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omments/modernComment_16E_428EDDAE.xml" ContentType="application/vnd.ms-powerpoint.comment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 id="2147483955" r:id="rId6"/>
  </p:sldMasterIdLst>
  <p:notesMasterIdLst>
    <p:notesMasterId r:id="rId77"/>
  </p:notesMasterIdLst>
  <p:handoutMasterIdLst>
    <p:handoutMasterId r:id="rId78"/>
  </p:handoutMasterIdLst>
  <p:sldIdLst>
    <p:sldId id="317" r:id="rId7"/>
    <p:sldId id="442" r:id="rId8"/>
    <p:sldId id="451" r:id="rId9"/>
    <p:sldId id="448" r:id="rId10"/>
    <p:sldId id="356" r:id="rId11"/>
    <p:sldId id="358" r:id="rId12"/>
    <p:sldId id="436" r:id="rId13"/>
    <p:sldId id="320" r:id="rId14"/>
    <p:sldId id="357" r:id="rId15"/>
    <p:sldId id="359" r:id="rId16"/>
    <p:sldId id="360" r:id="rId17"/>
    <p:sldId id="361" r:id="rId18"/>
    <p:sldId id="362" r:id="rId19"/>
    <p:sldId id="366" r:id="rId20"/>
    <p:sldId id="446" r:id="rId21"/>
    <p:sldId id="367" r:id="rId22"/>
    <p:sldId id="368" r:id="rId23"/>
    <p:sldId id="369" r:id="rId24"/>
    <p:sldId id="429" r:id="rId25"/>
    <p:sldId id="372" r:id="rId26"/>
    <p:sldId id="430" r:id="rId27"/>
    <p:sldId id="374" r:id="rId28"/>
    <p:sldId id="375" r:id="rId29"/>
    <p:sldId id="376" r:id="rId30"/>
    <p:sldId id="378" r:id="rId31"/>
    <p:sldId id="377" r:id="rId32"/>
    <p:sldId id="380" r:id="rId33"/>
    <p:sldId id="379" r:id="rId34"/>
    <p:sldId id="400" r:id="rId35"/>
    <p:sldId id="383" r:id="rId36"/>
    <p:sldId id="381" r:id="rId37"/>
    <p:sldId id="384" r:id="rId38"/>
    <p:sldId id="385" r:id="rId39"/>
    <p:sldId id="386" r:id="rId40"/>
    <p:sldId id="387" r:id="rId41"/>
    <p:sldId id="388" r:id="rId42"/>
    <p:sldId id="389" r:id="rId43"/>
    <p:sldId id="390" r:id="rId44"/>
    <p:sldId id="391" r:id="rId45"/>
    <p:sldId id="394" r:id="rId46"/>
    <p:sldId id="393" r:id="rId47"/>
    <p:sldId id="395" r:id="rId48"/>
    <p:sldId id="397" r:id="rId49"/>
    <p:sldId id="431" r:id="rId50"/>
    <p:sldId id="399" r:id="rId51"/>
    <p:sldId id="401" r:id="rId52"/>
    <p:sldId id="402" r:id="rId53"/>
    <p:sldId id="403" r:id="rId54"/>
    <p:sldId id="404" r:id="rId55"/>
    <p:sldId id="405" r:id="rId56"/>
    <p:sldId id="407" r:id="rId57"/>
    <p:sldId id="408" r:id="rId58"/>
    <p:sldId id="410" r:id="rId59"/>
    <p:sldId id="409" r:id="rId60"/>
    <p:sldId id="411" r:id="rId61"/>
    <p:sldId id="413" r:id="rId62"/>
    <p:sldId id="414" r:id="rId63"/>
    <p:sldId id="415" r:id="rId64"/>
    <p:sldId id="416" r:id="rId65"/>
    <p:sldId id="417" r:id="rId66"/>
    <p:sldId id="418" r:id="rId67"/>
    <p:sldId id="444" r:id="rId68"/>
    <p:sldId id="419" r:id="rId69"/>
    <p:sldId id="453" r:id="rId70"/>
    <p:sldId id="458" r:id="rId71"/>
    <p:sldId id="457" r:id="rId72"/>
    <p:sldId id="456" r:id="rId73"/>
    <p:sldId id="455" r:id="rId74"/>
    <p:sldId id="305" r:id="rId75"/>
    <p:sldId id="449" r:id="rId7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332003-ACAF-1F93-D3ED-BB867C34AD4A}" name="Orla Casey" initials="OC" userId="S::orla_momentumconsulting.ie#ext#@amksavonia.onmicrosoft.com::4e5243cc-1cc6-4fb4-b929-256ba2dd7c41" providerId="AD"/>
  <p188:author id="{892B030D-011A-8B4F-9112-49A488042403}" name="Paula Whyte ( Momentum Consulting )" initials="PW(MC)" userId="Paula Whyte ( Momentum Consulting )" providerId="None"/>
  <p188:author id="{094A336D-91E2-6AF8-6E7F-64F12580031F}" name="Solja Ryhänen" initials="SR" userId="S::Solja.Ryhanen@savonia.fi::b6ef0220-d1be-4476-bf4c-707bba5627ed" providerId="AD"/>
  <p188:author id="{66CF0582-44E6-F1D6-D33D-EE4F5EC46E28}" name="Gözdegül BAŞER" initials="GB" userId="S::gozdegul.baser_antalya.edu.tr#ext#@amksavonia.onmicrosoft.com::e48854db-60b4-482c-b648-81173c741504"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FDFFFF"/>
    <a:srgbClr val="F1A0C2"/>
    <a:srgbClr val="94B3B2"/>
    <a:srgbClr val="1A6A1A"/>
    <a:srgbClr val="B2DEDD"/>
    <a:srgbClr val="FCFBF6"/>
    <a:srgbClr val="678D7C"/>
    <a:srgbClr val="A0C1C0"/>
    <a:srgbClr val="12B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F183B-AE59-4C16-BF90-8B28228AE886}" v="52" dt="2023-04-20T07:13:42.225"/>
    <p1510:client id="{07E01710-45AE-4B46-826B-1BBEE24E17F9}" v="4767" dt="2023-04-19T21:10:08.157"/>
    <p1510:client id="{16C1A664-A702-4E7D-B9B4-EC77BB364606}" v="230" dt="2023-04-18T09:46:31.210"/>
    <p1510:client id="{17501E86-29CB-4099-85B4-0D6FD66EB2A5}" v="730" dt="2023-04-11T12:33:11.555"/>
    <p1510:client id="{1918D5DA-6EAF-4E8D-AB63-AB005D5EA0FF}" v="488" dt="2023-04-17T13:48:52.372"/>
    <p1510:client id="{2218C54F-9C5F-4A9B-AC6E-21A67FEE6D0D}" v="8" dt="2023-04-12T14:28:36.231"/>
    <p1510:client id="{23578E29-E59E-4681-9E55-C711C943F8B8}" v="280" dt="2023-03-12T15:26:18.371"/>
    <p1510:client id="{23E5E77C-8913-462E-8D28-80E48E5E8FFF}" v="2229" dt="2023-03-15T11:11:07.834"/>
    <p1510:client id="{24239902-43E5-47F5-A6A2-173368F22243}" v="22" dt="2024-01-09T14:20:26.230"/>
    <p1510:client id="{28A488D3-F034-42C0-AA87-5D10BB30E403}" v="313" dt="2023-03-12T16:41:39.426"/>
    <p1510:client id="{2B29E0F5-9544-406A-AC14-F5F1D53F1FD5}" v="405" dt="2023-04-02T10:13:23.183"/>
    <p1510:client id="{2D95A534-DCD6-4E07-944B-5BCBAE1B24F6}" v="28" dt="2023-03-01T08:58:02.462"/>
    <p1510:client id="{2DD3124C-09B1-4B03-9799-EA242BDC65EF}" v="1586" dt="2023-04-16T07:54:59.281"/>
    <p1510:client id="{45A8D316-B570-41BC-834F-3B2145496989}" v="24" dt="2023-03-01T17:00:36.506"/>
    <p1510:client id="{58B6AED3-E487-4CCE-BBBD-B79C8E615092}" v="382" dt="2023-03-30T14:20:21.913"/>
    <p1510:client id="{5B5E981B-48D2-6954-D89E-9914C090E378}" v="7" dt="2023-12-06T22:32:42.411"/>
    <p1510:client id="{5F97AAF0-B09E-41F8-8F37-498B84CAA1A3}" v="194" dt="2023-03-30T14:05:09.131"/>
    <p1510:client id="{603AD81D-9B6E-4344-BB07-983BF91CD802}" v="448" dt="2023-09-12T20:34:55.518"/>
    <p1510:client id="{6DE63407-1713-4EFA-B83C-382CC2EC141E}" v="629" dt="2023-03-12T18:24:07.078"/>
    <p1510:client id="{6DF20FA4-474F-4FDE-B301-25511AD3B5E0}" v="321" dt="2023-04-12T07:40:53.515"/>
    <p1510:client id="{8520B82B-0CFC-484B-AC95-FFA9854D3AFA}" v="264" dt="2023-03-11T16:22:00.550"/>
    <p1510:client id="{92E5DE3C-568A-478A-B800-E95FC5DCF46E}" v="41" dt="2023-03-12T18:41:42.267"/>
    <p1510:client id="{94536B22-D8B4-4DC1-BC7D-373D18A8E759}" v="348" dt="2023-04-12T10:50:29.164"/>
    <p1510:client id="{9979DED3-2DC5-4306-19BB-A56BDBDDCF74}" v="2" dt="2023-12-06T22:36:40.117"/>
    <p1510:client id="{99BE7FEE-8C95-4374-95B5-AC25F2D17EFC}" v="96" dt="2023-02-21T22:20:48.961"/>
    <p1510:client id="{A29B6789-2CC4-4D07-BC72-93A14BC5D9C6}" v="178" dt="2023-04-15T17:22:51.305"/>
    <p1510:client id="{A2F2EADA-38D8-45C4-B4EB-D34E67459F7A}" v="1852" dt="2023-09-12T15:20:42.415"/>
    <p1510:client id="{AB082968-3886-4F30-BEAA-02B71CE7A45D}" v="20" dt="2023-09-13T04:55:35.242"/>
    <p1510:client id="{AB3CDA2B-B067-4EE0-A8BD-2C20CC9E8255}" v="6" dt="2023-04-15T14:34:12.265"/>
    <p1510:client id="{AD0E89BB-3652-4ACA-8381-1AE18B6F6773}" v="141" dt="2023-04-20T08:54:31.006"/>
    <p1510:client id="{B08AC3B6-546D-C3D2-EDC7-87F649CE901D}" v="258" dt="2023-09-15T14:21:06.103"/>
    <p1510:client id="{B3128152-30C3-47DC-8E1B-82ADE9CC33D9}" v="54" dt="2023-09-26T23:46:32.487"/>
    <p1510:client id="{B715CD11-261A-402D-B248-B4B475C28DAC}" v="5" dt="2023-03-11T15:58:04.664"/>
    <p1510:client id="{D7E12115-8419-4A67-8D62-ACD808EAA54C}" v="190" dt="2023-04-01T13:50:18.164"/>
    <p1510:client id="{D899BB29-1C62-48E5-AC19-514450267CAA}" v="234" dt="2023-04-18T09:14:02.837"/>
    <p1510:client id="{D8BEB5B2-3CDC-470E-95F2-D57A946C76AB}" v="367" dt="2023-03-11T14:52:09.469"/>
    <p1510:client id="{DAC3C346-D27A-48BC-B695-2A9A57F557CA}" v="253" dt="2023-03-12T16:55:51.621"/>
    <p1510:client id="{E3235CBF-389D-4316-99A6-A62D9580FC9C}" v="117" dt="2023-09-13T08:44:25.301"/>
    <p1510:client id="{E36D6771-EC31-4133-A100-BEBF057B4253}" v="57" dt="2023-09-25T14:11:57.338"/>
    <p1510:client id="{E66AD0D8-1859-46F6-A2AE-206F83F3BA83}" v="323" dt="2023-04-10T13:06:49.462"/>
    <p1510:client id="{EA7F6BB3-C08E-4A58-8935-7F292ECE1B45}" v="3335" dt="2023-03-12T23:39:28.349"/>
    <p1510:client id="{EB7D41BD-4BB5-4F5C-8B27-617A04A6CD9B}" v="4" dt="2023-03-13T14:37:42.662"/>
    <p1510:client id="{F77CE348-4D33-498F-8D37-518E2512A085}" v="366" dt="2023-12-30T11:13:15.0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3330"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microsoft.com/office/2015/10/relationships/revisionInfo" Target="revisionInfo.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61" Type="http://schemas.openxmlformats.org/officeDocument/2006/relationships/slide" Target="slides/slide55.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la MUTLU" userId="S::evla.mutlu_antalya.edu.tr#ext#@amksavonia.onmicrosoft.com::c77a06ac-88e7-4cac-ad40-ea2e3ca0cfdc" providerId="AD" clId="Web-{F77CE348-4D33-498F-8D37-518E2512A085}"/>
    <pc:docChg chg="modSld">
      <pc:chgData name="Evla MUTLU" userId="S::evla.mutlu_antalya.edu.tr#ext#@amksavonia.onmicrosoft.com::c77a06ac-88e7-4cac-ad40-ea2e3ca0cfdc" providerId="AD" clId="Web-{F77CE348-4D33-498F-8D37-518E2512A085}" dt="2023-12-30T11:13:15.093" v="205" actId="20577"/>
      <pc:docMkLst>
        <pc:docMk/>
      </pc:docMkLst>
      <pc:sldChg chg="modSp">
        <pc:chgData name="Evla MUTLU" userId="S::evla.mutlu_antalya.edu.tr#ext#@amksavonia.onmicrosoft.com::c77a06ac-88e7-4cac-ad40-ea2e3ca0cfdc" providerId="AD" clId="Web-{F77CE348-4D33-498F-8D37-518E2512A085}" dt="2023-12-30T10:59:25.756" v="20" actId="20577"/>
        <pc:sldMkLst>
          <pc:docMk/>
          <pc:sldMk cId="3221710730" sldId="317"/>
        </pc:sldMkLst>
        <pc:spChg chg="mod">
          <ac:chgData name="Evla MUTLU" userId="S::evla.mutlu_antalya.edu.tr#ext#@amksavonia.onmicrosoft.com::c77a06ac-88e7-4cac-ad40-ea2e3ca0cfdc" providerId="AD" clId="Web-{F77CE348-4D33-498F-8D37-518E2512A085}" dt="2023-12-30T10:59:00.443" v="6" actId="20577"/>
          <ac:spMkLst>
            <pc:docMk/>
            <pc:sldMk cId="3221710730" sldId="317"/>
            <ac:spMk id="3" creationId="{DDD30373-6BC3-F640-798C-71FFBAFFF0B3}"/>
          </ac:spMkLst>
        </pc:spChg>
        <pc:spChg chg="mod">
          <ac:chgData name="Evla MUTLU" userId="S::evla.mutlu_antalya.edu.tr#ext#@amksavonia.onmicrosoft.com::c77a06ac-88e7-4cac-ad40-ea2e3ca0cfdc" providerId="AD" clId="Web-{F77CE348-4D33-498F-8D37-518E2512A085}" dt="2023-12-30T10:59:25.756" v="20" actId="20577"/>
          <ac:spMkLst>
            <pc:docMk/>
            <pc:sldMk cId="3221710730" sldId="317"/>
            <ac:spMk id="8" creationId="{B4F097F3-BBEB-62E7-0DD4-2677E05E0F5B}"/>
          </ac:spMkLst>
        </pc:spChg>
      </pc:sldChg>
      <pc:sldChg chg="modSp">
        <pc:chgData name="Evla MUTLU" userId="S::evla.mutlu_antalya.edu.tr#ext#@amksavonia.onmicrosoft.com::c77a06ac-88e7-4cac-ad40-ea2e3ca0cfdc" providerId="AD" clId="Web-{F77CE348-4D33-498F-8D37-518E2512A085}" dt="2023-12-30T11:13:15.093" v="205" actId="20577"/>
        <pc:sldMkLst>
          <pc:docMk/>
          <pc:sldMk cId="1062365500" sldId="442"/>
        </pc:sldMkLst>
        <pc:spChg chg="mod">
          <ac:chgData name="Evla MUTLU" userId="S::evla.mutlu_antalya.edu.tr#ext#@amksavonia.onmicrosoft.com::c77a06ac-88e7-4cac-ad40-ea2e3ca0cfdc" providerId="AD" clId="Web-{F77CE348-4D33-498F-8D37-518E2512A085}" dt="2023-12-30T11:13:15.093" v="205" actId="20577"/>
          <ac:spMkLst>
            <pc:docMk/>
            <pc:sldMk cId="1062365500" sldId="442"/>
            <ac:spMk id="3" creationId="{BAA31C9A-ABB8-D7D8-EC4C-465D55311F55}"/>
          </ac:spMkLst>
        </pc:spChg>
        <pc:spChg chg="mod">
          <ac:chgData name="Evla MUTLU" userId="S::evla.mutlu_antalya.edu.tr#ext#@amksavonia.onmicrosoft.com::c77a06ac-88e7-4cac-ad40-ea2e3ca0cfdc" providerId="AD" clId="Web-{F77CE348-4D33-498F-8D37-518E2512A085}" dt="2023-12-30T11:09:25.086" v="199" actId="20577"/>
          <ac:spMkLst>
            <pc:docMk/>
            <pc:sldMk cId="1062365500" sldId="442"/>
            <ac:spMk id="4" creationId="{94DB7F76-E66C-6829-5D47-BB498C04FACF}"/>
          </ac:spMkLst>
        </pc:spChg>
        <pc:spChg chg="mod">
          <ac:chgData name="Evla MUTLU" userId="S::evla.mutlu_antalya.edu.tr#ext#@amksavonia.onmicrosoft.com::c77a06ac-88e7-4cac-ad40-ea2e3ca0cfdc" providerId="AD" clId="Web-{F77CE348-4D33-498F-8D37-518E2512A085}" dt="2023-12-30T11:05:09.516" v="196" actId="1076"/>
          <ac:spMkLst>
            <pc:docMk/>
            <pc:sldMk cId="1062365500" sldId="442"/>
            <ac:spMk id="7" creationId="{0B8E37CE-E4D0-8DD8-4159-A108B62FE786}"/>
          </ac:spMkLst>
        </pc:spChg>
      </pc:sldChg>
    </pc:docChg>
  </pc:docChgLst>
  <pc:docChgLst>
    <pc:chgData name="Paula Whyte ( Momentum Consulting )" userId="S::paula_momentumconsulting.ie#ext#@amksavonia.onmicrosoft.com::765db67a-a27b-46bd-a1ca-c3fc1b9795e0" providerId="AD" clId="Web-{9979DED3-2DC5-4306-19BB-A56BDBDDCF74}"/>
    <pc:docChg chg="modSld">
      <pc:chgData name="Paula Whyte ( Momentum Consulting )" userId="S::paula_momentumconsulting.ie#ext#@amksavonia.onmicrosoft.com::765db67a-a27b-46bd-a1ca-c3fc1b9795e0" providerId="AD" clId="Web-{9979DED3-2DC5-4306-19BB-A56BDBDDCF74}" dt="2023-12-06T22:36:40.117" v="1"/>
      <pc:docMkLst>
        <pc:docMk/>
      </pc:docMkLst>
      <pc:sldChg chg="modSp">
        <pc:chgData name="Paula Whyte ( Momentum Consulting )" userId="S::paula_momentumconsulting.ie#ext#@amksavonia.onmicrosoft.com::765db67a-a27b-46bd-a1ca-c3fc1b9795e0" providerId="AD" clId="Web-{9979DED3-2DC5-4306-19BB-A56BDBDDCF74}" dt="2023-12-06T22:36:28.944" v="0"/>
        <pc:sldMkLst>
          <pc:docMk/>
          <pc:sldMk cId="3661706502" sldId="405"/>
        </pc:sldMkLst>
        <pc:spChg chg="mod">
          <ac:chgData name="Paula Whyte ( Momentum Consulting )" userId="S::paula_momentumconsulting.ie#ext#@amksavonia.onmicrosoft.com::765db67a-a27b-46bd-a1ca-c3fc1b9795e0" providerId="AD" clId="Web-{9979DED3-2DC5-4306-19BB-A56BDBDDCF74}" dt="2023-12-06T22:36:28.944" v="0"/>
          <ac:spMkLst>
            <pc:docMk/>
            <pc:sldMk cId="3661706502" sldId="405"/>
            <ac:spMk id="2" creationId="{A4671F64-52AC-8E7D-C84D-4D573AA45763}"/>
          </ac:spMkLst>
        </pc:spChg>
      </pc:sldChg>
      <pc:sldChg chg="modSp">
        <pc:chgData name="Paula Whyte ( Momentum Consulting )" userId="S::paula_momentumconsulting.ie#ext#@amksavonia.onmicrosoft.com::765db67a-a27b-46bd-a1ca-c3fc1b9795e0" providerId="AD" clId="Web-{9979DED3-2DC5-4306-19BB-A56BDBDDCF74}" dt="2023-12-06T22:36:40.117" v="1"/>
        <pc:sldMkLst>
          <pc:docMk/>
          <pc:sldMk cId="2450999793" sldId="407"/>
        </pc:sldMkLst>
        <pc:spChg chg="mod">
          <ac:chgData name="Paula Whyte ( Momentum Consulting )" userId="S::paula_momentumconsulting.ie#ext#@amksavonia.onmicrosoft.com::765db67a-a27b-46bd-a1ca-c3fc1b9795e0" providerId="AD" clId="Web-{9979DED3-2DC5-4306-19BB-A56BDBDDCF74}" dt="2023-12-06T22:36:40.117" v="1"/>
          <ac:spMkLst>
            <pc:docMk/>
            <pc:sldMk cId="2450999793" sldId="407"/>
            <ac:spMk id="4" creationId="{AE57C4F6-6AF5-17C1-07D6-E5CB9466BFBF}"/>
          </ac:spMkLst>
        </pc:spChg>
      </pc:sldChg>
    </pc:docChg>
  </pc:docChgLst>
  <pc:docChgLst>
    <pc:chgData name="Evla MUTLU" userId="S::evla.mutlu_antalya.edu.tr#ext#@amksavonia.onmicrosoft.com::c77a06ac-88e7-4cac-ad40-ea2e3ca0cfdc" providerId="AD" clId="Web-{24239902-43E5-47F5-A6A2-173368F22243}"/>
    <pc:docChg chg="modSld">
      <pc:chgData name="Evla MUTLU" userId="S::evla.mutlu_antalya.edu.tr#ext#@amksavonia.onmicrosoft.com::c77a06ac-88e7-4cac-ad40-ea2e3ca0cfdc" providerId="AD" clId="Web-{24239902-43E5-47F5-A6A2-173368F22243}" dt="2024-01-09T14:20:26.230" v="11" actId="20577"/>
      <pc:docMkLst>
        <pc:docMk/>
      </pc:docMkLst>
      <pc:sldChg chg="modSp">
        <pc:chgData name="Evla MUTLU" userId="S::evla.mutlu_antalya.edu.tr#ext#@amksavonia.onmicrosoft.com::c77a06ac-88e7-4cac-ad40-ea2e3ca0cfdc" providerId="AD" clId="Web-{24239902-43E5-47F5-A6A2-173368F22243}" dt="2024-01-09T14:20:26.230" v="11" actId="20577"/>
        <pc:sldMkLst>
          <pc:docMk/>
          <pc:sldMk cId="1062365500" sldId="442"/>
        </pc:sldMkLst>
        <pc:spChg chg="mod">
          <ac:chgData name="Evla MUTLU" userId="S::evla.mutlu_antalya.edu.tr#ext#@amksavonia.onmicrosoft.com::c77a06ac-88e7-4cac-ad40-ea2e3ca0cfdc" providerId="AD" clId="Web-{24239902-43E5-47F5-A6A2-173368F22243}" dt="2024-01-09T14:20:26.230" v="11" actId="20577"/>
          <ac:spMkLst>
            <pc:docMk/>
            <pc:sldMk cId="1062365500" sldId="442"/>
            <ac:spMk id="7" creationId="{0B8E37CE-E4D0-8DD8-4159-A108B62FE786}"/>
          </ac:spMkLst>
        </pc:spChg>
      </pc:sldChg>
    </pc:docChg>
  </pc:docChgLst>
  <pc:docChgLst>
    <pc:chgData name="Paula Whyte ( Momentum Consulting )" userId="S::paula_momentumconsulting.ie#ext#@amksavonia.onmicrosoft.com::765db67a-a27b-46bd-a1ca-c3fc1b9795e0" providerId="AD" clId="Web-{5B5E981B-48D2-6954-D89E-9914C090E378}"/>
    <pc:docChg chg="modSld">
      <pc:chgData name="Paula Whyte ( Momentum Consulting )" userId="S::paula_momentumconsulting.ie#ext#@amksavonia.onmicrosoft.com::765db67a-a27b-46bd-a1ca-c3fc1b9795e0" providerId="AD" clId="Web-{5B5E981B-48D2-6954-D89E-9914C090E378}" dt="2023-12-06T22:32:42.411" v="6"/>
      <pc:docMkLst>
        <pc:docMk/>
      </pc:docMkLst>
      <pc:sldChg chg="modSp">
        <pc:chgData name="Paula Whyte ( Momentum Consulting )" userId="S::paula_momentumconsulting.ie#ext#@amksavonia.onmicrosoft.com::765db67a-a27b-46bd-a1ca-c3fc1b9795e0" providerId="AD" clId="Web-{5B5E981B-48D2-6954-D89E-9914C090E378}" dt="2023-12-06T22:30:48.810" v="2" actId="20577"/>
        <pc:sldMkLst>
          <pc:docMk/>
          <pc:sldMk cId="1116659118" sldId="366"/>
        </pc:sldMkLst>
        <pc:spChg chg="mod">
          <ac:chgData name="Paula Whyte ( Momentum Consulting )" userId="S::paula_momentumconsulting.ie#ext#@amksavonia.onmicrosoft.com::765db67a-a27b-46bd-a1ca-c3fc1b9795e0" providerId="AD" clId="Web-{5B5E981B-48D2-6954-D89E-9914C090E378}" dt="2023-12-06T22:30:48.810" v="2" actId="20577"/>
          <ac:spMkLst>
            <pc:docMk/>
            <pc:sldMk cId="1116659118" sldId="366"/>
            <ac:spMk id="2" creationId="{2AFD4DF9-E12B-B23A-7F26-969A37955393}"/>
          </ac:spMkLst>
        </pc:spChg>
      </pc:sldChg>
      <pc:sldChg chg="modSp">
        <pc:chgData name="Paula Whyte ( Momentum Consulting )" userId="S::paula_momentumconsulting.ie#ext#@amksavonia.onmicrosoft.com::765db67a-a27b-46bd-a1ca-c3fc1b9795e0" providerId="AD" clId="Web-{5B5E981B-48D2-6954-D89E-9914C090E378}" dt="2023-12-06T22:31:33.672" v="4"/>
        <pc:sldMkLst>
          <pc:docMk/>
          <pc:sldMk cId="3262784285" sldId="381"/>
        </pc:sldMkLst>
        <pc:spChg chg="mod">
          <ac:chgData name="Paula Whyte ( Momentum Consulting )" userId="S::paula_momentumconsulting.ie#ext#@amksavonia.onmicrosoft.com::765db67a-a27b-46bd-a1ca-c3fc1b9795e0" providerId="AD" clId="Web-{5B5E981B-48D2-6954-D89E-9914C090E378}" dt="2023-12-06T22:31:33.672" v="4"/>
          <ac:spMkLst>
            <pc:docMk/>
            <pc:sldMk cId="3262784285" sldId="381"/>
            <ac:spMk id="2" creationId="{A4671F64-52AC-8E7D-C84D-4D573AA45763}"/>
          </ac:spMkLst>
        </pc:spChg>
      </pc:sldChg>
      <pc:sldChg chg="modSp">
        <pc:chgData name="Paula Whyte ( Momentum Consulting )" userId="S::paula_momentumconsulting.ie#ext#@amksavonia.onmicrosoft.com::765db67a-a27b-46bd-a1ca-c3fc1b9795e0" providerId="AD" clId="Web-{5B5E981B-48D2-6954-D89E-9914C090E378}" dt="2023-12-06T22:32:28.614" v="5"/>
        <pc:sldMkLst>
          <pc:docMk/>
          <pc:sldMk cId="3661706502" sldId="405"/>
        </pc:sldMkLst>
        <pc:spChg chg="mod">
          <ac:chgData name="Paula Whyte ( Momentum Consulting )" userId="S::paula_momentumconsulting.ie#ext#@amksavonia.onmicrosoft.com::765db67a-a27b-46bd-a1ca-c3fc1b9795e0" providerId="AD" clId="Web-{5B5E981B-48D2-6954-D89E-9914C090E378}" dt="2023-12-06T22:32:28.614" v="5"/>
          <ac:spMkLst>
            <pc:docMk/>
            <pc:sldMk cId="3661706502" sldId="405"/>
            <ac:spMk id="2" creationId="{A4671F64-52AC-8E7D-C84D-4D573AA45763}"/>
          </ac:spMkLst>
        </pc:spChg>
      </pc:sldChg>
      <pc:sldChg chg="modSp">
        <pc:chgData name="Paula Whyte ( Momentum Consulting )" userId="S::paula_momentumconsulting.ie#ext#@amksavonia.onmicrosoft.com::765db67a-a27b-46bd-a1ca-c3fc1b9795e0" providerId="AD" clId="Web-{5B5E981B-48D2-6954-D89E-9914C090E378}" dt="2023-12-06T22:32:42.411" v="6"/>
        <pc:sldMkLst>
          <pc:docMk/>
          <pc:sldMk cId="2450999793" sldId="407"/>
        </pc:sldMkLst>
        <pc:spChg chg="mod">
          <ac:chgData name="Paula Whyte ( Momentum Consulting )" userId="S::paula_momentumconsulting.ie#ext#@amksavonia.onmicrosoft.com::765db67a-a27b-46bd-a1ca-c3fc1b9795e0" providerId="AD" clId="Web-{5B5E981B-48D2-6954-D89E-9914C090E378}" dt="2023-12-06T22:32:42.411" v="6"/>
          <ac:spMkLst>
            <pc:docMk/>
            <pc:sldMk cId="2450999793" sldId="407"/>
            <ac:spMk id="4" creationId="{AE57C4F6-6AF5-17C1-07D6-E5CB9466BFBF}"/>
          </ac:spMkLst>
        </pc:spChg>
      </pc:sldChg>
    </pc:docChg>
  </pc:docChgLst>
</pc:chgInfo>
</file>

<file path=ppt/comments/modernComment_16E_428EDDAE.xml><?xml version="1.0" encoding="utf-8"?>
<p188:cmLst xmlns:a="http://schemas.openxmlformats.org/drawingml/2006/main" xmlns:r="http://schemas.openxmlformats.org/officeDocument/2006/relationships" xmlns:p188="http://schemas.microsoft.com/office/powerpoint/2018/8/main">
  <p188:cm id="{F5A2A355-F6A6-4F49-A5A6-ACF3F3E78937}" authorId="{F03CDB86-06AE-56A3-1B57-BA7357BCFE44}" status="resolved" created="2023-01-24T07:55:53.358" complete="100000">
    <ac:txMkLst xmlns:ac="http://schemas.microsoft.com/office/drawing/2013/main/command">
      <pc:docMk xmlns:pc="http://schemas.microsoft.com/office/powerpoint/2013/main/command"/>
      <pc:sldMk xmlns:pc="http://schemas.microsoft.com/office/powerpoint/2013/main/command" cId="1116659118" sldId="366"/>
      <ac:spMk id="3" creationId="{1DB0EB4B-38EB-9261-B126-EA5549EF51E6}"/>
      <ac:txMk cp="1">
        <ac:context len="1896" hash="2922059202"/>
      </ac:txMk>
    </ac:txMkLst>
    <p188:pos x="1595160" y="883764"/>
    <p188:txBody>
      <a:bodyPr/>
      <a:lstStyle/>
      <a:p>
        <a:r>
          <a:rPr lang="en-US"/>
          <a:t>Highlight aim in Orange like previous pages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1/9/2024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1/9/2024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fi-FI"/>
          </a:p>
        </p:txBody>
      </p:sp>
      <p:sp>
        <p:nvSpPr>
          <p:cNvPr id="4" name="Slide Number Placeholder 3"/>
          <p:cNvSpPr>
            <a:spLocks noGrp="1"/>
          </p:cNvSpPr>
          <p:nvPr>
            <p:ph type="sldNum" sz="quarter" idx="5"/>
          </p:nvPr>
        </p:nvSpPr>
        <p:spPr/>
        <p:txBody>
          <a:bodyPr/>
          <a:lstStyle/>
          <a:p>
            <a:pPr algn="l" rtl="0"/>
            <a:fld id="{9F133B2F-6662-2B4E-A57B-B009C830B425}" type="slidenum">
              <a:rPr lang="en-US" smtClean="0"/>
              <a:t>36</a:t>
            </a:fld>
            <a:endParaRPr lang="en-US"/>
          </a:p>
        </p:txBody>
      </p:sp>
    </p:spTree>
    <p:extLst>
      <p:ext uri="{BB962C8B-B14F-4D97-AF65-F5344CB8AC3E}">
        <p14:creationId xmlns:p14="http://schemas.microsoft.com/office/powerpoint/2010/main" val="1287229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406185" y="8628872"/>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2" name="Rectangle 1">
            <a:extLst>
              <a:ext uri="{FF2B5EF4-FFF2-40B4-BE49-F238E27FC236}">
                <a16:creationId xmlns:a16="http://schemas.microsoft.com/office/drawing/2014/main" id="{261292A5-172F-F177-02AC-69260996EE13}"/>
              </a:ext>
            </a:extLst>
          </p:cNvPr>
          <p:cNvSpPr/>
          <p:nvPr userDrawn="1"/>
        </p:nvSpPr>
        <p:spPr>
          <a:xfrm>
            <a:off x="3173447" y="9785024"/>
            <a:ext cx="4039429" cy="415498"/>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7719722"/>
            <a:ext cx="7597291" cy="2255788"/>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3335352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2" name="TextBox 1">
            <a:extLst>
              <a:ext uri="{FF2B5EF4-FFF2-40B4-BE49-F238E27FC236}">
                <a16:creationId xmlns:a16="http://schemas.microsoft.com/office/drawing/2014/main" id="{655776C8-E965-2567-D993-2119BCFD5774}"/>
              </a:ext>
            </a:extLst>
          </p:cNvPr>
          <p:cNvSpPr txBox="1"/>
          <p:nvPr userDrawn="1"/>
        </p:nvSpPr>
        <p:spPr>
          <a:xfrm>
            <a:off x="4995081" y="10099343"/>
            <a:ext cx="1869743" cy="491320"/>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72045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089377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538502"/>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102846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761258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5504656"/>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948210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19047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7691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0635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932479A4-B1E9-72E7-E63C-5CF05859F749}"/>
              </a:ext>
            </a:extLst>
          </p:cNvPr>
          <p:cNvSpPr>
            <a:spLocks noGrp="1"/>
          </p:cNvSpPr>
          <p:nvPr>
            <p:ph type="pic" sz="quarter" idx="45"/>
          </p:nvPr>
        </p:nvSpPr>
        <p:spPr>
          <a:xfrm rot="5400000">
            <a:off x="2251283" y="2200363"/>
            <a:ext cx="6261518" cy="3115967"/>
          </a:xfrm>
          <a:custGeom>
            <a:avLst/>
            <a:gdLst>
              <a:gd name="connsiteX0" fmla="*/ 0 w 5529871"/>
              <a:gd name="connsiteY0" fmla="*/ 0 h 2751872"/>
              <a:gd name="connsiteX1" fmla="*/ 2464916 w 5529871"/>
              <a:gd name="connsiteY1" fmla="*/ 0 h 2751872"/>
              <a:gd name="connsiteX2" fmla="*/ 2532001 w 5529871"/>
              <a:gd name="connsiteY2" fmla="*/ 0 h 2751872"/>
              <a:gd name="connsiteX3" fmla="*/ 4996917 w 5529871"/>
              <a:gd name="connsiteY3" fmla="*/ 0 h 2751872"/>
              <a:gd name="connsiteX4" fmla="*/ 5529871 w 5529871"/>
              <a:gd name="connsiteY4" fmla="*/ 532801 h 2751872"/>
              <a:gd name="connsiteX5" fmla="*/ 5529871 w 5529871"/>
              <a:gd name="connsiteY5" fmla="*/ 2751872 h 2751872"/>
              <a:gd name="connsiteX6" fmla="*/ 3247519 w 5529871"/>
              <a:gd name="connsiteY6" fmla="*/ 2751872 h 2751872"/>
              <a:gd name="connsiteX7" fmla="*/ 3089867 w 5529871"/>
              <a:gd name="connsiteY7" fmla="*/ 2735967 h 2751872"/>
              <a:gd name="connsiteX8" fmla="*/ 3064955 w 5529871"/>
              <a:gd name="connsiteY8" fmla="*/ 2728230 h 2751872"/>
              <a:gd name="connsiteX9" fmla="*/ 3064955 w 5529871"/>
              <a:gd name="connsiteY9" fmla="*/ 2751872 h 2751872"/>
              <a:gd name="connsiteX10" fmla="*/ 782602 w 5529871"/>
              <a:gd name="connsiteY10" fmla="*/ 2751872 h 2751872"/>
              <a:gd name="connsiteX11" fmla="*/ 0 w 5529871"/>
              <a:gd name="connsiteY11" fmla="*/ 1969495 h 275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9871" h="2751872">
                <a:moveTo>
                  <a:pt x="0" y="0"/>
                </a:moveTo>
                <a:lnTo>
                  <a:pt x="2464916" y="0"/>
                </a:lnTo>
                <a:lnTo>
                  <a:pt x="2532001" y="0"/>
                </a:lnTo>
                <a:lnTo>
                  <a:pt x="4996917" y="0"/>
                </a:lnTo>
                <a:cubicBezTo>
                  <a:pt x="5291445" y="0"/>
                  <a:pt x="5529871" y="238358"/>
                  <a:pt x="5529871" y="532801"/>
                </a:cubicBezTo>
                <a:lnTo>
                  <a:pt x="5529871" y="2751872"/>
                </a:lnTo>
                <a:lnTo>
                  <a:pt x="3247519" y="2751872"/>
                </a:lnTo>
                <a:cubicBezTo>
                  <a:pt x="3193522" y="2751872"/>
                  <a:pt x="3140796" y="2746395"/>
                  <a:pt x="3089867" y="2735967"/>
                </a:cubicBezTo>
                <a:lnTo>
                  <a:pt x="3064955" y="2728230"/>
                </a:lnTo>
                <a:lnTo>
                  <a:pt x="3064955" y="2751872"/>
                </a:lnTo>
                <a:lnTo>
                  <a:pt x="782602" y="2751872"/>
                </a:lnTo>
                <a:cubicBezTo>
                  <a:pt x="350629" y="2751872"/>
                  <a:pt x="0" y="2401345"/>
                  <a:pt x="0" y="196949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26210864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8" name="Picture 377">
            <a:extLst>
              <a:ext uri="{FF2B5EF4-FFF2-40B4-BE49-F238E27FC236}">
                <a16:creationId xmlns:a16="http://schemas.microsoft.com/office/drawing/2014/main" id="{54FDD7D7-7326-3A40-86C9-4A6A4BC93D2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5980913" y="10023921"/>
            <a:ext cx="1184829" cy="272079"/>
          </a:xfrm>
          <a:prstGeom prst="rect">
            <a:avLst/>
          </a:prstGeom>
          <a:ln>
            <a:noFill/>
          </a:ln>
          <a:extLst>
            <a:ext uri="{53640926-AAD7-44D8-BBD7-CCE9431645EC}">
              <a14:shadowObscured xmlns:a14="http://schemas.microsoft.com/office/drawing/2010/main"/>
            </a:ext>
          </a:extLst>
        </p:spPr>
      </p:pic>
      <p:grpSp>
        <p:nvGrpSpPr>
          <p:cNvPr id="95" name="Group 94">
            <a:extLst>
              <a:ext uri="{FF2B5EF4-FFF2-40B4-BE49-F238E27FC236}">
                <a16:creationId xmlns:a16="http://schemas.microsoft.com/office/drawing/2014/main" id="{756C8AF8-A93C-914D-97A7-1E03BA3A5C06}"/>
              </a:ext>
            </a:extLst>
          </p:cNvPr>
          <p:cNvGrpSpPr/>
          <p:nvPr userDrawn="1"/>
        </p:nvGrpSpPr>
        <p:grpSpPr>
          <a:xfrm>
            <a:off x="584588" y="834921"/>
            <a:ext cx="3806691" cy="1036917"/>
            <a:chOff x="606516" y="4401391"/>
            <a:chExt cx="6216321" cy="1693284"/>
          </a:xfrm>
        </p:grpSpPr>
        <p:grpSp>
          <p:nvGrpSpPr>
            <p:cNvPr id="5" name="Graphic 2">
              <a:extLst>
                <a:ext uri="{FF2B5EF4-FFF2-40B4-BE49-F238E27FC236}">
                  <a16:creationId xmlns:a16="http://schemas.microsoft.com/office/drawing/2014/main" id="{B4B244D1-68DA-244D-8FDE-1ECF2B2F8A82}"/>
                </a:ext>
              </a:extLst>
            </p:cNvPr>
            <p:cNvGrpSpPr/>
            <p:nvPr/>
          </p:nvGrpSpPr>
          <p:grpSpPr>
            <a:xfrm>
              <a:off x="2615525" y="4709261"/>
              <a:ext cx="4207312" cy="1153561"/>
              <a:chOff x="2615525" y="4709261"/>
              <a:chExt cx="4207312" cy="1153561"/>
            </a:xfrm>
          </p:grpSpPr>
          <p:sp>
            <p:nvSpPr>
              <p:cNvPr id="6" name="Freeform 5">
                <a:extLst>
                  <a:ext uri="{FF2B5EF4-FFF2-40B4-BE49-F238E27FC236}">
                    <a16:creationId xmlns:a16="http://schemas.microsoft.com/office/drawing/2014/main" id="{35FCF4C6-2878-3D4D-A799-9057E8200F97}"/>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8EF60C9-E99C-474C-BBA4-43946C88823B}"/>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D9742DF4-A96A-D448-B8AD-0E45CAC708F7}"/>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37" name="Graphic 2">
                <a:extLst>
                  <a:ext uri="{FF2B5EF4-FFF2-40B4-BE49-F238E27FC236}">
                    <a16:creationId xmlns:a16="http://schemas.microsoft.com/office/drawing/2014/main" id="{D45341E5-822A-D94B-A097-30C89EC92A75}"/>
                  </a:ext>
                </a:extLst>
              </p:cNvPr>
              <p:cNvGrpSpPr/>
              <p:nvPr/>
            </p:nvGrpSpPr>
            <p:grpSpPr>
              <a:xfrm>
                <a:off x="2615525" y="4709261"/>
                <a:ext cx="4196848" cy="677503"/>
                <a:chOff x="2615525" y="4709261"/>
                <a:chExt cx="4196848" cy="677503"/>
              </a:xfrm>
              <a:solidFill>
                <a:srgbClr val="000000"/>
              </a:solidFill>
            </p:grpSpPr>
            <p:sp>
              <p:nvSpPr>
                <p:cNvPr id="38" name="Freeform 37">
                  <a:extLst>
                    <a:ext uri="{FF2B5EF4-FFF2-40B4-BE49-F238E27FC236}">
                      <a16:creationId xmlns:a16="http://schemas.microsoft.com/office/drawing/2014/main" id="{A354C952-4FF3-A84C-BF98-CF6B6C199E77}"/>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47BB680-F64F-4A42-9046-93C4CA8B45A0}"/>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25DAA196-D7A4-1B49-8336-5898B0FB4438}"/>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7822B16-B9DA-6945-A54D-1948A7127382}"/>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DBF9D48-3C22-F645-84B3-61FE31A782A0}"/>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9181018-151B-2846-A033-EF91EC2C873B}"/>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251E5F9-0C9D-324F-9E50-572EBB91943D}"/>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5397872-9686-FB41-8127-F8E141B8D723}"/>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D6FA8AC-E2AD-5A47-9938-A521DE5F346D}"/>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8CA81E4-ED1E-AF46-9412-273D5A09D3B4}"/>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0CF691D-07DF-BF42-9936-777827377B48}"/>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49" name="Graphic 2">
                <a:extLst>
                  <a:ext uri="{FF2B5EF4-FFF2-40B4-BE49-F238E27FC236}">
                    <a16:creationId xmlns:a16="http://schemas.microsoft.com/office/drawing/2014/main" id="{BDFA047C-6FD6-3A41-8D4A-3C5250ACA7AF}"/>
                  </a:ext>
                </a:extLst>
              </p:cNvPr>
              <p:cNvGrpSpPr/>
              <p:nvPr/>
            </p:nvGrpSpPr>
            <p:grpSpPr>
              <a:xfrm>
                <a:off x="2629793" y="5482737"/>
                <a:ext cx="4193044" cy="380086"/>
                <a:chOff x="2629793" y="5482737"/>
                <a:chExt cx="4193044" cy="380086"/>
              </a:xfrm>
              <a:solidFill>
                <a:srgbClr val="000000"/>
              </a:solidFill>
            </p:grpSpPr>
            <p:sp>
              <p:nvSpPr>
                <p:cNvPr id="50" name="Freeform 49">
                  <a:extLst>
                    <a:ext uri="{FF2B5EF4-FFF2-40B4-BE49-F238E27FC236}">
                      <a16:creationId xmlns:a16="http://schemas.microsoft.com/office/drawing/2014/main" id="{3FE2AFD0-BBDC-B148-BE71-DE988B54A572}"/>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3D0070CE-714D-6946-AC42-A19565C82871}"/>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5CB341A-212A-0441-A8D8-AB7DD8DE409D}"/>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C824F4A-8462-A14C-AFDE-6EEC07A0BE5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994837B7-C60C-F347-8E30-B3376113AB1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CE8AC33-FDB8-F141-A740-5755DC99E4B4}"/>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292D6E4-A5AA-2F43-9868-EAEEE4CC987D}"/>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348E353A-3193-9446-A553-976C0AD078F9}"/>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0940654-0730-0B4A-AB66-E971953C0D44}"/>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83131A27-0D42-5949-A6F9-BD5852570579}"/>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39C2DAA-FF77-A54D-8A2E-82897F576210}"/>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E5088A73-D65A-AF4C-88A2-729005B6370F}"/>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A4C02EB-5ECB-694C-BC09-627501BCB180}"/>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31FED5A-4D5E-9247-9340-2C04095E507E}"/>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94C8A47-EF2F-7644-9ABD-74FC5536CC9C}"/>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CB81C53-47B5-5246-9203-3386F6D90642}"/>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66" name="Graphic 2">
              <a:extLst>
                <a:ext uri="{FF2B5EF4-FFF2-40B4-BE49-F238E27FC236}">
                  <a16:creationId xmlns:a16="http://schemas.microsoft.com/office/drawing/2014/main" id="{941AA1FE-CAC6-9146-9033-6ACCBFD4F02E}"/>
                </a:ext>
              </a:extLst>
            </p:cNvPr>
            <p:cNvGrpSpPr/>
            <p:nvPr/>
          </p:nvGrpSpPr>
          <p:grpSpPr>
            <a:xfrm>
              <a:off x="606516" y="4401391"/>
              <a:ext cx="1666563" cy="1693284"/>
              <a:chOff x="606516" y="4401391"/>
              <a:chExt cx="1666563" cy="1693284"/>
            </a:xfrm>
          </p:grpSpPr>
          <p:grpSp>
            <p:nvGrpSpPr>
              <p:cNvPr id="67" name="Graphic 2">
                <a:extLst>
                  <a:ext uri="{FF2B5EF4-FFF2-40B4-BE49-F238E27FC236}">
                    <a16:creationId xmlns:a16="http://schemas.microsoft.com/office/drawing/2014/main" id="{9C1B6D1C-F45C-E841-9294-F12ECDFD1C6B}"/>
                  </a:ext>
                </a:extLst>
              </p:cNvPr>
              <p:cNvGrpSpPr/>
              <p:nvPr/>
            </p:nvGrpSpPr>
            <p:grpSpPr>
              <a:xfrm>
                <a:off x="606516" y="4401391"/>
                <a:ext cx="1666563" cy="1693284"/>
                <a:chOff x="606516" y="4401391"/>
                <a:chExt cx="1666563" cy="1693284"/>
              </a:xfrm>
            </p:grpSpPr>
            <p:sp>
              <p:nvSpPr>
                <p:cNvPr id="68" name="Freeform 67">
                  <a:extLst>
                    <a:ext uri="{FF2B5EF4-FFF2-40B4-BE49-F238E27FC236}">
                      <a16:creationId xmlns:a16="http://schemas.microsoft.com/office/drawing/2014/main" id="{1CD2BE7B-BA27-E84E-9A05-0643F5A17CC1}"/>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A35AD43-D5D7-DB45-B56B-9EFE20685E1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70" name="Graphic 2">
                <a:extLst>
                  <a:ext uri="{FF2B5EF4-FFF2-40B4-BE49-F238E27FC236}">
                    <a16:creationId xmlns:a16="http://schemas.microsoft.com/office/drawing/2014/main" id="{74071AB9-B824-E147-9A00-4D687927EEF6}"/>
                  </a:ext>
                </a:extLst>
              </p:cNvPr>
              <p:cNvGrpSpPr/>
              <p:nvPr/>
            </p:nvGrpSpPr>
            <p:grpSpPr>
              <a:xfrm>
                <a:off x="879521" y="4954417"/>
                <a:ext cx="306297" cy="518817"/>
                <a:chOff x="879521" y="4954417"/>
                <a:chExt cx="306297" cy="518817"/>
              </a:xfrm>
              <a:solidFill>
                <a:srgbClr val="F1A0C2"/>
              </a:solidFill>
            </p:grpSpPr>
            <p:sp>
              <p:nvSpPr>
                <p:cNvPr id="71" name="Freeform 70">
                  <a:extLst>
                    <a:ext uri="{FF2B5EF4-FFF2-40B4-BE49-F238E27FC236}">
                      <a16:creationId xmlns:a16="http://schemas.microsoft.com/office/drawing/2014/main" id="{DF2854E5-B455-9B45-B0DD-6E92491E1F6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34D60AD4-F968-0243-B25A-845533E2902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9DB5423-F4F5-514F-BC50-32035B94840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70A1AC4-7D7E-0B49-A1C2-4D534E79B3E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641466A-6AA5-6149-B38E-96C84E1860F6}"/>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76" name="Graphic 2">
                <a:extLst>
                  <a:ext uri="{FF2B5EF4-FFF2-40B4-BE49-F238E27FC236}">
                    <a16:creationId xmlns:a16="http://schemas.microsoft.com/office/drawing/2014/main" id="{EFADABA5-717F-9E4B-AC94-AEB5460D1AC6}"/>
                  </a:ext>
                </a:extLst>
              </p:cNvPr>
              <p:cNvGrpSpPr/>
              <p:nvPr/>
            </p:nvGrpSpPr>
            <p:grpSpPr>
              <a:xfrm>
                <a:off x="1305674" y="4681705"/>
                <a:ext cx="305346" cy="518817"/>
                <a:chOff x="1305674" y="4681705"/>
                <a:chExt cx="305346" cy="518817"/>
              </a:xfrm>
              <a:solidFill>
                <a:srgbClr val="F1A0C2"/>
              </a:solidFill>
            </p:grpSpPr>
            <p:sp>
              <p:nvSpPr>
                <p:cNvPr id="77" name="Freeform 76">
                  <a:extLst>
                    <a:ext uri="{FF2B5EF4-FFF2-40B4-BE49-F238E27FC236}">
                      <a16:creationId xmlns:a16="http://schemas.microsoft.com/office/drawing/2014/main" id="{FC594141-D81C-AB46-B86D-C08BC7912649}"/>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3DC8A20-2BD3-0D47-98D0-8801F500EAEE}"/>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8DDB566F-6E87-E144-BFC3-BA66D845DFCF}"/>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F10609C-D38C-6D47-8E53-482B88CEFD7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7A115A3-083C-AE40-87AA-939A8DFFE72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2" name="Graphic 2">
                <a:extLst>
                  <a:ext uri="{FF2B5EF4-FFF2-40B4-BE49-F238E27FC236}">
                    <a16:creationId xmlns:a16="http://schemas.microsoft.com/office/drawing/2014/main" id="{7DA387EF-F5E3-724A-B051-0FA35C37404D}"/>
                  </a:ext>
                </a:extLst>
              </p:cNvPr>
              <p:cNvGrpSpPr/>
              <p:nvPr/>
            </p:nvGrpSpPr>
            <p:grpSpPr>
              <a:xfrm>
                <a:off x="1725169" y="4951566"/>
                <a:ext cx="306297" cy="518817"/>
                <a:chOff x="1725169" y="4951566"/>
                <a:chExt cx="306297" cy="518817"/>
              </a:xfrm>
              <a:solidFill>
                <a:srgbClr val="F1A0C2"/>
              </a:solidFill>
            </p:grpSpPr>
            <p:sp>
              <p:nvSpPr>
                <p:cNvPr id="83" name="Freeform 82">
                  <a:extLst>
                    <a:ext uri="{FF2B5EF4-FFF2-40B4-BE49-F238E27FC236}">
                      <a16:creationId xmlns:a16="http://schemas.microsoft.com/office/drawing/2014/main" id="{A23DBF9C-4574-1943-AC12-46633D8729F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E0C75E13-63AE-AB40-AB20-BEFA2CFF8FF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128028DD-4044-7644-8278-81FE67508895}"/>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AA06F34-E5D3-FE40-B456-FCDA4D3F3CB4}"/>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CDAE278-16DC-DC43-8A89-5C00DE92B07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88" name="Graphic 2">
                <a:extLst>
                  <a:ext uri="{FF2B5EF4-FFF2-40B4-BE49-F238E27FC236}">
                    <a16:creationId xmlns:a16="http://schemas.microsoft.com/office/drawing/2014/main" id="{DE979FF1-DCCC-6F47-B83A-0735B066CC61}"/>
                  </a:ext>
                </a:extLst>
              </p:cNvPr>
              <p:cNvGrpSpPr/>
              <p:nvPr/>
            </p:nvGrpSpPr>
            <p:grpSpPr>
              <a:xfrm>
                <a:off x="690225" y="4499263"/>
                <a:ext cx="1499146" cy="1498490"/>
                <a:chOff x="690225" y="4499263"/>
                <a:chExt cx="1499146" cy="1498490"/>
              </a:xfrm>
              <a:solidFill>
                <a:srgbClr val="000000"/>
              </a:solidFill>
            </p:grpSpPr>
            <p:grpSp>
              <p:nvGrpSpPr>
                <p:cNvPr id="89" name="Graphic 2">
                  <a:extLst>
                    <a:ext uri="{FF2B5EF4-FFF2-40B4-BE49-F238E27FC236}">
                      <a16:creationId xmlns:a16="http://schemas.microsoft.com/office/drawing/2014/main" id="{4BE90CC3-0EDA-5642-86AE-D9006A60FDEE}"/>
                    </a:ext>
                  </a:extLst>
                </p:cNvPr>
                <p:cNvGrpSpPr/>
                <p:nvPr/>
              </p:nvGrpSpPr>
              <p:grpSpPr>
                <a:xfrm>
                  <a:off x="690225" y="4499263"/>
                  <a:ext cx="1499146" cy="1498490"/>
                  <a:chOff x="690225" y="4499263"/>
                  <a:chExt cx="1499146" cy="1498490"/>
                </a:xfrm>
                <a:solidFill>
                  <a:srgbClr val="000000"/>
                </a:solidFill>
              </p:grpSpPr>
              <p:sp>
                <p:nvSpPr>
                  <p:cNvPr id="90" name="Freeform 89">
                    <a:extLst>
                      <a:ext uri="{FF2B5EF4-FFF2-40B4-BE49-F238E27FC236}">
                        <a16:creationId xmlns:a16="http://schemas.microsoft.com/office/drawing/2014/main" id="{5D27D584-0AB6-694D-BE18-80F6112C128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84C0E90-064B-B244-A63E-C93A2108602C}"/>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92" name="Freeform 91">
                  <a:extLst>
                    <a:ext uri="{FF2B5EF4-FFF2-40B4-BE49-F238E27FC236}">
                      <a16:creationId xmlns:a16="http://schemas.microsoft.com/office/drawing/2014/main" id="{949A8610-70E9-7D47-8E68-FE7EA5FD1042}"/>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405FF2A5-0FFF-3146-810A-B8FCE4A2BF8F}"/>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FFF32003-F8D6-D74B-B271-CB0D52222A33}"/>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167" name="Freeform 166">
            <a:extLst>
              <a:ext uri="{FF2B5EF4-FFF2-40B4-BE49-F238E27FC236}">
                <a16:creationId xmlns:a16="http://schemas.microsoft.com/office/drawing/2014/main" id="{4BF28909-9B4A-6F4C-A0B2-252D0AB2C9AF}"/>
              </a:ext>
            </a:extLst>
          </p:cNvPr>
          <p:cNvSpPr/>
          <p:nvPr userDrawn="1"/>
        </p:nvSpPr>
        <p:spPr>
          <a:xfrm>
            <a:off x="3973" y="2743950"/>
            <a:ext cx="7582294" cy="6839122"/>
          </a:xfrm>
          <a:custGeom>
            <a:avLst/>
            <a:gdLst>
              <a:gd name="connsiteX0" fmla="*/ 747205 w 7582294"/>
              <a:gd name="connsiteY0" fmla="*/ 6839123 h 6839122"/>
              <a:gd name="connsiteX1" fmla="*/ 7582295 w 7582294"/>
              <a:gd name="connsiteY1" fmla="*/ 6839123 h 6839122"/>
              <a:gd name="connsiteX2" fmla="*/ 7582295 w 7582294"/>
              <a:gd name="connsiteY2" fmla="*/ 1568269 h 6839122"/>
              <a:gd name="connsiteX3" fmla="*/ 6014389 w 7582294"/>
              <a:gd name="connsiteY3" fmla="*/ 0 h 6839122"/>
              <a:gd name="connsiteX4" fmla="*/ 0 w 7582294"/>
              <a:gd name="connsiteY4" fmla="*/ 0 h 6839122"/>
              <a:gd name="connsiteX5" fmla="*/ 0 w 7582294"/>
              <a:gd name="connsiteY5" fmla="*/ 6091745 h 6839122"/>
              <a:gd name="connsiteX6" fmla="*/ 747205 w 7582294"/>
              <a:gd name="connsiteY6" fmla="*/ 6839123 h 683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2294" h="6839122">
                <a:moveTo>
                  <a:pt x="747205" y="6839123"/>
                </a:moveTo>
                <a:lnTo>
                  <a:pt x="7582295" y="6839123"/>
                </a:lnTo>
                <a:lnTo>
                  <a:pt x="7582295" y="1568269"/>
                </a:lnTo>
                <a:cubicBezTo>
                  <a:pt x="7582295" y="703271"/>
                  <a:pt x="6879187" y="0"/>
                  <a:pt x="6014389" y="0"/>
                </a:cubicBezTo>
                <a:lnTo>
                  <a:pt x="0" y="0"/>
                </a:lnTo>
                <a:lnTo>
                  <a:pt x="0" y="6091745"/>
                </a:lnTo>
                <a:cubicBezTo>
                  <a:pt x="0" y="6503415"/>
                  <a:pt x="335630" y="6839123"/>
                  <a:pt x="747205" y="6839123"/>
                </a:cubicBezTo>
                <a:close/>
              </a:path>
            </a:pathLst>
          </a:custGeom>
          <a:solidFill>
            <a:srgbClr val="B2DEDD"/>
          </a:solidFill>
          <a:ln w="24491"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CA643F67-E5F2-1544-BF7A-08C93DAA7D0C}"/>
              </a:ext>
            </a:extLst>
          </p:cNvPr>
          <p:cNvSpPr/>
          <p:nvPr userDrawn="1"/>
        </p:nvSpPr>
        <p:spPr>
          <a:xfrm>
            <a:off x="0" y="8912587"/>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grpSp>
        <p:nvGrpSpPr>
          <p:cNvPr id="205" name="Graphic 95">
            <a:extLst>
              <a:ext uri="{FF2B5EF4-FFF2-40B4-BE49-F238E27FC236}">
                <a16:creationId xmlns:a16="http://schemas.microsoft.com/office/drawing/2014/main" id="{B84F31ED-F15C-5F46-9DA1-696573F21F9E}"/>
              </a:ext>
            </a:extLst>
          </p:cNvPr>
          <p:cNvGrpSpPr/>
          <p:nvPr userDrawn="1"/>
        </p:nvGrpSpPr>
        <p:grpSpPr>
          <a:xfrm>
            <a:off x="584588" y="9078286"/>
            <a:ext cx="1509109" cy="423922"/>
            <a:chOff x="584588" y="9078286"/>
            <a:chExt cx="1509109" cy="423922"/>
          </a:xfrm>
          <a:solidFill>
            <a:srgbClr val="000000"/>
          </a:solidFill>
        </p:grpSpPr>
        <p:sp>
          <p:nvSpPr>
            <p:cNvPr id="210" name="Freeform 209">
              <a:extLst>
                <a:ext uri="{FF2B5EF4-FFF2-40B4-BE49-F238E27FC236}">
                  <a16:creationId xmlns:a16="http://schemas.microsoft.com/office/drawing/2014/main" id="{A9B6F488-3DDA-D548-9F8E-265AB7309C0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BCD6555B-9B89-4C4F-BA68-84C484D32D72}"/>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212" name="Text Placeholder 23">
            <a:extLst>
              <a:ext uri="{FF2B5EF4-FFF2-40B4-BE49-F238E27FC236}">
                <a16:creationId xmlns:a16="http://schemas.microsoft.com/office/drawing/2014/main" id="{3E9B66E9-90B0-B740-9ADE-16E8FAFF0E35}"/>
              </a:ext>
            </a:extLst>
          </p:cNvPr>
          <p:cNvSpPr>
            <a:spLocks noGrp="1"/>
          </p:cNvSpPr>
          <p:nvPr>
            <p:ph type="body" sz="quarter" idx="16" hasCustomPrompt="1"/>
          </p:nvPr>
        </p:nvSpPr>
        <p:spPr>
          <a:xfrm>
            <a:off x="3261956" y="4969116"/>
            <a:ext cx="3932123"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213" name="Text Placeholder 23">
            <a:extLst>
              <a:ext uri="{FF2B5EF4-FFF2-40B4-BE49-F238E27FC236}">
                <a16:creationId xmlns:a16="http://schemas.microsoft.com/office/drawing/2014/main" id="{8ACDDA60-A214-3D48-A4BA-913267F8AFB9}"/>
              </a:ext>
            </a:extLst>
          </p:cNvPr>
          <p:cNvSpPr>
            <a:spLocks noGrp="1"/>
          </p:cNvSpPr>
          <p:nvPr>
            <p:ph type="body" sz="quarter" idx="17" hasCustomPrompt="1"/>
          </p:nvPr>
        </p:nvSpPr>
        <p:spPr>
          <a:xfrm>
            <a:off x="628918" y="9117549"/>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214" name="Text Placeholder 23">
            <a:extLst>
              <a:ext uri="{FF2B5EF4-FFF2-40B4-BE49-F238E27FC236}">
                <a16:creationId xmlns:a16="http://schemas.microsoft.com/office/drawing/2014/main" id="{1C8E529D-2E72-8E4F-93BF-CB5C0A0BCDD9}"/>
              </a:ext>
            </a:extLst>
          </p:cNvPr>
          <p:cNvSpPr>
            <a:spLocks noGrp="1"/>
          </p:cNvSpPr>
          <p:nvPr>
            <p:ph type="body" sz="quarter" idx="18" hasCustomPrompt="1"/>
          </p:nvPr>
        </p:nvSpPr>
        <p:spPr>
          <a:xfrm>
            <a:off x="2193185" y="9111019"/>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sp>
        <p:nvSpPr>
          <p:cNvPr id="215" name="Freeform 214">
            <a:extLst>
              <a:ext uri="{FF2B5EF4-FFF2-40B4-BE49-F238E27FC236}">
                <a16:creationId xmlns:a16="http://schemas.microsoft.com/office/drawing/2014/main" id="{F6F0BFBA-5DB3-FF43-85E4-C0819ED34EFB}"/>
              </a:ext>
            </a:extLst>
          </p:cNvPr>
          <p:cNvSpPr/>
          <p:nvPr userDrawn="1"/>
        </p:nvSpPr>
        <p:spPr>
          <a:xfrm>
            <a:off x="3420175" y="6967558"/>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Tree>
    <p:extLst>
      <p:ext uri="{BB962C8B-B14F-4D97-AF65-F5344CB8AC3E}">
        <p14:creationId xmlns:p14="http://schemas.microsoft.com/office/powerpoint/2010/main" val="3204138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7946434C-27DC-A746-A41F-5CFCF0F0569F}"/>
              </a:ext>
            </a:extLst>
          </p:cNvPr>
          <p:cNvSpPr/>
          <p:nvPr userDrawn="1"/>
        </p:nvSpPr>
        <p:spPr>
          <a:xfrm>
            <a:off x="-22880" y="69389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330883" y="8757077"/>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525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76914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083799" y="355985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853014" y="3559856"/>
            <a:ext cx="4260036"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083799" y="4035098"/>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853014" y="4035098"/>
            <a:ext cx="4260036"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083799" y="455122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853014" y="4551222"/>
            <a:ext cx="4260036"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083799" y="503718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853014" y="5037187"/>
            <a:ext cx="4260036"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D2098A53-0134-4E4E-A915-CC50FD0C47D5}"/>
              </a:ext>
            </a:extLst>
          </p:cNvPr>
          <p:cNvSpPr/>
          <p:nvPr userDrawn="1"/>
        </p:nvSpPr>
        <p:spPr>
          <a:xfrm>
            <a:off x="3281966" y="8842014"/>
            <a:ext cx="3798570" cy="415498"/>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a:solidFill>
                  <a:schemeClr val="tx1"/>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12035" y="8850310"/>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1" name="Picture 50">
            <a:extLst>
              <a:ext uri="{FF2B5EF4-FFF2-40B4-BE49-F238E27FC236}">
                <a16:creationId xmlns:a16="http://schemas.microsoft.com/office/drawing/2014/main" id="{2CFEF3CB-DDBB-614D-ABAE-AE1A4B01512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898970" y="8913723"/>
            <a:ext cx="1184829" cy="272079"/>
          </a:xfrm>
          <a:prstGeom prst="rect">
            <a:avLst/>
          </a:prstGeom>
          <a:ln>
            <a:noFill/>
          </a:ln>
          <a:extLst>
            <a:ext uri="{53640926-AAD7-44D8-BBD7-CCE9431645EC}">
              <a14:shadowObscured xmlns:a14="http://schemas.microsoft.com/office/drawing/2010/main"/>
            </a:ext>
          </a:extLst>
        </p:spPr>
      </p:pic>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117680" y="4967911"/>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089972" y="5511443"/>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859187" y="5511443"/>
            <a:ext cx="4260036"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089972" y="602756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859187" y="6027567"/>
            <a:ext cx="4260036"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9972" y="5441751"/>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2089972" y="5947442"/>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7216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17647595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2494320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699679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19047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5484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0272162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241013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0635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932479A4-B1E9-72E7-E63C-5CF05859F749}"/>
              </a:ext>
            </a:extLst>
          </p:cNvPr>
          <p:cNvSpPr>
            <a:spLocks noGrp="1"/>
          </p:cNvSpPr>
          <p:nvPr>
            <p:ph type="pic" sz="quarter" idx="45"/>
          </p:nvPr>
        </p:nvSpPr>
        <p:spPr>
          <a:xfrm rot="5400000">
            <a:off x="2251283" y="2200363"/>
            <a:ext cx="6261518" cy="3115967"/>
          </a:xfrm>
          <a:custGeom>
            <a:avLst/>
            <a:gdLst>
              <a:gd name="connsiteX0" fmla="*/ 0 w 5529871"/>
              <a:gd name="connsiteY0" fmla="*/ 0 h 2751872"/>
              <a:gd name="connsiteX1" fmla="*/ 2464916 w 5529871"/>
              <a:gd name="connsiteY1" fmla="*/ 0 h 2751872"/>
              <a:gd name="connsiteX2" fmla="*/ 2532001 w 5529871"/>
              <a:gd name="connsiteY2" fmla="*/ 0 h 2751872"/>
              <a:gd name="connsiteX3" fmla="*/ 4996917 w 5529871"/>
              <a:gd name="connsiteY3" fmla="*/ 0 h 2751872"/>
              <a:gd name="connsiteX4" fmla="*/ 5529871 w 5529871"/>
              <a:gd name="connsiteY4" fmla="*/ 532801 h 2751872"/>
              <a:gd name="connsiteX5" fmla="*/ 5529871 w 5529871"/>
              <a:gd name="connsiteY5" fmla="*/ 2751872 h 2751872"/>
              <a:gd name="connsiteX6" fmla="*/ 3247519 w 5529871"/>
              <a:gd name="connsiteY6" fmla="*/ 2751872 h 2751872"/>
              <a:gd name="connsiteX7" fmla="*/ 3089867 w 5529871"/>
              <a:gd name="connsiteY7" fmla="*/ 2735967 h 2751872"/>
              <a:gd name="connsiteX8" fmla="*/ 3064955 w 5529871"/>
              <a:gd name="connsiteY8" fmla="*/ 2728230 h 2751872"/>
              <a:gd name="connsiteX9" fmla="*/ 3064955 w 5529871"/>
              <a:gd name="connsiteY9" fmla="*/ 2751872 h 2751872"/>
              <a:gd name="connsiteX10" fmla="*/ 782602 w 5529871"/>
              <a:gd name="connsiteY10" fmla="*/ 2751872 h 2751872"/>
              <a:gd name="connsiteX11" fmla="*/ 0 w 5529871"/>
              <a:gd name="connsiteY11" fmla="*/ 1969495 h 275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9871" h="2751872">
                <a:moveTo>
                  <a:pt x="0" y="0"/>
                </a:moveTo>
                <a:lnTo>
                  <a:pt x="2464916" y="0"/>
                </a:lnTo>
                <a:lnTo>
                  <a:pt x="2532001" y="0"/>
                </a:lnTo>
                <a:lnTo>
                  <a:pt x="4996917" y="0"/>
                </a:lnTo>
                <a:cubicBezTo>
                  <a:pt x="5291445" y="0"/>
                  <a:pt x="5529871" y="238358"/>
                  <a:pt x="5529871" y="532801"/>
                </a:cubicBezTo>
                <a:lnTo>
                  <a:pt x="5529871" y="2751872"/>
                </a:lnTo>
                <a:lnTo>
                  <a:pt x="3247519" y="2751872"/>
                </a:lnTo>
                <a:cubicBezTo>
                  <a:pt x="3193522" y="2751872"/>
                  <a:pt x="3140796" y="2746395"/>
                  <a:pt x="3089867" y="2735967"/>
                </a:cubicBezTo>
                <a:lnTo>
                  <a:pt x="3064955" y="2728230"/>
                </a:lnTo>
                <a:lnTo>
                  <a:pt x="3064955" y="2751872"/>
                </a:lnTo>
                <a:lnTo>
                  <a:pt x="782602" y="2751872"/>
                </a:lnTo>
                <a:cubicBezTo>
                  <a:pt x="350629" y="2751872"/>
                  <a:pt x="0" y="2401345"/>
                  <a:pt x="0" y="196949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21074614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D2098A53-0134-4E4E-A915-CC50FD0C47D5}"/>
              </a:ext>
            </a:extLst>
          </p:cNvPr>
          <p:cNvSpPr/>
          <p:nvPr userDrawn="1"/>
        </p:nvSpPr>
        <p:spPr>
          <a:xfrm>
            <a:off x="3041107" y="8842014"/>
            <a:ext cx="4039429" cy="415498"/>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a:solidFill>
                  <a:schemeClr val="tx1"/>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12035" y="8850310"/>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pic>
        <p:nvPicPr>
          <p:cNvPr id="3" name="Picture 2" descr="Graphical user interface, application&#10;&#10;Description automatically generated">
            <a:extLst>
              <a:ext uri="{FF2B5EF4-FFF2-40B4-BE49-F238E27FC236}">
                <a16:creationId xmlns:a16="http://schemas.microsoft.com/office/drawing/2014/main" id="{644E8E6B-3D4D-7CF0-946A-F7FA842475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0845" y="8858442"/>
            <a:ext cx="1902138" cy="399059"/>
          </a:xfrm>
          <a:prstGeom prst="rect">
            <a:avLst/>
          </a:prstGeom>
        </p:spPr>
      </p:pic>
    </p:spTree>
    <p:extLst>
      <p:ext uri="{BB962C8B-B14F-4D97-AF65-F5344CB8AC3E}">
        <p14:creationId xmlns:p14="http://schemas.microsoft.com/office/powerpoint/2010/main" val="1766895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Index</a:t>
            </a:r>
            <a:endParaRPr lang="en-US"/>
          </a:p>
        </p:txBody>
      </p:sp>
    </p:spTree>
    <p:extLst>
      <p:ext uri="{BB962C8B-B14F-4D97-AF65-F5344CB8AC3E}">
        <p14:creationId xmlns:p14="http://schemas.microsoft.com/office/powerpoint/2010/main" val="3949556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4"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63" r:id="rId6"/>
    <p:sldLayoutId id="2147483961" r:id="rId7"/>
    <p:sldLayoutId id="2147483939" r:id="rId8"/>
    <p:sldLayoutId id="2147483940" r:id="rId9"/>
    <p:sldLayoutId id="2147483964" r:id="rId10"/>
    <p:sldLayoutId id="2147483941" r:id="rId11"/>
    <p:sldLayoutId id="2147483962" r:id="rId12"/>
    <p:sldLayoutId id="2147483960" r:id="rId13"/>
    <p:sldLayoutId id="2147483942" r:id="rId14"/>
    <p:sldLayoutId id="2147483943" r:id="rId15"/>
    <p:sldLayoutId id="2147483959" r:id="rId16"/>
    <p:sldLayoutId id="2147483944" r:id="rId17"/>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5205046" y="10196859"/>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8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ethical food entrepreneurship</a:t>
            </a:r>
            <a:endParaRPr lang="en-IE" sz="8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a:endCxn id="11" idx="1"/>
          </p:cNvCxnSpPr>
          <p:nvPr userDrawn="1"/>
        </p:nvCxnSpPr>
        <p:spPr>
          <a:xfrm flipV="1">
            <a:off x="12888" y="10381630"/>
            <a:ext cx="5192158" cy="883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0" r:id="rId1"/>
    <p:sldLayoutId id="2147483956" r:id="rId2"/>
    <p:sldLayoutId id="2147483957" r:id="rId3"/>
    <p:sldLayoutId id="2147483958" r:id="rId4"/>
    <p:sldLayoutId id="2147483947" r:id="rId5"/>
    <p:sldLayoutId id="2147483948" r:id="rId6"/>
    <p:sldLayoutId id="2147483949" r:id="rId7"/>
    <p:sldLayoutId id="2147483950" r:id="rId8"/>
    <p:sldLayoutId id="2147483951" r:id="rId9"/>
    <p:sldLayoutId id="2147483952" r:id="rId10"/>
    <p:sldLayoutId id="2147483953" r:id="rId11"/>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ethicsunwrapped.utexas.edu/" TargetMode="External"/><Relationship Id="rId7" Type="http://schemas.openxmlformats.org/officeDocument/2006/relationships/image" Target="../media/image25.png"/><Relationship Id="rId2" Type="http://schemas.openxmlformats.org/officeDocument/2006/relationships/image" Target="../media/image40.jpeg"/><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hyperlink" Target="https://www.bbc.co.uk/programmes/p01f0vzr" TargetMode="External"/><Relationship Id="rId4" Type="http://schemas.openxmlformats.org/officeDocument/2006/relationships/hyperlink" Target="https://www.youtube.com/playlist?list=PLtKNX4SfKpzWO2Yjvkp-hMS0gTI948pI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microsoft.com/office/2018/10/relationships/comments" Target="../comments/modernComment_16E_428EDDAE.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25.png"/><Relationship Id="rId2" Type="http://schemas.openxmlformats.org/officeDocument/2006/relationships/hyperlink" Target="http://ttps:/www.fao.org/3/x5584e/x5584e0i.htm" TargetMode="External"/><Relationship Id="rId1" Type="http://schemas.openxmlformats.org/officeDocument/2006/relationships/slideLayout" Target="../slideLayouts/slideLayout9.xml"/><Relationship Id="rId6" Type="http://schemas.openxmlformats.org/officeDocument/2006/relationships/image" Target="../media/image48.jpeg"/><Relationship Id="rId5" Type="http://schemas.openxmlformats.org/officeDocument/2006/relationships/hyperlink" Target="https://audiovisual.ec.europa.eu/en/video/I-196217?lg=INT" TargetMode="External"/><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hyperlink" Target="https://www.fairtradecertified.org/" TargetMode="External"/><Relationship Id="rId13" Type="http://schemas.openxmlformats.org/officeDocument/2006/relationships/image" Target="../media/image47.svg"/><Relationship Id="rId3" Type="http://schemas.openxmlformats.org/officeDocument/2006/relationships/hyperlink" Target="https://www.ecocert.com/en/certification-detail/organic-farming-europe-eu-n-848-2018" TargetMode="External"/><Relationship Id="rId7" Type="http://schemas.openxmlformats.org/officeDocument/2006/relationships/image" Target="../media/image51.png"/><Relationship Id="rId12" Type="http://schemas.openxmlformats.org/officeDocument/2006/relationships/image" Target="../media/image46.png"/><Relationship Id="rId2" Type="http://schemas.openxmlformats.org/officeDocument/2006/relationships/hyperlink" Target="https://www.iscc-system.org/certificates/all-certificates/" TargetMode="External"/><Relationship Id="rId16" Type="http://schemas.openxmlformats.org/officeDocument/2006/relationships/image" Target="../media/image25.png"/><Relationship Id="rId1" Type="http://schemas.openxmlformats.org/officeDocument/2006/relationships/slideLayout" Target="../slideLayouts/slideLayout9.xml"/><Relationship Id="rId6" Type="http://schemas.openxmlformats.org/officeDocument/2006/relationships/hyperlink" Target="https://www.rainforest-alliance.org/about/" TargetMode="External"/><Relationship Id="rId11" Type="http://schemas.openxmlformats.org/officeDocument/2006/relationships/image" Target="../media/image53.png"/><Relationship Id="rId5" Type="http://schemas.openxmlformats.org/officeDocument/2006/relationships/hyperlink" Target="https://docs.google.com/document/d/1qO2rq3juzAk_d17wZ8OT0pULwj-MvyAm/edit?usp=share_link&amp;ouid=107836455325722665013&amp;rtpof=true&amp;sd=true" TargetMode="External"/><Relationship Id="rId15" Type="http://schemas.openxmlformats.org/officeDocument/2006/relationships/hyperlink" Target="https://www.youtube.com/watch?v=IjCs8aMfZZw&amp;t=239s" TargetMode="External"/><Relationship Id="rId10" Type="http://schemas.openxmlformats.org/officeDocument/2006/relationships/hyperlink" Target="https://www.globalgap.org/uk_en/ggn-label/ggn-label-faq/" TargetMode="External"/><Relationship Id="rId4" Type="http://schemas.openxmlformats.org/officeDocument/2006/relationships/image" Target="../media/image50.png"/><Relationship Id="rId9" Type="http://schemas.openxmlformats.org/officeDocument/2006/relationships/image" Target="../media/image52.png"/><Relationship Id="rId14" Type="http://schemas.openxmlformats.org/officeDocument/2006/relationships/hyperlink" Target="https://www.youtube.com/watch?v=T29rRlu5xzI"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ethical-food.eu/educators-guide-turkish/" TargetMode="Externa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web.archive.org/web/20210504164007/https:/ec.europa.eu/food/sites/food/files/safety/docs/f2f_action-plan_2020_strategy-info_en.pdf" TargetMode="External"/><Relationship Id="rId7" Type="http://schemas.openxmlformats.org/officeDocument/2006/relationships/image" Target="../media/image25.png"/><Relationship Id="rId2" Type="http://schemas.openxmlformats.org/officeDocument/2006/relationships/hyperlink" Target="https://audiovisual.ec.europa.eu/en/video/I-226229?lg=EN" TargetMode="External"/><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image" Target="../media/image41.png"/><Relationship Id="rId4" Type="http://schemas.openxmlformats.org/officeDocument/2006/relationships/hyperlink" Target="https://www.fao.org/3/y4671e/y4671e00.htm#Content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47.svg"/><Relationship Id="rId2" Type="http://schemas.openxmlformats.org/officeDocument/2006/relationships/hyperlink" Target="https://docs.google.com/document/d/1-E8kzYPqJ8Rw-KkJFR1ptx0QXH5DeZte/edit?usp=share_link&amp;ouid=107836455325722665013&amp;rtpof=true&amp;sd=true" TargetMode="Externa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60.png"/><Relationship Id="rId4" Type="http://schemas.openxmlformats.org/officeDocument/2006/relationships/image" Target="../media/image59.jpeg"/></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document/d/1ts6fyUfOXLV0Zfdm8RE5pZDQ8GBkfwwR/edit?usp=share_link&amp;ouid=107836455325722665013&amp;rtpof=true&amp;sd=true" TargetMode="External"/><Relationship Id="rId2" Type="http://schemas.openxmlformats.org/officeDocument/2006/relationships/image" Target="../media/image61.jpeg"/><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docs.google.com/document/d/13rr2xDPfb51hv6MVZ6wwb1_AhisthYSA/edit?usp=share_link&amp;ouid=107836455325722665013&amp;rtpof=true&amp;sd=true"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journalistsresource.org/studies/society/public-health/food-safety-united-states-research-roundup/" TargetMode="External"/><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halalauthority.org/certification/" TargetMode="Externa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hyperlink" Target="https://glossarissimo.wordpress.com/2013/02/19/en-definitions-of-words-used-in-food-processing-arrow-scientific/" TargetMode="External"/><Relationship Id="rId4" Type="http://schemas.openxmlformats.org/officeDocument/2006/relationships/image" Target="../media/image63.jpeg"/></Relationships>
</file>

<file path=ppt/slides/_rels/slide29.xml.rels><?xml version="1.0" encoding="UTF-8" standalone="yes"?>
<Relationships xmlns="http://schemas.openxmlformats.org/package/2006/relationships"><Relationship Id="rId3" Type="http://schemas.openxmlformats.org/officeDocument/2006/relationships/hyperlink" Target="https://www.middleeastmonitor.com/20170123-child-labour-in-yemen/" TargetMode="External"/><Relationship Id="rId2" Type="http://schemas.openxmlformats.org/officeDocument/2006/relationships/image" Target="../media/image64.jpeg"/><Relationship Id="rId1" Type="http://schemas.openxmlformats.org/officeDocument/2006/relationships/slideLayout" Target="../slideLayouts/slideLayout16.xml"/><Relationship Id="rId5" Type="http://schemas.openxmlformats.org/officeDocument/2006/relationships/hyperlink" Target="http://www.thelondonfoodie.co.uk/2017/03/gourmet-tinned-fish-seafood-spanish.html" TargetMode="External"/><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2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irishtimes.com/life-and-style/food-and-drink/why-are-there-so-few-women-chefs-1.4731442" TargetMode="External"/><Relationship Id="rId7" Type="http://schemas.openxmlformats.org/officeDocument/2006/relationships/image" Target="../media/image66.jpeg"/><Relationship Id="rId2" Type="http://schemas.openxmlformats.org/officeDocument/2006/relationships/hyperlink" Target="https://core.ac.uk/download/pdf/19159084.pdf" TargetMode="External"/><Relationship Id="rId1" Type="http://schemas.openxmlformats.org/officeDocument/2006/relationships/slideLayout" Target="../slideLayouts/slideLayout12.xml"/><Relationship Id="rId6" Type="http://schemas.openxmlformats.org/officeDocument/2006/relationships/hyperlink" Target="https://osha.europa.eu/en" TargetMode="External"/><Relationship Id="rId5" Type="http://schemas.openxmlformats.org/officeDocument/2006/relationships/image" Target="../media/image41.png"/><Relationship Id="rId4" Type="http://schemas.openxmlformats.org/officeDocument/2006/relationships/hyperlink" Target="https://upserve.com/restaurant-insider/female-chefs-offer-ways-combat-gender-inequality-kitchen/"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fda.gov/safety/recalls-market-withdrawals-safety-alerts" TargetMode="Externa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docs.google.com/document/d/13GFNIeXZfDzBnrBg6lbfHbBHqUvrvSe1/edit?usp=share_link&amp;ouid=107836455325722665013&amp;rtpof=true&amp;sd=true" TargetMode="Externa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document/d/1JqcOemwQr30SOKu5wbJ7ftZcHLIthj4u/edit?usp=share_link&amp;ouid=107836455325722665013&amp;rtpof=true&amp;sd=true" TargetMode="External"/><Relationship Id="rId2" Type="http://schemas.openxmlformats.org/officeDocument/2006/relationships/hyperlink" Target="https://docs.google.com/document/d/1bC1NUlSc_0Ukv_OHlnD2MlxHo9UKP6F8/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8.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9.jpeg"/><Relationship Id="rId7" Type="http://schemas.openxmlformats.org/officeDocument/2006/relationships/image" Target="../media/image71.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hyperlink" Target="https://www.bmj.com/content/370/bmj.m3173" TargetMode="External"/><Relationship Id="rId5" Type="http://schemas.openxmlformats.org/officeDocument/2006/relationships/image" Target="../media/image70.jpeg"/><Relationship Id="rId4" Type="http://schemas.openxmlformats.org/officeDocument/2006/relationships/hyperlink" Target="http://theconversation.com/food-traffic-lights-are-green-for-go-but-eu-holds-back-more-radical-measures-15403"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ebgate.ec.europa.eu/rasff-window/screen/search" TargetMode="External"/><Relationship Id="rId2" Type="http://schemas.openxmlformats.org/officeDocument/2006/relationships/hyperlink" Target="https://audiovisual.ec.europa.eu/en/video/I-226232?lg=EN" TargetMode="Externa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73.jpe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74.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silolondon.com/" TargetMode="External"/><Relationship Id="rId2" Type="http://schemas.openxmlformats.org/officeDocument/2006/relationships/image" Target="../media/image41.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75.jpeg"/><Relationship Id="rId4" Type="http://schemas.openxmlformats.org/officeDocument/2006/relationships/hyperlink" Target="https://nammushroom.com/pages/sobre-nos"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10.xml"/><Relationship Id="rId7" Type="http://schemas.openxmlformats.org/officeDocument/2006/relationships/slide" Target="slide46.xml"/><Relationship Id="rId2" Type="http://schemas.openxmlformats.org/officeDocument/2006/relationships/slide" Target="slide8.xml"/><Relationship Id="rId1" Type="http://schemas.openxmlformats.org/officeDocument/2006/relationships/slideLayout" Target="../slideLayouts/slideLayout3.xml"/><Relationship Id="rId6" Type="http://schemas.openxmlformats.org/officeDocument/2006/relationships/slide" Target="slide25.xml"/><Relationship Id="rId11" Type="http://schemas.openxmlformats.org/officeDocument/2006/relationships/image" Target="../media/image25.png"/><Relationship Id="rId5" Type="http://schemas.openxmlformats.org/officeDocument/2006/relationships/slide" Target="slide16.xml"/><Relationship Id="rId10" Type="http://schemas.openxmlformats.org/officeDocument/2006/relationships/slide" Target="slide62.xml"/><Relationship Id="rId4" Type="http://schemas.openxmlformats.org/officeDocument/2006/relationships/slide" Target="slide13.xml"/><Relationship Id="rId9" Type="http://schemas.openxmlformats.org/officeDocument/2006/relationships/slide" Target="slide61.xml"/></Relationships>
</file>

<file path=ppt/slides/_rels/slide40.xml.rels><?xml version="1.0" encoding="UTF-8" standalone="yes"?>
<Relationships xmlns="http://schemas.openxmlformats.org/package/2006/relationships"><Relationship Id="rId3" Type="http://schemas.openxmlformats.org/officeDocument/2006/relationships/hyperlink" Target="https://environment.ec.europa.eu/strategy/plastics-strategy_en" TargetMode="External"/><Relationship Id="rId2" Type="http://schemas.openxmlformats.org/officeDocument/2006/relationships/image" Target="../media/image76.png"/><Relationship Id="rId1" Type="http://schemas.openxmlformats.org/officeDocument/2006/relationships/slideLayout" Target="../slideLayouts/slideLayout11.xml"/><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docs.google.com/document/d/1wOFPBkUmMG2Hh41hLc79x2RHdxlF_aA-/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8" Type="http://schemas.openxmlformats.org/officeDocument/2006/relationships/hyperlink" Target="https://www.youtube.com/watch?v=_6xlNyWPpB8&amp;list=RDCMUCsooa4yRKGN_zEE8iknghZA&amp;index=2" TargetMode="External"/><Relationship Id="rId3" Type="http://schemas.openxmlformats.org/officeDocument/2006/relationships/hyperlink" Target="https://webgate.ec.europa.eu/rasff-window/screen/search" TargetMode="External"/><Relationship Id="rId7" Type="http://schemas.openxmlformats.org/officeDocument/2006/relationships/image" Target="../media/image81.jpeg"/><Relationship Id="rId2" Type="http://schemas.openxmlformats.org/officeDocument/2006/relationships/slideLayout" Target="../slideLayouts/slideLayout12.xml"/><Relationship Id="rId1" Type="http://schemas.openxmlformats.org/officeDocument/2006/relationships/video" Target="https://www.youtube.com/embed/_6xlNyWPpB8?feature=oembed" TargetMode="Externa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41.png"/><Relationship Id="rId9" Type="http://schemas.openxmlformats.org/officeDocument/2006/relationships/image" Target="../media/image8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docs.google.com/document/d/1TxHq3IHF_DPRtoa6nWLUuitiGeKp-7QF/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hyperlink" Target="https://www.bing.com/videos/search?q=short+food+supply+chain&amp;ru=%2fvideos%2fsearch%3fq%3dshort%2bfood%2bsupply%2bchain%26FORM%3dHDRSC4&amp;view=detail&amp;mid=4422EBE8A958271E36B84422EBE8A958271E36B8&amp;rvsmid=C4BC7DE694E881D2D529C4BC7DE694E881D2D529&amp;FORM=VDRVRV" TargetMode="External"/><Relationship Id="rId7" Type="http://schemas.openxmlformats.org/officeDocument/2006/relationships/image" Target="../media/image84.jpeg"/><Relationship Id="rId2" Type="http://schemas.openxmlformats.org/officeDocument/2006/relationships/slideLayout" Target="../slideLayouts/slideLayout12.xml"/><Relationship Id="rId1" Type="http://schemas.openxmlformats.org/officeDocument/2006/relationships/video" Target="https://www.youtube.com/embed/o9VJBnisQEo?feature=oembed" TargetMode="External"/><Relationship Id="rId6" Type="http://schemas.openxmlformats.org/officeDocument/2006/relationships/image" Target="../media/image41.png"/><Relationship Id="rId5" Type="http://schemas.openxmlformats.org/officeDocument/2006/relationships/hyperlink" Target="https://docslib.org/doc/12142127/slow-foods-contribution-to-the-debate-on-the-sustainability-of-the" TargetMode="External"/><Relationship Id="rId10" Type="http://schemas.openxmlformats.org/officeDocument/2006/relationships/image" Target="../media/image25.png"/><Relationship Id="rId4" Type="http://schemas.openxmlformats.org/officeDocument/2006/relationships/hyperlink" Target="https://www.eufic.org/en/food-production/article/short-food-supply-chains-reconnecting-producers-and-consumers" TargetMode="External"/><Relationship Id="rId9" Type="http://schemas.openxmlformats.org/officeDocument/2006/relationships/image" Target="../media/image86.jpeg"/></Relationships>
</file>

<file path=ppt/slides/_rels/slide4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9.xml"/><Relationship Id="rId5" Type="http://schemas.openxmlformats.org/officeDocument/2006/relationships/image" Target="../media/image87.png"/><Relationship Id="rId4" Type="http://schemas.openxmlformats.org/officeDocument/2006/relationships/hyperlink" Target="https://youtu.be/9rkE-gAUhBk"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www.reuters.com/article/us-eu-copyright-netherlands-food-idUSKCN1NI1IN" TargetMode="External"/><Relationship Id="rId2" Type="http://schemas.openxmlformats.org/officeDocument/2006/relationships/image" Target="../media/image90.png"/><Relationship Id="rId1" Type="http://schemas.openxmlformats.org/officeDocument/2006/relationships/slideLayout" Target="../slideLayouts/slideLayout9.xml"/><Relationship Id="rId4" Type="http://schemas.openxmlformats.org/officeDocument/2006/relationships/image" Target="../media/image87.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wllXY322K7Q" TargetMode="External"/><Relationship Id="rId2" Type="http://schemas.openxmlformats.org/officeDocument/2006/relationships/image" Target="../media/image91.png"/><Relationship Id="rId1" Type="http://schemas.openxmlformats.org/officeDocument/2006/relationships/slideLayout" Target="../slideLayouts/slideLayout10.xml"/><Relationship Id="rId5" Type="http://schemas.openxmlformats.org/officeDocument/2006/relationships/image" Target="../media/image87.png"/><Relationship Id="rId4" Type="http://schemas.openxmlformats.org/officeDocument/2006/relationships/hyperlink" Target="https://www.youtube.com/watch?v=KaYbwbkeC4w"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92.png"/><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hyperlink" Target="https://goodsense.co.nz/junk-food-marketers-culpable-for-childhood-obesity/" TargetMode="External"/><Relationship Id="rId2" Type="http://schemas.openxmlformats.org/officeDocument/2006/relationships/image" Target="../media/image41.png"/><Relationship Id="rId1" Type="http://schemas.openxmlformats.org/officeDocument/2006/relationships/slideLayout" Target="../slideLayouts/slideLayout10.xml"/><Relationship Id="rId5" Type="http://schemas.openxmlformats.org/officeDocument/2006/relationships/image" Target="../media/image93.png"/><Relationship Id="rId4" Type="http://schemas.openxmlformats.org/officeDocument/2006/relationships/hyperlink" Target="https://www.youtube.com/watch?v=UbgrvX-0nEQ"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ethicalconsumer.org/" TargetMode="Externa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hyperlink" Target="https://www.youtube.com/watch?v=TLga8qAOLvI" TargetMode="External"/><Relationship Id="rId4" Type="http://schemas.openxmlformats.org/officeDocument/2006/relationships/image" Target="../media/image47.svg"/></Relationships>
</file>

<file path=ppt/slides/_rels/slide5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41.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8" Type="http://schemas.openxmlformats.org/officeDocument/2006/relationships/hyperlink" Target="http://www.evocco.con/" TargetMode="External"/><Relationship Id="rId3" Type="http://schemas.openxmlformats.org/officeDocument/2006/relationships/image" Target="../media/image41.png"/><Relationship Id="rId7" Type="http://schemas.openxmlformats.org/officeDocument/2006/relationships/image" Target="../media/image100.jpeg"/><Relationship Id="rId2" Type="http://schemas.openxmlformats.org/officeDocument/2006/relationships/hyperlink" Target="https://doi.org/10.1177/1368430219861848" TargetMode="External"/><Relationship Id="rId1" Type="http://schemas.openxmlformats.org/officeDocument/2006/relationships/slideLayout" Target="../slideLayouts/slideLayout12.xml"/><Relationship Id="rId6" Type="http://schemas.openxmlformats.org/officeDocument/2006/relationships/image" Target="../media/image99.png"/><Relationship Id="rId5" Type="http://schemas.openxmlformats.org/officeDocument/2006/relationships/hyperlink" Target="https://www.evocco.com/" TargetMode="External"/><Relationship Id="rId4" Type="http://schemas.openxmlformats.org/officeDocument/2006/relationships/image" Target="../media/image85.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hyperlink" Target="https://www.bbc.com/news/business-54338754" TargetMode="External"/><Relationship Id="rId2" Type="http://schemas.openxmlformats.org/officeDocument/2006/relationships/hyperlink" Target="https://www.ama.org/the-definition-of-marketing-what-is-marketing/" TargetMode="External"/><Relationship Id="rId1" Type="http://schemas.openxmlformats.org/officeDocument/2006/relationships/slideLayout" Target="../slideLayouts/slideLayout13.xml"/><Relationship Id="rId6" Type="http://schemas.openxmlformats.org/officeDocument/2006/relationships/hyperlink" Target="https://patentexperts.org/patent/how-to-get-a-patent/food-patent/" TargetMode="External"/><Relationship Id="rId5" Type="http://schemas.openxmlformats.org/officeDocument/2006/relationships/hyperlink" Target="https://www.beyondmeat.com/en-US/mission/" TargetMode="External"/><Relationship Id="rId4" Type="http://schemas.openxmlformats.org/officeDocument/2006/relationships/hyperlink" Target="https://www.earlymoderntexts.com/assets/pdfs/bentham1780.pdf"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s://easac.eu/publications/details/planting-the-future-opportunities-and-challenges-for-using-crop-genetic-improvement-technologies-for-sustainable-agriculture" TargetMode="External"/><Relationship Id="rId3" Type="http://schemas.openxmlformats.org/officeDocument/2006/relationships/hyperlink" Target="https://www.coca-cola.co.uk/our-business/faqs/is-the-coca-cola-formula-kept-secret-because-the-company-has-something-to-hide" TargetMode="External"/><Relationship Id="rId7" Type="http://schemas.openxmlformats.org/officeDocument/2006/relationships/hyperlink" Target="https://ifst.onlinelibrary.wiley.com/doi/full/10.1002/fsat.3401_11.x" TargetMode="External"/><Relationship Id="rId2" Type="http://schemas.openxmlformats.org/officeDocument/2006/relationships/hyperlink" Target="https://www.cancer.org.au/cancer-information/causes-and-prevention/diet-and-exercise/meat-and-cancer-risk" TargetMode="External"/><Relationship Id="rId1" Type="http://schemas.openxmlformats.org/officeDocument/2006/relationships/slideLayout" Target="../slideLayouts/slideLayout14.xml"/><Relationship Id="rId6" Type="http://schemas.openxmlformats.org/officeDocument/2006/relationships/hyperlink" Target="https://curia.europa.eu/jcms/upload/docs/application/pdf/2018-11/cp180171en.pdf" TargetMode="External"/><Relationship Id="rId5" Type="http://schemas.openxmlformats.org/officeDocument/2006/relationships/hyperlink" Target="https://www.law.cornell.edu/wex/trade_dress#:~:text=Definition,identifying%20function%20as%20a%20trademark" TargetMode="External"/><Relationship Id="rId4" Type="http://schemas.openxmlformats.org/officeDocument/2006/relationships/hyperlink" Target="https://www.law.cornell.edu/wex/original_work_of_authorship"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www.fao.org/3/i2697e/i2697e.pdf" TargetMode="External"/><Relationship Id="rId3" Type="http://schemas.openxmlformats.org/officeDocument/2006/relationships/hyperlink" Target="https://single-market-economy.ec.europa.eu/sectors/food-and-drink-industry/competitiveness-european-food-industry/forum-better-functioning-food-supply-chain_en" TargetMode="External"/><Relationship Id="rId7" Type="http://schemas.openxmlformats.org/officeDocument/2006/relationships/hyperlink" Target="https://www.fao.org/fileadmin/templates/wsfs/docs/Issues_papers/HLEF2050_Global_Agriculture.pdf" TargetMode="External"/><Relationship Id="rId2" Type="http://schemas.openxmlformats.org/officeDocument/2006/relationships/hyperlink" Target="https://single-market-economy.ec.europa.eu/sectors/food-and-drink-industry_en" TargetMode="External"/><Relationship Id="rId1" Type="http://schemas.openxmlformats.org/officeDocument/2006/relationships/slideLayout" Target="../slideLayouts/slideLayout14.xml"/><Relationship Id="rId6" Type="http://schemas.openxmlformats.org/officeDocument/2006/relationships/hyperlink" Target="https://www.fao.org/3/y4671e/y4671e00.htm#Contents" TargetMode="External"/><Relationship Id="rId5" Type="http://schemas.openxmlformats.org/officeDocument/2006/relationships/hyperlink" Target="https://www.eufic.org/en/food-production/article/short-food-supply-chains-reconnecting-producers-and-consumers" TargetMode="External"/><Relationship Id="rId10" Type="http://schemas.openxmlformats.org/officeDocument/2006/relationships/hyperlink" Target="https://www.fda.gov/food/consumers/food-loss-and-waste" TargetMode="External"/><Relationship Id="rId4" Type="http://schemas.openxmlformats.org/officeDocument/2006/relationships/hyperlink" Target="https://ec.europa.eu/docsroom/documents/36045/attachments/1/translations/en/renditions/native" TargetMode="External"/><Relationship Id="rId9" Type="http://schemas.openxmlformats.org/officeDocument/2006/relationships/hyperlink" Target="https://www.fao.org/sustainable-development-goals/goals/goal-12/en/" TargetMode="External"/></Relationships>
</file>

<file path=ppt/slides/_rels/slide65.xml.rels><?xml version="1.0" encoding="UTF-8" standalone="yes"?>
<Relationships xmlns="http://schemas.openxmlformats.org/package/2006/relationships"><Relationship Id="rId8" Type="http://schemas.openxmlformats.org/officeDocument/2006/relationships/hyperlink" Target="https://youtu.be/wWZi-8Wji7M" TargetMode="External"/><Relationship Id="rId3" Type="http://schemas.openxmlformats.org/officeDocument/2006/relationships/hyperlink" Target="http://dx.doi.org/10.3390/su11092638" TargetMode="External"/><Relationship Id="rId7" Type="http://schemas.openxmlformats.org/officeDocument/2006/relationships/hyperlink" Target="https://youtu.be/-FrZl22_79Q" TargetMode="External"/><Relationship Id="rId2" Type="http://schemas.openxmlformats.org/officeDocument/2006/relationships/hyperlink" Target="https://halalauthority.org/certification/" TargetMode="External"/><Relationship Id="rId1" Type="http://schemas.openxmlformats.org/officeDocument/2006/relationships/slideLayout" Target="../slideLayouts/slideLayout14.xml"/><Relationship Id="rId6" Type="http://schemas.openxmlformats.org/officeDocument/2006/relationships/hyperlink" Target="https://www.aiga.org/sites/default/files/2021-02/Trademark_Trade_Dress_2019.pdf" TargetMode="External"/><Relationship Id="rId5" Type="http://schemas.openxmlformats.org/officeDocument/2006/relationships/hyperlink" Target="https://www.inta.org/topics/trade-dress/" TargetMode="External"/><Relationship Id="rId10" Type="http://schemas.openxmlformats.org/officeDocument/2006/relationships/hyperlink" Target="https://youtu.be/NMblKpkKYao" TargetMode="External"/><Relationship Id="rId4" Type="http://schemas.openxmlformats.org/officeDocument/2006/relationships/hyperlink" Target="https://www.ilo.org/ipec/Informationresources/WCMS_797515/lang--en/index.htm" TargetMode="External"/><Relationship Id="rId9" Type="http://schemas.openxmlformats.org/officeDocument/2006/relationships/hyperlink" Target="https://youtu.be/EY6Cgp5nd_c"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enb.iisd.org/consume/oslo004.html" TargetMode="External"/><Relationship Id="rId2" Type="http://schemas.openxmlformats.org/officeDocument/2006/relationships/hyperlink" Target="https://education.nationalgeographic.org/resource/sustainable-fishing" TargetMode="External"/><Relationship Id="rId1" Type="http://schemas.openxmlformats.org/officeDocument/2006/relationships/slideLayout" Target="../slideLayouts/slideLayout14.xml"/><Relationship Id="rId6" Type="http://schemas.openxmlformats.org/officeDocument/2006/relationships/hyperlink" Target="https://www.peta.org/features/what-is-speciesism/" TargetMode="External"/><Relationship Id="rId5" Type="http://schemas.openxmlformats.org/officeDocument/2006/relationships/hyperlink" Target="https://eu.boell.org/en/PesticideAtlas" TargetMode="External"/><Relationship Id="rId4" Type="http://schemas.openxmlformats.org/officeDocument/2006/relationships/hyperlink" Target="https://doi.org/10.1111/nure.12001"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epa.gov/greenvehicles/fast-facts-transportation-greenhouse-gas-emissions" TargetMode="External"/><Relationship Id="rId3" Type="http://schemas.openxmlformats.org/officeDocument/2006/relationships/hyperlink" Target="https://docslib.org/doc/12142127/slow-foods-contribution-to-the-debate-on-the-sustainability-of-the" TargetMode="External"/><Relationship Id="rId7" Type="http://schemas.openxmlformats.org/officeDocument/2006/relationships/hyperlink" Target="https://www.copyright.gov/what-is-copyright/" TargetMode="External"/><Relationship Id="rId2" Type="http://schemas.openxmlformats.org/officeDocument/2006/relationships/hyperlink" Target="https://doi.org/10.1007/978-3-642-28036-8_119" TargetMode="External"/><Relationship Id="rId1" Type="http://schemas.openxmlformats.org/officeDocument/2006/relationships/slideLayout" Target="../slideLayouts/slideLayout14.xml"/><Relationship Id="rId6" Type="http://schemas.openxmlformats.org/officeDocument/2006/relationships/hyperlink" Target="https://economictimes.indiatimes.com/definition/fair-trade-price" TargetMode="External"/><Relationship Id="rId5" Type="http://schemas.openxmlformats.org/officeDocument/2006/relationships/hyperlink" Target="https://www.ft.com/content/d8677261-e136-4969-bd5f-a19a539cbdbc" TargetMode="External"/><Relationship Id="rId10" Type="http://schemas.openxmlformats.org/officeDocument/2006/relationships/hyperlink" Target="https://www.un.org/sustainabledevelopment/sustainable-consumption-production/" TargetMode="External"/><Relationship Id="rId4" Type="http://schemas.openxmlformats.org/officeDocument/2006/relationships/hyperlink" Target="https://www.aicr.org/resources/blog/processed-meat-and-cancer/" TargetMode="External"/><Relationship Id="rId9" Type="http://schemas.openxmlformats.org/officeDocument/2006/relationships/hyperlink" Target="https://www.uspto.gov/web/offices/ac/ido/oeip/taf/data/patdesc.htm"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live.worldbank.org/events/healthy-diets-affordable" TargetMode="External"/><Relationship Id="rId3" Type="http://schemas.openxmlformats.org/officeDocument/2006/relationships/hyperlink" Target="https://youtu.be/hACdhD_kes8" TargetMode="External"/><Relationship Id="rId7" Type="http://schemas.openxmlformats.org/officeDocument/2006/relationships/hyperlink" Target="https://www.wipo.int/about-ip/en/" TargetMode="External"/><Relationship Id="rId2" Type="http://schemas.openxmlformats.org/officeDocument/2006/relationships/hyperlink" Target="https://doi.org/10.3389/fpsyg.2020.01603" TargetMode="External"/><Relationship Id="rId1" Type="http://schemas.openxmlformats.org/officeDocument/2006/relationships/slideLayout" Target="../slideLayouts/slideLayout14.xml"/><Relationship Id="rId6" Type="http://schemas.openxmlformats.org/officeDocument/2006/relationships/hyperlink" Target="https://www.who.int/publications/i/item/9789241500210" TargetMode="External"/><Relationship Id="rId5" Type="http://schemas.openxmlformats.org/officeDocument/2006/relationships/hyperlink" Target="https://www.wcrf.org/diet-activity-and-cancer/risk-factors/wholegrains-vegetables-fruit-and-cancer-risk/" TargetMode="External"/><Relationship Id="rId10" Type="http://schemas.openxmlformats.org/officeDocument/2006/relationships/hyperlink" Target="https://doi.org/10.3390/su12052074" TargetMode="External"/><Relationship Id="rId4" Type="http://schemas.openxmlformats.org/officeDocument/2006/relationships/hyperlink" Target="https://youtu.be/3HAMk_ZYO7g" TargetMode="External"/><Relationship Id="rId9" Type="http://schemas.openxmlformats.org/officeDocument/2006/relationships/hyperlink" Target="https://www.worldbank.org/en/topic/agriculture/brief/food-security-update"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35.png"/><Relationship Id="rId18" Type="http://schemas.openxmlformats.org/officeDocument/2006/relationships/image" Target="../media/image25.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hyperlink" Target="http://www.euei.dk/" TargetMode="External"/><Relationship Id="rId17" Type="http://schemas.openxmlformats.org/officeDocument/2006/relationships/image" Target="../media/image39.png"/><Relationship Id="rId2" Type="http://schemas.openxmlformats.org/officeDocument/2006/relationships/hyperlink" Target="https://www.savonia.fi/" TargetMode="External"/><Relationship Id="rId16" Type="http://schemas.openxmlformats.org/officeDocument/2006/relationships/image" Target="../media/image38.emf"/><Relationship Id="rId1" Type="http://schemas.openxmlformats.org/officeDocument/2006/relationships/slideLayout" Target="../slideLayouts/slideLayout14.xml"/><Relationship Id="rId6" Type="http://schemas.openxmlformats.org/officeDocument/2006/relationships/hyperlink" Target="https://portal3.ipb.pt/index.php/pt/ipb" TargetMode="External"/><Relationship Id="rId11" Type="http://schemas.openxmlformats.org/officeDocument/2006/relationships/image" Target="../media/image34.png"/><Relationship Id="rId5" Type="http://schemas.openxmlformats.org/officeDocument/2006/relationships/image" Target="../media/image31.png"/><Relationship Id="rId15" Type="http://schemas.openxmlformats.org/officeDocument/2006/relationships/image" Target="../media/image37.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33.png"/><Relationship Id="rId14" Type="http://schemas.openxmlformats.org/officeDocument/2006/relationships/image" Target="../media/image36.png"/></Relationships>
</file>

<file path=ppt/slides/_rels/slide7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twitter.com/EthicalFoodEnt1" TargetMode="External"/><Relationship Id="rId7" Type="http://schemas.openxmlformats.org/officeDocument/2006/relationships/hyperlink" Target="https://www.linkedin.com/company/80257426/admin/" TargetMode="External"/><Relationship Id="rId2" Type="http://schemas.openxmlformats.org/officeDocument/2006/relationships/hyperlink" Target="http://www.ethical-food.eu/" TargetMode="External"/><Relationship Id="rId1" Type="http://schemas.openxmlformats.org/officeDocument/2006/relationships/slideLayout" Target="../slideLayouts/slideLayout21.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hyperlink" Target="https://www.facebook.com/efe.erasmus.projec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481D373-CF2C-984D-B7D8-B76F08852129}"/>
              </a:ext>
            </a:extLst>
          </p:cNvPr>
          <p:cNvSpPr>
            <a:spLocks noGrp="1"/>
          </p:cNvSpPr>
          <p:nvPr>
            <p:ph type="body" sz="quarter" idx="16"/>
          </p:nvPr>
        </p:nvSpPr>
        <p:spPr>
          <a:xfrm>
            <a:off x="3562066" y="2559301"/>
            <a:ext cx="3684895" cy="1224685"/>
          </a:xfrm>
        </p:spPr>
        <p:txBody>
          <a:bodyPr vert="horz" lIns="91440" tIns="45720" rIns="91440" bIns="45720" rtlCol="0" anchor="t">
            <a:noAutofit/>
          </a:bodyPr>
          <a:lstStyle/>
          <a:p>
            <a:pPr algn="l" rtl="0"/>
            <a:r>
              <a:rPr lang="en-US" dirty="0">
                <a:latin typeface="Calibri"/>
                <a:cs typeface="Calibri"/>
              </a:rPr>
              <a:t>EĞİTMEN REHBERİ</a:t>
            </a:r>
            <a:endParaRPr lang="en-US" sz="3000" b="0" dirty="0">
              <a:latin typeface="Calibri"/>
              <a:cs typeface="Calibri"/>
            </a:endParaRPr>
          </a:p>
        </p:txBody>
      </p:sp>
      <p:sp>
        <p:nvSpPr>
          <p:cNvPr id="8" name="TextBox 7">
            <a:extLst>
              <a:ext uri="{FF2B5EF4-FFF2-40B4-BE49-F238E27FC236}">
                <a16:creationId xmlns:a16="http://schemas.microsoft.com/office/drawing/2014/main" id="{B4F097F3-BBEB-62E7-0DD4-2677E05E0F5B}"/>
              </a:ext>
            </a:extLst>
          </p:cNvPr>
          <p:cNvSpPr txBox="1"/>
          <p:nvPr/>
        </p:nvSpPr>
        <p:spPr>
          <a:xfrm>
            <a:off x="3562066" y="4373602"/>
            <a:ext cx="3190426" cy="1200329"/>
          </a:xfrm>
          <a:prstGeom prst="rect">
            <a:avLst/>
          </a:prstGeom>
          <a:noFill/>
        </p:spPr>
        <p:txBody>
          <a:bodyPr wrap="square" lIns="91440" tIns="45720" rIns="91440" bIns="45720" anchor="t">
            <a:spAutoFit/>
          </a:bodyPr>
          <a:lstStyle/>
          <a:p>
            <a:r>
              <a:rPr lang="en-US" sz="2400" b="0" dirty="0" err="1"/>
              <a:t>Etik</a:t>
            </a:r>
            <a:r>
              <a:rPr lang="en-US" sz="2400" b="0" dirty="0"/>
              <a:t> </a:t>
            </a:r>
            <a:r>
              <a:rPr lang="en-US" sz="2400" dirty="0" err="1"/>
              <a:t>Gıda</a:t>
            </a:r>
            <a:r>
              <a:rPr lang="en-US" sz="2400" dirty="0"/>
              <a:t> </a:t>
            </a:r>
            <a:r>
              <a:rPr lang="en-US" sz="2400" dirty="0" err="1"/>
              <a:t>Girişimciliği</a:t>
            </a:r>
            <a:r>
              <a:rPr lang="en-US" sz="2400" dirty="0"/>
              <a:t> </a:t>
            </a:r>
            <a:r>
              <a:rPr lang="en-US" sz="2400" b="0" dirty="0" err="1"/>
              <a:t>için</a:t>
            </a:r>
            <a:r>
              <a:rPr lang="en-US" sz="2400" b="0" dirty="0"/>
              <a:t> </a:t>
            </a:r>
            <a:r>
              <a:rPr lang="en-US" sz="2400" dirty="0" err="1"/>
              <a:t>Eğitmenler</a:t>
            </a:r>
            <a:r>
              <a:rPr lang="en-US" sz="2400" dirty="0"/>
              <a:t> </a:t>
            </a:r>
            <a:r>
              <a:rPr lang="en-US" sz="2400" dirty="0" err="1"/>
              <a:t>ve</a:t>
            </a:r>
            <a:r>
              <a:rPr lang="en-US" sz="2400" b="0" dirty="0"/>
              <a:t> </a:t>
            </a:r>
            <a:r>
              <a:rPr lang="en-US" sz="2400" dirty="0" err="1"/>
              <a:t>Kolaylaştırıcılara</a:t>
            </a:r>
            <a:endParaRPr lang="en-IE" sz="2400" dirty="0">
              <a:ea typeface="Calibri" panose="020F0502020204030204"/>
              <a:cs typeface="Calibri" panose="020F0502020204030204"/>
            </a:endParaRPr>
          </a:p>
        </p:txBody>
      </p:sp>
      <p:sp>
        <p:nvSpPr>
          <p:cNvPr id="9" name="TextBox 8">
            <a:extLst>
              <a:ext uri="{FF2B5EF4-FFF2-40B4-BE49-F238E27FC236}">
                <a16:creationId xmlns:a16="http://schemas.microsoft.com/office/drawing/2014/main" id="{946C4B91-2F1E-2B6C-9D51-90C6ACA4A35C}"/>
              </a:ext>
            </a:extLst>
          </p:cNvPr>
          <p:cNvSpPr txBox="1"/>
          <p:nvPr/>
        </p:nvSpPr>
        <p:spPr>
          <a:xfrm>
            <a:off x="914400" y="7151426"/>
            <a:ext cx="1023582" cy="246221"/>
          </a:xfrm>
          <a:prstGeom prst="rect">
            <a:avLst/>
          </a:prstGeom>
          <a:noFill/>
        </p:spPr>
        <p:txBody>
          <a:bodyPr wrap="square" rtlCol="0">
            <a:spAutoFit/>
          </a:bodyPr>
          <a:lstStyle/>
          <a:p>
            <a:pPr algn="ctr" rtl="0"/>
            <a:r>
              <a:rPr lang="en-IE" sz="1000"/>
              <a:t>2022 - 2023</a:t>
            </a:r>
          </a:p>
        </p:txBody>
      </p:sp>
      <p:pic>
        <p:nvPicPr>
          <p:cNvPr id="2" name="Picture 1">
            <a:extLst>
              <a:ext uri="{FF2B5EF4-FFF2-40B4-BE49-F238E27FC236}">
                <a16:creationId xmlns:a16="http://schemas.microsoft.com/office/drawing/2014/main" id="{BC78375B-9C5F-6C59-DF72-57307858DE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5827364"/>
            <a:ext cx="5951348" cy="2666190"/>
          </a:xfrm>
          <a:prstGeom prst="rect">
            <a:avLst/>
          </a:prstGeom>
        </p:spPr>
      </p:pic>
      <p:sp>
        <p:nvSpPr>
          <p:cNvPr id="3" name="Text Placeholder 4">
            <a:extLst>
              <a:ext uri="{FF2B5EF4-FFF2-40B4-BE49-F238E27FC236}">
                <a16:creationId xmlns:a16="http://schemas.microsoft.com/office/drawing/2014/main" id="{DDD30373-6BC3-F640-798C-71FFBAFFF0B3}"/>
              </a:ext>
            </a:extLst>
          </p:cNvPr>
          <p:cNvSpPr txBox="1">
            <a:spLocks/>
          </p:cNvSpPr>
          <p:nvPr/>
        </p:nvSpPr>
        <p:spPr>
          <a:xfrm>
            <a:off x="628918" y="9117550"/>
            <a:ext cx="1230818" cy="274424"/>
          </a:xfrm>
          <a:prstGeom prst="rect">
            <a:avLst/>
          </a:prstGeom>
          <a:solidFill>
            <a:srgbClr val="F79037"/>
          </a:solidFill>
        </p:spPr>
        <p:txBody>
          <a:bodyPr lIns="91440" tIns="45720" rIns="91440" bIns="45720" anchor="t"/>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000" b="1" dirty="0" err="1">
                <a:solidFill>
                  <a:schemeClr val="tx1"/>
                </a:solidFill>
                <a:latin typeface="Calibri"/>
                <a:ea typeface="Calibri"/>
                <a:cs typeface="Calibri"/>
              </a:rPr>
              <a:t>Yayın</a:t>
            </a:r>
            <a:r>
              <a:rPr lang="en-US" sz="1000" b="1" dirty="0">
                <a:solidFill>
                  <a:schemeClr val="tx1"/>
                </a:solidFill>
                <a:latin typeface="Calibri"/>
                <a:ea typeface="Calibri"/>
                <a:cs typeface="Calibri"/>
              </a:rPr>
              <a:t> </a:t>
            </a:r>
            <a:r>
              <a:rPr lang="en-US" sz="1000" b="1" dirty="0" err="1">
                <a:solidFill>
                  <a:schemeClr val="tx1"/>
                </a:solidFill>
                <a:latin typeface="Calibri"/>
                <a:ea typeface="Calibri"/>
                <a:cs typeface="Calibri"/>
              </a:rPr>
              <a:t>Yılı</a:t>
            </a:r>
            <a:r>
              <a:rPr lang="en-US" sz="1000" b="1" dirty="0">
                <a:solidFill>
                  <a:schemeClr val="tx1"/>
                </a:solidFill>
                <a:latin typeface="Calibri"/>
                <a:ea typeface="Calibri"/>
                <a:cs typeface="Calibri"/>
              </a:rPr>
              <a:t>: 2023</a:t>
            </a:r>
          </a:p>
          <a:p>
            <a:pPr marL="0" indent="0">
              <a:buNone/>
            </a:pPr>
            <a:endParaRPr lang="en-US" sz="1000" dirty="0">
              <a:solidFill>
                <a:schemeClr val="tx1"/>
              </a:solidFill>
            </a:endParaRPr>
          </a:p>
        </p:txBody>
      </p:sp>
    </p:spTree>
    <p:extLst>
      <p:ext uri="{BB962C8B-B14F-4D97-AF65-F5344CB8AC3E}">
        <p14:creationId xmlns:p14="http://schemas.microsoft.com/office/powerpoint/2010/main" val="3221710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90A0E2-4EDD-9F78-B88A-88E7B50D911D}"/>
              </a:ext>
            </a:extLst>
          </p:cNvPr>
          <p:cNvSpPr>
            <a:spLocks noGrp="1"/>
          </p:cNvSpPr>
          <p:nvPr>
            <p:ph type="body" sz="quarter" idx="30"/>
          </p:nvPr>
        </p:nvSpPr>
        <p:spPr/>
        <p:txBody>
          <a:bodyPr lIns="91440" tIns="45720" rIns="91440" bIns="45720" anchor="t">
            <a:noAutofit/>
          </a:bodyPr>
          <a:lstStyle/>
          <a:p>
            <a:pPr rtl="0"/>
            <a:r>
              <a:rPr lang="en-IE" sz="3600" dirty="0">
                <a:latin typeface="Calibri"/>
                <a:cs typeface="Calibri"/>
              </a:rPr>
              <a:t>A.1. </a:t>
            </a:r>
            <a:r>
              <a:rPr lang="en-IE" sz="3600" dirty="0" err="1">
                <a:latin typeface="Calibri"/>
                <a:cs typeface="Calibri"/>
              </a:rPr>
              <a:t>Etik</a:t>
            </a:r>
            <a:r>
              <a:rPr lang="en-IE" sz="3600" dirty="0">
                <a:latin typeface="Calibri"/>
                <a:cs typeface="Calibri"/>
              </a:rPr>
              <a:t> </a:t>
            </a:r>
            <a:r>
              <a:rPr lang="en-IE" sz="3600" dirty="0" err="1">
                <a:latin typeface="Calibri"/>
                <a:cs typeface="Calibri"/>
              </a:rPr>
              <a:t>Matrisi</a:t>
            </a:r>
          </a:p>
        </p:txBody>
      </p:sp>
      <p:sp>
        <p:nvSpPr>
          <p:cNvPr id="3" name="Text Placeholder 2">
            <a:extLst>
              <a:ext uri="{FF2B5EF4-FFF2-40B4-BE49-F238E27FC236}">
                <a16:creationId xmlns:a16="http://schemas.microsoft.com/office/drawing/2014/main" id="{AAC5B8CC-6507-E3B7-E220-F37AC59E6A05}"/>
              </a:ext>
            </a:extLst>
          </p:cNvPr>
          <p:cNvSpPr>
            <a:spLocks noGrp="1"/>
          </p:cNvSpPr>
          <p:nvPr>
            <p:ph type="body" sz="quarter" idx="32"/>
          </p:nvPr>
        </p:nvSpPr>
        <p:spPr>
          <a:xfrm>
            <a:off x="903720" y="2484184"/>
            <a:ext cx="6143488" cy="6482396"/>
          </a:xfrm>
        </p:spPr>
        <p:txBody>
          <a:bodyPr lIns="91440" tIns="45720" rIns="91440" bIns="45720" numCol="1" spcCol="288000" anchor="t">
            <a:noAutofit/>
          </a:bodyPr>
          <a:lstStyle/>
          <a:p>
            <a:pPr algn="l"/>
            <a:r>
              <a:rPr lang="tr-TR" sz="1200" dirty="0" err="1">
                <a:latin typeface="Calibri"/>
                <a:cs typeface="Calibri"/>
              </a:rPr>
              <a:t>Mepham</a:t>
            </a:r>
            <a:r>
              <a:rPr lang="tr-TR" sz="1200" dirty="0">
                <a:latin typeface="Calibri"/>
                <a:cs typeface="Calibri"/>
              </a:rPr>
              <a:t> (2000) tarafından önerildiği gibi, etik matris, bir konuda refah, özerklik ve adalete saygı arayan pratik bir yaklaşımdır. Matrisin öğeleri faydacılık, deontolojik etik ve sosyal sözleşme teorisinden yararlanmaktadır. Matris tüm olası etmenleri (insanlar, kuruluşlar, hayvanlar, biyota) duruma doğrudan veya dolaylı olarak dahil olur ve her bir etkenin refahını, özerkliğini ve adaletini dikkate alır.</a:t>
            </a:r>
            <a:endParaRPr lang="en-IE" sz="1200" dirty="0">
              <a:latin typeface="Calibri"/>
              <a:cs typeface="Calibri"/>
            </a:endParaRPr>
          </a:p>
          <a:p>
            <a:pPr algn="l"/>
            <a:endParaRPr lang="tr-TR" sz="1200" b="1" dirty="0"/>
          </a:p>
          <a:p>
            <a:pPr algn="l"/>
            <a:r>
              <a:rPr lang="tr-TR" sz="1200" b="1" dirty="0">
                <a:latin typeface="Calibri"/>
                <a:cs typeface="Calibri"/>
              </a:rPr>
              <a:t>Etik Matris</a:t>
            </a:r>
            <a:r>
              <a:rPr lang="tr-TR" sz="1200" dirty="0">
                <a:latin typeface="Calibri"/>
                <a:cs typeface="Calibri"/>
              </a:rPr>
              <a:t> rehberi, üç bileşeni temsil eder;</a:t>
            </a:r>
          </a:p>
          <a:p>
            <a:pPr marL="171450" indent="-171450" algn="l" rtl="0">
              <a:buFont typeface="Arial" panose="020B0604020202020204" pitchFamily="34" charset="0"/>
              <a:buChar char="•"/>
            </a:pPr>
            <a:r>
              <a:rPr lang="tr-TR" sz="1200" dirty="0">
                <a:latin typeface="Calibri"/>
                <a:cs typeface="Calibri"/>
              </a:rPr>
              <a:t>Refaha saygı, faydacılık gibi en büyük iyiliği elde etmeyi temsil eder,</a:t>
            </a:r>
            <a:endParaRPr lang="tr-TR" sz="1200" dirty="0"/>
          </a:p>
          <a:p>
            <a:pPr marL="171450" indent="-171450" algn="l" rtl="0">
              <a:buFont typeface="Arial" panose="020B0604020202020204" pitchFamily="34" charset="0"/>
              <a:buChar char="•"/>
            </a:pPr>
            <a:r>
              <a:rPr lang="tr-TR" sz="1200" dirty="0">
                <a:latin typeface="Calibri"/>
                <a:cs typeface="Calibri"/>
              </a:rPr>
              <a:t>Özerklik deontolojik bir bakış açısını temsil eder, çünkü durumdan etkilenen faili dikkate almak gerekir ve</a:t>
            </a:r>
            <a:endParaRPr lang="tr-TR" sz="1200" dirty="0"/>
          </a:p>
          <a:p>
            <a:pPr marL="171450" indent="-171450" algn="l">
              <a:buFont typeface="Arial" panose="020B0604020202020204" pitchFamily="34" charset="0"/>
              <a:buChar char="•"/>
            </a:pPr>
            <a:r>
              <a:rPr lang="tr-TR" sz="1200" dirty="0">
                <a:latin typeface="Calibri"/>
                <a:cs typeface="Calibri"/>
              </a:rPr>
              <a:t>Adalet, </a:t>
            </a:r>
            <a:r>
              <a:rPr lang="tr-TR" sz="1200" dirty="0" err="1">
                <a:latin typeface="Calibri"/>
                <a:cs typeface="Calibri"/>
              </a:rPr>
              <a:t>Rawls'un</a:t>
            </a:r>
            <a:r>
              <a:rPr lang="tr-TR" sz="1200" dirty="0">
                <a:latin typeface="Calibri"/>
                <a:cs typeface="Calibri"/>
              </a:rPr>
              <a:t> (1972) "Bir Adalet Teorisi" (A </a:t>
            </a:r>
            <a:r>
              <a:rPr lang="tr-TR" sz="1200" dirty="0" err="1">
                <a:latin typeface="Calibri"/>
                <a:cs typeface="Calibri"/>
              </a:rPr>
              <a:t>Theory</a:t>
            </a:r>
            <a:r>
              <a:rPr lang="tr-TR" sz="1200" dirty="0">
                <a:latin typeface="Calibri"/>
                <a:cs typeface="Calibri"/>
              </a:rPr>
              <a:t> of </a:t>
            </a:r>
            <a:r>
              <a:rPr lang="tr-TR" sz="1200" dirty="0" err="1">
                <a:latin typeface="Calibri"/>
                <a:cs typeface="Calibri"/>
              </a:rPr>
              <a:t>Justice</a:t>
            </a:r>
            <a:r>
              <a:rPr lang="tr-TR" sz="1200" dirty="0">
                <a:latin typeface="Calibri"/>
                <a:cs typeface="Calibri"/>
              </a:rPr>
              <a:t>) çalışmasına atıfta bulunarak adalet arayışını temsil eder.</a:t>
            </a:r>
            <a:endParaRPr lang="tr-TR" sz="1200" dirty="0"/>
          </a:p>
          <a:p>
            <a:pPr algn="l" rtl="0"/>
            <a:endParaRPr lang="tr-TR" sz="1200" dirty="0"/>
          </a:p>
          <a:p>
            <a:pPr algn="l"/>
            <a:r>
              <a:rPr lang="tr-TR" sz="1200" dirty="0">
                <a:latin typeface="Calibri"/>
                <a:cs typeface="Calibri"/>
              </a:rPr>
              <a:t>Uyarlanmış bir etik matris örneğine bakalım. </a:t>
            </a:r>
            <a:r>
              <a:rPr lang="tr-TR" sz="1200" dirty="0">
                <a:solidFill>
                  <a:schemeClr val="tx1"/>
                </a:solidFill>
                <a:latin typeface="Calibri"/>
                <a:cs typeface="Calibri"/>
              </a:rPr>
              <a:t>Bentham</a:t>
            </a:r>
            <a:r>
              <a:rPr lang="tr-TR" sz="1200" dirty="0">
                <a:latin typeface="Calibri"/>
                <a:cs typeface="Calibri"/>
              </a:rPr>
              <a:t> (2013), tarımda zirai ilaç kullanımı konusunu ele alındığında, bu durumdan etkilenen tarafları (çiftçiler, hükümet, tüketiciler, toprak, bölge sakinleri ve bölgenin çevresi gibi) listelendikten sonra, matris bu etmenlere ayrı ayrı uygulanır. Çiftçi tarafı dikkate alındığında etik matris aşağıdaki gibi uygulanabilir.</a:t>
            </a:r>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rtl="0"/>
            <a:endParaRPr lang="tr-TR" sz="1200" dirty="0"/>
          </a:p>
          <a:p>
            <a:pPr algn="l"/>
            <a:r>
              <a:rPr lang="tr-TR" sz="1200" dirty="0">
                <a:latin typeface="Calibri"/>
                <a:cs typeface="Calibri"/>
              </a:rPr>
              <a:t>Bu yöntem farklı tarafları kapsar ve tarafların durumunu vurgular. Bu matrisle, etik bir konuyu farklı açılardan kapsamlı bir şekilde ele almak mümkündür.</a:t>
            </a:r>
            <a:endParaRPr lang="tr-TR" sz="1200" dirty="0"/>
          </a:p>
        </p:txBody>
      </p:sp>
      <p:graphicFrame>
        <p:nvGraphicFramePr>
          <p:cNvPr id="4" name="Table 3">
            <a:extLst>
              <a:ext uri="{FF2B5EF4-FFF2-40B4-BE49-F238E27FC236}">
                <a16:creationId xmlns:a16="http://schemas.microsoft.com/office/drawing/2014/main" id="{340A8425-4AC4-96B8-EB92-A21999054F0F}"/>
              </a:ext>
            </a:extLst>
          </p:cNvPr>
          <p:cNvGraphicFramePr>
            <a:graphicFrameLocks noGrp="1"/>
          </p:cNvGraphicFramePr>
          <p:nvPr>
            <p:extLst>
              <p:ext uri="{D42A27DB-BD31-4B8C-83A1-F6EECF244321}">
                <p14:modId xmlns:p14="http://schemas.microsoft.com/office/powerpoint/2010/main" val="1263948486"/>
              </p:ext>
            </p:extLst>
          </p:nvPr>
        </p:nvGraphicFramePr>
        <p:xfrm>
          <a:off x="903720" y="5909480"/>
          <a:ext cx="6143488" cy="2084553"/>
        </p:xfrm>
        <a:graphic>
          <a:graphicData uri="http://schemas.openxmlformats.org/drawingml/2006/table">
            <a:tbl>
              <a:tblPr/>
              <a:tblGrid>
                <a:gridCol w="924950">
                  <a:extLst>
                    <a:ext uri="{9D8B030D-6E8A-4147-A177-3AD203B41FA5}">
                      <a16:colId xmlns:a16="http://schemas.microsoft.com/office/drawing/2014/main" val="2947315375"/>
                    </a:ext>
                  </a:extLst>
                </a:gridCol>
                <a:gridCol w="5218538">
                  <a:extLst>
                    <a:ext uri="{9D8B030D-6E8A-4147-A177-3AD203B41FA5}">
                      <a16:colId xmlns:a16="http://schemas.microsoft.com/office/drawing/2014/main" val="762268656"/>
                    </a:ext>
                  </a:extLst>
                </a:gridCol>
              </a:tblGrid>
              <a:tr h="790632">
                <a:tc>
                  <a:txBody>
                    <a:bodyPr/>
                    <a:lstStyle/>
                    <a:p>
                      <a:pPr algn="l" rtl="0" fontAlgn="base"/>
                      <a:r>
                        <a:rPr lang="tr-TR" sz="1200" b="1" i="0" noProof="0" dirty="0">
                          <a:latin typeface="Calibri"/>
                          <a:ea typeface="Calibri" panose="020F0502020204030204" pitchFamily="34" charset="0"/>
                          <a:cs typeface="Calibri"/>
                        </a:rPr>
                        <a:t>Refah</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tr-TR" sz="1200" b="0" i="0" noProof="0" dirty="0">
                          <a:effectLst/>
                          <a:latin typeface="Calibri"/>
                          <a:ea typeface="Calibri" panose="020F0502020204030204" pitchFamily="34" charset="0"/>
                          <a:cs typeface="Calibri"/>
                        </a:rPr>
                        <a:t>Çiftçinin ekonomik refahı, yüksek verimlilikle ve iyi bir fiyatla çok sayıda satış yapmasına bağlıdır. Ekonomik refahı artırmak için çiftçiler tarımda istenmeyen böcekleri yok edecek bir yöntem kullanmayı tercih edebilirler.</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648491"/>
                  </a:ext>
                </a:extLst>
              </a:tr>
              <a:tr h="599070">
                <a:tc>
                  <a:txBody>
                    <a:bodyPr/>
                    <a:lstStyle/>
                    <a:p>
                      <a:pPr algn="l" rtl="0" fontAlgn="base"/>
                      <a:r>
                        <a:rPr lang="tr-TR" sz="1200" b="1" i="0" noProof="0" dirty="0">
                          <a:effectLst/>
                          <a:latin typeface="Calibri"/>
                          <a:ea typeface="Calibri" panose="020F0502020204030204" pitchFamily="34" charset="0"/>
                          <a:cs typeface="Calibri"/>
                        </a:rPr>
                        <a:t>Özerklik</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a:r>
                        <a:rPr lang="tr-TR" sz="1200" b="0" i="0" noProof="0" dirty="0">
                          <a:effectLst/>
                          <a:latin typeface="Calibri"/>
                          <a:ea typeface="Calibri" panose="020F0502020204030204" pitchFamily="34" charset="0"/>
                          <a:cs typeface="Calibri"/>
                        </a:rPr>
                        <a:t>Çiftçi, uygulayacağı tarım yöntemi, ilaç kullanıp kullanmama</a:t>
                      </a:r>
                      <a:r>
                        <a:rPr lang="tr-TR" sz="1200" b="0" i="0" noProof="0" dirty="0">
                          <a:latin typeface="Calibri"/>
                          <a:ea typeface="Calibri" panose="020F0502020204030204" pitchFamily="34" charset="0"/>
                          <a:cs typeface="Calibri"/>
                        </a:rPr>
                        <a:t> vb.</a:t>
                      </a:r>
                      <a:r>
                        <a:rPr lang="tr-TR" sz="1200" b="0" i="0" noProof="0" dirty="0">
                          <a:effectLst/>
                          <a:latin typeface="Calibri"/>
                          <a:ea typeface="Calibri" panose="020F0502020204030204" pitchFamily="34" charset="0"/>
                          <a:cs typeface="Calibri"/>
                        </a:rPr>
                        <a:t> konusunda karar verme hakkına sahip olmalıdır.</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815161"/>
                  </a:ext>
                </a:extLst>
              </a:tr>
              <a:tr h="694851">
                <a:tc>
                  <a:txBody>
                    <a:bodyPr/>
                    <a:lstStyle/>
                    <a:p>
                      <a:pPr algn="l" rtl="0" fontAlgn="base"/>
                      <a:r>
                        <a:rPr lang="tr-TR" sz="1200" b="1" i="0" noProof="0" dirty="0">
                          <a:latin typeface="Calibri"/>
                          <a:ea typeface="Calibri" panose="020F0502020204030204" pitchFamily="34" charset="0"/>
                          <a:cs typeface="Calibri"/>
                        </a:rPr>
                        <a:t>Adalet</a:t>
                      </a:r>
                      <a:endParaRPr lang="tr-TR" sz="1200" b="1" i="0" noProof="0" dirty="0">
                        <a:effectLst/>
                        <a:latin typeface="Calibri"/>
                        <a:ea typeface="Calibri" panose="020F0502020204030204" pitchFamily="34" charset="0"/>
                        <a:cs typeface="Calibri"/>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tr-TR" sz="1200" b="0" i="0" noProof="0" dirty="0">
                          <a:effectLst/>
                          <a:latin typeface="Calibri"/>
                          <a:ea typeface="Calibri" panose="020F0502020204030204" pitchFamily="34" charset="0"/>
                          <a:cs typeface="Calibri"/>
                        </a:rPr>
                        <a:t>Çiftçilerin emekleri doğrultusunda adil bir gelir elde etmeleri </a:t>
                      </a:r>
                      <a:r>
                        <a:rPr lang="tr-TR" sz="1200" b="0" i="0" noProof="0" dirty="0">
                          <a:latin typeface="Calibri"/>
                          <a:ea typeface="Calibri" panose="020F0502020204030204" pitchFamily="34" charset="0"/>
                          <a:cs typeface="Calibri"/>
                        </a:rPr>
                        <a:t>gerekir</a:t>
                      </a:r>
                      <a:r>
                        <a:rPr lang="tr-TR" sz="1200" b="0" i="0" noProof="0" dirty="0">
                          <a:effectLst/>
                          <a:latin typeface="Calibri"/>
                          <a:ea typeface="Calibri" panose="020F0502020204030204" pitchFamily="34" charset="0"/>
                          <a:cs typeface="Calibri"/>
                        </a:rPr>
                        <a:t>. Aşırı pestisit kullanımı potansiyel olarak bölgenin toprağı ve yeraltı sularını kirletebilir ve bu da sonuçta verimin düşmesine neden olabilir.</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969089"/>
                  </a:ext>
                </a:extLst>
              </a:tr>
            </a:tbl>
          </a:graphicData>
        </a:graphic>
      </p:graphicFrame>
      <p:grpSp>
        <p:nvGrpSpPr>
          <p:cNvPr id="5" name="Graphic 2">
            <a:extLst>
              <a:ext uri="{FF2B5EF4-FFF2-40B4-BE49-F238E27FC236}">
                <a16:creationId xmlns:a16="http://schemas.microsoft.com/office/drawing/2014/main" id="{2C8288AA-7BFD-E137-9DDC-68F11FF00A13}"/>
              </a:ext>
            </a:extLst>
          </p:cNvPr>
          <p:cNvGrpSpPr/>
          <p:nvPr/>
        </p:nvGrpSpPr>
        <p:grpSpPr>
          <a:xfrm>
            <a:off x="512467" y="419718"/>
            <a:ext cx="1082141" cy="1124763"/>
            <a:chOff x="690225" y="4499263"/>
            <a:chExt cx="1499146" cy="1521296"/>
          </a:xfrm>
        </p:grpSpPr>
        <p:sp>
          <p:nvSpPr>
            <p:cNvPr id="6" name="Freeform 109">
              <a:extLst>
                <a:ext uri="{FF2B5EF4-FFF2-40B4-BE49-F238E27FC236}">
                  <a16:creationId xmlns:a16="http://schemas.microsoft.com/office/drawing/2014/main" id="{9E2C447F-4210-3D49-7C26-470D1B80154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0ED6556B-22BA-300D-212F-13D6A21ED629}"/>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2CCE005-A0E6-A041-86BE-1A78C0FA862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8FFBA151-6EEB-54F6-5737-211D47F9673C}"/>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12D477FF-9723-4E7D-47F0-259D3A32052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C553502-DC38-5012-0EE3-4F3428250D0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C808F3BE-AEEB-6876-AA1C-E871BAEE964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190B8F65-9E0A-71D0-7E77-B6E85EE0D2C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3D33E8CB-65B3-C930-0E24-351EF59E9502}"/>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EA4B5803-0F29-6AC8-7D2F-BF2BCD49772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006A45DD-7B56-C3A9-5326-1DC01A16F0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F7EEA22F-3BDE-0AE4-A222-BACD9825269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53C3C902-B008-415B-EC91-013C1B5BF3B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EDE103-72ED-FD55-87D5-27DC289D857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A7C5AB9-155E-5AF1-C9E1-F86433BCF9FE}"/>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F43ABCB2-D2F1-3F7D-2DDB-FA38D018EA4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4944088B-038E-A67A-40AE-1E36E168213F}"/>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878B0967-EE13-FFDA-56BC-0DB9228AC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F3254909-B37E-C256-F5FC-107DF0267D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37D0EA65-ACDF-F8EA-FFCB-50DF2688CD90}"/>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0C604F7F-45E5-C6B2-E0B0-EF4A2FA050B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C8DB7722-A97E-FCF3-C1A6-DF386A080C9C}"/>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73D5B3C0-94D9-E5DA-2BE3-1843B82B7E82}"/>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187FC1A0-BFC5-16AB-0903-0455CCA9056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216A5FF3-B33D-6931-5806-F94B1C00192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C3D6E33E-3778-8B9D-9FF7-060AE8F9A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Slide Number Placeholder 9">
            <a:extLst>
              <a:ext uri="{FF2B5EF4-FFF2-40B4-BE49-F238E27FC236}">
                <a16:creationId xmlns:a16="http://schemas.microsoft.com/office/drawing/2014/main" id="{84D36774-8DDE-81C6-4685-16E4A76A19C0}"/>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10</a:t>
            </a:fld>
            <a:endParaRPr lang="en-US" sz="1100"/>
          </a:p>
        </p:txBody>
      </p:sp>
    </p:spTree>
    <p:extLst>
      <p:ext uri="{BB962C8B-B14F-4D97-AF65-F5344CB8AC3E}">
        <p14:creationId xmlns:p14="http://schemas.microsoft.com/office/powerpoint/2010/main" val="329547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Rows of cabbages growing in field">
            <a:extLst>
              <a:ext uri="{FF2B5EF4-FFF2-40B4-BE49-F238E27FC236}">
                <a16:creationId xmlns:a16="http://schemas.microsoft.com/office/drawing/2014/main" id="{55E2EA2F-8636-6D54-30C9-69157E70B388}"/>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lIns="91440" tIns="45720" rIns="91440" bIns="45720" anchor="t">
            <a:noAutofit/>
          </a:bodyPr>
          <a:lstStyle/>
          <a:p>
            <a:r>
              <a:rPr lang="en-IE" sz="2400" b="1" dirty="0" err="1">
                <a:latin typeface="Calibri"/>
                <a:cs typeface="Calibri"/>
              </a:rPr>
              <a:t>Bireysel</a:t>
            </a:r>
            <a:r>
              <a:rPr lang="en-IE" sz="2400" b="1" dirty="0">
                <a:latin typeface="Calibri"/>
                <a:cs typeface="Calibri"/>
              </a:rPr>
              <a:t> </a:t>
            </a:r>
            <a:r>
              <a:rPr lang="en-IE" sz="2400" b="1" dirty="0" err="1">
                <a:latin typeface="Calibri"/>
                <a:cs typeface="Calibri"/>
              </a:rPr>
              <a:t>Öğrenci</a:t>
            </a:r>
            <a:r>
              <a:rPr lang="en-IE" sz="2400" b="1" dirty="0">
                <a:latin typeface="Calibri"/>
                <a:cs typeface="Calibri"/>
              </a:rPr>
              <a:t> </a:t>
            </a:r>
            <a:r>
              <a:rPr lang="en-IE" sz="2400" b="1" dirty="0" err="1">
                <a:latin typeface="Calibri"/>
                <a:cs typeface="Calibri"/>
              </a:rPr>
              <a:t>Ödevi</a:t>
            </a:r>
            <a:r>
              <a:rPr lang="en-IE" sz="2400" b="1" dirty="0">
                <a:latin typeface="Calibri"/>
                <a:cs typeface="Calibri"/>
              </a:rPr>
              <a:t> </a:t>
            </a:r>
            <a:r>
              <a:rPr lang="en-IE" sz="2400" b="1" dirty="0" err="1">
                <a:latin typeface="Calibri"/>
                <a:cs typeface="Calibri"/>
              </a:rPr>
              <a:t>Önerisi</a:t>
            </a:r>
            <a:r>
              <a:rPr lang="en-IE" sz="2400" b="1" dirty="0">
                <a:latin typeface="Calibri"/>
                <a:cs typeface="Calibri"/>
              </a:rPr>
              <a:t>:</a:t>
            </a:r>
            <a:endParaRPr lang="en-US" dirty="0">
              <a:latin typeface="Calibri"/>
              <a:cs typeface="Calibri"/>
            </a:endParaRP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3"/>
            <a:ext cx="6363361" cy="4860730"/>
          </a:xfrm>
        </p:spPr>
        <p:txBody>
          <a:bodyPr lIns="91440" tIns="45720" rIns="91440" bIns="45720" numCol="1" spcCol="288000" anchor="t">
            <a:noAutofit/>
          </a:bodyPr>
          <a:lstStyle/>
          <a:p>
            <a:pPr algn="l" rtl="0"/>
            <a:r>
              <a:rPr lang="tr-TR" b="1" dirty="0">
                <a:latin typeface="Calibri"/>
                <a:ea typeface="Calibri"/>
                <a:cs typeface="Calibri"/>
              </a:rPr>
              <a:t>Öğrencilerden etik bir konuyu Etik Matrisi yaklaşımıyla değerlendirmeleri istenebilir. Konulardan bazıları;</a:t>
            </a:r>
            <a:endParaRPr lang="tr-TR" b="1" dirty="0">
              <a:ea typeface="Calibri"/>
            </a:endParaRPr>
          </a:p>
          <a:p>
            <a:pPr algn="l" rtl="0"/>
            <a:endParaRPr lang="tr-TR" dirty="0">
              <a:ea typeface="Calibri" panose="020F0502020204030204" pitchFamily="34" charset="0"/>
            </a:endParaRPr>
          </a:p>
          <a:p>
            <a:pPr marL="171450" indent="-171450" algn="l" rtl="0">
              <a:lnSpc>
                <a:spcPct val="50000"/>
              </a:lnSpc>
              <a:buFont typeface="Arial" panose="020B0604020202020204" pitchFamily="34" charset="0"/>
              <a:buChar char="•"/>
            </a:pPr>
            <a:r>
              <a:rPr lang="tr-TR" dirty="0" err="1">
                <a:latin typeface="Calibri"/>
                <a:ea typeface="Calibri"/>
                <a:cs typeface="Calibri"/>
              </a:rPr>
              <a:t>Fine-dining</a:t>
            </a:r>
            <a:r>
              <a:rPr lang="tr-TR" dirty="0">
                <a:latin typeface="Calibri"/>
                <a:ea typeface="Calibri"/>
                <a:cs typeface="Calibri"/>
              </a:rPr>
              <a:t> restoranlarda uzun çalışma saatleri</a:t>
            </a:r>
            <a:endParaRPr lang="tr-TR" dirty="0">
              <a:ea typeface="Calibri"/>
            </a:endParaRPr>
          </a:p>
          <a:p>
            <a:pPr marL="171450" indent="-171450" algn="l" rtl="0">
              <a:lnSpc>
                <a:spcPct val="50000"/>
              </a:lnSpc>
              <a:buFont typeface="Arial" panose="020B0604020202020204" pitchFamily="34" charset="0"/>
              <a:buChar char="•"/>
            </a:pPr>
            <a:endParaRPr lang="tr-TR" dirty="0">
              <a:ea typeface="Calibri" panose="020F0502020204030204" pitchFamily="34" charset="0"/>
            </a:endParaRPr>
          </a:p>
          <a:p>
            <a:pPr marL="171450" indent="-171450" algn="l" rtl="0">
              <a:lnSpc>
                <a:spcPct val="50000"/>
              </a:lnSpc>
              <a:buFont typeface="Arial" panose="020B0604020202020204" pitchFamily="34" charset="0"/>
              <a:buChar char="•"/>
            </a:pPr>
            <a:r>
              <a:rPr lang="tr-TR" dirty="0">
                <a:latin typeface="Calibri"/>
                <a:ea typeface="Calibri"/>
                <a:cs typeface="Calibri"/>
              </a:rPr>
              <a:t>Sosyal güvencesi olmayan restoran işletmesinde çalışan göçmenler</a:t>
            </a:r>
            <a:endParaRPr lang="tr-TR" dirty="0">
              <a:ea typeface="Calibri"/>
            </a:endParaRPr>
          </a:p>
          <a:p>
            <a:pPr marL="171450" indent="-171450" algn="l" rtl="0">
              <a:lnSpc>
                <a:spcPct val="50000"/>
              </a:lnSpc>
              <a:buFont typeface="Arial" panose="020B0604020202020204" pitchFamily="34" charset="0"/>
              <a:buChar char="•"/>
            </a:pPr>
            <a:endParaRPr lang="tr-TR" dirty="0">
              <a:ea typeface="Calibri" panose="020F0502020204030204" pitchFamily="34" charset="0"/>
            </a:endParaRPr>
          </a:p>
          <a:p>
            <a:pPr marL="171450" indent="-171450" algn="l" rtl="0">
              <a:lnSpc>
                <a:spcPct val="50000"/>
              </a:lnSpc>
              <a:buFont typeface="Arial" panose="020B0604020202020204" pitchFamily="34" charset="0"/>
              <a:buChar char="•"/>
            </a:pPr>
            <a:r>
              <a:rPr lang="tr-TR" dirty="0">
                <a:latin typeface="Calibri"/>
                <a:ea typeface="Calibri"/>
                <a:cs typeface="Calibri"/>
              </a:rPr>
              <a:t>Çocuklara pazarlanan sağlıksız yiyecekler</a:t>
            </a:r>
            <a:endParaRPr lang="tr-TR" dirty="0">
              <a:ea typeface="Calibri"/>
            </a:endParaRPr>
          </a:p>
          <a:p>
            <a:pPr marL="171450" indent="-171450" algn="l" rtl="0">
              <a:lnSpc>
                <a:spcPct val="50000"/>
              </a:lnSpc>
              <a:buFont typeface="Arial" panose="020B0604020202020204" pitchFamily="34" charset="0"/>
              <a:buChar char="•"/>
            </a:pPr>
            <a:endParaRPr lang="tr-TR" dirty="0">
              <a:ea typeface="Calibri" panose="020F0502020204030204" pitchFamily="34" charset="0"/>
            </a:endParaRPr>
          </a:p>
          <a:p>
            <a:pPr marL="171450" indent="-171450" algn="l">
              <a:lnSpc>
                <a:spcPct val="50000"/>
              </a:lnSpc>
              <a:buFont typeface="Arial" panose="020B0604020202020204" pitchFamily="34" charset="0"/>
              <a:buChar char="•"/>
            </a:pPr>
            <a:r>
              <a:rPr lang="tr-TR" dirty="0">
                <a:latin typeface="Calibri"/>
                <a:ea typeface="Calibri"/>
                <a:cs typeface="Calibri"/>
              </a:rPr>
              <a:t>Açık büfe servisi ve gıda atık yönetimi</a:t>
            </a:r>
            <a:endParaRPr lang="tr-TR" dirty="0">
              <a:ea typeface="Calibri"/>
            </a:endParaRPr>
          </a:p>
          <a:p>
            <a:pPr marL="171450" indent="-171450" algn="l" rtl="0">
              <a:lnSpc>
                <a:spcPct val="50000"/>
              </a:lnSpc>
              <a:buFont typeface="Arial" panose="020B0604020202020204" pitchFamily="34" charset="0"/>
              <a:buChar char="•"/>
            </a:pPr>
            <a:endParaRPr lang="tr-TR" dirty="0">
              <a:ea typeface="Calibri" panose="020F0502020204030204" pitchFamily="34" charset="0"/>
            </a:endParaRPr>
          </a:p>
          <a:p>
            <a:pPr marL="171450" indent="-171450" algn="l">
              <a:lnSpc>
                <a:spcPct val="50000"/>
              </a:lnSpc>
              <a:buFont typeface="Arial" panose="020B0604020202020204" pitchFamily="34" charset="0"/>
              <a:buChar char="•"/>
            </a:pPr>
            <a:r>
              <a:rPr lang="tr-TR" dirty="0">
                <a:latin typeface="Calibri"/>
                <a:ea typeface="Calibri"/>
                <a:cs typeface="Calibri"/>
              </a:rPr>
              <a:t>Gıda güvenliği skandallarından biri ve ürün geri çekme süreci</a:t>
            </a:r>
            <a:endParaRPr lang="tr-TR" dirty="0">
              <a:ea typeface="Calibri"/>
            </a:endParaRPr>
          </a:p>
          <a:p>
            <a:pPr marL="171450" indent="-171450" algn="l" rtl="0">
              <a:lnSpc>
                <a:spcPct val="50000"/>
              </a:lnSpc>
              <a:buFont typeface="Arial" panose="020B0604020202020204" pitchFamily="34" charset="0"/>
              <a:buChar char="•"/>
            </a:pPr>
            <a:endParaRPr lang="tr-TR" dirty="0">
              <a:ea typeface="Calibri" panose="020F0502020204030204" pitchFamily="34" charset="0"/>
            </a:endParaRPr>
          </a:p>
          <a:p>
            <a:pPr marL="171450" indent="-171450" algn="l" rtl="0">
              <a:lnSpc>
                <a:spcPct val="50000"/>
              </a:lnSpc>
              <a:buFont typeface="Arial" panose="020B0604020202020204" pitchFamily="34" charset="0"/>
              <a:buChar char="•"/>
            </a:pPr>
            <a:endParaRPr lang="tr-TR" dirty="0">
              <a:ea typeface="Calibri" panose="020F0502020204030204" pitchFamily="34" charset="0"/>
            </a:endParaRPr>
          </a:p>
          <a:p>
            <a:pPr algn="l" rtl="0">
              <a:lnSpc>
                <a:spcPct val="50000"/>
              </a:lnSpc>
            </a:pPr>
            <a:endParaRPr lang="tr-TR" dirty="0">
              <a:ea typeface="Calibri" panose="020F0502020204030204" pitchFamily="34" charset="0"/>
            </a:endParaRPr>
          </a:p>
          <a:p>
            <a:pPr algn="l" rtl="0">
              <a:lnSpc>
                <a:spcPct val="50000"/>
              </a:lnSpc>
            </a:pPr>
            <a:r>
              <a:rPr lang="tr-TR" b="1" dirty="0">
                <a:latin typeface="Calibri"/>
                <a:ea typeface="Calibri"/>
                <a:cs typeface="Calibri"/>
              </a:rPr>
              <a:t>Video Önerileri:</a:t>
            </a:r>
          </a:p>
          <a:p>
            <a:pPr marL="171450" indent="-171450" algn="l" rtl="0">
              <a:buFont typeface="Arial" panose="020B0604020202020204" pitchFamily="34" charset="0"/>
              <a:buChar char="•"/>
            </a:pPr>
            <a:r>
              <a:rPr lang="tr-TR" dirty="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Ethics Unwrapped - Beyond Business Ethics - UT Austin (utexas.edu)</a:t>
            </a:r>
            <a:endParaRPr lang="tr-TR">
              <a:solidFill>
                <a:srgbClr val="F79037"/>
              </a:solidFill>
              <a:latin typeface="Calibri"/>
              <a:ea typeface="Calibri"/>
              <a:cs typeface="Calibri"/>
            </a:endParaRPr>
          </a:p>
          <a:p>
            <a:pPr algn="l"/>
            <a:r>
              <a:rPr lang="tr-TR" b="0" i="0" dirty="0" err="1">
                <a:solidFill>
                  <a:srgbClr val="000000"/>
                </a:solidFill>
                <a:effectLst/>
                <a:latin typeface="Calibri"/>
                <a:ea typeface="Calibri"/>
                <a:cs typeface="Calibri"/>
              </a:rPr>
              <a:t>McCombs</a:t>
            </a:r>
            <a:r>
              <a:rPr lang="tr-TR" b="0" i="0" dirty="0">
                <a:solidFill>
                  <a:srgbClr val="000000"/>
                </a:solidFill>
                <a:effectLst/>
                <a:latin typeface="Calibri"/>
                <a:ea typeface="Calibri"/>
                <a:cs typeface="Calibri"/>
              </a:rPr>
              <a:t> </a:t>
            </a:r>
            <a:r>
              <a:rPr lang="tr-TR" dirty="0">
                <a:latin typeface="Calibri"/>
                <a:ea typeface="Calibri"/>
                <a:cs typeface="Calibri"/>
              </a:rPr>
              <a:t>İşletme Okulu'nun Faydacılık</a:t>
            </a:r>
            <a:r>
              <a:rPr lang="tr-TR" b="0" i="0" dirty="0">
                <a:solidFill>
                  <a:srgbClr val="000000"/>
                </a:solidFill>
                <a:effectLst/>
                <a:latin typeface="Calibri"/>
                <a:ea typeface="Calibri"/>
                <a:cs typeface="Calibri"/>
              </a:rPr>
              <a:t> (</a:t>
            </a:r>
            <a:r>
              <a:rPr lang="tr-TR" dirty="0" err="1">
                <a:latin typeface="Calibri"/>
                <a:ea typeface="Calibri"/>
                <a:cs typeface="Calibri"/>
              </a:rPr>
              <a:t>Utilitarianism</a:t>
            </a:r>
            <a:r>
              <a:rPr lang="tr-TR" dirty="0">
                <a:latin typeface="Calibri"/>
                <a:ea typeface="Calibri"/>
                <a:cs typeface="Calibri"/>
              </a:rPr>
              <a:t>, 2018</a:t>
            </a:r>
            <a:r>
              <a:rPr lang="tr-TR" b="0" i="0" dirty="0">
                <a:solidFill>
                  <a:srgbClr val="000000"/>
                </a:solidFill>
                <a:effectLst/>
                <a:latin typeface="Calibri"/>
                <a:ea typeface="Calibri"/>
                <a:cs typeface="Calibri"/>
              </a:rPr>
              <a:t>), </a:t>
            </a:r>
            <a:r>
              <a:rPr lang="tr-TR" dirty="0">
                <a:latin typeface="Calibri"/>
                <a:ea typeface="Calibri"/>
                <a:cs typeface="Calibri"/>
              </a:rPr>
              <a:t>Deontoloji</a:t>
            </a:r>
            <a:r>
              <a:rPr lang="tr-TR" b="0" i="0" dirty="0">
                <a:solidFill>
                  <a:srgbClr val="000000"/>
                </a:solidFill>
                <a:effectLst/>
                <a:latin typeface="Calibri"/>
                <a:ea typeface="Calibri"/>
                <a:cs typeface="Calibri"/>
              </a:rPr>
              <a:t> (</a:t>
            </a:r>
            <a:r>
              <a:rPr lang="tr-TR" dirty="0" err="1">
                <a:latin typeface="Calibri"/>
                <a:ea typeface="Calibri"/>
                <a:cs typeface="Calibri"/>
              </a:rPr>
              <a:t>Deontology</a:t>
            </a:r>
            <a:r>
              <a:rPr lang="tr-TR" dirty="0">
                <a:latin typeface="Calibri"/>
                <a:ea typeface="Calibri"/>
                <a:cs typeface="Calibri"/>
              </a:rPr>
              <a:t>, 2018</a:t>
            </a:r>
            <a:r>
              <a:rPr lang="tr-TR" b="0" i="0" dirty="0">
                <a:solidFill>
                  <a:srgbClr val="000000"/>
                </a:solidFill>
                <a:effectLst/>
                <a:latin typeface="Calibri"/>
                <a:ea typeface="Calibri"/>
                <a:cs typeface="Calibri"/>
              </a:rPr>
              <a:t>), </a:t>
            </a:r>
            <a:r>
              <a:rPr lang="tr-TR" dirty="0">
                <a:latin typeface="Calibri"/>
                <a:ea typeface="Calibri"/>
                <a:cs typeface="Calibri"/>
              </a:rPr>
              <a:t>Hedonizm</a:t>
            </a:r>
            <a:r>
              <a:rPr lang="tr-TR" b="0" i="0" dirty="0">
                <a:solidFill>
                  <a:srgbClr val="000000"/>
                </a:solidFill>
                <a:effectLst/>
                <a:latin typeface="Calibri"/>
                <a:ea typeface="Calibri"/>
                <a:cs typeface="Calibri"/>
              </a:rPr>
              <a:t> (</a:t>
            </a:r>
            <a:r>
              <a:rPr lang="tr-TR" dirty="0" err="1">
                <a:latin typeface="Calibri"/>
                <a:ea typeface="Calibri"/>
                <a:cs typeface="Calibri"/>
              </a:rPr>
              <a:t>Hedonism</a:t>
            </a:r>
            <a:r>
              <a:rPr lang="tr-TR" dirty="0">
                <a:latin typeface="Calibri"/>
                <a:ea typeface="Calibri"/>
                <a:cs typeface="Calibri"/>
              </a:rPr>
              <a:t>, 2018</a:t>
            </a:r>
            <a:r>
              <a:rPr lang="tr-TR" b="0" i="0" dirty="0">
                <a:solidFill>
                  <a:srgbClr val="000000"/>
                </a:solidFill>
                <a:effectLst/>
                <a:latin typeface="Calibri"/>
                <a:ea typeface="Calibri"/>
                <a:cs typeface="Calibri"/>
              </a:rPr>
              <a:t>), </a:t>
            </a:r>
            <a:r>
              <a:rPr lang="tr-TR" dirty="0">
                <a:latin typeface="Calibri"/>
                <a:ea typeface="Calibri"/>
                <a:cs typeface="Calibri"/>
              </a:rPr>
              <a:t>Erdem Etiği</a:t>
            </a:r>
            <a:r>
              <a:rPr lang="tr-TR" b="0" i="0" dirty="0">
                <a:solidFill>
                  <a:srgbClr val="000000"/>
                </a:solidFill>
                <a:effectLst/>
                <a:latin typeface="Calibri"/>
                <a:ea typeface="Calibri"/>
                <a:cs typeface="Calibri"/>
              </a:rPr>
              <a:t> (</a:t>
            </a:r>
            <a:r>
              <a:rPr lang="tr-TR" dirty="0" err="1">
                <a:latin typeface="Calibri"/>
                <a:ea typeface="Calibri"/>
                <a:cs typeface="Calibri"/>
              </a:rPr>
              <a:t>Virtue</a:t>
            </a:r>
            <a:r>
              <a:rPr lang="tr-TR" dirty="0">
                <a:latin typeface="Calibri"/>
                <a:ea typeface="Calibri"/>
                <a:cs typeface="Calibri"/>
              </a:rPr>
              <a:t> </a:t>
            </a:r>
            <a:r>
              <a:rPr lang="tr-TR" dirty="0" err="1">
                <a:latin typeface="Calibri"/>
                <a:ea typeface="Calibri"/>
                <a:cs typeface="Calibri"/>
              </a:rPr>
              <a:t>Ethics</a:t>
            </a:r>
            <a:r>
              <a:rPr lang="tr-TR" dirty="0">
                <a:latin typeface="Calibri"/>
                <a:ea typeface="Calibri"/>
                <a:cs typeface="Calibri"/>
              </a:rPr>
              <a:t>, 2018</a:t>
            </a:r>
            <a:r>
              <a:rPr lang="tr-TR" b="0" i="0" dirty="0">
                <a:solidFill>
                  <a:srgbClr val="000000"/>
                </a:solidFill>
                <a:effectLst/>
                <a:latin typeface="Calibri"/>
                <a:ea typeface="Calibri"/>
                <a:cs typeface="Calibri"/>
              </a:rPr>
              <a:t>) ve</a:t>
            </a:r>
            <a:r>
              <a:rPr lang="tr-TR" dirty="0">
                <a:latin typeface="Calibri"/>
                <a:ea typeface="Calibri"/>
                <a:cs typeface="Calibri"/>
              </a:rPr>
              <a:t> Ahlaki Miyopluk (Moral </a:t>
            </a:r>
            <a:r>
              <a:rPr lang="tr-TR" dirty="0" err="1">
                <a:latin typeface="Calibri"/>
                <a:ea typeface="Calibri"/>
                <a:cs typeface="Calibri"/>
              </a:rPr>
              <a:t>Myopia</a:t>
            </a:r>
            <a:r>
              <a:rPr lang="tr-TR" dirty="0">
                <a:latin typeface="Calibri"/>
                <a:ea typeface="Calibri"/>
                <a:cs typeface="Calibri"/>
              </a:rPr>
              <a:t>), Kısıtlı Etik (</a:t>
            </a:r>
            <a:r>
              <a:rPr lang="tr-TR" dirty="0" err="1">
                <a:latin typeface="Calibri"/>
                <a:ea typeface="Calibri"/>
                <a:cs typeface="Calibri"/>
              </a:rPr>
              <a:t>Bounded</a:t>
            </a:r>
            <a:r>
              <a:rPr lang="tr-TR" dirty="0">
                <a:latin typeface="Calibri"/>
                <a:ea typeface="Calibri"/>
                <a:cs typeface="Calibri"/>
              </a:rPr>
              <a:t> </a:t>
            </a:r>
            <a:r>
              <a:rPr lang="tr-TR" dirty="0" err="1">
                <a:latin typeface="Calibri"/>
                <a:ea typeface="Calibri"/>
                <a:cs typeface="Calibri"/>
              </a:rPr>
              <a:t>Ethicality</a:t>
            </a:r>
            <a:r>
              <a:rPr lang="tr-TR" dirty="0">
                <a:latin typeface="Calibri"/>
                <a:ea typeface="Calibri"/>
                <a:cs typeface="Calibri"/>
              </a:rPr>
              <a:t>) gibi konular üzerine videoları</a:t>
            </a:r>
            <a:endParaRPr lang="tr-TR" b="0" i="0" dirty="0">
              <a:solidFill>
                <a:srgbClr val="000000"/>
              </a:solidFill>
              <a:latin typeface="Calibri"/>
              <a:ea typeface="Calibri"/>
              <a:cs typeface="Calibri"/>
            </a:endParaRPr>
          </a:p>
          <a:p>
            <a:pPr marL="171450" indent="-171450" algn="l" rtl="0">
              <a:buFont typeface="Arial" panose="020B0604020202020204" pitchFamily="34" charset="0"/>
              <a:buChar char="•"/>
            </a:pPr>
            <a:r>
              <a:rPr lang="tr-TR" dirty="0">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Etik'e Giriş - YouTube</a:t>
            </a:r>
            <a:endParaRPr lang="tr-TR">
              <a:solidFill>
                <a:srgbClr val="F79037"/>
              </a:solidFill>
              <a:latin typeface="Calibri"/>
              <a:ea typeface="Calibri"/>
              <a:cs typeface="Calibri"/>
            </a:endParaRPr>
          </a:p>
          <a:p>
            <a:pPr algn="l"/>
            <a:r>
              <a:rPr lang="tr-TR" dirty="0">
                <a:solidFill>
                  <a:schemeClr val="tx1"/>
                </a:solidFill>
                <a:latin typeface="Calibri"/>
                <a:ea typeface="Calibri"/>
                <a:cs typeface="Calibri"/>
              </a:rPr>
              <a:t>Wireless </a:t>
            </a:r>
            <a:r>
              <a:rPr lang="tr-TR" dirty="0" err="1">
                <a:solidFill>
                  <a:schemeClr val="tx1"/>
                </a:solidFill>
                <a:latin typeface="Calibri"/>
                <a:ea typeface="Calibri"/>
                <a:cs typeface="Calibri"/>
              </a:rPr>
              <a:t>Philosophy'nin</a:t>
            </a:r>
            <a:r>
              <a:rPr lang="tr-TR" dirty="0">
                <a:solidFill>
                  <a:schemeClr val="tx1"/>
                </a:solidFill>
                <a:latin typeface="Calibri"/>
                <a:ea typeface="Calibri"/>
                <a:cs typeface="Calibri"/>
              </a:rPr>
              <a:t> Sonuç Odaklılık (</a:t>
            </a:r>
            <a:r>
              <a:rPr lang="tr-TR" dirty="0" err="1">
                <a:solidFill>
                  <a:schemeClr val="tx1"/>
                </a:solidFill>
                <a:latin typeface="Calibri"/>
                <a:ea typeface="Calibri"/>
                <a:cs typeface="Calibri"/>
              </a:rPr>
              <a:t>Consequentialism</a:t>
            </a:r>
            <a:r>
              <a:rPr lang="tr-TR" dirty="0">
                <a:solidFill>
                  <a:schemeClr val="tx1"/>
                </a:solidFill>
                <a:latin typeface="Calibri"/>
                <a:ea typeface="Calibri"/>
                <a:cs typeface="Calibri"/>
              </a:rPr>
              <a:t>, 2018) gibi çeşitli teoriler veya Yemek için Hayvanları Öldürmek (Killing Animals </a:t>
            </a:r>
            <a:r>
              <a:rPr lang="tr-TR" dirty="0" err="1">
                <a:solidFill>
                  <a:schemeClr val="tx1"/>
                </a:solidFill>
                <a:latin typeface="Calibri"/>
                <a:ea typeface="Calibri"/>
                <a:cs typeface="Calibri"/>
              </a:rPr>
              <a:t>for</a:t>
            </a:r>
            <a:r>
              <a:rPr lang="tr-TR" dirty="0">
                <a:solidFill>
                  <a:schemeClr val="tx1"/>
                </a:solidFill>
                <a:latin typeface="Calibri"/>
                <a:ea typeface="Calibri"/>
                <a:cs typeface="Calibri"/>
              </a:rPr>
              <a:t> </a:t>
            </a:r>
            <a:r>
              <a:rPr lang="tr-TR" dirty="0" err="1">
                <a:solidFill>
                  <a:schemeClr val="tx1"/>
                </a:solidFill>
                <a:latin typeface="Calibri"/>
                <a:ea typeface="Calibri"/>
                <a:cs typeface="Calibri"/>
              </a:rPr>
              <a:t>Food</a:t>
            </a:r>
            <a:r>
              <a:rPr lang="tr-TR" dirty="0">
                <a:solidFill>
                  <a:schemeClr val="tx1"/>
                </a:solidFill>
                <a:latin typeface="Calibri"/>
                <a:ea typeface="Calibri"/>
                <a:cs typeface="Calibri"/>
              </a:rPr>
              <a:t>, 2014) gibi diğer pratik konular üzerine </a:t>
            </a:r>
            <a:r>
              <a:rPr lang="tr-TR" dirty="0" err="1">
                <a:solidFill>
                  <a:schemeClr val="tx1"/>
                </a:solidFill>
                <a:latin typeface="Calibri"/>
                <a:ea typeface="Calibri"/>
                <a:cs typeface="Calibri"/>
              </a:rPr>
              <a:t>Etik'e</a:t>
            </a:r>
            <a:r>
              <a:rPr lang="tr-TR" dirty="0">
                <a:solidFill>
                  <a:schemeClr val="tx1"/>
                </a:solidFill>
                <a:latin typeface="Calibri"/>
                <a:ea typeface="Calibri"/>
                <a:cs typeface="Calibri"/>
              </a:rPr>
              <a:t> Giriş adlı çalma listesi.</a:t>
            </a:r>
            <a:endParaRPr lang="tr-TR" dirty="0">
              <a:solidFill>
                <a:schemeClr val="tx1"/>
              </a:solidFill>
              <a:ea typeface="Calibri"/>
            </a:endParaRPr>
          </a:p>
          <a:p>
            <a:pPr algn="l" rtl="0"/>
            <a:endParaRPr lang="tr-TR" dirty="0">
              <a:solidFill>
                <a:schemeClr val="tx1"/>
              </a:solidFill>
              <a:ea typeface="Calibri" panose="020F0502020204030204" pitchFamily="34" charset="0"/>
            </a:endParaRPr>
          </a:p>
          <a:p>
            <a:pPr algn="l" rtl="0"/>
            <a:r>
              <a:rPr lang="tr-TR" b="1" dirty="0">
                <a:solidFill>
                  <a:schemeClr val="tx1"/>
                </a:solidFill>
                <a:latin typeface="Calibri"/>
                <a:ea typeface="Calibri"/>
                <a:cs typeface="Calibri"/>
              </a:rPr>
              <a:t>Podcast Önerileri:</a:t>
            </a:r>
          </a:p>
          <a:p>
            <a:pPr marL="171450" indent="-171450" algn="l" rtl="0">
              <a:buFont typeface="Arial" panose="020B0604020202020204" pitchFamily="34" charset="0"/>
              <a:buChar char="•"/>
            </a:pPr>
            <a:r>
              <a:rPr lang="tr-TR"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BBC Radio 4 - Bizim Zamanımızda, Felsefe</a:t>
            </a:r>
            <a:endParaRPr lang="tr-TR">
              <a:solidFill>
                <a:srgbClr val="F79037"/>
              </a:solidFill>
              <a:latin typeface="Calibri"/>
              <a:ea typeface="Calibri"/>
              <a:cs typeface="Calibri"/>
            </a:endParaRPr>
          </a:p>
          <a:p>
            <a:pPr algn="l"/>
            <a:r>
              <a:rPr lang="tr-TR" dirty="0">
                <a:solidFill>
                  <a:schemeClr val="tx1"/>
                </a:solidFill>
                <a:latin typeface="Calibri"/>
                <a:ea typeface="Calibri"/>
                <a:cs typeface="Calibri"/>
              </a:rPr>
              <a:t>“Faydacılık” (</a:t>
            </a:r>
            <a:r>
              <a:rPr lang="tr-TR" dirty="0" err="1">
                <a:latin typeface="Calibri"/>
                <a:ea typeface="Calibri"/>
                <a:cs typeface="Calibri"/>
              </a:rPr>
              <a:t>Utilitarianism</a:t>
            </a:r>
            <a:r>
              <a:rPr lang="tr-TR" dirty="0">
                <a:latin typeface="Calibri"/>
                <a:ea typeface="Calibri"/>
                <a:cs typeface="Calibri"/>
              </a:rPr>
              <a:t>, </a:t>
            </a:r>
            <a:r>
              <a:rPr lang="tr-TR" dirty="0">
                <a:solidFill>
                  <a:schemeClr val="tx1"/>
                </a:solidFill>
                <a:latin typeface="Calibri"/>
                <a:ea typeface="Calibri"/>
                <a:cs typeface="Calibri"/>
              </a:rPr>
              <a:t>2015), “Kant'ın Kategorik </a:t>
            </a:r>
            <a:r>
              <a:rPr lang="tr-TR" dirty="0" err="1">
                <a:solidFill>
                  <a:schemeClr val="tx1"/>
                </a:solidFill>
                <a:latin typeface="Calibri"/>
                <a:ea typeface="Calibri"/>
                <a:cs typeface="Calibri"/>
              </a:rPr>
              <a:t>İmperativleri</a:t>
            </a:r>
            <a:r>
              <a:rPr lang="tr-TR" dirty="0">
                <a:solidFill>
                  <a:schemeClr val="tx1"/>
                </a:solidFill>
                <a:latin typeface="Calibri"/>
                <a:ea typeface="Calibri"/>
                <a:cs typeface="Calibri"/>
              </a:rPr>
              <a:t>” (</a:t>
            </a:r>
            <a:r>
              <a:rPr lang="tr-TR" dirty="0" err="1">
                <a:latin typeface="Calibri"/>
                <a:ea typeface="Calibri"/>
                <a:cs typeface="Calibri"/>
              </a:rPr>
              <a:t>Kant’s</a:t>
            </a:r>
            <a:r>
              <a:rPr lang="tr-TR" dirty="0">
                <a:latin typeface="Calibri"/>
                <a:ea typeface="Calibri"/>
                <a:cs typeface="Calibri"/>
              </a:rPr>
              <a:t> </a:t>
            </a:r>
            <a:r>
              <a:rPr lang="tr-TR" dirty="0" err="1">
                <a:latin typeface="Calibri"/>
                <a:ea typeface="Calibri"/>
                <a:cs typeface="Calibri"/>
              </a:rPr>
              <a:t>Categorical</a:t>
            </a:r>
            <a:r>
              <a:rPr lang="tr-TR" dirty="0">
                <a:latin typeface="Calibri"/>
                <a:ea typeface="Calibri"/>
                <a:cs typeface="Calibri"/>
              </a:rPr>
              <a:t> </a:t>
            </a:r>
            <a:r>
              <a:rPr lang="tr-TR" dirty="0" err="1">
                <a:latin typeface="Calibri"/>
                <a:ea typeface="Calibri"/>
                <a:cs typeface="Calibri"/>
              </a:rPr>
              <a:t>Imperative</a:t>
            </a:r>
            <a:r>
              <a:rPr lang="tr-TR" dirty="0">
                <a:latin typeface="Calibri"/>
                <a:ea typeface="Calibri"/>
                <a:cs typeface="Calibri"/>
              </a:rPr>
              <a:t>, </a:t>
            </a:r>
            <a:r>
              <a:rPr lang="tr-TR" dirty="0">
                <a:solidFill>
                  <a:schemeClr val="tx1"/>
                </a:solidFill>
                <a:latin typeface="Calibri"/>
                <a:ea typeface="Calibri"/>
                <a:cs typeface="Calibri"/>
              </a:rPr>
              <a:t>2021), “Erdem” (</a:t>
            </a:r>
            <a:r>
              <a:rPr lang="tr-TR" dirty="0" err="1">
                <a:solidFill>
                  <a:schemeClr val="tx1"/>
                </a:solidFill>
                <a:latin typeface="Calibri"/>
                <a:ea typeface="Calibri"/>
                <a:cs typeface="Calibri"/>
              </a:rPr>
              <a:t>Virtue</a:t>
            </a:r>
            <a:r>
              <a:rPr lang="tr-TR" dirty="0">
                <a:solidFill>
                  <a:schemeClr val="tx1"/>
                </a:solidFill>
                <a:latin typeface="Calibri"/>
                <a:ea typeface="Calibri"/>
                <a:cs typeface="Calibri"/>
              </a:rPr>
              <a:t>, 2002) üzerine Felsefe Podcast Serisi.</a:t>
            </a:r>
            <a:endParaRPr lang="tr-TR" dirty="0">
              <a:solidFill>
                <a:schemeClr val="tx1"/>
              </a:solidFill>
              <a:ea typeface="Calibri"/>
            </a:endParaRPr>
          </a:p>
          <a:p>
            <a:pPr algn="l" rtl="0"/>
            <a:endParaRPr lang="tr-TR" dirty="0">
              <a:solidFill>
                <a:schemeClr val="tx1"/>
              </a:solidFill>
              <a:ea typeface="Calibri" panose="020F0502020204030204" pitchFamily="34" charset="0"/>
            </a:endParaRPr>
          </a:p>
          <a:p>
            <a:pPr algn="l" rtl="0"/>
            <a:r>
              <a:rPr lang="tr-TR" b="1" dirty="0">
                <a:solidFill>
                  <a:schemeClr val="tx1"/>
                </a:solidFill>
                <a:latin typeface="Calibri"/>
                <a:ea typeface="Calibri"/>
                <a:cs typeface="Calibri"/>
              </a:rPr>
              <a:t>Yayın Önerileri:</a:t>
            </a:r>
            <a:endParaRPr lang="tr-TR" b="1" dirty="0">
              <a:solidFill>
                <a:schemeClr val="tx1"/>
              </a:solidFill>
              <a:ea typeface="Calibri"/>
            </a:endParaRPr>
          </a:p>
          <a:p>
            <a:pPr marL="171450" indent="-171450" algn="l" fontAlgn="base">
              <a:buFont typeface="Arial"/>
              <a:buChar char="•"/>
            </a:pPr>
            <a:r>
              <a:rPr lang="tr-TR" dirty="0" err="1">
                <a:solidFill>
                  <a:schemeClr val="tx1"/>
                </a:solidFill>
                <a:latin typeface="Calibri"/>
                <a:ea typeface="Calibri"/>
                <a:cs typeface="Calibri"/>
              </a:rPr>
              <a:t>Ferraro</a:t>
            </a:r>
            <a:r>
              <a:rPr lang="tr-TR" dirty="0">
                <a:solidFill>
                  <a:schemeClr val="tx1"/>
                </a:solidFill>
                <a:latin typeface="Calibri"/>
                <a:ea typeface="Calibri"/>
                <a:cs typeface="Calibri"/>
              </a:rPr>
              <a:t>,</a:t>
            </a:r>
            <a:r>
              <a:rPr lang="tr-TR" dirty="0">
                <a:latin typeface="Calibri"/>
                <a:ea typeface="Calibri"/>
                <a:cs typeface="Calibri"/>
              </a:rPr>
              <a:t> F. (2017) </a:t>
            </a:r>
            <a:r>
              <a:rPr lang="tr-TR" dirty="0" err="1">
                <a:latin typeface="Calibri"/>
                <a:ea typeface="Calibri"/>
                <a:cs typeface="Calibri"/>
              </a:rPr>
              <a:t>Ritual</a:t>
            </a:r>
            <a:r>
              <a:rPr lang="tr-TR" dirty="0">
                <a:latin typeface="Calibri"/>
                <a:ea typeface="Calibri"/>
                <a:cs typeface="Calibri"/>
              </a:rPr>
              <a:t> </a:t>
            </a:r>
            <a:r>
              <a:rPr lang="tr-TR" dirty="0" err="1">
                <a:latin typeface="Calibri"/>
                <a:ea typeface="Calibri"/>
                <a:cs typeface="Calibri"/>
              </a:rPr>
              <a:t>Slaughtering</a:t>
            </a:r>
            <a:r>
              <a:rPr lang="tr-TR" dirty="0">
                <a:latin typeface="Calibri"/>
                <a:ea typeface="Calibri"/>
                <a:cs typeface="Calibri"/>
              </a:rPr>
              <a:t> vs. </a:t>
            </a:r>
            <a:r>
              <a:rPr lang="tr-TR" dirty="0" err="1">
                <a:latin typeface="Calibri"/>
                <a:ea typeface="Calibri"/>
                <a:cs typeface="Calibri"/>
              </a:rPr>
              <a:t>Animal</a:t>
            </a:r>
            <a:r>
              <a:rPr lang="tr-TR" dirty="0">
                <a:latin typeface="Calibri"/>
                <a:ea typeface="Calibri"/>
                <a:cs typeface="Calibri"/>
              </a:rPr>
              <a:t> </a:t>
            </a:r>
            <a:r>
              <a:rPr lang="tr-TR" dirty="0" err="1">
                <a:latin typeface="Calibri"/>
                <a:ea typeface="Calibri"/>
                <a:cs typeface="Calibri"/>
              </a:rPr>
              <a:t>Welfare</a:t>
            </a:r>
            <a:r>
              <a:rPr lang="tr-TR" dirty="0">
                <a:latin typeface="Calibri"/>
                <a:ea typeface="Calibri"/>
                <a:cs typeface="Calibri"/>
              </a:rPr>
              <a:t>: A </a:t>
            </a:r>
            <a:r>
              <a:rPr lang="tr-TR" dirty="0" err="1">
                <a:latin typeface="Calibri"/>
                <a:ea typeface="Calibri"/>
                <a:cs typeface="Calibri"/>
              </a:rPr>
              <a:t>Utilitarian</a:t>
            </a:r>
            <a:r>
              <a:rPr lang="tr-TR" dirty="0">
                <a:latin typeface="Calibri"/>
                <a:ea typeface="Calibri"/>
                <a:cs typeface="Calibri"/>
              </a:rPr>
              <a:t> </a:t>
            </a:r>
            <a:r>
              <a:rPr lang="tr-TR" dirty="0" err="1">
                <a:latin typeface="Calibri"/>
                <a:ea typeface="Calibri"/>
                <a:cs typeface="Calibri"/>
              </a:rPr>
              <a:t>Example</a:t>
            </a:r>
            <a:r>
              <a:rPr lang="tr-TR" dirty="0">
                <a:latin typeface="Calibri"/>
                <a:ea typeface="Calibri"/>
                <a:cs typeface="Calibri"/>
              </a:rPr>
              <a:t> of Moral </a:t>
            </a:r>
            <a:r>
              <a:rPr lang="tr-TR" dirty="0" err="1">
                <a:latin typeface="Calibri"/>
                <a:ea typeface="Calibri"/>
                <a:cs typeface="Calibri"/>
              </a:rPr>
              <a:t>Conflict</a:t>
            </a:r>
            <a:r>
              <a:rPr lang="tr-TR" dirty="0">
                <a:latin typeface="Calibri"/>
                <a:ea typeface="Calibri"/>
                <a:cs typeface="Calibri"/>
              </a:rPr>
              <a:t> Management. </a:t>
            </a:r>
            <a:r>
              <a:rPr lang="tr-TR" dirty="0" err="1">
                <a:latin typeface="Calibri"/>
                <a:ea typeface="Calibri"/>
                <a:cs typeface="Calibri"/>
              </a:rPr>
              <a:t>In</a:t>
            </a:r>
            <a:r>
              <a:rPr lang="tr-TR" dirty="0">
                <a:latin typeface="Calibri"/>
                <a:ea typeface="Calibri"/>
                <a:cs typeface="Calibri"/>
              </a:rPr>
              <a:t> </a:t>
            </a:r>
            <a:r>
              <a:rPr lang="tr-TR" dirty="0" err="1">
                <a:latin typeface="Calibri"/>
                <a:ea typeface="Calibri"/>
                <a:cs typeface="Calibri"/>
              </a:rPr>
              <a:t>The</a:t>
            </a:r>
            <a:r>
              <a:rPr lang="tr-TR" dirty="0">
                <a:latin typeface="Calibri"/>
                <a:ea typeface="Calibri"/>
                <a:cs typeface="Calibri"/>
              </a:rPr>
              <a:t> </a:t>
            </a:r>
            <a:r>
              <a:rPr lang="tr-TR" dirty="0" err="1">
                <a:latin typeface="Calibri"/>
                <a:ea typeface="Calibri"/>
                <a:cs typeface="Calibri"/>
              </a:rPr>
              <a:t>Routledge</a:t>
            </a:r>
            <a:r>
              <a:rPr lang="tr-TR" dirty="0">
                <a:latin typeface="Calibri"/>
                <a:ea typeface="Calibri"/>
                <a:cs typeface="Calibri"/>
              </a:rPr>
              <a:t> </a:t>
            </a:r>
            <a:r>
              <a:rPr lang="tr-TR" dirty="0" err="1">
                <a:latin typeface="Calibri"/>
                <a:ea typeface="Calibri"/>
                <a:cs typeface="Calibri"/>
              </a:rPr>
              <a:t>Handbook</a:t>
            </a:r>
            <a:r>
              <a:rPr lang="tr-TR" dirty="0">
                <a:latin typeface="Calibri"/>
                <a:ea typeface="Calibri"/>
                <a:cs typeface="Calibri"/>
              </a:rPr>
              <a:t> of </a:t>
            </a:r>
            <a:r>
              <a:rPr lang="tr-TR" dirty="0" err="1">
                <a:latin typeface="Calibri"/>
                <a:ea typeface="Calibri"/>
                <a:cs typeface="Calibri"/>
              </a:rPr>
              <a:t>Food</a:t>
            </a:r>
            <a:r>
              <a:rPr lang="tr-TR" dirty="0">
                <a:latin typeface="Calibri"/>
                <a:ea typeface="Calibri"/>
                <a:cs typeface="Calibri"/>
              </a:rPr>
              <a:t> </a:t>
            </a:r>
            <a:r>
              <a:rPr lang="tr-TR" dirty="0" err="1">
                <a:latin typeface="Calibri"/>
                <a:ea typeface="Calibri"/>
                <a:cs typeface="Calibri"/>
              </a:rPr>
              <a:t>Ethics</a:t>
            </a:r>
            <a:r>
              <a:rPr lang="tr-TR" dirty="0">
                <a:latin typeface="Calibri"/>
                <a:ea typeface="Calibri"/>
                <a:cs typeface="Calibri"/>
              </a:rPr>
              <a:t>. Rawlinson, M. C., </a:t>
            </a:r>
            <a:r>
              <a:rPr lang="tr-TR" dirty="0" err="1">
                <a:latin typeface="Calibri"/>
                <a:ea typeface="Calibri"/>
                <a:cs typeface="Calibri"/>
              </a:rPr>
              <a:t>Ward</a:t>
            </a:r>
            <a:r>
              <a:rPr lang="tr-TR" dirty="0">
                <a:latin typeface="Calibri"/>
                <a:ea typeface="Calibri"/>
                <a:cs typeface="Calibri"/>
              </a:rPr>
              <a:t>, C. (</a:t>
            </a:r>
            <a:r>
              <a:rPr lang="tr-TR" dirty="0" err="1">
                <a:latin typeface="Calibri"/>
                <a:ea typeface="Calibri"/>
                <a:cs typeface="Calibri"/>
              </a:rPr>
              <a:t>Eds</a:t>
            </a:r>
            <a:r>
              <a:rPr lang="tr-TR" dirty="0">
                <a:latin typeface="Calibri"/>
                <a:ea typeface="Calibri"/>
                <a:cs typeface="Calibri"/>
              </a:rPr>
              <a:t>.). </a:t>
            </a:r>
            <a:r>
              <a:rPr lang="tr-TR" dirty="0" err="1">
                <a:latin typeface="Calibri"/>
                <a:ea typeface="Calibri"/>
                <a:cs typeface="Calibri"/>
              </a:rPr>
              <a:t>Routledge</a:t>
            </a:r>
            <a:r>
              <a:rPr lang="tr-TR" dirty="0">
                <a:latin typeface="Calibri"/>
                <a:ea typeface="Calibri"/>
                <a:cs typeface="Calibri"/>
              </a:rPr>
              <a:t>. </a:t>
            </a:r>
            <a:endParaRPr lang="tr-TR" dirty="0"/>
          </a:p>
          <a:p>
            <a:pPr marL="171450" indent="-171450" algn="l">
              <a:buFont typeface="Arial" panose="020B0604020202020204" pitchFamily="34" charset="0"/>
              <a:buChar char="•"/>
            </a:pPr>
            <a:r>
              <a:rPr lang="tr-TR" dirty="0" err="1">
                <a:latin typeface="Calibri"/>
                <a:ea typeface="Calibri"/>
                <a:cs typeface="Calibri"/>
              </a:rPr>
              <a:t>Rush</a:t>
            </a:r>
            <a:r>
              <a:rPr lang="tr-TR" dirty="0">
                <a:latin typeface="Calibri"/>
                <a:ea typeface="Calibri"/>
                <a:cs typeface="Calibri"/>
              </a:rPr>
              <a:t>, E. (2012) </a:t>
            </a:r>
            <a:r>
              <a:rPr lang="tr-TR" dirty="0" err="1">
                <a:latin typeface="Calibri"/>
                <a:ea typeface="Calibri"/>
                <a:cs typeface="Calibri"/>
              </a:rPr>
              <a:t>Ethics</a:t>
            </a:r>
            <a:r>
              <a:rPr lang="tr-TR" dirty="0">
                <a:latin typeface="Calibri"/>
                <a:ea typeface="Calibri"/>
                <a:cs typeface="Calibri"/>
              </a:rPr>
              <a:t> of </a:t>
            </a:r>
            <a:r>
              <a:rPr lang="tr-TR" dirty="0" err="1">
                <a:latin typeface="Calibri"/>
                <a:ea typeface="Calibri"/>
                <a:cs typeface="Calibri"/>
              </a:rPr>
              <a:t>food</a:t>
            </a:r>
            <a:r>
              <a:rPr lang="tr-TR" dirty="0">
                <a:latin typeface="Calibri"/>
                <a:ea typeface="Calibri"/>
                <a:cs typeface="Calibri"/>
              </a:rPr>
              <a:t> </a:t>
            </a:r>
            <a:r>
              <a:rPr lang="tr-TR" dirty="0" err="1">
                <a:latin typeface="Calibri"/>
                <a:ea typeface="Calibri"/>
                <a:cs typeface="Calibri"/>
              </a:rPr>
              <a:t>security</a:t>
            </a:r>
            <a:r>
              <a:rPr lang="tr-TR" dirty="0">
                <a:latin typeface="Calibri"/>
                <a:ea typeface="Calibri"/>
                <a:cs typeface="Calibri"/>
              </a:rPr>
              <a:t>. </a:t>
            </a:r>
            <a:r>
              <a:rPr lang="tr-TR" dirty="0" err="1">
                <a:latin typeface="Calibri"/>
                <a:ea typeface="Calibri"/>
                <a:cs typeface="Calibri"/>
              </a:rPr>
              <a:t>In</a:t>
            </a:r>
            <a:r>
              <a:rPr lang="tr-TR" dirty="0">
                <a:latin typeface="Calibri"/>
                <a:ea typeface="Calibri"/>
                <a:cs typeface="Calibri"/>
              </a:rPr>
              <a:t> </a:t>
            </a:r>
            <a:r>
              <a:rPr lang="tr-TR" dirty="0" err="1">
                <a:latin typeface="Calibri"/>
                <a:ea typeface="Calibri"/>
                <a:cs typeface="Calibri"/>
              </a:rPr>
              <a:t>Food</a:t>
            </a:r>
            <a:r>
              <a:rPr lang="tr-TR" dirty="0">
                <a:latin typeface="Calibri"/>
                <a:ea typeface="Calibri"/>
                <a:cs typeface="Calibri"/>
              </a:rPr>
              <a:t> </a:t>
            </a:r>
            <a:r>
              <a:rPr lang="tr-TR" dirty="0" err="1">
                <a:latin typeface="Calibri"/>
                <a:ea typeface="Calibri"/>
                <a:cs typeface="Calibri"/>
              </a:rPr>
              <a:t>security</a:t>
            </a:r>
            <a:r>
              <a:rPr lang="tr-TR" dirty="0">
                <a:latin typeface="Calibri"/>
                <a:ea typeface="Calibri"/>
                <a:cs typeface="Calibri"/>
              </a:rPr>
              <a:t> in </a:t>
            </a:r>
            <a:r>
              <a:rPr lang="tr-TR" dirty="0" err="1">
                <a:latin typeface="Calibri"/>
                <a:ea typeface="Calibri"/>
                <a:cs typeface="Calibri"/>
              </a:rPr>
              <a:t>Australia</a:t>
            </a:r>
            <a:r>
              <a:rPr lang="tr-TR" dirty="0">
                <a:latin typeface="Calibri"/>
                <a:ea typeface="Calibri"/>
                <a:cs typeface="Calibri"/>
              </a:rPr>
              <a:t> (</a:t>
            </a:r>
            <a:r>
              <a:rPr lang="tr-TR" dirty="0" err="1">
                <a:latin typeface="Calibri"/>
                <a:ea typeface="Calibri"/>
                <a:cs typeface="Calibri"/>
              </a:rPr>
              <a:t>pp</a:t>
            </a:r>
            <a:r>
              <a:rPr lang="tr-TR" dirty="0">
                <a:latin typeface="Calibri"/>
                <a:ea typeface="Calibri"/>
                <a:cs typeface="Calibri"/>
              </a:rPr>
              <a:t>. 35-48). </a:t>
            </a:r>
            <a:r>
              <a:rPr lang="tr-TR" dirty="0" err="1">
                <a:latin typeface="Calibri"/>
                <a:ea typeface="Calibri"/>
                <a:cs typeface="Calibri"/>
              </a:rPr>
              <a:t>Springer</a:t>
            </a:r>
            <a:r>
              <a:rPr lang="tr-TR" dirty="0">
                <a:latin typeface="Calibri"/>
                <a:ea typeface="Calibri"/>
                <a:cs typeface="Calibri"/>
              </a:rPr>
              <a:t>, Boston, MA. </a:t>
            </a:r>
            <a:endParaRPr lang="tr-TR" dirty="0"/>
          </a:p>
          <a:p>
            <a:pPr marL="171450" indent="-171450" algn="l">
              <a:buFont typeface="Arial" panose="020B0604020202020204" pitchFamily="34" charset="0"/>
              <a:buChar char="•"/>
            </a:pPr>
            <a:r>
              <a:rPr lang="tr-TR" dirty="0" err="1">
                <a:latin typeface="Calibri"/>
                <a:ea typeface="Calibri"/>
                <a:cs typeface="Calibri"/>
              </a:rPr>
              <a:t>Chignell</a:t>
            </a:r>
            <a:r>
              <a:rPr lang="tr-TR" dirty="0">
                <a:latin typeface="Calibri"/>
                <a:ea typeface="Calibri"/>
                <a:cs typeface="Calibri"/>
              </a:rPr>
              <a:t>, A., </a:t>
            </a:r>
            <a:r>
              <a:rPr lang="tr-TR" dirty="0" err="1">
                <a:latin typeface="Calibri"/>
                <a:ea typeface="Calibri"/>
                <a:cs typeface="Calibri"/>
              </a:rPr>
              <a:t>Cuneo</a:t>
            </a:r>
            <a:r>
              <a:rPr lang="tr-TR" dirty="0">
                <a:latin typeface="Calibri"/>
                <a:ea typeface="Calibri"/>
                <a:cs typeface="Calibri"/>
              </a:rPr>
              <a:t>, T., </a:t>
            </a:r>
            <a:r>
              <a:rPr lang="tr-TR" dirty="0" err="1">
                <a:latin typeface="Calibri"/>
                <a:ea typeface="Calibri"/>
                <a:cs typeface="Calibri"/>
              </a:rPr>
              <a:t>Halteman</a:t>
            </a:r>
            <a:r>
              <a:rPr lang="tr-TR" dirty="0">
                <a:latin typeface="Calibri"/>
                <a:ea typeface="Calibri"/>
                <a:cs typeface="Calibri"/>
              </a:rPr>
              <a:t>, M. C. (2016). </a:t>
            </a:r>
            <a:r>
              <a:rPr lang="tr-TR" dirty="0" err="1">
                <a:latin typeface="Calibri"/>
                <a:ea typeface="Calibri"/>
                <a:cs typeface="Calibri"/>
              </a:rPr>
              <a:t>Philosophy</a:t>
            </a:r>
            <a:r>
              <a:rPr lang="tr-TR" dirty="0">
                <a:latin typeface="Calibri"/>
                <a:ea typeface="Calibri"/>
                <a:cs typeface="Calibri"/>
              </a:rPr>
              <a:t> </a:t>
            </a:r>
            <a:r>
              <a:rPr lang="tr-TR" dirty="0" err="1">
                <a:latin typeface="Calibri"/>
                <a:ea typeface="Calibri"/>
                <a:cs typeface="Calibri"/>
              </a:rPr>
              <a:t>Comes</a:t>
            </a:r>
            <a:r>
              <a:rPr lang="tr-TR" dirty="0">
                <a:latin typeface="Calibri"/>
                <a:ea typeface="Calibri"/>
                <a:cs typeface="Calibri"/>
              </a:rPr>
              <a:t> </a:t>
            </a:r>
            <a:r>
              <a:rPr lang="tr-TR" dirty="0" err="1">
                <a:latin typeface="Calibri"/>
                <a:ea typeface="Calibri"/>
                <a:cs typeface="Calibri"/>
              </a:rPr>
              <a:t>to</a:t>
            </a:r>
            <a:r>
              <a:rPr lang="tr-TR" dirty="0">
                <a:latin typeface="Calibri"/>
                <a:ea typeface="Calibri"/>
                <a:cs typeface="Calibri"/>
              </a:rPr>
              <a:t> </a:t>
            </a:r>
            <a:r>
              <a:rPr lang="tr-TR" dirty="0" err="1">
                <a:latin typeface="Calibri"/>
                <a:ea typeface="Calibri"/>
                <a:cs typeface="Calibri"/>
              </a:rPr>
              <a:t>Dinner</a:t>
            </a:r>
            <a:r>
              <a:rPr lang="tr-TR" i="0" dirty="0">
                <a:effectLst/>
                <a:latin typeface="Calibri"/>
                <a:ea typeface="Calibri"/>
                <a:cs typeface="Calibri"/>
              </a:rPr>
              <a:t>: </a:t>
            </a:r>
            <a:r>
              <a:rPr lang="tr-TR" dirty="0" err="1">
                <a:latin typeface="Calibri"/>
                <a:ea typeface="Calibri"/>
                <a:cs typeface="Calibri"/>
              </a:rPr>
              <a:t>Arguments</a:t>
            </a:r>
            <a:r>
              <a:rPr lang="tr-TR" dirty="0">
                <a:latin typeface="Calibri"/>
                <a:ea typeface="Calibri"/>
                <a:cs typeface="Calibri"/>
              </a:rPr>
              <a:t> </a:t>
            </a:r>
            <a:r>
              <a:rPr lang="tr-TR" dirty="0" err="1">
                <a:latin typeface="Calibri"/>
                <a:ea typeface="Calibri"/>
                <a:cs typeface="Calibri"/>
              </a:rPr>
              <a:t>about</a:t>
            </a:r>
            <a:r>
              <a:rPr lang="tr-TR" dirty="0">
                <a:latin typeface="Calibri"/>
                <a:ea typeface="Calibri"/>
                <a:cs typeface="Calibri"/>
              </a:rPr>
              <a:t> </a:t>
            </a:r>
            <a:r>
              <a:rPr lang="tr-TR" dirty="0" err="1">
                <a:latin typeface="Calibri"/>
                <a:ea typeface="Calibri"/>
                <a:cs typeface="Calibri"/>
              </a:rPr>
              <a:t>the</a:t>
            </a:r>
            <a:r>
              <a:rPr lang="tr-TR" dirty="0">
                <a:latin typeface="Calibri"/>
                <a:ea typeface="Calibri"/>
                <a:cs typeface="Calibri"/>
              </a:rPr>
              <a:t> </a:t>
            </a:r>
            <a:r>
              <a:rPr lang="tr-TR" dirty="0" err="1">
                <a:latin typeface="Calibri"/>
                <a:ea typeface="Calibri"/>
                <a:cs typeface="Calibri"/>
              </a:rPr>
              <a:t>Ethics</a:t>
            </a:r>
            <a:r>
              <a:rPr lang="tr-TR" dirty="0">
                <a:latin typeface="Calibri"/>
                <a:ea typeface="Calibri"/>
                <a:cs typeface="Calibri"/>
              </a:rPr>
              <a:t> of </a:t>
            </a:r>
            <a:r>
              <a:rPr lang="tr-TR" dirty="0" err="1">
                <a:latin typeface="Calibri"/>
                <a:ea typeface="Calibri"/>
                <a:cs typeface="Calibri"/>
              </a:rPr>
              <a:t>Eating</a:t>
            </a:r>
            <a:r>
              <a:rPr lang="tr-TR" dirty="0">
                <a:latin typeface="Calibri"/>
                <a:ea typeface="Calibri"/>
                <a:cs typeface="Calibri"/>
              </a:rPr>
              <a:t>. </a:t>
            </a:r>
            <a:r>
              <a:rPr lang="tr-TR" dirty="0" err="1">
                <a:latin typeface="Calibri"/>
                <a:ea typeface="Calibri"/>
                <a:cs typeface="Calibri"/>
              </a:rPr>
              <a:t>Routledge</a:t>
            </a:r>
            <a:r>
              <a:rPr lang="tr-TR" dirty="0">
                <a:latin typeface="Calibri"/>
                <a:ea typeface="Calibri"/>
                <a:cs typeface="Calibri"/>
              </a:rPr>
              <a:t>: New York. </a:t>
            </a:r>
            <a:endParaRPr lang="tr-TR" dirty="0"/>
          </a:p>
          <a:p>
            <a:pPr marL="171450" indent="-171450" algn="l">
              <a:buFont typeface="Arial" panose="020B0604020202020204" pitchFamily="34" charset="0"/>
              <a:buChar char="•"/>
            </a:pPr>
            <a:endParaRPr lang="tr-TR" i="0" dirty="0">
              <a:solidFill>
                <a:srgbClr val="000000"/>
              </a:solidFill>
              <a:effectLst/>
              <a:latin typeface="Calibri"/>
              <a:ea typeface="Calibri" panose="020F0502020204030204" pitchFamily="34" charset="0"/>
              <a:cs typeface="Calibri"/>
            </a:endParaRPr>
          </a:p>
          <a:p>
            <a:pPr algn="l" rtl="0"/>
            <a:endParaRPr lang="tr-TR" b="1" dirty="0">
              <a:solidFill>
                <a:schemeClr val="tx1"/>
              </a:solidFill>
              <a:ea typeface="Calibri" panose="020F0502020204030204" pitchFamily="34" charset="0"/>
            </a:endParaRPr>
          </a:p>
        </p:txBody>
      </p:sp>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380931" y="3361212"/>
            <a:ext cx="2866969" cy="1595763"/>
          </a:xfrm>
          <a:prstGeom prst="wedgeRoundRectCallout">
            <a:avLst>
              <a:gd name="adj1" fmla="val -37494"/>
              <a:gd name="adj2" fmla="val 625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tr-TR" sz="1400" b="1" dirty="0">
                <a:latin typeface="Calibri"/>
                <a:ea typeface="Calibri" panose="020F0502020204030204" pitchFamily="34" charset="0"/>
                <a:cs typeface="Calibri"/>
              </a:rPr>
              <a:t>Etik teoriler tanımlandıktan sonra, gıda ile ilgili etik konular farklı açılardan tartışılabilir.</a:t>
            </a:r>
            <a:endParaRPr lang="tr-TR" sz="1400" b="1" dirty="0">
              <a:latin typeface="Calibri"/>
              <a:ea typeface="Calibri" panose="020F0502020204030204" pitchFamily="34" charset="0"/>
              <a:cs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5" name="Picture 4" descr="Icon&#10;&#10;Description automatically generated">
            <a:extLst>
              <a:ext uri="{FF2B5EF4-FFF2-40B4-BE49-F238E27FC236}">
                <a16:creationId xmlns:a16="http://schemas.microsoft.com/office/drawing/2014/main" id="{A7484997-53D9-FC4A-ACD3-C955968F171D}"/>
              </a:ext>
            </a:extLst>
          </p:cNvPr>
          <p:cNvPicPr>
            <a:picLocks noChangeAspect="1"/>
          </p:cNvPicPr>
          <p:nvPr/>
        </p:nvPicPr>
        <p:blipFill rotWithShape="1">
          <a:blip r:embed="rId7"/>
          <a:srcRect r="20290" b="1492"/>
          <a:stretch/>
        </p:blipFill>
        <p:spPr>
          <a:xfrm>
            <a:off x="172849" y="9808997"/>
            <a:ext cx="393036" cy="467732"/>
          </a:xfrm>
          <a:prstGeom prst="rect">
            <a:avLst/>
          </a:prstGeom>
        </p:spPr>
      </p:pic>
      <p:sp>
        <p:nvSpPr>
          <p:cNvPr id="11" name="Slide Number Placeholder 9">
            <a:extLst>
              <a:ext uri="{FF2B5EF4-FFF2-40B4-BE49-F238E27FC236}">
                <a16:creationId xmlns:a16="http://schemas.microsoft.com/office/drawing/2014/main" id="{3897ADC3-4F7E-B54C-D718-6F75527C25A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11</a:t>
            </a:fld>
            <a:endParaRPr lang="en-US" sz="1100"/>
          </a:p>
        </p:txBody>
      </p:sp>
    </p:spTree>
    <p:extLst>
      <p:ext uri="{BB962C8B-B14F-4D97-AF65-F5344CB8AC3E}">
        <p14:creationId xmlns:p14="http://schemas.microsoft.com/office/powerpoint/2010/main" val="600189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C7CD2-D696-302A-81BB-14E6ACD2560D}"/>
              </a:ext>
            </a:extLst>
          </p:cNvPr>
          <p:cNvSpPr>
            <a:spLocks noGrp="1"/>
          </p:cNvSpPr>
          <p:nvPr>
            <p:ph type="body" sz="quarter" idx="32"/>
          </p:nvPr>
        </p:nvSpPr>
        <p:spPr>
          <a:xfrm>
            <a:off x="538293" y="1738265"/>
            <a:ext cx="6526988" cy="4155082"/>
          </a:xfrm>
        </p:spPr>
        <p:txBody>
          <a:bodyPr lIns="91440" tIns="45720" rIns="91440" bIns="45720" numCol="1" spcCol="288000" anchor="t">
            <a:noAutofit/>
          </a:bodyPr>
          <a:lstStyle/>
          <a:p>
            <a:r>
              <a:rPr lang="tr-TR" sz="1200" b="1" dirty="0">
                <a:latin typeface="Calibri"/>
                <a:ea typeface="Calibri"/>
                <a:cs typeface="Calibri"/>
              </a:rPr>
              <a:t>Platform </a:t>
            </a:r>
            <a:r>
              <a:rPr lang="tr-TR" sz="1200" dirty="0">
                <a:latin typeface="Calibri"/>
                <a:ea typeface="Calibri"/>
                <a:cs typeface="Calibri"/>
              </a:rPr>
              <a:t>(Orijinal adı: </a:t>
            </a:r>
            <a:r>
              <a:rPr lang="tr-TR" sz="1200" dirty="0" err="1">
                <a:latin typeface="Calibri"/>
                <a:ea typeface="Calibri"/>
                <a:cs typeface="Calibri"/>
              </a:rPr>
              <a:t>Elhoyo</a:t>
            </a:r>
            <a:r>
              <a:rPr lang="tr-TR" sz="1200" dirty="0">
                <a:latin typeface="Calibri"/>
                <a:ea typeface="Calibri"/>
                <a:cs typeface="Calibri"/>
              </a:rPr>
              <a:t>) </a:t>
            </a:r>
            <a:r>
              <a:rPr lang="tr-TR" sz="1200" dirty="0" err="1">
                <a:latin typeface="Calibri"/>
                <a:ea typeface="Calibri"/>
                <a:cs typeface="Calibri"/>
              </a:rPr>
              <a:t>Galder</a:t>
            </a:r>
            <a:r>
              <a:rPr lang="tr-TR" sz="1200" dirty="0">
                <a:latin typeface="Calibri"/>
                <a:ea typeface="Calibri"/>
                <a:cs typeface="Calibri"/>
              </a:rPr>
              <a:t> </a:t>
            </a:r>
            <a:r>
              <a:rPr lang="tr-TR" sz="1200" dirty="0" err="1">
                <a:latin typeface="Calibri"/>
                <a:ea typeface="Calibri"/>
                <a:cs typeface="Calibri"/>
              </a:rPr>
              <a:t>Gaztelu-Urrutia</a:t>
            </a:r>
            <a:r>
              <a:rPr lang="tr-TR" sz="1200" dirty="0">
                <a:latin typeface="Calibri"/>
                <a:ea typeface="Calibri"/>
                <a:cs typeface="Calibri"/>
              </a:rPr>
              <a:t> tarafından yönetilen bir İspanyol filmidir. 2019'da gösterime girmiştir. Film, her katta oturanların olduğu dikey bir binada geçiyor. Kat sakinleri, en üst katta yiyeceklerle doldurulan bir platformdan beslenir. Platform her katta sınırlı bir süre için durur ve bir sonraki kata iner. En üst katta oturanlar yiyebildikleri kadar yemek yerler, bu da alt katlarla çatışmaya neden olur. Eylemlerin ahlakiliği ve karakterlerin motivasyonları farklı etik bakış açılarından tartışılabilir. Sakinlerin açlığa tepkilerinin ahlaki boyutu üzerine bir tartışma, Faydacılık ile Kant Etiği (veya Teleolojiye karşı Deontoloji) arasındaki ayrımla tartışılabilir.</a:t>
            </a:r>
            <a:endParaRPr lang="en-US"/>
          </a:p>
          <a:p>
            <a:pPr rtl="0"/>
            <a:endParaRPr lang="tr-TR" sz="1200">
              <a:ea typeface="Calibri"/>
            </a:endParaRPr>
          </a:p>
          <a:p>
            <a:r>
              <a:rPr lang="tr-TR" sz="1200" dirty="0">
                <a:latin typeface="Calibri"/>
                <a:ea typeface="Calibri"/>
                <a:cs typeface="Calibri"/>
              </a:rPr>
              <a:t>Ford ve Richardson'ın (1994) ve daha sonra </a:t>
            </a:r>
            <a:r>
              <a:rPr lang="tr-TR" sz="1200" dirty="0" err="1">
                <a:latin typeface="Calibri"/>
                <a:ea typeface="Calibri"/>
                <a:cs typeface="Calibri"/>
              </a:rPr>
              <a:t>O'Fallon</a:t>
            </a:r>
            <a:r>
              <a:rPr lang="tr-TR" sz="1200" dirty="0">
                <a:latin typeface="Calibri"/>
                <a:ea typeface="Calibri"/>
                <a:cs typeface="Calibri"/>
              </a:rPr>
              <a:t> ve </a:t>
            </a:r>
            <a:r>
              <a:rPr lang="tr-TR" sz="1200" dirty="0" err="1">
                <a:latin typeface="Calibri"/>
                <a:ea typeface="Calibri"/>
                <a:cs typeface="Calibri"/>
              </a:rPr>
              <a:t>Butterfield'ın</a:t>
            </a:r>
            <a:r>
              <a:rPr lang="tr-TR" sz="1200" dirty="0">
                <a:latin typeface="Calibri"/>
                <a:ea typeface="Calibri"/>
                <a:cs typeface="Calibri"/>
              </a:rPr>
              <a:t> (2013) etik karar verme çalışmalarına yönelik meta-analizinde, kararı etkileyen iki unsur olduğu ortaya çıkmaktadır. Birincisi kişilik, demografik özellikler, inançlar, istihdam gibi bireysel faktörler, ikincisi ise grup etkisi, otoritenin etkisi, organizasyondaki konum, etikle ilgili kurumsal bir politikanın (Örgüt yapısı, örgüt kültürü, ödüller ve yaptırımlar vb.) varlığı gibi durumsal faktörlerdir.  Bahsi geçen makalelerde daha fazla ayrıntı tartışılmaktadır. Bu temel kategoriler, film için de yararlı tartışma noktaları olabilir. Öğrenciler, kat sakinlerinin eylemlerini etkileyen bireysel ve durumsal faktörleri tartışabilirler.</a:t>
            </a:r>
          </a:p>
          <a:p>
            <a:pPr rtl="0"/>
            <a:endParaRPr lang="tr-TR" sz="1200">
              <a:ea typeface="Calibri"/>
            </a:endParaRPr>
          </a:p>
          <a:p>
            <a:r>
              <a:rPr lang="tr-TR" sz="1200" dirty="0">
                <a:latin typeface="Calibri"/>
                <a:ea typeface="Calibri"/>
                <a:cs typeface="Calibri"/>
              </a:rPr>
              <a:t>Bu film aynı zamanda gıda güvensizliği ve gıda dağıtım sorunları (dağıtım adaleti) için de değerlendirilebilir, bir sonraki bölüme bir ön hazırlık olacaktır.</a:t>
            </a:r>
          </a:p>
        </p:txBody>
      </p:sp>
      <p:sp>
        <p:nvSpPr>
          <p:cNvPr id="4" name="Text Placeholder 3">
            <a:extLst>
              <a:ext uri="{FF2B5EF4-FFF2-40B4-BE49-F238E27FC236}">
                <a16:creationId xmlns:a16="http://schemas.microsoft.com/office/drawing/2014/main" id="{92F9D182-C7BA-DD54-2129-6FF3CF1643C5}"/>
              </a:ext>
            </a:extLst>
          </p:cNvPr>
          <p:cNvSpPr>
            <a:spLocks noGrp="1"/>
          </p:cNvSpPr>
          <p:nvPr>
            <p:ph type="body" sz="quarter" idx="33"/>
          </p:nvPr>
        </p:nvSpPr>
        <p:spPr>
          <a:xfrm>
            <a:off x="818919" y="7342429"/>
            <a:ext cx="2210884" cy="1924369"/>
          </a:xfrm>
        </p:spPr>
        <p:txBody>
          <a:bodyPr lIns="91440" tIns="45720" rIns="91440" bIns="45720" anchor="t">
            <a:noAutofit/>
          </a:bodyPr>
          <a:lstStyle/>
          <a:p>
            <a:r>
              <a:rPr lang="en-IE" sz="1400">
                <a:latin typeface="Calibri"/>
                <a:ea typeface="Calibri"/>
                <a:cs typeface="Calibri"/>
              </a:rPr>
              <a:t>Bu film </a:t>
            </a:r>
            <a:r>
              <a:rPr lang="en-IE" sz="1400" err="1">
                <a:solidFill>
                  <a:srgbClr val="F79037"/>
                </a:solidFill>
                <a:latin typeface="Calibri"/>
                <a:ea typeface="Calibri"/>
                <a:cs typeface="Calibri"/>
              </a:rPr>
              <a:t>Netflix</a:t>
            </a:r>
            <a:r>
              <a:rPr lang="en-IE" sz="1400" err="1">
                <a:solidFill>
                  <a:schemeClr val="tx1"/>
                </a:solidFill>
                <a:latin typeface="Calibri"/>
                <a:ea typeface="Calibri"/>
                <a:cs typeface="Calibri"/>
              </a:rPr>
              <a:t>'ten</a:t>
            </a:r>
            <a:r>
              <a:rPr lang="en-IE" sz="1400">
                <a:solidFill>
                  <a:schemeClr val="tx1"/>
                </a:solidFill>
                <a:latin typeface="Calibri"/>
                <a:ea typeface="Calibri"/>
                <a:cs typeface="Calibri"/>
              </a:rPr>
              <a:t> </a:t>
            </a:r>
            <a:r>
              <a:rPr lang="en-IE" sz="1400" err="1">
                <a:solidFill>
                  <a:schemeClr val="tx1"/>
                </a:solidFill>
                <a:latin typeface="Calibri"/>
                <a:ea typeface="Calibri"/>
                <a:cs typeface="Calibri"/>
              </a:rPr>
              <a:t>izlenebilir</a:t>
            </a:r>
            <a:r>
              <a:rPr lang="en-IE" sz="1400">
                <a:solidFill>
                  <a:schemeClr val="tx1"/>
                </a:solidFill>
                <a:latin typeface="Calibri"/>
                <a:ea typeface="Calibri"/>
                <a:cs typeface="Calibri"/>
              </a:rPr>
              <a:t> </a:t>
            </a:r>
            <a:endParaRPr lang="en-IE" sz="1400">
              <a:solidFill>
                <a:schemeClr val="tx1"/>
              </a:solidFill>
              <a:ea typeface="Calibri" panose="020F0502020204030204" pitchFamily="34" charset="0"/>
            </a:endParaRPr>
          </a:p>
        </p:txBody>
      </p:sp>
      <p:sp>
        <p:nvSpPr>
          <p:cNvPr id="6" name="Text Placeholder 5">
            <a:extLst>
              <a:ext uri="{FF2B5EF4-FFF2-40B4-BE49-F238E27FC236}">
                <a16:creationId xmlns:a16="http://schemas.microsoft.com/office/drawing/2014/main" id="{1189CDDF-3FBE-9ECD-17AD-3A679107BB50}"/>
              </a:ext>
            </a:extLst>
          </p:cNvPr>
          <p:cNvSpPr>
            <a:spLocks noGrp="1"/>
          </p:cNvSpPr>
          <p:nvPr>
            <p:ph type="body" sz="quarter" idx="30"/>
          </p:nvPr>
        </p:nvSpPr>
        <p:spPr/>
        <p:txBody>
          <a:bodyPr/>
          <a:lstStyle/>
          <a:p>
            <a:pPr algn="l" rtl="0"/>
            <a:r>
              <a:rPr lang="en-IE" b="1"/>
              <a:t>Bir Film Önerisi:</a:t>
            </a:r>
          </a:p>
        </p:txBody>
      </p:sp>
      <p:pic>
        <p:nvPicPr>
          <p:cNvPr id="7" name="Picture 6">
            <a:extLst>
              <a:ext uri="{FF2B5EF4-FFF2-40B4-BE49-F238E27FC236}">
                <a16:creationId xmlns:a16="http://schemas.microsoft.com/office/drawing/2014/main" id="{0E862678-7CAD-8B7F-D9B9-70A339D594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48568" y="6379248"/>
            <a:ext cx="5111107" cy="3850732"/>
          </a:xfrm>
          <a:prstGeom prst="rect">
            <a:avLst/>
          </a:prstGeom>
        </p:spPr>
      </p:pic>
      <p:pic>
        <p:nvPicPr>
          <p:cNvPr id="9" name="Picture 8">
            <a:extLst>
              <a:ext uri="{FF2B5EF4-FFF2-40B4-BE49-F238E27FC236}">
                <a16:creationId xmlns:a16="http://schemas.microsoft.com/office/drawing/2014/main" id="{39804A93-2736-2490-86C4-CE525ACE288B}"/>
              </a:ext>
            </a:extLst>
          </p:cNvPr>
          <p:cNvPicPr>
            <a:picLocks noChangeAspect="1"/>
          </p:cNvPicPr>
          <p:nvPr/>
        </p:nvPicPr>
        <p:blipFill>
          <a:blip r:embed="rId3"/>
          <a:stretch>
            <a:fillRect/>
          </a:stretch>
        </p:blipFill>
        <p:spPr>
          <a:xfrm>
            <a:off x="3402280" y="6509982"/>
            <a:ext cx="4157395" cy="2936198"/>
          </a:xfrm>
          <a:prstGeom prst="rect">
            <a:avLst/>
          </a:prstGeom>
        </p:spPr>
      </p:pic>
      <p:grpSp>
        <p:nvGrpSpPr>
          <p:cNvPr id="10" name="Graphic 2">
            <a:extLst>
              <a:ext uri="{FF2B5EF4-FFF2-40B4-BE49-F238E27FC236}">
                <a16:creationId xmlns:a16="http://schemas.microsoft.com/office/drawing/2014/main" id="{6A5CD0B2-84F5-D40A-886D-57AAEEC70CA3}"/>
              </a:ext>
            </a:extLst>
          </p:cNvPr>
          <p:cNvGrpSpPr/>
          <p:nvPr/>
        </p:nvGrpSpPr>
        <p:grpSpPr>
          <a:xfrm>
            <a:off x="6044731" y="261999"/>
            <a:ext cx="1082141" cy="1124763"/>
            <a:chOff x="690225" y="4499263"/>
            <a:chExt cx="1499146" cy="1521296"/>
          </a:xfrm>
        </p:grpSpPr>
        <p:sp>
          <p:nvSpPr>
            <p:cNvPr id="11" name="Freeform 109">
              <a:extLst>
                <a:ext uri="{FF2B5EF4-FFF2-40B4-BE49-F238E27FC236}">
                  <a16:creationId xmlns:a16="http://schemas.microsoft.com/office/drawing/2014/main" id="{351E1D69-0125-B9A5-AADD-8FB092E9A83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2" name="Graphic 2">
              <a:extLst>
                <a:ext uri="{FF2B5EF4-FFF2-40B4-BE49-F238E27FC236}">
                  <a16:creationId xmlns:a16="http://schemas.microsoft.com/office/drawing/2014/main" id="{F8BB5252-E145-730F-E726-136CCFD0BD53}"/>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79E7EA1D-9A14-7AA0-E2CF-816BC43022C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7">
                <a:extLst>
                  <a:ext uri="{FF2B5EF4-FFF2-40B4-BE49-F238E27FC236}">
                    <a16:creationId xmlns:a16="http://schemas.microsoft.com/office/drawing/2014/main" id="{24D67CD9-45F2-20A1-18BF-89908300DDD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68">
                <a:extLst>
                  <a:ext uri="{FF2B5EF4-FFF2-40B4-BE49-F238E27FC236}">
                    <a16:creationId xmlns:a16="http://schemas.microsoft.com/office/drawing/2014/main" id="{963D7A14-B28F-0130-0676-DAB656BBC258}"/>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0">
                <a:extLst>
                  <a:ext uri="{FF2B5EF4-FFF2-40B4-BE49-F238E27FC236}">
                    <a16:creationId xmlns:a16="http://schemas.microsoft.com/office/drawing/2014/main" id="{50905D71-B3DE-C8FE-C97A-35478E31DAE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6" name="Freeform 171">
                <a:extLst>
                  <a:ext uri="{FF2B5EF4-FFF2-40B4-BE49-F238E27FC236}">
                    <a16:creationId xmlns:a16="http://schemas.microsoft.com/office/drawing/2014/main" id="{20DE5C91-AB04-5863-BAC2-32869006E6D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A0234ED5-2CA3-1878-A696-EE944E7B797F}"/>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88038448-C440-EA7E-258F-0994647CB86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26">
                <a:extLst>
                  <a:ext uri="{FF2B5EF4-FFF2-40B4-BE49-F238E27FC236}">
                    <a16:creationId xmlns:a16="http://schemas.microsoft.com/office/drawing/2014/main" id="{2DD63A5D-CA67-055D-5B49-F98A6B94BA6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1">
                <a:extLst>
                  <a:ext uri="{FF2B5EF4-FFF2-40B4-BE49-F238E27FC236}">
                    <a16:creationId xmlns:a16="http://schemas.microsoft.com/office/drawing/2014/main" id="{9EE69A88-B89A-A0AE-6A83-DD1E44173C1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39">
                <a:extLst>
                  <a:ext uri="{FF2B5EF4-FFF2-40B4-BE49-F238E27FC236}">
                    <a16:creationId xmlns:a16="http://schemas.microsoft.com/office/drawing/2014/main" id="{CD634323-88D5-BADF-254A-20510FB7FB4A}"/>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5">
                <a:extLst>
                  <a:ext uri="{FF2B5EF4-FFF2-40B4-BE49-F238E27FC236}">
                    <a16:creationId xmlns:a16="http://schemas.microsoft.com/office/drawing/2014/main" id="{A7996318-822F-1E26-5C4C-997F050F42F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AA80C011-7C03-AC8F-0745-7DBDE61E00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880B4736-AD89-8FFA-4854-032505C39CD5}"/>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1">
                <a:extLst>
                  <a:ext uri="{FF2B5EF4-FFF2-40B4-BE49-F238E27FC236}">
                    <a16:creationId xmlns:a16="http://schemas.microsoft.com/office/drawing/2014/main" id="{9C69247B-D89F-043D-E2F4-B02EA75A9C1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2">
                <a:extLst>
                  <a:ext uri="{FF2B5EF4-FFF2-40B4-BE49-F238E27FC236}">
                    <a16:creationId xmlns:a16="http://schemas.microsoft.com/office/drawing/2014/main" id="{FE10ACE6-9F82-2DB0-18F2-B23E526E1745}"/>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3">
                <a:extLst>
                  <a:ext uri="{FF2B5EF4-FFF2-40B4-BE49-F238E27FC236}">
                    <a16:creationId xmlns:a16="http://schemas.microsoft.com/office/drawing/2014/main" id="{6AE190B7-F451-42D4-731B-12A2EDE96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24">
                <a:extLst>
                  <a:ext uri="{FF2B5EF4-FFF2-40B4-BE49-F238E27FC236}">
                    <a16:creationId xmlns:a16="http://schemas.microsoft.com/office/drawing/2014/main" id="{325C999E-5A7E-75F4-D7C2-7A3C0CDCD5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5" name="Graphic 2">
              <a:extLst>
                <a:ext uri="{FF2B5EF4-FFF2-40B4-BE49-F238E27FC236}">
                  <a16:creationId xmlns:a16="http://schemas.microsoft.com/office/drawing/2014/main" id="{CC2F11E9-34AA-4919-2D6E-5C0713201449}"/>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CCA9D7F4-DA54-C49D-80F3-DC003306370C}"/>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850551D5-0DE0-8A30-422A-79558198B396}"/>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1" name="Freeform 119">
                  <a:extLst>
                    <a:ext uri="{FF2B5EF4-FFF2-40B4-BE49-F238E27FC236}">
                      <a16:creationId xmlns:a16="http://schemas.microsoft.com/office/drawing/2014/main" id="{E7C72CEA-29DB-D4EE-D49F-730C1B00FAED}"/>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7" name="Freeform 115">
                <a:extLst>
                  <a:ext uri="{FF2B5EF4-FFF2-40B4-BE49-F238E27FC236}">
                    <a16:creationId xmlns:a16="http://schemas.microsoft.com/office/drawing/2014/main" id="{4E21C06D-CD95-6208-3E1E-9696082BD73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6">
                <a:extLst>
                  <a:ext uri="{FF2B5EF4-FFF2-40B4-BE49-F238E27FC236}">
                    <a16:creationId xmlns:a16="http://schemas.microsoft.com/office/drawing/2014/main" id="{7CE8CF5C-7631-1A33-3F26-B917A2ABFCF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9" name="Freeform 117">
                <a:extLst>
                  <a:ext uri="{FF2B5EF4-FFF2-40B4-BE49-F238E27FC236}">
                    <a16:creationId xmlns:a16="http://schemas.microsoft.com/office/drawing/2014/main" id="{0249DC8D-56EF-72F8-1CF1-8BED33919F0B}"/>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5" name="Picture 4">
            <a:extLst>
              <a:ext uri="{FF2B5EF4-FFF2-40B4-BE49-F238E27FC236}">
                <a16:creationId xmlns:a16="http://schemas.microsoft.com/office/drawing/2014/main" id="{8B99D53A-1CB8-18B5-0308-ACD9D7A5811E}"/>
              </a:ext>
            </a:extLst>
          </p:cNvPr>
          <p:cNvPicPr>
            <a:picLocks noChangeAspect="1"/>
          </p:cNvPicPr>
          <p:nvPr/>
        </p:nvPicPr>
        <p:blipFill>
          <a:blip r:embed="rId4"/>
          <a:stretch>
            <a:fillRect/>
          </a:stretch>
        </p:blipFill>
        <p:spPr>
          <a:xfrm>
            <a:off x="326428" y="7343312"/>
            <a:ext cx="493080" cy="474817"/>
          </a:xfrm>
          <a:prstGeom prst="rect">
            <a:avLst/>
          </a:prstGeom>
        </p:spPr>
      </p:pic>
      <p:sp>
        <p:nvSpPr>
          <p:cNvPr id="37" name="Slide Number Placeholder 9">
            <a:extLst>
              <a:ext uri="{FF2B5EF4-FFF2-40B4-BE49-F238E27FC236}">
                <a16:creationId xmlns:a16="http://schemas.microsoft.com/office/drawing/2014/main" id="{2FCF68FB-7DE0-76F7-0AFD-AE02D9CE38BF}"/>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12</a:t>
            </a:fld>
            <a:endParaRPr lang="en-US" sz="1100"/>
          </a:p>
        </p:txBody>
      </p:sp>
    </p:spTree>
    <p:extLst>
      <p:ext uri="{BB962C8B-B14F-4D97-AF65-F5344CB8AC3E}">
        <p14:creationId xmlns:p14="http://schemas.microsoft.com/office/powerpoint/2010/main" val="112458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b="1">
                <a:solidFill>
                  <a:srgbClr val="F79037"/>
                </a:solidFill>
              </a:rPr>
              <a:t>B</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5" y="3124029"/>
            <a:ext cx="3257618" cy="2002900"/>
          </a:xfrm>
        </p:spPr>
        <p:txBody>
          <a:bodyPr/>
          <a:lstStyle/>
          <a:p>
            <a:pPr algn="l" rtl="0"/>
            <a:r>
              <a:rPr lang="en-US"/>
              <a:t>Gıda Ekosisteminde Etik Konular</a:t>
            </a:r>
          </a:p>
        </p:txBody>
      </p:sp>
    </p:spTree>
    <p:extLst>
      <p:ext uri="{BB962C8B-B14F-4D97-AF65-F5344CB8AC3E}">
        <p14:creationId xmlns:p14="http://schemas.microsoft.com/office/powerpoint/2010/main" val="3158801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FD4DF9-E12B-B23A-7F26-969A37955393}"/>
              </a:ext>
            </a:extLst>
          </p:cNvPr>
          <p:cNvSpPr>
            <a:spLocks noGrp="1"/>
          </p:cNvSpPr>
          <p:nvPr>
            <p:ph type="body" sz="quarter" idx="30"/>
          </p:nvPr>
        </p:nvSpPr>
        <p:spPr>
          <a:xfrm>
            <a:off x="1701344" y="492973"/>
            <a:ext cx="5191388" cy="1283311"/>
          </a:xfrm>
        </p:spPr>
        <p:txBody>
          <a:bodyPr lIns="91440" tIns="45720" rIns="91440" bIns="45720" anchor="t">
            <a:noAutofit/>
          </a:bodyPr>
          <a:lstStyle/>
          <a:p>
            <a:r>
              <a:rPr kumimoji="0" lang="en-US" sz="3600" b="1" i="0" u="none" strike="noStrike" kern="1200" cap="none" spc="0" normalizeH="0" baseline="0" noProof="0" err="1">
                <a:ln>
                  <a:noFill/>
                </a:ln>
                <a:solidFill>
                  <a:srgbClr val="000000"/>
                </a:solidFill>
                <a:effectLst/>
                <a:uLnTx/>
                <a:uFillTx/>
                <a:latin typeface="Calibri"/>
                <a:ea typeface="Calibri"/>
                <a:cs typeface="Calibri"/>
              </a:rPr>
              <a:t>Gıda</a:t>
            </a:r>
            <a:r>
              <a:rPr kumimoji="0" lang="en-US" sz="3600" b="1" i="0" u="none" strike="noStrike" kern="1200" cap="none" spc="0" normalizeH="0" baseline="0" noProof="0" dirty="0">
                <a:ln>
                  <a:noFill/>
                </a:ln>
                <a:solidFill>
                  <a:srgbClr val="000000"/>
                </a:solidFill>
                <a:effectLst/>
                <a:uLnTx/>
                <a:uFillTx/>
                <a:latin typeface="Calibri"/>
                <a:ea typeface="Calibri"/>
                <a:cs typeface="Calibri"/>
              </a:rPr>
              <a:t> </a:t>
            </a:r>
            <a:r>
              <a:rPr lang="en-US" sz="3600" b="1" err="1">
                <a:latin typeface="Calibri"/>
                <a:ea typeface="Calibri"/>
                <a:cs typeface="Calibri"/>
              </a:rPr>
              <a:t>Ekosisteminde</a:t>
            </a:r>
            <a:r>
              <a:rPr lang="en-US" sz="3600" b="1" dirty="0">
                <a:latin typeface="Calibri"/>
                <a:ea typeface="Calibri"/>
                <a:cs typeface="Calibri"/>
              </a:rPr>
              <a:t> </a:t>
            </a:r>
            <a:r>
              <a:rPr lang="en-US" sz="3600" b="1" err="1">
                <a:latin typeface="Calibri"/>
                <a:ea typeface="Calibri"/>
                <a:cs typeface="Calibri"/>
              </a:rPr>
              <a:t>Etik</a:t>
            </a:r>
            <a:r>
              <a:rPr kumimoji="0" lang="en-US" sz="3600" b="1" i="0" u="none" strike="noStrike" kern="1200" cap="none" spc="0" normalizeH="0" baseline="0" noProof="0" dirty="0">
                <a:ln>
                  <a:noFill/>
                </a:ln>
                <a:solidFill>
                  <a:srgbClr val="000000"/>
                </a:solidFill>
                <a:effectLst/>
                <a:uLnTx/>
                <a:uFillTx/>
                <a:latin typeface="Calibri"/>
                <a:ea typeface="Calibri"/>
                <a:cs typeface="Calibri"/>
              </a:rPr>
              <a:t> </a:t>
            </a:r>
            <a:r>
              <a:rPr kumimoji="0" lang="en-US" sz="3600" b="1" i="0" u="none" strike="noStrike" kern="1200" cap="none" spc="0" normalizeH="0" baseline="0" noProof="0" err="1">
                <a:ln>
                  <a:noFill/>
                </a:ln>
                <a:solidFill>
                  <a:srgbClr val="000000"/>
                </a:solidFill>
                <a:effectLst/>
                <a:uLnTx/>
                <a:uFillTx/>
                <a:latin typeface="Calibri"/>
                <a:ea typeface="Calibri"/>
                <a:cs typeface="Calibri"/>
              </a:rPr>
              <a:t>Konular</a:t>
            </a:r>
            <a:endParaRPr lang="en-IE" sz="3600" b="1" i="0" u="none" strike="noStrike" kern="1200" cap="none" spc="0" normalizeH="0" baseline="0" noProof="0">
              <a:ln>
                <a:noFill/>
              </a:ln>
              <a:solidFill>
                <a:srgbClr val="000000"/>
              </a:solidFill>
              <a:effectLst/>
              <a:uLnTx/>
              <a:uFillTx/>
              <a:latin typeface="Calibri"/>
              <a:ea typeface="Calibri"/>
              <a:cs typeface="Calibri"/>
            </a:endParaRPr>
          </a:p>
        </p:txBody>
      </p:sp>
      <p:sp>
        <p:nvSpPr>
          <p:cNvPr id="3" name="Text Placeholder 2">
            <a:extLst>
              <a:ext uri="{FF2B5EF4-FFF2-40B4-BE49-F238E27FC236}">
                <a16:creationId xmlns:a16="http://schemas.microsoft.com/office/drawing/2014/main" id="{1DB0EB4B-38EB-9261-B126-EA5549EF51E6}"/>
              </a:ext>
            </a:extLst>
          </p:cNvPr>
          <p:cNvSpPr>
            <a:spLocks noGrp="1"/>
          </p:cNvSpPr>
          <p:nvPr>
            <p:ph type="body" sz="quarter" idx="32"/>
          </p:nvPr>
        </p:nvSpPr>
        <p:spPr>
          <a:xfrm>
            <a:off x="903720" y="2729843"/>
            <a:ext cx="6143488" cy="6820641"/>
          </a:xfrm>
        </p:spPr>
        <p:txBody>
          <a:bodyPr lIns="91440" tIns="45720" rIns="91440" bIns="45720" numCol="1" spcCol="288000" anchor="t">
            <a:noAutofit/>
          </a:bodyPr>
          <a:lstStyle/>
          <a:p>
            <a:pPr>
              <a:defRPr/>
            </a:pPr>
            <a:r>
              <a:rPr lang="tr-TR" sz="1200" b="1" dirty="0">
                <a:highlight>
                  <a:srgbClr val="F79037"/>
                </a:highlight>
                <a:latin typeface="Calibri"/>
                <a:cs typeface="Calibri"/>
              </a:rPr>
              <a:t>Amaç</a:t>
            </a:r>
            <a:r>
              <a:rPr kumimoji="0" lang="tr-TR"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lang="tr-TR" sz="1200" b="1" dirty="0">
                <a:highlight>
                  <a:srgbClr val="F79037"/>
                </a:highlight>
                <a:latin typeface="Calibri"/>
                <a:cs typeface="Calibri"/>
              </a:rPr>
              <a:t>Öğrencilere</a:t>
            </a:r>
            <a:r>
              <a:rPr kumimoji="0" lang="tr-TR" sz="1200" b="1" i="0" u="none" strike="noStrike" kern="1200" cap="none" spc="0" normalizeH="0" baseline="0" noProof="0" dirty="0">
                <a:ln>
                  <a:noFill/>
                </a:ln>
                <a:solidFill>
                  <a:srgbClr val="000000"/>
                </a:solidFill>
                <a:effectLst/>
                <a:highlight>
                  <a:srgbClr val="F79037"/>
                </a:highlight>
                <a:uLnTx/>
                <a:uFillTx/>
                <a:latin typeface="Calibri"/>
                <a:cs typeface="Calibri"/>
              </a:rPr>
              <a:t> pazarlama, üretim, fiyatlandırma, lojistik, paketleme, servis vb. gibi gıda endüstrisinin her </a:t>
            </a:r>
            <a:r>
              <a:rPr lang="tr-TR" sz="1200" b="1" dirty="0">
                <a:highlight>
                  <a:srgbClr val="F79037"/>
                </a:highlight>
                <a:latin typeface="Calibri"/>
                <a:cs typeface="Calibri"/>
              </a:rPr>
              <a:t>adımında söz konusu olabilecek</a:t>
            </a:r>
            <a:r>
              <a:rPr kumimoji="0" lang="tr-TR" sz="1200" b="1" i="0" u="none" strike="noStrike" kern="1200" cap="none" spc="0" normalizeH="0" baseline="0" noProof="0" dirty="0">
                <a:ln>
                  <a:noFill/>
                </a:ln>
                <a:solidFill>
                  <a:srgbClr val="000000"/>
                </a:solidFill>
                <a:effectLst/>
                <a:highlight>
                  <a:srgbClr val="F79037"/>
                </a:highlight>
                <a:uLnTx/>
                <a:uFillTx/>
                <a:latin typeface="Calibri"/>
                <a:cs typeface="Calibri"/>
              </a:rPr>
              <a:t> etik kaygıları ele alma becerisi kazandırmak</a:t>
            </a:r>
            <a:r>
              <a:rPr lang="tr-TR" sz="1200" b="1" dirty="0">
                <a:highlight>
                  <a:srgbClr val="F79037"/>
                </a:highlight>
                <a:latin typeface="Calibri"/>
                <a:cs typeface="Calibri"/>
              </a:rPr>
              <a:t> amaçlanmaktadır</a:t>
            </a:r>
            <a:endParaRPr lang="tr-TR" sz="1200" b="1" i="0" u="none" strike="noStrike" kern="1200" cap="none" spc="0" normalizeH="0" baseline="0" noProof="0" dirty="0">
              <a:ln>
                <a:noFill/>
              </a:ln>
              <a:solidFill>
                <a:srgbClr val="000000"/>
              </a:solidFill>
              <a:effectLst/>
              <a:highlight>
                <a:srgbClr val="F79037"/>
              </a:highlight>
              <a:uLnTx/>
              <a:uFillTx/>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tr-TR" sz="1200" b="0" i="0" u="none" strike="noStrike" kern="1200" cap="none" spc="0" normalizeH="0" baseline="0" noProof="0" dirty="0">
              <a:ln>
                <a:noFill/>
              </a:ln>
              <a:solidFill>
                <a:srgbClr val="000000"/>
              </a:solidFill>
              <a:effectLst/>
              <a:uLnTx/>
              <a:uFillTx/>
            </a:endParaRPr>
          </a:p>
          <a:p>
            <a:pPr>
              <a:defRPr/>
            </a:pPr>
            <a:r>
              <a:rPr lang="tr-TR" sz="1200" b="1" i="1" dirty="0">
                <a:latin typeface="Calibri"/>
                <a:cs typeface="Calibri"/>
              </a:rPr>
              <a:t>Buna göre,  gıda</a:t>
            </a:r>
            <a:r>
              <a:rPr kumimoji="0" lang="tr-TR" sz="1200" b="1" i="1" u="none" strike="noStrike" kern="1200" cap="none" spc="0" normalizeH="0" baseline="0" noProof="0" dirty="0">
                <a:ln>
                  <a:noFill/>
                </a:ln>
                <a:solidFill>
                  <a:srgbClr val="000000"/>
                </a:solidFill>
                <a:effectLst/>
                <a:uLnTx/>
                <a:uFillTx/>
                <a:latin typeface="Calibri"/>
                <a:cs typeface="Calibri"/>
              </a:rPr>
              <a:t> </a:t>
            </a:r>
            <a:r>
              <a:rPr lang="tr-TR" sz="1200" b="1" i="1" dirty="0">
                <a:latin typeface="Calibri"/>
                <a:cs typeface="Calibri"/>
              </a:rPr>
              <a:t>ekosistemi</a:t>
            </a:r>
            <a:r>
              <a:rPr kumimoji="0" lang="tr-TR" sz="1200" b="1" i="1" u="none" strike="noStrike" kern="1200" cap="none" spc="0" normalizeH="0" baseline="0" noProof="0" dirty="0">
                <a:ln>
                  <a:noFill/>
                </a:ln>
                <a:solidFill>
                  <a:srgbClr val="000000"/>
                </a:solidFill>
                <a:effectLst/>
                <a:uLnTx/>
                <a:uFillTx/>
                <a:latin typeface="Calibri"/>
                <a:cs typeface="Calibri"/>
              </a:rPr>
              <a:t> karmaşık ve dinamik bir </a:t>
            </a:r>
            <a:r>
              <a:rPr lang="tr-TR" sz="1200" b="1" i="1" dirty="0">
                <a:latin typeface="Calibri"/>
                <a:cs typeface="Calibri"/>
              </a:rPr>
              <a:t>sistem</a:t>
            </a:r>
            <a:r>
              <a:rPr kumimoji="0" lang="tr-TR" sz="1200" b="1" i="1" u="none" strike="noStrike" kern="1200" cap="none" spc="0" normalizeH="0" baseline="0" noProof="0" dirty="0">
                <a:ln>
                  <a:noFill/>
                </a:ln>
                <a:solidFill>
                  <a:srgbClr val="000000"/>
                </a:solidFill>
                <a:effectLst/>
                <a:uLnTx/>
                <a:uFillTx/>
                <a:latin typeface="Calibri"/>
                <a:cs typeface="Calibri"/>
              </a:rPr>
              <a:t> olarak </a:t>
            </a:r>
            <a:r>
              <a:rPr lang="tr-TR" sz="1200" b="1" i="1" dirty="0">
                <a:latin typeface="Calibri"/>
                <a:cs typeface="Calibri"/>
              </a:rPr>
              <a:t>anlaşılmalı</a:t>
            </a:r>
            <a:r>
              <a:rPr kumimoji="0" lang="tr-TR" sz="1200" b="1" i="1" u="none" strike="noStrike" kern="1200" cap="none" spc="0" normalizeH="0" baseline="0" noProof="0" dirty="0">
                <a:ln>
                  <a:noFill/>
                </a:ln>
                <a:solidFill>
                  <a:srgbClr val="000000"/>
                </a:solidFill>
                <a:effectLst/>
                <a:uLnTx/>
                <a:uFillTx/>
                <a:latin typeface="Calibri"/>
                <a:cs typeface="Calibri"/>
              </a:rPr>
              <a:t> ve devlet, tüketici, çiftçi, üretici ve restoran işletmecisi gibi doğrudan veya dolaylı olarak politika oluşturma sürecine dahil olan tarafların veya paydaşların rolleri hakkında </a:t>
            </a:r>
            <a:r>
              <a:rPr lang="tr-TR" sz="1200" b="1" i="1" dirty="0">
                <a:latin typeface="Calibri"/>
                <a:cs typeface="Calibri"/>
              </a:rPr>
              <a:t>öğrencilerin farkındalığı artırılmalıdır.</a:t>
            </a:r>
            <a:endParaRPr lang="tr-TR" sz="1200" b="1" i="1" u="none" strike="noStrike" kern="1200" cap="none" spc="0" normalizeH="0" baseline="0" noProof="0" dirty="0">
              <a:ln>
                <a:noFill/>
              </a:ln>
              <a:solidFill>
                <a:srgbClr val="000000"/>
              </a:solidFill>
              <a:effectLst/>
              <a:uLnTx/>
              <a:uFillTx/>
              <a:latin typeface="Calibri"/>
              <a:ea typeface="Calibri"/>
              <a:cs typeface="Calibri"/>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tr-TR" sz="1200" b="0" i="0" u="none" strike="noStrike" kern="1200" cap="none" spc="0" normalizeH="0" baseline="0" noProof="0" dirty="0">
              <a:ln>
                <a:noFill/>
              </a:ln>
              <a:solidFill>
                <a:srgbClr val="000000"/>
              </a:solidFill>
              <a:effectLst/>
              <a:uLnTx/>
              <a:uFillTx/>
            </a:endParaRPr>
          </a:p>
          <a:p>
            <a:pPr>
              <a:defRPr/>
            </a:pPr>
            <a:r>
              <a:rPr kumimoji="0" lang="tr-TR" sz="1200" b="0" i="0" u="none" strike="noStrike" kern="1200" cap="none" spc="0" normalizeH="0" baseline="0" noProof="0" dirty="0">
                <a:ln>
                  <a:noFill/>
                </a:ln>
                <a:solidFill>
                  <a:srgbClr val="000000"/>
                </a:solidFill>
                <a:effectLst/>
                <a:uLnTx/>
                <a:uFillTx/>
                <a:latin typeface="Calibri"/>
                <a:cs typeface="Calibri"/>
              </a:rPr>
              <a:t>Sistemin karmaşıklığını anlamak için</a:t>
            </a:r>
            <a:r>
              <a:rPr lang="tr-TR" sz="1200" dirty="0">
                <a:latin typeface="Calibri"/>
                <a:cs typeface="Calibri"/>
              </a:rPr>
              <a:t> (Şekil 1), öğrencilerin</a:t>
            </a:r>
            <a:r>
              <a:rPr kumimoji="0" lang="tr-TR" sz="1200" b="0" i="0" u="none" strike="noStrike" kern="1200" cap="none" spc="0" normalizeH="0" baseline="0" noProof="0" dirty="0">
                <a:ln>
                  <a:noFill/>
                </a:ln>
                <a:solidFill>
                  <a:srgbClr val="000000"/>
                </a:solidFill>
                <a:effectLst/>
                <a:uLnTx/>
                <a:uFillTx/>
                <a:latin typeface="Calibri"/>
                <a:cs typeface="Calibri"/>
              </a:rPr>
              <a:t> saha gezilerine götürülmesi </a:t>
            </a:r>
            <a:r>
              <a:rPr lang="tr-TR" sz="1200" dirty="0">
                <a:latin typeface="Calibri"/>
                <a:cs typeface="Calibri"/>
              </a:rPr>
              <a:t>faydalı olacaktır</a:t>
            </a:r>
            <a:r>
              <a:rPr kumimoji="0" lang="tr-TR" sz="1200" b="0" i="0" u="none" strike="noStrike" kern="1200" cap="none" spc="0" normalizeH="0" baseline="0" noProof="0" dirty="0">
                <a:ln>
                  <a:noFill/>
                </a:ln>
                <a:solidFill>
                  <a:srgbClr val="000000"/>
                </a:solidFill>
                <a:effectLst/>
                <a:uLnTx/>
                <a:uFillTx/>
                <a:latin typeface="Calibri"/>
                <a:cs typeface="Calibri"/>
              </a:rPr>
              <a:t> veya </a:t>
            </a:r>
            <a:r>
              <a:rPr lang="tr-TR" sz="1200" dirty="0">
                <a:latin typeface="Calibri"/>
                <a:cs typeface="Calibri"/>
              </a:rPr>
              <a:t>eğitim</a:t>
            </a:r>
            <a:r>
              <a:rPr kumimoji="0" lang="tr-TR" sz="1200" b="0" i="0" u="none" strike="noStrike" kern="1200" cap="none" spc="0" normalizeH="0" baseline="0" noProof="0" dirty="0">
                <a:ln>
                  <a:noFill/>
                </a:ln>
                <a:solidFill>
                  <a:srgbClr val="000000"/>
                </a:solidFill>
                <a:effectLst/>
                <a:uLnTx/>
                <a:uFillTx/>
                <a:latin typeface="Calibri"/>
                <a:cs typeface="Calibri"/>
              </a:rPr>
              <a:t> sırasında konuk konuşmacılar davet edilebilir. Bazı potansiyel ortakların listesi </a:t>
            </a:r>
            <a:r>
              <a:rPr lang="tr-TR" sz="1200" dirty="0">
                <a:latin typeface="Calibri"/>
                <a:cs typeface="Calibri"/>
              </a:rPr>
              <a:t>şunlardır</a:t>
            </a:r>
            <a:r>
              <a:rPr kumimoji="0" lang="tr-TR" sz="1200" b="0" i="0" u="none" strike="noStrike" kern="1200" cap="none" spc="0" normalizeH="0" baseline="0" noProof="0" dirty="0">
                <a:ln>
                  <a:noFill/>
                </a:ln>
                <a:solidFill>
                  <a:srgbClr val="000000"/>
                </a:solidFill>
                <a:effectLst/>
                <a:uLnTx/>
                <a:uFillTx/>
                <a:latin typeface="Calibri"/>
                <a:cs typeface="Calibri"/>
              </a:rPr>
              <a:t>:</a:t>
            </a:r>
            <a:r>
              <a:rPr lang="tr-TR" sz="1200" dirty="0">
                <a:latin typeface="Calibri"/>
                <a:cs typeface="Calibri"/>
              </a:rPr>
              <a:t> </a:t>
            </a:r>
            <a:endParaRPr lang="tr-TR" sz="1200" dirty="0">
              <a:ea typeface="Calibri" panose="020F0502020204030204" pitchFamily="34" charset="0"/>
            </a:endParaRPr>
          </a:p>
          <a:p>
            <a:pPr>
              <a:defRPr/>
            </a:pPr>
            <a:endParaRPr lang="tr-TR" sz="1200" dirty="0">
              <a:ea typeface="Calibri" panose="020F0502020204030204" pitchFamily="34" charset="0"/>
            </a:endParaRPr>
          </a:p>
          <a:p>
            <a:pPr marL="171450" indent="-171450">
              <a:buChar char="•"/>
              <a:defRPr/>
            </a:pPr>
            <a:r>
              <a:rPr lang="tr-TR" sz="1200" b="1" dirty="0">
                <a:latin typeface="Calibri"/>
                <a:cs typeface="Calibri"/>
              </a:rPr>
              <a:t>Çiftlikler: </a:t>
            </a:r>
            <a:r>
              <a:rPr lang="tr-TR" sz="1200" dirty="0">
                <a:latin typeface="Calibri"/>
                <a:cs typeface="Calibri"/>
              </a:rPr>
              <a:t>Öğrencilerin</a:t>
            </a:r>
            <a:r>
              <a:rPr kumimoji="0" lang="tr-TR" sz="1200" b="0" i="0" u="none" strike="noStrike" kern="1200" cap="none" spc="0" normalizeH="0" baseline="0" noProof="0" dirty="0">
                <a:ln>
                  <a:noFill/>
                </a:ln>
                <a:solidFill>
                  <a:srgbClr val="000000"/>
                </a:solidFill>
                <a:effectLst/>
                <a:uLnTx/>
                <a:uFillTx/>
                <a:latin typeface="Calibri"/>
                <a:cs typeface="Calibri"/>
              </a:rPr>
              <a:t> hasat, dikim, sağım, yumurta toplama veya</a:t>
            </a:r>
            <a:r>
              <a:rPr lang="tr-TR" sz="1200" dirty="0">
                <a:latin typeface="Calibri"/>
                <a:cs typeface="Calibri"/>
              </a:rPr>
              <a:t> çiftliğin işletilmesi süreçlerindeki </a:t>
            </a:r>
            <a:r>
              <a:rPr kumimoji="0" lang="tr-TR" sz="1200" b="0" i="0" u="none" strike="noStrike" kern="1200" cap="none" spc="0" normalizeH="0" baseline="0" noProof="0" dirty="0">
                <a:ln>
                  <a:noFill/>
                </a:ln>
                <a:solidFill>
                  <a:srgbClr val="000000"/>
                </a:solidFill>
                <a:effectLst/>
                <a:uLnTx/>
                <a:uFillTx/>
                <a:latin typeface="Calibri"/>
                <a:cs typeface="Calibri"/>
              </a:rPr>
              <a:t>zorlukları ve sorunları anlamak için faaliyetlere katılımı</a:t>
            </a:r>
            <a:r>
              <a:rPr lang="tr-TR" sz="1200" dirty="0">
                <a:latin typeface="Calibri"/>
                <a:cs typeface="Calibri"/>
              </a:rPr>
              <a:t> sağlanabilir.</a:t>
            </a:r>
            <a:endParaRPr lang="tr-TR" sz="1200" b="0" i="0" u="none" strike="noStrike" kern="1200" cap="none" spc="0" baseline="0" noProof="0" dirty="0">
              <a:solidFill>
                <a:srgbClr val="000000"/>
              </a:solidFill>
            </a:endParaRPr>
          </a:p>
          <a:p>
            <a:pPr marL="171450" indent="-171450">
              <a:buFont typeface="Arial" panose="020B0604020202020204" pitchFamily="34" charset="0"/>
              <a:buChar char="•"/>
              <a:defRPr/>
            </a:pPr>
            <a:r>
              <a:rPr lang="tr-TR" sz="1200" b="1" dirty="0">
                <a:latin typeface="Calibri"/>
                <a:cs typeface="Calibri"/>
              </a:rPr>
              <a:t>Kooperatifler: </a:t>
            </a:r>
            <a:r>
              <a:rPr lang="tr-TR" sz="1200" dirty="0">
                <a:latin typeface="Calibri"/>
                <a:cs typeface="Calibri"/>
              </a:rPr>
              <a:t>Fiyatları</a:t>
            </a:r>
            <a:r>
              <a:rPr kumimoji="0" lang="tr-TR" sz="1200" b="0" i="0" u="none" strike="noStrike" kern="1200" cap="none" spc="0" normalizeH="0" baseline="0" noProof="0" dirty="0">
                <a:ln>
                  <a:noFill/>
                </a:ln>
                <a:solidFill>
                  <a:srgbClr val="000000"/>
                </a:solidFill>
                <a:effectLst/>
                <a:uLnTx/>
                <a:uFillTx/>
                <a:latin typeface="Calibri"/>
                <a:cs typeface="Calibri"/>
              </a:rPr>
              <a:t> belirlemek, arzı dengelemek, kaliteyi belirlemek, bölgeyi veya üyeleri pazarlamak için önemli bir </a:t>
            </a:r>
            <a:r>
              <a:rPr lang="tr-TR" sz="1200" dirty="0">
                <a:latin typeface="Calibri"/>
                <a:cs typeface="Calibri"/>
              </a:rPr>
              <a:t>araçtır.</a:t>
            </a:r>
            <a:endParaRPr lang="tr-TR" sz="1200" b="0" i="0" u="none" strike="noStrike" kern="1200" cap="none" spc="0" normalizeH="0" baseline="0" noProof="0" dirty="0">
              <a:ln>
                <a:noFill/>
              </a:ln>
              <a:solidFill>
                <a:srgbClr val="000000"/>
              </a:solidFill>
              <a:effectLst/>
              <a:uLnTx/>
              <a:uFillTx/>
            </a:endParaRPr>
          </a:p>
          <a:p>
            <a:pPr marL="171450" indent="-171450">
              <a:buFont typeface="Arial" panose="020B0604020202020204" pitchFamily="34" charset="0"/>
              <a:buChar char="•"/>
              <a:defRPr/>
            </a:pPr>
            <a:r>
              <a:rPr kumimoji="0" lang="tr-TR" sz="1200" b="1" i="0" u="none" strike="noStrike" kern="1200" cap="none" spc="0" normalizeH="0" baseline="0" noProof="0" dirty="0">
                <a:ln>
                  <a:noFill/>
                </a:ln>
                <a:solidFill>
                  <a:srgbClr val="000000"/>
                </a:solidFill>
                <a:effectLst/>
                <a:uLnTx/>
                <a:uFillTx/>
                <a:latin typeface="Calibri"/>
                <a:cs typeface="Calibri"/>
              </a:rPr>
              <a:t>Atık Yönetim Tesisleri</a:t>
            </a:r>
            <a:r>
              <a:rPr lang="tr-TR" sz="1200" b="1" dirty="0">
                <a:latin typeface="Calibri"/>
                <a:cs typeface="Calibri"/>
              </a:rPr>
              <a:t>: </a:t>
            </a:r>
            <a:r>
              <a:rPr lang="tr-TR" sz="1200" dirty="0">
                <a:latin typeface="Calibri"/>
                <a:cs typeface="Calibri"/>
              </a:rPr>
              <a:t>Ülkeye</a:t>
            </a:r>
            <a:r>
              <a:rPr kumimoji="0" lang="tr-TR" sz="1200" b="0" i="0" u="none" strike="noStrike" kern="1200" cap="none" spc="0" normalizeH="0" baseline="0" noProof="0" dirty="0">
                <a:ln>
                  <a:noFill/>
                </a:ln>
                <a:solidFill>
                  <a:srgbClr val="000000"/>
                </a:solidFill>
                <a:effectLst/>
                <a:uLnTx/>
                <a:uFillTx/>
                <a:latin typeface="Calibri"/>
                <a:cs typeface="Calibri"/>
              </a:rPr>
              <a:t> bağlı olarak </a:t>
            </a:r>
            <a:r>
              <a:rPr lang="tr-TR" sz="1200" dirty="0">
                <a:latin typeface="Calibri"/>
                <a:cs typeface="Calibri"/>
              </a:rPr>
              <a:t>öğrenciler, toplama</a:t>
            </a:r>
            <a:r>
              <a:rPr kumimoji="0" lang="tr-TR" sz="1200" b="0" i="0" u="none" strike="noStrike" kern="1200" cap="none" spc="0" normalizeH="0" baseline="0" noProof="0" dirty="0">
                <a:ln>
                  <a:noFill/>
                </a:ln>
                <a:solidFill>
                  <a:srgbClr val="000000"/>
                </a:solidFill>
                <a:effectLst/>
                <a:uLnTx/>
                <a:uFillTx/>
                <a:latin typeface="Calibri"/>
                <a:cs typeface="Calibri"/>
              </a:rPr>
              <a:t>, ayırma, yeniden kullanma, geri dönüşüm tesisleri</a:t>
            </a:r>
            <a:r>
              <a:rPr lang="tr-TR" sz="1200" dirty="0">
                <a:latin typeface="Calibri"/>
                <a:cs typeface="Calibri"/>
              </a:rPr>
              <a:t> gibi merkezlere götürülebilir. </a:t>
            </a:r>
            <a:endParaRPr lang="tr-TR" sz="1200" b="0" i="0" u="none" strike="noStrike" kern="1200" cap="none" spc="0" normalizeH="0" baseline="0" noProof="0" dirty="0">
              <a:ln>
                <a:noFill/>
              </a:ln>
              <a:solidFill>
                <a:srgbClr val="000000"/>
              </a:solidFill>
              <a:effectLst/>
              <a:uLnTx/>
              <a:uFillTx/>
            </a:endParaRPr>
          </a:p>
          <a:p>
            <a:pPr marL="171450" indent="-171450">
              <a:buFont typeface="Arial" panose="020B0604020202020204" pitchFamily="34" charset="0"/>
              <a:buChar char="•"/>
              <a:defRPr/>
            </a:pPr>
            <a:r>
              <a:rPr kumimoji="0" lang="tr-TR" sz="1200" b="1" i="0" u="none" strike="noStrike" kern="1200" cap="none" spc="0" normalizeH="0" baseline="0" noProof="0" dirty="0">
                <a:ln>
                  <a:noFill/>
                </a:ln>
                <a:solidFill>
                  <a:srgbClr val="000000"/>
                </a:solidFill>
                <a:effectLst/>
                <a:uLnTx/>
                <a:uFillTx/>
                <a:latin typeface="Calibri"/>
                <a:cs typeface="Calibri"/>
              </a:rPr>
              <a:t>Gıda </a:t>
            </a:r>
            <a:r>
              <a:rPr lang="tr-TR" sz="1200" b="1" dirty="0">
                <a:latin typeface="Calibri"/>
                <a:cs typeface="Calibri"/>
              </a:rPr>
              <a:t>Toptancıları: </a:t>
            </a:r>
            <a:r>
              <a:rPr lang="tr-TR" sz="1200" dirty="0">
                <a:latin typeface="Calibri"/>
                <a:cs typeface="Calibri"/>
              </a:rPr>
              <a:t>Toptancı</a:t>
            </a:r>
            <a:r>
              <a:rPr kumimoji="0" lang="tr-TR" sz="1200" b="0" i="0" u="none" strike="noStrike" kern="1200" cap="none" spc="0" normalizeH="0" baseline="0" noProof="0" dirty="0">
                <a:ln>
                  <a:noFill/>
                </a:ln>
                <a:solidFill>
                  <a:srgbClr val="000000"/>
                </a:solidFill>
                <a:effectLst/>
                <a:uLnTx/>
                <a:uFillTx/>
                <a:latin typeface="Calibri"/>
                <a:cs typeface="Calibri"/>
              </a:rPr>
              <a:t> ve tedarikçilerin beklentilerini anlamak</a:t>
            </a:r>
            <a:r>
              <a:rPr lang="tr-TR" sz="1200" dirty="0">
                <a:latin typeface="Calibri"/>
                <a:cs typeface="Calibri"/>
              </a:rPr>
              <a:t> açısından ziyaret edilebilir.</a:t>
            </a:r>
            <a:endParaRPr lang="tr-TR" sz="1200" dirty="0"/>
          </a:p>
          <a:p>
            <a:pPr marL="171450" indent="-171450">
              <a:buFont typeface="Arial" panose="020B0604020202020204" pitchFamily="34" charset="0"/>
              <a:buChar char="•"/>
              <a:defRPr/>
            </a:pPr>
            <a:r>
              <a:rPr kumimoji="0" lang="tr-TR" sz="1200" b="1" i="0" u="none" strike="noStrike" kern="1200" cap="none" spc="0" normalizeH="0" baseline="0" noProof="0" dirty="0">
                <a:ln>
                  <a:noFill/>
                </a:ln>
                <a:solidFill>
                  <a:srgbClr val="000000"/>
                </a:solidFill>
                <a:effectLst/>
                <a:uLnTx/>
                <a:uFillTx/>
                <a:latin typeface="Calibri"/>
                <a:cs typeface="Calibri"/>
              </a:rPr>
              <a:t>Çevre Aktivistleri</a:t>
            </a:r>
            <a:r>
              <a:rPr kumimoji="0" lang="tr-TR" sz="1200" b="0" i="0" u="none" strike="noStrike" kern="1200" cap="none" spc="0" normalizeH="0" baseline="0" noProof="0" dirty="0">
                <a:ln>
                  <a:noFill/>
                </a:ln>
                <a:solidFill>
                  <a:srgbClr val="000000"/>
                </a:solidFill>
                <a:effectLst/>
                <a:uLnTx/>
                <a:uFillTx/>
                <a:latin typeface="Calibri"/>
                <a:cs typeface="Calibri"/>
              </a:rPr>
              <a:t>: </a:t>
            </a:r>
            <a:r>
              <a:rPr lang="tr-TR" sz="1200" dirty="0">
                <a:latin typeface="Calibri"/>
                <a:cs typeface="Calibri"/>
              </a:rPr>
              <a:t>Öğrenciler,</a:t>
            </a:r>
            <a:r>
              <a:rPr kumimoji="0" lang="tr-TR" sz="1200" b="0" i="0" u="none" strike="noStrike" kern="1200" cap="none" spc="0" normalizeH="0" baseline="0" noProof="0" dirty="0">
                <a:ln>
                  <a:noFill/>
                </a:ln>
                <a:solidFill>
                  <a:srgbClr val="000000"/>
                </a:solidFill>
                <a:effectLst/>
                <a:uLnTx/>
                <a:uFillTx/>
                <a:latin typeface="Calibri"/>
                <a:cs typeface="Calibri"/>
              </a:rPr>
              <a:t> çevresel kaygıları yetkililerin ve aynı zamanda aktivistlerin bakış açısından anlamalıdır. Aktivistler, bireysel veya sivil toplum kuruluşları olabilir. </a:t>
            </a:r>
            <a:r>
              <a:rPr lang="tr-TR" sz="1200" dirty="0">
                <a:latin typeface="Calibri"/>
                <a:cs typeface="Calibri"/>
              </a:rPr>
              <a:t>Konuk</a:t>
            </a:r>
            <a:r>
              <a:rPr kumimoji="0" lang="tr-TR" sz="1200" b="0" i="0" u="none" strike="noStrike" kern="1200" cap="none" spc="0" normalizeH="0" baseline="0" noProof="0" dirty="0">
                <a:ln>
                  <a:noFill/>
                </a:ln>
                <a:solidFill>
                  <a:srgbClr val="000000"/>
                </a:solidFill>
                <a:effectLst/>
                <a:uLnTx/>
                <a:uFillTx/>
                <a:latin typeface="Calibri"/>
                <a:cs typeface="Calibri"/>
              </a:rPr>
              <a:t> konuşmacı </a:t>
            </a:r>
            <a:r>
              <a:rPr lang="tr-TR" sz="1200" dirty="0">
                <a:latin typeface="Calibri"/>
                <a:cs typeface="Calibri"/>
              </a:rPr>
              <a:t>olarak da davet edilebilirler.</a:t>
            </a:r>
            <a:endParaRPr lang="tr-TR" sz="1200" b="0" i="0" u="none" strike="noStrike" kern="1200" cap="none" spc="0" normalizeH="0" baseline="0" noProof="0" dirty="0">
              <a:ln>
                <a:noFill/>
              </a:ln>
              <a:solidFill>
                <a:srgbClr val="000000"/>
              </a:solidFill>
              <a:effectLst/>
              <a:uLnTx/>
              <a:uFillTx/>
            </a:endParaRPr>
          </a:p>
          <a:p>
            <a:pPr marL="171450" indent="-171450">
              <a:buFont typeface="Arial" panose="020B0604020202020204" pitchFamily="34" charset="0"/>
              <a:buChar char="•"/>
              <a:defRPr/>
            </a:pPr>
            <a:r>
              <a:rPr lang="tr-TR" sz="1200" b="1" dirty="0">
                <a:latin typeface="Calibri"/>
                <a:cs typeface="Calibri"/>
              </a:rPr>
              <a:t>Gıda </a:t>
            </a:r>
            <a:r>
              <a:rPr kumimoji="0" lang="tr-TR" sz="1200" b="1" i="0" u="none" strike="noStrike" kern="1200" cap="none" spc="0" normalizeH="0" baseline="0" noProof="0" dirty="0">
                <a:ln>
                  <a:noFill/>
                </a:ln>
                <a:solidFill>
                  <a:srgbClr val="000000"/>
                </a:solidFill>
                <a:effectLst/>
                <a:uLnTx/>
                <a:uFillTx/>
                <a:latin typeface="Calibri"/>
                <a:cs typeface="Calibri"/>
              </a:rPr>
              <a:t>ile</a:t>
            </a:r>
            <a:r>
              <a:rPr lang="tr-TR" sz="1200" b="1" dirty="0">
                <a:latin typeface="Calibri"/>
                <a:cs typeface="Calibri"/>
              </a:rPr>
              <a:t> ilgili diğer şirketler: </a:t>
            </a:r>
            <a:r>
              <a:rPr lang="tr-TR" sz="1200" dirty="0">
                <a:latin typeface="Calibri"/>
                <a:cs typeface="Calibri"/>
              </a:rPr>
              <a:t>Biyoyakıt</a:t>
            </a:r>
            <a:r>
              <a:rPr kumimoji="0" lang="tr-TR" sz="1200" b="0" i="0" u="none" strike="noStrike" kern="1200" cap="none" spc="0" normalizeH="0" baseline="0" noProof="0" dirty="0">
                <a:ln>
                  <a:noFill/>
                </a:ln>
                <a:solidFill>
                  <a:srgbClr val="000000"/>
                </a:solidFill>
                <a:effectLst/>
                <a:uLnTx/>
                <a:uFillTx/>
                <a:latin typeface="Calibri"/>
                <a:cs typeface="Calibri"/>
              </a:rPr>
              <a:t>,</a:t>
            </a:r>
            <a:r>
              <a:rPr lang="tr-TR" sz="1200" dirty="0">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zirai</a:t>
            </a:r>
            <a:r>
              <a:rPr lang="tr-TR" sz="1200" dirty="0">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ilaçlar,</a:t>
            </a:r>
            <a:r>
              <a:rPr lang="tr-TR" sz="1200" dirty="0">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tohumlar,</a:t>
            </a:r>
            <a:r>
              <a:rPr lang="tr-TR" sz="1200" dirty="0">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beslenme</a:t>
            </a:r>
            <a:r>
              <a:rPr lang="tr-TR" sz="1200" dirty="0">
                <a:latin typeface="Calibri"/>
                <a:cs typeface="Calibri"/>
              </a:rPr>
              <a:t> uzmanları</a:t>
            </a:r>
            <a:r>
              <a:rPr kumimoji="0" lang="tr-TR" sz="1200" b="0" i="0" u="none" strike="noStrike" kern="1200" cap="none" spc="0" normalizeH="0" baseline="0" noProof="0" dirty="0">
                <a:ln>
                  <a:noFill/>
                </a:ln>
                <a:solidFill>
                  <a:srgbClr val="000000"/>
                </a:solidFill>
                <a:effectLst/>
                <a:uLnTx/>
                <a:uFillTx/>
                <a:latin typeface="Calibri"/>
                <a:cs typeface="Calibri"/>
              </a:rPr>
              <a:t>,</a:t>
            </a:r>
            <a:r>
              <a:rPr lang="tr-TR" sz="1200" dirty="0">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restoranlar, </a:t>
            </a:r>
            <a:r>
              <a:rPr kumimoji="0" lang="tr-TR" sz="1200" b="0" i="0" u="none" strike="noStrike" kern="1200" cap="none" spc="0" normalizeH="0" baseline="0" noProof="0" dirty="0" err="1">
                <a:ln>
                  <a:noFill/>
                </a:ln>
                <a:solidFill>
                  <a:srgbClr val="000000"/>
                </a:solidFill>
                <a:effectLst/>
                <a:uLnTx/>
                <a:uFillTx/>
                <a:latin typeface="Calibri"/>
                <a:cs typeface="Calibri"/>
              </a:rPr>
              <a:t>catering</a:t>
            </a:r>
            <a:r>
              <a:rPr lang="tr-TR" sz="1200" dirty="0">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gibi</a:t>
            </a:r>
            <a:r>
              <a:rPr lang="tr-TR" sz="1200" dirty="0">
                <a:latin typeface="Calibri"/>
                <a:cs typeface="Calibri"/>
              </a:rPr>
              <a:t> farklı paydaşlar ile iletişim kurulabilir. </a:t>
            </a:r>
            <a:endParaRPr lang="tr-TR" sz="1200" b="0" i="0" u="none" strike="noStrike" kern="1200" cap="none" spc="0" normalizeH="0" baseline="0" noProof="0" dirty="0">
              <a:ln>
                <a:noFill/>
              </a:ln>
              <a:solidFill>
                <a:srgbClr val="000000"/>
              </a:solidFill>
              <a:effectLst/>
              <a:uLnTx/>
              <a:uFillTx/>
            </a:endParaRPr>
          </a:p>
          <a:p>
            <a:pPr marL="171450" indent="-171450">
              <a:buFont typeface="Arial" panose="020B0604020202020204" pitchFamily="34" charset="0"/>
              <a:buChar char="•"/>
              <a:defRPr/>
            </a:pPr>
            <a:r>
              <a:rPr kumimoji="0" lang="tr-TR" sz="1200" b="1" i="0" u="none" strike="noStrike" kern="1200" cap="none" spc="0" normalizeH="0" baseline="0" noProof="0" dirty="0">
                <a:ln>
                  <a:noFill/>
                </a:ln>
                <a:solidFill>
                  <a:srgbClr val="000000"/>
                </a:solidFill>
                <a:effectLst/>
                <a:uLnTx/>
                <a:uFillTx/>
                <a:latin typeface="Calibri"/>
                <a:cs typeface="Calibri"/>
              </a:rPr>
              <a:t>Devlet </a:t>
            </a:r>
            <a:r>
              <a:rPr lang="tr-TR" sz="1200" b="1" dirty="0">
                <a:latin typeface="Calibri"/>
                <a:cs typeface="Calibri"/>
              </a:rPr>
              <a:t>kuruluşları: </a:t>
            </a:r>
            <a:r>
              <a:rPr lang="tr-TR" sz="1200" dirty="0">
                <a:latin typeface="Calibri"/>
                <a:cs typeface="Calibri"/>
              </a:rPr>
              <a:t>Gıda</a:t>
            </a:r>
            <a:r>
              <a:rPr kumimoji="0" lang="tr-TR" sz="1200" b="0" i="0" u="none" strike="noStrike" kern="1200" cap="none" spc="0" normalizeH="0" baseline="0" noProof="0" dirty="0">
                <a:ln>
                  <a:noFill/>
                </a:ln>
                <a:solidFill>
                  <a:srgbClr val="000000"/>
                </a:solidFill>
                <a:effectLst/>
                <a:uLnTx/>
                <a:uFillTx/>
                <a:latin typeface="Calibri"/>
                <a:cs typeface="Calibri"/>
              </a:rPr>
              <a:t> endüstrisi ile ilgili</a:t>
            </a:r>
            <a:r>
              <a:rPr lang="tr-TR" sz="1200" dirty="0">
                <a:latin typeface="Calibri"/>
                <a:cs typeface="Calibri"/>
              </a:rPr>
              <a:t> devlet kuruluşları ile iletişim kurulabilir</a:t>
            </a:r>
            <a:r>
              <a:rPr kumimoji="0" lang="tr-TR" sz="1200" b="0" i="0" u="none" strike="noStrike" kern="1200" cap="none" spc="0" normalizeH="0" baseline="0" noProof="0" dirty="0">
                <a:ln>
                  <a:noFill/>
                </a:ln>
                <a:solidFill>
                  <a:srgbClr val="000000"/>
                </a:solidFill>
                <a:effectLst/>
                <a:uLnTx/>
                <a:uFillTx/>
                <a:latin typeface="Calibri"/>
                <a:cs typeface="Calibri"/>
              </a:rPr>
              <a:t>.</a:t>
            </a:r>
            <a:r>
              <a:rPr lang="tr-TR" sz="1200" dirty="0">
                <a:latin typeface="Calibri"/>
                <a:cs typeface="Calibri"/>
              </a:rPr>
              <a:t> </a:t>
            </a:r>
            <a:endParaRPr lang="tr-TR" sz="1200" b="0" i="0" u="none" strike="noStrike" kern="1200" cap="none" spc="0" normalizeH="0" baseline="0" noProof="0" dirty="0">
              <a:ln>
                <a:noFill/>
              </a:ln>
              <a:solidFill>
                <a:srgbClr val="000000"/>
              </a:solidFill>
              <a:effectLst/>
              <a:uLnTx/>
              <a:uFillTx/>
            </a:endParaRPr>
          </a:p>
          <a:p>
            <a:pPr marL="171450" indent="-171450">
              <a:buFont typeface="Arial" panose="020B0604020202020204" pitchFamily="34" charset="0"/>
              <a:buChar char="•"/>
              <a:defRPr/>
            </a:pPr>
            <a:r>
              <a:rPr lang="tr-TR" sz="1200" b="1" dirty="0">
                <a:latin typeface="Calibri"/>
                <a:cs typeface="Calibri"/>
              </a:rPr>
              <a:t>Sivil</a:t>
            </a:r>
            <a:r>
              <a:rPr kumimoji="0" lang="tr-TR" sz="1200" b="1" i="0" u="none" strike="noStrike" kern="1200" cap="none" spc="0" normalizeH="0" baseline="0" noProof="0" dirty="0">
                <a:ln>
                  <a:noFill/>
                </a:ln>
                <a:solidFill>
                  <a:srgbClr val="000000"/>
                </a:solidFill>
                <a:effectLst/>
                <a:uLnTx/>
                <a:uFillTx/>
                <a:latin typeface="Calibri"/>
                <a:cs typeface="Calibri"/>
              </a:rPr>
              <a:t> </a:t>
            </a:r>
            <a:r>
              <a:rPr lang="tr-TR" sz="1200" b="1" dirty="0">
                <a:latin typeface="Calibri"/>
                <a:cs typeface="Calibri"/>
              </a:rPr>
              <a:t>toplum kuruluşları: </a:t>
            </a:r>
            <a:r>
              <a:rPr kumimoji="0" lang="tr-TR" sz="1200" b="1" i="0" u="none" strike="noStrike" kern="1200" cap="none" spc="0" normalizeH="0" baseline="0" noProof="0" dirty="0">
                <a:ln>
                  <a:noFill/>
                </a:ln>
                <a:solidFill>
                  <a:srgbClr val="000000"/>
                </a:solidFill>
                <a:effectLst/>
                <a:uLnTx/>
                <a:uFillTx/>
                <a:latin typeface="Calibri"/>
                <a:cs typeface="Calibri"/>
              </a:rPr>
              <a:t> </a:t>
            </a:r>
            <a:r>
              <a:rPr kumimoji="0" lang="tr-TR" sz="1200" b="0" i="0" u="none" strike="noStrike" kern="1200" cap="none" spc="0" normalizeH="0" baseline="0" noProof="0" dirty="0">
                <a:ln>
                  <a:noFill/>
                </a:ln>
                <a:solidFill>
                  <a:srgbClr val="000000"/>
                </a:solidFill>
                <a:effectLst/>
                <a:uLnTx/>
                <a:uFillTx/>
                <a:latin typeface="Calibri"/>
                <a:cs typeface="Calibri"/>
              </a:rPr>
              <a:t>Bölgede faaliyet gösteren kooperatifler dışında</a:t>
            </a:r>
            <a:r>
              <a:rPr lang="tr-TR" sz="1200" dirty="0">
                <a:latin typeface="Calibri"/>
                <a:cs typeface="Calibri"/>
              </a:rPr>
              <a:t> olan sivil toplum kuruluşları ile etkinlikler düzenlenebilir.</a:t>
            </a:r>
            <a:endParaRPr lang="tr-TR" sz="1200" b="0" i="0" u="none" strike="noStrike" kern="1200" cap="none" spc="0" baseline="0" noProof="0" dirty="0">
              <a:solidFill>
                <a:srgbClr val="000000"/>
              </a:solidFill>
            </a:endParaRPr>
          </a:p>
          <a:p>
            <a:pPr rtl="0"/>
            <a:endParaRPr lang="tr-TR" sz="1200" dirty="0"/>
          </a:p>
        </p:txBody>
      </p:sp>
      <p:pic>
        <p:nvPicPr>
          <p:cNvPr id="4" name="Picture 3" descr="A picture containing vector graphics  Description automatically generated">
            <a:extLst>
              <a:ext uri="{FF2B5EF4-FFF2-40B4-BE49-F238E27FC236}">
                <a16:creationId xmlns:a16="http://schemas.microsoft.com/office/drawing/2014/main" id="{BA426FA9-853B-6A0A-18F1-A9DC176C4D61}"/>
              </a:ext>
            </a:extLst>
          </p:cNvPr>
          <p:cNvPicPr>
            <a:picLocks noChangeAspect="1"/>
          </p:cNvPicPr>
          <p:nvPr/>
        </p:nvPicPr>
        <p:blipFill>
          <a:blip r:embed="rId3"/>
          <a:stretch>
            <a:fillRect/>
          </a:stretch>
        </p:blipFill>
        <p:spPr>
          <a:xfrm>
            <a:off x="4694830" y="8003603"/>
            <a:ext cx="2554020" cy="1871226"/>
          </a:xfrm>
          <a:prstGeom prst="rect">
            <a:avLst/>
          </a:prstGeom>
        </p:spPr>
      </p:pic>
      <p:sp>
        <p:nvSpPr>
          <p:cNvPr id="5" name="TextBox 4">
            <a:extLst>
              <a:ext uri="{FF2B5EF4-FFF2-40B4-BE49-F238E27FC236}">
                <a16:creationId xmlns:a16="http://schemas.microsoft.com/office/drawing/2014/main" id="{8B08F8AC-24D1-2405-C9FC-F6326449A641}"/>
              </a:ext>
            </a:extLst>
          </p:cNvPr>
          <p:cNvSpPr txBox="1"/>
          <p:nvPr/>
        </p:nvSpPr>
        <p:spPr>
          <a:xfrm>
            <a:off x="903720" y="204717"/>
            <a:ext cx="1034262" cy="1569660"/>
          </a:xfrm>
          <a:prstGeom prst="rect">
            <a:avLst/>
          </a:prstGeom>
          <a:noFill/>
        </p:spPr>
        <p:txBody>
          <a:bodyPr wrap="square" rtlCol="0">
            <a:spAutoFit/>
          </a:bodyPr>
          <a:lstStyle/>
          <a:p>
            <a:pPr algn="l" rtl="0"/>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B</a:t>
            </a:r>
          </a:p>
        </p:txBody>
      </p:sp>
      <p:sp>
        <p:nvSpPr>
          <p:cNvPr id="7" name="Slide Number Placeholder 9">
            <a:extLst>
              <a:ext uri="{FF2B5EF4-FFF2-40B4-BE49-F238E27FC236}">
                <a16:creationId xmlns:a16="http://schemas.microsoft.com/office/drawing/2014/main" id="{C1411454-A30D-7CB6-B477-8F92C79297F3}"/>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14</a:t>
            </a:fld>
            <a:endParaRPr lang="en-US" sz="1100"/>
          </a:p>
        </p:txBody>
      </p:sp>
    </p:spTree>
    <p:extLst>
      <p:ext uri="{BB962C8B-B14F-4D97-AF65-F5344CB8AC3E}">
        <p14:creationId xmlns:p14="http://schemas.microsoft.com/office/powerpoint/2010/main" val="1116659118"/>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544DB-2779-474C-1E46-7EA683F45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36" r="5391"/>
          <a:stretch/>
        </p:blipFill>
        <p:spPr>
          <a:xfrm>
            <a:off x="0" y="3309457"/>
            <a:ext cx="7559675" cy="5802566"/>
          </a:xfrm>
          <a:prstGeom prst="rect">
            <a:avLst/>
          </a:prstGeom>
        </p:spPr>
      </p:pic>
      <p:sp>
        <p:nvSpPr>
          <p:cNvPr id="3" name="Text Placeholder 2">
            <a:extLst>
              <a:ext uri="{FF2B5EF4-FFF2-40B4-BE49-F238E27FC236}">
                <a16:creationId xmlns:a16="http://schemas.microsoft.com/office/drawing/2014/main" id="{52827000-D9B9-C3C1-F762-A07F20986F23}"/>
              </a:ext>
            </a:extLst>
          </p:cNvPr>
          <p:cNvSpPr>
            <a:spLocks noGrp="1"/>
          </p:cNvSpPr>
          <p:nvPr>
            <p:ph type="body" sz="quarter" idx="13"/>
          </p:nvPr>
        </p:nvSpPr>
        <p:spPr>
          <a:xfrm>
            <a:off x="2205542" y="1087888"/>
            <a:ext cx="6016087" cy="1400960"/>
          </a:xfrm>
        </p:spPr>
        <p:txBody>
          <a:bodyPr>
            <a:normAutofit/>
          </a:bodyPr>
          <a:lstStyle/>
          <a:p>
            <a:pPr algn="l" rtl="0"/>
            <a:r>
              <a:rPr lang="en-IE" sz="3600" i="0"/>
              <a:t>Gıda Ekosistemini Anlamak</a:t>
            </a:r>
          </a:p>
        </p:txBody>
      </p:sp>
      <p:sp>
        <p:nvSpPr>
          <p:cNvPr id="9" name="TextBox 8">
            <a:extLst>
              <a:ext uri="{FF2B5EF4-FFF2-40B4-BE49-F238E27FC236}">
                <a16:creationId xmlns:a16="http://schemas.microsoft.com/office/drawing/2014/main" id="{9D621A58-B46D-3EAF-F87B-5674A0B37B82}"/>
              </a:ext>
            </a:extLst>
          </p:cNvPr>
          <p:cNvSpPr txBox="1"/>
          <p:nvPr/>
        </p:nvSpPr>
        <p:spPr>
          <a:xfrm>
            <a:off x="1711528" y="8983618"/>
            <a:ext cx="4791178" cy="276999"/>
          </a:xfrm>
          <a:prstGeom prst="rect">
            <a:avLst/>
          </a:prstGeom>
          <a:noFill/>
        </p:spPr>
        <p:txBody>
          <a:bodyPr wrap="square" lIns="91440" tIns="45720" rIns="91440" bIns="45720" anchor="t">
            <a:spAutoFit/>
          </a:bodyPr>
          <a:lstStyle/>
          <a:p>
            <a:r>
              <a:rPr lang="en-US" sz="1200" b="1" dirty="0" err="1">
                <a:solidFill>
                  <a:srgbClr val="000000"/>
                </a:solidFill>
                <a:latin typeface="Calibri"/>
                <a:ea typeface="Calibri" panose="020F0502020204030204" pitchFamily="34" charset="0"/>
                <a:cs typeface="Calibri"/>
              </a:rPr>
              <a:t>Şekil</a:t>
            </a:r>
            <a:r>
              <a:rPr lang="en-US" sz="1200" b="1" dirty="0">
                <a:solidFill>
                  <a:srgbClr val="000000"/>
                </a:solidFill>
                <a:latin typeface="Calibri"/>
                <a:ea typeface="Calibri" panose="020F0502020204030204" pitchFamily="34" charset="0"/>
                <a:cs typeface="Calibri"/>
              </a:rPr>
              <a:t> 1</a:t>
            </a:r>
            <a:r>
              <a:rPr lang="en-US" sz="1200" b="0" i="0" dirty="0">
                <a:solidFill>
                  <a:srgbClr val="000000"/>
                </a:solidFill>
                <a:effectLst/>
                <a:latin typeface="Calibri"/>
                <a:ea typeface="Calibri" panose="020F0502020204030204" pitchFamily="34" charset="0"/>
                <a:cs typeface="Calibri"/>
              </a:rPr>
              <a:t>:</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Yiyecek</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Tarım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Ekosistemi</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Röös</a:t>
            </a:r>
            <a:r>
              <a:rPr lang="en-US" sz="1200" dirty="0">
                <a:solidFill>
                  <a:srgbClr val="000000"/>
                </a:solidFill>
                <a:latin typeface="Calibri"/>
                <a:ea typeface="Calibri" panose="020F0502020204030204" pitchFamily="34" charset="0"/>
                <a:cs typeface="Calibri"/>
              </a:rPr>
              <a:t> et</a:t>
            </a:r>
            <a:r>
              <a:rPr lang="en-US" sz="1200" b="0" i="0" dirty="0">
                <a:solidFill>
                  <a:srgbClr val="000000"/>
                </a:solidFill>
                <a:effectLst/>
                <a:latin typeface="Calibri"/>
                <a:ea typeface="Calibri" panose="020F0502020204030204" pitchFamily="34" charset="0"/>
                <a:cs typeface="Calibri"/>
              </a:rPr>
              <a:t> al</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2018)</a:t>
            </a:r>
            <a:r>
              <a:rPr lang="en-US" sz="1200" dirty="0">
                <a:solidFill>
                  <a:srgbClr val="000000"/>
                </a:solidFill>
                <a:latin typeface="Calibri"/>
                <a:ea typeface="Calibri" panose="020F0502020204030204" pitchFamily="34" charset="0"/>
                <a:cs typeface="Calibri"/>
              </a:rPr>
              <a:t> dan </a:t>
            </a:r>
            <a:r>
              <a:rPr lang="en-US" sz="1200" dirty="0" err="1">
                <a:solidFill>
                  <a:srgbClr val="000000"/>
                </a:solidFill>
                <a:latin typeface="Calibri"/>
                <a:ea typeface="Calibri" panose="020F0502020204030204" pitchFamily="34" charset="0"/>
                <a:cs typeface="Calibri"/>
              </a:rPr>
              <a:t>uyarlanmıştır</a:t>
            </a:r>
            <a:r>
              <a:rPr lang="en-US" sz="1200" dirty="0">
                <a:solidFill>
                  <a:srgbClr val="000000"/>
                </a:solidFill>
                <a:latin typeface="Calibri"/>
                <a:ea typeface="Calibri" panose="020F0502020204030204" pitchFamily="34" charset="0"/>
                <a:cs typeface="Calibri"/>
              </a:rPr>
              <a:t>.</a:t>
            </a:r>
            <a:endParaRPr lang="en-IE" sz="1200" dirty="0">
              <a:latin typeface="Calibri"/>
              <a:ea typeface="Calibri" panose="020F0502020204030204" pitchFamily="34" charset="0"/>
              <a:cs typeface="Calibri"/>
            </a:endParaRPr>
          </a:p>
        </p:txBody>
      </p:sp>
      <p:grpSp>
        <p:nvGrpSpPr>
          <p:cNvPr id="10" name="Graphic 2">
            <a:extLst>
              <a:ext uri="{FF2B5EF4-FFF2-40B4-BE49-F238E27FC236}">
                <a16:creationId xmlns:a16="http://schemas.microsoft.com/office/drawing/2014/main" id="{D3B2CFA6-725B-7B8B-D54D-23505A93053B}"/>
              </a:ext>
            </a:extLst>
          </p:cNvPr>
          <p:cNvGrpSpPr/>
          <p:nvPr/>
        </p:nvGrpSpPr>
        <p:grpSpPr>
          <a:xfrm>
            <a:off x="662170" y="1229668"/>
            <a:ext cx="1082141" cy="1124763"/>
            <a:chOff x="690225" y="4499263"/>
            <a:chExt cx="1499146" cy="1521296"/>
          </a:xfrm>
        </p:grpSpPr>
        <p:sp>
          <p:nvSpPr>
            <p:cNvPr id="11" name="Freeform 109">
              <a:extLst>
                <a:ext uri="{FF2B5EF4-FFF2-40B4-BE49-F238E27FC236}">
                  <a16:creationId xmlns:a16="http://schemas.microsoft.com/office/drawing/2014/main" id="{3C8423CB-357C-E9E4-3300-5673E4579723}"/>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2" name="Graphic 2">
              <a:extLst>
                <a:ext uri="{FF2B5EF4-FFF2-40B4-BE49-F238E27FC236}">
                  <a16:creationId xmlns:a16="http://schemas.microsoft.com/office/drawing/2014/main" id="{DF7470DC-79F6-8BE8-67EE-43B4B669986F}"/>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83B5254D-8959-0120-DDBD-15A24379E86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7">
                <a:extLst>
                  <a:ext uri="{FF2B5EF4-FFF2-40B4-BE49-F238E27FC236}">
                    <a16:creationId xmlns:a16="http://schemas.microsoft.com/office/drawing/2014/main" id="{246E418B-BACB-4993-2067-CBBB91EE4C9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68">
                <a:extLst>
                  <a:ext uri="{FF2B5EF4-FFF2-40B4-BE49-F238E27FC236}">
                    <a16:creationId xmlns:a16="http://schemas.microsoft.com/office/drawing/2014/main" id="{B1BA6FDA-1D96-8D72-DED0-A1CDEF414FA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0">
                <a:extLst>
                  <a:ext uri="{FF2B5EF4-FFF2-40B4-BE49-F238E27FC236}">
                    <a16:creationId xmlns:a16="http://schemas.microsoft.com/office/drawing/2014/main" id="{82851284-2FD4-24F1-8DD4-05D9B2442B2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6" name="Freeform 171">
                <a:extLst>
                  <a:ext uri="{FF2B5EF4-FFF2-40B4-BE49-F238E27FC236}">
                    <a16:creationId xmlns:a16="http://schemas.microsoft.com/office/drawing/2014/main" id="{9F61572C-6CBE-6DDD-74A9-A7397D7EC4D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529C567D-1FE6-7B91-E677-4C70B72DE80A}"/>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5A94A198-DAE3-4474-EB61-F25BC80C5136}"/>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26">
                <a:extLst>
                  <a:ext uri="{FF2B5EF4-FFF2-40B4-BE49-F238E27FC236}">
                    <a16:creationId xmlns:a16="http://schemas.microsoft.com/office/drawing/2014/main" id="{703A00CC-DE98-053C-30C4-5906A107882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1">
                <a:extLst>
                  <a:ext uri="{FF2B5EF4-FFF2-40B4-BE49-F238E27FC236}">
                    <a16:creationId xmlns:a16="http://schemas.microsoft.com/office/drawing/2014/main" id="{357DD965-00C7-4EB4-053D-3EEB4E29583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39">
                <a:extLst>
                  <a:ext uri="{FF2B5EF4-FFF2-40B4-BE49-F238E27FC236}">
                    <a16:creationId xmlns:a16="http://schemas.microsoft.com/office/drawing/2014/main" id="{4483E9CF-E28C-2186-FDC3-CFDFC4975298}"/>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5">
                <a:extLst>
                  <a:ext uri="{FF2B5EF4-FFF2-40B4-BE49-F238E27FC236}">
                    <a16:creationId xmlns:a16="http://schemas.microsoft.com/office/drawing/2014/main" id="{63EED540-CB45-3518-B82F-475DC156E92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D9D227E8-9E25-6855-0C72-4BEB5F4943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E2A4E43F-E8D0-4451-E12A-093E24A2B0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1">
                <a:extLst>
                  <a:ext uri="{FF2B5EF4-FFF2-40B4-BE49-F238E27FC236}">
                    <a16:creationId xmlns:a16="http://schemas.microsoft.com/office/drawing/2014/main" id="{C8F7B62F-27F3-1701-3AE1-C5A4EB9A17B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2">
                <a:extLst>
                  <a:ext uri="{FF2B5EF4-FFF2-40B4-BE49-F238E27FC236}">
                    <a16:creationId xmlns:a16="http://schemas.microsoft.com/office/drawing/2014/main" id="{E82FEC3A-E792-427B-73EF-124E433D984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3">
                <a:extLst>
                  <a:ext uri="{FF2B5EF4-FFF2-40B4-BE49-F238E27FC236}">
                    <a16:creationId xmlns:a16="http://schemas.microsoft.com/office/drawing/2014/main" id="{C566C3F6-1B72-4757-A044-02D8FF3B1E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24">
                <a:extLst>
                  <a:ext uri="{FF2B5EF4-FFF2-40B4-BE49-F238E27FC236}">
                    <a16:creationId xmlns:a16="http://schemas.microsoft.com/office/drawing/2014/main" id="{7887B1DB-0965-C68B-2163-D1BAECFBA9E7}"/>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5" name="Graphic 2">
              <a:extLst>
                <a:ext uri="{FF2B5EF4-FFF2-40B4-BE49-F238E27FC236}">
                  <a16:creationId xmlns:a16="http://schemas.microsoft.com/office/drawing/2014/main" id="{F87C6A73-9447-61E4-35B9-A0C10DB95C95}"/>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F2829750-2D62-E328-59B2-2AD92AA7832D}"/>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FC59BF2D-C070-2B90-5431-4DC0CB2BD83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1" name="Freeform 119">
                  <a:extLst>
                    <a:ext uri="{FF2B5EF4-FFF2-40B4-BE49-F238E27FC236}">
                      <a16:creationId xmlns:a16="http://schemas.microsoft.com/office/drawing/2014/main" id="{1255D132-1DE4-9BA8-1395-C8620A8E34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7" name="Freeform 115">
                <a:extLst>
                  <a:ext uri="{FF2B5EF4-FFF2-40B4-BE49-F238E27FC236}">
                    <a16:creationId xmlns:a16="http://schemas.microsoft.com/office/drawing/2014/main" id="{5C191EF3-F902-DB67-9900-A8F09664574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6">
                <a:extLst>
                  <a:ext uri="{FF2B5EF4-FFF2-40B4-BE49-F238E27FC236}">
                    <a16:creationId xmlns:a16="http://schemas.microsoft.com/office/drawing/2014/main" id="{28A7573A-1C26-5D6B-63D1-504D6AB8CFC9}"/>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9" name="Freeform 117">
                <a:extLst>
                  <a:ext uri="{FF2B5EF4-FFF2-40B4-BE49-F238E27FC236}">
                    <a16:creationId xmlns:a16="http://schemas.microsoft.com/office/drawing/2014/main" id="{16C35350-6658-7735-57E1-72BB1CCB5165}"/>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B72E5B6C-B4A3-E340-4B67-2AC42F89B5DD}"/>
              </a:ext>
            </a:extLst>
          </p:cNvPr>
          <p:cNvSpPr txBox="1"/>
          <p:nvPr/>
        </p:nvSpPr>
        <p:spPr>
          <a:xfrm>
            <a:off x="1786768" y="7992055"/>
            <a:ext cx="3999522" cy="515526"/>
          </a:xfrm>
          <a:prstGeom prst="rect">
            <a:avLst/>
          </a:prstGeom>
          <a:noFill/>
        </p:spPr>
        <p:txBody>
          <a:bodyPr wrap="square" lIns="91440" tIns="45720" rIns="91440" bIns="45720" rtlCol="0" anchor="t">
            <a:spAutoFit/>
          </a:bodyPr>
          <a:lstStyle/>
          <a:p>
            <a:pPr algn="ctr" rtl="0">
              <a:lnSpc>
                <a:spcPts val="1140"/>
              </a:lnSpc>
            </a:pPr>
            <a:r>
              <a:rPr lang="tr-TR" sz="1200" b="1" dirty="0">
                <a:latin typeface="Calibri"/>
                <a:cs typeface="Calibri"/>
              </a:rPr>
              <a:t>Dış Faktörler</a:t>
            </a:r>
            <a:endParaRPr lang="tr-TR" sz="1200" b="1" dirty="0">
              <a:latin typeface="Calibri"/>
              <a:ea typeface="Calibri"/>
              <a:cs typeface="Calibri"/>
            </a:endParaRPr>
          </a:p>
          <a:p>
            <a:pPr algn="ctr" rtl="0">
              <a:lnSpc>
                <a:spcPts val="1140"/>
              </a:lnSpc>
            </a:pPr>
            <a:r>
              <a:rPr lang="tr-TR" sz="1000" dirty="0">
                <a:latin typeface="Calibri"/>
                <a:cs typeface="Calibri"/>
              </a:rPr>
              <a:t>Hükümetler/Politika yapıcılar, uluslararası kuruluşlar, piyasalar, lobiciler, STK'lar, üniversiteler, medya, kültür, tüketici bilinci</a:t>
            </a:r>
            <a:endParaRPr lang="tr-TR" sz="1000" dirty="0">
              <a:latin typeface="Calibri" panose="020F0502020204030204" pitchFamily="34" charset="0"/>
              <a:ea typeface="Calibri"/>
              <a:cs typeface="Calibri" panose="020F0502020204030204" pitchFamily="34" charset="0"/>
            </a:endParaRPr>
          </a:p>
        </p:txBody>
      </p:sp>
      <p:sp>
        <p:nvSpPr>
          <p:cNvPr id="40" name="TextBox 39">
            <a:extLst>
              <a:ext uri="{FF2B5EF4-FFF2-40B4-BE49-F238E27FC236}">
                <a16:creationId xmlns:a16="http://schemas.microsoft.com/office/drawing/2014/main" id="{780DF199-29A3-519D-D178-7940737BB4D2}"/>
              </a:ext>
            </a:extLst>
          </p:cNvPr>
          <p:cNvSpPr txBox="1"/>
          <p:nvPr/>
        </p:nvSpPr>
        <p:spPr>
          <a:xfrm>
            <a:off x="248609" y="6532340"/>
            <a:ext cx="924232" cy="1079783"/>
          </a:xfrm>
          <a:prstGeom prst="rect">
            <a:avLst/>
          </a:prstGeom>
          <a:noFill/>
        </p:spPr>
        <p:txBody>
          <a:bodyPr wrap="square" lIns="91440" tIns="45720" rIns="91440" bIns="45720" rtlCol="0" anchor="t">
            <a:spAutoFit/>
          </a:bodyPr>
          <a:lstStyle/>
          <a:p>
            <a:pPr algn="ctr" rtl="0">
              <a:lnSpc>
                <a:spcPts val="1140"/>
              </a:lnSpc>
            </a:pPr>
            <a:r>
              <a:rPr lang="tr-TR" sz="1200" b="1">
                <a:latin typeface="Calibri"/>
                <a:ea typeface="Calibri"/>
                <a:cs typeface="Calibri"/>
              </a:rPr>
              <a:t>girişler</a:t>
            </a:r>
          </a:p>
          <a:p>
            <a:pPr algn="ctr" rtl="0">
              <a:lnSpc>
                <a:spcPts val="1140"/>
              </a:lnSpc>
            </a:pPr>
            <a:r>
              <a:rPr lang="tr-TR" sz="900" dirty="0">
                <a:latin typeface="Calibri"/>
                <a:ea typeface="Calibri"/>
                <a:cs typeface="Calibri"/>
              </a:rPr>
              <a:t>gübreler zirai ilaçlar</a:t>
            </a:r>
          </a:p>
          <a:p>
            <a:pPr algn="ctr" rtl="0">
              <a:lnSpc>
                <a:spcPts val="1140"/>
              </a:lnSpc>
            </a:pPr>
            <a:r>
              <a:rPr lang="tr-TR" sz="900" dirty="0">
                <a:latin typeface="Calibri"/>
                <a:cs typeface="Calibri"/>
              </a:rPr>
              <a:t>fosil yakıtlar</a:t>
            </a:r>
            <a:endParaRPr lang="tr-TR" sz="900" dirty="0">
              <a:latin typeface="Calibri"/>
              <a:ea typeface="Calibri"/>
              <a:cs typeface="Calibri"/>
            </a:endParaRPr>
          </a:p>
          <a:p>
            <a:pPr algn="ctr" rtl="0">
              <a:lnSpc>
                <a:spcPts val="1140"/>
              </a:lnSpc>
            </a:pPr>
            <a:r>
              <a:rPr lang="tr-TR" sz="900" dirty="0">
                <a:latin typeface="Calibri"/>
                <a:cs typeface="Calibri"/>
              </a:rPr>
              <a:t>sulama</a:t>
            </a:r>
            <a:endParaRPr lang="tr-TR" sz="900" dirty="0">
              <a:latin typeface="Calibri" panose="020F0502020204030204" pitchFamily="34" charset="0"/>
              <a:ea typeface="Calibri"/>
              <a:cs typeface="Calibri" panose="020F0502020204030204" pitchFamily="34" charset="0"/>
            </a:endParaRPr>
          </a:p>
          <a:p>
            <a:pPr algn="ctr" rtl="0">
              <a:lnSpc>
                <a:spcPts val="1140"/>
              </a:lnSpc>
            </a:pPr>
            <a:r>
              <a:rPr lang="tr-TR" sz="900" dirty="0">
                <a:latin typeface="Calibri"/>
                <a:ea typeface="Calibri"/>
                <a:cs typeface="Calibri"/>
              </a:rPr>
              <a:t>makine</a:t>
            </a:r>
          </a:p>
          <a:p>
            <a:pPr algn="ctr" rtl="0">
              <a:lnSpc>
                <a:spcPts val="1140"/>
              </a:lnSpc>
            </a:pPr>
            <a:r>
              <a:rPr lang="tr-TR" sz="900" dirty="0">
                <a:latin typeface="Calibri"/>
                <a:ea typeface="Calibri"/>
                <a:cs typeface="Calibri"/>
              </a:rPr>
              <a:t>tohumlar</a:t>
            </a:r>
          </a:p>
        </p:txBody>
      </p:sp>
      <p:sp>
        <p:nvSpPr>
          <p:cNvPr id="41" name="TextBox 40">
            <a:extLst>
              <a:ext uri="{FF2B5EF4-FFF2-40B4-BE49-F238E27FC236}">
                <a16:creationId xmlns:a16="http://schemas.microsoft.com/office/drawing/2014/main" id="{DBC1E838-A3F8-68CF-D11D-ADA0AE1C348F}"/>
              </a:ext>
            </a:extLst>
          </p:cNvPr>
          <p:cNvSpPr txBox="1"/>
          <p:nvPr/>
        </p:nvSpPr>
        <p:spPr>
          <a:xfrm>
            <a:off x="3575659" y="6860187"/>
            <a:ext cx="1146701" cy="515526"/>
          </a:xfrm>
          <a:prstGeom prst="rect">
            <a:avLst/>
          </a:prstGeom>
          <a:noFill/>
        </p:spPr>
        <p:txBody>
          <a:bodyPr wrap="square" lIns="91440" tIns="45720" rIns="91440" bIns="45720" rtlCol="0" anchor="t">
            <a:spAutoFit/>
          </a:bodyPr>
          <a:lstStyle/>
          <a:p>
            <a:pPr algn="ctr" rtl="0">
              <a:lnSpc>
                <a:spcPts val="1140"/>
              </a:lnSpc>
            </a:pPr>
            <a:r>
              <a:rPr lang="en-GB" sz="1000" dirty="0" err="1">
                <a:latin typeface="Calibri"/>
                <a:cs typeface="Calibri"/>
              </a:rPr>
              <a:t>Üreticiler</a:t>
            </a:r>
            <a:endParaRPr lang="en-GB" sz="1000" dirty="0" err="1">
              <a:latin typeface="Calibri" panose="020F0502020204030204" pitchFamily="34" charset="0"/>
              <a:cs typeface="Calibri" panose="020F0502020204030204" pitchFamily="34" charset="0"/>
            </a:endParaRPr>
          </a:p>
          <a:p>
            <a:pPr algn="ctr" rtl="0">
              <a:lnSpc>
                <a:spcPts val="1140"/>
              </a:lnSpc>
            </a:pPr>
            <a:r>
              <a:rPr lang="tr-TR" sz="1000" dirty="0">
                <a:latin typeface="Calibri"/>
                <a:cs typeface="Calibri"/>
              </a:rPr>
              <a:t>Distribütörler</a:t>
            </a:r>
            <a:endParaRPr lang="tr-TR" sz="1000" dirty="0">
              <a:latin typeface="Calibri"/>
              <a:ea typeface="Calibri"/>
              <a:cs typeface="Calibri"/>
            </a:endParaRPr>
          </a:p>
          <a:p>
            <a:pPr algn="ctr" rtl="0">
              <a:lnSpc>
                <a:spcPts val="1140"/>
              </a:lnSpc>
            </a:pPr>
            <a:r>
              <a:rPr lang="en-GB" sz="1000" dirty="0" err="1">
                <a:latin typeface="Calibri"/>
                <a:cs typeface="Calibri"/>
              </a:rPr>
              <a:t>Tüccarlar</a:t>
            </a:r>
            <a:endParaRPr lang="en-GB" sz="1000">
              <a:latin typeface="Calibri"/>
              <a:ea typeface="Calibri"/>
              <a:cs typeface="Calibri"/>
            </a:endParaRPr>
          </a:p>
        </p:txBody>
      </p:sp>
      <p:sp>
        <p:nvSpPr>
          <p:cNvPr id="42" name="TextBox 41">
            <a:extLst>
              <a:ext uri="{FF2B5EF4-FFF2-40B4-BE49-F238E27FC236}">
                <a16:creationId xmlns:a16="http://schemas.microsoft.com/office/drawing/2014/main" id="{F716E08F-3C78-D78B-7482-1DE90537A6DB}"/>
              </a:ext>
            </a:extLst>
          </p:cNvPr>
          <p:cNvSpPr txBox="1"/>
          <p:nvPr/>
        </p:nvSpPr>
        <p:spPr>
          <a:xfrm>
            <a:off x="5371772" y="6849193"/>
            <a:ext cx="1146701" cy="515526"/>
          </a:xfrm>
          <a:prstGeom prst="rect">
            <a:avLst/>
          </a:prstGeom>
          <a:noFill/>
        </p:spPr>
        <p:txBody>
          <a:bodyPr wrap="square" lIns="91440" tIns="45720" rIns="91440" bIns="45720" rtlCol="0" anchor="t">
            <a:spAutoFit/>
          </a:bodyPr>
          <a:lstStyle/>
          <a:p>
            <a:pPr algn="ctr" rtl="0">
              <a:lnSpc>
                <a:spcPts val="1140"/>
              </a:lnSpc>
            </a:pPr>
            <a:r>
              <a:rPr lang="tr-TR" sz="1000">
                <a:latin typeface="Calibri"/>
                <a:cs typeface="Calibri"/>
              </a:rPr>
              <a:t>Perakendeciler</a:t>
            </a:r>
            <a:endParaRPr lang="tr-TR" sz="1000">
              <a:latin typeface="Calibri"/>
              <a:ea typeface="Calibri"/>
              <a:cs typeface="Calibri"/>
            </a:endParaRPr>
          </a:p>
          <a:p>
            <a:pPr algn="ctr" rtl="0">
              <a:lnSpc>
                <a:spcPts val="1140"/>
              </a:lnSpc>
            </a:pPr>
            <a:r>
              <a:rPr lang="tr-TR" sz="1000" dirty="0">
                <a:latin typeface="Calibri"/>
                <a:cs typeface="Calibri"/>
              </a:rPr>
              <a:t>Yemek mağazaları</a:t>
            </a:r>
            <a:endParaRPr lang="tr-TR" sz="1000" dirty="0">
              <a:latin typeface="Calibri"/>
              <a:ea typeface="Calibri"/>
              <a:cs typeface="Calibri"/>
            </a:endParaRPr>
          </a:p>
          <a:p>
            <a:pPr algn="ctr" rtl="0">
              <a:lnSpc>
                <a:spcPts val="1140"/>
              </a:lnSpc>
            </a:pPr>
            <a:r>
              <a:rPr lang="tr-TR" sz="1000" dirty="0">
                <a:latin typeface="Calibri"/>
                <a:cs typeface="Calibri"/>
              </a:rPr>
              <a:t>tüketiciler</a:t>
            </a:r>
            <a:endParaRPr lang="tr-TR" sz="1000" dirty="0">
              <a:latin typeface="Calibri" panose="020F0502020204030204" pitchFamily="34" charset="0"/>
              <a:ea typeface="Calibri"/>
              <a:cs typeface="Calibri" panose="020F0502020204030204" pitchFamily="34" charset="0"/>
            </a:endParaRPr>
          </a:p>
        </p:txBody>
      </p:sp>
      <p:sp>
        <p:nvSpPr>
          <p:cNvPr id="43" name="TextBox 42">
            <a:extLst>
              <a:ext uri="{FF2B5EF4-FFF2-40B4-BE49-F238E27FC236}">
                <a16:creationId xmlns:a16="http://schemas.microsoft.com/office/drawing/2014/main" id="{86B08F4A-06CF-FDF0-E28F-80AAFA3315A8}"/>
              </a:ext>
            </a:extLst>
          </p:cNvPr>
          <p:cNvSpPr txBox="1"/>
          <p:nvPr/>
        </p:nvSpPr>
        <p:spPr>
          <a:xfrm>
            <a:off x="351781" y="6005126"/>
            <a:ext cx="711058" cy="238720"/>
          </a:xfrm>
          <a:prstGeom prst="rect">
            <a:avLst/>
          </a:prstGeom>
          <a:noFill/>
        </p:spPr>
        <p:txBody>
          <a:bodyPr wrap="square" rtlCol="0">
            <a:spAutoFit/>
          </a:bodyPr>
          <a:lstStyle/>
          <a:p>
            <a:pPr algn="ctr" rtl="0">
              <a:lnSpc>
                <a:spcPts val="1140"/>
              </a:lnSpc>
            </a:pPr>
            <a:r>
              <a:rPr lang="en-GB" sz="1200" b="1">
                <a:latin typeface="Calibri" panose="020F0502020204030204" pitchFamily="34" charset="0"/>
                <a:cs typeface="Calibri" panose="020F0502020204030204" pitchFamily="34" charset="0"/>
              </a:rPr>
              <a:t>Kara</a:t>
            </a:r>
            <a:endParaRPr lang="en-GB" sz="1000">
              <a:latin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3B634F86-720E-9780-211E-30B1330CC4F6}"/>
              </a:ext>
            </a:extLst>
          </p:cNvPr>
          <p:cNvSpPr txBox="1"/>
          <p:nvPr/>
        </p:nvSpPr>
        <p:spPr>
          <a:xfrm>
            <a:off x="1842992" y="5884775"/>
            <a:ext cx="750030" cy="520912"/>
          </a:xfrm>
          <a:prstGeom prst="rect">
            <a:avLst/>
          </a:prstGeom>
          <a:noFill/>
        </p:spPr>
        <p:txBody>
          <a:bodyPr wrap="square" lIns="91440" tIns="45720" rIns="91440" bIns="45720" rtlCol="0" anchor="t">
            <a:spAutoFit/>
          </a:bodyPr>
          <a:lstStyle/>
          <a:p>
            <a:pPr algn="ctr" rtl="0">
              <a:lnSpc>
                <a:spcPts val="1140"/>
              </a:lnSpc>
            </a:pPr>
            <a:r>
              <a:rPr lang="tr-TR" sz="1200" b="1">
                <a:latin typeface="Calibri"/>
                <a:cs typeface="Calibri"/>
              </a:rPr>
              <a:t>Hayvan ve Mahsul</a:t>
            </a:r>
            <a:endParaRPr lang="tr-TR" sz="1200" b="1">
              <a:latin typeface="Calibri" panose="020F0502020204030204" pitchFamily="34" charset="0"/>
              <a:ea typeface="Calibri"/>
              <a:cs typeface="Calibri" panose="020F0502020204030204" pitchFamily="34" charset="0"/>
            </a:endParaRPr>
          </a:p>
        </p:txBody>
      </p:sp>
      <p:sp>
        <p:nvSpPr>
          <p:cNvPr id="45" name="TextBox 44">
            <a:extLst>
              <a:ext uri="{FF2B5EF4-FFF2-40B4-BE49-F238E27FC236}">
                <a16:creationId xmlns:a16="http://schemas.microsoft.com/office/drawing/2014/main" id="{D3E86799-55E8-D847-94FB-E26BF4ED3D71}"/>
              </a:ext>
            </a:extLst>
          </p:cNvPr>
          <p:cNvSpPr txBox="1"/>
          <p:nvPr/>
        </p:nvSpPr>
        <p:spPr>
          <a:xfrm>
            <a:off x="3361769" y="6005126"/>
            <a:ext cx="711058" cy="238720"/>
          </a:xfrm>
          <a:prstGeom prst="rect">
            <a:avLst/>
          </a:prstGeom>
          <a:noFill/>
        </p:spPr>
        <p:txBody>
          <a:bodyPr wrap="square" rtlCol="0">
            <a:spAutoFit/>
          </a:bodyPr>
          <a:lstStyle/>
          <a:p>
            <a:pPr algn="ctr" rtl="0">
              <a:lnSpc>
                <a:spcPts val="1140"/>
              </a:lnSpc>
            </a:pPr>
            <a:r>
              <a:rPr lang="en-GB" sz="1200" b="1">
                <a:latin typeface="Calibri" panose="020F0502020204030204" pitchFamily="34" charset="0"/>
                <a:cs typeface="Calibri" panose="020F0502020204030204" pitchFamily="34" charset="0"/>
              </a:rPr>
              <a:t>Ürün</a:t>
            </a:r>
            <a:endParaRPr lang="en-GB" sz="1000">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9D2AE43C-B30C-0502-1049-AA328CCBDEC8}"/>
              </a:ext>
            </a:extLst>
          </p:cNvPr>
          <p:cNvSpPr txBox="1"/>
          <p:nvPr/>
        </p:nvSpPr>
        <p:spPr>
          <a:xfrm>
            <a:off x="4959541" y="6005126"/>
            <a:ext cx="801313" cy="238720"/>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İşlem</a:t>
            </a:r>
            <a:endParaRPr lang="en-GB" sz="1200" b="1">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85B48A2-7BE2-7422-4FC3-6BF8D3D9043F}"/>
              </a:ext>
            </a:extLst>
          </p:cNvPr>
          <p:cNvSpPr txBox="1"/>
          <p:nvPr/>
        </p:nvSpPr>
        <p:spPr>
          <a:xfrm>
            <a:off x="6678257" y="6005126"/>
            <a:ext cx="801312" cy="238720"/>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İnsanlar</a:t>
            </a:r>
            <a:endParaRPr lang="en-GB" sz="1200" b="1">
              <a:latin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38EF80DB-6354-91BA-370B-22267AF8F920}"/>
              </a:ext>
            </a:extLst>
          </p:cNvPr>
          <p:cNvGrpSpPr/>
          <p:nvPr/>
        </p:nvGrpSpPr>
        <p:grpSpPr>
          <a:xfrm>
            <a:off x="1505635" y="5721566"/>
            <a:ext cx="252313" cy="280713"/>
            <a:chOff x="-914308" y="6462753"/>
            <a:chExt cx="252313" cy="280713"/>
          </a:xfrm>
        </p:grpSpPr>
        <p:sp>
          <p:nvSpPr>
            <p:cNvPr id="49" name="Oval 48">
              <a:extLst>
                <a:ext uri="{FF2B5EF4-FFF2-40B4-BE49-F238E27FC236}">
                  <a16:creationId xmlns:a16="http://schemas.microsoft.com/office/drawing/2014/main" id="{F2768DA6-37BC-1035-EB45-90A9729229DE}"/>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8" name="TextBox 47">
              <a:extLst>
                <a:ext uri="{FF2B5EF4-FFF2-40B4-BE49-F238E27FC236}">
                  <a16:creationId xmlns:a16="http://schemas.microsoft.com/office/drawing/2014/main" id="{482DFFC3-DBEC-E61D-7A8F-DA0795388381}"/>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1</a:t>
              </a:r>
              <a:endParaRPr lang="en-GB" sz="1600">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C5AB2CA5-0D86-9D2A-DC39-D60D4E782177}"/>
              </a:ext>
            </a:extLst>
          </p:cNvPr>
          <p:cNvGrpSpPr/>
          <p:nvPr/>
        </p:nvGrpSpPr>
        <p:grpSpPr>
          <a:xfrm>
            <a:off x="2995476" y="5721566"/>
            <a:ext cx="252313" cy="280713"/>
            <a:chOff x="-914308" y="6462753"/>
            <a:chExt cx="252313" cy="280713"/>
          </a:xfrm>
        </p:grpSpPr>
        <p:sp>
          <p:nvSpPr>
            <p:cNvPr id="52" name="Oval 51">
              <a:extLst>
                <a:ext uri="{FF2B5EF4-FFF2-40B4-BE49-F238E27FC236}">
                  <a16:creationId xmlns:a16="http://schemas.microsoft.com/office/drawing/2014/main" id="{F3672206-3485-088C-2484-00A4AB74AE50}"/>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3" name="TextBox 52">
              <a:extLst>
                <a:ext uri="{FF2B5EF4-FFF2-40B4-BE49-F238E27FC236}">
                  <a16:creationId xmlns:a16="http://schemas.microsoft.com/office/drawing/2014/main" id="{92EBD7C3-28F8-22DF-F56F-5582FCC2B7B5}"/>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2</a:t>
              </a:r>
              <a:endParaRPr lang="en-GB" sz="160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F64C940F-24B4-C417-9D32-905E67E1FD50}"/>
              </a:ext>
            </a:extLst>
          </p:cNvPr>
          <p:cNvGrpSpPr/>
          <p:nvPr/>
        </p:nvGrpSpPr>
        <p:grpSpPr>
          <a:xfrm>
            <a:off x="4524731" y="5721566"/>
            <a:ext cx="252313" cy="280713"/>
            <a:chOff x="-914308" y="6462753"/>
            <a:chExt cx="252313" cy="280713"/>
          </a:xfrm>
        </p:grpSpPr>
        <p:sp>
          <p:nvSpPr>
            <p:cNvPr id="55" name="Oval 54">
              <a:extLst>
                <a:ext uri="{FF2B5EF4-FFF2-40B4-BE49-F238E27FC236}">
                  <a16:creationId xmlns:a16="http://schemas.microsoft.com/office/drawing/2014/main" id="{39FA2933-34EA-450B-BFB3-DCE2BB9AE317}"/>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6" name="TextBox 55">
              <a:extLst>
                <a:ext uri="{FF2B5EF4-FFF2-40B4-BE49-F238E27FC236}">
                  <a16:creationId xmlns:a16="http://schemas.microsoft.com/office/drawing/2014/main" id="{5D84DE9C-746A-B6F7-90D6-656D8496B363}"/>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3</a:t>
              </a:r>
              <a:endParaRPr lang="en-GB" sz="1600">
                <a:latin typeface="Calibri" panose="020F0502020204030204" pitchFamily="34" charset="0"/>
                <a:cs typeface="Calibri" panose="020F0502020204030204" pitchFamily="34" charset="0"/>
              </a:endParaRPr>
            </a:p>
          </p:txBody>
        </p:sp>
      </p:grpSp>
      <p:grpSp>
        <p:nvGrpSpPr>
          <p:cNvPr id="57" name="Group 56">
            <a:extLst>
              <a:ext uri="{FF2B5EF4-FFF2-40B4-BE49-F238E27FC236}">
                <a16:creationId xmlns:a16="http://schemas.microsoft.com/office/drawing/2014/main" id="{0BD713EC-A5E5-C878-A8B2-75CD0CC3B11E}"/>
              </a:ext>
            </a:extLst>
          </p:cNvPr>
          <p:cNvGrpSpPr/>
          <p:nvPr/>
        </p:nvGrpSpPr>
        <p:grpSpPr>
          <a:xfrm>
            <a:off x="6093400" y="5721566"/>
            <a:ext cx="252313" cy="280713"/>
            <a:chOff x="-914308" y="6462753"/>
            <a:chExt cx="252313" cy="280713"/>
          </a:xfrm>
        </p:grpSpPr>
        <p:sp>
          <p:nvSpPr>
            <p:cNvPr id="58" name="Oval 57">
              <a:extLst>
                <a:ext uri="{FF2B5EF4-FFF2-40B4-BE49-F238E27FC236}">
                  <a16:creationId xmlns:a16="http://schemas.microsoft.com/office/drawing/2014/main" id="{7E8A67ED-D819-E501-0DE5-CEFDA5BE38E6}"/>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9" name="TextBox 58">
              <a:extLst>
                <a:ext uri="{FF2B5EF4-FFF2-40B4-BE49-F238E27FC236}">
                  <a16:creationId xmlns:a16="http://schemas.microsoft.com/office/drawing/2014/main" id="{4C16F07E-ABD1-517A-119A-7C81633DD1DB}"/>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4</a:t>
              </a:r>
              <a:endParaRPr lang="en-GB" sz="1600">
                <a:latin typeface="Calibri" panose="020F0502020204030204" pitchFamily="34" charset="0"/>
                <a:cs typeface="Calibri" panose="020F0502020204030204" pitchFamily="34" charset="0"/>
              </a:endParaRPr>
            </a:p>
          </p:txBody>
        </p:sp>
      </p:grpSp>
      <p:sp>
        <p:nvSpPr>
          <p:cNvPr id="60" name="TextBox 59">
            <a:extLst>
              <a:ext uri="{FF2B5EF4-FFF2-40B4-BE49-F238E27FC236}">
                <a16:creationId xmlns:a16="http://schemas.microsoft.com/office/drawing/2014/main" id="{6CAA8E9C-078A-0769-F772-E8AA701EF200}"/>
              </a:ext>
            </a:extLst>
          </p:cNvPr>
          <p:cNvSpPr txBox="1"/>
          <p:nvPr/>
        </p:nvSpPr>
        <p:spPr>
          <a:xfrm>
            <a:off x="245073" y="3731693"/>
            <a:ext cx="1382933" cy="2000869"/>
          </a:xfrm>
          <a:prstGeom prst="rect">
            <a:avLst/>
          </a:prstGeom>
          <a:noFill/>
        </p:spPr>
        <p:txBody>
          <a:bodyPr wrap="square" lIns="91440" tIns="45720" rIns="91440" bIns="45720" rtlCol="0" anchor="t">
            <a:spAutoFit/>
          </a:bodyPr>
          <a:lstStyle/>
          <a:p>
            <a:pPr algn="ctr" rtl="0">
              <a:lnSpc>
                <a:spcPts val="1140"/>
              </a:lnSpc>
            </a:pPr>
            <a:r>
              <a:rPr lang="tr-TR" sz="1200" b="1" dirty="0">
                <a:latin typeface="Calibri"/>
                <a:cs typeface="Calibri"/>
              </a:rPr>
              <a:t>Ekosistem İşlevleri</a:t>
            </a:r>
          </a:p>
          <a:p>
            <a:pPr algn="ctr" rtl="0">
              <a:lnSpc>
                <a:spcPts val="1140"/>
              </a:lnSpc>
            </a:pPr>
            <a:r>
              <a:rPr lang="tr-TR" sz="900" dirty="0">
                <a:latin typeface="Calibri"/>
                <a:cs typeface="Calibri"/>
              </a:rPr>
              <a:t>toprak verimliliği</a:t>
            </a:r>
          </a:p>
          <a:p>
            <a:pPr algn="ctr" rtl="0">
              <a:lnSpc>
                <a:spcPts val="1140"/>
              </a:lnSpc>
            </a:pPr>
            <a:r>
              <a:rPr lang="tr-TR" sz="900" dirty="0">
                <a:latin typeface="Calibri"/>
                <a:cs typeface="Calibri"/>
              </a:rPr>
              <a:t>besin döngüsü</a:t>
            </a:r>
          </a:p>
          <a:p>
            <a:pPr algn="ctr" rtl="0">
              <a:lnSpc>
                <a:spcPts val="1140"/>
              </a:lnSpc>
            </a:pPr>
            <a:r>
              <a:rPr lang="tr-TR" sz="900" dirty="0">
                <a:latin typeface="Calibri"/>
                <a:cs typeface="Calibri"/>
              </a:rPr>
              <a:t>su temini</a:t>
            </a:r>
          </a:p>
          <a:p>
            <a:pPr algn="ctr" rtl="0">
              <a:lnSpc>
                <a:spcPts val="1140"/>
              </a:lnSpc>
            </a:pPr>
            <a:r>
              <a:rPr lang="tr-TR" sz="900" dirty="0">
                <a:latin typeface="Calibri"/>
                <a:cs typeface="Calibri"/>
              </a:rPr>
              <a:t>hava kalitesi</a:t>
            </a:r>
            <a:endParaRPr lang="tr-TR" dirty="0">
              <a:latin typeface="Century Schoolbook" panose="02040604050505020304"/>
              <a:cs typeface="Calibri"/>
            </a:endParaRPr>
          </a:p>
          <a:p>
            <a:pPr algn="ctr" rtl="0">
              <a:lnSpc>
                <a:spcPts val="1140"/>
              </a:lnSpc>
            </a:pPr>
            <a:r>
              <a:rPr lang="tr-TR" sz="900" dirty="0">
                <a:latin typeface="Calibri"/>
                <a:cs typeface="Calibri"/>
              </a:rPr>
              <a:t>biyolojik çeşitlilik</a:t>
            </a:r>
            <a:endParaRPr lang="tr-TR" dirty="0"/>
          </a:p>
          <a:p>
            <a:pPr algn="ctr" rtl="0">
              <a:lnSpc>
                <a:spcPts val="1140"/>
              </a:lnSpc>
            </a:pPr>
            <a:r>
              <a:rPr lang="tr-TR" sz="900" dirty="0">
                <a:latin typeface="Calibri"/>
                <a:cs typeface="Calibri"/>
              </a:rPr>
              <a:t>böcekler/haşere kontrolü</a:t>
            </a:r>
            <a:endParaRPr lang="tr-TR" dirty="0">
              <a:latin typeface="Century Schoolbook" panose="02040604050505020304"/>
              <a:cs typeface="Calibri"/>
            </a:endParaRPr>
          </a:p>
          <a:p>
            <a:pPr algn="ctr" rtl="0">
              <a:lnSpc>
                <a:spcPct val="150000"/>
              </a:lnSpc>
            </a:pPr>
            <a:r>
              <a:rPr lang="tr-TR" sz="1200" b="1" dirty="0">
                <a:latin typeface="Calibri"/>
                <a:cs typeface="Calibri"/>
              </a:rPr>
              <a:t>İklim</a:t>
            </a:r>
          </a:p>
          <a:p>
            <a:pPr algn="ctr" rtl="0">
              <a:lnSpc>
                <a:spcPct val="150000"/>
              </a:lnSpc>
            </a:pPr>
            <a:r>
              <a:rPr lang="tr-TR" sz="1200" b="1" dirty="0">
                <a:latin typeface="Calibri"/>
                <a:cs typeface="Calibri"/>
              </a:rPr>
              <a:t>Yenilenemeyenler</a:t>
            </a:r>
          </a:p>
          <a:p>
            <a:pPr algn="ctr" rtl="0">
              <a:lnSpc>
                <a:spcPts val="740"/>
              </a:lnSpc>
            </a:pPr>
            <a:r>
              <a:rPr lang="tr-TR" sz="900" dirty="0">
                <a:latin typeface="Calibri"/>
                <a:cs typeface="Calibri"/>
              </a:rPr>
              <a:t>mineraller</a:t>
            </a:r>
          </a:p>
          <a:p>
            <a:pPr algn="ctr" rtl="0">
              <a:lnSpc>
                <a:spcPts val="1140"/>
              </a:lnSpc>
            </a:pPr>
            <a:r>
              <a:rPr lang="tr-TR" sz="900" dirty="0">
                <a:latin typeface="Calibri"/>
                <a:cs typeface="Calibri"/>
              </a:rPr>
              <a:t>antik yeraltı suyu</a:t>
            </a:r>
          </a:p>
          <a:p>
            <a:pPr algn="ctr" rtl="0">
              <a:lnSpc>
                <a:spcPts val="1140"/>
              </a:lnSpc>
            </a:pPr>
            <a:endParaRPr lang="tr-TR" sz="900" dirty="0">
              <a:latin typeface="Calibri" panose="020F0502020204030204" pitchFamily="34" charset="0"/>
              <a:cs typeface="Calibri" panose="020F0502020204030204" pitchFamily="34" charset="0"/>
            </a:endParaRPr>
          </a:p>
        </p:txBody>
      </p:sp>
      <p:cxnSp>
        <p:nvCxnSpPr>
          <p:cNvPr id="62" name="Straight Connector 61">
            <a:extLst>
              <a:ext uri="{FF2B5EF4-FFF2-40B4-BE49-F238E27FC236}">
                <a16:creationId xmlns:a16="http://schemas.microsoft.com/office/drawing/2014/main" id="{06E281BE-C769-3FA3-A68B-20A955B105B2}"/>
              </a:ext>
            </a:extLst>
          </p:cNvPr>
          <p:cNvCxnSpPr>
            <a:cxnSpLocks/>
          </p:cNvCxnSpPr>
          <p:nvPr/>
        </p:nvCxnSpPr>
        <p:spPr>
          <a:xfrm>
            <a:off x="556054" y="4818117"/>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3873835-2223-1213-4BCB-DB7A351EAE36}"/>
              </a:ext>
            </a:extLst>
          </p:cNvPr>
          <p:cNvCxnSpPr>
            <a:cxnSpLocks/>
          </p:cNvCxnSpPr>
          <p:nvPr/>
        </p:nvCxnSpPr>
        <p:spPr>
          <a:xfrm>
            <a:off x="556054" y="5080603"/>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05243309-9735-08F7-EA9D-A3D8A9BCA195}"/>
              </a:ext>
            </a:extLst>
          </p:cNvPr>
          <p:cNvSpPr txBox="1"/>
          <p:nvPr/>
        </p:nvSpPr>
        <p:spPr>
          <a:xfrm>
            <a:off x="6247420" y="4566518"/>
            <a:ext cx="1232149" cy="792846"/>
          </a:xfrm>
          <a:prstGeom prst="rect">
            <a:avLst/>
          </a:prstGeom>
          <a:noFill/>
        </p:spPr>
        <p:txBody>
          <a:bodyPr wrap="square" lIns="91440" tIns="45720" rIns="91440" bIns="45720" rtlCol="0" anchor="t">
            <a:spAutoFit/>
          </a:bodyPr>
          <a:lstStyle/>
          <a:p>
            <a:pPr algn="ctr" rtl="0">
              <a:lnSpc>
                <a:spcPts val="1140"/>
              </a:lnSpc>
            </a:pPr>
            <a:r>
              <a:rPr lang="tr-TR" sz="1200" b="1">
                <a:latin typeface="Calibri"/>
                <a:cs typeface="Calibri"/>
              </a:rPr>
              <a:t>Sağlık Cezası</a:t>
            </a:r>
            <a:endParaRPr lang="tr-TR" sz="1200" b="1">
              <a:latin typeface="Calibri"/>
              <a:ea typeface="Calibri"/>
              <a:cs typeface="Calibri"/>
            </a:endParaRPr>
          </a:p>
          <a:p>
            <a:pPr algn="ctr" rtl="0">
              <a:lnSpc>
                <a:spcPts val="1140"/>
              </a:lnSpc>
            </a:pPr>
            <a:r>
              <a:rPr lang="tr-TR" sz="900" dirty="0">
                <a:latin typeface="Calibri"/>
                <a:cs typeface="Calibri"/>
              </a:rPr>
              <a:t>hastalık</a:t>
            </a:r>
            <a:endParaRPr lang="tr-TR" sz="900" dirty="0">
              <a:latin typeface="Calibri"/>
              <a:ea typeface="Calibri"/>
              <a:cs typeface="Calibri"/>
            </a:endParaRPr>
          </a:p>
          <a:p>
            <a:pPr algn="ctr" rtl="0">
              <a:lnSpc>
                <a:spcPts val="1140"/>
              </a:lnSpc>
            </a:pPr>
            <a:r>
              <a:rPr lang="tr-TR" sz="900" dirty="0">
                <a:latin typeface="Calibri"/>
                <a:cs typeface="Calibri"/>
              </a:rPr>
              <a:t>obezite</a:t>
            </a:r>
            <a:endParaRPr lang="tr-TR" sz="900" dirty="0">
              <a:latin typeface="Calibri"/>
              <a:ea typeface="Calibri"/>
              <a:cs typeface="Calibri"/>
            </a:endParaRPr>
          </a:p>
          <a:p>
            <a:pPr algn="ctr" rtl="0">
              <a:lnSpc>
                <a:spcPts val="1140"/>
              </a:lnSpc>
            </a:pPr>
            <a:r>
              <a:rPr lang="tr-TR" sz="900" dirty="0">
                <a:latin typeface="Calibri"/>
                <a:cs typeface="Calibri"/>
              </a:rPr>
              <a:t>yetersiz beslenme</a:t>
            </a:r>
            <a:endParaRPr lang="tr-TR" sz="900" dirty="0">
              <a:latin typeface="Calibri" panose="020F0502020204030204" pitchFamily="34" charset="0"/>
              <a:ea typeface="Calibri"/>
              <a:cs typeface="Calibri" panose="020F0502020204030204" pitchFamily="34" charset="0"/>
            </a:endParaRPr>
          </a:p>
          <a:p>
            <a:pPr algn="ctr" rtl="0">
              <a:lnSpc>
                <a:spcPts val="1140"/>
              </a:lnSpc>
            </a:pPr>
            <a:r>
              <a:rPr lang="tr-TR" sz="900" dirty="0">
                <a:latin typeface="Calibri"/>
                <a:cs typeface="Calibri"/>
              </a:rPr>
              <a:t>açlık</a:t>
            </a:r>
            <a:endParaRPr lang="tr-TR" sz="900" dirty="0">
              <a:latin typeface="Calibri"/>
              <a:ea typeface="Calibri"/>
              <a:cs typeface="Calibri"/>
            </a:endParaRPr>
          </a:p>
        </p:txBody>
      </p:sp>
      <p:sp>
        <p:nvSpPr>
          <p:cNvPr id="65" name="TextBox 64">
            <a:extLst>
              <a:ext uri="{FF2B5EF4-FFF2-40B4-BE49-F238E27FC236}">
                <a16:creationId xmlns:a16="http://schemas.microsoft.com/office/drawing/2014/main" id="{D4EC6BE9-4054-3756-C61A-CD54A0C856E9}"/>
              </a:ext>
            </a:extLst>
          </p:cNvPr>
          <p:cNvSpPr txBox="1"/>
          <p:nvPr/>
        </p:nvSpPr>
        <p:spPr>
          <a:xfrm>
            <a:off x="4775162" y="4909378"/>
            <a:ext cx="1232149" cy="792846"/>
          </a:xfrm>
          <a:prstGeom prst="rect">
            <a:avLst/>
          </a:prstGeom>
          <a:noFill/>
        </p:spPr>
        <p:txBody>
          <a:bodyPr wrap="square" lIns="91440" tIns="45720" rIns="91440" bIns="45720" rtlCol="0" anchor="t">
            <a:spAutoFit/>
          </a:bodyPr>
          <a:lstStyle/>
          <a:p>
            <a:pPr algn="ctr" rtl="0">
              <a:lnSpc>
                <a:spcPts val="1140"/>
              </a:lnSpc>
            </a:pPr>
            <a:r>
              <a:rPr lang="tr-TR" sz="1200" b="1">
                <a:latin typeface="Calibri"/>
                <a:cs typeface="Calibri"/>
              </a:rPr>
              <a:t>Yemek atıkları</a:t>
            </a:r>
            <a:endParaRPr lang="tr-TR" sz="1200" b="1">
              <a:latin typeface="Calibri"/>
              <a:ea typeface="Calibri"/>
              <a:cs typeface="Calibri"/>
            </a:endParaRPr>
          </a:p>
          <a:p>
            <a:pPr algn="ctr" rtl="0">
              <a:lnSpc>
                <a:spcPts val="1140"/>
              </a:lnSpc>
            </a:pPr>
            <a:r>
              <a:rPr lang="tr-TR" sz="900" dirty="0">
                <a:latin typeface="Calibri"/>
                <a:cs typeface="Calibri"/>
              </a:rPr>
              <a:t>aşırı tüketim</a:t>
            </a:r>
            <a:endParaRPr lang="tr-TR" sz="900" dirty="0">
              <a:latin typeface="Calibri" panose="020F0502020204030204" pitchFamily="34" charset="0"/>
              <a:ea typeface="Calibri"/>
              <a:cs typeface="Calibri" panose="020F0502020204030204" pitchFamily="34" charset="0"/>
            </a:endParaRPr>
          </a:p>
          <a:p>
            <a:pPr algn="ctr">
              <a:lnSpc>
                <a:spcPts val="1140"/>
              </a:lnSpc>
            </a:pPr>
            <a:r>
              <a:rPr lang="tr-TR" sz="900" dirty="0">
                <a:latin typeface="Calibri"/>
                <a:cs typeface="Calibri"/>
              </a:rPr>
              <a:t>beslenme alışkanlığı yetersiz gıda okuryazarlığı</a:t>
            </a:r>
            <a:endParaRPr lang="tr-TR" sz="900" dirty="0">
              <a:latin typeface="Calibri"/>
              <a:ea typeface="Calibri"/>
              <a:cs typeface="Calibri"/>
            </a:endParaRPr>
          </a:p>
        </p:txBody>
      </p:sp>
      <p:sp>
        <p:nvSpPr>
          <p:cNvPr id="66" name="TextBox 65">
            <a:extLst>
              <a:ext uri="{FF2B5EF4-FFF2-40B4-BE49-F238E27FC236}">
                <a16:creationId xmlns:a16="http://schemas.microsoft.com/office/drawing/2014/main" id="{EE79EC89-E379-C6F7-69B2-B673D2791248}"/>
              </a:ext>
            </a:extLst>
          </p:cNvPr>
          <p:cNvSpPr txBox="1"/>
          <p:nvPr/>
        </p:nvSpPr>
        <p:spPr>
          <a:xfrm>
            <a:off x="1600729" y="4910037"/>
            <a:ext cx="1232149" cy="792846"/>
          </a:xfrm>
          <a:prstGeom prst="rect">
            <a:avLst/>
          </a:prstGeom>
          <a:noFill/>
        </p:spPr>
        <p:txBody>
          <a:bodyPr wrap="square" lIns="91440" tIns="45720" rIns="91440" bIns="45720" rtlCol="0" anchor="t">
            <a:spAutoFit/>
          </a:bodyPr>
          <a:lstStyle/>
          <a:p>
            <a:pPr algn="ctr" rtl="0">
              <a:lnSpc>
                <a:spcPts val="1140"/>
              </a:lnSpc>
            </a:pPr>
            <a:r>
              <a:rPr lang="tr-TR" sz="1200" b="1">
                <a:latin typeface="Calibri"/>
                <a:ea typeface="Calibri"/>
                <a:cs typeface="Calibri"/>
              </a:rPr>
              <a:t>Verim Kaybı</a:t>
            </a:r>
          </a:p>
          <a:p>
            <a:pPr algn="ctr" rtl="0">
              <a:lnSpc>
                <a:spcPts val="1140"/>
              </a:lnSpc>
            </a:pPr>
            <a:r>
              <a:rPr lang="tr-TR" sz="900" dirty="0">
                <a:latin typeface="Calibri"/>
                <a:ea typeface="Calibri"/>
                <a:cs typeface="Calibri"/>
              </a:rPr>
              <a:t>içsel verimsizlik</a:t>
            </a:r>
          </a:p>
          <a:p>
            <a:pPr algn="ctr" rtl="0">
              <a:lnSpc>
                <a:spcPts val="1140"/>
              </a:lnSpc>
            </a:pPr>
            <a:r>
              <a:rPr lang="tr-TR" sz="900" dirty="0">
                <a:latin typeface="Calibri"/>
                <a:ea typeface="Calibri"/>
                <a:cs typeface="Calibri"/>
              </a:rPr>
              <a:t>zararlılar ve patojenler</a:t>
            </a:r>
          </a:p>
          <a:p>
            <a:pPr algn="ctr" rtl="0">
              <a:lnSpc>
                <a:spcPts val="1140"/>
              </a:lnSpc>
            </a:pPr>
            <a:r>
              <a:rPr lang="tr-TR" sz="900" dirty="0">
                <a:latin typeface="Calibri"/>
                <a:ea typeface="Calibri"/>
                <a:cs typeface="Calibri"/>
              </a:rPr>
              <a:t>kaynak eksikliği</a:t>
            </a:r>
          </a:p>
          <a:p>
            <a:pPr algn="ctr" rtl="0">
              <a:lnSpc>
                <a:spcPts val="1140"/>
              </a:lnSpc>
            </a:pPr>
            <a:r>
              <a:rPr lang="tr-TR" sz="900" dirty="0">
                <a:latin typeface="Calibri"/>
                <a:ea typeface="Calibri"/>
                <a:cs typeface="Calibri"/>
              </a:rPr>
              <a:t>hava durumu</a:t>
            </a:r>
          </a:p>
        </p:txBody>
      </p:sp>
      <p:sp>
        <p:nvSpPr>
          <p:cNvPr id="67" name="TextBox 66">
            <a:extLst>
              <a:ext uri="{FF2B5EF4-FFF2-40B4-BE49-F238E27FC236}">
                <a16:creationId xmlns:a16="http://schemas.microsoft.com/office/drawing/2014/main" id="{AA244FA2-625B-A59F-EF4E-29B0AB6DD072}"/>
              </a:ext>
            </a:extLst>
          </p:cNvPr>
          <p:cNvSpPr txBox="1"/>
          <p:nvPr/>
        </p:nvSpPr>
        <p:spPr>
          <a:xfrm>
            <a:off x="3084083" y="4930695"/>
            <a:ext cx="1439395" cy="786434"/>
          </a:xfrm>
          <a:prstGeom prst="rect">
            <a:avLst/>
          </a:prstGeom>
          <a:noFill/>
        </p:spPr>
        <p:txBody>
          <a:bodyPr wrap="square" lIns="91440" tIns="45720" rIns="91440" bIns="45720" rtlCol="0" anchor="t">
            <a:spAutoFit/>
          </a:bodyPr>
          <a:lstStyle/>
          <a:p>
            <a:pPr algn="ctr" rtl="0">
              <a:lnSpc>
                <a:spcPts val="940"/>
              </a:lnSpc>
            </a:pPr>
            <a:r>
              <a:rPr lang="tr-TR" sz="1200" b="1">
                <a:latin typeface="Calibri"/>
                <a:ea typeface="Calibri"/>
                <a:cs typeface="Calibri"/>
              </a:rPr>
              <a:t>Hasat Sonrası Kayıp</a:t>
            </a:r>
          </a:p>
          <a:p>
            <a:pPr algn="ctr" rtl="0">
              <a:lnSpc>
                <a:spcPts val="940"/>
              </a:lnSpc>
            </a:pPr>
            <a:r>
              <a:rPr lang="tr-TR" sz="900" dirty="0">
                <a:latin typeface="Calibri"/>
                <a:ea typeface="Calibri"/>
                <a:cs typeface="Calibri"/>
              </a:rPr>
              <a:t>zayıf depolama</a:t>
            </a:r>
          </a:p>
          <a:p>
            <a:pPr algn="ctr" rtl="0">
              <a:lnSpc>
                <a:spcPts val="940"/>
              </a:lnSpc>
            </a:pPr>
            <a:r>
              <a:rPr lang="tr-TR" sz="900" dirty="0">
                <a:latin typeface="Calibri"/>
                <a:ea typeface="Calibri"/>
                <a:cs typeface="Calibri"/>
              </a:rPr>
              <a:t>istila</a:t>
            </a:r>
          </a:p>
          <a:p>
            <a:pPr algn="ctr" rtl="0">
              <a:lnSpc>
                <a:spcPts val="940"/>
              </a:lnSpc>
            </a:pPr>
            <a:r>
              <a:rPr lang="tr-TR" sz="900" dirty="0">
                <a:latin typeface="Calibri"/>
                <a:ea typeface="Calibri"/>
                <a:cs typeface="Calibri"/>
              </a:rPr>
              <a:t>fazla üretim</a:t>
            </a:r>
          </a:p>
          <a:p>
            <a:pPr algn="ctr" rtl="0">
              <a:lnSpc>
                <a:spcPts val="940"/>
              </a:lnSpc>
            </a:pPr>
            <a:r>
              <a:rPr lang="tr-TR" sz="900" dirty="0">
                <a:latin typeface="Calibri"/>
                <a:ea typeface="Calibri"/>
                <a:cs typeface="Calibri"/>
              </a:rPr>
              <a:t>aşırı satın alma</a:t>
            </a:r>
          </a:p>
          <a:p>
            <a:pPr algn="ctr" rtl="0">
              <a:lnSpc>
                <a:spcPts val="940"/>
              </a:lnSpc>
            </a:pPr>
            <a:r>
              <a:rPr lang="tr-TR" sz="900" dirty="0">
                <a:latin typeface="Calibri"/>
                <a:ea typeface="Calibri"/>
                <a:cs typeface="Calibri"/>
              </a:rPr>
              <a:t>kalite kontrolleri</a:t>
            </a:r>
          </a:p>
        </p:txBody>
      </p:sp>
      <p:sp>
        <p:nvSpPr>
          <p:cNvPr id="68" name="TextBox 67">
            <a:extLst>
              <a:ext uri="{FF2B5EF4-FFF2-40B4-BE49-F238E27FC236}">
                <a16:creationId xmlns:a16="http://schemas.microsoft.com/office/drawing/2014/main" id="{E77F343C-DC54-9A97-B3AD-3DE04C855B80}"/>
              </a:ext>
            </a:extLst>
          </p:cNvPr>
          <p:cNvSpPr txBox="1"/>
          <p:nvPr/>
        </p:nvSpPr>
        <p:spPr>
          <a:xfrm>
            <a:off x="1675472" y="4342256"/>
            <a:ext cx="4310169" cy="671018"/>
          </a:xfrm>
          <a:prstGeom prst="rect">
            <a:avLst/>
          </a:prstGeom>
          <a:noFill/>
        </p:spPr>
        <p:txBody>
          <a:bodyPr wrap="square" lIns="91440" tIns="45720" rIns="91440" bIns="45720" rtlCol="0" anchor="t">
            <a:spAutoFit/>
          </a:bodyPr>
          <a:lstStyle/>
          <a:p>
            <a:pPr algn="ctr" rtl="0">
              <a:lnSpc>
                <a:spcPts val="940"/>
              </a:lnSpc>
            </a:pPr>
            <a:r>
              <a:rPr lang="tr-TR" sz="1200" b="1">
                <a:latin typeface="Calibri"/>
                <a:ea typeface="Calibri"/>
                <a:cs typeface="Calibri"/>
              </a:rPr>
              <a:t>Çevresel Cezalar</a:t>
            </a:r>
          </a:p>
          <a:p>
            <a:pPr algn="ctr" rtl="0">
              <a:lnSpc>
                <a:spcPts val="940"/>
              </a:lnSpc>
            </a:pPr>
            <a:r>
              <a:rPr lang="tr-TR" sz="900" dirty="0">
                <a:latin typeface="Calibri"/>
                <a:ea typeface="Calibri"/>
                <a:cs typeface="Calibri"/>
              </a:rPr>
              <a:t>su kullanımı, toprak bozulması, ötrofikasyon, sera gazı emisyonları, biyolojik çeşitlilik kaybı, ormansızlaşma, kirlilik, kaynak kullanımı, fazla paketleme, fazla altyapı, düzenli depolama</a:t>
            </a:r>
          </a:p>
          <a:p>
            <a:pPr algn="ctr" rtl="0">
              <a:lnSpc>
                <a:spcPts val="940"/>
              </a:lnSpc>
            </a:pPr>
            <a:endParaRPr lang="tr-TR" sz="900" dirty="0">
              <a:latin typeface="Calibri" panose="020F0502020204030204" pitchFamily="34" charset="0"/>
              <a:ea typeface="Calibri"/>
              <a:cs typeface="Calibri" panose="020F0502020204030204" pitchFamily="34" charset="0"/>
            </a:endParaRPr>
          </a:p>
        </p:txBody>
      </p:sp>
      <p:sp>
        <p:nvSpPr>
          <p:cNvPr id="69" name="TextBox 68">
            <a:extLst>
              <a:ext uri="{FF2B5EF4-FFF2-40B4-BE49-F238E27FC236}">
                <a16:creationId xmlns:a16="http://schemas.microsoft.com/office/drawing/2014/main" id="{2710B4DB-673D-0B5E-CFBC-979C1C907600}"/>
              </a:ext>
            </a:extLst>
          </p:cNvPr>
          <p:cNvSpPr txBox="1"/>
          <p:nvPr/>
        </p:nvSpPr>
        <p:spPr>
          <a:xfrm>
            <a:off x="1715362" y="6635943"/>
            <a:ext cx="976396" cy="938719"/>
          </a:xfrm>
          <a:prstGeom prst="rect">
            <a:avLst/>
          </a:prstGeom>
          <a:noFill/>
        </p:spPr>
        <p:txBody>
          <a:bodyPr wrap="square" lIns="91440" tIns="45720" rIns="91440" bIns="45720" rtlCol="0" anchor="t">
            <a:spAutoFit/>
          </a:bodyPr>
          <a:lstStyle/>
          <a:p>
            <a:pPr algn="ctr" rtl="0">
              <a:lnSpc>
                <a:spcPts val="1140"/>
              </a:lnSpc>
            </a:pPr>
            <a:r>
              <a:rPr lang="tr-TR" sz="1000" dirty="0">
                <a:latin typeface="Calibri"/>
                <a:ea typeface="Calibri"/>
                <a:cs typeface="Calibri"/>
              </a:rPr>
              <a:t>çiftçiler</a:t>
            </a:r>
          </a:p>
          <a:p>
            <a:pPr algn="ctr" rtl="0">
              <a:lnSpc>
                <a:spcPts val="1140"/>
              </a:lnSpc>
            </a:pPr>
            <a:r>
              <a:rPr lang="tr-TR" sz="1000" dirty="0">
                <a:latin typeface="Calibri"/>
                <a:ea typeface="Calibri"/>
                <a:cs typeface="Calibri"/>
              </a:rPr>
              <a:t>arazi sahipleri</a:t>
            </a:r>
          </a:p>
          <a:p>
            <a:pPr algn="ctr" rtl="0">
              <a:lnSpc>
                <a:spcPts val="1140"/>
              </a:lnSpc>
            </a:pPr>
            <a:r>
              <a:rPr lang="tr-TR" sz="1000" dirty="0">
                <a:latin typeface="Calibri"/>
                <a:ea typeface="Calibri"/>
                <a:cs typeface="Calibri"/>
              </a:rPr>
              <a:t>tarım merkezleri</a:t>
            </a:r>
          </a:p>
          <a:p>
            <a:pPr algn="ctr" rtl="0">
              <a:lnSpc>
                <a:spcPts val="1140"/>
              </a:lnSpc>
            </a:pPr>
            <a:r>
              <a:rPr lang="tr-TR" sz="1000" dirty="0">
                <a:latin typeface="Calibri"/>
                <a:ea typeface="Calibri"/>
                <a:cs typeface="Calibri"/>
              </a:rPr>
              <a:t>Tarımsal Sanayi</a:t>
            </a:r>
          </a:p>
        </p:txBody>
      </p:sp>
      <p:sp>
        <p:nvSpPr>
          <p:cNvPr id="70" name="Right Arrow 69">
            <a:extLst>
              <a:ext uri="{FF2B5EF4-FFF2-40B4-BE49-F238E27FC236}">
                <a16:creationId xmlns:a16="http://schemas.microsoft.com/office/drawing/2014/main" id="{FA32A13B-E444-3FA1-1C8D-00FF59AC043D}"/>
              </a:ext>
            </a:extLst>
          </p:cNvPr>
          <p:cNvSpPr/>
          <p:nvPr/>
        </p:nvSpPr>
        <p:spPr>
          <a:xfrm>
            <a:off x="1215903" y="6029644"/>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1" name="Right Arrow 70">
            <a:extLst>
              <a:ext uri="{FF2B5EF4-FFF2-40B4-BE49-F238E27FC236}">
                <a16:creationId xmlns:a16="http://schemas.microsoft.com/office/drawing/2014/main" id="{D5427775-F493-98CB-2A11-A1A042E703EA}"/>
              </a:ext>
            </a:extLst>
          </p:cNvPr>
          <p:cNvSpPr/>
          <p:nvPr/>
        </p:nvSpPr>
        <p:spPr>
          <a:xfrm>
            <a:off x="2718880"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2" name="Right Arrow 71">
            <a:extLst>
              <a:ext uri="{FF2B5EF4-FFF2-40B4-BE49-F238E27FC236}">
                <a16:creationId xmlns:a16="http://schemas.microsoft.com/office/drawing/2014/main" id="{73814E82-7C35-139B-A2CA-E2C474885562}"/>
              </a:ext>
            </a:extLst>
          </p:cNvPr>
          <p:cNvSpPr/>
          <p:nvPr/>
        </p:nvSpPr>
        <p:spPr>
          <a:xfrm>
            <a:off x="4300687"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3" name="Right Arrow 72">
            <a:extLst>
              <a:ext uri="{FF2B5EF4-FFF2-40B4-BE49-F238E27FC236}">
                <a16:creationId xmlns:a16="http://schemas.microsoft.com/office/drawing/2014/main" id="{1EFA58C4-292B-8B1D-8734-45BFC45FF832}"/>
              </a:ext>
            </a:extLst>
          </p:cNvPr>
          <p:cNvSpPr/>
          <p:nvPr/>
        </p:nvSpPr>
        <p:spPr>
          <a:xfrm>
            <a:off x="5961325" y="5966582"/>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77" name="Group 76">
            <a:extLst>
              <a:ext uri="{FF2B5EF4-FFF2-40B4-BE49-F238E27FC236}">
                <a16:creationId xmlns:a16="http://schemas.microsoft.com/office/drawing/2014/main" id="{37273067-C41E-57D6-7FB5-1628944D86C0}"/>
              </a:ext>
            </a:extLst>
          </p:cNvPr>
          <p:cNvGrpSpPr/>
          <p:nvPr/>
        </p:nvGrpSpPr>
        <p:grpSpPr>
          <a:xfrm>
            <a:off x="4824540" y="6981169"/>
            <a:ext cx="445052" cy="238720"/>
            <a:chOff x="6345713" y="7790819"/>
            <a:chExt cx="445052" cy="238720"/>
          </a:xfrm>
        </p:grpSpPr>
        <p:sp>
          <p:nvSpPr>
            <p:cNvPr id="74" name="Right Arrow 73">
              <a:extLst>
                <a:ext uri="{FF2B5EF4-FFF2-40B4-BE49-F238E27FC236}">
                  <a16:creationId xmlns:a16="http://schemas.microsoft.com/office/drawing/2014/main" id="{6E7D4906-24F7-FBD3-C898-37026C4AC179}"/>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6" name="Right Arrow 75">
              <a:extLst>
                <a:ext uri="{FF2B5EF4-FFF2-40B4-BE49-F238E27FC236}">
                  <a16:creationId xmlns:a16="http://schemas.microsoft.com/office/drawing/2014/main" id="{DD2CCBE6-6564-572C-5355-B596F3D79072}"/>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grpSp>
        <p:nvGrpSpPr>
          <p:cNvPr id="78" name="Group 77">
            <a:extLst>
              <a:ext uri="{FF2B5EF4-FFF2-40B4-BE49-F238E27FC236}">
                <a16:creationId xmlns:a16="http://schemas.microsoft.com/office/drawing/2014/main" id="{813FB7B5-2BDE-D0D4-5811-1C00254B27AB}"/>
              </a:ext>
            </a:extLst>
          </p:cNvPr>
          <p:cNvGrpSpPr/>
          <p:nvPr/>
        </p:nvGrpSpPr>
        <p:grpSpPr>
          <a:xfrm>
            <a:off x="2895987" y="6981169"/>
            <a:ext cx="445052" cy="238720"/>
            <a:chOff x="6345713" y="7790819"/>
            <a:chExt cx="445052" cy="238720"/>
          </a:xfrm>
        </p:grpSpPr>
        <p:sp>
          <p:nvSpPr>
            <p:cNvPr id="79" name="Right Arrow 78">
              <a:extLst>
                <a:ext uri="{FF2B5EF4-FFF2-40B4-BE49-F238E27FC236}">
                  <a16:creationId xmlns:a16="http://schemas.microsoft.com/office/drawing/2014/main" id="{93AA0508-AEB9-C17B-B198-6816FA0AE1AD}"/>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80" name="Right Arrow 79">
              <a:extLst>
                <a:ext uri="{FF2B5EF4-FFF2-40B4-BE49-F238E27FC236}">
                  <a16:creationId xmlns:a16="http://schemas.microsoft.com/office/drawing/2014/main" id="{72A097E6-FBB3-5C77-117A-BC152F974738}"/>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grpSp>
        <p:nvGrpSpPr>
          <p:cNvPr id="107" name="Group 106">
            <a:extLst>
              <a:ext uri="{FF2B5EF4-FFF2-40B4-BE49-F238E27FC236}">
                <a16:creationId xmlns:a16="http://schemas.microsoft.com/office/drawing/2014/main" id="{CA657EEC-9EA7-1BE5-E9C8-EEA23E7819D6}"/>
              </a:ext>
            </a:extLst>
          </p:cNvPr>
          <p:cNvGrpSpPr/>
          <p:nvPr/>
        </p:nvGrpSpPr>
        <p:grpSpPr>
          <a:xfrm>
            <a:off x="6058553" y="6408009"/>
            <a:ext cx="1047770" cy="1841809"/>
            <a:chOff x="6058553" y="6408009"/>
            <a:chExt cx="1047770" cy="1841809"/>
          </a:xfrm>
        </p:grpSpPr>
        <p:cxnSp>
          <p:nvCxnSpPr>
            <p:cNvPr id="82" name="Straight Arrow Connector 81">
              <a:extLst>
                <a:ext uri="{FF2B5EF4-FFF2-40B4-BE49-F238E27FC236}">
                  <a16:creationId xmlns:a16="http://schemas.microsoft.com/office/drawing/2014/main" id="{60DC088F-E556-AB47-B5C7-9757049171BA}"/>
                </a:ext>
              </a:extLst>
            </p:cNvPr>
            <p:cNvCxnSpPr>
              <a:cxnSpLocks/>
            </p:cNvCxnSpPr>
            <p:nvPr/>
          </p:nvCxnSpPr>
          <p:spPr>
            <a:xfrm flipH="1">
              <a:off x="6058553" y="8249818"/>
              <a:ext cx="10477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AE892A-8ACB-28E3-7D18-F19AEAF66ED6}"/>
                </a:ext>
              </a:extLst>
            </p:cNvPr>
            <p:cNvCxnSpPr>
              <a:cxnSpLocks/>
            </p:cNvCxnSpPr>
            <p:nvPr/>
          </p:nvCxnSpPr>
          <p:spPr>
            <a:xfrm>
              <a:off x="7078913" y="6408009"/>
              <a:ext cx="0" cy="1841809"/>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A113524-0830-D679-43F1-07CE9EE69A7C}"/>
                </a:ext>
              </a:extLst>
            </p:cNvPr>
            <p:cNvCxnSpPr>
              <a:cxnSpLocks/>
            </p:cNvCxnSpPr>
            <p:nvPr/>
          </p:nvCxnSpPr>
          <p:spPr>
            <a:xfrm flipH="1">
              <a:off x="6620653" y="7072231"/>
              <a:ext cx="4856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54DA8242-9750-A983-9FC1-1B0B90993482}"/>
              </a:ext>
            </a:extLst>
          </p:cNvPr>
          <p:cNvGrpSpPr/>
          <p:nvPr/>
        </p:nvGrpSpPr>
        <p:grpSpPr>
          <a:xfrm>
            <a:off x="1642253" y="3951659"/>
            <a:ext cx="2137584" cy="357644"/>
            <a:chOff x="1642253" y="3951659"/>
            <a:chExt cx="2137584" cy="357644"/>
          </a:xfrm>
        </p:grpSpPr>
        <p:cxnSp>
          <p:nvCxnSpPr>
            <p:cNvPr id="90" name="Straight Arrow Connector 89">
              <a:extLst>
                <a:ext uri="{FF2B5EF4-FFF2-40B4-BE49-F238E27FC236}">
                  <a16:creationId xmlns:a16="http://schemas.microsoft.com/office/drawing/2014/main" id="{DAD28076-605B-64E7-6F0A-917DB4CE6B76}"/>
                </a:ext>
              </a:extLst>
            </p:cNvPr>
            <p:cNvCxnSpPr>
              <a:cxnSpLocks/>
            </p:cNvCxnSpPr>
            <p:nvPr/>
          </p:nvCxnSpPr>
          <p:spPr>
            <a:xfrm flipH="1">
              <a:off x="1642253" y="3951659"/>
              <a:ext cx="2137584"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B31A360-E013-FDDA-2D33-C7A49DAD30D2}"/>
                </a:ext>
              </a:extLst>
            </p:cNvPr>
            <p:cNvCxnSpPr>
              <a:cxnSpLocks/>
            </p:cNvCxnSpPr>
            <p:nvPr/>
          </p:nvCxnSpPr>
          <p:spPr>
            <a:xfrm flipV="1">
              <a:off x="3755491" y="3951659"/>
              <a:ext cx="0" cy="357644"/>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0DF11F8B-4972-8412-F4C7-8D4AB620EE1B}"/>
              </a:ext>
            </a:extLst>
          </p:cNvPr>
          <p:cNvGrpSpPr/>
          <p:nvPr/>
        </p:nvGrpSpPr>
        <p:grpSpPr>
          <a:xfrm>
            <a:off x="4427858" y="3951659"/>
            <a:ext cx="2456473" cy="446487"/>
            <a:chOff x="4427858" y="3951659"/>
            <a:chExt cx="2456473" cy="446487"/>
          </a:xfrm>
        </p:grpSpPr>
        <p:cxnSp>
          <p:nvCxnSpPr>
            <p:cNvPr id="92" name="Straight Arrow Connector 91">
              <a:extLst>
                <a:ext uri="{FF2B5EF4-FFF2-40B4-BE49-F238E27FC236}">
                  <a16:creationId xmlns:a16="http://schemas.microsoft.com/office/drawing/2014/main" id="{A22808CF-FF1A-1C4C-384D-9ADCE0267B52}"/>
                </a:ext>
              </a:extLst>
            </p:cNvPr>
            <p:cNvCxnSpPr>
              <a:cxnSpLocks/>
            </p:cNvCxnSpPr>
            <p:nvPr/>
          </p:nvCxnSpPr>
          <p:spPr>
            <a:xfrm>
              <a:off x="6863488" y="3951659"/>
              <a:ext cx="0" cy="446487"/>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0BCED719-3603-41A9-75DA-6E873CFC5D8D}"/>
                </a:ext>
              </a:extLst>
            </p:cNvPr>
            <p:cNvCxnSpPr>
              <a:cxnSpLocks/>
            </p:cNvCxnSpPr>
            <p:nvPr/>
          </p:nvCxnSpPr>
          <p:spPr>
            <a:xfrm>
              <a:off x="4427858" y="3951659"/>
              <a:ext cx="2456473" cy="0"/>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5E937F6-04FE-A2AE-405F-938390C772CC}"/>
                </a:ext>
              </a:extLst>
            </p:cNvPr>
            <p:cNvCxnSpPr>
              <a:cxnSpLocks/>
            </p:cNvCxnSpPr>
            <p:nvPr/>
          </p:nvCxnSpPr>
          <p:spPr>
            <a:xfrm flipV="1">
              <a:off x="4459499" y="3951659"/>
              <a:ext cx="0" cy="365736"/>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cxnSp>
        <p:nvCxnSpPr>
          <p:cNvPr id="109" name="Straight Arrow Connector 108">
            <a:extLst>
              <a:ext uri="{FF2B5EF4-FFF2-40B4-BE49-F238E27FC236}">
                <a16:creationId xmlns:a16="http://schemas.microsoft.com/office/drawing/2014/main" id="{DC680299-6B1C-1362-1AC4-0D0550CC22DB}"/>
              </a:ext>
            </a:extLst>
          </p:cNvPr>
          <p:cNvCxnSpPr>
            <a:cxnSpLocks/>
          </p:cNvCxnSpPr>
          <p:nvPr/>
        </p:nvCxnSpPr>
        <p:spPr>
          <a:xfrm flipH="1" flipV="1">
            <a:off x="2762970" y="7470718"/>
            <a:ext cx="381094" cy="45544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86CEC56B-F020-97AB-85CB-A032DA7FBA08}"/>
              </a:ext>
            </a:extLst>
          </p:cNvPr>
          <p:cNvCxnSpPr/>
          <p:nvPr/>
        </p:nvCxnSpPr>
        <p:spPr>
          <a:xfrm flipV="1">
            <a:off x="4072827" y="7465338"/>
            <a:ext cx="0" cy="426132"/>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CF516D4D-C2F4-48E9-4215-035D02B9CDF1}"/>
              </a:ext>
            </a:extLst>
          </p:cNvPr>
          <p:cNvCxnSpPr>
            <a:cxnSpLocks/>
          </p:cNvCxnSpPr>
          <p:nvPr/>
        </p:nvCxnSpPr>
        <p:spPr>
          <a:xfrm flipV="1">
            <a:off x="5269592" y="7465338"/>
            <a:ext cx="230255" cy="46082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6F85F91E-7DD0-6FE6-D283-59E44FF5092C}"/>
              </a:ext>
            </a:extLst>
          </p:cNvPr>
          <p:cNvCxnSpPr>
            <a:cxnSpLocks/>
          </p:cNvCxnSpPr>
          <p:nvPr/>
        </p:nvCxnSpPr>
        <p:spPr>
          <a:xfrm flipH="1" flipV="1">
            <a:off x="1530991" y="6314410"/>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995E2EA2-5549-7A4D-E478-BB159CDF8515}"/>
              </a:ext>
            </a:extLst>
          </p:cNvPr>
          <p:cNvCxnSpPr>
            <a:cxnSpLocks/>
          </p:cNvCxnSpPr>
          <p:nvPr/>
        </p:nvCxnSpPr>
        <p:spPr>
          <a:xfrm flipV="1">
            <a:off x="2672904" y="6296805"/>
            <a:ext cx="223083" cy="3264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B515C1F9-138C-742B-99B9-49A688825D8C}"/>
              </a:ext>
            </a:extLst>
          </p:cNvPr>
          <p:cNvCxnSpPr/>
          <p:nvPr/>
        </p:nvCxnSpPr>
        <p:spPr>
          <a:xfrm flipV="1">
            <a:off x="4427858" y="6272571"/>
            <a:ext cx="95620" cy="5766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9FE672A-BDDD-FA6D-B55E-DCBDA86911B7}"/>
              </a:ext>
            </a:extLst>
          </p:cNvPr>
          <p:cNvCxnSpPr/>
          <p:nvPr/>
        </p:nvCxnSpPr>
        <p:spPr>
          <a:xfrm flipV="1">
            <a:off x="6029464" y="6216726"/>
            <a:ext cx="129605" cy="6081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FC403F0B-F0DD-A8C7-0410-FB8F3744B640}"/>
              </a:ext>
            </a:extLst>
          </p:cNvPr>
          <p:cNvCxnSpPr/>
          <p:nvPr/>
        </p:nvCxnSpPr>
        <p:spPr>
          <a:xfrm flipV="1">
            <a:off x="2944893" y="4930695"/>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97B4B477-DD75-205A-092D-5E56460F7CCD}"/>
              </a:ext>
            </a:extLst>
          </p:cNvPr>
          <p:cNvCxnSpPr>
            <a:cxnSpLocks/>
          </p:cNvCxnSpPr>
          <p:nvPr/>
        </p:nvCxnSpPr>
        <p:spPr>
          <a:xfrm flipH="1" flipV="1">
            <a:off x="2715847"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481DE18A-03EE-1CBB-21EB-7A5EA8D9BCBA}"/>
              </a:ext>
            </a:extLst>
          </p:cNvPr>
          <p:cNvCxnSpPr>
            <a:cxnSpLocks/>
          </p:cNvCxnSpPr>
          <p:nvPr/>
        </p:nvCxnSpPr>
        <p:spPr>
          <a:xfrm flipV="1">
            <a:off x="4440737" y="4887415"/>
            <a:ext cx="297226" cy="11726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1B1B8A82-9B0D-6851-A144-611F40219AE3}"/>
              </a:ext>
            </a:extLst>
          </p:cNvPr>
          <p:cNvCxnSpPr>
            <a:cxnSpLocks/>
          </p:cNvCxnSpPr>
          <p:nvPr/>
        </p:nvCxnSpPr>
        <p:spPr>
          <a:xfrm flipH="1" flipV="1">
            <a:off x="4211479"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88CD0E2E-F598-418A-45EC-A12ED8911B13}"/>
              </a:ext>
            </a:extLst>
          </p:cNvPr>
          <p:cNvCxnSpPr>
            <a:cxnSpLocks/>
          </p:cNvCxnSpPr>
          <p:nvPr/>
        </p:nvCxnSpPr>
        <p:spPr>
          <a:xfrm flipH="1" flipV="1">
            <a:off x="5813287" y="5737265"/>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72A9D09B-F986-EC63-3EB9-C8AD9D5E81D2}"/>
              </a:ext>
            </a:extLst>
          </p:cNvPr>
          <p:cNvCxnSpPr/>
          <p:nvPr/>
        </p:nvCxnSpPr>
        <p:spPr>
          <a:xfrm flipV="1">
            <a:off x="6035823" y="4904938"/>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F6C2F94E-E9D0-7A4F-188E-D14F813F8DAB}"/>
              </a:ext>
            </a:extLst>
          </p:cNvPr>
          <p:cNvCxnSpPr>
            <a:cxnSpLocks/>
          </p:cNvCxnSpPr>
          <p:nvPr/>
        </p:nvCxnSpPr>
        <p:spPr>
          <a:xfrm flipV="1">
            <a:off x="6313604" y="5441489"/>
            <a:ext cx="188825" cy="5965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9">
            <a:extLst>
              <a:ext uri="{FF2B5EF4-FFF2-40B4-BE49-F238E27FC236}">
                <a16:creationId xmlns:a16="http://schemas.microsoft.com/office/drawing/2014/main" id="{F86728E3-9D45-4B53-BC86-E001882FE7ED}"/>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15</a:t>
            </a:fld>
            <a:endParaRPr lang="en-US" sz="1100"/>
          </a:p>
        </p:txBody>
      </p:sp>
    </p:spTree>
    <p:extLst>
      <p:ext uri="{BB962C8B-B14F-4D97-AF65-F5344CB8AC3E}">
        <p14:creationId xmlns:p14="http://schemas.microsoft.com/office/powerpoint/2010/main" val="2970661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2046406" y="669175"/>
            <a:ext cx="5655136"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a:t>Doğal Gıda Kaynakları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p:txBody>
          <a:bodyPr lIns="91440" tIns="45720" rIns="91440" bIns="45720" numCol="1" spcCol="288000" anchor="t">
            <a:noAutofit/>
          </a:bodyPr>
          <a:lstStyle/>
          <a:p>
            <a:r>
              <a:rPr lang="tr-TR" sz="1200" b="1" dirty="0">
                <a:solidFill>
                  <a:schemeClr val="tx1"/>
                </a:solidFill>
                <a:highlight>
                  <a:srgbClr val="F79037"/>
                </a:highlight>
                <a:latin typeface="Calibri"/>
                <a:ea typeface="Calibri" panose="020F0502020204030204" pitchFamily="34" charset="0"/>
                <a:cs typeface="Calibri"/>
              </a:rPr>
              <a:t>Amaç: Öğrencinin, gıda üretiminde mevcut ve geleceğe yönelik etik kaygıları ele alma becerisi kazanmasıdır.</a:t>
            </a:r>
            <a:endParaRPr lang="tr-TR" dirty="0">
              <a:solidFill>
                <a:schemeClr val="tx1"/>
              </a:solidFill>
            </a:endParaRPr>
          </a:p>
          <a:p>
            <a:pPr rtl="0"/>
            <a:endParaRPr lang="tr-TR" sz="1200" b="1" dirty="0">
              <a:solidFill>
                <a:schemeClr val="tx1"/>
              </a:solidFill>
              <a:highlight>
                <a:srgbClr val="F79037"/>
              </a:highlight>
              <a:ea typeface="Calibri" panose="020F0502020204030204" pitchFamily="34" charset="0"/>
            </a:endParaRPr>
          </a:p>
          <a:p>
            <a:pPr fontAlgn="base"/>
            <a:r>
              <a:rPr lang="tr-TR" sz="1200" b="0" i="0" dirty="0">
                <a:solidFill>
                  <a:srgbClr val="000000"/>
                </a:solidFill>
                <a:effectLst/>
                <a:latin typeface="Calibri"/>
                <a:ea typeface="Calibri" panose="020F0502020204030204" pitchFamily="34" charset="0"/>
                <a:cs typeface="Calibri"/>
              </a:rPr>
              <a:t>Tarım ve gıda </a:t>
            </a:r>
            <a:r>
              <a:rPr lang="tr-TR" sz="1200" dirty="0">
                <a:latin typeface="Calibri"/>
                <a:ea typeface="Calibri" panose="020F0502020204030204" pitchFamily="34" charset="0"/>
                <a:cs typeface="Calibri"/>
              </a:rPr>
              <a:t>sistemi; çiftçiliği</a:t>
            </a:r>
            <a:r>
              <a:rPr lang="tr-TR" sz="1200" b="0" i="0" dirty="0">
                <a:solidFill>
                  <a:srgbClr val="000000"/>
                </a:solidFill>
                <a:effectLst/>
                <a:latin typeface="Calibri"/>
                <a:ea typeface="Calibri" panose="020F0502020204030204" pitchFamily="34" charset="0"/>
                <a:cs typeface="Calibri"/>
              </a:rPr>
              <a:t>, kaynak yönetimini, gıda </a:t>
            </a:r>
            <a:r>
              <a:rPr lang="tr-TR" sz="1200" dirty="0">
                <a:latin typeface="Calibri"/>
                <a:ea typeface="Calibri" panose="020F0502020204030204" pitchFamily="34" charset="0"/>
                <a:cs typeface="Calibri"/>
              </a:rPr>
              <a:t>işleme</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lojistik ve</a:t>
            </a:r>
            <a:r>
              <a:rPr lang="tr-TR" sz="1200" b="0" i="0" dirty="0">
                <a:solidFill>
                  <a:srgbClr val="000000"/>
                </a:solidFill>
                <a:effectLst/>
                <a:latin typeface="Calibri"/>
                <a:ea typeface="Calibri" panose="020F0502020204030204" pitchFamily="34" charset="0"/>
                <a:cs typeface="Calibri"/>
              </a:rPr>
              <a:t> tüketim</a:t>
            </a:r>
            <a:r>
              <a:rPr lang="tr-TR" sz="1200" dirty="0">
                <a:latin typeface="Calibri"/>
                <a:ea typeface="Calibri" panose="020F0502020204030204" pitchFamily="34" charset="0"/>
                <a:cs typeface="Calibri"/>
              </a:rPr>
              <a:t> gibi </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bileşenleri içermektedir ve  </a:t>
            </a:r>
            <a:r>
              <a:rPr lang="tr-TR" sz="1200" b="0" i="0" dirty="0">
                <a:solidFill>
                  <a:srgbClr val="000000"/>
                </a:solidFill>
                <a:effectLst/>
                <a:latin typeface="Calibri"/>
                <a:ea typeface="Calibri" panose="020F0502020204030204" pitchFamily="34" charset="0"/>
                <a:cs typeface="Calibri"/>
              </a:rPr>
              <a:t>etik değerlere ve normlara uygun olmalıdır.</a:t>
            </a:r>
            <a:endParaRPr lang="tr-TR" sz="1200" b="0" i="0" dirty="0">
              <a:solidFill>
                <a:srgbClr val="000000"/>
              </a:solidFill>
              <a:ea typeface="Calibri" panose="020F0502020204030204" pitchFamily="34" charset="0"/>
              <a:cs typeface="Calibri"/>
            </a:endParaRPr>
          </a:p>
          <a:p>
            <a:pPr rtl="0"/>
            <a:endParaRPr lang="tr-TR" sz="1200" dirty="0">
              <a:ea typeface="Calibri" panose="020F0502020204030204" pitchFamily="34" charset="0"/>
              <a:cs typeface="Calibri"/>
            </a:endParaRPr>
          </a:p>
          <a:p>
            <a:pPr fontAlgn="base"/>
            <a:r>
              <a:rPr lang="tr-TR" sz="1200" b="1" dirty="0">
                <a:latin typeface="Calibri"/>
                <a:ea typeface="Calibri" panose="020F0502020204030204" pitchFamily="34" charset="0"/>
                <a:cs typeface="Calibri"/>
              </a:rPr>
              <a:t>Gıda güvenliğini </a:t>
            </a:r>
            <a:r>
              <a:rPr lang="tr-TR" sz="1200" dirty="0">
                <a:latin typeface="Calibri"/>
                <a:ea typeface="Calibri" panose="020F0502020204030204" pitchFamily="34" charset="0"/>
                <a:cs typeface="Calibri"/>
              </a:rPr>
              <a:t>garanti</a:t>
            </a:r>
            <a:r>
              <a:rPr lang="tr-TR" sz="1200" b="0" i="0" dirty="0">
                <a:solidFill>
                  <a:srgbClr val="000000"/>
                </a:solidFill>
                <a:effectLst/>
                <a:latin typeface="Calibri"/>
                <a:ea typeface="Calibri" panose="020F0502020204030204" pitchFamily="34" charset="0"/>
                <a:cs typeface="Calibri"/>
              </a:rPr>
              <a:t> etmek için </a:t>
            </a:r>
            <a:r>
              <a:rPr lang="tr-TR" sz="1200" b="1" dirty="0">
                <a:latin typeface="Calibri"/>
                <a:ea typeface="Calibri" panose="020F0502020204030204" pitchFamily="34" charset="0"/>
                <a:cs typeface="Calibri"/>
              </a:rPr>
              <a:t>sürdürülebilir tarım </a:t>
            </a:r>
            <a:r>
              <a:rPr lang="tr-TR" sz="1200" dirty="0">
                <a:latin typeface="Calibri"/>
                <a:ea typeface="Calibri" panose="020F0502020204030204" pitchFamily="34" charset="0"/>
                <a:cs typeface="Calibri"/>
              </a:rPr>
              <a:t>yapılmalıdır.</a:t>
            </a:r>
            <a:r>
              <a:rPr lang="tr-TR" sz="1200" b="1" dirty="0">
                <a:latin typeface="Calibri"/>
                <a:ea typeface="Calibri" panose="020F0502020204030204" pitchFamily="34" charset="0"/>
                <a:cs typeface="Calibri"/>
              </a:rPr>
              <a:t> </a:t>
            </a:r>
            <a:r>
              <a:rPr lang="tr-TR" sz="1200" dirty="0">
                <a:latin typeface="Calibri"/>
                <a:ea typeface="Calibri" panose="020F0502020204030204" pitchFamily="34" charset="0"/>
                <a:cs typeface="Calibri"/>
              </a:rPr>
              <a:t>Birleşmiş Milletler Gıda ve Tarım Örgütü'ne göre (FAO, 2003),</a:t>
            </a:r>
            <a:r>
              <a:rPr lang="tr-TR" sz="1200" b="0" i="0" dirty="0">
                <a:solidFill>
                  <a:srgbClr val="000000"/>
                </a:solidFill>
                <a:effectLst/>
                <a:latin typeface="Calibri"/>
                <a:ea typeface="Calibri" panose="020F0502020204030204" pitchFamily="34" charset="0"/>
                <a:cs typeface="Calibri"/>
              </a:rPr>
              <a:t> "</a:t>
            </a:r>
            <a:r>
              <a:rPr lang="tr-TR" sz="1200" b="0" i="1" dirty="0">
                <a:solidFill>
                  <a:srgbClr val="000000"/>
                </a:solidFill>
                <a:effectLst/>
                <a:latin typeface="Calibri"/>
                <a:ea typeface="Calibri" panose="020F0502020204030204" pitchFamily="34" charset="0"/>
                <a:cs typeface="Calibri"/>
              </a:rPr>
              <a:t>Gıda güvenliği, tüm insanların her zaman aktif ve sağlıklı bir yaşam için beslenme ihtiyaçlarını ve gıda tercihlerini karşılayan yeterli, güvenli ve besleyici gıdaya fiziksel, sosyal ve ekonomik erişimi olduğunda var olur. </a:t>
            </a:r>
            <a:r>
              <a:rPr lang="tr-TR" sz="1200" i="1" dirty="0">
                <a:latin typeface="Calibri"/>
                <a:ea typeface="Calibri" panose="020F0502020204030204" pitchFamily="34" charset="0"/>
                <a:cs typeface="Calibri"/>
              </a:rPr>
              <a:t>Hane halkı</a:t>
            </a:r>
            <a:r>
              <a:rPr lang="tr-TR" sz="1200" b="0" i="1" dirty="0">
                <a:solidFill>
                  <a:srgbClr val="000000"/>
                </a:solidFill>
                <a:effectLst/>
                <a:latin typeface="Calibri"/>
                <a:ea typeface="Calibri" panose="020F0502020204030204" pitchFamily="34" charset="0"/>
                <a:cs typeface="Calibri"/>
              </a:rPr>
              <a:t> gıda güvenliği, bu kavramın aile düzeyine </a:t>
            </a:r>
            <a:r>
              <a:rPr lang="tr-TR" sz="1200" i="1" dirty="0">
                <a:latin typeface="Calibri"/>
                <a:ea typeface="Calibri" panose="020F0502020204030204" pitchFamily="34" charset="0"/>
                <a:cs typeface="Calibri"/>
              </a:rPr>
              <a:t>uygulanmasıdır". </a:t>
            </a:r>
            <a:r>
              <a:rPr lang="tr-TR" sz="1200" b="0" i="0" dirty="0">
                <a:solidFill>
                  <a:srgbClr val="000000"/>
                </a:solidFill>
                <a:effectLst/>
                <a:latin typeface="Calibri"/>
                <a:ea typeface="Calibri" panose="020F0502020204030204" pitchFamily="34" charset="0"/>
                <a:cs typeface="Calibri"/>
              </a:rPr>
              <a:t>Diğer taraftan, "</a:t>
            </a:r>
            <a:r>
              <a:rPr lang="tr-TR" sz="1200" b="0" i="1" dirty="0">
                <a:solidFill>
                  <a:srgbClr val="000000"/>
                </a:solidFill>
                <a:effectLst/>
                <a:latin typeface="Calibri"/>
                <a:ea typeface="Calibri" panose="020F0502020204030204" pitchFamily="34" charset="0"/>
                <a:cs typeface="Calibri"/>
              </a:rPr>
              <a:t>Gıda güvensizliği, insanların yukarıda tanımlandığı gibi gıdaya yeterli fiziksel, sosyal veya ekonomik erişimi olmadığında ortaya çıkar.</a:t>
            </a:r>
            <a:r>
              <a:rPr lang="tr-TR" sz="1200" b="0" i="0" dirty="0">
                <a:solidFill>
                  <a:srgbClr val="000000"/>
                </a:solidFill>
                <a:effectLst/>
                <a:latin typeface="Calibri"/>
                <a:ea typeface="Calibri" panose="020F0502020204030204" pitchFamily="34" charset="0"/>
                <a:cs typeface="Calibri"/>
              </a:rPr>
              <a:t>" (FAO, 2003). Bu nedenle, açlıkla mücadele etmek ve herkes için yeterli gıda sağlamak esastır.</a:t>
            </a:r>
            <a:endParaRPr lang="tr-TR" sz="1200" dirty="0"/>
          </a:p>
          <a:p>
            <a:pPr rtl="0" fontAlgn="base"/>
            <a:endParaRPr lang="tr-TR" sz="1200" dirty="0">
              <a:ea typeface="Calibri" panose="020F0502020204030204" pitchFamily="34" charset="0"/>
            </a:endParaRPr>
          </a:p>
          <a:p>
            <a:pPr rtl="0" fontAlgn="base"/>
            <a:endParaRPr lang="tr-TR" sz="1200" b="0" i="0" dirty="0">
              <a:solidFill>
                <a:srgbClr val="000000"/>
              </a:solidFill>
              <a:effectLst/>
              <a:ea typeface="Calibri" panose="020F0502020204030204" pitchFamily="34" charset="0"/>
            </a:endParaRPr>
          </a:p>
          <a:p>
            <a:pPr fontAlgn="base"/>
            <a:r>
              <a:rPr lang="tr-TR" sz="1200" b="0" i="0" dirty="0">
                <a:solidFill>
                  <a:srgbClr val="000000"/>
                </a:solidFill>
                <a:effectLst/>
                <a:latin typeface="Calibri"/>
                <a:ea typeface="Calibri" panose="020F0502020204030204" pitchFamily="34" charset="0"/>
                <a:cs typeface="Calibri"/>
              </a:rPr>
              <a:t>FAO</a:t>
            </a:r>
            <a:r>
              <a:rPr lang="tr-TR" sz="1200" dirty="0">
                <a:latin typeface="Calibri"/>
                <a:ea typeface="Calibri" panose="020F0502020204030204" pitchFamily="34" charset="0"/>
                <a:cs typeface="Calibri"/>
              </a:rPr>
              <a:t> Tüzüğü </a:t>
            </a:r>
            <a:r>
              <a:rPr lang="tr-TR" sz="1200" b="0" i="0" dirty="0">
                <a:solidFill>
                  <a:srgbClr val="000000"/>
                </a:solidFill>
                <a:effectLst/>
                <a:latin typeface="Calibri"/>
                <a:ea typeface="Calibri" panose="020F0502020204030204" pitchFamily="34" charset="0"/>
                <a:cs typeface="Calibri"/>
              </a:rPr>
              <a:t>etik</a:t>
            </a:r>
            <a:r>
              <a:rPr lang="tr-TR" sz="1200" dirty="0">
                <a:latin typeface="Calibri"/>
                <a:ea typeface="Calibri" panose="020F0502020204030204" pitchFamily="34" charset="0"/>
                <a:cs typeface="Calibri"/>
              </a:rPr>
              <a:t> değerleri içermektedir</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r>
              <a:rPr lang="tr-TR"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FAO</a:t>
            </a:r>
            <a:r>
              <a:rPr lang="tr-TR"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a:t>
            </a:r>
            <a:r>
              <a:rPr lang="tr-TR"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Anayasasının</a:t>
            </a:r>
            <a:r>
              <a:rPr lang="tr-TR"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a:t>
            </a:r>
            <a:r>
              <a:rPr lang="tr-TR"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Önsözünden</a:t>
            </a:r>
            <a:r>
              <a:rPr lang="tr-TR" sz="1200" b="1" dirty="0">
                <a:solidFill>
                  <a:srgbClr val="F79037"/>
                </a:solidFill>
                <a:latin typeface="Calibri"/>
                <a:ea typeface="Calibri" panose="020F0502020204030204" pitchFamily="34" charset="0"/>
                <a:cs typeface="Calibri"/>
              </a:rPr>
              <a:t> </a:t>
            </a:r>
            <a:r>
              <a:rPr lang="tr-TR" sz="1200" dirty="0">
                <a:latin typeface="Calibri"/>
                <a:ea typeface="Calibri" panose="020F0502020204030204" pitchFamily="34" charset="0"/>
                <a:cs typeface="Calibri"/>
              </a:rPr>
              <a:t>alıntı yapacak olursak: </a:t>
            </a:r>
            <a:endParaRPr lang="tr-TR" sz="1200" dirty="0">
              <a:ea typeface="Calibri" panose="020F0502020204030204" pitchFamily="34" charset="0"/>
              <a:cs typeface="Calibri"/>
            </a:endParaRPr>
          </a:p>
          <a:p>
            <a:pPr fontAlgn="base"/>
            <a:endParaRPr lang="tr-TR" sz="1200" dirty="0">
              <a:ea typeface="Calibri" panose="020F0502020204030204" pitchFamily="34" charset="0"/>
            </a:endParaRPr>
          </a:p>
          <a:p>
            <a:pPr marL="171450" indent="-171450" rtl="0" fontAlgn="base">
              <a:buChar char="•"/>
            </a:pPr>
            <a:r>
              <a:rPr lang="tr-TR" sz="1200" i="1" dirty="0">
                <a:latin typeface="Calibri"/>
                <a:cs typeface="Calibri"/>
              </a:rPr>
              <a:t>"kendi yetki alanları altındaki insanların beslenme düzeylerinin ve yaşam standartlarının yükseltilmesi;</a:t>
            </a:r>
          </a:p>
          <a:p>
            <a:pPr marL="171450" indent="-171450" rtl="0" fontAlgn="base">
              <a:buFont typeface="Arial" panose="020B0604020202020204" pitchFamily="34" charset="0"/>
              <a:buChar char="•"/>
            </a:pPr>
            <a:r>
              <a:rPr lang="tr-TR" sz="1200" i="1" dirty="0">
                <a:latin typeface="Calibri"/>
                <a:cs typeface="Calibri"/>
              </a:rPr>
              <a:t>tüm gıda ve tarım </a:t>
            </a:r>
            <a:r>
              <a:rPr lang="tr-TR" sz="1200" b="0" i="1" dirty="0">
                <a:solidFill>
                  <a:srgbClr val="000000"/>
                </a:solidFill>
                <a:effectLst/>
                <a:latin typeface="Calibri"/>
                <a:ea typeface="Calibri" panose="020F0502020204030204" pitchFamily="34" charset="0"/>
                <a:cs typeface="Calibri"/>
              </a:rPr>
              <a:t>ürünlerinin üretim ve dağıtımının etkinliğinde iyileştirmeler sağlamak;</a:t>
            </a:r>
            <a:endParaRPr lang="tr-TR" sz="1200" b="0" i="1">
              <a:solidFill>
                <a:srgbClr val="000000"/>
              </a:solidFill>
              <a:ea typeface="Calibri" panose="020F0502020204030204" pitchFamily="34" charset="0"/>
              <a:cs typeface="Calibri"/>
            </a:endParaRPr>
          </a:p>
          <a:p>
            <a:pPr marL="171450" indent="-171450" rtl="0" fontAlgn="base">
              <a:buFont typeface="Arial" panose="020B0604020202020204" pitchFamily="34" charset="0"/>
              <a:buChar char="•"/>
            </a:pPr>
            <a:r>
              <a:rPr lang="tr-TR" sz="1200" b="0" i="1" dirty="0">
                <a:solidFill>
                  <a:srgbClr val="000000"/>
                </a:solidFill>
                <a:effectLst/>
                <a:latin typeface="Calibri"/>
                <a:ea typeface="Calibri" panose="020F0502020204030204" pitchFamily="34" charset="0"/>
                <a:cs typeface="Calibri"/>
              </a:rPr>
              <a:t>kırsal nüfusun durumunun iyileştirilmesi;</a:t>
            </a:r>
            <a:endParaRPr lang="tr-TR" sz="1200" b="0" i="1" dirty="0">
              <a:solidFill>
                <a:srgbClr val="000000"/>
              </a:solidFill>
              <a:ea typeface="Calibri" panose="020F0502020204030204" pitchFamily="34" charset="0"/>
              <a:cs typeface="Calibri"/>
            </a:endParaRPr>
          </a:p>
          <a:p>
            <a:pPr marL="171450" indent="-171450" rtl="0" fontAlgn="base">
              <a:buFont typeface="Arial" panose="020B0604020202020204" pitchFamily="34" charset="0"/>
              <a:buChar char="•"/>
            </a:pPr>
            <a:r>
              <a:rPr lang="tr-TR" sz="1200" b="0" i="1" dirty="0">
                <a:solidFill>
                  <a:srgbClr val="000000"/>
                </a:solidFill>
                <a:effectLst/>
                <a:latin typeface="Calibri"/>
                <a:ea typeface="Calibri" panose="020F0502020204030204" pitchFamily="34" charset="0"/>
                <a:cs typeface="Calibri"/>
              </a:rPr>
              <a:t>ve böylece genişleyen bir dünya ekonomisine katkıda bulunmak ve insanlığın açlıktan kurtulmasını sağlamak</a:t>
            </a:r>
            <a:r>
              <a:rPr lang="tr-TR" sz="1200" i="1" dirty="0">
                <a:latin typeface="Calibri"/>
                <a:ea typeface="Calibri" panose="020F0502020204030204" pitchFamily="34" charset="0"/>
                <a:cs typeface="Calibri"/>
              </a:rPr>
              <a:t>."</a:t>
            </a:r>
            <a:endParaRPr lang="tr-TR" sz="1200" b="0" i="1" dirty="0">
              <a:solidFill>
                <a:srgbClr val="000000"/>
              </a:solidFill>
              <a:ea typeface="Calibri" panose="020F0502020204030204" pitchFamily="34" charset="0"/>
              <a:cs typeface="Calibri"/>
            </a:endParaRPr>
          </a:p>
          <a:p>
            <a:pPr fontAlgn="base"/>
            <a:endParaRPr lang="tr-TR" sz="1200" b="0" i="0" dirty="0">
              <a:solidFill>
                <a:srgbClr val="000000"/>
              </a:solidFill>
              <a:ea typeface="Calibri" panose="020F0502020204030204" pitchFamily="34" charset="0"/>
              <a:cs typeface="Calibri"/>
            </a:endParaRPr>
          </a:p>
          <a:p>
            <a:pPr rtl="0"/>
            <a:endParaRPr lang="tr-TR" sz="1200" dirty="0">
              <a:ea typeface="Calibri" panose="020F0502020204030204" pitchFamily="34" charset="0"/>
              <a:cs typeface="Calibri"/>
            </a:endParaRPr>
          </a:p>
          <a:p>
            <a:pPr fontAlgn="base"/>
            <a:r>
              <a:rPr lang="tr-TR" sz="1200" b="1" i="0" dirty="0">
                <a:solidFill>
                  <a:srgbClr val="000000"/>
                </a:solidFill>
                <a:effectLst/>
                <a:latin typeface="Calibri"/>
                <a:ea typeface="Calibri" panose="020F0502020204030204" pitchFamily="34" charset="0"/>
                <a:cs typeface="Calibri"/>
              </a:rPr>
              <a:t>Bu nedenle, herkes için yüksek kalitede hammadde elde etmek esastır.</a:t>
            </a:r>
            <a:r>
              <a:rPr lang="tr-TR" sz="1200" dirty="0">
                <a:latin typeface="Calibri"/>
                <a:ea typeface="Calibri" panose="020F0502020204030204" pitchFamily="34" charset="0"/>
                <a:cs typeface="Calibri"/>
              </a:rPr>
              <a:t> </a:t>
            </a:r>
            <a:endParaRPr lang="tr-TR" sz="1200" b="0" i="0" dirty="0">
              <a:solidFill>
                <a:srgbClr val="000000"/>
              </a:solidFill>
              <a:ea typeface="Calibri" panose="020F0502020204030204" pitchFamily="34" charset="0"/>
              <a:cs typeface="Calibri"/>
            </a:endParaRPr>
          </a:p>
          <a:p>
            <a:pPr rtl="0" fontAlgn="base"/>
            <a:endParaRPr lang="tr-TR" sz="1200" b="0" i="0" dirty="0">
              <a:solidFill>
                <a:srgbClr val="000000"/>
              </a:solidFill>
              <a:effectLst/>
              <a:ea typeface="Calibri" panose="020F0502020204030204" pitchFamily="34" charset="0"/>
            </a:endParaRPr>
          </a:p>
          <a:p>
            <a:pPr rtl="0"/>
            <a:endParaRPr lang="tr-TR" sz="1200" b="1"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168074" y="1332697"/>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4" name="Graphic 33" descr="Film strip outline">
            <a:extLst>
              <a:ext uri="{FF2B5EF4-FFF2-40B4-BE49-F238E27FC236}">
                <a16:creationId xmlns:a16="http://schemas.microsoft.com/office/drawing/2014/main" id="{76626D58-9CCB-2D7D-A45E-A342F9628F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01B8F811-2108-E68B-FE6F-5F9F39769D9B}"/>
              </a:ext>
            </a:extLst>
          </p:cNvPr>
          <p:cNvSpPr txBox="1"/>
          <p:nvPr/>
        </p:nvSpPr>
        <p:spPr>
          <a:xfrm>
            <a:off x="977645" y="9374717"/>
            <a:ext cx="5493836" cy="461665"/>
          </a:xfrm>
          <a:prstGeom prst="rect">
            <a:avLst/>
          </a:prstGeom>
          <a:noFill/>
          <a:ln>
            <a:solidFill>
              <a:srgbClr val="F79037"/>
            </a:solidFill>
          </a:ln>
        </p:spPr>
        <p:txBody>
          <a:bodyPr wrap="square" lIns="91440" tIns="45720" rIns="91440" bIns="45720" anchor="t">
            <a:spAutoFit/>
          </a:bodyPr>
          <a:lstStyle/>
          <a:p>
            <a:r>
              <a:rPr lang="en-IE" sz="1200" b="1" dirty="0" err="1">
                <a:latin typeface="Calibri"/>
                <a:ea typeface="Calibri" panose="020F0502020204030204" pitchFamily="34" charset="0"/>
                <a:cs typeface="Calibri"/>
              </a:rPr>
              <a:t>Öğrencilerden</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aşağıdaki</a:t>
            </a:r>
            <a:r>
              <a:rPr lang="en-IE" sz="1200" b="1" dirty="0">
                <a:latin typeface="Calibri"/>
                <a:ea typeface="Calibri" panose="020F0502020204030204" pitchFamily="34" charset="0"/>
                <a:cs typeface="Calibri"/>
              </a:rPr>
              <a:t> video </a:t>
            </a:r>
            <a:r>
              <a:rPr lang="en-IE" sz="1200" b="1" dirty="0" err="1">
                <a:latin typeface="Calibri"/>
                <a:ea typeface="Calibri" panose="020F0502020204030204" pitchFamily="34" charset="0"/>
                <a:cs typeface="Calibri"/>
              </a:rPr>
              <a:t>dizisini</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izlemeleri</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ve</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ardından</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sürdürülebilirlik</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temasını</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tartışmaları</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istenebilir</a:t>
            </a:r>
            <a:r>
              <a:rPr lang="en-IE" sz="1200" b="1" dirty="0">
                <a:latin typeface="Calibri"/>
                <a:ea typeface="Calibri" panose="020F0502020204030204" pitchFamily="34" charset="0"/>
                <a:cs typeface="Calibri"/>
              </a:rPr>
              <a:t> </a:t>
            </a:r>
            <a:r>
              <a:rPr lang="en-IE" sz="1200" b="1" dirty="0">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EC AV PORTALI (europa.eu)</a:t>
            </a:r>
            <a:r>
              <a:rPr lang="en-IE" sz="1200" b="1" dirty="0">
                <a:latin typeface="Calibri"/>
                <a:ea typeface="Calibri" panose="020F0502020204030204" pitchFamily="34" charset="0"/>
                <a:cs typeface="Calibri"/>
              </a:rPr>
              <a:t> </a:t>
            </a:r>
            <a:endParaRPr lang="en-IE" sz="1200" b="1" dirty="0">
              <a:latin typeface="Calibri"/>
              <a:ea typeface="Calibri" panose="020F0502020204030204" pitchFamily="34" charset="0"/>
              <a:cs typeface="Calibri" panose="020F0502020204030204" pitchFamily="34" charset="0"/>
            </a:endParaRPr>
          </a:p>
        </p:txBody>
      </p:sp>
      <p:pic>
        <p:nvPicPr>
          <p:cNvPr id="24578" name="Picture 2">
            <a:extLst>
              <a:ext uri="{FF2B5EF4-FFF2-40B4-BE49-F238E27FC236}">
                <a16:creationId xmlns:a16="http://schemas.microsoft.com/office/drawing/2014/main" id="{D8CD31C9-0A4D-E60A-BF0F-C1D83D20C0FD}"/>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407292" y="7917534"/>
            <a:ext cx="2745090" cy="10941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D25891B-CC35-7537-1087-95E59DB2B6F3}"/>
              </a:ext>
            </a:extLst>
          </p:cNvPr>
          <p:cNvPicPr>
            <a:picLocks noChangeAspect="1"/>
          </p:cNvPicPr>
          <p:nvPr/>
        </p:nvPicPr>
        <p:blipFill>
          <a:blip r:embed="rId7"/>
          <a:stretch>
            <a:fillRect/>
          </a:stretch>
        </p:blipFill>
        <p:spPr>
          <a:xfrm>
            <a:off x="6792895" y="9376338"/>
            <a:ext cx="493080" cy="474817"/>
          </a:xfrm>
          <a:prstGeom prst="rect">
            <a:avLst/>
          </a:prstGeom>
        </p:spPr>
      </p:pic>
      <p:sp>
        <p:nvSpPr>
          <p:cNvPr id="35" name="Slide Number Placeholder 9">
            <a:extLst>
              <a:ext uri="{FF2B5EF4-FFF2-40B4-BE49-F238E27FC236}">
                <a16:creationId xmlns:a16="http://schemas.microsoft.com/office/drawing/2014/main" id="{B8D858D9-0E33-8D0B-DBC3-B68295CFDB12}"/>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16</a:t>
            </a:fld>
            <a:endParaRPr lang="en-US" sz="1100"/>
          </a:p>
        </p:txBody>
      </p:sp>
      <p:pic>
        <p:nvPicPr>
          <p:cNvPr id="37" name="Picture 36">
            <a:extLst>
              <a:ext uri="{FF2B5EF4-FFF2-40B4-BE49-F238E27FC236}">
                <a16:creationId xmlns:a16="http://schemas.microsoft.com/office/drawing/2014/main" id="{4711B74A-C6D5-CD92-2C72-8A402AD32DE2}"/>
              </a:ext>
            </a:extLst>
          </p:cNvPr>
          <p:cNvPicPr>
            <a:picLocks noChangeAspect="1"/>
          </p:cNvPicPr>
          <p:nvPr/>
        </p:nvPicPr>
        <p:blipFill>
          <a:blip r:embed="rId7"/>
          <a:stretch>
            <a:fillRect/>
          </a:stretch>
        </p:blipFill>
        <p:spPr>
          <a:xfrm>
            <a:off x="117731" y="5245095"/>
            <a:ext cx="493080" cy="474817"/>
          </a:xfrm>
          <a:prstGeom prst="rect">
            <a:avLst/>
          </a:prstGeom>
        </p:spPr>
      </p:pic>
    </p:spTree>
    <p:extLst>
      <p:ext uri="{BB962C8B-B14F-4D97-AF65-F5344CB8AC3E}">
        <p14:creationId xmlns:p14="http://schemas.microsoft.com/office/powerpoint/2010/main" val="3675595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2074855" y="669175"/>
            <a:ext cx="5320575"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a:t>Doğal Gıda Kaynakları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20" y="2595220"/>
            <a:ext cx="6143488" cy="6820641"/>
          </a:xfrm>
        </p:spPr>
        <p:txBody>
          <a:bodyPr lIns="91440" tIns="45720" rIns="91440" bIns="45720" numCol="1" spcCol="288000" anchor="t">
            <a:noAutofit/>
          </a:bodyPr>
          <a:lstStyle/>
          <a:p>
            <a:pPr rtl="0" fontAlgn="base"/>
            <a:r>
              <a:rPr lang="en-GB" sz="1400" b="1" i="0" dirty="0" err="1">
                <a:solidFill>
                  <a:srgbClr val="000000"/>
                </a:solidFill>
                <a:effectLst/>
                <a:latin typeface="Calibri"/>
                <a:ea typeface="Calibri" panose="020F0502020204030204" pitchFamily="34" charset="0"/>
                <a:cs typeface="Calibri"/>
              </a:rPr>
              <a:t>Tarım</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sürdürülebilir</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bir</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şekilde</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uygulanmadığı</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takdirde</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ekosistemlere</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zarar</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verebilir</a:t>
            </a:r>
            <a:r>
              <a:rPr lang="en-GB" sz="1400" b="1" i="0" dirty="0">
                <a:solidFill>
                  <a:srgbClr val="000000"/>
                </a:solidFill>
                <a:effectLst/>
                <a:latin typeface="Calibri"/>
                <a:ea typeface="Calibri" panose="020F0502020204030204" pitchFamily="34" charset="0"/>
                <a:cs typeface="Calibri"/>
              </a:rPr>
              <a:t>.</a:t>
            </a:r>
          </a:p>
          <a:p>
            <a:pPr fontAlgn="base"/>
            <a:endParaRPr lang="en-GB" sz="1400" b="1" i="0" dirty="0">
              <a:solidFill>
                <a:srgbClr val="000000"/>
              </a:solidFill>
              <a:latin typeface="Calibri"/>
              <a:ea typeface="Calibri" panose="020F0502020204030204" pitchFamily="34" charset="0"/>
              <a:cs typeface="Calibri"/>
            </a:endParaRPr>
          </a:p>
          <a:p>
            <a:pPr fontAlgn="base"/>
            <a:r>
              <a:rPr lang="en-GB" sz="1200" b="0" i="0" dirty="0">
                <a:solidFill>
                  <a:srgbClr val="000000"/>
                </a:solidFill>
                <a:effectLst/>
                <a:latin typeface="Calibri"/>
                <a:ea typeface="Calibri" panose="020F0502020204030204" pitchFamily="34" charset="0"/>
                <a:cs typeface="Calibri"/>
              </a:rPr>
              <a:t>'</a:t>
            </a:r>
            <a:r>
              <a:rPr lang="en-GB" sz="1200" b="0" i="0" dirty="0" err="1">
                <a:solidFill>
                  <a:srgbClr val="000000"/>
                </a:solidFill>
                <a:effectLst/>
                <a:latin typeface="Calibri"/>
                <a:ea typeface="Calibri" panose="020F0502020204030204" pitchFamily="34" charset="0"/>
                <a:cs typeface="Calibri"/>
              </a:rPr>
              <a:t>Çiftlikten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Çatala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stratejisi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hakkında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daha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fazla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bilgi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edinmek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için</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lütfen</a:t>
            </a:r>
            <a:r>
              <a:rPr lang="en-GB" sz="1200" dirty="0">
                <a:latin typeface="Calibri"/>
                <a:ea typeface="Calibri" panose="020F0502020204030204" pitchFamily="34" charset="0"/>
                <a:cs typeface="Calibri"/>
              </a:rPr>
              <a:t> </a:t>
            </a:r>
            <a:r>
              <a:rPr lang="en-GB" sz="1200" b="1" dirty="0">
                <a:solidFill>
                  <a:srgbClr val="F79037"/>
                </a:solidFill>
                <a:latin typeface="Calibri"/>
                <a:cs typeface="Calibri"/>
              </a:rPr>
              <a:t>b</a:t>
            </a:r>
            <a:r>
              <a:rPr lang="en-GB" sz="1200" b="1" dirty="0">
                <a:solidFill>
                  <a:srgbClr val="F79037"/>
                </a:solidFill>
                <a:latin typeface="Calibri"/>
                <a:cs typeface="Calibri"/>
                <a:hlinkClick r:id="rId2">
                  <a:extLst>
                    <a:ext uri="{A12FA001-AC4F-418D-AE19-62706E023703}">
                      <ahyp:hlinkClr xmlns:ahyp="http://schemas.microsoft.com/office/drawing/2018/hyperlinkcolor" val="tx"/>
                    </a:ext>
                  </a:extLst>
                </a:hlinkClick>
              </a:rPr>
              <a:t>uraya tıklayın. </a:t>
            </a:r>
            <a:endParaRPr lang="en-GB" sz="1200" b="1" dirty="0">
              <a:solidFill>
                <a:srgbClr val="F79037"/>
              </a:solidFill>
              <a:latin typeface="Calibri"/>
              <a:cs typeface="Calibri"/>
            </a:endParaRPr>
          </a:p>
          <a:p>
            <a:pPr fontAlgn="base"/>
            <a:endParaRPr lang="en-GB" sz="1200" i="0" dirty="0">
              <a:ea typeface="Calibri" panose="020F0502020204030204" pitchFamily="34" charset="0"/>
            </a:endParaRPr>
          </a:p>
          <a:p>
            <a:pPr fontAlgn="base"/>
            <a:r>
              <a:rPr lang="en-GB" sz="1200" dirty="0" err="1">
                <a:latin typeface="Calibri"/>
                <a:ea typeface="Calibri" panose="020F0502020204030204" pitchFamily="34" charset="0"/>
                <a:cs typeface="Calibri"/>
              </a:rPr>
              <a:t>Avrupa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Birliği</a:t>
            </a:r>
            <a:r>
              <a:rPr lang="en-GB" sz="1200" dirty="0">
                <a:latin typeface="Calibri"/>
                <a:ea typeface="Calibri" panose="020F0502020204030204" pitchFamily="34" charset="0"/>
                <a:cs typeface="Calibri"/>
              </a:rPr>
              <a:t>, 2030 "</a:t>
            </a:r>
            <a:r>
              <a:rPr lang="en-GB" sz="1200" b="0" i="0" dirty="0" err="1">
                <a:solidFill>
                  <a:srgbClr val="000000"/>
                </a:solidFill>
                <a:effectLst/>
                <a:latin typeface="Calibri"/>
                <a:ea typeface="Calibri" panose="020F0502020204030204" pitchFamily="34" charset="0"/>
                <a:cs typeface="Calibri"/>
              </a:rPr>
              <a:t>Çiftlikten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Sofraya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stratejisi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doğrultusunda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Avrupa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Birliği</a:t>
            </a:r>
            <a:r>
              <a:rPr lang="en-GB" sz="1200" dirty="0">
                <a:latin typeface="Calibri"/>
                <a:ea typeface="Calibri" panose="020F0502020204030204" pitchFamily="34" charset="0"/>
                <a:cs typeface="Calibri"/>
              </a:rPr>
              <a:t> [AB], 2020),  </a:t>
            </a:r>
            <a:r>
              <a:rPr lang="en-GB" sz="1200" b="0" i="0" dirty="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üretimi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sektörleri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için</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aşağıdaki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ölçülebilir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hedefleri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içeren</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eylemleri</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önermektedir</a:t>
            </a:r>
            <a:r>
              <a:rPr lang="en-GB" sz="1200" dirty="0">
                <a:latin typeface="Calibri"/>
                <a:ea typeface="Calibri" panose="020F0502020204030204" pitchFamily="34" charset="0"/>
                <a:cs typeface="Calibri"/>
              </a:rPr>
              <a:t>: </a:t>
            </a:r>
            <a:endParaRPr lang="en-GB" sz="1200" b="0" i="0" dirty="0">
              <a:solidFill>
                <a:srgbClr val="000000"/>
              </a:solidFill>
              <a:latin typeface="Calibri"/>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pPr marL="228600" indent="-228600" rtl="0" fontAlgn="base">
              <a:buFont typeface="+mj-lt"/>
              <a:buAutoNum type="arabicPeriod"/>
            </a:pPr>
            <a:r>
              <a:rPr lang="en-GB" sz="1200" b="0" i="1" dirty="0" err="1">
                <a:solidFill>
                  <a:srgbClr val="000000"/>
                </a:solidFill>
                <a:effectLst/>
                <a:latin typeface="Calibri"/>
                <a:ea typeface="Calibri" panose="020F0502020204030204" pitchFamily="34" charset="0"/>
                <a:cs typeface="Calibri"/>
              </a:rPr>
              <a:t>Kimyasal</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böcek</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ilacı</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kullanımında</a:t>
            </a:r>
            <a:r>
              <a:rPr lang="en-GB" sz="1200" b="0" i="1" dirty="0">
                <a:solidFill>
                  <a:srgbClr val="000000"/>
                </a:solidFill>
                <a:effectLst/>
                <a:latin typeface="Calibri"/>
                <a:ea typeface="Calibri" panose="020F0502020204030204" pitchFamily="34" charset="0"/>
                <a:cs typeface="Calibri"/>
              </a:rPr>
              <a:t> %50 </a:t>
            </a:r>
            <a:r>
              <a:rPr lang="en-GB" sz="1200" b="0" i="1" dirty="0" err="1">
                <a:solidFill>
                  <a:srgbClr val="000000"/>
                </a:solidFill>
                <a:effectLst/>
                <a:latin typeface="Calibri"/>
                <a:ea typeface="Calibri" panose="020F0502020204030204" pitchFamily="34" charset="0"/>
                <a:cs typeface="Calibri"/>
              </a:rPr>
              <a:t>azalma</a:t>
            </a:r>
            <a:r>
              <a:rPr lang="en-GB" sz="1200" b="0" i="1" dirty="0">
                <a:solidFill>
                  <a:srgbClr val="000000"/>
                </a:solidFill>
                <a:effectLst/>
                <a:latin typeface="Calibri"/>
                <a:ea typeface="Calibri" panose="020F0502020204030204" pitchFamily="34" charset="0"/>
                <a:cs typeface="Calibri"/>
              </a:rPr>
              <a:t>;</a:t>
            </a:r>
            <a:endParaRPr lang="en-GB" sz="1200" b="0" i="1" dirty="0">
              <a:solidFill>
                <a:srgbClr val="000000"/>
              </a:solidFill>
              <a:latin typeface="Calibri"/>
              <a:ea typeface="Calibri" panose="020F0502020204030204" pitchFamily="34" charset="0"/>
              <a:cs typeface="Calibri"/>
            </a:endParaRPr>
          </a:p>
          <a:p>
            <a:pPr marL="228600" indent="-228600" rtl="0" fontAlgn="base">
              <a:buFont typeface="+mj-lt"/>
              <a:buAutoNum type="arabicPeriod"/>
            </a:pPr>
            <a:r>
              <a:rPr lang="en-GB" sz="1200" i="1" dirty="0">
                <a:latin typeface="Calibri"/>
                <a:ea typeface="Calibri" panose="020F0502020204030204" pitchFamily="34" charset="0"/>
                <a:cs typeface="Calibri"/>
              </a:rPr>
              <a:t>En</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az</a:t>
            </a:r>
            <a:r>
              <a:rPr lang="en-GB" sz="1200" b="0" i="1" dirty="0">
                <a:solidFill>
                  <a:srgbClr val="000000"/>
                </a:solidFill>
                <a:effectLst/>
                <a:latin typeface="Calibri"/>
                <a:ea typeface="Calibri" panose="020F0502020204030204" pitchFamily="34" charset="0"/>
                <a:cs typeface="Calibri"/>
              </a:rPr>
              <a:t> %20 </a:t>
            </a:r>
            <a:r>
              <a:rPr lang="en-GB" sz="1200" b="0" i="1" dirty="0" err="1">
                <a:solidFill>
                  <a:srgbClr val="000000"/>
                </a:solidFill>
                <a:effectLst/>
                <a:latin typeface="Calibri"/>
                <a:ea typeface="Calibri" panose="020F0502020204030204" pitchFamily="34" charset="0"/>
                <a:cs typeface="Calibri"/>
              </a:rPr>
              <a:t>azaltılmış</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gübre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kullanımı</a:t>
            </a:r>
            <a:r>
              <a:rPr lang="en-GB" sz="1200" b="0" i="1" dirty="0">
                <a:solidFill>
                  <a:srgbClr val="000000"/>
                </a:solidFill>
                <a:effectLst/>
                <a:latin typeface="Calibri"/>
                <a:ea typeface="Calibri" panose="020F0502020204030204" pitchFamily="34" charset="0"/>
                <a:cs typeface="Calibri"/>
              </a:rPr>
              <a:t>;</a:t>
            </a:r>
            <a:endParaRPr lang="en-GB" sz="1200" b="0" i="1" dirty="0">
              <a:solidFill>
                <a:srgbClr val="000000"/>
              </a:solidFill>
              <a:latin typeface="Calibri"/>
              <a:ea typeface="Calibri" panose="020F0502020204030204" pitchFamily="34" charset="0"/>
              <a:cs typeface="Calibri"/>
            </a:endParaRPr>
          </a:p>
          <a:p>
            <a:pPr marL="228600" indent="-228600" fontAlgn="base">
              <a:buFont typeface="+mj-lt"/>
              <a:buAutoNum type="arabicPeriod"/>
            </a:pPr>
            <a:r>
              <a:rPr lang="en-GB" sz="1200" b="0" i="1" dirty="0" err="1">
                <a:solidFill>
                  <a:srgbClr val="000000"/>
                </a:solidFill>
                <a:effectLst/>
                <a:latin typeface="Calibri"/>
                <a:ea typeface="Calibri" panose="020F0502020204030204" pitchFamily="34" charset="0"/>
                <a:cs typeface="Calibri"/>
              </a:rPr>
              <a:t>Çiftlik</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hayvanları</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ve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su</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ürünleri</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yetiştiriciliğinde</a:t>
            </a:r>
            <a:r>
              <a:rPr lang="en-GB" sz="1200" b="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Avrupa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Birliği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antimikrobiyal</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satışlarında</a:t>
            </a:r>
            <a:r>
              <a:rPr lang="en-GB" sz="1200" b="0" i="1" dirty="0">
                <a:solidFill>
                  <a:srgbClr val="000000"/>
                </a:solidFill>
                <a:effectLst/>
                <a:latin typeface="Calibri"/>
                <a:ea typeface="Calibri" panose="020F0502020204030204" pitchFamily="34" charset="0"/>
                <a:cs typeface="Calibri"/>
              </a:rPr>
              <a:t> %50 </a:t>
            </a:r>
            <a:r>
              <a:rPr lang="en-GB" sz="1200" i="1" dirty="0" err="1">
                <a:latin typeface="Calibri"/>
                <a:ea typeface="Calibri" panose="020F0502020204030204" pitchFamily="34" charset="0"/>
                <a:cs typeface="Calibri"/>
              </a:rPr>
              <a:t>azalma</a:t>
            </a:r>
            <a:r>
              <a:rPr lang="en-GB" sz="1200" i="1" dirty="0">
                <a:latin typeface="Calibri"/>
                <a:ea typeface="Calibri" panose="020F0502020204030204" pitchFamily="34" charset="0"/>
                <a:cs typeface="Calibri"/>
              </a:rPr>
              <a:t>;</a:t>
            </a:r>
            <a:endParaRPr lang="en-GB" sz="1200" b="0" i="1" dirty="0">
              <a:solidFill>
                <a:srgbClr val="000000"/>
              </a:solidFill>
              <a:latin typeface="Calibri"/>
              <a:ea typeface="Calibri" panose="020F0502020204030204" pitchFamily="34" charset="0"/>
              <a:cs typeface="Calibri"/>
            </a:endParaRPr>
          </a:p>
          <a:p>
            <a:pPr marL="228600" indent="-228600" fontAlgn="base">
              <a:buFont typeface="+mj-lt"/>
              <a:buAutoNum type="arabicPeriod"/>
            </a:pPr>
            <a:r>
              <a:rPr lang="en-GB" sz="1200" i="1" dirty="0" err="1">
                <a:latin typeface="Calibri"/>
                <a:ea typeface="Calibri" panose="020F0502020204030204" pitchFamily="34" charset="0"/>
                <a:cs typeface="Calibri"/>
              </a:rPr>
              <a:t>Sahadaki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tarımın</a:t>
            </a:r>
            <a:r>
              <a:rPr lang="en-GB" sz="1200" i="1" dirty="0">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en</a:t>
            </a:r>
            <a:r>
              <a:rPr lang="en-GB" sz="1200" b="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azından</a:t>
            </a:r>
            <a:r>
              <a:rPr lang="en-GB" sz="1200" b="0" i="1" dirty="0">
                <a:solidFill>
                  <a:srgbClr val="000000"/>
                </a:solidFill>
                <a:effectLst/>
                <a:latin typeface="Calibri"/>
                <a:ea typeface="Calibri" panose="020F0502020204030204" pitchFamily="34" charset="0"/>
                <a:cs typeface="Calibri"/>
              </a:rPr>
              <a:t> %</a:t>
            </a:r>
            <a:r>
              <a:rPr lang="en-GB" sz="1200" i="1" dirty="0">
                <a:latin typeface="Calibri"/>
                <a:ea typeface="Calibri" panose="020F0502020204030204" pitchFamily="34" charset="0"/>
                <a:cs typeface="Calibri"/>
              </a:rPr>
              <a:t>25'inin </a:t>
            </a:r>
            <a:r>
              <a:rPr lang="en-GB" sz="1200" i="1" dirty="0" err="1">
                <a:latin typeface="Calibri"/>
                <a:ea typeface="Calibri" panose="020F0502020204030204" pitchFamily="34" charset="0"/>
                <a:cs typeface="Calibri"/>
              </a:rPr>
              <a:t>organik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olması</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ve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organik</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su</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ürünleri</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yetiştiriciliğinde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önemli</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bir</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artış</a:t>
            </a:r>
            <a:r>
              <a:rPr lang="en-GB" sz="1200" b="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olması</a:t>
            </a:r>
            <a:r>
              <a:rPr lang="en-GB" sz="1200" i="1" dirty="0">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b="0" i="0" dirty="0">
              <a:solidFill>
                <a:srgbClr val="000000"/>
              </a:solidFill>
              <a:latin typeface="Calibri"/>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r>
              <a:rPr lang="en-GB" sz="1200" dirty="0">
                <a:latin typeface="Calibri"/>
                <a:ea typeface="Calibri" panose="020F0502020204030204" pitchFamily="34" charset="0"/>
                <a:cs typeface="Calibri"/>
              </a:rPr>
              <a:t>"</a:t>
            </a:r>
            <a:r>
              <a:rPr lang="en-GB" sz="1200" b="0" i="0" dirty="0" err="1">
                <a:solidFill>
                  <a:srgbClr val="000000"/>
                </a:solidFill>
                <a:effectLst/>
                <a:latin typeface="Calibri"/>
                <a:ea typeface="Calibri" panose="020F0502020204030204" pitchFamily="34" charset="0"/>
                <a:cs typeface="Calibri"/>
              </a:rPr>
              <a:t>Diğer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yol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haritaları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politika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girişimleri</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çiftlik</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hayvanları</a:t>
            </a:r>
            <a:r>
              <a:rPr lang="en-GB" sz="1200" i="1" dirty="0">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balık</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ve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deniz</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ürünleri</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sektörlerinde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sürdürülebilir</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üretim</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hayvan</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refahı</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ve</a:t>
            </a:r>
            <a:r>
              <a:rPr lang="en-GB" sz="1200" b="0" i="1" dirty="0">
                <a:solidFill>
                  <a:srgbClr val="000000"/>
                </a:solidFill>
                <a:effectLst/>
                <a:latin typeface="Calibri"/>
                <a:ea typeface="Calibri" panose="020F0502020204030204" pitchFamily="34" charset="0"/>
                <a:cs typeface="Calibri"/>
              </a:rPr>
              <a:t> bitki </a:t>
            </a:r>
            <a:r>
              <a:rPr lang="en-GB" sz="1200" b="0" i="1" dirty="0" err="1">
                <a:solidFill>
                  <a:srgbClr val="000000"/>
                </a:solidFill>
                <a:effectLst/>
                <a:latin typeface="Calibri"/>
                <a:ea typeface="Calibri" panose="020F0502020204030204" pitchFamily="34" charset="0"/>
                <a:cs typeface="Calibri"/>
              </a:rPr>
              <a:t>sağlığı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gibi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konuları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içermektedir</a:t>
            </a:r>
            <a:r>
              <a:rPr lang="en-GB" sz="1200" i="1" dirty="0">
                <a:latin typeface="Calibri"/>
                <a:ea typeface="Calibri" panose="020F0502020204030204" pitchFamily="34" charset="0"/>
                <a:cs typeface="Calibri"/>
              </a:rPr>
              <a:t> " </a:t>
            </a:r>
            <a:r>
              <a:rPr lang="en-GB" sz="1200" dirty="0">
                <a:latin typeface="Calibri"/>
                <a:ea typeface="Calibri" panose="020F0502020204030204" pitchFamily="34" charset="0"/>
                <a:cs typeface="Calibri"/>
              </a:rPr>
              <a:t>(European Union, 2020). </a:t>
            </a:r>
            <a:endParaRPr lang="en-GB" dirty="0"/>
          </a:p>
          <a:p>
            <a:pPr rtl="0" fontAlgn="base"/>
            <a:endParaRPr lang="en-GB" sz="1200" b="0" i="0" dirty="0">
              <a:solidFill>
                <a:srgbClr val="000000"/>
              </a:solidFill>
              <a:effectLst/>
              <a:ea typeface="Calibri" panose="020F0502020204030204" pitchFamily="34" charset="0"/>
            </a:endParaRPr>
          </a:p>
          <a:p>
            <a:pPr fontAlgn="base"/>
            <a:r>
              <a:rPr lang="en-GB" sz="1200" dirty="0">
                <a:latin typeface="Calibri"/>
                <a:ea typeface="Calibri" panose="020F0502020204030204" pitchFamily="34" charset="0"/>
                <a:cs typeface="Calibri"/>
              </a:rPr>
              <a:t>Bu </a:t>
            </a:r>
            <a:r>
              <a:rPr lang="en-GB" sz="1200" dirty="0" err="1">
                <a:latin typeface="Calibri"/>
                <a:ea typeface="Calibri" panose="020F0502020204030204" pitchFamily="34" charset="0"/>
                <a:cs typeface="Calibri"/>
              </a:rPr>
              <a:t>sayede</a:t>
            </a:r>
            <a:r>
              <a:rPr lang="en-GB" sz="1200" dirty="0">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sürdürülebilir</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tarım</a:t>
            </a:r>
            <a:r>
              <a:rPr lang="en-GB" sz="1200" b="1"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toplumun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ihtiyaçlarını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karşılamak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sürdürülebilir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bir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şekilde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çiftçilik</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yapmak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anlamına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gelmektedir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Geleceği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gelecek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nesillerin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gelişimini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güvence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altına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almak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esastır</a:t>
            </a:r>
            <a:r>
              <a:rPr lang="en-GB" sz="1200" b="0" i="0" dirty="0">
                <a:solidFill>
                  <a:srgbClr val="000000"/>
                </a:solidFill>
                <a:effectLst/>
                <a:latin typeface="Calibri"/>
                <a:ea typeface="Calibri" panose="020F0502020204030204" pitchFamily="34" charset="0"/>
                <a:cs typeface="Calibri"/>
              </a:rPr>
              <a:t>. Bu </a:t>
            </a:r>
            <a:r>
              <a:rPr lang="en-GB" sz="1200" b="0" i="0" dirty="0" err="1">
                <a:solidFill>
                  <a:srgbClr val="000000"/>
                </a:solidFill>
                <a:effectLst/>
                <a:latin typeface="Calibri"/>
                <a:ea typeface="Calibri" panose="020F0502020204030204" pitchFamily="34" charset="0"/>
                <a:cs typeface="Calibri"/>
              </a:rPr>
              <a:t>nedenle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aşağıdakiler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önemlidir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marL="171450" indent="-171450" fontAlgn="base">
              <a:buFont typeface="Arial" panose="020B0604020202020204" pitchFamily="34" charset="0"/>
              <a:buChar char="•"/>
            </a:pPr>
            <a:r>
              <a:rPr lang="en-GB" sz="1200" dirty="0" err="1">
                <a:latin typeface="Calibri"/>
                <a:ea typeface="Calibri" panose="020F0502020204030204" pitchFamily="34" charset="0"/>
                <a:cs typeface="Calibri"/>
              </a:rPr>
              <a:t>İş</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süreçlerini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çiftçilik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faaliyetlerini</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uygulayarak</a:t>
            </a:r>
            <a:r>
              <a:rPr lang="en-GB" sz="1200"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karbon</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ayak</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izini</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azaltmak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Tarım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faaliyetleri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iklim</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değişikliği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arazi</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bozulması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ormansızlaşmayı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aza</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indirmek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suyun</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kıtlığını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kirliliğini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önlemek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önemlidir</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Permakültür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interkültür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farklı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türlerin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arazide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yetiştirilmesi</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ürün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rotasyonu</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gibi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çeşitli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etkinlikler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uygulanabilir</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Karbon </a:t>
            </a:r>
            <a:r>
              <a:rPr lang="en-GB" sz="1200" dirty="0" err="1">
                <a:latin typeface="Calibri"/>
                <a:ea typeface="Calibri" panose="020F0502020204030204" pitchFamily="34" charset="0"/>
                <a:cs typeface="Calibri"/>
              </a:rPr>
              <a:t>salınımını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azaltıcı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yeşil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odaklı</a:t>
            </a:r>
            <a:r>
              <a:rPr lang="en-GB" sz="1200" dirty="0">
                <a:latin typeface="Calibri"/>
                <a:ea typeface="Calibri" panose="020F0502020204030204" pitchFamily="34" charset="0"/>
                <a:cs typeface="Calibri"/>
              </a:rPr>
              <a:t> yeni </a:t>
            </a:r>
            <a:r>
              <a:rPr lang="en-GB" sz="1200" dirty="0" err="1">
                <a:latin typeface="Calibri"/>
                <a:ea typeface="Calibri" panose="020F0502020204030204" pitchFamily="34" charset="0"/>
                <a:cs typeface="Calibri"/>
              </a:rPr>
              <a:t>iş</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modellerinin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geliştirilmesi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iklim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nötrlüğü</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hedefini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garanti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altına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almaya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yardımcı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olacağından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önemlidir</a:t>
            </a:r>
            <a:r>
              <a:rPr lang="en-GB" sz="1200" dirty="0">
                <a:latin typeface="Calibri"/>
                <a:ea typeface="Calibri" panose="020F0502020204030204" pitchFamily="34" charset="0"/>
                <a:cs typeface="Calibri"/>
              </a:rPr>
              <a:t>. </a:t>
            </a:r>
            <a:endParaRPr lang="en-GB" sz="1200" b="0" i="0" dirty="0">
              <a:solidFill>
                <a:srgbClr val="000000"/>
              </a:solidFill>
              <a:latin typeface="Calibri"/>
              <a:ea typeface="Calibri" panose="020F0502020204030204" pitchFamily="34" charset="0"/>
              <a:cs typeface="Calibri"/>
            </a:endParaRPr>
          </a:p>
          <a:p>
            <a:pPr marL="171450" indent="-171450" fontAlgn="base">
              <a:buFont typeface="Arial" panose="020B0604020202020204" pitchFamily="34" charset="0"/>
              <a:buChar char="•"/>
            </a:pPr>
            <a:r>
              <a:rPr lang="en-GB" sz="1200" b="1" dirty="0" err="1">
                <a:latin typeface="Calibri"/>
                <a:ea typeface="Calibri" panose="020F0502020204030204" pitchFamily="34" charset="0"/>
                <a:cs typeface="Calibri"/>
              </a:rPr>
              <a:t>Çevre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dostu</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yöntemler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insanlara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doğal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ekosistemlere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zarar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vermeden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mahsul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canlı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hayvan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üretimine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izin</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verecek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şekilde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uygulanabilir</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Toprağın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suyun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biyoçeşitliliğin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doğal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kaynakların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korunması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esastır</a:t>
            </a:r>
            <a:r>
              <a:rPr lang="en-GB" sz="1200" dirty="0">
                <a:latin typeface="Calibri"/>
                <a:ea typeface="Calibri" panose="020F0502020204030204" pitchFamily="34" charset="0"/>
                <a:cs typeface="Calibri"/>
              </a:rPr>
              <a:t>.</a:t>
            </a:r>
            <a:endParaRPr lang="en-GB" sz="1200" b="0" i="0" dirty="0">
              <a:solidFill>
                <a:srgbClr val="000000"/>
              </a:solidFill>
              <a:latin typeface="Calibri"/>
              <a:ea typeface="Calibri" panose="020F0502020204030204" pitchFamily="34" charset="0"/>
              <a:cs typeface="Calibri"/>
            </a:endParaRPr>
          </a:p>
          <a:p>
            <a:pPr marL="171450" indent="-171450" fontAlgn="base">
              <a:buFont typeface="Arial" panose="020B0604020202020204" pitchFamily="34" charset="0"/>
              <a:buChar char="•"/>
            </a:pPr>
            <a:r>
              <a:rPr lang="en-GB" sz="1200" b="1" dirty="0" err="1">
                <a:latin typeface="Calibri"/>
                <a:ea typeface="Calibri" panose="020F0502020204030204" pitchFamily="34" charset="0"/>
                <a:cs typeface="Calibri"/>
              </a:rPr>
              <a:t>Çalışma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ve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yaşam</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koşulları</a:t>
            </a:r>
            <a:r>
              <a:rPr lang="en-GB" sz="1200" b="1"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çiftlikte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komşu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bölgelerde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çalışanlar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yaşayanlar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sağlanmalıdır</a:t>
            </a:r>
            <a:r>
              <a:rPr lang="en-GB" sz="1200" dirty="0">
                <a:latin typeface="Calibri"/>
                <a:ea typeface="Calibri" panose="020F0502020204030204" pitchFamily="34" charset="0"/>
                <a:cs typeface="Calibri"/>
              </a:rPr>
              <a:t>.</a:t>
            </a:r>
            <a:endParaRPr lang="en-GB" sz="1200" b="0" i="0" dirty="0">
              <a:solidFill>
                <a:srgbClr val="000000"/>
              </a:solidFill>
              <a:latin typeface="Calibri"/>
              <a:ea typeface="Calibri" panose="020F0502020204030204" pitchFamily="34" charset="0"/>
              <a:cs typeface="Calibri"/>
            </a:endParaRPr>
          </a:p>
          <a:p>
            <a:pPr rtl="0"/>
            <a:endParaRPr lang="en-GB" sz="1200" b="1"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182298" y="1268686"/>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5" name="Picture 6" descr="Icon  Description automatically generated">
            <a:extLst>
              <a:ext uri="{FF2B5EF4-FFF2-40B4-BE49-F238E27FC236}">
                <a16:creationId xmlns:a16="http://schemas.microsoft.com/office/drawing/2014/main" id="{EA975699-48CC-6B3A-1118-EC2738A143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56" y="7564839"/>
            <a:ext cx="881821" cy="1740028"/>
          </a:xfrm>
          <a:prstGeom prst="rect">
            <a:avLst/>
          </a:prstGeom>
        </p:spPr>
      </p:pic>
      <p:sp>
        <p:nvSpPr>
          <p:cNvPr id="33" name="TextBox 32">
            <a:extLst>
              <a:ext uri="{FF2B5EF4-FFF2-40B4-BE49-F238E27FC236}">
                <a16:creationId xmlns:a16="http://schemas.microsoft.com/office/drawing/2014/main" id="{B9F1DFBB-EE2B-B099-FB93-68CF4C362FAB}"/>
              </a:ext>
            </a:extLst>
          </p:cNvPr>
          <p:cNvSpPr txBox="1"/>
          <p:nvPr/>
        </p:nvSpPr>
        <p:spPr>
          <a:xfrm>
            <a:off x="71556" y="2212258"/>
            <a:ext cx="440911" cy="3288890"/>
          </a:xfrm>
          <a:prstGeom prst="rect">
            <a:avLst/>
          </a:prstGeom>
          <a:solidFill>
            <a:schemeClr val="bg1"/>
          </a:solidFill>
        </p:spPr>
        <p:txBody>
          <a:bodyPr wrap="square" rtlCol="0">
            <a:spAutoFit/>
          </a:bodyPr>
          <a:lstStyle/>
          <a:p>
            <a:pPr algn="l" rtl="0"/>
            <a:endParaRPr lang="en-IE"/>
          </a:p>
        </p:txBody>
      </p:sp>
      <p:pic>
        <p:nvPicPr>
          <p:cNvPr id="4" name="Picture 3">
            <a:extLst>
              <a:ext uri="{FF2B5EF4-FFF2-40B4-BE49-F238E27FC236}">
                <a16:creationId xmlns:a16="http://schemas.microsoft.com/office/drawing/2014/main" id="{5A019843-0D8E-81ED-7857-86D2F27F635E}"/>
              </a:ext>
            </a:extLst>
          </p:cNvPr>
          <p:cNvPicPr>
            <a:picLocks noChangeAspect="1"/>
          </p:cNvPicPr>
          <p:nvPr/>
        </p:nvPicPr>
        <p:blipFill>
          <a:blip r:embed="rId4"/>
          <a:stretch>
            <a:fillRect/>
          </a:stretch>
        </p:blipFill>
        <p:spPr>
          <a:xfrm>
            <a:off x="119006" y="3111187"/>
            <a:ext cx="493080" cy="474817"/>
          </a:xfrm>
          <a:prstGeom prst="rect">
            <a:avLst/>
          </a:prstGeom>
          <a:solidFill>
            <a:srgbClr val="94B3B2"/>
          </a:solidFill>
        </p:spPr>
      </p:pic>
      <p:sp>
        <p:nvSpPr>
          <p:cNvPr id="36" name="Slide Number Placeholder 9">
            <a:extLst>
              <a:ext uri="{FF2B5EF4-FFF2-40B4-BE49-F238E27FC236}">
                <a16:creationId xmlns:a16="http://schemas.microsoft.com/office/drawing/2014/main" id="{B4B2E9EE-3496-897F-8DC5-74FAC905E099}"/>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17</a:t>
            </a:fld>
            <a:endParaRPr lang="en-US" sz="1100"/>
          </a:p>
        </p:txBody>
      </p:sp>
    </p:spTree>
    <p:extLst>
      <p:ext uri="{BB962C8B-B14F-4D97-AF65-F5344CB8AC3E}">
        <p14:creationId xmlns:p14="http://schemas.microsoft.com/office/powerpoint/2010/main" val="21914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904160" y="761635"/>
            <a:ext cx="5655136"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a:t>Doğal Gıda Kaynakları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829" y="2371043"/>
            <a:ext cx="6157035" cy="6661333"/>
          </a:xfrm>
        </p:spPr>
        <p:txBody>
          <a:bodyPr lIns="91440" tIns="45720" rIns="91440" bIns="45720" numCol="1" spcCol="288000" anchor="t">
            <a:noAutofit/>
          </a:bodyPr>
          <a:lstStyle/>
          <a:p>
            <a:pPr algn="l"/>
            <a:r>
              <a:rPr lang="en-US" sz="1200" b="1" dirty="0" err="1">
                <a:solidFill>
                  <a:schemeClr val="tx1"/>
                </a:solidFill>
                <a:latin typeface="Calibri"/>
                <a:ea typeface="Calibri" panose="020F0502020204030204" pitchFamily="34" charset="0"/>
                <a:cs typeface="Calibri"/>
              </a:rPr>
              <a:t>Çok</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sayıda</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sürdürülebilirlik</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standardı</a:t>
            </a:r>
            <a:r>
              <a:rPr lang="en-US" sz="1200" b="1" dirty="0">
                <a:solidFill>
                  <a:schemeClr val="tx1"/>
                </a:solidFill>
                <a:latin typeface="Calibri"/>
                <a:ea typeface="Calibri" panose="020F0502020204030204" pitchFamily="34" charset="0"/>
                <a:cs typeface="Calibri"/>
              </a:rPr>
              <a:t> ve </a:t>
            </a:r>
            <a:r>
              <a:rPr lang="en-US" sz="1200" b="1" dirty="0" err="1">
                <a:solidFill>
                  <a:schemeClr val="tx1"/>
                </a:solidFill>
                <a:latin typeface="Calibri"/>
                <a:ea typeface="Calibri" panose="020F0502020204030204" pitchFamily="34" charset="0"/>
                <a:cs typeface="Calibri"/>
              </a:rPr>
              <a:t>belgelendirme</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sistemi</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mevcuttur</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Sertifikasyon</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sistemleri</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hakkında</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daha</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fazla</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bilgi</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almak</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için</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lütfen</a:t>
            </a:r>
            <a:r>
              <a:rPr lang="en-US" sz="1200" b="1" dirty="0">
                <a:solidFill>
                  <a:schemeClr val="tx1"/>
                </a:solidFill>
                <a:latin typeface="Calibri"/>
                <a:ea typeface="Calibri" panose="020F0502020204030204" pitchFamily="34" charset="0"/>
                <a:cs typeface="Calibri"/>
              </a:rPr>
              <a:t> </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buraya</a:t>
            </a:r>
            <a:r>
              <a:rPr lang="en-US" sz="1200" b="1" dirty="0">
                <a:solidFill>
                  <a:srgbClr val="F79037"/>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tıklayınız</a:t>
            </a:r>
            <a:r>
              <a:rPr lang="en-US" sz="1200" b="1" dirty="0">
                <a:solidFill>
                  <a:schemeClr val="tx1"/>
                </a:solidFill>
                <a:latin typeface="Calibri"/>
                <a:ea typeface="Calibri" panose="020F0502020204030204" pitchFamily="34" charset="0"/>
                <a:cs typeface="Calibri"/>
              </a:rPr>
              <a:t>. </a:t>
            </a:r>
            <a:endParaRPr lang="en-US" sz="1200" b="1" dirty="0">
              <a:solidFill>
                <a:schemeClr val="tx1"/>
              </a:solidFill>
              <a:ea typeface="Calibri" panose="020F0502020204030204" pitchFamily="34" charset="0"/>
            </a:endParaRPr>
          </a:p>
          <a:p>
            <a:pPr algn="l"/>
            <a:endParaRPr lang="en-US" sz="900" b="1" dirty="0">
              <a:solidFill>
                <a:schemeClr val="tx1"/>
              </a:solidFill>
              <a:latin typeface="Calibri"/>
              <a:ea typeface="Calibri" panose="020F0502020204030204" pitchFamily="34" charset="0"/>
              <a:cs typeface="Calibri"/>
            </a:endParaRPr>
          </a:p>
          <a:p>
            <a:pPr algn="l"/>
            <a:r>
              <a:rPr lang="en-US" sz="1400" b="1" dirty="0" err="1">
                <a:solidFill>
                  <a:schemeClr val="tx1"/>
                </a:solidFill>
                <a:latin typeface="Calibri"/>
                <a:ea typeface="Calibri" panose="020F0502020204030204" pitchFamily="34" charset="0"/>
                <a:cs typeface="Calibri"/>
              </a:rPr>
              <a:t>Bazı</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Sertifika</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Örnekleri</a:t>
            </a:r>
            <a:r>
              <a:rPr lang="en-US" sz="1400" b="1" dirty="0">
                <a:solidFill>
                  <a:schemeClr val="tx1"/>
                </a:solidFill>
                <a:latin typeface="Calibri"/>
                <a:ea typeface="Calibri" panose="020F0502020204030204" pitchFamily="34" charset="0"/>
                <a:cs typeface="Calibri"/>
              </a:rPr>
              <a:t>:</a:t>
            </a:r>
            <a:endParaRPr lang="en-US" dirty="0">
              <a:solidFill>
                <a:schemeClr val="tx1"/>
              </a:solidFill>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ctr"/>
            <a:endParaRPr lang="tr-TR" sz="1200" b="1" dirty="0">
              <a:solidFill>
                <a:schemeClr val="tx1"/>
              </a:solidFill>
              <a:latin typeface="Calibri"/>
              <a:ea typeface="Calibri"/>
              <a:cs typeface="Calibri"/>
            </a:endParaRPr>
          </a:p>
          <a:p>
            <a:pPr algn="ctr"/>
            <a:r>
              <a:rPr lang="tr-TR" sz="1200" b="1" dirty="0">
                <a:solidFill>
                  <a:schemeClr val="tx1"/>
                </a:solidFill>
                <a:latin typeface="Calibri"/>
                <a:ea typeface="Calibri"/>
                <a:cs typeface="Calibri"/>
              </a:rPr>
              <a:t>Gıda üreticileri tarafından sürdürülebilirlik standartlarından ve sertifikasyon sistemlerinden </a:t>
            </a:r>
            <a:endParaRPr lang="tr-TR" sz="1200" b="1" dirty="0">
              <a:solidFill>
                <a:schemeClr val="tx1"/>
              </a:solidFill>
              <a:ea typeface="Calibri"/>
            </a:endParaRPr>
          </a:p>
          <a:p>
            <a:pPr algn="ctr"/>
            <a:r>
              <a:rPr lang="tr-TR" sz="1200" b="1" dirty="0">
                <a:solidFill>
                  <a:schemeClr val="tx1"/>
                </a:solidFill>
                <a:latin typeface="Calibri"/>
                <a:ea typeface="Calibri" panose="020F0502020204030204" pitchFamily="34" charset="0"/>
                <a:cs typeface="Calibri"/>
              </a:rPr>
              <a:t>bahsediliyorsa kurallara harfiyen uyulmalıdır.</a:t>
            </a:r>
            <a:endParaRPr lang="tr-TR" sz="1200" b="1" dirty="0">
              <a:solidFill>
                <a:schemeClr val="tx1"/>
              </a:solidFill>
              <a:ea typeface="Calibri" panose="020F0502020204030204" pitchFamily="34" charset="0"/>
            </a:endParaRPr>
          </a:p>
          <a:p>
            <a:pPr algn="l" rtl="0"/>
            <a:endParaRPr lang="tr-TR" sz="1200" b="1" dirty="0">
              <a:solidFill>
                <a:srgbClr val="F79037"/>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997378" y="1382484"/>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22530" name="Picture 2">
            <a:hlinkClick r:id="rId3"/>
            <a:extLst>
              <a:ext uri="{FF2B5EF4-FFF2-40B4-BE49-F238E27FC236}">
                <a16:creationId xmlns:a16="http://schemas.microsoft.com/office/drawing/2014/main" id="{D6A7BAE8-9BEE-0DFC-AFF2-376715081C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09350" y="3071862"/>
            <a:ext cx="1514888" cy="101566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BA3A562B-156B-34E9-FE75-3B3DCA4C80C3}"/>
              </a:ext>
            </a:extLst>
          </p:cNvPr>
          <p:cNvSpPr txBox="1"/>
          <p:nvPr/>
        </p:nvSpPr>
        <p:spPr>
          <a:xfrm>
            <a:off x="917376" y="3097671"/>
            <a:ext cx="3955349" cy="1200329"/>
          </a:xfrm>
          <a:prstGeom prst="rect">
            <a:avLst/>
          </a:prstGeom>
          <a:noFill/>
        </p:spPr>
        <p:txBody>
          <a:bodyPr wrap="square" lIns="91440" tIns="45720" rIns="91440" bIns="45720" anchor="t">
            <a:spAutoFit/>
          </a:bodyPr>
          <a:lstStyle/>
          <a:p>
            <a:pPr algn="just"/>
            <a:r>
              <a:rPr lang="tr-TR" sz="1200" b="1" dirty="0">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Organik sertifika: </a:t>
            </a:r>
            <a:r>
              <a:rPr lang="tr-TR" sz="1200" dirty="0">
                <a:latin typeface="Calibri"/>
                <a:ea typeface="Calibri" panose="020F0502020204030204" pitchFamily="34" charset="0"/>
                <a:cs typeface="Calibri"/>
              </a:rPr>
              <a:t>Bu sertifika, çiftliğin veya işleme tesisinin organik düzenlemelere uygun olduğunu doğrular. İşletmeler bu sertifikayı aldıktan sonra ürünlerini organik olarak satabilir, etiketleyebilir ve sergileyebilir. Daha fazla bilgi için </a:t>
            </a:r>
            <a:r>
              <a:rPr lang="tr-TR" sz="1200"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buraya</a:t>
            </a:r>
            <a:r>
              <a:rPr lang="tr-TR" sz="1200" dirty="0">
                <a:solidFill>
                  <a:srgbClr val="F79037"/>
                </a:solidFill>
                <a:latin typeface="Calibri"/>
                <a:ea typeface="Calibri" panose="020F0502020204030204" pitchFamily="34" charset="0"/>
                <a:cs typeface="Calibri"/>
              </a:rPr>
              <a:t> </a:t>
            </a:r>
            <a:r>
              <a:rPr lang="tr-TR" sz="1200" dirty="0">
                <a:latin typeface="Calibri"/>
                <a:ea typeface="Calibri" panose="020F0502020204030204" pitchFamily="34" charset="0"/>
                <a:cs typeface="Calibri"/>
              </a:rPr>
              <a:t>tıklayın. Sağdaki şekil , Avrupa Birliği'nin organik üretim logosudur.</a:t>
            </a:r>
            <a:endParaRPr lang="tr-TR" sz="1200" dirty="0">
              <a:latin typeface="Calibri"/>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5DAEEAE7-A9F5-CCBE-3F08-D5022AF1C16C}"/>
              </a:ext>
            </a:extLst>
          </p:cNvPr>
          <p:cNvSpPr txBox="1"/>
          <p:nvPr/>
        </p:nvSpPr>
        <p:spPr>
          <a:xfrm>
            <a:off x="917376" y="4326304"/>
            <a:ext cx="3955349" cy="1200329"/>
          </a:xfrm>
          <a:prstGeom prst="rect">
            <a:avLst/>
          </a:prstGeom>
          <a:noFill/>
        </p:spPr>
        <p:txBody>
          <a:bodyPr wrap="square" lIns="91440" tIns="45720" rIns="91440" bIns="45720" anchor="t">
            <a:spAutoFit/>
          </a:bodyPr>
          <a:lstStyle/>
          <a:p>
            <a:pPr algn="just"/>
            <a:r>
              <a:rPr lang="tr-TR" sz="1200" b="1" dirty="0">
                <a:latin typeface="Calibri"/>
                <a:ea typeface="Calibri" panose="020F0502020204030204" pitchFamily="34" charset="0"/>
                <a:cs typeface="Calibri"/>
              </a:rPr>
              <a:t>Yağmur Ormanı İttifakı (Rainforest </a:t>
            </a:r>
            <a:r>
              <a:rPr lang="tr-TR" sz="1200" b="1" dirty="0" err="1">
                <a:latin typeface="Calibri"/>
                <a:ea typeface="Calibri" panose="020F0502020204030204" pitchFamily="34" charset="0"/>
                <a:cs typeface="Calibri"/>
              </a:rPr>
              <a:t>Alliance</a:t>
            </a:r>
            <a:r>
              <a:rPr lang="tr-TR" sz="1200" b="1" dirty="0">
                <a:latin typeface="Calibri"/>
                <a:ea typeface="Calibri" panose="020F0502020204030204" pitchFamily="34" charset="0"/>
                <a:cs typeface="Calibri"/>
              </a:rPr>
              <a:t>)</a:t>
            </a:r>
            <a:r>
              <a:rPr lang="tr-TR" sz="1200" dirty="0">
                <a:latin typeface="Calibri"/>
                <a:ea typeface="Calibri" panose="020F0502020204030204" pitchFamily="34" charset="0"/>
                <a:cs typeface="Calibri"/>
              </a:rPr>
              <a:t>: Bu oluşum, sürdürülebilir tarımsal üretimi ve tedarik zincirini desteklemek için gerekli bir araçtır. Sertifika sahipleri, uygulamalarının sosyal, çevresel ve ekonomik etkilerinin olumlu yönlerini en üst düzeye çıkarırlar. Sağdaki şekil Yağmur Ormanı İttifakı logosudur.</a:t>
            </a:r>
            <a:endParaRPr lang="tr-TR" sz="1200" dirty="0">
              <a:latin typeface="Calibri"/>
              <a:ea typeface="Calibri" panose="020F0502020204030204" pitchFamily="34" charset="0"/>
              <a:cs typeface="Calibri" panose="020F0502020204030204" pitchFamily="34" charset="0"/>
            </a:endParaRPr>
          </a:p>
        </p:txBody>
      </p:sp>
      <p:pic>
        <p:nvPicPr>
          <p:cNvPr id="37" name="Picture 2">
            <a:hlinkClick r:id="rId6"/>
            <a:extLst>
              <a:ext uri="{FF2B5EF4-FFF2-40B4-BE49-F238E27FC236}">
                <a16:creationId xmlns:a16="http://schemas.microsoft.com/office/drawing/2014/main" id="{C8DE24A3-AF2C-25B0-0F92-E4809194D74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411577" y="4296798"/>
            <a:ext cx="1015663" cy="101566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FDB2CF3-522D-EF5B-5901-9B53BE8FA27A}"/>
              </a:ext>
            </a:extLst>
          </p:cNvPr>
          <p:cNvSpPr txBox="1"/>
          <p:nvPr/>
        </p:nvSpPr>
        <p:spPr>
          <a:xfrm>
            <a:off x="903151" y="5585310"/>
            <a:ext cx="3955349" cy="1200329"/>
          </a:xfrm>
          <a:prstGeom prst="rect">
            <a:avLst/>
          </a:prstGeom>
          <a:noFill/>
        </p:spPr>
        <p:txBody>
          <a:bodyPr wrap="square" lIns="91440" tIns="45720" rIns="91440" bIns="45720" anchor="t">
            <a:spAutoFit/>
          </a:bodyPr>
          <a:lstStyle/>
          <a:p>
            <a:pPr algn="just"/>
            <a:r>
              <a:rPr lang="tr-TR" sz="1200" b="1" dirty="0">
                <a:latin typeface="Calibri"/>
                <a:ea typeface="Calibri" panose="020F0502020204030204" pitchFamily="34" charset="0"/>
                <a:cs typeface="Calibri"/>
              </a:rPr>
              <a:t>Adil Ticaret: </a:t>
            </a:r>
            <a:r>
              <a:rPr lang="tr-TR" sz="1200" dirty="0">
                <a:latin typeface="Calibri"/>
                <a:ea typeface="Calibri" panose="020F0502020204030204" pitchFamily="34" charset="0"/>
                <a:cs typeface="Calibri"/>
              </a:rPr>
              <a:t>Adil </a:t>
            </a:r>
            <a:r>
              <a:rPr lang="tr-TR" sz="1200" dirty="0">
                <a:solidFill>
                  <a:srgbClr val="000000"/>
                </a:solidFill>
                <a:latin typeface="Calibri"/>
                <a:ea typeface="Calibri" panose="020F0502020204030204" pitchFamily="34" charset="0"/>
                <a:cs typeface="Calibri"/>
              </a:rPr>
              <a:t>ticaret</a:t>
            </a:r>
            <a:r>
              <a:rPr lang="tr-TR" sz="1200" b="0" i="0" dirty="0">
                <a:solidFill>
                  <a:srgbClr val="000000"/>
                </a:solidFill>
                <a:effectLst/>
                <a:latin typeface="Calibri"/>
                <a:ea typeface="Calibri" panose="020F0502020204030204" pitchFamily="34" charset="0"/>
                <a:cs typeface="Calibri"/>
              </a:rPr>
              <a:t>, insanları ve gezegeni ilk sıraya koyan</a:t>
            </a:r>
            <a:r>
              <a:rPr lang="tr-TR" sz="1200" dirty="0">
                <a:solidFill>
                  <a:srgbClr val="000000"/>
                </a:solidFill>
                <a:latin typeface="Calibri"/>
                <a:ea typeface="Calibri" panose="020F0502020204030204" pitchFamily="34" charset="0"/>
                <a:cs typeface="Calibri"/>
              </a:rPr>
              <a:t>,</a:t>
            </a:r>
            <a:r>
              <a:rPr lang="tr-TR" sz="1200" b="0" i="0" dirty="0">
                <a:solidFill>
                  <a:srgbClr val="000000"/>
                </a:solidFill>
                <a:effectLst/>
                <a:latin typeface="Calibri"/>
                <a:ea typeface="Calibri" panose="020F0502020204030204" pitchFamily="34" charset="0"/>
                <a:cs typeface="Calibri"/>
              </a:rPr>
              <a:t> üreticiler, işletmeler, tüketiciler ve kuruluşlardan oluşan bir ağı içeren küresel bir harekettir. </a:t>
            </a:r>
            <a:r>
              <a:rPr lang="tr-TR" sz="1200" dirty="0">
                <a:solidFill>
                  <a:srgbClr val="000000"/>
                </a:solidFill>
                <a:latin typeface="Calibri"/>
                <a:ea typeface="Calibri" panose="020F0502020204030204" pitchFamily="34" charset="0"/>
                <a:cs typeface="Calibri"/>
              </a:rPr>
              <a:t>Adil Ticaret sertifikalı ürünler, </a:t>
            </a:r>
            <a:r>
              <a:rPr lang="tr-TR" sz="1200" b="0" i="0" dirty="0">
                <a:solidFill>
                  <a:srgbClr val="000000"/>
                </a:solidFill>
                <a:effectLst/>
                <a:latin typeface="Calibri"/>
                <a:ea typeface="Calibri" panose="020F0502020204030204" pitchFamily="34" charset="0"/>
                <a:cs typeface="Calibri"/>
              </a:rPr>
              <a:t>sorumlu şirketleri destekler, </a:t>
            </a:r>
            <a:r>
              <a:rPr lang="tr-TR" sz="1200" dirty="0">
                <a:solidFill>
                  <a:srgbClr val="000000"/>
                </a:solidFill>
                <a:latin typeface="Calibri"/>
                <a:ea typeface="Calibri" panose="020F0502020204030204" pitchFamily="34" charset="0"/>
                <a:cs typeface="Calibri"/>
              </a:rPr>
              <a:t>çiftçileri, işçileri</a:t>
            </a:r>
            <a:r>
              <a:rPr lang="tr-TR" sz="1200" b="0" i="0" dirty="0">
                <a:solidFill>
                  <a:srgbClr val="000000"/>
                </a:solidFill>
                <a:effectLst/>
                <a:latin typeface="Calibri"/>
                <a:ea typeface="Calibri" panose="020F0502020204030204" pitchFamily="34" charset="0"/>
                <a:cs typeface="Calibri"/>
              </a:rPr>
              <a:t> ve balıkçıları güçlendirir ve çevreyi korur. Bu,</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dünyayı değiştiren bir</a:t>
            </a:r>
            <a:r>
              <a:rPr lang="tr-TR" sz="1200" dirty="0">
                <a:solidFill>
                  <a:srgbClr val="000000"/>
                </a:solidFill>
                <a:latin typeface="Calibri"/>
                <a:ea typeface="Calibri" panose="020F0502020204030204" pitchFamily="34" charset="0"/>
                <a:cs typeface="Calibri"/>
              </a:rPr>
              <a:t> iş yapma yöntemidir</a:t>
            </a:r>
            <a:r>
              <a:rPr lang="tr-TR" sz="1200" b="0" i="0" dirty="0">
                <a:solidFill>
                  <a:srgbClr val="000000"/>
                </a:solidFill>
                <a:effectLst/>
                <a:latin typeface="Calibri"/>
                <a:ea typeface="Calibri" panose="020F0502020204030204" pitchFamily="34" charset="0"/>
                <a:cs typeface="Calibri"/>
              </a:rPr>
              <a:t>.</a:t>
            </a:r>
            <a:endParaRPr lang="tr-TR" sz="1200" dirty="0">
              <a:latin typeface="Calibri"/>
              <a:ea typeface="Calibri" panose="020F0502020204030204" pitchFamily="34" charset="0"/>
              <a:cs typeface="Calibri"/>
            </a:endParaRPr>
          </a:p>
        </p:txBody>
      </p:sp>
      <p:pic>
        <p:nvPicPr>
          <p:cNvPr id="39" name="Picture 38">
            <a:hlinkClick r:id="rId8"/>
            <a:extLst>
              <a:ext uri="{FF2B5EF4-FFF2-40B4-BE49-F238E27FC236}">
                <a16:creationId xmlns:a16="http://schemas.microsoft.com/office/drawing/2014/main" id="{DAE21CC3-7D46-AAC0-0C5B-0FD2EABE71D9}"/>
              </a:ext>
            </a:extLst>
          </p:cNvPr>
          <p:cNvPicPr>
            <a:picLocks noChangeAspect="1"/>
          </p:cNvPicPr>
          <p:nvPr/>
        </p:nvPicPr>
        <p:blipFill>
          <a:blip r:embed="rId9"/>
          <a:stretch>
            <a:fillRect/>
          </a:stretch>
        </p:blipFill>
        <p:spPr>
          <a:xfrm>
            <a:off x="5509812" y="5481113"/>
            <a:ext cx="819192" cy="1162110"/>
          </a:xfrm>
          <a:prstGeom prst="rect">
            <a:avLst/>
          </a:prstGeom>
        </p:spPr>
      </p:pic>
      <p:sp>
        <p:nvSpPr>
          <p:cNvPr id="40" name="TextBox 39">
            <a:extLst>
              <a:ext uri="{FF2B5EF4-FFF2-40B4-BE49-F238E27FC236}">
                <a16:creationId xmlns:a16="http://schemas.microsoft.com/office/drawing/2014/main" id="{5AADFA3D-04A2-9202-AEA1-28CF4146A5F2}"/>
              </a:ext>
            </a:extLst>
          </p:cNvPr>
          <p:cNvSpPr txBox="1"/>
          <p:nvPr/>
        </p:nvSpPr>
        <p:spPr>
          <a:xfrm>
            <a:off x="898997" y="6833731"/>
            <a:ext cx="3960682" cy="1754326"/>
          </a:xfrm>
          <a:prstGeom prst="rect">
            <a:avLst/>
          </a:prstGeom>
          <a:noFill/>
        </p:spPr>
        <p:txBody>
          <a:bodyPr wrap="square" lIns="91440" tIns="45720" rIns="91440" bIns="45720" anchor="t">
            <a:spAutoFit/>
          </a:bodyPr>
          <a:lstStyle/>
          <a:p>
            <a:pPr algn="just"/>
            <a:r>
              <a:rPr lang="tr-TR" sz="1200" b="1" dirty="0">
                <a:latin typeface="Calibri"/>
                <a:ea typeface="Calibri"/>
                <a:cs typeface="Calibri"/>
                <a:hlinkClick r:id="rId10">
                  <a:extLst>
                    <a:ext uri="{A12FA001-AC4F-418D-AE19-62706E023703}">
                      <ahyp:hlinkClr xmlns:ahyp="http://schemas.microsoft.com/office/drawing/2018/hyperlinkcolor" val="tx"/>
                    </a:ext>
                  </a:extLst>
                </a:hlinkClick>
              </a:rPr>
              <a:t>GLOBAL G</a:t>
            </a:r>
            <a:r>
              <a:rPr lang="tr-TR" sz="1200" b="1" i="0" dirty="0">
                <a:effectLst/>
                <a:latin typeface="Calibri"/>
                <a:ea typeface="Calibri"/>
                <a:cs typeface="Calibri"/>
                <a:hlinkClick r:id="rId10">
                  <a:extLst>
                    <a:ext uri="{A12FA001-AC4F-418D-AE19-62706E023703}">
                      <ahyp:hlinkClr xmlns:ahyp="http://schemas.microsoft.com/office/drawing/2018/hyperlinkcolor" val="tx"/>
                    </a:ext>
                  </a:extLst>
                </a:hlinkClick>
              </a:rPr>
              <a:t>.</a:t>
            </a:r>
            <a:r>
              <a:rPr lang="tr-TR" sz="1200" b="1" dirty="0">
                <a:latin typeface="Calibri"/>
                <a:ea typeface="Calibri"/>
                <a:cs typeface="Calibri"/>
                <a:hlinkClick r:id="rId10">
                  <a:extLst>
                    <a:ext uri="{A12FA001-AC4F-418D-AE19-62706E023703}">
                      <ahyp:hlinkClr xmlns:ahyp="http://schemas.microsoft.com/office/drawing/2018/hyperlinkcolor" val="tx"/>
                    </a:ext>
                  </a:extLst>
                </a:hlinkClick>
              </a:rPr>
              <a:t>A.P.</a:t>
            </a:r>
            <a:r>
              <a:rPr lang="tr-TR" sz="1200" dirty="0">
                <a:solidFill>
                  <a:srgbClr val="000000"/>
                </a:solidFill>
                <a:latin typeface="Calibri"/>
                <a:ea typeface="Calibri"/>
                <a:cs typeface="Calibri"/>
                <a:hlinkClick r:id="rId10">
                  <a:extLst>
                    <a:ext uri="{A12FA001-AC4F-418D-AE19-62706E023703}">
                      <ahyp:hlinkClr xmlns:ahyp="http://schemas.microsoft.com/office/drawing/2018/hyperlinkcolor" val="tx"/>
                    </a:ext>
                  </a:extLst>
                </a:hlinkClick>
              </a:rPr>
              <a:t>: </a:t>
            </a:r>
            <a:r>
              <a:rPr lang="tr-TR" sz="1200" b="0" i="0" dirty="0">
                <a:solidFill>
                  <a:srgbClr val="000000"/>
                </a:solidFill>
                <a:effectLst/>
                <a:latin typeface="Calibri"/>
                <a:ea typeface="Calibri"/>
                <a:cs typeface="Calibri"/>
              </a:rPr>
              <a:t>Çiftlik üretimi için uluslararası kabul görmüş bir standarttır. Üç üretim</a:t>
            </a:r>
            <a:r>
              <a:rPr lang="tr-TR" sz="1200" dirty="0">
                <a:solidFill>
                  <a:srgbClr val="000000"/>
                </a:solidFill>
                <a:latin typeface="Calibri"/>
                <a:ea typeface="Calibri"/>
                <a:cs typeface="Calibri"/>
              </a:rPr>
              <a:t> alanı</a:t>
            </a:r>
            <a:r>
              <a:rPr lang="tr-TR" sz="1200" b="0" i="0" dirty="0">
                <a:solidFill>
                  <a:srgbClr val="000000"/>
                </a:solidFill>
                <a:effectLst/>
                <a:latin typeface="Calibri"/>
                <a:ea typeface="Calibri"/>
                <a:cs typeface="Calibri"/>
              </a:rPr>
              <a:t> için mevcuttur: Mahsuller, Hayvancılık ve Su Ürünleri Yetiştiriciliği. Aşağıdaki konuları kapsar: Gıda güvenliği ve izlenebilirlik; Çevre (biyolojik çeşitlilik dahil); İşçi sağlığı, güvenliği ve refahı; Hayvan refahı; Entegre Mahsul Yönetimi</a:t>
            </a:r>
            <a:r>
              <a:rPr lang="tr-TR" sz="1200" dirty="0">
                <a:solidFill>
                  <a:srgbClr val="000000"/>
                </a:solidFill>
                <a:latin typeface="Calibri"/>
                <a:ea typeface="Calibri"/>
                <a:cs typeface="Calibri"/>
              </a:rPr>
              <a:t>,</a:t>
            </a:r>
            <a:r>
              <a:rPr lang="tr-TR" sz="1200" b="0" i="0" dirty="0">
                <a:solidFill>
                  <a:srgbClr val="000000"/>
                </a:solidFill>
                <a:effectLst/>
                <a:latin typeface="Calibri"/>
                <a:ea typeface="Calibri"/>
                <a:cs typeface="Calibri"/>
              </a:rPr>
              <a:t> Entegre Zararlı Kontrolü</a:t>
            </a:r>
            <a:r>
              <a:rPr lang="tr-TR" sz="1200" dirty="0">
                <a:solidFill>
                  <a:srgbClr val="000000"/>
                </a:solidFill>
                <a:latin typeface="Calibri"/>
                <a:ea typeface="Calibri"/>
                <a:cs typeface="Calibri"/>
              </a:rPr>
              <a:t>,</a:t>
            </a:r>
            <a:r>
              <a:rPr lang="tr-TR" sz="1200" b="0" i="0" dirty="0">
                <a:solidFill>
                  <a:srgbClr val="000000"/>
                </a:solidFill>
                <a:effectLst/>
                <a:latin typeface="Calibri"/>
                <a:ea typeface="Calibri"/>
                <a:cs typeface="Calibri"/>
              </a:rPr>
              <a:t> Kalite Yönetim Sistemi ve Tehlike Analizi ve Kritik Kontrol Noktalarını (HACCP</a:t>
            </a:r>
            <a:r>
              <a:rPr lang="tr-TR" sz="1200" dirty="0">
                <a:solidFill>
                  <a:srgbClr val="000000"/>
                </a:solidFill>
                <a:latin typeface="Calibri"/>
                <a:ea typeface="Calibri"/>
                <a:cs typeface="Calibri"/>
              </a:rPr>
              <a:t>).</a:t>
            </a:r>
            <a:r>
              <a:rPr lang="tr-TR" sz="1200" b="0" i="0" dirty="0">
                <a:solidFill>
                  <a:srgbClr val="000000"/>
                </a:solidFill>
                <a:effectLst/>
                <a:latin typeface="Calibri"/>
                <a:ea typeface="Calibri"/>
                <a:cs typeface="Calibri"/>
              </a:rPr>
              <a:t> </a:t>
            </a:r>
            <a:r>
              <a:rPr lang="tr-TR" sz="1200" dirty="0">
                <a:solidFill>
                  <a:srgbClr val="000000"/>
                </a:solidFill>
                <a:latin typeface="Calibri"/>
                <a:ea typeface="Calibri"/>
                <a:cs typeface="Calibri"/>
              </a:rPr>
              <a:t>GLOBAL G</a:t>
            </a:r>
            <a:r>
              <a:rPr lang="tr-TR" sz="1200" b="0" i="0" dirty="0">
                <a:solidFill>
                  <a:srgbClr val="000000"/>
                </a:solidFill>
                <a:effectLst/>
                <a:latin typeface="Calibri"/>
                <a:ea typeface="Calibri"/>
                <a:cs typeface="Calibri"/>
              </a:rPr>
              <a:t>.</a:t>
            </a:r>
            <a:r>
              <a:rPr lang="tr-TR" sz="1200" dirty="0">
                <a:solidFill>
                  <a:srgbClr val="000000"/>
                </a:solidFill>
                <a:latin typeface="Calibri"/>
                <a:ea typeface="Calibri"/>
                <a:cs typeface="Calibri"/>
              </a:rPr>
              <a:t>A.P.'</a:t>
            </a:r>
            <a:r>
              <a:rPr lang="tr-TR" sz="1200" dirty="0" err="1">
                <a:solidFill>
                  <a:srgbClr val="000000"/>
                </a:solidFill>
                <a:latin typeface="Calibri"/>
                <a:ea typeface="Calibri"/>
                <a:cs typeface="Calibri"/>
              </a:rPr>
              <a:t>nin</a:t>
            </a:r>
            <a:r>
              <a:rPr lang="tr-TR" sz="1200" b="0" i="0" dirty="0">
                <a:solidFill>
                  <a:srgbClr val="000000"/>
                </a:solidFill>
                <a:effectLst/>
                <a:latin typeface="Calibri"/>
                <a:ea typeface="Calibri"/>
                <a:cs typeface="Calibri"/>
              </a:rPr>
              <a:t> tüketici etiketi GGN etiketidir.</a:t>
            </a:r>
            <a:endParaRPr lang="tr-TR" sz="1200" dirty="0">
              <a:latin typeface="Calibri"/>
              <a:ea typeface="Calibri"/>
              <a:cs typeface="Calibri"/>
            </a:endParaRPr>
          </a:p>
        </p:txBody>
      </p:sp>
      <p:pic>
        <p:nvPicPr>
          <p:cNvPr id="41" name="Picture 40">
            <a:hlinkClick r:id="rId10"/>
            <a:extLst>
              <a:ext uri="{FF2B5EF4-FFF2-40B4-BE49-F238E27FC236}">
                <a16:creationId xmlns:a16="http://schemas.microsoft.com/office/drawing/2014/main" id="{C54C1639-E59B-B32E-9D7D-6AEEC233F52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996157" y="7166186"/>
            <a:ext cx="2275242" cy="1162110"/>
          </a:xfrm>
          <a:prstGeom prst="rect">
            <a:avLst/>
          </a:prstGeom>
        </p:spPr>
      </p:pic>
      <p:pic>
        <p:nvPicPr>
          <p:cNvPr id="42" name="Graphic 41" descr="Film strip outline">
            <a:extLst>
              <a:ext uri="{FF2B5EF4-FFF2-40B4-BE49-F238E27FC236}">
                <a16:creationId xmlns:a16="http://schemas.microsoft.com/office/drawing/2014/main" id="{76DAC081-407C-848E-9E7B-07FC0567AA6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3773" y="9347516"/>
            <a:ext cx="607898" cy="607898"/>
          </a:xfrm>
          <a:prstGeom prst="rect">
            <a:avLst/>
          </a:prstGeom>
        </p:spPr>
      </p:pic>
      <p:sp>
        <p:nvSpPr>
          <p:cNvPr id="43" name="TextBox 42">
            <a:extLst>
              <a:ext uri="{FF2B5EF4-FFF2-40B4-BE49-F238E27FC236}">
                <a16:creationId xmlns:a16="http://schemas.microsoft.com/office/drawing/2014/main" id="{B2BC0FA7-988C-FA37-534C-4F76866EA4C6}"/>
              </a:ext>
            </a:extLst>
          </p:cNvPr>
          <p:cNvSpPr txBox="1"/>
          <p:nvPr/>
        </p:nvSpPr>
        <p:spPr>
          <a:xfrm>
            <a:off x="840092" y="9278841"/>
            <a:ext cx="6312444" cy="646331"/>
          </a:xfrm>
          <a:prstGeom prst="rect">
            <a:avLst/>
          </a:prstGeom>
          <a:noFill/>
          <a:ln>
            <a:solidFill>
              <a:srgbClr val="F79037"/>
            </a:solidFill>
          </a:ln>
        </p:spPr>
        <p:txBody>
          <a:bodyPr wrap="square" lIns="91440" tIns="45720" rIns="91440" bIns="45720" anchor="t">
            <a:spAutoFit/>
          </a:bodyPr>
          <a:lstStyle/>
          <a:p>
            <a:pPr algn="l" rtl="0"/>
            <a:r>
              <a:rPr lang="en-IE" sz="1200" b="1" err="1">
                <a:latin typeface="Calibri"/>
                <a:ea typeface="Calibri" panose="020F0502020204030204" pitchFamily="34" charset="0"/>
                <a:cs typeface="Calibri"/>
              </a:rPr>
              <a:t>Öğrencilerden</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aşağıdaki</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videoları</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izlemeleri</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ve</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ardından</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bunları</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tartışmaları</a:t>
            </a:r>
            <a:r>
              <a:rPr lang="en-IE" sz="1200" b="1">
                <a:latin typeface="Calibri"/>
                <a:ea typeface="Calibri" panose="020F0502020204030204" pitchFamily="34" charset="0"/>
                <a:cs typeface="Calibri"/>
              </a:rPr>
              <a:t> </a:t>
            </a:r>
            <a:r>
              <a:rPr lang="en-IE" sz="1200" b="1" err="1">
                <a:latin typeface="Calibri"/>
                <a:ea typeface="Calibri" panose="020F0502020204030204" pitchFamily="34" charset="0"/>
                <a:cs typeface="Calibri"/>
              </a:rPr>
              <a:t>istenebilir</a:t>
            </a:r>
            <a:r>
              <a:rPr lang="en-IE" sz="1200" b="1">
                <a:latin typeface="Calibri"/>
                <a:ea typeface="Calibri" panose="020F0502020204030204" pitchFamily="34" charset="0"/>
                <a:cs typeface="Calibri"/>
              </a:rPr>
              <a:t>:</a:t>
            </a:r>
          </a:p>
          <a:p>
            <a:pPr algn="l" rtl="0"/>
            <a:r>
              <a:rPr lang="en-US" sz="1200">
                <a:latin typeface="Calibri"/>
                <a:ea typeface="Calibri" panose="020F0502020204030204" pitchFamily="34" charset="0"/>
                <a:cs typeface="Calibri"/>
                <a:hlinkClick r:id="rId14">
                  <a:extLst>
                    <a:ext uri="{A12FA001-AC4F-418D-AE19-62706E023703}">
                      <ahyp:hlinkClr xmlns:ahyp="http://schemas.microsoft.com/office/drawing/2018/hyperlinkcolor" val="tx"/>
                    </a:ext>
                  </a:extLst>
                </a:hlinkClick>
              </a:rPr>
              <a:t>Yeni Sertifikasyon Programımız Yayında! - Youtube</a:t>
            </a:r>
            <a:endParaRPr lang="en-US" sz="1200">
              <a:latin typeface="Calibri"/>
              <a:ea typeface="Calibri" panose="020F0502020204030204" pitchFamily="34" charset="0"/>
              <a:cs typeface="Calibri"/>
            </a:endParaRPr>
          </a:p>
          <a:p>
            <a:pPr algn="l" rtl="0"/>
            <a:r>
              <a:rPr lang="en-US" sz="1200">
                <a:latin typeface="Calibri"/>
                <a:ea typeface="Calibri" panose="020F0502020204030204" pitchFamily="34" charset="0"/>
                <a:cs typeface="Calibri"/>
                <a:hlinkClick r:id="rId15">
                  <a:extLst>
                    <a:ext uri="{A12FA001-AC4F-418D-AE19-62706E023703}">
                      <ahyp:hlinkClr xmlns:ahyp="http://schemas.microsoft.com/office/drawing/2018/hyperlinkcolor" val="tx"/>
                    </a:ext>
                  </a:extLst>
                </a:hlinkClick>
              </a:rPr>
              <a:t>Adil Ticaret Farkı - YouTube</a:t>
            </a:r>
            <a:endParaRPr lang="en-IE" sz="1200" b="1">
              <a:latin typeface="Calibri"/>
              <a:ea typeface="Calibri" panose="020F0502020204030204" pitchFamily="34" charset="0"/>
              <a:cs typeface="Calibri"/>
            </a:endParaRPr>
          </a:p>
        </p:txBody>
      </p:sp>
      <p:sp>
        <p:nvSpPr>
          <p:cNvPr id="4" name="TextBox 3">
            <a:extLst>
              <a:ext uri="{FF2B5EF4-FFF2-40B4-BE49-F238E27FC236}">
                <a16:creationId xmlns:a16="http://schemas.microsoft.com/office/drawing/2014/main" id="{40246F4E-9C26-2E6E-A001-94D9668A5076}"/>
              </a:ext>
            </a:extLst>
          </p:cNvPr>
          <p:cNvSpPr txBox="1"/>
          <p:nvPr/>
        </p:nvSpPr>
        <p:spPr>
          <a:xfrm>
            <a:off x="71556" y="2212258"/>
            <a:ext cx="440911" cy="3288890"/>
          </a:xfrm>
          <a:prstGeom prst="rect">
            <a:avLst/>
          </a:prstGeom>
          <a:solidFill>
            <a:schemeClr val="bg1"/>
          </a:solidFill>
        </p:spPr>
        <p:txBody>
          <a:bodyPr wrap="square" rtlCol="0">
            <a:spAutoFit/>
          </a:bodyPr>
          <a:lstStyle/>
          <a:p>
            <a:pPr algn="l" rtl="0"/>
            <a:endParaRPr lang="en-IE"/>
          </a:p>
        </p:txBody>
      </p:sp>
      <p:pic>
        <p:nvPicPr>
          <p:cNvPr id="34" name="Picture 33">
            <a:extLst>
              <a:ext uri="{FF2B5EF4-FFF2-40B4-BE49-F238E27FC236}">
                <a16:creationId xmlns:a16="http://schemas.microsoft.com/office/drawing/2014/main" id="{6AB29C16-C0B2-0AE5-C125-BFBBC7C46F71}"/>
              </a:ext>
            </a:extLst>
          </p:cNvPr>
          <p:cNvPicPr>
            <a:picLocks noChangeAspect="1"/>
          </p:cNvPicPr>
          <p:nvPr/>
        </p:nvPicPr>
        <p:blipFill>
          <a:blip r:embed="rId16"/>
          <a:stretch>
            <a:fillRect/>
          </a:stretch>
        </p:blipFill>
        <p:spPr>
          <a:xfrm>
            <a:off x="114486" y="3769029"/>
            <a:ext cx="493080" cy="474817"/>
          </a:xfrm>
          <a:prstGeom prst="rect">
            <a:avLst/>
          </a:prstGeom>
          <a:solidFill>
            <a:srgbClr val="94B3B2"/>
          </a:solidFill>
        </p:spPr>
      </p:pic>
      <p:pic>
        <p:nvPicPr>
          <p:cNvPr id="36" name="Picture 35">
            <a:extLst>
              <a:ext uri="{FF2B5EF4-FFF2-40B4-BE49-F238E27FC236}">
                <a16:creationId xmlns:a16="http://schemas.microsoft.com/office/drawing/2014/main" id="{FD1F7607-F3D6-BFF6-0D72-8B8EAA4DDD3D}"/>
              </a:ext>
            </a:extLst>
          </p:cNvPr>
          <p:cNvPicPr>
            <a:picLocks noChangeAspect="1"/>
          </p:cNvPicPr>
          <p:nvPr/>
        </p:nvPicPr>
        <p:blipFill>
          <a:blip r:embed="rId16"/>
          <a:stretch>
            <a:fillRect/>
          </a:stretch>
        </p:blipFill>
        <p:spPr>
          <a:xfrm>
            <a:off x="114697" y="2370730"/>
            <a:ext cx="493080" cy="474817"/>
          </a:xfrm>
          <a:prstGeom prst="rect">
            <a:avLst/>
          </a:prstGeom>
          <a:solidFill>
            <a:srgbClr val="94B3B2"/>
          </a:solidFill>
        </p:spPr>
      </p:pic>
      <p:sp>
        <p:nvSpPr>
          <p:cNvPr id="45" name="Slide Number Placeholder 9">
            <a:extLst>
              <a:ext uri="{FF2B5EF4-FFF2-40B4-BE49-F238E27FC236}">
                <a16:creationId xmlns:a16="http://schemas.microsoft.com/office/drawing/2014/main" id="{F6CDD47A-84C2-93A0-D8AA-44B66FDEB5E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18</a:t>
            </a:fld>
            <a:endParaRPr lang="en-US" sz="1100"/>
          </a:p>
        </p:txBody>
      </p:sp>
      <p:pic>
        <p:nvPicPr>
          <p:cNvPr id="46" name="Picture 45">
            <a:extLst>
              <a:ext uri="{FF2B5EF4-FFF2-40B4-BE49-F238E27FC236}">
                <a16:creationId xmlns:a16="http://schemas.microsoft.com/office/drawing/2014/main" id="{21C1A170-E251-4E2A-5B91-617AD2A2D68A}"/>
              </a:ext>
            </a:extLst>
          </p:cNvPr>
          <p:cNvPicPr>
            <a:picLocks noChangeAspect="1"/>
          </p:cNvPicPr>
          <p:nvPr/>
        </p:nvPicPr>
        <p:blipFill>
          <a:blip r:embed="rId16"/>
          <a:stretch>
            <a:fillRect/>
          </a:stretch>
        </p:blipFill>
        <p:spPr>
          <a:xfrm>
            <a:off x="6871893" y="9390227"/>
            <a:ext cx="493080" cy="474817"/>
          </a:xfrm>
          <a:prstGeom prst="rect">
            <a:avLst/>
          </a:prstGeom>
          <a:solidFill>
            <a:srgbClr val="94B3B2"/>
          </a:solidFill>
        </p:spPr>
      </p:pic>
    </p:spTree>
    <p:extLst>
      <p:ext uri="{BB962C8B-B14F-4D97-AF65-F5344CB8AC3E}">
        <p14:creationId xmlns:p14="http://schemas.microsoft.com/office/powerpoint/2010/main" val="3701689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A1E240D1-F8E4-6F89-DEDB-932C96A686AC}"/>
              </a:ext>
            </a:extLst>
          </p:cNvPr>
          <p:cNvSpPr/>
          <p:nvPr/>
        </p:nvSpPr>
        <p:spPr>
          <a:xfrm>
            <a:off x="919987" y="3576760"/>
            <a:ext cx="6143487" cy="4122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p>
        </p:txBody>
      </p:sp>
      <p:grpSp>
        <p:nvGrpSpPr>
          <p:cNvPr id="62" name="Group 61">
            <a:extLst>
              <a:ext uri="{FF2B5EF4-FFF2-40B4-BE49-F238E27FC236}">
                <a16:creationId xmlns:a16="http://schemas.microsoft.com/office/drawing/2014/main" id="{2AEEAE67-DD66-CABE-BDDC-82F21A24DE5B}"/>
              </a:ext>
            </a:extLst>
          </p:cNvPr>
          <p:cNvGrpSpPr/>
          <p:nvPr/>
        </p:nvGrpSpPr>
        <p:grpSpPr>
          <a:xfrm>
            <a:off x="3143616" y="4050154"/>
            <a:ext cx="292870" cy="3037178"/>
            <a:chOff x="-2390292" y="4447045"/>
            <a:chExt cx="292870" cy="3037178"/>
          </a:xfrm>
        </p:grpSpPr>
        <p:cxnSp>
          <p:nvCxnSpPr>
            <p:cNvPr id="51" name="Straight Connector 50">
              <a:extLst>
                <a:ext uri="{FF2B5EF4-FFF2-40B4-BE49-F238E27FC236}">
                  <a16:creationId xmlns:a16="http://schemas.microsoft.com/office/drawing/2014/main" id="{81871C9B-498A-06D9-5C18-02B6C7F7819E}"/>
                </a:ext>
              </a:extLst>
            </p:cNvPr>
            <p:cNvCxnSpPr>
              <a:cxnSpLocks/>
            </p:cNvCxnSpPr>
            <p:nvPr/>
          </p:nvCxnSpPr>
          <p:spPr>
            <a:xfrm>
              <a:off x="-2290439" y="4447045"/>
              <a:ext cx="1541" cy="30371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855AF72-9671-DD91-328E-50E4BF548116}"/>
                </a:ext>
              </a:extLst>
            </p:cNvPr>
            <p:cNvCxnSpPr/>
            <p:nvPr/>
          </p:nvCxnSpPr>
          <p:spPr>
            <a:xfrm>
              <a:off x="-2284034" y="445405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7202BA7-F384-704B-E2E1-43A246B3179B}"/>
                </a:ext>
              </a:extLst>
            </p:cNvPr>
            <p:cNvCxnSpPr/>
            <p:nvPr/>
          </p:nvCxnSpPr>
          <p:spPr>
            <a:xfrm>
              <a:off x="-2298625" y="497448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0CB1688-8F57-F628-CDE2-7951C88B5CD3}"/>
                </a:ext>
              </a:extLst>
            </p:cNvPr>
            <p:cNvCxnSpPr/>
            <p:nvPr/>
          </p:nvCxnSpPr>
          <p:spPr>
            <a:xfrm>
              <a:off x="-2284034" y="5485188"/>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EAAFCF7-4507-DC1D-12C8-FD198666B6E7}"/>
                </a:ext>
              </a:extLst>
            </p:cNvPr>
            <p:cNvCxnSpPr>
              <a:cxnSpLocks/>
            </p:cNvCxnSpPr>
            <p:nvPr/>
          </p:nvCxnSpPr>
          <p:spPr>
            <a:xfrm flipV="1">
              <a:off x="-2390292" y="5990427"/>
              <a:ext cx="288006" cy="5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45D5A96-07C4-0CDF-4573-4C153A723FFA}"/>
                </a:ext>
              </a:extLst>
            </p:cNvPr>
            <p:cNvCxnSpPr/>
            <p:nvPr/>
          </p:nvCxnSpPr>
          <p:spPr>
            <a:xfrm>
              <a:off x="-2288898" y="650659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E497517-1603-4244-FA98-4A827E0143AD}"/>
                </a:ext>
              </a:extLst>
            </p:cNvPr>
            <p:cNvCxnSpPr/>
            <p:nvPr/>
          </p:nvCxnSpPr>
          <p:spPr>
            <a:xfrm>
              <a:off x="-2298625" y="698811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CDA0180-9CE0-EC25-8157-DDEA9517526F}"/>
                </a:ext>
              </a:extLst>
            </p:cNvPr>
            <p:cNvCxnSpPr/>
            <p:nvPr/>
          </p:nvCxnSpPr>
          <p:spPr>
            <a:xfrm>
              <a:off x="-2298625" y="748422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2166038" y="801394"/>
            <a:ext cx="5655136"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a:t>Doğal Gıda Kaynakları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853636" y="2332390"/>
            <a:ext cx="6306062" cy="7023907"/>
          </a:xfrm>
        </p:spPr>
        <p:txBody>
          <a:bodyPr lIns="91440" tIns="45720" rIns="91440" bIns="45720" numCol="1" spcCol="288000" anchor="t">
            <a:noAutofit/>
          </a:bodyPr>
          <a:lstStyle/>
          <a:p>
            <a:pPr rtl="0" fontAlgn="base"/>
            <a:r>
              <a:rPr lang="tr-TR" sz="1400" b="1" i="0" dirty="0">
                <a:solidFill>
                  <a:srgbClr val="000000"/>
                </a:solidFill>
                <a:effectLst/>
                <a:latin typeface="Calibri"/>
                <a:ea typeface="Calibri" panose="020F0502020204030204" pitchFamily="34" charset="0"/>
                <a:cs typeface="Calibri"/>
              </a:rPr>
              <a:t>Etik Kurallar:</a:t>
            </a:r>
            <a:endParaRPr lang="tr-TR" dirty="0"/>
          </a:p>
          <a:p>
            <a:r>
              <a:rPr lang="tr-TR" sz="1200" i="0" dirty="0">
                <a:effectLst/>
                <a:latin typeface="Calibri"/>
                <a:ea typeface="Calibri" panose="020F0502020204030204" pitchFamily="34" charset="0"/>
                <a:cs typeface="Calibri"/>
              </a:rPr>
              <a:t>Etik </a:t>
            </a:r>
            <a:r>
              <a:rPr lang="tr-TR" sz="1200" dirty="0">
                <a:latin typeface="Calibri"/>
                <a:ea typeface="Calibri" panose="020F0502020204030204" pitchFamily="34" charset="0"/>
                <a:cs typeface="Calibri"/>
              </a:rPr>
              <a:t>kuralların belirlenmesi oldukça zorlu bir süreçtir, çünkü bilim araştırma yaparken, paydaşlar piyasa temelli politikalar oluştururken, </a:t>
            </a:r>
            <a:r>
              <a:rPr lang="tr-TR" sz="1200" i="0" dirty="0">
                <a:effectLst/>
                <a:latin typeface="Calibri"/>
                <a:ea typeface="Calibri" panose="020F0502020204030204" pitchFamily="34" charset="0"/>
                <a:cs typeface="Calibri"/>
              </a:rPr>
              <a:t>etik </a:t>
            </a:r>
            <a:r>
              <a:rPr lang="tr-TR" sz="1200" dirty="0">
                <a:latin typeface="Calibri"/>
                <a:ea typeface="Calibri" panose="020F0502020204030204" pitchFamily="34" charset="0"/>
                <a:cs typeface="Calibri"/>
              </a:rPr>
              <a:t>sorumluluklar bireylerin</a:t>
            </a:r>
            <a:r>
              <a:rPr lang="tr-TR" sz="1200" i="0" dirty="0">
                <a:effectLst/>
                <a:latin typeface="Calibri"/>
                <a:ea typeface="Calibri" panose="020F0502020204030204" pitchFamily="34" charset="0"/>
                <a:cs typeface="Calibri"/>
              </a:rPr>
              <a:t> kişisel sorumluluğuna </a:t>
            </a:r>
            <a:r>
              <a:rPr lang="tr-TR" sz="1200" dirty="0">
                <a:latin typeface="Calibri"/>
                <a:ea typeface="Calibri" panose="020F0502020204030204" pitchFamily="34" charset="0"/>
                <a:cs typeface="Calibri"/>
              </a:rPr>
              <a:t>bırakılmaktadır</a:t>
            </a:r>
            <a:r>
              <a:rPr lang="tr-TR" sz="1200" i="0" dirty="0">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Ancak gıda sisteminde etiği kurumsallaştırmak gerekmektedir ve eğitim kurumları ve araştırmacılar tarafından etik kurulların geliştirilmesi doğru yönde atılmış bir adım olacaktır. </a:t>
            </a:r>
            <a:r>
              <a:rPr lang="en-US" sz="1200" dirty="0">
                <a:latin typeface="+mn-ea"/>
                <a:cs typeface="Calibri"/>
              </a:rPr>
              <a:t>B</a:t>
            </a:r>
            <a:r>
              <a:rPr lang="tr-TR" sz="1200" dirty="0">
                <a:latin typeface="Calibri"/>
                <a:ea typeface="Calibri" panose="020F0502020204030204" pitchFamily="34" charset="0"/>
                <a:cs typeface="Calibri"/>
              </a:rPr>
              <a:t>ununla birlikte, tarımın karşı karşıya olduğu en önemli etik konular </a:t>
            </a:r>
            <a:r>
              <a:rPr lang="tr-TR" sz="1200" i="0" dirty="0">
                <a:effectLst/>
                <a:latin typeface="Calibri"/>
                <a:ea typeface="Calibri" panose="020F0502020204030204" pitchFamily="34" charset="0"/>
                <a:cs typeface="Calibri"/>
              </a:rPr>
              <a:t>Şekil 2'de gösterilmektedir</a:t>
            </a:r>
            <a:r>
              <a:rPr lang="tr-TR" sz="1200" dirty="0">
                <a:latin typeface="Calibri"/>
                <a:ea typeface="Calibri" panose="020F0502020204030204" pitchFamily="34" charset="0"/>
                <a:cs typeface="Calibri"/>
              </a:rPr>
              <a:t>.</a:t>
            </a:r>
            <a:endParaRPr lang="tr-TR" sz="1200" dirty="0"/>
          </a:p>
          <a:p>
            <a:endParaRPr lang="tr-TR" sz="1400" dirty="0">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tr-TR" sz="1400" dirty="0">
              <a:solidFill>
                <a:schemeClr val="tx1"/>
              </a:solidFill>
              <a:ea typeface="Calibri" panose="020F0502020204030204" pitchFamily="34" charset="0"/>
            </a:endParaRPr>
          </a:p>
          <a:p>
            <a:endParaRPr lang="en-IE" sz="1400" b="1" dirty="0">
              <a:solidFill>
                <a:schemeClr val="tx1"/>
              </a:solidFill>
              <a:latin typeface="Calibri"/>
              <a:ea typeface="Calibri" panose="020F0502020204030204" pitchFamily="34" charset="0"/>
              <a:cs typeface="Calibri"/>
            </a:endParaRPr>
          </a:p>
          <a:p>
            <a:endParaRPr lang="en-IE" sz="1400" b="1" dirty="0">
              <a:solidFill>
                <a:schemeClr val="tx1"/>
              </a:solidFill>
              <a:latin typeface="Calibri"/>
              <a:ea typeface="Calibri" panose="020F0502020204030204" pitchFamily="34" charset="0"/>
              <a:cs typeface="Calibri"/>
            </a:endParaRPr>
          </a:p>
          <a:p>
            <a:endParaRPr lang="tr-TR" sz="1400" b="1" dirty="0">
              <a:solidFill>
                <a:schemeClr val="tx1"/>
              </a:solidFill>
              <a:latin typeface="Calibri"/>
              <a:ea typeface="Calibri" panose="020F0502020204030204" pitchFamily="34" charset="0"/>
              <a:cs typeface="Calibri"/>
            </a:endParaRPr>
          </a:p>
          <a:p>
            <a:r>
              <a:rPr lang="tr-TR" sz="1400" b="1" dirty="0">
                <a:solidFill>
                  <a:schemeClr val="tx1"/>
                </a:solidFill>
                <a:latin typeface="Calibri"/>
                <a:ea typeface="Calibri" panose="020F0502020204030204" pitchFamily="34" charset="0"/>
                <a:cs typeface="Calibri"/>
              </a:rPr>
              <a:t>Gıda Güvenliği: </a:t>
            </a:r>
            <a:r>
              <a:rPr lang="tr-TR" sz="1200" dirty="0">
                <a:solidFill>
                  <a:schemeClr val="tx1"/>
                </a:solidFill>
                <a:latin typeface="Calibri"/>
                <a:ea typeface="Calibri" panose="020F0502020204030204" pitchFamily="34" charset="0"/>
                <a:cs typeface="Calibri"/>
              </a:rPr>
              <a:t>Daha önce de belirtildiği gibi, Gıda ve Tarım Örgütü (FAO, 2006) gıda güvenliğini "</a:t>
            </a:r>
            <a:r>
              <a:rPr lang="tr-TR" sz="1200" i="1" dirty="0">
                <a:solidFill>
                  <a:schemeClr val="tx1"/>
                </a:solidFill>
                <a:latin typeface="Calibri"/>
                <a:ea typeface="Calibri" panose="020F0502020204030204" pitchFamily="34" charset="0"/>
                <a:cs typeface="Calibri"/>
              </a:rPr>
              <a:t>insanların beslenme ihtiyaçları ve gıda tercihleri doğrultusunda yeterli, güvenli ve besleyici gıdaya fiziksel ve ekonomik olarak erişebilmeleri ve aktif ve sağlıklı bir yaşam sürmeleri durumudur. Gıdada kendine yeterlilik, bir ülkenin gıda ihtiyacını kendi yerli üretiminden karşılayabilme derecesi olarak tanımlanmaktadır" </a:t>
            </a:r>
            <a:r>
              <a:rPr lang="tr-TR" sz="1200" dirty="0">
                <a:solidFill>
                  <a:schemeClr val="tx1"/>
                </a:solidFill>
                <a:latin typeface="Calibri"/>
                <a:ea typeface="Calibri" panose="020F0502020204030204" pitchFamily="34" charset="0"/>
                <a:cs typeface="Calibri"/>
              </a:rPr>
              <a:t>olarak ifade etmektedir. </a:t>
            </a:r>
            <a:endParaRPr lang="tr-TR" sz="1400" dirty="0">
              <a:solidFill>
                <a:schemeClr val="tx1"/>
              </a:solidFill>
              <a:latin typeface="Calibri"/>
              <a:ea typeface="Calibri" panose="020F0502020204030204" pitchFamily="34" charset="0"/>
              <a:cs typeface="Calibri"/>
            </a:endParaRPr>
          </a:p>
          <a:p>
            <a:endParaRPr lang="tr-TR" sz="1400" dirty="0">
              <a:solidFill>
                <a:schemeClr val="tx1"/>
              </a:solidFill>
              <a:ea typeface="Calibri" panose="020F0502020204030204" pitchFamily="34" charset="0"/>
            </a:endParaRPr>
          </a:p>
          <a:p>
            <a:pPr fontAlgn="base"/>
            <a:endParaRPr lang="tr-TR" sz="1400" dirty="0">
              <a:solidFill>
                <a:schemeClr val="tx1"/>
              </a:solidFill>
              <a:highlight>
                <a:srgbClr val="F79037"/>
              </a:highlight>
              <a:ea typeface="Calibri" panose="020F0502020204030204" pitchFamily="34" charset="0"/>
            </a:endParaRPr>
          </a:p>
          <a:p>
            <a:pPr fontAlgn="base"/>
            <a:endParaRPr lang="tr-TR"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0440"/>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Box 33">
            <a:extLst>
              <a:ext uri="{FF2B5EF4-FFF2-40B4-BE49-F238E27FC236}">
                <a16:creationId xmlns:a16="http://schemas.microsoft.com/office/drawing/2014/main" id="{E6F4C47B-A586-E701-537C-1B0643EE4E65}"/>
              </a:ext>
            </a:extLst>
          </p:cNvPr>
          <p:cNvSpPr txBox="1"/>
          <p:nvPr/>
        </p:nvSpPr>
        <p:spPr>
          <a:xfrm>
            <a:off x="1109711" y="7746975"/>
            <a:ext cx="6664264" cy="261610"/>
          </a:xfrm>
          <a:prstGeom prst="rect">
            <a:avLst/>
          </a:prstGeom>
          <a:noFill/>
        </p:spPr>
        <p:txBody>
          <a:bodyPr wrap="square" lIns="91440" tIns="45720" rIns="91440" bIns="45720" anchor="t">
            <a:spAutoFit/>
          </a:bodyPr>
          <a:lstStyle/>
          <a:p>
            <a:r>
              <a:rPr lang="tr-TR" sz="1100" b="1" dirty="0">
                <a:solidFill>
                  <a:srgbClr val="000000"/>
                </a:solidFill>
                <a:latin typeface="Calibri"/>
                <a:ea typeface="Calibri" panose="020F0502020204030204" pitchFamily="34" charset="0"/>
                <a:cs typeface="Calibri"/>
              </a:rPr>
              <a:t>Şekil</a:t>
            </a:r>
            <a:r>
              <a:rPr lang="tr-TR" sz="1100" b="1" i="0" dirty="0">
                <a:solidFill>
                  <a:srgbClr val="000000"/>
                </a:solidFill>
                <a:effectLst/>
                <a:latin typeface="Calibri"/>
                <a:ea typeface="Calibri" panose="020F0502020204030204" pitchFamily="34" charset="0"/>
                <a:cs typeface="Calibri"/>
              </a:rPr>
              <a:t> 2</a:t>
            </a:r>
            <a:r>
              <a:rPr lang="tr-TR" sz="1100" b="0" i="0" dirty="0">
                <a:solidFill>
                  <a:srgbClr val="000000"/>
                </a:solidFill>
                <a:effectLst/>
                <a:latin typeface="Calibri"/>
                <a:ea typeface="Calibri" panose="020F0502020204030204" pitchFamily="34" charset="0"/>
                <a:cs typeface="Calibri"/>
              </a:rPr>
              <a:t>– Tarımın karşı karşıya olduğu etik sorunlar</a:t>
            </a:r>
            <a:r>
              <a:rPr lang="tr-TR" sz="1100" dirty="0">
                <a:solidFill>
                  <a:srgbClr val="000000"/>
                </a:solidFill>
                <a:latin typeface="Calibri"/>
                <a:ea typeface="Calibri" panose="020F0502020204030204" pitchFamily="34" charset="0"/>
                <a:cs typeface="Calibri"/>
              </a:rPr>
              <a:t> (Burkhardt</a:t>
            </a:r>
            <a:r>
              <a:rPr lang="tr-TR" sz="1100" dirty="0">
                <a:latin typeface="Calibri"/>
                <a:ea typeface="Calibri" panose="020F0502020204030204" pitchFamily="34" charset="0"/>
                <a:cs typeface="Calibri"/>
              </a:rPr>
              <a:t> v.d., 2005)</a:t>
            </a:r>
            <a:r>
              <a:rPr lang="tr-TR" sz="1100" dirty="0">
                <a:solidFill>
                  <a:srgbClr val="000000"/>
                </a:solidFill>
                <a:latin typeface="Calibri"/>
                <a:ea typeface="Calibri" panose="020F0502020204030204" pitchFamily="34" charset="0"/>
                <a:cs typeface="Calibri"/>
              </a:rPr>
              <a:t> kaynağından uyarlanmıştır. </a:t>
            </a:r>
            <a:endParaRPr lang="tr-TR" sz="1100" dirty="0">
              <a:latin typeface="Calibri"/>
              <a:ea typeface="Calibri" panose="020F0502020204030204" pitchFamily="34" charset="0"/>
              <a:cs typeface="Calibri"/>
            </a:endParaRPr>
          </a:p>
        </p:txBody>
      </p:sp>
      <p:grpSp>
        <p:nvGrpSpPr>
          <p:cNvPr id="41" name="Group 40">
            <a:extLst>
              <a:ext uri="{FF2B5EF4-FFF2-40B4-BE49-F238E27FC236}">
                <a16:creationId xmlns:a16="http://schemas.microsoft.com/office/drawing/2014/main" id="{B5CEF621-FAE0-B53C-5264-F66A9DA3B0FF}"/>
              </a:ext>
            </a:extLst>
          </p:cNvPr>
          <p:cNvGrpSpPr/>
          <p:nvPr/>
        </p:nvGrpSpPr>
        <p:grpSpPr>
          <a:xfrm>
            <a:off x="3401809" y="3864048"/>
            <a:ext cx="1759227" cy="3441888"/>
            <a:chOff x="3401942" y="4260939"/>
            <a:chExt cx="1759227" cy="3441888"/>
          </a:xfrm>
        </p:grpSpPr>
        <p:sp>
          <p:nvSpPr>
            <p:cNvPr id="4" name="Rectangle 3">
              <a:extLst>
                <a:ext uri="{FF2B5EF4-FFF2-40B4-BE49-F238E27FC236}">
                  <a16:creationId xmlns:a16="http://schemas.microsoft.com/office/drawing/2014/main" id="{CBB3C382-0A1F-6E06-B8A0-4DA1610B598A}"/>
                </a:ext>
              </a:extLst>
            </p:cNvPr>
            <p:cNvSpPr/>
            <p:nvPr/>
          </p:nvSpPr>
          <p:spPr>
            <a:xfrm>
              <a:off x="3401942" y="4260939"/>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3" name="Rectangle 32">
              <a:extLst>
                <a:ext uri="{FF2B5EF4-FFF2-40B4-BE49-F238E27FC236}">
                  <a16:creationId xmlns:a16="http://schemas.microsoft.com/office/drawing/2014/main" id="{4CC818AE-F5DC-6C5F-7BB3-622CDA6B323A}"/>
                </a:ext>
              </a:extLst>
            </p:cNvPr>
            <p:cNvSpPr/>
            <p:nvPr/>
          </p:nvSpPr>
          <p:spPr>
            <a:xfrm>
              <a:off x="3401942" y="4766178"/>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5" name="Rectangle 34">
              <a:extLst>
                <a:ext uri="{FF2B5EF4-FFF2-40B4-BE49-F238E27FC236}">
                  <a16:creationId xmlns:a16="http://schemas.microsoft.com/office/drawing/2014/main" id="{309EE524-CB51-C42D-C2EC-181C74ABFE04}"/>
                </a:ext>
              </a:extLst>
            </p:cNvPr>
            <p:cNvSpPr/>
            <p:nvPr/>
          </p:nvSpPr>
          <p:spPr>
            <a:xfrm>
              <a:off x="3401942" y="5271417"/>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6" name="Rectangle 35">
              <a:extLst>
                <a:ext uri="{FF2B5EF4-FFF2-40B4-BE49-F238E27FC236}">
                  <a16:creationId xmlns:a16="http://schemas.microsoft.com/office/drawing/2014/main" id="{C876084B-8B5D-1262-8EAF-225080844BCF}"/>
                </a:ext>
              </a:extLst>
            </p:cNvPr>
            <p:cNvSpPr/>
            <p:nvPr/>
          </p:nvSpPr>
          <p:spPr>
            <a:xfrm>
              <a:off x="3401942" y="5776656"/>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7" name="Rectangle 36">
              <a:extLst>
                <a:ext uri="{FF2B5EF4-FFF2-40B4-BE49-F238E27FC236}">
                  <a16:creationId xmlns:a16="http://schemas.microsoft.com/office/drawing/2014/main" id="{DB9B65D8-FA27-A108-256C-6732FB24E48D}"/>
                </a:ext>
              </a:extLst>
            </p:cNvPr>
            <p:cNvSpPr/>
            <p:nvPr/>
          </p:nvSpPr>
          <p:spPr>
            <a:xfrm>
              <a:off x="3401942" y="628189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8" name="Rectangle 37">
              <a:extLst>
                <a:ext uri="{FF2B5EF4-FFF2-40B4-BE49-F238E27FC236}">
                  <a16:creationId xmlns:a16="http://schemas.microsoft.com/office/drawing/2014/main" id="{AD080F80-7E72-B9A9-0F5C-2D0744AAAE0C}"/>
                </a:ext>
              </a:extLst>
            </p:cNvPr>
            <p:cNvSpPr/>
            <p:nvPr/>
          </p:nvSpPr>
          <p:spPr>
            <a:xfrm>
              <a:off x="3401942" y="6787134"/>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9" name="Rectangle 38">
              <a:extLst>
                <a:ext uri="{FF2B5EF4-FFF2-40B4-BE49-F238E27FC236}">
                  <a16:creationId xmlns:a16="http://schemas.microsoft.com/office/drawing/2014/main" id="{FD95631C-92A3-2FFF-F8D7-067B5BEA1103}"/>
                </a:ext>
              </a:extLst>
            </p:cNvPr>
            <p:cNvSpPr/>
            <p:nvPr/>
          </p:nvSpPr>
          <p:spPr>
            <a:xfrm>
              <a:off x="3401942" y="729237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grpSp>
      <p:sp>
        <p:nvSpPr>
          <p:cNvPr id="40" name="Rectangle 39">
            <a:extLst>
              <a:ext uri="{FF2B5EF4-FFF2-40B4-BE49-F238E27FC236}">
                <a16:creationId xmlns:a16="http://schemas.microsoft.com/office/drawing/2014/main" id="{DC1824ED-ECB9-2D3D-030A-78EBDA7B95F4}"/>
              </a:ext>
            </a:extLst>
          </p:cNvPr>
          <p:cNvSpPr/>
          <p:nvPr/>
        </p:nvSpPr>
        <p:spPr>
          <a:xfrm rot="16200000">
            <a:off x="1887267" y="5379767"/>
            <a:ext cx="2092518" cy="410452"/>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42" name="TextBox 41">
            <a:extLst>
              <a:ext uri="{FF2B5EF4-FFF2-40B4-BE49-F238E27FC236}">
                <a16:creationId xmlns:a16="http://schemas.microsoft.com/office/drawing/2014/main" id="{37FA8ADF-FB75-350F-22F7-5DB129981352}"/>
              </a:ext>
            </a:extLst>
          </p:cNvPr>
          <p:cNvSpPr txBox="1"/>
          <p:nvPr/>
        </p:nvSpPr>
        <p:spPr>
          <a:xfrm>
            <a:off x="3402896" y="3915385"/>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Gıda Güvenliği</a:t>
            </a:r>
          </a:p>
        </p:txBody>
      </p:sp>
      <p:sp>
        <p:nvSpPr>
          <p:cNvPr id="43" name="TextBox 42">
            <a:extLst>
              <a:ext uri="{FF2B5EF4-FFF2-40B4-BE49-F238E27FC236}">
                <a16:creationId xmlns:a16="http://schemas.microsoft.com/office/drawing/2014/main" id="{F47ABC6B-8FB7-2E83-05AE-3C3BD55DCAD6}"/>
              </a:ext>
            </a:extLst>
          </p:cNvPr>
          <p:cNvSpPr txBox="1"/>
          <p:nvPr/>
        </p:nvSpPr>
        <p:spPr>
          <a:xfrm>
            <a:off x="3411774" y="4421412"/>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Hayvanlara Tedavi</a:t>
            </a:r>
          </a:p>
        </p:txBody>
      </p:sp>
      <p:sp>
        <p:nvSpPr>
          <p:cNvPr id="44" name="TextBox 43">
            <a:extLst>
              <a:ext uri="{FF2B5EF4-FFF2-40B4-BE49-F238E27FC236}">
                <a16:creationId xmlns:a16="http://schemas.microsoft.com/office/drawing/2014/main" id="{44A5A2A3-0186-F19A-DF97-5B3306F2427F}"/>
              </a:ext>
            </a:extLst>
          </p:cNvPr>
          <p:cNvSpPr txBox="1"/>
          <p:nvPr/>
        </p:nvSpPr>
        <p:spPr>
          <a:xfrm>
            <a:off x="3411774" y="4936317"/>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Kimyasallar</a:t>
            </a:r>
          </a:p>
        </p:txBody>
      </p:sp>
      <p:sp>
        <p:nvSpPr>
          <p:cNvPr id="45" name="TextBox 44">
            <a:extLst>
              <a:ext uri="{FF2B5EF4-FFF2-40B4-BE49-F238E27FC236}">
                <a16:creationId xmlns:a16="http://schemas.microsoft.com/office/drawing/2014/main" id="{4B1998EB-DBC4-1259-2063-05E81F7071DE}"/>
              </a:ext>
            </a:extLst>
          </p:cNvPr>
          <p:cNvSpPr txBox="1"/>
          <p:nvPr/>
        </p:nvSpPr>
        <p:spPr>
          <a:xfrm>
            <a:off x="3411774" y="5433466"/>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Çiftlik Yönetimi</a:t>
            </a:r>
          </a:p>
        </p:txBody>
      </p:sp>
      <p:sp>
        <p:nvSpPr>
          <p:cNvPr id="46" name="TextBox 45">
            <a:extLst>
              <a:ext uri="{FF2B5EF4-FFF2-40B4-BE49-F238E27FC236}">
                <a16:creationId xmlns:a16="http://schemas.microsoft.com/office/drawing/2014/main" id="{2C2E0AD7-B8B1-80BC-4923-89FB726033A9}"/>
              </a:ext>
            </a:extLst>
          </p:cNvPr>
          <p:cNvSpPr txBox="1"/>
          <p:nvPr/>
        </p:nvSpPr>
        <p:spPr>
          <a:xfrm>
            <a:off x="3411774" y="5939494"/>
            <a:ext cx="1759227" cy="292388"/>
          </a:xfrm>
          <a:prstGeom prst="rect">
            <a:avLst/>
          </a:prstGeom>
          <a:noFill/>
        </p:spPr>
        <p:txBody>
          <a:bodyPr wrap="square" lIns="91440" tIns="45720" rIns="91440" bIns="45720" rtlCol="0" anchor="t">
            <a:spAutoFit/>
          </a:bodyPr>
          <a:lstStyle/>
          <a:p>
            <a:pPr algn="ctr"/>
            <a:r>
              <a:rPr lang="en-GB" sz="1300" b="1" err="1">
                <a:latin typeface="Calibri"/>
                <a:cs typeface="Calibri"/>
              </a:rPr>
              <a:t>Sürdürülebilirlik</a:t>
            </a:r>
            <a:endParaRPr lang="en-GB" sz="1300" b="1" err="1">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3A9A2E0D-9C5A-4FD0-F497-7DD7D2BE19E6}"/>
              </a:ext>
            </a:extLst>
          </p:cNvPr>
          <p:cNvSpPr txBox="1"/>
          <p:nvPr/>
        </p:nvSpPr>
        <p:spPr>
          <a:xfrm>
            <a:off x="3411774" y="6454398"/>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Ticaret anlaşmaları</a:t>
            </a:r>
          </a:p>
        </p:txBody>
      </p:sp>
      <p:sp>
        <p:nvSpPr>
          <p:cNvPr id="48" name="TextBox 47">
            <a:extLst>
              <a:ext uri="{FF2B5EF4-FFF2-40B4-BE49-F238E27FC236}">
                <a16:creationId xmlns:a16="http://schemas.microsoft.com/office/drawing/2014/main" id="{663A9E5F-B40E-2F55-6EAF-8D3A492D1686}"/>
              </a:ext>
            </a:extLst>
          </p:cNvPr>
          <p:cNvSpPr txBox="1"/>
          <p:nvPr/>
        </p:nvSpPr>
        <p:spPr>
          <a:xfrm>
            <a:off x="3411774" y="6951548"/>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Bilgi Paylaşımı</a:t>
            </a:r>
          </a:p>
        </p:txBody>
      </p:sp>
      <p:sp>
        <p:nvSpPr>
          <p:cNvPr id="49" name="TextBox 48">
            <a:extLst>
              <a:ext uri="{FF2B5EF4-FFF2-40B4-BE49-F238E27FC236}">
                <a16:creationId xmlns:a16="http://schemas.microsoft.com/office/drawing/2014/main" id="{08234495-D367-BC17-300A-5E797573A668}"/>
              </a:ext>
            </a:extLst>
          </p:cNvPr>
          <p:cNvSpPr txBox="1"/>
          <p:nvPr/>
        </p:nvSpPr>
        <p:spPr>
          <a:xfrm rot="16200000">
            <a:off x="1876897" y="5451406"/>
            <a:ext cx="2095501" cy="292388"/>
          </a:xfrm>
          <a:prstGeom prst="rect">
            <a:avLst/>
          </a:prstGeom>
          <a:noFill/>
        </p:spPr>
        <p:txBody>
          <a:bodyPr wrap="square" lIns="91440" tIns="45720" rIns="91440" bIns="45720" rtlCol="0" anchor="t">
            <a:spAutoFit/>
          </a:bodyPr>
          <a:lstStyle/>
          <a:p>
            <a:pPr algn="ctr" rtl="0"/>
            <a:r>
              <a:rPr lang="en-GB" sz="1300" b="1">
                <a:latin typeface="Calibri"/>
                <a:cs typeface="Calibri"/>
              </a:rPr>
              <a:t>Etik sorunlar: Tarım</a:t>
            </a:r>
          </a:p>
        </p:txBody>
      </p:sp>
      <p:sp>
        <p:nvSpPr>
          <p:cNvPr id="52" name="Slide Number Placeholder 9">
            <a:extLst>
              <a:ext uri="{FF2B5EF4-FFF2-40B4-BE49-F238E27FC236}">
                <a16:creationId xmlns:a16="http://schemas.microsoft.com/office/drawing/2014/main" id="{9F6F0614-F27D-FEB6-335D-D0AC3265159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19</a:t>
            </a:fld>
            <a:endParaRPr lang="en-US" sz="1100"/>
          </a:p>
        </p:txBody>
      </p:sp>
    </p:spTree>
    <p:extLst>
      <p:ext uri="{BB962C8B-B14F-4D97-AF65-F5344CB8AC3E}">
        <p14:creationId xmlns:p14="http://schemas.microsoft.com/office/powerpoint/2010/main" val="1346579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960359-9493-D48E-08D8-F04FFB70A7F6}"/>
              </a:ext>
            </a:extLst>
          </p:cNvPr>
          <p:cNvSpPr>
            <a:spLocks noGrp="1"/>
          </p:cNvSpPr>
          <p:nvPr>
            <p:ph type="body" sz="quarter" idx="47"/>
          </p:nvPr>
        </p:nvSpPr>
        <p:spPr>
          <a:xfrm>
            <a:off x="633931" y="1229127"/>
            <a:ext cx="6815990" cy="1070954"/>
          </a:xfrm>
        </p:spPr>
        <p:txBody>
          <a:bodyPr vert="horz" lIns="91440" tIns="45720" rIns="91440" bIns="45720" rtlCol="0" anchor="t">
            <a:noAutofit/>
          </a:bodyPr>
          <a:lstStyle/>
          <a:p>
            <a:pPr algn="l" rtl="0"/>
            <a:r>
              <a:rPr lang="en-US" sz="3600" err="1">
                <a:latin typeface="Calibri"/>
                <a:ea typeface="Open Sans"/>
                <a:cs typeface="Calibri"/>
              </a:rPr>
              <a:t>Yazarlar</a:t>
            </a:r>
            <a:endParaRPr lang="en-US" sz="3600" err="1"/>
          </a:p>
        </p:txBody>
      </p:sp>
      <p:sp>
        <p:nvSpPr>
          <p:cNvPr id="3" name="TextBox 2">
            <a:extLst>
              <a:ext uri="{FF2B5EF4-FFF2-40B4-BE49-F238E27FC236}">
                <a16:creationId xmlns:a16="http://schemas.microsoft.com/office/drawing/2014/main" id="{BAA31C9A-ABB8-D7D8-EC4C-465D55311F55}"/>
              </a:ext>
            </a:extLst>
          </p:cNvPr>
          <p:cNvSpPr txBox="1"/>
          <p:nvPr/>
        </p:nvSpPr>
        <p:spPr>
          <a:xfrm>
            <a:off x="360972" y="2300081"/>
            <a:ext cx="240516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Calibri"/>
              </a:rPr>
              <a:t>Elsa Ramalhosa </a:t>
            </a:r>
            <a:endParaRPr lang="en-US" dirty="0"/>
          </a:p>
          <a:p>
            <a:pPr algn="l" rtl="0"/>
            <a:endParaRPr lang="en-US" sz="1400" dirty="0">
              <a:cs typeface="Calibri"/>
            </a:endParaRPr>
          </a:p>
          <a:p>
            <a:r>
              <a:rPr lang="en-US" sz="1400" dirty="0">
                <a:cs typeface="Calibri"/>
              </a:rPr>
              <a:t>Gözdegül Başer</a:t>
            </a:r>
            <a:endParaRPr lang="en-US" sz="1400" dirty="0">
              <a:ea typeface="Calibri"/>
              <a:cs typeface="Calibri"/>
            </a:endParaRPr>
          </a:p>
          <a:p>
            <a:pPr algn="l" rtl="0"/>
            <a:endParaRPr lang="en-US" sz="1400" dirty="0">
              <a:cs typeface="Calibri"/>
            </a:endParaRPr>
          </a:p>
          <a:p>
            <a:pPr algn="l" rtl="0"/>
            <a:r>
              <a:rPr lang="en-US" sz="1400" dirty="0">
                <a:ea typeface="+mn-lt"/>
                <a:cs typeface="+mn-lt"/>
              </a:rPr>
              <a:t>Ermelinda Pereira</a:t>
            </a:r>
            <a:endParaRPr lang="en-US" dirty="0">
              <a:cs typeface="Calibri"/>
            </a:endParaRPr>
          </a:p>
          <a:p>
            <a:pPr algn="l" rtl="0"/>
            <a:endParaRPr lang="en-US" sz="1400" dirty="0">
              <a:ea typeface="Calibri"/>
              <a:cs typeface="Calibri"/>
            </a:endParaRPr>
          </a:p>
          <a:p>
            <a:r>
              <a:rPr lang="en-US" sz="1400" dirty="0">
                <a:ea typeface="+mn-lt"/>
                <a:cs typeface="+mn-lt"/>
              </a:rPr>
              <a:t>Evla Mutlu</a:t>
            </a:r>
            <a:r>
              <a:rPr lang="en-US" sz="1400" dirty="0">
                <a:cs typeface="Calibri"/>
              </a:rPr>
              <a:t> </a:t>
            </a:r>
            <a:endParaRPr lang="en-US" dirty="0">
              <a:cs typeface="Calibri"/>
            </a:endParaRPr>
          </a:p>
          <a:p>
            <a:endParaRPr lang="en-US" sz="1400" dirty="0">
              <a:ea typeface="Calibri" panose="020F0502020204030204"/>
              <a:cs typeface="Calibri"/>
            </a:endParaRPr>
          </a:p>
          <a:p>
            <a:pPr algn="l" rtl="0"/>
            <a:r>
              <a:rPr lang="en-US" sz="1400" dirty="0">
                <a:cs typeface="Calibri"/>
              </a:rPr>
              <a:t>Anna-Maria Saarela</a:t>
            </a:r>
            <a:endParaRPr lang="en-US" sz="1400" dirty="0">
              <a:ea typeface="Calibri"/>
              <a:cs typeface="Calibri"/>
            </a:endParaRPr>
          </a:p>
          <a:p>
            <a:endParaRPr lang="en-US" sz="1400" dirty="0">
              <a:ea typeface="Calibri"/>
              <a:cs typeface="Calibri"/>
            </a:endParaRPr>
          </a:p>
          <a:p>
            <a:r>
              <a:rPr lang="en-US" sz="1400" b="1" dirty="0" err="1">
                <a:cs typeface="Calibri"/>
              </a:rPr>
              <a:t>tarafından</a:t>
            </a:r>
            <a:r>
              <a:rPr lang="en-US" sz="1400" b="1" dirty="0">
                <a:cs typeface="Calibri"/>
              </a:rPr>
              <a:t> </a:t>
            </a:r>
            <a:r>
              <a:rPr lang="en-US" sz="1400" b="1" dirty="0" err="1">
                <a:cs typeface="Calibri"/>
              </a:rPr>
              <a:t>oluşturulmuştur</a:t>
            </a:r>
            <a:r>
              <a:rPr lang="en-US" sz="1400" b="1" dirty="0">
                <a:cs typeface="Calibri"/>
              </a:rPr>
              <a:t>.</a:t>
            </a:r>
            <a:r>
              <a:rPr lang="en-US" sz="1400" dirty="0">
                <a:cs typeface="Calibri"/>
              </a:rPr>
              <a:t> </a:t>
            </a:r>
            <a:endParaRPr lang="en-US" sz="1400" dirty="0">
              <a:ea typeface="Calibri"/>
              <a:cs typeface="Calibri"/>
            </a:endParaRPr>
          </a:p>
          <a:p>
            <a:pPr algn="l" rtl="0"/>
            <a:endParaRPr lang="en-US" sz="1400" dirty="0">
              <a:cs typeface="Calibri"/>
            </a:endParaRPr>
          </a:p>
          <a:p>
            <a:endParaRPr lang="en-US" sz="1400" dirty="0">
              <a:ea typeface="+mn-lt"/>
              <a:cs typeface="+mn-lt"/>
            </a:endParaRPr>
          </a:p>
          <a:p>
            <a:endParaRPr lang="en-US" sz="1400" dirty="0">
              <a:ea typeface="+mn-lt"/>
              <a:cs typeface="+mn-lt"/>
            </a:endParaRPr>
          </a:p>
          <a:p>
            <a:r>
              <a:rPr lang="en-US" sz="1400" dirty="0">
                <a:ea typeface="+mn-lt"/>
                <a:cs typeface="+mn-lt"/>
              </a:rPr>
              <a:t>Paula Whyte</a:t>
            </a:r>
          </a:p>
          <a:p>
            <a:endParaRPr lang="en-US" sz="1400" dirty="0">
              <a:ea typeface="Calibri"/>
              <a:cs typeface="Calibri"/>
            </a:endParaRPr>
          </a:p>
          <a:p>
            <a:r>
              <a:rPr lang="en-US" sz="1400" b="1" dirty="0" err="1">
                <a:ea typeface="Calibri"/>
                <a:cs typeface="Calibri"/>
              </a:rPr>
              <a:t>tarafından</a:t>
            </a:r>
            <a:r>
              <a:rPr lang="en-US" sz="1400" b="1" dirty="0">
                <a:ea typeface="Calibri"/>
                <a:cs typeface="Calibri"/>
              </a:rPr>
              <a:t> </a:t>
            </a:r>
            <a:r>
              <a:rPr lang="en-US" sz="1400" b="1" dirty="0" err="1">
                <a:ea typeface="Calibri"/>
                <a:cs typeface="Calibri"/>
              </a:rPr>
              <a:t>gözden</a:t>
            </a:r>
            <a:r>
              <a:rPr lang="en-US" sz="1400" b="1" dirty="0">
                <a:ea typeface="Calibri"/>
                <a:cs typeface="Calibri"/>
              </a:rPr>
              <a:t> </a:t>
            </a:r>
            <a:r>
              <a:rPr lang="en-US" sz="1400" b="1" dirty="0" err="1">
                <a:ea typeface="Calibri"/>
                <a:cs typeface="Calibri"/>
              </a:rPr>
              <a:t>geçirilmiştir</a:t>
            </a:r>
            <a:r>
              <a:rPr lang="en-US" sz="1400" b="1" dirty="0">
                <a:ea typeface="Calibri"/>
                <a:cs typeface="Calibri"/>
              </a:rPr>
              <a:t>.</a:t>
            </a:r>
          </a:p>
        </p:txBody>
      </p:sp>
      <p:sp>
        <p:nvSpPr>
          <p:cNvPr id="4" name="TextBox 3">
            <a:extLst>
              <a:ext uri="{FF2B5EF4-FFF2-40B4-BE49-F238E27FC236}">
                <a16:creationId xmlns:a16="http://schemas.microsoft.com/office/drawing/2014/main" id="{94DB7F76-E66C-6829-5D47-BB498C04FACF}"/>
              </a:ext>
            </a:extLst>
          </p:cNvPr>
          <p:cNvSpPr txBox="1"/>
          <p:nvPr/>
        </p:nvSpPr>
        <p:spPr>
          <a:xfrm>
            <a:off x="2766140" y="2300081"/>
            <a:ext cx="5749871" cy="3539430"/>
          </a:xfrm>
          <a:prstGeom prst="rect">
            <a:avLst/>
          </a:prstGeom>
          <a:noFill/>
        </p:spPr>
        <p:txBody>
          <a:bodyPr wrap="square" lIns="91440" tIns="45720" rIns="91440" bIns="45720" rtlCol="0" anchor="t">
            <a:spAutoFit/>
          </a:bodyPr>
          <a:lstStyle/>
          <a:p>
            <a:r>
              <a:rPr lang="en-US" sz="1400" dirty="0">
                <a:cs typeface="Calibri"/>
              </a:rPr>
              <a:t>– Bragança </a:t>
            </a:r>
            <a:r>
              <a:rPr lang="en-US" sz="1400" err="1">
                <a:cs typeface="Calibri"/>
              </a:rPr>
              <a:t>Politeknik</a:t>
            </a:r>
            <a:r>
              <a:rPr lang="en-US" sz="1400" dirty="0">
                <a:cs typeface="Calibri"/>
              </a:rPr>
              <a:t> </a:t>
            </a:r>
            <a:r>
              <a:rPr lang="en-US" sz="1400" err="1">
                <a:cs typeface="Calibri"/>
              </a:rPr>
              <a:t>Enstitüsü</a:t>
            </a:r>
            <a:r>
              <a:rPr lang="en-US" sz="1400" dirty="0">
                <a:cs typeface="Calibri"/>
              </a:rPr>
              <a:t> (IPB), </a:t>
            </a:r>
            <a:r>
              <a:rPr lang="en-US" sz="1400" err="1">
                <a:cs typeface="Calibri"/>
              </a:rPr>
              <a:t>Portekiz</a:t>
            </a:r>
            <a:r>
              <a:rPr lang="en-US" sz="1400" dirty="0">
                <a:cs typeface="Calibri"/>
              </a:rPr>
              <a:t>.</a:t>
            </a:r>
            <a:endParaRPr lang="en-US" dirty="0"/>
          </a:p>
          <a:p>
            <a:pPr algn="l" rtl="0"/>
            <a:endParaRPr lang="en-US" sz="1400" dirty="0">
              <a:cs typeface="Calibri"/>
            </a:endParaRPr>
          </a:p>
          <a:p>
            <a:r>
              <a:rPr lang="en-US" sz="1400" dirty="0">
                <a:cs typeface="Calibri"/>
              </a:rPr>
              <a:t>– Antalya </a:t>
            </a:r>
            <a:r>
              <a:rPr lang="en-US" sz="1400" dirty="0" err="1">
                <a:cs typeface="Calibri"/>
              </a:rPr>
              <a:t>Bilim</a:t>
            </a:r>
            <a:r>
              <a:rPr lang="en-US" sz="1400" dirty="0">
                <a:cs typeface="Calibri"/>
              </a:rPr>
              <a:t> </a:t>
            </a:r>
            <a:r>
              <a:rPr lang="en-US" sz="1400" dirty="0" err="1">
                <a:cs typeface="Calibri"/>
              </a:rPr>
              <a:t>Üniversitesi</a:t>
            </a:r>
            <a:r>
              <a:rPr lang="en-US" sz="1400" dirty="0">
                <a:cs typeface="Calibri"/>
              </a:rPr>
              <a:t> (ABÜ), Türkiye.</a:t>
            </a:r>
            <a:endParaRPr lang="en-US" sz="1400" dirty="0">
              <a:ea typeface="Calibri"/>
              <a:cs typeface="Calibri"/>
            </a:endParaRPr>
          </a:p>
          <a:p>
            <a:pPr algn="l" rtl="0"/>
            <a:endParaRPr lang="en-US" sz="1400" dirty="0">
              <a:cs typeface="Calibri"/>
            </a:endParaRPr>
          </a:p>
          <a:p>
            <a:r>
              <a:rPr lang="en-US" sz="1400" dirty="0">
                <a:ea typeface="+mn-lt"/>
                <a:cs typeface="+mn-lt"/>
              </a:rPr>
              <a:t>– Bragança </a:t>
            </a:r>
            <a:r>
              <a:rPr lang="en-US" sz="1400" err="1">
                <a:ea typeface="+mn-lt"/>
                <a:cs typeface="+mn-lt"/>
              </a:rPr>
              <a:t>Politeknik</a:t>
            </a:r>
            <a:r>
              <a:rPr lang="en-US" sz="1400" dirty="0">
                <a:ea typeface="+mn-lt"/>
                <a:cs typeface="+mn-lt"/>
              </a:rPr>
              <a:t> </a:t>
            </a:r>
            <a:r>
              <a:rPr lang="en-US" sz="1400" err="1">
                <a:ea typeface="+mn-lt"/>
                <a:cs typeface="+mn-lt"/>
              </a:rPr>
              <a:t>Enstitüsü</a:t>
            </a:r>
            <a:r>
              <a:rPr lang="en-US" sz="1400" dirty="0">
                <a:ea typeface="+mn-lt"/>
                <a:cs typeface="+mn-lt"/>
              </a:rPr>
              <a:t> (IPB), </a:t>
            </a:r>
            <a:r>
              <a:rPr lang="en-US" sz="1400" err="1">
                <a:ea typeface="+mn-lt"/>
                <a:cs typeface="+mn-lt"/>
              </a:rPr>
              <a:t>Portekiz</a:t>
            </a:r>
            <a:r>
              <a:rPr lang="en-US" sz="1400" dirty="0">
                <a:ea typeface="+mn-lt"/>
                <a:cs typeface="+mn-lt"/>
              </a:rPr>
              <a:t>.</a:t>
            </a:r>
            <a:endParaRPr lang="en-US" dirty="0">
              <a:ea typeface="+mn-lt"/>
              <a:cs typeface="+mn-lt"/>
            </a:endParaRPr>
          </a:p>
          <a:p>
            <a:pPr algn="l" rtl="0"/>
            <a:endParaRPr lang="en-US" sz="1400" dirty="0">
              <a:cs typeface="Calibri"/>
            </a:endParaRPr>
          </a:p>
          <a:p>
            <a:r>
              <a:rPr lang="en-US" sz="1400" dirty="0">
                <a:ea typeface="+mn-lt"/>
                <a:cs typeface="+mn-lt"/>
              </a:rPr>
              <a:t>– Antalya </a:t>
            </a:r>
            <a:r>
              <a:rPr lang="en-US" sz="1400" dirty="0" err="1">
                <a:ea typeface="+mn-lt"/>
                <a:cs typeface="+mn-lt"/>
              </a:rPr>
              <a:t>Bilim</a:t>
            </a:r>
            <a:r>
              <a:rPr lang="en-US" sz="1400" dirty="0">
                <a:ea typeface="+mn-lt"/>
                <a:cs typeface="+mn-lt"/>
              </a:rPr>
              <a:t> </a:t>
            </a:r>
            <a:r>
              <a:rPr lang="en-US" sz="1400" dirty="0" err="1">
                <a:ea typeface="+mn-lt"/>
                <a:cs typeface="+mn-lt"/>
              </a:rPr>
              <a:t>Üniversitesi</a:t>
            </a:r>
            <a:r>
              <a:rPr lang="en-US" sz="1400" dirty="0">
                <a:ea typeface="+mn-lt"/>
                <a:cs typeface="+mn-lt"/>
              </a:rPr>
              <a:t> (ABÜ), Türkiye.</a:t>
            </a:r>
            <a:endParaRPr lang="en-US" dirty="0">
              <a:ea typeface="+mn-lt"/>
              <a:cs typeface="+mn-lt"/>
            </a:endParaRPr>
          </a:p>
          <a:p>
            <a:pPr algn="l" rtl="0"/>
            <a:endParaRPr lang="en-US" sz="1400" dirty="0">
              <a:cs typeface="Calibri"/>
            </a:endParaRPr>
          </a:p>
          <a:p>
            <a:pPr algn="l" rtl="0"/>
            <a:r>
              <a:rPr lang="en-US" sz="1400" dirty="0">
                <a:cs typeface="Calibri"/>
              </a:rPr>
              <a:t>– Savonia </a:t>
            </a:r>
            <a:r>
              <a:rPr lang="en-US" sz="1400" err="1">
                <a:cs typeface="Calibri"/>
              </a:rPr>
              <a:t>Uygulamalı</a:t>
            </a:r>
            <a:r>
              <a:rPr lang="en-US" sz="1400" dirty="0">
                <a:cs typeface="Calibri"/>
              </a:rPr>
              <a:t> </a:t>
            </a:r>
            <a:r>
              <a:rPr lang="en-US" sz="1400" err="1">
                <a:cs typeface="Calibri"/>
              </a:rPr>
              <a:t>Bilimler</a:t>
            </a:r>
            <a:r>
              <a:rPr lang="en-US" sz="1400" dirty="0">
                <a:cs typeface="Calibri"/>
              </a:rPr>
              <a:t> </a:t>
            </a:r>
            <a:r>
              <a:rPr lang="en-US" sz="1400" err="1">
                <a:cs typeface="Calibri"/>
              </a:rPr>
              <a:t>Üniversitesi</a:t>
            </a:r>
            <a:r>
              <a:rPr lang="en-US" sz="1400" dirty="0">
                <a:cs typeface="Calibri"/>
              </a:rPr>
              <a:t> (SUAS), </a:t>
            </a:r>
            <a:r>
              <a:rPr lang="en-US" sz="1400" err="1">
                <a:cs typeface="Calibri"/>
              </a:rPr>
              <a:t>Finlandiya</a:t>
            </a:r>
            <a:r>
              <a:rPr lang="en-US" sz="1400" dirty="0">
                <a:cs typeface="Calibri"/>
              </a:rPr>
              <a:t>.</a:t>
            </a:r>
            <a:endParaRPr lang="en-US" sz="1400" dirty="0">
              <a:ea typeface="Calibri"/>
              <a:cs typeface="Calibri"/>
            </a:endParaRPr>
          </a:p>
          <a:p>
            <a:pPr algn="l"/>
            <a:endParaRPr lang="en-US" sz="1400" dirty="0">
              <a:ea typeface="Calibri"/>
              <a:cs typeface="Calibri"/>
            </a:endParaRPr>
          </a:p>
          <a:p>
            <a:endParaRPr lang="en-US" sz="1400" dirty="0">
              <a:ea typeface="Calibri"/>
              <a:cs typeface="Calibri"/>
            </a:endParaRPr>
          </a:p>
          <a:p>
            <a:endParaRPr lang="en-US" sz="1400" dirty="0">
              <a:ea typeface="Calibri"/>
              <a:cs typeface="Calibri"/>
            </a:endParaRPr>
          </a:p>
          <a:p>
            <a:endParaRPr lang="en-US" sz="1400" dirty="0">
              <a:ea typeface="Calibri"/>
              <a:cs typeface="Calibri"/>
            </a:endParaRPr>
          </a:p>
          <a:p>
            <a:endParaRPr lang="en-US" sz="1400" dirty="0">
              <a:ea typeface="Calibri"/>
              <a:cs typeface="Calibri"/>
            </a:endParaRPr>
          </a:p>
          <a:p>
            <a:pPr algn="l" rtl="0"/>
            <a:r>
              <a:rPr lang="en-US" sz="1400" dirty="0">
                <a:cs typeface="Calibri"/>
              </a:rPr>
              <a:t>– Momentum, İrlanda.</a:t>
            </a:r>
            <a:endParaRPr lang="en-US" sz="1400" dirty="0">
              <a:ea typeface="Calibri"/>
              <a:cs typeface="Calibri"/>
            </a:endParaRPr>
          </a:p>
          <a:p>
            <a:pPr algn="l" rtl="0"/>
            <a:endParaRPr lang="en-US" sz="1400" dirty="0">
              <a:cs typeface="Calibri"/>
            </a:endParaRPr>
          </a:p>
        </p:txBody>
      </p:sp>
      <p:pic>
        <p:nvPicPr>
          <p:cNvPr id="6" name="Picture 5" descr="A group of people posing for a photo  Description automatically generated">
            <a:extLst>
              <a:ext uri="{FF2B5EF4-FFF2-40B4-BE49-F238E27FC236}">
                <a16:creationId xmlns:a16="http://schemas.microsoft.com/office/drawing/2014/main" id="{889AA3FD-E199-0166-60AF-BE5AE1F378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2795" r="1452" b="12783"/>
          <a:stretch/>
        </p:blipFill>
        <p:spPr>
          <a:xfrm>
            <a:off x="2766140" y="6054955"/>
            <a:ext cx="4162665" cy="2793599"/>
          </a:xfrm>
          <a:prstGeom prst="rect">
            <a:avLst/>
          </a:prstGeom>
        </p:spPr>
      </p:pic>
      <p:sp>
        <p:nvSpPr>
          <p:cNvPr id="7" name="TextBox 6">
            <a:extLst>
              <a:ext uri="{FF2B5EF4-FFF2-40B4-BE49-F238E27FC236}">
                <a16:creationId xmlns:a16="http://schemas.microsoft.com/office/drawing/2014/main" id="{0B8E37CE-E4D0-8DD8-4159-A108B62FE786}"/>
              </a:ext>
            </a:extLst>
          </p:cNvPr>
          <p:cNvSpPr txBox="1"/>
          <p:nvPr/>
        </p:nvSpPr>
        <p:spPr>
          <a:xfrm>
            <a:off x="2766140" y="8961302"/>
            <a:ext cx="4254284" cy="1200329"/>
          </a:xfrm>
          <a:prstGeom prst="rect">
            <a:avLst/>
          </a:prstGeom>
          <a:noFill/>
        </p:spPr>
        <p:txBody>
          <a:bodyPr wrap="square" lIns="91440" tIns="45720" rIns="91440" bIns="45720" anchor="t">
            <a:spAutoFit/>
          </a:bodyPr>
          <a:lstStyle/>
          <a:p>
            <a:r>
              <a:rPr lang="en-IE" sz="1200" dirty="0"/>
              <a:t>Bu </a:t>
            </a:r>
            <a:r>
              <a:rPr lang="en-IE" sz="1200" dirty="0" err="1"/>
              <a:t>belgeye</a:t>
            </a:r>
            <a:r>
              <a:rPr lang="en-IE" sz="1200" dirty="0"/>
              <a:t> </a:t>
            </a:r>
            <a:r>
              <a:rPr lang="en-IE" sz="1200" dirty="0" err="1"/>
              <a:t>referans</a:t>
            </a:r>
            <a:r>
              <a:rPr lang="en-IE" sz="1200" dirty="0"/>
              <a:t> </a:t>
            </a:r>
            <a:r>
              <a:rPr lang="en-IE" sz="1200" dirty="0" err="1"/>
              <a:t>vermek</a:t>
            </a:r>
            <a:r>
              <a:rPr lang="en-IE" sz="1200" dirty="0"/>
              <a:t> </a:t>
            </a:r>
            <a:r>
              <a:rPr lang="en-IE" sz="1200" dirty="0" err="1"/>
              <a:t>için</a:t>
            </a:r>
            <a:r>
              <a:rPr lang="en-IE" sz="1200" dirty="0"/>
              <a:t>:</a:t>
            </a:r>
          </a:p>
          <a:p>
            <a:r>
              <a:rPr lang="en-IE" sz="1200" err="1"/>
              <a:t>Ramalhosa</a:t>
            </a:r>
            <a:r>
              <a:rPr lang="en-IE" sz="1200" dirty="0"/>
              <a:t>, E., Başer, G., Pereira, E., Mutlu, E., Saarela, A.M. (2023) </a:t>
            </a:r>
            <a:r>
              <a:rPr lang="en-IE" sz="1200" err="1"/>
              <a:t>Eğitmen</a:t>
            </a:r>
            <a:r>
              <a:rPr lang="en-IE" sz="1200" dirty="0"/>
              <a:t> </a:t>
            </a:r>
            <a:r>
              <a:rPr lang="en-IE" sz="1200" err="1"/>
              <a:t>Rehberi</a:t>
            </a:r>
            <a:r>
              <a:rPr lang="en-IE" sz="1200" dirty="0"/>
              <a:t>: </a:t>
            </a:r>
            <a:r>
              <a:rPr lang="en-IE" sz="1200" err="1"/>
              <a:t>Etik</a:t>
            </a:r>
            <a:r>
              <a:rPr lang="en-IE" sz="1200" dirty="0"/>
              <a:t> </a:t>
            </a:r>
            <a:r>
              <a:rPr lang="en-IE" sz="1200" err="1"/>
              <a:t>Gıda</a:t>
            </a:r>
            <a:r>
              <a:rPr lang="en-IE" sz="1200" dirty="0"/>
              <a:t> </a:t>
            </a:r>
            <a:r>
              <a:rPr lang="en-IE" sz="1200" err="1"/>
              <a:t>Girişimciliği</a:t>
            </a:r>
            <a:r>
              <a:rPr lang="en-IE" sz="1200" dirty="0"/>
              <a:t> </a:t>
            </a:r>
            <a:r>
              <a:rPr lang="en-IE" sz="1200" err="1"/>
              <a:t>için</a:t>
            </a:r>
            <a:r>
              <a:rPr lang="en-IE" sz="1200" dirty="0"/>
              <a:t> </a:t>
            </a:r>
            <a:r>
              <a:rPr lang="en-IE" sz="1200" err="1"/>
              <a:t>Eğitmenler</a:t>
            </a:r>
            <a:r>
              <a:rPr lang="en-IE" sz="1200" dirty="0"/>
              <a:t> </a:t>
            </a:r>
            <a:r>
              <a:rPr lang="en-IE" sz="1200" err="1"/>
              <a:t>ve</a:t>
            </a:r>
            <a:r>
              <a:rPr lang="en-IE" sz="1200" dirty="0"/>
              <a:t> </a:t>
            </a:r>
            <a:r>
              <a:rPr lang="en-IE" sz="1200" err="1"/>
              <a:t>Kolaylaştırıcılara</a:t>
            </a:r>
            <a:r>
              <a:rPr lang="en-IE" sz="1200" dirty="0"/>
              <a:t>, </a:t>
            </a:r>
            <a:r>
              <a:rPr lang="en-IE" sz="1200" dirty="0">
                <a:ea typeface="+mn-lt"/>
                <a:cs typeface="+mn-lt"/>
                <a:hlinkClick r:id="rId3"/>
              </a:rPr>
              <a:t>https://ethical-food.eu/educators-guide-turkish/</a:t>
            </a:r>
            <a:r>
              <a:rPr lang="en-IE" sz="1200" dirty="0">
                <a:ea typeface="+mn-lt"/>
                <a:cs typeface="+mn-lt"/>
              </a:rPr>
              <a:t> </a:t>
            </a:r>
            <a:r>
              <a:rPr lang="en-IE" sz="1200" err="1">
                <a:ea typeface="+mn-lt"/>
                <a:cs typeface="+mn-lt"/>
              </a:rPr>
              <a:t>adresinden</a:t>
            </a:r>
            <a:r>
              <a:rPr lang="en-IE" sz="1200" dirty="0">
                <a:ea typeface="+mn-lt"/>
                <a:cs typeface="+mn-lt"/>
              </a:rPr>
              <a:t> </a:t>
            </a:r>
            <a:r>
              <a:rPr lang="en-IE" sz="1200" err="1">
                <a:ea typeface="+mn-lt"/>
                <a:cs typeface="+mn-lt"/>
              </a:rPr>
              <a:t>alınmıştır</a:t>
            </a:r>
            <a:r>
              <a:rPr lang="en-IE" sz="1200" dirty="0">
                <a:ea typeface="+mn-lt"/>
                <a:cs typeface="+mn-lt"/>
              </a:rPr>
              <a:t>. </a:t>
            </a:r>
          </a:p>
          <a:p>
            <a:r>
              <a:rPr lang="en-IE" sz="1200" dirty="0">
                <a:ea typeface="+mn-lt"/>
                <a:cs typeface="+mn-lt"/>
              </a:rPr>
              <a:t>ISBN: </a:t>
            </a:r>
            <a:r>
              <a:rPr lang="en-IE" sz="1200" dirty="0">
                <a:solidFill>
                  <a:srgbClr val="000000"/>
                </a:solidFill>
                <a:ea typeface="+mn-lt"/>
                <a:cs typeface="+mn-lt"/>
              </a:rPr>
              <a:t>978-625-94372-1-7.</a:t>
            </a:r>
            <a:endParaRPr lang="en-IE" dirty="0"/>
          </a:p>
        </p:txBody>
      </p:sp>
    </p:spTree>
    <p:extLst>
      <p:ext uri="{BB962C8B-B14F-4D97-AF65-F5344CB8AC3E}">
        <p14:creationId xmlns:p14="http://schemas.microsoft.com/office/powerpoint/2010/main" val="106236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95814" y="2192722"/>
            <a:ext cx="6400897" cy="7594389"/>
          </a:xfrm>
        </p:spPr>
        <p:txBody>
          <a:bodyPr lIns="91440" tIns="45720" rIns="91440" bIns="45720" numCol="1" spcCol="288000" anchor="t">
            <a:noAutofit/>
          </a:bodyPr>
          <a:lstStyle/>
          <a:p>
            <a:pPr fontAlgn="base">
              <a:spcAft>
                <a:spcPts val="100"/>
              </a:spcAft>
            </a:pPr>
            <a:endParaRPr lang="tr-TR" sz="1200" i="1" dirty="0">
              <a:ea typeface="Calibri" panose="020F0502020204030204" pitchFamily="34" charset="0"/>
            </a:endParaRPr>
          </a:p>
          <a:p>
            <a:pPr>
              <a:spcAft>
                <a:spcPts val="800"/>
              </a:spcAft>
            </a:pPr>
            <a:r>
              <a:rPr lang="tr-TR" sz="1200" i="0" dirty="0">
                <a:effectLst/>
                <a:latin typeface="Calibri"/>
                <a:ea typeface="Calibri" panose="020F0502020204030204" pitchFamily="34" charset="0"/>
                <a:cs typeface="Calibri"/>
              </a:rPr>
              <a:t>AB gıda sistemi, yüksek gıda güvenliği ve kendi kendine yeterliliği sağlamak için kapasitesini geliştirmiştir</a:t>
            </a:r>
            <a:r>
              <a:rPr lang="tr-TR" sz="1200" dirty="0">
                <a:latin typeface="Calibri"/>
                <a:cs typeface="Calibri"/>
              </a:rPr>
              <a:t>. Böylece, Avrupa Birliği gıda güvensizliği kavramına göre şekillenmiştir. </a:t>
            </a:r>
            <a:r>
              <a:rPr lang="tr-TR" sz="1200" dirty="0">
                <a:latin typeface="Calibri"/>
                <a:ea typeface="Calibri" panose="020F0502020204030204" pitchFamily="34" charset="0"/>
                <a:cs typeface="Calibri"/>
              </a:rPr>
              <a:t>Gıda güvenliği konusu</a:t>
            </a:r>
            <a:r>
              <a:rPr lang="tr-TR" sz="1200" i="0" dirty="0">
                <a:solidFill>
                  <a:srgbClr val="000000"/>
                </a:solidFill>
                <a:effectLst/>
                <a:latin typeface="Calibri"/>
                <a:ea typeface="Calibri" panose="020F0502020204030204" pitchFamily="34" charset="0"/>
                <a:cs typeface="Calibri"/>
              </a:rPr>
              <a:t>, gıdaya erişim eksikliğinden çok sağlık sorunlarına yol açan gıdayla ve kaynak eksikliğinden çok üretim ve nakliye maliyetleri ve yönetişimle bağlantılıdır.</a:t>
            </a:r>
            <a:r>
              <a:rPr lang="tr-TR" sz="1200" dirty="0">
                <a:latin typeface="Calibri"/>
                <a:ea typeface="Calibri" panose="020F0502020204030204" pitchFamily="34" charset="0"/>
                <a:cs typeface="Calibri"/>
              </a:rPr>
              <a:t> </a:t>
            </a:r>
            <a:r>
              <a:rPr lang="tr-TR" sz="1200" i="0" dirty="0">
                <a:effectLst/>
                <a:latin typeface="Calibri"/>
                <a:ea typeface="Calibri" panose="020F0502020204030204" pitchFamily="34" charset="0"/>
                <a:cs typeface="Calibri"/>
              </a:rPr>
              <a:t>Bu nedenle, gıda güvenliği modern gıda ile ilgilidir</a:t>
            </a:r>
            <a:r>
              <a:rPr lang="tr-TR" sz="1200" dirty="0">
                <a:latin typeface="Calibri"/>
                <a:cs typeface="Calibri"/>
              </a:rPr>
              <a:t>. Bu nedenle, gıda güvenliği modern gıda üretimiyle ilişkilidir ve müşterilerin katkı maddelerine, patojenlere ve diğer tehlikelere nasıl maruz kaldıkları bu bağlamda önemlidir. </a:t>
            </a:r>
            <a:r>
              <a:rPr lang="tr-TR" sz="1200" b="1" dirty="0">
                <a:latin typeface="Calibri"/>
                <a:cs typeface="Calibri"/>
              </a:rPr>
              <a:t>Gıdanın nasıl üretildiğinin denetlenmesi ve şeffaf olması gereklidir.</a:t>
            </a:r>
            <a:endParaRPr lang="tr-TR" sz="1200" dirty="0"/>
          </a:p>
          <a:p>
            <a:pPr>
              <a:spcAft>
                <a:spcPts val="800"/>
              </a:spcAft>
            </a:pPr>
            <a:r>
              <a:rPr lang="tr-TR" sz="1200" i="0" dirty="0">
                <a:solidFill>
                  <a:srgbClr val="000000"/>
                </a:solidFill>
                <a:effectLst/>
                <a:latin typeface="Calibri"/>
                <a:ea typeface="Calibri" panose="020F0502020204030204" pitchFamily="34" charset="0"/>
                <a:cs typeface="Calibri"/>
              </a:rPr>
              <a:t>Buna göre, ortamın gıda güvenliği açısından tehdit </a:t>
            </a:r>
            <a:r>
              <a:rPr lang="tr-TR" sz="1200" dirty="0">
                <a:latin typeface="Calibri"/>
                <a:ea typeface="Calibri" panose="020F0502020204030204" pitchFamily="34" charset="0"/>
                <a:cs typeface="Calibri"/>
              </a:rPr>
              <a:t>oluşturan </a:t>
            </a:r>
            <a:r>
              <a:rPr lang="tr-TR" sz="1200" i="0" dirty="0">
                <a:solidFill>
                  <a:srgbClr val="000000"/>
                </a:solidFill>
                <a:effectLst/>
                <a:latin typeface="Calibri"/>
                <a:ea typeface="Calibri" panose="020F0502020204030204" pitchFamily="34" charset="0"/>
                <a:cs typeface="Calibri"/>
              </a:rPr>
              <a:t>alanların kullanımından kaçınılmalıdır. Kontamine sahalar, endüstriyel üretimden kaynaklanan atık suların deşarjı veya yüksek dışkı malzemesi veya kimyasal kalıntılar içeren tarım arazilerinden akan sular gibi kirli su kaynaklarına yakın yerler yasaklanmalıdır. Ayrıca tarımda kullanılan suyun uygunluğunun değerlendirilmesi de önemlidir. Örneğin mahsul sulama, durulama faaliyetleri vb. durumlarda tehlike </a:t>
            </a:r>
            <a:r>
              <a:rPr lang="tr-TR" sz="1200" dirty="0">
                <a:latin typeface="Calibri"/>
                <a:ea typeface="Calibri" panose="020F0502020204030204" pitchFamily="34" charset="0"/>
                <a:cs typeface="Calibri"/>
              </a:rPr>
              <a:t>oluşturmaması gerekir</a:t>
            </a:r>
            <a:r>
              <a:rPr lang="tr-TR" sz="120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endParaRPr lang="tr-TR" sz="1200" i="0" dirty="0">
              <a:solidFill>
                <a:srgbClr val="000000"/>
              </a:solidFill>
              <a:ea typeface="Calibri" panose="020F0502020204030204" pitchFamily="34" charset="0"/>
            </a:endParaRPr>
          </a:p>
          <a:p>
            <a:pPr>
              <a:spcAft>
                <a:spcPts val="800"/>
              </a:spcAft>
            </a:pPr>
            <a:r>
              <a:rPr lang="tr-TR" sz="1200" dirty="0">
                <a:latin typeface="Calibri"/>
                <a:cs typeface="Calibri"/>
              </a:rPr>
              <a:t>Pestisitler ve diğer kimyasalların kullanımı her zaman tartışma konusu olmuştur. Bazı durumlarda, çiftçiler zararlılara karşı mücadele etmek veya verimliliği artırmak için ürünleri kullanmak isterler. Ancak bu kimyasalların bazıları sağlık sorunlarına neden olabilir. Dahası, pestisitlerin uygulanması, örneğin, tozlaşma için önemli olan bal arısı gibi, yerli türlerin ölümüne sebep olabilir. Hayvanlar ve bitkiler için zararlıları ve hastalıkları kontrol etmek, gıda güvenliğini garanti etmek için çok önemlidir.</a:t>
            </a:r>
          </a:p>
          <a:p>
            <a:pPr>
              <a:spcAft>
                <a:spcPts val="800"/>
              </a:spcAft>
            </a:pPr>
            <a:r>
              <a:rPr lang="tr-TR" sz="1200" dirty="0">
                <a:latin typeface="Calibri"/>
                <a:ea typeface="Calibri" panose="020F0502020204030204" pitchFamily="34" charset="0"/>
                <a:cs typeface="Calibri"/>
              </a:rPr>
              <a:t>Ayrıca, çiftçilerin iklim değişikliğine daha uyumlu tohumlar kullanması gerekiyor. </a:t>
            </a:r>
            <a:r>
              <a:rPr lang="tr-TR" sz="1200" dirty="0">
                <a:latin typeface="Calibri"/>
                <a:cs typeface="Calibri"/>
              </a:rPr>
              <a:t>Bunun için, organik tarım için de dahil olmak üzere, tohum çeşitlerinin kayıt altına alınması gerekir ve geleneksel ve yerel olarak uyarlanmış türlerin erişimini kolaylaştırmak yararlı olacaktır.</a:t>
            </a:r>
            <a:endParaRPr lang="tr-TR" sz="1200" dirty="0"/>
          </a:p>
          <a:p>
            <a:pPr>
              <a:spcAft>
                <a:spcPts val="800"/>
              </a:spcAft>
            </a:pPr>
            <a:r>
              <a:rPr lang="tr-TR" sz="1200" b="1" dirty="0">
                <a:latin typeface="Calibri"/>
                <a:cs typeface="Calibri"/>
              </a:rPr>
              <a:t>Genetik olarak değiştirilmiş organizmalar (GDO) - Gıda Üretimi: </a:t>
            </a:r>
            <a:r>
              <a:rPr lang="tr-TR" sz="1200" dirty="0">
                <a:latin typeface="Calibri"/>
                <a:cs typeface="Calibri"/>
              </a:rPr>
              <a:t>GDO, özellikle rekombinant DNA (rDNA) teknolojisi hakkında çelişkili görüşlerin bulunduğu başka bir hassas konudur; bu teknoloji "bilim insanlarına genleri türler arası sınırları aşarak hareket ettirmelerini, bitkilerde, hayvanlarda ve mikroorganizmalarda geleneksel melezleme teknikleri kullanılarak asla elde edilemeyecek özellikler yaratmalarını sağladı" (Burkhardt, 2001). Avrupa Akademiler Bilim Danışma Konseyi (2013), "uygun olduğu yerlerde tüm mevcut teknolojileri kullanarak tarımsal üretkenliği, verimliliği, çevresel kaliteyi ve insan sağlığını iyileştirmek için geniş bir fırsat yelpazesi bulunduğunu iddia etmektedir." Diğer yandan, bazı araştırmacılar biyoçeşitlilik üzerindeki potansiyel yan etkileri, GDO'ların GDO olmayanlarla kirlenmesini ve tohum üreticileri tarafından tekelleştirilen tohum üreticileri tarafından çiftçilere finansal baskıyı vurgulamaktadır (Glaab &amp; Partzsch, 2018). Bununla birlikte, tartışmalar özel durumlar üzerine odaklanmalı ve her ürün, tarımsal, biyolojik çeşitlilik, kültürel, yasal farklılıklar gibi kendi koşullarına dayalı olarak değerlendirilmelidir (</a:t>
            </a:r>
            <a:r>
              <a:rPr lang="tr-TR" sz="1200" dirty="0" err="1">
                <a:latin typeface="Calibri"/>
                <a:cs typeface="Calibri"/>
              </a:rPr>
              <a:t>Burkhardt</a:t>
            </a:r>
            <a:r>
              <a:rPr lang="tr-TR" sz="1200" dirty="0">
                <a:latin typeface="Calibri"/>
                <a:cs typeface="Calibri"/>
              </a:rPr>
              <a:t>, 2001).</a:t>
            </a:r>
            <a:endParaRPr lang="tr-TR" sz="1200" dirty="0">
              <a:latin typeface="Calibri"/>
              <a:ea typeface="Calibri"/>
              <a:cs typeface="Calibri"/>
            </a:endParaRPr>
          </a:p>
          <a:p>
            <a:pPr rtl="0">
              <a:spcAft>
                <a:spcPts val="800"/>
              </a:spcAft>
            </a:pPr>
            <a:endParaRPr lang="tr-TR" sz="1200" dirty="0">
              <a:latin typeface="Calibri"/>
              <a:cs typeface="Calibri"/>
            </a:endParaRPr>
          </a:p>
          <a:p>
            <a:pPr>
              <a:spcAft>
                <a:spcPts val="300"/>
              </a:spcAft>
            </a:pPr>
            <a:endParaRPr lang="tr-TR" sz="1200" dirty="0">
              <a:latin typeface="Calibri"/>
              <a:cs typeface="Calibri"/>
            </a:endParaRPr>
          </a:p>
          <a:p>
            <a:pPr>
              <a:spcAft>
                <a:spcPts val="300"/>
              </a:spcAft>
            </a:pPr>
            <a:endParaRPr lang="tr-TR" sz="1200" dirty="0">
              <a:latin typeface="Calibri"/>
              <a:cs typeface="Calibri"/>
            </a:endParaRPr>
          </a:p>
          <a:p>
            <a:pPr algn="l" fontAlgn="base">
              <a:spcAft>
                <a:spcPts val="300"/>
              </a:spcAft>
            </a:pPr>
            <a:endParaRPr lang="tr-TR" sz="1200" dirty="0">
              <a:solidFill>
                <a:schemeClr val="tx1"/>
              </a:solidFill>
              <a:ea typeface="Calibri" panose="020F0502020204030204" pitchFamily="34" charset="0"/>
            </a:endParaRPr>
          </a:p>
          <a:p>
            <a:pPr algn="l" fontAlgn="base"/>
            <a:endParaRPr lang="tr-TR" sz="1200" dirty="0">
              <a:solidFill>
                <a:schemeClr val="tx1"/>
              </a:solidFill>
              <a:highlight>
                <a:srgbClr val="F79037"/>
              </a:highlight>
              <a:ea typeface="Calibri" panose="020F0502020204030204" pitchFamily="34" charset="0"/>
            </a:endParaRPr>
          </a:p>
          <a:p>
            <a:pPr algn="l" fontAlgn="base"/>
            <a:endParaRPr lang="tr-TR" sz="1200" dirty="0">
              <a:solidFill>
                <a:schemeClr val="tx1"/>
              </a:solidFill>
              <a:highlight>
                <a:srgbClr val="F79037"/>
              </a:highligh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6" name="Text Placeholder 1">
            <a:extLst>
              <a:ext uri="{FF2B5EF4-FFF2-40B4-BE49-F238E27FC236}">
                <a16:creationId xmlns:a16="http://schemas.microsoft.com/office/drawing/2014/main" id="{122A7D1B-D266-0436-3335-CACF188D672E}"/>
              </a:ext>
            </a:extLst>
          </p:cNvPr>
          <p:cNvSpPr txBox="1">
            <a:spLocks/>
          </p:cNvSpPr>
          <p:nvPr/>
        </p:nvSpPr>
        <p:spPr>
          <a:xfrm>
            <a:off x="2166038" y="801394"/>
            <a:ext cx="5655136"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defRPr/>
            </a:pPr>
            <a:r>
              <a:rPr lang="en-IE" sz="3600" dirty="0">
                <a:latin typeface="Calibri"/>
                <a:cs typeface="Calibri"/>
              </a:rPr>
              <a:t>B.1.Doğal </a:t>
            </a:r>
            <a:r>
              <a:rPr lang="en-IE" sz="3600" dirty="0" err="1">
                <a:latin typeface="Calibri"/>
                <a:cs typeface="Calibri"/>
              </a:rPr>
              <a:t>Gıda</a:t>
            </a:r>
            <a:r>
              <a:rPr lang="en-IE" sz="3600" dirty="0">
                <a:latin typeface="Calibri"/>
                <a:cs typeface="Calibri"/>
              </a:rPr>
              <a:t> </a:t>
            </a:r>
            <a:r>
              <a:rPr lang="en-IE" sz="3600" dirty="0" err="1">
                <a:latin typeface="Calibri"/>
                <a:cs typeface="Calibri"/>
              </a:rPr>
              <a:t>Kaynakları</a:t>
            </a:r>
            <a:r>
              <a:rPr lang="en-IE" sz="3600" dirty="0">
                <a:latin typeface="Calibri"/>
                <a:cs typeface="Calibri"/>
              </a:rPr>
              <a:t> </a:t>
            </a:r>
            <a:endParaRPr lang="en-IE" sz="3600"/>
          </a:p>
          <a:p>
            <a:pPr algn="l"/>
            <a:endParaRPr lang="en-IE"/>
          </a:p>
        </p:txBody>
      </p:sp>
      <p:sp>
        <p:nvSpPr>
          <p:cNvPr id="38" name="TextBox 37">
            <a:extLst>
              <a:ext uri="{FF2B5EF4-FFF2-40B4-BE49-F238E27FC236}">
                <a16:creationId xmlns:a16="http://schemas.microsoft.com/office/drawing/2014/main" id="{2819C346-429B-3EC5-3774-B4E7E8C8A20A}"/>
              </a:ext>
            </a:extLst>
          </p:cNvPr>
          <p:cNvSpPr txBox="1"/>
          <p:nvPr/>
        </p:nvSpPr>
        <p:spPr>
          <a:xfrm>
            <a:off x="3246309" y="1360440"/>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9">
            <a:extLst>
              <a:ext uri="{FF2B5EF4-FFF2-40B4-BE49-F238E27FC236}">
                <a16:creationId xmlns:a16="http://schemas.microsoft.com/office/drawing/2014/main" id="{4E9FE8F4-07BC-08E7-B04B-D43C20BAEFC3}"/>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20</a:t>
            </a:fld>
            <a:endParaRPr lang="en-US" sz="1100"/>
          </a:p>
        </p:txBody>
      </p:sp>
    </p:spTree>
    <p:extLst>
      <p:ext uri="{BB962C8B-B14F-4D97-AF65-F5344CB8AC3E}">
        <p14:creationId xmlns:p14="http://schemas.microsoft.com/office/powerpoint/2010/main" val="3683869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lIns="91440" tIns="45720" rIns="91440" bIns="45720" anchor="t">
            <a:noAutofit/>
          </a:bodyPr>
          <a:lstStyle/>
          <a:p>
            <a:pPr>
              <a:defRPr/>
            </a:pPr>
            <a:r>
              <a:rPr lang="en-IE" sz="3600" dirty="0">
                <a:latin typeface="Calibri"/>
                <a:cs typeface="Calibri"/>
              </a:rPr>
              <a:t>B</a:t>
            </a:r>
            <a:r>
              <a:rPr kumimoji="0" lang="en-IE" sz="3600" b="0" i="0" u="none" strike="noStrike" kern="1200" cap="none" spc="0" normalizeH="0" baseline="0" noProof="0" dirty="0">
                <a:ln>
                  <a:noFill/>
                </a:ln>
                <a:solidFill>
                  <a:srgbClr val="000000"/>
                </a:solidFill>
                <a:effectLst/>
                <a:uLnTx/>
                <a:uFillTx/>
                <a:latin typeface="Calibri"/>
                <a:cs typeface="Calibri"/>
              </a:rPr>
              <a:t>.1.</a:t>
            </a:r>
            <a:r>
              <a:rPr lang="en-IE" sz="3600" dirty="0">
                <a:latin typeface="Calibri"/>
                <a:cs typeface="Calibri"/>
              </a:rPr>
              <a:t> </a:t>
            </a:r>
            <a:r>
              <a:rPr lang="en-IE" sz="3600" dirty="0" err="1">
                <a:latin typeface="Calibri"/>
                <a:cs typeface="Calibri"/>
              </a:rPr>
              <a:t>Doğal</a:t>
            </a:r>
            <a:r>
              <a:rPr lang="en-IE" sz="3600" dirty="0">
                <a:latin typeface="Calibri"/>
                <a:cs typeface="Calibri"/>
              </a:rPr>
              <a:t> </a:t>
            </a:r>
            <a:r>
              <a:rPr lang="en-IE" sz="3600" dirty="0" err="1">
                <a:latin typeface="Calibri"/>
                <a:cs typeface="Calibri"/>
              </a:rPr>
              <a:t>Gıda</a:t>
            </a:r>
            <a:r>
              <a:rPr lang="en-IE" sz="3600" dirty="0">
                <a:latin typeface="Calibri"/>
                <a:cs typeface="Calibri"/>
              </a:rPr>
              <a:t> </a:t>
            </a:r>
            <a:r>
              <a:rPr lang="en-IE" sz="3600" dirty="0" err="1">
                <a:latin typeface="Calibri"/>
                <a:cs typeface="Calibri"/>
              </a:rPr>
              <a:t>Kaynakları</a:t>
            </a:r>
            <a:endParaRPr lang="en-IE" sz="3600" b="0" i="0" u="none" strike="noStrike" kern="1200" cap="none" spc="0" normalizeH="0" baseline="0" noProof="0" dirty="0">
              <a:ln>
                <a:noFill/>
              </a:ln>
              <a:solidFill>
                <a:srgbClr val="000000"/>
              </a:solidFill>
              <a:effectLst/>
              <a:uLnTx/>
              <a:uFillTx/>
              <a:latin typeface="Calibri"/>
              <a:cs typeface="Calibri"/>
            </a:endParaRP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28514" y="2465316"/>
            <a:ext cx="6143488" cy="6820641"/>
          </a:xfrm>
        </p:spPr>
        <p:txBody>
          <a:bodyPr lIns="91440" tIns="45720" rIns="91440" bIns="45720" numCol="1" spcCol="288000" anchor="t">
            <a:noAutofit/>
          </a:bodyPr>
          <a:lstStyle/>
          <a:p>
            <a:pPr algn="l" fontAlgn="base"/>
            <a:r>
              <a:rPr lang="en-GB" sz="1400" b="1" i="0" dirty="0" err="1">
                <a:solidFill>
                  <a:srgbClr val="000000"/>
                </a:solidFill>
                <a:effectLst/>
                <a:latin typeface="Calibri"/>
                <a:ea typeface="Calibri" panose="020F0502020204030204" pitchFamily="34" charset="0"/>
                <a:cs typeface="Calibri"/>
              </a:rPr>
              <a:t>Diğer</a:t>
            </a:r>
            <a:r>
              <a:rPr lang="en-GB" sz="1400" b="1" dirty="0">
                <a:latin typeface="Calibri"/>
                <a:ea typeface="Calibri" panose="020F0502020204030204" pitchFamily="34" charset="0"/>
                <a:cs typeface="Calibri"/>
              </a:rPr>
              <a:t> </a:t>
            </a:r>
            <a:r>
              <a:rPr lang="en-GB" sz="1400" b="1" dirty="0" err="1">
                <a:latin typeface="Calibri"/>
                <a:ea typeface="Calibri" panose="020F0502020204030204" pitchFamily="34" charset="0"/>
                <a:cs typeface="Calibri"/>
              </a:rPr>
              <a:t>önemli</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hususlar</a:t>
            </a:r>
            <a:r>
              <a:rPr lang="en-GB" sz="1400" b="1" i="0" dirty="0">
                <a:solidFill>
                  <a:srgbClr val="000000"/>
                </a:solidFill>
                <a:effectLst/>
                <a:latin typeface="Calibri"/>
                <a:ea typeface="Calibri" panose="020F0502020204030204" pitchFamily="34" charset="0"/>
                <a:cs typeface="Calibri"/>
              </a:rPr>
              <a:t>:</a:t>
            </a:r>
          </a:p>
          <a:p>
            <a:pPr algn="l" rtl="0" fontAlgn="base"/>
            <a:endParaRPr lang="en-GB" sz="1200" b="1">
              <a:ea typeface="Calibri" panose="020F0502020204030204" pitchFamily="34" charset="0"/>
            </a:endParaRPr>
          </a:p>
          <a:p>
            <a:pPr algn="l" fontAlgn="base"/>
            <a:r>
              <a:rPr lang="en-GB" sz="1200" b="1" i="0" dirty="0" err="1">
                <a:solidFill>
                  <a:srgbClr val="000000"/>
                </a:solidFill>
                <a:effectLst/>
                <a:latin typeface="Calibri"/>
                <a:ea typeface="Calibri"/>
                <a:cs typeface="Calibri"/>
              </a:rPr>
              <a:t>Hayvan</a:t>
            </a:r>
            <a:r>
              <a:rPr lang="en-GB" sz="1200" b="1" dirty="0">
                <a:latin typeface="Calibri"/>
                <a:ea typeface="Calibri"/>
                <a:cs typeface="Calibri"/>
              </a:rPr>
              <a:t> </a:t>
            </a:r>
            <a:r>
              <a:rPr lang="en-GB" sz="1200" b="1" i="0" dirty="0" err="1">
                <a:solidFill>
                  <a:srgbClr val="000000"/>
                </a:solidFill>
                <a:effectLst/>
                <a:latin typeface="Calibri"/>
                <a:ea typeface="Calibri"/>
                <a:cs typeface="Calibri"/>
              </a:rPr>
              <a:t>Tedavisi</a:t>
            </a:r>
            <a:r>
              <a:rPr lang="en-GB" sz="1200" b="1" i="0" dirty="0">
                <a:solidFill>
                  <a:srgbClr val="000000"/>
                </a:solidFill>
                <a:effectLst/>
                <a:latin typeface="Calibri"/>
                <a:ea typeface="Calibri"/>
                <a:cs typeface="Calibri"/>
              </a:rPr>
              <a:t>:</a:t>
            </a:r>
            <a:r>
              <a:rPr lang="en-GB" sz="1200" b="1" dirty="0">
                <a:latin typeface="Calibri"/>
                <a:ea typeface="Calibri"/>
                <a:cs typeface="Calibri"/>
              </a:rPr>
              <a:t> </a:t>
            </a:r>
            <a:r>
              <a:rPr lang="en-GB" sz="1200" dirty="0">
                <a:latin typeface="Calibri"/>
                <a:ea typeface="Calibri"/>
                <a:cs typeface="Calibri"/>
              </a:rPr>
              <a:t>Bu </a:t>
            </a:r>
            <a:r>
              <a:rPr lang="en-GB" sz="1200" dirty="0" err="1">
                <a:latin typeface="Calibri"/>
                <a:ea typeface="Calibri"/>
                <a:cs typeface="Calibri"/>
              </a:rPr>
              <a:t>konu</a:t>
            </a:r>
            <a:r>
              <a:rPr lang="en-GB" sz="1200" dirty="0">
                <a:latin typeface="Calibri"/>
                <a:ea typeface="Calibri"/>
                <a:cs typeface="Calibri"/>
              </a:rPr>
              <a:t> et </a:t>
            </a:r>
            <a:r>
              <a:rPr lang="en-GB" sz="1200" dirty="0" err="1">
                <a:latin typeface="Calibri"/>
                <a:ea typeface="Calibri"/>
                <a:cs typeface="Calibri"/>
              </a:rPr>
              <a:t>ve</a:t>
            </a:r>
            <a:r>
              <a:rPr lang="en-GB" sz="1200" dirty="0">
                <a:latin typeface="Calibri"/>
                <a:ea typeface="Calibri"/>
                <a:cs typeface="Calibri"/>
              </a:rPr>
              <a:t> </a:t>
            </a:r>
            <a:r>
              <a:rPr lang="en-GB" sz="1200" dirty="0" err="1">
                <a:latin typeface="Calibri"/>
                <a:ea typeface="Calibri"/>
                <a:cs typeface="Calibri"/>
              </a:rPr>
              <a:t>kümes</a:t>
            </a:r>
            <a:r>
              <a:rPr lang="en-GB" sz="1200" dirty="0">
                <a:latin typeface="Calibri"/>
                <a:ea typeface="Calibri"/>
                <a:cs typeface="Calibri"/>
              </a:rPr>
              <a:t> </a:t>
            </a:r>
            <a:r>
              <a:rPr lang="en-GB" sz="1200" dirty="0" err="1">
                <a:latin typeface="Calibri"/>
                <a:ea typeface="Calibri"/>
                <a:cs typeface="Calibri"/>
              </a:rPr>
              <a:t>hayvanlarının</a:t>
            </a:r>
            <a:r>
              <a:rPr lang="en-GB" sz="1200" dirty="0">
                <a:latin typeface="Calibri"/>
                <a:ea typeface="Calibri"/>
                <a:cs typeface="Calibri"/>
              </a:rPr>
              <a:t>, </a:t>
            </a:r>
            <a:r>
              <a:rPr lang="en-GB" sz="1200" dirty="0" err="1">
                <a:latin typeface="Calibri"/>
                <a:ea typeface="Calibri"/>
                <a:cs typeface="Calibri"/>
              </a:rPr>
              <a:t>laboratuar</a:t>
            </a:r>
            <a:r>
              <a:rPr lang="en-GB" sz="1200" dirty="0">
                <a:latin typeface="Calibri"/>
                <a:ea typeface="Calibri"/>
                <a:cs typeface="Calibri"/>
              </a:rPr>
              <a:t> </a:t>
            </a:r>
            <a:r>
              <a:rPr lang="en-GB" sz="1200" dirty="0" err="1">
                <a:latin typeface="Calibri"/>
                <a:ea typeface="Calibri"/>
                <a:cs typeface="Calibri"/>
              </a:rPr>
              <a:t>deneyleri</a:t>
            </a:r>
            <a:r>
              <a:rPr lang="en-GB" sz="1200" dirty="0">
                <a:latin typeface="Calibri"/>
                <a:ea typeface="Calibri"/>
                <a:cs typeface="Calibri"/>
              </a:rPr>
              <a:t> </a:t>
            </a:r>
            <a:r>
              <a:rPr lang="en-GB" sz="1200" dirty="0" err="1">
                <a:latin typeface="Calibri"/>
                <a:ea typeface="Calibri"/>
                <a:cs typeface="Calibri"/>
              </a:rPr>
              <a:t>için</a:t>
            </a:r>
            <a:r>
              <a:rPr lang="en-GB" sz="1200" dirty="0">
                <a:latin typeface="Calibri"/>
                <a:ea typeface="Calibri"/>
                <a:cs typeface="Calibri"/>
              </a:rPr>
              <a:t> </a:t>
            </a:r>
            <a:r>
              <a:rPr lang="en-GB" sz="1200" dirty="0" err="1">
                <a:latin typeface="Calibri"/>
                <a:ea typeface="Calibri"/>
                <a:cs typeface="Calibri"/>
              </a:rPr>
              <a:t>ve</a:t>
            </a:r>
            <a:r>
              <a:rPr lang="en-GB" sz="1200" dirty="0">
                <a:latin typeface="Calibri"/>
                <a:ea typeface="Calibri"/>
                <a:cs typeface="Calibri"/>
              </a:rPr>
              <a:t> </a:t>
            </a:r>
            <a:r>
              <a:rPr lang="en-GB" sz="1200" dirty="0" err="1">
                <a:latin typeface="Calibri"/>
                <a:ea typeface="Calibri"/>
                <a:cs typeface="Calibri"/>
              </a:rPr>
              <a:t>farklı</a:t>
            </a:r>
            <a:r>
              <a:rPr lang="en-GB" sz="1200" dirty="0">
                <a:latin typeface="Calibri"/>
                <a:ea typeface="Calibri"/>
                <a:cs typeface="Calibri"/>
              </a:rPr>
              <a:t> </a:t>
            </a:r>
            <a:r>
              <a:rPr lang="en-GB" sz="1200" dirty="0" err="1">
                <a:latin typeface="Calibri"/>
                <a:ea typeface="Calibri"/>
                <a:cs typeface="Calibri"/>
              </a:rPr>
              <a:t>amaçlar</a:t>
            </a:r>
            <a:r>
              <a:rPr lang="en-GB" sz="1200" dirty="0">
                <a:latin typeface="Calibri"/>
                <a:ea typeface="Calibri"/>
                <a:cs typeface="Calibri"/>
              </a:rPr>
              <a:t>  </a:t>
            </a:r>
            <a:r>
              <a:rPr lang="en-GB" sz="1200" dirty="0" err="1">
                <a:latin typeface="Calibri"/>
                <a:ea typeface="Calibri"/>
                <a:cs typeface="Calibri"/>
              </a:rPr>
              <a:t>için</a:t>
            </a:r>
            <a:r>
              <a:rPr lang="en-GB" sz="1200" dirty="0">
                <a:latin typeface="Calibri"/>
                <a:ea typeface="Calibri"/>
                <a:cs typeface="Calibri"/>
              </a:rPr>
              <a:t> </a:t>
            </a:r>
            <a:r>
              <a:rPr lang="en-GB" sz="1200" dirty="0" err="1">
                <a:latin typeface="Calibri"/>
                <a:ea typeface="Calibri"/>
                <a:cs typeface="Calibri"/>
              </a:rPr>
              <a:t>uygun</a:t>
            </a:r>
            <a:r>
              <a:rPr lang="en-GB" sz="1200" dirty="0">
                <a:latin typeface="Calibri"/>
                <a:ea typeface="Calibri"/>
                <a:cs typeface="Calibri"/>
              </a:rPr>
              <a:t> </a:t>
            </a:r>
            <a:r>
              <a:rPr lang="en-GB" sz="1200" dirty="0" err="1">
                <a:latin typeface="Calibri"/>
                <a:ea typeface="Calibri"/>
                <a:cs typeface="Calibri"/>
              </a:rPr>
              <a:t>şekilde</a:t>
            </a:r>
            <a:r>
              <a:rPr lang="en-GB" sz="1200" dirty="0">
                <a:latin typeface="Calibri"/>
                <a:ea typeface="Calibri"/>
                <a:cs typeface="Calibri"/>
              </a:rPr>
              <a:t> </a:t>
            </a:r>
            <a:r>
              <a:rPr lang="en-GB" sz="1200" dirty="0" err="1">
                <a:latin typeface="Calibri"/>
                <a:ea typeface="Calibri"/>
                <a:cs typeface="Calibri"/>
              </a:rPr>
              <a:t>kullanılmasını</a:t>
            </a:r>
            <a:r>
              <a:rPr lang="en-GB" sz="1200" dirty="0">
                <a:latin typeface="Calibri"/>
                <a:ea typeface="Calibri"/>
                <a:cs typeface="Calibri"/>
              </a:rPr>
              <a:t> </a:t>
            </a:r>
            <a:r>
              <a:rPr lang="en-GB" sz="1200" dirty="0" err="1">
                <a:latin typeface="Calibri"/>
                <a:ea typeface="Calibri"/>
                <a:cs typeface="Calibri"/>
              </a:rPr>
              <a:t>içerir</a:t>
            </a:r>
            <a:r>
              <a:rPr lang="en-GB" sz="1200" dirty="0">
                <a:latin typeface="Calibri"/>
                <a:ea typeface="Calibri"/>
                <a:cs typeface="Calibri"/>
              </a:rPr>
              <a:t>. Bu </a:t>
            </a:r>
            <a:r>
              <a:rPr lang="en-GB" sz="1200" dirty="0" err="1">
                <a:latin typeface="Calibri"/>
                <a:ea typeface="Calibri"/>
                <a:cs typeface="Calibri"/>
              </a:rPr>
              <a:t>çerçevede</a:t>
            </a:r>
            <a:r>
              <a:rPr lang="en-GB" sz="1200" dirty="0">
                <a:latin typeface="Calibri"/>
                <a:ea typeface="Calibri"/>
                <a:cs typeface="Calibri"/>
              </a:rPr>
              <a:t>, </a:t>
            </a:r>
            <a:r>
              <a:rPr lang="en-GB" sz="1200" dirty="0" err="1">
                <a:latin typeface="Calibri"/>
                <a:ea typeface="Calibri"/>
                <a:cs typeface="Calibri"/>
              </a:rPr>
              <a:t>hayvan</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hakları</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ve</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refahı</a:t>
            </a:r>
            <a:r>
              <a:rPr lang="en-GB" sz="1200" i="0" dirty="0">
                <a:solidFill>
                  <a:srgbClr val="000000"/>
                </a:solidFill>
                <a:effectLst/>
                <a:latin typeface="Calibri"/>
                <a:ea typeface="Calibri"/>
                <a:cs typeface="Calibri"/>
              </a:rPr>
              <a:t> da </a:t>
            </a:r>
            <a:r>
              <a:rPr lang="en-GB" sz="1200" dirty="0" err="1">
                <a:latin typeface="Calibri"/>
                <a:ea typeface="Calibri"/>
                <a:cs typeface="Calibri"/>
              </a:rPr>
              <a:t>bu</a:t>
            </a:r>
            <a:r>
              <a:rPr lang="en-GB" sz="1200" dirty="0">
                <a:latin typeface="Calibri"/>
                <a:ea typeface="Calibri"/>
                <a:cs typeface="Calibri"/>
              </a:rPr>
              <a:t> </a:t>
            </a:r>
            <a:r>
              <a:rPr lang="en-GB" sz="1200" dirty="0" err="1">
                <a:latin typeface="Calibri"/>
                <a:ea typeface="Calibri"/>
                <a:cs typeface="Calibri"/>
              </a:rPr>
              <a:t>başlığa</a:t>
            </a:r>
            <a:r>
              <a:rPr lang="en-GB" sz="1200" dirty="0">
                <a:latin typeface="Calibri"/>
                <a:ea typeface="Calibri"/>
                <a:cs typeface="Calibri"/>
              </a:rPr>
              <a:t> </a:t>
            </a:r>
            <a:r>
              <a:rPr lang="en-GB" sz="1200" dirty="0" err="1">
                <a:latin typeface="Calibri"/>
                <a:ea typeface="Calibri"/>
                <a:cs typeface="Calibri"/>
              </a:rPr>
              <a:t>dahil</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edilmelidir</a:t>
            </a:r>
            <a:r>
              <a:rPr lang="en-GB" sz="1200" i="0" dirty="0">
                <a:solidFill>
                  <a:srgbClr val="000000"/>
                </a:solidFill>
                <a:effectLst/>
                <a:latin typeface="Calibri"/>
                <a:ea typeface="Calibri"/>
                <a:cs typeface="Calibri"/>
              </a:rPr>
              <a:t>. Bu </a:t>
            </a:r>
            <a:r>
              <a:rPr lang="en-GB" sz="1200" i="0" dirty="0" err="1">
                <a:solidFill>
                  <a:srgbClr val="000000"/>
                </a:solidFill>
                <a:effectLst/>
                <a:latin typeface="Calibri"/>
                <a:ea typeface="Calibri"/>
                <a:cs typeface="Calibri"/>
              </a:rPr>
              <a:t>konu</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hakkında</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daha</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fazla</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bilgi</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için</a:t>
            </a:r>
            <a:r>
              <a:rPr lang="en-GB" sz="1200" i="0" dirty="0">
                <a:solidFill>
                  <a:srgbClr val="000000"/>
                </a:solidFill>
                <a:effectLst/>
                <a:latin typeface="Calibri"/>
                <a:ea typeface="Calibri"/>
                <a:cs typeface="Calibri"/>
              </a:rPr>
              <a:t> </a:t>
            </a:r>
            <a:r>
              <a:rPr lang="en-GB" sz="1200" i="0" dirty="0" err="1">
                <a:solidFill>
                  <a:srgbClr val="000000"/>
                </a:solidFill>
                <a:effectLst/>
                <a:latin typeface="Calibri"/>
                <a:ea typeface="Calibri"/>
                <a:cs typeface="Calibri"/>
              </a:rPr>
              <a:t>lütfen</a:t>
            </a:r>
            <a:r>
              <a:rPr lang="en-GB" sz="1200" i="0" dirty="0">
                <a:solidFill>
                  <a:srgbClr val="000000"/>
                </a:solidFill>
                <a:effectLst/>
                <a:latin typeface="Calibri"/>
                <a:ea typeface="Calibri"/>
                <a:cs typeface="Calibri"/>
              </a:rPr>
              <a:t> </a:t>
            </a:r>
            <a:r>
              <a:rPr lang="en-GB" sz="1200" dirty="0">
                <a:latin typeface="Calibri"/>
                <a:ea typeface="Calibri"/>
                <a:cs typeface="Calibri"/>
              </a:rPr>
              <a:t> B.1.2 &amp; B.4.2. </a:t>
            </a:r>
            <a:r>
              <a:rPr lang="en-GB" sz="1200" dirty="0" err="1">
                <a:latin typeface="Calibri"/>
                <a:ea typeface="Calibri"/>
                <a:cs typeface="Calibri"/>
              </a:rPr>
              <a:t>bölümlerini</a:t>
            </a:r>
            <a:r>
              <a:rPr lang="en-GB" sz="1200" dirty="0">
                <a:latin typeface="Calibri"/>
                <a:ea typeface="Calibri"/>
                <a:cs typeface="Calibri"/>
              </a:rPr>
              <a:t> </a:t>
            </a:r>
            <a:r>
              <a:rPr lang="en-GB" sz="1200" dirty="0" err="1">
                <a:latin typeface="Calibri"/>
                <a:ea typeface="Calibri"/>
                <a:cs typeface="Calibri"/>
              </a:rPr>
              <a:t>okuyunuz</a:t>
            </a:r>
            <a:r>
              <a:rPr lang="en-GB" sz="1200" dirty="0">
                <a:latin typeface="Calibri"/>
                <a:ea typeface="Calibri"/>
                <a:cs typeface="Calibri"/>
              </a:rPr>
              <a:t>.</a:t>
            </a:r>
            <a:endParaRPr lang="en-GB" sz="1200" i="0" dirty="0">
              <a:solidFill>
                <a:srgbClr val="000000"/>
              </a:solidFill>
              <a:latin typeface="Calibri"/>
              <a:ea typeface="Calibri"/>
              <a:cs typeface="Calibri"/>
            </a:endParaRPr>
          </a:p>
          <a:p>
            <a:pPr algn="l" rtl="0"/>
            <a:endParaRPr lang="en-GB" sz="1200">
              <a:latin typeface="Calibri"/>
              <a:ea typeface="Calibri" panose="020F0502020204030204" pitchFamily="34" charset="0"/>
              <a:cs typeface="Calibri"/>
            </a:endParaRPr>
          </a:p>
          <a:p>
            <a:pPr algn="l" fontAlgn="base"/>
            <a:r>
              <a:rPr lang="en-GB" sz="1200" b="1" i="0" dirty="0" err="1">
                <a:solidFill>
                  <a:srgbClr val="000000"/>
                </a:solidFill>
                <a:effectLst/>
                <a:latin typeface="Calibri"/>
                <a:ea typeface="Calibri" panose="020F0502020204030204" pitchFamily="34" charset="0"/>
                <a:cs typeface="Calibri"/>
              </a:rPr>
              <a:t>Kimyasallar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Gıdalarda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bulunan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pestisit</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kalıntıları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insan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sağlığına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zararlı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olabilir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Ayrıca</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işçilerin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pestisit</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maruziyeti</a:t>
            </a:r>
            <a:r>
              <a:rPr lang="en-GB" sz="1200" dirty="0">
                <a:latin typeface="Calibri"/>
                <a:ea typeface="Calibri" panose="020F0502020204030204" pitchFamily="34" charset="0"/>
                <a:cs typeface="Calibri"/>
              </a:rPr>
              <a:t> </a:t>
            </a:r>
            <a:r>
              <a:rPr lang="en-GB" sz="1200" i="0" dirty="0">
                <a:solidFill>
                  <a:srgbClr val="000000"/>
                </a:solidFill>
                <a:effectLst/>
                <a:latin typeface="Calibri"/>
                <a:ea typeface="Calibri" panose="020F0502020204030204" pitchFamily="34" charset="0"/>
                <a:cs typeface="Calibri"/>
              </a:rPr>
              <a:t>de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dikkate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alınmalıdır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Pestisitler</a:t>
            </a:r>
            <a:r>
              <a:rPr lang="en-GB" sz="1200" dirty="0">
                <a:latin typeface="Calibri"/>
                <a:ea typeface="Calibri" panose="020F0502020204030204" pitchFamily="34" charset="0"/>
                <a:cs typeface="Calibri"/>
              </a:rPr>
              <a:t> suya </a:t>
            </a:r>
            <a:r>
              <a:rPr lang="en-GB" sz="1200" i="0" dirty="0" err="1">
                <a:solidFill>
                  <a:srgbClr val="000000"/>
                </a:solidFill>
                <a:effectLst/>
                <a:latin typeface="Calibri"/>
                <a:ea typeface="Calibri" panose="020F0502020204030204" pitchFamily="34" charset="0"/>
                <a:cs typeface="Calibri"/>
              </a:rPr>
              <a:t>sızma</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yüzey</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akışı</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sürüklenme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yoluyla</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kirletir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Ayrıca</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toprakta</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birikebilir</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toprak</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yaşamını</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olumsuz</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etkileyebilirler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Pestisit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kullanımının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biyoçeşitliliği</a:t>
            </a:r>
            <a:r>
              <a:rPr lang="en-GB" sz="1200" i="0" dirty="0">
                <a:solidFill>
                  <a:srgbClr val="000000"/>
                </a:solidFill>
                <a:effectLst/>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azaltabildiği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bilinmektedir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p>
          <a:p>
            <a:pPr algn="l" rtl="0" fontAlgn="base"/>
            <a:endParaRPr lang="en-GB" sz="1200">
              <a:ea typeface="Calibri" panose="020F0502020204030204" pitchFamily="34" charset="0"/>
            </a:endParaRPr>
          </a:p>
          <a:p>
            <a:pPr algn="l" fontAlgn="base"/>
            <a:r>
              <a:rPr lang="en-GB" sz="1200" i="0" dirty="0">
                <a:solidFill>
                  <a:srgbClr val="000000"/>
                </a:solidFill>
                <a:effectLst/>
                <a:latin typeface="Calibri"/>
                <a:ea typeface="Calibri" panose="020F0502020204030204" pitchFamily="34" charset="0"/>
                <a:cs typeface="Calibri"/>
              </a:rPr>
              <a:t>AB,</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pestisitlerin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kullanım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yetkisi</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için</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katı</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kriterlere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sahiptir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Küresel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anlamda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birbiriyle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uyumlu</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standartlara</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ulaşılması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için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yapılan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girişimlere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karşın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maksimum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kalıntı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seviyeleri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ülkeden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ülkeye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büyük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farklılıklar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göstermektedir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a:ea typeface="Calibri" panose="020F0502020204030204" pitchFamily="34" charset="0"/>
            </a:endParaRPr>
          </a:p>
          <a:p>
            <a:pPr algn="l" fontAlgn="base"/>
            <a:endParaRPr lang="en-GB" sz="1200">
              <a:solidFill>
                <a:srgbClr val="F79037"/>
              </a:solidFill>
              <a:ea typeface="Calibri" panose="020F0502020204030204" pitchFamily="34" charset="0"/>
            </a:endParaRPr>
          </a:p>
          <a:p>
            <a:pPr algn="l" fontAlgn="base"/>
            <a:r>
              <a:rPr lang="en-GB" sz="1200" i="0" dirty="0" err="1">
                <a:solidFill>
                  <a:srgbClr val="000000"/>
                </a:solidFill>
                <a:effectLst/>
                <a:latin typeface="Calibri"/>
                <a:ea typeface="Calibri" panose="020F0502020204030204" pitchFamily="34" charset="0"/>
                <a:cs typeface="Calibri"/>
              </a:rPr>
              <a:t>Pestisitlerden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kaçınmak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için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aşağıdaki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unsurlardan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oluşan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Entegre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Zararlı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Yönetim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Sistemi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Şekil</a:t>
            </a:r>
            <a:r>
              <a:rPr lang="en-GB" sz="1200" dirty="0">
                <a:latin typeface="Calibri"/>
                <a:ea typeface="Calibri" panose="020F0502020204030204" pitchFamily="34" charset="0"/>
                <a:cs typeface="Calibri"/>
              </a:rPr>
              <a:t> 3) </a:t>
            </a:r>
            <a:r>
              <a:rPr lang="en-GB" sz="1200" i="0" dirty="0" err="1">
                <a:solidFill>
                  <a:srgbClr val="000000"/>
                </a:solidFill>
                <a:effectLst/>
                <a:latin typeface="Calibri"/>
                <a:ea typeface="Calibri" panose="020F0502020204030204" pitchFamily="34" charset="0"/>
                <a:cs typeface="Calibri"/>
              </a:rPr>
              <a:t>kullanılabilir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l" rtl="0" fontAlgn="base"/>
            <a:endParaRPr lang="en-GB" sz="1200">
              <a:highlight>
                <a:srgbClr val="F79037"/>
              </a:highlight>
              <a:ea typeface="Calibri" panose="020F0502020204030204" pitchFamily="34" charset="0"/>
            </a:endParaRPr>
          </a:p>
          <a:p>
            <a:pPr algn="l" rtl="0" fontAlgn="base"/>
            <a:endParaRPr lang="en-GB" sz="120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Box 33">
            <a:extLst>
              <a:ext uri="{FF2B5EF4-FFF2-40B4-BE49-F238E27FC236}">
                <a16:creationId xmlns:a16="http://schemas.microsoft.com/office/drawing/2014/main" id="{5AAE8265-A84B-C3F6-B80A-FED9E34A4C88}"/>
              </a:ext>
            </a:extLst>
          </p:cNvPr>
          <p:cNvSpPr txBox="1"/>
          <p:nvPr/>
        </p:nvSpPr>
        <p:spPr>
          <a:xfrm>
            <a:off x="931249" y="8949208"/>
            <a:ext cx="5697176" cy="276999"/>
          </a:xfrm>
          <a:prstGeom prst="rect">
            <a:avLst/>
          </a:prstGeom>
          <a:noFill/>
        </p:spPr>
        <p:txBody>
          <a:bodyPr wrap="square" lIns="91440" tIns="45720" rIns="91440" bIns="45720" anchor="t">
            <a:spAutoFit/>
          </a:bodyPr>
          <a:lstStyle/>
          <a:p>
            <a:pPr algn="ctr"/>
            <a:r>
              <a:rPr lang="en-US" sz="1200" b="1" dirty="0" err="1">
                <a:solidFill>
                  <a:srgbClr val="000000"/>
                </a:solidFill>
                <a:latin typeface="Calibri"/>
                <a:ea typeface="Calibri" panose="020F0502020204030204" pitchFamily="34" charset="0"/>
                <a:cs typeface="Calibri"/>
              </a:rPr>
              <a:t>Şekil</a:t>
            </a:r>
            <a:r>
              <a:rPr lang="en-US" sz="1200" b="1" i="0" dirty="0">
                <a:solidFill>
                  <a:srgbClr val="000000"/>
                </a:solidFill>
                <a:effectLst/>
                <a:latin typeface="Calibri"/>
                <a:ea typeface="Calibri" panose="020F0502020204030204" pitchFamily="34" charset="0"/>
                <a:cs typeface="Calibri"/>
              </a:rPr>
              <a:t> 3 -</a:t>
            </a:r>
            <a:r>
              <a:rPr lang="en-US" sz="1200" i="0" dirty="0" err="1">
                <a:solidFill>
                  <a:srgbClr val="000000"/>
                </a:solidFill>
                <a:effectLst/>
                <a:latin typeface="Calibri"/>
                <a:ea typeface="Calibri" panose="020F0502020204030204" pitchFamily="34" charset="0"/>
                <a:cs typeface="Calibri"/>
              </a:rPr>
              <a:t>Entegre</a:t>
            </a:r>
            <a:r>
              <a:rPr lang="en-US" sz="1200" i="0" dirty="0">
                <a:solidFill>
                  <a:srgbClr val="000000"/>
                </a:solidFill>
                <a:effectLst/>
                <a:latin typeface="Calibri"/>
                <a:ea typeface="Calibri" panose="020F0502020204030204" pitchFamily="34" charset="0"/>
                <a:cs typeface="Calibri"/>
              </a:rPr>
              <a:t> </a:t>
            </a:r>
            <a:r>
              <a:rPr lang="en-US" sz="1200" i="0" dirty="0" err="1">
                <a:solidFill>
                  <a:srgbClr val="000000"/>
                </a:solidFill>
                <a:effectLst/>
                <a:latin typeface="Calibri"/>
                <a:ea typeface="Calibri" panose="020F0502020204030204" pitchFamily="34" charset="0"/>
                <a:cs typeface="Calibri"/>
              </a:rPr>
              <a:t>Zararlı</a:t>
            </a:r>
            <a:r>
              <a:rPr lang="en-US" sz="1200" i="0" dirty="0">
                <a:solidFill>
                  <a:srgbClr val="000000"/>
                </a:solidFill>
                <a:effectLst/>
                <a:latin typeface="Calibri"/>
                <a:ea typeface="Calibri" panose="020F0502020204030204" pitchFamily="34" charset="0"/>
                <a:cs typeface="Calibri"/>
              </a:rPr>
              <a:t> </a:t>
            </a:r>
            <a:r>
              <a:rPr lang="en-US" sz="1200" i="0" dirty="0" err="1">
                <a:solidFill>
                  <a:srgbClr val="000000"/>
                </a:solidFill>
                <a:effectLst/>
                <a:latin typeface="Calibri"/>
                <a:ea typeface="Calibri" panose="020F0502020204030204" pitchFamily="34" charset="0"/>
                <a:cs typeface="Calibri"/>
              </a:rPr>
              <a:t>Yönetiminin</a:t>
            </a:r>
            <a:r>
              <a:rPr lang="en-US" sz="1200" i="0" dirty="0">
                <a:solidFill>
                  <a:srgbClr val="000000"/>
                </a:solidFill>
                <a:effectLst/>
                <a:latin typeface="Calibri"/>
                <a:ea typeface="Calibri" panose="020F0502020204030204" pitchFamily="34" charset="0"/>
                <a:cs typeface="Calibri"/>
              </a:rPr>
              <a:t> </a:t>
            </a:r>
            <a:r>
              <a:rPr lang="en-US" sz="1200" i="0" dirty="0" err="1">
                <a:solidFill>
                  <a:srgbClr val="000000"/>
                </a:solidFill>
                <a:effectLst/>
                <a:latin typeface="Calibri"/>
                <a:ea typeface="Calibri" panose="020F0502020204030204" pitchFamily="34" charset="0"/>
                <a:cs typeface="Calibri"/>
              </a:rPr>
              <a:t>Unsurları</a:t>
            </a:r>
            <a:r>
              <a:rPr lang="en-US" sz="1200" i="0" dirty="0">
                <a:solidFill>
                  <a:srgbClr val="000000"/>
                </a:solidFill>
                <a:effectLst/>
                <a:latin typeface="Calibri"/>
                <a:ea typeface="Calibri" panose="020F0502020204030204" pitchFamily="34" charset="0"/>
                <a:cs typeface="Calibri"/>
              </a:rPr>
              <a:t> (</a:t>
            </a:r>
            <a:r>
              <a:rPr lang="en-US" sz="1200" i="0" dirty="0" err="1">
                <a:solidFill>
                  <a:srgbClr val="000000"/>
                </a:solidFill>
                <a:effectLst/>
                <a:latin typeface="Calibri"/>
                <a:ea typeface="Calibri" panose="020F0502020204030204" pitchFamily="34" charset="0"/>
                <a:cs typeface="Calibri"/>
              </a:rPr>
              <a:t>Kaynak:</a:t>
            </a:r>
            <a:r>
              <a:rPr lang="en-US" sz="1200" i="0" dirty="0" err="1">
                <a:effectLst/>
                <a:latin typeface="Calibri"/>
                <a:ea typeface="Calibri" panose="020F0502020204030204" pitchFamily="34" charset="0"/>
                <a:cs typeface="Calibri"/>
              </a:rPr>
              <a:t>Pestisit</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Atlası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t.y.</a:t>
            </a:r>
            <a:r>
              <a:rPr lang="en-US" sz="1200" dirty="0">
                <a:latin typeface="Calibri"/>
                <a:ea typeface="Calibri" panose="020F0502020204030204" pitchFamily="34" charset="0"/>
                <a:cs typeface="Calibri"/>
              </a:rPr>
              <a:t>)</a:t>
            </a:r>
            <a:r>
              <a:rPr lang="en-US" sz="1200" dirty="0">
                <a:solidFill>
                  <a:srgbClr val="000000"/>
                </a:solidFill>
                <a:latin typeface="Calibri"/>
                <a:ea typeface="Calibri" panose="020F0502020204030204" pitchFamily="34" charset="0"/>
                <a:cs typeface="Calibri"/>
              </a:rPr>
              <a:t> </a:t>
            </a:r>
            <a:endParaRPr lang="en-IE" sz="1200" dirty="0">
              <a:latin typeface="Calibri"/>
              <a:ea typeface="Calibri" panose="020F0502020204030204" pitchFamily="34" charset="0"/>
              <a:cs typeface="Calibri"/>
            </a:endParaRPr>
          </a:p>
        </p:txBody>
      </p:sp>
      <p:sp>
        <p:nvSpPr>
          <p:cNvPr id="4" name="Rectangle 3">
            <a:extLst>
              <a:ext uri="{FF2B5EF4-FFF2-40B4-BE49-F238E27FC236}">
                <a16:creationId xmlns:a16="http://schemas.microsoft.com/office/drawing/2014/main" id="{AC710741-364D-3993-0B9B-3C511A4C1C5E}"/>
              </a:ext>
            </a:extLst>
          </p:cNvPr>
          <p:cNvSpPr/>
          <p:nvPr/>
        </p:nvSpPr>
        <p:spPr>
          <a:xfrm>
            <a:off x="1027313" y="5857875"/>
            <a:ext cx="6143487" cy="2968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40" name="Picture 39">
            <a:extLst>
              <a:ext uri="{FF2B5EF4-FFF2-40B4-BE49-F238E27FC236}">
                <a16:creationId xmlns:a16="http://schemas.microsoft.com/office/drawing/2014/main" id="{E6B2B777-40E1-4858-EECC-191A184AB1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19217" y="5982781"/>
            <a:ext cx="3856436" cy="2729734"/>
          </a:xfrm>
          <a:prstGeom prst="rect">
            <a:avLst/>
          </a:prstGeom>
        </p:spPr>
      </p:pic>
      <p:sp>
        <p:nvSpPr>
          <p:cNvPr id="42" name="TextBox 41">
            <a:extLst>
              <a:ext uri="{FF2B5EF4-FFF2-40B4-BE49-F238E27FC236}">
                <a16:creationId xmlns:a16="http://schemas.microsoft.com/office/drawing/2014/main" id="{118560C1-78C8-3FC8-F9FD-0DDAD0D32F33}"/>
              </a:ext>
            </a:extLst>
          </p:cNvPr>
          <p:cNvSpPr txBox="1"/>
          <p:nvPr/>
        </p:nvSpPr>
        <p:spPr>
          <a:xfrm>
            <a:off x="3888963" y="6308276"/>
            <a:ext cx="2145593" cy="276999"/>
          </a:xfrm>
          <a:prstGeom prst="rect">
            <a:avLst/>
          </a:prstGeom>
          <a:noFill/>
        </p:spPr>
        <p:txBody>
          <a:bodyPr wrap="square" rtlCol="0">
            <a:spAutoFit/>
          </a:bodyPr>
          <a:lstStyle/>
          <a:p>
            <a:pPr algn="ctr" rtl="0"/>
            <a:r>
              <a:rPr lang="en-GB" sz="1200" b="1">
                <a:latin typeface="Calibri" panose="020F0502020204030204" pitchFamily="34" charset="0"/>
                <a:cs typeface="Calibri" panose="020F0502020204030204" pitchFamily="34" charset="0"/>
              </a:rPr>
              <a:t>Sentetik pestisitler</a:t>
            </a:r>
          </a:p>
        </p:txBody>
      </p:sp>
      <p:sp>
        <p:nvSpPr>
          <p:cNvPr id="43" name="TextBox 42">
            <a:extLst>
              <a:ext uri="{FF2B5EF4-FFF2-40B4-BE49-F238E27FC236}">
                <a16:creationId xmlns:a16="http://schemas.microsoft.com/office/drawing/2014/main" id="{FF7DCD3A-CAE2-836C-ED84-B9542E428E99}"/>
              </a:ext>
            </a:extLst>
          </p:cNvPr>
          <p:cNvSpPr txBox="1"/>
          <p:nvPr/>
        </p:nvSpPr>
        <p:spPr>
          <a:xfrm>
            <a:off x="3773565" y="6759517"/>
            <a:ext cx="2349962" cy="328167"/>
          </a:xfrm>
          <a:prstGeom prst="rect">
            <a:avLst/>
          </a:prstGeom>
          <a:noFill/>
        </p:spPr>
        <p:txBody>
          <a:bodyPr wrap="square" lIns="91440" tIns="45720" rIns="91440" bIns="45720" rtlCol="0" anchor="t">
            <a:spAutoFit/>
          </a:bodyPr>
          <a:lstStyle/>
          <a:p>
            <a:pPr algn="ctr" rtl="0">
              <a:lnSpc>
                <a:spcPts val="940"/>
              </a:lnSpc>
            </a:pPr>
            <a:r>
              <a:rPr lang="en-GB" sz="1200" b="1" err="1">
                <a:latin typeface="Calibri"/>
                <a:cs typeface="Calibri"/>
              </a:rPr>
              <a:t>Biyopestisitler</a:t>
            </a:r>
          </a:p>
          <a:p>
            <a:pPr algn="ctr" rtl="0">
              <a:lnSpc>
                <a:spcPts val="940"/>
              </a:lnSpc>
            </a:pPr>
            <a:r>
              <a:rPr lang="en-GB" sz="1000" err="1">
                <a:latin typeface="Calibri"/>
                <a:cs typeface="Calibri"/>
              </a:rPr>
              <a:t>Doğal</a:t>
            </a:r>
            <a:r>
              <a:rPr lang="en-GB" sz="1000">
                <a:latin typeface="Calibri"/>
                <a:cs typeface="Calibri"/>
              </a:rPr>
              <a:t> </a:t>
            </a:r>
            <a:r>
              <a:rPr lang="en-GB" sz="1000" err="1">
                <a:latin typeface="Calibri"/>
                <a:cs typeface="Calibri"/>
              </a:rPr>
              <a:t>ürünlere</a:t>
            </a:r>
            <a:r>
              <a:rPr lang="en-GB" sz="1000">
                <a:latin typeface="Calibri"/>
                <a:cs typeface="Calibri"/>
              </a:rPr>
              <a:t> </a:t>
            </a:r>
            <a:r>
              <a:rPr lang="en-GB" sz="1000" err="1">
                <a:latin typeface="Calibri"/>
                <a:cs typeface="Calibri"/>
              </a:rPr>
              <a:t>dayalı</a:t>
            </a:r>
            <a:r>
              <a:rPr lang="en-GB" sz="1000">
                <a:latin typeface="Calibri"/>
                <a:cs typeface="Calibri"/>
              </a:rPr>
              <a:t> </a:t>
            </a:r>
            <a:r>
              <a:rPr lang="en-GB" sz="1000" err="1">
                <a:latin typeface="Calibri"/>
                <a:cs typeface="Calibri"/>
              </a:rPr>
              <a:t>pestisitler</a:t>
            </a:r>
            <a:endParaRPr lang="en-GB" sz="1000">
              <a:latin typeface="Calibri"/>
              <a:cs typeface="Calibri"/>
            </a:endParaRPr>
          </a:p>
        </p:txBody>
      </p:sp>
      <p:sp>
        <p:nvSpPr>
          <p:cNvPr id="44" name="TextBox 43">
            <a:extLst>
              <a:ext uri="{FF2B5EF4-FFF2-40B4-BE49-F238E27FC236}">
                <a16:creationId xmlns:a16="http://schemas.microsoft.com/office/drawing/2014/main" id="{3B28381A-1C1A-F2D5-4D30-F55E254A6022}"/>
              </a:ext>
            </a:extLst>
          </p:cNvPr>
          <p:cNvSpPr txBox="1"/>
          <p:nvPr/>
        </p:nvSpPr>
        <p:spPr>
          <a:xfrm>
            <a:off x="3822964" y="7243415"/>
            <a:ext cx="2250229" cy="328167"/>
          </a:xfrm>
          <a:prstGeom prst="rect">
            <a:avLst/>
          </a:prstGeom>
          <a:noFill/>
        </p:spPr>
        <p:txBody>
          <a:bodyPr wrap="square" lIns="91440" tIns="45720" rIns="91440" bIns="45720" rtlCol="0" anchor="t">
            <a:spAutoFit/>
          </a:bodyPr>
          <a:lstStyle/>
          <a:p>
            <a:pPr algn="ctr" rtl="0">
              <a:lnSpc>
                <a:spcPts val="940"/>
              </a:lnSpc>
            </a:pPr>
            <a:r>
              <a:rPr lang="en-GB" sz="1200" b="1" err="1">
                <a:latin typeface="Calibri"/>
                <a:cs typeface="Calibri"/>
              </a:rPr>
              <a:t>Biyolojik</a:t>
            </a:r>
            <a:r>
              <a:rPr lang="en-GB" sz="1200" b="1">
                <a:latin typeface="Calibri"/>
                <a:cs typeface="Calibri"/>
              </a:rPr>
              <a:t> </a:t>
            </a:r>
            <a:r>
              <a:rPr lang="en-GB" sz="1200" b="1" err="1">
                <a:latin typeface="Calibri"/>
                <a:cs typeface="Calibri"/>
              </a:rPr>
              <a:t>çözümler</a:t>
            </a:r>
          </a:p>
          <a:p>
            <a:pPr algn="ctr" rtl="0">
              <a:lnSpc>
                <a:spcPts val="940"/>
              </a:lnSpc>
            </a:pPr>
            <a:r>
              <a:rPr lang="en-GB" sz="1000">
                <a:latin typeface="Calibri"/>
                <a:cs typeface="Calibri"/>
              </a:rPr>
              <a:t> </a:t>
            </a:r>
            <a:r>
              <a:rPr lang="en-GB" sz="1000" err="1">
                <a:latin typeface="Calibri"/>
                <a:cs typeface="Calibri"/>
              </a:rPr>
              <a:t>Doğal</a:t>
            </a:r>
            <a:r>
              <a:rPr lang="en-GB" sz="1000">
                <a:latin typeface="Calibri"/>
                <a:cs typeface="Calibri"/>
              </a:rPr>
              <a:t> </a:t>
            </a:r>
            <a:r>
              <a:rPr lang="en-GB" sz="1000" err="1">
                <a:latin typeface="Calibri"/>
                <a:cs typeface="Calibri"/>
              </a:rPr>
              <a:t>düşmanlar</a:t>
            </a:r>
            <a:r>
              <a:rPr lang="en-GB" sz="1000">
                <a:latin typeface="Calibri"/>
                <a:cs typeface="Calibri"/>
              </a:rPr>
              <a:t>, </a:t>
            </a:r>
            <a:r>
              <a:rPr lang="en-GB" sz="1000" err="1">
                <a:latin typeface="Calibri"/>
                <a:cs typeface="Calibri"/>
              </a:rPr>
              <a:t>feromon</a:t>
            </a:r>
            <a:r>
              <a:rPr lang="en-GB" sz="1000">
                <a:latin typeface="Calibri"/>
                <a:cs typeface="Calibri"/>
              </a:rPr>
              <a:t> </a:t>
            </a:r>
            <a:r>
              <a:rPr lang="en-GB" sz="1000" err="1">
                <a:latin typeface="Calibri"/>
                <a:cs typeface="Calibri"/>
              </a:rPr>
              <a:t>tuzakları</a:t>
            </a:r>
            <a:endParaRPr lang="en-GB" sz="1000">
              <a:latin typeface="Calibri"/>
              <a:cs typeface="Calibri"/>
            </a:endParaRPr>
          </a:p>
        </p:txBody>
      </p:sp>
      <p:sp>
        <p:nvSpPr>
          <p:cNvPr id="45" name="TextBox 44">
            <a:extLst>
              <a:ext uri="{FF2B5EF4-FFF2-40B4-BE49-F238E27FC236}">
                <a16:creationId xmlns:a16="http://schemas.microsoft.com/office/drawing/2014/main" id="{EAA96A63-1B6D-C5FA-EDF9-87E1441AFA9E}"/>
              </a:ext>
            </a:extLst>
          </p:cNvPr>
          <p:cNvSpPr txBox="1"/>
          <p:nvPr/>
        </p:nvSpPr>
        <p:spPr>
          <a:xfrm>
            <a:off x="3773097" y="7765377"/>
            <a:ext cx="2349962" cy="328167"/>
          </a:xfrm>
          <a:prstGeom prst="rect">
            <a:avLst/>
          </a:prstGeom>
          <a:noFill/>
        </p:spPr>
        <p:txBody>
          <a:bodyPr wrap="square" lIns="91440" tIns="45720" rIns="91440" bIns="45720" rtlCol="0" anchor="t">
            <a:spAutoFit/>
          </a:bodyPr>
          <a:lstStyle/>
          <a:p>
            <a:pPr algn="ctr" rtl="0">
              <a:lnSpc>
                <a:spcPts val="940"/>
              </a:lnSpc>
            </a:pPr>
            <a:r>
              <a:rPr lang="en-GB" sz="1200" b="1" err="1">
                <a:latin typeface="Calibri"/>
                <a:cs typeface="Calibri"/>
              </a:rPr>
              <a:t>Mekanik</a:t>
            </a:r>
            <a:r>
              <a:rPr lang="en-GB" sz="1200" b="1">
                <a:latin typeface="Calibri"/>
                <a:cs typeface="Calibri"/>
              </a:rPr>
              <a:t> </a:t>
            </a:r>
            <a:r>
              <a:rPr lang="en-GB" sz="1200" b="1" err="1">
                <a:latin typeface="Calibri"/>
                <a:cs typeface="Calibri"/>
              </a:rPr>
              <a:t>çözümler</a:t>
            </a:r>
          </a:p>
          <a:p>
            <a:pPr algn="ctr" rtl="0">
              <a:lnSpc>
                <a:spcPts val="940"/>
              </a:lnSpc>
            </a:pPr>
            <a:r>
              <a:rPr lang="en-GB" sz="1000" err="1">
                <a:latin typeface="Calibri"/>
                <a:cs typeface="Calibri"/>
              </a:rPr>
              <a:t>Yakalama</a:t>
            </a:r>
            <a:r>
              <a:rPr lang="en-GB" sz="1000">
                <a:latin typeface="Calibri"/>
                <a:cs typeface="Calibri"/>
              </a:rPr>
              <a:t> </a:t>
            </a:r>
            <a:r>
              <a:rPr lang="en-GB" sz="1000" err="1">
                <a:latin typeface="Calibri"/>
                <a:cs typeface="Calibri"/>
              </a:rPr>
              <a:t>veya</a:t>
            </a:r>
            <a:r>
              <a:rPr lang="en-GB" sz="1000">
                <a:latin typeface="Calibri"/>
                <a:cs typeface="Calibri"/>
              </a:rPr>
              <a:t> </a:t>
            </a:r>
            <a:r>
              <a:rPr lang="en-GB" sz="1000" err="1">
                <a:latin typeface="Calibri"/>
                <a:cs typeface="Calibri"/>
              </a:rPr>
              <a:t>ayıklama</a:t>
            </a:r>
            <a:endParaRPr lang="en-GB" sz="1000">
              <a:latin typeface="Calibri"/>
              <a:cs typeface="Calibri"/>
            </a:endParaRPr>
          </a:p>
        </p:txBody>
      </p:sp>
      <p:sp>
        <p:nvSpPr>
          <p:cNvPr id="46" name="TextBox 45">
            <a:extLst>
              <a:ext uri="{FF2B5EF4-FFF2-40B4-BE49-F238E27FC236}">
                <a16:creationId xmlns:a16="http://schemas.microsoft.com/office/drawing/2014/main" id="{CCBD8EF6-56F6-0EB8-35DE-25907E65F4E4}"/>
              </a:ext>
            </a:extLst>
          </p:cNvPr>
          <p:cNvSpPr txBox="1"/>
          <p:nvPr/>
        </p:nvSpPr>
        <p:spPr>
          <a:xfrm>
            <a:off x="3571367" y="8217054"/>
            <a:ext cx="2679572" cy="395301"/>
          </a:xfrm>
          <a:prstGeom prst="rect">
            <a:avLst/>
          </a:prstGeom>
          <a:noFill/>
        </p:spPr>
        <p:txBody>
          <a:bodyPr wrap="square" lIns="91440" tIns="45720" rIns="91440" bIns="45720" rtlCol="0" anchor="t">
            <a:spAutoFit/>
          </a:bodyPr>
          <a:lstStyle/>
          <a:p>
            <a:pPr algn="ctr" rtl="0">
              <a:lnSpc>
                <a:spcPts val="940"/>
              </a:lnSpc>
            </a:pPr>
            <a:r>
              <a:rPr lang="en-GB" sz="1200" b="1" err="1">
                <a:latin typeface="Calibri"/>
                <a:cs typeface="Calibri"/>
              </a:rPr>
              <a:t>Önleme</a:t>
            </a:r>
            <a:endParaRPr lang="en-GB" sz="1200" b="1" err="1">
              <a:latin typeface="Calibri" panose="020F0502020204030204" pitchFamily="34" charset="0"/>
              <a:cs typeface="Calibri" panose="020F0502020204030204" pitchFamily="34" charset="0"/>
            </a:endParaRPr>
          </a:p>
          <a:p>
            <a:pPr algn="ctr" rtl="0">
              <a:lnSpc>
                <a:spcPts val="740"/>
              </a:lnSpc>
            </a:pPr>
            <a:r>
              <a:rPr lang="en-GB" sz="900">
                <a:latin typeface="Calibri"/>
                <a:cs typeface="Calibri"/>
              </a:rPr>
              <a:t> </a:t>
            </a:r>
            <a:r>
              <a:rPr lang="en-GB" sz="900" err="1">
                <a:latin typeface="Calibri"/>
                <a:cs typeface="Calibri"/>
              </a:rPr>
              <a:t>Ürün</a:t>
            </a:r>
            <a:r>
              <a:rPr lang="en-GB" sz="900">
                <a:latin typeface="Calibri"/>
                <a:cs typeface="Calibri"/>
              </a:rPr>
              <a:t> </a:t>
            </a:r>
            <a:r>
              <a:rPr lang="en-GB" sz="900" err="1">
                <a:latin typeface="Calibri"/>
                <a:cs typeface="Calibri"/>
              </a:rPr>
              <a:t>rotasyonu</a:t>
            </a:r>
            <a:r>
              <a:rPr lang="en-GB" sz="900">
                <a:latin typeface="Calibri"/>
                <a:cs typeface="Calibri"/>
              </a:rPr>
              <a:t>,</a:t>
            </a:r>
          </a:p>
          <a:p>
            <a:pPr algn="ctr" rtl="0">
              <a:lnSpc>
                <a:spcPts val="740"/>
              </a:lnSpc>
            </a:pPr>
            <a:r>
              <a:rPr lang="en-GB" sz="900" err="1">
                <a:latin typeface="Calibri"/>
                <a:cs typeface="Calibri"/>
              </a:rPr>
              <a:t>akıllı</a:t>
            </a:r>
            <a:r>
              <a:rPr lang="en-GB" sz="900">
                <a:latin typeface="Calibri"/>
                <a:cs typeface="Calibri"/>
              </a:rPr>
              <a:t> </a:t>
            </a:r>
            <a:r>
              <a:rPr lang="en-GB" sz="900" err="1">
                <a:latin typeface="Calibri"/>
                <a:cs typeface="Calibri"/>
              </a:rPr>
              <a:t>mahsul</a:t>
            </a:r>
            <a:r>
              <a:rPr lang="en-GB" sz="900">
                <a:latin typeface="Calibri"/>
                <a:cs typeface="Calibri"/>
              </a:rPr>
              <a:t> </a:t>
            </a:r>
            <a:r>
              <a:rPr lang="en-GB" sz="900" err="1">
                <a:latin typeface="Calibri"/>
                <a:cs typeface="Calibri"/>
              </a:rPr>
              <a:t>kombinasyonları</a:t>
            </a:r>
            <a:endParaRPr lang="en-GB" sz="900">
              <a:latin typeface="Calibri"/>
              <a:cs typeface="Calibri"/>
            </a:endParaRPr>
          </a:p>
        </p:txBody>
      </p:sp>
      <p:sp>
        <p:nvSpPr>
          <p:cNvPr id="35" name="Slide Number Placeholder 9">
            <a:extLst>
              <a:ext uri="{FF2B5EF4-FFF2-40B4-BE49-F238E27FC236}">
                <a16:creationId xmlns:a16="http://schemas.microsoft.com/office/drawing/2014/main" id="{42097C00-2CB8-6CDB-2FB4-605CABFE36A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21</a:t>
            </a:fld>
            <a:endParaRPr lang="en-US" sz="1100"/>
          </a:p>
        </p:txBody>
      </p:sp>
    </p:spTree>
    <p:extLst>
      <p:ext uri="{BB962C8B-B14F-4D97-AF65-F5344CB8AC3E}">
        <p14:creationId xmlns:p14="http://schemas.microsoft.com/office/powerpoint/2010/main" val="3436882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a:t>Doğal Gıda Kaynakları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tr-TR"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Önemli hususlar </a:t>
            </a:r>
            <a:r>
              <a:rPr lang="tr-TR" sz="1400" b="1" dirty="0">
                <a:latin typeface="Calibri"/>
                <a:ea typeface="Calibri" panose="020F0502020204030204" pitchFamily="34" charset="0"/>
                <a:cs typeface="Calibri"/>
              </a:rPr>
              <a:t>(devamı):</a:t>
            </a:r>
            <a:endParaRPr lang="tr-TR" sz="1400" b="1" i="0" u="none" strike="noStrike" kern="1200" cap="none" spc="0" baseline="0" noProof="0" dirty="0">
              <a:solidFill>
                <a:srgbClr val="000000"/>
              </a:solidFill>
              <a:ea typeface="Calibri" panose="020F0502020204030204" pitchFamily="34" charset="0"/>
              <a:cs typeface="Calibri"/>
            </a:endParaRPr>
          </a:p>
          <a:p>
            <a:pPr algn="l" rtl="0" fontAlgn="base"/>
            <a:endParaRPr lang="tr-TR" sz="1200" b="1" i="0" dirty="0">
              <a:solidFill>
                <a:srgbClr val="000000"/>
              </a:solidFill>
              <a:effectLst/>
              <a:ea typeface="Calibri" panose="020F0502020204030204" pitchFamily="34" charset="0"/>
            </a:endParaRPr>
          </a:p>
          <a:p>
            <a:pPr fontAlgn="base"/>
            <a:r>
              <a:rPr lang="tr-TR" sz="1200" b="1" i="0" dirty="0">
                <a:solidFill>
                  <a:srgbClr val="000000"/>
                </a:solidFill>
                <a:effectLst/>
                <a:latin typeface="Calibri"/>
                <a:ea typeface="Calibri" panose="020F0502020204030204" pitchFamily="34" charset="0"/>
                <a:cs typeface="Calibri"/>
              </a:rPr>
              <a:t>Entegre Zararlı Yönetim Sistemi</a:t>
            </a:r>
            <a:r>
              <a:rPr lang="tr-TR" sz="1200" b="1"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AB, hasatları zararlılardan ve hastalıklardan </a:t>
            </a:r>
            <a:r>
              <a:rPr lang="tr-TR" sz="1200" dirty="0">
                <a:latin typeface="Calibri"/>
                <a:ea typeface="Calibri" panose="020F0502020204030204" pitchFamily="34" charset="0"/>
                <a:cs typeface="Calibri"/>
              </a:rPr>
              <a:t>korumak için</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daha g</a:t>
            </a:r>
            <a:r>
              <a:rPr lang="tr-TR" sz="1200" dirty="0">
                <a:latin typeface="Calibri"/>
                <a:cs typeface="Calibri"/>
              </a:rPr>
              <a:t>üvenilir alternatif yöntemlerin kullanımını teşvik etmektedir (AB, 2020). Böylece Entegre Zararlı Yönetimi teşvik edilmektedir. Örneğin ürün rotasyonu ve mekanik yabancı ot temizleme gibi yöntemler kullanılabilir. Bütünleşik Zararlı Yönetimi, kimyasal pestisitlerin kullanımını ve bağımlılığını azaltmada ana araçlardan biri olacaktır. (AB, 2020). </a:t>
            </a:r>
          </a:p>
          <a:p>
            <a:pPr fontAlgn="base"/>
            <a:r>
              <a:rPr lang="tr-TR" sz="1200" b="0" i="0" dirty="0">
                <a:solidFill>
                  <a:srgbClr val="000000"/>
                </a:solidFill>
                <a:effectLst/>
                <a:latin typeface="Calibri"/>
                <a:ea typeface="Calibri" panose="020F0502020204030204" pitchFamily="34" charset="0"/>
                <a:cs typeface="Calibri"/>
              </a:rPr>
              <a:t>Ayrıca çevrede bulunan bazı besin maddelerinin (özellikle azot ve fosfor) kullanımının azaltılması gerekmektedir.</a:t>
            </a:r>
            <a:r>
              <a:rPr lang="tr-TR" sz="1200" dirty="0">
                <a:latin typeface="Calibri"/>
                <a:ea typeface="Calibri" panose="020F0502020204030204" pitchFamily="34" charset="0"/>
                <a:cs typeface="Calibri"/>
              </a:rPr>
              <a:t> </a:t>
            </a:r>
            <a:r>
              <a:rPr lang="tr-TR" sz="1200" b="0" i="0" dirty="0">
                <a:effectLst/>
                <a:latin typeface="Calibri"/>
                <a:ea typeface="Calibri" panose="020F0502020204030204" pitchFamily="34" charset="0"/>
                <a:cs typeface="Calibri"/>
              </a:rPr>
              <a:t>Aslında,</a:t>
            </a:r>
            <a:r>
              <a:rPr lang="tr-TR" sz="1200" dirty="0">
                <a:latin typeface="Calibri"/>
                <a:ea typeface="Calibri" panose="020F0502020204030204" pitchFamily="34" charset="0"/>
                <a:cs typeface="Calibri"/>
              </a:rPr>
              <a:t> tarım uygulamalarında kullanılan besinlerin bir kısmı, toprak ve su kirliliğinin kaynağı olabilir ve bitkiler </a:t>
            </a:r>
            <a:r>
              <a:rPr lang="tr-TR" sz="1200" b="0" i="0" dirty="0">
                <a:effectLst/>
                <a:latin typeface="Calibri"/>
                <a:ea typeface="Calibri" panose="020F0502020204030204" pitchFamily="34" charset="0"/>
                <a:cs typeface="Calibri"/>
              </a:rPr>
              <a:t>tarafından</a:t>
            </a:r>
            <a:r>
              <a:rPr lang="tr-TR" sz="1200" dirty="0">
                <a:latin typeface="Calibri"/>
                <a:ea typeface="Calibri" panose="020F0502020204030204" pitchFamily="34" charset="0"/>
                <a:cs typeface="Calibri"/>
              </a:rPr>
              <a:t> emilemeyebilir (AB, 2020). </a:t>
            </a:r>
            <a:endParaRPr lang="tr-TR" sz="1200" b="0" i="0" dirty="0">
              <a:solidFill>
                <a:srgbClr val="000000"/>
              </a:solidFill>
              <a:ea typeface="Calibri" panose="020F0502020204030204" pitchFamily="34" charset="0"/>
              <a:cs typeface="Calibri"/>
            </a:endParaRPr>
          </a:p>
          <a:p>
            <a:pPr rtl="0" fontAlgn="base"/>
            <a:endParaRPr lang="tr-TR" sz="800" b="0" i="0" dirty="0">
              <a:solidFill>
                <a:srgbClr val="000000"/>
              </a:solidFill>
              <a:ea typeface="Calibri" panose="020F0502020204030204" pitchFamily="34" charset="0"/>
            </a:endParaRPr>
          </a:p>
          <a:p>
            <a:pPr fontAlgn="base"/>
            <a:r>
              <a:rPr lang="tr-TR" sz="1200" b="1" i="0" dirty="0">
                <a:solidFill>
                  <a:srgbClr val="000000"/>
                </a:solidFill>
                <a:effectLst/>
                <a:latin typeface="Calibri"/>
                <a:ea typeface="Calibri" panose="020F0502020204030204" pitchFamily="34" charset="0"/>
                <a:cs typeface="Calibri"/>
              </a:rPr>
              <a:t>Çiftlik Yönetimi</a:t>
            </a:r>
            <a:r>
              <a:rPr lang="tr-TR" sz="1200" b="0" i="0" dirty="0">
                <a:solidFill>
                  <a:srgbClr val="000000"/>
                </a:solidFill>
                <a:effectLst/>
                <a:latin typeface="Calibri"/>
                <a:ea typeface="Calibri" panose="020F0502020204030204" pitchFamily="34" charset="0"/>
                <a:cs typeface="Calibri"/>
              </a:rPr>
              <a:t>: Tarımın toplumdaki genel sosyal ve ekonomik rolü ile ilgilidir. Çiftliklerin ortalama büyüklüğü, farklı büyüklükteki çiftliklerin </a:t>
            </a:r>
            <a:r>
              <a:rPr lang="tr-TR" sz="1200" dirty="0">
                <a:latin typeface="Calibri"/>
                <a:ea typeface="Calibri" panose="020F0502020204030204" pitchFamily="34" charset="0"/>
                <a:cs typeface="Calibri"/>
              </a:rPr>
              <a:t>görece</a:t>
            </a:r>
            <a:r>
              <a:rPr lang="tr-TR" sz="1200" b="0" i="0" dirty="0">
                <a:solidFill>
                  <a:srgbClr val="000000"/>
                </a:solidFill>
                <a:effectLst/>
                <a:latin typeface="Calibri"/>
                <a:ea typeface="Calibri" panose="020F0502020204030204" pitchFamily="34" charset="0"/>
                <a:cs typeface="Calibri"/>
              </a:rPr>
              <a:t> pazar payları, çiftçilikte istihdam edilen kişi sayısı ve çiftliklerin sahipleri tarafından işletilip işletilmediği bu başlık altında ele alınması gereken konulardır</a:t>
            </a:r>
            <a:r>
              <a:rPr lang="tr-TR" sz="1200" dirty="0">
                <a:latin typeface="Calibri"/>
                <a:ea typeface="Calibri" panose="020F0502020204030204" pitchFamily="34" charset="0"/>
                <a:cs typeface="Calibri"/>
              </a:rPr>
              <a:t> </a:t>
            </a:r>
            <a:r>
              <a:rPr lang="tr-TR" sz="1200" dirty="0">
                <a:solidFill>
                  <a:schemeClr val="tx1"/>
                </a:solidFill>
                <a:latin typeface="Calibri"/>
                <a:ea typeface="Calibri" panose="020F0502020204030204" pitchFamily="34" charset="0"/>
                <a:cs typeface="Calibri"/>
              </a:rPr>
              <a:t>(</a:t>
            </a:r>
            <a:r>
              <a:rPr lang="tr-TR" sz="1200" dirty="0" err="1">
                <a:solidFill>
                  <a:schemeClr val="tx1"/>
                </a:solidFill>
                <a:latin typeface="Calibri"/>
                <a:ea typeface="Calibri" panose="020F0502020204030204" pitchFamily="34" charset="0"/>
                <a:cs typeface="Calibri"/>
              </a:rPr>
              <a:t>Burkhardt</a:t>
            </a:r>
            <a:r>
              <a:rPr lang="tr-TR" sz="1200" dirty="0">
                <a:solidFill>
                  <a:schemeClr val="tx1"/>
                </a:solidFill>
                <a:latin typeface="Calibri"/>
                <a:ea typeface="Calibri" panose="020F0502020204030204" pitchFamily="34" charset="0"/>
                <a:cs typeface="Calibri"/>
              </a:rPr>
              <a:t> vd., 2005)</a:t>
            </a:r>
            <a:r>
              <a:rPr lang="tr-TR" sz="1200" dirty="0">
                <a:latin typeface="Calibri"/>
                <a:ea typeface="Calibri" panose="020F0502020204030204" pitchFamily="34" charset="0"/>
                <a:cs typeface="Calibri"/>
              </a:rPr>
              <a:t>.</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Tarım</a:t>
            </a:r>
            <a:r>
              <a:rPr lang="tr-TR" sz="1200" b="0" i="0" dirty="0">
                <a:effectLst/>
                <a:latin typeface="Calibri"/>
                <a:ea typeface="Calibri" panose="020F0502020204030204" pitchFamily="34" charset="0"/>
                <a:cs typeface="Calibri"/>
              </a:rPr>
              <a:t> işçilerinin hakları da burada yer almalıdır</a:t>
            </a:r>
            <a:r>
              <a:rPr lang="tr-TR" sz="1200" dirty="0">
                <a:latin typeface="Calibri"/>
                <a:ea typeface="Calibri" panose="020F0502020204030204" pitchFamily="34" charset="0"/>
                <a:cs typeface="Calibri"/>
              </a:rPr>
              <a:t>.</a:t>
            </a:r>
            <a:r>
              <a:rPr lang="tr-TR" sz="1200" b="0" i="0" dirty="0">
                <a:solidFill>
                  <a:srgbClr val="000000"/>
                </a:solidFill>
                <a:effectLst/>
                <a:latin typeface="Calibri"/>
                <a:ea typeface="Calibri" panose="020F0502020204030204" pitchFamily="34" charset="0"/>
                <a:cs typeface="Calibri"/>
              </a:rPr>
              <a:t> </a:t>
            </a:r>
            <a:r>
              <a:rPr lang="tr-TR" sz="1200" b="0" i="0" dirty="0">
                <a:effectLst/>
                <a:latin typeface="Calibri"/>
                <a:ea typeface="Calibri" panose="020F0502020204030204" pitchFamily="34" charset="0"/>
                <a:cs typeface="Calibri"/>
              </a:rPr>
              <a:t>Çiftlik çalışanları </a:t>
            </a:r>
            <a:r>
              <a:rPr lang="tr-TR" sz="1200" dirty="0">
                <a:latin typeface="Calibri"/>
                <a:ea typeface="Calibri" panose="020F0502020204030204" pitchFamily="34" charset="0"/>
                <a:cs typeface="Calibri"/>
              </a:rPr>
              <a:t>genellikle güvensiz koşullar</a:t>
            </a:r>
            <a:r>
              <a:rPr lang="tr-TR" sz="1200" b="0" i="0" dirty="0">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düşük ücret, ve sağlık</a:t>
            </a:r>
            <a:r>
              <a:rPr lang="tr-TR" sz="1200" b="0" i="0" dirty="0">
                <a:solidFill>
                  <a:srgbClr val="000000"/>
                </a:solidFill>
                <a:effectLst/>
                <a:latin typeface="Calibri"/>
                <a:ea typeface="Calibri" panose="020F0502020204030204" pitchFamily="34" charset="0"/>
                <a:cs typeface="Calibri"/>
              </a:rPr>
              <a:t> sigortası</a:t>
            </a:r>
            <a:r>
              <a:rPr lang="tr-TR" sz="1200" dirty="0">
                <a:latin typeface="Calibri"/>
                <a:ea typeface="Calibri" panose="020F0502020204030204" pitchFamily="34" charset="0"/>
                <a:cs typeface="Calibri"/>
              </a:rPr>
              <a:t> olmadan çalışma gibi sorunlarla karşılaşmaktadır. </a:t>
            </a:r>
            <a:endParaRPr lang="tr-TR" sz="1200" b="0" i="0" dirty="0">
              <a:solidFill>
                <a:srgbClr val="000000"/>
              </a:solidFill>
              <a:ea typeface="Calibri" panose="020F0502020204030204" pitchFamily="34" charset="0"/>
              <a:cs typeface="Calibri"/>
            </a:endParaRPr>
          </a:p>
          <a:p>
            <a:pPr rtl="0" fontAlgn="base"/>
            <a:endParaRPr lang="tr-TR" sz="800" b="0" i="0" dirty="0">
              <a:solidFill>
                <a:srgbClr val="000000"/>
              </a:solidFill>
              <a:ea typeface="Calibri" panose="020F0502020204030204" pitchFamily="34" charset="0"/>
            </a:endParaRPr>
          </a:p>
          <a:p>
            <a:pPr fontAlgn="base"/>
            <a:r>
              <a:rPr lang="tr-TR" sz="1200" b="1" i="0" dirty="0">
                <a:solidFill>
                  <a:srgbClr val="000000"/>
                </a:solidFill>
                <a:effectLst/>
                <a:latin typeface="Calibri"/>
                <a:ea typeface="Calibri" panose="020F0502020204030204" pitchFamily="34" charset="0"/>
                <a:cs typeface="Calibri"/>
              </a:rPr>
              <a:t>Sürdürülebilirlik</a:t>
            </a:r>
            <a:r>
              <a:rPr lang="tr-TR" sz="1200" b="0" i="0" dirty="0">
                <a:solidFill>
                  <a:srgbClr val="000000"/>
                </a:solidFill>
                <a:effectLst/>
                <a:latin typeface="Calibri"/>
                <a:ea typeface="Calibri" panose="020F0502020204030204" pitchFamily="34" charset="0"/>
                <a:cs typeface="Calibri"/>
              </a:rPr>
              <a:t>: Bitkisel ve canlı hayvan üretimlerinin yerel, ulusal ve küresel olarak nasıl yönetildiği konusunda önemli bir endişe </a:t>
            </a:r>
            <a:r>
              <a:rPr lang="tr-TR" sz="1200" dirty="0">
                <a:latin typeface="Calibri"/>
                <a:ea typeface="Calibri" panose="020F0502020204030204" pitchFamily="34" charset="0"/>
                <a:cs typeface="Calibri"/>
              </a:rPr>
              <a:t>vardır. Toprağa zarar veren tarım uygulamaları, su kaynaklarının kirlenmesine ve farkınd</a:t>
            </a:r>
            <a:r>
              <a:rPr lang="tr-TR" sz="1200" dirty="0">
                <a:latin typeface="Calibri"/>
                <a:cs typeface="Calibri"/>
              </a:rPr>
              <a:t>a olmadan yaban hayatına zarara sebep olarak sürdürülebilirliği olumsuz etkilemektedir.  Sağlıklı bir çevremiz yoksa, özellikle dünya nüfusu artmaya devam ettikçe, gıda üretiminin geleceği risk altına girmektedir.</a:t>
            </a:r>
          </a:p>
          <a:p>
            <a:r>
              <a:rPr lang="tr-TR" sz="1200" dirty="0">
                <a:latin typeface="Calibri"/>
                <a:ea typeface="Calibri" panose="020F0502020204030204" pitchFamily="34" charset="0"/>
                <a:cs typeface="Calibri"/>
              </a:rPr>
              <a:t>Avrupa Birliği çiftçileri, çiftlik hayvanlarından metan emisyonlarını azaltmalıdırlar (AB, </a:t>
            </a:r>
            <a:r>
              <a:rPr lang="tr-TR" sz="1200" dirty="0" err="1">
                <a:latin typeface="Calibri"/>
                <a:ea typeface="Calibri" panose="020F0502020204030204" pitchFamily="34" charset="0"/>
                <a:cs typeface="Calibri"/>
              </a:rPr>
              <a:t>t.y</a:t>
            </a:r>
            <a:r>
              <a:rPr lang="tr-TR" sz="1200" dirty="0">
                <a:latin typeface="Calibri"/>
                <a:ea typeface="Calibri" panose="020F0502020204030204" pitchFamily="34" charset="0"/>
                <a:cs typeface="Calibri"/>
              </a:rPr>
              <a:t>.-b).  Yetiştiriciler; atıklar, gübre,</a:t>
            </a:r>
            <a:r>
              <a:rPr lang="tr-TR" sz="1200" b="0" i="0" dirty="0">
                <a:effectLst/>
                <a:latin typeface="Calibri"/>
                <a:ea typeface="Calibri" panose="020F0502020204030204" pitchFamily="34" charset="0"/>
                <a:cs typeface="Calibri"/>
              </a:rPr>
              <a:t> kanalizasyon</a:t>
            </a:r>
            <a:r>
              <a:rPr lang="tr-TR" sz="1200" dirty="0">
                <a:latin typeface="Calibri"/>
                <a:ea typeface="Calibri" panose="020F0502020204030204" pitchFamily="34" charset="0"/>
                <a:cs typeface="Calibri"/>
              </a:rPr>
              <a:t> suyu</a:t>
            </a:r>
            <a:r>
              <a:rPr lang="tr-TR" sz="1200" b="0" i="0" dirty="0">
                <a:effectLst/>
                <a:latin typeface="Calibri"/>
                <a:ea typeface="Calibri" panose="020F0502020204030204" pitchFamily="34" charset="0"/>
                <a:cs typeface="Calibri"/>
              </a:rPr>
              <a:t>, atık su ve belediye atıkları gibi </a:t>
            </a:r>
            <a:r>
              <a:rPr lang="tr-TR" sz="1200" dirty="0">
                <a:latin typeface="Calibri"/>
                <a:ea typeface="Calibri" panose="020F0502020204030204" pitchFamily="34" charset="0"/>
                <a:cs typeface="Calibri"/>
              </a:rPr>
              <a:t>atıkları, biyogaz ve yenilenebilir enerji üretmek için kullanılabilir</a:t>
            </a:r>
            <a:r>
              <a:rPr lang="tr-TR" sz="1200" b="0" i="0" dirty="0">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Çiftlik evleri ve ahırlara güneş panelleri kurulabilir. Bu tür yatırımlar</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öne çıkartılmalıdır. </a:t>
            </a:r>
            <a:endParaRPr lang="tr-TR" sz="2000" b="0" i="0" dirty="0">
              <a:solidFill>
                <a:srgbClr val="000000"/>
              </a:solidFill>
              <a:ea typeface="Calibri" panose="020F0502020204030204" pitchFamily="34" charset="0"/>
              <a:cs typeface="Calibri"/>
            </a:endParaRPr>
          </a:p>
          <a:p>
            <a:r>
              <a:rPr lang="tr-TR" sz="1200" b="0" i="0" dirty="0">
                <a:effectLst/>
                <a:latin typeface="Calibri"/>
                <a:ea typeface="Calibri" panose="020F0502020204030204" pitchFamily="34" charset="0"/>
                <a:cs typeface="Calibri"/>
              </a:rPr>
              <a:t>Daha sürdürülebilir</a:t>
            </a:r>
            <a:r>
              <a:rPr lang="tr-TR" sz="1200" dirty="0">
                <a:latin typeface="Calibri"/>
                <a:ea typeface="Calibri" panose="020F0502020204030204" pitchFamily="34" charset="0"/>
                <a:cs typeface="Calibri"/>
              </a:rPr>
              <a:t> ve</a:t>
            </a:r>
            <a:r>
              <a:rPr lang="tr-TR" sz="1200" b="0" i="0" dirty="0">
                <a:effectLst/>
                <a:latin typeface="Calibri"/>
                <a:ea typeface="Calibri" panose="020F0502020204030204" pitchFamily="34" charset="0"/>
                <a:cs typeface="Calibri"/>
              </a:rPr>
              <a:t> yenilikçi yem</a:t>
            </a:r>
            <a:r>
              <a:rPr lang="tr-TR" sz="1200" dirty="0">
                <a:latin typeface="Calibri"/>
                <a:ea typeface="Calibri" panose="020F0502020204030204" pitchFamily="34" charset="0"/>
                <a:cs typeface="Calibri"/>
              </a:rPr>
              <a:t> ve</a:t>
            </a:r>
            <a:r>
              <a:rPr lang="tr-TR" sz="1200" b="0" i="0" dirty="0">
                <a:effectLst/>
                <a:latin typeface="Calibri"/>
                <a:ea typeface="Calibri" panose="020F0502020204030204" pitchFamily="34" charset="0"/>
                <a:cs typeface="Calibri"/>
              </a:rPr>
              <a:t> katkı maddeleri bulmak da gereklidir. </a:t>
            </a:r>
            <a:r>
              <a:rPr lang="tr-TR" sz="1200" dirty="0">
                <a:latin typeface="Calibri"/>
                <a:ea typeface="Calibri" panose="020F0502020204030204" pitchFamily="34" charset="0"/>
                <a:cs typeface="Calibri"/>
              </a:rPr>
              <a:t>Böcekler, deniz besinleri (örneğin algler) ve yan ürünler (örneğin balık atığı) gibi yem</a:t>
            </a:r>
            <a:r>
              <a:rPr lang="tr-TR" sz="1200" b="0" i="0" dirty="0">
                <a:solidFill>
                  <a:srgbClr val="000000"/>
                </a:solidFill>
                <a:effectLst/>
                <a:latin typeface="Calibri"/>
                <a:ea typeface="Calibri" panose="020F0502020204030204" pitchFamily="34" charset="0"/>
                <a:cs typeface="Calibri"/>
              </a:rPr>
              <a:t> malzemeleri</a:t>
            </a:r>
            <a:r>
              <a:rPr lang="tr-TR" sz="1200" dirty="0">
                <a:latin typeface="Calibri"/>
                <a:ea typeface="Calibri" panose="020F0502020204030204" pitchFamily="34" charset="0"/>
                <a:cs typeface="Calibri"/>
              </a:rPr>
              <a:t>, doğal dengeye zarar vermemelidir. </a:t>
            </a:r>
            <a:endParaRPr lang="tr-TR" sz="2000" b="0" i="0" dirty="0">
              <a:solidFill>
                <a:srgbClr val="000000"/>
              </a:solidFill>
              <a:ea typeface="Calibri" panose="020F0502020204030204" pitchFamily="34" charset="0"/>
              <a:cs typeface="Calibri"/>
            </a:endParaRPr>
          </a:p>
          <a:p>
            <a:pPr rtl="0" fontAlgn="base"/>
            <a:endParaRPr lang="tr-TR" sz="800" b="1" i="0" dirty="0">
              <a:solidFill>
                <a:srgbClr val="000000"/>
              </a:solidFill>
              <a:ea typeface="Calibri" panose="020F0502020204030204" pitchFamily="34" charset="0"/>
            </a:endParaRPr>
          </a:p>
          <a:p>
            <a:pPr fontAlgn="base"/>
            <a:r>
              <a:rPr lang="tr-TR" sz="1200" b="1" i="0" dirty="0">
                <a:solidFill>
                  <a:srgbClr val="000000"/>
                </a:solidFill>
                <a:effectLst/>
                <a:latin typeface="Calibri"/>
                <a:ea typeface="Calibri" panose="020F0502020204030204" pitchFamily="34" charset="0"/>
                <a:cs typeface="Calibri"/>
              </a:rPr>
              <a:t>Ticaret anlaşmaları</a:t>
            </a:r>
            <a:r>
              <a:rPr lang="tr-TR" sz="1200" b="0" i="0" dirty="0">
                <a:solidFill>
                  <a:srgbClr val="000000"/>
                </a:solidFill>
                <a:effectLst/>
                <a:latin typeface="Calibri"/>
                <a:ea typeface="Calibri" panose="020F0502020204030204" pitchFamily="34" charset="0"/>
                <a:cs typeface="Calibri"/>
              </a:rPr>
              <a:t>: Kuralların nasıl belirlendiği, kuralları kimin koyduğu ve pazarın </a:t>
            </a:r>
            <a:r>
              <a:rPr lang="tr-TR" sz="1200" dirty="0">
                <a:latin typeface="Calibri"/>
                <a:ea typeface="Calibri" panose="020F0502020204030204" pitchFamily="34" charset="0"/>
                <a:cs typeface="Calibri"/>
              </a:rPr>
              <a:t>dışında</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kalan firmalardan kimlerin fayda</a:t>
            </a:r>
            <a:r>
              <a:rPr lang="tr-TR" sz="1200" b="0" i="0" dirty="0">
                <a:solidFill>
                  <a:srgbClr val="000000"/>
                </a:solidFill>
                <a:effectLst/>
                <a:latin typeface="Calibri"/>
                <a:ea typeface="Calibri" panose="020F0502020204030204" pitchFamily="34" charset="0"/>
                <a:cs typeface="Calibri"/>
              </a:rPr>
              <a:t> sağladığı</a:t>
            </a:r>
            <a:r>
              <a:rPr lang="tr-TR" sz="1200" dirty="0">
                <a:latin typeface="Calibri"/>
                <a:ea typeface="Calibri" panose="020F0502020204030204" pitchFamily="34" charset="0"/>
                <a:cs typeface="Calibri"/>
              </a:rPr>
              <a:t>,</a:t>
            </a:r>
            <a:r>
              <a:rPr lang="tr-TR" sz="1200" b="0" i="0" dirty="0">
                <a:solidFill>
                  <a:srgbClr val="000000"/>
                </a:solidFill>
                <a:effectLst/>
                <a:latin typeface="Calibri"/>
                <a:ea typeface="Calibri" panose="020F0502020204030204" pitchFamily="34" charset="0"/>
                <a:cs typeface="Calibri"/>
              </a:rPr>
              <a:t> bir adalet meselesidir. </a:t>
            </a:r>
            <a:r>
              <a:rPr lang="tr-TR" sz="1200" dirty="0">
                <a:latin typeface="Calibri"/>
                <a:ea typeface="Calibri" panose="020F0502020204030204" pitchFamily="34" charset="0"/>
                <a:cs typeface="Calibri"/>
              </a:rPr>
              <a:t>Etik konular, insan </a:t>
            </a:r>
            <a:r>
              <a:rPr lang="tr-TR" sz="1200" b="0" i="0" dirty="0">
                <a:solidFill>
                  <a:srgbClr val="000000"/>
                </a:solidFill>
                <a:effectLst/>
                <a:latin typeface="Calibri"/>
                <a:ea typeface="Calibri" panose="020F0502020204030204" pitchFamily="34" charset="0"/>
                <a:cs typeface="Calibri"/>
              </a:rPr>
              <a:t>hakları ile </a:t>
            </a:r>
            <a:r>
              <a:rPr lang="tr-TR" sz="1200" dirty="0">
                <a:latin typeface="Calibri"/>
                <a:ea typeface="Calibri" panose="020F0502020204030204" pitchFamily="34" charset="0"/>
                <a:cs typeface="Calibri"/>
              </a:rPr>
              <a:t>ilgilenir</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ve kaynakların adil dağılımını vurgular. </a:t>
            </a:r>
            <a:endParaRPr lang="tr-TR" sz="2000" b="0" i="0" dirty="0">
              <a:solidFill>
                <a:srgbClr val="000000"/>
              </a:solidFill>
              <a:ea typeface="Calibri" panose="020F0502020204030204" pitchFamily="34" charset="0"/>
              <a:cs typeface="Calibri"/>
            </a:endParaRPr>
          </a:p>
          <a:p>
            <a:pPr algn="l" rtl="0" fontAlgn="base"/>
            <a:endParaRPr lang="tr-TR" sz="1200" dirty="0">
              <a:highlight>
                <a:srgbClr val="F79037"/>
              </a:highlight>
              <a:ea typeface="Calibri" panose="020F0502020204030204" pitchFamily="34" charset="0"/>
            </a:endParaRPr>
          </a:p>
          <a:p>
            <a:pPr algn="l" rtl="0" fontAlgn="base"/>
            <a:endParaRPr lang="tr-TR"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lIns="91440" tIns="45720" rIns="91440" bIns="45720" anchor="t">
            <a:spAutoFit/>
          </a:bodyPr>
          <a:lstStyle/>
          <a:p>
            <a:pPr algn="r" rtl="0"/>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Tarım</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3" name="TextBox 32">
            <a:extLst>
              <a:ext uri="{FF2B5EF4-FFF2-40B4-BE49-F238E27FC236}">
                <a16:creationId xmlns:a16="http://schemas.microsoft.com/office/drawing/2014/main" id="{75A80E30-AFF9-EE0C-47CA-C276AE2FCF57}"/>
              </a:ext>
            </a:extLst>
          </p:cNvPr>
          <p:cNvSpPr txBox="1"/>
          <p:nvPr/>
        </p:nvSpPr>
        <p:spPr>
          <a:xfrm>
            <a:off x="737099" y="9368086"/>
            <a:ext cx="6537158" cy="646331"/>
          </a:xfrm>
          <a:prstGeom prst="rect">
            <a:avLst/>
          </a:prstGeom>
          <a:noFill/>
        </p:spPr>
        <p:txBody>
          <a:bodyPr wrap="square" lIns="91440" tIns="45720" rIns="91440" bIns="45720" anchor="t">
            <a:spAutoFit/>
          </a:bodyPr>
          <a:lstStyle/>
          <a:p>
            <a:pPr fontAlgn="base"/>
            <a:r>
              <a:rPr lang="en-US" sz="1200" b="1" i="0" dirty="0" err="1">
                <a:solidFill>
                  <a:srgbClr val="000000"/>
                </a:solidFill>
                <a:effectLst/>
                <a:latin typeface="Calibri"/>
                <a:ea typeface="Calibri" panose="020F0502020204030204" pitchFamily="34" charset="0"/>
                <a:cs typeface="Calibri"/>
              </a:rPr>
              <a:t>Birbirimize</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yardımcı</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olmak</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için</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bilgi</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paylaşmak</a:t>
            </a:r>
            <a:r>
              <a:rPr lang="en-US" sz="1200" b="1" dirty="0">
                <a:solidFill>
                  <a:srgbClr val="000000"/>
                </a:solidFill>
                <a:latin typeface="Calibri"/>
                <a:ea typeface="Calibri" panose="020F0502020204030204" pitchFamily="34" charset="0"/>
                <a:cs typeface="Calibri"/>
              </a:rPr>
              <a:t>,</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tüm</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sektöre</a:t>
            </a:r>
            <a:r>
              <a:rPr lang="en-US" sz="1200" b="1" i="0" dirty="0">
                <a:solidFill>
                  <a:srgbClr val="000000"/>
                </a:solidFill>
                <a:effectLst/>
                <a:latin typeface="Calibri"/>
                <a:ea typeface="Calibri" panose="020F0502020204030204" pitchFamily="34" charset="0"/>
                <a:cs typeface="Calibri"/>
              </a:rPr>
              <a:t> ve </a:t>
            </a:r>
            <a:r>
              <a:rPr lang="en-US" sz="1200" b="1" i="0" dirty="0" err="1">
                <a:solidFill>
                  <a:srgbClr val="000000"/>
                </a:solidFill>
                <a:effectLst/>
                <a:latin typeface="Calibri"/>
                <a:ea typeface="Calibri" panose="020F0502020204030204" pitchFamily="34" charset="0"/>
                <a:cs typeface="Calibri"/>
              </a:rPr>
              <a:t>dünyaya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yardımcı</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olur</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Örneğin</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bir</a:t>
            </a:r>
            <a:r>
              <a:rPr lang="en-US" sz="1200" b="1" i="0" dirty="0">
                <a:solidFill>
                  <a:srgbClr val="000000"/>
                </a:solidFill>
                <a:effectLst/>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çiftçiyi</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bir</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parazit</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veya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haşere</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sorunu</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konusunda</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kasten</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uyarmayıp</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çiftliğin</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mahvolmasına</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seyirci</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kalmak</a:t>
            </a:r>
            <a:r>
              <a:rPr lang="en-US" sz="1200" b="1" dirty="0">
                <a:solidFill>
                  <a:srgbClr val="000000"/>
                </a:solidFill>
                <a:latin typeface="Calibri"/>
                <a:ea typeface="Calibri" panose="020F0502020204030204" pitchFamily="34" charset="0"/>
                <a:cs typeface="Calibri"/>
              </a:rPr>
              <a:t> da </a:t>
            </a:r>
            <a:r>
              <a:rPr lang="en-US" sz="1200" b="1" dirty="0" err="1">
                <a:solidFill>
                  <a:srgbClr val="000000"/>
                </a:solidFill>
                <a:latin typeface="Calibri"/>
                <a:ea typeface="Calibri" panose="020F0502020204030204" pitchFamily="34" charset="0"/>
                <a:cs typeface="Calibri"/>
              </a:rPr>
              <a:t>etik</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olmayan</a:t>
            </a: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davranıştır</a:t>
            </a:r>
            <a:r>
              <a:rPr lang="en-US" sz="1200" b="1" dirty="0">
                <a:solidFill>
                  <a:srgbClr val="000000"/>
                </a:solidFill>
                <a:latin typeface="Calibri"/>
                <a:ea typeface="Calibri" panose="020F0502020204030204" pitchFamily="34" charset="0"/>
                <a:cs typeface="Calibri"/>
              </a:rPr>
              <a:t>.</a:t>
            </a:r>
            <a:endParaRPr lang="en-US" sz="1200" b="1" i="0" dirty="0">
              <a:solidFill>
                <a:srgbClr val="000000"/>
              </a:solidFill>
              <a:effectLst/>
              <a:latin typeface="Calibri"/>
              <a:ea typeface="Calibri" panose="020F0502020204030204" pitchFamily="34" charset="0"/>
              <a:cs typeface="Calibri"/>
            </a:endParaRPr>
          </a:p>
        </p:txBody>
      </p:sp>
      <p:pic>
        <p:nvPicPr>
          <p:cNvPr id="36" name="Graphic 35" descr="Share outline">
            <a:extLst>
              <a:ext uri="{FF2B5EF4-FFF2-40B4-BE49-F238E27FC236}">
                <a16:creationId xmlns:a16="http://schemas.microsoft.com/office/drawing/2014/main" id="{F53EF142-F0DE-7970-7B67-5A9B791DE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9222059"/>
            <a:ext cx="796584" cy="796584"/>
          </a:xfrm>
          <a:prstGeom prst="rect">
            <a:avLst/>
          </a:prstGeom>
        </p:spPr>
      </p:pic>
      <p:sp>
        <p:nvSpPr>
          <p:cNvPr id="34" name="Slide Number Placeholder 9">
            <a:extLst>
              <a:ext uri="{FF2B5EF4-FFF2-40B4-BE49-F238E27FC236}">
                <a16:creationId xmlns:a16="http://schemas.microsoft.com/office/drawing/2014/main" id="{31AAA871-5657-9211-855F-1DC403B74E7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22</a:t>
            </a:fld>
            <a:endParaRPr lang="en-US" sz="1100"/>
          </a:p>
        </p:txBody>
      </p:sp>
    </p:spTree>
    <p:extLst>
      <p:ext uri="{BB962C8B-B14F-4D97-AF65-F5344CB8AC3E}">
        <p14:creationId xmlns:p14="http://schemas.microsoft.com/office/powerpoint/2010/main" val="338037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40673" cy="1595763"/>
          </a:xfrm>
        </p:spPr>
        <p:txBody>
          <a:bodyPr lIns="91440" tIns="45720" rIns="91440" bIns="45720" anchor="t">
            <a:noAutofit/>
          </a:bodyPr>
          <a:lstStyle/>
          <a:p>
            <a:r>
              <a:rPr lang="en-IE" sz="2400" b="1" dirty="0" err="1">
                <a:latin typeface="Calibri"/>
                <a:cs typeface="Calibri"/>
              </a:rPr>
              <a:t>Bireysel</a:t>
            </a:r>
            <a:r>
              <a:rPr lang="en-IE" sz="2400" b="1" dirty="0">
                <a:latin typeface="Calibri"/>
                <a:cs typeface="Calibri"/>
              </a:rPr>
              <a:t> </a:t>
            </a:r>
            <a:r>
              <a:rPr lang="en-IE" sz="2400" b="1" dirty="0" err="1">
                <a:latin typeface="Calibri"/>
                <a:cs typeface="Calibri"/>
              </a:rPr>
              <a:t>Öğrenci</a:t>
            </a:r>
            <a:r>
              <a:rPr lang="en-IE" sz="2400" b="1" dirty="0">
                <a:latin typeface="Calibri"/>
                <a:cs typeface="Calibri"/>
              </a:rPr>
              <a:t> </a:t>
            </a:r>
            <a:r>
              <a:rPr lang="en-IE" sz="2400" b="1" dirty="0" err="1">
                <a:latin typeface="Calibri"/>
                <a:cs typeface="Calibri"/>
              </a:rPr>
              <a:t>Ödevi</a:t>
            </a:r>
            <a:r>
              <a:rPr lang="en-IE" sz="2400" b="1" dirty="0">
                <a:latin typeface="Calibri"/>
                <a:cs typeface="Calibri"/>
              </a:rPr>
              <a:t> </a:t>
            </a:r>
            <a:r>
              <a:rPr lang="en-IE" sz="2400" b="1" dirty="0" err="1">
                <a:latin typeface="Calibri"/>
                <a:cs typeface="Calibri"/>
              </a:rPr>
              <a:t>Önerisi</a:t>
            </a:r>
            <a:r>
              <a:rPr lang="en-IE" sz="2400" b="1" dirty="0">
                <a:latin typeface="Calibri"/>
                <a:cs typeface="Calibri"/>
              </a:rPr>
              <a:t>:</a:t>
            </a:r>
            <a:endParaRPr lang="en-IE">
              <a:latin typeface="Calibri"/>
              <a:cs typeface="Calibri"/>
            </a:endParaRP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3"/>
            <a:ext cx="6363361" cy="4874236"/>
          </a:xfrm>
        </p:spPr>
        <p:txBody>
          <a:bodyPr lIns="91440" tIns="45720" rIns="91440" bIns="45720" numCol="1" spcCol="288000" anchor="t">
            <a:noAutofit/>
          </a:bodyPr>
          <a:lstStyle/>
          <a:p>
            <a:pPr algn="l" rtl="0"/>
            <a:r>
              <a:rPr lang="en-US" sz="1200" b="1" dirty="0" err="1">
                <a:latin typeface="Calibri"/>
                <a:cs typeface="Calibri"/>
              </a:rPr>
              <a:t>Uygulamalı</a:t>
            </a:r>
            <a:r>
              <a:rPr lang="en-US" sz="1200" b="1" dirty="0">
                <a:latin typeface="Calibri"/>
                <a:cs typeface="Calibri"/>
              </a:rPr>
              <a:t> </a:t>
            </a:r>
            <a:r>
              <a:rPr lang="en-US" sz="1200" b="1" dirty="0" err="1">
                <a:latin typeface="Calibri"/>
                <a:cs typeface="Calibri"/>
              </a:rPr>
              <a:t>Etkinlik</a:t>
            </a:r>
            <a:r>
              <a:rPr lang="en-US" sz="1200" b="1" dirty="0">
                <a:latin typeface="Calibri"/>
                <a:cs typeface="Calibri"/>
              </a:rPr>
              <a:t> 1:</a:t>
            </a:r>
          </a:p>
          <a:p>
            <a:pPr algn="l"/>
            <a:r>
              <a:rPr lang="en-US" sz="1200" dirty="0" err="1">
                <a:latin typeface="Calibri"/>
                <a:cs typeface="Calibri"/>
              </a:rPr>
              <a:t>Öğrencilerden</a:t>
            </a:r>
            <a:r>
              <a:rPr lang="en-US" sz="1200" dirty="0">
                <a:latin typeface="Calibri"/>
                <a:cs typeface="Calibri"/>
              </a:rPr>
              <a:t> </a:t>
            </a:r>
            <a:r>
              <a:rPr lang="en-US" sz="1200" dirty="0" err="1">
                <a:latin typeface="Calibri"/>
                <a:cs typeface="Calibri"/>
              </a:rPr>
              <a:t>bu</a:t>
            </a:r>
            <a:r>
              <a:rPr lang="en-US" sz="1200" dirty="0">
                <a:latin typeface="Calibri"/>
                <a:cs typeface="Calibri"/>
              </a:rPr>
              <a:t> </a:t>
            </a:r>
            <a:r>
              <a:rPr lang="en-US" sz="1400" b="1" dirty="0" err="1">
                <a:solidFill>
                  <a:srgbClr val="F79037"/>
                </a:solidFill>
                <a:latin typeface="Calibri"/>
                <a:cs typeface="Calibri"/>
                <a:hlinkClick r:id="rId2">
                  <a:extLst>
                    <a:ext uri="{A12FA001-AC4F-418D-AE19-62706E023703}">
                      <ahyp:hlinkClr xmlns:ahyp="http://schemas.microsoft.com/office/drawing/2018/hyperlinkcolor" val="tx"/>
                    </a:ext>
                  </a:extLst>
                </a:hlinkClick>
              </a:rPr>
              <a:t>video</a:t>
            </a:r>
            <a:r>
              <a:rPr lang="en-US" sz="1200" dirty="0" err="1">
                <a:latin typeface="Calibri"/>
                <a:cs typeface="Calibri"/>
              </a:rPr>
              <a:t>ları</a:t>
            </a:r>
            <a:r>
              <a:rPr lang="en-US" sz="1200" dirty="0">
                <a:latin typeface="Calibri"/>
                <a:cs typeface="Calibri"/>
              </a:rPr>
              <a:t> </a:t>
            </a:r>
            <a:r>
              <a:rPr lang="en-US" sz="1200" dirty="0" err="1">
                <a:latin typeface="Calibri"/>
                <a:cs typeface="Calibri"/>
              </a:rPr>
              <a:t>izlemeleri</a:t>
            </a:r>
            <a:r>
              <a:rPr lang="en-US" sz="1200" dirty="0">
                <a:latin typeface="Calibri"/>
                <a:cs typeface="Calibri"/>
              </a:rPr>
              <a:t> ve </a:t>
            </a:r>
            <a:r>
              <a:rPr lang="en-US" sz="1200" dirty="0" err="1">
                <a:latin typeface="Calibri"/>
                <a:cs typeface="Calibri"/>
              </a:rPr>
              <a:t>benimsenen</a:t>
            </a:r>
            <a:r>
              <a:rPr lang="en-US" sz="1200" dirty="0">
                <a:latin typeface="Calibri"/>
                <a:cs typeface="Calibri"/>
              </a:rPr>
              <a:t> </a:t>
            </a:r>
            <a:r>
              <a:rPr lang="en-US" sz="1200" dirty="0" err="1">
                <a:latin typeface="Calibri"/>
                <a:cs typeface="Calibri"/>
              </a:rPr>
              <a:t>yöntemleri</a:t>
            </a:r>
            <a:r>
              <a:rPr lang="en-US" sz="1200" dirty="0">
                <a:latin typeface="Calibri"/>
                <a:cs typeface="Calibri"/>
              </a:rPr>
              <a:t> </a:t>
            </a:r>
            <a:r>
              <a:rPr lang="en-US" sz="1200" dirty="0" err="1">
                <a:latin typeface="Calibri"/>
                <a:cs typeface="Calibri"/>
              </a:rPr>
              <a:t>tartışmaları</a:t>
            </a:r>
            <a:r>
              <a:rPr lang="en-US" sz="1200" dirty="0">
                <a:latin typeface="Calibri"/>
                <a:cs typeface="Calibri"/>
              </a:rPr>
              <a:t> </a:t>
            </a:r>
            <a:r>
              <a:rPr lang="en-US" sz="1200" dirty="0" err="1">
                <a:latin typeface="Calibri"/>
                <a:cs typeface="Calibri"/>
              </a:rPr>
              <a:t>istenebilir</a:t>
            </a:r>
            <a:r>
              <a:rPr lang="en-US" sz="1200" dirty="0">
                <a:latin typeface="Calibri"/>
                <a:cs typeface="Calibri"/>
              </a:rPr>
              <a:t>.</a:t>
            </a:r>
            <a:endParaRPr lang="en-US" sz="1200" b="1" dirty="0">
              <a:solidFill>
                <a:srgbClr val="F79037"/>
              </a:solidFill>
              <a:latin typeface="Calibri"/>
              <a:cs typeface="Calibri"/>
            </a:endParaRPr>
          </a:p>
          <a:p>
            <a:pPr algn="l" rtl="0"/>
            <a:endParaRPr lang="en-US" sz="1200" dirty="0">
              <a:solidFill>
                <a:schemeClr val="tx1"/>
              </a:solidFill>
              <a:ea typeface="Calibri" panose="020F0502020204030204" pitchFamily="34" charset="0"/>
            </a:endParaRPr>
          </a:p>
          <a:p>
            <a:pPr algn="l" rtl="0"/>
            <a:r>
              <a:rPr lang="en-US" sz="1200" b="1" dirty="0" err="1">
                <a:latin typeface="Calibri"/>
                <a:cs typeface="Calibri"/>
              </a:rPr>
              <a:t>Uygulamalı</a:t>
            </a:r>
            <a:r>
              <a:rPr lang="en-US" sz="1200" b="1" dirty="0">
                <a:latin typeface="Calibri"/>
                <a:cs typeface="Calibri"/>
              </a:rPr>
              <a:t> </a:t>
            </a:r>
            <a:r>
              <a:rPr lang="en-US" sz="1200" b="1" dirty="0" err="1">
                <a:latin typeface="Calibri"/>
                <a:cs typeface="Calibri"/>
              </a:rPr>
              <a:t>Etkinlik</a:t>
            </a:r>
            <a:r>
              <a:rPr lang="en-US" sz="1200" b="1" dirty="0">
                <a:latin typeface="Calibri"/>
                <a:cs typeface="Calibri"/>
              </a:rPr>
              <a:t> 2:</a:t>
            </a:r>
          </a:p>
          <a:p>
            <a:pPr algn="l" rtl="0"/>
            <a:r>
              <a:rPr lang="en-US" sz="1200" dirty="0" err="1">
                <a:latin typeface="Calibri"/>
                <a:cs typeface="Calibri"/>
              </a:rPr>
              <a:t>Öğrencilerden</a:t>
            </a:r>
            <a:r>
              <a:rPr lang="en-US" sz="1200" dirty="0">
                <a:latin typeface="Calibri"/>
                <a:cs typeface="Calibri"/>
              </a:rPr>
              <a:t> </a:t>
            </a:r>
            <a:r>
              <a:rPr lang="en-US" sz="1200" dirty="0" err="1">
                <a:latin typeface="Calibri"/>
                <a:cs typeface="Calibri"/>
              </a:rPr>
              <a:t>yukarıdaki</a:t>
            </a:r>
            <a:r>
              <a:rPr lang="en-US" sz="1200" dirty="0">
                <a:latin typeface="Calibri"/>
                <a:cs typeface="Calibri"/>
              </a:rPr>
              <a:t> </a:t>
            </a:r>
            <a:r>
              <a:rPr lang="en-US" sz="1200" dirty="0" err="1">
                <a:latin typeface="Calibri"/>
                <a:cs typeface="Calibri"/>
              </a:rPr>
              <a:t>konulardan</a:t>
            </a:r>
            <a:r>
              <a:rPr lang="en-US" sz="1200" dirty="0">
                <a:latin typeface="Calibri"/>
                <a:cs typeface="Calibri"/>
              </a:rPr>
              <a:t> (B.1.1. </a:t>
            </a:r>
            <a:r>
              <a:rPr lang="en-US" sz="1200" dirty="0" err="1">
                <a:latin typeface="Calibri"/>
                <a:cs typeface="Calibri"/>
              </a:rPr>
              <a:t>Tarım</a:t>
            </a:r>
            <a:r>
              <a:rPr lang="en-US" sz="1200" dirty="0">
                <a:latin typeface="Calibri"/>
                <a:cs typeface="Calibri"/>
              </a:rPr>
              <a:t>) </a:t>
            </a:r>
            <a:r>
              <a:rPr lang="en-US" sz="1200" dirty="0" err="1">
                <a:latin typeface="Calibri"/>
                <a:cs typeface="Calibri"/>
              </a:rPr>
              <a:t>birini</a:t>
            </a:r>
            <a:r>
              <a:rPr lang="en-US" sz="1200" dirty="0">
                <a:latin typeface="Calibri"/>
                <a:cs typeface="Calibri"/>
              </a:rPr>
              <a:t> </a:t>
            </a:r>
            <a:r>
              <a:rPr lang="en-US" sz="1200" dirty="0" err="1">
                <a:latin typeface="Calibri"/>
                <a:cs typeface="Calibri"/>
              </a:rPr>
              <a:t>seçmeleri</a:t>
            </a:r>
            <a:r>
              <a:rPr lang="en-US" sz="1200" dirty="0">
                <a:latin typeface="Calibri"/>
                <a:cs typeface="Calibri"/>
              </a:rPr>
              <a:t> ve o </a:t>
            </a:r>
            <a:r>
              <a:rPr lang="en-US" sz="1200" dirty="0" err="1">
                <a:latin typeface="Calibri"/>
                <a:cs typeface="Calibri"/>
              </a:rPr>
              <a:t>konu</a:t>
            </a:r>
            <a:r>
              <a:rPr lang="en-US" sz="1200" dirty="0">
                <a:latin typeface="Calibri"/>
                <a:cs typeface="Calibri"/>
              </a:rPr>
              <a:t> </a:t>
            </a:r>
            <a:r>
              <a:rPr lang="en-US" sz="1200" dirty="0" err="1">
                <a:latin typeface="Calibri"/>
                <a:cs typeface="Calibri"/>
              </a:rPr>
              <a:t>ile</a:t>
            </a:r>
            <a:r>
              <a:rPr lang="en-US" sz="1200" dirty="0">
                <a:latin typeface="Calibri"/>
                <a:cs typeface="Calibri"/>
              </a:rPr>
              <a:t> </a:t>
            </a:r>
            <a:r>
              <a:rPr lang="en-US" sz="1200" dirty="0" err="1">
                <a:latin typeface="Calibri"/>
                <a:cs typeface="Calibri"/>
              </a:rPr>
              <a:t>ilgili</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bilimsel</a:t>
            </a:r>
            <a:r>
              <a:rPr lang="en-US" sz="1200" dirty="0">
                <a:latin typeface="Calibri"/>
                <a:cs typeface="Calibri"/>
              </a:rPr>
              <a:t> </a:t>
            </a:r>
            <a:r>
              <a:rPr lang="en-US" sz="1200" dirty="0" err="1">
                <a:latin typeface="Calibri"/>
                <a:cs typeface="Calibri"/>
              </a:rPr>
              <a:t>makale</a:t>
            </a:r>
            <a:r>
              <a:rPr lang="en-US" sz="1200" dirty="0">
                <a:latin typeface="Calibri"/>
                <a:cs typeface="Calibri"/>
              </a:rPr>
              <a:t> </a:t>
            </a:r>
            <a:r>
              <a:rPr lang="en-US" sz="1200" dirty="0" err="1">
                <a:latin typeface="Calibri"/>
                <a:cs typeface="Calibri"/>
              </a:rPr>
              <a:t>bulmaları</a:t>
            </a:r>
            <a:r>
              <a:rPr lang="en-US" sz="1200" dirty="0">
                <a:latin typeface="Calibri"/>
                <a:cs typeface="Calibri"/>
              </a:rPr>
              <a:t> </a:t>
            </a:r>
            <a:r>
              <a:rPr lang="en-US" sz="1200" dirty="0" err="1">
                <a:latin typeface="Calibri"/>
                <a:cs typeface="Calibri"/>
              </a:rPr>
              <a:t>istenebilir</a:t>
            </a:r>
            <a:r>
              <a:rPr lang="en-US" sz="1200" dirty="0">
                <a:latin typeface="Calibri"/>
                <a:cs typeface="Calibri"/>
              </a:rPr>
              <a:t>. </a:t>
            </a:r>
            <a:r>
              <a:rPr lang="en-US" sz="1200" dirty="0" err="1">
                <a:latin typeface="Calibri"/>
                <a:cs typeface="Calibri"/>
              </a:rPr>
              <a:t>Arkadaşlarına</a:t>
            </a:r>
            <a:r>
              <a:rPr lang="en-US" sz="1200" dirty="0">
                <a:latin typeface="Calibri"/>
                <a:cs typeface="Calibri"/>
              </a:rPr>
              <a:t> </a:t>
            </a:r>
            <a:r>
              <a:rPr lang="en-US" sz="1200" dirty="0" err="1">
                <a:latin typeface="Calibri"/>
                <a:cs typeface="Calibri"/>
              </a:rPr>
              <a:t>sözlü</a:t>
            </a:r>
            <a:r>
              <a:rPr lang="en-US" sz="1200" dirty="0">
                <a:latin typeface="Calibri"/>
                <a:cs typeface="Calibri"/>
              </a:rPr>
              <a:t> </a:t>
            </a:r>
            <a:r>
              <a:rPr lang="en-US" sz="1200" dirty="0" err="1">
                <a:latin typeface="Calibri"/>
                <a:cs typeface="Calibri"/>
              </a:rPr>
              <a:t>olarak</a:t>
            </a:r>
            <a:r>
              <a:rPr lang="en-US" sz="1200" dirty="0">
                <a:latin typeface="Calibri"/>
                <a:cs typeface="Calibri"/>
              </a:rPr>
              <a:t> </a:t>
            </a:r>
            <a:r>
              <a:rPr lang="en-US" sz="1200" dirty="0" err="1">
                <a:latin typeface="Calibri"/>
                <a:cs typeface="Calibri"/>
              </a:rPr>
              <a:t>sunabilirler</a:t>
            </a:r>
            <a:r>
              <a:rPr lang="en-US" sz="1200" dirty="0">
                <a:latin typeface="Calibri"/>
                <a:cs typeface="Calibri"/>
              </a:rPr>
              <a:t>.</a:t>
            </a:r>
            <a:endParaRPr lang="en-US" sz="1200" dirty="0"/>
          </a:p>
          <a:p>
            <a:pPr algn="l" rtl="0"/>
            <a:endParaRPr lang="en-US" sz="1200" dirty="0">
              <a:latin typeface="Calibri"/>
              <a:cs typeface="Calibri"/>
            </a:endParaRPr>
          </a:p>
          <a:p>
            <a:pPr algn="l" rtl="0"/>
            <a:r>
              <a:rPr lang="en-US" sz="1200" b="1" dirty="0" err="1">
                <a:latin typeface="Calibri"/>
                <a:cs typeface="Calibri"/>
              </a:rPr>
              <a:t>Uygulamalı</a:t>
            </a:r>
            <a:r>
              <a:rPr lang="en-US" sz="1200" b="1" dirty="0">
                <a:latin typeface="Calibri"/>
                <a:cs typeface="Calibri"/>
              </a:rPr>
              <a:t> </a:t>
            </a:r>
            <a:r>
              <a:rPr lang="en-US" sz="1200" b="1" dirty="0" err="1">
                <a:latin typeface="Calibri"/>
                <a:cs typeface="Calibri"/>
              </a:rPr>
              <a:t>Etkinlik</a:t>
            </a:r>
            <a:r>
              <a:rPr lang="en-US" sz="1200" b="1" dirty="0">
                <a:latin typeface="Calibri"/>
                <a:cs typeface="Calibri"/>
              </a:rPr>
              <a:t> 3:</a:t>
            </a:r>
          </a:p>
          <a:p>
            <a:pPr algn="l"/>
            <a:r>
              <a:rPr lang="en-US" sz="1200" dirty="0" err="1">
                <a:latin typeface="Calibri"/>
                <a:cs typeface="Calibri"/>
              </a:rPr>
              <a:t>Makaleyi</a:t>
            </a:r>
            <a:r>
              <a:rPr lang="en-US" sz="1200" dirty="0">
                <a:latin typeface="Calibri"/>
                <a:cs typeface="Calibri"/>
              </a:rPr>
              <a:t> </a:t>
            </a:r>
            <a:r>
              <a:rPr lang="en-US" sz="1200" dirty="0" err="1">
                <a:latin typeface="Calibri"/>
                <a:cs typeface="Calibri"/>
              </a:rPr>
              <a:t>okuyun</a:t>
            </a:r>
            <a:r>
              <a:rPr lang="en-US" sz="1200" dirty="0">
                <a:latin typeface="Calibri"/>
                <a:cs typeface="Calibri"/>
              </a:rPr>
              <a:t>: </a:t>
            </a:r>
            <a:r>
              <a:rPr lang="en-US" sz="1200" dirty="0" err="1">
                <a:latin typeface="Calibri"/>
                <a:cs typeface="Calibri"/>
              </a:rPr>
              <a:t>Tisenkopfs</a:t>
            </a:r>
            <a:r>
              <a:rPr lang="en-US" sz="1200" dirty="0">
                <a:latin typeface="Calibri"/>
                <a:cs typeface="Calibri"/>
              </a:rPr>
              <a:t> T., Kilis E., </a:t>
            </a:r>
            <a:r>
              <a:rPr lang="en-US" sz="1200" dirty="0" err="1">
                <a:latin typeface="Calibri"/>
                <a:cs typeface="Calibri"/>
              </a:rPr>
              <a:t>Grivins</a:t>
            </a:r>
            <a:r>
              <a:rPr lang="en-US" sz="1200" dirty="0">
                <a:latin typeface="Calibri"/>
                <a:cs typeface="Calibri"/>
              </a:rPr>
              <a:t> M., </a:t>
            </a:r>
            <a:r>
              <a:rPr lang="en-US" sz="1200" dirty="0" err="1">
                <a:latin typeface="Calibri"/>
                <a:cs typeface="Calibri"/>
              </a:rPr>
              <a:t>Adamsone‑Fiskovica</a:t>
            </a:r>
            <a:r>
              <a:rPr lang="en-US" sz="1200" dirty="0">
                <a:latin typeface="Calibri"/>
                <a:cs typeface="Calibri"/>
              </a:rPr>
              <a:t> A. (2019). Whose ethics and for whom? Dealing with ethical disputes in agri-food governance. Agriculture and Human Values, 36, 353–364. The case studies presented may be discussed.</a:t>
            </a:r>
          </a:p>
          <a:p>
            <a:pPr algn="l"/>
            <a:endParaRPr lang="en-US" sz="1200" dirty="0"/>
          </a:p>
          <a:p>
            <a:pPr algn="l" rtl="0"/>
            <a:r>
              <a:rPr lang="en-IE" sz="1200" b="1" dirty="0" err="1">
                <a:solidFill>
                  <a:schemeClr val="tx1"/>
                </a:solidFill>
                <a:latin typeface="Calibri"/>
                <a:ea typeface="Calibri" panose="020F0502020204030204" pitchFamily="34" charset="0"/>
                <a:cs typeface="Calibri"/>
              </a:rPr>
              <a:t>Yayın</a:t>
            </a:r>
            <a:r>
              <a:rPr lang="en-IE" sz="1200" b="1" dirty="0">
                <a:solidFill>
                  <a:schemeClr val="tx1"/>
                </a:solidFill>
                <a:latin typeface="Calibri"/>
                <a:ea typeface="Calibri" panose="020F0502020204030204" pitchFamily="34" charset="0"/>
                <a:cs typeface="Calibri"/>
              </a:rPr>
              <a:t> </a:t>
            </a:r>
            <a:r>
              <a:rPr lang="en-IE" sz="1200" b="1" dirty="0" err="1">
                <a:solidFill>
                  <a:schemeClr val="tx1"/>
                </a:solidFill>
                <a:latin typeface="Calibri"/>
                <a:ea typeface="Calibri" panose="020F0502020204030204" pitchFamily="34" charset="0"/>
                <a:cs typeface="Calibri"/>
              </a:rPr>
              <a:t>Önerileri</a:t>
            </a:r>
            <a:r>
              <a:rPr lang="en-IE" sz="1200" b="1" dirty="0">
                <a:solidFill>
                  <a:schemeClr val="tx1"/>
                </a:solidFill>
                <a:latin typeface="Calibri"/>
                <a:ea typeface="Calibri" panose="020F0502020204030204" pitchFamily="34" charset="0"/>
                <a:cs typeface="Calibri"/>
              </a:rPr>
              <a:t>:</a:t>
            </a:r>
            <a:endParaRPr lang="en-IE" sz="1200" b="1" dirty="0">
              <a:solidFill>
                <a:schemeClr val="tx1"/>
              </a:solidFill>
              <a:ea typeface="Calibri" panose="020F0502020204030204" pitchFamily="34" charset="0"/>
            </a:endParaRPr>
          </a:p>
          <a:p>
            <a:pPr>
              <a:buFont typeface="Arial" panose="020B0604020202020204" pitchFamily="34" charset="0"/>
              <a:buChar char="•"/>
            </a:pPr>
            <a:r>
              <a:rPr lang="en-US" dirty="0">
                <a:latin typeface="Calibri"/>
                <a:ea typeface="Calibri" panose="020F0502020204030204" pitchFamily="34" charset="0"/>
                <a:cs typeface="Calibri"/>
              </a:rPr>
              <a:t>Burkhardt J., Comstock G., Hartel P.G., Thompson P.B., </a:t>
            </a:r>
            <a:r>
              <a:rPr lang="en-US" dirty="0" err="1">
                <a:latin typeface="Calibri"/>
                <a:ea typeface="Calibri" panose="020F0502020204030204" pitchFamily="34" charset="0"/>
                <a:cs typeface="Calibri"/>
              </a:rPr>
              <a:t>Chrispeels</a:t>
            </a:r>
            <a:r>
              <a:rPr lang="en-US" dirty="0">
                <a:latin typeface="Calibri"/>
                <a:ea typeface="Calibri" panose="020F0502020204030204" pitchFamily="34" charset="0"/>
                <a:cs typeface="Calibri"/>
              </a:rPr>
              <a:t> M.J., </a:t>
            </a:r>
            <a:r>
              <a:rPr lang="en-US" dirty="0" err="1">
                <a:latin typeface="Calibri"/>
                <a:ea typeface="Calibri" panose="020F0502020204030204" pitchFamily="34" charset="0"/>
                <a:cs typeface="Calibri"/>
              </a:rPr>
              <a:t>Muscoplat</a:t>
            </a:r>
            <a:r>
              <a:rPr lang="en-US" dirty="0">
                <a:latin typeface="Calibri"/>
                <a:ea typeface="Calibri" panose="020F0502020204030204" pitchFamily="34" charset="0"/>
                <a:cs typeface="Calibri"/>
              </a:rPr>
              <a:t> C.C., </a:t>
            </a:r>
            <a:r>
              <a:rPr lang="en-US" dirty="0" err="1">
                <a:latin typeface="Calibri"/>
                <a:ea typeface="Calibri" panose="020F0502020204030204" pitchFamily="34" charset="0"/>
                <a:cs typeface="Calibri"/>
              </a:rPr>
              <a:t>Streiffer</a:t>
            </a:r>
            <a:r>
              <a:rPr lang="en-US" dirty="0">
                <a:latin typeface="Calibri"/>
                <a:ea typeface="Calibri" panose="020F0502020204030204" pitchFamily="34" charset="0"/>
                <a:cs typeface="Calibri"/>
              </a:rPr>
              <a:t> R. (2005). Agricultural Ethics. CAST – Council for Agricultural Science and Technology, 29, p. 12 (ISSN 1070-0021). </a:t>
            </a:r>
          </a:p>
          <a:p>
            <a:pPr>
              <a:buFont typeface="Arial" panose="020B0604020202020204" pitchFamily="34" charset="0"/>
              <a:buChar char="•"/>
            </a:pPr>
            <a:r>
              <a:rPr lang="en-US" dirty="0" err="1">
                <a:latin typeface="Calibri"/>
                <a:ea typeface="Calibri" panose="020F0502020204030204" pitchFamily="34" charset="0"/>
                <a:cs typeface="Calibri"/>
              </a:rPr>
              <a:t>Chrispeels</a:t>
            </a:r>
            <a:r>
              <a:rPr lang="en-US" dirty="0">
                <a:latin typeface="Calibri"/>
                <a:ea typeface="Calibri" panose="020F0502020204030204" pitchFamily="34" charset="0"/>
                <a:cs typeface="Calibri"/>
              </a:rPr>
              <a:t> M.J., </a:t>
            </a:r>
            <a:r>
              <a:rPr lang="en-US" dirty="0" err="1">
                <a:latin typeface="Calibri"/>
                <a:ea typeface="Calibri" panose="020F0502020204030204" pitchFamily="34" charset="0"/>
                <a:cs typeface="Calibri"/>
              </a:rPr>
              <a:t>Mandoli</a:t>
            </a:r>
            <a:r>
              <a:rPr lang="en-US" dirty="0">
                <a:latin typeface="Calibri"/>
                <a:ea typeface="Calibri" panose="020F0502020204030204" pitchFamily="34" charset="0"/>
                <a:cs typeface="Calibri"/>
              </a:rPr>
              <a:t> D.F. (2003). Agricultural Ethics. Plant Physiology, 132, 4–9. </a:t>
            </a:r>
            <a:endParaRPr lang="en-US" dirty="0"/>
          </a:p>
          <a:p>
            <a:pPr>
              <a:buFont typeface="Arial" panose="020B0604020202020204" pitchFamily="34" charset="0"/>
              <a:buChar char="•"/>
            </a:pPr>
            <a:r>
              <a:rPr lang="en-US" dirty="0">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endParaRPr lang="en-US" dirty="0"/>
          </a:p>
          <a:p>
            <a:pPr>
              <a:buFont typeface="Arial" panose="020B0604020202020204" pitchFamily="34" charset="0"/>
              <a:buChar char="•"/>
            </a:pPr>
            <a:r>
              <a:rPr lang="en-US" dirty="0">
                <a:latin typeface="Calibri"/>
                <a:ea typeface="Calibri" panose="020F0502020204030204" pitchFamily="34" charset="0"/>
                <a:cs typeface="Calibri"/>
              </a:rPr>
              <a:t>Commission Delegated Regulation (EU) 2020/691 of 30 January 2020, supplementing Regulation (EU) 2016/429 of the European Parliament and of Council as regards rules for aquaculture establishments and transporters of aquatic animals. </a:t>
            </a:r>
            <a:endParaRPr lang="en-US" dirty="0"/>
          </a:p>
          <a:p>
            <a:pPr>
              <a:buFont typeface="Arial" panose="020B0604020202020204" pitchFamily="34" charset="0"/>
              <a:buChar char="•"/>
            </a:pPr>
            <a:r>
              <a:rPr lang="en-US"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EU (2020). Farm to Fork Strategy  - For a fair, healthy and environmentally-friendly food system.</a:t>
            </a:r>
            <a:r>
              <a:rPr lang="en-US" dirty="0">
                <a:solidFill>
                  <a:srgbClr val="F79037"/>
                </a:solidFill>
                <a:latin typeface="Calibri"/>
                <a:ea typeface="Calibri" panose="020F0502020204030204" pitchFamily="34" charset="0"/>
                <a:cs typeface="Calibri"/>
              </a:rPr>
              <a:t> </a:t>
            </a:r>
            <a:endParaRPr lang="en-US" dirty="0">
              <a:solidFill>
                <a:srgbClr val="F79037"/>
              </a:solidFill>
            </a:endParaRPr>
          </a:p>
          <a:p>
            <a:pPr>
              <a:buFont typeface="Arial" panose="020B0604020202020204" pitchFamily="34" charset="0"/>
              <a:buChar char="•"/>
            </a:pPr>
            <a:r>
              <a:rPr lang="en-US"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FAO (2003). Trade reforms and food security. Commodity Policy and Projections Service - Commodities and Trade Division.</a:t>
            </a:r>
            <a:r>
              <a:rPr lang="en-US" dirty="0">
                <a:solidFill>
                  <a:srgbClr val="F79037"/>
                </a:solidFill>
                <a:latin typeface="Calibri"/>
                <a:ea typeface="Calibri" panose="020F0502020204030204" pitchFamily="34" charset="0"/>
                <a:cs typeface="Calibri"/>
              </a:rPr>
              <a:t> </a:t>
            </a:r>
            <a:endParaRPr lang="en-US" dirty="0">
              <a:solidFill>
                <a:srgbClr val="F79037"/>
              </a:solidFill>
            </a:endParaRPr>
          </a:p>
          <a:p>
            <a:pPr>
              <a:buChar char="•"/>
            </a:pPr>
            <a:r>
              <a:rPr lang="en-US" dirty="0">
                <a:latin typeface="Calibri"/>
                <a:ea typeface="Calibri" panose="020F0502020204030204" pitchFamily="34" charset="0"/>
                <a:cs typeface="Calibri"/>
              </a:rPr>
              <a:t>FAO (2006). Food Security. Policy Brief. June, Issue 2.</a:t>
            </a:r>
            <a:endParaRPr lang="en-US" dirty="0"/>
          </a:p>
          <a:p>
            <a:pPr marL="171450" indent="-171450" algn="l">
              <a:buChar char="•"/>
            </a:pPr>
            <a:endParaRPr lang="en-US" dirty="0">
              <a:solidFill>
                <a:schemeClr val="tx1"/>
              </a:solidFill>
              <a:ea typeface="Calibri" panose="020F0502020204030204" pitchFamily="34" charset="0"/>
            </a:endParaRPr>
          </a:p>
          <a:p>
            <a:pPr algn="l" rtl="0"/>
            <a:endParaRPr lang="en-US" dirty="0">
              <a:solidFill>
                <a:schemeClr val="tx1"/>
              </a:solidFill>
              <a:ea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11" name="Picture Placeholder 10" descr="A garden with plants and flowers  Description automatically generated with low confidence">
            <a:extLst>
              <a:ext uri="{FF2B5EF4-FFF2-40B4-BE49-F238E27FC236}">
                <a16:creationId xmlns:a16="http://schemas.microsoft.com/office/drawing/2014/main" id="{56C3009D-8078-04F6-761A-4BFF0DC3FE66}"/>
              </a:ext>
            </a:extLst>
          </p:cNvPr>
          <p:cNvPicPr>
            <a:picLocks noGrp="1" noChangeAspect="1"/>
          </p:cNvPicPr>
          <p:nvPr>
            <p:ph type="pic" sz="quarter" idx="41"/>
          </p:nvPr>
        </p:nvPicPr>
        <p:blipFill>
          <a:blip r:embed="rId6" cstate="screen">
            <a:extLst>
              <a:ext uri="{28A0092B-C50C-407E-A947-70E740481C1C}">
                <a14:useLocalDpi xmlns:a14="http://schemas.microsoft.com/office/drawing/2010/main"/>
              </a:ext>
            </a:extLst>
          </a:blip>
          <a:srcRect/>
          <a:stretch>
            <a:fillRect/>
          </a:stretch>
        </p:blipFill>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150299" y="2129642"/>
            <a:ext cx="3097601" cy="2264228"/>
          </a:xfrm>
          <a:prstGeom prst="wedgeRoundRectCallout">
            <a:avLst>
              <a:gd name="adj1" fmla="val -30445"/>
              <a:gd name="adj2" fmla="val 6973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err="1">
                <a:solidFill>
                  <a:schemeClr val="bg1"/>
                </a:solidFill>
                <a:latin typeface="Calibri"/>
                <a:ea typeface="Calibri" panose="020F0502020204030204" pitchFamily="34" charset="0"/>
                <a:cs typeface="Calibri"/>
              </a:rPr>
              <a:t>Konuyla</a:t>
            </a:r>
            <a:r>
              <a:rPr lang="en-US" b="1" dirty="0">
                <a:solidFill>
                  <a:schemeClr val="bg1"/>
                </a:solidFill>
                <a:latin typeface="Calibri"/>
                <a:ea typeface="Calibri" panose="020F0502020204030204" pitchFamily="34" charset="0"/>
                <a:cs typeface="Calibri"/>
              </a:rPr>
              <a:t> </a:t>
            </a:r>
            <a:r>
              <a:rPr lang="en-US" b="1" dirty="0" err="1">
                <a:solidFill>
                  <a:schemeClr val="bg1"/>
                </a:solidFill>
                <a:latin typeface="Calibri"/>
                <a:ea typeface="Calibri" panose="020F0502020204030204" pitchFamily="34" charset="0"/>
                <a:cs typeface="Calibri"/>
              </a:rPr>
              <a:t>İlgili</a:t>
            </a:r>
            <a:r>
              <a:rPr lang="en-US" b="1" dirty="0">
                <a:solidFill>
                  <a:schemeClr val="bg1"/>
                </a:solidFill>
                <a:latin typeface="Calibri"/>
                <a:ea typeface="Calibri" panose="020F0502020204030204" pitchFamily="34" charset="0"/>
                <a:cs typeface="Calibri"/>
              </a:rPr>
              <a:t> Vaka </a:t>
            </a:r>
            <a:r>
              <a:rPr lang="en-US" b="1" dirty="0" err="1">
                <a:solidFill>
                  <a:schemeClr val="bg1"/>
                </a:solidFill>
                <a:latin typeface="Calibri"/>
                <a:ea typeface="Calibri" panose="020F0502020204030204" pitchFamily="34" charset="0"/>
                <a:cs typeface="Calibri"/>
              </a:rPr>
              <a:t>Çalışmaları</a:t>
            </a:r>
            <a:r>
              <a:rPr lang="en-US" b="1" dirty="0">
                <a:solidFill>
                  <a:schemeClr val="bg1"/>
                </a:solidFill>
                <a:latin typeface="Calibri"/>
                <a:ea typeface="Calibri" panose="020F0502020204030204" pitchFamily="34" charset="0"/>
                <a:cs typeface="Calibri"/>
              </a:rPr>
              <a:t>:</a:t>
            </a:r>
          </a:p>
          <a:p>
            <a:pPr algn="l" rtl="0"/>
            <a:endParaRPr lang="en-US" sz="800" b="1">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215900" indent="-215900" algn="l" rtl="0" fontAlgn="base">
              <a:buFont typeface="Arial" panose="020B0604020202020204" pitchFamily="34" charset="0"/>
              <a:buChar char="•"/>
            </a:pPr>
            <a:r>
              <a:rPr lang="en-US" sz="1400" b="1" i="0" dirty="0" err="1">
                <a:solidFill>
                  <a:schemeClr val="bg1"/>
                </a:solidFill>
                <a:effectLst/>
                <a:latin typeface="Calibri"/>
                <a:ea typeface="Calibri" panose="020F0502020204030204" pitchFamily="34" charset="0"/>
                <a:cs typeface="Calibri"/>
              </a:rPr>
              <a:t>Carned'Erva</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rejeneratif</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tarım</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konusunu</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tartışın</a:t>
            </a:r>
            <a:r>
              <a:rPr lang="en-US" sz="1400" b="0" i="0" dirty="0">
                <a:solidFill>
                  <a:schemeClr val="bg1"/>
                </a:solidFill>
                <a:effectLst/>
                <a:latin typeface="Calibri"/>
                <a:ea typeface="Calibri" panose="020F0502020204030204" pitchFamily="34" charset="0"/>
                <a:cs typeface="Calibri"/>
              </a:rPr>
              <a:t>.</a:t>
            </a:r>
            <a:endParaRPr lang="en-US" sz="1400" b="0" i="0" dirty="0">
              <a:solidFill>
                <a:schemeClr val="bg1"/>
              </a:solidFill>
              <a:latin typeface="Calibri"/>
              <a:ea typeface="Calibri" panose="020F0502020204030204" pitchFamily="34" charset="0"/>
              <a:cs typeface="Calibri"/>
            </a:endParaRPr>
          </a:p>
          <a:p>
            <a:pPr marL="215900" indent="-215900" fontAlgn="base">
              <a:buFont typeface="Arial" panose="020B0604020202020204" pitchFamily="34" charset="0"/>
              <a:buChar char="•"/>
            </a:pPr>
            <a:r>
              <a:rPr lang="en-US" sz="1400" b="1" dirty="0" err="1">
                <a:solidFill>
                  <a:schemeClr val="bg1"/>
                </a:solidFill>
                <a:latin typeface="Calibri"/>
                <a:ea typeface="Calibri" panose="020F0502020204030204" pitchFamily="34" charset="0"/>
                <a:cs typeface="Calibri"/>
              </a:rPr>
              <a:t>Frulact</a:t>
            </a:r>
            <a:r>
              <a:rPr lang="en-US" sz="1400" b="0" i="0" dirty="0">
                <a:solidFill>
                  <a:schemeClr val="bg1"/>
                </a:solidFill>
                <a:effectLst/>
                <a:latin typeface="Calibri"/>
                <a:ea typeface="Calibri" panose="020F0502020204030204" pitchFamily="34" charset="0"/>
                <a:cs typeface="Calibri"/>
              </a:rPr>
              <a:t>:</a:t>
            </a:r>
            <a:r>
              <a:rPr lang="en-US" sz="1400" dirty="0">
                <a:solidFill>
                  <a:schemeClr val="bg1"/>
                </a:solidFill>
                <a:latin typeface="Calibri"/>
                <a:ea typeface="Calibri" panose="020F0502020204030204" pitchFamily="34" charset="0"/>
                <a:cs typeface="Calibri"/>
              </a:rPr>
              <a:t> </a:t>
            </a:r>
            <a:r>
              <a:rPr lang="en-US" sz="1200" dirty="0" err="1">
                <a:solidFill>
                  <a:schemeClr val="bg1"/>
                </a:solidFill>
                <a:latin typeface="Calibri"/>
                <a:ea typeface="Calibri" panose="020F0502020204030204" pitchFamily="34" charset="0"/>
                <a:cs typeface="Calibri"/>
              </a:rPr>
              <a:t>tarımdaki</a:t>
            </a:r>
            <a:r>
              <a:rPr lang="en-US" sz="1200" dirty="0">
                <a:solidFill>
                  <a:schemeClr val="bg1"/>
                </a:solidFill>
                <a:latin typeface="Calibri"/>
                <a:ea typeface="Calibri" panose="020F0502020204030204" pitchFamily="34" charset="0"/>
                <a:cs typeface="Calibri"/>
              </a:rPr>
              <a:t> </a:t>
            </a:r>
            <a:r>
              <a:rPr lang="en-US" sz="1200" dirty="0" err="1">
                <a:solidFill>
                  <a:schemeClr val="bg1"/>
                </a:solidFill>
                <a:latin typeface="Calibri"/>
                <a:ea typeface="Calibri" panose="020F0502020204030204" pitchFamily="34" charset="0"/>
                <a:cs typeface="Calibri"/>
              </a:rPr>
              <a:t>en</a:t>
            </a:r>
            <a:r>
              <a:rPr lang="en-US" sz="1200" b="0" i="0" dirty="0">
                <a:solidFill>
                  <a:schemeClr val="bg1"/>
                </a:solidFill>
                <a:effectLst/>
                <a:latin typeface="Calibri"/>
                <a:ea typeface="Calibri" panose="020F0502020204030204" pitchFamily="34" charset="0"/>
                <a:cs typeface="Calibri"/>
              </a:rPr>
              <a:t> iyi </a:t>
            </a:r>
            <a:r>
              <a:rPr lang="en-US" sz="1200" b="0" i="0" dirty="0" err="1">
                <a:solidFill>
                  <a:schemeClr val="bg1"/>
                </a:solidFill>
                <a:effectLst/>
                <a:latin typeface="Calibri"/>
                <a:ea typeface="Calibri" panose="020F0502020204030204" pitchFamily="34" charset="0"/>
                <a:cs typeface="Calibri"/>
              </a:rPr>
              <a:t>uygulamaları</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teşvik</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etme</a:t>
            </a:r>
            <a:r>
              <a:rPr lang="en-US" sz="1200" b="0" i="0" dirty="0">
                <a:solidFill>
                  <a:schemeClr val="bg1"/>
                </a:solidFill>
                <a:effectLst/>
                <a:latin typeface="Calibri"/>
                <a:ea typeface="Calibri" panose="020F0502020204030204" pitchFamily="34" charset="0"/>
                <a:cs typeface="Calibri"/>
              </a:rPr>
              <a:t> </a:t>
            </a:r>
            <a:r>
              <a:rPr lang="en-US" sz="1200" b="0" i="0" dirty="0" err="1">
                <a:solidFill>
                  <a:schemeClr val="bg1"/>
                </a:solidFill>
                <a:effectLst/>
                <a:latin typeface="Calibri"/>
                <a:ea typeface="Calibri" panose="020F0502020204030204" pitchFamily="34" charset="0"/>
                <a:cs typeface="Calibri"/>
              </a:rPr>
              <a:t>konusunu</a:t>
            </a:r>
            <a:r>
              <a:rPr lang="en-US" sz="1200" b="0" i="0" dirty="0">
                <a:solidFill>
                  <a:schemeClr val="bg1"/>
                </a:solidFill>
                <a:effectLst/>
                <a:latin typeface="Calibri"/>
                <a:ea typeface="Calibri" panose="020F0502020204030204" pitchFamily="34" charset="0"/>
                <a:cs typeface="Calibri"/>
              </a:rPr>
              <a:t> </a:t>
            </a:r>
            <a:r>
              <a:rPr lang="en-US" sz="1200" dirty="0" err="1">
                <a:solidFill>
                  <a:schemeClr val="bg1"/>
                </a:solidFill>
                <a:latin typeface="Calibri"/>
                <a:ea typeface="Calibri" panose="020F0502020204030204" pitchFamily="34" charset="0"/>
                <a:cs typeface="Calibri"/>
              </a:rPr>
              <a:t>tartışın</a:t>
            </a:r>
            <a:r>
              <a:rPr lang="en-US" sz="1200" dirty="0">
                <a:solidFill>
                  <a:schemeClr val="bg1"/>
                </a:solidFill>
                <a:latin typeface="Calibri"/>
                <a:ea typeface="Calibri" panose="020F0502020204030204" pitchFamily="34" charset="0"/>
                <a:cs typeface="Calibri"/>
              </a:rPr>
              <a:t>.</a:t>
            </a:r>
            <a:endParaRPr lang="en-US" sz="1200" b="0" i="0" dirty="0">
              <a:solidFill>
                <a:schemeClr val="bg1"/>
              </a:solidFill>
              <a:latin typeface="Calibri"/>
              <a:ea typeface="Calibri" panose="020F0502020204030204" pitchFamily="34" charset="0"/>
              <a:cs typeface="Calibri"/>
            </a:endParaRPr>
          </a:p>
        </p:txBody>
      </p:sp>
      <p:pic>
        <p:nvPicPr>
          <p:cNvPr id="5" name="Picture 4">
            <a:extLst>
              <a:ext uri="{FF2B5EF4-FFF2-40B4-BE49-F238E27FC236}">
                <a16:creationId xmlns:a16="http://schemas.microsoft.com/office/drawing/2014/main" id="{41DB3DDC-D662-26AC-9E6D-EE896D6D1793}"/>
              </a:ext>
            </a:extLst>
          </p:cNvPr>
          <p:cNvPicPr>
            <a:picLocks noChangeAspect="1"/>
          </p:cNvPicPr>
          <p:nvPr/>
        </p:nvPicPr>
        <p:blipFill>
          <a:blip r:embed="rId7"/>
          <a:stretch>
            <a:fillRect/>
          </a:stretch>
        </p:blipFill>
        <p:spPr>
          <a:xfrm>
            <a:off x="213098" y="5220414"/>
            <a:ext cx="493080" cy="474817"/>
          </a:xfrm>
          <a:prstGeom prst="rect">
            <a:avLst/>
          </a:prstGeom>
        </p:spPr>
      </p:pic>
      <p:sp>
        <p:nvSpPr>
          <p:cNvPr id="7" name="Slide Number Placeholder 9">
            <a:extLst>
              <a:ext uri="{FF2B5EF4-FFF2-40B4-BE49-F238E27FC236}">
                <a16:creationId xmlns:a16="http://schemas.microsoft.com/office/drawing/2014/main" id="{768CC510-398A-DB86-9AF6-C5FB3D57FE63}"/>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23</a:t>
            </a:fld>
            <a:endParaRPr lang="en-US" sz="1100"/>
          </a:p>
        </p:txBody>
      </p:sp>
      <p:pic>
        <p:nvPicPr>
          <p:cNvPr id="2" name="Picture 1">
            <a:extLst>
              <a:ext uri="{FF2B5EF4-FFF2-40B4-BE49-F238E27FC236}">
                <a16:creationId xmlns:a16="http://schemas.microsoft.com/office/drawing/2014/main" id="{FC28211C-4AE8-5F84-7DF5-DA63DE02269C}"/>
              </a:ext>
            </a:extLst>
          </p:cNvPr>
          <p:cNvPicPr>
            <a:picLocks noChangeAspect="1"/>
          </p:cNvPicPr>
          <p:nvPr/>
        </p:nvPicPr>
        <p:blipFill rotWithShape="1">
          <a:blip r:embed="rId7"/>
          <a:srcRect l="13513" r="2703"/>
          <a:stretch/>
        </p:blipFill>
        <p:spPr>
          <a:xfrm>
            <a:off x="402871" y="9013029"/>
            <a:ext cx="413122" cy="474817"/>
          </a:xfrm>
          <a:prstGeom prst="rect">
            <a:avLst/>
          </a:prstGeom>
        </p:spPr>
      </p:pic>
    </p:spTree>
    <p:extLst>
      <p:ext uri="{BB962C8B-B14F-4D97-AF65-F5344CB8AC3E}">
        <p14:creationId xmlns:p14="http://schemas.microsoft.com/office/powerpoint/2010/main" val="347660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a:t>Doğal Gıda Kaynakları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algn="l">
              <a:defRPr/>
            </a:pPr>
            <a:r>
              <a:rPr lang="tr-TR" sz="1200" b="1" dirty="0">
                <a:solidFill>
                  <a:schemeClr val="tx1"/>
                </a:solidFill>
                <a:highlight>
                  <a:srgbClr val="F79037"/>
                </a:highlight>
                <a:latin typeface="Calibri"/>
                <a:cs typeface="Calibri"/>
              </a:rPr>
              <a:t>Amaç: Etik gıda üretiminde hayvan ve deniz refahının önemini anlamak</a:t>
            </a: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tr-TR" sz="14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tr-TR" sz="1200" i="0" u="none" strike="noStrike" kern="1200" cap="none" spc="0" normalizeH="0" baseline="0" noProof="0" dirty="0">
                <a:ln>
                  <a:noFill/>
                </a:ln>
                <a:solidFill>
                  <a:srgbClr val="000000"/>
                </a:solidFill>
                <a:effectLst/>
                <a:uLnTx/>
                <a:uFillTx/>
                <a:latin typeface="Calibri"/>
                <a:ea typeface="Calibri"/>
                <a:cs typeface="Calibri"/>
              </a:rPr>
              <a:t>Hayvanlar bir besin kaynağıdır, ancak onlara iyi davranılmalıdır. Etik olmayan muamele daha düşük kaliteli ürünlere yol açar, </a:t>
            </a:r>
            <a:r>
              <a:rPr lang="tr-TR" sz="1200" dirty="0">
                <a:latin typeface="Calibri"/>
                <a:ea typeface="Calibri"/>
                <a:cs typeface="Calibri"/>
              </a:rPr>
              <a:t>dolayısıyla </a:t>
            </a:r>
            <a:r>
              <a:rPr kumimoji="0" lang="tr-TR" sz="1200" i="0" u="none" strike="noStrike" kern="1200" cap="none" spc="0" normalizeH="0" baseline="0" noProof="0" dirty="0">
                <a:ln>
                  <a:noFill/>
                </a:ln>
                <a:solidFill>
                  <a:srgbClr val="000000"/>
                </a:solidFill>
                <a:effectLst/>
                <a:uLnTx/>
                <a:uFillTx/>
                <a:latin typeface="Calibri"/>
                <a:ea typeface="Calibri"/>
                <a:cs typeface="Calibri"/>
              </a:rPr>
              <a:t>hayvanlara daha iyi davranmak için yatırım yapmaya değer. Büyümeyi ve üretimi artırmak için steroidlerin ve hormonların kullanımına ilişkin endişeler de dikkate alınmalıdır.</a:t>
            </a:r>
            <a:r>
              <a:rPr lang="tr-TR" sz="1200" dirty="0">
                <a:latin typeface="Calibri"/>
                <a:ea typeface="Calibri"/>
                <a:cs typeface="Calibri"/>
              </a:rPr>
              <a:t> </a:t>
            </a:r>
            <a:endParaRPr lang="tr-TR" sz="1200" dirty="0">
              <a:ea typeface="Calibri"/>
              <a:cs typeface="Calibri"/>
            </a:endParaRPr>
          </a:p>
          <a:p>
            <a:pPr rtl="0" fontAlgn="base">
              <a:defRPr/>
            </a:pPr>
            <a:endParaRPr lang="tr-TR" sz="1200" dirty="0">
              <a:ea typeface="Calibri" panose="020F0502020204030204" pitchFamily="34" charset="0"/>
            </a:endParaRPr>
          </a:p>
          <a:p>
            <a:pPr fontAlgn="base">
              <a:defRPr/>
            </a:pPr>
            <a:r>
              <a:rPr lang="tr-TR" sz="1200" dirty="0">
                <a:latin typeface="Calibri"/>
                <a:ea typeface="Calibri"/>
                <a:cs typeface="Calibri"/>
              </a:rPr>
              <a:t>Artırılmış hayvan</a:t>
            </a:r>
            <a:r>
              <a:rPr kumimoji="0" lang="tr-TR" sz="1200" i="0" u="none" strike="noStrike" kern="1200" cap="none" spc="0" normalizeH="0" baseline="0" noProof="0" dirty="0">
                <a:ln>
                  <a:noFill/>
                </a:ln>
                <a:solidFill>
                  <a:srgbClr val="000000"/>
                </a:solidFill>
                <a:effectLst/>
                <a:uLnTx/>
                <a:uFillTx/>
                <a:latin typeface="Calibri"/>
                <a:ea typeface="Calibri"/>
                <a:cs typeface="Calibri"/>
              </a:rPr>
              <a:t> </a:t>
            </a:r>
            <a:r>
              <a:rPr lang="tr-TR" sz="1200" dirty="0">
                <a:latin typeface="Calibri"/>
                <a:ea typeface="Calibri"/>
                <a:cs typeface="Calibri"/>
              </a:rPr>
              <a:t>refahı, biyolojik çeşitliliğin korunmasına yardımcı olur, </a:t>
            </a:r>
            <a:r>
              <a:rPr kumimoji="0" lang="tr-TR" sz="1200" i="0" u="none" strike="noStrike" kern="1200" cap="none" spc="0" normalizeH="0" baseline="0" noProof="0" dirty="0">
                <a:ln>
                  <a:noFill/>
                </a:ln>
                <a:solidFill>
                  <a:srgbClr val="000000"/>
                </a:solidFill>
                <a:effectLst/>
                <a:uLnTx/>
                <a:uFillTx/>
                <a:latin typeface="Calibri"/>
                <a:ea typeface="Calibri"/>
                <a:cs typeface="Calibri"/>
              </a:rPr>
              <a:t>hayvan sağlığını iyileştirir </a:t>
            </a:r>
            <a:r>
              <a:rPr lang="tr-TR" sz="1200" dirty="0">
                <a:latin typeface="Calibri"/>
                <a:ea typeface="Calibri"/>
                <a:cs typeface="Calibri"/>
              </a:rPr>
              <a:t>ve et kalitesini arttırır, yani ilaç</a:t>
            </a:r>
            <a:r>
              <a:rPr kumimoji="0" lang="tr-TR" sz="1200" i="0" u="none" strike="noStrike" kern="1200" cap="none" spc="0" normalizeH="0" baseline="0" noProof="0" dirty="0">
                <a:ln>
                  <a:noFill/>
                </a:ln>
                <a:solidFill>
                  <a:srgbClr val="000000"/>
                </a:solidFill>
                <a:effectLst/>
                <a:uLnTx/>
                <a:uFillTx/>
                <a:latin typeface="Calibri"/>
                <a:ea typeface="Calibri"/>
                <a:cs typeface="Calibri"/>
              </a:rPr>
              <a:t> ihtiyacını azaltır.</a:t>
            </a:r>
            <a:r>
              <a:rPr lang="tr-TR" sz="1200" dirty="0">
                <a:latin typeface="Calibri"/>
                <a:ea typeface="Calibri"/>
                <a:cs typeface="Calibri"/>
              </a:rPr>
              <a:t> </a:t>
            </a:r>
            <a:endParaRPr lang="tr-TR" sz="1200" i="0" u="none" strike="noStrike" kern="1200" cap="none" spc="0" baseline="0" noProof="0" dirty="0">
              <a:ea typeface="Calibri"/>
            </a:endParaRPr>
          </a:p>
          <a:p>
            <a:pPr>
              <a:defRPr/>
            </a:pPr>
            <a:r>
              <a:rPr lang="tr-TR" sz="1200" dirty="0">
                <a:latin typeface="Calibri"/>
                <a:ea typeface="Calibri"/>
                <a:cs typeface="Calibri"/>
              </a:rPr>
              <a:t>Hayvanlara nasıl davranılacağı hakkında daha fazla bilgi almak için lütfen </a:t>
            </a:r>
            <a:r>
              <a:rPr lang="tr-TR" sz="1200" b="1"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burayı</a:t>
            </a:r>
            <a:r>
              <a:rPr lang="tr-TR" sz="1200" b="1" dirty="0">
                <a:solidFill>
                  <a:srgbClr val="F79037"/>
                </a:solidFill>
                <a:latin typeface="Calibri"/>
                <a:ea typeface="Calibri"/>
                <a:cs typeface="Calibri"/>
              </a:rPr>
              <a:t> </a:t>
            </a:r>
            <a:r>
              <a:rPr lang="tr-TR" sz="1200" dirty="0">
                <a:solidFill>
                  <a:schemeClr val="tx1"/>
                </a:solidFill>
                <a:latin typeface="Calibri"/>
                <a:ea typeface="Calibri"/>
                <a:cs typeface="Calibri"/>
              </a:rPr>
              <a:t>tıklayın.</a:t>
            </a:r>
            <a:endParaRPr lang="tr-TR" sz="1200" dirty="0">
              <a:solidFill>
                <a:schemeClr val="tx1"/>
              </a:solidFill>
              <a:ea typeface="Calibri"/>
              <a:cs typeface="Calibri"/>
            </a:endParaRPr>
          </a:p>
          <a:p>
            <a:pPr rtl="0">
              <a:defRPr/>
            </a:pPr>
            <a:endParaRPr lang="tr-TR" sz="1200" b="1" dirty="0">
              <a:ea typeface="Calibri" panose="020F0502020204030204" pitchFamily="34" charset="0"/>
              <a:cs typeface="Calibri"/>
            </a:endParaRPr>
          </a:p>
          <a:p>
            <a:pPr>
              <a:defRPr/>
            </a:pPr>
            <a:r>
              <a:rPr lang="tr-TR" sz="1200" b="1" dirty="0">
                <a:latin typeface="Calibri"/>
                <a:cs typeface="Calibri"/>
              </a:rPr>
              <a:t>Sürdürülebilir balıkçılık </a:t>
            </a:r>
            <a:r>
              <a:rPr lang="tr-TR" sz="1200" dirty="0">
                <a:latin typeface="Calibri"/>
                <a:cs typeface="Calibri"/>
              </a:rPr>
              <a:t>aynı zamanda okyanustaki biyolojik çeşitliliği ve tatlı su yaban hayatını da korur. Bir kaç balık ve omurgasız türü gıda olarak tüketilirken, diğerleri ekonomik nedenlerle hasat edilir (örneğin, mücevher imalatında kullanılan incileri üreten istiridyeler) (</a:t>
            </a:r>
            <a:r>
              <a:rPr lang="tr-TR" sz="1200" dirty="0" err="1">
                <a:latin typeface="Calibri"/>
                <a:cs typeface="Calibri"/>
              </a:rPr>
              <a:t>National</a:t>
            </a:r>
            <a:r>
              <a:rPr lang="tr-TR" sz="1200" dirty="0">
                <a:latin typeface="Calibri"/>
                <a:cs typeface="Calibri"/>
              </a:rPr>
              <a:t> </a:t>
            </a:r>
            <a:r>
              <a:rPr lang="tr-TR" sz="1200" dirty="0" err="1">
                <a:latin typeface="Calibri"/>
                <a:cs typeface="Calibri"/>
              </a:rPr>
              <a:t>Geographic</a:t>
            </a:r>
            <a:r>
              <a:rPr lang="tr-TR" sz="1200" dirty="0">
                <a:latin typeface="Calibri"/>
                <a:cs typeface="Calibri"/>
              </a:rPr>
              <a:t>, </a:t>
            </a:r>
            <a:r>
              <a:rPr lang="tr-TR" sz="1200" dirty="0" err="1">
                <a:latin typeface="Calibri"/>
                <a:cs typeface="Calibri"/>
              </a:rPr>
              <a:t>t.y</a:t>
            </a:r>
            <a:r>
              <a:rPr lang="tr-TR" sz="1200" dirty="0">
                <a:latin typeface="Calibri"/>
                <a:cs typeface="Calibri"/>
              </a:rPr>
              <a:t>.). Deniz ürünlerine olan talep ve modern teknolojilerin kullanımı, bazı balık ve kabuklu deniz hayvanı popülasyonlarını tüketen balıkçılık uygulamalarının da ortaya çıkmasıyla sonuçlanmıştır. Aşırı avlanma, denizdeki yaban hayat popülasyonlarının, çoğalabileceğinden daha hızlı avlanmaktan ibarettir (</a:t>
            </a:r>
            <a:r>
              <a:rPr lang="tr-TR" sz="1200" dirty="0" err="1">
                <a:latin typeface="Calibri"/>
                <a:cs typeface="Calibri"/>
              </a:rPr>
              <a:t>National</a:t>
            </a:r>
            <a:r>
              <a:rPr lang="tr-TR" sz="1200" dirty="0">
                <a:latin typeface="Calibri"/>
                <a:cs typeface="Calibri"/>
              </a:rPr>
              <a:t> </a:t>
            </a:r>
            <a:r>
              <a:rPr lang="tr-TR" sz="1200" dirty="0" err="1">
                <a:latin typeface="Calibri"/>
                <a:cs typeface="Calibri"/>
              </a:rPr>
              <a:t>Geographic</a:t>
            </a:r>
            <a:r>
              <a:rPr lang="tr-TR" sz="1200" dirty="0">
                <a:latin typeface="Calibri"/>
                <a:cs typeface="Calibri"/>
              </a:rPr>
              <a:t>, </a:t>
            </a:r>
            <a:r>
              <a:rPr lang="tr-TR" sz="1200" dirty="0" err="1">
                <a:latin typeface="Calibri"/>
                <a:cs typeface="Calibri"/>
              </a:rPr>
              <a:t>t.y</a:t>
            </a:r>
            <a:r>
              <a:rPr lang="tr-TR" sz="1200" dirty="0">
                <a:latin typeface="Calibri"/>
                <a:cs typeface="Calibri"/>
              </a:rPr>
              <a:t>.). Bu nedenle, bu tür uygulamaların yasaklanması gerekir. Diğer bir sorun ise hedef dışı yakalamadır. Bu uygulama da, kuşlar ve deniz kaplumbağaları gibi türlerin kazara yakalanmasını içerir (</a:t>
            </a:r>
            <a:r>
              <a:rPr lang="tr-TR" sz="1200" dirty="0" err="1">
                <a:latin typeface="Calibri"/>
                <a:cs typeface="Calibri"/>
              </a:rPr>
              <a:t>National</a:t>
            </a:r>
            <a:r>
              <a:rPr lang="tr-TR" sz="1200" dirty="0">
                <a:latin typeface="Calibri"/>
                <a:cs typeface="Calibri"/>
              </a:rPr>
              <a:t> </a:t>
            </a:r>
            <a:r>
              <a:rPr lang="tr-TR" sz="1200" dirty="0" err="1">
                <a:latin typeface="Calibri"/>
                <a:cs typeface="Calibri"/>
              </a:rPr>
              <a:t>Geographic</a:t>
            </a:r>
            <a:r>
              <a:rPr lang="tr-TR" sz="1200" dirty="0">
                <a:latin typeface="Calibri"/>
                <a:cs typeface="Calibri"/>
              </a:rPr>
              <a:t>, </a:t>
            </a:r>
            <a:r>
              <a:rPr lang="tr-TR" sz="1200" dirty="0" err="1">
                <a:latin typeface="Calibri"/>
                <a:cs typeface="Calibri"/>
              </a:rPr>
              <a:t>t.y</a:t>
            </a:r>
            <a:r>
              <a:rPr lang="tr-TR" sz="1200" dirty="0">
                <a:latin typeface="Calibri"/>
                <a:cs typeface="Calibri"/>
              </a:rPr>
              <a:t>.). Gırgır avcılığı ve parakete çekme, hedef dışı avlanma kapsamındadır. Bu nedenle, sürdürülebilir balıkçılık uygulamalarını kullanmak elzemdir.</a:t>
            </a:r>
            <a:endParaRPr lang="tr-TR" dirty="0"/>
          </a:p>
          <a:p>
            <a:pPr algn="l" rtl="0">
              <a:defRPr/>
            </a:pPr>
            <a:endParaRPr lang="tr-TR" dirty="0"/>
          </a:p>
          <a:p>
            <a:pPr algn="l" rtl="0" fontAlgn="base">
              <a:defRPr/>
            </a:pPr>
            <a:endParaRPr lang="tr-TR" sz="1200" dirty="0">
              <a:highlight>
                <a:srgbClr val="F79037"/>
              </a:highlight>
              <a:ea typeface="Calibri" panose="020F0502020204030204" pitchFamily="34" charset="0"/>
            </a:endParaRPr>
          </a:p>
          <a:p>
            <a:pPr algn="l" rtl="0" fontAlgn="base">
              <a:defRPr/>
            </a:pPr>
            <a:endParaRPr lang="tr-TR" sz="1200" dirty="0">
              <a:highlight>
                <a:srgbClr val="F79037"/>
              </a:highlight>
              <a:latin typeface="Calibri"/>
              <a:ea typeface="Calibri" panose="020F0502020204030204" pitchFamily="34" charset="0"/>
              <a:cs typeface="Calibri"/>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lIns="91440" tIns="45720" rIns="91440" bIns="45720" anchor="t">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B.1.2.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Hayvan</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 Deniz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Refahı</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descr="Person examining plants in farm">
            <a:extLst>
              <a:ext uri="{FF2B5EF4-FFF2-40B4-BE49-F238E27FC236}">
                <a16:creationId xmlns:a16="http://schemas.microsoft.com/office/drawing/2014/main" id="{E74EEE91-8328-0DD9-15C7-981B255C55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44078" y="6681943"/>
            <a:ext cx="2906843" cy="2308239"/>
          </a:xfrm>
          <a:prstGeom prst="rect">
            <a:avLst/>
          </a:prstGeom>
        </p:spPr>
      </p:pic>
      <p:pic>
        <p:nvPicPr>
          <p:cNvPr id="35" name="Picture 34" descr="Men holding fishing nets">
            <a:extLst>
              <a:ext uri="{FF2B5EF4-FFF2-40B4-BE49-F238E27FC236}">
                <a16:creationId xmlns:a16="http://schemas.microsoft.com/office/drawing/2014/main" id="{B8763583-58E1-F3C9-49FA-8416722825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54022" y="6681943"/>
            <a:ext cx="2906842" cy="2308239"/>
          </a:xfrm>
          <a:prstGeom prst="rect">
            <a:avLst/>
          </a:prstGeom>
        </p:spPr>
      </p:pic>
      <p:sp>
        <p:nvSpPr>
          <p:cNvPr id="4" name="TextBox 3">
            <a:extLst>
              <a:ext uri="{FF2B5EF4-FFF2-40B4-BE49-F238E27FC236}">
                <a16:creationId xmlns:a16="http://schemas.microsoft.com/office/drawing/2014/main" id="{8DF36AA7-4723-73EA-C7F3-5B9235ADA906}"/>
              </a:ext>
            </a:extLst>
          </p:cNvPr>
          <p:cNvSpPr txBox="1"/>
          <p:nvPr/>
        </p:nvSpPr>
        <p:spPr>
          <a:xfrm>
            <a:off x="0" y="2182761"/>
            <a:ext cx="559027" cy="3163145"/>
          </a:xfrm>
          <a:prstGeom prst="rect">
            <a:avLst/>
          </a:prstGeom>
          <a:solidFill>
            <a:schemeClr val="bg1"/>
          </a:solidFill>
        </p:spPr>
        <p:txBody>
          <a:bodyPr wrap="square" rtlCol="0">
            <a:spAutoFit/>
          </a:bodyPr>
          <a:lstStyle/>
          <a:p>
            <a:pPr algn="l" rtl="0"/>
            <a:endParaRPr lang="en-IE"/>
          </a:p>
        </p:txBody>
      </p:sp>
      <p:pic>
        <p:nvPicPr>
          <p:cNvPr id="34" name="Picture 35" descr="Icon  Description automatically generated">
            <a:extLst>
              <a:ext uri="{FF2B5EF4-FFF2-40B4-BE49-F238E27FC236}">
                <a16:creationId xmlns:a16="http://schemas.microsoft.com/office/drawing/2014/main" id="{1A9931D2-FF4E-FDBF-13CD-7D45BEF915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719" y="3976404"/>
            <a:ext cx="495375" cy="485775"/>
          </a:xfrm>
          <a:prstGeom prst="rect">
            <a:avLst/>
          </a:prstGeom>
        </p:spPr>
      </p:pic>
      <p:sp>
        <p:nvSpPr>
          <p:cNvPr id="37" name="Slide Number Placeholder 9">
            <a:extLst>
              <a:ext uri="{FF2B5EF4-FFF2-40B4-BE49-F238E27FC236}">
                <a16:creationId xmlns:a16="http://schemas.microsoft.com/office/drawing/2014/main" id="{26F5E96C-D8E1-4F37-E4D1-383F6BB9AD1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24</a:t>
            </a:fld>
            <a:endParaRPr lang="en-US" sz="1100"/>
          </a:p>
        </p:txBody>
      </p:sp>
      <p:pic>
        <p:nvPicPr>
          <p:cNvPr id="36" name="Graphic 1" descr="Film strip outline">
            <a:extLst>
              <a:ext uri="{FF2B5EF4-FFF2-40B4-BE49-F238E27FC236}">
                <a16:creationId xmlns:a16="http://schemas.microsoft.com/office/drawing/2014/main" id="{A62E97B7-2E14-8BAD-3EA2-37F012799B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773" y="9347516"/>
            <a:ext cx="607898" cy="607898"/>
          </a:xfrm>
          <a:prstGeom prst="rect">
            <a:avLst/>
          </a:prstGeom>
        </p:spPr>
      </p:pic>
      <p:sp>
        <p:nvSpPr>
          <p:cNvPr id="40" name="TextBox 39">
            <a:extLst>
              <a:ext uri="{FF2B5EF4-FFF2-40B4-BE49-F238E27FC236}">
                <a16:creationId xmlns:a16="http://schemas.microsoft.com/office/drawing/2014/main" id="{78D7D610-DA06-E1E0-4D35-1E1098895BC0}"/>
              </a:ext>
            </a:extLst>
          </p:cNvPr>
          <p:cNvSpPr txBox="1"/>
          <p:nvPr/>
        </p:nvSpPr>
        <p:spPr>
          <a:xfrm>
            <a:off x="823850" y="9411089"/>
            <a:ext cx="622498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1100" b="1" dirty="0">
                <a:latin typeface="Calibri" panose="020F0502020204030204" pitchFamily="34" charset="0"/>
                <a:ea typeface="Calibri" panose="020F0502020204030204" pitchFamily="34" charset="0"/>
                <a:cs typeface="Calibri" panose="020F0502020204030204" pitchFamily="34" charset="0"/>
              </a:rPr>
              <a:t>Öğrencilerden aşağıdaki videoyu izlemeleri ve ardından tartışmaları istenir</a:t>
            </a:r>
            <a:r>
              <a:rPr lang="tr-TR" sz="1100" dirty="0">
                <a:latin typeface="Calibri" panose="020F0502020204030204" pitchFamily="34" charset="0"/>
                <a:ea typeface="Calibri" panose="020F0502020204030204" pitchFamily="34" charset="0"/>
                <a:cs typeface="Calibri" panose="020F0502020204030204" pitchFamily="34" charset="0"/>
              </a:rPr>
              <a:t>:</a:t>
            </a:r>
          </a:p>
          <a:p>
            <a:r>
              <a:rPr lang="tr-TR" sz="1100" dirty="0">
                <a:latin typeface="Calibri" panose="020F0502020204030204" pitchFamily="34" charset="0"/>
                <a:ea typeface="Calibri" panose="020F0502020204030204" pitchFamily="34" charset="0"/>
                <a:cs typeface="Calibri" panose="020F0502020204030204" pitchFamily="34" charset="0"/>
              </a:rPr>
              <a:t>Profit vs. </a:t>
            </a:r>
            <a:r>
              <a:rPr lang="tr-TR" sz="1100" dirty="0" err="1">
                <a:latin typeface="Calibri" panose="020F0502020204030204" pitchFamily="34" charset="0"/>
                <a:ea typeface="Calibri" panose="020F0502020204030204" pitchFamily="34" charset="0"/>
                <a:cs typeface="Calibri" panose="020F0502020204030204" pitchFamily="34" charset="0"/>
              </a:rPr>
              <a:t>ethics</a:t>
            </a:r>
            <a:r>
              <a:rPr lang="tr-TR" sz="1100" dirty="0">
                <a:latin typeface="Calibri" panose="020F0502020204030204" pitchFamily="34" charset="0"/>
                <a:ea typeface="Calibri" panose="020F0502020204030204" pitchFamily="34" charset="0"/>
                <a:cs typeface="Calibri" panose="020F0502020204030204" pitchFamily="34" charset="0"/>
              </a:rPr>
              <a:t>: </a:t>
            </a:r>
            <a:r>
              <a:rPr lang="tr-TR" sz="1100" dirty="0" err="1">
                <a:latin typeface="Calibri" panose="020F0502020204030204" pitchFamily="34" charset="0"/>
                <a:ea typeface="Calibri" panose="020F0502020204030204" pitchFamily="34" charset="0"/>
                <a:cs typeface="Calibri" panose="020F0502020204030204" pitchFamily="34" charset="0"/>
              </a:rPr>
              <a:t>Saving</a:t>
            </a:r>
            <a:r>
              <a:rPr lang="tr-TR" sz="1100" dirty="0">
                <a:latin typeface="Calibri" panose="020F0502020204030204" pitchFamily="34" charset="0"/>
                <a:ea typeface="Calibri" panose="020F0502020204030204" pitchFamily="34" charset="0"/>
                <a:cs typeface="Calibri" panose="020F0502020204030204" pitchFamily="34" charset="0"/>
              </a:rPr>
              <a:t> </a:t>
            </a:r>
            <a:r>
              <a:rPr lang="tr-TR" sz="1100" dirty="0" err="1">
                <a:latin typeface="Calibri" panose="020F0502020204030204" pitchFamily="34" charset="0"/>
                <a:ea typeface="Calibri" panose="020F0502020204030204" pitchFamily="34" charset="0"/>
                <a:cs typeface="Calibri" panose="020F0502020204030204" pitchFamily="34" charset="0"/>
              </a:rPr>
              <a:t>livestock</a:t>
            </a:r>
            <a:r>
              <a:rPr lang="tr-TR" sz="1100" dirty="0">
                <a:latin typeface="Calibri" panose="020F0502020204030204" pitchFamily="34" charset="0"/>
                <a:ea typeface="Calibri" panose="020F0502020204030204" pitchFamily="34" charset="0"/>
                <a:cs typeface="Calibri" panose="020F0502020204030204" pitchFamily="34" charset="0"/>
              </a:rPr>
              <a:t> </a:t>
            </a:r>
            <a:r>
              <a:rPr lang="tr-TR" sz="1100" dirty="0" err="1">
                <a:latin typeface="Calibri" panose="020F0502020204030204" pitchFamily="34" charset="0"/>
                <a:ea typeface="Calibri" panose="020F0502020204030204" pitchFamily="34" charset="0"/>
                <a:cs typeface="Calibri" panose="020F0502020204030204" pitchFamily="34" charset="0"/>
              </a:rPr>
              <a:t>from</a:t>
            </a:r>
            <a:r>
              <a:rPr lang="tr-TR" sz="1100" dirty="0">
                <a:latin typeface="Calibri" panose="020F0502020204030204" pitchFamily="34" charset="0"/>
                <a:ea typeface="Calibri" panose="020F0502020204030204" pitchFamily="34" charset="0"/>
                <a:cs typeface="Calibri" panose="020F0502020204030204" pitchFamily="34" charset="0"/>
              </a:rPr>
              <a:t> </a:t>
            </a:r>
            <a:r>
              <a:rPr lang="tr-TR" sz="1100" dirty="0" err="1">
                <a:latin typeface="Calibri" panose="020F0502020204030204" pitchFamily="34" charset="0"/>
                <a:ea typeface="Calibri" panose="020F0502020204030204" pitchFamily="34" charset="0"/>
                <a:cs typeface="Calibri" panose="020F0502020204030204" pitchFamily="34" charset="0"/>
              </a:rPr>
              <a:t>the</a:t>
            </a:r>
            <a:r>
              <a:rPr lang="tr-TR" sz="1100" dirty="0">
                <a:latin typeface="Calibri" panose="020F0502020204030204" pitchFamily="34" charset="0"/>
                <a:ea typeface="Calibri" panose="020F0502020204030204" pitchFamily="34" charset="0"/>
                <a:cs typeface="Calibri" panose="020F0502020204030204" pitchFamily="34" charset="0"/>
              </a:rPr>
              <a:t> </a:t>
            </a:r>
            <a:r>
              <a:rPr lang="tr-TR" sz="1100" dirty="0" err="1">
                <a:latin typeface="Calibri" panose="020F0502020204030204" pitchFamily="34" charset="0"/>
                <a:ea typeface="Calibri" panose="020F0502020204030204" pitchFamily="34" charset="0"/>
                <a:cs typeface="Calibri" panose="020F0502020204030204" pitchFamily="34" charset="0"/>
              </a:rPr>
              <a:t>slaughterhouse</a:t>
            </a:r>
            <a:r>
              <a:rPr lang="tr-TR" sz="1100" dirty="0">
                <a:latin typeface="Calibri" panose="020F0502020204030204" pitchFamily="34" charset="0"/>
                <a:ea typeface="Calibri" panose="020F0502020204030204" pitchFamily="34" charset="0"/>
                <a:cs typeface="Calibri" panose="020F0502020204030204" pitchFamily="34" charset="0"/>
              </a:rPr>
              <a:t> | - YouTube</a:t>
            </a:r>
            <a:endParaRPr lang="tr-T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6755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813250" y="922958"/>
            <a:ext cx="6042743"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600"/>
              <a:t>Gıda Üretimi ve Lojistik</a:t>
            </a:r>
            <a:endPar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43715"/>
            <a:ext cx="6143488" cy="6820641"/>
          </a:xfrm>
        </p:spPr>
        <p:txBody>
          <a:bodyPr lIns="91440" tIns="45720" rIns="91440" bIns="45720" numCol="1" spcCol="288000" anchor="t">
            <a:noAutofit/>
          </a:bodyPr>
          <a:lstStyle/>
          <a:p>
            <a:pPr algn="l" fontAlgn="base"/>
            <a:r>
              <a:rPr lang="tr-TR" sz="1200" b="1" dirty="0">
                <a:solidFill>
                  <a:schemeClr val="tx1"/>
                </a:solidFill>
                <a:highlight>
                  <a:srgbClr val="F79037"/>
                </a:highlight>
                <a:latin typeface="Calibri"/>
                <a:ea typeface="Calibri" panose="020F0502020204030204" pitchFamily="34" charset="0"/>
                <a:cs typeface="Calibri"/>
              </a:rPr>
              <a:t>Amaç: Öğrenci, altyapı ve uygulamalar açısından iyi gıda üretim tesislerini sürdürmenin önemini öğrenir.</a:t>
            </a:r>
            <a:endParaRPr lang="tr-TR" sz="1200" b="1" dirty="0">
              <a:solidFill>
                <a:schemeClr val="tx1"/>
              </a:solidFill>
              <a:highlight>
                <a:srgbClr val="F79037"/>
              </a:highlight>
              <a:ea typeface="Calibri" panose="020F0502020204030204" pitchFamily="34" charset="0"/>
            </a:endParaRPr>
          </a:p>
          <a:p>
            <a:pPr algn="l" rtl="0" fontAlgn="base"/>
            <a:endParaRPr lang="tr-TR" sz="1200" b="0" i="0" dirty="0">
              <a:solidFill>
                <a:srgbClr val="000000"/>
              </a:solidFill>
              <a:effectLst/>
              <a:ea typeface="Calibri" panose="020F0502020204030204" pitchFamily="34" charset="0"/>
            </a:endParaRPr>
          </a:p>
          <a:p>
            <a:pPr algn="l" fontAlgn="base"/>
            <a:r>
              <a:rPr lang="tr-TR" sz="1200" b="0" i="0" dirty="0">
                <a:solidFill>
                  <a:srgbClr val="000000"/>
                </a:solidFill>
                <a:effectLst/>
                <a:latin typeface="Calibri"/>
                <a:ea typeface="Calibri" panose="020F0502020204030204" pitchFamily="34" charset="0"/>
                <a:cs typeface="Calibri"/>
              </a:rPr>
              <a:t>Gıda kaynaklı hastalıkları, gıda kaynaklı yaralanmaları ve gıda bozulmalarını önlemek için </a:t>
            </a:r>
            <a:r>
              <a:rPr lang="tr-TR" sz="1200" dirty="0">
                <a:latin typeface="Calibri"/>
                <a:ea typeface="Calibri" panose="020F0502020204030204" pitchFamily="34" charset="0"/>
                <a:cs typeface="Calibri"/>
              </a:rPr>
              <a:t>etkin gıda</a:t>
            </a:r>
            <a:r>
              <a:rPr lang="tr-TR" sz="1200" b="0" i="0" dirty="0">
                <a:solidFill>
                  <a:srgbClr val="000000"/>
                </a:solidFill>
                <a:effectLst/>
                <a:latin typeface="Calibri"/>
                <a:ea typeface="Calibri" panose="020F0502020204030204" pitchFamily="34" charset="0"/>
                <a:cs typeface="Calibri"/>
              </a:rPr>
              <a:t> hijyeni uygulamalarını takip etmek esastır.</a:t>
            </a:r>
            <a:r>
              <a:rPr lang="tr-TR" sz="1200" dirty="0">
                <a:solidFill>
                  <a:schemeClr val="tx1"/>
                </a:solidFill>
                <a:latin typeface="Calibri"/>
                <a:ea typeface="Calibri" panose="020F0502020204030204" pitchFamily="34" charset="0"/>
                <a:cs typeface="Calibri"/>
              </a:rPr>
              <a:t> Çiftçileri, ithalatçıları, imalatçıları, depo/lojistik operatörlerini, gıda işleyicilerini ve tüketicilerini içeren aktörler, gıdanın güvenli ve tüketime uygun olmasını sağlamaktan sorumludur.</a:t>
            </a:r>
            <a:endParaRPr lang="tr-TR" sz="1200" dirty="0">
              <a:solidFill>
                <a:schemeClr val="tx1"/>
              </a:solidFill>
              <a:ea typeface="Calibri" panose="020F0502020204030204" pitchFamily="34" charset="0"/>
            </a:endParaRPr>
          </a:p>
          <a:p>
            <a:pPr algn="l" rtl="0"/>
            <a:endParaRPr lang="tr-TR" sz="800" dirty="0">
              <a:solidFill>
                <a:schemeClr val="tx1"/>
              </a:solidFill>
              <a:ea typeface="Calibri" panose="020F0502020204030204" pitchFamily="34" charset="0"/>
            </a:endParaRPr>
          </a:p>
          <a:p>
            <a:pPr algn="l"/>
            <a:r>
              <a:rPr lang="tr-TR" sz="1200" dirty="0">
                <a:latin typeface="Calibri"/>
                <a:ea typeface="Calibri" panose="020F0502020204030204" pitchFamily="34" charset="0"/>
                <a:cs typeface="Calibri"/>
              </a:rPr>
              <a:t>Bir gıda işletmecisinin temel amacı, güvenli gıda temin etmektir. Bunun için</a:t>
            </a:r>
            <a:r>
              <a:rPr lang="tr-TR" sz="1200" dirty="0">
                <a:solidFill>
                  <a:schemeClr val="tx1"/>
                </a:solidFill>
                <a:latin typeface="Calibri"/>
                <a:ea typeface="Calibri" panose="020F0502020204030204" pitchFamily="34" charset="0"/>
                <a:cs typeface="Calibri"/>
              </a:rPr>
              <a:t> gıda işletmelerinin, Dünya sağlık Örgüt'nün [DSÖ] daha güvenli gıda için önerdiği 5 unsuru yerine getirmesi yeterlidi:</a:t>
            </a:r>
          </a:p>
          <a:p>
            <a:pPr algn="l" rtl="0"/>
            <a:endParaRPr lang="tr-TR" sz="800" b="1" dirty="0">
              <a:solidFill>
                <a:schemeClr val="tx1"/>
              </a:solidFill>
              <a:ea typeface="Calibri" panose="020F0502020204030204" pitchFamily="34" charset="0"/>
            </a:endParaRPr>
          </a:p>
          <a:p>
            <a:pPr algn="ctr"/>
            <a:r>
              <a:rPr lang="tr-TR" sz="1300" b="1" dirty="0">
                <a:solidFill>
                  <a:schemeClr val="tx1"/>
                </a:solidFill>
                <a:latin typeface="Calibri"/>
                <a:ea typeface="Calibri" panose="020F0502020204030204" pitchFamily="34" charset="0"/>
                <a:cs typeface="Calibri"/>
              </a:rPr>
              <a:t>Daha Güvenli Gıda için DSÖ tarafından önerilen 5 anahtar şunlardır:</a:t>
            </a:r>
            <a:endParaRPr lang="tr-TR" sz="1300" b="1" dirty="0">
              <a:solidFill>
                <a:schemeClr val="tx1"/>
              </a:solidFill>
              <a:ea typeface="Calibri" panose="020F0502020204030204" pitchFamily="34" charset="0"/>
            </a:endParaRPr>
          </a:p>
          <a:p>
            <a:pPr marL="2015490" indent="-171450" algn="l" rtl="0">
              <a:buFont typeface="Arial" panose="020B0604020202020204" pitchFamily="34" charset="0"/>
              <a:buChar char="•"/>
            </a:pPr>
            <a:r>
              <a:rPr lang="tr-TR" sz="1200" b="1" dirty="0">
                <a:solidFill>
                  <a:schemeClr val="tx1"/>
                </a:solidFill>
                <a:latin typeface="Calibri"/>
                <a:ea typeface="Calibri" panose="020F0502020204030204" pitchFamily="34" charset="0"/>
                <a:cs typeface="Calibri"/>
              </a:rPr>
              <a:t>Temiz tut,</a:t>
            </a:r>
            <a:endParaRPr lang="tr-TR" sz="1200" b="1" dirty="0">
              <a:solidFill>
                <a:schemeClr val="tx1"/>
              </a:solidFill>
              <a:ea typeface="Calibri" panose="020F0502020204030204" pitchFamily="34" charset="0"/>
            </a:endParaRPr>
          </a:p>
          <a:p>
            <a:pPr marL="2015490" indent="-171450" algn="l">
              <a:buFont typeface="Arial" panose="020B0604020202020204" pitchFamily="34" charset="0"/>
              <a:buChar char="•"/>
            </a:pPr>
            <a:r>
              <a:rPr lang="tr-TR" sz="1200" b="1" dirty="0">
                <a:solidFill>
                  <a:schemeClr val="tx1"/>
                </a:solidFill>
                <a:latin typeface="Calibri"/>
                <a:ea typeface="Calibri" panose="020F0502020204030204" pitchFamily="34" charset="0"/>
                <a:cs typeface="Calibri"/>
              </a:rPr>
              <a:t>Çiğ ve pişmişi birbirinden ayır,</a:t>
            </a:r>
            <a:endParaRPr lang="tr-TR" sz="1200" b="1" dirty="0">
              <a:solidFill>
                <a:schemeClr val="tx1"/>
              </a:solidFill>
              <a:ea typeface="Calibri" panose="020F0502020204030204" pitchFamily="34" charset="0"/>
            </a:endParaRPr>
          </a:p>
          <a:p>
            <a:pPr marL="2015490" indent="-171450" algn="l" rtl="0">
              <a:buFont typeface="Arial" panose="020B0604020202020204" pitchFamily="34" charset="0"/>
              <a:buChar char="•"/>
            </a:pPr>
            <a:r>
              <a:rPr lang="tr-TR" sz="1200" b="1" dirty="0">
                <a:solidFill>
                  <a:schemeClr val="tx1"/>
                </a:solidFill>
                <a:latin typeface="Calibri"/>
                <a:ea typeface="Calibri" panose="020F0502020204030204" pitchFamily="34" charset="0"/>
                <a:cs typeface="Calibri"/>
              </a:rPr>
              <a:t>İyice pişir,</a:t>
            </a:r>
            <a:endParaRPr lang="tr-TR" sz="1200" b="1" dirty="0">
              <a:solidFill>
                <a:schemeClr val="tx1"/>
              </a:solidFill>
              <a:ea typeface="Calibri" panose="020F0502020204030204" pitchFamily="34" charset="0"/>
            </a:endParaRPr>
          </a:p>
          <a:p>
            <a:pPr marL="2015490" indent="-171450" algn="l" rtl="0">
              <a:buFont typeface="Arial" panose="020B0604020202020204" pitchFamily="34" charset="0"/>
              <a:buChar char="•"/>
            </a:pPr>
            <a:r>
              <a:rPr lang="tr-TR" sz="1200" b="1" dirty="0">
                <a:solidFill>
                  <a:schemeClr val="tx1"/>
                </a:solidFill>
                <a:latin typeface="Calibri"/>
                <a:ea typeface="Calibri" panose="020F0502020204030204" pitchFamily="34" charset="0"/>
                <a:cs typeface="Calibri"/>
              </a:rPr>
              <a:t>Yiyecekleri güvenli sıcaklıklarda sakla ve</a:t>
            </a:r>
            <a:endParaRPr lang="tr-TR" sz="1200" b="1" dirty="0">
              <a:solidFill>
                <a:schemeClr val="tx1"/>
              </a:solidFill>
              <a:ea typeface="Calibri" panose="020F0502020204030204" pitchFamily="34" charset="0"/>
            </a:endParaRPr>
          </a:p>
          <a:p>
            <a:pPr marL="2015490" indent="-171450" algn="l" rtl="0">
              <a:buFont typeface="Arial" panose="020B0604020202020204" pitchFamily="34" charset="0"/>
              <a:buChar char="•"/>
            </a:pPr>
            <a:r>
              <a:rPr lang="tr-TR" sz="1200" b="1" dirty="0">
                <a:solidFill>
                  <a:schemeClr val="tx1"/>
                </a:solidFill>
                <a:latin typeface="Calibri"/>
                <a:ea typeface="Calibri" panose="020F0502020204030204" pitchFamily="34" charset="0"/>
                <a:cs typeface="Calibri"/>
              </a:rPr>
              <a:t>Güvenli su ve ham maddeler kullan.</a:t>
            </a:r>
            <a:endParaRPr lang="tr-TR" sz="1200" b="1" dirty="0">
              <a:solidFill>
                <a:schemeClr val="tx1"/>
              </a:solidFill>
              <a:ea typeface="Calibri" panose="020F0502020204030204" pitchFamily="34" charset="0"/>
            </a:endParaRPr>
          </a:p>
          <a:p>
            <a:pPr marL="2015490" algn="l" rtl="0"/>
            <a:endParaRPr lang="tr-TR" sz="800" b="1" dirty="0">
              <a:solidFill>
                <a:schemeClr val="tx1"/>
              </a:solidFill>
              <a:ea typeface="Calibri" panose="020F0502020204030204" pitchFamily="34" charset="0"/>
            </a:endParaRPr>
          </a:p>
          <a:p>
            <a:r>
              <a:rPr lang="tr-TR" sz="1200" dirty="0">
                <a:solidFill>
                  <a:schemeClr val="tx1"/>
                </a:solidFill>
                <a:latin typeface="Calibri"/>
                <a:ea typeface="Calibri" panose="020F0502020204030204" pitchFamily="34" charset="0"/>
                <a:cs typeface="Calibri"/>
              </a:rPr>
              <a:t>Gıda işletmelerinin yiyeceklerini etkileyebilecek tehlikelerin farkında olmaları gerekir. İyi Hijyen Uygulamaları [İHU], işleriyle ilgili tehlikelerin etkili kontrolünün temeli olmalıdır.</a:t>
            </a:r>
            <a:endParaRPr lang="tr-TR" sz="1200" dirty="0">
              <a:solidFill>
                <a:schemeClr val="tx1"/>
              </a:solidFill>
              <a:ea typeface="Calibri" panose="020F0502020204030204" pitchFamily="34" charset="0"/>
            </a:endParaRPr>
          </a:p>
          <a:p>
            <a:r>
              <a:rPr lang="tr-TR" sz="1200" dirty="0">
                <a:latin typeface="Calibri"/>
                <a:ea typeface="Calibri" panose="020F0502020204030204" pitchFamily="34" charset="0"/>
                <a:cs typeface="Calibri"/>
              </a:rPr>
              <a:t>bazı durumlarda, gıda işletmesinin karmaşıklığı ve/veya ürün veya işleme özgü belirli tehlikeler, teknolojik ilerlemeler veya ürünün son kullanımı nedeniyle </a:t>
            </a:r>
            <a:r>
              <a:rPr lang="tr-TR" sz="1200" dirty="0" err="1">
                <a:latin typeface="Calibri"/>
                <a:ea typeface="Calibri" panose="020F0502020204030204" pitchFamily="34" charset="0"/>
                <a:cs typeface="Calibri"/>
              </a:rPr>
              <a:t>İHU'ların</a:t>
            </a:r>
            <a:r>
              <a:rPr lang="tr-TR" sz="1200" dirty="0">
                <a:latin typeface="Calibri"/>
                <a:ea typeface="Calibri" panose="020F0502020204030204" pitchFamily="34" charset="0"/>
                <a:cs typeface="Calibri"/>
              </a:rPr>
              <a:t> uygulanması gıda güvenliğini sağlamak için yetersiz olabilir.</a:t>
            </a:r>
            <a:r>
              <a:rPr lang="tr-TR" sz="1200" dirty="0">
                <a:solidFill>
                  <a:schemeClr val="tx1"/>
                </a:solidFill>
                <a:latin typeface="Calibri"/>
                <a:ea typeface="Calibri" panose="020F0502020204030204" pitchFamily="34" charset="0"/>
                <a:cs typeface="Calibri"/>
              </a:rPr>
              <a:t> Bu durumlarda, </a:t>
            </a:r>
            <a:r>
              <a:rPr lang="tr-TR" sz="1200" dirty="0" err="1">
                <a:solidFill>
                  <a:schemeClr val="tx1"/>
                </a:solidFill>
                <a:latin typeface="Calibri"/>
                <a:ea typeface="Calibri" panose="020F0502020204030204" pitchFamily="34" charset="0"/>
                <a:cs typeface="Calibri"/>
              </a:rPr>
              <a:t>İHU'ların</a:t>
            </a:r>
            <a:r>
              <a:rPr lang="tr-TR" sz="1200" dirty="0">
                <a:solidFill>
                  <a:schemeClr val="tx1"/>
                </a:solidFill>
                <a:latin typeface="Calibri"/>
                <a:ea typeface="Calibri" panose="020F0502020204030204" pitchFamily="34" charset="0"/>
                <a:cs typeface="Calibri"/>
              </a:rPr>
              <a:t> kontrol edemediği önemli tehlikeler olduğunda, bunlar Tehlike Analizi ve Kritik Kontrol Noktaları [HACCP] planında dikkate alınmalıdır. Bu nedenle </a:t>
            </a:r>
            <a:r>
              <a:rPr lang="tr-TR" sz="1200" dirty="0" err="1">
                <a:solidFill>
                  <a:schemeClr val="tx1"/>
                </a:solidFill>
                <a:latin typeface="Calibri"/>
                <a:ea typeface="Calibri" panose="020F0502020204030204" pitchFamily="34" charset="0"/>
                <a:cs typeface="Calibri"/>
              </a:rPr>
              <a:t>İHU'lar</a:t>
            </a:r>
            <a:r>
              <a:rPr lang="tr-TR" sz="1200" dirty="0">
                <a:solidFill>
                  <a:schemeClr val="tx1"/>
                </a:solidFill>
                <a:latin typeface="Calibri"/>
                <a:ea typeface="Calibri" panose="020F0502020204030204" pitchFamily="34" charset="0"/>
                <a:cs typeface="Calibri"/>
              </a:rPr>
              <a:t>, güvenli ve uygun gıda üretimini desteklemek için tüm gıda hijyeni sistemlerinin temelidir.</a:t>
            </a:r>
            <a:endParaRPr lang="tr-TR" dirty="0">
              <a:solidFill>
                <a:schemeClr val="tx1"/>
              </a:solidFill>
            </a:endParaRPr>
          </a:p>
          <a:p>
            <a:pPr algn="l" rtl="0"/>
            <a:endParaRPr lang="tr-TR" sz="1200" dirty="0">
              <a:solidFill>
                <a:srgbClr val="F79037"/>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1026" name="Picture 2">
            <a:extLst>
              <a:ext uri="{FF2B5EF4-FFF2-40B4-BE49-F238E27FC236}">
                <a16:creationId xmlns:a16="http://schemas.microsoft.com/office/drawing/2014/main" id="{77BE5C60-ABAD-A399-2234-DBB1AE429B1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281026" y="7222867"/>
            <a:ext cx="3797418" cy="13638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2047CFC-F15F-6A02-5AA9-E60008FDC541}"/>
              </a:ext>
            </a:extLst>
          </p:cNvPr>
          <p:cNvSpPr txBox="1"/>
          <p:nvPr/>
        </p:nvSpPr>
        <p:spPr>
          <a:xfrm>
            <a:off x="903173" y="7050164"/>
            <a:ext cx="2180072" cy="954107"/>
          </a:xfrm>
          <a:prstGeom prst="rect">
            <a:avLst/>
          </a:prstGeom>
          <a:noFill/>
        </p:spPr>
        <p:txBody>
          <a:bodyPr wrap="square" lIns="91440" tIns="45720" rIns="91440" bIns="45720" anchor="t">
            <a:spAutoFit/>
          </a:bodyPr>
          <a:lstStyle/>
          <a:p>
            <a:pPr marL="0" marR="0" lvl="0" indent="0" algn="l"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defTabSz="2072941">
              <a:defRPr/>
            </a:pP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Gıda</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üretim</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tesislerinde</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dikkat</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edilmesi</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gerekenler</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hakkında</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daha</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fazla</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bilgi</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almak</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için</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US" sz="1200" b="0" i="0" u="none" strike="noStrike" kern="1200" cap="none" spc="0" normalizeH="0" baseline="0" noProof="0" dirty="0" err="1">
                <a:ln>
                  <a:noFill/>
                </a:ln>
                <a:effectLst/>
                <a:uLnTx/>
                <a:uFillTx/>
                <a:latin typeface="Calibri"/>
                <a:ea typeface="Calibri" panose="020F0502020204030204" pitchFamily="34" charset="0"/>
                <a:cs typeface="Calibri"/>
              </a:rPr>
              <a:t>lütfen</a:t>
            </a:r>
            <a:r>
              <a:rPr kumimoji="0" lang="en-US" sz="1200" b="0" i="0" u="none" strike="noStrike" kern="1200" cap="none" spc="0" normalizeH="0" baseline="0" noProof="0" dirty="0">
                <a:ln>
                  <a:noFill/>
                </a:ln>
                <a:effectLst/>
                <a:uLnTx/>
                <a:uFillTx/>
                <a:latin typeface="Calibri"/>
                <a:ea typeface="Calibri" panose="020F0502020204030204" pitchFamily="34" charset="0"/>
                <a:cs typeface="Calibri"/>
              </a:rPr>
              <a:t> </a:t>
            </a:r>
            <a:r>
              <a:rPr lang="en-US" sz="1200" b="1"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buraya tıklayınız.</a:t>
            </a:r>
            <a:endParaRPr lang="en-US" sz="1200" b="1" i="0" u="none" strike="noStrike" kern="1200" cap="none" spc="0" baseline="0" noProof="0" dirty="0">
              <a:solidFill>
                <a:srgbClr val="F79037"/>
              </a:solidFill>
              <a:latin typeface="Calibri"/>
              <a:ea typeface="Calibri" panose="020F0502020204030204" pitchFamily="34" charset="0"/>
              <a:cs typeface="Calibri"/>
            </a:endParaRPr>
          </a:p>
        </p:txBody>
      </p:sp>
      <p:pic>
        <p:nvPicPr>
          <p:cNvPr id="5" name="Picture 4">
            <a:extLst>
              <a:ext uri="{FF2B5EF4-FFF2-40B4-BE49-F238E27FC236}">
                <a16:creationId xmlns:a16="http://schemas.microsoft.com/office/drawing/2014/main" id="{44602E01-248B-FD3D-DC83-A81832E253A5}"/>
              </a:ext>
            </a:extLst>
          </p:cNvPr>
          <p:cNvPicPr>
            <a:picLocks noChangeAspect="1"/>
          </p:cNvPicPr>
          <p:nvPr/>
        </p:nvPicPr>
        <p:blipFill>
          <a:blip r:embed="rId4"/>
          <a:stretch>
            <a:fillRect/>
          </a:stretch>
        </p:blipFill>
        <p:spPr>
          <a:xfrm>
            <a:off x="119419" y="7671234"/>
            <a:ext cx="493080" cy="474817"/>
          </a:xfrm>
          <a:prstGeom prst="rect">
            <a:avLst/>
          </a:prstGeom>
        </p:spPr>
      </p:pic>
      <p:sp>
        <p:nvSpPr>
          <p:cNvPr id="34" name="TextBox 33">
            <a:extLst>
              <a:ext uri="{FF2B5EF4-FFF2-40B4-BE49-F238E27FC236}">
                <a16:creationId xmlns:a16="http://schemas.microsoft.com/office/drawing/2014/main" id="{E37D1FB2-C3CA-DB2A-0BF5-C12CEAF1B724}"/>
              </a:ext>
            </a:extLst>
          </p:cNvPr>
          <p:cNvSpPr txBox="1"/>
          <p:nvPr/>
        </p:nvSpPr>
        <p:spPr>
          <a:xfrm>
            <a:off x="0" y="9542473"/>
            <a:ext cx="7683910" cy="530493"/>
          </a:xfrm>
          <a:prstGeom prst="rect">
            <a:avLst/>
          </a:prstGeom>
          <a:solidFill>
            <a:schemeClr val="bg1"/>
          </a:solidFill>
        </p:spPr>
        <p:txBody>
          <a:bodyPr wrap="square" rtlCol="0">
            <a:spAutoFit/>
          </a:bodyPr>
          <a:lstStyle/>
          <a:p>
            <a:pPr algn="l" rtl="0"/>
            <a:endParaRPr lang="en-IE"/>
          </a:p>
        </p:txBody>
      </p:sp>
      <p:sp>
        <p:nvSpPr>
          <p:cNvPr id="4" name="Rectangle: Rounded Corners 3">
            <a:extLst>
              <a:ext uri="{FF2B5EF4-FFF2-40B4-BE49-F238E27FC236}">
                <a16:creationId xmlns:a16="http://schemas.microsoft.com/office/drawing/2014/main" id="{634C530D-B071-7435-082D-B7368F032A9D}"/>
              </a:ext>
            </a:extLst>
          </p:cNvPr>
          <p:cNvSpPr/>
          <p:nvPr/>
        </p:nvSpPr>
        <p:spPr>
          <a:xfrm>
            <a:off x="-1" y="8681362"/>
            <a:ext cx="7559675" cy="1522092"/>
          </a:xfrm>
          <a:prstGeom prst="round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kumimoji="0" lang="en-US" sz="16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Tanımlar</a:t>
            </a:r>
            <a:r>
              <a:rPr kumimoji="0" lang="en-US" sz="16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a:t>
            </a:r>
            <a:endParaRPr lang="en-US" sz="16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endParaRPr>
          </a:p>
          <a:p>
            <a:pPr marL="171450" indent="-171450" algn="ctr">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 </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Besin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Hijyeni:</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Gıda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zincirinin</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tüm</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aşamalarında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gıdanın</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güvenliğini</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ve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uygunluğunu</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sağlamak</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için</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gerekli</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tüm</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koşul</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ve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önlemler</a:t>
            </a:r>
            <a:r>
              <a:rPr kumimoji="0"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(Codex Alimentarius, 2011).</a:t>
            </a:r>
            <a:r>
              <a:rPr lang="en-US" sz="1200" dirty="0">
                <a:solidFill>
                  <a:schemeClr val="tx1"/>
                </a:solidFill>
                <a:latin typeface="Calibri"/>
                <a:ea typeface="Calibri" panose="020F0502020204030204" pitchFamily="34" charset="0"/>
                <a:cs typeface="Calibri"/>
              </a:rPr>
              <a:t> </a:t>
            </a:r>
            <a:endParaRPr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Tehlike</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Olumsuz</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bir</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sağlık</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etkisine</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neden</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olma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potansiyeline</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sahip</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gıdada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bulunan</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biyolojik</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kimyasal</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veya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fiziksel</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bir</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madde</a:t>
            </a:r>
            <a:r>
              <a:rPr kumimoji="0"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(Codex Alimentarius, 2011).</a:t>
            </a:r>
            <a:r>
              <a:rPr lang="en-US" sz="1200" dirty="0">
                <a:solidFill>
                  <a:schemeClr val="tx1"/>
                </a:solidFill>
                <a:latin typeface="Calibri"/>
                <a:ea typeface="Calibri" panose="020F0502020204030204" pitchFamily="34" charset="0"/>
                <a:cs typeface="Calibri"/>
              </a:rPr>
              <a:t> </a:t>
            </a:r>
            <a:endParaRPr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a:buFont typeface="Arial" panose="020B0604020202020204" pitchFamily="34" charset="0"/>
              <a:buChar char="•"/>
            </a:pP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İyi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Hijyen</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Uygulamaları</a:t>
            </a:r>
            <a:r>
              <a:rPr lang="en-US" sz="1200" dirty="0">
                <a:solidFill>
                  <a:schemeClr val="tx1"/>
                </a:solidFill>
                <a:latin typeface="Calibri"/>
                <a:ea typeface="Calibri" panose="020F0502020204030204" pitchFamily="34" charset="0"/>
                <a:cs typeface="Calibri"/>
              </a:rPr>
              <a:t>[</a:t>
            </a:r>
            <a:r>
              <a:rPr lang="en-US" sz="1200" dirty="0" err="1">
                <a:solidFill>
                  <a:schemeClr val="tx1"/>
                </a:solidFill>
                <a:latin typeface="Calibri"/>
                <a:ea typeface="Calibri" panose="020F0502020204030204" pitchFamily="34" charset="0"/>
                <a:cs typeface="Calibri"/>
              </a:rPr>
              <a:t>İHU'lar</a:t>
            </a:r>
            <a:r>
              <a:rPr lang="en-US" sz="1200" dirty="0">
                <a:solidFill>
                  <a:schemeClr val="tx1"/>
                </a:solidFill>
                <a:latin typeface="Calibri"/>
                <a:ea typeface="Calibri" panose="020F0502020204030204" pitchFamily="34" charset="0"/>
                <a:cs typeface="Calibri"/>
              </a:rPr>
              <a:t>]</a:t>
            </a:r>
            <a:r>
              <a:rPr kumimoji="0" lang="en-US" sz="1200" b="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lang="en-US" sz="1200" dirty="0" err="1">
                <a:solidFill>
                  <a:schemeClr val="tx1"/>
                </a:solidFill>
                <a:latin typeface="Calibri"/>
                <a:ea typeface="+mn-lt"/>
                <a:cs typeface="Calibri"/>
              </a:rPr>
              <a:t>güvenli</a:t>
            </a:r>
            <a:r>
              <a:rPr lang="en-US" sz="1200" dirty="0">
                <a:solidFill>
                  <a:schemeClr val="tx1"/>
                </a:solidFill>
                <a:latin typeface="Calibri"/>
                <a:ea typeface="+mn-lt"/>
                <a:cs typeface="Calibri"/>
              </a:rPr>
              <a:t> ve </a:t>
            </a:r>
            <a:r>
              <a:rPr lang="en-US" sz="1200" dirty="0" err="1">
                <a:solidFill>
                  <a:schemeClr val="tx1"/>
                </a:solidFill>
                <a:latin typeface="Calibri"/>
                <a:ea typeface="+mn-lt"/>
                <a:cs typeface="Calibri"/>
              </a:rPr>
              <a:t>uygun</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gıda</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sağlamak</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için</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gıda</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zinciri</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içinde</a:t>
            </a:r>
            <a:r>
              <a:rPr lang="en-US" sz="1200" dirty="0">
                <a:solidFill>
                  <a:schemeClr val="tx1"/>
                </a:solidFill>
                <a:latin typeface="Calibri"/>
                <a:ea typeface="+mn-lt"/>
                <a:cs typeface="Calibri"/>
              </a:rPr>
              <a:t> her </a:t>
            </a:r>
            <a:r>
              <a:rPr lang="en-US" sz="1200" dirty="0" err="1">
                <a:solidFill>
                  <a:schemeClr val="tx1"/>
                </a:solidFill>
                <a:latin typeface="Calibri"/>
                <a:ea typeface="+mn-lt"/>
                <a:cs typeface="Calibri"/>
              </a:rPr>
              <a:t>adımda</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uygulanan</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temel</a:t>
            </a:r>
            <a:r>
              <a:rPr lang="en-US" sz="1200" dirty="0">
                <a:solidFill>
                  <a:schemeClr val="tx1"/>
                </a:solidFill>
                <a:latin typeface="Calibri"/>
                <a:ea typeface="+mn-lt"/>
                <a:cs typeface="Calibri"/>
              </a:rPr>
              <a:t> </a:t>
            </a:r>
            <a:r>
              <a:rPr lang="en-US" sz="1200" dirty="0" err="1">
                <a:solidFill>
                  <a:schemeClr val="tx1"/>
                </a:solidFill>
                <a:latin typeface="Calibri"/>
                <a:ea typeface="+mn-lt"/>
                <a:cs typeface="Calibri"/>
              </a:rPr>
              <a:t>önlemler</a:t>
            </a:r>
            <a:r>
              <a:rPr lang="en-US" sz="1200" dirty="0">
                <a:solidFill>
                  <a:schemeClr val="tx1"/>
                </a:solidFill>
                <a:latin typeface="Calibri"/>
                <a:ea typeface="+mn-lt"/>
                <a:cs typeface="Calibri"/>
              </a:rPr>
              <a:t> ve </a:t>
            </a:r>
            <a:r>
              <a:rPr lang="en-US" sz="1200" dirty="0" err="1">
                <a:solidFill>
                  <a:schemeClr val="tx1"/>
                </a:solidFill>
                <a:latin typeface="Calibri"/>
                <a:ea typeface="+mn-lt"/>
                <a:cs typeface="Calibri"/>
              </a:rPr>
              <a:t>koşullardır</a:t>
            </a:r>
            <a:r>
              <a:rPr lang="en-US" sz="1200" dirty="0">
                <a:solidFill>
                  <a:schemeClr val="tx1"/>
                </a:solidFill>
                <a:latin typeface="Calibri"/>
                <a:ea typeface="+mn-lt"/>
                <a:cs typeface="Calibri"/>
              </a:rPr>
              <a:t> </a:t>
            </a:r>
            <a:r>
              <a:rPr kumimoji="0" lang="en-US" sz="1200" b="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(Codex Alimentarius, 2011).</a:t>
            </a:r>
            <a:endParaRPr lang="en-IE" dirty="0">
              <a:solidFill>
                <a:schemeClr val="tx1"/>
              </a:solidFill>
              <a:latin typeface="Calibri"/>
              <a:cs typeface="Calibri"/>
            </a:endParaRPr>
          </a:p>
        </p:txBody>
      </p:sp>
      <p:sp>
        <p:nvSpPr>
          <p:cNvPr id="36" name="Slide Number Placeholder 9">
            <a:extLst>
              <a:ext uri="{FF2B5EF4-FFF2-40B4-BE49-F238E27FC236}">
                <a16:creationId xmlns:a16="http://schemas.microsoft.com/office/drawing/2014/main" id="{4CA4859C-E90C-D545-20C1-B0330F339E0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25</a:t>
            </a:fld>
            <a:endParaRPr lang="en-US" sz="1100"/>
          </a:p>
        </p:txBody>
      </p:sp>
    </p:spTree>
    <p:extLst>
      <p:ext uri="{BB962C8B-B14F-4D97-AF65-F5344CB8AC3E}">
        <p14:creationId xmlns:p14="http://schemas.microsoft.com/office/powerpoint/2010/main" val="588148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04466" y="844730"/>
            <a:ext cx="6042743"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600"/>
              <a:t>Gıda Üretimi ve Lojistik</a:t>
            </a:r>
            <a:endPar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234377"/>
            <a:ext cx="6343241" cy="6820641"/>
          </a:xfrm>
        </p:spPr>
        <p:txBody>
          <a:bodyPr lIns="91440" tIns="45720" rIns="91440" bIns="45720" numCol="1" spcCol="288000" anchor="t">
            <a:noAutofit/>
          </a:bodyPr>
          <a:lstStyle/>
          <a:p>
            <a:pPr rtl="0"/>
            <a:r>
              <a:rPr lang="en-US" sz="1400" b="1" dirty="0" err="1">
                <a:solidFill>
                  <a:schemeClr val="tx1"/>
                </a:solidFill>
                <a:latin typeface="Calibri"/>
                <a:ea typeface="Calibri" panose="020F0502020204030204" pitchFamily="34" charset="0"/>
                <a:cs typeface="Calibri"/>
              </a:rPr>
              <a:t>Diğer</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Hususlar</a:t>
            </a:r>
            <a:r>
              <a:rPr lang="en-US" sz="1400" b="1" dirty="0">
                <a:solidFill>
                  <a:schemeClr val="tx1"/>
                </a:solidFill>
                <a:latin typeface="Calibri"/>
                <a:ea typeface="Calibri" panose="020F0502020204030204" pitchFamily="34" charset="0"/>
                <a:cs typeface="Calibri"/>
              </a:rPr>
              <a:t>:</a:t>
            </a:r>
          </a:p>
          <a:p>
            <a:pPr rtl="0"/>
            <a:endParaRPr lang="en-US" sz="1200" dirty="0">
              <a:solidFill>
                <a:srgbClr val="F79037"/>
              </a:solidFill>
              <a:ea typeface="Calibri" panose="020F0502020204030204" pitchFamily="34" charset="0"/>
            </a:endParaRPr>
          </a:p>
          <a:p>
            <a:r>
              <a:rPr lang="en-US" sz="1200" dirty="0" err="1">
                <a:solidFill>
                  <a:schemeClr val="tx1"/>
                </a:solidFill>
                <a:latin typeface="Calibri"/>
                <a:ea typeface="Calibri" panose="020F0502020204030204" pitchFamily="34" charset="0"/>
                <a:cs typeface="Calibri"/>
              </a:rPr>
              <a:t>Gıda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ürünlerinin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hazırlandığı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tesislerde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alerjen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içerebilecek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ürünlerin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etkin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şekilde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diğer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ürünlerden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ayrılması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kritik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önem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taşımaktadır</a:t>
            </a:r>
            <a:r>
              <a:rPr lang="en-US" sz="1200" dirty="0">
                <a:solidFill>
                  <a:schemeClr val="tx1"/>
                </a:solidFill>
                <a:latin typeface="Calibri"/>
                <a:ea typeface="Calibri" panose="020F0502020204030204" pitchFamily="34" charset="0"/>
                <a:cs typeface="Calibri"/>
              </a:rPr>
              <a:t>. </a:t>
            </a:r>
          </a:p>
          <a:p>
            <a:pPr rtl="0"/>
            <a:endParaRPr lang="en-US" sz="800" dirty="0">
              <a:solidFill>
                <a:schemeClr val="tx1"/>
              </a:solidFill>
              <a:ea typeface="Calibri" panose="020F0502020204030204" pitchFamily="34" charset="0"/>
            </a:endParaRPr>
          </a:p>
          <a:p>
            <a:r>
              <a:rPr lang="en-US" sz="1200" dirty="0" err="1">
                <a:solidFill>
                  <a:schemeClr val="tx1"/>
                </a:solidFill>
                <a:latin typeface="Calibri"/>
                <a:ea typeface="Calibri" panose="020F0502020204030204" pitchFamily="34" charset="0"/>
                <a:cs typeface="Calibri"/>
              </a:rPr>
              <a:t>Ayrıca</a:t>
            </a:r>
            <a:r>
              <a:rPr lang="en-US" sz="1200"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helal</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üretim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yapan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işletmelerin</a:t>
            </a:r>
            <a:r>
              <a:rPr lang="en-US" sz="1200" dirty="0">
                <a:solidFill>
                  <a:schemeClr val="tx1"/>
                </a:solidFill>
                <a:latin typeface="Calibri"/>
                <a:ea typeface="Calibri" panose="020F0502020204030204" pitchFamily="34" charset="0"/>
                <a:cs typeface="Calibri"/>
              </a:rPr>
              <a:t>, Codex Alimentarius </a:t>
            </a:r>
            <a:r>
              <a:rPr lang="en-US" sz="1200" dirty="0" err="1">
                <a:solidFill>
                  <a:schemeClr val="tx1"/>
                </a:solidFill>
                <a:latin typeface="Calibri"/>
                <a:ea typeface="Calibri" panose="020F0502020204030204" pitchFamily="34" charset="0"/>
                <a:cs typeface="Calibri"/>
              </a:rPr>
              <a:t>Komisyonu'na</a:t>
            </a:r>
            <a:r>
              <a:rPr lang="en-US" sz="1200" dirty="0">
                <a:solidFill>
                  <a:schemeClr val="tx1"/>
                </a:solidFill>
                <a:latin typeface="Calibri"/>
                <a:ea typeface="Calibri" panose="020F0502020204030204" pitchFamily="34" charset="0"/>
                <a:cs typeface="Calibri"/>
              </a:rPr>
              <a:t> (Halal Certification Authority [HCA], 2022) </a:t>
            </a:r>
            <a:r>
              <a:rPr lang="en-US" sz="1200" dirty="0" err="1">
                <a:solidFill>
                  <a:schemeClr val="tx1"/>
                </a:solidFill>
                <a:latin typeface="Calibri"/>
                <a:ea typeface="Calibri" panose="020F0502020204030204" pitchFamily="34" charset="0"/>
                <a:cs typeface="Calibri"/>
              </a:rPr>
              <a:t>göre</a:t>
            </a:r>
            <a:r>
              <a:rPr lang="en-US" sz="1200" dirty="0">
                <a:solidFill>
                  <a:schemeClr val="tx1"/>
                </a:solidFill>
                <a:latin typeface="Calibri"/>
                <a:ea typeface="Calibri" panose="020F0502020204030204" pitchFamily="34" charset="0"/>
                <a:cs typeface="Calibri"/>
              </a:rPr>
              <a:t> Helal </a:t>
            </a:r>
            <a:r>
              <a:rPr lang="en-US" sz="1200" dirty="0" err="1">
                <a:solidFill>
                  <a:schemeClr val="tx1"/>
                </a:solidFill>
                <a:latin typeface="Calibri"/>
                <a:ea typeface="Calibri" panose="020F0502020204030204" pitchFamily="34" charset="0"/>
                <a:cs typeface="Calibri"/>
              </a:rPr>
              <a:t>sertifikası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olmalıdır</a:t>
            </a:r>
            <a:r>
              <a:rPr lang="en-US" sz="1200" dirty="0">
                <a:solidFill>
                  <a:schemeClr val="tx1"/>
                </a:solidFill>
                <a:latin typeface="Calibri"/>
                <a:ea typeface="Calibri" panose="020F0502020204030204" pitchFamily="34" charset="0"/>
                <a:cs typeface="Calibri"/>
              </a:rPr>
              <a:t>. Bu </a:t>
            </a:r>
            <a:r>
              <a:rPr lang="en-US" sz="1200" dirty="0" err="1">
                <a:solidFill>
                  <a:schemeClr val="tx1"/>
                </a:solidFill>
                <a:latin typeface="Calibri"/>
                <a:ea typeface="Calibri" panose="020F0502020204030204" pitchFamily="34" charset="0"/>
                <a:cs typeface="Calibri"/>
              </a:rPr>
              <a:t>sertifikayı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işletmelerin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belgelendirme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planının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üretim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kurallarına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sıkı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sıkıya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uyması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esastır</a:t>
            </a:r>
            <a:r>
              <a:rPr lang="en-US" sz="1200" dirty="0">
                <a:solidFill>
                  <a:schemeClr val="tx1"/>
                </a:solidFill>
                <a:latin typeface="Calibri"/>
                <a:ea typeface="Calibri" panose="020F0502020204030204" pitchFamily="34" charset="0"/>
                <a:cs typeface="Calibri"/>
              </a:rPr>
              <a:t>. Ek </a:t>
            </a:r>
            <a:r>
              <a:rPr lang="en-US" sz="1200" dirty="0" err="1">
                <a:solidFill>
                  <a:schemeClr val="tx1"/>
                </a:solidFill>
                <a:latin typeface="Calibri"/>
                <a:ea typeface="Calibri" panose="020F0502020204030204" pitchFamily="34" charset="0"/>
                <a:cs typeface="Calibri"/>
              </a:rPr>
              <a:t>olarak</a:t>
            </a:r>
            <a:r>
              <a:rPr lang="en-US" sz="1200"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koşer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Yahudi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yasasının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gerekliliklerini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karşılayan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yiyeceklerin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satıldığı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pişirildiği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veya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yenildiği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yerdir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800" dirty="0">
              <a:solidFill>
                <a:schemeClr val="tx1"/>
              </a:solidFill>
              <a:ea typeface="Calibri" panose="020F0502020204030204" pitchFamily="34" charset="0"/>
            </a:endParaRPr>
          </a:p>
          <a:p>
            <a:pPr rtl="0"/>
            <a:r>
              <a:rPr lang="en-US" sz="1200" dirty="0" err="1">
                <a:solidFill>
                  <a:schemeClr val="tx1"/>
                </a:solidFill>
                <a:latin typeface="Calibri"/>
                <a:ea typeface="Calibri" panose="020F0502020204030204" pitchFamily="34" charset="0"/>
                <a:cs typeface="Calibri"/>
              </a:rPr>
              <a:t>Örneğin</a:t>
            </a:r>
            <a:r>
              <a:rPr lang="en-US" sz="1200" dirty="0">
                <a:solidFill>
                  <a:schemeClr val="tx1"/>
                </a:solidFill>
                <a:latin typeface="Calibri"/>
                <a:ea typeface="Calibri" panose="020F0502020204030204" pitchFamily="34" charset="0"/>
                <a:cs typeface="Calibri"/>
              </a:rPr>
              <a:t>, Helal </a:t>
            </a:r>
            <a:r>
              <a:rPr lang="en-US" sz="1200" dirty="0" err="1">
                <a:solidFill>
                  <a:schemeClr val="tx1"/>
                </a:solidFill>
                <a:latin typeface="Calibri"/>
                <a:ea typeface="Calibri" panose="020F0502020204030204" pitchFamily="34" charset="0"/>
                <a:cs typeface="Calibri"/>
              </a:rPr>
              <a:t>sertifikasıyla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ilgili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olarak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denetçiler</a:t>
            </a:r>
            <a:r>
              <a:rPr lang="en-US" sz="1200" dirty="0">
                <a:solidFill>
                  <a:schemeClr val="tx1"/>
                </a:solidFill>
                <a:latin typeface="Calibri"/>
                <a:ea typeface="Calibri" panose="020F0502020204030204" pitchFamily="34" charset="0"/>
                <a:cs typeface="Calibri"/>
              </a:rPr>
              <a:t> (HCA, 2022):</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Dahili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depolama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hazırlama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paketleme</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bitmiş</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ürün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depolama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alanlarını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incelemeli</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Üretim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hatlarına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bakmalı</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Gerekirse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laboratuvar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testi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yapmalı</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Depodaki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tüm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malzemeleri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incelemeli</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Makinelerin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yalnızca</a:t>
            </a:r>
            <a:r>
              <a:rPr lang="en-US" sz="1200" dirty="0">
                <a:solidFill>
                  <a:schemeClr val="tx1"/>
                </a:solidFill>
                <a:latin typeface="Calibri"/>
                <a:ea typeface="Calibri" panose="020F0502020204030204" pitchFamily="34" charset="0"/>
                <a:cs typeface="Calibri"/>
              </a:rPr>
              <a:t> Helal </a:t>
            </a:r>
            <a:r>
              <a:rPr lang="en-US" sz="1200" dirty="0" err="1">
                <a:solidFill>
                  <a:schemeClr val="tx1"/>
                </a:solidFill>
                <a:latin typeface="Calibri"/>
                <a:ea typeface="Calibri" panose="020F0502020204030204" pitchFamily="34" charset="0"/>
                <a:cs typeface="Calibri"/>
              </a:rPr>
              <a:t>kullanım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olduğundan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olmalı</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Domuz</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eti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veya</a:t>
            </a:r>
            <a:r>
              <a:rPr lang="en-US" sz="1200" dirty="0">
                <a:solidFill>
                  <a:schemeClr val="tx1"/>
                </a:solidFill>
                <a:latin typeface="Calibri"/>
                <a:ea typeface="Calibri" panose="020F0502020204030204" pitchFamily="34" charset="0"/>
                <a:cs typeface="Calibri"/>
              </a:rPr>
              <a:t> Helal </a:t>
            </a:r>
            <a:r>
              <a:rPr lang="en-US" sz="1200" dirty="0" err="1">
                <a:solidFill>
                  <a:schemeClr val="tx1"/>
                </a:solidFill>
                <a:latin typeface="Calibri"/>
                <a:ea typeface="Calibri" panose="020F0502020204030204" pitchFamily="34" charset="0"/>
                <a:cs typeface="Calibri"/>
              </a:rPr>
              <a:t>olmayan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ürünlerle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kontaminasyon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olmamasını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sağlamalı</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a:solidFill>
                  <a:schemeClr val="tx1"/>
                </a:solidFill>
                <a:latin typeface="Calibri"/>
                <a:ea typeface="Calibri" panose="020F0502020204030204" pitchFamily="34" charset="0"/>
                <a:cs typeface="Calibri"/>
              </a:rPr>
              <a:t>Helal </a:t>
            </a:r>
            <a:r>
              <a:rPr lang="en-US" sz="1200" dirty="0" err="1">
                <a:solidFill>
                  <a:schemeClr val="tx1"/>
                </a:solidFill>
                <a:latin typeface="Calibri"/>
                <a:ea typeface="Calibri" panose="020F0502020204030204" pitchFamily="34" charset="0"/>
                <a:cs typeface="Calibri"/>
              </a:rPr>
              <a:t>Güvence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Prosedürleri</a:t>
            </a:r>
            <a:r>
              <a:rPr lang="en-US" sz="1200" dirty="0">
                <a:solidFill>
                  <a:schemeClr val="tx1"/>
                </a:solidFill>
                <a:latin typeface="Calibri"/>
                <a:ea typeface="Calibri" panose="020F0502020204030204" pitchFamily="34" charset="0"/>
                <a:cs typeface="Calibri"/>
              </a:rPr>
              <a:t> El </a:t>
            </a:r>
            <a:r>
              <a:rPr lang="en-US" sz="1200" dirty="0" err="1">
                <a:solidFill>
                  <a:schemeClr val="tx1"/>
                </a:solidFill>
                <a:latin typeface="Calibri"/>
                <a:ea typeface="Calibri" panose="020F0502020204030204" pitchFamily="34" charset="0"/>
                <a:cs typeface="Calibri"/>
              </a:rPr>
              <a:t>Kitabında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talep</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edilen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belgeleri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incelemeli</a:t>
            </a:r>
            <a:r>
              <a:rPr lang="en-US" sz="1200" dirty="0">
                <a:solidFill>
                  <a:schemeClr val="tx1"/>
                </a:solidFill>
                <a:latin typeface="Calibri"/>
                <a:ea typeface="Calibri" panose="020F0502020204030204" pitchFamily="34" charset="0"/>
                <a:cs typeface="Calibri"/>
              </a:rPr>
              <a:t>; ve</a:t>
            </a:r>
            <a:endParaRPr lang="en-US" sz="1200" dirty="0">
              <a:solidFill>
                <a:schemeClr val="tx1"/>
              </a:solidFill>
              <a:ea typeface="Calibri" panose="020F0502020204030204" pitchFamily="34" charset="0"/>
            </a:endParaRPr>
          </a:p>
          <a:p>
            <a:pPr marL="285750" indent="-285750">
              <a:buAutoNum type="romanLcParenBoth"/>
            </a:pPr>
            <a:r>
              <a:rPr lang="en-US" sz="1200" dirty="0" err="1">
                <a:solidFill>
                  <a:schemeClr val="tx1"/>
                </a:solidFill>
                <a:latin typeface="Calibri"/>
                <a:ea typeface="Calibri" panose="020F0502020204030204" pitchFamily="34" charset="0"/>
                <a:cs typeface="Calibri"/>
              </a:rPr>
              <a:t>Planı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yönetim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görüşmelidir</a:t>
            </a:r>
            <a:r>
              <a:rPr lang="en-US" sz="1200" dirty="0">
                <a:solidFill>
                  <a:schemeClr val="tx1"/>
                </a:solidFill>
                <a:latin typeface="Calibri"/>
                <a:ea typeface="Calibri" panose="020F0502020204030204" pitchFamily="34" charset="0"/>
                <a:cs typeface="Calibri"/>
              </a:rPr>
              <a:t>.</a:t>
            </a:r>
          </a:p>
          <a:p>
            <a:pPr marL="285750" indent="-285750" rtl="0">
              <a:buAutoNum type="romanLcParenBoth"/>
            </a:pPr>
            <a:endParaRPr lang="en-US" sz="1200" dirty="0">
              <a:solidFill>
                <a:schemeClr val="tx1"/>
              </a:solidFill>
              <a:ea typeface="Calibri" panose="020F0502020204030204" pitchFamily="34" charset="0"/>
            </a:endParaRPr>
          </a:p>
          <a:p>
            <a:pPr rtl="0"/>
            <a:r>
              <a:rPr lang="en-US" sz="1400" b="1" dirty="0" err="1">
                <a:solidFill>
                  <a:schemeClr val="tx1"/>
                </a:solidFill>
                <a:latin typeface="Calibri"/>
                <a:ea typeface="Calibri" panose="020F0502020204030204" pitchFamily="34" charset="0"/>
                <a:cs typeface="Calibri"/>
              </a:rPr>
              <a:t>Tehlikeleri</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Yönetmek</a:t>
            </a:r>
            <a:r>
              <a:rPr lang="en-US" sz="1400" b="1" dirty="0">
                <a:solidFill>
                  <a:schemeClr val="tx1"/>
                </a:solidFill>
                <a:latin typeface="Calibri"/>
                <a:ea typeface="Calibri" panose="020F0502020204030204" pitchFamily="34" charset="0"/>
                <a:cs typeface="Calibri"/>
              </a:rPr>
              <a:t>:</a:t>
            </a:r>
          </a:p>
          <a:p>
            <a:pPr rtl="0"/>
            <a:endParaRPr lang="en-US" sz="800" b="1" dirty="0">
              <a:solidFill>
                <a:schemeClr val="tx1"/>
              </a:solidFill>
              <a:ea typeface="Calibri" panose="020F0502020204030204" pitchFamily="34" charset="0"/>
            </a:endParaRPr>
          </a:p>
          <a:p>
            <a:r>
              <a:rPr lang="en-US" sz="1200" b="1" dirty="0">
                <a:latin typeface="Calibri"/>
                <a:ea typeface="Calibri" panose="020F0502020204030204" pitchFamily="34" charset="0"/>
                <a:cs typeface="Calibri"/>
              </a:rPr>
              <a:t>"HACCP </a:t>
            </a:r>
            <a:r>
              <a:rPr lang="en-US" sz="1200" b="1" dirty="0" err="1">
                <a:latin typeface="Calibri"/>
                <a:ea typeface="Calibri" panose="020F0502020204030204" pitchFamily="34" charset="0"/>
                <a:cs typeface="Calibri"/>
              </a:rPr>
              <a:t>sistemi</a:t>
            </a:r>
            <a:r>
              <a:rPr lang="en-US" sz="1200" b="1"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işletme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tarafından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uygulanan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İHU'larla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edilenden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daha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düzeyde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önemli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tehlikeleri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belirler</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kontrol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altına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alır</a:t>
            </a:r>
            <a:r>
              <a:rPr lang="en-US" sz="1200" dirty="0">
                <a:solidFill>
                  <a:schemeClr val="tx1"/>
                </a:solidFill>
                <a:latin typeface="Calibri"/>
                <a:ea typeface="Calibri" panose="020F0502020204030204" pitchFamily="34" charset="0"/>
                <a:cs typeface="Calibri"/>
              </a:rPr>
              <a:t>" (Codex Alimentarius, 2011). HACCP </a:t>
            </a:r>
            <a:r>
              <a:rPr lang="en-US" sz="1200" dirty="0" err="1">
                <a:solidFill>
                  <a:schemeClr val="tx1"/>
                </a:solidFill>
                <a:latin typeface="Calibri"/>
                <a:ea typeface="Calibri" panose="020F0502020204030204" pitchFamily="34" charset="0"/>
                <a:cs typeface="Calibri"/>
              </a:rPr>
              <a:t>sisteminin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amacı</a:t>
            </a:r>
            <a:r>
              <a:rPr lang="en-US" sz="1200" dirty="0">
                <a:solidFill>
                  <a:schemeClr val="tx1"/>
                </a:solidFill>
                <a:latin typeface="Calibri"/>
                <a:ea typeface="Calibri" panose="020F0502020204030204" pitchFamily="34" charset="0"/>
                <a:cs typeface="Calibri"/>
              </a:rPr>
              <a:t>, Kritik </a:t>
            </a:r>
            <a:r>
              <a:rPr lang="en-US" sz="1200" dirty="0" err="1">
                <a:solidFill>
                  <a:schemeClr val="tx1"/>
                </a:solidFill>
                <a:latin typeface="Calibri"/>
                <a:ea typeface="Calibri" panose="020F0502020204030204" pitchFamily="34" charset="0"/>
                <a:cs typeface="Calibri"/>
              </a:rPr>
              <a:t>Kontrol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Noktalarını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KKN'lar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kontrol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etmektir</a:t>
            </a:r>
            <a:r>
              <a:rPr lang="en-US" sz="1200" dirty="0">
                <a:solidFill>
                  <a:schemeClr val="tx1"/>
                </a:solidFill>
                <a:latin typeface="Calibri"/>
                <a:ea typeface="Calibri" panose="020F0502020204030204" pitchFamily="34" charset="0"/>
                <a:cs typeface="Calibri"/>
              </a:rPr>
              <a:t>. Bu </a:t>
            </a:r>
            <a:r>
              <a:rPr lang="en-US" sz="1200" dirty="0" err="1">
                <a:solidFill>
                  <a:schemeClr val="tx1"/>
                </a:solidFill>
                <a:latin typeface="Calibri"/>
                <a:ea typeface="Calibri" panose="020F0502020204030204" pitchFamily="34" charset="0"/>
                <a:cs typeface="Calibri"/>
              </a:rPr>
              <a:t>sistemde</a:t>
            </a:r>
            <a:r>
              <a:rPr lang="en-US" sz="1200" dirty="0">
                <a:solidFill>
                  <a:schemeClr val="tx1"/>
                </a:solidFill>
                <a:latin typeface="Calibri"/>
                <a:ea typeface="Calibri" panose="020F0502020204030204" pitchFamily="34" charset="0"/>
                <a:cs typeface="Calibri"/>
              </a:rPr>
              <a:t>, her KKN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belirlenen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limitler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karşılanmadığında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düzeltici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eylemler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uygulanmaktadır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İHU'ların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uygulanmasıyla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elde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edilenin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ötesinde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tutarlı</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doğrulanabilir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kontrol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sağlanır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ndParaRPr>
          </a:p>
          <a:p>
            <a:pPr rtl="0"/>
            <a:endParaRPr lang="en-US" sz="12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HACCP </a:t>
            </a:r>
            <a:r>
              <a:rPr lang="en-US" sz="1200" dirty="0" err="1">
                <a:solidFill>
                  <a:schemeClr val="tx1"/>
                </a:solidFill>
                <a:latin typeface="Calibri"/>
                <a:ea typeface="Calibri" panose="020F0502020204030204" pitchFamily="34" charset="0"/>
                <a:cs typeface="Calibri"/>
              </a:rPr>
              <a:t>sistemi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hakkında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daha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fazla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bilgi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almak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lütfen</a:t>
            </a:r>
            <a:r>
              <a:rPr lang="en-US" sz="1200" dirty="0">
                <a:solidFill>
                  <a:schemeClr val="tx1"/>
                </a:solidFill>
                <a:latin typeface="Calibri"/>
                <a:ea typeface="Calibri" panose="020F0502020204030204" pitchFamily="34" charset="0"/>
                <a:cs typeface="Calibri"/>
              </a:rPr>
              <a:t> </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burayı</a:t>
            </a:r>
            <a:r>
              <a:rPr lang="en-US" sz="1200" b="1" dirty="0">
                <a:solidFill>
                  <a:srgbClr val="F79037"/>
                </a:solidFill>
                <a:latin typeface="Calibri"/>
                <a:ea typeface="Calibri" panose="020F0502020204030204" pitchFamily="34" charset="0"/>
                <a:cs typeface="Calibri"/>
              </a:rPr>
              <a:t> </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tıklayınız</a:t>
            </a:r>
            <a:r>
              <a:rPr lang="en-US" sz="1200" dirty="0">
                <a:solidFill>
                  <a:schemeClr val="tx1"/>
                </a:solidFill>
                <a:latin typeface="Calibri"/>
                <a:ea typeface="Calibri" panose="020F0502020204030204" pitchFamily="34" charset="0"/>
                <a:cs typeface="Calibri"/>
              </a:rPr>
              <a:t>.  </a:t>
            </a:r>
            <a:endParaRPr lang="en-US"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Rectangle: Rounded Corners 3">
            <a:extLst>
              <a:ext uri="{FF2B5EF4-FFF2-40B4-BE49-F238E27FC236}">
                <a16:creationId xmlns:a16="http://schemas.microsoft.com/office/drawing/2014/main" id="{634C530D-B071-7435-082D-B7368F032A9D}"/>
              </a:ext>
            </a:extLst>
          </p:cNvPr>
          <p:cNvSpPr/>
          <p:nvPr/>
        </p:nvSpPr>
        <p:spPr>
          <a:xfrm>
            <a:off x="1004466" y="7810224"/>
            <a:ext cx="6366195" cy="1294423"/>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kumimoji="0" lang="en-US" sz="16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Tanımlar</a:t>
            </a:r>
            <a:r>
              <a:rPr kumimoji="0" lang="en-US" sz="16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a:t>
            </a:r>
          </a:p>
          <a:p>
            <a:pPr marL="171450" indent="-17145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HACCP </a:t>
            </a:r>
            <a:r>
              <a:rPr lang="en-US" sz="1200" b="1" i="0" dirty="0" err="1">
                <a:solidFill>
                  <a:srgbClr val="000000"/>
                </a:solidFill>
                <a:effectLst/>
                <a:latin typeface="Calibri"/>
                <a:ea typeface="Calibri" panose="020F0502020204030204" pitchFamily="34" charset="0"/>
                <a:cs typeface="Calibri"/>
              </a:rPr>
              <a:t>Sistemi</a:t>
            </a:r>
            <a:r>
              <a:rPr lang="en-US" sz="1200" b="1" i="0" dirty="0">
                <a:solidFill>
                  <a:srgbClr val="000000"/>
                </a:solidFill>
                <a:effectLst/>
                <a:latin typeface="Calibri"/>
                <a:ea typeface="Calibri" panose="020F0502020204030204" pitchFamily="34" charset="0"/>
                <a:cs typeface="Calibri"/>
              </a:rPr>
              <a:t>:</a:t>
            </a:r>
            <a:r>
              <a:rPr lang="en-US" sz="1200" b="1" dirty="0">
                <a:solidFill>
                  <a:srgbClr val="000000"/>
                </a:solidFill>
                <a:latin typeface="Calibri"/>
                <a:ea typeface="Calibri" panose="020F0502020204030204" pitchFamily="34" charset="0"/>
                <a:cs typeface="Calibri"/>
              </a:rPr>
              <a:t> </a:t>
            </a:r>
            <a:r>
              <a:rPr lang="en-US" sz="1200" b="0" i="1" dirty="0">
                <a:solidFill>
                  <a:srgbClr val="000000"/>
                </a:solidFill>
                <a:effectLst/>
                <a:latin typeface="Calibri"/>
                <a:ea typeface="Calibri" panose="020F0502020204030204" pitchFamily="34" charset="0"/>
                <a:cs typeface="Calibri"/>
              </a:rPr>
              <a:t>Bir HACCP </a:t>
            </a:r>
            <a:r>
              <a:rPr lang="en-US" sz="1200" b="0" i="1" dirty="0" err="1">
                <a:solidFill>
                  <a:srgbClr val="000000"/>
                </a:solidFill>
                <a:effectLst/>
                <a:latin typeface="Calibri"/>
                <a:ea typeface="Calibri" panose="020F0502020204030204" pitchFamily="34" charset="0"/>
                <a:cs typeface="Calibri"/>
              </a:rPr>
              <a:t>planının</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geliştirilmesi</a:t>
            </a:r>
            <a:r>
              <a:rPr lang="en-US" sz="1200" b="0" i="1" dirty="0">
                <a:solidFill>
                  <a:srgbClr val="000000"/>
                </a:solidFill>
                <a:effectLst/>
                <a:latin typeface="Calibri"/>
                <a:ea typeface="Calibri" panose="020F0502020204030204" pitchFamily="34" charset="0"/>
                <a:cs typeface="Calibri"/>
              </a:rPr>
              <a:t> ve </a:t>
            </a:r>
            <a:r>
              <a:rPr lang="en-US" sz="1200" b="0" i="1" dirty="0" err="1">
                <a:solidFill>
                  <a:srgbClr val="000000"/>
                </a:solidFill>
                <a:effectLst/>
                <a:latin typeface="Calibri"/>
                <a:ea typeface="Calibri" panose="020F0502020204030204" pitchFamily="34" charset="0"/>
                <a:cs typeface="Calibri"/>
              </a:rPr>
              <a:t>bu</a:t>
            </a:r>
            <a:r>
              <a:rPr lang="en-US" sz="1200" i="1" dirty="0">
                <a:solidFill>
                  <a:srgbClr val="000000"/>
                </a:solidFill>
                <a:latin typeface="Calibri"/>
                <a:ea typeface="Calibri" panose="020F0502020204030204" pitchFamily="34" charset="0"/>
                <a:cs typeface="Calibri"/>
              </a:rPr>
              <a:t> </a:t>
            </a:r>
            <a:r>
              <a:rPr lang="en-US" sz="1200" b="0" i="1" dirty="0">
                <a:solidFill>
                  <a:srgbClr val="000000"/>
                </a:solidFill>
                <a:effectLst/>
                <a:latin typeface="Calibri"/>
                <a:ea typeface="Calibri" panose="020F0502020204030204" pitchFamily="34" charset="0"/>
                <a:cs typeface="Calibri"/>
              </a:rPr>
              <a:t>plana</a:t>
            </a:r>
            <a:r>
              <a:rPr lang="en-US" sz="1200" i="1" dirty="0">
                <a:solidFill>
                  <a:srgbClr val="000000"/>
                </a:solidFill>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uygun</a:t>
            </a:r>
            <a:r>
              <a:rPr lang="en-US" sz="1200" i="1" dirty="0">
                <a:solidFill>
                  <a:srgbClr val="000000"/>
                </a:solidFill>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prosedürlerin</a:t>
            </a:r>
            <a:r>
              <a:rPr lang="en-US" sz="1200" i="1" dirty="0">
                <a:solidFill>
                  <a:srgbClr val="000000"/>
                </a:solidFill>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uygulanması</a:t>
            </a:r>
            <a:r>
              <a:rPr lang="en-US" sz="1200" i="1" dirty="0">
                <a:solidFill>
                  <a:srgbClr val="000000"/>
                </a:solidFill>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(Codex Alimentarius, 2011).</a:t>
            </a:r>
            <a:r>
              <a:rPr lang="en-US" sz="1200" b="1" dirty="0">
                <a:solidFill>
                  <a:srgbClr val="000000"/>
                </a:solidFill>
                <a:latin typeface="Calibri"/>
                <a:ea typeface="Calibri" panose="020F0502020204030204" pitchFamily="34" charset="0"/>
                <a:cs typeface="Calibri"/>
              </a:rPr>
              <a:t> </a:t>
            </a:r>
            <a:r>
              <a:rPr lang="en-US" sz="1200" dirty="0">
                <a:solidFill>
                  <a:srgbClr val="000000"/>
                </a:solidFill>
                <a:latin typeface="Calibri"/>
                <a:ea typeface="Calibri" panose="020F0502020204030204" pitchFamily="34" charset="0"/>
                <a:cs typeface="Calibri"/>
              </a:rPr>
              <a:t> </a:t>
            </a:r>
            <a:endParaRPr lang="en-US" sz="1200" b="0" i="0" dirty="0">
              <a:solidFill>
                <a:srgbClr val="000000"/>
              </a:solidFill>
              <a:effectLst/>
              <a:latin typeface="Calibri"/>
              <a:ea typeface="Calibri" panose="020F0502020204030204" pitchFamily="34" charset="0"/>
              <a:cs typeface="Calibri"/>
            </a:endParaRPr>
          </a:p>
          <a:p>
            <a:pPr marL="171450" indent="-17145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HACCP </a:t>
            </a:r>
            <a:r>
              <a:rPr lang="en-US" sz="1200" b="1" i="0" dirty="0" err="1">
                <a:solidFill>
                  <a:srgbClr val="000000"/>
                </a:solidFill>
                <a:effectLst/>
                <a:latin typeface="Calibri"/>
                <a:ea typeface="Calibri" panose="020F0502020204030204" pitchFamily="34" charset="0"/>
                <a:cs typeface="Calibri"/>
              </a:rPr>
              <a:t>Planı</a:t>
            </a:r>
            <a:r>
              <a:rPr lang="en-US" sz="1200" b="1" i="0" dirty="0">
                <a:solidFill>
                  <a:srgbClr val="000000"/>
                </a:solidFill>
                <a:effectLst/>
                <a:latin typeface="Calibri"/>
                <a:ea typeface="Calibri" panose="020F0502020204030204" pitchFamily="34" charset="0"/>
                <a:cs typeface="Calibri"/>
              </a:rPr>
              <a:t>:</a:t>
            </a:r>
            <a:r>
              <a:rPr lang="en-US" sz="1200" b="1" dirty="0">
                <a:solidFill>
                  <a:srgbClr val="000000"/>
                </a:solidFill>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Gıda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işinde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önemli</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tehlikelerin</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kontrolünü</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sağlamak</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için</a:t>
            </a:r>
            <a:r>
              <a:rPr lang="en-US" sz="1200" b="0" i="1" dirty="0">
                <a:solidFill>
                  <a:srgbClr val="000000"/>
                </a:solidFill>
                <a:effectLst/>
                <a:latin typeface="Calibri"/>
                <a:ea typeface="Calibri" panose="020F0502020204030204" pitchFamily="34" charset="0"/>
                <a:cs typeface="Calibri"/>
              </a:rPr>
              <a:t> HACCP </a:t>
            </a:r>
            <a:r>
              <a:rPr lang="en-US" sz="1200" b="0" i="1" dirty="0" err="1">
                <a:solidFill>
                  <a:srgbClr val="000000"/>
                </a:solidFill>
                <a:effectLst/>
                <a:latin typeface="Calibri"/>
                <a:ea typeface="Calibri" panose="020F0502020204030204" pitchFamily="34" charset="0"/>
                <a:cs typeface="Calibri"/>
              </a:rPr>
              <a:t>ilkelerine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uygun</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olarak</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hazırlanmış</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dokümantasyon</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veya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doküman</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seti</a:t>
            </a:r>
            <a:r>
              <a:rPr lang="en-US" sz="1200" i="1" dirty="0">
                <a:solidFill>
                  <a:srgbClr val="000000"/>
                </a:solidFill>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(Codex Alimentarius, 2011).</a:t>
            </a:r>
          </a:p>
        </p:txBody>
      </p:sp>
      <p:pic>
        <p:nvPicPr>
          <p:cNvPr id="5" name="Picture 4">
            <a:extLst>
              <a:ext uri="{FF2B5EF4-FFF2-40B4-BE49-F238E27FC236}">
                <a16:creationId xmlns:a16="http://schemas.microsoft.com/office/drawing/2014/main" id="{347F6523-7447-7605-2689-FC0AEBEE314B}"/>
              </a:ext>
            </a:extLst>
          </p:cNvPr>
          <p:cNvPicPr>
            <a:picLocks noChangeAspect="1"/>
          </p:cNvPicPr>
          <p:nvPr/>
        </p:nvPicPr>
        <p:blipFill>
          <a:blip r:embed="rId3"/>
          <a:stretch>
            <a:fillRect/>
          </a:stretch>
        </p:blipFill>
        <p:spPr>
          <a:xfrm>
            <a:off x="85954" y="7221277"/>
            <a:ext cx="493080" cy="474817"/>
          </a:xfrm>
          <a:prstGeom prst="rect">
            <a:avLst/>
          </a:prstGeom>
        </p:spPr>
      </p:pic>
      <p:sp>
        <p:nvSpPr>
          <p:cNvPr id="34" name="Slide Number Placeholder 9">
            <a:extLst>
              <a:ext uri="{FF2B5EF4-FFF2-40B4-BE49-F238E27FC236}">
                <a16:creationId xmlns:a16="http://schemas.microsoft.com/office/drawing/2014/main" id="{EB5A8321-6013-78AC-9463-71F674567CE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26</a:t>
            </a:fld>
            <a:endParaRPr lang="en-US" sz="1100"/>
          </a:p>
        </p:txBody>
      </p:sp>
    </p:spTree>
    <p:extLst>
      <p:ext uri="{BB962C8B-B14F-4D97-AF65-F5344CB8AC3E}">
        <p14:creationId xmlns:p14="http://schemas.microsoft.com/office/powerpoint/2010/main" val="421475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143532" y="896882"/>
            <a:ext cx="6042743"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600"/>
              <a:t>Gıda Üretimi ve Lojistik</a:t>
            </a:r>
            <a:endPar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rtl="0"/>
            <a:r>
              <a:rPr lang="en-US" sz="1400" b="1" dirty="0" err="1">
                <a:solidFill>
                  <a:schemeClr val="tx1"/>
                </a:solidFill>
                <a:latin typeface="Calibri"/>
                <a:ea typeface="Calibri" panose="020F0502020204030204" pitchFamily="34" charset="0"/>
                <a:cs typeface="Calibri"/>
              </a:rPr>
              <a:t>Diğer</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Hususlar</a:t>
            </a:r>
            <a:r>
              <a:rPr lang="en-US" sz="1400" b="1" dirty="0">
                <a:solidFill>
                  <a:schemeClr val="tx1"/>
                </a:solidFill>
                <a:latin typeface="Calibri"/>
                <a:ea typeface="Calibri" panose="020F0502020204030204" pitchFamily="34" charset="0"/>
                <a:cs typeface="Calibri"/>
              </a:rPr>
              <a:t>:</a:t>
            </a:r>
          </a:p>
          <a:p>
            <a:pPr algn="l" rtl="0"/>
            <a:endParaRPr lang="en-US" sz="1200" dirty="0">
              <a:solidFill>
                <a:srgbClr val="F79037"/>
              </a:solidFill>
              <a:ea typeface="Calibri" panose="020F0502020204030204" pitchFamily="34" charset="0"/>
            </a:endParaRPr>
          </a:p>
          <a:p>
            <a:r>
              <a:rPr lang="en-US" sz="1200" dirty="0" err="1">
                <a:solidFill>
                  <a:schemeClr val="tx1"/>
                </a:solidFill>
                <a:latin typeface="Calibri"/>
                <a:ea typeface="Calibri" panose="020F0502020204030204" pitchFamily="34" charset="0"/>
                <a:cs typeface="Calibri"/>
              </a:rPr>
              <a:t>Gıda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üretimi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sırasındaki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süreçleri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daha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sürdürülebilir</a:t>
            </a:r>
            <a:r>
              <a:rPr lang="en-US" sz="1200" dirty="0">
                <a:solidFill>
                  <a:schemeClr val="tx1"/>
                </a:solidFill>
                <a:latin typeface="Calibri"/>
                <a:ea typeface="Calibri" panose="020F0502020204030204" pitchFamily="34" charset="0"/>
                <a:cs typeface="Calibri"/>
              </a:rPr>
              <a:t> hale </a:t>
            </a:r>
            <a:r>
              <a:rPr lang="en-US" sz="1200" dirty="0" err="1">
                <a:solidFill>
                  <a:schemeClr val="tx1"/>
                </a:solidFill>
                <a:latin typeface="Calibri"/>
                <a:ea typeface="Calibri" panose="020F0502020204030204" pitchFamily="34" charset="0"/>
                <a:cs typeface="Calibri"/>
              </a:rPr>
              <a:t>getirmek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tüketimini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azaltmak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düşük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karbonlu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veya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sıfır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karbonlu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enerji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kaynaklarını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benimsemek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atık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kazanımını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teşvik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etmek</a:t>
            </a:r>
            <a:r>
              <a:rPr lang="en-US" sz="1200" dirty="0">
                <a:solidFill>
                  <a:schemeClr val="tx1"/>
                </a:solidFill>
                <a:latin typeface="Calibri"/>
                <a:ea typeface="Calibri" panose="020F0502020204030204" pitchFamily="34" charset="0"/>
                <a:cs typeface="Calibri"/>
              </a:rPr>
              <a:t> ve sera </a:t>
            </a:r>
            <a:r>
              <a:rPr lang="en-US" sz="1200" dirty="0" err="1">
                <a:solidFill>
                  <a:schemeClr val="tx1"/>
                </a:solidFill>
                <a:latin typeface="Calibri"/>
                <a:ea typeface="Calibri" panose="020F0502020204030204" pitchFamily="34" charset="0"/>
                <a:cs typeface="Calibri"/>
              </a:rPr>
              <a:t>gazı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emisyonlarını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azaltmak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önemlidir</a:t>
            </a:r>
            <a:r>
              <a:rPr lang="en-US" sz="1200" dirty="0">
                <a:solidFill>
                  <a:schemeClr val="tx1"/>
                </a:solidFill>
                <a:latin typeface="Calibri"/>
                <a:ea typeface="Calibri" panose="020F0502020204030204" pitchFamily="34" charset="0"/>
                <a:cs typeface="Calibri"/>
              </a:rPr>
              <a:t>. Bu </a:t>
            </a:r>
            <a:r>
              <a:rPr lang="en-US" sz="1200" dirty="0" err="1">
                <a:solidFill>
                  <a:schemeClr val="tx1"/>
                </a:solidFill>
                <a:latin typeface="Calibri"/>
                <a:ea typeface="Calibri" panose="020F0502020204030204" pitchFamily="34" charset="0"/>
                <a:cs typeface="Calibri"/>
              </a:rPr>
              <a:t>nedenle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aşağıdaki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görevleri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yerine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getirmek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gerekir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cs typeface="Calibri"/>
            </a:endParaRPr>
          </a:p>
          <a:p>
            <a:pPr rtl="0"/>
            <a:endParaRPr lang="en-US" sz="1200" dirty="0">
              <a:solidFill>
                <a:schemeClr val="tx1"/>
              </a:solidFill>
              <a:ea typeface="Calibri" panose="020F0502020204030204" pitchFamily="34" charset="0"/>
            </a:endParaRPr>
          </a:p>
          <a:p>
            <a:pPr marL="171450" indent="-171450">
              <a:buChar char="•"/>
            </a:pPr>
            <a:r>
              <a:rPr lang="en-US" sz="1200" dirty="0" err="1">
                <a:solidFill>
                  <a:schemeClr val="tx1"/>
                </a:solidFill>
                <a:latin typeface="Calibri"/>
                <a:ea typeface="Calibri" panose="020F0502020204030204" pitchFamily="34" charset="0"/>
                <a:cs typeface="Calibri"/>
              </a:rPr>
              <a:t>Üretim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süreçleri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sık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sık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gözden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geçirilmelidir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endParaRPr lang="en-US" sz="1200" dirty="0">
              <a:solidFill>
                <a:schemeClr val="tx1"/>
              </a:solidFill>
              <a:ea typeface="Calibri" panose="020F0502020204030204" pitchFamily="34" charset="0"/>
            </a:endParaRPr>
          </a:p>
          <a:p>
            <a:pPr marL="171450" indent="-171450">
              <a:buFont typeface="Arial" panose="020B0604020202020204" pitchFamily="34" charset="0"/>
              <a:buChar char="•"/>
            </a:pPr>
            <a:r>
              <a:rPr lang="en-US" sz="1200" dirty="0" err="1">
                <a:solidFill>
                  <a:schemeClr val="tx1"/>
                </a:solidFill>
                <a:latin typeface="Calibri"/>
                <a:ea typeface="Calibri" panose="020F0502020204030204" pitchFamily="34" charset="0"/>
                <a:cs typeface="Calibri"/>
              </a:rPr>
              <a:t>Ekipmanın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çalıştırılması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iyi </a:t>
            </a:r>
            <a:r>
              <a:rPr lang="en-US" sz="1200" dirty="0" err="1">
                <a:solidFill>
                  <a:schemeClr val="tx1"/>
                </a:solidFill>
                <a:latin typeface="Calibri"/>
                <a:ea typeface="Calibri" panose="020F0502020204030204" pitchFamily="34" charset="0"/>
                <a:cs typeface="Calibri"/>
              </a:rPr>
              <a:t>uygulamalar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tercih</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edilmelidir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Enerji </a:t>
            </a:r>
            <a:r>
              <a:rPr lang="en-US" sz="1200" dirty="0" err="1">
                <a:solidFill>
                  <a:schemeClr val="tx1"/>
                </a:solidFill>
                <a:latin typeface="Calibri"/>
                <a:ea typeface="Calibri" panose="020F0502020204030204" pitchFamily="34" charset="0"/>
                <a:cs typeface="Calibri"/>
              </a:rPr>
              <a:t>kayıpları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azaltılmalı</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termal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potansiyele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sahip</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akışlar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yeniden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kullanılmalıdır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r>
              <a:rPr lang="en-US" sz="1200" dirty="0" err="1">
                <a:solidFill>
                  <a:schemeClr val="tx1"/>
                </a:solidFill>
                <a:latin typeface="Calibri"/>
                <a:ea typeface="Calibri" panose="020F0502020204030204" pitchFamily="34" charset="0"/>
                <a:cs typeface="Calibri"/>
              </a:rPr>
              <a:t>Fosil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enerji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kaynaklarının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kullanımı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azaltılmalı</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yenilenebilir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kaynaklardan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elde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edilen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enerjinin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kullanım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yüzdesi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artırılmalıdır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dirty="0" err="1">
                <a:solidFill>
                  <a:schemeClr val="tx1"/>
                </a:solidFill>
                <a:latin typeface="Calibri"/>
                <a:ea typeface="Calibri" panose="020F0502020204030204" pitchFamily="34" charset="0"/>
                <a:cs typeface="Calibri"/>
              </a:rPr>
              <a:t>Dikkate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alınması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gereken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diğer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nokta</a:t>
            </a:r>
            <a:r>
              <a:rPr lang="en-US" sz="1200" dirty="0">
                <a:solidFill>
                  <a:schemeClr val="tx1"/>
                </a:solidFill>
                <a:latin typeface="Calibri"/>
                <a:ea typeface="Calibri" panose="020F0502020204030204" pitchFamily="34" charset="0"/>
                <a:cs typeface="Calibri"/>
              </a:rPr>
              <a:t> da </a:t>
            </a:r>
            <a:r>
              <a:rPr lang="en-US" sz="1200" dirty="0" err="1">
                <a:solidFill>
                  <a:schemeClr val="tx1"/>
                </a:solidFill>
                <a:latin typeface="Calibri"/>
                <a:ea typeface="Calibri" panose="020F0502020204030204" pitchFamily="34" charset="0"/>
                <a:cs typeface="Calibri"/>
              </a:rPr>
              <a:t>personelin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eğitimidir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Gıda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operasyonlarını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doğru</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güvenli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şekilde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yürütebilmeleri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operatörlerin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eğitimini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teşvik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etmek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esastır</a:t>
            </a:r>
            <a:r>
              <a:rPr lang="en-US" sz="1200" dirty="0">
                <a:solidFill>
                  <a:schemeClr val="tx1"/>
                </a:solidFill>
                <a:latin typeface="Calibri"/>
                <a:ea typeface="Calibri" panose="020F0502020204030204" pitchFamily="34" charset="0"/>
                <a:cs typeface="Calibri"/>
              </a:rPr>
              <a:t>.</a:t>
            </a:r>
            <a:endParaRPr lang="en-IE"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descr="A picture containing indoor, person, preparing  Description automatically generated">
            <a:extLst>
              <a:ext uri="{FF2B5EF4-FFF2-40B4-BE49-F238E27FC236}">
                <a16:creationId xmlns:a16="http://schemas.microsoft.com/office/drawing/2014/main" id="{8BAA2034-534A-DF44-940A-4CB1A7A22C8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3097449" y="6894614"/>
            <a:ext cx="3779838" cy="2501190"/>
          </a:xfrm>
          <a:prstGeom prst="rect">
            <a:avLst/>
          </a:prstGeom>
        </p:spPr>
      </p:pic>
      <p:sp>
        <p:nvSpPr>
          <p:cNvPr id="5" name="Slide Number Placeholder 9">
            <a:extLst>
              <a:ext uri="{FF2B5EF4-FFF2-40B4-BE49-F238E27FC236}">
                <a16:creationId xmlns:a16="http://schemas.microsoft.com/office/drawing/2014/main" id="{3562354E-BC23-5774-A03D-70F40006286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27</a:t>
            </a:fld>
            <a:endParaRPr lang="en-US" sz="1100"/>
          </a:p>
        </p:txBody>
      </p:sp>
    </p:spTree>
    <p:extLst>
      <p:ext uri="{BB962C8B-B14F-4D97-AF65-F5344CB8AC3E}">
        <p14:creationId xmlns:p14="http://schemas.microsoft.com/office/powerpoint/2010/main" val="3369593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342361"/>
            <a:ext cx="6363361" cy="4277530"/>
          </a:xfrm>
        </p:spPr>
        <p:txBody>
          <a:bodyPr lIns="91440" tIns="45720" rIns="91440" bIns="45720" numCol="1" spcCol="288000" anchor="t">
            <a:noAutofit/>
          </a:bodyPr>
          <a:lstStyle/>
          <a:p>
            <a:pPr rtl="0"/>
            <a:r>
              <a:rPr lang="en-GB" sz="1200" b="1" dirty="0" err="1">
                <a:latin typeface="Calibri"/>
                <a:cs typeface="Calibri"/>
              </a:rPr>
              <a:t>Uygulamalı</a:t>
            </a:r>
            <a:r>
              <a:rPr lang="en-GB" sz="1200" b="1" dirty="0">
                <a:latin typeface="Calibri"/>
                <a:cs typeface="Calibri"/>
              </a:rPr>
              <a:t> </a:t>
            </a:r>
            <a:r>
              <a:rPr lang="en-GB" sz="1200" b="1" dirty="0" err="1">
                <a:latin typeface="Calibri"/>
                <a:cs typeface="Calibri"/>
              </a:rPr>
              <a:t>Etkinlik</a:t>
            </a:r>
            <a:r>
              <a:rPr lang="en-GB" sz="1200" b="1" dirty="0">
                <a:latin typeface="Calibri"/>
                <a:cs typeface="Calibri"/>
              </a:rPr>
              <a:t> 1:</a:t>
            </a:r>
          </a:p>
          <a:p>
            <a:pPr rtl="0"/>
            <a:r>
              <a:rPr lang="en-GB" sz="1200" dirty="0" err="1">
                <a:latin typeface="Calibri"/>
                <a:cs typeface="Calibri"/>
              </a:rPr>
              <a:t>Öğrenciler</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ürünü</a:t>
            </a:r>
            <a:r>
              <a:rPr lang="en-GB" sz="1200" dirty="0">
                <a:latin typeface="Calibri"/>
                <a:cs typeface="Calibri"/>
              </a:rPr>
              <a:t> </a:t>
            </a:r>
            <a:r>
              <a:rPr lang="en-GB" sz="1200" dirty="0" err="1">
                <a:latin typeface="Calibri"/>
                <a:cs typeface="Calibri"/>
              </a:rPr>
              <a:t>ve</a:t>
            </a:r>
            <a:r>
              <a:rPr lang="en-GB" sz="1200" dirty="0">
                <a:latin typeface="Calibri"/>
                <a:cs typeface="Calibri"/>
              </a:rPr>
              <a:t>/</a:t>
            </a:r>
            <a:r>
              <a:rPr lang="en-GB" sz="1200" dirty="0" err="1">
                <a:latin typeface="Calibri"/>
                <a:cs typeface="Calibri"/>
              </a:rPr>
              <a:t>veya</a:t>
            </a:r>
            <a:r>
              <a:rPr lang="en-GB" sz="1200" dirty="0">
                <a:latin typeface="Calibri"/>
                <a:cs typeface="Calibri"/>
              </a:rPr>
              <a:t> </a:t>
            </a:r>
            <a:r>
              <a:rPr lang="en-GB" sz="1200" dirty="0" err="1">
                <a:latin typeface="Calibri"/>
                <a:cs typeface="Calibri"/>
              </a:rPr>
              <a:t>hizmeti</a:t>
            </a:r>
            <a:r>
              <a:rPr lang="en-GB" sz="1200" dirty="0">
                <a:latin typeface="Calibri"/>
                <a:cs typeface="Calibri"/>
              </a:rPr>
              <a:t> </a:t>
            </a:r>
            <a:r>
              <a:rPr lang="en-GB" sz="1200" dirty="0" err="1">
                <a:latin typeface="Calibri"/>
                <a:cs typeface="Calibri"/>
              </a:rPr>
              <a:t>seçebilir</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tesislerin</a:t>
            </a:r>
            <a:r>
              <a:rPr lang="en-GB" sz="1200" dirty="0">
                <a:latin typeface="Calibri"/>
                <a:cs typeface="Calibri"/>
              </a:rPr>
              <a:t> </a:t>
            </a:r>
            <a:r>
              <a:rPr lang="en-GB" sz="1200" dirty="0" err="1">
                <a:latin typeface="Calibri"/>
                <a:cs typeface="Calibri"/>
              </a:rPr>
              <a:t>nasıl</a:t>
            </a:r>
            <a:r>
              <a:rPr lang="en-GB" sz="1200" dirty="0">
                <a:latin typeface="Calibri"/>
                <a:cs typeface="Calibri"/>
              </a:rPr>
              <a:t> </a:t>
            </a:r>
            <a:r>
              <a:rPr lang="en-GB" sz="1200" dirty="0" err="1">
                <a:latin typeface="Calibri"/>
                <a:cs typeface="Calibri"/>
              </a:rPr>
              <a:t>tasarlanması</a:t>
            </a:r>
            <a:r>
              <a:rPr lang="en-GB" sz="1200" dirty="0">
                <a:latin typeface="Calibri"/>
                <a:cs typeface="Calibri"/>
              </a:rPr>
              <a:t> </a:t>
            </a:r>
            <a:r>
              <a:rPr lang="en-GB" sz="1200" dirty="0" err="1">
                <a:latin typeface="Calibri"/>
                <a:cs typeface="Calibri"/>
              </a:rPr>
              <a:t>gerektiğini</a:t>
            </a:r>
            <a:r>
              <a:rPr lang="en-GB" sz="1200" dirty="0">
                <a:latin typeface="Calibri"/>
                <a:cs typeface="Calibri"/>
              </a:rPr>
              <a:t> </a:t>
            </a:r>
            <a:r>
              <a:rPr lang="en-GB" sz="1200" dirty="0" err="1">
                <a:latin typeface="Calibri"/>
                <a:cs typeface="Calibri"/>
              </a:rPr>
              <a:t>ve</a:t>
            </a:r>
            <a:r>
              <a:rPr lang="en-GB" sz="1200" dirty="0">
                <a:latin typeface="Calibri"/>
                <a:cs typeface="Calibri"/>
              </a:rPr>
              <a:t> İyi </a:t>
            </a:r>
            <a:r>
              <a:rPr lang="en-GB" sz="1200" dirty="0" err="1">
                <a:latin typeface="Calibri"/>
                <a:cs typeface="Calibri"/>
              </a:rPr>
              <a:t>Hijyen</a:t>
            </a:r>
            <a:r>
              <a:rPr lang="en-GB" sz="1200" dirty="0">
                <a:latin typeface="Calibri"/>
                <a:cs typeface="Calibri"/>
              </a:rPr>
              <a:t> / </a:t>
            </a:r>
            <a:r>
              <a:rPr lang="en-GB" sz="1200" dirty="0" err="1">
                <a:latin typeface="Calibri"/>
                <a:cs typeface="Calibri"/>
              </a:rPr>
              <a:t>Üretim</a:t>
            </a:r>
            <a:r>
              <a:rPr lang="en-GB" sz="1200" dirty="0">
                <a:latin typeface="Calibri"/>
                <a:cs typeface="Calibri"/>
              </a:rPr>
              <a:t> </a:t>
            </a:r>
            <a:r>
              <a:rPr lang="en-GB" sz="1200" dirty="0" err="1">
                <a:latin typeface="Calibri"/>
                <a:cs typeface="Calibri"/>
              </a:rPr>
              <a:t>Uygulamalarını</a:t>
            </a:r>
            <a:r>
              <a:rPr lang="en-GB" sz="1200" dirty="0">
                <a:latin typeface="Calibri"/>
                <a:cs typeface="Calibri"/>
              </a:rPr>
              <a:t> </a:t>
            </a:r>
            <a:r>
              <a:rPr lang="en-GB" sz="1200" dirty="0" err="1">
                <a:latin typeface="Calibri"/>
                <a:cs typeface="Calibri"/>
              </a:rPr>
              <a:t>açıklayabilirler</a:t>
            </a:r>
            <a:r>
              <a:rPr lang="en-GB" sz="1200" dirty="0">
                <a:latin typeface="Calibri"/>
                <a:cs typeface="Calibri"/>
              </a:rPr>
              <a:t>.</a:t>
            </a:r>
          </a:p>
          <a:p>
            <a:pPr rtl="0"/>
            <a:endParaRPr lang="en-GB" sz="1200" dirty="0">
              <a:solidFill>
                <a:schemeClr val="tx1"/>
              </a:solidFill>
              <a:ea typeface="Calibri" panose="020F0502020204030204" pitchFamily="34" charset="0"/>
            </a:endParaRPr>
          </a:p>
          <a:p>
            <a:pPr rtl="0"/>
            <a:r>
              <a:rPr lang="en-GB" sz="1200" b="1" dirty="0" err="1">
                <a:latin typeface="Calibri"/>
                <a:cs typeface="Calibri"/>
              </a:rPr>
              <a:t>Uygulamalı</a:t>
            </a:r>
            <a:r>
              <a:rPr lang="en-GB" sz="1200" b="1" dirty="0">
                <a:latin typeface="Calibri"/>
                <a:cs typeface="Calibri"/>
              </a:rPr>
              <a:t> </a:t>
            </a:r>
            <a:r>
              <a:rPr lang="en-GB" sz="1200" b="1" dirty="0" err="1">
                <a:latin typeface="Calibri"/>
                <a:cs typeface="Calibri"/>
              </a:rPr>
              <a:t>Etkinlik</a:t>
            </a:r>
            <a:r>
              <a:rPr lang="en-GB" sz="1200" b="1" dirty="0">
                <a:latin typeface="Calibri"/>
                <a:cs typeface="Calibri"/>
              </a:rPr>
              <a:t> 2:</a:t>
            </a:r>
          </a:p>
          <a:p>
            <a:pPr rtl="0"/>
            <a:r>
              <a:rPr lang="en-GB" sz="1200" dirty="0" err="1">
                <a:latin typeface="Calibri"/>
                <a:cs typeface="Calibri"/>
              </a:rPr>
              <a:t>Öğrencilerden</a:t>
            </a:r>
            <a:r>
              <a:rPr lang="en-GB" sz="1200" dirty="0">
                <a:latin typeface="Calibri"/>
                <a:cs typeface="Calibri"/>
              </a:rPr>
              <a:t> </a:t>
            </a:r>
            <a:r>
              <a:rPr lang="en-GB" sz="1200" dirty="0" err="1">
                <a:latin typeface="Calibri"/>
                <a:cs typeface="Calibri"/>
              </a:rPr>
              <a:t>seçtikleri</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ürünü</a:t>
            </a:r>
            <a:r>
              <a:rPr lang="en-GB" sz="1200" dirty="0">
                <a:latin typeface="Calibri"/>
                <a:cs typeface="Calibri"/>
              </a:rPr>
              <a:t> </a:t>
            </a:r>
            <a:r>
              <a:rPr lang="en-GB" sz="1200" dirty="0" err="1">
                <a:latin typeface="Calibri"/>
                <a:cs typeface="Calibri"/>
              </a:rPr>
              <a:t>ve</a:t>
            </a:r>
            <a:r>
              <a:rPr lang="en-GB" sz="1200" dirty="0">
                <a:latin typeface="Calibri"/>
                <a:cs typeface="Calibri"/>
              </a:rPr>
              <a:t>/</a:t>
            </a:r>
            <a:r>
              <a:rPr lang="en-GB" sz="1200" dirty="0" err="1">
                <a:latin typeface="Calibri"/>
                <a:cs typeface="Calibri"/>
              </a:rPr>
              <a:t>veya</a:t>
            </a:r>
            <a:r>
              <a:rPr lang="en-GB" sz="1200" dirty="0">
                <a:latin typeface="Calibri"/>
                <a:cs typeface="Calibri"/>
              </a:rPr>
              <a:t> </a:t>
            </a:r>
            <a:r>
              <a:rPr lang="en-GB" sz="1200" dirty="0" err="1">
                <a:latin typeface="Calibri"/>
                <a:cs typeface="Calibri"/>
              </a:rPr>
              <a:t>hizmeti</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bir</a:t>
            </a:r>
            <a:r>
              <a:rPr lang="en-GB" sz="1200" dirty="0">
                <a:latin typeface="Calibri"/>
                <a:cs typeface="Calibri"/>
              </a:rPr>
              <a:t> HACCP </a:t>
            </a:r>
            <a:r>
              <a:rPr lang="en-GB" sz="1200" dirty="0" err="1">
                <a:latin typeface="Calibri"/>
                <a:cs typeface="Calibri"/>
              </a:rPr>
              <a:t>planı</a:t>
            </a:r>
            <a:r>
              <a:rPr lang="en-GB" sz="1200" dirty="0">
                <a:latin typeface="Calibri"/>
                <a:cs typeface="Calibri"/>
              </a:rPr>
              <a:t> </a:t>
            </a:r>
            <a:r>
              <a:rPr lang="en-GB" sz="1200" dirty="0" err="1">
                <a:latin typeface="Calibri"/>
                <a:cs typeface="Calibri"/>
              </a:rPr>
              <a:t>oluşturmaları</a:t>
            </a:r>
            <a:r>
              <a:rPr lang="en-GB" sz="1200" dirty="0">
                <a:latin typeface="Calibri"/>
                <a:cs typeface="Calibri"/>
              </a:rPr>
              <a:t> </a:t>
            </a:r>
            <a:r>
              <a:rPr lang="en-GB" sz="1200" dirty="0" err="1">
                <a:latin typeface="Calibri"/>
                <a:cs typeface="Calibri"/>
              </a:rPr>
              <a:t>istenebilir</a:t>
            </a:r>
            <a:r>
              <a:rPr lang="en-GB" sz="1200" dirty="0">
                <a:latin typeface="Calibri"/>
                <a:cs typeface="Calibri"/>
              </a:rPr>
              <a:t>.</a:t>
            </a:r>
          </a:p>
          <a:p>
            <a:pPr rtl="0"/>
            <a:endParaRPr lang="en-GB" sz="1200" b="1" dirty="0"/>
          </a:p>
          <a:p>
            <a:pPr rtl="0"/>
            <a:r>
              <a:rPr lang="en-GB" sz="1200" b="1" dirty="0" err="1">
                <a:latin typeface="Calibri"/>
                <a:cs typeface="Calibri"/>
              </a:rPr>
              <a:t>Uygulamalı</a:t>
            </a:r>
            <a:r>
              <a:rPr lang="en-GB" sz="1200" b="1" dirty="0">
                <a:latin typeface="Calibri"/>
                <a:cs typeface="Calibri"/>
              </a:rPr>
              <a:t> </a:t>
            </a:r>
            <a:r>
              <a:rPr lang="en-GB" sz="1200" b="1" dirty="0" err="1">
                <a:latin typeface="Calibri"/>
                <a:cs typeface="Calibri"/>
              </a:rPr>
              <a:t>Etkinlik</a:t>
            </a:r>
            <a:r>
              <a:rPr lang="en-GB" sz="1200" b="1" dirty="0">
                <a:latin typeface="Calibri"/>
                <a:cs typeface="Calibri"/>
              </a:rPr>
              <a:t> 3:</a:t>
            </a:r>
          </a:p>
          <a:p>
            <a:pPr rtl="0"/>
            <a:r>
              <a:rPr lang="en-GB" sz="1200" dirty="0" err="1">
                <a:latin typeface="Calibri"/>
                <a:cs typeface="Calibri"/>
              </a:rPr>
              <a:t>Burada</a:t>
            </a:r>
            <a:r>
              <a:rPr lang="en-GB" sz="1200" dirty="0">
                <a:latin typeface="Calibri"/>
                <a:cs typeface="Calibri"/>
              </a:rPr>
              <a:t> </a:t>
            </a:r>
            <a:r>
              <a:rPr lang="en-GB" sz="1200" dirty="0" err="1">
                <a:latin typeface="Calibri"/>
                <a:cs typeface="Calibri"/>
              </a:rPr>
              <a:t>sunulan</a:t>
            </a:r>
            <a:r>
              <a:rPr lang="en-GB" sz="1200" dirty="0">
                <a:latin typeface="Calibri"/>
                <a:cs typeface="Calibri"/>
              </a:rPr>
              <a:t> </a:t>
            </a:r>
            <a:r>
              <a:rPr lang="en-GB" sz="1200" dirty="0" err="1">
                <a:latin typeface="Calibri"/>
                <a:cs typeface="Calibri"/>
              </a:rPr>
              <a:t>örnek</a:t>
            </a:r>
            <a:r>
              <a:rPr lang="en-GB" sz="1200" dirty="0">
                <a:latin typeface="Calibri"/>
                <a:cs typeface="Calibri"/>
              </a:rPr>
              <a:t> </a:t>
            </a:r>
            <a:r>
              <a:rPr lang="en-GB" sz="1200" dirty="0" err="1">
                <a:latin typeface="Calibri"/>
                <a:cs typeface="Calibri"/>
              </a:rPr>
              <a:t>olay</a:t>
            </a:r>
            <a:r>
              <a:rPr lang="en-GB" sz="1200" dirty="0">
                <a:latin typeface="Calibri"/>
                <a:cs typeface="Calibri"/>
              </a:rPr>
              <a:t> </a:t>
            </a:r>
            <a:r>
              <a:rPr lang="en-GB" sz="1200" dirty="0" err="1">
                <a:latin typeface="Calibri"/>
                <a:cs typeface="Calibri"/>
              </a:rPr>
              <a:t>incelemelerinden</a:t>
            </a:r>
            <a:r>
              <a:rPr lang="en-GB" sz="1200" dirty="0">
                <a:latin typeface="Calibri"/>
                <a:cs typeface="Calibri"/>
              </a:rPr>
              <a:t> </a:t>
            </a:r>
            <a:r>
              <a:rPr lang="en-GB" sz="1200" dirty="0" err="1">
                <a:latin typeface="Calibri"/>
                <a:cs typeface="Calibri"/>
              </a:rPr>
              <a:t>bazılarını</a:t>
            </a:r>
            <a:r>
              <a:rPr lang="en-GB" sz="1200" dirty="0">
                <a:latin typeface="Calibri"/>
                <a:cs typeface="Calibri"/>
              </a:rPr>
              <a:t> </a:t>
            </a:r>
            <a:r>
              <a:rPr lang="en-GB" sz="1200" dirty="0" err="1">
                <a:latin typeface="Calibri"/>
                <a:cs typeface="Calibri"/>
              </a:rPr>
              <a:t>okuyun</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şunları</a:t>
            </a:r>
            <a:r>
              <a:rPr lang="en-GB" sz="1200" dirty="0">
                <a:latin typeface="Calibri"/>
                <a:cs typeface="Calibri"/>
              </a:rPr>
              <a:t> </a:t>
            </a:r>
            <a:r>
              <a:rPr lang="en-GB" sz="1200" dirty="0" err="1">
                <a:latin typeface="Calibri"/>
                <a:cs typeface="Calibri"/>
              </a:rPr>
              <a:t>sergileyenleri</a:t>
            </a:r>
            <a:r>
              <a:rPr lang="en-GB" sz="1200" dirty="0">
                <a:latin typeface="Calibri"/>
                <a:cs typeface="Calibri"/>
              </a:rPr>
              <a:t> </a:t>
            </a:r>
            <a:r>
              <a:rPr lang="en-GB" sz="1200" dirty="0" err="1">
                <a:latin typeface="Calibri"/>
                <a:cs typeface="Calibri"/>
              </a:rPr>
              <a:t>seçin</a:t>
            </a:r>
            <a:r>
              <a:rPr lang="en-GB" sz="1200" dirty="0">
                <a:latin typeface="Calibri"/>
                <a:cs typeface="Calibri"/>
              </a:rPr>
              <a:t>:</a:t>
            </a:r>
            <a:endParaRPr lang="en-GB" sz="1200" dirty="0"/>
          </a:p>
          <a:p>
            <a:pPr marL="171450" indent="-171450" rtl="0">
              <a:buFont typeface="Arial" panose="020B0604020202020204" pitchFamily="34" charset="0"/>
              <a:buChar char="•"/>
            </a:pPr>
            <a:r>
              <a:rPr lang="en-GB" sz="1200" b="1" dirty="0" err="1">
                <a:latin typeface="Calibri"/>
                <a:cs typeface="Calibri"/>
              </a:rPr>
              <a:t>Kaynakların</a:t>
            </a:r>
            <a:r>
              <a:rPr lang="en-GB" sz="1200" b="1" dirty="0">
                <a:latin typeface="Calibri"/>
                <a:cs typeface="Calibri"/>
              </a:rPr>
              <a:t> </a:t>
            </a:r>
            <a:r>
              <a:rPr lang="en-GB" sz="1200" b="1" dirty="0" err="1">
                <a:latin typeface="Calibri"/>
                <a:cs typeface="Calibri"/>
              </a:rPr>
              <a:t>verimli</a:t>
            </a:r>
            <a:r>
              <a:rPr lang="en-GB" sz="1200" b="1" dirty="0">
                <a:latin typeface="Calibri"/>
                <a:cs typeface="Calibri"/>
              </a:rPr>
              <a:t> </a:t>
            </a:r>
            <a:r>
              <a:rPr lang="en-GB" sz="1200" b="1" dirty="0" err="1">
                <a:latin typeface="Calibri"/>
                <a:cs typeface="Calibri"/>
              </a:rPr>
              <a:t>kullanılması</a:t>
            </a:r>
            <a:r>
              <a:rPr lang="en-GB" sz="1200" b="1" dirty="0">
                <a:latin typeface="Calibri"/>
                <a:cs typeface="Calibri"/>
              </a:rPr>
              <a:t>,</a:t>
            </a:r>
            <a:endParaRPr lang="en-GB" sz="1200" b="1" dirty="0"/>
          </a:p>
          <a:p>
            <a:pPr marL="171450" indent="-171450">
              <a:buFont typeface="Arial" panose="020B0604020202020204" pitchFamily="34" charset="0"/>
              <a:buChar char="•"/>
            </a:pPr>
            <a:r>
              <a:rPr lang="en-GB" sz="1200" b="1" dirty="0">
                <a:latin typeface="Calibri"/>
                <a:cs typeface="Calibri"/>
              </a:rPr>
              <a:t>Özel </a:t>
            </a:r>
            <a:r>
              <a:rPr lang="en-GB" sz="1200" b="1" dirty="0" err="1">
                <a:latin typeface="Calibri"/>
                <a:cs typeface="Calibri"/>
              </a:rPr>
              <a:t>etiketleri</a:t>
            </a:r>
            <a:r>
              <a:rPr lang="en-GB" sz="1200" b="1" dirty="0">
                <a:latin typeface="Calibri"/>
                <a:cs typeface="Calibri"/>
              </a:rPr>
              <a:t> </a:t>
            </a:r>
            <a:r>
              <a:rPr lang="en-GB" sz="1200" b="1" dirty="0" err="1">
                <a:latin typeface="Calibri"/>
                <a:cs typeface="Calibri"/>
              </a:rPr>
              <a:t>olanlar</a:t>
            </a:r>
            <a:r>
              <a:rPr lang="en-GB" sz="1200" b="1" dirty="0">
                <a:latin typeface="Calibri"/>
                <a:cs typeface="Calibri"/>
              </a:rPr>
              <a:t> </a:t>
            </a:r>
            <a:r>
              <a:rPr lang="en-GB" sz="1200" b="1" dirty="0" err="1">
                <a:latin typeface="Calibri"/>
                <a:cs typeface="Calibri"/>
              </a:rPr>
              <a:t>ve</a:t>
            </a:r>
            <a:endParaRPr lang="en-GB" sz="1200" b="1" dirty="0" err="1"/>
          </a:p>
          <a:p>
            <a:pPr marL="171450" indent="-171450" rtl="0">
              <a:buFont typeface="Arial" panose="020B0604020202020204" pitchFamily="34" charset="0"/>
              <a:buChar char="•"/>
            </a:pPr>
            <a:r>
              <a:rPr lang="en-GB" sz="1200" b="1" dirty="0" err="1">
                <a:latin typeface="Calibri"/>
                <a:cs typeface="Calibri"/>
              </a:rPr>
              <a:t>Personel</a:t>
            </a:r>
            <a:r>
              <a:rPr lang="en-GB" sz="1200" b="1" dirty="0">
                <a:latin typeface="Calibri"/>
                <a:cs typeface="Calibri"/>
              </a:rPr>
              <a:t> </a:t>
            </a:r>
            <a:r>
              <a:rPr lang="en-GB" sz="1200" b="1" dirty="0" err="1">
                <a:latin typeface="Calibri"/>
                <a:cs typeface="Calibri"/>
              </a:rPr>
              <a:t>gelişimini</a:t>
            </a:r>
            <a:r>
              <a:rPr lang="en-GB" sz="1200" b="1" dirty="0">
                <a:latin typeface="Calibri"/>
                <a:cs typeface="Calibri"/>
              </a:rPr>
              <a:t> </a:t>
            </a:r>
            <a:r>
              <a:rPr lang="en-GB" sz="1200" b="1" dirty="0" err="1">
                <a:latin typeface="Calibri"/>
                <a:cs typeface="Calibri"/>
              </a:rPr>
              <a:t>destekleyenler</a:t>
            </a:r>
            <a:endParaRPr lang="en-GB" sz="1200" dirty="0" err="1">
              <a:latin typeface="Calibri"/>
              <a:cs typeface="Calibri"/>
            </a:endParaRPr>
          </a:p>
          <a:p>
            <a:pPr rtl="0"/>
            <a:endParaRPr lang="en-GB" sz="1200" dirty="0">
              <a:solidFill>
                <a:schemeClr val="tx1"/>
              </a:solidFill>
              <a:ea typeface="Calibri" panose="020F0502020204030204" pitchFamily="34" charset="0"/>
            </a:endParaRPr>
          </a:p>
          <a:p>
            <a:pPr rtl="0"/>
            <a:r>
              <a:rPr lang="en-GB" sz="1200" b="1" dirty="0" err="1">
                <a:solidFill>
                  <a:schemeClr val="tx1"/>
                </a:solidFill>
                <a:latin typeface="Calibri"/>
                <a:ea typeface="Calibri" panose="020F0502020204030204" pitchFamily="34" charset="0"/>
                <a:cs typeface="Calibri"/>
              </a:rPr>
              <a:t>Yayın</a:t>
            </a:r>
            <a:r>
              <a:rPr lang="en-GB" sz="1200" b="1" dirty="0">
                <a:solidFill>
                  <a:schemeClr val="tx1"/>
                </a:solidFill>
                <a:latin typeface="Calibri"/>
                <a:ea typeface="Calibri" panose="020F0502020204030204" pitchFamily="34" charset="0"/>
                <a:cs typeface="Calibri"/>
              </a:rPr>
              <a:t> </a:t>
            </a:r>
            <a:r>
              <a:rPr lang="en-GB" sz="1200" b="1" dirty="0" err="1">
                <a:solidFill>
                  <a:schemeClr val="tx1"/>
                </a:solidFill>
                <a:latin typeface="Calibri"/>
                <a:ea typeface="Calibri" panose="020F0502020204030204" pitchFamily="34" charset="0"/>
                <a:cs typeface="Calibri"/>
              </a:rPr>
              <a:t>Önerileri</a:t>
            </a:r>
            <a:r>
              <a:rPr lang="en-GB" sz="1200" b="1" dirty="0">
                <a:solidFill>
                  <a:schemeClr val="tx1"/>
                </a:solidFill>
                <a:latin typeface="Calibri"/>
                <a:ea typeface="Calibri" panose="020F0502020204030204" pitchFamily="34" charset="0"/>
                <a:cs typeface="Calibri"/>
              </a:rPr>
              <a:t>:</a:t>
            </a:r>
            <a:endParaRPr lang="en-GB" sz="1200" b="1" dirty="0">
              <a:solidFill>
                <a:schemeClr val="tx1"/>
              </a:solidFill>
              <a:ea typeface="Calibri" panose="020F0502020204030204" pitchFamily="34" charset="0"/>
            </a:endParaRPr>
          </a:p>
          <a:p>
            <a:pPr marL="171450" indent="-171450" rtl="0">
              <a:buFont typeface="Arial" panose="020B0604020202020204" pitchFamily="34" charset="0"/>
              <a:buChar char="•"/>
            </a:pPr>
            <a:r>
              <a:rPr lang="en-GB" sz="1200" dirty="0">
                <a:solidFill>
                  <a:schemeClr val="tx1"/>
                </a:solidFill>
                <a:latin typeface="Calibri"/>
                <a:ea typeface="Calibri" panose="020F0502020204030204" pitchFamily="34" charset="0"/>
                <a:cs typeface="Calibri"/>
              </a:rPr>
              <a:t>Codex Alimentarius (2011). </a:t>
            </a:r>
            <a:r>
              <a:rPr lang="en-GB" sz="1200" dirty="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Hijyeninin</a:t>
            </a:r>
            <a:r>
              <a:rPr lang="en-GB" sz="1200" dirty="0">
                <a:solidFill>
                  <a:schemeClr val="tx1"/>
                </a:solidFill>
                <a:latin typeface="Calibri"/>
                <a:ea typeface="Calibri" panose="020F0502020204030204" pitchFamily="34" charset="0"/>
                <a:cs typeface="Calibri"/>
              </a:rPr>
              <a:t> Genel </a:t>
            </a:r>
            <a:r>
              <a:rPr lang="en-GB" sz="1200" dirty="0" err="1">
                <a:solidFill>
                  <a:schemeClr val="tx1"/>
                </a:solidFill>
                <a:latin typeface="Calibri"/>
                <a:ea typeface="Calibri" panose="020F0502020204030204" pitchFamily="34" charset="0"/>
                <a:cs typeface="Calibri"/>
              </a:rPr>
              <a:t>İlkeleri</a:t>
            </a:r>
            <a:r>
              <a:rPr lang="en-GB" sz="1200" dirty="0">
                <a:solidFill>
                  <a:schemeClr val="tx1"/>
                </a:solidFill>
                <a:latin typeface="Calibri"/>
                <a:ea typeface="Calibri" panose="020F0502020204030204" pitchFamily="34" charset="0"/>
                <a:cs typeface="Calibri"/>
              </a:rPr>
              <a:t> - CXC 1-1969. 1969'da </a:t>
            </a:r>
            <a:r>
              <a:rPr lang="en-GB" sz="1200" dirty="0" err="1">
                <a:solidFill>
                  <a:schemeClr val="tx1"/>
                </a:solidFill>
                <a:latin typeface="Calibri"/>
                <a:ea typeface="Calibri" panose="020F0502020204030204" pitchFamily="34" charset="0"/>
                <a:cs typeface="Calibri"/>
              </a:rPr>
              <a:t>kabul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edildi</a:t>
            </a:r>
            <a:r>
              <a:rPr lang="en-GB" sz="1200" dirty="0">
                <a:solidFill>
                  <a:schemeClr val="tx1"/>
                </a:solidFill>
                <a:latin typeface="Calibri"/>
                <a:ea typeface="Calibri" panose="020F0502020204030204" pitchFamily="34" charset="0"/>
                <a:cs typeface="Calibri"/>
              </a:rPr>
              <a:t>. 1999'da </a:t>
            </a:r>
            <a:r>
              <a:rPr lang="en-GB" sz="1200" dirty="0" err="1">
                <a:solidFill>
                  <a:schemeClr val="tx1"/>
                </a:solidFill>
                <a:latin typeface="Calibri"/>
                <a:ea typeface="Calibri" panose="020F0502020204030204" pitchFamily="34" charset="0"/>
                <a:cs typeface="Calibri"/>
              </a:rPr>
              <a:t>değiştirildi</a:t>
            </a:r>
            <a:r>
              <a:rPr lang="en-GB" sz="1200" dirty="0">
                <a:solidFill>
                  <a:schemeClr val="tx1"/>
                </a:solidFill>
                <a:latin typeface="Calibri"/>
                <a:ea typeface="Calibri" panose="020F0502020204030204" pitchFamily="34" charset="0"/>
                <a:cs typeface="Calibri"/>
              </a:rPr>
              <a:t>. 1997, 2003, 2020'de </a:t>
            </a:r>
            <a:r>
              <a:rPr lang="en-GB" sz="1200" dirty="0" err="1">
                <a:solidFill>
                  <a:schemeClr val="tx1"/>
                </a:solidFill>
                <a:latin typeface="Calibri"/>
                <a:ea typeface="Calibri" panose="020F0502020204030204" pitchFamily="34" charset="0"/>
                <a:cs typeface="Calibri"/>
              </a:rPr>
              <a:t>revize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edildi</a:t>
            </a:r>
            <a:r>
              <a:rPr lang="en-GB" sz="1200" dirty="0">
                <a:solidFill>
                  <a:schemeClr val="tx1"/>
                </a:solidFill>
                <a:latin typeface="Calibri"/>
                <a:ea typeface="Calibri" panose="020F0502020204030204" pitchFamily="34" charset="0"/>
                <a:cs typeface="Calibri"/>
              </a:rPr>
              <a:t>. 2011'de </a:t>
            </a:r>
            <a:r>
              <a:rPr lang="en-GB" sz="1200" dirty="0" err="1">
                <a:solidFill>
                  <a:schemeClr val="tx1"/>
                </a:solidFill>
                <a:latin typeface="Calibri"/>
                <a:ea typeface="Calibri" panose="020F0502020204030204" pitchFamily="34" charset="0"/>
                <a:cs typeface="Calibri"/>
              </a:rPr>
              <a:t>editoryal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düzeltmeler</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endParaRPr>
          </a:p>
          <a:p>
            <a:pPr marL="171450" indent="-171450" rtl="0">
              <a:buFont typeface="Arial" panose="020B0604020202020204" pitchFamily="34" charset="0"/>
              <a:buChar char="•"/>
            </a:pPr>
            <a:r>
              <a:rPr lang="en-GB" sz="1200" dirty="0">
                <a:solidFill>
                  <a:schemeClr val="tx1"/>
                </a:solidFill>
                <a:latin typeface="Calibri"/>
                <a:ea typeface="Calibri" panose="020F0502020204030204" pitchFamily="34" charset="0"/>
                <a:cs typeface="Calibri"/>
              </a:rPr>
              <a:t>Helal </a:t>
            </a:r>
            <a:r>
              <a:rPr lang="en-GB" sz="1200" dirty="0" err="1">
                <a:solidFill>
                  <a:schemeClr val="tx1"/>
                </a:solidFill>
                <a:latin typeface="Calibri"/>
                <a:ea typeface="Calibri" panose="020F0502020204030204" pitchFamily="34" charset="0"/>
                <a:cs typeface="Calibri"/>
              </a:rPr>
              <a:t>Belgelendirme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Kurumu</a:t>
            </a:r>
            <a:r>
              <a:rPr lang="en-GB" sz="1200" dirty="0">
                <a:solidFill>
                  <a:schemeClr val="tx1"/>
                </a:solidFill>
                <a:latin typeface="Calibri"/>
                <a:ea typeface="Calibri" panose="020F0502020204030204" pitchFamily="34" charset="0"/>
                <a:cs typeface="Calibri"/>
              </a:rPr>
              <a:t> [HCA] (2022).</a:t>
            </a:r>
            <a:r>
              <a:rPr lang="en-GB" sz="1200"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https://halalauthority.org/certification/</a:t>
            </a:r>
            <a:endParaRPr lang="en-GB" sz="1200" dirty="0">
              <a:solidFill>
                <a:srgbClr val="F79037"/>
              </a:solidFill>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3980387" y="3535586"/>
            <a:ext cx="3051963" cy="1053820"/>
          </a:xfrm>
          <a:prstGeom prst="wedgeRoundRectCallout">
            <a:avLst>
              <a:gd name="adj1" fmla="val -34491"/>
              <a:gd name="adj2" fmla="val 9569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400" b="1" dirty="0" err="1">
                <a:latin typeface="Calibri"/>
                <a:ea typeface="Calibri" panose="020F0502020204030204" pitchFamily="34" charset="0"/>
                <a:cs typeface="Calibri"/>
              </a:rPr>
              <a:t>Konuyla</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ilgili</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bazı</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vaka</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çalışmaları</a:t>
            </a:r>
            <a:r>
              <a:rPr lang="en-IE" sz="1400" b="1" dirty="0">
                <a:latin typeface="Calibri"/>
                <a:ea typeface="Calibri" panose="020F0502020204030204" pitchFamily="34" charset="0"/>
                <a:cs typeface="Calibri"/>
              </a:rPr>
              <a:t>:</a:t>
            </a:r>
            <a:endParaRPr lang="en-IE" sz="1400" b="1" dirty="0">
              <a:latin typeface="Calibri"/>
              <a:cs typeface="Calibri"/>
            </a:endParaRPr>
          </a:p>
          <a:p>
            <a:pPr algn="ctr" rtl="0"/>
            <a:r>
              <a:rPr lang="en-IE" sz="1400" b="1" dirty="0" err="1">
                <a:latin typeface="Calibri"/>
                <a:ea typeface="Calibri" panose="020F0502020204030204" pitchFamily="34" charset="0"/>
                <a:cs typeface="Calibri"/>
              </a:rPr>
              <a:t>BiaSol</a:t>
            </a:r>
            <a:r>
              <a:rPr lang="en-IE" sz="1400" b="1" dirty="0">
                <a:latin typeface="Calibri"/>
                <a:ea typeface="Calibri" panose="020F0502020204030204" pitchFamily="34" charset="0"/>
                <a:cs typeface="Calibri"/>
              </a:rPr>
              <a:t>, Helsinki </a:t>
            </a:r>
            <a:r>
              <a:rPr lang="en-IE" sz="1400" b="1" dirty="0" err="1">
                <a:latin typeface="Calibri"/>
                <a:ea typeface="Calibri" panose="020F0502020204030204" pitchFamily="34" charset="0"/>
                <a:cs typeface="Calibri"/>
              </a:rPr>
              <a:t>Değirmenleri</a:t>
            </a:r>
            <a:r>
              <a:rPr lang="en-IE" sz="1400" b="1" dirty="0">
                <a:latin typeface="Calibri"/>
                <a:ea typeface="Calibri" panose="020F0502020204030204" pitchFamily="34" charset="0"/>
                <a:cs typeface="Calibri"/>
              </a:rPr>
              <a:t>,</a:t>
            </a:r>
          </a:p>
          <a:p>
            <a:pPr algn="ctr" rtl="0"/>
            <a:r>
              <a:rPr lang="en-IE" sz="1400" b="1" dirty="0" err="1">
                <a:latin typeface="Calibri"/>
                <a:ea typeface="Calibri" panose="020F0502020204030204" pitchFamily="34" charset="0"/>
                <a:cs typeface="Calibri"/>
              </a:rPr>
              <a:t>FoodSpace</a:t>
            </a:r>
          </a:p>
        </p:txBody>
      </p:sp>
      <p:pic>
        <p:nvPicPr>
          <p:cNvPr id="12" name="Picture Placeholder 11" descr="A picture containing indoor, working, worktable, equipment  Description automatically generated">
            <a:extLst>
              <a:ext uri="{FF2B5EF4-FFF2-40B4-BE49-F238E27FC236}">
                <a16:creationId xmlns:a16="http://schemas.microsoft.com/office/drawing/2014/main" id="{854E2CBB-B0B1-14D1-9E26-25ABAE29E302}"/>
              </a:ext>
            </a:extLst>
          </p:cNvPr>
          <p:cNvPicPr>
            <a:picLocks noGrp="1" noChangeAspect="1"/>
          </p:cNvPicPr>
          <p:nvPr>
            <p:ph type="pic" sz="quarter" idx="41"/>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1" y="-11581"/>
            <a:ext cx="7559675" cy="2723566"/>
          </a:xfrm>
        </p:spPr>
      </p:pic>
      <p:sp>
        <p:nvSpPr>
          <p:cNvPr id="5" name="TextBox 4">
            <a:extLst>
              <a:ext uri="{FF2B5EF4-FFF2-40B4-BE49-F238E27FC236}">
                <a16:creationId xmlns:a16="http://schemas.microsoft.com/office/drawing/2014/main" id="{6CB57866-CFD7-6B37-2ED2-EA0D4A823B1F}"/>
              </a:ext>
            </a:extLst>
          </p:cNvPr>
          <p:cNvSpPr txBox="1"/>
          <p:nvPr/>
        </p:nvSpPr>
        <p:spPr>
          <a:xfrm>
            <a:off x="136817" y="6887497"/>
            <a:ext cx="569361" cy="3159431"/>
          </a:xfrm>
          <a:prstGeom prst="rect">
            <a:avLst/>
          </a:prstGeom>
          <a:solidFill>
            <a:schemeClr val="bg1"/>
          </a:solidFill>
        </p:spPr>
        <p:txBody>
          <a:bodyPr wrap="square" rtlCol="0">
            <a:spAutoFit/>
          </a:bodyPr>
          <a:lstStyle/>
          <a:p>
            <a:pPr algn="l" rtl="0"/>
            <a:endParaRPr lang="en-IE"/>
          </a:p>
        </p:txBody>
      </p:sp>
      <p:pic>
        <p:nvPicPr>
          <p:cNvPr id="2" name="Picture 1">
            <a:extLst>
              <a:ext uri="{FF2B5EF4-FFF2-40B4-BE49-F238E27FC236}">
                <a16:creationId xmlns:a16="http://schemas.microsoft.com/office/drawing/2014/main" id="{D8A68BAB-D1D8-2A7D-C763-6E91F9528143}"/>
              </a:ext>
            </a:extLst>
          </p:cNvPr>
          <p:cNvPicPr>
            <a:picLocks noChangeAspect="1"/>
          </p:cNvPicPr>
          <p:nvPr/>
        </p:nvPicPr>
        <p:blipFill>
          <a:blip r:embed="rId6"/>
          <a:stretch>
            <a:fillRect/>
          </a:stretch>
        </p:blipFill>
        <p:spPr>
          <a:xfrm>
            <a:off x="214969" y="8132089"/>
            <a:ext cx="493080" cy="474817"/>
          </a:xfrm>
          <a:prstGeom prst="rect">
            <a:avLst/>
          </a:prstGeom>
        </p:spPr>
      </p:pic>
      <p:sp>
        <p:nvSpPr>
          <p:cNvPr id="8" name="Slide Number Placeholder 9">
            <a:extLst>
              <a:ext uri="{FF2B5EF4-FFF2-40B4-BE49-F238E27FC236}">
                <a16:creationId xmlns:a16="http://schemas.microsoft.com/office/drawing/2014/main" id="{EA1EF8B7-EFAB-1E5E-87F1-9AD0B0A4691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28</a:t>
            </a:fld>
            <a:endParaRPr lang="en-US" sz="1100"/>
          </a:p>
        </p:txBody>
      </p:sp>
    </p:spTree>
    <p:extLst>
      <p:ext uri="{BB962C8B-B14F-4D97-AF65-F5344CB8AC3E}">
        <p14:creationId xmlns:p14="http://schemas.microsoft.com/office/powerpoint/2010/main" val="423119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A4616AA-5142-A5E3-9B7E-52B019F6ABFA}"/>
              </a:ext>
            </a:extLst>
          </p:cNvPr>
          <p:cNvSpPr>
            <a:spLocks noGrp="1"/>
          </p:cNvSpPr>
          <p:nvPr>
            <p:ph type="body" sz="quarter" idx="33"/>
          </p:nvPr>
        </p:nvSpPr>
        <p:spPr/>
        <p:txBody>
          <a:bodyPr/>
          <a:lstStyle/>
          <a:p>
            <a:pPr algn="l" rtl="0"/>
            <a:endParaRPr lang="en-IE"/>
          </a:p>
        </p:txBody>
      </p:sp>
      <p:sp>
        <p:nvSpPr>
          <p:cNvPr id="7" name="Text Placeholder 1">
            <a:extLst>
              <a:ext uri="{FF2B5EF4-FFF2-40B4-BE49-F238E27FC236}">
                <a16:creationId xmlns:a16="http://schemas.microsoft.com/office/drawing/2014/main" id="{A8E75D9B-0D01-71EB-D5EC-103D70C7DDC3}"/>
              </a:ext>
            </a:extLst>
          </p:cNvPr>
          <p:cNvSpPr txBox="1">
            <a:spLocks/>
          </p:cNvSpPr>
          <p:nvPr/>
        </p:nvSpPr>
        <p:spPr>
          <a:xfrm>
            <a:off x="332269" y="211981"/>
            <a:ext cx="6042743" cy="946746"/>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defRPr/>
            </a:pPr>
            <a:r>
              <a:rPr lang="en-IE" sz="3300"/>
              <a:t>B.2. Gıda Üretimi ve Lojistik</a:t>
            </a:r>
          </a:p>
          <a:p>
            <a:pPr algn="l" rtl="0"/>
            <a:endParaRPr lang="en-IE" sz="3300"/>
          </a:p>
        </p:txBody>
      </p:sp>
      <p:sp>
        <p:nvSpPr>
          <p:cNvPr id="8" name="Text Placeholder 7">
            <a:extLst>
              <a:ext uri="{FF2B5EF4-FFF2-40B4-BE49-F238E27FC236}">
                <a16:creationId xmlns:a16="http://schemas.microsoft.com/office/drawing/2014/main" id="{65B155E1-CA68-3B81-B8E7-AFFB45040FC9}"/>
              </a:ext>
            </a:extLst>
          </p:cNvPr>
          <p:cNvSpPr txBox="1">
            <a:spLocks noGrp="1"/>
          </p:cNvSpPr>
          <p:nvPr>
            <p:ph type="body" sz="quarter" idx="30"/>
          </p:nvPr>
        </p:nvSpPr>
        <p:spPr>
          <a:xfrm>
            <a:off x="332269" y="1126472"/>
            <a:ext cx="6572250" cy="461665"/>
          </a:xfrm>
          <a:prstGeom prst="rect">
            <a:avLst/>
          </a:prstGeom>
          <a:noFill/>
        </p:spPr>
        <p:txBody>
          <a:bodyPr wrap="square" lIns="91440" tIns="45720" rIns="91440" bIns="45720" anchor="t">
            <a:spAutoFit/>
          </a:bodyPr>
          <a:lstStyle/>
          <a:p>
            <a:pPr algn="l" rtl="0"/>
            <a:r>
              <a:rPr lang="en-IE" sz="2400" i="0" dirty="0">
                <a:effectLst/>
                <a:latin typeface="Calibri"/>
                <a:ea typeface="Calibri" panose="020F0502020204030204" pitchFamily="34" charset="0"/>
                <a:cs typeface="Calibri"/>
              </a:rPr>
              <a:t>B.2.1. </a:t>
            </a:r>
            <a:r>
              <a:rPr lang="en-IE" sz="2400" i="0" dirty="0" err="1">
                <a:effectLst/>
                <a:latin typeface="Calibri"/>
                <a:ea typeface="Calibri" panose="020F0502020204030204" pitchFamily="34" charset="0"/>
                <a:cs typeface="Calibri"/>
              </a:rPr>
              <a:t>Çalışma</a:t>
            </a:r>
            <a:r>
              <a:rPr lang="en-IE" sz="2400" i="0" dirty="0">
                <a:effectLst/>
                <a:latin typeface="Calibri"/>
                <a:ea typeface="Calibri" panose="020F0502020204030204" pitchFamily="34" charset="0"/>
                <a:cs typeface="Calibri"/>
              </a:rPr>
              <a:t> </a:t>
            </a:r>
            <a:r>
              <a:rPr lang="en-IE" sz="2400" dirty="0" err="1">
                <a:latin typeface="Calibri"/>
                <a:ea typeface="Calibri" panose="020F0502020204030204" pitchFamily="34" charset="0"/>
                <a:cs typeface="Calibri"/>
              </a:rPr>
              <a:t>Koşulları</a:t>
            </a:r>
            <a:endParaRPr lang="en-IE" sz="2400" dirty="0" err="1">
              <a:latin typeface="Calibri"/>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36FA7D9-4788-A308-5533-DA59F0E9F74F}"/>
              </a:ext>
            </a:extLst>
          </p:cNvPr>
          <p:cNvGrpSpPr/>
          <p:nvPr/>
        </p:nvGrpSpPr>
        <p:grpSpPr>
          <a:xfrm>
            <a:off x="6220218" y="330585"/>
            <a:ext cx="1082141" cy="1124763"/>
            <a:chOff x="690225" y="4499263"/>
            <a:chExt cx="1499146" cy="1521296"/>
          </a:xfrm>
        </p:grpSpPr>
        <p:sp>
          <p:nvSpPr>
            <p:cNvPr id="10" name="Freeform 109">
              <a:extLst>
                <a:ext uri="{FF2B5EF4-FFF2-40B4-BE49-F238E27FC236}">
                  <a16:creationId xmlns:a16="http://schemas.microsoft.com/office/drawing/2014/main" id="{64588B4D-876E-9FA8-87DF-989D9792D97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224EFFB5-6CAE-5C9C-AC65-7CCEFE54B268}"/>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A7AFC37A-C93A-7CD2-02E9-A225947E237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6814D300-78D6-E3BB-A918-7AD1A36F64A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F03FE68E-1EA7-5327-A9B0-78CB81E162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3871F201-7A85-3C5D-AE77-F0650B797363}"/>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421C268C-D69F-9E88-0C0C-EA071F250152}"/>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EF0C60FD-322E-71A1-E4DC-51BBCC4B5194}"/>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2E6C1807-065E-79E1-D264-AA23C980EBD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6F4C788A-82C4-493D-CB6C-398A2BA7192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5C054C46-F7D3-CCF1-788B-9ACC29CEDD1E}"/>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9E18C5AE-01DB-2028-0898-497B7DBD5C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40391EE1-868A-FD1D-1E35-E442E8684A22}"/>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E3649E62-D2B0-0F70-AAD2-CE35EBC39D5F}"/>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9DFF3BEF-3957-A036-BCB2-36D1E5723CE4}"/>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E5041B37-2ED5-2286-F934-93DC1E83971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9B054467-3E45-33C6-814C-845EBBE6DBD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35DECFE2-0C8A-E816-B3C7-2B0483AE78C3}"/>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10C8E5A0-AD2E-09B6-1EA5-DCA487654271}"/>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59363435-0C1A-3AC3-CEEF-B9396812F605}"/>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B8C9ABE9-FB32-7C53-D529-06BEE7C412CE}"/>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37DFAE54-9CD8-59FB-170D-5D2E94FC68FF}"/>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02114677-27BE-E6C3-67E1-BD884FF41E37}"/>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8C8C6DE6-BD68-4007-E834-15554E6E7C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5DEF99E6-40ED-8368-0AD6-54623EE47AFD}"/>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B8A58A17-BCD2-B405-8865-2F1D7905B2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6" name="Text Placeholder 1">
            <a:extLst>
              <a:ext uri="{FF2B5EF4-FFF2-40B4-BE49-F238E27FC236}">
                <a16:creationId xmlns:a16="http://schemas.microsoft.com/office/drawing/2014/main" id="{41D5244C-9A1D-3452-BE0A-7043CA21EA6F}"/>
              </a:ext>
            </a:extLst>
          </p:cNvPr>
          <p:cNvSpPr>
            <a:spLocks noGrp="1"/>
          </p:cNvSpPr>
          <p:nvPr>
            <p:ph type="body" sz="quarter" idx="32"/>
          </p:nvPr>
        </p:nvSpPr>
        <p:spPr>
          <a:xfrm>
            <a:off x="560388" y="2170042"/>
            <a:ext cx="6526212" cy="3729037"/>
          </a:xfrm>
        </p:spPr>
        <p:txBody>
          <a:bodyPr lIns="91440" tIns="45720" rIns="91440" bIns="45720" numCol="1" spcCol="288000" anchor="t">
            <a:noAutofit/>
          </a:bodyPr>
          <a:lstStyle/>
          <a:p>
            <a:pPr algn="l">
              <a:defRPr/>
            </a:pPr>
            <a:r>
              <a:rPr lang="tr-TR" sz="1200" b="1" dirty="0">
                <a:solidFill>
                  <a:schemeClr val="tx1"/>
                </a:solidFill>
                <a:highlight>
                  <a:srgbClr val="F79037"/>
                </a:highlight>
                <a:latin typeface="Calibri"/>
                <a:cs typeface="Calibri"/>
              </a:rPr>
              <a:t>Amaç: Öğrencinin Gıda Üretim Tesislerinde Uygun Çalışma Koşullarının Önemini Anlaması</a:t>
            </a:r>
          </a:p>
          <a:p>
            <a:pPr marL="0" marR="0" lvl="0" indent="0" algn="l"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tr-TR" sz="1200" b="0" i="0" u="none" strike="noStrike" kern="1200" cap="none" spc="0" normalizeH="0" baseline="0" noProof="0" dirty="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lang="tr-TR" sz="1200" dirty="0">
                <a:latin typeface="Calibri"/>
                <a:ea typeface="Calibri" panose="020F0502020204030204" pitchFamily="34" charset="0"/>
                <a:cs typeface="Calibri"/>
              </a:rPr>
              <a:t>Çocuk iş gücü</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a:t>
            </a:r>
            <a:r>
              <a:rPr lang="tr-TR" sz="1200" dirty="0">
                <a:latin typeface="Calibri"/>
                <a:ea typeface="Calibri" panose="020F0502020204030204" pitchFamily="34" charset="0"/>
                <a:cs typeface="Calibri"/>
              </a:rPr>
              <a:t>çalışma saatleri, uygun</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maaş, iş güvenliği, işçiler için sosyal haklar ve cinsiyet eşitliği</a:t>
            </a:r>
            <a:r>
              <a:rPr lang="tr-TR" sz="1200" dirty="0">
                <a:latin typeface="Calibri"/>
                <a:ea typeface="Calibri" panose="020F0502020204030204" pitchFamily="34" charset="0"/>
                <a:cs typeface="Calibri"/>
              </a:rPr>
              <a:t> gibi konular</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gıda üretimi, dağıtımı veya satışı yapan işletmelerdeki etik kaygılardan bazılarıdır. Uluslararası</a:t>
            </a:r>
            <a:r>
              <a:rPr lang="tr-TR" sz="1200" dirty="0">
                <a:latin typeface="Calibri"/>
                <a:ea typeface="Calibri" panose="020F0502020204030204" pitchFamily="34" charset="0"/>
                <a:cs typeface="Calibri"/>
              </a:rPr>
              <a:t> Çalışma Örgütü'nün [ILO] (2021)  çocuk işçiliği üzerine olan raporuna göre, </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dünya çapında çalışan 160 milyon çocuk </a:t>
            </a:r>
            <a:r>
              <a:rPr lang="tr-TR" sz="1200" dirty="0">
                <a:latin typeface="Calibri"/>
                <a:ea typeface="Calibri" panose="020F0502020204030204" pitchFamily="34" charset="0"/>
                <a:cs typeface="Calibri"/>
              </a:rPr>
              <a:t>bulunmakta ve bunların</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%4,7'si tehlikeli </a:t>
            </a:r>
            <a:r>
              <a:rPr lang="tr-TR" sz="1200" dirty="0">
                <a:latin typeface="Calibri"/>
                <a:ea typeface="Calibri" panose="020F0502020204030204" pitchFamily="34" charset="0"/>
                <a:cs typeface="Calibri"/>
              </a:rPr>
              <a:t>işlerde çalışmaktadır</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Rapora göre çocukların yüzde </a:t>
            </a:r>
            <a:r>
              <a:rPr lang="tr-TR" sz="1200" dirty="0">
                <a:latin typeface="Calibri"/>
                <a:ea typeface="Calibri" panose="020F0502020204030204" pitchFamily="34" charset="0"/>
                <a:cs typeface="Calibri"/>
              </a:rPr>
              <a:t>72.1'i ailelerine</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işlerinde yardım </a:t>
            </a:r>
            <a:r>
              <a:rPr lang="tr-TR" sz="1200" dirty="0">
                <a:latin typeface="Calibri"/>
                <a:ea typeface="Calibri" panose="020F0502020204030204" pitchFamily="34" charset="0"/>
                <a:cs typeface="Calibri"/>
              </a:rPr>
              <a:t>etmektedirler</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endParaRPr lang="tr-TR" sz="1200" b="0" i="0" u="none" strike="noStrike" kern="1200" cap="none" spc="0" baseline="0" noProof="0" dirty="0">
              <a:ea typeface="Calibri" panose="020F0502020204030204" pitchFamily="34" charset="0"/>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tr-TR" sz="1200" b="0" i="0" u="none" strike="noStrike" kern="1200" cap="none" spc="0" baseline="0" noProof="0" dirty="0">
              <a:ea typeface="Calibri" panose="020F0502020204030204" pitchFamily="34" charset="0"/>
            </a:endParaRPr>
          </a:p>
          <a:p>
            <a:pPr>
              <a:defRPr/>
            </a:pP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Gıda sektöründe çalışan kadınların yaşadığı zorluklar toplumsal cinsiyet eşitliği başlığı altında ele alınmalıdır. Bir evde mutfakta kadınların çalışması beklenmesine rağmen, ticari mutfaklarda erkekler hakimdir.</a:t>
            </a:r>
            <a:r>
              <a:rPr lang="tr-TR" sz="1200" dirty="0">
                <a:latin typeface="Calibri"/>
                <a:ea typeface="Calibri" panose="020F0502020204030204" pitchFamily="34" charset="0"/>
                <a:cs typeface="Calibri"/>
              </a:rPr>
              <a:t> </a:t>
            </a:r>
            <a:r>
              <a:rPr kumimoji="0" lang="tr-TR" sz="1200" b="0" i="0" u="none" strike="noStrike" kern="1200" cap="none" spc="0" normalizeH="0" baseline="0" noProof="0" dirty="0" err="1">
                <a:ln>
                  <a:noFill/>
                </a:ln>
                <a:effectLst/>
                <a:uLnTx/>
                <a:uFillTx/>
                <a:latin typeface="Calibri"/>
                <a:ea typeface="Calibri" panose="020F0502020204030204" pitchFamily="34" charset="0"/>
                <a:cs typeface="Calibri"/>
              </a:rPr>
              <a:t>Steavenson</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(2021), Financial </a:t>
            </a:r>
            <a:r>
              <a:rPr kumimoji="0" lang="tr-TR" sz="1200" b="0" i="0" u="none" strike="noStrike" kern="1200" cap="none" spc="0" normalizeH="0" baseline="0" noProof="0" dirty="0" err="1">
                <a:ln>
                  <a:noFill/>
                </a:ln>
                <a:effectLst/>
                <a:uLnTx/>
                <a:uFillTx/>
                <a:latin typeface="Calibri"/>
                <a:ea typeface="Calibri" panose="020F0502020204030204" pitchFamily="34" charset="0"/>
                <a:cs typeface="Calibri"/>
              </a:rPr>
              <a:t>Times'ta</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bu konuyu ele </a:t>
            </a:r>
            <a:r>
              <a:rPr lang="tr-TR" sz="1200" dirty="0">
                <a:latin typeface="Calibri"/>
                <a:ea typeface="Calibri" panose="020F0502020204030204" pitchFamily="34" charset="0"/>
                <a:cs typeface="Calibri"/>
              </a:rPr>
              <a:t>almaktadır</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2017 yılının en iyi kadın şefi Ana </a:t>
            </a:r>
            <a:r>
              <a:rPr kumimoji="0" lang="tr-TR" sz="1200" b="0" i="0" u="none" strike="noStrike" kern="1200" cap="none" spc="0" normalizeH="0" baseline="0" noProof="0" dirty="0" err="1">
                <a:ln>
                  <a:noFill/>
                </a:ln>
                <a:effectLst/>
                <a:uLnTx/>
                <a:uFillTx/>
                <a:latin typeface="Calibri"/>
                <a:ea typeface="Calibri" panose="020F0502020204030204" pitchFamily="34" charset="0"/>
                <a:cs typeface="Calibri"/>
              </a:rPr>
              <a:t>Ros</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ile yapılan röportajda,</a:t>
            </a:r>
            <a:r>
              <a:rPr lang="tr-TR" sz="1200" dirty="0">
                <a:latin typeface="Calibri"/>
                <a:ea typeface="Calibri" panose="020F0502020204030204" pitchFamily="34" charset="0"/>
                <a:cs typeface="Calibri"/>
              </a:rPr>
              <a:t> en</a:t>
            </a:r>
            <a:r>
              <a:rPr kumimoji="0" lang="tr-TR" sz="1200" b="0" i="0" u="none" strike="noStrike" kern="1200" cap="none" spc="0" normalizeH="0" baseline="0" noProof="0" dirty="0">
                <a:ln>
                  <a:noFill/>
                </a:ln>
                <a:effectLst/>
                <a:uLnTx/>
                <a:uFillTx/>
                <a:latin typeface="Calibri"/>
                <a:ea typeface="Calibri" panose="020F0502020204030204" pitchFamily="34" charset="0"/>
                <a:cs typeface="Calibri"/>
              </a:rPr>
              <a:t> iyi şef ödüllerinin cinsiyete göre </a:t>
            </a:r>
            <a:r>
              <a:rPr lang="tr-TR" sz="1200" dirty="0">
                <a:latin typeface="Calibri"/>
                <a:ea typeface="Calibri" panose="020F0502020204030204" pitchFamily="34" charset="0"/>
                <a:cs typeface="Calibri"/>
              </a:rPr>
              <a:t>sınıflandırılması tartışılmaktadır. </a:t>
            </a:r>
            <a:endParaRPr lang="tr-TR" sz="1200" b="0" i="0" u="none" strike="noStrike" kern="1200" cap="none" spc="0" baseline="0" noProof="0" dirty="0">
              <a:ea typeface="Calibri" panose="020F0502020204030204" pitchFamily="34" charset="0"/>
            </a:endParaRPr>
          </a:p>
          <a:p>
            <a:pPr rtl="0"/>
            <a:endParaRPr lang="tr-TR" dirty="0"/>
          </a:p>
        </p:txBody>
      </p:sp>
      <p:pic>
        <p:nvPicPr>
          <p:cNvPr id="37" name="Picture 36" descr="A picture containing food, doughnut, donut, indoor  Description automatically generated">
            <a:extLst>
              <a:ext uri="{FF2B5EF4-FFF2-40B4-BE49-F238E27FC236}">
                <a16:creationId xmlns:a16="http://schemas.microsoft.com/office/drawing/2014/main" id="{2CB80994-97AF-A343-2651-BB212FABB354}"/>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343110" y="6693997"/>
            <a:ext cx="3436727" cy="2518317"/>
          </a:xfrm>
          <a:prstGeom prst="rect">
            <a:avLst/>
          </a:prstGeom>
        </p:spPr>
      </p:pic>
      <p:pic>
        <p:nvPicPr>
          <p:cNvPr id="38" name="Picture 37" descr="A picture containing text, indoor, preparing, shop  Description automatically generated">
            <a:extLst>
              <a:ext uri="{FF2B5EF4-FFF2-40B4-BE49-F238E27FC236}">
                <a16:creationId xmlns:a16="http://schemas.microsoft.com/office/drawing/2014/main" id="{DB77409E-439B-461D-047A-5F67943430A4}"/>
              </a:ext>
            </a:extLst>
          </p:cNvPr>
          <p:cNvPicPr>
            <a:picLocks noChangeAspect="1"/>
          </p:cNvPicPr>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3977501" y="6693997"/>
            <a:ext cx="3324858" cy="2518317"/>
          </a:xfrm>
          <a:prstGeom prst="rect">
            <a:avLst/>
          </a:prstGeom>
          <a:ln>
            <a:noFill/>
          </a:ln>
        </p:spPr>
      </p:pic>
      <p:sp>
        <p:nvSpPr>
          <p:cNvPr id="5" name="Slide Number Placeholder 9">
            <a:extLst>
              <a:ext uri="{FF2B5EF4-FFF2-40B4-BE49-F238E27FC236}">
                <a16:creationId xmlns:a16="http://schemas.microsoft.com/office/drawing/2014/main" id="{CBD4684E-3402-2B6B-FA18-6117BE3E2CEF}"/>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29</a:t>
            </a:fld>
            <a:endParaRPr lang="en-US" sz="1100"/>
          </a:p>
        </p:txBody>
      </p:sp>
    </p:spTree>
    <p:extLst>
      <p:ext uri="{BB962C8B-B14F-4D97-AF65-F5344CB8AC3E}">
        <p14:creationId xmlns:p14="http://schemas.microsoft.com/office/powerpoint/2010/main" val="1049155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ECFB634-C88B-9805-77DE-CA3641284A5B}"/>
              </a:ext>
            </a:extLst>
          </p:cNvPr>
          <p:cNvSpPr>
            <a:spLocks noGrp="1"/>
          </p:cNvSpPr>
          <p:nvPr>
            <p:ph type="sldNum" sz="quarter" idx="4"/>
          </p:nvPr>
        </p:nvSpPr>
        <p:spPr/>
        <p:txBody>
          <a:bodyPr/>
          <a:lstStyle/>
          <a:p>
            <a:pPr algn="l" rtl="0"/>
            <a:fld id="{CB2079F2-58AF-ED44-82D7-E04B2F6FD686}" type="slidenum">
              <a:rPr lang="en-US" smtClean="0"/>
              <a:pPr algn="l" rtl="0"/>
              <a:t>3</a:t>
            </a:fld>
            <a:endParaRPr lang="en-US" dirty="0"/>
          </a:p>
        </p:txBody>
      </p:sp>
      <p:sp>
        <p:nvSpPr>
          <p:cNvPr id="4" name="object 5">
            <a:extLst>
              <a:ext uri="{FF2B5EF4-FFF2-40B4-BE49-F238E27FC236}">
                <a16:creationId xmlns:a16="http://schemas.microsoft.com/office/drawing/2014/main" id="{8E90AE14-CFF6-9DFA-05FF-D88E84E32EC1}"/>
              </a:ext>
            </a:extLst>
          </p:cNvPr>
          <p:cNvSpPr txBox="1"/>
          <p:nvPr/>
        </p:nvSpPr>
        <p:spPr>
          <a:xfrm>
            <a:off x="2811558" y="1379720"/>
            <a:ext cx="4343250" cy="1484730"/>
          </a:xfrm>
          <a:prstGeom prst="rect">
            <a:avLst/>
          </a:prstGeom>
        </p:spPr>
        <p:txBody>
          <a:bodyPr vert="horz" wrap="square" lIns="0" tIns="12347" rIns="0" bIns="0" rtlCol="0" anchor="t">
            <a:spAutoFit/>
          </a:bodyPr>
          <a:lstStyle/>
          <a:p>
            <a:pPr algn="just"/>
            <a:r>
              <a:rPr lang="en-US" sz="1200" dirty="0">
                <a:solidFill>
                  <a:srgbClr val="000000"/>
                </a:solidFill>
                <a:ea typeface="+mn-lt"/>
                <a:cs typeface="+mn-lt"/>
              </a:rPr>
              <a:t>EFE </a:t>
            </a:r>
            <a:r>
              <a:rPr lang="en-US" sz="1200" dirty="0" err="1">
                <a:solidFill>
                  <a:srgbClr val="000000"/>
                </a:solidFill>
                <a:ea typeface="+mn-lt"/>
                <a:cs typeface="+mn-lt"/>
              </a:rPr>
              <a:t>Eğitmen</a:t>
            </a:r>
            <a:r>
              <a:rPr lang="en-US" sz="1200" dirty="0">
                <a:solidFill>
                  <a:srgbClr val="000000"/>
                </a:solidFill>
                <a:ea typeface="+mn-lt"/>
                <a:cs typeface="+mn-lt"/>
              </a:rPr>
              <a:t> </a:t>
            </a:r>
            <a:r>
              <a:rPr lang="en-US" sz="1200" dirty="0" err="1">
                <a:solidFill>
                  <a:srgbClr val="000000"/>
                </a:solidFill>
                <a:ea typeface="+mn-lt"/>
                <a:cs typeface="+mn-lt"/>
              </a:rPr>
              <a:t>Rehberi</a:t>
            </a:r>
            <a:r>
              <a:rPr lang="en-US" sz="1200" dirty="0">
                <a:solidFill>
                  <a:srgbClr val="000000"/>
                </a:solidFill>
                <a:ea typeface="+mn-lt"/>
                <a:cs typeface="+mn-lt"/>
              </a:rPr>
              <a:t>, </a:t>
            </a:r>
            <a:r>
              <a:rPr lang="en-US" sz="1200" dirty="0" err="1">
                <a:solidFill>
                  <a:srgbClr val="000000"/>
                </a:solidFill>
                <a:ea typeface="+mn-lt"/>
                <a:cs typeface="+mn-lt"/>
              </a:rPr>
              <a:t>çevrimiçi</a:t>
            </a:r>
            <a:r>
              <a:rPr lang="en-US" sz="1200" dirty="0">
                <a:solidFill>
                  <a:srgbClr val="000000"/>
                </a:solidFill>
                <a:ea typeface="+mn-lt"/>
                <a:cs typeface="+mn-lt"/>
              </a:rPr>
              <a:t> </a:t>
            </a:r>
            <a:r>
              <a:rPr lang="en-US" sz="1200" dirty="0" err="1">
                <a:solidFill>
                  <a:srgbClr val="000000"/>
                </a:solidFill>
                <a:ea typeface="+mn-lt"/>
                <a:cs typeface="+mn-lt"/>
              </a:rPr>
              <a:t>etkileşimli</a:t>
            </a:r>
            <a:r>
              <a:rPr lang="en-US" sz="1200" dirty="0">
                <a:solidFill>
                  <a:srgbClr val="000000"/>
                </a:solidFill>
                <a:ea typeface="+mn-lt"/>
                <a:cs typeface="+mn-lt"/>
              </a:rPr>
              <a:t> </a:t>
            </a:r>
            <a:r>
              <a:rPr lang="en-US" sz="1200" dirty="0" err="1">
                <a:solidFill>
                  <a:srgbClr val="000000"/>
                </a:solidFill>
                <a:ea typeface="+mn-lt"/>
                <a:cs typeface="+mn-lt"/>
              </a:rPr>
              <a:t>kaynaklar</a:t>
            </a:r>
            <a:r>
              <a:rPr lang="en-US" sz="1200" dirty="0">
                <a:solidFill>
                  <a:srgbClr val="000000"/>
                </a:solidFill>
                <a:ea typeface="+mn-lt"/>
                <a:cs typeface="+mn-lt"/>
              </a:rPr>
              <a:t> ve ek </a:t>
            </a:r>
            <a:r>
              <a:rPr lang="en-US" sz="1200" dirty="0" err="1">
                <a:solidFill>
                  <a:srgbClr val="000000"/>
                </a:solidFill>
                <a:ea typeface="+mn-lt"/>
                <a:cs typeface="+mn-lt"/>
              </a:rPr>
              <a:t>öğrenme</a:t>
            </a:r>
            <a:r>
              <a:rPr lang="en-US" sz="1200" dirty="0">
                <a:solidFill>
                  <a:srgbClr val="000000"/>
                </a:solidFill>
                <a:ea typeface="+mn-lt"/>
                <a:cs typeface="+mn-lt"/>
              </a:rPr>
              <a:t> </a:t>
            </a:r>
            <a:r>
              <a:rPr lang="en-US" sz="1200" dirty="0" err="1">
                <a:solidFill>
                  <a:srgbClr val="000000"/>
                </a:solidFill>
                <a:ea typeface="+mn-lt"/>
                <a:cs typeface="+mn-lt"/>
              </a:rPr>
              <a:t>bağlantılarından</a:t>
            </a:r>
            <a:r>
              <a:rPr lang="en-US" sz="1200" dirty="0">
                <a:solidFill>
                  <a:srgbClr val="000000"/>
                </a:solidFill>
                <a:ea typeface="+mn-lt"/>
                <a:cs typeface="+mn-lt"/>
              </a:rPr>
              <a:t> </a:t>
            </a:r>
            <a:r>
              <a:rPr lang="en-US" sz="1200" dirty="0" err="1">
                <a:solidFill>
                  <a:srgbClr val="000000"/>
                </a:solidFill>
                <a:ea typeface="+mn-lt"/>
                <a:cs typeface="+mn-lt"/>
              </a:rPr>
              <a:t>oluşan</a:t>
            </a:r>
            <a:r>
              <a:rPr lang="en-US" sz="1200" dirty="0">
                <a:solidFill>
                  <a:srgbClr val="000000"/>
                </a:solidFill>
                <a:ea typeface="+mn-lt"/>
                <a:cs typeface="+mn-lt"/>
              </a:rPr>
              <a:t> </a:t>
            </a:r>
            <a:r>
              <a:rPr lang="en-US" sz="1200" dirty="0" err="1">
                <a:solidFill>
                  <a:srgbClr val="000000"/>
                </a:solidFill>
                <a:ea typeface="+mn-lt"/>
                <a:cs typeface="+mn-lt"/>
              </a:rPr>
              <a:t>bir</a:t>
            </a:r>
            <a:r>
              <a:rPr lang="en-US" sz="1200" dirty="0">
                <a:solidFill>
                  <a:srgbClr val="000000"/>
                </a:solidFill>
                <a:ea typeface="+mn-lt"/>
                <a:cs typeface="+mn-lt"/>
              </a:rPr>
              <a:t> set </a:t>
            </a:r>
            <a:r>
              <a:rPr lang="en-US" sz="1200" dirty="0" err="1">
                <a:solidFill>
                  <a:srgbClr val="000000"/>
                </a:solidFill>
                <a:ea typeface="+mn-lt"/>
                <a:cs typeface="+mn-lt"/>
              </a:rPr>
              <a:t>olarak</a:t>
            </a:r>
            <a:r>
              <a:rPr lang="en-US" sz="1200" dirty="0">
                <a:solidFill>
                  <a:srgbClr val="000000"/>
                </a:solidFill>
                <a:ea typeface="+mn-lt"/>
                <a:cs typeface="+mn-lt"/>
              </a:rPr>
              <a:t> </a:t>
            </a:r>
            <a:r>
              <a:rPr lang="en-US" sz="1200" dirty="0" err="1">
                <a:solidFill>
                  <a:srgbClr val="000000"/>
                </a:solidFill>
                <a:ea typeface="+mn-lt"/>
                <a:cs typeface="+mn-lt"/>
              </a:rPr>
              <a:t>sunulur</a:t>
            </a:r>
            <a:r>
              <a:rPr lang="en-US" sz="1200" dirty="0">
                <a:solidFill>
                  <a:srgbClr val="000000"/>
                </a:solidFill>
                <a:ea typeface="+mn-lt"/>
                <a:cs typeface="+mn-lt"/>
              </a:rPr>
              <a:t>. Bu </a:t>
            </a:r>
            <a:r>
              <a:rPr lang="en-US" sz="1200" dirty="0" err="1">
                <a:solidFill>
                  <a:srgbClr val="000000"/>
                </a:solidFill>
                <a:ea typeface="+mn-lt"/>
                <a:cs typeface="+mn-lt"/>
              </a:rPr>
              <a:t>içerik</a:t>
            </a:r>
            <a:r>
              <a:rPr lang="en-US" sz="1200" dirty="0">
                <a:solidFill>
                  <a:srgbClr val="000000"/>
                </a:solidFill>
                <a:ea typeface="+mn-lt"/>
                <a:cs typeface="+mn-lt"/>
              </a:rPr>
              <a:t>, </a:t>
            </a:r>
            <a:r>
              <a:rPr lang="en-US" sz="1200" dirty="0" err="1">
                <a:solidFill>
                  <a:srgbClr val="000000"/>
                </a:solidFill>
                <a:ea typeface="+mn-lt"/>
                <a:cs typeface="+mn-lt"/>
              </a:rPr>
              <a:t>Avrupa'da</a:t>
            </a:r>
            <a:r>
              <a:rPr lang="en-US" sz="1200" dirty="0">
                <a:solidFill>
                  <a:srgbClr val="000000"/>
                </a:solidFill>
                <a:ea typeface="+mn-lt"/>
                <a:cs typeface="+mn-lt"/>
              </a:rPr>
              <a:t> </a:t>
            </a:r>
            <a:r>
              <a:rPr lang="en-US" sz="1200" dirty="0" err="1">
                <a:solidFill>
                  <a:srgbClr val="000000"/>
                </a:solidFill>
                <a:ea typeface="+mn-lt"/>
                <a:cs typeface="+mn-lt"/>
              </a:rPr>
              <a:t>Etik</a:t>
            </a:r>
            <a:r>
              <a:rPr lang="en-US" sz="1200" dirty="0">
                <a:solidFill>
                  <a:srgbClr val="000000"/>
                </a:solidFill>
                <a:ea typeface="+mn-lt"/>
                <a:cs typeface="+mn-lt"/>
              </a:rPr>
              <a:t> ve </a:t>
            </a:r>
            <a:r>
              <a:rPr lang="en-US" sz="1200" dirty="0" err="1">
                <a:solidFill>
                  <a:srgbClr val="000000"/>
                </a:solidFill>
                <a:ea typeface="+mn-lt"/>
                <a:cs typeface="+mn-lt"/>
              </a:rPr>
              <a:t>Sürdürülebilir</a:t>
            </a:r>
            <a:r>
              <a:rPr lang="en-US" sz="1200" dirty="0">
                <a:solidFill>
                  <a:srgbClr val="000000"/>
                </a:solidFill>
                <a:ea typeface="+mn-lt"/>
                <a:cs typeface="+mn-lt"/>
              </a:rPr>
              <a:t> </a:t>
            </a:r>
            <a:r>
              <a:rPr lang="en-US" sz="1200" dirty="0" err="1">
                <a:solidFill>
                  <a:srgbClr val="000000"/>
                </a:solidFill>
                <a:ea typeface="+mn-lt"/>
                <a:cs typeface="+mn-lt"/>
              </a:rPr>
              <a:t>Gıda</a:t>
            </a:r>
            <a:r>
              <a:rPr lang="en-US" sz="1200" dirty="0">
                <a:solidFill>
                  <a:srgbClr val="000000"/>
                </a:solidFill>
                <a:ea typeface="+mn-lt"/>
                <a:cs typeface="+mn-lt"/>
              </a:rPr>
              <a:t> </a:t>
            </a:r>
            <a:r>
              <a:rPr lang="en-US" sz="1200" dirty="0" err="1">
                <a:solidFill>
                  <a:srgbClr val="000000"/>
                </a:solidFill>
                <a:ea typeface="+mn-lt"/>
                <a:cs typeface="+mn-lt"/>
              </a:rPr>
              <a:t>İşletmeleri</a:t>
            </a:r>
            <a:r>
              <a:rPr lang="en-US" sz="1200" dirty="0">
                <a:solidFill>
                  <a:srgbClr val="000000"/>
                </a:solidFill>
                <a:ea typeface="+mn-lt"/>
                <a:cs typeface="+mn-lt"/>
              </a:rPr>
              <a:t> ve </a:t>
            </a:r>
            <a:r>
              <a:rPr lang="en-US" sz="1200" dirty="0" err="1">
                <a:solidFill>
                  <a:srgbClr val="000000"/>
                </a:solidFill>
                <a:ea typeface="+mn-lt"/>
                <a:cs typeface="+mn-lt"/>
              </a:rPr>
              <a:t>İnovasyonu</a:t>
            </a:r>
            <a:r>
              <a:rPr lang="en-US" sz="1200" dirty="0">
                <a:solidFill>
                  <a:srgbClr val="000000"/>
                </a:solidFill>
                <a:ea typeface="+mn-lt"/>
                <a:cs typeface="+mn-lt"/>
              </a:rPr>
              <a:t> </a:t>
            </a:r>
            <a:r>
              <a:rPr lang="en-US" sz="1200" dirty="0" err="1">
                <a:solidFill>
                  <a:srgbClr val="000000"/>
                </a:solidFill>
                <a:ea typeface="+mn-lt"/>
                <a:cs typeface="+mn-lt"/>
              </a:rPr>
              <a:t>ile</a:t>
            </a:r>
            <a:r>
              <a:rPr lang="en-US" sz="1200" dirty="0">
                <a:solidFill>
                  <a:srgbClr val="000000"/>
                </a:solidFill>
                <a:ea typeface="+mn-lt"/>
                <a:cs typeface="+mn-lt"/>
              </a:rPr>
              <a:t> </a:t>
            </a:r>
            <a:r>
              <a:rPr lang="en-US" sz="1200" dirty="0" err="1">
                <a:solidFill>
                  <a:srgbClr val="000000"/>
                </a:solidFill>
                <a:ea typeface="+mn-lt"/>
                <a:cs typeface="+mn-lt"/>
              </a:rPr>
              <a:t>ilgili</a:t>
            </a:r>
            <a:r>
              <a:rPr lang="en-US" sz="1200" dirty="0">
                <a:solidFill>
                  <a:srgbClr val="000000"/>
                </a:solidFill>
                <a:ea typeface="+mn-lt"/>
                <a:cs typeface="+mn-lt"/>
              </a:rPr>
              <a:t> </a:t>
            </a:r>
            <a:r>
              <a:rPr lang="en-US" sz="1200" dirty="0" err="1">
                <a:solidFill>
                  <a:srgbClr val="000000"/>
                </a:solidFill>
                <a:ea typeface="+mn-lt"/>
                <a:cs typeface="+mn-lt"/>
              </a:rPr>
              <a:t>uygulamaları</a:t>
            </a:r>
            <a:r>
              <a:rPr lang="en-US" sz="1200" dirty="0">
                <a:solidFill>
                  <a:srgbClr val="000000"/>
                </a:solidFill>
                <a:ea typeface="+mn-lt"/>
                <a:cs typeface="+mn-lt"/>
              </a:rPr>
              <a:t> </a:t>
            </a:r>
            <a:r>
              <a:rPr lang="en-US" sz="1200" dirty="0" err="1">
                <a:solidFill>
                  <a:srgbClr val="000000"/>
                </a:solidFill>
                <a:ea typeface="+mn-lt"/>
                <a:cs typeface="+mn-lt"/>
              </a:rPr>
              <a:t>daha</a:t>
            </a:r>
            <a:r>
              <a:rPr lang="en-US" sz="1200" dirty="0">
                <a:solidFill>
                  <a:srgbClr val="000000"/>
                </a:solidFill>
                <a:ea typeface="+mn-lt"/>
                <a:cs typeface="+mn-lt"/>
              </a:rPr>
              <a:t> </a:t>
            </a:r>
            <a:r>
              <a:rPr lang="en-US" sz="1200" dirty="0" err="1">
                <a:solidFill>
                  <a:srgbClr val="000000"/>
                </a:solidFill>
                <a:ea typeface="+mn-lt"/>
                <a:cs typeface="+mn-lt"/>
              </a:rPr>
              <a:t>ayrıntılı</a:t>
            </a:r>
            <a:r>
              <a:rPr lang="en-US" sz="1200" dirty="0">
                <a:solidFill>
                  <a:srgbClr val="000000"/>
                </a:solidFill>
                <a:ea typeface="+mn-lt"/>
                <a:cs typeface="+mn-lt"/>
              </a:rPr>
              <a:t> </a:t>
            </a:r>
            <a:r>
              <a:rPr lang="en-US" sz="1200" dirty="0" err="1">
                <a:solidFill>
                  <a:srgbClr val="000000"/>
                </a:solidFill>
                <a:ea typeface="+mn-lt"/>
                <a:cs typeface="+mn-lt"/>
              </a:rPr>
              <a:t>bir</a:t>
            </a:r>
            <a:r>
              <a:rPr lang="en-US" sz="1200" dirty="0">
                <a:solidFill>
                  <a:srgbClr val="000000"/>
                </a:solidFill>
                <a:ea typeface="+mn-lt"/>
                <a:cs typeface="+mn-lt"/>
              </a:rPr>
              <a:t> </a:t>
            </a:r>
            <a:r>
              <a:rPr lang="en-US" sz="1200" dirty="0" err="1">
                <a:solidFill>
                  <a:srgbClr val="000000"/>
                </a:solidFill>
                <a:ea typeface="+mn-lt"/>
                <a:cs typeface="+mn-lt"/>
              </a:rPr>
              <a:t>şekilde</a:t>
            </a:r>
            <a:r>
              <a:rPr lang="en-US" sz="1200" dirty="0">
                <a:solidFill>
                  <a:srgbClr val="000000"/>
                </a:solidFill>
                <a:ea typeface="+mn-lt"/>
                <a:cs typeface="+mn-lt"/>
              </a:rPr>
              <a:t> </a:t>
            </a:r>
            <a:r>
              <a:rPr lang="en-US" sz="1200" dirty="0" err="1">
                <a:solidFill>
                  <a:srgbClr val="000000"/>
                </a:solidFill>
                <a:ea typeface="+mn-lt"/>
                <a:cs typeface="+mn-lt"/>
              </a:rPr>
              <a:t>inceleyebileceğiniz</a:t>
            </a:r>
            <a:r>
              <a:rPr lang="en-US" sz="1200" dirty="0">
                <a:solidFill>
                  <a:srgbClr val="000000"/>
                </a:solidFill>
                <a:ea typeface="+mn-lt"/>
                <a:cs typeface="+mn-lt"/>
              </a:rPr>
              <a:t> </a:t>
            </a:r>
            <a:r>
              <a:rPr lang="en-US" sz="1200" dirty="0" err="1">
                <a:solidFill>
                  <a:srgbClr val="000000"/>
                </a:solidFill>
                <a:ea typeface="+mn-lt"/>
                <a:cs typeface="+mn-lt"/>
              </a:rPr>
              <a:t>daha</a:t>
            </a:r>
            <a:r>
              <a:rPr lang="en-US" sz="1200" dirty="0">
                <a:solidFill>
                  <a:srgbClr val="000000"/>
                </a:solidFill>
                <a:ea typeface="+mn-lt"/>
                <a:cs typeface="+mn-lt"/>
              </a:rPr>
              <a:t> </a:t>
            </a:r>
            <a:r>
              <a:rPr lang="en-US" sz="1200" dirty="0" err="1">
                <a:solidFill>
                  <a:srgbClr val="000000"/>
                </a:solidFill>
                <a:ea typeface="+mn-lt"/>
                <a:cs typeface="+mn-lt"/>
              </a:rPr>
              <a:t>derin</a:t>
            </a:r>
            <a:r>
              <a:rPr lang="en-US" sz="1200" dirty="0">
                <a:solidFill>
                  <a:srgbClr val="000000"/>
                </a:solidFill>
                <a:ea typeface="+mn-lt"/>
                <a:cs typeface="+mn-lt"/>
              </a:rPr>
              <a:t>, </a:t>
            </a:r>
            <a:r>
              <a:rPr lang="en-US" sz="1200" dirty="0" err="1">
                <a:solidFill>
                  <a:srgbClr val="000000"/>
                </a:solidFill>
                <a:ea typeface="+mn-lt"/>
                <a:cs typeface="+mn-lt"/>
              </a:rPr>
              <a:t>kendi</a:t>
            </a:r>
            <a:r>
              <a:rPr lang="en-US" sz="1200" dirty="0">
                <a:solidFill>
                  <a:srgbClr val="000000"/>
                </a:solidFill>
                <a:ea typeface="+mn-lt"/>
                <a:cs typeface="+mn-lt"/>
              </a:rPr>
              <a:t> </a:t>
            </a:r>
            <a:r>
              <a:rPr lang="en-US" sz="1200" dirty="0" err="1">
                <a:solidFill>
                  <a:srgbClr val="000000"/>
                </a:solidFill>
                <a:ea typeface="+mn-lt"/>
                <a:cs typeface="+mn-lt"/>
              </a:rPr>
              <a:t>kendine</a:t>
            </a:r>
            <a:r>
              <a:rPr lang="en-US" sz="1200" dirty="0">
                <a:solidFill>
                  <a:srgbClr val="000000"/>
                </a:solidFill>
                <a:ea typeface="+mn-lt"/>
                <a:cs typeface="+mn-lt"/>
              </a:rPr>
              <a:t> </a:t>
            </a:r>
            <a:r>
              <a:rPr lang="en-US" sz="1200" dirty="0" err="1">
                <a:solidFill>
                  <a:srgbClr val="000000"/>
                </a:solidFill>
                <a:ea typeface="+mn-lt"/>
                <a:cs typeface="+mn-lt"/>
              </a:rPr>
              <a:t>yönlendirilen</a:t>
            </a:r>
            <a:r>
              <a:rPr lang="en-US" sz="1200" dirty="0">
                <a:solidFill>
                  <a:srgbClr val="000000"/>
                </a:solidFill>
                <a:ea typeface="+mn-lt"/>
                <a:cs typeface="+mn-lt"/>
              </a:rPr>
              <a:t> </a:t>
            </a:r>
            <a:r>
              <a:rPr lang="en-US" sz="1200" dirty="0" err="1">
                <a:solidFill>
                  <a:srgbClr val="000000"/>
                </a:solidFill>
                <a:ea typeface="+mn-lt"/>
                <a:cs typeface="+mn-lt"/>
              </a:rPr>
              <a:t>bir</a:t>
            </a:r>
            <a:r>
              <a:rPr lang="en-US" sz="1200" dirty="0">
                <a:solidFill>
                  <a:srgbClr val="000000"/>
                </a:solidFill>
                <a:ea typeface="+mn-lt"/>
                <a:cs typeface="+mn-lt"/>
              </a:rPr>
              <a:t> </a:t>
            </a:r>
            <a:r>
              <a:rPr lang="en-US" sz="1200" dirty="0" err="1">
                <a:solidFill>
                  <a:srgbClr val="000000"/>
                </a:solidFill>
                <a:ea typeface="+mn-lt"/>
                <a:cs typeface="+mn-lt"/>
              </a:rPr>
              <a:t>öğrenme</a:t>
            </a:r>
            <a:r>
              <a:rPr lang="en-US" sz="1200" dirty="0">
                <a:solidFill>
                  <a:srgbClr val="000000"/>
                </a:solidFill>
                <a:ea typeface="+mn-lt"/>
                <a:cs typeface="+mn-lt"/>
              </a:rPr>
              <a:t> </a:t>
            </a:r>
            <a:r>
              <a:rPr lang="en-US" sz="1200" dirty="0" err="1">
                <a:solidFill>
                  <a:srgbClr val="000000"/>
                </a:solidFill>
                <a:ea typeface="+mn-lt"/>
                <a:cs typeface="+mn-lt"/>
              </a:rPr>
              <a:t>fırsatı</a:t>
            </a:r>
            <a:r>
              <a:rPr lang="en-US" sz="1200" dirty="0">
                <a:solidFill>
                  <a:srgbClr val="000000"/>
                </a:solidFill>
                <a:ea typeface="+mn-lt"/>
                <a:cs typeface="+mn-lt"/>
              </a:rPr>
              <a:t> </a:t>
            </a:r>
            <a:r>
              <a:rPr lang="en-US" sz="1200" dirty="0" err="1">
                <a:solidFill>
                  <a:srgbClr val="000000"/>
                </a:solidFill>
                <a:ea typeface="+mn-lt"/>
                <a:cs typeface="+mn-lt"/>
              </a:rPr>
              <a:t>sağlar</a:t>
            </a:r>
            <a:r>
              <a:rPr lang="en-US" sz="1200" dirty="0">
                <a:solidFill>
                  <a:srgbClr val="000000"/>
                </a:solidFill>
                <a:ea typeface="+mn-lt"/>
                <a:cs typeface="+mn-lt"/>
              </a:rPr>
              <a:t>. </a:t>
            </a:r>
            <a:r>
              <a:rPr lang="en-US" sz="1200" dirty="0" err="1">
                <a:latin typeface="Calibri"/>
                <a:cs typeface="Calibri"/>
              </a:rPr>
              <a:t>Sizi</a:t>
            </a:r>
            <a:r>
              <a:rPr lang="en-US" sz="1200" dirty="0">
                <a:latin typeface="Calibri"/>
                <a:cs typeface="Calibri"/>
              </a:rPr>
              <a:t> </a:t>
            </a:r>
            <a:r>
              <a:rPr lang="en-US" sz="1200" dirty="0" err="1">
                <a:latin typeface="Calibri"/>
                <a:cs typeface="Calibri"/>
              </a:rPr>
              <a:t>bu</a:t>
            </a:r>
            <a:r>
              <a:rPr lang="en-US" sz="1200" dirty="0">
                <a:latin typeface="Calibri"/>
                <a:cs typeface="Calibri"/>
              </a:rPr>
              <a:t> </a:t>
            </a:r>
            <a:r>
              <a:rPr lang="en-US" sz="1200" dirty="0" err="1">
                <a:latin typeface="Calibri"/>
                <a:cs typeface="Calibri"/>
              </a:rPr>
              <a:t>bağlantıları</a:t>
            </a:r>
            <a:r>
              <a:rPr lang="en-US" sz="1200" dirty="0">
                <a:latin typeface="Calibri"/>
                <a:cs typeface="Calibri"/>
              </a:rPr>
              <a:t> </a:t>
            </a:r>
            <a:r>
              <a:rPr lang="en-US" sz="1200" dirty="0" err="1">
                <a:latin typeface="Calibri"/>
                <a:cs typeface="Calibri"/>
              </a:rPr>
              <a:t>kullanmaya</a:t>
            </a:r>
            <a:r>
              <a:rPr lang="en-US" sz="1200" dirty="0">
                <a:latin typeface="Calibri"/>
                <a:cs typeface="Calibri"/>
              </a:rPr>
              <a:t> ve </a:t>
            </a:r>
            <a:r>
              <a:rPr lang="en-US" sz="1200" dirty="0" err="1">
                <a:latin typeface="Calibri"/>
                <a:cs typeface="Calibri"/>
              </a:rPr>
              <a:t>örnek</a:t>
            </a:r>
            <a:r>
              <a:rPr lang="en-US" sz="1200" dirty="0">
                <a:latin typeface="Calibri"/>
                <a:cs typeface="Calibri"/>
              </a:rPr>
              <a:t> </a:t>
            </a:r>
            <a:r>
              <a:rPr lang="en-US" sz="1200" dirty="0" err="1">
                <a:latin typeface="Calibri"/>
                <a:cs typeface="Calibri"/>
              </a:rPr>
              <a:t>olayları</a:t>
            </a:r>
            <a:r>
              <a:rPr lang="en-US" sz="1200" dirty="0">
                <a:latin typeface="Calibri"/>
                <a:cs typeface="Calibri"/>
              </a:rPr>
              <a:t> ve </a:t>
            </a:r>
            <a:r>
              <a:rPr lang="en-US" sz="1200" dirty="0" err="1">
                <a:latin typeface="Calibri"/>
                <a:cs typeface="Calibri"/>
              </a:rPr>
              <a:t>en</a:t>
            </a:r>
            <a:r>
              <a:rPr lang="en-US" sz="1200" dirty="0">
                <a:latin typeface="Calibri"/>
                <a:cs typeface="Calibri"/>
              </a:rPr>
              <a:t> iyi </a:t>
            </a:r>
            <a:r>
              <a:rPr lang="en-US" sz="1200" dirty="0" err="1">
                <a:latin typeface="Calibri"/>
                <a:cs typeface="Calibri"/>
              </a:rPr>
              <a:t>uygulamaları</a:t>
            </a:r>
            <a:r>
              <a:rPr lang="en-US" sz="1200" dirty="0">
                <a:latin typeface="Calibri"/>
                <a:cs typeface="Calibri"/>
              </a:rPr>
              <a:t> </a:t>
            </a:r>
            <a:r>
              <a:rPr lang="en-US" sz="1200" dirty="0" err="1">
                <a:latin typeface="Calibri"/>
                <a:cs typeface="Calibri"/>
              </a:rPr>
              <a:t>daha</a:t>
            </a:r>
            <a:r>
              <a:rPr lang="en-US" sz="1200" dirty="0">
                <a:latin typeface="Calibri"/>
                <a:cs typeface="Calibri"/>
              </a:rPr>
              <a:t> </a:t>
            </a:r>
            <a:r>
              <a:rPr lang="en-US" sz="1200" dirty="0" err="1">
                <a:latin typeface="Calibri"/>
                <a:cs typeface="Calibri"/>
              </a:rPr>
              <a:t>ayrıntılı</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şekilde</a:t>
            </a:r>
            <a:r>
              <a:rPr lang="en-US" sz="1200" dirty="0">
                <a:latin typeface="Calibri"/>
                <a:cs typeface="Calibri"/>
              </a:rPr>
              <a:t> </a:t>
            </a:r>
            <a:r>
              <a:rPr lang="en-US" sz="1200" dirty="0" err="1">
                <a:latin typeface="Calibri"/>
                <a:cs typeface="Calibri"/>
              </a:rPr>
              <a:t>keşfetmeye</a:t>
            </a:r>
            <a:r>
              <a:rPr lang="en-US" sz="1200" dirty="0">
                <a:latin typeface="Calibri"/>
                <a:cs typeface="Calibri"/>
              </a:rPr>
              <a:t> ve </a:t>
            </a:r>
            <a:r>
              <a:rPr lang="en-US" sz="1200" dirty="0" err="1">
                <a:latin typeface="Calibri"/>
                <a:cs typeface="Calibri"/>
              </a:rPr>
              <a:t>bunlarla</a:t>
            </a:r>
            <a:r>
              <a:rPr lang="en-US" sz="1200" dirty="0">
                <a:latin typeface="Calibri"/>
                <a:cs typeface="Calibri"/>
              </a:rPr>
              <a:t> </a:t>
            </a:r>
            <a:r>
              <a:rPr lang="en-US" sz="1200" dirty="0" err="1">
                <a:latin typeface="Calibri"/>
                <a:cs typeface="Calibri"/>
              </a:rPr>
              <a:t>bağlantı</a:t>
            </a:r>
            <a:r>
              <a:rPr lang="en-US" sz="1200" dirty="0">
                <a:latin typeface="Calibri"/>
                <a:cs typeface="Calibri"/>
              </a:rPr>
              <a:t> </a:t>
            </a:r>
            <a:r>
              <a:rPr lang="en-US" sz="1200" dirty="0" err="1">
                <a:latin typeface="Calibri"/>
                <a:cs typeface="Calibri"/>
              </a:rPr>
              <a:t>kurmaya</a:t>
            </a:r>
            <a:r>
              <a:rPr lang="en-US" sz="1200" dirty="0">
                <a:latin typeface="Calibri"/>
                <a:cs typeface="Calibri"/>
              </a:rPr>
              <a:t> </a:t>
            </a:r>
            <a:r>
              <a:rPr lang="en-US" sz="1200" dirty="0" err="1">
                <a:latin typeface="Calibri"/>
                <a:cs typeface="Calibri"/>
              </a:rPr>
              <a:t>davet</a:t>
            </a:r>
            <a:r>
              <a:rPr lang="en-US" sz="1200" dirty="0">
                <a:latin typeface="Calibri"/>
                <a:cs typeface="Calibri"/>
              </a:rPr>
              <a:t> </a:t>
            </a:r>
            <a:r>
              <a:rPr lang="en-US" sz="1200" dirty="0" err="1">
                <a:latin typeface="Calibri"/>
                <a:cs typeface="Calibri"/>
              </a:rPr>
              <a:t>ediyoruz</a:t>
            </a:r>
            <a:r>
              <a:rPr lang="en-US" sz="1200" dirty="0">
                <a:latin typeface="Calibri"/>
                <a:cs typeface="Calibri"/>
              </a:rPr>
              <a:t>.</a:t>
            </a:r>
            <a:r>
              <a:rPr lang="en-IE" sz="1200" dirty="0">
                <a:latin typeface="Calibri"/>
                <a:cs typeface="Calibri"/>
              </a:rPr>
              <a:t> </a:t>
            </a:r>
            <a:endParaRPr lang="en-US" dirty="0"/>
          </a:p>
          <a:p>
            <a:pPr algn="just" rtl="0"/>
            <a:endParaRPr lang="en-IE" sz="1167" dirty="0">
              <a:latin typeface="Calibri" panose="020F0502020204030204" pitchFamily="34" charset="0"/>
              <a:cs typeface="Calibri" panose="020F0502020204030204" pitchFamily="34" charset="0"/>
            </a:endParaRPr>
          </a:p>
        </p:txBody>
      </p:sp>
      <p:sp>
        <p:nvSpPr>
          <p:cNvPr id="5" name="object 9">
            <a:extLst>
              <a:ext uri="{FF2B5EF4-FFF2-40B4-BE49-F238E27FC236}">
                <a16:creationId xmlns:a16="http://schemas.microsoft.com/office/drawing/2014/main" id="{2200BC3C-DCAD-6F26-9070-4C18D214BC36}"/>
              </a:ext>
            </a:extLst>
          </p:cNvPr>
          <p:cNvSpPr txBox="1"/>
          <p:nvPr/>
        </p:nvSpPr>
        <p:spPr>
          <a:xfrm rot="720000">
            <a:off x="3689760" y="3070213"/>
            <a:ext cx="460866" cy="171137"/>
          </a:xfrm>
          <a:prstGeom prst="rect">
            <a:avLst/>
          </a:prstGeom>
        </p:spPr>
        <p:txBody>
          <a:bodyPr vert="horz" wrap="square" lIns="0" tIns="0" rIns="0" bIns="0" rtlCol="0">
            <a:spAutoFit/>
          </a:bodyPr>
          <a:lstStyle/>
          <a:p>
            <a:pPr algn="l" rtl="0">
              <a:lnSpc>
                <a:spcPts val="1317"/>
              </a:lnSpc>
            </a:pPr>
            <a:r>
              <a:rPr sz="1361" spc="-131">
                <a:solidFill>
                  <a:srgbClr val="FFFFFF"/>
                </a:solidFill>
                <a:latin typeface="Calibri" panose="020F0502020204030204" pitchFamily="34" charset="0"/>
                <a:cs typeface="Calibri" panose="020F0502020204030204" pitchFamily="34" charset="0"/>
              </a:rPr>
              <a:t>TIKLAMAK</a:t>
            </a:r>
            <a:endParaRPr sz="1361">
              <a:latin typeface="Calibri" panose="020F0502020204030204" pitchFamily="34" charset="0"/>
              <a:cs typeface="Calibri" panose="020F0502020204030204" pitchFamily="34" charset="0"/>
            </a:endParaRPr>
          </a:p>
        </p:txBody>
      </p:sp>
      <p:sp>
        <p:nvSpPr>
          <p:cNvPr id="6" name="object 10">
            <a:extLst>
              <a:ext uri="{FF2B5EF4-FFF2-40B4-BE49-F238E27FC236}">
                <a16:creationId xmlns:a16="http://schemas.microsoft.com/office/drawing/2014/main" id="{E38BD456-CE5D-BE66-5528-F8152DBE8E2E}"/>
              </a:ext>
            </a:extLst>
          </p:cNvPr>
          <p:cNvSpPr txBox="1"/>
          <p:nvPr/>
        </p:nvSpPr>
        <p:spPr>
          <a:xfrm rot="720000">
            <a:off x="3572589" y="3239318"/>
            <a:ext cx="623297" cy="171137"/>
          </a:xfrm>
          <a:prstGeom prst="rect">
            <a:avLst/>
          </a:prstGeom>
        </p:spPr>
        <p:txBody>
          <a:bodyPr vert="horz" wrap="square" lIns="0" tIns="0" rIns="0" bIns="0" rtlCol="0">
            <a:spAutoFit/>
          </a:bodyPr>
          <a:lstStyle/>
          <a:p>
            <a:pPr algn="l" rtl="0">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Ö</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7" name="object 11">
            <a:extLst>
              <a:ext uri="{FF2B5EF4-FFF2-40B4-BE49-F238E27FC236}">
                <a16:creationId xmlns:a16="http://schemas.microsoft.com/office/drawing/2014/main" id="{45938500-15D8-D721-D8D2-027048281069}"/>
              </a:ext>
            </a:extLst>
          </p:cNvPr>
          <p:cNvSpPr txBox="1"/>
          <p:nvPr/>
        </p:nvSpPr>
        <p:spPr>
          <a:xfrm>
            <a:off x="-1" y="4081569"/>
            <a:ext cx="7559675" cy="221930"/>
          </a:xfrm>
          <a:prstGeom prst="rect">
            <a:avLst/>
          </a:prstGeom>
        </p:spPr>
        <p:txBody>
          <a:bodyPr vert="horz" wrap="square" lIns="0" tIns="12347" rIns="0" bIns="0" rtlCol="0" anchor="t">
            <a:spAutoFit/>
          </a:bodyPr>
          <a:lstStyle/>
          <a:p>
            <a:pPr marL="12065" algn="ctr">
              <a:spcBef>
                <a:spcPts val="97"/>
              </a:spcBef>
            </a:pPr>
            <a:r>
              <a:rPr sz="1350" b="1">
                <a:solidFill>
                  <a:srgbClr val="F79037"/>
                </a:solidFill>
                <a:latin typeface="Calibri"/>
                <a:cs typeface="Calibri"/>
              </a:rPr>
              <a:t>DERİN ÖĞRENME</a:t>
            </a:r>
            <a:r>
              <a:rPr sz="1000">
                <a:latin typeface="Calibri"/>
                <a:cs typeface="Calibri"/>
              </a:rPr>
              <a:t>-</a:t>
            </a:r>
            <a:r>
              <a:rPr sz="1200">
                <a:latin typeface="Calibri"/>
                <a:cs typeface="Calibri"/>
              </a:rPr>
              <a:t>Vaka </a:t>
            </a:r>
            <a:r>
              <a:rPr sz="1200" err="1">
                <a:latin typeface="Calibri"/>
                <a:cs typeface="Calibri"/>
              </a:rPr>
              <a:t>çalışmalarımız</a:t>
            </a:r>
            <a:r>
              <a:rPr sz="1200">
                <a:latin typeface="Calibri"/>
                <a:cs typeface="Calibri"/>
              </a:rPr>
              <a:t> </a:t>
            </a:r>
            <a:r>
              <a:rPr sz="1200" err="1">
                <a:latin typeface="Calibri"/>
                <a:cs typeface="Calibri"/>
              </a:rPr>
              <a:t>hakkında</a:t>
            </a:r>
            <a:r>
              <a:rPr sz="1200">
                <a:latin typeface="Calibri"/>
                <a:cs typeface="Calibri"/>
              </a:rPr>
              <a:t> </a:t>
            </a:r>
            <a:r>
              <a:rPr sz="1200" err="1">
                <a:latin typeface="Calibri"/>
                <a:cs typeface="Calibri"/>
              </a:rPr>
              <a:t>daha</a:t>
            </a:r>
            <a:r>
              <a:rPr sz="1200">
                <a:latin typeface="Calibri"/>
                <a:cs typeface="Calibri"/>
              </a:rPr>
              <a:t> </a:t>
            </a:r>
            <a:r>
              <a:rPr sz="1200" err="1">
                <a:latin typeface="Calibri"/>
                <a:cs typeface="Calibri"/>
              </a:rPr>
              <a:t>fazla</a:t>
            </a:r>
            <a:r>
              <a:rPr sz="1200">
                <a:latin typeface="Calibri"/>
                <a:cs typeface="Calibri"/>
              </a:rPr>
              <a:t> </a:t>
            </a:r>
            <a:r>
              <a:rPr sz="1200" err="1">
                <a:latin typeface="Calibri"/>
                <a:cs typeface="Calibri"/>
              </a:rPr>
              <a:t>bilgi</a:t>
            </a:r>
            <a:r>
              <a:rPr sz="1200">
                <a:latin typeface="Calibri"/>
                <a:cs typeface="Calibri"/>
              </a:rPr>
              <a:t> </a:t>
            </a:r>
            <a:r>
              <a:rPr sz="1200" err="1">
                <a:latin typeface="Calibri"/>
                <a:cs typeface="Calibri"/>
              </a:rPr>
              <a:t>edinmek</a:t>
            </a:r>
            <a:r>
              <a:rPr sz="1200">
                <a:latin typeface="Calibri"/>
                <a:cs typeface="Calibri"/>
              </a:rPr>
              <a:t> </a:t>
            </a:r>
            <a:r>
              <a:rPr sz="1200" err="1">
                <a:latin typeface="Calibri"/>
                <a:cs typeface="Calibri"/>
              </a:rPr>
              <a:t>için</a:t>
            </a:r>
            <a:r>
              <a:rPr sz="1200">
                <a:latin typeface="Calibri"/>
                <a:cs typeface="Calibri"/>
              </a:rPr>
              <a:t> </a:t>
            </a:r>
            <a:r>
              <a:rPr sz="1200" err="1">
                <a:latin typeface="Calibri"/>
                <a:cs typeface="Calibri"/>
              </a:rPr>
              <a:t>tıklayın</a:t>
            </a:r>
            <a:endParaRPr lang="en-US" sz="1200" err="1">
              <a:latin typeface="Calibri"/>
              <a:cs typeface="Calibri"/>
            </a:endParaRPr>
          </a:p>
        </p:txBody>
      </p:sp>
      <p:grpSp>
        <p:nvGrpSpPr>
          <p:cNvPr id="8" name="object 15">
            <a:extLst>
              <a:ext uri="{FF2B5EF4-FFF2-40B4-BE49-F238E27FC236}">
                <a16:creationId xmlns:a16="http://schemas.microsoft.com/office/drawing/2014/main" id="{02F3A4C2-129E-FD76-7D32-17CC15E097C1}"/>
              </a:ext>
            </a:extLst>
          </p:cNvPr>
          <p:cNvGrpSpPr/>
          <p:nvPr/>
        </p:nvGrpSpPr>
        <p:grpSpPr>
          <a:xfrm>
            <a:off x="471669" y="4502983"/>
            <a:ext cx="3047022" cy="1729173"/>
            <a:chOff x="485139" y="4586859"/>
            <a:chExt cx="3134043" cy="1778557"/>
          </a:xfrm>
        </p:grpSpPr>
        <p:pic>
          <p:nvPicPr>
            <p:cNvPr id="9" name="object 16">
              <a:extLst>
                <a:ext uri="{FF2B5EF4-FFF2-40B4-BE49-F238E27FC236}">
                  <a16:creationId xmlns:a16="http://schemas.microsoft.com/office/drawing/2014/main" id="{B98A2DAC-3CE5-69A5-D7BF-1B6909079B80}"/>
                </a:ext>
              </a:extLst>
            </p:cNvPr>
            <p:cNvPicPr/>
            <p:nvPr/>
          </p:nvPicPr>
          <p:blipFill>
            <a:blip r:embed="rId2" cstate="email">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9C4B74CB-C251-450E-6A5D-5F1634A1E8BE}"/>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999E1059-F5FC-338C-A4F1-274140FE9C5E}"/>
                </a:ext>
              </a:extLst>
            </p:cNvPr>
            <p:cNvPicPr/>
            <p:nvPr/>
          </p:nvPicPr>
          <p:blipFill>
            <a:blip r:embed="rId3" cstate="email">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16C88D34-E07D-34D9-A15B-2BFEFB84486F}"/>
                </a:ext>
              </a:extLst>
            </p:cNvPr>
            <p:cNvPicPr/>
            <p:nvPr/>
          </p:nvPicPr>
          <p:blipFill>
            <a:blip r:embed="rId4" cstate="email">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0D8C7DC7-6BCD-3B36-29D2-32D8134CBDB1}"/>
                </a:ext>
              </a:extLst>
            </p:cNvPr>
            <p:cNvPicPr/>
            <p:nvPr/>
          </p:nvPicPr>
          <p:blipFill>
            <a:blip r:embed="rId5" cstate="email">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grpSp>
        <p:nvGrpSpPr>
          <p:cNvPr id="14" name="object 25">
            <a:extLst>
              <a:ext uri="{FF2B5EF4-FFF2-40B4-BE49-F238E27FC236}">
                <a16:creationId xmlns:a16="http://schemas.microsoft.com/office/drawing/2014/main" id="{4CF1A356-B064-EE23-F68B-C83F86968A1A}"/>
              </a:ext>
            </a:extLst>
          </p:cNvPr>
          <p:cNvGrpSpPr/>
          <p:nvPr/>
        </p:nvGrpSpPr>
        <p:grpSpPr>
          <a:xfrm>
            <a:off x="3845710" y="4509119"/>
            <a:ext cx="3047047" cy="1729174"/>
            <a:chOff x="3955541" y="4593171"/>
            <a:chExt cx="3134069" cy="1778558"/>
          </a:xfrm>
        </p:grpSpPr>
        <p:pic>
          <p:nvPicPr>
            <p:cNvPr id="15" name="object 26">
              <a:extLst>
                <a:ext uri="{FF2B5EF4-FFF2-40B4-BE49-F238E27FC236}">
                  <a16:creationId xmlns:a16="http://schemas.microsoft.com/office/drawing/2014/main" id="{D4B9847E-975B-091B-2AAB-F9D145385AC3}"/>
                </a:ext>
              </a:extLst>
            </p:cNvPr>
            <p:cNvPicPr/>
            <p:nvPr/>
          </p:nvPicPr>
          <p:blipFill>
            <a:blip r:embed="rId6" cstate="email">
              <a:extLst>
                <a:ext uri="{28A0092B-C50C-407E-A947-70E740481C1C}">
                  <a14:useLocalDpi xmlns:a14="http://schemas.microsoft.com/office/drawing/2010/main"/>
                </a:ext>
              </a:extLst>
            </a:blip>
            <a:stretch>
              <a:fillRect/>
            </a:stretch>
          </p:blipFill>
          <p:spPr>
            <a:xfrm>
              <a:off x="4265168" y="4593171"/>
              <a:ext cx="2540254" cy="1682863"/>
            </a:xfrm>
            <a:prstGeom prst="rect">
              <a:avLst/>
            </a:prstGeom>
          </p:spPr>
        </p:pic>
        <p:sp>
          <p:nvSpPr>
            <p:cNvPr id="16" name="object 27">
              <a:extLst>
                <a:ext uri="{FF2B5EF4-FFF2-40B4-BE49-F238E27FC236}">
                  <a16:creationId xmlns:a16="http://schemas.microsoft.com/office/drawing/2014/main" id="{FEE52FED-D453-FA88-0D80-3CE700C13CA0}"/>
                </a:ext>
              </a:extLst>
            </p:cNvPr>
            <p:cNvSpPr/>
            <p:nvPr/>
          </p:nvSpPr>
          <p:spPr>
            <a:xfrm>
              <a:off x="4265308" y="4604245"/>
              <a:ext cx="2540635" cy="1676400"/>
            </a:xfrm>
            <a:custGeom>
              <a:avLst/>
              <a:gdLst/>
              <a:ahLst/>
              <a:cxnLst/>
              <a:rect l="l" t="t" r="r" b="b"/>
              <a:pathLst>
                <a:path w="2540634" h="1676400">
                  <a:moveTo>
                    <a:pt x="2528849" y="1627124"/>
                  </a:moveTo>
                  <a:lnTo>
                    <a:pt x="2528836" y="65633"/>
                  </a:lnTo>
                  <a:lnTo>
                    <a:pt x="2523629" y="40106"/>
                  </a:lnTo>
                  <a:lnTo>
                    <a:pt x="2509443" y="19240"/>
                  </a:lnTo>
                  <a:lnTo>
                    <a:pt x="2488412" y="5168"/>
                  </a:lnTo>
                  <a:lnTo>
                    <a:pt x="2462682" y="0"/>
                  </a:lnTo>
                  <a:lnTo>
                    <a:pt x="77254" y="0"/>
                  </a:lnTo>
                  <a:lnTo>
                    <a:pt x="51523" y="5168"/>
                  </a:lnTo>
                  <a:lnTo>
                    <a:pt x="30480" y="19240"/>
                  </a:lnTo>
                  <a:lnTo>
                    <a:pt x="16281" y="40106"/>
                  </a:lnTo>
                  <a:lnTo>
                    <a:pt x="11074" y="65633"/>
                  </a:lnTo>
                  <a:lnTo>
                    <a:pt x="11074" y="1627124"/>
                  </a:lnTo>
                  <a:lnTo>
                    <a:pt x="11074" y="1671789"/>
                  </a:lnTo>
                  <a:lnTo>
                    <a:pt x="2528849" y="1671789"/>
                  </a:lnTo>
                  <a:lnTo>
                    <a:pt x="2528849" y="1627124"/>
                  </a:lnTo>
                  <a:close/>
                </a:path>
                <a:path w="2540634" h="1676400">
                  <a:moveTo>
                    <a:pt x="2540101" y="1671802"/>
                  </a:moveTo>
                  <a:lnTo>
                    <a:pt x="0" y="1671802"/>
                  </a:lnTo>
                  <a:lnTo>
                    <a:pt x="0" y="1675892"/>
                  </a:lnTo>
                  <a:lnTo>
                    <a:pt x="2540101" y="1675892"/>
                  </a:lnTo>
                  <a:lnTo>
                    <a:pt x="2540101"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7" name="object 28">
              <a:extLst>
                <a:ext uri="{FF2B5EF4-FFF2-40B4-BE49-F238E27FC236}">
                  <a16:creationId xmlns:a16="http://schemas.microsoft.com/office/drawing/2014/main" id="{275E5B89-392A-FF9F-FC2E-C14E12705EED}"/>
                </a:ext>
              </a:extLst>
            </p:cNvPr>
            <p:cNvPicPr/>
            <p:nvPr/>
          </p:nvPicPr>
          <p:blipFill>
            <a:blip r:embed="rId7" cstate="email">
              <a:extLst>
                <a:ext uri="{28A0092B-C50C-407E-A947-70E740481C1C}">
                  <a14:useLocalDpi xmlns:a14="http://schemas.microsoft.com/office/drawing/2010/main"/>
                </a:ext>
              </a:extLst>
            </a:blip>
            <a:stretch>
              <a:fillRect/>
            </a:stretch>
          </p:blipFill>
          <p:spPr>
            <a:xfrm>
              <a:off x="3955541" y="6280124"/>
              <a:ext cx="3134067" cy="49796"/>
            </a:xfrm>
            <a:prstGeom prst="rect">
              <a:avLst/>
            </a:prstGeom>
          </p:spPr>
        </p:pic>
        <p:pic>
          <p:nvPicPr>
            <p:cNvPr id="18" name="object 29">
              <a:extLst>
                <a:ext uri="{FF2B5EF4-FFF2-40B4-BE49-F238E27FC236}">
                  <a16:creationId xmlns:a16="http://schemas.microsoft.com/office/drawing/2014/main" id="{04E88925-8AA8-8BC4-5091-C494241588A1}"/>
                </a:ext>
              </a:extLst>
            </p:cNvPr>
            <p:cNvPicPr/>
            <p:nvPr/>
          </p:nvPicPr>
          <p:blipFill>
            <a:blip r:embed="rId8" cstate="email">
              <a:extLst>
                <a:ext uri="{28A0092B-C50C-407E-A947-70E740481C1C}">
                  <a14:useLocalDpi xmlns:a14="http://schemas.microsoft.com/office/drawing/2010/main"/>
                </a:ext>
              </a:extLst>
            </a:blip>
            <a:stretch>
              <a:fillRect/>
            </a:stretch>
          </p:blipFill>
          <p:spPr>
            <a:xfrm>
              <a:off x="5297779" y="6280137"/>
              <a:ext cx="449592" cy="39001"/>
            </a:xfrm>
            <a:prstGeom prst="rect">
              <a:avLst/>
            </a:prstGeom>
          </p:spPr>
        </p:pic>
        <p:pic>
          <p:nvPicPr>
            <p:cNvPr id="19" name="object 30">
              <a:extLst>
                <a:ext uri="{FF2B5EF4-FFF2-40B4-BE49-F238E27FC236}">
                  <a16:creationId xmlns:a16="http://schemas.microsoft.com/office/drawing/2014/main" id="{150A3C56-47EA-3E42-EFC8-77DA79C6BEE2}"/>
                </a:ext>
              </a:extLst>
            </p:cNvPr>
            <p:cNvPicPr/>
            <p:nvPr/>
          </p:nvPicPr>
          <p:blipFill>
            <a:blip r:embed="rId9" cstate="email">
              <a:extLst>
                <a:ext uri="{28A0092B-C50C-407E-A947-70E740481C1C}">
                  <a14:useLocalDpi xmlns:a14="http://schemas.microsoft.com/office/drawing/2010/main"/>
                </a:ext>
              </a:extLst>
            </a:blip>
            <a:stretch>
              <a:fillRect/>
            </a:stretch>
          </p:blipFill>
          <p:spPr>
            <a:xfrm>
              <a:off x="3955542" y="6329921"/>
              <a:ext cx="3134068" cy="41808"/>
            </a:xfrm>
            <a:prstGeom prst="rect">
              <a:avLst/>
            </a:prstGeom>
          </p:spPr>
        </p:pic>
      </p:grpSp>
      <p:sp>
        <p:nvSpPr>
          <p:cNvPr id="20" name="object 55">
            <a:extLst>
              <a:ext uri="{FF2B5EF4-FFF2-40B4-BE49-F238E27FC236}">
                <a16:creationId xmlns:a16="http://schemas.microsoft.com/office/drawing/2014/main" id="{9B3BA0F0-2BC6-5292-275B-0C631641AFB0}"/>
              </a:ext>
            </a:extLst>
          </p:cNvPr>
          <p:cNvSpPr txBox="1"/>
          <p:nvPr/>
        </p:nvSpPr>
        <p:spPr>
          <a:xfrm>
            <a:off x="884651" y="8035543"/>
            <a:ext cx="279050" cy="52344"/>
          </a:xfrm>
          <a:prstGeom prst="rect">
            <a:avLst/>
          </a:prstGeom>
        </p:spPr>
        <p:txBody>
          <a:bodyPr vert="horz" wrap="square" lIns="0" tIns="14817" rIns="0" bIns="0" rtlCol="0">
            <a:spAutoFit/>
          </a:bodyPr>
          <a:lstStyle/>
          <a:p>
            <a:pPr marL="12347" algn="l" rtl="0">
              <a:spcBef>
                <a:spcPts val="117"/>
              </a:spcBef>
            </a:pPr>
            <a:r>
              <a:rPr sz="243" spc="5">
                <a:solidFill>
                  <a:srgbClr val="231F20"/>
                </a:solidFill>
                <a:latin typeface="Calibri" panose="020F0502020204030204" pitchFamily="34" charset="0"/>
                <a:cs typeface="Calibri" panose="020F0502020204030204" pitchFamily="34" charset="0"/>
              </a:rPr>
              <a:t> </a:t>
            </a:r>
            <a:r>
              <a:rPr sz="243">
                <a:solidFill>
                  <a:srgbClr val="231F20"/>
                </a:solidFill>
                <a:latin typeface="Calibri" panose="020F0502020204030204" pitchFamily="34" charset="0"/>
                <a:cs typeface="Calibri" panose="020F0502020204030204" pitchFamily="34" charset="0"/>
              </a:rPr>
              <a:t>Tıklamak</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ile</a:t>
            </a:r>
            <a:r>
              <a:rPr sz="243" spc="-10">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Gitmek</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geri</a:t>
            </a:r>
            <a:endParaRPr sz="243">
              <a:latin typeface="Calibri" panose="020F0502020204030204" pitchFamily="34" charset="0"/>
              <a:cs typeface="Calibri" panose="020F0502020204030204" pitchFamily="34" charset="0"/>
            </a:endParaRPr>
          </a:p>
        </p:txBody>
      </p:sp>
      <p:sp>
        <p:nvSpPr>
          <p:cNvPr id="21" name="object 57">
            <a:extLst>
              <a:ext uri="{FF2B5EF4-FFF2-40B4-BE49-F238E27FC236}">
                <a16:creationId xmlns:a16="http://schemas.microsoft.com/office/drawing/2014/main" id="{E1094F9B-D77A-0F6B-AB3C-B61DD3AD5BB2}"/>
              </a:ext>
            </a:extLst>
          </p:cNvPr>
          <p:cNvSpPr txBox="1"/>
          <p:nvPr/>
        </p:nvSpPr>
        <p:spPr>
          <a:xfrm>
            <a:off x="725713" y="6833870"/>
            <a:ext cx="2410206" cy="576725"/>
          </a:xfrm>
          <a:prstGeom prst="rect">
            <a:avLst/>
          </a:prstGeom>
        </p:spPr>
        <p:txBody>
          <a:bodyPr vert="horz" wrap="square" lIns="0" tIns="12347" rIns="0" bIns="0" rtlCol="0" anchor="t">
            <a:spAutoFit/>
          </a:bodyPr>
          <a:lstStyle/>
          <a:p>
            <a:pPr algn="ctr" rtl="0">
              <a:lnSpc>
                <a:spcPts val="1614"/>
              </a:lnSpc>
              <a:spcBef>
                <a:spcPts val="97"/>
              </a:spcBef>
            </a:pPr>
            <a:r>
              <a:rPr sz="1350" b="1" dirty="0">
                <a:solidFill>
                  <a:srgbClr val="F79037"/>
                </a:solidFill>
                <a:latin typeface="Calibri"/>
                <a:cs typeface="Calibri"/>
              </a:rPr>
              <a:t>ÜST </a:t>
            </a:r>
            <a:r>
              <a:rPr lang="en-US" sz="1350" b="1" dirty="0">
                <a:solidFill>
                  <a:srgbClr val="F79037"/>
                </a:solidFill>
                <a:latin typeface="Calibri"/>
                <a:cs typeface="Calibri"/>
              </a:rPr>
              <a:t>İPUCU</a:t>
            </a:r>
            <a:endParaRPr sz="1361" b="1" dirty="0">
              <a:solidFill>
                <a:srgbClr val="F79037"/>
              </a:solidFill>
              <a:latin typeface="Calibri" panose="020F0502020204030204" pitchFamily="34" charset="0"/>
              <a:cs typeface="Calibri" panose="020F0502020204030204" pitchFamily="34" charset="0"/>
            </a:endParaRPr>
          </a:p>
          <a:p>
            <a:pPr marL="12065" marR="4445" algn="ctr">
              <a:lnSpc>
                <a:spcPts val="1400"/>
              </a:lnSpc>
              <a:spcBef>
                <a:spcPts val="24"/>
              </a:spcBef>
            </a:pPr>
            <a:r>
              <a:rPr lang="en-US" sz="1200" dirty="0" err="1">
                <a:latin typeface="Calibri"/>
                <a:cs typeface="Calibri"/>
              </a:rPr>
              <a:t>Özete</a:t>
            </a:r>
            <a:r>
              <a:rPr lang="en-US" sz="1200" dirty="0">
                <a:latin typeface="Calibri"/>
                <a:cs typeface="Calibri"/>
              </a:rPr>
              <a:t> </a:t>
            </a:r>
            <a:r>
              <a:rPr lang="en-US" sz="1200" dirty="0" err="1">
                <a:latin typeface="Calibri"/>
                <a:cs typeface="Calibri"/>
              </a:rPr>
              <a:t>geri</a:t>
            </a:r>
            <a:r>
              <a:rPr lang="en-US" sz="1200" dirty="0">
                <a:latin typeface="Calibri"/>
                <a:cs typeface="Calibri"/>
              </a:rPr>
              <a:t> </a:t>
            </a:r>
            <a:r>
              <a:rPr lang="en-US" sz="1200" dirty="0" err="1">
                <a:latin typeface="Calibri"/>
                <a:cs typeface="Calibri"/>
              </a:rPr>
              <a:t>dönmek</a:t>
            </a:r>
            <a:r>
              <a:rPr lang="en-US" sz="1200" dirty="0">
                <a:latin typeface="Calibri"/>
                <a:cs typeface="Calibri"/>
              </a:rPr>
              <a:t> </a:t>
            </a:r>
            <a:r>
              <a:rPr lang="en-US" sz="1200" dirty="0" err="1">
                <a:latin typeface="Calibri"/>
                <a:cs typeface="Calibri"/>
              </a:rPr>
              <a:t>için</a:t>
            </a:r>
            <a:r>
              <a:rPr lang="en-US" sz="1200" dirty="0">
                <a:latin typeface="Calibri"/>
                <a:cs typeface="Calibri"/>
              </a:rPr>
              <a:t> </a:t>
            </a:r>
            <a:r>
              <a:rPr lang="en-US" sz="1200" dirty="0" err="1">
                <a:latin typeface="Calibri"/>
                <a:cs typeface="Calibri"/>
              </a:rPr>
              <a:t>geri</a:t>
            </a:r>
            <a:r>
              <a:rPr lang="en-US" sz="1200" dirty="0">
                <a:latin typeface="Calibri"/>
                <a:cs typeface="Calibri"/>
              </a:rPr>
              <a:t> </a:t>
            </a:r>
            <a:r>
              <a:rPr lang="tr-TR" sz="1200" dirty="0">
                <a:latin typeface="Calibri"/>
                <a:cs typeface="Calibri"/>
              </a:rPr>
              <a:t>git</a:t>
            </a:r>
            <a:r>
              <a:rPr lang="en-US" sz="1200" dirty="0">
                <a:latin typeface="Calibri"/>
                <a:cs typeface="Calibri"/>
              </a:rPr>
              <a:t> </a:t>
            </a:r>
            <a:r>
              <a:rPr lang="tr-TR" sz="1200" dirty="0">
                <a:latin typeface="Calibri"/>
                <a:cs typeface="Calibri"/>
              </a:rPr>
              <a:t> </a:t>
            </a:r>
            <a:endParaRPr lang="tr-TR" dirty="0">
              <a:latin typeface="Calibri"/>
              <a:cs typeface="Calibri"/>
            </a:endParaRPr>
          </a:p>
          <a:p>
            <a:pPr marL="12065" marR="4445" algn="ctr">
              <a:lnSpc>
                <a:spcPts val="1400"/>
              </a:lnSpc>
              <a:spcBef>
                <a:spcPts val="24"/>
              </a:spcBef>
            </a:pPr>
            <a:r>
              <a:rPr lang="tr-TR" sz="1200" dirty="0">
                <a:latin typeface="Calibri"/>
                <a:cs typeface="Calibri"/>
              </a:rPr>
              <a:t>seçeneğini </a:t>
            </a:r>
            <a:r>
              <a:rPr lang="en-US" sz="1200" dirty="0" err="1">
                <a:latin typeface="Calibri"/>
                <a:cs typeface="Calibri"/>
              </a:rPr>
              <a:t>tıklayın</a:t>
            </a:r>
            <a:r>
              <a:rPr lang="tr-TR" sz="1200" dirty="0">
                <a:latin typeface="Calibri"/>
                <a:cs typeface="Calibri"/>
              </a:rPr>
              <a:t> </a:t>
            </a:r>
            <a:endParaRPr dirty="0">
              <a:ea typeface="Calibri"/>
              <a:cs typeface="Calibri"/>
            </a:endParaRPr>
          </a:p>
        </p:txBody>
      </p:sp>
      <p:sp>
        <p:nvSpPr>
          <p:cNvPr id="22" name="object 58">
            <a:extLst>
              <a:ext uri="{FF2B5EF4-FFF2-40B4-BE49-F238E27FC236}">
                <a16:creationId xmlns:a16="http://schemas.microsoft.com/office/drawing/2014/main" id="{3A20F7C6-EB13-BC0B-2ABA-3C3BF51B2488}"/>
              </a:ext>
            </a:extLst>
          </p:cNvPr>
          <p:cNvSpPr txBox="1"/>
          <p:nvPr/>
        </p:nvSpPr>
        <p:spPr>
          <a:xfrm>
            <a:off x="3920555" y="6833870"/>
            <a:ext cx="2970159" cy="576725"/>
          </a:xfrm>
          <a:prstGeom prst="rect">
            <a:avLst/>
          </a:prstGeom>
        </p:spPr>
        <p:txBody>
          <a:bodyPr vert="horz" wrap="square" lIns="0" tIns="12347" rIns="0" bIns="0" rtlCol="0" anchor="t">
            <a:spAutoFit/>
          </a:bodyPr>
          <a:lstStyle/>
          <a:p>
            <a:pPr algn="ctr" rtl="0">
              <a:lnSpc>
                <a:spcPts val="1614"/>
              </a:lnSpc>
              <a:spcBef>
                <a:spcPts val="97"/>
              </a:spcBef>
            </a:pPr>
            <a:r>
              <a:rPr sz="1350" b="1" dirty="0">
                <a:solidFill>
                  <a:srgbClr val="F79037"/>
                </a:solidFill>
                <a:latin typeface="Calibri"/>
                <a:ea typeface="Calibri"/>
                <a:cs typeface="Calibri"/>
              </a:rPr>
              <a:t>HIZLI VE KOLAY NAVİGASYON</a:t>
            </a:r>
          </a:p>
          <a:p>
            <a:pPr marL="3175" algn="ctr">
              <a:lnSpc>
                <a:spcPts val="1381"/>
              </a:lnSpc>
            </a:pPr>
            <a:r>
              <a:rPr lang="en-US" sz="1200" dirty="0" err="1">
                <a:latin typeface="Calibri"/>
                <a:ea typeface="Calibri"/>
                <a:cs typeface="Calibri"/>
              </a:rPr>
              <a:t>Etkileşimli</a:t>
            </a:r>
            <a:r>
              <a:rPr lang="en-US" sz="1200" dirty="0">
                <a:latin typeface="Calibri"/>
                <a:ea typeface="Calibri"/>
                <a:cs typeface="Calibri"/>
              </a:rPr>
              <a:t> </a:t>
            </a:r>
            <a:r>
              <a:rPr lang="en-US" sz="1200" dirty="0" err="1">
                <a:latin typeface="Calibri"/>
                <a:ea typeface="Calibri"/>
                <a:cs typeface="Calibri"/>
              </a:rPr>
              <a:t>içindekiler</a:t>
            </a:r>
            <a:r>
              <a:rPr lang="en-US" sz="1200" dirty="0">
                <a:latin typeface="Calibri"/>
                <a:ea typeface="Calibri"/>
                <a:cs typeface="Calibri"/>
              </a:rPr>
              <a:t> </a:t>
            </a:r>
            <a:r>
              <a:rPr lang="en-US" sz="1200" dirty="0" err="1">
                <a:latin typeface="Calibri"/>
                <a:ea typeface="Calibri"/>
                <a:cs typeface="Calibri"/>
              </a:rPr>
              <a:t>tablosuna</a:t>
            </a:r>
            <a:r>
              <a:rPr lang="en-US" sz="1200" dirty="0">
                <a:latin typeface="Calibri"/>
                <a:ea typeface="Calibri"/>
                <a:cs typeface="Calibri"/>
              </a:rPr>
              <a:t> </a:t>
            </a:r>
            <a:r>
              <a:rPr lang="en-US" sz="1200" dirty="0" err="1">
                <a:latin typeface="Calibri"/>
                <a:ea typeface="Calibri"/>
                <a:cs typeface="Calibri"/>
              </a:rPr>
              <a:t>tıklayarak</a:t>
            </a:r>
            <a:r>
              <a:rPr lang="en-US" sz="1200" dirty="0">
                <a:latin typeface="Calibri"/>
                <a:ea typeface="Calibri"/>
                <a:cs typeface="Calibri"/>
              </a:rPr>
              <a:t> </a:t>
            </a:r>
            <a:r>
              <a:rPr lang="en-US" sz="1200" dirty="0" err="1">
                <a:latin typeface="Calibri"/>
                <a:ea typeface="Calibri"/>
                <a:cs typeface="Calibri"/>
              </a:rPr>
              <a:t>tercih</a:t>
            </a:r>
            <a:r>
              <a:rPr lang="en-US" sz="1200" dirty="0">
                <a:latin typeface="Calibri"/>
                <a:ea typeface="Calibri"/>
                <a:cs typeface="Calibri"/>
              </a:rPr>
              <a:t> </a:t>
            </a:r>
            <a:r>
              <a:rPr lang="en-US" sz="1200" dirty="0" err="1">
                <a:latin typeface="Calibri"/>
                <a:ea typeface="Calibri"/>
                <a:cs typeface="Calibri"/>
              </a:rPr>
              <a:t>edilen</a:t>
            </a:r>
            <a:r>
              <a:rPr lang="en-US" sz="1200" dirty="0">
                <a:latin typeface="Calibri"/>
                <a:ea typeface="Calibri"/>
                <a:cs typeface="Calibri"/>
              </a:rPr>
              <a:t> </a:t>
            </a:r>
            <a:r>
              <a:rPr lang="en-US" sz="1200" dirty="0" err="1">
                <a:latin typeface="Calibri"/>
                <a:ea typeface="Calibri"/>
                <a:cs typeface="Calibri"/>
              </a:rPr>
              <a:t>birdiğer</a:t>
            </a:r>
            <a:r>
              <a:rPr lang="en-US" sz="1200" dirty="0">
                <a:latin typeface="Calibri"/>
                <a:ea typeface="Calibri"/>
                <a:cs typeface="Calibri"/>
              </a:rPr>
              <a:t> </a:t>
            </a:r>
            <a:r>
              <a:rPr lang="en-US" sz="1200" dirty="0" err="1">
                <a:latin typeface="Calibri"/>
                <a:ea typeface="Calibri"/>
                <a:cs typeface="Calibri"/>
              </a:rPr>
              <a:t>konuya</a:t>
            </a:r>
            <a:r>
              <a:rPr lang="en-US" sz="1200" dirty="0">
                <a:latin typeface="Calibri"/>
                <a:ea typeface="Calibri"/>
                <a:cs typeface="Calibri"/>
              </a:rPr>
              <a:t> </a:t>
            </a:r>
            <a:r>
              <a:rPr lang="en-US" sz="1200" dirty="0" err="1">
                <a:latin typeface="Calibri"/>
                <a:ea typeface="Calibri"/>
                <a:cs typeface="Calibri"/>
              </a:rPr>
              <a:t>atlayın</a:t>
            </a:r>
            <a:endParaRPr sz="1200" dirty="0" err="1">
              <a:latin typeface="Calibri"/>
              <a:ea typeface="Calibri"/>
              <a:cs typeface="Calibri"/>
            </a:endParaRPr>
          </a:p>
        </p:txBody>
      </p:sp>
      <p:grpSp>
        <p:nvGrpSpPr>
          <p:cNvPr id="28" name="object 45">
            <a:extLst>
              <a:ext uri="{FF2B5EF4-FFF2-40B4-BE49-F238E27FC236}">
                <a16:creationId xmlns:a16="http://schemas.microsoft.com/office/drawing/2014/main" id="{356FE0B8-7A54-5117-4B7B-19DA2652F72C}"/>
              </a:ext>
            </a:extLst>
          </p:cNvPr>
          <p:cNvGrpSpPr/>
          <p:nvPr/>
        </p:nvGrpSpPr>
        <p:grpSpPr>
          <a:xfrm>
            <a:off x="3821682" y="7851150"/>
            <a:ext cx="3084571" cy="1729174"/>
            <a:chOff x="3930827" y="8109026"/>
            <a:chExt cx="3134018" cy="1778558"/>
          </a:xfrm>
        </p:grpSpPr>
        <p:pic>
          <p:nvPicPr>
            <p:cNvPr id="31" name="object 46">
              <a:extLst>
                <a:ext uri="{FF2B5EF4-FFF2-40B4-BE49-F238E27FC236}">
                  <a16:creationId xmlns:a16="http://schemas.microsoft.com/office/drawing/2014/main" id="{E1F04D5B-6252-82C9-E1AD-28DED3573BFC}"/>
                </a:ext>
              </a:extLst>
            </p:cNvPr>
            <p:cNvPicPr/>
            <p:nvPr/>
          </p:nvPicPr>
          <p:blipFill>
            <a:blip r:embed="rId10" cstate="email">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2" name="object 47">
              <a:extLst>
                <a:ext uri="{FF2B5EF4-FFF2-40B4-BE49-F238E27FC236}">
                  <a16:creationId xmlns:a16="http://schemas.microsoft.com/office/drawing/2014/main" id="{40FAFA1F-7C39-31FD-30F7-7C2DD4C4A4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3" name="object 48">
              <a:extLst>
                <a:ext uri="{FF2B5EF4-FFF2-40B4-BE49-F238E27FC236}">
                  <a16:creationId xmlns:a16="http://schemas.microsoft.com/office/drawing/2014/main" id="{32C43989-4563-80FD-E606-E52D632B4F8E}"/>
                </a:ext>
              </a:extLst>
            </p:cNvPr>
            <p:cNvPicPr/>
            <p:nvPr/>
          </p:nvPicPr>
          <p:blipFill>
            <a:blip r:embed="rId11" cstate="email">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4" name="object 49">
              <a:extLst>
                <a:ext uri="{FF2B5EF4-FFF2-40B4-BE49-F238E27FC236}">
                  <a16:creationId xmlns:a16="http://schemas.microsoft.com/office/drawing/2014/main" id="{041A9279-C52D-51DF-DB09-5E13565F9B6C}"/>
                </a:ext>
              </a:extLst>
            </p:cNvPr>
            <p:cNvPicPr/>
            <p:nvPr/>
          </p:nvPicPr>
          <p:blipFill>
            <a:blip r:embed="rId12" cstate="email">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5" name="object 50">
              <a:extLst>
                <a:ext uri="{FF2B5EF4-FFF2-40B4-BE49-F238E27FC236}">
                  <a16:creationId xmlns:a16="http://schemas.microsoft.com/office/drawing/2014/main" id="{44E1BECE-4BE3-CC2B-748D-851C4AC4349C}"/>
                </a:ext>
              </a:extLst>
            </p:cNvPr>
            <p:cNvPicPr/>
            <p:nvPr/>
          </p:nvPicPr>
          <p:blipFill>
            <a:blip r:embed="rId13" cstate="email">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6" name="Group 35">
            <a:extLst>
              <a:ext uri="{FF2B5EF4-FFF2-40B4-BE49-F238E27FC236}">
                <a16:creationId xmlns:a16="http://schemas.microsoft.com/office/drawing/2014/main" id="{32C6562D-9E82-9498-C40A-2F1C2C2794CC}"/>
              </a:ext>
            </a:extLst>
          </p:cNvPr>
          <p:cNvGrpSpPr/>
          <p:nvPr/>
        </p:nvGrpSpPr>
        <p:grpSpPr>
          <a:xfrm>
            <a:off x="447629" y="7832324"/>
            <a:ext cx="3047021" cy="1729161"/>
            <a:chOff x="460413" y="8102727"/>
            <a:chExt cx="3134042" cy="1778545"/>
          </a:xfrm>
        </p:grpSpPr>
        <p:grpSp>
          <p:nvGrpSpPr>
            <p:cNvPr id="37" name="object 35">
              <a:extLst>
                <a:ext uri="{FF2B5EF4-FFF2-40B4-BE49-F238E27FC236}">
                  <a16:creationId xmlns:a16="http://schemas.microsoft.com/office/drawing/2014/main" id="{921ABA02-4337-0FA3-C4E1-B9A699EA540A}"/>
                </a:ext>
              </a:extLst>
            </p:cNvPr>
            <p:cNvGrpSpPr/>
            <p:nvPr/>
          </p:nvGrpSpPr>
          <p:grpSpPr>
            <a:xfrm>
              <a:off x="460413" y="8102727"/>
              <a:ext cx="3134042" cy="1778545"/>
              <a:chOff x="460413" y="8102727"/>
              <a:chExt cx="3134042" cy="1778545"/>
            </a:xfrm>
          </p:grpSpPr>
          <p:pic>
            <p:nvPicPr>
              <p:cNvPr id="39" name="object 36">
                <a:extLst>
                  <a:ext uri="{FF2B5EF4-FFF2-40B4-BE49-F238E27FC236}">
                    <a16:creationId xmlns:a16="http://schemas.microsoft.com/office/drawing/2014/main" id="{4ED279B0-22FA-4641-0A49-D1D75C31B94C}"/>
                  </a:ext>
                </a:extLst>
              </p:cNvPr>
              <p:cNvPicPr/>
              <p:nvPr/>
            </p:nvPicPr>
            <p:blipFill>
              <a:blip r:embed="rId14" cstate="email">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40" name="object 37">
                <a:extLst>
                  <a:ext uri="{FF2B5EF4-FFF2-40B4-BE49-F238E27FC236}">
                    <a16:creationId xmlns:a16="http://schemas.microsoft.com/office/drawing/2014/main" id="{C13BBAF6-FA2C-928A-62DB-A350C40F9AC9}"/>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41" name="object 38">
                <a:extLst>
                  <a:ext uri="{FF2B5EF4-FFF2-40B4-BE49-F238E27FC236}">
                    <a16:creationId xmlns:a16="http://schemas.microsoft.com/office/drawing/2014/main" id="{734BCD5F-61BF-5853-BEE0-21985D2223B3}"/>
                  </a:ext>
                </a:extLst>
              </p:cNvPr>
              <p:cNvPicPr/>
              <p:nvPr/>
            </p:nvPicPr>
            <p:blipFill>
              <a:blip r:embed="rId15" cstate="email">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2" name="object 39">
                <a:extLst>
                  <a:ext uri="{FF2B5EF4-FFF2-40B4-BE49-F238E27FC236}">
                    <a16:creationId xmlns:a16="http://schemas.microsoft.com/office/drawing/2014/main" id="{34EDA4A5-B69B-8F7C-58F6-2F9C6E6ED843}"/>
                  </a:ext>
                </a:extLst>
              </p:cNvPr>
              <p:cNvPicPr/>
              <p:nvPr/>
            </p:nvPicPr>
            <p:blipFill>
              <a:blip r:embed="rId16" cstate="email">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3" name="object 40">
                <a:extLst>
                  <a:ext uri="{FF2B5EF4-FFF2-40B4-BE49-F238E27FC236}">
                    <a16:creationId xmlns:a16="http://schemas.microsoft.com/office/drawing/2014/main" id="{04FC6A5F-F6F7-73DD-3FE7-C234F6E11C8F}"/>
                  </a:ext>
                </a:extLst>
              </p:cNvPr>
              <p:cNvPicPr/>
              <p:nvPr/>
            </p:nvPicPr>
            <p:blipFill>
              <a:blip r:embed="rId5" cstate="email">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4" name="object 44">
                <a:extLst>
                  <a:ext uri="{FF2B5EF4-FFF2-40B4-BE49-F238E27FC236}">
                    <a16:creationId xmlns:a16="http://schemas.microsoft.com/office/drawing/2014/main" id="{B8920825-E762-38BA-676F-3A9113B5BC5F}"/>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pic>
          <p:nvPicPr>
            <p:cNvPr id="38" name="Picture 37">
              <a:extLst>
                <a:ext uri="{FF2B5EF4-FFF2-40B4-BE49-F238E27FC236}">
                  <a16:creationId xmlns:a16="http://schemas.microsoft.com/office/drawing/2014/main" id="{50FE9211-BCB3-698C-1B6E-66B843AFE57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cxnSp>
        <p:nvCxnSpPr>
          <p:cNvPr id="45" name="Straight Connector 44">
            <a:extLst>
              <a:ext uri="{FF2B5EF4-FFF2-40B4-BE49-F238E27FC236}">
                <a16:creationId xmlns:a16="http://schemas.microsoft.com/office/drawing/2014/main" id="{CD411F25-67A9-7EC0-CD5E-99899D9FAC18}"/>
              </a:ext>
            </a:extLst>
          </p:cNvPr>
          <p:cNvCxnSpPr>
            <a:cxnSpLocks/>
          </p:cNvCxnSpPr>
          <p:nvPr/>
        </p:nvCxnSpPr>
        <p:spPr>
          <a:xfrm>
            <a:off x="186457" y="6569194"/>
            <a:ext cx="7186759" cy="0"/>
          </a:xfrm>
          <a:prstGeom prst="line">
            <a:avLst/>
          </a:prstGeom>
          <a:ln w="12700">
            <a:solidFill>
              <a:srgbClr val="297239"/>
            </a:solidFill>
            <a:prstDash val="sysDot"/>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4E378429-E8B6-9386-25F5-4B7198A284B9}"/>
              </a:ext>
            </a:extLst>
          </p:cNvPr>
          <p:cNvGrpSpPr/>
          <p:nvPr/>
        </p:nvGrpSpPr>
        <p:grpSpPr>
          <a:xfrm>
            <a:off x="-2" y="-20811"/>
            <a:ext cx="2909456" cy="1913687"/>
            <a:chOff x="-2" y="325071"/>
            <a:chExt cx="2992548" cy="1968341"/>
          </a:xfrm>
          <a:solidFill>
            <a:srgbClr val="F79037"/>
          </a:solidFill>
        </p:grpSpPr>
        <p:sp>
          <p:nvSpPr>
            <p:cNvPr id="47" name="Freeform 127">
              <a:extLst>
                <a:ext uri="{FF2B5EF4-FFF2-40B4-BE49-F238E27FC236}">
                  <a16:creationId xmlns:a16="http://schemas.microsoft.com/office/drawing/2014/main" id="{58D3E609-89EC-BB10-4BF6-7D1F915557F9}"/>
                </a:ext>
              </a:extLst>
            </p:cNvPr>
            <p:cNvSpPr/>
            <p:nvPr/>
          </p:nvSpPr>
          <p:spPr>
            <a:xfrm rot="16200000">
              <a:off x="512101" y="-187032"/>
              <a:ext cx="1968341" cy="299254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grpFill/>
            <a:ln w="15768" cap="flat">
              <a:noFill/>
              <a:prstDash val="solid"/>
              <a:miter/>
            </a:ln>
          </p:spPr>
          <p:txBody>
            <a:bodyPr wrap="square" rtlCol="0" anchor="ctr">
              <a:noAutofit/>
            </a:bodyPr>
            <a:lstStyle/>
            <a:p>
              <a:pPr algn="l" rtl="0"/>
              <a:endParaRPr lang="en-US" sz="1247">
                <a:latin typeface="Calibri" panose="020F0502020204030204" pitchFamily="34" charset="0"/>
                <a:cs typeface="Calibri" panose="020F0502020204030204" pitchFamily="34" charset="0"/>
              </a:endParaRPr>
            </a:p>
          </p:txBody>
        </p:sp>
        <p:sp>
          <p:nvSpPr>
            <p:cNvPr id="48" name="object 3">
              <a:extLst>
                <a:ext uri="{FF2B5EF4-FFF2-40B4-BE49-F238E27FC236}">
                  <a16:creationId xmlns:a16="http://schemas.microsoft.com/office/drawing/2014/main" id="{9EEFD73C-7464-1C55-0182-AF7CB9331DB0}"/>
                </a:ext>
              </a:extLst>
            </p:cNvPr>
            <p:cNvSpPr txBox="1"/>
            <p:nvPr/>
          </p:nvSpPr>
          <p:spPr>
            <a:xfrm>
              <a:off x="100691" y="861876"/>
              <a:ext cx="2791163" cy="894797"/>
            </a:xfrm>
            <a:prstGeom prst="rect">
              <a:avLst/>
            </a:prstGeom>
            <a:grpFill/>
          </p:spPr>
          <p:txBody>
            <a:bodyPr vert="horz" wrap="square" lIns="0" tIns="54327" rIns="0" bIns="0" rtlCol="0" anchor="t">
              <a:spAutoFit/>
            </a:bodyPr>
            <a:lstStyle/>
            <a:p>
              <a:pPr marL="12065" marR="448310">
                <a:lnSpc>
                  <a:spcPts val="2139"/>
                </a:lnSpc>
                <a:spcBef>
                  <a:spcPts val="427"/>
                </a:spcBef>
              </a:pPr>
              <a:r>
                <a:rPr sz="2200" b="1">
                  <a:solidFill>
                    <a:schemeClr val="bg1"/>
                  </a:solidFill>
                  <a:latin typeface="Calibri"/>
                  <a:cs typeface="Calibri"/>
                </a:rPr>
                <a:t>ETKİLEŞİMLİ REHBER</a:t>
              </a:r>
              <a:r>
                <a:rPr lang="en-US" sz="2200" b="1">
                  <a:solidFill>
                    <a:schemeClr val="bg1"/>
                  </a:solidFill>
                  <a:latin typeface="Calibri"/>
                  <a:cs typeface="Calibri"/>
                </a:rPr>
                <a:t> NASIL KULLANILIR</a:t>
              </a:r>
              <a:endParaRPr lang="en-US">
                <a:solidFill>
                  <a:schemeClr val="bg1"/>
                </a:solidFill>
              </a:endParaRPr>
            </a:p>
          </p:txBody>
        </p:sp>
      </p:grpSp>
      <p:grpSp>
        <p:nvGrpSpPr>
          <p:cNvPr id="49" name="Group 48">
            <a:extLst>
              <a:ext uri="{FF2B5EF4-FFF2-40B4-BE49-F238E27FC236}">
                <a16:creationId xmlns:a16="http://schemas.microsoft.com/office/drawing/2014/main" id="{7AEDF5F5-BB6E-C634-E2A4-C3EE5C49335C}"/>
              </a:ext>
            </a:extLst>
          </p:cNvPr>
          <p:cNvGrpSpPr/>
          <p:nvPr/>
        </p:nvGrpSpPr>
        <p:grpSpPr>
          <a:xfrm>
            <a:off x="299590" y="2930600"/>
            <a:ext cx="6856136" cy="1019128"/>
            <a:chOff x="344723" y="2715995"/>
            <a:chExt cx="7051943" cy="1048233"/>
          </a:xfrm>
          <a:solidFill>
            <a:srgbClr val="F79037"/>
          </a:solidFill>
        </p:grpSpPr>
        <p:grpSp>
          <p:nvGrpSpPr>
            <p:cNvPr id="50" name="Group 49">
              <a:extLst>
                <a:ext uri="{FF2B5EF4-FFF2-40B4-BE49-F238E27FC236}">
                  <a16:creationId xmlns:a16="http://schemas.microsoft.com/office/drawing/2014/main" id="{0F20776C-C562-CB20-DFBD-43827A68202F}"/>
                </a:ext>
              </a:extLst>
            </p:cNvPr>
            <p:cNvGrpSpPr/>
            <p:nvPr/>
          </p:nvGrpSpPr>
          <p:grpSpPr>
            <a:xfrm>
              <a:off x="344723" y="2715995"/>
              <a:ext cx="7051943" cy="1048233"/>
              <a:chOff x="333197" y="1662553"/>
              <a:chExt cx="7051943" cy="1048233"/>
            </a:xfrm>
            <a:grpFill/>
          </p:grpSpPr>
          <p:sp>
            <p:nvSpPr>
              <p:cNvPr id="52" name="Text Placeholder 12">
                <a:extLst>
                  <a:ext uri="{FF2B5EF4-FFF2-40B4-BE49-F238E27FC236}">
                    <a16:creationId xmlns:a16="http://schemas.microsoft.com/office/drawing/2014/main" id="{9EB67C05-0DCB-6A8B-1295-9002A6CC4A41}"/>
                  </a:ext>
                </a:extLst>
              </p:cNvPr>
              <p:cNvSpPr txBox="1">
                <a:spLocks/>
              </p:cNvSpPr>
              <p:nvPr/>
            </p:nvSpPr>
            <p:spPr>
              <a:xfrm>
                <a:off x="426170" y="1758518"/>
                <a:ext cx="4380664" cy="859880"/>
              </a:xfrm>
              <a:prstGeom prst="rect">
                <a:avLst/>
              </a:prstGeom>
              <a:grpFill/>
              <a:ln>
                <a:noFill/>
              </a:ln>
            </p:spPr>
            <p:txBody>
              <a:bodyPr vert="horz" lIns="88901" tIns="44451" rIns="88901" bIns="44451" numCol="1" spcCol="216000" rtlCol="0" anchor="t">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IE" sz="1750" b="1">
                    <a:solidFill>
                      <a:schemeClr val="bg1"/>
                    </a:solidFill>
                    <a:latin typeface="Calibri"/>
                    <a:cs typeface="Calibri"/>
                  </a:rPr>
                  <a:t>ETKİLEŞİMLİ İKONLAR </a:t>
                </a:r>
                <a:r>
                  <a:rPr lang="en-IE" sz="1750" dirty="0">
                    <a:solidFill>
                      <a:schemeClr val="bg1"/>
                    </a:solidFill>
                    <a:latin typeface="Calibri"/>
                    <a:cs typeface="Calibri"/>
                  </a:rPr>
                  <a:t>BU KILAVUZDAKİ ŞU ŞEKİLLERLE BELİRTİLMİŞTİR</a:t>
                </a:r>
              </a:p>
              <a:p>
                <a:pPr marL="0" indent="0" algn="l" rtl="0">
                  <a:buNone/>
                </a:pPr>
                <a:endParaRPr lang="en-IE" sz="1167">
                  <a:solidFill>
                    <a:srgbClr val="297239"/>
                  </a:solidFill>
                  <a:latin typeface="Calibri" panose="020F0502020204030204" pitchFamily="34" charset="0"/>
                  <a:cs typeface="Calibri" panose="020F0502020204030204" pitchFamily="34" charset="0"/>
                </a:endParaRPr>
              </a:p>
            </p:txBody>
          </p:sp>
          <p:grpSp>
            <p:nvGrpSpPr>
              <p:cNvPr id="53" name="Group 52">
                <a:extLst>
                  <a:ext uri="{FF2B5EF4-FFF2-40B4-BE49-F238E27FC236}">
                    <a16:creationId xmlns:a16="http://schemas.microsoft.com/office/drawing/2014/main" id="{D1285C6E-EAC7-FB74-C96A-B30DD0DF4A65}"/>
                  </a:ext>
                </a:extLst>
              </p:cNvPr>
              <p:cNvGrpSpPr/>
              <p:nvPr/>
            </p:nvGrpSpPr>
            <p:grpSpPr>
              <a:xfrm rot="766773">
                <a:off x="6285438" y="1809791"/>
                <a:ext cx="848409" cy="755158"/>
                <a:chOff x="377323" y="3352260"/>
                <a:chExt cx="835620" cy="743775"/>
              </a:xfrm>
              <a:grpFill/>
            </p:grpSpPr>
            <p:sp>
              <p:nvSpPr>
                <p:cNvPr id="61" name="Oval 60">
                  <a:extLst>
                    <a:ext uri="{FF2B5EF4-FFF2-40B4-BE49-F238E27FC236}">
                      <a16:creationId xmlns:a16="http://schemas.microsoft.com/office/drawing/2014/main" id="{7BEDA52D-A608-6A21-ACFE-DFC53AF82B54}"/>
                    </a:ext>
                  </a:extLst>
                </p:cNvPr>
                <p:cNvSpPr/>
                <p:nvPr/>
              </p:nvSpPr>
              <p:spPr>
                <a:xfrm>
                  <a:off x="422929" y="3352260"/>
                  <a:ext cx="743775" cy="743775"/>
                </a:xfrm>
                <a:prstGeom prst="ellipse">
                  <a:avLst/>
                </a:prstGeom>
                <a:grp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62" name="Text Placeholder 1">
                  <a:extLst>
                    <a:ext uri="{FF2B5EF4-FFF2-40B4-BE49-F238E27FC236}">
                      <a16:creationId xmlns:a16="http://schemas.microsoft.com/office/drawing/2014/main" id="{903A8BAE-BF99-7EC4-2F94-17BE18D87AB4}"/>
                    </a:ext>
                  </a:extLst>
                </p:cNvPr>
                <p:cNvSpPr txBox="1">
                  <a:spLocks/>
                </p:cNvSpPr>
                <p:nvPr/>
              </p:nvSpPr>
              <p:spPr>
                <a:xfrm>
                  <a:off x="377323" y="3411752"/>
                  <a:ext cx="835620" cy="454987"/>
                </a:xfrm>
                <a:prstGeom prst="rect">
                  <a:avLst/>
                </a:prstGeom>
                <a:noFill/>
                <a:ln>
                  <a:noFill/>
                </a:ln>
              </p:spPr>
              <p:txBody>
                <a:bodyPr vert="horz" lIns="88901" tIns="44451" rIns="88901" bIns="44451" rtlCol="0" anchor="t">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chemeClr val="bg1"/>
                      </a:solidFill>
                      <a:latin typeface="Calibri"/>
                      <a:cs typeface="Calibri"/>
                    </a:rPr>
                    <a:t>İzlemek</a:t>
                  </a:r>
                  <a:r>
                    <a:rPr lang="en-US" sz="1200" b="1" dirty="0">
                      <a:solidFill>
                        <a:schemeClr val="bg1"/>
                      </a:solidFill>
                      <a:latin typeface="Calibri"/>
                      <a:cs typeface="Calibri"/>
                    </a:rPr>
                    <a:t> </a:t>
                  </a:r>
                  <a:r>
                    <a:rPr lang="en-US" sz="1200" b="1" dirty="0" err="1">
                      <a:solidFill>
                        <a:schemeClr val="bg1"/>
                      </a:solidFill>
                      <a:latin typeface="Calibri"/>
                      <a:cs typeface="Calibri"/>
                    </a:rPr>
                    <a:t>için</a:t>
                  </a:r>
                  <a:r>
                    <a:rPr lang="en-US" sz="1200" b="1" dirty="0">
                      <a:solidFill>
                        <a:schemeClr val="bg1"/>
                      </a:solidFill>
                      <a:latin typeface="Calibri"/>
                      <a:cs typeface="Calibri"/>
                    </a:rPr>
                    <a:t> </a:t>
                  </a:r>
                  <a:r>
                    <a:rPr lang="en-US" sz="1200" b="1" dirty="0" err="1">
                      <a:solidFill>
                        <a:schemeClr val="bg1"/>
                      </a:solidFill>
                      <a:latin typeface="Calibri"/>
                      <a:cs typeface="Calibri"/>
                    </a:rPr>
                    <a:t>Tıklayınız</a:t>
                  </a:r>
                </a:p>
              </p:txBody>
            </p:sp>
          </p:grpSp>
          <p:grpSp>
            <p:nvGrpSpPr>
              <p:cNvPr id="54" name="Graphic 72">
                <a:extLst>
                  <a:ext uri="{FF2B5EF4-FFF2-40B4-BE49-F238E27FC236}">
                    <a16:creationId xmlns:a16="http://schemas.microsoft.com/office/drawing/2014/main" id="{9ADC4D63-9687-5EAC-5FBF-FB85BF29CD15}"/>
                  </a:ext>
                </a:extLst>
              </p:cNvPr>
              <p:cNvGrpSpPr/>
              <p:nvPr/>
            </p:nvGrpSpPr>
            <p:grpSpPr>
              <a:xfrm>
                <a:off x="5478512" y="1938727"/>
                <a:ext cx="353212" cy="527594"/>
                <a:chOff x="2649436" y="2791642"/>
                <a:chExt cx="415449" cy="620559"/>
              </a:xfrm>
              <a:grpFill/>
            </p:grpSpPr>
            <p:sp>
              <p:nvSpPr>
                <p:cNvPr id="58" name="Freeform 122">
                  <a:extLst>
                    <a:ext uri="{FF2B5EF4-FFF2-40B4-BE49-F238E27FC236}">
                      <a16:creationId xmlns:a16="http://schemas.microsoft.com/office/drawing/2014/main" id="{A1D60AE2-2F7B-748F-1245-103CC57567FC}"/>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sp>
              <p:nvSpPr>
                <p:cNvPr id="59" name="Freeform 123">
                  <a:extLst>
                    <a:ext uri="{FF2B5EF4-FFF2-40B4-BE49-F238E27FC236}">
                      <a16:creationId xmlns:a16="http://schemas.microsoft.com/office/drawing/2014/main" id="{4430F3F8-42D3-9916-D997-696A59B0CD3B}"/>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solidFill>
                    <a:srgbClr val="F1A0C2"/>
                  </a:solid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sp>
              <p:nvSpPr>
                <p:cNvPr id="60" name="Freeform 124">
                  <a:extLst>
                    <a:ext uri="{FF2B5EF4-FFF2-40B4-BE49-F238E27FC236}">
                      <a16:creationId xmlns:a16="http://schemas.microsoft.com/office/drawing/2014/main" id="{394CBAC9-F556-7E10-D033-02EFD56C83F0}"/>
                    </a:ext>
                  </a:extLst>
                </p:cNvPr>
                <p:cNvSpPr/>
                <p:nvPr/>
              </p:nvSpPr>
              <p:spPr>
                <a:xfrm>
                  <a:off x="2649436" y="2900346"/>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grpSp>
          <p:cxnSp>
            <p:nvCxnSpPr>
              <p:cNvPr id="55" name="Straight Connector 54">
                <a:extLst>
                  <a:ext uri="{FF2B5EF4-FFF2-40B4-BE49-F238E27FC236}">
                    <a16:creationId xmlns:a16="http://schemas.microsoft.com/office/drawing/2014/main" id="{A052A6AD-5B53-EF3B-C1D2-71A63CBD53A9}"/>
                  </a:ext>
                </a:extLst>
              </p:cNvPr>
              <p:cNvCxnSpPr>
                <a:cxnSpLocks/>
              </p:cNvCxnSpPr>
              <p:nvPr/>
            </p:nvCxnSpPr>
            <p:spPr>
              <a:xfrm>
                <a:off x="333197" y="2710786"/>
                <a:ext cx="7051943" cy="0"/>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44B9DF0-9798-7296-745C-FDD2D33A5867}"/>
                  </a:ext>
                </a:extLst>
              </p:cNvPr>
              <p:cNvCxnSpPr>
                <a:cxnSpLocks/>
              </p:cNvCxnSpPr>
              <p:nvPr/>
            </p:nvCxnSpPr>
            <p:spPr>
              <a:xfrm flipV="1">
                <a:off x="6135290" y="1662553"/>
                <a:ext cx="0" cy="1048233"/>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D62AF25-2896-6CB5-7DCC-4E21A9F3D000}"/>
                  </a:ext>
                </a:extLst>
              </p:cNvPr>
              <p:cNvCxnSpPr>
                <a:cxnSpLocks/>
              </p:cNvCxnSpPr>
              <p:nvPr/>
            </p:nvCxnSpPr>
            <p:spPr>
              <a:xfrm flipV="1">
                <a:off x="5110399" y="1676665"/>
                <a:ext cx="0" cy="1034121"/>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86907779-B661-A129-83F8-7B80A6D406DA}"/>
                </a:ext>
              </a:extLst>
            </p:cNvPr>
            <p:cNvCxnSpPr>
              <a:cxnSpLocks/>
            </p:cNvCxnSpPr>
            <p:nvPr/>
          </p:nvCxnSpPr>
          <p:spPr>
            <a:xfrm flipV="1">
              <a:off x="344723" y="2715995"/>
              <a:ext cx="7014422" cy="14112"/>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pic>
        <p:nvPicPr>
          <p:cNvPr id="66" name="Picture 65">
            <a:extLst>
              <a:ext uri="{FF2B5EF4-FFF2-40B4-BE49-F238E27FC236}">
                <a16:creationId xmlns:a16="http://schemas.microsoft.com/office/drawing/2014/main" id="{53197C3E-21C7-DD0A-05EA-6BD82A30AE2F}"/>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35019" y="4552629"/>
            <a:ext cx="2300900" cy="1580674"/>
          </a:xfrm>
          <a:prstGeom prst="rect">
            <a:avLst/>
          </a:prstGeom>
        </p:spPr>
      </p:pic>
      <p:sp>
        <p:nvSpPr>
          <p:cNvPr id="24" name="object 24">
            <a:extLst>
              <a:ext uri="{FF2B5EF4-FFF2-40B4-BE49-F238E27FC236}">
                <a16:creationId xmlns:a16="http://schemas.microsoft.com/office/drawing/2014/main" id="{2D51E457-58F3-602F-4F12-BAD936DCE34C}"/>
              </a:ext>
            </a:extLst>
          </p:cNvPr>
          <p:cNvSpPr/>
          <p:nvPr/>
        </p:nvSpPr>
        <p:spPr>
          <a:xfrm>
            <a:off x="832874" y="5015467"/>
            <a:ext cx="766355" cy="444487"/>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68" name="Picture 67">
            <a:extLst>
              <a:ext uri="{FF2B5EF4-FFF2-40B4-BE49-F238E27FC236}">
                <a16:creationId xmlns:a16="http://schemas.microsoft.com/office/drawing/2014/main" id="{7C1AEBE2-AF26-DBF7-DE8C-BF51FFFCBB1C}"/>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4193216" y="4572069"/>
            <a:ext cx="2351655" cy="1543099"/>
          </a:xfrm>
          <a:prstGeom prst="rect">
            <a:avLst/>
          </a:prstGeom>
        </p:spPr>
      </p:pic>
      <p:sp>
        <p:nvSpPr>
          <p:cNvPr id="26" name="object 34">
            <a:extLst>
              <a:ext uri="{FF2B5EF4-FFF2-40B4-BE49-F238E27FC236}">
                <a16:creationId xmlns:a16="http://schemas.microsoft.com/office/drawing/2014/main" id="{01254AF0-6417-238F-CC45-2283DC6BB49F}"/>
              </a:ext>
            </a:extLst>
          </p:cNvPr>
          <p:cNvSpPr/>
          <p:nvPr/>
        </p:nvSpPr>
        <p:spPr>
          <a:xfrm>
            <a:off x="4374627" y="5260054"/>
            <a:ext cx="1189132" cy="729028"/>
          </a:xfrm>
          <a:custGeom>
            <a:avLst/>
            <a:gdLst/>
            <a:ahLst/>
            <a:cxnLst/>
            <a:rect l="l" t="t" r="r" b="b"/>
            <a:pathLst>
              <a:path w="1409700" h="872489">
                <a:moveTo>
                  <a:pt x="329058" y="182657"/>
                </a:moveTo>
                <a:lnTo>
                  <a:pt x="281084" y="207059"/>
                </a:lnTo>
                <a:lnTo>
                  <a:pt x="239208" y="231724"/>
                </a:lnTo>
                <a:lnTo>
                  <a:pt x="199053" y="258745"/>
                </a:lnTo>
                <a:lnTo>
                  <a:pt x="161033" y="288066"/>
                </a:lnTo>
                <a:lnTo>
                  <a:pt x="125561" y="319632"/>
                </a:lnTo>
                <a:lnTo>
                  <a:pt x="93050" y="353387"/>
                </a:lnTo>
                <a:lnTo>
                  <a:pt x="63911" y="389275"/>
                </a:lnTo>
                <a:lnTo>
                  <a:pt x="38428" y="428822"/>
                </a:lnTo>
                <a:lnTo>
                  <a:pt x="19181" y="469867"/>
                </a:lnTo>
                <a:lnTo>
                  <a:pt x="6321" y="511810"/>
                </a:lnTo>
                <a:lnTo>
                  <a:pt x="0" y="554051"/>
                </a:lnTo>
                <a:lnTo>
                  <a:pt x="365" y="595993"/>
                </a:lnTo>
                <a:lnTo>
                  <a:pt x="7569" y="637035"/>
                </a:lnTo>
                <a:lnTo>
                  <a:pt x="21760" y="676580"/>
                </a:lnTo>
                <a:lnTo>
                  <a:pt x="43090" y="714026"/>
                </a:lnTo>
                <a:lnTo>
                  <a:pt x="71708" y="748777"/>
                </a:lnTo>
                <a:lnTo>
                  <a:pt x="107764" y="780232"/>
                </a:lnTo>
                <a:lnTo>
                  <a:pt x="147926" y="806099"/>
                </a:lnTo>
                <a:lnTo>
                  <a:pt x="191116" y="826867"/>
                </a:lnTo>
                <a:lnTo>
                  <a:pt x="236831" y="843054"/>
                </a:lnTo>
                <a:lnTo>
                  <a:pt x="284269" y="855103"/>
                </a:lnTo>
                <a:lnTo>
                  <a:pt x="333075" y="863569"/>
                </a:lnTo>
                <a:lnTo>
                  <a:pt x="382595" y="868932"/>
                </a:lnTo>
                <a:lnTo>
                  <a:pt x="432252" y="871691"/>
                </a:lnTo>
                <a:lnTo>
                  <a:pt x="481467" y="872346"/>
                </a:lnTo>
                <a:lnTo>
                  <a:pt x="529660" y="871394"/>
                </a:lnTo>
                <a:lnTo>
                  <a:pt x="576255" y="869335"/>
                </a:lnTo>
                <a:lnTo>
                  <a:pt x="624266" y="866168"/>
                </a:lnTo>
                <a:lnTo>
                  <a:pt x="672322" y="861782"/>
                </a:lnTo>
                <a:lnTo>
                  <a:pt x="720334" y="856115"/>
                </a:lnTo>
                <a:lnTo>
                  <a:pt x="768214" y="849101"/>
                </a:lnTo>
                <a:lnTo>
                  <a:pt x="770152" y="848758"/>
                </a:lnTo>
                <a:lnTo>
                  <a:pt x="477605" y="848758"/>
                </a:lnTo>
                <a:lnTo>
                  <a:pt x="429302" y="846962"/>
                </a:lnTo>
                <a:lnTo>
                  <a:pt x="381266" y="843054"/>
                </a:lnTo>
                <a:lnTo>
                  <a:pt x="333608" y="836875"/>
                </a:lnTo>
                <a:lnTo>
                  <a:pt x="286441" y="828263"/>
                </a:lnTo>
                <a:lnTo>
                  <a:pt x="240335" y="816582"/>
                </a:lnTo>
                <a:lnTo>
                  <a:pt x="195473" y="800697"/>
                </a:lnTo>
                <a:lnTo>
                  <a:pt x="152842" y="780014"/>
                </a:lnTo>
                <a:lnTo>
                  <a:pt x="113430" y="753942"/>
                </a:lnTo>
                <a:lnTo>
                  <a:pt x="78224" y="721888"/>
                </a:lnTo>
                <a:lnTo>
                  <a:pt x="50267" y="684326"/>
                </a:lnTo>
                <a:lnTo>
                  <a:pt x="31832" y="643055"/>
                </a:lnTo>
                <a:lnTo>
                  <a:pt x="22512" y="599316"/>
                </a:lnTo>
                <a:lnTo>
                  <a:pt x="21930" y="556683"/>
                </a:lnTo>
                <a:lnTo>
                  <a:pt x="21949" y="554051"/>
                </a:lnTo>
                <a:lnTo>
                  <a:pt x="29581" y="509399"/>
                </a:lnTo>
                <a:lnTo>
                  <a:pt x="45153" y="465704"/>
                </a:lnTo>
                <a:lnTo>
                  <a:pt x="66797" y="425263"/>
                </a:lnTo>
                <a:lnTo>
                  <a:pt x="93444" y="387246"/>
                </a:lnTo>
                <a:lnTo>
                  <a:pt x="124480" y="351678"/>
                </a:lnTo>
                <a:lnTo>
                  <a:pt x="159295" y="318587"/>
                </a:lnTo>
                <a:lnTo>
                  <a:pt x="197275" y="287999"/>
                </a:lnTo>
                <a:lnTo>
                  <a:pt x="237809" y="259941"/>
                </a:lnTo>
                <a:lnTo>
                  <a:pt x="280285" y="234440"/>
                </a:lnTo>
                <a:lnTo>
                  <a:pt x="281421" y="233845"/>
                </a:lnTo>
                <a:lnTo>
                  <a:pt x="311242" y="200088"/>
                </a:lnTo>
                <a:lnTo>
                  <a:pt x="329058" y="182657"/>
                </a:lnTo>
                <a:close/>
              </a:path>
              <a:path w="1409700" h="872489">
                <a:moveTo>
                  <a:pt x="996811" y="25431"/>
                </a:moveTo>
                <a:lnTo>
                  <a:pt x="803387" y="25431"/>
                </a:lnTo>
                <a:lnTo>
                  <a:pt x="851058" y="27419"/>
                </a:lnTo>
                <a:lnTo>
                  <a:pt x="898772" y="32457"/>
                </a:lnTo>
                <a:lnTo>
                  <a:pt x="946350" y="40521"/>
                </a:lnTo>
                <a:lnTo>
                  <a:pt x="993611" y="51587"/>
                </a:lnTo>
                <a:lnTo>
                  <a:pt x="1040376" y="65628"/>
                </a:lnTo>
                <a:lnTo>
                  <a:pt x="1086464" y="82621"/>
                </a:lnTo>
                <a:lnTo>
                  <a:pt x="1133776" y="103719"/>
                </a:lnTo>
                <a:lnTo>
                  <a:pt x="1180085" y="128691"/>
                </a:lnTo>
                <a:lnTo>
                  <a:pt x="1224399" y="157580"/>
                </a:lnTo>
                <a:lnTo>
                  <a:pt x="1265728" y="190428"/>
                </a:lnTo>
                <a:lnTo>
                  <a:pt x="1303080" y="227278"/>
                </a:lnTo>
                <a:lnTo>
                  <a:pt x="1335464" y="268171"/>
                </a:lnTo>
                <a:lnTo>
                  <a:pt x="1361889" y="313151"/>
                </a:lnTo>
                <a:lnTo>
                  <a:pt x="1379211" y="360789"/>
                </a:lnTo>
                <a:lnTo>
                  <a:pt x="1385042" y="407866"/>
                </a:lnTo>
                <a:lnTo>
                  <a:pt x="1380526" y="453795"/>
                </a:lnTo>
                <a:lnTo>
                  <a:pt x="1366806" y="497991"/>
                </a:lnTo>
                <a:lnTo>
                  <a:pt x="1345025" y="539868"/>
                </a:lnTo>
                <a:lnTo>
                  <a:pt x="1316327" y="578839"/>
                </a:lnTo>
                <a:lnTo>
                  <a:pt x="1281854" y="614319"/>
                </a:lnTo>
                <a:lnTo>
                  <a:pt x="1242525" y="646915"/>
                </a:lnTo>
                <a:lnTo>
                  <a:pt x="1200483" y="676190"/>
                </a:lnTo>
                <a:lnTo>
                  <a:pt x="1156122" y="702354"/>
                </a:lnTo>
                <a:lnTo>
                  <a:pt x="1109834" y="725611"/>
                </a:lnTo>
                <a:lnTo>
                  <a:pt x="1062014" y="746170"/>
                </a:lnTo>
                <a:lnTo>
                  <a:pt x="1013054" y="764238"/>
                </a:lnTo>
                <a:lnTo>
                  <a:pt x="963349" y="780020"/>
                </a:lnTo>
                <a:lnTo>
                  <a:pt x="913291" y="793725"/>
                </a:lnTo>
                <a:lnTo>
                  <a:pt x="863275" y="805558"/>
                </a:lnTo>
                <a:lnTo>
                  <a:pt x="813694" y="815728"/>
                </a:lnTo>
                <a:lnTo>
                  <a:pt x="766687" y="824208"/>
                </a:lnTo>
                <a:lnTo>
                  <a:pt x="719158" y="831702"/>
                </a:lnTo>
                <a:lnTo>
                  <a:pt x="671217" y="838049"/>
                </a:lnTo>
                <a:lnTo>
                  <a:pt x="622979" y="843089"/>
                </a:lnTo>
                <a:lnTo>
                  <a:pt x="574556" y="846661"/>
                </a:lnTo>
                <a:lnTo>
                  <a:pt x="526060" y="848605"/>
                </a:lnTo>
                <a:lnTo>
                  <a:pt x="477605" y="848758"/>
                </a:lnTo>
                <a:lnTo>
                  <a:pt x="770152" y="848758"/>
                </a:lnTo>
                <a:lnTo>
                  <a:pt x="815875" y="840677"/>
                </a:lnTo>
                <a:lnTo>
                  <a:pt x="863229" y="830780"/>
                </a:lnTo>
                <a:lnTo>
                  <a:pt x="910188" y="819345"/>
                </a:lnTo>
                <a:lnTo>
                  <a:pt x="956664" y="806309"/>
                </a:lnTo>
                <a:lnTo>
                  <a:pt x="1002570" y="791608"/>
                </a:lnTo>
                <a:lnTo>
                  <a:pt x="1047818" y="775177"/>
                </a:lnTo>
                <a:lnTo>
                  <a:pt x="1091784" y="757397"/>
                </a:lnTo>
                <a:lnTo>
                  <a:pt x="1136284" y="737388"/>
                </a:lnTo>
                <a:lnTo>
                  <a:pt x="1180432" y="714902"/>
                </a:lnTo>
                <a:lnTo>
                  <a:pt x="1223342" y="689692"/>
                </a:lnTo>
                <a:lnTo>
                  <a:pt x="1264131" y="661512"/>
                </a:lnTo>
                <a:lnTo>
                  <a:pt x="1301911" y="630115"/>
                </a:lnTo>
                <a:lnTo>
                  <a:pt x="1335799" y="595254"/>
                </a:lnTo>
                <a:lnTo>
                  <a:pt x="1364909" y="556683"/>
                </a:lnTo>
                <a:lnTo>
                  <a:pt x="1388356" y="514154"/>
                </a:lnTo>
                <a:lnTo>
                  <a:pt x="1404008" y="467330"/>
                </a:lnTo>
                <a:lnTo>
                  <a:pt x="1409363" y="420024"/>
                </a:lnTo>
                <a:lnTo>
                  <a:pt x="1405357" y="373052"/>
                </a:lnTo>
                <a:lnTo>
                  <a:pt x="1392927" y="327234"/>
                </a:lnTo>
                <a:lnTo>
                  <a:pt x="1373012" y="283385"/>
                </a:lnTo>
                <a:lnTo>
                  <a:pt x="1346548" y="242323"/>
                </a:lnTo>
                <a:lnTo>
                  <a:pt x="1316238" y="205648"/>
                </a:lnTo>
                <a:lnTo>
                  <a:pt x="1282625" y="172064"/>
                </a:lnTo>
                <a:lnTo>
                  <a:pt x="1246034" y="141549"/>
                </a:lnTo>
                <a:lnTo>
                  <a:pt x="1206793" y="114078"/>
                </a:lnTo>
                <a:lnTo>
                  <a:pt x="1165226" y="89628"/>
                </a:lnTo>
                <a:lnTo>
                  <a:pt x="1121662" y="68176"/>
                </a:lnTo>
                <a:lnTo>
                  <a:pt x="1076426" y="49699"/>
                </a:lnTo>
                <a:lnTo>
                  <a:pt x="1029845" y="34174"/>
                </a:lnTo>
                <a:lnTo>
                  <a:pt x="996811" y="25431"/>
                </a:lnTo>
                <a:close/>
              </a:path>
              <a:path w="1409700" h="872489">
                <a:moveTo>
                  <a:pt x="343004" y="202893"/>
                </a:moveTo>
                <a:lnTo>
                  <a:pt x="281421" y="233845"/>
                </a:lnTo>
                <a:lnTo>
                  <a:pt x="248696" y="276245"/>
                </a:lnTo>
                <a:lnTo>
                  <a:pt x="246893" y="285299"/>
                </a:lnTo>
                <a:lnTo>
                  <a:pt x="252395" y="291841"/>
                </a:lnTo>
                <a:lnTo>
                  <a:pt x="261255" y="293629"/>
                </a:lnTo>
                <a:lnTo>
                  <a:pt x="269524" y="288424"/>
                </a:lnTo>
                <a:lnTo>
                  <a:pt x="300249" y="248507"/>
                </a:lnTo>
                <a:lnTo>
                  <a:pt x="333358" y="211962"/>
                </a:lnTo>
                <a:lnTo>
                  <a:pt x="343004" y="202893"/>
                </a:lnTo>
                <a:close/>
              </a:path>
              <a:path w="1409700" h="872489">
                <a:moveTo>
                  <a:pt x="402259" y="151886"/>
                </a:moveTo>
                <a:lnTo>
                  <a:pt x="368351" y="165020"/>
                </a:lnTo>
                <a:lnTo>
                  <a:pt x="329058" y="182657"/>
                </a:lnTo>
                <a:lnTo>
                  <a:pt x="311242" y="200088"/>
                </a:lnTo>
                <a:lnTo>
                  <a:pt x="281421" y="233845"/>
                </a:lnTo>
                <a:lnTo>
                  <a:pt x="324089" y="211521"/>
                </a:lnTo>
                <a:lnTo>
                  <a:pt x="343004" y="202893"/>
                </a:lnTo>
                <a:lnTo>
                  <a:pt x="368670" y="178764"/>
                </a:lnTo>
                <a:lnTo>
                  <a:pt x="402259" y="151886"/>
                </a:lnTo>
                <a:close/>
              </a:path>
              <a:path w="1409700" h="872489">
                <a:moveTo>
                  <a:pt x="501845" y="121026"/>
                </a:moveTo>
                <a:lnTo>
                  <a:pt x="457552" y="133075"/>
                </a:lnTo>
                <a:lnTo>
                  <a:pt x="412916" y="147758"/>
                </a:lnTo>
                <a:lnTo>
                  <a:pt x="368670" y="178764"/>
                </a:lnTo>
                <a:lnTo>
                  <a:pt x="343004" y="202893"/>
                </a:lnTo>
                <a:lnTo>
                  <a:pt x="368612" y="191212"/>
                </a:lnTo>
                <a:lnTo>
                  <a:pt x="413239" y="173540"/>
                </a:lnTo>
                <a:lnTo>
                  <a:pt x="457359" y="158530"/>
                </a:lnTo>
                <a:lnTo>
                  <a:pt x="500359" y="146210"/>
                </a:lnTo>
                <a:lnTo>
                  <a:pt x="508271" y="144279"/>
                </a:lnTo>
                <a:lnTo>
                  <a:pt x="515763" y="138578"/>
                </a:lnTo>
                <a:lnTo>
                  <a:pt x="516388" y="129890"/>
                </a:lnTo>
                <a:lnTo>
                  <a:pt x="511349" y="122584"/>
                </a:lnTo>
                <a:lnTo>
                  <a:pt x="501845" y="121026"/>
                </a:lnTo>
                <a:close/>
              </a:path>
              <a:path w="1409700" h="872489">
                <a:moveTo>
                  <a:pt x="788183" y="0"/>
                </a:moveTo>
                <a:lnTo>
                  <a:pt x="740385" y="1692"/>
                </a:lnTo>
                <a:lnTo>
                  <a:pt x="693526" y="6173"/>
                </a:lnTo>
                <a:lnTo>
                  <a:pt x="647933" y="13419"/>
                </a:lnTo>
                <a:lnTo>
                  <a:pt x="599615" y="24771"/>
                </a:lnTo>
                <a:lnTo>
                  <a:pt x="552823" y="39862"/>
                </a:lnTo>
                <a:lnTo>
                  <a:pt x="507683" y="58536"/>
                </a:lnTo>
                <a:lnTo>
                  <a:pt x="464325" y="80632"/>
                </a:lnTo>
                <a:lnTo>
                  <a:pt x="422874" y="105994"/>
                </a:lnTo>
                <a:lnTo>
                  <a:pt x="383458" y="134462"/>
                </a:lnTo>
                <a:lnTo>
                  <a:pt x="346205" y="165880"/>
                </a:lnTo>
                <a:lnTo>
                  <a:pt x="329058" y="182657"/>
                </a:lnTo>
                <a:lnTo>
                  <a:pt x="368351" y="165020"/>
                </a:lnTo>
                <a:lnTo>
                  <a:pt x="402259" y="151886"/>
                </a:lnTo>
                <a:lnTo>
                  <a:pt x="445185" y="122309"/>
                </a:lnTo>
                <a:lnTo>
                  <a:pt x="486028" y="99004"/>
                </a:lnTo>
                <a:lnTo>
                  <a:pt x="528355" y="78947"/>
                </a:lnTo>
                <a:lnTo>
                  <a:pt x="571985" y="62113"/>
                </a:lnTo>
                <a:lnTo>
                  <a:pt x="616738" y="48478"/>
                </a:lnTo>
                <a:lnTo>
                  <a:pt x="662435" y="38017"/>
                </a:lnTo>
                <a:lnTo>
                  <a:pt x="708896" y="30705"/>
                </a:lnTo>
                <a:lnTo>
                  <a:pt x="755940" y="26518"/>
                </a:lnTo>
                <a:lnTo>
                  <a:pt x="803387" y="25431"/>
                </a:lnTo>
                <a:lnTo>
                  <a:pt x="996811" y="25431"/>
                </a:lnTo>
                <a:lnTo>
                  <a:pt x="982244" y="21576"/>
                </a:lnTo>
                <a:lnTo>
                  <a:pt x="933952" y="11883"/>
                </a:lnTo>
                <a:lnTo>
                  <a:pt x="885293" y="5072"/>
                </a:lnTo>
                <a:lnTo>
                  <a:pt x="836595" y="1118"/>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69" name="Picture 68">
            <a:extLst>
              <a:ext uri="{FF2B5EF4-FFF2-40B4-BE49-F238E27FC236}">
                <a16:creationId xmlns:a16="http://schemas.microsoft.com/office/drawing/2014/main" id="{8346F97A-54E0-D244-4769-E6ABFDDD861A}"/>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832119" y="8039409"/>
            <a:ext cx="2329760" cy="1385119"/>
          </a:xfrm>
          <a:prstGeom prst="rect">
            <a:avLst/>
          </a:prstGeom>
        </p:spPr>
      </p:pic>
      <p:sp>
        <p:nvSpPr>
          <p:cNvPr id="64" name="object 56">
            <a:extLst>
              <a:ext uri="{FF2B5EF4-FFF2-40B4-BE49-F238E27FC236}">
                <a16:creationId xmlns:a16="http://schemas.microsoft.com/office/drawing/2014/main" id="{5525686C-BE55-5C62-6845-AA1EED64187F}"/>
              </a:ext>
            </a:extLst>
          </p:cNvPr>
          <p:cNvSpPr/>
          <p:nvPr/>
        </p:nvSpPr>
        <p:spPr>
          <a:xfrm>
            <a:off x="210855" y="7649587"/>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71" name="Picture 70">
            <a:extLst>
              <a:ext uri="{FF2B5EF4-FFF2-40B4-BE49-F238E27FC236}">
                <a16:creationId xmlns:a16="http://schemas.microsoft.com/office/drawing/2014/main" id="{32AB4F16-825E-0AB7-ECC6-705D2AE2A85D}"/>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r="11891"/>
          <a:stretch/>
        </p:blipFill>
        <p:spPr>
          <a:xfrm>
            <a:off x="4200907" y="7930003"/>
            <a:ext cx="2410206" cy="1540149"/>
          </a:xfrm>
          <a:prstGeom prst="rect">
            <a:avLst/>
          </a:prstGeom>
        </p:spPr>
      </p:pic>
      <p:sp>
        <p:nvSpPr>
          <p:cNvPr id="72" name="object 54">
            <a:extLst>
              <a:ext uri="{FF2B5EF4-FFF2-40B4-BE49-F238E27FC236}">
                <a16:creationId xmlns:a16="http://schemas.microsoft.com/office/drawing/2014/main" id="{D54A44BF-23F6-EFF7-510F-AC96EDCEDFFF}"/>
              </a:ext>
            </a:extLst>
          </p:cNvPr>
          <p:cNvSpPr/>
          <p:nvPr/>
        </p:nvSpPr>
        <p:spPr>
          <a:xfrm rot="11349584">
            <a:off x="4468769" y="9058857"/>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0958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pPr rtl="0"/>
            <a:r>
              <a:rPr lang="en-GB" sz="1200" b="1" dirty="0" err="1">
                <a:latin typeface="Calibri"/>
                <a:ea typeface="Calibri" panose="020F0502020204030204" pitchFamily="34" charset="0"/>
                <a:cs typeface="Calibri"/>
              </a:rPr>
              <a:t>Uygulamalı</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Etkinlik</a:t>
            </a:r>
            <a:r>
              <a:rPr lang="en-GB" sz="1200" b="1" dirty="0">
                <a:latin typeface="Calibri"/>
                <a:ea typeface="Calibri" panose="020F0502020204030204" pitchFamily="34" charset="0"/>
                <a:cs typeface="Calibri"/>
              </a:rPr>
              <a:t> 1:</a:t>
            </a:r>
          </a:p>
          <a:p>
            <a:pPr fontAlgn="base"/>
            <a:r>
              <a:rPr lang="en-GB" sz="1200" b="0" i="0" dirty="0" err="1">
                <a:solidFill>
                  <a:srgbClr val="000000"/>
                </a:solidFill>
                <a:effectLst/>
                <a:latin typeface="Calibri"/>
                <a:ea typeface="Calibri" panose="020F0502020204030204" pitchFamily="34" charset="0"/>
                <a:cs typeface="Calibri"/>
              </a:rPr>
              <a:t>Mutfaklarda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cinsiyet</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eşitliği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konularını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tartışın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çözüm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uygulanabilir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önerilerde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bulunun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Sorunu</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işaret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eden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bazı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yararlı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kaynaklar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aşağıda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paylaşılmıştır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a:p>
            <a:pPr rtl="0"/>
            <a:r>
              <a:rPr lang="en-GB" sz="1200" b="1" dirty="0" err="1">
                <a:latin typeface="Calibri"/>
                <a:ea typeface="Calibri" panose="020F0502020204030204" pitchFamily="34" charset="0"/>
                <a:cs typeface="Calibri"/>
              </a:rPr>
              <a:t>Uygulamalı</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Etkinlik</a:t>
            </a:r>
            <a:r>
              <a:rPr lang="en-GB" sz="1200" b="1" dirty="0">
                <a:latin typeface="Calibri"/>
                <a:ea typeface="Calibri" panose="020F0502020204030204" pitchFamily="34" charset="0"/>
                <a:cs typeface="Calibri"/>
              </a:rPr>
              <a:t> 2:</a:t>
            </a:r>
          </a:p>
          <a:p>
            <a:r>
              <a:rPr lang="en-GB" sz="1200" dirty="0">
                <a:latin typeface="Calibri"/>
                <a:ea typeface="Calibri" panose="020F0502020204030204" pitchFamily="34" charset="0"/>
                <a:cs typeface="Calibri"/>
              </a:rPr>
              <a:t>Asgari </a:t>
            </a:r>
            <a:r>
              <a:rPr lang="en-GB" sz="1200" dirty="0" err="1">
                <a:latin typeface="Calibri"/>
                <a:ea typeface="Calibri" panose="020F0502020204030204" pitchFamily="34" charset="0"/>
                <a:cs typeface="Calibri"/>
              </a:rPr>
              <a:t>ücret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alan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insanlarla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empati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kurabilmeleri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için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öğrencilerden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günde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üç</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öğün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yemek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yemenin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ucuz</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yolunu</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bulmaları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deneyimlerini</a:t>
            </a:r>
            <a:r>
              <a:rPr lang="en-GB" sz="1200" dirty="0">
                <a:latin typeface="Calibri"/>
                <a:ea typeface="Calibri" panose="020F0502020204030204" pitchFamily="34" charset="0"/>
                <a:cs typeface="Calibri"/>
              </a:rPr>
              <a:t> vlog </a:t>
            </a:r>
            <a:r>
              <a:rPr lang="en-GB" sz="1200" dirty="0" err="1">
                <a:latin typeface="Calibri"/>
                <a:ea typeface="Calibri" panose="020F0502020204030204" pitchFamily="34" charset="0"/>
                <a:cs typeface="Calibri"/>
              </a:rPr>
              <a:t>şeklinde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çekmeleri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istenebilir</a:t>
            </a:r>
            <a:r>
              <a:rPr lang="en-GB" sz="1200" dirty="0">
                <a:latin typeface="Calibri"/>
                <a:ea typeface="Calibri" panose="020F0502020204030204" pitchFamily="34" charset="0"/>
                <a:cs typeface="Calibri"/>
              </a:rPr>
              <a:t>.</a:t>
            </a:r>
            <a:endParaRPr lang="en-GB" sz="1200" b="1" dirty="0">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a:p>
            <a:pPr rtl="0"/>
            <a:r>
              <a:rPr lang="en-GB" sz="1200" b="1" dirty="0" err="1">
                <a:solidFill>
                  <a:schemeClr val="tx1"/>
                </a:solidFill>
                <a:latin typeface="Calibri"/>
                <a:ea typeface="Calibri" panose="020F0502020204030204" pitchFamily="34" charset="0"/>
                <a:cs typeface="Calibri"/>
              </a:rPr>
              <a:t>Yayın</a:t>
            </a:r>
            <a:r>
              <a:rPr lang="en-GB" sz="1200" b="1" dirty="0">
                <a:solidFill>
                  <a:schemeClr val="tx1"/>
                </a:solidFill>
                <a:latin typeface="Calibri"/>
                <a:ea typeface="Calibri" panose="020F0502020204030204" pitchFamily="34" charset="0"/>
                <a:cs typeface="Calibri"/>
              </a:rPr>
              <a:t> </a:t>
            </a:r>
            <a:r>
              <a:rPr lang="en-GB" sz="1200" b="1" dirty="0" err="1">
                <a:solidFill>
                  <a:schemeClr val="tx1"/>
                </a:solidFill>
                <a:latin typeface="Calibri"/>
                <a:ea typeface="Calibri" panose="020F0502020204030204" pitchFamily="34" charset="0"/>
                <a:cs typeface="Calibri"/>
              </a:rPr>
              <a:t>Önerileri</a:t>
            </a:r>
            <a:r>
              <a:rPr lang="en-GB" sz="1200" b="1" dirty="0">
                <a:solidFill>
                  <a:schemeClr val="tx1"/>
                </a:solidFill>
                <a:latin typeface="Calibri"/>
                <a:ea typeface="Calibri" panose="020F0502020204030204" pitchFamily="34" charset="0"/>
                <a:cs typeface="Calibri"/>
              </a:rPr>
              <a:t>:</a:t>
            </a:r>
            <a:endParaRPr lang="en-GB" sz="1200" b="1" dirty="0">
              <a:solidFill>
                <a:schemeClr val="tx1"/>
              </a:solidFill>
              <a:ea typeface="Calibri" panose="020F0502020204030204" pitchFamily="34" charset="0"/>
            </a:endParaRPr>
          </a:p>
          <a:p>
            <a:pPr marL="171450" indent="-17145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Rosalie Platzer (2011)</a:t>
            </a:r>
            <a:r>
              <a:rPr lang="en-GB" sz="1200" b="0" i="0" u="sng" strike="noStrike"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Mutfakta Olmayan Kadınlar: Restoran Endüstrisinde Cinsiyet Eşitliğine Bir Bakış (core.ac.uk)</a:t>
            </a:r>
            <a:r>
              <a:rPr lang="en-GB" sz="1200" dirty="0">
                <a:solidFill>
                  <a:srgbClr val="F79037"/>
                </a:solidFill>
                <a:latin typeface="Calibri"/>
                <a:ea typeface="Calibri" panose="020F0502020204030204" pitchFamily="34" charset="0"/>
                <a:cs typeface="Calibri"/>
              </a:rPr>
              <a:t> </a:t>
            </a:r>
          </a:p>
          <a:p>
            <a:pPr marL="171450" indent="-17145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Deirdre Falvey (2021)</a:t>
            </a:r>
            <a:r>
              <a:rPr lang="en-GB" sz="1200" dirty="0">
                <a:latin typeface="Calibri"/>
                <a:ea typeface="Calibri" panose="020F0502020204030204" pitchFamily="34" charset="0"/>
                <a:cs typeface="Calibri"/>
              </a:rPr>
              <a:t> </a:t>
            </a:r>
            <a:r>
              <a:rPr lang="en-GB" sz="1200" b="0"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Neden bu kadar az kadın şef var? – İrlanda Times</a:t>
            </a:r>
            <a:r>
              <a:rPr lang="en-GB" sz="1200" dirty="0">
                <a:solidFill>
                  <a:srgbClr val="F79037"/>
                </a:solidFill>
                <a:latin typeface="Calibri"/>
                <a:ea typeface="Calibri" panose="020F0502020204030204" pitchFamily="34" charset="0"/>
                <a:cs typeface="Calibri"/>
              </a:rPr>
              <a:t> </a:t>
            </a:r>
            <a:endParaRPr lang="en-GB" sz="1200" b="0" i="0" dirty="0">
              <a:solidFill>
                <a:srgbClr val="F79037"/>
              </a:solidFill>
              <a:latin typeface="Calibri"/>
              <a:ea typeface="Calibri" panose="020F0502020204030204" pitchFamily="34" charset="0"/>
              <a:cs typeface="Calibri"/>
            </a:endParaRPr>
          </a:p>
          <a:p>
            <a:pPr marL="171450" indent="-17145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Carley Thornell (2018</a:t>
            </a:r>
            <a:r>
              <a:rPr lang="en-GB" sz="1200" dirty="0">
                <a:latin typeface="Calibri"/>
                <a:ea typeface="Calibri" panose="020F0502020204030204" pitchFamily="34" charset="0"/>
                <a:cs typeface="Calibri"/>
              </a:rPr>
              <a:t>) </a:t>
            </a:r>
            <a:r>
              <a:rPr lang="en-GB" sz="1200"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Mutfaklarda Cinsiyet Eşitsizliği Sorunu Var, Düzeltilebilir mi? (upserve.com)</a:t>
            </a:r>
            <a:r>
              <a:rPr lang="en-GB" sz="1200" dirty="0">
                <a:solidFill>
                  <a:srgbClr val="F79037"/>
                </a:solidFill>
                <a:latin typeface="Calibri"/>
                <a:ea typeface="Calibri" panose="020F0502020204030204" pitchFamily="34" charset="0"/>
                <a:cs typeface="Calibri"/>
              </a:rPr>
              <a:t> </a:t>
            </a:r>
            <a:endParaRPr lang="en-GB" sz="1200" b="0" i="0" dirty="0">
              <a:solidFill>
                <a:srgbClr val="F79037"/>
              </a:solidFill>
              <a:latin typeface="Calibri"/>
              <a:ea typeface="Calibri" panose="020F0502020204030204" pitchFamily="34" charset="0"/>
              <a:cs typeface="Calibri"/>
            </a:endParaRPr>
          </a:p>
          <a:p>
            <a:pPr marL="171450" indent="-171450" fontAlgn="base">
              <a:buFont typeface="Arial" panose="020B0604020202020204" pitchFamily="34" charset="0"/>
              <a:buChar char="•"/>
            </a:pPr>
            <a:r>
              <a:rPr lang="en-GB" sz="1200" dirty="0">
                <a:latin typeface="Calibri"/>
                <a:ea typeface="Calibri" panose="020F0502020204030204" pitchFamily="34" charset="0"/>
                <a:cs typeface="Calibri"/>
              </a:rPr>
              <a:t>Rawlinson, MC</a:t>
            </a:r>
            <a:r>
              <a:rPr lang="en-GB" sz="1200" b="0" i="0" dirty="0">
                <a:solidFill>
                  <a:srgbClr val="000000"/>
                </a:solidFill>
                <a:effectLst/>
                <a:latin typeface="Calibri"/>
                <a:ea typeface="Calibri" panose="020F0502020204030204" pitchFamily="34" charset="0"/>
                <a:cs typeface="Calibri"/>
              </a:rPr>
              <a:t>(2017) Women's Work: </a:t>
            </a:r>
            <a:r>
              <a:rPr lang="en-GB" sz="1200" dirty="0" err="1">
                <a:latin typeface="Calibri"/>
                <a:ea typeface="Calibri" panose="020F0502020204030204" pitchFamily="34" charset="0"/>
                <a:cs typeface="Calibri"/>
              </a:rPr>
              <a:t>Etik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ev</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yemekleri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yemeğin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cinsel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politikası</a:t>
            </a:r>
            <a:r>
              <a:rPr lang="en-GB" sz="1200" b="0" i="0" dirty="0">
                <a:solidFill>
                  <a:srgbClr val="000000"/>
                </a:solidFill>
                <a:effectLst/>
                <a:latin typeface="Calibri"/>
                <a:ea typeface="Calibri" panose="020F0502020204030204" pitchFamily="34" charset="0"/>
                <a:cs typeface="Calibri"/>
              </a:rPr>
              <a:t>. Routledge </a:t>
            </a:r>
            <a:r>
              <a:rPr lang="en-GB" sz="1200" b="0" i="0" dirty="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Etiği</a:t>
            </a:r>
            <a:r>
              <a:rPr lang="en-GB" sz="1200" b="0" i="0" dirty="0">
                <a:solidFill>
                  <a:srgbClr val="000000"/>
                </a:solidFill>
                <a:effectLst/>
                <a:latin typeface="Calibri"/>
                <a:ea typeface="Calibri" panose="020F0502020204030204" pitchFamily="34" charset="0"/>
                <a:cs typeface="Calibri"/>
              </a:rPr>
              <a:t> El </a:t>
            </a:r>
            <a:r>
              <a:rPr lang="en-GB" sz="1200" b="0" i="0" dirty="0" err="1">
                <a:solidFill>
                  <a:srgbClr val="000000"/>
                </a:solidFill>
                <a:effectLst/>
                <a:latin typeface="Calibri"/>
                <a:ea typeface="Calibri" panose="020F0502020204030204" pitchFamily="34" charset="0"/>
                <a:cs typeface="Calibri"/>
              </a:rPr>
              <a:t>Kitabı'nda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Editörler</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Rawlinson, M. C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Ward, C. </a:t>
            </a:r>
            <a:endParaRPr lang="en-GB" dirty="0"/>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2128851" y="8733239"/>
            <a:ext cx="4967784" cy="1433250"/>
          </a:xfrm>
          <a:prstGeom prst="wedgeRoundRectCallout">
            <a:avLst>
              <a:gd name="adj1" fmla="val -38840"/>
              <a:gd name="adj2" fmla="val -6805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IE" sz="1400" b="1">
                <a:latin typeface="Calibri" panose="020F0502020204030204" pitchFamily="34" charset="0"/>
                <a:ea typeface="Calibri" panose="020F0502020204030204" pitchFamily="34" charset="0"/>
                <a:cs typeface="Calibri" panose="020F0502020204030204" pitchFamily="34" charset="0"/>
              </a:rPr>
              <a:t>Faydalı Bir Kaynak:</a:t>
            </a:r>
          </a:p>
        </p:txBody>
      </p:sp>
      <p:sp>
        <p:nvSpPr>
          <p:cNvPr id="14" name="TextBox 13">
            <a:extLst>
              <a:ext uri="{FF2B5EF4-FFF2-40B4-BE49-F238E27FC236}">
                <a16:creationId xmlns:a16="http://schemas.microsoft.com/office/drawing/2014/main" id="{D97DEFC5-A55D-FB6B-6F07-2B87E090B919}"/>
              </a:ext>
            </a:extLst>
          </p:cNvPr>
          <p:cNvSpPr txBox="1"/>
          <p:nvPr/>
        </p:nvSpPr>
        <p:spPr>
          <a:xfrm>
            <a:off x="2130005" y="9105074"/>
            <a:ext cx="4965584" cy="954107"/>
          </a:xfrm>
          <a:prstGeom prst="rect">
            <a:avLst/>
          </a:prstGeom>
          <a:noFill/>
        </p:spPr>
        <p:txBody>
          <a:bodyPr wrap="square" lIns="91440" tIns="45720" rIns="91440" bIns="45720" anchor="t">
            <a:spAutoFit/>
          </a:bodyPr>
          <a:lstStyle/>
          <a:p>
            <a:pPr marL="285750" indent="-285750" rtl="0">
              <a:buFont typeface="Arial"/>
              <a:buChar char="•"/>
            </a:pPr>
            <a:r>
              <a:rPr lang="en-US" sz="1400" dirty="0">
                <a:solidFill>
                  <a:schemeClr val="bg1"/>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Avrupa İş Sağlığı ve Güvenliği Ajansı - Bilgi, istatistik, mevzuat ve risk değerlendirme araçları. (europa.eu)</a:t>
            </a:r>
            <a:endParaRPr lang="en-US" dirty="0"/>
          </a:p>
          <a:p>
            <a:pPr marL="285750" indent="-285750">
              <a:buFont typeface="Arial"/>
              <a:buChar char="•"/>
            </a:pPr>
            <a:r>
              <a:rPr lang="en-US" sz="1400" u="sng" dirty="0">
                <a:solidFill>
                  <a:schemeClr val="bg1"/>
                </a:solidFill>
                <a:latin typeface="Arial"/>
                <a:cs typeface="Arial"/>
              </a:rPr>
              <a:t>5th Global Conference on the Elimination of Child Labour – </a:t>
            </a:r>
            <a:r>
              <a:rPr lang="en-US" sz="1400" u="sng" dirty="0" err="1">
                <a:solidFill>
                  <a:schemeClr val="bg1"/>
                </a:solidFill>
                <a:latin typeface="Arial"/>
                <a:cs typeface="Arial"/>
              </a:rPr>
              <a:t>Konferans</a:t>
            </a:r>
            <a:r>
              <a:rPr lang="en-US" sz="1400" u="sng" dirty="0">
                <a:solidFill>
                  <a:schemeClr val="bg1"/>
                </a:solidFill>
                <a:latin typeface="Arial"/>
                <a:cs typeface="Arial"/>
              </a:rPr>
              <a:t> </a:t>
            </a:r>
            <a:r>
              <a:rPr lang="en-US" sz="1400" u="sng" dirty="0" err="1">
                <a:solidFill>
                  <a:schemeClr val="bg1"/>
                </a:solidFill>
                <a:latin typeface="Arial"/>
                <a:cs typeface="Arial"/>
              </a:rPr>
              <a:t>Raporu</a:t>
            </a:r>
            <a:endParaRPr lang="en-US" u="sng" dirty="0">
              <a:solidFill>
                <a:schemeClr val="bg1"/>
              </a:solidFill>
            </a:endParaRPr>
          </a:p>
        </p:txBody>
      </p:sp>
      <p:pic>
        <p:nvPicPr>
          <p:cNvPr id="18" name="Picture Placeholder 17" descr="Chefs standing in kitchen of restaurant">
            <a:extLst>
              <a:ext uri="{FF2B5EF4-FFF2-40B4-BE49-F238E27FC236}">
                <a16:creationId xmlns:a16="http://schemas.microsoft.com/office/drawing/2014/main" id="{DFBB22F1-1961-364B-EECF-5B061C47FDFD}"/>
              </a:ext>
            </a:extLst>
          </p:cNvPr>
          <p:cNvPicPr>
            <a:picLocks noGrp="1" noChangeAspect="1"/>
          </p:cNvPicPr>
          <p:nvPr>
            <p:ph type="pic" sz="quarter" idx="41"/>
          </p:nvPr>
        </p:nvPicPr>
        <p:blipFill rotWithShape="1">
          <a:blip r:embed="rId7" cstate="screen">
            <a:extLst>
              <a:ext uri="{28A0092B-C50C-407E-A947-70E740481C1C}">
                <a14:useLocalDpi xmlns:a14="http://schemas.microsoft.com/office/drawing/2010/main"/>
              </a:ext>
            </a:extLst>
          </a:blip>
          <a:srcRect/>
          <a:stretch/>
        </p:blipFill>
        <p:spPr>
          <a:xfrm>
            <a:off x="-1" y="-11581"/>
            <a:ext cx="7559675" cy="2723566"/>
          </a:xfrm>
        </p:spPr>
      </p:pic>
      <p:pic>
        <p:nvPicPr>
          <p:cNvPr id="2" name="Picture 1">
            <a:extLst>
              <a:ext uri="{FF2B5EF4-FFF2-40B4-BE49-F238E27FC236}">
                <a16:creationId xmlns:a16="http://schemas.microsoft.com/office/drawing/2014/main" id="{D471C41D-CBE6-1AF7-D800-CACA1AAF77CF}"/>
              </a:ext>
            </a:extLst>
          </p:cNvPr>
          <p:cNvPicPr>
            <a:picLocks noChangeAspect="1"/>
          </p:cNvPicPr>
          <p:nvPr/>
        </p:nvPicPr>
        <p:blipFill>
          <a:blip r:embed="rId8"/>
          <a:stretch>
            <a:fillRect/>
          </a:stretch>
        </p:blipFill>
        <p:spPr>
          <a:xfrm>
            <a:off x="1037570" y="9104010"/>
            <a:ext cx="493080" cy="474817"/>
          </a:xfrm>
          <a:prstGeom prst="rect">
            <a:avLst/>
          </a:prstGeom>
        </p:spPr>
      </p:pic>
      <p:sp>
        <p:nvSpPr>
          <p:cNvPr id="7" name="Slide Number Placeholder 9">
            <a:extLst>
              <a:ext uri="{FF2B5EF4-FFF2-40B4-BE49-F238E27FC236}">
                <a16:creationId xmlns:a16="http://schemas.microsoft.com/office/drawing/2014/main" id="{094FB9A6-9B86-17FA-B020-AD67A0A3326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30</a:t>
            </a:fld>
            <a:endParaRPr lang="en-US" sz="1100"/>
          </a:p>
        </p:txBody>
      </p:sp>
    </p:spTree>
    <p:extLst>
      <p:ext uri="{BB962C8B-B14F-4D97-AF65-F5344CB8AC3E}">
        <p14:creationId xmlns:p14="http://schemas.microsoft.com/office/powerpoint/2010/main" val="4256415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26792" y="409155"/>
            <a:ext cx="5680718" cy="89908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latin typeface="Calibri"/>
                <a:cs typeface="Calibri"/>
              </a:rPr>
              <a:t>B</a:t>
            </a:r>
            <a:r>
              <a:rPr kumimoji="0" lang="en-IE" sz="3300" b="0" i="0" u="none" strike="noStrike" kern="1200" cap="none" spc="0" normalizeH="0" baseline="0" noProof="0" dirty="0">
                <a:ln>
                  <a:noFill/>
                </a:ln>
                <a:solidFill>
                  <a:srgbClr val="000000"/>
                </a:solidFill>
                <a:effectLst/>
                <a:uLnTx/>
                <a:uFillTx/>
                <a:latin typeface="Calibri"/>
                <a:cs typeface="Calibri"/>
              </a:rPr>
              <a:t>.2.</a:t>
            </a:r>
            <a:r>
              <a:rPr lang="en-IE" sz="3300" dirty="0">
                <a:latin typeface="Calibri"/>
                <a:cs typeface="Calibri"/>
              </a:rPr>
              <a:t>Gıda </a:t>
            </a:r>
            <a:r>
              <a:rPr lang="en-IE" sz="3300" dirty="0" err="1">
                <a:latin typeface="Calibri"/>
                <a:cs typeface="Calibri"/>
              </a:rPr>
              <a:t>Üretimi</a:t>
            </a:r>
            <a:r>
              <a:rPr lang="en-IE" sz="3300" dirty="0">
                <a:latin typeface="Calibri"/>
                <a:cs typeface="Calibri"/>
              </a:rPr>
              <a:t> </a:t>
            </a:r>
            <a:r>
              <a:rPr lang="en-IE" sz="3300" dirty="0" err="1">
                <a:latin typeface="Calibri"/>
                <a:cs typeface="Calibri"/>
              </a:rPr>
              <a:t>ve</a:t>
            </a:r>
            <a:r>
              <a:rPr lang="en-IE" sz="3300" dirty="0">
                <a:latin typeface="Calibri"/>
                <a:cs typeface="Calibri"/>
              </a:rPr>
              <a:t> </a:t>
            </a:r>
            <a:r>
              <a:rPr lang="en-IE" sz="3300" dirty="0" err="1">
                <a:latin typeface="Calibri"/>
                <a:cs typeface="Calibri"/>
              </a:rPr>
              <a:t>Lojistik</a:t>
            </a:r>
            <a:endParaRPr lang="en-IE" sz="3300" b="0" i="0" u="none" strike="noStrike" kern="1200" cap="none" spc="0" normalizeH="0" baseline="0" noProof="0" dirty="0" err="1">
              <a:ln>
                <a:noFill/>
              </a:ln>
              <a:solidFill>
                <a:srgbClr val="000000"/>
              </a:solidFill>
              <a:effectLst/>
              <a:uLnTx/>
              <a:uFillTx/>
              <a:latin typeface="Calibri"/>
              <a:cs typeface="Calibri"/>
            </a:endParaRPr>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tr-TR" sz="1200" b="1" dirty="0">
                <a:solidFill>
                  <a:schemeClr val="tx1"/>
                </a:solidFill>
                <a:highlight>
                  <a:srgbClr val="F79037"/>
                </a:highlight>
                <a:latin typeface="Calibri"/>
                <a:ea typeface="Calibri" panose="020F0502020204030204" pitchFamily="34" charset="0"/>
                <a:cs typeface="Calibri"/>
              </a:rPr>
              <a:t>Amaç: Güvenli gıda üretimini garanti altına almak için izlenebilirliğin önemini kavramak.</a:t>
            </a:r>
            <a:endParaRPr lang="tr-TR" sz="1200" b="1" dirty="0">
              <a:solidFill>
                <a:schemeClr val="tx1"/>
              </a:solidFill>
              <a:highlight>
                <a:srgbClr val="F79037"/>
              </a:highlight>
              <a:ea typeface="Calibri" panose="020F0502020204030204" pitchFamily="34" charset="0"/>
            </a:endParaRPr>
          </a:p>
          <a:p>
            <a:pPr rtl="0"/>
            <a:endParaRPr lang="tr-TR" sz="1200" b="1" dirty="0">
              <a:solidFill>
                <a:schemeClr val="tx1"/>
              </a:solidFill>
              <a:highlight>
                <a:srgbClr val="F79037"/>
              </a:highlight>
              <a:ea typeface="Calibri" panose="020F0502020204030204" pitchFamily="34" charset="0"/>
            </a:endParaRPr>
          </a:p>
          <a:p>
            <a:r>
              <a:rPr lang="tr-TR" sz="1200" dirty="0">
                <a:latin typeface="Calibri"/>
                <a:cs typeface="Calibri"/>
              </a:rPr>
              <a:t>Tüketicilere yetersiz ürün bilgisi verildiğinde ve/veya yanlış uygulamalar yapıldığında güvensiz ürünler elde edilebilmektedir. Bu gibi durumlarda hastalığa neden olan veya tüketilmeye uygun olmayan ürünler ortaya çıkabilir. Gıdalarda bulunan alerjenler hakkında yetersiz ürün bilgisi, alerjik tüketiciler için hastalığa veya potansiyel ölüme de neden olabilir (</a:t>
            </a:r>
            <a:r>
              <a:rPr lang="tr-TR" sz="1200" dirty="0" err="1">
                <a:latin typeface="Calibri"/>
                <a:cs typeface="Calibri"/>
              </a:rPr>
              <a:t>Codex</a:t>
            </a:r>
            <a:r>
              <a:rPr lang="tr-TR" sz="1200" dirty="0">
                <a:latin typeface="Calibri"/>
                <a:cs typeface="Calibri"/>
              </a:rPr>
              <a:t> </a:t>
            </a:r>
            <a:r>
              <a:rPr lang="tr-TR" sz="1200" dirty="0" err="1">
                <a:latin typeface="Calibri"/>
                <a:cs typeface="Calibri"/>
              </a:rPr>
              <a:t>Alimentarius</a:t>
            </a:r>
            <a:r>
              <a:rPr lang="tr-TR" sz="1200" dirty="0">
                <a:latin typeface="Calibri"/>
                <a:cs typeface="Calibri"/>
              </a:rPr>
              <a:t>, 2011).</a:t>
            </a:r>
            <a:endParaRPr lang="tr-TR" dirty="0"/>
          </a:p>
          <a:p>
            <a:r>
              <a:rPr lang="tr-TR" sz="1200" dirty="0">
                <a:latin typeface="Calibri"/>
                <a:ea typeface="Calibri" panose="020F0502020204030204" pitchFamily="34" charset="0"/>
                <a:cs typeface="Calibri"/>
              </a:rPr>
              <a:t>Bu nedenle, uygun bilgiler şunları sağlamalıdır (</a:t>
            </a:r>
            <a:r>
              <a:rPr lang="tr-TR" sz="1200" dirty="0" err="1">
                <a:latin typeface="Calibri"/>
                <a:ea typeface="Calibri" panose="020F0502020204030204" pitchFamily="34" charset="0"/>
                <a:cs typeface="Calibri"/>
              </a:rPr>
              <a:t>Codex</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Alimentarius</a:t>
            </a:r>
            <a:r>
              <a:rPr lang="tr-TR" sz="1200" dirty="0">
                <a:latin typeface="Calibri"/>
                <a:ea typeface="Calibri" panose="020F0502020204030204" pitchFamily="34" charset="0"/>
                <a:cs typeface="Calibri"/>
              </a:rPr>
              <a:t>, 2011): </a:t>
            </a:r>
            <a:endParaRPr lang="tr-TR" dirty="0"/>
          </a:p>
          <a:p>
            <a:pPr marL="171450" indent="-171450" fontAlgn="base">
              <a:buFont typeface="Arial" panose="020B0604020202020204" pitchFamily="34" charset="0"/>
              <a:buChar char="•"/>
            </a:pPr>
            <a:r>
              <a:rPr lang="tr-TR" sz="1200" i="1" dirty="0">
                <a:latin typeface="Calibri"/>
                <a:ea typeface="Calibri" panose="020F0502020204030204" pitchFamily="34" charset="0"/>
                <a:cs typeface="Calibri"/>
              </a:rPr>
              <a:t>Gıda</a:t>
            </a:r>
            <a:r>
              <a:rPr lang="tr-TR" sz="1200" b="0" i="1" dirty="0">
                <a:solidFill>
                  <a:srgbClr val="000000"/>
                </a:solidFill>
                <a:effectLst/>
                <a:latin typeface="Calibri"/>
                <a:ea typeface="Calibri" panose="020F0502020204030204" pitchFamily="34" charset="0"/>
                <a:cs typeface="Calibri"/>
              </a:rPr>
              <a:t> zincirindeki bir sonraki</a:t>
            </a:r>
            <a:r>
              <a:rPr lang="tr-TR" sz="1200" i="1" dirty="0">
                <a:latin typeface="Calibri"/>
                <a:ea typeface="Calibri" panose="020F0502020204030204" pitchFamily="34" charset="0"/>
                <a:cs typeface="Calibri"/>
              </a:rPr>
              <a:t> gıda işletmesi</a:t>
            </a:r>
            <a:r>
              <a:rPr lang="tr-TR" sz="1200" b="0" i="1" dirty="0">
                <a:solidFill>
                  <a:srgbClr val="000000"/>
                </a:solidFill>
                <a:effectLst/>
                <a:latin typeface="Calibri"/>
                <a:ea typeface="Calibri" panose="020F0502020204030204" pitchFamily="34" charset="0"/>
                <a:cs typeface="Calibri"/>
              </a:rPr>
              <a:t> veya tüketici için yeterli ve erişilebilir bilgi mevcuttur;</a:t>
            </a:r>
            <a:endParaRPr lang="tr-TR" sz="1200" b="0" i="1" dirty="0">
              <a:solidFill>
                <a:srgbClr val="000000"/>
              </a:solidFill>
              <a:ea typeface="Calibri" panose="020F0502020204030204" pitchFamily="34" charset="0"/>
              <a:cs typeface="Calibri"/>
            </a:endParaRPr>
          </a:p>
          <a:p>
            <a:pPr marL="171450" indent="-171450" fontAlgn="base">
              <a:buFont typeface="Arial" panose="020B0604020202020204" pitchFamily="34" charset="0"/>
              <a:buChar char="•"/>
            </a:pPr>
            <a:r>
              <a:rPr lang="tr-TR" sz="1200" i="1" dirty="0">
                <a:latin typeface="Calibri"/>
                <a:ea typeface="Calibri" panose="020F0502020204030204" pitchFamily="34" charset="0"/>
                <a:cs typeface="Calibri"/>
              </a:rPr>
              <a:t>Tüketicilere ürünü</a:t>
            </a:r>
            <a:r>
              <a:rPr lang="tr-TR" sz="1200" b="0" i="1" dirty="0">
                <a:solidFill>
                  <a:srgbClr val="000000"/>
                </a:solidFill>
                <a:effectLst/>
                <a:latin typeface="Calibri"/>
                <a:ea typeface="Calibri" panose="020F0502020204030204" pitchFamily="34" charset="0"/>
                <a:cs typeface="Calibri"/>
              </a:rPr>
              <a:t> güvenli ve doğru bir şekilde </a:t>
            </a:r>
            <a:r>
              <a:rPr lang="tr-TR" sz="1200" i="1" dirty="0">
                <a:latin typeface="Calibri"/>
                <a:ea typeface="Calibri" panose="020F0502020204030204" pitchFamily="34" charset="0"/>
                <a:cs typeface="Calibri"/>
              </a:rPr>
              <a:t>taşıyabilmesi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saklayabilmesi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işleyebilmesi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hazırlayabilmesi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için gerekli </a:t>
            </a:r>
            <a:r>
              <a:rPr lang="tr-TR" sz="1200" i="1" dirty="0" err="1">
                <a:latin typeface="Calibri"/>
                <a:ea typeface="Calibri" panose="020F0502020204030204" pitchFamily="34" charset="0"/>
                <a:cs typeface="Calibri"/>
              </a:rPr>
              <a:t>bilrileri</a:t>
            </a:r>
            <a:r>
              <a:rPr lang="tr-TR" sz="1200" i="1" dirty="0">
                <a:latin typeface="Calibri"/>
                <a:ea typeface="Calibri" panose="020F0502020204030204" pitchFamily="34" charset="0"/>
                <a:cs typeface="Calibri"/>
              </a:rPr>
              <a:t> içerir;</a:t>
            </a:r>
            <a:endParaRPr lang="tr-TR" sz="1200" b="0" i="1" dirty="0">
              <a:solidFill>
                <a:srgbClr val="000000"/>
              </a:solidFill>
              <a:ea typeface="Calibri" panose="020F0502020204030204" pitchFamily="34" charset="0"/>
              <a:cs typeface="Calibri"/>
            </a:endParaRPr>
          </a:p>
          <a:p>
            <a:pPr marL="171450" indent="-171450" fontAlgn="base">
              <a:buFont typeface="Arial" panose="020B0604020202020204" pitchFamily="34" charset="0"/>
              <a:buChar char="•"/>
            </a:pPr>
            <a:r>
              <a:rPr lang="tr-TR" sz="1200" i="1" dirty="0">
                <a:latin typeface="Calibri"/>
                <a:ea typeface="Calibri" panose="020F0502020204030204" pitchFamily="34" charset="0"/>
                <a:cs typeface="Calibri"/>
              </a:rPr>
              <a:t>Tüketiciler</a:t>
            </a:r>
            <a:r>
              <a:rPr lang="tr-TR" sz="1200" b="0" i="1" dirty="0">
                <a:solidFill>
                  <a:srgbClr val="000000"/>
                </a:solidFill>
                <a:effectLst/>
                <a:latin typeface="Calibri"/>
                <a:ea typeface="Calibri" panose="020F0502020204030204" pitchFamily="34" charset="0"/>
                <a:cs typeface="Calibri"/>
              </a:rPr>
              <a:t> gıdalarda bulunan alerjenleri</a:t>
            </a:r>
            <a:r>
              <a:rPr lang="tr-TR" sz="1200" i="1" dirty="0">
                <a:latin typeface="Calibri"/>
                <a:ea typeface="Calibri" panose="020F0502020204030204" pitchFamily="34" charset="0"/>
                <a:cs typeface="Calibri"/>
              </a:rPr>
              <a:t> okuyabilmeli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ve</a:t>
            </a:r>
            <a:endParaRPr lang="tr-TR" sz="1200" b="0" i="1" dirty="0">
              <a:solidFill>
                <a:srgbClr val="000000"/>
              </a:solidFill>
              <a:ea typeface="Calibri" panose="020F0502020204030204" pitchFamily="34" charset="0"/>
              <a:cs typeface="Calibri"/>
            </a:endParaRPr>
          </a:p>
          <a:p>
            <a:pPr marL="171450" indent="-171450" fontAlgn="base">
              <a:buFont typeface="Arial" panose="020B0604020202020204" pitchFamily="34" charset="0"/>
              <a:buChar char="•"/>
            </a:pPr>
            <a:r>
              <a:rPr lang="tr-TR" sz="1200" i="1" dirty="0">
                <a:latin typeface="Calibri"/>
                <a:ea typeface="Calibri" panose="020F0502020204030204" pitchFamily="34" charset="0"/>
                <a:cs typeface="Calibri"/>
              </a:rPr>
              <a:t>Parti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numarası kolayca</a:t>
            </a:r>
            <a:r>
              <a:rPr lang="tr-TR" sz="1200" b="0" i="1" dirty="0">
                <a:solidFill>
                  <a:srgbClr val="000000"/>
                </a:solidFill>
                <a:effectLst/>
                <a:latin typeface="Calibri"/>
                <a:ea typeface="Calibri" panose="020F0502020204030204" pitchFamily="34" charset="0"/>
                <a:cs typeface="Calibri"/>
              </a:rPr>
              <a:t> tanımlanabilir ve gerekirse </a:t>
            </a:r>
            <a:r>
              <a:rPr lang="tr-TR" sz="1200" i="1" dirty="0">
                <a:latin typeface="Calibri"/>
                <a:ea typeface="Calibri" panose="020F0502020204030204" pitchFamily="34" charset="0"/>
                <a:cs typeface="Calibri"/>
              </a:rPr>
              <a:t>ürün iadesi</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için kullanılabilir olmalıdır</a:t>
            </a:r>
            <a:r>
              <a:rPr lang="tr-TR" sz="1200" b="0" i="0" dirty="0">
                <a:solidFill>
                  <a:srgbClr val="000000"/>
                </a:solidFill>
                <a:effectLst/>
                <a:latin typeface="Calibri"/>
                <a:ea typeface="Calibri" panose="020F0502020204030204" pitchFamily="34" charset="0"/>
                <a:cs typeface="Calibri"/>
              </a:rPr>
              <a:t>.</a:t>
            </a:r>
            <a:endParaRPr lang="tr-TR" sz="1200" b="0" i="0" dirty="0">
              <a:solidFill>
                <a:srgbClr val="000000"/>
              </a:solidFill>
              <a:ea typeface="Calibri" panose="020F0502020204030204" pitchFamily="34" charset="0"/>
              <a:cs typeface="Calibri"/>
            </a:endParaRPr>
          </a:p>
          <a:p>
            <a:pPr marL="171450" indent="-171450" rtl="0" fontAlgn="base">
              <a:buFont typeface="Arial" panose="020B0604020202020204" pitchFamily="34" charset="0"/>
              <a:buChar char="•"/>
            </a:pPr>
            <a:endParaRPr lang="tr-TR" sz="1200" b="0" i="0" dirty="0">
              <a:solidFill>
                <a:srgbClr val="000000"/>
              </a:solidFill>
              <a:ea typeface="Calibri" panose="020F0502020204030204" pitchFamily="34" charset="0"/>
            </a:endParaRPr>
          </a:p>
          <a:p>
            <a:r>
              <a:rPr lang="tr-TR" sz="1200" dirty="0">
                <a:latin typeface="Calibri"/>
                <a:ea typeface="Calibri" panose="020F0502020204030204" pitchFamily="34" charset="0"/>
                <a:cs typeface="Calibri"/>
              </a:rPr>
              <a:t>Tüketiciler, gıda hijyeni konusunda mutlaka iyi bilgilendirilmiş olmalıdır ve böylece (</a:t>
            </a:r>
            <a:r>
              <a:rPr lang="tr-TR" sz="1200" dirty="0" err="1">
                <a:latin typeface="Calibri"/>
                <a:ea typeface="Calibri" panose="020F0502020204030204" pitchFamily="34" charset="0"/>
                <a:cs typeface="Calibri"/>
              </a:rPr>
              <a:t>Codex</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Alimentarius</a:t>
            </a:r>
            <a:r>
              <a:rPr lang="tr-TR" sz="1200" dirty="0">
                <a:latin typeface="Calibri"/>
                <a:ea typeface="Calibri" panose="020F0502020204030204" pitchFamily="34" charset="0"/>
                <a:cs typeface="Calibri"/>
              </a:rPr>
              <a:t>, 2011): </a:t>
            </a:r>
            <a:endParaRPr lang="tr-TR" dirty="0">
              <a:latin typeface="Calibri"/>
              <a:cs typeface="Calibri"/>
            </a:endParaRPr>
          </a:p>
          <a:p>
            <a:pPr marL="171450" indent="-171450" fontAlgn="base">
              <a:buFont typeface="Arial" panose="020B0604020202020204" pitchFamily="34" charset="0"/>
              <a:buChar char="•"/>
            </a:pPr>
            <a:r>
              <a:rPr lang="tr-TR" sz="1200" i="1" dirty="0">
                <a:latin typeface="Calibri"/>
                <a:ea typeface="Calibri" panose="020F0502020204030204" pitchFamily="34" charset="0"/>
                <a:cs typeface="Calibri"/>
              </a:rPr>
              <a:t>Etiketi</a:t>
            </a:r>
            <a:r>
              <a:rPr lang="tr-TR" sz="1200" b="0" i="1" dirty="0">
                <a:solidFill>
                  <a:srgbClr val="000000"/>
                </a:solidFill>
                <a:effectLst/>
                <a:latin typeface="Calibri"/>
                <a:ea typeface="Calibri" panose="020F0502020204030204" pitchFamily="34" charset="0"/>
                <a:cs typeface="Calibri"/>
              </a:rPr>
              <a:t> okumanın ve anlamanın öneminin farkında </a:t>
            </a:r>
            <a:r>
              <a:rPr lang="tr-TR" sz="1200" i="1" dirty="0">
                <a:latin typeface="Calibri"/>
                <a:ea typeface="Calibri" panose="020F0502020204030204" pitchFamily="34" charset="0"/>
                <a:cs typeface="Calibri"/>
              </a:rPr>
              <a:t>olmalı;</a:t>
            </a:r>
            <a:endParaRPr lang="tr-TR" sz="1200" i="1" dirty="0">
              <a:ea typeface="Calibri" panose="020F0502020204030204" pitchFamily="34" charset="0"/>
              <a:cs typeface="Calibri"/>
            </a:endParaRPr>
          </a:p>
          <a:p>
            <a:pPr marL="171450" indent="-171450" fontAlgn="base">
              <a:buChar char="•"/>
            </a:pPr>
            <a:r>
              <a:rPr lang="tr-TR" sz="1200" i="1" dirty="0">
                <a:latin typeface="Calibri"/>
                <a:ea typeface="Calibri" panose="020F0502020204030204" pitchFamily="34" charset="0"/>
                <a:cs typeface="Calibri"/>
              </a:rPr>
              <a:t>Alerjenler de dahil</a:t>
            </a:r>
            <a:r>
              <a:rPr lang="tr-TR" sz="1200" b="0" i="1" dirty="0">
                <a:solidFill>
                  <a:srgbClr val="000000"/>
                </a:solidFill>
                <a:effectLst/>
                <a:latin typeface="Calibri"/>
                <a:ea typeface="Calibri" panose="020F0502020204030204" pitchFamily="34" charset="0"/>
                <a:cs typeface="Calibri"/>
              </a:rPr>
              <a:t> olmak üzere</a:t>
            </a:r>
            <a:r>
              <a:rPr lang="tr-TR" sz="1200" i="1" dirty="0">
                <a:latin typeface="Calibri"/>
                <a:ea typeface="Calibri" panose="020F0502020204030204" pitchFamily="34" charset="0"/>
                <a:cs typeface="Calibri"/>
              </a:rPr>
              <a:t>, tüketici kendisine</a:t>
            </a:r>
            <a:r>
              <a:rPr lang="tr-TR" sz="1200" b="0" i="1" dirty="0">
                <a:solidFill>
                  <a:srgbClr val="000000"/>
                </a:solidFill>
                <a:effectLst/>
                <a:latin typeface="Calibri"/>
                <a:ea typeface="Calibri" panose="020F0502020204030204" pitchFamily="34" charset="0"/>
                <a:cs typeface="Calibri"/>
              </a:rPr>
              <a:t> uygun </a:t>
            </a:r>
            <a:r>
              <a:rPr lang="tr-TR" sz="1200" i="1" dirty="0">
                <a:latin typeface="Calibri"/>
                <a:ea typeface="Calibri" panose="020F0502020204030204" pitchFamily="34" charset="0"/>
                <a:cs typeface="Calibri"/>
              </a:rPr>
              <a:t>ve </a:t>
            </a:r>
            <a:r>
              <a:rPr lang="tr-TR" sz="1200" b="0" i="1" dirty="0">
                <a:solidFill>
                  <a:srgbClr val="000000"/>
                </a:solidFill>
                <a:effectLst/>
                <a:latin typeface="Calibri"/>
                <a:ea typeface="Calibri" panose="020F0502020204030204" pitchFamily="34" charset="0"/>
                <a:cs typeface="Calibri"/>
              </a:rPr>
              <a:t>bilinçli seçimler </a:t>
            </a:r>
            <a:r>
              <a:rPr lang="tr-TR" sz="1200" i="1" dirty="0">
                <a:latin typeface="Calibri"/>
                <a:ea typeface="Calibri" panose="020F0502020204030204" pitchFamily="34" charset="0"/>
                <a:cs typeface="Calibri"/>
              </a:rPr>
              <a:t>yapmalı, ve</a:t>
            </a:r>
            <a:endParaRPr lang="tr-TR" sz="1200" b="0" i="1" dirty="0">
              <a:solidFill>
                <a:srgbClr val="000000"/>
              </a:solidFill>
              <a:ea typeface="Calibri" panose="020F0502020204030204" pitchFamily="34" charset="0"/>
              <a:cs typeface="Calibri"/>
            </a:endParaRPr>
          </a:p>
          <a:p>
            <a:pPr marL="171450" indent="-171450" rtl="0" fontAlgn="base">
              <a:buFont typeface="Arial" panose="020B0604020202020204" pitchFamily="34" charset="0"/>
              <a:buChar char="•"/>
            </a:pPr>
            <a:r>
              <a:rPr lang="tr-TR" sz="1200" b="0" i="1" dirty="0">
                <a:solidFill>
                  <a:srgbClr val="000000"/>
                </a:solidFill>
                <a:effectLst/>
                <a:latin typeface="Calibri"/>
                <a:ea typeface="Calibri" panose="020F0502020204030204" pitchFamily="34" charset="0"/>
                <a:cs typeface="Calibri"/>
              </a:rPr>
              <a:t>Gıdayı doğru bir şekilde saklayarak, hazırlayarak ve kullanarak kontaminasyonu ve gıda kaynaklı patojenlerin büyümesini veya hayatta kalmasını </a:t>
            </a:r>
            <a:r>
              <a:rPr lang="tr-TR" sz="1200" i="1" dirty="0">
                <a:latin typeface="Calibri"/>
                <a:ea typeface="Calibri" panose="020F0502020204030204" pitchFamily="34" charset="0"/>
                <a:cs typeface="Calibri"/>
              </a:rPr>
              <a:t>önlemelidir.</a:t>
            </a:r>
            <a:endParaRPr lang="tr-TR" sz="1200" b="0" i="1" dirty="0">
              <a:solidFill>
                <a:srgbClr val="000000"/>
              </a:solidFill>
              <a:ea typeface="Calibri" panose="020F0502020204030204" pitchFamily="34" charset="0"/>
              <a:cs typeface="Calibri"/>
            </a:endParaRPr>
          </a:p>
          <a:p>
            <a:pPr rtl="0" fontAlgn="base"/>
            <a:endParaRPr lang="tr-TR" sz="1200" b="0" i="0" dirty="0">
              <a:solidFill>
                <a:srgbClr val="000000"/>
              </a:solidFill>
              <a:ea typeface="Calibri" panose="020F0502020204030204" pitchFamily="34" charset="0"/>
            </a:endParaRPr>
          </a:p>
          <a:p>
            <a:pPr fontAlgn="base"/>
            <a:r>
              <a:rPr lang="tr-TR" sz="1200" b="0" i="0" dirty="0">
                <a:solidFill>
                  <a:srgbClr val="000000"/>
                </a:solidFill>
                <a:effectLst/>
                <a:latin typeface="Calibri"/>
                <a:ea typeface="Calibri" panose="020F0502020204030204" pitchFamily="34" charset="0"/>
                <a:cs typeface="Calibri"/>
              </a:rPr>
              <a:t>Bu </a:t>
            </a:r>
            <a:r>
              <a:rPr lang="tr-TR" sz="1200" dirty="0">
                <a:latin typeface="Calibri"/>
                <a:ea typeface="Calibri" panose="020F0502020204030204" pitchFamily="34" charset="0"/>
                <a:cs typeface="Calibri"/>
              </a:rPr>
              <a:t>sebeple etikette</a:t>
            </a:r>
            <a:r>
              <a:rPr lang="tr-TR" sz="1200" b="0" i="0" dirty="0">
                <a:solidFill>
                  <a:srgbClr val="000000"/>
                </a:solidFill>
                <a:effectLst/>
                <a:latin typeface="Calibri"/>
                <a:ea typeface="Calibri" panose="020F0502020204030204" pitchFamily="34" charset="0"/>
                <a:cs typeface="Calibri"/>
              </a:rPr>
              <a:t> aşağıdaki bilgilerin sağlanması önemlidir (</a:t>
            </a:r>
            <a:r>
              <a:rPr lang="tr-TR" sz="1200" b="0" i="0" dirty="0" err="1">
                <a:solidFill>
                  <a:srgbClr val="000000"/>
                </a:solidFill>
                <a:effectLst/>
                <a:latin typeface="Calibri"/>
                <a:ea typeface="Calibri" panose="020F0502020204030204" pitchFamily="34" charset="0"/>
                <a:cs typeface="Calibri"/>
              </a:rPr>
              <a:t>Codex</a:t>
            </a:r>
            <a:r>
              <a:rPr lang="tr-TR" sz="1200" b="0" i="0" dirty="0">
                <a:solidFill>
                  <a:srgbClr val="000000"/>
                </a:solidFill>
                <a:effectLst/>
                <a:latin typeface="Calibri"/>
                <a:ea typeface="Calibri" panose="020F0502020204030204" pitchFamily="34" charset="0"/>
                <a:cs typeface="Calibri"/>
              </a:rPr>
              <a:t> </a:t>
            </a:r>
            <a:r>
              <a:rPr lang="tr-TR" sz="1200" b="0" i="0" dirty="0" err="1">
                <a:solidFill>
                  <a:srgbClr val="000000"/>
                </a:solidFill>
                <a:effectLst/>
                <a:latin typeface="Calibri"/>
                <a:ea typeface="Calibri" panose="020F0502020204030204" pitchFamily="34" charset="0"/>
                <a:cs typeface="Calibri"/>
              </a:rPr>
              <a:t>Alimentarius</a:t>
            </a:r>
            <a:r>
              <a:rPr lang="tr-TR" sz="1200" b="0" i="0" dirty="0">
                <a:solidFill>
                  <a:srgbClr val="000000"/>
                </a:solidFill>
                <a:effectLst/>
                <a:latin typeface="Calibri"/>
                <a:ea typeface="Calibri" panose="020F0502020204030204" pitchFamily="34" charset="0"/>
                <a:cs typeface="Calibri"/>
              </a:rPr>
              <a:t>, 2011):</a:t>
            </a:r>
            <a:endParaRPr lang="tr-TR" sz="1200" b="0" i="0" dirty="0">
              <a:solidFill>
                <a:srgbClr val="000000"/>
              </a:solidFill>
              <a:latin typeface="Calibri"/>
              <a:ea typeface="Calibri" panose="020F0502020204030204" pitchFamily="34" charset="0"/>
              <a:cs typeface="Calibri"/>
            </a:endParaRPr>
          </a:p>
          <a:p>
            <a:pPr marL="171450" indent="-171450" fontAlgn="base">
              <a:buFont typeface="Arial" panose="020B0604020202020204" pitchFamily="34" charset="0"/>
              <a:buChar char="•"/>
            </a:pPr>
            <a:r>
              <a:rPr lang="tr-TR" sz="1200" b="1" i="0" dirty="0">
                <a:solidFill>
                  <a:srgbClr val="000000"/>
                </a:solidFill>
                <a:effectLst/>
                <a:latin typeface="Calibri"/>
                <a:ea typeface="Calibri" panose="020F0502020204030204" pitchFamily="34" charset="0"/>
                <a:cs typeface="Calibri"/>
              </a:rPr>
              <a:t>Parti Tanımlama ve İzlenebilirlik</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Yapılması gerekiyorsa ürün</a:t>
            </a:r>
            <a:r>
              <a:rPr lang="tr-TR" sz="1200" b="0" i="0" dirty="0">
                <a:effectLst/>
                <a:latin typeface="Calibri"/>
                <a:ea typeface="Calibri" panose="020F0502020204030204" pitchFamily="34" charset="0"/>
                <a:cs typeface="Calibri"/>
              </a:rPr>
              <a:t> geri </a:t>
            </a:r>
            <a:r>
              <a:rPr lang="tr-TR" sz="1200" dirty="0">
                <a:latin typeface="Calibri"/>
                <a:ea typeface="Calibri" panose="020F0502020204030204" pitchFamily="34" charset="0"/>
                <a:cs typeface="Calibri"/>
              </a:rPr>
              <a:t>çağırılmalı veya stok</a:t>
            </a:r>
            <a:r>
              <a:rPr lang="tr-TR" sz="1200" b="0" i="0" dirty="0">
                <a:effectLst/>
                <a:latin typeface="Calibri"/>
                <a:ea typeface="Calibri" panose="020F0502020204030204" pitchFamily="34" charset="0"/>
                <a:cs typeface="Calibri"/>
              </a:rPr>
              <a:t> rotasyonu</a:t>
            </a:r>
            <a:r>
              <a:rPr lang="tr-TR" sz="1200" dirty="0">
                <a:latin typeface="Calibri"/>
                <a:ea typeface="Calibri" panose="020F0502020204030204" pitchFamily="34" charset="0"/>
                <a:cs typeface="Calibri"/>
              </a:rPr>
              <a:t>, lotlar tanımlanmalıdır</a:t>
            </a:r>
            <a:r>
              <a:rPr lang="tr-TR" sz="1200" b="0" i="0" dirty="0">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Ayrıca</a:t>
            </a:r>
            <a:r>
              <a:rPr lang="tr-TR" sz="1200" b="0" i="0" dirty="0">
                <a:effectLst/>
                <a:latin typeface="Calibri"/>
                <a:ea typeface="Calibri" panose="020F0502020204030204" pitchFamily="34" charset="0"/>
                <a:cs typeface="Calibri"/>
              </a:rPr>
              <a:t> bir izlenebilirlik sistemi kurulmalıdır.</a:t>
            </a:r>
            <a:endParaRPr lang="tr-TR" sz="1200" dirty="0">
              <a:latin typeface="Calibri"/>
              <a:ea typeface="Calibri" panose="020F0502020204030204" pitchFamily="34" charset="0"/>
              <a:cs typeface="Calibri"/>
            </a:endParaRPr>
          </a:p>
          <a:p>
            <a:pPr rtl="0"/>
            <a:endParaRPr lang="tr-TR" sz="1200" dirty="0">
              <a:ea typeface="Calibri" panose="020F0502020204030204" pitchFamily="34" charset="0"/>
              <a:cs typeface="Calibri"/>
            </a:endParaRPr>
          </a:p>
          <a:p>
            <a:pPr marL="171450" indent="-171450" fontAlgn="base">
              <a:buFont typeface="Arial" panose="020B0604020202020204" pitchFamily="34" charset="0"/>
              <a:buChar char="•"/>
            </a:pPr>
            <a:r>
              <a:rPr lang="tr-TR" sz="1200" b="1" i="0" dirty="0">
                <a:solidFill>
                  <a:srgbClr val="000000"/>
                </a:solidFill>
                <a:effectLst/>
                <a:latin typeface="Calibri"/>
                <a:ea typeface="Calibri" panose="020F0502020204030204" pitchFamily="34" charset="0"/>
                <a:cs typeface="Calibri"/>
              </a:rPr>
              <a:t>Ürün Bilgisi</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Tüm ürünlerin, güvenli ve doğru şekilde nasıl saklanması ve kullanılması gerektiğini açıklayan bilgilere sahip olması gerekir</a:t>
            </a:r>
            <a:r>
              <a:rPr lang="tr-TR" sz="1200" b="0" i="0" dirty="0">
                <a:effectLst/>
                <a:latin typeface="Calibri"/>
                <a:ea typeface="Calibri" panose="020F0502020204030204" pitchFamily="34" charset="0"/>
                <a:cs typeface="Calibri"/>
              </a:rPr>
              <a:t>.</a:t>
            </a:r>
            <a:endParaRPr lang="tr-TR" sz="1200" dirty="0">
              <a:latin typeface="Calibri"/>
              <a:ea typeface="Calibri" panose="020F0502020204030204" pitchFamily="34" charset="0"/>
              <a:cs typeface="Calibri"/>
            </a:endParaRPr>
          </a:p>
          <a:p>
            <a:pPr rtl="0"/>
            <a:endParaRPr lang="tr-TR" sz="1200" b="0" i="0" dirty="0">
              <a:solidFill>
                <a:srgbClr val="000000"/>
              </a:solidFill>
              <a:effectLst/>
              <a:ea typeface="Calibri" panose="020F0502020204030204" pitchFamily="34" charset="0"/>
              <a:cs typeface="Calibri"/>
            </a:endParaRPr>
          </a:p>
          <a:p>
            <a:pPr marL="171450" indent="-171450" fontAlgn="base">
              <a:buFont typeface="Arial" panose="020B0604020202020204" pitchFamily="34" charset="0"/>
              <a:buChar char="•"/>
            </a:pPr>
            <a:r>
              <a:rPr lang="tr-TR" sz="1200" b="1" i="0" dirty="0">
                <a:solidFill>
                  <a:srgbClr val="000000"/>
                </a:solidFill>
                <a:effectLst/>
                <a:latin typeface="Calibri"/>
                <a:ea typeface="Calibri" panose="020F0502020204030204" pitchFamily="34" charset="0"/>
                <a:cs typeface="Calibri"/>
              </a:rPr>
              <a:t>Ürün Etiketleme</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İşlenmiş gıdalar</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depolama talimatlarına göre saklanmalı ve güvenli şekilde etiketlenmelidir. Daha</a:t>
            </a:r>
            <a:r>
              <a:rPr lang="tr-TR" sz="1200" b="0" i="0" dirty="0">
                <a:solidFill>
                  <a:srgbClr val="000000"/>
                </a:solidFill>
                <a:effectLst/>
                <a:latin typeface="Calibri"/>
                <a:ea typeface="Calibri" panose="020F0502020204030204" pitchFamily="34" charset="0"/>
                <a:cs typeface="Calibri"/>
              </a:rPr>
              <a:t> fazla bilgi için etiketleme ile ilgili bölüme bakın.</a:t>
            </a:r>
            <a:endParaRPr lang="tr-TR" sz="1200" b="0" i="0" dirty="0">
              <a:solidFill>
                <a:srgbClr val="000000"/>
              </a:solidFill>
              <a:latin typeface="Calibri"/>
              <a:ea typeface="Calibri" panose="020F0502020204030204" pitchFamily="34" charset="0"/>
              <a:cs typeface="Calibri"/>
            </a:endParaRPr>
          </a:p>
          <a:p>
            <a:pPr rtl="0"/>
            <a:endParaRPr lang="tr-TR" sz="1200" dirty="0">
              <a:solidFill>
                <a:schemeClr val="tx1"/>
              </a:solidFill>
              <a:highlight>
                <a:srgbClr val="F79037"/>
              </a:highligh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901550" y="1248206"/>
            <a:ext cx="6489234" cy="430887"/>
          </a:xfrm>
          <a:prstGeom prst="rect">
            <a:avLst/>
          </a:prstGeom>
          <a:noFill/>
        </p:spPr>
        <p:txBody>
          <a:bodyPr wrap="square">
            <a:spAutoFit/>
          </a:bodyPr>
          <a:lstStyle/>
          <a:p>
            <a:pPr algn="l" rtl="0"/>
            <a:r>
              <a:rPr lang="en-US" sz="2200" i="0" dirty="0">
                <a:effectLst/>
                <a:latin typeface="Calibri" panose="020F0502020204030204" pitchFamily="34" charset="0"/>
                <a:ea typeface="Calibri" panose="020F0502020204030204" pitchFamily="34" charset="0"/>
                <a:cs typeface="Calibri" panose="020F0502020204030204" pitchFamily="34" charset="0"/>
              </a:rPr>
              <a:t>B.2.2. </a:t>
            </a:r>
            <a:r>
              <a:rPr lang="en-US" sz="2200" i="0" dirty="0" err="1">
                <a:effectLst/>
                <a:latin typeface="Calibri" panose="020F0502020204030204" pitchFamily="34" charset="0"/>
                <a:ea typeface="Calibri" panose="020F0502020204030204" pitchFamily="34" charset="0"/>
                <a:cs typeface="Calibri" panose="020F0502020204030204" pitchFamily="34" charset="0"/>
              </a:rPr>
              <a:t>Hammaddelerin</a:t>
            </a:r>
            <a:r>
              <a:rPr lang="en-US" sz="2200" i="0" dirty="0">
                <a:effectLst/>
                <a:latin typeface="Calibri" panose="020F0502020204030204" pitchFamily="34" charset="0"/>
                <a:ea typeface="Calibri" panose="020F0502020204030204" pitchFamily="34" charset="0"/>
                <a:cs typeface="Calibri" panose="020F0502020204030204" pitchFamily="34" charset="0"/>
              </a:rPr>
              <a:t> </a:t>
            </a:r>
            <a:r>
              <a:rPr lang="en-US" sz="2200" i="0" dirty="0" err="1">
                <a:effectLst/>
                <a:latin typeface="Calibri" panose="020F0502020204030204" pitchFamily="34" charset="0"/>
                <a:ea typeface="Calibri" panose="020F0502020204030204" pitchFamily="34" charset="0"/>
                <a:cs typeface="Calibri" panose="020F0502020204030204" pitchFamily="34" charset="0"/>
              </a:rPr>
              <a:t>hesap</a:t>
            </a:r>
            <a:r>
              <a:rPr lang="en-US" sz="2200" i="0" dirty="0">
                <a:effectLst/>
                <a:latin typeface="Calibri" panose="020F0502020204030204" pitchFamily="34" charset="0"/>
                <a:ea typeface="Calibri" panose="020F0502020204030204" pitchFamily="34" charset="0"/>
                <a:cs typeface="Calibri" panose="020F0502020204030204" pitchFamily="34" charset="0"/>
              </a:rPr>
              <a:t> </a:t>
            </a:r>
            <a:r>
              <a:rPr lang="en-US" sz="2200" i="0" dirty="0" err="1">
                <a:effectLst/>
                <a:latin typeface="Calibri" panose="020F0502020204030204" pitchFamily="34" charset="0"/>
                <a:ea typeface="Calibri" panose="020F0502020204030204" pitchFamily="34" charset="0"/>
                <a:cs typeface="Calibri" panose="020F0502020204030204" pitchFamily="34" charset="0"/>
              </a:rPr>
              <a:t>verebilirliği</a:t>
            </a:r>
            <a:r>
              <a:rPr lang="en-US" sz="2200" i="0" dirty="0">
                <a:effectLst/>
                <a:latin typeface="Calibri" panose="020F0502020204030204" pitchFamily="34" charset="0"/>
                <a:ea typeface="Calibri" panose="020F0502020204030204" pitchFamily="34" charset="0"/>
                <a:cs typeface="Calibri" panose="020F0502020204030204" pitchFamily="34" charset="0"/>
              </a:rPr>
              <a:t>/</a:t>
            </a:r>
            <a:r>
              <a:rPr lang="en-US" sz="2200" i="0" dirty="0" err="1">
                <a:effectLst/>
                <a:latin typeface="Calibri" panose="020F0502020204030204" pitchFamily="34" charset="0"/>
                <a:ea typeface="Calibri" panose="020F0502020204030204" pitchFamily="34" charset="0"/>
                <a:cs typeface="Calibri" panose="020F0502020204030204" pitchFamily="34" charset="0"/>
              </a:rPr>
              <a:t>izlenebilirliği</a:t>
            </a:r>
            <a:endParaRPr lang="en-IE" sz="2200" dirty="0" err="1">
              <a:latin typeface="Calibri" panose="020F0502020204030204" pitchFamily="34" charset="0"/>
              <a:ea typeface="Calibri" panose="020F0502020204030204" pitchFamily="34" charset="0"/>
              <a:cs typeface="Calibri" panose="020F0502020204030204" pitchFamily="34" charset="0"/>
            </a:endParaRPr>
          </a:p>
        </p:txBody>
      </p:sp>
      <p:sp>
        <p:nvSpPr>
          <p:cNvPr id="33" name="Slide Number Placeholder 9">
            <a:extLst>
              <a:ext uri="{FF2B5EF4-FFF2-40B4-BE49-F238E27FC236}">
                <a16:creationId xmlns:a16="http://schemas.microsoft.com/office/drawing/2014/main" id="{090A3BC0-BFD6-045E-6273-D09F0912EE20}"/>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31</a:t>
            </a:fld>
            <a:endParaRPr lang="en-US" sz="1100"/>
          </a:p>
        </p:txBody>
      </p:sp>
    </p:spTree>
    <p:extLst>
      <p:ext uri="{BB962C8B-B14F-4D97-AF65-F5344CB8AC3E}">
        <p14:creationId xmlns:p14="http://schemas.microsoft.com/office/powerpoint/2010/main" val="3262784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pPr rtl="0"/>
            <a:r>
              <a:rPr lang="en-GB" sz="1200" b="1" dirty="0" err="1">
                <a:latin typeface="Calibri"/>
                <a:ea typeface="Calibri" panose="020F0502020204030204" pitchFamily="34" charset="0"/>
                <a:cs typeface="Calibri"/>
              </a:rPr>
              <a:t>Uygulamalı</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Etkinlik</a:t>
            </a:r>
            <a:r>
              <a:rPr lang="en-GB" sz="1200" b="1" dirty="0">
                <a:latin typeface="Calibri"/>
                <a:ea typeface="Calibri" panose="020F0502020204030204" pitchFamily="34" charset="0"/>
                <a:cs typeface="Calibri"/>
              </a:rPr>
              <a:t> 1:</a:t>
            </a:r>
          </a:p>
          <a:p>
            <a:pPr rtl="0" fontAlgn="base"/>
            <a:r>
              <a:rPr lang="en-GB" sz="1200" b="0" i="0" dirty="0" err="1">
                <a:solidFill>
                  <a:srgbClr val="000000"/>
                </a:solidFill>
                <a:effectLst/>
                <a:latin typeface="Calibri"/>
                <a:ea typeface="Calibri" panose="020F0502020204030204" pitchFamily="34" charset="0"/>
                <a:cs typeface="Calibri"/>
              </a:rPr>
              <a:t>Öğrencilerden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çeşitli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ambalajlarının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etiketlerini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analiz</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etmelerini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izlenebilirliğin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garanti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edilip</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edilmediğini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kontrol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etmelerini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isteyin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üreticisi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tarafından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kullanılan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yöntemi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tartışın</a:t>
            </a:r>
            <a:r>
              <a:rPr lang="en-GB" sz="1200" b="0" i="0" dirty="0">
                <a:solidFill>
                  <a:srgbClr val="000000"/>
                </a:solidFill>
                <a:effectLst/>
                <a:latin typeface="Calibri"/>
                <a:ea typeface="Calibri" panose="020F0502020204030204" pitchFamily="34" charset="0"/>
                <a:cs typeface="Calibri"/>
              </a:rPr>
              <a:t>.</a:t>
            </a:r>
          </a:p>
          <a:p>
            <a:pPr rtl="0" fontAlgn="base"/>
            <a:endParaRPr lang="en-GB" sz="1200" dirty="0">
              <a:solidFill>
                <a:schemeClr val="tx1"/>
              </a:solidFill>
              <a:ea typeface="Calibri" panose="020F0502020204030204" pitchFamily="34" charset="0"/>
            </a:endParaRPr>
          </a:p>
          <a:p>
            <a:pPr rtl="0"/>
            <a:r>
              <a:rPr lang="en-GB" sz="1200" b="1" dirty="0" err="1">
                <a:latin typeface="Calibri"/>
                <a:ea typeface="Calibri" panose="020F0502020204030204" pitchFamily="34" charset="0"/>
                <a:cs typeface="Calibri"/>
              </a:rPr>
              <a:t>Uygulamalı</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Etkinlik</a:t>
            </a:r>
            <a:r>
              <a:rPr lang="en-GB" sz="1200" b="1" dirty="0">
                <a:latin typeface="Calibri"/>
                <a:ea typeface="Calibri" panose="020F0502020204030204" pitchFamily="34" charset="0"/>
                <a:cs typeface="Calibri"/>
              </a:rPr>
              <a:t> 2:</a:t>
            </a:r>
          </a:p>
          <a:p>
            <a:pPr rtl="0"/>
            <a:r>
              <a:rPr lang="en-GB" sz="1200" dirty="0" err="1">
                <a:latin typeface="Calibri"/>
                <a:ea typeface="Calibri" panose="020F0502020204030204" pitchFamily="34" charset="0"/>
                <a:cs typeface="Calibri"/>
              </a:rPr>
              <a:t>Öğrencilerden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izlenebilirliğinde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kullanılabilecek</a:t>
            </a:r>
            <a:r>
              <a:rPr lang="en-GB" sz="1200" dirty="0">
                <a:latin typeface="Calibri"/>
                <a:ea typeface="Calibri" panose="020F0502020204030204" pitchFamily="34" charset="0"/>
                <a:cs typeface="Calibri"/>
              </a:rPr>
              <a:t> yeni </a:t>
            </a:r>
            <a:r>
              <a:rPr lang="en-GB" sz="1200" dirty="0" err="1">
                <a:latin typeface="Calibri"/>
                <a:ea typeface="Calibri" panose="020F0502020204030204" pitchFamily="34" charset="0"/>
                <a:cs typeface="Calibri"/>
              </a:rPr>
              <a:t>dijital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teknolojileri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araştırmalarını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isteyin</a:t>
            </a:r>
            <a:r>
              <a:rPr lang="en-GB" sz="1200" dirty="0">
                <a:latin typeface="Calibri"/>
                <a:ea typeface="Calibri" panose="020F0502020204030204" pitchFamily="34" charset="0"/>
                <a:cs typeface="Calibri"/>
              </a:rPr>
              <a:t>.</a:t>
            </a:r>
            <a:endParaRPr lang="en-GB" sz="1200" b="1" dirty="0">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r>
              <a:rPr lang="en-GB" sz="1200" b="1" dirty="0" err="1">
                <a:solidFill>
                  <a:schemeClr val="tx1"/>
                </a:solidFill>
                <a:latin typeface="Calibri"/>
                <a:ea typeface="Calibri" panose="020F0502020204030204" pitchFamily="34" charset="0"/>
                <a:cs typeface="Calibri"/>
              </a:rPr>
              <a:t>Yayın</a:t>
            </a:r>
            <a:r>
              <a:rPr lang="en-GB" sz="1200" b="1" dirty="0">
                <a:solidFill>
                  <a:schemeClr val="tx1"/>
                </a:solidFill>
                <a:latin typeface="Calibri"/>
                <a:ea typeface="Calibri" panose="020F0502020204030204" pitchFamily="34" charset="0"/>
                <a:cs typeface="Calibri"/>
              </a:rPr>
              <a:t> </a:t>
            </a:r>
            <a:r>
              <a:rPr lang="en-GB" sz="1200" b="1" dirty="0" err="1">
                <a:solidFill>
                  <a:schemeClr val="tx1"/>
                </a:solidFill>
                <a:latin typeface="Calibri"/>
                <a:ea typeface="Calibri" panose="020F0502020204030204" pitchFamily="34" charset="0"/>
                <a:cs typeface="Calibri"/>
              </a:rPr>
              <a:t>Önerileri</a:t>
            </a:r>
            <a:r>
              <a:rPr lang="en-GB" sz="1200" b="1" dirty="0">
                <a:solidFill>
                  <a:schemeClr val="tx1"/>
                </a:solidFill>
                <a:latin typeface="Calibri"/>
                <a:ea typeface="Calibri" panose="020F0502020204030204" pitchFamily="34" charset="0"/>
                <a:cs typeface="Calibri"/>
              </a:rPr>
              <a:t>:</a:t>
            </a:r>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marL="171450" indent="-171450" rtl="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Codex Alimentarius (2011). </a:t>
            </a:r>
            <a:r>
              <a:rPr lang="en-GB" sz="1200" b="0" i="0" dirty="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Hijyeninin</a:t>
            </a:r>
            <a:r>
              <a:rPr lang="en-GB" sz="1200" b="0" i="0" dirty="0">
                <a:solidFill>
                  <a:srgbClr val="000000"/>
                </a:solidFill>
                <a:effectLst/>
                <a:latin typeface="Calibri"/>
                <a:ea typeface="Calibri" panose="020F0502020204030204" pitchFamily="34" charset="0"/>
                <a:cs typeface="Calibri"/>
              </a:rPr>
              <a:t> Genel </a:t>
            </a:r>
            <a:r>
              <a:rPr lang="en-GB" sz="1200" b="0" i="0" dirty="0" err="1">
                <a:solidFill>
                  <a:srgbClr val="000000"/>
                </a:solidFill>
                <a:effectLst/>
                <a:latin typeface="Calibri"/>
                <a:ea typeface="Calibri" panose="020F0502020204030204" pitchFamily="34" charset="0"/>
                <a:cs typeface="Calibri"/>
              </a:rPr>
              <a:t>İlkeleri</a:t>
            </a:r>
            <a:r>
              <a:rPr lang="en-GB" sz="1200" b="0" i="0" dirty="0">
                <a:solidFill>
                  <a:srgbClr val="000000"/>
                </a:solidFill>
                <a:effectLst/>
                <a:latin typeface="Calibri"/>
                <a:ea typeface="Calibri" panose="020F0502020204030204" pitchFamily="34" charset="0"/>
                <a:cs typeface="Calibri"/>
              </a:rPr>
              <a:t> - CXC 1-1969. 1969'da </a:t>
            </a:r>
            <a:r>
              <a:rPr lang="en-GB" sz="1200" b="0" i="0" dirty="0" err="1">
                <a:solidFill>
                  <a:srgbClr val="000000"/>
                </a:solidFill>
                <a:effectLst/>
                <a:latin typeface="Calibri"/>
                <a:ea typeface="Calibri" panose="020F0502020204030204" pitchFamily="34" charset="0"/>
                <a:cs typeface="Calibri"/>
              </a:rPr>
              <a:t>kabul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edildi</a:t>
            </a:r>
            <a:r>
              <a:rPr lang="en-GB" sz="1200" b="0" i="0" dirty="0">
                <a:solidFill>
                  <a:srgbClr val="000000"/>
                </a:solidFill>
                <a:effectLst/>
                <a:latin typeface="Calibri"/>
                <a:ea typeface="Calibri" panose="020F0502020204030204" pitchFamily="34" charset="0"/>
                <a:cs typeface="Calibri"/>
              </a:rPr>
              <a:t>. 1999'da </a:t>
            </a:r>
            <a:r>
              <a:rPr lang="en-GB" sz="1200" b="0" i="0" dirty="0" err="1">
                <a:solidFill>
                  <a:srgbClr val="000000"/>
                </a:solidFill>
                <a:effectLst/>
                <a:latin typeface="Calibri"/>
                <a:ea typeface="Calibri" panose="020F0502020204030204" pitchFamily="34" charset="0"/>
                <a:cs typeface="Calibri"/>
              </a:rPr>
              <a:t>değiştirildi</a:t>
            </a:r>
            <a:r>
              <a:rPr lang="en-GB" sz="1200" b="0" i="0" dirty="0">
                <a:solidFill>
                  <a:srgbClr val="000000"/>
                </a:solidFill>
                <a:effectLst/>
                <a:latin typeface="Calibri"/>
                <a:ea typeface="Calibri" panose="020F0502020204030204" pitchFamily="34" charset="0"/>
                <a:cs typeface="Calibri"/>
              </a:rPr>
              <a:t>. 1997, 2003, 2020'de </a:t>
            </a:r>
            <a:r>
              <a:rPr lang="en-GB" sz="1200" b="0" i="0" dirty="0" err="1">
                <a:solidFill>
                  <a:srgbClr val="000000"/>
                </a:solidFill>
                <a:effectLst/>
                <a:latin typeface="Calibri"/>
                <a:ea typeface="Calibri" panose="020F0502020204030204" pitchFamily="34" charset="0"/>
                <a:cs typeface="Calibri"/>
              </a:rPr>
              <a:t>revize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edildi</a:t>
            </a:r>
            <a:r>
              <a:rPr lang="en-GB" sz="1200" b="0" i="0" dirty="0">
                <a:solidFill>
                  <a:srgbClr val="000000"/>
                </a:solidFill>
                <a:effectLst/>
                <a:latin typeface="Calibri"/>
                <a:ea typeface="Calibri" panose="020F0502020204030204" pitchFamily="34" charset="0"/>
                <a:cs typeface="Calibri"/>
              </a:rPr>
              <a:t>. 2011'de </a:t>
            </a:r>
            <a:r>
              <a:rPr lang="en-GB" sz="1200" b="0" i="0" dirty="0" err="1">
                <a:solidFill>
                  <a:srgbClr val="000000"/>
                </a:solidFill>
                <a:effectLst/>
                <a:latin typeface="Calibri"/>
                <a:ea typeface="Calibri" panose="020F0502020204030204" pitchFamily="34" charset="0"/>
                <a:cs typeface="Calibri"/>
              </a:rPr>
              <a:t>editoryal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düzeltmeler</a:t>
            </a:r>
            <a:r>
              <a:rPr lang="en-GB" sz="1200" b="0" i="0" dirty="0">
                <a:solidFill>
                  <a:srgbClr val="000000"/>
                </a:solidFill>
                <a:effectLst/>
                <a:latin typeface="Calibri"/>
                <a:ea typeface="Calibri" panose="020F0502020204030204" pitchFamily="34" charset="0"/>
                <a:cs typeface="Calibri"/>
              </a:rPr>
              <a:t>.</a:t>
            </a:r>
          </a:p>
          <a:p>
            <a:pPr marL="171450" indent="-17145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FDA, </a:t>
            </a:r>
            <a:r>
              <a:rPr lang="en-GB" sz="1200" b="0" i="0" dirty="0" err="1">
                <a:solidFill>
                  <a:srgbClr val="000000"/>
                </a:solidFill>
                <a:effectLst/>
                <a:latin typeface="Calibri"/>
                <a:ea typeface="Calibri" panose="020F0502020204030204" pitchFamily="34" charset="0"/>
                <a:cs typeface="Calibri"/>
              </a:rPr>
              <a:t>potansiyel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mikrobiyal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kontaminasyon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bildirilmemiş</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malzemeler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alerjenler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glüten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gibi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çeşitli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amaçlarla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piyasadan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bazı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yiyecek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içecekleri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çağırır</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vb.) </a:t>
            </a:r>
            <a:r>
              <a:rPr lang="en-GB" sz="1200" b="0" i="0" dirty="0" err="1">
                <a:solidFill>
                  <a:srgbClr val="000000"/>
                </a:solidFill>
                <a:effectLst/>
                <a:latin typeface="Calibri"/>
                <a:ea typeface="Calibri" panose="020F0502020204030204" pitchFamily="34" charset="0"/>
                <a:cs typeface="Calibri"/>
              </a:rPr>
              <a:t>Lütfen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çağırma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listesini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kontrol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edin</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b="0" i="0" u="sng" strike="noStrike"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Geri Çekmeler, Piyasadan Çekilmeler ve Güvenlik Uyarıları | FDA</a:t>
            </a:r>
            <a:r>
              <a:rPr lang="en-GB" sz="1200" dirty="0">
                <a:solidFill>
                  <a:srgbClr val="F79037"/>
                </a:solidFill>
                <a:latin typeface="Calibri"/>
                <a:ea typeface="Calibri" panose="020F0502020204030204" pitchFamily="34" charset="0"/>
                <a:cs typeface="Calibri"/>
              </a:rPr>
              <a:t> </a:t>
            </a:r>
            <a:endParaRPr lang="en-GB" sz="1200" b="0" i="0" dirty="0">
              <a:solidFill>
                <a:srgbClr val="F79037"/>
              </a:solidFill>
              <a:effectLst/>
              <a:latin typeface="Calibri"/>
              <a:ea typeface="Calibri" panose="020F0502020204030204" pitchFamily="34" charset="0"/>
              <a:cs typeface="Calibri"/>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1885713" y="6824036"/>
            <a:ext cx="4967784" cy="1053820"/>
          </a:xfrm>
          <a:prstGeom prst="wedgeRoundRectCallout">
            <a:avLst>
              <a:gd name="adj1" fmla="val -34994"/>
              <a:gd name="adj2" fmla="val -87479"/>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rtl="0"/>
            <a:r>
              <a:rPr lang="en-IE" sz="1400" b="1">
                <a:latin typeface="Calibri"/>
                <a:ea typeface="Calibri" panose="020F0502020204030204" pitchFamily="34" charset="0"/>
                <a:cs typeface="Calibri"/>
              </a:rPr>
              <a:t>Etkinlik 2 İçin Bir İpucu:</a:t>
            </a:r>
          </a:p>
          <a:p>
            <a:pPr algn="ctr" rtl="0"/>
            <a:r>
              <a:rPr lang="en-IE" sz="1400" b="1">
                <a:latin typeface="Calibri"/>
                <a:ea typeface="Calibri" panose="020F0502020204030204" pitchFamily="34" charset="0"/>
                <a:cs typeface="Calibri"/>
              </a:rPr>
              <a:t>Blockchain</a:t>
            </a:r>
          </a:p>
          <a:p>
            <a:pPr algn="ctr" rtl="0"/>
            <a:r>
              <a:rPr lang="en-IE" sz="1400" b="1">
                <a:latin typeface="Calibri"/>
                <a:ea typeface="Calibri" panose="020F0502020204030204" pitchFamily="34" charset="0"/>
                <a:cs typeface="Calibri"/>
              </a:rPr>
              <a:t>Nesnelerin İnterneti [IoT]</a:t>
            </a:r>
          </a:p>
          <a:p>
            <a:pPr algn="ctr" rtl="0"/>
            <a:r>
              <a:rPr lang="en-IE" sz="1400" b="1">
                <a:latin typeface="Calibri"/>
                <a:ea typeface="Calibri" panose="020F0502020204030204" pitchFamily="34" charset="0"/>
                <a:cs typeface="Calibri"/>
              </a:rPr>
              <a:t>QR Kodları</a:t>
            </a:r>
          </a:p>
        </p:txBody>
      </p:sp>
      <p:pic>
        <p:nvPicPr>
          <p:cNvPr id="22" name="Picture Placeholder 21" descr="A picture containing ground, plant  Description automatically generated">
            <a:extLst>
              <a:ext uri="{FF2B5EF4-FFF2-40B4-BE49-F238E27FC236}">
                <a16:creationId xmlns:a16="http://schemas.microsoft.com/office/drawing/2014/main" id="{7ED90F76-704B-652D-F84E-5A4650F387FB}"/>
              </a:ext>
            </a:extLst>
          </p:cNvPr>
          <p:cNvPicPr>
            <a:picLocks noGrp="1" noChangeAspect="1"/>
          </p:cNvPicPr>
          <p:nvPr>
            <p:ph type="pic" sz="quarter" idx="41"/>
          </p:nvPr>
        </p:nvPicPr>
        <p:blipFill>
          <a:blip r:embed="rId4"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963E1E89-AADD-DBD8-E168-CDCBE4A12217}"/>
              </a:ext>
            </a:extLst>
          </p:cNvPr>
          <p:cNvSpPr txBox="1"/>
          <p:nvPr/>
        </p:nvSpPr>
        <p:spPr>
          <a:xfrm>
            <a:off x="0" y="6824036"/>
            <a:ext cx="706178" cy="3222892"/>
          </a:xfrm>
          <a:prstGeom prst="rect">
            <a:avLst/>
          </a:prstGeom>
          <a:solidFill>
            <a:schemeClr val="bg1"/>
          </a:solidFill>
        </p:spPr>
        <p:txBody>
          <a:bodyPr wrap="square" rtlCol="0">
            <a:spAutoFit/>
          </a:bodyPr>
          <a:lstStyle/>
          <a:p>
            <a:pPr algn="l" rtl="0"/>
            <a:endParaRPr lang="en-IE"/>
          </a:p>
        </p:txBody>
      </p:sp>
      <p:pic>
        <p:nvPicPr>
          <p:cNvPr id="2" name="Picture 1">
            <a:extLst>
              <a:ext uri="{FF2B5EF4-FFF2-40B4-BE49-F238E27FC236}">
                <a16:creationId xmlns:a16="http://schemas.microsoft.com/office/drawing/2014/main" id="{2D249D33-C013-AD7E-4BC7-90138BCA52C3}"/>
              </a:ext>
            </a:extLst>
          </p:cNvPr>
          <p:cNvPicPr>
            <a:picLocks noChangeAspect="1"/>
          </p:cNvPicPr>
          <p:nvPr/>
        </p:nvPicPr>
        <p:blipFill>
          <a:blip r:embed="rId5"/>
          <a:stretch>
            <a:fillRect/>
          </a:stretch>
        </p:blipFill>
        <p:spPr>
          <a:xfrm>
            <a:off x="205200" y="9196055"/>
            <a:ext cx="493080" cy="474817"/>
          </a:xfrm>
          <a:prstGeom prst="rect">
            <a:avLst/>
          </a:prstGeom>
        </p:spPr>
      </p:pic>
      <p:sp>
        <p:nvSpPr>
          <p:cNvPr id="8" name="Slide Number Placeholder 9">
            <a:extLst>
              <a:ext uri="{FF2B5EF4-FFF2-40B4-BE49-F238E27FC236}">
                <a16:creationId xmlns:a16="http://schemas.microsoft.com/office/drawing/2014/main" id="{7A9DC41A-F871-D04E-A0DC-555D418B36CA}"/>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32</a:t>
            </a:fld>
            <a:endParaRPr lang="en-US" sz="1100"/>
          </a:p>
        </p:txBody>
      </p:sp>
    </p:spTree>
    <p:extLst>
      <p:ext uri="{BB962C8B-B14F-4D97-AF65-F5344CB8AC3E}">
        <p14:creationId xmlns:p14="http://schemas.microsoft.com/office/powerpoint/2010/main" val="161818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en-GB" sz="1400" b="1" dirty="0">
                <a:solidFill>
                  <a:schemeClr val="tx1"/>
                </a:solidFill>
                <a:highlight>
                  <a:srgbClr val="F79037"/>
                </a:highlight>
                <a:latin typeface="Calibri"/>
                <a:ea typeface="Calibri" panose="020F0502020204030204" pitchFamily="34" charset="0"/>
                <a:cs typeface="Calibri"/>
              </a:rPr>
              <a:t>Amaç: </a:t>
            </a:r>
            <a:r>
              <a:rPr lang="en-GB" sz="1400" b="1" dirty="0" err="1">
                <a:solidFill>
                  <a:schemeClr val="tx1"/>
                </a:solidFill>
                <a:highlight>
                  <a:srgbClr val="F79037"/>
                </a:highlight>
                <a:latin typeface="Calibri"/>
                <a:ea typeface="Calibri" panose="020F0502020204030204" pitchFamily="34" charset="0"/>
                <a:cs typeface="Calibri"/>
              </a:rPr>
              <a:t>Gıda</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etiketlemenin</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önemini</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anlamak</a:t>
            </a:r>
            <a:r>
              <a:rPr lang="en-GB" sz="1400" b="1" dirty="0">
                <a:solidFill>
                  <a:schemeClr val="tx1"/>
                </a:solidFill>
                <a:highlight>
                  <a:srgbClr val="F79037"/>
                </a:highlight>
                <a:latin typeface="Calibri"/>
                <a:ea typeface="Calibri" panose="020F0502020204030204" pitchFamily="34" charset="0"/>
                <a:cs typeface="Calibri"/>
              </a:rPr>
              <a:t>.</a:t>
            </a:r>
            <a:endParaRPr lang="en-GB" sz="1400" b="1" dirty="0">
              <a:solidFill>
                <a:schemeClr val="tx1"/>
              </a:solidFill>
              <a:highlight>
                <a:srgbClr val="F79037"/>
              </a:highlight>
              <a:ea typeface="Calibri" panose="020F0502020204030204" pitchFamily="34" charset="0"/>
            </a:endParaRPr>
          </a:p>
          <a:p>
            <a:pPr rtl="0"/>
            <a:endParaRPr lang="en-GB" sz="1200" b="1" dirty="0">
              <a:solidFill>
                <a:schemeClr val="tx1"/>
              </a:solidFill>
              <a:highlight>
                <a:srgbClr val="F79037"/>
              </a:highlight>
              <a:ea typeface="Calibri" panose="020F0502020204030204" pitchFamily="34" charset="0"/>
            </a:endParaRPr>
          </a:p>
          <a:p>
            <a:pPr fontAlgn="base"/>
            <a:r>
              <a:rPr lang="en-GB" sz="1200" b="1" dirty="0" err="1">
                <a:latin typeface="Calibri"/>
                <a:ea typeface="Calibri" panose="020F0502020204030204" pitchFamily="34" charset="0"/>
                <a:cs typeface="Calibri"/>
              </a:rPr>
              <a:t>Etiketleme</a:t>
            </a:r>
            <a:r>
              <a:rPr lang="en-GB" sz="1200" b="1"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gıda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ile</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ilgili</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ve</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bu</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gıdaya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eşlik</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eden</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veya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gıdaya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atıfta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bulunan</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herhangi</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bir</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ambalaj</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belge</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bildirim</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etiket</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yüzük</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veya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tasma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üzerine</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konulan</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kelimeler</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ayrıntılar</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ticari</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markalar</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marka</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adı</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resimli</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madde</a:t>
            </a:r>
            <a:r>
              <a:rPr lang="en-GB" sz="1200" b="0" dirty="0">
                <a:solidFill>
                  <a:srgbClr val="000000"/>
                </a:solidFill>
                <a:effectLst/>
                <a:latin typeface="Calibri"/>
                <a:ea typeface="Calibri" panose="020F0502020204030204" pitchFamily="34" charset="0"/>
                <a:cs typeface="Calibri"/>
              </a:rPr>
              <a:t> </a:t>
            </a:r>
            <a:r>
              <a:rPr lang="en-GB" sz="1200" b="0" dirty="0" err="1">
                <a:solidFill>
                  <a:srgbClr val="000000"/>
                </a:solidFill>
                <a:effectLst/>
                <a:latin typeface="Calibri"/>
                <a:ea typeface="Calibri" panose="020F0502020204030204" pitchFamily="34" charset="0"/>
                <a:cs typeface="Calibri"/>
              </a:rPr>
              <a:t>veya</a:t>
            </a:r>
            <a:r>
              <a:rPr lang="en-GB" sz="1200" b="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sembol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olarak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tanımlanır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Yönetmelik</a:t>
            </a:r>
            <a:r>
              <a:rPr lang="en-GB" sz="1200" dirty="0">
                <a:solidFill>
                  <a:schemeClr val="tx1"/>
                </a:solidFill>
                <a:latin typeface="Calibri"/>
                <a:ea typeface="Calibri" panose="020F0502020204030204" pitchFamily="34" charset="0"/>
                <a:cs typeface="Calibri"/>
              </a:rPr>
              <a:t> (AB) No 1169/2011).</a:t>
            </a:r>
            <a:r>
              <a:rPr lang="en-GB" sz="1200" dirty="0">
                <a:latin typeface="Calibri"/>
                <a:ea typeface="Calibri" panose="020F0502020204030204" pitchFamily="34" charset="0"/>
                <a:cs typeface="Calibri"/>
              </a:rPr>
              <a:t> </a:t>
            </a:r>
            <a:endParaRPr lang="en-GB" sz="1200" b="0" i="0" dirty="0">
              <a:solidFill>
                <a:srgbClr val="000000"/>
              </a:solidFill>
              <a:effectLst/>
              <a:ea typeface="Calibri" panose="020F0502020204030204" pitchFamily="34" charset="0"/>
            </a:endParaRPr>
          </a:p>
          <a:p>
            <a:pPr rtl="0" fontAlgn="base"/>
            <a:endParaRPr lang="en-GB" sz="1200" dirty="0">
              <a:highlight>
                <a:srgbClr val="F79037"/>
              </a:highlight>
              <a:ea typeface="Calibri" panose="020F0502020204030204" pitchFamily="34" charset="0"/>
            </a:endParaRPr>
          </a:p>
          <a:p>
            <a:pPr rtl="0" fontAlgn="base"/>
            <a:r>
              <a:rPr lang="en-GB" sz="1200" dirty="0" err="1">
                <a:solidFill>
                  <a:schemeClr val="tx1"/>
                </a:solidFill>
                <a:latin typeface="Calibri"/>
                <a:ea typeface="Calibri" panose="020F0502020204030204" pitchFamily="34" charset="0"/>
                <a:cs typeface="Calibri"/>
              </a:rPr>
              <a:t>Tüketici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sağlığı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menfaatleri</a:t>
            </a:r>
            <a:r>
              <a:rPr lang="en-GB" sz="1200" dirty="0">
                <a:solidFill>
                  <a:schemeClr val="tx1"/>
                </a:solidFill>
                <a:latin typeface="Calibri"/>
                <a:ea typeface="Calibri" panose="020F0502020204030204" pitchFamily="34" charset="0"/>
                <a:cs typeface="Calibri"/>
              </a:rPr>
              <a:t> her zaman </a:t>
            </a:r>
            <a:r>
              <a:rPr lang="en-GB" sz="1200" dirty="0" err="1">
                <a:solidFill>
                  <a:schemeClr val="tx1"/>
                </a:solidFill>
                <a:latin typeface="Calibri"/>
                <a:ea typeface="Calibri" panose="020F0502020204030204" pitchFamily="34" charset="0"/>
                <a:cs typeface="Calibri"/>
              </a:rPr>
              <a:t>yerine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getirilmelidir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Nihai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tüketici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özellikle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sağlık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ekonomik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çevresel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sosyal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etik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hususlar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dikkate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alınarak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bilinçli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seçimler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yapabilmeli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gıdayı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güvenli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bir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şekilde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kullanabilmelidir</a:t>
            </a:r>
            <a:r>
              <a:rPr lang="en-GB" sz="1200" dirty="0">
                <a:solidFill>
                  <a:schemeClr val="tx1"/>
                </a:solidFill>
                <a:latin typeface="Calibri"/>
                <a:ea typeface="Calibri" panose="020F0502020204030204" pitchFamily="34" charset="0"/>
                <a:cs typeface="Calibri"/>
              </a:rPr>
              <a:t>. Bu </a:t>
            </a:r>
            <a:r>
              <a:rPr lang="en-GB" sz="1200" dirty="0" err="1">
                <a:solidFill>
                  <a:schemeClr val="tx1"/>
                </a:solidFill>
                <a:latin typeface="Calibri"/>
                <a:ea typeface="Calibri" panose="020F0502020204030204" pitchFamily="34" charset="0"/>
                <a:cs typeface="Calibri"/>
              </a:rPr>
              <a:t>nedenle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etiketleme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önemlidir</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cs typeface="Calibri"/>
            </a:endParaRPr>
          </a:p>
          <a:p>
            <a:pPr rtl="0" fontAlgn="base"/>
            <a:r>
              <a:rPr lang="en-GB" sz="1200" dirty="0" err="1">
                <a:solidFill>
                  <a:schemeClr val="tx1"/>
                </a:solidFill>
                <a:latin typeface="Calibri"/>
                <a:ea typeface="Calibri" panose="020F0502020204030204" pitchFamily="34" charset="0"/>
                <a:cs typeface="Calibri"/>
              </a:rPr>
              <a:t>Etiketleme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ile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ilgili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ulusal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mevzuata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titizlikle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uyulmalıdır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Avrupa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Birliği'nde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nihai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tüketiciye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veya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toplu</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yemek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sağlayıcılara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tedarik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edilmesi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amaçlanan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herhangi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bir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gıdaya</a:t>
            </a:r>
            <a:r>
              <a:rPr lang="en-GB" sz="1200" dirty="0">
                <a:solidFill>
                  <a:schemeClr val="tx1"/>
                </a:solidFill>
                <a:latin typeface="Calibri"/>
                <a:ea typeface="Calibri" panose="020F0502020204030204" pitchFamily="34" charset="0"/>
                <a:cs typeface="Calibri"/>
              </a:rPr>
              <a:t>, 25 Ekim 2011 </a:t>
            </a:r>
            <a:r>
              <a:rPr lang="en-GB" sz="1200" dirty="0" err="1">
                <a:solidFill>
                  <a:schemeClr val="tx1"/>
                </a:solidFill>
                <a:latin typeface="Calibri"/>
                <a:ea typeface="Calibri" panose="020F0502020204030204" pitchFamily="34" charset="0"/>
                <a:cs typeface="Calibri"/>
              </a:rPr>
              <a:t>tarihli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a:t>
            </a:r>
            <a:r>
              <a:rPr lang="en-GB" sz="1200" dirty="0">
                <a:solidFill>
                  <a:schemeClr val="tx1"/>
                </a:solidFill>
                <a:latin typeface="Calibri"/>
                <a:ea typeface="Calibri" panose="020F0502020204030204" pitchFamily="34" charset="0"/>
                <a:cs typeface="Calibri"/>
              </a:rPr>
              <a:t> (AB) 1169/2011 </a:t>
            </a:r>
            <a:r>
              <a:rPr lang="en-GB" sz="1200" dirty="0" err="1">
                <a:solidFill>
                  <a:schemeClr val="tx1"/>
                </a:solidFill>
                <a:latin typeface="Calibri"/>
                <a:ea typeface="Calibri" panose="020F0502020204030204" pitchFamily="34" charset="0"/>
                <a:cs typeface="Calibri"/>
              </a:rPr>
              <a:t>sayılı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Avrupa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Parlamentosu</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Konsey</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Tüzüğü</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uyarınca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bilgileri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eşlik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etmelidir</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endParaRPr>
          </a:p>
          <a:p>
            <a:pPr rtl="0" fontAlgn="base"/>
            <a:endParaRPr lang="en-GB" sz="1200" dirty="0">
              <a:solidFill>
                <a:schemeClr val="tx1"/>
              </a:solidFill>
              <a:ea typeface="Calibri" panose="020F0502020204030204" pitchFamily="34" charset="0"/>
            </a:endParaRPr>
          </a:p>
          <a:p>
            <a:pPr fontAlgn="base"/>
            <a:r>
              <a:rPr lang="en-GB" sz="1200" b="1" i="0" dirty="0" err="1">
                <a:solidFill>
                  <a:srgbClr val="000000"/>
                </a:solidFill>
                <a:effectLst/>
                <a:latin typeface="Calibri"/>
                <a:ea typeface="Calibri" panose="020F0502020204030204" pitchFamily="34" charset="0"/>
                <a:cs typeface="Calibri"/>
              </a:rPr>
              <a:t>Gıda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bilgileri</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yanıltıcı</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olmamalıdır</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aşağıdaki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şekillerde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şüphe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uyandırmamalıdır</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Yönetmelik</a:t>
            </a:r>
            <a:r>
              <a:rPr lang="en-GB" sz="1200" dirty="0">
                <a:solidFill>
                  <a:schemeClr val="tx1"/>
                </a:solidFill>
                <a:latin typeface="Calibri"/>
                <a:ea typeface="Calibri" panose="020F0502020204030204" pitchFamily="34" charset="0"/>
                <a:cs typeface="Calibri"/>
              </a:rPr>
              <a:t> (AB) No 1169/2011)</a:t>
            </a:r>
            <a:r>
              <a:rPr lang="en-GB" sz="1200" dirty="0">
                <a:latin typeface="Calibri"/>
                <a:ea typeface="Calibri" panose="020F0502020204030204" pitchFamily="34" charset="0"/>
                <a:cs typeface="Calibri"/>
              </a:rPr>
              <a:t>:</a:t>
            </a:r>
            <a:endParaRPr lang="en-GB" sz="1200" i="0" dirty="0">
              <a:solidFill>
                <a:srgbClr val="000000"/>
              </a:solidFill>
              <a:ea typeface="Calibri" panose="020F0502020204030204" pitchFamily="34" charset="0"/>
              <a:cs typeface="Calibri"/>
            </a:endParaRPr>
          </a:p>
          <a:p>
            <a:pPr rtl="0" fontAlgn="base"/>
            <a:endParaRPr lang="en-GB" sz="1200" i="0" dirty="0">
              <a:solidFill>
                <a:srgbClr val="000000"/>
              </a:solidFill>
              <a:ea typeface="Calibri" panose="020F0502020204030204" pitchFamily="34" charset="0"/>
            </a:endParaRPr>
          </a:p>
          <a:p>
            <a:pPr marL="228600" indent="-228600" fontAlgn="base">
              <a:buFont typeface="+mj-lt"/>
              <a:buAutoNum type="alphaLcParenR"/>
            </a:pPr>
            <a:r>
              <a:rPr lang="en-GB" sz="1200" i="1" dirty="0" err="1">
                <a:latin typeface="Calibri"/>
                <a:ea typeface="Calibri" panose="020F0502020204030204" pitchFamily="34" charset="0"/>
                <a:cs typeface="Calibri"/>
              </a:rPr>
              <a:t>Gıdanın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özellikleri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özellikle</a:t>
            </a:r>
            <a:r>
              <a:rPr lang="en-GB" sz="1200" i="1" dirty="0">
                <a:latin typeface="Calibri"/>
                <a:ea typeface="Calibri" panose="020F0502020204030204" pitchFamily="34" charset="0"/>
                <a:cs typeface="Calibri"/>
              </a:rPr>
              <a:t> de </a:t>
            </a:r>
            <a:r>
              <a:rPr lang="en-GB" sz="1200" i="1" dirty="0" err="1">
                <a:latin typeface="Calibri"/>
                <a:ea typeface="Calibri" panose="020F0502020204030204" pitchFamily="34" charset="0"/>
                <a:cs typeface="Calibri"/>
              </a:rPr>
              <a:t>doğası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kimliği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bileşenleri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miktarı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dayanıklılığı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menşei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üretim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yeri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üretim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yöntemi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konusunda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eksik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bilgilerle</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fontAlgn="base">
              <a:buFont typeface="+mj-lt"/>
              <a:buAutoNum type="alphaLcParenR"/>
            </a:pPr>
            <a:endParaRPr lang="en-GB" sz="300" i="1" dirty="0">
              <a:ea typeface="Calibri" panose="020F0502020204030204" pitchFamily="34" charset="0"/>
            </a:endParaRPr>
          </a:p>
          <a:p>
            <a:pPr marL="228600" indent="-228600" fontAlgn="base">
              <a:buFont typeface="+mj-lt"/>
              <a:buAutoNum type="alphaLcParenR"/>
            </a:pPr>
            <a:r>
              <a:rPr lang="en-GB" sz="1200" i="1" dirty="0" err="1">
                <a:latin typeface="Calibri"/>
                <a:ea typeface="Calibri" panose="020F0502020204030204" pitchFamily="34" charset="0"/>
                <a:cs typeface="Calibri"/>
              </a:rPr>
              <a:t>Sahip</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olmadığı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gıda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etkilerine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özelliklerine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dair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bilgilerle</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fontAlgn="base">
              <a:buFont typeface="+mj-lt"/>
              <a:buAutoNum type="alphaLcParenR"/>
            </a:pPr>
            <a:endParaRPr lang="en-GB" sz="300" i="1" dirty="0">
              <a:ea typeface="Calibri" panose="020F0502020204030204" pitchFamily="34" charset="0"/>
            </a:endParaRPr>
          </a:p>
          <a:p>
            <a:pPr marL="228600" indent="-228600" fontAlgn="base">
              <a:buFont typeface="+mj-lt"/>
              <a:buAutoNum type="alphaLcParenR"/>
            </a:pPr>
            <a:r>
              <a:rPr lang="en-GB" sz="1200" i="1" dirty="0" err="1">
                <a:latin typeface="Calibri"/>
                <a:ea typeface="Calibri" panose="020F0502020204030204" pitchFamily="34" charset="0"/>
                <a:cs typeface="Calibri"/>
              </a:rPr>
              <a:t>Gıdanın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özel</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niteliklere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sahip</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olduğunu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ima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ederek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aslında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tüm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benzer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gıdaların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tür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özellikleri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içerdiğini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özellikle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belirli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katkı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maddelerinin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a:t>
            </a:r>
            <a:r>
              <a:rPr lang="en-GB" sz="1200" i="1" dirty="0">
                <a:latin typeface="Calibri"/>
                <a:ea typeface="Calibri" panose="020F0502020204030204" pitchFamily="34" charset="0"/>
                <a:cs typeface="Calibri"/>
              </a:rPr>
              <a:t>/</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besin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maddelerinin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varlığını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yokluğunu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vurgulayarak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yanlış</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yönlendirmelerle</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fontAlgn="base">
              <a:buFont typeface="+mj-lt"/>
              <a:buAutoNum type="alphaLcParenR"/>
            </a:pPr>
            <a:endParaRPr lang="en-GB" sz="300" i="1" dirty="0">
              <a:ea typeface="Calibri" panose="020F0502020204030204" pitchFamily="34" charset="0"/>
            </a:endParaRPr>
          </a:p>
          <a:p>
            <a:pPr marL="228600" indent="-228600" fontAlgn="base">
              <a:buFont typeface="+mj-lt"/>
              <a:buAutoNum type="alphaLcParenR"/>
            </a:pPr>
            <a:r>
              <a:rPr lang="en-GB" sz="1200" i="1" dirty="0" err="1">
                <a:latin typeface="Calibri"/>
                <a:ea typeface="Calibri" panose="020F0502020204030204" pitchFamily="34" charset="0"/>
                <a:cs typeface="Calibri"/>
              </a:rPr>
              <a:t>Görünüşü</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tanımı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resimli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temsilleri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aracılığıyla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belirli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gıdanın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bileşenin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varlığını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düşündürürken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gerçekte</a:t>
            </a:r>
            <a:r>
              <a:rPr lang="en-GB" sz="1200" i="1" dirty="0">
                <a:latin typeface="Calibri"/>
                <a:ea typeface="Calibri" panose="020F0502020204030204" pitchFamily="34" charset="0"/>
                <a:cs typeface="Calibri"/>
              </a:rPr>
              <a:t>, o </a:t>
            </a:r>
            <a:r>
              <a:rPr lang="en-GB" sz="1200" i="1" dirty="0" err="1">
                <a:latin typeface="Calibri"/>
                <a:ea typeface="Calibri" panose="020F0502020204030204" pitchFamily="34" charset="0"/>
                <a:cs typeface="Calibri"/>
              </a:rPr>
              <a:t>gıdada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doğal</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olarak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bulunan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genel</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olarak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kullanılan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bileşen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farklı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bileşen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farklı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bir</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içerik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maddesi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ile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ikame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edilmiş</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olduğu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durumlarda</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fontAlgn="base"/>
            <a:endParaRPr lang="en-GB" sz="1200" dirty="0">
              <a:ea typeface="Calibri" panose="020F0502020204030204" pitchFamily="34" charset="0"/>
            </a:endParaRPr>
          </a:p>
          <a:p>
            <a:pPr algn="ctr" rtl="0" fontAlgn="base"/>
            <a:r>
              <a:rPr lang="en-GB" sz="1200" b="1" i="0" dirty="0" err="1">
                <a:solidFill>
                  <a:srgbClr val="000000"/>
                </a:solidFill>
                <a:effectLst/>
                <a:latin typeface="Calibri"/>
                <a:ea typeface="Calibri" panose="020F0502020204030204" pitchFamily="34" charset="0"/>
                <a:cs typeface="Calibri"/>
              </a:rPr>
              <a:t>Gıda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bilgileri</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tüketici</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için</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doğru</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açık</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ve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kolay</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anlaşılır</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olmalıdır</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endParaRPr lang="en-GB" sz="1200" b="1" i="0" dirty="0">
              <a:solidFill>
                <a:srgbClr val="000000"/>
              </a:solidFill>
              <a:effectLst/>
              <a:ea typeface="Calibri" panose="020F0502020204030204" pitchFamily="34" charset="0"/>
            </a:endParaRPr>
          </a:p>
          <a:p>
            <a:pPr algn="ctr" fontAlgn="base"/>
            <a:r>
              <a:rPr lang="en-GB" sz="1200" b="1" dirty="0">
                <a:latin typeface="Calibri"/>
                <a:ea typeface="Calibri" panose="020F0502020204030204" pitchFamily="34" charset="0"/>
                <a:cs typeface="Calibri"/>
              </a:rPr>
              <a:t>Bu </a:t>
            </a:r>
            <a:r>
              <a:rPr lang="en-GB" sz="1200" b="1" dirty="0" err="1">
                <a:latin typeface="Calibri"/>
                <a:ea typeface="Calibri" panose="020F0502020204030204" pitchFamily="34" charset="0"/>
                <a:cs typeface="Calibri"/>
              </a:rPr>
              <a:t>gıdayla</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ilgili</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bilgilerden</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sorumlu</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gıda</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işletmecisi</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etikette</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belirtilen</a:t>
            </a:r>
            <a:r>
              <a:rPr lang="en-GB" sz="1200" b="1" dirty="0">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işletme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adı</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altında</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pazarlama</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yapmalıdır</a:t>
            </a:r>
            <a:r>
              <a:rPr lang="en-GB" sz="1200" b="1" dirty="0">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veya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bu</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işletmeci</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Avrupa</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Birliği</a:t>
            </a:r>
            <a:r>
              <a:rPr lang="en-GB" sz="1200" b="1" dirty="0">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içinde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yerleşik</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değilse</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Avrupa</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Birliği</a:t>
            </a:r>
            <a:r>
              <a:rPr lang="en-GB" sz="1200" b="1" dirty="0">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pazarına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ithalatçı</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olarak</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kaydolacaktır</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endParaRPr lang="en-GB" sz="1200" b="1" i="0" dirty="0">
              <a:solidFill>
                <a:srgbClr val="000000"/>
              </a:solidFill>
              <a:effectLst/>
              <a:ea typeface="Calibri" panose="020F0502020204030204" pitchFamily="34" charset="0"/>
            </a:endParaRPr>
          </a:p>
          <a:p>
            <a:pPr rtl="0" fontAlgn="base"/>
            <a:endParaRPr lang="en-GB" sz="1200" i="0" dirty="0">
              <a:solidFill>
                <a:srgbClr val="000000"/>
              </a:solidFill>
              <a:effectLst/>
              <a:ea typeface="Calibri" panose="020F0502020204030204" pitchFamily="34" charset="0"/>
            </a:endParaRPr>
          </a:p>
          <a:p>
            <a:pPr fontAlgn="base"/>
            <a:r>
              <a:rPr lang="en-GB" sz="1200" i="0" dirty="0" err="1">
                <a:solidFill>
                  <a:srgbClr val="000000"/>
                </a:solidFill>
                <a:effectLst/>
                <a:latin typeface="Calibri"/>
                <a:ea typeface="Calibri" panose="020F0502020204030204" pitchFamily="34" charset="0"/>
                <a:cs typeface="Calibri"/>
              </a:rPr>
              <a:t>Etiketleme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yani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zorunlu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bilgiler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hakkında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daha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fazla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bilgi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edinmek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için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lütfen</a:t>
            </a:r>
            <a:r>
              <a:rPr lang="en-GB" sz="1200" i="0" dirty="0">
                <a:solidFill>
                  <a:srgbClr val="000000"/>
                </a:solidFill>
                <a:effectLst/>
                <a:latin typeface="Calibri"/>
                <a:ea typeface="Calibri" panose="020F0502020204030204" pitchFamily="34" charset="0"/>
                <a:cs typeface="Calibri"/>
              </a:rPr>
              <a:t> </a:t>
            </a:r>
            <a:r>
              <a:rPr lang="en-GB"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burayı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tıklayınız</a:t>
            </a:r>
            <a:r>
              <a:rPr lang="en-GB" sz="1200" dirty="0">
                <a:latin typeface="Calibri"/>
                <a:ea typeface="Calibri" panose="020F0502020204030204" pitchFamily="34" charset="0"/>
                <a:cs typeface="Calibri"/>
              </a:rPr>
              <a:t>.</a:t>
            </a:r>
            <a:endParaRPr lang="en-GB" sz="1200" i="0" dirty="0">
              <a:solidFill>
                <a:srgbClr val="000000"/>
              </a:solidFill>
              <a:effectLst/>
              <a:ea typeface="Calibri" panose="020F0502020204030204" pitchFamily="34" charset="0"/>
            </a:endParaRPr>
          </a:p>
          <a:p>
            <a:pPr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Picture 3">
            <a:extLst>
              <a:ext uri="{FF2B5EF4-FFF2-40B4-BE49-F238E27FC236}">
                <a16:creationId xmlns:a16="http://schemas.microsoft.com/office/drawing/2014/main" id="{450D2095-93D1-A3CA-62D3-D3FADB7A28C6}"/>
              </a:ext>
            </a:extLst>
          </p:cNvPr>
          <p:cNvPicPr>
            <a:picLocks noChangeAspect="1"/>
          </p:cNvPicPr>
          <p:nvPr/>
        </p:nvPicPr>
        <p:blipFill>
          <a:blip r:embed="rId3"/>
          <a:stretch>
            <a:fillRect/>
          </a:stretch>
        </p:blipFill>
        <p:spPr>
          <a:xfrm>
            <a:off x="111496" y="8091171"/>
            <a:ext cx="493080" cy="474817"/>
          </a:xfrm>
          <a:prstGeom prst="rect">
            <a:avLst/>
          </a:prstGeom>
        </p:spPr>
      </p:pic>
      <p:sp>
        <p:nvSpPr>
          <p:cNvPr id="34" name="Slide Number Placeholder 9">
            <a:extLst>
              <a:ext uri="{FF2B5EF4-FFF2-40B4-BE49-F238E27FC236}">
                <a16:creationId xmlns:a16="http://schemas.microsoft.com/office/drawing/2014/main" id="{4B281EA8-FB27-6093-8387-FB510915699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33</a:t>
            </a:fld>
            <a:endParaRPr lang="en-US" sz="1100"/>
          </a:p>
        </p:txBody>
      </p:sp>
      <p:sp>
        <p:nvSpPr>
          <p:cNvPr id="35" name="Text Placeholder 34">
            <a:extLst>
              <a:ext uri="{FF2B5EF4-FFF2-40B4-BE49-F238E27FC236}">
                <a16:creationId xmlns:a16="http://schemas.microsoft.com/office/drawing/2014/main" id="{5D1EED9D-8838-2128-6C9B-9BE786931452}"/>
              </a:ext>
            </a:extLst>
          </p:cNvPr>
          <p:cNvSpPr>
            <a:spLocks noGrp="1"/>
          </p:cNvSpPr>
          <p:nvPr>
            <p:ph type="body" sz="quarter" idx="30"/>
          </p:nvPr>
        </p:nvSpPr>
        <p:spPr/>
        <p:txBody>
          <a:bodyPr/>
          <a:lstStyle/>
          <a:p>
            <a:endParaRPr lang="en-US"/>
          </a:p>
        </p:txBody>
      </p:sp>
      <p:sp>
        <p:nvSpPr>
          <p:cNvPr id="37" name="Text Placeholder 1">
            <a:extLst>
              <a:ext uri="{FF2B5EF4-FFF2-40B4-BE49-F238E27FC236}">
                <a16:creationId xmlns:a16="http://schemas.microsoft.com/office/drawing/2014/main" id="{D19B3CA9-046B-FBD4-99AB-F7A7D7BC4C9A}"/>
              </a:ext>
            </a:extLst>
          </p:cNvPr>
          <p:cNvSpPr txBox="1">
            <a:spLocks/>
          </p:cNvSpPr>
          <p:nvPr/>
        </p:nvSpPr>
        <p:spPr>
          <a:xfrm>
            <a:off x="1128154" y="412994"/>
            <a:ext cx="6042743"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t>B.2.Gıda Üretimi ve Lojistik</a:t>
            </a:r>
          </a:p>
          <a:p>
            <a:endParaRPr lang="en-IE" sz="3300"/>
          </a:p>
        </p:txBody>
      </p:sp>
      <p:sp>
        <p:nvSpPr>
          <p:cNvPr id="39" name="TextBox 38">
            <a:extLst>
              <a:ext uri="{FF2B5EF4-FFF2-40B4-BE49-F238E27FC236}">
                <a16:creationId xmlns:a16="http://schemas.microsoft.com/office/drawing/2014/main" id="{89D38E8C-5701-9F02-6E87-1CA9C9FCECD1}"/>
              </a:ext>
            </a:extLst>
          </p:cNvPr>
          <p:cNvSpPr txBox="1"/>
          <p:nvPr/>
        </p:nvSpPr>
        <p:spPr>
          <a:xfrm>
            <a:off x="685741" y="1176642"/>
            <a:ext cx="6489234"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Gıda Etiketleme</a:t>
            </a:r>
            <a:endParaRPr lang="en-IE" sz="24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4254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ctr"/>
            <a:r>
              <a:rPr lang="tr-TR" sz="1200" b="1" i="1" dirty="0">
                <a:latin typeface="Calibri"/>
                <a:ea typeface="Calibri" panose="020F0502020204030204" pitchFamily="34" charset="0"/>
                <a:cs typeface="Calibri"/>
              </a:rPr>
              <a:t>Gıda bilgisi paketin üzerinde olmalı ve tüketiciler</a:t>
            </a:r>
            <a:r>
              <a:rPr lang="tr-TR" sz="1200" b="1" i="1" dirty="0">
                <a:solidFill>
                  <a:srgbClr val="000000"/>
                </a:solidFill>
                <a:effectLst/>
                <a:latin typeface="Calibri"/>
                <a:ea typeface="Calibri" panose="020F0502020204030204" pitchFamily="34" charset="0"/>
                <a:cs typeface="Calibri"/>
              </a:rPr>
              <a:t> tarafından kolaylıkla anlaşılabilecek bir dilde sunulmalıdır</a:t>
            </a:r>
            <a:r>
              <a:rPr lang="tr-TR" sz="1200" b="1" i="1" dirty="0">
                <a:latin typeface="Calibri"/>
                <a:ea typeface="Calibri" panose="020F0502020204030204" pitchFamily="34" charset="0"/>
                <a:cs typeface="Calibri"/>
              </a:rPr>
              <a:t>.</a:t>
            </a:r>
            <a:endParaRPr lang="tr-TR" sz="1200" i="1" dirty="0">
              <a:solidFill>
                <a:schemeClr val="tx1"/>
              </a:solidFill>
              <a:latin typeface="Calibri"/>
              <a:ea typeface="Calibri" panose="020F0502020204030204" pitchFamily="34" charset="0"/>
              <a:cs typeface="Calibri"/>
            </a:endParaRPr>
          </a:p>
          <a:p>
            <a:pPr algn="l" rtl="0" fontAlgn="base"/>
            <a:endParaRPr lang="tr-TR" sz="1200" i="0" dirty="0">
              <a:solidFill>
                <a:srgbClr val="000000"/>
              </a:solidFill>
              <a:effectLst/>
              <a:ea typeface="Calibri" panose="020F0502020204030204" pitchFamily="34" charset="0"/>
            </a:endParaRPr>
          </a:p>
          <a:p>
            <a:pPr algn="l" fontAlgn="base"/>
            <a:r>
              <a:rPr lang="tr-TR" sz="1200" dirty="0">
                <a:latin typeface="Calibri"/>
                <a:ea typeface="Calibri" panose="020F0502020204030204" pitchFamily="34" charset="0"/>
                <a:cs typeface="Calibri"/>
              </a:rPr>
              <a:t>Olası yanlış anlamaları önlemek için </a:t>
            </a:r>
            <a:r>
              <a:rPr lang="tr-TR" sz="1200" i="0" dirty="0">
                <a:solidFill>
                  <a:srgbClr val="000000"/>
                </a:solidFill>
                <a:effectLst/>
                <a:latin typeface="Calibri"/>
                <a:ea typeface="Calibri" panose="020F0502020204030204" pitchFamily="34" charset="0"/>
                <a:cs typeface="Calibri"/>
              </a:rPr>
              <a:t>'son kullanma' ve 'en iyi kullanma' tarihleri</a:t>
            </a:r>
            <a:r>
              <a:rPr lang="tr-TR" sz="1200" dirty="0">
                <a:latin typeface="Calibri"/>
                <a:ea typeface="Calibri" panose="020F0502020204030204" pitchFamily="34" charset="0"/>
                <a:cs typeface="Calibri"/>
              </a:rPr>
              <a:t> önemlidir, bu bilgilerin olmaması gıda</a:t>
            </a:r>
            <a:r>
              <a:rPr lang="tr-TR" sz="1200" i="0" dirty="0">
                <a:solidFill>
                  <a:srgbClr val="000000"/>
                </a:solidFill>
                <a:effectLst/>
                <a:latin typeface="Calibri"/>
                <a:ea typeface="Calibri" panose="020F0502020204030204" pitchFamily="34" charset="0"/>
                <a:cs typeface="Calibri"/>
              </a:rPr>
              <a:t> israfına yol açar. Bu nedenle tüketicilerin bu </a:t>
            </a:r>
            <a:r>
              <a:rPr lang="tr-TR" sz="1200" dirty="0">
                <a:latin typeface="Calibri"/>
                <a:ea typeface="Calibri" panose="020F0502020204030204" pitchFamily="34" charset="0"/>
                <a:cs typeface="Calibri"/>
              </a:rPr>
              <a:t>konularda</a:t>
            </a:r>
            <a:r>
              <a:rPr lang="tr-TR" sz="1200" i="0" dirty="0">
                <a:solidFill>
                  <a:srgbClr val="000000"/>
                </a:solidFill>
                <a:effectLst/>
                <a:latin typeface="Calibri"/>
                <a:ea typeface="Calibri" panose="020F0502020204030204" pitchFamily="34" charset="0"/>
                <a:cs typeface="Calibri"/>
              </a:rPr>
              <a:t> daha fazla bilgi sahibi olması gerekmektedir.</a:t>
            </a:r>
            <a:r>
              <a:rPr lang="tr-TR" sz="1200" dirty="0">
                <a:latin typeface="Calibri"/>
                <a:ea typeface="Calibri" panose="020F0502020204030204" pitchFamily="34" charset="0"/>
                <a:cs typeface="Calibri"/>
              </a:rPr>
              <a:t> </a:t>
            </a:r>
          </a:p>
          <a:p>
            <a:pPr algn="l" rtl="0" fontAlgn="base"/>
            <a:endParaRPr lang="tr-TR" sz="1200" dirty="0">
              <a:ea typeface="Calibri" panose="020F0502020204030204" pitchFamily="34" charset="0"/>
            </a:endParaRPr>
          </a:p>
          <a:p>
            <a:pPr fontAlgn="base"/>
            <a:r>
              <a:rPr lang="tr-TR" sz="1200" dirty="0">
                <a:solidFill>
                  <a:schemeClr val="tx1"/>
                </a:solidFill>
                <a:latin typeface="Calibri"/>
                <a:ea typeface="Calibri" panose="020F0502020204030204" pitchFamily="34" charset="0"/>
                <a:cs typeface="Calibri"/>
              </a:rPr>
              <a:t>Uzaktan</a:t>
            </a:r>
            <a:r>
              <a:rPr lang="tr-TR" sz="1200" dirty="0">
                <a:latin typeface="Calibri"/>
                <a:ea typeface="Calibri" panose="020F0502020204030204" pitchFamily="34" charset="0"/>
                <a:cs typeface="Calibri"/>
              </a:rPr>
              <a:t> satışla ilgili olarak</a:t>
            </a:r>
            <a:r>
              <a:rPr lang="tr-TR" sz="1200" b="0" dirty="0">
                <a:effectLst/>
                <a:latin typeface="Calibri"/>
                <a:ea typeface="Calibri" panose="020F0502020204030204" pitchFamily="34" charset="0"/>
                <a:cs typeface="Calibri"/>
              </a:rPr>
              <a:t>, minimum dayanıklılık tarihi veya "</a:t>
            </a:r>
            <a:r>
              <a:rPr lang="tr-TR" sz="1200" dirty="0">
                <a:latin typeface="Calibri"/>
                <a:ea typeface="Calibri" panose="020F0502020204030204" pitchFamily="34" charset="0"/>
                <a:cs typeface="Calibri"/>
              </a:rPr>
              <a:t>tüketim tarihi</a:t>
            </a:r>
            <a:r>
              <a:rPr lang="tr-TR" sz="1200" b="0" dirty="0">
                <a:effectLst/>
                <a:latin typeface="Calibri"/>
                <a:ea typeface="Calibri" panose="020F0502020204030204" pitchFamily="34" charset="0"/>
                <a:cs typeface="Calibri"/>
              </a:rPr>
              <a:t>" hariç</a:t>
            </a:r>
            <a:r>
              <a:rPr lang="tr-TR" sz="1200" dirty="0">
                <a:latin typeface="Calibri"/>
                <a:ea typeface="Calibri" panose="020F0502020204030204" pitchFamily="34" charset="0"/>
                <a:cs typeface="Calibri"/>
              </a:rPr>
              <a:t>, </a:t>
            </a:r>
            <a:r>
              <a:rPr lang="tr-TR" sz="1200" b="0" dirty="0">
                <a:effectLst/>
                <a:latin typeface="Calibri"/>
                <a:ea typeface="Calibri" panose="020F0502020204030204" pitchFamily="34" charset="0"/>
                <a:cs typeface="Calibri"/>
              </a:rPr>
              <a:t>zorunlu gıda bilgileri, satın alma işlemi tamamlanmadan önce mevcut olmalı ve uzaktan satışı destekleyen </a:t>
            </a:r>
            <a:r>
              <a:rPr lang="tr-TR" sz="1200" dirty="0">
                <a:latin typeface="Calibri"/>
                <a:ea typeface="Calibri" panose="020F0502020204030204" pitchFamily="34" charset="0"/>
                <a:cs typeface="Calibri"/>
              </a:rPr>
              <a:t>materyallerde </a:t>
            </a:r>
            <a:r>
              <a:rPr lang="tr-TR" sz="1200" b="0" dirty="0">
                <a:effectLst/>
                <a:latin typeface="Calibri"/>
                <a:ea typeface="Calibri" panose="020F0502020204030204" pitchFamily="34" charset="0"/>
                <a:cs typeface="Calibri"/>
              </a:rPr>
              <a:t>veya</a:t>
            </a:r>
            <a:r>
              <a:rPr lang="tr-TR" sz="1200" dirty="0">
                <a:latin typeface="Calibri"/>
                <a:ea typeface="Calibri" panose="020F0502020204030204" pitchFamily="34" charset="0"/>
                <a:cs typeface="Calibri"/>
              </a:rPr>
              <a:t> Gıda İşletmecisi </a:t>
            </a:r>
            <a:r>
              <a:rPr lang="tr-TR" sz="1200" b="0" dirty="0">
                <a:effectLst/>
                <a:latin typeface="Calibri"/>
                <a:ea typeface="Calibri" panose="020F0502020204030204" pitchFamily="34" charset="0"/>
                <a:cs typeface="Calibri"/>
              </a:rPr>
              <a:t>tarafından açıkça </a:t>
            </a:r>
            <a:r>
              <a:rPr lang="tr-TR" sz="1200" dirty="0">
                <a:latin typeface="Calibri"/>
                <a:ea typeface="Calibri" panose="020F0502020204030204" pitchFamily="34" charset="0"/>
                <a:cs typeface="Calibri"/>
              </a:rPr>
              <a:t>belirlenen </a:t>
            </a:r>
            <a:r>
              <a:rPr lang="tr-TR" sz="1200" b="0" dirty="0">
                <a:effectLst/>
                <a:latin typeface="Calibri"/>
                <a:ea typeface="Calibri" panose="020F0502020204030204" pitchFamily="34" charset="0"/>
                <a:cs typeface="Calibri"/>
              </a:rPr>
              <a:t>diğer uygun yollarla sağlanmalıdır</a:t>
            </a:r>
            <a:r>
              <a:rPr lang="tr-TR" sz="1200" dirty="0">
                <a:solidFill>
                  <a:schemeClr val="tx1"/>
                </a:solidFill>
                <a:latin typeface="Calibri"/>
                <a:ea typeface="Calibri" panose="020F0502020204030204" pitchFamily="34" charset="0"/>
                <a:cs typeface="Calibri"/>
              </a:rPr>
              <a:t> (Yönetmelik (AB) No 1169/2011)</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Ayrıca, tüm zorunlu bilgiler teslimat sırasında mevcut </a:t>
            </a:r>
            <a:r>
              <a:rPr lang="tr-TR" sz="1200" dirty="0">
                <a:latin typeface="Calibri"/>
                <a:ea typeface="Calibri" panose="020F0502020204030204" pitchFamily="34" charset="0"/>
                <a:cs typeface="Calibri"/>
              </a:rPr>
              <a:t>olmalıdır (</a:t>
            </a:r>
            <a:r>
              <a:rPr lang="tr-TR" sz="1200" dirty="0">
                <a:solidFill>
                  <a:schemeClr val="tx1"/>
                </a:solidFill>
                <a:latin typeface="Calibri"/>
                <a:ea typeface="Calibri" panose="020F0502020204030204" pitchFamily="34" charset="0"/>
                <a:cs typeface="Calibri"/>
              </a:rPr>
              <a:t>Yönetmelik (AB) No 1169/2011)</a:t>
            </a:r>
            <a:r>
              <a:rPr lang="tr-TR" sz="1200" dirty="0">
                <a:latin typeface="Calibri"/>
                <a:ea typeface="Calibri" panose="020F0502020204030204" pitchFamily="34" charset="0"/>
                <a:cs typeface="Calibri"/>
              </a:rPr>
              <a:t>. </a:t>
            </a:r>
            <a:endParaRPr lang="tr-TR" sz="2000" b="0" i="0" dirty="0">
              <a:solidFill>
                <a:srgbClr val="000000"/>
              </a:solidFill>
              <a:ea typeface="Calibri" panose="020F0502020204030204" pitchFamily="34" charset="0"/>
              <a:cs typeface="Calibri"/>
            </a:endParaRPr>
          </a:p>
          <a:p>
            <a:pPr fontAlgn="base"/>
            <a:endParaRPr lang="tr-TR" sz="2000" dirty="0">
              <a:ea typeface="Calibri" panose="020F0502020204030204" pitchFamily="34" charset="0"/>
              <a:cs typeface="Calibri"/>
            </a:endParaRPr>
          </a:p>
          <a:p>
            <a:pPr rtl="0" fontAlgn="base"/>
            <a:r>
              <a:rPr lang="tr-TR" sz="1200" b="1" dirty="0">
                <a:latin typeface="Calibri"/>
                <a:ea typeface="Calibri" panose="020F0502020204030204" pitchFamily="34" charset="0"/>
                <a:cs typeface="Calibri"/>
              </a:rPr>
              <a:t>Alerjenler</a:t>
            </a:r>
            <a:r>
              <a:rPr lang="tr-TR" sz="1200" dirty="0">
                <a:latin typeface="Calibri"/>
                <a:ea typeface="Calibri" panose="020F0502020204030204" pitchFamily="34" charset="0"/>
                <a:cs typeface="Calibri"/>
              </a:rPr>
              <a:t> </a:t>
            </a:r>
            <a:endParaRPr lang="tr-TR" sz="2000" b="0" i="0" dirty="0">
              <a:solidFill>
                <a:srgbClr val="000000"/>
              </a:solidFill>
              <a:effectLst/>
              <a:latin typeface="Calibri"/>
              <a:ea typeface="Calibri" panose="020F0502020204030204" pitchFamily="34" charset="0"/>
              <a:cs typeface="Calibri"/>
            </a:endParaRPr>
          </a:p>
          <a:p>
            <a:pPr algn="l" rtl="0" fontAlgn="base"/>
            <a:r>
              <a:rPr lang="tr-TR" sz="1200" dirty="0">
                <a:latin typeface="Calibri"/>
                <a:ea typeface="Calibri" panose="020F0502020204030204" pitchFamily="34" charset="0"/>
                <a:cs typeface="Calibri"/>
              </a:rPr>
              <a:t>Tüketicileri</a:t>
            </a:r>
            <a:r>
              <a:rPr lang="tr-TR" sz="1200" b="0" i="0" dirty="0">
                <a:solidFill>
                  <a:srgbClr val="000000"/>
                </a:solidFill>
                <a:effectLst/>
                <a:latin typeface="Calibri"/>
                <a:ea typeface="Calibri" panose="020F0502020204030204" pitchFamily="34" charset="0"/>
                <a:cs typeface="Calibri"/>
              </a:rPr>
              <a:t> alerjenlerin varlığı konusunda bilgilendirmek esastır. Etiketler bu amaca hizmet eder.</a:t>
            </a:r>
            <a:endParaRPr lang="tr-TR" sz="2000" b="0" i="0" dirty="0">
              <a:solidFill>
                <a:srgbClr val="000000"/>
              </a:solidFill>
              <a:effectLst/>
              <a:latin typeface="Calibri"/>
              <a:ea typeface="Calibri" panose="020F0502020204030204" pitchFamily="34" charset="0"/>
              <a:cs typeface="Calibri"/>
            </a:endParaRPr>
          </a:p>
          <a:p>
            <a:pPr algn="l" rtl="0" fontAlgn="base"/>
            <a:endParaRPr lang="tr-TR" sz="1200" i="0" dirty="0">
              <a:solidFill>
                <a:srgbClr val="000000"/>
              </a:solidFill>
              <a:effectLst/>
              <a:ea typeface="Calibri" panose="020F0502020204030204" pitchFamily="34" charset="0"/>
            </a:endParaRPr>
          </a:p>
          <a:p>
            <a:pPr algn="l" fontAlgn="base"/>
            <a:r>
              <a:rPr lang="tr-TR" sz="1200" dirty="0">
                <a:latin typeface="Calibri"/>
                <a:ea typeface="Calibri" panose="020F0502020204030204" pitchFamily="34" charset="0"/>
                <a:cs typeface="Calibri"/>
              </a:rPr>
              <a:t>Bu konuda </a:t>
            </a:r>
            <a:r>
              <a:rPr lang="tr-TR" sz="1200" i="0" dirty="0">
                <a:solidFill>
                  <a:srgbClr val="000000"/>
                </a:solidFill>
                <a:effectLst/>
                <a:latin typeface="Calibri"/>
                <a:ea typeface="Calibri" panose="020F0502020204030204" pitchFamily="34" charset="0"/>
                <a:cs typeface="Calibri"/>
              </a:rPr>
              <a:t>daha fazla bilgi edinmek </a:t>
            </a:r>
            <a:r>
              <a:rPr lang="tr-TR" sz="1200" dirty="0">
                <a:latin typeface="Calibri"/>
                <a:ea typeface="Calibri" panose="020F0502020204030204" pitchFamily="34" charset="0"/>
                <a:cs typeface="Calibri"/>
              </a:rPr>
              <a:t>için</a:t>
            </a:r>
            <a:r>
              <a:rPr lang="tr-TR" sz="1200" i="0" dirty="0">
                <a:solidFill>
                  <a:srgbClr val="000000"/>
                </a:solidFill>
                <a:effectLst/>
                <a:latin typeface="Calibri"/>
                <a:ea typeface="Calibri" panose="020F0502020204030204" pitchFamily="34" charset="0"/>
                <a:cs typeface="Calibri"/>
              </a:rPr>
              <a:t> lütfen </a:t>
            </a:r>
            <a:r>
              <a:rPr lang="tr-TR"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burayı</a:t>
            </a:r>
            <a:r>
              <a:rPr lang="tr-TR" sz="1200" dirty="0">
                <a:solidFill>
                  <a:srgbClr val="F79037"/>
                </a:solidFill>
                <a:latin typeface="Calibri"/>
                <a:ea typeface="Calibri" panose="020F0502020204030204" pitchFamily="34" charset="0"/>
                <a:cs typeface="Calibri"/>
              </a:rPr>
              <a:t> </a:t>
            </a:r>
            <a:r>
              <a:rPr lang="tr-TR" sz="1200" dirty="0">
                <a:latin typeface="Calibri"/>
                <a:ea typeface="Calibri" panose="020F0502020204030204" pitchFamily="34" charset="0"/>
                <a:cs typeface="Calibri"/>
              </a:rPr>
              <a:t>tıklayın.</a:t>
            </a:r>
            <a:endParaRPr lang="tr-TR" sz="1200" i="0" dirty="0">
              <a:solidFill>
                <a:srgbClr val="000000"/>
              </a:solidFill>
              <a:effectLst/>
              <a:ea typeface="Calibri" panose="020F0502020204030204" pitchFamily="34" charset="0"/>
            </a:endParaRPr>
          </a:p>
          <a:p>
            <a:pPr algn="l" rtl="0" fontAlgn="base"/>
            <a:endParaRPr lang="tr-TR" sz="1200" i="1" dirty="0">
              <a:ea typeface="Calibri" panose="020F0502020204030204" pitchFamily="34" charset="0"/>
            </a:endParaRPr>
          </a:p>
          <a:p>
            <a:pPr algn="ctr" fontAlgn="base"/>
            <a:r>
              <a:rPr lang="tr-TR" sz="1200" b="1" i="1" dirty="0">
                <a:solidFill>
                  <a:srgbClr val="000000"/>
                </a:solidFill>
                <a:effectLst/>
                <a:latin typeface="Calibri"/>
                <a:ea typeface="Calibri" panose="020F0502020204030204" pitchFamily="34" charset="0"/>
                <a:cs typeface="Calibri"/>
              </a:rPr>
              <a:t>Alerjen olarak kabul edilen madde veya ürünün adı, </a:t>
            </a:r>
            <a:r>
              <a:rPr lang="tr-TR" sz="1200" b="1" i="1" dirty="0">
                <a:latin typeface="Calibri"/>
                <a:ea typeface="Calibri" panose="020F0502020204030204" pitchFamily="34" charset="0"/>
                <a:cs typeface="Calibri"/>
              </a:rPr>
              <a:t>onu </a:t>
            </a:r>
            <a:r>
              <a:rPr lang="tr-TR" sz="1200" b="1" i="1" dirty="0">
                <a:solidFill>
                  <a:srgbClr val="000000"/>
                </a:solidFill>
                <a:effectLst/>
                <a:latin typeface="Calibri"/>
                <a:ea typeface="Calibri" panose="020F0502020204030204" pitchFamily="34" charset="0"/>
                <a:cs typeface="Calibri"/>
              </a:rPr>
              <a:t>içindekiler listesinin geri kalanından açıkça ayıran bir dizgi ile vurgulanmalıdır</a:t>
            </a:r>
            <a:r>
              <a:rPr lang="tr-TR" sz="1200" b="1" i="1" dirty="0">
                <a:latin typeface="Calibri"/>
                <a:ea typeface="Calibri" panose="020F0502020204030204" pitchFamily="34" charset="0"/>
                <a:cs typeface="Calibri"/>
              </a:rPr>
              <a:t> </a:t>
            </a:r>
            <a:r>
              <a:rPr lang="tr-TR" sz="1200" dirty="0">
                <a:solidFill>
                  <a:schemeClr val="tx1"/>
                </a:solidFill>
                <a:latin typeface="Calibri"/>
                <a:ea typeface="Calibri" panose="020F0502020204030204" pitchFamily="34" charset="0"/>
                <a:cs typeface="Calibri"/>
              </a:rPr>
              <a:t>(Yönetmelik (AB) No 1169/2011)</a:t>
            </a:r>
            <a:r>
              <a:rPr lang="tr-TR" sz="1200" b="1" i="1" dirty="0">
                <a:latin typeface="Calibri"/>
                <a:ea typeface="Calibri" panose="020F0502020204030204" pitchFamily="34" charset="0"/>
                <a:cs typeface="Calibri"/>
              </a:rPr>
              <a:t>.</a:t>
            </a:r>
            <a:r>
              <a:rPr lang="tr-TR" sz="1200" i="1" dirty="0">
                <a:latin typeface="Calibri"/>
                <a:ea typeface="Calibri" panose="020F0502020204030204" pitchFamily="34" charset="0"/>
                <a:cs typeface="Calibri"/>
              </a:rPr>
              <a:t> </a:t>
            </a:r>
            <a:endParaRPr lang="tr-TR" sz="1200" b="0" i="1" dirty="0">
              <a:solidFill>
                <a:srgbClr val="000000"/>
              </a:solidFill>
              <a:latin typeface="Calibri"/>
              <a:ea typeface="Calibri" panose="020F0502020204030204" pitchFamily="34" charset="0"/>
              <a:cs typeface="Calibri"/>
            </a:endParaRPr>
          </a:p>
          <a:p>
            <a:pPr algn="ctr" rtl="0" fontAlgn="base"/>
            <a:endParaRPr lang="tr-TR" sz="1200" b="0" i="1" dirty="0">
              <a:solidFill>
                <a:srgbClr val="000000"/>
              </a:solidFill>
              <a:effectLst/>
              <a:ea typeface="Calibri" panose="020F0502020204030204" pitchFamily="34" charset="0"/>
            </a:endParaRPr>
          </a:p>
          <a:p>
            <a:pPr algn="l" fontAlgn="base"/>
            <a:r>
              <a:rPr lang="tr-TR" sz="1200" b="0" i="0" dirty="0">
                <a:solidFill>
                  <a:srgbClr val="000000"/>
                </a:solidFill>
                <a:effectLst/>
                <a:latin typeface="Calibri"/>
                <a:ea typeface="Calibri" panose="020F0502020204030204" pitchFamily="34" charset="0"/>
                <a:cs typeface="Calibri"/>
              </a:rPr>
              <a:t>Ayrım yapmak için farklı bir yazı tipi, stil veya arka plan rengi kullanılabilir. İçindekiler listesinin olmaması durumunda, alerjen olarak kabul edilen madde veya ürünün </a:t>
            </a:r>
            <a:r>
              <a:rPr lang="tr-TR" sz="1200" dirty="0">
                <a:latin typeface="Calibri"/>
                <a:ea typeface="Calibri" panose="020F0502020204030204" pitchFamily="34" charset="0"/>
                <a:cs typeface="Calibri"/>
              </a:rPr>
              <a:t>gösteriminde "içerir"</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kelimesini</a:t>
            </a:r>
            <a:r>
              <a:rPr lang="tr-TR" sz="1200" b="0" i="0" dirty="0">
                <a:solidFill>
                  <a:srgbClr val="000000"/>
                </a:solidFill>
                <a:effectLst/>
                <a:latin typeface="Calibri"/>
                <a:ea typeface="Calibri" panose="020F0502020204030204" pitchFamily="34" charset="0"/>
                <a:cs typeface="Calibri"/>
              </a:rPr>
              <a:t> içerecektir</a:t>
            </a:r>
            <a:r>
              <a:rPr lang="tr-TR" sz="1200" dirty="0">
                <a:latin typeface="Calibri"/>
                <a:ea typeface="Calibri" panose="020F0502020204030204" pitchFamily="34" charset="0"/>
                <a:cs typeface="Calibri"/>
              </a:rPr>
              <a:t> </a:t>
            </a:r>
            <a:r>
              <a:rPr lang="tr-TR" sz="1200" dirty="0">
                <a:solidFill>
                  <a:schemeClr val="tx1"/>
                </a:solidFill>
                <a:latin typeface="Calibri"/>
                <a:ea typeface="Calibri" panose="020F0502020204030204" pitchFamily="34" charset="0"/>
                <a:cs typeface="Calibri"/>
              </a:rPr>
              <a:t>(Yönetmelik (AB) No 1169/2011)</a:t>
            </a:r>
            <a:r>
              <a:rPr lang="tr-TR" sz="1200" dirty="0">
                <a:latin typeface="Calibri"/>
                <a:ea typeface="Calibri" panose="020F0502020204030204" pitchFamily="34" charset="0"/>
                <a:cs typeface="Calibri"/>
              </a:rPr>
              <a:t>. </a:t>
            </a:r>
            <a:endParaRPr lang="tr-TR" sz="2000" b="0" i="0" dirty="0">
              <a:solidFill>
                <a:srgbClr val="000000"/>
              </a:solidFill>
              <a:effectLst/>
              <a:latin typeface="Calibri"/>
              <a:ea typeface="Calibri" panose="020F0502020204030204" pitchFamily="34" charset="0"/>
              <a:cs typeface="Calibri"/>
            </a:endParaRPr>
          </a:p>
          <a:p>
            <a:pPr algn="l" fontAlgn="base"/>
            <a:r>
              <a:rPr lang="tr-TR" sz="1200" dirty="0">
                <a:latin typeface="Calibri"/>
                <a:ea typeface="Calibri" panose="020F0502020204030204" pitchFamily="34" charset="0"/>
                <a:cs typeface="Calibri"/>
              </a:rPr>
              <a:t> </a:t>
            </a:r>
            <a:r>
              <a:rPr lang="tr-TR" sz="1200" b="1" dirty="0">
                <a:latin typeface="Calibri"/>
                <a:ea typeface="Calibri" panose="020F0502020204030204" pitchFamily="34" charset="0"/>
                <a:cs typeface="Calibri"/>
              </a:rPr>
              <a:t> </a:t>
            </a:r>
            <a:r>
              <a:rPr lang="tr-TR" sz="1200" dirty="0">
                <a:latin typeface="Calibri"/>
                <a:ea typeface="Calibri" panose="020F0502020204030204" pitchFamily="34" charset="0"/>
                <a:cs typeface="Calibri"/>
              </a:rPr>
              <a:t> </a:t>
            </a:r>
            <a:endParaRPr lang="tr-TR" sz="2000" b="0" i="0" dirty="0">
              <a:solidFill>
                <a:srgbClr val="000000"/>
              </a:solidFill>
              <a:effectLst/>
              <a:latin typeface="Calibri"/>
              <a:ea typeface="Calibri" panose="020F0502020204030204" pitchFamily="34" charset="0"/>
              <a:cs typeface="Calibri"/>
            </a:endParaRPr>
          </a:p>
          <a:p>
            <a:pPr algn="l" fontAlgn="base"/>
            <a:r>
              <a:rPr lang="tr-TR" sz="1200" b="1" i="0" dirty="0">
                <a:solidFill>
                  <a:srgbClr val="000000"/>
                </a:solidFill>
                <a:effectLst/>
                <a:latin typeface="Calibri"/>
                <a:ea typeface="Calibri" panose="020F0502020204030204" pitchFamily="34" charset="0"/>
                <a:cs typeface="Calibri"/>
              </a:rPr>
              <a:t>Ürünün </a:t>
            </a:r>
            <a:r>
              <a:rPr lang="tr-TR" sz="1200" b="1" dirty="0">
                <a:latin typeface="Calibri"/>
                <a:ea typeface="Calibri" panose="020F0502020204030204" pitchFamily="34" charset="0"/>
                <a:cs typeface="Calibri"/>
              </a:rPr>
              <a:t>besin değeri </a:t>
            </a:r>
            <a:r>
              <a:rPr lang="tr-TR" sz="1200" b="1" i="0" dirty="0">
                <a:solidFill>
                  <a:srgbClr val="000000"/>
                </a:solidFill>
                <a:effectLst/>
                <a:latin typeface="Calibri"/>
                <a:ea typeface="Calibri" panose="020F0502020204030204" pitchFamily="34" charset="0"/>
                <a:cs typeface="Calibri"/>
              </a:rPr>
              <a:t>beyanı:</a:t>
            </a:r>
            <a:r>
              <a:rPr lang="tr-TR" sz="1200" b="1"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Zorunlu </a:t>
            </a:r>
            <a:r>
              <a:rPr lang="tr-TR" sz="1200" dirty="0">
                <a:latin typeface="Calibri"/>
                <a:ea typeface="Calibri" panose="020F0502020204030204" pitchFamily="34" charset="0"/>
                <a:cs typeface="Calibri"/>
              </a:rPr>
              <a:t>besin değeri beyanı</a:t>
            </a:r>
            <a:r>
              <a:rPr lang="tr-TR" sz="1200" b="0" i="0" dirty="0">
                <a:solidFill>
                  <a:srgbClr val="000000"/>
                </a:solidFill>
                <a:effectLst/>
                <a:latin typeface="Calibri"/>
                <a:ea typeface="Calibri" panose="020F0502020204030204" pitchFamily="34" charset="0"/>
                <a:cs typeface="Calibri"/>
              </a:rPr>
              <a:t> aşağıdakileri içerecektir:</a:t>
            </a:r>
            <a:r>
              <a:rPr lang="tr-TR" sz="1200" dirty="0">
                <a:latin typeface="Calibri"/>
                <a:ea typeface="Calibri" panose="020F0502020204030204" pitchFamily="34" charset="0"/>
                <a:cs typeface="Calibri"/>
              </a:rPr>
              <a:t> </a:t>
            </a:r>
            <a:r>
              <a:rPr lang="tr-TR" sz="1200" dirty="0">
                <a:solidFill>
                  <a:schemeClr val="tx1"/>
                </a:solidFill>
                <a:latin typeface="Calibri"/>
                <a:ea typeface="Calibri" panose="020F0502020204030204" pitchFamily="34" charset="0"/>
                <a:cs typeface="Calibri"/>
              </a:rPr>
              <a:t>(Yönetmelik (AB) No 1169/2011)</a:t>
            </a:r>
            <a:r>
              <a:rPr lang="tr-TR" sz="1200" dirty="0">
                <a:latin typeface="Calibri"/>
                <a:ea typeface="Calibri" panose="020F0502020204030204" pitchFamily="34" charset="0"/>
                <a:cs typeface="Calibri"/>
              </a:rPr>
              <a:t>: </a:t>
            </a:r>
            <a:endParaRPr lang="tr-TR" sz="2000" b="0" i="0" dirty="0">
              <a:solidFill>
                <a:srgbClr val="000000"/>
              </a:solidFill>
              <a:effectLst/>
              <a:latin typeface="Calibri"/>
              <a:ea typeface="Calibri" panose="020F0502020204030204" pitchFamily="34" charset="0"/>
              <a:cs typeface="Calibri"/>
            </a:endParaRPr>
          </a:p>
          <a:p>
            <a:pPr algn="l" rtl="0" fontAlgn="base">
              <a:buFont typeface="+mj-lt"/>
              <a:buAutoNum type="arabicPeriod"/>
            </a:pPr>
            <a:r>
              <a:rPr lang="tr-TR" sz="1200" dirty="0">
                <a:latin typeface="Calibri"/>
                <a:ea typeface="Calibri" panose="020F0502020204030204" pitchFamily="34" charset="0"/>
                <a:cs typeface="Calibri"/>
              </a:rPr>
              <a:t>Enerji</a:t>
            </a:r>
            <a:r>
              <a:rPr lang="tr-TR" sz="1200" b="0" i="0" dirty="0">
                <a:solidFill>
                  <a:srgbClr val="000000"/>
                </a:solidFill>
                <a:effectLst/>
                <a:latin typeface="Calibri"/>
                <a:ea typeface="Calibri" panose="020F0502020204030204" pitchFamily="34" charset="0"/>
                <a:cs typeface="Calibri"/>
              </a:rPr>
              <a:t> değeri; </a:t>
            </a:r>
            <a:r>
              <a:rPr lang="tr-TR" sz="1200" dirty="0">
                <a:latin typeface="Calibri"/>
                <a:ea typeface="Calibri" panose="020F0502020204030204" pitchFamily="34" charset="0"/>
                <a:cs typeface="Calibri"/>
              </a:rPr>
              <a:t>ve</a:t>
            </a:r>
            <a:endParaRPr lang="tr-TR" sz="2000" dirty="0">
              <a:latin typeface="Calibri"/>
              <a:ea typeface="Calibri" panose="020F0502020204030204" pitchFamily="34" charset="0"/>
              <a:cs typeface="Calibri"/>
            </a:endParaRPr>
          </a:p>
          <a:p>
            <a:pPr algn="l" rtl="0" fontAlgn="base">
              <a:buFont typeface="+mj-lt"/>
              <a:buAutoNum type="arabicPeriod"/>
            </a:pPr>
            <a:r>
              <a:rPr lang="tr-TR" sz="1200" dirty="0">
                <a:latin typeface="Calibri"/>
                <a:ea typeface="Calibri" panose="020F0502020204030204" pitchFamily="34" charset="0"/>
                <a:cs typeface="Calibri"/>
              </a:rPr>
              <a:t>Yağ</a:t>
            </a:r>
            <a:r>
              <a:rPr lang="tr-TR" sz="1200" b="0" i="0" dirty="0">
                <a:solidFill>
                  <a:srgbClr val="000000"/>
                </a:solidFill>
                <a:effectLst/>
                <a:latin typeface="Calibri"/>
                <a:ea typeface="Calibri" panose="020F0502020204030204" pitchFamily="34" charset="0"/>
                <a:cs typeface="Calibri"/>
              </a:rPr>
              <a:t>, doymuş, karbonhidrat, şeker, protein ve tuz miktarları.</a:t>
            </a:r>
            <a:endParaRPr lang="tr-TR" sz="2000" b="0" i="0" dirty="0">
              <a:solidFill>
                <a:srgbClr val="000000"/>
              </a:solidFill>
              <a:effectLst/>
              <a:latin typeface="Calibri"/>
              <a:ea typeface="Calibri" panose="020F0502020204030204" pitchFamily="34" charset="0"/>
              <a:cs typeface="Calibri"/>
            </a:endParaRPr>
          </a:p>
          <a:p>
            <a:pPr algn="l" rtl="0" fontAlgn="base"/>
            <a:endParaRPr lang="tr-TR" sz="1200" b="0" i="0" dirty="0">
              <a:solidFill>
                <a:srgbClr val="000000"/>
              </a:solidFill>
              <a:effectLst/>
              <a:ea typeface="Calibri" panose="020F0502020204030204" pitchFamily="34" charset="0"/>
            </a:endParaRPr>
          </a:p>
          <a:p>
            <a:pPr algn="l" fontAlgn="base"/>
            <a:r>
              <a:rPr lang="tr-TR" sz="1200" dirty="0">
                <a:latin typeface="Calibri"/>
                <a:ea typeface="Calibri" panose="020F0502020204030204" pitchFamily="34" charset="0"/>
                <a:cs typeface="Calibri"/>
              </a:rPr>
              <a:t>"</a:t>
            </a:r>
            <a:r>
              <a:rPr lang="tr-TR" sz="1200" b="0" i="1" dirty="0">
                <a:solidFill>
                  <a:srgbClr val="000000"/>
                </a:solidFill>
                <a:effectLst/>
                <a:latin typeface="Calibri"/>
                <a:ea typeface="Calibri" panose="020F0502020204030204" pitchFamily="34" charset="0"/>
                <a:cs typeface="Calibri"/>
              </a:rPr>
              <a:t>Uygun olduğunda, tuz içeriğinin yalnızca doğal olarak oluşan sodyumdan kaynaklandığını belirten bir ifade, beslenme beyanına yakın görünebilir.</a:t>
            </a:r>
            <a:r>
              <a:rPr lang="tr-TR" sz="1200" dirty="0">
                <a:latin typeface="Calibri"/>
                <a:ea typeface="Calibri" panose="020F0502020204030204" pitchFamily="34" charset="0"/>
                <a:cs typeface="Calibri"/>
              </a:rPr>
              <a:t>"</a:t>
            </a:r>
            <a:r>
              <a:rPr lang="tr-TR" sz="1200" dirty="0">
                <a:solidFill>
                  <a:schemeClr val="tx1"/>
                </a:solidFill>
                <a:latin typeface="Calibri"/>
                <a:ea typeface="Calibri" panose="020F0502020204030204" pitchFamily="34" charset="0"/>
                <a:cs typeface="Calibri"/>
              </a:rPr>
              <a:t>(Yönetmelik (AB) No 1169/2011)</a:t>
            </a:r>
            <a:r>
              <a:rPr lang="tr-TR" sz="1200" dirty="0">
                <a:latin typeface="Calibri"/>
                <a:ea typeface="Calibri" panose="020F0502020204030204" pitchFamily="34" charset="0"/>
                <a:cs typeface="Calibri"/>
              </a:rPr>
              <a:t>. </a:t>
            </a:r>
            <a:endParaRPr lang="tr-TR" sz="2000" b="0" i="0" dirty="0">
              <a:solidFill>
                <a:srgbClr val="000000"/>
              </a:solidFill>
              <a:effectLst/>
              <a:latin typeface="Calibri"/>
              <a:ea typeface="Calibri" panose="020F0502020204030204" pitchFamily="34" charset="0"/>
              <a:cs typeface="Calibri"/>
            </a:endParaRPr>
          </a:p>
          <a:p>
            <a:pPr algn="l" rtl="0" fontAlgn="base"/>
            <a:endParaRPr lang="tr-TR" sz="1200" b="0" i="0" dirty="0">
              <a:solidFill>
                <a:srgbClr val="000000"/>
              </a:solidFill>
              <a:effectLst/>
              <a:ea typeface="Calibri" panose="020F0502020204030204" pitchFamily="34" charset="0"/>
            </a:endParaRPr>
          </a:p>
          <a:p>
            <a:pPr algn="l" fontAlgn="base"/>
            <a:r>
              <a:rPr lang="tr-TR" sz="1200" b="0" i="0" dirty="0">
                <a:solidFill>
                  <a:srgbClr val="000000"/>
                </a:solidFill>
                <a:effectLst/>
                <a:latin typeface="Calibri"/>
                <a:ea typeface="Calibri" panose="020F0502020204030204" pitchFamily="34" charset="0"/>
                <a:cs typeface="Calibri"/>
              </a:rPr>
              <a:t>Bununla birlikte, bazı gıdalar zorunlu beslenme beyanı zorunluluğundan muaftır. Bu konu hakkında daha fazla bilgi edinmek için lütfen </a:t>
            </a:r>
            <a:r>
              <a:rPr lang="tr-TR" sz="1200" b="1"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burayı</a:t>
            </a:r>
            <a:r>
              <a:rPr lang="tr-TR" sz="1200" dirty="0">
                <a:latin typeface="Calibri"/>
                <a:ea typeface="Calibri" panose="020F0502020204030204" pitchFamily="34" charset="0"/>
                <a:cs typeface="Calibri"/>
              </a:rPr>
              <a:t> tıklayın.</a:t>
            </a:r>
            <a:endParaRPr lang="tr-TR" sz="2000" b="0" i="0" dirty="0">
              <a:solidFill>
                <a:srgbClr val="000000"/>
              </a:solidFill>
              <a:effectLst/>
              <a:ea typeface="Calibri" panose="020F0502020204030204" pitchFamily="34" charset="0"/>
            </a:endParaRPr>
          </a:p>
          <a:p>
            <a:pPr algn="l" rtl="0" fontAlgn="base"/>
            <a:endParaRPr lang="tr-TR" sz="1200" i="0" dirty="0">
              <a:solidFill>
                <a:srgbClr val="000000"/>
              </a:solidFill>
              <a:effectLst/>
              <a:ea typeface="Calibri" panose="020F0502020204030204" pitchFamily="34" charset="0"/>
            </a:endParaRPr>
          </a:p>
          <a:p>
            <a:pPr algn="l" rtl="0" fontAlgn="base"/>
            <a:endParaRPr lang="tr-TR"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Picture 3">
            <a:extLst>
              <a:ext uri="{FF2B5EF4-FFF2-40B4-BE49-F238E27FC236}">
                <a16:creationId xmlns:a16="http://schemas.microsoft.com/office/drawing/2014/main" id="{49B26A8E-A444-0CE3-41E9-4C268223404A}"/>
              </a:ext>
            </a:extLst>
          </p:cNvPr>
          <p:cNvPicPr>
            <a:picLocks noChangeAspect="1"/>
          </p:cNvPicPr>
          <p:nvPr/>
        </p:nvPicPr>
        <p:blipFill>
          <a:blip r:embed="rId4"/>
          <a:stretch>
            <a:fillRect/>
          </a:stretch>
        </p:blipFill>
        <p:spPr>
          <a:xfrm>
            <a:off x="118587" y="8629236"/>
            <a:ext cx="493080" cy="474817"/>
          </a:xfrm>
          <a:prstGeom prst="rect">
            <a:avLst/>
          </a:prstGeom>
        </p:spPr>
      </p:pic>
      <p:pic>
        <p:nvPicPr>
          <p:cNvPr id="33" name="Picture 32">
            <a:extLst>
              <a:ext uri="{FF2B5EF4-FFF2-40B4-BE49-F238E27FC236}">
                <a16:creationId xmlns:a16="http://schemas.microsoft.com/office/drawing/2014/main" id="{FF306BD9-B9EE-8642-B44F-6EF726D7FAB8}"/>
              </a:ext>
            </a:extLst>
          </p:cNvPr>
          <p:cNvPicPr>
            <a:picLocks noChangeAspect="1"/>
          </p:cNvPicPr>
          <p:nvPr/>
        </p:nvPicPr>
        <p:blipFill>
          <a:blip r:embed="rId4"/>
          <a:stretch>
            <a:fillRect/>
          </a:stretch>
        </p:blipFill>
        <p:spPr>
          <a:xfrm>
            <a:off x="120917" y="5343180"/>
            <a:ext cx="493080" cy="474817"/>
          </a:xfrm>
          <a:prstGeom prst="rect">
            <a:avLst/>
          </a:prstGeom>
        </p:spPr>
      </p:pic>
      <p:sp>
        <p:nvSpPr>
          <p:cNvPr id="35" name="Slide Number Placeholder 9">
            <a:extLst>
              <a:ext uri="{FF2B5EF4-FFF2-40B4-BE49-F238E27FC236}">
                <a16:creationId xmlns:a16="http://schemas.microsoft.com/office/drawing/2014/main" id="{AFFDE7D6-5174-EF7E-68B0-6BAE52E64DE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34</a:t>
            </a:fld>
            <a:endParaRPr lang="en-US" sz="1100"/>
          </a:p>
        </p:txBody>
      </p:sp>
      <p:sp>
        <p:nvSpPr>
          <p:cNvPr id="38" name="Text Placeholder 1">
            <a:extLst>
              <a:ext uri="{FF2B5EF4-FFF2-40B4-BE49-F238E27FC236}">
                <a16:creationId xmlns:a16="http://schemas.microsoft.com/office/drawing/2014/main" id="{A8E352B7-BFC3-7B80-2ED9-AA1C03E50A11}"/>
              </a:ext>
            </a:extLst>
          </p:cNvPr>
          <p:cNvSpPr txBox="1">
            <a:spLocks/>
          </p:cNvSpPr>
          <p:nvPr/>
        </p:nvSpPr>
        <p:spPr>
          <a:xfrm>
            <a:off x="1128154" y="412994"/>
            <a:ext cx="6042743" cy="9467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a:t>B.2.Gıda Üretimi ve Lojistik</a:t>
            </a:r>
          </a:p>
          <a:p>
            <a:endParaRPr lang="en-IE" sz="3300"/>
          </a:p>
        </p:txBody>
      </p:sp>
      <p:sp>
        <p:nvSpPr>
          <p:cNvPr id="40" name="TextBox 39">
            <a:extLst>
              <a:ext uri="{FF2B5EF4-FFF2-40B4-BE49-F238E27FC236}">
                <a16:creationId xmlns:a16="http://schemas.microsoft.com/office/drawing/2014/main" id="{EE31A017-6D08-D093-92F1-B9B8D5D02C07}"/>
              </a:ext>
            </a:extLst>
          </p:cNvPr>
          <p:cNvSpPr txBox="1"/>
          <p:nvPr/>
        </p:nvSpPr>
        <p:spPr>
          <a:xfrm>
            <a:off x="685741" y="1136007"/>
            <a:ext cx="6489234"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Gıda Etiketleme</a:t>
            </a:r>
            <a:endParaRPr lang="en-IE" sz="24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8515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128154" y="412994"/>
            <a:ext cx="6042743"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35951"/>
            <a:ext cx="6343241" cy="6820641"/>
          </a:xfrm>
        </p:spPr>
        <p:txBody>
          <a:bodyPr lIns="91440" tIns="45720" rIns="91440" bIns="45720" numCol="1" spcCol="288000" anchor="t">
            <a:noAutofit/>
          </a:bodyPr>
          <a:lstStyle/>
          <a:p>
            <a:pPr fontAlgn="base"/>
            <a:r>
              <a:rPr lang="en-GB" sz="1200" err="1">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etiketleri</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aşağıdakilerden</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bir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daha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fazlasının</a:t>
            </a:r>
            <a:r>
              <a:rPr lang="en-GB" sz="1200" b="0" i="0" dirty="0">
                <a:solidFill>
                  <a:srgbClr val="000000"/>
                </a:solidFill>
                <a:effectLst/>
                <a:latin typeface="Calibri"/>
                <a:ea typeface="Calibri" panose="020F0502020204030204" pitchFamily="34" charset="0"/>
                <a:cs typeface="Calibri"/>
              </a:rPr>
              <a:t> </a:t>
            </a:r>
            <a:r>
              <a:rPr lang="en-GB" sz="1200" err="1">
                <a:latin typeface="Calibri"/>
                <a:ea typeface="Calibri" panose="020F0502020204030204" pitchFamily="34" charset="0"/>
                <a:cs typeface="Calibri"/>
              </a:rPr>
              <a:t>miktarlarını</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içermelidir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Yönetmelik</a:t>
            </a:r>
            <a:r>
              <a:rPr lang="en-GB" sz="1200" dirty="0">
                <a:solidFill>
                  <a:schemeClr val="tx1"/>
                </a:solidFill>
                <a:latin typeface="Calibri"/>
                <a:ea typeface="Calibri" panose="020F0502020204030204" pitchFamily="34" charset="0"/>
                <a:cs typeface="Calibri"/>
              </a:rPr>
              <a:t> (AB) No 1169/2011)</a:t>
            </a:r>
            <a:r>
              <a:rPr lang="en-GB" sz="1200" dirty="0">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(a) mono-</a:t>
            </a:r>
            <a:r>
              <a:rPr lang="en-GB" sz="1200" b="0" i="0" err="1">
                <a:solidFill>
                  <a:srgbClr val="000000"/>
                </a:solidFill>
                <a:effectLst/>
                <a:latin typeface="Calibri"/>
                <a:ea typeface="Calibri" panose="020F0502020204030204" pitchFamily="34" charset="0"/>
                <a:cs typeface="Calibri"/>
              </a:rPr>
              <a:t>doymamışlar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fontAlgn="base"/>
            <a:r>
              <a:rPr lang="en-GB" sz="1200" dirty="0">
                <a:latin typeface="Calibri"/>
                <a:ea typeface="Calibri" panose="020F0502020204030204" pitchFamily="34" charset="0"/>
                <a:cs typeface="Calibri"/>
              </a:rPr>
              <a:t>(b) </a:t>
            </a:r>
            <a:r>
              <a:rPr lang="en-GB" sz="1200" err="1">
                <a:latin typeface="Calibri"/>
                <a:ea typeface="Calibri" panose="020F0502020204030204" pitchFamily="34" charset="0"/>
                <a:cs typeface="Calibri"/>
              </a:rPr>
              <a:t>polidoymamışlar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(c) </a:t>
            </a:r>
            <a:r>
              <a:rPr lang="en-GB" sz="1200" b="0" i="0" err="1">
                <a:solidFill>
                  <a:srgbClr val="000000"/>
                </a:solidFill>
                <a:effectLst/>
                <a:latin typeface="Calibri"/>
                <a:ea typeface="Calibri" panose="020F0502020204030204" pitchFamily="34" charset="0"/>
                <a:cs typeface="Calibri"/>
              </a:rPr>
              <a:t>polioller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(d) </a:t>
            </a:r>
            <a:r>
              <a:rPr lang="en-GB" sz="1200" b="0" i="0" err="1">
                <a:solidFill>
                  <a:srgbClr val="000000"/>
                </a:solidFill>
                <a:effectLst/>
                <a:latin typeface="Calibri"/>
                <a:ea typeface="Calibri" panose="020F0502020204030204" pitchFamily="34" charset="0"/>
                <a:cs typeface="Calibri"/>
              </a:rPr>
              <a:t>nişasta</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(e) </a:t>
            </a:r>
            <a:r>
              <a:rPr lang="en-GB" sz="1200" b="0" i="0" err="1">
                <a:solidFill>
                  <a:srgbClr val="000000"/>
                </a:solidFill>
                <a:effectLst/>
                <a:latin typeface="Calibri"/>
                <a:ea typeface="Calibri" panose="020F0502020204030204" pitchFamily="34" charset="0"/>
                <a:cs typeface="Calibri"/>
              </a:rPr>
              <a:t>lif</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fontAlgn="base"/>
            <a:r>
              <a:rPr lang="en-GB" sz="1200" b="0" i="0" dirty="0">
                <a:solidFill>
                  <a:srgbClr val="000000"/>
                </a:solidFill>
                <a:effectLst/>
                <a:latin typeface="Calibri"/>
                <a:ea typeface="Calibri" panose="020F0502020204030204" pitchFamily="34" charset="0"/>
                <a:cs typeface="Calibri"/>
              </a:rPr>
              <a:t>(f) </a:t>
            </a:r>
            <a:r>
              <a:rPr lang="en-GB" sz="1200" b="0" i="0" err="1">
                <a:solidFill>
                  <a:srgbClr val="000000"/>
                </a:solidFill>
                <a:effectLst/>
                <a:latin typeface="Calibri"/>
                <a:ea typeface="Calibri" panose="020F0502020204030204" pitchFamily="34" charset="0"/>
                <a:cs typeface="Calibri"/>
              </a:rPr>
              <a:t>vitaminler</a:t>
            </a:r>
            <a:r>
              <a:rPr lang="en-GB" sz="1200" b="0" i="0" dirty="0">
                <a:solidFill>
                  <a:srgbClr val="000000"/>
                </a:solidFill>
                <a:effectLst/>
                <a:latin typeface="Calibri"/>
                <a:ea typeface="Calibri" panose="020F0502020204030204" pitchFamily="34" charset="0"/>
                <a:cs typeface="Calibri"/>
              </a:rPr>
              <a:t> (A, D, E, K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C </a:t>
            </a:r>
            <a:r>
              <a:rPr lang="en-GB" sz="1200" b="0" i="0" err="1">
                <a:solidFill>
                  <a:srgbClr val="000000"/>
                </a:solidFill>
                <a:effectLst/>
                <a:latin typeface="Calibri"/>
                <a:ea typeface="Calibri" panose="020F0502020204030204" pitchFamily="34" charset="0"/>
                <a:cs typeface="Calibri"/>
              </a:rPr>
              <a:t>vitaminleri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gibi</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Tiamin</a:t>
            </a:r>
            <a:r>
              <a:rPr lang="en-GB" sz="1200" b="0" i="0" dirty="0">
                <a:solidFill>
                  <a:srgbClr val="000000"/>
                </a:solidFill>
                <a:effectLst/>
                <a:latin typeface="Calibri"/>
                <a:ea typeface="Calibri" panose="020F0502020204030204" pitchFamily="34" charset="0"/>
                <a:cs typeface="Calibri"/>
              </a:rPr>
              <a:t>, Riboflavin, </a:t>
            </a:r>
            <a:r>
              <a:rPr lang="en-GB" sz="1200" b="0" i="0" err="1">
                <a:solidFill>
                  <a:srgbClr val="000000"/>
                </a:solidFill>
                <a:effectLst/>
                <a:latin typeface="Calibri"/>
                <a:ea typeface="Calibri" panose="020F0502020204030204" pitchFamily="34" charset="0"/>
                <a:cs typeface="Calibri"/>
              </a:rPr>
              <a:t>Niasin</a:t>
            </a:r>
            <a:r>
              <a:rPr lang="en-GB" sz="1200" b="0" i="0" dirty="0">
                <a:solidFill>
                  <a:srgbClr val="000000"/>
                </a:solidFill>
                <a:effectLst/>
                <a:latin typeface="Calibri"/>
                <a:ea typeface="Calibri" panose="020F0502020204030204" pitchFamily="34" charset="0"/>
                <a:cs typeface="Calibri"/>
              </a:rPr>
              <a:t>, B6 </a:t>
            </a:r>
            <a:r>
              <a:rPr lang="en-GB" sz="1200" b="0" i="0" err="1">
                <a:solidFill>
                  <a:srgbClr val="000000"/>
                </a:solidFill>
                <a:effectLst/>
                <a:latin typeface="Calibri"/>
                <a:ea typeface="Calibri" panose="020F0502020204030204" pitchFamily="34" charset="0"/>
                <a:cs typeface="Calibri"/>
              </a:rPr>
              <a:t>Vitamini</a:t>
            </a:r>
            <a:r>
              <a:rPr lang="en-GB" sz="1200" b="0" i="0" dirty="0">
                <a:solidFill>
                  <a:srgbClr val="000000"/>
                </a:solidFill>
                <a:effectLst/>
                <a:latin typeface="Calibri"/>
                <a:ea typeface="Calibri" panose="020F0502020204030204" pitchFamily="34" charset="0"/>
                <a:cs typeface="Calibri"/>
              </a:rPr>
              <a:t>, Folik </a:t>
            </a:r>
            <a:r>
              <a:rPr lang="en-GB" sz="1200" b="0" i="0" err="1">
                <a:solidFill>
                  <a:srgbClr val="000000"/>
                </a:solidFill>
                <a:effectLst/>
                <a:latin typeface="Calibri"/>
                <a:ea typeface="Calibri" panose="020F0502020204030204" pitchFamily="34" charset="0"/>
                <a:cs typeface="Calibri"/>
              </a:rPr>
              <a:t>asit</a:t>
            </a:r>
            <a:r>
              <a:rPr lang="en-GB" sz="1200" b="0" i="0" dirty="0">
                <a:solidFill>
                  <a:srgbClr val="000000"/>
                </a:solidFill>
                <a:effectLst/>
                <a:latin typeface="Calibri"/>
                <a:ea typeface="Calibri" panose="020F0502020204030204" pitchFamily="34" charset="0"/>
                <a:cs typeface="Calibri"/>
              </a:rPr>
              <a:t>, B12 </a:t>
            </a:r>
            <a:r>
              <a:rPr lang="en-GB" sz="1200" b="0" i="0" err="1">
                <a:solidFill>
                  <a:srgbClr val="000000"/>
                </a:solidFill>
                <a:effectLst/>
                <a:latin typeface="Calibri"/>
                <a:ea typeface="Calibri" panose="020F0502020204030204" pitchFamily="34" charset="0"/>
                <a:cs typeface="Calibri"/>
              </a:rPr>
              <a:t>Vitamini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Biotin) </a:t>
            </a:r>
            <a:r>
              <a:rPr lang="en-GB" sz="1200" b="0" i="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1169/2011 </a:t>
            </a:r>
            <a:r>
              <a:rPr lang="en-GB" sz="1200" b="0" i="0" err="1">
                <a:solidFill>
                  <a:srgbClr val="000000"/>
                </a:solidFill>
                <a:effectLst/>
                <a:latin typeface="Calibri"/>
                <a:ea typeface="Calibri" panose="020F0502020204030204" pitchFamily="34" charset="0"/>
                <a:cs typeface="Calibri"/>
              </a:rPr>
              <a:t>Sayılı</a:t>
            </a:r>
            <a:r>
              <a:rPr lang="en-GB" sz="1200" b="0" i="0" dirty="0">
                <a:solidFill>
                  <a:srgbClr val="000000"/>
                </a:solidFill>
                <a:effectLst/>
                <a:latin typeface="Calibri"/>
                <a:ea typeface="Calibri" panose="020F0502020204030204" pitchFamily="34" charset="0"/>
                <a:cs typeface="Calibri"/>
              </a:rPr>
              <a:t> (AB) </a:t>
            </a:r>
            <a:r>
              <a:rPr lang="en-GB" sz="1200" b="0" i="0" err="1">
                <a:solidFill>
                  <a:srgbClr val="000000"/>
                </a:solidFill>
                <a:effectLst/>
                <a:latin typeface="Calibri"/>
                <a:ea typeface="Calibri" panose="020F0502020204030204" pitchFamily="34" charset="0"/>
                <a:cs typeface="Calibri"/>
              </a:rPr>
              <a:t>Tüzüğün</a:t>
            </a:r>
            <a:r>
              <a:rPr lang="en-GB" sz="1200" b="0" i="0" dirty="0">
                <a:solidFill>
                  <a:srgbClr val="000000"/>
                </a:solidFill>
                <a:effectLst/>
                <a:latin typeface="Calibri"/>
                <a:ea typeface="Calibri" panose="020F0502020204030204" pitchFamily="34" charset="0"/>
                <a:cs typeface="Calibri"/>
              </a:rPr>
              <a:t> A </a:t>
            </a:r>
            <a:r>
              <a:rPr lang="en-GB" sz="1200" b="0" i="0" err="1">
                <a:solidFill>
                  <a:srgbClr val="000000"/>
                </a:solidFill>
                <a:effectLst/>
                <a:latin typeface="Calibri"/>
                <a:ea typeface="Calibri" panose="020F0502020204030204" pitchFamily="34" charset="0"/>
                <a:cs typeface="Calibri"/>
              </a:rPr>
              <a:t>Bölümü</a:t>
            </a:r>
            <a:r>
              <a:rPr lang="en-GB" sz="1200" b="0" i="0" dirty="0">
                <a:solidFill>
                  <a:srgbClr val="000000"/>
                </a:solidFill>
                <a:effectLst/>
                <a:latin typeface="Calibri"/>
                <a:ea typeface="Calibri" panose="020F0502020204030204" pitchFamily="34" charset="0"/>
                <a:cs typeface="Calibri"/>
              </a:rPr>
              <a:t>, Ek </a:t>
            </a:r>
            <a:r>
              <a:rPr lang="en-GB" sz="1200" b="0" i="0" err="1">
                <a:solidFill>
                  <a:srgbClr val="000000"/>
                </a:solidFill>
                <a:effectLst/>
                <a:latin typeface="Calibri"/>
                <a:ea typeface="Calibri" panose="020F0502020204030204" pitchFamily="34" charset="0"/>
                <a:cs typeface="Calibri"/>
              </a:rPr>
              <a:t>XIII'de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belirtildiği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gibi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önemli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miktarlarda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bulunan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mineraller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rtl="0" fontAlgn="base"/>
            <a:endParaRPr lang="en-GB" sz="1200" b="1" i="1">
              <a:ea typeface="Calibri" panose="020F0502020204030204" pitchFamily="34" charset="0"/>
              <a:cs typeface="Calibri"/>
            </a:endParaRPr>
          </a:p>
          <a:p>
            <a:r>
              <a:rPr lang="en-GB" sz="1200" b="1" i="1" err="1">
                <a:solidFill>
                  <a:srgbClr val="000000"/>
                </a:solidFill>
                <a:effectLst/>
                <a:latin typeface="Calibri"/>
                <a:ea typeface="Calibri" panose="020F0502020204030204" pitchFamily="34" charset="0"/>
                <a:cs typeface="Calibri"/>
              </a:rPr>
              <a:t>Besinlerin</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enerji</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değeri</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ve</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miktarı</a:t>
            </a:r>
            <a:r>
              <a:rPr lang="en-GB" sz="1200" b="1" i="1" dirty="0">
                <a:solidFill>
                  <a:srgbClr val="000000"/>
                </a:solidFill>
                <a:effectLst/>
                <a:latin typeface="Calibri"/>
                <a:ea typeface="Calibri" panose="020F0502020204030204" pitchFamily="34" charset="0"/>
                <a:cs typeface="Calibri"/>
              </a:rPr>
              <a:t> 100 g </a:t>
            </a:r>
            <a:r>
              <a:rPr lang="en-GB" sz="1200" b="1" i="1" err="1">
                <a:solidFill>
                  <a:srgbClr val="000000"/>
                </a:solidFill>
                <a:effectLst/>
                <a:latin typeface="Calibri"/>
                <a:ea typeface="Calibri" panose="020F0502020204030204" pitchFamily="34" charset="0"/>
                <a:cs typeface="Calibri"/>
              </a:rPr>
              <a:t>veya</a:t>
            </a:r>
            <a:r>
              <a:rPr lang="en-GB" sz="1200" b="1" i="1" dirty="0">
                <a:solidFill>
                  <a:srgbClr val="000000"/>
                </a:solidFill>
                <a:effectLst/>
                <a:latin typeface="Calibri"/>
                <a:ea typeface="Calibri" panose="020F0502020204030204" pitchFamily="34" charset="0"/>
                <a:cs typeface="Calibri"/>
              </a:rPr>
              <a:t> 100 ml </a:t>
            </a:r>
            <a:r>
              <a:rPr lang="en-GB" sz="1200" b="1" i="1" err="1">
                <a:solidFill>
                  <a:srgbClr val="000000"/>
                </a:solidFill>
                <a:effectLst/>
                <a:latin typeface="Calibri"/>
                <a:ea typeface="Calibri" panose="020F0502020204030204" pitchFamily="34" charset="0"/>
                <a:cs typeface="Calibri"/>
              </a:rPr>
              <a:t>başına</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ifade</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edilmelidir</a:t>
            </a:r>
            <a:r>
              <a:rPr lang="en-GB" sz="1200" b="1"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2000" i="1" dirty="0">
              <a:ea typeface="Calibri" panose="020F0502020204030204" pitchFamily="34" charset="0"/>
              <a:cs typeface="Calibri"/>
            </a:endParaRPr>
          </a:p>
          <a:p>
            <a:endParaRPr lang="en-GB" sz="1200">
              <a:ea typeface="Calibri" panose="020F0502020204030204" pitchFamily="34" charset="0"/>
            </a:endParaRPr>
          </a:p>
          <a:p>
            <a:r>
              <a:rPr lang="en-GB" sz="1200" b="0" i="0" dirty="0">
                <a:solidFill>
                  <a:srgbClr val="000000"/>
                </a:solidFill>
                <a:effectLst/>
                <a:latin typeface="Calibri"/>
                <a:ea typeface="Calibri" panose="020F0502020204030204" pitchFamily="34" charset="0"/>
                <a:cs typeface="Calibri"/>
              </a:rPr>
              <a:t>Ek </a:t>
            </a:r>
            <a:r>
              <a:rPr lang="en-GB" sz="1200" b="0" i="0" err="1">
                <a:solidFill>
                  <a:srgbClr val="000000"/>
                </a:solidFill>
                <a:effectLst/>
                <a:latin typeface="Calibri"/>
                <a:ea typeface="Calibri" panose="020F0502020204030204" pitchFamily="34" charset="0"/>
                <a:cs typeface="Calibri"/>
              </a:rPr>
              <a:t>olarak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değerler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porsiyon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başına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a:t>
            </a:r>
            <a:r>
              <a:rPr lang="en-GB" sz="1200" b="0" i="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tüketim</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birimi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başına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açıklanabilir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ancak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porsiyon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tüketim</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birimi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tüketici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tarafından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kolayca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tanınabilir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olmalıdır</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err="1">
                <a:solidFill>
                  <a:schemeClr val="tx1"/>
                </a:solidFill>
                <a:latin typeface="Calibri"/>
                <a:ea typeface="Calibri" panose="020F0502020204030204" pitchFamily="34" charset="0"/>
                <a:cs typeface="Calibri"/>
              </a:rPr>
              <a:t>Yönetmelik</a:t>
            </a:r>
            <a:r>
              <a:rPr lang="en-GB" sz="1200" dirty="0">
                <a:solidFill>
                  <a:schemeClr val="tx1"/>
                </a:solidFill>
                <a:latin typeface="Calibri"/>
                <a:ea typeface="Calibri" panose="020F0502020204030204" pitchFamily="34" charset="0"/>
                <a:cs typeface="Calibri"/>
              </a:rPr>
              <a:t> (AB) No 1169/2011)</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Bu </a:t>
            </a:r>
            <a:r>
              <a:rPr lang="en-GB" sz="1200" b="0" i="0" err="1">
                <a:solidFill>
                  <a:srgbClr val="000000"/>
                </a:solidFill>
                <a:effectLst/>
                <a:latin typeface="Calibri"/>
                <a:ea typeface="Calibri" panose="020F0502020204030204" pitchFamily="34" charset="0"/>
                <a:cs typeface="Calibri"/>
              </a:rPr>
              <a:t>bilgilerin</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etikette</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pakette</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yer</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alan</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porsiyon</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birim</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sayısı</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olarak</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gösterilmesi</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gereklidir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Yönetmelik</a:t>
            </a:r>
            <a:r>
              <a:rPr lang="en-GB" sz="1200" dirty="0">
                <a:solidFill>
                  <a:schemeClr val="tx1"/>
                </a:solidFill>
                <a:latin typeface="Calibri"/>
                <a:ea typeface="Calibri" panose="020F0502020204030204" pitchFamily="34" charset="0"/>
                <a:cs typeface="Calibri"/>
              </a:rPr>
              <a:t> (AB) No 1169/2011)</a:t>
            </a:r>
            <a:r>
              <a:rPr lang="en-GB" sz="1200" dirty="0">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cs typeface="Calibri"/>
            </a:endParaRPr>
          </a:p>
          <a:p>
            <a:pPr rtl="0" fontAlgn="base"/>
            <a:endParaRPr lang="en-GB" sz="1200" b="1" i="1">
              <a:ea typeface="Calibri" panose="020F0502020204030204" pitchFamily="34" charset="0"/>
              <a:cs typeface="Calibri"/>
            </a:endParaRPr>
          </a:p>
          <a:p>
            <a:r>
              <a:rPr lang="en-GB" sz="1200" b="1" i="1" dirty="0">
                <a:latin typeface="Calibri"/>
                <a:ea typeface="Calibri" panose="020F0502020204030204" pitchFamily="34" charset="0"/>
                <a:cs typeface="Calibri"/>
              </a:rPr>
              <a:t>"</a:t>
            </a:r>
            <a:r>
              <a:rPr lang="en-GB" sz="1200" b="1" i="1" dirty="0">
                <a:solidFill>
                  <a:srgbClr val="000000"/>
                </a:solidFill>
                <a:effectLst/>
                <a:latin typeface="Calibri"/>
                <a:ea typeface="Calibri" panose="020F0502020204030204" pitchFamily="34" charset="0"/>
                <a:cs typeface="Calibri"/>
              </a:rPr>
              <a:t>Bir </a:t>
            </a:r>
            <a:r>
              <a:rPr lang="en-GB" sz="1200" b="1" i="1" err="1">
                <a:solidFill>
                  <a:srgbClr val="000000"/>
                </a:solidFill>
                <a:effectLst/>
                <a:latin typeface="Calibri"/>
                <a:ea typeface="Calibri" panose="020F0502020204030204" pitchFamily="34" charset="0"/>
                <a:cs typeface="Calibri"/>
              </a:rPr>
              <a:t>besin</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maddesi</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için</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beslenme</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ve</a:t>
            </a:r>
            <a:r>
              <a:rPr lang="en-GB" sz="1200" b="1" i="1" dirty="0">
                <a:solidFill>
                  <a:srgbClr val="000000"/>
                </a:solidFill>
                <a:effectLst/>
                <a:latin typeface="Calibri"/>
                <a:ea typeface="Calibri" panose="020F0502020204030204" pitchFamily="34" charset="0"/>
                <a:cs typeface="Calibri"/>
              </a:rPr>
              <a:t>/</a:t>
            </a:r>
            <a:r>
              <a:rPr lang="en-GB" sz="1200" b="1" i="1" err="1">
                <a:solidFill>
                  <a:srgbClr val="000000"/>
                </a:solidFill>
                <a:effectLst/>
                <a:latin typeface="Calibri"/>
                <a:ea typeface="Calibri" panose="020F0502020204030204" pitchFamily="34" charset="0"/>
                <a:cs typeface="Calibri"/>
              </a:rPr>
              <a:t>veya</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sağlık</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beyanı</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yapıldığında</a:t>
            </a:r>
            <a:r>
              <a:rPr lang="en-GB" sz="1200" b="1" i="1" dirty="0">
                <a:solidFill>
                  <a:srgbClr val="000000"/>
                </a:solidFill>
                <a:effectLst/>
                <a:latin typeface="Calibri"/>
                <a:ea typeface="Calibri" panose="020F0502020204030204" pitchFamily="34" charset="0"/>
                <a:cs typeface="Calibri"/>
              </a:rPr>
              <a:t>, o </a:t>
            </a:r>
            <a:r>
              <a:rPr lang="en-GB" sz="1200" b="1" i="1" err="1">
                <a:solidFill>
                  <a:srgbClr val="000000"/>
                </a:solidFill>
                <a:effectLst/>
                <a:latin typeface="Calibri"/>
                <a:ea typeface="Calibri" panose="020F0502020204030204" pitchFamily="34" charset="0"/>
                <a:cs typeface="Calibri"/>
              </a:rPr>
              <a:t>besin</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maddesinin</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miktarı</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beyan</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edilecektir</a:t>
            </a:r>
            <a:r>
              <a:rPr lang="en-GB" sz="1200" b="1" i="1"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err="1">
                <a:solidFill>
                  <a:schemeClr val="tx1"/>
                </a:solidFill>
                <a:latin typeface="Calibri"/>
                <a:ea typeface="Calibri" panose="020F0502020204030204" pitchFamily="34" charset="0"/>
                <a:cs typeface="Calibri"/>
              </a:rPr>
              <a:t>Yönetmelik</a:t>
            </a:r>
            <a:r>
              <a:rPr lang="en-GB" sz="1200" dirty="0">
                <a:solidFill>
                  <a:schemeClr val="tx1"/>
                </a:solidFill>
                <a:latin typeface="Calibri"/>
                <a:ea typeface="Calibri" panose="020F0502020204030204" pitchFamily="34" charset="0"/>
                <a:cs typeface="Calibri"/>
              </a:rPr>
              <a:t> (AB) No 1169/2011)</a:t>
            </a:r>
            <a:r>
              <a:rPr lang="en-GB" sz="1200" i="1" dirty="0">
                <a:latin typeface="Calibri"/>
                <a:ea typeface="Calibri" panose="020F0502020204030204" pitchFamily="34" charset="0"/>
                <a:cs typeface="Calibri"/>
              </a:rPr>
              <a:t> </a:t>
            </a:r>
            <a:endParaRPr lang="en-GB" sz="2000" b="0" i="1" dirty="0">
              <a:solidFill>
                <a:srgbClr val="000000"/>
              </a:solidFill>
              <a:effectLst/>
              <a:ea typeface="Calibri" panose="020F0502020204030204" pitchFamily="34" charset="0"/>
              <a:cs typeface="Calibri"/>
            </a:endParaRPr>
          </a:p>
          <a:p>
            <a:pPr fontAlgn="base"/>
            <a:endParaRPr lang="en-GB" sz="800" i="0">
              <a:solidFill>
                <a:srgbClr val="000000"/>
              </a:solidFill>
              <a:ea typeface="Calibri" panose="020F0502020204030204" pitchFamily="34" charset="0"/>
              <a:cs typeface="Calibri"/>
            </a:endParaRPr>
          </a:p>
          <a:p>
            <a:pPr fontAlgn="base"/>
            <a:r>
              <a:rPr lang="en-GB" sz="1200" b="1" err="1">
                <a:latin typeface="Calibri"/>
                <a:ea typeface="Calibri" panose="020F0502020204030204" pitchFamily="34" charset="0"/>
                <a:cs typeface="Calibri"/>
              </a:rPr>
              <a:t>Katkı</a:t>
            </a:r>
            <a:r>
              <a:rPr lang="en-GB" sz="1200" b="1" dirty="0">
                <a:latin typeface="Calibri"/>
                <a:ea typeface="Calibri" panose="020F0502020204030204" pitchFamily="34" charset="0"/>
                <a:cs typeface="Calibri"/>
              </a:rPr>
              <a:t> </a:t>
            </a:r>
            <a:r>
              <a:rPr lang="en-GB" sz="1200" b="1" err="1">
                <a:latin typeface="Calibri"/>
                <a:ea typeface="Calibri" panose="020F0502020204030204" pitchFamily="34" charset="0"/>
                <a:cs typeface="Calibri"/>
              </a:rPr>
              <a:t>Maddeleri</a:t>
            </a:r>
            <a:endParaRPr lang="en-GB" sz="1200" b="1">
              <a:ea typeface="Calibri" panose="020F0502020204030204" pitchFamily="34" charset="0"/>
              <a:cs typeface="Calibri"/>
            </a:endParaRPr>
          </a:p>
          <a:p>
            <a:r>
              <a:rPr lang="en-GB" sz="1200" b="0" i="0" err="1">
                <a:solidFill>
                  <a:srgbClr val="000000"/>
                </a:solidFill>
                <a:effectLst/>
                <a:latin typeface="Calibri"/>
                <a:ea typeface="Calibri" panose="020F0502020204030204" pitchFamily="34" charset="0"/>
                <a:cs typeface="Calibri"/>
              </a:rPr>
              <a:t>Gıdaya</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eklenen</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katkı</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maddeleri</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ait</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oldukları</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kategoriye</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göre</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içindekiler</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listesinde</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belirtilmelidir</a:t>
            </a:r>
            <a:r>
              <a:rPr lang="en-GB" sz="1200" b="0" i="0" dirty="0">
                <a:solidFill>
                  <a:srgbClr val="000000"/>
                </a:solidFill>
                <a:effectLst/>
                <a:latin typeface="Calibri"/>
                <a:ea typeface="Calibri" panose="020F0502020204030204" pitchFamily="34" charset="0"/>
                <a:cs typeface="Calibri"/>
              </a:rPr>
              <a:t>.</a:t>
            </a:r>
            <a:endParaRPr lang="en-GB" dirty="0"/>
          </a:p>
          <a:p>
            <a:pPr rtl="0" fontAlgn="base"/>
            <a:endParaRPr lang="en-GB" sz="800" b="0" i="0">
              <a:solidFill>
                <a:srgbClr val="000000"/>
              </a:solidFill>
              <a:effectLst/>
              <a:ea typeface="Calibri" panose="020F0502020204030204" pitchFamily="34" charset="0"/>
            </a:endParaRPr>
          </a:p>
          <a:p>
            <a:pPr fontAlgn="base"/>
            <a:r>
              <a:rPr lang="en-GB" sz="1200" b="1" i="1" err="1">
                <a:solidFill>
                  <a:srgbClr val="000000"/>
                </a:solidFill>
                <a:effectLst/>
                <a:latin typeface="Calibri"/>
                <a:ea typeface="Calibri" panose="020F0502020204030204" pitchFamily="34" charset="0"/>
                <a:cs typeface="Calibri"/>
              </a:rPr>
              <a:t>Katkı</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maddeleri</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özel</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adlarıyla</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veya</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uygunsa</a:t>
            </a:r>
            <a:r>
              <a:rPr lang="en-GB" sz="1200" b="1" i="1" dirty="0">
                <a:solidFill>
                  <a:srgbClr val="000000"/>
                </a:solidFill>
                <a:effectLst/>
                <a:latin typeface="Calibri"/>
                <a:ea typeface="Calibri" panose="020F0502020204030204" pitchFamily="34" charset="0"/>
                <a:cs typeface="Calibri"/>
              </a:rPr>
              <a:t> E </a:t>
            </a:r>
            <a:r>
              <a:rPr lang="en-GB" sz="1200" b="1" i="1" err="1">
                <a:solidFill>
                  <a:srgbClr val="000000"/>
                </a:solidFill>
                <a:effectLst/>
                <a:latin typeface="Calibri"/>
                <a:ea typeface="Calibri" panose="020F0502020204030204" pitchFamily="34" charset="0"/>
                <a:cs typeface="Calibri"/>
              </a:rPr>
              <a:t>numarasıyla</a:t>
            </a:r>
            <a:r>
              <a:rPr lang="en-GB" sz="1200" b="1" i="1" dirty="0">
                <a:solidFill>
                  <a:srgbClr val="000000"/>
                </a:solidFill>
                <a:effectLst/>
                <a:latin typeface="Calibri"/>
                <a:ea typeface="Calibri" panose="020F0502020204030204" pitchFamily="34" charset="0"/>
                <a:cs typeface="Calibri"/>
              </a:rPr>
              <a:t> </a:t>
            </a:r>
            <a:r>
              <a:rPr lang="en-GB" sz="1200" b="1" i="1" err="1">
                <a:solidFill>
                  <a:srgbClr val="000000"/>
                </a:solidFill>
                <a:effectLst/>
                <a:latin typeface="Calibri"/>
                <a:ea typeface="Calibri" panose="020F0502020204030204" pitchFamily="34" charset="0"/>
                <a:cs typeface="Calibri"/>
              </a:rPr>
              <a:t>tanımlanmalıdır</a:t>
            </a:r>
            <a:r>
              <a:rPr lang="en-GB" sz="1200" b="1"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2000" b="0" i="1" dirty="0">
              <a:solidFill>
                <a:srgbClr val="000000"/>
              </a:solidFill>
              <a:effectLst/>
              <a:ea typeface="Calibri" panose="020F0502020204030204" pitchFamily="34" charset="0"/>
              <a:cs typeface="Calibri"/>
            </a:endParaRPr>
          </a:p>
          <a:p>
            <a:pPr fontAlgn="base"/>
            <a:r>
              <a:rPr lang="en-GB" sz="1200" b="0" i="0" dirty="0" err="1">
                <a:solidFill>
                  <a:srgbClr val="000000"/>
                </a:solidFill>
                <a:effectLst/>
                <a:latin typeface="Calibri"/>
                <a:ea typeface="Calibri" panose="020F0502020204030204" pitchFamily="34" charset="0"/>
                <a:cs typeface="Calibri"/>
              </a:rPr>
              <a:t>Katkı</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maddeleri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hakkında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daha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fazla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bilgi</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almak</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için</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lütfen</a:t>
            </a:r>
            <a:r>
              <a:rPr lang="en-GB" sz="1200" b="0" i="0" dirty="0">
                <a:solidFill>
                  <a:srgbClr val="000000"/>
                </a:solidFill>
                <a:effectLst/>
                <a:latin typeface="Calibri"/>
                <a:ea typeface="Calibri" panose="020F0502020204030204" pitchFamily="34" charset="0"/>
                <a:cs typeface="Calibri"/>
              </a:rPr>
              <a:t> </a:t>
            </a:r>
            <a:r>
              <a:rPr lang="en-GB" sz="1200" b="1" dirty="0" err="1">
                <a:solidFill>
                  <a:srgbClr val="F79037"/>
                </a:solidFill>
                <a:latin typeface="Calibri"/>
                <a:ea typeface="Calibri" panose="020F0502020204030204" pitchFamily="34" charset="0"/>
                <a:cs typeface="Calibri"/>
              </a:rPr>
              <a:t>buraya</a:t>
            </a:r>
            <a:r>
              <a:rPr lang="en-GB" sz="1200" b="1" dirty="0">
                <a:solidFill>
                  <a:srgbClr val="F79037"/>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tıklayınız</a:t>
            </a:r>
            <a:r>
              <a:rPr lang="en-GB" sz="1200" dirty="0">
                <a:solidFill>
                  <a:schemeClr val="tx1"/>
                </a:solidFill>
                <a:latin typeface="Calibri"/>
                <a:ea typeface="Calibri" panose="020F0502020204030204" pitchFamily="34" charset="0"/>
                <a:cs typeface="Calibri"/>
              </a:rPr>
              <a:t>. </a:t>
            </a:r>
            <a:endParaRPr lang="en-GB" sz="1500" i="0" dirty="0">
              <a:solidFill>
                <a:schemeClr val="tx1"/>
              </a:solidFill>
              <a:ea typeface="Calibri" panose="020F0502020204030204" pitchFamily="34" charset="0"/>
              <a:cs typeface="Calibri"/>
            </a:endParaRPr>
          </a:p>
          <a:p>
            <a:pPr rtl="0" fontAlgn="base"/>
            <a:endParaRPr lang="en-GB" sz="1200" i="0">
              <a:solidFill>
                <a:srgbClr val="000000"/>
              </a:solidFill>
              <a:effectLst/>
              <a:ea typeface="Calibri" panose="020F0502020204030204" pitchFamily="34" charset="0"/>
            </a:endParaRPr>
          </a:p>
          <a:p>
            <a:pPr rtl="0" fontAlgn="base"/>
            <a:r>
              <a:rPr lang="en-GB" sz="1200" b="1" i="0" err="1">
                <a:solidFill>
                  <a:srgbClr val="000000"/>
                </a:solidFill>
                <a:effectLst/>
                <a:latin typeface="Calibri"/>
                <a:ea typeface="Calibri" panose="020F0502020204030204" pitchFamily="34" charset="0"/>
                <a:cs typeface="Calibri"/>
              </a:rPr>
              <a:t>Günümüzde</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tüketiciler</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otantik</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taze</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az</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tuzlu</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ve</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temiz</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etiketli</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içerikler</a:t>
            </a:r>
            <a:r>
              <a:rPr lang="en-GB" sz="1200" b="1" i="0" dirty="0">
                <a:solidFill>
                  <a:srgbClr val="000000"/>
                </a:solidFill>
                <a:effectLst/>
                <a:latin typeface="Calibri"/>
                <a:ea typeface="Calibri" panose="020F0502020204030204" pitchFamily="34" charset="0"/>
                <a:cs typeface="Calibri"/>
              </a:rPr>
              <a:t> </a:t>
            </a:r>
            <a:r>
              <a:rPr lang="en-GB" sz="1200" b="1" err="1">
                <a:latin typeface="Calibri"/>
                <a:ea typeface="Calibri" panose="020F0502020204030204" pitchFamily="34" charset="0"/>
                <a:cs typeface="Calibri"/>
              </a:rPr>
              <a:t>aramaktadır</a:t>
            </a:r>
            <a:r>
              <a:rPr lang="en-GB" sz="1200" b="1" dirty="0">
                <a:latin typeface="Calibri"/>
                <a:ea typeface="Calibri" panose="020F0502020204030204" pitchFamily="34" charset="0"/>
                <a:cs typeface="Calibri"/>
              </a:rPr>
              <a:t>.</a:t>
            </a:r>
            <a:endParaRPr lang="en-GB" sz="1200" b="1" i="0" dirty="0">
              <a:solidFill>
                <a:srgbClr val="000000"/>
              </a:solidFill>
              <a:effectLst/>
              <a:ea typeface="Calibri" panose="020F0502020204030204" pitchFamily="34" charset="0"/>
              <a:cs typeface="Calibri"/>
            </a:endParaRPr>
          </a:p>
          <a:p>
            <a:pPr rtl="0" fontAlgn="base"/>
            <a:r>
              <a:rPr lang="en-GB" sz="1200" err="1">
                <a:solidFill>
                  <a:schemeClr val="tx1"/>
                </a:solidFill>
                <a:latin typeface="Calibri"/>
                <a:ea typeface="Calibri" panose="020F0502020204030204" pitchFamily="34" charset="0"/>
                <a:cs typeface="Calibri"/>
              </a:rPr>
              <a:t>Tüketiciler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katkı</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maddesi</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içermeyen</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bir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yaşam</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tarzını</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dört</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gözle</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bekliyor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Yine</a:t>
            </a:r>
            <a:r>
              <a:rPr lang="en-GB" sz="1200" dirty="0">
                <a:solidFill>
                  <a:schemeClr val="tx1"/>
                </a:solidFill>
                <a:latin typeface="Calibri"/>
                <a:ea typeface="Calibri" panose="020F0502020204030204" pitchFamily="34" charset="0"/>
                <a:cs typeface="Calibri"/>
              </a:rPr>
              <a:t> de </a:t>
            </a:r>
            <a:r>
              <a:rPr lang="en-GB" sz="1200" err="1">
                <a:solidFill>
                  <a:schemeClr val="tx1"/>
                </a:solidFill>
                <a:latin typeface="Calibri"/>
                <a:ea typeface="Calibri" panose="020F0502020204030204" pitchFamily="34" charset="0"/>
                <a:cs typeface="Calibri"/>
              </a:rPr>
              <a:t>bu</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güvenliğini</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koruyucular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dışında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başka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yollarla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garanti</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etmesi</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gereken</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endüstrisi</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için</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zorlu</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bir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konudur</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Doğal</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ürünlere</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dayalı</a:t>
            </a:r>
            <a:r>
              <a:rPr lang="en-GB" sz="1200" dirty="0">
                <a:solidFill>
                  <a:schemeClr val="tx1"/>
                </a:solidFill>
                <a:latin typeface="Calibri"/>
                <a:ea typeface="Calibri" panose="020F0502020204030204" pitchFamily="34" charset="0"/>
                <a:cs typeface="Calibri"/>
              </a:rPr>
              <a:t> yeni </a:t>
            </a:r>
            <a:r>
              <a:rPr lang="en-GB" sz="1200" err="1">
                <a:solidFill>
                  <a:schemeClr val="tx1"/>
                </a:solidFill>
                <a:latin typeface="Calibri"/>
                <a:ea typeface="Calibri" panose="020F0502020204030204" pitchFamily="34" charset="0"/>
                <a:cs typeface="Calibri"/>
              </a:rPr>
              <a:t>koruyuculara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olan</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talep</a:t>
            </a:r>
            <a:r>
              <a:rPr lang="en-GB" sz="1200" dirty="0">
                <a:solidFill>
                  <a:schemeClr val="tx1"/>
                </a:solidFill>
                <a:latin typeface="Calibri"/>
                <a:ea typeface="Calibri" panose="020F0502020204030204" pitchFamily="34" charset="0"/>
                <a:cs typeface="Calibri"/>
              </a:rPr>
              <a:t> son </a:t>
            </a:r>
            <a:r>
              <a:rPr lang="en-GB" sz="1200" err="1">
                <a:solidFill>
                  <a:schemeClr val="tx1"/>
                </a:solidFill>
                <a:latin typeface="Calibri"/>
                <a:ea typeface="Calibri" panose="020F0502020204030204" pitchFamily="34" charset="0"/>
                <a:cs typeface="Calibri"/>
              </a:rPr>
              <a:t>zamanlarda</a:t>
            </a:r>
            <a:r>
              <a:rPr lang="en-GB" sz="1200" dirty="0">
                <a:solidFill>
                  <a:schemeClr val="tx1"/>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artmıştır</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85741" y="1176642"/>
            <a:ext cx="6489234"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Gıda Etiketleme</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B070B937-5870-79DE-3C2D-A0A39F99AB2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8415315"/>
            <a:ext cx="4352451" cy="19614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566BA60-2950-7A28-3475-F153C791FB41}"/>
              </a:ext>
            </a:extLst>
          </p:cNvPr>
          <p:cNvPicPr>
            <a:picLocks noChangeAspect="1"/>
          </p:cNvPicPr>
          <p:nvPr/>
        </p:nvPicPr>
        <p:blipFill>
          <a:blip r:embed="rId3"/>
          <a:stretch>
            <a:fillRect/>
          </a:stretch>
        </p:blipFill>
        <p:spPr>
          <a:xfrm>
            <a:off x="130337" y="6835287"/>
            <a:ext cx="493080" cy="474817"/>
          </a:xfrm>
          <a:prstGeom prst="rect">
            <a:avLst/>
          </a:prstGeom>
        </p:spPr>
      </p:pic>
      <p:sp>
        <p:nvSpPr>
          <p:cNvPr id="34" name="Slide Number Placeholder 9">
            <a:extLst>
              <a:ext uri="{FF2B5EF4-FFF2-40B4-BE49-F238E27FC236}">
                <a16:creationId xmlns:a16="http://schemas.microsoft.com/office/drawing/2014/main" id="{F2A1FAC8-4F7B-99B6-BC3D-2091BECC37B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35</a:t>
            </a:fld>
            <a:endParaRPr lang="en-US" sz="1100"/>
          </a:p>
        </p:txBody>
      </p:sp>
    </p:spTree>
    <p:extLst>
      <p:ext uri="{BB962C8B-B14F-4D97-AF65-F5344CB8AC3E}">
        <p14:creationId xmlns:p14="http://schemas.microsoft.com/office/powerpoint/2010/main" val="1867192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74466" y="626454"/>
            <a:ext cx="5538185"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fontAlgn="base"/>
            <a:r>
              <a:rPr lang="tr-TR" sz="1200" b="1" i="0" dirty="0">
                <a:solidFill>
                  <a:srgbClr val="000000"/>
                </a:solidFill>
                <a:effectLst/>
                <a:latin typeface="Calibri"/>
                <a:ea typeface="Calibri" panose="020F0502020204030204" pitchFamily="34" charset="0"/>
                <a:cs typeface="Calibri"/>
              </a:rPr>
              <a:t>İşlevsel</a:t>
            </a:r>
            <a:r>
              <a:rPr lang="tr-TR" sz="1200" b="1" dirty="0">
                <a:latin typeface="Calibri"/>
                <a:ea typeface="Calibri" panose="020F0502020204030204" pitchFamily="34" charset="0"/>
                <a:cs typeface="Calibri"/>
              </a:rPr>
              <a:t>/Fonksiyonel gıdalar</a:t>
            </a:r>
            <a:endParaRPr lang="tr-TR" sz="1200" b="1" i="0" dirty="0">
              <a:solidFill>
                <a:srgbClr val="000000"/>
              </a:solidFill>
              <a:effectLst/>
              <a:latin typeface="Calibri"/>
              <a:ea typeface="Calibri" panose="020F0502020204030204" pitchFamily="34" charset="0"/>
              <a:cs typeface="Calibri"/>
            </a:endParaRPr>
          </a:p>
          <a:p>
            <a:r>
              <a:rPr lang="tr-TR" sz="1200" dirty="0">
                <a:latin typeface="Calibri"/>
                <a:cs typeface="Calibri"/>
              </a:rPr>
              <a:t>Sağlıklı beslenme, besleyici gıdaların tüketilmesini ve gıdaların metabolizma ve sağlık üzerindeki etkilerini düzenleyen mekanizmalarını içerir.</a:t>
            </a:r>
            <a:r>
              <a:rPr lang="tr-TR" sz="1200" dirty="0">
                <a:latin typeface="Calibri"/>
                <a:ea typeface="Calibri" panose="020F0502020204030204" pitchFamily="34" charset="0"/>
                <a:cs typeface="Calibri"/>
              </a:rPr>
              <a:t> </a:t>
            </a:r>
            <a:r>
              <a:rPr lang="tr-TR" sz="1200" b="1" dirty="0">
                <a:latin typeface="Calibri"/>
                <a:ea typeface="Calibri" panose="020F0502020204030204" pitchFamily="34" charset="0"/>
                <a:cs typeface="Calibri"/>
              </a:rPr>
              <a:t>İşlevsel gıdalar, </a:t>
            </a:r>
            <a:r>
              <a:rPr lang="tr-TR" sz="1200" dirty="0">
                <a:latin typeface="Calibri"/>
                <a:ea typeface="Calibri" panose="020F0502020204030204" pitchFamily="34" charset="0"/>
                <a:cs typeface="Calibri"/>
              </a:rPr>
              <a:t>besleyici</a:t>
            </a:r>
            <a:r>
              <a:rPr lang="tr-TR" sz="1200" b="0" i="0" dirty="0">
                <a:solidFill>
                  <a:srgbClr val="000000"/>
                </a:solidFill>
                <a:effectLst/>
                <a:latin typeface="Calibri"/>
                <a:ea typeface="Calibri" panose="020F0502020204030204" pitchFamily="34" charset="0"/>
                <a:cs typeface="Calibri"/>
              </a:rPr>
              <a:t> değerine ek olarak, bireyin sağlığını, fiziksel performansını veya ruh halini olumlu yönde etkileyen herhangi bir gıda olarak tanımlanabilir. Bu ürünlerin</a:t>
            </a:r>
            <a:r>
              <a:rPr lang="tr-TR" sz="1200" dirty="0">
                <a:latin typeface="Calibri"/>
                <a:ea typeface="Calibri" panose="020F0502020204030204" pitchFamily="34" charset="0"/>
                <a:cs typeface="Calibri"/>
              </a:rPr>
              <a:t> işlevsel </a:t>
            </a:r>
            <a:r>
              <a:rPr lang="tr-TR" sz="1200" b="0" i="0" dirty="0">
                <a:solidFill>
                  <a:srgbClr val="000000"/>
                </a:solidFill>
                <a:effectLst/>
                <a:latin typeface="Calibri"/>
                <a:ea typeface="Calibri" panose="020F0502020204030204" pitchFamily="34" charset="0"/>
                <a:cs typeface="Calibri"/>
              </a:rPr>
              <a:t>gıda olarak kabul edilebilmesi için, iyi bilinen besleyici niteliklerine ek olarak, düzenli olarak tüketilmesi ve kişinin sağlığı üzerinde yararlı, iyi tanımlanmış ve bilimsel olarak kanıtlanmış bir etkiye sahip olması gerekir (</a:t>
            </a:r>
            <a:r>
              <a:rPr lang="tr-TR" sz="1200" b="0" i="0" dirty="0" err="1">
                <a:solidFill>
                  <a:srgbClr val="000000"/>
                </a:solidFill>
                <a:effectLst/>
                <a:latin typeface="Calibri"/>
                <a:ea typeface="Calibri" panose="020F0502020204030204" pitchFamily="34" charset="0"/>
                <a:cs typeface="Calibri"/>
              </a:rPr>
              <a:t>Pinto</a:t>
            </a:r>
            <a:r>
              <a:rPr lang="tr-TR" sz="1200" b="0" i="0" dirty="0">
                <a:solidFill>
                  <a:srgbClr val="000000"/>
                </a:solidFill>
                <a:effectLst/>
                <a:latin typeface="Calibri"/>
                <a:ea typeface="Calibri" panose="020F0502020204030204" pitchFamily="34" charset="0"/>
                <a:cs typeface="Calibri"/>
              </a:rPr>
              <a:t>, 2010).</a:t>
            </a:r>
            <a:endParaRPr lang="tr-TR" sz="2000" b="0" i="0" dirty="0">
              <a:solidFill>
                <a:srgbClr val="000000"/>
              </a:solidFill>
              <a:ea typeface="Calibri" panose="020F0502020204030204" pitchFamily="34" charset="0"/>
              <a:cs typeface="Calibri"/>
            </a:endParaRPr>
          </a:p>
          <a:p>
            <a:pPr rtl="0" fontAlgn="base"/>
            <a:endParaRPr lang="tr-TR" sz="800" b="0" i="0" dirty="0">
              <a:solidFill>
                <a:srgbClr val="000000"/>
              </a:solidFill>
              <a:ea typeface="Calibri" panose="020F0502020204030204" pitchFamily="34" charset="0"/>
            </a:endParaRPr>
          </a:p>
          <a:p>
            <a:pPr fontAlgn="base"/>
            <a:r>
              <a:rPr lang="tr-TR" sz="1200" b="1" dirty="0" err="1">
                <a:latin typeface="Calibri"/>
                <a:ea typeface="Calibri" panose="020F0502020204030204" pitchFamily="34" charset="0"/>
                <a:cs typeface="Calibri"/>
              </a:rPr>
              <a:t>Nutrasötikler</a:t>
            </a:r>
            <a:r>
              <a:rPr lang="tr-TR" sz="1200" b="1" dirty="0">
                <a:latin typeface="Calibri"/>
                <a:ea typeface="Calibri" panose="020F0502020204030204" pitchFamily="34" charset="0"/>
                <a:cs typeface="Calibri"/>
              </a:rPr>
              <a:t>, </a:t>
            </a:r>
            <a:r>
              <a:rPr lang="tr-TR" sz="1200" dirty="0">
                <a:latin typeface="Calibri"/>
                <a:ea typeface="Calibri" panose="020F0502020204030204" pitchFamily="34" charset="0"/>
                <a:cs typeface="Calibri"/>
              </a:rPr>
              <a:t>genellikle</a:t>
            </a:r>
            <a:r>
              <a:rPr lang="tr-TR" sz="1200" b="0" i="0" dirty="0">
                <a:solidFill>
                  <a:srgbClr val="000000"/>
                </a:solidFill>
                <a:effectLst/>
                <a:latin typeface="Calibri"/>
                <a:ea typeface="Calibri" panose="020F0502020204030204" pitchFamily="34" charset="0"/>
                <a:cs typeface="Calibri"/>
              </a:rPr>
              <a:t> gıdalardan, sentezlenmiş maddelerden veya bitkilerden üretilen özleri içerir. Böylece gıdalardan izole edilmiş veya saflaştırılmış bir ürün elde edilmiş olur ancak ilaçlarla aynı görünümde tüketiciye sunulur. Sonuç olarak, tüketici normalde diyetiyle alacağından çok daha yüksek dozda biyoaktif bileşiklere maruz kalmaktadır (</a:t>
            </a:r>
            <a:r>
              <a:rPr lang="tr-TR" sz="1200" b="0" i="0" dirty="0" err="1">
                <a:solidFill>
                  <a:srgbClr val="000000"/>
                </a:solidFill>
                <a:effectLst/>
                <a:latin typeface="Calibri"/>
                <a:ea typeface="Calibri" panose="020F0502020204030204" pitchFamily="34" charset="0"/>
                <a:cs typeface="Calibri"/>
              </a:rPr>
              <a:t>Pinto</a:t>
            </a:r>
            <a:r>
              <a:rPr lang="tr-TR" sz="1200" b="0" i="0" dirty="0">
                <a:solidFill>
                  <a:srgbClr val="000000"/>
                </a:solidFill>
                <a:effectLst/>
                <a:latin typeface="Calibri"/>
                <a:ea typeface="Calibri" panose="020F0502020204030204" pitchFamily="34" charset="0"/>
                <a:cs typeface="Calibri"/>
              </a:rPr>
              <a:t>, 2010).</a:t>
            </a:r>
            <a:endParaRPr lang="tr-TR" sz="2000" b="0" i="0" dirty="0">
              <a:solidFill>
                <a:srgbClr val="000000"/>
              </a:solidFill>
              <a:ea typeface="Calibri" panose="020F0502020204030204" pitchFamily="34" charset="0"/>
              <a:cs typeface="Calibri"/>
            </a:endParaRPr>
          </a:p>
          <a:p>
            <a:r>
              <a:rPr lang="tr-TR" sz="1200" b="0" i="0" dirty="0">
                <a:effectLst/>
                <a:latin typeface="Calibri"/>
                <a:ea typeface="Calibri" panose="020F0502020204030204" pitchFamily="34" charset="0"/>
                <a:cs typeface="Calibri"/>
              </a:rPr>
              <a:t>Bu </a:t>
            </a:r>
            <a:r>
              <a:rPr lang="tr-TR" sz="1200" dirty="0" err="1">
                <a:latin typeface="Calibri"/>
                <a:ea typeface="Calibri" panose="020F0502020204030204" pitchFamily="34" charset="0"/>
                <a:cs typeface="Calibri"/>
              </a:rPr>
              <a:t>nutrasötikler</a:t>
            </a:r>
            <a:r>
              <a:rPr lang="tr-TR" sz="1200" dirty="0">
                <a:latin typeface="Calibri"/>
                <a:ea typeface="Calibri" panose="020F0502020204030204" pitchFamily="34" charset="0"/>
                <a:cs typeface="Calibri"/>
              </a:rPr>
              <a:t>, diyet lifi, prebiyotikler, probiyotikler, çoklu doymamış yağ asitleri ve antioksidanlar gibi sağlıklı bileşenler içerdiğinden, obezite</a:t>
            </a:r>
            <a:r>
              <a:rPr lang="tr-TR" sz="1200" b="0" i="0" dirty="0">
                <a:effectLst/>
                <a:latin typeface="Calibri"/>
                <a:ea typeface="Calibri" panose="020F0502020204030204" pitchFamily="34" charset="0"/>
                <a:cs typeface="Calibri"/>
              </a:rPr>
              <a:t>, kardiyovasküler hastalıklar, kanser, osteoporoz, artrit, diyabet, kolesterol vb</a:t>
            </a:r>
            <a:r>
              <a:rPr lang="tr-TR" sz="1200" dirty="0">
                <a:latin typeface="Calibri"/>
                <a:ea typeface="Calibri" panose="020F0502020204030204" pitchFamily="34" charset="0"/>
                <a:cs typeface="Calibri"/>
              </a:rPr>
              <a:t>.</a:t>
            </a:r>
            <a:r>
              <a:rPr lang="tr-TR" sz="1200" b="0" i="0" dirty="0">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gibi hastalıklarla mücadelede yardımcı olabilir.</a:t>
            </a:r>
            <a:endParaRPr lang="tr-TR" dirty="0"/>
          </a:p>
          <a:p>
            <a:pPr rtl="0" fontAlgn="base"/>
            <a:r>
              <a:rPr lang="tr-TR" sz="1200" b="0" i="0" dirty="0" err="1">
                <a:solidFill>
                  <a:srgbClr val="000000"/>
                </a:solidFill>
                <a:effectLst/>
                <a:latin typeface="Calibri"/>
                <a:ea typeface="Calibri" panose="020F0502020204030204" pitchFamily="34" charset="0"/>
                <a:cs typeface="Calibri"/>
              </a:rPr>
              <a:t>Nutrasötiklerin</a:t>
            </a:r>
            <a:r>
              <a:rPr lang="tr-TR" sz="1200" b="0" i="0" dirty="0">
                <a:solidFill>
                  <a:srgbClr val="000000"/>
                </a:solidFill>
                <a:effectLst/>
                <a:latin typeface="Calibri"/>
                <a:ea typeface="Calibri" panose="020F0502020204030204" pitchFamily="34" charset="0"/>
                <a:cs typeface="Calibri"/>
              </a:rPr>
              <a:t> iki gruba ayrılabileceğini belirtmek önemlidir: potansiyel </a:t>
            </a:r>
            <a:r>
              <a:rPr lang="tr-TR" sz="1200" b="0" i="0" dirty="0" err="1">
                <a:solidFill>
                  <a:srgbClr val="000000"/>
                </a:solidFill>
                <a:effectLst/>
                <a:latin typeface="Calibri"/>
                <a:ea typeface="Calibri" panose="020F0502020204030204" pitchFamily="34" charset="0"/>
                <a:cs typeface="Calibri"/>
              </a:rPr>
              <a:t>nutrasötikler</a:t>
            </a:r>
            <a:r>
              <a:rPr lang="tr-TR" sz="1200" b="0" i="0" dirty="0">
                <a:solidFill>
                  <a:srgbClr val="000000"/>
                </a:solidFill>
                <a:effectLst/>
                <a:latin typeface="Calibri"/>
                <a:ea typeface="Calibri" panose="020F0502020204030204" pitchFamily="34" charset="0"/>
                <a:cs typeface="Calibri"/>
              </a:rPr>
              <a:t> ve yerleşmiş </a:t>
            </a:r>
            <a:r>
              <a:rPr lang="tr-TR" sz="1200" b="0" i="0" dirty="0" err="1">
                <a:solidFill>
                  <a:srgbClr val="000000"/>
                </a:solidFill>
                <a:effectLst/>
                <a:latin typeface="Calibri"/>
                <a:ea typeface="Calibri" panose="020F0502020204030204" pitchFamily="34" charset="0"/>
                <a:cs typeface="Calibri"/>
              </a:rPr>
              <a:t>nutrasötikler</a:t>
            </a:r>
            <a:r>
              <a:rPr lang="tr-TR" sz="1200" b="0" i="0" dirty="0">
                <a:solidFill>
                  <a:srgbClr val="000000"/>
                </a:solidFill>
                <a:effectLst/>
                <a:latin typeface="Calibri"/>
                <a:ea typeface="Calibri" panose="020F0502020204030204" pitchFamily="34" charset="0"/>
                <a:cs typeface="Calibri"/>
              </a:rPr>
              <a:t>. Potansiyel bir </a:t>
            </a:r>
            <a:r>
              <a:rPr lang="tr-TR" sz="1200" b="0" i="0" dirty="0" err="1">
                <a:solidFill>
                  <a:srgbClr val="000000"/>
                </a:solidFill>
                <a:effectLst/>
                <a:latin typeface="Calibri"/>
                <a:ea typeface="Calibri" panose="020F0502020204030204" pitchFamily="34" charset="0"/>
                <a:cs typeface="Calibri"/>
              </a:rPr>
              <a:t>nutrasötik</a:t>
            </a:r>
            <a:r>
              <a:rPr lang="tr-TR" sz="1200" b="0" i="0" dirty="0">
                <a:solidFill>
                  <a:srgbClr val="000000"/>
                </a:solidFill>
                <a:effectLst/>
                <a:latin typeface="Calibri"/>
                <a:ea typeface="Calibri" panose="020F0502020204030204" pitchFamily="34" charset="0"/>
                <a:cs typeface="Calibri"/>
              </a:rPr>
              <a:t>, ancak sağlık ve tıbbi yararları hakkında etkili klinik veriler elde edildikten sonra yerleşik bir hale gelebilir (</a:t>
            </a:r>
            <a:r>
              <a:rPr lang="tr-TR" sz="1200" b="0" i="0" dirty="0" err="1">
                <a:solidFill>
                  <a:srgbClr val="000000"/>
                </a:solidFill>
                <a:effectLst/>
                <a:latin typeface="Calibri"/>
                <a:ea typeface="Calibri" panose="020F0502020204030204" pitchFamily="34" charset="0"/>
                <a:cs typeface="Calibri"/>
              </a:rPr>
              <a:t>Das</a:t>
            </a:r>
            <a:r>
              <a:rPr lang="tr-TR" sz="1200" b="0" i="0" dirty="0">
                <a:solidFill>
                  <a:srgbClr val="000000"/>
                </a:solidFill>
                <a:effectLst/>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v.d</a:t>
            </a:r>
            <a:r>
              <a:rPr lang="tr-TR" sz="1200" dirty="0">
                <a:latin typeface="Calibri"/>
                <a:ea typeface="Calibri" panose="020F0502020204030204" pitchFamily="34" charset="0"/>
                <a:cs typeface="Calibri"/>
              </a:rPr>
              <a:t>.,</a:t>
            </a:r>
            <a:r>
              <a:rPr lang="tr-TR" sz="1200" b="0" i="0" dirty="0">
                <a:solidFill>
                  <a:srgbClr val="000000"/>
                </a:solidFill>
                <a:effectLst/>
                <a:latin typeface="Calibri"/>
                <a:ea typeface="Calibri" panose="020F0502020204030204" pitchFamily="34" charset="0"/>
                <a:cs typeface="Calibri"/>
              </a:rPr>
              <a:t> 2012).</a:t>
            </a:r>
            <a:endParaRPr lang="tr-TR" sz="2000" b="0" i="0" dirty="0">
              <a:solidFill>
                <a:srgbClr val="000000"/>
              </a:solidFill>
              <a:ea typeface="Calibri" panose="020F0502020204030204" pitchFamily="34" charset="0"/>
              <a:cs typeface="Calibri"/>
            </a:endParaRPr>
          </a:p>
          <a:p>
            <a:pPr rtl="0" fontAlgn="base"/>
            <a:endParaRPr lang="tr-TR" sz="800" b="0" i="0" dirty="0">
              <a:solidFill>
                <a:srgbClr val="000000"/>
              </a:solidFill>
              <a:ea typeface="Calibri" panose="020F0502020204030204" pitchFamily="34" charset="0"/>
            </a:endParaRPr>
          </a:p>
          <a:p>
            <a:r>
              <a:rPr lang="tr-TR" sz="1200" dirty="0">
                <a:latin typeface="Calibri"/>
                <a:cs typeface="Calibri"/>
              </a:rPr>
              <a:t>'Çiftlikten Çatala' stratejisi doğrultusunda, AB, sağlıklı ve sürdürülebilir diyetler için gıda seçimleri hakkında müşteri farkındalığının artırılmasını, gıdaların ön yüz etiketleme sistemlerini, sağlıklı ve sürdürülebilir yeme alışkanlıklarına geçiş için vergilendirmeyi kolaylaştırmayı, gıda israfını azaltmaya yönelik hedefler belirlemeyi ve 'tüketim tarihi' ve 'en iyi tüketim tarihi' gibi etiketleri içermeyi öneren gıda tüketimi için eylem planları önermektedir.</a:t>
            </a:r>
          </a:p>
          <a:p>
            <a:pPr rtl="0" fontAlgn="base"/>
            <a:endParaRPr lang="tr-TR" sz="800" b="0" i="0" dirty="0">
              <a:solidFill>
                <a:srgbClr val="000000"/>
              </a:solidFill>
              <a:ea typeface="Calibri" panose="020F0502020204030204" pitchFamily="34" charset="0"/>
            </a:endParaRPr>
          </a:p>
          <a:p>
            <a:pPr fontAlgn="base"/>
            <a:r>
              <a:rPr lang="tr-TR" sz="1200" b="0" i="0" dirty="0">
                <a:solidFill>
                  <a:srgbClr val="000000"/>
                </a:solidFill>
                <a:effectLst/>
                <a:latin typeface="Calibri"/>
                <a:ea typeface="Calibri" panose="020F0502020204030204" pitchFamily="34" charset="0"/>
                <a:cs typeface="Calibri"/>
              </a:rPr>
              <a:t>Etiketlemeye yönelik güncel yaklaşımlardan biri</a:t>
            </a:r>
            <a:r>
              <a:rPr lang="tr-TR" sz="1200" dirty="0">
                <a:latin typeface="Calibri"/>
                <a:ea typeface="Calibri" panose="020F0502020204030204" pitchFamily="34" charset="0"/>
                <a:cs typeface="Calibri"/>
              </a:rPr>
              <a:t> olan </a:t>
            </a:r>
            <a:r>
              <a:rPr lang="tr-TR" sz="1200" b="1" dirty="0">
                <a:latin typeface="Calibri"/>
                <a:ea typeface="Calibri" panose="020F0502020204030204" pitchFamily="34" charset="0"/>
                <a:cs typeface="Calibri"/>
              </a:rPr>
              <a:t>Besin Puanı</a:t>
            </a:r>
            <a:r>
              <a:rPr lang="tr-TR" sz="1200" dirty="0">
                <a:latin typeface="Calibri"/>
                <a:ea typeface="Calibri" panose="020F0502020204030204" pitchFamily="34" charset="0"/>
                <a:cs typeface="Calibri"/>
              </a:rPr>
              <a:t> (Şekil 4),</a:t>
            </a:r>
            <a:r>
              <a:rPr lang="tr-TR" sz="1200" b="0" i="0" dirty="0">
                <a:solidFill>
                  <a:srgbClr val="000000"/>
                </a:solidFill>
                <a:effectLst/>
                <a:latin typeface="Calibri"/>
                <a:ea typeface="Calibri" panose="020F0502020204030204" pitchFamily="34" charset="0"/>
                <a:cs typeface="Calibri"/>
              </a:rPr>
              <a:t>5 </a:t>
            </a:r>
            <a:r>
              <a:rPr lang="tr-TR" sz="1200" dirty="0">
                <a:latin typeface="Calibri"/>
                <a:ea typeface="Calibri" panose="020F0502020204030204" pitchFamily="34" charset="0"/>
                <a:cs typeface="Calibri"/>
              </a:rPr>
              <a:t>bir</a:t>
            </a:r>
            <a:r>
              <a:rPr lang="tr-TR" sz="1200" b="0" i="0" dirty="0">
                <a:solidFill>
                  <a:srgbClr val="000000"/>
                </a:solidFill>
                <a:effectLst/>
                <a:latin typeface="Calibri"/>
                <a:ea typeface="Calibri" panose="020F0502020204030204" pitchFamily="34" charset="0"/>
                <a:cs typeface="Calibri"/>
              </a:rPr>
              <a:t> renk ve harf ölçeğinin besinin beslenme kalitesine genel bir bakış </a:t>
            </a:r>
            <a:r>
              <a:rPr lang="tr-TR" sz="1200" dirty="0">
                <a:latin typeface="Calibri"/>
                <a:ea typeface="Calibri" panose="020F0502020204030204" pitchFamily="34" charset="0"/>
                <a:cs typeface="Calibri"/>
              </a:rPr>
              <a:t>sağladığı gıda bilgisidir, ancak  yanıltıcı olabilir. Global standartlaştırılmış bir gıda etiketleme sistemi gereklidir.</a:t>
            </a:r>
            <a:endParaRPr lang="tr-TR" sz="1200" b="0" i="0" dirty="0">
              <a:solidFill>
                <a:srgbClr val="000000"/>
              </a:solidFill>
              <a:ea typeface="Calibri" panose="020F0502020204030204" pitchFamily="34" charset="0"/>
            </a:endParaRPr>
          </a:p>
          <a:p>
            <a:pPr rtl="0" fontAlgn="base"/>
            <a:endParaRPr lang="tr-TR" sz="2000" b="0" i="0" dirty="0">
              <a:solidFill>
                <a:srgbClr val="000000"/>
              </a:solidFill>
              <a:ea typeface="Calibri" panose="020F0502020204030204" pitchFamily="34" charset="0"/>
            </a:endParaRPr>
          </a:p>
          <a:p>
            <a:pPr algn="l" rtl="0" fontAlgn="base"/>
            <a:endParaRPr lang="tr-TR" sz="1200" i="0" dirty="0">
              <a:solidFill>
                <a:srgbClr val="000000"/>
              </a:solidFill>
              <a:effectLst/>
              <a:ea typeface="Calibri" panose="020F0502020204030204" pitchFamily="34" charset="0"/>
            </a:endParaRPr>
          </a:p>
          <a:p>
            <a:pPr algn="l" rtl="0" fontAlgn="base"/>
            <a:endParaRPr lang="tr-TR"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1571638" y="1282974"/>
            <a:ext cx="5541013"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B.2.3. Gıda Etiketleme</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2077" name="Picture 2076" descr="Graphical user interface, text, application, chat or text message  Description automatically generated">
            <a:extLst>
              <a:ext uri="{FF2B5EF4-FFF2-40B4-BE49-F238E27FC236}">
                <a16:creationId xmlns:a16="http://schemas.microsoft.com/office/drawing/2014/main" id="{B40B1488-8B52-D34F-E572-BED492BE9A8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326131" y="7752752"/>
            <a:ext cx="3281736" cy="1118319"/>
          </a:xfrm>
          <a:prstGeom prst="rect">
            <a:avLst/>
          </a:prstGeom>
        </p:spPr>
      </p:pic>
      <p:sp>
        <p:nvSpPr>
          <p:cNvPr id="2078" name="TextBox 2077">
            <a:extLst>
              <a:ext uri="{FF2B5EF4-FFF2-40B4-BE49-F238E27FC236}">
                <a16:creationId xmlns:a16="http://schemas.microsoft.com/office/drawing/2014/main" id="{17F226F0-0283-9BDD-FD32-99047F2EA844}"/>
              </a:ext>
            </a:extLst>
          </p:cNvPr>
          <p:cNvSpPr txBox="1"/>
          <p:nvPr/>
        </p:nvSpPr>
        <p:spPr>
          <a:xfrm>
            <a:off x="1397018" y="8925714"/>
            <a:ext cx="5718062" cy="276999"/>
          </a:xfrm>
          <a:prstGeom prst="rect">
            <a:avLst/>
          </a:prstGeom>
          <a:noFill/>
        </p:spPr>
        <p:txBody>
          <a:bodyPr wrap="square" lIns="91440" tIns="45720" rIns="91440" bIns="45720" rtlCol="0" anchor="t">
            <a:spAutoFit/>
          </a:bodyPr>
          <a:lstStyle/>
          <a:p>
            <a:pPr algn="l" rtl="0"/>
            <a:r>
              <a:rPr lang="en-IE" sz="1200" b="1">
                <a:latin typeface="Calibri"/>
                <a:ea typeface="Calibri" panose="020F0502020204030204" pitchFamily="34" charset="0"/>
                <a:cs typeface="Calibri"/>
              </a:rPr>
              <a:t>Şekil 4 -</a:t>
            </a:r>
            <a:r>
              <a:rPr lang="en-IE" sz="1200">
                <a:latin typeface="Calibri"/>
                <a:ea typeface="Calibri" panose="020F0502020204030204" pitchFamily="34" charset="0"/>
                <a:cs typeface="Calibri"/>
              </a:rPr>
              <a:t>Trafik Işığı Etiketi veya Nutri-score sistemi örneği. (Wikimedia)</a:t>
            </a:r>
          </a:p>
        </p:txBody>
      </p:sp>
      <p:sp>
        <p:nvSpPr>
          <p:cNvPr id="2080" name="TextBox 2079">
            <a:extLst>
              <a:ext uri="{FF2B5EF4-FFF2-40B4-BE49-F238E27FC236}">
                <a16:creationId xmlns:a16="http://schemas.microsoft.com/office/drawing/2014/main" id="{E5F276A4-C255-CA67-C6AB-5379E522498E}"/>
              </a:ext>
            </a:extLst>
          </p:cNvPr>
          <p:cNvSpPr txBox="1"/>
          <p:nvPr/>
        </p:nvSpPr>
        <p:spPr>
          <a:xfrm>
            <a:off x="912644" y="9365443"/>
            <a:ext cx="6197267" cy="461665"/>
          </a:xfrm>
          <a:prstGeom prst="rect">
            <a:avLst/>
          </a:prstGeom>
          <a:noFill/>
        </p:spPr>
        <p:txBody>
          <a:bodyPr wrap="square">
            <a:spAutoFit/>
          </a:bodyPr>
          <a:lstStyle/>
          <a:p>
            <a:pPr algn="l" rtl="0" fontAlgn="base"/>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Gelecekte, tüketicileri sürdürülebilir gıda seçimleri yapma konusunda güçlendirmek için sürdürülebilir bir gıda etiketleme çerçevesi önermek gerekiyor.</a:t>
            </a:r>
          </a:p>
        </p:txBody>
      </p:sp>
      <p:pic>
        <p:nvPicPr>
          <p:cNvPr id="2081" name="Picture 2080" descr="Graphical user interface, application  Description automatically generated">
            <a:extLst>
              <a:ext uri="{FF2B5EF4-FFF2-40B4-BE49-F238E27FC236}">
                <a16:creationId xmlns:a16="http://schemas.microsoft.com/office/drawing/2014/main" id="{7AB2EC90-2F10-9AC6-1A9D-2C065AB25F0C}"/>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1319260" y="7752454"/>
            <a:ext cx="1729422" cy="1115896"/>
          </a:xfrm>
          <a:prstGeom prst="rect">
            <a:avLst/>
          </a:prstGeom>
        </p:spPr>
      </p:pic>
      <p:pic>
        <p:nvPicPr>
          <p:cNvPr id="2083" name="Graphic 2082" descr="Lights On with solid fill">
            <a:extLst>
              <a:ext uri="{FF2B5EF4-FFF2-40B4-BE49-F238E27FC236}">
                <a16:creationId xmlns:a16="http://schemas.microsoft.com/office/drawing/2014/main" id="{7ABC9E20-8D3E-5D26-AE37-5958C6BE902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3524" y="9297121"/>
            <a:ext cx="581666" cy="581666"/>
          </a:xfrm>
          <a:prstGeom prst="rect">
            <a:avLst/>
          </a:prstGeom>
        </p:spPr>
      </p:pic>
      <p:sp>
        <p:nvSpPr>
          <p:cNvPr id="33" name="Slide Number Placeholder 9">
            <a:extLst>
              <a:ext uri="{FF2B5EF4-FFF2-40B4-BE49-F238E27FC236}">
                <a16:creationId xmlns:a16="http://schemas.microsoft.com/office/drawing/2014/main" id="{26458656-787E-5F1A-F666-688119FF2FF6}"/>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36</a:t>
            </a:fld>
            <a:endParaRPr lang="en-US" sz="1100"/>
          </a:p>
        </p:txBody>
      </p:sp>
    </p:spTree>
    <p:extLst>
      <p:ext uri="{BB962C8B-B14F-4D97-AF65-F5344CB8AC3E}">
        <p14:creationId xmlns:p14="http://schemas.microsoft.com/office/powerpoint/2010/main" val="3647897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840759"/>
          </a:xfrm>
        </p:spPr>
        <p:txBody>
          <a:bodyPr lIns="91440" tIns="45720" rIns="91440" bIns="45720" numCol="1" spcCol="288000" anchor="t">
            <a:noAutofit/>
          </a:bodyPr>
          <a:lstStyle/>
          <a:p>
            <a:pPr algn="l" rtl="0"/>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1:</a:t>
            </a:r>
          </a:p>
          <a:p>
            <a:pPr algn="l" fontAlgn="base"/>
            <a:r>
              <a:rPr lang="en-US" sz="1200" b="0" i="0" dirty="0" err="1">
                <a:solidFill>
                  <a:srgbClr val="000000"/>
                </a:solidFill>
                <a:effectLst/>
                <a:latin typeface="Calibri"/>
                <a:ea typeface="Calibri" panose="020F0502020204030204" pitchFamily="34" charset="0"/>
                <a:cs typeface="Calibri"/>
              </a:rPr>
              <a:t>Öğrencilerden</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bu</a:t>
            </a:r>
            <a:r>
              <a:rPr lang="en-US" sz="1200" dirty="0">
                <a:latin typeface="Calibri"/>
                <a:ea typeface="Calibri" panose="020F0502020204030204" pitchFamily="34" charset="0"/>
                <a:cs typeface="Calibri"/>
              </a:rPr>
              <a:t> </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videoyu</a:t>
            </a:r>
            <a:r>
              <a:rPr lang="en-US" sz="1200" b="1" dirty="0">
                <a:solidFill>
                  <a:srgbClr val="F79037"/>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izlemelerini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isteyin</a:t>
            </a:r>
            <a:r>
              <a:rPr lang="en-US" sz="1200" b="1" dirty="0">
                <a:solidFill>
                  <a:srgbClr val="F79037"/>
                </a:solidFill>
                <a:latin typeface="Calibri"/>
                <a:ea typeface="Calibri" panose="020F0502020204030204" pitchFamily="34" charset="0"/>
                <a:cs typeface="Calibri"/>
              </a:rPr>
              <a:t> </a:t>
            </a:r>
            <a:r>
              <a:rPr lang="en-US" sz="1200" dirty="0">
                <a:latin typeface="Calibri"/>
                <a:ea typeface="Calibri" panose="020F0502020204030204" pitchFamily="34" charset="0"/>
                <a:cs typeface="Calibri"/>
              </a:rPr>
              <a:t>ve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etiketleme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israfı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arasındaki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bağlantıyı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tartışın</a:t>
            </a:r>
            <a:r>
              <a:rPr lang="en-US" sz="1200" b="0" i="0" dirty="0">
                <a:solidFill>
                  <a:srgbClr val="000000"/>
                </a:solidFill>
                <a:effectLst/>
                <a:latin typeface="Calibri"/>
                <a:ea typeface="Calibri" panose="020F0502020204030204" pitchFamily="34" charset="0"/>
                <a:cs typeface="Calibri"/>
              </a:rPr>
              <a:t>.</a:t>
            </a:r>
            <a:endParaRPr lang="en-US" sz="1200" b="0" i="0" dirty="0">
              <a:solidFill>
                <a:srgbClr val="000000"/>
              </a:solidFill>
              <a:latin typeface="Calibri"/>
              <a:ea typeface="Calibri" panose="020F0502020204030204" pitchFamily="34" charset="0"/>
              <a:cs typeface="Calibri"/>
            </a:endParaRPr>
          </a:p>
          <a:p>
            <a:pPr algn="l" rtl="0" fontAlgn="base"/>
            <a:endParaRPr lang="en-US" sz="800" dirty="0">
              <a:solidFill>
                <a:schemeClr val="tx1"/>
              </a:solidFill>
              <a:ea typeface="Calibri" panose="020F0502020204030204" pitchFamily="34" charset="0"/>
            </a:endParaRPr>
          </a:p>
          <a:p>
            <a:pPr algn="l" rtl="0"/>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2:</a:t>
            </a:r>
          </a:p>
          <a:p>
            <a:pPr algn="l" rtl="0"/>
            <a:r>
              <a:rPr lang="en-US" sz="1200" dirty="0" err="1">
                <a:latin typeface="Calibri"/>
                <a:ea typeface="Calibri" panose="020F0502020204030204" pitchFamily="34" charset="0"/>
                <a:cs typeface="Calibri"/>
              </a:rPr>
              <a:t>Öğrencilerden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çeşitli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gıda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ambalajlarının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etiketlerini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incelemelerini</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tüm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zorunlu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bilgilerin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belirtilip</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belirtilmediğini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kontrol</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etmelerini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isteyin</a:t>
            </a:r>
            <a:r>
              <a:rPr lang="en-US" sz="1200" dirty="0">
                <a:latin typeface="Calibri"/>
                <a:ea typeface="Calibri" panose="020F0502020204030204" pitchFamily="34" charset="0"/>
                <a:cs typeface="Calibri"/>
              </a:rPr>
              <a:t>.</a:t>
            </a:r>
          </a:p>
          <a:p>
            <a:pPr algn="l" rtl="0"/>
            <a:endParaRPr lang="en-US" sz="800" dirty="0">
              <a:solidFill>
                <a:schemeClr val="tx1"/>
              </a:solidFill>
              <a:ea typeface="Calibri" panose="020F0502020204030204" pitchFamily="34" charset="0"/>
            </a:endParaRPr>
          </a:p>
          <a:p>
            <a:pPr algn="l" rtl="0"/>
            <a:r>
              <a:rPr lang="en-US" sz="1200" b="1" dirty="0" err="1">
                <a:solidFill>
                  <a:schemeClr val="tx1"/>
                </a:solidFill>
                <a:latin typeface="Calibri"/>
                <a:ea typeface="Calibri" panose="020F0502020204030204" pitchFamily="34" charset="0"/>
                <a:cs typeface="Calibri"/>
              </a:rPr>
              <a:t>Uygulamalı</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Etkinlik</a:t>
            </a:r>
            <a:r>
              <a:rPr lang="en-US" sz="1200" b="1" dirty="0">
                <a:solidFill>
                  <a:schemeClr val="tx1"/>
                </a:solidFill>
                <a:latin typeface="Calibri"/>
                <a:ea typeface="Calibri" panose="020F0502020204030204" pitchFamily="34" charset="0"/>
                <a:cs typeface="Calibri"/>
              </a:rPr>
              <a:t> 3:</a:t>
            </a:r>
          </a:p>
          <a:p>
            <a:pPr algn="l" rtl="0"/>
            <a:r>
              <a:rPr lang="en-US" sz="1200" dirty="0" err="1">
                <a:solidFill>
                  <a:schemeClr val="tx1"/>
                </a:solidFill>
                <a:latin typeface="Calibri"/>
                <a:ea typeface="Calibri" panose="020F0502020204030204" pitchFamily="34" charset="0"/>
                <a:cs typeface="Calibri"/>
              </a:rPr>
              <a:t>Öğrencilerden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alerjenlerin</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katkı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maddelerinin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varlığını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kontrol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etmek</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bulgularını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tartışmak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için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çeşitli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gıda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ambalajlarının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içerik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listelerini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incelemeleri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istenir</a:t>
            </a:r>
            <a:r>
              <a:rPr lang="en-US" sz="1200" dirty="0">
                <a:solidFill>
                  <a:schemeClr val="tx1"/>
                </a:solidFill>
                <a:latin typeface="Calibri"/>
                <a:ea typeface="Calibri" panose="020F0502020204030204" pitchFamily="34" charset="0"/>
                <a:cs typeface="Calibri"/>
              </a:rPr>
              <a:t>.</a:t>
            </a:r>
          </a:p>
          <a:p>
            <a:pPr algn="l"/>
            <a:endParaRPr lang="en-US" sz="800" dirty="0">
              <a:solidFill>
                <a:schemeClr val="tx1"/>
              </a:solidFill>
              <a:ea typeface="Calibri" panose="020F0502020204030204" pitchFamily="34" charset="0"/>
            </a:endParaRPr>
          </a:p>
          <a:p>
            <a:pPr algn="l" rtl="0"/>
            <a:r>
              <a:rPr lang="en-US" sz="1200" b="1" dirty="0" err="1">
                <a:solidFill>
                  <a:schemeClr val="tx1"/>
                </a:solidFill>
                <a:latin typeface="Calibri"/>
                <a:ea typeface="Calibri" panose="020F0502020204030204" pitchFamily="34" charset="0"/>
                <a:cs typeface="Calibri"/>
              </a:rPr>
              <a:t>Uygulamalı</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Etkinlik</a:t>
            </a:r>
            <a:r>
              <a:rPr lang="en-US" sz="1200" b="1" dirty="0">
                <a:solidFill>
                  <a:schemeClr val="tx1"/>
                </a:solidFill>
                <a:latin typeface="Calibri"/>
                <a:ea typeface="Calibri" panose="020F0502020204030204" pitchFamily="34" charset="0"/>
                <a:cs typeface="Calibri"/>
              </a:rPr>
              <a:t> 4:</a:t>
            </a:r>
          </a:p>
          <a:p>
            <a:pPr algn="l"/>
            <a:r>
              <a:rPr lang="en-US" sz="1200" b="0" i="0" dirty="0" err="1">
                <a:solidFill>
                  <a:srgbClr val="000000"/>
                </a:solidFill>
                <a:effectLst/>
                <a:latin typeface="Calibri"/>
                <a:ea typeface="Calibri" panose="020F0502020204030204" pitchFamily="34" charset="0"/>
                <a:cs typeface="Calibri"/>
              </a:rPr>
              <a:t>Öğrencilerden</a:t>
            </a:r>
            <a:r>
              <a:rPr lang="en-US" sz="1200" b="0" i="0" dirty="0">
                <a:solidFill>
                  <a:srgbClr val="000000"/>
                </a:solidFill>
                <a:effectLst/>
                <a:latin typeface="Calibri"/>
                <a:ea typeface="Calibri" panose="020F0502020204030204" pitchFamily="34" charset="0"/>
                <a:cs typeface="Calibri"/>
              </a:rPr>
              <a:t> </a:t>
            </a:r>
            <a:r>
              <a:rPr lang="en-US" sz="1200" b="1"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RASFF Penceresi (europa.eu)</a:t>
            </a:r>
            <a:r>
              <a:rPr lang="en-US" sz="1200" b="1" i="0" dirty="0">
                <a:solidFill>
                  <a:srgbClr val="F79037"/>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ülkelerinde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sahtekarlığının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varlığını</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tartışmalarını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isteyin</a:t>
            </a:r>
            <a:r>
              <a:rPr lang="en-US" sz="1200" dirty="0">
                <a:latin typeface="Calibri"/>
                <a:ea typeface="Calibri" panose="020F0502020204030204" pitchFamily="34" charset="0"/>
                <a:cs typeface="Calibri"/>
              </a:rPr>
              <a:t>. </a:t>
            </a:r>
            <a:endParaRPr lang="en-US" sz="1200" b="0" i="0" dirty="0">
              <a:solidFill>
                <a:srgbClr val="000000"/>
              </a:solidFill>
              <a:latin typeface="Calibri"/>
              <a:ea typeface="Calibri" panose="020F0502020204030204" pitchFamily="34" charset="0"/>
              <a:cs typeface="Calibri"/>
            </a:endParaRPr>
          </a:p>
          <a:p>
            <a:pPr algn="l" rtl="0"/>
            <a:endParaRPr lang="en-US" sz="1200" dirty="0">
              <a:solidFill>
                <a:schemeClr val="tx1"/>
              </a:solidFill>
              <a:ea typeface="Calibri" panose="020F0502020204030204" pitchFamily="34" charset="0"/>
            </a:endParaRPr>
          </a:p>
          <a:p>
            <a:pPr algn="l" rtl="0"/>
            <a:r>
              <a:rPr lang="en-IE" sz="1200" b="1" dirty="0" err="1">
                <a:solidFill>
                  <a:schemeClr val="tx1"/>
                </a:solidFill>
                <a:latin typeface="Calibri"/>
                <a:ea typeface="Calibri" panose="020F0502020204030204" pitchFamily="34" charset="0"/>
                <a:cs typeface="Calibri"/>
              </a:rPr>
              <a:t>Yayın</a:t>
            </a:r>
            <a:r>
              <a:rPr lang="en-IE" sz="1200" b="1" dirty="0">
                <a:solidFill>
                  <a:schemeClr val="tx1"/>
                </a:solidFill>
                <a:latin typeface="Calibri"/>
                <a:ea typeface="Calibri" panose="020F0502020204030204" pitchFamily="34" charset="0"/>
                <a:cs typeface="Calibri"/>
              </a:rPr>
              <a:t> </a:t>
            </a:r>
            <a:r>
              <a:rPr lang="en-IE" sz="1200" b="1" dirty="0" err="1">
                <a:solidFill>
                  <a:schemeClr val="tx1"/>
                </a:solidFill>
                <a:latin typeface="Calibri"/>
                <a:ea typeface="Calibri" panose="020F0502020204030204" pitchFamily="34" charset="0"/>
                <a:cs typeface="Calibri"/>
              </a:rPr>
              <a:t>Önerileri</a:t>
            </a:r>
            <a:r>
              <a:rPr lang="en-IE" sz="1200" b="1" dirty="0">
                <a:solidFill>
                  <a:schemeClr val="tx1"/>
                </a:solidFill>
                <a:latin typeface="Calibri"/>
                <a:ea typeface="Calibri" panose="020F0502020204030204" pitchFamily="34" charset="0"/>
                <a:cs typeface="Calibri"/>
              </a:rPr>
              <a:t>:</a:t>
            </a:r>
          </a:p>
          <a:p>
            <a:pPr marL="171450" indent="-171450" algn="l" fontAlgn="base">
              <a:buFont typeface="Arial" panose="020B0604020202020204" pitchFamily="34" charset="0"/>
              <a:buChar char="•"/>
            </a:pPr>
            <a:r>
              <a:rPr lang="en-US" sz="1200" b="0" i="0" dirty="0">
                <a:effectLst/>
                <a:latin typeface="Calibri"/>
                <a:ea typeface="Calibri" panose="020F0502020204030204" pitchFamily="34" charset="0"/>
                <a:cs typeface="Calibri"/>
              </a:rPr>
              <a:t>Das L.,</a:t>
            </a:r>
            <a:r>
              <a:rPr lang="en-US" sz="1200" dirty="0">
                <a:latin typeface="Calibri"/>
                <a:ea typeface="Calibri" panose="020F0502020204030204" pitchFamily="34" charset="0"/>
                <a:cs typeface="Calibri"/>
              </a:rPr>
              <a:t> Bhaumik E</a:t>
            </a:r>
            <a:r>
              <a:rPr lang="en-US" sz="1200" b="0" i="0" dirty="0">
                <a:effectLst/>
                <a:latin typeface="Calibri"/>
                <a:ea typeface="Calibri" panose="020F0502020204030204" pitchFamily="34" charset="0"/>
                <a:cs typeface="Calibri"/>
              </a:rPr>
              <a:t>., Raychaudhuri U., Chakraborty R. (2012). </a:t>
            </a:r>
            <a:r>
              <a:rPr lang="en-US" sz="1200" dirty="0">
                <a:latin typeface="Calibri"/>
                <a:ea typeface="Calibri" panose="020F0502020204030204" pitchFamily="34" charset="0"/>
                <a:cs typeface="Calibri"/>
              </a:rPr>
              <a:t>Role of nutraceuticals in human health</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Journal of Food Science and Technology</a:t>
            </a:r>
            <a:r>
              <a:rPr lang="en-US" sz="1200" b="0" i="0" dirty="0">
                <a:effectLst/>
                <a:latin typeface="Calibri"/>
                <a:ea typeface="Calibri" panose="020F0502020204030204" pitchFamily="34" charset="0"/>
                <a:cs typeface="Calibri"/>
              </a:rPr>
              <a:t>, 49(2), 173-183.</a:t>
            </a:r>
            <a:r>
              <a:rPr lang="en-US" sz="1200" dirty="0">
                <a:latin typeface="Calibri"/>
                <a:ea typeface="Calibri" panose="020F0502020204030204" pitchFamily="34" charset="0"/>
                <a:cs typeface="Calibri"/>
              </a:rPr>
              <a:t> </a:t>
            </a:r>
          </a:p>
          <a:p>
            <a:pPr marL="171450" indent="-171450" algn="l" fontAlgn="base">
              <a:buFont typeface="Arial" panose="020B0604020202020204" pitchFamily="34" charset="0"/>
              <a:buChar char="•"/>
            </a:pPr>
            <a:endParaRPr lang="en-US" sz="200" b="0" i="0" dirty="0">
              <a:solidFill>
                <a:srgbClr val="000000"/>
              </a:solidFill>
              <a:ea typeface="Calibri" panose="020F0502020204030204" pitchFamily="34" charset="0"/>
            </a:endParaRPr>
          </a:p>
          <a:p>
            <a:pPr marL="171450" indent="-171450" algn="l"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Pinto JF (2010).</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Nutracêuticos</a:t>
            </a:r>
            <a:r>
              <a:rPr lang="en-US" sz="1200" dirty="0">
                <a:latin typeface="Calibri"/>
                <a:ea typeface="Calibri" panose="020F0502020204030204" pitchFamily="34" charset="0"/>
                <a:cs typeface="Calibri"/>
              </a:rPr>
              <a:t> e Alimentos </a:t>
            </a:r>
            <a:r>
              <a:rPr lang="en-US" sz="1200" dirty="0" err="1">
                <a:latin typeface="Calibri"/>
                <a:ea typeface="Calibri" panose="020F0502020204030204" pitchFamily="34" charset="0"/>
                <a:cs typeface="Calibri"/>
              </a:rPr>
              <a:t>Funcionais</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Lidel</a:t>
            </a:r>
            <a:r>
              <a:rPr lang="en-US" sz="1200" b="0" i="0" dirty="0">
                <a:solidFill>
                  <a:srgbClr val="000000"/>
                </a:solidFill>
                <a:effectLst/>
                <a:latin typeface="Calibri"/>
                <a:ea typeface="Calibri" panose="020F0502020204030204" pitchFamily="34" charset="0"/>
                <a:cs typeface="Calibri"/>
              </a:rPr>
              <a:t>. P. 3-10.</a:t>
            </a:r>
            <a:endParaRPr lang="en-US" sz="1200" b="0" i="0" dirty="0">
              <a:solidFill>
                <a:srgbClr val="000000"/>
              </a:solidFill>
              <a:latin typeface="Calibri"/>
              <a:ea typeface="Calibri" panose="020F0502020204030204" pitchFamily="34" charset="0"/>
              <a:cs typeface="Calibri"/>
            </a:endParaRPr>
          </a:p>
          <a:p>
            <a:pPr marL="171450" indent="-171450" algn="l" rtl="0" fontAlgn="base">
              <a:buFont typeface="Arial" panose="020B0604020202020204" pitchFamily="34" charset="0"/>
              <a:buChar char="•"/>
            </a:pPr>
            <a:endParaRPr lang="en-US" sz="200" b="0" i="0" dirty="0">
              <a:solidFill>
                <a:srgbClr val="000000"/>
              </a:solidFill>
              <a:effectLst/>
              <a:ea typeface="Calibri" panose="020F0502020204030204" pitchFamily="34" charset="0"/>
            </a:endParaRPr>
          </a:p>
          <a:p>
            <a:pPr marL="171450" indent="-171450" algn="l" rtl="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Avrupa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Parlamentosu'nun</a:t>
            </a:r>
            <a:r>
              <a:rPr lang="en-US" sz="1200" b="0" i="0" dirty="0">
                <a:solidFill>
                  <a:srgbClr val="000000"/>
                </a:solidFill>
                <a:effectLst/>
                <a:latin typeface="Calibri"/>
                <a:ea typeface="Calibri" panose="020F0502020204030204" pitchFamily="34" charset="0"/>
                <a:cs typeface="Calibri"/>
              </a:rPr>
              <a:t> (EC) 1924/2006 ve (EC) 1925/2006 </a:t>
            </a:r>
            <a:r>
              <a:rPr lang="en-US" sz="1200" b="0" i="0" dirty="0" err="1">
                <a:solidFill>
                  <a:srgbClr val="000000"/>
                </a:solidFill>
                <a:effectLst/>
                <a:latin typeface="Calibri"/>
                <a:ea typeface="Calibri" panose="020F0502020204030204" pitchFamily="34" charset="0"/>
                <a:cs typeface="Calibri"/>
              </a:rPr>
              <a:t>Sayılı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Tüzüklerini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tadil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eden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tüketicilere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bilgilerinin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sağlanmasına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ilişkin</a:t>
            </a:r>
            <a:r>
              <a:rPr lang="en-US" sz="1200" b="0" i="0" dirty="0">
                <a:solidFill>
                  <a:srgbClr val="000000"/>
                </a:solidFill>
                <a:effectLst/>
                <a:latin typeface="Calibri"/>
                <a:ea typeface="Calibri" panose="020F0502020204030204" pitchFamily="34" charset="0"/>
                <a:cs typeface="Calibri"/>
              </a:rPr>
              <a:t> 25 Ekim 2011 </a:t>
            </a:r>
            <a:r>
              <a:rPr lang="en-US" sz="1200" b="0" i="0" dirty="0" err="1">
                <a:solidFill>
                  <a:srgbClr val="000000"/>
                </a:solidFill>
                <a:effectLst/>
                <a:latin typeface="Calibri"/>
                <a:ea typeface="Calibri" panose="020F0502020204030204" pitchFamily="34" charset="0"/>
                <a:cs typeface="Calibri"/>
              </a:rPr>
              <a:t>tarihli</a:t>
            </a:r>
            <a:r>
              <a:rPr lang="en-US" sz="1200" b="0" i="0" dirty="0">
                <a:solidFill>
                  <a:srgbClr val="000000"/>
                </a:solidFill>
                <a:effectLst/>
                <a:latin typeface="Calibri"/>
                <a:ea typeface="Calibri" panose="020F0502020204030204" pitchFamily="34" charset="0"/>
                <a:cs typeface="Calibri"/>
              </a:rPr>
              <a:t> (AB) 1169/2011 </a:t>
            </a:r>
            <a:r>
              <a:rPr lang="en-US" sz="1200" b="0" i="0" dirty="0" err="1">
                <a:solidFill>
                  <a:srgbClr val="000000"/>
                </a:solidFill>
                <a:effectLst/>
                <a:latin typeface="Calibri"/>
                <a:ea typeface="Calibri" panose="020F0502020204030204" pitchFamily="34" charset="0"/>
                <a:cs typeface="Calibri"/>
              </a:rPr>
              <a:t>sayılı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Avrupa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Parlamentosu</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Tüzüğü</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yürürlükten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kaldıran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Komisyon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Direktifi</a:t>
            </a:r>
            <a:r>
              <a:rPr lang="en-US" sz="1200" b="0" i="0" dirty="0">
                <a:solidFill>
                  <a:srgbClr val="000000"/>
                </a:solidFill>
                <a:effectLst/>
                <a:latin typeface="Calibri"/>
                <a:ea typeface="Calibri" panose="020F0502020204030204" pitchFamily="34" charset="0"/>
                <a:cs typeface="Calibri"/>
              </a:rPr>
              <a:t> 87/250/EEC,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Direktifi</a:t>
            </a:r>
            <a:r>
              <a:rPr lang="en-US" sz="1200" b="0" i="0" dirty="0">
                <a:solidFill>
                  <a:srgbClr val="000000"/>
                </a:solidFill>
                <a:effectLst/>
                <a:latin typeface="Calibri"/>
                <a:ea typeface="Calibri" panose="020F0502020204030204" pitchFamily="34" charset="0"/>
                <a:cs typeface="Calibri"/>
              </a:rPr>
              <a:t> 90/496/EEC, </a:t>
            </a:r>
            <a:r>
              <a:rPr lang="en-US" sz="1200" b="0" i="0" dirty="0" err="1">
                <a:solidFill>
                  <a:srgbClr val="000000"/>
                </a:solidFill>
                <a:effectLst/>
                <a:latin typeface="Calibri"/>
                <a:ea typeface="Calibri" panose="020F0502020204030204" pitchFamily="34" charset="0"/>
                <a:cs typeface="Calibri"/>
              </a:rPr>
              <a:t>Komisyon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Direktifi</a:t>
            </a:r>
            <a:r>
              <a:rPr lang="en-US" sz="1200" b="0" i="0" dirty="0">
                <a:solidFill>
                  <a:srgbClr val="000000"/>
                </a:solidFill>
                <a:effectLst/>
                <a:latin typeface="Calibri"/>
                <a:ea typeface="Calibri" panose="020F0502020204030204" pitchFamily="34" charset="0"/>
                <a:cs typeface="Calibri"/>
              </a:rPr>
              <a:t> 1999/10/EC, </a:t>
            </a:r>
            <a:r>
              <a:rPr lang="en-US" sz="1200" b="0" i="0" dirty="0" err="1">
                <a:solidFill>
                  <a:srgbClr val="000000"/>
                </a:solidFill>
                <a:effectLst/>
                <a:latin typeface="Calibri"/>
                <a:ea typeface="Calibri" panose="020F0502020204030204" pitchFamily="34" charset="0"/>
                <a:cs typeface="Calibri"/>
              </a:rPr>
              <a:t>Direktif</a:t>
            </a:r>
            <a:r>
              <a:rPr lang="en-US" sz="1200" b="0" i="0" dirty="0">
                <a:solidFill>
                  <a:srgbClr val="000000"/>
                </a:solidFill>
                <a:effectLst/>
                <a:latin typeface="Calibri"/>
                <a:ea typeface="Calibri" panose="020F0502020204030204" pitchFamily="34" charset="0"/>
                <a:cs typeface="Calibri"/>
              </a:rPr>
              <a:t> 2000/13/EC </a:t>
            </a:r>
            <a:r>
              <a:rPr lang="en-US" sz="1200" b="0" i="0" dirty="0" err="1">
                <a:solidFill>
                  <a:srgbClr val="000000"/>
                </a:solidFill>
                <a:effectLst/>
                <a:latin typeface="Calibri"/>
                <a:ea typeface="Calibri" panose="020F0502020204030204" pitchFamily="34" charset="0"/>
                <a:cs typeface="Calibri"/>
              </a:rPr>
              <a:t>Avrupa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Parlamentosu</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Direktifi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Komisyon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Direktifleri</a:t>
            </a:r>
            <a:r>
              <a:rPr lang="en-US" sz="1200" b="0" i="0" dirty="0">
                <a:solidFill>
                  <a:srgbClr val="000000"/>
                </a:solidFill>
                <a:effectLst/>
                <a:latin typeface="Calibri"/>
                <a:ea typeface="Calibri" panose="020F0502020204030204" pitchFamily="34" charset="0"/>
                <a:cs typeface="Calibri"/>
              </a:rPr>
              <a:t> 2002/ 67/EC ve 2008/5/EC ve </a:t>
            </a:r>
            <a:r>
              <a:rPr lang="en-US" sz="1200" b="0" i="0" dirty="0" err="1">
                <a:solidFill>
                  <a:srgbClr val="000000"/>
                </a:solidFill>
                <a:effectLst/>
                <a:latin typeface="Calibri"/>
                <a:ea typeface="Calibri" panose="020F0502020204030204" pitchFamily="34" charset="0"/>
                <a:cs typeface="Calibri"/>
              </a:rPr>
              <a:t>Komisyon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Yönetmeliği</a:t>
            </a:r>
            <a:r>
              <a:rPr lang="en-US" sz="1200" b="0" i="0" dirty="0">
                <a:solidFill>
                  <a:srgbClr val="000000"/>
                </a:solidFill>
                <a:effectLst/>
                <a:latin typeface="Calibri"/>
                <a:ea typeface="Calibri" panose="020F0502020204030204" pitchFamily="34" charset="0"/>
                <a:cs typeface="Calibri"/>
              </a:rPr>
              <a:t> (EC) No 608/2004 (01 Ocak 2018 </a:t>
            </a:r>
            <a:r>
              <a:rPr lang="en-US" sz="1200" b="0" i="0" dirty="0" err="1">
                <a:solidFill>
                  <a:srgbClr val="000000"/>
                </a:solidFill>
                <a:effectLst/>
                <a:latin typeface="Calibri"/>
                <a:ea typeface="Calibri" panose="020F0502020204030204" pitchFamily="34" charset="0"/>
                <a:cs typeface="Calibri"/>
              </a:rPr>
              <a:t>tarihli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konsolide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versiyon</a:t>
            </a:r>
            <a:r>
              <a:rPr lang="en-US" sz="1200" b="0" i="0" dirty="0">
                <a:solidFill>
                  <a:srgbClr val="000000"/>
                </a:solidFill>
                <a:effectLst/>
                <a:latin typeface="Calibri"/>
                <a:ea typeface="Calibri" panose="020F0502020204030204" pitchFamily="34" charset="0"/>
                <a:cs typeface="Calibri"/>
              </a:rPr>
              <a:t>).</a:t>
            </a:r>
            <a:endParaRPr lang="en-US" sz="1200" b="0" i="0" dirty="0">
              <a:solidFill>
                <a:srgbClr val="F79037"/>
              </a:solidFill>
              <a:effectLst/>
              <a:latin typeface="Calibri"/>
              <a:ea typeface="Calibri" panose="020F0502020204030204" pitchFamily="34" charset="0"/>
              <a:cs typeface="Calibri"/>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447072" y="3264067"/>
            <a:ext cx="2975786" cy="1053820"/>
          </a:xfrm>
          <a:prstGeom prst="wedgeRoundRectCallout">
            <a:avLst>
              <a:gd name="adj1" fmla="val -30148"/>
              <a:gd name="adj2" fmla="val 102897"/>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IE" sz="1400" b="1" dirty="0" err="1">
                <a:latin typeface="Calibri"/>
                <a:ea typeface="Calibri" panose="020F0502020204030204" pitchFamily="34" charset="0"/>
                <a:cs typeface="Calibri"/>
              </a:rPr>
              <a:t>Göz</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atmaya</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değer</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vaka</a:t>
            </a:r>
            <a:r>
              <a:rPr lang="en-IE" sz="1400" b="1" dirty="0">
                <a:latin typeface="Calibri"/>
                <a:ea typeface="Calibri" panose="020F0502020204030204" pitchFamily="34" charset="0"/>
                <a:cs typeface="Calibri"/>
              </a:rPr>
              <a:t> </a:t>
            </a:r>
            <a:r>
              <a:rPr lang="en-IE" sz="1400" b="1" dirty="0" err="1">
                <a:latin typeface="Calibri"/>
                <a:ea typeface="Calibri" panose="020F0502020204030204" pitchFamily="34" charset="0"/>
                <a:cs typeface="Calibri"/>
              </a:rPr>
              <a:t>çalışmaları</a:t>
            </a:r>
            <a:r>
              <a:rPr lang="en-IE" sz="1400" b="1" dirty="0">
                <a:latin typeface="Calibri"/>
                <a:ea typeface="Calibri" panose="020F0502020204030204" pitchFamily="34" charset="0"/>
                <a:cs typeface="Calibri"/>
              </a:rPr>
              <a:t>:</a:t>
            </a:r>
          </a:p>
          <a:p>
            <a:pPr algn="ctr"/>
            <a:r>
              <a:rPr lang="en-IE" sz="1400" b="1" dirty="0">
                <a:latin typeface="Calibri"/>
                <a:ea typeface="Calibri" panose="020F0502020204030204" pitchFamily="34" charset="0"/>
                <a:cs typeface="Calibri"/>
              </a:rPr>
              <a:t>Cream of the Crop</a:t>
            </a:r>
          </a:p>
          <a:p>
            <a:pPr algn="ctr" rtl="0"/>
            <a:r>
              <a:rPr lang="en-IE" sz="1400" b="1" err="1">
                <a:latin typeface="Calibri" panose="020F0502020204030204" pitchFamily="34" charset="0"/>
                <a:ea typeface="Calibri" panose="020F0502020204030204" pitchFamily="34" charset="0"/>
                <a:cs typeface="Calibri" panose="020F0502020204030204" pitchFamily="34" charset="0"/>
              </a:rPr>
              <a:t>FruLact</a:t>
            </a:r>
            <a:endParaRPr lang="en-IE" sz="1400" b="1">
              <a:latin typeface="Calibri" panose="020F0502020204030204" pitchFamily="34" charset="0"/>
              <a:ea typeface="Calibri" panose="020F0502020204030204" pitchFamily="34" charset="0"/>
              <a:cs typeface="Calibri" panose="020F0502020204030204" pitchFamily="34" charset="0"/>
            </a:endParaRPr>
          </a:p>
          <a:p>
            <a:pPr algn="ctr" rtl="0"/>
            <a:r>
              <a:rPr lang="en-IE" sz="1400" b="1" dirty="0">
                <a:latin typeface="Calibri"/>
                <a:ea typeface="Calibri" panose="020F0502020204030204" pitchFamily="34" charset="0"/>
                <a:cs typeface="Calibri"/>
              </a:rPr>
              <a:t>Camile Thai</a:t>
            </a:r>
          </a:p>
        </p:txBody>
      </p:sp>
      <p:pic>
        <p:nvPicPr>
          <p:cNvPr id="15" name="Picture Placeholder 14" descr="Dry food items in cardboard box">
            <a:extLst>
              <a:ext uri="{FF2B5EF4-FFF2-40B4-BE49-F238E27FC236}">
                <a16:creationId xmlns:a16="http://schemas.microsoft.com/office/drawing/2014/main" id="{D0D87955-9881-D041-1E68-28BC38E86A48}"/>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a:xfrm>
            <a:off x="0" y="-39688"/>
            <a:ext cx="7559675" cy="2722563"/>
          </a:xfrm>
        </p:spPr>
      </p:pic>
      <p:pic>
        <p:nvPicPr>
          <p:cNvPr id="2" name="Picture 1">
            <a:extLst>
              <a:ext uri="{FF2B5EF4-FFF2-40B4-BE49-F238E27FC236}">
                <a16:creationId xmlns:a16="http://schemas.microsoft.com/office/drawing/2014/main" id="{3F911F17-7286-AFD4-E768-994D45F5ABBB}"/>
              </a:ext>
            </a:extLst>
          </p:cNvPr>
          <p:cNvPicPr>
            <a:picLocks noChangeAspect="1"/>
          </p:cNvPicPr>
          <p:nvPr/>
        </p:nvPicPr>
        <p:blipFill>
          <a:blip r:embed="rId6"/>
          <a:stretch>
            <a:fillRect/>
          </a:stretch>
        </p:blipFill>
        <p:spPr>
          <a:xfrm>
            <a:off x="213098" y="5260021"/>
            <a:ext cx="493080" cy="474817"/>
          </a:xfrm>
          <a:prstGeom prst="rect">
            <a:avLst/>
          </a:prstGeom>
        </p:spPr>
      </p:pic>
      <p:sp>
        <p:nvSpPr>
          <p:cNvPr id="7" name="Slide Number Placeholder 9">
            <a:extLst>
              <a:ext uri="{FF2B5EF4-FFF2-40B4-BE49-F238E27FC236}">
                <a16:creationId xmlns:a16="http://schemas.microsoft.com/office/drawing/2014/main" id="{A0FB3101-37F3-A2E1-B048-B9F37C1CD26C}"/>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37</a:t>
            </a:fld>
            <a:endParaRPr lang="en-US" sz="1100"/>
          </a:p>
        </p:txBody>
      </p:sp>
      <p:pic>
        <p:nvPicPr>
          <p:cNvPr id="5" name="Picture 4">
            <a:extLst>
              <a:ext uri="{FF2B5EF4-FFF2-40B4-BE49-F238E27FC236}">
                <a16:creationId xmlns:a16="http://schemas.microsoft.com/office/drawing/2014/main" id="{F467D418-6963-0D7F-05D3-DD29D9DAEA36}"/>
              </a:ext>
            </a:extLst>
          </p:cNvPr>
          <p:cNvPicPr>
            <a:picLocks noChangeAspect="1"/>
          </p:cNvPicPr>
          <p:nvPr/>
        </p:nvPicPr>
        <p:blipFill rotWithShape="1">
          <a:blip r:embed="rId6"/>
          <a:srcRect l="18919" r="2703"/>
          <a:stretch/>
        </p:blipFill>
        <p:spPr>
          <a:xfrm>
            <a:off x="389320" y="7386594"/>
            <a:ext cx="386470" cy="474817"/>
          </a:xfrm>
          <a:prstGeom prst="rect">
            <a:avLst/>
          </a:prstGeom>
        </p:spPr>
      </p:pic>
    </p:spTree>
    <p:extLst>
      <p:ext uri="{BB962C8B-B14F-4D97-AF65-F5344CB8AC3E}">
        <p14:creationId xmlns:p14="http://schemas.microsoft.com/office/powerpoint/2010/main" val="120467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74465" y="626454"/>
            <a:ext cx="553818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rtl="0"/>
            <a:r>
              <a:rPr lang="en-GB" sz="1400" b="1" dirty="0">
                <a:solidFill>
                  <a:schemeClr val="tx1"/>
                </a:solidFill>
                <a:highlight>
                  <a:srgbClr val="F79037"/>
                </a:highlight>
                <a:latin typeface="Calibri"/>
                <a:ea typeface="Calibri" panose="020F0502020204030204" pitchFamily="34" charset="0"/>
                <a:cs typeface="Calibri"/>
              </a:rPr>
              <a:t>Amaç: </a:t>
            </a:r>
            <a:r>
              <a:rPr lang="en-GB" sz="1400" b="1" dirty="0" err="1">
                <a:solidFill>
                  <a:schemeClr val="tx1"/>
                </a:solidFill>
                <a:highlight>
                  <a:srgbClr val="F79037"/>
                </a:highlight>
                <a:latin typeface="Calibri"/>
                <a:ea typeface="Calibri" panose="020F0502020204030204" pitchFamily="34" charset="0"/>
                <a:cs typeface="Calibri"/>
              </a:rPr>
              <a:t>Gıda</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atık</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yönetiminin</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önemini</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anlamak</a:t>
            </a:r>
            <a:r>
              <a:rPr lang="en-GB" sz="1400" b="1" dirty="0">
                <a:solidFill>
                  <a:schemeClr val="tx1"/>
                </a:solidFill>
                <a:highlight>
                  <a:srgbClr val="F79037"/>
                </a:highlight>
                <a:latin typeface="Calibri"/>
                <a:ea typeface="Calibri" panose="020F0502020204030204" pitchFamily="34" charset="0"/>
                <a:cs typeface="Calibri"/>
              </a:rPr>
              <a:t>.</a:t>
            </a:r>
            <a:endParaRPr lang="en-GB" sz="1400" b="1" dirty="0">
              <a:solidFill>
                <a:schemeClr val="tx1"/>
              </a:solidFill>
              <a:highlight>
                <a:srgbClr val="F79037"/>
              </a:highlight>
              <a:ea typeface="Calibri" panose="020F0502020204030204" pitchFamily="34" charset="0"/>
            </a:endParaRPr>
          </a:p>
          <a:p>
            <a:pPr algn="l" rtl="0"/>
            <a:endParaRPr lang="en-GB" sz="1200" b="1" dirty="0">
              <a:solidFill>
                <a:schemeClr val="tx1"/>
              </a:solidFill>
              <a:highlight>
                <a:srgbClr val="F79037"/>
              </a:highlight>
              <a:ea typeface="Calibri" panose="020F0502020204030204" pitchFamily="34" charset="0"/>
            </a:endParaRPr>
          </a:p>
          <a:p>
            <a:pPr fontAlgn="base"/>
            <a:r>
              <a:rPr lang="en-GB" sz="1200" i="0" dirty="0" err="1">
                <a:solidFill>
                  <a:srgbClr val="000000"/>
                </a:solidFill>
                <a:effectLst/>
                <a:latin typeface="Calibri"/>
                <a:ea typeface="Calibri" panose="020F0502020204030204" pitchFamily="34" charset="0"/>
                <a:cs typeface="Calibri"/>
              </a:rPr>
              <a:t>FAO'nun</a:t>
            </a:r>
            <a:r>
              <a:rPr lang="en-GB" sz="1200" i="0" dirty="0">
                <a:solidFill>
                  <a:srgbClr val="000000"/>
                </a:solidFill>
                <a:effectLst/>
                <a:latin typeface="Calibri"/>
                <a:ea typeface="Calibri" panose="020F0502020204030204" pitchFamily="34" charset="0"/>
                <a:cs typeface="Calibri"/>
              </a:rPr>
              <a:t> 2013 </a:t>
            </a:r>
            <a:r>
              <a:rPr lang="en-GB" sz="1200" i="0" dirty="0" err="1">
                <a:solidFill>
                  <a:srgbClr val="000000"/>
                </a:solidFill>
                <a:effectLst/>
                <a:latin typeface="Calibri"/>
                <a:ea typeface="Calibri" panose="020F0502020204030204" pitchFamily="34" charset="0"/>
                <a:cs typeface="Calibri"/>
              </a:rPr>
              <a:t>yılı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raporuna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göre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küresel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israfı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yılda</a:t>
            </a:r>
            <a:r>
              <a:rPr lang="en-GB" sz="1200" i="0" dirty="0">
                <a:solidFill>
                  <a:srgbClr val="000000"/>
                </a:solidFill>
                <a:effectLst/>
                <a:latin typeface="Calibri"/>
                <a:ea typeface="Calibri" panose="020F0502020204030204" pitchFamily="34" charset="0"/>
                <a:cs typeface="Calibri"/>
              </a:rPr>
              <a:t> 1,3 </a:t>
            </a:r>
            <a:r>
              <a:rPr lang="en-GB" sz="1200" i="0" dirty="0" err="1">
                <a:solidFill>
                  <a:srgbClr val="000000"/>
                </a:solidFill>
                <a:effectLst/>
                <a:latin typeface="Calibri"/>
                <a:ea typeface="Calibri" panose="020F0502020204030204" pitchFamily="34" charset="0"/>
                <a:cs typeface="Calibri"/>
              </a:rPr>
              <a:t>milyar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tondur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İsraf</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edilen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gelişmiş</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ülkelerde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daha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yüksektir</a:t>
            </a:r>
            <a:r>
              <a:rPr lang="en-GB" sz="1200" i="0" dirty="0">
                <a:solidFill>
                  <a:srgbClr val="000000"/>
                </a:solidFill>
                <a:effectLst/>
                <a:latin typeface="Calibri"/>
                <a:ea typeface="Calibri" panose="020F0502020204030204" pitchFamily="34" charset="0"/>
                <a:cs typeface="Calibri"/>
              </a:rPr>
              <a:t> (Buzby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Hyman, 2012), </a:t>
            </a:r>
            <a:r>
              <a:rPr lang="en-GB" sz="1200" i="0" dirty="0" err="1">
                <a:solidFill>
                  <a:srgbClr val="000000"/>
                </a:solidFill>
                <a:effectLst/>
                <a:latin typeface="Calibri"/>
                <a:ea typeface="Calibri" panose="020F0502020204030204" pitchFamily="34" charset="0"/>
                <a:cs typeface="Calibri"/>
              </a:rPr>
              <a:t>örneğin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ABD'deki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israfının</a:t>
            </a:r>
            <a:r>
              <a:rPr lang="en-GB" sz="1200" i="0" dirty="0">
                <a:solidFill>
                  <a:srgbClr val="000000"/>
                </a:solidFill>
                <a:effectLst/>
                <a:latin typeface="Calibri"/>
                <a:ea typeface="Calibri" panose="020F0502020204030204" pitchFamily="34" charset="0"/>
                <a:cs typeface="Calibri"/>
              </a:rPr>
              <a:t> %30 </a:t>
            </a:r>
            <a:r>
              <a:rPr lang="en-GB" sz="1200" i="0" dirty="0" err="1">
                <a:solidFill>
                  <a:srgbClr val="000000"/>
                </a:solidFill>
                <a:effectLst/>
                <a:latin typeface="Calibri"/>
                <a:ea typeface="Calibri" panose="020F0502020204030204" pitchFamily="34" charset="0"/>
                <a:cs typeface="Calibri"/>
              </a:rPr>
              <a:t>ila</a:t>
            </a:r>
            <a:r>
              <a:rPr lang="en-GB" sz="1200" i="0" dirty="0">
                <a:solidFill>
                  <a:srgbClr val="000000"/>
                </a:solidFill>
                <a:effectLst/>
                <a:latin typeface="Calibri"/>
                <a:ea typeface="Calibri" panose="020F0502020204030204" pitchFamily="34" charset="0"/>
                <a:cs typeface="Calibri"/>
              </a:rPr>
              <a:t> 40 </a:t>
            </a:r>
            <a:r>
              <a:rPr lang="en-GB" sz="1200" dirty="0" err="1">
                <a:latin typeface="Calibri"/>
                <a:ea typeface="Calibri" panose="020F0502020204030204" pitchFamily="34" charset="0"/>
                <a:cs typeface="Calibri"/>
              </a:rPr>
              <a:t>arasında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olduğu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tahmin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edilmektedir</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İlaç</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İdaresi</a:t>
            </a:r>
            <a:r>
              <a:rPr lang="en-GB" sz="1200" dirty="0">
                <a:latin typeface="Calibri"/>
                <a:ea typeface="Calibri" panose="020F0502020204030204" pitchFamily="34" charset="0"/>
                <a:cs typeface="Calibri"/>
              </a:rPr>
              <a:t> [FDA],</a:t>
            </a:r>
            <a:r>
              <a:rPr lang="en-GB" sz="1200" i="0" dirty="0">
                <a:solidFill>
                  <a:srgbClr val="000000"/>
                </a:solidFill>
                <a:effectLst/>
                <a:latin typeface="Calibri"/>
                <a:ea typeface="Calibri" panose="020F0502020204030204" pitchFamily="34" charset="0"/>
                <a:cs typeface="Calibri"/>
              </a:rPr>
              <a:t>2021).</a:t>
            </a:r>
            <a:r>
              <a:rPr lang="en-GB" sz="1200" dirty="0">
                <a:latin typeface="Calibri"/>
                <a:ea typeface="Calibri" panose="020F0502020204030204" pitchFamily="34" charset="0"/>
                <a:cs typeface="Calibri"/>
              </a:rPr>
              <a:t> </a:t>
            </a:r>
            <a:endParaRPr lang="en-GB" sz="1200" i="0" dirty="0">
              <a:solidFill>
                <a:srgbClr val="000000"/>
              </a:solidFill>
              <a:ea typeface="Calibri" panose="020F0502020204030204" pitchFamily="34" charset="0"/>
            </a:endParaRPr>
          </a:p>
          <a:p>
            <a:pPr rtl="0" fontAlgn="base"/>
            <a:endParaRPr lang="en-GB" sz="1200" i="0" dirty="0">
              <a:solidFill>
                <a:srgbClr val="000000"/>
              </a:solidFill>
              <a:ea typeface="Calibri" panose="020F0502020204030204" pitchFamily="34" charset="0"/>
            </a:endParaRPr>
          </a:p>
          <a:p>
            <a:pPr fontAlgn="base"/>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israfı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toplumun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yönlerini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üreticileri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yetiştiricileri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perakendeciliği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misafirperverliği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tüketicileri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yoksulluğu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yaşayanları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etkileyen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sorundur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üretilen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gıdaların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yaklaşık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üçte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çöpe</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gitmektedir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Dünyanın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karşı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karşıya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olduğu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açlık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düşünüldüğünde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israfı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yönetimi</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zorunludur</a:t>
            </a:r>
            <a:r>
              <a:rPr lang="en-GB" sz="1200" dirty="0">
                <a:latin typeface="Calibri"/>
                <a:ea typeface="Calibri" panose="020F0502020204030204" pitchFamily="34" charset="0"/>
                <a:cs typeface="Calibri"/>
              </a:rPr>
              <a:t>.</a:t>
            </a:r>
            <a:r>
              <a:rPr lang="en-GB" sz="1200" i="0" dirty="0">
                <a:solidFill>
                  <a:srgbClr val="000000"/>
                </a:solidFill>
                <a:effectLst/>
                <a:latin typeface="Calibri"/>
                <a:ea typeface="Calibri" panose="020F0502020204030204" pitchFamily="34" charset="0"/>
                <a:cs typeface="Calibri"/>
              </a:rPr>
              <a:t> 3R (</a:t>
            </a:r>
            <a:r>
              <a:rPr lang="en-GB" sz="1200" i="0" dirty="0" err="1">
                <a:solidFill>
                  <a:srgbClr val="000000"/>
                </a:solidFill>
                <a:effectLst/>
                <a:latin typeface="Calibri"/>
                <a:ea typeface="Calibri" panose="020F0502020204030204" pitchFamily="34" charset="0"/>
                <a:cs typeface="Calibri"/>
              </a:rPr>
              <a:t>Azalt-Yeniden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Kullan</a:t>
            </a:r>
            <a:r>
              <a:rPr lang="en-GB" sz="1200" i="0" dirty="0">
                <a:solidFill>
                  <a:srgbClr val="000000"/>
                </a:solidFill>
                <a:effectLst/>
                <a:latin typeface="Calibri"/>
                <a:ea typeface="Calibri" panose="020F0502020204030204" pitchFamily="34" charset="0"/>
                <a:cs typeface="Calibri"/>
              </a:rPr>
              <a:t>-Geri </a:t>
            </a:r>
            <a:r>
              <a:rPr lang="en-GB" sz="1200" i="0" dirty="0" err="1">
                <a:solidFill>
                  <a:srgbClr val="000000"/>
                </a:solidFill>
                <a:effectLst/>
                <a:latin typeface="Calibri"/>
                <a:ea typeface="Calibri" panose="020F0502020204030204" pitchFamily="34" charset="0"/>
                <a:cs typeface="Calibri"/>
              </a:rPr>
              <a:t>Dönüştür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biyoyakıt</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üretimi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biyodizel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biyogaz</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gibi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artıklarını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kompostlaştırma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endüstriyel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kullanım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için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atıklarının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bileşik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ekstraksiyonu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gibi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daha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sürdürülebilir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gıda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üretimi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tüketimi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öneren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birkaç</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teori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yöntem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vardır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dirty="0">
              <a:ea typeface="Calibri" panose="020F0502020204030204" pitchFamily="34" charset="0"/>
            </a:endParaRPr>
          </a:p>
          <a:p>
            <a:pPr rtl="0"/>
            <a:endParaRPr lang="en-GB" sz="1200" dirty="0">
              <a:ea typeface="Calibri" panose="020F0502020204030204" pitchFamily="34" charset="0"/>
              <a:cs typeface="Calibri"/>
            </a:endParaRPr>
          </a:p>
          <a:p>
            <a:r>
              <a:rPr lang="en-GB" sz="1200" dirty="0" err="1">
                <a:latin typeface="Calibri"/>
                <a:ea typeface="Calibri" panose="020F0502020204030204" pitchFamily="34" charset="0"/>
                <a:cs typeface="Calibri"/>
              </a:rPr>
              <a:t>Şekil</a:t>
            </a:r>
            <a:r>
              <a:rPr lang="en-GB" sz="1200" dirty="0">
                <a:latin typeface="Calibri"/>
                <a:ea typeface="Calibri" panose="020F0502020204030204" pitchFamily="34" charset="0"/>
                <a:cs typeface="Calibri"/>
              </a:rPr>
              <a:t> 5'te </a:t>
            </a:r>
            <a:r>
              <a:rPr lang="en-GB" sz="1200" dirty="0" err="1">
                <a:latin typeface="Calibri"/>
                <a:ea typeface="Calibri" panose="020F0502020204030204" pitchFamily="34" charset="0"/>
                <a:cs typeface="Calibri"/>
              </a:rPr>
              <a:t>Üç</a:t>
            </a:r>
            <a:r>
              <a:rPr lang="en-GB" sz="1200" dirty="0">
                <a:latin typeface="Calibri"/>
                <a:ea typeface="Calibri" panose="020F0502020204030204" pitchFamily="34" charset="0"/>
                <a:cs typeface="Calibri"/>
              </a:rPr>
              <a:t> Ana </a:t>
            </a:r>
            <a:r>
              <a:rPr lang="en-GB" sz="1200" dirty="0" err="1">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Atığı </a:t>
            </a:r>
            <a:r>
              <a:rPr lang="en-GB" sz="1200" dirty="0" err="1">
                <a:latin typeface="Calibri"/>
                <a:ea typeface="Calibri" panose="020F0502020204030204" pitchFamily="34" charset="0"/>
                <a:cs typeface="Calibri"/>
              </a:rPr>
              <a:t>kategorisi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temsil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edilmektedir</a:t>
            </a:r>
            <a:r>
              <a:rPr lang="en-GB" sz="1200" dirty="0">
                <a:latin typeface="Calibri"/>
                <a:ea typeface="Calibri" panose="020F0502020204030204" pitchFamily="34" charset="0"/>
                <a:cs typeface="Calibri"/>
              </a:rPr>
              <a:t>.</a:t>
            </a:r>
            <a:endParaRPr lang="en-GB" dirty="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1571638" y="1282974"/>
            <a:ext cx="5541013"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B.2.4. Gıda Atık Yönetimi</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pie 1">
            <a:extLst>
              <a:ext uri="{FF2B5EF4-FFF2-40B4-BE49-F238E27FC236}">
                <a16:creationId xmlns:a16="http://schemas.microsoft.com/office/drawing/2014/main" id="{4CC03363-E8E4-212D-1942-758A6C5747C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55573" y="5344960"/>
            <a:ext cx="3856987" cy="3141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265263D4-085D-39FD-7496-4A991E57F9B3}"/>
              </a:ext>
            </a:extLst>
          </p:cNvPr>
          <p:cNvSpPr txBox="1"/>
          <p:nvPr/>
        </p:nvSpPr>
        <p:spPr>
          <a:xfrm>
            <a:off x="742027" y="5464532"/>
            <a:ext cx="1491986" cy="830997"/>
          </a:xfrm>
          <a:prstGeom prst="rect">
            <a:avLst/>
          </a:prstGeom>
          <a:noFill/>
        </p:spPr>
        <p:txBody>
          <a:bodyPr wrap="square" rtlCol="0">
            <a:spAutoFit/>
          </a:bodyPr>
          <a:lstStyle/>
          <a:p>
            <a:pPr algn="ctr" defTabSz="914400" rtl="0"/>
            <a:r>
              <a:rPr lang="en-US" sz="1600" b="1">
                <a:solidFill>
                  <a:srgbClr val="FFC000">
                    <a:lumMod val="75000"/>
                  </a:srgbClr>
                </a:solidFill>
                <a:latin typeface="Calibri" panose="020F0502020204030204"/>
              </a:rPr>
              <a:t>%20 kaçınılmaz gıda israfı</a:t>
            </a:r>
            <a:endParaRPr lang="en-IE" sz="1600" b="1">
              <a:solidFill>
                <a:srgbClr val="FFC000">
                  <a:lumMod val="75000"/>
                </a:srgbClr>
              </a:solidFill>
              <a:latin typeface="Calibri" panose="020F0502020204030204"/>
            </a:endParaRPr>
          </a:p>
        </p:txBody>
      </p:sp>
      <p:sp>
        <p:nvSpPr>
          <p:cNvPr id="34" name="TextBox 33">
            <a:extLst>
              <a:ext uri="{FF2B5EF4-FFF2-40B4-BE49-F238E27FC236}">
                <a16:creationId xmlns:a16="http://schemas.microsoft.com/office/drawing/2014/main" id="{72B22217-FDA3-D6CC-A71E-817B18617FC3}"/>
              </a:ext>
            </a:extLst>
          </p:cNvPr>
          <p:cNvSpPr txBox="1"/>
          <p:nvPr/>
        </p:nvSpPr>
        <p:spPr>
          <a:xfrm>
            <a:off x="595761" y="7125305"/>
            <a:ext cx="1799039" cy="1077218"/>
          </a:xfrm>
          <a:prstGeom prst="rect">
            <a:avLst/>
          </a:prstGeom>
          <a:noFill/>
        </p:spPr>
        <p:txBody>
          <a:bodyPr wrap="square" rtlCol="0">
            <a:spAutoFit/>
          </a:bodyPr>
          <a:lstStyle/>
          <a:p>
            <a:pPr algn="ctr" defTabSz="914400" rtl="0"/>
            <a:r>
              <a:rPr lang="en-US" sz="1600" b="1">
                <a:solidFill>
                  <a:srgbClr val="5E5E5E"/>
                </a:solidFill>
                <a:latin typeface="Calibri" panose="020F0502020204030204"/>
              </a:rPr>
              <a:t>%20</a:t>
            </a:r>
          </a:p>
          <a:p>
            <a:pPr algn="ctr" defTabSz="914400" rtl="0"/>
            <a:r>
              <a:rPr lang="en-US" sz="1600" b="1">
                <a:solidFill>
                  <a:srgbClr val="5E5E5E"/>
                </a:solidFill>
                <a:latin typeface="Calibri" panose="020F0502020204030204"/>
              </a:rPr>
              <a:t>potansiyel olarak kaçınılabilir gıda atıkları</a:t>
            </a:r>
            <a:endParaRPr lang="en-IE" sz="1600" b="1">
              <a:solidFill>
                <a:srgbClr val="5E5E5E"/>
              </a:solidFill>
              <a:latin typeface="Calibri" panose="020F0502020204030204"/>
            </a:endParaRPr>
          </a:p>
        </p:txBody>
      </p:sp>
      <p:sp>
        <p:nvSpPr>
          <p:cNvPr id="35" name="TextBox 34">
            <a:extLst>
              <a:ext uri="{FF2B5EF4-FFF2-40B4-BE49-F238E27FC236}">
                <a16:creationId xmlns:a16="http://schemas.microsoft.com/office/drawing/2014/main" id="{2E1D0E36-8F15-3EDB-04AD-0216A5CF06D1}"/>
              </a:ext>
            </a:extLst>
          </p:cNvPr>
          <p:cNvSpPr txBox="1"/>
          <p:nvPr/>
        </p:nvSpPr>
        <p:spPr>
          <a:xfrm>
            <a:off x="6274252" y="6342962"/>
            <a:ext cx="1134400" cy="830997"/>
          </a:xfrm>
          <a:prstGeom prst="rect">
            <a:avLst/>
          </a:prstGeom>
          <a:noFill/>
        </p:spPr>
        <p:txBody>
          <a:bodyPr wrap="square" rtlCol="0">
            <a:spAutoFit/>
          </a:bodyPr>
          <a:lstStyle/>
          <a:p>
            <a:pPr algn="ctr" defTabSz="914400" rtl="0"/>
            <a:r>
              <a:rPr lang="en-US" sz="1600" b="1">
                <a:solidFill>
                  <a:srgbClr val="406F70"/>
                </a:solidFill>
                <a:latin typeface="Calibri" panose="020F0502020204030204"/>
              </a:rPr>
              <a:t>%60</a:t>
            </a:r>
          </a:p>
          <a:p>
            <a:pPr algn="ctr" defTabSz="914400" rtl="0"/>
            <a:r>
              <a:rPr lang="en-US" sz="1600" b="1">
                <a:solidFill>
                  <a:srgbClr val="406F70"/>
                </a:solidFill>
                <a:latin typeface="Calibri" panose="020F0502020204030204"/>
              </a:rPr>
              <a:t>önlenebilir gıda israfı</a:t>
            </a:r>
            <a:endParaRPr lang="en-IE" sz="1600" b="1">
              <a:solidFill>
                <a:srgbClr val="406F70"/>
              </a:solidFill>
              <a:latin typeface="Calibri" panose="020F0502020204030204"/>
            </a:endParaRPr>
          </a:p>
        </p:txBody>
      </p:sp>
      <p:sp>
        <p:nvSpPr>
          <p:cNvPr id="36" name="Text Placeholder 1">
            <a:extLst>
              <a:ext uri="{FF2B5EF4-FFF2-40B4-BE49-F238E27FC236}">
                <a16:creationId xmlns:a16="http://schemas.microsoft.com/office/drawing/2014/main" id="{1A0BBD05-C008-027D-1179-5D4518B85F58}"/>
              </a:ext>
            </a:extLst>
          </p:cNvPr>
          <p:cNvSpPr txBox="1">
            <a:spLocks/>
          </p:cNvSpPr>
          <p:nvPr/>
        </p:nvSpPr>
        <p:spPr>
          <a:xfrm>
            <a:off x="1782060" y="8543694"/>
            <a:ext cx="4804012" cy="53642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kern="1200">
                <a:solidFill>
                  <a:srgbClr val="406F7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defRPr/>
            </a:pPr>
            <a:r>
              <a:rPr lang="en-US" sz="1200" b="1" dirty="0">
                <a:solidFill>
                  <a:schemeClr val="tx1"/>
                </a:solidFill>
                <a:latin typeface="Calibri" panose="020F0502020204030204"/>
              </a:rPr>
              <a:t> </a:t>
            </a:r>
            <a:r>
              <a:rPr kumimoji="0" lang="en-US" sz="1200" b="1" i="0" u="none" strike="noStrike" kern="1200" cap="none" spc="0" normalizeH="0" baseline="0" noProof="0" dirty="0" err="1">
                <a:ln>
                  <a:noFill/>
                </a:ln>
                <a:solidFill>
                  <a:schemeClr val="tx1"/>
                </a:solidFill>
                <a:effectLst/>
                <a:uLnTx/>
                <a:uFillTx/>
                <a:latin typeface="Calibri" panose="020F0502020204030204"/>
                <a:ea typeface="+mn-ea"/>
                <a:cs typeface="+mn-cs"/>
              </a:rPr>
              <a:t>Şekil</a:t>
            </a:r>
            <a:r>
              <a:rPr kumimoji="0" lang="en-US" sz="1200" b="1" i="0" u="none" strike="noStrike" kern="1200" cap="none" spc="0" normalizeH="0" baseline="0" noProof="0" dirty="0">
                <a:ln>
                  <a:noFill/>
                </a:ln>
                <a:solidFill>
                  <a:schemeClr val="tx1"/>
                </a:solidFill>
                <a:effectLst/>
                <a:uLnTx/>
                <a:uFillTx/>
                <a:latin typeface="Calibri" panose="020F0502020204030204"/>
                <a:ea typeface="+mn-ea"/>
                <a:cs typeface="+mn-cs"/>
              </a:rPr>
              <a:t> 5</a:t>
            </a:r>
            <a:r>
              <a:rPr lang="en-US" sz="1200" b="1" dirty="0">
                <a:solidFill>
                  <a:schemeClr val="tx1"/>
                </a:solidFill>
                <a:latin typeface="Calibri" panose="020F0502020204030204"/>
              </a:rPr>
              <a:t> </a:t>
            </a:r>
            <a:r>
              <a:rPr lang="en-US" sz="1200" dirty="0">
                <a:solidFill>
                  <a:schemeClr val="tx1"/>
                </a:solidFill>
                <a:latin typeface="Calibri" panose="020F0502020204030204"/>
              </a:rPr>
              <a:t>-</a:t>
            </a:r>
            <a:r>
              <a:rPr kumimoji="0" lang="en-US" sz="1200" b="1"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Gıda</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İsrafının</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3 Ana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Kategorisi</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a:t>
            </a:r>
            <a:r>
              <a:rPr lang="en-US" sz="1200" dirty="0">
                <a:solidFill>
                  <a:schemeClr val="tx1"/>
                </a:solidFill>
                <a:latin typeface="Calibri" panose="020F0502020204030204"/>
              </a:rPr>
              <a:t>Kaynak-</a:t>
            </a:r>
            <a:r>
              <a:rPr lang="en-US" sz="1200" dirty="0">
                <a:solidFill>
                  <a:srgbClr val="F79037"/>
                </a:solidFill>
                <a:latin typeface="Calibri" panose="020F0502020204030204"/>
                <a:hlinkClick r:id="rId3">
                  <a:extLst>
                    <a:ext uri="{A12FA001-AC4F-418D-AE19-62706E023703}">
                      <ahyp:hlinkClr xmlns:ahyp="http://schemas.microsoft.com/office/drawing/2018/hyperlinkcolor" val="tx"/>
                    </a:ext>
                  </a:extLst>
                </a:hlinkClick>
              </a:rPr>
              <a:t>SUSTAIN</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a:t>
            </a:r>
            <a:endParaRPr kumimoji="0" lang="en-IE" sz="120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38" name="Slide Number Placeholder 9">
            <a:extLst>
              <a:ext uri="{FF2B5EF4-FFF2-40B4-BE49-F238E27FC236}">
                <a16:creationId xmlns:a16="http://schemas.microsoft.com/office/drawing/2014/main" id="{26948B23-44FB-721E-00D5-F5726B76063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38</a:t>
            </a:fld>
            <a:endParaRPr lang="en-US" sz="1100"/>
          </a:p>
        </p:txBody>
      </p:sp>
    </p:spTree>
    <p:extLst>
      <p:ext uri="{BB962C8B-B14F-4D97-AF65-F5344CB8AC3E}">
        <p14:creationId xmlns:p14="http://schemas.microsoft.com/office/powerpoint/2010/main" val="914338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4158" y="5928426"/>
            <a:ext cx="6404004" cy="4102804"/>
          </a:xfrm>
        </p:spPr>
        <p:txBody>
          <a:bodyPr lIns="91440" tIns="45720" rIns="91440" bIns="45720" numCol="1" spcCol="288000" anchor="t">
            <a:noAutofit/>
          </a:bodyPr>
          <a:lstStyle/>
          <a:p>
            <a:pPr rtl="0"/>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1:</a:t>
            </a:r>
          </a:p>
          <a:p>
            <a:pPr fontAlgn="base"/>
            <a:r>
              <a:rPr lang="en-US" sz="1200" b="0" i="0" dirty="0" err="1">
                <a:solidFill>
                  <a:srgbClr val="000000"/>
                </a:solidFill>
                <a:effectLst/>
                <a:latin typeface="Calibri"/>
                <a:ea typeface="Calibri" panose="020F0502020204030204" pitchFamily="34" charset="0"/>
                <a:cs typeface="Calibri"/>
              </a:rPr>
              <a:t>Öğrencilere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hafta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boyunca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ev</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atıklarını</a:t>
            </a:r>
            <a:r>
              <a:rPr lang="en-US" sz="1200" b="0" i="0" dirty="0">
                <a:solidFill>
                  <a:srgbClr val="000000"/>
                </a:solidFill>
                <a:effectLst/>
                <a:latin typeface="Calibri"/>
                <a:ea typeface="Calibri" panose="020F0502020204030204" pitchFamily="34" charset="0"/>
                <a:cs typeface="Calibri"/>
              </a:rPr>
              <a:t> 5 </a:t>
            </a:r>
            <a:r>
              <a:rPr lang="en-US" sz="1200" b="0" i="0" dirty="0" err="1">
                <a:solidFill>
                  <a:srgbClr val="000000"/>
                </a:solidFill>
                <a:effectLst/>
                <a:latin typeface="Calibri"/>
                <a:ea typeface="Calibri" panose="020F0502020204030204" pitchFamily="34" charset="0"/>
                <a:cs typeface="Calibri"/>
              </a:rPr>
              <a:t>kategoride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kağıt</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plastik</a:t>
            </a:r>
            <a:r>
              <a:rPr lang="en-US" sz="1200" b="0" i="0" dirty="0">
                <a:solidFill>
                  <a:srgbClr val="000000"/>
                </a:solidFill>
                <a:effectLst/>
                <a:latin typeface="Calibri"/>
                <a:ea typeface="Calibri" panose="020F0502020204030204" pitchFamily="34" charset="0"/>
                <a:cs typeface="Calibri"/>
              </a:rPr>
              <a:t>, cam, metal, </a:t>
            </a:r>
            <a:r>
              <a:rPr lang="en-US" sz="1200" b="0" i="0" dirty="0" err="1">
                <a:solidFill>
                  <a:srgbClr val="000000"/>
                </a:solidFill>
                <a:effectLst/>
                <a:latin typeface="Calibri"/>
                <a:ea typeface="Calibri" panose="020F0502020204030204" pitchFamily="34" charset="0"/>
                <a:cs typeface="Calibri"/>
              </a:rPr>
              <a:t>diğer</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ayırmalarını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söyleyin</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yaşadıklarını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anlatan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kısa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a:t>
            </a:r>
            <a:r>
              <a:rPr lang="en-US" sz="1200" b="0" i="0" dirty="0">
                <a:solidFill>
                  <a:srgbClr val="000000"/>
                </a:solidFill>
                <a:effectLst/>
                <a:latin typeface="Calibri"/>
                <a:ea typeface="Calibri" panose="020F0502020204030204" pitchFamily="34" charset="0"/>
                <a:cs typeface="Calibri"/>
              </a:rPr>
              <a:t> video </a:t>
            </a:r>
            <a:r>
              <a:rPr lang="en-US" sz="1200" b="0" i="0" dirty="0" err="1">
                <a:solidFill>
                  <a:srgbClr val="000000"/>
                </a:solidFill>
                <a:effectLst/>
                <a:latin typeface="Calibri"/>
                <a:ea typeface="Calibri" panose="020F0502020204030204" pitchFamily="34" charset="0"/>
                <a:cs typeface="Calibri"/>
              </a:rPr>
              <a:t>veya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sunum</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yapmalarını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isteyin</a:t>
            </a:r>
            <a:r>
              <a:rPr lang="en-US" sz="1200" dirty="0">
                <a:latin typeface="Calibri"/>
                <a:ea typeface="Calibri" panose="020F0502020204030204" pitchFamily="34" charset="0"/>
                <a:cs typeface="Calibri"/>
              </a:rPr>
              <a:t>.</a:t>
            </a:r>
            <a:endParaRPr lang="en-US" sz="1200" b="0" i="0" dirty="0">
              <a:solidFill>
                <a:srgbClr val="000000"/>
              </a:solidFill>
              <a:latin typeface="Calibri"/>
              <a:ea typeface="Calibri" panose="020F0502020204030204" pitchFamily="34" charset="0"/>
              <a:cs typeface="Calibri"/>
            </a:endParaRPr>
          </a:p>
          <a:p>
            <a:pPr rtl="0" fontAlgn="base"/>
            <a:endParaRPr lang="en-US" sz="800" b="0" i="0" dirty="0">
              <a:solidFill>
                <a:srgbClr val="000000"/>
              </a:solidFill>
              <a:effectLst/>
              <a:ea typeface="Calibri" panose="020F0502020204030204" pitchFamily="34" charset="0"/>
            </a:endParaRPr>
          </a:p>
          <a:p>
            <a:pPr rtl="0" fontAlgn="base"/>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2:</a:t>
            </a:r>
          </a:p>
          <a:p>
            <a:r>
              <a:rPr lang="en-US" sz="1200" dirty="0" err="1">
                <a:latin typeface="Calibri"/>
                <a:ea typeface="Calibri" panose="020F0502020204030204" pitchFamily="34" charset="0"/>
                <a:cs typeface="Calibri"/>
              </a:rPr>
              <a:t>Öğrencilerden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günlüğüne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çöp</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kutusu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dalışına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gitmelerini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grup</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çalışması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daha</a:t>
            </a:r>
            <a:r>
              <a:rPr lang="en-US" sz="1200" dirty="0">
                <a:latin typeface="Calibri"/>
                <a:ea typeface="Calibri" panose="020F0502020204030204" pitchFamily="34" charset="0"/>
                <a:cs typeface="Calibri"/>
              </a:rPr>
              <a:t> iyi </a:t>
            </a:r>
            <a:r>
              <a:rPr lang="en-US" sz="1200" dirty="0" err="1">
                <a:latin typeface="Calibri"/>
                <a:ea typeface="Calibri" panose="020F0502020204030204" pitchFamily="34" charset="0"/>
                <a:cs typeface="Calibri"/>
              </a:rPr>
              <a:t>olabilir</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deneyimleri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hakkında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kısa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video </a:t>
            </a:r>
            <a:r>
              <a:rPr lang="en-US" sz="1200" dirty="0" err="1">
                <a:latin typeface="Calibri"/>
                <a:ea typeface="Calibri" panose="020F0502020204030204" pitchFamily="34" charset="0"/>
                <a:cs typeface="Calibri"/>
              </a:rPr>
              <a:t>veya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sunum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yapmalarını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isteyin</a:t>
            </a:r>
            <a:r>
              <a:rPr lang="en-US" sz="1200" dirty="0">
                <a:latin typeface="Calibri"/>
                <a:ea typeface="Calibri" panose="020F0502020204030204" pitchFamily="34" charset="0"/>
                <a:cs typeface="Calibri"/>
              </a:rPr>
              <a:t>. (Not: Bu, </a:t>
            </a:r>
            <a:r>
              <a:rPr lang="en-US" sz="1200" dirty="0" err="1">
                <a:latin typeface="Calibri"/>
                <a:ea typeface="Calibri" panose="020F0502020204030204" pitchFamily="34" charset="0"/>
                <a:cs typeface="Calibri"/>
              </a:rPr>
              <a:t>yüksek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riskli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faaliyet</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olarak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kabul</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edilebilir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faaliyete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başlamadan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önce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kuruluşunuzun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yönetim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komitesi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ile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görüşün</a:t>
            </a:r>
            <a:r>
              <a:rPr lang="en-US" sz="1200" dirty="0">
                <a:latin typeface="Calibri"/>
                <a:ea typeface="Calibri" panose="020F0502020204030204" pitchFamily="34" charset="0"/>
                <a:cs typeface="Calibri"/>
              </a:rPr>
              <a:t>.)</a:t>
            </a:r>
          </a:p>
          <a:p>
            <a:pPr rtl="0"/>
            <a:endParaRPr lang="en-US" sz="800" dirty="0">
              <a:solidFill>
                <a:schemeClr val="tx1"/>
              </a:solidFill>
              <a:ea typeface="Calibri" panose="020F0502020204030204" pitchFamily="34" charset="0"/>
            </a:endParaRPr>
          </a:p>
          <a:p>
            <a:pPr rtl="0"/>
            <a:r>
              <a:rPr lang="en-US" sz="1200" b="1" dirty="0" err="1">
                <a:solidFill>
                  <a:schemeClr val="tx1"/>
                </a:solidFill>
                <a:latin typeface="Calibri"/>
                <a:ea typeface="Calibri" panose="020F0502020204030204" pitchFamily="34" charset="0"/>
                <a:cs typeface="Calibri"/>
              </a:rPr>
              <a:t>Uygulamalı</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Etkinlik</a:t>
            </a:r>
            <a:r>
              <a:rPr lang="en-US" sz="1200" b="1" dirty="0">
                <a:solidFill>
                  <a:schemeClr val="tx1"/>
                </a:solidFill>
                <a:latin typeface="Calibri"/>
                <a:ea typeface="Calibri" panose="020F0502020204030204" pitchFamily="34" charset="0"/>
                <a:cs typeface="Calibri"/>
              </a:rPr>
              <a:t> 3:</a:t>
            </a:r>
          </a:p>
          <a:p>
            <a:r>
              <a:rPr lang="en-US" sz="1200" dirty="0" err="1">
                <a:solidFill>
                  <a:schemeClr val="tx1"/>
                </a:solidFill>
                <a:latin typeface="Calibri"/>
                <a:ea typeface="Calibri" panose="020F0502020204030204" pitchFamily="34" charset="0"/>
                <a:cs typeface="Calibri"/>
              </a:rPr>
              <a:t>Öğrencilerden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evde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kompost</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yapmayı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denemeleri</a:t>
            </a:r>
            <a:r>
              <a:rPr lang="en-US" sz="1200" dirty="0">
                <a:solidFill>
                  <a:schemeClr val="tx1"/>
                </a:solidFill>
                <a:latin typeface="Calibri"/>
                <a:ea typeface="Calibri" panose="020F0502020204030204" pitchFamily="34" charset="0"/>
                <a:cs typeface="Calibri"/>
              </a:rPr>
              <a:t> ve </a:t>
            </a:r>
            <a:r>
              <a:rPr lang="en-US" sz="1200" dirty="0" err="1">
                <a:solidFill>
                  <a:schemeClr val="tx1"/>
                </a:solidFill>
                <a:latin typeface="Calibri"/>
                <a:ea typeface="Calibri" panose="020F0502020204030204" pitchFamily="34" charset="0"/>
                <a:cs typeface="Calibri"/>
              </a:rPr>
              <a:t>deneyimleri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hakkında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kısa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bir</a:t>
            </a:r>
            <a:r>
              <a:rPr lang="en-US" sz="1200" dirty="0">
                <a:solidFill>
                  <a:schemeClr val="tx1"/>
                </a:solidFill>
                <a:latin typeface="Calibri"/>
                <a:ea typeface="Calibri" panose="020F0502020204030204" pitchFamily="34" charset="0"/>
                <a:cs typeface="Calibri"/>
              </a:rPr>
              <a:t> video </a:t>
            </a:r>
            <a:r>
              <a:rPr lang="en-US" sz="1200" dirty="0" err="1">
                <a:solidFill>
                  <a:schemeClr val="tx1"/>
                </a:solidFill>
                <a:latin typeface="Calibri"/>
                <a:ea typeface="Calibri" panose="020F0502020204030204" pitchFamily="34" charset="0"/>
                <a:cs typeface="Calibri"/>
              </a:rPr>
              <a:t>veya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sunum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yapmalarını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isteyin</a:t>
            </a:r>
            <a:r>
              <a:rPr lang="en-US" sz="1200" dirty="0">
                <a:solidFill>
                  <a:schemeClr val="tx1"/>
                </a:solidFill>
                <a:latin typeface="Calibri"/>
                <a:ea typeface="Calibri" panose="020F0502020204030204" pitchFamily="34" charset="0"/>
                <a:cs typeface="Calibri"/>
              </a:rPr>
              <a:t>. </a:t>
            </a:r>
            <a:endParaRPr lang="en-US" sz="1200" dirty="0">
              <a:solidFill>
                <a:schemeClr val="tx1"/>
              </a:solidFill>
              <a:ea typeface="Calibri" panose="020F0502020204030204" pitchFamily="34" charset="0"/>
            </a:endParaRPr>
          </a:p>
          <a:p>
            <a:endParaRPr lang="en-US" sz="1200" b="1" dirty="0">
              <a:solidFill>
                <a:schemeClr val="tx1"/>
              </a:solidFill>
              <a:ea typeface="Calibri" panose="020F0502020204030204" pitchFamily="34" charset="0"/>
            </a:endParaRPr>
          </a:p>
          <a:p>
            <a:pPr rtl="0"/>
            <a:r>
              <a:rPr lang="en-IE" sz="1200" b="1" dirty="0">
                <a:solidFill>
                  <a:schemeClr val="tx1"/>
                </a:solidFill>
                <a:latin typeface="Calibri"/>
                <a:ea typeface="Calibri" panose="020F0502020204030204" pitchFamily="34" charset="0"/>
                <a:cs typeface="Calibri"/>
              </a:rPr>
              <a:t>Site </a:t>
            </a:r>
            <a:r>
              <a:rPr lang="en-IE" sz="1200" b="1" dirty="0" err="1">
                <a:solidFill>
                  <a:schemeClr val="tx1"/>
                </a:solidFill>
                <a:latin typeface="Calibri"/>
                <a:ea typeface="Calibri" panose="020F0502020204030204" pitchFamily="34" charset="0"/>
                <a:cs typeface="Calibri"/>
              </a:rPr>
              <a:t>Ziyareti</a:t>
            </a:r>
            <a:r>
              <a:rPr lang="en-IE" sz="1200" b="1" dirty="0">
                <a:solidFill>
                  <a:schemeClr val="tx1"/>
                </a:solidFill>
                <a:latin typeface="Calibri"/>
                <a:ea typeface="Calibri" panose="020F0502020204030204" pitchFamily="34" charset="0"/>
                <a:cs typeface="Calibri"/>
              </a:rPr>
              <a:t> </a:t>
            </a:r>
            <a:r>
              <a:rPr lang="en-IE" sz="1200" b="1" dirty="0" err="1">
                <a:solidFill>
                  <a:schemeClr val="tx1"/>
                </a:solidFill>
                <a:latin typeface="Calibri"/>
                <a:ea typeface="Calibri" panose="020F0502020204030204" pitchFamily="34" charset="0"/>
                <a:cs typeface="Calibri"/>
              </a:rPr>
              <a:t>Önerileri</a:t>
            </a:r>
            <a:r>
              <a:rPr lang="en-IE" sz="1200" b="1" dirty="0">
                <a:solidFill>
                  <a:schemeClr val="tx1"/>
                </a:solidFill>
                <a:latin typeface="Calibri"/>
                <a:ea typeface="Calibri" panose="020F0502020204030204" pitchFamily="34" charset="0"/>
                <a:cs typeface="Calibri"/>
              </a:rPr>
              <a:t>:</a:t>
            </a:r>
            <a:endParaRPr lang="en-IE" sz="1200" b="1" dirty="0">
              <a:solidFill>
                <a:schemeClr val="tx1"/>
              </a:solidFill>
              <a:ea typeface="Calibri" panose="020F0502020204030204" pitchFamily="34" charset="0"/>
            </a:endParaRPr>
          </a:p>
          <a:p>
            <a:pPr marL="171450" indent="-17145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Atık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azaltma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geri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dönüşüm</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yeniden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kullanımla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ilgili</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Atık</a:t>
            </a:r>
            <a:r>
              <a:rPr lang="en-US" sz="1200" b="0" i="0" dirty="0">
                <a:solidFill>
                  <a:srgbClr val="000000"/>
                </a:solidFill>
                <a:effectLst/>
                <a:latin typeface="Calibri"/>
                <a:ea typeface="Calibri" panose="020F0502020204030204" pitchFamily="34" charset="0"/>
                <a:cs typeface="Calibri"/>
              </a:rPr>
              <a:t> Geri </a:t>
            </a:r>
            <a:r>
              <a:rPr lang="en-US" sz="1200" b="0" i="0" dirty="0" err="1">
                <a:solidFill>
                  <a:srgbClr val="000000"/>
                </a:solidFill>
                <a:effectLst/>
                <a:latin typeface="Calibri"/>
                <a:ea typeface="Calibri" panose="020F0502020204030204" pitchFamily="34" charset="0"/>
                <a:cs typeface="Calibri"/>
              </a:rPr>
              <a:t>Dönüşüm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Tesisleri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ziyaret</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edilebilir</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Uygun </a:t>
            </a:r>
            <a:r>
              <a:rPr lang="en-US" sz="1200" b="0" i="0" dirty="0" err="1">
                <a:solidFill>
                  <a:srgbClr val="000000"/>
                </a:solidFill>
                <a:effectLst/>
                <a:latin typeface="Calibri"/>
                <a:ea typeface="Calibri" panose="020F0502020204030204" pitchFamily="34" charset="0"/>
                <a:cs typeface="Calibri"/>
              </a:rPr>
              <a:t>atık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ayırma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sistemine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sahip</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mutfak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ziyaret</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edilebilir</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Çöplük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depolama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alanı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ziyaret</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edilebilir</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F79037"/>
              </a:solidFill>
              <a:effectLst/>
              <a:ea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99045" y="2960422"/>
            <a:ext cx="3123813" cy="2000644"/>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rtl="0"/>
            <a:r>
              <a:rPr lang="en-US" sz="1400" b="1" dirty="0" err="1">
                <a:solidFill>
                  <a:schemeClr val="bg1"/>
                </a:solidFill>
                <a:latin typeface="Calibri"/>
                <a:ea typeface="Calibri" panose="020F0502020204030204" pitchFamily="34" charset="0"/>
                <a:cs typeface="Calibri"/>
              </a:rPr>
              <a:t>Sıfır</a:t>
            </a:r>
            <a:r>
              <a:rPr lang="en-US" sz="1400" b="1" dirty="0">
                <a:solidFill>
                  <a:schemeClr val="bg1"/>
                </a:solidFill>
                <a:latin typeface="Calibri"/>
                <a:ea typeface="Calibri" panose="020F0502020204030204" pitchFamily="34" charset="0"/>
                <a:cs typeface="Calibri"/>
              </a:rPr>
              <a:t> </a:t>
            </a:r>
            <a:r>
              <a:rPr lang="en-US" sz="1400" b="1" dirty="0" err="1">
                <a:solidFill>
                  <a:schemeClr val="bg1"/>
                </a:solidFill>
                <a:latin typeface="Calibri"/>
                <a:ea typeface="Calibri" panose="020F0502020204030204" pitchFamily="34" charset="0"/>
                <a:cs typeface="Calibri"/>
              </a:rPr>
              <a:t>Atık</a:t>
            </a:r>
            <a:r>
              <a:rPr lang="en-US" sz="1400" b="1" dirty="0">
                <a:solidFill>
                  <a:schemeClr val="bg1"/>
                </a:solidFill>
                <a:latin typeface="Calibri"/>
                <a:ea typeface="Calibri" panose="020F0502020204030204" pitchFamily="34" charset="0"/>
                <a:cs typeface="Calibri"/>
              </a:rPr>
              <a:t> İyi </a:t>
            </a:r>
            <a:r>
              <a:rPr lang="en-US" sz="1400" b="1" dirty="0" err="1">
                <a:solidFill>
                  <a:schemeClr val="bg1"/>
                </a:solidFill>
                <a:latin typeface="Calibri"/>
                <a:ea typeface="Calibri" panose="020F0502020204030204" pitchFamily="34" charset="0"/>
                <a:cs typeface="Calibri"/>
              </a:rPr>
              <a:t>Uygulamaları</a:t>
            </a:r>
            <a:r>
              <a:rPr lang="en-US" sz="1400" b="1" dirty="0">
                <a:solidFill>
                  <a:schemeClr val="bg1"/>
                </a:solidFill>
                <a:latin typeface="Calibri"/>
                <a:ea typeface="Calibri" panose="020F0502020204030204" pitchFamily="34" charset="0"/>
                <a:cs typeface="Calibri"/>
              </a:rPr>
              <a:t>:</a:t>
            </a:r>
          </a:p>
          <a:p>
            <a:pPr algn="ctr" rtl="0"/>
            <a:r>
              <a:rPr lang="en-US" sz="1400" b="1" dirty="0">
                <a:solidFill>
                  <a:schemeClr val="bg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Silo</a:t>
            </a:r>
            <a:r>
              <a:rPr lang="en-US" sz="1400" b="1" dirty="0">
                <a:solidFill>
                  <a:schemeClr val="bg1"/>
                </a:solidFill>
                <a:latin typeface="Calibri"/>
                <a:ea typeface="Calibri" panose="020F0502020204030204" pitchFamily="34" charset="0"/>
                <a:cs typeface="Calibri"/>
              </a:rPr>
              <a:t> </a:t>
            </a:r>
            <a:r>
              <a:rPr lang="en-US" sz="1400" dirty="0">
                <a:solidFill>
                  <a:schemeClr val="bg1"/>
                </a:solidFill>
                <a:latin typeface="Calibri"/>
                <a:ea typeface="Calibri" panose="020F0502020204030204" pitchFamily="34" charset="0"/>
                <a:cs typeface="Calibri"/>
              </a:rPr>
              <a:t>Londra, </a:t>
            </a:r>
            <a:r>
              <a:rPr lang="en-US" sz="1400" dirty="0" err="1">
                <a:solidFill>
                  <a:schemeClr val="bg1"/>
                </a:solidFill>
                <a:latin typeface="Calibri"/>
                <a:ea typeface="Calibri" panose="020F0502020204030204" pitchFamily="34" charset="0"/>
                <a:cs typeface="Calibri"/>
              </a:rPr>
              <a:t>çöp</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kutusu</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olmayan</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bir</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restorana</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sahip</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olma</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fikriyle</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kuruldu</a:t>
            </a:r>
            <a:r>
              <a:rPr lang="en-US" sz="1400" dirty="0">
                <a:solidFill>
                  <a:schemeClr val="bg1"/>
                </a:solidFill>
                <a:latin typeface="Calibri"/>
                <a:ea typeface="Calibri" panose="020F0502020204030204" pitchFamily="34" charset="0"/>
                <a:cs typeface="Calibri"/>
              </a:rPr>
              <a:t> ve </a:t>
            </a:r>
            <a:r>
              <a:rPr lang="en-US" sz="1400" dirty="0" err="1">
                <a:solidFill>
                  <a:schemeClr val="bg1"/>
                </a:solidFill>
                <a:latin typeface="Calibri"/>
                <a:ea typeface="Calibri" panose="020F0502020204030204" pitchFamily="34" charset="0"/>
                <a:cs typeface="Calibri"/>
              </a:rPr>
              <a:t>dünyanın</a:t>
            </a:r>
            <a:r>
              <a:rPr lang="en-US" sz="1400" dirty="0">
                <a:solidFill>
                  <a:schemeClr val="bg1"/>
                </a:solidFill>
                <a:latin typeface="Calibri"/>
                <a:ea typeface="Calibri" panose="020F0502020204030204" pitchFamily="34" charset="0"/>
                <a:cs typeface="Calibri"/>
              </a:rPr>
              <a:t> ilk </a:t>
            </a:r>
            <a:r>
              <a:rPr lang="en-US" sz="1400" dirty="0" err="1">
                <a:solidFill>
                  <a:schemeClr val="bg1"/>
                </a:solidFill>
                <a:latin typeface="Calibri"/>
                <a:ea typeface="Calibri" panose="020F0502020204030204" pitchFamily="34" charset="0"/>
                <a:cs typeface="Calibri"/>
              </a:rPr>
              <a:t>sıfır</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atık</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restoranı</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oldu</a:t>
            </a:r>
            <a:r>
              <a:rPr lang="en-US" sz="1400" dirty="0">
                <a:solidFill>
                  <a:schemeClr val="bg1"/>
                </a:solidFill>
                <a:latin typeface="Calibri"/>
                <a:ea typeface="Calibri" panose="020F0502020204030204" pitchFamily="34" charset="0"/>
                <a:cs typeface="Calibri"/>
              </a:rPr>
              <a:t>.</a:t>
            </a:r>
          </a:p>
          <a:p>
            <a:pPr algn="ctr"/>
            <a:r>
              <a:rPr lang="en-US" sz="1400" b="1" dirty="0">
                <a:solidFill>
                  <a:srgbClr val="FDFFFF"/>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Nam</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Kullanılmış</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kahve</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öğütmelerini</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mantar</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yetiştirme</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malzemesine</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dönüştürdü</a:t>
            </a:r>
            <a:endParaRPr lang="en-IE" sz="1400" dirty="0" err="1">
              <a:solidFill>
                <a:schemeClr val="bg1"/>
              </a:solidFill>
              <a:latin typeface="Calibri"/>
              <a:ea typeface="Calibri" panose="020F0502020204030204" pitchFamily="34" charset="0"/>
              <a:cs typeface="Calibri"/>
            </a:endParaRPr>
          </a:p>
        </p:txBody>
      </p:sp>
      <p:pic>
        <p:nvPicPr>
          <p:cNvPr id="11" name="Picture Placeholder 10">
            <a:extLst>
              <a:ext uri="{FF2B5EF4-FFF2-40B4-BE49-F238E27FC236}">
                <a16:creationId xmlns:a16="http://schemas.microsoft.com/office/drawing/2014/main" id="{57C1D2CD-7450-7816-8B88-74CB35EFBC4A}"/>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p:pic>
      <p:pic>
        <p:nvPicPr>
          <p:cNvPr id="2" name="Picture 1">
            <a:extLst>
              <a:ext uri="{FF2B5EF4-FFF2-40B4-BE49-F238E27FC236}">
                <a16:creationId xmlns:a16="http://schemas.microsoft.com/office/drawing/2014/main" id="{243CD7E6-316A-957E-5E28-C884E18B8317}"/>
              </a:ext>
            </a:extLst>
          </p:cNvPr>
          <p:cNvPicPr>
            <a:picLocks noChangeAspect="1"/>
          </p:cNvPicPr>
          <p:nvPr/>
        </p:nvPicPr>
        <p:blipFill>
          <a:blip r:embed="rId6"/>
          <a:stretch>
            <a:fillRect/>
          </a:stretch>
        </p:blipFill>
        <p:spPr>
          <a:xfrm>
            <a:off x="5607193" y="5020462"/>
            <a:ext cx="493080" cy="474817"/>
          </a:xfrm>
          <a:prstGeom prst="rect">
            <a:avLst/>
          </a:prstGeom>
        </p:spPr>
      </p:pic>
      <p:sp>
        <p:nvSpPr>
          <p:cNvPr id="7" name="Slide Number Placeholder 9">
            <a:extLst>
              <a:ext uri="{FF2B5EF4-FFF2-40B4-BE49-F238E27FC236}">
                <a16:creationId xmlns:a16="http://schemas.microsoft.com/office/drawing/2014/main" id="{0716C9CD-EFED-5ABB-3DF6-C382A12AE8EC}"/>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39</a:t>
            </a:fld>
            <a:endParaRPr lang="en-US" sz="1100"/>
          </a:p>
        </p:txBody>
      </p:sp>
    </p:spTree>
    <p:extLst>
      <p:ext uri="{BB962C8B-B14F-4D97-AF65-F5344CB8AC3E}">
        <p14:creationId xmlns:p14="http://schemas.microsoft.com/office/powerpoint/2010/main" val="177528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a:xfrm>
            <a:off x="291201" y="1220945"/>
            <a:ext cx="6815990" cy="1070954"/>
          </a:xfrm>
        </p:spPr>
        <p:txBody>
          <a:bodyPr vert="horz" lIns="91440" tIns="45720" rIns="91440" bIns="45720" rtlCol="0" anchor="t">
            <a:noAutofit/>
          </a:bodyPr>
          <a:lstStyle/>
          <a:p>
            <a:pPr algn="l" rtl="0"/>
            <a:r>
              <a:rPr lang="en-US" sz="4800" dirty="0" err="1">
                <a:latin typeface="Calibri"/>
                <a:ea typeface="Open Sans"/>
                <a:cs typeface="Calibri"/>
              </a:rPr>
              <a:t>İçindekiler</a:t>
            </a:r>
            <a:endParaRPr lang="en-US" sz="4800"/>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a:t>
            </a:fld>
            <a:endParaRPr lang="en-US" sz="1100"/>
          </a:p>
        </p:txBody>
      </p:sp>
      <p:sp>
        <p:nvSpPr>
          <p:cNvPr id="28" name="TextBox 27">
            <a:extLst>
              <a:ext uri="{FF2B5EF4-FFF2-40B4-BE49-F238E27FC236}">
                <a16:creationId xmlns:a16="http://schemas.microsoft.com/office/drawing/2014/main" id="{26005448-F4B6-FAC6-0418-A495EE6E6214}"/>
              </a:ext>
            </a:extLst>
          </p:cNvPr>
          <p:cNvSpPr txBox="1"/>
          <p:nvPr/>
        </p:nvSpPr>
        <p:spPr>
          <a:xfrm>
            <a:off x="2759441" y="1985244"/>
            <a:ext cx="4708160" cy="7509748"/>
          </a:xfrm>
          <a:prstGeom prst="rect">
            <a:avLst/>
          </a:prstGeom>
          <a:noFill/>
        </p:spPr>
        <p:txBody>
          <a:bodyPr wrap="square" lIns="91440" tIns="45720" rIns="91440" bIns="45720" anchor="t">
            <a:spAutoFit/>
          </a:bodyPr>
          <a:lstStyle/>
          <a:p>
            <a:r>
              <a:rPr lang="en-US" sz="1300" b="1" dirty="0" err="1">
                <a:ea typeface="Calibri"/>
                <a:cs typeface="Calibri"/>
              </a:rPr>
              <a:t>Yazarlar</a:t>
            </a:r>
            <a:r>
              <a:rPr lang="en-US" sz="1300" b="1" dirty="0">
                <a:ea typeface="Calibri"/>
                <a:cs typeface="Calibri"/>
              </a:rPr>
              <a:t> 								2</a:t>
            </a:r>
          </a:p>
          <a:p>
            <a:r>
              <a:rPr lang="en-US" sz="1300" b="1" dirty="0" err="1">
                <a:cs typeface="Calibri"/>
              </a:rPr>
              <a:t>Etkileşimli</a:t>
            </a:r>
            <a:r>
              <a:rPr lang="en-US" sz="1300" b="1" dirty="0">
                <a:cs typeface="Calibri"/>
              </a:rPr>
              <a:t> </a:t>
            </a:r>
            <a:r>
              <a:rPr lang="en-US" sz="1300" b="1" dirty="0" err="1">
                <a:cs typeface="Calibri"/>
              </a:rPr>
              <a:t>Rehber</a:t>
            </a:r>
            <a:r>
              <a:rPr lang="en-US" sz="1300" b="1" dirty="0">
                <a:cs typeface="Calibri"/>
              </a:rPr>
              <a:t> </a:t>
            </a:r>
            <a:r>
              <a:rPr lang="en-US" sz="1300" b="1" dirty="0" err="1">
                <a:cs typeface="Calibri"/>
              </a:rPr>
              <a:t>Nasıl</a:t>
            </a:r>
            <a:r>
              <a:rPr lang="en-US" sz="1300" b="1" dirty="0">
                <a:cs typeface="Calibri"/>
              </a:rPr>
              <a:t> </a:t>
            </a:r>
            <a:r>
              <a:rPr lang="en-US" sz="1300" b="1" dirty="0" err="1">
                <a:cs typeface="Calibri"/>
              </a:rPr>
              <a:t>Kullanılır</a:t>
            </a:r>
            <a:r>
              <a:rPr lang="en-US" sz="1300" b="1" dirty="0">
                <a:cs typeface="Calibri"/>
              </a:rPr>
              <a:t> 				3</a:t>
            </a:r>
          </a:p>
          <a:p>
            <a:r>
              <a:rPr lang="en-US" sz="1300" b="1" dirty="0" err="1">
                <a:solidFill>
                  <a:srgbClr val="000000"/>
                </a:solidFill>
                <a:cs typeface="Calibri"/>
              </a:rPr>
              <a:t>Önsöz</a:t>
            </a:r>
            <a:r>
              <a:rPr lang="en-US" sz="1300" b="1" dirty="0">
                <a:solidFill>
                  <a:srgbClr val="000000"/>
                </a:solidFill>
                <a:cs typeface="Calibri"/>
              </a:rPr>
              <a:t> 									5</a:t>
            </a:r>
          </a:p>
          <a:p>
            <a:r>
              <a:rPr lang="en-US" sz="1300" b="1" dirty="0" err="1">
                <a:solidFill>
                  <a:srgbClr val="000000"/>
                </a:solidFill>
                <a:cs typeface="Calibri"/>
              </a:rPr>
              <a:t>Ortaklar</a:t>
            </a:r>
            <a:r>
              <a:rPr lang="en-US" sz="1300" b="1" dirty="0">
                <a:solidFill>
                  <a:srgbClr val="000000"/>
                </a:solidFill>
                <a:cs typeface="Calibri"/>
              </a:rPr>
              <a:t>								7</a:t>
            </a:r>
          </a:p>
          <a:p>
            <a:endParaRPr lang="en-US" sz="500" dirty="0">
              <a:solidFill>
                <a:srgbClr val="000000"/>
              </a:solidFill>
            </a:endParaRPr>
          </a:p>
          <a:p>
            <a:r>
              <a:rPr lang="en-US" sz="1600" b="1" dirty="0">
                <a:solidFill>
                  <a:srgbClr val="F79037"/>
                </a:solidFill>
              </a:rPr>
              <a:t>A</a:t>
            </a:r>
            <a:r>
              <a:rPr lang="en-US" sz="1300" b="1" dirty="0"/>
              <a:t>–</a:t>
            </a:r>
            <a:r>
              <a:rPr lang="en-US" sz="1300" b="1" dirty="0">
                <a:hlinkClick r:id="rId2" action="ppaction://hlinksldjump">
                  <a:extLst>
                    <a:ext uri="{A12FA001-AC4F-418D-AE19-62706E023703}">
                      <ahyp:hlinkClr xmlns:ahyp="http://schemas.microsoft.com/office/drawing/2018/hyperlinkcolor" val="tx"/>
                    </a:ext>
                  </a:extLst>
                </a:hlinkClick>
              </a:rPr>
              <a:t>ETİK VE ETİKLE İLGİLİ TEORİLER 				8</a:t>
            </a:r>
            <a:endParaRPr lang="en-US" sz="1300" b="1" dirty="0">
              <a:ea typeface="Calibri"/>
              <a:cs typeface="Calibri"/>
            </a:endParaRPr>
          </a:p>
          <a:p>
            <a:pPr algn="l" rtl="0"/>
            <a:endParaRPr lang="en-US" sz="1100" b="1" dirty="0"/>
          </a:p>
          <a:p>
            <a:r>
              <a:rPr lang="en-US" sz="1300" dirty="0"/>
              <a:t>A.1 –</a:t>
            </a:r>
            <a:r>
              <a:rPr lang="en-US" sz="1300" b="1" dirty="0" err="1">
                <a:hlinkClick r:id="rId3" action="ppaction://hlinksldjump">
                  <a:extLst>
                    <a:ext uri="{A12FA001-AC4F-418D-AE19-62706E023703}">
                      <ahyp:hlinkClr xmlns:ahyp="http://schemas.microsoft.com/office/drawing/2018/hyperlinkcolor" val="tx"/>
                    </a:ext>
                  </a:extLst>
                </a:hlinkClick>
              </a:rPr>
              <a:t>Etik</a:t>
            </a:r>
            <a:r>
              <a:rPr lang="en-US" sz="1300" b="1" dirty="0">
                <a:hlinkClick r:id="rId3" action="ppaction://hlinksldjump">
                  <a:extLst>
                    <a:ext uri="{A12FA001-AC4F-418D-AE19-62706E023703}">
                      <ahyp:hlinkClr xmlns:ahyp="http://schemas.microsoft.com/office/drawing/2018/hyperlinkcolor" val="tx"/>
                    </a:ext>
                  </a:extLst>
                </a:hlinkClick>
              </a:rPr>
              <a:t> </a:t>
            </a:r>
            <a:r>
              <a:rPr lang="en-US" sz="1300" b="1" dirty="0" err="1">
                <a:hlinkClick r:id="rId3" action="ppaction://hlinksldjump">
                  <a:extLst>
                    <a:ext uri="{A12FA001-AC4F-418D-AE19-62706E023703}">
                      <ahyp:hlinkClr xmlns:ahyp="http://schemas.microsoft.com/office/drawing/2018/hyperlinkcolor" val="tx"/>
                    </a:ext>
                  </a:extLst>
                </a:hlinkClick>
              </a:rPr>
              <a:t>Matrisi</a:t>
            </a:r>
            <a:r>
              <a:rPr lang="en-US" sz="1300" b="1" dirty="0">
                <a:hlinkClick r:id="rId3" action="ppaction://hlinksldjump">
                  <a:extLst>
                    <a:ext uri="{A12FA001-AC4F-418D-AE19-62706E023703}">
                      <ahyp:hlinkClr xmlns:ahyp="http://schemas.microsoft.com/office/drawing/2018/hyperlinkcolor" val="tx"/>
                    </a:ext>
                  </a:extLst>
                </a:hlinkClick>
              </a:rPr>
              <a:t> 							10</a:t>
            </a:r>
            <a:endParaRPr lang="en-US" sz="1300" b="1" dirty="0">
              <a:ea typeface="Calibri"/>
              <a:cs typeface="Calibri"/>
            </a:endParaRPr>
          </a:p>
          <a:p>
            <a:pPr algn="l" rtl="0"/>
            <a:endParaRPr lang="en-US" sz="1300" dirty="0"/>
          </a:p>
          <a:p>
            <a:r>
              <a:rPr lang="en-US" sz="1600" b="1" dirty="0">
                <a:solidFill>
                  <a:srgbClr val="F79037"/>
                </a:solidFill>
              </a:rPr>
              <a:t>B</a:t>
            </a:r>
            <a:r>
              <a:rPr lang="en-US" sz="1300" b="1" dirty="0"/>
              <a:t>–</a:t>
            </a:r>
            <a:r>
              <a:rPr lang="en-US" sz="1300" b="1" dirty="0">
                <a:hlinkClick r:id="rId4" action="ppaction://hlinksldjump">
                  <a:extLst>
                    <a:ext uri="{A12FA001-AC4F-418D-AE19-62706E023703}">
                      <ahyp:hlinkClr xmlns:ahyp="http://schemas.microsoft.com/office/drawing/2018/hyperlinkcolor" val="tx"/>
                    </a:ext>
                  </a:extLst>
                </a:hlinkClick>
              </a:rPr>
              <a:t>GIDA SİSTEMLERİNDE ETİK KONULAR 			13</a:t>
            </a:r>
            <a:endParaRPr lang="en-US" sz="1300" b="1" dirty="0">
              <a:ea typeface="Calibri"/>
              <a:cs typeface="Calibri"/>
            </a:endParaRPr>
          </a:p>
          <a:p>
            <a:pPr algn="l" rtl="0"/>
            <a:endParaRPr lang="en-US" sz="1100" b="1" dirty="0"/>
          </a:p>
          <a:p>
            <a:r>
              <a:rPr lang="en-US" sz="1300" dirty="0"/>
              <a:t>B.1 –</a:t>
            </a:r>
            <a:r>
              <a:rPr lang="en-US" sz="1300" b="1" dirty="0">
                <a:hlinkClick r:id="rId5" action="ppaction://hlinksldjump">
                  <a:extLst>
                    <a:ext uri="{A12FA001-AC4F-418D-AE19-62706E023703}">
                      <ahyp:hlinkClr xmlns:ahyp="http://schemas.microsoft.com/office/drawing/2018/hyperlinkcolor" val="tx"/>
                    </a:ext>
                  </a:extLst>
                </a:hlinkClick>
              </a:rPr>
              <a:t>Doğal </a:t>
            </a:r>
            <a:r>
              <a:rPr lang="en-US" sz="1300" b="1" dirty="0" err="1">
                <a:hlinkClick r:id="rId5" action="ppaction://hlinksldjump">
                  <a:extLst>
                    <a:ext uri="{A12FA001-AC4F-418D-AE19-62706E023703}">
                      <ahyp:hlinkClr xmlns:ahyp="http://schemas.microsoft.com/office/drawing/2018/hyperlinkcolor" val="tx"/>
                    </a:ext>
                  </a:extLst>
                </a:hlinkClick>
              </a:rPr>
              <a:t>Gıda</a:t>
            </a:r>
            <a:r>
              <a:rPr lang="en-US" sz="1300" b="1" dirty="0">
                <a:hlinkClick r:id="rId5" action="ppaction://hlinksldjump">
                  <a:extLst>
                    <a:ext uri="{A12FA001-AC4F-418D-AE19-62706E023703}">
                      <ahyp:hlinkClr xmlns:ahyp="http://schemas.microsoft.com/office/drawing/2018/hyperlinkcolor" val="tx"/>
                    </a:ext>
                  </a:extLst>
                </a:hlinkClick>
              </a:rPr>
              <a:t> </a:t>
            </a:r>
            <a:r>
              <a:rPr lang="en-US" sz="1300" b="1" dirty="0" err="1">
                <a:hlinkClick r:id="rId5" action="ppaction://hlinksldjump">
                  <a:extLst>
                    <a:ext uri="{A12FA001-AC4F-418D-AE19-62706E023703}">
                      <ahyp:hlinkClr xmlns:ahyp="http://schemas.microsoft.com/office/drawing/2018/hyperlinkcolor" val="tx"/>
                    </a:ext>
                  </a:extLst>
                </a:hlinkClick>
              </a:rPr>
              <a:t>Kaynakları</a:t>
            </a:r>
            <a:r>
              <a:rPr lang="en-US" sz="1300" b="1" dirty="0">
                <a:hlinkClick r:id="rId5" action="ppaction://hlinksldjump">
                  <a:extLst>
                    <a:ext uri="{A12FA001-AC4F-418D-AE19-62706E023703}">
                      <ahyp:hlinkClr xmlns:ahyp="http://schemas.microsoft.com/office/drawing/2018/hyperlinkcolor" val="tx"/>
                    </a:ext>
                  </a:extLst>
                </a:hlinkClick>
              </a:rPr>
              <a:t>					16</a:t>
            </a:r>
            <a:endParaRPr lang="en-US" sz="1300" b="1" dirty="0">
              <a:ea typeface="Calibri"/>
              <a:cs typeface="Calibri"/>
            </a:endParaRPr>
          </a:p>
          <a:p>
            <a:r>
              <a:rPr lang="en-US" sz="1300" dirty="0"/>
              <a:t>B.1.1 – </a:t>
            </a:r>
            <a:r>
              <a:rPr lang="en-US" sz="1300" dirty="0" err="1"/>
              <a:t>Tarım</a:t>
            </a:r>
            <a:r>
              <a:rPr lang="en-US" sz="1300" dirty="0"/>
              <a:t> 								17</a:t>
            </a:r>
            <a:endParaRPr lang="en-US" sz="1300" dirty="0">
              <a:ea typeface="Calibri"/>
              <a:cs typeface="Calibri"/>
            </a:endParaRPr>
          </a:p>
          <a:p>
            <a:r>
              <a:rPr lang="en-US" sz="1300" dirty="0"/>
              <a:t>B.1.2 – </a:t>
            </a:r>
            <a:r>
              <a:rPr lang="en-US" sz="1300" dirty="0" err="1"/>
              <a:t>Hayvan</a:t>
            </a:r>
            <a:r>
              <a:rPr lang="en-US" sz="1300" dirty="0"/>
              <a:t> ve Deniz </a:t>
            </a:r>
            <a:r>
              <a:rPr lang="en-US" sz="1300" dirty="0" err="1"/>
              <a:t>Refahı</a:t>
            </a:r>
            <a:r>
              <a:rPr lang="en-US" sz="1300" dirty="0"/>
              <a:t> 					24</a:t>
            </a:r>
          </a:p>
          <a:p>
            <a:pPr algn="l" rtl="0"/>
            <a:endParaRPr lang="en-US" sz="1000" dirty="0"/>
          </a:p>
          <a:p>
            <a:r>
              <a:rPr lang="en-US" sz="1300" dirty="0"/>
              <a:t>B.2 –</a:t>
            </a:r>
            <a:r>
              <a:rPr lang="en-US" sz="1300" b="1" dirty="0" err="1">
                <a:hlinkClick r:id="rId6" action="ppaction://hlinksldjump">
                  <a:extLst>
                    <a:ext uri="{A12FA001-AC4F-418D-AE19-62706E023703}">
                      <ahyp:hlinkClr xmlns:ahyp="http://schemas.microsoft.com/office/drawing/2018/hyperlinkcolor" val="tx"/>
                    </a:ext>
                  </a:extLst>
                </a:hlinkClick>
              </a:rPr>
              <a:t>Gıda</a:t>
            </a:r>
            <a:r>
              <a:rPr lang="en-US" sz="1300" b="1" dirty="0">
                <a:hlinkClick r:id="rId6" action="ppaction://hlinksldjump">
                  <a:extLst>
                    <a:ext uri="{A12FA001-AC4F-418D-AE19-62706E023703}">
                      <ahyp:hlinkClr xmlns:ahyp="http://schemas.microsoft.com/office/drawing/2018/hyperlinkcolor" val="tx"/>
                    </a:ext>
                  </a:extLst>
                </a:hlinkClick>
              </a:rPr>
              <a:t> </a:t>
            </a:r>
            <a:r>
              <a:rPr lang="en-US" sz="1300" b="1" dirty="0" err="1">
                <a:hlinkClick r:id="rId6" action="ppaction://hlinksldjump">
                  <a:extLst>
                    <a:ext uri="{A12FA001-AC4F-418D-AE19-62706E023703}">
                      <ahyp:hlinkClr xmlns:ahyp="http://schemas.microsoft.com/office/drawing/2018/hyperlinkcolor" val="tx"/>
                    </a:ext>
                  </a:extLst>
                </a:hlinkClick>
              </a:rPr>
              <a:t>Üretimi</a:t>
            </a:r>
            <a:r>
              <a:rPr lang="en-US" sz="1300" b="1" dirty="0">
                <a:hlinkClick r:id="rId6" action="ppaction://hlinksldjump">
                  <a:extLst>
                    <a:ext uri="{A12FA001-AC4F-418D-AE19-62706E023703}">
                      <ahyp:hlinkClr xmlns:ahyp="http://schemas.microsoft.com/office/drawing/2018/hyperlinkcolor" val="tx"/>
                    </a:ext>
                  </a:extLst>
                </a:hlinkClick>
              </a:rPr>
              <a:t> ve </a:t>
            </a:r>
            <a:r>
              <a:rPr lang="en-US" sz="1300" b="1" dirty="0" err="1">
                <a:hlinkClick r:id="rId6" action="ppaction://hlinksldjump">
                  <a:extLst>
                    <a:ext uri="{A12FA001-AC4F-418D-AE19-62706E023703}">
                      <ahyp:hlinkClr xmlns:ahyp="http://schemas.microsoft.com/office/drawing/2018/hyperlinkcolor" val="tx"/>
                    </a:ext>
                  </a:extLst>
                </a:hlinkClick>
              </a:rPr>
              <a:t>Lojistik</a:t>
            </a:r>
            <a:r>
              <a:rPr lang="en-US" sz="1300" b="1" dirty="0">
                <a:hlinkClick r:id="rId6" action="ppaction://hlinksldjump">
                  <a:extLst>
                    <a:ext uri="{A12FA001-AC4F-418D-AE19-62706E023703}">
                      <ahyp:hlinkClr xmlns:ahyp="http://schemas.microsoft.com/office/drawing/2018/hyperlinkcolor" val="tx"/>
                    </a:ext>
                  </a:extLst>
                </a:hlinkClick>
              </a:rPr>
              <a:t> 					25</a:t>
            </a:r>
            <a:endParaRPr lang="en-US" sz="1300" b="1" dirty="0">
              <a:ea typeface="Calibri"/>
              <a:cs typeface="Calibri"/>
            </a:endParaRPr>
          </a:p>
          <a:p>
            <a:r>
              <a:rPr lang="en-US" sz="1300" dirty="0"/>
              <a:t>B.2.1 – </a:t>
            </a:r>
            <a:r>
              <a:rPr lang="en-US" sz="1300" dirty="0" err="1"/>
              <a:t>Çalışma</a:t>
            </a:r>
            <a:r>
              <a:rPr lang="en-US" sz="1300" dirty="0"/>
              <a:t> </a:t>
            </a:r>
            <a:r>
              <a:rPr lang="en-US" sz="1300" dirty="0" err="1"/>
              <a:t>Koşulları</a:t>
            </a:r>
            <a:r>
              <a:rPr lang="en-US" sz="1300" dirty="0"/>
              <a:t> 						29</a:t>
            </a:r>
          </a:p>
          <a:p>
            <a:r>
              <a:rPr lang="en-US" sz="1300" dirty="0"/>
              <a:t>B.2.2 – </a:t>
            </a:r>
            <a:r>
              <a:rPr lang="en-US" sz="1300" dirty="0" err="1"/>
              <a:t>Hammaddelerin</a:t>
            </a:r>
            <a:r>
              <a:rPr lang="en-US" sz="1300" dirty="0"/>
              <a:t> </a:t>
            </a:r>
            <a:r>
              <a:rPr lang="en-US" sz="1300" dirty="0" err="1"/>
              <a:t>Hesap</a:t>
            </a:r>
            <a:r>
              <a:rPr lang="en-US" sz="1300" dirty="0"/>
              <a:t> </a:t>
            </a:r>
            <a:r>
              <a:rPr lang="en-US" sz="1300" dirty="0" err="1"/>
              <a:t>Verebilirliği</a:t>
            </a:r>
            <a:r>
              <a:rPr lang="en-US" sz="1300" dirty="0"/>
              <a:t> / </a:t>
            </a:r>
            <a:r>
              <a:rPr lang="en-US" sz="1300" dirty="0" err="1"/>
              <a:t>İzlenebilirliği</a:t>
            </a:r>
            <a:r>
              <a:rPr lang="en-US" sz="1300" dirty="0"/>
              <a:t>	31</a:t>
            </a:r>
          </a:p>
          <a:p>
            <a:r>
              <a:rPr lang="en-US" sz="1300" dirty="0"/>
              <a:t>B.2.3 – </a:t>
            </a:r>
            <a:r>
              <a:rPr lang="en-US" sz="1300" dirty="0" err="1"/>
              <a:t>Gıda</a:t>
            </a:r>
            <a:r>
              <a:rPr lang="en-US" sz="1300" dirty="0"/>
              <a:t> </a:t>
            </a:r>
            <a:r>
              <a:rPr lang="en-US" sz="1300" dirty="0" err="1"/>
              <a:t>Etiketleme</a:t>
            </a:r>
            <a:r>
              <a:rPr lang="en-US" sz="1300" dirty="0"/>
              <a:t> 						33</a:t>
            </a:r>
            <a:endParaRPr lang="en-US" sz="1300" dirty="0">
              <a:cs typeface="Calibri" panose="020F0502020204030204"/>
            </a:endParaRPr>
          </a:p>
          <a:p>
            <a:r>
              <a:rPr lang="en-US" sz="1300" dirty="0"/>
              <a:t>B.2.4 – </a:t>
            </a:r>
            <a:r>
              <a:rPr lang="en-US" sz="1300" dirty="0" err="1"/>
              <a:t>Gıda</a:t>
            </a:r>
            <a:r>
              <a:rPr lang="en-US" sz="1300" dirty="0"/>
              <a:t> </a:t>
            </a:r>
            <a:r>
              <a:rPr lang="en-US" sz="1300" dirty="0" err="1"/>
              <a:t>Atık</a:t>
            </a:r>
            <a:r>
              <a:rPr lang="en-US" sz="1300" dirty="0"/>
              <a:t> </a:t>
            </a:r>
            <a:r>
              <a:rPr lang="en-US" sz="1300" dirty="0" err="1"/>
              <a:t>yönetimi</a:t>
            </a:r>
            <a:r>
              <a:rPr lang="en-US" sz="1300" dirty="0"/>
              <a:t>						38</a:t>
            </a:r>
          </a:p>
          <a:p>
            <a:r>
              <a:rPr lang="en-US" sz="1300" dirty="0"/>
              <a:t>B.2.5 – </a:t>
            </a:r>
            <a:r>
              <a:rPr lang="en-US" sz="1300" dirty="0" err="1"/>
              <a:t>Ambalajlama</a:t>
            </a:r>
            <a:r>
              <a:rPr lang="en-US" sz="1300" dirty="0"/>
              <a:t> 						40</a:t>
            </a:r>
            <a:endParaRPr lang="en-US" sz="1300" dirty="0">
              <a:cs typeface="Calibri" panose="020F0502020204030204"/>
            </a:endParaRPr>
          </a:p>
          <a:p>
            <a:r>
              <a:rPr lang="en-US" sz="1300" dirty="0"/>
              <a:t>B.2.6 – </a:t>
            </a:r>
            <a:r>
              <a:rPr lang="en-US" sz="1300" dirty="0" err="1"/>
              <a:t>Lojistik</a:t>
            </a:r>
            <a:r>
              <a:rPr lang="en-US" sz="1300" dirty="0"/>
              <a:t> ve </a:t>
            </a:r>
            <a:r>
              <a:rPr lang="en-US" sz="1300" dirty="0" err="1"/>
              <a:t>Taşımacılık</a:t>
            </a:r>
            <a:r>
              <a:rPr lang="en-US" sz="1300" dirty="0"/>
              <a:t>					43</a:t>
            </a:r>
            <a:endParaRPr lang="en-US" sz="1300" dirty="0">
              <a:cs typeface="Calibri" panose="020F0502020204030204"/>
            </a:endParaRPr>
          </a:p>
          <a:p>
            <a:pPr algn="l" rtl="0"/>
            <a:endParaRPr lang="en-US" sz="1000" dirty="0"/>
          </a:p>
          <a:p>
            <a:r>
              <a:rPr lang="en-US" sz="1300" dirty="0"/>
              <a:t>B.3 –</a:t>
            </a:r>
            <a:r>
              <a:rPr lang="en-US" sz="1300" b="1" dirty="0" err="1">
                <a:hlinkClick r:id="rId7" action="ppaction://hlinksldjump">
                  <a:extLst>
                    <a:ext uri="{A12FA001-AC4F-418D-AE19-62706E023703}">
                      <ahyp:hlinkClr xmlns:ahyp="http://schemas.microsoft.com/office/drawing/2018/hyperlinkcolor" val="tx"/>
                    </a:ext>
                  </a:extLst>
                </a:hlinkClick>
              </a:rPr>
              <a:t>Gıda</a:t>
            </a:r>
            <a:r>
              <a:rPr lang="en-US" sz="1300" b="1" dirty="0">
                <a:hlinkClick r:id="rId7" action="ppaction://hlinksldjump">
                  <a:extLst>
                    <a:ext uri="{A12FA001-AC4F-418D-AE19-62706E023703}">
                      <ahyp:hlinkClr xmlns:ahyp="http://schemas.microsoft.com/office/drawing/2018/hyperlinkcolor" val="tx"/>
                    </a:ext>
                  </a:extLst>
                </a:hlinkClick>
              </a:rPr>
              <a:t> </a:t>
            </a:r>
            <a:r>
              <a:rPr lang="en-US" sz="1300" b="1" dirty="0" err="1">
                <a:hlinkClick r:id="rId7" action="ppaction://hlinksldjump">
                  <a:extLst>
                    <a:ext uri="{A12FA001-AC4F-418D-AE19-62706E023703}">
                      <ahyp:hlinkClr xmlns:ahyp="http://schemas.microsoft.com/office/drawing/2018/hyperlinkcolor" val="tx"/>
                    </a:ext>
                  </a:extLst>
                </a:hlinkClick>
              </a:rPr>
              <a:t>Pazarlaması</a:t>
            </a:r>
            <a:r>
              <a:rPr lang="en-US" sz="1300" b="1" dirty="0">
                <a:hlinkClick r:id="rId7" action="ppaction://hlinksldjump">
                  <a:extLst>
                    <a:ext uri="{A12FA001-AC4F-418D-AE19-62706E023703}">
                      <ahyp:hlinkClr xmlns:ahyp="http://schemas.microsoft.com/office/drawing/2018/hyperlinkcolor" val="tx"/>
                    </a:ext>
                  </a:extLst>
                </a:hlinkClick>
              </a:rPr>
              <a:t> 						46</a:t>
            </a:r>
            <a:endParaRPr lang="en-US" sz="1300" b="1" dirty="0">
              <a:ea typeface="Calibri"/>
              <a:cs typeface="Calibri"/>
            </a:endParaRPr>
          </a:p>
          <a:p>
            <a:r>
              <a:rPr lang="en-US" sz="1300" dirty="0"/>
              <a:t>B.3.1 – </a:t>
            </a:r>
            <a:r>
              <a:rPr lang="en-US" sz="1300" dirty="0" err="1"/>
              <a:t>Fiyatlandırma</a:t>
            </a:r>
            <a:r>
              <a:rPr lang="en-US" sz="1300" dirty="0"/>
              <a:t> ve </a:t>
            </a:r>
            <a:r>
              <a:rPr lang="en-US" sz="1300" dirty="0" err="1"/>
              <a:t>Satın</a:t>
            </a:r>
            <a:r>
              <a:rPr lang="en-US" sz="1300" dirty="0"/>
              <a:t> </a:t>
            </a:r>
            <a:r>
              <a:rPr lang="en-US" sz="1300" dirty="0" err="1"/>
              <a:t>Alınabilirlik</a:t>
            </a:r>
            <a:r>
              <a:rPr lang="en-US" sz="1300" dirty="0"/>
              <a:t> 			46</a:t>
            </a:r>
            <a:endParaRPr lang="en-US" sz="1300" dirty="0">
              <a:cs typeface="Calibri" panose="020F0502020204030204"/>
            </a:endParaRPr>
          </a:p>
          <a:p>
            <a:r>
              <a:rPr lang="en-US" sz="1300" dirty="0"/>
              <a:t>B.3.2 – Fikri </a:t>
            </a:r>
            <a:r>
              <a:rPr lang="en-US" sz="1300" dirty="0" err="1"/>
              <a:t>Mülkiyet</a:t>
            </a:r>
            <a:r>
              <a:rPr lang="en-US" sz="1300" dirty="0"/>
              <a:t> </a:t>
            </a:r>
            <a:r>
              <a:rPr lang="en-US" sz="1300" dirty="0" err="1"/>
              <a:t>Hakları</a:t>
            </a:r>
            <a:r>
              <a:rPr lang="en-US" sz="1300" dirty="0"/>
              <a:t>					48</a:t>
            </a:r>
            <a:endParaRPr lang="en-US" sz="1300" dirty="0">
              <a:cs typeface="Calibri" panose="020F0502020204030204"/>
            </a:endParaRPr>
          </a:p>
          <a:p>
            <a:pPr algn="l" rtl="0"/>
            <a:endParaRPr lang="en-US" sz="1000" dirty="0"/>
          </a:p>
          <a:p>
            <a:r>
              <a:rPr lang="en-US" sz="1300" dirty="0"/>
              <a:t>B.4 -</a:t>
            </a:r>
            <a:r>
              <a:rPr lang="en-US" sz="1300" b="1" dirty="0" err="1">
                <a:hlinkClick r:id="rId8" action="ppaction://hlinksldjump">
                  <a:extLst>
                    <a:ext uri="{A12FA001-AC4F-418D-AE19-62706E023703}">
                      <ahyp:hlinkClr xmlns:ahyp="http://schemas.microsoft.com/office/drawing/2018/hyperlinkcolor" val="tx"/>
                    </a:ext>
                  </a:extLst>
                </a:hlinkClick>
              </a:rPr>
              <a:t>Sorumlu</a:t>
            </a:r>
            <a:r>
              <a:rPr lang="en-US" sz="1300" b="1" dirty="0">
                <a:hlinkClick r:id="rId8" action="ppaction://hlinksldjump">
                  <a:extLst>
                    <a:ext uri="{A12FA001-AC4F-418D-AE19-62706E023703}">
                      <ahyp:hlinkClr xmlns:ahyp="http://schemas.microsoft.com/office/drawing/2018/hyperlinkcolor" val="tx"/>
                    </a:ext>
                  </a:extLst>
                </a:hlinkClick>
              </a:rPr>
              <a:t> </a:t>
            </a:r>
            <a:r>
              <a:rPr lang="en-US" sz="1300" b="1" dirty="0" err="1">
                <a:hlinkClick r:id="rId8" action="ppaction://hlinksldjump">
                  <a:extLst>
                    <a:ext uri="{A12FA001-AC4F-418D-AE19-62706E023703}">
                      <ahyp:hlinkClr xmlns:ahyp="http://schemas.microsoft.com/office/drawing/2018/hyperlinkcolor" val="tx"/>
                    </a:ext>
                  </a:extLst>
                </a:hlinkClick>
              </a:rPr>
              <a:t>Tüketim</a:t>
            </a:r>
            <a:r>
              <a:rPr lang="en-US" sz="1300" b="1" dirty="0">
                <a:hlinkClick r:id="rId8" action="ppaction://hlinksldjump">
                  <a:extLst>
                    <a:ext uri="{A12FA001-AC4F-418D-AE19-62706E023703}">
                      <ahyp:hlinkClr xmlns:ahyp="http://schemas.microsoft.com/office/drawing/2018/hyperlinkcolor" val="tx"/>
                    </a:ext>
                  </a:extLst>
                </a:hlinkClick>
              </a:rPr>
              <a:t> ve Sivil </a:t>
            </a:r>
            <a:r>
              <a:rPr lang="en-US" sz="1300" b="1" dirty="0" err="1">
                <a:hlinkClick r:id="rId8" action="ppaction://hlinksldjump">
                  <a:extLst>
                    <a:ext uri="{A12FA001-AC4F-418D-AE19-62706E023703}">
                      <ahyp:hlinkClr xmlns:ahyp="http://schemas.microsoft.com/office/drawing/2018/hyperlinkcolor" val="tx"/>
                    </a:ext>
                  </a:extLst>
                </a:hlinkClick>
              </a:rPr>
              <a:t>Toplum</a:t>
            </a:r>
            <a:r>
              <a:rPr lang="en-US" sz="1300" b="1" dirty="0">
                <a:hlinkClick r:id="rId8" action="ppaction://hlinksldjump">
                  <a:extLst>
                    <a:ext uri="{A12FA001-AC4F-418D-AE19-62706E023703}">
                      <ahyp:hlinkClr xmlns:ahyp="http://schemas.microsoft.com/office/drawing/2018/hyperlinkcolor" val="tx"/>
                    </a:ext>
                  </a:extLst>
                </a:hlinkClick>
              </a:rPr>
              <a:t> 				50</a:t>
            </a:r>
            <a:endParaRPr lang="en-US" sz="1300" b="1" dirty="0">
              <a:ea typeface="Calibri"/>
              <a:cs typeface="Calibri"/>
            </a:endParaRPr>
          </a:p>
          <a:p>
            <a:r>
              <a:rPr lang="en-US" sz="1300" dirty="0"/>
              <a:t>B.4.1 – </a:t>
            </a:r>
            <a:r>
              <a:rPr lang="en-US" sz="1300" dirty="0" err="1"/>
              <a:t>Pazarlama</a:t>
            </a:r>
            <a:r>
              <a:rPr lang="en-US" sz="1300" dirty="0"/>
              <a:t> ve </a:t>
            </a:r>
            <a:r>
              <a:rPr lang="en-US" sz="1300" dirty="0" err="1"/>
              <a:t>Medyanın</a:t>
            </a:r>
            <a:r>
              <a:rPr lang="en-US" sz="1300" dirty="0"/>
              <a:t> </a:t>
            </a:r>
            <a:r>
              <a:rPr lang="en-US" sz="1300" dirty="0" err="1"/>
              <a:t>Etkisi</a:t>
            </a:r>
            <a:r>
              <a:rPr lang="en-US" sz="1300" dirty="0"/>
              <a:t>				</a:t>
            </a:r>
            <a:r>
              <a:rPr lang="en-US" sz="1300" b="1" dirty="0"/>
              <a:t>52</a:t>
            </a:r>
            <a:endParaRPr lang="en-US" sz="1300" dirty="0">
              <a:cs typeface="Calibri" panose="020F0502020204030204"/>
            </a:endParaRPr>
          </a:p>
          <a:p>
            <a:r>
              <a:rPr lang="en-US" sz="1300" dirty="0"/>
              <a:t>B.4.2 – </a:t>
            </a:r>
            <a:r>
              <a:rPr lang="en-US" sz="1300" dirty="0" err="1"/>
              <a:t>Hayvan</a:t>
            </a:r>
            <a:r>
              <a:rPr lang="en-US" sz="1300" dirty="0"/>
              <a:t> </a:t>
            </a:r>
            <a:r>
              <a:rPr lang="en-US" sz="1300" dirty="0" err="1"/>
              <a:t>Hakları</a:t>
            </a:r>
            <a:r>
              <a:rPr lang="en-US" sz="1300" dirty="0"/>
              <a:t> 						</a:t>
            </a:r>
            <a:r>
              <a:rPr lang="en-US" sz="1300" b="1" dirty="0"/>
              <a:t>55</a:t>
            </a:r>
            <a:endParaRPr lang="en-US" sz="1300" dirty="0">
              <a:cs typeface="Calibri" panose="020F0502020204030204"/>
            </a:endParaRPr>
          </a:p>
          <a:p>
            <a:r>
              <a:rPr lang="en-US" sz="1300" dirty="0"/>
              <a:t>B.4.3 – </a:t>
            </a:r>
            <a:r>
              <a:rPr lang="en-US" sz="1300" dirty="0" err="1"/>
              <a:t>Zulüm</a:t>
            </a:r>
            <a:r>
              <a:rPr lang="en-US" sz="1300" dirty="0"/>
              <a:t> </a:t>
            </a:r>
            <a:r>
              <a:rPr lang="en-US" sz="1300" dirty="0" err="1"/>
              <a:t>içermeyen</a:t>
            </a:r>
            <a:r>
              <a:rPr lang="en-US" sz="1300" dirty="0"/>
              <a:t> ve Bitki </a:t>
            </a:r>
            <a:r>
              <a:rPr lang="en-US" sz="1300" dirty="0" err="1"/>
              <a:t>bazlı</a:t>
            </a:r>
            <a:r>
              <a:rPr lang="en-US" sz="1300" dirty="0"/>
              <a:t> </a:t>
            </a:r>
            <a:r>
              <a:rPr lang="en-US" sz="1300" dirty="0" err="1"/>
              <a:t>yaşam</a:t>
            </a:r>
            <a:r>
              <a:rPr lang="en-US" sz="1300" dirty="0"/>
              <a:t>			</a:t>
            </a:r>
            <a:r>
              <a:rPr lang="en-US" sz="1300" b="1" dirty="0"/>
              <a:t>57</a:t>
            </a:r>
            <a:endParaRPr lang="en-US" sz="1300" dirty="0">
              <a:cs typeface="Calibri" panose="020F0502020204030204"/>
            </a:endParaRPr>
          </a:p>
          <a:p>
            <a:r>
              <a:rPr lang="en-US" sz="1300" dirty="0"/>
              <a:t>B.4.4 – </a:t>
            </a:r>
            <a:r>
              <a:rPr lang="en-US" sz="1300" dirty="0" err="1"/>
              <a:t>Gıda</a:t>
            </a:r>
            <a:r>
              <a:rPr lang="en-US" sz="1300" dirty="0"/>
              <a:t> Yardım </a:t>
            </a:r>
            <a:r>
              <a:rPr lang="en-US" sz="1300" dirty="0" err="1"/>
              <a:t>Kuruluşları</a:t>
            </a:r>
            <a:r>
              <a:rPr lang="en-US" sz="1300" dirty="0"/>
              <a:t> ve Sivil </a:t>
            </a:r>
            <a:r>
              <a:rPr lang="en-US" sz="1300" dirty="0" err="1"/>
              <a:t>Toplum</a:t>
            </a:r>
            <a:r>
              <a:rPr lang="en-US" sz="1300" dirty="0"/>
              <a:t> 			</a:t>
            </a:r>
            <a:r>
              <a:rPr lang="en-US" sz="1300" b="1" dirty="0"/>
              <a:t>60</a:t>
            </a:r>
            <a:endParaRPr lang="en-US" sz="1300" dirty="0"/>
          </a:p>
          <a:p>
            <a:pPr algn="l" rtl="0"/>
            <a:endParaRPr lang="en-US" sz="1200" dirty="0"/>
          </a:p>
          <a:p>
            <a:r>
              <a:rPr lang="en-US" sz="1300" b="1" dirty="0">
                <a:hlinkClick r:id="rId9" action="ppaction://hlinksldjump">
                  <a:extLst>
                    <a:ext uri="{A12FA001-AC4F-418D-AE19-62706E023703}">
                      <ahyp:hlinkClr xmlns:ahyp="http://schemas.microsoft.com/office/drawing/2018/hyperlinkcolor" val="tx"/>
                    </a:ext>
                  </a:extLst>
                </a:hlinkClick>
              </a:rPr>
              <a:t>Sonuç ve Son </a:t>
            </a:r>
            <a:r>
              <a:rPr lang="en-US" sz="1300" b="1" dirty="0" err="1">
                <a:hlinkClick r:id="rId9" action="ppaction://hlinksldjump">
                  <a:extLst>
                    <a:ext uri="{A12FA001-AC4F-418D-AE19-62706E023703}">
                      <ahyp:hlinkClr xmlns:ahyp="http://schemas.microsoft.com/office/drawing/2018/hyperlinkcolor" val="tx"/>
                    </a:ext>
                  </a:extLst>
                </a:hlinkClick>
              </a:rPr>
              <a:t>Sözler</a:t>
            </a:r>
            <a:r>
              <a:rPr lang="en-US" sz="1300" b="1" dirty="0">
                <a:hlinkClick r:id="rId9" action="ppaction://hlinksldjump">
                  <a:extLst>
                    <a:ext uri="{A12FA001-AC4F-418D-AE19-62706E023703}">
                      <ahyp:hlinkClr xmlns:ahyp="http://schemas.microsoft.com/office/drawing/2018/hyperlinkcolor" val="tx"/>
                    </a:ext>
                  </a:extLst>
                </a:hlinkClick>
              </a:rPr>
              <a:t>							61</a:t>
            </a:r>
            <a:endParaRPr lang="en-US" sz="1300" b="1" dirty="0">
              <a:ea typeface="Calibri"/>
              <a:cs typeface="Calibri"/>
            </a:endParaRPr>
          </a:p>
          <a:p>
            <a:r>
              <a:rPr lang="en-US" sz="1300" b="1" dirty="0" err="1">
                <a:hlinkClick r:id="rId10" action="ppaction://hlinksldjump">
                  <a:extLst>
                    <a:ext uri="{A12FA001-AC4F-418D-AE19-62706E023703}">
                      <ahyp:hlinkClr xmlns:ahyp="http://schemas.microsoft.com/office/drawing/2018/hyperlinkcolor" val="tx"/>
                    </a:ext>
                  </a:extLst>
                </a:hlinkClick>
              </a:rPr>
              <a:t>Referanslar</a:t>
            </a:r>
            <a:r>
              <a:rPr lang="en-US" sz="1300" b="1" dirty="0">
                <a:hlinkClick r:id="rId10" action="ppaction://hlinksldjump">
                  <a:extLst>
                    <a:ext uri="{A12FA001-AC4F-418D-AE19-62706E023703}">
                      <ahyp:hlinkClr xmlns:ahyp="http://schemas.microsoft.com/office/drawing/2018/hyperlinkcolor" val="tx"/>
                    </a:ext>
                  </a:extLst>
                </a:hlinkClick>
              </a:rPr>
              <a:t> 								62</a:t>
            </a:r>
            <a:endParaRPr lang="en-US" sz="1300" b="1" dirty="0">
              <a:ea typeface="Calibri"/>
              <a:cs typeface="Calibri"/>
            </a:endParaRPr>
          </a:p>
          <a:p>
            <a:pPr algn="l" rtl="0"/>
            <a:endParaRPr lang="en-US" sz="500" dirty="0"/>
          </a:p>
          <a:p>
            <a:pPr algn="l" rtl="0"/>
            <a:endParaRPr lang="en-US" sz="1200" b="1" dirty="0"/>
          </a:p>
          <a:p>
            <a:pPr algn="l" rtl="0"/>
            <a:endParaRPr lang="en-IE" sz="1300" b="1" dirty="0"/>
          </a:p>
        </p:txBody>
      </p:sp>
      <p:pic>
        <p:nvPicPr>
          <p:cNvPr id="3" name="Picture 2">
            <a:extLst>
              <a:ext uri="{FF2B5EF4-FFF2-40B4-BE49-F238E27FC236}">
                <a16:creationId xmlns:a16="http://schemas.microsoft.com/office/drawing/2014/main" id="{E1861E84-AD35-9F09-5C6A-0203BB946D5C}"/>
              </a:ext>
            </a:extLst>
          </p:cNvPr>
          <p:cNvPicPr>
            <a:picLocks noChangeAspect="1"/>
          </p:cNvPicPr>
          <p:nvPr/>
        </p:nvPicPr>
        <p:blipFill>
          <a:blip r:embed="rId11"/>
          <a:stretch>
            <a:fillRect/>
          </a:stretch>
        </p:blipFill>
        <p:spPr>
          <a:xfrm>
            <a:off x="3037911" y="9383352"/>
            <a:ext cx="837013" cy="806012"/>
          </a:xfrm>
          <a:prstGeom prst="rect">
            <a:avLst/>
          </a:prstGeom>
        </p:spPr>
      </p:pic>
      <p:sp>
        <p:nvSpPr>
          <p:cNvPr id="2" name="TextBox 1">
            <a:extLst>
              <a:ext uri="{FF2B5EF4-FFF2-40B4-BE49-F238E27FC236}">
                <a16:creationId xmlns:a16="http://schemas.microsoft.com/office/drawing/2014/main" id="{C808DA15-CD08-9983-7FCD-7A3753C2E69B}"/>
              </a:ext>
            </a:extLst>
          </p:cNvPr>
          <p:cNvSpPr txBox="1"/>
          <p:nvPr/>
        </p:nvSpPr>
        <p:spPr>
          <a:xfrm>
            <a:off x="1797875" y="3607184"/>
            <a:ext cx="1670498" cy="40011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2000" dirty="0">
                <a:solidFill>
                  <a:srgbClr val="F79037"/>
                </a:solidFill>
              </a:rPr>
              <a:t>BÖLÜM</a:t>
            </a:r>
          </a:p>
        </p:txBody>
      </p:sp>
      <p:sp>
        <p:nvSpPr>
          <p:cNvPr id="4" name="TextBox 3">
            <a:extLst>
              <a:ext uri="{FF2B5EF4-FFF2-40B4-BE49-F238E27FC236}">
                <a16:creationId xmlns:a16="http://schemas.microsoft.com/office/drawing/2014/main" id="{32C12335-B4CC-C672-D224-1FF58612C2E6}"/>
              </a:ext>
            </a:extLst>
          </p:cNvPr>
          <p:cNvSpPr txBox="1"/>
          <p:nvPr/>
        </p:nvSpPr>
        <p:spPr>
          <a:xfrm>
            <a:off x="1798347" y="2835115"/>
            <a:ext cx="1670498" cy="40011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2000" dirty="0">
                <a:solidFill>
                  <a:srgbClr val="F79037"/>
                </a:solidFill>
              </a:rPr>
              <a:t>BÖLÜM</a:t>
            </a:r>
          </a:p>
        </p:txBody>
      </p:sp>
    </p:spTree>
    <p:extLst>
      <p:ext uri="{BB962C8B-B14F-4D97-AF65-F5344CB8AC3E}">
        <p14:creationId xmlns:p14="http://schemas.microsoft.com/office/powerpoint/2010/main" val="26139868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C6EC917D-C252-5DA8-3F34-18FB0444D612}"/>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522035" y="7177464"/>
            <a:ext cx="4919404" cy="2979284"/>
          </a:xfrm>
          <a:prstGeom prst="rect">
            <a:avLst/>
          </a:prstGeom>
        </p:spPr>
      </p:pic>
      <p:sp>
        <p:nvSpPr>
          <p:cNvPr id="4" name="Text Placeholder 1">
            <a:extLst>
              <a:ext uri="{FF2B5EF4-FFF2-40B4-BE49-F238E27FC236}">
                <a16:creationId xmlns:a16="http://schemas.microsoft.com/office/drawing/2014/main" id="{ECF75659-E085-EF6A-F20B-1E9FFDF3C4AA}"/>
              </a:ext>
            </a:extLst>
          </p:cNvPr>
          <p:cNvSpPr>
            <a:spLocks noGrp="1"/>
          </p:cNvSpPr>
          <p:nvPr>
            <p:ph type="body" sz="quarter" idx="30"/>
          </p:nvPr>
        </p:nvSpPr>
        <p:spPr>
          <a:xfrm>
            <a:off x="1583164" y="626454"/>
            <a:ext cx="5529487"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grpSp>
        <p:nvGrpSpPr>
          <p:cNvPr id="5" name="Graphic 2">
            <a:extLst>
              <a:ext uri="{FF2B5EF4-FFF2-40B4-BE49-F238E27FC236}">
                <a16:creationId xmlns:a16="http://schemas.microsoft.com/office/drawing/2014/main" id="{EE419AB4-64EE-422B-EFF5-BB766805B677}"/>
              </a:ext>
            </a:extLst>
          </p:cNvPr>
          <p:cNvGrpSpPr/>
          <p:nvPr/>
        </p:nvGrpSpPr>
        <p:grpSpPr>
          <a:xfrm>
            <a:off x="247979" y="158211"/>
            <a:ext cx="1082141" cy="1124763"/>
            <a:chOff x="690225" y="4499263"/>
            <a:chExt cx="1499146" cy="1521296"/>
          </a:xfrm>
        </p:grpSpPr>
        <p:sp>
          <p:nvSpPr>
            <p:cNvPr id="6" name="Freeform 109">
              <a:extLst>
                <a:ext uri="{FF2B5EF4-FFF2-40B4-BE49-F238E27FC236}">
                  <a16:creationId xmlns:a16="http://schemas.microsoft.com/office/drawing/2014/main" id="{DF937F55-091C-75F9-3210-67C460C68AD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8DA17BA1-86DE-5BD8-E74D-B7296F374614}"/>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086DE3EC-69E3-DFF2-110C-3CC17D933F5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5A970769-5E0A-EC3F-F00F-CCF3DD4745B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4269E4D1-C52C-5DC5-2AF0-E2D227B482A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D489813-B6E1-2CB7-AD03-5AFFEADC9EB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51E6A51F-12C6-FE7D-F975-4A55C0054F5A}"/>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D55A5681-A2C9-919E-591D-EB94B6331E0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11B0B4-1C91-F32E-0F5A-CF2FD5CD9A41}"/>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35D1A3A7-9DAE-0EA3-DEDA-B9AB4C19CE4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3EDA373D-FE8B-3D3B-EB5B-10EF576EB1FD}"/>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1552251E-33C5-D1A4-5AC6-E7038DE7EAA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52010D06-FA77-CF20-AF95-ED81007FAC8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42FA05F9-0C29-10FC-84F2-0765E83CF8F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25FCAD0-1770-73A2-63CB-D4E6A2BF168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4E723C38-EB27-4631-88CC-C5BC0E1F298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F91050BC-9984-08A1-5529-95DFF5AC3128}"/>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AF0AEADE-625F-87D2-A354-B0BD70E14479}"/>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2A6176F0-6861-09CA-BB28-434C496E5FD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A34B0C80-1201-40A1-1192-9D56AE910EFC}"/>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08EC379-5D5D-58C9-9EA7-B37CA597C9E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30D03D95-8635-B1E4-832D-C98B38A45D8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84C3DD86-0F22-FB47-12C1-DD4BBDCDF99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56D693CE-F12A-6B36-C31D-929AE14707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A79400C7-C3C2-AFC1-5AF2-3C61F3E89BD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4B216962-EC2B-9987-8B6A-7DA3C5F2387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Box 31">
            <a:extLst>
              <a:ext uri="{FF2B5EF4-FFF2-40B4-BE49-F238E27FC236}">
                <a16:creationId xmlns:a16="http://schemas.microsoft.com/office/drawing/2014/main" id="{CA57BB90-54F5-979E-0F09-08EF387D06AE}"/>
              </a:ext>
            </a:extLst>
          </p:cNvPr>
          <p:cNvSpPr txBox="1"/>
          <p:nvPr/>
        </p:nvSpPr>
        <p:spPr>
          <a:xfrm>
            <a:off x="1580337" y="1282974"/>
            <a:ext cx="5532314"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B.2.5.</a:t>
            </a:r>
            <a:r>
              <a:rPr lang="en-US" sz="2400">
                <a:latin typeface="Calibri" panose="020F0502020204030204" pitchFamily="34" charset="0"/>
                <a:ea typeface="Calibri" panose="020F0502020204030204" pitchFamily="34" charset="0"/>
                <a:cs typeface="Calibri" panose="020F0502020204030204" pitchFamily="34" charset="0"/>
              </a:rPr>
              <a:t>Ambalajlama</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2">
            <a:extLst>
              <a:ext uri="{FF2B5EF4-FFF2-40B4-BE49-F238E27FC236}">
                <a16:creationId xmlns:a16="http://schemas.microsoft.com/office/drawing/2014/main" id="{9AFBE594-221C-C402-944C-7589BDC041BF}"/>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a:r>
              <a:rPr lang="tr-TR" sz="1400" b="1" dirty="0">
                <a:solidFill>
                  <a:schemeClr val="tx1"/>
                </a:solidFill>
                <a:highlight>
                  <a:srgbClr val="F79037"/>
                </a:highlight>
                <a:latin typeface="Calibri"/>
                <a:ea typeface="Calibri" panose="020F0502020204030204" pitchFamily="34" charset="0"/>
                <a:cs typeface="Calibri"/>
              </a:rPr>
              <a:t>Amaç: Ambalajın önemini ve biyolojik olarak parçalanabilen malzeme kullanmanın avantajlarını anlamak ve aktif ambalaj ile akıllı ambalaj arasındaki farkı anlamak.</a:t>
            </a:r>
            <a:endParaRPr lang="tr-TR" sz="1400" b="1" dirty="0">
              <a:solidFill>
                <a:schemeClr val="tx1"/>
              </a:solidFill>
              <a:highlight>
                <a:srgbClr val="F79037"/>
              </a:highlight>
              <a:ea typeface="Calibri" panose="020F0502020204030204" pitchFamily="34" charset="0"/>
            </a:endParaRPr>
          </a:p>
          <a:p>
            <a:pPr algn="l" rtl="0"/>
            <a:endParaRPr lang="tr-TR" sz="800" b="1" dirty="0">
              <a:solidFill>
                <a:schemeClr val="tx1"/>
              </a:solidFill>
              <a:highlight>
                <a:srgbClr val="F79037"/>
              </a:highlight>
              <a:ea typeface="Calibri" panose="020F0502020204030204" pitchFamily="34" charset="0"/>
            </a:endParaRPr>
          </a:p>
          <a:p>
            <a:r>
              <a:rPr lang="tr-TR" sz="1200" i="0" dirty="0">
                <a:solidFill>
                  <a:srgbClr val="000000"/>
                </a:solidFill>
                <a:effectLst/>
                <a:latin typeface="Calibri"/>
                <a:ea typeface="Calibri" panose="020F0502020204030204" pitchFamily="34" charset="0"/>
                <a:cs typeface="Calibri"/>
              </a:rPr>
              <a:t>Tüketicinin yaşam tarzı değişiyor. Temiz, yüksek kaliteli, taze, minimum düzeyde işlenmiş ve tüketime hazır, aynı zamanda uzun bir raf ömrüne sahip olması gereken ürünleri dört gözle bekliyorlar. Bu nedenle paketleme teknolojisinin modernleşmesi gerekiyor. Ambalaj için </a:t>
            </a:r>
            <a:r>
              <a:rPr lang="tr-TR" sz="1200" dirty="0">
                <a:latin typeface="Calibri"/>
                <a:ea typeface="Calibri" panose="020F0502020204030204" pitchFamily="34" charset="0"/>
                <a:cs typeface="Calibri"/>
              </a:rPr>
              <a:t>yiyecekleri korumak, </a:t>
            </a:r>
            <a:r>
              <a:rPr lang="tr-TR" sz="1200" i="0" dirty="0">
                <a:solidFill>
                  <a:srgbClr val="000000"/>
                </a:solidFill>
                <a:effectLst/>
                <a:latin typeface="Calibri"/>
                <a:ea typeface="Calibri" panose="020F0502020204030204" pitchFamily="34" charset="0"/>
                <a:cs typeface="Calibri"/>
              </a:rPr>
              <a:t>kontaminasyonu en aza indirmek,</a:t>
            </a:r>
            <a:r>
              <a:rPr lang="tr-TR" sz="1200" dirty="0">
                <a:latin typeface="Calibri"/>
                <a:ea typeface="Calibri" panose="020F0502020204030204" pitchFamily="34" charset="0"/>
                <a:cs typeface="Calibri"/>
              </a:rPr>
              <a:t> etiketlerle tüketiciye bilgi vermek gerekiyor</a:t>
            </a:r>
            <a:endParaRPr lang="tr-TR" sz="1200" i="0" dirty="0">
              <a:solidFill>
                <a:srgbClr val="000000"/>
              </a:solidFill>
              <a:ea typeface="Calibri" panose="020F0502020204030204" pitchFamily="34" charset="0"/>
            </a:endParaRPr>
          </a:p>
          <a:p>
            <a:pPr rtl="0"/>
            <a:endParaRPr lang="tr-TR" sz="800" dirty="0">
              <a:ea typeface="Calibri" panose="020F0502020204030204" pitchFamily="34" charset="0"/>
            </a:endParaRPr>
          </a:p>
          <a:p>
            <a:pPr rtl="0"/>
            <a:r>
              <a:rPr lang="tr-TR" sz="1200" b="1" dirty="0">
                <a:solidFill>
                  <a:schemeClr val="tx1"/>
                </a:solidFill>
                <a:latin typeface="Calibri"/>
                <a:ea typeface="Calibri" panose="020F0502020204030204" pitchFamily="34" charset="0"/>
                <a:cs typeface="Calibri"/>
              </a:rPr>
              <a:t>Gıda ambalajı üç temel işlevi yerine getirir: çevreleme, kaliteyi koruma ve çevresel, fiziksel ve mikrobiyolojik faktörlerden koruma.</a:t>
            </a:r>
            <a:endParaRPr lang="tr-TR" sz="1200" b="1" dirty="0">
              <a:solidFill>
                <a:schemeClr val="tx1"/>
              </a:solidFill>
              <a:ea typeface="Calibri" panose="020F0502020204030204" pitchFamily="34" charset="0"/>
            </a:endParaRPr>
          </a:p>
          <a:p>
            <a:pPr rtl="0"/>
            <a:endParaRPr lang="tr-TR" sz="800" b="1" dirty="0">
              <a:solidFill>
                <a:schemeClr val="tx1"/>
              </a:solidFill>
              <a:ea typeface="Calibri" panose="020F0502020204030204" pitchFamily="34" charset="0"/>
            </a:endParaRPr>
          </a:p>
          <a:p>
            <a:r>
              <a:rPr lang="tr-TR" sz="1200" dirty="0">
                <a:solidFill>
                  <a:schemeClr val="tx1"/>
                </a:solidFill>
                <a:latin typeface="Calibri"/>
                <a:ea typeface="Calibri" panose="020F0502020204030204" pitchFamily="34" charset="0"/>
                <a:cs typeface="Calibri"/>
              </a:rPr>
              <a:t>Kullanıldıkları yerlerde ambalaj malzemeleri veya gazlar, tüketicilerin güvenliğini tehdit eden zehirli kirleticilerin kaynağı olabilir, bu nedenle ambalaj malzemeleri uygun depolama ve kullanım koşullarını karşılamalıdır. Yeniden kullanılabilir her ambalaj, uygun şekilde dayanıklı, temizlemesi kolay ve gerektiğinde dezenfekte edilebilir olarak tasarlanabilir (</a:t>
            </a:r>
            <a:r>
              <a:rPr lang="tr-TR" sz="1200" dirty="0" err="1">
                <a:solidFill>
                  <a:schemeClr val="tx1"/>
                </a:solidFill>
                <a:latin typeface="Calibri"/>
                <a:ea typeface="Calibri" panose="020F0502020204030204" pitchFamily="34" charset="0"/>
                <a:cs typeface="Calibri"/>
              </a:rPr>
              <a:t>Codex</a:t>
            </a:r>
            <a:r>
              <a:rPr lang="tr-TR" sz="1200" dirty="0">
                <a:solidFill>
                  <a:schemeClr val="tx1"/>
                </a:solidFill>
                <a:latin typeface="Calibri"/>
                <a:ea typeface="Calibri" panose="020F0502020204030204" pitchFamily="34" charset="0"/>
                <a:cs typeface="Calibri"/>
              </a:rPr>
              <a:t> </a:t>
            </a:r>
            <a:r>
              <a:rPr lang="tr-TR" sz="1200" dirty="0" err="1">
                <a:solidFill>
                  <a:schemeClr val="tx1"/>
                </a:solidFill>
                <a:latin typeface="Calibri"/>
                <a:ea typeface="Calibri" panose="020F0502020204030204" pitchFamily="34" charset="0"/>
                <a:cs typeface="Calibri"/>
              </a:rPr>
              <a:t>Alimentarius</a:t>
            </a:r>
            <a:r>
              <a:rPr lang="tr-TR" sz="1200" dirty="0">
                <a:solidFill>
                  <a:schemeClr val="tx1"/>
                </a:solidFill>
                <a:latin typeface="Calibri"/>
                <a:ea typeface="Calibri" panose="020F0502020204030204" pitchFamily="34" charset="0"/>
                <a:cs typeface="Calibri"/>
              </a:rPr>
              <a:t>, 2011).</a:t>
            </a:r>
            <a:endParaRPr lang="tr-TR" sz="1200" dirty="0">
              <a:solidFill>
                <a:schemeClr val="tx1"/>
              </a:solidFill>
              <a:ea typeface="Calibri" panose="020F0502020204030204" pitchFamily="34" charset="0"/>
            </a:endParaRPr>
          </a:p>
          <a:p>
            <a:pPr rtl="0"/>
            <a:endParaRPr lang="tr-TR" sz="800" dirty="0">
              <a:solidFill>
                <a:schemeClr val="tx1"/>
              </a:solidFill>
              <a:ea typeface="Calibri" panose="020F0502020204030204" pitchFamily="34" charset="0"/>
            </a:endParaRPr>
          </a:p>
          <a:p>
            <a:r>
              <a:rPr lang="tr-TR" sz="1200" dirty="0">
                <a:solidFill>
                  <a:schemeClr val="tx1"/>
                </a:solidFill>
                <a:latin typeface="Calibri"/>
                <a:cs typeface="Calibri"/>
              </a:rPr>
              <a:t>Ambalaj şirketleri, ürünlerin yaşam döngüsü boyunca daha az çevresel etkiye sahip artan ölçüde sürdürülebilir çözümler bulmaya, kullanılan malzeme miktarını azaltmaya ve döngüsel ekonomi prensiplerine uygun geri dönüştürülmüş malzemelerin kullanımını teşvik etmeye çalışıyorlar. Selüloz, </a:t>
            </a:r>
            <a:r>
              <a:rPr lang="tr-TR" sz="1200" dirty="0" err="1">
                <a:solidFill>
                  <a:schemeClr val="tx1"/>
                </a:solidFill>
                <a:latin typeface="Calibri"/>
                <a:cs typeface="Calibri"/>
              </a:rPr>
              <a:t>biyoplastikler</a:t>
            </a:r>
            <a:r>
              <a:rPr lang="tr-TR" sz="1200" dirty="0">
                <a:solidFill>
                  <a:schemeClr val="tx1"/>
                </a:solidFill>
                <a:latin typeface="Calibri"/>
                <a:cs typeface="Calibri"/>
              </a:rPr>
              <a:t> vb. alternatif malzemelere olan talep artıyor ve ürünleri içeren ambalajı azaltmak için toplu satışlar yapılıyor. Ancak, toplu satışlar son tüketiciye güvenlik ve gıda atığı azaltma, izlenebilirlik ve kalite kontrol, gıdanın üreticisiyle tanımlanması veya promosyon veya pazarlama için iletişim yüzeyi oluşturma gibi imkanlar sunamazlar.</a:t>
            </a:r>
          </a:p>
          <a:p>
            <a:pPr rtl="0"/>
            <a:endParaRPr lang="tr-TR" sz="800" dirty="0">
              <a:solidFill>
                <a:schemeClr val="tx1"/>
              </a:solidFill>
              <a:ea typeface="Calibri" panose="020F0502020204030204" pitchFamily="34" charset="0"/>
            </a:endParaRPr>
          </a:p>
          <a:p>
            <a:r>
              <a:rPr lang="tr-TR" sz="1200" dirty="0">
                <a:solidFill>
                  <a:schemeClr val="tx1"/>
                </a:solidFill>
                <a:latin typeface="Calibri"/>
                <a:ea typeface="Calibri" panose="020F0502020204030204" pitchFamily="34" charset="0"/>
                <a:cs typeface="Calibri"/>
              </a:rPr>
              <a:t>Avrupa Birliği, "</a:t>
            </a:r>
            <a:r>
              <a:rPr lang="tr-TR" sz="1200" dirty="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Döngüsel Ekonomide Plastik İçin Avrupa Stratejisi</a:t>
            </a:r>
            <a:r>
              <a:rPr lang="tr-TR" sz="1200" dirty="0">
                <a:solidFill>
                  <a:schemeClr val="tx1"/>
                </a:solidFill>
                <a:latin typeface="Calibri"/>
                <a:ea typeface="Calibri" panose="020F0502020204030204" pitchFamily="34" charset="0"/>
                <a:cs typeface="Calibri"/>
              </a:rPr>
              <a:t>" (Şekil 6) adı altında, tüm ambalajların yeniden kullanılabilir, geri dönüştürülebilir veya </a:t>
            </a:r>
            <a:r>
              <a:rPr lang="tr-TR" sz="1200" dirty="0" err="1">
                <a:solidFill>
                  <a:schemeClr val="tx1"/>
                </a:solidFill>
                <a:latin typeface="Calibri"/>
                <a:ea typeface="Calibri" panose="020F0502020204030204" pitchFamily="34" charset="0"/>
                <a:cs typeface="Calibri"/>
              </a:rPr>
              <a:t>kompostlanabilir</a:t>
            </a:r>
            <a:r>
              <a:rPr lang="tr-TR" sz="1200" dirty="0">
                <a:solidFill>
                  <a:schemeClr val="tx1"/>
                </a:solidFill>
                <a:latin typeface="Calibri"/>
                <a:ea typeface="Calibri" panose="020F0502020204030204" pitchFamily="34" charset="0"/>
                <a:cs typeface="Calibri"/>
              </a:rPr>
              <a:t> olmasına yönelik olarak, 2030 yılı için iddialı bir hedef belirlemiştir. </a:t>
            </a:r>
            <a:endParaRPr lang="tr-TR" sz="1200" dirty="0">
              <a:solidFill>
                <a:schemeClr val="tx1"/>
              </a:solidFill>
              <a:ea typeface="Calibri" panose="020F0502020204030204" pitchFamily="34" charset="0"/>
            </a:endParaRPr>
          </a:p>
          <a:p>
            <a:pPr rtl="0"/>
            <a:endParaRPr lang="tr-TR" sz="800" dirty="0">
              <a:solidFill>
                <a:schemeClr val="tx1"/>
              </a:solidFill>
              <a:ea typeface="Calibri" panose="020F0502020204030204" pitchFamily="34" charset="0"/>
            </a:endParaRPr>
          </a:p>
          <a:p>
            <a:pPr rtl="0"/>
            <a:endParaRPr lang="tr-TR" sz="1200" dirty="0">
              <a:solidFill>
                <a:schemeClr val="tx1"/>
              </a:solidFill>
              <a:ea typeface="Calibri" panose="020F0502020204030204" pitchFamily="34" charset="0"/>
            </a:endParaRPr>
          </a:p>
        </p:txBody>
      </p:sp>
      <p:sp>
        <p:nvSpPr>
          <p:cNvPr id="35" name="Text Box 20">
            <a:extLst>
              <a:ext uri="{FF2B5EF4-FFF2-40B4-BE49-F238E27FC236}">
                <a16:creationId xmlns:a16="http://schemas.microsoft.com/office/drawing/2014/main" id="{AA63E0A6-4613-DA61-C89D-A8961547AB31}"/>
              </a:ext>
            </a:extLst>
          </p:cNvPr>
          <p:cNvSpPr txBox="1"/>
          <p:nvPr/>
        </p:nvSpPr>
        <p:spPr>
          <a:xfrm>
            <a:off x="1504248" y="9004277"/>
            <a:ext cx="1495108"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600">
                <a:solidFill>
                  <a:srgbClr val="FFFFFF"/>
                </a:solidFill>
                <a:effectLst/>
                <a:latin typeface="DIN Condensed"/>
                <a:ea typeface="Meiryo" panose="020B0604030504040204" pitchFamily="34" charset="-128"/>
                <a:cs typeface="Times New Roman" panose="02020603050405020304" pitchFamily="18" charset="0"/>
              </a:rPr>
              <a:t>DÖNGÜSEL</a:t>
            </a:r>
            <a:endParaRPr lang="en-IE"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48">
            <a:extLst>
              <a:ext uri="{FF2B5EF4-FFF2-40B4-BE49-F238E27FC236}">
                <a16:creationId xmlns:a16="http://schemas.microsoft.com/office/drawing/2014/main" id="{AD11D122-F407-CF1C-CEA8-550CB0F3F762}"/>
              </a:ext>
            </a:extLst>
          </p:cNvPr>
          <p:cNvSpPr txBox="1"/>
          <p:nvPr/>
        </p:nvSpPr>
        <p:spPr>
          <a:xfrm>
            <a:off x="1504248" y="9250880"/>
            <a:ext cx="1420500" cy="6991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200" dirty="0" err="1">
                <a:solidFill>
                  <a:srgbClr val="FFFFFF"/>
                </a:solidFill>
                <a:effectLst/>
                <a:latin typeface="Source Sans 3"/>
                <a:ea typeface="Meiryo" panose="020B0604030504040204" pitchFamily="34" charset="-128"/>
                <a:cs typeface="Times New Roman" panose="02020603050405020304" pitchFamily="18" charset="0"/>
              </a:rPr>
              <a:t>Yenilenebilir</a:t>
            </a:r>
            <a:r>
              <a:rPr lang="en-US" sz="1200" dirty="0">
                <a:solidFill>
                  <a:srgbClr val="FFFFFF"/>
                </a:solidFill>
                <a:effectLst/>
                <a:latin typeface="Source Sans 3"/>
                <a:ea typeface="Meiryo" panose="020B0604030504040204" pitchFamily="34" charset="-128"/>
                <a:cs typeface="Times New Roman" panose="02020603050405020304" pitchFamily="18" charset="0"/>
              </a:rPr>
              <a:t> ve/</a:t>
            </a:r>
            <a:r>
              <a:rPr lang="en-US" sz="1200" dirty="0" err="1">
                <a:solidFill>
                  <a:srgbClr val="FFFFFF"/>
                </a:solidFill>
                <a:effectLst/>
                <a:latin typeface="Source Sans 3"/>
                <a:ea typeface="Meiryo" panose="020B0604030504040204" pitchFamily="34" charset="-128"/>
                <a:cs typeface="Times New Roman" panose="02020603050405020304" pitchFamily="18" charset="0"/>
              </a:rPr>
              <a:t>veya</a:t>
            </a:r>
            <a:r>
              <a:rPr lang="en-US" sz="1200" dirty="0">
                <a:solidFill>
                  <a:srgbClr val="FFFFFF"/>
                </a:solidFill>
                <a:effectLst/>
                <a:latin typeface="Source Sans 3"/>
                <a:ea typeface="Meiryo" panose="020B0604030504040204" pitchFamily="34" charset="-128"/>
                <a:cs typeface="Times New Roman" panose="02020603050405020304" pitchFamily="18" charset="0"/>
              </a:rPr>
              <a:t> </a:t>
            </a:r>
            <a:r>
              <a:rPr lang="en-US" sz="1200" dirty="0" err="1">
                <a:solidFill>
                  <a:srgbClr val="FFFFFF"/>
                </a:solidFill>
                <a:effectLst/>
                <a:latin typeface="Source Sans 3"/>
                <a:ea typeface="Meiryo" panose="020B0604030504040204" pitchFamily="34" charset="-128"/>
                <a:cs typeface="Times New Roman" panose="02020603050405020304" pitchFamily="18" charset="0"/>
              </a:rPr>
              <a:t>geri</a:t>
            </a:r>
            <a:r>
              <a:rPr lang="en-US" sz="1200" dirty="0">
                <a:solidFill>
                  <a:srgbClr val="FFFFFF"/>
                </a:solidFill>
                <a:effectLst/>
                <a:latin typeface="Source Sans 3"/>
                <a:ea typeface="Meiryo" panose="020B0604030504040204" pitchFamily="34" charset="-128"/>
                <a:cs typeface="Times New Roman" panose="02020603050405020304" pitchFamily="18" charset="0"/>
              </a:rPr>
              <a:t> </a:t>
            </a:r>
            <a:r>
              <a:rPr lang="en-US" sz="1200" dirty="0" err="1">
                <a:solidFill>
                  <a:srgbClr val="FFFFFF"/>
                </a:solidFill>
                <a:effectLst/>
                <a:latin typeface="Source Sans 3"/>
                <a:ea typeface="Meiryo" panose="020B0604030504040204" pitchFamily="34" charset="-128"/>
                <a:cs typeface="Times New Roman" panose="02020603050405020304" pitchFamily="18" charset="0"/>
              </a:rPr>
              <a:t>dönüştürülebilir</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7">
            <a:extLst>
              <a:ext uri="{FF2B5EF4-FFF2-40B4-BE49-F238E27FC236}">
                <a16:creationId xmlns:a16="http://schemas.microsoft.com/office/drawing/2014/main" id="{B34D203E-8452-11C4-540E-95A5C0726709}"/>
              </a:ext>
            </a:extLst>
          </p:cNvPr>
          <p:cNvSpPr txBox="1"/>
          <p:nvPr/>
        </p:nvSpPr>
        <p:spPr>
          <a:xfrm>
            <a:off x="1506966" y="7771372"/>
            <a:ext cx="1070947" cy="6273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600">
                <a:solidFill>
                  <a:srgbClr val="FFFFFF"/>
                </a:solidFill>
                <a:effectLst/>
                <a:latin typeface="DIN Condensed"/>
                <a:ea typeface="Meiryo" panose="020B0604030504040204" pitchFamily="34" charset="-128"/>
                <a:cs typeface="Times New Roman" panose="02020603050405020304" pitchFamily="18" charset="0"/>
              </a:rPr>
              <a:t>ETKİLİ</a:t>
            </a:r>
            <a:endParaRPr lang="en-IE"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8">
            <a:extLst>
              <a:ext uri="{FF2B5EF4-FFF2-40B4-BE49-F238E27FC236}">
                <a16:creationId xmlns:a16="http://schemas.microsoft.com/office/drawing/2014/main" id="{5211376B-12F2-9A2A-FEBC-DB0EDBE44FEF}"/>
              </a:ext>
            </a:extLst>
          </p:cNvPr>
          <p:cNvSpPr txBox="1"/>
          <p:nvPr/>
        </p:nvSpPr>
        <p:spPr>
          <a:xfrm>
            <a:off x="1503971" y="8037544"/>
            <a:ext cx="1055763" cy="5479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200">
                <a:solidFill>
                  <a:srgbClr val="FFFFFF"/>
                </a:solidFill>
                <a:effectLst/>
                <a:latin typeface="Source Sans 3"/>
                <a:ea typeface="Meiryo" panose="020B0604030504040204" pitchFamily="34" charset="-128"/>
                <a:cs typeface="Times New Roman" panose="02020603050405020304" pitchFamily="18" charset="0"/>
              </a:rPr>
              <a:t>Amaca uygun</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9">
            <a:extLst>
              <a:ext uri="{FF2B5EF4-FFF2-40B4-BE49-F238E27FC236}">
                <a16:creationId xmlns:a16="http://schemas.microsoft.com/office/drawing/2014/main" id="{C64CB7A1-6ECA-DAF1-CB87-8E826B9059AF}"/>
              </a:ext>
            </a:extLst>
          </p:cNvPr>
          <p:cNvSpPr txBox="1"/>
          <p:nvPr/>
        </p:nvSpPr>
        <p:spPr>
          <a:xfrm>
            <a:off x="3202883" y="7794737"/>
            <a:ext cx="1211470" cy="5645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rtl="0"/>
            <a:r>
              <a:rPr lang="en-US" sz="1600">
                <a:solidFill>
                  <a:srgbClr val="FFFFFF"/>
                </a:solidFill>
                <a:effectLst/>
                <a:latin typeface="DIN Condensed"/>
                <a:ea typeface="Meiryo" panose="020B0604030504040204" pitchFamily="34" charset="-128"/>
                <a:cs typeface="Times New Roman" panose="02020603050405020304" pitchFamily="18" charset="0"/>
              </a:rPr>
              <a:t>VERİMLİ</a:t>
            </a:r>
            <a:endParaRPr lang="en-IE"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66">
            <a:extLst>
              <a:ext uri="{FF2B5EF4-FFF2-40B4-BE49-F238E27FC236}">
                <a16:creationId xmlns:a16="http://schemas.microsoft.com/office/drawing/2014/main" id="{C6B38457-E6A9-4108-35EA-6841D725DEDF}"/>
              </a:ext>
            </a:extLst>
          </p:cNvPr>
          <p:cNvSpPr txBox="1"/>
          <p:nvPr/>
        </p:nvSpPr>
        <p:spPr>
          <a:xfrm>
            <a:off x="3331047" y="8071008"/>
            <a:ext cx="1081810" cy="5734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rtl="0"/>
            <a:r>
              <a:rPr lang="en-US" sz="1200" dirty="0" err="1">
                <a:solidFill>
                  <a:srgbClr val="FFFFFF"/>
                </a:solidFill>
                <a:effectLst/>
                <a:latin typeface="Source Sans 3"/>
                <a:ea typeface="Meiryo"/>
                <a:cs typeface="Times New Roman"/>
              </a:rPr>
              <a:t>Malzemeler</a:t>
            </a:r>
            <a:r>
              <a:rPr lang="en-US" sz="1350" dirty="0">
                <a:solidFill>
                  <a:srgbClr val="FFFFFF"/>
                </a:solidFill>
                <a:effectLst/>
                <a:latin typeface="Source Sans 3"/>
                <a:ea typeface="Meiryo"/>
                <a:cs typeface="Times New Roman"/>
              </a:rPr>
              <a:t>, </a:t>
            </a:r>
            <a:r>
              <a:rPr lang="en-US" sz="1350" dirty="0" err="1">
                <a:solidFill>
                  <a:srgbClr val="FFFFFF"/>
                </a:solidFill>
                <a:effectLst/>
                <a:latin typeface="Source Sans 3"/>
                <a:ea typeface="Meiryo"/>
                <a:cs typeface="Times New Roman"/>
              </a:rPr>
              <a:t>enerji</a:t>
            </a:r>
            <a:r>
              <a:rPr lang="en-US" sz="1350" dirty="0">
                <a:solidFill>
                  <a:srgbClr val="FFFFFF"/>
                </a:solidFill>
                <a:effectLst/>
                <a:latin typeface="Source Sans 3"/>
                <a:ea typeface="Meiryo"/>
                <a:cs typeface="Times New Roman"/>
              </a:rPr>
              <a:t>, </a:t>
            </a:r>
            <a:r>
              <a:rPr lang="en-US" sz="1350" dirty="0" err="1">
                <a:solidFill>
                  <a:srgbClr val="FFFFFF"/>
                </a:solidFill>
                <a:effectLst/>
                <a:latin typeface="Source Sans 3"/>
                <a:ea typeface="Meiryo"/>
                <a:cs typeface="Times New Roman"/>
              </a:rPr>
              <a:t>su</a:t>
            </a:r>
            <a:endParaRPr lang="en-IE" sz="1350" dirty="0" err="1">
              <a:effectLst/>
              <a:latin typeface="Meiryo"/>
              <a:ea typeface="Meiryo"/>
              <a:cs typeface="Times New Roman"/>
            </a:endParaRPr>
          </a:p>
        </p:txBody>
      </p:sp>
      <p:sp>
        <p:nvSpPr>
          <p:cNvPr id="41" name="Text Box 27">
            <a:extLst>
              <a:ext uri="{FF2B5EF4-FFF2-40B4-BE49-F238E27FC236}">
                <a16:creationId xmlns:a16="http://schemas.microsoft.com/office/drawing/2014/main" id="{C000D563-9D7C-56E1-5377-82805DD96F97}"/>
              </a:ext>
            </a:extLst>
          </p:cNvPr>
          <p:cNvSpPr txBox="1"/>
          <p:nvPr/>
        </p:nvSpPr>
        <p:spPr>
          <a:xfrm>
            <a:off x="2318660" y="8232749"/>
            <a:ext cx="1185151" cy="1038923"/>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0"/>
            <a:r>
              <a:rPr lang="en-US" sz="900" b="1" dirty="0">
                <a:solidFill>
                  <a:srgbClr val="FFFFFF"/>
                </a:solidFill>
                <a:effectLst/>
                <a:latin typeface="DIN Condensed"/>
                <a:ea typeface="Meiryo" panose="020B0604030504040204" pitchFamily="34" charset="-128"/>
                <a:cs typeface="Times New Roman" panose="02020603050405020304" pitchFamily="18" charset="0"/>
              </a:rPr>
              <a:t>SÜRDÜRÜLEBİLİR AMBALAJ</a:t>
            </a:r>
            <a:endParaRPr lang="en-IE" sz="9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26">
            <a:extLst>
              <a:ext uri="{FF2B5EF4-FFF2-40B4-BE49-F238E27FC236}">
                <a16:creationId xmlns:a16="http://schemas.microsoft.com/office/drawing/2014/main" id="{526DBCED-6168-BF08-B33E-8327657B2842}"/>
              </a:ext>
            </a:extLst>
          </p:cNvPr>
          <p:cNvSpPr txBox="1"/>
          <p:nvPr/>
        </p:nvSpPr>
        <p:spPr>
          <a:xfrm>
            <a:off x="3255089" y="8969508"/>
            <a:ext cx="1156541"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rtl="0"/>
            <a:r>
              <a:rPr lang="en-US" sz="1600">
                <a:solidFill>
                  <a:srgbClr val="FFFFFF"/>
                </a:solidFill>
                <a:effectLst/>
                <a:latin typeface="DIN Condensed"/>
                <a:ea typeface="Meiryo" panose="020B0604030504040204" pitchFamily="34" charset="-128"/>
                <a:cs typeface="Times New Roman" panose="02020603050405020304" pitchFamily="18" charset="0"/>
              </a:rPr>
              <a:t>GÜVENLİ</a:t>
            </a:r>
            <a:endParaRPr lang="en-IE"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67">
            <a:extLst>
              <a:ext uri="{FF2B5EF4-FFF2-40B4-BE49-F238E27FC236}">
                <a16:creationId xmlns:a16="http://schemas.microsoft.com/office/drawing/2014/main" id="{291F3041-AB61-92FE-15BC-26DB9702ADEF}"/>
              </a:ext>
            </a:extLst>
          </p:cNvPr>
          <p:cNvSpPr txBox="1"/>
          <p:nvPr/>
        </p:nvSpPr>
        <p:spPr>
          <a:xfrm>
            <a:off x="3006950" y="9271672"/>
            <a:ext cx="1413454" cy="118497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a:r>
              <a:rPr lang="en-US" sz="1200" dirty="0" err="1">
                <a:solidFill>
                  <a:srgbClr val="FFFFFF"/>
                </a:solidFill>
                <a:effectLst/>
                <a:latin typeface="Source Sans 3"/>
                <a:ea typeface="Meiryo"/>
                <a:cs typeface="Times New Roman"/>
              </a:rPr>
              <a:t>çevreyi</a:t>
            </a:r>
            <a:r>
              <a:rPr lang="en-US" sz="1200" dirty="0">
                <a:solidFill>
                  <a:srgbClr val="FFFFFF"/>
                </a:solidFill>
                <a:effectLst/>
                <a:latin typeface="Source Sans 3"/>
                <a:ea typeface="Meiryo"/>
                <a:cs typeface="Times New Roman"/>
              </a:rPr>
              <a:t> </a:t>
            </a:r>
            <a:r>
              <a:rPr lang="en-US" sz="1200" dirty="0" err="1">
                <a:solidFill>
                  <a:srgbClr val="FFFFFF"/>
                </a:solidFill>
                <a:effectLst/>
                <a:latin typeface="Source Sans 3"/>
                <a:ea typeface="Meiryo"/>
                <a:cs typeface="Times New Roman"/>
              </a:rPr>
              <a:t>kirletmeyen</a:t>
            </a:r>
            <a:r>
              <a:rPr lang="en-US" sz="1200" dirty="0">
                <a:solidFill>
                  <a:srgbClr val="FFFFFF"/>
                </a:solidFill>
                <a:latin typeface="Source Sans 3"/>
                <a:ea typeface="Meiryo"/>
                <a:cs typeface="Times New Roman"/>
              </a:rPr>
              <a:t> </a:t>
            </a:r>
            <a:r>
              <a:rPr lang="en-US" sz="1200" dirty="0">
                <a:solidFill>
                  <a:srgbClr val="FFFFFF"/>
                </a:solidFill>
                <a:effectLst/>
                <a:latin typeface="Source Sans 3"/>
                <a:ea typeface="Meiryo"/>
                <a:cs typeface="Times New Roman"/>
              </a:rPr>
              <a:t>&amp; </a:t>
            </a:r>
            <a:r>
              <a:rPr lang="en-US" sz="1200" dirty="0" err="1">
                <a:solidFill>
                  <a:srgbClr val="FFFFFF"/>
                </a:solidFill>
                <a:latin typeface="Source Sans 3"/>
                <a:ea typeface="Meiryo"/>
                <a:cs typeface="Times New Roman"/>
              </a:rPr>
              <a:t>Toksik</a:t>
            </a:r>
            <a:r>
              <a:rPr lang="en-US" sz="1200" dirty="0">
                <a:solidFill>
                  <a:srgbClr val="FFFFFF"/>
                </a:solidFill>
                <a:latin typeface="Source Sans 3"/>
                <a:ea typeface="Meiryo"/>
                <a:cs typeface="Times New Roman"/>
              </a:rPr>
              <a:t> </a:t>
            </a:r>
            <a:r>
              <a:rPr lang="en-US" sz="1200" dirty="0" err="1">
                <a:solidFill>
                  <a:srgbClr val="FFFFFF"/>
                </a:solidFill>
                <a:latin typeface="Source Sans 3"/>
                <a:ea typeface="Meiryo"/>
                <a:cs typeface="Times New Roman"/>
              </a:rPr>
              <a:t>olmayan</a:t>
            </a:r>
            <a:endParaRPr lang="en-IE" sz="1200" dirty="0" err="1">
              <a:effectLst/>
              <a:latin typeface="Meiryo"/>
              <a:ea typeface="Meiryo"/>
              <a:cs typeface="Times New Roman"/>
            </a:endParaRPr>
          </a:p>
        </p:txBody>
      </p:sp>
      <p:sp>
        <p:nvSpPr>
          <p:cNvPr id="45" name="TextBox 44">
            <a:extLst>
              <a:ext uri="{FF2B5EF4-FFF2-40B4-BE49-F238E27FC236}">
                <a16:creationId xmlns:a16="http://schemas.microsoft.com/office/drawing/2014/main" id="{0C00C3B6-595E-06A4-787E-E7B4FB48EF06}"/>
              </a:ext>
            </a:extLst>
          </p:cNvPr>
          <p:cNvSpPr txBox="1"/>
          <p:nvPr/>
        </p:nvSpPr>
        <p:spPr>
          <a:xfrm>
            <a:off x="4562776" y="8343941"/>
            <a:ext cx="2588470" cy="646331"/>
          </a:xfrm>
          <a:prstGeom prst="rect">
            <a:avLst/>
          </a:prstGeom>
          <a:noFill/>
        </p:spPr>
        <p:txBody>
          <a:bodyPr wrap="square" lIns="91440" tIns="45720" rIns="91440" bIns="45720" rtlCol="0" anchor="t">
            <a:spAutoFit/>
          </a:bodyPr>
          <a:lstStyle/>
          <a:p>
            <a:r>
              <a:rPr lang="en-IE" sz="1200" b="1" dirty="0" err="1">
                <a:latin typeface="Calibri"/>
                <a:ea typeface="Calibri" panose="020F0502020204030204" pitchFamily="34" charset="0"/>
                <a:cs typeface="Calibri"/>
              </a:rPr>
              <a:t>Şekil</a:t>
            </a:r>
            <a:r>
              <a:rPr lang="en-IE" sz="1200" b="1" dirty="0">
                <a:latin typeface="Calibri"/>
                <a:ea typeface="Calibri" panose="020F0502020204030204" pitchFamily="34" charset="0"/>
                <a:cs typeface="Calibri"/>
              </a:rPr>
              <a:t> 6. </a:t>
            </a:r>
            <a:r>
              <a:rPr lang="en-IE" sz="1200" dirty="0" err="1">
                <a:latin typeface="Calibri"/>
                <a:ea typeface="Calibri" panose="020F0502020204030204" pitchFamily="34" charset="0"/>
                <a:cs typeface="Calibri"/>
              </a:rPr>
              <a:t>Döngüsel</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Ekonomide</a:t>
            </a:r>
            <a:r>
              <a:rPr lang="en-IE" sz="1200" dirty="0">
                <a:latin typeface="Calibri"/>
                <a:ea typeface="Calibri" panose="020F0502020204030204" pitchFamily="34" charset="0"/>
                <a:cs typeface="Calibri"/>
              </a:rPr>
              <a:t> Plastik </a:t>
            </a:r>
            <a:r>
              <a:rPr lang="en-IE" sz="1200" dirty="0" err="1">
                <a:latin typeface="Calibri"/>
                <a:ea typeface="Calibri" panose="020F0502020204030204" pitchFamily="34" charset="0"/>
                <a:cs typeface="Calibri"/>
              </a:rPr>
              <a:t>için</a:t>
            </a:r>
            <a:r>
              <a:rPr lang="en-IE" sz="1200" dirty="0">
                <a:latin typeface="Calibri"/>
                <a:ea typeface="Calibri" panose="020F0502020204030204" pitchFamily="34" charset="0"/>
                <a:cs typeface="Calibri"/>
              </a:rPr>
              <a:t> AB </a:t>
            </a:r>
            <a:r>
              <a:rPr lang="en-IE" sz="1200" dirty="0" err="1">
                <a:latin typeface="Calibri"/>
                <a:ea typeface="Calibri" panose="020F0502020204030204" pitchFamily="34" charset="0"/>
                <a:cs typeface="Calibri"/>
              </a:rPr>
              <a:t>Stratejisinin</a:t>
            </a:r>
            <a:r>
              <a:rPr lang="en-IE" sz="1200" dirty="0">
                <a:latin typeface="Calibri"/>
                <a:ea typeface="Calibri" panose="020F0502020204030204" pitchFamily="34" charset="0"/>
                <a:cs typeface="Calibri"/>
              </a:rPr>
              <a:t> ana </a:t>
            </a:r>
            <a:r>
              <a:rPr lang="en-IE" sz="1200" dirty="0" err="1">
                <a:latin typeface="Calibri"/>
                <a:ea typeface="Calibri" panose="020F0502020204030204" pitchFamily="34" charset="0"/>
                <a:cs typeface="Calibri"/>
              </a:rPr>
              <a:t>ilkeleri</a:t>
            </a:r>
            <a:r>
              <a:rPr lang="en-IE" sz="1200" dirty="0">
                <a:latin typeface="Calibri"/>
                <a:ea typeface="Calibri" panose="020F0502020204030204" pitchFamily="34" charset="0"/>
                <a:cs typeface="Calibri"/>
              </a:rPr>
              <a:t> (www.foodinnovation.how)</a:t>
            </a:r>
            <a:endParaRPr lang="en-IE" sz="1200" b="1" dirty="0">
              <a:latin typeface="Calibri"/>
              <a:ea typeface="Calibri" panose="020F0502020204030204" pitchFamily="34" charset="0"/>
              <a:cs typeface="Calibri"/>
            </a:endParaRPr>
          </a:p>
        </p:txBody>
      </p:sp>
      <p:sp>
        <p:nvSpPr>
          <p:cNvPr id="3" name="Slide Number Placeholder 9">
            <a:extLst>
              <a:ext uri="{FF2B5EF4-FFF2-40B4-BE49-F238E27FC236}">
                <a16:creationId xmlns:a16="http://schemas.microsoft.com/office/drawing/2014/main" id="{DF3FD364-8EB7-7B3C-4DD1-8842E8ECBD82}"/>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40</a:t>
            </a:fld>
            <a:endParaRPr lang="en-US" sz="1100"/>
          </a:p>
        </p:txBody>
      </p:sp>
      <p:pic>
        <p:nvPicPr>
          <p:cNvPr id="2" name="Picture 1">
            <a:extLst>
              <a:ext uri="{FF2B5EF4-FFF2-40B4-BE49-F238E27FC236}">
                <a16:creationId xmlns:a16="http://schemas.microsoft.com/office/drawing/2014/main" id="{53DC0AED-5BC6-053B-220A-C711613E099F}"/>
              </a:ext>
            </a:extLst>
          </p:cNvPr>
          <p:cNvPicPr>
            <a:picLocks noChangeAspect="1"/>
          </p:cNvPicPr>
          <p:nvPr/>
        </p:nvPicPr>
        <p:blipFill>
          <a:blip r:embed="rId4"/>
          <a:stretch>
            <a:fillRect/>
          </a:stretch>
        </p:blipFill>
        <p:spPr>
          <a:xfrm>
            <a:off x="83785" y="6355630"/>
            <a:ext cx="504702" cy="476250"/>
          </a:xfrm>
          <a:prstGeom prst="rect">
            <a:avLst/>
          </a:prstGeom>
        </p:spPr>
      </p:pic>
    </p:spTree>
    <p:extLst>
      <p:ext uri="{BB962C8B-B14F-4D97-AF65-F5344CB8AC3E}">
        <p14:creationId xmlns:p14="http://schemas.microsoft.com/office/powerpoint/2010/main" val="3285440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83165" y="626454"/>
            <a:ext cx="5529486"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l"/>
            <a:r>
              <a:rPr lang="tr-TR" sz="1200" b="1" dirty="0">
                <a:solidFill>
                  <a:schemeClr val="tx1"/>
                </a:solidFill>
                <a:latin typeface="Calibri"/>
                <a:ea typeface="Calibri" panose="020F0502020204030204" pitchFamily="34" charset="0"/>
                <a:cs typeface="Calibri"/>
              </a:rPr>
              <a:t>Akıllı paketleme teknolojisi ve aktif paketleme </a:t>
            </a:r>
            <a:r>
              <a:rPr lang="tr-TR" sz="1200" dirty="0">
                <a:solidFill>
                  <a:schemeClr val="tx1"/>
                </a:solidFill>
                <a:latin typeface="Calibri"/>
                <a:ea typeface="Calibri" panose="020F0502020204030204" pitchFamily="34" charset="0"/>
                <a:cs typeface="Calibri"/>
              </a:rPr>
              <a:t>ürünlerin raf ömrünü artırmayı, gıda güvenliğini garanti etmeyi ve israfı azaltmayı amaçlayan gıda paketleme alanında gelişen teknolojilerdir.</a:t>
            </a:r>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ctr" rtl="0"/>
            <a:r>
              <a:rPr lang="tr-TR" sz="1200" b="1" dirty="0">
                <a:solidFill>
                  <a:schemeClr val="tx1"/>
                </a:solidFill>
                <a:latin typeface="Calibri"/>
                <a:ea typeface="Calibri" panose="020F0502020204030204" pitchFamily="34" charset="0"/>
                <a:cs typeface="Calibri"/>
              </a:rPr>
              <a:t>Akıllı paketleme teknolojisi ile aktif paketleme arasındaki temel farklar nelerdir?</a:t>
            </a:r>
            <a:endParaRPr lang="tr-TR" sz="1200" b="1"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l"/>
            <a:r>
              <a:rPr lang="tr-TR" sz="1200" b="1" dirty="0">
                <a:solidFill>
                  <a:schemeClr val="tx1"/>
                </a:solidFill>
                <a:latin typeface="Calibri"/>
                <a:ea typeface="Calibri" panose="020F0502020204030204" pitchFamily="34" charset="0"/>
                <a:cs typeface="Calibri"/>
              </a:rPr>
              <a:t>Akıllı paketleme teknolojisi</a:t>
            </a:r>
            <a:r>
              <a:rPr lang="tr-TR" sz="1200" dirty="0">
                <a:solidFill>
                  <a:schemeClr val="tx1"/>
                </a:solidFill>
                <a:latin typeface="Calibri"/>
                <a:ea typeface="Calibri" panose="020F0502020204030204" pitchFamily="34" charset="0"/>
                <a:cs typeface="Calibri"/>
              </a:rPr>
              <a:t> "</a:t>
            </a:r>
            <a:r>
              <a:rPr lang="tr-TR" sz="1200" i="1" dirty="0">
                <a:solidFill>
                  <a:schemeClr val="tx1"/>
                </a:solidFill>
                <a:latin typeface="Calibri"/>
                <a:ea typeface="Calibri" panose="020F0502020204030204" pitchFamily="34" charset="0"/>
                <a:cs typeface="Calibri"/>
              </a:rPr>
              <a:t>sistemin iç ve dış çevre koşullarındaki değişiklikleri izlemek için bir gıda paketleme sisteminin iletişim unsurlarını tanıtan bilim ve teknolojinin yanı sıra, sistemin durumunu üreticiler de dahil olmak üzere tedarik zincirinin paydaşlarına iletmek amacıyla paketlenmiş gıda teknolojisi" </a:t>
            </a:r>
            <a:r>
              <a:rPr lang="tr-TR" sz="1200" dirty="0">
                <a:solidFill>
                  <a:schemeClr val="tx1"/>
                </a:solidFill>
                <a:latin typeface="Calibri"/>
                <a:ea typeface="Calibri" panose="020F0502020204030204" pitchFamily="34" charset="0"/>
                <a:cs typeface="Calibri"/>
              </a:rPr>
              <a:t>olarak tanımlanır</a:t>
            </a:r>
            <a:r>
              <a:rPr lang="tr-TR" sz="1200" i="1" dirty="0">
                <a:solidFill>
                  <a:schemeClr val="tx1"/>
                </a:solidFill>
                <a:latin typeface="Calibri"/>
                <a:ea typeface="Calibri" panose="020F0502020204030204" pitchFamily="34" charset="0"/>
                <a:cs typeface="Calibri"/>
              </a:rPr>
              <a:t> </a:t>
            </a:r>
            <a:r>
              <a:rPr lang="tr-TR" sz="1200" dirty="0">
                <a:solidFill>
                  <a:schemeClr val="tx1"/>
                </a:solidFill>
                <a:latin typeface="Calibri"/>
                <a:ea typeface="Calibri" panose="020F0502020204030204" pitchFamily="34" charset="0"/>
                <a:cs typeface="Calibri"/>
              </a:rPr>
              <a:t>(</a:t>
            </a:r>
            <a:r>
              <a:rPr lang="tr-TR" sz="1200" dirty="0" err="1">
                <a:solidFill>
                  <a:schemeClr val="tx1"/>
                </a:solidFill>
                <a:latin typeface="Calibri"/>
                <a:ea typeface="Calibri" panose="020F0502020204030204" pitchFamily="34" charset="0"/>
                <a:cs typeface="Calibri"/>
              </a:rPr>
              <a:t>Firouz</a:t>
            </a:r>
            <a:r>
              <a:rPr lang="tr-TR" sz="1200" dirty="0">
                <a:solidFill>
                  <a:schemeClr val="tx1"/>
                </a:solidFill>
                <a:latin typeface="Calibri"/>
                <a:ea typeface="Calibri" panose="020F0502020204030204" pitchFamily="34" charset="0"/>
                <a:cs typeface="Calibri"/>
              </a:rPr>
              <a:t> vd., 2021).</a:t>
            </a:r>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pPr algn="l" rtl="0"/>
            <a:endParaRPr lang="tr-TR" sz="1200" dirty="0">
              <a:solidFill>
                <a:schemeClr val="tx1"/>
              </a:solidFill>
              <a:ea typeface="Calibri" panose="020F0502020204030204" pitchFamily="34" charset="0"/>
            </a:endParaRPr>
          </a:p>
          <a:p>
            <a:r>
              <a:rPr lang="tr-TR" sz="1200" b="1" dirty="0">
                <a:solidFill>
                  <a:schemeClr val="tx1"/>
                </a:solidFill>
                <a:latin typeface="Calibri"/>
                <a:ea typeface="Calibri" panose="020F0502020204030204" pitchFamily="34" charset="0"/>
                <a:cs typeface="Calibri"/>
              </a:rPr>
              <a:t>Aktif paketleme</a:t>
            </a:r>
            <a:r>
              <a:rPr lang="tr-TR" sz="1200" dirty="0">
                <a:solidFill>
                  <a:schemeClr val="tx1"/>
                </a:solidFill>
                <a:latin typeface="Calibri"/>
                <a:ea typeface="Calibri" panose="020F0502020204030204" pitchFamily="34" charset="0"/>
                <a:cs typeface="Calibri"/>
              </a:rPr>
              <a:t> "</a:t>
            </a:r>
            <a:r>
              <a:rPr lang="tr-TR" sz="1200" i="1" dirty="0">
                <a:solidFill>
                  <a:schemeClr val="tx1"/>
                </a:solidFill>
                <a:latin typeface="Calibri"/>
                <a:ea typeface="Calibri" panose="020F0502020204030204" pitchFamily="34" charset="0"/>
                <a:cs typeface="Calibri"/>
              </a:rPr>
              <a:t>Paket sisteminin performansını artırmak için yardımcı bileşenlerin kasıtlı olarak paketleme malzemesine veya paket üst boşluğuna dahil edildiği paketleme </a:t>
            </a:r>
            <a:r>
              <a:rPr lang="tr-TR" sz="1200" dirty="0">
                <a:solidFill>
                  <a:schemeClr val="tx1"/>
                </a:solidFill>
                <a:latin typeface="Calibri"/>
                <a:ea typeface="Calibri" panose="020F0502020204030204" pitchFamily="34" charset="0"/>
                <a:cs typeface="Calibri"/>
              </a:rPr>
              <a:t>olarak tanımlanır</a:t>
            </a:r>
            <a:r>
              <a:rPr lang="tr-TR" sz="1200" i="1" dirty="0">
                <a:solidFill>
                  <a:schemeClr val="tx1"/>
                </a:solidFill>
                <a:latin typeface="Calibri"/>
                <a:ea typeface="Calibri" panose="020F0502020204030204" pitchFamily="34" charset="0"/>
                <a:cs typeface="Calibri"/>
              </a:rPr>
              <a:t> </a:t>
            </a:r>
            <a:r>
              <a:rPr lang="tr-TR" sz="1200" dirty="0">
                <a:solidFill>
                  <a:schemeClr val="tx1"/>
                </a:solidFill>
                <a:latin typeface="Calibri"/>
                <a:ea typeface="Calibri" panose="020F0502020204030204" pitchFamily="34" charset="0"/>
                <a:cs typeface="Calibri"/>
              </a:rPr>
              <a:t>(</a:t>
            </a:r>
            <a:r>
              <a:rPr lang="tr-TR" sz="1200" dirty="0" err="1">
                <a:solidFill>
                  <a:schemeClr val="tx1"/>
                </a:solidFill>
                <a:latin typeface="Calibri"/>
                <a:ea typeface="Calibri" panose="020F0502020204030204" pitchFamily="34" charset="0"/>
                <a:cs typeface="Calibri"/>
              </a:rPr>
              <a:t>Firouz</a:t>
            </a:r>
            <a:r>
              <a:rPr lang="tr-TR" sz="1200" dirty="0">
                <a:solidFill>
                  <a:schemeClr val="tx1"/>
                </a:solidFill>
                <a:latin typeface="Calibri"/>
                <a:ea typeface="Calibri" panose="020F0502020204030204" pitchFamily="34" charset="0"/>
                <a:cs typeface="Calibri"/>
              </a:rPr>
              <a:t> vd., 2021).</a:t>
            </a:r>
            <a:endParaRPr lang="tr-TR" sz="1200" dirty="0">
              <a:solidFill>
                <a:schemeClr val="tx1"/>
              </a:solidFill>
              <a:ea typeface="Calibri" panose="020F0502020204030204" pitchFamily="34" charset="0"/>
            </a:endParaRPr>
          </a:p>
          <a:p>
            <a:pPr rtl="0"/>
            <a:endParaRPr lang="tr-TR" sz="1200" dirty="0">
              <a:solidFill>
                <a:schemeClr val="tx1"/>
              </a:solidFill>
              <a:ea typeface="Calibri" panose="020F0502020204030204" pitchFamily="34" charset="0"/>
            </a:endParaRPr>
          </a:p>
          <a:p>
            <a:pPr rtl="0"/>
            <a:r>
              <a:rPr lang="tr-TR" sz="1200" dirty="0">
                <a:solidFill>
                  <a:schemeClr val="tx1"/>
                </a:solidFill>
                <a:latin typeface="Calibri"/>
                <a:ea typeface="Calibri" panose="020F0502020204030204" pitchFamily="34" charset="0"/>
                <a:cs typeface="Calibri"/>
              </a:rPr>
              <a:t>Aktif sistemlerin geliştirilmesinde ve üretilmesinde, farklı düzenleyici kurumların (Avrupa Gıda Güvenliği Otoritesi (EFSA, Avrupa Birliği) veya Gıda ve İlaç İdaresi (FDA, ABD) gibi) gerekliliklerine ve standartlarına uyulmalıdır.</a:t>
            </a:r>
            <a:endParaRPr lang="tr-TR" sz="1200" dirty="0">
              <a:solidFill>
                <a:schemeClr val="tx1"/>
              </a:solidFill>
              <a:ea typeface="Calibri" panose="020F0502020204030204" pitchFamily="34" charset="0"/>
            </a:endParaRPr>
          </a:p>
          <a:p>
            <a:pPr rtl="0"/>
            <a:endParaRPr lang="tr-TR" sz="1200" dirty="0">
              <a:solidFill>
                <a:schemeClr val="tx1"/>
              </a:solidFill>
              <a:ea typeface="Calibri" panose="020F0502020204030204" pitchFamily="34" charset="0"/>
            </a:endParaRPr>
          </a:p>
          <a:p>
            <a:r>
              <a:rPr lang="tr-TR" sz="1200" dirty="0">
                <a:solidFill>
                  <a:schemeClr val="tx1"/>
                </a:solidFill>
                <a:latin typeface="Calibri"/>
                <a:ea typeface="Calibri" panose="020F0502020204030204" pitchFamily="34" charset="0"/>
                <a:cs typeface="Calibri"/>
              </a:rPr>
              <a:t>Bununla birlikte, bu tür ambalajların kullanılması, tüketicinin ürünü/paketi benimsemesi, çevreye verilebilecek zarar endişeleri ve pazarlanabilirlik ile ilgili zorlukları gündeme getirir. Ayrıca, aktif paketleme sistemlerinin önündeki en büyük engel, aktif maddelerin orijinal özelliklerini koruyabilmesidir. Nanoteknoloji, bu zorluğun üstesinden gelmek için uygulanabilecek ve gelişmekte olan bir yaklaşımdır. Ayrıca, tüketiciler güvenli antimikrobiyal malzemeler talep etmektedir, bu nedenle mevcut eğilim, doğal antimikrobiyalleri ve biyopolimerleri kullanmaktır.</a:t>
            </a:r>
            <a:endParaRPr lang="tr-TR" sz="1200" dirty="0">
              <a:solidFill>
                <a:schemeClr val="tx1"/>
              </a:solidFill>
              <a:ea typeface="Calibri" panose="020F0502020204030204" pitchFamily="34" charset="0"/>
            </a:endParaRPr>
          </a:p>
          <a:p>
            <a:pPr rtl="0"/>
            <a:endParaRPr lang="tr-TR" sz="1200" dirty="0">
              <a:solidFill>
                <a:schemeClr val="tx1"/>
              </a:solidFill>
              <a:ea typeface="Calibri" panose="020F0502020204030204" pitchFamily="34" charset="0"/>
            </a:endParaRPr>
          </a:p>
          <a:p>
            <a:r>
              <a:rPr lang="tr-TR" sz="1200" dirty="0">
                <a:solidFill>
                  <a:schemeClr val="tx1"/>
                </a:solidFill>
                <a:latin typeface="Calibri"/>
                <a:ea typeface="Calibri" panose="020F0502020204030204" pitchFamily="34" charset="0"/>
                <a:cs typeface="Calibri"/>
              </a:rPr>
              <a:t>Plastik ve akıllı/aktif paketleme alternatifleri hakkında daha fazla bilgi edinmek için </a:t>
            </a:r>
            <a:r>
              <a:rPr lang="tr-TR"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burayı tıklayın.</a:t>
            </a:r>
            <a:endParaRPr lang="tr-TR" sz="1200" b="1">
              <a:solidFill>
                <a:srgbClr val="F79037"/>
              </a:solidFill>
              <a:ea typeface="Calibri" panose="020F0502020204030204" pitchFamily="34" charset="0"/>
              <a:cs typeface="Calibri"/>
            </a:endParaRPr>
          </a:p>
          <a:p>
            <a:pPr algn="l" rtl="0"/>
            <a:endParaRPr lang="tr-TR" sz="1200" dirty="0">
              <a:solidFill>
                <a:schemeClr val="tx1"/>
              </a:solidFill>
              <a:ea typeface="Calibri" panose="020F0502020204030204" pitchFamily="34" charset="0"/>
            </a:endParaRPr>
          </a:p>
          <a:p>
            <a:pPr algn="l" rtl="0"/>
            <a:endParaRPr lang="tr-TR" sz="800" dirty="0">
              <a:solidFill>
                <a:schemeClr val="tx1"/>
              </a:solidFill>
              <a:ea typeface="Calibri" panose="020F0502020204030204" pitchFamily="34" charset="0"/>
            </a:endParaRPr>
          </a:p>
          <a:p>
            <a:pPr algn="l" rtl="0"/>
            <a:endParaRPr lang="tr-TR" sz="800" dirty="0">
              <a:solidFill>
                <a:schemeClr val="tx1"/>
              </a:solidFill>
              <a:ea typeface="Calibri" panose="020F0502020204030204" pitchFamily="34" charset="0"/>
            </a:endParaRPr>
          </a:p>
          <a:p>
            <a:pPr algn="l" rtl="0"/>
            <a:endParaRPr lang="tr-TR" sz="8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1580337" y="1282974"/>
            <a:ext cx="5532314"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B.2.5.</a:t>
            </a:r>
            <a:r>
              <a:rPr lang="en-US" sz="2400">
                <a:latin typeface="Calibri" panose="020F0502020204030204" pitchFamily="34" charset="0"/>
                <a:ea typeface="Calibri" panose="020F0502020204030204" pitchFamily="34" charset="0"/>
                <a:cs typeface="Calibri" panose="020F0502020204030204" pitchFamily="34" charset="0"/>
              </a:rPr>
              <a:t>Ambalajlama</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2799AC65-BBAA-7BDA-E159-16EDA59BA4E5}"/>
              </a:ext>
            </a:extLst>
          </p:cNvPr>
          <p:cNvSpPr/>
          <p:nvPr/>
        </p:nvSpPr>
        <p:spPr>
          <a:xfrm>
            <a:off x="903718" y="4334567"/>
            <a:ext cx="6343241" cy="602972"/>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b="1">
                <a:solidFill>
                  <a:schemeClr val="tx1"/>
                </a:solidFill>
                <a:latin typeface="Calibri" panose="020F0502020204030204" pitchFamily="34" charset="0"/>
                <a:ea typeface="Calibri" panose="020F0502020204030204" pitchFamily="34" charset="0"/>
                <a:cs typeface="Calibri" panose="020F0502020204030204" pitchFamily="34" charset="0"/>
              </a:rPr>
              <a:t>Tanım</a:t>
            </a:r>
          </a:p>
          <a:p>
            <a:pPr algn="ctr" rtl="0"/>
            <a:r>
              <a:rPr lang="en-US" sz="1200">
                <a:solidFill>
                  <a:schemeClr val="tx1"/>
                </a:solidFill>
                <a:latin typeface="Calibri" panose="020F0502020204030204" pitchFamily="34" charset="0"/>
                <a:ea typeface="Calibri" panose="020F0502020204030204" pitchFamily="34" charset="0"/>
                <a:cs typeface="Calibri" panose="020F0502020204030204" pitchFamily="34" charset="0"/>
              </a:rPr>
              <a:t>Akıllı paketleme, tüketiciler için gıda ürünlerinin kalitesini izleyebilen gıda ambalajında ​​bir yeniliktir.</a:t>
            </a:r>
            <a:endParaRPr lang="en-IE" sz="12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3" name="Picture 32" descr="A picture containing water, outdoor, board, beach  Description automatically generated">
            <a:extLst>
              <a:ext uri="{FF2B5EF4-FFF2-40B4-BE49-F238E27FC236}">
                <a16:creationId xmlns:a16="http://schemas.microsoft.com/office/drawing/2014/main" id="{AF65C3E0-D25F-24CC-8D26-0FB00BA69FCE}"/>
              </a:ext>
            </a:extLst>
          </p:cNvPr>
          <p:cNvPicPr>
            <a:picLocks noChangeAspect="1"/>
          </p:cNvPicPr>
          <p:nvPr/>
        </p:nvPicPr>
        <p:blipFill>
          <a:blip r:embed="rId3"/>
          <a:stretch>
            <a:fillRect/>
          </a:stretch>
        </p:blipFill>
        <p:spPr>
          <a:xfrm>
            <a:off x="605717" y="8522052"/>
            <a:ext cx="3235206" cy="1531868"/>
          </a:xfrm>
          <a:prstGeom prst="rect">
            <a:avLst/>
          </a:prstGeom>
          <a:ln>
            <a:noFill/>
          </a:ln>
          <a:effectLst>
            <a:softEdge rad="112500"/>
          </a:effectLst>
        </p:spPr>
      </p:pic>
      <p:sp>
        <p:nvSpPr>
          <p:cNvPr id="34" name="Rectangle 33">
            <a:extLst>
              <a:ext uri="{FF2B5EF4-FFF2-40B4-BE49-F238E27FC236}">
                <a16:creationId xmlns:a16="http://schemas.microsoft.com/office/drawing/2014/main" id="{128F4C56-266A-0DFB-A829-0101E67B834C}"/>
              </a:ext>
            </a:extLst>
          </p:cNvPr>
          <p:cNvSpPr/>
          <p:nvPr/>
        </p:nvSpPr>
        <p:spPr>
          <a:xfrm>
            <a:off x="3840841" y="9372202"/>
            <a:ext cx="3226780" cy="461665"/>
          </a:xfrm>
          <a:prstGeom prst="rect">
            <a:avLst/>
          </a:prstGeom>
        </p:spPr>
        <p:txBody>
          <a:bodyPr wrap="square" lIns="91440" tIns="45720" rIns="91440" bIns="45720" anchor="t">
            <a:spAutoFit/>
          </a:bodyPr>
          <a:lstStyle/>
          <a:p>
            <a:pPr algn="l" rtl="0"/>
            <a:r>
              <a:rPr lang="en-IE" sz="1200" b="1">
                <a:latin typeface="Calibri"/>
                <a:ea typeface="Calibri"/>
                <a:cs typeface="Calibri"/>
              </a:rPr>
              <a:t>Yenilebilir Yosun bazlı 'plastik' filmde 'paketlenmiş' su.</a:t>
            </a:r>
            <a:endParaRPr lang="en-IE" sz="1200">
              <a:latin typeface="Calibri" panose="020F0502020204030204" pitchFamily="34" charset="0"/>
              <a:ea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646360EC-062F-A80D-028C-FCC1AA560D9F}"/>
              </a:ext>
            </a:extLst>
          </p:cNvPr>
          <p:cNvPicPr>
            <a:picLocks noChangeAspect="1"/>
          </p:cNvPicPr>
          <p:nvPr/>
        </p:nvPicPr>
        <p:blipFill>
          <a:blip r:embed="rId4"/>
          <a:stretch>
            <a:fillRect/>
          </a:stretch>
        </p:blipFill>
        <p:spPr>
          <a:xfrm>
            <a:off x="112691" y="7769092"/>
            <a:ext cx="493080" cy="474817"/>
          </a:xfrm>
          <a:prstGeom prst="rect">
            <a:avLst/>
          </a:prstGeom>
        </p:spPr>
      </p:pic>
      <p:sp>
        <p:nvSpPr>
          <p:cNvPr id="37" name="Slide Number Placeholder 9">
            <a:extLst>
              <a:ext uri="{FF2B5EF4-FFF2-40B4-BE49-F238E27FC236}">
                <a16:creationId xmlns:a16="http://schemas.microsoft.com/office/drawing/2014/main" id="{7B50B6AA-1ACD-A660-DB90-B7D12E645CC2}"/>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41</a:t>
            </a:fld>
            <a:endParaRPr lang="en-US" sz="1100"/>
          </a:p>
        </p:txBody>
      </p:sp>
    </p:spTree>
    <p:extLst>
      <p:ext uri="{BB962C8B-B14F-4D97-AF65-F5344CB8AC3E}">
        <p14:creationId xmlns:p14="http://schemas.microsoft.com/office/powerpoint/2010/main" val="1891347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111743"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409945"/>
            <a:ext cx="6363361" cy="4414479"/>
          </a:xfrm>
        </p:spPr>
        <p:txBody>
          <a:bodyPr lIns="91440" tIns="45720" rIns="91440" bIns="45720" numCol="1" spcCol="288000" anchor="t">
            <a:noAutofit/>
          </a:bodyPr>
          <a:lstStyle/>
          <a:p>
            <a:pPr algn="l" rtl="0"/>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1:</a:t>
            </a:r>
          </a:p>
          <a:p>
            <a:pPr algn="l" fontAlgn="base"/>
            <a:r>
              <a:rPr lang="en-US" sz="1200" dirty="0" err="1">
                <a:latin typeface="Calibri"/>
                <a:ea typeface="Calibri" panose="020F0502020204030204" pitchFamily="34" charset="0"/>
                <a:cs typeface="Calibri"/>
              </a:rPr>
              <a:t>Öğrencilerden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çeşitli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gıda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ambalajlarını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incelemelerini</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malzemelerin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neden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yapıldığı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konusunda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gözlem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yapmalarını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isteyin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Kullanılan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malzemelerin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bozunabilirlik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derecesini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tartışın</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algn="l" rtl="0" fontAlgn="base"/>
            <a:endParaRPr lang="en-US" sz="800" b="0" i="0" dirty="0">
              <a:solidFill>
                <a:srgbClr val="000000"/>
              </a:solidFill>
              <a:effectLst/>
              <a:ea typeface="Calibri" panose="020F0502020204030204" pitchFamily="34" charset="0"/>
            </a:endParaRPr>
          </a:p>
          <a:p>
            <a:pPr algn="l" rtl="0" fontAlgn="base"/>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2:</a:t>
            </a:r>
          </a:p>
          <a:p>
            <a:pPr algn="l"/>
            <a:r>
              <a:rPr lang="en-US" sz="1200" dirty="0" err="1">
                <a:latin typeface="Calibri"/>
                <a:ea typeface="Calibri" panose="020F0502020204030204" pitchFamily="34" charset="0"/>
                <a:cs typeface="Calibri"/>
              </a:rPr>
              <a:t>Öğrencilerden</a:t>
            </a:r>
            <a:r>
              <a:rPr lang="en-US" sz="1200" dirty="0">
                <a:latin typeface="Calibri"/>
                <a:ea typeface="Calibri" panose="020F0502020204030204" pitchFamily="34" charset="0"/>
                <a:cs typeface="Calibri"/>
              </a:rPr>
              <a:t> </a:t>
            </a:r>
            <a:r>
              <a:rPr lang="en-US" sz="1200" b="1"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RASFF portalını</a:t>
            </a:r>
            <a:r>
              <a:rPr lang="en-US" sz="1200" b="1" dirty="0">
                <a:solidFill>
                  <a:srgbClr val="F79037"/>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incelemelerini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isteyin</a:t>
            </a:r>
            <a:r>
              <a:rPr lang="en-US" sz="1200" dirty="0">
                <a:solidFill>
                  <a:schemeClr val="tx1"/>
                </a:solidFill>
                <a:latin typeface="Calibri"/>
                <a:ea typeface="Calibri" panose="020F0502020204030204" pitchFamily="34" charset="0"/>
                <a:cs typeface="Calibri"/>
              </a:rPr>
              <a:t>.</a:t>
            </a:r>
            <a:r>
              <a:rPr lang="en-US" sz="1200" b="1" dirty="0">
                <a:solidFill>
                  <a:srgbClr val="F79037"/>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a:t>
            </a:r>
            <a:r>
              <a:rPr lang="en-US" sz="1200" dirty="0" err="1">
                <a:latin typeface="Calibri"/>
                <a:ea typeface="Calibri" panose="020F0502020204030204" pitchFamily="34" charset="0"/>
                <a:cs typeface="Calibri"/>
              </a:rPr>
              <a:t>mbalajda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sorun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olup</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olmadığını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kontrol</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ederek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tartışabilirler</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algn="l" rtl="0"/>
            <a:endParaRPr lang="en-US" sz="800" dirty="0">
              <a:solidFill>
                <a:schemeClr val="tx1"/>
              </a:solidFill>
              <a:ea typeface="Calibri" panose="020F0502020204030204" pitchFamily="34" charset="0"/>
            </a:endParaRPr>
          </a:p>
          <a:p>
            <a:pPr algn="l" rtl="0"/>
            <a:r>
              <a:rPr lang="en-US" sz="1200" b="1" dirty="0" err="1">
                <a:solidFill>
                  <a:schemeClr val="tx1"/>
                </a:solidFill>
                <a:latin typeface="Calibri"/>
                <a:ea typeface="Calibri" panose="020F0502020204030204" pitchFamily="34" charset="0"/>
                <a:cs typeface="Calibri"/>
              </a:rPr>
              <a:t>Uygulamalı</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Etkinlik</a:t>
            </a:r>
            <a:r>
              <a:rPr lang="en-US" sz="1200" b="1" dirty="0">
                <a:solidFill>
                  <a:schemeClr val="tx1"/>
                </a:solidFill>
                <a:latin typeface="Calibri"/>
                <a:ea typeface="Calibri" panose="020F0502020204030204" pitchFamily="34" charset="0"/>
                <a:cs typeface="Calibri"/>
              </a:rPr>
              <a:t> 3:</a:t>
            </a:r>
          </a:p>
          <a:p>
            <a:pPr algn="l"/>
            <a:r>
              <a:rPr lang="en-US" sz="1200" dirty="0" err="1">
                <a:solidFill>
                  <a:schemeClr val="tx1"/>
                </a:solidFill>
                <a:latin typeface="Calibri"/>
                <a:ea typeface="Calibri" panose="020F0502020204030204" pitchFamily="34" charset="0"/>
                <a:cs typeface="Calibri"/>
              </a:rPr>
              <a:t>Öğrencilerden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yukarıdaki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konulardan</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birini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seçip</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konu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ilgili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bilimsel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makale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araştırmaları</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istenir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Arkadaşlarına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sözlü</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olarak</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sunmalıdırlar</a:t>
            </a:r>
            <a:r>
              <a:rPr lang="en-US" sz="1200" dirty="0">
                <a:solidFill>
                  <a:schemeClr val="tx1"/>
                </a:solidFill>
                <a:latin typeface="Calibri"/>
                <a:ea typeface="Calibri" panose="020F0502020204030204" pitchFamily="34" charset="0"/>
                <a:cs typeface="Calibri"/>
              </a:rPr>
              <a:t>.</a:t>
            </a:r>
          </a:p>
          <a:p>
            <a:pPr algn="l" rtl="0"/>
            <a:endParaRPr lang="en-US" sz="1200" dirty="0">
              <a:solidFill>
                <a:schemeClr val="tx1"/>
              </a:solidFill>
              <a:ea typeface="Calibri" panose="020F0502020204030204" pitchFamily="34" charset="0"/>
            </a:endParaRPr>
          </a:p>
          <a:p>
            <a:pPr algn="l" rtl="0"/>
            <a:r>
              <a:rPr lang="en-IE" sz="1200" b="1" dirty="0" err="1">
                <a:solidFill>
                  <a:schemeClr val="tx1"/>
                </a:solidFill>
                <a:latin typeface="Calibri"/>
                <a:ea typeface="Calibri" panose="020F0502020204030204" pitchFamily="34" charset="0"/>
                <a:cs typeface="Calibri"/>
              </a:rPr>
              <a:t>Yayın</a:t>
            </a:r>
            <a:r>
              <a:rPr lang="en-IE" sz="1200" b="1" dirty="0">
                <a:solidFill>
                  <a:schemeClr val="tx1"/>
                </a:solidFill>
                <a:latin typeface="Calibri"/>
                <a:ea typeface="Calibri" panose="020F0502020204030204" pitchFamily="34" charset="0"/>
                <a:cs typeface="Calibri"/>
              </a:rPr>
              <a:t> </a:t>
            </a:r>
            <a:r>
              <a:rPr lang="en-IE" sz="1200" b="1" dirty="0" err="1">
                <a:solidFill>
                  <a:schemeClr val="tx1"/>
                </a:solidFill>
                <a:latin typeface="Calibri"/>
                <a:ea typeface="Calibri" panose="020F0502020204030204" pitchFamily="34" charset="0"/>
                <a:cs typeface="Calibri"/>
              </a:rPr>
              <a:t>Önerileri</a:t>
            </a:r>
            <a:r>
              <a:rPr lang="en-IE" sz="1200" b="1" dirty="0">
                <a:solidFill>
                  <a:schemeClr val="tx1"/>
                </a:solidFill>
                <a:latin typeface="Calibri"/>
                <a:ea typeface="Calibri" panose="020F0502020204030204" pitchFamily="34" charset="0"/>
                <a:cs typeface="Calibri"/>
              </a:rPr>
              <a:t>:</a:t>
            </a:r>
            <a:endParaRPr lang="en-IE" sz="1200" b="1" dirty="0">
              <a:solidFill>
                <a:schemeClr val="tx1"/>
              </a:solidFill>
              <a:ea typeface="Calibri" panose="020F0502020204030204" pitchFamily="34" charset="0"/>
            </a:endParaRPr>
          </a:p>
          <a:p>
            <a:pPr fontAlgn="base">
              <a:buFont typeface="Arial" panose="020B0604020202020204" pitchFamily="34" charset="0"/>
              <a:buChar char="•"/>
            </a:pPr>
            <a:r>
              <a:rPr lang="en-US" sz="1200" dirty="0" err="1">
                <a:latin typeface="Calibri"/>
                <a:ea typeface="Calibri" panose="020F0502020204030204" pitchFamily="34" charset="0"/>
                <a:cs typeface="Calibri"/>
              </a:rPr>
              <a:t>Asgher</a:t>
            </a:r>
            <a:r>
              <a:rPr lang="en-US" sz="1200" dirty="0">
                <a:latin typeface="Calibri"/>
                <a:ea typeface="Calibri" panose="020F0502020204030204" pitchFamily="34" charset="0"/>
                <a:cs typeface="Calibri"/>
              </a:rPr>
              <a:t> M</a:t>
            </a:r>
            <a:r>
              <a:rPr lang="en-US" sz="1200" b="0" i="0" dirty="0">
                <a:effectLst/>
                <a:latin typeface="Calibri"/>
                <a:ea typeface="Calibri" panose="020F0502020204030204" pitchFamily="34" charset="0"/>
                <a:cs typeface="Calibri"/>
              </a:rPr>
              <a:t>., Qamar </a:t>
            </a:r>
            <a:r>
              <a:rPr lang="en-US" sz="1200" dirty="0">
                <a:latin typeface="Calibri"/>
                <a:ea typeface="Calibri" panose="020F0502020204030204" pitchFamily="34" charset="0"/>
                <a:cs typeface="Calibri"/>
              </a:rPr>
              <a:t>S.A., </a:t>
            </a:r>
            <a:r>
              <a:rPr lang="en-US" sz="1200" b="0" i="0" dirty="0">
                <a:effectLst/>
                <a:latin typeface="Calibri"/>
                <a:ea typeface="Calibri" panose="020F0502020204030204" pitchFamily="34" charset="0"/>
                <a:cs typeface="Calibri"/>
              </a:rPr>
              <a:t>Bilal M. &amp; Iqbal </a:t>
            </a:r>
            <a:r>
              <a:rPr lang="en-US" sz="1200" dirty="0">
                <a:latin typeface="Calibri"/>
                <a:ea typeface="Calibri" panose="020F0502020204030204" pitchFamily="34" charset="0"/>
                <a:cs typeface="Calibri"/>
              </a:rPr>
              <a:t>H.M.N. </a:t>
            </a:r>
            <a:r>
              <a:rPr lang="en-US" sz="1200" b="0" i="0" dirty="0">
                <a:effectLst/>
                <a:latin typeface="Calibri"/>
                <a:ea typeface="Calibri" panose="020F0502020204030204" pitchFamily="34" charset="0"/>
                <a:cs typeface="Calibri"/>
              </a:rPr>
              <a:t>(2020). </a:t>
            </a:r>
            <a:r>
              <a:rPr lang="en-US" sz="1200" dirty="0">
                <a:latin typeface="Calibri"/>
                <a:ea typeface="Calibri" panose="020F0502020204030204" pitchFamily="34" charset="0"/>
                <a:cs typeface="Calibri"/>
              </a:rPr>
              <a:t>Bio-based active food packaging materials</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sustainable alternative to conventional petrochemical-based packaging materials</a:t>
            </a:r>
            <a:r>
              <a:rPr lang="en-US" sz="1200" b="0" i="0" dirty="0">
                <a:effectLst/>
                <a:latin typeface="Calibri"/>
                <a:ea typeface="Calibri" panose="020F0502020204030204" pitchFamily="34" charset="0"/>
                <a:cs typeface="Calibri"/>
              </a:rPr>
              <a:t>. Food Research International, 137, 109625 (</a:t>
            </a:r>
            <a:r>
              <a:rPr lang="en-US" sz="1200" dirty="0">
                <a:latin typeface="Calibri"/>
                <a:ea typeface="Calibri" panose="020F0502020204030204" pitchFamily="34" charset="0"/>
                <a:cs typeface="Calibri"/>
              </a:rPr>
              <a:t>p</a:t>
            </a:r>
            <a:r>
              <a:rPr lang="en-US" sz="1200" b="0" i="0" dirty="0">
                <a:effectLst/>
                <a:latin typeface="Calibri"/>
                <a:ea typeface="Calibri" panose="020F0502020204030204" pitchFamily="34" charset="0"/>
                <a:cs typeface="Calibri"/>
              </a:rPr>
              <a:t>. 12).</a:t>
            </a:r>
            <a:r>
              <a:rPr lang="en-US" sz="1200" dirty="0">
                <a:latin typeface="Calibri"/>
                <a:ea typeface="Calibri" panose="020F0502020204030204" pitchFamily="34" charset="0"/>
                <a:cs typeface="Calibri"/>
              </a:rPr>
              <a:t> </a:t>
            </a:r>
            <a:endParaRPr lang="en-US" sz="1200" dirty="0">
              <a:ea typeface="Calibri" panose="020F0502020204030204" pitchFamily="34" charset="0"/>
            </a:endParaRPr>
          </a:p>
          <a:p>
            <a:endParaRPr lang="en-US" sz="600" dirty="0"/>
          </a:p>
          <a:p>
            <a:pPr>
              <a:buFont typeface="Arial" panose="020B0604020202020204" pitchFamily="34" charset="0"/>
              <a:buChar char="•"/>
            </a:pPr>
            <a:r>
              <a:rPr lang="en-US" sz="1200" b="0" i="0" dirty="0">
                <a:effectLst/>
                <a:latin typeface="Calibri"/>
                <a:ea typeface="Calibri" panose="020F0502020204030204" pitchFamily="34" charset="0"/>
                <a:cs typeface="Calibri"/>
              </a:rPr>
              <a:t>Bhargava 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Sharanagat</a:t>
            </a:r>
            <a:r>
              <a:rPr lang="en-US" sz="1200" dirty="0">
                <a:latin typeface="Calibri"/>
                <a:ea typeface="Calibri" panose="020F0502020204030204" pitchFamily="34" charset="0"/>
                <a:cs typeface="Calibri"/>
              </a:rPr>
              <a:t> V.S., </a:t>
            </a:r>
            <a:r>
              <a:rPr lang="en-US" sz="1200" dirty="0" err="1">
                <a:latin typeface="Calibri"/>
                <a:ea typeface="Calibri" panose="020F0502020204030204" pitchFamily="34" charset="0"/>
                <a:cs typeface="Calibri"/>
              </a:rPr>
              <a:t>Mor</a:t>
            </a:r>
            <a:r>
              <a:rPr lang="en-US" sz="1200" dirty="0">
                <a:latin typeface="Calibri"/>
                <a:ea typeface="Calibri" panose="020F0502020204030204" pitchFamily="34" charset="0"/>
                <a:cs typeface="Calibri"/>
              </a:rPr>
              <a:t> R.S. &amp; </a:t>
            </a:r>
            <a:r>
              <a:rPr lang="en-US" sz="1200" b="0" i="0" dirty="0">
                <a:effectLst/>
                <a:latin typeface="Calibri"/>
                <a:ea typeface="Calibri" panose="020F0502020204030204" pitchFamily="34" charset="0"/>
                <a:cs typeface="Calibri"/>
              </a:rPr>
              <a:t>Kumar K. (2020). </a:t>
            </a:r>
            <a:r>
              <a:rPr lang="en-US" sz="1200" dirty="0">
                <a:latin typeface="Calibri"/>
                <a:ea typeface="Calibri" panose="020F0502020204030204" pitchFamily="34" charset="0"/>
                <a:cs typeface="Calibri"/>
              </a:rPr>
              <a:t>Active and intelligent biodegradable packaging films using food and food waste-derived bioactive compounds</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A review</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Trends in Food Science &amp; Technology</a:t>
            </a:r>
            <a:r>
              <a:rPr lang="en-US" sz="1200" b="0" i="0" dirty="0">
                <a:effectLst/>
                <a:latin typeface="Calibri"/>
                <a:ea typeface="Calibri" panose="020F0502020204030204" pitchFamily="34" charset="0"/>
                <a:cs typeface="Calibri"/>
              </a:rPr>
              <a:t>, 105, 385-401</a:t>
            </a:r>
            <a:r>
              <a:rPr lang="en-US" sz="1200" dirty="0">
                <a:latin typeface="Calibri"/>
                <a:ea typeface="Calibri" panose="020F0502020204030204" pitchFamily="34" charset="0"/>
                <a:cs typeface="Calibri"/>
              </a:rPr>
              <a:t> </a:t>
            </a:r>
            <a:endParaRPr lang="en-US" dirty="0"/>
          </a:p>
          <a:p>
            <a:endParaRPr lang="en-US" sz="600" dirty="0"/>
          </a:p>
          <a:p>
            <a:pPr>
              <a:buFont typeface="Arial" panose="020B0604020202020204" pitchFamily="34" charset="0"/>
              <a:buChar char="•"/>
            </a:pPr>
            <a:r>
              <a:rPr lang="en-US" sz="1200" b="0" i="0" dirty="0">
                <a:effectLst/>
                <a:latin typeface="Calibri"/>
                <a:ea typeface="Calibri" panose="020F0502020204030204" pitchFamily="34" charset="0"/>
                <a:cs typeface="Calibri"/>
              </a:rPr>
              <a:t>Codex Alimentarius (2011). </a:t>
            </a:r>
            <a:r>
              <a:rPr lang="en-US" sz="1200" dirty="0">
                <a:latin typeface="Calibri"/>
                <a:ea typeface="Calibri" panose="020F0502020204030204" pitchFamily="34" charset="0"/>
                <a:cs typeface="Calibri"/>
              </a:rPr>
              <a:t>General Principles of Food Hygiene </a:t>
            </a:r>
            <a:r>
              <a:rPr lang="en-US" sz="1200" b="0" i="0" dirty="0">
                <a:effectLst/>
                <a:latin typeface="Calibri"/>
                <a:ea typeface="Calibri" panose="020F0502020204030204" pitchFamily="34" charset="0"/>
                <a:cs typeface="Calibri"/>
              </a:rPr>
              <a:t>- CXC 1-1969. </a:t>
            </a:r>
            <a:r>
              <a:rPr lang="en-US" sz="1200" dirty="0">
                <a:latin typeface="Calibri"/>
                <a:ea typeface="Calibri" panose="020F0502020204030204" pitchFamily="34" charset="0"/>
                <a:cs typeface="Calibri"/>
              </a:rPr>
              <a:t>Adopted in 1969</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Amended in 1999</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Revised in </a:t>
            </a:r>
            <a:r>
              <a:rPr lang="en-US" sz="1200" b="0" i="0" dirty="0">
                <a:effectLst/>
                <a:latin typeface="Calibri"/>
                <a:ea typeface="Calibri" panose="020F0502020204030204" pitchFamily="34" charset="0"/>
                <a:cs typeface="Calibri"/>
              </a:rPr>
              <a:t>1997, 2003, </a:t>
            </a:r>
            <a:r>
              <a:rPr lang="en-US" sz="1200" dirty="0">
                <a:latin typeface="Calibri"/>
                <a:ea typeface="Calibri" panose="020F0502020204030204" pitchFamily="34" charset="0"/>
                <a:cs typeface="Calibri"/>
              </a:rPr>
              <a:t>2020</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Editorial corrections in 2011</a:t>
            </a:r>
            <a:r>
              <a:rPr lang="en-US" sz="1200" b="0" i="0" dirty="0">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dirty="0"/>
          </a:p>
          <a:p>
            <a:endParaRPr lang="en-US" sz="600" dirty="0">
              <a:latin typeface="Calibri"/>
              <a:ea typeface="Calibri" panose="020F0502020204030204" pitchFamily="34" charset="0"/>
              <a:cs typeface="Calibri"/>
            </a:endParaRPr>
          </a:p>
          <a:p>
            <a:pPr>
              <a:buFont typeface="Arial" panose="020B0604020202020204" pitchFamily="34" charset="0"/>
              <a:buChar char="•"/>
            </a:pPr>
            <a:r>
              <a:rPr lang="en-US" sz="1200" b="0" i="0" dirty="0">
                <a:effectLst/>
                <a:latin typeface="Calibri"/>
                <a:ea typeface="Calibri" panose="020F0502020204030204" pitchFamily="34" charset="0"/>
                <a:cs typeface="Calibri"/>
              </a:rPr>
              <a:t>Firouz </a:t>
            </a:r>
            <a:r>
              <a:rPr lang="en-US" sz="1200" dirty="0">
                <a:latin typeface="Calibri"/>
                <a:ea typeface="Calibri" panose="020F0502020204030204" pitchFamily="34" charset="0"/>
                <a:cs typeface="Calibri"/>
              </a:rPr>
              <a:t>M.S., </a:t>
            </a:r>
            <a:r>
              <a:rPr lang="en-US" sz="1200" b="0" i="0" dirty="0">
                <a:effectLst/>
                <a:latin typeface="Calibri"/>
                <a:ea typeface="Calibri" panose="020F0502020204030204" pitchFamily="34" charset="0"/>
                <a:cs typeface="Calibri"/>
              </a:rPr>
              <a:t>Mohi-Alden K. </a:t>
            </a:r>
            <a:r>
              <a:rPr lang="en-US" sz="1200" dirty="0">
                <a:latin typeface="Calibri"/>
                <a:ea typeface="Calibri" panose="020F0502020204030204" pitchFamily="34" charset="0"/>
                <a:cs typeface="Calibri"/>
              </a:rPr>
              <a:t>&amp; </a:t>
            </a:r>
            <a:r>
              <a:rPr lang="en-US" sz="1200" b="0" i="0" dirty="0">
                <a:effectLst/>
                <a:latin typeface="Calibri"/>
                <a:ea typeface="Calibri" panose="020F0502020204030204" pitchFamily="34" charset="0"/>
                <a:cs typeface="Calibri"/>
              </a:rPr>
              <a:t>Omid M. (2021). </a:t>
            </a:r>
            <a:r>
              <a:rPr lang="en-US" sz="1200" dirty="0">
                <a:latin typeface="Calibri"/>
                <a:ea typeface="Calibri" panose="020F0502020204030204" pitchFamily="34" charset="0"/>
                <a:cs typeface="Calibri"/>
              </a:rPr>
              <a:t>A critical review on intelligent and active packaging in the food industry</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Research and development</a:t>
            </a:r>
            <a:r>
              <a:rPr lang="en-US" sz="1200" b="0" i="0" dirty="0">
                <a:effectLst/>
                <a:latin typeface="Calibri"/>
                <a:ea typeface="Calibri" panose="020F0502020204030204" pitchFamily="34" charset="0"/>
                <a:cs typeface="Calibri"/>
              </a:rPr>
              <a:t>. Food Research International, 141, 110113 (</a:t>
            </a:r>
            <a:r>
              <a:rPr lang="en-US" sz="1200" dirty="0">
                <a:latin typeface="Calibri"/>
                <a:ea typeface="Calibri" panose="020F0502020204030204" pitchFamily="34" charset="0"/>
                <a:cs typeface="Calibri"/>
              </a:rPr>
              <a:t>p</a:t>
            </a:r>
            <a:r>
              <a:rPr lang="en-US" sz="1200" b="0" i="0" dirty="0">
                <a:effectLst/>
                <a:latin typeface="Calibri"/>
                <a:ea typeface="Calibri" panose="020F0502020204030204" pitchFamily="34" charset="0"/>
                <a:cs typeface="Calibri"/>
              </a:rPr>
              <a:t>. 24).</a:t>
            </a:r>
            <a:r>
              <a:rPr lang="en-US" sz="1200" dirty="0">
                <a:latin typeface="Calibri"/>
                <a:ea typeface="Calibri" panose="020F0502020204030204" pitchFamily="34" charset="0"/>
                <a:cs typeface="Calibri"/>
              </a:rPr>
              <a:t> </a:t>
            </a:r>
            <a:endParaRPr lang="en-US" dirty="0"/>
          </a:p>
          <a:p>
            <a:pPr marL="171450" indent="-171450" algn="l">
              <a:buFont typeface="Arial" panose="020B0604020202020204" pitchFamily="34" charset="0"/>
              <a:buChar char="•"/>
            </a:pPr>
            <a:endParaRPr lang="en-US" sz="1200" b="0" i="0" dirty="0">
              <a:effectLst/>
              <a:ea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8" name="Picture Placeholder 7" descr="A picture containing graphical user interface  Description automatically generated">
            <a:extLst>
              <a:ext uri="{FF2B5EF4-FFF2-40B4-BE49-F238E27FC236}">
                <a16:creationId xmlns:a16="http://schemas.microsoft.com/office/drawing/2014/main" id="{33B8F7B6-F262-FE92-57AE-A517324930B4}"/>
              </a:ext>
            </a:extLst>
          </p:cNvPr>
          <p:cNvPicPr>
            <a:picLocks noGrp="1" noChangeAspect="1"/>
          </p:cNvPicPr>
          <p:nvPr>
            <p:ph type="pic" sz="quarter" idx="41"/>
          </p:nvPr>
        </p:nvPicPr>
        <p:blipFill rotWithShape="1">
          <a:blip r:embed="rId5" cstate="screen">
            <a:extLst>
              <a:ext uri="{28A0092B-C50C-407E-A947-70E740481C1C}">
                <a14:useLocalDpi xmlns:a14="http://schemas.microsoft.com/office/drawing/2010/main"/>
              </a:ext>
            </a:extLst>
          </a:blip>
          <a:srcRect/>
          <a:stretch/>
        </p:blipFill>
        <p:spPr>
          <a:xfrm>
            <a:off x="-1" y="-11581"/>
            <a:ext cx="7559675" cy="2723566"/>
          </a:xfrm>
        </p:spPr>
      </p:pic>
      <p:grpSp>
        <p:nvGrpSpPr>
          <p:cNvPr id="12" name="Group 11">
            <a:extLst>
              <a:ext uri="{FF2B5EF4-FFF2-40B4-BE49-F238E27FC236}">
                <a16:creationId xmlns:a16="http://schemas.microsoft.com/office/drawing/2014/main" id="{6AD44BCA-FC1A-CAD3-2975-1C0379C9E329}"/>
              </a:ext>
            </a:extLst>
          </p:cNvPr>
          <p:cNvGrpSpPr/>
          <p:nvPr/>
        </p:nvGrpSpPr>
        <p:grpSpPr>
          <a:xfrm>
            <a:off x="3660512" y="1828382"/>
            <a:ext cx="4484150" cy="2618311"/>
            <a:chOff x="1950804" y="3053151"/>
            <a:chExt cx="5608871" cy="3418425"/>
          </a:xfrm>
        </p:grpSpPr>
        <p:pic>
          <p:nvPicPr>
            <p:cNvPr id="13" name="Picture 12">
              <a:extLst>
                <a:ext uri="{FF2B5EF4-FFF2-40B4-BE49-F238E27FC236}">
                  <a16:creationId xmlns:a16="http://schemas.microsoft.com/office/drawing/2014/main" id="{5DF48F3E-C40D-AFE0-73B1-07FA1103D0C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493F4DBD-1A9F-1BB7-11EF-9C35EB959A1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87BC405C-F9BF-A25F-71BF-B4FB3F13EB1C}"/>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Web sitesi burada</a:t>
              </a:r>
              <a:endParaRPr lang="en-US" sz="1800" b="0">
                <a:solidFill>
                  <a:srgbClr val="000000"/>
                </a:solidFill>
                <a:latin typeface="Calibri" panose="020F0502020204030204" pitchFamily="34" charset="0"/>
              </a:endParaRPr>
            </a:p>
          </p:txBody>
        </p:sp>
      </p:grpSp>
      <p:pic>
        <p:nvPicPr>
          <p:cNvPr id="16" name="Online Media 15" title="What really happens to the plastic you throw away - Emma Bryce">
            <a:hlinkClick r:id="" action="ppaction://media"/>
            <a:extLst>
              <a:ext uri="{FF2B5EF4-FFF2-40B4-BE49-F238E27FC236}">
                <a16:creationId xmlns:a16="http://schemas.microsoft.com/office/drawing/2014/main" id="{D1DC6254-F76E-8438-05B2-31AC0FCAA7A9}"/>
              </a:ext>
            </a:extLst>
          </p:cNvPr>
          <p:cNvPicPr>
            <a:picLocks noRot="1" noChangeAspect="1"/>
          </p:cNvPicPr>
          <p:nvPr>
            <a:videoFile r:link="rId1"/>
          </p:nvPr>
        </p:nvPicPr>
        <p:blipFill>
          <a:blip r:embed="rId7"/>
          <a:stretch>
            <a:fillRect/>
          </a:stretch>
        </p:blipFill>
        <p:spPr>
          <a:xfrm>
            <a:off x="4304148" y="2056176"/>
            <a:ext cx="3255527" cy="2040063"/>
          </a:xfrm>
          <a:prstGeom prst="rect">
            <a:avLst/>
          </a:prstGeom>
        </p:spPr>
      </p:pic>
      <p:sp>
        <p:nvSpPr>
          <p:cNvPr id="18" name="TextBox 17">
            <a:extLst>
              <a:ext uri="{FF2B5EF4-FFF2-40B4-BE49-F238E27FC236}">
                <a16:creationId xmlns:a16="http://schemas.microsoft.com/office/drawing/2014/main" id="{A10FEB13-2D67-2C97-93EA-2D3927164950}"/>
              </a:ext>
            </a:extLst>
          </p:cNvPr>
          <p:cNvSpPr txBox="1"/>
          <p:nvPr/>
        </p:nvSpPr>
        <p:spPr>
          <a:xfrm>
            <a:off x="4676983" y="4277826"/>
            <a:ext cx="2873854" cy="738664"/>
          </a:xfrm>
          <a:prstGeom prst="rect">
            <a:avLst/>
          </a:prstGeom>
          <a:noFill/>
        </p:spPr>
        <p:txBody>
          <a:bodyPr wrap="square">
            <a:spAutoFit/>
          </a:bodyPr>
          <a:lstStyle/>
          <a:p>
            <a:pPr algn="l" rtl="0"/>
            <a:r>
              <a:rPr lang="en-US" sz="140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Attığınız plastiğe gerçekte ne oluyor - Emma Bryce - YouTube</a:t>
            </a:r>
            <a:endParaRPr lang="en-IE" sz="1400">
              <a:solidFill>
                <a:srgbClr val="F79037"/>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FC494F5-E3DE-7C32-B92E-B097242B6DC6}"/>
              </a:ext>
            </a:extLst>
          </p:cNvPr>
          <p:cNvSpPr txBox="1"/>
          <p:nvPr/>
        </p:nvSpPr>
        <p:spPr>
          <a:xfrm>
            <a:off x="3889903" y="4397447"/>
            <a:ext cx="900753" cy="461665"/>
          </a:xfrm>
          <a:prstGeom prst="rect">
            <a:avLst/>
          </a:prstGeom>
          <a:noFill/>
        </p:spPr>
        <p:txBody>
          <a:bodyPr wrap="square" rtlCol="0">
            <a:spAutoFit/>
          </a:bodyPr>
          <a:lstStyle/>
          <a:p>
            <a:pPr algn="l" rtl="0"/>
            <a:r>
              <a:rPr lang="en-IE" sz="1200" b="1">
                <a:latin typeface="Calibri" panose="020F0502020204030204" pitchFamily="34" charset="0"/>
                <a:ea typeface="Calibri" panose="020F0502020204030204" pitchFamily="34" charset="0"/>
                <a:cs typeface="Calibri" panose="020F0502020204030204" pitchFamily="34" charset="0"/>
              </a:rPr>
              <a:t>Bir düşünce kışkırtıcısı!</a:t>
            </a:r>
          </a:p>
        </p:txBody>
      </p:sp>
      <p:sp>
        <p:nvSpPr>
          <p:cNvPr id="2" name="Oval 1">
            <a:extLst>
              <a:ext uri="{FF2B5EF4-FFF2-40B4-BE49-F238E27FC236}">
                <a16:creationId xmlns:a16="http://schemas.microsoft.com/office/drawing/2014/main" id="{BFFC26CE-F5ED-9AFF-AC9F-15BA9B3014A8}"/>
              </a:ext>
            </a:extLst>
          </p:cNvPr>
          <p:cNvSpPr/>
          <p:nvPr/>
        </p:nvSpPr>
        <p:spPr>
          <a:xfrm rot="766773">
            <a:off x="6548985" y="4761588"/>
            <a:ext cx="892769" cy="797489"/>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90F84CCB-E08B-2BB4-C451-0B1E225AEED1}"/>
              </a:ext>
            </a:extLst>
          </p:cNvPr>
          <p:cNvSpPr txBox="1">
            <a:spLocks/>
          </p:cNvSpPr>
          <p:nvPr/>
        </p:nvSpPr>
        <p:spPr>
          <a:xfrm rot="1500048">
            <a:off x="6657812" y="4887870"/>
            <a:ext cx="753696" cy="346949"/>
          </a:xfrm>
          <a:prstGeom prst="rect">
            <a:avLst/>
          </a:prstGeom>
          <a:noFill/>
          <a:ln>
            <a:noFill/>
          </a:ln>
        </p:spPr>
        <p:txBody>
          <a:bodyPr vert="horz" lIns="88901" tIns="44451" rIns="88901" bIns="44451" rtlCol="0" anchor="t">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100" b="1" dirty="0" err="1">
                <a:solidFill>
                  <a:schemeClr val="bg1"/>
                </a:solidFill>
                <a:latin typeface="Calibri"/>
                <a:cs typeface="Calibri"/>
              </a:rPr>
              <a:t>İzlemek</a:t>
            </a:r>
            <a:r>
              <a:rPr lang="en-US" sz="1100" b="1" dirty="0">
                <a:solidFill>
                  <a:schemeClr val="bg1"/>
                </a:solidFill>
                <a:latin typeface="Calibri"/>
                <a:cs typeface="Calibri"/>
              </a:rPr>
              <a:t> </a:t>
            </a:r>
            <a:r>
              <a:rPr lang="en-US" sz="1100" b="1" dirty="0" err="1">
                <a:solidFill>
                  <a:schemeClr val="bg1"/>
                </a:solidFill>
                <a:latin typeface="Calibri"/>
                <a:cs typeface="Calibri"/>
              </a:rPr>
              <a:t>için</a:t>
            </a:r>
            <a:r>
              <a:rPr lang="en-US" sz="1100" b="1" dirty="0">
                <a:solidFill>
                  <a:schemeClr val="bg1"/>
                </a:solidFill>
                <a:latin typeface="Calibri"/>
                <a:cs typeface="Calibri"/>
              </a:rPr>
              <a:t> </a:t>
            </a:r>
            <a:r>
              <a:rPr lang="en-US" sz="1100" b="1" dirty="0" err="1">
                <a:solidFill>
                  <a:schemeClr val="bg1"/>
                </a:solidFill>
                <a:latin typeface="Calibri"/>
                <a:cs typeface="Calibri"/>
              </a:rPr>
              <a:t>Tıklayın</a:t>
            </a:r>
          </a:p>
        </p:txBody>
      </p:sp>
      <p:pic>
        <p:nvPicPr>
          <p:cNvPr id="7" name="Picture 8">
            <a:extLst>
              <a:ext uri="{FF2B5EF4-FFF2-40B4-BE49-F238E27FC236}">
                <a16:creationId xmlns:a16="http://schemas.microsoft.com/office/drawing/2014/main" id="{9B5BF599-115D-DC7D-7501-5013F70801EF}"/>
              </a:ext>
            </a:extLst>
          </p:cNvPr>
          <p:cNvPicPr>
            <a:picLocks noChangeAspect="1"/>
          </p:cNvPicPr>
          <p:nvPr/>
        </p:nvPicPr>
        <p:blipFill>
          <a:blip r:embed="rId9"/>
          <a:stretch>
            <a:fillRect/>
          </a:stretch>
        </p:blipFill>
        <p:spPr>
          <a:xfrm>
            <a:off x="206460" y="6044921"/>
            <a:ext cx="504565" cy="476250"/>
          </a:xfrm>
          <a:prstGeom prst="rect">
            <a:avLst/>
          </a:prstGeom>
        </p:spPr>
      </p:pic>
      <p:sp>
        <p:nvSpPr>
          <p:cNvPr id="11" name="Slide Number Placeholder 9">
            <a:extLst>
              <a:ext uri="{FF2B5EF4-FFF2-40B4-BE49-F238E27FC236}">
                <a16:creationId xmlns:a16="http://schemas.microsoft.com/office/drawing/2014/main" id="{B2F85842-F199-F5A8-AFC4-E5B461D8061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42</a:t>
            </a:fld>
            <a:endParaRPr lang="en-US" sz="1100"/>
          </a:p>
        </p:txBody>
      </p:sp>
    </p:spTree>
    <p:extLst>
      <p:ext uri="{BB962C8B-B14F-4D97-AF65-F5344CB8AC3E}">
        <p14:creationId xmlns:p14="http://schemas.microsoft.com/office/powerpoint/2010/main" val="361833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65767" y="626454"/>
            <a:ext cx="5546884"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fontAlgn="base"/>
            <a:r>
              <a:rPr lang="en-GB" sz="1200" i="0" dirty="0">
                <a:solidFill>
                  <a:srgbClr val="000000"/>
                </a:solidFill>
                <a:effectLst/>
                <a:latin typeface="Calibri"/>
                <a:ea typeface="Calibri" panose="020F0502020204030204" pitchFamily="34" charset="0"/>
                <a:cs typeface="Calibri"/>
              </a:rPr>
              <a:t>Amerika </a:t>
            </a:r>
            <a:r>
              <a:rPr lang="en-GB" sz="1200" i="0" dirty="0" err="1">
                <a:solidFill>
                  <a:srgbClr val="000000"/>
                </a:solidFill>
                <a:effectLst/>
                <a:latin typeface="Calibri"/>
                <a:ea typeface="Calibri" panose="020F0502020204030204" pitchFamily="34" charset="0"/>
                <a:cs typeface="Calibri"/>
              </a:rPr>
              <a:t>Birleşik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Devletleri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Çevre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Koruma</a:t>
            </a:r>
            <a:r>
              <a:rPr lang="en-GB" sz="1200" i="0" dirty="0">
                <a:solidFill>
                  <a:srgbClr val="000000"/>
                </a:solidFill>
                <a:effectLst/>
                <a:latin typeface="Calibri"/>
                <a:ea typeface="Calibri" panose="020F0502020204030204" pitchFamily="34" charset="0"/>
                <a:cs typeface="Calibri"/>
              </a:rPr>
              <a:t> Ajansı'na </a:t>
            </a:r>
            <a:r>
              <a:rPr lang="en-GB" sz="1200" dirty="0">
                <a:latin typeface="Calibri"/>
                <a:ea typeface="Calibri" panose="020F0502020204030204" pitchFamily="34" charset="0"/>
                <a:cs typeface="Calibri"/>
              </a:rPr>
              <a:t>[Environmental Protection Agency – </a:t>
            </a:r>
            <a:r>
              <a:rPr lang="en-GB" sz="1200" i="0" dirty="0">
                <a:solidFill>
                  <a:srgbClr val="000000"/>
                </a:solidFill>
                <a:effectLst/>
                <a:latin typeface="Calibri"/>
                <a:ea typeface="Calibri" panose="020F0502020204030204" pitchFamily="34" charset="0"/>
                <a:cs typeface="Calibri"/>
              </a:rPr>
              <a:t>EPA</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göre</a:t>
            </a:r>
            <a:r>
              <a:rPr lang="en-GB" sz="1200" i="0" dirty="0">
                <a:solidFill>
                  <a:srgbClr val="000000"/>
                </a:solidFill>
                <a:effectLst/>
                <a:latin typeface="Calibri"/>
                <a:ea typeface="Calibri" panose="020F0502020204030204" pitchFamily="34" charset="0"/>
                <a:cs typeface="Calibri"/>
              </a:rPr>
              <a:t>, sera </a:t>
            </a:r>
            <a:r>
              <a:rPr lang="en-GB" sz="1200" i="0" dirty="0" err="1">
                <a:solidFill>
                  <a:srgbClr val="000000"/>
                </a:solidFill>
                <a:effectLst/>
                <a:latin typeface="Calibri"/>
                <a:ea typeface="Calibri" panose="020F0502020204030204" pitchFamily="34" charset="0"/>
                <a:cs typeface="Calibri"/>
              </a:rPr>
              <a:t>gazı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emisyonlarının</a:t>
            </a:r>
            <a:r>
              <a:rPr lang="en-GB" sz="1200" i="0" dirty="0">
                <a:solidFill>
                  <a:srgbClr val="000000"/>
                </a:solidFill>
                <a:effectLst/>
                <a:latin typeface="Calibri"/>
                <a:ea typeface="Calibri" panose="020F0502020204030204" pitchFamily="34" charset="0"/>
                <a:cs typeface="Calibri"/>
              </a:rPr>
              <a:t> %27'si 2020 </a:t>
            </a:r>
            <a:r>
              <a:rPr lang="en-GB" sz="1200" i="0" dirty="0" err="1">
                <a:solidFill>
                  <a:srgbClr val="000000"/>
                </a:solidFill>
                <a:effectLst/>
                <a:latin typeface="Calibri"/>
                <a:ea typeface="Calibri" panose="020F0502020204030204" pitchFamily="34" charset="0"/>
                <a:cs typeface="Calibri"/>
              </a:rPr>
              <a:t>yılına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özel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olarak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fosil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yakıtların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taşınması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yakılmasından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kaynaklanmaktadır</a:t>
            </a:r>
            <a:r>
              <a:rPr lang="en-GB" sz="1200" i="0" dirty="0">
                <a:solidFill>
                  <a:srgbClr val="000000"/>
                </a:solidFill>
                <a:effectLst/>
                <a:latin typeface="Calibri"/>
                <a:ea typeface="Calibri" panose="020F0502020204030204" pitchFamily="34" charset="0"/>
                <a:cs typeface="Calibri"/>
              </a:rPr>
              <a:t>. Buna </a:t>
            </a:r>
            <a:r>
              <a:rPr lang="en-GB" sz="1200" i="0" dirty="0" err="1">
                <a:solidFill>
                  <a:srgbClr val="000000"/>
                </a:solidFill>
                <a:effectLst/>
                <a:latin typeface="Calibri"/>
                <a:ea typeface="Calibri" panose="020F0502020204030204" pitchFamily="34" charset="0"/>
                <a:cs typeface="Calibri"/>
              </a:rPr>
              <a:t>göre</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emisyonların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önemli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kısmı</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hammadde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hayvan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ürünlerin</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taşınmasından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kaynaklanmaktadır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a typeface="Calibri" panose="020F0502020204030204" pitchFamily="34" charset="0"/>
            </a:endParaRPr>
          </a:p>
          <a:p>
            <a:pPr rtl="0" fontAlgn="base"/>
            <a:endParaRPr lang="en-GB" sz="1000" i="0">
              <a:solidFill>
                <a:srgbClr val="000000"/>
              </a:solidFill>
              <a:ea typeface="Calibri" panose="020F0502020204030204" pitchFamily="34" charset="0"/>
            </a:endParaRPr>
          </a:p>
          <a:p>
            <a:pPr fontAlgn="base"/>
            <a:r>
              <a:rPr lang="en-GB" sz="1200" b="1" i="0" dirty="0" err="1">
                <a:solidFill>
                  <a:srgbClr val="000000"/>
                </a:solidFill>
                <a:effectLst/>
                <a:latin typeface="Calibri"/>
                <a:ea typeface="Calibri" panose="020F0502020204030204" pitchFamily="34" charset="0"/>
                <a:cs typeface="Calibri"/>
              </a:rPr>
              <a:t>Hayvanların</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taşınması</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Hayvan</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refahı</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ve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hakları</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endParaRPr lang="en-GB" sz="1200" dirty="0">
              <a:ea typeface="Calibri" panose="020F0502020204030204" pitchFamily="34" charset="0"/>
            </a:endParaRPr>
          </a:p>
          <a:p>
            <a:pPr rtl="0" fontAlgn="base"/>
            <a:r>
              <a:rPr lang="en-GB" sz="1200" i="0" dirty="0" err="1">
                <a:solidFill>
                  <a:srgbClr val="000000"/>
                </a:solidFill>
                <a:effectLst/>
                <a:latin typeface="Calibri"/>
                <a:ea typeface="Calibri" panose="020F0502020204030204" pitchFamily="34" charset="0"/>
                <a:cs typeface="Calibri"/>
              </a:rPr>
              <a:t>Hayvanların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refah</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gereksinimlerine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mevzuata</a:t>
            </a:r>
            <a:r>
              <a:rPr lang="en-GB" sz="1200" dirty="0">
                <a:latin typeface="Calibri"/>
                <a:ea typeface="Calibri" panose="020F0502020204030204" pitchFamily="34" charset="0"/>
                <a:cs typeface="Calibri"/>
              </a:rPr>
              <a:t> her</a:t>
            </a:r>
            <a:r>
              <a:rPr lang="en-GB" sz="1200" i="0" dirty="0">
                <a:solidFill>
                  <a:srgbClr val="000000"/>
                </a:solidFill>
                <a:effectLst/>
                <a:latin typeface="Calibri"/>
                <a:ea typeface="Calibri" panose="020F0502020204030204" pitchFamily="34" charset="0"/>
                <a:cs typeface="Calibri"/>
              </a:rPr>
              <a:t> zaman </a:t>
            </a:r>
            <a:r>
              <a:rPr lang="en-GB" sz="1200" i="0" dirty="0" err="1">
                <a:solidFill>
                  <a:srgbClr val="000000"/>
                </a:solidFill>
                <a:effectLst/>
                <a:latin typeface="Calibri"/>
                <a:ea typeface="Calibri" panose="020F0502020204030204" pitchFamily="34" charset="0"/>
                <a:cs typeface="Calibri"/>
              </a:rPr>
              <a:t>sıkı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şekilde</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uyulmalıdır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Hiç</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kimse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hayvanların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yaralanmasına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veya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gereksiz</a:t>
            </a:r>
            <a:r>
              <a:rPr lang="en-GB" sz="1200" i="0" dirty="0">
                <a:solidFill>
                  <a:srgbClr val="000000"/>
                </a:solidFill>
                <a:effectLst/>
                <a:latin typeface="Calibri"/>
                <a:ea typeface="Calibri" panose="020F0502020204030204" pitchFamily="34" charset="0"/>
                <a:cs typeface="Calibri"/>
              </a:rPr>
              <a:t> yere </a:t>
            </a:r>
            <a:r>
              <a:rPr lang="en-GB" sz="1200" i="0" dirty="0" err="1">
                <a:solidFill>
                  <a:srgbClr val="000000"/>
                </a:solidFill>
                <a:effectLst/>
                <a:latin typeface="Calibri"/>
                <a:ea typeface="Calibri" panose="020F0502020204030204" pitchFamily="34" charset="0"/>
                <a:cs typeface="Calibri"/>
              </a:rPr>
              <a:t>acı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çekmesine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neden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olabilecek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şekilde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hayvanları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nakletmeyecek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veya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hayvanların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taşınmasına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sebep</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olmayacaktır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AB'de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Konsey</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Tüzüğü</a:t>
            </a:r>
            <a:r>
              <a:rPr lang="en-GB" sz="1200" i="0" dirty="0">
                <a:solidFill>
                  <a:srgbClr val="000000"/>
                </a:solidFill>
                <a:effectLst/>
                <a:latin typeface="Calibri"/>
                <a:ea typeface="Calibri" panose="020F0502020204030204" pitchFamily="34" charset="0"/>
                <a:cs typeface="Calibri"/>
              </a:rPr>
              <a:t> (EC) No 1/2005 Ek </a:t>
            </a:r>
            <a:r>
              <a:rPr lang="en-GB" sz="1200" i="0" dirty="0" err="1">
                <a:solidFill>
                  <a:srgbClr val="000000"/>
                </a:solidFill>
                <a:effectLst/>
                <a:latin typeface="Calibri"/>
                <a:ea typeface="Calibri" panose="020F0502020204030204" pitchFamily="34" charset="0"/>
                <a:cs typeface="Calibri"/>
              </a:rPr>
              <a:t>I'de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belirtilen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teknik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kurallara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kesinlikle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uyulmalıdır</a:t>
            </a:r>
            <a:r>
              <a:rPr lang="en-GB" sz="1200" i="0" dirty="0">
                <a:solidFill>
                  <a:srgbClr val="000000"/>
                </a:solidFill>
                <a:effectLst/>
                <a:latin typeface="Calibri"/>
                <a:ea typeface="Calibri" panose="020F0502020204030204" pitchFamily="34" charset="0"/>
                <a:cs typeface="Calibri"/>
              </a:rPr>
              <a:t>.</a:t>
            </a:r>
            <a:endParaRPr lang="en-GB" sz="1200" i="0" dirty="0">
              <a:solidFill>
                <a:srgbClr val="000000"/>
              </a:solidFill>
              <a:ea typeface="Calibri" panose="020F0502020204030204" pitchFamily="34" charset="0"/>
              <a:cs typeface="Calibri"/>
            </a:endParaRPr>
          </a:p>
          <a:p>
            <a:pPr rtl="0" fontAlgn="base"/>
            <a:endParaRPr lang="en-GB" sz="800" i="0">
              <a:solidFill>
                <a:srgbClr val="000000"/>
              </a:solidFill>
              <a:ea typeface="Calibri" panose="020F0502020204030204" pitchFamily="34" charset="0"/>
            </a:endParaRPr>
          </a:p>
          <a:p>
            <a:pPr fontAlgn="base"/>
            <a:r>
              <a:rPr lang="en-GB" sz="1200" i="0" dirty="0" err="1">
                <a:solidFill>
                  <a:srgbClr val="000000"/>
                </a:solidFill>
                <a:effectLst/>
                <a:latin typeface="Calibri"/>
                <a:ea typeface="Calibri" panose="020F0502020204030204" pitchFamily="34" charset="0"/>
                <a:cs typeface="Calibri"/>
              </a:rPr>
              <a:t>Taşıma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ilgili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operasyonlar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sırasında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hayvanların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korunmasına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ilişkin</a:t>
            </a:r>
            <a:r>
              <a:rPr lang="en-GB" sz="1200" i="0" dirty="0">
                <a:solidFill>
                  <a:srgbClr val="000000"/>
                </a:solidFill>
                <a:effectLst/>
                <a:latin typeface="Calibri"/>
                <a:ea typeface="Calibri" panose="020F0502020204030204" pitchFamily="34" charset="0"/>
                <a:cs typeface="Calibri"/>
              </a:rPr>
              <a:t> 22 </a:t>
            </a:r>
            <a:r>
              <a:rPr lang="en-GB" sz="1200" i="0" dirty="0" err="1">
                <a:solidFill>
                  <a:srgbClr val="000000"/>
                </a:solidFill>
                <a:effectLst/>
                <a:latin typeface="Calibri"/>
                <a:ea typeface="Calibri" panose="020F0502020204030204" pitchFamily="34" charset="0"/>
                <a:cs typeface="Calibri"/>
              </a:rPr>
              <a:t>Aralık</a:t>
            </a:r>
            <a:r>
              <a:rPr lang="en-GB" sz="1200" i="0" dirty="0">
                <a:solidFill>
                  <a:srgbClr val="000000"/>
                </a:solidFill>
                <a:effectLst/>
                <a:latin typeface="Calibri"/>
                <a:ea typeface="Calibri" panose="020F0502020204030204" pitchFamily="34" charset="0"/>
                <a:cs typeface="Calibri"/>
              </a:rPr>
              <a:t> 2004 </a:t>
            </a:r>
            <a:r>
              <a:rPr lang="en-GB" sz="1200" i="0" dirty="0" err="1">
                <a:solidFill>
                  <a:srgbClr val="000000"/>
                </a:solidFill>
                <a:effectLst/>
                <a:latin typeface="Calibri"/>
                <a:ea typeface="Calibri" panose="020F0502020204030204" pitchFamily="34" charset="0"/>
                <a:cs typeface="Calibri"/>
              </a:rPr>
              <a:t>tarih</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(EC) 1/2005 </a:t>
            </a:r>
            <a:r>
              <a:rPr lang="en-GB" sz="1200" i="0" dirty="0" err="1">
                <a:solidFill>
                  <a:srgbClr val="000000"/>
                </a:solidFill>
                <a:effectLst/>
                <a:latin typeface="Calibri"/>
                <a:ea typeface="Calibri" panose="020F0502020204030204" pitchFamily="34" charset="0"/>
                <a:cs typeface="Calibri"/>
              </a:rPr>
              <a:t>sayılı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Konsey</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Tüzüğü</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64/432/EEC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93/ </a:t>
            </a:r>
            <a:r>
              <a:rPr lang="en-GB" sz="1200" i="0" dirty="0" err="1">
                <a:solidFill>
                  <a:srgbClr val="000000"/>
                </a:solidFill>
                <a:effectLst/>
                <a:latin typeface="Calibri"/>
                <a:ea typeface="Calibri" panose="020F0502020204030204" pitchFamily="34" charset="0"/>
                <a:cs typeface="Calibri"/>
              </a:rPr>
              <a:t>sayılı</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Direktifleri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tadil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eden</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Konsey</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Tüzüğü</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dikkate</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alınarak</a:t>
            </a:r>
            <a:r>
              <a:rPr lang="en-GB" sz="1200" dirty="0">
                <a:latin typeface="Calibri"/>
                <a:ea typeface="Calibri" panose="020F0502020204030204" pitchFamily="34" charset="0"/>
                <a:cs typeface="Calibri"/>
              </a:rPr>
              <a:t> </a:t>
            </a:r>
            <a:r>
              <a:rPr lang="en-GB" sz="1200" i="1" dirty="0">
                <a:latin typeface="Calibri"/>
                <a:ea typeface="Calibri" panose="020F0502020204030204" pitchFamily="34" charset="0"/>
                <a:cs typeface="Calibri"/>
              </a:rPr>
              <a:t>119</a:t>
            </a:r>
            <a:r>
              <a:rPr lang="en-GB" sz="1200" i="1" dirty="0">
                <a:solidFill>
                  <a:srgbClr val="000000"/>
                </a:solidFill>
                <a:effectLst/>
                <a:latin typeface="Calibri"/>
                <a:ea typeface="Calibri" panose="020F0502020204030204" pitchFamily="34" charset="0"/>
                <a:cs typeface="Calibri"/>
              </a:rPr>
              <a:t>/EC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(EC) No 1255/97 </a:t>
            </a:r>
            <a:r>
              <a:rPr lang="en-GB" sz="1200" i="1" dirty="0" err="1">
                <a:solidFill>
                  <a:srgbClr val="000000"/>
                </a:solidFill>
                <a:effectLst/>
                <a:latin typeface="Calibri"/>
                <a:ea typeface="Calibri" panose="020F0502020204030204" pitchFamily="34" charset="0"/>
                <a:cs typeface="Calibri"/>
              </a:rPr>
              <a:t>Yönetmeliği</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hayvanların</a:t>
            </a:r>
            <a:r>
              <a:rPr lang="en-GB" sz="1200" dirty="0">
                <a:solidFill>
                  <a:srgbClr val="000000"/>
                </a:solidFill>
                <a:effectLst/>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taşınmasında</a:t>
            </a:r>
            <a:r>
              <a:rPr lang="en-GB" sz="1200" dirty="0">
                <a:solidFill>
                  <a:srgbClr val="000000"/>
                </a:solidFill>
                <a:effectLst/>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aşağıdaki</a:t>
            </a:r>
            <a:r>
              <a:rPr lang="en-GB" sz="1200" dirty="0">
                <a:solidFill>
                  <a:srgbClr val="000000"/>
                </a:solidFill>
                <a:effectLst/>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şartlara</a:t>
            </a:r>
            <a:r>
              <a:rPr lang="en-GB" sz="1200" dirty="0">
                <a:solidFill>
                  <a:srgbClr val="000000"/>
                </a:solidFill>
                <a:effectLst/>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uyulacaktır</a:t>
            </a:r>
            <a:r>
              <a:rPr lang="en-GB" sz="120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dirty="0">
              <a:ea typeface="Calibri" panose="020F0502020204030204" pitchFamily="34" charset="0"/>
              <a:cs typeface="Calibri"/>
            </a:endParaRPr>
          </a:p>
          <a:p>
            <a:pPr marL="171450" indent="-171450" fontAlgn="base"/>
            <a:r>
              <a:rPr lang="en-GB" sz="1200" i="1" dirty="0">
                <a:latin typeface="Calibri"/>
                <a:ea typeface="Calibri" panose="020F0502020204030204" pitchFamily="34" charset="0"/>
                <a:cs typeface="Calibri"/>
              </a:rPr>
              <a:t>a) </a:t>
            </a:r>
            <a:r>
              <a:rPr lang="en-GB" sz="1200" i="1" dirty="0" err="1">
                <a:latin typeface="Calibri"/>
                <a:ea typeface="Calibri" panose="020F0502020204030204" pitchFamily="34" charset="0"/>
                <a:cs typeface="Calibri"/>
              </a:rPr>
              <a:t>Yolculuk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süresi</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aza</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indirilmeli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yolculuk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sırasında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hayvanların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ihtiyaçlarını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karşılamak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için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gerekli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düzenlemeler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önceden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yapılmalıdır</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a typeface="Calibri" panose="020F0502020204030204" pitchFamily="34" charset="0"/>
            </a:endParaRPr>
          </a:p>
          <a:p>
            <a:pPr marL="228600" indent="-228600" rtl="0" fontAlgn="base">
              <a:buFont typeface="+mj-lt"/>
              <a:buAutoNum type="alphaLcParenR"/>
            </a:pPr>
            <a:endParaRPr lang="en-GB" sz="400" i="1">
              <a:solidFill>
                <a:srgbClr val="000000"/>
              </a:solidFill>
              <a:ea typeface="Calibri" panose="020F0502020204030204" pitchFamily="34" charset="0"/>
            </a:endParaRPr>
          </a:p>
          <a:p>
            <a:pPr fontAlgn="base"/>
            <a:r>
              <a:rPr lang="en-GB" sz="1200" i="1" dirty="0">
                <a:latin typeface="Calibri"/>
                <a:ea typeface="Calibri" panose="020F0502020204030204" pitchFamily="34" charset="0"/>
                <a:cs typeface="Calibri"/>
              </a:rPr>
              <a:t>b) </a:t>
            </a:r>
            <a:r>
              <a:rPr lang="en-GB" sz="1200" i="1" dirty="0" err="1">
                <a:latin typeface="Calibri"/>
                <a:ea typeface="Calibri" panose="020F0502020204030204" pitchFamily="34" charset="0"/>
                <a:cs typeface="Calibri"/>
              </a:rPr>
              <a:t>Yolculuk</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için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uygun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olan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hayvanlar</a:t>
            </a:r>
            <a:r>
              <a:rPr lang="en-GB" sz="1200" i="1" dirty="0">
                <a:latin typeface="Calibri"/>
                <a:ea typeface="Calibri" panose="020F0502020204030204" pitchFamily="34" charset="0"/>
                <a:cs typeface="Calibri"/>
              </a:rPr>
              <a:t> transfer </a:t>
            </a:r>
            <a:r>
              <a:rPr lang="en-GB" sz="1200" i="1" dirty="0" err="1">
                <a:latin typeface="Calibri"/>
                <a:ea typeface="Calibri" panose="020F0502020204030204" pitchFamily="34" charset="0"/>
                <a:cs typeface="Calibri"/>
              </a:rPr>
              <a:t>edilmelidir</a:t>
            </a:r>
            <a:r>
              <a:rPr lang="en-GB" sz="1200" i="1" dirty="0">
                <a:latin typeface="Calibri"/>
                <a:ea typeface="Calibri" panose="020F0502020204030204" pitchFamily="34" charset="0"/>
                <a:cs typeface="Calibri"/>
              </a:rPr>
              <a:t>. </a:t>
            </a:r>
            <a:endParaRPr lang="en-GB" sz="1200" i="1" dirty="0">
              <a:solidFill>
                <a:srgbClr val="000000"/>
              </a:solidFill>
              <a:ea typeface="Calibri" panose="020F0502020204030204" pitchFamily="34" charset="0"/>
            </a:endParaRPr>
          </a:p>
          <a:p>
            <a:pPr marL="228600" indent="-228600" rtl="0" fontAlgn="base">
              <a:buFont typeface="+mj-lt"/>
              <a:buAutoNum type="alphaLcParenR"/>
            </a:pPr>
            <a:endParaRPr lang="en-GB" sz="400" i="1">
              <a:solidFill>
                <a:srgbClr val="000000"/>
              </a:solidFill>
              <a:ea typeface="Calibri" panose="020F0502020204030204" pitchFamily="34" charset="0"/>
            </a:endParaRPr>
          </a:p>
          <a:p>
            <a:pPr marL="114300" indent="-114300" fontAlgn="base"/>
            <a:r>
              <a:rPr lang="en-GB" sz="1200" i="1" dirty="0">
                <a:latin typeface="Calibri"/>
                <a:ea typeface="Calibri" panose="020F0502020204030204" pitchFamily="34" charset="0"/>
                <a:cs typeface="Calibri"/>
              </a:rPr>
              <a:t>c) </a:t>
            </a:r>
            <a:r>
              <a:rPr lang="en-GB" sz="1200" i="1" dirty="0" err="1">
                <a:latin typeface="Calibri"/>
                <a:ea typeface="Calibri" panose="020F0502020204030204" pitchFamily="34" charset="0"/>
                <a:cs typeface="Calibri"/>
              </a:rPr>
              <a:t>Taşıma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araçları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yaralanma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acı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çekmeyi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önleyecek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hayvanların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güvenliğini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sağlayacak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şekilde</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tasarlanmalı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kullanılmalıdır</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a:buAutoNum type="alphaLcParenR"/>
            </a:pPr>
            <a:endParaRPr lang="en-GB" sz="400" i="1">
              <a:ea typeface="Calibri" panose="020F0502020204030204" pitchFamily="34" charset="0"/>
              <a:cs typeface="Calibri"/>
            </a:endParaRPr>
          </a:p>
          <a:p>
            <a:pPr marL="114300" indent="-114300" algn="l"/>
            <a:r>
              <a:rPr lang="en-GB" sz="1200" i="1" dirty="0">
                <a:latin typeface="Calibri"/>
                <a:ea typeface="Calibri" panose="020F0502020204030204" pitchFamily="34" charset="0"/>
                <a:cs typeface="Calibri"/>
              </a:rPr>
              <a:t>d) </a:t>
            </a:r>
            <a:r>
              <a:rPr lang="en-GB" sz="1200" i="1" dirty="0" err="1">
                <a:latin typeface="Calibri"/>
                <a:ea typeface="Calibri" panose="020F0502020204030204" pitchFamily="34" charset="0"/>
                <a:cs typeface="Calibri"/>
              </a:rPr>
              <a:t>Yükleme</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boşaltma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tesisleri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yaralanma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ıstırabı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önlemek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hayvanların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güvenliğini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sağlamak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için</a:t>
            </a:r>
            <a:r>
              <a:rPr lang="en-GB" sz="1200" i="1" dirty="0">
                <a:solidFill>
                  <a:srgbClr val="000000"/>
                </a:solidFill>
                <a:effectLst/>
                <a:latin typeface="Calibri"/>
                <a:ea typeface="Calibri" panose="020F0502020204030204" pitchFamily="34" charset="0"/>
                <a:cs typeface="Calibri"/>
              </a:rPr>
              <a:t> </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tasarlanmalı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işletilmelidir</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algn="l" rtl="0" fontAlgn="base">
              <a:buFont typeface="+mj-lt"/>
              <a:buAutoNum type="alphaLcParenR"/>
            </a:pPr>
            <a:endParaRPr lang="en-GB" sz="400" i="1">
              <a:solidFill>
                <a:srgbClr val="000000"/>
              </a:solidFill>
              <a:effectLst/>
              <a:ea typeface="Calibri" panose="020F0502020204030204" pitchFamily="34" charset="0"/>
            </a:endParaRPr>
          </a:p>
          <a:p>
            <a:pPr marL="114300" indent="-114300" algn="l" fontAlgn="base"/>
            <a:r>
              <a:rPr lang="en-GB" sz="1200" i="1" dirty="0">
                <a:latin typeface="Calibri"/>
                <a:ea typeface="Calibri" panose="020F0502020204030204" pitchFamily="34" charset="0"/>
                <a:cs typeface="Calibri"/>
              </a:rPr>
              <a:t>e) </a:t>
            </a:r>
            <a:r>
              <a:rPr lang="en-GB" sz="1200" i="1" dirty="0" err="1">
                <a:latin typeface="Calibri"/>
                <a:ea typeface="Calibri" panose="020F0502020204030204" pitchFamily="34" charset="0"/>
                <a:cs typeface="Calibri"/>
              </a:rPr>
              <a:t>Hayvanlarla</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ilgilenen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personelin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bu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amaca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uygun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olarak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eğitilmiş</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veya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yetkin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olduğunu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görevlerini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şiddet</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veya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gereksiz</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korku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yaralanma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veya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ıstıraba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yol</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açabilecek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herhangi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bir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yöntem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kullanmadan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yerine</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getirmesi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sağlanmalıdır</a:t>
            </a:r>
            <a:r>
              <a:rPr lang="en-GB" sz="1200" i="1" dirty="0">
                <a:latin typeface="Calibri"/>
                <a:ea typeface="Calibri" panose="020F0502020204030204" pitchFamily="34" charset="0"/>
                <a:cs typeface="Calibri"/>
              </a:rPr>
              <a:t>.</a:t>
            </a:r>
            <a:endParaRPr lang="en-GB" sz="1200" i="1" dirty="0">
              <a:solidFill>
                <a:srgbClr val="000000"/>
              </a:solidFill>
              <a:effectLst/>
              <a:ea typeface="Calibri" panose="020F0502020204030204" pitchFamily="34" charset="0"/>
            </a:endParaRPr>
          </a:p>
          <a:p>
            <a:pPr marL="228600" indent="-228600" algn="l" rtl="0" fontAlgn="base">
              <a:buFont typeface="+mj-lt"/>
              <a:buAutoNum type="alphaLcParenR"/>
            </a:pPr>
            <a:endParaRPr lang="en-GB" sz="400" i="1">
              <a:solidFill>
                <a:srgbClr val="000000"/>
              </a:solidFill>
              <a:effectLst/>
              <a:ea typeface="Calibri" panose="020F0502020204030204" pitchFamily="34" charset="0"/>
            </a:endParaRPr>
          </a:p>
          <a:p>
            <a:pPr marL="114300" indent="-114300" algn="l" fontAlgn="base"/>
            <a:r>
              <a:rPr lang="en-GB" sz="1200" i="1" dirty="0">
                <a:latin typeface="Calibri"/>
                <a:ea typeface="Calibri" panose="020F0502020204030204" pitchFamily="34" charset="0"/>
                <a:cs typeface="Calibri"/>
              </a:rPr>
              <a:t>f) </a:t>
            </a:r>
            <a:r>
              <a:rPr lang="en-GB" sz="1200" i="1" dirty="0" err="1">
                <a:latin typeface="Calibri"/>
                <a:ea typeface="Calibri" panose="020F0502020204030204" pitchFamily="34" charset="0"/>
                <a:cs typeface="Calibri"/>
              </a:rPr>
              <a:t>Varış</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yerine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gecikmeden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nakliye</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yapılması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hayvanların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refah</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koşulları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düzenli</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olarak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kontrol</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edilmesi</a:t>
            </a:r>
            <a:r>
              <a:rPr lang="en-GB" sz="1200" i="1" dirty="0">
                <a:latin typeface="Calibri"/>
                <a:ea typeface="Calibri" panose="020F0502020204030204" pitchFamily="34" charset="0"/>
                <a:cs typeface="Calibri"/>
              </a:rPr>
              <a:t> </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uygun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şekilde</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korunması</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gerekir</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algn="l" rtl="0" fontAlgn="base">
              <a:buFont typeface="+mj-lt"/>
              <a:buAutoNum type="alphaLcParenR"/>
            </a:pPr>
            <a:endParaRPr lang="en-GB" sz="400" i="1">
              <a:solidFill>
                <a:srgbClr val="000000"/>
              </a:solidFill>
              <a:effectLst/>
              <a:ea typeface="Calibri" panose="020F0502020204030204" pitchFamily="34" charset="0"/>
            </a:endParaRPr>
          </a:p>
          <a:p>
            <a:pPr marL="114300" indent="-114300" algn="l" fontAlgn="base"/>
            <a:r>
              <a:rPr lang="en-GB" sz="1200" i="1" dirty="0">
                <a:latin typeface="Calibri"/>
                <a:ea typeface="Calibri" panose="020F0502020204030204" pitchFamily="34" charset="0"/>
                <a:cs typeface="Calibri"/>
              </a:rPr>
              <a:t>g) </a:t>
            </a:r>
            <a:r>
              <a:rPr lang="en-GB" sz="1200" i="1" dirty="0" err="1">
                <a:latin typeface="Calibri"/>
                <a:ea typeface="Calibri" panose="020F0502020204030204" pitchFamily="34" charset="0"/>
                <a:cs typeface="Calibri"/>
              </a:rPr>
              <a:t>Hayvanlar</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için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boyutlarına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amaçlanan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yolculuğa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uygun</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yeterli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zemin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alanı</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yükseklik</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sağlanmalıdır</a:t>
            </a:r>
            <a:r>
              <a:rPr lang="en-GB" sz="1200" i="1" dirty="0">
                <a:latin typeface="Calibri"/>
                <a:ea typeface="Calibri" panose="020F0502020204030204" pitchFamily="34" charset="0"/>
                <a:cs typeface="Calibri"/>
              </a:rPr>
              <a:t>.</a:t>
            </a:r>
            <a:endParaRPr lang="en-GB" sz="1200" i="1" dirty="0">
              <a:solidFill>
                <a:srgbClr val="000000"/>
              </a:solidFill>
              <a:ea typeface="Calibri" panose="020F0502020204030204" pitchFamily="34" charset="0"/>
            </a:endParaRPr>
          </a:p>
          <a:p>
            <a:pPr marL="228600" indent="-228600" algn="l" rtl="0" fontAlgn="base">
              <a:buFont typeface="+mj-lt"/>
              <a:buAutoNum type="alphaLcParenR"/>
            </a:pPr>
            <a:endParaRPr lang="en-GB" sz="400" i="1">
              <a:solidFill>
                <a:srgbClr val="000000"/>
              </a:solidFill>
              <a:effectLst/>
              <a:ea typeface="Calibri" panose="020F0502020204030204" pitchFamily="34" charset="0"/>
            </a:endParaRPr>
          </a:p>
          <a:p>
            <a:pPr marL="114300" indent="-114300" algn="l" fontAlgn="base"/>
            <a:r>
              <a:rPr lang="en-GB" sz="1200" i="1" dirty="0">
                <a:latin typeface="Calibri"/>
                <a:ea typeface="Calibri" panose="020F0502020204030204" pitchFamily="34" charset="0"/>
                <a:cs typeface="Calibri"/>
              </a:rPr>
              <a:t>h) </a:t>
            </a:r>
            <a:r>
              <a:rPr lang="en-GB" sz="1200" i="1" dirty="0" err="1">
                <a:latin typeface="Calibri"/>
                <a:ea typeface="Calibri" panose="020F0502020204030204" pitchFamily="34" charset="0"/>
                <a:cs typeface="Calibri"/>
              </a:rPr>
              <a:t>Hayvanlara</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uygun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aralıklarla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tür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büyüklüklerine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uygun</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nitelik</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nicelikte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yem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dinlenme</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sağlanmalıdır</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algn="l" rtl="0" fontAlgn="base">
              <a:buFont typeface="+mj-lt"/>
              <a:buAutoNum type="alphaLcParenR"/>
            </a:pPr>
            <a:endParaRPr lang="en-GB" sz="800" i="0">
              <a:solidFill>
                <a:srgbClr val="000000"/>
              </a:solidFill>
              <a:effectLst/>
              <a:ea typeface="Calibri" panose="020F0502020204030204" pitchFamily="34" charset="0"/>
            </a:endParaRPr>
          </a:p>
          <a:p>
            <a:pPr algn="l" fontAlgn="base"/>
            <a:r>
              <a:rPr lang="en-GB" sz="1200" i="0" dirty="0" err="1">
                <a:solidFill>
                  <a:srgbClr val="000000"/>
                </a:solidFill>
                <a:effectLst/>
                <a:latin typeface="Calibri"/>
                <a:ea typeface="Calibri" panose="020F0502020204030204" pitchFamily="34" charset="0"/>
                <a:cs typeface="Calibri"/>
              </a:rPr>
              <a:t>Taşıyıcılar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bekçiler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toplanma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merkezleri</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mevzuata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uymak</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zorundadır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1562939" y="1282974"/>
            <a:ext cx="5549712"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B.2.6. Lojistik / Taşımacılık</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Slide Number Placeholder 9">
            <a:extLst>
              <a:ext uri="{FF2B5EF4-FFF2-40B4-BE49-F238E27FC236}">
                <a16:creationId xmlns:a16="http://schemas.microsoft.com/office/drawing/2014/main" id="{454A037F-B191-3356-B8E5-BFF7F27247B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43</a:t>
            </a:fld>
            <a:endParaRPr lang="en-US" sz="1100"/>
          </a:p>
        </p:txBody>
      </p:sp>
    </p:spTree>
    <p:extLst>
      <p:ext uri="{BB962C8B-B14F-4D97-AF65-F5344CB8AC3E}">
        <p14:creationId xmlns:p14="http://schemas.microsoft.com/office/powerpoint/2010/main" val="4076676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926122"/>
          </a:xfrm>
        </p:spPr>
        <p:txBody>
          <a:bodyPr lIns="91440" tIns="45720" rIns="91440" bIns="45720" numCol="1" spcCol="288000" anchor="t">
            <a:noAutofit/>
          </a:bodyPr>
          <a:lstStyle/>
          <a:p>
            <a:pPr fontAlgn="base"/>
            <a:r>
              <a:rPr lang="en-GB" sz="1400" b="1" i="0" err="1">
                <a:solidFill>
                  <a:srgbClr val="000000"/>
                </a:solidFill>
                <a:effectLst/>
                <a:latin typeface="Calibri"/>
                <a:ea typeface="Calibri" panose="020F0502020204030204" pitchFamily="34" charset="0"/>
                <a:cs typeface="Calibri"/>
              </a:rPr>
              <a:t>Kısa</a:t>
            </a:r>
            <a:r>
              <a:rPr lang="en-GB" sz="1400" b="1" i="0" dirty="0">
                <a:solidFill>
                  <a:srgbClr val="000000"/>
                </a:solidFill>
                <a:effectLst/>
                <a:latin typeface="Calibri"/>
                <a:ea typeface="Calibri" panose="020F0502020204030204" pitchFamily="34" charset="0"/>
                <a:cs typeface="Calibri"/>
              </a:rPr>
              <a:t> </a:t>
            </a:r>
            <a:r>
              <a:rPr lang="en-GB" sz="1400" b="1" i="0" err="1">
                <a:solidFill>
                  <a:srgbClr val="000000"/>
                </a:solidFill>
                <a:effectLst/>
                <a:latin typeface="Calibri"/>
                <a:ea typeface="Calibri" panose="020F0502020204030204" pitchFamily="34" charset="0"/>
                <a:cs typeface="Calibri"/>
              </a:rPr>
              <a:t>gıda</a:t>
            </a:r>
            <a:r>
              <a:rPr lang="en-GB" sz="1400" b="1" i="0" dirty="0">
                <a:solidFill>
                  <a:srgbClr val="000000"/>
                </a:solidFill>
                <a:effectLst/>
                <a:latin typeface="Calibri"/>
                <a:ea typeface="Calibri" panose="020F0502020204030204" pitchFamily="34" charset="0"/>
                <a:cs typeface="Calibri"/>
              </a:rPr>
              <a:t> </a:t>
            </a:r>
            <a:r>
              <a:rPr lang="en-GB" sz="1400" b="1" i="0" err="1">
                <a:solidFill>
                  <a:srgbClr val="000000"/>
                </a:solidFill>
                <a:effectLst/>
                <a:latin typeface="Calibri"/>
                <a:ea typeface="Calibri" panose="020F0502020204030204" pitchFamily="34" charset="0"/>
                <a:cs typeface="Calibri"/>
              </a:rPr>
              <a:t>tedarik</a:t>
            </a:r>
            <a:r>
              <a:rPr lang="en-GB" sz="1400" b="1" i="0" dirty="0">
                <a:solidFill>
                  <a:srgbClr val="000000"/>
                </a:solidFill>
                <a:effectLst/>
                <a:latin typeface="Calibri"/>
                <a:ea typeface="Calibri" panose="020F0502020204030204" pitchFamily="34" charset="0"/>
                <a:cs typeface="Calibri"/>
              </a:rPr>
              <a:t> </a:t>
            </a:r>
            <a:r>
              <a:rPr lang="en-GB" sz="1400" b="1" i="0" err="1">
                <a:solidFill>
                  <a:srgbClr val="000000"/>
                </a:solidFill>
                <a:effectLst/>
                <a:latin typeface="Calibri"/>
                <a:ea typeface="Calibri" panose="020F0502020204030204" pitchFamily="34" charset="0"/>
                <a:cs typeface="Calibri"/>
              </a:rPr>
              <a:t>zincirleri</a:t>
            </a:r>
            <a:r>
              <a:rPr lang="en-GB" sz="1400" b="1" dirty="0">
                <a:latin typeface="Calibri"/>
                <a:ea typeface="Calibri" panose="020F0502020204030204" pitchFamily="34" charset="0"/>
                <a:cs typeface="Calibri"/>
              </a:rPr>
              <a:t> </a:t>
            </a:r>
            <a:endParaRPr lang="en-GB" sz="1400" b="1" i="0" dirty="0">
              <a:solidFill>
                <a:srgbClr val="000000"/>
              </a:solidFill>
              <a:effectLst/>
              <a:ea typeface="Calibri" panose="020F0502020204030204" pitchFamily="34" charset="0"/>
            </a:endParaRPr>
          </a:p>
          <a:p>
            <a:pPr fontAlgn="base"/>
            <a:r>
              <a:rPr lang="en-GB" sz="1200" b="0" i="0" err="1">
                <a:solidFill>
                  <a:srgbClr val="000000"/>
                </a:solidFill>
                <a:effectLst/>
                <a:latin typeface="Calibri"/>
                <a:ea typeface="Calibri" panose="020F0502020204030204" pitchFamily="34" charset="0"/>
                <a:cs typeface="Calibri"/>
              </a:rPr>
              <a:t>Tüketiciler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politika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yapıcılar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araştırmacılar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üreticileri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tedarikçileri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zincirlerinin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sürdürülebilirliğini</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garanti</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altına</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almakla</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ilgileniyorlar</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Kısa</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tedarik</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zincirleri</a:t>
            </a:r>
            <a:r>
              <a:rPr lang="en-GB" sz="1200" dirty="0">
                <a:latin typeface="Calibri"/>
                <a:ea typeface="Calibri" panose="020F0502020204030204" pitchFamily="34" charset="0"/>
                <a:cs typeface="Calibri"/>
              </a:rPr>
              <a:t> [Short food supply chains - SFSC] </a:t>
            </a:r>
            <a:r>
              <a:rPr lang="en-GB" sz="1200" b="0" i="0" err="1">
                <a:solidFill>
                  <a:srgbClr val="000000"/>
                </a:solidFill>
                <a:effectLst/>
                <a:latin typeface="Calibri"/>
                <a:ea typeface="Calibri" panose="020F0502020204030204" pitchFamily="34" charset="0"/>
                <a:cs typeface="Calibri"/>
              </a:rPr>
              <a:t>küreselleşmiş</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zincirlerine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mükemmel</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bir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alternatif</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olarak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ortaya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çıkmıştır</a:t>
            </a:r>
            <a:r>
              <a:rPr lang="en-GB" sz="1200" b="0" i="0" dirty="0">
                <a:solidFill>
                  <a:srgbClr val="000000"/>
                </a:solidFill>
                <a:effectLst/>
                <a:latin typeface="Calibri"/>
                <a:ea typeface="Calibri" panose="020F0502020204030204" pitchFamily="34" charset="0"/>
                <a:cs typeface="Calibri"/>
              </a:rPr>
              <a:t>.</a:t>
            </a:r>
            <a:endParaRPr lang="en-GB" sz="1200" b="0" i="0" dirty="0">
              <a:solidFill>
                <a:srgbClr val="000000"/>
              </a:solidFill>
              <a:ea typeface="Calibri" panose="020F0502020204030204" pitchFamily="34" charset="0"/>
              <a:cs typeface="Calibri"/>
            </a:endParaRPr>
          </a:p>
          <a:p>
            <a:pPr rtl="0" fontAlgn="base"/>
            <a:endParaRPr lang="en-GB" sz="800" b="0" i="0">
              <a:solidFill>
                <a:srgbClr val="000000"/>
              </a:solidFill>
              <a:effectLst/>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SFSC, </a:t>
            </a:r>
            <a:r>
              <a:rPr lang="en-GB" sz="1200" b="1" i="0" err="1">
                <a:solidFill>
                  <a:srgbClr val="000000"/>
                </a:solidFill>
                <a:effectLst/>
                <a:latin typeface="Calibri"/>
                <a:ea typeface="Calibri" panose="020F0502020204030204" pitchFamily="34" charset="0"/>
                <a:cs typeface="Calibri"/>
              </a:rPr>
              <a:t>sürdürülebilirlik</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hedeflerine</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ulaşmayı</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amaçlayan</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alternatif</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bir</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gıda</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sistemini</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temsil</a:t>
            </a:r>
            <a:r>
              <a:rPr lang="en-GB" sz="1200" b="1" i="0" dirty="0">
                <a:solidFill>
                  <a:srgbClr val="000000"/>
                </a:solidFill>
                <a:effectLst/>
                <a:latin typeface="Calibri"/>
                <a:ea typeface="Calibri" panose="020F0502020204030204" pitchFamily="34" charset="0"/>
                <a:cs typeface="Calibri"/>
              </a:rPr>
              <a:t> </a:t>
            </a:r>
            <a:r>
              <a:rPr lang="en-GB" sz="1200" b="1" i="0" err="1">
                <a:solidFill>
                  <a:srgbClr val="000000"/>
                </a:solidFill>
                <a:effectLst/>
                <a:latin typeface="Calibri"/>
                <a:ea typeface="Calibri" panose="020F0502020204030204" pitchFamily="34" charset="0"/>
                <a:cs typeface="Calibri"/>
              </a:rPr>
              <a:t>eder</a:t>
            </a:r>
            <a:r>
              <a:rPr lang="en-GB" sz="1200" b="1"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b="0" i="0" dirty="0">
              <a:solidFill>
                <a:srgbClr val="000000"/>
              </a:solidFill>
              <a:ea typeface="Calibri" panose="020F0502020204030204" pitchFamily="34" charset="0"/>
              <a:cs typeface="Calibri"/>
            </a:endParaRPr>
          </a:p>
          <a:p>
            <a:pPr rtl="0" fontAlgn="base"/>
            <a:endParaRPr lang="en-GB" sz="500" b="0" i="0">
              <a:solidFill>
                <a:srgbClr val="000000"/>
              </a:solidFill>
              <a:effectLst/>
              <a:ea typeface="Calibri" panose="020F0502020204030204" pitchFamily="34" charset="0"/>
            </a:endParaRPr>
          </a:p>
          <a:p>
            <a:pPr rtl="0" fontAlgn="base"/>
            <a:r>
              <a:rPr lang="en-GB" sz="1200" b="0" i="0" dirty="0">
                <a:solidFill>
                  <a:srgbClr val="000000"/>
                </a:solidFill>
                <a:effectLst/>
                <a:latin typeface="Calibri"/>
                <a:ea typeface="Calibri" panose="020F0502020204030204" pitchFamily="34" charset="0"/>
                <a:cs typeface="Calibri"/>
              </a:rPr>
              <a:t>SFSC </a:t>
            </a:r>
            <a:r>
              <a:rPr lang="en-GB" sz="1200" b="0" i="0" err="1">
                <a:solidFill>
                  <a:srgbClr val="000000"/>
                </a:solidFill>
                <a:effectLst/>
                <a:latin typeface="Calibri"/>
                <a:ea typeface="Calibri" panose="020F0502020204030204" pitchFamily="34" charset="0"/>
                <a:cs typeface="Calibri"/>
              </a:rPr>
              <a:t>sürdürülebilirlik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hedefleri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aşağıdaki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şekilde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temsil</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edilmektedir</a:t>
            </a:r>
            <a:r>
              <a:rPr lang="en-GB" sz="1200" b="0" i="0" dirty="0">
                <a:solidFill>
                  <a:srgbClr val="000000"/>
                </a:solidFill>
                <a:effectLst/>
                <a:latin typeface="Calibri"/>
                <a:ea typeface="Calibri" panose="020F0502020204030204" pitchFamily="34" charset="0"/>
                <a:cs typeface="Calibri"/>
              </a:rPr>
              <a:t>:</a:t>
            </a:r>
            <a:endParaRPr lang="en-GB" sz="1200" b="0" i="0" dirty="0">
              <a:solidFill>
                <a:srgbClr val="000000"/>
              </a:solidFill>
              <a:ea typeface="Calibri" panose="020F0502020204030204" pitchFamily="34" charset="0"/>
              <a:cs typeface="Calibri"/>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1200" b="0" i="0">
              <a:solidFill>
                <a:srgbClr val="000000"/>
              </a:solidFill>
              <a:effectLst/>
              <a:ea typeface="Calibri" panose="020F0502020204030204" pitchFamily="34" charset="0"/>
            </a:endParaRPr>
          </a:p>
          <a:p>
            <a:pPr rtl="0" fontAlgn="base"/>
            <a:endParaRPr lang="en-GB" sz="1200">
              <a:ea typeface="Calibri" panose="020F0502020204030204" pitchFamily="34" charset="0"/>
            </a:endParaRPr>
          </a:p>
          <a:p>
            <a:pPr rtl="0" fontAlgn="base"/>
            <a:endParaRPr lang="en-GB" sz="400">
              <a:ea typeface="Calibri" panose="020F0502020204030204" pitchFamily="34" charset="0"/>
            </a:endParaRPr>
          </a:p>
          <a:p>
            <a:pPr fontAlgn="base"/>
            <a:r>
              <a:rPr lang="en-GB" sz="1200" b="0" i="0" dirty="0">
                <a:solidFill>
                  <a:srgbClr val="000000"/>
                </a:solidFill>
                <a:effectLst/>
                <a:latin typeface="Calibri"/>
                <a:ea typeface="Calibri" panose="020F0502020204030204" pitchFamily="34" charset="0"/>
                <a:cs typeface="Calibri"/>
              </a:rPr>
              <a:t>SFSC </a:t>
            </a:r>
            <a:r>
              <a:rPr lang="en-GB" sz="120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değer</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tabanlı</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sosyal</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sağlık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çevresel</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değerleri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etkileri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içeren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tedarik</a:t>
            </a:r>
            <a:r>
              <a:rPr lang="en-GB" sz="1200" b="0" i="0" dirty="0">
                <a:solidFill>
                  <a:srgbClr val="000000"/>
                </a:solidFill>
                <a:effectLst/>
                <a:latin typeface="Calibri"/>
                <a:ea typeface="Calibri" panose="020F0502020204030204" pitchFamily="34" charset="0"/>
                <a:cs typeface="Calibri"/>
              </a:rPr>
              <a:t> </a:t>
            </a:r>
            <a:r>
              <a:rPr lang="en-GB" sz="1200" err="1">
                <a:latin typeface="Calibri"/>
                <a:ea typeface="Calibri" panose="020F0502020204030204" pitchFamily="34" charset="0"/>
                <a:cs typeface="Calibri"/>
              </a:rPr>
              <a:t>zinciridir</a:t>
            </a:r>
            <a:r>
              <a:rPr lang="en-GB" sz="1200" dirty="0">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SFSC'nin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sezgisel</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sık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alıntılanan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özelliği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coğrafi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yakınlıktır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yani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bölgeler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ülkeler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mesafe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veya</a:t>
            </a:r>
            <a:r>
              <a:rPr lang="en-GB" sz="1200" b="0" i="0" dirty="0">
                <a:solidFill>
                  <a:srgbClr val="000000"/>
                </a:solidFill>
                <a:effectLst/>
                <a:latin typeface="Calibri"/>
                <a:ea typeface="Calibri" panose="020F0502020204030204" pitchFamily="34" charset="0"/>
                <a:cs typeface="Calibri"/>
              </a:rPr>
              <a:t> zaman </a:t>
            </a:r>
            <a:r>
              <a:rPr lang="en-GB" sz="1200" b="0" i="0" err="1">
                <a:solidFill>
                  <a:srgbClr val="000000"/>
                </a:solidFill>
                <a:effectLst/>
                <a:latin typeface="Calibri"/>
                <a:ea typeface="Calibri" panose="020F0502020204030204" pitchFamily="34" charset="0"/>
                <a:cs typeface="Calibri"/>
              </a:rPr>
              <a:t>cinsinden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siyasi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sınırlarla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ölçülebilen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üreticiler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ve</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tüketiciler</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arasındaki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yakınlıktır</a:t>
            </a:r>
            <a:r>
              <a:rPr lang="en-GB" sz="1200" b="0" i="0" dirty="0">
                <a:solidFill>
                  <a:srgbClr val="000000"/>
                </a:solidFill>
                <a:effectLst/>
                <a:latin typeface="Calibri"/>
                <a:ea typeface="Calibri" panose="020F0502020204030204" pitchFamily="34" charset="0"/>
                <a:cs typeface="Calibri"/>
              </a:rPr>
              <a:t> (Zepeda </a:t>
            </a:r>
            <a:r>
              <a:rPr lang="en-GB" sz="120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err="1">
                <a:latin typeface="Calibri"/>
                <a:ea typeface="Calibri" panose="020F0502020204030204" pitchFamily="34" charset="0"/>
                <a:cs typeface="Calibri"/>
              </a:rPr>
              <a:t>Leviten</a:t>
            </a:r>
            <a:r>
              <a:rPr lang="en-GB" sz="1200" dirty="0">
                <a:latin typeface="Calibri"/>
                <a:ea typeface="Calibri" panose="020F0502020204030204" pitchFamily="34" charset="0"/>
                <a:cs typeface="Calibri"/>
              </a:rPr>
              <a:t>-Reid</a:t>
            </a:r>
            <a:r>
              <a:rPr lang="en-GB" sz="1200" b="0" i="0" dirty="0">
                <a:solidFill>
                  <a:srgbClr val="000000"/>
                </a:solidFill>
                <a:effectLst/>
                <a:latin typeface="Calibri"/>
                <a:ea typeface="Calibri" panose="020F0502020204030204" pitchFamily="34" charset="0"/>
                <a:cs typeface="Calibri"/>
              </a:rPr>
              <a:t>, 2004).</a:t>
            </a:r>
            <a:r>
              <a:rPr lang="en-GB" sz="1200" dirty="0">
                <a:latin typeface="Calibri"/>
                <a:ea typeface="Calibri" panose="020F0502020204030204" pitchFamily="34" charset="0"/>
                <a:cs typeface="Calibri"/>
              </a:rPr>
              <a:t> </a:t>
            </a:r>
            <a:endParaRPr lang="en-GB" sz="1200" b="0" i="0" dirty="0">
              <a:solidFill>
                <a:srgbClr val="000000"/>
              </a:solidFill>
              <a:effectLst/>
              <a:ea typeface="Calibri" panose="020F0502020204030204" pitchFamily="34" charset="0"/>
            </a:endParaRPr>
          </a:p>
          <a:p>
            <a:pPr rtl="0" fontAlgn="base"/>
            <a:endParaRPr lang="en-GB" sz="400" b="0" i="0">
              <a:solidFill>
                <a:srgbClr val="000000"/>
              </a:solidFill>
              <a:effectLst/>
              <a:ea typeface="Calibri" panose="020F0502020204030204" pitchFamily="34" charset="0"/>
            </a:endParaRPr>
          </a:p>
          <a:p>
            <a:pPr fontAlgn="base"/>
            <a:r>
              <a:rPr lang="en-GB" sz="1200" b="0" i="0" err="1">
                <a:solidFill>
                  <a:srgbClr val="000000"/>
                </a:solidFill>
                <a:effectLst/>
                <a:latin typeface="Calibri"/>
                <a:ea typeface="Calibri" panose="020F0502020204030204" pitchFamily="34" charset="0"/>
                <a:cs typeface="Calibri"/>
              </a:rPr>
              <a:t>Kısa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gıda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tedarik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zincirleri</a:t>
            </a:r>
            <a:r>
              <a:rPr lang="en-GB" sz="1200" b="0" i="0" dirty="0">
                <a:solidFill>
                  <a:srgbClr val="000000"/>
                </a:solidFill>
                <a:effectLst/>
                <a:latin typeface="Calibri"/>
                <a:ea typeface="Calibri" panose="020F0502020204030204" pitchFamily="34" charset="0"/>
                <a:cs typeface="Calibri"/>
              </a:rPr>
              <a:t> (SFSC) </a:t>
            </a:r>
            <a:r>
              <a:rPr lang="en-GB" sz="1200" b="0" i="0" err="1">
                <a:solidFill>
                  <a:srgbClr val="000000"/>
                </a:solidFill>
                <a:effectLst/>
                <a:latin typeface="Calibri"/>
                <a:ea typeface="Calibri" panose="020F0502020204030204" pitchFamily="34" charset="0"/>
                <a:cs typeface="Calibri"/>
              </a:rPr>
              <a:t>hakkında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daha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fazla</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bilgi</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edinmek</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için</a:t>
            </a:r>
            <a:r>
              <a:rPr lang="en-GB" sz="1200" b="0" i="0" dirty="0">
                <a:solidFill>
                  <a:srgbClr val="000000"/>
                </a:solidFill>
                <a:effectLst/>
                <a:latin typeface="Calibri"/>
                <a:ea typeface="Calibri" panose="020F0502020204030204" pitchFamily="34" charset="0"/>
                <a:cs typeface="Calibri"/>
              </a:rPr>
              <a:t> </a:t>
            </a:r>
            <a:r>
              <a:rPr lang="en-GB" sz="1200" b="0" i="0" err="1">
                <a:solidFill>
                  <a:srgbClr val="000000"/>
                </a:solidFill>
                <a:effectLst/>
                <a:latin typeface="Calibri"/>
                <a:ea typeface="Calibri" panose="020F0502020204030204" pitchFamily="34" charset="0"/>
                <a:cs typeface="Calibri"/>
              </a:rPr>
              <a:t>lütfen</a:t>
            </a:r>
            <a:r>
              <a:rPr lang="en-GB" sz="1200" b="0" i="0" dirty="0">
                <a:solidFill>
                  <a:srgbClr val="000000"/>
                </a:solidFill>
                <a:effectLst/>
                <a:latin typeface="Calibri"/>
                <a:ea typeface="Calibri" panose="020F0502020204030204" pitchFamily="34" charset="0"/>
                <a:cs typeface="Calibri"/>
              </a:rPr>
              <a:t> </a:t>
            </a:r>
            <a:r>
              <a:rPr lang="en-GB"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burayı</a:t>
            </a:r>
            <a:r>
              <a:rPr lang="en-GB" sz="1200" b="1" dirty="0">
                <a:solidFill>
                  <a:srgbClr val="F79037"/>
                </a:solidFill>
                <a:latin typeface="Calibri"/>
                <a:ea typeface="Calibri" panose="020F0502020204030204" pitchFamily="34" charset="0"/>
                <a:cs typeface="Calibri"/>
              </a:rPr>
              <a:t>  </a:t>
            </a:r>
            <a:r>
              <a:rPr lang="en-GB" sz="1200" err="1">
                <a:solidFill>
                  <a:schemeClr val="tx1"/>
                </a:solidFill>
                <a:latin typeface="Calibri"/>
                <a:ea typeface="Calibri" panose="020F0502020204030204" pitchFamily="34" charset="0"/>
                <a:cs typeface="Calibri"/>
              </a:rPr>
              <a:t>tıklayınız</a:t>
            </a:r>
            <a:r>
              <a:rPr lang="en-GB" sz="1200" dirty="0">
                <a:solidFill>
                  <a:schemeClr val="tx1"/>
                </a:solidFill>
                <a:latin typeface="Calibri"/>
                <a:ea typeface="Calibri" panose="020F0502020204030204" pitchFamily="34" charset="0"/>
                <a:cs typeface="Calibri"/>
              </a:rPr>
              <a:t>.</a:t>
            </a:r>
            <a:endParaRPr lang="en-GB" sz="1200" i="0" dirty="0">
              <a:solidFill>
                <a:schemeClr val="tx1"/>
              </a:solidFill>
              <a:ea typeface="Calibri" panose="020F0502020204030204" pitchFamily="34" charset="0"/>
            </a:endParaRPr>
          </a:p>
        </p:txBody>
      </p:sp>
      <p:pic>
        <p:nvPicPr>
          <p:cNvPr id="40" name="Picture 39">
            <a:extLst>
              <a:ext uri="{FF2B5EF4-FFF2-40B4-BE49-F238E27FC236}">
                <a16:creationId xmlns:a16="http://schemas.microsoft.com/office/drawing/2014/main" id="{395280F6-D59A-EA5C-F186-611B14A7D3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9808" y="3846286"/>
            <a:ext cx="6152844" cy="3792173"/>
          </a:xfrm>
          <a:prstGeom prst="rect">
            <a:avLst/>
          </a:prstGeom>
          <a:solidFill>
            <a:schemeClr val="bg1"/>
          </a:solidFill>
        </p:spPr>
      </p:pic>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57067" y="626454"/>
            <a:ext cx="5555584" cy="9467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a:t>Gıda Üretimi ve Lojistik</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1554240" y="1282974"/>
            <a:ext cx="5558411" cy="461665"/>
          </a:xfrm>
          <a:prstGeom prst="rect">
            <a:avLst/>
          </a:prstGeom>
          <a:noFill/>
        </p:spPr>
        <p:txBody>
          <a:bodyPr wrap="square" lIns="91440" tIns="45720" rIns="91440" bIns="45720" anchor="t">
            <a:spAutoFit/>
          </a:bodyPr>
          <a:lstStyle/>
          <a:p>
            <a:pPr algn="r" rtl="0"/>
            <a:r>
              <a:rPr lang="en-US" sz="2400" i="0">
                <a:effectLst/>
                <a:latin typeface="Calibri" panose="020F0502020204030204" pitchFamily="34" charset="0"/>
                <a:ea typeface="Calibri" panose="020F0502020204030204" pitchFamily="34" charset="0"/>
                <a:cs typeface="Calibri" panose="020F0502020204030204" pitchFamily="34" charset="0"/>
              </a:rPr>
              <a:t>B.2.6. Lojistik / Taşımacılık</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EF3B5830-68CE-8B87-5793-157E5F0A88CD}"/>
              </a:ext>
            </a:extLst>
          </p:cNvPr>
          <p:cNvSpPr txBox="1"/>
          <p:nvPr/>
        </p:nvSpPr>
        <p:spPr>
          <a:xfrm>
            <a:off x="1116800" y="7638459"/>
            <a:ext cx="5300549" cy="461665"/>
          </a:xfrm>
          <a:prstGeom prst="rect">
            <a:avLst/>
          </a:prstGeom>
          <a:noFill/>
        </p:spPr>
        <p:txBody>
          <a:bodyPr wrap="square" lIns="91440" tIns="45720" rIns="91440" bIns="45720" anchor="t">
            <a:spAutoFit/>
          </a:bodyPr>
          <a:lstStyle/>
          <a:p>
            <a:pPr algn="ctr"/>
            <a:r>
              <a:rPr lang="en-US" sz="1200" b="1" dirty="0" err="1">
                <a:solidFill>
                  <a:srgbClr val="000000"/>
                </a:solidFill>
                <a:latin typeface="Calibri"/>
                <a:ea typeface="Calibri" panose="020F0502020204030204" pitchFamily="34" charset="0"/>
                <a:cs typeface="Calibri"/>
              </a:rPr>
              <a:t>Şekil</a:t>
            </a:r>
            <a:r>
              <a:rPr lang="en-US" sz="1200" b="1" dirty="0">
                <a:solidFill>
                  <a:srgbClr val="000000"/>
                </a:solidFill>
                <a:latin typeface="Calibri"/>
                <a:ea typeface="Calibri" panose="020F0502020204030204" pitchFamily="34" charset="0"/>
                <a:cs typeface="Calibri"/>
              </a:rPr>
              <a:t> 7 -</a:t>
            </a:r>
            <a:r>
              <a:rPr lang="en-US" sz="1200" b="1" i="0" dirty="0">
                <a:solidFill>
                  <a:srgbClr val="000000"/>
                </a:solidFill>
                <a:effectLst/>
                <a:latin typeface="Calibri"/>
                <a:ea typeface="Calibri" panose="020F0502020204030204" pitchFamily="34" charset="0"/>
                <a:cs typeface="Calibri"/>
              </a:rPr>
              <a:t> </a:t>
            </a:r>
            <a:r>
              <a:rPr lang="en-US" sz="1200" i="0" dirty="0">
                <a:solidFill>
                  <a:srgbClr val="000000"/>
                </a:solidFill>
                <a:effectLst/>
                <a:latin typeface="Calibri"/>
                <a:ea typeface="Calibri" panose="020F0502020204030204" pitchFamily="34" charset="0"/>
                <a:cs typeface="Calibri"/>
              </a:rPr>
              <a:t>SFSC </a:t>
            </a:r>
            <a:r>
              <a:rPr lang="en-US" sz="1200" i="0" dirty="0" err="1">
                <a:solidFill>
                  <a:srgbClr val="000000"/>
                </a:solidFill>
                <a:effectLst/>
                <a:latin typeface="Calibri"/>
                <a:ea typeface="Calibri" panose="020F0502020204030204" pitchFamily="34" charset="0"/>
                <a:cs typeface="Calibri"/>
              </a:rPr>
              <a:t>sürdürülebilirlik</a:t>
            </a:r>
            <a:r>
              <a:rPr lang="en-US" sz="1200" i="0" dirty="0">
                <a:solidFill>
                  <a:srgbClr val="000000"/>
                </a:solidFill>
                <a:effectLst/>
                <a:latin typeface="Calibri"/>
                <a:ea typeface="Calibri" panose="020F0502020204030204" pitchFamily="34" charset="0"/>
                <a:cs typeface="Calibri"/>
              </a:rPr>
              <a:t> </a:t>
            </a:r>
            <a:r>
              <a:rPr lang="en-US" sz="1200" i="0" dirty="0" err="1">
                <a:solidFill>
                  <a:srgbClr val="000000"/>
                </a:solidFill>
                <a:effectLst/>
                <a:latin typeface="Calibri"/>
                <a:ea typeface="Calibri" panose="020F0502020204030204" pitchFamily="34" charset="0"/>
                <a:cs typeface="Calibri"/>
              </a:rPr>
              <a:t>hedefleri</a:t>
            </a:r>
            <a:r>
              <a:rPr lang="en-US" sz="120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Paciarottive</a:t>
            </a:r>
            <a:r>
              <a:rPr lang="en-US" sz="1200" i="0" dirty="0">
                <a:solidFill>
                  <a:srgbClr val="000000"/>
                </a:solidFill>
                <a:effectLst/>
                <a:latin typeface="Calibri"/>
                <a:ea typeface="Calibri" panose="020F0502020204030204" pitchFamily="34" charset="0"/>
                <a:cs typeface="Calibri"/>
              </a:rPr>
              <a:t> Torregiani, </a:t>
            </a:r>
            <a:r>
              <a:rPr lang="en-US" sz="1200" dirty="0">
                <a:solidFill>
                  <a:srgbClr val="000000"/>
                </a:solidFill>
                <a:latin typeface="Calibri"/>
                <a:ea typeface="Calibri" panose="020F0502020204030204" pitchFamily="34" charset="0"/>
                <a:cs typeface="Calibri"/>
              </a:rPr>
              <a:t>2021'den </a:t>
            </a:r>
            <a:r>
              <a:rPr lang="en-US" sz="1200" dirty="0" err="1">
                <a:solidFill>
                  <a:srgbClr val="000000"/>
                </a:solidFill>
                <a:latin typeface="Calibri"/>
                <a:ea typeface="Calibri" panose="020F0502020204030204" pitchFamily="34" charset="0"/>
                <a:cs typeface="Calibri"/>
              </a:rPr>
              <a:t>uyarlanmıştır</a:t>
            </a:r>
            <a:r>
              <a:rPr lang="en-US" sz="1200" i="0" dirty="0">
                <a:solidFill>
                  <a:srgbClr val="000000"/>
                </a:solidFill>
                <a:effectLst/>
                <a:latin typeface="Calibri"/>
                <a:ea typeface="Calibri" panose="020F0502020204030204" pitchFamily="34" charset="0"/>
                <a:cs typeface="Calibri"/>
              </a:rPr>
              <a:t>).</a:t>
            </a:r>
            <a:endParaRPr lang="en-IE" sz="1200" dirty="0">
              <a:latin typeface="Calibri"/>
              <a:ea typeface="Calibri" panose="020F0502020204030204" pitchFamily="34" charset="0"/>
              <a:cs typeface="Calibri"/>
            </a:endParaRPr>
          </a:p>
        </p:txBody>
      </p:sp>
      <p:sp>
        <p:nvSpPr>
          <p:cNvPr id="34" name="TextBox 33">
            <a:extLst>
              <a:ext uri="{FF2B5EF4-FFF2-40B4-BE49-F238E27FC236}">
                <a16:creationId xmlns:a16="http://schemas.microsoft.com/office/drawing/2014/main" id="{D8784E89-D822-94C0-8E3E-EF4226F423CE}"/>
              </a:ext>
            </a:extLst>
          </p:cNvPr>
          <p:cNvSpPr txBox="1"/>
          <p:nvPr/>
        </p:nvSpPr>
        <p:spPr>
          <a:xfrm>
            <a:off x="3293390" y="5325078"/>
            <a:ext cx="1491478" cy="830997"/>
          </a:xfrm>
          <a:prstGeom prst="rect">
            <a:avLst/>
          </a:prstGeom>
          <a:noFill/>
        </p:spPr>
        <p:txBody>
          <a:bodyPr wrap="square" lIns="91440" tIns="45720" rIns="91440" bIns="45720" rtlCol="0" anchor="t">
            <a:spAutoFit/>
          </a:bodyPr>
          <a:lstStyle/>
          <a:p>
            <a:pPr algn="ctr" rtl="0"/>
            <a:r>
              <a:rPr lang="en-GB" b="1" dirty="0">
                <a:latin typeface="Calibri"/>
                <a:cs typeface="Calibri"/>
              </a:rPr>
              <a:t>SFSC</a:t>
            </a:r>
            <a:endParaRPr lang="en-GB" b="1" dirty="0">
              <a:latin typeface="Calibri" panose="020F0502020204030204" pitchFamily="34" charset="0"/>
              <a:cs typeface="Calibri" panose="020F0502020204030204" pitchFamily="34" charset="0"/>
            </a:endParaRPr>
          </a:p>
          <a:p>
            <a:pPr algn="ctr" rtl="0"/>
            <a:r>
              <a:rPr lang="en-GB" sz="1500" b="1" dirty="0" err="1">
                <a:latin typeface="Calibri"/>
                <a:cs typeface="Calibri"/>
              </a:rPr>
              <a:t>Sürdürülebilirlik</a:t>
            </a:r>
            <a:endParaRPr lang="en-GB" sz="1500" b="1" dirty="0">
              <a:latin typeface="Calibri"/>
              <a:cs typeface="Calibri"/>
            </a:endParaRPr>
          </a:p>
          <a:p>
            <a:pPr algn="ctr" rtl="0"/>
            <a:r>
              <a:rPr lang="en-GB" sz="1500" b="1" err="1">
                <a:latin typeface="Calibri"/>
                <a:cs typeface="Calibri"/>
              </a:rPr>
              <a:t>hedefleri</a:t>
            </a:r>
            <a:endParaRPr lang="en-GB" sz="1500" err="1">
              <a:latin typeface="Calibri"/>
              <a:cs typeface="Calibri"/>
            </a:endParaRPr>
          </a:p>
        </p:txBody>
      </p:sp>
      <p:sp>
        <p:nvSpPr>
          <p:cNvPr id="37" name="TextBox 36">
            <a:extLst>
              <a:ext uri="{FF2B5EF4-FFF2-40B4-BE49-F238E27FC236}">
                <a16:creationId xmlns:a16="http://schemas.microsoft.com/office/drawing/2014/main" id="{A4F62318-8A5D-2C42-67E4-F28083EAAFBF}"/>
              </a:ext>
            </a:extLst>
          </p:cNvPr>
          <p:cNvSpPr txBox="1"/>
          <p:nvPr/>
        </p:nvSpPr>
        <p:spPr>
          <a:xfrm>
            <a:off x="3184925" y="4191858"/>
            <a:ext cx="1516320" cy="656590"/>
          </a:xfrm>
          <a:prstGeom prst="rect">
            <a:avLst/>
          </a:prstGeom>
          <a:noFill/>
        </p:spPr>
        <p:txBody>
          <a:bodyPr wrap="square" lIns="91440" tIns="45720" rIns="91440" bIns="45720" rtlCol="0" anchor="t">
            <a:spAutoFit/>
          </a:bodyPr>
          <a:lstStyle/>
          <a:p>
            <a:pPr algn="l" rtl="0">
              <a:lnSpc>
                <a:spcPts val="1140"/>
              </a:lnSpc>
            </a:pPr>
            <a:r>
              <a:rPr lang="en-GB" sz="1200" b="1" dirty="0">
                <a:latin typeface="Calibri"/>
                <a:cs typeface="Calibri"/>
              </a:rPr>
              <a:t>İyi </a:t>
            </a:r>
            <a:r>
              <a:rPr lang="en-GB" sz="1200" b="1" dirty="0" err="1">
                <a:latin typeface="Calibri"/>
                <a:cs typeface="Calibri"/>
              </a:rPr>
              <a:t>Yönetişim</a:t>
            </a:r>
            <a:endParaRPr lang="en-GB" sz="1200" b="1" dirty="0" err="1">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a:cs typeface="Calibri"/>
              </a:rPr>
              <a:t>Kurumsal</a:t>
            </a:r>
            <a:r>
              <a:rPr lang="en-GB" sz="1000" dirty="0">
                <a:latin typeface="Calibri"/>
                <a:cs typeface="Calibri"/>
              </a:rPr>
              <a:t> </a:t>
            </a:r>
            <a:r>
              <a:rPr lang="en-GB" sz="1000" dirty="0" err="1">
                <a:latin typeface="Calibri"/>
                <a:cs typeface="Calibri"/>
              </a:rPr>
              <a:t>etik</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a:latin typeface="Calibri"/>
                <a:cs typeface="Calibri"/>
              </a:rPr>
              <a:t>Hesap </a:t>
            </a:r>
            <a:r>
              <a:rPr lang="en-GB" sz="1000" dirty="0" err="1">
                <a:latin typeface="Calibri"/>
                <a:cs typeface="Calibri"/>
              </a:rPr>
              <a:t>verebilirlik</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Katılım</a:t>
            </a:r>
          </a:p>
        </p:txBody>
      </p:sp>
      <p:sp>
        <p:nvSpPr>
          <p:cNvPr id="41" name="TextBox 40">
            <a:extLst>
              <a:ext uri="{FF2B5EF4-FFF2-40B4-BE49-F238E27FC236}">
                <a16:creationId xmlns:a16="http://schemas.microsoft.com/office/drawing/2014/main" id="{3ED1A22B-EE4D-ACFD-1742-2A230212E95E}"/>
              </a:ext>
            </a:extLst>
          </p:cNvPr>
          <p:cNvSpPr txBox="1"/>
          <p:nvPr/>
        </p:nvSpPr>
        <p:spPr>
          <a:xfrm>
            <a:off x="5080138" y="5213968"/>
            <a:ext cx="1349974" cy="1195199"/>
          </a:xfrm>
          <a:prstGeom prst="rect">
            <a:avLst/>
          </a:prstGeom>
          <a:noFill/>
        </p:spPr>
        <p:txBody>
          <a:bodyPr wrap="square" lIns="91440" tIns="45720" rIns="91440" bIns="45720" rtlCol="0" anchor="t">
            <a:spAutoFit/>
          </a:bodyPr>
          <a:lstStyle/>
          <a:p>
            <a:pPr algn="l" rtl="0">
              <a:lnSpc>
                <a:spcPts val="940"/>
              </a:lnSpc>
            </a:pPr>
            <a:r>
              <a:rPr lang="en-GB" sz="1200" b="1" dirty="0" err="1">
                <a:latin typeface="Calibri"/>
                <a:cs typeface="Calibri"/>
              </a:rPr>
              <a:t>Çevre</a:t>
            </a:r>
          </a:p>
          <a:p>
            <a:pPr marL="171450" indent="-171450" algn="l" rtl="0">
              <a:lnSpc>
                <a:spcPts val="1140"/>
              </a:lnSpc>
              <a:buFont typeface="Arial" panose="020B0604020202020204" pitchFamily="34" charset="0"/>
              <a:buChar char="•"/>
            </a:pPr>
            <a:r>
              <a:rPr lang="en-GB" sz="1000" dirty="0" err="1">
                <a:latin typeface="Calibri"/>
                <a:cs typeface="Calibri"/>
              </a:rPr>
              <a:t>Atmosfer</a:t>
            </a:r>
          </a:p>
          <a:p>
            <a:pPr marL="171450" indent="-171450" algn="l" rtl="0">
              <a:lnSpc>
                <a:spcPts val="1140"/>
              </a:lnSpc>
              <a:buFont typeface="Arial" panose="020B0604020202020204" pitchFamily="34" charset="0"/>
              <a:buChar char="•"/>
            </a:pPr>
            <a:r>
              <a:rPr lang="en-GB" sz="1000" dirty="0" err="1">
                <a:latin typeface="Calibri"/>
                <a:cs typeface="Calibri"/>
              </a:rPr>
              <a:t>Su</a:t>
            </a:r>
          </a:p>
          <a:p>
            <a:pPr marL="171450" indent="-171450" algn="l" rtl="0">
              <a:lnSpc>
                <a:spcPts val="1140"/>
              </a:lnSpc>
              <a:buFont typeface="Arial" panose="020B0604020202020204" pitchFamily="34" charset="0"/>
              <a:buChar char="•"/>
            </a:pPr>
            <a:r>
              <a:rPr lang="en-GB" sz="1000" dirty="0">
                <a:latin typeface="Calibri"/>
                <a:cs typeface="Calibri"/>
              </a:rPr>
              <a:t>Toprak/Arazi</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a:cs typeface="Calibri"/>
              </a:rPr>
              <a:t>biyoçeşitlilik</a:t>
            </a:r>
          </a:p>
          <a:p>
            <a:pPr marL="171450" indent="-171450">
              <a:lnSpc>
                <a:spcPts val="1140"/>
              </a:lnSpc>
              <a:buFont typeface="Arial" panose="020B0604020202020204" pitchFamily="34" charset="0"/>
              <a:buChar char="•"/>
            </a:pPr>
            <a:r>
              <a:rPr lang="en-GB" sz="1000" dirty="0">
                <a:latin typeface="Calibri"/>
                <a:cs typeface="Calibri"/>
              </a:rPr>
              <a:t>Ham </a:t>
            </a:r>
            <a:r>
              <a:rPr lang="en-GB" sz="1000" dirty="0" err="1">
                <a:latin typeface="Calibri"/>
                <a:cs typeface="Calibri"/>
              </a:rPr>
              <a:t>maddeler</a:t>
            </a:r>
          </a:p>
          <a:p>
            <a:pPr marL="171450" indent="-171450">
              <a:lnSpc>
                <a:spcPts val="1140"/>
              </a:lnSpc>
              <a:buFont typeface="Arial" panose="020B0604020202020204" pitchFamily="34" charset="0"/>
              <a:buChar char="•"/>
            </a:pPr>
            <a:r>
              <a:rPr lang="en-GB" sz="1000" dirty="0">
                <a:latin typeface="Calibri"/>
                <a:cs typeface="Calibri"/>
              </a:rPr>
              <a:t>Enerji</a:t>
            </a:r>
            <a:endParaRPr lang="en-GB" dirty="0"/>
          </a:p>
          <a:p>
            <a:pPr marL="171450" indent="-171450" algn="l" rtl="0">
              <a:lnSpc>
                <a:spcPts val="1140"/>
              </a:lnSpc>
              <a:buFont typeface="Arial" panose="020B0604020202020204" pitchFamily="34" charset="0"/>
              <a:buChar char="•"/>
            </a:pPr>
            <a:r>
              <a:rPr lang="en-GB" sz="1000" dirty="0" err="1">
                <a:latin typeface="Calibri"/>
                <a:cs typeface="Calibri"/>
              </a:rPr>
              <a:t>Hayvan</a:t>
            </a:r>
            <a:r>
              <a:rPr lang="en-GB" sz="1000" dirty="0">
                <a:latin typeface="Calibri"/>
                <a:cs typeface="Calibri"/>
              </a:rPr>
              <a:t> </a:t>
            </a:r>
            <a:r>
              <a:rPr lang="en-GB" sz="1000" dirty="0" err="1">
                <a:latin typeface="Calibri"/>
                <a:cs typeface="Calibri"/>
              </a:rPr>
              <a:t>refahı</a:t>
            </a:r>
          </a:p>
        </p:txBody>
      </p:sp>
      <p:sp>
        <p:nvSpPr>
          <p:cNvPr id="42" name="TextBox 41">
            <a:extLst>
              <a:ext uri="{FF2B5EF4-FFF2-40B4-BE49-F238E27FC236}">
                <a16:creationId xmlns:a16="http://schemas.microsoft.com/office/drawing/2014/main" id="{667BE590-643B-E66D-A5A5-9789E6EBDEB1}"/>
              </a:ext>
            </a:extLst>
          </p:cNvPr>
          <p:cNvSpPr txBox="1"/>
          <p:nvPr/>
        </p:nvSpPr>
        <p:spPr>
          <a:xfrm>
            <a:off x="1400409" y="5391019"/>
            <a:ext cx="1681606" cy="656590"/>
          </a:xfrm>
          <a:prstGeom prst="rect">
            <a:avLst/>
          </a:prstGeom>
          <a:noFill/>
        </p:spPr>
        <p:txBody>
          <a:bodyPr wrap="square" lIns="91440" tIns="45720" rIns="91440" bIns="45720" rtlCol="0" anchor="t">
            <a:spAutoFit/>
          </a:bodyPr>
          <a:lstStyle/>
          <a:p>
            <a:pPr>
              <a:lnSpc>
                <a:spcPts val="1140"/>
              </a:lnSpc>
            </a:pPr>
            <a:r>
              <a:rPr lang="en-GB" sz="1200" b="1" dirty="0" err="1">
                <a:latin typeface="Calibri"/>
                <a:cs typeface="Calibri"/>
              </a:rPr>
              <a:t>Ekonomik</a:t>
            </a:r>
            <a:r>
              <a:rPr lang="en-GB" sz="1200" b="1" dirty="0">
                <a:latin typeface="Calibri"/>
                <a:cs typeface="Calibri"/>
              </a:rPr>
              <a:t> </a:t>
            </a:r>
            <a:r>
              <a:rPr lang="en-GB" sz="1200" b="1" dirty="0" err="1">
                <a:latin typeface="Calibri"/>
                <a:cs typeface="Calibri"/>
              </a:rPr>
              <a:t>Dayanıklılık</a:t>
            </a:r>
            <a:endParaRPr lang="en-GB" sz="1200" b="1">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Güvenlik</a:t>
            </a:r>
            <a:r>
              <a:rPr lang="en-GB" sz="1000" dirty="0">
                <a:latin typeface="Calibri"/>
                <a:cs typeface="Calibri"/>
              </a:rPr>
              <a:t> </a:t>
            </a:r>
            <a:r>
              <a:rPr lang="en-GB" sz="1000" dirty="0" err="1">
                <a:latin typeface="Calibri"/>
                <a:cs typeface="Calibri"/>
              </a:rPr>
              <a:t>açığı</a:t>
            </a:r>
            <a:endParaRPr lang="en-GB" sz="1000">
              <a:latin typeface="Calibri"/>
              <a:cs typeface="Calibri"/>
            </a:endParaRPr>
          </a:p>
          <a:p>
            <a:pPr marL="171450" indent="-171450">
              <a:lnSpc>
                <a:spcPts val="1140"/>
              </a:lnSpc>
              <a:buFont typeface="Arial" panose="020B0604020202020204" pitchFamily="34" charset="0"/>
              <a:buChar char="•"/>
            </a:pPr>
            <a:r>
              <a:rPr lang="en-GB" sz="1000" dirty="0" err="1">
                <a:latin typeface="Calibri"/>
                <a:cs typeface="Calibri"/>
              </a:rPr>
              <a:t>Ürün</a:t>
            </a:r>
            <a:r>
              <a:rPr lang="en-GB" sz="1000" dirty="0">
                <a:latin typeface="Calibri"/>
                <a:cs typeface="Calibri"/>
              </a:rPr>
              <a:t> </a:t>
            </a:r>
            <a:r>
              <a:rPr lang="en-GB" sz="1000" dirty="0" err="1">
                <a:latin typeface="Calibri"/>
                <a:cs typeface="Calibri"/>
              </a:rPr>
              <a:t>kalitesi</a:t>
            </a:r>
            <a:r>
              <a:rPr lang="en-GB" sz="1000" dirty="0">
                <a:latin typeface="Calibri"/>
                <a:cs typeface="Calibri"/>
              </a:rPr>
              <a:t> </a:t>
            </a:r>
            <a:r>
              <a:rPr lang="en-GB" sz="1000" dirty="0" err="1">
                <a:latin typeface="Calibri"/>
                <a:cs typeface="Calibri"/>
              </a:rPr>
              <a:t>ve</a:t>
            </a:r>
            <a:r>
              <a:rPr lang="en-GB" sz="1000" dirty="0">
                <a:latin typeface="Calibri"/>
                <a:cs typeface="Calibri"/>
              </a:rPr>
              <a:t> </a:t>
            </a:r>
            <a:r>
              <a:rPr lang="en-GB" sz="1000" dirty="0" err="1">
                <a:latin typeface="Calibri"/>
                <a:cs typeface="Calibri"/>
              </a:rPr>
              <a:t>bilgi</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Yerel</a:t>
            </a:r>
            <a:r>
              <a:rPr lang="en-GB" sz="1000" dirty="0">
                <a:latin typeface="Calibri"/>
                <a:cs typeface="Calibri"/>
              </a:rPr>
              <a:t> </a:t>
            </a:r>
            <a:r>
              <a:rPr lang="en-GB" sz="1000" dirty="0" err="1">
                <a:latin typeface="Calibri"/>
                <a:cs typeface="Calibri"/>
              </a:rPr>
              <a:t>ekonomi</a:t>
            </a:r>
            <a:endParaRPr lang="en-GB" sz="1000">
              <a:latin typeface="Calibri"/>
              <a:cs typeface="Calibri"/>
            </a:endParaRPr>
          </a:p>
        </p:txBody>
      </p:sp>
      <p:sp>
        <p:nvSpPr>
          <p:cNvPr id="43" name="TextBox 42">
            <a:extLst>
              <a:ext uri="{FF2B5EF4-FFF2-40B4-BE49-F238E27FC236}">
                <a16:creationId xmlns:a16="http://schemas.microsoft.com/office/drawing/2014/main" id="{B5EC97F8-01D9-FCF8-20F2-F50B59CC4F5C}"/>
              </a:ext>
            </a:extLst>
          </p:cNvPr>
          <p:cNvSpPr txBox="1"/>
          <p:nvPr/>
        </p:nvSpPr>
        <p:spPr>
          <a:xfrm>
            <a:off x="3143032" y="6592162"/>
            <a:ext cx="1759025" cy="913070"/>
          </a:xfrm>
          <a:prstGeom prst="rect">
            <a:avLst/>
          </a:prstGeom>
          <a:noFill/>
        </p:spPr>
        <p:txBody>
          <a:bodyPr wrap="square" lIns="91440" tIns="45720" rIns="91440" bIns="45720" rtlCol="0" anchor="t">
            <a:spAutoFit/>
          </a:bodyPr>
          <a:lstStyle/>
          <a:p>
            <a:pPr algn="l" rtl="0">
              <a:lnSpc>
                <a:spcPts val="940"/>
              </a:lnSpc>
            </a:pPr>
            <a:r>
              <a:rPr lang="en-GB" sz="1200" b="1" dirty="0" err="1">
                <a:latin typeface="Calibri"/>
                <a:cs typeface="Calibri"/>
              </a:rPr>
              <a:t>Sosyal</a:t>
            </a:r>
            <a:r>
              <a:rPr lang="en-GB" sz="1200" b="1" dirty="0">
                <a:latin typeface="Calibri"/>
                <a:cs typeface="Calibri"/>
              </a:rPr>
              <a:t> </a:t>
            </a:r>
            <a:r>
              <a:rPr lang="en-GB" sz="1200" b="1" dirty="0" err="1">
                <a:latin typeface="Calibri"/>
                <a:cs typeface="Calibri"/>
              </a:rPr>
              <a:t>refah</a:t>
            </a:r>
          </a:p>
          <a:p>
            <a:pPr marL="171450" indent="-171450" algn="l" rtl="0">
              <a:lnSpc>
                <a:spcPts val="1140"/>
              </a:lnSpc>
              <a:buFont typeface="Arial" panose="020B0604020202020204" pitchFamily="34" charset="0"/>
              <a:buChar char="•"/>
            </a:pPr>
            <a:r>
              <a:rPr lang="en-GB" sz="1000" dirty="0">
                <a:latin typeface="Calibri"/>
                <a:cs typeface="Calibri"/>
              </a:rPr>
              <a:t>Makul </a:t>
            </a:r>
            <a:r>
              <a:rPr lang="en-GB" sz="1000" dirty="0" err="1">
                <a:latin typeface="Calibri"/>
                <a:cs typeface="Calibri"/>
              </a:rPr>
              <a:t>geçim</a:t>
            </a:r>
          </a:p>
          <a:p>
            <a:pPr marL="171450" indent="-171450" algn="l" rtl="0">
              <a:lnSpc>
                <a:spcPts val="1140"/>
              </a:lnSpc>
              <a:buFont typeface="Arial" panose="020B0604020202020204" pitchFamily="34" charset="0"/>
              <a:buChar char="•"/>
            </a:pPr>
            <a:r>
              <a:rPr lang="en-GB" sz="1000" dirty="0" err="1">
                <a:latin typeface="Calibri"/>
                <a:cs typeface="Calibri"/>
              </a:rPr>
              <a:t>İşçi</a:t>
            </a:r>
            <a:r>
              <a:rPr lang="en-GB" sz="1000" dirty="0">
                <a:latin typeface="Calibri"/>
                <a:cs typeface="Calibri"/>
              </a:rPr>
              <a:t> </a:t>
            </a:r>
            <a:r>
              <a:rPr lang="en-GB" sz="1000" dirty="0" err="1">
                <a:latin typeface="Calibri"/>
                <a:cs typeface="Calibri"/>
              </a:rPr>
              <a:t>hakları</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Eşitlik</a:t>
            </a:r>
          </a:p>
          <a:p>
            <a:pPr marL="171450" indent="-171450" algn="l" rtl="0">
              <a:lnSpc>
                <a:spcPts val="1140"/>
              </a:lnSpc>
              <a:buFont typeface="Arial" panose="020B0604020202020204" pitchFamily="34" charset="0"/>
              <a:buChar char="•"/>
            </a:pPr>
            <a:r>
              <a:rPr lang="en-GB" sz="1000" dirty="0" err="1">
                <a:latin typeface="Calibri"/>
                <a:cs typeface="Calibri"/>
              </a:rPr>
              <a:t>İnsan</a:t>
            </a:r>
            <a:r>
              <a:rPr lang="en-GB" sz="1000" dirty="0">
                <a:latin typeface="Calibri"/>
                <a:cs typeface="Calibri"/>
              </a:rPr>
              <a:t> </a:t>
            </a:r>
            <a:r>
              <a:rPr lang="en-GB" sz="1000" dirty="0" err="1">
                <a:latin typeface="Calibri"/>
                <a:cs typeface="Calibri"/>
              </a:rPr>
              <a:t>güvenliği</a:t>
            </a:r>
            <a:r>
              <a:rPr lang="en-GB" sz="1000" dirty="0">
                <a:latin typeface="Calibri"/>
                <a:cs typeface="Calibri"/>
              </a:rPr>
              <a:t> </a:t>
            </a:r>
            <a:r>
              <a:rPr lang="en-GB" sz="1000" dirty="0" err="1">
                <a:latin typeface="Calibri"/>
                <a:cs typeface="Calibri"/>
              </a:rPr>
              <a:t>ve</a:t>
            </a:r>
            <a:r>
              <a:rPr lang="en-GB" sz="1000" dirty="0">
                <a:latin typeface="Calibri"/>
                <a:cs typeface="Calibri"/>
              </a:rPr>
              <a:t> </a:t>
            </a:r>
            <a:r>
              <a:rPr lang="en-GB" sz="1000" dirty="0" err="1">
                <a:latin typeface="Calibri"/>
                <a:cs typeface="Calibri"/>
              </a:rPr>
              <a:t>sağlığı</a:t>
            </a:r>
          </a:p>
          <a:p>
            <a:pPr marL="171450" indent="-171450" algn="l" rtl="0">
              <a:lnSpc>
                <a:spcPts val="1140"/>
              </a:lnSpc>
              <a:buFont typeface="Arial" panose="020B0604020202020204" pitchFamily="34" charset="0"/>
              <a:buChar char="•"/>
            </a:pPr>
            <a:r>
              <a:rPr lang="en-GB" sz="1000" dirty="0" err="1">
                <a:latin typeface="Calibri"/>
                <a:cs typeface="Calibri"/>
              </a:rPr>
              <a:t>Kültürel</a:t>
            </a:r>
            <a:r>
              <a:rPr lang="en-GB" sz="1000" dirty="0">
                <a:latin typeface="Calibri"/>
                <a:cs typeface="Calibri"/>
              </a:rPr>
              <a:t> </a:t>
            </a:r>
            <a:r>
              <a:rPr lang="en-GB" sz="1000" dirty="0" err="1">
                <a:latin typeface="Calibri"/>
                <a:cs typeface="Calibri"/>
              </a:rPr>
              <a:t>çeşitlilik</a:t>
            </a:r>
          </a:p>
        </p:txBody>
      </p:sp>
      <p:pic>
        <p:nvPicPr>
          <p:cNvPr id="4" name="Picture 3">
            <a:extLst>
              <a:ext uri="{FF2B5EF4-FFF2-40B4-BE49-F238E27FC236}">
                <a16:creationId xmlns:a16="http://schemas.microsoft.com/office/drawing/2014/main" id="{BA5C7B12-3B57-5F60-E022-35CB5A20BF06}"/>
              </a:ext>
            </a:extLst>
          </p:cNvPr>
          <p:cNvPicPr>
            <a:picLocks noChangeAspect="1"/>
          </p:cNvPicPr>
          <p:nvPr/>
        </p:nvPicPr>
        <p:blipFill>
          <a:blip r:embed="rId4"/>
          <a:stretch>
            <a:fillRect/>
          </a:stretch>
        </p:blipFill>
        <p:spPr>
          <a:xfrm>
            <a:off x="130337" y="8747921"/>
            <a:ext cx="493080" cy="474817"/>
          </a:xfrm>
          <a:prstGeom prst="rect">
            <a:avLst/>
          </a:prstGeom>
        </p:spPr>
      </p:pic>
      <p:sp>
        <p:nvSpPr>
          <p:cNvPr id="36" name="Slide Number Placeholder 9">
            <a:extLst>
              <a:ext uri="{FF2B5EF4-FFF2-40B4-BE49-F238E27FC236}">
                <a16:creationId xmlns:a16="http://schemas.microsoft.com/office/drawing/2014/main" id="{73D41CF7-EEDE-766F-270E-A95F6B2BF8E0}"/>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44</a:t>
            </a:fld>
            <a:endParaRPr lang="en-US" sz="1100"/>
          </a:p>
        </p:txBody>
      </p:sp>
    </p:spTree>
    <p:extLst>
      <p:ext uri="{BB962C8B-B14F-4D97-AF65-F5344CB8AC3E}">
        <p14:creationId xmlns:p14="http://schemas.microsoft.com/office/powerpoint/2010/main" val="752863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5079660"/>
          </a:xfrm>
        </p:spPr>
        <p:txBody>
          <a:bodyPr lIns="91440" tIns="45720" rIns="91440" bIns="45720" numCol="1" spcCol="288000" anchor="t">
            <a:noAutofit/>
          </a:bodyPr>
          <a:lstStyle/>
          <a:p>
            <a:pPr algn="l" rtl="0"/>
            <a:r>
              <a:rPr lang="en-US" sz="1200" b="1" dirty="0" err="1">
                <a:latin typeface="Calibri"/>
                <a:ea typeface="Calibri" panose="020F0502020204030204" pitchFamily="34" charset="0"/>
                <a:cs typeface="Calibri"/>
              </a:rPr>
              <a:t>Uygulamalı</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Etkinlik</a:t>
            </a:r>
            <a:r>
              <a:rPr lang="en-US" sz="1200" b="1" dirty="0">
                <a:latin typeface="Calibri"/>
                <a:ea typeface="Calibri" panose="020F0502020204030204" pitchFamily="34" charset="0"/>
                <a:cs typeface="Calibri"/>
              </a:rPr>
              <a:t> 1:</a:t>
            </a:r>
          </a:p>
          <a:p>
            <a:pPr algn="l" rtl="0" fontAlgn="base"/>
            <a:r>
              <a:rPr lang="en-US" sz="1200" b="0" i="0" dirty="0" err="1">
                <a:solidFill>
                  <a:srgbClr val="000000"/>
                </a:solidFill>
                <a:effectLst/>
                <a:latin typeface="Calibri"/>
                <a:ea typeface="Calibri" panose="020F0502020204030204" pitchFamily="34" charset="0"/>
                <a:cs typeface="Calibri"/>
              </a:rPr>
              <a:t>Öğrencilerden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aşağıdaki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videoyu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izlemeleri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istenir</a:t>
            </a:r>
            <a:r>
              <a:rPr lang="en-US" sz="1200" b="0" i="0" dirty="0">
                <a:solidFill>
                  <a:srgbClr val="000000"/>
                </a:solidFill>
                <a:effectLst/>
                <a:latin typeface="Calibri"/>
                <a:ea typeface="Calibri" panose="020F0502020204030204" pitchFamily="34" charset="0"/>
                <a:cs typeface="Calibri"/>
              </a:rPr>
              <a:t>:</a:t>
            </a:r>
            <a:endParaRPr lang="en-US" sz="2000" b="0" i="0" dirty="0">
              <a:solidFill>
                <a:srgbClr val="000000"/>
              </a:solidFill>
              <a:effectLst/>
              <a:latin typeface="Calibri"/>
              <a:ea typeface="Calibri" panose="020F0502020204030204" pitchFamily="34" charset="0"/>
              <a:cs typeface="Calibri"/>
            </a:endParaRPr>
          </a:p>
          <a:p>
            <a:pPr algn="l" fontAlgn="base"/>
            <a:r>
              <a:rPr lang="en-US" sz="1200" b="1"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Kısa Gıda Tedarik Zincirlerinde SMARTCHAIN ​​Akıllı Çözümler - Bing videosu</a:t>
            </a:r>
            <a:r>
              <a:rPr lang="en-US" sz="1200" b="1" dirty="0">
                <a:solidFill>
                  <a:srgbClr val="F79037"/>
                </a:solidFill>
                <a:latin typeface="Calibri"/>
                <a:ea typeface="Calibri" panose="020F0502020204030204" pitchFamily="34" charset="0"/>
                <a:cs typeface="Calibri"/>
              </a:rPr>
              <a:t> </a:t>
            </a:r>
            <a:endParaRPr lang="en-US" sz="2000" b="1" i="0" dirty="0">
              <a:solidFill>
                <a:srgbClr val="F79037"/>
              </a:solidFill>
              <a:effectLst/>
              <a:latin typeface="Calibri"/>
              <a:ea typeface="Calibri" panose="020F0502020204030204" pitchFamily="34" charset="0"/>
              <a:cs typeface="Calibri"/>
            </a:endParaRPr>
          </a:p>
          <a:p>
            <a:pPr algn="l" rtl="0" fontAlgn="base"/>
            <a:r>
              <a:rPr lang="en-US" sz="1200" b="0" i="0" dirty="0">
                <a:solidFill>
                  <a:srgbClr val="000000"/>
                </a:solidFill>
                <a:effectLst/>
                <a:latin typeface="Calibri"/>
                <a:ea typeface="Calibri" panose="020F0502020204030204" pitchFamily="34" charset="0"/>
                <a:cs typeface="Calibri"/>
              </a:rPr>
              <a:t>ve </a:t>
            </a:r>
            <a:r>
              <a:rPr lang="en-US" sz="1200" b="0" i="0" dirty="0" err="1">
                <a:solidFill>
                  <a:srgbClr val="000000"/>
                </a:solidFill>
                <a:effectLst/>
                <a:latin typeface="Calibri"/>
                <a:ea typeface="Calibri" panose="020F0502020204030204" pitchFamily="34" charset="0"/>
                <a:cs typeface="Calibri"/>
              </a:rPr>
              <a:t>şehirlerinde</a:t>
            </a:r>
            <a:r>
              <a:rPr lang="en-US" sz="1200" b="0" i="0" dirty="0">
                <a:solidFill>
                  <a:srgbClr val="000000"/>
                </a:solidFill>
                <a:effectLst/>
                <a:latin typeface="Calibri"/>
                <a:ea typeface="Calibri" panose="020F0502020204030204" pitchFamily="34" charset="0"/>
                <a:cs typeface="Calibri"/>
              </a:rPr>
              <a:t> SFSC </a:t>
            </a:r>
            <a:r>
              <a:rPr lang="en-US" sz="1200" b="0" i="0" dirty="0" err="1">
                <a:solidFill>
                  <a:srgbClr val="000000"/>
                </a:solidFill>
                <a:effectLst/>
                <a:latin typeface="Calibri"/>
                <a:ea typeface="Calibri" panose="020F0502020204030204" pitchFamily="34" charset="0"/>
                <a:cs typeface="Calibri"/>
              </a:rPr>
              <a:t>olup</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olmadığını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tartışın</a:t>
            </a:r>
            <a:r>
              <a:rPr lang="en-US" sz="1200" b="0" i="0" dirty="0">
                <a:solidFill>
                  <a:srgbClr val="000000"/>
                </a:solidFill>
                <a:effectLst/>
                <a:latin typeface="Calibri"/>
                <a:ea typeface="Calibri" panose="020F0502020204030204" pitchFamily="34" charset="0"/>
                <a:cs typeface="Calibri"/>
              </a:rPr>
              <a:t>.</a:t>
            </a:r>
            <a:endParaRPr lang="en-US" sz="2000" b="0" i="0" dirty="0">
              <a:solidFill>
                <a:srgbClr val="000000"/>
              </a:solidFill>
              <a:effectLst/>
              <a:latin typeface="Calibri"/>
              <a:ea typeface="Calibri" panose="020F0502020204030204" pitchFamily="34" charset="0"/>
              <a:cs typeface="Calibri"/>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endParaRPr lang="en-US" sz="1200" dirty="0">
              <a:solidFill>
                <a:schemeClr val="tx1"/>
              </a:solidFill>
              <a:ea typeface="Calibri" panose="020F0502020204030204" pitchFamily="34" charset="0"/>
            </a:endParaRPr>
          </a:p>
          <a:p>
            <a:pPr algn="l" rtl="0"/>
            <a:r>
              <a:rPr lang="en-IE" sz="1200" b="1" dirty="0" err="1">
                <a:solidFill>
                  <a:schemeClr val="tx1"/>
                </a:solidFill>
                <a:latin typeface="Calibri"/>
                <a:ea typeface="Calibri" panose="020F0502020204030204" pitchFamily="34" charset="0"/>
                <a:cs typeface="Calibri"/>
              </a:rPr>
              <a:t>Yayın</a:t>
            </a:r>
            <a:r>
              <a:rPr lang="en-IE" sz="1200" b="1" dirty="0">
                <a:solidFill>
                  <a:schemeClr val="tx1"/>
                </a:solidFill>
                <a:latin typeface="Calibri"/>
                <a:ea typeface="Calibri" panose="020F0502020204030204" pitchFamily="34" charset="0"/>
                <a:cs typeface="Calibri"/>
              </a:rPr>
              <a:t> </a:t>
            </a:r>
            <a:r>
              <a:rPr lang="en-IE" sz="1200" b="1" dirty="0" err="1">
                <a:solidFill>
                  <a:schemeClr val="tx1"/>
                </a:solidFill>
                <a:latin typeface="Calibri"/>
                <a:ea typeface="Calibri" panose="020F0502020204030204" pitchFamily="34" charset="0"/>
                <a:cs typeface="Calibri"/>
              </a:rPr>
              <a:t>Önerileri</a:t>
            </a:r>
            <a:r>
              <a:rPr lang="en-IE" sz="1200" b="1" dirty="0">
                <a:solidFill>
                  <a:schemeClr val="tx1"/>
                </a:solidFill>
                <a:latin typeface="Calibri"/>
                <a:ea typeface="Calibri" panose="020F0502020204030204" pitchFamily="34" charset="0"/>
                <a:cs typeface="Calibri"/>
              </a:rPr>
              <a:t>:</a:t>
            </a:r>
          </a:p>
          <a:p>
            <a:pPr marL="171450" indent="-171450" algn="l">
              <a:buChar char="•"/>
            </a:pPr>
            <a:r>
              <a:rPr lang="en-US" sz="1200" b="0" i="0" dirty="0" err="1">
                <a:solidFill>
                  <a:srgbClr val="000000"/>
                </a:solidFill>
                <a:effectLst/>
                <a:latin typeface="Calibri"/>
                <a:ea typeface="Calibri" panose="020F0502020204030204" pitchFamily="34" charset="0"/>
                <a:cs typeface="Calibri"/>
              </a:rPr>
              <a:t>Taşıma</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ilgili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operasyonlar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sırasında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hayvanların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korunmasına</a:t>
            </a:r>
            <a:r>
              <a:rPr lang="en-US" sz="1200" b="0" i="0" dirty="0">
                <a:solidFill>
                  <a:srgbClr val="000000"/>
                </a:solidFill>
                <a:effectLst/>
                <a:latin typeface="Calibri"/>
                <a:ea typeface="Calibri" panose="020F0502020204030204" pitchFamily="34" charset="0"/>
                <a:cs typeface="Calibri"/>
              </a:rPr>
              <a:t> ve 64/432/EEC ve 93/119/EC </a:t>
            </a:r>
            <a:r>
              <a:rPr lang="en-US" sz="1200" b="0" i="0" dirty="0" err="1">
                <a:solidFill>
                  <a:srgbClr val="000000"/>
                </a:solidFill>
                <a:effectLst/>
                <a:latin typeface="Calibri"/>
                <a:ea typeface="Calibri" panose="020F0502020204030204" pitchFamily="34" charset="0"/>
                <a:cs typeface="Calibri"/>
              </a:rPr>
              <a:t>Direktiflerini</a:t>
            </a:r>
            <a:r>
              <a:rPr lang="en-US" sz="1200" b="0" i="0" dirty="0">
                <a:solidFill>
                  <a:srgbClr val="000000"/>
                </a:solidFill>
                <a:effectLst/>
                <a:latin typeface="Calibri"/>
                <a:ea typeface="Calibri" panose="020F0502020204030204" pitchFamily="34" charset="0"/>
                <a:cs typeface="Calibri"/>
              </a:rPr>
              <a:t> ve (EC) 1255/97 </a:t>
            </a:r>
            <a:r>
              <a:rPr lang="en-US" sz="1200" b="0" i="0" dirty="0" err="1">
                <a:solidFill>
                  <a:srgbClr val="000000"/>
                </a:solidFill>
                <a:effectLst/>
                <a:latin typeface="Calibri"/>
                <a:ea typeface="Calibri" panose="020F0502020204030204" pitchFamily="34" charset="0"/>
                <a:cs typeface="Calibri"/>
              </a:rPr>
              <a:t>Sayılı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Tüzüğü</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tadil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eden</a:t>
            </a:r>
            <a:r>
              <a:rPr lang="en-US" sz="1200" b="0" i="0" dirty="0">
                <a:solidFill>
                  <a:srgbClr val="000000"/>
                </a:solidFill>
                <a:effectLst/>
                <a:latin typeface="Calibri"/>
                <a:ea typeface="Calibri" panose="020F0502020204030204" pitchFamily="34" charset="0"/>
                <a:cs typeface="Calibri"/>
              </a:rPr>
              <a:t> 22 </a:t>
            </a:r>
            <a:r>
              <a:rPr lang="en-US" sz="1200" b="0" i="0" dirty="0" err="1">
                <a:solidFill>
                  <a:srgbClr val="000000"/>
                </a:solidFill>
                <a:effectLst/>
                <a:latin typeface="Calibri"/>
                <a:ea typeface="Calibri" panose="020F0502020204030204" pitchFamily="34" charset="0"/>
                <a:cs typeface="Calibri"/>
              </a:rPr>
              <a:t>Aralık</a:t>
            </a:r>
            <a:r>
              <a:rPr lang="en-US" sz="1200" b="0" i="0" dirty="0">
                <a:solidFill>
                  <a:srgbClr val="000000"/>
                </a:solidFill>
                <a:effectLst/>
                <a:latin typeface="Calibri"/>
                <a:ea typeface="Calibri" panose="020F0502020204030204" pitchFamily="34" charset="0"/>
                <a:cs typeface="Calibri"/>
              </a:rPr>
              <a:t> 2004 </a:t>
            </a:r>
            <a:r>
              <a:rPr lang="en-US" sz="1200" b="0" i="0" dirty="0" err="1">
                <a:solidFill>
                  <a:srgbClr val="000000"/>
                </a:solidFill>
                <a:effectLst/>
                <a:latin typeface="Calibri"/>
                <a:ea typeface="Calibri" panose="020F0502020204030204" pitchFamily="34" charset="0"/>
                <a:cs typeface="Calibri"/>
              </a:rPr>
              <a:t>tarihli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Tüzüğü</a:t>
            </a:r>
            <a:r>
              <a:rPr lang="en-US" sz="1200" b="0" i="0" dirty="0">
                <a:solidFill>
                  <a:srgbClr val="000000"/>
                </a:solidFill>
                <a:effectLst/>
                <a:latin typeface="Calibri"/>
                <a:ea typeface="Calibri" panose="020F0502020204030204" pitchFamily="34" charset="0"/>
                <a:cs typeface="Calibri"/>
              </a:rPr>
              <a:t> (EC) No 1/2005 (</a:t>
            </a:r>
            <a:r>
              <a:rPr lang="en-US" sz="1200" b="0" i="0" dirty="0" err="1">
                <a:solidFill>
                  <a:srgbClr val="000000"/>
                </a:solidFill>
                <a:effectLst/>
                <a:latin typeface="Calibri"/>
                <a:ea typeface="Calibri" panose="020F0502020204030204" pitchFamily="34" charset="0"/>
                <a:cs typeface="Calibri"/>
              </a:rPr>
              <a:t>konsolide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versiyonu</a:t>
            </a:r>
            <a:r>
              <a:rPr lang="en-US" sz="1200" b="0" i="0" dirty="0">
                <a:solidFill>
                  <a:srgbClr val="000000"/>
                </a:solidFill>
                <a:effectLst/>
                <a:latin typeface="Calibri"/>
                <a:ea typeface="Calibri" panose="020F0502020204030204" pitchFamily="34" charset="0"/>
                <a:cs typeface="Calibri"/>
              </a:rPr>
              <a:t>) 14 </a:t>
            </a:r>
            <a:r>
              <a:rPr lang="en-US" sz="1200" b="0" i="0" dirty="0" err="1">
                <a:solidFill>
                  <a:srgbClr val="000000"/>
                </a:solidFill>
                <a:effectLst/>
                <a:latin typeface="Calibri"/>
                <a:ea typeface="Calibri" panose="020F0502020204030204" pitchFamily="34" charset="0"/>
                <a:cs typeface="Calibri"/>
              </a:rPr>
              <a:t>Aralık</a:t>
            </a:r>
            <a:r>
              <a:rPr lang="en-US" sz="1200" b="0" i="0" dirty="0">
                <a:solidFill>
                  <a:srgbClr val="000000"/>
                </a:solidFill>
                <a:effectLst/>
                <a:latin typeface="Calibri"/>
                <a:ea typeface="Calibri" panose="020F0502020204030204" pitchFamily="34" charset="0"/>
                <a:cs typeface="Calibri"/>
              </a:rPr>
              <a:t> 2019).</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algn="l" fontAlgn="base">
              <a:buFont typeface="Arial" panose="020B0604020202020204" pitchFamily="34" charset="0"/>
              <a:buChar char="•"/>
            </a:pPr>
            <a:r>
              <a:rPr lang="en-US" sz="1200" dirty="0" err="1">
                <a:latin typeface="Calibri"/>
                <a:ea typeface="Calibri" panose="020F0502020204030204" pitchFamily="34" charset="0"/>
                <a:cs typeface="Calibri"/>
              </a:rPr>
              <a:t>Avrupa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Gıda</a:t>
            </a:r>
            <a:r>
              <a:rPr lang="en-US" sz="1200" dirty="0">
                <a:latin typeface="Calibri"/>
                <a:ea typeface="Calibri" panose="020F0502020204030204" pitchFamily="34" charset="0"/>
                <a:cs typeface="Calibri"/>
              </a:rPr>
              <a:t> Bilgi </a:t>
            </a:r>
            <a:r>
              <a:rPr lang="en-US" sz="1200" dirty="0" err="1">
                <a:latin typeface="Calibri"/>
                <a:ea typeface="Calibri" panose="020F0502020204030204" pitchFamily="34" charset="0"/>
                <a:cs typeface="Calibri"/>
              </a:rPr>
              <a:t>Konseyi</a:t>
            </a:r>
            <a:r>
              <a:rPr lang="en-US" sz="1200" dirty="0">
                <a:latin typeface="Calibri"/>
                <a:ea typeface="Calibri" panose="020F0502020204030204" pitchFamily="34" charset="0"/>
                <a:cs typeface="Calibri"/>
              </a:rPr>
              <a:t> [EUFIC] (2021) </a:t>
            </a:r>
            <a:r>
              <a:rPr lang="en-US" sz="1200"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Sağlıklı Seçimler İçin Gıda Gerçekleri</a:t>
            </a:r>
            <a:r>
              <a:rPr lang="en-US" sz="1200" dirty="0">
                <a:solidFill>
                  <a:srgbClr val="F79037"/>
                </a:solidFill>
                <a:latin typeface="Calibri"/>
                <a:ea typeface="Calibri" panose="020F0502020204030204" pitchFamily="34" charset="0"/>
                <a:cs typeface="Calibri"/>
              </a:rPr>
              <a:t> </a:t>
            </a:r>
            <a:endParaRPr lang="en-US" sz="1200" b="0" i="0" dirty="0">
              <a:solidFill>
                <a:srgbClr val="F79037"/>
              </a:solidFill>
              <a:effectLst/>
              <a:latin typeface="Calibri"/>
              <a:ea typeface="Calibri" panose="020F0502020204030204" pitchFamily="34" charset="0"/>
              <a:cs typeface="Calibri"/>
            </a:endParaRPr>
          </a:p>
          <a:p>
            <a:pPr marL="171450" indent="-171450" algn="l" fontAlgn="base">
              <a:buFont typeface="Arial" panose="020B0604020202020204" pitchFamily="34" charset="0"/>
              <a:buChar char="•"/>
            </a:pPr>
            <a:r>
              <a:rPr lang="en-US" sz="1200" dirty="0" err="1">
                <a:latin typeface="Calibri"/>
                <a:ea typeface="Calibri" panose="020F0502020204030204" pitchFamily="34" charset="0"/>
                <a:cs typeface="Calibri"/>
              </a:rPr>
              <a:t>Paciarotti</a:t>
            </a:r>
            <a:r>
              <a:rPr lang="en-US" sz="1200" dirty="0">
                <a:latin typeface="Calibri"/>
                <a:ea typeface="Calibri" panose="020F0502020204030204" pitchFamily="34" charset="0"/>
                <a:cs typeface="Calibri"/>
              </a:rPr>
              <a:t> C</a:t>
            </a:r>
            <a:r>
              <a:rPr lang="en-US" sz="1200" b="0" i="0" dirty="0">
                <a:effectLst/>
                <a:latin typeface="Calibri"/>
                <a:ea typeface="Calibri" panose="020F0502020204030204" pitchFamily="34" charset="0"/>
                <a:cs typeface="Calibri"/>
              </a:rPr>
              <a:t>. &amp; Torregiani F. (2021). </a:t>
            </a:r>
            <a:r>
              <a:rPr lang="en-US" sz="1200" dirty="0">
                <a:latin typeface="Calibri"/>
                <a:ea typeface="Calibri" panose="020F0502020204030204" pitchFamily="34" charset="0"/>
                <a:cs typeface="Calibri"/>
              </a:rPr>
              <a:t>The logistics of the short food supply chain</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A literature review</a:t>
            </a:r>
            <a:r>
              <a:rPr lang="en-US" sz="1200" b="0" i="0" dirty="0">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i="1" dirty="0">
                <a:latin typeface="Calibri"/>
                <a:ea typeface="Calibri" panose="020F0502020204030204" pitchFamily="34" charset="0"/>
                <a:cs typeface="Calibri"/>
              </a:rPr>
              <a:t>Sustainable Production and Consumption</a:t>
            </a:r>
            <a:r>
              <a:rPr lang="en-US" sz="1200" b="0" i="0" dirty="0">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i="0" dirty="0">
                <a:effectLst/>
                <a:latin typeface="Calibri"/>
                <a:ea typeface="Calibri" panose="020F0502020204030204" pitchFamily="34" charset="0"/>
                <a:cs typeface="Calibri"/>
              </a:rPr>
              <a:t>26</a:t>
            </a:r>
            <a:r>
              <a:rPr lang="en-US" sz="1200" b="0" i="0" dirty="0">
                <a:effectLst/>
                <a:latin typeface="Calibri"/>
                <a:ea typeface="Calibri" panose="020F0502020204030204" pitchFamily="34" charset="0"/>
                <a:cs typeface="Calibri"/>
              </a:rPr>
              <a:t>, 428-442.</a:t>
            </a:r>
            <a:r>
              <a:rPr lang="en-US" sz="1200" dirty="0">
                <a:latin typeface="Calibri"/>
                <a:ea typeface="Calibri" panose="020F0502020204030204" pitchFamily="34" charset="0"/>
                <a:cs typeface="Calibri"/>
              </a:rPr>
              <a:t> </a:t>
            </a:r>
          </a:p>
          <a:p>
            <a:pPr marL="171450" indent="-171450" algn="l" rtl="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Kırsal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Kalkınma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için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Avrupa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Tarımsal</a:t>
            </a:r>
            <a:r>
              <a:rPr lang="en-US" sz="1200" b="0" i="0" dirty="0">
                <a:solidFill>
                  <a:srgbClr val="000000"/>
                </a:solidFill>
                <a:effectLst/>
                <a:latin typeface="Calibri"/>
                <a:ea typeface="Calibri" panose="020F0502020204030204" pitchFamily="34" charset="0"/>
                <a:cs typeface="Calibri"/>
              </a:rPr>
              <a:t> Fonu (EAFRD) </a:t>
            </a:r>
            <a:r>
              <a:rPr lang="en-US" sz="1200" b="0" i="0" dirty="0" err="1">
                <a:solidFill>
                  <a:srgbClr val="000000"/>
                </a:solidFill>
                <a:effectLst/>
                <a:latin typeface="Calibri"/>
                <a:ea typeface="Calibri" panose="020F0502020204030204" pitchFamily="34" charset="0"/>
                <a:cs typeface="Calibri"/>
              </a:rPr>
              <a:t>tarafından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kırsal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kalkınmanın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desteklenmesi</a:t>
            </a:r>
            <a:r>
              <a:rPr lang="en-US" sz="1200" b="0" i="0" dirty="0">
                <a:solidFill>
                  <a:srgbClr val="000000"/>
                </a:solidFill>
                <a:effectLst/>
                <a:latin typeface="Calibri"/>
                <a:ea typeface="Calibri" panose="020F0502020204030204" pitchFamily="34" charset="0"/>
                <a:cs typeface="Calibri"/>
              </a:rPr>
              <a:t> ve 1698/2005 (EC) </a:t>
            </a:r>
            <a:r>
              <a:rPr lang="en-US" sz="1200" b="0" i="0" dirty="0" err="1">
                <a:solidFill>
                  <a:srgbClr val="000000"/>
                </a:solidFill>
                <a:effectLst/>
                <a:latin typeface="Calibri"/>
                <a:ea typeface="Calibri" panose="020F0502020204030204" pitchFamily="34" charset="0"/>
                <a:cs typeface="Calibri"/>
              </a:rPr>
              <a:t>sayılı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Tüzüğü'nün</a:t>
            </a:r>
            <a:r>
              <a:rPr lang="en-US" sz="1200" b="0" i="0" dirty="0">
                <a:solidFill>
                  <a:srgbClr val="000000"/>
                </a:solidFill>
                <a:effectLst/>
                <a:latin typeface="Calibri"/>
                <a:ea typeface="Calibri" panose="020F0502020204030204" pitchFamily="34" charset="0"/>
                <a:cs typeface="Calibri"/>
              </a:rPr>
              <a:t> (EC) </a:t>
            </a:r>
            <a:r>
              <a:rPr lang="en-US" sz="1200" b="0" i="0" dirty="0" err="1">
                <a:solidFill>
                  <a:srgbClr val="000000"/>
                </a:solidFill>
                <a:effectLst/>
                <a:latin typeface="Calibri"/>
                <a:ea typeface="Calibri" panose="020F0502020204030204" pitchFamily="34" charset="0"/>
                <a:cs typeface="Calibri"/>
              </a:rPr>
              <a:t>yürürlükten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kaldırılmasına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ilişkin</a:t>
            </a:r>
            <a:r>
              <a:rPr lang="en-US" sz="1200" b="0" i="0" dirty="0">
                <a:solidFill>
                  <a:srgbClr val="000000"/>
                </a:solidFill>
                <a:effectLst/>
                <a:latin typeface="Calibri"/>
                <a:ea typeface="Calibri" panose="020F0502020204030204" pitchFamily="34" charset="0"/>
                <a:cs typeface="Calibri"/>
              </a:rPr>
              <a:t> 17 </a:t>
            </a:r>
            <a:r>
              <a:rPr lang="en-US" sz="1200" b="0" i="0" dirty="0" err="1">
                <a:solidFill>
                  <a:srgbClr val="000000"/>
                </a:solidFill>
                <a:effectLst/>
                <a:latin typeface="Calibri"/>
                <a:ea typeface="Calibri" panose="020F0502020204030204" pitchFamily="34" charset="0"/>
                <a:cs typeface="Calibri"/>
              </a:rPr>
              <a:t>Aralık</a:t>
            </a:r>
            <a:r>
              <a:rPr lang="en-US" sz="1200" b="0" i="0" dirty="0">
                <a:solidFill>
                  <a:srgbClr val="000000"/>
                </a:solidFill>
                <a:effectLst/>
                <a:latin typeface="Calibri"/>
                <a:ea typeface="Calibri" panose="020F0502020204030204" pitchFamily="34" charset="0"/>
                <a:cs typeface="Calibri"/>
              </a:rPr>
              <a:t> 2013 </a:t>
            </a:r>
            <a:r>
              <a:rPr lang="en-US" sz="1200" b="0" i="0" dirty="0" err="1">
                <a:solidFill>
                  <a:srgbClr val="000000"/>
                </a:solidFill>
                <a:effectLst/>
                <a:latin typeface="Calibri"/>
                <a:ea typeface="Calibri" panose="020F0502020204030204" pitchFamily="34" charset="0"/>
                <a:cs typeface="Calibri"/>
              </a:rPr>
              <a:t>tarihli</a:t>
            </a:r>
            <a:r>
              <a:rPr lang="en-US" sz="1200" b="0" i="0" dirty="0">
                <a:solidFill>
                  <a:srgbClr val="000000"/>
                </a:solidFill>
                <a:effectLst/>
                <a:latin typeface="Calibri"/>
                <a:ea typeface="Calibri" panose="020F0502020204030204" pitchFamily="34" charset="0"/>
                <a:cs typeface="Calibri"/>
              </a:rPr>
              <a:t> (EC) 1305/2013 </a:t>
            </a:r>
            <a:r>
              <a:rPr lang="en-US" sz="1200" b="0" i="0" dirty="0" err="1">
                <a:solidFill>
                  <a:srgbClr val="000000"/>
                </a:solidFill>
                <a:effectLst/>
                <a:latin typeface="Calibri"/>
                <a:ea typeface="Calibri" panose="020F0502020204030204" pitchFamily="34" charset="0"/>
                <a:cs typeface="Calibri"/>
              </a:rPr>
              <a:t>sayılı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Avrupa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Parlamentosu</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Konsey</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Tüzüğü</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konsolide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versiyon</a:t>
            </a:r>
            <a:r>
              <a:rPr lang="en-US" sz="1200" b="0" i="0" dirty="0">
                <a:solidFill>
                  <a:srgbClr val="000000"/>
                </a:solidFill>
                <a:effectLst/>
                <a:latin typeface="Calibri"/>
                <a:ea typeface="Calibri" panose="020F0502020204030204" pitchFamily="34" charset="0"/>
                <a:cs typeface="Calibri"/>
              </a:rPr>
              <a:t>) 30 </a:t>
            </a:r>
            <a:r>
              <a:rPr lang="en-US" sz="1200" b="0" i="0" dirty="0" err="1">
                <a:solidFill>
                  <a:srgbClr val="000000"/>
                </a:solidFill>
                <a:effectLst/>
                <a:latin typeface="Calibri"/>
                <a:ea typeface="Calibri" panose="020F0502020204030204" pitchFamily="34" charset="0"/>
                <a:cs typeface="Calibri"/>
              </a:rPr>
              <a:t>Haziran</a:t>
            </a:r>
            <a:r>
              <a:rPr lang="en-US" sz="1200" b="0" i="0" dirty="0">
                <a:solidFill>
                  <a:srgbClr val="000000"/>
                </a:solidFill>
                <a:effectLst/>
                <a:latin typeface="Calibri"/>
                <a:ea typeface="Calibri" panose="020F0502020204030204" pitchFamily="34" charset="0"/>
                <a:cs typeface="Calibri"/>
              </a:rPr>
              <a:t> 2022);</a:t>
            </a:r>
          </a:p>
          <a:p>
            <a:pPr marL="171450" indent="-171450" algn="l" fontAlgn="base">
              <a:buFont typeface="Arial" panose="020B0604020202020204" pitchFamily="34" charset="0"/>
              <a:buChar char="•"/>
            </a:pPr>
            <a:r>
              <a:rPr lang="en-US" sz="1200" dirty="0">
                <a:latin typeface="Calibri"/>
                <a:ea typeface="Calibri" panose="020F0502020204030204" pitchFamily="34" charset="0"/>
                <a:cs typeface="Calibri"/>
              </a:rPr>
              <a:t>Slow Food </a:t>
            </a:r>
            <a:r>
              <a:rPr lang="en-US" sz="1200" b="0" i="0" dirty="0">
                <a:solidFill>
                  <a:srgbClr val="000000"/>
                </a:solidFill>
                <a:effectLst/>
                <a:latin typeface="Calibri"/>
                <a:ea typeface="Calibri" panose="020F0502020204030204" pitchFamily="34" charset="0"/>
                <a:cs typeface="Calibri"/>
              </a:rPr>
              <a:t>(2013),</a:t>
            </a:r>
            <a:r>
              <a:rPr lang="en-US" sz="1200" dirty="0">
                <a:latin typeface="Calibri"/>
                <a:ea typeface="Calibri" panose="020F0502020204030204" pitchFamily="34" charset="0"/>
                <a:cs typeface="Calibri"/>
              </a:rPr>
              <a:t> </a:t>
            </a:r>
            <a:r>
              <a:rPr lang="en-US" sz="1200" b="0" i="0" u="sng" strike="noStrike" dirty="0">
                <a:solidFill>
                  <a:srgbClr val="F79037"/>
                </a:solidFill>
                <a:effectLst/>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Slow Food'un Gıda Sisteminin Sürdürülebilirliği Tartışmasına Katkısı</a:t>
            </a:r>
            <a:endParaRPr lang="en-US" sz="1200" b="0" i="0" dirty="0">
              <a:solidFill>
                <a:srgbClr val="F79037"/>
              </a:solidFill>
              <a:effectLst/>
              <a:latin typeface="Calibri"/>
              <a:ea typeface="Calibri" panose="020F0502020204030204" pitchFamily="34" charset="0"/>
              <a:cs typeface="Calibri"/>
            </a:endParaRPr>
          </a:p>
          <a:p>
            <a:pPr marL="171450" indent="-171450" algn="l" rtl="0" fontAlgn="base">
              <a:buFont typeface="Arial" panose="020B0604020202020204" pitchFamily="34" charset="0"/>
              <a:buChar char="•"/>
            </a:pPr>
            <a:endParaRPr lang="en-US" sz="1200" b="0" i="0" dirty="0">
              <a:solidFill>
                <a:srgbClr val="F79037"/>
              </a:solidFill>
              <a:effectLst/>
              <a:ea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99045" y="2960422"/>
            <a:ext cx="3123813"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rtl="0"/>
            <a:r>
              <a:rPr lang="en-US" sz="1400" b="1" dirty="0">
                <a:solidFill>
                  <a:schemeClr val="bg1"/>
                </a:solidFill>
                <a:latin typeface="Calibri"/>
                <a:ea typeface="Calibri" panose="020F0502020204030204" pitchFamily="34" charset="0"/>
                <a:cs typeface="Calibri"/>
              </a:rPr>
              <a:t>Vaka </a:t>
            </a:r>
            <a:r>
              <a:rPr lang="en-US" sz="1400" b="1" dirty="0" err="1">
                <a:solidFill>
                  <a:schemeClr val="bg1"/>
                </a:solidFill>
                <a:latin typeface="Calibri"/>
                <a:ea typeface="Calibri" panose="020F0502020204030204" pitchFamily="34" charset="0"/>
                <a:cs typeface="Calibri"/>
              </a:rPr>
              <a:t>çalışmaları</a:t>
            </a:r>
            <a:r>
              <a:rPr lang="en-US" sz="1400" b="1" dirty="0">
                <a:solidFill>
                  <a:schemeClr val="bg1"/>
                </a:solidFill>
                <a:latin typeface="Calibri"/>
                <a:ea typeface="Calibri" panose="020F0502020204030204" pitchFamily="34" charset="0"/>
                <a:cs typeface="Calibri"/>
              </a:rPr>
              <a:t>:</a:t>
            </a:r>
          </a:p>
          <a:p>
            <a:pPr algn="ctr"/>
            <a:r>
              <a:rPr lang="en-US" sz="1400" dirty="0">
                <a:solidFill>
                  <a:schemeClr val="bg1"/>
                </a:solidFill>
                <a:latin typeface="Calibri"/>
                <a:ea typeface="Calibri" panose="020F0502020204030204" pitchFamily="34" charset="0"/>
                <a:cs typeface="Calibri"/>
              </a:rPr>
              <a:t>Bu </a:t>
            </a:r>
            <a:r>
              <a:rPr lang="en-US" sz="1400" dirty="0" err="1">
                <a:solidFill>
                  <a:schemeClr val="bg1"/>
                </a:solidFill>
                <a:latin typeface="Calibri"/>
                <a:ea typeface="Calibri" panose="020F0502020204030204" pitchFamily="34" charset="0"/>
                <a:cs typeface="Calibri"/>
              </a:rPr>
              <a:t>vakalar</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Kısa</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Gıda</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Tedarik</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Zincirlerini</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kullanarak</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başarılı</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işlerin</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nasıl</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yürütüleceğini</a:t>
            </a:r>
            <a:r>
              <a:rPr lang="en-US" sz="1400" dirty="0">
                <a:solidFill>
                  <a:schemeClr val="bg1"/>
                </a:solidFill>
                <a:latin typeface="Calibri"/>
                <a:ea typeface="Calibri" panose="020F0502020204030204" pitchFamily="34" charset="0"/>
                <a:cs typeface="Calibri"/>
              </a:rPr>
              <a:t> </a:t>
            </a:r>
            <a:r>
              <a:rPr lang="en-US" sz="1400" dirty="0" err="1">
                <a:solidFill>
                  <a:schemeClr val="bg1"/>
                </a:solidFill>
                <a:latin typeface="Calibri"/>
                <a:ea typeface="Calibri" panose="020F0502020204030204" pitchFamily="34" charset="0"/>
                <a:cs typeface="Calibri"/>
              </a:rPr>
              <a:t>gösteriyor</a:t>
            </a:r>
            <a:r>
              <a:rPr lang="en-US" sz="1400" dirty="0">
                <a:solidFill>
                  <a:schemeClr val="bg1"/>
                </a:solidFill>
                <a:latin typeface="Calibri"/>
                <a:ea typeface="Calibri" panose="020F0502020204030204" pitchFamily="34" charset="0"/>
                <a:cs typeface="Calibri"/>
              </a:rPr>
              <a:t>:</a:t>
            </a:r>
          </a:p>
          <a:p>
            <a:pPr algn="ctr" rtl="0"/>
            <a:r>
              <a:rPr lang="en-US" sz="1400" dirty="0">
                <a:solidFill>
                  <a:schemeClr val="bg1"/>
                </a:solidFill>
                <a:latin typeface="Calibri"/>
                <a:ea typeface="Calibri" panose="020F0502020204030204" pitchFamily="34" charset="0"/>
                <a:cs typeface="Calibri"/>
              </a:rPr>
              <a:t>Loam</a:t>
            </a:r>
            <a:endParaRPr lang="en-US" sz="1400" dirty="0">
              <a:solidFill>
                <a:schemeClr val="bg1"/>
              </a:solidFill>
              <a:latin typeface="Calibri"/>
              <a:ea typeface="Calibri" panose="020F0502020204030204" pitchFamily="34" charset="0"/>
              <a:cs typeface="Calibri" panose="020F0502020204030204" pitchFamily="34" charset="0"/>
            </a:endParaRPr>
          </a:p>
          <a:p>
            <a:pPr algn="ctr" rtl="0"/>
            <a:r>
              <a:rPr lang="en-US" sz="1400" dirty="0" err="1">
                <a:solidFill>
                  <a:schemeClr val="bg1"/>
                </a:solidFill>
                <a:latin typeface="Calibri"/>
                <a:ea typeface="Calibri" panose="020F0502020204030204" pitchFamily="34" charset="0"/>
                <a:cs typeface="Calibri"/>
              </a:rPr>
              <a:t>FoodSpace</a:t>
            </a:r>
          </a:p>
          <a:p>
            <a:pPr algn="ctr" rtl="0"/>
            <a:r>
              <a:rPr lang="en-US" sz="1400" dirty="0">
                <a:solidFill>
                  <a:schemeClr val="bg1"/>
                </a:solidFill>
                <a:latin typeface="Calibri"/>
                <a:ea typeface="Calibri" panose="020F0502020204030204" pitchFamily="34" charset="0"/>
                <a:cs typeface="Calibri"/>
              </a:rPr>
              <a:t>Nolla</a:t>
            </a:r>
          </a:p>
          <a:p>
            <a:pPr algn="ctr" rtl="0"/>
            <a:endParaRPr lang="en-IE" sz="14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Placeholder 7" descr="Pigs rooting in dirt field">
            <a:extLst>
              <a:ext uri="{FF2B5EF4-FFF2-40B4-BE49-F238E27FC236}">
                <a16:creationId xmlns:a16="http://schemas.microsoft.com/office/drawing/2014/main" id="{11F4FDFE-8D0E-79E2-A2F1-9BD3845F5567}"/>
              </a:ext>
            </a:extLst>
          </p:cNvPr>
          <p:cNvPicPr>
            <a:picLocks noGrp="1" noChangeAspect="1"/>
          </p:cNvPicPr>
          <p:nvPr>
            <p:ph type="pic" sz="quarter" idx="41"/>
          </p:nvPr>
        </p:nvPicPr>
        <p:blipFill>
          <a:blip r:embed="rId7"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20BB851-14A8-4B6D-547A-DB894EE101EC}"/>
              </a:ext>
            </a:extLst>
          </p:cNvPr>
          <p:cNvGrpSpPr/>
          <p:nvPr/>
        </p:nvGrpSpPr>
        <p:grpSpPr>
          <a:xfrm>
            <a:off x="2923533" y="6001907"/>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Web sitesi burada</a:t>
              </a:r>
              <a:endParaRPr lang="en-US" sz="1800" b="0">
                <a:solidFill>
                  <a:srgbClr val="000000"/>
                </a:solidFill>
                <a:latin typeface="Calibri" panose="020F0502020204030204" pitchFamily="34" charset="0"/>
              </a:endParaRPr>
            </a:p>
          </p:txBody>
        </p:sp>
      </p:grpSp>
      <p:pic>
        <p:nvPicPr>
          <p:cNvPr id="16" name="Online Media 15" title="SMARTCHAIN Smart Solutions in Short Food Supply Chains">
            <a:hlinkClick r:id="" action="ppaction://media"/>
            <a:extLst>
              <a:ext uri="{FF2B5EF4-FFF2-40B4-BE49-F238E27FC236}">
                <a16:creationId xmlns:a16="http://schemas.microsoft.com/office/drawing/2014/main" id="{8C245906-FDC5-3E28-746A-ACE69EEF43B2}"/>
              </a:ext>
            </a:extLst>
          </p:cNvPr>
          <p:cNvPicPr>
            <a:picLocks noRot="1" noChangeAspect="1"/>
          </p:cNvPicPr>
          <p:nvPr>
            <a:videoFile r:link="rId1"/>
          </p:nvPr>
        </p:nvPicPr>
        <p:blipFill>
          <a:blip r:embed="rId9"/>
          <a:stretch>
            <a:fillRect/>
          </a:stretch>
        </p:blipFill>
        <p:spPr>
          <a:xfrm>
            <a:off x="3442665" y="6131878"/>
            <a:ext cx="2571351" cy="1435100"/>
          </a:xfrm>
          <a:prstGeom prst="rect">
            <a:avLst/>
          </a:prstGeom>
        </p:spPr>
      </p:pic>
      <p:sp>
        <p:nvSpPr>
          <p:cNvPr id="2" name="Oval 1">
            <a:extLst>
              <a:ext uri="{FF2B5EF4-FFF2-40B4-BE49-F238E27FC236}">
                <a16:creationId xmlns:a16="http://schemas.microsoft.com/office/drawing/2014/main" id="{8CB62D64-E934-7779-A862-863FF9AC03CB}"/>
              </a:ext>
            </a:extLst>
          </p:cNvPr>
          <p:cNvSpPr/>
          <p:nvPr/>
        </p:nvSpPr>
        <p:spPr>
          <a:xfrm rot="766773">
            <a:off x="2219291" y="6437155"/>
            <a:ext cx="1091819" cy="981836"/>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26C54A13-C6B7-8409-70D7-14B73CF5DC17}"/>
              </a:ext>
            </a:extLst>
          </p:cNvPr>
          <p:cNvSpPr txBox="1">
            <a:spLocks/>
          </p:cNvSpPr>
          <p:nvPr/>
        </p:nvSpPr>
        <p:spPr>
          <a:xfrm rot="1500048">
            <a:off x="2341066" y="6601502"/>
            <a:ext cx="921738" cy="427149"/>
          </a:xfrm>
          <a:prstGeom prst="rect">
            <a:avLst/>
          </a:prstGeom>
          <a:noFill/>
          <a:ln>
            <a:noFill/>
          </a:ln>
        </p:spPr>
        <p:txBody>
          <a:bodyPr vert="horz" lIns="88901" tIns="44451" rIns="88901" bIns="44451" rtlCol="0" anchor="t">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400" b="1" dirty="0" err="1">
                <a:solidFill>
                  <a:schemeClr val="bg1"/>
                </a:solidFill>
                <a:latin typeface="Calibri"/>
                <a:cs typeface="Calibri"/>
              </a:rPr>
              <a:t>İzlemek</a:t>
            </a:r>
            <a:r>
              <a:rPr lang="en-US" sz="1400" b="1" dirty="0">
                <a:solidFill>
                  <a:schemeClr val="bg1"/>
                </a:solidFill>
                <a:latin typeface="Calibri"/>
                <a:cs typeface="Calibri"/>
              </a:rPr>
              <a:t> </a:t>
            </a:r>
            <a:r>
              <a:rPr lang="en-US" sz="1400" b="1" dirty="0" err="1">
                <a:solidFill>
                  <a:schemeClr val="bg1"/>
                </a:solidFill>
                <a:latin typeface="Calibri"/>
                <a:cs typeface="Calibri"/>
              </a:rPr>
              <a:t>için</a:t>
            </a:r>
            <a:r>
              <a:rPr lang="en-US" sz="1400" b="1" dirty="0">
                <a:solidFill>
                  <a:schemeClr val="bg1"/>
                </a:solidFill>
                <a:latin typeface="Calibri"/>
                <a:cs typeface="Calibri"/>
              </a:rPr>
              <a:t> </a:t>
            </a:r>
            <a:r>
              <a:rPr lang="en-US" sz="1400" b="1" dirty="0" err="1">
                <a:solidFill>
                  <a:schemeClr val="bg1"/>
                </a:solidFill>
                <a:latin typeface="Calibri"/>
                <a:cs typeface="Calibri"/>
              </a:rPr>
              <a:t>Tıklayın</a:t>
            </a:r>
            <a:endParaRPr lang="en-US" sz="1400" b="1" dirty="0" err="1">
              <a:solidFill>
                <a:schemeClr val="bg1"/>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071C1F69-E2DF-45D8-5FB7-EB4CDE8DFE7F}"/>
              </a:ext>
            </a:extLst>
          </p:cNvPr>
          <p:cNvPicPr>
            <a:picLocks noChangeAspect="1"/>
          </p:cNvPicPr>
          <p:nvPr/>
        </p:nvPicPr>
        <p:blipFill>
          <a:blip r:embed="rId10"/>
          <a:stretch>
            <a:fillRect/>
          </a:stretch>
        </p:blipFill>
        <p:spPr>
          <a:xfrm>
            <a:off x="277061" y="5513853"/>
            <a:ext cx="493080" cy="474817"/>
          </a:xfrm>
          <a:prstGeom prst="rect">
            <a:avLst/>
          </a:prstGeom>
        </p:spPr>
      </p:pic>
      <p:sp>
        <p:nvSpPr>
          <p:cNvPr id="17" name="Slide Number Placeholder 9">
            <a:extLst>
              <a:ext uri="{FF2B5EF4-FFF2-40B4-BE49-F238E27FC236}">
                <a16:creationId xmlns:a16="http://schemas.microsoft.com/office/drawing/2014/main" id="{6A63C5DA-C78A-8E0A-34E5-1EADB6C05F4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45</a:t>
            </a:fld>
            <a:endParaRPr lang="en-US" sz="1100"/>
          </a:p>
        </p:txBody>
      </p:sp>
      <p:pic>
        <p:nvPicPr>
          <p:cNvPr id="6" name="Picture 5">
            <a:extLst>
              <a:ext uri="{FF2B5EF4-FFF2-40B4-BE49-F238E27FC236}">
                <a16:creationId xmlns:a16="http://schemas.microsoft.com/office/drawing/2014/main" id="{222F92F3-0775-4FBC-0236-E72BF6036C41}"/>
              </a:ext>
            </a:extLst>
          </p:cNvPr>
          <p:cNvPicPr>
            <a:picLocks noChangeAspect="1"/>
          </p:cNvPicPr>
          <p:nvPr/>
        </p:nvPicPr>
        <p:blipFill rotWithShape="1">
          <a:blip r:embed="rId10"/>
          <a:srcRect l="16667" r="-2778"/>
          <a:stretch/>
        </p:blipFill>
        <p:spPr>
          <a:xfrm>
            <a:off x="399128" y="9861816"/>
            <a:ext cx="424597" cy="474817"/>
          </a:xfrm>
          <a:prstGeom prst="rect">
            <a:avLst/>
          </a:prstGeom>
        </p:spPr>
      </p:pic>
      <p:pic>
        <p:nvPicPr>
          <p:cNvPr id="7" name="Picture 6">
            <a:extLst>
              <a:ext uri="{FF2B5EF4-FFF2-40B4-BE49-F238E27FC236}">
                <a16:creationId xmlns:a16="http://schemas.microsoft.com/office/drawing/2014/main" id="{AE79841B-4252-E74B-F20A-29CA75DB38A0}"/>
              </a:ext>
            </a:extLst>
          </p:cNvPr>
          <p:cNvPicPr>
            <a:picLocks noChangeAspect="1"/>
          </p:cNvPicPr>
          <p:nvPr/>
        </p:nvPicPr>
        <p:blipFill rotWithShape="1">
          <a:blip r:embed="rId10"/>
          <a:srcRect l="16667" r="-2778"/>
          <a:stretch/>
        </p:blipFill>
        <p:spPr>
          <a:xfrm>
            <a:off x="399264" y="8534400"/>
            <a:ext cx="424597" cy="474817"/>
          </a:xfrm>
          <a:prstGeom prst="rect">
            <a:avLst/>
          </a:prstGeom>
        </p:spPr>
      </p:pic>
    </p:spTree>
    <p:extLst>
      <p:ext uri="{BB962C8B-B14F-4D97-AF65-F5344CB8AC3E}">
        <p14:creationId xmlns:p14="http://schemas.microsoft.com/office/powerpoint/2010/main" val="367152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651166" y="667588"/>
            <a:ext cx="5481150" cy="955445"/>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600"/>
              <a:t>Gıda Pazarlaması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algn="l" fontAlgn="base">
              <a:defRPr/>
            </a:pPr>
            <a:r>
              <a:rPr lang="en-GB" sz="1400" b="1" dirty="0" err="1">
                <a:solidFill>
                  <a:schemeClr val="tx1"/>
                </a:solidFill>
                <a:latin typeface="Calibri"/>
                <a:ea typeface="Calibri" panose="020F0502020204030204" pitchFamily="34" charset="0"/>
                <a:cs typeface="Calibri"/>
              </a:rPr>
              <a:t>Fiyatlandırma</a:t>
            </a:r>
            <a:r>
              <a:rPr lang="en-GB" sz="1400" b="1" dirty="0">
                <a:solidFill>
                  <a:schemeClr val="tx1"/>
                </a:solidFill>
                <a:latin typeface="Calibri"/>
                <a:ea typeface="Calibri" panose="020F0502020204030204" pitchFamily="34" charset="0"/>
                <a:cs typeface="Calibri"/>
              </a:rPr>
              <a:t> </a:t>
            </a:r>
            <a:r>
              <a:rPr lang="en-GB" sz="1400" b="1" dirty="0" err="1">
                <a:solidFill>
                  <a:schemeClr val="tx1"/>
                </a:solidFill>
                <a:latin typeface="Calibri"/>
                <a:ea typeface="Calibri" panose="020F0502020204030204" pitchFamily="34" charset="0"/>
                <a:cs typeface="Calibri"/>
              </a:rPr>
              <a:t>ve</a:t>
            </a:r>
            <a:r>
              <a:rPr lang="en-GB" sz="1400" b="1" dirty="0">
                <a:solidFill>
                  <a:schemeClr val="tx1"/>
                </a:solidFill>
                <a:latin typeface="Calibri"/>
                <a:ea typeface="Calibri" panose="020F0502020204030204" pitchFamily="34" charset="0"/>
                <a:cs typeface="Calibri"/>
              </a:rPr>
              <a:t> </a:t>
            </a:r>
            <a:r>
              <a:rPr lang="en-GB" sz="1400" b="1" dirty="0" err="1">
                <a:solidFill>
                  <a:schemeClr val="tx1"/>
                </a:solidFill>
                <a:latin typeface="Calibri"/>
                <a:ea typeface="Calibri" panose="020F0502020204030204" pitchFamily="34" charset="0"/>
                <a:cs typeface="Calibri"/>
              </a:rPr>
              <a:t>Satın</a:t>
            </a:r>
            <a:r>
              <a:rPr lang="en-GB" sz="1400" b="1" dirty="0">
                <a:solidFill>
                  <a:schemeClr val="tx1"/>
                </a:solidFill>
                <a:latin typeface="Calibri"/>
                <a:ea typeface="Calibri" panose="020F0502020204030204" pitchFamily="34" charset="0"/>
                <a:cs typeface="Calibri"/>
              </a:rPr>
              <a:t> </a:t>
            </a:r>
            <a:r>
              <a:rPr lang="en-GB" sz="1400" b="1" dirty="0" err="1">
                <a:solidFill>
                  <a:schemeClr val="tx1"/>
                </a:solidFill>
                <a:latin typeface="Calibri"/>
                <a:ea typeface="Calibri" panose="020F0502020204030204" pitchFamily="34" charset="0"/>
                <a:cs typeface="Calibri"/>
              </a:rPr>
              <a:t>alınabilirliğin</a:t>
            </a:r>
            <a:r>
              <a:rPr lang="en-GB" sz="1400" b="1" dirty="0">
                <a:solidFill>
                  <a:schemeClr val="tx1"/>
                </a:solidFill>
                <a:latin typeface="Calibri"/>
                <a:ea typeface="Calibri" panose="020F0502020204030204" pitchFamily="34" charset="0"/>
                <a:cs typeface="Calibri"/>
              </a:rPr>
              <a:t> </a:t>
            </a:r>
            <a:r>
              <a:rPr lang="en-GB" sz="1400" b="1" dirty="0" err="1">
                <a:solidFill>
                  <a:schemeClr val="tx1"/>
                </a:solidFill>
                <a:latin typeface="Calibri"/>
                <a:ea typeface="Calibri" panose="020F0502020204030204" pitchFamily="34" charset="0"/>
                <a:cs typeface="Calibri"/>
              </a:rPr>
              <a:t>önemini</a:t>
            </a:r>
            <a:r>
              <a:rPr lang="en-GB" sz="1400" b="1" dirty="0">
                <a:solidFill>
                  <a:schemeClr val="tx1"/>
                </a:solidFill>
                <a:latin typeface="Calibri"/>
                <a:ea typeface="Calibri" panose="020F0502020204030204" pitchFamily="34" charset="0"/>
                <a:cs typeface="Calibri"/>
              </a:rPr>
              <a:t> </a:t>
            </a:r>
            <a:r>
              <a:rPr lang="en-GB" sz="1400" b="1" dirty="0" err="1">
                <a:solidFill>
                  <a:schemeClr val="tx1"/>
                </a:solidFill>
                <a:latin typeface="Calibri"/>
                <a:ea typeface="Calibri" panose="020F0502020204030204" pitchFamily="34" charset="0"/>
                <a:cs typeface="Calibri"/>
              </a:rPr>
              <a:t>anlamak</a:t>
            </a:r>
            <a:endParaRPr lang="en-GB" sz="1400" b="1" dirty="0">
              <a:solidFill>
                <a:schemeClr val="tx1"/>
              </a:solidFill>
              <a:latin typeface="Calibri"/>
              <a:ea typeface="Calibri" panose="020F0502020204030204" pitchFamily="34" charset="0"/>
              <a:cs typeface="Calibri"/>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4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Küresel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talebinin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arttığı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günümüz</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dünyasında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fiyatları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satın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alınabilirlik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oldukça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önemli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konulardır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Birleşmiş</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Milletler</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Tarım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Örgütü</a:t>
            </a:r>
            <a:r>
              <a:rPr lang="en-GB" sz="1200" dirty="0">
                <a:latin typeface="Calibri"/>
                <a:ea typeface="Calibri" panose="020F0502020204030204" pitchFamily="34" charset="0"/>
                <a:cs typeface="Calibri"/>
              </a:rPr>
              <a:t> (FAO, 2009)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küresel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talebinin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2050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yılına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kadar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%60 - %100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oranında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artmasını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bekliyor</a:t>
            </a:r>
            <a:r>
              <a:rPr lang="en-GB" sz="1200" dirty="0">
                <a:latin typeface="Calibri"/>
                <a:ea typeface="Calibri" panose="020F0502020204030204" pitchFamily="34" charset="0"/>
                <a:cs typeface="Calibri"/>
              </a:rPr>
              <a:t>.</a:t>
            </a:r>
            <a:r>
              <a:rPr lang="en-GB" sz="1200" dirty="0">
                <a:solidFill>
                  <a:srgbClr val="FF0000"/>
                </a:solidFill>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Artan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nüfus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daha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yüksek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kentleşme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küresel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talepteki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artışın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önde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gelen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iki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nedenidir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Daha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ayrıntılı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ifadeyle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FAO, 2050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yılına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kadar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artan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talebiyle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büyüyen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zenginleşen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bu</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nüfusun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taleplerini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karşılamak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üretiminin</a:t>
            </a:r>
            <a:r>
              <a:rPr lang="en-GB" sz="1200" dirty="0">
                <a:latin typeface="Calibri"/>
                <a:ea typeface="Calibri" panose="020F0502020204030204" pitchFamily="34" charset="0"/>
                <a:cs typeface="Calibri"/>
              </a:rPr>
              <a:t> 8,4 </a:t>
            </a:r>
            <a:r>
              <a:rPr lang="en-GB" sz="1200" dirty="0" err="1">
                <a:latin typeface="Calibri"/>
                <a:ea typeface="Calibri" panose="020F0502020204030204" pitchFamily="34" charset="0"/>
                <a:cs typeface="Calibri"/>
              </a:rPr>
              <a:t>milyar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tondan</a:t>
            </a:r>
            <a:r>
              <a:rPr lang="en-GB" sz="1200" dirty="0">
                <a:latin typeface="Calibri"/>
                <a:ea typeface="Calibri" panose="020F0502020204030204" pitchFamily="34" charset="0"/>
                <a:cs typeface="Calibri"/>
              </a:rPr>
              <a:t> 13,5 </a:t>
            </a:r>
            <a:r>
              <a:rPr lang="en-GB" sz="1200" dirty="0" err="1">
                <a:latin typeface="Calibri"/>
                <a:ea typeface="Calibri" panose="020F0502020204030204" pitchFamily="34" charset="0"/>
                <a:cs typeface="Calibri"/>
              </a:rPr>
              <a:t>milyar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tona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çıkarak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az</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%50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artması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gerektiğini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tahmin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ediyor</a:t>
            </a:r>
            <a:r>
              <a:rPr lang="en-GB" sz="1200" dirty="0">
                <a:latin typeface="Calibri"/>
                <a:ea typeface="Calibri" panose="020F0502020204030204" pitchFamily="34" charset="0"/>
                <a:cs typeface="Calibri"/>
              </a:rPr>
              <a:t>. 2050</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yılında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9,7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milyarlık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nüfus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öngörülüyor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Bu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artışın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fiyatlarında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artışa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neden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olması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bekleniyor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dirty="0">
              <a:ea typeface="Calibri" panose="020F0502020204030204" pitchFamily="34" charset="0"/>
            </a:endParaRPr>
          </a:p>
          <a:p>
            <a:pPr fontAlgn="base">
              <a:defRPr/>
            </a:pPr>
            <a:endParaRPr lang="en-GB" sz="800">
              <a:ea typeface="Calibri" panose="020F0502020204030204" pitchFamily="34" charset="0"/>
            </a:endParaRPr>
          </a:p>
          <a:p>
            <a:pPr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Avrupa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Birliği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ülkelerinin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yiyecek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içecek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endüstrisindeki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rekabet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gücünü</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desteklemek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Komisyon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2015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yılında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Daha İyi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İşleyen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Bir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Tedarik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Zinciri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Üst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Düzey</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Forum'u</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kurdu</a:t>
            </a:r>
            <a:r>
              <a:rPr lang="en-GB" sz="1200" dirty="0">
                <a:latin typeface="Calibri"/>
                <a:ea typeface="Calibri" panose="020F0502020204030204" pitchFamily="34" charset="0"/>
                <a:cs typeface="Calibri"/>
              </a:rPr>
              <a:t> (European Commission, n.d., Forum for a better-functioning food supply chain).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Forum,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adil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ticaret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uygulamalarını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dalgala</a:t>
            </a:r>
            <a:r>
              <a:rPr lang="en-GB" sz="1200" dirty="0" err="1">
                <a:latin typeface="Calibri"/>
                <a:cs typeface="Calibri"/>
              </a:rPr>
              <a:t>nmalarını</a:t>
            </a:r>
            <a:r>
              <a:rPr lang="en-GB" sz="1200" dirty="0">
                <a:latin typeface="Calibri"/>
                <a:cs typeface="Calibri"/>
              </a:rPr>
              <a:t> </a:t>
            </a:r>
            <a:r>
              <a:rPr lang="en-GB" sz="1200" dirty="0" err="1">
                <a:latin typeface="Calibri"/>
                <a:cs typeface="Calibri"/>
              </a:rPr>
              <a:t>ele</a:t>
            </a:r>
            <a:r>
              <a:rPr lang="en-GB" sz="1200" dirty="0">
                <a:latin typeface="Calibri"/>
                <a:cs typeface="Calibri"/>
              </a:rPr>
              <a:t> </a:t>
            </a:r>
            <a:r>
              <a:rPr lang="en-GB" sz="1200" dirty="0" err="1">
                <a:latin typeface="Calibri"/>
                <a:cs typeface="Calibri"/>
              </a:rPr>
              <a:t>almaktadır</a:t>
            </a:r>
            <a:r>
              <a:rPr lang="en-GB" sz="1200" dirty="0">
                <a:latin typeface="Calibri"/>
                <a:cs typeface="Calibri"/>
              </a:rPr>
              <a:t>. </a:t>
            </a:r>
            <a:r>
              <a:rPr lang="en-GB" sz="1200" dirty="0" err="1">
                <a:latin typeface="Calibri"/>
                <a:cs typeface="Calibri"/>
              </a:rPr>
              <a:t>Forum'un</a:t>
            </a:r>
            <a:r>
              <a:rPr lang="en-GB" sz="1200" dirty="0">
                <a:latin typeface="Calibri"/>
                <a:cs typeface="Calibri"/>
              </a:rPr>
              <a:t> 2019 </a:t>
            </a:r>
            <a:r>
              <a:rPr lang="en-GB" sz="1200" dirty="0" err="1">
                <a:latin typeface="Calibri"/>
                <a:cs typeface="Calibri"/>
              </a:rPr>
              <a:t>raporu</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endüstrisindeki</a:t>
            </a:r>
            <a:r>
              <a:rPr lang="en-GB" sz="1200" dirty="0">
                <a:latin typeface="Calibri"/>
                <a:cs typeface="Calibri"/>
              </a:rPr>
              <a:t> </a:t>
            </a:r>
            <a:r>
              <a:rPr lang="en-GB" sz="1200" dirty="0" err="1">
                <a:latin typeface="Calibri"/>
                <a:cs typeface="Calibri"/>
              </a:rPr>
              <a:t>değişen</a:t>
            </a:r>
            <a:r>
              <a:rPr lang="en-GB" sz="1200" dirty="0">
                <a:latin typeface="Calibri"/>
                <a:cs typeface="Calibri"/>
              </a:rPr>
              <a:t> </a:t>
            </a:r>
            <a:r>
              <a:rPr lang="en-GB" sz="1200" dirty="0" err="1">
                <a:latin typeface="Calibri"/>
                <a:cs typeface="Calibri"/>
              </a:rPr>
              <a:t>talepleri</a:t>
            </a:r>
            <a:r>
              <a:rPr lang="en-GB" sz="1200" dirty="0">
                <a:latin typeface="Calibri"/>
                <a:cs typeface="Calibri"/>
              </a:rPr>
              <a:t> </a:t>
            </a:r>
            <a:r>
              <a:rPr lang="en-GB" sz="1200" dirty="0" err="1">
                <a:latin typeface="Calibri"/>
                <a:cs typeface="Calibri"/>
              </a:rPr>
              <a:t>vurgulayarak</a:t>
            </a:r>
            <a:r>
              <a:rPr lang="en-GB" sz="1200" dirty="0">
                <a:latin typeface="Calibri"/>
                <a:cs typeface="Calibri"/>
              </a:rPr>
              <a:t>; </a:t>
            </a:r>
            <a:r>
              <a:rPr lang="en-GB" sz="1200" dirty="0" err="1">
                <a:latin typeface="Calibri"/>
                <a:cs typeface="Calibri"/>
              </a:rPr>
              <a:t>tedarik</a:t>
            </a:r>
            <a:r>
              <a:rPr lang="en-GB" sz="1200" dirty="0">
                <a:latin typeface="Calibri"/>
                <a:cs typeface="Calibri"/>
              </a:rPr>
              <a:t> </a:t>
            </a:r>
            <a:r>
              <a:rPr lang="en-GB" sz="1200" dirty="0" err="1">
                <a:latin typeface="Calibri"/>
                <a:cs typeface="Calibri"/>
              </a:rPr>
              <a:t>zincirindeki</a:t>
            </a:r>
            <a:r>
              <a:rPr lang="en-GB" sz="1200" dirty="0">
                <a:latin typeface="Calibri"/>
                <a:cs typeface="Calibri"/>
              </a:rPr>
              <a:t> </a:t>
            </a:r>
            <a:r>
              <a:rPr lang="en-GB" sz="1200" dirty="0" err="1">
                <a:latin typeface="Calibri"/>
                <a:cs typeface="Calibri"/>
              </a:rPr>
              <a:t>küreselleşme</a:t>
            </a:r>
            <a:r>
              <a:rPr lang="en-GB" sz="1200" dirty="0">
                <a:latin typeface="Calibri"/>
                <a:cs typeface="Calibri"/>
              </a:rPr>
              <a:t> </a:t>
            </a:r>
            <a:r>
              <a:rPr lang="en-GB" sz="1200" dirty="0" err="1">
                <a:latin typeface="Calibri"/>
                <a:cs typeface="Calibri"/>
              </a:rPr>
              <a:t>nedeniyle</a:t>
            </a:r>
            <a:r>
              <a:rPr lang="en-GB" sz="1200" dirty="0">
                <a:latin typeface="Calibri"/>
                <a:cs typeface="Calibri"/>
              </a:rPr>
              <a:t> </a:t>
            </a:r>
            <a:r>
              <a:rPr lang="en-GB" sz="1200" dirty="0" err="1">
                <a:latin typeface="Calibri"/>
                <a:cs typeface="Calibri"/>
              </a:rPr>
              <a:t>artan</a:t>
            </a:r>
            <a:r>
              <a:rPr lang="en-GB" sz="1200" dirty="0">
                <a:latin typeface="Calibri"/>
                <a:cs typeface="Calibri"/>
              </a:rPr>
              <a:t> </a:t>
            </a:r>
            <a:r>
              <a:rPr lang="en-GB" sz="1200" dirty="0" err="1">
                <a:latin typeface="Calibri"/>
                <a:cs typeface="Calibri"/>
              </a:rPr>
              <a:t>taşıma</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depolama</a:t>
            </a:r>
            <a:r>
              <a:rPr lang="en-GB" sz="1200" dirty="0">
                <a:latin typeface="Calibri"/>
                <a:cs typeface="Calibri"/>
              </a:rPr>
              <a:t> </a:t>
            </a:r>
            <a:r>
              <a:rPr lang="en-GB" sz="1200" dirty="0" err="1">
                <a:latin typeface="Calibri"/>
                <a:cs typeface="Calibri"/>
              </a:rPr>
              <a:t>maliyetleri</a:t>
            </a:r>
            <a:r>
              <a:rPr lang="en-GB" sz="1200" dirty="0">
                <a:latin typeface="Calibri"/>
                <a:cs typeface="Calibri"/>
              </a:rPr>
              <a:t>; </a:t>
            </a:r>
            <a:r>
              <a:rPr lang="en-GB" sz="1200" dirty="0" err="1">
                <a:latin typeface="Calibri"/>
                <a:cs typeface="Calibri"/>
              </a:rPr>
              <a:t>doğrudan</a:t>
            </a:r>
            <a:r>
              <a:rPr lang="en-GB" sz="1200" dirty="0">
                <a:latin typeface="Calibri"/>
                <a:cs typeface="Calibri"/>
              </a:rPr>
              <a:t> </a:t>
            </a:r>
            <a:r>
              <a:rPr lang="en-GB" sz="1200" dirty="0" err="1">
                <a:latin typeface="Calibri"/>
                <a:cs typeface="Calibri"/>
              </a:rPr>
              <a:t>müşteriye</a:t>
            </a:r>
            <a:r>
              <a:rPr lang="en-GB" sz="1200" dirty="0">
                <a:latin typeface="Calibri"/>
                <a:cs typeface="Calibri"/>
              </a:rPr>
              <a:t> </a:t>
            </a:r>
            <a:r>
              <a:rPr lang="en-GB" sz="1200" dirty="0" err="1">
                <a:latin typeface="Calibri"/>
                <a:cs typeface="Calibri"/>
              </a:rPr>
              <a:t>hizmet</a:t>
            </a:r>
            <a:r>
              <a:rPr lang="en-GB" sz="1200" dirty="0">
                <a:latin typeface="Calibri"/>
                <a:cs typeface="Calibri"/>
              </a:rPr>
              <a:t> </a:t>
            </a:r>
            <a:r>
              <a:rPr lang="en-GB" sz="1200" dirty="0" err="1">
                <a:latin typeface="Calibri"/>
                <a:cs typeface="Calibri"/>
              </a:rPr>
              <a:t>veren</a:t>
            </a:r>
            <a:r>
              <a:rPr lang="en-GB" sz="1200" dirty="0">
                <a:latin typeface="Calibri"/>
                <a:cs typeface="Calibri"/>
              </a:rPr>
              <a:t> </a:t>
            </a:r>
            <a:r>
              <a:rPr lang="en-GB" sz="1200" dirty="0" err="1">
                <a:latin typeface="Calibri"/>
                <a:cs typeface="Calibri"/>
              </a:rPr>
              <a:t>artan</a:t>
            </a:r>
            <a:r>
              <a:rPr lang="en-GB" sz="1200" dirty="0">
                <a:latin typeface="Calibri"/>
                <a:cs typeface="Calibri"/>
              </a:rPr>
              <a:t> e-</a:t>
            </a:r>
            <a:r>
              <a:rPr lang="en-GB" sz="1200" dirty="0" err="1">
                <a:latin typeface="Calibri"/>
                <a:cs typeface="Calibri"/>
              </a:rPr>
              <a:t>ticaret</a:t>
            </a:r>
            <a:r>
              <a:rPr lang="en-GB" sz="1200" dirty="0">
                <a:latin typeface="Calibri"/>
                <a:cs typeface="Calibri"/>
              </a:rPr>
              <a:t> </a:t>
            </a:r>
            <a:r>
              <a:rPr lang="en-GB" sz="1200" dirty="0" err="1">
                <a:latin typeface="Calibri"/>
                <a:cs typeface="Calibri"/>
              </a:rPr>
              <a:t>tarafından</a:t>
            </a:r>
            <a:r>
              <a:rPr lang="en-GB" sz="1200" dirty="0">
                <a:latin typeface="Calibri"/>
                <a:cs typeface="Calibri"/>
              </a:rPr>
              <a:t> </a:t>
            </a:r>
            <a:r>
              <a:rPr lang="en-GB" sz="1200" dirty="0" err="1">
                <a:latin typeface="Calibri"/>
                <a:cs typeface="Calibri"/>
              </a:rPr>
              <a:t>desteklenen</a:t>
            </a:r>
            <a:r>
              <a:rPr lang="en-GB" sz="1200" dirty="0">
                <a:latin typeface="Calibri"/>
                <a:cs typeface="Calibri"/>
              </a:rPr>
              <a:t> </a:t>
            </a:r>
            <a:r>
              <a:rPr lang="en-GB" sz="1200" dirty="0" err="1">
                <a:latin typeface="Calibri"/>
                <a:cs typeface="Calibri"/>
              </a:rPr>
              <a:t>yerel</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ürünlerine</a:t>
            </a:r>
            <a:r>
              <a:rPr lang="en-GB" sz="1200" dirty="0">
                <a:latin typeface="Calibri"/>
                <a:cs typeface="Calibri"/>
              </a:rPr>
              <a:t> </a:t>
            </a:r>
            <a:r>
              <a:rPr lang="en-GB" sz="1200" dirty="0" err="1">
                <a:latin typeface="Calibri"/>
                <a:cs typeface="Calibri"/>
              </a:rPr>
              <a:t>olan</a:t>
            </a:r>
            <a:r>
              <a:rPr lang="en-GB" sz="1200" dirty="0">
                <a:latin typeface="Calibri"/>
                <a:cs typeface="Calibri"/>
              </a:rPr>
              <a:t> </a:t>
            </a:r>
            <a:r>
              <a:rPr lang="en-GB" sz="1200" dirty="0" err="1">
                <a:latin typeface="Calibri"/>
                <a:cs typeface="Calibri"/>
              </a:rPr>
              <a:t>talebi</a:t>
            </a:r>
            <a:r>
              <a:rPr lang="en-GB" sz="1200" dirty="0">
                <a:latin typeface="Calibri"/>
                <a:cs typeface="Calibri"/>
              </a:rPr>
              <a:t> - </a:t>
            </a:r>
            <a:r>
              <a:rPr lang="en-GB" sz="1200" dirty="0" err="1">
                <a:latin typeface="Calibri"/>
                <a:cs typeface="Calibri"/>
              </a:rPr>
              <a:t>Gastronomik</a:t>
            </a:r>
            <a:r>
              <a:rPr lang="en-GB" sz="1200" dirty="0">
                <a:latin typeface="Calibri"/>
                <a:cs typeface="Calibri"/>
              </a:rPr>
              <a:t> </a:t>
            </a:r>
            <a:r>
              <a:rPr lang="en-GB" sz="1200" dirty="0" err="1">
                <a:latin typeface="Calibri"/>
                <a:cs typeface="Calibri"/>
              </a:rPr>
              <a:t>milliyetçilik</a:t>
            </a:r>
            <a:r>
              <a:rPr lang="en-GB" sz="1200" dirty="0">
                <a:latin typeface="Calibri"/>
                <a:cs typeface="Calibri"/>
              </a:rPr>
              <a:t> - </a:t>
            </a:r>
            <a:r>
              <a:rPr lang="en-GB" sz="1200" dirty="0" err="1">
                <a:latin typeface="Calibri"/>
                <a:cs typeface="Calibri"/>
              </a:rPr>
              <a:t>beraberinde</a:t>
            </a:r>
            <a:r>
              <a:rPr lang="en-GB" sz="1200" dirty="0">
                <a:latin typeface="Calibri"/>
                <a:cs typeface="Calibri"/>
              </a:rPr>
              <a:t> </a:t>
            </a:r>
            <a:r>
              <a:rPr lang="en-GB" sz="1200" dirty="0" err="1">
                <a:latin typeface="Calibri"/>
                <a:cs typeface="Calibri"/>
              </a:rPr>
              <a:t>getirdiğini</a:t>
            </a:r>
            <a:r>
              <a:rPr lang="en-GB" sz="1200" dirty="0">
                <a:latin typeface="Calibri"/>
                <a:cs typeface="Calibri"/>
              </a:rPr>
              <a:t> </a:t>
            </a:r>
            <a:r>
              <a:rPr lang="en-GB" sz="1200" dirty="0" err="1">
                <a:latin typeface="Calibri"/>
                <a:cs typeface="Calibri"/>
              </a:rPr>
              <a:t>belirtmektedir</a:t>
            </a:r>
            <a:r>
              <a:rPr lang="en-GB" sz="1200" dirty="0">
                <a:latin typeface="Calibri"/>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Buna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göre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forum,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daha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sürdürülebilir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sistemlerine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geçişin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aciliyeti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-Ge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çalışmalarına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duyulan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ihtiyaç</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sektörde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katma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değeri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yüksek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işlerin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teşvik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edilmesi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gibi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geleceğe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yönelik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bazı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eylemler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önermektedir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Avrupa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Komisyonu</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Üst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Düzey</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Forumu</a:t>
            </a:r>
            <a:r>
              <a:rPr lang="en-GB" sz="1200" dirty="0">
                <a:latin typeface="Calibri"/>
                <a:ea typeface="Calibri" panose="020F0502020204030204" pitchFamily="34" charset="0"/>
                <a:cs typeface="Calibri"/>
              </a:rPr>
              <a:t>, 2019).</a:t>
            </a:r>
            <a:endParaRPr lang="en-GB" sz="1200" i="0" u="none" strike="noStrike" kern="1200" cap="none" spc="0" baseline="0" noProof="0" dirty="0">
              <a:solidFill>
                <a:srgbClr val="000000"/>
              </a:solidFill>
              <a:ea typeface="Calibri" panose="020F0502020204030204" pitchFamily="34" charset="0"/>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Küresel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talebindeki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artışın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yanı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sıra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fiyatlandırma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karşılanabilirlik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sağlıklı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dengeli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beslenme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önemli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hususlardır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Yetersiz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beslenme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dolayısıyla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sağlıksız</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beslenme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alışkanlıkları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yüksek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fiyatlarının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sonucu</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olabilir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Yüksek </a:t>
            </a:r>
            <a:r>
              <a:rPr lang="en-GB" sz="1200" dirty="0" err="1">
                <a:latin typeface="Calibri"/>
                <a:ea typeface="Calibri" panose="020F0502020204030204" pitchFamily="34" charset="0"/>
                <a:cs typeface="Calibri"/>
              </a:rPr>
              <a:t>fiyat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düşük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satın</a:t>
            </a:r>
            <a:r>
              <a:rPr lang="en-GB" sz="1200" dirty="0">
                <a:latin typeface="Calibri"/>
                <a:ea typeface="Calibri" panose="020F0502020204030204" pitchFamily="34" charset="0"/>
                <a:cs typeface="Calibri"/>
              </a:rPr>
              <a:t> alma </a:t>
            </a:r>
            <a:r>
              <a:rPr lang="en-GB" sz="1200" dirty="0" err="1">
                <a:latin typeface="Calibri"/>
                <a:ea typeface="Calibri" panose="020F0502020204030204" pitchFamily="34" charset="0"/>
                <a:cs typeface="Calibri"/>
              </a:rPr>
              <a:t>gücü</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aktif</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sağlıklı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yaşam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beslenme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ihtiyaçlarını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tercihlerini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karşılayacak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yeterli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güvenli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besleyici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gıdaya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erişimin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önündeki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temel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engeller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olabilir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(Herforth </a:t>
            </a:r>
            <a:r>
              <a:rPr lang="en-GB" sz="1200" dirty="0" err="1">
                <a:latin typeface="Calibri"/>
                <a:ea typeface="Calibri" panose="020F0502020204030204" pitchFamily="34" charset="0"/>
                <a:cs typeface="Calibri"/>
              </a:rPr>
              <a:t>vd</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2020).</a:t>
            </a:r>
            <a:r>
              <a:rPr lang="en-GB" sz="1200" dirty="0">
                <a:latin typeface="Calibri"/>
                <a:ea typeface="Calibri" panose="020F0502020204030204" pitchFamily="34" charset="0"/>
                <a:cs typeface="Calibri"/>
              </a:rPr>
              <a:t> </a:t>
            </a:r>
            <a:endParaRPr lang="en-GB" sz="1200" i="0" u="none" strike="noStrike" kern="1200" cap="none" spc="0" baseline="0" noProof="0" dirty="0">
              <a:solidFill>
                <a:srgbClr val="000000"/>
              </a:solidFill>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a:highlight>
                <a:srgbClr val="F79037"/>
              </a:highlight>
              <a:ea typeface="Calibri" panose="020F0502020204030204" pitchFamily="34" charset="0"/>
            </a:endParaRPr>
          </a:p>
          <a:p>
            <a:pPr fontAlgn="base">
              <a:defRPr/>
            </a:pPr>
            <a:r>
              <a:rPr lang="en-GB" sz="1200" dirty="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fiyatlandırması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oldukça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önemlidir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çünkü</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gıdanın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geniş</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bir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insan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grubu</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için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daha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uygun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fiyatlı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olması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adil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ticaret</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fiyatları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ile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sağlanır</a:t>
            </a:r>
            <a:r>
              <a:rPr lang="en-GB" sz="1200" dirty="0">
                <a:solidFill>
                  <a:schemeClr val="tx1"/>
                </a:solidFill>
                <a:latin typeface="Calibri"/>
                <a:ea typeface="Calibri" panose="020F0502020204030204" pitchFamily="34" charset="0"/>
                <a:cs typeface="Calibri"/>
              </a:rPr>
              <a:t>. Adil </a:t>
            </a:r>
            <a:r>
              <a:rPr lang="en-GB" sz="1200" dirty="0" err="1">
                <a:solidFill>
                  <a:schemeClr val="tx1"/>
                </a:solidFill>
                <a:latin typeface="Calibri"/>
                <a:ea typeface="Calibri" panose="020F0502020204030204" pitchFamily="34" charset="0"/>
                <a:cs typeface="Calibri"/>
              </a:rPr>
              <a:t>ticaret</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piyasa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fiyatından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bağımsız</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olarak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ödenmesi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gereken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fiyattır</a:t>
            </a:r>
            <a:r>
              <a:rPr lang="en-GB" sz="1200" dirty="0">
                <a:solidFill>
                  <a:schemeClr val="tx1"/>
                </a:solidFill>
                <a:latin typeface="Calibri"/>
                <a:ea typeface="Calibri" panose="020F0502020204030204" pitchFamily="34" charset="0"/>
                <a:cs typeface="Calibri"/>
              </a:rPr>
              <a:t>. "</a:t>
            </a:r>
            <a:r>
              <a:rPr lang="en-GB" sz="1200" i="1" dirty="0">
                <a:solidFill>
                  <a:schemeClr val="tx1"/>
                </a:solidFill>
                <a:latin typeface="Calibri"/>
                <a:ea typeface="Calibri" panose="020F0502020204030204" pitchFamily="34" charset="0"/>
                <a:cs typeface="Calibri"/>
              </a:rPr>
              <a:t>Ticaret </a:t>
            </a:r>
            <a:r>
              <a:rPr lang="en-GB" sz="1200" i="1" dirty="0" err="1">
                <a:solidFill>
                  <a:schemeClr val="tx1"/>
                </a:solidFill>
                <a:latin typeface="Calibri"/>
                <a:ea typeface="Calibri" panose="020F0502020204030204" pitchFamily="34" charset="0"/>
                <a:cs typeface="Calibri"/>
              </a:rPr>
              <a:t>fiyatı</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adil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ticaret</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fiyatının</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üzerinde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olduğu</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sürece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tüccarların</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ve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üreticilerin</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kaliteye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ve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diğer</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özelliklere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bağlı</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olarak</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daha</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yüksek</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fiyatlar</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için</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pazarlık</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yapmasına</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olanak</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tanır</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Bununla</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birlikte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yerel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ulusal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ve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uluslararası</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düzeylerde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siyasi</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ekonomik</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sosyo-kültürel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ve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çevresel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faktörler</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dahil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olmak</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üzere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birbiriyle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ilişkili</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bir</a:t>
            </a:r>
            <a:r>
              <a:rPr lang="en-GB" sz="1200" i="1" dirty="0">
                <a:solidFill>
                  <a:schemeClr val="tx1"/>
                </a:solidFill>
                <a:latin typeface="Calibri"/>
                <a:ea typeface="Calibri" panose="020F0502020204030204" pitchFamily="34" charset="0"/>
                <a:cs typeface="Calibri"/>
              </a:rPr>
              <a:t> dizi </a:t>
            </a:r>
            <a:r>
              <a:rPr lang="en-GB" sz="1200" i="1" dirty="0" err="1">
                <a:solidFill>
                  <a:schemeClr val="tx1"/>
                </a:solidFill>
                <a:latin typeface="Calibri"/>
                <a:ea typeface="Calibri" panose="020F0502020204030204" pitchFamily="34" charset="0"/>
                <a:cs typeface="Calibri"/>
              </a:rPr>
              <a:t>faktör</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gıda</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fiyatlarını</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etkiler</a:t>
            </a:r>
            <a:r>
              <a:rPr lang="en-GB" sz="1200" i="1" dirty="0">
                <a:solidFill>
                  <a:schemeClr val="tx1"/>
                </a:solidFill>
                <a:latin typeface="Calibri"/>
                <a:ea typeface="Calibri" panose="020F0502020204030204" pitchFamily="34" charset="0"/>
                <a:cs typeface="Calibri"/>
              </a:rPr>
              <a:t>.</a:t>
            </a:r>
            <a:r>
              <a:rPr lang="en-GB" sz="1200" dirty="0">
                <a:solidFill>
                  <a:schemeClr val="tx1"/>
                </a:solidFill>
                <a:latin typeface="Calibri"/>
                <a:ea typeface="Calibri" panose="020F0502020204030204" pitchFamily="34" charset="0"/>
                <a:cs typeface="Calibri"/>
              </a:rPr>
              <a:t>"(</a:t>
            </a:r>
            <a:r>
              <a:rPr lang="en-GB" sz="1200" dirty="0">
                <a:latin typeface="Calibri"/>
                <a:ea typeface="Calibri" panose="020F0502020204030204" pitchFamily="34" charset="0"/>
                <a:cs typeface="Calibri"/>
              </a:rPr>
              <a:t>The Economic Times, 2023).</a:t>
            </a:r>
            <a:endParaRPr lang="en-GB" sz="1200" dirty="0"/>
          </a:p>
          <a:p>
            <a:pPr rtl="0" fontAlgn="base">
              <a:defRPr/>
            </a:pPr>
            <a:r>
              <a:rPr lang="en-GB" sz="1200" dirty="0" err="1">
                <a:solidFill>
                  <a:schemeClr val="tx1"/>
                </a:solidFill>
                <a:latin typeface="Calibri"/>
                <a:ea typeface="Calibri" panose="020F0502020204030204" pitchFamily="34" charset="0"/>
                <a:cs typeface="Calibri"/>
              </a:rPr>
              <a:t>İklim</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değişkenliği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ekonomik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yavaşlamalar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ve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gerilemeler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istikrarsız</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fiyatlarının</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başlıca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itici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güçleridir</a:t>
            </a:r>
            <a:r>
              <a:rPr lang="en-GB" sz="1200" dirty="0">
                <a:solidFill>
                  <a:schemeClr val="tx1"/>
                </a:solidFill>
                <a:latin typeface="Calibri"/>
                <a:ea typeface="Calibri" panose="020F0502020204030204" pitchFamily="34" charset="0"/>
                <a:cs typeface="Calibri"/>
              </a:rPr>
              <a:t>. COVID-19 </a:t>
            </a:r>
            <a:r>
              <a:rPr lang="en-GB" sz="1200" dirty="0" err="1">
                <a:solidFill>
                  <a:schemeClr val="tx1"/>
                </a:solidFill>
                <a:latin typeface="Calibri"/>
                <a:ea typeface="Calibri" panose="020F0502020204030204" pitchFamily="34" charset="0"/>
                <a:cs typeface="Calibri"/>
              </a:rPr>
              <a:t>salgını</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gıda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fiyatlarındaki</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istikrarsızlık</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yolunu</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daha</a:t>
            </a:r>
            <a:r>
              <a:rPr lang="en-GB" sz="1200" dirty="0">
                <a:solidFill>
                  <a:schemeClr val="tx1"/>
                </a:solidFill>
                <a:latin typeface="Calibri"/>
                <a:ea typeface="Calibri" panose="020F0502020204030204" pitchFamily="34" charset="0"/>
                <a:cs typeface="Calibri"/>
              </a:rPr>
              <a:t> da </a:t>
            </a:r>
            <a:r>
              <a:rPr lang="en-GB" sz="1200" dirty="0" err="1">
                <a:solidFill>
                  <a:schemeClr val="tx1"/>
                </a:solidFill>
                <a:latin typeface="Calibri"/>
                <a:ea typeface="Calibri" panose="020F0502020204030204" pitchFamily="34" charset="0"/>
                <a:cs typeface="Calibri"/>
              </a:rPr>
              <a:t>artırmıştır</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1581247" y="1368259"/>
            <a:ext cx="5483360" cy="461665"/>
          </a:xfrm>
          <a:prstGeom prst="rect">
            <a:avLst/>
          </a:prstGeom>
          <a:noFill/>
        </p:spPr>
        <p:txBody>
          <a:bodyPr wrap="square" lIns="91440" tIns="45720" rIns="91440" bIns="45720" anchor="t">
            <a:spAutoFit/>
          </a:bodyPr>
          <a:lstStyle/>
          <a:p>
            <a:pPr algn="r"/>
            <a:r>
              <a:rPr lang="en-US" sz="2400" i="0" dirty="0">
                <a:solidFill>
                  <a:srgbClr val="000000"/>
                </a:solidFill>
                <a:effectLst/>
                <a:latin typeface="Calibri"/>
                <a:ea typeface="Calibri" panose="020F0502020204030204" pitchFamily="34" charset="0"/>
                <a:cs typeface="Calibri"/>
              </a:rPr>
              <a:t>B.3.1. </a:t>
            </a:r>
            <a:r>
              <a:rPr lang="en-US" sz="2400" i="0" dirty="0" err="1">
                <a:solidFill>
                  <a:srgbClr val="000000"/>
                </a:solidFill>
                <a:effectLst/>
                <a:latin typeface="Calibri"/>
                <a:ea typeface="Calibri" panose="020F0502020204030204" pitchFamily="34" charset="0"/>
                <a:cs typeface="Calibri"/>
              </a:rPr>
              <a:t>Fiyatlandırma</a:t>
            </a:r>
            <a:r>
              <a:rPr lang="en-US" sz="2400" i="0" dirty="0">
                <a:solidFill>
                  <a:srgbClr val="000000"/>
                </a:solidFill>
                <a:effectLst/>
                <a:latin typeface="Calibri"/>
                <a:ea typeface="Calibri" panose="020F0502020204030204" pitchFamily="34" charset="0"/>
                <a:cs typeface="Calibri"/>
              </a:rPr>
              <a:t> ve </a:t>
            </a:r>
            <a:r>
              <a:rPr lang="en-US" sz="2400" dirty="0" err="1">
                <a:solidFill>
                  <a:srgbClr val="000000"/>
                </a:solidFill>
                <a:latin typeface="Calibri"/>
                <a:ea typeface="Calibri" panose="020F0502020204030204" pitchFamily="34" charset="0"/>
                <a:cs typeface="Calibri"/>
              </a:rPr>
              <a:t>Satın</a:t>
            </a:r>
            <a:r>
              <a:rPr lang="en-US" sz="2400" dirty="0">
                <a:solidFill>
                  <a:srgbClr val="000000"/>
                </a:solidFill>
                <a:latin typeface="Calibri"/>
                <a:ea typeface="Calibri" panose="020F0502020204030204" pitchFamily="34" charset="0"/>
                <a:cs typeface="Calibri"/>
              </a:rPr>
              <a:t> </a:t>
            </a:r>
            <a:r>
              <a:rPr lang="en-US" sz="2400" dirty="0" err="1">
                <a:solidFill>
                  <a:srgbClr val="000000"/>
                </a:solidFill>
                <a:latin typeface="Calibri"/>
                <a:ea typeface="Calibri" panose="020F0502020204030204" pitchFamily="34" charset="0"/>
                <a:cs typeface="Calibri"/>
              </a:rPr>
              <a:t>Alınabilirlik</a:t>
            </a:r>
            <a:endParaRPr lang="en-US" sz="2400" i="0" dirty="0">
              <a:solidFill>
                <a:srgbClr val="000000"/>
              </a:solidFill>
              <a:latin typeface="Calibri"/>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Graphic 3" descr="Film strip outline">
            <a:extLst>
              <a:ext uri="{FF2B5EF4-FFF2-40B4-BE49-F238E27FC236}">
                <a16:creationId xmlns:a16="http://schemas.microsoft.com/office/drawing/2014/main" id="{9AA8BB99-1DDB-4C7F-9E85-7C039E1803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D45464E9-FC91-119C-AB89-342AC2FCA89A}"/>
              </a:ext>
            </a:extLst>
          </p:cNvPr>
          <p:cNvSpPr txBox="1"/>
          <p:nvPr/>
        </p:nvSpPr>
        <p:spPr>
          <a:xfrm>
            <a:off x="917376" y="9323554"/>
            <a:ext cx="6029334" cy="461665"/>
          </a:xfrm>
          <a:prstGeom prst="rect">
            <a:avLst/>
          </a:prstGeom>
          <a:noFill/>
        </p:spPr>
        <p:txBody>
          <a:bodyPr wrap="square" lIns="91440" tIns="45720" rIns="91440" bIns="45720" anchor="t">
            <a:spAutoFit/>
          </a:bodyPr>
          <a:lstStyle/>
          <a:p>
            <a:r>
              <a:rPr lang="en-GB" sz="1200" b="1" i="0" dirty="0" err="1">
                <a:solidFill>
                  <a:srgbClr val="000000"/>
                </a:solidFill>
                <a:effectLst/>
                <a:latin typeface="WordVisi_MSFontService"/>
              </a:rPr>
              <a:t>Önerilen</a:t>
            </a:r>
            <a:r>
              <a:rPr lang="en-GB" sz="1200" b="1" i="0" dirty="0">
                <a:solidFill>
                  <a:srgbClr val="000000"/>
                </a:solidFill>
                <a:effectLst/>
                <a:latin typeface="WordVisi_MSFontService"/>
              </a:rPr>
              <a:t> Video:</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Lütfen</a:t>
            </a:r>
            <a:r>
              <a:rPr lang="en-GB" sz="1200" dirty="0">
                <a:solidFill>
                  <a:srgbClr val="000000"/>
                </a:solidFill>
                <a:latin typeface="WordVisi_MSFontService"/>
                <a:cs typeface="Calibri"/>
              </a:rPr>
              <a:t> FAO </a:t>
            </a:r>
            <a:r>
              <a:rPr lang="en-GB" sz="1200" dirty="0" err="1">
                <a:solidFill>
                  <a:srgbClr val="000000"/>
                </a:solidFill>
                <a:latin typeface="WordVisi_MSFontService"/>
                <a:cs typeface="Calibri"/>
              </a:rPr>
              <a:t>tarafından</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yayınlanan</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Dünyada</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Gıda</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Güvenliği</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ve</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Beslenme</a:t>
            </a:r>
            <a:r>
              <a:rPr lang="en-GB" sz="1200" dirty="0">
                <a:solidFill>
                  <a:srgbClr val="000000"/>
                </a:solidFill>
                <a:latin typeface="WordVisi_MSFontService"/>
                <a:cs typeface="Calibri"/>
              </a:rPr>
              <a:t> Durumu 2022 </a:t>
            </a:r>
            <a:r>
              <a:rPr lang="en-GB" sz="1200" dirty="0" err="1">
                <a:solidFill>
                  <a:srgbClr val="000000"/>
                </a:solidFill>
                <a:latin typeface="WordVisi_MSFontService"/>
                <a:cs typeface="Calibri"/>
              </a:rPr>
              <a:t>hakkındaki</a:t>
            </a:r>
            <a:r>
              <a:rPr lang="en-GB" sz="1200" dirty="0">
                <a:solidFill>
                  <a:srgbClr val="000000"/>
                </a:solidFill>
                <a:latin typeface="WordVisi_MSFontService"/>
                <a:cs typeface="Calibri"/>
              </a:rPr>
              <a:t> </a:t>
            </a:r>
            <a:r>
              <a:rPr lang="en-GB" sz="1200" dirty="0" err="1">
                <a:solidFill>
                  <a:srgbClr val="000000"/>
                </a:solidFill>
                <a:latin typeface="WordVisi_MSFontService"/>
                <a:cs typeface="Calibri"/>
              </a:rPr>
              <a:t>bu</a:t>
            </a:r>
            <a:r>
              <a:rPr lang="en-GB" sz="1200" dirty="0">
                <a:solidFill>
                  <a:srgbClr val="000000"/>
                </a:solidFill>
                <a:latin typeface="WordVisi_MSFontService"/>
                <a:cs typeface="Calibri"/>
              </a:rPr>
              <a:t> </a:t>
            </a:r>
            <a:r>
              <a:rPr lang="en-GB" sz="1200" b="1" dirty="0">
                <a:solidFill>
                  <a:srgbClr val="FDFFFF"/>
                </a:solidFill>
                <a:latin typeface="WordVisi_MSFontService"/>
                <a:cs typeface="Calibri"/>
                <a:hlinkClick r:id="rId4">
                  <a:extLst>
                    <a:ext uri="{A12FA001-AC4F-418D-AE19-62706E023703}">
                      <ahyp:hlinkClr xmlns:ahyp="http://schemas.microsoft.com/office/drawing/2018/hyperlinkcolor" val="tx"/>
                    </a:ext>
                  </a:extLst>
                </a:hlinkClick>
              </a:rPr>
              <a:t>videoyu izleyin</a:t>
            </a:r>
            <a:r>
              <a:rPr lang="en-GB" sz="1200" b="1" dirty="0">
                <a:solidFill>
                  <a:srgbClr val="FDFFFF"/>
                </a:solidFill>
                <a:latin typeface="WordVisi_MSFontService"/>
                <a:cs typeface="Calibri"/>
              </a:rPr>
              <a:t>.</a:t>
            </a:r>
            <a:endParaRPr lang="en-GB" sz="1200" b="1" dirty="0">
              <a:solidFill>
                <a:srgbClr val="FDFFFF"/>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Slide Number Placeholder 9">
            <a:extLst>
              <a:ext uri="{FF2B5EF4-FFF2-40B4-BE49-F238E27FC236}">
                <a16:creationId xmlns:a16="http://schemas.microsoft.com/office/drawing/2014/main" id="{1F57A7E3-EB07-2764-3DBB-634B036E91BF}"/>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46</a:t>
            </a:fld>
            <a:endParaRPr lang="en-US" sz="1100"/>
          </a:p>
        </p:txBody>
      </p:sp>
      <p:pic>
        <p:nvPicPr>
          <p:cNvPr id="33" name="Picture 32">
            <a:extLst>
              <a:ext uri="{FF2B5EF4-FFF2-40B4-BE49-F238E27FC236}">
                <a16:creationId xmlns:a16="http://schemas.microsoft.com/office/drawing/2014/main" id="{EF543DE5-91BF-9EE7-3F30-7BCBE264A468}"/>
              </a:ext>
            </a:extLst>
          </p:cNvPr>
          <p:cNvPicPr>
            <a:picLocks noChangeAspect="1"/>
          </p:cNvPicPr>
          <p:nvPr/>
        </p:nvPicPr>
        <p:blipFill>
          <a:blip r:embed="rId5"/>
          <a:stretch>
            <a:fillRect/>
          </a:stretch>
        </p:blipFill>
        <p:spPr>
          <a:xfrm>
            <a:off x="6814045" y="9372093"/>
            <a:ext cx="504702" cy="476250"/>
          </a:xfrm>
          <a:prstGeom prst="rect">
            <a:avLst/>
          </a:prstGeom>
        </p:spPr>
      </p:pic>
    </p:spTree>
    <p:extLst>
      <p:ext uri="{BB962C8B-B14F-4D97-AF65-F5344CB8AC3E}">
        <p14:creationId xmlns:p14="http://schemas.microsoft.com/office/powerpoint/2010/main" val="1576566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74757" y="667588"/>
            <a:ext cx="5481151" cy="9380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600"/>
              <a:t>Gıda Pazarlaması</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algn="l" rtl="0" fontAlgn="base">
              <a:defRPr/>
            </a:pPr>
            <a:endParaRPr kumimoji="0" lang="en-GB" sz="1200" i="0" u="none" strike="noStrike" kern="1200" cap="none" spc="0" normalizeH="0" baseline="0" noProof="0">
              <a:ln>
                <a:noFill/>
              </a:ln>
              <a:solidFill>
                <a:srgbClr val="000000"/>
              </a:solidFill>
              <a:effectLst/>
              <a:uLnTx/>
              <a:uFillTx/>
              <a:latin typeface="Calibri"/>
              <a:ea typeface="Calibri" panose="020F0502020204030204" pitchFamily="34" charset="0"/>
              <a:cs typeface="Calibri"/>
            </a:endParaRPr>
          </a:p>
          <a:p>
            <a:pPr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Yukarıda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belirtilen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birçok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faktöre</a:t>
            </a:r>
            <a:r>
              <a:rPr lang="en-GB" sz="1200" dirty="0">
                <a:latin typeface="Calibri"/>
                <a:ea typeface="Calibri" panose="020F0502020204030204" pitchFamily="34" charset="0"/>
                <a:cs typeface="Calibri"/>
              </a:rPr>
              <a:t> ek </a:t>
            </a:r>
            <a:r>
              <a:rPr lang="en-GB" sz="1200" dirty="0" err="1">
                <a:latin typeface="Calibri"/>
                <a:ea typeface="Calibri" panose="020F0502020204030204" pitchFamily="34" charset="0"/>
                <a:cs typeface="Calibri"/>
              </a:rPr>
              <a:t>olarak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savaşlar</a:t>
            </a:r>
            <a:r>
              <a:rPr lang="en-GB" sz="1200" dirty="0">
                <a:latin typeface="Calibri"/>
                <a:ea typeface="Calibri" panose="020F0502020204030204" pitchFamily="34" charset="0"/>
                <a:cs typeface="Calibri"/>
              </a:rPr>
              <a:t> da </a:t>
            </a:r>
            <a:r>
              <a:rPr lang="en-GB" sz="1200" dirty="0" err="1">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güvensizliği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fiyat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dalgalanmaları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enflasyona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neden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olabilir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Buğday</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yemeklik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yağlar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gübreler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gibi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temel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mallarda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kıtlık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küresel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krize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neden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olabilir</a:t>
            </a:r>
            <a:r>
              <a:rPr lang="en-GB" sz="1200" dirty="0">
                <a:latin typeface="Calibri"/>
                <a:ea typeface="Calibri" panose="020F0502020204030204" pitchFamily="34" charset="0"/>
                <a:cs typeface="Calibri"/>
              </a:rPr>
              <a:t>. </a:t>
            </a:r>
            <a:r>
              <a:rPr lang="en-GB" sz="1200" dirty="0" err="1">
                <a:latin typeface="Calibri"/>
                <a:cs typeface="Calibri"/>
              </a:rPr>
              <a:t>Rusya-Ukrayna</a:t>
            </a:r>
            <a:r>
              <a:rPr lang="en-GB" sz="1200" dirty="0">
                <a:latin typeface="Calibri"/>
                <a:cs typeface="Calibri"/>
              </a:rPr>
              <a:t> </a:t>
            </a:r>
            <a:r>
              <a:rPr lang="en-GB" sz="1200" dirty="0" err="1">
                <a:latin typeface="Calibri"/>
                <a:cs typeface="Calibri"/>
              </a:rPr>
              <a:t>Savaşı</a:t>
            </a:r>
            <a:r>
              <a:rPr lang="en-GB" sz="1200" dirty="0">
                <a:latin typeface="Calibri"/>
                <a:cs typeface="Calibri"/>
              </a:rPr>
              <a:t> </a:t>
            </a:r>
            <a:r>
              <a:rPr lang="en-GB" sz="1200" dirty="0" err="1">
                <a:latin typeface="Calibri"/>
                <a:cs typeface="Calibri"/>
              </a:rPr>
              <a:t>ile</a:t>
            </a:r>
            <a:r>
              <a:rPr lang="en-GB" sz="1200" dirty="0">
                <a:latin typeface="Calibri"/>
                <a:cs typeface="Calibri"/>
              </a:rPr>
              <a:t> </a:t>
            </a:r>
            <a:r>
              <a:rPr lang="en-GB" sz="1200" dirty="0" err="1">
                <a:latin typeface="Calibri"/>
                <a:cs typeface="Calibri"/>
              </a:rPr>
              <a:t>ilgili</a:t>
            </a:r>
            <a:r>
              <a:rPr lang="en-GB" sz="1200" dirty="0">
                <a:latin typeface="Calibri"/>
                <a:cs typeface="Calibri"/>
              </a:rPr>
              <a:t> </a:t>
            </a:r>
            <a:r>
              <a:rPr lang="en-GB" sz="1200" dirty="0" err="1">
                <a:latin typeface="Calibri"/>
                <a:cs typeface="Calibri"/>
              </a:rPr>
              <a:t>olarak</a:t>
            </a:r>
            <a:r>
              <a:rPr lang="en-GB" sz="1200" dirty="0">
                <a:latin typeface="Calibri"/>
                <a:cs typeface="Calibri"/>
              </a:rPr>
              <a:t>, </a:t>
            </a:r>
            <a:r>
              <a:rPr lang="en-GB" sz="1200" dirty="0" err="1">
                <a:latin typeface="Calibri"/>
                <a:cs typeface="Calibri"/>
              </a:rPr>
              <a:t>büyük</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zorluk</a:t>
            </a:r>
            <a:r>
              <a:rPr lang="en-GB" sz="1200" dirty="0">
                <a:latin typeface="Calibri"/>
                <a:cs typeface="Calibri"/>
              </a:rPr>
              <a:t> </a:t>
            </a:r>
            <a:r>
              <a:rPr lang="en-GB" sz="1200" dirty="0" err="1">
                <a:latin typeface="Calibri"/>
                <a:cs typeface="Calibri"/>
              </a:rPr>
              <a:t>dünya</a:t>
            </a:r>
            <a:r>
              <a:rPr lang="en-GB" sz="1200" dirty="0">
                <a:latin typeface="Calibri"/>
                <a:cs typeface="Calibri"/>
              </a:rPr>
              <a:t> </a:t>
            </a:r>
            <a:r>
              <a:rPr lang="en-GB" sz="1200" dirty="0" err="1">
                <a:latin typeface="Calibri"/>
                <a:cs typeface="Calibri"/>
              </a:rPr>
              <a:t>genelinde</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üretimini</a:t>
            </a:r>
            <a:r>
              <a:rPr lang="en-GB" sz="1200" dirty="0">
                <a:latin typeface="Calibri"/>
                <a:cs typeface="Calibri"/>
              </a:rPr>
              <a:t> </a:t>
            </a:r>
            <a:r>
              <a:rPr lang="en-GB" sz="1200" dirty="0" err="1">
                <a:latin typeface="Calibri"/>
                <a:cs typeface="Calibri"/>
              </a:rPr>
              <a:t>azaltabilen</a:t>
            </a:r>
            <a:r>
              <a:rPr lang="en-GB" sz="1200" dirty="0">
                <a:latin typeface="Calibri"/>
                <a:cs typeface="Calibri"/>
              </a:rPr>
              <a:t> </a:t>
            </a:r>
            <a:r>
              <a:rPr lang="en-GB" sz="1200" dirty="0" err="1">
                <a:latin typeface="Calibri"/>
                <a:cs typeface="Calibri"/>
              </a:rPr>
              <a:t>gübrelerin</a:t>
            </a:r>
            <a:r>
              <a:rPr lang="en-GB" sz="1200" dirty="0">
                <a:latin typeface="Calibri"/>
                <a:cs typeface="Calibri"/>
              </a:rPr>
              <a:t> </a:t>
            </a:r>
            <a:r>
              <a:rPr lang="en-GB" sz="1200" dirty="0" err="1">
                <a:latin typeface="Calibri"/>
                <a:cs typeface="Calibri"/>
              </a:rPr>
              <a:t>erişilebilirliği</a:t>
            </a:r>
            <a:r>
              <a:rPr lang="en-GB" sz="1200" dirty="0">
                <a:latin typeface="Calibri"/>
                <a:cs typeface="Calibri"/>
              </a:rPr>
              <a:t> </a:t>
            </a:r>
            <a:r>
              <a:rPr lang="en-GB" sz="1200" dirty="0" err="1">
                <a:latin typeface="Calibri"/>
                <a:cs typeface="Calibri"/>
              </a:rPr>
              <a:t>olacaktır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Commodity Markets Outlook, 2022).</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Örneğin</a:t>
            </a:r>
            <a:r>
              <a:rPr lang="en-GB" sz="1200"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Rusya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Beyaz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Rusya</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potasik</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gübrelerin</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%38'ini,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bileşik</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gübrelerin</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%17'sini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azotlu</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gübrelerin</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%15'ini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oluşturan</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başlıca</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gübre</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ihracatçılarıdır</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t.y.</a:t>
            </a:r>
            <a:r>
              <a:rPr lang="en-GB" sz="1200" dirty="0">
                <a:latin typeface="Calibri"/>
                <a:ea typeface="Calibri" panose="020F0502020204030204" pitchFamily="34" charset="0"/>
                <a:cs typeface="Calibri"/>
              </a:rPr>
              <a:t>-a). </a:t>
            </a:r>
            <a:endParaRPr lang="en-GB" sz="1200" i="0" u="none" strike="noStrike" kern="1200" cap="none" spc="0" baseline="0" noProof="0" dirty="0">
              <a:solidFill>
                <a:srgbClr val="000000"/>
              </a:solidFill>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baseline="0" noProof="0">
              <a:solidFill>
                <a:srgbClr val="000000"/>
              </a:solidFill>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baseline="0" noProof="0">
              <a:solidFill>
                <a:srgbClr val="000000"/>
              </a:solidFill>
              <a:ea typeface="Calibri" panose="020F0502020204030204" pitchFamily="34" charset="0"/>
            </a:endParaRPr>
          </a:p>
          <a:p>
            <a:pPr>
              <a:defRPr/>
            </a:pPr>
            <a:r>
              <a:rPr lang="en-GB" sz="1200" dirty="0">
                <a:latin typeface="Calibri"/>
                <a:cs typeface="Calibri"/>
              </a:rPr>
              <a:t>Son </a:t>
            </a:r>
            <a:r>
              <a:rPr lang="en-GB" sz="1200" dirty="0" err="1">
                <a:latin typeface="Calibri"/>
                <a:cs typeface="Calibri"/>
              </a:rPr>
              <a:t>aylarda</a:t>
            </a:r>
            <a:r>
              <a:rPr lang="en-GB" sz="1200" dirty="0">
                <a:latin typeface="Calibri"/>
                <a:cs typeface="Calibri"/>
              </a:rPr>
              <a:t> </a:t>
            </a:r>
            <a:r>
              <a:rPr lang="en-GB" sz="1200" dirty="0" err="1">
                <a:latin typeface="Calibri"/>
                <a:cs typeface="Calibri"/>
              </a:rPr>
              <a:t>diyet</a:t>
            </a:r>
            <a:r>
              <a:rPr lang="en-GB" sz="1200" dirty="0">
                <a:latin typeface="Calibri"/>
                <a:cs typeface="Calibri"/>
              </a:rPr>
              <a:t> </a:t>
            </a:r>
            <a:r>
              <a:rPr lang="en-GB" sz="1200" dirty="0" err="1">
                <a:latin typeface="Calibri"/>
                <a:cs typeface="Calibri"/>
              </a:rPr>
              <a:t>maliyetleri</a:t>
            </a:r>
            <a:r>
              <a:rPr lang="en-GB" sz="1200" dirty="0">
                <a:latin typeface="Calibri"/>
                <a:cs typeface="Calibri"/>
              </a:rPr>
              <a:t> </a:t>
            </a:r>
            <a:r>
              <a:rPr lang="en-GB" sz="1200" dirty="0" err="1">
                <a:latin typeface="Calibri"/>
                <a:cs typeface="Calibri"/>
              </a:rPr>
              <a:t>yükseldi</a:t>
            </a:r>
            <a:r>
              <a:rPr lang="en-GB" sz="1200" dirty="0">
                <a:latin typeface="Calibri"/>
                <a:cs typeface="Calibri"/>
              </a:rPr>
              <a:t> </a:t>
            </a:r>
            <a:r>
              <a:rPr lang="en-GB" sz="1200" dirty="0" err="1">
                <a:latin typeface="Calibri"/>
                <a:cs typeface="Calibri"/>
              </a:rPr>
              <a:t>ve</a:t>
            </a:r>
            <a:r>
              <a:rPr lang="en-GB" sz="1200" dirty="0">
                <a:latin typeface="Calibri"/>
                <a:cs typeface="Calibri"/>
              </a:rPr>
              <a:t> COVID-19 </a:t>
            </a:r>
            <a:r>
              <a:rPr lang="en-GB" sz="1200" dirty="0" err="1">
                <a:latin typeface="Calibri"/>
                <a:cs typeface="Calibri"/>
              </a:rPr>
              <a:t>pandemisi</a:t>
            </a:r>
            <a:r>
              <a:rPr lang="en-GB" sz="1200" dirty="0">
                <a:latin typeface="Calibri"/>
                <a:cs typeface="Calibri"/>
              </a:rPr>
              <a:t>, iklim şokları, Ukrayna'daki savaş gibi diğer faktörlerden dolayı birçok ülkede gıda fiyatları enflasyonu %5'in </a:t>
            </a:r>
            <a:r>
              <a:rPr lang="en-GB" sz="1200" dirty="0" err="1">
                <a:latin typeface="Calibri"/>
                <a:cs typeface="Calibri"/>
              </a:rPr>
              <a:t>üzerinde</a:t>
            </a:r>
            <a:r>
              <a:rPr lang="en-GB" sz="1200" dirty="0">
                <a:latin typeface="Calibri"/>
                <a:cs typeface="Calibri"/>
              </a:rPr>
              <a:t> </a:t>
            </a:r>
            <a:r>
              <a:rPr lang="en-GB" sz="1200" dirty="0" err="1">
                <a:latin typeface="Calibri"/>
                <a:cs typeface="Calibri"/>
              </a:rPr>
              <a:t>oldu</a:t>
            </a:r>
            <a:r>
              <a:rPr lang="en-GB" sz="1200" dirty="0">
                <a:latin typeface="Calibri"/>
                <a:cs typeface="Calibri"/>
              </a:rPr>
              <a:t>. 2022 </a:t>
            </a:r>
            <a:r>
              <a:rPr lang="en-GB" sz="1200" dirty="0" err="1">
                <a:latin typeface="Calibri"/>
                <a:cs typeface="Calibri"/>
              </a:rPr>
              <a:t>yılında</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güvensizliği</a:t>
            </a:r>
            <a:r>
              <a:rPr lang="en-GB" sz="1200" dirty="0">
                <a:latin typeface="Calibri"/>
                <a:cs typeface="Calibri"/>
              </a:rPr>
              <a:t> </a:t>
            </a:r>
            <a:r>
              <a:rPr lang="en-GB" sz="1200" dirty="0" err="1">
                <a:latin typeface="Calibri"/>
                <a:cs typeface="Calibri"/>
              </a:rPr>
              <a:t>ile</a:t>
            </a:r>
            <a:r>
              <a:rPr lang="en-GB" sz="1200" dirty="0">
                <a:latin typeface="Calibri"/>
                <a:cs typeface="Calibri"/>
              </a:rPr>
              <a:t> </a:t>
            </a:r>
            <a:r>
              <a:rPr lang="en-GB" sz="1200" dirty="0" err="1">
                <a:latin typeface="Calibri"/>
                <a:cs typeface="Calibri"/>
              </a:rPr>
              <a:t>başa</a:t>
            </a:r>
            <a:r>
              <a:rPr lang="en-GB" sz="1200" dirty="0">
                <a:latin typeface="Calibri"/>
                <a:cs typeface="Calibri"/>
              </a:rPr>
              <a:t> </a:t>
            </a:r>
            <a:r>
              <a:rPr lang="en-GB" sz="1200" dirty="0" err="1">
                <a:latin typeface="Calibri"/>
                <a:cs typeface="Calibri"/>
              </a:rPr>
              <a:t>çıkmak</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acil</a:t>
            </a:r>
            <a:r>
              <a:rPr lang="en-GB" sz="1200" dirty="0">
                <a:latin typeface="Calibri"/>
                <a:cs typeface="Calibri"/>
              </a:rPr>
              <a:t> </a:t>
            </a:r>
            <a:r>
              <a:rPr lang="en-GB" sz="1200" dirty="0" err="1">
                <a:latin typeface="Calibri"/>
                <a:cs typeface="Calibri"/>
              </a:rPr>
              <a:t>önlemler</a:t>
            </a:r>
            <a:r>
              <a:rPr lang="en-GB" sz="1200" dirty="0">
                <a:latin typeface="Calibri"/>
                <a:cs typeface="Calibri"/>
              </a:rPr>
              <a:t> </a:t>
            </a:r>
            <a:r>
              <a:rPr lang="en-GB" sz="1200" dirty="0" err="1">
                <a:latin typeface="Calibri"/>
                <a:cs typeface="Calibri"/>
              </a:rPr>
              <a:t>gereklidir</a:t>
            </a:r>
            <a:r>
              <a:rPr lang="en-GB" sz="1200" dirty="0">
                <a:latin typeface="Calibri"/>
                <a:cs typeface="Calibri"/>
              </a:rPr>
              <a:t> </a:t>
            </a:r>
            <a:r>
              <a:rPr lang="en-GB" sz="1200" dirty="0">
                <a:latin typeface="Calibri"/>
                <a:ea typeface="Calibri" panose="020F0502020204030204" pitchFamily="34" charset="0"/>
                <a:cs typeface="Calibri"/>
              </a:rPr>
              <a:t>(</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t.y.</a:t>
            </a:r>
            <a:r>
              <a:rPr lang="en-GB" sz="1200" dirty="0">
                <a:latin typeface="Calibri"/>
                <a:ea typeface="Calibri" panose="020F0502020204030204" pitchFamily="34" charset="0"/>
                <a:cs typeface="Calibri"/>
              </a:rPr>
              <a:t>-b).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Sonuç</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olarak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arzı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fiyatları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belirsiz</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gelecek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görünmektedir</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Bu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belirsizlik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dünyanın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her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yerinden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milyonlarca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insan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gıdanın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karşılanabilirliğini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etkileyebilir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Daha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yüksek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fiyatlar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sağlıklı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gıdaya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erişimi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etkileyerek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yoksulluğun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artmasına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neden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olabilir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Sağlıklı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beslenmeyi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daha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ucuz</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hale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getirmek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için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tarım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politikaları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araştırma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geliştirmenin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çeşitli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besleyici</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gıdalara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doğru</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kayması</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gerekir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(Herforth </a:t>
            </a:r>
            <a:r>
              <a:rPr lang="en-GB" sz="1200" dirty="0" err="1">
                <a:latin typeface="Calibri"/>
                <a:ea typeface="Calibri" panose="020F0502020204030204" pitchFamily="34" charset="0"/>
                <a:cs typeface="Calibri"/>
              </a:rPr>
              <a:t>vd</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2020).</a:t>
            </a:r>
            <a:r>
              <a:rPr lang="en-GB" sz="1200" dirty="0">
                <a:latin typeface="Calibri"/>
                <a:ea typeface="Calibri" panose="020F0502020204030204" pitchFamily="34" charset="0"/>
                <a:cs typeface="Calibri"/>
              </a:rPr>
              <a:t> </a:t>
            </a:r>
            <a:endParaRPr lang="en-GB" sz="1200" i="0" u="none" strike="noStrike" kern="1200" cap="none" spc="0" baseline="0" noProof="0" dirty="0">
              <a:solidFill>
                <a:srgbClr val="000000"/>
              </a:solidFill>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1581247" y="1368259"/>
            <a:ext cx="5483360" cy="461665"/>
          </a:xfrm>
          <a:prstGeom prst="rect">
            <a:avLst/>
          </a:prstGeom>
          <a:noFill/>
        </p:spPr>
        <p:txBody>
          <a:bodyPr wrap="square" lIns="91440" tIns="45720" rIns="91440" bIns="45720" anchor="t">
            <a:spAutoFit/>
          </a:bodyPr>
          <a:lstStyle/>
          <a:p>
            <a:pPr algn="r"/>
            <a:r>
              <a:rPr lang="en-US" sz="2400" i="0" dirty="0">
                <a:solidFill>
                  <a:srgbClr val="000000"/>
                </a:solidFill>
                <a:effectLst/>
                <a:latin typeface="Calibri"/>
                <a:ea typeface="Calibri" panose="020F0502020204030204" pitchFamily="34" charset="0"/>
                <a:cs typeface="Calibri"/>
              </a:rPr>
              <a:t>B.3.1. </a:t>
            </a:r>
            <a:r>
              <a:rPr lang="en-US" sz="2400" i="0" dirty="0" err="1">
                <a:solidFill>
                  <a:srgbClr val="000000"/>
                </a:solidFill>
                <a:effectLst/>
                <a:latin typeface="Calibri"/>
                <a:ea typeface="Calibri" panose="020F0502020204030204" pitchFamily="34" charset="0"/>
                <a:cs typeface="Calibri"/>
              </a:rPr>
              <a:t>Fiyatlandırma</a:t>
            </a:r>
            <a:r>
              <a:rPr lang="en-US" sz="2400" i="0" dirty="0">
                <a:solidFill>
                  <a:srgbClr val="000000"/>
                </a:solidFill>
                <a:effectLst/>
                <a:latin typeface="Calibri"/>
                <a:ea typeface="Calibri" panose="020F0502020204030204" pitchFamily="34" charset="0"/>
                <a:cs typeface="Calibri"/>
              </a:rPr>
              <a:t> ve </a:t>
            </a:r>
            <a:r>
              <a:rPr lang="en-US" sz="2400" dirty="0" err="1">
                <a:solidFill>
                  <a:srgbClr val="000000"/>
                </a:solidFill>
                <a:latin typeface="Calibri"/>
                <a:ea typeface="Calibri" panose="020F0502020204030204" pitchFamily="34" charset="0"/>
                <a:cs typeface="Calibri"/>
              </a:rPr>
              <a:t>Satın</a:t>
            </a:r>
            <a:r>
              <a:rPr lang="en-US" sz="2400" dirty="0">
                <a:solidFill>
                  <a:srgbClr val="000000"/>
                </a:solidFill>
                <a:latin typeface="Calibri"/>
                <a:ea typeface="Calibri" panose="020F0502020204030204" pitchFamily="34" charset="0"/>
                <a:cs typeface="Calibri"/>
              </a:rPr>
              <a:t> </a:t>
            </a:r>
            <a:r>
              <a:rPr lang="en-US" sz="2400" dirty="0" err="1">
                <a:solidFill>
                  <a:srgbClr val="000000"/>
                </a:solidFill>
                <a:latin typeface="Calibri"/>
                <a:ea typeface="Calibri" panose="020F0502020204030204" pitchFamily="34" charset="0"/>
                <a:cs typeface="Calibri"/>
              </a:rPr>
              <a:t>Alınabilirlik</a:t>
            </a:r>
            <a:endParaRPr lang="en-US" sz="2400" i="0" dirty="0">
              <a:solidFill>
                <a:srgbClr val="000000"/>
              </a:solidFill>
              <a:latin typeface="Calibri"/>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a:extLst>
              <a:ext uri="{FF2B5EF4-FFF2-40B4-BE49-F238E27FC236}">
                <a16:creationId xmlns:a16="http://schemas.microsoft.com/office/drawing/2014/main" id="{D74D3B5D-39B1-92EA-BB7F-4C019E9F030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77645" y="6465439"/>
            <a:ext cx="2802192" cy="2247140"/>
          </a:xfrm>
          <a:prstGeom prst="rect">
            <a:avLst/>
          </a:prstGeom>
        </p:spPr>
      </p:pic>
      <p:pic>
        <p:nvPicPr>
          <p:cNvPr id="34" name="Picture 33">
            <a:extLst>
              <a:ext uri="{FF2B5EF4-FFF2-40B4-BE49-F238E27FC236}">
                <a16:creationId xmlns:a16="http://schemas.microsoft.com/office/drawing/2014/main" id="{7C3D199E-2924-43CC-96F3-47511407B9D5}"/>
              </a:ext>
            </a:extLst>
          </p:cNvPr>
          <p:cNvPicPr>
            <a:picLocks noChangeAspect="1"/>
          </p:cNvPicPr>
          <p:nvPr/>
        </p:nvPicPr>
        <p:blipFill>
          <a:blip r:embed="rId3"/>
          <a:stretch>
            <a:fillRect/>
          </a:stretch>
        </p:blipFill>
        <p:spPr>
          <a:xfrm>
            <a:off x="3938068" y="6465439"/>
            <a:ext cx="3109142" cy="2247141"/>
          </a:xfrm>
          <a:prstGeom prst="rect">
            <a:avLst/>
          </a:prstGeom>
        </p:spPr>
      </p:pic>
      <p:sp>
        <p:nvSpPr>
          <p:cNvPr id="35" name="Slide Number Placeholder 9">
            <a:extLst>
              <a:ext uri="{FF2B5EF4-FFF2-40B4-BE49-F238E27FC236}">
                <a16:creationId xmlns:a16="http://schemas.microsoft.com/office/drawing/2014/main" id="{C63A5F8A-4569-259F-15AB-90D29CDF7BB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47</a:t>
            </a:fld>
            <a:endParaRPr lang="en-US" sz="1100"/>
          </a:p>
        </p:txBody>
      </p:sp>
    </p:spTree>
    <p:extLst>
      <p:ext uri="{BB962C8B-B14F-4D97-AF65-F5344CB8AC3E}">
        <p14:creationId xmlns:p14="http://schemas.microsoft.com/office/powerpoint/2010/main" val="30675843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83456" y="667588"/>
            <a:ext cx="5481151" cy="929347"/>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latin typeface="Calibri"/>
                <a:cs typeface="Calibri"/>
              </a:rPr>
              <a:t>B</a:t>
            </a:r>
            <a:r>
              <a:rPr kumimoji="0" lang="en-IE" sz="3600" b="0" i="0" u="none" strike="noStrike" kern="1200" cap="none" spc="0" normalizeH="0" baseline="0" noProof="0" dirty="0">
                <a:ln>
                  <a:noFill/>
                </a:ln>
                <a:solidFill>
                  <a:srgbClr val="000000"/>
                </a:solidFill>
                <a:effectLst/>
                <a:uLnTx/>
                <a:uFillTx/>
                <a:latin typeface="Calibri"/>
                <a:cs typeface="Calibri"/>
              </a:rPr>
              <a:t>.3.</a:t>
            </a:r>
            <a:r>
              <a:rPr lang="en-IE" sz="3600" dirty="0">
                <a:latin typeface="Calibri"/>
                <a:cs typeface="Calibri"/>
              </a:rPr>
              <a:t>Gıda </a:t>
            </a:r>
            <a:r>
              <a:rPr lang="en-IE" sz="3600" dirty="0" err="1">
                <a:latin typeface="Calibri"/>
                <a:cs typeface="Calibri"/>
              </a:rPr>
              <a:t>Pazarlaması</a:t>
            </a:r>
            <a:endParaRPr lang="en-IE" sz="3600" b="0" i="0" u="none" strike="noStrike" kern="1200" cap="none" spc="0" normalizeH="0" baseline="0" noProof="0" dirty="0" err="1">
              <a:ln>
                <a:noFill/>
              </a:ln>
              <a:solidFill>
                <a:srgbClr val="000000"/>
              </a:solidFill>
              <a:effectLst/>
              <a:uLnTx/>
              <a:uFillTx/>
              <a:latin typeface="Calibri"/>
              <a:cs typeface="Calibri"/>
            </a:endParaRPr>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fontAlgn="base">
              <a:defRPr/>
            </a:pPr>
            <a:r>
              <a:rPr lang="en-US" sz="1200" b="1" dirty="0">
                <a:latin typeface="Calibri"/>
                <a:ea typeface="Calibri" panose="020F0502020204030204" pitchFamily="34" charset="0"/>
                <a:cs typeface="Calibri"/>
              </a:rPr>
              <a:t>"Fikri </a:t>
            </a:r>
            <a:r>
              <a:rPr lang="en-US" sz="1200" b="1" dirty="0" err="1">
                <a:latin typeface="Calibri"/>
                <a:ea typeface="Calibri" panose="020F0502020204030204" pitchFamily="34" charset="0"/>
                <a:cs typeface="Calibri"/>
              </a:rPr>
              <a:t>Mülkiyet</a:t>
            </a:r>
            <a:r>
              <a:rPr lang="en-US" sz="1200" b="1" i="1" dirty="0">
                <a:latin typeface="Calibri"/>
                <a:ea typeface="Calibri" panose="020F0502020204030204" pitchFamily="34" charset="0"/>
                <a:cs typeface="Calibri"/>
              </a:rPr>
              <a:t> [FM] </a:t>
            </a:r>
            <a:r>
              <a:rPr lang="en-US" sz="1200" i="1" dirty="0" err="1">
                <a:latin typeface="Calibri"/>
                <a:ea typeface="Calibri" panose="020F0502020204030204" pitchFamily="34" charset="0"/>
                <a:cs typeface="Calibri"/>
              </a:rPr>
              <a:t>ticarette</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kullanılan</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edebî</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ve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sanat</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eserlerinde</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tasarımlarda</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sembollerde</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adlarda</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ve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resimlerde</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aklın</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yarattığı</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eserlere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verilen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isimdir</a:t>
            </a:r>
            <a:r>
              <a:rPr lang="en-US" sz="1200" dirty="0">
                <a:latin typeface="Calibri"/>
                <a:ea typeface="Calibri" panose="020F0502020204030204" pitchFamily="34" charset="0"/>
                <a:cs typeface="Calibri"/>
              </a:rPr>
              <a:t> (Dünya Fikri </a:t>
            </a:r>
            <a:r>
              <a:rPr lang="en-US" sz="1200" dirty="0" err="1">
                <a:latin typeface="Calibri"/>
                <a:ea typeface="Calibri" panose="020F0502020204030204" pitchFamily="34" charset="0"/>
                <a:cs typeface="Calibri"/>
              </a:rPr>
              <a:t>Mülkiyet</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Örgütü</a:t>
            </a:r>
            <a:r>
              <a:rPr lang="en-US" sz="1200" dirty="0">
                <a:latin typeface="Calibri"/>
                <a:ea typeface="Calibri" panose="020F0502020204030204" pitchFamily="34" charset="0"/>
                <a:cs typeface="Calibri"/>
              </a:rPr>
              <a:t> [WIPO]).</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WIPO'ya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göre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patentler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telif</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hakları</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ticari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markalar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olarak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sınıflandırılır</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fikirler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sahiplerine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tanınma</a:t>
            </a:r>
            <a:r>
              <a:rPr lang="en-US" sz="1200" dirty="0">
                <a:latin typeface="Calibri"/>
                <a:ea typeface="Calibri" panose="020F0502020204030204" pitchFamily="34" charset="0"/>
                <a:cs typeface="Calibri"/>
              </a:rPr>
              <a:t> </a:t>
            </a:r>
            <a:r>
              <a:rPr kumimoji="0" lang="en-US" sz="1200" i="0" u="none" strike="noStrike" kern="1200" cap="none" spc="0" normalizeH="0" baseline="0" noProof="0" dirty="0" err="1">
                <a:ln>
                  <a:noFill/>
                </a:ln>
                <a:effectLst/>
                <a:uLnTx/>
                <a:uFillTx/>
                <a:latin typeface="Calibri"/>
                <a:ea typeface="Calibri" panose="020F0502020204030204" pitchFamily="34" charset="0"/>
                <a:cs typeface="Calibri"/>
              </a:rPr>
              <a:t>veya</a:t>
            </a:r>
            <a:r>
              <a:rPr kumimoji="0" lang="en-US" sz="1200" i="0" u="none" strike="noStrike" kern="1200" cap="none" spc="0" normalizeH="0" baseline="0" noProof="0" dirty="0">
                <a:ln>
                  <a:noFill/>
                </a:ln>
                <a:effectLst/>
                <a:uLnTx/>
                <a:uFillTx/>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maddi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faydalar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elde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etme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imkanı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sağlayan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yasalarla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korunur</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Ancak</a:t>
            </a:r>
            <a:r>
              <a:rPr lang="en-US" sz="1200" dirty="0">
                <a:latin typeface="Calibri"/>
                <a:ea typeface="Calibri" panose="020F0502020204030204" pitchFamily="34" charset="0"/>
                <a:cs typeface="Calibri"/>
              </a:rPr>
              <a:t> FM</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haklarının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korunması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gıda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sektörü</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açısından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sorunludur</a:t>
            </a:r>
            <a:r>
              <a:rPr lang="en-US" sz="1200" dirty="0">
                <a:latin typeface="Calibri"/>
                <a:ea typeface="Calibri" panose="020F0502020204030204" pitchFamily="34" charset="0"/>
                <a:cs typeface="Calibri"/>
              </a:rPr>
              <a:t>.</a:t>
            </a:r>
            <a:endParaRPr lang="en-US" sz="1200" i="0" u="none" strike="noStrike" kern="1200" cap="none" spc="0" baseline="0" noProof="0" dirty="0" err="1">
              <a:solidFill>
                <a:srgbClr val="000000"/>
              </a:solidFill>
              <a:ea typeface="Calibri" panose="020F0502020204030204" pitchFamily="34" charset="0"/>
            </a:endParaRPr>
          </a:p>
          <a:p>
            <a:pPr fontAlgn="base">
              <a:defRPr/>
            </a:pPr>
            <a:r>
              <a:rPr lang="en-US" sz="1200" dirty="0">
                <a:latin typeface="Calibri"/>
                <a:ea typeface="Calibri" panose="020F0502020204030204" pitchFamily="34" charset="0"/>
                <a:cs typeface="Calibri"/>
              </a:rPr>
              <a:t>Bir </a:t>
            </a:r>
            <a:r>
              <a:rPr lang="en-US" sz="1200" dirty="0" err="1">
                <a:latin typeface="Calibri"/>
                <a:ea typeface="Calibri" panose="020F0502020204030204" pitchFamily="34" charset="0"/>
                <a:cs typeface="Calibri"/>
              </a:rPr>
              <a:t>besinin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tadı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sübjektif</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kişiden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kişiye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değişen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olduğu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için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lezzetin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korunması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zor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konu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olabilir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Örneğin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Avrupa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Birliği</a:t>
            </a:r>
            <a:r>
              <a:rPr lang="en-US" sz="1200" dirty="0">
                <a:latin typeface="Calibri"/>
                <a:ea typeface="Calibri" panose="020F0502020204030204" pitchFamily="34" charset="0"/>
                <a:cs typeface="Calibri"/>
              </a:rPr>
              <a:t> Adalet </a:t>
            </a:r>
            <a:r>
              <a:rPr lang="en-US" sz="1200" dirty="0" err="1">
                <a:latin typeface="Calibri"/>
                <a:ea typeface="Calibri" panose="020F0502020204030204" pitchFamily="34" charset="0"/>
                <a:cs typeface="Calibri"/>
              </a:rPr>
              <a:t>Divanı'na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göre</a:t>
            </a:r>
            <a:r>
              <a:rPr lang="en-US" sz="1200" dirty="0">
                <a:latin typeface="Calibri"/>
                <a:ea typeface="Calibri" panose="020F0502020204030204" pitchFamily="34" charset="0"/>
                <a:cs typeface="Calibri"/>
              </a:rPr>
              <a:t> (2018), "</a:t>
            </a:r>
            <a:r>
              <a:rPr lang="en-US" sz="1200" i="1" dirty="0">
                <a:latin typeface="Calibri"/>
                <a:ea typeface="Calibri" panose="020F0502020204030204" pitchFamily="34" charset="0"/>
                <a:cs typeface="Calibri"/>
              </a:rPr>
              <a:t>Bir </a:t>
            </a:r>
            <a:r>
              <a:rPr lang="en-US" sz="1200" i="1" dirty="0" err="1">
                <a:latin typeface="Calibri"/>
                <a:ea typeface="Calibri" panose="020F0502020204030204" pitchFamily="34" charset="0"/>
                <a:cs typeface="Calibri"/>
              </a:rPr>
              <a:t>gıda</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ürününün</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tadı</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bir</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eser</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olarak</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sınıflandırılamaz</a:t>
            </a:r>
            <a:r>
              <a:rPr lang="en-US" sz="1200" i="1" dirty="0">
                <a:latin typeface="Calibri"/>
                <a:ea typeface="Calibri" panose="020F0502020204030204" pitchFamily="34" charset="0"/>
                <a:cs typeface="Calibri"/>
              </a:rPr>
              <a:t> ve </a:t>
            </a:r>
            <a:r>
              <a:rPr lang="en-US" sz="1200" i="1" dirty="0" err="1">
                <a:latin typeface="Calibri"/>
                <a:ea typeface="Calibri" panose="020F0502020204030204" pitchFamily="34" charset="0"/>
                <a:cs typeface="Calibri"/>
              </a:rPr>
              <a:t>sonuç</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olarak</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direktif</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kapsamında</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telif</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hakkı</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koruması</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için</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uygun</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değildir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Öznellik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yasal</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belirsizliğe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yol</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açar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bu</a:t>
            </a:r>
            <a:r>
              <a:rPr lang="en-US" sz="1200" dirty="0">
                <a:latin typeface="Calibri"/>
                <a:ea typeface="Calibri" panose="020F0502020204030204" pitchFamily="34" charset="0"/>
                <a:cs typeface="Calibri"/>
              </a:rPr>
              <a:t> da </a:t>
            </a:r>
            <a:r>
              <a:rPr lang="en-US" sz="1200" dirty="0" err="1">
                <a:latin typeface="Calibri"/>
                <a:ea typeface="Calibri" panose="020F0502020204030204" pitchFamily="34" charset="0"/>
                <a:cs typeface="Calibri"/>
              </a:rPr>
              <a:t>karar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vericileri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korumanın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kapsamını</a:t>
            </a:r>
            <a:r>
              <a:rPr lang="en-US" sz="1200" dirty="0">
                <a:latin typeface="Calibri"/>
                <a:ea typeface="Calibri" panose="020F0502020204030204" pitchFamily="34" charset="0"/>
                <a:cs typeface="Calibri"/>
              </a:rPr>
              <a:t> net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şekilde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tanımlayamayacağı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anlamına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gelir</a:t>
            </a:r>
            <a:r>
              <a:rPr lang="en-US" sz="1200" dirty="0">
                <a:latin typeface="Calibri"/>
                <a:ea typeface="Calibri" panose="020F0502020204030204" pitchFamily="34" charset="0"/>
                <a:cs typeface="Calibri"/>
              </a:rPr>
              <a:t> (Saunders ve Flugge, 2021).</a:t>
            </a:r>
            <a:endParaRPr lang="en-US" sz="1200" dirty="0">
              <a:ea typeface="Calibri" panose="020F0502020204030204" pitchFamily="34" charset="0"/>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dirty="0">
              <a:ea typeface="Calibri" panose="020F0502020204030204" pitchFamily="34" charset="0"/>
            </a:endParaRPr>
          </a:p>
          <a:p>
            <a:pPr algn="l" fontAlgn="base"/>
            <a:r>
              <a:rPr lang="en-US" sz="1200" b="1" i="0" dirty="0" err="1">
                <a:solidFill>
                  <a:srgbClr val="000000"/>
                </a:solidFill>
                <a:effectLst/>
                <a:latin typeface="Calibri"/>
                <a:ea typeface="Calibri" panose="020F0502020204030204" pitchFamily="34" charset="0"/>
                <a:cs typeface="Calibri"/>
              </a:rPr>
              <a:t>Gıda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için</a:t>
            </a:r>
            <a:r>
              <a:rPr lang="en-US" sz="1200" b="1" i="0" dirty="0">
                <a:solidFill>
                  <a:srgbClr val="000000"/>
                </a:solidFill>
                <a:effectLst/>
                <a:latin typeface="Calibri"/>
                <a:ea typeface="Calibri" panose="020F0502020204030204" pitchFamily="34" charset="0"/>
                <a:cs typeface="Calibri"/>
              </a:rPr>
              <a:t> Fikri </a:t>
            </a:r>
            <a:r>
              <a:rPr lang="en-US" sz="1200" b="1" i="0" dirty="0" err="1">
                <a:solidFill>
                  <a:srgbClr val="000000"/>
                </a:solidFill>
                <a:effectLst/>
                <a:latin typeface="Calibri"/>
                <a:ea typeface="Calibri" panose="020F0502020204030204" pitchFamily="34" charset="0"/>
                <a:cs typeface="Calibri"/>
              </a:rPr>
              <a:t>Mülkiyet</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Koruması</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aşağıdaki</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gibi</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sınıflandırılabilir</a:t>
            </a:r>
            <a:r>
              <a:rPr lang="en-US" sz="1200" b="1"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000000"/>
              </a:solidFill>
              <a:effectLst/>
              <a:latin typeface="Calibri"/>
              <a:ea typeface="Calibri" panose="020F0502020204030204" pitchFamily="34" charset="0"/>
              <a:cs typeface="Calibri"/>
            </a:endParaRPr>
          </a:p>
          <a:p>
            <a:pPr algn="l" rtl="0" fontAlgn="base"/>
            <a:endParaRPr lang="en-US" sz="800" b="0" i="0" dirty="0">
              <a:solidFill>
                <a:srgbClr val="000000"/>
              </a:solidFill>
              <a:effectLst/>
              <a:ea typeface="Calibri" panose="020F0502020204030204" pitchFamily="34" charset="0"/>
            </a:endParaRPr>
          </a:p>
          <a:p>
            <a:pPr marL="228600" indent="-228600" algn="l" fontAlgn="base">
              <a:buFont typeface="+mj-lt"/>
              <a:buAutoNum type="arabicPeriod"/>
            </a:pPr>
            <a:r>
              <a:rPr lang="en-US" sz="1200" b="1" u="sng" dirty="0" err="1">
                <a:latin typeface="Calibri"/>
                <a:ea typeface="Calibri" panose="020F0502020204030204" pitchFamily="34" charset="0"/>
                <a:cs typeface="Calibri"/>
              </a:rPr>
              <a:t>Ticari</a:t>
            </a:r>
            <a:r>
              <a:rPr lang="en-US" sz="1200" b="1" u="sng" dirty="0">
                <a:latin typeface="Calibri"/>
                <a:ea typeface="Calibri" panose="020F0502020204030204" pitchFamily="34" charset="0"/>
                <a:cs typeface="Calibri"/>
              </a:rPr>
              <a:t> </a:t>
            </a:r>
            <a:r>
              <a:rPr lang="en-US" sz="1200" b="1" u="sng" dirty="0" err="1">
                <a:latin typeface="Calibri"/>
                <a:ea typeface="Calibri" panose="020F0502020204030204" pitchFamily="34" charset="0"/>
                <a:cs typeface="Calibri"/>
              </a:rPr>
              <a:t>Sır</a:t>
            </a:r>
            <a:endParaRPr lang="en-US" sz="1200" b="1" i="0" u="sng" dirty="0" err="1">
              <a:solidFill>
                <a:srgbClr val="000000"/>
              </a:solidFill>
              <a:effectLst/>
              <a:latin typeface="Calibri"/>
              <a:ea typeface="Calibri" panose="020F0502020204030204" pitchFamily="34" charset="0"/>
              <a:cs typeface="Calibri"/>
            </a:endParaRPr>
          </a:p>
          <a:p>
            <a:pPr fontAlgn="base"/>
            <a:r>
              <a:rPr lang="en-US" sz="1200" b="0" i="0" dirty="0" err="1">
                <a:solidFill>
                  <a:srgbClr val="000000"/>
                </a:solidFill>
                <a:effectLst/>
                <a:latin typeface="Calibri"/>
                <a:ea typeface="Calibri" panose="020F0502020204030204" pitchFamily="34" charset="0"/>
                <a:cs typeface="Calibri"/>
              </a:rPr>
              <a:t>Ticari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sır</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koruması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bilgi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aktarımını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kolaylaştırır</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ticari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etiğini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destekler</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ekonomiye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yardımcı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olur</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(Saunders ve Flugge, 2021).</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Örneğin</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Coca-</a:t>
            </a:r>
            <a:r>
              <a:rPr lang="en-US" sz="1200" b="0" i="0" dirty="0" err="1">
                <a:solidFill>
                  <a:srgbClr val="000000"/>
                </a:solidFill>
                <a:effectLst/>
                <a:latin typeface="Calibri"/>
                <a:ea typeface="Calibri" panose="020F0502020204030204" pitchFamily="34" charset="0"/>
                <a:cs typeface="Calibri"/>
              </a:rPr>
              <a:t>Cola'nın</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formülü</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tadı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ticari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sırdır</a:t>
            </a:r>
            <a:r>
              <a:rPr lang="en-US" sz="1200" dirty="0">
                <a:latin typeface="Calibri"/>
                <a:ea typeface="Calibri" panose="020F0502020204030204" pitchFamily="34" charset="0"/>
                <a:cs typeface="Calibri"/>
              </a:rPr>
              <a:t> ve 130 </a:t>
            </a:r>
            <a:r>
              <a:rPr lang="en-US" sz="1200" dirty="0" err="1">
                <a:latin typeface="Calibri"/>
                <a:ea typeface="Calibri" panose="020F0502020204030204" pitchFamily="34" charset="0"/>
                <a:cs typeface="Calibri"/>
              </a:rPr>
              <a:t>yılı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aşkın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süredir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korunmaktadır</a:t>
            </a:r>
            <a:r>
              <a:rPr lang="en-US" sz="1200" dirty="0">
                <a:latin typeface="Calibri"/>
                <a:ea typeface="Calibri" panose="020F0502020204030204" pitchFamily="34" charset="0"/>
                <a:cs typeface="Calibri"/>
              </a:rPr>
              <a:t> (Cola Cola,2020). </a:t>
            </a:r>
            <a:endParaRPr lang="en-US" sz="1200" dirty="0"/>
          </a:p>
          <a:p>
            <a:pPr rtl="0" fontAlgn="base"/>
            <a:endParaRPr lang="en-US" sz="800" b="0" i="0" dirty="0">
              <a:solidFill>
                <a:srgbClr val="000000"/>
              </a:solidFill>
              <a:ea typeface="Calibri" panose="020F0502020204030204" pitchFamily="34" charset="0"/>
            </a:endParaRPr>
          </a:p>
          <a:p>
            <a:pPr marL="228600" indent="-228600" rtl="0" fontAlgn="base">
              <a:buFont typeface="+mj-lt"/>
              <a:buAutoNum type="arabicPeriod" startAt="2"/>
            </a:pPr>
            <a:r>
              <a:rPr lang="en-US" sz="1200" b="1" i="0" u="sng" dirty="0" err="1">
                <a:solidFill>
                  <a:srgbClr val="000000"/>
                </a:solidFill>
                <a:effectLst/>
                <a:latin typeface="Calibri"/>
                <a:ea typeface="Calibri" panose="020F0502020204030204" pitchFamily="34" charset="0"/>
                <a:cs typeface="Calibri"/>
              </a:rPr>
              <a:t>Telif</a:t>
            </a:r>
            <a:r>
              <a:rPr lang="en-US" sz="1200" b="1" i="0" u="sng" dirty="0">
                <a:solidFill>
                  <a:srgbClr val="000000"/>
                </a:solidFill>
                <a:effectLst/>
                <a:latin typeface="Calibri"/>
                <a:ea typeface="Calibri" panose="020F0502020204030204" pitchFamily="34" charset="0"/>
                <a:cs typeface="Calibri"/>
              </a:rPr>
              <a:t> </a:t>
            </a:r>
            <a:r>
              <a:rPr lang="en-US" sz="1200" b="1" i="0" u="sng" dirty="0" err="1">
                <a:solidFill>
                  <a:srgbClr val="000000"/>
                </a:solidFill>
                <a:effectLst/>
                <a:latin typeface="Calibri"/>
                <a:ea typeface="Calibri" panose="020F0502020204030204" pitchFamily="34" charset="0"/>
                <a:cs typeface="Calibri"/>
              </a:rPr>
              <a:t>hakları</a:t>
            </a:r>
            <a:endParaRPr lang="en-US" sz="1200" b="1" i="0" u="sng" dirty="0" err="1">
              <a:solidFill>
                <a:srgbClr val="000000"/>
              </a:solidFill>
              <a:ea typeface="Calibri" panose="020F0502020204030204" pitchFamily="34" charset="0"/>
              <a:cs typeface="Calibri"/>
            </a:endParaRPr>
          </a:p>
          <a:p>
            <a:r>
              <a:rPr lang="en-US" sz="1200" dirty="0" err="1">
                <a:latin typeface="Calibri"/>
                <a:ea typeface="Calibri" panose="020F0502020204030204" pitchFamily="34" charset="0"/>
                <a:cs typeface="Calibri"/>
              </a:rPr>
              <a:t>Telif</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hakkı</a:t>
            </a:r>
            <a:r>
              <a:rPr lang="en-US" sz="1200"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Yazarın</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eseri</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somut</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bir</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anlatım</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biçimine</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oturttuğu</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anda</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eser</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sahibine</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ait</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orijinal</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eserleri</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koruyan</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fikri</a:t>
            </a:r>
            <a:r>
              <a:rPr lang="en-US" sz="1200" i="1" dirty="0">
                <a:latin typeface="Calibri"/>
                <a:ea typeface="Calibri" panose="020F0502020204030204" pitchFamily="34" charset="0"/>
                <a:cs typeface="Calibri"/>
              </a:rPr>
              <a:t> </a:t>
            </a:r>
            <a:r>
              <a:rPr lang="en-US" sz="1200" dirty="0" err="1">
                <a:latin typeface="Calibri"/>
                <a:cs typeface="Calibri"/>
              </a:rPr>
              <a:t>mülkiyet</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türüdür</a:t>
            </a:r>
            <a:r>
              <a:rPr lang="en-US" sz="1200" i="1" dirty="0">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(Amerika </a:t>
            </a:r>
            <a:r>
              <a:rPr lang="en-US" sz="1200" dirty="0" err="1">
                <a:latin typeface="Calibri"/>
                <a:cs typeface="Calibri"/>
              </a:rPr>
              <a:t>Birleşik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Devletleri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Telif</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Hakkı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Ofisi</a:t>
            </a:r>
            <a:r>
              <a:rPr lang="en-US" sz="1200" dirty="0">
                <a:latin typeface="Calibri"/>
                <a:ea typeface="Calibri" panose="020F0502020204030204" pitchFamily="34" charset="0"/>
                <a:cs typeface="Calibri"/>
              </a:rPr>
              <a:t> - United States Copyright Office, </a:t>
            </a:r>
            <a:r>
              <a:rPr lang="en-US" sz="1200" dirty="0" err="1">
                <a:latin typeface="Calibri"/>
                <a:ea typeface="Calibri" panose="020F0502020204030204" pitchFamily="34" charset="0"/>
                <a:cs typeface="Calibri"/>
              </a:rPr>
              <a:t>t.y.</a:t>
            </a:r>
            <a:r>
              <a:rPr lang="en-US" sz="1200" dirty="0">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cs typeface="Calibri"/>
              </a:rPr>
              <a:t>Yaratıcı</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çalışmanın</a:t>
            </a:r>
            <a:r>
              <a:rPr lang="en-US" sz="1200" dirty="0">
                <a:latin typeface="Calibri"/>
                <a:cs typeface="Calibri"/>
              </a:rPr>
              <a:t> </a:t>
            </a:r>
            <a:r>
              <a:rPr lang="en-US" sz="1200" dirty="0" err="1">
                <a:latin typeface="Calibri"/>
                <a:cs typeface="Calibri"/>
              </a:rPr>
              <a:t>korunması</a:t>
            </a:r>
            <a:r>
              <a:rPr lang="en-US" sz="1200" dirty="0">
                <a:latin typeface="Calibri"/>
                <a:cs typeface="Calibri"/>
              </a:rPr>
              <a:t> </a:t>
            </a:r>
            <a:r>
              <a:rPr lang="en-US" sz="1200" dirty="0" err="1">
                <a:latin typeface="Calibri"/>
                <a:cs typeface="Calibri"/>
              </a:rPr>
              <a:t>için</a:t>
            </a:r>
            <a:r>
              <a:rPr lang="en-US" sz="1200" dirty="0">
                <a:latin typeface="Calibri"/>
                <a:cs typeface="Calibri"/>
              </a:rPr>
              <a:t>, </a:t>
            </a:r>
            <a:r>
              <a:rPr lang="en-US" sz="1200" dirty="0" err="1">
                <a:latin typeface="Calibri"/>
                <a:cs typeface="Calibri"/>
              </a:rPr>
              <a:t>kaydedilmiş</a:t>
            </a:r>
            <a:r>
              <a:rPr lang="en-US" sz="1200" dirty="0">
                <a:latin typeface="Calibri"/>
                <a:cs typeface="Calibri"/>
              </a:rPr>
              <a:t> </a:t>
            </a:r>
            <a:r>
              <a:rPr lang="en-US" sz="1200" dirty="0" err="1">
                <a:latin typeface="Calibri"/>
                <a:cs typeface="Calibri"/>
              </a:rPr>
              <a:t>veya</a:t>
            </a:r>
            <a:r>
              <a:rPr lang="en-US" sz="1200" dirty="0">
                <a:latin typeface="Calibri"/>
                <a:cs typeface="Calibri"/>
              </a:rPr>
              <a:t> </a:t>
            </a:r>
            <a:r>
              <a:rPr lang="en-US" sz="1200" dirty="0" err="1">
                <a:latin typeface="Calibri"/>
                <a:cs typeface="Calibri"/>
              </a:rPr>
              <a:t>stabil</a:t>
            </a:r>
            <a:r>
              <a:rPr lang="en-US" sz="1200" dirty="0">
                <a:latin typeface="Calibri"/>
                <a:cs typeface="Calibri"/>
              </a:rPr>
              <a:t> </a:t>
            </a:r>
            <a:r>
              <a:rPr lang="en-US" sz="1200" dirty="0" err="1">
                <a:latin typeface="Calibri"/>
                <a:cs typeface="Calibri"/>
              </a:rPr>
              <a:t>fiziksel</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formatta</a:t>
            </a:r>
            <a:r>
              <a:rPr lang="en-US" sz="1200" dirty="0">
                <a:latin typeface="Calibri"/>
                <a:cs typeface="Calibri"/>
              </a:rPr>
              <a:t> </a:t>
            </a:r>
            <a:r>
              <a:rPr lang="en-US" sz="1200" dirty="0" err="1">
                <a:latin typeface="Calibri"/>
                <a:cs typeface="Calibri"/>
              </a:rPr>
              <a:t>saklanmış</a:t>
            </a:r>
            <a:r>
              <a:rPr lang="en-US" sz="1200" dirty="0">
                <a:latin typeface="Calibri"/>
                <a:cs typeface="Calibri"/>
              </a:rPr>
              <a:t> </a:t>
            </a:r>
            <a:r>
              <a:rPr lang="en-US" sz="1200" dirty="0" err="1">
                <a:latin typeface="Calibri"/>
                <a:cs typeface="Calibri"/>
              </a:rPr>
              <a:t>gibi</a:t>
            </a:r>
            <a:r>
              <a:rPr lang="en-US" sz="1200" dirty="0">
                <a:latin typeface="Calibri"/>
                <a:cs typeface="Calibri"/>
              </a:rPr>
              <a:t> </a:t>
            </a:r>
            <a:r>
              <a:rPr lang="en-US" sz="1200" dirty="0" err="1">
                <a:latin typeface="Calibri"/>
                <a:cs typeface="Calibri"/>
              </a:rPr>
              <a:t>somut</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şekilde</a:t>
            </a:r>
            <a:r>
              <a:rPr lang="en-US" sz="1200" dirty="0">
                <a:latin typeface="Calibri"/>
                <a:cs typeface="Calibri"/>
              </a:rPr>
              <a:t> </a:t>
            </a:r>
            <a:r>
              <a:rPr lang="en-US" sz="1200" dirty="0" err="1">
                <a:latin typeface="Calibri"/>
                <a:cs typeface="Calibri"/>
              </a:rPr>
              <a:t>korunmuş</a:t>
            </a:r>
            <a:r>
              <a:rPr lang="en-US" sz="1200" dirty="0">
                <a:latin typeface="Calibri"/>
                <a:cs typeface="Calibri"/>
              </a:rPr>
              <a:t> </a:t>
            </a:r>
            <a:r>
              <a:rPr lang="en-US" sz="1200" dirty="0" err="1">
                <a:latin typeface="Calibri"/>
                <a:cs typeface="Calibri"/>
              </a:rPr>
              <a:t>olmalıdır</a:t>
            </a:r>
            <a:r>
              <a:rPr lang="en-US" sz="1200" dirty="0">
                <a:latin typeface="Calibri"/>
                <a:cs typeface="Calibri"/>
              </a:rPr>
              <a:t> ve </a:t>
            </a:r>
            <a:r>
              <a:rPr lang="en-US" sz="1200" dirty="0" err="1">
                <a:latin typeface="Calibri"/>
                <a:cs typeface="Calibri"/>
              </a:rPr>
              <a:t>aynı</a:t>
            </a:r>
            <a:r>
              <a:rPr lang="en-US" sz="1200" dirty="0">
                <a:latin typeface="Calibri"/>
                <a:cs typeface="Calibri"/>
              </a:rPr>
              <a:t> </a:t>
            </a:r>
            <a:r>
              <a:rPr lang="en-US" sz="1200" dirty="0" err="1">
                <a:latin typeface="Calibri"/>
                <a:cs typeface="Calibri"/>
              </a:rPr>
              <a:t>zamanda</a:t>
            </a:r>
            <a:r>
              <a:rPr lang="en-US" sz="1200" dirty="0">
                <a:latin typeface="Calibri"/>
                <a:cs typeface="Calibri"/>
              </a:rPr>
              <a:t> </a:t>
            </a:r>
            <a:r>
              <a:rPr lang="en-US" sz="1200" dirty="0" err="1">
                <a:latin typeface="Calibri"/>
                <a:cs typeface="Calibri"/>
              </a:rPr>
              <a:t>özgün</a:t>
            </a:r>
            <a:r>
              <a:rPr lang="en-US" sz="1200" dirty="0">
                <a:latin typeface="Calibri"/>
                <a:cs typeface="Calibri"/>
              </a:rPr>
              <a:t> </a:t>
            </a:r>
            <a:r>
              <a:rPr lang="en-US" sz="1200" dirty="0" err="1">
                <a:latin typeface="Calibri"/>
                <a:cs typeface="Calibri"/>
              </a:rPr>
              <a:t>olmalıdır</a:t>
            </a:r>
            <a:r>
              <a:rPr lang="en-US" sz="1200" dirty="0">
                <a:latin typeface="Calibri"/>
                <a:cs typeface="Calibri"/>
              </a:rPr>
              <a:t> (Cornell </a:t>
            </a:r>
            <a:r>
              <a:rPr lang="en-US" sz="1200" dirty="0" err="1">
                <a:latin typeface="Calibri"/>
                <a:cs typeface="Calibri"/>
              </a:rPr>
              <a:t>Hukuk</a:t>
            </a:r>
            <a:r>
              <a:rPr lang="en-US" sz="1200" dirty="0">
                <a:latin typeface="Calibri"/>
                <a:cs typeface="Calibri"/>
              </a:rPr>
              <a:t> </a:t>
            </a:r>
            <a:r>
              <a:rPr lang="en-US" sz="1200" dirty="0" err="1">
                <a:latin typeface="Calibri"/>
                <a:cs typeface="Calibri"/>
              </a:rPr>
              <a:t>Fakültesi</a:t>
            </a:r>
            <a:r>
              <a:rPr lang="en-US" sz="1200" dirty="0">
                <a:latin typeface="Calibri"/>
                <a:cs typeface="Calibri"/>
              </a:rPr>
              <a:t>,</a:t>
            </a:r>
            <a:r>
              <a:rPr lang="en-US" sz="1200" dirty="0">
                <a:latin typeface="Calibri"/>
                <a:ea typeface="Calibri" panose="020F0502020204030204" pitchFamily="34" charset="0"/>
                <a:cs typeface="Calibri"/>
              </a:rPr>
              <a:t> 2020).</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cs typeface="Calibri"/>
              </a:rPr>
              <a:t>Tariflerin</a:t>
            </a:r>
            <a:r>
              <a:rPr lang="en-US" sz="1200" dirty="0">
                <a:latin typeface="Calibri"/>
                <a:cs typeface="Calibri"/>
              </a:rPr>
              <a:t> </a:t>
            </a:r>
            <a:r>
              <a:rPr lang="en-US" sz="1200" dirty="0" err="1">
                <a:latin typeface="Calibri"/>
                <a:cs typeface="Calibri"/>
              </a:rPr>
              <a:t>korunması</a:t>
            </a:r>
            <a:r>
              <a:rPr lang="en-US" sz="1200" dirty="0">
                <a:latin typeface="Calibri"/>
                <a:cs typeface="Calibri"/>
              </a:rPr>
              <a:t> </a:t>
            </a:r>
            <a:r>
              <a:rPr lang="en-US" sz="1200" dirty="0" err="1">
                <a:latin typeface="Calibri"/>
                <a:cs typeface="Calibri"/>
              </a:rPr>
              <a:t>konusunda</a:t>
            </a:r>
            <a:r>
              <a:rPr lang="en-US" sz="1200" dirty="0">
                <a:latin typeface="Calibri"/>
                <a:cs typeface="Calibri"/>
              </a:rPr>
              <a:t>, Amerika </a:t>
            </a:r>
            <a:r>
              <a:rPr lang="en-US" sz="1200" dirty="0" err="1">
                <a:latin typeface="Calibri"/>
                <a:cs typeface="Calibri"/>
              </a:rPr>
              <a:t>Birleşik</a:t>
            </a:r>
            <a:r>
              <a:rPr lang="en-US" sz="1200" dirty="0">
                <a:latin typeface="Calibri"/>
                <a:cs typeface="Calibri"/>
              </a:rPr>
              <a:t> </a:t>
            </a:r>
            <a:r>
              <a:rPr lang="en-US" sz="1200" dirty="0" err="1">
                <a:latin typeface="Calibri"/>
                <a:cs typeface="Calibri"/>
              </a:rPr>
              <a:t>Devletleri</a:t>
            </a:r>
            <a:r>
              <a:rPr lang="en-US" sz="1200" dirty="0">
                <a:latin typeface="Calibri"/>
                <a:cs typeface="Calibri"/>
              </a:rPr>
              <a:t> </a:t>
            </a:r>
            <a:r>
              <a:rPr lang="en-US" sz="1200" dirty="0" err="1">
                <a:latin typeface="Calibri"/>
                <a:cs typeface="Calibri"/>
              </a:rPr>
              <a:t>Telif</a:t>
            </a:r>
            <a:r>
              <a:rPr lang="en-US" sz="1200" dirty="0">
                <a:latin typeface="Calibri"/>
                <a:cs typeface="Calibri"/>
              </a:rPr>
              <a:t> </a:t>
            </a:r>
            <a:r>
              <a:rPr lang="en-US" sz="1200" dirty="0" err="1">
                <a:latin typeface="Calibri"/>
                <a:cs typeface="Calibri"/>
              </a:rPr>
              <a:t>Hakkı</a:t>
            </a:r>
            <a:r>
              <a:rPr lang="en-US" sz="1200" dirty="0">
                <a:latin typeface="Calibri"/>
                <a:cs typeface="Calibri"/>
              </a:rPr>
              <a:t> </a:t>
            </a:r>
            <a:r>
              <a:rPr lang="en-US" sz="1200" dirty="0" err="1">
                <a:latin typeface="Calibri"/>
                <a:cs typeface="Calibri"/>
              </a:rPr>
              <a:t>Ofisi'ne</a:t>
            </a:r>
            <a:r>
              <a:rPr lang="en-US" sz="1200" dirty="0">
                <a:latin typeface="Calibri"/>
                <a:cs typeface="Calibri"/>
              </a:rPr>
              <a:t> </a:t>
            </a:r>
            <a:r>
              <a:rPr lang="en-US" sz="1200" dirty="0" err="1">
                <a:latin typeface="Calibri"/>
                <a:cs typeface="Calibri"/>
              </a:rPr>
              <a:t>göre</a:t>
            </a:r>
            <a:r>
              <a:rPr lang="en-US" sz="1200" dirty="0">
                <a:latin typeface="Calibri"/>
                <a:cs typeface="Calibri"/>
              </a:rPr>
              <a:t>, </a:t>
            </a:r>
            <a:r>
              <a:rPr lang="en-US" sz="1200" dirty="0" err="1">
                <a:latin typeface="Calibri"/>
                <a:cs typeface="Calibri"/>
              </a:rPr>
              <a:t>içerik</a:t>
            </a:r>
            <a:r>
              <a:rPr lang="en-US" sz="1200" dirty="0">
                <a:latin typeface="Calibri"/>
                <a:cs typeface="Calibri"/>
              </a:rPr>
              <a:t> </a:t>
            </a:r>
            <a:r>
              <a:rPr lang="en-US" sz="1200" dirty="0" err="1">
                <a:latin typeface="Calibri"/>
                <a:cs typeface="Calibri"/>
              </a:rPr>
              <a:t>listesi</a:t>
            </a:r>
            <a:r>
              <a:rPr lang="en-US" sz="1200" dirty="0">
                <a:latin typeface="Calibri"/>
                <a:cs typeface="Calibri"/>
              </a:rPr>
              <a:t> </a:t>
            </a:r>
            <a:r>
              <a:rPr lang="en-US" sz="1200" dirty="0" err="1">
                <a:latin typeface="Calibri"/>
                <a:cs typeface="Calibri"/>
              </a:rPr>
              <a:t>yasal</a:t>
            </a:r>
            <a:r>
              <a:rPr lang="en-US" sz="1200" dirty="0">
                <a:latin typeface="Calibri"/>
                <a:cs typeface="Calibri"/>
              </a:rPr>
              <a:t> </a:t>
            </a:r>
            <a:r>
              <a:rPr lang="en-US" sz="1200" dirty="0" err="1">
                <a:latin typeface="Calibri"/>
                <a:cs typeface="Calibri"/>
              </a:rPr>
              <a:t>olarak</a:t>
            </a:r>
            <a:r>
              <a:rPr lang="en-US" sz="1200" dirty="0">
                <a:latin typeface="Calibri"/>
                <a:cs typeface="Calibri"/>
              </a:rPr>
              <a:t> </a:t>
            </a:r>
            <a:r>
              <a:rPr lang="en-US" sz="1200" dirty="0" err="1">
                <a:latin typeface="Calibri"/>
                <a:cs typeface="Calibri"/>
              </a:rPr>
              <a:t>korunmaz</a:t>
            </a:r>
            <a:r>
              <a:rPr lang="en-US" sz="1200" dirty="0">
                <a:latin typeface="Calibri"/>
                <a:cs typeface="Calibri"/>
              </a:rPr>
              <a:t>, </a:t>
            </a:r>
            <a:r>
              <a:rPr lang="en-US" sz="1200" dirty="0" err="1">
                <a:latin typeface="Calibri"/>
                <a:cs typeface="Calibri"/>
              </a:rPr>
              <a:t>ancak</a:t>
            </a:r>
            <a:r>
              <a:rPr lang="en-US" sz="1200" dirty="0">
                <a:latin typeface="Calibri"/>
                <a:cs typeface="Calibri"/>
              </a:rPr>
              <a:t> </a:t>
            </a:r>
            <a:r>
              <a:rPr lang="en-US" sz="1200" dirty="0" err="1">
                <a:latin typeface="Calibri"/>
                <a:cs typeface="Calibri"/>
              </a:rPr>
              <a:t>yemek</a:t>
            </a:r>
            <a:r>
              <a:rPr lang="en-US" sz="1200" dirty="0">
                <a:latin typeface="Calibri"/>
                <a:cs typeface="Calibri"/>
              </a:rPr>
              <a:t> </a:t>
            </a:r>
            <a:r>
              <a:rPr lang="en-US" sz="1200" dirty="0" err="1">
                <a:latin typeface="Calibri"/>
                <a:cs typeface="Calibri"/>
              </a:rPr>
              <a:t>kitabı</a:t>
            </a:r>
            <a:r>
              <a:rPr lang="en-US" sz="1200" dirty="0">
                <a:latin typeface="Calibri"/>
                <a:cs typeface="Calibri"/>
              </a:rPr>
              <a:t> </a:t>
            </a:r>
            <a:r>
              <a:rPr lang="en-US" sz="1200" dirty="0" err="1">
                <a:latin typeface="Calibri"/>
                <a:cs typeface="Calibri"/>
              </a:rPr>
              <a:t>gibi</a:t>
            </a:r>
            <a:r>
              <a:rPr lang="en-US" sz="1200" dirty="0">
                <a:latin typeface="Calibri"/>
                <a:cs typeface="Calibri"/>
              </a:rPr>
              <a:t> </a:t>
            </a:r>
            <a:r>
              <a:rPr lang="en-US" sz="1200" dirty="0" err="1">
                <a:latin typeface="Calibri"/>
                <a:cs typeface="Calibri"/>
              </a:rPr>
              <a:t>önemli</a:t>
            </a:r>
            <a:r>
              <a:rPr lang="en-US" sz="1200" dirty="0">
                <a:latin typeface="Calibri"/>
                <a:cs typeface="Calibri"/>
              </a:rPr>
              <a:t> </a:t>
            </a:r>
            <a:r>
              <a:rPr lang="en-US" sz="1200" dirty="0" err="1">
                <a:latin typeface="Calibri"/>
                <a:cs typeface="Calibri"/>
              </a:rPr>
              <a:t>edebi</a:t>
            </a:r>
            <a:r>
              <a:rPr lang="en-US" sz="1200" dirty="0">
                <a:latin typeface="Calibri"/>
                <a:cs typeface="Calibri"/>
              </a:rPr>
              <a:t> </a:t>
            </a:r>
            <a:r>
              <a:rPr lang="en-US" sz="1200" dirty="0" err="1">
                <a:latin typeface="Calibri"/>
                <a:cs typeface="Calibri"/>
              </a:rPr>
              <a:t>ifadelerle</a:t>
            </a:r>
            <a:r>
              <a:rPr lang="en-US" sz="1200" dirty="0">
                <a:latin typeface="Calibri"/>
                <a:cs typeface="Calibri"/>
              </a:rPr>
              <a:t> </a:t>
            </a:r>
            <a:r>
              <a:rPr lang="en-US" sz="1200" dirty="0" err="1">
                <a:latin typeface="Calibri"/>
                <a:cs typeface="Calibri"/>
              </a:rPr>
              <a:t>tanımlanan</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tarif</a:t>
            </a:r>
            <a:r>
              <a:rPr lang="en-US" sz="1200" dirty="0">
                <a:latin typeface="Calibri"/>
                <a:cs typeface="Calibri"/>
              </a:rPr>
              <a:t> </a:t>
            </a:r>
            <a:r>
              <a:rPr lang="en-US" sz="1200" dirty="0" err="1">
                <a:latin typeface="Calibri"/>
                <a:cs typeface="Calibri"/>
              </a:rPr>
              <a:t>veya</a:t>
            </a:r>
            <a:r>
              <a:rPr lang="en-US" sz="1200" dirty="0">
                <a:latin typeface="Calibri"/>
                <a:cs typeface="Calibri"/>
              </a:rPr>
              <a:t> </a:t>
            </a:r>
            <a:r>
              <a:rPr lang="en-US" sz="1200" dirty="0" err="1">
                <a:latin typeface="Calibri"/>
                <a:cs typeface="Calibri"/>
              </a:rPr>
              <a:t>formül</a:t>
            </a:r>
            <a:r>
              <a:rPr lang="en-US" sz="1200" dirty="0">
                <a:latin typeface="Calibri"/>
                <a:cs typeface="Calibri"/>
              </a:rPr>
              <a:t> </a:t>
            </a:r>
            <a:r>
              <a:rPr lang="en-US" sz="1200" dirty="0" err="1">
                <a:latin typeface="Calibri"/>
                <a:cs typeface="Calibri"/>
              </a:rPr>
              <a:t>için</a:t>
            </a:r>
            <a:r>
              <a:rPr lang="en-US" sz="1200" dirty="0">
                <a:latin typeface="Calibri"/>
                <a:cs typeface="Calibri"/>
              </a:rPr>
              <a:t>, </a:t>
            </a:r>
            <a:r>
              <a:rPr lang="en-US" sz="1200" dirty="0" err="1">
                <a:latin typeface="Calibri"/>
                <a:cs typeface="Calibri"/>
              </a:rPr>
              <a:t>telif</a:t>
            </a:r>
            <a:r>
              <a:rPr lang="en-US" sz="1200" dirty="0">
                <a:latin typeface="Calibri"/>
                <a:cs typeface="Calibri"/>
              </a:rPr>
              <a:t> </a:t>
            </a:r>
            <a:r>
              <a:rPr lang="en-US" sz="1200" dirty="0" err="1">
                <a:latin typeface="Calibri"/>
                <a:cs typeface="Calibri"/>
              </a:rPr>
              <a:t>hakkı</a:t>
            </a:r>
            <a:r>
              <a:rPr lang="en-US" sz="1200" dirty="0">
                <a:latin typeface="Calibri"/>
                <a:cs typeface="Calibri"/>
              </a:rPr>
              <a:t> </a:t>
            </a:r>
            <a:r>
              <a:rPr lang="en-US" sz="1200" dirty="0" err="1">
                <a:latin typeface="Calibri"/>
                <a:cs typeface="Calibri"/>
              </a:rPr>
              <a:t>koruması</a:t>
            </a:r>
            <a:r>
              <a:rPr lang="en-US" sz="1200" dirty="0">
                <a:latin typeface="Calibri"/>
                <a:cs typeface="Calibri"/>
              </a:rPr>
              <a:t> </a:t>
            </a:r>
            <a:r>
              <a:rPr lang="en-US" sz="1200" dirty="0" err="1">
                <a:latin typeface="Calibri"/>
                <a:cs typeface="Calibri"/>
              </a:rPr>
              <a:t>mümkün</a:t>
            </a:r>
            <a:r>
              <a:rPr lang="en-US" sz="1200" dirty="0">
                <a:latin typeface="Calibri"/>
                <a:cs typeface="Calibri"/>
              </a:rPr>
              <a:t> hale </a:t>
            </a:r>
            <a:r>
              <a:rPr lang="en-US" sz="1200" dirty="0" err="1">
                <a:latin typeface="Calibri"/>
                <a:cs typeface="Calibri"/>
              </a:rPr>
              <a:t>gelir</a:t>
            </a:r>
            <a:r>
              <a:rPr lang="en-US" sz="1200" dirty="0">
                <a:latin typeface="Calibri"/>
                <a:cs typeface="Calibri"/>
              </a:rPr>
              <a:t>.</a:t>
            </a:r>
          </a:p>
          <a:p>
            <a:pPr rtl="0" fontAlgn="base"/>
            <a:endParaRPr lang="en-US" sz="800" b="0" i="0" dirty="0">
              <a:solidFill>
                <a:srgbClr val="000000"/>
              </a:solidFill>
              <a:ea typeface="Calibri" panose="020F0502020204030204" pitchFamily="34" charset="0"/>
            </a:endParaRPr>
          </a:p>
          <a:p>
            <a:pPr marL="228600" indent="-228600" fontAlgn="base">
              <a:buFont typeface="+mj-lt"/>
              <a:buAutoNum type="arabicPeriod" startAt="3"/>
            </a:pPr>
            <a:r>
              <a:rPr lang="en-US" sz="1200" b="1" u="sng" dirty="0">
                <a:latin typeface="Calibri"/>
                <a:ea typeface="Calibri" panose="020F0502020204030204" pitchFamily="34" charset="0"/>
                <a:cs typeface="Calibri"/>
              </a:rPr>
              <a:t>Faydalı Model </a:t>
            </a:r>
            <a:r>
              <a:rPr lang="en-US" sz="1200" b="1" i="0" u="sng" dirty="0">
                <a:solidFill>
                  <a:srgbClr val="000000"/>
                </a:solidFill>
                <a:effectLst/>
                <a:latin typeface="Calibri"/>
                <a:ea typeface="Calibri" panose="020F0502020204030204" pitchFamily="34" charset="0"/>
                <a:cs typeface="Calibri"/>
              </a:rPr>
              <a:t>ve </a:t>
            </a:r>
            <a:r>
              <a:rPr lang="en-US" sz="1200" b="1" i="0" u="sng" dirty="0" err="1">
                <a:solidFill>
                  <a:srgbClr val="000000"/>
                </a:solidFill>
                <a:effectLst/>
                <a:latin typeface="Calibri"/>
                <a:ea typeface="Calibri" panose="020F0502020204030204" pitchFamily="34" charset="0"/>
                <a:cs typeface="Calibri"/>
              </a:rPr>
              <a:t>Tasarım</a:t>
            </a:r>
            <a:r>
              <a:rPr lang="en-US" sz="1200" b="1" i="0" u="sng" dirty="0">
                <a:solidFill>
                  <a:srgbClr val="000000"/>
                </a:solidFill>
                <a:effectLst/>
                <a:latin typeface="Calibri"/>
                <a:ea typeface="Calibri" panose="020F0502020204030204" pitchFamily="34" charset="0"/>
                <a:cs typeface="Calibri"/>
              </a:rPr>
              <a:t> </a:t>
            </a:r>
            <a:r>
              <a:rPr lang="en-US" sz="1200" b="1" i="0" u="sng" dirty="0" err="1">
                <a:solidFill>
                  <a:srgbClr val="000000"/>
                </a:solidFill>
                <a:effectLst/>
                <a:latin typeface="Calibri"/>
                <a:ea typeface="Calibri" panose="020F0502020204030204" pitchFamily="34" charset="0"/>
                <a:cs typeface="Calibri"/>
              </a:rPr>
              <a:t>Patentleri</a:t>
            </a:r>
            <a:endParaRPr lang="en-US" sz="1200" b="1" i="0" u="sng" dirty="0">
              <a:solidFill>
                <a:srgbClr val="000000"/>
              </a:solidFill>
              <a:ea typeface="Calibri" panose="020F0502020204030204" pitchFamily="34" charset="0"/>
              <a:cs typeface="Calibri"/>
            </a:endParaRPr>
          </a:p>
          <a:p>
            <a:r>
              <a:rPr lang="en-US" sz="1200" dirty="0">
                <a:latin typeface="Calibri"/>
                <a:ea typeface="Calibri" panose="020F0502020204030204" pitchFamily="34" charset="0"/>
                <a:cs typeface="Calibri"/>
              </a:rPr>
              <a:t>Patent,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buluş</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için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verilen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özel</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b="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anlamına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gelir</a:t>
            </a:r>
            <a:r>
              <a:rPr lang="en-US" sz="1200" dirty="0">
                <a:latin typeface="Calibri"/>
                <a:ea typeface="Calibri" panose="020F0502020204030204" pitchFamily="34" charset="0"/>
                <a:cs typeface="Calibri"/>
              </a:rPr>
              <a:t>. Bu, </a:t>
            </a:r>
            <a:r>
              <a:rPr lang="en-US" sz="1200" dirty="0" err="1">
                <a:latin typeface="Calibri"/>
                <a:ea typeface="Calibri" panose="020F0502020204030204" pitchFamily="34" charset="0"/>
                <a:cs typeface="Calibri"/>
              </a:rPr>
              <a:t>genellikle</a:t>
            </a:r>
            <a:r>
              <a:rPr lang="en-US" sz="1200" dirty="0">
                <a:latin typeface="Calibri"/>
                <a:ea typeface="Calibri" panose="020F0502020204030204" pitchFamily="34" charset="0"/>
                <a:cs typeface="Calibri"/>
              </a:rPr>
              <a:t> yeni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şeyler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yapmanın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veya</a:t>
            </a:r>
            <a:r>
              <a:rPr lang="en-US" sz="1200" dirty="0">
                <a:latin typeface="Calibri"/>
                <a:ea typeface="Calibri" panose="020F0502020204030204" pitchFamily="34" charset="0"/>
                <a:cs typeface="Calibri"/>
              </a:rPr>
              <a:t> yeni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teknik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çözümün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sunulduğu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ürün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veya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işlem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hakkına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sahip</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olmak</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demektir</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genellikle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patent </a:t>
            </a:r>
            <a:r>
              <a:rPr lang="en-US" sz="1200" dirty="0" err="1">
                <a:latin typeface="Calibri"/>
                <a:ea typeface="Calibri" panose="020F0502020204030204" pitchFamily="34" charset="0"/>
                <a:cs typeface="Calibri"/>
              </a:rPr>
              <a:t>başvurusunda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yayınlanır</a:t>
            </a:r>
            <a:r>
              <a:rPr lang="en-US" sz="1200" dirty="0">
                <a:latin typeface="Calibri"/>
                <a:ea typeface="Calibri" panose="020F0502020204030204" pitchFamily="34" charset="0"/>
                <a:cs typeface="Calibri"/>
              </a:rPr>
              <a:t> (World Intellectual Property Organization, </a:t>
            </a:r>
            <a:r>
              <a:rPr lang="en-US" sz="1200" dirty="0" err="1">
                <a:latin typeface="Calibri"/>
                <a:ea typeface="Calibri" panose="020F0502020204030204" pitchFamily="34" charset="0"/>
                <a:cs typeface="Calibri"/>
              </a:rPr>
              <a:t>t.y</a:t>
            </a:r>
            <a:r>
              <a:rPr lang="en-US" sz="1200" dirty="0">
                <a:latin typeface="Calibri"/>
                <a:ea typeface="Calibri" panose="020F0502020204030204" pitchFamily="34" charset="0"/>
                <a:cs typeface="Calibri"/>
              </a:rPr>
              <a:t>.).</a:t>
            </a:r>
            <a:endParaRPr lang="en-US" dirty="0"/>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dirty="0">
              <a:ea typeface="Calibri" panose="020F0502020204030204" pitchFamily="34" charset="0"/>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IE"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1581247" y="1368259"/>
            <a:ext cx="5483360" cy="461665"/>
          </a:xfrm>
          <a:prstGeom prst="rect">
            <a:avLst/>
          </a:prstGeom>
          <a:noFill/>
        </p:spPr>
        <p:txBody>
          <a:bodyPr wrap="square" lIns="91440" tIns="45720" rIns="91440" bIns="45720" anchor="t">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B.3.2. Fikri Mülkiyet Hakları</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3" name="Slide Number Placeholder 9">
            <a:extLst>
              <a:ext uri="{FF2B5EF4-FFF2-40B4-BE49-F238E27FC236}">
                <a16:creationId xmlns:a16="http://schemas.microsoft.com/office/drawing/2014/main" id="{252DAF4C-0CE8-596E-81EB-FC0AD60AD8B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48</a:t>
            </a:fld>
            <a:endParaRPr lang="en-US" sz="1100"/>
          </a:p>
        </p:txBody>
      </p:sp>
    </p:spTree>
    <p:extLst>
      <p:ext uri="{BB962C8B-B14F-4D97-AF65-F5344CB8AC3E}">
        <p14:creationId xmlns:p14="http://schemas.microsoft.com/office/powerpoint/2010/main" val="33032329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83457" y="667588"/>
            <a:ext cx="5463752" cy="9380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latin typeface="Calibri"/>
                <a:cs typeface="Calibri"/>
              </a:rPr>
              <a:t>B</a:t>
            </a:r>
            <a:r>
              <a:rPr kumimoji="0" lang="en-IE" sz="3600" b="0" i="0" u="none" strike="noStrike" kern="1200" cap="none" spc="0" normalizeH="0" baseline="0" noProof="0" dirty="0">
                <a:ln>
                  <a:noFill/>
                </a:ln>
                <a:solidFill>
                  <a:srgbClr val="000000"/>
                </a:solidFill>
                <a:effectLst/>
                <a:uLnTx/>
                <a:uFillTx/>
                <a:latin typeface="Calibri"/>
                <a:cs typeface="Calibri"/>
              </a:rPr>
              <a:t>.3.</a:t>
            </a:r>
            <a:r>
              <a:rPr lang="en-IE" sz="3600" dirty="0">
                <a:latin typeface="Calibri"/>
                <a:cs typeface="Calibri"/>
              </a:rPr>
              <a:t>Gıda </a:t>
            </a:r>
            <a:r>
              <a:rPr lang="en-IE" sz="3600" dirty="0" err="1">
                <a:latin typeface="Calibri"/>
                <a:cs typeface="Calibri"/>
              </a:rPr>
              <a:t>Pazarlaması</a:t>
            </a:r>
            <a:endParaRPr lang="en-IE" sz="3600" b="0" i="0" u="none" strike="noStrike" kern="1200" cap="none" spc="0" normalizeH="0" baseline="0" noProof="0" dirty="0" err="1">
              <a:ln>
                <a:noFill/>
              </a:ln>
              <a:solidFill>
                <a:srgbClr val="000000"/>
              </a:solidFill>
              <a:effectLst/>
              <a:uLnTx/>
              <a:uFillTx/>
              <a:latin typeface="Calibri"/>
              <a:cs typeface="Calibri"/>
            </a:endParaRPr>
          </a:p>
          <a:p>
            <a:pPr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Daha </a:t>
            </a:r>
            <a:r>
              <a:rPr kumimoji="0" lang="en-GB" sz="12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fazla</a:t>
            </a:r>
            <a:r>
              <a:rPr kumimoji="0"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tartışılan</a:t>
            </a:r>
            <a:r>
              <a:rPr kumimoji="0"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patentler</a:t>
            </a:r>
            <a:r>
              <a:rPr kumimoji="0"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endParaRPr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algn="l" fontAlgn="base">
              <a:defRPr/>
            </a:pP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Faydalı </a:t>
            </a:r>
            <a:r>
              <a:rPr lang="en-GB" sz="1200" i="1" dirty="0">
                <a:latin typeface="Calibri"/>
                <a:ea typeface="Calibri" panose="020F0502020204030204" pitchFamily="34" charset="0"/>
                <a:cs typeface="Calibri"/>
              </a:rPr>
              <a:t>Model Patent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Koruması</a:t>
            </a:r>
            <a:r>
              <a:rPr lang="en-GB" sz="1200" i="1" dirty="0">
                <a:latin typeface="Calibri"/>
                <a:ea typeface="Calibri" panose="020F0502020204030204" pitchFamily="34" charset="0"/>
                <a:cs typeface="Calibri"/>
              </a:rPr>
              <a:t> </a:t>
            </a:r>
            <a:endParaRPr lang="en-GB" sz="1200" i="1" u="none" strike="noStrike" kern="1200" cap="none" spc="0" normalizeH="0" baseline="0" noProof="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Faydalı </a:t>
            </a:r>
            <a:r>
              <a:rPr lang="en-GB" sz="1200" dirty="0">
                <a:latin typeface="Calibri"/>
                <a:ea typeface="Calibri" panose="020F0502020204030204" pitchFamily="34" charset="0"/>
                <a:cs typeface="Calibri"/>
              </a:rPr>
              <a:t>model </a:t>
            </a:r>
            <a:r>
              <a:rPr lang="en-GB" sz="1200" dirty="0" err="1">
                <a:latin typeface="Calibri"/>
                <a:ea typeface="Calibri" panose="020F0502020204030204" pitchFamily="34" charset="0"/>
                <a:cs typeface="Calibri"/>
              </a:rPr>
              <a:t>patenti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maddenin</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süreci</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makinesi</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üretimi</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veya</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bileşimi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dir</a:t>
            </a:r>
            <a:r>
              <a:rPr lang="en-GB" sz="1200" dirty="0">
                <a:latin typeface="Calibri"/>
                <a:ea typeface="Calibri" panose="020F0502020204030204" pitchFamily="34" charset="0"/>
                <a:cs typeface="Calibri"/>
              </a:rPr>
              <a:t> (Amerika </a:t>
            </a:r>
            <a:r>
              <a:rPr lang="en-GB" sz="1200" dirty="0" err="1">
                <a:latin typeface="Calibri"/>
                <a:ea typeface="Calibri" panose="020F0502020204030204" pitchFamily="34" charset="0"/>
                <a:cs typeface="Calibri"/>
              </a:rPr>
              <a:t>Birleşik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Devletleri</a:t>
            </a:r>
            <a:r>
              <a:rPr lang="en-GB" sz="1200" dirty="0">
                <a:latin typeface="Calibri"/>
                <a:ea typeface="Calibri" panose="020F0502020204030204" pitchFamily="34" charset="0"/>
                <a:cs typeface="Calibri"/>
              </a:rPr>
              <a:t> Patent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Ticari</a:t>
            </a:r>
            <a:r>
              <a:rPr lang="en-GB" sz="1200" dirty="0">
                <a:latin typeface="Calibri"/>
                <a:ea typeface="Calibri" panose="020F0502020204030204" pitchFamily="34" charset="0"/>
                <a:cs typeface="Calibri"/>
              </a:rPr>
              <a:t> Marka </a:t>
            </a:r>
            <a:r>
              <a:rPr lang="en-GB" sz="1200" dirty="0" err="1">
                <a:latin typeface="Calibri"/>
                <a:ea typeface="Calibri" panose="020F0502020204030204" pitchFamily="34" charset="0"/>
                <a:cs typeface="Calibri"/>
              </a:rPr>
              <a:t>Ofisi</a:t>
            </a:r>
            <a:r>
              <a:rPr lang="en-GB" sz="1200" dirty="0">
                <a:latin typeface="Calibri"/>
                <a:ea typeface="Calibri" panose="020F0502020204030204" pitchFamily="34" charset="0"/>
                <a:cs typeface="Calibri"/>
              </a:rPr>
              <a:t> - United States Patent and Trademark Office, 2016). </a:t>
            </a:r>
            <a:r>
              <a:rPr lang="en-GB" sz="1200" dirty="0" err="1">
                <a:latin typeface="Calibri"/>
                <a:ea typeface="Calibri" panose="020F0502020204030204" pitchFamily="34" charset="0"/>
                <a:cs typeface="Calibri"/>
              </a:rPr>
              <a:t>Tarifler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gıda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ürünleri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söz</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konusu</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olduğunda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ürünün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yasal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olarak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korunması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için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süreç</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yemek</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hazırlamayı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bileşenlerin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kombinasyonunu</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içermelidir</a:t>
            </a:r>
            <a:r>
              <a:rPr lang="en-GB" sz="1200" dirty="0">
                <a:latin typeface="Calibri"/>
                <a:ea typeface="Calibri" panose="020F0502020204030204" pitchFamily="34" charset="0"/>
                <a:cs typeface="Calibri"/>
              </a:rPr>
              <a:t> (Arons, 2015).</a:t>
            </a:r>
            <a:endParaRPr lang="en-GB" sz="1200" b="1" dirty="0">
              <a:ea typeface="Calibri" panose="020F0502020204030204" pitchFamily="34" charset="0"/>
            </a:endParaRPr>
          </a:p>
          <a:p>
            <a:pPr rtl="0">
              <a:defRPr/>
            </a:pPr>
            <a:endParaRPr lang="en-GB" sz="1200">
              <a:ea typeface="Calibri" panose="020F0502020204030204" pitchFamily="34" charset="0"/>
              <a:cs typeface="Calibri"/>
            </a:endParaRPr>
          </a:p>
          <a:p>
            <a:pPr rtl="0">
              <a:defRPr/>
            </a:pPr>
            <a:r>
              <a:rPr lang="en-GB" sz="1200" dirty="0" err="1">
                <a:latin typeface="Calibri"/>
                <a:cs typeface="Calibri"/>
              </a:rPr>
              <a:t>Şunlar</a:t>
            </a:r>
            <a:r>
              <a:rPr lang="en-GB" sz="1200" dirty="0">
                <a:latin typeface="Calibri"/>
                <a:cs typeface="Calibri"/>
              </a:rPr>
              <a:t> </a:t>
            </a:r>
            <a:r>
              <a:rPr lang="en-GB" sz="1200" dirty="0" err="1">
                <a:latin typeface="Calibri"/>
                <a:cs typeface="Calibri"/>
              </a:rPr>
              <a:t>gibi</a:t>
            </a:r>
            <a:r>
              <a:rPr lang="en-GB" sz="1200" dirty="0">
                <a:latin typeface="Calibri"/>
                <a:cs typeface="Calibri"/>
              </a:rPr>
              <a:t> </a:t>
            </a:r>
            <a:r>
              <a:rPr lang="en-GB" sz="1200" dirty="0" err="1">
                <a:latin typeface="Calibri"/>
                <a:cs typeface="Calibri"/>
              </a:rPr>
              <a:t>tarif</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kullanım</a:t>
            </a:r>
            <a:r>
              <a:rPr lang="en-GB" sz="1200" dirty="0">
                <a:latin typeface="Calibri"/>
                <a:cs typeface="Calibri"/>
              </a:rPr>
              <a:t> </a:t>
            </a:r>
            <a:r>
              <a:rPr lang="en-GB" sz="1200" dirty="0" err="1">
                <a:latin typeface="Calibri"/>
                <a:cs typeface="Calibri"/>
              </a:rPr>
              <a:t>modelleri</a:t>
            </a:r>
            <a:r>
              <a:rPr lang="en-GB" sz="1200" dirty="0">
                <a:latin typeface="Calibri"/>
                <a:cs typeface="Calibri"/>
              </a:rPr>
              <a:t> </a:t>
            </a:r>
            <a:r>
              <a:rPr lang="en-GB" sz="1200" dirty="0" err="1">
                <a:latin typeface="Calibri"/>
                <a:cs typeface="Calibri"/>
              </a:rPr>
              <a:t>mümkündür</a:t>
            </a:r>
            <a:r>
              <a:rPr lang="en-GB" sz="1200" dirty="0">
                <a:latin typeface="Calibri"/>
                <a:cs typeface="Calibri"/>
              </a:rPr>
              <a:t>: </a:t>
            </a:r>
            <a:r>
              <a:rPr lang="en-GB" sz="1200" dirty="0" err="1">
                <a:latin typeface="Calibri"/>
                <a:cs typeface="Calibri"/>
              </a:rPr>
              <a:t>hazır</a:t>
            </a:r>
            <a:r>
              <a:rPr lang="en-GB" sz="1200" dirty="0">
                <a:latin typeface="Calibri"/>
                <a:cs typeface="Calibri"/>
              </a:rPr>
              <a:t> </a:t>
            </a:r>
            <a:r>
              <a:rPr lang="en-GB" sz="1200" dirty="0" err="1">
                <a:latin typeface="Calibri"/>
                <a:cs typeface="Calibri"/>
              </a:rPr>
              <a:t>dolum</a:t>
            </a:r>
            <a:r>
              <a:rPr lang="en-GB" sz="1200" dirty="0">
                <a:latin typeface="Calibri"/>
                <a:cs typeface="Calibri"/>
              </a:rPr>
              <a:t> </a:t>
            </a:r>
            <a:r>
              <a:rPr lang="en-GB" sz="1200" dirty="0" err="1">
                <a:latin typeface="Calibri"/>
                <a:cs typeface="Calibri"/>
              </a:rPr>
              <a:t>karışımı</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tarif</a:t>
            </a:r>
            <a:r>
              <a:rPr lang="en-GB" sz="1200" dirty="0">
                <a:latin typeface="Calibri"/>
                <a:cs typeface="Calibri"/>
              </a:rPr>
              <a:t>, </a:t>
            </a:r>
            <a:r>
              <a:rPr lang="en-GB" sz="1200" dirty="0" err="1">
                <a:latin typeface="Calibri"/>
                <a:cs typeface="Calibri"/>
              </a:rPr>
              <a:t>mikrodalgada</a:t>
            </a:r>
            <a:r>
              <a:rPr lang="en-GB" sz="1200" dirty="0">
                <a:latin typeface="Calibri"/>
                <a:cs typeface="Calibri"/>
              </a:rPr>
              <a:t> </a:t>
            </a:r>
            <a:r>
              <a:rPr lang="en-GB" sz="1200" dirty="0" err="1">
                <a:latin typeface="Calibri"/>
                <a:cs typeface="Calibri"/>
              </a:rPr>
              <a:t>pişirilebilir</a:t>
            </a:r>
            <a:r>
              <a:rPr lang="en-GB" sz="1200" dirty="0">
                <a:latin typeface="Calibri"/>
                <a:cs typeface="Calibri"/>
              </a:rPr>
              <a:t> </a:t>
            </a:r>
            <a:r>
              <a:rPr lang="en-GB" sz="1200" dirty="0" err="1">
                <a:latin typeface="Calibri"/>
                <a:cs typeface="Calibri"/>
              </a:rPr>
              <a:t>pandispanya</a:t>
            </a:r>
            <a:r>
              <a:rPr lang="en-GB" sz="1200" dirty="0">
                <a:latin typeface="Calibri"/>
                <a:cs typeface="Calibri"/>
              </a:rPr>
              <a:t> </a:t>
            </a:r>
            <a:r>
              <a:rPr lang="en-GB" sz="1200" dirty="0" err="1">
                <a:latin typeface="Calibri"/>
                <a:cs typeface="Calibri"/>
              </a:rPr>
              <a:t>yapmak</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yöntem</a:t>
            </a:r>
            <a:r>
              <a:rPr lang="en-GB" sz="1200" dirty="0">
                <a:latin typeface="Calibri"/>
                <a:cs typeface="Calibri"/>
              </a:rPr>
              <a:t>, </a:t>
            </a:r>
            <a:r>
              <a:rPr lang="en-GB" sz="1200" dirty="0" err="1">
                <a:latin typeface="Calibri"/>
                <a:cs typeface="Calibri"/>
              </a:rPr>
              <a:t>çubukta</a:t>
            </a:r>
            <a:r>
              <a:rPr lang="en-GB" sz="1200" dirty="0">
                <a:latin typeface="Calibri"/>
                <a:cs typeface="Calibri"/>
              </a:rPr>
              <a:t> burrito, kuru </a:t>
            </a:r>
            <a:r>
              <a:rPr lang="en-GB" sz="1200" dirty="0" err="1">
                <a:latin typeface="Calibri"/>
                <a:cs typeface="Calibri"/>
              </a:rPr>
              <a:t>sütle</a:t>
            </a:r>
            <a:r>
              <a:rPr lang="en-GB" sz="1200" dirty="0">
                <a:latin typeface="Calibri"/>
                <a:cs typeface="Calibri"/>
              </a:rPr>
              <a:t> </a:t>
            </a:r>
            <a:r>
              <a:rPr lang="en-GB" sz="1200" dirty="0" err="1">
                <a:latin typeface="Calibri"/>
                <a:cs typeface="Calibri"/>
              </a:rPr>
              <a:t>kaplanmış</a:t>
            </a:r>
            <a:r>
              <a:rPr lang="en-GB" sz="1200" dirty="0">
                <a:latin typeface="Calibri"/>
                <a:cs typeface="Calibri"/>
              </a:rPr>
              <a:t> </a:t>
            </a:r>
            <a:r>
              <a:rPr lang="en-GB" sz="1200" dirty="0" err="1">
                <a:latin typeface="Calibri"/>
                <a:cs typeface="Calibri"/>
              </a:rPr>
              <a:t>mısır</a:t>
            </a:r>
            <a:r>
              <a:rPr lang="en-GB" sz="1200" dirty="0">
                <a:latin typeface="Calibri"/>
                <a:cs typeface="Calibri"/>
              </a:rPr>
              <a:t> </a:t>
            </a:r>
            <a:r>
              <a:rPr lang="en-GB" sz="1200" dirty="0" err="1">
                <a:latin typeface="Calibri"/>
                <a:cs typeface="Calibri"/>
              </a:rPr>
              <a:t>gevreği</a:t>
            </a:r>
            <a:r>
              <a:rPr lang="en-GB" sz="1200" dirty="0">
                <a:latin typeface="Calibri"/>
                <a:cs typeface="Calibri"/>
              </a:rPr>
              <a:t>, </a:t>
            </a:r>
            <a:r>
              <a:rPr lang="en-GB" sz="1200" dirty="0" err="1">
                <a:latin typeface="Calibri"/>
                <a:cs typeface="Calibri"/>
              </a:rPr>
              <a:t>meyve</a:t>
            </a:r>
            <a:r>
              <a:rPr lang="en-GB" sz="1200" dirty="0">
                <a:latin typeface="Calibri"/>
                <a:cs typeface="Calibri"/>
              </a:rPr>
              <a:t> </a:t>
            </a:r>
            <a:r>
              <a:rPr lang="en-GB" sz="1200" dirty="0" err="1">
                <a:latin typeface="Calibri"/>
                <a:cs typeface="Calibri"/>
              </a:rPr>
              <a:t>ganaj</a:t>
            </a:r>
            <a:r>
              <a:rPr lang="en-GB" sz="1200" dirty="0">
                <a:latin typeface="Calibri"/>
                <a:cs typeface="Calibri"/>
              </a:rPr>
              <a:t> </a:t>
            </a:r>
            <a:r>
              <a:rPr lang="en-GB" sz="1200" dirty="0" err="1">
                <a:latin typeface="Calibri"/>
                <a:cs typeface="Calibri"/>
              </a:rPr>
              <a:t>yapma</a:t>
            </a:r>
            <a:r>
              <a:rPr lang="en-GB" sz="1200" dirty="0">
                <a:latin typeface="Calibri"/>
                <a:cs typeface="Calibri"/>
              </a:rPr>
              <a:t> </a:t>
            </a:r>
            <a:r>
              <a:rPr lang="en-GB" sz="1200" dirty="0" err="1">
                <a:latin typeface="Calibri"/>
                <a:cs typeface="Calibri"/>
              </a:rPr>
              <a:t>işlemi</a:t>
            </a:r>
            <a:r>
              <a:rPr lang="en-GB" sz="1200" dirty="0">
                <a:latin typeface="Calibri"/>
                <a:cs typeface="Calibri"/>
              </a:rPr>
              <a:t>, </a:t>
            </a:r>
            <a:r>
              <a:rPr lang="en-GB" sz="1200" dirty="0" err="1">
                <a:latin typeface="Calibri"/>
                <a:cs typeface="Calibri"/>
              </a:rPr>
              <a:t>yoğurt</a:t>
            </a:r>
            <a:r>
              <a:rPr lang="en-GB" sz="1200" dirty="0">
                <a:latin typeface="Calibri"/>
                <a:cs typeface="Calibri"/>
              </a:rPr>
              <a:t> </a:t>
            </a:r>
            <a:r>
              <a:rPr lang="en-GB" sz="1200" dirty="0" err="1">
                <a:latin typeface="Calibri"/>
                <a:cs typeface="Calibri"/>
              </a:rPr>
              <a:t>krem</a:t>
            </a:r>
            <a:r>
              <a:rPr lang="en-GB" sz="1200" dirty="0">
                <a:latin typeface="Calibri"/>
                <a:cs typeface="Calibri"/>
              </a:rPr>
              <a:t> ​​</a:t>
            </a:r>
            <a:r>
              <a:rPr lang="en-GB" sz="1200" dirty="0" err="1">
                <a:latin typeface="Calibri"/>
                <a:cs typeface="Calibri"/>
              </a:rPr>
              <a:t>peynir</a:t>
            </a:r>
            <a:r>
              <a:rPr lang="en-GB" sz="1200" dirty="0">
                <a:latin typeface="Calibri"/>
                <a:cs typeface="Calibri"/>
              </a:rPr>
              <a:t>, </a:t>
            </a:r>
            <a:r>
              <a:rPr lang="en-GB" sz="1200" dirty="0" err="1">
                <a:latin typeface="Calibri"/>
                <a:cs typeface="Calibri"/>
              </a:rPr>
              <a:t>mikrodalgada</a:t>
            </a:r>
            <a:r>
              <a:rPr lang="en-GB" sz="1200" dirty="0">
                <a:latin typeface="Calibri"/>
                <a:cs typeface="Calibri"/>
              </a:rPr>
              <a:t> </a:t>
            </a:r>
            <a:r>
              <a:rPr lang="en-GB" sz="1200" dirty="0" err="1">
                <a:latin typeface="Calibri"/>
                <a:cs typeface="Calibri"/>
              </a:rPr>
              <a:t>pişirilebilir</a:t>
            </a:r>
            <a:r>
              <a:rPr lang="en-GB" sz="1200" dirty="0">
                <a:latin typeface="Calibri"/>
                <a:cs typeface="Calibri"/>
              </a:rPr>
              <a:t> </a:t>
            </a:r>
            <a:r>
              <a:rPr lang="en-GB" sz="1200" dirty="0" err="1">
                <a:latin typeface="Calibri"/>
                <a:cs typeface="Calibri"/>
              </a:rPr>
              <a:t>sünger</a:t>
            </a:r>
            <a:r>
              <a:rPr lang="en-GB" sz="1200" dirty="0">
                <a:latin typeface="Calibri"/>
                <a:cs typeface="Calibri"/>
              </a:rPr>
              <a:t> </a:t>
            </a:r>
            <a:r>
              <a:rPr lang="en-GB" sz="1200" dirty="0" err="1">
                <a:latin typeface="Calibri"/>
                <a:cs typeface="Calibri"/>
              </a:rPr>
              <a:t>kek</a:t>
            </a:r>
            <a:r>
              <a:rPr lang="en-GB" sz="1200" dirty="0">
                <a:latin typeface="Calibri"/>
                <a:cs typeface="Calibri"/>
              </a:rPr>
              <a:t>, </a:t>
            </a:r>
            <a:r>
              <a:rPr lang="en-GB" sz="1200" dirty="0" err="1">
                <a:latin typeface="Calibri"/>
                <a:cs typeface="Calibri"/>
              </a:rPr>
              <a:t>şekersiz</a:t>
            </a:r>
            <a:r>
              <a:rPr lang="en-GB" sz="1200" dirty="0">
                <a:latin typeface="Calibri"/>
                <a:cs typeface="Calibri"/>
              </a:rPr>
              <a:t> </a:t>
            </a:r>
            <a:r>
              <a:rPr lang="en-GB" sz="1200" dirty="0" err="1">
                <a:latin typeface="Calibri"/>
                <a:cs typeface="Calibri"/>
              </a:rPr>
              <a:t>unlu</a:t>
            </a:r>
            <a:r>
              <a:rPr lang="en-GB" sz="1200" dirty="0">
                <a:latin typeface="Calibri"/>
                <a:cs typeface="Calibri"/>
              </a:rPr>
              <a:t> </a:t>
            </a:r>
            <a:r>
              <a:rPr lang="en-GB" sz="1200" dirty="0" err="1">
                <a:latin typeface="Calibri"/>
                <a:cs typeface="Calibri"/>
              </a:rPr>
              <a:t>mamuller</a:t>
            </a:r>
            <a:r>
              <a:rPr lang="en-GB" sz="1200" dirty="0">
                <a:latin typeface="Calibri"/>
                <a:cs typeface="Calibri"/>
              </a:rPr>
              <a:t>, </a:t>
            </a:r>
            <a:r>
              <a:rPr lang="en-GB" sz="1200" dirty="0" err="1">
                <a:latin typeface="Calibri"/>
                <a:cs typeface="Calibri"/>
              </a:rPr>
              <a:t>yumurta</a:t>
            </a:r>
            <a:r>
              <a:rPr lang="en-GB" sz="1200" dirty="0">
                <a:latin typeface="Calibri"/>
                <a:cs typeface="Calibri"/>
              </a:rPr>
              <a:t> </a:t>
            </a:r>
            <a:r>
              <a:rPr lang="en-GB" sz="1200" dirty="0" err="1">
                <a:latin typeface="Calibri"/>
                <a:cs typeface="Calibri"/>
              </a:rPr>
              <a:t>ikamesi</a:t>
            </a:r>
            <a:r>
              <a:rPr lang="en-GB" sz="1200" dirty="0">
                <a:latin typeface="Calibri"/>
                <a:cs typeface="Calibri"/>
              </a:rPr>
              <a:t>, </a:t>
            </a:r>
            <a:r>
              <a:rPr lang="en-GB" sz="1200" dirty="0" err="1">
                <a:latin typeface="Calibri"/>
                <a:cs typeface="Calibri"/>
              </a:rPr>
              <a:t>kızarmış</a:t>
            </a:r>
            <a:r>
              <a:rPr lang="en-GB" sz="1200" dirty="0">
                <a:latin typeface="Calibri"/>
                <a:cs typeface="Calibri"/>
              </a:rPr>
              <a:t> </a:t>
            </a:r>
            <a:r>
              <a:rPr lang="en-GB" sz="1200" dirty="0" err="1">
                <a:latin typeface="Calibri"/>
                <a:cs typeface="Calibri"/>
              </a:rPr>
              <a:t>fırında</a:t>
            </a:r>
            <a:r>
              <a:rPr lang="en-GB" sz="1200" dirty="0">
                <a:latin typeface="Calibri"/>
                <a:cs typeface="Calibri"/>
              </a:rPr>
              <a:t> </a:t>
            </a:r>
            <a:r>
              <a:rPr lang="en-GB" sz="1200" dirty="0" err="1">
                <a:latin typeface="Calibri"/>
                <a:cs typeface="Calibri"/>
              </a:rPr>
              <a:t>patates</a:t>
            </a:r>
            <a:r>
              <a:rPr lang="en-GB" sz="1200" dirty="0">
                <a:latin typeface="Calibri"/>
                <a:cs typeface="Calibri"/>
              </a:rPr>
              <a:t> </a:t>
            </a:r>
            <a:r>
              <a:rPr lang="en-GB" sz="1200" dirty="0" err="1">
                <a:latin typeface="Calibri"/>
                <a:cs typeface="Calibri"/>
              </a:rPr>
              <a:t>parçaları</a:t>
            </a:r>
            <a:r>
              <a:rPr lang="en-GB" sz="1200" dirty="0">
                <a:latin typeface="Calibri"/>
                <a:cs typeface="Calibri"/>
              </a:rPr>
              <a:t>, </a:t>
            </a:r>
            <a:r>
              <a:rPr lang="en-GB" sz="1200" dirty="0" err="1">
                <a:latin typeface="Calibri"/>
                <a:cs typeface="Calibri"/>
              </a:rPr>
              <a:t>az</a:t>
            </a:r>
            <a:r>
              <a:rPr lang="en-GB" sz="1200" dirty="0">
                <a:latin typeface="Calibri"/>
                <a:cs typeface="Calibri"/>
              </a:rPr>
              <a:t> </a:t>
            </a:r>
            <a:r>
              <a:rPr lang="en-GB" sz="1200" dirty="0" err="1">
                <a:latin typeface="Calibri"/>
                <a:cs typeface="Calibri"/>
              </a:rPr>
              <a:t>yağlı</a:t>
            </a:r>
            <a:r>
              <a:rPr lang="en-GB" sz="1200" dirty="0">
                <a:latin typeface="Calibri"/>
                <a:cs typeface="Calibri"/>
              </a:rPr>
              <a:t> </a:t>
            </a:r>
            <a:r>
              <a:rPr lang="en-GB" sz="1200" dirty="0" err="1">
                <a:latin typeface="Calibri"/>
                <a:cs typeface="Calibri"/>
              </a:rPr>
              <a:t>patates</a:t>
            </a:r>
            <a:r>
              <a:rPr lang="en-GB" sz="1200" dirty="0">
                <a:latin typeface="Calibri"/>
                <a:cs typeface="Calibri"/>
              </a:rPr>
              <a:t> </a:t>
            </a:r>
            <a:r>
              <a:rPr lang="en-GB" sz="1200" dirty="0" err="1">
                <a:latin typeface="Calibri"/>
                <a:cs typeface="Calibri"/>
              </a:rPr>
              <a:t>cipsi</a:t>
            </a:r>
            <a:r>
              <a:rPr lang="en-GB" sz="1200" dirty="0">
                <a:latin typeface="Calibri"/>
                <a:cs typeface="Calibri"/>
              </a:rPr>
              <a:t>, </a:t>
            </a:r>
            <a:r>
              <a:rPr lang="en-GB" sz="1200" dirty="0" err="1">
                <a:latin typeface="Calibri"/>
                <a:cs typeface="Calibri"/>
              </a:rPr>
              <a:t>donmuş</a:t>
            </a:r>
            <a:r>
              <a:rPr lang="en-GB" sz="1200" dirty="0">
                <a:latin typeface="Calibri"/>
                <a:cs typeface="Calibri"/>
              </a:rPr>
              <a:t> </a:t>
            </a:r>
            <a:r>
              <a:rPr lang="en-GB" sz="1200" dirty="0" err="1">
                <a:latin typeface="Calibri"/>
                <a:cs typeface="Calibri"/>
              </a:rPr>
              <a:t>buzlu</a:t>
            </a:r>
            <a:r>
              <a:rPr lang="en-GB" sz="1200" dirty="0">
                <a:latin typeface="Calibri"/>
                <a:cs typeface="Calibri"/>
              </a:rPr>
              <a:t> </a:t>
            </a:r>
            <a:r>
              <a:rPr lang="en-GB" sz="1200" dirty="0" err="1">
                <a:latin typeface="Calibri"/>
                <a:cs typeface="Calibri"/>
              </a:rPr>
              <a:t>şeker</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çırpılmış</a:t>
            </a:r>
            <a:r>
              <a:rPr lang="en-GB" sz="1200" dirty="0">
                <a:latin typeface="Calibri"/>
                <a:cs typeface="Calibri"/>
              </a:rPr>
              <a:t> </a:t>
            </a:r>
            <a:r>
              <a:rPr lang="en-GB" sz="1200" dirty="0" err="1">
                <a:latin typeface="Calibri"/>
                <a:cs typeface="Calibri"/>
              </a:rPr>
              <a:t>yiyecekler</a:t>
            </a:r>
            <a:r>
              <a:rPr lang="en-GB" sz="1200" dirty="0">
                <a:latin typeface="Calibri"/>
                <a:cs typeface="Calibri"/>
              </a:rPr>
              <a:t> </a:t>
            </a:r>
            <a:r>
              <a:rPr lang="en-GB" sz="1200" dirty="0" err="1">
                <a:latin typeface="Calibri"/>
                <a:cs typeface="Calibri"/>
              </a:rPr>
              <a:t>yapmak</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işlemler</a:t>
            </a:r>
            <a:r>
              <a:rPr lang="en-GB" sz="1200" dirty="0">
                <a:latin typeface="Calibri"/>
                <a:cs typeface="Calibri"/>
              </a:rPr>
              <a:t> (Saunders </a:t>
            </a:r>
            <a:r>
              <a:rPr lang="en-GB" sz="1200" dirty="0" err="1">
                <a:latin typeface="Calibri"/>
                <a:cs typeface="Calibri"/>
              </a:rPr>
              <a:t>ve</a:t>
            </a:r>
            <a:r>
              <a:rPr lang="en-GB" sz="1200" dirty="0">
                <a:latin typeface="Calibri"/>
                <a:cs typeface="Calibri"/>
              </a:rPr>
              <a:t> Flugge, 2021).</a:t>
            </a:r>
            <a:endParaRPr lang="en-GB" dirty="0"/>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baseline="0" noProof="0">
              <a:solidFill>
                <a:srgbClr val="000000"/>
              </a:solidFill>
              <a:ea typeface="Calibri" panose="020F0502020204030204" pitchFamily="34" charset="0"/>
            </a:endParaRPr>
          </a:p>
          <a:p>
            <a:pPr fontAlgn="base">
              <a:defRPr/>
            </a:pPr>
            <a:r>
              <a:rPr lang="en-GB" sz="1200" i="1" dirty="0">
                <a:latin typeface="Calibri"/>
                <a:ea typeface="Calibri" panose="020F0502020204030204" pitchFamily="34" charset="0"/>
                <a:cs typeface="Calibri"/>
              </a:rPr>
              <a:t>B)</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Tasarım</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Patenti</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Koruması</a:t>
            </a:r>
            <a:r>
              <a:rPr lang="en-GB" sz="1200" i="1" dirty="0">
                <a:latin typeface="Calibri"/>
                <a:ea typeface="Calibri" panose="020F0502020204030204" pitchFamily="34" charset="0"/>
                <a:cs typeface="Calibri"/>
              </a:rPr>
              <a:t> </a:t>
            </a:r>
            <a:endParaRPr lang="en-GB" sz="1200" i="1" u="none" strike="noStrike" kern="1200" cap="none" spc="0" baseline="0" noProof="0">
              <a:solidFill>
                <a:srgbClr val="000000"/>
              </a:solidFill>
              <a:ea typeface="Calibri" panose="020F0502020204030204" pitchFamily="34" charset="0"/>
            </a:endParaRPr>
          </a:p>
          <a:p>
            <a:pPr fontAlgn="base">
              <a:defRPr/>
            </a:pPr>
            <a:r>
              <a:rPr lang="en-GB" sz="1200" dirty="0" err="1">
                <a:latin typeface="Calibri"/>
                <a:ea typeface="Calibri" panose="020F0502020204030204" pitchFamily="34" charset="0"/>
                <a:cs typeface="Calibri"/>
              </a:rPr>
              <a:t>Tasarım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patentleri</a:t>
            </a:r>
            <a:r>
              <a:rPr lang="en-GB" sz="1200" dirty="0">
                <a:latin typeface="Calibri"/>
                <a:ea typeface="Calibri" panose="020F0502020204030204" pitchFamily="34" charset="0"/>
                <a:cs typeface="Calibri"/>
              </a:rPr>
              <a:t>, yeni </a:t>
            </a:r>
            <a:r>
              <a:rPr lang="en-GB" sz="1200" dirty="0" err="1">
                <a:latin typeface="Calibri"/>
                <a:ea typeface="Calibri" panose="020F0502020204030204" pitchFamily="34" charset="0"/>
                <a:cs typeface="Calibri"/>
              </a:rPr>
              <a:t>gibi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görünüm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orijinal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dekoratif</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tasarım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için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olabilir</a:t>
            </a:r>
            <a:r>
              <a:rPr lang="en-GB" sz="1200" dirty="0">
                <a:latin typeface="Calibri"/>
                <a:ea typeface="Calibri" panose="020F0502020204030204" pitchFamily="34" charset="0"/>
                <a:cs typeface="Calibri"/>
              </a:rPr>
              <a:t> (Saunders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Fl</a:t>
            </a:r>
            <a:r>
              <a:rPr lang="en-GB" sz="1200" dirty="0">
                <a:latin typeface="Calibri"/>
                <a:cs typeface="Calibri"/>
              </a:rPr>
              <a:t>ugge, 2021). </a:t>
            </a:r>
            <a:r>
              <a:rPr lang="en-GB" sz="1200" dirty="0" err="1">
                <a:latin typeface="Calibri"/>
                <a:cs typeface="Calibri"/>
              </a:rPr>
              <a:t>Gıda</a:t>
            </a:r>
            <a:r>
              <a:rPr lang="en-GB" sz="1200" dirty="0">
                <a:latin typeface="Calibri"/>
                <a:cs typeface="Calibri"/>
              </a:rPr>
              <a:t> </a:t>
            </a:r>
            <a:r>
              <a:rPr lang="en-GB" sz="1200" dirty="0" err="1">
                <a:latin typeface="Calibri"/>
                <a:cs typeface="Calibri"/>
              </a:rPr>
              <a:t>tasarım</a:t>
            </a:r>
            <a:r>
              <a:rPr lang="en-GB" sz="1200" dirty="0">
                <a:latin typeface="Calibri"/>
                <a:cs typeface="Calibri"/>
              </a:rPr>
              <a:t> </a:t>
            </a:r>
            <a:r>
              <a:rPr lang="en-GB" sz="1200" dirty="0" err="1">
                <a:latin typeface="Calibri"/>
                <a:cs typeface="Calibri"/>
              </a:rPr>
              <a:t>korumaları</a:t>
            </a:r>
            <a:r>
              <a:rPr lang="en-GB" sz="1200" dirty="0">
                <a:latin typeface="Calibri"/>
                <a:cs typeface="Calibri"/>
              </a:rPr>
              <a:t>, </a:t>
            </a:r>
            <a:r>
              <a:rPr lang="en-GB" sz="1200" dirty="0" err="1">
                <a:latin typeface="Calibri"/>
                <a:cs typeface="Calibri"/>
              </a:rPr>
              <a:t>ambalajlama</a:t>
            </a:r>
            <a:r>
              <a:rPr lang="en-GB" sz="1200" dirty="0">
                <a:latin typeface="Calibri"/>
                <a:cs typeface="Calibri"/>
              </a:rPr>
              <a:t>, </a:t>
            </a:r>
            <a:r>
              <a:rPr lang="en-GB" sz="1200" dirty="0" err="1">
                <a:latin typeface="Calibri"/>
                <a:cs typeface="Calibri"/>
              </a:rPr>
              <a:t>düzenleme</a:t>
            </a:r>
            <a:r>
              <a:rPr lang="en-GB" sz="1200" dirty="0">
                <a:latin typeface="Calibri"/>
                <a:cs typeface="Calibri"/>
              </a:rPr>
              <a:t> </a:t>
            </a:r>
            <a:r>
              <a:rPr lang="en-GB" sz="1200" dirty="0" err="1">
                <a:latin typeface="Calibri"/>
                <a:cs typeface="Calibri"/>
              </a:rPr>
              <a:t>veya</a:t>
            </a:r>
            <a:r>
              <a:rPr lang="en-GB" sz="1200" dirty="0">
                <a:latin typeface="Calibri"/>
                <a:cs typeface="Calibri"/>
              </a:rPr>
              <a:t> </a:t>
            </a:r>
            <a:r>
              <a:rPr lang="en-GB" sz="1200" dirty="0" err="1">
                <a:latin typeface="Calibri"/>
                <a:cs typeface="Calibri"/>
              </a:rPr>
              <a:t>sergileme</a:t>
            </a:r>
            <a:r>
              <a:rPr lang="en-GB" sz="1200" dirty="0">
                <a:latin typeface="Calibri"/>
                <a:cs typeface="Calibri"/>
              </a:rPr>
              <a:t> </a:t>
            </a:r>
            <a:r>
              <a:rPr lang="en-GB" sz="1200" dirty="0" err="1">
                <a:latin typeface="Calibri"/>
                <a:cs typeface="Calibri"/>
              </a:rPr>
              <a:t>gibi</a:t>
            </a:r>
            <a:r>
              <a:rPr lang="en-GB" sz="1200" dirty="0">
                <a:latin typeface="Calibri"/>
                <a:cs typeface="Calibri"/>
              </a:rPr>
              <a:t> </a:t>
            </a:r>
            <a:r>
              <a:rPr lang="en-GB" sz="1200" dirty="0" err="1">
                <a:latin typeface="Calibri"/>
                <a:cs typeface="Calibri"/>
              </a:rPr>
              <a:t>süreçleri</a:t>
            </a:r>
            <a:r>
              <a:rPr lang="en-GB" sz="1200" dirty="0">
                <a:latin typeface="Calibri"/>
                <a:cs typeface="Calibri"/>
              </a:rPr>
              <a:t> </a:t>
            </a:r>
            <a:r>
              <a:rPr lang="en-GB" sz="1200" dirty="0" err="1">
                <a:latin typeface="Calibri"/>
                <a:cs typeface="Calibri"/>
              </a:rPr>
              <a:t>içerebilir</a:t>
            </a:r>
            <a:r>
              <a:rPr lang="en-GB" sz="1200" dirty="0">
                <a:latin typeface="Calibri"/>
                <a:cs typeface="Calibri"/>
              </a:rPr>
              <a:t> (Brown, 2022), </a:t>
            </a:r>
            <a:r>
              <a:rPr lang="en-GB" sz="1200" dirty="0" err="1">
                <a:latin typeface="Calibri"/>
                <a:cs typeface="Calibri"/>
              </a:rPr>
              <a:t>örneğin</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kurabiyenin</a:t>
            </a:r>
            <a:r>
              <a:rPr lang="en-GB" sz="1200" dirty="0">
                <a:latin typeface="Calibri"/>
                <a:cs typeface="Calibri"/>
              </a:rPr>
              <a:t> </a:t>
            </a:r>
            <a:r>
              <a:rPr lang="en-GB" sz="1200" dirty="0" err="1">
                <a:latin typeface="Calibri"/>
                <a:cs typeface="Calibri"/>
              </a:rPr>
              <a:t>tasarımı</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paketin</a:t>
            </a:r>
            <a:r>
              <a:rPr lang="en-GB" sz="1200" dirty="0">
                <a:latin typeface="Calibri"/>
                <a:cs typeface="Calibri"/>
              </a:rPr>
              <a:t> </a:t>
            </a:r>
            <a:r>
              <a:rPr lang="en-GB" sz="1200" dirty="0" err="1">
                <a:latin typeface="Calibri"/>
                <a:cs typeface="Calibri"/>
              </a:rPr>
              <a:t>tasarımı</a:t>
            </a:r>
            <a:r>
              <a:rPr lang="en-GB" sz="1200" dirty="0">
                <a:latin typeface="Calibri"/>
                <a:cs typeface="Calibri"/>
              </a:rPr>
              <a:t>, </a:t>
            </a:r>
            <a:r>
              <a:rPr lang="en-GB" sz="1200" dirty="0" err="1">
                <a:latin typeface="Calibri"/>
                <a:cs typeface="Calibri"/>
              </a:rPr>
              <a:t>Heinz'in</a:t>
            </a:r>
            <a:r>
              <a:rPr lang="en-GB" sz="1200" dirty="0">
                <a:latin typeface="Calibri"/>
                <a:cs typeface="Calibri"/>
              </a:rPr>
              <a:t> Dip and Squeeze </a:t>
            </a:r>
            <a:r>
              <a:rPr lang="en-GB" sz="1200" dirty="0" err="1">
                <a:latin typeface="Calibri"/>
                <a:cs typeface="Calibri"/>
              </a:rPr>
              <a:t>ketçap</a:t>
            </a:r>
            <a:r>
              <a:rPr lang="en-GB" sz="1200" dirty="0">
                <a:latin typeface="Calibri"/>
                <a:cs typeface="Calibri"/>
              </a:rPr>
              <a:t> </a:t>
            </a:r>
            <a:r>
              <a:rPr lang="en-GB" sz="1200" dirty="0" err="1">
                <a:latin typeface="Calibri"/>
                <a:cs typeface="Calibri"/>
              </a:rPr>
              <a:t>paketinin</a:t>
            </a:r>
            <a:r>
              <a:rPr lang="en-GB" sz="1200" dirty="0">
                <a:latin typeface="Calibri"/>
                <a:cs typeface="Calibri"/>
              </a:rPr>
              <a:t> </a:t>
            </a:r>
            <a:r>
              <a:rPr lang="en-GB" sz="1200" dirty="0" err="1">
                <a:latin typeface="Calibri"/>
                <a:cs typeface="Calibri"/>
              </a:rPr>
              <a:t>tasarımı</a:t>
            </a:r>
            <a:r>
              <a:rPr lang="en-GB" sz="1200" dirty="0">
                <a:latin typeface="Calibri"/>
                <a:cs typeface="Calibri"/>
              </a:rPr>
              <a:t> </a:t>
            </a:r>
            <a:r>
              <a:rPr lang="en-GB" sz="1200" dirty="0" err="1">
                <a:latin typeface="Calibri"/>
                <a:cs typeface="Calibri"/>
              </a:rPr>
              <a:t>gibi</a:t>
            </a:r>
            <a:r>
              <a:rPr lang="en-GB" sz="1200" dirty="0">
                <a:latin typeface="Calibri"/>
                <a:cs typeface="Calibri"/>
              </a:rPr>
              <a:t>.</a:t>
            </a:r>
          </a:p>
          <a:p>
            <a:pPr rtl="0" fontAlgn="base">
              <a:defRPr/>
            </a:pPr>
            <a:endParaRPr lang="en-GB" sz="1200">
              <a:ea typeface="Calibri" panose="020F0502020204030204" pitchFamily="34" charset="0"/>
            </a:endParaRPr>
          </a:p>
          <a:p>
            <a:pPr marL="228600" indent="-228600" fontAlgn="base">
              <a:buFont typeface="+mj-lt"/>
              <a:buAutoNum type="arabicPeriod" startAt="4"/>
              <a:defRPr/>
            </a:pPr>
            <a:r>
              <a:rPr lang="en-GB" sz="1200" b="1" u="sng" dirty="0">
                <a:latin typeface="Calibri"/>
                <a:ea typeface="Calibri" panose="020F0502020204030204" pitchFamily="34" charset="0"/>
                <a:cs typeface="Calibri"/>
              </a:rPr>
              <a:t>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Ticari</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Markalar</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b="1" u="sng" dirty="0">
                <a:latin typeface="Calibri"/>
                <a:ea typeface="Calibri" panose="020F0502020204030204" pitchFamily="34" charset="0"/>
                <a:cs typeface="Calibri"/>
              </a:rPr>
              <a:t>(Trademark)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Ticari</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Takdir</a:t>
            </a:r>
            <a:r>
              <a:rPr lang="en-GB" sz="1200" b="1" u="sng" dirty="0">
                <a:latin typeface="Calibri"/>
                <a:ea typeface="Calibri" panose="020F0502020204030204" pitchFamily="34" charset="0"/>
                <a:cs typeface="Calibri"/>
              </a:rPr>
              <a:t> (Trade Dress) </a:t>
            </a:r>
            <a:endParaRPr lang="en-GB" sz="1200">
              <a:ea typeface="Calibri" panose="020F0502020204030204" pitchFamily="34" charset="0"/>
            </a:endParaRPr>
          </a:p>
          <a:p>
            <a:pPr>
              <a:defRPr/>
            </a:pPr>
            <a:r>
              <a:rPr lang="en-GB" sz="1200" dirty="0">
                <a:latin typeface="Calibri"/>
                <a:cs typeface="Calibri"/>
              </a:rPr>
              <a:t>"</a:t>
            </a:r>
            <a:r>
              <a:rPr lang="en-GB" sz="1200" i="1" dirty="0" err="1">
                <a:latin typeface="Calibri"/>
                <a:cs typeface="Calibri"/>
              </a:rPr>
              <a:t>Ticari</a:t>
            </a:r>
            <a:r>
              <a:rPr lang="en-GB" sz="1200" i="1" dirty="0">
                <a:latin typeface="Calibri"/>
                <a:cs typeface="Calibri"/>
              </a:rPr>
              <a:t> </a:t>
            </a:r>
            <a:r>
              <a:rPr lang="en-GB" sz="1200" i="1" dirty="0" err="1">
                <a:latin typeface="Calibri"/>
                <a:cs typeface="Calibri"/>
              </a:rPr>
              <a:t>marka</a:t>
            </a:r>
            <a:r>
              <a:rPr lang="en-GB" sz="1200" i="1" dirty="0">
                <a:latin typeface="Calibri"/>
                <a:cs typeface="Calibri"/>
              </a:rPr>
              <a:t>, </a:t>
            </a:r>
            <a:r>
              <a:rPr lang="en-GB" sz="1200" i="1" dirty="0" err="1">
                <a:latin typeface="Calibri"/>
                <a:cs typeface="Calibri"/>
              </a:rPr>
              <a:t>bir</a:t>
            </a:r>
            <a:r>
              <a:rPr lang="en-GB" sz="1200" i="1" dirty="0">
                <a:latin typeface="Calibri"/>
                <a:cs typeface="Calibri"/>
              </a:rPr>
              <a:t> </a:t>
            </a:r>
            <a:r>
              <a:rPr lang="en-GB" sz="1200" i="1" dirty="0" err="1">
                <a:latin typeface="Calibri"/>
                <a:cs typeface="Calibri"/>
              </a:rPr>
              <a:t>marka</a:t>
            </a:r>
            <a:r>
              <a:rPr lang="en-GB" sz="1200" i="1" dirty="0">
                <a:latin typeface="Calibri"/>
                <a:cs typeface="Calibri"/>
              </a:rPr>
              <a:t> </a:t>
            </a:r>
            <a:r>
              <a:rPr lang="en-GB" sz="1200" i="1" dirty="0" err="1">
                <a:latin typeface="Calibri"/>
                <a:cs typeface="Calibri"/>
              </a:rPr>
              <a:t>işlevi</a:t>
            </a:r>
            <a:r>
              <a:rPr lang="en-GB" sz="1200" i="1" dirty="0">
                <a:latin typeface="Calibri"/>
                <a:cs typeface="Calibri"/>
              </a:rPr>
              <a:t> </a:t>
            </a:r>
            <a:r>
              <a:rPr lang="en-GB" sz="1200" i="1" dirty="0" err="1">
                <a:latin typeface="Calibri"/>
                <a:cs typeface="Calibri"/>
              </a:rPr>
              <a:t>gören</a:t>
            </a:r>
            <a:r>
              <a:rPr lang="en-GB" sz="1200" i="1" dirty="0">
                <a:latin typeface="Calibri"/>
                <a:cs typeface="Calibri"/>
              </a:rPr>
              <a:t> </a:t>
            </a:r>
            <a:r>
              <a:rPr lang="en-GB" sz="1200" i="1" dirty="0" err="1">
                <a:latin typeface="Calibri"/>
                <a:cs typeface="Calibri"/>
              </a:rPr>
              <a:t>herhangi</a:t>
            </a:r>
            <a:r>
              <a:rPr lang="en-GB" sz="1200" i="1" dirty="0">
                <a:latin typeface="Calibri"/>
                <a:cs typeface="Calibri"/>
              </a:rPr>
              <a:t> </a:t>
            </a:r>
            <a:r>
              <a:rPr lang="en-GB" sz="1200" i="1" dirty="0" err="1">
                <a:latin typeface="Calibri"/>
                <a:cs typeface="Calibri"/>
              </a:rPr>
              <a:t>bir</a:t>
            </a:r>
            <a:r>
              <a:rPr lang="en-GB" sz="1200" i="1" dirty="0">
                <a:latin typeface="Calibri"/>
                <a:cs typeface="Calibri"/>
              </a:rPr>
              <a:t> </a:t>
            </a:r>
            <a:r>
              <a:rPr lang="en-GB" sz="1200" i="1" dirty="0" err="1">
                <a:latin typeface="Calibri"/>
                <a:cs typeface="Calibri"/>
              </a:rPr>
              <a:t>isim</a:t>
            </a:r>
            <a:r>
              <a:rPr lang="en-GB" sz="1200" i="1" dirty="0">
                <a:latin typeface="Calibri"/>
                <a:cs typeface="Calibri"/>
              </a:rPr>
              <a:t>, </a:t>
            </a:r>
            <a:r>
              <a:rPr lang="en-GB" sz="1200" i="1" dirty="0" err="1">
                <a:latin typeface="Calibri"/>
                <a:cs typeface="Calibri"/>
              </a:rPr>
              <a:t>kelime</a:t>
            </a:r>
            <a:r>
              <a:rPr lang="en-GB" sz="1200" i="1" dirty="0">
                <a:latin typeface="Calibri"/>
                <a:cs typeface="Calibri"/>
              </a:rPr>
              <a:t> </a:t>
            </a:r>
            <a:r>
              <a:rPr lang="en-GB" sz="1200" i="1" dirty="0" err="1">
                <a:latin typeface="Calibri"/>
                <a:cs typeface="Calibri"/>
              </a:rPr>
              <a:t>öbeği</a:t>
            </a:r>
            <a:r>
              <a:rPr lang="en-GB" sz="1200" i="1" dirty="0">
                <a:latin typeface="Calibri"/>
                <a:cs typeface="Calibri"/>
              </a:rPr>
              <a:t> </a:t>
            </a:r>
            <a:r>
              <a:rPr lang="en-GB" sz="1200" i="1" dirty="0" err="1">
                <a:latin typeface="Calibri"/>
                <a:cs typeface="Calibri"/>
              </a:rPr>
              <a:t>veya</a:t>
            </a:r>
            <a:r>
              <a:rPr lang="en-GB" sz="1200" i="1" dirty="0">
                <a:latin typeface="Calibri"/>
                <a:cs typeface="Calibri"/>
              </a:rPr>
              <a:t> </a:t>
            </a:r>
            <a:r>
              <a:rPr lang="en-GB" sz="1200" i="1" dirty="0" err="1">
                <a:latin typeface="Calibri"/>
                <a:cs typeface="Calibri"/>
              </a:rPr>
              <a:t>semboldür</a:t>
            </a:r>
            <a:r>
              <a:rPr lang="en-GB" sz="1200" i="1" dirty="0">
                <a:latin typeface="Calibri"/>
                <a:cs typeface="Calibri"/>
              </a:rPr>
              <a:t>, </a:t>
            </a:r>
            <a:r>
              <a:rPr lang="en-GB" sz="1200" i="1" dirty="0" err="1">
                <a:latin typeface="Calibri"/>
                <a:cs typeface="Calibri"/>
              </a:rPr>
              <a:t>yani</a:t>
            </a:r>
            <a:r>
              <a:rPr lang="en-GB" sz="1200" i="1" dirty="0">
                <a:latin typeface="Calibri"/>
                <a:cs typeface="Calibri"/>
              </a:rPr>
              <a:t> </a:t>
            </a:r>
            <a:r>
              <a:rPr lang="en-GB" sz="1200" i="1" dirty="0" err="1">
                <a:latin typeface="Calibri"/>
                <a:cs typeface="Calibri"/>
              </a:rPr>
              <a:t>halka</a:t>
            </a:r>
            <a:r>
              <a:rPr lang="en-GB" sz="1200" i="1" dirty="0">
                <a:latin typeface="Calibri"/>
                <a:cs typeface="Calibri"/>
              </a:rPr>
              <a:t> </a:t>
            </a:r>
            <a:r>
              <a:rPr lang="en-GB" sz="1200" i="1" dirty="0" err="1">
                <a:latin typeface="Calibri"/>
                <a:cs typeface="Calibri"/>
              </a:rPr>
              <a:t>ürün</a:t>
            </a:r>
            <a:r>
              <a:rPr lang="en-GB" sz="1200" i="1" dirty="0">
                <a:latin typeface="Calibri"/>
                <a:cs typeface="Calibri"/>
              </a:rPr>
              <a:t> </a:t>
            </a:r>
            <a:r>
              <a:rPr lang="en-GB" sz="1200" i="1" dirty="0" err="1">
                <a:latin typeface="Calibri"/>
                <a:cs typeface="Calibri"/>
              </a:rPr>
              <a:t>veya</a:t>
            </a:r>
            <a:r>
              <a:rPr lang="en-GB" sz="1200" i="1" dirty="0">
                <a:latin typeface="Calibri"/>
                <a:cs typeface="Calibri"/>
              </a:rPr>
              <a:t> </a:t>
            </a:r>
            <a:r>
              <a:rPr lang="en-GB" sz="1200" i="1" dirty="0" err="1">
                <a:latin typeface="Calibri"/>
                <a:cs typeface="Calibri"/>
              </a:rPr>
              <a:t>hizmetler</a:t>
            </a:r>
            <a:r>
              <a:rPr lang="en-GB" sz="1200" i="1" dirty="0">
                <a:latin typeface="Calibri"/>
                <a:cs typeface="Calibri"/>
              </a:rPr>
              <a:t> </a:t>
            </a:r>
            <a:r>
              <a:rPr lang="en-GB" sz="1200" i="1" dirty="0" err="1">
                <a:latin typeface="Calibri"/>
                <a:cs typeface="Calibri"/>
              </a:rPr>
              <a:t>için</a:t>
            </a:r>
            <a:r>
              <a:rPr lang="en-GB" sz="1200" i="1" dirty="0">
                <a:latin typeface="Calibri"/>
                <a:cs typeface="Calibri"/>
              </a:rPr>
              <a:t> </a:t>
            </a:r>
            <a:r>
              <a:rPr lang="en-GB" sz="1200" i="1" dirty="0" err="1">
                <a:latin typeface="Calibri"/>
                <a:cs typeface="Calibri"/>
              </a:rPr>
              <a:t>belirli</a:t>
            </a:r>
            <a:r>
              <a:rPr lang="en-GB" sz="1200" i="1" dirty="0">
                <a:latin typeface="Calibri"/>
                <a:cs typeface="Calibri"/>
              </a:rPr>
              <a:t> </a:t>
            </a:r>
            <a:r>
              <a:rPr lang="en-GB" sz="1200" i="1" dirty="0" err="1">
                <a:latin typeface="Calibri"/>
                <a:cs typeface="Calibri"/>
              </a:rPr>
              <a:t>bir</a:t>
            </a:r>
            <a:r>
              <a:rPr lang="en-GB" sz="1200" i="1" dirty="0">
                <a:latin typeface="Calibri"/>
                <a:cs typeface="Calibri"/>
              </a:rPr>
              <a:t> </a:t>
            </a:r>
            <a:r>
              <a:rPr lang="en-GB" sz="1200" i="1" dirty="0" err="1">
                <a:latin typeface="Calibri"/>
                <a:cs typeface="Calibri"/>
              </a:rPr>
              <a:t>kaynak</a:t>
            </a:r>
            <a:r>
              <a:rPr lang="en-GB" sz="1200" i="1" dirty="0">
                <a:latin typeface="Calibri"/>
                <a:cs typeface="Calibri"/>
              </a:rPr>
              <a:t> </a:t>
            </a:r>
            <a:r>
              <a:rPr lang="en-GB" sz="1200" i="1" dirty="0" err="1">
                <a:latin typeface="Calibri"/>
                <a:cs typeface="Calibri"/>
              </a:rPr>
              <a:t>veya</a:t>
            </a:r>
            <a:r>
              <a:rPr lang="en-GB" sz="1200" i="1" dirty="0">
                <a:latin typeface="Calibri"/>
                <a:cs typeface="Calibri"/>
              </a:rPr>
              <a:t> </a:t>
            </a:r>
            <a:r>
              <a:rPr lang="en-GB" sz="1200" i="1" dirty="0" err="1">
                <a:latin typeface="Calibri"/>
                <a:cs typeface="Calibri"/>
              </a:rPr>
              <a:t>üretici</a:t>
            </a:r>
            <a:r>
              <a:rPr lang="en-GB" sz="1200" i="1" dirty="0">
                <a:latin typeface="Calibri"/>
                <a:cs typeface="Calibri"/>
              </a:rPr>
              <a:t> </a:t>
            </a:r>
            <a:r>
              <a:rPr lang="en-GB" sz="1200" i="1" dirty="0" err="1">
                <a:latin typeface="Calibri"/>
                <a:cs typeface="Calibri"/>
              </a:rPr>
              <a:t>olduğunu</a:t>
            </a:r>
            <a:r>
              <a:rPr lang="en-GB" sz="1200" i="1" dirty="0">
                <a:latin typeface="Calibri"/>
                <a:cs typeface="Calibri"/>
              </a:rPr>
              <a:t> </a:t>
            </a:r>
            <a:r>
              <a:rPr lang="en-GB" sz="1200" i="1" dirty="0" err="1">
                <a:latin typeface="Calibri"/>
                <a:cs typeface="Calibri"/>
              </a:rPr>
              <a:t>söyler</a:t>
            </a:r>
            <a:r>
              <a:rPr lang="en-GB" sz="1200" i="1" dirty="0">
                <a:latin typeface="Calibri"/>
                <a:cs typeface="Calibri"/>
              </a:rPr>
              <a:t>.</a:t>
            </a:r>
            <a:r>
              <a:rPr lang="en-GB" sz="1200" dirty="0">
                <a:latin typeface="Calibri"/>
                <a:cs typeface="Calibri"/>
              </a:rPr>
              <a:t>"(</a:t>
            </a:r>
            <a:r>
              <a:rPr lang="en-GB" sz="1200" dirty="0" err="1">
                <a:latin typeface="Calibri"/>
                <a:cs typeface="Calibri"/>
              </a:rPr>
              <a:t>Kattwinkel</a:t>
            </a:r>
            <a:r>
              <a:rPr lang="en-GB" sz="1200" dirty="0">
                <a:latin typeface="Calibri"/>
                <a:cs typeface="Calibri"/>
              </a:rPr>
              <a:t>, 2017). Bir </a:t>
            </a:r>
            <a:r>
              <a:rPr lang="en-GB" sz="1200" dirty="0" err="1">
                <a:latin typeface="Calibri"/>
                <a:cs typeface="Calibri"/>
              </a:rPr>
              <a:t>ürüne</a:t>
            </a:r>
            <a:r>
              <a:rPr lang="en-GB" sz="1200" dirty="0">
                <a:latin typeface="Calibri"/>
                <a:cs typeface="Calibri"/>
              </a:rPr>
              <a:t> </a:t>
            </a:r>
            <a:r>
              <a:rPr lang="en-GB" sz="1200" dirty="0" err="1">
                <a:latin typeface="Calibri"/>
                <a:cs typeface="Calibri"/>
              </a:rPr>
              <a:t>veya</a:t>
            </a:r>
            <a:r>
              <a:rPr lang="en-GB" sz="1200" dirty="0">
                <a:latin typeface="Calibri"/>
                <a:cs typeface="Calibri"/>
              </a:rPr>
              <a:t> </a:t>
            </a:r>
            <a:r>
              <a:rPr lang="en-GB" sz="1200" dirty="0" err="1">
                <a:latin typeface="Calibri"/>
                <a:cs typeface="Calibri"/>
              </a:rPr>
              <a:t>şirkete</a:t>
            </a:r>
            <a:r>
              <a:rPr lang="en-GB" sz="1200" dirty="0">
                <a:latin typeface="Calibri"/>
                <a:cs typeface="Calibri"/>
              </a:rPr>
              <a:t> </a:t>
            </a:r>
            <a:r>
              <a:rPr lang="en-GB" sz="1200" dirty="0" err="1">
                <a:latin typeface="Calibri"/>
                <a:cs typeface="Calibri"/>
              </a:rPr>
              <a:t>kurumsal</a:t>
            </a:r>
            <a:r>
              <a:rPr lang="en-GB" sz="1200" dirty="0">
                <a:latin typeface="Calibri"/>
                <a:cs typeface="Calibri"/>
              </a:rPr>
              <a:t> </a:t>
            </a:r>
            <a:r>
              <a:rPr lang="en-GB" sz="1200" dirty="0" err="1">
                <a:latin typeface="Calibri"/>
                <a:cs typeface="Calibri"/>
              </a:rPr>
              <a:t>kimlik</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pazarlama</a:t>
            </a:r>
            <a:r>
              <a:rPr lang="en-GB" sz="1200" dirty="0">
                <a:latin typeface="Calibri"/>
                <a:cs typeface="Calibri"/>
              </a:rPr>
              <a:t> </a:t>
            </a:r>
            <a:r>
              <a:rPr lang="en-GB" sz="1200" dirty="0" err="1">
                <a:latin typeface="Calibri"/>
                <a:cs typeface="Calibri"/>
              </a:rPr>
              <a:t>avantajı</a:t>
            </a:r>
            <a:r>
              <a:rPr lang="en-GB" sz="1200" dirty="0">
                <a:latin typeface="Calibri"/>
                <a:cs typeface="Calibri"/>
              </a:rPr>
              <a:t> </a:t>
            </a:r>
            <a:r>
              <a:rPr lang="en-GB" sz="1200" dirty="0" err="1">
                <a:latin typeface="Calibri"/>
                <a:cs typeface="Calibri"/>
              </a:rPr>
              <a:t>sağlayarak</a:t>
            </a:r>
            <a:r>
              <a:rPr lang="en-GB" sz="1200" dirty="0">
                <a:latin typeface="Calibri"/>
                <a:cs typeface="Calibri"/>
              </a:rPr>
              <a:t> </a:t>
            </a:r>
            <a:r>
              <a:rPr lang="en-GB" sz="1200" dirty="0" err="1">
                <a:latin typeface="Calibri"/>
                <a:cs typeface="Calibri"/>
              </a:rPr>
              <a:t>rekabeti</a:t>
            </a:r>
            <a:r>
              <a:rPr lang="en-GB" sz="1200" dirty="0">
                <a:latin typeface="Calibri"/>
                <a:cs typeface="Calibri"/>
              </a:rPr>
              <a:t> </a:t>
            </a:r>
            <a:r>
              <a:rPr lang="en-GB" sz="1200" dirty="0" err="1">
                <a:latin typeface="Calibri"/>
                <a:cs typeface="Calibri"/>
              </a:rPr>
              <a:t>artırırlar</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bu</a:t>
            </a:r>
            <a:r>
              <a:rPr lang="en-GB" sz="1200" dirty="0">
                <a:latin typeface="Calibri"/>
                <a:cs typeface="Calibri"/>
              </a:rPr>
              <a:t> </a:t>
            </a:r>
            <a:r>
              <a:rPr lang="en-GB" sz="1200" dirty="0" err="1">
                <a:latin typeface="Calibri"/>
                <a:cs typeface="Calibri"/>
              </a:rPr>
              <a:t>doğrultuda</a:t>
            </a:r>
            <a:r>
              <a:rPr lang="en-GB" sz="1200" dirty="0">
                <a:latin typeface="Calibri"/>
                <a:cs typeface="Calibri"/>
              </a:rPr>
              <a:t> yeni </a:t>
            </a:r>
            <a:r>
              <a:rPr lang="en-GB" sz="1200" dirty="0" err="1">
                <a:latin typeface="Calibri"/>
                <a:cs typeface="Calibri"/>
              </a:rPr>
              <a:t>girişimler</a:t>
            </a:r>
            <a:r>
              <a:rPr lang="en-GB" sz="1200" dirty="0">
                <a:latin typeface="Calibri"/>
                <a:cs typeface="Calibri"/>
              </a:rPr>
              <a:t> </a:t>
            </a:r>
            <a:r>
              <a:rPr lang="en-GB" sz="1200" dirty="0" err="1">
                <a:latin typeface="Calibri"/>
                <a:cs typeface="Calibri"/>
              </a:rPr>
              <a:t>kimliklerini</a:t>
            </a:r>
            <a:r>
              <a:rPr lang="en-GB" sz="1200" dirty="0">
                <a:latin typeface="Calibri"/>
                <a:cs typeface="Calibri"/>
              </a:rPr>
              <a:t> </a:t>
            </a:r>
            <a:r>
              <a:rPr lang="en-GB" sz="1200" dirty="0" err="1">
                <a:latin typeface="Calibri"/>
                <a:cs typeface="Calibri"/>
              </a:rPr>
              <a:t>oluşturmak</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bu</a:t>
            </a:r>
            <a:r>
              <a:rPr lang="en-GB" sz="1200" dirty="0">
                <a:latin typeface="Calibri"/>
                <a:cs typeface="Calibri"/>
              </a:rPr>
              <a:t> </a:t>
            </a:r>
            <a:r>
              <a:rPr lang="en-GB" sz="1200" dirty="0" err="1">
                <a:latin typeface="Calibri"/>
                <a:cs typeface="Calibri"/>
              </a:rPr>
              <a:t>hakkı</a:t>
            </a:r>
            <a:r>
              <a:rPr lang="en-GB" sz="1200" dirty="0">
                <a:latin typeface="Calibri"/>
                <a:cs typeface="Calibri"/>
              </a:rPr>
              <a:t> </a:t>
            </a:r>
            <a:r>
              <a:rPr lang="en-GB" sz="1200" dirty="0" err="1">
                <a:latin typeface="Calibri"/>
                <a:cs typeface="Calibri"/>
              </a:rPr>
              <a:t>kullanırlar</a:t>
            </a:r>
            <a:r>
              <a:rPr lang="en-GB" sz="1200" dirty="0">
                <a:latin typeface="Calibri"/>
                <a:cs typeface="Calibri"/>
              </a:rPr>
              <a:t> (Halt </a:t>
            </a:r>
            <a:r>
              <a:rPr lang="en-GB" sz="1200" dirty="0" err="1">
                <a:latin typeface="Calibri"/>
                <a:cs typeface="Calibri"/>
              </a:rPr>
              <a:t>vd</a:t>
            </a:r>
            <a:r>
              <a:rPr lang="en-GB" sz="1200" dirty="0">
                <a:latin typeface="Calibri"/>
                <a:cs typeface="Calibri"/>
              </a:rPr>
              <a:t>., 2017).</a:t>
            </a:r>
            <a:endParaRPr lang="en-GB" sz="1200" b="1" dirty="0">
              <a:latin typeface="Calibri"/>
              <a:cs typeface="Calibri"/>
            </a:endParaRPr>
          </a:p>
          <a:p>
            <a:pPr rtl="0" fontAlgn="base">
              <a:defRPr/>
            </a:pPr>
            <a:endParaRPr lang="en-GB" sz="1200" i="0" u="none" strike="noStrike" kern="1200" cap="none" spc="0" baseline="0" noProof="0">
              <a:solidFill>
                <a:srgbClr val="000000"/>
              </a:solidFill>
              <a:ea typeface="Calibri" panose="020F0502020204030204" pitchFamily="34" charset="0"/>
            </a:endParaRPr>
          </a:p>
          <a:p>
            <a:pPr>
              <a:defRPr/>
            </a:pPr>
            <a:r>
              <a:rPr lang="en-GB" sz="1200" dirty="0" err="1">
                <a:latin typeface="Calibri"/>
                <a:cs typeface="Calibri"/>
              </a:rPr>
              <a:t>Ticari</a:t>
            </a:r>
            <a:r>
              <a:rPr lang="en-GB" sz="1200" dirty="0">
                <a:latin typeface="Calibri"/>
                <a:cs typeface="Calibri"/>
              </a:rPr>
              <a:t> </a:t>
            </a:r>
            <a:r>
              <a:rPr lang="en-GB" sz="1200" dirty="0" err="1">
                <a:latin typeface="Calibri"/>
                <a:cs typeface="Calibri"/>
              </a:rPr>
              <a:t>Takdir</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ürünün</a:t>
            </a:r>
            <a:r>
              <a:rPr lang="en-GB" sz="1200" dirty="0">
                <a:latin typeface="Calibri"/>
                <a:cs typeface="Calibri"/>
              </a:rPr>
              <a:t> </a:t>
            </a:r>
            <a:r>
              <a:rPr lang="en-GB" sz="1200" dirty="0" err="1">
                <a:latin typeface="Calibri"/>
                <a:cs typeface="Calibri"/>
              </a:rPr>
              <a:t>ambalajlandığı</a:t>
            </a:r>
            <a:r>
              <a:rPr lang="en-GB" sz="1200" dirty="0">
                <a:latin typeface="Calibri"/>
                <a:cs typeface="Calibri"/>
              </a:rPr>
              <a:t> </a:t>
            </a:r>
            <a:r>
              <a:rPr lang="en-GB" sz="1200" dirty="0" err="1">
                <a:latin typeface="Calibri"/>
                <a:cs typeface="Calibri"/>
              </a:rPr>
              <a:t>malzemelerin</a:t>
            </a:r>
            <a:r>
              <a:rPr lang="en-GB" sz="1200" dirty="0">
                <a:latin typeface="Calibri"/>
                <a:cs typeface="Calibri"/>
              </a:rPr>
              <a:t> </a:t>
            </a:r>
            <a:r>
              <a:rPr lang="en-GB" sz="1200" dirty="0" err="1">
                <a:latin typeface="Calibri"/>
                <a:cs typeface="Calibri"/>
              </a:rPr>
              <a:t>tasarımı</a:t>
            </a:r>
            <a:r>
              <a:rPr lang="en-GB" sz="1200" dirty="0">
                <a:latin typeface="Calibri"/>
                <a:cs typeface="Calibri"/>
              </a:rPr>
              <a:t> </a:t>
            </a:r>
            <a:r>
              <a:rPr lang="en-GB" sz="1200" dirty="0" err="1">
                <a:latin typeface="Calibri"/>
                <a:cs typeface="Calibri"/>
              </a:rPr>
              <a:t>ve</a:t>
            </a:r>
            <a:r>
              <a:rPr lang="en-GB" sz="1200" dirty="0">
                <a:latin typeface="Calibri"/>
                <a:cs typeface="Calibri"/>
              </a:rPr>
              <a:t> </a:t>
            </a:r>
            <a:r>
              <a:rPr lang="en-GB" sz="1200" dirty="0" err="1">
                <a:latin typeface="Calibri"/>
                <a:cs typeface="Calibri"/>
              </a:rPr>
              <a:t>şekline</a:t>
            </a:r>
            <a:r>
              <a:rPr lang="en-GB" sz="1200" dirty="0">
                <a:latin typeface="Calibri"/>
                <a:cs typeface="Calibri"/>
              </a:rPr>
              <a:t> </a:t>
            </a:r>
            <a:r>
              <a:rPr lang="en-GB" sz="1200" dirty="0" err="1">
                <a:latin typeface="Calibri"/>
                <a:cs typeface="Calibri"/>
              </a:rPr>
              <a:t>atıfta</a:t>
            </a:r>
            <a:r>
              <a:rPr lang="en-GB" sz="1200" dirty="0">
                <a:latin typeface="Calibri"/>
                <a:cs typeface="Calibri"/>
              </a:rPr>
              <a:t> </a:t>
            </a:r>
            <a:r>
              <a:rPr lang="en-GB" sz="1200" dirty="0" err="1">
                <a:latin typeface="Calibri"/>
                <a:cs typeface="Calibri"/>
              </a:rPr>
              <a:t>bulunur</a:t>
            </a:r>
            <a:r>
              <a:rPr lang="en-GB" sz="1200" dirty="0">
                <a:latin typeface="Calibri"/>
                <a:cs typeface="Calibri"/>
              </a:rPr>
              <a:t> (Cornell Law School, </a:t>
            </a:r>
            <a:r>
              <a:rPr lang="en-GB" sz="1200" dirty="0" err="1">
                <a:latin typeface="Calibri"/>
                <a:cs typeface="Calibri"/>
              </a:rPr>
              <a:t>t.y.</a:t>
            </a:r>
            <a:r>
              <a:rPr lang="en-GB" sz="1200" dirty="0">
                <a:latin typeface="Calibri"/>
                <a:cs typeface="Calibri"/>
              </a:rPr>
              <a:t>). </a:t>
            </a:r>
            <a:r>
              <a:rPr lang="en-GB" sz="1200" dirty="0" err="1">
                <a:latin typeface="Calibri"/>
                <a:ea typeface="Calibri" panose="020F0502020204030204" pitchFamily="34" charset="0"/>
                <a:cs typeface="Calibri"/>
              </a:rPr>
              <a:t>Başka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deyişle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malın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menfaatin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kaynağını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gösteren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tanıyan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diğerlerinden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ayıran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bir</a:t>
            </a:r>
            <a:r>
              <a:rPr lang="en-GB" sz="1200" dirty="0">
                <a:latin typeface="Calibri"/>
                <a:ea typeface="Calibri" panose="020F0502020204030204" pitchFamily="34" charset="0"/>
                <a:cs typeface="Calibri"/>
              </a:rPr>
              <a:t> mal </a:t>
            </a:r>
            <a:r>
              <a:rPr lang="en-GB" sz="1200" dirty="0" err="1">
                <a:latin typeface="Calibri"/>
                <a:ea typeface="Calibri" panose="020F0502020204030204" pitchFamily="34" charset="0"/>
                <a:cs typeface="Calibri"/>
              </a:rPr>
              <a:t>veya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menfaatin</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genel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ticari</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görünümüdür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Uluslararası</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Ticaret</a:t>
            </a:r>
            <a:r>
              <a:rPr lang="en-GB" sz="1200" dirty="0" err="1">
                <a:latin typeface="Calibri"/>
                <a:cs typeface="Calibri"/>
              </a:rPr>
              <a:t>ark</a:t>
            </a:r>
            <a:r>
              <a:rPr lang="en-GB" sz="1200" dirty="0">
                <a:latin typeface="Calibri"/>
                <a:cs typeface="Calibri"/>
              </a:rPr>
              <a:t> </a:t>
            </a:r>
            <a:r>
              <a:rPr lang="en-GB" sz="1200" dirty="0" err="1">
                <a:latin typeface="Calibri"/>
                <a:cs typeface="Calibri"/>
              </a:rPr>
              <a:t>Derneği</a:t>
            </a:r>
            <a:r>
              <a:rPr lang="en-GB" sz="1200" dirty="0">
                <a:latin typeface="Calibri"/>
                <a:cs typeface="Calibri"/>
              </a:rPr>
              <a:t> - International Trademark Association, </a:t>
            </a:r>
            <a:r>
              <a:rPr lang="en-GB" sz="1200" dirty="0" err="1">
                <a:latin typeface="Calibri"/>
                <a:cs typeface="Calibri"/>
              </a:rPr>
              <a:t>t.y.</a:t>
            </a:r>
            <a:r>
              <a:rPr lang="en-GB" sz="1200" dirty="0">
                <a:latin typeface="Calibri"/>
                <a:cs typeface="Calibri"/>
              </a:rPr>
              <a:t>). </a:t>
            </a:r>
            <a:r>
              <a:rPr lang="en-GB" sz="1200" dirty="0" err="1">
                <a:latin typeface="Calibri"/>
                <a:cs typeface="Calibri"/>
              </a:rPr>
              <a:t>Örneğin</a:t>
            </a:r>
            <a:r>
              <a:rPr lang="en-GB" sz="1200" dirty="0">
                <a:latin typeface="Calibri"/>
                <a:cs typeface="Calibri"/>
              </a:rPr>
              <a:t>, Pepperidge </a:t>
            </a:r>
            <a:r>
              <a:rPr lang="en-GB" sz="1200" dirty="0" err="1">
                <a:latin typeface="Calibri"/>
                <a:cs typeface="Calibri"/>
              </a:rPr>
              <a:t>Farm'ın</a:t>
            </a:r>
            <a:r>
              <a:rPr lang="en-GB" sz="1200" dirty="0">
                <a:latin typeface="Calibri"/>
                <a:cs typeface="Calibri"/>
              </a:rPr>
              <a:t> Milano </a:t>
            </a:r>
            <a:r>
              <a:rPr lang="en-GB" sz="1200" dirty="0" err="1">
                <a:latin typeface="Calibri"/>
                <a:cs typeface="Calibri"/>
              </a:rPr>
              <a:t>Kurabiyeleri</a:t>
            </a:r>
            <a:r>
              <a:rPr lang="en-GB" sz="1200" dirty="0">
                <a:latin typeface="Calibri"/>
                <a:cs typeface="Calibri"/>
              </a:rPr>
              <a:t>, </a:t>
            </a:r>
            <a:r>
              <a:rPr lang="en-GB" sz="1200" dirty="0" err="1">
                <a:latin typeface="Calibri"/>
                <a:cs typeface="Calibri"/>
              </a:rPr>
              <a:t>Carvel'in</a:t>
            </a:r>
            <a:r>
              <a:rPr lang="en-GB" sz="1200" dirty="0">
                <a:latin typeface="Calibri"/>
                <a:cs typeface="Calibri"/>
              </a:rPr>
              <a:t> Fudgie the Whale Ice </a:t>
            </a:r>
            <a:r>
              <a:rPr lang="en-GB" sz="1200" dirty="0" err="1">
                <a:latin typeface="Calibri"/>
                <a:cs typeface="Calibri"/>
              </a:rPr>
              <a:t>ürünü</a:t>
            </a:r>
            <a:r>
              <a:rPr lang="en-GB" sz="1200" dirty="0">
                <a:latin typeface="Calibri"/>
                <a:cs typeface="Calibri"/>
              </a:rPr>
              <a:t>, </a:t>
            </a:r>
            <a:r>
              <a:rPr lang="en-GB" sz="1200" dirty="0" err="1">
                <a:latin typeface="Calibri"/>
                <a:cs typeface="Calibri"/>
              </a:rPr>
              <a:t>Kremalı</a:t>
            </a:r>
            <a:r>
              <a:rPr lang="en-GB" sz="1200" dirty="0">
                <a:latin typeface="Calibri"/>
                <a:cs typeface="Calibri"/>
              </a:rPr>
              <a:t> Kek, </a:t>
            </a:r>
            <a:r>
              <a:rPr lang="en-GB" sz="1200" dirty="0" err="1">
                <a:latin typeface="Calibri"/>
                <a:cs typeface="Calibri"/>
              </a:rPr>
              <a:t>üstte</a:t>
            </a:r>
            <a:r>
              <a:rPr lang="en-GB" sz="1200" dirty="0">
                <a:latin typeface="Calibri"/>
                <a:cs typeface="Calibri"/>
              </a:rPr>
              <a:t> Dairy Queen </a:t>
            </a:r>
            <a:r>
              <a:rPr lang="en-GB" sz="1200" dirty="0" err="1">
                <a:latin typeface="Calibri"/>
                <a:cs typeface="Calibri"/>
              </a:rPr>
              <a:t>markasının</a:t>
            </a:r>
            <a:r>
              <a:rPr lang="en-GB" sz="1200" dirty="0">
                <a:latin typeface="Calibri"/>
                <a:cs typeface="Calibri"/>
              </a:rPr>
              <a:t> </a:t>
            </a:r>
            <a:r>
              <a:rPr lang="en-GB" sz="1200" dirty="0" err="1">
                <a:latin typeface="Calibri"/>
                <a:cs typeface="Calibri"/>
              </a:rPr>
              <a:t>dondurması</a:t>
            </a:r>
            <a:r>
              <a:rPr lang="en-GB" sz="1200" dirty="0">
                <a:latin typeface="Calibri"/>
                <a:cs typeface="Calibri"/>
              </a:rPr>
              <a:t>, </a:t>
            </a:r>
            <a:r>
              <a:rPr lang="en-GB" sz="1200" dirty="0" err="1">
                <a:latin typeface="Calibri"/>
                <a:cs typeface="Calibri"/>
              </a:rPr>
              <a:t>Hershey'in</a:t>
            </a:r>
            <a:r>
              <a:rPr lang="en-GB" sz="1200" dirty="0">
                <a:latin typeface="Calibri"/>
                <a:cs typeface="Calibri"/>
              </a:rPr>
              <a:t> </a:t>
            </a:r>
            <a:r>
              <a:rPr lang="en-GB" sz="1200" dirty="0" err="1">
                <a:latin typeface="Calibri"/>
                <a:cs typeface="Calibri"/>
              </a:rPr>
              <a:t>öpücükleri</a:t>
            </a:r>
            <a:r>
              <a:rPr lang="en-GB" sz="1200" dirty="0">
                <a:latin typeface="Calibri"/>
                <a:cs typeface="Calibri"/>
              </a:rPr>
              <a:t>, </a:t>
            </a:r>
            <a:r>
              <a:rPr lang="en-GB" sz="1200" dirty="0" err="1">
                <a:latin typeface="Calibri"/>
                <a:cs typeface="Calibri"/>
              </a:rPr>
              <a:t>Hershey'in</a:t>
            </a:r>
            <a:r>
              <a:rPr lang="en-GB" sz="1200" dirty="0">
                <a:latin typeface="Calibri"/>
                <a:cs typeface="Calibri"/>
              </a:rPr>
              <a:t> </a:t>
            </a:r>
            <a:r>
              <a:rPr lang="en-GB" sz="1200" dirty="0" err="1">
                <a:latin typeface="Calibri"/>
                <a:cs typeface="Calibri"/>
              </a:rPr>
              <a:t>çikolatası</a:t>
            </a:r>
            <a:r>
              <a:rPr lang="en-GB" sz="1200" dirty="0">
                <a:latin typeface="Calibri"/>
                <a:cs typeface="Calibri"/>
              </a:rPr>
              <a:t> </a:t>
            </a:r>
            <a:r>
              <a:rPr lang="en-GB" sz="1200" dirty="0" err="1">
                <a:latin typeface="Calibri"/>
                <a:cs typeface="Calibri"/>
              </a:rPr>
              <a:t>gibi</a:t>
            </a:r>
            <a:r>
              <a:rPr lang="en-GB" sz="1200" dirty="0">
                <a:latin typeface="Calibri"/>
                <a:cs typeface="Calibri"/>
              </a:rPr>
              <a:t> (Saunders </a:t>
            </a:r>
            <a:r>
              <a:rPr lang="en-GB" sz="1200" dirty="0" err="1">
                <a:latin typeface="Calibri"/>
                <a:cs typeface="Calibri"/>
              </a:rPr>
              <a:t>ve</a:t>
            </a:r>
            <a:r>
              <a:rPr lang="en-GB" sz="1200" dirty="0">
                <a:latin typeface="Calibri"/>
                <a:cs typeface="Calibri"/>
              </a:rPr>
              <a:t> Flugge, 2021).</a:t>
            </a:r>
            <a:endParaRPr lang="en-GB" dirty="0"/>
          </a:p>
        </p:txBody>
      </p:sp>
      <p:sp>
        <p:nvSpPr>
          <p:cNvPr id="5" name="TextBox 4">
            <a:extLst>
              <a:ext uri="{FF2B5EF4-FFF2-40B4-BE49-F238E27FC236}">
                <a16:creationId xmlns:a16="http://schemas.microsoft.com/office/drawing/2014/main" id="{A25B0B12-06AA-E3AE-888C-24629B307B28}"/>
              </a:ext>
            </a:extLst>
          </p:cNvPr>
          <p:cNvSpPr txBox="1"/>
          <p:nvPr/>
        </p:nvSpPr>
        <p:spPr>
          <a:xfrm>
            <a:off x="1581247" y="1368259"/>
            <a:ext cx="5465962" cy="461665"/>
          </a:xfrm>
          <a:prstGeom prst="rect">
            <a:avLst/>
          </a:prstGeom>
          <a:noFill/>
        </p:spPr>
        <p:txBody>
          <a:bodyPr wrap="square" lIns="91440" tIns="45720" rIns="91440" bIns="45720" anchor="t">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B.3.2. Fikri Mülkiyet Hakları</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098" name="Picture 2">
            <a:extLst>
              <a:ext uri="{FF2B5EF4-FFF2-40B4-BE49-F238E27FC236}">
                <a16:creationId xmlns:a16="http://schemas.microsoft.com/office/drawing/2014/main" id="{A6A5D019-A0BB-4C3C-0880-C4E483F8D08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6828" y="9275508"/>
            <a:ext cx="565553" cy="56555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367CCD5B-1D7D-8C6E-62BA-A53B6C5C6444}"/>
              </a:ext>
            </a:extLst>
          </p:cNvPr>
          <p:cNvSpPr txBox="1"/>
          <p:nvPr/>
        </p:nvSpPr>
        <p:spPr>
          <a:xfrm>
            <a:off x="944077" y="9282669"/>
            <a:ext cx="6103131" cy="461665"/>
          </a:xfrm>
          <a:prstGeom prst="rect">
            <a:avLst/>
          </a:prstGeom>
          <a:noFill/>
        </p:spPr>
        <p:txBody>
          <a:bodyPr wrap="square">
            <a:spAutoFit/>
          </a:bodyPr>
          <a:lstStyle/>
          <a:p>
            <a:pPr algn="l" rtl="0" fontAlgn="base"/>
            <a:r>
              <a:rPr lang="fr-FR" sz="1200" b="1" i="0">
                <a:effectLst/>
                <a:latin typeface="Calibri" panose="020F0502020204030204" pitchFamily="34" charset="0"/>
                <a:ea typeface="Calibri" panose="020F0502020204030204" pitchFamily="34" charset="0"/>
                <a:cs typeface="Calibri" panose="020F0502020204030204" pitchFamily="34" charset="0"/>
              </a:rPr>
              <a:t>Yayın Önerileri</a:t>
            </a:r>
            <a:r>
              <a:rPr lang="fr-FR" sz="1200" b="0" i="0">
                <a:effectLst/>
                <a:latin typeface="Calibri" panose="020F0502020204030204" pitchFamily="34" charset="0"/>
                <a:ea typeface="Calibri" panose="020F0502020204030204" pitchFamily="34" charset="0"/>
                <a:cs typeface="Calibri" panose="020F0502020204030204" pitchFamily="34" charset="0"/>
              </a:rPr>
              <a:t>:</a:t>
            </a:r>
          </a:p>
          <a:p>
            <a:pPr algn="l" rtl="0" fontAlgn="base"/>
            <a:r>
              <a:rPr lang="fr-FR" sz="1200" b="0" i="0" u="sng" strike="noStrike">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https://www.reuters.com/article/us-eu-copyright-netherlands-food-idUSKCN1NI1IN</a:t>
            </a:r>
            <a:r>
              <a:rPr lang="fr-FR" sz="1200" b="0" i="0">
                <a:effectLst/>
                <a:latin typeface="Calibri" panose="020F0502020204030204" pitchFamily="34" charset="0"/>
                <a:ea typeface="Calibri" panose="020F0502020204030204" pitchFamily="34" charset="0"/>
                <a:cs typeface="Calibri" panose="020F0502020204030204" pitchFamily="34" charset="0"/>
              </a:rPr>
              <a:t> </a:t>
            </a:r>
          </a:p>
        </p:txBody>
      </p:sp>
      <p:sp>
        <p:nvSpPr>
          <p:cNvPr id="34" name="Slide Number Placeholder 9">
            <a:extLst>
              <a:ext uri="{FF2B5EF4-FFF2-40B4-BE49-F238E27FC236}">
                <a16:creationId xmlns:a16="http://schemas.microsoft.com/office/drawing/2014/main" id="{0E5405E4-F471-28E7-CCC2-BBA782ED891D}"/>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49</a:t>
            </a:fld>
            <a:endParaRPr lang="en-US" sz="1100"/>
          </a:p>
        </p:txBody>
      </p:sp>
      <p:pic>
        <p:nvPicPr>
          <p:cNvPr id="4" name="Picture 3">
            <a:extLst>
              <a:ext uri="{FF2B5EF4-FFF2-40B4-BE49-F238E27FC236}">
                <a16:creationId xmlns:a16="http://schemas.microsoft.com/office/drawing/2014/main" id="{F9C06A36-DC18-0BCB-1AAC-1E12F6AC06CB}"/>
              </a:ext>
            </a:extLst>
          </p:cNvPr>
          <p:cNvPicPr>
            <a:picLocks noChangeAspect="1"/>
          </p:cNvPicPr>
          <p:nvPr/>
        </p:nvPicPr>
        <p:blipFill>
          <a:blip r:embed="rId4"/>
          <a:stretch>
            <a:fillRect/>
          </a:stretch>
        </p:blipFill>
        <p:spPr>
          <a:xfrm>
            <a:off x="6651544" y="9372093"/>
            <a:ext cx="504702" cy="476250"/>
          </a:xfrm>
          <a:prstGeom prst="rect">
            <a:avLst/>
          </a:prstGeom>
        </p:spPr>
      </p:pic>
    </p:spTree>
    <p:extLst>
      <p:ext uri="{BB962C8B-B14F-4D97-AF65-F5344CB8AC3E}">
        <p14:creationId xmlns:p14="http://schemas.microsoft.com/office/powerpoint/2010/main" val="2386866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69112-BDCC-6434-0022-21066971E4D8}"/>
              </a:ext>
            </a:extLst>
          </p:cNvPr>
          <p:cNvSpPr>
            <a:spLocks noGrp="1"/>
          </p:cNvSpPr>
          <p:nvPr>
            <p:ph type="body" sz="quarter" idx="30"/>
          </p:nvPr>
        </p:nvSpPr>
        <p:spPr/>
        <p:txBody>
          <a:bodyPr lIns="91440" tIns="45720" rIns="91440" bIns="45720" anchor="t">
            <a:noAutofit/>
          </a:bodyPr>
          <a:lstStyle/>
          <a:p>
            <a:r>
              <a:rPr lang="en-IE" sz="3600" b="1" dirty="0" err="1">
                <a:latin typeface="Calibri"/>
                <a:ea typeface="Calibri"/>
                <a:cs typeface="Calibri"/>
              </a:rPr>
              <a:t>Önsöz</a:t>
            </a:r>
            <a:r>
              <a:rPr lang="en-IE" sz="3600" b="1" dirty="0">
                <a:latin typeface="Calibri"/>
                <a:ea typeface="Calibri"/>
                <a:cs typeface="Calibri"/>
              </a:rPr>
              <a:t> </a:t>
            </a:r>
            <a:r>
              <a:rPr lang="en-IE" sz="3600" dirty="0">
                <a:latin typeface="Calibri"/>
                <a:ea typeface="Calibri"/>
                <a:cs typeface="Calibri"/>
              </a:rPr>
              <a:t>- Neden?</a:t>
            </a:r>
            <a:endParaRPr lang="en-US" dirty="0"/>
          </a:p>
        </p:txBody>
      </p:sp>
      <p:sp>
        <p:nvSpPr>
          <p:cNvPr id="3" name="Text Placeholder 2">
            <a:extLst>
              <a:ext uri="{FF2B5EF4-FFF2-40B4-BE49-F238E27FC236}">
                <a16:creationId xmlns:a16="http://schemas.microsoft.com/office/drawing/2014/main" id="{D9EC9468-E343-4944-2AFD-AF4490B12DDC}"/>
              </a:ext>
            </a:extLst>
          </p:cNvPr>
          <p:cNvSpPr>
            <a:spLocks noGrp="1"/>
          </p:cNvSpPr>
          <p:nvPr>
            <p:ph type="body" sz="quarter" idx="32"/>
          </p:nvPr>
        </p:nvSpPr>
        <p:spPr>
          <a:xfrm>
            <a:off x="903720" y="2441849"/>
            <a:ext cx="6143488" cy="6820641"/>
          </a:xfrm>
        </p:spPr>
        <p:txBody>
          <a:bodyPr lIns="91440" tIns="45720" rIns="91440" bIns="45720" numCol="1" spcCol="288000" anchor="t">
            <a:noAutofit/>
          </a:bodyPr>
          <a:lstStyle/>
          <a:p>
            <a:pPr fontAlgn="base"/>
            <a:r>
              <a:rPr lang="tr-TR" sz="1200" b="0" i="0" dirty="0">
                <a:solidFill>
                  <a:srgbClr val="000000"/>
                </a:solidFill>
                <a:effectLst/>
                <a:latin typeface="Calibri"/>
                <a:ea typeface="Calibri"/>
                <a:cs typeface="Calibri"/>
              </a:rPr>
              <a:t>Dünyanın artan gıda talebi, iklim değişikliğine bağlı kaynak kısıtlamaları ve tarımın</a:t>
            </a:r>
            <a:r>
              <a:rPr lang="tr-TR" sz="1200" dirty="0">
                <a:latin typeface="Calibri"/>
                <a:ea typeface="Calibri"/>
                <a:cs typeface="Calibri"/>
              </a:rPr>
              <a:t> artan </a:t>
            </a:r>
            <a:r>
              <a:rPr lang="tr-TR" sz="1200" b="0" i="0" dirty="0">
                <a:solidFill>
                  <a:srgbClr val="000000"/>
                </a:solidFill>
                <a:effectLst/>
                <a:latin typeface="Calibri"/>
                <a:ea typeface="Calibri"/>
                <a:cs typeface="Calibri"/>
              </a:rPr>
              <a:t>talebi karşılayamaması</a:t>
            </a:r>
            <a:r>
              <a:rPr lang="tr-TR" sz="1200" dirty="0">
                <a:latin typeface="Calibri"/>
                <a:ea typeface="Calibri"/>
                <a:cs typeface="Calibri"/>
              </a:rPr>
              <a:t>, </a:t>
            </a:r>
            <a:r>
              <a:rPr lang="tr-TR" sz="1200" b="0" i="0" dirty="0">
                <a:solidFill>
                  <a:srgbClr val="000000"/>
                </a:solidFill>
                <a:effectLst/>
                <a:latin typeface="Calibri"/>
                <a:ea typeface="Calibri"/>
                <a:cs typeface="Calibri"/>
              </a:rPr>
              <a:t>insanlığı daha sürdürülebilir sistemler geliştirmeye </a:t>
            </a:r>
            <a:r>
              <a:rPr lang="tr-TR" sz="1200" dirty="0">
                <a:latin typeface="Calibri"/>
                <a:ea typeface="Calibri"/>
                <a:cs typeface="Calibri"/>
              </a:rPr>
              <a:t>itmektedir</a:t>
            </a:r>
            <a:r>
              <a:rPr lang="tr-TR" sz="1200" b="0" i="0" dirty="0">
                <a:solidFill>
                  <a:srgbClr val="000000"/>
                </a:solidFill>
                <a:effectLst/>
                <a:latin typeface="Calibri"/>
                <a:ea typeface="Calibri"/>
                <a:cs typeface="Calibri"/>
              </a:rPr>
              <a:t>. Sürdürülebilir ve etik uygulamalara duyulan ihtiyaç, Avrupa Birliği (AB) ve Birleşmiş </a:t>
            </a:r>
            <a:r>
              <a:rPr lang="tr-TR" sz="1200" b="0" i="0" dirty="0" err="1">
                <a:solidFill>
                  <a:srgbClr val="000000"/>
                </a:solidFill>
                <a:effectLst/>
                <a:latin typeface="Calibri"/>
                <a:ea typeface="Calibri"/>
                <a:cs typeface="Calibri"/>
              </a:rPr>
              <a:t>Milletler'in</a:t>
            </a:r>
            <a:r>
              <a:rPr lang="tr-TR" sz="1200" b="0" i="0" dirty="0">
                <a:solidFill>
                  <a:srgbClr val="000000"/>
                </a:solidFill>
                <a:effectLst/>
                <a:latin typeface="Calibri"/>
                <a:ea typeface="Calibri"/>
                <a:cs typeface="Calibri"/>
              </a:rPr>
              <a:t> (BM) hepimizi üstesinden gelmeye teşvik ettiği bir sorun haline </a:t>
            </a:r>
            <a:r>
              <a:rPr lang="tr-TR" sz="1200" dirty="0">
                <a:latin typeface="Calibri"/>
                <a:ea typeface="Calibri"/>
                <a:cs typeface="Calibri"/>
              </a:rPr>
              <a:t>gelmiştir.</a:t>
            </a:r>
            <a:endParaRPr lang="tr-TR" dirty="0"/>
          </a:p>
          <a:p>
            <a:pPr rtl="0" fontAlgn="base"/>
            <a:endParaRPr lang="tr-TR" sz="1200" b="0" i="0" dirty="0">
              <a:solidFill>
                <a:srgbClr val="000000"/>
              </a:solidFill>
              <a:effectLst/>
              <a:ea typeface="Calibri" panose="020F0502020204030204" pitchFamily="34" charset="0"/>
            </a:endParaRPr>
          </a:p>
          <a:p>
            <a:pPr fontAlgn="base"/>
            <a:r>
              <a:rPr lang="tr-TR" sz="1200" b="0" i="0" dirty="0">
                <a:solidFill>
                  <a:srgbClr val="000000"/>
                </a:solidFill>
                <a:effectLst/>
                <a:latin typeface="Calibri"/>
                <a:ea typeface="Calibri"/>
                <a:cs typeface="Calibri"/>
              </a:rPr>
              <a:t>Avrupa Komisyonu'na </a:t>
            </a:r>
            <a:r>
              <a:rPr lang="tr-TR" sz="1200" dirty="0">
                <a:latin typeface="Calibri"/>
                <a:ea typeface="Calibri"/>
                <a:cs typeface="Calibri"/>
              </a:rPr>
              <a:t> </a:t>
            </a:r>
            <a:r>
              <a:rPr lang="tr-TR" sz="1200" b="0" i="0" dirty="0">
                <a:solidFill>
                  <a:srgbClr val="000000"/>
                </a:solidFill>
                <a:effectLst/>
                <a:latin typeface="Calibri"/>
                <a:ea typeface="Calibri"/>
                <a:cs typeface="Calibri"/>
              </a:rPr>
              <a:t>göre </a:t>
            </a:r>
            <a:r>
              <a:rPr lang="tr-TR" sz="1200" dirty="0">
                <a:latin typeface="Calibri"/>
                <a:ea typeface="Calibri"/>
                <a:cs typeface="Calibri"/>
              </a:rPr>
              <a:t>, </a:t>
            </a:r>
            <a:r>
              <a:rPr lang="tr-TR" sz="1200" b="0" i="0" dirty="0">
                <a:solidFill>
                  <a:srgbClr val="000000"/>
                </a:solidFill>
                <a:effectLst/>
                <a:latin typeface="Calibri"/>
                <a:ea typeface="Calibri"/>
                <a:cs typeface="Calibri"/>
              </a:rPr>
              <a:t>gıda ve içecek sektörü, rekabet avantajı ile önemli bir ticaret fazlası </a:t>
            </a:r>
            <a:r>
              <a:rPr lang="tr-TR" sz="1200" dirty="0">
                <a:latin typeface="Calibri"/>
                <a:ea typeface="Calibri"/>
                <a:cs typeface="Calibri"/>
              </a:rPr>
              <a:t>yaratması sebebiyle, Avrupa Birliği'nin</a:t>
            </a:r>
            <a:r>
              <a:rPr lang="tr-TR" sz="1200" b="0" i="0" dirty="0">
                <a:solidFill>
                  <a:srgbClr val="000000"/>
                </a:solidFill>
                <a:effectLst/>
                <a:latin typeface="Calibri"/>
                <a:ea typeface="Calibri"/>
                <a:cs typeface="Calibri"/>
              </a:rPr>
              <a:t> en büyük imalat sanayiidir. Bu yüksek katma değerli sektöre KOBİ'ler hakimdir; ancak KOBİ'ler, iş geliştirme, etik ve sürdürülebilir gıda üretimi ve pazarlamasında yenilikçi bir değişim başlatmak</a:t>
            </a:r>
            <a:r>
              <a:rPr lang="tr-TR" sz="1200" dirty="0">
                <a:latin typeface="Calibri"/>
                <a:ea typeface="Calibri"/>
                <a:cs typeface="Calibri"/>
              </a:rPr>
              <a:t> amacıyla  </a:t>
            </a:r>
            <a:r>
              <a:rPr lang="tr-TR" sz="1200" b="0" i="0" dirty="0">
                <a:solidFill>
                  <a:srgbClr val="000000"/>
                </a:solidFill>
                <a:effectLst/>
                <a:latin typeface="Calibri"/>
                <a:ea typeface="Calibri"/>
                <a:cs typeface="Calibri"/>
              </a:rPr>
              <a:t>profesyonel kapasite, beceri veya farkındalıktan yoksun oldukları için yanıt vermekte yavaş </a:t>
            </a:r>
            <a:r>
              <a:rPr lang="tr-TR" sz="1200" dirty="0">
                <a:latin typeface="Calibri"/>
                <a:ea typeface="Calibri"/>
                <a:cs typeface="Calibri"/>
              </a:rPr>
              <a:t>kalmaktadırlar.</a:t>
            </a:r>
            <a:endParaRPr lang="tr-TR" sz="1200" b="0" i="0" dirty="0">
              <a:solidFill>
                <a:srgbClr val="000000"/>
              </a:solidFill>
              <a:latin typeface="Calibri"/>
              <a:ea typeface="Calibri"/>
              <a:cs typeface="Calibri"/>
            </a:endParaRPr>
          </a:p>
          <a:p>
            <a:pPr rtl="0"/>
            <a:endParaRPr lang="tr-TR" sz="1200" dirty="0">
              <a:ea typeface="Calibri" panose="020F0502020204030204" pitchFamily="34" charset="0"/>
            </a:endParaRPr>
          </a:p>
          <a:p>
            <a:r>
              <a:rPr lang="tr-TR" sz="1200" b="1" dirty="0">
                <a:latin typeface="Calibri"/>
                <a:ea typeface="Calibri"/>
                <a:cs typeface="Calibri"/>
              </a:rPr>
              <a:t>Etik Gıda Girişimciliği</a:t>
            </a:r>
            <a:r>
              <a:rPr lang="tr-TR" sz="1200" dirty="0">
                <a:latin typeface="Calibri"/>
                <a:ea typeface="Calibri"/>
                <a:cs typeface="Calibri"/>
              </a:rPr>
              <a:t>- EFE projesi (Şekil 1) bu konuda bir değişim başlatmayı amaçlamaktadır. Potansiyel girişimcileri destek ve bilgi ile bu sıçramayı yapmaya teşvik etmek hedeflenmektedir.</a:t>
            </a:r>
          </a:p>
          <a:p>
            <a:pPr rtl="0"/>
            <a:endParaRPr lang="tr-TR" sz="1200" dirty="0">
              <a:ea typeface="Calibri" panose="020F0502020204030204" pitchFamily="34" charset="0"/>
            </a:endParaRPr>
          </a:p>
          <a:p>
            <a:endParaRPr lang="tr-TR" sz="1200" dirty="0">
              <a:ea typeface="Calibri" panose="020F0502020204030204" pitchFamily="34" charset="0"/>
              <a:cs typeface="Calibri"/>
            </a:endParaRPr>
          </a:p>
          <a:p>
            <a:pPr rtl="0"/>
            <a:endParaRPr lang="tr-TR" sz="1200" dirty="0">
              <a:ea typeface="Calibri" panose="020F0502020204030204" pitchFamily="34" charset="0"/>
            </a:endParaRPr>
          </a:p>
          <a:p>
            <a:pPr rtl="0"/>
            <a:endParaRPr lang="tr-TR" sz="1200" dirty="0">
              <a:ea typeface="Calibri" panose="020F0502020204030204" pitchFamily="34" charset="0"/>
            </a:endParaRPr>
          </a:p>
          <a:p>
            <a:pPr rtl="0"/>
            <a:endParaRPr lang="tr-TR" sz="1200" dirty="0">
              <a:ea typeface="Calibri" panose="020F0502020204030204" pitchFamily="34" charset="0"/>
            </a:endParaRPr>
          </a:p>
          <a:p>
            <a:pPr rtl="0"/>
            <a:endParaRPr lang="tr-TR" sz="1200" dirty="0">
              <a:ea typeface="Calibri" panose="020F0502020204030204" pitchFamily="34" charset="0"/>
            </a:endParaRPr>
          </a:p>
          <a:p>
            <a:pPr rtl="0"/>
            <a:endParaRPr lang="tr-TR" sz="1200" b="1" dirty="0">
              <a:ea typeface="Calibri" panose="020F0502020204030204" pitchFamily="34" charset="0"/>
            </a:endParaRPr>
          </a:p>
          <a:p>
            <a:pPr algn="ctr"/>
            <a:r>
              <a:rPr lang="tr-TR" sz="1000" b="1" dirty="0">
                <a:latin typeface="Calibri"/>
                <a:ea typeface="Calibri"/>
                <a:cs typeface="Calibri"/>
              </a:rPr>
              <a:t>Şekil 1</a:t>
            </a:r>
            <a:r>
              <a:rPr lang="tr-TR" sz="1000" dirty="0">
                <a:latin typeface="Calibri"/>
                <a:ea typeface="Calibri"/>
                <a:cs typeface="Calibri"/>
              </a:rPr>
              <a:t>– Erasmus + EFE Projesi Logosu. İnsanlar, Dünya ve Kar  için Gıda</a:t>
            </a:r>
            <a:endParaRPr lang="tr-TR" sz="1000" dirty="0">
              <a:ea typeface="Calibri"/>
            </a:endParaRPr>
          </a:p>
          <a:p>
            <a:pPr rtl="0"/>
            <a:endParaRPr lang="tr-TR" sz="1200" dirty="0">
              <a:ea typeface="Calibri" panose="020F0502020204030204" pitchFamily="34" charset="0"/>
            </a:endParaRPr>
          </a:p>
          <a:p>
            <a:pPr rtl="0"/>
            <a:r>
              <a:rPr lang="tr-TR" sz="1200" dirty="0">
                <a:latin typeface="Calibri"/>
                <a:ea typeface="Calibri"/>
                <a:cs typeface="Calibri"/>
              </a:rPr>
              <a:t>Etik gıda kavramı üç temele dayanmaktadır:</a:t>
            </a:r>
            <a:endParaRPr lang="tr-TR" sz="1200" dirty="0">
              <a:ea typeface="Calibri"/>
            </a:endParaRPr>
          </a:p>
          <a:p>
            <a:pPr marL="171450" indent="-171450" rtl="0">
              <a:buFont typeface="Arial" panose="020B0604020202020204" pitchFamily="34" charset="0"/>
              <a:buChar char="•"/>
            </a:pPr>
            <a:r>
              <a:rPr lang="tr-TR" sz="1200" dirty="0">
                <a:latin typeface="Calibri"/>
                <a:ea typeface="Calibri"/>
                <a:cs typeface="Calibri"/>
              </a:rPr>
              <a:t>İnsanlar (tüketici ve çalışanlar),</a:t>
            </a:r>
            <a:endParaRPr lang="tr-TR" sz="1200" dirty="0">
              <a:ea typeface="Calibri"/>
            </a:endParaRPr>
          </a:p>
          <a:p>
            <a:pPr marL="171450" indent="-171450">
              <a:buFont typeface="Arial" panose="020B0604020202020204" pitchFamily="34" charset="0"/>
              <a:buChar char="•"/>
            </a:pPr>
            <a:r>
              <a:rPr lang="tr-TR" sz="1200" dirty="0">
                <a:latin typeface="Calibri"/>
                <a:ea typeface="Calibri"/>
                <a:cs typeface="Calibri"/>
              </a:rPr>
              <a:t>Dünya (çevresel sürdürülebilirlik) ve</a:t>
            </a:r>
            <a:endParaRPr lang="tr-TR" sz="1200" dirty="0">
              <a:ea typeface="Calibri"/>
            </a:endParaRPr>
          </a:p>
          <a:p>
            <a:pPr marL="171450" indent="-171450" rtl="0">
              <a:buFont typeface="Arial" panose="020B0604020202020204" pitchFamily="34" charset="0"/>
              <a:buChar char="•"/>
            </a:pPr>
            <a:r>
              <a:rPr lang="tr-TR" sz="1200" dirty="0">
                <a:latin typeface="Calibri"/>
                <a:ea typeface="Calibri"/>
                <a:cs typeface="Calibri"/>
              </a:rPr>
              <a:t>Hayvanlar (esas olarak hayvan hakları ve refahı ile ilgilidir).</a:t>
            </a:r>
            <a:endParaRPr lang="tr-TR" sz="1200" dirty="0">
              <a:ea typeface="Calibri"/>
            </a:endParaRPr>
          </a:p>
          <a:p>
            <a:pPr rtl="0"/>
            <a:endParaRPr lang="tr-TR" sz="1200" dirty="0">
              <a:ea typeface="Calibri" panose="020F0502020204030204" pitchFamily="34" charset="0"/>
            </a:endParaRPr>
          </a:p>
          <a:p>
            <a:r>
              <a:rPr lang="tr-TR" sz="1200" dirty="0">
                <a:latin typeface="Calibri"/>
                <a:ea typeface="Calibri"/>
                <a:cs typeface="Calibri"/>
              </a:rPr>
              <a:t>EFE, Yüksek Öğrenim Kurumuna (YÖK) bağlı gıda eğitimcilerinin mesleki gelişimlerini, üç unsura (İnsan-Dünya -Kâr) dayalı yeni gıda girişimcilik fikirleri geliştirmek ve öğretmek için pedagojik becerilerini artırarak önemli ölçüde teşvik edecektir. Yeni nesil gıda girişimcileri, etik gıda girişimlerini başlatmak ve geliştirmek için yetkileneceklerdir.</a:t>
            </a:r>
            <a:endParaRPr lang="tr-TR" sz="1200" dirty="0">
              <a:ea typeface="Calibri"/>
            </a:endParaRPr>
          </a:p>
        </p:txBody>
      </p:sp>
      <p:pic>
        <p:nvPicPr>
          <p:cNvPr id="16388" name="Picture 4">
            <a:extLst>
              <a:ext uri="{FF2B5EF4-FFF2-40B4-BE49-F238E27FC236}">
                <a16:creationId xmlns:a16="http://schemas.microsoft.com/office/drawing/2014/main" id="{F923EBBE-2213-E9C7-829C-A56F525E517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08238" y="5215517"/>
            <a:ext cx="27432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  Description automatically generated">
            <a:extLst>
              <a:ext uri="{FF2B5EF4-FFF2-40B4-BE49-F238E27FC236}">
                <a16:creationId xmlns:a16="http://schemas.microsoft.com/office/drawing/2014/main" id="{7D78A05F-B223-9635-4174-14B207E4B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02" y="335475"/>
            <a:ext cx="1716677" cy="1434792"/>
          </a:xfrm>
          <a:prstGeom prst="rect">
            <a:avLst/>
          </a:prstGeom>
        </p:spPr>
      </p:pic>
      <p:sp>
        <p:nvSpPr>
          <p:cNvPr id="6" name="Slide Number Placeholder 9">
            <a:extLst>
              <a:ext uri="{FF2B5EF4-FFF2-40B4-BE49-F238E27FC236}">
                <a16:creationId xmlns:a16="http://schemas.microsoft.com/office/drawing/2014/main" id="{6D26C197-65BD-40AC-7717-61156C1A9A6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a:t>
            </a:fld>
            <a:endParaRPr lang="en-US" sz="1100"/>
          </a:p>
        </p:txBody>
      </p:sp>
    </p:spTree>
    <p:extLst>
      <p:ext uri="{BB962C8B-B14F-4D97-AF65-F5344CB8AC3E}">
        <p14:creationId xmlns:p14="http://schemas.microsoft.com/office/powerpoint/2010/main" val="647729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644352" y="667588"/>
            <a:ext cx="5420255" cy="955445"/>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latin typeface="Calibri"/>
                <a:cs typeface="Calibri"/>
              </a:rPr>
              <a:t>B</a:t>
            </a:r>
            <a:r>
              <a:rPr kumimoji="0" lang="en-IE" sz="3600" i="0" u="none" strike="noStrike" kern="1200" cap="none" spc="0" normalizeH="0" baseline="0" noProof="0">
                <a:ln>
                  <a:noFill/>
                </a:ln>
                <a:solidFill>
                  <a:srgbClr val="000000"/>
                </a:solidFill>
                <a:effectLst/>
                <a:uLnTx/>
                <a:uFillTx/>
                <a:latin typeface="Calibri"/>
                <a:cs typeface="Calibri"/>
              </a:rPr>
              <a:t>.4. </a:t>
            </a:r>
            <a:r>
              <a:rPr kumimoji="0" lang="en-IE" sz="3600" i="0" u="none" strike="noStrike" kern="1200" cap="none" spc="0" normalizeH="0" baseline="0" noProof="0" err="1">
                <a:ln>
                  <a:noFill/>
                </a:ln>
                <a:solidFill>
                  <a:srgbClr val="000000"/>
                </a:solidFill>
                <a:effectLst/>
                <a:uLnTx/>
                <a:uFillTx/>
                <a:latin typeface="Calibri"/>
                <a:cs typeface="Calibri"/>
              </a:rPr>
              <a:t>Sorumlu</a:t>
            </a:r>
            <a:r>
              <a:rPr kumimoji="0" lang="en-IE" sz="3600" i="0" u="none" strike="noStrike" kern="1200" cap="none" spc="0" normalizeH="0" baseline="0" noProof="0">
                <a:ln>
                  <a:noFill/>
                </a:ln>
                <a:solidFill>
                  <a:srgbClr val="000000"/>
                </a:solidFill>
                <a:effectLst/>
                <a:uLnTx/>
                <a:uFillTx/>
                <a:latin typeface="Calibri"/>
                <a:cs typeface="Calibri"/>
              </a:rPr>
              <a:t> </a:t>
            </a:r>
            <a:r>
              <a:rPr kumimoji="0" lang="en-IE" sz="3600" i="0" u="none" strike="noStrike" kern="1200" cap="none" spc="0" normalizeH="0" baseline="0" noProof="0" err="1">
                <a:ln>
                  <a:noFill/>
                </a:ln>
                <a:solidFill>
                  <a:srgbClr val="000000"/>
                </a:solidFill>
                <a:effectLst/>
                <a:uLnTx/>
                <a:uFillTx/>
                <a:latin typeface="Calibri"/>
                <a:cs typeface="Calibri"/>
              </a:rPr>
              <a:t>Tüketim</a:t>
            </a:r>
            <a:r>
              <a:rPr kumimoji="0" lang="en-IE" sz="3600" i="0" u="none" strike="noStrike" kern="1200" cap="none" spc="0" normalizeH="0" baseline="0" noProof="0">
                <a:ln>
                  <a:noFill/>
                </a:ln>
                <a:solidFill>
                  <a:srgbClr val="000000"/>
                </a:solidFill>
                <a:effectLst/>
                <a:uLnTx/>
                <a:uFillTx/>
                <a:latin typeface="Calibri"/>
                <a:cs typeface="Calibri"/>
              </a:rPr>
              <a:t> </a:t>
            </a:r>
            <a:r>
              <a:rPr kumimoji="0" lang="en-IE" sz="3600" i="0" u="none" strike="noStrike" kern="1200" cap="none" spc="0" normalizeH="0" baseline="0" noProof="0" err="1">
                <a:ln>
                  <a:noFill/>
                </a:ln>
                <a:solidFill>
                  <a:srgbClr val="000000"/>
                </a:solidFill>
                <a:effectLst/>
                <a:uLnTx/>
                <a:uFillTx/>
                <a:latin typeface="Calibri"/>
                <a:cs typeface="Calibri"/>
              </a:rPr>
              <a:t>ve</a:t>
            </a:r>
            <a:r>
              <a:rPr kumimoji="0" lang="en-IE" sz="3600" i="0" u="none" strike="noStrike" kern="1200" cap="none" spc="0" normalizeH="0" baseline="0" noProof="0">
                <a:ln>
                  <a:noFill/>
                </a:ln>
                <a:solidFill>
                  <a:srgbClr val="000000"/>
                </a:solidFill>
                <a:effectLst/>
                <a:uLnTx/>
                <a:uFillTx/>
                <a:latin typeface="Calibri"/>
                <a:cs typeface="Calibri"/>
              </a:rPr>
              <a:t> Sivil </a:t>
            </a:r>
            <a:r>
              <a:rPr kumimoji="0" lang="en-IE" sz="3600" i="0" u="none" strike="noStrike" kern="1200" cap="none" spc="0" normalizeH="0" baseline="0" noProof="0" err="1">
                <a:ln>
                  <a:noFill/>
                </a:ln>
                <a:solidFill>
                  <a:srgbClr val="000000"/>
                </a:solidFill>
                <a:effectLst/>
                <a:uLnTx/>
                <a:uFillTx/>
                <a:latin typeface="Calibri"/>
                <a:cs typeface="Calibri"/>
              </a:rPr>
              <a:t>Toplum</a:t>
            </a:r>
            <a:endParaRPr lang="en-US" err="1">
              <a:latin typeface="Calibri"/>
              <a:cs typeface="Calibri"/>
            </a:endParaRPr>
          </a:p>
          <a:p>
            <a:pPr algn="l" rtl="0"/>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algn="l" fontAlgn="base">
              <a:defRPr/>
            </a:pPr>
            <a:r>
              <a:rPr lang="tr-TR" sz="1400" b="1" dirty="0">
                <a:latin typeface="Calibri"/>
                <a:ea typeface="Calibri"/>
                <a:cs typeface="Calibri"/>
              </a:rPr>
              <a:t>Amaç: Sorumlu</a:t>
            </a:r>
            <a:r>
              <a:rPr kumimoji="0" lang="tr-TR" sz="1400" b="1" i="0" u="none" strike="noStrike" kern="1200" cap="none" spc="0" normalizeH="0" baseline="0" noProof="0" dirty="0">
                <a:ln>
                  <a:noFill/>
                </a:ln>
                <a:solidFill>
                  <a:srgbClr val="000000"/>
                </a:solidFill>
                <a:effectLst/>
                <a:uLnTx/>
                <a:uFillTx/>
                <a:latin typeface="Calibri"/>
                <a:ea typeface="Calibri"/>
                <a:cs typeface="Calibri"/>
              </a:rPr>
              <a:t> Tüketimin Ne Olduğunu Anlamak…</a:t>
            </a:r>
            <a:endParaRPr lang="tr-TR" sz="1400" b="1" i="0" u="none" strike="noStrike" kern="1200" cap="none" spc="0" normalizeH="0" baseline="0" noProof="0" dirty="0">
              <a:ln>
                <a:noFill/>
              </a:ln>
              <a:solidFill>
                <a:srgbClr val="000000"/>
              </a:solidFill>
              <a:effectLst/>
              <a:uLnTx/>
              <a:uFillTx/>
              <a:latin typeface="Calibri"/>
              <a:ea typeface="Calibri"/>
              <a:cs typeface="Calibri"/>
            </a:endParaRPr>
          </a:p>
          <a:p>
            <a:pPr marL="0" marR="0" lvl="0" indent="0" algn="l"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tr-TR" sz="1200" dirty="0">
              <a:ea typeface="Calibri" panose="020F0502020204030204" pitchFamily="34" charset="0"/>
            </a:endParaRPr>
          </a:p>
          <a:p>
            <a:pPr fontAlgn="base">
              <a:defRPr/>
            </a:pPr>
            <a:r>
              <a:rPr kumimoji="0" lang="tr-TR" sz="1200" i="0" u="none" strike="noStrike" kern="1200" cap="none" spc="0" normalizeH="0" baseline="0" noProof="0" dirty="0">
                <a:ln>
                  <a:noFill/>
                </a:ln>
                <a:solidFill>
                  <a:srgbClr val="000000"/>
                </a:solidFill>
                <a:effectLst/>
                <a:uLnTx/>
                <a:uFillTx/>
                <a:latin typeface="Calibri"/>
                <a:ea typeface="Calibri"/>
                <a:cs typeface="Calibri"/>
              </a:rPr>
              <a:t>Sorumlu tüketici kimdir? İnsanların gıdaları tüketirken sorumlu tüketiciler olup olmadığı tartışma konusudur. Sosyal açıdan sorumlu bir tüketici, “</a:t>
            </a:r>
            <a:r>
              <a:rPr kumimoji="0" lang="tr-TR" sz="1200" i="1" u="none" strike="noStrike" kern="1200" cap="none" spc="0" normalizeH="0" baseline="0" noProof="0" dirty="0">
                <a:ln>
                  <a:noFill/>
                </a:ln>
                <a:solidFill>
                  <a:srgbClr val="000000"/>
                </a:solidFill>
                <a:effectLst/>
                <a:uLnTx/>
                <a:uFillTx/>
                <a:latin typeface="Calibri"/>
                <a:ea typeface="Calibri"/>
                <a:cs typeface="Calibri"/>
              </a:rPr>
              <a:t>Ürünlerin satın </a:t>
            </a:r>
            <a:r>
              <a:rPr lang="tr-TR" sz="1200" i="1" dirty="0">
                <a:latin typeface="Calibri"/>
                <a:ea typeface="Calibri"/>
                <a:cs typeface="Calibri"/>
              </a:rPr>
              <a:t>alınması</a:t>
            </a:r>
            <a:r>
              <a:rPr kumimoji="0" lang="tr-TR" sz="1200" i="1" u="none" strike="noStrike" kern="1200" cap="none" spc="0" normalizeH="0" baseline="0" noProof="0" dirty="0">
                <a:ln>
                  <a:noFill/>
                </a:ln>
                <a:solidFill>
                  <a:srgbClr val="000000"/>
                </a:solidFill>
                <a:effectLst/>
                <a:uLnTx/>
                <a:uFillTx/>
                <a:latin typeface="Calibri"/>
                <a:ea typeface="Calibri"/>
                <a:cs typeface="Calibri"/>
              </a:rPr>
              <a:t>, </a:t>
            </a:r>
            <a:r>
              <a:rPr lang="tr-TR" sz="1200" i="1" dirty="0">
                <a:latin typeface="Calibri"/>
                <a:ea typeface="Calibri"/>
                <a:cs typeface="Calibri"/>
              </a:rPr>
              <a:t>kullanılması, elden</a:t>
            </a:r>
            <a:r>
              <a:rPr kumimoji="0" lang="tr-TR" sz="1200" i="1" u="none" strike="noStrike" kern="1200" cap="none" spc="0" normalizeH="0" baseline="0" noProof="0" dirty="0">
                <a:ln>
                  <a:noFill/>
                </a:ln>
                <a:solidFill>
                  <a:srgbClr val="000000"/>
                </a:solidFill>
                <a:effectLst/>
                <a:uLnTx/>
                <a:uFillTx/>
                <a:latin typeface="Calibri"/>
                <a:ea typeface="Calibri"/>
                <a:cs typeface="Calibri"/>
              </a:rPr>
              <a:t> </a:t>
            </a:r>
            <a:r>
              <a:rPr lang="tr-TR" sz="1200" i="1" dirty="0">
                <a:latin typeface="Calibri"/>
                <a:ea typeface="Calibri"/>
                <a:cs typeface="Calibri"/>
              </a:rPr>
              <a:t>çıkarılması aşamalarında </a:t>
            </a:r>
            <a:r>
              <a:rPr kumimoji="0" lang="tr-TR" sz="1200" i="1" u="none" strike="noStrike" kern="1200" cap="none" spc="0" normalizeH="0" baseline="0" noProof="0" dirty="0">
                <a:ln>
                  <a:noFill/>
                </a:ln>
                <a:solidFill>
                  <a:srgbClr val="000000"/>
                </a:solidFill>
                <a:effectLst/>
                <a:uLnTx/>
                <a:uFillTx/>
                <a:latin typeface="Calibri"/>
                <a:ea typeface="Calibri"/>
                <a:cs typeface="Calibri"/>
              </a:rPr>
              <a:t>herhangi bir zararlı etkiyi en aza indirme veya ortadan kaldırma ve toplum üzerindeki uzun vadeli yararlı etkiyi en üst düzeye çıkarma </a:t>
            </a:r>
            <a:r>
              <a:rPr lang="tr-TR" sz="1200" i="1" dirty="0">
                <a:latin typeface="Calibri"/>
                <a:ea typeface="Calibri"/>
                <a:cs typeface="Calibri"/>
              </a:rPr>
              <a:t>arzusunda olan tüketicidir</a:t>
            </a:r>
            <a:r>
              <a:rPr lang="tr-TR" sz="1200" dirty="0">
                <a:latin typeface="Calibri"/>
                <a:ea typeface="Calibri"/>
                <a:cs typeface="Calibri"/>
              </a:rPr>
              <a:t>”(</a:t>
            </a:r>
            <a:r>
              <a:rPr kumimoji="0" lang="tr-TR" sz="1200" i="0" u="none" strike="noStrike" kern="1200" cap="none" spc="0" normalizeH="0" baseline="0" noProof="0" dirty="0" err="1">
                <a:ln>
                  <a:noFill/>
                </a:ln>
                <a:solidFill>
                  <a:srgbClr val="000000"/>
                </a:solidFill>
                <a:effectLst/>
                <a:uLnTx/>
                <a:uFillTx/>
                <a:latin typeface="Calibri"/>
                <a:ea typeface="Calibri"/>
                <a:cs typeface="Calibri"/>
              </a:rPr>
              <a:t>Mohr</a:t>
            </a:r>
            <a:r>
              <a:rPr kumimoji="0" lang="tr-TR" sz="1200" i="0" u="none" strike="noStrike" kern="1200" cap="none" spc="0" normalizeH="0" baseline="0" noProof="0" dirty="0">
                <a:ln>
                  <a:noFill/>
                </a:ln>
                <a:solidFill>
                  <a:srgbClr val="000000"/>
                </a:solidFill>
                <a:effectLst/>
                <a:uLnTx/>
                <a:uFillTx/>
                <a:latin typeface="Calibri"/>
                <a:ea typeface="Calibri"/>
                <a:cs typeface="Calibri"/>
              </a:rPr>
              <a:t> </a:t>
            </a:r>
            <a:r>
              <a:rPr lang="tr-TR" sz="1200" dirty="0">
                <a:latin typeface="Calibri"/>
                <a:ea typeface="Calibri"/>
                <a:cs typeface="Calibri"/>
              </a:rPr>
              <a:t>vd.,</a:t>
            </a:r>
            <a:r>
              <a:rPr kumimoji="0" lang="tr-TR" sz="1200" i="0" u="none" strike="noStrike" kern="1200" cap="none" spc="0" normalizeH="0" baseline="0" noProof="0" dirty="0">
                <a:ln>
                  <a:noFill/>
                </a:ln>
                <a:solidFill>
                  <a:srgbClr val="000000"/>
                </a:solidFill>
                <a:effectLst/>
                <a:uLnTx/>
                <a:uFillTx/>
                <a:latin typeface="Calibri"/>
                <a:ea typeface="Calibri"/>
                <a:cs typeface="Calibri"/>
              </a:rPr>
              <a:t> 2001, s. 47). Günümüz dünyasında, sorumlu gıda tüketimi birçok nedenden dolayı kritik öneme sahiptir. İlk önce,</a:t>
            </a:r>
            <a:r>
              <a:rPr lang="tr-TR" sz="1200" dirty="0">
                <a:latin typeface="Calibri"/>
                <a:ea typeface="Calibri"/>
                <a:cs typeface="Calibri"/>
              </a:rPr>
              <a:t> evsel gıda</a:t>
            </a:r>
            <a:r>
              <a:rPr kumimoji="0" lang="tr-TR" sz="1200" i="0" u="none" strike="noStrike" kern="1200" cap="none" spc="0" normalizeH="0" baseline="0" noProof="0" dirty="0">
                <a:ln>
                  <a:noFill/>
                </a:ln>
                <a:effectLst/>
                <a:uLnTx/>
                <a:uFillTx/>
                <a:latin typeface="Calibri"/>
                <a:ea typeface="Calibri"/>
                <a:cs typeface="Calibri"/>
              </a:rPr>
              <a:t> </a:t>
            </a:r>
            <a:r>
              <a:rPr lang="tr-TR" sz="1200" dirty="0">
                <a:latin typeface="Calibri"/>
                <a:ea typeface="Calibri"/>
                <a:cs typeface="Calibri"/>
              </a:rPr>
              <a:t>tüketimi, küresel</a:t>
            </a:r>
            <a:r>
              <a:rPr kumimoji="0" lang="tr-TR" sz="1200" i="0" u="none" strike="noStrike" kern="1200" cap="none" spc="0" normalizeH="0" baseline="0" noProof="0" dirty="0">
                <a:ln>
                  <a:noFill/>
                </a:ln>
                <a:effectLst/>
                <a:uLnTx/>
                <a:uFillTx/>
                <a:latin typeface="Calibri"/>
                <a:ea typeface="Calibri"/>
                <a:cs typeface="Calibri"/>
              </a:rPr>
              <a:t> sera gazı emisyonlarının %60'ından </a:t>
            </a:r>
            <a:r>
              <a:rPr lang="tr-TR" sz="1200" dirty="0">
                <a:latin typeface="Calibri"/>
                <a:ea typeface="Calibri"/>
                <a:cs typeface="Calibri"/>
              </a:rPr>
              <a:t>fazlasından sorumludur</a:t>
            </a:r>
            <a:r>
              <a:rPr kumimoji="0" lang="tr-TR" sz="1200" i="0" u="none" strike="noStrike" kern="1200" cap="none" spc="0" normalizeH="0" baseline="0" noProof="0" dirty="0">
                <a:ln>
                  <a:noFill/>
                </a:ln>
                <a:effectLst/>
                <a:uLnTx/>
                <a:uFillTx/>
                <a:latin typeface="Calibri"/>
                <a:ea typeface="Calibri"/>
                <a:cs typeface="Calibri"/>
              </a:rPr>
              <a:t> </a:t>
            </a:r>
            <a:r>
              <a:rPr lang="tr-TR" sz="1200" dirty="0">
                <a:latin typeface="Calibri"/>
                <a:ea typeface="Calibri"/>
                <a:cs typeface="Calibri"/>
              </a:rPr>
              <a:t>ve toplam</a:t>
            </a:r>
            <a:r>
              <a:rPr kumimoji="0" lang="tr-TR" sz="1200" i="0" u="none" strike="noStrike" kern="1200" cap="none" spc="0" normalizeH="0" baseline="0" noProof="0" dirty="0">
                <a:ln>
                  <a:noFill/>
                </a:ln>
                <a:effectLst/>
                <a:uLnTx/>
                <a:uFillTx/>
                <a:latin typeface="Calibri"/>
                <a:ea typeface="Calibri"/>
                <a:cs typeface="Calibri"/>
              </a:rPr>
              <a:t> kaynak kullanımının </a:t>
            </a:r>
            <a:r>
              <a:rPr lang="tr-TR" sz="1200" dirty="0">
                <a:latin typeface="Calibri"/>
                <a:ea typeface="Calibri"/>
                <a:cs typeface="Calibri"/>
              </a:rPr>
              <a:t>yüzde 50 – 80 inini oluşturmaktadır (</a:t>
            </a:r>
            <a:r>
              <a:rPr kumimoji="0" lang="tr-TR" sz="1200" i="0" u="none" strike="noStrike" kern="1200" cap="none" spc="0" normalizeH="0" baseline="0" noProof="0" dirty="0" err="1">
                <a:ln>
                  <a:noFill/>
                </a:ln>
                <a:solidFill>
                  <a:srgbClr val="000000"/>
                </a:solidFill>
                <a:effectLst/>
                <a:uLnTx/>
                <a:uFillTx/>
                <a:latin typeface="Calibri"/>
                <a:ea typeface="Calibri"/>
                <a:cs typeface="Calibri"/>
              </a:rPr>
              <a:t>Ivanova</a:t>
            </a:r>
            <a:r>
              <a:rPr kumimoji="0" lang="tr-TR" sz="1200" i="0" u="none" strike="noStrike" kern="1200" cap="none" spc="0" normalizeH="0" baseline="0" noProof="0" dirty="0">
                <a:ln>
                  <a:noFill/>
                </a:ln>
                <a:solidFill>
                  <a:srgbClr val="000000"/>
                </a:solidFill>
                <a:effectLst/>
                <a:uLnTx/>
                <a:uFillTx/>
                <a:latin typeface="Calibri"/>
                <a:ea typeface="Calibri"/>
                <a:cs typeface="Calibri"/>
              </a:rPr>
              <a:t> </a:t>
            </a:r>
            <a:r>
              <a:rPr lang="tr-TR" sz="1200" dirty="0">
                <a:latin typeface="Calibri"/>
                <a:ea typeface="Calibri"/>
                <a:cs typeface="Calibri"/>
              </a:rPr>
              <a:t>vd.,</a:t>
            </a:r>
            <a:r>
              <a:rPr kumimoji="0" lang="tr-TR" sz="1200" i="0" u="none" strike="noStrike" kern="1200" cap="none" spc="0" normalizeH="0" baseline="0" noProof="0" dirty="0">
                <a:ln>
                  <a:noFill/>
                </a:ln>
                <a:solidFill>
                  <a:srgbClr val="000000"/>
                </a:solidFill>
                <a:effectLst/>
                <a:uLnTx/>
                <a:uFillTx/>
                <a:latin typeface="Calibri"/>
                <a:ea typeface="Calibri"/>
                <a:cs typeface="Calibri"/>
              </a:rPr>
              <a:t> 2016). İkincisi, çevresel sürdürülebilirlik dünyanın geleceği için önemli bir olgudur.</a:t>
            </a:r>
            <a:r>
              <a:rPr lang="tr-TR" sz="1200" dirty="0">
                <a:latin typeface="Calibri"/>
                <a:ea typeface="Calibri"/>
                <a:cs typeface="Calibri"/>
              </a:rPr>
              <a:t> </a:t>
            </a:r>
            <a:endParaRPr lang="tr-TR" sz="1200" i="0" u="none" strike="noStrike" kern="1200" cap="none" spc="0" baseline="0" noProof="0" dirty="0">
              <a:solidFill>
                <a:srgbClr val="000000"/>
              </a:solidFill>
              <a:ea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tr-TR" sz="1200" i="0" u="none" strike="noStrike" kern="1200" cap="none" spc="0" baseline="0" noProof="0" dirty="0">
              <a:solidFill>
                <a:srgbClr val="000000"/>
              </a:solidFill>
              <a:ea typeface="Calibri" panose="020F0502020204030204" pitchFamily="34" charset="0"/>
            </a:endParaRPr>
          </a:p>
          <a:p>
            <a:pPr fontAlgn="base">
              <a:defRPr/>
            </a:pPr>
            <a:r>
              <a:rPr kumimoji="0" lang="tr-TR" sz="1200" i="0" u="none" strike="noStrike" kern="1200" cap="none" spc="0" normalizeH="0" baseline="0" noProof="0" dirty="0">
                <a:ln>
                  <a:noFill/>
                </a:ln>
                <a:solidFill>
                  <a:srgbClr val="000000"/>
                </a:solidFill>
                <a:effectLst/>
                <a:uLnTx/>
                <a:uFillTx/>
                <a:latin typeface="Calibri"/>
                <a:ea typeface="Calibri"/>
                <a:cs typeface="Calibri"/>
              </a:rPr>
              <a:t>Çevresel Olarak Sürdürülebilir Gıda Tüketimi</a:t>
            </a:r>
            <a:r>
              <a:rPr lang="tr-TR" sz="1200" dirty="0">
                <a:latin typeface="Calibri"/>
                <a:ea typeface="Calibri"/>
                <a:cs typeface="Calibri"/>
              </a:rPr>
              <a:t> [</a:t>
            </a:r>
            <a:r>
              <a:rPr lang="tr-TR" sz="1200" dirty="0" err="1">
                <a:latin typeface="Calibri"/>
                <a:ea typeface="Calibri"/>
                <a:cs typeface="Calibri"/>
              </a:rPr>
              <a:t>Environmentally</a:t>
            </a:r>
            <a:r>
              <a:rPr lang="tr-TR" sz="1200" dirty="0">
                <a:latin typeface="Calibri"/>
                <a:ea typeface="Calibri"/>
                <a:cs typeface="Calibri"/>
              </a:rPr>
              <a:t> </a:t>
            </a:r>
            <a:r>
              <a:rPr lang="tr-TR" sz="1200" dirty="0" err="1">
                <a:latin typeface="Calibri"/>
                <a:ea typeface="Calibri"/>
                <a:cs typeface="Calibri"/>
              </a:rPr>
              <a:t>Sustainable</a:t>
            </a:r>
            <a:r>
              <a:rPr lang="tr-TR" sz="1200" dirty="0">
                <a:latin typeface="Calibri"/>
                <a:ea typeface="Calibri"/>
                <a:cs typeface="Calibri"/>
              </a:rPr>
              <a:t> </a:t>
            </a:r>
            <a:r>
              <a:rPr lang="tr-TR" sz="1200" dirty="0" err="1">
                <a:latin typeface="Calibri"/>
                <a:ea typeface="Calibri"/>
                <a:cs typeface="Calibri"/>
              </a:rPr>
              <a:t>Food</a:t>
            </a:r>
            <a:r>
              <a:rPr lang="tr-TR" sz="1200" dirty="0">
                <a:latin typeface="Calibri"/>
                <a:ea typeface="Calibri"/>
                <a:cs typeface="Calibri"/>
              </a:rPr>
              <a:t> </a:t>
            </a:r>
            <a:r>
              <a:rPr lang="tr-TR" sz="1200" dirty="0" err="1">
                <a:latin typeface="Calibri"/>
                <a:ea typeface="Calibri"/>
                <a:cs typeface="Calibri"/>
              </a:rPr>
              <a:t>Consumption</a:t>
            </a:r>
            <a:r>
              <a:rPr lang="tr-TR" sz="1200" dirty="0">
                <a:latin typeface="Calibri"/>
                <a:ea typeface="Calibri"/>
                <a:cs typeface="Calibri"/>
              </a:rPr>
              <a:t> - ESFC] </a:t>
            </a:r>
            <a:r>
              <a:rPr kumimoji="0" lang="tr-TR" sz="1200" i="0" u="none" strike="noStrike" kern="1200" cap="none" spc="0" normalizeH="0" baseline="0" noProof="0" dirty="0">
                <a:ln>
                  <a:noFill/>
                </a:ln>
                <a:solidFill>
                  <a:srgbClr val="000000"/>
                </a:solidFill>
                <a:effectLst/>
                <a:uLnTx/>
                <a:uFillTx/>
                <a:latin typeface="Calibri"/>
                <a:ea typeface="Calibri"/>
                <a:cs typeface="Calibri"/>
              </a:rPr>
              <a:t>gıda ürünlerinin</a:t>
            </a:r>
            <a:r>
              <a:rPr lang="tr-TR" sz="1200" dirty="0">
                <a:latin typeface="Calibri"/>
                <a:ea typeface="Calibri"/>
                <a:cs typeface="Calibri"/>
              </a:rPr>
              <a:t>, </a:t>
            </a:r>
            <a:r>
              <a:rPr lang="tr-TR" sz="1200" i="1" dirty="0">
                <a:latin typeface="Calibri"/>
                <a:ea typeface="Calibri"/>
                <a:cs typeface="Calibri"/>
              </a:rPr>
              <a:t>"gelecek</a:t>
            </a:r>
            <a:r>
              <a:rPr kumimoji="0" lang="tr-TR" sz="1200" i="1" u="none" strike="noStrike" kern="1200" cap="none" spc="0" normalizeH="0" baseline="0" noProof="0" dirty="0">
                <a:ln>
                  <a:noFill/>
                </a:ln>
                <a:solidFill>
                  <a:srgbClr val="000000"/>
                </a:solidFill>
                <a:effectLst/>
                <a:uLnTx/>
                <a:uFillTx/>
                <a:latin typeface="Calibri"/>
                <a:ea typeface="Calibri"/>
                <a:cs typeface="Calibri"/>
              </a:rPr>
              <a:t> nesillerin ihtiyaçlarını tehlikeye atmayacak şekilde, yaşam döngüsü boyunca doğal kaynakların, zehirli maddelerin ve atık ve kirletici emisyonlarının kullanımını en aza indirirken, temel ihtiyaçlara cevap veren ve daha iyi bir yaşam kalitesi </a:t>
            </a:r>
            <a:r>
              <a:rPr lang="tr-TR" sz="1200" i="1" dirty="0">
                <a:latin typeface="Calibri"/>
                <a:ea typeface="Calibri"/>
                <a:cs typeface="Calibri"/>
              </a:rPr>
              <a:t>getirecek</a:t>
            </a:r>
            <a:r>
              <a:rPr kumimoji="0" lang="tr-TR" sz="1200" i="0" u="none" strike="noStrike" kern="1200" cap="none" spc="0" normalizeH="0" baseline="0" noProof="0" dirty="0">
                <a:ln>
                  <a:noFill/>
                </a:ln>
                <a:solidFill>
                  <a:srgbClr val="000000"/>
                </a:solidFill>
                <a:effectLst/>
                <a:uLnTx/>
                <a:uFillTx/>
                <a:latin typeface="Calibri"/>
                <a:ea typeface="Calibri"/>
                <a:cs typeface="Calibri"/>
              </a:rPr>
              <a:t>”</a:t>
            </a:r>
            <a:r>
              <a:rPr lang="tr-TR" sz="1200" dirty="0">
                <a:latin typeface="Calibri"/>
                <a:ea typeface="Calibri"/>
                <a:cs typeface="Calibri"/>
              </a:rPr>
              <a:t> şekilde kullanımı olarak tanımlanabilir </a:t>
            </a:r>
            <a:r>
              <a:rPr kumimoji="0" lang="tr-TR" sz="1200" i="0" u="none" strike="noStrike" kern="1200" cap="none" spc="0" normalizeH="0" baseline="0" noProof="0" dirty="0">
                <a:ln>
                  <a:noFill/>
                </a:ln>
                <a:solidFill>
                  <a:srgbClr val="000000"/>
                </a:solidFill>
                <a:effectLst/>
                <a:uLnTx/>
                <a:uFillTx/>
                <a:latin typeface="Calibri"/>
                <a:ea typeface="Calibri"/>
                <a:cs typeface="Calibri"/>
              </a:rPr>
              <a:t>(Sürdürülebilir Üretim ve Tüketim Üzerine Oslo Yuvarlak Masa Toplantısı</a:t>
            </a:r>
            <a:r>
              <a:rPr lang="tr-TR" sz="1200" dirty="0">
                <a:latin typeface="Calibri"/>
                <a:ea typeface="Calibri"/>
                <a:cs typeface="Calibri"/>
              </a:rPr>
              <a:t> - Oslo </a:t>
            </a:r>
            <a:r>
              <a:rPr lang="tr-TR" sz="1200" dirty="0" err="1">
                <a:latin typeface="Calibri"/>
                <a:ea typeface="Calibri"/>
                <a:cs typeface="Calibri"/>
              </a:rPr>
              <a:t>Roundtable</a:t>
            </a:r>
            <a:r>
              <a:rPr lang="tr-TR" sz="1200" dirty="0">
                <a:latin typeface="Calibri"/>
                <a:ea typeface="Calibri"/>
                <a:cs typeface="Calibri"/>
              </a:rPr>
              <a:t> on </a:t>
            </a:r>
            <a:r>
              <a:rPr lang="tr-TR" sz="1200" dirty="0" err="1">
                <a:latin typeface="Calibri"/>
                <a:ea typeface="Calibri"/>
                <a:cs typeface="Calibri"/>
              </a:rPr>
              <a:t>Sustainable</a:t>
            </a:r>
            <a:r>
              <a:rPr lang="tr-TR" sz="1200" dirty="0">
                <a:latin typeface="Calibri"/>
                <a:ea typeface="Calibri"/>
                <a:cs typeface="Calibri"/>
              </a:rPr>
              <a:t> </a:t>
            </a:r>
            <a:r>
              <a:rPr lang="tr-TR" sz="1200" dirty="0" err="1">
                <a:latin typeface="Calibri"/>
                <a:ea typeface="Calibri"/>
                <a:cs typeface="Calibri"/>
              </a:rPr>
              <a:t>Production</a:t>
            </a:r>
            <a:r>
              <a:rPr lang="tr-TR" sz="1200" dirty="0">
                <a:latin typeface="Calibri"/>
                <a:ea typeface="Calibri"/>
                <a:cs typeface="Calibri"/>
              </a:rPr>
              <a:t> </a:t>
            </a:r>
            <a:r>
              <a:rPr lang="tr-TR" sz="1200" dirty="0" err="1">
                <a:latin typeface="Calibri"/>
                <a:ea typeface="Calibri"/>
                <a:cs typeface="Calibri"/>
              </a:rPr>
              <a:t>and</a:t>
            </a:r>
            <a:r>
              <a:rPr lang="tr-TR" sz="1200" dirty="0">
                <a:latin typeface="Calibri"/>
                <a:ea typeface="Calibri"/>
                <a:cs typeface="Calibri"/>
              </a:rPr>
              <a:t> </a:t>
            </a:r>
            <a:r>
              <a:rPr lang="tr-TR" sz="1200" dirty="0" err="1">
                <a:latin typeface="Calibri"/>
                <a:ea typeface="Calibri"/>
                <a:cs typeface="Calibri"/>
              </a:rPr>
              <a:t>Consumption</a:t>
            </a:r>
            <a:r>
              <a:rPr lang="tr-TR" sz="1200" dirty="0">
                <a:latin typeface="Calibri"/>
                <a:ea typeface="Calibri"/>
                <a:cs typeface="Calibri"/>
              </a:rPr>
              <a:t>,</a:t>
            </a:r>
            <a:r>
              <a:rPr kumimoji="0" lang="tr-TR" sz="1200" i="0" u="none" strike="noStrike" kern="1200" cap="none" spc="0" normalizeH="0" baseline="0" noProof="0" dirty="0">
                <a:ln>
                  <a:noFill/>
                </a:ln>
                <a:solidFill>
                  <a:srgbClr val="000000"/>
                </a:solidFill>
                <a:effectLst/>
                <a:uLnTx/>
                <a:uFillTx/>
                <a:latin typeface="Calibri"/>
                <a:ea typeface="Calibri"/>
                <a:cs typeface="Calibri"/>
              </a:rPr>
              <a:t> 1994). İki kavramı birleştirmek ve sorumlu tüketicinin aynı zamanda tarladan sofraya tüm aşamalarda çevresel sürdürülebilirliği önemseyen kişi olduğunu söylemek mümkündür.</a:t>
            </a:r>
            <a:r>
              <a:rPr lang="tr-TR" sz="1200" dirty="0">
                <a:latin typeface="Calibri"/>
                <a:ea typeface="Calibri"/>
                <a:cs typeface="Calibri"/>
              </a:rPr>
              <a:t> </a:t>
            </a:r>
            <a:endParaRPr lang="tr-TR" sz="1200" i="0" u="none" strike="noStrike" kern="1200" cap="none" spc="0" baseline="0" noProof="0" dirty="0">
              <a:solidFill>
                <a:srgbClr val="000000"/>
              </a:solidFill>
              <a:ea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tr-TR" sz="1200" i="0" u="none" strike="noStrike" kern="1200" cap="none" spc="0" baseline="0" noProof="0" dirty="0">
              <a:solidFill>
                <a:srgbClr val="000000"/>
              </a:solidFill>
              <a:ea typeface="Calibri" panose="020F0502020204030204" pitchFamily="34" charset="0"/>
            </a:endParaRPr>
          </a:p>
          <a:p>
            <a:pPr>
              <a:defRPr/>
            </a:pPr>
            <a:r>
              <a:rPr lang="tr-TR" sz="1200" dirty="0">
                <a:latin typeface="Calibri"/>
                <a:ea typeface="Calibri"/>
                <a:cs typeface="Calibri"/>
              </a:rPr>
              <a:t>Farklı kültür ve gıda tüketim alışkanlıkları olan, farklı tercihleri olan birçok tüketici bulunmaktadır. Yemek yeme alışkanlıkları, belirli diyetleri bilinçli olarak tekrarlayan şekilde seçme davranışı olarak tanımlanır (</a:t>
            </a:r>
            <a:r>
              <a:rPr lang="tr-TR" sz="1200" dirty="0" err="1">
                <a:latin typeface="Calibri"/>
                <a:ea typeface="Calibri"/>
                <a:cs typeface="Calibri"/>
              </a:rPr>
              <a:t>Rivera</a:t>
            </a:r>
            <a:r>
              <a:rPr lang="tr-TR" sz="1200" dirty="0">
                <a:latin typeface="Calibri"/>
                <a:ea typeface="Calibri"/>
                <a:cs typeface="Calibri"/>
              </a:rPr>
              <a:t> </a:t>
            </a:r>
            <a:r>
              <a:rPr lang="tr-TR" sz="1200" dirty="0" err="1">
                <a:latin typeface="Calibri"/>
                <a:ea typeface="Calibri"/>
                <a:cs typeface="Calibri"/>
              </a:rPr>
              <a:t>Medina</a:t>
            </a:r>
            <a:r>
              <a:rPr lang="tr-TR" sz="1200" dirty="0">
                <a:latin typeface="Calibri"/>
                <a:ea typeface="Calibri"/>
                <a:cs typeface="Calibri"/>
              </a:rPr>
              <a:t> vd., 2020) ve genellikle değiştirilmesi zordur. Yiyecek tercihleri pazarlamayı da etkilemektedir, çünkü kültürel değerler gıda davranışlarının temelini oluşturmaktadır </a:t>
            </a:r>
            <a:r>
              <a:rPr kumimoji="0" lang="tr-TR" sz="1200" i="0" u="none" strike="noStrike" kern="1200" cap="none" spc="0" normalizeH="0" baseline="0" noProof="0" dirty="0">
                <a:ln>
                  <a:noFill/>
                </a:ln>
                <a:solidFill>
                  <a:srgbClr val="000000"/>
                </a:solidFill>
                <a:effectLst/>
                <a:uLnTx/>
                <a:uFillTx/>
                <a:latin typeface="Calibri"/>
                <a:ea typeface="Calibri"/>
                <a:cs typeface="Calibri"/>
              </a:rPr>
              <a:t>(</a:t>
            </a:r>
            <a:r>
              <a:rPr kumimoji="0" lang="tr-TR" sz="1200" i="0" u="none" strike="noStrike" kern="1200" cap="none" spc="0" normalizeH="0" baseline="0" noProof="0" dirty="0" err="1">
                <a:ln>
                  <a:noFill/>
                </a:ln>
                <a:solidFill>
                  <a:srgbClr val="000000"/>
                </a:solidFill>
                <a:effectLst/>
                <a:uLnTx/>
                <a:uFillTx/>
                <a:latin typeface="Calibri"/>
                <a:ea typeface="Calibri"/>
                <a:cs typeface="Calibri"/>
              </a:rPr>
              <a:t>Cairns</a:t>
            </a:r>
            <a:r>
              <a:rPr kumimoji="0" lang="tr-TR" sz="1200" i="0" u="none" strike="noStrike" kern="1200" cap="none" spc="0" normalizeH="0" baseline="0" noProof="0" dirty="0">
                <a:ln>
                  <a:noFill/>
                </a:ln>
                <a:solidFill>
                  <a:srgbClr val="000000"/>
                </a:solidFill>
                <a:effectLst/>
                <a:uLnTx/>
                <a:uFillTx/>
                <a:latin typeface="Calibri"/>
                <a:ea typeface="Calibri"/>
                <a:cs typeface="Calibri"/>
              </a:rPr>
              <a:t>, 2019).</a:t>
            </a:r>
            <a:r>
              <a:rPr lang="tr-TR" sz="1200" dirty="0">
                <a:latin typeface="Calibri"/>
                <a:ea typeface="Calibri"/>
                <a:cs typeface="Calibri"/>
              </a:rPr>
              <a:t> Daha sürdürülebilir bir tüketim alışkanlığına geçiş çabaları düşünüldüğünde, birçok kişi halihazırda olumlu tutumlara sahiptir (</a:t>
            </a:r>
            <a:r>
              <a:rPr lang="tr-TR" sz="1200" dirty="0" err="1">
                <a:latin typeface="Calibri"/>
                <a:ea typeface="Calibri"/>
                <a:cs typeface="Calibri"/>
              </a:rPr>
              <a:t>Vermeir</a:t>
            </a:r>
            <a:r>
              <a:rPr lang="tr-TR" sz="1200" dirty="0">
                <a:latin typeface="Calibri"/>
                <a:ea typeface="Calibri"/>
                <a:cs typeface="Calibri"/>
              </a:rPr>
              <a:t> vd., </a:t>
            </a:r>
            <a:r>
              <a:rPr lang="tr-TR" sz="1200" dirty="0">
                <a:solidFill>
                  <a:schemeClr val="tx1">
                    <a:lumMod val="95000"/>
                    <a:lumOff val="5000"/>
                  </a:schemeClr>
                </a:solidFill>
                <a:latin typeface="Calibri"/>
                <a:ea typeface="Calibri"/>
                <a:cs typeface="Calibri"/>
              </a:rPr>
              <a:t>2020).</a:t>
            </a:r>
            <a:endParaRPr lang="tr-TR" sz="1200">
              <a:solidFill>
                <a:schemeClr val="tx1">
                  <a:lumMod val="95000"/>
                  <a:lumOff val="5000"/>
                </a:schemeClr>
              </a:solidFill>
              <a:ea typeface="Calibri"/>
            </a:endParaRPr>
          </a:p>
          <a:p>
            <a:pPr marL="0" marR="0" lvl="0" indent="0" defTabSz="2072941" rtl="0">
              <a:lnSpc>
                <a:spcPct val="100000"/>
              </a:lnSpc>
              <a:spcBef>
                <a:spcPts val="0"/>
              </a:spcBef>
              <a:spcAft>
                <a:spcPts val="0"/>
              </a:spcAft>
              <a:buClrTx/>
              <a:buSzTx/>
              <a:buFont typeface="Arial" panose="020B0604020202020204" pitchFamily="34" charset="0"/>
              <a:buNone/>
              <a:tabLst/>
              <a:defRPr/>
            </a:pPr>
            <a:endParaRPr lang="tr-TR" sz="1200" dirty="0">
              <a:solidFill>
                <a:schemeClr val="tx1">
                  <a:lumMod val="95000"/>
                  <a:lumOff val="5000"/>
                </a:schemeClr>
              </a:solidFill>
              <a:ea typeface="Calibri" panose="020F0502020204030204" pitchFamily="34" charset="0"/>
            </a:endParaRPr>
          </a:p>
          <a:p>
            <a:pPr>
              <a:defRPr/>
            </a:pPr>
            <a:r>
              <a:rPr lang="tr-TR" sz="1200" dirty="0">
                <a:solidFill>
                  <a:schemeClr val="tx1">
                    <a:lumMod val="95000"/>
                    <a:lumOff val="5000"/>
                  </a:schemeClr>
                </a:solidFill>
                <a:latin typeface="Calibri"/>
                <a:ea typeface="Calibri" panose="020F0502020204030204" pitchFamily="34" charset="0"/>
                <a:cs typeface="Calibri"/>
              </a:rPr>
              <a:t>Sürdürülebilir ve sorumlu tüketim hedefleri, ağırlıklı olarak üretimi de kapsamaktadır. Çeşitli kuruluşlar, geniş bir alanı kapsayan hedefler listesi yayınlar. Buradaki odak, a</a:t>
            </a:r>
            <a:r>
              <a:rPr lang="tr-TR" sz="1200" dirty="0">
                <a:latin typeface="Calibri"/>
                <a:ea typeface="Calibri" panose="020F0502020204030204" pitchFamily="34" charset="0"/>
                <a:cs typeface="Calibri"/>
              </a:rPr>
              <a:t>hlaki hakların ekonomik büyümeye feda edildiği bir dünyada (</a:t>
            </a:r>
            <a:r>
              <a:rPr lang="tr-TR" sz="1200" dirty="0" err="1">
                <a:latin typeface="Calibri"/>
                <a:ea typeface="Calibri" panose="020F0502020204030204" pitchFamily="34" charset="0"/>
                <a:cs typeface="Calibri"/>
              </a:rPr>
              <a:t>Bauman</a:t>
            </a:r>
            <a:r>
              <a:rPr lang="tr-TR" sz="1200" dirty="0">
                <a:latin typeface="Calibri"/>
                <a:ea typeface="Calibri" panose="020F0502020204030204" pitchFamily="34" charset="0"/>
                <a:cs typeface="Calibri"/>
              </a:rPr>
              <a:t>, 2008), kaynakları ve insanları korumak gerektiği bilinciyle ürünlerin seçilmesi, kullanılması ve elden çıkarılmasını en iyi şekilde yönetebilmektir (</a:t>
            </a:r>
            <a:r>
              <a:rPr lang="tr-TR" sz="1200" dirty="0" err="1">
                <a:latin typeface="Calibri"/>
                <a:ea typeface="Calibri" panose="020F0502020204030204" pitchFamily="34" charset="0"/>
                <a:cs typeface="Calibri"/>
              </a:rPr>
              <a:t>Salonen</a:t>
            </a:r>
            <a:r>
              <a:rPr lang="tr-TR" sz="1200" dirty="0">
                <a:latin typeface="Calibri"/>
                <a:ea typeface="Calibri" panose="020F0502020204030204" pitchFamily="34" charset="0"/>
                <a:cs typeface="Calibri"/>
              </a:rPr>
              <a:t>, 2013).</a:t>
            </a:r>
            <a:endParaRPr lang="tr-TR" sz="1200" dirty="0">
              <a:solidFill>
                <a:schemeClr val="tx1">
                  <a:lumMod val="95000"/>
                  <a:lumOff val="5000"/>
                </a:schemeClr>
              </a:solidFill>
              <a:ea typeface="Calibri" panose="020F0502020204030204" pitchFamily="34" charset="0"/>
            </a:endParaRPr>
          </a:p>
          <a:p>
            <a:pPr rtl="0" fontAlgn="base">
              <a:defRPr/>
            </a:pPr>
            <a:endParaRPr lang="tr-TR"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Slide Number Placeholder 9">
            <a:extLst>
              <a:ext uri="{FF2B5EF4-FFF2-40B4-BE49-F238E27FC236}">
                <a16:creationId xmlns:a16="http://schemas.microsoft.com/office/drawing/2014/main" id="{654FD7E0-239F-1239-D5E5-AC940FEB24F5}"/>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50</a:t>
            </a:fld>
            <a:endParaRPr lang="en-US" sz="1100"/>
          </a:p>
        </p:txBody>
      </p:sp>
    </p:spTree>
    <p:extLst>
      <p:ext uri="{BB962C8B-B14F-4D97-AF65-F5344CB8AC3E}">
        <p14:creationId xmlns:p14="http://schemas.microsoft.com/office/powerpoint/2010/main" val="3661706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E57C4F6-6AF5-17C1-07D6-E5CB9466BFBF}"/>
              </a:ext>
            </a:extLst>
          </p:cNvPr>
          <p:cNvSpPr>
            <a:spLocks noGrp="1"/>
          </p:cNvSpPr>
          <p:nvPr>
            <p:ph type="body" sz="quarter" idx="30"/>
          </p:nvPr>
        </p:nvSpPr>
        <p:spPr>
          <a:xfrm>
            <a:off x="1644352" y="667588"/>
            <a:ext cx="5402857" cy="955445"/>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Sorumlu Tüketim ve Sivil Toplum</a:t>
            </a:r>
          </a:p>
          <a:p>
            <a:pPr rtl="0"/>
            <a:endParaRPr lang="en-IE"/>
          </a:p>
        </p:txBody>
      </p:sp>
      <p:grpSp>
        <p:nvGrpSpPr>
          <p:cNvPr id="5" name="Graphic 2">
            <a:extLst>
              <a:ext uri="{FF2B5EF4-FFF2-40B4-BE49-F238E27FC236}">
                <a16:creationId xmlns:a16="http://schemas.microsoft.com/office/drawing/2014/main" id="{AA4D6CD4-C32B-021D-1C80-2D18635229C4}"/>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2CC2A98B-58FC-962C-7433-8EB63CC69797}"/>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1759F832-E65D-6845-B9B3-4D7317249065}"/>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AE3AC922-2D9A-CCC7-EF8F-96B251E7EFE8}"/>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7A77CD2B-DBB7-F708-DF0A-7B1920BED035}"/>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3FEE0127-895A-9416-636C-CC98D58638E3}"/>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F59E3E4-ECC3-2CC5-4DFF-89E212D26272}"/>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9C9734CF-A6E1-ACB6-8DCF-871917B1A6A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476F1944-8955-C6E3-8863-8B441F0DDEEE}"/>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2F09E8-1489-B2CB-B8FB-1280C37EE67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1D7ACFD8-7A42-8596-CDB9-881467019AF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733E7CB1-9B88-35C2-479C-A5C5DCD618B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8EA745D9-B461-C5DB-37A5-9DA9C05E33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E7B056CE-8CBD-35C0-DA07-E7BDFE0B54F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AEC82746-997D-8A52-E4E2-D3C02C45F73B}"/>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5B9ACA5-8B83-9B03-1BA7-EE2D8865ED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280F7500-6E0B-832D-E0E2-1424E335B9E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3BEFE8C0-41A6-0BDF-FDC5-FA11663336E0}"/>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2C70E4CD-CCF8-4C7D-0324-79CE8C11321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EACE91A5-3C2D-F60E-05C0-A287B524187B}"/>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6C322893-931E-D4EC-822A-7BE2D89B419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D09603C2-430B-4CA0-AA60-F345E2706155}"/>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62299C2F-93B3-9AAA-7D88-4B6366FD8DC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95F3731C-F7DF-78BE-31E8-9010CE559E3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9B7A41CF-C841-F86F-A9BF-D65783D02B8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74C792A0-9F1A-9832-94A7-E9F392D1D56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86CA2870-DFAD-9848-31CA-90E78E13DA92}"/>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 Placeholder 2">
            <a:extLst>
              <a:ext uri="{FF2B5EF4-FFF2-40B4-BE49-F238E27FC236}">
                <a16:creationId xmlns:a16="http://schemas.microsoft.com/office/drawing/2014/main" id="{86C62F65-6EFA-02C4-DF49-1B4A2C962259}"/>
              </a:ext>
            </a:extLst>
          </p:cNvPr>
          <p:cNvSpPr>
            <a:spLocks noGrp="1"/>
          </p:cNvSpPr>
          <p:nvPr>
            <p:ph type="body" sz="quarter" idx="32"/>
          </p:nvPr>
        </p:nvSpPr>
        <p:spPr>
          <a:xfrm>
            <a:off x="903721" y="2566627"/>
            <a:ext cx="6143488" cy="5294484"/>
          </a:xfrm>
        </p:spPr>
        <p:txBody>
          <a:bodyPr lIns="91440" tIns="45720" rIns="91440" bIns="45720" numCol="1" spcCol="288000" anchor="t">
            <a:noAutofit/>
          </a:bodyPr>
          <a:lstStyle/>
          <a:p>
            <a:pPr algn="l" fontAlgn="base">
              <a:defRPr/>
            </a:pP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Çevreye duyarlı dört tüketim davranışı şu şekilde sıralanabilir:</a:t>
            </a:r>
            <a:r>
              <a:rPr lang="tr-TR" sz="1200" dirty="0">
                <a:latin typeface="Calibri"/>
                <a:ea typeface="Calibri" panose="020F0502020204030204" pitchFamily="34" charset="0"/>
                <a:cs typeface="Calibri"/>
              </a:rPr>
              <a:t> </a:t>
            </a:r>
            <a:endParaRPr lang="tr-TR"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algn="l" fontAlgn="base">
              <a:buFont typeface="Arial" panose="020B0604020202020204" pitchFamily="34" charset="0"/>
              <a:buChar char="•"/>
              <a:defRPr/>
            </a:pP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azaltmak (enerji ve su tasarrufu),</a:t>
            </a:r>
            <a:r>
              <a:rPr lang="tr-TR" sz="1200" dirty="0">
                <a:latin typeface="Calibri"/>
                <a:ea typeface="Calibri" panose="020F0502020204030204" pitchFamily="34" charset="0"/>
                <a:cs typeface="Calibri"/>
              </a:rPr>
              <a:t> </a:t>
            </a:r>
            <a:endParaRPr lang="tr-TR"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algn="l" fontAlgn="base">
              <a:buFont typeface="Arial" panose="020B0604020202020204" pitchFamily="34" charset="0"/>
              <a:buChar char="•"/>
              <a:defRPr/>
            </a:pP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yeniden kullanım (örneğin, plastik poşetler, şişeler),</a:t>
            </a:r>
            <a:r>
              <a:rPr lang="tr-TR" sz="1200" dirty="0">
                <a:latin typeface="Calibri"/>
                <a:ea typeface="Calibri" panose="020F0502020204030204" pitchFamily="34" charset="0"/>
                <a:cs typeface="Calibri"/>
              </a:rPr>
              <a:t> </a:t>
            </a:r>
            <a:endParaRPr lang="tr-TR"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algn="l" fontAlgn="base">
              <a:buFont typeface="Arial" panose="020B0604020202020204" pitchFamily="34" charset="0"/>
              <a:buChar char="•"/>
              <a:defRPr/>
            </a:pP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geri dönüşüm ve</a:t>
            </a:r>
            <a:r>
              <a:rPr lang="tr-TR" sz="1200" dirty="0">
                <a:latin typeface="Calibri"/>
                <a:ea typeface="Calibri" panose="020F0502020204030204" pitchFamily="34" charset="0"/>
                <a:cs typeface="Calibri"/>
              </a:rPr>
              <a:t> </a:t>
            </a:r>
            <a:endParaRPr lang="tr-TR"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algn="l" fontAlgn="base">
              <a:buFont typeface="Arial" panose="020B0604020202020204" pitchFamily="34" charset="0"/>
              <a:buChar char="•"/>
              <a:defRPr/>
            </a:pP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organik ürünler satın </a:t>
            </a:r>
            <a:r>
              <a:rPr lang="tr-TR" sz="1200" dirty="0">
                <a:latin typeface="Calibri"/>
                <a:ea typeface="Calibri" panose="020F0502020204030204" pitchFamily="34" charset="0"/>
                <a:cs typeface="Calibri"/>
              </a:rPr>
              <a:t>almak</a:t>
            </a: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endParaRPr lang="tr-TR" sz="1200" i="0" u="none" strike="noStrike" kern="1200" cap="none" spc="0" normalizeH="0" baseline="0" noProof="0" dirty="0">
              <a:ln>
                <a:noFill/>
              </a:ln>
              <a:solidFill>
                <a:srgbClr val="000000"/>
              </a:solidFill>
              <a:effectLst/>
              <a:uLnTx/>
              <a:uFillTx/>
              <a:ea typeface="Calibri" panose="020F0502020204030204" pitchFamily="34" charset="0"/>
            </a:endParaRPr>
          </a:p>
          <a:p>
            <a:pPr marR="0" lvl="0" algn="l" defTabSz="2072941" rtl="0" eaLnBrk="1" fontAlgn="base" latinLnBrk="0" hangingPunct="1">
              <a:lnSpc>
                <a:spcPct val="100000"/>
              </a:lnSpc>
              <a:spcBef>
                <a:spcPts val="0"/>
              </a:spcBef>
              <a:spcAft>
                <a:spcPts val="0"/>
              </a:spcAft>
              <a:buClrTx/>
              <a:buSzTx/>
              <a:tabLst/>
              <a:defRPr/>
            </a:pPr>
            <a:endParaRPr lang="tr-TR" sz="1200" dirty="0">
              <a:ea typeface="Calibri" panose="020F0502020204030204" pitchFamily="34" charset="0"/>
            </a:endParaRPr>
          </a:p>
          <a:p>
            <a:pPr fontAlgn="base">
              <a:defRPr/>
            </a:pPr>
            <a:r>
              <a:rPr lang="tr-TR" sz="1200" dirty="0">
                <a:latin typeface="Calibri"/>
                <a:ea typeface="Calibri" panose="020F0502020204030204" pitchFamily="34" charset="0"/>
                <a:cs typeface="Calibri"/>
              </a:rPr>
              <a:t>Gıda sektöründe bulunan tüm paydaşların sorumlulukları</a:t>
            </a: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tr-TR" sz="1200" dirty="0">
                <a:latin typeface="Calibri"/>
                <a:ea typeface="Calibri" panose="020F0502020204030204" pitchFamily="34" charset="0"/>
                <a:cs typeface="Calibri"/>
              </a:rPr>
              <a:t>vardır</a:t>
            </a: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Örneğin</a:t>
            </a:r>
            <a:r>
              <a:rPr lang="tr-TR" sz="1200" dirty="0">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üreticiler</a:t>
            </a:r>
            <a:r>
              <a:rPr kumimoji="0" lang="tr-TR"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toprak, su</a:t>
            </a:r>
            <a:r>
              <a:rPr lang="tr-TR" sz="1200" i="1" dirty="0">
                <a:latin typeface="Calibri"/>
                <a:ea typeface="Calibri" panose="020F0502020204030204" pitchFamily="34" charset="0"/>
                <a:cs typeface="Calibri"/>
              </a:rPr>
              <a:t>, </a:t>
            </a:r>
            <a:r>
              <a:rPr kumimoji="0" lang="tr-TR"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besin kaybı, sera gazı emisyonları ve ekosistemlerin bozulması gibi olumsuz çevresel etkileri azaltırken daha fazla gıda </a:t>
            </a:r>
            <a:r>
              <a:rPr lang="tr-TR" sz="1200" i="1" dirty="0">
                <a:latin typeface="Calibri"/>
                <a:ea typeface="Calibri" panose="020F0502020204030204" pitchFamily="34" charset="0"/>
                <a:cs typeface="Calibri"/>
              </a:rPr>
              <a:t>yetiştirmeye yönelmeli ve</a:t>
            </a:r>
            <a:r>
              <a:rPr kumimoji="0" lang="tr-TR"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tüketiciler daha düşük çevresel ayak izi ile </a:t>
            </a:r>
            <a:r>
              <a:rPr lang="tr-TR" sz="1200" i="1" dirty="0">
                <a:latin typeface="Calibri"/>
                <a:ea typeface="Calibri" panose="020F0502020204030204" pitchFamily="34" charset="0"/>
                <a:cs typeface="Calibri"/>
              </a:rPr>
              <a:t> </a:t>
            </a:r>
            <a:r>
              <a:rPr kumimoji="0" lang="tr-TR"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güvenli beslenmeye geçmeye teşvik edilmelidir</a:t>
            </a:r>
            <a:r>
              <a:rPr lang="tr-TR" sz="1200" dirty="0">
                <a:latin typeface="Calibri"/>
                <a:ea typeface="Calibri" panose="020F0502020204030204" pitchFamily="34" charset="0"/>
                <a:cs typeface="Calibri"/>
              </a:rPr>
              <a:t>"</a:t>
            </a: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tr-TR" sz="1200" dirty="0">
                <a:latin typeface="Calibri"/>
                <a:ea typeface="Calibri" panose="020F0502020204030204" pitchFamily="34" charset="0"/>
                <a:cs typeface="Calibri"/>
              </a:rPr>
              <a:t>(</a:t>
            </a: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FAO</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t.y</a:t>
            </a:r>
            <a:r>
              <a:rPr lang="tr-TR" sz="1200" dirty="0">
                <a:latin typeface="Calibri"/>
                <a:ea typeface="Calibri" panose="020F0502020204030204" pitchFamily="34" charset="0"/>
                <a:cs typeface="Calibri"/>
              </a:rPr>
              <a:t>.-b).</a:t>
            </a:r>
            <a:endParaRPr lang="tr-TR" sz="1200" i="0" u="none" strike="noStrike" kern="1200" cap="none" spc="0" baseline="0" noProof="0" dirty="0">
              <a:solidFill>
                <a:srgbClr val="000000"/>
              </a:solidFill>
              <a:ea typeface="Calibri" panose="020F0502020204030204" pitchFamily="34" charset="0"/>
            </a:endParaRPr>
          </a:p>
          <a:p>
            <a:pPr marL="0" marR="0" lvl="0" indent="0" defTabSz="2072941" rtl="0" fontAlgn="base">
              <a:lnSpc>
                <a:spcPct val="100000"/>
              </a:lnSpc>
              <a:spcBef>
                <a:spcPts val="0"/>
              </a:spcBef>
              <a:spcAft>
                <a:spcPts val="0"/>
              </a:spcAft>
              <a:buClrTx/>
              <a:buSzTx/>
              <a:buFont typeface="Arial" panose="020B0604020202020204" pitchFamily="34" charset="0"/>
              <a:buNone/>
              <a:tabLst/>
              <a:defRPr/>
            </a:pPr>
            <a:endParaRPr lang="tr-TR" sz="1200" i="0" u="none" strike="noStrike" kern="1200" cap="none" spc="0" baseline="0" noProof="0" dirty="0">
              <a:solidFill>
                <a:srgbClr val="000000"/>
              </a:solidFill>
              <a:ea typeface="Calibri" panose="020F0502020204030204" pitchFamily="34" charset="0"/>
            </a:endParaRPr>
          </a:p>
          <a:p>
            <a:pPr fontAlgn="base">
              <a:defRPr/>
            </a:pPr>
            <a:r>
              <a:rPr kumimoji="0" lang="tr-TR"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Sorumlu gıda tüketimi aynı zamanda gıda kayıplarının ve gıda israfının azaltılmasını da </a:t>
            </a:r>
            <a:r>
              <a:rPr lang="tr-TR" sz="1200" dirty="0">
                <a:latin typeface="Calibri"/>
                <a:ea typeface="Calibri" panose="020F0502020204030204" pitchFamily="34" charset="0"/>
                <a:cs typeface="Calibri"/>
              </a:rPr>
              <a:t>içermelidir ki</a:t>
            </a:r>
            <a:r>
              <a:rPr lang="tr-TR" sz="1200" dirty="0">
                <a:latin typeface="Calibri"/>
                <a:cs typeface="Calibri"/>
              </a:rPr>
              <a:t> bu kayıplar toprak, su, enerji ve diğer girdiler olabilir </a:t>
            </a:r>
            <a:r>
              <a:rPr lang="tr-TR" sz="1200" dirty="0">
                <a:latin typeface="Calibri"/>
                <a:ea typeface="Calibri" panose="020F0502020204030204" pitchFamily="34" charset="0"/>
                <a:cs typeface="Calibri"/>
              </a:rPr>
              <a:t>(FAO, 2011). Sürdürülebilir tüketim</a:t>
            </a:r>
            <a:r>
              <a:rPr kumimoji="0" lang="tr-TR" sz="1200" i="0" u="none" strike="noStrike" kern="1200" cap="none" spc="0" normalizeH="0" baseline="0" noProof="0" dirty="0">
                <a:ln>
                  <a:noFill/>
                </a:ln>
                <a:effectLst/>
                <a:uLnTx/>
                <a:uFillTx/>
                <a:latin typeface="Calibri"/>
                <a:ea typeface="Calibri" panose="020F0502020204030204" pitchFamily="34" charset="0"/>
                <a:cs typeface="Calibri"/>
              </a:rPr>
              <a:t> ve üretim</a:t>
            </a:r>
            <a:r>
              <a:rPr lang="tr-TR" sz="1200" dirty="0">
                <a:latin typeface="Calibri"/>
                <a:ea typeface="Calibri" panose="020F0502020204030204" pitchFamily="34" charset="0"/>
                <a:cs typeface="Calibri"/>
              </a:rPr>
              <a:t>,</a:t>
            </a:r>
            <a:r>
              <a:rPr kumimoji="0" lang="tr-TR" sz="1200" i="0" u="none" strike="noStrike" kern="1200" cap="none" spc="0" normalizeH="0" baseline="0" noProof="0" dirty="0">
                <a:ln>
                  <a:noFill/>
                </a:ln>
                <a:effectLst/>
                <a:uLnTx/>
                <a:uFillTx/>
                <a:latin typeface="Calibri"/>
                <a:ea typeface="Calibri" panose="020F0502020204030204" pitchFamily="34" charset="0"/>
                <a:cs typeface="Calibri"/>
              </a:rPr>
              <a:t> </a:t>
            </a:r>
            <a:r>
              <a:rPr lang="tr-TR" sz="1200" dirty="0">
                <a:latin typeface="Calibri"/>
                <a:ea typeface="Calibri" panose="020F0502020204030204" pitchFamily="34" charset="0"/>
                <a:cs typeface="Calibri"/>
              </a:rPr>
              <a:t>yeşil ekonomilere geçişe katkı sağlayabilir (BM – UN, </a:t>
            </a:r>
            <a:r>
              <a:rPr lang="tr-TR" sz="1200" dirty="0" err="1">
                <a:latin typeface="Calibri"/>
                <a:ea typeface="Calibri" panose="020F0502020204030204" pitchFamily="34" charset="0"/>
                <a:cs typeface="Calibri"/>
              </a:rPr>
              <a:t>t.y</a:t>
            </a:r>
            <a:r>
              <a:rPr lang="tr-TR" sz="1200" dirty="0">
                <a:latin typeface="Calibri"/>
                <a:ea typeface="Calibri" panose="020F0502020204030204" pitchFamily="34" charset="0"/>
                <a:cs typeface="Calibri"/>
              </a:rPr>
              <a:t>.). Yeşil tüketim, sürdürülebilir tüketim ile yakından ilişkili olarak "</a:t>
            </a:r>
            <a:r>
              <a:rPr lang="tr-TR" sz="1200" i="1" dirty="0">
                <a:latin typeface="Calibri"/>
                <a:ea typeface="Calibri" panose="020F0502020204030204" pitchFamily="34" charset="0"/>
                <a:cs typeface="Calibri"/>
              </a:rPr>
              <a:t>doğayı savunmak ve ekolojiyi korumakla karakterize edilen çevreye karşı sorumlu davranış</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dır</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Yue</a:t>
            </a:r>
            <a:r>
              <a:rPr lang="tr-TR" sz="1200" dirty="0">
                <a:latin typeface="Calibri"/>
                <a:ea typeface="Calibri" panose="020F0502020204030204" pitchFamily="34" charset="0"/>
                <a:cs typeface="Calibri"/>
              </a:rPr>
              <a:t> vd., 2020). Gıda kayıpları, tarımsal üretim, hasat işlemi, işleme, depolama, nakliye, dağıtım ve tüketim sırasında olabilir.</a:t>
            </a:r>
            <a:endParaRPr lang="tr-TR" sz="1200" dirty="0">
              <a:ea typeface="Calibri" panose="020F0502020204030204" pitchFamily="34" charset="0"/>
              <a:cs typeface="Calibri"/>
            </a:endParaRPr>
          </a:p>
          <a:p>
            <a:pPr rtl="0" fontAlgn="base">
              <a:defRPr/>
            </a:pPr>
            <a:endParaRPr lang="tr-TR" sz="1200" dirty="0">
              <a:ea typeface="Calibri" panose="020F0502020204030204" pitchFamily="34" charset="0"/>
              <a:cs typeface="Calibri"/>
            </a:endParaRPr>
          </a:p>
          <a:p>
            <a:pPr fontAlgn="base">
              <a:defRPr/>
            </a:pPr>
            <a:r>
              <a:rPr lang="tr-TR" sz="1200" dirty="0">
                <a:latin typeface="Calibri"/>
                <a:ea typeface="Calibri" panose="020F0502020204030204" pitchFamily="34" charset="0"/>
                <a:cs typeface="Calibri"/>
              </a:rPr>
              <a:t>COVID-19 salgını, ülkelere mevcut eğilimleri tersine çevirecek, tüketim ve üretim modellerimizi daha sürdürülebilir bir geleceğe doğru değiştirecek iyileştirme planları oluşturma fırsatı sundu. Sürdürülebilir tüketim ve üretim, yoksulluğun azaltılmasına ve düşük karbonlu ve yeşil ekonomilere geçişe de önemli ölçüde katkıda bulunabilir.</a:t>
            </a:r>
            <a:endParaRPr lang="tr-TR" sz="1200" dirty="0">
              <a:ea typeface="Calibri" panose="020F0502020204030204" pitchFamily="34" charset="0"/>
              <a:cs typeface="Calibri"/>
            </a:endParaRPr>
          </a:p>
          <a:p>
            <a:pPr algn="l" rtl="0" fontAlgn="base">
              <a:defRPr/>
            </a:pPr>
            <a:endParaRPr lang="tr-TR" sz="1200" dirty="0">
              <a:latin typeface="Calibri"/>
              <a:ea typeface="Calibri" panose="020F0502020204030204" pitchFamily="34" charset="0"/>
              <a:cs typeface="Calibri"/>
            </a:endParaRPr>
          </a:p>
          <a:p>
            <a:pPr algn="l" rtl="0" fontAlgn="base">
              <a:defRPr/>
            </a:pPr>
            <a:r>
              <a:rPr lang="tr-TR" sz="1200" b="1" dirty="0">
                <a:latin typeface="Calibri"/>
                <a:ea typeface="Calibri" panose="020F0502020204030204" pitchFamily="34" charset="0"/>
                <a:cs typeface="Calibri"/>
              </a:rPr>
              <a:t>Torunlarımıza sürdürülebilir bir çevre bırakmak istiyorsak sorumlu tüketiciler olarak gıda tüketiminde de çok hassas davranmalıyız.</a:t>
            </a:r>
            <a:endParaRPr lang="tr-TR" sz="1200" b="1" i="0" u="none" strike="noStrike" kern="1200" cap="none" spc="0" normalizeH="0" baseline="0" noProof="0" dirty="0">
              <a:ln>
                <a:noFill/>
              </a:ln>
              <a:solidFill>
                <a:srgbClr val="000000"/>
              </a:solidFill>
              <a:effectLst/>
              <a:uLnTx/>
              <a:uFillTx/>
              <a:ea typeface="Calibri" panose="020F0502020204030204" pitchFamily="34" charset="0"/>
            </a:endParaRPr>
          </a:p>
          <a:p>
            <a:pPr algn="l" rtl="0" fontAlgn="base">
              <a:defRPr/>
            </a:pPr>
            <a:endParaRPr lang="tr-TR" sz="1200" b="1" dirty="0">
              <a:solidFill>
                <a:schemeClr val="tx1"/>
              </a:solidFill>
              <a:ea typeface="Calibri" panose="020F0502020204030204" pitchFamily="34" charset="0"/>
            </a:endParaRPr>
          </a:p>
        </p:txBody>
      </p:sp>
      <p:pic>
        <p:nvPicPr>
          <p:cNvPr id="5122" name="Picture 2">
            <a:extLst>
              <a:ext uri="{FF2B5EF4-FFF2-40B4-BE49-F238E27FC236}">
                <a16:creationId xmlns:a16="http://schemas.microsoft.com/office/drawing/2014/main" id="{9598E54D-6B6E-399E-A8C0-1D930A7C721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9019" y="8560616"/>
            <a:ext cx="402493" cy="402493"/>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F4898B4-A610-2D31-7E94-E46D7DF3CD95}"/>
              </a:ext>
            </a:extLst>
          </p:cNvPr>
          <p:cNvSpPr txBox="1"/>
          <p:nvPr/>
        </p:nvSpPr>
        <p:spPr>
          <a:xfrm>
            <a:off x="903720" y="8482699"/>
            <a:ext cx="6655955" cy="1169551"/>
          </a:xfrm>
          <a:prstGeom prst="rect">
            <a:avLst/>
          </a:prstGeom>
          <a:noFill/>
        </p:spPr>
        <p:txBody>
          <a:bodyPr wrap="square" lIns="91440" tIns="45720" rIns="91440" bIns="45720" anchor="t">
            <a:spAutoFit/>
          </a:bodyPr>
          <a:lstStyle/>
          <a:p>
            <a:pPr fontAlgn="base"/>
            <a:r>
              <a:rPr lang="en-US" sz="1400" b="1" i="0" dirty="0" err="1">
                <a:solidFill>
                  <a:srgbClr val="000000"/>
                </a:solidFill>
                <a:effectLst/>
                <a:latin typeface="Calibri"/>
                <a:ea typeface="Calibri" panose="020F0502020204030204" pitchFamily="34" charset="0"/>
                <a:cs typeface="Calibri"/>
              </a:rPr>
              <a:t>Müzik</a:t>
            </a:r>
            <a:r>
              <a:rPr lang="en-US" sz="1400" b="1" i="0" dirty="0">
                <a:solidFill>
                  <a:srgbClr val="000000"/>
                </a:solidFill>
                <a:effectLst/>
                <a:latin typeface="Calibri"/>
                <a:ea typeface="Calibri" panose="020F0502020204030204" pitchFamily="34" charset="0"/>
                <a:cs typeface="Calibri"/>
              </a:rPr>
              <a:t> </a:t>
            </a:r>
            <a:r>
              <a:rPr lang="en-US" sz="1400" b="1" i="0" dirty="0" err="1">
                <a:solidFill>
                  <a:srgbClr val="000000"/>
                </a:solidFill>
                <a:effectLst/>
                <a:latin typeface="Calibri"/>
                <a:ea typeface="Calibri" panose="020F0502020204030204" pitchFamily="34" charset="0"/>
                <a:cs typeface="Calibri"/>
              </a:rPr>
              <a:t>Önerileri</a:t>
            </a:r>
            <a:r>
              <a:rPr lang="en-US" sz="1400" b="1" i="0" dirty="0">
                <a:solidFill>
                  <a:srgbClr val="000000"/>
                </a:solidFill>
                <a:effectLst/>
                <a:latin typeface="Calibri"/>
                <a:ea typeface="Calibri" panose="020F0502020204030204" pitchFamily="34" charset="0"/>
                <a:cs typeface="Calibri"/>
              </a:rPr>
              <a:t>:</a:t>
            </a:r>
            <a:r>
              <a:rPr lang="en-US" sz="1400" dirty="0">
                <a:solidFill>
                  <a:srgbClr val="000000"/>
                </a:solidFill>
                <a:latin typeface="Calibri"/>
                <a:ea typeface="Calibri" panose="020F0502020204030204" pitchFamily="34" charset="0"/>
                <a:cs typeface="Calibri"/>
              </a:rPr>
              <a:t> </a:t>
            </a:r>
            <a:endParaRPr lang="en-US" sz="14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fontAlgn="base"/>
            <a:r>
              <a:rPr lang="en-US" sz="1200" b="0" i="0" dirty="0" err="1">
                <a:solidFill>
                  <a:srgbClr val="000000"/>
                </a:solidFill>
                <a:effectLst/>
                <a:latin typeface="Calibri"/>
                <a:ea typeface="Calibri" panose="020F0502020204030204" pitchFamily="34" charset="0"/>
                <a:cs typeface="Calibri"/>
              </a:rPr>
              <a:t>Etik</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duyarlılıkla</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ilgili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bazı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şarkılar</a:t>
            </a:r>
            <a:r>
              <a:rPr lang="en-US" sz="1200" b="0" i="0" dirty="0">
                <a:solidFill>
                  <a:srgbClr val="000000"/>
                </a:solidFill>
                <a:effectLst/>
                <a:latin typeface="Calibri"/>
                <a:ea typeface="Calibri" panose="020F0502020204030204" pitchFamily="34" charset="0"/>
                <a:cs typeface="Calibri"/>
              </a:rPr>
              <a:t>;</a:t>
            </a:r>
          </a:p>
          <a:p>
            <a:pPr algn="l" rtl="0" fontAlgn="base"/>
            <a:endParaRPr lang="en-US" sz="8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fontAlgn="base">
              <a:buFont typeface="Arial" panose="020B0604020202020204" pitchFamily="34" charset="0"/>
              <a:buChar char="•"/>
            </a:pPr>
            <a:r>
              <a:rPr lang="en-US" sz="1200" b="1" dirty="0">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Queen - Is this the World We Created...?  - YouTube</a:t>
            </a:r>
            <a:endParaRPr lang="en-US" sz="1200" b="1">
              <a:latin typeface="Calibri"/>
              <a:ea typeface="Calibri" panose="020F0502020204030204" pitchFamily="34" charset="0"/>
              <a:cs typeface="Calibri"/>
            </a:endParaRPr>
          </a:p>
          <a:p>
            <a:pPr marL="171450" indent="-171450" fontAlgn="base">
              <a:buFont typeface="Arial" panose="020B0604020202020204" pitchFamily="34" charset="0"/>
              <a:buChar char="•"/>
            </a:pPr>
            <a:r>
              <a:rPr lang="en-US" sz="1200" b="1" dirty="0">
                <a:latin typeface="Calibri"/>
                <a:ea typeface="+mn-lt"/>
                <a:cs typeface="Calibri"/>
                <a:hlinkClick r:id="rId4">
                  <a:extLst>
                    <a:ext uri="{A12FA001-AC4F-418D-AE19-62706E023703}">
                      <ahyp:hlinkClr xmlns:ahyp="http://schemas.microsoft.com/office/drawing/2018/hyperlinkcolor" val="tx"/>
                    </a:ext>
                  </a:extLst>
                </a:hlinkClick>
              </a:rPr>
              <a:t>In The Ghetto </a:t>
            </a:r>
            <a:r>
              <a:rPr lang="en-US" sz="1200" b="1" dirty="0">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Elvis Presley With Lisa Marie Presley - YouTube</a:t>
            </a:r>
            <a:endParaRPr lang="en-US" sz="1200" b="1">
              <a:latin typeface="Calibri"/>
              <a:ea typeface="Calibri" panose="020F0502020204030204" pitchFamily="34" charset="0"/>
              <a:cs typeface="Calibri"/>
            </a:endParaRPr>
          </a:p>
          <a:p>
            <a:pPr marL="171450" indent="-171450">
              <a:buFont typeface="Arial" panose="020B0604020202020204" pitchFamily="34" charset="0"/>
              <a:buChar char="•"/>
            </a:pPr>
            <a:endParaRPr lang="en-US" sz="1200" b="1" i="0" dirty="0">
              <a:effectLst/>
              <a:latin typeface="Calibri"/>
              <a:ea typeface="Calibri" panose="020F0502020204030204" pitchFamily="34" charset="0"/>
              <a:cs typeface="Calibri" panose="020F0502020204030204" pitchFamily="34" charset="0"/>
            </a:endParaRPr>
          </a:p>
        </p:txBody>
      </p:sp>
      <p:sp>
        <p:nvSpPr>
          <p:cNvPr id="3" name="Slide Number Placeholder 9">
            <a:extLst>
              <a:ext uri="{FF2B5EF4-FFF2-40B4-BE49-F238E27FC236}">
                <a16:creationId xmlns:a16="http://schemas.microsoft.com/office/drawing/2014/main" id="{55B2DB33-12F7-4DAE-A301-5E8576DD7DC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51</a:t>
            </a:fld>
            <a:endParaRPr lang="en-US" sz="1100"/>
          </a:p>
        </p:txBody>
      </p:sp>
      <p:pic>
        <p:nvPicPr>
          <p:cNvPr id="33" name="Picture 32">
            <a:extLst>
              <a:ext uri="{FF2B5EF4-FFF2-40B4-BE49-F238E27FC236}">
                <a16:creationId xmlns:a16="http://schemas.microsoft.com/office/drawing/2014/main" id="{D78FF27C-D510-7537-DCC1-674AAC6483D0}"/>
              </a:ext>
            </a:extLst>
          </p:cNvPr>
          <p:cNvPicPr>
            <a:picLocks noChangeAspect="1"/>
          </p:cNvPicPr>
          <p:nvPr/>
        </p:nvPicPr>
        <p:blipFill>
          <a:blip r:embed="rId5"/>
          <a:stretch>
            <a:fillRect/>
          </a:stretch>
        </p:blipFill>
        <p:spPr>
          <a:xfrm>
            <a:off x="6394250" y="8992832"/>
            <a:ext cx="504702" cy="476250"/>
          </a:xfrm>
          <a:prstGeom prst="rect">
            <a:avLst/>
          </a:prstGeom>
        </p:spPr>
      </p:pic>
    </p:spTree>
    <p:extLst>
      <p:ext uri="{BB962C8B-B14F-4D97-AF65-F5344CB8AC3E}">
        <p14:creationId xmlns:p14="http://schemas.microsoft.com/office/powerpoint/2010/main" val="2450999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F2CCE17-0E8C-611B-BBE1-173BB4FE82EC}"/>
              </a:ext>
            </a:extLst>
          </p:cNvPr>
          <p:cNvSpPr txBox="1">
            <a:spLocks/>
          </p:cNvSpPr>
          <p:nvPr/>
        </p:nvSpPr>
        <p:spPr>
          <a:xfrm>
            <a:off x="1644352" y="667588"/>
            <a:ext cx="5402857" cy="938046"/>
          </a:xfrm>
          <a:prstGeom prst="rect">
            <a:avLst/>
          </a:prstGeom>
        </p:spPr>
        <p:txBody>
          <a:bodyPr lIns="91440" tIns="45720" rIns="91440" bIns="45720" anchor="t">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600"/>
              <a:t>B.4. Sorumlu Tüketim</a:t>
            </a:r>
          </a:p>
          <a:p>
            <a:pPr rtl="0"/>
            <a:endParaRPr lang="en-IE"/>
          </a:p>
        </p:txBody>
      </p:sp>
      <p:grpSp>
        <p:nvGrpSpPr>
          <p:cNvPr id="5" name="Graphic 2">
            <a:extLst>
              <a:ext uri="{FF2B5EF4-FFF2-40B4-BE49-F238E27FC236}">
                <a16:creationId xmlns:a16="http://schemas.microsoft.com/office/drawing/2014/main" id="{D678F606-7B12-B362-9EBD-10584E547430}"/>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1C4B6579-FF4A-4974-CB04-D54DF8F852B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CCFF0210-0CF3-2277-9B54-D0E84619E3BB}"/>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FB7A5E94-43C3-D8C1-079C-6D84E0BA303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A94920D6-FAAB-6783-F176-18481E48BA7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D536B2B6-6090-12B5-95FB-E76A57B9996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DA48C748-33D4-C4BD-C5DD-0E1601B1CA6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3F73C1F6-2777-0B49-3D3C-74D8B59014E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80EBD163-5461-25E8-B0BF-00128AF2AF1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C48BD62C-653D-72BB-338A-739A9603D6F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03D6E53E-B8C3-B235-8D53-E1650C07E64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682DAFDE-759A-682E-F305-3EC65CB16E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856A1A0C-8527-F49F-7A68-8047339F2E24}"/>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62C1D1F4-8A3D-0488-C4DD-DDD58EAD550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625F7460-C6F9-C51A-EA8D-532C6696D1AE}"/>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82F40FA-2D23-BB8B-2E09-33A707CB47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C6B69AF1-A187-7DB5-C9E3-E54F157B84F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F487AF7C-B930-C858-7CD0-16ACE2D28B8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B0E38CDB-5F29-013B-D8C0-49170576CC2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4E0A47C7-8E45-98BA-CFDB-0EE33FB8F40A}"/>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00D08CD8-2123-4C24-C179-6D0C9BA6B33F}"/>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6AF2180B-F113-F8B6-E9F1-B748FFD3B0FC}"/>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05D08726-57DE-AD8F-CF21-BE7A1BA3FF1E}"/>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F9C5B276-F6FC-3B80-48DD-4C78FAEDE929}"/>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D523D91A-4F88-D930-165C-9B0D76D49568}"/>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77506C55-3BD7-EC27-C250-FB1D1CF6EAE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D38572CB-D4EE-4897-9C6E-FCC526FB6417}"/>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 Placeholder 4">
            <a:extLst>
              <a:ext uri="{FF2B5EF4-FFF2-40B4-BE49-F238E27FC236}">
                <a16:creationId xmlns:a16="http://schemas.microsoft.com/office/drawing/2014/main" id="{83F07D72-FEC5-0EA1-1A74-87A4C43633F9}"/>
              </a:ext>
            </a:extLst>
          </p:cNvPr>
          <p:cNvSpPr txBox="1">
            <a:spLocks/>
          </p:cNvSpPr>
          <p:nvPr/>
        </p:nvSpPr>
        <p:spPr>
          <a:xfrm>
            <a:off x="944078" y="2295483"/>
            <a:ext cx="6143488" cy="6135756"/>
          </a:xfrm>
          <a:prstGeom prst="rect">
            <a:avLst/>
          </a:prstGeom>
        </p:spPr>
        <p:txBody>
          <a:bodyPr lIns="91440" tIns="45720" rIns="91440" bIns="45720"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tr-TR" sz="1400" b="1" dirty="0">
                <a:latin typeface="Calibri"/>
                <a:cs typeface="Calibri"/>
              </a:rPr>
              <a:t>Pazarlama ve Medyanın Gıda Tüketimi Üzerindeki Etkisi</a:t>
            </a:r>
          </a:p>
          <a:p>
            <a:pPr algn="l" rtl="0"/>
            <a:endParaRPr lang="tr-TR" sz="600" b="1" dirty="0"/>
          </a:p>
          <a:p>
            <a:r>
              <a:rPr lang="tr-TR" sz="1200" dirty="0">
                <a:latin typeface="Calibri"/>
                <a:cs typeface="Calibri"/>
              </a:rPr>
              <a:t>Pazarlamanın yaşamımız üzerinde yaygın bir etkisi vardır. Amerikan Pazarlama Derneği [</a:t>
            </a:r>
            <a:r>
              <a:rPr lang="tr-TR" sz="1200" dirty="0" err="1">
                <a:latin typeface="Calibri"/>
                <a:cs typeface="Calibri"/>
              </a:rPr>
              <a:t>The</a:t>
            </a:r>
            <a:r>
              <a:rPr lang="tr-TR" sz="1200" dirty="0">
                <a:latin typeface="Calibri"/>
                <a:cs typeface="Calibri"/>
              </a:rPr>
              <a:t> </a:t>
            </a:r>
            <a:r>
              <a:rPr lang="tr-TR" sz="1200" dirty="0" err="1">
                <a:latin typeface="Calibri"/>
                <a:cs typeface="Calibri"/>
              </a:rPr>
              <a:t>American</a:t>
            </a:r>
            <a:r>
              <a:rPr lang="tr-TR" sz="1200" dirty="0">
                <a:latin typeface="Calibri"/>
                <a:cs typeface="Calibri"/>
              </a:rPr>
              <a:t> Marketing </a:t>
            </a:r>
            <a:r>
              <a:rPr lang="tr-TR" sz="1200" dirty="0" err="1">
                <a:latin typeface="Calibri"/>
                <a:cs typeface="Calibri"/>
              </a:rPr>
              <a:t>Association</a:t>
            </a:r>
            <a:r>
              <a:rPr lang="tr-TR" sz="1200" dirty="0">
                <a:latin typeface="Calibri"/>
                <a:cs typeface="Calibri"/>
              </a:rPr>
              <a:t> - AMA] (2017), pazarlamayı, değer hizmetleri yaratma, iletme, sunma ve değiş tokuş etmeye yönelik faaliyetler, kurumlar ve süreçler olarak tanımlar. Uzun vadede iyi kurulmuş müşteri ilişkileri yoluyla pazarlamanın temel amacı müşteri değeri yaratmaktır.</a:t>
            </a:r>
            <a:endParaRPr lang="tr-TR" sz="1200" dirty="0"/>
          </a:p>
          <a:p>
            <a:pPr rtl="0"/>
            <a:endParaRPr lang="tr-TR" sz="600" dirty="0"/>
          </a:p>
          <a:p>
            <a:r>
              <a:rPr lang="tr-TR" sz="1200" dirty="0">
                <a:latin typeface="Calibri"/>
                <a:cs typeface="Calibri"/>
              </a:rPr>
              <a:t>Müşteri ilişkileri birçok farklı uygulama üzerinden kurulmaktadır. Bu uygulamalar, ürün, fiyat, tutundurma, yer, kişiler, fiziksel kanıt ve süreci içeren pazarlama karmasının bir sonucu olarak gerçekleşmektedir (Şekil 8). Tutundurma, müşterileri ürün veya hizmetten yana hareket etmeye ikna etmek için satın alma kararı ile biten reklam, satış promosyonu, dijital pazarlama ve diğer tüm kampanya türlerini içerir.</a:t>
            </a:r>
            <a:endParaRPr lang="tr-TR" sz="1200" dirty="0"/>
          </a:p>
          <a:p>
            <a:pPr rtl="0"/>
            <a:endParaRPr lang="tr-TR" sz="600" dirty="0"/>
          </a:p>
          <a:p>
            <a:pPr rtl="0"/>
            <a:r>
              <a:rPr lang="tr-TR" sz="1200" dirty="0">
                <a:latin typeface="Calibri"/>
                <a:cs typeface="Calibri"/>
              </a:rPr>
              <a:t>Gıda pazarlaması, pazarlama çabalarının gıdayı tanıtmaya odaklandığı belirli bir alandır. Bu, gıda tüketiminde bir artışa veya gıda seçeneklerinde bir değişikliğe neden olabilir.</a:t>
            </a:r>
          </a:p>
          <a:p>
            <a:pPr rtl="0"/>
            <a:endParaRPr lang="tr-TR" sz="800" dirty="0"/>
          </a:p>
          <a:p>
            <a:r>
              <a:rPr lang="tr-TR" sz="1200" dirty="0">
                <a:latin typeface="Calibri"/>
                <a:cs typeface="Calibri"/>
              </a:rPr>
              <a:t>"</a:t>
            </a:r>
            <a:r>
              <a:rPr lang="tr-TR" sz="1200" i="1" dirty="0">
                <a:latin typeface="Calibri"/>
                <a:cs typeface="Calibri"/>
              </a:rPr>
              <a:t>Gıda tüketimi, coğrafya, demografi, harcanabilir gelir, kentleşme, küreselleşme, pazarlama, din, kültür ve tüketici tutumlarından etkilenebilen gıda mevcudiyeti, gıda erişilebilirliği ve gıda seçimi gibi bir dizi faktörden etkilenir" </a:t>
            </a:r>
            <a:r>
              <a:rPr lang="tr-TR" sz="1200" dirty="0">
                <a:latin typeface="Calibri"/>
                <a:cs typeface="Calibri"/>
              </a:rPr>
              <a:t>(</a:t>
            </a:r>
            <a:r>
              <a:rPr lang="tr-TR" sz="1200" dirty="0" err="1">
                <a:latin typeface="Calibri"/>
                <a:cs typeface="Calibri"/>
              </a:rPr>
              <a:t>Kearney</a:t>
            </a:r>
            <a:r>
              <a:rPr lang="tr-TR" sz="1200" dirty="0">
                <a:latin typeface="Calibri"/>
                <a:cs typeface="Calibri"/>
              </a:rPr>
              <a:t>, 2010). Farklı toplumlarda gıda tüketimi farklılık göstermektedir, ancak gıda pazarlamasının gıda tüketimi üzerindeki etkisi kaçınılmazdır. Örneğin, gelişmekte olan ülkelerde süpermarketlerin büyümesinde, ve gıda tüketim kalıplarının şekillenmesinde, uluslararası gıda şirketlerinin rolü bulunmaktadır.</a:t>
            </a:r>
            <a:endParaRPr lang="tr-TR" sz="1200" dirty="0"/>
          </a:p>
        </p:txBody>
      </p:sp>
      <p:sp>
        <p:nvSpPr>
          <p:cNvPr id="33" name="TextBox 32">
            <a:extLst>
              <a:ext uri="{FF2B5EF4-FFF2-40B4-BE49-F238E27FC236}">
                <a16:creationId xmlns:a16="http://schemas.microsoft.com/office/drawing/2014/main" id="{6384F92A-526C-4C7A-F56B-42603291DEE3}"/>
              </a:ext>
            </a:extLst>
          </p:cNvPr>
          <p:cNvSpPr txBox="1"/>
          <p:nvPr/>
        </p:nvSpPr>
        <p:spPr>
          <a:xfrm>
            <a:off x="1684482" y="1368259"/>
            <a:ext cx="5362728" cy="461665"/>
          </a:xfrm>
          <a:prstGeom prst="rect">
            <a:avLst/>
          </a:prstGeom>
          <a:noFill/>
        </p:spPr>
        <p:txBody>
          <a:bodyPr wrap="square" lIns="91440" tIns="45720" rIns="91440" bIns="45720" anchor="t">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Pazarlama</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Medyanın</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Etkisi</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34" name="Picture 33">
            <a:extLst>
              <a:ext uri="{FF2B5EF4-FFF2-40B4-BE49-F238E27FC236}">
                <a16:creationId xmlns:a16="http://schemas.microsoft.com/office/drawing/2014/main" id="{0A49293E-A1A8-4C8D-62FB-92E0CCFF3BCD}"/>
              </a:ext>
            </a:extLst>
          </p:cNvPr>
          <p:cNvPicPr/>
          <p:nvPr/>
        </p:nvPicPr>
        <p:blipFill>
          <a:blip r:embed="rId2" cstate="screen">
            <a:extLst>
              <a:ext uri="{28A0092B-C50C-407E-A947-70E740481C1C}">
                <a14:useLocalDpi xmlns:a14="http://schemas.microsoft.com/office/drawing/2010/main"/>
              </a:ext>
            </a:extLst>
          </a:blip>
          <a:stretch>
            <a:fillRect/>
          </a:stretch>
        </p:blipFill>
        <p:spPr>
          <a:xfrm>
            <a:off x="772938" y="6356554"/>
            <a:ext cx="6827991" cy="4252631"/>
          </a:xfrm>
          <a:prstGeom prst="rect">
            <a:avLst/>
          </a:prstGeom>
        </p:spPr>
      </p:pic>
      <p:sp>
        <p:nvSpPr>
          <p:cNvPr id="35" name="Text Box 17">
            <a:extLst>
              <a:ext uri="{FF2B5EF4-FFF2-40B4-BE49-F238E27FC236}">
                <a16:creationId xmlns:a16="http://schemas.microsoft.com/office/drawing/2014/main" id="{033B7D2F-67C2-4133-1E25-A14078302A7A}"/>
              </a:ext>
            </a:extLst>
          </p:cNvPr>
          <p:cNvSpPr txBox="1"/>
          <p:nvPr/>
        </p:nvSpPr>
        <p:spPr>
          <a:xfrm>
            <a:off x="2439920" y="9080647"/>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a:solidFill>
                  <a:srgbClr val="FFFFFF"/>
                </a:solidFill>
                <a:effectLst/>
                <a:latin typeface="Source Sans 3"/>
                <a:ea typeface="Meiryo" panose="020B0604030504040204" pitchFamily="34" charset="-128"/>
                <a:cs typeface="Times New Roman" panose="02020603050405020304" pitchFamily="18" charset="0"/>
              </a:rPr>
              <a:t>Marka bana nasıl hissettiriyor?</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446C0B37-354F-5ADE-C37E-7E908A2EF362}"/>
              </a:ext>
            </a:extLst>
          </p:cNvPr>
          <p:cNvSpPr txBox="1"/>
          <p:nvPr/>
        </p:nvSpPr>
        <p:spPr>
          <a:xfrm>
            <a:off x="4457086" y="9288649"/>
            <a:ext cx="1489710" cy="523220"/>
          </a:xfrm>
          <a:prstGeom prst="rect">
            <a:avLst/>
          </a:prstGeom>
          <a:noFill/>
        </p:spPr>
        <p:txBody>
          <a:bodyPr wrap="square" lIns="91440" tIns="45720" rIns="91440" bIns="45720" anchor="t">
            <a:spAutoFit/>
          </a:bodyPr>
          <a:lstStyle/>
          <a:p>
            <a:pPr algn="l" rtl="0"/>
            <a:r>
              <a:rPr lang="en-US" sz="1400" dirty="0" err="1">
                <a:solidFill>
                  <a:srgbClr val="FFFFFF"/>
                </a:solidFill>
                <a:effectLst/>
                <a:latin typeface="Source Sans 3"/>
                <a:ea typeface="Meiryo"/>
                <a:cs typeface="Times New Roman"/>
              </a:rPr>
              <a:t>Ürünü</a:t>
            </a:r>
            <a:r>
              <a:rPr lang="en-US" sz="1400" dirty="0">
                <a:solidFill>
                  <a:srgbClr val="FFFFFF"/>
                </a:solidFill>
                <a:effectLst/>
                <a:latin typeface="Source Sans 3"/>
                <a:ea typeface="Meiryo"/>
                <a:cs typeface="Times New Roman"/>
              </a:rPr>
              <a:t> </a:t>
            </a:r>
            <a:r>
              <a:rPr lang="en-US" sz="1400" dirty="0" err="1">
                <a:solidFill>
                  <a:srgbClr val="FFFFFF"/>
                </a:solidFill>
                <a:effectLst/>
                <a:latin typeface="Source Sans 3"/>
                <a:ea typeface="Meiryo"/>
                <a:cs typeface="Times New Roman"/>
              </a:rPr>
              <a:t>nasıl</a:t>
            </a:r>
            <a:r>
              <a:rPr lang="en-US" sz="1400" dirty="0">
                <a:solidFill>
                  <a:srgbClr val="FFFFFF"/>
                </a:solidFill>
                <a:effectLst/>
                <a:latin typeface="Source Sans 3"/>
                <a:ea typeface="Meiryo"/>
                <a:cs typeface="Times New Roman"/>
              </a:rPr>
              <a:t> </a:t>
            </a:r>
            <a:r>
              <a:rPr lang="en-US" sz="1400" dirty="0" err="1">
                <a:solidFill>
                  <a:srgbClr val="FFFFFF"/>
                </a:solidFill>
                <a:effectLst/>
                <a:latin typeface="Source Sans 3"/>
                <a:ea typeface="Meiryo"/>
                <a:cs typeface="Times New Roman"/>
              </a:rPr>
              <a:t>tarif</a:t>
            </a:r>
            <a:r>
              <a:rPr lang="en-US" sz="1400" dirty="0">
                <a:solidFill>
                  <a:srgbClr val="FFFFFF"/>
                </a:solidFill>
                <a:effectLst/>
                <a:latin typeface="Source Sans 3"/>
                <a:ea typeface="Meiryo"/>
                <a:cs typeface="Times New Roman"/>
              </a:rPr>
              <a:t> </a:t>
            </a:r>
            <a:r>
              <a:rPr lang="en-US" sz="1400" dirty="0" err="1">
                <a:solidFill>
                  <a:srgbClr val="FFFFFF"/>
                </a:solidFill>
                <a:effectLst/>
                <a:latin typeface="Source Sans 3"/>
                <a:ea typeface="Meiryo"/>
                <a:cs typeface="Times New Roman"/>
              </a:rPr>
              <a:t>ederim</a:t>
            </a:r>
            <a:r>
              <a:rPr lang="en-US" sz="1400" dirty="0">
                <a:solidFill>
                  <a:srgbClr val="FFFFFF"/>
                </a:solidFill>
                <a:latin typeface="Source Sans 3"/>
                <a:ea typeface="Meiryo"/>
                <a:cs typeface="Times New Roman"/>
              </a:rPr>
              <a:t>?</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0">
            <a:extLst>
              <a:ext uri="{FF2B5EF4-FFF2-40B4-BE49-F238E27FC236}">
                <a16:creationId xmlns:a16="http://schemas.microsoft.com/office/drawing/2014/main" id="{E8EB66D3-41FC-0CF5-6E1F-0344F79AE7B3}"/>
              </a:ext>
            </a:extLst>
          </p:cNvPr>
          <p:cNvSpPr txBox="1"/>
          <p:nvPr/>
        </p:nvSpPr>
        <p:spPr>
          <a:xfrm>
            <a:off x="3691893" y="7936468"/>
            <a:ext cx="972458"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0"/>
            <a:r>
              <a:rPr lang="en-US" sz="1700" b="1">
                <a:solidFill>
                  <a:srgbClr val="FFFFFF"/>
                </a:solidFill>
                <a:effectLst/>
                <a:latin typeface="Source Sans 3"/>
                <a:ea typeface="Meiryo" panose="020B0604030504040204" pitchFamily="34" charset="-128"/>
                <a:cs typeface="Times New Roman" panose="02020603050405020304" pitchFamily="18" charset="0"/>
              </a:rPr>
              <a:t>Öz</a:t>
            </a:r>
            <a:endParaRPr lang="en-IE" sz="17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5">
            <a:extLst>
              <a:ext uri="{FF2B5EF4-FFF2-40B4-BE49-F238E27FC236}">
                <a16:creationId xmlns:a16="http://schemas.microsoft.com/office/drawing/2014/main" id="{0836206C-1D02-E88B-959F-C29BB42FB9C7}"/>
              </a:ext>
            </a:extLst>
          </p:cNvPr>
          <p:cNvSpPr txBox="1"/>
          <p:nvPr/>
        </p:nvSpPr>
        <p:spPr>
          <a:xfrm>
            <a:off x="2437906" y="6964688"/>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1400" dirty="0">
                <a:solidFill>
                  <a:srgbClr val="FFFFFF"/>
                </a:solidFill>
                <a:latin typeface="Source Sans 3"/>
                <a:ea typeface="Meiryo"/>
                <a:cs typeface="Times New Roman"/>
              </a:rPr>
              <a:t>Marka</a:t>
            </a:r>
            <a:r>
              <a:rPr lang="en-US" sz="1400" dirty="0">
                <a:solidFill>
                  <a:srgbClr val="FFFFFF"/>
                </a:solidFill>
                <a:effectLst/>
                <a:latin typeface="Source Sans 3"/>
                <a:ea typeface="Meiryo"/>
                <a:cs typeface="Times New Roman"/>
              </a:rPr>
              <a:t> </a:t>
            </a:r>
            <a:r>
              <a:rPr lang="en-US" sz="1400" dirty="0" err="1">
                <a:solidFill>
                  <a:srgbClr val="FFFFFF"/>
                </a:solidFill>
                <a:latin typeface="Source Sans 3"/>
                <a:ea typeface="Meiryo"/>
                <a:cs typeface="Times New Roman"/>
              </a:rPr>
              <a:t>beni</a:t>
            </a:r>
            <a:r>
              <a:rPr lang="en-US" sz="1400" dirty="0">
                <a:solidFill>
                  <a:srgbClr val="FFFFFF"/>
                </a:solidFill>
                <a:latin typeface="Source Sans 3"/>
                <a:ea typeface="Meiryo"/>
                <a:cs typeface="Times New Roman"/>
              </a:rPr>
              <a:t> </a:t>
            </a:r>
            <a:r>
              <a:rPr lang="en-US" sz="1400" dirty="0" err="1">
                <a:solidFill>
                  <a:srgbClr val="FFFFFF"/>
                </a:solidFill>
                <a:latin typeface="Source Sans 3"/>
                <a:ea typeface="Meiryo"/>
                <a:cs typeface="Times New Roman"/>
              </a:rPr>
              <a:t>nasıl</a:t>
            </a:r>
            <a:r>
              <a:rPr lang="en-US" sz="1400" dirty="0">
                <a:solidFill>
                  <a:srgbClr val="FFFFFF"/>
                </a:solidFill>
                <a:latin typeface="Source Sans 3"/>
                <a:ea typeface="Meiryo"/>
                <a:cs typeface="Times New Roman"/>
              </a:rPr>
              <a:t> </a:t>
            </a:r>
            <a:r>
              <a:rPr lang="en-US" sz="1400" dirty="0" err="1">
                <a:solidFill>
                  <a:srgbClr val="FFFFFF"/>
                </a:solidFill>
                <a:latin typeface="Source Sans 3"/>
                <a:ea typeface="Meiryo"/>
                <a:cs typeface="Times New Roman"/>
              </a:rPr>
              <a:t>gösteriyor</a:t>
            </a:r>
            <a:endParaRPr lang="en-US" sz="1400" dirty="0" err="1">
              <a:solidFill>
                <a:srgbClr val="FFFFFF"/>
              </a:solidFill>
              <a:effectLst/>
              <a:latin typeface="Source Sans 3"/>
              <a:ea typeface="Meiryo"/>
              <a:cs typeface="Times New Roman"/>
            </a:endParaRPr>
          </a:p>
        </p:txBody>
      </p:sp>
      <p:sp>
        <p:nvSpPr>
          <p:cNvPr id="39" name="Text Box 16">
            <a:extLst>
              <a:ext uri="{FF2B5EF4-FFF2-40B4-BE49-F238E27FC236}">
                <a16:creationId xmlns:a16="http://schemas.microsoft.com/office/drawing/2014/main" id="{1F1E3FCF-F145-877C-9CC2-7356D02ADC7E}"/>
              </a:ext>
            </a:extLst>
          </p:cNvPr>
          <p:cNvSpPr txBox="1"/>
          <p:nvPr/>
        </p:nvSpPr>
        <p:spPr>
          <a:xfrm>
            <a:off x="4365846" y="6822073"/>
            <a:ext cx="148971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dirty="0" err="1">
                <a:solidFill>
                  <a:srgbClr val="FFFFFF"/>
                </a:solidFill>
                <a:latin typeface="Source Sans 3"/>
                <a:ea typeface="Meiryo"/>
                <a:cs typeface="Times New Roman"/>
              </a:rPr>
              <a:t>Ürün</a:t>
            </a:r>
            <a:r>
              <a:rPr lang="en-US" sz="1400" dirty="0">
                <a:solidFill>
                  <a:srgbClr val="FFFFFF"/>
                </a:solidFill>
                <a:effectLst/>
                <a:latin typeface="Source Sans 3"/>
                <a:ea typeface="Meiryo"/>
                <a:cs typeface="Times New Roman"/>
              </a:rPr>
              <a:t> </a:t>
            </a:r>
            <a:endParaRPr lang="en-IE" sz="1400" dirty="0">
              <a:effectLst/>
              <a:latin typeface="Meiryo"/>
              <a:ea typeface="Meiryo"/>
              <a:cs typeface="Times New Roman"/>
            </a:endParaRPr>
          </a:p>
          <a:p>
            <a:r>
              <a:rPr lang="en-US" sz="1400" dirty="0" err="1">
                <a:solidFill>
                  <a:srgbClr val="FFFFFF"/>
                </a:solidFill>
                <a:effectLst/>
                <a:latin typeface="Source Sans 3"/>
                <a:ea typeface="Meiryo"/>
                <a:cs typeface="Times New Roman"/>
              </a:rPr>
              <a:t>bana</a:t>
            </a:r>
            <a:r>
              <a:rPr lang="en-US" sz="1400" dirty="0">
                <a:solidFill>
                  <a:srgbClr val="FFFFFF"/>
                </a:solidFill>
                <a:latin typeface="Source Sans 3"/>
                <a:ea typeface="Meiryo"/>
                <a:cs typeface="Times New Roman"/>
              </a:rPr>
              <a:t> ne </a:t>
            </a:r>
            <a:r>
              <a:rPr lang="en-US" sz="1400" dirty="0" err="1">
                <a:solidFill>
                  <a:srgbClr val="FFFFFF"/>
                </a:solidFill>
                <a:latin typeface="Source Sans 3"/>
                <a:ea typeface="Meiryo"/>
                <a:cs typeface="Times New Roman"/>
              </a:rPr>
              <a:t>sağlar</a:t>
            </a:r>
            <a:endParaRPr lang="en-IE" sz="1400" dirty="0" err="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13">
            <a:extLst>
              <a:ext uri="{FF2B5EF4-FFF2-40B4-BE49-F238E27FC236}">
                <a16:creationId xmlns:a16="http://schemas.microsoft.com/office/drawing/2014/main" id="{AC916CD0-91D1-AD69-150F-8E7098095A23}"/>
              </a:ext>
            </a:extLst>
          </p:cNvPr>
          <p:cNvSpPr txBox="1"/>
          <p:nvPr/>
        </p:nvSpPr>
        <p:spPr>
          <a:xfrm>
            <a:off x="3174945" y="8418302"/>
            <a:ext cx="958476"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dirty="0">
                <a:solidFill>
                  <a:srgbClr val="FFFFFF"/>
                </a:solidFill>
                <a:effectLst/>
                <a:latin typeface="Source Sans 3"/>
                <a:ea typeface="Meiryo"/>
                <a:cs typeface="Times New Roman"/>
              </a:rPr>
              <a:t>Marka</a:t>
            </a:r>
            <a:endParaRPr lang="en-IE" sz="1100" dirty="0">
              <a:effectLst/>
              <a:latin typeface="Meiryo"/>
              <a:ea typeface="Meiryo"/>
              <a:cs typeface="Times New Roman"/>
            </a:endParaRPr>
          </a:p>
          <a:p>
            <a:pPr algn="l" rtl="0">
              <a:lnSpc>
                <a:spcPts val="900"/>
              </a:lnSpc>
            </a:pPr>
            <a:r>
              <a:rPr lang="en-US" sz="1100" dirty="0" err="1">
                <a:solidFill>
                  <a:srgbClr val="FFFFFF"/>
                </a:solidFill>
                <a:latin typeface="Source Sans 3"/>
                <a:ea typeface="Meiryo"/>
                <a:cs typeface="Times New Roman"/>
              </a:rPr>
              <a:t>kişiliği</a:t>
            </a:r>
            <a:endParaRPr lang="en-IE" sz="1100" dirty="0" err="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12">
            <a:extLst>
              <a:ext uri="{FF2B5EF4-FFF2-40B4-BE49-F238E27FC236}">
                <a16:creationId xmlns:a16="http://schemas.microsoft.com/office/drawing/2014/main" id="{E54CA832-8242-7643-E6BC-3EB51889BBDC}"/>
              </a:ext>
            </a:extLst>
          </p:cNvPr>
          <p:cNvSpPr txBox="1"/>
          <p:nvPr/>
        </p:nvSpPr>
        <p:spPr>
          <a:xfrm>
            <a:off x="4415021" y="7502114"/>
            <a:ext cx="1108308" cy="857047"/>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dirty="0" err="1">
                <a:solidFill>
                  <a:srgbClr val="FFFFFF"/>
                </a:solidFill>
                <a:latin typeface="Source Sans 3"/>
                <a:ea typeface="Meiryo"/>
                <a:cs typeface="Times New Roman"/>
              </a:rPr>
              <a:t>Semboller</a:t>
            </a:r>
            <a:endParaRPr lang="en-IE" sz="1100" dirty="0" err="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11">
            <a:extLst>
              <a:ext uri="{FF2B5EF4-FFF2-40B4-BE49-F238E27FC236}">
                <a16:creationId xmlns:a16="http://schemas.microsoft.com/office/drawing/2014/main" id="{16E8AC71-05DF-BB37-BCA5-8E8030A71253}"/>
              </a:ext>
            </a:extLst>
          </p:cNvPr>
          <p:cNvSpPr txBox="1"/>
          <p:nvPr/>
        </p:nvSpPr>
        <p:spPr>
          <a:xfrm>
            <a:off x="4499154" y="8488947"/>
            <a:ext cx="1027021" cy="789292"/>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dirty="0" err="1">
                <a:solidFill>
                  <a:srgbClr val="FFFFFF"/>
                </a:solidFill>
                <a:latin typeface="Source Sans 3"/>
                <a:ea typeface="Meiryo"/>
                <a:cs typeface="Times New Roman"/>
              </a:rPr>
              <a:t>Gerçekler</a:t>
            </a:r>
            <a:endParaRPr lang="en-IE" sz="1100" dirty="0" err="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19">
            <a:extLst>
              <a:ext uri="{FF2B5EF4-FFF2-40B4-BE49-F238E27FC236}">
                <a16:creationId xmlns:a16="http://schemas.microsoft.com/office/drawing/2014/main" id="{046EE337-10E3-5105-E3E7-3887AA1BC03A}"/>
              </a:ext>
            </a:extLst>
          </p:cNvPr>
          <p:cNvSpPr txBox="1"/>
          <p:nvPr/>
        </p:nvSpPr>
        <p:spPr>
          <a:xfrm>
            <a:off x="2642398" y="9997868"/>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200">
                <a:solidFill>
                  <a:srgbClr val="02444A"/>
                </a:solidFill>
                <a:effectLst/>
                <a:latin typeface="Source Sans 3"/>
                <a:ea typeface="Meiryo" panose="020B0604030504040204" pitchFamily="34" charset="-128"/>
                <a:cs typeface="Times New Roman" panose="02020603050405020304" pitchFamily="18" charset="0"/>
              </a:rPr>
              <a:t>Duygusal</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Box 20">
            <a:extLst>
              <a:ext uri="{FF2B5EF4-FFF2-40B4-BE49-F238E27FC236}">
                <a16:creationId xmlns:a16="http://schemas.microsoft.com/office/drawing/2014/main" id="{3ACD9619-DF9B-DCD7-9BD8-6DF021C711A6}"/>
              </a:ext>
            </a:extLst>
          </p:cNvPr>
          <p:cNvSpPr txBox="1"/>
          <p:nvPr/>
        </p:nvSpPr>
        <p:spPr>
          <a:xfrm>
            <a:off x="5111652" y="10001436"/>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200">
                <a:solidFill>
                  <a:srgbClr val="02444A"/>
                </a:solidFill>
                <a:effectLst/>
                <a:latin typeface="Source Sans 3"/>
                <a:ea typeface="Meiryo" panose="020B0604030504040204" pitchFamily="34" charset="-128"/>
                <a:cs typeface="Times New Roman" panose="02020603050405020304" pitchFamily="18" charset="0"/>
              </a:rPr>
              <a:t>Akılcı</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 name="TextBox 47">
            <a:extLst>
              <a:ext uri="{FF2B5EF4-FFF2-40B4-BE49-F238E27FC236}">
                <a16:creationId xmlns:a16="http://schemas.microsoft.com/office/drawing/2014/main" id="{80B5F72F-5075-B468-E3CE-0D384FD6AD09}"/>
              </a:ext>
            </a:extLst>
          </p:cNvPr>
          <p:cNvSpPr txBox="1"/>
          <p:nvPr/>
        </p:nvSpPr>
        <p:spPr>
          <a:xfrm>
            <a:off x="890674" y="6462546"/>
            <a:ext cx="6694438" cy="276999"/>
          </a:xfrm>
          <a:prstGeom prst="rect">
            <a:avLst/>
          </a:prstGeom>
          <a:noFill/>
        </p:spPr>
        <p:txBody>
          <a:bodyPr wrap="square" lIns="91440" tIns="45720" rIns="91440" bIns="45720" rtlCol="0" anchor="t">
            <a:spAutoFit/>
          </a:bodyPr>
          <a:lstStyle/>
          <a:p>
            <a:r>
              <a:rPr lang="en-US" sz="1200" b="1" dirty="0" err="1">
                <a:effectLst/>
                <a:latin typeface="Calibri"/>
                <a:ea typeface="Calibri" panose="020F0502020204030204" pitchFamily="34" charset="0"/>
                <a:cs typeface="Calibri"/>
              </a:rPr>
              <a:t>Şekil</a:t>
            </a:r>
            <a:r>
              <a:rPr lang="en-US" sz="1200" b="1" dirty="0">
                <a:effectLst/>
                <a:latin typeface="Calibri"/>
                <a:ea typeface="Calibri" panose="020F0502020204030204" pitchFamily="34" charset="0"/>
                <a:cs typeface="Calibri"/>
              </a:rPr>
              <a:t> 8 –</a:t>
            </a:r>
            <a:r>
              <a:rPr lang="en-US" sz="1200" b="1" dirty="0">
                <a:latin typeface="Calibri"/>
                <a:ea typeface="Calibri" panose="020F0502020204030204" pitchFamily="34" charset="0"/>
                <a:cs typeface="Calibri"/>
              </a:rPr>
              <a:t> </a:t>
            </a:r>
            <a:r>
              <a:rPr lang="en-US" sz="1200" dirty="0">
                <a:latin typeface="Calibri"/>
                <a:ea typeface="Calibri" panose="020F0502020204030204" pitchFamily="34" charset="0"/>
                <a:cs typeface="Calibri"/>
              </a:rPr>
              <a:t>Marka </a:t>
            </a:r>
            <a:r>
              <a:rPr lang="en-US" sz="1200" dirty="0" err="1">
                <a:latin typeface="Calibri"/>
                <a:ea typeface="Calibri" panose="020F0502020204030204" pitchFamily="34" charset="0"/>
                <a:cs typeface="Calibri"/>
              </a:rPr>
              <a:t>Konumlandırma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Dörtlüsü</a:t>
            </a:r>
            <a:r>
              <a:rPr lang="en-US" sz="1200" dirty="0">
                <a:effectLst/>
                <a:latin typeface="Calibri"/>
                <a:ea typeface="Calibri" panose="020F0502020204030204" pitchFamily="34" charset="0"/>
                <a:cs typeface="Calibri"/>
              </a:rPr>
              <a:t>– </a:t>
            </a:r>
            <a:r>
              <a:rPr lang="en-US" sz="1200" dirty="0" err="1">
                <a:effectLst/>
                <a:latin typeface="Calibri"/>
                <a:ea typeface="Calibri" panose="020F0502020204030204" pitchFamily="34" charset="0"/>
                <a:cs typeface="Calibri"/>
              </a:rPr>
              <a:t>Duygusal</a:t>
            </a:r>
            <a:r>
              <a:rPr lang="en-US" sz="1200" dirty="0">
                <a:latin typeface="Calibri"/>
                <a:ea typeface="Calibri" panose="020F0502020204030204" pitchFamily="34" charset="0"/>
                <a:cs typeface="Calibri"/>
              </a:rPr>
              <a:t> ve </a:t>
            </a:r>
            <a:r>
              <a:rPr lang="en-US" sz="1200" dirty="0" err="1">
                <a:effectLst/>
                <a:latin typeface="Calibri"/>
                <a:ea typeface="Calibri" panose="020F0502020204030204" pitchFamily="34" charset="0"/>
                <a:cs typeface="Calibri"/>
              </a:rPr>
              <a:t>Rasyonel</a:t>
            </a:r>
            <a:r>
              <a:rPr lang="en-US" sz="1200" dirty="0">
                <a:effectLst/>
                <a:latin typeface="Calibri"/>
                <a:ea typeface="Calibri" panose="020F0502020204030204" pitchFamily="34" charset="0"/>
                <a:cs typeface="Calibri"/>
              </a:rPr>
              <a:t> </a:t>
            </a:r>
            <a:r>
              <a:rPr lang="en-US" sz="1200" dirty="0" err="1">
                <a:effectLst/>
                <a:latin typeface="Calibri"/>
                <a:ea typeface="Calibri" panose="020F0502020204030204" pitchFamily="34" charset="0"/>
                <a:cs typeface="Calibri"/>
              </a:rPr>
              <a:t>Düşünme</a:t>
            </a:r>
            <a:r>
              <a:rPr lang="en-US" sz="1200" dirty="0">
                <a:effectLst/>
                <a:latin typeface="Calibri"/>
                <a:ea typeface="Calibri" panose="020F0502020204030204" pitchFamily="34" charset="0"/>
                <a:cs typeface="Calibri"/>
              </a:rPr>
              <a:t> (</a:t>
            </a:r>
            <a:r>
              <a:rPr lang="en-US" sz="1200"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www.foodinnovation.how</a:t>
            </a:r>
            <a:r>
              <a:rPr lang="en-US" sz="1200" dirty="0">
                <a:effectLst/>
                <a:latin typeface="Calibri"/>
                <a:ea typeface="Calibri" panose="020F0502020204030204" pitchFamily="34" charset="0"/>
                <a:cs typeface="Calibri"/>
              </a:rPr>
              <a:t>)</a:t>
            </a:r>
            <a:endParaRPr lang="en-IE" sz="1200" dirty="0">
              <a:latin typeface="Calibri"/>
              <a:ea typeface="Calibri" panose="020F0502020204030204" pitchFamily="34" charset="0"/>
              <a:cs typeface="Calibri"/>
            </a:endParaRPr>
          </a:p>
        </p:txBody>
      </p:sp>
      <p:pic>
        <p:nvPicPr>
          <p:cNvPr id="3" name="Picture 2">
            <a:extLst>
              <a:ext uri="{FF2B5EF4-FFF2-40B4-BE49-F238E27FC236}">
                <a16:creationId xmlns:a16="http://schemas.microsoft.com/office/drawing/2014/main" id="{7A17DF97-8114-CCCD-7452-FEC129A4053D}"/>
              </a:ext>
            </a:extLst>
          </p:cNvPr>
          <p:cNvPicPr>
            <a:picLocks noChangeAspect="1"/>
          </p:cNvPicPr>
          <p:nvPr/>
        </p:nvPicPr>
        <p:blipFill>
          <a:blip r:embed="rId4"/>
          <a:stretch>
            <a:fillRect/>
          </a:stretch>
        </p:blipFill>
        <p:spPr>
          <a:xfrm>
            <a:off x="62143" y="6432369"/>
            <a:ext cx="493080" cy="474817"/>
          </a:xfrm>
          <a:prstGeom prst="rect">
            <a:avLst/>
          </a:prstGeom>
        </p:spPr>
      </p:pic>
      <p:sp>
        <p:nvSpPr>
          <p:cNvPr id="44" name="Slide Number Placeholder 9">
            <a:extLst>
              <a:ext uri="{FF2B5EF4-FFF2-40B4-BE49-F238E27FC236}">
                <a16:creationId xmlns:a16="http://schemas.microsoft.com/office/drawing/2014/main" id="{C99E60A0-9220-A4F7-E2F8-F371F34BC376}"/>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52</a:t>
            </a:fld>
            <a:endParaRPr lang="en-US" sz="1100"/>
          </a:p>
        </p:txBody>
      </p:sp>
    </p:spTree>
    <p:extLst>
      <p:ext uri="{BB962C8B-B14F-4D97-AF65-F5344CB8AC3E}">
        <p14:creationId xmlns:p14="http://schemas.microsoft.com/office/powerpoint/2010/main" val="34367407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82C64F8-E01B-70F3-8A14-6BD1F7112C6A}"/>
              </a:ext>
            </a:extLst>
          </p:cNvPr>
          <p:cNvSpPr>
            <a:spLocks noGrp="1"/>
          </p:cNvSpPr>
          <p:nvPr>
            <p:ph type="body" sz="quarter" idx="30"/>
          </p:nvPr>
        </p:nvSpPr>
        <p:spPr>
          <a:xfrm>
            <a:off x="1687848" y="667588"/>
            <a:ext cx="5359361" cy="9380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Sorumlu Tüketim</a:t>
            </a:r>
          </a:p>
          <a:p>
            <a:pPr rtl="0"/>
            <a:endParaRPr lang="en-IE"/>
          </a:p>
        </p:txBody>
      </p:sp>
      <p:grpSp>
        <p:nvGrpSpPr>
          <p:cNvPr id="5" name="Graphic 2">
            <a:extLst>
              <a:ext uri="{FF2B5EF4-FFF2-40B4-BE49-F238E27FC236}">
                <a16:creationId xmlns:a16="http://schemas.microsoft.com/office/drawing/2014/main" id="{EAB7CB27-B55D-D198-AA74-397CF1519B29}"/>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0536253E-3CD2-AD5A-5879-D2C7CECCB6E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ED269332-3CF1-D7DC-421E-52E2F976F9CA}"/>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C92021CF-B55C-7FB8-C892-0B3CA3074DD6}"/>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8BF27AEB-F034-7B74-5BEA-46EDE1C56EF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BD320406-A67E-2901-3BFB-46F13BBFC77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F9165896-C57B-8462-73BD-C084BA37191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9C5A62B3-55CB-97AF-AFE5-16EF0EABD970}"/>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84BB6D36-9929-AB66-C19E-DFC1D10468C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EBD5B1B7-43E0-FE05-EE6B-3F2D899107CA}"/>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AB1846D9-AB61-8824-AB81-8350754CF78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432AF016-5BE5-9314-C692-32C29306FD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39D51D43-E020-E1F1-7EAA-6D773E67C7F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33ADD45B-056B-51E7-6A10-58DA62E9E31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2BFEE3ED-5C9E-1C6F-7404-A099FFBABD3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C074DB56-7B7F-B5DB-35A6-215B1154CE5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404F7CBA-E55E-F298-D273-AA010718FAC3}"/>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832051C5-F6BD-F751-E545-E8F4C5F56A1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2AF8E00F-7B31-1D19-39EF-DEE6EC67656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DBCC3E31-7720-EA7A-802E-40336321079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5D37CC54-4E91-04BD-DE4D-FBB0C0BF0136}"/>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E1805732-AFE3-B832-A533-2492139AC02B}"/>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56A56BF6-691A-DA9D-8DE4-8E3810A89750}"/>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58AE1906-77B0-45E5-4F30-12E08897478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76F75A1C-92A8-8C72-E600-A198D36C2B0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CA0CC494-1858-1F14-FA23-A3A565F2B0E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BFFEE1CD-4A61-8617-705F-60F077848C7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Box 31">
            <a:extLst>
              <a:ext uri="{FF2B5EF4-FFF2-40B4-BE49-F238E27FC236}">
                <a16:creationId xmlns:a16="http://schemas.microsoft.com/office/drawing/2014/main" id="{F867BDDA-F61C-8306-CEB2-66F5CE6B3279}"/>
              </a:ext>
            </a:extLst>
          </p:cNvPr>
          <p:cNvSpPr txBox="1"/>
          <p:nvPr/>
        </p:nvSpPr>
        <p:spPr>
          <a:xfrm>
            <a:off x="1684482" y="1368259"/>
            <a:ext cx="5362728" cy="461665"/>
          </a:xfrm>
          <a:prstGeom prst="rect">
            <a:avLst/>
          </a:prstGeom>
          <a:noFill/>
        </p:spPr>
        <p:txBody>
          <a:bodyPr wrap="square" lIns="91440" tIns="45720" rIns="91440" bIns="45720" anchor="t">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Pazarlama</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Medyanın</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Etkisi</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2">
            <a:extLst>
              <a:ext uri="{FF2B5EF4-FFF2-40B4-BE49-F238E27FC236}">
                <a16:creationId xmlns:a16="http://schemas.microsoft.com/office/drawing/2014/main" id="{DAD33767-8CF0-6F29-2794-D4C68160DFFD}"/>
              </a:ext>
            </a:extLst>
          </p:cNvPr>
          <p:cNvSpPr>
            <a:spLocks noGrp="1"/>
          </p:cNvSpPr>
          <p:nvPr>
            <p:ph type="body" sz="quarter" idx="32"/>
          </p:nvPr>
        </p:nvSpPr>
        <p:spPr>
          <a:xfrm>
            <a:off x="945837" y="2465316"/>
            <a:ext cx="6126090" cy="5289511"/>
          </a:xfrm>
        </p:spPr>
        <p:txBody>
          <a:bodyPr lIns="91440" tIns="45720" rIns="91440" bIns="45720" numCol="1" spcCol="288000" anchor="t">
            <a:noAutofit/>
          </a:bodyPr>
          <a:lstStyle/>
          <a:p>
            <a:pPr fontAlgn="base">
              <a:defRPr/>
            </a:pP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Geçmişte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olduğu</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gibi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bugün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birçok</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trendi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vardır</a:t>
            </a:r>
            <a:r>
              <a:rPr kumimoji="0" lang="en-GB" sz="1200" i="0" u="none" strike="noStrike" kern="1200" cap="none" spc="0" normalizeH="0" baseline="0" noProof="0" dirty="0">
                <a:ln>
                  <a:noFill/>
                </a:ln>
                <a:solidFill>
                  <a:srgbClr val="000000"/>
                </a:solidFill>
                <a:effectLst/>
                <a:uLnTx/>
                <a:uFillTx/>
                <a:latin typeface="Calibri"/>
                <a:ea typeface="Calibri"/>
                <a:cs typeface="Calibri"/>
              </a:rPr>
              <a:t>.</a:t>
            </a:r>
            <a:r>
              <a:rPr lang="en-GB" sz="1200" dirty="0">
                <a:latin typeface="Calibri"/>
                <a:ea typeface="Calibri"/>
                <a:cs typeface="Calibri"/>
              </a:rPr>
              <a:t> </a:t>
            </a:r>
            <a:r>
              <a:rPr lang="en-GB" sz="1200" dirty="0" err="1">
                <a:latin typeface="Calibri"/>
                <a:ea typeface="Calibri"/>
                <a:cs typeface="Calibri"/>
              </a:rPr>
              <a:t>Örneğin</a:t>
            </a:r>
            <a:r>
              <a:rPr lang="en-GB" sz="1200" dirty="0">
                <a:latin typeface="Calibri"/>
                <a:ea typeface="Calibri"/>
                <a:cs typeface="Calibri"/>
              </a:rPr>
              <a:t> 1945'te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Amerikalılar</a:t>
            </a:r>
            <a:r>
              <a:rPr lang="en-GB" sz="1200" dirty="0">
                <a:latin typeface="Calibri"/>
                <a:ea typeface="Calibri"/>
                <a:cs typeface="Calibri"/>
              </a:rPr>
              <a:t>, </a:t>
            </a:r>
            <a:r>
              <a:rPr lang="en-GB" sz="1200" dirty="0" err="1">
                <a:latin typeface="Calibri"/>
                <a:ea typeface="Calibri"/>
                <a:cs typeface="Calibri"/>
              </a:rPr>
              <a:t>gazlı</a:t>
            </a:r>
            <a:r>
              <a:rPr lang="en-GB" sz="1200" dirty="0">
                <a:latin typeface="Calibri"/>
                <a:ea typeface="Calibri"/>
                <a:cs typeface="Calibri"/>
              </a:rPr>
              <a:t> </a:t>
            </a:r>
            <a:r>
              <a:rPr lang="en-GB" sz="1200" dirty="0" err="1">
                <a:latin typeface="Calibri"/>
                <a:ea typeface="Calibri"/>
                <a:cs typeface="Calibri"/>
              </a:rPr>
              <a:t>meşrubatlardan</a:t>
            </a:r>
            <a:r>
              <a:rPr lang="en-GB" sz="1200" dirty="0">
                <a:latin typeface="Calibri"/>
                <a:ea typeface="Calibri"/>
                <a:cs typeface="Calibri"/>
              </a:rPr>
              <a:t> </a:t>
            </a:r>
            <a:r>
              <a:rPr lang="en-GB" sz="1200" dirty="0" err="1">
                <a:latin typeface="Calibri"/>
                <a:ea typeface="Calibri"/>
                <a:cs typeface="Calibri"/>
              </a:rPr>
              <a:t>daha</a:t>
            </a:r>
            <a:r>
              <a:rPr lang="en-GB" sz="1200" dirty="0">
                <a:latin typeface="Calibri"/>
                <a:ea typeface="Calibri"/>
                <a:cs typeface="Calibri"/>
              </a:rPr>
              <a:t> </a:t>
            </a:r>
            <a:r>
              <a:rPr lang="en-GB" sz="1200" dirty="0" err="1">
                <a:latin typeface="Calibri"/>
                <a:ea typeface="Calibri"/>
                <a:cs typeface="Calibri"/>
              </a:rPr>
              <a:t>çok</a:t>
            </a:r>
            <a:r>
              <a:rPr lang="en-GB" sz="1200" dirty="0">
                <a:latin typeface="Calibri"/>
                <a:ea typeface="Calibri"/>
                <a:cs typeface="Calibri"/>
              </a:rPr>
              <a:t> </a:t>
            </a:r>
            <a:r>
              <a:rPr lang="en-GB" sz="1200" dirty="0" err="1">
                <a:latin typeface="Calibri"/>
                <a:ea typeface="Calibri"/>
                <a:cs typeface="Calibri"/>
              </a:rPr>
              <a:t>süt</a:t>
            </a:r>
            <a:r>
              <a:rPr lang="en-GB" sz="1200" dirty="0">
                <a:latin typeface="Calibri"/>
                <a:ea typeface="Calibri"/>
                <a:cs typeface="Calibri"/>
              </a:rPr>
              <a:t> </a:t>
            </a:r>
            <a:r>
              <a:rPr lang="en-GB" sz="1200" dirty="0" err="1">
                <a:latin typeface="Calibri"/>
                <a:ea typeface="Calibri"/>
                <a:cs typeface="Calibri"/>
              </a:rPr>
              <a:t>içiyorlardı</a:t>
            </a:r>
            <a:r>
              <a:rPr lang="en-GB" sz="1200" dirty="0">
                <a:latin typeface="Calibri"/>
                <a:ea typeface="Calibri"/>
                <a:cs typeface="Calibri"/>
              </a:rPr>
              <a:t>, 50 </a:t>
            </a:r>
            <a:r>
              <a:rPr lang="en-GB" sz="1200" dirty="0" err="1">
                <a:latin typeface="Calibri"/>
                <a:ea typeface="Calibri"/>
                <a:cs typeface="Calibri"/>
              </a:rPr>
              <a:t>yıl</a:t>
            </a:r>
            <a:r>
              <a:rPr lang="en-GB" sz="1200" dirty="0">
                <a:latin typeface="Calibri"/>
                <a:ea typeface="Calibri"/>
                <a:cs typeface="Calibri"/>
              </a:rPr>
              <a:t> </a:t>
            </a:r>
            <a:r>
              <a:rPr lang="en-GB" sz="1200" dirty="0" err="1">
                <a:latin typeface="Calibri"/>
                <a:ea typeface="Calibri"/>
                <a:cs typeface="Calibri"/>
              </a:rPr>
              <a:t>içerisindeki</a:t>
            </a:r>
            <a:r>
              <a:rPr lang="en-GB" sz="1200" dirty="0">
                <a:latin typeface="Calibri"/>
                <a:ea typeface="Calibri"/>
                <a:cs typeface="Calibri"/>
              </a:rPr>
              <a:t> </a:t>
            </a:r>
            <a:r>
              <a:rPr lang="en-GB" sz="1200" dirty="0" err="1">
                <a:latin typeface="Calibri"/>
                <a:ea typeface="Calibri"/>
                <a:cs typeface="Calibri"/>
              </a:rPr>
              <a:t>değişim</a:t>
            </a:r>
            <a:r>
              <a:rPr lang="en-GB" sz="1200" dirty="0">
                <a:latin typeface="Calibri"/>
                <a:ea typeface="Calibri"/>
                <a:cs typeface="Calibri"/>
              </a:rPr>
              <a:t> </a:t>
            </a:r>
            <a:r>
              <a:rPr lang="en-GB" sz="1200" dirty="0" err="1">
                <a:latin typeface="Calibri"/>
                <a:ea typeface="Calibri"/>
                <a:cs typeface="Calibri"/>
              </a:rPr>
              <a:t>sonucu</a:t>
            </a:r>
            <a:r>
              <a:rPr lang="en-GB" sz="1200" dirty="0">
                <a:latin typeface="Calibri"/>
                <a:ea typeface="Calibri"/>
                <a:cs typeface="Calibri"/>
              </a:rPr>
              <a:t> </a:t>
            </a:r>
            <a:r>
              <a:rPr lang="en-GB" sz="1200" dirty="0" err="1">
                <a:latin typeface="Calibri"/>
                <a:ea typeface="Calibri"/>
                <a:cs typeface="Calibri"/>
              </a:rPr>
              <a:t>bugün</a:t>
            </a:r>
            <a:r>
              <a:rPr lang="en-GB" sz="1200" dirty="0">
                <a:latin typeface="Calibri"/>
                <a:ea typeface="Calibri"/>
                <a:cs typeface="Calibri"/>
              </a:rPr>
              <a:t> </a:t>
            </a:r>
            <a:r>
              <a:rPr lang="en-GB" sz="1200" dirty="0" err="1">
                <a:latin typeface="Calibri"/>
                <a:ea typeface="Calibri"/>
                <a:cs typeface="Calibri"/>
              </a:rPr>
              <a:t>süt</a:t>
            </a:r>
            <a:r>
              <a:rPr lang="en-GB" sz="1200" dirty="0">
                <a:latin typeface="Calibri"/>
                <a:ea typeface="Calibri"/>
                <a:cs typeface="Calibri"/>
              </a:rPr>
              <a:t> </a:t>
            </a:r>
            <a:r>
              <a:rPr lang="en-GB" sz="1200" dirty="0" err="1">
                <a:latin typeface="Calibri"/>
                <a:ea typeface="Calibri"/>
                <a:cs typeface="Calibri"/>
              </a:rPr>
              <a:t>yerine</a:t>
            </a:r>
            <a:r>
              <a:rPr lang="en-GB" sz="1200" dirty="0">
                <a:latin typeface="Calibri"/>
                <a:ea typeface="Calibri"/>
                <a:cs typeface="Calibri"/>
              </a:rPr>
              <a:t> </a:t>
            </a:r>
            <a:r>
              <a:rPr lang="en-GB" sz="1200" dirty="0" err="1">
                <a:latin typeface="Calibri"/>
                <a:ea typeface="Calibri"/>
                <a:cs typeface="Calibri"/>
              </a:rPr>
              <a:t>daha</a:t>
            </a:r>
            <a:r>
              <a:rPr lang="en-GB" sz="1200" dirty="0">
                <a:latin typeface="Calibri"/>
                <a:ea typeface="Calibri"/>
                <a:cs typeface="Calibri"/>
              </a:rPr>
              <a:t> </a:t>
            </a:r>
            <a:r>
              <a:rPr lang="en-GB" sz="1200" dirty="0" err="1">
                <a:latin typeface="Calibri"/>
                <a:ea typeface="Calibri"/>
                <a:cs typeface="Calibri"/>
              </a:rPr>
              <a:t>fazla</a:t>
            </a:r>
            <a:r>
              <a:rPr lang="en-GB" sz="1200" dirty="0">
                <a:latin typeface="Calibri"/>
                <a:ea typeface="Calibri"/>
                <a:cs typeface="Calibri"/>
              </a:rPr>
              <a:t> </a:t>
            </a:r>
            <a:r>
              <a:rPr lang="en-GB" sz="1200" dirty="0" err="1">
                <a:latin typeface="Calibri"/>
                <a:ea typeface="Calibri"/>
                <a:cs typeface="Calibri"/>
              </a:rPr>
              <a:t>gazlı</a:t>
            </a:r>
            <a:r>
              <a:rPr lang="en-GB" sz="1200" dirty="0">
                <a:latin typeface="Calibri"/>
                <a:ea typeface="Calibri"/>
                <a:cs typeface="Calibri"/>
              </a:rPr>
              <a:t> </a:t>
            </a:r>
            <a:r>
              <a:rPr lang="en-GB" sz="1200" dirty="0" err="1">
                <a:latin typeface="Calibri"/>
                <a:ea typeface="Calibri"/>
                <a:cs typeface="Calibri"/>
              </a:rPr>
              <a:t>meşrubat</a:t>
            </a:r>
            <a:r>
              <a:rPr lang="en-GB" sz="1200" dirty="0">
                <a:latin typeface="Calibri"/>
                <a:ea typeface="Calibri"/>
                <a:cs typeface="Calibri"/>
              </a:rPr>
              <a:t> </a:t>
            </a:r>
            <a:r>
              <a:rPr lang="en-GB" sz="1200" dirty="0" err="1">
                <a:latin typeface="Calibri"/>
                <a:ea typeface="Calibri"/>
                <a:cs typeface="Calibri"/>
              </a:rPr>
              <a:t>tüketmektedirler</a:t>
            </a:r>
            <a:r>
              <a:rPr lang="en-GB" sz="1200" dirty="0">
                <a:latin typeface="Calibri"/>
                <a:ea typeface="Calibri"/>
                <a:cs typeface="Calibri"/>
              </a:rPr>
              <a:t> (Kearney, 2010).</a:t>
            </a:r>
            <a:endParaRPr lang="tr-TR" dirty="0"/>
          </a:p>
          <a:p>
            <a:pPr rtl="0">
              <a:defRPr/>
            </a:pPr>
            <a:endParaRPr lang="en-GB" sz="1200" dirty="0">
              <a:latin typeface="Calibri"/>
              <a:ea typeface="Calibri"/>
              <a:cs typeface="Calibri"/>
            </a:endParaRPr>
          </a:p>
          <a:p>
            <a:pPr>
              <a:defRPr/>
            </a:pPr>
            <a:r>
              <a:rPr lang="en-GB" sz="1200" dirty="0">
                <a:latin typeface="Calibri"/>
                <a:ea typeface="Calibri"/>
                <a:cs typeface="Calibri"/>
              </a:rPr>
              <a:t>Daha </a:t>
            </a:r>
            <a:r>
              <a:rPr lang="en-GB" sz="1200" dirty="0" err="1">
                <a:latin typeface="Calibri"/>
                <a:ea typeface="Calibri"/>
                <a:cs typeface="Calibri"/>
              </a:rPr>
              <a:t>sürdürülebilir</a:t>
            </a:r>
            <a:r>
              <a:rPr lang="en-GB" sz="1200" dirty="0">
                <a:latin typeface="Calibri"/>
                <a:ea typeface="Calibri"/>
                <a:cs typeface="Calibri"/>
              </a:rPr>
              <a:t> </a:t>
            </a:r>
            <a:r>
              <a:rPr lang="en-GB" sz="1200" dirty="0" err="1">
                <a:latin typeface="Calibri"/>
                <a:ea typeface="Calibri"/>
                <a:cs typeface="Calibri"/>
              </a:rPr>
              <a:t>bir</a:t>
            </a:r>
            <a:r>
              <a:rPr lang="en-GB" sz="1200" dirty="0">
                <a:latin typeface="Calibri"/>
                <a:ea typeface="Calibri"/>
                <a:cs typeface="Calibri"/>
              </a:rPr>
              <a:t> </a:t>
            </a:r>
            <a:r>
              <a:rPr lang="en-GB" sz="1200" dirty="0" err="1">
                <a:latin typeface="Calibri"/>
                <a:ea typeface="Calibri"/>
                <a:cs typeface="Calibri"/>
              </a:rPr>
              <a:t>gelecek</a:t>
            </a:r>
            <a:r>
              <a:rPr lang="en-GB" sz="1200" dirty="0">
                <a:latin typeface="Calibri"/>
                <a:ea typeface="Calibri"/>
                <a:cs typeface="Calibri"/>
              </a:rPr>
              <a:t> </a:t>
            </a:r>
            <a:r>
              <a:rPr lang="en-GB" sz="1200" dirty="0" err="1">
                <a:latin typeface="Calibri"/>
                <a:ea typeface="Calibri"/>
                <a:cs typeface="Calibri"/>
              </a:rPr>
              <a:t>için</a:t>
            </a:r>
            <a:r>
              <a:rPr lang="en-GB" sz="1200" dirty="0">
                <a:latin typeface="Calibri"/>
                <a:ea typeface="Calibri"/>
                <a:cs typeface="Calibri"/>
              </a:rPr>
              <a:t> </a:t>
            </a:r>
            <a:r>
              <a:rPr lang="en-GB" sz="1200" dirty="0" err="1">
                <a:latin typeface="Calibri"/>
                <a:ea typeface="Calibri"/>
                <a:cs typeface="Calibri"/>
              </a:rPr>
              <a:t>gıda</a:t>
            </a:r>
            <a:r>
              <a:rPr lang="en-GB" sz="1200" dirty="0">
                <a:latin typeface="Calibri"/>
                <a:ea typeface="Calibri"/>
                <a:cs typeface="Calibri"/>
              </a:rPr>
              <a:t> </a:t>
            </a:r>
            <a:r>
              <a:rPr lang="en-GB" sz="1200" dirty="0" err="1">
                <a:latin typeface="Calibri"/>
                <a:ea typeface="Calibri"/>
                <a:cs typeface="Calibri"/>
              </a:rPr>
              <a:t>tüketim</a:t>
            </a:r>
            <a:r>
              <a:rPr lang="en-GB" sz="1200" dirty="0">
                <a:latin typeface="Calibri"/>
                <a:ea typeface="Calibri"/>
                <a:cs typeface="Calibri"/>
              </a:rPr>
              <a:t> </a:t>
            </a:r>
            <a:r>
              <a:rPr lang="en-GB" sz="1200" dirty="0" err="1">
                <a:latin typeface="Calibri"/>
                <a:ea typeface="Calibri"/>
                <a:cs typeface="Calibri"/>
              </a:rPr>
              <a:t>davranışlarını</a:t>
            </a:r>
            <a:r>
              <a:rPr lang="en-GB" sz="1200" dirty="0">
                <a:latin typeface="Calibri"/>
                <a:ea typeface="Calibri"/>
                <a:cs typeface="Calibri"/>
              </a:rPr>
              <a:t> </a:t>
            </a:r>
            <a:r>
              <a:rPr lang="en-GB" sz="1200" dirty="0" err="1">
                <a:latin typeface="Calibri"/>
                <a:ea typeface="Calibri"/>
                <a:cs typeface="Calibri"/>
              </a:rPr>
              <a:t>değiştirmeye</a:t>
            </a:r>
            <a:r>
              <a:rPr lang="en-GB" sz="1200" dirty="0">
                <a:latin typeface="Calibri"/>
                <a:ea typeface="Calibri"/>
                <a:cs typeface="Calibri"/>
              </a:rPr>
              <a:t> </a:t>
            </a:r>
            <a:r>
              <a:rPr lang="en-GB" sz="1200" dirty="0" err="1">
                <a:latin typeface="Calibri"/>
                <a:ea typeface="Calibri"/>
                <a:cs typeface="Calibri"/>
              </a:rPr>
              <a:t>yönelik</a:t>
            </a:r>
            <a:r>
              <a:rPr lang="en-GB" sz="1200" dirty="0">
                <a:latin typeface="Calibri"/>
                <a:ea typeface="Calibri"/>
                <a:cs typeface="Calibri"/>
              </a:rPr>
              <a:t> </a:t>
            </a:r>
            <a:r>
              <a:rPr lang="en-GB" sz="1200" dirty="0" err="1">
                <a:latin typeface="Calibri"/>
                <a:ea typeface="Calibri"/>
                <a:cs typeface="Calibri"/>
              </a:rPr>
              <a:t>girişimlerin</a:t>
            </a:r>
            <a:r>
              <a:rPr lang="en-GB" sz="1200" dirty="0">
                <a:latin typeface="Calibri"/>
                <a:ea typeface="Calibri"/>
                <a:cs typeface="Calibri"/>
              </a:rPr>
              <a:t> </a:t>
            </a:r>
            <a:r>
              <a:rPr lang="en-GB" sz="1200" dirty="0" err="1">
                <a:latin typeface="Calibri"/>
                <a:ea typeface="Calibri"/>
                <a:cs typeface="Calibri"/>
              </a:rPr>
              <a:t>iyileştirilmesi</a:t>
            </a:r>
            <a:r>
              <a:rPr lang="en-GB" sz="1200" dirty="0">
                <a:latin typeface="Calibri"/>
                <a:ea typeface="Calibri"/>
                <a:cs typeface="Calibri"/>
              </a:rPr>
              <a:t> </a:t>
            </a:r>
            <a:r>
              <a:rPr lang="en-GB" sz="1200" dirty="0" err="1">
                <a:latin typeface="Calibri"/>
                <a:ea typeface="Calibri"/>
                <a:cs typeface="Calibri"/>
              </a:rPr>
              <a:t>gerekebilir</a:t>
            </a:r>
            <a:r>
              <a:rPr lang="en-GB" sz="1200" dirty="0">
                <a:latin typeface="Calibri"/>
                <a:ea typeface="Calibri"/>
                <a:cs typeface="Calibri"/>
              </a:rPr>
              <a:t> (Hedin </a:t>
            </a:r>
            <a:r>
              <a:rPr lang="en-GB" sz="1200" dirty="0" err="1">
                <a:latin typeface="Calibri"/>
                <a:ea typeface="Calibri"/>
                <a:cs typeface="Calibri"/>
              </a:rPr>
              <a:t>vd</a:t>
            </a:r>
            <a:r>
              <a:rPr lang="en-GB" sz="1200" dirty="0">
                <a:latin typeface="Calibri"/>
                <a:ea typeface="Calibri"/>
                <a:cs typeface="Calibri"/>
              </a:rPr>
              <a:t>., 2019). </a:t>
            </a:r>
            <a:r>
              <a:rPr lang="en-GB" sz="1200" dirty="0" err="1">
                <a:latin typeface="Calibri"/>
                <a:ea typeface="Calibri"/>
                <a:cs typeface="Calibri"/>
              </a:rPr>
              <a:t>Diğer</a:t>
            </a:r>
            <a:r>
              <a:rPr lang="en-GB" sz="1200" dirty="0">
                <a:latin typeface="Calibri"/>
                <a:ea typeface="Calibri"/>
                <a:cs typeface="Calibri"/>
              </a:rPr>
              <a:t> </a:t>
            </a:r>
            <a:r>
              <a:rPr lang="en-GB" sz="1200" dirty="0" err="1">
                <a:latin typeface="Calibri"/>
                <a:ea typeface="Calibri"/>
                <a:cs typeface="Calibri"/>
              </a:rPr>
              <a:t>yandan</a:t>
            </a:r>
            <a:r>
              <a:rPr lang="en-GB" sz="1200" dirty="0">
                <a:latin typeface="Calibri"/>
                <a:ea typeface="Calibri"/>
                <a:cs typeface="Calibri"/>
              </a:rPr>
              <a:t>, </a:t>
            </a:r>
            <a:r>
              <a:rPr lang="en-GB" sz="1200" dirty="0" err="1">
                <a:latin typeface="Calibri"/>
                <a:ea typeface="Calibri"/>
                <a:cs typeface="Calibri"/>
              </a:rPr>
              <a:t>daha</a:t>
            </a:r>
            <a:r>
              <a:rPr lang="en-GB" sz="1200" dirty="0">
                <a:latin typeface="Calibri"/>
                <a:ea typeface="Calibri"/>
                <a:cs typeface="Calibri"/>
              </a:rPr>
              <a:t> </a:t>
            </a:r>
            <a:r>
              <a:rPr lang="en-GB" sz="1200" dirty="0" err="1">
                <a:latin typeface="Calibri"/>
                <a:ea typeface="Calibri"/>
                <a:cs typeface="Calibri"/>
              </a:rPr>
              <a:t>az</a:t>
            </a:r>
            <a:r>
              <a:rPr lang="en-GB" sz="1200" dirty="0">
                <a:latin typeface="Calibri"/>
                <a:ea typeface="Calibri"/>
                <a:cs typeface="Calibri"/>
              </a:rPr>
              <a:t> </a:t>
            </a:r>
            <a:r>
              <a:rPr lang="en-GB" sz="1200" dirty="0" err="1">
                <a:latin typeface="Calibri"/>
                <a:ea typeface="Calibri"/>
                <a:cs typeface="Calibri"/>
              </a:rPr>
              <a:t>mevsimsel</a:t>
            </a:r>
            <a:r>
              <a:rPr lang="en-GB" sz="1200" dirty="0">
                <a:latin typeface="Calibri"/>
                <a:ea typeface="Calibri"/>
                <a:cs typeface="Calibri"/>
              </a:rPr>
              <a:t> </a:t>
            </a:r>
            <a:r>
              <a:rPr lang="en-GB" sz="1200" dirty="0" err="1">
                <a:latin typeface="Calibri"/>
                <a:ea typeface="Calibri"/>
                <a:cs typeface="Calibri"/>
              </a:rPr>
              <a:t>bağımlılığı</a:t>
            </a:r>
            <a:r>
              <a:rPr lang="en-GB" sz="1200" dirty="0">
                <a:latin typeface="Calibri"/>
                <a:ea typeface="Calibri"/>
                <a:cs typeface="Calibri"/>
              </a:rPr>
              <a:t> </a:t>
            </a:r>
            <a:r>
              <a:rPr lang="en-GB" sz="1200" dirty="0" err="1">
                <a:latin typeface="Calibri"/>
                <a:ea typeface="Calibri"/>
                <a:cs typeface="Calibri"/>
              </a:rPr>
              <a:t>olan</a:t>
            </a:r>
            <a:r>
              <a:rPr lang="en-GB" sz="1200" dirty="0">
                <a:latin typeface="Calibri"/>
                <a:ea typeface="Calibri"/>
                <a:cs typeface="Calibri"/>
              </a:rPr>
              <a:t> </a:t>
            </a:r>
            <a:r>
              <a:rPr lang="en-GB" sz="1200" dirty="0" err="1">
                <a:latin typeface="Calibri"/>
                <a:ea typeface="Calibri"/>
                <a:cs typeface="Calibri"/>
              </a:rPr>
              <a:t>gıda</a:t>
            </a:r>
            <a:r>
              <a:rPr lang="en-GB" sz="1200" dirty="0">
                <a:latin typeface="Calibri"/>
                <a:ea typeface="Calibri"/>
                <a:cs typeface="Calibri"/>
              </a:rPr>
              <a:t> </a:t>
            </a:r>
            <a:r>
              <a:rPr lang="en-GB" sz="1200" dirty="0" err="1">
                <a:latin typeface="Calibri"/>
                <a:ea typeface="Calibri"/>
                <a:cs typeface="Calibri"/>
              </a:rPr>
              <a:t>ürünlerinde</a:t>
            </a:r>
            <a:r>
              <a:rPr lang="en-GB" sz="1200" dirty="0">
                <a:latin typeface="Calibri"/>
                <a:ea typeface="Calibri"/>
                <a:cs typeface="Calibri"/>
              </a:rPr>
              <a:t> </a:t>
            </a:r>
            <a:r>
              <a:rPr lang="en-GB" sz="1200" dirty="0" err="1">
                <a:latin typeface="Calibri"/>
                <a:ea typeface="Calibri"/>
                <a:cs typeface="Calibri"/>
              </a:rPr>
              <a:t>çeşitlilik</a:t>
            </a:r>
            <a:r>
              <a:rPr lang="en-GB" sz="1200" dirty="0">
                <a:latin typeface="Calibri"/>
                <a:ea typeface="Calibri"/>
                <a:cs typeface="Calibri"/>
              </a:rPr>
              <a:t> </a:t>
            </a:r>
            <a:r>
              <a:rPr lang="en-GB" sz="1200" dirty="0" err="1">
                <a:latin typeface="Calibri"/>
                <a:ea typeface="Calibri"/>
                <a:cs typeface="Calibri"/>
              </a:rPr>
              <a:t>ve</a:t>
            </a:r>
            <a:r>
              <a:rPr lang="en-GB" sz="1200" dirty="0">
                <a:latin typeface="Calibri"/>
                <a:ea typeface="Calibri"/>
                <a:cs typeface="Calibri"/>
              </a:rPr>
              <a:t> son 50 </a:t>
            </a:r>
            <a:r>
              <a:rPr lang="en-GB" sz="1200" dirty="0" err="1">
                <a:latin typeface="Calibri"/>
                <a:ea typeface="Calibri"/>
                <a:cs typeface="Calibri"/>
              </a:rPr>
              <a:t>yılda</a:t>
            </a:r>
            <a:r>
              <a:rPr lang="en-GB" sz="1200" dirty="0">
                <a:latin typeface="Calibri"/>
                <a:ea typeface="Calibri"/>
                <a:cs typeface="Calibri"/>
              </a:rPr>
              <a:t> </a:t>
            </a:r>
            <a:r>
              <a:rPr lang="en-GB" sz="1200" dirty="0" err="1">
                <a:latin typeface="Calibri"/>
                <a:ea typeface="Calibri"/>
                <a:cs typeface="Calibri"/>
              </a:rPr>
              <a:t>artan</a:t>
            </a:r>
            <a:r>
              <a:rPr lang="en-GB" sz="1200" dirty="0">
                <a:latin typeface="Calibri"/>
                <a:ea typeface="Calibri"/>
                <a:cs typeface="Calibri"/>
              </a:rPr>
              <a:t> </a:t>
            </a:r>
            <a:r>
              <a:rPr lang="en-GB" sz="1200" dirty="0" err="1">
                <a:latin typeface="Calibri"/>
                <a:ea typeface="Calibri"/>
                <a:cs typeface="Calibri"/>
              </a:rPr>
              <a:t>üretim</a:t>
            </a:r>
            <a:r>
              <a:rPr lang="en-GB" sz="1200" dirty="0">
                <a:latin typeface="Calibri"/>
                <a:ea typeface="Calibri"/>
                <a:cs typeface="Calibri"/>
              </a:rPr>
              <a:t> </a:t>
            </a:r>
            <a:r>
              <a:rPr lang="en-GB" sz="1200" dirty="0" err="1">
                <a:latin typeface="Calibri"/>
                <a:ea typeface="Calibri"/>
                <a:cs typeface="Calibri"/>
              </a:rPr>
              <a:t>kapasitesi</a:t>
            </a:r>
            <a:r>
              <a:rPr lang="en-GB" sz="1200" dirty="0">
                <a:latin typeface="Calibri"/>
                <a:ea typeface="Calibri"/>
                <a:cs typeface="Calibri"/>
              </a:rPr>
              <a:t>, </a:t>
            </a:r>
            <a:r>
              <a:rPr lang="en-GB" sz="1200" dirty="0" err="1">
                <a:latin typeface="Calibri"/>
                <a:ea typeface="Calibri"/>
                <a:cs typeface="Calibri"/>
              </a:rPr>
              <a:t>gıda</a:t>
            </a:r>
            <a:r>
              <a:rPr lang="en-GB" sz="1200" dirty="0">
                <a:latin typeface="Calibri"/>
                <a:ea typeface="Calibri"/>
                <a:cs typeface="Calibri"/>
              </a:rPr>
              <a:t> </a:t>
            </a:r>
            <a:r>
              <a:rPr lang="en-GB" sz="1200" dirty="0" err="1">
                <a:latin typeface="Calibri"/>
                <a:ea typeface="Calibri"/>
                <a:cs typeface="Calibri"/>
              </a:rPr>
              <a:t>fiyatlarının</a:t>
            </a:r>
            <a:r>
              <a:rPr lang="en-GB" sz="1200" dirty="0">
                <a:latin typeface="Calibri"/>
                <a:ea typeface="Calibri"/>
                <a:cs typeface="Calibri"/>
              </a:rPr>
              <a:t> </a:t>
            </a:r>
            <a:r>
              <a:rPr lang="en-GB" sz="1200" dirty="0" err="1">
                <a:latin typeface="Calibri"/>
                <a:ea typeface="Calibri"/>
                <a:cs typeface="Calibri"/>
              </a:rPr>
              <a:t>düşmesine</a:t>
            </a:r>
            <a:r>
              <a:rPr lang="en-GB" sz="1200" dirty="0">
                <a:latin typeface="Calibri"/>
                <a:ea typeface="Calibri"/>
                <a:cs typeface="Calibri"/>
              </a:rPr>
              <a:t> </a:t>
            </a:r>
            <a:r>
              <a:rPr lang="en-GB" sz="1200" dirty="0" err="1">
                <a:latin typeface="Calibri"/>
                <a:ea typeface="Calibri"/>
                <a:cs typeface="Calibri"/>
              </a:rPr>
              <a:t>neden</a:t>
            </a:r>
            <a:r>
              <a:rPr lang="en-GB" sz="1200" dirty="0">
                <a:latin typeface="Calibri"/>
                <a:ea typeface="Calibri"/>
                <a:cs typeface="Calibri"/>
              </a:rPr>
              <a:t> </a:t>
            </a:r>
            <a:r>
              <a:rPr lang="en-GB" sz="1200" dirty="0" err="1">
                <a:latin typeface="Calibri"/>
                <a:ea typeface="Calibri"/>
                <a:cs typeface="Calibri"/>
              </a:rPr>
              <a:t>olmuştur</a:t>
            </a:r>
            <a:r>
              <a:rPr lang="en-GB" sz="1200" dirty="0">
                <a:latin typeface="Calibri"/>
                <a:ea typeface="Calibri"/>
                <a:cs typeface="Calibri"/>
              </a:rPr>
              <a:t> (Kearney, 2010).</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cs typeface="Calibri"/>
              </a:rPr>
              <a:t>İyileştirilmiş</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erişilebilirliğinin</a:t>
            </a:r>
            <a:r>
              <a:rPr lang="en-GB" sz="1200" dirty="0">
                <a:latin typeface="Calibri"/>
                <a:cs typeface="Calibri"/>
              </a:rPr>
              <a:t> </a:t>
            </a:r>
            <a:r>
              <a:rPr lang="en-GB" sz="1200" dirty="0" err="1">
                <a:latin typeface="Calibri"/>
                <a:cs typeface="Calibri"/>
              </a:rPr>
              <a:t>sonucu</a:t>
            </a:r>
            <a:r>
              <a:rPr lang="en-GB" sz="1200" dirty="0">
                <a:latin typeface="Calibri"/>
                <a:cs typeface="Calibri"/>
              </a:rPr>
              <a:t> </a:t>
            </a:r>
            <a:r>
              <a:rPr lang="en-GB" sz="1200" dirty="0" err="1">
                <a:latin typeface="Calibri"/>
                <a:cs typeface="Calibri"/>
              </a:rPr>
              <a:t>olarak</a:t>
            </a:r>
            <a:r>
              <a:rPr lang="en-GB" sz="1200" dirty="0">
                <a:latin typeface="Calibri"/>
                <a:cs typeface="Calibri"/>
              </a:rPr>
              <a:t>, </a:t>
            </a:r>
            <a:r>
              <a:rPr lang="en-GB" sz="1200" dirty="0" err="1">
                <a:latin typeface="Calibri"/>
                <a:cs typeface="Calibri"/>
              </a:rPr>
              <a:t>piyasada</a:t>
            </a:r>
            <a:r>
              <a:rPr lang="en-GB" sz="1200" dirty="0">
                <a:latin typeface="Calibri"/>
                <a:cs typeface="Calibri"/>
              </a:rPr>
              <a:t> </a:t>
            </a:r>
            <a:r>
              <a:rPr lang="en-GB" sz="1200" dirty="0" err="1">
                <a:latin typeface="Calibri"/>
                <a:cs typeface="Calibri"/>
              </a:rPr>
              <a:t>artan</a:t>
            </a:r>
            <a:r>
              <a:rPr lang="en-GB" sz="1200" dirty="0">
                <a:latin typeface="Calibri"/>
                <a:cs typeface="Calibri"/>
              </a:rPr>
              <a:t> </a:t>
            </a:r>
            <a:r>
              <a:rPr lang="en-GB" sz="1200" dirty="0" err="1">
                <a:latin typeface="Calibri"/>
                <a:cs typeface="Calibri"/>
              </a:rPr>
              <a:t>rekabet</a:t>
            </a:r>
            <a:r>
              <a:rPr lang="en-GB" sz="1200" dirty="0">
                <a:latin typeface="Calibri"/>
                <a:cs typeface="Calibri"/>
              </a:rPr>
              <a:t>, </a:t>
            </a:r>
            <a:r>
              <a:rPr lang="en-GB" sz="1200" dirty="0" err="1">
                <a:latin typeface="Calibri"/>
                <a:cs typeface="Calibri"/>
              </a:rPr>
              <a:t>gıda</a:t>
            </a:r>
            <a:r>
              <a:rPr lang="en-GB" sz="1200" dirty="0">
                <a:latin typeface="Calibri"/>
                <a:cs typeface="Calibri"/>
              </a:rPr>
              <a:t> </a:t>
            </a:r>
            <a:r>
              <a:rPr lang="en-GB" sz="1200" dirty="0" err="1">
                <a:latin typeface="Calibri"/>
                <a:cs typeface="Calibri"/>
              </a:rPr>
              <a:t>pazarlamasına</a:t>
            </a:r>
            <a:r>
              <a:rPr lang="en-GB" sz="1200" dirty="0">
                <a:latin typeface="Calibri"/>
                <a:cs typeface="Calibri"/>
              </a:rPr>
              <a:t> </a:t>
            </a:r>
            <a:r>
              <a:rPr lang="en-GB" sz="1200" dirty="0" err="1">
                <a:latin typeface="Calibri"/>
                <a:cs typeface="Calibri"/>
              </a:rPr>
              <a:t>olan</a:t>
            </a:r>
            <a:r>
              <a:rPr lang="en-GB" sz="1200" dirty="0">
                <a:latin typeface="Calibri"/>
                <a:cs typeface="Calibri"/>
              </a:rPr>
              <a:t> </a:t>
            </a:r>
            <a:r>
              <a:rPr lang="en-GB" sz="1200" dirty="0" err="1">
                <a:latin typeface="Calibri"/>
                <a:cs typeface="Calibri"/>
              </a:rPr>
              <a:t>ilgiyi</a:t>
            </a:r>
            <a:r>
              <a:rPr lang="en-GB" sz="1200" dirty="0">
                <a:latin typeface="Calibri"/>
                <a:cs typeface="Calibri"/>
              </a:rPr>
              <a:t> </a:t>
            </a:r>
            <a:r>
              <a:rPr lang="en-GB" sz="1200" dirty="0" err="1">
                <a:latin typeface="Calibri"/>
                <a:cs typeface="Calibri"/>
              </a:rPr>
              <a:t>artırmaktadır</a:t>
            </a:r>
            <a:r>
              <a:rPr lang="en-GB" sz="1200" dirty="0">
                <a:latin typeface="Calibri"/>
                <a:cs typeface="Calibri"/>
              </a:rPr>
              <a:t>.</a:t>
            </a: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baseline="0" noProof="0" dirty="0">
              <a:solidFill>
                <a:srgbClr val="000000"/>
              </a:solidFill>
              <a:ea typeface="Calibri" panose="020F0502020204030204" pitchFamily="34" charset="0"/>
            </a:endParaRPr>
          </a:p>
          <a:p>
            <a:pPr fontAlgn="base">
              <a:defRPr/>
            </a:pP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pazarlaması</a:t>
            </a:r>
            <a:r>
              <a:rPr lang="en-GB" sz="1200" dirty="0">
                <a:latin typeface="Calibri"/>
                <a:ea typeface="Calibri"/>
                <a:cs typeface="Calibri"/>
              </a:rPr>
              <a:t>;</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reklamlar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paketleme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satış</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promosyonu</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dağıtım</a:t>
            </a:r>
            <a:r>
              <a:rPr lang="en-GB" sz="1200" dirty="0">
                <a:latin typeface="Calibri"/>
                <a:ea typeface="Calibri"/>
                <a:cs typeface="Calibri"/>
              </a:rPr>
              <a:t> </a:t>
            </a:r>
            <a:r>
              <a:rPr lang="en-GB" sz="1200" dirty="0" err="1">
                <a:latin typeface="Calibri"/>
                <a:ea typeface="Calibri"/>
                <a:cs typeface="Calibri"/>
              </a:rPr>
              <a:t>kanalları</a:t>
            </a:r>
            <a:r>
              <a:rPr lang="en-GB" sz="1200" dirty="0">
                <a:latin typeface="Calibri"/>
                <a:ea typeface="Calibri"/>
                <a:cs typeface="Calibri"/>
              </a:rPr>
              <a:t> </a:t>
            </a:r>
            <a:r>
              <a:rPr lang="en-GB" sz="1200" dirty="0" err="1">
                <a:latin typeface="Calibri"/>
                <a:ea typeface="Calibri"/>
                <a:cs typeface="Calibri"/>
              </a:rPr>
              <a:t>sayesinde</a:t>
            </a:r>
            <a:r>
              <a:rPr lang="en-GB" sz="1200" dirty="0">
                <a:latin typeface="Calibri"/>
                <a:ea typeface="Calibri"/>
                <a:cs typeface="Calibri"/>
              </a:rPr>
              <a:t>, </a:t>
            </a:r>
            <a:r>
              <a:rPr lang="en-GB" sz="1200" dirty="0" err="1">
                <a:latin typeface="Calibri"/>
                <a:ea typeface="Calibri"/>
                <a:cs typeface="Calibri"/>
              </a:rPr>
              <a:t>bireysel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seçimi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karar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verme</a:t>
            </a:r>
            <a:r>
              <a:rPr lang="en-GB" sz="1200" dirty="0">
                <a:latin typeface="Calibri"/>
                <a:ea typeface="Calibri"/>
                <a:cs typeface="Calibri"/>
              </a:rPr>
              <a:t> </a:t>
            </a:r>
            <a:r>
              <a:rPr lang="en-GB" sz="1200" dirty="0" err="1">
                <a:latin typeface="Calibri"/>
                <a:ea typeface="Calibri"/>
                <a:cs typeface="Calibri"/>
              </a:rPr>
              <a:t>süreci</a:t>
            </a:r>
            <a:r>
              <a:rPr lang="en-GB" sz="1200" dirty="0">
                <a:latin typeface="Calibri"/>
                <a:ea typeface="Calibri"/>
                <a:cs typeface="Calibri"/>
              </a:rPr>
              <a:t> </a:t>
            </a:r>
            <a:r>
              <a:rPr lang="en-GB" sz="1200" dirty="0" err="1">
                <a:latin typeface="Calibri"/>
                <a:ea typeface="Calibri"/>
                <a:cs typeface="Calibri"/>
              </a:rPr>
              <a:t>üzerinde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etkili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olabilir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Bununla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birlikte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pazarlamanın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yetişkinlerin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yiyecek</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seçimi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üzerindeki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etkisi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bireysel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sorumluluk</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kişisel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tercih</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meselesidir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Yetişkinlerin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yetkin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tüketiciler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olduğu</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varsayılır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Genç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tüketiciler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olarak</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çocuklar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söz</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konusu</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olduğunda</a:t>
            </a:r>
            <a:r>
              <a:rPr lang="en-GB" sz="1200" dirty="0">
                <a:latin typeface="Calibri"/>
                <a:ea typeface="Calibri"/>
                <a:cs typeface="Calibri"/>
              </a:rPr>
              <a:t> </a:t>
            </a:r>
            <a:r>
              <a:rPr lang="en-GB" sz="1200" dirty="0" err="1">
                <a:latin typeface="Calibri"/>
                <a:ea typeface="Calibri"/>
                <a:cs typeface="Calibri"/>
              </a:rPr>
              <a:t>ise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ebeveynlerin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çocukların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gıda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alımı</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üzerindeki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etkisi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merkezi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bir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rol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oynamaktadır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Çocuklar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genç</a:t>
            </a:r>
            <a:r>
              <a:rPr kumimoji="0" lang="en-GB" sz="1200" i="0" u="none" strike="noStrike" kern="1200" cap="none" spc="0" normalizeH="0" baseline="0" noProof="0" dirty="0">
                <a:ln>
                  <a:noFill/>
                </a:ln>
                <a:solidFill>
                  <a:srgbClr val="000000"/>
                </a:solidFill>
                <a:effectLst/>
                <a:uLnTx/>
                <a:uFillTx/>
                <a:latin typeface="Calibri"/>
                <a:ea typeface="Calibri"/>
                <a:cs typeface="Calibri"/>
              </a:rPr>
              <a:t> tüketiciler, </a:t>
            </a:r>
            <a:r>
              <a:rPr lang="en-GB" sz="1200" dirty="0" err="1">
                <a:latin typeface="Calibri"/>
                <a:ea typeface="Calibri"/>
                <a:cs typeface="Calibri"/>
              </a:rPr>
              <a:t>özellikle</a:t>
            </a:r>
            <a:r>
              <a:rPr lang="en-GB" sz="1200" dirty="0">
                <a:latin typeface="Calibri"/>
                <a:ea typeface="Calibri"/>
                <a:cs typeface="Calibri"/>
              </a:rPr>
              <a:t> </a:t>
            </a:r>
            <a:r>
              <a:rPr lang="en-GB" sz="1200" dirty="0" err="1">
                <a:latin typeface="Calibri"/>
                <a:ea typeface="Calibri"/>
                <a:cs typeface="Calibri"/>
              </a:rPr>
              <a:t>aşırı</a:t>
            </a:r>
            <a:r>
              <a:rPr lang="en-GB" sz="1200" dirty="0">
                <a:latin typeface="Calibri"/>
                <a:ea typeface="Calibri"/>
                <a:cs typeface="Calibri"/>
              </a:rPr>
              <a:t> </a:t>
            </a:r>
            <a:r>
              <a:rPr lang="en-GB" sz="1200" dirty="0" err="1">
                <a:latin typeface="Calibri"/>
                <a:ea typeface="Calibri"/>
                <a:cs typeface="Calibri"/>
              </a:rPr>
              <a:t>işlenmiş</a:t>
            </a:r>
            <a:r>
              <a:rPr lang="en-GB" sz="1200" dirty="0">
                <a:latin typeface="Calibri"/>
                <a:ea typeface="Calibri"/>
                <a:cs typeface="Calibri"/>
              </a:rPr>
              <a:t> </a:t>
            </a:r>
            <a:r>
              <a:rPr lang="en-GB" sz="1200" dirty="0" err="1">
                <a:latin typeface="Calibri"/>
                <a:ea typeface="Calibri"/>
                <a:cs typeface="Calibri"/>
              </a:rPr>
              <a:t>gıdalarda</a:t>
            </a:r>
            <a:r>
              <a:rPr lang="en-GB" sz="1200" dirty="0">
                <a:latin typeface="Calibri"/>
                <a:ea typeface="Calibri"/>
                <a:cs typeface="Calibri"/>
              </a:rPr>
              <a:t>, </a:t>
            </a:r>
            <a:r>
              <a:rPr lang="en-GB" sz="1200" dirty="0" err="1">
                <a:latin typeface="Calibri"/>
                <a:ea typeface="Calibri"/>
                <a:cs typeface="Calibri"/>
              </a:rPr>
              <a:t>yüksek</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düzeyde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satış</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promosyonu</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reklamına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maruz</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kalmaktadır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Bu da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obeziteyi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tetikleyen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sebeplerden</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biri</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olabilir</a:t>
            </a:r>
            <a:r>
              <a:rPr kumimoji="0" lang="en-GB" sz="1200" i="0" u="none" strike="noStrike" kern="1200" cap="none" spc="0" normalizeH="0" baseline="0" noProof="0" dirty="0">
                <a:ln>
                  <a:noFill/>
                </a:ln>
                <a:solidFill>
                  <a:srgbClr val="000000"/>
                </a:solidFill>
                <a:effectLst/>
                <a:uLnTx/>
                <a:uFillTx/>
                <a:latin typeface="Calibri"/>
                <a:ea typeface="Calibri"/>
                <a:cs typeface="Calibri"/>
              </a:rPr>
              <a:t>.</a:t>
            </a:r>
            <a:endParaRPr lang="en-GB" sz="1200" i="0" u="none" strike="noStrike" kern="1200" cap="none" spc="0" baseline="0" noProof="0" dirty="0">
              <a:solidFill>
                <a:srgbClr val="000000"/>
              </a:solidFill>
              <a:latin typeface="Calibri"/>
              <a:ea typeface="Calibri"/>
              <a:cs typeface="Calibri"/>
            </a:endParaRPr>
          </a:p>
          <a:p>
            <a:pPr rtl="0">
              <a:defRPr/>
            </a:pPr>
            <a:endParaRPr lang="en-GB" sz="1200" dirty="0">
              <a:latin typeface="Calibri"/>
              <a:ea typeface="Calibri"/>
              <a:cs typeface="Calibri"/>
            </a:endParaRPr>
          </a:p>
          <a:p>
            <a:pPr>
              <a:defRPr/>
            </a:pPr>
            <a:r>
              <a:rPr lang="en-GB" sz="1200" dirty="0" err="1">
                <a:latin typeface="Calibri"/>
                <a:ea typeface="Calibri"/>
                <a:cs typeface="Calibri"/>
              </a:rPr>
              <a:t>Çocukların</a:t>
            </a:r>
            <a:r>
              <a:rPr lang="en-GB" sz="1200" dirty="0">
                <a:latin typeface="Calibri"/>
                <a:ea typeface="Calibri"/>
                <a:cs typeface="Calibri"/>
              </a:rPr>
              <a:t> </a:t>
            </a:r>
            <a:r>
              <a:rPr lang="en-GB" sz="1200" dirty="0" err="1">
                <a:latin typeface="Calibri"/>
                <a:ea typeface="Calibri"/>
                <a:cs typeface="Calibri"/>
              </a:rPr>
              <a:t>sağlıksız</a:t>
            </a:r>
            <a:r>
              <a:rPr lang="en-GB" sz="1200" dirty="0">
                <a:latin typeface="Calibri"/>
                <a:ea typeface="Calibri"/>
                <a:cs typeface="Calibri"/>
              </a:rPr>
              <a:t> </a:t>
            </a:r>
            <a:r>
              <a:rPr lang="en-GB" sz="1200" dirty="0" err="1">
                <a:latin typeface="Calibri"/>
                <a:ea typeface="Calibri"/>
                <a:cs typeface="Calibri"/>
              </a:rPr>
              <a:t>gıda</a:t>
            </a:r>
            <a:r>
              <a:rPr lang="en-GB" sz="1200" dirty="0">
                <a:latin typeface="Calibri"/>
                <a:ea typeface="Calibri"/>
                <a:cs typeface="Calibri"/>
              </a:rPr>
              <a:t> </a:t>
            </a:r>
            <a:r>
              <a:rPr lang="en-GB" sz="1200" dirty="0" err="1">
                <a:latin typeface="Calibri"/>
                <a:ea typeface="Calibri"/>
                <a:cs typeface="Calibri"/>
              </a:rPr>
              <a:t>pazarlamasına</a:t>
            </a:r>
            <a:r>
              <a:rPr lang="en-GB" sz="1200" dirty="0">
                <a:latin typeface="Calibri"/>
                <a:ea typeface="Calibri"/>
                <a:cs typeface="Calibri"/>
              </a:rPr>
              <a:t> </a:t>
            </a:r>
            <a:r>
              <a:rPr lang="en-GB" sz="1200" dirty="0" err="1">
                <a:latin typeface="Calibri"/>
                <a:ea typeface="Calibri"/>
                <a:cs typeface="Calibri"/>
              </a:rPr>
              <a:t>maruz</a:t>
            </a:r>
            <a:r>
              <a:rPr lang="en-GB" sz="1200" dirty="0">
                <a:latin typeface="Calibri"/>
                <a:ea typeface="Calibri"/>
                <a:cs typeface="Calibri"/>
              </a:rPr>
              <a:t> </a:t>
            </a:r>
            <a:r>
              <a:rPr lang="en-GB" sz="1200" dirty="0" err="1">
                <a:latin typeface="Calibri"/>
                <a:ea typeface="Calibri"/>
                <a:cs typeface="Calibri"/>
              </a:rPr>
              <a:t>kalması</a:t>
            </a:r>
            <a:r>
              <a:rPr lang="en-GB" sz="1200" dirty="0">
                <a:latin typeface="Calibri"/>
                <a:ea typeface="Calibri"/>
                <a:cs typeface="Calibri"/>
              </a:rPr>
              <a:t>, </a:t>
            </a:r>
            <a:r>
              <a:rPr lang="en-GB" sz="1200" dirty="0" err="1">
                <a:latin typeface="Calibri"/>
                <a:ea typeface="Calibri"/>
                <a:cs typeface="Calibri"/>
              </a:rPr>
              <a:t>yasal</a:t>
            </a:r>
            <a:r>
              <a:rPr lang="en-GB" sz="1200" dirty="0">
                <a:latin typeface="Calibri"/>
                <a:ea typeface="Calibri"/>
                <a:cs typeface="Calibri"/>
              </a:rPr>
              <a:t> </a:t>
            </a:r>
            <a:r>
              <a:rPr lang="en-GB" sz="1200" dirty="0" err="1">
                <a:latin typeface="Calibri"/>
                <a:ea typeface="Calibri"/>
                <a:cs typeface="Calibri"/>
              </a:rPr>
              <a:t>kısıtlamalar</a:t>
            </a:r>
            <a:r>
              <a:rPr lang="en-GB" sz="1200" dirty="0">
                <a:latin typeface="Calibri"/>
                <a:ea typeface="Calibri"/>
                <a:cs typeface="Calibri"/>
              </a:rPr>
              <a:t> </a:t>
            </a:r>
            <a:r>
              <a:rPr lang="en-GB" sz="1200" dirty="0" err="1">
                <a:latin typeface="Calibri"/>
                <a:ea typeface="Calibri"/>
                <a:cs typeface="Calibri"/>
              </a:rPr>
              <a:t>gerektiren</a:t>
            </a:r>
            <a:r>
              <a:rPr lang="en-GB" sz="1200" dirty="0">
                <a:latin typeface="Calibri"/>
                <a:ea typeface="Calibri"/>
                <a:cs typeface="Calibri"/>
              </a:rPr>
              <a:t> </a:t>
            </a:r>
            <a:r>
              <a:rPr lang="en-GB" sz="1200" dirty="0" err="1">
                <a:latin typeface="Calibri"/>
                <a:ea typeface="Calibri"/>
                <a:cs typeface="Calibri"/>
              </a:rPr>
              <a:t>bir</a:t>
            </a:r>
            <a:r>
              <a:rPr lang="en-GB" sz="1200" dirty="0">
                <a:latin typeface="Calibri"/>
                <a:ea typeface="Calibri"/>
                <a:cs typeface="Calibri"/>
              </a:rPr>
              <a:t> </a:t>
            </a:r>
            <a:r>
              <a:rPr lang="en-GB" sz="1200" dirty="0" err="1">
                <a:latin typeface="Calibri"/>
                <a:ea typeface="Calibri"/>
                <a:cs typeface="Calibri"/>
              </a:rPr>
              <a:t>konudur</a:t>
            </a:r>
            <a:r>
              <a:rPr lang="en-GB" sz="1200" dirty="0">
                <a:latin typeface="Calibri"/>
                <a:ea typeface="Calibri"/>
                <a:cs typeface="Calibri"/>
              </a:rPr>
              <a:t> (Smith </a:t>
            </a:r>
            <a:r>
              <a:rPr lang="en-GB" sz="1200" dirty="0" err="1">
                <a:latin typeface="Calibri"/>
                <a:ea typeface="Calibri"/>
                <a:cs typeface="Calibri"/>
              </a:rPr>
              <a:t>v.d.</a:t>
            </a:r>
            <a:r>
              <a:rPr lang="en-GB" sz="1200" dirty="0">
                <a:latin typeface="Calibri"/>
                <a:ea typeface="Calibri"/>
                <a:cs typeface="Calibri"/>
              </a:rPr>
              <a:t>, 2019; </a:t>
            </a:r>
            <a:r>
              <a:rPr lang="en-GB" sz="1200" dirty="0" err="1">
                <a:latin typeface="Calibri"/>
                <a:ea typeface="Calibri"/>
                <a:cs typeface="Calibri"/>
              </a:rPr>
              <a:t>Taillie</a:t>
            </a:r>
            <a:r>
              <a:rPr lang="en-GB" sz="1200" dirty="0">
                <a:latin typeface="Calibri"/>
                <a:ea typeface="Calibri"/>
                <a:cs typeface="Calibri"/>
              </a:rPr>
              <a:t> </a:t>
            </a:r>
            <a:r>
              <a:rPr lang="en-GB" sz="1200" dirty="0" err="1">
                <a:latin typeface="Calibri"/>
                <a:ea typeface="Calibri"/>
                <a:cs typeface="Calibri"/>
              </a:rPr>
              <a:t>v.d.</a:t>
            </a:r>
            <a:r>
              <a:rPr lang="en-GB" sz="1200" dirty="0">
                <a:latin typeface="Calibri"/>
                <a:ea typeface="Calibri"/>
                <a:cs typeface="Calibri"/>
              </a:rPr>
              <a:t>, 2019). Her ne </a:t>
            </a:r>
            <a:r>
              <a:rPr lang="en-GB" sz="1200" dirty="0" err="1">
                <a:latin typeface="Calibri"/>
                <a:ea typeface="Calibri"/>
                <a:cs typeface="Calibri"/>
              </a:rPr>
              <a:t>kadar</a:t>
            </a:r>
            <a:r>
              <a:rPr lang="en-GB" sz="1200" dirty="0">
                <a:latin typeface="Calibri"/>
                <a:ea typeface="Calibri"/>
                <a:cs typeface="Calibri"/>
              </a:rPr>
              <a:t> </a:t>
            </a:r>
            <a:r>
              <a:rPr lang="en-GB" sz="1200" dirty="0" err="1">
                <a:latin typeface="Calibri"/>
                <a:ea typeface="Calibri"/>
                <a:cs typeface="Calibri"/>
              </a:rPr>
              <a:t>ebeveynler</a:t>
            </a:r>
            <a:r>
              <a:rPr lang="en-GB" sz="1200" dirty="0">
                <a:latin typeface="Calibri"/>
                <a:ea typeface="Calibri"/>
                <a:cs typeface="Calibri"/>
              </a:rPr>
              <a:t> </a:t>
            </a:r>
            <a:r>
              <a:rPr lang="en-GB" sz="1200" dirty="0" err="1">
                <a:latin typeface="Calibri"/>
                <a:ea typeface="Calibri"/>
                <a:cs typeface="Calibri"/>
              </a:rPr>
              <a:t>gıda</a:t>
            </a:r>
            <a:r>
              <a:rPr lang="en-GB" sz="1200" dirty="0">
                <a:latin typeface="Calibri"/>
                <a:ea typeface="Calibri"/>
                <a:cs typeface="Calibri"/>
              </a:rPr>
              <a:t> </a:t>
            </a:r>
            <a:r>
              <a:rPr lang="en-GB" sz="1200" dirty="0" err="1">
                <a:latin typeface="Calibri"/>
                <a:ea typeface="Calibri"/>
                <a:cs typeface="Calibri"/>
              </a:rPr>
              <a:t>satın</a:t>
            </a:r>
            <a:r>
              <a:rPr lang="en-GB" sz="1200" dirty="0">
                <a:latin typeface="Calibri"/>
                <a:ea typeface="Calibri"/>
                <a:cs typeface="Calibri"/>
              </a:rPr>
              <a:t> </a:t>
            </a:r>
            <a:r>
              <a:rPr lang="en-GB" sz="1200" dirty="0" err="1">
                <a:latin typeface="Calibri"/>
                <a:ea typeface="Calibri"/>
                <a:cs typeface="Calibri"/>
              </a:rPr>
              <a:t>alımında</a:t>
            </a:r>
            <a:r>
              <a:rPr lang="en-GB" sz="1200" dirty="0">
                <a:latin typeface="Calibri"/>
                <a:ea typeface="Calibri"/>
                <a:cs typeface="Calibri"/>
              </a:rPr>
              <a:t> </a:t>
            </a:r>
            <a:r>
              <a:rPr lang="en-GB" sz="1200" dirty="0" err="1">
                <a:latin typeface="Calibri"/>
                <a:ea typeface="Calibri"/>
                <a:cs typeface="Calibri"/>
              </a:rPr>
              <a:t>birincil</a:t>
            </a:r>
            <a:r>
              <a:rPr lang="en-GB" sz="1200" dirty="0">
                <a:latin typeface="Calibri"/>
                <a:ea typeface="Calibri"/>
                <a:cs typeface="Calibri"/>
              </a:rPr>
              <a:t> </a:t>
            </a:r>
            <a:r>
              <a:rPr lang="en-GB" sz="1200" dirty="0" err="1">
                <a:latin typeface="Calibri"/>
                <a:ea typeface="Calibri"/>
                <a:cs typeface="Calibri"/>
              </a:rPr>
              <a:t>karar</a:t>
            </a:r>
            <a:r>
              <a:rPr lang="en-GB" sz="1200" dirty="0">
                <a:latin typeface="Calibri"/>
                <a:ea typeface="Calibri"/>
                <a:cs typeface="Calibri"/>
              </a:rPr>
              <a:t> </a:t>
            </a:r>
            <a:r>
              <a:rPr lang="en-GB" sz="1200" dirty="0" err="1">
                <a:latin typeface="Calibri"/>
                <a:ea typeface="Calibri"/>
                <a:cs typeface="Calibri"/>
              </a:rPr>
              <a:t>verici</a:t>
            </a:r>
            <a:r>
              <a:rPr lang="en-GB" sz="1200" dirty="0">
                <a:latin typeface="Calibri"/>
                <a:ea typeface="Calibri"/>
                <a:cs typeface="Calibri"/>
              </a:rPr>
              <a:t> </a:t>
            </a:r>
            <a:r>
              <a:rPr lang="en-GB" sz="1200" dirty="0" err="1">
                <a:latin typeface="Calibri"/>
                <a:ea typeface="Calibri"/>
                <a:cs typeface="Calibri"/>
              </a:rPr>
              <a:t>ve</a:t>
            </a:r>
            <a:r>
              <a:rPr lang="en-GB" sz="1200" dirty="0">
                <a:latin typeface="Calibri"/>
                <a:ea typeface="Calibri"/>
                <a:cs typeface="Calibri"/>
              </a:rPr>
              <a:t> </a:t>
            </a:r>
            <a:r>
              <a:rPr lang="en-GB" sz="1200" dirty="0" err="1">
                <a:latin typeface="Calibri"/>
                <a:ea typeface="Calibri"/>
                <a:cs typeface="Calibri"/>
              </a:rPr>
              <a:t>çocukların</a:t>
            </a:r>
            <a:r>
              <a:rPr lang="en-GB" sz="1200" dirty="0">
                <a:latin typeface="Calibri"/>
                <a:ea typeface="Calibri"/>
                <a:cs typeface="Calibri"/>
              </a:rPr>
              <a:t> </a:t>
            </a:r>
            <a:r>
              <a:rPr lang="en-GB" sz="1200" dirty="0" err="1">
                <a:latin typeface="Calibri"/>
                <a:ea typeface="Calibri"/>
                <a:cs typeface="Calibri"/>
              </a:rPr>
              <a:t>yeme</a:t>
            </a:r>
            <a:r>
              <a:rPr lang="en-GB" sz="1200" dirty="0">
                <a:latin typeface="Calibri"/>
                <a:ea typeface="Calibri"/>
                <a:cs typeface="Calibri"/>
              </a:rPr>
              <a:t> </a:t>
            </a:r>
            <a:r>
              <a:rPr lang="en-GB" sz="1200" dirty="0" err="1">
                <a:latin typeface="Calibri"/>
                <a:ea typeface="Calibri"/>
                <a:cs typeface="Calibri"/>
              </a:rPr>
              <a:t>davranışlarına</a:t>
            </a:r>
            <a:r>
              <a:rPr lang="en-GB" sz="1200" dirty="0">
                <a:latin typeface="Calibri"/>
                <a:ea typeface="Calibri"/>
                <a:cs typeface="Calibri"/>
              </a:rPr>
              <a:t> </a:t>
            </a:r>
            <a:r>
              <a:rPr lang="en-GB" sz="1200" dirty="0" err="1">
                <a:latin typeface="Calibri"/>
                <a:ea typeface="Calibri"/>
                <a:cs typeface="Calibri"/>
              </a:rPr>
              <a:t>rol</a:t>
            </a:r>
            <a:r>
              <a:rPr lang="en-GB" sz="1200" dirty="0">
                <a:latin typeface="Calibri"/>
                <a:ea typeface="Calibri"/>
                <a:cs typeface="Calibri"/>
              </a:rPr>
              <a:t> model </a:t>
            </a:r>
            <a:r>
              <a:rPr lang="en-GB" sz="1200" dirty="0" err="1">
                <a:latin typeface="Calibri"/>
                <a:ea typeface="Calibri"/>
                <a:cs typeface="Calibri"/>
              </a:rPr>
              <a:t>olarak</a:t>
            </a:r>
            <a:r>
              <a:rPr lang="en-GB" sz="1200" dirty="0">
                <a:latin typeface="Calibri"/>
                <a:ea typeface="Calibri"/>
                <a:cs typeface="Calibri"/>
              </a:rPr>
              <a:t> </a:t>
            </a:r>
            <a:r>
              <a:rPr lang="en-GB" sz="1200" dirty="0" err="1">
                <a:latin typeface="Calibri"/>
                <a:ea typeface="Calibri"/>
                <a:cs typeface="Calibri"/>
              </a:rPr>
              <a:t>kabul</a:t>
            </a:r>
            <a:r>
              <a:rPr lang="en-GB" sz="1200" dirty="0">
                <a:latin typeface="Calibri"/>
                <a:ea typeface="Calibri"/>
                <a:cs typeface="Calibri"/>
              </a:rPr>
              <a:t> </a:t>
            </a:r>
            <a:r>
              <a:rPr lang="en-GB" sz="1200" dirty="0" err="1">
                <a:latin typeface="Calibri"/>
                <a:ea typeface="Calibri"/>
                <a:cs typeface="Calibri"/>
              </a:rPr>
              <a:t>edilseler</a:t>
            </a:r>
            <a:r>
              <a:rPr lang="en-GB" sz="1200" dirty="0">
                <a:latin typeface="Calibri"/>
                <a:ea typeface="Calibri"/>
                <a:cs typeface="Calibri"/>
              </a:rPr>
              <a:t> de (</a:t>
            </a:r>
            <a:r>
              <a:rPr kumimoji="0" lang="en-GB" sz="1200" i="0" u="none" strike="noStrike" kern="1200" cap="none" spc="0" normalizeH="0" baseline="0" noProof="0" dirty="0">
                <a:ln>
                  <a:noFill/>
                </a:ln>
                <a:solidFill>
                  <a:srgbClr val="000000"/>
                </a:solidFill>
                <a:effectLst/>
                <a:uLnTx/>
                <a:uFillTx/>
                <a:latin typeface="Calibri"/>
                <a:ea typeface="Calibri"/>
                <a:cs typeface="Calibri"/>
              </a:rPr>
              <a:t>Golan</a:t>
            </a:r>
            <a:r>
              <a:rPr lang="en-GB" sz="1200" dirty="0">
                <a:latin typeface="Calibri"/>
                <a:ea typeface="Calibri"/>
                <a:cs typeface="Calibri"/>
              </a:rPr>
              <a:t> </a:t>
            </a:r>
            <a:r>
              <a:rPr lang="en-GB" sz="1200" dirty="0" err="1">
                <a:latin typeface="Calibri"/>
                <a:ea typeface="Calibri"/>
                <a:cs typeface="Calibri"/>
              </a:rPr>
              <a:t>ve</a:t>
            </a:r>
            <a:r>
              <a:rPr lang="en-GB" sz="1200" dirty="0">
                <a:latin typeface="Calibri"/>
                <a:ea typeface="Calibri"/>
                <a:cs typeface="Calibri"/>
              </a:rPr>
              <a:t> Crow</a:t>
            </a:r>
            <a:r>
              <a:rPr kumimoji="0" lang="en-GB" sz="1200" i="0" u="none" strike="noStrike" kern="1200" cap="none" spc="0" normalizeH="0" baseline="0" noProof="0" dirty="0">
                <a:ln>
                  <a:noFill/>
                </a:ln>
                <a:solidFill>
                  <a:srgbClr val="000000"/>
                </a:solidFill>
                <a:effectLst/>
                <a:uLnTx/>
                <a:uFillTx/>
                <a:latin typeface="Calibri"/>
                <a:ea typeface="Calibri"/>
                <a:cs typeface="Calibri"/>
              </a:rPr>
              <a:t>, 2004</a:t>
            </a:r>
            <a:r>
              <a:rPr lang="en-GB" sz="1200" dirty="0">
                <a:latin typeface="Calibri"/>
                <a:ea typeface="Calibri"/>
                <a:cs typeface="Calibri"/>
              </a:rPr>
              <a:t>), </a:t>
            </a:r>
            <a:r>
              <a:rPr lang="en-GB" sz="1200" dirty="0" err="1">
                <a:latin typeface="Calibri"/>
                <a:ea typeface="Calibri"/>
                <a:cs typeface="Calibri"/>
              </a:rPr>
              <a:t>bazı</a:t>
            </a:r>
            <a:r>
              <a:rPr lang="en-GB" sz="1200" dirty="0">
                <a:latin typeface="Calibri"/>
                <a:ea typeface="Calibri"/>
                <a:cs typeface="Calibri"/>
              </a:rPr>
              <a:t> </a:t>
            </a:r>
            <a:r>
              <a:rPr lang="en-GB" sz="1200" dirty="0" err="1">
                <a:latin typeface="Calibri"/>
                <a:ea typeface="Calibri"/>
                <a:cs typeface="Calibri"/>
              </a:rPr>
              <a:t>hükümetler</a:t>
            </a:r>
            <a:r>
              <a:rPr lang="en-GB" sz="1200" dirty="0">
                <a:latin typeface="Calibri"/>
                <a:ea typeface="Calibri"/>
                <a:cs typeface="Calibri"/>
              </a:rPr>
              <a:t> </a:t>
            </a:r>
            <a:r>
              <a:rPr lang="en-GB" sz="1200" dirty="0" err="1">
                <a:latin typeface="Calibri"/>
                <a:ea typeface="Calibri"/>
                <a:cs typeface="Calibri"/>
              </a:rPr>
              <a:t>ve</a:t>
            </a:r>
            <a:r>
              <a:rPr lang="en-GB" sz="1200" dirty="0">
                <a:latin typeface="Calibri"/>
                <a:ea typeface="Calibri"/>
                <a:cs typeface="Calibri"/>
              </a:rPr>
              <a:t> </a:t>
            </a:r>
            <a:r>
              <a:rPr lang="en-GB" sz="1200" dirty="0" err="1">
                <a:latin typeface="Calibri"/>
                <a:ea typeface="Calibri"/>
                <a:cs typeface="Calibri"/>
              </a:rPr>
              <a:t>kar</a:t>
            </a:r>
            <a:r>
              <a:rPr lang="en-GB" sz="1200" dirty="0">
                <a:latin typeface="Calibri"/>
                <a:ea typeface="Calibri"/>
                <a:cs typeface="Calibri"/>
              </a:rPr>
              <a:t> </a:t>
            </a:r>
            <a:r>
              <a:rPr lang="en-GB" sz="1200" dirty="0" err="1">
                <a:latin typeface="Calibri"/>
                <a:ea typeface="Calibri"/>
                <a:cs typeface="Calibri"/>
              </a:rPr>
              <a:t>amacı</a:t>
            </a:r>
            <a:r>
              <a:rPr lang="en-GB" sz="1200" dirty="0">
                <a:latin typeface="Calibri"/>
                <a:ea typeface="Calibri"/>
                <a:cs typeface="Calibri"/>
              </a:rPr>
              <a:t> </a:t>
            </a:r>
            <a:r>
              <a:rPr lang="en-GB" sz="1200" dirty="0" err="1">
                <a:latin typeface="Calibri"/>
                <a:ea typeface="Calibri"/>
                <a:cs typeface="Calibri"/>
              </a:rPr>
              <a:t>gütmeyen</a:t>
            </a:r>
            <a:r>
              <a:rPr lang="en-GB" sz="1200" dirty="0">
                <a:latin typeface="Calibri"/>
                <a:ea typeface="Calibri"/>
                <a:cs typeface="Calibri"/>
              </a:rPr>
              <a:t> </a:t>
            </a:r>
            <a:r>
              <a:rPr lang="en-GB" sz="1200" dirty="0" err="1">
                <a:latin typeface="Calibri"/>
                <a:ea typeface="Calibri"/>
                <a:cs typeface="Calibri"/>
              </a:rPr>
              <a:t>kuruluşlar</a:t>
            </a:r>
            <a:r>
              <a:rPr lang="en-GB" sz="1200" dirty="0">
                <a:latin typeface="Calibri"/>
                <a:ea typeface="Calibri"/>
                <a:cs typeface="Calibri"/>
              </a:rPr>
              <a:t>, </a:t>
            </a:r>
            <a:r>
              <a:rPr lang="en-GB" sz="1200" dirty="0" err="1">
                <a:latin typeface="Calibri"/>
                <a:ea typeface="Calibri"/>
                <a:cs typeface="Calibri"/>
              </a:rPr>
              <a:t>pazar</a:t>
            </a:r>
            <a:r>
              <a:rPr lang="en-GB" sz="1200" dirty="0">
                <a:latin typeface="Calibri"/>
                <a:ea typeface="Calibri"/>
                <a:cs typeface="Calibri"/>
              </a:rPr>
              <a:t> </a:t>
            </a:r>
            <a:r>
              <a:rPr lang="en-GB" sz="1200" dirty="0" err="1">
                <a:latin typeface="Calibri"/>
                <a:ea typeface="Calibri"/>
                <a:cs typeface="Calibri"/>
              </a:rPr>
              <a:t>düzeyinde</a:t>
            </a:r>
            <a:r>
              <a:rPr lang="en-GB" sz="1200" dirty="0">
                <a:latin typeface="Calibri"/>
                <a:ea typeface="Calibri"/>
                <a:cs typeface="Calibri"/>
              </a:rPr>
              <a:t> </a:t>
            </a:r>
            <a:r>
              <a:rPr lang="en-GB" sz="1200" dirty="0" err="1">
                <a:latin typeface="Calibri"/>
                <a:ea typeface="Calibri"/>
                <a:cs typeface="Calibri"/>
              </a:rPr>
              <a:t>farkındalığı</a:t>
            </a:r>
            <a:r>
              <a:rPr lang="en-GB" sz="1200" dirty="0">
                <a:latin typeface="Calibri"/>
                <a:ea typeface="Calibri"/>
                <a:cs typeface="Calibri"/>
              </a:rPr>
              <a:t> </a:t>
            </a:r>
            <a:r>
              <a:rPr lang="en-GB" sz="1200" dirty="0" err="1">
                <a:latin typeface="Calibri"/>
                <a:ea typeface="Calibri"/>
                <a:cs typeface="Calibri"/>
              </a:rPr>
              <a:t>artırmaya</a:t>
            </a:r>
            <a:r>
              <a:rPr lang="en-GB" sz="1200" dirty="0">
                <a:latin typeface="Calibri"/>
                <a:ea typeface="Calibri"/>
                <a:cs typeface="Calibri"/>
              </a:rPr>
              <a:t> </a:t>
            </a:r>
            <a:r>
              <a:rPr lang="en-GB" sz="1200" dirty="0" err="1">
                <a:latin typeface="Calibri"/>
                <a:ea typeface="Calibri"/>
                <a:cs typeface="Calibri"/>
              </a:rPr>
              <a:t>çalışmaktadır</a:t>
            </a:r>
            <a:r>
              <a:rPr lang="en-GB" sz="1200" dirty="0">
                <a:latin typeface="Calibri"/>
                <a:ea typeface="Calibri"/>
                <a:cs typeface="Calibri"/>
              </a:rPr>
              <a:t>. </a:t>
            </a:r>
            <a:r>
              <a:rPr lang="en-GB" sz="1200" dirty="0" err="1">
                <a:latin typeface="Calibri"/>
                <a:ea typeface="Calibri"/>
                <a:cs typeface="Calibri"/>
              </a:rPr>
              <a:t>Dünya</a:t>
            </a:r>
            <a:r>
              <a:rPr lang="en-GB" sz="1200" dirty="0">
                <a:latin typeface="Calibri"/>
                <a:ea typeface="Calibri"/>
                <a:cs typeface="Calibri"/>
              </a:rPr>
              <a:t> </a:t>
            </a:r>
            <a:r>
              <a:rPr lang="en-GB" sz="1200" dirty="0" err="1">
                <a:latin typeface="Calibri"/>
                <a:ea typeface="Calibri"/>
                <a:cs typeface="Calibri"/>
              </a:rPr>
              <a:t>Sağlık</a:t>
            </a:r>
            <a:r>
              <a:rPr lang="en-GB" sz="1200" dirty="0">
                <a:latin typeface="Calibri"/>
                <a:ea typeface="Calibri"/>
                <a:cs typeface="Calibri"/>
              </a:rPr>
              <a:t> </a:t>
            </a:r>
            <a:r>
              <a:rPr lang="en-GB" sz="1200" dirty="0" err="1">
                <a:latin typeface="Calibri"/>
                <a:ea typeface="Calibri"/>
                <a:cs typeface="Calibri"/>
              </a:rPr>
              <a:t>Örgütü</a:t>
            </a:r>
            <a:r>
              <a:rPr lang="en-GB" sz="1200" dirty="0">
                <a:latin typeface="Calibri"/>
                <a:ea typeface="Calibri"/>
                <a:cs typeface="Calibri"/>
              </a:rPr>
              <a:t> (WHO, 2010)</a:t>
            </a:r>
            <a:r>
              <a:rPr lang="en-GB" sz="1200" dirty="0">
                <a:latin typeface="Calibri"/>
                <a:cs typeface="Calibri"/>
              </a:rPr>
              <a:t> </a:t>
            </a:r>
            <a:r>
              <a:rPr lang="en-GB" sz="1200" dirty="0" err="1">
                <a:latin typeface="Calibri"/>
                <a:cs typeface="Calibri"/>
              </a:rPr>
              <a:t>tarafından</a:t>
            </a:r>
            <a:r>
              <a:rPr lang="en-GB" sz="1200" dirty="0">
                <a:latin typeface="Calibri"/>
                <a:cs typeface="Calibri"/>
              </a:rPr>
              <a:t> </a:t>
            </a:r>
            <a:r>
              <a:rPr lang="en-GB" sz="1200" dirty="0" err="1">
                <a:latin typeface="Calibri"/>
                <a:cs typeface="Calibri"/>
              </a:rPr>
              <a:t>yayınlanan</a:t>
            </a:r>
            <a:r>
              <a:rPr lang="en-GB" sz="1200" dirty="0">
                <a:latin typeface="Calibri"/>
                <a:cs typeface="Calibri"/>
              </a:rPr>
              <a:t> "</a:t>
            </a:r>
            <a:r>
              <a:rPr lang="en-GB" sz="1200" i="1" dirty="0" err="1">
                <a:latin typeface="Calibri"/>
                <a:cs typeface="Calibri"/>
              </a:rPr>
              <a:t>Yiyeceklerin</a:t>
            </a:r>
            <a:r>
              <a:rPr lang="en-GB" sz="1200" i="1" dirty="0">
                <a:latin typeface="Calibri"/>
                <a:cs typeface="Calibri"/>
              </a:rPr>
              <a:t> </a:t>
            </a:r>
            <a:r>
              <a:rPr lang="en-GB" sz="1200" i="1" dirty="0" err="1">
                <a:latin typeface="Calibri"/>
                <a:cs typeface="Calibri"/>
              </a:rPr>
              <a:t>ve</a:t>
            </a:r>
            <a:r>
              <a:rPr lang="en-GB" sz="1200" i="1" dirty="0">
                <a:latin typeface="Calibri"/>
                <a:cs typeface="Calibri"/>
              </a:rPr>
              <a:t> </a:t>
            </a:r>
            <a:r>
              <a:rPr lang="en-GB" sz="1200" i="1" dirty="0" err="1">
                <a:latin typeface="Calibri"/>
                <a:cs typeface="Calibri"/>
              </a:rPr>
              <a:t>alkolsüz</a:t>
            </a:r>
            <a:r>
              <a:rPr lang="en-GB" sz="1200" i="1" dirty="0">
                <a:latin typeface="Calibri"/>
                <a:cs typeface="Calibri"/>
              </a:rPr>
              <a:t> </a:t>
            </a:r>
            <a:r>
              <a:rPr lang="en-GB" sz="1200" i="1" dirty="0" err="1">
                <a:latin typeface="Calibri"/>
                <a:cs typeface="Calibri"/>
              </a:rPr>
              <a:t>içeceklerin</a:t>
            </a:r>
            <a:r>
              <a:rPr lang="en-GB" sz="1200" i="1" dirty="0">
                <a:latin typeface="Calibri"/>
                <a:cs typeface="Calibri"/>
              </a:rPr>
              <a:t> </a:t>
            </a:r>
            <a:r>
              <a:rPr lang="en-GB" sz="1200" i="1" dirty="0" err="1">
                <a:latin typeface="Calibri"/>
                <a:cs typeface="Calibri"/>
              </a:rPr>
              <a:t>çocuklara</a:t>
            </a:r>
            <a:r>
              <a:rPr lang="en-GB" sz="1200" i="1" dirty="0">
                <a:latin typeface="Calibri"/>
                <a:cs typeface="Calibri"/>
              </a:rPr>
              <a:t> </a:t>
            </a:r>
            <a:r>
              <a:rPr lang="en-GB" sz="1200" i="1" dirty="0" err="1">
                <a:latin typeface="Calibri"/>
                <a:cs typeface="Calibri"/>
              </a:rPr>
              <a:t>pazarlanmasına</a:t>
            </a:r>
            <a:r>
              <a:rPr lang="en-GB" sz="1200" i="1" dirty="0">
                <a:latin typeface="Calibri"/>
                <a:cs typeface="Calibri"/>
              </a:rPr>
              <a:t> </a:t>
            </a:r>
            <a:r>
              <a:rPr lang="en-GB" sz="1200" i="1" dirty="0" err="1">
                <a:latin typeface="Calibri"/>
                <a:cs typeface="Calibri"/>
              </a:rPr>
              <a:t>ilişkin</a:t>
            </a:r>
            <a:r>
              <a:rPr lang="en-GB" sz="1200" i="1" dirty="0">
                <a:latin typeface="Calibri"/>
                <a:cs typeface="Calibri"/>
              </a:rPr>
              <a:t> </a:t>
            </a:r>
            <a:r>
              <a:rPr lang="en-GB" sz="1200" i="1" dirty="0" err="1">
                <a:latin typeface="Calibri"/>
                <a:cs typeface="Calibri"/>
              </a:rPr>
              <a:t>bir</a:t>
            </a:r>
            <a:r>
              <a:rPr lang="en-GB" sz="1200" i="1" dirty="0">
                <a:latin typeface="Calibri"/>
                <a:cs typeface="Calibri"/>
              </a:rPr>
              <a:t> dizi </a:t>
            </a:r>
            <a:r>
              <a:rPr lang="en-GB" sz="1200" i="1" dirty="0" err="1">
                <a:latin typeface="Calibri"/>
                <a:cs typeface="Calibri"/>
              </a:rPr>
              <a:t>tavsiye</a:t>
            </a:r>
            <a:r>
              <a:rPr lang="en-GB" sz="1200" dirty="0">
                <a:latin typeface="Calibri"/>
                <a:cs typeface="Calibri"/>
              </a:rPr>
              <a:t>" </a:t>
            </a:r>
            <a:r>
              <a:rPr lang="en-GB" sz="1200" dirty="0" err="1">
                <a:latin typeface="Calibri"/>
                <a:cs typeface="Calibri"/>
              </a:rPr>
              <a:t>kaynağı</a:t>
            </a:r>
            <a:r>
              <a:rPr lang="en-GB" sz="1200" dirty="0">
                <a:latin typeface="Calibri"/>
                <a:cs typeface="Calibri"/>
              </a:rPr>
              <a:t>, </a:t>
            </a:r>
            <a:r>
              <a:rPr lang="en-GB" sz="1200" dirty="0" err="1">
                <a:latin typeface="Calibri"/>
                <a:cs typeface="Calibri"/>
              </a:rPr>
              <a:t>daha</a:t>
            </a:r>
            <a:r>
              <a:rPr lang="en-GB" sz="1200" dirty="0">
                <a:latin typeface="Calibri"/>
                <a:cs typeface="Calibri"/>
              </a:rPr>
              <a:t> </a:t>
            </a:r>
            <a:r>
              <a:rPr lang="en-GB" sz="1200" dirty="0" err="1">
                <a:latin typeface="Calibri"/>
                <a:cs typeface="Calibri"/>
              </a:rPr>
              <a:t>erken</a:t>
            </a:r>
            <a:r>
              <a:rPr lang="en-GB" sz="1200" dirty="0">
                <a:latin typeface="Calibri"/>
                <a:cs typeface="Calibri"/>
              </a:rPr>
              <a:t> </a:t>
            </a:r>
            <a:r>
              <a:rPr lang="en-GB" sz="1200" dirty="0" err="1">
                <a:latin typeface="Calibri"/>
                <a:cs typeface="Calibri"/>
              </a:rPr>
              <a:t>bir</a:t>
            </a:r>
            <a:r>
              <a:rPr lang="en-GB" sz="1200" dirty="0">
                <a:latin typeface="Calibri"/>
                <a:cs typeface="Calibri"/>
              </a:rPr>
              <a:t> </a:t>
            </a:r>
            <a:r>
              <a:rPr lang="en-GB" sz="1200" dirty="0" err="1">
                <a:latin typeface="Calibri"/>
                <a:cs typeface="Calibri"/>
              </a:rPr>
              <a:t>aşamada</a:t>
            </a:r>
            <a:r>
              <a:rPr lang="en-GB" sz="1200" dirty="0">
                <a:latin typeface="Calibri"/>
                <a:cs typeface="Calibri"/>
              </a:rPr>
              <a:t> </a:t>
            </a:r>
            <a:r>
              <a:rPr lang="en-GB" sz="1200" dirty="0" err="1">
                <a:latin typeface="Calibri"/>
                <a:cs typeface="Calibri"/>
              </a:rPr>
              <a:t>yanıltıcı</a:t>
            </a:r>
            <a:r>
              <a:rPr lang="en-GB" sz="1200" dirty="0">
                <a:latin typeface="Calibri"/>
                <a:cs typeface="Calibri"/>
              </a:rPr>
              <a:t> </a:t>
            </a:r>
            <a:r>
              <a:rPr lang="en-GB" sz="1200" dirty="0" err="1">
                <a:latin typeface="Calibri"/>
                <a:cs typeface="Calibri"/>
              </a:rPr>
              <a:t>pazarlama</a:t>
            </a:r>
            <a:r>
              <a:rPr lang="en-GB" sz="1200" dirty="0">
                <a:latin typeface="Calibri"/>
                <a:cs typeface="Calibri"/>
              </a:rPr>
              <a:t> </a:t>
            </a:r>
            <a:r>
              <a:rPr lang="en-GB" sz="1200" dirty="0" err="1">
                <a:latin typeface="Calibri"/>
                <a:cs typeface="Calibri"/>
              </a:rPr>
              <a:t>çabalarından</a:t>
            </a:r>
            <a:r>
              <a:rPr lang="en-GB" sz="1200" dirty="0">
                <a:latin typeface="Calibri"/>
                <a:cs typeface="Calibri"/>
              </a:rPr>
              <a:t> </a:t>
            </a:r>
            <a:r>
              <a:rPr lang="en-GB" sz="1200" dirty="0" err="1">
                <a:latin typeface="Calibri"/>
                <a:cs typeface="Calibri"/>
              </a:rPr>
              <a:t>kaçınmak</a:t>
            </a:r>
            <a:r>
              <a:rPr lang="en-GB" sz="1200" dirty="0">
                <a:latin typeface="Calibri"/>
                <a:cs typeface="Calibri"/>
              </a:rPr>
              <a:t> </a:t>
            </a:r>
            <a:r>
              <a:rPr lang="en-GB" sz="1200" dirty="0" err="1">
                <a:latin typeface="Calibri"/>
                <a:cs typeface="Calibri"/>
              </a:rPr>
              <a:t>için</a:t>
            </a:r>
            <a:r>
              <a:rPr lang="en-GB" sz="1200" dirty="0">
                <a:latin typeface="Calibri"/>
                <a:cs typeface="Calibri"/>
              </a:rPr>
              <a:t> </a:t>
            </a:r>
            <a:r>
              <a:rPr lang="en-GB" sz="1200" dirty="0" err="1">
                <a:latin typeface="Calibri"/>
                <a:cs typeface="Calibri"/>
              </a:rPr>
              <a:t>yapılması</a:t>
            </a:r>
            <a:r>
              <a:rPr lang="en-GB" sz="1200" dirty="0">
                <a:latin typeface="Calibri"/>
                <a:cs typeface="Calibri"/>
              </a:rPr>
              <a:t> </a:t>
            </a:r>
            <a:r>
              <a:rPr lang="en-GB" sz="1200" dirty="0" err="1">
                <a:latin typeface="Calibri"/>
                <a:cs typeface="Calibri"/>
              </a:rPr>
              <a:t>gerekenleri</a:t>
            </a:r>
            <a:r>
              <a:rPr lang="en-GB" sz="1200" dirty="0">
                <a:latin typeface="Calibri"/>
                <a:cs typeface="Calibri"/>
              </a:rPr>
              <a:t> </a:t>
            </a:r>
            <a:r>
              <a:rPr lang="en-GB" sz="1200" dirty="0" err="1">
                <a:latin typeface="Calibri"/>
                <a:cs typeface="Calibri"/>
              </a:rPr>
              <a:t>içermektedir</a:t>
            </a:r>
            <a:r>
              <a:rPr lang="en-GB" sz="1200" dirty="0">
                <a:latin typeface="Calibri"/>
                <a:cs typeface="Calibri"/>
              </a:rPr>
              <a:t>.</a:t>
            </a:r>
          </a:p>
          <a:p>
            <a:pPr rtl="0">
              <a:defRPr/>
            </a:pPr>
            <a:endParaRPr lang="en-GB" sz="1200" dirty="0">
              <a:solidFill>
                <a:schemeClr val="tx1"/>
              </a:solidFill>
              <a:ea typeface="Calibri" panose="020F0502020204030204" pitchFamily="34" charset="0"/>
            </a:endParaRPr>
          </a:p>
        </p:txBody>
      </p:sp>
      <p:pic>
        <p:nvPicPr>
          <p:cNvPr id="35" name="Picture 6" descr="Icon  Description automatically generated">
            <a:extLst>
              <a:ext uri="{FF2B5EF4-FFF2-40B4-BE49-F238E27FC236}">
                <a16:creationId xmlns:a16="http://schemas.microsoft.com/office/drawing/2014/main" id="{B26A8260-1B6D-4D1B-F1FE-661F052A4A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599" y="8109881"/>
            <a:ext cx="900753" cy="1777386"/>
          </a:xfrm>
          <a:prstGeom prst="rect">
            <a:avLst/>
          </a:prstGeom>
        </p:spPr>
      </p:pic>
      <p:sp>
        <p:nvSpPr>
          <p:cNvPr id="37" name="TextBox 36">
            <a:extLst>
              <a:ext uri="{FF2B5EF4-FFF2-40B4-BE49-F238E27FC236}">
                <a16:creationId xmlns:a16="http://schemas.microsoft.com/office/drawing/2014/main" id="{CC498B55-14E8-1F1D-B5DC-761C26F9C3E9}"/>
              </a:ext>
            </a:extLst>
          </p:cNvPr>
          <p:cNvSpPr txBox="1"/>
          <p:nvPr/>
        </p:nvSpPr>
        <p:spPr>
          <a:xfrm>
            <a:off x="1193480" y="8052792"/>
            <a:ext cx="5878447" cy="1600438"/>
          </a:xfrm>
          <a:prstGeom prst="rect">
            <a:avLst/>
          </a:prstGeom>
          <a:noFill/>
        </p:spPr>
        <p:txBody>
          <a:bodyPr wrap="square" lIns="91440" tIns="45720" rIns="91440" bIns="45720" anchor="t">
            <a:spAutoFit/>
          </a:bodyPr>
          <a:lstStyle/>
          <a:p>
            <a:pPr fontAlgn="base"/>
            <a:r>
              <a:rPr lang="en-US" sz="1400" b="1" i="0" dirty="0" err="1">
                <a:solidFill>
                  <a:srgbClr val="000000"/>
                </a:solidFill>
                <a:effectLst/>
                <a:latin typeface="Calibri"/>
                <a:ea typeface="Calibri" panose="020F0502020204030204" pitchFamily="34" charset="0"/>
                <a:cs typeface="Calibri"/>
              </a:rPr>
              <a:t>Bireysel</a:t>
            </a:r>
            <a:r>
              <a:rPr lang="en-US" sz="1400" b="1" dirty="0">
                <a:solidFill>
                  <a:srgbClr val="000000"/>
                </a:solidFill>
                <a:latin typeface="Calibri"/>
                <a:ea typeface="Calibri" panose="020F0502020204030204" pitchFamily="34" charset="0"/>
                <a:cs typeface="Calibri"/>
              </a:rPr>
              <a:t> </a:t>
            </a:r>
            <a:r>
              <a:rPr lang="en-US" sz="1400" b="1" dirty="0" err="1">
                <a:solidFill>
                  <a:srgbClr val="000000"/>
                </a:solidFill>
                <a:latin typeface="Calibri"/>
                <a:ea typeface="Calibri" panose="020F0502020204030204" pitchFamily="34" charset="0"/>
                <a:cs typeface="Calibri"/>
              </a:rPr>
              <a:t>Öğrenme</a:t>
            </a:r>
            <a:r>
              <a:rPr lang="en-US" sz="1400" b="1" dirty="0">
                <a:solidFill>
                  <a:srgbClr val="000000"/>
                </a:solidFill>
                <a:latin typeface="Calibri"/>
                <a:ea typeface="Calibri" panose="020F0502020204030204" pitchFamily="34" charset="0"/>
                <a:cs typeface="Calibri"/>
              </a:rPr>
              <a:t> </a:t>
            </a:r>
            <a:r>
              <a:rPr lang="en-US" sz="1400" b="1" dirty="0" err="1">
                <a:solidFill>
                  <a:srgbClr val="000000"/>
                </a:solidFill>
                <a:latin typeface="Calibri"/>
                <a:ea typeface="Calibri" panose="020F0502020204030204" pitchFamily="34" charset="0"/>
                <a:cs typeface="Calibri"/>
              </a:rPr>
              <a:t>için</a:t>
            </a:r>
            <a:r>
              <a:rPr lang="en-US" sz="1400" b="1" dirty="0">
                <a:solidFill>
                  <a:srgbClr val="000000"/>
                </a:solidFill>
                <a:latin typeface="Calibri"/>
                <a:ea typeface="Calibri" panose="020F0502020204030204" pitchFamily="34" charset="0"/>
                <a:cs typeface="Calibri"/>
              </a:rPr>
              <a:t> </a:t>
            </a:r>
            <a:r>
              <a:rPr lang="en-US" sz="1400" b="1" dirty="0" err="1">
                <a:solidFill>
                  <a:srgbClr val="000000"/>
                </a:solidFill>
                <a:latin typeface="Calibri"/>
                <a:ea typeface="Calibri" panose="020F0502020204030204" pitchFamily="34" charset="0"/>
                <a:cs typeface="Calibri"/>
              </a:rPr>
              <a:t>Öneriler</a:t>
            </a:r>
            <a:r>
              <a:rPr lang="en-US" sz="1400" b="0" i="0" dirty="0">
                <a:solidFill>
                  <a:srgbClr val="000000"/>
                </a:solidFill>
                <a:effectLst/>
                <a:latin typeface="Calibri"/>
                <a:ea typeface="Calibri" panose="020F0502020204030204" pitchFamily="34" charset="0"/>
                <a:cs typeface="Calibri"/>
              </a:rPr>
              <a:t>:</a:t>
            </a:r>
          </a:p>
          <a:p>
            <a:pPr marL="171450" indent="-171450" fontAlgn="base">
              <a:buFont typeface="Arial" panose="020B0604020202020204" pitchFamily="34" charset="0"/>
              <a:buChar char="•"/>
            </a:pPr>
            <a:r>
              <a:rPr lang="en-US" sz="1200" b="0" i="0" dirty="0" err="1">
                <a:effectLst/>
                <a:latin typeface="Calibri"/>
                <a:ea typeface="Calibri" panose="020F0502020204030204" pitchFamily="34" charset="0"/>
                <a:cs typeface="Calibri"/>
              </a:rPr>
              <a:t>Süpermarketler</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gıda</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pazarlaması</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ile</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özellikle</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çocuklar</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için</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abur</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cubur</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tüketimini</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artırabilir</a:t>
            </a:r>
            <a:r>
              <a:rPr lang="en-US" sz="1200" b="0" i="0" dirty="0">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b="1" i="0" u="sng" strike="noStrike" dirty="0">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https://goodsense.co.nz/junk-food-marketers-culpable-for-childhood-obesity/</a:t>
            </a:r>
            <a:endParaRPr lang="en-US" sz="1200" b="1" i="0" dirty="0">
              <a:effectLst/>
              <a:latin typeface="Calibri"/>
              <a:ea typeface="Calibri" panose="020F0502020204030204" pitchFamily="34" charset="0"/>
              <a:cs typeface="Calibri"/>
            </a:endParaRPr>
          </a:p>
          <a:p>
            <a:pPr marL="171450" indent="-171450" fontAlgn="base">
              <a:buFont typeface="Arial" panose="020B0604020202020204" pitchFamily="34" charset="0"/>
              <a:buChar char="•"/>
            </a:pPr>
            <a:r>
              <a:rPr lang="en-US" sz="1200" dirty="0" err="1">
                <a:latin typeface="Calibri"/>
                <a:ea typeface="Calibri" panose="020F0502020204030204" pitchFamily="34" charset="0"/>
                <a:cs typeface="Calibri"/>
              </a:rPr>
              <a:t>Çocukların</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sağlıklı</a:t>
            </a:r>
            <a:r>
              <a:rPr lang="en-US" sz="120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beslenmesini</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sağlamak</a:t>
            </a:r>
            <a:r>
              <a:rPr lang="en-US" sz="1200" i="0" dirty="0">
                <a:effectLst/>
                <a:latin typeface="Calibri"/>
                <a:ea typeface="Calibri" panose="020F0502020204030204" pitchFamily="34" charset="0"/>
                <a:cs typeface="Calibri"/>
              </a:rPr>
              <a:t> ve </a:t>
            </a:r>
            <a:r>
              <a:rPr lang="en-US" sz="1200" i="0" dirty="0" err="1">
                <a:effectLst/>
                <a:latin typeface="Calibri"/>
                <a:ea typeface="Calibri" panose="020F0502020204030204" pitchFamily="34" charset="0"/>
                <a:cs typeface="Calibri"/>
              </a:rPr>
              <a:t>gıda</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pazarlamasının</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çocuklar</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üzerindeki</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etkilerini</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azaltmak</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oldukça</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önemlidir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Avrupa</a:t>
            </a:r>
            <a:r>
              <a:rPr lang="en-US" sz="1200" dirty="0">
                <a:latin typeface="Calibri"/>
                <a:ea typeface="Calibri" panose="020F0502020204030204" pitchFamily="34" charset="0"/>
                <a:cs typeface="Calibri"/>
              </a:rPr>
              <a:t> Kamu </a:t>
            </a:r>
            <a:r>
              <a:rPr lang="en-US" sz="1200" dirty="0" err="1">
                <a:latin typeface="Calibri"/>
                <a:ea typeface="Calibri" panose="020F0502020204030204" pitchFamily="34" charset="0"/>
                <a:cs typeface="Calibri"/>
              </a:rPr>
              <a:t>Sağlığı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İttifakı</a:t>
            </a:r>
            <a:r>
              <a:rPr lang="en-US" sz="1200" dirty="0">
                <a:latin typeface="Calibri"/>
                <a:ea typeface="Calibri" panose="020F0502020204030204" pitchFamily="34" charset="0"/>
                <a:cs typeface="Calibri"/>
              </a:rPr>
              <a:t> ( European Public Health Alliance) </a:t>
            </a:r>
            <a:r>
              <a:rPr lang="en-US" sz="1200" dirty="0" err="1">
                <a:latin typeface="Calibri"/>
                <a:ea typeface="Calibri" panose="020F0502020204030204" pitchFamily="34" charset="0"/>
                <a:cs typeface="Calibri"/>
              </a:rPr>
              <a:t>tarafından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gerçekleştirilen</a:t>
            </a:r>
            <a:r>
              <a:rPr lang="en-US" sz="1200" dirty="0">
                <a:latin typeface="Calibri"/>
                <a:ea typeface="Calibri" panose="020F0502020204030204" pitchFamily="34" charset="0"/>
                <a:cs typeface="Calibri"/>
              </a:rPr>
              <a:t> web </a:t>
            </a:r>
            <a:r>
              <a:rPr lang="en-US" sz="1200" dirty="0" err="1">
                <a:latin typeface="Calibri"/>
                <a:ea typeface="Calibri" panose="020F0502020204030204" pitchFamily="34" charset="0"/>
                <a:cs typeface="Calibri"/>
              </a:rPr>
              <a:t>seminerleri</a:t>
            </a:r>
            <a:r>
              <a:rPr lang="en-US" sz="1200" dirty="0">
                <a:latin typeface="Calibri"/>
                <a:ea typeface="Calibri" panose="020F0502020204030204" pitchFamily="34" charset="0"/>
                <a:cs typeface="Calibri"/>
              </a:rPr>
              <a:t> : </a:t>
            </a:r>
            <a:r>
              <a:rPr lang="en-US" sz="1200" b="1" dirty="0">
                <a:latin typeface="Calibri"/>
                <a:cs typeface="Calibri"/>
                <a:hlinkClick r:id="rId4">
                  <a:extLst>
                    <a:ext uri="{A12FA001-AC4F-418D-AE19-62706E023703}">
                      <ahyp:hlinkClr xmlns:ahyp="http://schemas.microsoft.com/office/drawing/2018/hyperlinkcolor" val="tx"/>
                    </a:ext>
                  </a:extLst>
                </a:hlinkClick>
              </a:rPr>
              <a:t>Sağlıksız gıda pazarlamasından arınmış bir çocukluğa doğru</a:t>
            </a:r>
            <a:endParaRPr lang="en-US" sz="1200" i="0" dirty="0">
              <a:effectLst/>
              <a:latin typeface="Calibri"/>
              <a:cs typeface="Calibri"/>
              <a:hlinkClick r:id="rId4">
                <a:extLst>
                  <a:ext uri="{A12FA001-AC4F-418D-AE19-62706E023703}">
                    <ahyp:hlinkClr xmlns:ahyp="http://schemas.microsoft.com/office/drawing/2018/hyperlinkcolor" val="tx"/>
                  </a:ext>
                </a:extLst>
              </a:hlinkClick>
            </a:endParaRPr>
          </a:p>
        </p:txBody>
      </p:sp>
      <p:sp>
        <p:nvSpPr>
          <p:cNvPr id="34" name="Slide Number Placeholder 9">
            <a:extLst>
              <a:ext uri="{FF2B5EF4-FFF2-40B4-BE49-F238E27FC236}">
                <a16:creationId xmlns:a16="http://schemas.microsoft.com/office/drawing/2014/main" id="{CB9C9C5C-FD0E-C97A-C1E2-84BBD58ED90F}"/>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53</a:t>
            </a:fld>
            <a:endParaRPr lang="en-US" sz="1100"/>
          </a:p>
        </p:txBody>
      </p:sp>
      <p:pic>
        <p:nvPicPr>
          <p:cNvPr id="3" name="Picture 2">
            <a:extLst>
              <a:ext uri="{FF2B5EF4-FFF2-40B4-BE49-F238E27FC236}">
                <a16:creationId xmlns:a16="http://schemas.microsoft.com/office/drawing/2014/main" id="{D4F33154-AEBC-8412-F660-BC57776D17FC}"/>
              </a:ext>
            </a:extLst>
          </p:cNvPr>
          <p:cNvPicPr>
            <a:picLocks noChangeAspect="1"/>
          </p:cNvPicPr>
          <p:nvPr/>
        </p:nvPicPr>
        <p:blipFill>
          <a:blip r:embed="rId5"/>
          <a:stretch>
            <a:fillRect/>
          </a:stretch>
        </p:blipFill>
        <p:spPr>
          <a:xfrm>
            <a:off x="6900057" y="8898016"/>
            <a:ext cx="495180" cy="476250"/>
          </a:xfrm>
          <a:prstGeom prst="rect">
            <a:avLst/>
          </a:prstGeom>
        </p:spPr>
      </p:pic>
    </p:spTree>
    <p:extLst>
      <p:ext uri="{BB962C8B-B14F-4D97-AF65-F5344CB8AC3E}">
        <p14:creationId xmlns:p14="http://schemas.microsoft.com/office/powerpoint/2010/main" val="3595068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1339BE8A-435A-8387-E12A-D0BE93CE29FE}"/>
              </a:ext>
            </a:extLst>
          </p:cNvPr>
          <p:cNvSpPr txBox="1"/>
          <p:nvPr/>
        </p:nvSpPr>
        <p:spPr>
          <a:xfrm>
            <a:off x="23738" y="2123208"/>
            <a:ext cx="597311" cy="322269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687848" y="667588"/>
            <a:ext cx="5359361" cy="9380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Sorumlu Tüketim</a:t>
            </a:r>
          </a:p>
          <a:p>
            <a:pPr rtl="0"/>
            <a:endParaRPr lang="en-IE"/>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684482" y="1368259"/>
            <a:ext cx="5362728" cy="461665"/>
          </a:xfrm>
          <a:prstGeom prst="rect">
            <a:avLst/>
          </a:prstGeom>
          <a:noFill/>
        </p:spPr>
        <p:txBody>
          <a:bodyPr wrap="square" lIns="91440" tIns="45720" rIns="91440" bIns="45720" anchor="t">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Pazarlama</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Medyanın</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Etkisi</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905384" y="2254161"/>
            <a:ext cx="6265418" cy="6989819"/>
          </a:xfrm>
        </p:spPr>
        <p:txBody>
          <a:bodyPr lIns="91440" tIns="45720" rIns="91440" bIns="45720" numCol="1" spcCol="288000" anchor="t">
            <a:noAutofit/>
          </a:bodyPr>
          <a:lstStyle/>
          <a:p>
            <a:r>
              <a:rPr lang="tr-TR" sz="1200" dirty="0">
                <a:latin typeface="Calibri"/>
                <a:cs typeface="Calibri"/>
              </a:rPr>
              <a:t>Gıda pazarlaması, tüketicileri etkileyebilecek her türlü promosyonu içerir. Menü hazırlama, müşterileri belirli bir gıdaya karar vermeye ikna etmek için önemli bir pazarlama aracı olarak kabul edilmektedir. Menü, restoranı tanıtmanın ve müşteri seçimini etkilemenin bir yolu olarak kabul edilir. </a:t>
            </a:r>
            <a:r>
              <a:rPr lang="tr-TR" sz="1200" dirty="0" err="1">
                <a:latin typeface="Calibri"/>
                <a:cs typeface="Calibri"/>
              </a:rPr>
              <a:t>Parkin</a:t>
            </a:r>
            <a:r>
              <a:rPr lang="tr-TR" sz="1200" dirty="0">
                <a:latin typeface="Calibri"/>
                <a:cs typeface="Calibri"/>
              </a:rPr>
              <a:t> ve </a:t>
            </a:r>
            <a:r>
              <a:rPr lang="tr-TR" sz="1200" dirty="0" err="1">
                <a:latin typeface="Calibri"/>
                <a:cs typeface="Calibri"/>
              </a:rPr>
              <a:t>Attwood</a:t>
            </a:r>
            <a:r>
              <a:rPr lang="tr-TR" sz="1200" dirty="0">
                <a:latin typeface="Calibri"/>
                <a:cs typeface="Calibri"/>
              </a:rPr>
              <a:t> (2022), karbon ayak izinin azalmasına neden olacak bitki bazlı diyetleri teşvik ederek yeme alışkanlıklarını değiştirmek için menü tasarımının kullanılmasını önerir.</a:t>
            </a:r>
            <a:endParaRPr lang="tr-TR" sz="1200" dirty="0"/>
          </a:p>
          <a:p>
            <a:pPr rtl="0"/>
            <a:endParaRPr lang="tr-TR" sz="500" dirty="0"/>
          </a:p>
          <a:p>
            <a:r>
              <a:rPr lang="tr-TR" sz="1200" dirty="0">
                <a:latin typeface="Calibri"/>
                <a:cs typeface="Calibri"/>
              </a:rPr>
              <a:t>Günümüz dünyasında sağlıklı yaşam, sürdürülebilirlik ve çevreye karşı hassasiyet, popüler ve önemli kavramlar haline gelmiştir. İnsanlar artık ihtiyaçları kadar tüketmek ve sağlıklı beslenmek istemektedir. Bu arzuya sürdürülebilirliği de eklemek, müşteride farkındalığın artmasını sağlar. Etik tüketim hareketi, </a:t>
            </a:r>
            <a:r>
              <a:rPr lang="tr-TR" sz="1200" b="1" dirty="0">
                <a:solidFill>
                  <a:srgbClr val="F79037"/>
                </a:solidFill>
                <a:latin typeface="Calibri"/>
                <a:cs typeface="Calibri"/>
                <a:hlinkClick r:id="rId2">
                  <a:extLst>
                    <a:ext uri="{A12FA001-AC4F-418D-AE19-62706E023703}">
                      <ahyp:hlinkClr xmlns:ahyp="http://schemas.microsoft.com/office/drawing/2018/hyperlinkcolor" val="tx"/>
                    </a:ext>
                  </a:extLst>
                </a:hlinkClick>
              </a:rPr>
              <a:t>Etik Tüketici Organizasyonu</a:t>
            </a:r>
            <a:r>
              <a:rPr lang="tr-TR" sz="1200" dirty="0">
                <a:latin typeface="Calibri"/>
                <a:cs typeface="Calibri"/>
              </a:rPr>
              <a:t> gibi kar amacı gütmeyen kuruluşlar tarafından desteklenen yaklaşımlardan biridir. Sürdürülebilir gıda gerekliliklerinin farkındalığına sahip tüketiciler ve STK'lar daha sürdürülebilir gıdaya geçişte büyük rol oynamaktadır. </a:t>
            </a:r>
            <a:r>
              <a:rPr lang="tr-TR" sz="1200" dirty="0" err="1">
                <a:latin typeface="Calibri"/>
                <a:cs typeface="Calibri"/>
              </a:rPr>
              <a:t>Simeone</a:t>
            </a:r>
            <a:r>
              <a:rPr lang="tr-TR" sz="1200" dirty="0">
                <a:latin typeface="Calibri"/>
                <a:cs typeface="Calibri"/>
              </a:rPr>
              <a:t> ve </a:t>
            </a:r>
            <a:r>
              <a:rPr lang="tr-TR" sz="1200" dirty="0" err="1">
                <a:latin typeface="Calibri"/>
                <a:cs typeface="Calibri"/>
              </a:rPr>
              <a:t>Scarpato'nun</a:t>
            </a:r>
            <a:r>
              <a:rPr lang="tr-TR" sz="1200" dirty="0">
                <a:latin typeface="Calibri"/>
                <a:cs typeface="Calibri"/>
              </a:rPr>
              <a:t> (2020) belirttiği gibi, tüketicinin sosyal çevresi, tüketicinin karar verme sürecinde etkilidir ve bu sosyal ilişkiler aynı zamanda tüketicinin satın alma davranışlarını değiştirmenin bir yoludur.</a:t>
            </a:r>
          </a:p>
          <a:p>
            <a:pPr rtl="0"/>
            <a:endParaRPr lang="tr-TR" sz="1200" dirty="0">
              <a:latin typeface="Calibri"/>
              <a:cs typeface="Calibri"/>
            </a:endParaRPr>
          </a:p>
          <a:p>
            <a:r>
              <a:rPr lang="tr-TR" sz="1200" dirty="0">
                <a:latin typeface="Calibri"/>
                <a:cs typeface="Calibri"/>
              </a:rPr>
              <a:t>Sonuç olarak, bazı gıda şirketleri tüketicilere sürdürülebilirlik raporları, bitki bazlı alternatifler, karbon ayak izi hesaplamaları gibi bilgileri sunmaktadır. Daha sorumlu davranan bu şirketlerin temel amacı doğal olarak kar elde etmektir, ve bu "</a:t>
            </a:r>
            <a:r>
              <a:rPr lang="tr-TR" sz="1200" i="1" dirty="0">
                <a:latin typeface="Calibri"/>
                <a:cs typeface="Calibri"/>
              </a:rPr>
              <a:t>paranın kazanılma biçimine yönelik ahlaki sorular ortaya çıkacaktır.</a:t>
            </a:r>
            <a:r>
              <a:rPr lang="tr-TR" sz="1200" dirty="0">
                <a:latin typeface="Calibri"/>
                <a:cs typeface="Calibri"/>
              </a:rPr>
              <a:t>" (Erken, 2020).</a:t>
            </a:r>
            <a:endParaRPr lang="tr-TR" sz="1200" dirty="0"/>
          </a:p>
          <a:p>
            <a:endParaRPr lang="tr-TR" sz="1200" dirty="0">
              <a:latin typeface="Calibri"/>
              <a:cs typeface="Calibri"/>
            </a:endParaRPr>
          </a:p>
          <a:p>
            <a:pPr rtl="0"/>
            <a:r>
              <a:rPr lang="tr-TR" sz="1200" dirty="0">
                <a:latin typeface="Calibri"/>
                <a:cs typeface="Calibri"/>
              </a:rPr>
              <a:t>Satış promosyonlarının tüketiciyi nasıl etkilediği </a:t>
            </a:r>
            <a:r>
              <a:rPr lang="tr-TR" sz="1200" dirty="0" err="1">
                <a:latin typeface="Calibri"/>
                <a:cs typeface="Calibri"/>
              </a:rPr>
              <a:t>Hawkes</a:t>
            </a:r>
            <a:r>
              <a:rPr lang="tr-TR" sz="1200" dirty="0">
                <a:latin typeface="Calibri"/>
                <a:cs typeface="Calibri"/>
              </a:rPr>
              <a:t> (2009) tarafından aşağıda açıklanmıştır:</a:t>
            </a:r>
            <a:endParaRPr lang="tr-TR" sz="1200" dirty="0"/>
          </a:p>
          <a:p>
            <a:pPr marL="228600" indent="-228600" rtl="0">
              <a:buFont typeface="+mj-lt"/>
              <a:buAutoNum type="arabicPeriod"/>
            </a:pPr>
            <a:r>
              <a:rPr lang="tr-TR" sz="1200" dirty="0">
                <a:latin typeface="Calibri"/>
                <a:cs typeface="Calibri"/>
              </a:rPr>
              <a:t>Satış promosyonları kısa vadede satışları artırır.</a:t>
            </a:r>
            <a:endParaRPr lang="tr-TR" sz="1200" dirty="0"/>
          </a:p>
          <a:p>
            <a:pPr marL="228600" indent="-228600" rtl="0">
              <a:buFont typeface="+mj-lt"/>
              <a:buAutoNum type="arabicPeriod"/>
            </a:pPr>
            <a:r>
              <a:rPr lang="tr-TR" sz="1200" dirty="0">
                <a:latin typeface="Calibri"/>
                <a:cs typeface="Calibri"/>
              </a:rPr>
              <a:t>Satış promosyonları nedeniyle artan satışlar, mutlaka tüketim davranışlarında değişikliklere yol açmaz.</a:t>
            </a:r>
            <a:endParaRPr lang="tr-TR" sz="1200" dirty="0"/>
          </a:p>
          <a:p>
            <a:pPr marL="228600" indent="-228600" rtl="0">
              <a:buFont typeface="+mj-lt"/>
              <a:buAutoNum type="arabicPeriod"/>
            </a:pPr>
            <a:r>
              <a:rPr lang="tr-TR" sz="1200" dirty="0">
                <a:latin typeface="Calibri"/>
                <a:cs typeface="Calibri"/>
              </a:rPr>
              <a:t>Satış promosyonları, tüketicileri tüketim kalıplarını değiştirmeye teşvik edebilir.</a:t>
            </a:r>
            <a:endParaRPr lang="tr-TR" sz="1200" dirty="0"/>
          </a:p>
          <a:p>
            <a:pPr marL="228600" indent="-228600">
              <a:buFont typeface="+mj-lt"/>
              <a:buAutoNum type="arabicPeriod"/>
            </a:pPr>
            <a:r>
              <a:rPr lang="tr-TR" sz="1200" dirty="0">
                <a:latin typeface="Calibri"/>
                <a:cs typeface="Calibri"/>
              </a:rPr>
              <a:t>Promosyonların tüketim üzerindeki etkisinin boyutu, gıdalar arasında farklılık göstermektedir.</a:t>
            </a:r>
            <a:endParaRPr lang="tr-TR" sz="1200" dirty="0"/>
          </a:p>
          <a:p>
            <a:pPr marL="228600" indent="-228600" rtl="0">
              <a:buFont typeface="+mj-lt"/>
              <a:buAutoNum type="arabicPeriod"/>
            </a:pPr>
            <a:r>
              <a:rPr lang="tr-TR" sz="1200" dirty="0">
                <a:latin typeface="Calibri"/>
                <a:cs typeface="Calibri"/>
              </a:rPr>
              <a:t>Etki, satış promosyonunun türüne ve tüketicinin özelliklerine bağlıdır.</a:t>
            </a:r>
            <a:endParaRPr lang="tr-TR" sz="1200" dirty="0"/>
          </a:p>
          <a:p>
            <a:pPr rtl="0"/>
            <a:endParaRPr lang="tr-TR" sz="500" dirty="0"/>
          </a:p>
          <a:p>
            <a:r>
              <a:rPr lang="tr-TR" sz="1200" dirty="0">
                <a:latin typeface="Calibri"/>
                <a:cs typeface="Calibri"/>
              </a:rPr>
              <a:t>Gıda pazarlaması, yeşil pazarlama kavramlarına dönüşebilir. </a:t>
            </a:r>
            <a:r>
              <a:rPr lang="tr-TR" sz="1200" b="1" dirty="0">
                <a:latin typeface="Calibri"/>
                <a:cs typeface="Calibri"/>
              </a:rPr>
              <a:t>Yeşil pazarlama, </a:t>
            </a:r>
            <a:r>
              <a:rPr lang="tr-TR" sz="1200" dirty="0">
                <a:latin typeface="Calibri"/>
                <a:cs typeface="Calibri"/>
              </a:rPr>
              <a:t>paydaşların sürdürülebilirliği ve uzun vadeli refahı ile ilgilenir. Kavramı şu şekilde tanımlanır: </a:t>
            </a:r>
            <a:r>
              <a:rPr lang="tr-TR" sz="1200" i="1" dirty="0">
                <a:latin typeface="Calibri"/>
                <a:cs typeface="Calibri"/>
              </a:rPr>
              <a:t>Müşterilerin ve toplumun ihtiyaçlarını karlı ve sürdürülebilir bir şekilde belirlemek, tahmin etmek ve karşılamaktan sorumlu bütünsel yönetim süreci</a:t>
            </a:r>
            <a:r>
              <a:rPr lang="tr-TR" sz="1200" dirty="0">
                <a:latin typeface="Calibri"/>
                <a:cs typeface="Calibri"/>
              </a:rPr>
              <a:t>" (Peattie ve Charter, 1992).</a:t>
            </a:r>
            <a:endParaRPr lang="tr-TR" sz="1200" b="1" dirty="0"/>
          </a:p>
          <a:p>
            <a:endParaRPr lang="tr-TR" sz="1200" dirty="0">
              <a:latin typeface="Calibri"/>
              <a:cs typeface="Calibri"/>
            </a:endParaRPr>
          </a:p>
          <a:p>
            <a:pPr rtl="0"/>
            <a:r>
              <a:rPr lang="tr-TR" sz="1200" b="1" dirty="0">
                <a:latin typeface="Calibri"/>
                <a:cs typeface="Calibri"/>
              </a:rPr>
              <a:t>Gelecek nesillerimiz için sağlıklı, sürdürülebilir gıdaya sahip olabilmemiz adına yeşil pazarlamaya ve etik gıda pazarlamasına ihtiyacımız var. Bu nedenle tüm gıda pazarlama uzmanlarının gelecek nesillerimizi ve gezegenimizi düşünme sorumluluğu var.</a:t>
            </a:r>
            <a:endParaRPr lang="tr-TR" sz="1200" b="1" dirty="0"/>
          </a:p>
        </p:txBody>
      </p:sp>
      <p:pic>
        <p:nvPicPr>
          <p:cNvPr id="34" name="Graphic 33" descr="Film strip outline">
            <a:extLst>
              <a:ext uri="{FF2B5EF4-FFF2-40B4-BE49-F238E27FC236}">
                <a16:creationId xmlns:a16="http://schemas.microsoft.com/office/drawing/2014/main" id="{9B270E54-49CA-99AC-211C-71B8D7FBA4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5" name="TextBox 34">
            <a:extLst>
              <a:ext uri="{FF2B5EF4-FFF2-40B4-BE49-F238E27FC236}">
                <a16:creationId xmlns:a16="http://schemas.microsoft.com/office/drawing/2014/main" id="{8F08E7E1-4F82-F027-A19B-FD9EB36B83E4}"/>
              </a:ext>
            </a:extLst>
          </p:cNvPr>
          <p:cNvSpPr txBox="1"/>
          <p:nvPr/>
        </p:nvSpPr>
        <p:spPr>
          <a:xfrm>
            <a:off x="903834" y="9282919"/>
            <a:ext cx="6029334" cy="646331"/>
          </a:xfrm>
          <a:prstGeom prst="rect">
            <a:avLst/>
          </a:prstGeom>
          <a:noFill/>
        </p:spPr>
        <p:txBody>
          <a:bodyPr wrap="square" lIns="91440" tIns="45720" rIns="91440" bIns="45720" anchor="t">
            <a:spAutoFit/>
          </a:bodyPr>
          <a:lstStyle/>
          <a:p>
            <a:r>
              <a:rPr lang="en-GB" sz="1200" b="1" i="0" dirty="0" err="1">
                <a:solidFill>
                  <a:srgbClr val="000000"/>
                </a:solidFill>
                <a:effectLst/>
                <a:latin typeface="Calibri"/>
                <a:ea typeface="Calibri" panose="020F0502020204030204" pitchFamily="34" charset="0"/>
                <a:cs typeface="Calibri"/>
              </a:rPr>
              <a:t>Önerilen</a:t>
            </a:r>
            <a:r>
              <a:rPr lang="en-GB" sz="1200" b="1" i="0" dirty="0">
                <a:solidFill>
                  <a:srgbClr val="000000"/>
                </a:solidFill>
                <a:effectLst/>
                <a:latin typeface="Calibri"/>
                <a:ea typeface="Calibri" panose="020F0502020204030204" pitchFamily="34" charset="0"/>
                <a:cs typeface="Calibri"/>
              </a:rPr>
              <a:t> Video:</a:t>
            </a:r>
            <a:r>
              <a:rPr lang="en-GB" sz="1200" b="1" dirty="0">
                <a:solidFill>
                  <a:srgbClr val="000000"/>
                </a:solidFill>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Çocuklar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pazarlamacıların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odak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noktasıdır</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pazarlamacılar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ebeveynlerin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sağlıklı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seçimler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yapmasına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yardımcı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olmak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istediklerini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iddia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ederler</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Lütfen</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bu</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videoyu</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izleyin</a:t>
            </a:r>
            <a:r>
              <a:rPr lang="en-US" sz="1200" dirty="0">
                <a:solidFill>
                  <a:srgbClr val="000000"/>
                </a:solidFill>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b="1" dirty="0">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Gençler İçin Gıda Pazarlamasına Giriş - YouTube</a:t>
            </a:r>
            <a:endParaRPr lang="en-IE" sz="1200" b="1" dirty="0">
              <a:latin typeface="Calibri"/>
              <a:ea typeface="Calibri" panose="020F0502020204030204" pitchFamily="34" charset="0"/>
              <a:cs typeface="Calibri"/>
            </a:endParaRPr>
          </a:p>
        </p:txBody>
      </p:sp>
      <p:pic>
        <p:nvPicPr>
          <p:cNvPr id="3" name="Picture 2">
            <a:extLst>
              <a:ext uri="{FF2B5EF4-FFF2-40B4-BE49-F238E27FC236}">
                <a16:creationId xmlns:a16="http://schemas.microsoft.com/office/drawing/2014/main" id="{BE054005-2E82-C52A-F188-ADBCEB4B6AAC}"/>
              </a:ext>
            </a:extLst>
          </p:cNvPr>
          <p:cNvPicPr>
            <a:picLocks noChangeAspect="1"/>
          </p:cNvPicPr>
          <p:nvPr/>
        </p:nvPicPr>
        <p:blipFill>
          <a:blip r:embed="rId6"/>
          <a:stretch>
            <a:fillRect/>
          </a:stretch>
        </p:blipFill>
        <p:spPr>
          <a:xfrm>
            <a:off x="6825732" y="9376338"/>
            <a:ext cx="493080" cy="474817"/>
          </a:xfrm>
          <a:prstGeom prst="rect">
            <a:avLst/>
          </a:prstGeom>
        </p:spPr>
      </p:pic>
      <p:sp>
        <p:nvSpPr>
          <p:cNvPr id="36" name="Slide Number Placeholder 9">
            <a:extLst>
              <a:ext uri="{FF2B5EF4-FFF2-40B4-BE49-F238E27FC236}">
                <a16:creationId xmlns:a16="http://schemas.microsoft.com/office/drawing/2014/main" id="{E096ABE7-07C9-0695-A561-C0B0F214B85C}"/>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54</a:t>
            </a:fld>
            <a:endParaRPr lang="en-US" sz="1100"/>
          </a:p>
        </p:txBody>
      </p:sp>
      <p:pic>
        <p:nvPicPr>
          <p:cNvPr id="41" name="Picture 40">
            <a:extLst>
              <a:ext uri="{FF2B5EF4-FFF2-40B4-BE49-F238E27FC236}">
                <a16:creationId xmlns:a16="http://schemas.microsoft.com/office/drawing/2014/main" id="{8BCFBBBD-ECBE-1996-031B-3A0575653CDC}"/>
              </a:ext>
            </a:extLst>
          </p:cNvPr>
          <p:cNvPicPr>
            <a:picLocks noChangeAspect="1"/>
          </p:cNvPicPr>
          <p:nvPr/>
        </p:nvPicPr>
        <p:blipFill>
          <a:blip r:embed="rId6"/>
          <a:stretch>
            <a:fillRect/>
          </a:stretch>
        </p:blipFill>
        <p:spPr>
          <a:xfrm>
            <a:off x="127969" y="3704923"/>
            <a:ext cx="493080" cy="474817"/>
          </a:xfrm>
          <a:prstGeom prst="rect">
            <a:avLst/>
          </a:prstGeom>
        </p:spPr>
      </p:pic>
    </p:spTree>
    <p:extLst>
      <p:ext uri="{BB962C8B-B14F-4D97-AF65-F5344CB8AC3E}">
        <p14:creationId xmlns:p14="http://schemas.microsoft.com/office/powerpoint/2010/main" val="1747063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687848" y="667588"/>
            <a:ext cx="5359361" cy="9380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Sorumlu Tüketim</a:t>
            </a:r>
          </a:p>
          <a:p>
            <a:pPr rtl="0"/>
            <a:endParaRPr lang="en-IE"/>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684482" y="1368259"/>
            <a:ext cx="5362728" cy="461665"/>
          </a:xfrm>
          <a:prstGeom prst="rect">
            <a:avLst/>
          </a:prstGeom>
          <a:noFill/>
        </p:spPr>
        <p:txBody>
          <a:bodyPr wrap="square" lIns="91440" tIns="45720" rIns="91440" bIns="45720" anchor="t">
            <a:spAutoFit/>
          </a:bodyPr>
          <a:lstStyle/>
          <a:p>
            <a:pPr algn="r" rtl="0"/>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B.4.2. Hayvan hakları</a:t>
            </a: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917376" y="2343715"/>
            <a:ext cx="6143488" cy="6820641"/>
          </a:xfrm>
        </p:spPr>
        <p:txBody>
          <a:bodyPr lIns="91440" tIns="45720" rIns="91440" bIns="45720" numCol="1" spcCol="288000" anchor="t">
            <a:noAutofit/>
          </a:bodyPr>
          <a:lstStyle/>
          <a:p>
            <a:pPr fontAlgn="base"/>
            <a:r>
              <a:rPr lang="tr-TR" sz="1200" b="0" i="0" dirty="0">
                <a:solidFill>
                  <a:srgbClr val="000000"/>
                </a:solidFill>
                <a:effectLst/>
                <a:latin typeface="Calibri"/>
                <a:ea typeface="Calibri" panose="020F0502020204030204" pitchFamily="34" charset="0"/>
                <a:cs typeface="Calibri"/>
              </a:rPr>
              <a:t>Hayvan hakları endişeleri, tahmin edilebileceğinden daha eskidir. Bir yandan, bu endişeler hayvanlara eziyet, işkence ve</a:t>
            </a:r>
            <a:r>
              <a:rPr lang="tr-TR" sz="1200" dirty="0">
                <a:latin typeface="Calibri"/>
                <a:ea typeface="Calibri" panose="020F0502020204030204" pitchFamily="34" charset="0"/>
                <a:cs typeface="Calibri"/>
              </a:rPr>
              <a:t> hayvan deneylerine</a:t>
            </a:r>
            <a:r>
              <a:rPr lang="tr-TR" sz="1200" b="0" i="0" dirty="0">
                <a:solidFill>
                  <a:srgbClr val="000000"/>
                </a:solidFill>
                <a:effectLst/>
                <a:latin typeface="Calibri"/>
                <a:ea typeface="Calibri" panose="020F0502020204030204" pitchFamily="34" charset="0"/>
                <a:cs typeface="Calibri"/>
              </a:rPr>
              <a:t> yöneliktir; </a:t>
            </a:r>
            <a:r>
              <a:rPr lang="tr-TR" sz="1200" dirty="0">
                <a:latin typeface="Calibri"/>
                <a:ea typeface="Calibri" panose="020F0502020204030204" pitchFamily="34" charset="0"/>
                <a:cs typeface="Calibri"/>
              </a:rPr>
              <a:t>öte</a:t>
            </a:r>
            <a:r>
              <a:rPr lang="tr-TR" sz="1200" b="0" i="0" dirty="0">
                <a:solidFill>
                  <a:srgbClr val="000000"/>
                </a:solidFill>
                <a:effectLst/>
                <a:latin typeface="Calibri"/>
                <a:ea typeface="Calibri" panose="020F0502020204030204" pitchFamily="34" charset="0"/>
                <a:cs typeface="Calibri"/>
              </a:rPr>
              <a:t> yandan, hayvansal ürünlerin diyette </a:t>
            </a:r>
            <a:r>
              <a:rPr lang="tr-TR" sz="1200" dirty="0">
                <a:latin typeface="Calibri"/>
                <a:ea typeface="Calibri" panose="020F0502020204030204" pitchFamily="34" charset="0"/>
                <a:cs typeface="Calibri"/>
              </a:rPr>
              <a:t>kullanılması ve bitki temelli beslenme konularıyla ilişkilidir.</a:t>
            </a:r>
            <a:endParaRPr lang="tr-TR" sz="1200" b="0" i="0" dirty="0">
              <a:solidFill>
                <a:srgbClr val="000000"/>
              </a:solidFill>
              <a:ea typeface="Calibri" panose="020F0502020204030204" pitchFamily="34" charset="0"/>
            </a:endParaRPr>
          </a:p>
          <a:p>
            <a:endParaRPr lang="tr-TR" sz="1200" dirty="0">
              <a:ea typeface="Calibri" panose="020F0502020204030204" pitchFamily="34" charset="0"/>
              <a:cs typeface="Calibri"/>
            </a:endParaRPr>
          </a:p>
          <a:p>
            <a:pPr fontAlgn="base"/>
            <a:r>
              <a:rPr lang="tr-TR" sz="1200" b="0" i="0" dirty="0">
                <a:solidFill>
                  <a:srgbClr val="000000"/>
                </a:solidFill>
                <a:effectLst/>
                <a:latin typeface="Calibri"/>
                <a:ea typeface="Calibri" panose="020F0502020204030204" pitchFamily="34" charset="0"/>
                <a:cs typeface="Calibri"/>
              </a:rPr>
              <a:t>Bildiğimiz en eski din olan Hinduizm, insanlara ve hayvanlara </a:t>
            </a:r>
            <a:r>
              <a:rPr lang="tr-TR" sz="1200" dirty="0">
                <a:latin typeface="Calibri"/>
                <a:ea typeface="Calibri" panose="020F0502020204030204" pitchFamily="34" charset="0"/>
                <a:cs typeface="Calibri"/>
              </a:rPr>
              <a:t>karşı </a:t>
            </a:r>
            <a:r>
              <a:rPr lang="tr-TR" sz="1200" b="0" i="0" dirty="0">
                <a:solidFill>
                  <a:srgbClr val="000000"/>
                </a:solidFill>
                <a:effectLst/>
                <a:latin typeface="Calibri"/>
                <a:ea typeface="Calibri" panose="020F0502020204030204" pitchFamily="34" charset="0"/>
                <a:cs typeface="Calibri"/>
              </a:rPr>
              <a:t>şiddet içermeyen</a:t>
            </a:r>
            <a:r>
              <a:rPr lang="tr-TR" sz="1200" dirty="0">
                <a:latin typeface="Calibri"/>
                <a:ea typeface="Calibri" panose="020F0502020204030204" pitchFamily="34" charset="0"/>
                <a:cs typeface="Calibri"/>
              </a:rPr>
              <a:t> eylemlerde bulunma</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anlamına gelen</a:t>
            </a:r>
            <a:r>
              <a:rPr lang="tr-TR" sz="1200" b="0" i="0" dirty="0">
                <a:solidFill>
                  <a:srgbClr val="000000"/>
                </a:solidFill>
                <a:effectLst/>
                <a:latin typeface="Calibri"/>
                <a:ea typeface="Calibri" panose="020F0502020204030204" pitchFamily="34" charset="0"/>
                <a:cs typeface="Calibri"/>
              </a:rPr>
              <a:t> </a:t>
            </a:r>
            <a:r>
              <a:rPr lang="tr-TR" sz="1200" b="0" i="0" err="1">
                <a:solidFill>
                  <a:srgbClr val="000000"/>
                </a:solidFill>
                <a:effectLst/>
                <a:latin typeface="Calibri"/>
                <a:ea typeface="Calibri" panose="020F0502020204030204" pitchFamily="34" charset="0"/>
                <a:cs typeface="Calibri"/>
              </a:rPr>
              <a:t>Ahimsa</a:t>
            </a:r>
            <a:r>
              <a:rPr lang="tr-TR" sz="1200" b="0" i="0" dirty="0">
                <a:solidFill>
                  <a:srgbClr val="000000"/>
                </a:solidFill>
                <a:effectLst/>
                <a:latin typeface="Calibri"/>
                <a:ea typeface="Calibri" panose="020F0502020204030204" pitchFamily="34" charset="0"/>
                <a:cs typeface="Calibri"/>
              </a:rPr>
              <a:t> doktrinine sahiptir. </a:t>
            </a:r>
            <a:r>
              <a:rPr lang="tr-TR" sz="1200" dirty="0">
                <a:latin typeface="Calibri"/>
                <a:ea typeface="Calibri" panose="020F0502020204030204" pitchFamily="34" charset="0"/>
                <a:cs typeface="Calibri"/>
              </a:rPr>
              <a:t>Bu doktrine </a:t>
            </a:r>
            <a:r>
              <a:rPr lang="tr-TR" sz="1200" b="0" i="0" dirty="0">
                <a:solidFill>
                  <a:srgbClr val="000000"/>
                </a:solidFill>
                <a:effectLst/>
                <a:latin typeface="Calibri"/>
                <a:ea typeface="Calibri" panose="020F0502020204030204" pitchFamily="34" charset="0"/>
                <a:cs typeface="Calibri"/>
              </a:rPr>
              <a:t>göre bazı Hindular, bazı Budistler, yine </a:t>
            </a:r>
            <a:r>
              <a:rPr lang="tr-TR" sz="1200" b="0" i="0" err="1">
                <a:solidFill>
                  <a:srgbClr val="000000"/>
                </a:solidFill>
                <a:effectLst/>
                <a:latin typeface="Calibri"/>
                <a:ea typeface="Calibri" panose="020F0502020204030204" pitchFamily="34" charset="0"/>
                <a:cs typeface="Calibri"/>
              </a:rPr>
              <a:t>Hinduizme</a:t>
            </a:r>
            <a:r>
              <a:rPr lang="tr-TR" sz="1200" b="0" i="0" dirty="0">
                <a:solidFill>
                  <a:srgbClr val="000000"/>
                </a:solidFill>
                <a:effectLst/>
                <a:latin typeface="Calibri"/>
                <a:ea typeface="Calibri" panose="020F0502020204030204" pitchFamily="34" charset="0"/>
                <a:cs typeface="Calibri"/>
              </a:rPr>
              <a:t> dayalı bir din olan </a:t>
            </a:r>
            <a:r>
              <a:rPr lang="tr-TR" sz="1200" b="0" i="0" err="1">
                <a:solidFill>
                  <a:srgbClr val="000000"/>
                </a:solidFill>
                <a:effectLst/>
                <a:latin typeface="Calibri"/>
                <a:ea typeface="Calibri" panose="020F0502020204030204" pitchFamily="34" charset="0"/>
                <a:cs typeface="Calibri"/>
              </a:rPr>
              <a:t>Jainizm'e</a:t>
            </a:r>
            <a:r>
              <a:rPr lang="tr-TR" sz="1200" b="0" i="0" dirty="0">
                <a:solidFill>
                  <a:srgbClr val="000000"/>
                </a:solidFill>
                <a:effectLst/>
                <a:latin typeface="Calibri"/>
                <a:ea typeface="Calibri" panose="020F0502020204030204" pitchFamily="34" charset="0"/>
                <a:cs typeface="Calibri"/>
              </a:rPr>
              <a:t> inananların hepsi </a:t>
            </a:r>
            <a:r>
              <a:rPr lang="tr-TR" sz="1200" dirty="0">
                <a:latin typeface="Calibri"/>
                <a:ea typeface="Calibri" panose="020F0502020204030204" pitchFamily="34" charset="0"/>
                <a:cs typeface="Calibri"/>
              </a:rPr>
              <a:t>vejetaryendir</a:t>
            </a:r>
            <a:r>
              <a:rPr lang="tr-TR" sz="1200" b="0" i="0" dirty="0">
                <a:solidFill>
                  <a:srgbClr val="000000"/>
                </a:solidFill>
                <a:effectLst/>
                <a:latin typeface="Calibri"/>
                <a:ea typeface="Calibri" panose="020F0502020204030204" pitchFamily="34" charset="0"/>
                <a:cs typeface="Calibri"/>
              </a:rPr>
              <a:t>. Tartışma felsefi açıdan da günümüze kadar taşınmıştır. Pisagor, </a:t>
            </a:r>
            <a:r>
              <a:rPr lang="tr-TR" sz="1200" dirty="0">
                <a:latin typeface="Calibri"/>
                <a:ea typeface="Calibri" panose="020F0502020204030204" pitchFamily="34" charset="0"/>
                <a:cs typeface="Calibri"/>
              </a:rPr>
              <a:t>M.Ö.</a:t>
            </a:r>
            <a:r>
              <a:rPr lang="tr-TR" sz="1200" b="0" i="0" dirty="0">
                <a:solidFill>
                  <a:srgbClr val="000000"/>
                </a:solidFill>
                <a:effectLst/>
                <a:latin typeface="Calibri"/>
                <a:ea typeface="Calibri" panose="020F0502020204030204" pitchFamily="34" charset="0"/>
                <a:cs typeface="Calibri"/>
              </a:rPr>
              <a:t> 500 civarında antik Yunanistan'da zulüm içermeyen bir diyet </a:t>
            </a:r>
            <a:r>
              <a:rPr lang="tr-TR" sz="1200" dirty="0">
                <a:latin typeface="Calibri"/>
                <a:ea typeface="Calibri" panose="020F0502020204030204" pitchFamily="34" charset="0"/>
                <a:cs typeface="Calibri"/>
              </a:rPr>
              <a:t>önermektedir</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r>
              <a:rPr lang="tr-TR" sz="1200" err="1">
                <a:latin typeface="Calibri"/>
                <a:ea typeface="Calibri" panose="020F0502020204030204" pitchFamily="34" charset="0"/>
                <a:cs typeface="Calibri"/>
              </a:rPr>
              <a:t>Traïni</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(2016), </a:t>
            </a:r>
            <a:r>
              <a:rPr lang="tr-TR" sz="1200" dirty="0">
                <a:latin typeface="Calibri"/>
                <a:ea typeface="Calibri" panose="020F0502020204030204" pitchFamily="34" charset="0"/>
                <a:cs typeface="Calibri"/>
              </a:rPr>
              <a:t>19.yy'da </a:t>
            </a:r>
            <a:r>
              <a:rPr lang="tr-TR" sz="1200" b="0" i="0" dirty="0">
                <a:solidFill>
                  <a:srgbClr val="000000"/>
                </a:solidFill>
                <a:effectLst/>
                <a:latin typeface="Calibri"/>
                <a:ea typeface="Calibri" panose="020F0502020204030204" pitchFamily="34" charset="0"/>
                <a:cs typeface="Calibri"/>
              </a:rPr>
              <a:t>hayvan hakları hareketinde öncü bir etkiye sahip olan İngiliz aktivistlere ayrıntılı olarak atıfta bulunur. 1823'te Jeremy Bentham, şunu </a:t>
            </a:r>
            <a:r>
              <a:rPr lang="tr-TR" sz="1200" dirty="0">
                <a:latin typeface="Calibri"/>
                <a:ea typeface="Calibri" panose="020F0502020204030204" pitchFamily="34" charset="0"/>
                <a:cs typeface="Calibri"/>
              </a:rPr>
              <a:t>ifade etmektedir: bir hayvana eziyet edilmeli mi diye sorguladığımızda, sormamız gereken </a:t>
            </a:r>
            <a:r>
              <a:rPr lang="tr-TR" sz="1200" i="1" dirty="0">
                <a:latin typeface="Calibri"/>
                <a:ea typeface="Calibri" panose="020F0502020204030204" pitchFamily="34" charset="0"/>
                <a:cs typeface="Calibri"/>
              </a:rPr>
              <a:t>“...</a:t>
            </a:r>
            <a:r>
              <a:rPr lang="tr-TR" sz="1200" b="0" i="1" dirty="0">
                <a:solidFill>
                  <a:srgbClr val="000000"/>
                </a:solidFill>
                <a:effectLst/>
                <a:latin typeface="Calibri"/>
                <a:ea typeface="Calibri" panose="020F0502020204030204" pitchFamily="34" charset="0"/>
                <a:cs typeface="Calibri"/>
              </a:rPr>
              <a:t> soru</a:t>
            </a:r>
            <a:r>
              <a:rPr lang="tr-TR" sz="1200" i="1" dirty="0">
                <a:latin typeface="Calibri"/>
                <a:ea typeface="Calibri" panose="020F0502020204030204" pitchFamily="34" charset="0"/>
                <a:cs typeface="Calibri"/>
              </a:rPr>
              <a:t> 'Akıl</a:t>
            </a:r>
            <a:r>
              <a:rPr lang="tr-TR" sz="1200" b="0" i="1" dirty="0">
                <a:solidFill>
                  <a:srgbClr val="000000"/>
                </a:solidFill>
                <a:effectLst/>
                <a:latin typeface="Calibri"/>
                <a:ea typeface="Calibri" panose="020F0502020204030204" pitchFamily="34" charset="0"/>
                <a:cs typeface="Calibri"/>
              </a:rPr>
              <a:t> yürütebilirler mi</a:t>
            </a:r>
            <a:r>
              <a:rPr lang="tr-TR" sz="1200" i="1" dirty="0">
                <a:latin typeface="Calibri"/>
                <a:ea typeface="Calibri" panose="020F0502020204030204" pitchFamily="34" charset="0"/>
                <a:cs typeface="Calibri"/>
              </a:rPr>
              <a:t>?'</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değil, 'Konuşabiliyorlar</a:t>
            </a:r>
            <a:r>
              <a:rPr lang="tr-TR" sz="1200" b="0" i="1" dirty="0">
                <a:solidFill>
                  <a:srgbClr val="000000"/>
                </a:solidFill>
                <a:effectLst/>
                <a:latin typeface="Calibri"/>
                <a:ea typeface="Calibri" panose="020F0502020204030204" pitchFamily="34" charset="0"/>
                <a:cs typeface="Calibri"/>
              </a:rPr>
              <a:t> mı</a:t>
            </a:r>
            <a:r>
              <a:rPr lang="tr-TR" sz="1200" i="1" dirty="0">
                <a:latin typeface="Calibri"/>
                <a:ea typeface="Calibri" panose="020F0502020204030204" pitchFamily="34" charset="0"/>
                <a:cs typeface="Calibri"/>
              </a:rPr>
              <a:t>?' da değil, soru şu; acı</a:t>
            </a:r>
            <a:r>
              <a:rPr lang="tr-TR" sz="1200" b="0" i="1" dirty="0">
                <a:solidFill>
                  <a:srgbClr val="000000"/>
                </a:solidFill>
                <a:effectLst/>
                <a:latin typeface="Calibri"/>
                <a:ea typeface="Calibri" panose="020F0502020204030204" pitchFamily="34" charset="0"/>
                <a:cs typeface="Calibri"/>
              </a:rPr>
              <a:t> çekebilirler mi</a:t>
            </a:r>
            <a:r>
              <a:rPr lang="tr-TR" sz="1200" i="1"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Hayvan zulmüne karşı bu aktivist hareketler, diğer ülkelerde hayvan haklarını savunan kar amacı gütmeyen örgütlerin kurulmasına ilham </a:t>
            </a:r>
            <a:r>
              <a:rPr lang="tr-TR" sz="1200" dirty="0">
                <a:latin typeface="Calibri"/>
                <a:ea typeface="Calibri" panose="020F0502020204030204" pitchFamily="34" charset="0"/>
                <a:cs typeface="Calibri"/>
              </a:rPr>
              <a:t>vermiştir</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ve bu örgütlerin bazıları</a:t>
            </a:r>
            <a:r>
              <a:rPr lang="tr-TR" sz="1200" b="0" i="0" dirty="0">
                <a:solidFill>
                  <a:srgbClr val="000000"/>
                </a:solidFill>
                <a:effectLst/>
                <a:latin typeface="Calibri"/>
                <a:ea typeface="Calibri" panose="020F0502020204030204" pitchFamily="34" charset="0"/>
                <a:cs typeface="Calibri"/>
              </a:rPr>
              <a:t> bugün hala </a:t>
            </a:r>
            <a:r>
              <a:rPr lang="tr-TR" sz="1200" dirty="0">
                <a:latin typeface="Calibri"/>
                <a:ea typeface="Calibri" panose="020F0502020204030204" pitchFamily="34" charset="0"/>
                <a:cs typeface="Calibri"/>
              </a:rPr>
              <a:t>varlığını sürdürmektedir (</a:t>
            </a:r>
            <a:r>
              <a:rPr lang="tr-TR" sz="1200" err="1">
                <a:latin typeface="Calibri"/>
                <a:ea typeface="Calibri" panose="020F0502020204030204" pitchFamily="34" charset="0"/>
                <a:cs typeface="Calibri"/>
              </a:rPr>
              <a:t>Traïni</a:t>
            </a:r>
            <a:r>
              <a:rPr lang="tr-TR" sz="1200" b="0" i="0" dirty="0">
                <a:solidFill>
                  <a:srgbClr val="000000"/>
                </a:solidFill>
                <a:effectLst/>
                <a:latin typeface="Calibri"/>
                <a:ea typeface="Calibri" panose="020F0502020204030204" pitchFamily="34" charset="0"/>
                <a:cs typeface="Calibri"/>
              </a:rPr>
              <a:t>, 2016</a:t>
            </a:r>
            <a:r>
              <a:rPr lang="tr-TR" sz="1200" dirty="0">
                <a:latin typeface="Calibri"/>
                <a:ea typeface="Calibri" panose="020F0502020204030204" pitchFamily="34" charset="0"/>
                <a:cs typeface="Calibri"/>
              </a:rPr>
              <a:t>). </a:t>
            </a:r>
            <a:endParaRPr lang="tr-TR" sz="1200" b="0" i="0" dirty="0">
              <a:solidFill>
                <a:srgbClr val="000000"/>
              </a:solidFill>
              <a:ea typeface="Calibri" panose="020F0502020204030204" pitchFamily="34" charset="0"/>
              <a:cs typeface="Calibri"/>
            </a:endParaRPr>
          </a:p>
          <a:p>
            <a:pPr fontAlgn="base"/>
            <a:r>
              <a:rPr lang="tr-TR" sz="1200" dirty="0">
                <a:latin typeface="Calibri"/>
                <a:ea typeface="Calibri" panose="020F0502020204030204" pitchFamily="34" charset="0"/>
                <a:cs typeface="Calibri"/>
              </a:rPr>
              <a:t>Konuyla ilgili</a:t>
            </a:r>
            <a:r>
              <a:rPr lang="tr-TR" sz="1200" b="0" i="0" dirty="0">
                <a:solidFill>
                  <a:srgbClr val="000000"/>
                </a:solidFill>
                <a:effectLst/>
                <a:latin typeface="Calibri"/>
                <a:ea typeface="Calibri" panose="020F0502020204030204" pitchFamily="34" charset="0"/>
                <a:cs typeface="Calibri"/>
              </a:rPr>
              <a:t> başka bir kavram</a:t>
            </a:r>
            <a:r>
              <a:rPr lang="tr-TR" sz="1200" dirty="0">
                <a:latin typeface="Calibri"/>
                <a:ea typeface="Calibri" panose="020F0502020204030204" pitchFamily="34" charset="0"/>
                <a:cs typeface="Calibri"/>
              </a:rPr>
              <a:t> "</a:t>
            </a:r>
            <a:r>
              <a:rPr lang="tr-TR" sz="1200" b="0" i="0" err="1">
                <a:solidFill>
                  <a:srgbClr val="000000"/>
                </a:solidFill>
                <a:effectLst/>
                <a:latin typeface="Calibri"/>
                <a:ea typeface="Calibri" panose="020F0502020204030204" pitchFamily="34" charset="0"/>
                <a:cs typeface="Calibri"/>
              </a:rPr>
              <a:t>türcülük</a:t>
            </a:r>
            <a:r>
              <a:rPr lang="tr-TR" sz="1200" b="0" i="0" dirty="0">
                <a:solidFill>
                  <a:srgbClr val="000000"/>
                </a:solidFill>
                <a:effectLst/>
                <a:latin typeface="Calibri"/>
                <a:ea typeface="Calibri" panose="020F0502020204030204" pitchFamily="34" charset="0"/>
                <a:cs typeface="Calibri"/>
              </a:rPr>
              <a:t> </a:t>
            </a:r>
            <a:r>
              <a:rPr lang="tr-TR" sz="1200" b="0" i="0" err="1">
                <a:solidFill>
                  <a:srgbClr val="000000"/>
                </a:solidFill>
                <a:effectLst/>
                <a:latin typeface="Calibri"/>
                <a:ea typeface="Calibri" panose="020F0502020204030204" pitchFamily="34" charset="0"/>
                <a:cs typeface="Calibri"/>
              </a:rPr>
              <a:t>karşıtlığı</a:t>
            </a:r>
            <a:r>
              <a:rPr lang="tr-TR" sz="1200" err="1">
                <a:latin typeface="Calibri"/>
                <a:ea typeface="Calibri" panose="020F0502020204030204" pitchFamily="34" charset="0"/>
                <a:cs typeface="Calibri"/>
              </a:rPr>
              <a:t>"dır</a:t>
            </a:r>
            <a:r>
              <a:rPr lang="tr-TR" sz="1200" dirty="0">
                <a:latin typeface="Calibri"/>
                <a:ea typeface="Calibri" panose="020F0502020204030204" pitchFamily="34" charset="0"/>
                <a:cs typeface="Calibri"/>
              </a:rPr>
              <a:t>. Bu kavram hayvanların türüne göre onlara gösterdiğimiz ayrımcılığı eleştirir. </a:t>
            </a:r>
            <a:r>
              <a:rPr lang="tr-TR" sz="1200" b="0" i="0" dirty="0">
                <a:solidFill>
                  <a:srgbClr val="000000"/>
                </a:solidFill>
                <a:effectLst/>
                <a:latin typeface="Calibri"/>
                <a:ea typeface="Calibri" panose="020F0502020204030204" pitchFamily="34" charset="0"/>
                <a:cs typeface="Calibri"/>
              </a:rPr>
              <a:t>Türe dayalı ayrımcılığa bir örnek</a:t>
            </a:r>
            <a:r>
              <a:rPr lang="tr-TR" sz="1200" dirty="0">
                <a:latin typeface="Calibri"/>
                <a:ea typeface="Calibri" panose="020F0502020204030204" pitchFamily="34" charset="0"/>
                <a:cs typeface="Calibri"/>
              </a:rPr>
              <a:t> olarak</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evcilleştirilmiş</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bir balık türünü</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beslerken</a:t>
            </a:r>
            <a:r>
              <a:rPr lang="tr-TR" sz="1200" b="0" i="0" dirty="0">
                <a:solidFill>
                  <a:srgbClr val="000000"/>
                </a:solidFill>
                <a:effectLst/>
                <a:latin typeface="Calibri"/>
                <a:ea typeface="Calibri" panose="020F0502020204030204" pitchFamily="34" charset="0"/>
                <a:cs typeface="Calibri"/>
              </a:rPr>
              <a:t>, </a:t>
            </a:r>
            <a:r>
              <a:rPr lang="tr-TR" sz="1200" dirty="0">
                <a:latin typeface="Calibri"/>
                <a:ea typeface="Calibri" panose="020F0502020204030204" pitchFamily="34" charset="0"/>
                <a:cs typeface="Calibri"/>
              </a:rPr>
              <a:t>bakan kişinin </a:t>
            </a:r>
            <a:r>
              <a:rPr lang="tr-TR" sz="1200" b="0" i="0" dirty="0">
                <a:solidFill>
                  <a:srgbClr val="000000"/>
                </a:solidFill>
                <a:effectLst/>
                <a:latin typeface="Calibri"/>
                <a:ea typeface="Calibri" panose="020F0502020204030204" pitchFamily="34" charset="0"/>
                <a:cs typeface="Calibri"/>
              </a:rPr>
              <a:t>o balığı yeme arzusunun olmaması olabilir; öte yandan, bir meta olarak</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algılanan</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başka</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bir</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iştah</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açıcı</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balık</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türü</a:t>
            </a:r>
            <a:r>
              <a:rPr lang="tr-TR" sz="1200" dirty="0">
                <a:latin typeface="Calibri"/>
                <a:ea typeface="Calibri" panose="020F0502020204030204" pitchFamily="34" charset="0"/>
                <a:cs typeface="Calibri"/>
              </a:rPr>
              <a:t> kişinin iştahını açmaktadır ve bu tür </a:t>
            </a:r>
            <a:r>
              <a:rPr lang="tr-TR" sz="1200" b="0" i="0" dirty="0">
                <a:solidFill>
                  <a:srgbClr val="000000"/>
                </a:solidFill>
                <a:effectLst/>
                <a:latin typeface="Calibri"/>
                <a:ea typeface="Calibri" panose="020F0502020204030204" pitchFamily="34" charset="0"/>
                <a:cs typeface="Calibri"/>
              </a:rPr>
              <a:t>büyük</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olasılıkla</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kar</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amacı</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güden</a:t>
            </a:r>
            <a:r>
              <a:rPr lang="tr-TR" sz="1200" dirty="0">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bir</a:t>
            </a:r>
            <a:r>
              <a:rPr lang="tr-TR" sz="1200" dirty="0">
                <a:latin typeface="Calibri"/>
                <a:ea typeface="Calibri" panose="020F0502020204030204" pitchFamily="34" charset="0"/>
                <a:cs typeface="Calibri"/>
              </a:rPr>
              <a:t> işletme tarafından beslenip satılmak üzere öldürülüyordur</a:t>
            </a:r>
            <a:r>
              <a:rPr lang="tr-TR" sz="1200" b="0" i="0" dirty="0">
                <a:solidFill>
                  <a:srgbClr val="000000"/>
                </a:solidFill>
                <a:effectLst/>
                <a:latin typeface="Calibri"/>
                <a:ea typeface="Calibri" panose="020F0502020204030204" pitchFamily="34" charset="0"/>
                <a:cs typeface="Calibri"/>
              </a:rPr>
              <a:t>.</a:t>
            </a:r>
            <a:r>
              <a:rPr lang="tr-TR" sz="1200" dirty="0">
                <a:latin typeface="Calibri"/>
                <a:ea typeface="Calibri" panose="020F0502020204030204" pitchFamily="34" charset="0"/>
                <a:cs typeface="Calibri"/>
              </a:rPr>
              <a:t> </a:t>
            </a:r>
            <a:r>
              <a:rPr lang="tr-TR" sz="1200" b="0" i="0" err="1">
                <a:solidFill>
                  <a:srgbClr val="000000"/>
                </a:solidFill>
                <a:effectLst/>
                <a:latin typeface="Calibri"/>
                <a:ea typeface="Calibri" panose="020F0502020204030204" pitchFamily="34" charset="0"/>
                <a:cs typeface="Calibri"/>
              </a:rPr>
              <a:t>PETA'nın</a:t>
            </a:r>
            <a:r>
              <a:rPr lang="tr-TR" sz="1200" b="0" i="0" dirty="0">
                <a:solidFill>
                  <a:srgbClr val="000000"/>
                </a:solidFill>
                <a:effectLst/>
                <a:latin typeface="Calibri"/>
                <a:ea typeface="Calibri" panose="020F0502020204030204" pitchFamily="34" charset="0"/>
                <a:cs typeface="Calibri"/>
              </a:rPr>
              <a:t> (</a:t>
            </a:r>
            <a:r>
              <a:rPr lang="tr-TR" sz="1200" err="1">
                <a:latin typeface="Calibri"/>
                <a:ea typeface="Calibri" panose="020F0502020204030204" pitchFamily="34" charset="0"/>
                <a:cs typeface="Calibri"/>
              </a:rPr>
              <a:t>t.y</a:t>
            </a:r>
            <a:r>
              <a:rPr lang="tr-TR" sz="1200" dirty="0">
                <a:latin typeface="Calibri"/>
                <a:ea typeface="Calibri" panose="020F0502020204030204" pitchFamily="34" charset="0"/>
                <a:cs typeface="Calibri"/>
              </a:rPr>
              <a:t>.)</a:t>
            </a:r>
            <a:r>
              <a:rPr lang="tr-TR" sz="1200" b="0" i="0" dirty="0">
                <a:solidFill>
                  <a:srgbClr val="000000"/>
                </a:solidFill>
                <a:effectLst/>
                <a:latin typeface="Calibri"/>
                <a:ea typeface="Calibri" panose="020F0502020204030204" pitchFamily="34" charset="0"/>
                <a:cs typeface="Calibri"/>
              </a:rPr>
              <a:t> beli</a:t>
            </a:r>
            <a:r>
              <a:rPr lang="tr-TR" sz="1200" dirty="0">
                <a:latin typeface="Calibri"/>
                <a:cs typeface="Calibri"/>
              </a:rPr>
              <a:t>rttiği gibi </a:t>
            </a:r>
            <a:r>
              <a:rPr lang="tr-TR" sz="1200" err="1">
                <a:latin typeface="Calibri"/>
                <a:cs typeface="Calibri"/>
              </a:rPr>
              <a:t>türcülüğe</a:t>
            </a:r>
            <a:r>
              <a:rPr lang="tr-TR" sz="1200" dirty="0">
                <a:latin typeface="Calibri"/>
                <a:cs typeface="Calibri"/>
              </a:rPr>
              <a:t> olan yanlış inancımız neticesinde “...küçük köpekler ve kediler arkadaşlarımızdır; sığırlar ve tavuklar gıdamızdır; fareler ve sıçanlar ise zararlı olarak kabul edilir”.</a:t>
            </a:r>
          </a:p>
          <a:p>
            <a:r>
              <a:rPr lang="tr-TR" sz="1200" b="0" i="0" err="1">
                <a:solidFill>
                  <a:srgbClr val="000000"/>
                </a:solidFill>
                <a:effectLst/>
                <a:latin typeface="Calibri"/>
                <a:ea typeface="Calibri" panose="020F0502020204030204" pitchFamily="34" charset="0"/>
                <a:cs typeface="Calibri"/>
              </a:rPr>
              <a:t>Zulümün</a:t>
            </a:r>
            <a:r>
              <a:rPr lang="tr-TR" sz="1200" b="0" i="0" dirty="0">
                <a:solidFill>
                  <a:srgbClr val="000000"/>
                </a:solidFill>
                <a:effectLst/>
                <a:latin typeface="Calibri"/>
                <a:ea typeface="Calibri" panose="020F0502020204030204" pitchFamily="34" charset="0"/>
                <a:cs typeface="Calibri"/>
              </a:rPr>
              <a:t> Dört Aşaması, William </a:t>
            </a:r>
            <a:r>
              <a:rPr lang="tr-TR" sz="1200" b="0" i="0" err="1">
                <a:solidFill>
                  <a:srgbClr val="000000"/>
                </a:solidFill>
                <a:effectLst/>
                <a:latin typeface="Calibri"/>
                <a:ea typeface="Calibri" panose="020F0502020204030204" pitchFamily="34" charset="0"/>
                <a:cs typeface="Calibri"/>
              </a:rPr>
              <a:t>Hogarth'ın</a:t>
            </a:r>
            <a:r>
              <a:rPr lang="tr-TR" sz="1200" b="0" i="0" dirty="0">
                <a:solidFill>
                  <a:srgbClr val="000000"/>
                </a:solidFill>
                <a:effectLst/>
                <a:latin typeface="Calibri"/>
                <a:ea typeface="Calibri" panose="020F0502020204030204" pitchFamily="34" charset="0"/>
                <a:cs typeface="Calibri"/>
              </a:rPr>
              <a:t> 1751'de zulmün aşamalarının bir ifadesi olarak yayınlanan ünlü bir resim serisidir.</a:t>
            </a:r>
            <a:endParaRPr lang="tr-TR" dirty="0"/>
          </a:p>
          <a:p>
            <a:pPr fontAlgn="base"/>
            <a:r>
              <a:rPr lang="tr-TR" sz="1200" b="0" i="0" dirty="0">
                <a:solidFill>
                  <a:srgbClr val="000000"/>
                </a:solidFill>
                <a:effectLst/>
                <a:latin typeface="Calibri"/>
                <a:ea typeface="Calibri" panose="020F0502020204030204" pitchFamily="34" charset="0"/>
                <a:cs typeface="Calibri"/>
              </a:rPr>
              <a:t>“</a:t>
            </a:r>
            <a:r>
              <a:rPr lang="tr-TR" sz="1200" b="0" i="1" dirty="0">
                <a:solidFill>
                  <a:srgbClr val="000000"/>
                </a:solidFill>
                <a:effectLst/>
                <a:latin typeface="Calibri"/>
                <a:ea typeface="Calibri" panose="020F0502020204030204" pitchFamily="34" charset="0"/>
                <a:cs typeface="Calibri"/>
              </a:rPr>
              <a:t>Ana karakter </a:t>
            </a:r>
            <a:r>
              <a:rPr lang="tr-TR" sz="1200" b="0" i="1" err="1">
                <a:solidFill>
                  <a:srgbClr val="000000"/>
                </a:solidFill>
                <a:effectLst/>
                <a:latin typeface="Calibri"/>
                <a:ea typeface="Calibri" panose="020F0502020204030204" pitchFamily="34" charset="0"/>
                <a:cs typeface="Calibri"/>
              </a:rPr>
              <a:t>Tom</a:t>
            </a:r>
            <a:r>
              <a:rPr lang="tr-TR" sz="1200" b="0" i="1" dirty="0">
                <a:solidFill>
                  <a:srgbClr val="000000"/>
                </a:solidFill>
                <a:effectLst/>
                <a:latin typeface="Calibri"/>
                <a:ea typeface="Calibri" panose="020F0502020204030204" pitchFamily="34" charset="0"/>
                <a:cs typeface="Calibri"/>
              </a:rPr>
              <a:t> Nero, St. </a:t>
            </a:r>
            <a:r>
              <a:rPr lang="tr-TR" sz="1200" i="1" err="1">
                <a:latin typeface="Calibri"/>
                <a:ea typeface="Calibri" panose="020F0502020204030204" pitchFamily="34" charset="0"/>
                <a:cs typeface="Calibri"/>
              </a:rPr>
              <a:t>Gile</a:t>
            </a:r>
            <a:r>
              <a:rPr lang="tr-TR" sz="1200" i="1" err="1">
                <a:latin typeface="Calibri"/>
                <a:cs typeface="Calibri"/>
              </a:rPr>
              <a:t>s'in</a:t>
            </a:r>
            <a:r>
              <a:rPr lang="tr-TR" sz="1200" i="1" dirty="0">
                <a:latin typeface="Calibri"/>
                <a:cs typeface="Calibri"/>
              </a:rPr>
              <a:t> yardımseveri tarafından yetiştirilen bir çocuktur. </a:t>
            </a:r>
            <a:r>
              <a:rPr lang="tr-TR" sz="1200" b="0" i="1" dirty="0">
                <a:solidFill>
                  <a:srgbClr val="000000"/>
                </a:solidFill>
                <a:effectLst/>
                <a:latin typeface="Calibri"/>
                <a:ea typeface="Calibri" panose="020F0502020204030204" pitchFamily="34" charset="0"/>
                <a:cs typeface="Calibri"/>
              </a:rPr>
              <a:t>Kendi haline bırakılan ve uygun ahlaki eğitim verilmeyen</a:t>
            </a:r>
            <a:r>
              <a:rPr lang="tr-TR" sz="1200" i="1" dirty="0">
                <a:latin typeface="Calibri"/>
                <a:ea typeface="Calibri" panose="020F0502020204030204" pitchFamily="34" charset="0"/>
                <a:cs typeface="Calibri"/>
              </a:rPr>
              <a:t> Nero'yu anlatan çizimler</a:t>
            </a:r>
            <a:r>
              <a:rPr lang="tr-TR" sz="1200" b="0" i="1" dirty="0">
                <a:solidFill>
                  <a:srgbClr val="000000"/>
                </a:solidFill>
                <a:effectLst/>
                <a:latin typeface="Calibri"/>
                <a:ea typeface="Calibri" panose="020F0502020204030204" pitchFamily="34" charset="0"/>
                <a:cs typeface="Calibri"/>
              </a:rPr>
              <a:t>, </a:t>
            </a:r>
            <a:r>
              <a:rPr lang="tr-TR" sz="1200" i="1" dirty="0">
                <a:latin typeface="Calibri"/>
                <a:ea typeface="Calibri" panose="020F0502020204030204" pitchFamily="34" charset="0"/>
                <a:cs typeface="Calibri"/>
              </a:rPr>
              <a:t>ondaki </a:t>
            </a:r>
            <a:r>
              <a:rPr lang="tr-TR" sz="1200" b="0" i="1" dirty="0">
                <a:solidFill>
                  <a:srgbClr val="000000"/>
                </a:solidFill>
                <a:effectLst/>
                <a:latin typeface="Calibri"/>
                <a:ea typeface="Calibri" panose="020F0502020204030204" pitchFamily="34" charset="0"/>
                <a:cs typeface="Calibri"/>
              </a:rPr>
              <a:t>zulmün gelişimini,</a:t>
            </a:r>
            <a:r>
              <a:rPr lang="tr-TR" sz="1200" i="1" dirty="0">
                <a:latin typeface="Calibri"/>
                <a:ea typeface="Calibri" panose="020F0502020204030204" pitchFamily="34" charset="0"/>
                <a:cs typeface="Calibri"/>
              </a:rPr>
              <a:t> </a:t>
            </a:r>
            <a:r>
              <a:rPr lang="tr-TR" sz="1200" b="0" i="1" dirty="0">
                <a:solidFill>
                  <a:srgbClr val="000000"/>
                </a:solidFill>
                <a:effectLst/>
                <a:latin typeface="Calibri"/>
                <a:ea typeface="Calibri" panose="020F0502020204030204" pitchFamily="34" charset="0"/>
                <a:cs typeface="Calibri"/>
              </a:rPr>
              <a:t>gençliğinde</a:t>
            </a:r>
            <a:r>
              <a:rPr lang="tr-TR" sz="1200" i="1" dirty="0">
                <a:latin typeface="Calibri"/>
                <a:ea typeface="Calibri" panose="020F0502020204030204" pitchFamily="34" charset="0"/>
                <a:cs typeface="Calibri"/>
              </a:rPr>
              <a:t> </a:t>
            </a:r>
            <a:r>
              <a:rPr lang="tr-TR" sz="1200" b="0" i="1" dirty="0">
                <a:solidFill>
                  <a:srgbClr val="000000"/>
                </a:solidFill>
                <a:effectLst/>
                <a:latin typeface="Calibri"/>
                <a:ea typeface="Calibri" panose="020F0502020204030204" pitchFamily="34" charset="0"/>
                <a:cs typeface="Calibri"/>
              </a:rPr>
              <a:t>hayvanlara eziyet ve işkenceden</a:t>
            </a:r>
            <a:r>
              <a:rPr lang="tr-TR" sz="1200" i="1" dirty="0">
                <a:latin typeface="Calibri"/>
                <a:ea typeface="Calibri" panose="020F0502020204030204" pitchFamily="34" charset="0"/>
                <a:cs typeface="Calibri"/>
              </a:rPr>
              <a:t> başlayıp,</a:t>
            </a:r>
            <a:r>
              <a:rPr lang="tr-TR" sz="1200" b="0" i="1" dirty="0">
                <a:solidFill>
                  <a:srgbClr val="000000"/>
                </a:solidFill>
                <a:effectLst/>
                <a:latin typeface="Calibri"/>
                <a:ea typeface="Calibri" panose="020F0502020204030204" pitchFamily="34" charset="0"/>
                <a:cs typeface="Calibri"/>
              </a:rPr>
              <a:t> genç bir adam olarak katı yürekliliğe, bir yetişkin olarak cinayet ve nihayet</a:t>
            </a:r>
            <a:r>
              <a:rPr lang="tr-TR" sz="1200" i="1" dirty="0">
                <a:latin typeface="Calibri"/>
                <a:ea typeface="Calibri" panose="020F0502020204030204" pitchFamily="34" charset="0"/>
                <a:cs typeface="Calibri"/>
              </a:rPr>
              <a:t> </a:t>
            </a:r>
            <a:r>
              <a:rPr lang="tr-TR" sz="1200" i="1" err="1">
                <a:latin typeface="Calibri"/>
                <a:ea typeface="Calibri" panose="020F0502020204030204" pitchFamily="34" charset="0"/>
                <a:cs typeface="Calibri"/>
              </a:rPr>
              <a:t>Tyburn'deki</a:t>
            </a:r>
            <a:r>
              <a:rPr lang="tr-TR" sz="1200" i="1" dirty="0">
                <a:latin typeface="Calibri"/>
                <a:ea typeface="Calibri" panose="020F0502020204030204" pitchFamily="34" charset="0"/>
                <a:cs typeface="Calibri"/>
              </a:rPr>
              <a:t> infazıyla birlikte</a:t>
            </a:r>
            <a:r>
              <a:rPr lang="tr-TR" sz="1200" b="0" i="1" dirty="0">
                <a:solidFill>
                  <a:srgbClr val="000000"/>
                </a:solidFill>
                <a:effectLst/>
                <a:latin typeface="Calibri"/>
                <a:ea typeface="Calibri" panose="020F0502020204030204" pitchFamily="34" charset="0"/>
                <a:cs typeface="Calibri"/>
              </a:rPr>
              <a:t>, adaletin Nero'nun cesedine</a:t>
            </a:r>
            <a:r>
              <a:rPr lang="tr-TR" sz="1200" i="1" dirty="0">
                <a:latin typeface="Calibri"/>
                <a:ea typeface="Calibri" panose="020F0502020204030204" pitchFamily="34" charset="0"/>
                <a:cs typeface="Calibri"/>
              </a:rPr>
              <a:t> uyguladığı zulmü anlatmaktadır</a:t>
            </a:r>
            <a:r>
              <a:rPr lang="tr-TR" sz="1200" b="0" i="0" dirty="0">
                <a:solidFill>
                  <a:srgbClr val="000000"/>
                </a:solidFill>
                <a:effectLst/>
                <a:latin typeface="Calibri"/>
                <a:ea typeface="Calibri" panose="020F0502020204030204" pitchFamily="34" charset="0"/>
                <a:cs typeface="Calibri"/>
              </a:rPr>
              <a:t>” (</a:t>
            </a:r>
            <a:r>
              <a:rPr lang="tr-TR" sz="1200" b="0" i="0" dirty="0">
                <a:effectLst/>
                <a:latin typeface="Calibri"/>
                <a:ea typeface="Calibri" panose="020F0502020204030204" pitchFamily="34" charset="0"/>
                <a:cs typeface="Calibri"/>
              </a:rPr>
              <a:t>Sanders of Oxford: </a:t>
            </a:r>
            <a:r>
              <a:rPr lang="tr-TR" sz="1200" err="1">
                <a:latin typeface="Calibri"/>
                <a:ea typeface="Calibri" panose="020F0502020204030204" pitchFamily="34" charset="0"/>
                <a:cs typeface="Calibri"/>
              </a:rPr>
              <a:t>Antique</a:t>
            </a:r>
            <a:r>
              <a:rPr lang="tr-TR" sz="1200" dirty="0">
                <a:latin typeface="Calibri"/>
                <a:ea typeface="Calibri" panose="020F0502020204030204" pitchFamily="34" charset="0"/>
                <a:cs typeface="Calibri"/>
              </a:rPr>
              <a:t> </a:t>
            </a:r>
            <a:r>
              <a:rPr lang="tr-TR" sz="1200" err="1">
                <a:latin typeface="Calibri"/>
                <a:ea typeface="Calibri" panose="020F0502020204030204" pitchFamily="34" charset="0"/>
                <a:cs typeface="Calibri"/>
              </a:rPr>
              <a:t>Prints</a:t>
            </a:r>
            <a:r>
              <a:rPr lang="tr-TR" sz="1200" dirty="0">
                <a:latin typeface="Calibri"/>
                <a:ea typeface="Calibri" panose="020F0502020204030204" pitchFamily="34" charset="0"/>
                <a:cs typeface="Calibri"/>
              </a:rPr>
              <a:t> &amp; </a:t>
            </a:r>
            <a:r>
              <a:rPr lang="tr-TR" sz="1200" err="1">
                <a:latin typeface="Calibri"/>
                <a:ea typeface="Calibri" panose="020F0502020204030204" pitchFamily="34" charset="0"/>
                <a:cs typeface="Calibri"/>
              </a:rPr>
              <a:t>Maps</a:t>
            </a:r>
            <a:r>
              <a:rPr lang="tr-TR" sz="1200" dirty="0">
                <a:latin typeface="Calibri"/>
                <a:ea typeface="Calibri" panose="020F0502020204030204" pitchFamily="34" charset="0"/>
                <a:cs typeface="Calibri"/>
              </a:rPr>
              <a:t>, </a:t>
            </a:r>
            <a:r>
              <a:rPr lang="tr-TR" sz="1200" err="1">
                <a:latin typeface="Calibri"/>
                <a:ea typeface="Calibri" panose="020F0502020204030204" pitchFamily="34" charset="0"/>
                <a:cs typeface="Calibri"/>
              </a:rPr>
              <a:t>t.y</a:t>
            </a:r>
            <a:r>
              <a:rPr lang="tr-TR" sz="1200" dirty="0">
                <a:latin typeface="Calibri"/>
                <a:ea typeface="Calibri" panose="020F0502020204030204" pitchFamily="34" charset="0"/>
                <a:cs typeface="Calibri"/>
              </a:rPr>
              <a:t>.).</a:t>
            </a:r>
            <a:endParaRPr lang="tr-TR" sz="1200" b="0" i="0" dirty="0">
              <a:solidFill>
                <a:srgbClr val="000000"/>
              </a:solidFill>
              <a:ea typeface="Calibri" panose="020F0502020204030204" pitchFamily="34" charset="0"/>
              <a:cs typeface="Calibri"/>
            </a:endParaRPr>
          </a:p>
          <a:p>
            <a:pPr algn="l" rtl="0" fontAlgn="base"/>
            <a:endParaRPr lang="tr-TR" sz="1200" b="0" i="0" dirty="0">
              <a:solidFill>
                <a:srgbClr val="000000"/>
              </a:solidFill>
              <a:effectLst/>
              <a:ea typeface="Calibri" panose="020F0502020204030204" pitchFamily="34" charset="0"/>
            </a:endParaRPr>
          </a:p>
        </p:txBody>
      </p:sp>
      <p:pic>
        <p:nvPicPr>
          <p:cNvPr id="5" name="Picture 4">
            <a:extLst>
              <a:ext uri="{FF2B5EF4-FFF2-40B4-BE49-F238E27FC236}">
                <a16:creationId xmlns:a16="http://schemas.microsoft.com/office/drawing/2014/main" id="{9AD043C8-15C8-7644-9A70-0D9ED6DB80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5596" y="7892665"/>
            <a:ext cx="3190557" cy="2216409"/>
          </a:xfrm>
          <a:prstGeom prst="rect">
            <a:avLst/>
          </a:prstGeom>
        </p:spPr>
      </p:pic>
      <p:pic>
        <p:nvPicPr>
          <p:cNvPr id="37" name="Picture 36">
            <a:extLst>
              <a:ext uri="{FF2B5EF4-FFF2-40B4-BE49-F238E27FC236}">
                <a16:creationId xmlns:a16="http://schemas.microsoft.com/office/drawing/2014/main" id="{51F14961-CB38-3036-46E9-61F8AE0B23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7461" y="7890531"/>
            <a:ext cx="3301431" cy="2216410"/>
          </a:xfrm>
          <a:prstGeom prst="rect">
            <a:avLst/>
          </a:prstGeom>
        </p:spPr>
      </p:pic>
      <p:sp>
        <p:nvSpPr>
          <p:cNvPr id="34" name="Slide Number Placeholder 9">
            <a:extLst>
              <a:ext uri="{FF2B5EF4-FFF2-40B4-BE49-F238E27FC236}">
                <a16:creationId xmlns:a16="http://schemas.microsoft.com/office/drawing/2014/main" id="{88360F07-D139-5E2C-14A4-28C07436A0A5}"/>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55</a:t>
            </a:fld>
            <a:endParaRPr lang="en-US" sz="1100"/>
          </a:p>
        </p:txBody>
      </p:sp>
    </p:spTree>
    <p:extLst>
      <p:ext uri="{BB962C8B-B14F-4D97-AF65-F5344CB8AC3E}">
        <p14:creationId xmlns:p14="http://schemas.microsoft.com/office/powerpoint/2010/main" val="1286256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598155" y="7359963"/>
            <a:ext cx="6363361" cy="2587460"/>
          </a:xfrm>
        </p:spPr>
        <p:txBody>
          <a:bodyPr lIns="91440" tIns="45720" rIns="91440" bIns="45720" numCol="1" spcCol="288000" anchor="t">
            <a:noAutofit/>
          </a:bodyPr>
          <a:lstStyle/>
          <a:p>
            <a:pPr algn="l" rtl="0"/>
            <a:endParaRPr lang="en-US" sz="1200" b="1" dirty="0">
              <a:ea typeface="Calibri" panose="020F0502020204030204" pitchFamily="34" charset="0"/>
            </a:endParaRPr>
          </a:p>
          <a:p>
            <a:pPr algn="l" rtl="0"/>
            <a:endParaRPr lang="en-US" sz="1200" b="1" dirty="0">
              <a:ea typeface="Calibri" panose="020F0502020204030204" pitchFamily="34" charset="0"/>
            </a:endParaRPr>
          </a:p>
          <a:p>
            <a:pPr algn="l" rtl="0"/>
            <a:endParaRPr lang="en-US" sz="1200" b="1" dirty="0">
              <a:ea typeface="Calibri" panose="020F0502020204030204" pitchFamily="34" charset="0"/>
            </a:endParaRPr>
          </a:p>
          <a:p>
            <a:pPr algn="l" rtl="0"/>
            <a:r>
              <a:rPr lang="en-US" sz="1200" b="1" dirty="0" err="1">
                <a:latin typeface="Calibri"/>
                <a:ea typeface="Calibri"/>
                <a:cs typeface="Calibri"/>
              </a:rPr>
              <a:t>Uygulamalı</a:t>
            </a:r>
            <a:r>
              <a:rPr lang="en-US" sz="1200" b="1" dirty="0">
                <a:latin typeface="Calibri"/>
                <a:ea typeface="Calibri"/>
                <a:cs typeface="Calibri"/>
              </a:rPr>
              <a:t> </a:t>
            </a:r>
            <a:r>
              <a:rPr lang="en-US" sz="1200" b="1" dirty="0" err="1">
                <a:latin typeface="Calibri"/>
                <a:ea typeface="Calibri"/>
                <a:cs typeface="Calibri"/>
              </a:rPr>
              <a:t>Etkinlik</a:t>
            </a:r>
            <a:r>
              <a:rPr lang="en-US" sz="1200" b="1" dirty="0">
                <a:latin typeface="Calibri"/>
                <a:ea typeface="Calibri"/>
                <a:cs typeface="Calibri"/>
              </a:rPr>
              <a:t> 1:</a:t>
            </a:r>
          </a:p>
          <a:p>
            <a:pPr algn="l" rtl="0"/>
            <a:r>
              <a:rPr lang="en-US" sz="1200" dirty="0" err="1">
                <a:solidFill>
                  <a:schemeClr val="tx1"/>
                </a:solidFill>
                <a:latin typeface="Calibri"/>
                <a:ea typeface="Calibri"/>
                <a:cs typeface="Calibri"/>
              </a:rPr>
              <a:t>Öğrencilerin</a:t>
            </a:r>
            <a:r>
              <a:rPr lang="en-US" sz="1200" dirty="0">
                <a:solidFill>
                  <a:schemeClr val="tx1"/>
                </a:solidFill>
                <a:latin typeface="Calibri"/>
                <a:ea typeface="Calibri"/>
                <a:cs typeface="Calibri"/>
              </a:rPr>
              <a:t> bitki </a:t>
            </a:r>
            <a:r>
              <a:rPr lang="en-US" sz="1200" dirty="0" err="1">
                <a:solidFill>
                  <a:schemeClr val="tx1"/>
                </a:solidFill>
                <a:latin typeface="Calibri"/>
                <a:ea typeface="Calibri"/>
                <a:cs typeface="Calibri"/>
              </a:rPr>
              <a:t>temelli</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yaklaşımlar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erkeklik</a:t>
            </a:r>
            <a:r>
              <a:rPr lang="en-US" sz="1200" dirty="0">
                <a:solidFill>
                  <a:schemeClr val="tx1"/>
                </a:solidFill>
                <a:latin typeface="Calibri"/>
                <a:ea typeface="Calibri"/>
                <a:cs typeface="Calibri"/>
              </a:rPr>
              <a:t> ve </a:t>
            </a:r>
            <a:r>
              <a:rPr lang="en-US" sz="1200" dirty="0" err="1">
                <a:solidFill>
                  <a:schemeClr val="tx1"/>
                </a:solidFill>
                <a:latin typeface="Calibri"/>
                <a:ea typeface="Calibri"/>
                <a:cs typeface="Calibri"/>
              </a:rPr>
              <a:t>feminizm</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arasındaki</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bağlantıyı</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tartıştığı</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bir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sınıf</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tartışması</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başlatın</a:t>
            </a:r>
            <a:r>
              <a:rPr lang="en-US" sz="1200" dirty="0">
                <a:solidFill>
                  <a:schemeClr val="tx1"/>
                </a:solidFill>
                <a:latin typeface="Calibri"/>
                <a:ea typeface="Calibri"/>
                <a:cs typeface="Calibri"/>
              </a:rPr>
              <a:t>.</a:t>
            </a:r>
          </a:p>
          <a:p>
            <a:pPr algn="l" rtl="0"/>
            <a:r>
              <a:rPr lang="en-US" sz="1200" dirty="0" err="1">
                <a:solidFill>
                  <a:schemeClr val="tx1"/>
                </a:solidFill>
                <a:latin typeface="Calibri"/>
                <a:ea typeface="Calibri"/>
                <a:cs typeface="Calibri"/>
              </a:rPr>
              <a:t>Bazı</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insanlar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bu</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konuyu</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aşırı</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bulabilir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ancak</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eleştirel</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düşünmeyi</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destekliyoruz</a:t>
            </a:r>
            <a:r>
              <a:rPr lang="en-US" sz="1200" dirty="0">
                <a:solidFill>
                  <a:schemeClr val="tx1"/>
                </a:solidFill>
                <a:latin typeface="Calibri"/>
                <a:ea typeface="Calibri"/>
                <a:cs typeface="Calibri"/>
              </a:rPr>
              <a:t> ve </a:t>
            </a:r>
            <a:r>
              <a:rPr lang="en-US" sz="1200" dirty="0" err="1">
                <a:solidFill>
                  <a:schemeClr val="tx1"/>
                </a:solidFill>
                <a:latin typeface="Calibri"/>
                <a:ea typeface="Calibri"/>
                <a:cs typeface="Calibri"/>
              </a:rPr>
              <a:t>öğrenciler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arasında</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münazara</a:t>
            </a:r>
            <a:r>
              <a:rPr lang="en-US" sz="1200" dirty="0">
                <a:solidFill>
                  <a:schemeClr val="tx1"/>
                </a:solidFill>
                <a:latin typeface="Calibri"/>
                <a:ea typeface="Calibri"/>
                <a:cs typeface="Calibri"/>
              </a:rPr>
              <a:t> ve </a:t>
            </a:r>
            <a:r>
              <a:rPr lang="en-US" sz="1200" dirty="0" err="1">
                <a:solidFill>
                  <a:schemeClr val="tx1"/>
                </a:solidFill>
                <a:latin typeface="Calibri"/>
                <a:ea typeface="Calibri"/>
                <a:cs typeface="Calibri"/>
              </a:rPr>
              <a:t>iletişim</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becerileri</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oluşturmak</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istiyoruz</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İsterseniz</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alternatif</a:t>
            </a:r>
            <a:r>
              <a:rPr lang="en-US" sz="1200" dirty="0">
                <a:solidFill>
                  <a:schemeClr val="tx1"/>
                </a:solidFill>
                <a:latin typeface="Calibri"/>
                <a:ea typeface="Calibri"/>
                <a:cs typeface="Calibri"/>
              </a:rPr>
              <a:t> ama </a:t>
            </a:r>
            <a:r>
              <a:rPr lang="en-US" sz="1200" dirty="0" err="1">
                <a:solidFill>
                  <a:schemeClr val="tx1"/>
                </a:solidFill>
                <a:latin typeface="Calibri"/>
                <a:ea typeface="Calibri"/>
                <a:cs typeface="Calibri"/>
              </a:rPr>
              <a:t>düşündürücü</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bir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konu</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seçin</a:t>
            </a:r>
            <a:r>
              <a:rPr lang="en-US" sz="1200" dirty="0">
                <a:solidFill>
                  <a:schemeClr val="tx1"/>
                </a:solidFill>
                <a:latin typeface="Calibri"/>
                <a:ea typeface="Calibri"/>
                <a:cs typeface="Calibri"/>
              </a:rPr>
              <a:t>.</a:t>
            </a: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2" name="Speech Bubble: Rectangle with Corners Rounded 1">
            <a:extLst>
              <a:ext uri="{FF2B5EF4-FFF2-40B4-BE49-F238E27FC236}">
                <a16:creationId xmlns:a16="http://schemas.microsoft.com/office/drawing/2014/main" id="{AFFE7AB1-35A3-FD55-14C1-5DA94C905BE3}"/>
              </a:ext>
            </a:extLst>
          </p:cNvPr>
          <p:cNvSpPr/>
          <p:nvPr/>
        </p:nvSpPr>
        <p:spPr>
          <a:xfrm>
            <a:off x="1648826" y="5547111"/>
            <a:ext cx="5075442"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n-US" sz="1400" err="1">
                <a:solidFill>
                  <a:schemeClr val="bg1"/>
                </a:solidFill>
                <a:latin typeface="Calibri"/>
                <a:ea typeface="Calibri" panose="020F0502020204030204" pitchFamily="34" charset="0"/>
                <a:cs typeface="Calibri"/>
              </a:rPr>
              <a:t>Alandaki</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dikkat</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çekici</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eleştirilerden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biri</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feminizm</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ile</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vejeteryanlığı</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ilişkilendirir</a:t>
            </a:r>
            <a:r>
              <a:rPr lang="en-US" sz="1400" dirty="0">
                <a:solidFill>
                  <a:schemeClr val="bg1"/>
                </a:solidFill>
                <a:latin typeface="Calibri"/>
                <a:ea typeface="Calibri" panose="020F0502020204030204" pitchFamily="34" charset="0"/>
                <a:cs typeface="Calibri"/>
              </a:rPr>
              <a:t>. Carol Adams (2015) "</a:t>
            </a:r>
            <a:r>
              <a:rPr lang="en-US" sz="1400" err="1">
                <a:solidFill>
                  <a:schemeClr val="bg1"/>
                </a:solidFill>
                <a:latin typeface="Calibri"/>
                <a:ea typeface="Calibri" panose="020F0502020204030204" pitchFamily="34" charset="0"/>
                <a:cs typeface="Calibri"/>
              </a:rPr>
              <a:t>Etin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Cinsel</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Politikası"nda</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dişi</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hayvanların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sömürülmesinin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kadın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sömürüsünü</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yansıttığını</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iddia</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ediyor</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Çalışmasında</a:t>
            </a:r>
            <a:r>
              <a:rPr lang="en-US" sz="1400" dirty="0">
                <a:solidFill>
                  <a:schemeClr val="bg1"/>
                </a:solidFill>
                <a:latin typeface="Calibri"/>
                <a:ea typeface="Calibri" panose="020F0502020204030204" pitchFamily="34" charset="0"/>
                <a:cs typeface="Calibri"/>
              </a:rPr>
              <a:t> et </a:t>
            </a:r>
            <a:r>
              <a:rPr lang="en-US" sz="1400" err="1">
                <a:solidFill>
                  <a:schemeClr val="bg1"/>
                </a:solidFill>
                <a:latin typeface="Calibri"/>
                <a:ea typeface="Calibri" panose="020F0502020204030204" pitchFamily="34" charset="0"/>
                <a:cs typeface="Calibri"/>
              </a:rPr>
              <a:t>tüketiminin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güçlü</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yiğit</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erkeklikle</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nasıl</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ilişkilendirildiğini</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tarihten</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örnekler</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vererek</a:t>
            </a:r>
            <a:r>
              <a:rPr lang="en-US" sz="1400" dirty="0">
                <a:solidFill>
                  <a:schemeClr val="bg1"/>
                </a:solidFill>
                <a:latin typeface="Calibri"/>
                <a:ea typeface="Calibri" panose="020F0502020204030204" pitchFamily="34" charset="0"/>
                <a:cs typeface="Calibri"/>
              </a:rPr>
              <a:t> </a:t>
            </a:r>
            <a:r>
              <a:rPr lang="en-US" sz="1400" err="1">
                <a:solidFill>
                  <a:schemeClr val="bg1"/>
                </a:solidFill>
                <a:latin typeface="Calibri"/>
                <a:ea typeface="Calibri" panose="020F0502020204030204" pitchFamily="34" charset="0"/>
                <a:cs typeface="Calibri"/>
              </a:rPr>
              <a:t>anlatıyor</a:t>
            </a:r>
            <a:r>
              <a:rPr lang="en-US" sz="1400" dirty="0">
                <a:solidFill>
                  <a:schemeClr val="bg1"/>
                </a:solidFill>
                <a:latin typeface="Calibri"/>
                <a:ea typeface="Calibri" panose="020F0502020204030204" pitchFamily="34" charset="0"/>
                <a:cs typeface="Calibri"/>
              </a:rPr>
              <a:t>.</a:t>
            </a:r>
            <a:endParaRPr lang="en-IE" sz="1400" dirty="0">
              <a:solidFill>
                <a:schemeClr val="bg1"/>
              </a:solidFill>
              <a:latin typeface="Calibri"/>
              <a:ea typeface="Calibri" panose="020F0502020204030204" pitchFamily="34" charset="0"/>
              <a:cs typeface="Calibri"/>
            </a:endParaRPr>
          </a:p>
        </p:txBody>
      </p:sp>
      <p:pic>
        <p:nvPicPr>
          <p:cNvPr id="11" name="Picture Placeholder 10" descr="Cows eating from trough">
            <a:extLst>
              <a:ext uri="{FF2B5EF4-FFF2-40B4-BE49-F238E27FC236}">
                <a16:creationId xmlns:a16="http://schemas.microsoft.com/office/drawing/2014/main" id="{F27486DF-4322-08D3-66A6-54D3A903F92C}"/>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pic>
        <p:nvPicPr>
          <p:cNvPr id="5" name="Picture 8" descr="Icon  Description automatically generated">
            <a:extLst>
              <a:ext uri="{FF2B5EF4-FFF2-40B4-BE49-F238E27FC236}">
                <a16:creationId xmlns:a16="http://schemas.microsoft.com/office/drawing/2014/main" id="{E5A86FEE-965A-36AB-B6A4-F51B601FF1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2636" y="3809409"/>
            <a:ext cx="2741632" cy="2096219"/>
          </a:xfrm>
          <a:prstGeom prst="rect">
            <a:avLst/>
          </a:prstGeom>
        </p:spPr>
      </p:pic>
      <p:sp>
        <p:nvSpPr>
          <p:cNvPr id="8" name="Slide Number Placeholder 9">
            <a:extLst>
              <a:ext uri="{FF2B5EF4-FFF2-40B4-BE49-F238E27FC236}">
                <a16:creationId xmlns:a16="http://schemas.microsoft.com/office/drawing/2014/main" id="{3FF77D12-B3B2-9EC5-B025-202C482764B3}"/>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56</a:t>
            </a:fld>
            <a:endParaRPr lang="en-US" sz="1100"/>
          </a:p>
        </p:txBody>
      </p:sp>
    </p:spTree>
    <p:extLst>
      <p:ext uri="{BB962C8B-B14F-4D97-AF65-F5344CB8AC3E}">
        <p14:creationId xmlns:p14="http://schemas.microsoft.com/office/powerpoint/2010/main" val="1155134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823266" y="667588"/>
            <a:ext cx="5359361" cy="938046"/>
          </a:xfrm>
        </p:spPr>
        <p:txBody>
          <a:bodyPr lIns="91440" tIns="45720" rIns="91440" bIns="45720" anchor="t">
            <a:noAutofit/>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latin typeface="Calibri"/>
                <a:cs typeface="Calibri"/>
              </a:rPr>
              <a:t>B</a:t>
            </a:r>
            <a:r>
              <a:rPr kumimoji="0" lang="en-IE" sz="3600" b="0" i="0" u="none" strike="noStrike" kern="1200" cap="none" spc="0" normalizeH="0" baseline="0" noProof="0" dirty="0">
                <a:ln>
                  <a:noFill/>
                </a:ln>
                <a:solidFill>
                  <a:srgbClr val="000000"/>
                </a:solidFill>
                <a:effectLst/>
                <a:uLnTx/>
                <a:uFillTx/>
                <a:latin typeface="Calibri"/>
                <a:cs typeface="Calibri"/>
              </a:rPr>
              <a:t>.4. </a:t>
            </a:r>
            <a:r>
              <a:rPr kumimoji="0" lang="en-IE" sz="3600" b="0" i="0" u="none" strike="noStrike" kern="1200" cap="none" spc="0" normalizeH="0" baseline="0" noProof="0" dirty="0" err="1">
                <a:ln>
                  <a:noFill/>
                </a:ln>
                <a:solidFill>
                  <a:srgbClr val="000000"/>
                </a:solidFill>
                <a:effectLst/>
                <a:uLnTx/>
                <a:uFillTx/>
                <a:latin typeface="Calibri"/>
                <a:cs typeface="Calibri"/>
              </a:rPr>
              <a:t>Sorumlu</a:t>
            </a:r>
            <a:r>
              <a:rPr kumimoji="0" lang="en-IE" sz="3600" b="0" i="0" u="none" strike="noStrike" kern="1200" cap="none" spc="0" normalizeH="0" baseline="0" noProof="0" dirty="0">
                <a:ln>
                  <a:noFill/>
                </a:ln>
                <a:solidFill>
                  <a:srgbClr val="000000"/>
                </a:solidFill>
                <a:effectLst/>
                <a:uLnTx/>
                <a:uFillTx/>
                <a:latin typeface="Calibri"/>
                <a:cs typeface="Calibri"/>
              </a:rPr>
              <a:t> </a:t>
            </a:r>
            <a:r>
              <a:rPr kumimoji="0" lang="en-IE" sz="3600" b="0" i="0" u="none" strike="noStrike" kern="1200" cap="none" spc="0" normalizeH="0" baseline="0" noProof="0" dirty="0" err="1">
                <a:ln>
                  <a:noFill/>
                </a:ln>
                <a:solidFill>
                  <a:srgbClr val="000000"/>
                </a:solidFill>
                <a:effectLst/>
                <a:uLnTx/>
                <a:uFillTx/>
                <a:latin typeface="Calibri"/>
                <a:cs typeface="Calibri"/>
              </a:rPr>
              <a:t>Tüketim</a:t>
            </a:r>
            <a:endParaRPr lang="en-IE" sz="3600" b="0" i="0" u="none" strike="noStrike" kern="1200" cap="none" spc="0" normalizeH="0" baseline="0" noProof="0" dirty="0" err="1">
              <a:ln>
                <a:noFill/>
              </a:ln>
              <a:solidFill>
                <a:srgbClr val="000000"/>
              </a:solidFill>
              <a:effectLst/>
              <a:uLnTx/>
              <a:uFillTx/>
              <a:latin typeface="Calibri"/>
              <a:cs typeface="Calibri"/>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684482" y="1368259"/>
            <a:ext cx="5509517" cy="430887"/>
          </a:xfrm>
          <a:prstGeom prst="rect">
            <a:avLst/>
          </a:prstGeom>
          <a:noFill/>
        </p:spPr>
        <p:txBody>
          <a:bodyPr wrap="square" lIns="91440" tIns="45720" rIns="91440" bIns="45720" anchor="t">
            <a:spAutoFit/>
          </a:bodyPr>
          <a:lstStyle/>
          <a:p>
            <a:pPr algn="r"/>
            <a:r>
              <a:rPr lang="en-US" sz="2200" i="0" dirty="0">
                <a:solidFill>
                  <a:srgbClr val="000000"/>
                </a:solidFill>
                <a:effectLst/>
                <a:latin typeface="Calibri"/>
                <a:ea typeface="Calibri" panose="020F0502020204030204" pitchFamily="34" charset="0"/>
                <a:cs typeface="Calibri"/>
              </a:rPr>
              <a:t>B.4.3. </a:t>
            </a:r>
            <a:r>
              <a:rPr lang="en-US" sz="2200" dirty="0" err="1">
                <a:solidFill>
                  <a:srgbClr val="000000"/>
                </a:solidFill>
                <a:latin typeface="Calibri"/>
                <a:ea typeface="Calibri" panose="020F0502020204030204" pitchFamily="34" charset="0"/>
                <a:cs typeface="Calibri"/>
              </a:rPr>
              <a:t>Zulüm</a:t>
            </a:r>
            <a:r>
              <a:rPr lang="en-US" sz="2200" dirty="0">
                <a:solidFill>
                  <a:srgbClr val="000000"/>
                </a:solidFill>
                <a:latin typeface="Calibri"/>
                <a:ea typeface="Calibri" panose="020F0502020204030204" pitchFamily="34" charset="0"/>
                <a:cs typeface="Calibri"/>
              </a:rPr>
              <a:t> </a:t>
            </a:r>
            <a:r>
              <a:rPr lang="en-US" sz="2200" dirty="0" err="1">
                <a:solidFill>
                  <a:srgbClr val="000000"/>
                </a:solidFill>
                <a:latin typeface="Calibri"/>
                <a:ea typeface="Calibri" panose="020F0502020204030204" pitchFamily="34" charset="0"/>
                <a:cs typeface="Calibri"/>
              </a:rPr>
              <a:t>İçermeyen</a:t>
            </a:r>
            <a:r>
              <a:rPr lang="en-US" sz="2200" i="0" dirty="0">
                <a:solidFill>
                  <a:srgbClr val="000000"/>
                </a:solidFill>
                <a:effectLst/>
                <a:latin typeface="Calibri"/>
                <a:ea typeface="Calibri" panose="020F0502020204030204" pitchFamily="34" charset="0"/>
                <a:cs typeface="Calibri"/>
              </a:rPr>
              <a:t> ve Bitki </a:t>
            </a:r>
            <a:r>
              <a:rPr lang="en-US" sz="2200" i="0" dirty="0" err="1">
                <a:solidFill>
                  <a:srgbClr val="000000"/>
                </a:solidFill>
                <a:effectLst/>
                <a:latin typeface="Calibri"/>
                <a:ea typeface="Calibri" panose="020F0502020204030204" pitchFamily="34" charset="0"/>
                <a:cs typeface="Calibri"/>
              </a:rPr>
              <a:t>Temelli</a:t>
            </a:r>
            <a:r>
              <a:rPr lang="en-US" sz="2200" i="0" dirty="0">
                <a:solidFill>
                  <a:srgbClr val="000000"/>
                </a:solidFill>
                <a:effectLst/>
                <a:latin typeface="Calibri"/>
                <a:ea typeface="Calibri" panose="020F0502020204030204" pitchFamily="34" charset="0"/>
                <a:cs typeface="Calibri"/>
              </a:rPr>
              <a:t> </a:t>
            </a:r>
            <a:r>
              <a:rPr lang="en-US" sz="2200" i="0" dirty="0" err="1">
                <a:solidFill>
                  <a:srgbClr val="000000"/>
                </a:solidFill>
                <a:effectLst/>
                <a:latin typeface="Calibri"/>
                <a:ea typeface="Calibri" panose="020F0502020204030204" pitchFamily="34" charset="0"/>
                <a:cs typeface="Calibri"/>
              </a:rPr>
              <a:t>Yaşam</a:t>
            </a:r>
            <a:endParaRPr lang="en-US" sz="2200" i="0" dirty="0">
              <a:solidFill>
                <a:srgbClr val="000000"/>
              </a:solidFill>
              <a:effectLst/>
              <a:latin typeface="Calibri"/>
              <a:ea typeface="Calibri" panose="020F0502020204030204" pitchFamily="34" charset="0"/>
              <a:cs typeface="Calibri"/>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p:txBody>
          <a:bodyPr lIns="91440" tIns="45720" rIns="91440" bIns="45720" numCol="1" spcCol="288000" anchor="t">
            <a:noAutofit/>
          </a:bodyPr>
          <a:lstStyle/>
          <a:p>
            <a:pPr fontAlgn="base"/>
            <a:r>
              <a:rPr lang="tr-TR" sz="1200" b="1" i="0" dirty="0">
                <a:solidFill>
                  <a:srgbClr val="000000"/>
                </a:solidFill>
                <a:effectLst/>
                <a:latin typeface="Calibri"/>
                <a:ea typeface="Calibri"/>
                <a:cs typeface="Calibri"/>
              </a:rPr>
              <a:t>Bitki bazlı yaklaşımlar</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veganizm</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vejeteryanlık</a:t>
            </a:r>
            <a:r>
              <a:rPr lang="tr-TR" sz="1200" b="0" i="0" dirty="0">
                <a:solidFill>
                  <a:srgbClr val="000000"/>
                </a:solidFill>
                <a:effectLst/>
                <a:latin typeface="Calibri"/>
                <a:ea typeface="Calibri"/>
                <a:cs typeface="Calibri"/>
              </a:rPr>
              <a:t> ve çeşitleri - hayvan hakları ve çevresel kaygılar konusunda artan farkındalık nedeniyle daha fazla popülerlik kazanıyor. Bitki temelli yaklaşımın kökü, bu </a:t>
            </a:r>
            <a:r>
              <a:rPr lang="tr-TR" sz="1200" dirty="0">
                <a:latin typeface="Calibri"/>
                <a:ea typeface="Calibri"/>
                <a:cs typeface="Calibri"/>
              </a:rPr>
              <a:t>rehberin</a:t>
            </a:r>
            <a:r>
              <a:rPr lang="tr-TR" sz="1200" b="0" i="0" dirty="0">
                <a:solidFill>
                  <a:srgbClr val="000000"/>
                </a:solidFill>
                <a:effectLst/>
                <a:latin typeface="Calibri"/>
                <a:ea typeface="Calibri"/>
                <a:cs typeface="Calibri"/>
              </a:rPr>
              <a:t> “Hayvan Hakları” bölümünde tartışıldığı gibi Hinduizm ve Antik Yunan filozoflarına kadar izlenebilen hayvan zulmü tartışmalarıyla ilgilidir. Hayvan hakları </a:t>
            </a:r>
            <a:r>
              <a:rPr lang="tr-TR" sz="1200" dirty="0">
                <a:latin typeface="Calibri"/>
                <a:ea typeface="Calibri"/>
                <a:cs typeface="Calibri"/>
              </a:rPr>
              <a:t>konusuna duyulan etik kaygıyla </a:t>
            </a:r>
            <a:r>
              <a:rPr lang="tr-TR" sz="1200" b="0" i="0" dirty="0">
                <a:solidFill>
                  <a:srgbClr val="000000"/>
                </a:solidFill>
                <a:effectLst/>
                <a:latin typeface="Calibri"/>
                <a:ea typeface="Calibri"/>
                <a:cs typeface="Calibri"/>
              </a:rPr>
              <a:t>başlayan bireysel hareketler</a:t>
            </a:r>
            <a:r>
              <a:rPr lang="tr-TR" sz="1200" dirty="0">
                <a:latin typeface="Calibri"/>
                <a:ea typeface="Calibri"/>
                <a:cs typeface="Calibri"/>
              </a:rPr>
              <a:t>,  </a:t>
            </a:r>
            <a:r>
              <a:rPr lang="tr-TR" sz="1200" b="0" i="0" dirty="0">
                <a:solidFill>
                  <a:srgbClr val="000000"/>
                </a:solidFill>
                <a:effectLst/>
                <a:latin typeface="Calibri"/>
                <a:ea typeface="Calibri"/>
                <a:cs typeface="Calibri"/>
              </a:rPr>
              <a:t>zamanla daha örgütlü hale geldi ve hayvan haklarını korumak için</a:t>
            </a:r>
            <a:r>
              <a:rPr lang="tr-TR" sz="1200" dirty="0">
                <a:latin typeface="Calibri"/>
                <a:ea typeface="Calibri"/>
                <a:cs typeface="Calibri"/>
              </a:rPr>
              <a:t> 19. </a:t>
            </a:r>
            <a:r>
              <a:rPr lang="tr-TR" sz="1200" dirty="0" err="1">
                <a:latin typeface="Calibri"/>
                <a:ea typeface="Calibri"/>
                <a:cs typeface="Calibri"/>
              </a:rPr>
              <a:t>yy'da</a:t>
            </a:r>
            <a:r>
              <a:rPr lang="tr-TR" sz="1200" dirty="0">
                <a:latin typeface="Calibri"/>
                <a:ea typeface="Calibri"/>
                <a:cs typeface="Calibri"/>
              </a:rPr>
              <a:t> kar</a:t>
            </a:r>
            <a:r>
              <a:rPr lang="tr-TR" sz="1200" b="0" i="0" dirty="0">
                <a:solidFill>
                  <a:srgbClr val="000000"/>
                </a:solidFill>
                <a:effectLst/>
                <a:latin typeface="Calibri"/>
                <a:ea typeface="Calibri"/>
                <a:cs typeface="Calibri"/>
              </a:rPr>
              <a:t> amacı gütmeyen kuruluşlar kuruldu</a:t>
            </a:r>
            <a:r>
              <a:rPr lang="tr-TR" sz="1200" dirty="0">
                <a:latin typeface="Calibri"/>
                <a:ea typeface="Calibri"/>
                <a:cs typeface="Calibri"/>
              </a:rPr>
              <a:t> (</a:t>
            </a:r>
            <a:r>
              <a:rPr lang="tr-TR" sz="1200" dirty="0" err="1">
                <a:latin typeface="Calibri"/>
                <a:ea typeface="Calibri"/>
                <a:cs typeface="Calibri"/>
              </a:rPr>
              <a:t>Traïni</a:t>
            </a:r>
            <a:r>
              <a:rPr lang="tr-TR" sz="1200" dirty="0">
                <a:latin typeface="Calibri"/>
                <a:ea typeface="Calibri"/>
                <a:cs typeface="Calibri"/>
              </a:rPr>
              <a:t>, 2016); </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Band</a:t>
            </a:r>
            <a:r>
              <a:rPr lang="tr-TR" sz="1200" b="0" i="0" dirty="0">
                <a:solidFill>
                  <a:srgbClr val="000000"/>
                </a:solidFill>
                <a:effectLst/>
                <a:latin typeface="Calibri"/>
                <a:ea typeface="Calibri"/>
                <a:cs typeface="Calibri"/>
              </a:rPr>
              <a:t> of </a:t>
            </a:r>
            <a:r>
              <a:rPr lang="tr-TR" sz="1200" b="0" i="0" dirty="0" err="1">
                <a:solidFill>
                  <a:srgbClr val="000000"/>
                </a:solidFill>
                <a:effectLst/>
                <a:latin typeface="Calibri"/>
                <a:ea typeface="Calibri"/>
                <a:cs typeface="Calibri"/>
              </a:rPr>
              <a:t>Hope</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Bands</a:t>
            </a:r>
            <a:r>
              <a:rPr lang="tr-TR" sz="1200" b="0" i="0" dirty="0">
                <a:solidFill>
                  <a:srgbClr val="000000"/>
                </a:solidFill>
                <a:effectLst/>
                <a:latin typeface="Calibri"/>
                <a:ea typeface="Calibri"/>
                <a:cs typeface="Calibri"/>
              </a:rPr>
              <a:t> of </a:t>
            </a:r>
            <a:r>
              <a:rPr lang="tr-TR" sz="1200" b="0" i="0" dirty="0" err="1">
                <a:solidFill>
                  <a:srgbClr val="000000"/>
                </a:solidFill>
                <a:effectLst/>
                <a:latin typeface="Calibri"/>
                <a:ea typeface="Calibri"/>
                <a:cs typeface="Calibri"/>
              </a:rPr>
              <a:t>Mercy</a:t>
            </a:r>
            <a:r>
              <a:rPr lang="tr-TR" sz="1200" b="0" i="0" dirty="0">
                <a:solidFill>
                  <a:srgbClr val="000000"/>
                </a:solidFill>
                <a:effectLst/>
                <a:latin typeface="Calibri"/>
                <a:ea typeface="Calibri"/>
                <a:cs typeface="Calibri"/>
              </a:rPr>
              <a:t> ve </a:t>
            </a:r>
            <a:r>
              <a:rPr lang="tr-TR" sz="1200" b="0" i="0" dirty="0" err="1">
                <a:solidFill>
                  <a:srgbClr val="000000"/>
                </a:solidFill>
                <a:effectLst/>
                <a:latin typeface="Calibri"/>
                <a:ea typeface="Calibri"/>
                <a:cs typeface="Calibri"/>
              </a:rPr>
              <a:t>Swiss</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League</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Against</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Animal</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Testing</a:t>
            </a:r>
            <a:r>
              <a:rPr lang="tr-TR" sz="1200" b="0" i="0" dirty="0">
                <a:solidFill>
                  <a:srgbClr val="000000"/>
                </a:solidFill>
                <a:effectLst/>
                <a:latin typeface="Calibri"/>
                <a:ea typeface="Calibri"/>
                <a:cs typeface="Calibri"/>
              </a:rPr>
              <a:t> gibi.</a:t>
            </a:r>
            <a:r>
              <a:rPr lang="tr-TR" sz="1200" dirty="0">
                <a:latin typeface="Calibri"/>
                <a:ea typeface="Calibri"/>
                <a:cs typeface="Calibri"/>
              </a:rPr>
              <a:t> </a:t>
            </a:r>
            <a:endParaRPr lang="tr-TR" sz="1200" b="0" i="0" dirty="0">
              <a:solidFill>
                <a:srgbClr val="000000"/>
              </a:solidFill>
              <a:ea typeface="Calibri"/>
            </a:endParaRPr>
          </a:p>
          <a:p>
            <a:pPr rtl="0" fontAlgn="base"/>
            <a:endParaRPr lang="tr-TR" sz="1200" b="0" i="0" dirty="0">
              <a:solidFill>
                <a:srgbClr val="000000"/>
              </a:solidFill>
              <a:ea typeface="Calibri" panose="020F0502020204030204" pitchFamily="34" charset="0"/>
            </a:endParaRPr>
          </a:p>
          <a:p>
            <a:pPr fontAlgn="base"/>
            <a:r>
              <a:rPr lang="tr-TR" sz="1200" b="1" dirty="0">
                <a:latin typeface="Calibri"/>
                <a:ea typeface="Calibri"/>
                <a:cs typeface="Calibri"/>
              </a:rPr>
              <a:t>Hayvanlara </a:t>
            </a:r>
            <a:r>
              <a:rPr lang="tr-TR" sz="1200" b="1" i="0" dirty="0">
                <a:solidFill>
                  <a:srgbClr val="000000"/>
                </a:solidFill>
                <a:effectLst/>
                <a:latin typeface="Calibri"/>
                <a:ea typeface="Calibri"/>
                <a:cs typeface="Calibri"/>
              </a:rPr>
              <a:t>etik muamele</a:t>
            </a:r>
            <a:r>
              <a:rPr lang="tr-TR" sz="1200" b="1" dirty="0">
                <a:latin typeface="Calibri"/>
                <a:ea typeface="Calibri"/>
                <a:cs typeface="Calibri"/>
              </a:rPr>
              <a:t> </a:t>
            </a:r>
            <a:r>
              <a:rPr lang="tr-TR" sz="1200" dirty="0">
                <a:latin typeface="Calibri"/>
                <a:ea typeface="Calibri"/>
                <a:cs typeface="Calibri"/>
              </a:rPr>
              <a:t>arayışı</a:t>
            </a:r>
            <a:r>
              <a:rPr lang="tr-TR" sz="1200" b="0" i="0" dirty="0">
                <a:solidFill>
                  <a:srgbClr val="000000"/>
                </a:solidFill>
                <a:effectLst/>
                <a:latin typeface="Calibri"/>
                <a:ea typeface="Calibri"/>
                <a:cs typeface="Calibri"/>
              </a:rPr>
              <a:t>, iklim değişikliği ve sera gazı emisyonları ile yoğunlaştı. Azalan hayvansal </a:t>
            </a:r>
            <a:r>
              <a:rPr lang="tr-TR" sz="1200" dirty="0">
                <a:latin typeface="Calibri"/>
                <a:ea typeface="Calibri"/>
                <a:cs typeface="Calibri"/>
              </a:rPr>
              <a:t>ürün üretimi</a:t>
            </a:r>
            <a:r>
              <a:rPr lang="tr-TR" sz="1200" b="0" i="0" dirty="0">
                <a:solidFill>
                  <a:srgbClr val="000000"/>
                </a:solidFill>
                <a:effectLst/>
                <a:latin typeface="Calibri"/>
                <a:ea typeface="Calibri"/>
                <a:cs typeface="Calibri"/>
              </a:rPr>
              <a:t>, sera gazı emisyonlarının azalmasına neden </a:t>
            </a:r>
            <a:r>
              <a:rPr lang="tr-TR" sz="1200" dirty="0">
                <a:latin typeface="Calibri"/>
                <a:ea typeface="Calibri"/>
                <a:cs typeface="Calibri"/>
              </a:rPr>
              <a:t>olmakta</a:t>
            </a:r>
            <a:r>
              <a:rPr lang="tr-TR" sz="1200" b="0" i="0" dirty="0">
                <a:solidFill>
                  <a:srgbClr val="000000"/>
                </a:solidFill>
                <a:effectLst/>
                <a:latin typeface="Calibri"/>
                <a:ea typeface="Calibri"/>
                <a:cs typeface="Calibri"/>
              </a:rPr>
              <a:t>. Scarborough </a:t>
            </a:r>
            <a:r>
              <a:rPr lang="tr-TR" sz="1200" dirty="0">
                <a:latin typeface="Calibri"/>
                <a:ea typeface="Calibri"/>
                <a:cs typeface="Calibri"/>
              </a:rPr>
              <a:t>vd.'ne göre</a:t>
            </a:r>
            <a:r>
              <a:rPr lang="tr-TR" sz="1200" b="0" i="0" dirty="0">
                <a:solidFill>
                  <a:srgbClr val="000000"/>
                </a:solidFill>
                <a:effectLst/>
                <a:latin typeface="Calibri"/>
                <a:ea typeface="Calibri"/>
                <a:cs typeface="Calibri"/>
              </a:rPr>
              <a:t> (2014) “</a:t>
            </a:r>
            <a:r>
              <a:rPr lang="tr-TR" sz="1200" b="0" i="1" dirty="0">
                <a:solidFill>
                  <a:srgbClr val="000000"/>
                </a:solidFill>
                <a:effectLst/>
                <a:latin typeface="Calibri"/>
                <a:ea typeface="Calibri"/>
                <a:cs typeface="Calibri"/>
              </a:rPr>
              <a:t>Yüksek </a:t>
            </a:r>
            <a:r>
              <a:rPr lang="tr-TR" sz="1200" i="1" dirty="0">
                <a:latin typeface="Calibri"/>
                <a:ea typeface="Calibri"/>
                <a:cs typeface="Calibri"/>
              </a:rPr>
              <a:t>etiçeren</a:t>
            </a:r>
            <a:r>
              <a:rPr lang="tr-TR" sz="1200" b="0" i="1" dirty="0">
                <a:solidFill>
                  <a:srgbClr val="000000"/>
                </a:solidFill>
                <a:effectLst/>
                <a:latin typeface="Calibri"/>
                <a:ea typeface="Calibri"/>
                <a:cs typeface="Calibri"/>
              </a:rPr>
              <a:t> bir diyetten</a:t>
            </a:r>
            <a:r>
              <a:rPr lang="tr-TR" sz="1200" i="1" dirty="0">
                <a:latin typeface="Calibri"/>
                <a:ea typeface="Calibri"/>
                <a:cs typeface="Calibri"/>
              </a:rPr>
              <a:t>,</a:t>
            </a:r>
            <a:r>
              <a:rPr lang="tr-TR" sz="1200" b="0" i="1" dirty="0">
                <a:solidFill>
                  <a:srgbClr val="000000"/>
                </a:solidFill>
                <a:effectLst/>
                <a:latin typeface="Calibri"/>
                <a:ea typeface="Calibri"/>
                <a:cs typeface="Calibri"/>
              </a:rPr>
              <a:t> düşük</a:t>
            </a:r>
            <a:r>
              <a:rPr lang="tr-TR" sz="1200" i="1" dirty="0">
                <a:latin typeface="Calibri"/>
                <a:ea typeface="Calibri"/>
                <a:cs typeface="Calibri"/>
              </a:rPr>
              <a:t> miktarda et içeren</a:t>
            </a:r>
            <a:r>
              <a:rPr lang="tr-TR" sz="1200" b="0" i="1" dirty="0">
                <a:solidFill>
                  <a:srgbClr val="000000"/>
                </a:solidFill>
                <a:effectLst/>
                <a:latin typeface="Calibri"/>
                <a:ea typeface="Calibri"/>
                <a:cs typeface="Calibri"/>
              </a:rPr>
              <a:t> bir diyete geçiş, bireyin karbon ayak izini</a:t>
            </a:r>
            <a:r>
              <a:rPr lang="tr-TR" sz="1200" i="1" dirty="0">
                <a:latin typeface="Calibri"/>
                <a:ea typeface="Calibri"/>
                <a:cs typeface="Calibri"/>
              </a:rPr>
              <a:t> her yıl 920</a:t>
            </a:r>
            <a:r>
              <a:rPr lang="tr-TR" sz="1200" b="0" i="1" dirty="0">
                <a:solidFill>
                  <a:srgbClr val="000000"/>
                </a:solidFill>
                <a:effectLst/>
                <a:latin typeface="Calibri"/>
                <a:ea typeface="Calibri"/>
                <a:cs typeface="Calibri"/>
              </a:rPr>
              <a:t> kg </a:t>
            </a:r>
            <a:r>
              <a:rPr lang="tr-TR" sz="1200" i="1" dirty="0">
                <a:latin typeface="Calibri"/>
                <a:ea typeface="Calibri"/>
                <a:cs typeface="Calibri"/>
              </a:rPr>
              <a:t>CO</a:t>
            </a:r>
            <a:r>
              <a:rPr lang="tr-TR" sz="1200" i="1" baseline="30000" dirty="0">
                <a:latin typeface="Calibri"/>
                <a:ea typeface="Calibri"/>
                <a:cs typeface="Calibri"/>
              </a:rPr>
              <a:t>2</a:t>
            </a:r>
            <a:r>
              <a:rPr lang="tr-TR" sz="1200" b="0" i="1" dirty="0">
                <a:solidFill>
                  <a:srgbClr val="000000"/>
                </a:solidFill>
                <a:effectLst/>
                <a:latin typeface="Calibri"/>
                <a:ea typeface="Calibri"/>
                <a:cs typeface="Calibri"/>
              </a:rPr>
              <a:t> azaltır.</a:t>
            </a:r>
            <a:r>
              <a:rPr lang="tr-TR" sz="1200" i="1" dirty="0">
                <a:latin typeface="Calibri"/>
                <a:ea typeface="Calibri"/>
                <a:cs typeface="Calibri"/>
              </a:rPr>
              <a:t> Yüksek</a:t>
            </a:r>
            <a:r>
              <a:rPr lang="tr-TR" sz="1200" b="0" i="1" dirty="0">
                <a:solidFill>
                  <a:srgbClr val="000000"/>
                </a:solidFill>
                <a:effectLst/>
                <a:latin typeface="Calibri"/>
                <a:ea typeface="Calibri"/>
                <a:cs typeface="Calibri"/>
              </a:rPr>
              <a:t> oranda et içeren bir diyetten vejeteryan bir diyete geçmek, karbon ayak izini 1.230 kg </a:t>
            </a:r>
            <a:r>
              <a:rPr lang="tr-TR" sz="1200" i="1" dirty="0">
                <a:latin typeface="Calibri"/>
                <a:ea typeface="Calibri"/>
                <a:cs typeface="Calibri"/>
              </a:rPr>
              <a:t>CO</a:t>
            </a:r>
            <a:r>
              <a:rPr lang="tr-TR" sz="1200" i="1" baseline="30000" dirty="0">
                <a:latin typeface="Calibri"/>
                <a:ea typeface="Calibri"/>
                <a:cs typeface="Calibri"/>
              </a:rPr>
              <a:t>2</a:t>
            </a:r>
            <a:r>
              <a:rPr lang="tr-TR" sz="800" i="1" baseline="-25000" dirty="0">
                <a:latin typeface="Calibri"/>
                <a:ea typeface="Calibri"/>
                <a:cs typeface="Calibri"/>
              </a:rPr>
              <a:t>2</a:t>
            </a:r>
            <a:r>
              <a:rPr lang="tr-TR" sz="1200" i="1" dirty="0">
                <a:latin typeface="Calibri"/>
                <a:ea typeface="Calibri"/>
                <a:cs typeface="Calibri"/>
              </a:rPr>
              <a:t>/yıl  </a:t>
            </a:r>
            <a:r>
              <a:rPr lang="tr-TR" sz="1200" b="0" i="1" dirty="0">
                <a:solidFill>
                  <a:srgbClr val="000000"/>
                </a:solidFill>
                <a:effectLst/>
                <a:latin typeface="Calibri"/>
                <a:ea typeface="Calibri"/>
                <a:cs typeface="Calibri"/>
              </a:rPr>
              <a:t>azaltacaktır.</a:t>
            </a:r>
            <a:r>
              <a:rPr lang="tr-TR" sz="1200" i="1" dirty="0">
                <a:latin typeface="Calibri"/>
                <a:ea typeface="Calibri"/>
                <a:cs typeface="Calibri"/>
              </a:rPr>
              <a:t> Yüksek</a:t>
            </a:r>
            <a:r>
              <a:rPr lang="tr-TR" sz="1200" b="0" i="1" dirty="0">
                <a:solidFill>
                  <a:srgbClr val="000000"/>
                </a:solidFill>
                <a:effectLst/>
                <a:latin typeface="Calibri"/>
                <a:ea typeface="Calibri"/>
                <a:cs typeface="Calibri"/>
              </a:rPr>
              <a:t> et içeren bir diyetten vegan bir diyete geçmek</a:t>
            </a:r>
            <a:r>
              <a:rPr lang="tr-TR" sz="1200" i="1" dirty="0">
                <a:latin typeface="Calibri"/>
                <a:ea typeface="Calibri"/>
                <a:cs typeface="Calibri"/>
              </a:rPr>
              <a:t> ise</a:t>
            </a:r>
            <a:r>
              <a:rPr lang="tr-TR" sz="1200" b="0" i="1" dirty="0">
                <a:solidFill>
                  <a:srgbClr val="000000"/>
                </a:solidFill>
                <a:effectLst/>
                <a:latin typeface="Calibri"/>
                <a:ea typeface="Calibri"/>
                <a:cs typeface="Calibri"/>
              </a:rPr>
              <a:t>, karbon ayak izini 1.560 kg </a:t>
            </a:r>
            <a:r>
              <a:rPr lang="tr-TR" sz="1200" i="1" dirty="0">
                <a:latin typeface="Calibri"/>
                <a:ea typeface="Calibri"/>
                <a:cs typeface="Calibri"/>
              </a:rPr>
              <a:t>CO</a:t>
            </a:r>
            <a:r>
              <a:rPr lang="tr-TR" sz="1200" i="1" baseline="30000" dirty="0">
                <a:latin typeface="Calibri"/>
                <a:ea typeface="Calibri"/>
                <a:cs typeface="Calibri"/>
              </a:rPr>
              <a:t>2</a:t>
            </a:r>
            <a:r>
              <a:rPr lang="tr-TR" sz="1200" i="1" dirty="0">
                <a:latin typeface="Calibri"/>
                <a:ea typeface="Calibri"/>
                <a:cs typeface="Calibri"/>
              </a:rPr>
              <a:t>/yıl</a:t>
            </a:r>
            <a:r>
              <a:rPr lang="tr-TR" sz="1200" b="0" i="1" dirty="0">
                <a:solidFill>
                  <a:srgbClr val="000000"/>
                </a:solidFill>
                <a:effectLst/>
                <a:latin typeface="Calibri"/>
                <a:ea typeface="Calibri"/>
                <a:cs typeface="Calibri"/>
              </a:rPr>
              <a:t> azaltacaktır</a:t>
            </a:r>
            <a:r>
              <a:rPr lang="tr-TR" sz="1200" b="0" i="0" dirty="0">
                <a:solidFill>
                  <a:srgbClr val="000000"/>
                </a:solidFill>
                <a:effectLst/>
                <a:latin typeface="Calibri"/>
                <a:ea typeface="Calibri"/>
                <a:cs typeface="Calibri"/>
              </a:rPr>
              <a:t>”.</a:t>
            </a:r>
            <a:r>
              <a:rPr lang="tr-TR" sz="1200" dirty="0">
                <a:latin typeface="Calibri"/>
                <a:ea typeface="Calibri"/>
                <a:cs typeface="Calibri"/>
              </a:rPr>
              <a:t> </a:t>
            </a:r>
            <a:endParaRPr lang="tr-TR" sz="1200" b="0" i="0" dirty="0">
              <a:solidFill>
                <a:srgbClr val="000000"/>
              </a:solidFill>
              <a:ea typeface="Calibri"/>
            </a:endParaRPr>
          </a:p>
          <a:p>
            <a:pPr rtl="0" fontAlgn="base"/>
            <a:endParaRPr lang="tr-TR" sz="1200" b="0" i="0" dirty="0">
              <a:solidFill>
                <a:srgbClr val="000000"/>
              </a:solidFill>
              <a:ea typeface="Calibri" panose="020F0502020204030204" pitchFamily="34" charset="0"/>
            </a:endParaRPr>
          </a:p>
          <a:p>
            <a:pPr fontAlgn="base"/>
            <a:r>
              <a:rPr lang="tr-TR" sz="1200" b="0" i="0" dirty="0">
                <a:solidFill>
                  <a:srgbClr val="000000"/>
                </a:solidFill>
                <a:effectLst/>
                <a:latin typeface="Calibri"/>
                <a:ea typeface="Calibri"/>
                <a:cs typeface="Calibri"/>
              </a:rPr>
              <a:t>Hayvan hakları ve sürdürülebilirlik konuları hakkında artan farkındalık, artan sayıda insanın çevre dostu beslenmeye geçmesine neden oluyor. Hayvansal ürün üreticileri, pazardaki bu talep değişikliğinin sonuçlarıyla karşı </a:t>
            </a:r>
            <a:r>
              <a:rPr lang="tr-TR" sz="1200" dirty="0">
                <a:latin typeface="Calibri"/>
                <a:ea typeface="Calibri"/>
                <a:cs typeface="Calibri"/>
              </a:rPr>
              <a:t>karşıya kalıyorlar</a:t>
            </a:r>
            <a:r>
              <a:rPr lang="tr-TR" sz="1200" b="0" i="0" dirty="0">
                <a:solidFill>
                  <a:srgbClr val="000000"/>
                </a:solidFill>
                <a:effectLst/>
                <a:latin typeface="Calibri"/>
                <a:ea typeface="Calibri"/>
                <a:cs typeface="Calibri"/>
              </a:rPr>
              <a:t>. Tesco, 2025 yılına kadar vegan et tüketiminde %300'lük bir artış tahmin ediyor (BBC News, 2020). Fast food restoranları (Burger King'in bitki bazlı </a:t>
            </a:r>
            <a:r>
              <a:rPr lang="tr-TR" sz="1200" dirty="0">
                <a:latin typeface="Calibri"/>
                <a:ea typeface="Calibri"/>
                <a:cs typeface="Calibri"/>
              </a:rPr>
              <a:t>whooper ürünü</a:t>
            </a:r>
            <a:r>
              <a:rPr lang="tr-TR" sz="1200" b="0" i="0" dirty="0">
                <a:solidFill>
                  <a:srgbClr val="000000"/>
                </a:solidFill>
                <a:effectLst/>
                <a:latin typeface="Calibri"/>
                <a:ea typeface="Calibri"/>
                <a:cs typeface="Calibri"/>
              </a:rPr>
              <a:t>, </a:t>
            </a:r>
            <a:r>
              <a:rPr lang="tr-TR" sz="1200" dirty="0">
                <a:latin typeface="Calibri"/>
                <a:ea typeface="Calibri"/>
                <a:cs typeface="Calibri"/>
              </a:rPr>
              <a:t>McDonald's McPlanthamburger ürünü</a:t>
            </a:r>
            <a:r>
              <a:rPr lang="tr-TR" sz="1200" b="0" i="0" dirty="0">
                <a:solidFill>
                  <a:srgbClr val="000000"/>
                </a:solidFill>
                <a:effectLst/>
                <a:latin typeface="Calibri"/>
                <a:ea typeface="Calibri"/>
                <a:cs typeface="Calibri"/>
              </a:rPr>
              <a:t>,</a:t>
            </a:r>
            <a:r>
              <a:rPr lang="tr-TR" sz="1200" dirty="0">
                <a:latin typeface="Calibri"/>
                <a:ea typeface="Calibri"/>
                <a:cs typeface="Calibri"/>
              </a:rPr>
              <a:t> </a:t>
            </a:r>
            <a:r>
              <a:rPr lang="tr-TR" sz="1200" b="0" i="0" dirty="0">
                <a:solidFill>
                  <a:srgbClr val="000000"/>
                </a:solidFill>
                <a:effectLst/>
                <a:latin typeface="Calibri"/>
                <a:ea typeface="Calibri"/>
                <a:cs typeface="Calibri"/>
              </a:rPr>
              <a:t>KFC'nin Beyond Chicken Fries ve benzeri</a:t>
            </a:r>
            <a:r>
              <a:rPr lang="tr-TR" sz="1200" dirty="0">
                <a:latin typeface="Calibri"/>
                <a:ea typeface="Calibri"/>
                <a:cs typeface="Calibri"/>
              </a:rPr>
              <a:t> ürünleri</a:t>
            </a:r>
            <a:r>
              <a:rPr lang="tr-TR" sz="1200" b="0" i="0" dirty="0">
                <a:solidFill>
                  <a:srgbClr val="000000"/>
                </a:solidFill>
                <a:effectLst/>
                <a:latin typeface="Calibri"/>
                <a:ea typeface="Calibri"/>
                <a:cs typeface="Calibri"/>
              </a:rPr>
              <a:t>) menülerini tıpkı et gibi tat veren bitki bazlı ürünlerle </a:t>
            </a:r>
            <a:r>
              <a:rPr lang="tr-TR" sz="1200" dirty="0">
                <a:latin typeface="Calibri"/>
                <a:ea typeface="Calibri"/>
                <a:cs typeface="Calibri"/>
              </a:rPr>
              <a:t>güncellediler</a:t>
            </a:r>
            <a:r>
              <a:rPr lang="tr-TR" sz="1200" b="0" i="0" dirty="0">
                <a:solidFill>
                  <a:srgbClr val="000000"/>
                </a:solidFill>
                <a:effectLst/>
                <a:latin typeface="Calibri"/>
                <a:ea typeface="Calibri"/>
                <a:cs typeface="Calibri"/>
              </a:rPr>
              <a:t> Et yerine geçen bitki bazlı</a:t>
            </a:r>
            <a:r>
              <a:rPr lang="tr-TR" sz="1200" dirty="0">
                <a:latin typeface="Calibri"/>
                <a:ea typeface="Calibri"/>
                <a:cs typeface="Calibri"/>
              </a:rPr>
              <a:t> ürünler üreten, 2009 yılında Ethan Brown tarafından kurulan </a:t>
            </a:r>
            <a:r>
              <a:rPr lang="tr-TR" sz="1200" b="0" i="0" dirty="0">
                <a:solidFill>
                  <a:srgbClr val="000000"/>
                </a:solidFill>
                <a:effectLst/>
                <a:latin typeface="Calibri"/>
                <a:ea typeface="Calibri"/>
                <a:cs typeface="Calibri"/>
              </a:rPr>
              <a:t>Beyond Meat</a:t>
            </a:r>
            <a:r>
              <a:rPr lang="tr-TR" sz="1200" dirty="0">
                <a:latin typeface="Calibri"/>
                <a:ea typeface="Calibri"/>
                <a:cs typeface="Calibri"/>
              </a:rPr>
              <a:t> (t.y.),</a:t>
            </a:r>
            <a:r>
              <a:rPr lang="tr-TR" sz="1200" b="0" i="0" dirty="0">
                <a:solidFill>
                  <a:srgbClr val="000000"/>
                </a:solidFill>
                <a:effectLst/>
                <a:latin typeface="Calibri"/>
                <a:ea typeface="Calibri"/>
                <a:cs typeface="Calibri"/>
              </a:rPr>
              <a:t> </a:t>
            </a:r>
            <a:r>
              <a:rPr lang="tr-TR" sz="1200" dirty="0">
                <a:latin typeface="Calibri"/>
                <a:ea typeface="Calibri"/>
                <a:cs typeface="Calibri"/>
              </a:rPr>
              <a:t>hayvanları feda etmeden “</a:t>
            </a:r>
            <a:r>
              <a:rPr lang="tr-TR" sz="1200" i="1" dirty="0">
                <a:latin typeface="Calibri"/>
                <a:ea typeface="Calibri"/>
                <a:cs typeface="Calibri"/>
              </a:rPr>
              <a:t>lezzetli, besleyici, sürdürülebilir protein</a:t>
            </a:r>
            <a:r>
              <a:rPr lang="tr-TR" sz="1200" dirty="0">
                <a:latin typeface="Calibri"/>
                <a:ea typeface="Calibri"/>
                <a:cs typeface="Calibri"/>
              </a:rPr>
              <a:t>” üretmeyi kendilerine misyon edindiler. Firma, bitki</a:t>
            </a:r>
            <a:r>
              <a:rPr lang="tr-TR" sz="1200" b="0" i="0" dirty="0">
                <a:solidFill>
                  <a:srgbClr val="000000"/>
                </a:solidFill>
                <a:effectLst/>
                <a:latin typeface="Calibri"/>
                <a:ea typeface="Calibri"/>
                <a:cs typeface="Calibri"/>
              </a:rPr>
              <a:t> bazlı köfte, tavuk, sosis, biftek vb.</a:t>
            </a:r>
            <a:r>
              <a:rPr lang="tr-TR" sz="1200" dirty="0">
                <a:latin typeface="Calibri"/>
                <a:ea typeface="Calibri"/>
                <a:cs typeface="Calibri"/>
              </a:rPr>
              <a:t> üretmektedir.</a:t>
            </a:r>
            <a:endParaRPr lang="tr-TR" sz="1200" b="0" i="0" dirty="0">
              <a:solidFill>
                <a:srgbClr val="000000"/>
              </a:solidFill>
              <a:latin typeface="Calibri"/>
              <a:ea typeface="Calibri"/>
              <a:cs typeface="Calibri"/>
            </a:endParaRPr>
          </a:p>
          <a:p>
            <a:pPr rtl="0" fontAlgn="base"/>
            <a:endParaRPr lang="tr-TR" sz="1200" dirty="0">
              <a:ea typeface="Calibri" panose="020F0502020204030204" pitchFamily="34" charset="0"/>
            </a:endParaRPr>
          </a:p>
          <a:p>
            <a:pPr fontAlgn="base"/>
            <a:r>
              <a:rPr lang="tr-TR" sz="1200" b="0" i="0" dirty="0">
                <a:solidFill>
                  <a:srgbClr val="000000"/>
                </a:solidFill>
                <a:effectLst/>
                <a:latin typeface="Calibri"/>
                <a:ea typeface="Calibri"/>
                <a:cs typeface="Calibri"/>
              </a:rPr>
              <a:t>Bitkisel ağırlıklı beslenme sadece çevresel sürdürülebilirlik ya da hayvan hakları ve sağlığı açısından tercih edilmiyor. Artan meyve ve sebze tüketimi, kolon kanseri</a:t>
            </a:r>
            <a:r>
              <a:rPr lang="tr-TR" sz="1200" dirty="0">
                <a:latin typeface="Calibri"/>
                <a:ea typeface="Calibri"/>
                <a:cs typeface="Calibri"/>
              </a:rPr>
              <a:t> (</a:t>
            </a:r>
            <a:r>
              <a:rPr lang="tr-TR" sz="1200" dirty="0" err="1">
                <a:latin typeface="Calibri"/>
                <a:ea typeface="Calibri"/>
                <a:cs typeface="Calibri"/>
              </a:rPr>
              <a:t>Mettlin</a:t>
            </a:r>
            <a:r>
              <a:rPr lang="tr-TR" sz="1200" dirty="0">
                <a:latin typeface="Calibri"/>
                <a:ea typeface="Calibri"/>
                <a:cs typeface="Calibri"/>
              </a:rPr>
              <a:t> vd.,1981; Jenkins vd., 2001), akciğer kanseri (</a:t>
            </a:r>
            <a:r>
              <a:rPr lang="tr-TR" sz="1200" dirty="0" err="1">
                <a:latin typeface="Calibri"/>
                <a:ea typeface="Calibri"/>
                <a:cs typeface="Calibri"/>
              </a:rPr>
              <a:t>Voorrips</a:t>
            </a:r>
            <a:r>
              <a:rPr lang="tr-TR" sz="1200" dirty="0">
                <a:latin typeface="Calibri"/>
                <a:ea typeface="Calibri"/>
                <a:cs typeface="Calibri"/>
              </a:rPr>
              <a:t> vd., 2000); kolorektal kanser (Terry vd., 2001) ve meme kanseri (</a:t>
            </a:r>
            <a:r>
              <a:rPr lang="tr-TR" sz="1200" dirty="0" err="1">
                <a:latin typeface="Calibri"/>
                <a:ea typeface="Calibri"/>
                <a:cs typeface="Calibri"/>
              </a:rPr>
              <a:t>Gandini</a:t>
            </a:r>
            <a:r>
              <a:rPr lang="tr-TR" sz="1200" dirty="0">
                <a:latin typeface="Calibri"/>
                <a:ea typeface="Calibri"/>
                <a:cs typeface="Calibri"/>
              </a:rPr>
              <a:t> vd., 2000) riskini</a:t>
            </a:r>
            <a:r>
              <a:rPr lang="tr-TR" sz="1200" b="0" i="0" dirty="0">
                <a:solidFill>
                  <a:srgbClr val="000000"/>
                </a:solidFill>
                <a:effectLst/>
                <a:latin typeface="Calibri"/>
                <a:ea typeface="Calibri"/>
                <a:cs typeface="Calibri"/>
              </a:rPr>
              <a:t> azaltan yüksek lif alımına neden olur</a:t>
            </a:r>
            <a:r>
              <a:rPr lang="tr-TR" sz="1200" dirty="0">
                <a:latin typeface="Calibri"/>
                <a:ea typeface="Calibri"/>
                <a:cs typeface="Calibri"/>
              </a:rPr>
              <a:t>.</a:t>
            </a:r>
            <a:r>
              <a:rPr lang="tr-TR" sz="1200" b="0" i="0" dirty="0">
                <a:solidFill>
                  <a:srgbClr val="000000"/>
                </a:solidFill>
                <a:effectLst/>
                <a:latin typeface="Calibri"/>
                <a:ea typeface="Calibri"/>
                <a:cs typeface="Calibri"/>
              </a:rPr>
              <a:t> Bazı araştırmalar, </a:t>
            </a:r>
            <a:r>
              <a:rPr lang="tr-TR" sz="1200" b="0" i="0" dirty="0" err="1">
                <a:solidFill>
                  <a:srgbClr val="000000"/>
                </a:solidFill>
                <a:effectLst/>
                <a:latin typeface="Calibri"/>
                <a:ea typeface="Calibri"/>
                <a:cs typeface="Calibri"/>
              </a:rPr>
              <a:t>lahanagiller</a:t>
            </a:r>
            <a:r>
              <a:rPr lang="tr-TR" sz="1200" b="0" i="0" dirty="0">
                <a:solidFill>
                  <a:srgbClr val="000000"/>
                </a:solidFill>
                <a:effectLst/>
                <a:latin typeface="Calibri"/>
                <a:ea typeface="Calibri"/>
                <a:cs typeface="Calibri"/>
              </a:rPr>
              <a:t> (</a:t>
            </a:r>
            <a:r>
              <a:rPr lang="tr-TR" sz="1200" dirty="0">
                <a:latin typeface="Calibri"/>
                <a:ea typeface="Calibri"/>
                <a:cs typeface="Calibri"/>
              </a:rPr>
              <a:t>Van</a:t>
            </a:r>
            <a:r>
              <a:rPr lang="tr-TR" sz="1200" b="0" i="0" dirty="0">
                <a:solidFill>
                  <a:srgbClr val="000000"/>
                </a:solidFill>
                <a:effectLst/>
                <a:latin typeface="Calibri"/>
                <a:ea typeface="Calibri"/>
                <a:cs typeface="Calibri"/>
              </a:rPr>
              <a:t> </a:t>
            </a:r>
            <a:r>
              <a:rPr lang="tr-TR" sz="1200" b="0" i="0" dirty="0" err="1">
                <a:solidFill>
                  <a:srgbClr val="000000"/>
                </a:solidFill>
                <a:effectLst/>
                <a:latin typeface="Calibri"/>
                <a:ea typeface="Calibri"/>
                <a:cs typeface="Calibri"/>
              </a:rPr>
              <a:t>Poppel</a:t>
            </a:r>
            <a:r>
              <a:rPr lang="tr-TR" sz="1200" b="0" i="0" dirty="0">
                <a:solidFill>
                  <a:srgbClr val="000000"/>
                </a:solidFill>
                <a:effectLst/>
                <a:latin typeface="Calibri"/>
                <a:ea typeface="Calibri"/>
                <a:cs typeface="Calibri"/>
              </a:rPr>
              <a:t> </a:t>
            </a:r>
            <a:r>
              <a:rPr lang="tr-TR" sz="1200" dirty="0">
                <a:latin typeface="Calibri"/>
                <a:ea typeface="Calibri"/>
                <a:cs typeface="Calibri"/>
              </a:rPr>
              <a:t>vd.,</a:t>
            </a:r>
            <a:r>
              <a:rPr lang="tr-TR" sz="1200" b="0" i="0" dirty="0">
                <a:solidFill>
                  <a:srgbClr val="000000"/>
                </a:solidFill>
                <a:effectLst/>
                <a:latin typeface="Calibri"/>
                <a:ea typeface="Calibri"/>
                <a:cs typeface="Calibri"/>
              </a:rPr>
              <a:t> 1999), sarımsak (</a:t>
            </a:r>
            <a:r>
              <a:rPr lang="tr-TR" sz="1200" b="0" i="0" dirty="0" err="1">
                <a:solidFill>
                  <a:srgbClr val="000000"/>
                </a:solidFill>
                <a:effectLst/>
                <a:latin typeface="Calibri"/>
                <a:ea typeface="Calibri"/>
                <a:cs typeface="Calibri"/>
              </a:rPr>
              <a:t>Fleischauer</a:t>
            </a:r>
            <a:r>
              <a:rPr lang="tr-TR" sz="1200" b="0" i="0" dirty="0">
                <a:solidFill>
                  <a:srgbClr val="000000"/>
                </a:solidFill>
                <a:effectLst/>
                <a:latin typeface="Calibri"/>
                <a:ea typeface="Calibri"/>
                <a:cs typeface="Calibri"/>
              </a:rPr>
              <a:t> ve </a:t>
            </a:r>
            <a:r>
              <a:rPr lang="tr-TR" sz="1200" b="0" i="0" dirty="0" err="1">
                <a:solidFill>
                  <a:srgbClr val="000000"/>
                </a:solidFill>
                <a:effectLst/>
                <a:latin typeface="Calibri"/>
                <a:ea typeface="Calibri"/>
                <a:cs typeface="Calibri"/>
              </a:rPr>
              <a:t>Arab</a:t>
            </a:r>
            <a:r>
              <a:rPr lang="tr-TR" sz="1200" b="0" i="0" dirty="0">
                <a:solidFill>
                  <a:srgbClr val="000000"/>
                </a:solidFill>
                <a:effectLst/>
                <a:latin typeface="Calibri"/>
                <a:ea typeface="Calibri"/>
                <a:cs typeface="Calibri"/>
              </a:rPr>
              <a:t>, 2001; </a:t>
            </a:r>
            <a:r>
              <a:rPr lang="tr-TR" sz="1200" b="0" i="0" dirty="0" err="1">
                <a:solidFill>
                  <a:srgbClr val="000000"/>
                </a:solidFill>
                <a:effectLst/>
                <a:latin typeface="Calibri"/>
                <a:ea typeface="Calibri"/>
                <a:cs typeface="Calibri"/>
              </a:rPr>
              <a:t>Galeone</a:t>
            </a:r>
            <a:r>
              <a:rPr lang="tr-TR" sz="1200" b="0" i="0" dirty="0">
                <a:solidFill>
                  <a:srgbClr val="000000"/>
                </a:solidFill>
                <a:effectLst/>
                <a:latin typeface="Calibri"/>
                <a:ea typeface="Calibri"/>
                <a:cs typeface="Calibri"/>
              </a:rPr>
              <a:t> </a:t>
            </a:r>
            <a:r>
              <a:rPr lang="tr-TR" sz="1200" dirty="0">
                <a:latin typeface="Calibri"/>
                <a:ea typeface="Calibri"/>
                <a:cs typeface="Calibri"/>
              </a:rPr>
              <a:t>vd.,</a:t>
            </a:r>
            <a:r>
              <a:rPr lang="tr-TR" sz="1200" b="0" i="0" dirty="0">
                <a:solidFill>
                  <a:srgbClr val="000000"/>
                </a:solidFill>
                <a:effectLst/>
                <a:latin typeface="Calibri"/>
                <a:ea typeface="Calibri"/>
                <a:cs typeface="Calibri"/>
              </a:rPr>
              <a:t> 2006) gibi kanserden koruyucu etkileri için belirli sebzelere atıfta bulunur.</a:t>
            </a:r>
            <a:r>
              <a:rPr lang="tr-TR" sz="1200" dirty="0">
                <a:latin typeface="Calibri"/>
                <a:ea typeface="Calibri"/>
                <a:cs typeface="Calibri"/>
              </a:rPr>
              <a:t> Vejetaryen  beslenmenin diğer sonuçları Phillips (2005) tarafından tartışılmaktadır.</a:t>
            </a:r>
            <a:endParaRPr lang="tr-TR" sz="1200" b="0" i="0" dirty="0">
              <a:solidFill>
                <a:srgbClr val="000000"/>
              </a:solidFill>
              <a:ea typeface="Calibri"/>
            </a:endParaRPr>
          </a:p>
        </p:txBody>
      </p:sp>
      <p:sp>
        <p:nvSpPr>
          <p:cNvPr id="5" name="Slide Number Placeholder 9">
            <a:extLst>
              <a:ext uri="{FF2B5EF4-FFF2-40B4-BE49-F238E27FC236}">
                <a16:creationId xmlns:a16="http://schemas.microsoft.com/office/drawing/2014/main" id="{BF43A433-9C8A-588C-B0ED-B87D6FAB414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57</a:t>
            </a:fld>
            <a:endParaRPr lang="en-US" sz="1100"/>
          </a:p>
        </p:txBody>
      </p:sp>
    </p:spTree>
    <p:extLst>
      <p:ext uri="{BB962C8B-B14F-4D97-AF65-F5344CB8AC3E}">
        <p14:creationId xmlns:p14="http://schemas.microsoft.com/office/powerpoint/2010/main" val="1922536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p:txBody>
          <a:bodyPr lIns="91440" tIns="45720" rIns="91440" bIns="45720" numCol="1" spcCol="288000" anchor="t">
            <a:noAutofit/>
          </a:bodyPr>
          <a:lstStyle/>
          <a:p>
            <a:r>
              <a:rPr lang="tr-TR" sz="1200" dirty="0">
                <a:latin typeface="Calibri"/>
                <a:cs typeface="Calibri"/>
              </a:rPr>
              <a:t>İşlenmiş et tüketiminin yüksek olması, ki buradaki işlenmiş et “</a:t>
            </a:r>
            <a:r>
              <a:rPr lang="tr-TR" sz="1200" i="1" dirty="0">
                <a:latin typeface="Calibri"/>
                <a:cs typeface="Calibri"/>
              </a:rPr>
              <a:t>tuzlama, kürleme, fermantasyon, tütsüleme veya diğer işlemler yoluyla dönüştürülmüş eti" </a:t>
            </a:r>
            <a:r>
              <a:rPr lang="tr-TR" sz="1200" dirty="0">
                <a:latin typeface="Calibri"/>
                <a:cs typeface="Calibri"/>
              </a:rPr>
              <a:t>ifade eder (</a:t>
            </a:r>
            <a:r>
              <a:rPr lang="tr-TR" sz="1200" dirty="0" err="1">
                <a:latin typeface="Calibri"/>
                <a:cs typeface="Calibri"/>
              </a:rPr>
              <a:t>Bouvard</a:t>
            </a:r>
            <a:r>
              <a:rPr lang="tr-TR" sz="1200" dirty="0">
                <a:latin typeface="Calibri"/>
                <a:cs typeface="Calibri"/>
              </a:rPr>
              <a:t> vd., 2015); pankreas kanseri (</a:t>
            </a:r>
            <a:r>
              <a:rPr lang="tr-TR" sz="1200" dirty="0" err="1">
                <a:latin typeface="Calibri"/>
                <a:cs typeface="Calibri"/>
              </a:rPr>
              <a:t>Larsson</a:t>
            </a:r>
            <a:r>
              <a:rPr lang="tr-TR" sz="1200" dirty="0">
                <a:latin typeface="Calibri"/>
                <a:cs typeface="Calibri"/>
              </a:rPr>
              <a:t> ve </a:t>
            </a:r>
            <a:r>
              <a:rPr lang="tr-TR" sz="1200" dirty="0" err="1">
                <a:latin typeface="Calibri"/>
                <a:cs typeface="Calibri"/>
              </a:rPr>
              <a:t>Wolk</a:t>
            </a:r>
            <a:r>
              <a:rPr lang="tr-TR" sz="1200" dirty="0">
                <a:latin typeface="Calibri"/>
                <a:cs typeface="Calibri"/>
              </a:rPr>
              <a:t>, 2012), kolorektal, kolon ve rektum kanserleri (</a:t>
            </a:r>
            <a:r>
              <a:rPr lang="tr-TR" sz="1200" dirty="0" err="1">
                <a:latin typeface="Calibri"/>
                <a:cs typeface="Calibri"/>
              </a:rPr>
              <a:t>Chan</a:t>
            </a:r>
            <a:r>
              <a:rPr lang="tr-TR" sz="1200" dirty="0">
                <a:latin typeface="Calibri"/>
                <a:cs typeface="Calibri"/>
              </a:rPr>
              <a:t> vd., 2011; </a:t>
            </a:r>
            <a:r>
              <a:rPr lang="tr-TR" sz="1200" dirty="0" err="1">
                <a:latin typeface="Calibri"/>
                <a:cs typeface="Calibri"/>
              </a:rPr>
              <a:t>Santarelli</a:t>
            </a:r>
            <a:r>
              <a:rPr lang="tr-TR" sz="1200" dirty="0">
                <a:latin typeface="Calibri"/>
                <a:cs typeface="Calibri"/>
              </a:rPr>
              <a:t> vd., 2008; World </a:t>
            </a:r>
            <a:r>
              <a:rPr lang="tr-TR" sz="1200" dirty="0" err="1">
                <a:latin typeface="Calibri"/>
                <a:cs typeface="Calibri"/>
              </a:rPr>
              <a:t>Cancer</a:t>
            </a:r>
            <a:r>
              <a:rPr lang="tr-TR" sz="1200" dirty="0">
                <a:latin typeface="Calibri"/>
                <a:cs typeface="Calibri"/>
              </a:rPr>
              <a:t> </a:t>
            </a:r>
            <a:r>
              <a:rPr lang="tr-TR" sz="1200" dirty="0" err="1">
                <a:latin typeface="Calibri"/>
                <a:cs typeface="Calibri"/>
              </a:rPr>
              <a:t>Research</a:t>
            </a:r>
            <a:r>
              <a:rPr lang="tr-TR" sz="1200" dirty="0">
                <a:latin typeface="Calibri"/>
                <a:cs typeface="Calibri"/>
              </a:rPr>
              <a:t> </a:t>
            </a:r>
            <a:r>
              <a:rPr lang="tr-TR" sz="1200" dirty="0" err="1">
                <a:latin typeface="Calibri"/>
                <a:cs typeface="Calibri"/>
              </a:rPr>
              <a:t>Fund</a:t>
            </a:r>
            <a:r>
              <a:rPr lang="tr-TR" sz="1200" dirty="0">
                <a:latin typeface="Calibri"/>
                <a:cs typeface="Calibri"/>
              </a:rPr>
              <a:t> International, </a:t>
            </a:r>
            <a:r>
              <a:rPr lang="tr-TR" sz="1200" dirty="0" err="1">
                <a:latin typeface="Calibri"/>
                <a:cs typeface="Calibri"/>
              </a:rPr>
              <a:t>t.y</a:t>
            </a:r>
            <a:r>
              <a:rPr lang="tr-TR" sz="1200" dirty="0">
                <a:latin typeface="Calibri"/>
                <a:cs typeface="Calibri"/>
              </a:rPr>
              <a:t>.), akciğer kanseri (Cross vd., 2007; Lam vd., 2009) ve diğer bazı kanserler riskinde artış ile ilişkilidir. Yüksek sıcaklıklarda tavada kızartma, ızgara veya mangalda pişirme, bazı kanserojenlerin yüksek miktarlarda ,ortaya çıkmasına neden olduğundan etin pişirme yöntemi de kanserojen bileşikleri etkiler (</a:t>
            </a:r>
            <a:r>
              <a:rPr lang="tr-TR" sz="1200" dirty="0" err="1">
                <a:latin typeface="Calibri"/>
                <a:cs typeface="Calibri"/>
              </a:rPr>
              <a:t>Bouvard</a:t>
            </a:r>
            <a:r>
              <a:rPr lang="tr-TR" sz="1200" dirty="0">
                <a:latin typeface="Calibri"/>
                <a:cs typeface="Calibri"/>
              </a:rPr>
              <a:t> vd., 2015). Buna göre, Amerikan Kanser Araştırmaları Enstitüsü (Smith, 2019) ve Avustralya Kanser Konseyi  gibi kuruluşlar, kanser ve işlenmiş et tüketimi hakkında farkındalık yaratmak, kırmızı et tüketimini azaltmayı ve işlenmiş et ürünlerinden mümkün olduğunca kaçınmayı önermektedir.</a:t>
            </a:r>
            <a:endParaRPr lang="tr-TR" sz="1200" dirty="0"/>
          </a:p>
          <a:p>
            <a:pPr rtl="0"/>
            <a:endParaRPr lang="tr-TR" sz="1200" dirty="0"/>
          </a:p>
          <a:p>
            <a:pPr rtl="0"/>
            <a:r>
              <a:rPr lang="tr-TR" sz="1200" dirty="0">
                <a:latin typeface="Calibri"/>
                <a:cs typeface="Calibri"/>
              </a:rPr>
              <a:t>Öte yandan, vejetaryenler ve veganlar, tüketicilerin besin değerleri konusunda eğitilmesini gerektiren bazı besinlerden yoksun olabilir. Bitki bazlı diyetler B12 Vitamini eksikliğine neden olabilir (</a:t>
            </a:r>
            <a:r>
              <a:rPr lang="tr-TR" sz="1200" dirty="0" err="1">
                <a:latin typeface="Calibri"/>
                <a:cs typeface="Calibri"/>
              </a:rPr>
              <a:t>Pawlak</a:t>
            </a:r>
            <a:r>
              <a:rPr lang="tr-TR" sz="1200" dirty="0">
                <a:latin typeface="Calibri"/>
                <a:cs typeface="Calibri"/>
              </a:rPr>
              <a:t> vd., 2013; Phillips 2005). Bu da gıdanın besin değerine dikkat eden, okuyan, araştıran ve gıda okuryazarlığına ilgi duyan bir tüketici profilini gerektirmektedir.</a:t>
            </a:r>
            <a:endParaRPr lang="tr-TR" sz="1200" dirty="0"/>
          </a:p>
        </p:txBody>
      </p:sp>
      <p:sp>
        <p:nvSpPr>
          <p:cNvPr id="7" name="Text Placeholder 1">
            <a:extLst>
              <a:ext uri="{FF2B5EF4-FFF2-40B4-BE49-F238E27FC236}">
                <a16:creationId xmlns:a16="http://schemas.microsoft.com/office/drawing/2014/main" id="{88FA8675-389D-4746-E1E3-D1C89F9BED61}"/>
              </a:ext>
            </a:extLst>
          </p:cNvPr>
          <p:cNvSpPr>
            <a:spLocks noGrp="1"/>
          </p:cNvSpPr>
          <p:nvPr>
            <p:ph type="body" sz="quarter" idx="30"/>
          </p:nvPr>
        </p:nvSpPr>
        <p:spPr>
          <a:xfrm>
            <a:off x="292409" y="392022"/>
            <a:ext cx="5655136"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Sorumlu Tüketim</a:t>
            </a:r>
          </a:p>
          <a:p>
            <a:pPr algn="l" rtl="0"/>
            <a:endParaRPr lang="en-IE"/>
          </a:p>
        </p:txBody>
      </p:sp>
      <p:sp>
        <p:nvSpPr>
          <p:cNvPr id="8" name="TextBox 7">
            <a:extLst>
              <a:ext uri="{FF2B5EF4-FFF2-40B4-BE49-F238E27FC236}">
                <a16:creationId xmlns:a16="http://schemas.microsoft.com/office/drawing/2014/main" id="{5D940DEA-2288-56F3-5E35-DCDD48175DF1}"/>
              </a:ext>
            </a:extLst>
          </p:cNvPr>
          <p:cNvSpPr txBox="1"/>
          <p:nvPr/>
        </p:nvSpPr>
        <p:spPr>
          <a:xfrm>
            <a:off x="292409" y="1113485"/>
            <a:ext cx="5362728" cy="461665"/>
          </a:xfrm>
          <a:prstGeom prst="rect">
            <a:avLst/>
          </a:prstGeom>
          <a:noFill/>
        </p:spPr>
        <p:txBody>
          <a:bodyPr wrap="square">
            <a:spAutoFit/>
          </a:bodyPr>
          <a:lstStyle/>
          <a:p>
            <a:pPr algn="l"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B.4.3.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Zulümsüz</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 Bitki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Temelli</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Yaşam</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9" name="Picture 38" descr="Beet veggie burger">
            <a:extLst>
              <a:ext uri="{FF2B5EF4-FFF2-40B4-BE49-F238E27FC236}">
                <a16:creationId xmlns:a16="http://schemas.microsoft.com/office/drawing/2014/main" id="{FFA156C1-E690-9818-6848-C199088B46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6715" y="6875081"/>
            <a:ext cx="3546083" cy="2519892"/>
          </a:xfrm>
          <a:prstGeom prst="rect">
            <a:avLst/>
          </a:prstGeom>
        </p:spPr>
      </p:pic>
      <p:pic>
        <p:nvPicPr>
          <p:cNvPr id="41" name="Picture 40" descr="Multi-layer burger with fries on wood board">
            <a:extLst>
              <a:ext uri="{FF2B5EF4-FFF2-40B4-BE49-F238E27FC236}">
                <a16:creationId xmlns:a16="http://schemas.microsoft.com/office/drawing/2014/main" id="{8E310518-52EC-6C3E-CAB4-FB430BEBD3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877" y="6875081"/>
            <a:ext cx="3662960" cy="2519892"/>
          </a:xfrm>
          <a:prstGeom prst="rect">
            <a:avLst/>
          </a:prstGeom>
        </p:spPr>
      </p:pic>
      <p:sp>
        <p:nvSpPr>
          <p:cNvPr id="42" name="TextBox 41">
            <a:extLst>
              <a:ext uri="{FF2B5EF4-FFF2-40B4-BE49-F238E27FC236}">
                <a16:creationId xmlns:a16="http://schemas.microsoft.com/office/drawing/2014/main" id="{DB1A8A5A-1893-C79C-69EE-50D0546B60BE}"/>
              </a:ext>
            </a:extLst>
          </p:cNvPr>
          <p:cNvSpPr txBox="1"/>
          <p:nvPr/>
        </p:nvSpPr>
        <p:spPr>
          <a:xfrm>
            <a:off x="1431404" y="6454033"/>
            <a:ext cx="5830501" cy="369332"/>
          </a:xfrm>
          <a:prstGeom prst="rect">
            <a:avLst/>
          </a:prstGeom>
          <a:noFill/>
        </p:spPr>
        <p:txBody>
          <a:bodyPr wrap="square" lIns="91440" tIns="45720" rIns="91440" bIns="45720" rtlCol="0" anchor="t">
            <a:spAutoFit/>
          </a:bodyPr>
          <a:lstStyle/>
          <a:p>
            <a:r>
              <a:rPr lang="en-IE" b="1" dirty="0" err="1">
                <a:latin typeface="Calibri"/>
                <a:ea typeface="Calibri" panose="020F0502020204030204" pitchFamily="34" charset="0"/>
                <a:cs typeface="Calibri"/>
              </a:rPr>
              <a:t>Hayvan</a:t>
            </a:r>
            <a:r>
              <a:rPr lang="en-IE" b="1" dirty="0">
                <a:latin typeface="Calibri"/>
                <a:ea typeface="Calibri" panose="020F0502020204030204" pitchFamily="34" charset="0"/>
                <a:cs typeface="Calibri"/>
              </a:rPr>
              <a:t> </a:t>
            </a:r>
            <a:r>
              <a:rPr lang="en-IE" b="1" dirty="0" err="1">
                <a:latin typeface="Calibri"/>
                <a:ea typeface="Calibri" panose="020F0502020204030204" pitchFamily="34" charset="0"/>
                <a:cs typeface="Calibri"/>
              </a:rPr>
              <a:t>Bazlı</a:t>
            </a:r>
            <a:r>
              <a:rPr lang="en-IE" b="1" dirty="0">
                <a:latin typeface="Calibri"/>
                <a:ea typeface="Calibri" panose="020F0502020204030204" pitchFamily="34" charset="0"/>
                <a:cs typeface="Calibri"/>
              </a:rPr>
              <a:t> </a:t>
            </a:r>
            <a:r>
              <a:rPr lang="en-IE" b="1" dirty="0" err="1">
                <a:latin typeface="Calibri"/>
                <a:ea typeface="Calibri" panose="020F0502020204030204" pitchFamily="34" charset="0"/>
                <a:cs typeface="Calibri"/>
              </a:rPr>
              <a:t>ve</a:t>
            </a:r>
            <a:r>
              <a:rPr lang="en-IE" b="1" dirty="0">
                <a:latin typeface="Calibri"/>
                <a:ea typeface="Calibri" panose="020F0502020204030204" pitchFamily="34" charset="0"/>
                <a:cs typeface="Calibri"/>
              </a:rPr>
              <a:t> Bitki </a:t>
            </a:r>
            <a:r>
              <a:rPr lang="en-IE" b="1" dirty="0" err="1">
                <a:latin typeface="Calibri"/>
                <a:ea typeface="Calibri" panose="020F0502020204030204" pitchFamily="34" charset="0"/>
                <a:cs typeface="Calibri"/>
              </a:rPr>
              <a:t>Bazlı</a:t>
            </a:r>
            <a:r>
              <a:rPr lang="en-IE" b="1" dirty="0">
                <a:latin typeface="Calibri"/>
                <a:ea typeface="Calibri" panose="020F0502020204030204" pitchFamily="34" charset="0"/>
                <a:cs typeface="Calibri"/>
              </a:rPr>
              <a:t> Burger</a:t>
            </a:r>
            <a:endParaRPr lang="en-IE" b="1" dirty="0">
              <a:latin typeface="Calibri"/>
              <a:ea typeface="Calibri" panose="020F0502020204030204" pitchFamily="34" charset="0"/>
              <a:cs typeface="Calibri" panose="020F0502020204030204" pitchFamily="34" charset="0"/>
            </a:endParaRPr>
          </a:p>
        </p:txBody>
      </p:sp>
      <p:sp>
        <p:nvSpPr>
          <p:cNvPr id="5" name="Slide Number Placeholder 9">
            <a:extLst>
              <a:ext uri="{FF2B5EF4-FFF2-40B4-BE49-F238E27FC236}">
                <a16:creationId xmlns:a16="http://schemas.microsoft.com/office/drawing/2014/main" id="{B6C33CDC-6FF9-2B20-0658-469251DABA8A}"/>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58</a:t>
            </a:fld>
            <a:endParaRPr lang="en-US" sz="1100"/>
          </a:p>
        </p:txBody>
      </p:sp>
    </p:spTree>
    <p:extLst>
      <p:ext uri="{BB962C8B-B14F-4D97-AF65-F5344CB8AC3E}">
        <p14:creationId xmlns:p14="http://schemas.microsoft.com/office/powerpoint/2010/main" val="18823773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a:t>Bireysel Öğrenci Ödevi Önerisi:</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805961"/>
          </a:xfrm>
        </p:spPr>
        <p:txBody>
          <a:bodyPr lIns="91440" tIns="45720" rIns="91440" bIns="45720" numCol="1" spcCol="288000" anchor="t">
            <a:noAutofit/>
          </a:bodyPr>
          <a:lstStyle/>
          <a:p>
            <a:pPr algn="l" rtl="0"/>
            <a:r>
              <a:rPr lang="tr-TR" sz="1200" b="1" dirty="0">
                <a:latin typeface="Calibri"/>
                <a:ea typeface="Calibri" panose="020F0502020204030204" pitchFamily="34" charset="0"/>
                <a:cs typeface="Calibri"/>
              </a:rPr>
              <a:t>Uygulamalı Etkinlik 1:</a:t>
            </a:r>
          </a:p>
          <a:p>
            <a:pPr algn="l"/>
            <a:r>
              <a:rPr lang="tr-TR" sz="1200" dirty="0">
                <a:solidFill>
                  <a:schemeClr val="tx1"/>
                </a:solidFill>
                <a:latin typeface="Calibri"/>
                <a:ea typeface="Calibri" panose="020F0502020204030204" pitchFamily="34" charset="0"/>
                <a:cs typeface="Calibri"/>
              </a:rPr>
              <a:t>Et ikamesi için et benzeri bir tat yaratmak, bazı etik kaygıları da beraberinde getirir. </a:t>
            </a:r>
            <a:r>
              <a:rPr lang="tr-TR" sz="1200" dirty="0" err="1">
                <a:solidFill>
                  <a:schemeClr val="tx1"/>
                </a:solidFill>
                <a:latin typeface="Calibri"/>
                <a:ea typeface="Calibri" panose="020F0502020204030204" pitchFamily="34" charset="0"/>
                <a:cs typeface="Calibri"/>
              </a:rPr>
              <a:t>Alvaro</a:t>
            </a:r>
            <a:r>
              <a:rPr lang="tr-TR" sz="1200" dirty="0">
                <a:solidFill>
                  <a:schemeClr val="tx1"/>
                </a:solidFill>
                <a:latin typeface="Calibri"/>
                <a:ea typeface="Calibri" panose="020F0502020204030204" pitchFamily="34" charset="0"/>
                <a:cs typeface="Calibri"/>
              </a:rPr>
              <a:t> (2019) bu konuyu tartışıyor ve laboratuvarda yetiştirilen etin ahlaki boyutunu sorguluyor. Yazar, erdem etiğini ve bireyin motivasyonunu ve özelliklerini ele almaktadır. Konuyu sınıfta bir grup etkinliği olarak tartışın.</a:t>
            </a:r>
          </a:p>
          <a:p>
            <a:pPr algn="l" rtl="0"/>
            <a:endParaRPr lang="tr-TR" sz="1200" dirty="0">
              <a:solidFill>
                <a:schemeClr val="tx1"/>
              </a:solidFill>
              <a:ea typeface="Calibri" panose="020F0502020204030204" pitchFamily="34" charset="0"/>
            </a:endParaRPr>
          </a:p>
          <a:p>
            <a:pPr algn="l"/>
            <a:endParaRPr lang="tr-TR" sz="1200" dirty="0">
              <a:solidFill>
                <a:schemeClr val="tx1"/>
              </a:solidFill>
              <a:latin typeface="Calibri"/>
              <a:ea typeface="Calibri" panose="020F0502020204030204" pitchFamily="34" charset="0"/>
              <a:cs typeface="Calibri"/>
            </a:endParaRPr>
          </a:p>
          <a:p>
            <a:pPr algn="l"/>
            <a:r>
              <a:rPr lang="tr-TR" sz="1200" b="1" dirty="0">
                <a:solidFill>
                  <a:schemeClr val="tx1"/>
                </a:solidFill>
                <a:latin typeface="Calibri"/>
                <a:ea typeface="Calibri" panose="020F0502020204030204" pitchFamily="34" charset="0"/>
                <a:cs typeface="Calibri"/>
              </a:rPr>
              <a:t>Uygulamalı Etkinlik 2:</a:t>
            </a:r>
            <a:r>
              <a:rPr lang="tr-TR" sz="1200" dirty="0">
                <a:solidFill>
                  <a:schemeClr val="tx1"/>
                </a:solidFill>
                <a:latin typeface="Calibri"/>
                <a:ea typeface="Calibri" panose="020F0502020204030204" pitchFamily="34" charset="0"/>
                <a:cs typeface="Calibri"/>
              </a:rPr>
              <a:t> </a:t>
            </a:r>
          </a:p>
          <a:p>
            <a:pPr algn="l" rtl="0"/>
            <a:r>
              <a:rPr lang="tr-TR" sz="1200" dirty="0">
                <a:solidFill>
                  <a:schemeClr val="tx1"/>
                </a:solidFill>
                <a:latin typeface="Calibri"/>
                <a:ea typeface="Calibri" panose="020F0502020204030204" pitchFamily="34" charset="0"/>
                <a:cs typeface="Calibri"/>
              </a:rPr>
              <a:t>Farkındalık yaratmak için öğrencilerden şu sorular sorulabilir:</a:t>
            </a:r>
          </a:p>
          <a:p>
            <a:pPr marL="171450" indent="-171450" algn="l" rtl="0">
              <a:buFont typeface="Arial" panose="020B0604020202020204" pitchFamily="34" charset="0"/>
              <a:buChar char="•"/>
            </a:pPr>
            <a:r>
              <a:rPr lang="tr-TR" sz="1200" dirty="0">
                <a:solidFill>
                  <a:schemeClr val="tx1"/>
                </a:solidFill>
                <a:latin typeface="Calibri"/>
                <a:ea typeface="Calibri" panose="020F0502020204030204" pitchFamily="34" charset="0"/>
                <a:cs typeface="Calibri"/>
              </a:rPr>
              <a:t>Vegan tarifleri arayın ve bir porsiyon için fiyatı veya karbon ayak izini hesaplayın.</a:t>
            </a:r>
          </a:p>
          <a:p>
            <a:pPr marL="171450" indent="-171450" algn="l" rtl="0">
              <a:buFont typeface="Arial" panose="020B0604020202020204" pitchFamily="34" charset="0"/>
              <a:buChar char="•"/>
            </a:pPr>
            <a:r>
              <a:rPr lang="tr-TR" sz="1200" dirty="0">
                <a:solidFill>
                  <a:schemeClr val="tx1"/>
                </a:solidFill>
                <a:latin typeface="Calibri"/>
                <a:ea typeface="Calibri" panose="020F0502020204030204" pitchFamily="34" charset="0"/>
                <a:cs typeface="Calibri"/>
              </a:rPr>
              <a:t>Vegan et ikamelerinin içeriklerini araştırın.</a:t>
            </a:r>
          </a:p>
          <a:p>
            <a:pPr algn="l" rtl="0"/>
            <a:endParaRPr lang="tr-TR" sz="1200" dirty="0">
              <a:solidFill>
                <a:schemeClr val="tx1"/>
              </a:solidFill>
              <a:ea typeface="Calibri" panose="020F0502020204030204" pitchFamily="34" charset="0"/>
            </a:endParaRPr>
          </a:p>
          <a:p>
            <a:pPr algn="l" rtl="0"/>
            <a:r>
              <a:rPr lang="tr-TR" sz="1200" b="1" dirty="0">
                <a:solidFill>
                  <a:schemeClr val="tx1"/>
                </a:solidFill>
                <a:latin typeface="Calibri"/>
                <a:ea typeface="Calibri" panose="020F0502020204030204" pitchFamily="34" charset="0"/>
                <a:cs typeface="Calibri"/>
              </a:rPr>
              <a:t>Uygulamalı Etkinlik 3:</a:t>
            </a:r>
          </a:p>
          <a:p>
            <a:pPr algn="l"/>
            <a:r>
              <a:rPr lang="tr-TR" sz="1200" dirty="0">
                <a:solidFill>
                  <a:schemeClr val="tx1"/>
                </a:solidFill>
                <a:latin typeface="Calibri"/>
                <a:ea typeface="Calibri" panose="020F0502020204030204" pitchFamily="34" charset="0"/>
                <a:cs typeface="Calibri"/>
              </a:rPr>
              <a:t>Öğrenciler gruplar halinde çalışabilir ve belirli bir gıda sektörü için kendi etik kurallarını oluşturabilir, her grup farklı bir sektörü ele alabilir. Sınıfta sunum yaparak, gruplar benzer kodları ele alabilir, benzerleri birleştirebilir ve nihai bir kod listesi oluşturabilir.</a:t>
            </a:r>
          </a:p>
          <a:p>
            <a:pPr algn="l" rtl="0"/>
            <a:endParaRPr lang="tr-TR" sz="1200" dirty="0">
              <a:solidFill>
                <a:schemeClr val="tx1"/>
              </a:solidFill>
              <a:ea typeface="Calibri" panose="020F0502020204030204" pitchFamily="34" charset="0"/>
            </a:endParaRPr>
          </a:p>
          <a:p>
            <a:pPr algn="l" rtl="0"/>
            <a:r>
              <a:rPr lang="tr-TR" sz="1200" b="1" dirty="0">
                <a:solidFill>
                  <a:schemeClr val="tx1"/>
                </a:solidFill>
                <a:latin typeface="Calibri"/>
                <a:ea typeface="Calibri" panose="020F0502020204030204" pitchFamily="34" charset="0"/>
                <a:cs typeface="Calibri"/>
              </a:rPr>
              <a:t>Yayın Önerileri:</a:t>
            </a:r>
          </a:p>
          <a:p>
            <a:pPr fontAlgn="base">
              <a:buFont typeface="Arial" panose="020B0604020202020204" pitchFamily="34" charset="0"/>
              <a:buChar char="•"/>
            </a:pPr>
            <a:r>
              <a:rPr lang="tr-TR" sz="1200" dirty="0">
                <a:latin typeface="Calibri"/>
                <a:ea typeface="Calibri" panose="020F0502020204030204" pitchFamily="34" charset="0"/>
                <a:cs typeface="Calibri"/>
              </a:rPr>
              <a:t> </a:t>
            </a:r>
            <a:r>
              <a:rPr lang="tr-TR" sz="1200" b="0" i="0" dirty="0" err="1">
                <a:effectLst/>
                <a:latin typeface="Calibri"/>
                <a:ea typeface="Calibri" panose="020F0502020204030204" pitchFamily="34" charset="0"/>
                <a:cs typeface="Calibri"/>
              </a:rPr>
              <a:t>Earle</a:t>
            </a:r>
            <a:r>
              <a:rPr lang="tr-TR" sz="1200" b="0" i="0" dirty="0">
                <a:effectLst/>
                <a:latin typeface="Calibri"/>
                <a:ea typeface="Calibri" panose="020F0502020204030204" pitchFamily="34" charset="0"/>
                <a:cs typeface="Calibri"/>
              </a:rPr>
              <a:t>, M., </a:t>
            </a:r>
            <a:r>
              <a:rPr lang="tr-TR" sz="1200" b="0" i="0" dirty="0" err="1">
                <a:effectLst/>
                <a:latin typeface="Calibri"/>
                <a:ea typeface="Calibri" panose="020F0502020204030204" pitchFamily="34" charset="0"/>
                <a:cs typeface="Calibri"/>
              </a:rPr>
              <a:t>Hodson</a:t>
            </a:r>
            <a:r>
              <a:rPr lang="tr-TR" sz="1200" b="0" i="0" dirty="0">
                <a:effectLst/>
                <a:latin typeface="Calibri"/>
                <a:ea typeface="Calibri" panose="020F0502020204030204" pitchFamily="34" charset="0"/>
                <a:cs typeface="Calibri"/>
              </a:rPr>
              <a:t>, G., </a:t>
            </a:r>
            <a:r>
              <a:rPr lang="tr-TR" sz="1200" b="0" i="0" dirty="0" err="1">
                <a:effectLst/>
                <a:latin typeface="Calibri"/>
                <a:ea typeface="Calibri" panose="020F0502020204030204" pitchFamily="34" charset="0"/>
                <a:cs typeface="Calibri"/>
              </a:rPr>
              <a:t>Dhont</a:t>
            </a:r>
            <a:r>
              <a:rPr lang="tr-TR" sz="1200" b="0" i="0" dirty="0">
                <a:effectLst/>
                <a:latin typeface="Calibri"/>
                <a:ea typeface="Calibri" panose="020F0502020204030204" pitchFamily="34" charset="0"/>
                <a:cs typeface="Calibri"/>
              </a:rPr>
              <a:t>, K., &amp;</a:t>
            </a:r>
            <a:r>
              <a:rPr lang="tr-TR" sz="1200" dirty="0">
                <a:latin typeface="Calibri"/>
                <a:ea typeface="Calibri" panose="020F0502020204030204" pitchFamily="34" charset="0"/>
                <a:cs typeface="Calibri"/>
              </a:rPr>
              <a:t> </a:t>
            </a:r>
            <a:r>
              <a:rPr lang="tr-TR" sz="1200" b="0" i="0" dirty="0" err="1">
                <a:effectLst/>
                <a:latin typeface="Calibri"/>
                <a:ea typeface="Calibri" panose="020F0502020204030204" pitchFamily="34" charset="0"/>
                <a:cs typeface="Calibri"/>
              </a:rPr>
              <a:t>MacInnis</a:t>
            </a:r>
            <a:r>
              <a:rPr lang="tr-TR" sz="1200" b="0" i="0" dirty="0">
                <a:effectLst/>
                <a:latin typeface="Calibri"/>
                <a:ea typeface="Calibri" panose="020F0502020204030204" pitchFamily="34" charset="0"/>
                <a:cs typeface="Calibri"/>
              </a:rPr>
              <a:t>, C. (2019). </a:t>
            </a:r>
            <a:r>
              <a:rPr lang="tr-TR" sz="1200" dirty="0" err="1">
                <a:latin typeface="Calibri"/>
                <a:ea typeface="Calibri" panose="020F0502020204030204" pitchFamily="34" charset="0"/>
                <a:cs typeface="Calibri"/>
              </a:rPr>
              <a:t>Eating</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with</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our</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eyes</a:t>
            </a:r>
            <a:r>
              <a:rPr lang="tr-TR" sz="1200" dirty="0">
                <a:latin typeface="Calibri"/>
                <a:ea typeface="Calibri" panose="020F0502020204030204" pitchFamily="34" charset="0"/>
                <a:cs typeface="Calibri"/>
              </a:rPr>
              <a:t> </a:t>
            </a:r>
            <a:r>
              <a:rPr lang="tr-TR" sz="1200" b="0" i="0" dirty="0">
                <a:effectLst/>
                <a:latin typeface="Calibri"/>
                <a:ea typeface="Calibri" panose="020F0502020204030204" pitchFamily="34" charset="0"/>
                <a:cs typeface="Calibri"/>
              </a:rPr>
              <a:t>(</a:t>
            </a:r>
            <a:r>
              <a:rPr lang="tr-TR" sz="1200" dirty="0" err="1">
                <a:latin typeface="Calibri"/>
                <a:ea typeface="Calibri" panose="020F0502020204030204" pitchFamily="34" charset="0"/>
                <a:cs typeface="Calibri"/>
              </a:rPr>
              <a:t>closed</a:t>
            </a:r>
            <a:r>
              <a:rPr lang="tr-TR" sz="1200" b="0" i="0" dirty="0">
                <a:effectLst/>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Effects</a:t>
            </a:r>
            <a:r>
              <a:rPr lang="tr-TR" sz="1200" dirty="0">
                <a:latin typeface="Calibri"/>
                <a:ea typeface="Calibri" panose="020F0502020204030204" pitchFamily="34" charset="0"/>
                <a:cs typeface="Calibri"/>
              </a:rPr>
              <a:t> of </a:t>
            </a:r>
            <a:r>
              <a:rPr lang="tr-TR" sz="1200" dirty="0" err="1">
                <a:latin typeface="Calibri"/>
                <a:ea typeface="Calibri" panose="020F0502020204030204" pitchFamily="34" charset="0"/>
                <a:cs typeface="Calibri"/>
              </a:rPr>
              <a:t>visually</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associating</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animals</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with</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meat</a:t>
            </a:r>
            <a:r>
              <a:rPr lang="tr-TR" sz="1200" dirty="0">
                <a:latin typeface="Calibri"/>
                <a:ea typeface="Calibri" panose="020F0502020204030204" pitchFamily="34" charset="0"/>
                <a:cs typeface="Calibri"/>
              </a:rPr>
              <a:t> on </a:t>
            </a:r>
            <a:r>
              <a:rPr lang="tr-TR" sz="1200" b="0" i="0" dirty="0">
                <a:effectLst/>
                <a:latin typeface="Calibri"/>
                <a:ea typeface="Calibri" panose="020F0502020204030204" pitchFamily="34" charset="0"/>
                <a:cs typeface="Calibri"/>
              </a:rPr>
              <a:t>anti-vegan/</a:t>
            </a:r>
            <a:r>
              <a:rPr lang="tr-TR" sz="1200" dirty="0" err="1">
                <a:latin typeface="Calibri"/>
                <a:ea typeface="Calibri" panose="020F0502020204030204" pitchFamily="34" charset="0"/>
                <a:cs typeface="Calibri"/>
              </a:rPr>
              <a:t>vegetarian</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attitudes</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and</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meat</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consumption</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willingness</a:t>
            </a:r>
            <a:r>
              <a:rPr lang="tr-TR" sz="1200" b="0" i="0" dirty="0">
                <a:effectLst/>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Group</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Processes</a:t>
            </a:r>
            <a:r>
              <a:rPr lang="tr-TR" sz="1200" dirty="0">
                <a:latin typeface="Calibri"/>
                <a:ea typeface="Calibri" panose="020F0502020204030204" pitchFamily="34" charset="0"/>
                <a:cs typeface="Calibri"/>
              </a:rPr>
              <a:t> &amp; </a:t>
            </a:r>
            <a:r>
              <a:rPr lang="tr-TR" sz="1200" dirty="0" err="1">
                <a:latin typeface="Calibri"/>
                <a:ea typeface="Calibri" panose="020F0502020204030204" pitchFamily="34" charset="0"/>
                <a:cs typeface="Calibri"/>
              </a:rPr>
              <a:t>Intergroup</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Relations</a:t>
            </a:r>
            <a:r>
              <a:rPr lang="tr-TR" sz="1200" b="0" i="0" dirty="0">
                <a:effectLst/>
                <a:latin typeface="Calibri"/>
                <a:ea typeface="Calibri" panose="020F0502020204030204" pitchFamily="34" charset="0"/>
                <a:cs typeface="Calibri"/>
              </a:rPr>
              <a:t>, 22(6), 818–835.</a:t>
            </a:r>
            <a:r>
              <a:rPr lang="tr-TR" sz="1200" dirty="0">
                <a:latin typeface="Calibri"/>
                <a:ea typeface="Calibri" panose="020F0502020204030204" pitchFamily="34" charset="0"/>
                <a:cs typeface="Calibri"/>
              </a:rPr>
              <a:t> </a:t>
            </a:r>
            <a:r>
              <a:rPr lang="tr-TR" sz="1200" b="1" i="0" u="sng" strike="noStrike"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https://doi.org/10.1177/1368430219861848</a:t>
            </a:r>
            <a:r>
              <a:rPr lang="tr-TR" sz="1200" b="1" dirty="0">
                <a:solidFill>
                  <a:srgbClr val="F79037"/>
                </a:solidFill>
                <a:latin typeface="Calibri"/>
                <a:ea typeface="Calibri" panose="020F0502020204030204" pitchFamily="34" charset="0"/>
                <a:cs typeface="Calibri"/>
              </a:rPr>
              <a:t> </a:t>
            </a:r>
            <a:endParaRPr lang="tr-TR" sz="1200" b="1" i="0" dirty="0">
              <a:solidFill>
                <a:srgbClr val="F79037"/>
              </a:solidFill>
              <a:ea typeface="Calibri" panose="020F0502020204030204" pitchFamily="34" charset="0"/>
            </a:endParaRPr>
          </a:p>
          <a:p>
            <a:pPr>
              <a:buFont typeface="Arial" panose="020B0604020202020204" pitchFamily="34" charset="0"/>
              <a:buChar char="•"/>
            </a:pPr>
            <a:r>
              <a:rPr lang="tr-TR" sz="1200" dirty="0">
                <a:latin typeface="Calibri"/>
                <a:ea typeface="Calibri" panose="020F0502020204030204" pitchFamily="34" charset="0"/>
                <a:cs typeface="Calibri"/>
              </a:rPr>
              <a:t> </a:t>
            </a:r>
            <a:r>
              <a:rPr lang="tr-TR" sz="1200" b="0" i="0" dirty="0" err="1">
                <a:effectLst/>
                <a:latin typeface="Calibri"/>
                <a:ea typeface="Calibri" panose="020F0502020204030204" pitchFamily="34" charset="0"/>
                <a:cs typeface="Calibri"/>
              </a:rPr>
              <a:t>Nobis</a:t>
            </a:r>
            <a:r>
              <a:rPr lang="tr-TR" sz="1200" b="0" i="0" dirty="0">
                <a:effectLst/>
                <a:latin typeface="Calibri"/>
                <a:ea typeface="Calibri" panose="020F0502020204030204" pitchFamily="34" charset="0"/>
                <a:cs typeface="Calibri"/>
              </a:rPr>
              <a:t>, N. (2002) </a:t>
            </a:r>
            <a:r>
              <a:rPr lang="tr-TR" sz="1200" dirty="0" err="1">
                <a:latin typeface="Calibri"/>
                <a:ea typeface="Calibri" panose="020F0502020204030204" pitchFamily="34" charset="0"/>
                <a:cs typeface="Calibri"/>
              </a:rPr>
              <a:t>Vegetarianism</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and</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Virtue</a:t>
            </a:r>
            <a:r>
              <a:rPr lang="tr-TR" sz="1200" b="0" i="0" dirty="0">
                <a:effectLst/>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Does</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Consequentialism</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Demand</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Too</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Little</a:t>
            </a:r>
            <a:r>
              <a:rPr lang="tr-TR" sz="1200" b="0" i="0" dirty="0">
                <a:effectLst/>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Social</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Theory</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and</a:t>
            </a:r>
            <a:r>
              <a:rPr lang="tr-TR" sz="1200" dirty="0">
                <a:latin typeface="Calibri"/>
                <a:ea typeface="Calibri" panose="020F0502020204030204" pitchFamily="34" charset="0"/>
                <a:cs typeface="Calibri"/>
              </a:rPr>
              <a:t> </a:t>
            </a:r>
            <a:r>
              <a:rPr lang="tr-TR" sz="1200" dirty="0" err="1">
                <a:latin typeface="Calibri"/>
                <a:ea typeface="Calibri" panose="020F0502020204030204" pitchFamily="34" charset="0"/>
                <a:cs typeface="Calibri"/>
              </a:rPr>
              <a:t>Practice</a:t>
            </a:r>
            <a:r>
              <a:rPr lang="tr-TR" sz="1200" b="0" i="0" dirty="0">
                <a:effectLst/>
                <a:latin typeface="Calibri"/>
                <a:ea typeface="Calibri" panose="020F0502020204030204" pitchFamily="34" charset="0"/>
                <a:cs typeface="Calibri"/>
              </a:rPr>
              <a:t>, 28 (1), </a:t>
            </a:r>
            <a:r>
              <a:rPr lang="tr-TR" sz="1200" dirty="0" err="1">
                <a:latin typeface="Calibri"/>
                <a:ea typeface="Calibri" panose="020F0502020204030204" pitchFamily="34" charset="0"/>
                <a:cs typeface="Calibri"/>
              </a:rPr>
              <a:t>pp</a:t>
            </a:r>
            <a:r>
              <a:rPr lang="tr-TR" sz="1200" b="0" i="0" dirty="0">
                <a:effectLst/>
                <a:latin typeface="Calibri"/>
                <a:ea typeface="Calibri" panose="020F0502020204030204" pitchFamily="34" charset="0"/>
                <a:cs typeface="Calibri"/>
              </a:rPr>
              <a:t>. 135-156.</a:t>
            </a:r>
            <a:r>
              <a:rPr lang="tr-TR" sz="1200" dirty="0">
                <a:latin typeface="Calibri"/>
                <a:ea typeface="Calibri" panose="020F0502020204030204" pitchFamily="34" charset="0"/>
                <a:cs typeface="Calibri"/>
              </a:rPr>
              <a:t> </a:t>
            </a:r>
            <a:endParaRPr lang="tr-TR" dirty="0"/>
          </a:p>
          <a:p>
            <a:pPr marL="171450" indent="-171450" algn="l" fontAlgn="base">
              <a:buChar char="•"/>
            </a:pPr>
            <a:endParaRPr lang="tr-TR" sz="1200" b="0" i="0" dirty="0">
              <a:solidFill>
                <a:srgbClr val="F79037"/>
              </a:solidFill>
              <a:ea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grpSp>
        <p:nvGrpSpPr>
          <p:cNvPr id="12" name="Group 11">
            <a:extLst>
              <a:ext uri="{FF2B5EF4-FFF2-40B4-BE49-F238E27FC236}">
                <a16:creationId xmlns:a16="http://schemas.microsoft.com/office/drawing/2014/main" id="{620BB851-14A8-4B6D-547A-DB894EE101EC}"/>
              </a:ext>
            </a:extLst>
          </p:cNvPr>
          <p:cNvGrpSpPr/>
          <p:nvPr/>
        </p:nvGrpSpPr>
        <p:grpSpPr>
          <a:xfrm>
            <a:off x="4119870" y="2789732"/>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Web sitesi burada</a:t>
              </a:r>
              <a:endParaRPr lang="en-US" sz="1800" b="0">
                <a:solidFill>
                  <a:srgbClr val="000000"/>
                </a:solidFill>
                <a:latin typeface="Calibri" panose="020F0502020204030204" pitchFamily="34" charset="0"/>
              </a:endParaRPr>
            </a:p>
          </p:txBody>
        </p:sp>
      </p:grpSp>
      <p:pic>
        <p:nvPicPr>
          <p:cNvPr id="11" name="Picture 10">
            <a:hlinkClick r:id="rId5"/>
            <a:extLst>
              <a:ext uri="{FF2B5EF4-FFF2-40B4-BE49-F238E27FC236}">
                <a16:creationId xmlns:a16="http://schemas.microsoft.com/office/drawing/2014/main" id="{3B4A5186-02FA-A6D6-A3D1-9852A3C444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63695" y="2925145"/>
            <a:ext cx="2546658" cy="1474381"/>
          </a:xfrm>
          <a:prstGeom prst="rect">
            <a:avLst/>
          </a:prstGeom>
        </p:spPr>
      </p:pic>
      <p:pic>
        <p:nvPicPr>
          <p:cNvPr id="21" name="Picture Placeholder 20" descr="Business team brainstorming">
            <a:extLst>
              <a:ext uri="{FF2B5EF4-FFF2-40B4-BE49-F238E27FC236}">
                <a16:creationId xmlns:a16="http://schemas.microsoft.com/office/drawing/2014/main" id="{CBBF44B2-BF02-9B41-1A3E-733A09ADE9EB}"/>
              </a:ext>
            </a:extLst>
          </p:cNvPr>
          <p:cNvPicPr>
            <a:picLocks noGrp="1" noChangeAspect="1"/>
          </p:cNvPicPr>
          <p:nvPr>
            <p:ph type="pic" sz="quarter" idx="41"/>
          </p:nvPr>
        </p:nvPicPr>
        <p:blipFill rotWithShape="1">
          <a:blip r:embed="rId7" cstate="screen">
            <a:extLst>
              <a:ext uri="{28A0092B-C50C-407E-A947-70E740481C1C}">
                <a14:useLocalDpi xmlns:a14="http://schemas.microsoft.com/office/drawing/2010/main"/>
              </a:ext>
            </a:extLst>
          </a:blip>
          <a:srcRect/>
          <a:stretch/>
        </p:blipFill>
        <p:spPr>
          <a:xfrm>
            <a:off x="-1" y="-11581"/>
            <a:ext cx="7559675" cy="2723566"/>
          </a:xfrm>
        </p:spPr>
      </p:pic>
      <p:sp>
        <p:nvSpPr>
          <p:cNvPr id="19" name="Speech Bubble: Rectangle with Corners Rounded 18">
            <a:extLst>
              <a:ext uri="{FF2B5EF4-FFF2-40B4-BE49-F238E27FC236}">
                <a16:creationId xmlns:a16="http://schemas.microsoft.com/office/drawing/2014/main" id="{E57C436D-38D4-9988-6D4E-9157BB471F6F}"/>
              </a:ext>
            </a:extLst>
          </p:cNvPr>
          <p:cNvSpPr/>
          <p:nvPr/>
        </p:nvSpPr>
        <p:spPr>
          <a:xfrm>
            <a:off x="4111098" y="6021605"/>
            <a:ext cx="3138526" cy="479294"/>
          </a:xfrm>
          <a:prstGeom prst="wedgeRoundRectCallout">
            <a:avLst>
              <a:gd name="adj1" fmla="val -40252"/>
              <a:gd name="adj2" fmla="val 942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100" dirty="0">
                <a:solidFill>
                  <a:schemeClr val="bg1"/>
                </a:solidFill>
                <a:latin typeface="Calibri"/>
                <a:ea typeface="Calibri"/>
                <a:cs typeface="Calibri"/>
              </a:rPr>
              <a:t>İPUCU: </a:t>
            </a:r>
            <a:r>
              <a:rPr lang="en-US" sz="1100" b="1" dirty="0">
                <a:solidFill>
                  <a:srgbClr val="B2DEDD"/>
                </a:solidFill>
                <a:latin typeface="Calibri"/>
                <a:ea typeface="Calibri"/>
                <a:cs typeface="Calibri"/>
                <a:hlinkClick r:id="rId8">
                  <a:extLst>
                    <a:ext uri="{A12FA001-AC4F-418D-AE19-62706E023703}">
                      <ahyp:hlinkClr xmlns:ahyp="http://schemas.microsoft.com/office/drawing/2018/hyperlinkcolor" val="tx"/>
                    </a:ext>
                  </a:extLst>
                </a:hlinkClick>
              </a:rPr>
              <a:t>Evocco Uygulaması </a:t>
            </a:r>
            <a:r>
              <a:rPr lang="en-US" sz="1100" dirty="0">
                <a:solidFill>
                  <a:schemeClr val="bg1"/>
                </a:solidFill>
                <a:latin typeface="Calibri"/>
                <a:ea typeface="Calibri"/>
                <a:cs typeface="Calibri"/>
              </a:rPr>
              <a:t>ve </a:t>
            </a:r>
            <a:r>
              <a:rPr lang="en-US" sz="1100" dirty="0" err="1">
                <a:solidFill>
                  <a:schemeClr val="bg1"/>
                </a:solidFill>
                <a:latin typeface="Calibri"/>
                <a:ea typeface="Calibri"/>
                <a:cs typeface="Calibri"/>
              </a:rPr>
              <a:t>benzerleri</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gıdaların</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karbon</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ayak</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izinin</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hesaplanmasına</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yardımcı</a:t>
            </a:r>
            <a:r>
              <a:rPr lang="en-US" sz="1100" dirty="0">
                <a:solidFill>
                  <a:schemeClr val="bg1"/>
                </a:solidFill>
                <a:latin typeface="Calibri"/>
                <a:ea typeface="Calibri"/>
                <a:cs typeface="Calibri"/>
              </a:rPr>
              <a:t> </a:t>
            </a:r>
            <a:r>
              <a:rPr lang="en-US" sz="1100" dirty="0" err="1">
                <a:solidFill>
                  <a:schemeClr val="bg1"/>
                </a:solidFill>
                <a:latin typeface="Calibri"/>
                <a:ea typeface="Calibri"/>
                <a:cs typeface="Calibri"/>
              </a:rPr>
              <a:t>olur</a:t>
            </a:r>
            <a:endParaRPr lang="en-US" sz="1100" dirty="0">
              <a:solidFill>
                <a:schemeClr val="bg1"/>
              </a:solidFill>
              <a:latin typeface="Calibri"/>
              <a:ea typeface="Calibri"/>
              <a:cs typeface="Calibri"/>
            </a:endParaRPr>
          </a:p>
        </p:txBody>
      </p:sp>
      <p:pic>
        <p:nvPicPr>
          <p:cNvPr id="2" name="Picture 1">
            <a:extLst>
              <a:ext uri="{FF2B5EF4-FFF2-40B4-BE49-F238E27FC236}">
                <a16:creationId xmlns:a16="http://schemas.microsoft.com/office/drawing/2014/main" id="{F0974A20-F476-E0CF-B755-5642C4D026F9}"/>
              </a:ext>
            </a:extLst>
          </p:cNvPr>
          <p:cNvPicPr>
            <a:picLocks noChangeAspect="1"/>
          </p:cNvPicPr>
          <p:nvPr/>
        </p:nvPicPr>
        <p:blipFill>
          <a:blip r:embed="rId9"/>
          <a:stretch>
            <a:fillRect/>
          </a:stretch>
        </p:blipFill>
        <p:spPr>
          <a:xfrm>
            <a:off x="3640618" y="6021162"/>
            <a:ext cx="493080" cy="474817"/>
          </a:xfrm>
          <a:prstGeom prst="rect">
            <a:avLst/>
          </a:prstGeom>
        </p:spPr>
      </p:pic>
      <p:sp>
        <p:nvSpPr>
          <p:cNvPr id="7" name="Slide Number Placeholder 9">
            <a:extLst>
              <a:ext uri="{FF2B5EF4-FFF2-40B4-BE49-F238E27FC236}">
                <a16:creationId xmlns:a16="http://schemas.microsoft.com/office/drawing/2014/main" id="{39F24D7C-EF44-DBD8-E300-BCD7875EEFF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59</a:t>
            </a:fld>
            <a:endParaRPr lang="en-US" sz="1100"/>
          </a:p>
        </p:txBody>
      </p:sp>
    </p:spTree>
    <p:extLst>
      <p:ext uri="{BB962C8B-B14F-4D97-AF65-F5344CB8AC3E}">
        <p14:creationId xmlns:p14="http://schemas.microsoft.com/office/powerpoint/2010/main" val="169375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8B5D4F-8EC0-BA18-52BB-6AB13C28AF04}"/>
              </a:ext>
            </a:extLst>
          </p:cNvPr>
          <p:cNvSpPr>
            <a:spLocks noGrp="1"/>
          </p:cNvSpPr>
          <p:nvPr>
            <p:ph type="body" sz="quarter" idx="32"/>
          </p:nvPr>
        </p:nvSpPr>
        <p:spPr>
          <a:xfrm>
            <a:off x="494393" y="1905400"/>
            <a:ext cx="6753507" cy="3729370"/>
          </a:xfrm>
        </p:spPr>
        <p:txBody>
          <a:bodyPr lIns="91440" tIns="45720" rIns="91440" bIns="45720" numCol="1" spcCol="288000" anchor="t">
            <a:noAutofit/>
          </a:bodyPr>
          <a:lstStyle/>
          <a:p>
            <a:pPr fontAlgn="base"/>
            <a:r>
              <a:rPr lang="en-US" sz="1200" b="0" i="0" dirty="0">
                <a:solidFill>
                  <a:srgbClr val="000000"/>
                </a:solidFill>
                <a:effectLst/>
                <a:latin typeface="Calibri"/>
                <a:ea typeface="Calibri" panose="020F0502020204030204" pitchFamily="34" charset="0"/>
                <a:cs typeface="Calibri"/>
              </a:rPr>
              <a:t>EFE </a:t>
            </a:r>
            <a:r>
              <a:rPr lang="en-US" sz="1200" b="0" i="0" dirty="0" err="1">
                <a:solidFill>
                  <a:srgbClr val="000000"/>
                </a:solidFill>
                <a:effectLst/>
                <a:latin typeface="Calibri"/>
                <a:ea typeface="Calibri" panose="020F0502020204030204" pitchFamily="34" charset="0"/>
                <a:cs typeface="Calibri"/>
              </a:rPr>
              <a:t>projesi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kapsamında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çeşitli</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rehberler</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hazırlanmıştır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Bunlardan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Gıdaların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İnovasyonu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için</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Eğitmenler</a:t>
            </a:r>
            <a:r>
              <a:rPr lang="en-US" sz="1200" b="0" i="0" dirty="0">
                <a:solidFill>
                  <a:srgbClr val="000000"/>
                </a:solidFill>
                <a:effectLst/>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Kolaylaştırıcılar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için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Eğitimciler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Rehberi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olup</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bugüne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kadar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girişimciliği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inovasyonu</a:t>
            </a:r>
            <a:r>
              <a:rPr lang="en-US" sz="1200" dirty="0">
                <a:latin typeface="Calibri"/>
                <a:ea typeface="Calibri" panose="020F0502020204030204" pitchFamily="34" charset="0"/>
                <a:cs typeface="Calibri"/>
              </a:rPr>
              <a:t> ve </a:t>
            </a:r>
            <a:r>
              <a:rPr lang="en-US" sz="1200" dirty="0" err="1">
                <a:latin typeface="Calibri"/>
                <a:ea typeface="Calibri" panose="020F0502020204030204" pitchFamily="34" charset="0"/>
                <a:cs typeface="Calibri"/>
              </a:rPr>
              <a:t>teknolojisiyle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çok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az</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veya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hiç</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karşılaşmamış</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eğitimcilerinin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ihtiyacını</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karşılaması</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amaçlanmaktadır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Etik</a:t>
            </a:r>
            <a:r>
              <a:rPr lang="en-US" sz="1200" b="0" i="0" dirty="0">
                <a:solidFill>
                  <a:srgbClr val="000000"/>
                </a:solidFill>
                <a:effectLst/>
                <a:latin typeface="Calibri"/>
                <a:ea typeface="Calibri" panose="020F0502020204030204" pitchFamily="34" charset="0"/>
                <a:cs typeface="Calibri"/>
              </a:rPr>
              <a:t>/</a:t>
            </a:r>
            <a:r>
              <a:rPr lang="en-US" sz="1200" b="0" i="0" dirty="0" err="1">
                <a:solidFill>
                  <a:srgbClr val="000000"/>
                </a:solidFill>
                <a:effectLst/>
                <a:latin typeface="Calibri"/>
                <a:ea typeface="Calibri" panose="020F0502020204030204" pitchFamily="34" charset="0"/>
                <a:cs typeface="Calibri"/>
              </a:rPr>
              <a:t>temiz</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gıdalara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dayalı</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iş</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fırsatlarına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ilişkin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farkındalığı</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artırarak</a:t>
            </a:r>
            <a:r>
              <a:rPr lang="en-US" sz="1200" dirty="0">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hem </a:t>
            </a:r>
            <a:r>
              <a:rPr lang="en-US" sz="1200" b="0" i="0" dirty="0" err="1">
                <a:solidFill>
                  <a:srgbClr val="000000"/>
                </a:solidFill>
                <a:effectLst/>
                <a:latin typeface="Calibri"/>
                <a:ea typeface="Calibri" panose="020F0502020204030204" pitchFamily="34" charset="0"/>
                <a:cs typeface="Calibri"/>
              </a:rPr>
              <a:t>öğrencilere</a:t>
            </a:r>
            <a:r>
              <a:rPr lang="en-US" sz="1200" b="0" i="0" dirty="0">
                <a:solidFill>
                  <a:srgbClr val="000000"/>
                </a:solidFill>
                <a:effectLst/>
                <a:latin typeface="Calibri"/>
                <a:ea typeface="Calibri" panose="020F0502020204030204" pitchFamily="34" charset="0"/>
                <a:cs typeface="Calibri"/>
              </a:rPr>
              <a:t> hem de </a:t>
            </a:r>
            <a:r>
              <a:rPr lang="en-US" sz="1200" b="0" i="0" dirty="0" err="1">
                <a:solidFill>
                  <a:srgbClr val="000000"/>
                </a:solidFill>
                <a:effectLst/>
                <a:latin typeface="Calibri"/>
                <a:ea typeface="Calibri" panose="020F0502020204030204" pitchFamily="34" charset="0"/>
                <a:cs typeface="Calibri"/>
              </a:rPr>
              <a:t>KOBİ'lere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fayda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sağlayacak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çok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disiplinli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rehber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hazırlanmıştır</a:t>
            </a:r>
            <a:r>
              <a:rPr lang="en-US" sz="1200" b="0" i="0" dirty="0">
                <a:solidFill>
                  <a:srgbClr val="000000"/>
                </a:solidFill>
                <a:effectLst/>
                <a:latin typeface="Calibri"/>
                <a:ea typeface="Calibri" panose="020F0502020204030204" pitchFamily="34" charset="0"/>
                <a:cs typeface="Calibri"/>
              </a:rPr>
              <a:t>.</a:t>
            </a:r>
            <a:endParaRPr lang="tr-TR" dirty="0"/>
          </a:p>
          <a:p>
            <a:pPr fontAlgn="base"/>
            <a:r>
              <a:rPr lang="en-US" sz="1200" b="0" i="0" dirty="0" err="1">
                <a:solidFill>
                  <a:srgbClr val="000000"/>
                </a:solidFill>
                <a:effectLst/>
                <a:latin typeface="Calibri"/>
                <a:ea typeface="Calibri" panose="020F0502020204030204" pitchFamily="34" charset="0"/>
                <a:cs typeface="Calibri"/>
              </a:rPr>
              <a:t>Eğitimcinin</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etik</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girişimciliği</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rehberi</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eğitimcilerin</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yararlanabileceği</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terminoloji</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teoriler</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değerlendirme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yöntemleri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vaka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çalışmaları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videolar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podcast'ler</a:t>
            </a:r>
            <a:r>
              <a:rPr lang="en-US" sz="1200" b="0" i="0" dirty="0">
                <a:solidFill>
                  <a:srgbClr val="000000"/>
                </a:solidFill>
                <a:effectLst/>
                <a:latin typeface="Calibri"/>
                <a:ea typeface="Calibri" panose="020F0502020204030204" pitchFamily="34" charset="0"/>
                <a:cs typeface="Calibri"/>
              </a:rPr>
              <a:t> ve </a:t>
            </a:r>
            <a:r>
              <a:rPr lang="en-US" sz="1200" b="0" i="0" dirty="0" err="1">
                <a:solidFill>
                  <a:srgbClr val="000000"/>
                </a:solidFill>
                <a:effectLst/>
                <a:latin typeface="Calibri"/>
                <a:ea typeface="Calibri" panose="020F0502020204030204" pitchFamily="34" charset="0"/>
                <a:cs typeface="Calibri"/>
              </a:rPr>
              <a:t>diğer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kaynakları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tanıtmak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üzere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yapılandırılmıştır</a:t>
            </a:r>
            <a:r>
              <a:rPr lang="en-US" sz="1200" b="0" i="0" dirty="0">
                <a:solidFill>
                  <a:srgbClr val="000000"/>
                </a:solidFill>
                <a:effectLst/>
                <a:latin typeface="Calibri"/>
                <a:ea typeface="Calibri" panose="020F0502020204030204" pitchFamily="34" charset="0"/>
                <a:cs typeface="Calibri"/>
              </a:rPr>
              <a:t>. Bu </a:t>
            </a:r>
            <a:r>
              <a:rPr lang="en-US" sz="1200" dirty="0" err="1">
                <a:latin typeface="Calibri"/>
                <a:ea typeface="Calibri" panose="020F0502020204030204" pitchFamily="34" charset="0"/>
                <a:cs typeface="Calibri"/>
              </a:rPr>
              <a:t>rehberdeki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konuların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sırası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eğitmenlerin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dersi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öğretmek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için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izleyebilecekleri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sıranın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örneğidir</a:t>
            </a:r>
            <a:r>
              <a:rPr lang="en-US" sz="1200" b="0" i="0" dirty="0">
                <a:solidFill>
                  <a:srgbClr val="000000"/>
                </a:solidFill>
                <a:effectLst/>
                <a:latin typeface="Calibri"/>
                <a:ea typeface="Calibri" panose="020F0502020204030204" pitchFamily="34" charset="0"/>
                <a:cs typeface="Calibri"/>
              </a:rPr>
              <a:t>.</a:t>
            </a:r>
            <a:endParaRPr lang="en-US" sz="1200" b="0" i="0" dirty="0">
              <a:solidFill>
                <a:srgbClr val="000000"/>
              </a:solidFill>
              <a:ea typeface="Calibri" panose="020F0502020204030204" pitchFamily="34" charset="0"/>
              <a:cs typeface="Calibri"/>
            </a:endParaRPr>
          </a:p>
          <a:p>
            <a:pPr fontAlgn="base"/>
            <a:endParaRPr lang="en-US" sz="1200" dirty="0">
              <a:ea typeface="Calibri" panose="020F0502020204030204" pitchFamily="34" charset="0"/>
              <a:cs typeface="Calibri"/>
            </a:endParaRPr>
          </a:p>
          <a:p>
            <a:pPr fontAlgn="base"/>
            <a:r>
              <a:rPr lang="en-US" sz="1200" dirty="0" err="1">
                <a:latin typeface="Calibri"/>
                <a:ea typeface="Calibri" panose="020F0502020204030204" pitchFamily="34" charset="0"/>
                <a:cs typeface="Calibri"/>
              </a:rPr>
              <a:t>Rehberde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iki</a:t>
            </a:r>
            <a:r>
              <a:rPr lang="en-US" sz="1200" dirty="0">
                <a:latin typeface="Calibri"/>
                <a:ea typeface="Calibri" panose="020F0502020204030204" pitchFamily="34" charset="0"/>
                <a:cs typeface="Calibri"/>
              </a:rPr>
              <a:t> ana </a:t>
            </a:r>
            <a:r>
              <a:rPr lang="en-US" sz="1200" dirty="0" err="1">
                <a:latin typeface="Calibri"/>
                <a:ea typeface="Calibri" panose="020F0502020204030204" pitchFamily="34" charset="0"/>
                <a:cs typeface="Calibri"/>
              </a:rPr>
              <a:t>bölüm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vardır</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dirty="0"/>
          </a:p>
          <a:p>
            <a:pPr marL="171450" indent="-171450" fontAlgn="base">
              <a:buChar char="•"/>
            </a:pPr>
            <a:r>
              <a:rPr lang="en-US" sz="1200" b="1" i="0" dirty="0">
                <a:solidFill>
                  <a:srgbClr val="000000"/>
                </a:solidFill>
                <a:effectLst/>
                <a:latin typeface="Calibri"/>
                <a:ea typeface="Calibri" panose="020F0502020204030204" pitchFamily="34" charset="0"/>
                <a:cs typeface="Calibri"/>
              </a:rPr>
              <a:t>“</a:t>
            </a:r>
            <a:r>
              <a:rPr lang="en-US" sz="1200" b="1" i="0" dirty="0" err="1">
                <a:solidFill>
                  <a:srgbClr val="000000"/>
                </a:solidFill>
                <a:effectLst/>
                <a:latin typeface="Calibri"/>
                <a:ea typeface="Calibri" panose="020F0502020204030204" pitchFamily="34" charset="0"/>
                <a:cs typeface="Calibri"/>
              </a:rPr>
              <a:t>Etik</a:t>
            </a:r>
            <a:r>
              <a:rPr lang="en-US" sz="1200" b="1" i="0" dirty="0">
                <a:solidFill>
                  <a:srgbClr val="000000"/>
                </a:solidFill>
                <a:effectLst/>
                <a:latin typeface="Calibri"/>
                <a:ea typeface="Calibri" panose="020F0502020204030204" pitchFamily="34" charset="0"/>
                <a:cs typeface="Calibri"/>
              </a:rPr>
              <a:t> ve </a:t>
            </a:r>
            <a:r>
              <a:rPr lang="en-US" sz="1200" b="1" i="0" dirty="0" err="1">
                <a:solidFill>
                  <a:srgbClr val="000000"/>
                </a:solidFill>
                <a:effectLst/>
                <a:latin typeface="Calibri"/>
                <a:ea typeface="Calibri" panose="020F0502020204030204" pitchFamily="34" charset="0"/>
                <a:cs typeface="Calibri"/>
              </a:rPr>
              <a:t>Etik</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Kuramları</a:t>
            </a:r>
            <a:r>
              <a:rPr lang="en-US" sz="1200" b="1" i="0" dirty="0">
                <a:solidFill>
                  <a:srgbClr val="000000"/>
                </a:solidFill>
                <a:effectLst/>
                <a:latin typeface="Calibri"/>
                <a:ea typeface="Calibri" panose="020F0502020204030204" pitchFamily="34" charset="0"/>
                <a:cs typeface="Calibri"/>
              </a:rPr>
              <a:t>”,</a:t>
            </a:r>
            <a:r>
              <a:rPr lang="en-US" sz="1200" b="1" dirty="0">
                <a:latin typeface="Calibri"/>
                <a:ea typeface="Calibri" panose="020F0502020204030204" pitchFamily="34" charset="0"/>
                <a:cs typeface="Calibri"/>
              </a:rPr>
              <a:t> </a:t>
            </a:r>
            <a:endParaRPr lang="en-US" sz="1200" b="1" dirty="0">
              <a:ea typeface="Calibri" panose="020F0502020204030204" pitchFamily="34" charset="0"/>
            </a:endParaRPr>
          </a:p>
          <a:p>
            <a:pPr marL="171450" indent="-171450" fontAlgn="base">
              <a:buChar char="•"/>
            </a:pPr>
            <a:r>
              <a:rPr lang="en-US" sz="1200" b="1" i="0" dirty="0">
                <a:solidFill>
                  <a:srgbClr val="000000"/>
                </a:solidFill>
                <a:effectLst/>
                <a:latin typeface="Calibri"/>
                <a:ea typeface="Calibri" panose="020F0502020204030204" pitchFamily="34" charset="0"/>
                <a:cs typeface="Calibri"/>
              </a:rPr>
              <a:t>“</a:t>
            </a:r>
            <a:r>
              <a:rPr lang="en-US" sz="1200" b="1" i="0" dirty="0" err="1">
                <a:solidFill>
                  <a:srgbClr val="000000"/>
                </a:solidFill>
                <a:effectLst/>
                <a:latin typeface="Calibri"/>
                <a:ea typeface="Calibri" panose="020F0502020204030204" pitchFamily="34" charset="0"/>
                <a:cs typeface="Calibri"/>
              </a:rPr>
              <a:t>Gıda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Ekosisteminde</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Etik</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Konular</a:t>
            </a:r>
            <a:r>
              <a:rPr lang="en-US" sz="1200" b="1" i="0" dirty="0">
                <a:solidFill>
                  <a:srgbClr val="000000"/>
                </a:solidFill>
                <a:effectLst/>
                <a:latin typeface="Calibri"/>
                <a:ea typeface="Calibri" panose="020F0502020204030204" pitchFamily="34" charset="0"/>
                <a:cs typeface="Calibri"/>
              </a:rPr>
              <a:t>”</a:t>
            </a:r>
            <a:r>
              <a:rPr lang="en-US" sz="1200" b="1" dirty="0">
                <a:latin typeface="Calibri"/>
                <a:ea typeface="Calibri" panose="020F0502020204030204" pitchFamily="34" charset="0"/>
                <a:cs typeface="Calibri"/>
              </a:rPr>
              <a:t> </a:t>
            </a:r>
            <a:endParaRPr lang="en-US" sz="1200" b="1" i="0" dirty="0">
              <a:solidFill>
                <a:srgbClr val="000000"/>
              </a:solidFill>
              <a:ea typeface="Calibri" panose="020F0502020204030204" pitchFamily="34" charset="0"/>
            </a:endParaRPr>
          </a:p>
          <a:p>
            <a:pPr rtl="0" fontAlgn="base"/>
            <a:endParaRPr lang="en-US" sz="1200" b="0" i="0" dirty="0">
              <a:solidFill>
                <a:srgbClr val="000000"/>
              </a:solidFill>
              <a:ea typeface="Calibri" panose="020F0502020204030204" pitchFamily="34" charset="0"/>
            </a:endParaRPr>
          </a:p>
          <a:p>
            <a:pPr fontAlgn="base"/>
            <a:r>
              <a:rPr lang="en-US" sz="1200" b="0" i="0" dirty="0">
                <a:solidFill>
                  <a:srgbClr val="000000"/>
                </a:solidFill>
                <a:effectLst/>
                <a:latin typeface="Calibri"/>
                <a:ea typeface="Calibri" panose="020F0502020204030204" pitchFamily="34" charset="0"/>
                <a:cs typeface="Calibri"/>
              </a:rPr>
              <a:t>Costa </a:t>
            </a:r>
            <a:r>
              <a:rPr lang="en-US" sz="1200" dirty="0">
                <a:latin typeface="Calibri"/>
                <a:ea typeface="Calibri" panose="020F0502020204030204" pitchFamily="34" charset="0"/>
                <a:cs typeface="Calibri"/>
              </a:rPr>
              <a:t>(2018:13) </a:t>
            </a:r>
            <a:r>
              <a:rPr lang="en-US" sz="1200" b="0" i="0" dirty="0" err="1">
                <a:solidFill>
                  <a:srgbClr val="000000"/>
                </a:solidFill>
                <a:effectLst/>
                <a:latin typeface="Calibri"/>
                <a:ea typeface="Calibri" panose="020F0502020204030204" pitchFamily="34" charset="0"/>
                <a:cs typeface="Calibri"/>
              </a:rPr>
              <a:t>tarafından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belirtildiği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gibi</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etiğinin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öğrenme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çıktıları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öğrencilerin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ilgili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etik</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konulara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ilişkin</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farkındalığının</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artması</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ve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etiği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ilgili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tartışmalara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katkıda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bulunma</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becerisinin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gelişmesi</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olabilir</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Bu </a:t>
            </a:r>
            <a:r>
              <a:rPr lang="en-US" sz="1200" dirty="0" err="1">
                <a:latin typeface="Calibri"/>
                <a:ea typeface="Calibri" panose="020F0502020204030204" pitchFamily="34" charset="0"/>
                <a:cs typeface="Calibri"/>
              </a:rPr>
              <a:t>sebeple</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çeşitli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bölgelerdeki</a:t>
            </a:r>
            <a:r>
              <a:rPr lang="en-US" sz="1200" b="0" i="0" dirty="0">
                <a:solidFill>
                  <a:srgbClr val="000000"/>
                </a:solidFill>
                <a:effectLst/>
                <a:latin typeface="Calibri"/>
                <a:ea typeface="Calibri" panose="020F0502020204030204" pitchFamily="34" charset="0"/>
                <a:cs typeface="Calibri"/>
              </a:rPr>
              <a:t> iyi </a:t>
            </a:r>
            <a:r>
              <a:rPr lang="en-US" sz="1200" b="0" i="0" dirty="0" err="1">
                <a:solidFill>
                  <a:srgbClr val="000000"/>
                </a:solidFill>
                <a:effectLst/>
                <a:latin typeface="Calibri"/>
                <a:ea typeface="Calibri" panose="020F0502020204030204" pitchFamily="34" charset="0"/>
                <a:cs typeface="Calibri"/>
              </a:rPr>
              <a:t>uygulamalar</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toplanmış</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ve </a:t>
            </a:r>
            <a:r>
              <a:rPr lang="en-US" sz="1200" b="0" i="0" dirty="0" err="1">
                <a:solidFill>
                  <a:srgbClr val="000000"/>
                </a:solidFill>
                <a:effectLst/>
                <a:latin typeface="Calibri"/>
                <a:ea typeface="Calibri" panose="020F0502020204030204" pitchFamily="34" charset="0"/>
                <a:cs typeface="Calibri"/>
              </a:rPr>
              <a:t>vaka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çalışmaları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olarak</a:t>
            </a:r>
            <a:r>
              <a:rPr lang="en-US" sz="1200" dirty="0">
                <a:latin typeface="Calibri"/>
                <a:ea typeface="Calibri" panose="020F0502020204030204" pitchFamily="34" charset="0"/>
                <a:cs typeface="Calibri"/>
              </a:rPr>
              <a:t> ek </a:t>
            </a:r>
            <a:r>
              <a:rPr lang="en-US" sz="1200" dirty="0" err="1">
                <a:latin typeface="Calibri"/>
                <a:ea typeface="Calibri" panose="020F0502020204030204" pitchFamily="34" charset="0"/>
                <a:cs typeface="Calibri"/>
              </a:rPr>
              <a:t>bir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kaynakta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paylaşılmıştır</a:t>
            </a:r>
            <a:r>
              <a:rPr lang="en-US" sz="1200" b="0" i="0" dirty="0">
                <a:solidFill>
                  <a:srgbClr val="000000"/>
                </a:solidFill>
                <a:effectLst/>
                <a:latin typeface="Calibri"/>
                <a:ea typeface="Calibri" panose="020F0502020204030204" pitchFamily="34" charset="0"/>
                <a:cs typeface="Calibri"/>
              </a:rPr>
              <a:t>.</a:t>
            </a:r>
            <a:endParaRPr lang="en-US" sz="1200" b="0" i="0" dirty="0">
              <a:solidFill>
                <a:srgbClr val="000000"/>
              </a:solidFill>
              <a:ea typeface="Calibri" panose="020F0502020204030204" pitchFamily="34" charset="0"/>
              <a:cs typeface="Calibri"/>
            </a:endParaRPr>
          </a:p>
          <a:p>
            <a:pPr rtl="0"/>
            <a:endParaRPr lang="en-IE" sz="1200" dirty="0"/>
          </a:p>
        </p:txBody>
      </p:sp>
      <p:sp>
        <p:nvSpPr>
          <p:cNvPr id="6" name="Text Placeholder 5">
            <a:extLst>
              <a:ext uri="{FF2B5EF4-FFF2-40B4-BE49-F238E27FC236}">
                <a16:creationId xmlns:a16="http://schemas.microsoft.com/office/drawing/2014/main" id="{3DB7AF1E-C0AC-DCD7-CC87-944A7E5BD763}"/>
              </a:ext>
            </a:extLst>
          </p:cNvPr>
          <p:cNvSpPr>
            <a:spLocks noGrp="1"/>
          </p:cNvSpPr>
          <p:nvPr>
            <p:ph type="body" sz="quarter" idx="30"/>
          </p:nvPr>
        </p:nvSpPr>
        <p:spPr>
          <a:xfrm>
            <a:off x="494393" y="793689"/>
            <a:ext cx="6570888" cy="785535"/>
          </a:xfrm>
        </p:spPr>
        <p:txBody>
          <a:bodyPr lIns="91440" tIns="45720" rIns="91440" bIns="45720" anchor="t">
            <a:noAutofit/>
          </a:bodyPr>
          <a:lstStyle/>
          <a:p>
            <a:pPr>
              <a:defRPr/>
            </a:pPr>
            <a:r>
              <a:rPr lang="en-IE" sz="3600" err="1">
                <a:latin typeface="Calibri"/>
                <a:ea typeface="Calibri"/>
                <a:cs typeface="Calibri"/>
              </a:rPr>
              <a:t>Önsöz</a:t>
            </a:r>
            <a:r>
              <a:rPr kumimoji="0" lang="en-IE" sz="3600" b="0" i="0" u="none" strike="noStrike" kern="1200" cap="none" spc="0" normalizeH="0" baseline="0" noProof="0">
                <a:ln>
                  <a:noFill/>
                </a:ln>
                <a:solidFill>
                  <a:srgbClr val="000000"/>
                </a:solidFill>
                <a:effectLst/>
                <a:uLnTx/>
                <a:uFillTx/>
                <a:latin typeface="Calibri"/>
                <a:ea typeface="Calibri"/>
                <a:cs typeface="Calibri"/>
              </a:rPr>
              <a:t> </a:t>
            </a:r>
            <a:r>
              <a:rPr lang="en-IE" sz="3600">
                <a:latin typeface="Calibri"/>
                <a:ea typeface="Calibri"/>
                <a:cs typeface="Calibri"/>
              </a:rPr>
              <a:t>- </a:t>
            </a:r>
            <a:r>
              <a:rPr lang="en-IE" sz="2400">
                <a:latin typeface="Calibri"/>
                <a:ea typeface="Calibri"/>
                <a:cs typeface="Calibri"/>
              </a:rPr>
              <a:t>(</a:t>
            </a:r>
            <a:r>
              <a:rPr lang="en-IE" sz="2400" err="1">
                <a:latin typeface="Calibri"/>
                <a:ea typeface="Calibri"/>
                <a:cs typeface="Calibri"/>
              </a:rPr>
              <a:t>Devamı</a:t>
            </a:r>
            <a:r>
              <a:rPr lang="en-IE" sz="2400">
                <a:latin typeface="Calibri"/>
                <a:ea typeface="Calibri"/>
                <a:cs typeface="Calibri"/>
              </a:rPr>
              <a:t>)</a:t>
            </a:r>
            <a:endParaRPr lang="en-US" err="1">
              <a:ea typeface="+mn-ea"/>
            </a:endParaRPr>
          </a:p>
          <a:p>
            <a:pPr algn="l" rtl="0"/>
            <a:endParaRPr lang="en-IE"/>
          </a:p>
        </p:txBody>
      </p:sp>
      <p:pic>
        <p:nvPicPr>
          <p:cNvPr id="10" name="Picture 8" descr="Icon  Description automatically generated">
            <a:extLst>
              <a:ext uri="{FF2B5EF4-FFF2-40B4-BE49-F238E27FC236}">
                <a16:creationId xmlns:a16="http://schemas.microsoft.com/office/drawing/2014/main" id="{A1221353-0CAC-A9A2-0F1D-F53164B120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5240" y="7133813"/>
            <a:ext cx="2741632" cy="2096219"/>
          </a:xfrm>
          <a:prstGeom prst="rect">
            <a:avLst/>
          </a:prstGeom>
        </p:spPr>
      </p:pic>
      <p:pic>
        <p:nvPicPr>
          <p:cNvPr id="12" name="Picture 11">
            <a:extLst>
              <a:ext uri="{FF2B5EF4-FFF2-40B4-BE49-F238E27FC236}">
                <a16:creationId xmlns:a16="http://schemas.microsoft.com/office/drawing/2014/main" id="{4CEE2588-9C88-CD8B-1901-4908D36CA3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8102" y="6547379"/>
            <a:ext cx="2282330" cy="3142950"/>
          </a:xfrm>
          <a:prstGeom prst="rect">
            <a:avLst/>
          </a:prstGeom>
          <a:ln>
            <a:solidFill>
              <a:schemeClr val="tx1"/>
            </a:solidFill>
          </a:ln>
        </p:spPr>
      </p:pic>
      <p:sp>
        <p:nvSpPr>
          <p:cNvPr id="5" name="Slide Number Placeholder 9">
            <a:extLst>
              <a:ext uri="{FF2B5EF4-FFF2-40B4-BE49-F238E27FC236}">
                <a16:creationId xmlns:a16="http://schemas.microsoft.com/office/drawing/2014/main" id="{2831AB10-B5B7-3884-DD64-5990E84A334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a:t>
            </a:fld>
            <a:endParaRPr lang="en-US" sz="1100"/>
          </a:p>
        </p:txBody>
      </p:sp>
    </p:spTree>
    <p:extLst>
      <p:ext uri="{BB962C8B-B14F-4D97-AF65-F5344CB8AC3E}">
        <p14:creationId xmlns:p14="http://schemas.microsoft.com/office/powerpoint/2010/main" val="24064592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a:xfrm>
            <a:off x="518987" y="1845955"/>
            <a:ext cx="6526988" cy="3729370"/>
          </a:xfrm>
        </p:spPr>
        <p:txBody>
          <a:bodyPr lIns="91440" tIns="45720" rIns="91440" bIns="45720" numCol="1" spcCol="288000" anchor="t">
            <a:noAutofit/>
          </a:bodyPr>
          <a:lstStyle/>
          <a:p>
            <a:r>
              <a:rPr lang="tr-TR" sz="1200" dirty="0">
                <a:latin typeface="Calibri"/>
                <a:cs typeface="Calibri"/>
              </a:rPr>
              <a:t>Dünyadaki açlık büyüyen ve ihmal edilen bir konu olduğu için gıda yoksulluğu ve gıda hayırseverliği arasındaki ilişki gittikçe önem kazanmaktadır. Yardım kuruluşlarının besin yardımı uygulamalarının daha kurumsallaşmış ve yaygın olmasına rağmen, uzun vadede faydaları sorgulanmaktadır. Eleştirilerden biri, gıda adaletinde hükümetin ihmal edilen rolünü </a:t>
            </a:r>
            <a:r>
              <a:rPr lang="tr-TR" sz="1200" err="1">
                <a:latin typeface="Calibri"/>
                <a:cs typeface="Calibri"/>
              </a:rPr>
              <a:t>vurgulamakatdır</a:t>
            </a:r>
            <a:r>
              <a:rPr lang="tr-TR" sz="1200" dirty="0">
                <a:latin typeface="Calibri"/>
                <a:cs typeface="Calibri"/>
              </a:rPr>
              <a:t> (</a:t>
            </a:r>
            <a:r>
              <a:rPr lang="tr-TR" sz="1200" err="1">
                <a:latin typeface="Calibri"/>
                <a:cs typeface="Calibri"/>
              </a:rPr>
              <a:t>Riches</a:t>
            </a:r>
            <a:r>
              <a:rPr lang="tr-TR" sz="1200" dirty="0">
                <a:latin typeface="Calibri"/>
                <a:cs typeface="Calibri"/>
              </a:rPr>
              <a:t> ve </a:t>
            </a:r>
            <a:r>
              <a:rPr lang="tr-TR" sz="1200" err="1">
                <a:latin typeface="Calibri"/>
                <a:cs typeface="Calibri"/>
              </a:rPr>
              <a:t>Silvasti</a:t>
            </a:r>
            <a:r>
              <a:rPr lang="tr-TR" sz="1200" dirty="0">
                <a:latin typeface="Calibri"/>
                <a:cs typeface="Calibri"/>
              </a:rPr>
              <a:t>, 2014). Başka bir çalışma, gıda yardım kuruluşlarıyla, gıda sağlayıcılar ve alıcıları arasındaki iletişim eksikliğini, yardıma erişimdeki güçlükleri ve besleyiciliği düşük gıdaların dağıtımı yoluyla sosyal adaletsizliğin daha da artabileceğine değinmektedir (</a:t>
            </a:r>
            <a:r>
              <a:rPr lang="tr-TR" sz="1200" err="1">
                <a:latin typeface="Calibri"/>
                <a:cs typeface="Calibri"/>
              </a:rPr>
              <a:t>Poppendieck</a:t>
            </a:r>
            <a:r>
              <a:rPr lang="tr-TR" sz="1200" dirty="0">
                <a:latin typeface="Calibri"/>
                <a:cs typeface="Calibri"/>
              </a:rPr>
              <a:t>, 1998). Her insanın doğru beslenme hakkı olduğu için hükümet politikaları şu konulara değinmelidir; gıda bağışlarının dezavantajları, gıda güvensizliğinin altında yatan nedenler ve uzun vadeli sürdürülebilir bir program. Daha işbirlikçi bir çözüm için sosyal ve ekolojik açıdan yenilikçi bir yaklaşım gereklidir (</a:t>
            </a:r>
            <a:r>
              <a:rPr lang="tr-TR" sz="1200" err="1">
                <a:latin typeface="Calibri"/>
                <a:cs typeface="Calibri"/>
              </a:rPr>
              <a:t>Vlaholias</a:t>
            </a:r>
            <a:r>
              <a:rPr lang="tr-TR" sz="1200" dirty="0">
                <a:latin typeface="Calibri"/>
                <a:cs typeface="Calibri"/>
              </a:rPr>
              <a:t>-Batı </a:t>
            </a:r>
            <a:r>
              <a:rPr lang="tr-TR" sz="1200" err="1">
                <a:latin typeface="Calibri"/>
                <a:cs typeface="Calibri"/>
              </a:rPr>
              <a:t>v.d</a:t>
            </a:r>
            <a:r>
              <a:rPr lang="tr-TR" sz="1200" dirty="0">
                <a:latin typeface="Calibri"/>
                <a:cs typeface="Calibri"/>
              </a:rPr>
              <a:t>., 2018).</a:t>
            </a:r>
            <a:endParaRPr lang="tr-TR"/>
          </a:p>
          <a:p>
            <a:pPr rtl="0"/>
            <a:endParaRPr lang="tr-TR" sz="1200" dirty="0"/>
          </a:p>
          <a:p>
            <a:r>
              <a:rPr lang="tr-TR" sz="1200" dirty="0">
                <a:latin typeface="Calibri"/>
                <a:cs typeface="Calibri"/>
              </a:rPr>
              <a:t>Evsiz insanlar, gıda güvensizliği yaşayan insanların bir bölümüdür. Evsiz insanların topluma yeniden kazandırılması; barınma, istihdam ve sosyal içermeyi de içeren karmaşık bir süreçtir. Resmi ve gayri resmi ilişkiler kurmaları, hayatlarını sürdürmek için özerklik kazanmaları, güvenlik ihtiyaçları, normalleşmeleri ve sosyal sermayelerini arttırmaları, sürecin önemli bileşenleri olarak kabul edilmektedir (</a:t>
            </a:r>
            <a:r>
              <a:rPr lang="tr-TR" sz="1200" err="1">
                <a:latin typeface="Calibri"/>
                <a:cs typeface="Calibri"/>
              </a:rPr>
              <a:t>Tosi</a:t>
            </a:r>
            <a:r>
              <a:rPr lang="tr-TR" sz="1200" dirty="0">
                <a:latin typeface="Calibri"/>
                <a:cs typeface="Calibri"/>
              </a:rPr>
              <a:t>, 2007). Bireysel öykülerdeki ve gereksinimlerdeki çeşitlilik, kapsamlı bir yeniden bütünleştirme modeli ve takip ziyaretleri gerektirir. Buna göre, evsizleri beslemek, sorunu sadece erteleyen kısa vadeli bir plan olarak düşünülebilir.</a:t>
            </a:r>
          </a:p>
        </p:txBody>
      </p:sp>
      <p:sp>
        <p:nvSpPr>
          <p:cNvPr id="7" name="Text Placeholder 1">
            <a:extLst>
              <a:ext uri="{FF2B5EF4-FFF2-40B4-BE49-F238E27FC236}">
                <a16:creationId xmlns:a16="http://schemas.microsoft.com/office/drawing/2014/main" id="{88FA8675-389D-4746-E1E3-D1C89F9BED61}"/>
              </a:ext>
            </a:extLst>
          </p:cNvPr>
          <p:cNvSpPr>
            <a:spLocks noGrp="1"/>
          </p:cNvSpPr>
          <p:nvPr>
            <p:ph type="body" sz="quarter" idx="30"/>
          </p:nvPr>
        </p:nvSpPr>
        <p:spPr>
          <a:xfrm>
            <a:off x="512071" y="324020"/>
            <a:ext cx="5470999" cy="946746"/>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Sorumlu &amp; Sivil Toplum</a:t>
            </a:r>
          </a:p>
          <a:p>
            <a:pPr algn="l" rtl="0"/>
            <a:endParaRPr lang="en-IE"/>
          </a:p>
        </p:txBody>
      </p:sp>
      <p:sp>
        <p:nvSpPr>
          <p:cNvPr id="8" name="TextBox 7">
            <a:extLst>
              <a:ext uri="{FF2B5EF4-FFF2-40B4-BE49-F238E27FC236}">
                <a16:creationId xmlns:a16="http://schemas.microsoft.com/office/drawing/2014/main" id="{5D940DEA-2288-56F3-5E35-DCDD48175DF1}"/>
              </a:ext>
            </a:extLst>
          </p:cNvPr>
          <p:cNvSpPr txBox="1"/>
          <p:nvPr/>
        </p:nvSpPr>
        <p:spPr>
          <a:xfrm>
            <a:off x="525613" y="1233362"/>
            <a:ext cx="5362728" cy="400110"/>
          </a:xfrm>
          <a:prstGeom prst="rect">
            <a:avLst/>
          </a:prstGeom>
          <a:noFill/>
        </p:spPr>
        <p:txBody>
          <a:bodyPr wrap="square">
            <a:spAutoFit/>
          </a:bodyPr>
          <a:lstStyle/>
          <a:p>
            <a:pPr algn="l" rtl="0"/>
            <a:r>
              <a:rPr lang="en-US" sz="20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B.4.4. </a:t>
            </a:r>
            <a:r>
              <a:rPr lang="en-US" sz="20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Gıda</a:t>
            </a:r>
            <a:r>
              <a:rPr lang="en-US" sz="20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0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Yardım</a:t>
            </a:r>
            <a:r>
              <a:rPr lang="en-US" sz="20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0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Kuruluşları</a:t>
            </a:r>
            <a:r>
              <a:rPr lang="en-US" sz="20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 </a:t>
            </a:r>
            <a:r>
              <a:rPr lang="en-US" sz="20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Sivil</a:t>
            </a:r>
            <a:r>
              <a:rPr lang="en-US" sz="20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0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Toplum</a:t>
            </a:r>
            <a:endParaRPr lang="en-US" sz="20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5" name="Picture 8" descr="Icon  Description automatically generated">
            <a:extLst>
              <a:ext uri="{FF2B5EF4-FFF2-40B4-BE49-F238E27FC236}">
                <a16:creationId xmlns:a16="http://schemas.microsoft.com/office/drawing/2014/main" id="{F5EC7400-A482-2E1D-424E-90E9B5BAE9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546" y="6429857"/>
            <a:ext cx="2741632" cy="2096219"/>
          </a:xfrm>
          <a:prstGeom prst="rect">
            <a:avLst/>
          </a:prstGeom>
        </p:spPr>
      </p:pic>
      <p:sp>
        <p:nvSpPr>
          <p:cNvPr id="36" name="Rectangle: Rounded Corners 35">
            <a:extLst>
              <a:ext uri="{FF2B5EF4-FFF2-40B4-BE49-F238E27FC236}">
                <a16:creationId xmlns:a16="http://schemas.microsoft.com/office/drawing/2014/main" id="{70B29538-B3B8-BA8A-A8BD-84EC992CDB02}"/>
              </a:ext>
            </a:extLst>
          </p:cNvPr>
          <p:cNvSpPr/>
          <p:nvPr/>
        </p:nvSpPr>
        <p:spPr>
          <a:xfrm>
            <a:off x="1527500" y="8526076"/>
            <a:ext cx="5486527" cy="1170689"/>
          </a:xfrm>
          <a:prstGeom prst="roundRect">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IE"/>
          </a:p>
        </p:txBody>
      </p:sp>
      <p:sp>
        <p:nvSpPr>
          <p:cNvPr id="37" name="TextBox 36">
            <a:extLst>
              <a:ext uri="{FF2B5EF4-FFF2-40B4-BE49-F238E27FC236}">
                <a16:creationId xmlns:a16="http://schemas.microsoft.com/office/drawing/2014/main" id="{3B60EDB1-86AF-176A-5283-15855F993292}"/>
              </a:ext>
            </a:extLst>
          </p:cNvPr>
          <p:cNvSpPr txBox="1"/>
          <p:nvPr/>
        </p:nvSpPr>
        <p:spPr>
          <a:xfrm>
            <a:off x="1568090" y="8564347"/>
            <a:ext cx="5445937" cy="1031051"/>
          </a:xfrm>
          <a:prstGeom prst="rect">
            <a:avLst/>
          </a:prstGeom>
          <a:noFill/>
        </p:spPr>
        <p:txBody>
          <a:bodyPr wrap="square" lIns="91440" tIns="45720" rIns="91440" bIns="45720" anchor="t">
            <a:spAutoFit/>
          </a:bodyPr>
          <a:lstStyle/>
          <a:p>
            <a:pPr fontAlgn="base"/>
            <a:r>
              <a:rPr lang="en-US" sz="1300" b="1" i="0" dirty="0" err="1">
                <a:solidFill>
                  <a:srgbClr val="000000"/>
                </a:solidFill>
                <a:effectLst/>
                <a:latin typeface="Calibri"/>
                <a:ea typeface="Calibri" panose="020F0502020204030204" pitchFamily="34" charset="0"/>
                <a:cs typeface="Calibri"/>
              </a:rPr>
              <a:t>Sınıf</a:t>
            </a:r>
            <a:r>
              <a:rPr lang="en-US" sz="1300" b="1" i="0" dirty="0">
                <a:solidFill>
                  <a:srgbClr val="000000"/>
                </a:solidFill>
                <a:effectLst/>
                <a:latin typeface="Calibri"/>
                <a:ea typeface="Calibri" panose="020F0502020204030204" pitchFamily="34" charset="0"/>
                <a:cs typeface="Calibri"/>
              </a:rPr>
              <a:t> </a:t>
            </a:r>
            <a:r>
              <a:rPr lang="en-US" sz="1300" b="1" i="0" dirty="0" err="1">
                <a:solidFill>
                  <a:srgbClr val="000000"/>
                </a:solidFill>
                <a:effectLst/>
                <a:latin typeface="Calibri"/>
                <a:ea typeface="Calibri" panose="020F0502020204030204" pitchFamily="34" charset="0"/>
                <a:cs typeface="Calibri"/>
              </a:rPr>
              <a:t>Tartışması</a:t>
            </a:r>
            <a:r>
              <a:rPr lang="en-US" sz="1300" b="1" i="0" dirty="0">
                <a:solidFill>
                  <a:srgbClr val="000000"/>
                </a:solidFill>
                <a:effectLst/>
                <a:latin typeface="Calibri"/>
                <a:ea typeface="Calibri" panose="020F0502020204030204" pitchFamily="34" charset="0"/>
                <a:cs typeface="Calibri"/>
              </a:rPr>
              <a:t> </a:t>
            </a:r>
            <a:r>
              <a:rPr lang="en-US" sz="1300" b="1" i="0" dirty="0" err="1">
                <a:solidFill>
                  <a:srgbClr val="000000"/>
                </a:solidFill>
                <a:effectLst/>
                <a:latin typeface="Calibri"/>
                <a:ea typeface="Calibri" panose="020F0502020204030204" pitchFamily="34" charset="0"/>
                <a:cs typeface="Calibri"/>
              </a:rPr>
              <a:t>Önerisi</a:t>
            </a:r>
            <a:r>
              <a:rPr lang="en-US" sz="1300" b="1" i="0" dirty="0">
                <a:solidFill>
                  <a:srgbClr val="000000"/>
                </a:solidFill>
                <a:effectLst/>
                <a:latin typeface="Calibri"/>
                <a:ea typeface="Calibri" panose="020F0502020204030204" pitchFamily="34" charset="0"/>
                <a:cs typeface="Calibri"/>
              </a:rPr>
              <a:t>:</a:t>
            </a:r>
            <a:r>
              <a:rPr lang="en-US" sz="1300" dirty="0">
                <a:solidFill>
                  <a:srgbClr val="000000"/>
                </a:solidFill>
                <a:latin typeface="Calibri"/>
                <a:ea typeface="Calibri" panose="020F0502020204030204" pitchFamily="34" charset="0"/>
                <a:cs typeface="Calibri"/>
              </a:rPr>
              <a:t> </a:t>
            </a:r>
            <a:endParaRPr lang="en-US" sz="1300" b="0" i="0">
              <a:solidFill>
                <a:srgbClr val="000000"/>
              </a:solidFill>
              <a:effectLst/>
              <a:latin typeface="Calibri"/>
              <a:ea typeface="Calibri" panose="020F0502020204030204" pitchFamily="34" charset="0"/>
              <a:cs typeface="Calibri"/>
            </a:endParaRPr>
          </a:p>
          <a:p>
            <a:pPr fontAlgn="base"/>
            <a:r>
              <a:rPr lang="en-US" sz="1200" b="0" i="0" dirty="0">
                <a:solidFill>
                  <a:srgbClr val="000000"/>
                </a:solidFill>
                <a:effectLst/>
                <a:latin typeface="Calibri"/>
                <a:ea typeface="Calibri" panose="020F0502020204030204" pitchFamily="34" charset="0"/>
                <a:cs typeface="Calibri"/>
              </a:rPr>
              <a:t>Soru</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G</a:t>
            </a:r>
            <a:r>
              <a:rPr lang="en-US" sz="1200" i="1" dirty="0" err="1">
                <a:solidFill>
                  <a:srgbClr val="000000"/>
                </a:solidFill>
                <a:latin typeface="Calibri"/>
                <a:ea typeface="Calibri" panose="020F0502020204030204" pitchFamily="34" charset="0"/>
                <a:cs typeface="Calibri"/>
              </a:rPr>
              <a:t>ıda</a:t>
            </a:r>
            <a:r>
              <a:rPr lang="en-US" sz="1200" i="1" dirty="0">
                <a:solidFill>
                  <a:srgbClr val="000000"/>
                </a:solidFill>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bağışı</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yoksulluğa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gerçekten</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yardımcı</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oluyor</a:t>
            </a:r>
            <a:r>
              <a:rPr lang="en-US" sz="1200" b="0" i="1" dirty="0">
                <a:solidFill>
                  <a:srgbClr val="000000"/>
                </a:solidFill>
                <a:effectLst/>
                <a:latin typeface="Calibri"/>
                <a:ea typeface="Calibri" panose="020F0502020204030204" pitchFamily="34" charset="0"/>
                <a:cs typeface="Calibri"/>
              </a:rPr>
              <a:t> mu?</a:t>
            </a:r>
            <a:r>
              <a:rPr lang="en-US" sz="1200" i="1" dirty="0">
                <a:solidFill>
                  <a:srgbClr val="000000"/>
                </a:solidFill>
                <a:latin typeface="Calibri"/>
                <a:ea typeface="Calibri" panose="020F0502020204030204" pitchFamily="34" charset="0"/>
                <a:cs typeface="Calibri"/>
              </a:rPr>
              <a:t> </a:t>
            </a:r>
            <a:endParaRPr lang="en-US" sz="1200" b="0" i="1">
              <a:solidFill>
                <a:srgbClr val="000000"/>
              </a:solidFill>
              <a:effectLst/>
              <a:latin typeface="Calibri"/>
              <a:ea typeface="Calibri" panose="020F0502020204030204" pitchFamily="34" charset="0"/>
              <a:cs typeface="Calibri" panose="020F0502020204030204" pitchFamily="34" charset="0"/>
            </a:endParaRPr>
          </a:p>
          <a:p>
            <a:pPr algn="l" rtl="0" fontAlgn="base"/>
            <a:endParaRPr lang="en-US"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r>
              <a:rPr lang="en-US" sz="1200" b="0" i="0" dirty="0" err="1">
                <a:solidFill>
                  <a:srgbClr val="000000"/>
                </a:solidFill>
                <a:effectLst/>
                <a:latin typeface="Calibri"/>
                <a:ea typeface="Calibri" panose="020F0502020204030204" pitchFamily="34" charset="0"/>
                <a:cs typeface="Calibri"/>
              </a:rPr>
              <a:t>Gruplardan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bağışının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yoksulluğa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yardımcı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olduğu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fikrini</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savunurken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karşı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grup</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gıda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bağışının</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yoksulluğa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bir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çözüm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olmadığı</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fikrini</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savunmalıdır</a:t>
            </a:r>
            <a:r>
              <a:rPr lang="en-US" sz="1200" dirty="0">
                <a:solidFill>
                  <a:srgbClr val="000000"/>
                </a:solidFill>
                <a:latin typeface="Calibri"/>
                <a:ea typeface="Calibri" panose="020F0502020204030204" pitchFamily="34" charset="0"/>
                <a:cs typeface="Calibri"/>
              </a:rPr>
              <a:t>.</a:t>
            </a:r>
            <a:endParaRPr lang="en-US" sz="1200" b="0" i="0" dirty="0">
              <a:solidFill>
                <a:srgbClr val="000000"/>
              </a:solidFill>
              <a:effectLst/>
              <a:latin typeface="Calibri"/>
              <a:ea typeface="Calibri" panose="020F0502020204030204" pitchFamily="34" charset="0"/>
              <a:cs typeface="Calibri"/>
            </a:endParaRPr>
          </a:p>
        </p:txBody>
      </p:sp>
      <p:sp>
        <p:nvSpPr>
          <p:cNvPr id="6" name="Slide Number Placeholder 9">
            <a:extLst>
              <a:ext uri="{FF2B5EF4-FFF2-40B4-BE49-F238E27FC236}">
                <a16:creationId xmlns:a16="http://schemas.microsoft.com/office/drawing/2014/main" id="{5EC5D9C4-C7BB-C106-D79F-614203EDE3C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60</a:t>
            </a:fld>
            <a:endParaRPr lang="en-US" sz="1100"/>
          </a:p>
        </p:txBody>
      </p:sp>
    </p:spTree>
    <p:extLst>
      <p:ext uri="{BB962C8B-B14F-4D97-AF65-F5344CB8AC3E}">
        <p14:creationId xmlns:p14="http://schemas.microsoft.com/office/powerpoint/2010/main" val="1024605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4003324" cy="1400960"/>
          </a:xfrm>
        </p:spPr>
        <p:txBody>
          <a:bodyPr lIns="91440" tIns="45720" rIns="91440" bIns="45720" anchor="ctr">
            <a:normAutofit/>
          </a:bodyPr>
          <a:lstStyle/>
          <a:p>
            <a:pPr algn="l" rtl="0"/>
            <a:r>
              <a:rPr lang="en-US" sz="3600" b="1" i="0" dirty="0">
                <a:latin typeface="Calibri"/>
                <a:cs typeface="Calibri"/>
              </a:rPr>
              <a:t>Sonuç ve Son </a:t>
            </a:r>
            <a:r>
              <a:rPr lang="en-US" sz="3600" b="1" i="0" dirty="0" err="1">
                <a:latin typeface="Calibri"/>
                <a:cs typeface="Calibri"/>
              </a:rPr>
              <a:t>Sözler</a:t>
            </a:r>
            <a:endParaRPr lang="en-US" sz="3600" b="1" i="0" dirty="0"/>
          </a:p>
          <a:p>
            <a:pPr algn="l" rtl="0"/>
            <a:endParaRPr lang="en-IE" i="0" dirty="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35390"/>
            <a:ext cx="6317225" cy="5931605"/>
          </a:xfrm>
        </p:spPr>
        <p:txBody>
          <a:bodyPr lIns="91440" tIns="45720" rIns="91440" bIns="45720" numCol="1" spcCol="288000" anchor="t">
            <a:noAutofit/>
          </a:bodyPr>
          <a:lstStyle/>
          <a:p>
            <a:r>
              <a:rPr lang="en-US" sz="1200" dirty="0">
                <a:latin typeface="Calibri"/>
                <a:cs typeface="Calibri"/>
              </a:rPr>
              <a:t>Bu </a:t>
            </a:r>
            <a:r>
              <a:rPr lang="en-US" sz="1200" dirty="0" err="1">
                <a:latin typeface="Calibri"/>
                <a:cs typeface="Calibri"/>
              </a:rPr>
              <a:t>rehberin</a:t>
            </a:r>
            <a:r>
              <a:rPr lang="en-US" sz="1200" dirty="0">
                <a:latin typeface="Calibri"/>
                <a:cs typeface="Calibri"/>
              </a:rPr>
              <a:t> </a:t>
            </a:r>
            <a:r>
              <a:rPr lang="en-US" sz="1200" dirty="0" err="1">
                <a:latin typeface="Calibri"/>
                <a:cs typeface="Calibri"/>
              </a:rPr>
              <a:t>amacı</a:t>
            </a:r>
            <a:r>
              <a:rPr lang="en-US" sz="1200" dirty="0">
                <a:latin typeface="Calibri"/>
                <a:cs typeface="Calibri"/>
              </a:rPr>
              <a:t>, </a:t>
            </a:r>
            <a:r>
              <a:rPr lang="en-US" sz="1200" dirty="0" err="1">
                <a:latin typeface="Calibri"/>
                <a:cs typeface="Calibri"/>
              </a:rPr>
              <a:t>üksek</a:t>
            </a:r>
            <a:r>
              <a:rPr lang="en-US" sz="1200" dirty="0">
                <a:latin typeface="Calibri"/>
                <a:cs typeface="Calibri"/>
              </a:rPr>
              <a:t> </a:t>
            </a:r>
            <a:r>
              <a:rPr lang="en-US" sz="1200" dirty="0" err="1">
                <a:latin typeface="Calibri"/>
                <a:cs typeface="Calibri"/>
              </a:rPr>
              <a:t>eğitim</a:t>
            </a:r>
            <a:r>
              <a:rPr lang="en-US" sz="1200" dirty="0">
                <a:latin typeface="Calibri"/>
                <a:cs typeface="Calibri"/>
              </a:rPr>
              <a:t> ve </a:t>
            </a:r>
            <a:r>
              <a:rPr lang="en-US" sz="1200" dirty="0" err="1">
                <a:latin typeface="Calibri"/>
                <a:cs typeface="Calibri"/>
              </a:rPr>
              <a:t>mesleki</a:t>
            </a:r>
            <a:r>
              <a:rPr lang="en-US" sz="1200" dirty="0">
                <a:latin typeface="Calibri"/>
                <a:cs typeface="Calibri"/>
              </a:rPr>
              <a:t> </a:t>
            </a:r>
            <a:r>
              <a:rPr lang="en-US" sz="1200" dirty="0" err="1">
                <a:latin typeface="Calibri"/>
                <a:cs typeface="Calibri"/>
              </a:rPr>
              <a:t>eğitim</a:t>
            </a:r>
            <a:r>
              <a:rPr lang="en-US" sz="1200" dirty="0">
                <a:latin typeface="Calibri"/>
                <a:cs typeface="Calibri"/>
              </a:rPr>
              <a:t> </a:t>
            </a:r>
            <a:r>
              <a:rPr lang="en-US" sz="1200" dirty="0" err="1">
                <a:latin typeface="Calibri"/>
                <a:cs typeface="Calibri"/>
              </a:rPr>
              <a:t>kurumlarındaki</a:t>
            </a:r>
            <a:r>
              <a:rPr lang="en-US" sz="1200" dirty="0">
                <a:latin typeface="Calibri"/>
                <a:cs typeface="Calibri"/>
              </a:rPr>
              <a:t> </a:t>
            </a:r>
            <a:r>
              <a:rPr lang="en-US" sz="1200" dirty="0" err="1">
                <a:latin typeface="Calibri"/>
                <a:cs typeface="Calibri"/>
              </a:rPr>
              <a:t>eğitimenler</a:t>
            </a:r>
            <a:r>
              <a:rPr lang="en-US" sz="1200" dirty="0">
                <a:latin typeface="Calibri"/>
                <a:cs typeface="Calibri"/>
              </a:rPr>
              <a:t> </a:t>
            </a:r>
            <a:r>
              <a:rPr lang="en-US" sz="1200" dirty="0" err="1">
                <a:latin typeface="Calibri"/>
                <a:cs typeface="Calibri"/>
              </a:rPr>
              <a:t>ile</a:t>
            </a:r>
            <a:r>
              <a:rPr lang="en-US" sz="1200" dirty="0">
                <a:latin typeface="Calibri"/>
                <a:cs typeface="Calibri"/>
              </a:rPr>
              <a:t>, </a:t>
            </a:r>
            <a:r>
              <a:rPr lang="en-US" sz="1200" dirty="0" err="1">
                <a:latin typeface="Calibri"/>
                <a:cs typeface="Calibri"/>
              </a:rPr>
              <a:t>etik</a:t>
            </a:r>
            <a:r>
              <a:rPr lang="en-US" sz="1200" dirty="0">
                <a:latin typeface="Calibri"/>
                <a:cs typeface="Calibri"/>
              </a:rPr>
              <a:t> </a:t>
            </a:r>
            <a:r>
              <a:rPr lang="en-US" sz="1200" dirty="0" err="1">
                <a:latin typeface="Calibri"/>
                <a:cs typeface="Calibri"/>
              </a:rPr>
              <a:t>gıda</a:t>
            </a:r>
            <a:r>
              <a:rPr lang="en-US" sz="1200" dirty="0">
                <a:latin typeface="Calibri"/>
                <a:cs typeface="Calibri"/>
              </a:rPr>
              <a:t> </a:t>
            </a:r>
            <a:r>
              <a:rPr lang="en-US" sz="1200" dirty="0" err="1">
                <a:latin typeface="Calibri"/>
                <a:cs typeface="Calibri"/>
              </a:rPr>
              <a:t>üretimine</a:t>
            </a:r>
            <a:r>
              <a:rPr lang="en-US" sz="1200" dirty="0">
                <a:latin typeface="Calibri"/>
                <a:cs typeface="Calibri"/>
              </a:rPr>
              <a:t> </a:t>
            </a:r>
            <a:r>
              <a:rPr lang="en-US" sz="1200" dirty="0" err="1">
                <a:latin typeface="Calibri"/>
                <a:cs typeface="Calibri"/>
              </a:rPr>
              <a:t>dahil</a:t>
            </a:r>
            <a:r>
              <a:rPr lang="en-US" sz="1200" dirty="0">
                <a:latin typeface="Calibri"/>
                <a:cs typeface="Calibri"/>
              </a:rPr>
              <a:t> </a:t>
            </a:r>
            <a:r>
              <a:rPr lang="en-US" sz="1200" dirty="0" err="1">
                <a:latin typeface="Calibri"/>
                <a:cs typeface="Calibri"/>
              </a:rPr>
              <a:t>olan</a:t>
            </a:r>
            <a:r>
              <a:rPr lang="en-US" sz="1200" dirty="0">
                <a:latin typeface="Calibri"/>
                <a:cs typeface="Calibri"/>
              </a:rPr>
              <a:t> </a:t>
            </a:r>
            <a:r>
              <a:rPr lang="en-US" sz="1200" dirty="0" err="1">
                <a:latin typeface="Calibri"/>
                <a:cs typeface="Calibri"/>
              </a:rPr>
              <a:t>paydaşlara</a:t>
            </a:r>
            <a:r>
              <a:rPr lang="en-US" sz="1200" dirty="0">
                <a:latin typeface="Calibri"/>
                <a:cs typeface="Calibri"/>
              </a:rPr>
              <a:t> </a:t>
            </a:r>
            <a:r>
              <a:rPr lang="en-US" sz="1200" dirty="0" err="1">
                <a:latin typeface="Calibri"/>
                <a:cs typeface="Calibri"/>
              </a:rPr>
              <a:t>yararlı</a:t>
            </a:r>
            <a:r>
              <a:rPr lang="en-US" sz="1200" dirty="0">
                <a:latin typeface="Calibri"/>
                <a:cs typeface="Calibri"/>
              </a:rPr>
              <a:t> </a:t>
            </a:r>
            <a:r>
              <a:rPr lang="en-US" sz="1200" dirty="0" err="1">
                <a:latin typeface="Calibri"/>
                <a:cs typeface="Calibri"/>
              </a:rPr>
              <a:t>olduğunu</a:t>
            </a:r>
            <a:r>
              <a:rPr lang="en-US" sz="1200" dirty="0">
                <a:latin typeface="Calibri"/>
                <a:cs typeface="Calibri"/>
              </a:rPr>
              <a:t> </a:t>
            </a:r>
            <a:r>
              <a:rPr lang="en-US" sz="1200" dirty="0" err="1">
                <a:latin typeface="Calibri"/>
                <a:cs typeface="Calibri"/>
              </a:rPr>
              <a:t>düşündüğümüz</a:t>
            </a:r>
            <a:r>
              <a:rPr lang="en-US" sz="1200" dirty="0">
                <a:latin typeface="Calibri"/>
                <a:cs typeface="Calibri"/>
              </a:rPr>
              <a:t> </a:t>
            </a:r>
            <a:r>
              <a:rPr lang="en-US" sz="1200" dirty="0" err="1">
                <a:latin typeface="Calibri"/>
                <a:cs typeface="Calibri"/>
              </a:rPr>
              <a:t>materyali</a:t>
            </a:r>
            <a:r>
              <a:rPr lang="en-US" sz="1200" dirty="0">
                <a:latin typeface="Calibri"/>
                <a:cs typeface="Calibri"/>
              </a:rPr>
              <a:t> </a:t>
            </a:r>
            <a:r>
              <a:rPr lang="en-US" sz="1200" dirty="0" err="1">
                <a:latin typeface="Calibri"/>
                <a:cs typeface="Calibri"/>
              </a:rPr>
              <a:t>sağlamaktır</a:t>
            </a:r>
            <a:r>
              <a:rPr lang="en-US" sz="1200" dirty="0">
                <a:latin typeface="Calibri"/>
                <a:cs typeface="Calibri"/>
              </a:rPr>
              <a:t>.</a:t>
            </a:r>
            <a:endParaRPr lang="pt-PT" sz="1200" dirty="0"/>
          </a:p>
          <a:p>
            <a:pPr rtl="0"/>
            <a:endParaRPr lang="en-US" sz="1200" dirty="0">
              <a:latin typeface="Calibri"/>
              <a:cs typeface="Calibri"/>
            </a:endParaRPr>
          </a:p>
          <a:p>
            <a:pPr rtl="0"/>
            <a:r>
              <a:rPr lang="en-US" sz="1200" dirty="0" err="1">
                <a:latin typeface="Calibri"/>
                <a:cs typeface="Calibri"/>
              </a:rPr>
              <a:t>Etiğin</a:t>
            </a:r>
            <a:r>
              <a:rPr lang="en-US" sz="1200" dirty="0">
                <a:latin typeface="Calibri"/>
                <a:cs typeface="Calibri"/>
              </a:rPr>
              <a:t> </a:t>
            </a:r>
            <a:r>
              <a:rPr lang="en-US" sz="1200" dirty="0" err="1">
                <a:latin typeface="Calibri"/>
                <a:cs typeface="Calibri"/>
              </a:rPr>
              <a:t>farklı</a:t>
            </a:r>
            <a:r>
              <a:rPr lang="en-US" sz="1200" dirty="0">
                <a:latin typeface="Calibri"/>
                <a:cs typeface="Calibri"/>
              </a:rPr>
              <a:t> </a:t>
            </a:r>
            <a:r>
              <a:rPr lang="en-US" sz="1200" dirty="0" err="1">
                <a:latin typeface="Calibri"/>
                <a:cs typeface="Calibri"/>
              </a:rPr>
              <a:t>tanımları</a:t>
            </a:r>
            <a:r>
              <a:rPr lang="en-US" sz="1200" dirty="0">
                <a:latin typeface="Calibri"/>
                <a:cs typeface="Calibri"/>
              </a:rPr>
              <a:t> </a:t>
            </a:r>
            <a:r>
              <a:rPr lang="en-US" sz="1200" dirty="0" err="1">
                <a:latin typeface="Calibri"/>
                <a:cs typeface="Calibri"/>
              </a:rPr>
              <a:t>olsa</a:t>
            </a:r>
            <a:r>
              <a:rPr lang="en-US" sz="1200" dirty="0">
                <a:latin typeface="Calibri"/>
                <a:cs typeface="Calibri"/>
              </a:rPr>
              <a:t> da </a:t>
            </a:r>
            <a:r>
              <a:rPr lang="en-US" sz="1200" dirty="0" err="1">
                <a:latin typeface="Calibri"/>
                <a:cs typeface="Calibri"/>
              </a:rPr>
              <a:t>gıda</a:t>
            </a:r>
            <a:r>
              <a:rPr lang="en-US" sz="1200" dirty="0">
                <a:latin typeface="Calibri"/>
                <a:cs typeface="Calibri"/>
              </a:rPr>
              <a:t> </a:t>
            </a:r>
            <a:r>
              <a:rPr lang="en-US" sz="1200" dirty="0" err="1">
                <a:latin typeface="Calibri"/>
                <a:cs typeface="Calibri"/>
              </a:rPr>
              <a:t>üreticilerinin</a:t>
            </a:r>
            <a:r>
              <a:rPr lang="en-US" sz="1200" dirty="0">
                <a:latin typeface="Calibri"/>
                <a:cs typeface="Calibri"/>
              </a:rPr>
              <a:t> </a:t>
            </a:r>
            <a:r>
              <a:rPr lang="en-US" sz="1200" dirty="0" err="1">
                <a:latin typeface="Calibri"/>
                <a:cs typeface="Calibri"/>
              </a:rPr>
              <a:t>veya</a:t>
            </a:r>
            <a:r>
              <a:rPr lang="en-US" sz="1200" dirty="0">
                <a:latin typeface="Calibri"/>
                <a:cs typeface="Calibri"/>
              </a:rPr>
              <a:t> </a:t>
            </a:r>
            <a:r>
              <a:rPr lang="en-US" sz="1200" dirty="0" err="1">
                <a:latin typeface="Calibri"/>
                <a:cs typeface="Calibri"/>
              </a:rPr>
              <a:t>gıda</a:t>
            </a:r>
            <a:r>
              <a:rPr lang="en-US" sz="1200" dirty="0">
                <a:latin typeface="Calibri"/>
                <a:cs typeface="Calibri"/>
              </a:rPr>
              <a:t> </a:t>
            </a:r>
            <a:r>
              <a:rPr lang="en-US" sz="1200" dirty="0" err="1">
                <a:latin typeface="Calibri"/>
                <a:cs typeface="Calibri"/>
              </a:rPr>
              <a:t>zincirindeki</a:t>
            </a:r>
            <a:r>
              <a:rPr lang="en-US" sz="1200" dirty="0">
                <a:latin typeface="Calibri"/>
                <a:cs typeface="Calibri"/>
              </a:rPr>
              <a:t> </a:t>
            </a:r>
            <a:r>
              <a:rPr lang="en-US" sz="1200" dirty="0" err="1">
                <a:latin typeface="Calibri"/>
                <a:cs typeface="Calibri"/>
              </a:rPr>
              <a:t>diğer</a:t>
            </a:r>
            <a:r>
              <a:rPr lang="en-US" sz="1200" dirty="0">
                <a:latin typeface="Calibri"/>
                <a:cs typeface="Calibri"/>
              </a:rPr>
              <a:t> </a:t>
            </a:r>
            <a:r>
              <a:rPr lang="en-US" sz="1200" dirty="0" err="1">
                <a:latin typeface="Calibri"/>
                <a:cs typeface="Calibri"/>
              </a:rPr>
              <a:t>aktörlerin</a:t>
            </a:r>
            <a:r>
              <a:rPr lang="en-US" sz="1200" dirty="0">
                <a:latin typeface="Calibri"/>
                <a:cs typeface="Calibri"/>
              </a:rPr>
              <a:t> </a:t>
            </a:r>
            <a:r>
              <a:rPr lang="en-US" sz="1200" dirty="0" err="1">
                <a:latin typeface="Calibri"/>
                <a:cs typeface="Calibri"/>
              </a:rPr>
              <a:t>temel</a:t>
            </a:r>
            <a:r>
              <a:rPr lang="en-US" sz="1200" dirty="0">
                <a:latin typeface="Calibri"/>
                <a:cs typeface="Calibri"/>
              </a:rPr>
              <a:t> </a:t>
            </a:r>
            <a:r>
              <a:rPr lang="en-US" sz="1200" dirty="0" err="1">
                <a:latin typeface="Calibri"/>
                <a:cs typeface="Calibri"/>
              </a:rPr>
              <a:t>amacı</a:t>
            </a:r>
            <a:r>
              <a:rPr lang="en-US" sz="1200" dirty="0">
                <a:latin typeface="Calibri"/>
                <a:cs typeface="Calibri"/>
              </a:rPr>
              <a:t> </a:t>
            </a:r>
            <a:r>
              <a:rPr lang="en-US" sz="1200" dirty="0" err="1">
                <a:latin typeface="Calibri"/>
                <a:cs typeface="Calibri"/>
              </a:rPr>
              <a:t>güvenli</a:t>
            </a:r>
            <a:r>
              <a:rPr lang="en-US" sz="1200" dirty="0">
                <a:latin typeface="Calibri"/>
                <a:cs typeface="Calibri"/>
              </a:rPr>
              <a:t> </a:t>
            </a:r>
            <a:r>
              <a:rPr lang="en-US" sz="1200" dirty="0" err="1">
                <a:latin typeface="Calibri"/>
                <a:cs typeface="Calibri"/>
              </a:rPr>
              <a:t>gıda</a:t>
            </a:r>
            <a:r>
              <a:rPr lang="en-US" sz="1200" dirty="0">
                <a:latin typeface="Calibri"/>
                <a:cs typeface="Calibri"/>
              </a:rPr>
              <a:t> </a:t>
            </a:r>
            <a:r>
              <a:rPr lang="en-US" sz="1200" dirty="0" err="1">
                <a:latin typeface="Calibri"/>
                <a:cs typeface="Calibri"/>
              </a:rPr>
              <a:t>üretmektir</a:t>
            </a:r>
            <a:r>
              <a:rPr lang="en-US" sz="1200" dirty="0">
                <a:latin typeface="Calibri"/>
                <a:cs typeface="Calibri"/>
              </a:rPr>
              <a:t>. </a:t>
            </a:r>
            <a:r>
              <a:rPr lang="en-US" sz="1200" dirty="0" err="1">
                <a:latin typeface="Calibri"/>
                <a:cs typeface="Calibri"/>
              </a:rPr>
              <a:t>Ancak</a:t>
            </a:r>
            <a:r>
              <a:rPr lang="en-US" sz="1200" dirty="0">
                <a:latin typeface="Calibri"/>
                <a:cs typeface="Calibri"/>
              </a:rPr>
              <a:t> </a:t>
            </a:r>
            <a:r>
              <a:rPr lang="en-US" sz="1200" dirty="0" err="1">
                <a:latin typeface="Calibri"/>
                <a:cs typeface="Calibri"/>
              </a:rPr>
              <a:t>bu</a:t>
            </a:r>
            <a:r>
              <a:rPr lang="en-US" sz="1200" dirty="0">
                <a:latin typeface="Calibri"/>
                <a:cs typeface="Calibri"/>
              </a:rPr>
              <a:t> </a:t>
            </a:r>
            <a:r>
              <a:rPr lang="en-US" sz="1200" dirty="0" err="1">
                <a:latin typeface="Calibri"/>
                <a:cs typeface="Calibri"/>
              </a:rPr>
              <a:t>üretim</a:t>
            </a:r>
            <a:r>
              <a:rPr lang="en-US" sz="1200" dirty="0">
                <a:latin typeface="Calibri"/>
                <a:cs typeface="Calibri"/>
              </a:rPr>
              <a:t>, </a:t>
            </a:r>
            <a:r>
              <a:rPr lang="en-US" sz="1200" dirty="0" err="1">
                <a:latin typeface="Calibri"/>
                <a:cs typeface="Calibri"/>
              </a:rPr>
              <a:t>gıda</a:t>
            </a:r>
            <a:r>
              <a:rPr lang="en-US" sz="1200" dirty="0">
                <a:latin typeface="Calibri"/>
                <a:cs typeface="Calibri"/>
              </a:rPr>
              <a:t> </a:t>
            </a:r>
            <a:r>
              <a:rPr lang="en-US" sz="1200" dirty="0" err="1">
                <a:latin typeface="Calibri"/>
                <a:cs typeface="Calibri"/>
              </a:rPr>
              <a:t>ekosistemlerinin</a:t>
            </a:r>
            <a:r>
              <a:rPr lang="en-US" sz="1200" dirty="0">
                <a:latin typeface="Calibri"/>
                <a:cs typeface="Calibri"/>
              </a:rPr>
              <a:t> </a:t>
            </a:r>
            <a:r>
              <a:rPr lang="en-US" sz="1200" dirty="0" err="1">
                <a:latin typeface="Calibri"/>
                <a:cs typeface="Calibri"/>
              </a:rPr>
              <a:t>bir</a:t>
            </a:r>
            <a:r>
              <a:rPr lang="en-US" sz="1200" dirty="0">
                <a:latin typeface="Calibri"/>
                <a:cs typeface="Calibri"/>
              </a:rPr>
              <a:t> </a:t>
            </a:r>
            <a:r>
              <a:rPr lang="en-US" sz="1200" dirty="0" err="1">
                <a:latin typeface="Calibri"/>
                <a:cs typeface="Calibri"/>
              </a:rPr>
              <a:t>parçası</a:t>
            </a:r>
            <a:r>
              <a:rPr lang="en-US" sz="1200" dirty="0">
                <a:latin typeface="Calibri"/>
                <a:cs typeface="Calibri"/>
              </a:rPr>
              <a:t> </a:t>
            </a:r>
            <a:r>
              <a:rPr lang="en-US" sz="1200" dirty="0" err="1">
                <a:latin typeface="Calibri"/>
                <a:cs typeface="Calibri"/>
              </a:rPr>
              <a:t>olan</a:t>
            </a:r>
            <a:r>
              <a:rPr lang="en-US" sz="1200" dirty="0">
                <a:latin typeface="Calibri"/>
                <a:cs typeface="Calibri"/>
              </a:rPr>
              <a:t> </a:t>
            </a:r>
            <a:r>
              <a:rPr lang="en-US" sz="1200" dirty="0" err="1">
                <a:latin typeface="Calibri"/>
                <a:cs typeface="Calibri"/>
              </a:rPr>
              <a:t>tüm</a:t>
            </a:r>
            <a:r>
              <a:rPr lang="en-US" sz="1200" dirty="0">
                <a:latin typeface="Calibri"/>
                <a:cs typeface="Calibri"/>
              </a:rPr>
              <a:t> </a:t>
            </a:r>
            <a:r>
              <a:rPr lang="en-US" sz="1200" dirty="0" err="1">
                <a:latin typeface="Calibri"/>
                <a:cs typeface="Calibri"/>
              </a:rPr>
              <a:t>faktörleri</a:t>
            </a:r>
            <a:r>
              <a:rPr lang="en-US" sz="1200" dirty="0">
                <a:latin typeface="Calibri"/>
                <a:cs typeface="Calibri"/>
              </a:rPr>
              <a:t> </a:t>
            </a:r>
            <a:r>
              <a:rPr lang="en-US" sz="1200" dirty="0" err="1">
                <a:latin typeface="Calibri"/>
                <a:cs typeface="Calibri"/>
              </a:rPr>
              <a:t>hesaba</a:t>
            </a:r>
            <a:r>
              <a:rPr lang="en-US" sz="1200" dirty="0">
                <a:latin typeface="Calibri"/>
                <a:cs typeface="Calibri"/>
              </a:rPr>
              <a:t> </a:t>
            </a:r>
            <a:r>
              <a:rPr lang="en-US" sz="1200" dirty="0" err="1">
                <a:latin typeface="Calibri"/>
                <a:cs typeface="Calibri"/>
              </a:rPr>
              <a:t>katmalıdır</a:t>
            </a:r>
            <a:r>
              <a:rPr lang="en-US" sz="1200" dirty="0">
                <a:latin typeface="Calibri"/>
                <a:cs typeface="Calibri"/>
              </a:rPr>
              <a:t>.</a:t>
            </a:r>
          </a:p>
          <a:p>
            <a:endParaRPr lang="en-US" sz="1200" dirty="0">
              <a:latin typeface="Calibri"/>
              <a:cs typeface="Calibri"/>
            </a:endParaRPr>
          </a:p>
          <a:p>
            <a:pPr rtl="0"/>
            <a:r>
              <a:rPr lang="en-US" sz="1200" dirty="0">
                <a:latin typeface="Calibri"/>
                <a:cs typeface="Calibri"/>
              </a:rPr>
              <a:t>Bu </a:t>
            </a:r>
            <a:r>
              <a:rPr lang="en-US" sz="1200" dirty="0" err="1">
                <a:latin typeface="Calibri"/>
                <a:cs typeface="Calibri"/>
              </a:rPr>
              <a:t>nedenle</a:t>
            </a:r>
            <a:r>
              <a:rPr lang="en-US" sz="1200" dirty="0">
                <a:latin typeface="Calibri"/>
                <a:cs typeface="Calibri"/>
              </a:rPr>
              <a:t>, </a:t>
            </a:r>
            <a:r>
              <a:rPr lang="en-US" sz="1200" dirty="0" err="1">
                <a:latin typeface="Calibri"/>
                <a:cs typeface="Calibri"/>
              </a:rPr>
              <a:t>hammadde</a:t>
            </a:r>
            <a:r>
              <a:rPr lang="en-US" sz="1200" dirty="0">
                <a:latin typeface="Calibri"/>
                <a:cs typeface="Calibri"/>
              </a:rPr>
              <a:t> ve </a:t>
            </a:r>
            <a:r>
              <a:rPr lang="en-US" sz="1200" dirty="0" err="1">
                <a:latin typeface="Calibri"/>
                <a:cs typeface="Calibri"/>
              </a:rPr>
              <a:t>canlı</a:t>
            </a:r>
            <a:r>
              <a:rPr lang="en-US" sz="1200" dirty="0">
                <a:latin typeface="Calibri"/>
                <a:cs typeface="Calibri"/>
              </a:rPr>
              <a:t> </a:t>
            </a:r>
            <a:r>
              <a:rPr lang="en-US" sz="1200" dirty="0" err="1">
                <a:latin typeface="Calibri"/>
                <a:cs typeface="Calibri"/>
              </a:rPr>
              <a:t>hayvan</a:t>
            </a:r>
            <a:r>
              <a:rPr lang="en-US" sz="1200" dirty="0">
                <a:latin typeface="Calibri"/>
                <a:cs typeface="Calibri"/>
              </a:rPr>
              <a:t> </a:t>
            </a:r>
            <a:r>
              <a:rPr lang="en-US" sz="1200" dirty="0" err="1">
                <a:latin typeface="Calibri"/>
                <a:cs typeface="Calibri"/>
              </a:rPr>
              <a:t>üretimi</a:t>
            </a:r>
            <a:r>
              <a:rPr lang="en-US" sz="1200" dirty="0">
                <a:latin typeface="Calibri"/>
                <a:cs typeface="Calibri"/>
              </a:rPr>
              <a:t>, </a:t>
            </a:r>
            <a:r>
              <a:rPr lang="en-US" sz="1200" dirty="0" err="1">
                <a:latin typeface="Calibri"/>
                <a:cs typeface="Calibri"/>
              </a:rPr>
              <a:t>ürünlerin</a:t>
            </a:r>
            <a:r>
              <a:rPr lang="en-US" sz="1200" dirty="0">
                <a:latin typeface="Calibri"/>
                <a:cs typeface="Calibri"/>
              </a:rPr>
              <a:t> </a:t>
            </a:r>
            <a:r>
              <a:rPr lang="en-US" sz="1200" dirty="0" err="1">
                <a:latin typeface="Calibri"/>
                <a:cs typeface="Calibri"/>
              </a:rPr>
              <a:t>dönüştürülmesi</a:t>
            </a:r>
            <a:r>
              <a:rPr lang="en-US" sz="1200" dirty="0">
                <a:latin typeface="Calibri"/>
                <a:cs typeface="Calibri"/>
              </a:rPr>
              <a:t>, </a:t>
            </a:r>
            <a:r>
              <a:rPr lang="en-US" sz="1200" dirty="0" err="1">
                <a:latin typeface="Calibri"/>
                <a:cs typeface="Calibri"/>
              </a:rPr>
              <a:t>dağıtımı</a:t>
            </a:r>
            <a:r>
              <a:rPr lang="en-US" sz="1200" dirty="0">
                <a:latin typeface="Calibri"/>
                <a:cs typeface="Calibri"/>
              </a:rPr>
              <a:t> ve </a:t>
            </a:r>
            <a:r>
              <a:rPr lang="en-US" sz="1200" dirty="0" err="1">
                <a:latin typeface="Calibri"/>
                <a:cs typeface="Calibri"/>
              </a:rPr>
              <a:t>pazarlanması</a:t>
            </a:r>
            <a:r>
              <a:rPr lang="en-US" sz="1200" dirty="0">
                <a:latin typeface="Calibri"/>
                <a:cs typeface="Calibri"/>
              </a:rPr>
              <a:t> her zaman </a:t>
            </a:r>
            <a:r>
              <a:rPr lang="en-US" sz="1200" dirty="0" err="1">
                <a:latin typeface="Calibri"/>
                <a:cs typeface="Calibri"/>
              </a:rPr>
              <a:t>mümkün</a:t>
            </a:r>
            <a:r>
              <a:rPr lang="en-US" sz="1200" dirty="0">
                <a:latin typeface="Calibri"/>
                <a:cs typeface="Calibri"/>
              </a:rPr>
              <a:t> </a:t>
            </a:r>
            <a:r>
              <a:rPr lang="en-US" sz="1200" dirty="0" err="1">
                <a:latin typeface="Calibri"/>
                <a:cs typeface="Calibri"/>
              </a:rPr>
              <a:t>olduğunca</a:t>
            </a:r>
            <a:r>
              <a:rPr lang="en-US" sz="1200" dirty="0">
                <a:latin typeface="Calibri"/>
                <a:cs typeface="Calibri"/>
              </a:rPr>
              <a:t> </a:t>
            </a:r>
            <a:r>
              <a:rPr lang="en-US" sz="1200" dirty="0" err="1">
                <a:latin typeface="Calibri"/>
                <a:cs typeface="Calibri"/>
              </a:rPr>
              <a:t>sürdürülebilir</a:t>
            </a:r>
            <a:r>
              <a:rPr lang="en-US" sz="1200" dirty="0">
                <a:latin typeface="Calibri"/>
                <a:cs typeface="Calibri"/>
              </a:rPr>
              <a:t> </a:t>
            </a:r>
            <a:r>
              <a:rPr lang="en-US" sz="1200" dirty="0" err="1">
                <a:latin typeface="Calibri"/>
                <a:cs typeface="Calibri"/>
              </a:rPr>
              <a:t>olmalıdır</a:t>
            </a:r>
            <a:r>
              <a:rPr lang="en-US" sz="1200" dirty="0">
                <a:latin typeface="Calibri"/>
                <a:cs typeface="Calibri"/>
              </a:rPr>
              <a:t>. </a:t>
            </a:r>
            <a:r>
              <a:rPr lang="en-US" sz="1200" dirty="0" err="1">
                <a:latin typeface="Calibri"/>
                <a:cs typeface="Calibri"/>
              </a:rPr>
              <a:t>Ayrıca</a:t>
            </a:r>
            <a:r>
              <a:rPr lang="en-US" sz="1200" dirty="0">
                <a:latin typeface="Calibri"/>
                <a:cs typeface="Calibri"/>
              </a:rPr>
              <a:t> </a:t>
            </a:r>
            <a:r>
              <a:rPr lang="en-US" sz="1200" dirty="0" err="1">
                <a:latin typeface="Calibri"/>
                <a:cs typeface="Calibri"/>
              </a:rPr>
              <a:t>gıda</a:t>
            </a:r>
            <a:r>
              <a:rPr lang="en-US" sz="1200" dirty="0">
                <a:latin typeface="Calibri"/>
                <a:cs typeface="Calibri"/>
              </a:rPr>
              <a:t> </a:t>
            </a:r>
            <a:r>
              <a:rPr lang="en-US" sz="1200" dirty="0" err="1">
                <a:latin typeface="Calibri"/>
                <a:cs typeface="Calibri"/>
              </a:rPr>
              <a:t>tüketimi</a:t>
            </a:r>
            <a:r>
              <a:rPr lang="en-US" sz="1200" dirty="0">
                <a:latin typeface="Calibri"/>
                <a:cs typeface="Calibri"/>
              </a:rPr>
              <a:t>, </a:t>
            </a:r>
            <a:r>
              <a:rPr lang="en-US" sz="1200" dirty="0" err="1">
                <a:latin typeface="Calibri"/>
                <a:cs typeface="Calibri"/>
              </a:rPr>
              <a:t>hayvanların</a:t>
            </a:r>
            <a:r>
              <a:rPr lang="en-US" sz="1200" dirty="0">
                <a:latin typeface="Calibri"/>
                <a:cs typeface="Calibri"/>
              </a:rPr>
              <a:t> </a:t>
            </a:r>
            <a:r>
              <a:rPr lang="en-US" sz="1200" dirty="0" err="1">
                <a:latin typeface="Calibri"/>
                <a:cs typeface="Calibri"/>
              </a:rPr>
              <a:t>haklarını</a:t>
            </a:r>
            <a:r>
              <a:rPr lang="en-US" sz="1200" dirty="0">
                <a:latin typeface="Calibri"/>
                <a:cs typeface="Calibri"/>
              </a:rPr>
              <a:t> ve </a:t>
            </a:r>
            <a:r>
              <a:rPr lang="en-US" sz="1200" dirty="0" err="1">
                <a:latin typeface="Calibri"/>
                <a:cs typeface="Calibri"/>
              </a:rPr>
              <a:t>insan</a:t>
            </a:r>
            <a:r>
              <a:rPr lang="en-US" sz="1200" dirty="0">
                <a:latin typeface="Calibri"/>
                <a:cs typeface="Calibri"/>
              </a:rPr>
              <a:t> </a:t>
            </a:r>
            <a:r>
              <a:rPr lang="en-US" sz="1200" dirty="0" err="1">
                <a:latin typeface="Calibri"/>
                <a:cs typeface="Calibri"/>
              </a:rPr>
              <a:t>sağlığını</a:t>
            </a:r>
            <a:r>
              <a:rPr lang="en-US" sz="1200" dirty="0">
                <a:latin typeface="Calibri"/>
                <a:cs typeface="Calibri"/>
              </a:rPr>
              <a:t> </a:t>
            </a:r>
            <a:r>
              <a:rPr lang="en-US" sz="1200" dirty="0" err="1">
                <a:latin typeface="Calibri"/>
                <a:cs typeface="Calibri"/>
              </a:rPr>
              <a:t>gözeterek</a:t>
            </a:r>
            <a:r>
              <a:rPr lang="en-US" sz="1200" dirty="0">
                <a:latin typeface="Calibri"/>
                <a:cs typeface="Calibri"/>
              </a:rPr>
              <a:t> </a:t>
            </a:r>
            <a:r>
              <a:rPr lang="en-US" sz="1200" dirty="0" err="1">
                <a:latin typeface="Calibri"/>
                <a:cs typeface="Calibri"/>
              </a:rPr>
              <a:t>en</a:t>
            </a:r>
            <a:r>
              <a:rPr lang="en-US" sz="1200" dirty="0">
                <a:latin typeface="Calibri"/>
                <a:cs typeface="Calibri"/>
              </a:rPr>
              <a:t> </a:t>
            </a:r>
            <a:r>
              <a:rPr lang="en-US" sz="1200" dirty="0" err="1">
                <a:latin typeface="Calibri"/>
                <a:cs typeface="Calibri"/>
              </a:rPr>
              <a:t>sorumlu</a:t>
            </a:r>
            <a:r>
              <a:rPr lang="en-US" sz="1200" dirty="0">
                <a:latin typeface="Calibri"/>
                <a:cs typeface="Calibri"/>
              </a:rPr>
              <a:t> </a:t>
            </a:r>
            <a:r>
              <a:rPr lang="en-US" sz="1200" dirty="0" err="1">
                <a:latin typeface="Calibri"/>
                <a:cs typeface="Calibri"/>
              </a:rPr>
              <a:t>şekilde</a:t>
            </a:r>
            <a:r>
              <a:rPr lang="en-US" sz="1200" dirty="0">
                <a:latin typeface="Calibri"/>
                <a:cs typeface="Calibri"/>
              </a:rPr>
              <a:t> </a:t>
            </a:r>
            <a:r>
              <a:rPr lang="en-US" sz="1200" dirty="0" err="1">
                <a:latin typeface="Calibri"/>
                <a:cs typeface="Calibri"/>
              </a:rPr>
              <a:t>yapılmalıdır</a:t>
            </a:r>
            <a:r>
              <a:rPr lang="en-US" sz="1200" dirty="0">
                <a:latin typeface="Calibri"/>
                <a:cs typeface="Calibri"/>
              </a:rPr>
              <a:t>.</a:t>
            </a:r>
          </a:p>
          <a:p>
            <a:pPr rtl="0"/>
            <a:endParaRPr lang="en-US" sz="1200" dirty="0">
              <a:latin typeface="Calibri"/>
              <a:cs typeface="Calibri"/>
            </a:endParaRPr>
          </a:p>
          <a:p>
            <a:pPr rtl="0"/>
            <a:r>
              <a:rPr lang="en-US" sz="1200" dirty="0">
                <a:latin typeface="Calibri"/>
                <a:cs typeface="Calibri"/>
              </a:rPr>
              <a:t>Besin </a:t>
            </a:r>
            <a:r>
              <a:rPr lang="en-US" sz="1200" dirty="0" err="1">
                <a:latin typeface="Calibri"/>
                <a:cs typeface="Calibri"/>
              </a:rPr>
              <a:t>zincirindeki</a:t>
            </a:r>
            <a:r>
              <a:rPr lang="en-US" sz="1200" dirty="0">
                <a:latin typeface="Calibri"/>
                <a:cs typeface="Calibri"/>
              </a:rPr>
              <a:t> </a:t>
            </a:r>
            <a:r>
              <a:rPr lang="en-US" sz="1200" dirty="0" err="1">
                <a:latin typeface="Calibri"/>
                <a:cs typeface="Calibri"/>
              </a:rPr>
              <a:t>çeşitli</a:t>
            </a:r>
            <a:r>
              <a:rPr lang="en-US" sz="1200" dirty="0">
                <a:latin typeface="Calibri"/>
                <a:cs typeface="Calibri"/>
              </a:rPr>
              <a:t> </a:t>
            </a:r>
            <a:r>
              <a:rPr lang="en-US" sz="1200" dirty="0" err="1">
                <a:latin typeface="Calibri"/>
                <a:cs typeface="Calibri"/>
              </a:rPr>
              <a:t>noktalarla</a:t>
            </a:r>
            <a:r>
              <a:rPr lang="en-US" sz="1200" dirty="0">
                <a:latin typeface="Calibri"/>
                <a:cs typeface="Calibri"/>
              </a:rPr>
              <a:t> </a:t>
            </a:r>
            <a:r>
              <a:rPr lang="en-US" sz="1200" dirty="0" err="1">
                <a:latin typeface="Calibri"/>
                <a:cs typeface="Calibri"/>
              </a:rPr>
              <a:t>ilgili</a:t>
            </a:r>
            <a:r>
              <a:rPr lang="en-US" sz="1200" dirty="0">
                <a:latin typeface="Calibri"/>
                <a:cs typeface="Calibri"/>
              </a:rPr>
              <a:t> </a:t>
            </a:r>
            <a:r>
              <a:rPr lang="en-US" sz="1200" dirty="0" err="1">
                <a:latin typeface="Calibri"/>
                <a:cs typeface="Calibri"/>
              </a:rPr>
              <a:t>olarak</a:t>
            </a:r>
            <a:r>
              <a:rPr lang="en-US" sz="1200" dirty="0">
                <a:latin typeface="Calibri"/>
                <a:cs typeface="Calibri"/>
              </a:rPr>
              <a:t> </a:t>
            </a:r>
            <a:r>
              <a:rPr lang="en-US" sz="1200" dirty="0" err="1">
                <a:latin typeface="Calibri"/>
                <a:cs typeface="Calibri"/>
              </a:rPr>
              <a:t>daha</a:t>
            </a:r>
            <a:r>
              <a:rPr lang="en-US" sz="1200" dirty="0">
                <a:latin typeface="Calibri"/>
                <a:cs typeface="Calibri"/>
              </a:rPr>
              <a:t> </a:t>
            </a:r>
            <a:r>
              <a:rPr lang="en-US" sz="1200" dirty="0" err="1">
                <a:latin typeface="Calibri"/>
                <a:cs typeface="Calibri"/>
              </a:rPr>
              <a:t>gidilecek</a:t>
            </a:r>
            <a:r>
              <a:rPr lang="en-US" sz="1200" dirty="0">
                <a:latin typeface="Calibri"/>
                <a:cs typeface="Calibri"/>
              </a:rPr>
              <a:t> </a:t>
            </a:r>
            <a:r>
              <a:rPr lang="en-US" sz="1200" dirty="0" err="1">
                <a:latin typeface="Calibri"/>
                <a:cs typeface="Calibri"/>
              </a:rPr>
              <a:t>çok</a:t>
            </a:r>
            <a:r>
              <a:rPr lang="en-US" sz="1200" dirty="0">
                <a:latin typeface="Calibri"/>
                <a:cs typeface="Calibri"/>
              </a:rPr>
              <a:t> </a:t>
            </a:r>
            <a:r>
              <a:rPr lang="en-US" sz="1200" dirty="0" err="1">
                <a:latin typeface="Calibri"/>
                <a:cs typeface="Calibri"/>
              </a:rPr>
              <a:t>yolumuz</a:t>
            </a:r>
            <a:r>
              <a:rPr lang="en-US" sz="1200" dirty="0">
                <a:latin typeface="Calibri"/>
                <a:cs typeface="Calibri"/>
              </a:rPr>
              <a:t> var. </a:t>
            </a:r>
            <a:r>
              <a:rPr lang="en-US" sz="1200" dirty="0" err="1">
                <a:latin typeface="Calibri"/>
                <a:cs typeface="Calibri"/>
              </a:rPr>
              <a:t>Gelecekte</a:t>
            </a:r>
            <a:r>
              <a:rPr lang="en-US" sz="1200" dirty="0">
                <a:latin typeface="Calibri"/>
                <a:cs typeface="Calibri"/>
              </a:rPr>
              <a:t> </a:t>
            </a:r>
            <a:r>
              <a:rPr lang="en-US" sz="1200" dirty="0" err="1">
                <a:latin typeface="Calibri"/>
                <a:cs typeface="Calibri"/>
              </a:rPr>
              <a:t>alınacak</a:t>
            </a:r>
            <a:r>
              <a:rPr lang="en-US" sz="1200" dirty="0">
                <a:latin typeface="Calibri"/>
                <a:cs typeface="Calibri"/>
              </a:rPr>
              <a:t> </a:t>
            </a:r>
            <a:r>
              <a:rPr lang="en-US" sz="1200" dirty="0" err="1">
                <a:latin typeface="Calibri"/>
                <a:cs typeface="Calibri"/>
              </a:rPr>
              <a:t>tüm</a:t>
            </a:r>
            <a:r>
              <a:rPr lang="en-US" sz="1200" dirty="0">
                <a:latin typeface="Calibri"/>
                <a:cs typeface="Calibri"/>
              </a:rPr>
              <a:t> </a:t>
            </a:r>
            <a:r>
              <a:rPr lang="en-US" sz="1200" dirty="0" err="1">
                <a:latin typeface="Calibri"/>
                <a:cs typeface="Calibri"/>
              </a:rPr>
              <a:t>kararlarda</a:t>
            </a:r>
            <a:r>
              <a:rPr lang="en-US" sz="1200" dirty="0">
                <a:latin typeface="Calibri"/>
                <a:cs typeface="Calibri"/>
              </a:rPr>
              <a:t> </a:t>
            </a:r>
            <a:r>
              <a:rPr lang="en-US" sz="1200" dirty="0" err="1">
                <a:latin typeface="Calibri"/>
                <a:cs typeface="Calibri"/>
              </a:rPr>
              <a:t>sürdürülebilirlik</a:t>
            </a:r>
            <a:r>
              <a:rPr lang="en-US" sz="1200" dirty="0">
                <a:latin typeface="Calibri"/>
                <a:cs typeface="Calibri"/>
              </a:rPr>
              <a:t> ve </a:t>
            </a:r>
            <a:r>
              <a:rPr lang="en-US" sz="1200" dirty="0" err="1">
                <a:latin typeface="Calibri"/>
                <a:cs typeface="Calibri"/>
              </a:rPr>
              <a:t>döngüsel</a:t>
            </a:r>
            <a:r>
              <a:rPr lang="en-US" sz="1200" dirty="0">
                <a:latin typeface="Calibri"/>
                <a:cs typeface="Calibri"/>
              </a:rPr>
              <a:t> </a:t>
            </a:r>
            <a:r>
              <a:rPr lang="en-US" sz="1200" dirty="0" err="1">
                <a:latin typeface="Calibri"/>
                <a:cs typeface="Calibri"/>
              </a:rPr>
              <a:t>ekonomi</a:t>
            </a:r>
            <a:r>
              <a:rPr lang="en-US" sz="1200" dirty="0">
                <a:latin typeface="Calibri"/>
                <a:cs typeface="Calibri"/>
              </a:rPr>
              <a:t> </a:t>
            </a:r>
            <a:r>
              <a:rPr lang="en-US" sz="1200" dirty="0" err="1">
                <a:latin typeface="Calibri"/>
                <a:cs typeface="Calibri"/>
              </a:rPr>
              <a:t>ilkeleri</a:t>
            </a:r>
            <a:r>
              <a:rPr lang="en-US" sz="1200" dirty="0">
                <a:latin typeface="Calibri"/>
                <a:cs typeface="Calibri"/>
              </a:rPr>
              <a:t> her zaman </a:t>
            </a:r>
            <a:r>
              <a:rPr lang="en-US" sz="1200" dirty="0" err="1">
                <a:latin typeface="Calibri"/>
                <a:cs typeface="Calibri"/>
              </a:rPr>
              <a:t>mevcut</a:t>
            </a:r>
            <a:r>
              <a:rPr lang="en-US" sz="1200" dirty="0">
                <a:latin typeface="Calibri"/>
                <a:cs typeface="Calibri"/>
              </a:rPr>
              <a:t> </a:t>
            </a:r>
            <a:r>
              <a:rPr lang="en-US" sz="1200" dirty="0" err="1">
                <a:latin typeface="Calibri"/>
                <a:cs typeface="Calibri"/>
              </a:rPr>
              <a:t>olmalıdır</a:t>
            </a:r>
            <a:r>
              <a:rPr lang="en-US" sz="1200" dirty="0">
                <a:latin typeface="Calibri"/>
                <a:cs typeface="Calibri"/>
              </a:rPr>
              <a:t>.</a:t>
            </a:r>
            <a:endParaRPr lang="en-US" sz="1200" dirty="0"/>
          </a:p>
          <a:p>
            <a:pPr rtl="0"/>
            <a:endParaRPr lang="en-US" sz="1200" dirty="0">
              <a:latin typeface="Calibri"/>
              <a:cs typeface="Calibri"/>
            </a:endParaRPr>
          </a:p>
          <a:p>
            <a:pPr algn="ctr" rtl="0"/>
            <a:r>
              <a:rPr lang="en-US" sz="1200" b="1" dirty="0">
                <a:latin typeface="Calibri"/>
                <a:cs typeface="Calibri"/>
              </a:rPr>
              <a:t>Bu </a:t>
            </a:r>
            <a:r>
              <a:rPr lang="en-US" sz="1200" b="1" dirty="0" err="1">
                <a:latin typeface="Calibri"/>
                <a:cs typeface="Calibri"/>
              </a:rPr>
              <a:t>rehberin</a:t>
            </a:r>
            <a:r>
              <a:rPr lang="en-US" sz="1200" b="1" dirty="0">
                <a:latin typeface="Calibri"/>
                <a:cs typeface="Calibri"/>
              </a:rPr>
              <a:t> </a:t>
            </a:r>
            <a:r>
              <a:rPr lang="en-US" sz="1200" b="1" dirty="0" err="1">
                <a:latin typeface="Calibri"/>
                <a:cs typeface="Calibri"/>
              </a:rPr>
              <a:t>sizin</a:t>
            </a:r>
            <a:r>
              <a:rPr lang="en-US" sz="1200" b="1" dirty="0">
                <a:latin typeface="Calibri"/>
                <a:cs typeface="Calibri"/>
              </a:rPr>
              <a:t> </a:t>
            </a:r>
            <a:r>
              <a:rPr lang="en-US" sz="1200" b="1" dirty="0" err="1">
                <a:latin typeface="Calibri"/>
                <a:cs typeface="Calibri"/>
              </a:rPr>
              <a:t>için</a:t>
            </a:r>
            <a:r>
              <a:rPr lang="en-US" sz="1200" b="1" dirty="0">
                <a:latin typeface="Calibri"/>
                <a:cs typeface="Calibri"/>
              </a:rPr>
              <a:t> </a:t>
            </a:r>
            <a:r>
              <a:rPr lang="en-US" sz="1200" b="1" dirty="0" err="1">
                <a:latin typeface="Calibri"/>
                <a:cs typeface="Calibri"/>
              </a:rPr>
              <a:t>yararlı</a:t>
            </a:r>
            <a:r>
              <a:rPr lang="en-US" sz="1200" b="1" dirty="0">
                <a:latin typeface="Calibri"/>
                <a:cs typeface="Calibri"/>
              </a:rPr>
              <a:t> </a:t>
            </a:r>
            <a:r>
              <a:rPr lang="en-US" sz="1200" b="1" dirty="0" err="1">
                <a:latin typeface="Calibri"/>
                <a:cs typeface="Calibri"/>
              </a:rPr>
              <a:t>olacağını</a:t>
            </a:r>
            <a:r>
              <a:rPr lang="en-US" sz="1200" b="1" dirty="0">
                <a:latin typeface="Calibri"/>
                <a:cs typeface="Calibri"/>
              </a:rPr>
              <a:t> ve </a:t>
            </a:r>
            <a:r>
              <a:rPr lang="en-US" sz="1200" b="1" dirty="0" err="1">
                <a:latin typeface="Calibri"/>
                <a:cs typeface="Calibri"/>
              </a:rPr>
              <a:t>daha</a:t>
            </a:r>
            <a:r>
              <a:rPr lang="en-US" sz="1200" b="1" dirty="0">
                <a:latin typeface="Calibri"/>
                <a:cs typeface="Calibri"/>
              </a:rPr>
              <a:t> iyi </a:t>
            </a:r>
            <a:r>
              <a:rPr lang="en-US" sz="1200" b="1" dirty="0" err="1">
                <a:latin typeface="Calibri"/>
                <a:cs typeface="Calibri"/>
              </a:rPr>
              <a:t>bir</a:t>
            </a:r>
            <a:r>
              <a:rPr lang="en-US" sz="1200" b="1" dirty="0">
                <a:latin typeface="Calibri"/>
                <a:cs typeface="Calibri"/>
              </a:rPr>
              <a:t> </a:t>
            </a:r>
            <a:r>
              <a:rPr lang="en-US" sz="1200" b="1" dirty="0" err="1">
                <a:latin typeface="Calibri"/>
                <a:cs typeface="Calibri"/>
              </a:rPr>
              <a:t>gezegen</a:t>
            </a:r>
            <a:r>
              <a:rPr lang="en-US" sz="1200" b="1" dirty="0">
                <a:latin typeface="Calibri"/>
                <a:cs typeface="Calibri"/>
              </a:rPr>
              <a:t> </a:t>
            </a:r>
            <a:r>
              <a:rPr lang="en-US" sz="1200" b="1" dirty="0" err="1">
                <a:latin typeface="Calibri"/>
                <a:cs typeface="Calibri"/>
              </a:rPr>
              <a:t>yaratmaya</a:t>
            </a:r>
            <a:r>
              <a:rPr lang="en-US" sz="1200" b="1" dirty="0">
                <a:latin typeface="Calibri"/>
                <a:cs typeface="Calibri"/>
              </a:rPr>
              <a:t> </a:t>
            </a:r>
            <a:r>
              <a:rPr lang="en-US" sz="1200" b="1" dirty="0" err="1">
                <a:latin typeface="Calibri"/>
                <a:cs typeface="Calibri"/>
              </a:rPr>
              <a:t>yardımcı</a:t>
            </a:r>
            <a:r>
              <a:rPr lang="en-US" sz="1200" b="1" dirty="0">
                <a:latin typeface="Calibri"/>
                <a:cs typeface="Calibri"/>
              </a:rPr>
              <a:t> </a:t>
            </a:r>
            <a:r>
              <a:rPr lang="en-US" sz="1200" b="1" dirty="0" err="1">
                <a:latin typeface="Calibri"/>
                <a:cs typeface="Calibri"/>
              </a:rPr>
              <a:t>olacağını</a:t>
            </a:r>
            <a:r>
              <a:rPr lang="en-US" sz="1200" b="1" dirty="0">
                <a:latin typeface="Calibri"/>
                <a:cs typeface="Calibri"/>
              </a:rPr>
              <a:t> </a:t>
            </a:r>
            <a:r>
              <a:rPr lang="en-US" sz="1200" b="1" dirty="0" err="1">
                <a:latin typeface="Calibri"/>
                <a:cs typeface="Calibri"/>
              </a:rPr>
              <a:t>umuyoruz</a:t>
            </a:r>
            <a:r>
              <a:rPr lang="en-US" sz="1200" b="1" dirty="0">
                <a:latin typeface="Calibri"/>
                <a:cs typeface="Calibri"/>
              </a:rPr>
              <a:t>!</a:t>
            </a:r>
          </a:p>
          <a:p>
            <a:pPr rtl="0"/>
            <a:endParaRPr lang="en-US" sz="1200" dirty="0"/>
          </a:p>
          <a:p>
            <a:pPr rtl="0">
              <a:spcBef>
                <a:spcPts val="600"/>
              </a:spcBef>
            </a:pPr>
            <a:endParaRPr lang="en-US" sz="1200" dirty="0">
              <a:ea typeface="Calibri" panose="020F0502020204030204" pitchFamily="34" charset="0"/>
            </a:endParaRPr>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Picture 3" descr="Abundant produce in reusable bags">
            <a:extLst>
              <a:ext uri="{FF2B5EF4-FFF2-40B4-BE49-F238E27FC236}">
                <a16:creationId xmlns:a16="http://schemas.microsoft.com/office/drawing/2014/main" id="{A7A62010-EBC4-6E11-798A-3C150E937D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547807"/>
            <a:ext cx="4665494" cy="3499121"/>
          </a:xfrm>
          <a:prstGeom prst="rect">
            <a:avLst/>
          </a:prstGeom>
        </p:spPr>
      </p:pic>
      <p:sp>
        <p:nvSpPr>
          <p:cNvPr id="34" name="Slide Number Placeholder 9">
            <a:extLst>
              <a:ext uri="{FF2B5EF4-FFF2-40B4-BE49-F238E27FC236}">
                <a16:creationId xmlns:a16="http://schemas.microsoft.com/office/drawing/2014/main" id="{FC03D357-7E43-CCCF-D10C-8CA39387FE75}"/>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61</a:t>
            </a:fld>
            <a:endParaRPr lang="en-US" sz="1100"/>
          </a:p>
        </p:txBody>
      </p:sp>
    </p:spTree>
    <p:extLst>
      <p:ext uri="{BB962C8B-B14F-4D97-AF65-F5344CB8AC3E}">
        <p14:creationId xmlns:p14="http://schemas.microsoft.com/office/powerpoint/2010/main" val="18306456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6016087" cy="1400960"/>
          </a:xfrm>
        </p:spPr>
        <p:txBody>
          <a:bodyPr>
            <a:normAutofit/>
          </a:bodyPr>
          <a:lstStyle/>
          <a:p>
            <a:pPr algn="l" rtl="0"/>
            <a:r>
              <a:rPr lang="en-US" sz="3600" b="1" i="0"/>
              <a:t>Referanslar</a:t>
            </a:r>
          </a:p>
          <a:p>
            <a:pPr algn="l" rtl="0"/>
            <a:endParaRPr lang="en-IE" i="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35390"/>
            <a:ext cx="6317225" cy="7837202"/>
          </a:xfrm>
        </p:spPr>
        <p:txBody>
          <a:bodyPr lIns="91440" tIns="45720" rIns="91440" bIns="45720" numCol="1" spcCol="288000" anchor="t">
            <a:noAutofit/>
          </a:bodyPr>
          <a:lstStyle/>
          <a:p>
            <a:pPr marL="171450" indent="-171450" algn="l" fontAlgn="base">
              <a:buChar char="•"/>
            </a:pPr>
            <a:r>
              <a:rPr lang="en-US" dirty="0">
                <a:latin typeface="Calibri"/>
                <a:cs typeface="Calibri"/>
              </a:rPr>
              <a:t>Adams, C. J. (2015). The Sexual Politics of Meat: A Feminist-Vegetarian Critical Theory. Bloomsbury Publishing USA. </a:t>
            </a:r>
          </a:p>
          <a:p>
            <a:pPr marL="171450" indent="-171450" algn="l">
              <a:spcBef>
                <a:spcPts val="600"/>
              </a:spcBef>
              <a:buChar char="•"/>
            </a:pPr>
            <a:r>
              <a:rPr lang="en-US" dirty="0">
                <a:latin typeface="Calibri"/>
                <a:cs typeface="Calibri"/>
              </a:rPr>
              <a:t>Alvaro, C. (2019). Lab-grown meat and veganism: a virtue-oriented perspective. Journal of Agricultural and Environmental Ethics, 32(1), 127-141.</a:t>
            </a:r>
            <a:endParaRPr lang="en-US" dirty="0"/>
          </a:p>
          <a:p>
            <a:pPr marL="171450" indent="-171450" algn="l">
              <a:spcBef>
                <a:spcPts val="600"/>
              </a:spcBef>
              <a:buChar char="•"/>
            </a:pPr>
            <a:r>
              <a:rPr lang="en-US" dirty="0">
                <a:latin typeface="Calibri"/>
                <a:cs typeface="Calibri"/>
              </a:rPr>
              <a:t>American Marketing Association [AMA] (2017), Definitions of Marketing. Retrieved from </a:t>
            </a:r>
            <a:r>
              <a:rPr lang="en-US" dirty="0">
                <a:solidFill>
                  <a:srgbClr val="F79037"/>
                </a:solidFill>
                <a:latin typeface="Calibri"/>
                <a:cs typeface="Calibri"/>
                <a:hlinkClick r:id="rId2">
                  <a:extLst>
                    <a:ext uri="{A12FA001-AC4F-418D-AE19-62706E023703}">
                      <ahyp:hlinkClr xmlns:ahyp="http://schemas.microsoft.com/office/drawing/2018/hyperlinkcolor" val="tx"/>
                    </a:ext>
                  </a:extLst>
                </a:hlinkClick>
              </a:rPr>
              <a:t>https://www.ama.org/the-definition-of-marketing-what-is-marketing/</a:t>
            </a:r>
            <a:r>
              <a:rPr lang="en-US" dirty="0">
                <a:latin typeface="Calibri"/>
                <a:cs typeface="Calibri"/>
              </a:rPr>
              <a:t>  (Access Date: 06.02.2023).</a:t>
            </a:r>
            <a:endParaRPr lang="en-US" dirty="0"/>
          </a:p>
          <a:p>
            <a:pPr marL="171450" indent="-171450" algn="l">
              <a:spcBef>
                <a:spcPts val="600"/>
              </a:spcBef>
              <a:buChar char="•"/>
            </a:pPr>
            <a:r>
              <a:rPr lang="en-US" dirty="0">
                <a:latin typeface="Calibri"/>
                <a:cs typeface="Calibri"/>
              </a:rPr>
              <a:t>Arons, M. P. (2015) A Chef’s Guide to Patent Protections Available for Cooking Techniques and Recipes in the Era of Postmodern Cuisine and Molecular Gastronomy, Journal of Business &amp; Technology, 10, 137-141.</a:t>
            </a:r>
            <a:endParaRPr lang="en-US" dirty="0"/>
          </a:p>
          <a:p>
            <a:pPr marL="171450" indent="-171450" algn="l">
              <a:spcBef>
                <a:spcPts val="600"/>
              </a:spcBef>
              <a:buChar char="•"/>
            </a:pPr>
            <a:r>
              <a:rPr lang="en-US" dirty="0" err="1">
                <a:latin typeface="Calibri"/>
                <a:cs typeface="Calibri"/>
              </a:rPr>
              <a:t>Asgher</a:t>
            </a:r>
            <a:r>
              <a:rPr lang="en-US" dirty="0">
                <a:latin typeface="Calibri"/>
                <a:cs typeface="Calibri"/>
              </a:rPr>
              <a:t> M., Qamar S.A., Bilal M. &amp; Iqbal H.M.N. (2020). Bio-based active food packaging materials: sustainable alternative to conventional petrochemical-based packaging materials. Food Research International, 137, 109625 (p. 12).</a:t>
            </a:r>
            <a:endParaRPr lang="en-US" dirty="0"/>
          </a:p>
          <a:p>
            <a:pPr marL="171450" indent="-171450" algn="l">
              <a:spcBef>
                <a:spcPts val="600"/>
              </a:spcBef>
              <a:buChar char="•"/>
            </a:pPr>
            <a:r>
              <a:rPr lang="en-US" dirty="0">
                <a:latin typeface="Calibri"/>
                <a:cs typeface="Calibri"/>
              </a:rPr>
              <a:t>Bauman, Z. (2008). Does ethics have change in a World of consumers? Cambridge: Harward University.</a:t>
            </a:r>
            <a:endParaRPr lang="en-US" dirty="0"/>
          </a:p>
          <a:p>
            <a:pPr marL="171450" indent="-171450" algn="l">
              <a:spcBef>
                <a:spcPts val="600"/>
              </a:spcBef>
              <a:buChar char="•"/>
            </a:pPr>
            <a:r>
              <a:rPr lang="en-US" dirty="0">
                <a:latin typeface="Calibri"/>
                <a:cs typeface="Calibri"/>
              </a:rPr>
              <a:t>BBC News (2020) Tesco targets 300% rise in vegan meat sales. Retrieved from </a:t>
            </a:r>
            <a:r>
              <a:rPr lang="en-US" dirty="0">
                <a:solidFill>
                  <a:srgbClr val="F79037"/>
                </a:solidFill>
                <a:latin typeface="Calibri"/>
                <a:cs typeface="Calibri"/>
                <a:hlinkClick r:id="rId3">
                  <a:extLst>
                    <a:ext uri="{A12FA001-AC4F-418D-AE19-62706E023703}">
                      <ahyp:hlinkClr xmlns:ahyp="http://schemas.microsoft.com/office/drawing/2018/hyperlinkcolor" val="tx"/>
                    </a:ext>
                  </a:extLst>
                </a:hlinkClick>
              </a:rPr>
              <a:t>https://www.bbc.com/news/business-54338754</a:t>
            </a:r>
            <a:r>
              <a:rPr lang="en-US" dirty="0">
                <a:latin typeface="Calibri"/>
                <a:cs typeface="Calibri"/>
              </a:rPr>
              <a:t> </a:t>
            </a:r>
            <a:endParaRPr lang="en-US" dirty="0"/>
          </a:p>
          <a:p>
            <a:pPr marL="171450" indent="-171450" algn="l">
              <a:spcBef>
                <a:spcPts val="600"/>
              </a:spcBef>
              <a:buChar char="•"/>
            </a:pPr>
            <a:r>
              <a:rPr lang="en-US" dirty="0">
                <a:latin typeface="Calibri"/>
                <a:cs typeface="Calibri"/>
              </a:rPr>
              <a:t>Bentham, J. (1823) [1780] An Introduction to the Principles of Morals and Legislation. Retrieved from </a:t>
            </a:r>
            <a:r>
              <a:rPr lang="en-US" dirty="0">
                <a:solidFill>
                  <a:srgbClr val="F79037"/>
                </a:solidFill>
                <a:latin typeface="Calibri"/>
                <a:cs typeface="Calibri"/>
                <a:hlinkClick r:id="rId4">
                  <a:extLst>
                    <a:ext uri="{A12FA001-AC4F-418D-AE19-62706E023703}">
                      <ahyp:hlinkClr xmlns:ahyp="http://schemas.microsoft.com/office/drawing/2018/hyperlinkcolor" val="tx"/>
                    </a:ext>
                  </a:extLst>
                </a:hlinkClick>
              </a:rPr>
              <a:t>https://www.earlymoderntexts.com/assets/pdfs/bentham1780.pdf</a:t>
            </a:r>
            <a:r>
              <a:rPr lang="en-US" dirty="0">
                <a:latin typeface="Calibri"/>
                <a:cs typeface="Calibri"/>
              </a:rPr>
              <a:t>  </a:t>
            </a:r>
            <a:endParaRPr lang="en-US" dirty="0"/>
          </a:p>
          <a:p>
            <a:pPr marL="171450" indent="-171450" algn="l">
              <a:spcBef>
                <a:spcPts val="600"/>
              </a:spcBef>
              <a:buChar char="•"/>
            </a:pPr>
            <a:r>
              <a:rPr lang="en-US" dirty="0">
                <a:latin typeface="Calibri"/>
                <a:cs typeface="Calibri"/>
              </a:rPr>
              <a:t>Bentham, J. (1948) A Fragment on Government and Principles of Morals and Legislation. Blackwell: Oxford. </a:t>
            </a:r>
            <a:endParaRPr lang="en-US" dirty="0"/>
          </a:p>
          <a:p>
            <a:pPr marL="171450" indent="-171450" algn="l">
              <a:spcBef>
                <a:spcPts val="600"/>
              </a:spcBef>
              <a:buChar char="•"/>
            </a:pPr>
            <a:r>
              <a:rPr lang="en-US" dirty="0">
                <a:latin typeface="Calibri"/>
                <a:cs typeface="Calibri"/>
              </a:rPr>
              <a:t>Bentham, J. (2013) Ethical Principles and Ethical Matrix. In Practical Ethics for Food Professionals. Clark, J. P., Ritson, C. (Eds). 39-56. John Wiley &amp; Sons. </a:t>
            </a:r>
            <a:endParaRPr lang="en-US" dirty="0"/>
          </a:p>
          <a:p>
            <a:pPr marL="171450" indent="-171450" algn="l">
              <a:spcBef>
                <a:spcPts val="600"/>
              </a:spcBef>
              <a:buChar char="•"/>
            </a:pPr>
            <a:r>
              <a:rPr lang="en-US" dirty="0">
                <a:latin typeface="Calibri"/>
                <a:cs typeface="Calibri"/>
              </a:rPr>
              <a:t>Beyond Meat (n.d.) Mission. Retrieved from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https://www.beyondmeat.com/en-US/mission/</a:t>
            </a:r>
            <a:r>
              <a:rPr lang="en-US" dirty="0">
                <a:latin typeface="Calibri"/>
                <a:cs typeface="Calibri"/>
              </a:rPr>
              <a:t>  </a:t>
            </a:r>
            <a:endParaRPr lang="en-US" dirty="0"/>
          </a:p>
          <a:p>
            <a:pPr marL="171450" indent="-171450" algn="l">
              <a:spcBef>
                <a:spcPts val="600"/>
              </a:spcBef>
              <a:buChar char="•"/>
            </a:pPr>
            <a:r>
              <a:rPr lang="en-US" dirty="0">
                <a:latin typeface="Calibri"/>
                <a:cs typeface="Calibri"/>
              </a:rPr>
              <a:t>Bhargava N., </a:t>
            </a:r>
            <a:r>
              <a:rPr lang="en-US" dirty="0" err="1">
                <a:latin typeface="Calibri"/>
                <a:cs typeface="Calibri"/>
              </a:rPr>
              <a:t>Sharanagat</a:t>
            </a:r>
            <a:r>
              <a:rPr lang="en-US" dirty="0">
                <a:latin typeface="Calibri"/>
                <a:cs typeface="Calibri"/>
              </a:rPr>
              <a:t> V.S., Mor R.S. &amp; Kumar K. (2020). Active and intelligent biodegradable packaging films using food and food waste-derived bioactive compounds: A review. Trends in Food Science &amp; Technology, 105, 385-401.</a:t>
            </a:r>
            <a:endParaRPr lang="en-US" dirty="0"/>
          </a:p>
          <a:p>
            <a:pPr marL="171450" indent="-171450" algn="l">
              <a:spcBef>
                <a:spcPts val="600"/>
              </a:spcBef>
              <a:buChar char="•"/>
            </a:pPr>
            <a:r>
              <a:rPr lang="en-US" dirty="0">
                <a:latin typeface="Calibri"/>
                <a:cs typeface="Calibri"/>
              </a:rPr>
              <a:t>Bouvard, V., Loomis, D., Guyton, K. Z., Grosse, Y., </a:t>
            </a:r>
            <a:r>
              <a:rPr lang="en-US" dirty="0" err="1">
                <a:latin typeface="Calibri"/>
                <a:cs typeface="Calibri"/>
              </a:rPr>
              <a:t>Ghissassi</a:t>
            </a:r>
            <a:r>
              <a:rPr lang="en-US" dirty="0">
                <a:latin typeface="Calibri"/>
                <a:cs typeface="Calibri"/>
              </a:rPr>
              <a:t>, F. E., Benbrahim-Tallaa, L., ... &amp; </a:t>
            </a:r>
            <a:r>
              <a:rPr lang="en-US" dirty="0" err="1">
                <a:latin typeface="Calibri"/>
                <a:cs typeface="Calibri"/>
              </a:rPr>
              <a:t>Corpet</a:t>
            </a:r>
            <a:r>
              <a:rPr lang="en-US" dirty="0">
                <a:latin typeface="Calibri"/>
                <a:cs typeface="Calibri"/>
              </a:rPr>
              <a:t>, D. (2015). Carcinogenicity of consumption of red and processed meat. The Lancet Oncology, 16 (16), 1599-1600. </a:t>
            </a:r>
            <a:endParaRPr lang="en-US" dirty="0"/>
          </a:p>
          <a:p>
            <a:pPr marL="171450" indent="-171450" algn="l">
              <a:spcBef>
                <a:spcPts val="600"/>
              </a:spcBef>
              <a:buChar char="•"/>
            </a:pPr>
            <a:r>
              <a:rPr lang="en-US" dirty="0">
                <a:latin typeface="Calibri"/>
                <a:cs typeface="Calibri"/>
              </a:rPr>
              <a:t>Brown, S. (2022) How to Get a Patent on a Food Product. </a:t>
            </a:r>
            <a:r>
              <a:rPr lang="en-US"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https://patentexperts.org/patent/how-to-get-a-patent/food-patent/</a:t>
            </a:r>
            <a:r>
              <a:rPr lang="en-US" dirty="0">
                <a:latin typeface="Calibri"/>
                <a:cs typeface="Calibri"/>
              </a:rPr>
              <a:t>  </a:t>
            </a:r>
            <a:endParaRPr lang="en-US" dirty="0"/>
          </a:p>
          <a:p>
            <a:pPr marL="171450" indent="-171450" algn="l">
              <a:spcBef>
                <a:spcPts val="600"/>
              </a:spcBef>
              <a:buChar char="•"/>
            </a:pPr>
            <a:r>
              <a:rPr lang="en-US" dirty="0">
                <a:latin typeface="Calibri"/>
                <a:ea typeface="Calibri"/>
                <a:cs typeface="Calibri"/>
              </a:rPr>
              <a:t>Burkhardt, J. (2001). The GMO debates: taking ethics seriously. In Proceedings of the 2001 National Public Policy Education Conference. Access at: www. </a:t>
            </a:r>
            <a:r>
              <a:rPr lang="en-US" dirty="0" err="1">
                <a:latin typeface="Calibri"/>
                <a:ea typeface="Calibri"/>
                <a:cs typeface="Calibri"/>
              </a:rPr>
              <a:t>farmfoundation</a:t>
            </a:r>
            <a:r>
              <a:rPr lang="en-US" dirty="0">
                <a:latin typeface="Calibri"/>
                <a:ea typeface="Calibri"/>
                <a:cs typeface="Calibri"/>
              </a:rPr>
              <a:t>. org/</a:t>
            </a:r>
            <a:r>
              <a:rPr lang="en-US" dirty="0" err="1">
                <a:latin typeface="Calibri"/>
                <a:ea typeface="Calibri"/>
                <a:cs typeface="Calibri"/>
              </a:rPr>
              <a:t>nppecindex</a:t>
            </a:r>
            <a:r>
              <a:rPr lang="en-US" dirty="0">
                <a:latin typeface="Calibri"/>
                <a:ea typeface="Calibri"/>
                <a:cs typeface="Calibri"/>
              </a:rPr>
              <a:t>. </a:t>
            </a:r>
            <a:r>
              <a:rPr lang="en-US" dirty="0" err="1">
                <a:latin typeface="Calibri"/>
                <a:ea typeface="Calibri"/>
                <a:cs typeface="Calibri"/>
              </a:rPr>
              <a:t>htm</a:t>
            </a:r>
            <a:r>
              <a:rPr lang="en-US" dirty="0">
                <a:latin typeface="Calibri"/>
                <a:ea typeface="Calibri"/>
                <a:cs typeface="Calibri"/>
              </a:rPr>
              <a:t>.</a:t>
            </a:r>
            <a:endParaRPr lang="en-US" dirty="0">
              <a:latin typeface="Calibri"/>
              <a:cs typeface="Calibri"/>
            </a:endParaRPr>
          </a:p>
          <a:p>
            <a:pPr marL="171450" indent="-171450" algn="l">
              <a:spcBef>
                <a:spcPts val="600"/>
              </a:spcBef>
              <a:buChar char="•"/>
            </a:pPr>
            <a:r>
              <a:rPr lang="en-US" dirty="0">
                <a:latin typeface="Calibri"/>
                <a:cs typeface="Calibri"/>
              </a:rPr>
              <a:t>Burkhardt J., Comstock G., Hartel P.G., Thompson P.B., </a:t>
            </a:r>
            <a:r>
              <a:rPr lang="en-US" dirty="0" err="1">
                <a:latin typeface="Calibri"/>
                <a:cs typeface="Calibri"/>
              </a:rPr>
              <a:t>Chrispeels</a:t>
            </a:r>
            <a:r>
              <a:rPr lang="en-US" dirty="0">
                <a:latin typeface="Calibri"/>
                <a:cs typeface="Calibri"/>
              </a:rPr>
              <a:t> M.J., </a:t>
            </a:r>
            <a:r>
              <a:rPr lang="en-US" dirty="0" err="1">
                <a:latin typeface="Calibri"/>
                <a:cs typeface="Calibri"/>
              </a:rPr>
              <a:t>Muscoplat</a:t>
            </a:r>
            <a:r>
              <a:rPr lang="en-US" dirty="0">
                <a:latin typeface="Calibri"/>
                <a:cs typeface="Calibri"/>
              </a:rPr>
              <a:t> C.C., </a:t>
            </a:r>
            <a:r>
              <a:rPr lang="en-US" dirty="0" err="1">
                <a:latin typeface="Calibri"/>
                <a:cs typeface="Calibri"/>
              </a:rPr>
              <a:t>Streiffer</a:t>
            </a:r>
            <a:r>
              <a:rPr lang="en-US" dirty="0">
                <a:latin typeface="Calibri"/>
                <a:cs typeface="Calibri"/>
              </a:rPr>
              <a:t> R. (2005). Agricultural Ethics. CAST – Council for Agricultural Science and Technology, 29, p. 12 (ISSN 1070-0021).</a:t>
            </a:r>
            <a:endParaRPr lang="en-US" dirty="0"/>
          </a:p>
          <a:p>
            <a:pPr algn="l">
              <a:spcBef>
                <a:spcPts val="600"/>
              </a:spcBef>
            </a:pPr>
            <a:endParaRPr lang="en-US" b="0" i="0" dirty="0">
              <a:solidFill>
                <a:srgbClr val="000000"/>
              </a:solidFill>
              <a:effectLst/>
              <a:latin typeface="Calibri"/>
              <a:ea typeface="Calibri" panose="020F0502020204030204" pitchFamily="34" charset="0"/>
              <a:cs typeface="Calibri"/>
            </a:endParaRPr>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Slide Number Placeholder 9">
            <a:extLst>
              <a:ext uri="{FF2B5EF4-FFF2-40B4-BE49-F238E27FC236}">
                <a16:creationId xmlns:a16="http://schemas.microsoft.com/office/drawing/2014/main" id="{49344D1E-B666-3733-E930-B1B069BC071F}"/>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62</a:t>
            </a:fld>
            <a:endParaRPr lang="en-US" sz="1100"/>
          </a:p>
        </p:txBody>
      </p:sp>
    </p:spTree>
    <p:extLst>
      <p:ext uri="{BB962C8B-B14F-4D97-AF65-F5344CB8AC3E}">
        <p14:creationId xmlns:p14="http://schemas.microsoft.com/office/powerpoint/2010/main" val="1721488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68313"/>
            <a:ext cx="6335972" cy="8464045"/>
          </a:xfrm>
        </p:spPr>
        <p:txBody>
          <a:bodyPr lIns="91440" tIns="45720" rIns="91440" bIns="45720" numCol="1" spcCol="288000" anchor="t">
            <a:noAutofit/>
          </a:bodyPr>
          <a:lstStyle/>
          <a:p>
            <a:pPr marL="171450" indent="-171450" algn="l" fontAlgn="base">
              <a:spcBef>
                <a:spcPts val="600"/>
              </a:spcBef>
              <a:buFont typeface="Arial,Sans-Serif" panose="020B0604020202020204" pitchFamily="34" charset="0"/>
              <a:buChar char="•"/>
            </a:pPr>
            <a:r>
              <a:rPr lang="en-US" sz="1200" dirty="0">
                <a:ea typeface="Calibri" panose="020F0502020204030204" pitchFamily="34" charset="0"/>
              </a:rPr>
              <a:t>Buzby,J. C., Hyman, J. (2012) Total and per capita value of food loss in the United States. Food Policy, 37 (5), 561-570. </a:t>
            </a:r>
          </a:p>
          <a:p>
            <a:pPr marL="171450" indent="-171450" algn="l" fontAlgn="base">
              <a:spcBef>
                <a:spcPts val="600"/>
              </a:spcBef>
              <a:buFont typeface="Arial,Sans-Serif" panose="020B0604020202020204" pitchFamily="34" charset="0"/>
              <a:buChar char="•"/>
            </a:pPr>
            <a:r>
              <a:rPr lang="en-US" sz="1200" dirty="0">
                <a:ea typeface="Calibri" panose="020F0502020204030204" pitchFamily="34" charset="0"/>
              </a:rPr>
              <a:t>Cairns, G. (2019). A critical review of evidence on the sociocultural impacts of food marketing and policy implications. Appetite 136, 193–207. </a:t>
            </a:r>
            <a:r>
              <a:rPr lang="en-US" sz="1200" dirty="0" err="1">
                <a:ea typeface="Calibri" panose="020F0502020204030204" pitchFamily="34" charset="0"/>
              </a:rPr>
              <a:t>doi</a:t>
            </a:r>
            <a:r>
              <a:rPr lang="en-US" sz="1200" dirty="0">
                <a:ea typeface="Calibri" panose="020F0502020204030204" pitchFamily="34" charset="0"/>
              </a:rPr>
              <a:t>: 10.1016/j.appet.2019.02.002  </a:t>
            </a: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Cancer Council (n.d.). Meat and Cancer Risk: Improving your health and reducing the risk. Retrieved from </a:t>
            </a:r>
            <a:r>
              <a:rPr lang="en-US" sz="1200" dirty="0">
                <a:solidFill>
                  <a:srgbClr val="F79037"/>
                </a:solidFill>
                <a:ea typeface="Calibri" panose="020F0502020204030204" pitchFamily="34" charset="0"/>
                <a:hlinkClick r:id="rId2">
                  <a:extLst>
                    <a:ext uri="{A12FA001-AC4F-418D-AE19-62706E023703}">
                      <ahyp:hlinkClr xmlns:ahyp="http://schemas.microsoft.com/office/drawing/2018/hyperlinkcolor" val="tx"/>
                    </a:ext>
                  </a:extLst>
                </a:hlinkClick>
              </a:rPr>
              <a:t>https://www.cancer.org.au/cancer-information/causes-and-prevention/diet-and-exercise/meat-and-cancer-risk</a:t>
            </a:r>
            <a:r>
              <a:rPr lang="en-US" sz="1200" dirty="0">
                <a:solidFill>
                  <a:srgbClr val="F79037"/>
                </a:solidFill>
                <a:ea typeface="Calibri" panose="020F0502020204030204" pitchFamily="34" charset="0"/>
              </a:rPr>
              <a:t> </a:t>
            </a:r>
            <a:r>
              <a:rPr lang="en-US" sz="1200" dirty="0">
                <a:ea typeface="Calibri" panose="020F0502020204030204" pitchFamily="34" charset="0"/>
              </a:rPr>
              <a:t>  </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Chan, D. S., Lau, R., Aune, D., Vieira, R., Greenwood, D. C., Kampman, E., &amp; Norat, T. (2011). Red and processed meat and colorectal cancer incidence: meta-analysis of prospective studies. </a:t>
            </a:r>
            <a:r>
              <a:rPr lang="en-US" sz="1200" dirty="0" err="1">
                <a:ea typeface="Calibri" panose="020F0502020204030204" pitchFamily="34" charset="0"/>
              </a:rPr>
              <a:t>PloS</a:t>
            </a:r>
            <a:r>
              <a:rPr lang="en-US" sz="1200" dirty="0">
                <a:ea typeface="Calibri" panose="020F0502020204030204" pitchFamily="34" charset="0"/>
              </a:rPr>
              <a:t> one, 6(6), e20456. </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Coca Cola (2020).Is the Coca‑Cola formula kept secret because the company has something to hide? </a:t>
            </a:r>
            <a:r>
              <a:rPr lang="en-US" sz="1200" dirty="0">
                <a:solidFill>
                  <a:srgbClr val="F79037"/>
                </a:solidFill>
                <a:ea typeface="Calibri" panose="020F0502020204030204" pitchFamily="34" charset="0"/>
                <a:hlinkClick r:id="rId3">
                  <a:extLst>
                    <a:ext uri="{A12FA001-AC4F-418D-AE19-62706E023703}">
                      <ahyp:hlinkClr xmlns:ahyp="http://schemas.microsoft.com/office/drawing/2018/hyperlinkcolor" val="tx"/>
                    </a:ext>
                  </a:extLst>
                </a:hlinkClick>
              </a:rPr>
              <a:t>https://www.coca-cola.co.uk/our-business/faqs/is-the-coca-cola-formula-kept-secret-because-the-company-has-something-to-hide</a:t>
            </a:r>
            <a:r>
              <a:rPr lang="en-US" sz="1200" dirty="0">
                <a:ea typeface="Calibri" panose="020F0502020204030204" pitchFamily="34" charset="0"/>
              </a:rPr>
              <a:t>  (Access Date: 10.02.2023).</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Codex Alimentarius (2011). General Principles of Food Hygiene - CXC 1-1969. Adopted in 1969. Amended in 1999</a:t>
            </a:r>
            <a:r>
              <a:rPr lang="en-US" sz="1200" dirty="0">
                <a:solidFill>
                  <a:schemeClr val="tx1"/>
                </a:solidFill>
                <a:ea typeface="Calibri" panose="020F0502020204030204" pitchFamily="34" charset="0"/>
              </a:rPr>
              <a:t>. Revised in 1997, 2003, 2020. Editorial corrections in 2011.</a:t>
            </a:r>
            <a:endParaRPr lang="en-US" dirty="0">
              <a:solidFill>
                <a:schemeClr val="tx1"/>
              </a:solidFill>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Cornell Law School, (2020). Original Work of Authorship Retrieved from </a:t>
            </a:r>
            <a:r>
              <a:rPr lang="en-US" sz="1200" dirty="0">
                <a:solidFill>
                  <a:srgbClr val="F79037"/>
                </a:solidFill>
                <a:ea typeface="Calibri" panose="020F0502020204030204" pitchFamily="34" charset="0"/>
                <a:hlinkClick r:id="rId4">
                  <a:extLst>
                    <a:ext uri="{A12FA001-AC4F-418D-AE19-62706E023703}">
                      <ahyp:hlinkClr xmlns:ahyp="http://schemas.microsoft.com/office/drawing/2018/hyperlinkcolor" val="tx"/>
                    </a:ext>
                  </a:extLst>
                </a:hlinkClick>
              </a:rPr>
              <a:t>https://www.law.cornell.edu/wex/original_work_of_authorship</a:t>
            </a:r>
            <a:r>
              <a:rPr lang="en-US" sz="1200" dirty="0">
                <a:solidFill>
                  <a:srgbClr val="F79037"/>
                </a:solidFill>
                <a:ea typeface="Calibri" panose="020F0502020204030204" pitchFamily="34" charset="0"/>
              </a:rPr>
              <a:t> </a:t>
            </a:r>
            <a:endParaRPr lang="en-US" dirty="0">
              <a:solidFill>
                <a:srgbClr val="F79037"/>
              </a:solidFill>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Cornell Law School (n.d.). Trade Dress. </a:t>
            </a:r>
            <a:r>
              <a:rPr lang="en-US" sz="1200" dirty="0">
                <a:solidFill>
                  <a:srgbClr val="F79037"/>
                </a:solidFill>
                <a:ea typeface="Calibri" panose="020F0502020204030204" pitchFamily="34" charset="0"/>
                <a:hlinkClick r:id="rId5">
                  <a:extLst>
                    <a:ext uri="{A12FA001-AC4F-418D-AE19-62706E023703}">
                      <ahyp:hlinkClr xmlns:ahyp="http://schemas.microsoft.com/office/drawing/2018/hyperlinkcolor" val="tx"/>
                    </a:ext>
                  </a:extLst>
                </a:hlinkClick>
              </a:rPr>
              <a:t>https://www.law.cornell.edu/wex/trade_dress#:~:text=Definition,identifying%20function%20as%20a%20trademark</a:t>
            </a:r>
            <a:r>
              <a:rPr lang="en-US" sz="1200" dirty="0">
                <a:ea typeface="Calibri" panose="020F0502020204030204" pitchFamily="34" charset="0"/>
              </a:rPr>
              <a:t>  (Access Date: 14.02.2023).</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Costa, R. (</a:t>
            </a:r>
            <a:r>
              <a:rPr lang="en-US" sz="1200" b="0" i="0" dirty="0">
                <a:effectLst/>
                <a:ea typeface="Calibri" panose="020F0502020204030204" pitchFamily="34" charset="0"/>
              </a:rPr>
              <a:t>2018)</a:t>
            </a:r>
            <a:r>
              <a:rPr lang="en-US" sz="1200" dirty="0">
                <a:ea typeface="Calibri" panose="020F0502020204030204" pitchFamily="34" charset="0"/>
              </a:rPr>
              <a:t> Teaching Food Ethics</a:t>
            </a:r>
            <a:r>
              <a:rPr lang="en-US" sz="1200" b="0" i="0" dirty="0">
                <a:effectLst/>
                <a:ea typeface="Calibri" panose="020F0502020204030204" pitchFamily="34" charset="0"/>
              </a:rPr>
              <a:t>. </a:t>
            </a:r>
            <a:r>
              <a:rPr lang="en-US" sz="1200" dirty="0">
                <a:ea typeface="Calibri" panose="020F0502020204030204" pitchFamily="34" charset="0"/>
              </a:rPr>
              <a:t>In Food Ethics Education</a:t>
            </a:r>
            <a:r>
              <a:rPr lang="en-US" sz="1200" b="0" i="0" dirty="0">
                <a:effectLst/>
                <a:ea typeface="Calibri" panose="020F0502020204030204" pitchFamily="34" charset="0"/>
              </a:rPr>
              <a:t>. </a:t>
            </a:r>
            <a:r>
              <a:rPr lang="en-US" sz="1200" dirty="0">
                <a:ea typeface="Calibri" panose="020F0502020204030204" pitchFamily="34" charset="0"/>
              </a:rPr>
              <a:t>Costa</a:t>
            </a:r>
            <a:r>
              <a:rPr lang="en-US" sz="1200" b="0" i="0" dirty="0">
                <a:effectLst/>
                <a:ea typeface="Calibri" panose="020F0502020204030204" pitchFamily="34" charset="0"/>
              </a:rPr>
              <a:t>, R.,</a:t>
            </a:r>
            <a:r>
              <a:rPr lang="en-US" sz="1200" dirty="0">
                <a:ea typeface="Calibri" panose="020F0502020204030204" pitchFamily="34" charset="0"/>
              </a:rPr>
              <a:t> </a:t>
            </a:r>
            <a:r>
              <a:rPr lang="en-US" sz="1200" dirty="0" err="1">
                <a:ea typeface="Calibri" panose="020F0502020204030204" pitchFamily="34" charset="0"/>
              </a:rPr>
              <a:t>Pittia</a:t>
            </a:r>
            <a:r>
              <a:rPr lang="en-US" sz="1200" b="0" i="0" dirty="0">
                <a:effectLst/>
                <a:ea typeface="Calibri" panose="020F0502020204030204" pitchFamily="34" charset="0"/>
              </a:rPr>
              <a:t>, P. (</a:t>
            </a:r>
            <a:r>
              <a:rPr lang="en-US" sz="1200" dirty="0">
                <a:ea typeface="Calibri" panose="020F0502020204030204" pitchFamily="34" charset="0"/>
              </a:rPr>
              <a:t>Editors</a:t>
            </a:r>
            <a:r>
              <a:rPr lang="en-US" sz="1200" b="0" i="0" dirty="0">
                <a:effectLst/>
                <a:ea typeface="Calibri" panose="020F0502020204030204" pitchFamily="34" charset="0"/>
              </a:rPr>
              <a:t>). </a:t>
            </a:r>
            <a:r>
              <a:rPr lang="en-US" sz="1200" dirty="0">
                <a:ea typeface="Calibri" panose="020F0502020204030204" pitchFamily="34" charset="0"/>
              </a:rPr>
              <a:t>Springer</a:t>
            </a:r>
            <a:r>
              <a:rPr lang="en-US" sz="1200" b="0" i="0" dirty="0">
                <a:effectLst/>
                <a:ea typeface="Calibri" panose="020F0502020204030204" pitchFamily="34" charset="0"/>
              </a:rPr>
              <a:t>.</a:t>
            </a:r>
            <a:r>
              <a:rPr lang="en-US" sz="1200" dirty="0">
                <a:ea typeface="Calibri" panose="020F0502020204030204" pitchFamily="34" charset="0"/>
              </a:rPr>
              <a:t> </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Council Regulation (EC) No 1/2005 of 22 December 2004 on the protection of animals during transport and related operations and amending Directives 64/432/EEC and 93/119/EC and Regulation (EC) No 1255/97 (consolidated version of 14 December 2019).</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Court of Justice of the European Union (2018). Press Release No 171/18. </a:t>
            </a:r>
            <a:r>
              <a:rPr lang="en-US" sz="1200" dirty="0">
                <a:solidFill>
                  <a:srgbClr val="F79037"/>
                </a:solidFill>
                <a:ea typeface="Calibri" panose="020F0502020204030204" pitchFamily="34" charset="0"/>
                <a:hlinkClick r:id="rId6">
                  <a:extLst>
                    <a:ext uri="{A12FA001-AC4F-418D-AE19-62706E023703}">
                      <ahyp:hlinkClr xmlns:ahyp="http://schemas.microsoft.com/office/drawing/2018/hyperlinkcolor" val="tx"/>
                    </a:ext>
                  </a:extLst>
                </a:hlinkClick>
              </a:rPr>
              <a:t>https://curia.europa.eu/jcms/upload/docs/application/pdf/2018-11/cp180171en.pdf</a:t>
            </a:r>
            <a:r>
              <a:rPr lang="en-US" sz="1200" dirty="0">
                <a:solidFill>
                  <a:srgbClr val="F79037"/>
                </a:solidFill>
                <a:ea typeface="Calibri" panose="020F0502020204030204" pitchFamily="34" charset="0"/>
              </a:rPr>
              <a:t> </a:t>
            </a:r>
            <a:r>
              <a:rPr lang="en-US" sz="1200" dirty="0">
                <a:ea typeface="Calibri" panose="020F0502020204030204" pitchFamily="34" charset="0"/>
              </a:rPr>
              <a:t> </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Cross</a:t>
            </a:r>
            <a:r>
              <a:rPr lang="en-US" sz="1200" b="0" i="0" dirty="0">
                <a:effectLst/>
                <a:ea typeface="Calibri" panose="020F0502020204030204" pitchFamily="34" charset="0"/>
              </a:rPr>
              <a:t>, </a:t>
            </a:r>
            <a:r>
              <a:rPr lang="en-US" sz="1200" dirty="0">
                <a:ea typeface="Calibri" panose="020F0502020204030204" pitchFamily="34" charset="0"/>
              </a:rPr>
              <a:t>A. J., </a:t>
            </a:r>
            <a:r>
              <a:rPr lang="en-US" sz="1200" b="0" i="0" dirty="0" err="1">
                <a:effectLst/>
                <a:ea typeface="Calibri" panose="020F0502020204030204" pitchFamily="34" charset="0"/>
              </a:rPr>
              <a:t>Leitzmann</a:t>
            </a:r>
            <a:r>
              <a:rPr lang="en-US" sz="1200" b="0" i="0" dirty="0">
                <a:effectLst/>
                <a:ea typeface="Calibri" panose="020F0502020204030204" pitchFamily="34" charset="0"/>
              </a:rPr>
              <a:t>, </a:t>
            </a:r>
            <a:r>
              <a:rPr lang="en-US" sz="1200" dirty="0">
                <a:ea typeface="Calibri" panose="020F0502020204030204" pitchFamily="34" charset="0"/>
              </a:rPr>
              <a:t>M. F., </a:t>
            </a:r>
            <a:r>
              <a:rPr lang="en-US" sz="1200" b="0" i="0" dirty="0">
                <a:effectLst/>
                <a:ea typeface="Calibri" panose="020F0502020204030204" pitchFamily="34" charset="0"/>
              </a:rPr>
              <a:t>Gail, </a:t>
            </a:r>
            <a:r>
              <a:rPr lang="en-US" sz="1200" dirty="0">
                <a:ea typeface="Calibri" panose="020F0502020204030204" pitchFamily="34" charset="0"/>
              </a:rPr>
              <a:t>M. H., </a:t>
            </a:r>
            <a:r>
              <a:rPr lang="en-US" sz="1200" b="0" i="0" dirty="0">
                <a:effectLst/>
                <a:ea typeface="Calibri" panose="020F0502020204030204" pitchFamily="34" charset="0"/>
              </a:rPr>
              <a:t>Hollenbeck, </a:t>
            </a:r>
            <a:r>
              <a:rPr lang="en-US" sz="1200" dirty="0">
                <a:ea typeface="Calibri" panose="020F0502020204030204" pitchFamily="34" charset="0"/>
              </a:rPr>
              <a:t>A. R., </a:t>
            </a:r>
            <a:r>
              <a:rPr lang="en-US" sz="1200" b="0" i="0" dirty="0" err="1">
                <a:effectLst/>
                <a:ea typeface="Calibri" panose="020F0502020204030204" pitchFamily="34" charset="0"/>
              </a:rPr>
              <a:t>Schatzkin</a:t>
            </a:r>
            <a:r>
              <a:rPr lang="en-US" sz="1200" b="0" i="0" dirty="0">
                <a:effectLst/>
                <a:ea typeface="Calibri" panose="020F0502020204030204" pitchFamily="34" charset="0"/>
              </a:rPr>
              <a:t>, A</a:t>
            </a:r>
            <a:r>
              <a:rPr lang="en-US" sz="1200" dirty="0">
                <a:ea typeface="Calibri" panose="020F0502020204030204" pitchFamily="34" charset="0"/>
              </a:rPr>
              <a:t>., &amp; </a:t>
            </a:r>
            <a:r>
              <a:rPr lang="en-US" sz="1200" b="0" i="0" dirty="0">
                <a:effectLst/>
                <a:ea typeface="Calibri" panose="020F0502020204030204" pitchFamily="34" charset="0"/>
              </a:rPr>
              <a:t>Sinha, R. (2007). </a:t>
            </a:r>
            <a:r>
              <a:rPr lang="en-US" sz="1200" dirty="0">
                <a:ea typeface="Calibri" panose="020F0502020204030204" pitchFamily="34" charset="0"/>
              </a:rPr>
              <a:t>A prospective study of red and processed meat intake in relation to cancer risk</a:t>
            </a:r>
            <a:r>
              <a:rPr lang="en-US" sz="1200" b="0" i="0" dirty="0">
                <a:effectLst/>
                <a:ea typeface="Calibri" panose="020F0502020204030204" pitchFamily="34" charset="0"/>
              </a:rPr>
              <a:t>.</a:t>
            </a:r>
            <a:r>
              <a:rPr lang="en-US" sz="1200" dirty="0">
                <a:ea typeface="Calibri" panose="020F0502020204030204" pitchFamily="34" charset="0"/>
              </a:rPr>
              <a:t> </a:t>
            </a:r>
            <a:r>
              <a:rPr lang="en-US" sz="1200" dirty="0" err="1">
                <a:ea typeface="Calibri" panose="020F0502020204030204" pitchFamily="34" charset="0"/>
              </a:rPr>
              <a:t>PLoS</a:t>
            </a:r>
            <a:r>
              <a:rPr lang="en-US" sz="1200" dirty="0">
                <a:ea typeface="Calibri" panose="020F0502020204030204" pitchFamily="34" charset="0"/>
              </a:rPr>
              <a:t> Med</a:t>
            </a:r>
            <a:r>
              <a:rPr lang="en-US" sz="1200" b="0" i="0" dirty="0">
                <a:effectLst/>
                <a:ea typeface="Calibri" panose="020F0502020204030204" pitchFamily="34" charset="0"/>
              </a:rPr>
              <a:t>, 4(12), e325.</a:t>
            </a:r>
            <a:r>
              <a:rPr lang="en-US" sz="1200" dirty="0">
                <a:ea typeface="Calibri" panose="020F0502020204030204" pitchFamily="34" charset="0"/>
              </a:rPr>
              <a:t> </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Das L., Bhaumik E., Raychaudhuri U., Chakraborty R. (2012). Role of nutraceuticals in human health. Journal of Food Science and Technology, 49(2), 173-183.</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sz="1200" dirty="0">
                <a:ea typeface="Calibri" panose="020F0502020204030204" pitchFamily="34" charset="0"/>
              </a:rPr>
              <a:t>Early, R. (2020). Food ethics: moral marketing. Retrieved from </a:t>
            </a:r>
            <a:r>
              <a:rPr lang="en-US" sz="1200" dirty="0">
                <a:solidFill>
                  <a:srgbClr val="F79037"/>
                </a:solidFill>
                <a:ea typeface="Calibri" panose="020F0502020204030204" pitchFamily="34" charset="0"/>
                <a:hlinkClick r:id="rId7">
                  <a:extLst>
                    <a:ext uri="{A12FA001-AC4F-418D-AE19-62706E023703}">
                      <ahyp:hlinkClr xmlns:ahyp="http://schemas.microsoft.com/office/drawing/2018/hyperlinkcolor" val="tx"/>
                    </a:ext>
                  </a:extLst>
                </a:hlinkClick>
              </a:rPr>
              <a:t>https://ifst.onlinelibrary.wiley.com/doi/full/10.1002/fsat.3401_11.x</a:t>
            </a:r>
            <a:r>
              <a:rPr lang="en-US" sz="1200" dirty="0">
                <a:ea typeface="Calibri" panose="020F0502020204030204" pitchFamily="34" charset="0"/>
              </a:rPr>
              <a:t> (Access Date: 10.03.2023).</a:t>
            </a:r>
            <a:endParaRPr lang="en-US" dirty="0">
              <a:ea typeface="Calibri" panose="020F0502020204030204" pitchFamily="34" charset="0"/>
            </a:endParaRPr>
          </a:p>
          <a:p>
            <a:pPr marL="171450" indent="-171450" algn="l">
              <a:spcBef>
                <a:spcPts val="600"/>
              </a:spcBef>
              <a:buFont typeface="Arial" panose="020B0604020202020204" pitchFamily="34" charset="0"/>
              <a:buChar char="•"/>
            </a:pPr>
            <a:r>
              <a:rPr lang="en-US" sz="1200" dirty="0">
                <a:ea typeface="Calibri" panose="020F0502020204030204" pitchFamily="34" charset="0"/>
              </a:rPr>
              <a:t>European Academies Science Advisory Council (2013) Planting the Future: Opportunities and Challenges for Using Crop Genetic Improvement Technologies for Sustainable Agriculture. Available online:</a:t>
            </a:r>
            <a:r>
              <a:rPr lang="en-US" sz="1200" dirty="0">
                <a:solidFill>
                  <a:srgbClr val="F79037"/>
                </a:solidFill>
                <a:ea typeface="Calibri" panose="020F0502020204030204" pitchFamily="34" charset="0"/>
              </a:rPr>
              <a:t> </a:t>
            </a:r>
            <a:r>
              <a:rPr lang="en-US" sz="1200" dirty="0">
                <a:solidFill>
                  <a:srgbClr val="F79037"/>
                </a:solidFill>
                <a:ea typeface="Calibri" panose="020F0502020204030204" pitchFamily="34" charset="0"/>
                <a:hlinkClick r:id="rId8">
                  <a:extLst>
                    <a:ext uri="{A12FA001-AC4F-418D-AE19-62706E023703}">
                      <ahyp:hlinkClr xmlns:ahyp="http://schemas.microsoft.com/office/drawing/2018/hyperlinkcolor" val="tx"/>
                    </a:ext>
                  </a:extLst>
                </a:hlinkClick>
              </a:rPr>
              <a:t>https://easac.eu/publications/details/planting-the-future-opportunities-and-challenges-for-using-crop-genetic-improvement-technologies-for-sustainable-agriculture</a:t>
            </a:r>
            <a:r>
              <a:rPr lang="en-US" sz="1200" dirty="0">
                <a:solidFill>
                  <a:srgbClr val="F79037"/>
                </a:solidFill>
                <a:ea typeface="Calibri" panose="020F0502020204030204" pitchFamily="34" charset="0"/>
              </a:rPr>
              <a:t> </a:t>
            </a:r>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Slide Number Placeholder 9">
            <a:extLst>
              <a:ext uri="{FF2B5EF4-FFF2-40B4-BE49-F238E27FC236}">
                <a16:creationId xmlns:a16="http://schemas.microsoft.com/office/drawing/2014/main" id="{23FF9D3A-87BE-909A-A9D7-1E331D31D712}"/>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63</a:t>
            </a:fld>
            <a:endParaRPr lang="en-US" sz="1100"/>
          </a:p>
        </p:txBody>
      </p:sp>
    </p:spTree>
    <p:extLst>
      <p:ext uri="{BB962C8B-B14F-4D97-AF65-F5344CB8AC3E}">
        <p14:creationId xmlns:p14="http://schemas.microsoft.com/office/powerpoint/2010/main" val="980404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529966"/>
            <a:ext cx="6335972" cy="8543614"/>
          </a:xfrm>
        </p:spPr>
        <p:txBody>
          <a:bodyPr lIns="91440" tIns="45720" rIns="91440" bIns="45720" numCol="1" spcCol="288000" anchor="t">
            <a:noAutofit/>
          </a:bodyPr>
          <a:lstStyle/>
          <a:p>
            <a:pPr marL="171450" indent="-171450" algn="l">
              <a:spcBef>
                <a:spcPts val="600"/>
              </a:spcBef>
              <a:buFont typeface="Arial,Sans-Serif" panose="020B0604020202020204" pitchFamily="34" charset="0"/>
              <a:buChar char="•"/>
            </a:pPr>
            <a:r>
              <a:rPr lang="en-US" dirty="0">
                <a:latin typeface="Calibri"/>
                <a:ea typeface="Calibri"/>
                <a:cs typeface="Calibri"/>
              </a:rPr>
              <a:t>European Commission (n.d.-a). Internal Market, Industry, Entrepreneurship and SMEs: Food and drink industry. Retriev</a:t>
            </a:r>
            <a:r>
              <a:rPr lang="en-US" dirty="0">
                <a:latin typeface="Calibri"/>
                <a:cs typeface="Calibri"/>
              </a:rPr>
              <a:t>ed from</a:t>
            </a:r>
            <a:r>
              <a:rPr lang="en-US" dirty="0">
                <a:solidFill>
                  <a:srgbClr val="F79037"/>
                </a:solidFill>
                <a:latin typeface="Calibri"/>
                <a:ea typeface="Calibri"/>
                <a:cs typeface="Calibri"/>
              </a:rPr>
              <a:t> </a:t>
            </a:r>
            <a:r>
              <a:rPr lang="en-US" u="sng"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https://single-market-economy.ec.europa.eu/sectors/food-and-drink-industry_en</a:t>
            </a:r>
            <a:endParaRPr lang="en-US" dirty="0">
              <a:solidFill>
                <a:srgbClr val="F79037"/>
              </a:solidFill>
              <a:latin typeface="Calibri"/>
              <a:ea typeface="Calibri"/>
              <a:cs typeface="Calibri"/>
              <a:hlinkClick r:id="" action="ppaction://noaction">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European Commission (n.d.-b). Forum for a better functioning food supply chain. Retrieved from </a:t>
            </a:r>
            <a:r>
              <a:rPr lang="en-US" u="sng"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https://single-market-economy.ec.europa.eu/sectors/food-and-drink-industry/competitiveness-european-food-industry/forum-better-functioning-food-supply-chain_en</a:t>
            </a:r>
            <a:r>
              <a:rPr lang="en-US" dirty="0">
                <a:solidFill>
                  <a:srgbClr val="F79037"/>
                </a:solidFill>
                <a:latin typeface="Calibri"/>
                <a:ea typeface="Calibri" panose="020F0502020204030204" pitchFamily="34" charset="0"/>
                <a:cs typeface="Calibri"/>
              </a:rPr>
              <a:t>  </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European Commision High Level Forum (2019). High Level Forum for a Better Functioning Food Supply Chain.</a:t>
            </a:r>
            <a:r>
              <a:rPr lang="en-GB" dirty="0">
                <a:solidFill>
                  <a:srgbClr val="F79037"/>
                </a:solidFill>
                <a:latin typeface="Calibri"/>
                <a:ea typeface="Calibri" panose="020F0502020204030204" pitchFamily="34" charset="0"/>
                <a:cs typeface="Calibri"/>
              </a:rPr>
              <a:t> </a:t>
            </a:r>
            <a:r>
              <a:rPr lang="en-GB"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https://ec.europa.eu/docsroom/documents/36045/attachments/1/translations/en/renditions/native</a:t>
            </a:r>
            <a:r>
              <a:rPr lang="en-GB" dirty="0">
                <a:latin typeface="Calibri"/>
                <a:ea typeface="Calibri" panose="020F0502020204030204" pitchFamily="34" charset="0"/>
                <a:cs typeface="Calibri"/>
              </a:rPr>
              <a:t> (Access date: 06.02.2023)</a:t>
            </a:r>
            <a:endParaRPr lang="en-US" dirty="0">
              <a:solidFill>
                <a:srgbClr val="F79037"/>
              </a:solidFill>
              <a:latin typeface="Calibri"/>
              <a:ea typeface="Calibri" panose="020F0502020204030204" pitchFamily="34" charset="0"/>
              <a:cs typeface="Calibri"/>
            </a:endParaRPr>
          </a:p>
          <a:p>
            <a:pPr marL="171450" indent="-171450" algn="l">
              <a:spcBef>
                <a:spcPts val="600"/>
              </a:spcBef>
              <a:buFont typeface="Arial" panose="020B0604020202020204" pitchFamily="34" charset="0"/>
              <a:buChar char="•"/>
            </a:pPr>
            <a:r>
              <a:rPr lang="en-US" dirty="0">
                <a:latin typeface="Calibri"/>
                <a:ea typeface="Calibri"/>
                <a:cs typeface="Calibri"/>
              </a:rPr>
              <a:t>The European Food Information Council [EUFIC] (2021) </a:t>
            </a:r>
            <a:r>
              <a:rPr lang="en-US" dirty="0">
                <a:latin typeface="Calibri"/>
                <a:cs typeface="Calibri"/>
              </a:rPr>
              <a:t>Short food supply chains: reconnecting producers and consumers Retrieved from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Food</a:t>
            </a:r>
            <a:r>
              <a:rPr lang="en-US"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 Facts for Healthy Choices</a:t>
            </a:r>
            <a:endParaRPr lang="en-US" dirty="0">
              <a:solidFill>
                <a:srgbClr val="F79037"/>
              </a:solidFill>
              <a:ea typeface="Calibri"/>
              <a:cs typeface="Calibri"/>
              <a:hlinkClick r:id="rId5">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Firouz M.S., Mohi-Alden K. &amp; Omid M. (2021). A critical review on intelligent and active packaging in the food industry: Research and development. Food Research International, 141, 110113 (p. 24).</a:t>
            </a:r>
            <a:endParaRPr lang="en-GB" dirty="0"/>
          </a:p>
          <a:p>
            <a:pPr marL="171450" indent="-171450" algn="l">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Fleischauer</a:t>
            </a:r>
            <a:r>
              <a:rPr lang="en-GB" b="0" i="0" dirty="0">
                <a:solidFill>
                  <a:srgbClr val="000000"/>
                </a:solidFill>
                <a:effectLst/>
                <a:latin typeface="Calibri"/>
                <a:ea typeface="Calibri" panose="020F0502020204030204" pitchFamily="34" charset="0"/>
                <a:cs typeface="Calibri"/>
              </a:rPr>
              <a:t>, A. T., &amp; Arab, L. (2001). Garlic and cancer: a critical review of the epidemiologic literature. Journal of nutrition, 131(3), 1032S-1040S. </a:t>
            </a:r>
            <a:endParaRPr lang="en-GB" dirty="0">
              <a:latin typeface="Calibri"/>
              <a:cs typeface="Calibri"/>
            </a:endParaRPr>
          </a:p>
          <a:p>
            <a:pPr marL="171450" indent="-171450" algn="l">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a:t>
            </a:r>
            <a:r>
              <a:rPr lang="en-GB" dirty="0">
                <a:latin typeface="Calibri"/>
                <a:cs typeface="Calibri"/>
              </a:rPr>
              <a:t>,</a:t>
            </a:r>
            <a:r>
              <a:rPr lang="en-GB" dirty="0">
                <a:solidFill>
                  <a:schemeClr val="tx1"/>
                </a:solidFill>
                <a:latin typeface="Calibri"/>
                <a:cs typeface="Calibri"/>
              </a:rPr>
              <a:t> International Fund for Agricultural Development [IFAD], United Nations World Food Programme [WFP] (2013). The State of Food Insecurity in the World 2013. The Multiple Dimensions of Food Security. FAO, Rome. </a:t>
            </a:r>
            <a:endParaRPr lang="en-GB" dirty="0">
              <a:solidFill>
                <a:schemeClr val="tx1"/>
              </a:solidFill>
              <a:latin typeface="Calibri"/>
              <a:ea typeface="Calibri"/>
              <a:cs typeface="Calibri"/>
            </a:endParaRPr>
          </a:p>
          <a:p>
            <a:pPr marL="171450" indent="-171450" algn="l">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a:t>
            </a:r>
            <a:r>
              <a:rPr lang="en-GB" dirty="0">
                <a:latin typeface="Calibri"/>
                <a:cs typeface="Calibri"/>
              </a:rPr>
              <a:t> (2003). Trade reforms and food security. Commodity Policy and Projections Service - Commodities </a:t>
            </a:r>
            <a:r>
              <a:rPr lang="en-GB" dirty="0">
                <a:solidFill>
                  <a:schemeClr val="tx1"/>
                </a:solidFill>
                <a:latin typeface="Calibri"/>
                <a:cs typeface="Calibri"/>
              </a:rPr>
              <a:t>and Trade Division. </a:t>
            </a:r>
            <a:r>
              <a:rPr lang="en-GB"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https://www.fao.org/3/y4671e/y4671e00.htm#Contents </a:t>
            </a:r>
            <a:r>
              <a:rPr lang="en-GB" dirty="0">
                <a:solidFill>
                  <a:srgbClr val="F79037"/>
                </a:solidFill>
                <a:latin typeface="Calibri"/>
                <a:cs typeface="Calibri"/>
              </a:rPr>
              <a:t> </a:t>
            </a:r>
            <a:endParaRPr lang="en-GB" dirty="0">
              <a:solidFill>
                <a:srgbClr val="F79037"/>
              </a:solidFill>
            </a:endParaRPr>
          </a:p>
          <a:p>
            <a:pPr marL="171450" indent="-171450" algn="l">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 (2006). </a:t>
            </a:r>
            <a:r>
              <a:rPr lang="en-GB" dirty="0">
                <a:latin typeface="Calibri"/>
                <a:cs typeface="Calibri"/>
              </a:rPr>
              <a:t>Food Security. Policy Brief. June, Issue 2.</a:t>
            </a:r>
            <a:endParaRPr lang="en-GB" dirty="0"/>
          </a:p>
          <a:p>
            <a:pPr marL="171450" indent="-171450" algn="l">
              <a:spcBef>
                <a:spcPts val="600"/>
              </a:spcBef>
              <a:buFont typeface="Arial" panose="020B0604020202020204" pitchFamily="34" charset="0"/>
              <a:buChar char="•"/>
            </a:pPr>
            <a:r>
              <a:rPr lang="en-GB" dirty="0">
                <a:solidFill>
                  <a:schemeClr val="tx1"/>
                </a:solidFill>
                <a:latin typeface="Calibri"/>
                <a:ea typeface="Calibri"/>
                <a:cs typeface="Calibri"/>
              </a:rPr>
              <a:t>Food and Agriculture Organisation of the United Nations [FAO]  (2009). High Level Expert Forum. </a:t>
            </a:r>
            <a:r>
              <a:rPr lang="en-GB" dirty="0">
                <a:solidFill>
                  <a:srgbClr val="F79037"/>
                </a:solidFill>
                <a:latin typeface="Calibri"/>
                <a:ea typeface="Calibri"/>
                <a:cs typeface="Calibri"/>
                <a:hlinkClick r:id="rId7">
                  <a:extLst>
                    <a:ext uri="{A12FA001-AC4F-418D-AE19-62706E023703}">
                      <ahyp:hlinkClr xmlns:ahyp="http://schemas.microsoft.com/office/drawing/2018/hyperlinkcolor" val="tx"/>
                    </a:ext>
                  </a:extLst>
                </a:hlinkClick>
              </a:rPr>
              <a:t>https://www.fao.org/fileadmin/templates/wsfs/docs/Issues_papers/HLEF2050_Global_Agriculture.pdf</a:t>
            </a:r>
            <a:r>
              <a:rPr lang="en-GB" dirty="0">
                <a:latin typeface="Calibri"/>
                <a:ea typeface="Calibri"/>
                <a:cs typeface="Calibri"/>
              </a:rPr>
              <a:t> (Access Date: 06.02.2023).</a:t>
            </a:r>
            <a:endParaRPr lang="en-GB" dirty="0">
              <a:ea typeface="Calibri"/>
              <a:cs typeface="Calibri"/>
            </a:endParaRPr>
          </a:p>
          <a:p>
            <a:pPr marL="171450" indent="-171450" algn="l">
              <a:spcBef>
                <a:spcPts val="600"/>
              </a:spcBef>
              <a:buFont typeface="Arial" panose="020B0604020202020204" pitchFamily="34" charset="0"/>
              <a:buChar char="•"/>
            </a:pPr>
            <a:r>
              <a:rPr lang="en-GB" dirty="0">
                <a:solidFill>
                  <a:schemeClr val="tx1"/>
                </a:solidFill>
                <a:latin typeface="Calibri"/>
                <a:ea typeface="Calibri"/>
                <a:cs typeface="Calibri"/>
              </a:rPr>
              <a:t>Food and Agriculture Organisation of the United Nations [FAO]  (2011) </a:t>
            </a:r>
            <a:r>
              <a:rPr lang="en-GB" dirty="0">
                <a:latin typeface="Calibri"/>
                <a:ea typeface="Calibri"/>
                <a:cs typeface="Calibri"/>
              </a:rPr>
              <a:t>Global Food Losses and Food Waste: Extent, Causes and Prevention. </a:t>
            </a:r>
            <a:r>
              <a:rPr lang="en-GB" dirty="0">
                <a:solidFill>
                  <a:srgbClr val="F79037"/>
                </a:solidFill>
                <a:latin typeface="Calibri"/>
                <a:ea typeface="Calibri"/>
                <a:cs typeface="Calibri"/>
                <a:hlinkClick r:id="rId8">
                  <a:extLst>
                    <a:ext uri="{A12FA001-AC4F-418D-AE19-62706E023703}">
                      <ahyp:hlinkClr xmlns:ahyp="http://schemas.microsoft.com/office/drawing/2018/hyperlinkcolor" val="tx"/>
                    </a:ext>
                  </a:extLst>
                </a:hlinkClick>
              </a:rPr>
              <a:t>https://www.fao.org/3/i2697e/i2697e.pdf</a:t>
            </a:r>
            <a:r>
              <a:rPr lang="en-GB" dirty="0">
                <a:latin typeface="Calibri"/>
                <a:ea typeface="Calibri"/>
                <a:cs typeface="Calibri"/>
              </a:rPr>
              <a:t> (Access Date: 17.02.2023).</a:t>
            </a:r>
            <a:endParaRPr lang="en-GB" dirty="0">
              <a:ea typeface="Calibri"/>
              <a:cs typeface="Calibri"/>
            </a:endParaRPr>
          </a:p>
          <a:p>
            <a:pPr marL="171450" indent="-171450" algn="l">
              <a:spcBef>
                <a:spcPts val="600"/>
              </a:spcBef>
              <a:buFont typeface="Arial" panose="020B0604020202020204" pitchFamily="34" charset="0"/>
              <a:buChar char="•"/>
            </a:pPr>
            <a:r>
              <a:rPr lang="en-GB" dirty="0">
                <a:solidFill>
                  <a:schemeClr val="tx1"/>
                </a:solidFill>
                <a:latin typeface="Calibri"/>
                <a:ea typeface="Calibri"/>
                <a:cs typeface="Calibri"/>
              </a:rPr>
              <a:t>Food and Agriculture Organisation of the United Nations [FAO] (n.d.-a)</a:t>
            </a:r>
            <a:r>
              <a:rPr lang="en-GB" dirty="0">
                <a:latin typeface="Calibri"/>
                <a:ea typeface="Calibri"/>
                <a:cs typeface="Calibri"/>
              </a:rPr>
              <a:t> </a:t>
            </a:r>
            <a:r>
              <a:rPr lang="en-GB" dirty="0">
                <a:solidFill>
                  <a:srgbClr val="F79037"/>
                </a:solidFill>
                <a:latin typeface="Calibri"/>
                <a:ea typeface="Calibri"/>
                <a:cs typeface="Calibri"/>
                <a:hlinkClick r:id="rId9">
                  <a:extLst>
                    <a:ext uri="{A12FA001-AC4F-418D-AE19-62706E023703}">
                      <ahyp:hlinkClr xmlns:ahyp="http://schemas.microsoft.com/office/drawing/2018/hyperlinkcolor" val="tx"/>
                    </a:ext>
                  </a:extLst>
                </a:hlinkClick>
              </a:rPr>
              <a:t>https://www.fao.org/sustainable-development-goals/goals/goal-12/en/</a:t>
            </a:r>
            <a:r>
              <a:rPr lang="en-GB" dirty="0">
                <a:latin typeface="Calibri"/>
                <a:ea typeface="Calibri"/>
                <a:cs typeface="Calibri"/>
              </a:rPr>
              <a:t> (Access Date: 10.08.2022). </a:t>
            </a:r>
          </a:p>
          <a:p>
            <a:pPr marL="171450" indent="-171450" algn="l">
              <a:spcBef>
                <a:spcPts val="600"/>
              </a:spcBef>
              <a:buFont typeface="Arial" panose="020B0604020202020204" pitchFamily="34" charset="0"/>
              <a:buChar char="•"/>
            </a:pPr>
            <a:r>
              <a:rPr lang="en-GB" dirty="0">
                <a:solidFill>
                  <a:schemeClr val="tx1"/>
                </a:solidFill>
                <a:latin typeface="Calibri"/>
                <a:ea typeface="Calibri"/>
                <a:cs typeface="Calibri"/>
              </a:rPr>
              <a:t>Food and Agriculture Organisation of the United Nations [FAO] (n.d.-b) </a:t>
            </a:r>
            <a:r>
              <a:rPr lang="en-GB" dirty="0">
                <a:latin typeface="Calibri"/>
                <a:cs typeface="Calibri"/>
              </a:rPr>
              <a:t>Ensure sustainable consumption and production patterns. </a:t>
            </a:r>
            <a:r>
              <a:rPr lang="en-GB"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https://www.fao.org/sustainable-development-goals/goals/goal-12/en/</a:t>
            </a:r>
            <a:r>
              <a:rPr lang="en-GB" dirty="0">
                <a:latin typeface="Calibri"/>
                <a:cs typeface="Calibri"/>
              </a:rPr>
              <a:t> (Access date: 16.02.2013)</a:t>
            </a:r>
            <a:endParaRPr lang="en-GB" dirty="0">
              <a:solidFill>
                <a:schemeClr val="tx1"/>
              </a:solidFill>
              <a:latin typeface="Calibri"/>
              <a:ea typeface="Calibri" panose="020F0502020204030204" pitchFamily="34" charset="0"/>
              <a:cs typeface="Calibri"/>
            </a:endParaRPr>
          </a:p>
          <a:p>
            <a:pPr marL="171450" indent="-171450" algn="l" rtl="0" fontAlgn="base">
              <a:spcBef>
                <a:spcPts val="600"/>
              </a:spcBef>
              <a:buFont typeface="Arial" panose="020B0604020202020204" pitchFamily="34" charset="0"/>
              <a:buChar char="•"/>
            </a:pPr>
            <a:r>
              <a:rPr lang="en-GB" i="0" dirty="0">
                <a:solidFill>
                  <a:srgbClr val="000000"/>
                </a:solidFill>
                <a:effectLst/>
                <a:latin typeface="Calibri"/>
                <a:ea typeface="Calibri"/>
                <a:cs typeface="Calibri"/>
              </a:rPr>
              <a:t>Food and Drug Administration</a:t>
            </a:r>
            <a:r>
              <a:rPr lang="en-GB" b="0" i="0" dirty="0">
                <a:solidFill>
                  <a:srgbClr val="000000"/>
                </a:solidFill>
                <a:effectLst/>
                <a:latin typeface="Calibri"/>
                <a:ea typeface="Calibri"/>
                <a:cs typeface="Calibri"/>
              </a:rPr>
              <a:t> (2021). Food Loss and Waste. </a:t>
            </a:r>
            <a:r>
              <a:rPr lang="en-GB" b="0" i="0" u="sng" strike="noStrike" dirty="0">
                <a:solidFill>
                  <a:srgbClr val="F79037"/>
                </a:solidFill>
                <a:effectLst/>
                <a:latin typeface="Calibri"/>
                <a:ea typeface="Calibri"/>
                <a:cs typeface="Calibri"/>
                <a:hlinkClick r:id="rId10">
                  <a:extLst>
                    <a:ext uri="{A12FA001-AC4F-418D-AE19-62706E023703}">
                      <ahyp:hlinkClr xmlns:ahyp="http://schemas.microsoft.com/office/drawing/2018/hyperlinkcolor" val="tx"/>
                    </a:ext>
                  </a:extLst>
                </a:hlinkClick>
              </a:rPr>
              <a:t>https://www.fda.gov/food/consumers/food-loss-and-waste</a:t>
            </a:r>
            <a:r>
              <a:rPr lang="en-GB" b="0" i="0" dirty="0">
                <a:solidFill>
                  <a:srgbClr val="F79037"/>
                </a:solidFill>
                <a:effectLst/>
                <a:latin typeface="Calibri"/>
                <a:ea typeface="Calibri"/>
                <a:cs typeface="Calibri"/>
              </a:rPr>
              <a:t> </a:t>
            </a:r>
          </a:p>
          <a:p>
            <a:pPr marL="171450" indent="-171450" algn="l" rtl="0" fontAlgn="base">
              <a:spcBef>
                <a:spcPts val="600"/>
              </a:spcBef>
              <a:buFont typeface="Arial" panose="020B0604020202020204" pitchFamily="34" charset="0"/>
              <a:buChar char="•"/>
            </a:pPr>
            <a:r>
              <a:rPr lang="en-GB" i="0" dirty="0">
                <a:solidFill>
                  <a:srgbClr val="000000"/>
                </a:solidFill>
                <a:effectLst/>
                <a:latin typeface="Calibri"/>
                <a:ea typeface="Calibri"/>
                <a:cs typeface="Calibri"/>
              </a:rPr>
              <a:t>Ford</a:t>
            </a:r>
            <a:r>
              <a:rPr lang="en-GB" b="0" i="0" dirty="0">
                <a:solidFill>
                  <a:srgbClr val="000000"/>
                </a:solidFill>
                <a:effectLst/>
                <a:latin typeface="Calibri"/>
                <a:ea typeface="Calibri"/>
                <a:cs typeface="Calibri"/>
              </a:rPr>
              <a:t>, R. C., &amp; Richardson, W. D. (1994). Ethical decision making: A review of the empirical literature. </a:t>
            </a:r>
            <a:r>
              <a:rPr lang="en-GB" b="0" i="1" dirty="0">
                <a:solidFill>
                  <a:srgbClr val="000000"/>
                </a:solidFill>
                <a:effectLst/>
                <a:latin typeface="Calibri"/>
                <a:ea typeface="Calibri"/>
                <a:cs typeface="Calibri"/>
              </a:rPr>
              <a:t>Journal of business ethics</a:t>
            </a:r>
            <a:r>
              <a:rPr lang="en-GB" b="0" i="0" dirty="0">
                <a:solidFill>
                  <a:srgbClr val="000000"/>
                </a:solidFill>
                <a:effectLst/>
                <a:latin typeface="Calibri"/>
                <a:ea typeface="Calibri"/>
                <a:cs typeface="Calibri"/>
              </a:rPr>
              <a:t>, 13(3), 205-221. </a:t>
            </a:r>
          </a:p>
          <a:p>
            <a:pPr marL="171450" indent="-171450" algn="l" fontAlgn="base">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Galeone</a:t>
            </a:r>
            <a:r>
              <a:rPr lang="en-GB" b="0" i="0" dirty="0">
                <a:solidFill>
                  <a:srgbClr val="000000"/>
                </a:solidFill>
                <a:effectLst/>
                <a:latin typeface="Calibri"/>
                <a:ea typeface="Calibri" panose="020F0502020204030204" pitchFamily="34" charset="0"/>
                <a:cs typeface="Calibri"/>
              </a:rPr>
              <a:t>, C., </a:t>
            </a:r>
            <a:r>
              <a:rPr lang="en-GB" b="0" i="0" dirty="0" err="1">
                <a:solidFill>
                  <a:srgbClr val="000000"/>
                </a:solidFill>
                <a:effectLst/>
                <a:latin typeface="Calibri"/>
                <a:ea typeface="Calibri" panose="020F0502020204030204" pitchFamily="34" charset="0"/>
                <a:cs typeface="Calibri"/>
              </a:rPr>
              <a:t>Pelucchi</a:t>
            </a:r>
            <a:r>
              <a:rPr lang="en-GB" b="0" i="0" dirty="0">
                <a:solidFill>
                  <a:srgbClr val="000000"/>
                </a:solidFill>
                <a:effectLst/>
                <a:latin typeface="Calibri"/>
                <a:ea typeface="Calibri" panose="020F0502020204030204" pitchFamily="34" charset="0"/>
                <a:cs typeface="Calibri"/>
              </a:rPr>
              <a:t>, C., Levi, F., Negri, E., Franceschi, S., Talamini, R., ... &amp; La Vecchia, C. (2006). Onion and garlic use and human cancer. </a:t>
            </a:r>
            <a:r>
              <a:rPr lang="en-GB" b="0" i="1" dirty="0">
                <a:solidFill>
                  <a:srgbClr val="000000"/>
                </a:solidFill>
                <a:effectLst/>
                <a:latin typeface="Calibri"/>
                <a:ea typeface="Calibri" panose="020F0502020204030204" pitchFamily="34" charset="0"/>
                <a:cs typeface="Calibri"/>
              </a:rPr>
              <a:t>The American journal of clinical nutrition</a:t>
            </a:r>
            <a:r>
              <a:rPr lang="en-GB" b="0" i="0" dirty="0">
                <a:solidFill>
                  <a:srgbClr val="000000"/>
                </a:solidFill>
                <a:effectLst/>
                <a:latin typeface="Calibri"/>
                <a:ea typeface="Calibri" panose="020F0502020204030204" pitchFamily="34" charset="0"/>
                <a:cs typeface="Calibri"/>
              </a:rPr>
              <a:t>, 84(5), 1027-1032.</a:t>
            </a:r>
            <a:endParaRPr lang="en-GB" b="0" i="0" dirty="0">
              <a:solidFill>
                <a:srgbClr val="000000"/>
              </a:solidFill>
              <a:latin typeface="Calibri"/>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Gandini, S., </a:t>
            </a:r>
            <a:r>
              <a:rPr lang="en-GB" dirty="0" err="1">
                <a:latin typeface="Calibri"/>
                <a:ea typeface="Calibri" panose="020F0502020204030204" pitchFamily="34" charset="0"/>
                <a:cs typeface="Calibri"/>
              </a:rPr>
              <a:t>Merzenich</a:t>
            </a:r>
            <a:r>
              <a:rPr lang="en-GB" dirty="0">
                <a:latin typeface="Calibri"/>
                <a:ea typeface="Calibri" panose="020F0502020204030204" pitchFamily="34" charset="0"/>
                <a:cs typeface="Calibri"/>
              </a:rPr>
              <a:t>, H., Robertson, C., &amp; Boyle, P. (2000). Meta-analysis of studies on breast cancer risk and diet: the role of fruit and vegetable consumption and the intake of associated micronutrients. </a:t>
            </a:r>
            <a:r>
              <a:rPr lang="en-GB" i="1" dirty="0">
                <a:latin typeface="Calibri"/>
                <a:ea typeface="Calibri" panose="020F0502020204030204" pitchFamily="34" charset="0"/>
                <a:cs typeface="Calibri"/>
              </a:rPr>
              <a:t>European journal of cancer</a:t>
            </a:r>
            <a:r>
              <a:rPr lang="en-GB" dirty="0">
                <a:latin typeface="Calibri"/>
                <a:ea typeface="Calibri" panose="020F0502020204030204" pitchFamily="34" charset="0"/>
                <a:cs typeface="Calibri"/>
              </a:rPr>
              <a:t>, 36(5), 636-646. </a:t>
            </a:r>
            <a:endParaRPr lang="en-US" dirty="0">
              <a:latin typeface="Calibri"/>
              <a:ea typeface="Calibri" panose="020F0502020204030204" pitchFamily="34" charset="0"/>
              <a:cs typeface="Calibri"/>
            </a:endParaRPr>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Slide Number Placeholder 9">
            <a:extLst>
              <a:ext uri="{FF2B5EF4-FFF2-40B4-BE49-F238E27FC236}">
                <a16:creationId xmlns:a16="http://schemas.microsoft.com/office/drawing/2014/main" id="{B3A5BC9E-B598-A4D0-0890-7951C5342216}"/>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64</a:t>
            </a:fld>
            <a:endParaRPr lang="en-US" sz="1100"/>
          </a:p>
        </p:txBody>
      </p:sp>
    </p:spTree>
    <p:extLst>
      <p:ext uri="{BB962C8B-B14F-4D97-AF65-F5344CB8AC3E}">
        <p14:creationId xmlns:p14="http://schemas.microsoft.com/office/powerpoint/2010/main" val="33448235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533994"/>
            <a:ext cx="6335972" cy="8666537"/>
          </a:xfrm>
        </p:spPr>
        <p:txBody>
          <a:bodyPr lIns="91440" tIns="45720" rIns="91440" bIns="45720" numCol="1" spcCol="288000" anchor="t">
            <a:noAutofit/>
          </a:bodyPr>
          <a:lstStyle/>
          <a:p>
            <a:pPr marL="171450" indent="-171450" algn="l">
              <a:spcBef>
                <a:spcPts val="600"/>
              </a:spcBef>
              <a:buFont typeface="Arial,Sans-Serif" panose="020B0604020202020204" pitchFamily="34" charset="0"/>
              <a:buChar char="•"/>
            </a:pPr>
            <a:r>
              <a:rPr lang="en-GB" dirty="0">
                <a:latin typeface="Calibri"/>
                <a:ea typeface="Calibri"/>
                <a:cs typeface="Calibri"/>
              </a:rPr>
              <a:t>Glaab, K., &amp; </a:t>
            </a:r>
            <a:r>
              <a:rPr lang="en-GB" dirty="0" err="1">
                <a:latin typeface="Calibri"/>
                <a:ea typeface="Calibri"/>
                <a:cs typeface="Calibri"/>
              </a:rPr>
              <a:t>Partzsch</a:t>
            </a:r>
            <a:r>
              <a:rPr lang="en-GB" dirty="0">
                <a:latin typeface="Calibri"/>
                <a:ea typeface="Calibri"/>
                <a:cs typeface="Calibri"/>
              </a:rPr>
              <a:t>, L. (2018). Utopia, food sovereignty, and ethical fashion: the narrative power of anti-GMO campaigns. New Political Science, 40(4), 691-707.</a:t>
            </a:r>
          </a:p>
          <a:p>
            <a:pPr marL="171450" indent="-171450" algn="l">
              <a:spcBef>
                <a:spcPts val="600"/>
              </a:spcBef>
              <a:buFont typeface="Arial,Sans-Serif" panose="020B0604020202020204" pitchFamily="34" charset="0"/>
              <a:buChar char="•"/>
            </a:pPr>
            <a:r>
              <a:rPr lang="en-GB" dirty="0">
                <a:latin typeface="Calibri"/>
                <a:ea typeface="Calibri"/>
                <a:cs typeface="Calibri"/>
              </a:rPr>
              <a:t>Golan, M., &amp; Crow, S. (2004). Parents are key players in the prevention and treatment of weight-related problems. </a:t>
            </a:r>
            <a:r>
              <a:rPr lang="en-GB" i="1" dirty="0">
                <a:latin typeface="Calibri"/>
                <a:ea typeface="Calibri"/>
                <a:cs typeface="Calibri"/>
              </a:rPr>
              <a:t>Nutrition reviews</a:t>
            </a:r>
            <a:r>
              <a:rPr lang="en-GB" dirty="0">
                <a:latin typeface="Calibri"/>
                <a:ea typeface="Calibri"/>
                <a:cs typeface="Calibri"/>
              </a:rPr>
              <a:t>, 62(1), 39-50.</a:t>
            </a:r>
            <a:endParaRPr lang="en-US" dirty="0">
              <a:latin typeface="Calibri"/>
              <a:ea typeface="Calibri"/>
              <a:cs typeface="Calibri"/>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Halt, Jr, G. B., Donch, Jr, J. C., Stiles, A. R., </a:t>
            </a:r>
            <a:r>
              <a:rPr lang="en-GB" dirty="0" err="1">
                <a:latin typeface="Calibri"/>
                <a:ea typeface="Calibri" panose="020F0502020204030204" pitchFamily="34" charset="0"/>
                <a:cs typeface="Calibri"/>
              </a:rPr>
              <a:t>Fesnak</a:t>
            </a:r>
            <a:r>
              <a:rPr lang="en-GB" dirty="0">
                <a:latin typeface="Calibri"/>
                <a:ea typeface="Calibri" panose="020F0502020204030204" pitchFamily="34" charset="0"/>
                <a:cs typeface="Calibri"/>
              </a:rPr>
              <a:t>, R., Halt, G. B., Donch, J. C., ... &amp; </a:t>
            </a:r>
            <a:r>
              <a:rPr lang="en-GB" dirty="0" err="1">
                <a:latin typeface="Calibri"/>
                <a:ea typeface="Calibri" panose="020F0502020204030204" pitchFamily="34" charset="0"/>
                <a:cs typeface="Calibri"/>
              </a:rPr>
              <a:t>Fesnak</a:t>
            </a:r>
            <a:r>
              <a:rPr lang="en-GB" dirty="0">
                <a:latin typeface="Calibri"/>
                <a:ea typeface="Calibri" panose="020F0502020204030204" pitchFamily="34" charset="0"/>
                <a:cs typeface="Calibri"/>
              </a:rPr>
              <a:t>, R. (2017). Trademarks and Trade Dress. </a:t>
            </a:r>
            <a:r>
              <a:rPr lang="en-GB" i="1" dirty="0">
                <a:latin typeface="Calibri"/>
                <a:ea typeface="Calibri" panose="020F0502020204030204" pitchFamily="34" charset="0"/>
                <a:cs typeface="Calibri"/>
              </a:rPr>
              <a:t>Intellectual Property and Financing Strategies for Technology Startups</a:t>
            </a:r>
            <a:r>
              <a:rPr lang="en-GB" dirty="0">
                <a:latin typeface="Calibri"/>
                <a:ea typeface="Calibri" panose="020F0502020204030204" pitchFamily="34" charset="0"/>
                <a:cs typeface="Calibri"/>
              </a:rPr>
              <a:t>, 89-108.</a:t>
            </a:r>
            <a:endParaRPr lang="en-GB" dirty="0"/>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Hawkes, C. (2009). Sales promotions and food consumption. </a:t>
            </a:r>
            <a:r>
              <a:rPr lang="en-GB" i="1" dirty="0">
                <a:latin typeface="Calibri"/>
                <a:ea typeface="Calibri" panose="020F0502020204030204" pitchFamily="34" charset="0"/>
                <a:cs typeface="Calibri"/>
              </a:rPr>
              <a:t>Nutrition reviews</a:t>
            </a:r>
            <a:r>
              <a:rPr lang="en-GB" dirty="0">
                <a:latin typeface="Calibri"/>
                <a:ea typeface="Calibri" panose="020F0502020204030204" pitchFamily="34" charset="0"/>
                <a:cs typeface="Calibri"/>
              </a:rPr>
              <a:t>, 67(6), 333-342.</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Halal Certification Authority [HCA] (2022). Certification. Retrieved from  </a:t>
            </a:r>
            <a:r>
              <a:rPr lang="en-GB"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https://halalauthority.org/certification/</a:t>
            </a:r>
            <a:r>
              <a:rPr lang="en-GB" dirty="0">
                <a:latin typeface="Calibri"/>
                <a:ea typeface="Calibri" panose="020F0502020204030204" pitchFamily="34" charset="0"/>
                <a:cs typeface="Calibri"/>
              </a:rPr>
              <a:t> (Access Date: 20/01/2023).  </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Hedin, B., </a:t>
            </a:r>
            <a:r>
              <a:rPr lang="en-GB" dirty="0" err="1">
                <a:latin typeface="Calibri"/>
                <a:ea typeface="Calibri" panose="020F0502020204030204" pitchFamily="34" charset="0"/>
                <a:cs typeface="Calibri"/>
              </a:rPr>
              <a:t>Katzeff</a:t>
            </a:r>
            <a:r>
              <a:rPr lang="en-GB" dirty="0">
                <a:latin typeface="Calibri"/>
                <a:ea typeface="Calibri" panose="020F0502020204030204" pitchFamily="34" charset="0"/>
                <a:cs typeface="Calibri"/>
              </a:rPr>
              <a:t>, C., Eriksson, E., &amp; Pargman, D. (2019). A Systematic Review of Digital Behaviour Change Interventions for More Sustainable Food Consumption. </a:t>
            </a:r>
            <a:r>
              <a:rPr lang="en-GB" i="1" dirty="0">
                <a:latin typeface="Calibri"/>
                <a:ea typeface="Calibri" panose="020F0502020204030204" pitchFamily="34" charset="0"/>
                <a:cs typeface="Calibri"/>
              </a:rPr>
              <a:t>Sustainability</a:t>
            </a:r>
            <a:r>
              <a:rPr lang="en-GB" dirty="0">
                <a:latin typeface="Calibri"/>
                <a:ea typeface="Calibri" panose="020F0502020204030204" pitchFamily="34" charset="0"/>
                <a:cs typeface="Calibri"/>
              </a:rPr>
              <a:t>, </a:t>
            </a:r>
            <a:r>
              <a:rPr lang="en-GB" i="1" dirty="0">
                <a:latin typeface="Calibri"/>
                <a:ea typeface="Calibri" panose="020F0502020204030204" pitchFamily="34" charset="0"/>
                <a:cs typeface="Calibri"/>
              </a:rPr>
              <a:t>11</a:t>
            </a:r>
            <a:r>
              <a:rPr lang="en-GB" dirty="0">
                <a:latin typeface="Calibri"/>
                <a:ea typeface="Calibri" panose="020F0502020204030204" pitchFamily="34" charset="0"/>
                <a:cs typeface="Calibri"/>
              </a:rPr>
              <a:t>(9), 2638. MDPI AG. </a:t>
            </a:r>
            <a:r>
              <a:rPr lang="en-GB"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http://dx.doi.org/10.3390/su11092638</a:t>
            </a:r>
            <a:endParaRPr lang="en-GB" dirty="0">
              <a:solidFill>
                <a:srgbClr val="F79037"/>
              </a:solidFill>
              <a:hlinkClick r:id="rId3">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Herforth, A., Bai, Y., Venkat, A., Mahrt, K., Ebel, A. &amp; Masters, W.A. (2020). Cost and affordability of healthy diets across and within countries. Background paper for The State of Food Security and Nutrition in the World 2020. FAO Agricultural Development Economics Technical Study No. 9. Rome, FAO.</a:t>
            </a:r>
            <a:endParaRPr lang="en-GB" dirty="0"/>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International Labour Organization [ILO] (2021). Child Labour: Global Estimates 2020, trends and the road forward. </a:t>
            </a:r>
            <a:r>
              <a:rPr lang="en-GB" u="sng"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https://www.ilo.org/ipec/Informationresources/WCMS_797515/lang--en/index.htm</a:t>
            </a:r>
            <a:endParaRPr lang="en-US" dirty="0">
              <a:ea typeface="Calibri" panose="020F0502020204030204" pitchFamily="34" charset="0"/>
              <a:cs typeface="Calibri"/>
              <a:hlinkClick r:id="rId4">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International Trademark Association, (n.d.). Trade Dress. </a:t>
            </a:r>
            <a:r>
              <a:rPr lang="en-GB"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https://www.inta.org/topics/trade-dress/</a:t>
            </a:r>
            <a:r>
              <a:rPr lang="en-GB" dirty="0">
                <a:solidFill>
                  <a:srgbClr val="F79037"/>
                </a:solidFill>
                <a:latin typeface="Calibri"/>
                <a:ea typeface="Calibri" panose="020F0502020204030204" pitchFamily="34" charset="0"/>
                <a:cs typeface="Calibri"/>
              </a:rPr>
              <a:t> </a:t>
            </a:r>
            <a:r>
              <a:rPr lang="en-GB" dirty="0">
                <a:latin typeface="Calibri"/>
                <a:ea typeface="Calibri" panose="020F0502020204030204" pitchFamily="34" charset="0"/>
                <a:cs typeface="Calibri"/>
              </a:rPr>
              <a:t>(Access Date: 15.20.2023)</a:t>
            </a:r>
            <a:endParaRPr lang="en-GB" dirty="0">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Ivanova, D., Stadler, K., Steen-Olsen, K., Wood, R., Vita, G., Tukker, A., et al. (2016). Environmental impact assessment of household consumption. </a:t>
            </a:r>
            <a:r>
              <a:rPr lang="en-GB" i="1" dirty="0">
                <a:latin typeface="Calibri"/>
                <a:ea typeface="Calibri" panose="020F0502020204030204" pitchFamily="34" charset="0"/>
                <a:cs typeface="Calibri"/>
              </a:rPr>
              <a:t>Journal of Ind. Ecol.</a:t>
            </a:r>
            <a:r>
              <a:rPr lang="en-GB" dirty="0">
                <a:latin typeface="Calibri"/>
                <a:ea typeface="Calibri" panose="020F0502020204030204" pitchFamily="34" charset="0"/>
                <a:cs typeface="Calibri"/>
              </a:rPr>
              <a:t> 20, 526–536. </a:t>
            </a:r>
            <a:r>
              <a:rPr lang="en-GB" dirty="0" err="1">
                <a:latin typeface="Calibri"/>
                <a:ea typeface="Calibri" panose="020F0502020204030204" pitchFamily="34" charset="0"/>
                <a:cs typeface="Calibri"/>
              </a:rPr>
              <a:t>doi</a:t>
            </a:r>
            <a:r>
              <a:rPr lang="en-GB" dirty="0">
                <a:latin typeface="Calibri"/>
                <a:ea typeface="Calibri" panose="020F0502020204030204" pitchFamily="34" charset="0"/>
                <a:cs typeface="Calibri"/>
              </a:rPr>
              <a:t>: 10.1111/jiec.12371</a:t>
            </a:r>
            <a:endParaRPr lang="en-US" dirty="0"/>
          </a:p>
          <a:p>
            <a:pPr marL="171450" indent="-171450" algn="l">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Jenkins</a:t>
            </a:r>
            <a:r>
              <a:rPr lang="en-US" b="0" i="0" dirty="0">
                <a:solidFill>
                  <a:srgbClr val="000000"/>
                </a:solidFill>
                <a:effectLst/>
                <a:latin typeface="Calibri"/>
                <a:ea typeface="Calibri" panose="020F0502020204030204" pitchFamily="34" charset="0"/>
                <a:cs typeface="Calibri"/>
              </a:rPr>
              <a:t>, D. J., Kendall, C. W., Popovich, D. G., </a:t>
            </a:r>
            <a:r>
              <a:rPr lang="en-US" b="0" i="0" dirty="0" err="1">
                <a:solidFill>
                  <a:srgbClr val="000000"/>
                </a:solidFill>
                <a:effectLst/>
                <a:latin typeface="Calibri"/>
                <a:ea typeface="Calibri" panose="020F0502020204030204" pitchFamily="34" charset="0"/>
                <a:cs typeface="Calibri"/>
              </a:rPr>
              <a:t>Vidgen</a:t>
            </a:r>
            <a:r>
              <a:rPr lang="en-US" b="0" i="0" dirty="0">
                <a:solidFill>
                  <a:srgbClr val="000000"/>
                </a:solidFill>
                <a:effectLst/>
                <a:latin typeface="Calibri"/>
                <a:ea typeface="Calibri" panose="020F0502020204030204" pitchFamily="34" charset="0"/>
                <a:cs typeface="Calibri"/>
              </a:rPr>
              <a:t>, E., Mehling, C. C., Vuksan, V., ... &amp; Corey, P. (2001). Effect of a very-high-fiber vegetable, fruit, and nut diet on serum lipids and colonic function. </a:t>
            </a:r>
            <a:r>
              <a:rPr lang="en-US" b="0" i="1" dirty="0">
                <a:solidFill>
                  <a:srgbClr val="000000"/>
                </a:solidFill>
                <a:effectLst/>
                <a:latin typeface="Calibri"/>
                <a:ea typeface="Calibri" panose="020F0502020204030204" pitchFamily="34" charset="0"/>
                <a:cs typeface="Calibri"/>
              </a:rPr>
              <a:t>Metabolism-Clinical and Experimental</a:t>
            </a:r>
            <a:r>
              <a:rPr lang="en-US" b="0" i="0" dirty="0">
                <a:solidFill>
                  <a:srgbClr val="000000"/>
                </a:solidFill>
                <a:effectLst/>
                <a:latin typeface="Calibri"/>
                <a:ea typeface="Calibri" panose="020F0502020204030204" pitchFamily="34" charset="0"/>
                <a:cs typeface="Calibri"/>
              </a:rPr>
              <a:t>, 50(4), 494-503. </a:t>
            </a:r>
            <a:endParaRPr lang="en-US" dirty="0"/>
          </a:p>
          <a:p>
            <a:pPr marL="171450" indent="-171450" algn="l" fontAlgn="base">
              <a:spcBef>
                <a:spcPts val="600"/>
              </a:spcBef>
              <a:buFont typeface="Arial" panose="020B0604020202020204" pitchFamily="34" charset="0"/>
              <a:buChar char="•"/>
            </a:pPr>
            <a:r>
              <a:rPr lang="en-GB" dirty="0" err="1">
                <a:latin typeface="Calibri"/>
                <a:ea typeface="Calibri" panose="020F0502020204030204" pitchFamily="34" charset="0"/>
                <a:cs typeface="Calibri"/>
              </a:rPr>
              <a:t>Kattwinkel</a:t>
            </a:r>
            <a:r>
              <a:rPr lang="en-GB" dirty="0">
                <a:latin typeface="Calibri"/>
                <a:ea typeface="Calibri" panose="020F0502020204030204" pitchFamily="34" charset="0"/>
                <a:cs typeface="Calibri"/>
              </a:rPr>
              <a:t>, L. J. (2017). Trademark and Trade Dress. </a:t>
            </a:r>
            <a:r>
              <a:rPr lang="en-GB"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https://www.aiga.org/sites/default/files/2021-02/Trademark_Trade_Dress_2019.pdf</a:t>
            </a:r>
            <a:r>
              <a:rPr lang="en-GB" dirty="0">
                <a:latin typeface="Calibri"/>
                <a:ea typeface="Calibri" panose="020F0502020204030204" pitchFamily="34" charset="0"/>
                <a:cs typeface="Calibri"/>
              </a:rPr>
              <a:t> (Access date: 08.02.2023)</a:t>
            </a:r>
            <a:endParaRPr lang="en-US" dirty="0">
              <a:ea typeface="Calibri" panose="020F0502020204030204" pitchFamily="34" charset="0"/>
              <a:cs typeface="Calibri"/>
            </a:endParaRPr>
          </a:p>
          <a:p>
            <a:pPr marL="171450" indent="-171450" algn="l">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Kearney</a:t>
            </a:r>
            <a:r>
              <a:rPr lang="en-US" b="0" i="0" dirty="0">
                <a:solidFill>
                  <a:srgbClr val="000000"/>
                </a:solidFill>
                <a:effectLst/>
                <a:latin typeface="Calibri"/>
                <a:ea typeface="Calibri" panose="020F0502020204030204" pitchFamily="34" charset="0"/>
                <a:cs typeface="Calibri"/>
              </a:rPr>
              <a:t>, J. (2010). Food consumption trends and drivers. Philosophical transactions of the royal society B: </a:t>
            </a:r>
            <a:r>
              <a:rPr lang="en-US" b="0" i="1" dirty="0">
                <a:solidFill>
                  <a:srgbClr val="000000"/>
                </a:solidFill>
                <a:effectLst/>
                <a:latin typeface="Calibri"/>
                <a:ea typeface="Calibri" panose="020F0502020204030204" pitchFamily="34" charset="0"/>
                <a:cs typeface="Calibri"/>
              </a:rPr>
              <a:t>biological sciences</a:t>
            </a:r>
            <a:r>
              <a:rPr lang="en-US" b="0" i="0" dirty="0">
                <a:solidFill>
                  <a:srgbClr val="000000"/>
                </a:solidFill>
                <a:effectLst/>
                <a:latin typeface="Calibri"/>
                <a:ea typeface="Calibri" panose="020F0502020204030204" pitchFamily="34" charset="0"/>
                <a:cs typeface="Calibri"/>
              </a:rPr>
              <a:t>, 365(1554), 2793-2807.  </a:t>
            </a:r>
            <a:endParaRPr lang="en-US" dirty="0"/>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Lam</a:t>
            </a:r>
            <a:r>
              <a:rPr lang="en-US" b="0" i="0" dirty="0">
                <a:solidFill>
                  <a:srgbClr val="000000"/>
                </a:solidFill>
                <a:effectLst/>
                <a:latin typeface="Calibri"/>
                <a:ea typeface="Calibri" panose="020F0502020204030204" pitchFamily="34" charset="0"/>
                <a:cs typeface="Calibri"/>
              </a:rPr>
              <a:t>, T. K., Cross, A. J., Consonni, D., Randi, G., </a:t>
            </a:r>
            <a:r>
              <a:rPr lang="en-US" b="0" i="0" dirty="0" err="1">
                <a:solidFill>
                  <a:srgbClr val="000000"/>
                </a:solidFill>
                <a:effectLst/>
                <a:latin typeface="Calibri"/>
                <a:ea typeface="Calibri" panose="020F0502020204030204" pitchFamily="34" charset="0"/>
                <a:cs typeface="Calibri"/>
              </a:rPr>
              <a:t>Bagnardi</a:t>
            </a:r>
            <a:r>
              <a:rPr lang="en-US" b="0" i="0" dirty="0">
                <a:solidFill>
                  <a:srgbClr val="000000"/>
                </a:solidFill>
                <a:effectLst/>
                <a:latin typeface="Calibri"/>
                <a:ea typeface="Calibri" panose="020F0502020204030204" pitchFamily="34" charset="0"/>
                <a:cs typeface="Calibri"/>
              </a:rPr>
              <a:t>, V., </a:t>
            </a:r>
            <a:r>
              <a:rPr lang="en-US" b="0" i="0" dirty="0" err="1">
                <a:solidFill>
                  <a:srgbClr val="000000"/>
                </a:solidFill>
                <a:effectLst/>
                <a:latin typeface="Calibri"/>
                <a:ea typeface="Calibri" panose="020F0502020204030204" pitchFamily="34" charset="0"/>
                <a:cs typeface="Calibri"/>
              </a:rPr>
              <a:t>Bertazzi</a:t>
            </a:r>
            <a:r>
              <a:rPr lang="en-US" b="0" i="0" dirty="0">
                <a:solidFill>
                  <a:srgbClr val="000000"/>
                </a:solidFill>
                <a:effectLst/>
                <a:latin typeface="Calibri"/>
                <a:ea typeface="Calibri" panose="020F0502020204030204" pitchFamily="34" charset="0"/>
                <a:cs typeface="Calibri"/>
              </a:rPr>
              <a:t>, P. A., ... &amp; Landi, M. T. (2009). Intakes of red meat, processed meat, and meat mutagens increase lung cancer risk. </a:t>
            </a:r>
            <a:r>
              <a:rPr lang="en-US" b="0" i="1" dirty="0">
                <a:solidFill>
                  <a:srgbClr val="000000"/>
                </a:solidFill>
                <a:effectLst/>
                <a:latin typeface="Calibri"/>
                <a:ea typeface="Calibri" panose="020F0502020204030204" pitchFamily="34" charset="0"/>
                <a:cs typeface="Calibri"/>
              </a:rPr>
              <a:t>Cancer research</a:t>
            </a:r>
            <a:r>
              <a:rPr lang="en-US" b="0" i="0" dirty="0">
                <a:solidFill>
                  <a:srgbClr val="000000"/>
                </a:solidFill>
                <a:effectLst/>
                <a:latin typeface="Calibri"/>
                <a:ea typeface="Calibri" panose="020F0502020204030204" pitchFamily="34" charset="0"/>
                <a:cs typeface="Calibri"/>
              </a:rPr>
              <a:t>, 69(3), 932-939. </a:t>
            </a:r>
            <a:endParaRPr lang="en-US" b="0" i="0" dirty="0">
              <a:solidFill>
                <a:srgbClr val="000000"/>
              </a:solidFill>
              <a:latin typeface="Calibri"/>
              <a:ea typeface="Calibri" panose="020F0502020204030204" pitchFamily="34" charset="0"/>
              <a:cs typeface="Calibri"/>
            </a:endParaRP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Larsson</a:t>
            </a:r>
            <a:r>
              <a:rPr lang="en-US" b="0" i="0" dirty="0">
                <a:solidFill>
                  <a:srgbClr val="000000"/>
                </a:solidFill>
                <a:effectLst/>
                <a:latin typeface="Calibri"/>
                <a:ea typeface="Calibri" panose="020F0502020204030204" pitchFamily="34" charset="0"/>
                <a:cs typeface="Calibri"/>
              </a:rPr>
              <a:t>, S. C., &amp; Wolk, A. (2012). Red and processed meat consumption and risk of pancreatic cancer: meta-analysis of prospective studies. </a:t>
            </a:r>
            <a:r>
              <a:rPr lang="en-US" b="0" i="1" dirty="0">
                <a:solidFill>
                  <a:srgbClr val="000000"/>
                </a:solidFill>
                <a:effectLst/>
                <a:latin typeface="Calibri"/>
                <a:ea typeface="Calibri" panose="020F0502020204030204" pitchFamily="34" charset="0"/>
                <a:cs typeface="Calibri"/>
              </a:rPr>
              <a:t>British journal of cancer</a:t>
            </a:r>
            <a:r>
              <a:rPr lang="en-US" b="0" i="0" dirty="0">
                <a:solidFill>
                  <a:srgbClr val="000000"/>
                </a:solidFill>
                <a:effectLst/>
                <a:latin typeface="Calibri"/>
                <a:ea typeface="Calibri" panose="020F0502020204030204" pitchFamily="34" charset="0"/>
                <a:cs typeface="Calibri"/>
              </a:rPr>
              <a:t>, 106(3), 603-607.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Utilitarianism: Ethics Defined, </a:t>
            </a:r>
            <a:r>
              <a:rPr lang="en-US" b="0" i="0" u="sng" strike="noStrike" dirty="0">
                <a:solidFill>
                  <a:srgbClr val="F79037"/>
                </a:solidFill>
                <a:effectLst/>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https://youtu.be/-FrZl22_79Q</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 </a:t>
            </a:r>
            <a:r>
              <a:rPr lang="en-US" b="0" i="0" dirty="0">
                <a:solidFill>
                  <a:srgbClr val="000000"/>
                </a:solidFill>
                <a:effectLst/>
                <a:latin typeface="Calibri"/>
                <a:ea typeface="Calibri" panose="020F0502020204030204" pitchFamily="34" charset="0"/>
                <a:cs typeface="Calibri"/>
              </a:rPr>
              <a:t>(2018) Deontology: Ethics Defined, </a:t>
            </a:r>
            <a:r>
              <a:rPr lang="en-US" b="0" i="0" u="sng" strike="noStrike" dirty="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https://youtu.be/wWZi-8Wji7M</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Hedonism: Ethics Defined, </a:t>
            </a:r>
            <a:r>
              <a:rPr lang="en-US" b="0" i="0" u="sng" strike="noStrike" dirty="0">
                <a:solidFill>
                  <a:srgbClr val="F79037"/>
                </a:solidFill>
                <a:effectLst/>
                <a:latin typeface="Calibri"/>
                <a:ea typeface="Calibri" panose="020F0502020204030204" pitchFamily="34" charset="0"/>
                <a:cs typeface="Calibri"/>
                <a:hlinkClick r:id="rId9">
                  <a:extLst>
                    <a:ext uri="{A12FA001-AC4F-418D-AE19-62706E023703}">
                      <ahyp:hlinkClr xmlns:ahyp="http://schemas.microsoft.com/office/drawing/2018/hyperlinkcolor" val="tx"/>
                    </a:ext>
                  </a:extLst>
                </a:hlinkClick>
              </a:rPr>
              <a:t>https://youtu.be/EY6Cgp5nd_c</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Virtue Ethics: Ethics Defined, </a:t>
            </a:r>
            <a:r>
              <a:rPr lang="en-US" b="0" i="0" u="sng" strike="noStrike" dirty="0">
                <a:solidFill>
                  <a:srgbClr val="F79037"/>
                </a:solidFill>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https://youtu.be/NMblKpkKYao</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Mepham</a:t>
            </a:r>
            <a:r>
              <a:rPr lang="en-US" b="0" i="0" dirty="0">
                <a:solidFill>
                  <a:srgbClr val="000000"/>
                </a:solidFill>
                <a:effectLst/>
                <a:latin typeface="Calibri"/>
                <a:ea typeface="Calibri" panose="020F0502020204030204" pitchFamily="34" charset="0"/>
                <a:cs typeface="Calibri"/>
              </a:rPr>
              <a:t>, B. (2000). A framework for the ethical analysis of novel foods: The ethical matrix. </a:t>
            </a:r>
            <a:r>
              <a:rPr lang="en-US" b="0" i="1" dirty="0">
                <a:solidFill>
                  <a:srgbClr val="000000"/>
                </a:solidFill>
                <a:effectLst/>
                <a:latin typeface="Calibri"/>
                <a:ea typeface="Calibri" panose="020F0502020204030204" pitchFamily="34" charset="0"/>
                <a:cs typeface="Calibri"/>
              </a:rPr>
              <a:t>Journal of agricultural and environmental ethics</a:t>
            </a:r>
            <a:r>
              <a:rPr lang="en-US" b="0" i="0" dirty="0">
                <a:solidFill>
                  <a:srgbClr val="000000"/>
                </a:solidFill>
                <a:effectLst/>
                <a:latin typeface="Calibri"/>
                <a:ea typeface="Calibri" panose="020F0502020204030204" pitchFamily="34" charset="0"/>
                <a:cs typeface="Calibri"/>
              </a:rPr>
              <a:t>, 12(2), 165-176.  </a:t>
            </a:r>
          </a:p>
          <a:p>
            <a:pPr marL="171450" indent="-171450" algn="l" rtl="0" fontAlgn="base">
              <a:spcBef>
                <a:spcPts val="600"/>
              </a:spcBef>
              <a:buFont typeface="Arial" panose="020B0604020202020204" pitchFamily="34" charset="0"/>
              <a:buChar char="•"/>
            </a:pPr>
            <a:r>
              <a:rPr lang="en-US" i="0" dirty="0" err="1">
                <a:solidFill>
                  <a:srgbClr val="000000"/>
                </a:solidFill>
                <a:effectLst/>
                <a:latin typeface="Calibri"/>
                <a:ea typeface="Calibri" panose="020F0502020204030204" pitchFamily="34" charset="0"/>
                <a:cs typeface="Calibri"/>
              </a:rPr>
              <a:t>Mettlin</a:t>
            </a:r>
            <a:r>
              <a:rPr lang="en-US" b="0" i="0" dirty="0">
                <a:solidFill>
                  <a:srgbClr val="000000"/>
                </a:solidFill>
                <a:effectLst/>
                <a:latin typeface="Calibri"/>
                <a:ea typeface="Calibri" panose="020F0502020204030204" pitchFamily="34" charset="0"/>
                <a:cs typeface="Calibri"/>
              </a:rPr>
              <a:t>, C., Graham, S., Priore, R., Marshall, J., &amp; Swanson, M. (1981). Diet and cancer of the esophagus. </a:t>
            </a:r>
            <a:r>
              <a:rPr lang="en-US" b="0" i="1" dirty="0">
                <a:solidFill>
                  <a:srgbClr val="000000"/>
                </a:solidFill>
                <a:effectLst/>
                <a:latin typeface="Calibri"/>
                <a:ea typeface="Calibri" panose="020F0502020204030204" pitchFamily="34" charset="0"/>
                <a:cs typeface="Calibri"/>
              </a:rPr>
              <a:t>Nutrition and Cancer</a:t>
            </a:r>
            <a:r>
              <a:rPr lang="en-US" b="0" i="0" dirty="0">
                <a:solidFill>
                  <a:srgbClr val="000000"/>
                </a:solidFill>
                <a:effectLst/>
                <a:latin typeface="Calibri"/>
                <a:ea typeface="Calibri" panose="020F0502020204030204" pitchFamily="34" charset="0"/>
                <a:cs typeface="Calibri"/>
              </a:rPr>
              <a:t>. 2(3). 143-147. </a:t>
            </a:r>
            <a:endParaRPr lang="en-US" b="0" i="0" dirty="0">
              <a:solidFill>
                <a:srgbClr val="000000"/>
              </a:solidFill>
              <a:latin typeface="Calibri"/>
              <a:ea typeface="Calibri" panose="020F0502020204030204" pitchFamily="34" charset="0"/>
              <a:cs typeface="Calibri"/>
            </a:endParaRPr>
          </a:p>
        </p:txBody>
      </p:sp>
      <p:grpSp>
        <p:nvGrpSpPr>
          <p:cNvPr id="4" name="Graphic 2">
            <a:extLst>
              <a:ext uri="{FF2B5EF4-FFF2-40B4-BE49-F238E27FC236}">
                <a16:creationId xmlns:a16="http://schemas.microsoft.com/office/drawing/2014/main" id="{79E0ADCD-C0CB-813B-80A0-0FDB29F6D1B3}"/>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13B13537-6E7F-A6E0-F10F-05E17003C64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0105AFFD-9FAD-A405-673A-5A80651CAE53}"/>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D057195-4C54-D4E9-E2C1-D06DB57D90A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61581FDA-532C-496A-2584-FDE4CB2325E9}"/>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B8C9EB1D-87FC-5204-84F2-04E7B4F80E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6D9335A9-D443-6A60-E7B0-D34B9C07BB7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E4405AE8-3076-08D6-3DB3-D7CF61F4761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9591BBB0-CC72-7114-EC07-E750BCF8B9A4}"/>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0E339965-6065-5FF8-CC08-A9FBE84CA54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01424B31-7E4F-71AF-2F12-49317454660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8C3EBFB0-C7CC-351C-BB05-94EBCFC668E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737F66F1-2BEA-3CF4-79B6-721624FBA9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ABB35789-8CA0-70DE-01F4-920A04358E7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DC2DAE7-85FC-63C4-73C0-38188026B39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77F3BE72-9CD0-0803-944F-E595C5C659F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62759BA9-2D9A-6321-C82F-36AA0A65F6FD}"/>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4CFCB749-018D-0BD2-289F-F0231DD9D03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31C78341-EBE9-F7FA-B301-51E5D5C47C6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71B58C3B-8B22-7B85-838A-46E06DB5B63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20BFE18D-BBD5-ED89-10F8-AB5905E46639}"/>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FA2C099E-9A33-328C-AC84-512A96DDC4A2}"/>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2178BDD-7EBC-89CE-63FB-8062B962312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ABC08FDC-7ADC-0412-D72C-7C3D04A579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D31212A5-0F7B-B657-E443-599C89B4511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ED808E61-5A2A-4BB6-8E09-1AE3A2499B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FB901C8C-5592-B2BF-3F9F-D43CA9F02BC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Slide Number Placeholder 9">
            <a:extLst>
              <a:ext uri="{FF2B5EF4-FFF2-40B4-BE49-F238E27FC236}">
                <a16:creationId xmlns:a16="http://schemas.microsoft.com/office/drawing/2014/main" id="{51ABA292-3E47-BC47-57BD-5512AAD78210}"/>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65</a:t>
            </a:fld>
            <a:endParaRPr lang="en-US" sz="1100"/>
          </a:p>
        </p:txBody>
      </p:sp>
    </p:spTree>
    <p:extLst>
      <p:ext uri="{BB962C8B-B14F-4D97-AF65-F5344CB8AC3E}">
        <p14:creationId xmlns:p14="http://schemas.microsoft.com/office/powerpoint/2010/main" val="37317623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400626"/>
          </a:xfrm>
        </p:spPr>
        <p:txBody>
          <a:bodyPr lIns="91440" tIns="45720" rIns="91440" bIns="45720" numCol="1" spcCol="288000" anchor="t">
            <a:noAutofit/>
          </a:bodyPr>
          <a:lstStyle/>
          <a:p>
            <a:pPr marL="171450" indent="-171450" algn="l">
              <a:spcBef>
                <a:spcPts val="600"/>
              </a:spcBef>
              <a:buFont typeface="Arial,Sans-Serif" panose="020B0604020202020204" pitchFamily="34" charset="0"/>
              <a:buChar char="•"/>
            </a:pPr>
            <a:r>
              <a:rPr lang="en-US" dirty="0">
                <a:latin typeface="Calibri"/>
                <a:ea typeface="Calibri"/>
                <a:cs typeface="Calibri"/>
              </a:rPr>
              <a:t>Mohr, L.A., Webb, D.J. and Harris, K.E. (2001), Do consumers expect companies to be socially responsible? The impact of corporate social responsibility on buying </a:t>
            </a:r>
            <a:r>
              <a:rPr lang="en-US" dirty="0" err="1">
                <a:latin typeface="Calibri"/>
                <a:ea typeface="Calibri"/>
                <a:cs typeface="Calibri"/>
              </a:rPr>
              <a:t>behaviour</a:t>
            </a:r>
            <a:r>
              <a:rPr lang="en-US" dirty="0">
                <a:latin typeface="Calibri"/>
                <a:ea typeface="Calibri"/>
                <a:cs typeface="Calibri"/>
              </a:rPr>
              <a:t>, </a:t>
            </a:r>
            <a:r>
              <a:rPr lang="en-US" i="1" dirty="0">
                <a:latin typeface="Calibri"/>
                <a:ea typeface="Calibri"/>
                <a:cs typeface="Calibri"/>
              </a:rPr>
              <a:t>Journal of Consumer Affairs</a:t>
            </a:r>
            <a:r>
              <a:rPr lang="en-US" dirty="0">
                <a:latin typeface="Calibri"/>
                <a:ea typeface="Calibri"/>
                <a:cs typeface="Calibri"/>
              </a:rPr>
              <a:t>, 35(1), 45-72.  </a:t>
            </a:r>
          </a:p>
          <a:p>
            <a:pPr marL="171450" indent="-171450" algn="l">
              <a:spcBef>
                <a:spcPts val="600"/>
              </a:spcBef>
              <a:buFont typeface="Arial,Sans-Serif" panose="020B0604020202020204" pitchFamily="34" charset="0"/>
              <a:buChar char="•"/>
            </a:pPr>
            <a:r>
              <a:rPr lang="en-US" dirty="0">
                <a:latin typeface="Calibri"/>
                <a:ea typeface="Calibri"/>
                <a:cs typeface="Calibri"/>
              </a:rPr>
              <a:t>National Geographic (n.d.). Sustainable fishing. </a:t>
            </a:r>
            <a:r>
              <a:rPr lang="en-US"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https://education.nationalgeographic.org/resource/sustainable-fishing</a:t>
            </a:r>
            <a:r>
              <a:rPr lang="en-US" dirty="0">
                <a:solidFill>
                  <a:srgbClr val="F79037"/>
                </a:solidFill>
                <a:latin typeface="Calibri"/>
                <a:ea typeface="Calibri"/>
                <a:cs typeface="Calibri"/>
              </a:rPr>
              <a:t> </a:t>
            </a:r>
            <a:r>
              <a:rPr lang="en-US" dirty="0">
                <a:latin typeface="Calibri"/>
                <a:ea typeface="Calibri"/>
                <a:cs typeface="Calibri"/>
              </a:rPr>
              <a:t>(Access Date: 28.01.2023).</a:t>
            </a:r>
          </a:p>
          <a:p>
            <a:pPr marL="171450" indent="-171450" algn="l">
              <a:spcBef>
                <a:spcPts val="600"/>
              </a:spcBef>
              <a:buFont typeface="Arial,Sans-Serif" panose="020B0604020202020204" pitchFamily="34" charset="0"/>
              <a:buChar char="•"/>
            </a:pPr>
            <a:r>
              <a:rPr lang="en-US" dirty="0">
                <a:latin typeface="Calibri"/>
                <a:ea typeface="Calibri"/>
                <a:cs typeface="Calibri"/>
              </a:rPr>
              <a:t>O’Fallon, M. J., &amp; Butterfield, K. D. (2013). A review of the empirical ethical decision-making literature: 1996–2003. </a:t>
            </a:r>
            <a:r>
              <a:rPr lang="en-US" i="1" dirty="0">
                <a:latin typeface="Calibri"/>
                <a:ea typeface="Calibri"/>
                <a:cs typeface="Calibri"/>
              </a:rPr>
              <a:t>Citation classics from the journal of business ethics</a:t>
            </a:r>
            <a:r>
              <a:rPr lang="en-US" dirty="0">
                <a:latin typeface="Calibri"/>
                <a:ea typeface="Calibri"/>
                <a:cs typeface="Calibri"/>
              </a:rPr>
              <a:t>, 213-263. </a:t>
            </a:r>
          </a:p>
          <a:p>
            <a:pPr marL="171450" indent="-171450" algn="l">
              <a:spcBef>
                <a:spcPts val="600"/>
              </a:spcBef>
              <a:buFont typeface="Arial,Sans-Serif" panose="020B0604020202020204" pitchFamily="34" charset="0"/>
              <a:buChar char="•"/>
            </a:pPr>
            <a:r>
              <a:rPr lang="en-US" dirty="0">
                <a:latin typeface="Calibri"/>
                <a:ea typeface="Calibri"/>
                <a:cs typeface="Calibri"/>
              </a:rPr>
              <a:t>Ogden, C. L., Carroll, M. D., Curtin, L. R., McDowell, M. A., Tabak, C. J., &amp; Flegal, K. M. (2006). Prevalence of overweight and obesity in the United States, 1999-2004. Jama, 295(13), 1549-1555.  </a:t>
            </a:r>
          </a:p>
          <a:p>
            <a:pPr marL="171450" indent="-171450" algn="l">
              <a:spcBef>
                <a:spcPts val="600"/>
              </a:spcBef>
              <a:buFont typeface="Arial,Sans-Serif" panose="020B0604020202020204" pitchFamily="34" charset="0"/>
              <a:buChar char="•"/>
            </a:pPr>
            <a:r>
              <a:rPr lang="en-US" dirty="0">
                <a:latin typeface="Calibri"/>
                <a:ea typeface="Calibri"/>
                <a:cs typeface="Calibri"/>
              </a:rPr>
              <a:t>Oslo Roundtable on Sustainable Production and Consumption (1994). The Imperative of Sustainable Production and Consumption. Available online at</a:t>
            </a:r>
            <a:r>
              <a:rPr lang="en-US" dirty="0">
                <a:solidFill>
                  <a:srgbClr val="F79037"/>
                </a:solidFill>
                <a:latin typeface="Calibri"/>
                <a:ea typeface="Calibri"/>
                <a:cs typeface="Calibri"/>
              </a:rPr>
              <a:t>: </a:t>
            </a:r>
            <a:r>
              <a:rPr lang="en-US" dirty="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https://enb.iisd.org/consume/oslo004.htm</a:t>
            </a:r>
            <a:r>
              <a:rPr lang="en-US" dirty="0">
                <a:solidFill>
                  <a:srgbClr val="FFC000"/>
                </a:solidFill>
                <a:latin typeface="Calibri"/>
                <a:ea typeface="Calibri"/>
                <a:cs typeface="Calibri"/>
                <a:hlinkClick r:id="rId3">
                  <a:extLst>
                    <a:ext uri="{A12FA001-AC4F-418D-AE19-62706E023703}">
                      <ahyp:hlinkClr xmlns:ahyp="http://schemas.microsoft.com/office/drawing/2018/hyperlinkcolor" val="tx"/>
                    </a:ext>
                  </a:extLst>
                </a:hlinkClick>
              </a:rPr>
              <a:t>l</a:t>
            </a:r>
            <a:r>
              <a:rPr lang="en-US" dirty="0">
                <a:solidFill>
                  <a:srgbClr val="FFC000"/>
                </a:solidFill>
                <a:latin typeface="Calibri"/>
                <a:ea typeface="Calibri"/>
                <a:cs typeface="Calibri"/>
              </a:rPr>
              <a:t> </a:t>
            </a:r>
            <a:r>
              <a:rPr lang="en-US" dirty="0">
                <a:latin typeface="Calibri"/>
                <a:ea typeface="Calibri"/>
                <a:cs typeface="Calibri"/>
              </a:rPr>
              <a:t>(Access Date 24.12.2022). </a:t>
            </a:r>
          </a:p>
          <a:p>
            <a:pPr marL="171450" indent="-171450" algn="l">
              <a:spcBef>
                <a:spcPts val="600"/>
              </a:spcBef>
              <a:buFont typeface="Arial,Sans-Serif" panose="020B0604020202020204" pitchFamily="34" charset="0"/>
              <a:buChar char="•"/>
            </a:pPr>
            <a:r>
              <a:rPr lang="en-US" dirty="0" err="1">
                <a:latin typeface="Calibri"/>
                <a:ea typeface="Calibri"/>
                <a:cs typeface="Calibri"/>
              </a:rPr>
              <a:t>Paciarotti</a:t>
            </a:r>
            <a:r>
              <a:rPr lang="en-US" dirty="0">
                <a:latin typeface="Calibri"/>
                <a:ea typeface="Calibri"/>
                <a:cs typeface="Calibri"/>
              </a:rPr>
              <a:t> C. &amp; Torregiani F. (2021). The logistics of the short food supply chain: A literature review. </a:t>
            </a:r>
            <a:r>
              <a:rPr lang="en-US" i="1" dirty="0">
                <a:latin typeface="Calibri"/>
                <a:ea typeface="Calibri"/>
                <a:cs typeface="Calibri"/>
              </a:rPr>
              <a:t>Sustainable Production and Consumption</a:t>
            </a:r>
            <a:r>
              <a:rPr lang="en-US" dirty="0">
                <a:latin typeface="Calibri"/>
                <a:ea typeface="Calibri"/>
                <a:cs typeface="Calibri"/>
              </a:rPr>
              <a:t>, 26, 428-442.</a:t>
            </a:r>
          </a:p>
          <a:p>
            <a:pPr marL="171450" indent="-171450" algn="l">
              <a:spcBef>
                <a:spcPts val="600"/>
              </a:spcBef>
              <a:buFont typeface="Arial,Sans-Serif" panose="020B0604020202020204" pitchFamily="34" charset="0"/>
              <a:buChar char="•"/>
            </a:pPr>
            <a:r>
              <a:rPr lang="en-GB" dirty="0">
                <a:latin typeface="Calibri"/>
                <a:ea typeface="Calibri"/>
                <a:cs typeface="Calibri"/>
              </a:rPr>
              <a:t>Parkin, B. L., &amp; Attwood, S. (2022). Menu design approaches to promote sustainable vegetarian food choices when dining out. </a:t>
            </a:r>
            <a:r>
              <a:rPr lang="en-GB" i="1" dirty="0">
                <a:latin typeface="Calibri"/>
                <a:ea typeface="Calibri"/>
                <a:cs typeface="Calibri"/>
              </a:rPr>
              <a:t>Journal of Environmental Psychology</a:t>
            </a:r>
            <a:r>
              <a:rPr lang="en-GB" dirty="0">
                <a:latin typeface="Calibri"/>
                <a:ea typeface="Calibri"/>
                <a:cs typeface="Calibri"/>
              </a:rPr>
              <a:t>, </a:t>
            </a:r>
            <a:r>
              <a:rPr lang="en-GB" i="1" dirty="0">
                <a:latin typeface="Calibri"/>
                <a:ea typeface="Calibri"/>
                <a:cs typeface="Calibri"/>
              </a:rPr>
              <a:t>79</a:t>
            </a:r>
            <a:r>
              <a:rPr lang="en-GB" dirty="0">
                <a:latin typeface="Calibri"/>
                <a:ea typeface="Calibri"/>
                <a:cs typeface="Calibri"/>
              </a:rPr>
              <a:t>, 101721.</a:t>
            </a:r>
            <a:endParaRPr lang="en-US" dirty="0">
              <a:solidFill>
                <a:srgbClr val="FFC000"/>
              </a:solidFill>
              <a:latin typeface="Calibri"/>
              <a:ea typeface="Calibri"/>
              <a:cs typeface="Calibri"/>
              <a:hlinkClick r:id="rId4">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a:latin typeface="Calibri"/>
                <a:ea typeface="Calibri"/>
                <a:cs typeface="Calibri"/>
              </a:rPr>
              <a:t>Pawlak, R., Parrott, S. J., Raj, S., Cullum-Dugan, D., &amp; Lucus, D. (2013). How prevalent is vitamin B(12) deficiency among vegetarians?. </a:t>
            </a:r>
            <a:r>
              <a:rPr lang="en-GB" i="1" dirty="0">
                <a:latin typeface="Calibri"/>
                <a:ea typeface="Calibri"/>
                <a:cs typeface="Calibri"/>
              </a:rPr>
              <a:t>Nutrition reviews</a:t>
            </a:r>
            <a:r>
              <a:rPr lang="en-GB" dirty="0">
                <a:latin typeface="Calibri"/>
                <a:ea typeface="Calibri"/>
                <a:cs typeface="Calibri"/>
              </a:rPr>
              <a:t>, 71(2), 110–117. </a:t>
            </a:r>
            <a:r>
              <a:rPr lang="en-GB" u="sng" dirty="0">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https://doi.org/10.1111/nure.12001</a:t>
            </a:r>
            <a:endParaRPr lang="en-US" dirty="0">
              <a:solidFill>
                <a:srgbClr val="F79037"/>
              </a:solidFill>
              <a:latin typeface="Calibri"/>
              <a:ea typeface="Calibri"/>
              <a:cs typeface="Calibri"/>
              <a:hlinkClick r:id="" action="ppaction://noaction">
                <a:extLst>
                  <a:ext uri="{A12FA001-AC4F-418D-AE19-62706E023703}">
                    <ahyp:hlinkClr xmlns:ahyp="http://schemas.microsoft.com/office/drawing/2018/hyperlinkcolor" val="tx"/>
                  </a:ext>
                </a:extLst>
              </a:hlinkClick>
            </a:endParaRPr>
          </a:p>
          <a:p>
            <a:pPr marL="171450" indent="-171450" algn="l">
              <a:spcBef>
                <a:spcPts val="600"/>
              </a:spcBef>
              <a:buFont typeface="Arial" panose="020B0604020202020204" pitchFamily="34" charset="0"/>
              <a:buChar char="•"/>
            </a:pPr>
            <a:r>
              <a:rPr lang="en-GB" dirty="0">
                <a:latin typeface="Calibri"/>
                <a:ea typeface="Calibri"/>
                <a:cs typeface="Calibri"/>
              </a:rPr>
              <a:t>Peattie, K., &amp; Charter, M. (1992). Green marketing. </a:t>
            </a:r>
            <a:r>
              <a:rPr lang="en-GB" i="1" dirty="0">
                <a:latin typeface="Calibri"/>
                <a:ea typeface="Calibri"/>
                <a:cs typeface="Calibri"/>
              </a:rPr>
              <a:t>The marketing book</a:t>
            </a:r>
            <a:r>
              <a:rPr lang="en-GB" dirty="0">
                <a:latin typeface="Calibri"/>
                <a:ea typeface="Calibri"/>
                <a:cs typeface="Calibri"/>
              </a:rPr>
              <a:t>, </a:t>
            </a:r>
            <a:r>
              <a:rPr lang="en-GB" i="1" dirty="0">
                <a:latin typeface="Calibri"/>
                <a:ea typeface="Calibri"/>
                <a:cs typeface="Calibri"/>
              </a:rPr>
              <a:t>726-756</a:t>
            </a:r>
            <a:r>
              <a:rPr lang="en-GB" dirty="0">
                <a:latin typeface="Calibri"/>
                <a:ea typeface="Calibri"/>
                <a:cs typeface="Calibri"/>
              </a:rPr>
              <a:t>.</a:t>
            </a:r>
          </a:p>
          <a:p>
            <a:pPr marL="171450" indent="-171450" algn="l">
              <a:spcBef>
                <a:spcPts val="600"/>
              </a:spcBef>
              <a:buFont typeface="Arial" panose="020B0604020202020204" pitchFamily="34" charset="0"/>
              <a:buChar char="•"/>
            </a:pPr>
            <a:r>
              <a:rPr lang="en-GB" dirty="0">
                <a:latin typeface="Calibri"/>
                <a:ea typeface="Calibri"/>
                <a:cs typeface="Calibri"/>
              </a:rPr>
              <a:t>Pesticide Atlas </a:t>
            </a:r>
            <a:r>
              <a:rPr lang="en-GB" dirty="0">
                <a:solidFill>
                  <a:schemeClr val="tx1"/>
                </a:solidFill>
                <a:latin typeface="Calibri"/>
                <a:ea typeface="Calibri"/>
                <a:cs typeface="Calibri"/>
              </a:rPr>
              <a:t>(n.d.). </a:t>
            </a:r>
            <a:r>
              <a:rPr lang="en-GB"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Pesticide Atlas 2022: Facts and figures about toxic chemicals in agriculture | Heinrich Böll Stiftung | Brussels office - European Union (boell.org</a:t>
            </a:r>
            <a:r>
              <a:rPr lang="en-GB" dirty="0">
                <a:solidFill>
                  <a:srgbClr val="6B9F25"/>
                </a:solidFill>
                <a:latin typeface="Calibri"/>
                <a:ea typeface="Calibri"/>
                <a:cs typeface="Calibri"/>
                <a:hlinkClick r:id="rId5">
                  <a:extLst>
                    <a:ext uri="{A12FA001-AC4F-418D-AE19-62706E023703}">
                      <ahyp:hlinkClr xmlns:ahyp="http://schemas.microsoft.com/office/drawing/2018/hyperlinkcolor" val="tx"/>
                    </a:ext>
                  </a:extLst>
                </a:hlinkClick>
              </a:rPr>
              <a:t>)</a:t>
            </a:r>
            <a:r>
              <a:rPr lang="en-GB" dirty="0">
                <a:solidFill>
                  <a:schemeClr val="tx1"/>
                </a:solidFill>
                <a:latin typeface="Calibri"/>
                <a:ea typeface="Calibri"/>
                <a:cs typeface="Calibri"/>
              </a:rPr>
              <a:t> (Access Date: 05.01.2023)</a:t>
            </a:r>
            <a:endParaRPr lang="en-GB" dirty="0">
              <a:solidFill>
                <a:schemeClr val="tx1"/>
              </a:solidFill>
            </a:endParaRPr>
          </a:p>
          <a:p>
            <a:pPr marL="171450" indent="-171450" algn="l" rtl="0" fontAlgn="base">
              <a:spcBef>
                <a:spcPts val="600"/>
              </a:spcBef>
              <a:buFont typeface="Arial" panose="020B0604020202020204" pitchFamily="34" charset="0"/>
              <a:buChar char="•"/>
            </a:pPr>
            <a:r>
              <a:rPr lang="en-GB" i="0" dirty="0">
                <a:solidFill>
                  <a:srgbClr val="000000"/>
                </a:solidFill>
                <a:effectLst/>
                <a:latin typeface="Calibri"/>
                <a:ea typeface="Calibri"/>
                <a:cs typeface="Calibri"/>
              </a:rPr>
              <a:t>PETA</a:t>
            </a:r>
            <a:r>
              <a:rPr lang="en-GB" b="0" i="0" dirty="0">
                <a:solidFill>
                  <a:srgbClr val="000000"/>
                </a:solidFill>
                <a:effectLst/>
                <a:latin typeface="Calibri"/>
                <a:ea typeface="Calibri"/>
                <a:cs typeface="Calibri"/>
              </a:rPr>
              <a:t> (n.d.) What Is Speciesism? Retrieved from </a:t>
            </a:r>
            <a:r>
              <a:rPr lang="en-GB" b="0" i="0" u="sng" strike="noStrike" dirty="0">
                <a:solidFill>
                  <a:srgbClr val="F79037"/>
                </a:solidFill>
                <a:effectLst/>
                <a:latin typeface="Calibri"/>
                <a:ea typeface="Calibri"/>
                <a:cs typeface="Calibri"/>
                <a:hlinkClick r:id="rId6">
                  <a:extLst>
                    <a:ext uri="{A12FA001-AC4F-418D-AE19-62706E023703}">
                      <ahyp:hlinkClr xmlns:ahyp="http://schemas.microsoft.com/office/drawing/2018/hyperlinkcolor" val="tx"/>
                    </a:ext>
                  </a:extLst>
                </a:hlinkClick>
              </a:rPr>
              <a:t>https://www.peta.org/features/what-is-speciesism/</a:t>
            </a:r>
            <a:r>
              <a:rPr lang="en-GB" b="0" i="0" dirty="0">
                <a:solidFill>
                  <a:srgbClr val="F79037"/>
                </a:solidFill>
                <a:effectLst/>
                <a:latin typeface="Calibri"/>
                <a:ea typeface="Calibri"/>
                <a:cs typeface="Calibri"/>
              </a:rPr>
              <a:t> </a:t>
            </a:r>
            <a:r>
              <a:rPr lang="en-GB" b="0" i="0" dirty="0">
                <a:solidFill>
                  <a:srgbClr val="000000"/>
                </a:solidFill>
                <a:effectLst/>
                <a:latin typeface="Calibri"/>
                <a:ea typeface="Calibri"/>
                <a:cs typeface="Calibri"/>
              </a:rPr>
              <a:t> </a:t>
            </a:r>
          </a:p>
          <a:p>
            <a:pPr marL="171450" indent="-171450" algn="l" rtl="0" fontAlgn="base">
              <a:spcBef>
                <a:spcPts val="600"/>
              </a:spcBef>
              <a:buFont typeface="Arial" panose="020B0604020202020204" pitchFamily="34" charset="0"/>
              <a:buChar char="•"/>
            </a:pPr>
            <a:r>
              <a:rPr lang="en-GB" i="0" dirty="0">
                <a:solidFill>
                  <a:schemeClr val="tx1"/>
                </a:solidFill>
                <a:effectLst/>
                <a:latin typeface="Calibri"/>
                <a:ea typeface="Calibri"/>
                <a:cs typeface="Calibri"/>
              </a:rPr>
              <a:t>Phillips</a:t>
            </a:r>
            <a:r>
              <a:rPr lang="en-GB" b="0" i="0" dirty="0">
                <a:solidFill>
                  <a:srgbClr val="000000"/>
                </a:solidFill>
                <a:effectLst/>
                <a:latin typeface="Calibri"/>
                <a:ea typeface="Calibri"/>
                <a:cs typeface="Calibri"/>
              </a:rPr>
              <a:t>, F. (2005) Vegetarian Nutrition. Nutrition Bulletin. 30(2). 132-167.   </a:t>
            </a:r>
            <a:endParaRPr lang="en-US" b="0" i="0" dirty="0">
              <a:solidFill>
                <a:srgbClr val="000000"/>
              </a:solidFill>
              <a:effectLst/>
              <a:latin typeface="Calibri"/>
              <a:ea typeface="Calibri"/>
              <a:cs typeface="Calibri"/>
            </a:endParaRPr>
          </a:p>
          <a:p>
            <a:pPr marL="171450" indent="-171450" algn="l">
              <a:spcBef>
                <a:spcPts val="600"/>
              </a:spcBef>
              <a:buFont typeface="Arial,Sans-Serif" panose="020B0604020202020204" pitchFamily="34" charset="0"/>
              <a:buChar char="•"/>
            </a:pPr>
            <a:r>
              <a:rPr lang="en-US" dirty="0">
                <a:latin typeface="Calibri"/>
                <a:ea typeface="Calibri"/>
                <a:cs typeface="Calibri"/>
              </a:rPr>
              <a:t>Pinto J.F. (2010). </a:t>
            </a:r>
            <a:r>
              <a:rPr lang="en-US" dirty="0" err="1">
                <a:latin typeface="Calibri"/>
                <a:ea typeface="Calibri"/>
                <a:cs typeface="Calibri"/>
              </a:rPr>
              <a:t>Nutracêuticos</a:t>
            </a:r>
            <a:r>
              <a:rPr lang="en-US" dirty="0">
                <a:latin typeface="Calibri"/>
                <a:ea typeface="Calibri"/>
                <a:cs typeface="Calibri"/>
              </a:rPr>
              <a:t> e Alimentos </a:t>
            </a:r>
            <a:r>
              <a:rPr lang="en-US" dirty="0" err="1">
                <a:latin typeface="Calibri"/>
                <a:ea typeface="Calibri"/>
                <a:cs typeface="Calibri"/>
              </a:rPr>
              <a:t>Funcionais</a:t>
            </a:r>
            <a:r>
              <a:rPr lang="en-US" dirty="0">
                <a:latin typeface="Calibri"/>
                <a:ea typeface="Calibri"/>
                <a:cs typeface="Calibri"/>
              </a:rPr>
              <a:t>. </a:t>
            </a:r>
            <a:r>
              <a:rPr lang="en-US" i="1" dirty="0" err="1">
                <a:latin typeface="Calibri"/>
                <a:ea typeface="Calibri"/>
                <a:cs typeface="Calibri"/>
              </a:rPr>
              <a:t>Lidel</a:t>
            </a:r>
            <a:r>
              <a:rPr lang="en-US" dirty="0">
                <a:latin typeface="Calibri"/>
                <a:ea typeface="Calibri"/>
                <a:cs typeface="Calibri"/>
              </a:rPr>
              <a:t>. 3-10.</a:t>
            </a:r>
          </a:p>
          <a:p>
            <a:pPr marL="171450" indent="-171450" algn="l" rtl="0" fontAlgn="base">
              <a:spcBef>
                <a:spcPts val="600"/>
              </a:spcBef>
              <a:buFont typeface="Arial" panose="020B0604020202020204" pitchFamily="34" charset="0"/>
              <a:buChar char="•"/>
            </a:pPr>
            <a:r>
              <a:rPr lang="en-US" i="0" dirty="0" err="1">
                <a:solidFill>
                  <a:srgbClr val="000000"/>
                </a:solidFill>
                <a:effectLst/>
                <a:latin typeface="Calibri"/>
                <a:ea typeface="Calibri"/>
                <a:cs typeface="Calibri"/>
              </a:rPr>
              <a:t>Poppendieck</a:t>
            </a:r>
            <a:r>
              <a:rPr lang="en-US" b="0" i="0" dirty="0">
                <a:solidFill>
                  <a:srgbClr val="000000"/>
                </a:solidFill>
                <a:effectLst/>
                <a:latin typeface="Calibri"/>
                <a:ea typeface="Calibri"/>
                <a:cs typeface="Calibri"/>
              </a:rPr>
              <a:t>, J. (1998). </a:t>
            </a:r>
            <a:r>
              <a:rPr lang="en-US" b="0" i="1" dirty="0">
                <a:solidFill>
                  <a:srgbClr val="000000"/>
                </a:solidFill>
                <a:effectLst/>
                <a:latin typeface="Calibri"/>
                <a:ea typeface="Calibri"/>
                <a:cs typeface="Calibri"/>
              </a:rPr>
              <a:t>Sweet charity: Emergency food and the end of entitlement</a:t>
            </a:r>
            <a:r>
              <a:rPr lang="en-US" b="0" i="0" dirty="0">
                <a:solidFill>
                  <a:srgbClr val="000000"/>
                </a:solidFill>
                <a:effectLst/>
                <a:latin typeface="Calibri"/>
                <a:ea typeface="Calibri"/>
                <a:cs typeface="Calibri"/>
              </a:rPr>
              <a:t>. New York: Viking.  </a:t>
            </a:r>
          </a:p>
          <a:p>
            <a:pPr marL="171450" indent="-171450" algn="l" fontAlgn="base">
              <a:spcBef>
                <a:spcPts val="600"/>
              </a:spcBef>
              <a:buFont typeface="Arial" panose="020B0604020202020204" pitchFamily="34" charset="0"/>
              <a:buChar char="•"/>
            </a:pPr>
            <a:r>
              <a:rPr lang="en-US" i="0" dirty="0">
                <a:solidFill>
                  <a:srgbClr val="000000"/>
                </a:solidFill>
                <a:effectLst/>
                <a:latin typeface="Calibri"/>
                <a:ea typeface="Calibri"/>
                <a:cs typeface="Calibri"/>
              </a:rPr>
              <a:t>Rawls</a:t>
            </a:r>
            <a:r>
              <a:rPr lang="en-US" b="0" i="0" dirty="0">
                <a:solidFill>
                  <a:srgbClr val="000000"/>
                </a:solidFill>
                <a:effectLst/>
                <a:latin typeface="Calibri"/>
                <a:ea typeface="Calibri"/>
                <a:cs typeface="Calibri"/>
              </a:rPr>
              <a:t>, J. (1972) </a:t>
            </a:r>
            <a:r>
              <a:rPr lang="en-US" b="0" i="1" dirty="0">
                <a:solidFill>
                  <a:srgbClr val="000000"/>
                </a:solidFill>
                <a:effectLst/>
                <a:latin typeface="Calibri"/>
                <a:ea typeface="Calibri"/>
                <a:cs typeface="Calibri"/>
              </a:rPr>
              <a:t>A Theory of Justice</a:t>
            </a:r>
            <a:r>
              <a:rPr lang="en-US" b="0" i="0" dirty="0">
                <a:solidFill>
                  <a:srgbClr val="000000"/>
                </a:solidFill>
                <a:effectLst/>
                <a:latin typeface="Calibri"/>
                <a:ea typeface="Calibri"/>
                <a:cs typeface="Calibri"/>
              </a:rPr>
              <a:t>. Oxford University Press: Oxford. </a:t>
            </a:r>
            <a:endParaRPr lang="en-US" dirty="0">
              <a:latin typeface="Calibri"/>
              <a:cs typeface="Calibri"/>
            </a:endParaRPr>
          </a:p>
          <a:p>
            <a:pPr marL="171450" indent="-171450" algn="l">
              <a:spcBef>
                <a:spcPts val="600"/>
              </a:spcBef>
              <a:buFont typeface="Arial" panose="020B0604020202020204" pitchFamily="34" charset="0"/>
              <a:buChar char="•"/>
            </a:pPr>
            <a:r>
              <a:rPr lang="en-US" dirty="0">
                <a:latin typeface="Calibri"/>
                <a:cs typeface="Calibri"/>
              </a:rPr>
              <a:t>Regulation (EU) No 1169/2011 of the European Parliament and of the Council of 25 October 2011 on the provision of food information to consumers, amending Regulations (EC) No 1924/2006 and (EC) No 1925/2006 of the European Parliament and of the Council, and repealing Commission Directive 87/250/EEC, Council Directive 90/496/EEC, Commission Directive 1999/10/EC, Directive 2000/13/EC of the European Parliament and of the Council, Commission Directives 2002/67/EC and 2008/5/EC and Commission Regulation (EC) No 608/2004 (consolidated version of 01 January 2018).</a:t>
            </a:r>
            <a:endParaRPr lang="en-US" dirty="0"/>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a:cs typeface="Calibri"/>
              </a:rPr>
              <a:t>Riches</a:t>
            </a:r>
            <a:r>
              <a:rPr lang="en-US" b="0" i="0" dirty="0">
                <a:solidFill>
                  <a:srgbClr val="000000"/>
                </a:solidFill>
                <a:effectLst/>
                <a:latin typeface="Calibri"/>
                <a:ea typeface="Calibri"/>
                <a:cs typeface="Calibri"/>
              </a:rPr>
              <a:t>, G. and </a:t>
            </a:r>
            <a:r>
              <a:rPr lang="en-US" b="0" i="0" dirty="0" err="1">
                <a:solidFill>
                  <a:srgbClr val="000000"/>
                </a:solidFill>
                <a:effectLst/>
                <a:latin typeface="Calibri"/>
                <a:ea typeface="Calibri"/>
                <a:cs typeface="Calibri"/>
              </a:rPr>
              <a:t>Silvasti</a:t>
            </a:r>
            <a:r>
              <a:rPr lang="en-US" b="0" i="0" dirty="0">
                <a:solidFill>
                  <a:srgbClr val="000000"/>
                </a:solidFill>
                <a:effectLst/>
                <a:latin typeface="Calibri"/>
                <a:ea typeface="Calibri"/>
                <a:cs typeface="Calibri"/>
              </a:rPr>
              <a:t>, T. (2014)  </a:t>
            </a:r>
            <a:r>
              <a:rPr lang="en-US" b="0" i="1" dirty="0">
                <a:solidFill>
                  <a:srgbClr val="000000"/>
                </a:solidFill>
                <a:effectLst/>
                <a:latin typeface="Calibri"/>
                <a:ea typeface="Calibri"/>
                <a:cs typeface="Calibri"/>
              </a:rPr>
              <a:t>Hunger in Rich World: Food Aid and Right to Food Perspectives</a:t>
            </a:r>
            <a:r>
              <a:rPr lang="en-US" b="0" i="0" dirty="0">
                <a:solidFill>
                  <a:srgbClr val="000000"/>
                </a:solidFill>
                <a:effectLst/>
                <a:latin typeface="Calibri"/>
                <a:ea typeface="Calibri"/>
                <a:cs typeface="Calibri"/>
              </a:rPr>
              <a:t>. Springer. </a:t>
            </a:r>
          </a:p>
          <a:p>
            <a:pPr marL="171450" indent="-171450" algn="l">
              <a:spcBef>
                <a:spcPts val="600"/>
              </a:spcBef>
              <a:buFont typeface="Arial" panose="020B0604020202020204" pitchFamily="34" charset="0"/>
              <a:buChar char="•"/>
            </a:pPr>
            <a:r>
              <a:rPr lang="en-US" dirty="0">
                <a:latin typeface="Calibri"/>
                <a:ea typeface="Calibri"/>
                <a:cs typeface="Calibri"/>
              </a:rPr>
              <a:t>Rivera Medina, C., Briones Urbano, M., de Jesús Espinosa, A., &amp; Toledo López, Á. (2020). Eating habits associated with nutrition-related knowledge among university students enrolled in academic programs related to nutrition and culinary arts in Puerto Rico. </a:t>
            </a:r>
            <a:r>
              <a:rPr lang="en-US" i="1" dirty="0">
                <a:latin typeface="Calibri"/>
                <a:ea typeface="Calibri"/>
                <a:cs typeface="Calibri"/>
              </a:rPr>
              <a:t>Nutrients</a:t>
            </a:r>
            <a:r>
              <a:rPr lang="en-US" dirty="0">
                <a:latin typeface="Calibri"/>
                <a:ea typeface="Calibri"/>
                <a:cs typeface="Calibri"/>
              </a:rPr>
              <a:t>, </a:t>
            </a:r>
            <a:r>
              <a:rPr lang="en-US" i="1" dirty="0">
                <a:latin typeface="Calibri"/>
                <a:ea typeface="Calibri"/>
                <a:cs typeface="Calibri"/>
              </a:rPr>
              <a:t>12</a:t>
            </a:r>
            <a:r>
              <a:rPr lang="en-US" dirty="0">
                <a:latin typeface="Calibri"/>
                <a:ea typeface="Calibri"/>
                <a:cs typeface="Calibri"/>
              </a:rPr>
              <a:t>(5), 1408.</a:t>
            </a:r>
          </a:p>
          <a:p>
            <a:pPr marL="171450" indent="-171450" algn="l" rtl="0" fontAlgn="base">
              <a:spcBef>
                <a:spcPts val="600"/>
              </a:spcBef>
              <a:buFont typeface="Arial" panose="020B0604020202020204" pitchFamily="34" charset="0"/>
              <a:buChar char="•"/>
            </a:pPr>
            <a:r>
              <a:rPr lang="en-US" i="0" dirty="0" err="1">
                <a:solidFill>
                  <a:srgbClr val="000000"/>
                </a:solidFill>
                <a:effectLst/>
                <a:latin typeface="Calibri"/>
                <a:ea typeface="Calibri"/>
                <a:cs typeface="Calibri"/>
              </a:rPr>
              <a:t>Röös</a:t>
            </a:r>
            <a:r>
              <a:rPr lang="en-US" b="0" i="0" dirty="0">
                <a:solidFill>
                  <a:srgbClr val="000000"/>
                </a:solidFill>
                <a:effectLst/>
                <a:latin typeface="Calibri"/>
                <a:ea typeface="Calibri"/>
                <a:cs typeface="Calibri"/>
              </a:rPr>
              <a:t>, E., Garnett, T., Watz, V., &amp; </a:t>
            </a:r>
            <a:r>
              <a:rPr lang="en-US" b="0" i="0" dirty="0" err="1">
                <a:solidFill>
                  <a:srgbClr val="000000"/>
                </a:solidFill>
                <a:effectLst/>
                <a:latin typeface="Calibri"/>
                <a:ea typeface="Calibri"/>
                <a:cs typeface="Calibri"/>
              </a:rPr>
              <a:t>Sjörs</a:t>
            </a:r>
            <a:r>
              <a:rPr lang="en-US" b="0" i="0" dirty="0">
                <a:solidFill>
                  <a:srgbClr val="000000"/>
                </a:solidFill>
                <a:effectLst/>
                <a:latin typeface="Calibri"/>
                <a:ea typeface="Calibri"/>
                <a:cs typeface="Calibri"/>
              </a:rPr>
              <a:t>, C. (2018). The role of dairy and plant based dairy alternatives in sustainable diets. SLU Future Food Reports; 3. ISBN: 978-91-576-9604-5 [Report].  </a:t>
            </a:r>
          </a:p>
          <a:p>
            <a:pPr algn="l" fontAlgn="base">
              <a:spcBef>
                <a:spcPts val="600"/>
              </a:spcBef>
            </a:pPr>
            <a:endParaRPr lang="en-US" sz="1200" b="0" i="0" dirty="0">
              <a:solidFill>
                <a:srgbClr val="000000"/>
              </a:solidFill>
              <a:effectLst/>
              <a:ea typeface="Calibri" panose="020F0502020204030204" pitchFamily="34" charset="0"/>
            </a:endParaRPr>
          </a:p>
          <a:p>
            <a:pPr marL="171450" indent="-171450" algn="l" rtl="0" fontAlgn="base">
              <a:spcBef>
                <a:spcPts val="600"/>
              </a:spcBef>
              <a:buChar char="•"/>
            </a:pPr>
            <a:endParaRPr lang="en-US" sz="1200" b="0" i="0" dirty="0">
              <a:solidFill>
                <a:srgbClr val="000000"/>
              </a:solidFill>
              <a:effectLst/>
              <a:ea typeface="Calibri" panose="020F0502020204030204" pitchFamily="34" charset="0"/>
            </a:endParaRPr>
          </a:p>
          <a:p>
            <a:pPr marL="171450" indent="-171450">
              <a:spcBef>
                <a:spcPts val="600"/>
              </a:spcBef>
              <a:buFont typeface="Arial" panose="020B0604020202020204" pitchFamily="34" charset="0"/>
              <a:buChar char="•"/>
            </a:pPr>
            <a:endParaRPr lang="en-IE" sz="1200" dirty="0">
              <a:ea typeface="Calibri" panose="020F0502020204030204" pitchFamily="34" charset="0"/>
            </a:endParaRPr>
          </a:p>
        </p:txBody>
      </p:sp>
      <p:grpSp>
        <p:nvGrpSpPr>
          <p:cNvPr id="4" name="Graphic 2">
            <a:extLst>
              <a:ext uri="{FF2B5EF4-FFF2-40B4-BE49-F238E27FC236}">
                <a16:creationId xmlns:a16="http://schemas.microsoft.com/office/drawing/2014/main" id="{3A9CC609-CA15-73AF-CAC7-945F864A7B45}"/>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EC3A898F-9566-7BCA-5731-465BA38ED63A}"/>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4FB16999-F7DA-5E83-1F3F-FCAB4FF9C67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3A534D7B-F608-225C-1F37-9B1B2D4E47A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3552D742-E64F-D0EA-BDA8-A04A0182D1E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3099AEB4-8CBB-849C-95F8-09F42D9A14B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53CB3098-B239-1EE7-B542-473C50D090F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6B5B4581-BD8F-24D5-BDAA-A615AD6A097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1370F951-AD94-657A-C723-32068BFF2CF8}"/>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65304D5B-A3A0-ABEB-ED17-6D3C1706CC8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6493557C-21BE-5D98-07F6-592B3C8C2FF5}"/>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D3BAB106-6C4E-5FD9-9AAC-33C52C059B7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4A2BDD39-AA4A-F864-E6B6-395D0C0C79D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AB1239FB-8128-6662-832A-7584CB647FC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2ECB3E5B-7AB0-F814-327B-E01567B26930}"/>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554E2C1F-E004-EB48-35BF-B3EBEF7C311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1C5D8C28-2DF5-5D71-B7F7-97F7F081BAE8}"/>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250FFFBB-51AA-B8E2-042F-81C73702C21B}"/>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FD44B416-C041-423B-DDAD-31930FBCE9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3A80DAC2-87EA-BEE5-2C1C-850F4E2CE85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6AAABF38-08BD-4FED-6EB3-B774FE12A797}"/>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92471B29-0E38-928B-03BA-3B4EA1F6E2CD}"/>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D53CD52E-0ECD-461B-908E-8004B331147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5DE3F51A-BB5A-01F3-BAE6-CF839843C2B3}"/>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4459868C-73B0-859E-9E9F-4F0B3B4E539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F660139C-B378-DEBC-E509-41158B7B6C57}"/>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19116879-D42D-1EF4-7407-023A2DB31F3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4" name="Slide Number Placeholder 9">
            <a:extLst>
              <a:ext uri="{FF2B5EF4-FFF2-40B4-BE49-F238E27FC236}">
                <a16:creationId xmlns:a16="http://schemas.microsoft.com/office/drawing/2014/main" id="{82299283-F4A6-4DF9-BC2B-ADA6074A6BA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66</a:t>
            </a:fld>
            <a:endParaRPr lang="en-US" sz="1100"/>
          </a:p>
        </p:txBody>
      </p:sp>
    </p:spTree>
    <p:extLst>
      <p:ext uri="{BB962C8B-B14F-4D97-AF65-F5344CB8AC3E}">
        <p14:creationId xmlns:p14="http://schemas.microsoft.com/office/powerpoint/2010/main" val="26095050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611851" y="1538486"/>
            <a:ext cx="6335972" cy="8673645"/>
          </a:xfrm>
        </p:spPr>
        <p:txBody>
          <a:bodyPr lIns="91440" tIns="45720" rIns="91440" bIns="45720" numCol="1" spcCol="288000" anchor="t">
            <a:noAutofit/>
          </a:bodyPr>
          <a:lstStyle/>
          <a:p>
            <a:pPr marL="171450" indent="-171450" algn="l" fontAlgn="base">
              <a:spcBef>
                <a:spcPts val="600"/>
              </a:spcBef>
              <a:buFont typeface="Arial,Sans-Serif" panose="020B0604020202020204" pitchFamily="34" charset="0"/>
              <a:buChar char="•"/>
            </a:pPr>
            <a:r>
              <a:rPr lang="en-US" dirty="0">
                <a:latin typeface="Calibri"/>
                <a:ea typeface="Calibri" panose="020F0502020204030204" pitchFamily="34" charset="0"/>
                <a:cs typeface="Calibri"/>
              </a:rPr>
              <a:t>Salonen, A.O. (2013). Responsible Consumption. In: Idowu, S.O., Capaldi, N., Zu, L., Gupta, A.D. (eds) Encyclopedia of Corporate Social Responsibility. Springer, Berlin, Heidelberg. </a:t>
            </a:r>
            <a:r>
              <a:rPr lang="en-US"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https://doi.org/10.1007/978-3-642-28036-8_119</a:t>
            </a:r>
            <a:r>
              <a:rPr lang="en-US" dirty="0">
                <a:solidFill>
                  <a:srgbClr val="FFC000"/>
                </a:solidFill>
                <a:latin typeface="Calibri"/>
                <a:ea typeface="Calibri" panose="020F0502020204030204" pitchFamily="34" charset="0"/>
                <a:cs typeface="Calibri"/>
              </a:rPr>
              <a:t> </a:t>
            </a: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Santarelli, R. L., Pierre, F., &amp; </a:t>
            </a:r>
            <a:r>
              <a:rPr lang="en-US" dirty="0" err="1">
                <a:latin typeface="Calibri"/>
                <a:ea typeface="Calibri" panose="020F0502020204030204" pitchFamily="34" charset="0"/>
                <a:cs typeface="Calibri"/>
              </a:rPr>
              <a:t>Corpet</a:t>
            </a:r>
            <a:r>
              <a:rPr lang="en-US" dirty="0">
                <a:latin typeface="Calibri"/>
                <a:ea typeface="Calibri" panose="020F0502020204030204" pitchFamily="34" charset="0"/>
                <a:cs typeface="Calibri"/>
              </a:rPr>
              <a:t>, D. E. (2008). Processed meat and colorectal cancer: a review of epidemiologic and experimental evidence. </a:t>
            </a:r>
            <a:r>
              <a:rPr lang="en-US" i="1" dirty="0">
                <a:latin typeface="Calibri"/>
                <a:ea typeface="Calibri" panose="020F0502020204030204" pitchFamily="34" charset="0"/>
                <a:cs typeface="Calibri"/>
              </a:rPr>
              <a:t>Nutrition and cancer</a:t>
            </a:r>
            <a:r>
              <a:rPr lang="en-US" dirty="0">
                <a:latin typeface="Calibri"/>
                <a:ea typeface="Calibri" panose="020F0502020204030204" pitchFamily="34" charset="0"/>
                <a:cs typeface="Calibri"/>
              </a:rPr>
              <a:t>, 60(2), 131-144. </a:t>
            </a: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Saunders, K. M., &amp; Flugge, V. (2021). Food for Thought: Intellectual Property Protection for Recipes and Food Designs. Duke L. &amp; Tech. Rev., 19, 159.  </a:t>
            </a: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Scarborough, P., Appleby, P. N., </a:t>
            </a:r>
            <a:r>
              <a:rPr lang="en-US" dirty="0" err="1">
                <a:latin typeface="Calibri"/>
                <a:ea typeface="Calibri" panose="020F0502020204030204" pitchFamily="34" charset="0"/>
                <a:cs typeface="Calibri"/>
              </a:rPr>
              <a:t>Mizdrak</a:t>
            </a:r>
            <a:r>
              <a:rPr lang="en-US" dirty="0">
                <a:latin typeface="Calibri"/>
                <a:ea typeface="Calibri" panose="020F0502020204030204" pitchFamily="34" charset="0"/>
                <a:cs typeface="Calibri"/>
              </a:rPr>
              <a:t>, A., Briggs, A. D., Travis, R. C., Bradbury, K. E., &amp; Key, T. J. (2014). Dietary greenhouse gas emissions of meat-eaters, fish-eaters, vegetarians and vegans in the UK. </a:t>
            </a:r>
            <a:r>
              <a:rPr lang="en-US" i="1" dirty="0">
                <a:latin typeface="Calibri"/>
                <a:ea typeface="Calibri" panose="020F0502020204030204" pitchFamily="34" charset="0"/>
                <a:cs typeface="Calibri"/>
              </a:rPr>
              <a:t>Climatic change</a:t>
            </a:r>
            <a:r>
              <a:rPr lang="en-US" dirty="0">
                <a:latin typeface="Calibri"/>
                <a:ea typeface="Calibri" panose="020F0502020204030204" pitchFamily="34" charset="0"/>
                <a:cs typeface="Calibri"/>
              </a:rPr>
              <a:t>, 125(2), 179-192.  </a:t>
            </a:r>
            <a:endParaRPr lang="en-US" dirty="0">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Simeone, M., &amp; Scarpato, D. (2020). Sustainable consumption: How does social media affect food choices? </a:t>
            </a:r>
            <a:r>
              <a:rPr lang="en-US" i="1" dirty="0">
                <a:latin typeface="Calibri"/>
                <a:ea typeface="Calibri" panose="020F0502020204030204" pitchFamily="34" charset="0"/>
                <a:cs typeface="Calibri"/>
              </a:rPr>
              <a:t>Journal of Cleaner Production</a:t>
            </a:r>
            <a:r>
              <a:rPr lang="en-US" dirty="0">
                <a:latin typeface="Calibri"/>
                <a:ea typeface="Calibri" panose="020F0502020204030204" pitchFamily="34" charset="0"/>
                <a:cs typeface="Calibri"/>
              </a:rPr>
              <a:t>, 277, 124036.  </a:t>
            </a:r>
            <a:endParaRPr lang="en-US" dirty="0">
              <a:ea typeface="Calibri" panose="020F0502020204030204" pitchFamily="34" charset="0"/>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Slow Food (2013), Slow Food’s Contribution to the Debate on the Sustainability of the Food System. Retrieved from: </a:t>
            </a:r>
            <a:r>
              <a:rPr lang="en-US"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https://docslib.org/doc/12142127/slow-foods-contribution-to-the-debate-on-the-sustainability-of-the</a:t>
            </a:r>
            <a:r>
              <a:rPr lang="en-US" dirty="0">
                <a:solidFill>
                  <a:srgbClr val="F79037"/>
                </a:solidFill>
                <a:latin typeface="Calibri"/>
                <a:ea typeface="Calibri" panose="020F0502020204030204" pitchFamily="34" charset="0"/>
                <a:cs typeface="Calibri"/>
              </a:rPr>
              <a:t> </a:t>
            </a:r>
            <a:endParaRPr lang="en-US" dirty="0">
              <a:solidFill>
                <a:srgbClr val="F79037"/>
              </a:solidFill>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Smith, B. (2019) American Institute of Cancer Research: Processed Meat and Cancer. Retrieved from </a:t>
            </a:r>
            <a:r>
              <a:rPr lang="en-US" u="sng"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https://www.aicr.org/resources/blog/processed-meat-and-cancer/</a:t>
            </a:r>
            <a:r>
              <a:rPr lang="en-US" dirty="0">
                <a:solidFill>
                  <a:srgbClr val="F79037"/>
                </a:solidFill>
                <a:latin typeface="Calibri"/>
                <a:ea typeface="Calibri" panose="020F0502020204030204" pitchFamily="34" charset="0"/>
                <a:cs typeface="Calibri"/>
              </a:rPr>
              <a:t> </a:t>
            </a:r>
            <a:endParaRPr lang="en-US" dirty="0">
              <a:solidFill>
                <a:srgbClr val="F79037"/>
              </a:solidFill>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Smith, R., Kelly, B., Yeatman, H., &amp; Boyland, E. (2019). Food marketing influences children’s attitudes, preferences and consumption: a systematic critical review. </a:t>
            </a:r>
            <a:r>
              <a:rPr lang="en-US" i="1" dirty="0">
                <a:latin typeface="Calibri"/>
                <a:ea typeface="Calibri" panose="020F0502020204030204" pitchFamily="34" charset="0"/>
                <a:cs typeface="Calibri"/>
              </a:rPr>
              <a:t>Nutrients</a:t>
            </a:r>
            <a:r>
              <a:rPr lang="en-US" dirty="0">
                <a:latin typeface="Calibri"/>
                <a:ea typeface="Calibri" panose="020F0502020204030204" pitchFamily="34" charset="0"/>
                <a:cs typeface="Calibri"/>
              </a:rPr>
              <a:t>, </a:t>
            </a:r>
            <a:r>
              <a:rPr lang="en-US" i="1" dirty="0">
                <a:latin typeface="Calibri"/>
                <a:ea typeface="Calibri" panose="020F0502020204030204" pitchFamily="34" charset="0"/>
                <a:cs typeface="Calibri"/>
              </a:rPr>
              <a:t>11</a:t>
            </a:r>
            <a:r>
              <a:rPr lang="en-US" dirty="0">
                <a:latin typeface="Calibri"/>
                <a:ea typeface="Calibri" panose="020F0502020204030204" pitchFamily="34" charset="0"/>
                <a:cs typeface="Calibri"/>
              </a:rPr>
              <a:t>(4), 875.</a:t>
            </a:r>
            <a:endParaRPr lang="en-US" dirty="0">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Steavenson</a:t>
            </a:r>
            <a:r>
              <a:rPr lang="en-US" dirty="0">
                <a:latin typeface="Calibri"/>
                <a:ea typeface="Calibri" panose="020F0502020204030204" pitchFamily="34" charset="0"/>
                <a:cs typeface="Calibri"/>
              </a:rPr>
              <a:t>, W. (2021). How things are changing for women in the kitchen. Retrieved from </a:t>
            </a:r>
            <a:r>
              <a:rPr lang="en-US"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https://www.ft.com/content/d8677261-e136-4969-bd5f-a19a539cbdbc</a:t>
            </a:r>
            <a:r>
              <a:rPr lang="en-US" dirty="0">
                <a:solidFill>
                  <a:srgbClr val="F79037"/>
                </a:solidFill>
                <a:latin typeface="Calibri"/>
                <a:ea typeface="Calibri" panose="020F0502020204030204" pitchFamily="34" charset="0"/>
                <a:cs typeface="Calibri"/>
              </a:rPr>
              <a:t>  </a:t>
            </a:r>
            <a:endParaRPr lang="en-US" dirty="0">
              <a:solidFill>
                <a:srgbClr val="F79037"/>
              </a:solidFill>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Taillie</a:t>
            </a:r>
            <a:r>
              <a:rPr lang="en-US" dirty="0">
                <a:latin typeface="Calibri"/>
                <a:ea typeface="Calibri" panose="020F0502020204030204" pitchFamily="34" charset="0"/>
                <a:cs typeface="Calibri"/>
              </a:rPr>
              <a:t>, L. S., Busey, E., Stoltze, F. M., &amp; Dillman Carpentier, F. R. (2019). Governmental policies to reduce unhealthy food marketing to children. </a:t>
            </a:r>
            <a:r>
              <a:rPr lang="en-US" i="1" dirty="0">
                <a:latin typeface="Calibri"/>
                <a:ea typeface="Calibri" panose="020F0502020204030204" pitchFamily="34" charset="0"/>
                <a:cs typeface="Calibri"/>
              </a:rPr>
              <a:t>Nutrition reviews</a:t>
            </a:r>
            <a:r>
              <a:rPr lang="en-US" dirty="0">
                <a:latin typeface="Calibri"/>
                <a:ea typeface="Calibri" panose="020F0502020204030204" pitchFamily="34" charset="0"/>
                <a:cs typeface="Calibri"/>
              </a:rPr>
              <a:t>, </a:t>
            </a:r>
            <a:r>
              <a:rPr lang="en-US" i="1" dirty="0">
                <a:latin typeface="Calibri"/>
                <a:ea typeface="Calibri" panose="020F0502020204030204" pitchFamily="34" charset="0"/>
                <a:cs typeface="Calibri"/>
              </a:rPr>
              <a:t>77</a:t>
            </a:r>
            <a:r>
              <a:rPr lang="en-US" dirty="0">
                <a:latin typeface="Calibri"/>
                <a:ea typeface="Calibri" panose="020F0502020204030204" pitchFamily="34" charset="0"/>
                <a:cs typeface="Calibri"/>
              </a:rPr>
              <a:t>(11), 787-816.</a:t>
            </a:r>
            <a:endParaRPr lang="en-US" dirty="0">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Terry, P., Giovannucci, E., Michels, K. B., Bergkvist, L., Hansen, H., Holmberg, L., &amp; Wolk, A. (2001). Fruit, vegetables, dietary fiber, and risk of colorectal cancer. </a:t>
            </a:r>
            <a:r>
              <a:rPr lang="en-US" i="1" dirty="0">
                <a:latin typeface="Calibri"/>
                <a:ea typeface="Calibri" panose="020F0502020204030204" pitchFamily="34" charset="0"/>
                <a:cs typeface="Calibri"/>
              </a:rPr>
              <a:t>Journal of the National Cancer Institute</a:t>
            </a:r>
            <a:r>
              <a:rPr lang="en-US" dirty="0">
                <a:latin typeface="Calibri"/>
                <a:ea typeface="Calibri" panose="020F0502020204030204" pitchFamily="34" charset="0"/>
                <a:cs typeface="Calibri"/>
              </a:rPr>
              <a:t>, 93(7), 525-533. </a:t>
            </a:r>
            <a:endParaRPr lang="en-US" dirty="0"/>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The Economic Times (2023), </a:t>
            </a:r>
            <a:r>
              <a:rPr lang="en-US" dirty="0">
                <a:latin typeface="Calibri"/>
                <a:cs typeface="Calibri"/>
              </a:rPr>
              <a:t>What is 'Fair Trade Price' Retrieved from </a:t>
            </a:r>
            <a:r>
              <a:rPr lang="en-US"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a:t>
            </a:r>
            <a:r>
              <a:rPr lang="en-US"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://economictimes.indiatimes.com/definition/fair-trade-price</a:t>
            </a:r>
            <a:r>
              <a:rPr lang="en-US" dirty="0">
                <a:solidFill>
                  <a:srgbClr val="F79037"/>
                </a:solidFill>
                <a:latin typeface="Calibri"/>
                <a:ea typeface="Calibri" panose="020F0502020204030204" pitchFamily="34" charset="0"/>
                <a:cs typeface="Calibri"/>
              </a:rPr>
              <a:t> </a:t>
            </a:r>
            <a:r>
              <a:rPr lang="en-US" dirty="0">
                <a:latin typeface="Calibri"/>
                <a:ea typeface="Calibri" panose="020F0502020204030204" pitchFamily="34" charset="0"/>
                <a:cs typeface="Calibri"/>
              </a:rPr>
              <a:t>(Access Date: 06.02.2023) </a:t>
            </a:r>
            <a:endParaRPr lang="en-US" dirty="0"/>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Thompson, P. B. (2018) Farming, The Virtues, and Agrarian Philosophy. In </a:t>
            </a:r>
            <a:r>
              <a:rPr lang="en-US" dirty="0">
                <a:latin typeface="Calibri"/>
                <a:cs typeface="Calibri"/>
              </a:rPr>
              <a:t>The Oxford Handbook of Food Ethics. Barnhill, A., Doggett, T. &amp; </a:t>
            </a:r>
            <a:r>
              <a:rPr lang="en-US" dirty="0" err="1">
                <a:latin typeface="Calibri"/>
                <a:cs typeface="Calibri"/>
              </a:rPr>
              <a:t>Budolfson</a:t>
            </a:r>
            <a:r>
              <a:rPr lang="en-US" dirty="0">
                <a:latin typeface="Calibri"/>
                <a:cs typeface="Calibri"/>
              </a:rPr>
              <a:t>, M. (Eds.). Oxford University Press.</a:t>
            </a:r>
            <a:endParaRPr lang="en-US" dirty="0">
              <a:ea typeface="Calibri" panose="020F0502020204030204" pitchFamily="34" charset="0"/>
              <a:cs typeface="Calibri"/>
            </a:endParaRPr>
          </a:p>
          <a:p>
            <a:pPr marL="171450" indent="-171450" algn="l"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Tosi, A. (2007). Re-housing and social reintegration of homeless people: A case study from Milan. Innovation</a:t>
            </a:r>
            <a:r>
              <a:rPr lang="en-US" dirty="0">
                <a:latin typeface="Calibri"/>
                <a:ea typeface="Calibri" panose="020F0502020204030204" pitchFamily="34" charset="0"/>
                <a:cs typeface="Calibri"/>
              </a:rPr>
              <a:t>. </a:t>
            </a:r>
            <a:r>
              <a:rPr lang="en-US" i="1" dirty="0">
                <a:solidFill>
                  <a:srgbClr val="000000"/>
                </a:solidFill>
                <a:effectLst/>
                <a:latin typeface="Calibri"/>
                <a:ea typeface="Calibri" panose="020F0502020204030204" pitchFamily="34" charset="0"/>
                <a:cs typeface="Calibri"/>
              </a:rPr>
              <a:t>The European Journal of Social Science Research</a:t>
            </a:r>
            <a:r>
              <a:rPr lang="en-US" i="0" dirty="0">
                <a:solidFill>
                  <a:srgbClr val="000000"/>
                </a:solidFill>
                <a:effectLst/>
                <a:latin typeface="Calibri"/>
                <a:ea typeface="Calibri" panose="020F0502020204030204" pitchFamily="34" charset="0"/>
                <a:cs typeface="Calibri"/>
              </a:rPr>
              <a:t>, 18(2), 183-203. </a:t>
            </a:r>
          </a:p>
          <a:p>
            <a:pPr marL="171450" indent="-171450" algn="l">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Traïni</a:t>
            </a:r>
            <a:r>
              <a:rPr lang="en-US" dirty="0">
                <a:latin typeface="Calibri"/>
                <a:ea typeface="Calibri" panose="020F0502020204030204" pitchFamily="34" charset="0"/>
                <a:cs typeface="Calibri"/>
              </a:rPr>
              <a:t>, C. (2016). T</a:t>
            </a:r>
            <a:r>
              <a:rPr lang="en-US" i="1" dirty="0">
                <a:latin typeface="Calibri"/>
                <a:ea typeface="Calibri" panose="020F0502020204030204" pitchFamily="34" charset="0"/>
                <a:cs typeface="Calibri"/>
              </a:rPr>
              <a:t>he Animal Rights Struggle: An Essay in Historical Sociology</a:t>
            </a:r>
            <a:r>
              <a:rPr lang="en-US" dirty="0">
                <a:latin typeface="Calibri"/>
                <a:ea typeface="Calibri" panose="020F0502020204030204" pitchFamily="34" charset="0"/>
                <a:cs typeface="Calibri"/>
              </a:rPr>
              <a:t>. HAL Id: halshs-02864005 </a:t>
            </a:r>
          </a:p>
          <a:p>
            <a:pPr marL="171450" indent="-171450" algn="l" fontAlgn="base">
              <a:spcBef>
                <a:spcPts val="600"/>
              </a:spcBef>
              <a:buFont typeface="Arial" panose="020B0604020202020204" pitchFamily="34" charset="0"/>
              <a:buChar char="•"/>
            </a:pPr>
            <a:r>
              <a:rPr lang="en-US" i="0" dirty="0">
                <a:effectLst/>
                <a:latin typeface="Calibri"/>
                <a:ea typeface="Calibri" panose="020F0502020204030204" pitchFamily="34" charset="0"/>
                <a:cs typeface="Calibri"/>
              </a:rPr>
              <a:t>United</a:t>
            </a:r>
            <a:r>
              <a:rPr lang="en-US" dirty="0">
                <a:latin typeface="Calibri"/>
                <a:ea typeface="Calibri" panose="020F0502020204030204" pitchFamily="34" charset="0"/>
                <a:cs typeface="Calibri"/>
              </a:rPr>
              <a:t> States Copyright Office, (n.d.) What is Copyright? </a:t>
            </a:r>
            <a:r>
              <a:rPr lang="en-US" dirty="0">
                <a:solidFill>
                  <a:srgbClr val="F79037"/>
                </a:solidFill>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https://www.copyright.gov/what-is-copyright/</a:t>
            </a:r>
            <a:r>
              <a:rPr lang="en-US" dirty="0">
                <a:solidFill>
                  <a:srgbClr val="F79037"/>
                </a:solidFill>
                <a:latin typeface="Calibri"/>
                <a:ea typeface="Calibri" panose="020F0502020204030204" pitchFamily="34" charset="0"/>
                <a:cs typeface="Calibri"/>
              </a:rPr>
              <a:t> </a:t>
            </a:r>
            <a:endPar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endParaRPr>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United</a:t>
            </a:r>
            <a:r>
              <a:rPr lang="en-US" i="0" dirty="0">
                <a:solidFill>
                  <a:srgbClr val="000000"/>
                </a:solidFill>
                <a:effectLst/>
                <a:latin typeface="Calibri"/>
                <a:ea typeface="Calibri" panose="020F0502020204030204" pitchFamily="34" charset="0"/>
                <a:cs typeface="Calibri"/>
              </a:rPr>
              <a:t> States Environmental Protection Agency</a:t>
            </a:r>
            <a:r>
              <a:rPr lang="en-US" dirty="0">
                <a:latin typeface="Calibri"/>
                <a:ea typeface="Calibri" panose="020F0502020204030204" pitchFamily="34" charset="0"/>
                <a:cs typeface="Calibri"/>
              </a:rPr>
              <a:t> [</a:t>
            </a:r>
            <a:r>
              <a:rPr lang="en-US" i="0" dirty="0">
                <a:solidFill>
                  <a:srgbClr val="000000"/>
                </a:solidFill>
                <a:effectLst/>
                <a:latin typeface="Calibri"/>
                <a:ea typeface="Calibri" panose="020F0502020204030204" pitchFamily="34" charset="0"/>
                <a:cs typeface="Calibri"/>
              </a:rPr>
              <a:t>EPA</a:t>
            </a:r>
            <a:r>
              <a:rPr lang="en-US" dirty="0">
                <a:latin typeface="Calibri"/>
                <a:ea typeface="Calibri" panose="020F0502020204030204" pitchFamily="34" charset="0"/>
                <a:cs typeface="Calibri"/>
              </a:rPr>
              <a:t>]</a:t>
            </a:r>
            <a:r>
              <a:rPr lang="en-US" i="0" dirty="0">
                <a:solidFill>
                  <a:srgbClr val="000000"/>
                </a:solidFill>
                <a:effectLst/>
                <a:latin typeface="Calibri"/>
                <a:ea typeface="Calibri" panose="020F0502020204030204" pitchFamily="34" charset="0"/>
                <a:cs typeface="Calibri"/>
              </a:rPr>
              <a:t> </a:t>
            </a:r>
            <a:r>
              <a:rPr lang="en-US" dirty="0">
                <a:latin typeface="Calibri"/>
                <a:ea typeface="Calibri" panose="020F0502020204030204" pitchFamily="34" charset="0"/>
                <a:cs typeface="Calibri"/>
              </a:rPr>
              <a:t>(2020) Sources</a:t>
            </a:r>
            <a:r>
              <a:rPr lang="en-US" i="0" dirty="0">
                <a:solidFill>
                  <a:srgbClr val="000000"/>
                </a:solidFill>
                <a:effectLst/>
                <a:latin typeface="Calibri"/>
                <a:ea typeface="Calibri" panose="020F0502020204030204" pitchFamily="34" charset="0"/>
                <a:cs typeface="Calibri"/>
              </a:rPr>
              <a:t> of Greenhouse Gas Emissions,</a:t>
            </a:r>
            <a:r>
              <a:rPr lang="en-US" dirty="0">
                <a:latin typeface="Calibri"/>
                <a:ea typeface="Calibri" panose="020F0502020204030204" pitchFamily="34" charset="0"/>
                <a:cs typeface="Calibri"/>
              </a:rPr>
              <a:t> Retrieved from </a:t>
            </a:r>
            <a:r>
              <a:rPr lang="en-US" i="0" dirty="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https://www.epa.gov/</a:t>
            </a:r>
            <a:r>
              <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greenvehicles</a:t>
            </a:r>
            <a:r>
              <a:rPr lang="en-US" i="0" dirty="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a:t>
            </a:r>
            <a:r>
              <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fast-facts-transportation-greenhouse-gas-emissions</a:t>
            </a:r>
            <a:endParaRPr lang="en-US" dirty="0">
              <a:solidFill>
                <a:srgbClr val="F79037"/>
              </a:solidFill>
              <a:latin typeface="Calibri"/>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dirty="0">
                <a:latin typeface="Calibri"/>
                <a:cs typeface="Calibri"/>
              </a:rPr>
              <a:t>United States Patent and Trademark Office [USPTO] (2016). Electronic Information Products Division, Patent Technology Monitoring Team. </a:t>
            </a:r>
            <a:r>
              <a:rPr lang="en-US"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https://www.uspto.gov/web/offices/ac/ido/oeip/taf/data/patdesc.htm</a:t>
            </a:r>
            <a:r>
              <a:rPr lang="en-US" dirty="0">
                <a:latin typeface="Calibri"/>
                <a:cs typeface="Calibri"/>
              </a:rPr>
              <a:t> </a:t>
            </a:r>
            <a:endParaRPr lang="en-US" dirty="0"/>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United Nations [UN</a:t>
            </a:r>
            <a:r>
              <a:rPr lang="en-US" b="1" dirty="0">
                <a:latin typeface="Calibri"/>
                <a:ea typeface="Calibri" panose="020F0502020204030204" pitchFamily="34" charset="0"/>
                <a:cs typeface="Calibri"/>
              </a:rPr>
              <a:t>] </a:t>
            </a:r>
            <a:r>
              <a:rPr lang="en-US" dirty="0">
                <a:latin typeface="Calibri"/>
                <a:ea typeface="Calibri" panose="020F0502020204030204" pitchFamily="34" charset="0"/>
                <a:cs typeface="Calibri"/>
              </a:rPr>
              <a:t>(n.d.) </a:t>
            </a:r>
            <a:r>
              <a:rPr lang="en-US" dirty="0">
                <a:latin typeface="Calibri"/>
                <a:cs typeface="Calibri"/>
              </a:rPr>
              <a:t>Goal 12: Ensure sustainable consumption and production patterns. </a:t>
            </a:r>
            <a:r>
              <a:rPr lang="en-US" dirty="0">
                <a:solidFill>
                  <a:srgbClr val="F79037"/>
                </a:solidFill>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https://www.un.org/sustainabledevelopment/sustainable-consumption-production/</a:t>
            </a:r>
            <a:r>
              <a:rPr lang="en-US" dirty="0">
                <a:latin typeface="Calibri"/>
                <a:ea typeface="Calibri" panose="020F0502020204030204" pitchFamily="34" charset="0"/>
                <a:cs typeface="Calibri"/>
              </a:rPr>
              <a:t> (Access Date: 10.08.2022).</a:t>
            </a:r>
            <a:endParaRPr lang="en-US" dirty="0"/>
          </a:p>
          <a:p>
            <a:pPr marL="171450" indent="-171450" algn="l" rtl="0">
              <a:spcBef>
                <a:spcPts val="600"/>
              </a:spcBef>
              <a:buChar char="•"/>
            </a:pPr>
            <a:endParaRPr lang="en-IE" sz="1200" dirty="0">
              <a:ea typeface="Calibri" panose="020F0502020204030204" pitchFamily="34" charset="0"/>
            </a:endParaRPr>
          </a:p>
        </p:txBody>
      </p:sp>
      <p:grpSp>
        <p:nvGrpSpPr>
          <p:cNvPr id="4" name="Graphic 2">
            <a:extLst>
              <a:ext uri="{FF2B5EF4-FFF2-40B4-BE49-F238E27FC236}">
                <a16:creationId xmlns:a16="http://schemas.microsoft.com/office/drawing/2014/main" id="{68939201-0DB0-608A-5334-0FC1667B4407}"/>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2049AA31-3351-2F60-02EB-CF8784C515B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2F03836A-206A-3DD1-FD27-CFD841DDD3C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6B8283E2-3A30-64A1-C553-C9021F5A153B}"/>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0196F74B-208C-5B42-8726-2785D504592B}"/>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EAD1F7F2-1FC8-E513-8C72-A632468B46F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EC17570F-9080-CA03-4032-27DFC6EB827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A0090B3B-993D-6EAE-70F9-A7AE3A5D151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3AFA78B6-CA8F-296A-AD4D-01C7487B01AC}"/>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9EFF9A65-C683-5D2C-0234-FB65FCBCDE2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DF677360-E397-1AA3-3FEE-C4ACBCE85571}"/>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407698D6-0551-E415-6E73-7F955EDDD5A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2F3CC7AC-D756-37BC-B888-416A2E8AFDC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EF67014F-91E7-3F75-BDFC-60085DB53C5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F9AA9AA4-B141-F744-D06F-60CB9E6EDDE9}"/>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85742D4A-DBA9-915C-F610-A6344F5ED6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7172D926-6D7C-9916-863B-9002F58E9EFF}"/>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14EDF037-B6E4-1940-5E0C-9F044CBA1A9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D95E93F5-1594-E99C-F779-431C4E0699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E9671A77-10F7-9CDF-FB5E-FC90416E82C0}"/>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27D8B3B-8812-36E3-0970-5BD3F266C88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709A9FD-AEBA-A524-5424-060CD70D011E}"/>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0CB296E-B394-473C-B7B0-F7AEC6C1A9B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0F408DDF-813B-C194-0DE4-F27104DD80CC}"/>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CEAB8B6C-67A5-C21F-6640-33107F336F4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6F916FDA-1045-7BE4-C585-B9C2E411853F}"/>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AA3BF402-C145-00BC-1DF9-C264BB17F85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Slide Number Placeholder 9">
            <a:extLst>
              <a:ext uri="{FF2B5EF4-FFF2-40B4-BE49-F238E27FC236}">
                <a16:creationId xmlns:a16="http://schemas.microsoft.com/office/drawing/2014/main" id="{199923B7-C1A1-C7DE-F848-96A2DBAA180F}"/>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67</a:t>
            </a:fld>
            <a:endParaRPr lang="en-US" sz="1100"/>
          </a:p>
        </p:txBody>
      </p:sp>
    </p:spTree>
    <p:extLst>
      <p:ext uri="{BB962C8B-B14F-4D97-AF65-F5344CB8AC3E}">
        <p14:creationId xmlns:p14="http://schemas.microsoft.com/office/powerpoint/2010/main" val="5500700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C5B4C-297A-19BC-DA4E-22784BBA83FD}"/>
              </a:ext>
            </a:extLst>
          </p:cNvPr>
          <p:cNvSpPr>
            <a:spLocks noGrp="1"/>
          </p:cNvSpPr>
          <p:nvPr>
            <p:ph type="body" sz="quarter" idx="32"/>
          </p:nvPr>
        </p:nvSpPr>
        <p:spPr/>
        <p:txBody>
          <a:bodyPr lIns="91440" tIns="45720" rIns="91440" bIns="45720" numCol="1" spcCol="288000" anchor="t">
            <a:noAutofit/>
          </a:bodyPr>
          <a:lstStyle/>
          <a:p>
            <a:pPr marL="171450" indent="-171450" algn="l">
              <a:spcBef>
                <a:spcPts val="600"/>
              </a:spcBef>
              <a:buFont typeface="Arial,Sans-Serif"/>
              <a:buChar char="•"/>
            </a:pPr>
            <a:r>
              <a:rPr lang="en-US" dirty="0">
                <a:latin typeface="Calibri"/>
                <a:cs typeface="Calibri"/>
              </a:rPr>
              <a:t>van Poppel, G., Verhoeven, D. T., Verhagen, H., &amp; </a:t>
            </a:r>
            <a:r>
              <a:rPr lang="en-US" dirty="0" err="1">
                <a:latin typeface="Calibri"/>
                <a:cs typeface="Calibri"/>
              </a:rPr>
              <a:t>Goldbohm</a:t>
            </a:r>
            <a:r>
              <a:rPr lang="en-US" dirty="0">
                <a:latin typeface="Calibri"/>
                <a:cs typeface="Calibri"/>
              </a:rPr>
              <a:t>, R. A. (1999). Brassica vegetables and cancer prevention. In Advances in nutrition and cancer, 2, 159-168. Springer, Boston, MA. </a:t>
            </a:r>
          </a:p>
          <a:p>
            <a:pPr marL="171450" indent="-171450" algn="l">
              <a:spcBef>
                <a:spcPts val="600"/>
              </a:spcBef>
              <a:buFont typeface="Arial,Sans-Serif"/>
              <a:buChar char="•"/>
            </a:pPr>
            <a:r>
              <a:rPr lang="en-GB" dirty="0" err="1">
                <a:latin typeface="Calibri"/>
                <a:cs typeface="Calibri"/>
              </a:rPr>
              <a:t>Vermeir</a:t>
            </a:r>
            <a:r>
              <a:rPr lang="en-GB" dirty="0">
                <a:latin typeface="Calibri"/>
                <a:cs typeface="Calibri"/>
              </a:rPr>
              <a:t>, I., </a:t>
            </a:r>
            <a:r>
              <a:rPr lang="en-GB" dirty="0" err="1">
                <a:latin typeface="Calibri"/>
                <a:cs typeface="Calibri"/>
              </a:rPr>
              <a:t>Weijters</a:t>
            </a:r>
            <a:r>
              <a:rPr lang="en-GB" dirty="0">
                <a:latin typeface="Calibri"/>
                <a:cs typeface="Calibri"/>
              </a:rPr>
              <a:t>, B., </a:t>
            </a:r>
            <a:r>
              <a:rPr lang="en-GB" dirty="0" err="1">
                <a:latin typeface="Calibri"/>
                <a:cs typeface="Calibri"/>
              </a:rPr>
              <a:t>Houwer</a:t>
            </a:r>
            <a:r>
              <a:rPr lang="en-GB" dirty="0">
                <a:latin typeface="Calibri"/>
                <a:cs typeface="Calibri"/>
              </a:rPr>
              <a:t>, J.D., </a:t>
            </a:r>
            <a:r>
              <a:rPr lang="en-GB" dirty="0" err="1">
                <a:latin typeface="Calibri"/>
                <a:cs typeface="Calibri"/>
              </a:rPr>
              <a:t>Geuens</a:t>
            </a:r>
            <a:r>
              <a:rPr lang="en-GB" dirty="0">
                <a:latin typeface="Calibri"/>
                <a:cs typeface="Calibri"/>
              </a:rPr>
              <a:t>, M., </a:t>
            </a:r>
            <a:r>
              <a:rPr lang="en-GB" dirty="0" err="1">
                <a:latin typeface="Calibri"/>
                <a:cs typeface="Calibri"/>
              </a:rPr>
              <a:t>Slabbinck</a:t>
            </a:r>
            <a:r>
              <a:rPr lang="en-GB" dirty="0">
                <a:latin typeface="Calibri"/>
                <a:cs typeface="Calibri"/>
              </a:rPr>
              <a:t>, H., </a:t>
            </a:r>
            <a:r>
              <a:rPr lang="en-GB" dirty="0" err="1">
                <a:latin typeface="Calibri"/>
                <a:cs typeface="Calibri"/>
              </a:rPr>
              <a:t>Spruyt</a:t>
            </a:r>
            <a:r>
              <a:rPr lang="en-GB" dirty="0">
                <a:latin typeface="Calibri"/>
                <a:cs typeface="Calibri"/>
              </a:rPr>
              <a:t>, A., </a:t>
            </a:r>
            <a:r>
              <a:rPr lang="en-GB" dirty="0" err="1">
                <a:latin typeface="Calibri"/>
                <a:cs typeface="Calibri"/>
              </a:rPr>
              <a:t>Kerckhove</a:t>
            </a:r>
            <a:r>
              <a:rPr lang="en-GB" dirty="0">
                <a:latin typeface="Calibri"/>
                <a:cs typeface="Calibri"/>
              </a:rPr>
              <a:t>, A.V., </a:t>
            </a:r>
            <a:r>
              <a:rPr lang="en-GB" dirty="0" err="1">
                <a:latin typeface="Calibri"/>
                <a:cs typeface="Calibri"/>
              </a:rPr>
              <a:t>Lippevelde</a:t>
            </a:r>
            <a:r>
              <a:rPr lang="en-GB" dirty="0">
                <a:latin typeface="Calibri"/>
                <a:cs typeface="Calibri"/>
              </a:rPr>
              <a:t>, W.V., </a:t>
            </a:r>
            <a:r>
              <a:rPr lang="en-GB" dirty="0" err="1">
                <a:latin typeface="Calibri"/>
                <a:cs typeface="Calibri"/>
              </a:rPr>
              <a:t>Steur</a:t>
            </a:r>
            <a:r>
              <a:rPr lang="en-GB" dirty="0">
                <a:latin typeface="Calibri"/>
                <a:cs typeface="Calibri"/>
              </a:rPr>
              <a:t>, H. D., Verbeke, W. (2020) Environmentally Sustainable Food Consumption: A Review and Research Agenda From a Goal-Directed Perspective. </a:t>
            </a:r>
            <a:r>
              <a:rPr lang="en-GB" i="1" dirty="0">
                <a:latin typeface="Calibri"/>
                <a:cs typeface="Calibri"/>
              </a:rPr>
              <a:t>Frontiers in Psychology</a:t>
            </a:r>
            <a:r>
              <a:rPr lang="en-GB" dirty="0">
                <a:latin typeface="Calibri"/>
                <a:cs typeface="Calibri"/>
              </a:rPr>
              <a:t>, 11, 1603. </a:t>
            </a:r>
            <a:r>
              <a:rPr lang="en-GB" dirty="0">
                <a:solidFill>
                  <a:srgbClr val="F79037"/>
                </a:solidFill>
                <a:latin typeface="Calibri"/>
                <a:cs typeface="Calibri"/>
                <a:hlinkClick r:id="rId2">
                  <a:extLst>
                    <a:ext uri="{A12FA001-AC4F-418D-AE19-62706E023703}">
                      <ahyp:hlinkClr xmlns:ahyp="http://schemas.microsoft.com/office/drawing/2018/hyperlinkcolor" val="tx"/>
                    </a:ext>
                  </a:extLst>
                </a:hlinkClick>
              </a:rPr>
              <a:t>https://doi.org/10.3389/fpsyg.2020.01603</a:t>
            </a:r>
            <a:r>
              <a:rPr lang="en-GB" dirty="0">
                <a:solidFill>
                  <a:srgbClr val="F79037"/>
                </a:solidFill>
                <a:latin typeface="Calibri"/>
                <a:cs typeface="Calibri"/>
              </a:rPr>
              <a:t> </a:t>
            </a:r>
          </a:p>
          <a:p>
            <a:pPr marL="171450" indent="-171450" algn="l">
              <a:spcBef>
                <a:spcPts val="600"/>
              </a:spcBef>
              <a:buFont typeface="Arial,Sans-Serif"/>
              <a:buChar char="•"/>
            </a:pPr>
            <a:r>
              <a:rPr lang="en-US" dirty="0" err="1">
                <a:latin typeface="Calibri"/>
                <a:cs typeface="Calibri"/>
              </a:rPr>
              <a:t>Vlaholias</a:t>
            </a:r>
            <a:r>
              <a:rPr lang="en-US" dirty="0">
                <a:latin typeface="Calibri"/>
                <a:cs typeface="Calibri"/>
              </a:rPr>
              <a:t>-West, E., Thompson, K., </a:t>
            </a:r>
            <a:r>
              <a:rPr lang="en-US" dirty="0" err="1">
                <a:latin typeface="Calibri"/>
                <a:cs typeface="Calibri"/>
              </a:rPr>
              <a:t>Chiveralls</a:t>
            </a:r>
            <a:r>
              <a:rPr lang="en-US" dirty="0">
                <a:latin typeface="Calibri"/>
                <a:cs typeface="Calibri"/>
              </a:rPr>
              <a:t>, K., &amp; Dawson, D. (2018). </a:t>
            </a:r>
            <a:r>
              <a:rPr lang="en-US" i="1" dirty="0">
                <a:latin typeface="Calibri"/>
                <a:cs typeface="Calibri"/>
              </a:rPr>
              <a:t>The ethics of food charity</a:t>
            </a:r>
            <a:r>
              <a:rPr lang="en-US" dirty="0">
                <a:latin typeface="Calibri"/>
                <a:cs typeface="Calibri"/>
              </a:rPr>
              <a:t>. E</a:t>
            </a:r>
            <a:r>
              <a:rPr lang="en-US" i="1" dirty="0">
                <a:latin typeface="Calibri"/>
                <a:cs typeface="Calibri"/>
              </a:rPr>
              <a:t>ncyclopedia of food and agricultural ethics</a:t>
            </a:r>
            <a:r>
              <a:rPr lang="en-US" dirty="0">
                <a:latin typeface="Calibri"/>
                <a:cs typeface="Calibri"/>
              </a:rPr>
              <a:t>. Dordrecht: Springer.  </a:t>
            </a:r>
            <a:endParaRPr lang="en-US" dirty="0"/>
          </a:p>
          <a:p>
            <a:pPr marL="171450" indent="-171450" algn="l">
              <a:spcBef>
                <a:spcPts val="600"/>
              </a:spcBef>
              <a:buFont typeface="Arial,Sans-Serif"/>
              <a:buChar char="•"/>
            </a:pPr>
            <a:r>
              <a:rPr lang="en-US" dirty="0" err="1">
                <a:latin typeface="Calibri"/>
                <a:cs typeface="Calibri"/>
              </a:rPr>
              <a:t>Voorrips</a:t>
            </a:r>
            <a:r>
              <a:rPr lang="en-US" dirty="0">
                <a:latin typeface="Calibri"/>
                <a:cs typeface="Calibri"/>
              </a:rPr>
              <a:t>, L. E., </a:t>
            </a:r>
            <a:r>
              <a:rPr lang="en-US" dirty="0" err="1">
                <a:latin typeface="Calibri"/>
                <a:cs typeface="Calibri"/>
              </a:rPr>
              <a:t>Goldbohm</a:t>
            </a:r>
            <a:r>
              <a:rPr lang="en-US" dirty="0">
                <a:latin typeface="Calibri"/>
                <a:cs typeface="Calibri"/>
              </a:rPr>
              <a:t>, R. A., van Poppel, G.A. F. C., </a:t>
            </a:r>
            <a:r>
              <a:rPr lang="en-US" dirty="0" err="1">
                <a:latin typeface="Calibri"/>
                <a:cs typeface="Calibri"/>
              </a:rPr>
              <a:t>Sturmans</a:t>
            </a:r>
            <a:r>
              <a:rPr lang="en-US" dirty="0">
                <a:latin typeface="Calibri"/>
                <a:cs typeface="Calibri"/>
              </a:rPr>
              <a:t>, F., Hermus, R. J. J., &amp; Van Den Brandt, P. A. (2000). Vegetable and fruit consumption and risks of colon and rectal cancer in a prospective cohort study The Netherlands Cohort Study on Diet and Cancer. </a:t>
            </a:r>
            <a:r>
              <a:rPr lang="en-US" i="1" dirty="0">
                <a:latin typeface="Calibri"/>
                <a:cs typeface="Calibri"/>
              </a:rPr>
              <a:t>American Journal of Epidemiology</a:t>
            </a:r>
            <a:r>
              <a:rPr lang="en-US" dirty="0">
                <a:latin typeface="Calibri"/>
                <a:cs typeface="Calibri"/>
              </a:rPr>
              <a:t>, 152(11), 1081-1092. </a:t>
            </a:r>
            <a:endParaRPr lang="en-US" dirty="0"/>
          </a:p>
          <a:p>
            <a:pPr marL="171450" indent="-171450" algn="l">
              <a:spcBef>
                <a:spcPts val="600"/>
              </a:spcBef>
              <a:buFont typeface="Arial,Sans-Serif"/>
              <a:buChar char="•"/>
            </a:pPr>
            <a:r>
              <a:rPr lang="en-US" dirty="0">
                <a:latin typeface="Calibri"/>
                <a:cs typeface="Calibri"/>
              </a:rPr>
              <a:t>Wireless Philosophy (2018) Philosophy - Ethics: Consequentialism, Retrieved from</a:t>
            </a:r>
            <a:r>
              <a:rPr lang="en-US" dirty="0">
                <a:solidFill>
                  <a:srgbClr val="002060"/>
                </a:solidFill>
                <a:latin typeface="Calibri"/>
                <a:cs typeface="Calibri"/>
              </a:rPr>
              <a:t> </a:t>
            </a:r>
            <a:r>
              <a:rPr lang="en-US" dirty="0">
                <a:solidFill>
                  <a:srgbClr val="F79037"/>
                </a:solidFill>
                <a:latin typeface="Calibri"/>
                <a:cs typeface="Calibri"/>
                <a:hlinkClick r:id="rId3">
                  <a:extLst>
                    <a:ext uri="{A12FA001-AC4F-418D-AE19-62706E023703}">
                      <ahyp:hlinkClr xmlns:ahyp="http://schemas.microsoft.com/office/drawing/2018/hyperlinkcolor" val="tx"/>
                    </a:ext>
                  </a:extLst>
                </a:hlinkClick>
              </a:rPr>
              <a:t>https://youtu.be/hACdhD_kes8</a:t>
            </a:r>
            <a:r>
              <a:rPr lang="en-US" dirty="0">
                <a:solidFill>
                  <a:srgbClr val="FFC000"/>
                </a:solidFill>
                <a:latin typeface="Calibri"/>
                <a:cs typeface="Calibri"/>
              </a:rPr>
              <a:t> </a:t>
            </a:r>
            <a:r>
              <a:rPr lang="en-US" dirty="0">
                <a:solidFill>
                  <a:srgbClr val="F79037"/>
                </a:solidFill>
                <a:latin typeface="Calibri"/>
                <a:cs typeface="Calibri"/>
              </a:rPr>
              <a:t> </a:t>
            </a:r>
            <a:endParaRPr lang="en-US" dirty="0">
              <a:latin typeface="Calibri"/>
              <a:cs typeface="Calibri"/>
            </a:endParaRPr>
          </a:p>
          <a:p>
            <a:pPr marL="171450" indent="-171450" algn="l">
              <a:spcBef>
                <a:spcPts val="600"/>
              </a:spcBef>
              <a:buFont typeface="Arial,Sans-Serif"/>
              <a:buChar char="•"/>
            </a:pPr>
            <a:r>
              <a:rPr lang="en-US" dirty="0">
                <a:latin typeface="Calibri"/>
                <a:cs typeface="Calibri"/>
              </a:rPr>
              <a:t>Wireless Philosophy (2018) Philosophy - Ethics: Killing Animals for Food, </a:t>
            </a:r>
            <a:r>
              <a:rPr lang="en-US" dirty="0">
                <a:solidFill>
                  <a:srgbClr val="F79037"/>
                </a:solidFill>
                <a:latin typeface="Calibri"/>
                <a:cs typeface="Calibri"/>
                <a:hlinkClick r:id="rId4">
                  <a:extLst>
                    <a:ext uri="{A12FA001-AC4F-418D-AE19-62706E023703}">
                      <ahyp:hlinkClr xmlns:ahyp="http://schemas.microsoft.com/office/drawing/2018/hyperlinkcolor" val="tx"/>
                    </a:ext>
                  </a:extLst>
                </a:hlinkClick>
              </a:rPr>
              <a:t>https://youtu.be/3HAMk_ZYO7g</a:t>
            </a:r>
            <a:r>
              <a:rPr lang="en-US" dirty="0">
                <a:solidFill>
                  <a:srgbClr val="F79037"/>
                </a:solidFill>
                <a:latin typeface="Calibri"/>
                <a:cs typeface="Calibri"/>
              </a:rPr>
              <a:t> </a:t>
            </a:r>
            <a:endParaRPr lang="en-US" dirty="0">
              <a:latin typeface="Calibri"/>
              <a:cs typeface="Calibri"/>
            </a:endParaRPr>
          </a:p>
          <a:p>
            <a:pPr marL="171450" indent="-171450" algn="l">
              <a:spcBef>
                <a:spcPts val="600"/>
              </a:spcBef>
              <a:buFont typeface="Arial,Sans-Serif"/>
              <a:buChar char="•"/>
            </a:pPr>
            <a:r>
              <a:rPr lang="en-US" dirty="0">
                <a:latin typeface="Calibri"/>
                <a:cs typeface="Calibri"/>
              </a:rPr>
              <a:t>World Cancer Research Fund International (n.d.) Wholegrains, vegetables, fruit and cancer risk. Retrieved from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https://www.wcrf.org/diet-activity-and-cancer/risk-factors/wholegrains-vegetables-fruit-and-cancer-risk/</a:t>
            </a:r>
            <a:r>
              <a:rPr lang="en-US" dirty="0">
                <a:solidFill>
                  <a:srgbClr val="F79037"/>
                </a:solidFill>
                <a:latin typeface="Calibri"/>
                <a:cs typeface="Calibri"/>
              </a:rPr>
              <a:t>  </a:t>
            </a:r>
            <a:endParaRPr lang="en-US" dirty="0">
              <a:latin typeface="Calibri"/>
              <a:cs typeface="Calibri"/>
            </a:endParaRPr>
          </a:p>
          <a:p>
            <a:pPr marL="171450" indent="-171450" algn="l">
              <a:spcBef>
                <a:spcPts val="600"/>
              </a:spcBef>
              <a:buFont typeface="Arial"/>
              <a:buChar char="•"/>
            </a:pPr>
            <a:r>
              <a:rPr lang="en-US" dirty="0">
                <a:solidFill>
                  <a:schemeClr val="tx1"/>
                </a:solidFill>
                <a:latin typeface="Calibri"/>
                <a:cs typeface="Calibri"/>
              </a:rPr>
              <a:t>World Health Organization (2010). Set of recommendations on the marketing of foods and non-alcoholic beverages to children. Retrieved from</a:t>
            </a:r>
            <a:r>
              <a:rPr lang="en-US" dirty="0">
                <a:latin typeface="Calibri"/>
                <a:cs typeface="Calibri"/>
              </a:rPr>
              <a:t> </a:t>
            </a:r>
            <a:r>
              <a:rPr lang="en-US"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https://www.who.int/publications/i/item/9789241500210</a:t>
            </a:r>
            <a:r>
              <a:rPr lang="en-US" dirty="0">
                <a:solidFill>
                  <a:srgbClr val="FFC000"/>
                </a:solidFill>
                <a:latin typeface="Calibri"/>
                <a:cs typeface="Calibri"/>
              </a:rPr>
              <a:t> </a:t>
            </a:r>
          </a:p>
          <a:p>
            <a:pPr marL="171450" indent="-171450" algn="l">
              <a:spcBef>
                <a:spcPts val="600"/>
              </a:spcBef>
              <a:buFont typeface="Arial,Sans-Serif"/>
              <a:buChar char="•"/>
            </a:pPr>
            <a:r>
              <a:rPr lang="en-US" dirty="0">
                <a:latin typeface="Calibri"/>
                <a:cs typeface="Calibri"/>
              </a:rPr>
              <a:t>World Intellectual Property Organization (n.d.). What is Intellectual Property? </a:t>
            </a:r>
            <a:r>
              <a:rPr lang="en-US" dirty="0">
                <a:solidFill>
                  <a:srgbClr val="F79037"/>
                </a:solidFill>
                <a:latin typeface="Calibri"/>
                <a:cs typeface="Calibri"/>
                <a:hlinkClick r:id="rId7">
                  <a:extLst>
                    <a:ext uri="{A12FA001-AC4F-418D-AE19-62706E023703}">
                      <ahyp:hlinkClr xmlns:ahyp="http://schemas.microsoft.com/office/drawing/2018/hyperlinkcolor" val="tx"/>
                    </a:ext>
                  </a:extLst>
                </a:hlinkClick>
              </a:rPr>
              <a:t>https://www.wipo.int/about-ip/en/</a:t>
            </a:r>
            <a:r>
              <a:rPr lang="en-US" dirty="0">
                <a:solidFill>
                  <a:srgbClr val="F79037"/>
                </a:solidFill>
                <a:latin typeface="Calibri"/>
                <a:cs typeface="Calibri"/>
              </a:rPr>
              <a:t> </a:t>
            </a:r>
            <a:endParaRPr lang="en-US" dirty="0">
              <a:solidFill>
                <a:srgbClr val="F79037"/>
              </a:solidFill>
            </a:endParaRPr>
          </a:p>
          <a:p>
            <a:pPr marL="171450" indent="-171450" algn="l">
              <a:spcBef>
                <a:spcPts val="600"/>
              </a:spcBef>
              <a:buFont typeface="Arial,Sans-Serif"/>
              <a:buChar char="•"/>
            </a:pPr>
            <a:r>
              <a:rPr lang="en-US" dirty="0" err="1">
                <a:latin typeface="Calibri"/>
                <a:cs typeface="Calibri"/>
              </a:rPr>
              <a:t>Worldbank</a:t>
            </a:r>
            <a:r>
              <a:rPr lang="en-US" dirty="0">
                <a:latin typeface="Calibri"/>
                <a:cs typeface="Calibri"/>
              </a:rPr>
              <a:t> (n.d.-a) Are healthy diets affordable? Using new data to guide agricultural and food policy. Retrieved from </a:t>
            </a:r>
            <a:r>
              <a:rPr lang="en-US" dirty="0">
                <a:solidFill>
                  <a:srgbClr val="F79037"/>
                </a:solidFill>
                <a:latin typeface="Calibri"/>
                <a:cs typeface="Calibri"/>
                <a:hlinkClick r:id="rId8">
                  <a:extLst>
                    <a:ext uri="{A12FA001-AC4F-418D-AE19-62706E023703}">
                      <ahyp:hlinkClr xmlns:ahyp="http://schemas.microsoft.com/office/drawing/2018/hyperlinkcolor" val="tx"/>
                    </a:ext>
                  </a:extLst>
                </a:hlinkClick>
              </a:rPr>
              <a:t>https://live.worldbank.org/events/healthy-diets-affordable</a:t>
            </a:r>
            <a:r>
              <a:rPr lang="en-US" dirty="0">
                <a:solidFill>
                  <a:srgbClr val="F79037"/>
                </a:solidFill>
                <a:latin typeface="Calibri"/>
                <a:cs typeface="Calibri"/>
              </a:rPr>
              <a:t> </a:t>
            </a:r>
            <a:r>
              <a:rPr lang="en-US" dirty="0">
                <a:latin typeface="Calibri"/>
                <a:cs typeface="Calibri"/>
              </a:rPr>
              <a:t>(Access Date: 9.08.2022) </a:t>
            </a:r>
          </a:p>
          <a:p>
            <a:pPr marL="171450" indent="-171450" algn="l">
              <a:spcBef>
                <a:spcPts val="600"/>
              </a:spcBef>
              <a:buFont typeface="Arial,Sans-Serif"/>
              <a:buChar char="•"/>
            </a:pPr>
            <a:r>
              <a:rPr lang="en-US" dirty="0" err="1">
                <a:latin typeface="Calibri"/>
                <a:cs typeface="Calibri"/>
              </a:rPr>
              <a:t>Worldbank</a:t>
            </a:r>
            <a:r>
              <a:rPr lang="en-US" dirty="0">
                <a:latin typeface="Calibri"/>
                <a:cs typeface="Calibri"/>
              </a:rPr>
              <a:t> (n.d.-b). Food Security Update. Retrieved from</a:t>
            </a:r>
            <a:r>
              <a:rPr lang="en-US" dirty="0">
                <a:solidFill>
                  <a:srgbClr val="F79037"/>
                </a:solidFill>
                <a:latin typeface="Calibri"/>
                <a:cs typeface="Calibri"/>
              </a:rPr>
              <a:t> </a:t>
            </a:r>
            <a:r>
              <a:rPr lang="en-US" u="sng"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https://www.worldbank.org/en/topic/agriculture/brief/food-security-update</a:t>
            </a:r>
            <a:r>
              <a:rPr lang="en-US" dirty="0">
                <a:solidFill>
                  <a:srgbClr val="F79037"/>
                </a:solidFill>
                <a:latin typeface="Calibri"/>
                <a:cs typeface="Calibri"/>
              </a:rPr>
              <a:t> </a:t>
            </a:r>
            <a:r>
              <a:rPr lang="en-US" dirty="0">
                <a:latin typeface="Calibri"/>
                <a:cs typeface="Calibri"/>
              </a:rPr>
              <a:t>(Access Date: 9.08.2022)</a:t>
            </a:r>
          </a:p>
          <a:p>
            <a:pPr marL="171450" indent="-171450" algn="l">
              <a:spcBef>
                <a:spcPts val="600"/>
              </a:spcBef>
              <a:buFont typeface="Arial,Sans-Serif"/>
              <a:buChar char="•"/>
            </a:pPr>
            <a:r>
              <a:rPr lang="en-US" dirty="0">
                <a:latin typeface="Calibri"/>
                <a:cs typeface="Calibri"/>
              </a:rPr>
              <a:t>Yue, B., Sheng, G., She, S., Xu, J. (2020) Impact of Consumer Environmental Responsibility on Green Consumption Behavior in China: The Role of Environmental Concern and Price Sensitivity. </a:t>
            </a:r>
            <a:r>
              <a:rPr lang="en-US" i="1" dirty="0">
                <a:latin typeface="Calibri"/>
                <a:cs typeface="Calibri"/>
              </a:rPr>
              <a:t>Sustainability</a:t>
            </a:r>
            <a:r>
              <a:rPr lang="en-US" dirty="0">
                <a:latin typeface="Calibri"/>
                <a:cs typeface="Calibri"/>
              </a:rPr>
              <a:t>, </a:t>
            </a:r>
            <a:r>
              <a:rPr lang="en-US" i="1" dirty="0">
                <a:latin typeface="Calibri"/>
                <a:cs typeface="Calibri"/>
              </a:rPr>
              <a:t>12</a:t>
            </a:r>
            <a:r>
              <a:rPr lang="en-US" dirty="0">
                <a:latin typeface="Calibri"/>
                <a:cs typeface="Calibri"/>
              </a:rPr>
              <a:t>, 2074.</a:t>
            </a:r>
            <a:r>
              <a:rPr lang="en-US" dirty="0">
                <a:solidFill>
                  <a:srgbClr val="F79037"/>
                </a:solidFill>
                <a:latin typeface="Calibri"/>
                <a:cs typeface="Calibri"/>
              </a:rPr>
              <a:t> </a:t>
            </a:r>
            <a:r>
              <a:rPr lang="en-US" dirty="0">
                <a:solidFill>
                  <a:srgbClr val="F79037"/>
                </a:solidFill>
                <a:latin typeface="Calibri"/>
                <a:cs typeface="Calibri"/>
                <a:hlinkClick r:id="rId10">
                  <a:extLst>
                    <a:ext uri="{A12FA001-AC4F-418D-AE19-62706E023703}">
                      <ahyp:hlinkClr xmlns:ahyp="http://schemas.microsoft.com/office/drawing/2018/hyperlinkcolor" val="tx"/>
                    </a:ext>
                  </a:extLst>
                </a:hlinkClick>
              </a:rPr>
              <a:t>https://doi.org/10.3390/su12052074</a:t>
            </a:r>
            <a:r>
              <a:rPr lang="en-US" dirty="0">
                <a:solidFill>
                  <a:srgbClr val="F79037"/>
                </a:solidFill>
                <a:latin typeface="Calibri"/>
                <a:cs typeface="Calibri"/>
              </a:rPr>
              <a:t> </a:t>
            </a:r>
          </a:p>
          <a:p>
            <a:pPr marL="171450" indent="-171450" algn="l">
              <a:spcBef>
                <a:spcPts val="600"/>
              </a:spcBef>
              <a:buFont typeface="Arial,Sans-Serif"/>
              <a:buChar char="•"/>
            </a:pPr>
            <a:r>
              <a:rPr lang="en-US" dirty="0">
                <a:latin typeface="Calibri"/>
                <a:cs typeface="Calibri"/>
              </a:rPr>
              <a:t>Zepeda L. &amp; </a:t>
            </a:r>
            <a:r>
              <a:rPr lang="en-US" dirty="0" err="1">
                <a:latin typeface="Calibri"/>
                <a:cs typeface="Calibri"/>
              </a:rPr>
              <a:t>Leviten</a:t>
            </a:r>
            <a:r>
              <a:rPr lang="en-US" dirty="0">
                <a:latin typeface="Calibri"/>
                <a:cs typeface="Calibri"/>
              </a:rPr>
              <a:t>-Reid C. (2004). </a:t>
            </a:r>
            <a:r>
              <a:rPr lang="en-GB" dirty="0">
                <a:latin typeface="Calibri"/>
                <a:cs typeface="Calibri"/>
              </a:rPr>
              <a:t>Consumers’ Views on Local Food. Journal of Food Distribution Research, 35(3), p.6.</a:t>
            </a:r>
            <a:endParaRPr lang="en-US" dirty="0">
              <a:latin typeface="Calibri"/>
              <a:cs typeface="Calibri"/>
            </a:endParaRPr>
          </a:p>
          <a:p>
            <a:pPr algn="l"/>
            <a:endParaRPr lang="en-US" dirty="0"/>
          </a:p>
        </p:txBody>
      </p:sp>
      <p:grpSp>
        <p:nvGrpSpPr>
          <p:cNvPr id="31" name="Graphic 2">
            <a:extLst>
              <a:ext uri="{FF2B5EF4-FFF2-40B4-BE49-F238E27FC236}">
                <a16:creationId xmlns:a16="http://schemas.microsoft.com/office/drawing/2014/main" id="{86D4F953-B572-4D8C-3DDF-E1AE85544D52}"/>
              </a:ext>
            </a:extLst>
          </p:cNvPr>
          <p:cNvGrpSpPr/>
          <p:nvPr/>
        </p:nvGrpSpPr>
        <p:grpSpPr>
          <a:xfrm>
            <a:off x="752315" y="-5"/>
            <a:ext cx="1082141" cy="1124761"/>
            <a:chOff x="690225" y="4499263"/>
            <a:chExt cx="1499146" cy="1521296"/>
          </a:xfrm>
        </p:grpSpPr>
        <p:sp>
          <p:nvSpPr>
            <p:cNvPr id="5" name="Freeform 109">
              <a:extLst>
                <a:ext uri="{FF2B5EF4-FFF2-40B4-BE49-F238E27FC236}">
                  <a16:creationId xmlns:a16="http://schemas.microsoft.com/office/drawing/2014/main" id="{D591CC9B-B370-FFBB-02E5-3E01FAC5D32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206FCAAE-16EB-F61E-5A13-9D31484BF31A}"/>
                </a:ext>
              </a:extLst>
            </p:cNvPr>
            <p:cNvGrpSpPr/>
            <p:nvPr/>
          </p:nvGrpSpPr>
          <p:grpSpPr>
            <a:xfrm>
              <a:off x="879521" y="4954417"/>
              <a:ext cx="306297" cy="518817"/>
              <a:chOff x="879521" y="4954417"/>
              <a:chExt cx="306297" cy="518817"/>
            </a:xfrm>
            <a:solidFill>
              <a:srgbClr val="F1A0C2"/>
            </a:solidFill>
          </p:grpSpPr>
          <p:sp>
            <p:nvSpPr>
              <p:cNvPr id="26" name="Freeform 166">
                <a:extLst>
                  <a:ext uri="{FF2B5EF4-FFF2-40B4-BE49-F238E27FC236}">
                    <a16:creationId xmlns:a16="http://schemas.microsoft.com/office/drawing/2014/main" id="{BADE3538-CE56-EB7C-C2FE-3EC6D3D82AC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7" name="Freeform 167">
                <a:extLst>
                  <a:ext uri="{FF2B5EF4-FFF2-40B4-BE49-F238E27FC236}">
                    <a16:creationId xmlns:a16="http://schemas.microsoft.com/office/drawing/2014/main" id="{887D4B82-AA1E-3E76-5FB9-56013B75BE9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8" name="Freeform 168">
                <a:extLst>
                  <a:ext uri="{FF2B5EF4-FFF2-40B4-BE49-F238E27FC236}">
                    <a16:creationId xmlns:a16="http://schemas.microsoft.com/office/drawing/2014/main" id="{93D725FB-B561-5D5D-8007-2D583F48613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9" name="Freeform 170">
                <a:extLst>
                  <a:ext uri="{FF2B5EF4-FFF2-40B4-BE49-F238E27FC236}">
                    <a16:creationId xmlns:a16="http://schemas.microsoft.com/office/drawing/2014/main" id="{89E5F2A5-AA20-DFE0-780E-80DF58B39671}"/>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0" name="Freeform 171">
                <a:extLst>
                  <a:ext uri="{FF2B5EF4-FFF2-40B4-BE49-F238E27FC236}">
                    <a16:creationId xmlns:a16="http://schemas.microsoft.com/office/drawing/2014/main" id="{D97C9052-057A-450C-06C8-67A5DB1B22C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2A5B2DFB-DB16-D774-D905-FF0EC2C765CC}"/>
                </a:ext>
              </a:extLst>
            </p:cNvPr>
            <p:cNvGrpSpPr/>
            <p:nvPr/>
          </p:nvGrpSpPr>
          <p:grpSpPr>
            <a:xfrm>
              <a:off x="1305674" y="4681705"/>
              <a:ext cx="305346" cy="518817"/>
              <a:chOff x="1305674" y="4681705"/>
              <a:chExt cx="305346" cy="518817"/>
            </a:xfrm>
            <a:solidFill>
              <a:srgbClr val="F1A0C2"/>
            </a:solidFill>
          </p:grpSpPr>
          <p:sp>
            <p:nvSpPr>
              <p:cNvPr id="21" name="Freeform 125">
                <a:extLst>
                  <a:ext uri="{FF2B5EF4-FFF2-40B4-BE49-F238E27FC236}">
                    <a16:creationId xmlns:a16="http://schemas.microsoft.com/office/drawing/2014/main" id="{ECDCB4B4-F76C-FF4B-B397-D5896BDCFB1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2" name="Freeform 126">
                <a:extLst>
                  <a:ext uri="{FF2B5EF4-FFF2-40B4-BE49-F238E27FC236}">
                    <a16:creationId xmlns:a16="http://schemas.microsoft.com/office/drawing/2014/main" id="{61C1C6B0-54A9-9E17-674E-F4A8007C47A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3" name="Freeform 131">
                <a:extLst>
                  <a:ext uri="{FF2B5EF4-FFF2-40B4-BE49-F238E27FC236}">
                    <a16:creationId xmlns:a16="http://schemas.microsoft.com/office/drawing/2014/main" id="{1F5C04A2-EDC8-8DD9-1CA5-18785D0F6F1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4" name="Freeform 139">
                <a:extLst>
                  <a:ext uri="{FF2B5EF4-FFF2-40B4-BE49-F238E27FC236}">
                    <a16:creationId xmlns:a16="http://schemas.microsoft.com/office/drawing/2014/main" id="{C58F2FD3-EF44-E924-4680-6E053596D87E}"/>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5" name="Freeform 165">
                <a:extLst>
                  <a:ext uri="{FF2B5EF4-FFF2-40B4-BE49-F238E27FC236}">
                    <a16:creationId xmlns:a16="http://schemas.microsoft.com/office/drawing/2014/main" id="{9AC1CFFD-BCEF-59B7-A6FF-6E30952C67B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5C44C62D-900F-26E1-DBEE-6DD05B263744}"/>
                </a:ext>
              </a:extLst>
            </p:cNvPr>
            <p:cNvGrpSpPr/>
            <p:nvPr/>
          </p:nvGrpSpPr>
          <p:grpSpPr>
            <a:xfrm>
              <a:off x="1725169" y="4951566"/>
              <a:ext cx="306297" cy="518818"/>
              <a:chOff x="1725169" y="4951566"/>
              <a:chExt cx="306297" cy="518818"/>
            </a:xfrm>
            <a:solidFill>
              <a:srgbClr val="F1A0C2"/>
            </a:solidFill>
          </p:grpSpPr>
          <p:sp>
            <p:nvSpPr>
              <p:cNvPr id="16" name="Freeform 120">
                <a:extLst>
                  <a:ext uri="{FF2B5EF4-FFF2-40B4-BE49-F238E27FC236}">
                    <a16:creationId xmlns:a16="http://schemas.microsoft.com/office/drawing/2014/main" id="{313CF243-C1FA-3C40-CE8E-D452C1FF5F1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7" name="Freeform 121">
                <a:extLst>
                  <a:ext uri="{FF2B5EF4-FFF2-40B4-BE49-F238E27FC236}">
                    <a16:creationId xmlns:a16="http://schemas.microsoft.com/office/drawing/2014/main" id="{E21E3E68-EDD8-00DC-F06E-BC9BFDFD284A}"/>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8" name="Freeform 122">
                <a:extLst>
                  <a:ext uri="{FF2B5EF4-FFF2-40B4-BE49-F238E27FC236}">
                    <a16:creationId xmlns:a16="http://schemas.microsoft.com/office/drawing/2014/main" id="{953D8BAD-13F5-2D46-04F6-D16003F1090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9" name="Freeform 123">
                <a:extLst>
                  <a:ext uri="{FF2B5EF4-FFF2-40B4-BE49-F238E27FC236}">
                    <a16:creationId xmlns:a16="http://schemas.microsoft.com/office/drawing/2014/main" id="{6FF8D418-AAE4-1CEA-03BA-E038756190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0" name="Freeform 124">
                <a:extLst>
                  <a:ext uri="{FF2B5EF4-FFF2-40B4-BE49-F238E27FC236}">
                    <a16:creationId xmlns:a16="http://schemas.microsoft.com/office/drawing/2014/main" id="{F1DC28FF-6AD2-1965-22A6-F733EEAF84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79212F04-21C4-7951-B16C-15AE1F2D506F}"/>
                </a:ext>
              </a:extLst>
            </p:cNvPr>
            <p:cNvGrpSpPr/>
            <p:nvPr/>
          </p:nvGrpSpPr>
          <p:grpSpPr>
            <a:xfrm>
              <a:off x="690225" y="4499263"/>
              <a:ext cx="1499146" cy="1498491"/>
              <a:chOff x="690225" y="4499263"/>
              <a:chExt cx="1499146" cy="1498491"/>
            </a:xfrm>
            <a:solidFill>
              <a:srgbClr val="000000"/>
            </a:solidFill>
          </p:grpSpPr>
          <p:grpSp>
            <p:nvGrpSpPr>
              <p:cNvPr id="10" name="Graphic 2">
                <a:extLst>
                  <a:ext uri="{FF2B5EF4-FFF2-40B4-BE49-F238E27FC236}">
                    <a16:creationId xmlns:a16="http://schemas.microsoft.com/office/drawing/2014/main" id="{4F8B4F17-8907-EB6E-3736-90E808A59CC0}"/>
                  </a:ext>
                </a:extLst>
              </p:cNvPr>
              <p:cNvGrpSpPr/>
              <p:nvPr userDrawn="1"/>
            </p:nvGrpSpPr>
            <p:grpSpPr>
              <a:xfrm>
                <a:off x="690225" y="4499263"/>
                <a:ext cx="1499146" cy="1498491"/>
                <a:chOff x="690225" y="4499263"/>
                <a:chExt cx="1499146" cy="1498491"/>
              </a:xfrm>
              <a:solidFill>
                <a:srgbClr val="000000"/>
              </a:solidFill>
            </p:grpSpPr>
            <p:sp>
              <p:nvSpPr>
                <p:cNvPr id="14" name="Freeform 118">
                  <a:extLst>
                    <a:ext uri="{FF2B5EF4-FFF2-40B4-BE49-F238E27FC236}">
                      <a16:creationId xmlns:a16="http://schemas.microsoft.com/office/drawing/2014/main" id="{D944F4B0-A573-6AE8-DA8C-C56F59786B9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 name="Freeform 119">
                  <a:extLst>
                    <a:ext uri="{FF2B5EF4-FFF2-40B4-BE49-F238E27FC236}">
                      <a16:creationId xmlns:a16="http://schemas.microsoft.com/office/drawing/2014/main" id="{10C2A035-D4F5-467D-4C02-67D8C6E4BA00}"/>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 name="Freeform 115">
                <a:extLst>
                  <a:ext uri="{FF2B5EF4-FFF2-40B4-BE49-F238E27FC236}">
                    <a16:creationId xmlns:a16="http://schemas.microsoft.com/office/drawing/2014/main" id="{D04E7F83-0DF9-6365-6AF9-5FD8D586BB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2" name="Freeform 116">
                <a:extLst>
                  <a:ext uri="{FF2B5EF4-FFF2-40B4-BE49-F238E27FC236}">
                    <a16:creationId xmlns:a16="http://schemas.microsoft.com/office/drawing/2014/main" id="{12E304B4-BFB2-08FD-9057-4A8114E22A3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3" name="Freeform 117">
                <a:extLst>
                  <a:ext uri="{FF2B5EF4-FFF2-40B4-BE49-F238E27FC236}">
                    <a16:creationId xmlns:a16="http://schemas.microsoft.com/office/drawing/2014/main" id="{BA9D7E33-A4ED-E70F-0503-28CF65B388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Slide Number Placeholder 9">
            <a:extLst>
              <a:ext uri="{FF2B5EF4-FFF2-40B4-BE49-F238E27FC236}">
                <a16:creationId xmlns:a16="http://schemas.microsoft.com/office/drawing/2014/main" id="{4CA45649-9FA8-8D39-0F4B-51930F1BD687}"/>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68</a:t>
            </a:fld>
            <a:endParaRPr lang="en-US" sz="1100"/>
          </a:p>
        </p:txBody>
      </p:sp>
    </p:spTree>
    <p:extLst>
      <p:ext uri="{BB962C8B-B14F-4D97-AF65-F5344CB8AC3E}">
        <p14:creationId xmlns:p14="http://schemas.microsoft.com/office/powerpoint/2010/main" val="23112237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AC2A0BD-C734-794F-9F76-86C6BF548A9B}"/>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391AE85D-47B3-8A42-8F63-97771B6BE4C9}"/>
              </a:ext>
            </a:extLst>
          </p:cNvPr>
          <p:cNvSpPr>
            <a:spLocks noGrp="1"/>
          </p:cNvSpPr>
          <p:nvPr>
            <p:ph type="body" sz="quarter" idx="13"/>
          </p:nvPr>
        </p:nvSpPr>
        <p:spPr>
          <a:xfrm>
            <a:off x="645961" y="2506733"/>
            <a:ext cx="3418702" cy="2586284"/>
          </a:xfrm>
        </p:spPr>
        <p:txBody>
          <a:bodyPr lIns="91440" tIns="45720" rIns="91440" bIns="45720" anchor="ctr">
            <a:normAutofit/>
          </a:bodyPr>
          <a:lstStyle/>
          <a:p>
            <a:pPr algn="l"/>
            <a:r>
              <a:rPr lang="en-US" dirty="0" err="1">
                <a:latin typeface="Calibri"/>
                <a:cs typeface="Calibri"/>
              </a:rPr>
              <a:t>Geleceğin</a:t>
            </a:r>
            <a:r>
              <a:rPr lang="en-US" dirty="0">
                <a:latin typeface="Calibri"/>
                <a:cs typeface="Calibri"/>
              </a:rPr>
              <a:t> </a:t>
            </a:r>
            <a:r>
              <a:rPr lang="en-US" dirty="0" err="1">
                <a:latin typeface="Calibri"/>
                <a:cs typeface="Calibri"/>
              </a:rPr>
              <a:t>en</a:t>
            </a:r>
            <a:r>
              <a:rPr lang="en-US" dirty="0">
                <a:latin typeface="Calibri"/>
                <a:cs typeface="Calibri"/>
              </a:rPr>
              <a:t> </a:t>
            </a:r>
            <a:r>
              <a:rPr lang="en-US" dirty="0" err="1">
                <a:latin typeface="Calibri"/>
                <a:cs typeface="Calibri"/>
              </a:rPr>
              <a:t>güzel</a:t>
            </a:r>
            <a:r>
              <a:rPr lang="en-US" dirty="0">
                <a:latin typeface="Calibri"/>
                <a:cs typeface="Calibri"/>
              </a:rPr>
              <a:t> </a:t>
            </a:r>
            <a:r>
              <a:rPr lang="en-US" dirty="0" err="1">
                <a:latin typeface="Calibri"/>
                <a:cs typeface="Calibri"/>
              </a:rPr>
              <a:t>sanatı</a:t>
            </a:r>
            <a:r>
              <a:rPr lang="en-US" dirty="0">
                <a:latin typeface="Calibri"/>
                <a:cs typeface="Calibri"/>
              </a:rPr>
              <a:t>, </a:t>
            </a:r>
            <a:r>
              <a:rPr lang="en-US" dirty="0" err="1">
                <a:latin typeface="Calibri"/>
                <a:cs typeface="Calibri"/>
              </a:rPr>
              <a:t>küçük</a:t>
            </a:r>
            <a:r>
              <a:rPr lang="en-US" dirty="0">
                <a:latin typeface="Calibri"/>
                <a:cs typeface="Calibri"/>
              </a:rPr>
              <a:t> </a:t>
            </a:r>
            <a:r>
              <a:rPr lang="en-US" dirty="0" err="1">
                <a:latin typeface="Calibri"/>
                <a:cs typeface="Calibri"/>
              </a:rPr>
              <a:t>bir</a:t>
            </a:r>
            <a:r>
              <a:rPr lang="en-US" dirty="0">
                <a:latin typeface="Calibri"/>
                <a:cs typeface="Calibri"/>
              </a:rPr>
              <a:t> </a:t>
            </a:r>
            <a:r>
              <a:rPr lang="en-US" dirty="0" err="1">
                <a:latin typeface="Calibri"/>
                <a:cs typeface="Calibri"/>
              </a:rPr>
              <a:t>toprak</a:t>
            </a:r>
            <a:r>
              <a:rPr lang="en-US" dirty="0">
                <a:latin typeface="Calibri"/>
                <a:cs typeface="Calibri"/>
              </a:rPr>
              <a:t> </a:t>
            </a:r>
            <a:r>
              <a:rPr lang="en-US" dirty="0" err="1">
                <a:latin typeface="Calibri"/>
                <a:cs typeface="Calibri"/>
              </a:rPr>
              <a:t>parçasından</a:t>
            </a:r>
            <a:r>
              <a:rPr lang="en-US" dirty="0">
                <a:latin typeface="Calibri"/>
                <a:cs typeface="Calibri"/>
              </a:rPr>
              <a:t> </a:t>
            </a:r>
            <a:r>
              <a:rPr lang="en-US" dirty="0" err="1">
                <a:latin typeface="Calibri"/>
                <a:cs typeface="Calibri"/>
              </a:rPr>
              <a:t>rahat</a:t>
            </a:r>
            <a:r>
              <a:rPr lang="en-US" dirty="0">
                <a:latin typeface="Calibri"/>
                <a:cs typeface="Calibri"/>
              </a:rPr>
              <a:t> </a:t>
            </a:r>
            <a:r>
              <a:rPr lang="en-US" dirty="0" err="1">
                <a:latin typeface="Calibri"/>
                <a:cs typeface="Calibri"/>
              </a:rPr>
              <a:t>bir</a:t>
            </a:r>
            <a:r>
              <a:rPr lang="en-US" dirty="0">
                <a:latin typeface="Calibri"/>
                <a:cs typeface="Calibri"/>
              </a:rPr>
              <a:t> </a:t>
            </a:r>
            <a:r>
              <a:rPr lang="en-US" dirty="0" err="1">
                <a:latin typeface="Calibri"/>
                <a:cs typeface="Calibri"/>
              </a:rPr>
              <a:t>yaşam</a:t>
            </a:r>
            <a:r>
              <a:rPr lang="en-US" dirty="0">
                <a:latin typeface="Calibri"/>
                <a:cs typeface="Calibri"/>
              </a:rPr>
              <a:t> </a:t>
            </a:r>
            <a:r>
              <a:rPr lang="en-US" dirty="0" err="1">
                <a:latin typeface="Calibri"/>
                <a:cs typeface="Calibri"/>
              </a:rPr>
              <a:t>alanı</a:t>
            </a:r>
            <a:r>
              <a:rPr lang="en-US" dirty="0">
                <a:latin typeface="Calibri"/>
                <a:cs typeface="Calibri"/>
              </a:rPr>
              <a:t> </a:t>
            </a:r>
            <a:r>
              <a:rPr lang="en-US" dirty="0" err="1">
                <a:latin typeface="Calibri"/>
                <a:cs typeface="Calibri"/>
              </a:rPr>
              <a:t>yaratmak</a:t>
            </a:r>
            <a:r>
              <a:rPr lang="en-US" dirty="0">
                <a:latin typeface="Calibri"/>
                <a:cs typeface="Calibri"/>
              </a:rPr>
              <a:t> </a:t>
            </a:r>
            <a:r>
              <a:rPr lang="en-US" dirty="0" err="1">
                <a:latin typeface="Calibri"/>
                <a:cs typeface="Calibri"/>
              </a:rPr>
              <a:t>olacaktır</a:t>
            </a:r>
            <a:r>
              <a:rPr lang="en-US" dirty="0">
                <a:latin typeface="Calibri"/>
                <a:cs typeface="Calibri"/>
              </a:rPr>
              <a:t>.</a:t>
            </a:r>
            <a:endParaRPr lang="en-US"/>
          </a:p>
        </p:txBody>
      </p:sp>
      <p:sp>
        <p:nvSpPr>
          <p:cNvPr id="9" name="Text Placeholder 6">
            <a:extLst>
              <a:ext uri="{FF2B5EF4-FFF2-40B4-BE49-F238E27FC236}">
                <a16:creationId xmlns:a16="http://schemas.microsoft.com/office/drawing/2014/main" id="{C37AD6AD-DC46-3E47-98EB-7272FD57457E}"/>
              </a:ext>
            </a:extLst>
          </p:cNvPr>
          <p:cNvSpPr txBox="1">
            <a:spLocks/>
          </p:cNvSpPr>
          <p:nvPr/>
        </p:nvSpPr>
        <p:spPr>
          <a:xfrm>
            <a:off x="774624" y="4840129"/>
            <a:ext cx="3161377" cy="505777"/>
          </a:xfrm>
          <a:prstGeom prst="rect">
            <a:avLst/>
          </a:prstGeom>
        </p:spPr>
        <p:txBody>
          <a:bodyPr lIns="91440" tIns="45720" rIns="91440" bIns="45720"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IE" sz="1200" b="1" i="0" dirty="0">
                <a:latin typeface="Calibri"/>
                <a:cs typeface="Calibri"/>
              </a:rPr>
              <a:t>Abraham Lincoln</a:t>
            </a:r>
            <a:endParaRPr lang="en-US" sz="1200" b="1" dirty="0">
              <a:latin typeface="Calibri"/>
              <a:cs typeface="Calibri"/>
            </a:endParaRPr>
          </a:p>
        </p:txBody>
      </p:sp>
      <p:grpSp>
        <p:nvGrpSpPr>
          <p:cNvPr id="10" name="Group 9">
            <a:extLst>
              <a:ext uri="{FF2B5EF4-FFF2-40B4-BE49-F238E27FC236}">
                <a16:creationId xmlns:a16="http://schemas.microsoft.com/office/drawing/2014/main" id="{EB844627-BAF6-2949-BBBD-A678DAD9F6C8}"/>
              </a:ext>
            </a:extLst>
          </p:cNvPr>
          <p:cNvGrpSpPr/>
          <p:nvPr/>
        </p:nvGrpSpPr>
        <p:grpSpPr>
          <a:xfrm>
            <a:off x="1611399" y="2131290"/>
            <a:ext cx="1487826" cy="1083162"/>
            <a:chOff x="3400450" y="986392"/>
            <a:chExt cx="1487826" cy="1083162"/>
          </a:xfrm>
        </p:grpSpPr>
        <p:sp>
          <p:nvSpPr>
            <p:cNvPr id="11" name="Freeform 10">
              <a:extLst>
                <a:ext uri="{FF2B5EF4-FFF2-40B4-BE49-F238E27FC236}">
                  <a16:creationId xmlns:a16="http://schemas.microsoft.com/office/drawing/2014/main" id="{8B03380A-69B4-FE44-B349-8CC82F496D4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79037"/>
            </a:solidFill>
            <a:ln w="8971"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D8F8BE08-7E83-7B49-906E-BBB10818C65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pPr algn="l" rtl="0"/>
              <a:endParaRPr lang="en-US"/>
            </a:p>
          </p:txBody>
        </p:sp>
      </p:grpSp>
      <p:sp>
        <p:nvSpPr>
          <p:cNvPr id="3" name="Slide Number Placeholder 9">
            <a:extLst>
              <a:ext uri="{FF2B5EF4-FFF2-40B4-BE49-F238E27FC236}">
                <a16:creationId xmlns:a16="http://schemas.microsoft.com/office/drawing/2014/main" id="{2C8C48A9-C056-C4D2-CE86-EA896FE9AA2D}"/>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69</a:t>
            </a:fld>
            <a:endParaRPr lang="en-US" sz="1100"/>
          </a:p>
        </p:txBody>
      </p:sp>
    </p:spTree>
    <p:extLst>
      <p:ext uri="{BB962C8B-B14F-4D97-AF65-F5344CB8AC3E}">
        <p14:creationId xmlns:p14="http://schemas.microsoft.com/office/powerpoint/2010/main" val="238026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rtl="0"/>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yeniden değerlendirmek</a:t>
            </a:r>
            <a:r>
              <a:rPr lang="en-US" sz="1400">
                <a:solidFill>
                  <a:schemeClr val="bg1"/>
                </a:solidFill>
                <a:latin typeface="Poppins" pitchFamily="2" charset="77"/>
                <a:cs typeface="Poppins" pitchFamily="2" charset="77"/>
              </a:rPr>
              <a:t>.AB</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409544" y="1632722"/>
            <a:ext cx="6691826" cy="313207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tr-TR" i="0" dirty="0">
                <a:latin typeface="Poppins"/>
                <a:cs typeface="Poppins"/>
              </a:rPr>
              <a:t>Etik Gıda Girişimciliği </a:t>
            </a:r>
            <a:r>
              <a:rPr lang="tr-TR" b="0" i="0" dirty="0">
                <a:latin typeface="Calibri"/>
                <a:cs typeface="Calibri"/>
              </a:rPr>
              <a:t>projesi</a:t>
            </a:r>
            <a:r>
              <a:rPr lang="tr-TR" b="0" i="0" dirty="0">
                <a:latin typeface="Calibri"/>
                <a:ea typeface="Calibri" panose="020F0502020204030204" pitchFamily="34" charset="0"/>
                <a:cs typeface="Calibri"/>
              </a:rPr>
              <a:t> Finlandiya, Türkiye, Portekiz, İrlanda ve Danimarka'dan ortakları bir araya getirmektedir. Farklı uzmanlık alanlarından oluşan proje ortakları  (gıda bilimi ve beslenme, teknoloji ve yenilik, bilgi transferi, gıda kuluçkası, girişimcilik eğitimi, dijital öğrenme)  gıda sektörü sürdürülebilirliğine odaklanan yeni eğitim araçları ve stratejileri sunma ihtiyacını paylaşmakta ve </a:t>
            </a:r>
            <a:r>
              <a:rPr lang="tr-TR" b="0" i="0" dirty="0">
                <a:latin typeface="Calibri"/>
                <a:cs typeface="Calibri"/>
              </a:rPr>
              <a:t>ülkemizdeki etik gıda uygulamalarından örnekleri sunmaktadır.  </a:t>
            </a:r>
            <a:endParaRPr lang="tr-TR" b="0" i="0" dirty="0">
              <a:latin typeface="Calibri" panose="020F0502020204030204" pitchFamily="34" charset="0"/>
              <a:cs typeface="Poppins"/>
            </a:endParaRPr>
          </a:p>
          <a:p>
            <a:endParaRPr lang="tr-TR" b="0" i="0" dirty="0">
              <a:latin typeface="Calibri" panose="020F0502020204030204" pitchFamily="34" charset="0"/>
              <a:ea typeface="Calibri" panose="020F0502020204030204" pitchFamily="34" charset="0"/>
              <a:cs typeface="Calibri"/>
            </a:endParaRPr>
          </a:p>
          <a:p>
            <a:r>
              <a:rPr lang="tr-TR" b="0" i="0" dirty="0">
                <a:latin typeface="Calibri"/>
                <a:ea typeface="Calibri" panose="020F0502020204030204" pitchFamily="34" charset="0"/>
                <a:cs typeface="Calibri"/>
              </a:rPr>
              <a:t>Beş farklı ülkeden altı ortak olarak işbirliği sağlayarak, Avrupa Birliği'nde gelecek nesil etik gıda girişimcilerini eğitmek amacıyla, ulus ötesi ve zamanında (pazara daha hızlı bir yol sağlayarak) ancak gıda sektörüne uzun süreli bir katkı sağlayan bir dizi eğitim kaynağı üretmemizi sağlayacak önemli avantajlardan yararlanıyoruz. </a:t>
            </a:r>
          </a:p>
          <a:p>
            <a:pPr rtl="0"/>
            <a:endParaRPr lang="tr-TR" b="0" i="0" dirty="0">
              <a:latin typeface="Calibri" panose="020F0502020204030204" pitchFamily="34" charset="0"/>
              <a:ea typeface="Calibri" panose="020F0502020204030204" pitchFamily="34" charset="0"/>
              <a:cs typeface="Calibri" panose="020F0502020204030204" pitchFamily="34" charset="0"/>
            </a:endParaRPr>
          </a:p>
          <a:p>
            <a:pPr rtl="0"/>
            <a:endParaRPr lang="tr-TR" b="0" i="0" dirty="0">
              <a:latin typeface="Calibri" panose="020F0502020204030204" pitchFamily="34" charset="0"/>
              <a:ea typeface="Calibri" panose="020F0502020204030204" pitchFamily="34" charset="0"/>
              <a:cs typeface="Calibri" panose="020F0502020204030204" pitchFamily="34" charset="0"/>
            </a:endParaRPr>
          </a:p>
          <a:p>
            <a:r>
              <a:rPr lang="tr-TR" b="0" i="0" dirty="0">
                <a:latin typeface="Calibri"/>
                <a:ea typeface="Calibri" panose="020F0502020204030204" pitchFamily="34" charset="0"/>
                <a:cs typeface="Calibri"/>
              </a:rPr>
              <a:t>Aşağıdaki grafik, daha fazla bilgi için iş ortaklarımızın web sitelerine bağlantılar içerir. Bu rehberin üretimi Antalya Bilim Üniversitesi ve </a:t>
            </a:r>
            <a:r>
              <a:rPr lang="tr-TR" b="0" i="0" dirty="0" err="1">
                <a:latin typeface="Calibri"/>
                <a:ea typeface="Calibri" panose="020F0502020204030204" pitchFamily="34" charset="0"/>
                <a:cs typeface="Calibri"/>
              </a:rPr>
              <a:t>Bragança</a:t>
            </a:r>
            <a:r>
              <a:rPr lang="tr-TR" b="0" i="0" dirty="0">
                <a:latin typeface="Calibri"/>
                <a:ea typeface="Calibri" panose="020F0502020204030204" pitchFamily="34" charset="0"/>
                <a:cs typeface="Calibri"/>
              </a:rPr>
              <a:t> Politeknik Enstitüsü tarafından ortaklaşa oluşturulmuştur. Ancak tüm ortaklar, Finlandiya, Türkiye, Portekiz, İrlanda ve Danimarka gibi kendi bölgelerinden içerik ve örnek olaylarla bu rehberi destekleyerek, katkıda bulunmuşlardır. </a:t>
            </a:r>
          </a:p>
          <a:p>
            <a:pPr rtl="0"/>
            <a:endParaRPr lang="tr-TR" i="0" dirty="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2" y="400859"/>
            <a:ext cx="2864232"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3600">
                <a:latin typeface="Calibri" panose="020F0502020204030204" pitchFamily="34" charset="0"/>
                <a:ea typeface="Calibri" panose="020F0502020204030204" pitchFamily="34" charset="0"/>
                <a:cs typeface="Calibri" panose="020F0502020204030204" pitchFamily="34" charset="0"/>
              </a:rPr>
              <a:t>Ortaklar</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406012" y="5192147"/>
            <a:ext cx="2864232" cy="451257"/>
          </a:xfrm>
          <a:prstGeom prst="rect">
            <a:avLst/>
          </a:prstGeom>
        </p:spPr>
        <p:txBody>
          <a:bodyPr lIns="91440" tIns="45720" rIns="91440" bIns="45720" anchor="t">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2000">
                <a:latin typeface="Calibri"/>
                <a:ea typeface="Calibri"/>
                <a:cs typeface="Calibri"/>
              </a:rPr>
              <a:t>EKİBİMİZLE TANIŞ</a:t>
            </a:r>
            <a:endParaRPr lang="en-US" sz="2000">
              <a:latin typeface="Calibri"/>
              <a:ea typeface="Calibri"/>
              <a:cs typeface="Calibri"/>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708116" y="7019131"/>
            <a:ext cx="1014365" cy="286698"/>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PORTEKİZ</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3308762" y="7019139"/>
            <a:ext cx="2133447" cy="278871"/>
          </a:xfrm>
          <a:prstGeom prst="rect">
            <a:avLst/>
          </a:prstGeom>
        </p:spPr>
        <p:txBody>
          <a:bodyPr lIns="91440" tIns="45720" rIns="91440" bIns="45720"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latin typeface="Poppins"/>
                <a:cs typeface="Poppins"/>
              </a:rPr>
              <a:t>TÜRKİYE</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1027985" y="8737129"/>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İRLANDA</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660494" y="8737129"/>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DANİMARKA</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3332215" y="8737129"/>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İRLANDA</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pPr algn="l" rtl="0"/>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a:stretch>
            <a:fillRect/>
          </a:stretch>
        </p:blipFill>
        <p:spPr>
          <a:xfrm>
            <a:off x="5186184" y="6838528"/>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1007276" y="7021346"/>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FİNLANDİYA</a:t>
            </a:r>
            <a:endParaRPr lang="en-US" sz="120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86786" y="6856535"/>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11836" y="8571068"/>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5026655" y="8571068"/>
            <a:ext cx="824709" cy="618532"/>
          </a:xfrm>
          <a:prstGeom prst="rect">
            <a:avLst/>
          </a:prstGeom>
        </p:spPr>
      </p:pic>
      <p:pic>
        <p:nvPicPr>
          <p:cNvPr id="491" name="Picture 490">
            <a:extLst>
              <a:ext uri="{FF2B5EF4-FFF2-40B4-BE49-F238E27FC236}">
                <a16:creationId xmlns:a16="http://schemas.microsoft.com/office/drawing/2014/main" id="{DC8B9EF8-8455-BDBA-92FF-42B217366464}"/>
              </a:ext>
            </a:extLst>
          </p:cNvPr>
          <p:cNvPicPr>
            <a:picLocks noChangeAspect="1"/>
          </p:cNvPicPr>
          <p:nvPr/>
        </p:nvPicPr>
        <p:blipFill>
          <a:blip r:embed="rId18"/>
          <a:stretch>
            <a:fillRect/>
          </a:stretch>
        </p:blipFill>
        <p:spPr>
          <a:xfrm>
            <a:off x="2489362" y="5087850"/>
            <a:ext cx="578035" cy="556626"/>
          </a:xfrm>
          <a:prstGeom prst="rect">
            <a:avLst/>
          </a:prstGeom>
        </p:spPr>
      </p:pic>
      <p:sp>
        <p:nvSpPr>
          <p:cNvPr id="8" name="Slide Number Placeholder 9">
            <a:extLst>
              <a:ext uri="{FF2B5EF4-FFF2-40B4-BE49-F238E27FC236}">
                <a16:creationId xmlns:a16="http://schemas.microsoft.com/office/drawing/2014/main" id="{FC3DCFDA-BA74-2BB4-7264-DE1215CCBEE8}"/>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7</a:t>
            </a:fld>
            <a:endParaRPr lang="en-US" sz="1100"/>
          </a:p>
        </p:txBody>
      </p:sp>
    </p:spTree>
    <p:extLst>
      <p:ext uri="{BB962C8B-B14F-4D97-AF65-F5344CB8AC3E}">
        <p14:creationId xmlns:p14="http://schemas.microsoft.com/office/powerpoint/2010/main" val="1872573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p:txBody>
          <a:bodyPr lIns="91440" tIns="45720" rIns="91440" bIns="45720" anchor="t">
            <a:normAutofit/>
          </a:bodyPr>
          <a:lstStyle/>
          <a:p>
            <a:pPr algn="l" rtl="0"/>
            <a:r>
              <a:rPr lang="en-US" b="1" dirty="0">
                <a:latin typeface="Calibri"/>
                <a:cs typeface="Calibri"/>
                <a:hlinkClick r:id="rId2">
                  <a:extLst>
                    <a:ext uri="{A12FA001-AC4F-418D-AE19-62706E023703}">
                      <ahyp:hlinkClr xmlns:ahyp="http://schemas.microsoft.com/office/drawing/2018/hyperlinkcolor" val="tx"/>
                    </a:ext>
                  </a:extLst>
                </a:hlinkClick>
              </a:rPr>
              <a:t>www.ethical-food.eu</a:t>
            </a:r>
            <a:endParaRPr lang="en-US" b="1" dirty="0">
              <a:latin typeface="Calibri"/>
              <a:cs typeface="Calibri"/>
            </a:endParaRPr>
          </a:p>
          <a:p>
            <a:pPr algn="l" rtl="0"/>
            <a:endParaRPr lang="en-US" b="1"/>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a:xfrm>
            <a:off x="842038" y="3741018"/>
            <a:ext cx="4109047" cy="690592"/>
          </a:xfrm>
        </p:spPr>
        <p:txBody>
          <a:bodyPr lIns="91440" tIns="45720" rIns="91440" bIns="45720" anchor="t">
            <a:noAutofit/>
          </a:bodyPr>
          <a:lstStyle/>
          <a:p>
            <a:pPr algn="l"/>
            <a:r>
              <a:rPr lang="en-US" sz="3600">
                <a:latin typeface="Calibri"/>
                <a:cs typeface="Calibri"/>
              </a:rPr>
              <a:t>Bizi </a:t>
            </a:r>
            <a:r>
              <a:rPr lang="en-US" sz="3600" err="1">
                <a:latin typeface="Calibri"/>
                <a:cs typeface="Calibri"/>
              </a:rPr>
              <a:t>takip</a:t>
            </a:r>
            <a:r>
              <a:rPr lang="en-US" sz="3600">
                <a:latin typeface="Calibri"/>
                <a:cs typeface="Calibri"/>
              </a:rPr>
              <a:t> edin...</a:t>
            </a:r>
            <a:endParaRPr lang="en-US" sz="3600"/>
          </a:p>
        </p:txBody>
      </p:sp>
      <p:grpSp>
        <p:nvGrpSpPr>
          <p:cNvPr id="18" name="Graphic 3">
            <a:extLst>
              <a:ext uri="{FF2B5EF4-FFF2-40B4-BE49-F238E27FC236}">
                <a16:creationId xmlns:a16="http://schemas.microsoft.com/office/drawing/2014/main" id="{ECD3E71B-C68E-EF4F-BD57-2088EB8AAF22}"/>
              </a:ext>
            </a:extLst>
          </p:cNvPr>
          <p:cNvGrpSpPr/>
          <p:nvPr/>
        </p:nvGrpSpPr>
        <p:grpSpPr>
          <a:xfrm>
            <a:off x="5526748" y="9233370"/>
            <a:ext cx="280634" cy="280634"/>
            <a:chOff x="-147782" y="2499889"/>
            <a:chExt cx="850463" cy="850463"/>
          </a:xfrm>
        </p:grpSpPr>
        <p:sp>
          <p:nvSpPr>
            <p:cNvPr id="19" name="Freeform 18">
              <a:extLst>
                <a:ext uri="{FF2B5EF4-FFF2-40B4-BE49-F238E27FC236}">
                  <a16:creationId xmlns:a16="http://schemas.microsoft.com/office/drawing/2014/main" id="{ECD7060A-752B-D248-9378-EF7AC92A051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hlinkClick r:id="rId3"/>
              <a:extLst>
                <a:ext uri="{FF2B5EF4-FFF2-40B4-BE49-F238E27FC236}">
                  <a16:creationId xmlns:a16="http://schemas.microsoft.com/office/drawing/2014/main" id="{38C93ECF-60E4-3D4D-B077-E70E95008C7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4" name="Graphic 3">
            <a:extLst>
              <a:ext uri="{FF2B5EF4-FFF2-40B4-BE49-F238E27FC236}">
                <a16:creationId xmlns:a16="http://schemas.microsoft.com/office/drawing/2014/main" id="{3875894D-33B0-F244-BCF5-D1955FBCC28D}"/>
              </a:ext>
            </a:extLst>
          </p:cNvPr>
          <p:cNvGrpSpPr/>
          <p:nvPr/>
        </p:nvGrpSpPr>
        <p:grpSpPr>
          <a:xfrm>
            <a:off x="5180841" y="9233370"/>
            <a:ext cx="280634" cy="280842"/>
            <a:chOff x="-1196056" y="2499889"/>
            <a:chExt cx="850463" cy="851093"/>
          </a:xfrm>
        </p:grpSpPr>
        <p:sp>
          <p:nvSpPr>
            <p:cNvPr id="25" name="Freeform 24">
              <a:extLst>
                <a:ext uri="{FF2B5EF4-FFF2-40B4-BE49-F238E27FC236}">
                  <a16:creationId xmlns:a16="http://schemas.microsoft.com/office/drawing/2014/main" id="{C6EBB123-1718-AB48-A374-9B012F3C925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A0C2"/>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hlinkClick r:id="rId4"/>
              <a:extLst>
                <a:ext uri="{FF2B5EF4-FFF2-40B4-BE49-F238E27FC236}">
                  <a16:creationId xmlns:a16="http://schemas.microsoft.com/office/drawing/2014/main" id="{80507A17-D0AB-414C-B541-DCDAB0E531A4}"/>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72CE4B5B-27B4-9842-9E03-D98F6EBFC562}"/>
              </a:ext>
            </a:extLst>
          </p:cNvPr>
          <p:cNvGrpSpPr/>
          <p:nvPr/>
        </p:nvGrpSpPr>
        <p:grpSpPr>
          <a:xfrm>
            <a:off x="245648" y="5190857"/>
            <a:ext cx="4705438" cy="2867812"/>
            <a:chOff x="1950804" y="3053151"/>
            <a:chExt cx="5608871" cy="3418425"/>
          </a:xfrm>
        </p:grpSpPr>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32" name="Rectangle 31">
              <a:extLst>
                <a:ext uri="{FF2B5EF4-FFF2-40B4-BE49-F238E27FC236}">
                  <a16:creationId xmlns:a16="http://schemas.microsoft.com/office/drawing/2014/main" id="{A17C61FB-BFA0-D342-B87B-FD7065FF2DB6}"/>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33" name="Text Placeholder 32">
              <a:extLst>
                <a:ext uri="{FF2B5EF4-FFF2-40B4-BE49-F238E27FC236}">
                  <a16:creationId xmlns:a16="http://schemas.microsoft.com/office/drawing/2014/main" id="{77EF4167-90F5-514F-A3C2-13A8EAF9D147}"/>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Web sitesi burada</a:t>
              </a:r>
              <a:endParaRPr lang="en-US" sz="1800" b="0">
                <a:solidFill>
                  <a:srgbClr val="000000"/>
                </a:solidFill>
                <a:latin typeface="Calibri" panose="020F0502020204030204" pitchFamily="34" charset="0"/>
              </a:endParaRPr>
            </a:p>
          </p:txBody>
        </p:sp>
      </p:grpSp>
      <p:pic>
        <p:nvPicPr>
          <p:cNvPr id="3" name="Picture 2">
            <a:extLst>
              <a:ext uri="{FF2B5EF4-FFF2-40B4-BE49-F238E27FC236}">
                <a16:creationId xmlns:a16="http://schemas.microsoft.com/office/drawing/2014/main" id="{8A292AB6-4CF7-1031-9379-89288F7A52B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962" y="5405202"/>
            <a:ext cx="3340352" cy="2149221"/>
          </a:xfrm>
          <a:prstGeom prst="rect">
            <a:avLst/>
          </a:prstGeom>
        </p:spPr>
      </p:pic>
      <p:grpSp>
        <p:nvGrpSpPr>
          <p:cNvPr id="4" name="Group 3">
            <a:extLst>
              <a:ext uri="{FF2B5EF4-FFF2-40B4-BE49-F238E27FC236}">
                <a16:creationId xmlns:a16="http://schemas.microsoft.com/office/drawing/2014/main" id="{3EBBB6A7-3FA3-7B41-06E1-E27C82B07DE0}"/>
              </a:ext>
            </a:extLst>
          </p:cNvPr>
          <p:cNvGrpSpPr>
            <a:grpSpLocks noChangeAspect="1"/>
          </p:cNvGrpSpPr>
          <p:nvPr/>
        </p:nvGrpSpPr>
        <p:grpSpPr>
          <a:xfrm>
            <a:off x="5932482" y="9265061"/>
            <a:ext cx="192166" cy="225184"/>
            <a:chOff x="8589661" y="3431570"/>
            <a:chExt cx="510568" cy="569231"/>
          </a:xfrm>
          <a:solidFill>
            <a:srgbClr val="F1A0C2"/>
          </a:solidFill>
        </p:grpSpPr>
        <p:sp>
          <p:nvSpPr>
            <p:cNvPr id="5" name="Freeform: Shape 27">
              <a:extLst>
                <a:ext uri="{FF2B5EF4-FFF2-40B4-BE49-F238E27FC236}">
                  <a16:creationId xmlns:a16="http://schemas.microsoft.com/office/drawing/2014/main" id="{E5E86F2D-6183-6C52-F862-C2139F066A25}"/>
                </a:ext>
              </a:extLst>
            </p:cNvPr>
            <p:cNvSpPr/>
            <p:nvPr/>
          </p:nvSpPr>
          <p:spPr>
            <a:xfrm>
              <a:off x="8589661" y="3601798"/>
              <a:ext cx="113407" cy="399003"/>
            </a:xfrm>
            <a:custGeom>
              <a:avLst/>
              <a:gdLst>
                <a:gd name="connsiteX0" fmla="*/ 0 w 93725"/>
                <a:gd name="connsiteY0" fmla="*/ 0 h 329755"/>
                <a:gd name="connsiteX1" fmla="*/ 93726 w 93725"/>
                <a:gd name="connsiteY1" fmla="*/ 0 h 329755"/>
                <a:gd name="connsiteX2" fmla="*/ 93726 w 93725"/>
                <a:gd name="connsiteY2" fmla="*/ 329756 h 329755"/>
                <a:gd name="connsiteX3" fmla="*/ 0 w 93725"/>
                <a:gd name="connsiteY3" fmla="*/ 329756 h 329755"/>
                <a:gd name="connsiteX4" fmla="*/ 0 w 93725"/>
                <a:gd name="connsiteY4" fmla="*/ 0 h 329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329755">
                  <a:moveTo>
                    <a:pt x="0" y="0"/>
                  </a:moveTo>
                  <a:lnTo>
                    <a:pt x="93726" y="0"/>
                  </a:lnTo>
                  <a:lnTo>
                    <a:pt x="93726" y="329756"/>
                  </a:lnTo>
                  <a:lnTo>
                    <a:pt x="0" y="329756"/>
                  </a:lnTo>
                  <a:lnTo>
                    <a:pt x="0" y="0"/>
                  </a:lnTo>
                  <a:close/>
                </a:path>
              </a:pathLst>
            </a:custGeom>
            <a:grpFill/>
            <a:ln w="9525" cap="flat">
              <a:noFill/>
              <a:prstDash val="solid"/>
              <a:miter/>
            </a:ln>
          </p:spPr>
          <p:txBody>
            <a:bodyPr rtlCol="0" anchor="ctr"/>
            <a:lstStyle/>
            <a:p>
              <a:pPr algn="l" rtl="0"/>
              <a:endParaRPr lang="en-ID"/>
            </a:p>
          </p:txBody>
        </p:sp>
        <p:sp>
          <p:nvSpPr>
            <p:cNvPr id="10" name="Freeform: Shape 30">
              <a:hlinkClick r:id="rId7"/>
              <a:extLst>
                <a:ext uri="{FF2B5EF4-FFF2-40B4-BE49-F238E27FC236}">
                  <a16:creationId xmlns:a16="http://schemas.microsoft.com/office/drawing/2014/main" id="{6F198F4C-AA49-F708-A70F-BDB8D749CAB6}"/>
                </a:ext>
              </a:extLst>
            </p:cNvPr>
            <p:cNvSpPr/>
            <p:nvPr/>
          </p:nvSpPr>
          <p:spPr>
            <a:xfrm>
              <a:off x="8760004" y="3601798"/>
              <a:ext cx="340225" cy="398888"/>
            </a:xfrm>
            <a:custGeom>
              <a:avLst/>
              <a:gdLst>
                <a:gd name="connsiteX0" fmla="*/ 281178 w 281178"/>
                <a:gd name="connsiteY0" fmla="*/ 124682 h 329660"/>
                <a:gd name="connsiteX1" fmla="*/ 281178 w 281178"/>
                <a:gd name="connsiteY1" fmla="*/ 329660 h 329660"/>
                <a:gd name="connsiteX2" fmla="*/ 187452 w 281178"/>
                <a:gd name="connsiteY2" fmla="*/ 329660 h 329660"/>
                <a:gd name="connsiteX3" fmla="*/ 187452 w 281178"/>
                <a:gd name="connsiteY3" fmla="*/ 140589 h 329660"/>
                <a:gd name="connsiteX4" fmla="*/ 140589 w 281178"/>
                <a:gd name="connsiteY4" fmla="*/ 93726 h 329660"/>
                <a:gd name="connsiteX5" fmla="*/ 93726 w 281178"/>
                <a:gd name="connsiteY5" fmla="*/ 140589 h 329660"/>
                <a:gd name="connsiteX6" fmla="*/ 93726 w 281178"/>
                <a:gd name="connsiteY6" fmla="*/ 329660 h 329660"/>
                <a:gd name="connsiteX7" fmla="*/ 0 w 281178"/>
                <a:gd name="connsiteY7" fmla="*/ 329660 h 329660"/>
                <a:gd name="connsiteX8" fmla="*/ 0 w 281178"/>
                <a:gd name="connsiteY8" fmla="*/ 0 h 329660"/>
                <a:gd name="connsiteX9" fmla="*/ 93726 w 281178"/>
                <a:gd name="connsiteY9" fmla="*/ 0 h 329660"/>
                <a:gd name="connsiteX10" fmla="*/ 93726 w 281178"/>
                <a:gd name="connsiteY10" fmla="*/ 17812 h 329660"/>
                <a:gd name="connsiteX11" fmla="*/ 164021 w 281178"/>
                <a:gd name="connsiteY11" fmla="*/ 0 h 329660"/>
                <a:gd name="connsiteX12" fmla="*/ 281178 w 281178"/>
                <a:gd name="connsiteY12" fmla="*/ 124682 h 3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78" h="329660">
                  <a:moveTo>
                    <a:pt x="281178" y="124682"/>
                  </a:moveTo>
                  <a:lnTo>
                    <a:pt x="281178" y="329660"/>
                  </a:lnTo>
                  <a:lnTo>
                    <a:pt x="187452" y="329660"/>
                  </a:lnTo>
                  <a:lnTo>
                    <a:pt x="187452" y="140589"/>
                  </a:lnTo>
                  <a:cubicBezTo>
                    <a:pt x="187452" y="114776"/>
                    <a:pt x="166402" y="93726"/>
                    <a:pt x="140589" y="93726"/>
                  </a:cubicBezTo>
                  <a:cubicBezTo>
                    <a:pt x="114776" y="93726"/>
                    <a:pt x="93726" y="114776"/>
                    <a:pt x="93726" y="140589"/>
                  </a:cubicBezTo>
                  <a:lnTo>
                    <a:pt x="93726" y="329660"/>
                  </a:lnTo>
                  <a:lnTo>
                    <a:pt x="0" y="329660"/>
                  </a:lnTo>
                  <a:lnTo>
                    <a:pt x="0" y="0"/>
                  </a:lnTo>
                  <a:lnTo>
                    <a:pt x="93726" y="0"/>
                  </a:lnTo>
                  <a:lnTo>
                    <a:pt x="93726" y="17812"/>
                  </a:lnTo>
                  <a:cubicBezTo>
                    <a:pt x="118110" y="9811"/>
                    <a:pt x="134017" y="0"/>
                    <a:pt x="164021" y="0"/>
                  </a:cubicBezTo>
                  <a:cubicBezTo>
                    <a:pt x="227743" y="0"/>
                    <a:pt x="281178" y="57150"/>
                    <a:pt x="281178" y="124682"/>
                  </a:cubicBezTo>
                  <a:close/>
                </a:path>
              </a:pathLst>
            </a:custGeom>
            <a:grpFill/>
            <a:ln w="9525" cap="flat">
              <a:noFill/>
              <a:prstDash val="solid"/>
              <a:miter/>
            </a:ln>
          </p:spPr>
          <p:txBody>
            <a:bodyPr rtlCol="0" anchor="ctr"/>
            <a:lstStyle/>
            <a:p>
              <a:pPr algn="l" rtl="0"/>
              <a:endParaRPr lang="en-ID"/>
            </a:p>
          </p:txBody>
        </p:sp>
        <p:sp>
          <p:nvSpPr>
            <p:cNvPr id="11" name="Freeform: Shape 72">
              <a:extLst>
                <a:ext uri="{FF2B5EF4-FFF2-40B4-BE49-F238E27FC236}">
                  <a16:creationId xmlns:a16="http://schemas.microsoft.com/office/drawing/2014/main" id="{C70334DA-45E4-930B-B7D5-EC8AA606E322}"/>
                </a:ext>
              </a:extLst>
            </p:cNvPr>
            <p:cNvSpPr/>
            <p:nvPr/>
          </p:nvSpPr>
          <p:spPr>
            <a:xfrm>
              <a:off x="8589661" y="3431570"/>
              <a:ext cx="113407" cy="113408"/>
            </a:xfrm>
            <a:custGeom>
              <a:avLst/>
              <a:gdLst>
                <a:gd name="connsiteX0" fmla="*/ 0 w 93725"/>
                <a:gd name="connsiteY0" fmla="*/ 0 h 93726"/>
                <a:gd name="connsiteX1" fmla="*/ 93726 w 93725"/>
                <a:gd name="connsiteY1" fmla="*/ 0 h 93726"/>
                <a:gd name="connsiteX2" fmla="*/ 93726 w 93725"/>
                <a:gd name="connsiteY2" fmla="*/ 93726 h 93726"/>
                <a:gd name="connsiteX3" fmla="*/ 0 w 93725"/>
                <a:gd name="connsiteY3" fmla="*/ 93726 h 93726"/>
                <a:gd name="connsiteX4" fmla="*/ 0 w 93725"/>
                <a:gd name="connsiteY4" fmla="*/ 0 h 9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93726">
                  <a:moveTo>
                    <a:pt x="0" y="0"/>
                  </a:moveTo>
                  <a:lnTo>
                    <a:pt x="93726" y="0"/>
                  </a:lnTo>
                  <a:lnTo>
                    <a:pt x="93726" y="93726"/>
                  </a:lnTo>
                  <a:lnTo>
                    <a:pt x="0" y="93726"/>
                  </a:lnTo>
                  <a:lnTo>
                    <a:pt x="0" y="0"/>
                  </a:lnTo>
                  <a:close/>
                </a:path>
              </a:pathLst>
            </a:custGeom>
            <a:grpFill/>
            <a:ln w="28575" cap="rnd">
              <a:noFill/>
              <a:prstDash val="solid"/>
              <a:round/>
            </a:ln>
          </p:spPr>
          <p:txBody>
            <a:bodyPr rtlCol="0" anchor="ctr"/>
            <a:lstStyle/>
            <a:p>
              <a:pPr algn="l" rtl="0"/>
              <a:endParaRPr lang="en-ID"/>
            </a:p>
          </p:txBody>
        </p:sp>
      </p:grpSp>
      <p:sp>
        <p:nvSpPr>
          <p:cNvPr id="8" name="Slide Number Placeholder 9">
            <a:extLst>
              <a:ext uri="{FF2B5EF4-FFF2-40B4-BE49-F238E27FC236}">
                <a16:creationId xmlns:a16="http://schemas.microsoft.com/office/drawing/2014/main" id="{9BAF48AA-492F-53D8-2B65-4E9F5207038C}"/>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70</a:t>
            </a:fld>
            <a:endParaRPr lang="en-US" sz="1100"/>
          </a:p>
        </p:txBody>
      </p:sp>
      <p:pic>
        <p:nvPicPr>
          <p:cNvPr id="9" name="Picture 8">
            <a:extLst>
              <a:ext uri="{FF2B5EF4-FFF2-40B4-BE49-F238E27FC236}">
                <a16:creationId xmlns:a16="http://schemas.microsoft.com/office/drawing/2014/main" id="{1E18A5C1-BB2B-E0A3-89C8-85D7CBCE2AE9}"/>
              </a:ext>
            </a:extLst>
          </p:cNvPr>
          <p:cNvPicPr>
            <a:picLocks noChangeAspect="1"/>
          </p:cNvPicPr>
          <p:nvPr/>
        </p:nvPicPr>
        <p:blipFill>
          <a:blip r:embed="rId8"/>
          <a:stretch>
            <a:fillRect/>
          </a:stretch>
        </p:blipFill>
        <p:spPr>
          <a:xfrm>
            <a:off x="6240638" y="9136525"/>
            <a:ext cx="493080" cy="474817"/>
          </a:xfrm>
          <a:prstGeom prst="rect">
            <a:avLst/>
          </a:prstGeom>
        </p:spPr>
      </p:pic>
    </p:spTree>
    <p:extLst>
      <p:ext uri="{BB962C8B-B14F-4D97-AF65-F5344CB8AC3E}">
        <p14:creationId xmlns:p14="http://schemas.microsoft.com/office/powerpoint/2010/main" val="345414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b="1">
                <a:solidFill>
                  <a:srgbClr val="F79037"/>
                </a:solidFill>
              </a:rPr>
              <a:t>A</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5" y="3124029"/>
            <a:ext cx="3257618" cy="2002900"/>
          </a:xfrm>
        </p:spPr>
        <p:txBody>
          <a:bodyPr vert="horz" lIns="91440" tIns="45720" rIns="91440" bIns="45720" rtlCol="0" anchor="t">
            <a:noAutofit/>
          </a:bodyPr>
          <a:lstStyle/>
          <a:p>
            <a:r>
              <a:rPr lang="en-US" dirty="0" err="1">
                <a:latin typeface="Calibri"/>
                <a:ea typeface="Open Sans"/>
                <a:cs typeface="Calibri"/>
              </a:rPr>
              <a:t>Etik</a:t>
            </a:r>
            <a:r>
              <a:rPr lang="en-US" dirty="0">
                <a:latin typeface="Calibri"/>
                <a:ea typeface="Open Sans"/>
                <a:cs typeface="Calibri"/>
              </a:rPr>
              <a:t> ve </a:t>
            </a:r>
            <a:endParaRPr lang="en-US" dirty="0"/>
          </a:p>
          <a:p>
            <a:r>
              <a:rPr lang="en-US" dirty="0" err="1">
                <a:latin typeface="Calibri"/>
                <a:ea typeface="Open Sans"/>
                <a:cs typeface="Calibri"/>
              </a:rPr>
              <a:t>Etik</a:t>
            </a:r>
            <a:r>
              <a:rPr lang="en-US" dirty="0">
                <a:latin typeface="Calibri"/>
                <a:ea typeface="Open Sans"/>
                <a:cs typeface="Calibri"/>
              </a:rPr>
              <a:t> </a:t>
            </a:r>
            <a:r>
              <a:rPr lang="en-US" dirty="0" err="1">
                <a:latin typeface="Calibri"/>
                <a:ea typeface="Open Sans"/>
                <a:cs typeface="Calibri"/>
              </a:rPr>
              <a:t>Teorileri</a:t>
            </a:r>
            <a:endParaRPr lang="en-US" dirty="0">
              <a:latin typeface="Calibri"/>
              <a:ea typeface="Open Sans"/>
              <a:cs typeface="Calibri"/>
            </a:endParaRPr>
          </a:p>
        </p:txBody>
      </p:sp>
    </p:spTree>
    <p:extLst>
      <p:ext uri="{BB962C8B-B14F-4D97-AF65-F5344CB8AC3E}">
        <p14:creationId xmlns:p14="http://schemas.microsoft.com/office/powerpoint/2010/main" val="318316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D0C9D0-445B-B3A9-6CE9-9708AFBFED56}"/>
              </a:ext>
            </a:extLst>
          </p:cNvPr>
          <p:cNvSpPr>
            <a:spLocks noGrp="1"/>
          </p:cNvSpPr>
          <p:nvPr>
            <p:ph type="body" sz="quarter" idx="30"/>
          </p:nvPr>
        </p:nvSpPr>
        <p:spPr>
          <a:xfrm>
            <a:off x="1937982" y="652042"/>
            <a:ext cx="5232057" cy="946746"/>
          </a:xfrm>
        </p:spPr>
        <p:txBody>
          <a:bodyPr lIns="91440" tIns="45720" rIns="91440" bIns="45720" anchor="t">
            <a:noAutofit/>
          </a:bodyPr>
          <a:lstStyle/>
          <a:p>
            <a:pPr>
              <a:spcBef>
                <a:spcPts val="0"/>
              </a:spcBef>
            </a:pPr>
            <a:r>
              <a:rPr lang="en-IE" sz="3600" b="1" err="1">
                <a:latin typeface="Calibri"/>
                <a:cs typeface="Calibri"/>
              </a:rPr>
              <a:t>Etik</a:t>
            </a:r>
            <a:r>
              <a:rPr lang="en-IE" sz="3600" b="1" dirty="0">
                <a:latin typeface="Calibri"/>
                <a:cs typeface="Calibri"/>
              </a:rPr>
              <a:t> </a:t>
            </a:r>
            <a:r>
              <a:rPr lang="en-IE" sz="3600" b="1" err="1">
                <a:latin typeface="Calibri"/>
                <a:cs typeface="Calibri"/>
              </a:rPr>
              <a:t>ve</a:t>
            </a:r>
            <a:r>
              <a:rPr lang="en-IE" sz="3600" b="1" dirty="0">
                <a:latin typeface="Calibri"/>
                <a:cs typeface="Calibri"/>
              </a:rPr>
              <a:t> </a:t>
            </a:r>
            <a:endParaRPr lang="en-IE" sz="3600" b="1" dirty="0" err="1"/>
          </a:p>
          <a:p>
            <a:pPr>
              <a:spcBef>
                <a:spcPts val="0"/>
              </a:spcBef>
            </a:pPr>
            <a:r>
              <a:rPr lang="en-IE" sz="3600" b="1" err="1">
                <a:latin typeface="Calibri"/>
                <a:cs typeface="Calibri"/>
              </a:rPr>
              <a:t>Etik</a:t>
            </a:r>
            <a:r>
              <a:rPr lang="en-IE" sz="3600" b="1" dirty="0">
                <a:latin typeface="Calibri"/>
                <a:cs typeface="Calibri"/>
              </a:rPr>
              <a:t> </a:t>
            </a:r>
            <a:r>
              <a:rPr lang="en-IE" sz="3600" b="1" err="1">
                <a:latin typeface="Calibri"/>
                <a:cs typeface="Calibri"/>
              </a:rPr>
              <a:t>Teorileri</a:t>
            </a:r>
            <a:endParaRPr lang="en-IE" sz="3600" b="1"/>
          </a:p>
        </p:txBody>
      </p:sp>
      <p:sp>
        <p:nvSpPr>
          <p:cNvPr id="3" name="Text Placeholder 2">
            <a:extLst>
              <a:ext uri="{FF2B5EF4-FFF2-40B4-BE49-F238E27FC236}">
                <a16:creationId xmlns:a16="http://schemas.microsoft.com/office/drawing/2014/main" id="{3CF77DC5-ED38-DABA-EF65-137F134B9AEB}"/>
              </a:ext>
            </a:extLst>
          </p:cNvPr>
          <p:cNvSpPr>
            <a:spLocks noGrp="1"/>
          </p:cNvSpPr>
          <p:nvPr>
            <p:ph type="body" sz="quarter" idx="32"/>
          </p:nvPr>
        </p:nvSpPr>
        <p:spPr/>
        <p:txBody>
          <a:bodyPr numCol="1"/>
          <a:lstStyle/>
          <a:p>
            <a:pPr algn="l" rtl="0"/>
            <a:endParaRPr lang="en-IE" sz="1200">
              <a:ea typeface="Calibri" panose="020F0502020204030204" pitchFamily="34" charset="0"/>
            </a:endParaRPr>
          </a:p>
          <a:p>
            <a:pPr algn="l" rtl="0"/>
            <a:endParaRPr lang="en-IE" sz="1200">
              <a:ea typeface="Calibri" panose="020F0502020204030204" pitchFamily="34" charset="0"/>
            </a:endParaRPr>
          </a:p>
        </p:txBody>
      </p:sp>
      <p:sp>
        <p:nvSpPr>
          <p:cNvPr id="4" name="TextBox 3">
            <a:extLst>
              <a:ext uri="{FF2B5EF4-FFF2-40B4-BE49-F238E27FC236}">
                <a16:creationId xmlns:a16="http://schemas.microsoft.com/office/drawing/2014/main" id="{32AE6E9F-B647-48BF-B617-F17F4D5DA515}"/>
              </a:ext>
            </a:extLst>
          </p:cNvPr>
          <p:cNvSpPr txBox="1"/>
          <p:nvPr/>
        </p:nvSpPr>
        <p:spPr>
          <a:xfrm>
            <a:off x="903720" y="204717"/>
            <a:ext cx="1034262" cy="1569660"/>
          </a:xfrm>
          <a:prstGeom prst="rect">
            <a:avLst/>
          </a:prstGeom>
          <a:noFill/>
        </p:spPr>
        <p:txBody>
          <a:bodyPr wrap="square" rtlCol="0">
            <a:spAutoFit/>
          </a:bodyPr>
          <a:lstStyle/>
          <a:p>
            <a:pPr algn="l" rtl="0"/>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A</a:t>
            </a:r>
          </a:p>
        </p:txBody>
      </p:sp>
      <p:sp>
        <p:nvSpPr>
          <p:cNvPr id="6" name="TextBox 5">
            <a:extLst>
              <a:ext uri="{FF2B5EF4-FFF2-40B4-BE49-F238E27FC236}">
                <a16:creationId xmlns:a16="http://schemas.microsoft.com/office/drawing/2014/main" id="{EFD3DB96-0313-7F02-DAEC-4CDBA047034F}"/>
              </a:ext>
            </a:extLst>
          </p:cNvPr>
          <p:cNvSpPr txBox="1"/>
          <p:nvPr/>
        </p:nvSpPr>
        <p:spPr>
          <a:xfrm>
            <a:off x="903720" y="2659772"/>
            <a:ext cx="5833959" cy="5816977"/>
          </a:xfrm>
          <a:prstGeom prst="rect">
            <a:avLst/>
          </a:prstGeom>
          <a:noFill/>
        </p:spPr>
        <p:txBody>
          <a:bodyPr wrap="square" lIns="91440" tIns="45720" rIns="91440" bIns="45720" anchor="t">
            <a:spAutoFit/>
          </a:bodyPr>
          <a:lstStyle/>
          <a:p>
            <a:pPr algn="just" fontAlgn="base"/>
            <a:r>
              <a:rPr lang="tr-TR" sz="1200" b="0" i="0" dirty="0">
                <a:solidFill>
                  <a:srgbClr val="000000"/>
                </a:solidFill>
                <a:effectLst/>
                <a:latin typeface="Calibri"/>
                <a:ea typeface="Calibri" panose="020F0502020204030204" pitchFamily="34" charset="0"/>
                <a:cs typeface="Calibri"/>
              </a:rPr>
              <a:t>Bu</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bölümün</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amacı,</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öğrencilere</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etiğin</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temellerini,</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ahlakı</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ve</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etik</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kuramları</a:t>
            </a:r>
            <a:r>
              <a:rPr lang="tr-TR" sz="1200" dirty="0">
                <a:solidFill>
                  <a:srgbClr val="000000"/>
                </a:solidFill>
                <a:latin typeface="Calibri"/>
                <a:ea typeface="Calibri" panose="020F0502020204030204" pitchFamily="34" charset="0"/>
                <a:cs typeface="Calibri"/>
              </a:rPr>
              <a:t> kavrama, </a:t>
            </a:r>
            <a:r>
              <a:rPr lang="tr-TR" sz="1200" b="0" i="0" dirty="0">
                <a:solidFill>
                  <a:srgbClr val="000000"/>
                </a:solidFill>
                <a:effectLst/>
                <a:latin typeface="Calibri"/>
                <a:ea typeface="Calibri" panose="020F0502020204030204" pitchFamily="34" charset="0"/>
                <a:cs typeface="Calibri"/>
              </a:rPr>
              <a:t>etik</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çalışmalarında</a:t>
            </a:r>
            <a:r>
              <a:rPr lang="tr-TR" sz="1200" dirty="0">
                <a:solidFill>
                  <a:srgbClr val="000000"/>
                </a:solidFill>
                <a:latin typeface="Calibri"/>
                <a:ea typeface="Calibri" panose="020F0502020204030204" pitchFamily="34" charset="0"/>
                <a:cs typeface="Calibri"/>
              </a:rPr>
              <a:t> tanınmış düşünürlerin </a:t>
            </a:r>
            <a:r>
              <a:rPr lang="tr-TR" sz="1200" b="0" i="0" dirty="0">
                <a:solidFill>
                  <a:srgbClr val="000000"/>
                </a:solidFill>
                <a:effectLst/>
                <a:latin typeface="Calibri"/>
                <a:ea typeface="Calibri" panose="020F0502020204030204" pitchFamily="34" charset="0"/>
                <a:cs typeface="Calibri"/>
              </a:rPr>
              <a:t>bakış</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açıları</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arasındaki</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farkı</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anlama</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becerisi</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kazandırmaktır.</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Öğrencilerin</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ayrıca</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etik</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teorilerin</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arkasındaki</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mantığı</a:t>
            </a:r>
            <a:r>
              <a:rPr lang="tr-TR" sz="1200"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anlamaları</a:t>
            </a:r>
            <a:r>
              <a:rPr lang="tr-TR" sz="1200" dirty="0">
                <a:solidFill>
                  <a:srgbClr val="000000"/>
                </a:solidFill>
                <a:latin typeface="Calibri"/>
                <a:ea typeface="Calibri" panose="020F0502020204030204" pitchFamily="34" charset="0"/>
                <a:cs typeface="Calibri"/>
              </a:rPr>
              <a:t> ve analiz edebilmeleri hedeflenmektedir. </a:t>
            </a:r>
            <a:endParaRPr lang="tr-TR" dirty="0"/>
          </a:p>
          <a:p>
            <a:pPr algn="just" fontAlgn="base"/>
            <a:endParaRPr lang="tr-TR" sz="1200" dirty="0">
              <a:solidFill>
                <a:srgbClr val="000000"/>
              </a:solidFill>
              <a:latin typeface="Calibri" panose="020F0502020204030204" pitchFamily="34" charset="0"/>
              <a:ea typeface="Calibri" panose="020F0502020204030204" pitchFamily="34" charset="0"/>
              <a:cs typeface="Calibri"/>
            </a:endParaRPr>
          </a:p>
          <a:p>
            <a:pPr algn="just" rtl="0" fontAlgn="base"/>
            <a:r>
              <a:rPr lang="tr-TR" sz="1200" b="0" i="0" dirty="0">
                <a:solidFill>
                  <a:srgbClr val="000000"/>
                </a:solidFill>
                <a:effectLst/>
                <a:latin typeface="Calibri"/>
                <a:ea typeface="Calibri" panose="020F0502020204030204" pitchFamily="34" charset="0"/>
                <a:cs typeface="Calibri"/>
              </a:rPr>
              <a:t>Etik teoriler genellikle üç kategoride tanımlanır:</a:t>
            </a:r>
            <a:endParaRPr lang="tr-TR" sz="1200" b="0" i="0" dirty="0">
              <a:solidFill>
                <a:srgbClr val="000000"/>
              </a:solidFill>
              <a:latin typeface="Calibri"/>
              <a:ea typeface="Calibri" panose="020F0502020204030204" pitchFamily="34" charset="0"/>
              <a:cs typeface="Calibri"/>
            </a:endParaRPr>
          </a:p>
          <a:p>
            <a:pPr marL="228600" indent="-228600" algn="just" fontAlgn="base">
              <a:buFont typeface="+mj-lt"/>
              <a:buAutoNum type="arabicPeriod"/>
            </a:pPr>
            <a:r>
              <a:rPr lang="tr-TR" sz="1200" b="1" dirty="0">
                <a:solidFill>
                  <a:srgbClr val="000000"/>
                </a:solidFill>
                <a:latin typeface="Calibri"/>
                <a:ea typeface="Calibri" panose="020F0502020204030204" pitchFamily="34" charset="0"/>
                <a:cs typeface="Calibri"/>
              </a:rPr>
              <a:t>Sonuç-odaklı</a:t>
            </a:r>
            <a:r>
              <a:rPr lang="tr-TR" sz="1200" b="1" i="0" dirty="0">
                <a:solidFill>
                  <a:srgbClr val="000000"/>
                </a:solidFill>
                <a:effectLst/>
                <a:latin typeface="Calibri"/>
                <a:ea typeface="Calibri" panose="020F0502020204030204" pitchFamily="34" charset="0"/>
                <a:cs typeface="Calibri"/>
              </a:rPr>
              <a:t> teoriler</a:t>
            </a:r>
            <a:r>
              <a:rPr lang="tr-TR" sz="1200" b="1"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(Teleoloji): Faydacılık, Hedonizm, Egoizm</a:t>
            </a:r>
            <a:endParaRPr lang="en-IE" sz="1200" dirty="0">
              <a:solidFill>
                <a:srgbClr val="000000"/>
              </a:solidFill>
              <a:effectLst/>
              <a:latin typeface="Calibri"/>
              <a:ea typeface="Calibri" panose="020F0502020204030204" pitchFamily="34" charset="0"/>
              <a:cs typeface="Calibri"/>
            </a:endParaRPr>
          </a:p>
          <a:p>
            <a:pPr marL="228600" indent="-228600" algn="just" fontAlgn="base">
              <a:buFont typeface="+mj-lt"/>
              <a:buAutoNum type="arabicPeriod"/>
            </a:pPr>
            <a:r>
              <a:rPr lang="tr-TR" sz="1200" b="1" dirty="0">
                <a:solidFill>
                  <a:srgbClr val="000000"/>
                </a:solidFill>
                <a:latin typeface="Calibri"/>
                <a:ea typeface="Calibri" panose="020F0502020204030204" pitchFamily="34" charset="0"/>
                <a:cs typeface="Calibri"/>
              </a:rPr>
              <a:t>Sonuç-odaklı</a:t>
            </a:r>
            <a:r>
              <a:rPr lang="tr-TR" sz="1200" b="1" i="0" dirty="0">
                <a:solidFill>
                  <a:srgbClr val="000000"/>
                </a:solidFill>
                <a:effectLst/>
                <a:latin typeface="Calibri"/>
                <a:ea typeface="Calibri" panose="020F0502020204030204" pitchFamily="34" charset="0"/>
                <a:cs typeface="Calibri"/>
              </a:rPr>
              <a:t> olmayan teoriler</a:t>
            </a:r>
            <a:r>
              <a:rPr lang="tr-TR" sz="1200" b="1" dirty="0">
                <a:solidFill>
                  <a:srgbClr val="000000"/>
                </a:solidFill>
                <a:latin typeface="Calibri"/>
                <a:ea typeface="Calibri" panose="020F0502020204030204" pitchFamily="34" charset="0"/>
                <a:cs typeface="Calibri"/>
              </a:rPr>
              <a:t> </a:t>
            </a:r>
            <a:r>
              <a:rPr lang="tr-TR" sz="1200" b="0" i="0" dirty="0">
                <a:solidFill>
                  <a:srgbClr val="000000"/>
                </a:solidFill>
                <a:effectLst/>
                <a:latin typeface="Calibri"/>
                <a:ea typeface="Calibri" panose="020F0502020204030204" pitchFamily="34" charset="0"/>
                <a:cs typeface="Calibri"/>
              </a:rPr>
              <a:t>(Deontoloji): Kantçı</a:t>
            </a:r>
            <a:r>
              <a:rPr lang="tr-TR" sz="1200" dirty="0">
                <a:solidFill>
                  <a:srgbClr val="000000"/>
                </a:solidFill>
                <a:latin typeface="Calibri"/>
                <a:ea typeface="Calibri" panose="020F0502020204030204" pitchFamily="34" charset="0"/>
                <a:cs typeface="Calibri"/>
              </a:rPr>
              <a:t> Bakış Açısı </a:t>
            </a:r>
            <a:r>
              <a:rPr lang="tr-TR" sz="1200" b="0" i="0" dirty="0">
                <a:solidFill>
                  <a:srgbClr val="000000"/>
                </a:solidFill>
                <a:effectLst/>
                <a:latin typeface="Calibri"/>
                <a:ea typeface="Calibri" panose="020F0502020204030204" pitchFamily="34" charset="0"/>
                <a:cs typeface="Calibri"/>
              </a:rPr>
              <a:t>(Görev Temelli Etik), Teoloji, Sosyal Sözleşme</a:t>
            </a:r>
            <a:endParaRPr lang="en-IE" sz="1200" dirty="0">
              <a:solidFill>
                <a:srgbClr val="000000"/>
              </a:solidFill>
              <a:effectLst/>
              <a:latin typeface="Calibri"/>
              <a:ea typeface="Calibri" panose="020F0502020204030204" pitchFamily="34" charset="0"/>
              <a:cs typeface="Calibri"/>
            </a:endParaRPr>
          </a:p>
          <a:p>
            <a:pPr marL="228600" indent="-228600" algn="just" fontAlgn="base">
              <a:buFont typeface="+mj-lt"/>
              <a:buAutoNum type="arabicPeriod"/>
            </a:pPr>
            <a:r>
              <a:rPr lang="tr-TR" sz="1200" b="1" dirty="0">
                <a:solidFill>
                  <a:srgbClr val="000000"/>
                </a:solidFill>
                <a:latin typeface="Calibri"/>
                <a:ea typeface="Calibri" panose="020F0502020204030204" pitchFamily="34" charset="0"/>
                <a:cs typeface="Calibri"/>
              </a:rPr>
              <a:t>Ajan temelli</a:t>
            </a:r>
            <a:r>
              <a:rPr lang="tr-TR" sz="1200" b="1" i="0" dirty="0">
                <a:solidFill>
                  <a:srgbClr val="000000"/>
                </a:solidFill>
                <a:effectLst/>
                <a:latin typeface="Calibri"/>
                <a:ea typeface="Calibri" panose="020F0502020204030204" pitchFamily="34" charset="0"/>
                <a:cs typeface="Calibri"/>
              </a:rPr>
              <a:t> teoriler</a:t>
            </a:r>
            <a:r>
              <a:rPr lang="tr-TR" sz="1200" b="0" i="0" dirty="0">
                <a:solidFill>
                  <a:srgbClr val="000000"/>
                </a:solidFill>
                <a:effectLst/>
                <a:latin typeface="Calibri"/>
                <a:ea typeface="Calibri" panose="020F0502020204030204" pitchFamily="34" charset="0"/>
                <a:cs typeface="Calibri"/>
              </a:rPr>
              <a:t>: Erdem Etiği</a:t>
            </a:r>
            <a:endParaRPr lang="tr-TR" sz="1200" b="0" i="0" dirty="0">
              <a:solidFill>
                <a:srgbClr val="000000"/>
              </a:solidFill>
              <a:latin typeface="Calibri"/>
              <a:ea typeface="Calibri" panose="020F0502020204030204" pitchFamily="34" charset="0"/>
              <a:cs typeface="Calibri"/>
            </a:endParaRPr>
          </a:p>
          <a:p>
            <a:pPr algn="just" rtl="0" fontAlgn="base"/>
            <a:endParaRPr lang="tr-TR"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fontAlgn="base"/>
            <a:r>
              <a:rPr lang="tr-TR" sz="1200" b="1" dirty="0">
                <a:solidFill>
                  <a:srgbClr val="000000"/>
                </a:solidFill>
                <a:latin typeface="Calibri"/>
                <a:ea typeface="Calibri" panose="020F0502020204030204" pitchFamily="34" charset="0"/>
                <a:cs typeface="Calibri"/>
              </a:rPr>
              <a:t>Sonuç odaklı</a:t>
            </a:r>
            <a:r>
              <a:rPr lang="tr-TR" sz="1200" b="1" i="0" dirty="0">
                <a:solidFill>
                  <a:srgbClr val="000000"/>
                </a:solidFill>
                <a:effectLst/>
                <a:latin typeface="Calibri"/>
                <a:ea typeface="Calibri" panose="020F0502020204030204" pitchFamily="34" charset="0"/>
                <a:cs typeface="Calibri"/>
              </a:rPr>
              <a:t> </a:t>
            </a:r>
            <a:r>
              <a:rPr lang="tr-TR" sz="1200" b="1" dirty="0">
                <a:solidFill>
                  <a:srgbClr val="000000"/>
                </a:solidFill>
                <a:latin typeface="Calibri"/>
                <a:ea typeface="Calibri" panose="020F0502020204030204" pitchFamily="34" charset="0"/>
                <a:cs typeface="Calibri"/>
              </a:rPr>
              <a:t>teoriler, </a:t>
            </a:r>
            <a:r>
              <a:rPr lang="tr-TR" sz="1200" dirty="0">
                <a:solidFill>
                  <a:srgbClr val="000000"/>
                </a:solidFill>
                <a:latin typeface="Calibri"/>
                <a:ea typeface="Calibri" panose="020F0502020204030204" pitchFamily="34" charset="0"/>
                <a:cs typeface="Calibri"/>
              </a:rPr>
              <a:t>adından da anlaşılacağı üzere</a:t>
            </a:r>
            <a:r>
              <a:rPr lang="tr-TR" sz="1200" b="1" dirty="0">
                <a:solidFill>
                  <a:srgbClr val="000000"/>
                </a:solidFill>
                <a:latin typeface="Calibri"/>
                <a:ea typeface="Calibri" panose="020F0502020204030204" pitchFamily="34" charset="0"/>
                <a:cs typeface="Calibri"/>
              </a:rPr>
              <a:t> </a:t>
            </a:r>
            <a:r>
              <a:rPr lang="tr-TR" sz="1200" dirty="0">
                <a:solidFill>
                  <a:srgbClr val="000000"/>
                </a:solidFill>
                <a:latin typeface="Calibri"/>
                <a:ea typeface="Calibri" panose="020F0502020204030204" pitchFamily="34" charset="0"/>
                <a:cs typeface="Calibri"/>
              </a:rPr>
              <a:t>eylemin</a:t>
            </a:r>
            <a:r>
              <a:rPr lang="tr-TR" sz="1200" b="0" i="0" dirty="0">
                <a:solidFill>
                  <a:srgbClr val="000000"/>
                </a:solidFill>
                <a:effectLst/>
                <a:latin typeface="Calibri"/>
                <a:ea typeface="Calibri" panose="020F0502020204030204" pitchFamily="34" charset="0"/>
                <a:cs typeface="Calibri"/>
              </a:rPr>
              <a:t> sonucuna </a:t>
            </a:r>
            <a:r>
              <a:rPr lang="tr-TR" sz="1200" dirty="0">
                <a:solidFill>
                  <a:srgbClr val="000000"/>
                </a:solidFill>
                <a:latin typeface="Calibri"/>
                <a:ea typeface="Calibri" panose="020F0502020204030204" pitchFamily="34" charset="0"/>
                <a:cs typeface="Calibri"/>
              </a:rPr>
              <a:t>odaklanır</a:t>
            </a:r>
            <a:r>
              <a:rPr lang="tr-TR" sz="1200" b="0" i="0" dirty="0">
                <a:solidFill>
                  <a:srgbClr val="000000"/>
                </a:solidFill>
                <a:effectLst/>
                <a:latin typeface="Calibri"/>
                <a:ea typeface="Calibri" panose="020F0502020204030204" pitchFamily="34" charset="0"/>
                <a:cs typeface="Calibri"/>
              </a:rPr>
              <a:t>. Jeremy Bentham (1948) ile ilişkilendirilen faydacılık, eylemlerin “en büyük sayı için en büyük faydaya” neden olması gerektiği anlamına gelir. Bu yaklaşımda sonuç önemli olduğu için faydacılığa göre hareket etmek daha az zarar ve daha fazla insan için maksimum fayda sağlayabilir.</a:t>
            </a:r>
            <a:endParaRPr lang="tr-TR" sz="1200" b="0" i="0" dirty="0">
              <a:solidFill>
                <a:srgbClr val="000000"/>
              </a:solidFill>
              <a:latin typeface="Calibri"/>
              <a:ea typeface="Calibri" panose="020F0502020204030204" pitchFamily="34" charset="0"/>
              <a:cs typeface="Calibri"/>
            </a:endParaRPr>
          </a:p>
          <a:p>
            <a:pPr algn="just" rtl="0" fontAlgn="base"/>
            <a:endParaRPr lang="tr-TR"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fontAlgn="base"/>
            <a:r>
              <a:rPr lang="tr-TR" sz="1200" b="0" i="0" dirty="0">
                <a:solidFill>
                  <a:srgbClr val="000000"/>
                </a:solidFill>
                <a:effectLst/>
                <a:latin typeface="Calibri"/>
                <a:ea typeface="Calibri" panose="020F0502020204030204" pitchFamily="34" charset="0"/>
                <a:cs typeface="Calibri"/>
              </a:rPr>
              <a:t>Deontolojik teoriler olarak da </a:t>
            </a:r>
            <a:r>
              <a:rPr lang="tr-TR" sz="1200" dirty="0">
                <a:solidFill>
                  <a:srgbClr val="000000"/>
                </a:solidFill>
                <a:latin typeface="Calibri"/>
                <a:ea typeface="Calibri" panose="020F0502020204030204" pitchFamily="34" charset="0"/>
                <a:cs typeface="Calibri"/>
              </a:rPr>
              <a:t>bilinen </a:t>
            </a:r>
            <a:r>
              <a:rPr lang="tr-TR" sz="1200" b="1" dirty="0">
                <a:solidFill>
                  <a:srgbClr val="000000"/>
                </a:solidFill>
                <a:latin typeface="Calibri"/>
                <a:ea typeface="Calibri" panose="020F0502020204030204" pitchFamily="34" charset="0"/>
                <a:cs typeface="Calibri"/>
              </a:rPr>
              <a:t>sonuç odaklı olmayan teoriler</a:t>
            </a:r>
            <a:r>
              <a:rPr lang="tr-TR" sz="1200" dirty="0">
                <a:solidFill>
                  <a:srgbClr val="000000"/>
                </a:solidFill>
                <a:latin typeface="Calibri"/>
                <a:ea typeface="Calibri" panose="020F0502020204030204" pitchFamily="34" charset="0"/>
                <a:cs typeface="Calibri"/>
              </a:rPr>
              <a:t>, en</a:t>
            </a:r>
            <a:r>
              <a:rPr lang="tr-TR" sz="1200" b="0" i="0" dirty="0">
                <a:solidFill>
                  <a:srgbClr val="000000"/>
                </a:solidFill>
                <a:effectLst/>
                <a:latin typeface="Calibri"/>
                <a:ea typeface="Calibri" panose="020F0502020204030204" pitchFamily="34" charset="0"/>
                <a:cs typeface="Calibri"/>
              </a:rPr>
              <a:t> çok </a:t>
            </a:r>
            <a:r>
              <a:rPr lang="tr-TR" sz="1200" dirty="0" err="1">
                <a:solidFill>
                  <a:srgbClr val="000000"/>
                </a:solidFill>
                <a:latin typeface="Calibri"/>
                <a:ea typeface="Calibri" panose="020F0502020204030204" pitchFamily="34" charset="0"/>
                <a:cs typeface="Calibri"/>
              </a:rPr>
              <a:t>İmmanuel</a:t>
            </a:r>
            <a:r>
              <a:rPr lang="tr-TR" sz="1200" dirty="0">
                <a:solidFill>
                  <a:srgbClr val="000000"/>
                </a:solidFill>
                <a:latin typeface="Calibri"/>
                <a:ea typeface="Calibri" panose="020F0502020204030204" pitchFamily="34" charset="0"/>
                <a:cs typeface="Calibri"/>
              </a:rPr>
              <a:t> Kant ile ilişkilendirilmektedir</a:t>
            </a:r>
            <a:r>
              <a:rPr lang="tr-TR" sz="1200" b="0" i="0" dirty="0">
                <a:solidFill>
                  <a:srgbClr val="000000"/>
                </a:solidFill>
                <a:effectLst/>
                <a:latin typeface="Calibri"/>
                <a:ea typeface="Calibri" panose="020F0502020204030204" pitchFamily="34" charset="0"/>
                <a:cs typeface="Calibri"/>
              </a:rPr>
              <a:t>. Kant'ın </a:t>
            </a:r>
            <a:r>
              <a:rPr lang="tr-TR" sz="1200" dirty="0">
                <a:solidFill>
                  <a:srgbClr val="000000"/>
                </a:solidFill>
                <a:latin typeface="Calibri"/>
                <a:ea typeface="Calibri" panose="020F0502020204030204" pitchFamily="34" charset="0"/>
                <a:cs typeface="Calibri"/>
              </a:rPr>
              <a:t>teorisi,  doğruyu söylemek gibi doğru</a:t>
            </a:r>
            <a:r>
              <a:rPr lang="tr-TR" sz="1200" b="0" i="0" dirty="0">
                <a:solidFill>
                  <a:srgbClr val="000000"/>
                </a:solidFill>
                <a:effectLst/>
                <a:latin typeface="Calibri"/>
                <a:ea typeface="Calibri" panose="020F0502020204030204" pitchFamily="34" charset="0"/>
                <a:cs typeface="Calibri"/>
              </a:rPr>
              <a:t> şeyi </a:t>
            </a:r>
            <a:r>
              <a:rPr lang="tr-TR" sz="1200" dirty="0">
                <a:solidFill>
                  <a:srgbClr val="000000"/>
                </a:solidFill>
                <a:latin typeface="Calibri"/>
                <a:ea typeface="Calibri" panose="020F0502020204030204" pitchFamily="34" charset="0"/>
                <a:cs typeface="Calibri"/>
              </a:rPr>
              <a:t>yapmayı, ve</a:t>
            </a:r>
            <a:r>
              <a:rPr lang="tr-TR" sz="1200" b="0" i="0" dirty="0">
                <a:solidFill>
                  <a:srgbClr val="000000"/>
                </a:solidFill>
                <a:effectLst/>
                <a:latin typeface="Calibri"/>
                <a:ea typeface="Calibri" panose="020F0502020204030204" pitchFamily="34" charset="0"/>
                <a:cs typeface="Calibri"/>
              </a:rPr>
              <a:t> </a:t>
            </a:r>
            <a:r>
              <a:rPr lang="tr-TR" sz="1200" dirty="0">
                <a:solidFill>
                  <a:srgbClr val="000000"/>
                </a:solidFill>
                <a:latin typeface="Calibri"/>
                <a:ea typeface="Calibri" panose="020F0502020204030204" pitchFamily="34" charset="0"/>
                <a:cs typeface="Calibri"/>
              </a:rPr>
              <a:t>görevi doğru yapmayı vurgular</a:t>
            </a:r>
            <a:r>
              <a:rPr lang="tr-TR" sz="1200" b="0" i="0" dirty="0">
                <a:solidFill>
                  <a:srgbClr val="000000"/>
                </a:solidFill>
                <a:effectLst/>
                <a:latin typeface="Calibri"/>
                <a:ea typeface="Calibri" panose="020F0502020204030204" pitchFamily="34" charset="0"/>
                <a:cs typeface="Calibri"/>
              </a:rPr>
              <a:t>. Bu teoriye göre, </a:t>
            </a:r>
            <a:r>
              <a:rPr lang="tr-TR" sz="1200" dirty="0">
                <a:solidFill>
                  <a:srgbClr val="000000"/>
                </a:solidFill>
                <a:latin typeface="Calibri"/>
                <a:ea typeface="Calibri" panose="020F0502020204030204" pitchFamily="34" charset="0"/>
                <a:cs typeface="Calibri"/>
              </a:rPr>
              <a:t>kişi başkalarının</a:t>
            </a:r>
            <a:r>
              <a:rPr lang="tr-TR" sz="1200" b="0" i="0" dirty="0">
                <a:solidFill>
                  <a:srgbClr val="000000"/>
                </a:solidFill>
                <a:effectLst/>
                <a:latin typeface="Calibri"/>
                <a:ea typeface="Calibri" panose="020F0502020204030204" pitchFamily="34" charset="0"/>
                <a:cs typeface="Calibri"/>
              </a:rPr>
              <a:t> özerkliğine saygı duyarak doğru davranmalı ve görevine uygun davrandığı sürece etik </a:t>
            </a:r>
            <a:r>
              <a:rPr lang="tr-TR" sz="1200" dirty="0">
                <a:solidFill>
                  <a:srgbClr val="000000"/>
                </a:solidFill>
                <a:latin typeface="Calibri"/>
                <a:ea typeface="Calibri" panose="020F0502020204030204" pitchFamily="34" charset="0"/>
                <a:cs typeface="Calibri"/>
              </a:rPr>
              <a:t>davranmış olarak kabul edilmelidir</a:t>
            </a:r>
            <a:r>
              <a:rPr lang="tr-TR" sz="1200" b="0" i="0" dirty="0">
                <a:solidFill>
                  <a:srgbClr val="000000"/>
                </a:solidFill>
                <a:effectLst/>
                <a:latin typeface="Calibri"/>
                <a:ea typeface="Calibri" panose="020F0502020204030204" pitchFamily="34" charset="0"/>
                <a:cs typeface="Calibri"/>
              </a:rPr>
              <a:t>.</a:t>
            </a:r>
            <a:endParaRPr lang="tr-TR" sz="1200" b="0" i="0" dirty="0">
              <a:solidFill>
                <a:srgbClr val="000000"/>
              </a:solidFill>
              <a:latin typeface="Calibri"/>
              <a:ea typeface="Calibri" panose="020F0502020204030204" pitchFamily="34" charset="0"/>
              <a:cs typeface="Calibri"/>
            </a:endParaRPr>
          </a:p>
          <a:p>
            <a:pPr algn="just" rtl="0" fontAlgn="base"/>
            <a:endParaRPr lang="tr-TR"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fontAlgn="base"/>
            <a:r>
              <a:rPr lang="tr-TR" sz="1200" b="0" i="0" dirty="0">
                <a:solidFill>
                  <a:srgbClr val="000000"/>
                </a:solidFill>
                <a:effectLst/>
                <a:latin typeface="Calibri"/>
                <a:ea typeface="Calibri" panose="020F0502020204030204" pitchFamily="34" charset="0"/>
                <a:cs typeface="Calibri"/>
              </a:rPr>
              <a:t>Platon ve </a:t>
            </a:r>
            <a:r>
              <a:rPr lang="tr-TR" sz="1200" dirty="0" err="1">
                <a:solidFill>
                  <a:srgbClr val="000000"/>
                </a:solidFill>
                <a:latin typeface="Calibri"/>
                <a:ea typeface="Calibri" panose="020F0502020204030204" pitchFamily="34" charset="0"/>
                <a:cs typeface="Calibri"/>
              </a:rPr>
              <a:t>Aristotle'dan</a:t>
            </a:r>
            <a:r>
              <a:rPr lang="tr-TR" sz="1200" dirty="0">
                <a:solidFill>
                  <a:srgbClr val="000000"/>
                </a:solidFill>
                <a:latin typeface="Calibri"/>
                <a:ea typeface="Calibri" panose="020F0502020204030204" pitchFamily="34" charset="0"/>
                <a:cs typeface="Calibri"/>
              </a:rPr>
              <a:t> etkilenen</a:t>
            </a:r>
            <a:r>
              <a:rPr lang="tr-TR" sz="1200" b="0" i="0" dirty="0">
                <a:solidFill>
                  <a:srgbClr val="000000"/>
                </a:solidFill>
                <a:effectLst/>
                <a:latin typeface="Calibri"/>
                <a:ea typeface="Calibri" panose="020F0502020204030204" pitchFamily="34" charset="0"/>
                <a:cs typeface="Calibri"/>
              </a:rPr>
              <a:t> Erdem Teorisi,</a:t>
            </a:r>
            <a:r>
              <a:rPr lang="tr-TR" sz="1200" dirty="0">
                <a:solidFill>
                  <a:srgbClr val="000000"/>
                </a:solidFill>
                <a:latin typeface="Calibri"/>
                <a:ea typeface="Calibri" panose="020F0502020204030204" pitchFamily="34" charset="0"/>
                <a:cs typeface="Calibri"/>
              </a:rPr>
              <a:t> bireyin</a:t>
            </a:r>
            <a:r>
              <a:rPr lang="tr-TR" sz="1200" b="0" i="0" dirty="0">
                <a:solidFill>
                  <a:srgbClr val="000000"/>
                </a:solidFill>
                <a:effectLst/>
                <a:latin typeface="Calibri"/>
                <a:ea typeface="Calibri" panose="020F0502020204030204" pitchFamily="34" charset="0"/>
                <a:cs typeface="Calibri"/>
              </a:rPr>
              <a:t> kişiliğini geliştirmek ve ahlaki bir karaktere sahip </a:t>
            </a:r>
            <a:r>
              <a:rPr lang="tr-TR" sz="1200" dirty="0">
                <a:solidFill>
                  <a:srgbClr val="000000"/>
                </a:solidFill>
                <a:latin typeface="Calibri"/>
                <a:ea typeface="Calibri" panose="020F0502020204030204" pitchFamily="34" charset="0"/>
                <a:cs typeface="Calibri"/>
              </a:rPr>
              <a:t>olmasını</a:t>
            </a:r>
            <a:r>
              <a:rPr lang="tr-TR" sz="1200" b="0" i="0" dirty="0">
                <a:solidFill>
                  <a:srgbClr val="000000"/>
                </a:solidFill>
                <a:effectLst/>
                <a:latin typeface="Calibri"/>
                <a:ea typeface="Calibri" panose="020F0502020204030204" pitchFamily="34" charset="0"/>
                <a:cs typeface="Calibri"/>
              </a:rPr>
              <a:t> hedeflemektir.</a:t>
            </a:r>
            <a:r>
              <a:rPr lang="tr-TR" sz="1200" dirty="0">
                <a:solidFill>
                  <a:srgbClr val="000000"/>
                </a:solidFill>
                <a:latin typeface="Calibri"/>
                <a:ea typeface="Calibri" panose="020F0502020204030204" pitchFamily="34" charset="0"/>
                <a:cs typeface="Calibri"/>
              </a:rPr>
              <a:t> Erdemler</a:t>
            </a:r>
            <a:r>
              <a:rPr lang="tr-TR" sz="1200" b="0" i="0" dirty="0">
                <a:solidFill>
                  <a:srgbClr val="000000"/>
                </a:solidFill>
                <a:effectLst/>
                <a:latin typeface="Calibri"/>
                <a:ea typeface="Calibri" panose="020F0502020204030204" pitchFamily="34" charset="0"/>
                <a:cs typeface="Calibri"/>
              </a:rPr>
              <a:t> arasında cesaret, cömertlik, dürüstlük, adalet, adil olmak ya da </a:t>
            </a:r>
            <a:r>
              <a:rPr lang="tr-TR" sz="1200" dirty="0">
                <a:solidFill>
                  <a:srgbClr val="000000"/>
                </a:solidFill>
                <a:latin typeface="Calibri"/>
                <a:ea typeface="Calibri" panose="020F0502020204030204" pitchFamily="34" charset="0"/>
                <a:cs typeface="Calibri"/>
              </a:rPr>
              <a:t>kısaca </a:t>
            </a:r>
            <a:r>
              <a:rPr lang="tr-TR" sz="1200" b="0" i="0" dirty="0">
                <a:solidFill>
                  <a:srgbClr val="000000"/>
                </a:solidFill>
                <a:effectLst/>
                <a:latin typeface="Calibri"/>
                <a:ea typeface="Calibri" panose="020F0502020204030204" pitchFamily="34" charset="0"/>
                <a:cs typeface="Calibri"/>
              </a:rPr>
              <a:t>iyi bir insan olmak yer alır.</a:t>
            </a:r>
            <a:endParaRPr lang="tr-TR" sz="1200" b="0" i="0" dirty="0">
              <a:solidFill>
                <a:srgbClr val="000000"/>
              </a:solidFill>
              <a:latin typeface="Calibri"/>
              <a:ea typeface="Calibri" panose="020F0502020204030204" pitchFamily="34" charset="0"/>
              <a:cs typeface="Calibri"/>
            </a:endParaRPr>
          </a:p>
          <a:p>
            <a:pPr algn="just" rtl="0"/>
            <a:endParaRPr lang="tr-TR" sz="1200" dirty="0">
              <a:solidFill>
                <a:srgbClr val="000000"/>
              </a:solidFill>
              <a:latin typeface="Calibri" panose="020F0502020204030204" pitchFamily="34" charset="0"/>
              <a:ea typeface="Calibri" panose="020F0502020204030204" pitchFamily="34" charset="0"/>
              <a:cs typeface="Calibri"/>
            </a:endParaRPr>
          </a:p>
          <a:p>
            <a:pPr algn="just" fontAlgn="base"/>
            <a:r>
              <a:rPr lang="tr-TR" sz="1200" b="0" i="0" dirty="0">
                <a:solidFill>
                  <a:srgbClr val="000000"/>
                </a:solidFill>
                <a:effectLst/>
                <a:latin typeface="Calibri"/>
                <a:ea typeface="Calibri" panose="020F0502020204030204" pitchFamily="34" charset="0"/>
                <a:cs typeface="Calibri"/>
              </a:rPr>
              <a:t>Erdem teorisini gıda </a:t>
            </a:r>
            <a:r>
              <a:rPr lang="tr-TR" sz="1200" dirty="0">
                <a:solidFill>
                  <a:srgbClr val="000000"/>
                </a:solidFill>
                <a:latin typeface="Calibri"/>
                <a:ea typeface="Calibri" panose="020F0502020204030204" pitchFamily="34" charset="0"/>
                <a:cs typeface="Calibri"/>
              </a:rPr>
              <a:t>etiğiyle ilişkilendiren</a:t>
            </a:r>
            <a:r>
              <a:rPr lang="tr-TR" sz="1200" b="0" i="0" dirty="0">
                <a:solidFill>
                  <a:srgbClr val="000000"/>
                </a:solidFill>
                <a:effectLst/>
                <a:latin typeface="Calibri"/>
                <a:ea typeface="Calibri" panose="020F0502020204030204" pitchFamily="34" charset="0"/>
                <a:cs typeface="Calibri"/>
              </a:rPr>
              <a:t> yaklaşımlarından biri,</a:t>
            </a:r>
            <a:r>
              <a:rPr lang="tr-TR" sz="1200" dirty="0">
                <a:latin typeface="Calibri"/>
                <a:ea typeface="Calibri" panose="020F0502020204030204" pitchFamily="34" charset="0"/>
                <a:cs typeface="Calibri"/>
              </a:rPr>
              <a:t> Thompson'ın</a:t>
            </a:r>
            <a:r>
              <a:rPr lang="tr-TR" sz="1200" b="0" i="0" dirty="0">
                <a:solidFill>
                  <a:srgbClr val="000000"/>
                </a:solidFill>
                <a:effectLst/>
                <a:latin typeface="Calibri"/>
                <a:ea typeface="Calibri" panose="020F0502020204030204" pitchFamily="34" charset="0"/>
                <a:cs typeface="Calibri"/>
              </a:rPr>
              <a:t> (2018) tarımcılığın sistematik ve karmaşık </a:t>
            </a:r>
            <a:r>
              <a:rPr lang="tr-TR" sz="1200" dirty="0">
                <a:solidFill>
                  <a:srgbClr val="000000"/>
                </a:solidFill>
                <a:latin typeface="Calibri"/>
                <a:ea typeface="Calibri" panose="020F0502020204030204" pitchFamily="34" charset="0"/>
                <a:cs typeface="Calibri"/>
              </a:rPr>
              <a:t>yöntemlere</a:t>
            </a:r>
            <a:r>
              <a:rPr lang="tr-TR" sz="1200" b="0" i="0" dirty="0">
                <a:solidFill>
                  <a:srgbClr val="000000"/>
                </a:solidFill>
                <a:effectLst/>
                <a:latin typeface="Calibri"/>
                <a:ea typeface="Calibri" panose="020F0502020204030204" pitchFamily="34" charset="0"/>
                <a:cs typeface="Calibri"/>
              </a:rPr>
              <a:t> geçişi gerektirdiği durumlarda çiftçinin </a:t>
            </a:r>
            <a:r>
              <a:rPr lang="tr-TR" sz="1200" dirty="0">
                <a:solidFill>
                  <a:srgbClr val="000000"/>
                </a:solidFill>
                <a:latin typeface="Calibri"/>
                <a:ea typeface="Calibri" panose="020F0502020204030204" pitchFamily="34" charset="0"/>
                <a:cs typeface="Calibri"/>
              </a:rPr>
              <a:t>konumunu yorumlamaktadır</a:t>
            </a:r>
            <a:r>
              <a:rPr lang="tr-TR" sz="1200" b="0" i="0" dirty="0">
                <a:solidFill>
                  <a:srgbClr val="000000"/>
                </a:solidFill>
                <a:effectLst/>
                <a:latin typeface="Calibri"/>
                <a:ea typeface="Calibri" panose="020F0502020204030204" pitchFamily="34" charset="0"/>
                <a:cs typeface="Calibri"/>
              </a:rPr>
              <a:t>. Yazarın da belirttiği gibi, çiftçinin sahip olduğu tarımsal değerler bu süreçte kritik bir rol oynamaktadır.</a:t>
            </a:r>
            <a:endParaRPr lang="tr-TR" sz="1200" b="0" i="0" dirty="0">
              <a:solidFill>
                <a:srgbClr val="000000"/>
              </a:solidFill>
              <a:latin typeface="Calibri"/>
              <a:ea typeface="Calibri" panose="020F0502020204030204" pitchFamily="34" charset="0"/>
              <a:cs typeface="Calibri"/>
            </a:endParaRPr>
          </a:p>
        </p:txBody>
      </p:sp>
      <p:sp>
        <p:nvSpPr>
          <p:cNvPr id="8" name="Slide Number Placeholder 9">
            <a:extLst>
              <a:ext uri="{FF2B5EF4-FFF2-40B4-BE49-F238E27FC236}">
                <a16:creationId xmlns:a16="http://schemas.microsoft.com/office/drawing/2014/main" id="{3EACF53B-0F01-273B-B65C-2C5D26622294}"/>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z="1100" smtClean="0"/>
              <a:pPr algn="l" rtl="0"/>
              <a:t>9</a:t>
            </a:fld>
            <a:endParaRPr lang="en-US" sz="1100"/>
          </a:p>
        </p:txBody>
      </p:sp>
    </p:spTree>
    <p:extLst>
      <p:ext uri="{BB962C8B-B14F-4D97-AF65-F5344CB8AC3E}">
        <p14:creationId xmlns:p14="http://schemas.microsoft.com/office/powerpoint/2010/main" val="2034311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CE22061-3031-44F6-A3A2-78A86AB798C2}">
  <ds:schemaRefs>
    <ds:schemaRef ds:uri="http://schemas.microsoft.com/sharepoint/v3/contenttype/forms"/>
  </ds:schemaRefs>
</ds:datastoreItem>
</file>

<file path=customXml/itemProps2.xml><?xml version="1.0" encoding="utf-8"?>
<ds:datastoreItem xmlns:ds="http://schemas.openxmlformats.org/officeDocument/2006/customXml" ds:itemID="{949E1135-8FED-4E00-AD93-873EB57502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4d33-0f46-420b-ad84-827e2691e374"/>
    <ds:schemaRef ds:uri="b368c81d-2a3c-4b2e-8f20-ebff1d13c9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DF207A-4C68-4DE1-A762-BD5F6CBC3804}">
  <ds:schemaRefs>
    <ds:schemaRef ds:uri="b368c81d-2a3c-4b2e-8f20-ebff1d13c98d"/>
    <ds:schemaRef ds:uri="d8d94d33-0f46-420b-ad84-827e2691e3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379</TotalTime>
  <Words>20811</Words>
  <Application>Microsoft Office PowerPoint</Application>
  <PresentationFormat>Custom</PresentationFormat>
  <Paragraphs>1379</Paragraphs>
  <Slides>70</Slides>
  <Notes>1</Notes>
  <HiddenSlides>0</HiddenSlides>
  <MMClips>2</MMClips>
  <ScaleCrop>false</ScaleCrop>
  <HeadingPairs>
    <vt:vector size="4" baseType="variant">
      <vt:variant>
        <vt:lpstr>Theme</vt:lpstr>
      </vt:variant>
      <vt:variant>
        <vt:i4>3</vt:i4>
      </vt:variant>
      <vt:variant>
        <vt:lpstr>Slide Titles</vt:lpstr>
      </vt:variant>
      <vt:variant>
        <vt:i4>70</vt:i4>
      </vt:variant>
    </vt:vector>
  </HeadingPairs>
  <TitlesOfParts>
    <vt:vector size="73" baseType="lpstr">
      <vt:lpstr>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2583</cp:revision>
  <dcterms:created xsi:type="dcterms:W3CDTF">2020-10-14T13:32:04Z</dcterms:created>
  <dcterms:modified xsi:type="dcterms:W3CDTF">2024-01-09T14:20:51Z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