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omments/modernComment_16E_428EDDAE.xml" ContentType="application/vnd.ms-powerpoint.comment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4"/>
    <p:sldMasterId id="2147483932" r:id="rId5"/>
    <p:sldMasterId id="2147483955" r:id="rId6"/>
  </p:sldMasterIdLst>
  <p:notesMasterIdLst>
    <p:notesMasterId r:id="rId77"/>
  </p:notesMasterIdLst>
  <p:handoutMasterIdLst>
    <p:handoutMasterId r:id="rId78"/>
  </p:handoutMasterIdLst>
  <p:sldIdLst>
    <p:sldId id="317" r:id="rId7"/>
    <p:sldId id="442" r:id="rId8"/>
    <p:sldId id="451" r:id="rId9"/>
    <p:sldId id="448" r:id="rId10"/>
    <p:sldId id="356" r:id="rId11"/>
    <p:sldId id="358" r:id="rId12"/>
    <p:sldId id="436" r:id="rId13"/>
    <p:sldId id="320" r:id="rId14"/>
    <p:sldId id="357" r:id="rId15"/>
    <p:sldId id="359" r:id="rId16"/>
    <p:sldId id="360" r:id="rId17"/>
    <p:sldId id="361" r:id="rId18"/>
    <p:sldId id="362" r:id="rId19"/>
    <p:sldId id="366" r:id="rId20"/>
    <p:sldId id="446" r:id="rId21"/>
    <p:sldId id="367" r:id="rId22"/>
    <p:sldId id="368" r:id="rId23"/>
    <p:sldId id="369" r:id="rId24"/>
    <p:sldId id="429" r:id="rId25"/>
    <p:sldId id="372" r:id="rId26"/>
    <p:sldId id="430" r:id="rId27"/>
    <p:sldId id="374" r:id="rId28"/>
    <p:sldId id="375" r:id="rId29"/>
    <p:sldId id="376" r:id="rId30"/>
    <p:sldId id="378" r:id="rId31"/>
    <p:sldId id="377" r:id="rId32"/>
    <p:sldId id="380" r:id="rId33"/>
    <p:sldId id="379" r:id="rId34"/>
    <p:sldId id="400" r:id="rId35"/>
    <p:sldId id="383" r:id="rId36"/>
    <p:sldId id="381" r:id="rId37"/>
    <p:sldId id="384" r:id="rId38"/>
    <p:sldId id="385" r:id="rId39"/>
    <p:sldId id="386" r:id="rId40"/>
    <p:sldId id="387" r:id="rId41"/>
    <p:sldId id="388" r:id="rId42"/>
    <p:sldId id="389" r:id="rId43"/>
    <p:sldId id="390" r:id="rId44"/>
    <p:sldId id="391" r:id="rId45"/>
    <p:sldId id="394" r:id="rId46"/>
    <p:sldId id="393" r:id="rId47"/>
    <p:sldId id="395" r:id="rId48"/>
    <p:sldId id="397" r:id="rId49"/>
    <p:sldId id="431" r:id="rId50"/>
    <p:sldId id="399" r:id="rId51"/>
    <p:sldId id="401" r:id="rId52"/>
    <p:sldId id="402" r:id="rId53"/>
    <p:sldId id="403" r:id="rId54"/>
    <p:sldId id="404" r:id="rId55"/>
    <p:sldId id="405" r:id="rId56"/>
    <p:sldId id="407" r:id="rId57"/>
    <p:sldId id="408" r:id="rId58"/>
    <p:sldId id="410" r:id="rId59"/>
    <p:sldId id="409" r:id="rId60"/>
    <p:sldId id="411" r:id="rId61"/>
    <p:sldId id="413" r:id="rId62"/>
    <p:sldId id="414" r:id="rId63"/>
    <p:sldId id="415" r:id="rId64"/>
    <p:sldId id="416" r:id="rId65"/>
    <p:sldId id="417" r:id="rId66"/>
    <p:sldId id="418" r:id="rId67"/>
    <p:sldId id="444" r:id="rId68"/>
    <p:sldId id="419" r:id="rId69"/>
    <p:sldId id="453" r:id="rId70"/>
    <p:sldId id="458" r:id="rId71"/>
    <p:sldId id="457" r:id="rId72"/>
    <p:sldId id="456" r:id="rId73"/>
    <p:sldId id="455" r:id="rId74"/>
    <p:sldId id="305" r:id="rId75"/>
    <p:sldId id="449" r:id="rId7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332003-ACAF-1F93-D3ED-BB867C34AD4A}" name="Orla Casey" initials="OC" userId="S::orla_momentumconsulting.ie#ext#@amksavonia.onmicrosoft.com::4e5243cc-1cc6-4fb4-b929-256ba2dd7c41" providerId="AD"/>
  <p188:author id="{892B030D-011A-8B4F-9112-49A488042403}" name="Paula Whyte ( Momentum Consulting )" initials="PW(MC)" userId="Paula Whyte ( Momentum Consulting )" providerId="None"/>
  <p188:author id="{094A336D-91E2-6AF8-6E7F-64F12580031F}" name="Solja Ryhänen" initials="SR" userId="S::Solja.Ryhanen@savonia.fi::b6ef0220-d1be-4476-bf4c-707bba5627ed" providerId="AD"/>
  <p188:author id="{66CF0582-44E6-F1D6-D33D-EE4F5EC46E28}" name="Gözdegül BAŞER" initials="GB" userId="S::gozdegul.baser_antalya.edu.tr#ext#@amksavonia.onmicrosoft.com::e48854db-60b4-482c-b648-81173c741504" providerId="AD"/>
  <p188:author id="{F03CDB86-06AE-56A3-1B57-BA7357BCFE44}" name="Paula Whyte ( Momentum Consulting )" initials="P)" userId="S::paula_momentumconsulting.ie#ext#@amksavonia.onmicrosoft.com::765db67a-a27b-46bd-a1ca-c3fc1b9795e0" providerId="AD"/>
  <p188:author id="{F0460CB2-DCB2-818A-2E5E-1B9965E7DE81}" name="evla.mutlu" initials="ev" userId="S::evla.mutlu_antalya.edu.tr#ext#@amksavonia.onmicrosoft.com::c77a06ac-88e7-4cac-ad40-ea2e3ca0cfdc" providerId="AD"/>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FDFFFF"/>
    <a:srgbClr val="F1A0C2"/>
    <a:srgbClr val="94B3B2"/>
    <a:srgbClr val="1A6A1A"/>
    <a:srgbClr val="B2DEDD"/>
    <a:srgbClr val="FCFBF6"/>
    <a:srgbClr val="678D7C"/>
    <a:srgbClr val="A0C1C0"/>
    <a:srgbClr val="12B4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F183B-AE59-4C16-BF90-8B28228AE886}" v="52" dt="2023-04-20T07:13:42.225"/>
    <p1510:client id="{07E01710-45AE-4B46-826B-1BBEE24E17F9}" v="4767" dt="2023-04-19T21:10:08.157"/>
    <p1510:client id="{16C1A664-A702-4E7D-B9B4-EC77BB364606}" v="230" dt="2023-04-18T09:46:31.210"/>
    <p1510:client id="{17501E86-29CB-4099-85B4-0D6FD66EB2A5}" v="730" dt="2023-04-11T12:33:11.555"/>
    <p1510:client id="{1918D5DA-6EAF-4E8D-AB63-AB005D5EA0FF}" v="488" dt="2023-04-17T13:48:52.372"/>
    <p1510:client id="{2218C54F-9C5F-4A9B-AC6E-21A67FEE6D0D}" v="8" dt="2023-04-12T14:28:36.231"/>
    <p1510:client id="{23578E29-E59E-4681-9E55-C711C943F8B8}" v="280" dt="2023-03-12T15:26:18.371"/>
    <p1510:client id="{23E5E77C-8913-462E-8D28-80E48E5E8FFF}" v="2229" dt="2023-03-15T11:11:07.834"/>
    <p1510:client id="{24239902-43E5-47F5-A6A2-173368F22243}" v="22" dt="2024-01-09T14:20:26.230"/>
    <p1510:client id="{28A488D3-F034-42C0-AA87-5D10BB30E403}" v="313" dt="2023-03-12T16:41:39.426"/>
    <p1510:client id="{2B29E0F5-9544-406A-AC14-F5F1D53F1FD5}" v="405" dt="2023-04-02T10:13:23.183"/>
    <p1510:client id="{2D95A534-DCD6-4E07-944B-5BCBAE1B24F6}" v="28" dt="2023-03-01T08:58:02.462"/>
    <p1510:client id="{2DD3124C-09B1-4B03-9799-EA242BDC65EF}" v="1586" dt="2023-04-16T07:54:59.281"/>
    <p1510:client id="{45A8D316-B570-41BC-834F-3B2145496989}" v="24" dt="2023-03-01T17:00:36.506"/>
    <p1510:client id="{58B6AED3-E487-4CCE-BBBD-B79C8E615092}" v="382" dt="2023-03-30T14:20:21.913"/>
    <p1510:client id="{5B5E981B-48D2-6954-D89E-9914C090E378}" v="7" dt="2023-12-06T22:32:42.411"/>
    <p1510:client id="{5F97AAF0-B09E-41F8-8F37-498B84CAA1A3}" v="194" dt="2023-03-30T14:05:09.131"/>
    <p1510:client id="{603AD81D-9B6E-4344-BB07-983BF91CD802}" v="448" dt="2023-09-12T20:34:55.518"/>
    <p1510:client id="{6DE63407-1713-4EFA-B83C-382CC2EC141E}" v="629" dt="2023-03-12T18:24:07.078"/>
    <p1510:client id="{6DF20FA4-474F-4FDE-B301-25511AD3B5E0}" v="321" dt="2023-04-12T07:40:53.515"/>
    <p1510:client id="{8520B82B-0CFC-484B-AC95-FFA9854D3AFA}" v="264" dt="2023-03-11T16:22:00.550"/>
    <p1510:client id="{92E5DE3C-568A-478A-B800-E95FC5DCF46E}" v="41" dt="2023-03-12T18:41:42.267"/>
    <p1510:client id="{94536B22-D8B4-4DC1-BC7D-373D18A8E759}" v="348" dt="2023-04-12T10:50:29.164"/>
    <p1510:client id="{9979DED3-2DC5-4306-19BB-A56BDBDDCF74}" v="2" dt="2023-12-06T22:36:40.117"/>
    <p1510:client id="{99BE7FEE-8C95-4374-95B5-AC25F2D17EFC}" v="96" dt="2023-02-21T22:20:48.961"/>
    <p1510:client id="{A29B6789-2CC4-4D07-BC72-93A14BC5D9C6}" v="178" dt="2023-04-15T17:22:51.305"/>
    <p1510:client id="{A2F2EADA-38D8-45C4-B4EB-D34E67459F7A}" v="1852" dt="2023-09-12T15:20:42.415"/>
    <p1510:client id="{AB082968-3886-4F30-BEAA-02B71CE7A45D}" v="20" dt="2023-09-13T04:55:35.242"/>
    <p1510:client id="{AB3CDA2B-B067-4EE0-A8BD-2C20CC9E8255}" v="6" dt="2023-04-15T14:34:12.265"/>
    <p1510:client id="{AD0E89BB-3652-4ACA-8381-1AE18B6F6773}" v="141" dt="2023-04-20T08:54:31.006"/>
    <p1510:client id="{B08AC3B6-546D-C3D2-EDC7-87F649CE901D}" v="258" dt="2023-09-15T14:21:06.103"/>
    <p1510:client id="{B3128152-30C3-47DC-8E1B-82ADE9CC33D9}" v="54" dt="2023-09-26T23:46:32.487"/>
    <p1510:client id="{B715CD11-261A-402D-B248-B4B475C28DAC}" v="5" dt="2023-03-11T15:58:04.664"/>
    <p1510:client id="{D7E12115-8419-4A67-8D62-ACD808EAA54C}" v="190" dt="2023-04-01T13:50:18.164"/>
    <p1510:client id="{D899BB29-1C62-48E5-AC19-514450267CAA}" v="234" dt="2023-04-18T09:14:02.837"/>
    <p1510:client id="{D8BEB5B2-3CDC-470E-95F2-D57A946C76AB}" v="367" dt="2023-03-11T14:52:09.469"/>
    <p1510:client id="{DAC3C346-D27A-48BC-B695-2A9A57F557CA}" v="253" dt="2023-03-12T16:55:51.621"/>
    <p1510:client id="{E3235CBF-389D-4316-99A6-A62D9580FC9C}" v="117" dt="2023-09-13T08:44:25.301"/>
    <p1510:client id="{E36D6771-EC31-4133-A100-BEBF057B4253}" v="57" dt="2023-09-25T14:11:57.338"/>
    <p1510:client id="{E66AD0D8-1859-46F6-A2AE-206F83F3BA83}" v="323" dt="2023-04-10T13:06:49.462"/>
    <p1510:client id="{EA7F6BB3-C08E-4A58-8935-7F292ECE1B45}" v="3335" dt="2023-03-12T23:39:28.349"/>
    <p1510:client id="{EB7D41BD-4BB5-4F5C-8B27-617A04A6CD9B}" v="4" dt="2023-03-13T14:37:42.662"/>
    <p1510:client id="{F77CE348-4D33-498F-8D37-518E2512A085}" v="366" dt="2023-12-30T11:13:15.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3330"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microsoft.com/office/2015/10/relationships/revisionInfo" Target="revisionInfo.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la MUTLU" userId="S::evla.mutlu_antalya.edu.tr#ext#@amksavonia.onmicrosoft.com::c77a06ac-88e7-4cac-ad40-ea2e3ca0cfdc" providerId="AD" clId="Web-{F77CE348-4D33-498F-8D37-518E2512A085}"/>
    <pc:docChg chg="modSld">
      <pc:chgData name="Evla MUTLU" userId="S::evla.mutlu_antalya.edu.tr#ext#@amksavonia.onmicrosoft.com::c77a06ac-88e7-4cac-ad40-ea2e3ca0cfdc" providerId="AD" clId="Web-{F77CE348-4D33-498F-8D37-518E2512A085}" dt="2023-12-30T11:13:15.093" v="205" actId="20577"/>
      <pc:docMkLst>
        <pc:docMk/>
      </pc:docMkLst>
      <pc:sldChg chg="modSp">
        <pc:chgData name="Evla MUTLU" userId="S::evla.mutlu_antalya.edu.tr#ext#@amksavonia.onmicrosoft.com::c77a06ac-88e7-4cac-ad40-ea2e3ca0cfdc" providerId="AD" clId="Web-{F77CE348-4D33-498F-8D37-518E2512A085}" dt="2023-12-30T10:59:25.756" v="20" actId="20577"/>
        <pc:sldMkLst>
          <pc:docMk/>
          <pc:sldMk cId="3221710730" sldId="317"/>
        </pc:sldMkLst>
        <pc:spChg chg="mod">
          <ac:chgData name="Evla MUTLU" userId="S::evla.mutlu_antalya.edu.tr#ext#@amksavonia.onmicrosoft.com::c77a06ac-88e7-4cac-ad40-ea2e3ca0cfdc" providerId="AD" clId="Web-{F77CE348-4D33-498F-8D37-518E2512A085}" dt="2023-12-30T10:59:00.443" v="6" actId="20577"/>
          <ac:spMkLst>
            <pc:docMk/>
            <pc:sldMk cId="3221710730" sldId="317"/>
            <ac:spMk id="3" creationId="{DDD30373-6BC3-F640-798C-71FFBAFFF0B3}"/>
          </ac:spMkLst>
        </pc:spChg>
        <pc:spChg chg="mod">
          <ac:chgData name="Evla MUTLU" userId="S::evla.mutlu_antalya.edu.tr#ext#@amksavonia.onmicrosoft.com::c77a06ac-88e7-4cac-ad40-ea2e3ca0cfdc" providerId="AD" clId="Web-{F77CE348-4D33-498F-8D37-518E2512A085}" dt="2023-12-30T10:59:25.756" v="20" actId="20577"/>
          <ac:spMkLst>
            <pc:docMk/>
            <pc:sldMk cId="3221710730" sldId="317"/>
            <ac:spMk id="8" creationId="{B4F097F3-BBEB-62E7-0DD4-2677E05E0F5B}"/>
          </ac:spMkLst>
        </pc:spChg>
      </pc:sldChg>
      <pc:sldChg chg="modSp">
        <pc:chgData name="Evla MUTLU" userId="S::evla.mutlu_antalya.edu.tr#ext#@amksavonia.onmicrosoft.com::c77a06ac-88e7-4cac-ad40-ea2e3ca0cfdc" providerId="AD" clId="Web-{F77CE348-4D33-498F-8D37-518E2512A085}" dt="2023-12-30T11:13:15.093" v="205" actId="20577"/>
        <pc:sldMkLst>
          <pc:docMk/>
          <pc:sldMk cId="1062365500" sldId="442"/>
        </pc:sldMkLst>
        <pc:spChg chg="mod">
          <ac:chgData name="Evla MUTLU" userId="S::evla.mutlu_antalya.edu.tr#ext#@amksavonia.onmicrosoft.com::c77a06ac-88e7-4cac-ad40-ea2e3ca0cfdc" providerId="AD" clId="Web-{F77CE348-4D33-498F-8D37-518E2512A085}" dt="2023-12-30T11:13:15.093" v="205" actId="20577"/>
          <ac:spMkLst>
            <pc:docMk/>
            <pc:sldMk cId="1062365500" sldId="442"/>
            <ac:spMk id="3" creationId="{BAA31C9A-ABB8-D7D8-EC4C-465D55311F55}"/>
          </ac:spMkLst>
        </pc:spChg>
        <pc:spChg chg="mod">
          <ac:chgData name="Evla MUTLU" userId="S::evla.mutlu_antalya.edu.tr#ext#@amksavonia.onmicrosoft.com::c77a06ac-88e7-4cac-ad40-ea2e3ca0cfdc" providerId="AD" clId="Web-{F77CE348-4D33-498F-8D37-518E2512A085}" dt="2023-12-30T11:09:25.086" v="199" actId="20577"/>
          <ac:spMkLst>
            <pc:docMk/>
            <pc:sldMk cId="1062365500" sldId="442"/>
            <ac:spMk id="4" creationId="{94DB7F76-E66C-6829-5D47-BB498C04FACF}"/>
          </ac:spMkLst>
        </pc:spChg>
        <pc:spChg chg="mod">
          <ac:chgData name="Evla MUTLU" userId="S::evla.mutlu_antalya.edu.tr#ext#@amksavonia.onmicrosoft.com::c77a06ac-88e7-4cac-ad40-ea2e3ca0cfdc" providerId="AD" clId="Web-{F77CE348-4D33-498F-8D37-518E2512A085}" dt="2023-12-30T11:05:09.516" v="196" actId="1076"/>
          <ac:spMkLst>
            <pc:docMk/>
            <pc:sldMk cId="1062365500" sldId="442"/>
            <ac:spMk id="7" creationId="{0B8E37CE-E4D0-8DD8-4159-A108B62FE786}"/>
          </ac:spMkLst>
        </pc:spChg>
      </pc:sldChg>
    </pc:docChg>
  </pc:docChgLst>
  <pc:docChgLst>
    <pc:chgData name="Paula Whyte ( Momentum Consulting )" userId="S::paula_momentumconsulting.ie#ext#@amksavonia.onmicrosoft.com::765db67a-a27b-46bd-a1ca-c3fc1b9795e0" providerId="AD" clId="Web-{9979DED3-2DC5-4306-19BB-A56BDBDDCF74}"/>
    <pc:docChg chg="modSld">
      <pc:chgData name="Paula Whyte ( Momentum Consulting )" userId="S::paula_momentumconsulting.ie#ext#@amksavonia.onmicrosoft.com::765db67a-a27b-46bd-a1ca-c3fc1b9795e0" providerId="AD" clId="Web-{9979DED3-2DC5-4306-19BB-A56BDBDDCF74}" dt="2023-12-06T22:36:40.117" v="1"/>
      <pc:docMkLst>
        <pc:docMk/>
      </pc:docMkLst>
      <pc:sldChg chg="modSp">
        <pc:chgData name="Paula Whyte ( Momentum Consulting )" userId="S::paula_momentumconsulting.ie#ext#@amksavonia.onmicrosoft.com::765db67a-a27b-46bd-a1ca-c3fc1b9795e0" providerId="AD" clId="Web-{9979DED3-2DC5-4306-19BB-A56BDBDDCF74}" dt="2023-12-06T22:36:28.944" v="0"/>
        <pc:sldMkLst>
          <pc:docMk/>
          <pc:sldMk cId="3661706502" sldId="405"/>
        </pc:sldMkLst>
        <pc:spChg chg="mod">
          <ac:chgData name="Paula Whyte ( Momentum Consulting )" userId="S::paula_momentumconsulting.ie#ext#@amksavonia.onmicrosoft.com::765db67a-a27b-46bd-a1ca-c3fc1b9795e0" providerId="AD" clId="Web-{9979DED3-2DC5-4306-19BB-A56BDBDDCF74}" dt="2023-12-06T22:36:28.944" v="0"/>
          <ac:spMkLst>
            <pc:docMk/>
            <pc:sldMk cId="3661706502" sldId="405"/>
            <ac:spMk id="2" creationId="{A4671F64-52AC-8E7D-C84D-4D573AA45763}"/>
          </ac:spMkLst>
        </pc:spChg>
      </pc:sldChg>
      <pc:sldChg chg="modSp">
        <pc:chgData name="Paula Whyte ( Momentum Consulting )" userId="S::paula_momentumconsulting.ie#ext#@amksavonia.onmicrosoft.com::765db67a-a27b-46bd-a1ca-c3fc1b9795e0" providerId="AD" clId="Web-{9979DED3-2DC5-4306-19BB-A56BDBDDCF74}" dt="2023-12-06T22:36:40.117" v="1"/>
        <pc:sldMkLst>
          <pc:docMk/>
          <pc:sldMk cId="2450999793" sldId="407"/>
        </pc:sldMkLst>
        <pc:spChg chg="mod">
          <ac:chgData name="Paula Whyte ( Momentum Consulting )" userId="S::paula_momentumconsulting.ie#ext#@amksavonia.onmicrosoft.com::765db67a-a27b-46bd-a1ca-c3fc1b9795e0" providerId="AD" clId="Web-{9979DED3-2DC5-4306-19BB-A56BDBDDCF74}" dt="2023-12-06T22:36:40.117" v="1"/>
          <ac:spMkLst>
            <pc:docMk/>
            <pc:sldMk cId="2450999793" sldId="407"/>
            <ac:spMk id="4" creationId="{AE57C4F6-6AF5-17C1-07D6-E5CB9466BFBF}"/>
          </ac:spMkLst>
        </pc:spChg>
      </pc:sldChg>
    </pc:docChg>
  </pc:docChgLst>
  <pc:docChgLst>
    <pc:chgData name="Evla MUTLU" userId="S::evla.mutlu_antalya.edu.tr#ext#@amksavonia.onmicrosoft.com::c77a06ac-88e7-4cac-ad40-ea2e3ca0cfdc" providerId="AD" clId="Web-{24239902-43E5-47F5-A6A2-173368F22243}"/>
    <pc:docChg chg="modSld">
      <pc:chgData name="Evla MUTLU" userId="S::evla.mutlu_antalya.edu.tr#ext#@amksavonia.onmicrosoft.com::c77a06ac-88e7-4cac-ad40-ea2e3ca0cfdc" providerId="AD" clId="Web-{24239902-43E5-47F5-A6A2-173368F22243}" dt="2024-01-09T14:20:26.230" v="11" actId="20577"/>
      <pc:docMkLst>
        <pc:docMk/>
      </pc:docMkLst>
      <pc:sldChg chg="modSp">
        <pc:chgData name="Evla MUTLU" userId="S::evla.mutlu_antalya.edu.tr#ext#@amksavonia.onmicrosoft.com::c77a06ac-88e7-4cac-ad40-ea2e3ca0cfdc" providerId="AD" clId="Web-{24239902-43E5-47F5-A6A2-173368F22243}" dt="2024-01-09T14:20:26.230" v="11" actId="20577"/>
        <pc:sldMkLst>
          <pc:docMk/>
          <pc:sldMk cId="1062365500" sldId="442"/>
        </pc:sldMkLst>
        <pc:spChg chg="mod">
          <ac:chgData name="Evla MUTLU" userId="S::evla.mutlu_antalya.edu.tr#ext#@amksavonia.onmicrosoft.com::c77a06ac-88e7-4cac-ad40-ea2e3ca0cfdc" providerId="AD" clId="Web-{24239902-43E5-47F5-A6A2-173368F22243}" dt="2024-01-09T14:20:26.230" v="11" actId="20577"/>
          <ac:spMkLst>
            <pc:docMk/>
            <pc:sldMk cId="1062365500" sldId="442"/>
            <ac:spMk id="7" creationId="{0B8E37CE-E4D0-8DD8-4159-A108B62FE786}"/>
          </ac:spMkLst>
        </pc:spChg>
      </pc:sldChg>
    </pc:docChg>
  </pc:docChgLst>
  <pc:docChgLst>
    <pc:chgData name="Paula Whyte ( Momentum Consulting )" userId="S::paula_momentumconsulting.ie#ext#@amksavonia.onmicrosoft.com::765db67a-a27b-46bd-a1ca-c3fc1b9795e0" providerId="AD" clId="Web-{5B5E981B-48D2-6954-D89E-9914C090E378}"/>
    <pc:docChg chg="modSld">
      <pc:chgData name="Paula Whyte ( Momentum Consulting )" userId="S::paula_momentumconsulting.ie#ext#@amksavonia.onmicrosoft.com::765db67a-a27b-46bd-a1ca-c3fc1b9795e0" providerId="AD" clId="Web-{5B5E981B-48D2-6954-D89E-9914C090E378}" dt="2023-12-06T22:32:42.411" v="6"/>
      <pc:docMkLst>
        <pc:docMk/>
      </pc:docMkLst>
      <pc:sldChg chg="modSp">
        <pc:chgData name="Paula Whyte ( Momentum Consulting )" userId="S::paula_momentumconsulting.ie#ext#@amksavonia.onmicrosoft.com::765db67a-a27b-46bd-a1ca-c3fc1b9795e0" providerId="AD" clId="Web-{5B5E981B-48D2-6954-D89E-9914C090E378}" dt="2023-12-06T22:30:48.810" v="2" actId="20577"/>
        <pc:sldMkLst>
          <pc:docMk/>
          <pc:sldMk cId="1116659118" sldId="366"/>
        </pc:sldMkLst>
        <pc:spChg chg="mod">
          <ac:chgData name="Paula Whyte ( Momentum Consulting )" userId="S::paula_momentumconsulting.ie#ext#@amksavonia.onmicrosoft.com::765db67a-a27b-46bd-a1ca-c3fc1b9795e0" providerId="AD" clId="Web-{5B5E981B-48D2-6954-D89E-9914C090E378}" dt="2023-12-06T22:30:48.810" v="2" actId="20577"/>
          <ac:spMkLst>
            <pc:docMk/>
            <pc:sldMk cId="1116659118" sldId="366"/>
            <ac:spMk id="2" creationId="{2AFD4DF9-E12B-B23A-7F26-969A37955393}"/>
          </ac:spMkLst>
        </pc:spChg>
      </pc:sldChg>
      <pc:sldChg chg="modSp">
        <pc:chgData name="Paula Whyte ( Momentum Consulting )" userId="S::paula_momentumconsulting.ie#ext#@amksavonia.onmicrosoft.com::765db67a-a27b-46bd-a1ca-c3fc1b9795e0" providerId="AD" clId="Web-{5B5E981B-48D2-6954-D89E-9914C090E378}" dt="2023-12-06T22:31:33.672" v="4"/>
        <pc:sldMkLst>
          <pc:docMk/>
          <pc:sldMk cId="3262784285" sldId="381"/>
        </pc:sldMkLst>
        <pc:spChg chg="mod">
          <ac:chgData name="Paula Whyte ( Momentum Consulting )" userId="S::paula_momentumconsulting.ie#ext#@amksavonia.onmicrosoft.com::765db67a-a27b-46bd-a1ca-c3fc1b9795e0" providerId="AD" clId="Web-{5B5E981B-48D2-6954-D89E-9914C090E378}" dt="2023-12-06T22:31:33.672" v="4"/>
          <ac:spMkLst>
            <pc:docMk/>
            <pc:sldMk cId="3262784285" sldId="381"/>
            <ac:spMk id="2" creationId="{A4671F64-52AC-8E7D-C84D-4D573AA45763}"/>
          </ac:spMkLst>
        </pc:spChg>
      </pc:sldChg>
      <pc:sldChg chg="modSp">
        <pc:chgData name="Paula Whyte ( Momentum Consulting )" userId="S::paula_momentumconsulting.ie#ext#@amksavonia.onmicrosoft.com::765db67a-a27b-46bd-a1ca-c3fc1b9795e0" providerId="AD" clId="Web-{5B5E981B-48D2-6954-D89E-9914C090E378}" dt="2023-12-06T22:32:28.614" v="5"/>
        <pc:sldMkLst>
          <pc:docMk/>
          <pc:sldMk cId="3661706502" sldId="405"/>
        </pc:sldMkLst>
        <pc:spChg chg="mod">
          <ac:chgData name="Paula Whyte ( Momentum Consulting )" userId="S::paula_momentumconsulting.ie#ext#@amksavonia.onmicrosoft.com::765db67a-a27b-46bd-a1ca-c3fc1b9795e0" providerId="AD" clId="Web-{5B5E981B-48D2-6954-D89E-9914C090E378}" dt="2023-12-06T22:32:28.614" v="5"/>
          <ac:spMkLst>
            <pc:docMk/>
            <pc:sldMk cId="3661706502" sldId="405"/>
            <ac:spMk id="2" creationId="{A4671F64-52AC-8E7D-C84D-4D573AA45763}"/>
          </ac:spMkLst>
        </pc:spChg>
      </pc:sldChg>
      <pc:sldChg chg="modSp">
        <pc:chgData name="Paula Whyte ( Momentum Consulting )" userId="S::paula_momentumconsulting.ie#ext#@amksavonia.onmicrosoft.com::765db67a-a27b-46bd-a1ca-c3fc1b9795e0" providerId="AD" clId="Web-{5B5E981B-48D2-6954-D89E-9914C090E378}" dt="2023-12-06T22:32:42.411" v="6"/>
        <pc:sldMkLst>
          <pc:docMk/>
          <pc:sldMk cId="2450999793" sldId="407"/>
        </pc:sldMkLst>
        <pc:spChg chg="mod">
          <ac:chgData name="Paula Whyte ( Momentum Consulting )" userId="S::paula_momentumconsulting.ie#ext#@amksavonia.onmicrosoft.com::765db67a-a27b-46bd-a1ca-c3fc1b9795e0" providerId="AD" clId="Web-{5B5E981B-48D2-6954-D89E-9914C090E378}" dt="2023-12-06T22:32:42.411" v="6"/>
          <ac:spMkLst>
            <pc:docMk/>
            <pc:sldMk cId="2450999793" sldId="407"/>
            <ac:spMk id="4" creationId="{AE57C4F6-6AF5-17C1-07D6-E5CB9466BFBF}"/>
          </ac:spMkLst>
        </pc:spChg>
      </pc:sldChg>
    </pc:docChg>
  </pc:docChgLst>
</pc:chgInfo>
</file>

<file path=ppt/comments/modernComment_16E_428EDDAE.xml><?xml version="1.0" encoding="utf-8"?>
<p188:cmLst xmlns:a="http://schemas.openxmlformats.org/drawingml/2006/main" xmlns:r="http://schemas.openxmlformats.org/officeDocument/2006/relationships" xmlns:p188="http://schemas.microsoft.com/office/powerpoint/2018/8/main">
  <p188:cm id="{F5A2A355-F6A6-4F49-A5A6-ACF3F3E78937}" authorId="{F03CDB86-06AE-56A3-1B57-BA7357BCFE44}" status="resolved" created="2023-01-24T07:55:53.358" complete="100000">
    <ac:txMkLst xmlns:ac="http://schemas.microsoft.com/office/drawing/2013/main/command">
      <pc:docMk xmlns:pc="http://schemas.microsoft.com/office/powerpoint/2013/main/command"/>
      <pc:sldMk xmlns:pc="http://schemas.microsoft.com/office/powerpoint/2013/main/command" cId="1116659118" sldId="366"/>
      <ac:spMk id="3" creationId="{1DB0EB4B-38EB-9261-B126-EA5549EF51E6}"/>
      <ac:txMk cp="1">
        <ac:context len="1896" hash="2922059202"/>
      </ac:txMk>
    </ac:txMkLst>
    <p188:pos x="1595160" y="883764"/>
    <p188:txBody>
      <a:bodyPr/>
      <a:lstStyle/>
      <a:p>
        <a:r>
          <a:rPr lang="en-US"/>
          <a:t>Highlight aim in Orange like previous pages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1/9/2024</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1/9/2024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i-FI"/>
          </a:p>
        </p:txBody>
      </p:sp>
      <p:sp>
        <p:nvSpPr>
          <p:cNvPr id="4" name="Slide Number Placeholder 3"/>
          <p:cNvSpPr>
            <a:spLocks noGrp="1"/>
          </p:cNvSpPr>
          <p:nvPr>
            <p:ph type="sldNum" sz="quarter" idx="5"/>
          </p:nvPr>
        </p:nvSpPr>
        <p:spPr/>
        <p:txBody>
          <a:bodyPr/>
          <a:lstStyle/>
          <a:p>
            <a:pPr algn="l" rtl="0"/>
            <a:fld id="{9F133B2F-6662-2B4E-A57B-B009C830B425}" type="slidenum">
              <a:rPr lang="en-US" smtClean="0"/>
              <a:t>36</a:t>
            </a:fld>
            <a:endParaRPr lang="en-US"/>
          </a:p>
        </p:txBody>
      </p:sp>
    </p:spTree>
    <p:extLst>
      <p:ext uri="{BB962C8B-B14F-4D97-AF65-F5344CB8AC3E}">
        <p14:creationId xmlns:p14="http://schemas.microsoft.com/office/powerpoint/2010/main" val="1287229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7715525"/>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5476" y="4169295"/>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1" name="Picture 130">
            <a:extLst>
              <a:ext uri="{FF2B5EF4-FFF2-40B4-BE49-F238E27FC236}">
                <a16:creationId xmlns:a16="http://schemas.microsoft.com/office/drawing/2014/main" id="{D37DB86D-59DA-EA46-BCDC-208B646452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grpSp>
        <p:nvGrpSpPr>
          <p:cNvPr id="133" name="Graphic 95">
            <a:extLst>
              <a:ext uri="{FF2B5EF4-FFF2-40B4-BE49-F238E27FC236}">
                <a16:creationId xmlns:a16="http://schemas.microsoft.com/office/drawing/2014/main" id="{8129F1F1-C24E-3A49-A820-2D2ECD2C4921}"/>
              </a:ext>
            </a:extLst>
          </p:cNvPr>
          <p:cNvGrpSpPr/>
          <p:nvPr userDrawn="1"/>
        </p:nvGrpSpPr>
        <p:grpSpPr>
          <a:xfrm>
            <a:off x="649552" y="7054757"/>
            <a:ext cx="1509109" cy="423922"/>
            <a:chOff x="584588" y="9078286"/>
            <a:chExt cx="1509109" cy="423922"/>
          </a:xfrm>
          <a:solidFill>
            <a:srgbClr val="000000"/>
          </a:solidFill>
        </p:grpSpPr>
        <p:sp>
          <p:nvSpPr>
            <p:cNvPr id="134" name="Freeform 133">
              <a:extLst>
                <a:ext uri="{FF2B5EF4-FFF2-40B4-BE49-F238E27FC236}">
                  <a16:creationId xmlns:a16="http://schemas.microsoft.com/office/drawing/2014/main" id="{1C99DE21-8C39-474B-823B-0C8DE9230EC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053054E-C672-6C44-8E78-96EF2D57942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36" name="Text Placeholder 23">
            <a:extLst>
              <a:ext uri="{FF2B5EF4-FFF2-40B4-BE49-F238E27FC236}">
                <a16:creationId xmlns:a16="http://schemas.microsoft.com/office/drawing/2014/main" id="{09373A11-3EAD-EC44-AA0C-A7A037976990}"/>
              </a:ext>
            </a:extLst>
          </p:cNvPr>
          <p:cNvSpPr>
            <a:spLocks noGrp="1"/>
          </p:cNvSpPr>
          <p:nvPr userDrawn="1">
            <p:ph type="body" sz="quarter" idx="16" hasCustomPrompt="1"/>
          </p:nvPr>
        </p:nvSpPr>
        <p:spPr>
          <a:xfrm>
            <a:off x="3572329" y="1974254"/>
            <a:ext cx="3685020" cy="1224685"/>
          </a:xfrm>
        </p:spPr>
        <p:txBody>
          <a:bodyPr>
            <a:noAutofit/>
          </a:bodyPr>
          <a:lstStyle>
            <a:lvl1pPr marL="0" indent="0" algn="l">
              <a:buNone/>
              <a:defRPr sz="3600" b="1" i="0">
                <a:solidFill>
                  <a:schemeClr val="tx1"/>
                </a:solidFill>
                <a:latin typeface="Calibri" panose="020F0502020204030204" pitchFamily="34" charset="0"/>
                <a:cs typeface="Calibri" panose="020F0502020204030204" pitchFamily="34" charset="0"/>
              </a:defRPr>
            </a:lvl1pPr>
          </a:lstStyle>
          <a:p>
            <a:pPr lvl="0"/>
            <a:r>
              <a:rPr lang="en-US"/>
              <a:t>guide to            ethical food entrepreneurship </a:t>
            </a:r>
          </a:p>
        </p:txBody>
      </p:sp>
      <p:grpSp>
        <p:nvGrpSpPr>
          <p:cNvPr id="139" name="Graphic 2">
            <a:extLst>
              <a:ext uri="{FF2B5EF4-FFF2-40B4-BE49-F238E27FC236}">
                <a16:creationId xmlns:a16="http://schemas.microsoft.com/office/drawing/2014/main" id="{38BF84F8-98F5-F543-B9C4-57AE73669517}"/>
              </a:ext>
            </a:extLst>
          </p:cNvPr>
          <p:cNvGrpSpPr/>
          <p:nvPr userDrawn="1"/>
        </p:nvGrpSpPr>
        <p:grpSpPr>
          <a:xfrm>
            <a:off x="978879" y="2999700"/>
            <a:ext cx="2461200" cy="2497565"/>
            <a:chOff x="690225" y="4499263"/>
            <a:chExt cx="1499146" cy="1521296"/>
          </a:xfrm>
        </p:grpSpPr>
        <p:sp>
          <p:nvSpPr>
            <p:cNvPr id="170" name="Freeform 169">
              <a:extLst>
                <a:ext uri="{FF2B5EF4-FFF2-40B4-BE49-F238E27FC236}">
                  <a16:creationId xmlns:a16="http://schemas.microsoft.com/office/drawing/2014/main" id="{7D1B1CF7-6F5B-2246-98AF-732E92BBCD9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1" name="Graphic 2">
              <a:extLst>
                <a:ext uri="{FF2B5EF4-FFF2-40B4-BE49-F238E27FC236}">
                  <a16:creationId xmlns:a16="http://schemas.microsoft.com/office/drawing/2014/main" id="{869BC2B5-1D41-D047-864B-EA6A9D61302D}"/>
                </a:ext>
              </a:extLst>
            </p:cNvPr>
            <p:cNvGrpSpPr/>
            <p:nvPr/>
          </p:nvGrpSpPr>
          <p:grpSpPr>
            <a:xfrm>
              <a:off x="879521" y="4954417"/>
              <a:ext cx="306297" cy="518817"/>
              <a:chOff x="879521" y="4954417"/>
              <a:chExt cx="306297" cy="518817"/>
            </a:xfrm>
            <a:solidFill>
              <a:srgbClr val="F1A0C2"/>
            </a:solidFill>
          </p:grpSpPr>
          <p:sp>
            <p:nvSpPr>
              <p:cNvPr id="161" name="Freeform 160">
                <a:extLst>
                  <a:ext uri="{FF2B5EF4-FFF2-40B4-BE49-F238E27FC236}">
                    <a16:creationId xmlns:a16="http://schemas.microsoft.com/office/drawing/2014/main" id="{A8F6B837-B97D-8342-B317-E7B937B376C4}"/>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8793717-4D89-F947-9767-F67CF4552AD0}"/>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544AE183-9C8E-2A40-8309-0CD2D453671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F6492B4B-A6FE-7147-973F-A4A136C7C0B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8660173-ACD1-3047-819B-6C4322E466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2" name="Graphic 2">
              <a:extLst>
                <a:ext uri="{FF2B5EF4-FFF2-40B4-BE49-F238E27FC236}">
                  <a16:creationId xmlns:a16="http://schemas.microsoft.com/office/drawing/2014/main" id="{D4F6548F-EA47-CD49-A9E7-B37EFBF3F2BC}"/>
                </a:ext>
              </a:extLst>
            </p:cNvPr>
            <p:cNvGrpSpPr/>
            <p:nvPr/>
          </p:nvGrpSpPr>
          <p:grpSpPr>
            <a:xfrm>
              <a:off x="1305674" y="4681705"/>
              <a:ext cx="305346" cy="518817"/>
              <a:chOff x="1305674" y="4681705"/>
              <a:chExt cx="305346" cy="518817"/>
            </a:xfrm>
            <a:solidFill>
              <a:srgbClr val="F1A0C2"/>
            </a:solidFill>
          </p:grpSpPr>
          <p:sp>
            <p:nvSpPr>
              <p:cNvPr id="156" name="Freeform 155">
                <a:extLst>
                  <a:ext uri="{FF2B5EF4-FFF2-40B4-BE49-F238E27FC236}">
                    <a16:creationId xmlns:a16="http://schemas.microsoft.com/office/drawing/2014/main" id="{F8D5051C-8875-4A4D-A357-CE4FFED021F5}"/>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EBE2F60-BD0F-C049-91C0-8CD88A1DC0D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AFCB070C-5476-1949-AB1A-6A081E741D6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F242C08-FE85-AC42-B423-E5707B744F2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F772FFAB-CDBA-5B40-BB62-428C7D83AA10}"/>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3" name="Graphic 2">
              <a:extLst>
                <a:ext uri="{FF2B5EF4-FFF2-40B4-BE49-F238E27FC236}">
                  <a16:creationId xmlns:a16="http://schemas.microsoft.com/office/drawing/2014/main" id="{47D8723B-9916-8845-BEC9-B50D1A30A93B}"/>
                </a:ext>
              </a:extLst>
            </p:cNvPr>
            <p:cNvGrpSpPr/>
            <p:nvPr/>
          </p:nvGrpSpPr>
          <p:grpSpPr>
            <a:xfrm>
              <a:off x="1725169" y="4951566"/>
              <a:ext cx="306297" cy="518817"/>
              <a:chOff x="1725169" y="4951566"/>
              <a:chExt cx="306297" cy="518817"/>
            </a:xfrm>
            <a:solidFill>
              <a:srgbClr val="F1A0C2"/>
            </a:solidFill>
          </p:grpSpPr>
          <p:sp>
            <p:nvSpPr>
              <p:cNvPr id="151" name="Freeform 150">
                <a:extLst>
                  <a:ext uri="{FF2B5EF4-FFF2-40B4-BE49-F238E27FC236}">
                    <a16:creationId xmlns:a16="http://schemas.microsoft.com/office/drawing/2014/main" id="{D596588A-DDF6-454C-BFA0-7DA9AAEEA26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0FC5DFF5-005B-6641-A01C-CCC80E5C87C0}"/>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9B782D91-C93C-4F44-B301-CBBF9BAB39F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2A69917C-1EAA-D044-A326-EF14506DE1D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52CEB75C-CD73-7541-AA7B-45DADF3E1EF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4" name="Graphic 2">
              <a:extLst>
                <a:ext uri="{FF2B5EF4-FFF2-40B4-BE49-F238E27FC236}">
                  <a16:creationId xmlns:a16="http://schemas.microsoft.com/office/drawing/2014/main" id="{576DBF83-837B-FD47-92F6-D2AB481B7DE2}"/>
                </a:ext>
              </a:extLst>
            </p:cNvPr>
            <p:cNvGrpSpPr/>
            <p:nvPr/>
          </p:nvGrpSpPr>
          <p:grpSpPr>
            <a:xfrm>
              <a:off x="690225" y="4499263"/>
              <a:ext cx="1499146" cy="1498490"/>
              <a:chOff x="690225" y="4499263"/>
              <a:chExt cx="1499146" cy="1498490"/>
            </a:xfrm>
            <a:solidFill>
              <a:srgbClr val="000000"/>
            </a:solidFill>
          </p:grpSpPr>
          <p:grpSp>
            <p:nvGrpSpPr>
              <p:cNvPr id="145" name="Graphic 2">
                <a:extLst>
                  <a:ext uri="{FF2B5EF4-FFF2-40B4-BE49-F238E27FC236}">
                    <a16:creationId xmlns:a16="http://schemas.microsoft.com/office/drawing/2014/main" id="{4F7FF7D5-9F1C-0048-8EE5-373BE0A834C9}"/>
                  </a:ext>
                </a:extLst>
              </p:cNvPr>
              <p:cNvGrpSpPr/>
              <p:nvPr/>
            </p:nvGrpSpPr>
            <p:grpSpPr>
              <a:xfrm>
                <a:off x="690225" y="4499263"/>
                <a:ext cx="1499146" cy="1498490"/>
                <a:chOff x="690225" y="4499263"/>
                <a:chExt cx="1499146" cy="1498490"/>
              </a:xfrm>
              <a:solidFill>
                <a:srgbClr val="000000"/>
              </a:solidFill>
            </p:grpSpPr>
            <p:sp>
              <p:nvSpPr>
                <p:cNvPr id="149" name="Freeform 148">
                  <a:extLst>
                    <a:ext uri="{FF2B5EF4-FFF2-40B4-BE49-F238E27FC236}">
                      <a16:creationId xmlns:a16="http://schemas.microsoft.com/office/drawing/2014/main" id="{4358CEBE-29FD-C84E-A710-A58153EA547E}"/>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56F52D8-17DC-FB4E-8920-065F4BBFAA8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6" name="Freeform 145">
                <a:extLst>
                  <a:ext uri="{FF2B5EF4-FFF2-40B4-BE49-F238E27FC236}">
                    <a16:creationId xmlns:a16="http://schemas.microsoft.com/office/drawing/2014/main" id="{961FA0EF-D7A9-1541-BDD1-983405260A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5D448F13-BD0D-1244-97B6-677E52A8775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3F9DC0-8837-5348-8792-A3872A7A84A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102" name="Group 101">
            <a:extLst>
              <a:ext uri="{FF2B5EF4-FFF2-40B4-BE49-F238E27FC236}">
                <a16:creationId xmlns:a16="http://schemas.microsoft.com/office/drawing/2014/main" id="{6F1BC0D1-359E-4C44-A689-EFCD27D26D66}"/>
              </a:ext>
            </a:extLst>
          </p:cNvPr>
          <p:cNvGrpSpPr/>
          <p:nvPr userDrawn="1"/>
        </p:nvGrpSpPr>
        <p:grpSpPr>
          <a:xfrm>
            <a:off x="3406185" y="8628872"/>
            <a:ext cx="3806691" cy="1036917"/>
            <a:chOff x="606516" y="4401391"/>
            <a:chExt cx="6216321" cy="1693284"/>
          </a:xfrm>
        </p:grpSpPr>
        <p:grpSp>
          <p:nvGrpSpPr>
            <p:cNvPr id="103" name="Graphic 2">
              <a:extLst>
                <a:ext uri="{FF2B5EF4-FFF2-40B4-BE49-F238E27FC236}">
                  <a16:creationId xmlns:a16="http://schemas.microsoft.com/office/drawing/2014/main" id="{17E00510-C2D5-9444-BBD9-487F95060AA5}"/>
                </a:ext>
              </a:extLst>
            </p:cNvPr>
            <p:cNvGrpSpPr/>
            <p:nvPr/>
          </p:nvGrpSpPr>
          <p:grpSpPr>
            <a:xfrm>
              <a:off x="2615525" y="4709261"/>
              <a:ext cx="4207312" cy="1153561"/>
              <a:chOff x="2615525" y="4709261"/>
              <a:chExt cx="4207312" cy="1153561"/>
            </a:xfrm>
          </p:grpSpPr>
          <p:sp>
            <p:nvSpPr>
              <p:cNvPr id="169" name="Freeform 168">
                <a:extLst>
                  <a:ext uri="{FF2B5EF4-FFF2-40B4-BE49-F238E27FC236}">
                    <a16:creationId xmlns:a16="http://schemas.microsoft.com/office/drawing/2014/main" id="{37878E9B-9B62-E947-A7C3-73087C4503B2}"/>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40BAEEFC-3322-C444-ADD7-29646EDCA3D3}"/>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4FFCD4EB-F138-6C44-A8E4-2EBD5319BAAD}"/>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73" name="Graphic 2">
                <a:extLst>
                  <a:ext uri="{FF2B5EF4-FFF2-40B4-BE49-F238E27FC236}">
                    <a16:creationId xmlns:a16="http://schemas.microsoft.com/office/drawing/2014/main" id="{70CDF567-E2E0-E14C-A5CD-8E5451E61B6B}"/>
                  </a:ext>
                </a:extLst>
              </p:cNvPr>
              <p:cNvGrpSpPr/>
              <p:nvPr/>
            </p:nvGrpSpPr>
            <p:grpSpPr>
              <a:xfrm>
                <a:off x="2615525" y="4709261"/>
                <a:ext cx="4196848" cy="677503"/>
                <a:chOff x="2615525" y="4709261"/>
                <a:chExt cx="4196848" cy="677503"/>
              </a:xfrm>
              <a:solidFill>
                <a:srgbClr val="000000"/>
              </a:solidFill>
            </p:grpSpPr>
            <p:sp>
              <p:nvSpPr>
                <p:cNvPr id="191" name="Freeform 190">
                  <a:extLst>
                    <a:ext uri="{FF2B5EF4-FFF2-40B4-BE49-F238E27FC236}">
                      <a16:creationId xmlns:a16="http://schemas.microsoft.com/office/drawing/2014/main" id="{1F888285-B4DD-0F4A-A152-C16B7D8DD5E3}"/>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F2DB94F-0938-BA47-9C1D-9571F3C0E1E8}"/>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1F059B88-ADD0-5344-B45B-9E4BE8EB238F}"/>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345E76BF-E264-B043-B2D1-940B474AFDCA}"/>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E0AA9A0-1323-4248-800B-C1B3860DA79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A0BD292-650D-F847-B40F-2EAD47DFF684}"/>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783BDF9-F027-8745-A428-AE6903270AB9}"/>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01F98EC6-EB8B-3F45-81A9-1CD03F47278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9EE0A1C0-E813-3945-861D-79791E82E61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322E40C-5560-614E-87DC-0422A2388AFB}"/>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C6CCBFC-9F1D-FF4C-9660-A9F35D7741C4}"/>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74" name="Graphic 2">
                <a:extLst>
                  <a:ext uri="{FF2B5EF4-FFF2-40B4-BE49-F238E27FC236}">
                    <a16:creationId xmlns:a16="http://schemas.microsoft.com/office/drawing/2014/main" id="{60808B0A-B438-BA43-A82F-F1B00FFDCFDF}"/>
                  </a:ext>
                </a:extLst>
              </p:cNvPr>
              <p:cNvGrpSpPr/>
              <p:nvPr/>
            </p:nvGrpSpPr>
            <p:grpSpPr>
              <a:xfrm>
                <a:off x="2629793" y="5482737"/>
                <a:ext cx="4193044" cy="380086"/>
                <a:chOff x="2629793" y="5482737"/>
                <a:chExt cx="4193044" cy="380086"/>
              </a:xfrm>
              <a:solidFill>
                <a:srgbClr val="000000"/>
              </a:solidFill>
            </p:grpSpPr>
            <p:sp>
              <p:nvSpPr>
                <p:cNvPr id="175" name="Freeform 174">
                  <a:extLst>
                    <a:ext uri="{FF2B5EF4-FFF2-40B4-BE49-F238E27FC236}">
                      <a16:creationId xmlns:a16="http://schemas.microsoft.com/office/drawing/2014/main" id="{E205D79F-82B8-8C45-9EAD-27B41F8BCCAC}"/>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8BF5C66-3700-734C-A93F-0C90982AA8F9}"/>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F3FD3780-7CA4-4C46-827D-50B17B5FC12E}"/>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6B802AC5-9F3E-3749-8717-0967B6CDD5B6}"/>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F4232C6C-50EA-8C47-9835-10DE9A15960C}"/>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33833BB-E458-B24D-98FF-90F3DC44D2AD}"/>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9FB153F-21FA-784F-BD42-5CC2E23C1F6F}"/>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E5B42EB-C0C6-D345-8B0F-5A0BE0CE501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3BCA11AA-5927-4840-97BF-280D995CC94F}"/>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7EDBFEF-E9E7-534A-8DAD-D3015216CDF4}"/>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EB75519-DF17-C246-B3AF-B26852033EA1}"/>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F17E4A4B-1E3A-2547-9B37-CA6B25D81F29}"/>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EA87206-014C-9B43-AE25-21B5624E9D04}"/>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151A0357-3DDB-5C4B-B763-C2AADD4F5A3F}"/>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DBE341A8-4F7F-334D-BE16-C79523EBA87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60D2A672-CAA3-8B4D-9467-E515098050FE}"/>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104" name="Graphic 2">
              <a:extLst>
                <a:ext uri="{FF2B5EF4-FFF2-40B4-BE49-F238E27FC236}">
                  <a16:creationId xmlns:a16="http://schemas.microsoft.com/office/drawing/2014/main" id="{22CD96FB-152F-FE4B-8476-ABC815F1A316}"/>
                </a:ext>
              </a:extLst>
            </p:cNvPr>
            <p:cNvGrpSpPr/>
            <p:nvPr/>
          </p:nvGrpSpPr>
          <p:grpSpPr>
            <a:xfrm>
              <a:off x="606516" y="4401391"/>
              <a:ext cx="1666563" cy="1693284"/>
              <a:chOff x="606516" y="4401391"/>
              <a:chExt cx="1666563" cy="1693284"/>
            </a:xfrm>
          </p:grpSpPr>
          <p:grpSp>
            <p:nvGrpSpPr>
              <p:cNvPr id="105" name="Graphic 2">
                <a:extLst>
                  <a:ext uri="{FF2B5EF4-FFF2-40B4-BE49-F238E27FC236}">
                    <a16:creationId xmlns:a16="http://schemas.microsoft.com/office/drawing/2014/main" id="{BD6D3AD7-31B3-5247-94A1-C4400D8B2BDF}"/>
                  </a:ext>
                </a:extLst>
              </p:cNvPr>
              <p:cNvGrpSpPr/>
              <p:nvPr/>
            </p:nvGrpSpPr>
            <p:grpSpPr>
              <a:xfrm>
                <a:off x="606516" y="4401391"/>
                <a:ext cx="1666563" cy="1693284"/>
                <a:chOff x="606516" y="4401391"/>
                <a:chExt cx="1666563" cy="1693284"/>
              </a:xfrm>
            </p:grpSpPr>
            <p:sp>
              <p:nvSpPr>
                <p:cNvPr id="167" name="Freeform 166">
                  <a:extLst>
                    <a:ext uri="{FF2B5EF4-FFF2-40B4-BE49-F238E27FC236}">
                      <a16:creationId xmlns:a16="http://schemas.microsoft.com/office/drawing/2014/main" id="{FD88A65A-E3ED-6349-B01D-032D980E2D0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7304A798-5CE2-2B42-8326-FA2A36679DE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9C342CBC-BC8F-E84E-935D-706700F1D2EE}"/>
                  </a:ext>
                </a:extLst>
              </p:cNvPr>
              <p:cNvGrpSpPr/>
              <p:nvPr/>
            </p:nvGrpSpPr>
            <p:grpSpPr>
              <a:xfrm>
                <a:off x="879521" y="4954417"/>
                <a:ext cx="306297" cy="518817"/>
                <a:chOff x="879521" y="4954417"/>
                <a:chExt cx="306297" cy="518817"/>
              </a:xfrm>
              <a:solidFill>
                <a:srgbClr val="F1A0C2"/>
              </a:solidFill>
            </p:grpSpPr>
            <p:sp>
              <p:nvSpPr>
                <p:cNvPr id="126" name="Freeform 125">
                  <a:extLst>
                    <a:ext uri="{FF2B5EF4-FFF2-40B4-BE49-F238E27FC236}">
                      <a16:creationId xmlns:a16="http://schemas.microsoft.com/office/drawing/2014/main" id="{DEFA2045-8168-DF4B-9E36-2C1340597A4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0048FDE-F1E0-E246-A377-2251961348D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CDF5438-1FAE-C341-B6BF-DDF768A0E57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30D8A6DB-A7EF-F94E-98FB-112BD42332C0}"/>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C46C0FCF-1CAA-9D40-8218-99E0C201EE21}"/>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98D33566-344C-A042-A7E6-C8D819261046}"/>
                  </a:ext>
                </a:extLst>
              </p:cNvPr>
              <p:cNvGrpSpPr/>
              <p:nvPr/>
            </p:nvGrpSpPr>
            <p:grpSpPr>
              <a:xfrm>
                <a:off x="1305674" y="4681705"/>
                <a:ext cx="305346" cy="518817"/>
                <a:chOff x="1305674" y="4681705"/>
                <a:chExt cx="305346" cy="518817"/>
              </a:xfrm>
              <a:solidFill>
                <a:srgbClr val="F1A0C2"/>
              </a:solidFill>
            </p:grpSpPr>
            <p:sp>
              <p:nvSpPr>
                <p:cNvPr id="121" name="Freeform 120">
                  <a:extLst>
                    <a:ext uri="{FF2B5EF4-FFF2-40B4-BE49-F238E27FC236}">
                      <a16:creationId xmlns:a16="http://schemas.microsoft.com/office/drawing/2014/main" id="{46295201-29E0-CD4B-B35D-6615D7A2ACF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645C018-D768-8942-BC8E-427B09F94C6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5D0B5F-7698-4F4A-AD3E-ABA5712BE44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7F1F000-B817-4641-B89A-BC1795E2ED11}"/>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04AA291-C20B-E34E-B742-68EA536788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7A6DDE3F-D5B7-F34B-8C97-4ADED24D7B65}"/>
                  </a:ext>
                </a:extLst>
              </p:cNvPr>
              <p:cNvGrpSpPr/>
              <p:nvPr/>
            </p:nvGrpSpPr>
            <p:grpSpPr>
              <a:xfrm>
                <a:off x="1725169" y="4951566"/>
                <a:ext cx="306297" cy="518817"/>
                <a:chOff x="1725169" y="4951566"/>
                <a:chExt cx="306297" cy="518817"/>
              </a:xfrm>
              <a:solidFill>
                <a:srgbClr val="F1A0C2"/>
              </a:solidFill>
            </p:grpSpPr>
            <p:sp>
              <p:nvSpPr>
                <p:cNvPr id="116" name="Freeform 115">
                  <a:extLst>
                    <a:ext uri="{FF2B5EF4-FFF2-40B4-BE49-F238E27FC236}">
                      <a16:creationId xmlns:a16="http://schemas.microsoft.com/office/drawing/2014/main" id="{9520A61B-61D6-2C41-A80F-7290522ABA2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93ACD9A-A16F-CB4F-802E-D6CD2567E10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C036510-D8D7-3A4B-A4DA-42F6BC43EF8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BC53F1A8-18F3-DA44-9FCC-B942943BFFB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6732108-6EFF-944D-BEFC-DA2C6EE28F9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FCE3AFC7-4169-8A40-A405-65366300BDD1}"/>
                  </a:ext>
                </a:extLst>
              </p:cNvPr>
              <p:cNvGrpSpPr/>
              <p:nvPr/>
            </p:nvGrpSpPr>
            <p:grpSpPr>
              <a:xfrm>
                <a:off x="690225" y="4499263"/>
                <a:ext cx="1499146" cy="1498490"/>
                <a:chOff x="690225" y="4499263"/>
                <a:chExt cx="1499146" cy="1498490"/>
              </a:xfrm>
              <a:solidFill>
                <a:srgbClr val="000000"/>
              </a:solidFill>
            </p:grpSpPr>
            <p:grpSp>
              <p:nvGrpSpPr>
                <p:cNvPr id="110" name="Graphic 2">
                  <a:extLst>
                    <a:ext uri="{FF2B5EF4-FFF2-40B4-BE49-F238E27FC236}">
                      <a16:creationId xmlns:a16="http://schemas.microsoft.com/office/drawing/2014/main" id="{7DC435F3-B855-3847-A01C-5BED4CE4217B}"/>
                    </a:ext>
                  </a:extLst>
                </p:cNvPr>
                <p:cNvGrpSpPr/>
                <p:nvPr/>
              </p:nvGrpSpPr>
              <p:grpSpPr>
                <a:xfrm>
                  <a:off x="690225" y="4499263"/>
                  <a:ext cx="1499146" cy="1498490"/>
                  <a:chOff x="690225" y="4499263"/>
                  <a:chExt cx="1499146" cy="1498490"/>
                </a:xfrm>
                <a:solidFill>
                  <a:srgbClr val="000000"/>
                </a:solidFill>
              </p:grpSpPr>
              <p:sp>
                <p:nvSpPr>
                  <p:cNvPr id="114" name="Freeform 113">
                    <a:extLst>
                      <a:ext uri="{FF2B5EF4-FFF2-40B4-BE49-F238E27FC236}">
                        <a16:creationId xmlns:a16="http://schemas.microsoft.com/office/drawing/2014/main" id="{1310E54F-5DB5-E342-9E16-2C7CFDC6C598}"/>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7FD5417-BB1B-7045-978C-CE9F6CCD919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355B504A-120A-5F4F-8373-DD9E78BA0E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57B798F-7A2A-DD40-A65E-2173F0690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D2990567-CA19-FD45-82CF-69C7ECB2C5D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261292A5-172F-F177-02AC-69260996EE13}"/>
              </a:ext>
            </a:extLst>
          </p:cNvPr>
          <p:cNvSpPr/>
          <p:nvPr userDrawn="1"/>
        </p:nvSpPr>
        <p:spPr>
          <a:xfrm>
            <a:off x="3173447" y="9785024"/>
            <a:ext cx="4039429" cy="415498"/>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chemeClr val="tx1"/>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752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7719722"/>
            <a:ext cx="7597291" cy="2255788"/>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333535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2" name="TextBox 1">
            <a:extLst>
              <a:ext uri="{FF2B5EF4-FFF2-40B4-BE49-F238E27FC236}">
                <a16:creationId xmlns:a16="http://schemas.microsoft.com/office/drawing/2014/main" id="{655776C8-E965-2567-D993-2119BCFD5774}"/>
              </a:ext>
            </a:extLst>
          </p:cNvPr>
          <p:cNvSpPr txBox="1"/>
          <p:nvPr userDrawn="1"/>
        </p:nvSpPr>
        <p:spPr>
          <a:xfrm>
            <a:off x="4995081" y="10099343"/>
            <a:ext cx="1869743" cy="491320"/>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2720454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521610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3489"/>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016087" cy="1400960"/>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2" y="195018"/>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2403497"/>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3373219"/>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94881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95534"/>
            <a:ext cx="7332439" cy="1428010"/>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011425"/>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1651379"/>
            <a:ext cx="6143488" cy="7653445"/>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089377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2652959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538502"/>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1028460"/>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3761258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5504656"/>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948210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30805" y="2886754"/>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1" name="Text Placeholder 32">
            <a:extLst>
              <a:ext uri="{FF2B5EF4-FFF2-40B4-BE49-F238E27FC236}">
                <a16:creationId xmlns:a16="http://schemas.microsoft.com/office/drawing/2014/main" id="{16C82EF9-9BA7-6E41-96D6-CB96BDD80231}"/>
              </a:ext>
            </a:extLst>
          </p:cNvPr>
          <p:cNvSpPr>
            <a:spLocks noGrp="1"/>
          </p:cNvSpPr>
          <p:nvPr>
            <p:ph type="body" sz="quarter" idx="44" hasCustomPrompt="1"/>
          </p:nvPr>
        </p:nvSpPr>
        <p:spPr>
          <a:xfrm>
            <a:off x="3986924" y="4751350"/>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2" name="Text Placeholder 32">
            <a:extLst>
              <a:ext uri="{FF2B5EF4-FFF2-40B4-BE49-F238E27FC236}">
                <a16:creationId xmlns:a16="http://schemas.microsoft.com/office/drawing/2014/main" id="{851108FB-B3D7-9044-94AA-C959EE017C59}"/>
              </a:ext>
            </a:extLst>
          </p:cNvPr>
          <p:cNvSpPr>
            <a:spLocks noGrp="1"/>
          </p:cNvSpPr>
          <p:nvPr>
            <p:ph type="body" sz="quarter" idx="45" hasCustomPrompt="1"/>
          </p:nvPr>
        </p:nvSpPr>
        <p:spPr>
          <a:xfrm>
            <a:off x="3986924" y="3609613"/>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50" name="Text Placeholder 32">
            <a:extLst>
              <a:ext uri="{FF2B5EF4-FFF2-40B4-BE49-F238E27FC236}">
                <a16:creationId xmlns:a16="http://schemas.microsoft.com/office/drawing/2014/main" id="{7B4DAEEA-4D4A-DB48-AFF7-64BA8BDFCDCD}"/>
              </a:ext>
            </a:extLst>
          </p:cNvPr>
          <p:cNvSpPr>
            <a:spLocks noGrp="1"/>
          </p:cNvSpPr>
          <p:nvPr>
            <p:ph type="body" sz="quarter" idx="49" hasCustomPrompt="1"/>
          </p:nvPr>
        </p:nvSpPr>
        <p:spPr>
          <a:xfrm>
            <a:off x="790817" y="7915896"/>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51" name="Text Placeholder 32">
            <a:extLst>
              <a:ext uri="{FF2B5EF4-FFF2-40B4-BE49-F238E27FC236}">
                <a16:creationId xmlns:a16="http://schemas.microsoft.com/office/drawing/2014/main" id="{49100D11-7DF0-4F4D-84A7-4F79C1043643}"/>
              </a:ext>
            </a:extLst>
          </p:cNvPr>
          <p:cNvSpPr>
            <a:spLocks noGrp="1"/>
          </p:cNvSpPr>
          <p:nvPr>
            <p:ph type="body" sz="quarter" idx="50" hasCustomPrompt="1"/>
          </p:nvPr>
        </p:nvSpPr>
        <p:spPr>
          <a:xfrm>
            <a:off x="790817" y="6774159"/>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3" name="Slide Number Placeholder 5">
            <a:extLst>
              <a:ext uri="{FF2B5EF4-FFF2-40B4-BE49-F238E27FC236}">
                <a16:creationId xmlns:a16="http://schemas.microsoft.com/office/drawing/2014/main" id="{D89B14CA-F36E-6F4D-8EB3-DB933CDF37C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550270"/>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56" name="Freeform 55">
            <a:extLst>
              <a:ext uri="{FF2B5EF4-FFF2-40B4-BE49-F238E27FC236}">
                <a16:creationId xmlns:a16="http://schemas.microsoft.com/office/drawing/2014/main" id="{9393B7AF-9242-B441-AAE8-A79BA7845D74}"/>
              </a:ext>
            </a:extLst>
          </p:cNvPr>
          <p:cNvSpPr/>
          <p:nvPr userDrawn="1"/>
        </p:nvSpPr>
        <p:spPr>
          <a:xfrm rot="10800000" flipV="1">
            <a:off x="0" y="7724548"/>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3477099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719047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ts val="122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 name="Freeform 3">
            <a:extLst>
              <a:ext uri="{FF2B5EF4-FFF2-40B4-BE49-F238E27FC236}">
                <a16:creationId xmlns:a16="http://schemas.microsoft.com/office/drawing/2014/main" id="{38A61DC4-4CFF-364A-2298-2DDC9E1F6E6C}"/>
              </a:ext>
            </a:extLst>
          </p:cNvPr>
          <p:cNvSpPr/>
          <p:nvPr userDrawn="1"/>
        </p:nvSpPr>
        <p:spPr>
          <a:xfrm>
            <a:off x="0" y="9546045"/>
            <a:ext cx="2363191" cy="478446"/>
          </a:xfrm>
          <a:custGeom>
            <a:avLst/>
            <a:gdLst>
              <a:gd name="connsiteX0" fmla="*/ 0 w 3240000"/>
              <a:gd name="connsiteY0" fmla="*/ 0 h 655963"/>
              <a:gd name="connsiteX1" fmla="*/ 2882013 w 3240000"/>
              <a:gd name="connsiteY1" fmla="*/ 0 h 655963"/>
              <a:gd name="connsiteX2" fmla="*/ 3240000 w 3240000"/>
              <a:gd name="connsiteY2" fmla="*/ 354938 h 655963"/>
              <a:gd name="connsiteX3" fmla="*/ 3240000 w 3240000"/>
              <a:gd name="connsiteY3" fmla="*/ 655963 h 655963"/>
              <a:gd name="connsiteX4" fmla="*/ 0 w 3240000"/>
              <a:gd name="connsiteY4" fmla="*/ 655963 h 655963"/>
              <a:gd name="connsiteX5" fmla="*/ 0 w 3240000"/>
              <a:gd name="connsiteY5" fmla="*/ 0 h 6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655963">
                <a:moveTo>
                  <a:pt x="0" y="0"/>
                </a:moveTo>
                <a:lnTo>
                  <a:pt x="2882013" y="0"/>
                </a:lnTo>
                <a:cubicBezTo>
                  <a:pt x="3079133" y="0"/>
                  <a:pt x="3240000" y="159498"/>
                  <a:pt x="3240000" y="354938"/>
                </a:cubicBezTo>
                <a:lnTo>
                  <a:pt x="3240000" y="655963"/>
                </a:lnTo>
                <a:lnTo>
                  <a:pt x="0" y="65596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9743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tx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divider title</a:t>
            </a:r>
            <a:endParaRPr lang="en-US"/>
          </a:p>
        </p:txBody>
      </p:sp>
      <p:grpSp>
        <p:nvGrpSpPr>
          <p:cNvPr id="109" name="Graphic 2">
            <a:extLst>
              <a:ext uri="{FF2B5EF4-FFF2-40B4-BE49-F238E27FC236}">
                <a16:creationId xmlns:a16="http://schemas.microsoft.com/office/drawing/2014/main" id="{58F16A90-779E-954B-A80C-7704C6FF653A}"/>
              </a:ext>
            </a:extLst>
          </p:cNvPr>
          <p:cNvGrpSpPr/>
          <p:nvPr userDrawn="1"/>
        </p:nvGrpSpPr>
        <p:grpSpPr>
          <a:xfrm>
            <a:off x="562946" y="6239866"/>
            <a:ext cx="2461200" cy="2497565"/>
            <a:chOff x="690225" y="4499263"/>
            <a:chExt cx="1499146" cy="1521296"/>
          </a:xfrm>
        </p:grpSpPr>
        <p:sp>
          <p:nvSpPr>
            <p:cNvPr id="110" name="Freeform 109">
              <a:extLst>
                <a:ext uri="{FF2B5EF4-FFF2-40B4-BE49-F238E27FC236}">
                  <a16:creationId xmlns:a16="http://schemas.microsoft.com/office/drawing/2014/main" id="{4E79A8C5-72A4-1C42-9E5F-B49807AEBAE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B34C7E54-A83D-8549-A410-70AD081C2184}"/>
                </a:ext>
              </a:extLst>
            </p:cNvPr>
            <p:cNvGrpSpPr/>
            <p:nvPr/>
          </p:nvGrpSpPr>
          <p:grpSpPr>
            <a:xfrm>
              <a:off x="879521" y="4954417"/>
              <a:ext cx="306297" cy="518817"/>
              <a:chOff x="879521" y="4954417"/>
              <a:chExt cx="306297" cy="518817"/>
            </a:xfrm>
            <a:solidFill>
              <a:srgbClr val="F1A0C2"/>
            </a:solidFill>
          </p:grpSpPr>
          <p:sp>
            <p:nvSpPr>
              <p:cNvPr id="167" name="Freeform 166">
                <a:extLst>
                  <a:ext uri="{FF2B5EF4-FFF2-40B4-BE49-F238E27FC236}">
                    <a16:creationId xmlns:a16="http://schemas.microsoft.com/office/drawing/2014/main" id="{C35DD85E-AAB9-114C-9BE2-D654235643C7}"/>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C2732EA-831A-D54D-BDD0-744429FDA6C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BC87E840-1748-604A-AC69-A3693299E4D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EB114F3F-24A6-1E45-896B-CA542B9338D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9A2282B-DA96-D34E-9377-A60AC97F16B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B05325EA-820B-8543-B5D0-EB66E950B892}"/>
                </a:ext>
              </a:extLst>
            </p:cNvPr>
            <p:cNvGrpSpPr/>
            <p:nvPr/>
          </p:nvGrpSpPr>
          <p:grpSpPr>
            <a:xfrm>
              <a:off x="1305674" y="4681705"/>
              <a:ext cx="305346" cy="518817"/>
              <a:chOff x="1305674" y="4681705"/>
              <a:chExt cx="305346" cy="518817"/>
            </a:xfrm>
            <a:solidFill>
              <a:srgbClr val="F1A0C2"/>
            </a:solidFill>
          </p:grpSpPr>
          <p:sp>
            <p:nvSpPr>
              <p:cNvPr id="126" name="Freeform 125">
                <a:extLst>
                  <a:ext uri="{FF2B5EF4-FFF2-40B4-BE49-F238E27FC236}">
                    <a16:creationId xmlns:a16="http://schemas.microsoft.com/office/drawing/2014/main" id="{47A6E879-BC10-5643-80D0-2335E8D9165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480D1E3-A973-4F47-9964-DCC901756860}"/>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EDDFD83-D17E-D149-AB11-03AD5CEBDD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961C73E2-0F7E-A448-B8CD-046E79E368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9ABD019-4D47-A640-8773-6BCD7C5F11CA}"/>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C43820B6-D196-C040-AD9D-799211EFBE77}"/>
                </a:ext>
              </a:extLst>
            </p:cNvPr>
            <p:cNvGrpSpPr/>
            <p:nvPr/>
          </p:nvGrpSpPr>
          <p:grpSpPr>
            <a:xfrm>
              <a:off x="1725169" y="4951566"/>
              <a:ext cx="306297" cy="518817"/>
              <a:chOff x="1725169" y="4951566"/>
              <a:chExt cx="306297" cy="518817"/>
            </a:xfrm>
            <a:solidFill>
              <a:srgbClr val="F1A0C2"/>
            </a:solidFill>
          </p:grpSpPr>
          <p:sp>
            <p:nvSpPr>
              <p:cNvPr id="121" name="Freeform 120">
                <a:extLst>
                  <a:ext uri="{FF2B5EF4-FFF2-40B4-BE49-F238E27FC236}">
                    <a16:creationId xmlns:a16="http://schemas.microsoft.com/office/drawing/2014/main" id="{EBE7A037-CEFA-7E4D-972D-EB2C002DC32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C3AF199-AE20-D949-92F9-4A04081AC1A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85F7F8F7-2030-2D44-9434-6D4E571F042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DB8ADE0-D542-A740-9263-0BD5BA9FF67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6F1219E-0644-B44D-92EF-833F09CA847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CB9F2EA5-63F9-724C-86FD-35B1A98CD7EE}"/>
                </a:ext>
              </a:extLst>
            </p:cNvPr>
            <p:cNvGrpSpPr/>
            <p:nvPr/>
          </p:nvGrpSpPr>
          <p:grpSpPr>
            <a:xfrm>
              <a:off x="690225" y="4499263"/>
              <a:ext cx="1499146" cy="1498491"/>
              <a:chOff x="690225" y="4499263"/>
              <a:chExt cx="1499146" cy="1498491"/>
            </a:xfrm>
            <a:solidFill>
              <a:srgbClr val="000000"/>
            </a:solidFill>
          </p:grpSpPr>
          <p:grpSp>
            <p:nvGrpSpPr>
              <p:cNvPr id="115" name="Graphic 2">
                <a:extLst>
                  <a:ext uri="{FF2B5EF4-FFF2-40B4-BE49-F238E27FC236}">
                    <a16:creationId xmlns:a16="http://schemas.microsoft.com/office/drawing/2014/main" id="{30F07794-C35E-8245-922E-23E56BC4C958}"/>
                  </a:ext>
                </a:extLst>
              </p:cNvPr>
              <p:cNvGrpSpPr/>
              <p:nvPr userDrawn="1"/>
            </p:nvGrpSpPr>
            <p:grpSpPr>
              <a:xfrm>
                <a:off x="690225" y="4499263"/>
                <a:ext cx="1499146" cy="1498491"/>
                <a:chOff x="690225" y="4499263"/>
                <a:chExt cx="1499146" cy="1498491"/>
              </a:xfrm>
              <a:solidFill>
                <a:srgbClr val="000000"/>
              </a:solidFill>
            </p:grpSpPr>
            <p:sp>
              <p:nvSpPr>
                <p:cNvPr id="119" name="Freeform 118">
                  <a:extLst>
                    <a:ext uri="{FF2B5EF4-FFF2-40B4-BE49-F238E27FC236}">
                      <a16:creationId xmlns:a16="http://schemas.microsoft.com/office/drawing/2014/main" id="{FD2DCF43-1417-4E42-AF39-7DA8F63D8084}"/>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8E02099-0715-7D45-9AFD-7789E5C9255F}"/>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6" name="Freeform 115">
                <a:extLst>
                  <a:ext uri="{FF2B5EF4-FFF2-40B4-BE49-F238E27FC236}">
                    <a16:creationId xmlns:a16="http://schemas.microsoft.com/office/drawing/2014/main" id="{AFC6A105-C9C5-874D-B6EF-2274F36887A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DB1A22D-A93A-0E41-BB59-06004CAF161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5BA00E8-4D8B-F346-9EA7-91A495A04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7691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70635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ts val="122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 name="Freeform 3">
            <a:extLst>
              <a:ext uri="{FF2B5EF4-FFF2-40B4-BE49-F238E27FC236}">
                <a16:creationId xmlns:a16="http://schemas.microsoft.com/office/drawing/2014/main" id="{38A61DC4-4CFF-364A-2298-2DDC9E1F6E6C}"/>
              </a:ext>
            </a:extLst>
          </p:cNvPr>
          <p:cNvSpPr/>
          <p:nvPr userDrawn="1"/>
        </p:nvSpPr>
        <p:spPr>
          <a:xfrm>
            <a:off x="0" y="9546045"/>
            <a:ext cx="2363191" cy="478446"/>
          </a:xfrm>
          <a:custGeom>
            <a:avLst/>
            <a:gdLst>
              <a:gd name="connsiteX0" fmla="*/ 0 w 3240000"/>
              <a:gd name="connsiteY0" fmla="*/ 0 h 655963"/>
              <a:gd name="connsiteX1" fmla="*/ 2882013 w 3240000"/>
              <a:gd name="connsiteY1" fmla="*/ 0 h 655963"/>
              <a:gd name="connsiteX2" fmla="*/ 3240000 w 3240000"/>
              <a:gd name="connsiteY2" fmla="*/ 354938 h 655963"/>
              <a:gd name="connsiteX3" fmla="*/ 3240000 w 3240000"/>
              <a:gd name="connsiteY3" fmla="*/ 655963 h 655963"/>
              <a:gd name="connsiteX4" fmla="*/ 0 w 3240000"/>
              <a:gd name="connsiteY4" fmla="*/ 655963 h 655963"/>
              <a:gd name="connsiteX5" fmla="*/ 0 w 3240000"/>
              <a:gd name="connsiteY5" fmla="*/ 0 h 6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655963">
                <a:moveTo>
                  <a:pt x="0" y="0"/>
                </a:moveTo>
                <a:lnTo>
                  <a:pt x="2882013" y="0"/>
                </a:lnTo>
                <a:cubicBezTo>
                  <a:pt x="3079133" y="0"/>
                  <a:pt x="3240000" y="159498"/>
                  <a:pt x="3240000" y="354938"/>
                </a:cubicBezTo>
                <a:lnTo>
                  <a:pt x="3240000" y="655963"/>
                </a:lnTo>
                <a:lnTo>
                  <a:pt x="0" y="65596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932479A4-B1E9-72E7-E63C-5CF05859F749}"/>
              </a:ext>
            </a:extLst>
          </p:cNvPr>
          <p:cNvSpPr>
            <a:spLocks noGrp="1"/>
          </p:cNvSpPr>
          <p:nvPr>
            <p:ph type="pic" sz="quarter" idx="45"/>
          </p:nvPr>
        </p:nvSpPr>
        <p:spPr>
          <a:xfrm rot="5400000">
            <a:off x="2251283" y="2200363"/>
            <a:ext cx="6261518" cy="3115967"/>
          </a:xfrm>
          <a:custGeom>
            <a:avLst/>
            <a:gdLst>
              <a:gd name="connsiteX0" fmla="*/ 0 w 5529871"/>
              <a:gd name="connsiteY0" fmla="*/ 0 h 2751872"/>
              <a:gd name="connsiteX1" fmla="*/ 2464916 w 5529871"/>
              <a:gd name="connsiteY1" fmla="*/ 0 h 2751872"/>
              <a:gd name="connsiteX2" fmla="*/ 2532001 w 5529871"/>
              <a:gd name="connsiteY2" fmla="*/ 0 h 2751872"/>
              <a:gd name="connsiteX3" fmla="*/ 4996917 w 5529871"/>
              <a:gd name="connsiteY3" fmla="*/ 0 h 2751872"/>
              <a:gd name="connsiteX4" fmla="*/ 5529871 w 5529871"/>
              <a:gd name="connsiteY4" fmla="*/ 532801 h 2751872"/>
              <a:gd name="connsiteX5" fmla="*/ 5529871 w 5529871"/>
              <a:gd name="connsiteY5" fmla="*/ 2751872 h 2751872"/>
              <a:gd name="connsiteX6" fmla="*/ 3247519 w 5529871"/>
              <a:gd name="connsiteY6" fmla="*/ 2751872 h 2751872"/>
              <a:gd name="connsiteX7" fmla="*/ 3089867 w 5529871"/>
              <a:gd name="connsiteY7" fmla="*/ 2735967 h 2751872"/>
              <a:gd name="connsiteX8" fmla="*/ 3064955 w 5529871"/>
              <a:gd name="connsiteY8" fmla="*/ 2728230 h 2751872"/>
              <a:gd name="connsiteX9" fmla="*/ 3064955 w 5529871"/>
              <a:gd name="connsiteY9" fmla="*/ 2751872 h 2751872"/>
              <a:gd name="connsiteX10" fmla="*/ 782602 w 5529871"/>
              <a:gd name="connsiteY10" fmla="*/ 2751872 h 2751872"/>
              <a:gd name="connsiteX11" fmla="*/ 0 w 5529871"/>
              <a:gd name="connsiteY11" fmla="*/ 1969495 h 275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9871" h="2751872">
                <a:moveTo>
                  <a:pt x="0" y="0"/>
                </a:moveTo>
                <a:lnTo>
                  <a:pt x="2464916" y="0"/>
                </a:lnTo>
                <a:lnTo>
                  <a:pt x="2532001" y="0"/>
                </a:lnTo>
                <a:lnTo>
                  <a:pt x="4996917" y="0"/>
                </a:lnTo>
                <a:cubicBezTo>
                  <a:pt x="5291445" y="0"/>
                  <a:pt x="5529871" y="238358"/>
                  <a:pt x="5529871" y="532801"/>
                </a:cubicBezTo>
                <a:lnTo>
                  <a:pt x="5529871" y="2751872"/>
                </a:lnTo>
                <a:lnTo>
                  <a:pt x="3247519" y="2751872"/>
                </a:lnTo>
                <a:cubicBezTo>
                  <a:pt x="3193522" y="2751872"/>
                  <a:pt x="3140796" y="2746395"/>
                  <a:pt x="3089867" y="2735967"/>
                </a:cubicBezTo>
                <a:lnTo>
                  <a:pt x="3064955" y="2728230"/>
                </a:lnTo>
                <a:lnTo>
                  <a:pt x="3064955" y="2751872"/>
                </a:lnTo>
                <a:lnTo>
                  <a:pt x="782602" y="2751872"/>
                </a:lnTo>
                <a:cubicBezTo>
                  <a:pt x="350629" y="2751872"/>
                  <a:pt x="0" y="2401345"/>
                  <a:pt x="0" y="196949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2621086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406399" y="2773211"/>
            <a:ext cx="6746875" cy="60209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grpSp>
        <p:nvGrpSpPr>
          <p:cNvPr id="13" name="Graphic 76">
            <a:extLst>
              <a:ext uri="{FF2B5EF4-FFF2-40B4-BE49-F238E27FC236}">
                <a16:creationId xmlns:a16="http://schemas.microsoft.com/office/drawing/2014/main" id="{35C9C850-DF4D-AB47-B97B-4C0C151A8766}"/>
              </a:ext>
            </a:extLst>
          </p:cNvPr>
          <p:cNvGrpSpPr/>
          <p:nvPr userDrawn="1"/>
        </p:nvGrpSpPr>
        <p:grpSpPr>
          <a:xfrm>
            <a:off x="656660" y="9969416"/>
            <a:ext cx="2526982" cy="234917"/>
            <a:chOff x="6923246" y="4898421"/>
            <a:chExt cx="1763327" cy="163925"/>
          </a:xfrm>
        </p:grpSpPr>
        <p:grpSp>
          <p:nvGrpSpPr>
            <p:cNvPr id="14" name="Graphic 76">
              <a:extLst>
                <a:ext uri="{FF2B5EF4-FFF2-40B4-BE49-F238E27FC236}">
                  <a16:creationId xmlns:a16="http://schemas.microsoft.com/office/drawing/2014/main" id="{DAEFC05D-5EDD-914D-A0E5-446F028F1433}"/>
                </a:ext>
              </a:extLst>
            </p:cNvPr>
            <p:cNvGrpSpPr/>
            <p:nvPr/>
          </p:nvGrpSpPr>
          <p:grpSpPr>
            <a:xfrm>
              <a:off x="7942326" y="4900231"/>
              <a:ext cx="744247" cy="162115"/>
              <a:chOff x="7942326" y="4900231"/>
              <a:chExt cx="744247" cy="162115"/>
            </a:xfrm>
          </p:grpSpPr>
          <p:sp>
            <p:nvSpPr>
              <p:cNvPr id="219" name="Freeform 218">
                <a:extLst>
                  <a:ext uri="{FF2B5EF4-FFF2-40B4-BE49-F238E27FC236}">
                    <a16:creationId xmlns:a16="http://schemas.microsoft.com/office/drawing/2014/main" id="{67ED3DD5-10B3-1F47-969B-D58EA263F3CE}"/>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20" name="Freeform 219">
                <a:extLst>
                  <a:ext uri="{FF2B5EF4-FFF2-40B4-BE49-F238E27FC236}">
                    <a16:creationId xmlns:a16="http://schemas.microsoft.com/office/drawing/2014/main" id="{2BD2C5C5-A769-F24E-AD6C-110DABE361C0}"/>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1" name="Freeform 220">
                <a:extLst>
                  <a:ext uri="{FF2B5EF4-FFF2-40B4-BE49-F238E27FC236}">
                    <a16:creationId xmlns:a16="http://schemas.microsoft.com/office/drawing/2014/main" id="{BC3F19D0-71D9-884F-9B42-17BB3B124AA0}"/>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2" name="Freeform 221">
                <a:extLst>
                  <a:ext uri="{FF2B5EF4-FFF2-40B4-BE49-F238E27FC236}">
                    <a16:creationId xmlns:a16="http://schemas.microsoft.com/office/drawing/2014/main" id="{FA5716B5-093D-4741-8D3C-628C31A9D4C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3" name="Freeform 222">
                <a:extLst>
                  <a:ext uri="{FF2B5EF4-FFF2-40B4-BE49-F238E27FC236}">
                    <a16:creationId xmlns:a16="http://schemas.microsoft.com/office/drawing/2014/main" id="{CA43EDC3-E2AC-544E-B219-9E085F392692}"/>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4" name="Freeform 223">
                <a:extLst>
                  <a:ext uri="{FF2B5EF4-FFF2-40B4-BE49-F238E27FC236}">
                    <a16:creationId xmlns:a16="http://schemas.microsoft.com/office/drawing/2014/main" id="{DE2AC1A7-E7B4-404F-9E94-FEC309238A87}"/>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5" name="Freeform 224">
                <a:extLst>
                  <a:ext uri="{FF2B5EF4-FFF2-40B4-BE49-F238E27FC236}">
                    <a16:creationId xmlns:a16="http://schemas.microsoft.com/office/drawing/2014/main" id="{CE1AD4E2-49E7-0445-B44C-F03FDC9B4508}"/>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6" name="Freeform 225">
                <a:extLst>
                  <a:ext uri="{FF2B5EF4-FFF2-40B4-BE49-F238E27FC236}">
                    <a16:creationId xmlns:a16="http://schemas.microsoft.com/office/drawing/2014/main" id="{6618555D-5D35-C442-87F2-BB9CBAC0F96E}"/>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7" name="Freeform 226">
                <a:extLst>
                  <a:ext uri="{FF2B5EF4-FFF2-40B4-BE49-F238E27FC236}">
                    <a16:creationId xmlns:a16="http://schemas.microsoft.com/office/drawing/2014/main" id="{285C2CAA-430A-9C41-9668-40E103715FC6}"/>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8" name="Freeform 227">
                <a:extLst>
                  <a:ext uri="{FF2B5EF4-FFF2-40B4-BE49-F238E27FC236}">
                    <a16:creationId xmlns:a16="http://schemas.microsoft.com/office/drawing/2014/main" id="{C97C791E-E21E-3547-A62A-D6AA421CA9D1}"/>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9" name="Freeform 228">
                <a:extLst>
                  <a:ext uri="{FF2B5EF4-FFF2-40B4-BE49-F238E27FC236}">
                    <a16:creationId xmlns:a16="http://schemas.microsoft.com/office/drawing/2014/main" id="{9198CE99-4246-3549-B5C8-A9A7D19DE066}"/>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0" name="Freeform 229">
                <a:extLst>
                  <a:ext uri="{FF2B5EF4-FFF2-40B4-BE49-F238E27FC236}">
                    <a16:creationId xmlns:a16="http://schemas.microsoft.com/office/drawing/2014/main" id="{ABF6278D-BD96-3C43-83C4-7B4B4EE4768E}"/>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1" name="Freeform 230">
                <a:extLst>
                  <a:ext uri="{FF2B5EF4-FFF2-40B4-BE49-F238E27FC236}">
                    <a16:creationId xmlns:a16="http://schemas.microsoft.com/office/drawing/2014/main" id="{19B34DDA-0221-594A-B009-0AD1962C022F}"/>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2" name="Freeform 231">
                <a:extLst>
                  <a:ext uri="{FF2B5EF4-FFF2-40B4-BE49-F238E27FC236}">
                    <a16:creationId xmlns:a16="http://schemas.microsoft.com/office/drawing/2014/main" id="{3B61B2BF-61E7-C642-A988-C79C50DE5D6B}"/>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3" name="Freeform 232">
                <a:extLst>
                  <a:ext uri="{FF2B5EF4-FFF2-40B4-BE49-F238E27FC236}">
                    <a16:creationId xmlns:a16="http://schemas.microsoft.com/office/drawing/2014/main" id="{772AB71F-DD8F-9142-82FC-F651A429393B}"/>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4" name="Freeform 233">
                <a:extLst>
                  <a:ext uri="{FF2B5EF4-FFF2-40B4-BE49-F238E27FC236}">
                    <a16:creationId xmlns:a16="http://schemas.microsoft.com/office/drawing/2014/main" id="{560F2954-771D-BA4F-99A3-1CCD9C9B16B6}"/>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5" name="Freeform 234">
                <a:extLst>
                  <a:ext uri="{FF2B5EF4-FFF2-40B4-BE49-F238E27FC236}">
                    <a16:creationId xmlns:a16="http://schemas.microsoft.com/office/drawing/2014/main" id="{9EBA9DC9-A3A1-4943-9DA2-A6A5DABDFB67}"/>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6" name="Freeform 235">
                <a:extLst>
                  <a:ext uri="{FF2B5EF4-FFF2-40B4-BE49-F238E27FC236}">
                    <a16:creationId xmlns:a16="http://schemas.microsoft.com/office/drawing/2014/main" id="{385A225C-D608-A947-A160-4CB020516B6E}"/>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7" name="Freeform 236">
                <a:extLst>
                  <a:ext uri="{FF2B5EF4-FFF2-40B4-BE49-F238E27FC236}">
                    <a16:creationId xmlns:a16="http://schemas.microsoft.com/office/drawing/2014/main" id="{C23B5017-FA35-FF48-850F-EADD05114760}"/>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8" name="Freeform 237">
                <a:extLst>
                  <a:ext uri="{FF2B5EF4-FFF2-40B4-BE49-F238E27FC236}">
                    <a16:creationId xmlns:a16="http://schemas.microsoft.com/office/drawing/2014/main" id="{DC4EC3C5-5D2D-FC4E-A7AD-3E35732D77DF}"/>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9" name="Freeform 238">
                <a:extLst>
                  <a:ext uri="{FF2B5EF4-FFF2-40B4-BE49-F238E27FC236}">
                    <a16:creationId xmlns:a16="http://schemas.microsoft.com/office/drawing/2014/main" id="{0EF450CE-8388-3F4B-92F4-F9EAEBE4519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0" name="Freeform 239">
                <a:extLst>
                  <a:ext uri="{FF2B5EF4-FFF2-40B4-BE49-F238E27FC236}">
                    <a16:creationId xmlns:a16="http://schemas.microsoft.com/office/drawing/2014/main" id="{AE2D9F40-7CC4-6A44-B24D-7C0B0ACF34B8}"/>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1" name="Freeform 240">
                <a:extLst>
                  <a:ext uri="{FF2B5EF4-FFF2-40B4-BE49-F238E27FC236}">
                    <a16:creationId xmlns:a16="http://schemas.microsoft.com/office/drawing/2014/main" id="{DA14F908-415F-554C-B147-2F7EBE503BA1}"/>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2" name="Freeform 241">
                <a:extLst>
                  <a:ext uri="{FF2B5EF4-FFF2-40B4-BE49-F238E27FC236}">
                    <a16:creationId xmlns:a16="http://schemas.microsoft.com/office/drawing/2014/main" id="{35CB431F-F685-A74E-9F34-0510429333AA}"/>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3" name="Freeform 242">
                <a:extLst>
                  <a:ext uri="{FF2B5EF4-FFF2-40B4-BE49-F238E27FC236}">
                    <a16:creationId xmlns:a16="http://schemas.microsoft.com/office/drawing/2014/main" id="{14E7F840-53EB-EA4D-9E30-2936A7811B24}"/>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grpSp>
            <p:nvGrpSpPr>
              <p:cNvPr id="244" name="Graphic 76">
                <a:extLst>
                  <a:ext uri="{FF2B5EF4-FFF2-40B4-BE49-F238E27FC236}">
                    <a16:creationId xmlns:a16="http://schemas.microsoft.com/office/drawing/2014/main" id="{2A135762-D577-0E40-9FC8-B9EA09C80AEF}"/>
                  </a:ext>
                </a:extLst>
              </p:cNvPr>
              <p:cNvGrpSpPr/>
              <p:nvPr/>
            </p:nvGrpSpPr>
            <p:grpSpPr>
              <a:xfrm>
                <a:off x="8206877" y="4909375"/>
                <a:ext cx="365840" cy="45338"/>
                <a:chOff x="8206877" y="4909375"/>
                <a:chExt cx="365840" cy="45338"/>
              </a:xfrm>
              <a:solidFill>
                <a:srgbClr val="23509E"/>
              </a:solidFill>
            </p:grpSpPr>
            <p:sp>
              <p:nvSpPr>
                <p:cNvPr id="282" name="Freeform 281">
                  <a:extLst>
                    <a:ext uri="{FF2B5EF4-FFF2-40B4-BE49-F238E27FC236}">
                      <a16:creationId xmlns:a16="http://schemas.microsoft.com/office/drawing/2014/main" id="{194C4E14-14F3-6E44-88AE-CBF85A8D0D4A}"/>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3" name="Freeform 282">
                  <a:extLst>
                    <a:ext uri="{FF2B5EF4-FFF2-40B4-BE49-F238E27FC236}">
                      <a16:creationId xmlns:a16="http://schemas.microsoft.com/office/drawing/2014/main" id="{9F888627-8D5F-D245-8317-98DAD75B5517}"/>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4" name="Freeform 283">
                  <a:extLst>
                    <a:ext uri="{FF2B5EF4-FFF2-40B4-BE49-F238E27FC236}">
                      <a16:creationId xmlns:a16="http://schemas.microsoft.com/office/drawing/2014/main" id="{07E056F4-DDB2-9E42-A5EF-DC6CB678B702}"/>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5" name="Freeform 284">
                  <a:extLst>
                    <a:ext uri="{FF2B5EF4-FFF2-40B4-BE49-F238E27FC236}">
                      <a16:creationId xmlns:a16="http://schemas.microsoft.com/office/drawing/2014/main" id="{7455F6E8-E150-BA47-93BA-F75161D3EF9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6" name="Freeform 285">
                  <a:extLst>
                    <a:ext uri="{FF2B5EF4-FFF2-40B4-BE49-F238E27FC236}">
                      <a16:creationId xmlns:a16="http://schemas.microsoft.com/office/drawing/2014/main" id="{C2A5389C-BF14-5944-B194-0BDD63CE56BF}"/>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7" name="Freeform 286">
                  <a:extLst>
                    <a:ext uri="{FF2B5EF4-FFF2-40B4-BE49-F238E27FC236}">
                      <a16:creationId xmlns:a16="http://schemas.microsoft.com/office/drawing/2014/main" id="{3D1E8332-8C9A-3741-B0FD-95C6F1068C1C}"/>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8" name="Freeform 287">
                  <a:extLst>
                    <a:ext uri="{FF2B5EF4-FFF2-40B4-BE49-F238E27FC236}">
                      <a16:creationId xmlns:a16="http://schemas.microsoft.com/office/drawing/2014/main" id="{238D5B00-2518-264E-BEE6-84974A0E5DB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9" name="Freeform 288">
                  <a:extLst>
                    <a:ext uri="{FF2B5EF4-FFF2-40B4-BE49-F238E27FC236}">
                      <a16:creationId xmlns:a16="http://schemas.microsoft.com/office/drawing/2014/main" id="{EF028828-8A18-C647-A96B-5AF6206F8828}"/>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0" name="Freeform 289">
                  <a:extLst>
                    <a:ext uri="{FF2B5EF4-FFF2-40B4-BE49-F238E27FC236}">
                      <a16:creationId xmlns:a16="http://schemas.microsoft.com/office/drawing/2014/main" id="{1839F9A0-32F6-7D49-8367-64C26F9035FC}"/>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1" name="Freeform 290">
                  <a:extLst>
                    <a:ext uri="{FF2B5EF4-FFF2-40B4-BE49-F238E27FC236}">
                      <a16:creationId xmlns:a16="http://schemas.microsoft.com/office/drawing/2014/main" id="{4B4378AC-D972-5A4D-92CD-BC0223AF320F}"/>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2" name="Freeform 291">
                  <a:extLst>
                    <a:ext uri="{FF2B5EF4-FFF2-40B4-BE49-F238E27FC236}">
                      <a16:creationId xmlns:a16="http://schemas.microsoft.com/office/drawing/2014/main" id="{2403A105-DC54-F84E-91BC-95AA4F33B216}"/>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3" name="Freeform 292">
                  <a:extLst>
                    <a:ext uri="{FF2B5EF4-FFF2-40B4-BE49-F238E27FC236}">
                      <a16:creationId xmlns:a16="http://schemas.microsoft.com/office/drawing/2014/main" id="{E6850B26-FF70-FC4A-A380-58417061D141}"/>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4" name="Freeform 293">
                  <a:extLst>
                    <a:ext uri="{FF2B5EF4-FFF2-40B4-BE49-F238E27FC236}">
                      <a16:creationId xmlns:a16="http://schemas.microsoft.com/office/drawing/2014/main" id="{152FAE47-647B-7D42-8F66-21B1B67F0965}"/>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5" name="Freeform 294">
                  <a:extLst>
                    <a:ext uri="{FF2B5EF4-FFF2-40B4-BE49-F238E27FC236}">
                      <a16:creationId xmlns:a16="http://schemas.microsoft.com/office/drawing/2014/main" id="{A439A0A5-3C82-C742-8B37-1341B714BAE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nvGrpSpPr>
              <p:cNvPr id="245" name="Graphic 76">
                <a:extLst>
                  <a:ext uri="{FF2B5EF4-FFF2-40B4-BE49-F238E27FC236}">
                    <a16:creationId xmlns:a16="http://schemas.microsoft.com/office/drawing/2014/main" id="{A2B54044-720D-F542-9358-AFFBCC88C017}"/>
                  </a:ext>
                </a:extLst>
              </p:cNvPr>
              <p:cNvGrpSpPr/>
              <p:nvPr/>
            </p:nvGrpSpPr>
            <p:grpSpPr>
              <a:xfrm>
                <a:off x="8208210" y="4964049"/>
                <a:ext cx="478363" cy="44672"/>
                <a:chOff x="8208210" y="4964049"/>
                <a:chExt cx="478363" cy="44672"/>
              </a:xfrm>
              <a:solidFill>
                <a:srgbClr val="23509E"/>
              </a:solidFill>
            </p:grpSpPr>
            <p:sp>
              <p:nvSpPr>
                <p:cNvPr id="265" name="Freeform 264">
                  <a:extLst>
                    <a:ext uri="{FF2B5EF4-FFF2-40B4-BE49-F238E27FC236}">
                      <a16:creationId xmlns:a16="http://schemas.microsoft.com/office/drawing/2014/main" id="{B8682E29-72F6-534B-9D9D-5EF9CE39A71F}"/>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6" name="Freeform 265">
                  <a:extLst>
                    <a:ext uri="{FF2B5EF4-FFF2-40B4-BE49-F238E27FC236}">
                      <a16:creationId xmlns:a16="http://schemas.microsoft.com/office/drawing/2014/main" id="{A41F76AA-F571-3946-BAB3-C320F3BBD92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7" name="Freeform 266">
                  <a:extLst>
                    <a:ext uri="{FF2B5EF4-FFF2-40B4-BE49-F238E27FC236}">
                      <a16:creationId xmlns:a16="http://schemas.microsoft.com/office/drawing/2014/main" id="{9BCC3E8E-FD04-854D-864D-E1AA4EA1701D}"/>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8" name="Freeform 267">
                  <a:extLst>
                    <a:ext uri="{FF2B5EF4-FFF2-40B4-BE49-F238E27FC236}">
                      <a16:creationId xmlns:a16="http://schemas.microsoft.com/office/drawing/2014/main" id="{2C7048F9-6DCD-7944-9D57-E9C45F3DF3D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9" name="Freeform 268">
                  <a:extLst>
                    <a:ext uri="{FF2B5EF4-FFF2-40B4-BE49-F238E27FC236}">
                      <a16:creationId xmlns:a16="http://schemas.microsoft.com/office/drawing/2014/main" id="{5043E2A9-E4FB-984B-86DA-98498078B286}"/>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0" name="Freeform 269">
                  <a:extLst>
                    <a:ext uri="{FF2B5EF4-FFF2-40B4-BE49-F238E27FC236}">
                      <a16:creationId xmlns:a16="http://schemas.microsoft.com/office/drawing/2014/main" id="{5447C532-7727-9741-BB45-5331BC05FD23}"/>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1" name="Freeform 270">
                  <a:extLst>
                    <a:ext uri="{FF2B5EF4-FFF2-40B4-BE49-F238E27FC236}">
                      <a16:creationId xmlns:a16="http://schemas.microsoft.com/office/drawing/2014/main" id="{A3D58A83-9C54-BC46-B189-32DDF030F268}"/>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2" name="Freeform 271">
                  <a:extLst>
                    <a:ext uri="{FF2B5EF4-FFF2-40B4-BE49-F238E27FC236}">
                      <a16:creationId xmlns:a16="http://schemas.microsoft.com/office/drawing/2014/main" id="{AEAF27F2-8A1F-974F-8AA9-87E6F1CD1C78}"/>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3" name="Freeform 272">
                  <a:extLst>
                    <a:ext uri="{FF2B5EF4-FFF2-40B4-BE49-F238E27FC236}">
                      <a16:creationId xmlns:a16="http://schemas.microsoft.com/office/drawing/2014/main" id="{D8A1BE80-2E47-6742-B0F6-2D5B94418157}"/>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4" name="Freeform 273">
                  <a:extLst>
                    <a:ext uri="{FF2B5EF4-FFF2-40B4-BE49-F238E27FC236}">
                      <a16:creationId xmlns:a16="http://schemas.microsoft.com/office/drawing/2014/main" id="{FCD68FC5-3310-A04D-A3DA-1D5369225623}"/>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5" name="Freeform 274">
                  <a:extLst>
                    <a:ext uri="{FF2B5EF4-FFF2-40B4-BE49-F238E27FC236}">
                      <a16:creationId xmlns:a16="http://schemas.microsoft.com/office/drawing/2014/main" id="{AD1F5330-DC86-9C49-983D-D832654E5AB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6" name="Freeform 275">
                  <a:extLst>
                    <a:ext uri="{FF2B5EF4-FFF2-40B4-BE49-F238E27FC236}">
                      <a16:creationId xmlns:a16="http://schemas.microsoft.com/office/drawing/2014/main" id="{68965254-FCE5-6F43-B827-698D48B5C770}"/>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7" name="Freeform 276">
                  <a:extLst>
                    <a:ext uri="{FF2B5EF4-FFF2-40B4-BE49-F238E27FC236}">
                      <a16:creationId xmlns:a16="http://schemas.microsoft.com/office/drawing/2014/main" id="{5775B500-AA28-A340-87F9-B6A2E2196869}"/>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8" name="Freeform 277">
                  <a:extLst>
                    <a:ext uri="{FF2B5EF4-FFF2-40B4-BE49-F238E27FC236}">
                      <a16:creationId xmlns:a16="http://schemas.microsoft.com/office/drawing/2014/main" id="{FE2C0E85-A071-AF4F-B214-4227496B43A1}"/>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9" name="Freeform 278">
                  <a:extLst>
                    <a:ext uri="{FF2B5EF4-FFF2-40B4-BE49-F238E27FC236}">
                      <a16:creationId xmlns:a16="http://schemas.microsoft.com/office/drawing/2014/main" id="{059AE733-580E-D44B-A326-26898D386C0C}"/>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0" name="Freeform 279">
                  <a:extLst>
                    <a:ext uri="{FF2B5EF4-FFF2-40B4-BE49-F238E27FC236}">
                      <a16:creationId xmlns:a16="http://schemas.microsoft.com/office/drawing/2014/main" id="{56262986-36EC-E74B-8CD6-8876C507AA0F}"/>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1" name="Freeform 280">
                  <a:extLst>
                    <a:ext uri="{FF2B5EF4-FFF2-40B4-BE49-F238E27FC236}">
                      <a16:creationId xmlns:a16="http://schemas.microsoft.com/office/drawing/2014/main" id="{C32BCC4F-B293-484D-9D1C-291E924AAA15}"/>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nvGrpSpPr>
              <p:cNvPr id="246" name="Graphic 76">
                <a:extLst>
                  <a:ext uri="{FF2B5EF4-FFF2-40B4-BE49-F238E27FC236}">
                    <a16:creationId xmlns:a16="http://schemas.microsoft.com/office/drawing/2014/main" id="{19811985-20A9-6F42-8F29-7F1B50A120C5}"/>
                  </a:ext>
                </a:extLst>
              </p:cNvPr>
              <p:cNvGrpSpPr/>
              <p:nvPr/>
            </p:nvGrpSpPr>
            <p:grpSpPr>
              <a:xfrm>
                <a:off x="8206020" y="5017579"/>
                <a:ext cx="478077" cy="44767"/>
                <a:chOff x="8206020" y="5017579"/>
                <a:chExt cx="478077" cy="44767"/>
              </a:xfrm>
              <a:solidFill>
                <a:srgbClr val="23509E"/>
              </a:solidFill>
            </p:grpSpPr>
            <p:sp>
              <p:nvSpPr>
                <p:cNvPr id="247" name="Freeform 246">
                  <a:extLst>
                    <a:ext uri="{FF2B5EF4-FFF2-40B4-BE49-F238E27FC236}">
                      <a16:creationId xmlns:a16="http://schemas.microsoft.com/office/drawing/2014/main" id="{8BDCFC34-B331-1C4F-9E66-20FCDDC82655}"/>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48" name="Freeform 247">
                  <a:extLst>
                    <a:ext uri="{FF2B5EF4-FFF2-40B4-BE49-F238E27FC236}">
                      <a16:creationId xmlns:a16="http://schemas.microsoft.com/office/drawing/2014/main" id="{2A888024-6F64-B94B-9390-579234777A55}"/>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49" name="Freeform 248">
                  <a:extLst>
                    <a:ext uri="{FF2B5EF4-FFF2-40B4-BE49-F238E27FC236}">
                      <a16:creationId xmlns:a16="http://schemas.microsoft.com/office/drawing/2014/main" id="{26521F3E-7187-BA44-8048-D9330A8D993C}"/>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0" name="Freeform 249">
                  <a:extLst>
                    <a:ext uri="{FF2B5EF4-FFF2-40B4-BE49-F238E27FC236}">
                      <a16:creationId xmlns:a16="http://schemas.microsoft.com/office/drawing/2014/main" id="{26C36BDC-701A-AB4E-B586-7F2D3EAA3664}"/>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1" name="Freeform 250">
                  <a:extLst>
                    <a:ext uri="{FF2B5EF4-FFF2-40B4-BE49-F238E27FC236}">
                      <a16:creationId xmlns:a16="http://schemas.microsoft.com/office/drawing/2014/main" id="{3439AE86-515C-3B4A-B93C-7BAC4EA53CBE}"/>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2" name="Freeform 251">
                  <a:extLst>
                    <a:ext uri="{FF2B5EF4-FFF2-40B4-BE49-F238E27FC236}">
                      <a16:creationId xmlns:a16="http://schemas.microsoft.com/office/drawing/2014/main" id="{904BFDCF-C01E-E04E-AE0D-3F5D825AF80E}"/>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3" name="Freeform 252">
                  <a:extLst>
                    <a:ext uri="{FF2B5EF4-FFF2-40B4-BE49-F238E27FC236}">
                      <a16:creationId xmlns:a16="http://schemas.microsoft.com/office/drawing/2014/main" id="{07070A9A-1E6C-3D43-AED5-3DFDF7BD1D5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4" name="Freeform 253">
                  <a:extLst>
                    <a:ext uri="{FF2B5EF4-FFF2-40B4-BE49-F238E27FC236}">
                      <a16:creationId xmlns:a16="http://schemas.microsoft.com/office/drawing/2014/main" id="{10D5BD27-7592-7D43-81F8-8D2F1CD4FF5E}"/>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5" name="Freeform 254">
                  <a:extLst>
                    <a:ext uri="{FF2B5EF4-FFF2-40B4-BE49-F238E27FC236}">
                      <a16:creationId xmlns:a16="http://schemas.microsoft.com/office/drawing/2014/main" id="{094555F6-0CC2-7546-8BE0-0F4FAD6D8AAC}"/>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6" name="Freeform 255">
                  <a:extLst>
                    <a:ext uri="{FF2B5EF4-FFF2-40B4-BE49-F238E27FC236}">
                      <a16:creationId xmlns:a16="http://schemas.microsoft.com/office/drawing/2014/main" id="{4B48B67D-042C-4A4A-8386-29DF655E75F0}"/>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7" name="Freeform 256">
                  <a:extLst>
                    <a:ext uri="{FF2B5EF4-FFF2-40B4-BE49-F238E27FC236}">
                      <a16:creationId xmlns:a16="http://schemas.microsoft.com/office/drawing/2014/main" id="{DFB67E42-608C-7F48-8DC6-5F420784E20D}"/>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8" name="Freeform 257">
                  <a:extLst>
                    <a:ext uri="{FF2B5EF4-FFF2-40B4-BE49-F238E27FC236}">
                      <a16:creationId xmlns:a16="http://schemas.microsoft.com/office/drawing/2014/main" id="{85CEED57-6641-8A4A-962C-F9FD3ED487FC}"/>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9" name="Freeform 258">
                  <a:extLst>
                    <a:ext uri="{FF2B5EF4-FFF2-40B4-BE49-F238E27FC236}">
                      <a16:creationId xmlns:a16="http://schemas.microsoft.com/office/drawing/2014/main" id="{72D82D67-47E4-5549-8742-A3C61E7B6C76}"/>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0" name="Freeform 259">
                  <a:extLst>
                    <a:ext uri="{FF2B5EF4-FFF2-40B4-BE49-F238E27FC236}">
                      <a16:creationId xmlns:a16="http://schemas.microsoft.com/office/drawing/2014/main" id="{A5E670AA-AFAD-3A47-96A7-02B84AEBC9E9}"/>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1" name="Freeform 260">
                  <a:extLst>
                    <a:ext uri="{FF2B5EF4-FFF2-40B4-BE49-F238E27FC236}">
                      <a16:creationId xmlns:a16="http://schemas.microsoft.com/office/drawing/2014/main" id="{5A211AD8-E3E4-C444-873D-6B15548DF41D}"/>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2" name="Freeform 261">
                  <a:extLst>
                    <a:ext uri="{FF2B5EF4-FFF2-40B4-BE49-F238E27FC236}">
                      <a16:creationId xmlns:a16="http://schemas.microsoft.com/office/drawing/2014/main" id="{99B77A87-1688-6C49-B0C7-1AA3B017BDC9}"/>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3" name="Freeform 262">
                  <a:extLst>
                    <a:ext uri="{FF2B5EF4-FFF2-40B4-BE49-F238E27FC236}">
                      <a16:creationId xmlns:a16="http://schemas.microsoft.com/office/drawing/2014/main" id="{3CCA82E5-DF61-D240-BD64-9465D0DA0B5F}"/>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4" name="Freeform 263">
                  <a:extLst>
                    <a:ext uri="{FF2B5EF4-FFF2-40B4-BE49-F238E27FC236}">
                      <a16:creationId xmlns:a16="http://schemas.microsoft.com/office/drawing/2014/main" id="{3647931F-0B98-C64C-BA76-B863B29A7F5C}"/>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grpSp>
          <p:nvGrpSpPr>
            <p:cNvPr id="15" name="Graphic 76">
              <a:extLst>
                <a:ext uri="{FF2B5EF4-FFF2-40B4-BE49-F238E27FC236}">
                  <a16:creationId xmlns:a16="http://schemas.microsoft.com/office/drawing/2014/main" id="{253E29B5-EECA-1E42-BDDB-1858EDEAD7A2}"/>
                </a:ext>
              </a:extLst>
            </p:cNvPr>
            <p:cNvGrpSpPr/>
            <p:nvPr/>
          </p:nvGrpSpPr>
          <p:grpSpPr>
            <a:xfrm>
              <a:off x="6923246" y="4898421"/>
              <a:ext cx="951775" cy="153542"/>
              <a:chOff x="6923246" y="4898421"/>
              <a:chExt cx="951775" cy="153542"/>
            </a:xfrm>
            <a:solidFill>
              <a:srgbClr val="231F20"/>
            </a:solidFill>
          </p:grpSpPr>
          <p:sp>
            <p:nvSpPr>
              <p:cNvPr id="16" name="Freeform 15">
                <a:extLst>
                  <a:ext uri="{FF2B5EF4-FFF2-40B4-BE49-F238E27FC236}">
                    <a16:creationId xmlns:a16="http://schemas.microsoft.com/office/drawing/2014/main" id="{6309F47C-DB89-7B46-A8C3-BF7FA8F2F362}"/>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 name="Freeform 16">
                <a:extLst>
                  <a:ext uri="{FF2B5EF4-FFF2-40B4-BE49-F238E27FC236}">
                    <a16:creationId xmlns:a16="http://schemas.microsoft.com/office/drawing/2014/main" id="{0292A9DE-85C9-BC46-81AE-6081B55C796F}"/>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 name="Freeform 17">
                <a:extLst>
                  <a:ext uri="{FF2B5EF4-FFF2-40B4-BE49-F238E27FC236}">
                    <a16:creationId xmlns:a16="http://schemas.microsoft.com/office/drawing/2014/main" id="{01F6EA53-7F24-7B4D-81E6-54F25C6CBCE5}"/>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 name="Freeform 18">
                <a:extLst>
                  <a:ext uri="{FF2B5EF4-FFF2-40B4-BE49-F238E27FC236}">
                    <a16:creationId xmlns:a16="http://schemas.microsoft.com/office/drawing/2014/main" id="{74B72AA7-1C80-1344-BB42-0A392E2DB27A}"/>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 name="Freeform 19">
                <a:extLst>
                  <a:ext uri="{FF2B5EF4-FFF2-40B4-BE49-F238E27FC236}">
                    <a16:creationId xmlns:a16="http://schemas.microsoft.com/office/drawing/2014/main" id="{D20A2E87-F327-664E-9294-6F7503B14BC1}"/>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 name="Freeform 20">
                <a:extLst>
                  <a:ext uri="{FF2B5EF4-FFF2-40B4-BE49-F238E27FC236}">
                    <a16:creationId xmlns:a16="http://schemas.microsoft.com/office/drawing/2014/main" id="{301A851E-A26F-0949-97EA-257E6ED7ED6F}"/>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2" name="Freeform 21">
                <a:extLst>
                  <a:ext uri="{FF2B5EF4-FFF2-40B4-BE49-F238E27FC236}">
                    <a16:creationId xmlns:a16="http://schemas.microsoft.com/office/drawing/2014/main" id="{09DC0BF0-182E-7A45-83BB-6190597B35DB}"/>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3" name="Freeform 22">
                <a:extLst>
                  <a:ext uri="{FF2B5EF4-FFF2-40B4-BE49-F238E27FC236}">
                    <a16:creationId xmlns:a16="http://schemas.microsoft.com/office/drawing/2014/main" id="{4C148140-609D-844D-ABA8-A99B7EA24ED6}"/>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4" name="Freeform 23">
                <a:extLst>
                  <a:ext uri="{FF2B5EF4-FFF2-40B4-BE49-F238E27FC236}">
                    <a16:creationId xmlns:a16="http://schemas.microsoft.com/office/drawing/2014/main" id="{F4FE5D85-9B46-4B40-9636-C6E7C5DD26C7}"/>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5" name="Freeform 24">
                <a:extLst>
                  <a:ext uri="{FF2B5EF4-FFF2-40B4-BE49-F238E27FC236}">
                    <a16:creationId xmlns:a16="http://schemas.microsoft.com/office/drawing/2014/main" id="{7834929F-51C1-3443-A41F-F05DA5355D42}"/>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6" name="Freeform 25">
                <a:extLst>
                  <a:ext uri="{FF2B5EF4-FFF2-40B4-BE49-F238E27FC236}">
                    <a16:creationId xmlns:a16="http://schemas.microsoft.com/office/drawing/2014/main" id="{F50A5626-39A0-F04A-B0FE-20FB41684657}"/>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7" name="Freeform 26">
                <a:extLst>
                  <a:ext uri="{FF2B5EF4-FFF2-40B4-BE49-F238E27FC236}">
                    <a16:creationId xmlns:a16="http://schemas.microsoft.com/office/drawing/2014/main" id="{9D265896-652F-3748-AE38-9E610D2C7295}"/>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8" name="Freeform 27">
                <a:extLst>
                  <a:ext uri="{FF2B5EF4-FFF2-40B4-BE49-F238E27FC236}">
                    <a16:creationId xmlns:a16="http://schemas.microsoft.com/office/drawing/2014/main" id="{683A6641-CFE1-8E4F-9A5E-ACC35FEB4EE8}"/>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5A841BF2-93A4-2E44-A193-D55233F0ED96}"/>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0" name="Freeform 29">
                <a:extLst>
                  <a:ext uri="{FF2B5EF4-FFF2-40B4-BE49-F238E27FC236}">
                    <a16:creationId xmlns:a16="http://schemas.microsoft.com/office/drawing/2014/main" id="{8FC291E8-A8FE-F64D-818D-7148CC53AC1F}"/>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7BF3156A-191B-8B4B-AC32-13270EEAD189}"/>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2" name="Freeform 31">
                <a:extLst>
                  <a:ext uri="{FF2B5EF4-FFF2-40B4-BE49-F238E27FC236}">
                    <a16:creationId xmlns:a16="http://schemas.microsoft.com/office/drawing/2014/main" id="{B9509884-DA81-C943-8B25-CB651A7AA038}"/>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628FE19-0FEF-9F42-BF78-6347C1F7749B}"/>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4" name="Freeform 33">
                <a:extLst>
                  <a:ext uri="{FF2B5EF4-FFF2-40B4-BE49-F238E27FC236}">
                    <a16:creationId xmlns:a16="http://schemas.microsoft.com/office/drawing/2014/main" id="{A2596687-3A23-DE42-A188-A23A5EFEEC3C}"/>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5" name="Freeform 34">
                <a:extLst>
                  <a:ext uri="{FF2B5EF4-FFF2-40B4-BE49-F238E27FC236}">
                    <a16:creationId xmlns:a16="http://schemas.microsoft.com/office/drawing/2014/main" id="{6B005A80-5E3B-C449-8C26-EB3A6413CC0D}"/>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6" name="Freeform 35">
                <a:extLst>
                  <a:ext uri="{FF2B5EF4-FFF2-40B4-BE49-F238E27FC236}">
                    <a16:creationId xmlns:a16="http://schemas.microsoft.com/office/drawing/2014/main" id="{0C9F840D-54CE-C44F-9D4C-C24CEB0D4751}"/>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7" name="Freeform 36">
                <a:extLst>
                  <a:ext uri="{FF2B5EF4-FFF2-40B4-BE49-F238E27FC236}">
                    <a16:creationId xmlns:a16="http://schemas.microsoft.com/office/drawing/2014/main" id="{3B597A79-92D6-1D4A-9F7B-8EC3AE707FDC}"/>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8" name="Freeform 37">
                <a:extLst>
                  <a:ext uri="{FF2B5EF4-FFF2-40B4-BE49-F238E27FC236}">
                    <a16:creationId xmlns:a16="http://schemas.microsoft.com/office/drawing/2014/main" id="{5772C71A-5E1A-4F40-8720-F07A9A1328F5}"/>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9" name="Freeform 38">
                <a:extLst>
                  <a:ext uri="{FF2B5EF4-FFF2-40B4-BE49-F238E27FC236}">
                    <a16:creationId xmlns:a16="http://schemas.microsoft.com/office/drawing/2014/main" id="{75BA3639-4118-2B40-8DD3-49DBBE2CCF5E}"/>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0" name="Freeform 39">
                <a:extLst>
                  <a:ext uri="{FF2B5EF4-FFF2-40B4-BE49-F238E27FC236}">
                    <a16:creationId xmlns:a16="http://schemas.microsoft.com/office/drawing/2014/main" id="{AC386126-E304-6D4D-AD9B-0CCD2CD51F5D}"/>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1" name="Freeform 40">
                <a:extLst>
                  <a:ext uri="{FF2B5EF4-FFF2-40B4-BE49-F238E27FC236}">
                    <a16:creationId xmlns:a16="http://schemas.microsoft.com/office/drawing/2014/main" id="{CB25CC19-3C5A-A540-9F82-1942ABF80F1E}"/>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2" name="Freeform 41">
                <a:extLst>
                  <a:ext uri="{FF2B5EF4-FFF2-40B4-BE49-F238E27FC236}">
                    <a16:creationId xmlns:a16="http://schemas.microsoft.com/office/drawing/2014/main" id="{A9E856B0-1981-0243-81CD-A6863E64304C}"/>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3" name="Freeform 42">
                <a:extLst>
                  <a:ext uri="{FF2B5EF4-FFF2-40B4-BE49-F238E27FC236}">
                    <a16:creationId xmlns:a16="http://schemas.microsoft.com/office/drawing/2014/main" id="{02E01CEE-8D66-F448-A59B-BF598B7A67AB}"/>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4" name="Freeform 43">
                <a:extLst>
                  <a:ext uri="{FF2B5EF4-FFF2-40B4-BE49-F238E27FC236}">
                    <a16:creationId xmlns:a16="http://schemas.microsoft.com/office/drawing/2014/main" id="{048E5953-F578-E749-85C7-99F8B287DEE3}"/>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5" name="Freeform 44">
                <a:extLst>
                  <a:ext uri="{FF2B5EF4-FFF2-40B4-BE49-F238E27FC236}">
                    <a16:creationId xmlns:a16="http://schemas.microsoft.com/office/drawing/2014/main" id="{C5A39095-022D-3B4D-A4AB-A27D28C5D27F}"/>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6" name="Freeform 45">
                <a:extLst>
                  <a:ext uri="{FF2B5EF4-FFF2-40B4-BE49-F238E27FC236}">
                    <a16:creationId xmlns:a16="http://schemas.microsoft.com/office/drawing/2014/main" id="{F5476EED-BDDF-6F43-B2A9-9EF21B404A46}"/>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7" name="Freeform 46">
                <a:extLst>
                  <a:ext uri="{FF2B5EF4-FFF2-40B4-BE49-F238E27FC236}">
                    <a16:creationId xmlns:a16="http://schemas.microsoft.com/office/drawing/2014/main" id="{90AA7186-5436-A14B-BBEE-059CB4C3DA59}"/>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8" name="Freeform 47">
                <a:extLst>
                  <a:ext uri="{FF2B5EF4-FFF2-40B4-BE49-F238E27FC236}">
                    <a16:creationId xmlns:a16="http://schemas.microsoft.com/office/drawing/2014/main" id="{D45B130A-5D4C-8146-A3D5-089E6AF80B4B}"/>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9" name="Freeform 48">
                <a:extLst>
                  <a:ext uri="{FF2B5EF4-FFF2-40B4-BE49-F238E27FC236}">
                    <a16:creationId xmlns:a16="http://schemas.microsoft.com/office/drawing/2014/main" id="{84089E2F-8C2C-0340-926F-251949E51241}"/>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0" name="Freeform 49">
                <a:extLst>
                  <a:ext uri="{FF2B5EF4-FFF2-40B4-BE49-F238E27FC236}">
                    <a16:creationId xmlns:a16="http://schemas.microsoft.com/office/drawing/2014/main" id="{16A7018D-B834-504C-A594-6D154717DCA5}"/>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1" name="Freeform 50">
                <a:extLst>
                  <a:ext uri="{FF2B5EF4-FFF2-40B4-BE49-F238E27FC236}">
                    <a16:creationId xmlns:a16="http://schemas.microsoft.com/office/drawing/2014/main" id="{BB0AD688-E586-E349-9A13-59F6051F8B9C}"/>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2" name="Freeform 51">
                <a:extLst>
                  <a:ext uri="{FF2B5EF4-FFF2-40B4-BE49-F238E27FC236}">
                    <a16:creationId xmlns:a16="http://schemas.microsoft.com/office/drawing/2014/main" id="{8C313DF6-29B2-F84C-B504-76B27D8FDEA1}"/>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3" name="Freeform 52">
                <a:extLst>
                  <a:ext uri="{FF2B5EF4-FFF2-40B4-BE49-F238E27FC236}">
                    <a16:creationId xmlns:a16="http://schemas.microsoft.com/office/drawing/2014/main" id="{8FF7193B-6A01-DA4A-8A39-15378367DEA4}"/>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4" name="Freeform 53">
                <a:extLst>
                  <a:ext uri="{FF2B5EF4-FFF2-40B4-BE49-F238E27FC236}">
                    <a16:creationId xmlns:a16="http://schemas.microsoft.com/office/drawing/2014/main" id="{9CBE0D1B-6CDE-5842-BE92-4DD30440C742}"/>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5" name="Freeform 54">
                <a:extLst>
                  <a:ext uri="{FF2B5EF4-FFF2-40B4-BE49-F238E27FC236}">
                    <a16:creationId xmlns:a16="http://schemas.microsoft.com/office/drawing/2014/main" id="{595AB887-EDA3-264F-ACE1-443E958EBD5B}"/>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6" name="Freeform 55">
                <a:extLst>
                  <a:ext uri="{FF2B5EF4-FFF2-40B4-BE49-F238E27FC236}">
                    <a16:creationId xmlns:a16="http://schemas.microsoft.com/office/drawing/2014/main" id="{1C23FEC8-5DD2-D24B-9F80-4F8BC6600BD8}"/>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7" name="Freeform 56">
                <a:extLst>
                  <a:ext uri="{FF2B5EF4-FFF2-40B4-BE49-F238E27FC236}">
                    <a16:creationId xmlns:a16="http://schemas.microsoft.com/office/drawing/2014/main" id="{2B326F4C-7208-F741-8A18-B7F14739F513}"/>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8" name="Freeform 57">
                <a:extLst>
                  <a:ext uri="{FF2B5EF4-FFF2-40B4-BE49-F238E27FC236}">
                    <a16:creationId xmlns:a16="http://schemas.microsoft.com/office/drawing/2014/main" id="{3BF3D144-62B9-D047-97F6-FC2C5C9A6459}"/>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9" name="Freeform 58">
                <a:extLst>
                  <a:ext uri="{FF2B5EF4-FFF2-40B4-BE49-F238E27FC236}">
                    <a16:creationId xmlns:a16="http://schemas.microsoft.com/office/drawing/2014/main" id="{BB9BD3B5-DE6C-2747-93BF-9ACD73188DC4}"/>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0" name="Freeform 59">
                <a:extLst>
                  <a:ext uri="{FF2B5EF4-FFF2-40B4-BE49-F238E27FC236}">
                    <a16:creationId xmlns:a16="http://schemas.microsoft.com/office/drawing/2014/main" id="{BBDA50E7-C772-B842-8D94-9A1C3F6E3733}"/>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1" name="Freeform 60">
                <a:extLst>
                  <a:ext uri="{FF2B5EF4-FFF2-40B4-BE49-F238E27FC236}">
                    <a16:creationId xmlns:a16="http://schemas.microsoft.com/office/drawing/2014/main" id="{C62E5887-A681-3040-AC7B-D22F71ACE2A0}"/>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2" name="Freeform 61">
                <a:extLst>
                  <a:ext uri="{FF2B5EF4-FFF2-40B4-BE49-F238E27FC236}">
                    <a16:creationId xmlns:a16="http://schemas.microsoft.com/office/drawing/2014/main" id="{938C6DA6-06C0-5349-A7B9-68EA3EA16B74}"/>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3" name="Freeform 62">
                <a:extLst>
                  <a:ext uri="{FF2B5EF4-FFF2-40B4-BE49-F238E27FC236}">
                    <a16:creationId xmlns:a16="http://schemas.microsoft.com/office/drawing/2014/main" id="{8CF38F0D-1B3C-284B-949E-AC5B2EE660AD}"/>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4" name="Freeform 63">
                <a:extLst>
                  <a:ext uri="{FF2B5EF4-FFF2-40B4-BE49-F238E27FC236}">
                    <a16:creationId xmlns:a16="http://schemas.microsoft.com/office/drawing/2014/main" id="{B14E4C40-07C1-EA4F-AEE5-431A472AC3B8}"/>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5" name="Freeform 64">
                <a:extLst>
                  <a:ext uri="{FF2B5EF4-FFF2-40B4-BE49-F238E27FC236}">
                    <a16:creationId xmlns:a16="http://schemas.microsoft.com/office/drawing/2014/main" id="{A4609827-7ECC-9443-977A-71C52918808E}"/>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6" name="Freeform 65">
                <a:extLst>
                  <a:ext uri="{FF2B5EF4-FFF2-40B4-BE49-F238E27FC236}">
                    <a16:creationId xmlns:a16="http://schemas.microsoft.com/office/drawing/2014/main" id="{9CB85E70-48A4-7440-88A1-7AD2D0114FA0}"/>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7" name="Freeform 66">
                <a:extLst>
                  <a:ext uri="{FF2B5EF4-FFF2-40B4-BE49-F238E27FC236}">
                    <a16:creationId xmlns:a16="http://schemas.microsoft.com/office/drawing/2014/main" id="{A7FB5403-1B00-7042-B7AE-C272094E9F95}"/>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8" name="Freeform 67">
                <a:extLst>
                  <a:ext uri="{FF2B5EF4-FFF2-40B4-BE49-F238E27FC236}">
                    <a16:creationId xmlns:a16="http://schemas.microsoft.com/office/drawing/2014/main" id="{6AFC8870-F71B-4E40-A96D-6B8EB1B7C621}"/>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9" name="Freeform 68">
                <a:extLst>
                  <a:ext uri="{FF2B5EF4-FFF2-40B4-BE49-F238E27FC236}">
                    <a16:creationId xmlns:a16="http://schemas.microsoft.com/office/drawing/2014/main" id="{BECE65B8-1421-C742-8FB1-9ABA64494C3C}"/>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0" name="Freeform 69">
                <a:extLst>
                  <a:ext uri="{FF2B5EF4-FFF2-40B4-BE49-F238E27FC236}">
                    <a16:creationId xmlns:a16="http://schemas.microsoft.com/office/drawing/2014/main" id="{DD6B75C0-9E2A-F949-93FE-DBAED135C31B}"/>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1" name="Freeform 70">
                <a:extLst>
                  <a:ext uri="{FF2B5EF4-FFF2-40B4-BE49-F238E27FC236}">
                    <a16:creationId xmlns:a16="http://schemas.microsoft.com/office/drawing/2014/main" id="{75FDA7D9-286E-204C-9A13-8B67FDA9E283}"/>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2" name="Freeform 71">
                <a:extLst>
                  <a:ext uri="{FF2B5EF4-FFF2-40B4-BE49-F238E27FC236}">
                    <a16:creationId xmlns:a16="http://schemas.microsoft.com/office/drawing/2014/main" id="{CDD8D1B6-09F7-3C49-AE1E-9ACC7A57EF64}"/>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3" name="Freeform 72">
                <a:extLst>
                  <a:ext uri="{FF2B5EF4-FFF2-40B4-BE49-F238E27FC236}">
                    <a16:creationId xmlns:a16="http://schemas.microsoft.com/office/drawing/2014/main" id="{445CF8AE-FC57-474A-9917-ADD83F363772}"/>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4" name="Freeform 73">
                <a:extLst>
                  <a:ext uri="{FF2B5EF4-FFF2-40B4-BE49-F238E27FC236}">
                    <a16:creationId xmlns:a16="http://schemas.microsoft.com/office/drawing/2014/main" id="{33C47B3F-6E45-134D-93F3-CF13FC39C727}"/>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5" name="Freeform 74">
                <a:extLst>
                  <a:ext uri="{FF2B5EF4-FFF2-40B4-BE49-F238E27FC236}">
                    <a16:creationId xmlns:a16="http://schemas.microsoft.com/office/drawing/2014/main" id="{68E9A045-B2F0-B944-8639-23BDB29A9DFE}"/>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6" name="Freeform 75">
                <a:extLst>
                  <a:ext uri="{FF2B5EF4-FFF2-40B4-BE49-F238E27FC236}">
                    <a16:creationId xmlns:a16="http://schemas.microsoft.com/office/drawing/2014/main" id="{D57E9516-C501-494D-86B1-481DB34E2A3C}"/>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7" name="Freeform 76">
                <a:extLst>
                  <a:ext uri="{FF2B5EF4-FFF2-40B4-BE49-F238E27FC236}">
                    <a16:creationId xmlns:a16="http://schemas.microsoft.com/office/drawing/2014/main" id="{950EF333-3994-D64A-9D1E-FE71390A260B}"/>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8" name="Freeform 77">
                <a:extLst>
                  <a:ext uri="{FF2B5EF4-FFF2-40B4-BE49-F238E27FC236}">
                    <a16:creationId xmlns:a16="http://schemas.microsoft.com/office/drawing/2014/main" id="{63C43F00-0843-EB46-B4B4-B67459BBE188}"/>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9" name="Freeform 78">
                <a:extLst>
                  <a:ext uri="{FF2B5EF4-FFF2-40B4-BE49-F238E27FC236}">
                    <a16:creationId xmlns:a16="http://schemas.microsoft.com/office/drawing/2014/main" id="{1CEEB613-5B22-C746-B2C9-D5630F042704}"/>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0" name="Freeform 79">
                <a:extLst>
                  <a:ext uri="{FF2B5EF4-FFF2-40B4-BE49-F238E27FC236}">
                    <a16:creationId xmlns:a16="http://schemas.microsoft.com/office/drawing/2014/main" id="{C50C597E-405E-BF49-A0B1-4391ACA15777}"/>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1" name="Freeform 80">
                <a:extLst>
                  <a:ext uri="{FF2B5EF4-FFF2-40B4-BE49-F238E27FC236}">
                    <a16:creationId xmlns:a16="http://schemas.microsoft.com/office/drawing/2014/main" id="{F9102521-0947-B64D-8F6D-E73956AEDC87}"/>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2" name="Freeform 81">
                <a:extLst>
                  <a:ext uri="{FF2B5EF4-FFF2-40B4-BE49-F238E27FC236}">
                    <a16:creationId xmlns:a16="http://schemas.microsoft.com/office/drawing/2014/main" id="{AD21D7CF-591D-454F-8A67-36FA31E215E5}"/>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3" name="Freeform 82">
                <a:extLst>
                  <a:ext uri="{FF2B5EF4-FFF2-40B4-BE49-F238E27FC236}">
                    <a16:creationId xmlns:a16="http://schemas.microsoft.com/office/drawing/2014/main" id="{EE5C6B6A-799D-C34B-87E9-A6F7FD19DE27}"/>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4" name="Freeform 83">
                <a:extLst>
                  <a:ext uri="{FF2B5EF4-FFF2-40B4-BE49-F238E27FC236}">
                    <a16:creationId xmlns:a16="http://schemas.microsoft.com/office/drawing/2014/main" id="{D0A1F397-7768-554F-8E05-F4C9C1A1A282}"/>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5" name="Freeform 84">
                <a:extLst>
                  <a:ext uri="{FF2B5EF4-FFF2-40B4-BE49-F238E27FC236}">
                    <a16:creationId xmlns:a16="http://schemas.microsoft.com/office/drawing/2014/main" id="{A0D31353-BA58-BF42-AFF1-8480D51D752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6" name="Freeform 85">
                <a:extLst>
                  <a:ext uri="{FF2B5EF4-FFF2-40B4-BE49-F238E27FC236}">
                    <a16:creationId xmlns:a16="http://schemas.microsoft.com/office/drawing/2014/main" id="{10A2B4AF-D7B4-0446-83E4-BDF54D501470}"/>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7" name="Freeform 86">
                <a:extLst>
                  <a:ext uri="{FF2B5EF4-FFF2-40B4-BE49-F238E27FC236}">
                    <a16:creationId xmlns:a16="http://schemas.microsoft.com/office/drawing/2014/main" id="{513466BF-59C0-C642-A227-4B1905B2CEE2}"/>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8" name="Freeform 87">
                <a:extLst>
                  <a:ext uri="{FF2B5EF4-FFF2-40B4-BE49-F238E27FC236}">
                    <a16:creationId xmlns:a16="http://schemas.microsoft.com/office/drawing/2014/main" id="{2C866FE2-F97B-6D48-BC33-85B37234D951}"/>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9" name="Freeform 88">
                <a:extLst>
                  <a:ext uri="{FF2B5EF4-FFF2-40B4-BE49-F238E27FC236}">
                    <a16:creationId xmlns:a16="http://schemas.microsoft.com/office/drawing/2014/main" id="{5CC93F1D-54C1-C743-B214-AC5B2AF8B4DB}"/>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0" name="Freeform 89">
                <a:extLst>
                  <a:ext uri="{FF2B5EF4-FFF2-40B4-BE49-F238E27FC236}">
                    <a16:creationId xmlns:a16="http://schemas.microsoft.com/office/drawing/2014/main" id="{846CFFCF-9989-AF46-9460-0B5D0102186C}"/>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1" name="Freeform 90">
                <a:extLst>
                  <a:ext uri="{FF2B5EF4-FFF2-40B4-BE49-F238E27FC236}">
                    <a16:creationId xmlns:a16="http://schemas.microsoft.com/office/drawing/2014/main" id="{9424037A-59A5-FE42-B83E-00ED258C81BD}"/>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2" name="Freeform 91">
                <a:extLst>
                  <a:ext uri="{FF2B5EF4-FFF2-40B4-BE49-F238E27FC236}">
                    <a16:creationId xmlns:a16="http://schemas.microsoft.com/office/drawing/2014/main" id="{ED300364-6C75-8D41-921C-57DACBE24E9B}"/>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3" name="Freeform 92">
                <a:extLst>
                  <a:ext uri="{FF2B5EF4-FFF2-40B4-BE49-F238E27FC236}">
                    <a16:creationId xmlns:a16="http://schemas.microsoft.com/office/drawing/2014/main" id="{C8A7CEC2-ED0C-CF4F-AAAB-B5F1A4D370FC}"/>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4" name="Freeform 93">
                <a:extLst>
                  <a:ext uri="{FF2B5EF4-FFF2-40B4-BE49-F238E27FC236}">
                    <a16:creationId xmlns:a16="http://schemas.microsoft.com/office/drawing/2014/main" id="{8E36BBA6-BC70-214D-A2CA-0AF4E958D6CA}"/>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5" name="Freeform 94">
                <a:extLst>
                  <a:ext uri="{FF2B5EF4-FFF2-40B4-BE49-F238E27FC236}">
                    <a16:creationId xmlns:a16="http://schemas.microsoft.com/office/drawing/2014/main" id="{2483C2DD-CEE3-6944-8798-110AC3833229}"/>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6" name="Freeform 95">
                <a:extLst>
                  <a:ext uri="{FF2B5EF4-FFF2-40B4-BE49-F238E27FC236}">
                    <a16:creationId xmlns:a16="http://schemas.microsoft.com/office/drawing/2014/main" id="{53EBAA5D-15B2-4B43-A218-3CBFDD41DB62}"/>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7" name="Freeform 96">
                <a:extLst>
                  <a:ext uri="{FF2B5EF4-FFF2-40B4-BE49-F238E27FC236}">
                    <a16:creationId xmlns:a16="http://schemas.microsoft.com/office/drawing/2014/main" id="{7D76B5E9-86A5-4F4F-9113-D6C1D3D646FF}"/>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8" name="Freeform 97">
                <a:extLst>
                  <a:ext uri="{FF2B5EF4-FFF2-40B4-BE49-F238E27FC236}">
                    <a16:creationId xmlns:a16="http://schemas.microsoft.com/office/drawing/2014/main" id="{9C8CBBC1-28FD-4842-AA3F-A23B5363AA34}"/>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9" name="Freeform 98">
                <a:extLst>
                  <a:ext uri="{FF2B5EF4-FFF2-40B4-BE49-F238E27FC236}">
                    <a16:creationId xmlns:a16="http://schemas.microsoft.com/office/drawing/2014/main" id="{71253F3D-72FE-E94D-AC86-2C7BD9A8BD96}"/>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0" name="Freeform 99">
                <a:extLst>
                  <a:ext uri="{FF2B5EF4-FFF2-40B4-BE49-F238E27FC236}">
                    <a16:creationId xmlns:a16="http://schemas.microsoft.com/office/drawing/2014/main" id="{777BA46C-1181-524B-ADA6-02C2EC920AE3}"/>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1" name="Freeform 100">
                <a:extLst>
                  <a:ext uri="{FF2B5EF4-FFF2-40B4-BE49-F238E27FC236}">
                    <a16:creationId xmlns:a16="http://schemas.microsoft.com/office/drawing/2014/main" id="{2A5B2654-76F2-684D-8D27-BA22504F0CE6}"/>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2" name="Freeform 101">
                <a:extLst>
                  <a:ext uri="{FF2B5EF4-FFF2-40B4-BE49-F238E27FC236}">
                    <a16:creationId xmlns:a16="http://schemas.microsoft.com/office/drawing/2014/main" id="{BFBE7AB9-9DF2-3247-A311-7A69F70BCFCB}"/>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3" name="Freeform 102">
                <a:extLst>
                  <a:ext uri="{FF2B5EF4-FFF2-40B4-BE49-F238E27FC236}">
                    <a16:creationId xmlns:a16="http://schemas.microsoft.com/office/drawing/2014/main" id="{FCC62C68-4D2F-BB47-8420-6F1058A258C8}"/>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4" name="Freeform 103">
                <a:extLst>
                  <a:ext uri="{FF2B5EF4-FFF2-40B4-BE49-F238E27FC236}">
                    <a16:creationId xmlns:a16="http://schemas.microsoft.com/office/drawing/2014/main" id="{D085A17D-D834-1A4F-B00F-EB4B58248BBD}"/>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5" name="Freeform 104">
                <a:extLst>
                  <a:ext uri="{FF2B5EF4-FFF2-40B4-BE49-F238E27FC236}">
                    <a16:creationId xmlns:a16="http://schemas.microsoft.com/office/drawing/2014/main" id="{ADF766A7-3DC9-A24D-A55B-337BC2416616}"/>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6" name="Freeform 105">
                <a:extLst>
                  <a:ext uri="{FF2B5EF4-FFF2-40B4-BE49-F238E27FC236}">
                    <a16:creationId xmlns:a16="http://schemas.microsoft.com/office/drawing/2014/main" id="{C1A8B8DF-09BD-4849-BF3F-3360DA68553C}"/>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7" name="Freeform 106">
                <a:extLst>
                  <a:ext uri="{FF2B5EF4-FFF2-40B4-BE49-F238E27FC236}">
                    <a16:creationId xmlns:a16="http://schemas.microsoft.com/office/drawing/2014/main" id="{9DCB2DDB-BE1B-CE48-9864-5831927DD5F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8" name="Freeform 107">
                <a:extLst>
                  <a:ext uri="{FF2B5EF4-FFF2-40B4-BE49-F238E27FC236}">
                    <a16:creationId xmlns:a16="http://schemas.microsoft.com/office/drawing/2014/main" id="{47468A9E-2AB1-464A-82D0-0445C59C2234}"/>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9" name="Freeform 108">
                <a:extLst>
                  <a:ext uri="{FF2B5EF4-FFF2-40B4-BE49-F238E27FC236}">
                    <a16:creationId xmlns:a16="http://schemas.microsoft.com/office/drawing/2014/main" id="{8C9D0C0D-2EDC-E340-B879-FF9AEF98B593}"/>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0" name="Freeform 109">
                <a:extLst>
                  <a:ext uri="{FF2B5EF4-FFF2-40B4-BE49-F238E27FC236}">
                    <a16:creationId xmlns:a16="http://schemas.microsoft.com/office/drawing/2014/main" id="{6BC6C113-2B2C-9043-814D-D2731B3C8DFA}"/>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1" name="Freeform 110">
                <a:extLst>
                  <a:ext uri="{FF2B5EF4-FFF2-40B4-BE49-F238E27FC236}">
                    <a16:creationId xmlns:a16="http://schemas.microsoft.com/office/drawing/2014/main" id="{3659309F-7735-6248-9CA2-2743F6ED8796}"/>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2" name="Freeform 111">
                <a:extLst>
                  <a:ext uri="{FF2B5EF4-FFF2-40B4-BE49-F238E27FC236}">
                    <a16:creationId xmlns:a16="http://schemas.microsoft.com/office/drawing/2014/main" id="{726F23FD-B1E3-5E4D-A446-91B78ECAF623}"/>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3" name="Freeform 112">
                <a:extLst>
                  <a:ext uri="{FF2B5EF4-FFF2-40B4-BE49-F238E27FC236}">
                    <a16:creationId xmlns:a16="http://schemas.microsoft.com/office/drawing/2014/main" id="{04377986-1B98-5446-BC7D-9329E8FAA85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4" name="Freeform 113">
                <a:extLst>
                  <a:ext uri="{FF2B5EF4-FFF2-40B4-BE49-F238E27FC236}">
                    <a16:creationId xmlns:a16="http://schemas.microsoft.com/office/drawing/2014/main" id="{D2BD7C1F-D983-5845-86D7-7C566728F20F}"/>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5" name="Freeform 114">
                <a:extLst>
                  <a:ext uri="{FF2B5EF4-FFF2-40B4-BE49-F238E27FC236}">
                    <a16:creationId xmlns:a16="http://schemas.microsoft.com/office/drawing/2014/main" id="{31F22BC2-CD8C-FB40-8EC1-D774E3B9056E}"/>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6" name="Freeform 115">
                <a:extLst>
                  <a:ext uri="{FF2B5EF4-FFF2-40B4-BE49-F238E27FC236}">
                    <a16:creationId xmlns:a16="http://schemas.microsoft.com/office/drawing/2014/main" id="{FB036A14-539D-B848-8FA4-1F042E8839A8}"/>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7" name="Freeform 116">
                <a:extLst>
                  <a:ext uri="{FF2B5EF4-FFF2-40B4-BE49-F238E27FC236}">
                    <a16:creationId xmlns:a16="http://schemas.microsoft.com/office/drawing/2014/main" id="{BD7FF91D-EA04-4D48-8997-BCEF33AE6D6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8" name="Freeform 117">
                <a:extLst>
                  <a:ext uri="{FF2B5EF4-FFF2-40B4-BE49-F238E27FC236}">
                    <a16:creationId xmlns:a16="http://schemas.microsoft.com/office/drawing/2014/main" id="{3AAE32CE-4650-C54A-A7D5-9DA2410265B0}"/>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9" name="Freeform 118">
                <a:extLst>
                  <a:ext uri="{FF2B5EF4-FFF2-40B4-BE49-F238E27FC236}">
                    <a16:creationId xmlns:a16="http://schemas.microsoft.com/office/drawing/2014/main" id="{EA5FF548-EE1B-1F49-85BB-77C7A965BB7B}"/>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0" name="Freeform 119">
                <a:extLst>
                  <a:ext uri="{FF2B5EF4-FFF2-40B4-BE49-F238E27FC236}">
                    <a16:creationId xmlns:a16="http://schemas.microsoft.com/office/drawing/2014/main" id="{5893FE6B-AA1D-5549-8E7E-2EA498B03BC2}"/>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1" name="Freeform 120">
                <a:extLst>
                  <a:ext uri="{FF2B5EF4-FFF2-40B4-BE49-F238E27FC236}">
                    <a16:creationId xmlns:a16="http://schemas.microsoft.com/office/drawing/2014/main" id="{6A10BF5D-B8B6-494B-B0F8-A274C12CB7E5}"/>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2" name="Freeform 121">
                <a:extLst>
                  <a:ext uri="{FF2B5EF4-FFF2-40B4-BE49-F238E27FC236}">
                    <a16:creationId xmlns:a16="http://schemas.microsoft.com/office/drawing/2014/main" id="{422428FA-4363-EA40-B8DE-0D2B46A02F00}"/>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3" name="Freeform 122">
                <a:extLst>
                  <a:ext uri="{FF2B5EF4-FFF2-40B4-BE49-F238E27FC236}">
                    <a16:creationId xmlns:a16="http://schemas.microsoft.com/office/drawing/2014/main" id="{21B79C90-E469-4E47-9235-E58630433F34}"/>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4" name="Freeform 123">
                <a:extLst>
                  <a:ext uri="{FF2B5EF4-FFF2-40B4-BE49-F238E27FC236}">
                    <a16:creationId xmlns:a16="http://schemas.microsoft.com/office/drawing/2014/main" id="{662CF222-AC92-DD4B-AD5C-A73278CB580D}"/>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5" name="Freeform 124">
                <a:extLst>
                  <a:ext uri="{FF2B5EF4-FFF2-40B4-BE49-F238E27FC236}">
                    <a16:creationId xmlns:a16="http://schemas.microsoft.com/office/drawing/2014/main" id="{F477E4B6-8A1A-274C-980D-60556814DE72}"/>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6" name="Freeform 125">
                <a:extLst>
                  <a:ext uri="{FF2B5EF4-FFF2-40B4-BE49-F238E27FC236}">
                    <a16:creationId xmlns:a16="http://schemas.microsoft.com/office/drawing/2014/main" id="{C6A2D0B5-B94F-4B49-9DF6-1CFBA74246CC}"/>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7" name="Freeform 126">
                <a:extLst>
                  <a:ext uri="{FF2B5EF4-FFF2-40B4-BE49-F238E27FC236}">
                    <a16:creationId xmlns:a16="http://schemas.microsoft.com/office/drawing/2014/main" id="{DA0D0829-82D7-9749-AC97-3D430D78C4D3}"/>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8" name="Freeform 127">
                <a:extLst>
                  <a:ext uri="{FF2B5EF4-FFF2-40B4-BE49-F238E27FC236}">
                    <a16:creationId xmlns:a16="http://schemas.microsoft.com/office/drawing/2014/main" id="{C46B0DBD-BDB3-6F45-B924-EA762C9E073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9" name="Freeform 128">
                <a:extLst>
                  <a:ext uri="{FF2B5EF4-FFF2-40B4-BE49-F238E27FC236}">
                    <a16:creationId xmlns:a16="http://schemas.microsoft.com/office/drawing/2014/main" id="{46CC0DFC-3A1E-C748-BE74-9195CF9D2DA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0" name="Freeform 129">
                <a:extLst>
                  <a:ext uri="{FF2B5EF4-FFF2-40B4-BE49-F238E27FC236}">
                    <a16:creationId xmlns:a16="http://schemas.microsoft.com/office/drawing/2014/main" id="{6A382F17-C1BF-4B4F-9970-65A4280DA101}"/>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1" name="Freeform 130">
                <a:extLst>
                  <a:ext uri="{FF2B5EF4-FFF2-40B4-BE49-F238E27FC236}">
                    <a16:creationId xmlns:a16="http://schemas.microsoft.com/office/drawing/2014/main" id="{0DDF4B04-AF0F-7747-9A75-B0F4E40CDD6F}"/>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2" name="Freeform 131">
                <a:extLst>
                  <a:ext uri="{FF2B5EF4-FFF2-40B4-BE49-F238E27FC236}">
                    <a16:creationId xmlns:a16="http://schemas.microsoft.com/office/drawing/2014/main" id="{BC796381-F93E-504F-B1C8-F26483799463}"/>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3" name="Freeform 132">
                <a:extLst>
                  <a:ext uri="{FF2B5EF4-FFF2-40B4-BE49-F238E27FC236}">
                    <a16:creationId xmlns:a16="http://schemas.microsoft.com/office/drawing/2014/main" id="{92962D5B-F61C-4A42-8BC0-C60647657B00}"/>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4" name="Freeform 133">
                <a:extLst>
                  <a:ext uri="{FF2B5EF4-FFF2-40B4-BE49-F238E27FC236}">
                    <a16:creationId xmlns:a16="http://schemas.microsoft.com/office/drawing/2014/main" id="{705EDDB8-FBF5-3047-805C-4F9B3796EC66}"/>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5" name="Freeform 134">
                <a:extLst>
                  <a:ext uri="{FF2B5EF4-FFF2-40B4-BE49-F238E27FC236}">
                    <a16:creationId xmlns:a16="http://schemas.microsoft.com/office/drawing/2014/main" id="{788A3154-767F-CD40-8B41-4CE992F01D3A}"/>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6" name="Freeform 135">
                <a:extLst>
                  <a:ext uri="{FF2B5EF4-FFF2-40B4-BE49-F238E27FC236}">
                    <a16:creationId xmlns:a16="http://schemas.microsoft.com/office/drawing/2014/main" id="{DA5D88B3-106C-AD4F-984B-AF6EFD21EC28}"/>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7" name="Freeform 136">
                <a:extLst>
                  <a:ext uri="{FF2B5EF4-FFF2-40B4-BE49-F238E27FC236}">
                    <a16:creationId xmlns:a16="http://schemas.microsoft.com/office/drawing/2014/main" id="{79142F98-0D77-4A41-B284-BCA47BA39D58}"/>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8" name="Freeform 137">
                <a:extLst>
                  <a:ext uri="{FF2B5EF4-FFF2-40B4-BE49-F238E27FC236}">
                    <a16:creationId xmlns:a16="http://schemas.microsoft.com/office/drawing/2014/main" id="{51869227-DD8E-8343-82F4-09F658633A9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9" name="Freeform 138">
                <a:extLst>
                  <a:ext uri="{FF2B5EF4-FFF2-40B4-BE49-F238E27FC236}">
                    <a16:creationId xmlns:a16="http://schemas.microsoft.com/office/drawing/2014/main" id="{11A5D79D-46F9-8944-BEC9-A31B1A02F099}"/>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0" name="Freeform 139">
                <a:extLst>
                  <a:ext uri="{FF2B5EF4-FFF2-40B4-BE49-F238E27FC236}">
                    <a16:creationId xmlns:a16="http://schemas.microsoft.com/office/drawing/2014/main" id="{631E7CDC-56FB-2E47-9DE6-62B0BA49AED3}"/>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1" name="Freeform 140">
                <a:extLst>
                  <a:ext uri="{FF2B5EF4-FFF2-40B4-BE49-F238E27FC236}">
                    <a16:creationId xmlns:a16="http://schemas.microsoft.com/office/drawing/2014/main" id="{E2714B27-2BF9-4A4F-93EB-131FDB464329}"/>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2" name="Freeform 141">
                <a:extLst>
                  <a:ext uri="{FF2B5EF4-FFF2-40B4-BE49-F238E27FC236}">
                    <a16:creationId xmlns:a16="http://schemas.microsoft.com/office/drawing/2014/main" id="{B97C9503-34E8-0E4F-A162-B65091C0BEB3}"/>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3" name="Freeform 142">
                <a:extLst>
                  <a:ext uri="{FF2B5EF4-FFF2-40B4-BE49-F238E27FC236}">
                    <a16:creationId xmlns:a16="http://schemas.microsoft.com/office/drawing/2014/main" id="{53A57956-4F2F-0E44-A799-9D40C8FD0E70}"/>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4" name="Freeform 143">
                <a:extLst>
                  <a:ext uri="{FF2B5EF4-FFF2-40B4-BE49-F238E27FC236}">
                    <a16:creationId xmlns:a16="http://schemas.microsoft.com/office/drawing/2014/main" id="{A86F6AB4-6726-A347-9323-737D1BC8B8E6}"/>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5" name="Freeform 144">
                <a:extLst>
                  <a:ext uri="{FF2B5EF4-FFF2-40B4-BE49-F238E27FC236}">
                    <a16:creationId xmlns:a16="http://schemas.microsoft.com/office/drawing/2014/main" id="{C2FFC2E8-0ED2-1D45-B1EF-A4ADD2183F83}"/>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6" name="Freeform 145">
                <a:extLst>
                  <a:ext uri="{FF2B5EF4-FFF2-40B4-BE49-F238E27FC236}">
                    <a16:creationId xmlns:a16="http://schemas.microsoft.com/office/drawing/2014/main" id="{7ABABA26-5C0A-4542-BEA6-126346C89453}"/>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7" name="Freeform 146">
                <a:extLst>
                  <a:ext uri="{FF2B5EF4-FFF2-40B4-BE49-F238E27FC236}">
                    <a16:creationId xmlns:a16="http://schemas.microsoft.com/office/drawing/2014/main" id="{4E3A10E6-8A46-F147-A720-FAC57E317F3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8" name="Freeform 147">
                <a:extLst>
                  <a:ext uri="{FF2B5EF4-FFF2-40B4-BE49-F238E27FC236}">
                    <a16:creationId xmlns:a16="http://schemas.microsoft.com/office/drawing/2014/main" id="{B26F7DB9-0501-9644-904E-E9C4C39245F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9" name="Freeform 148">
                <a:extLst>
                  <a:ext uri="{FF2B5EF4-FFF2-40B4-BE49-F238E27FC236}">
                    <a16:creationId xmlns:a16="http://schemas.microsoft.com/office/drawing/2014/main" id="{35FB452D-7618-354C-A9FE-1367C363845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0" name="Freeform 149">
                <a:extLst>
                  <a:ext uri="{FF2B5EF4-FFF2-40B4-BE49-F238E27FC236}">
                    <a16:creationId xmlns:a16="http://schemas.microsoft.com/office/drawing/2014/main" id="{EB14538D-00A5-814B-8F67-7183E79BF79E}"/>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1" name="Freeform 150">
                <a:extLst>
                  <a:ext uri="{FF2B5EF4-FFF2-40B4-BE49-F238E27FC236}">
                    <a16:creationId xmlns:a16="http://schemas.microsoft.com/office/drawing/2014/main" id="{86B2DB34-F296-0841-B1B3-16F25D39B749}"/>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2" name="Freeform 151">
                <a:extLst>
                  <a:ext uri="{FF2B5EF4-FFF2-40B4-BE49-F238E27FC236}">
                    <a16:creationId xmlns:a16="http://schemas.microsoft.com/office/drawing/2014/main" id="{BC3F8844-B69B-084B-9EB7-86F34E0D0392}"/>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3" name="Freeform 152">
                <a:extLst>
                  <a:ext uri="{FF2B5EF4-FFF2-40B4-BE49-F238E27FC236}">
                    <a16:creationId xmlns:a16="http://schemas.microsoft.com/office/drawing/2014/main" id="{6DA6A8C0-540C-AD4C-A969-526939C5F378}"/>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4" name="Freeform 153">
                <a:extLst>
                  <a:ext uri="{FF2B5EF4-FFF2-40B4-BE49-F238E27FC236}">
                    <a16:creationId xmlns:a16="http://schemas.microsoft.com/office/drawing/2014/main" id="{2C69FBC0-8243-D24D-A067-19C7C341BF3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5" name="Freeform 154">
                <a:extLst>
                  <a:ext uri="{FF2B5EF4-FFF2-40B4-BE49-F238E27FC236}">
                    <a16:creationId xmlns:a16="http://schemas.microsoft.com/office/drawing/2014/main" id="{F02ED35A-F2E0-1C4A-8355-CF75F58A44DA}"/>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6" name="Freeform 155">
                <a:extLst>
                  <a:ext uri="{FF2B5EF4-FFF2-40B4-BE49-F238E27FC236}">
                    <a16:creationId xmlns:a16="http://schemas.microsoft.com/office/drawing/2014/main" id="{847FE40D-E63F-6748-B55F-C49EC451A0CF}"/>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7" name="Freeform 156">
                <a:extLst>
                  <a:ext uri="{FF2B5EF4-FFF2-40B4-BE49-F238E27FC236}">
                    <a16:creationId xmlns:a16="http://schemas.microsoft.com/office/drawing/2014/main" id="{20B79C36-290E-CD4A-94B3-C435709569D6}"/>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8" name="Freeform 157">
                <a:extLst>
                  <a:ext uri="{FF2B5EF4-FFF2-40B4-BE49-F238E27FC236}">
                    <a16:creationId xmlns:a16="http://schemas.microsoft.com/office/drawing/2014/main" id="{DED72256-ECF4-8248-B800-86A0AEED6FCC}"/>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9" name="Freeform 158">
                <a:extLst>
                  <a:ext uri="{FF2B5EF4-FFF2-40B4-BE49-F238E27FC236}">
                    <a16:creationId xmlns:a16="http://schemas.microsoft.com/office/drawing/2014/main" id="{E40A859B-1BFC-7744-AB98-9C05D401FEE8}"/>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0" name="Freeform 159">
                <a:extLst>
                  <a:ext uri="{FF2B5EF4-FFF2-40B4-BE49-F238E27FC236}">
                    <a16:creationId xmlns:a16="http://schemas.microsoft.com/office/drawing/2014/main" id="{58732CEE-BBB4-164D-A2F4-BAB48BB75B75}"/>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1" name="Freeform 160">
                <a:extLst>
                  <a:ext uri="{FF2B5EF4-FFF2-40B4-BE49-F238E27FC236}">
                    <a16:creationId xmlns:a16="http://schemas.microsoft.com/office/drawing/2014/main" id="{DD8EFE56-729F-2043-8656-8FA3F0881D53}"/>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2" name="Freeform 161">
                <a:extLst>
                  <a:ext uri="{FF2B5EF4-FFF2-40B4-BE49-F238E27FC236}">
                    <a16:creationId xmlns:a16="http://schemas.microsoft.com/office/drawing/2014/main" id="{486EB506-C951-0349-8B81-A53FB796BB3F}"/>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3" name="Freeform 162">
                <a:extLst>
                  <a:ext uri="{FF2B5EF4-FFF2-40B4-BE49-F238E27FC236}">
                    <a16:creationId xmlns:a16="http://schemas.microsoft.com/office/drawing/2014/main" id="{D878F0C8-5A47-BD44-A51B-16C7F92D22A0}"/>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4" name="Freeform 163">
                <a:extLst>
                  <a:ext uri="{FF2B5EF4-FFF2-40B4-BE49-F238E27FC236}">
                    <a16:creationId xmlns:a16="http://schemas.microsoft.com/office/drawing/2014/main" id="{0C0FA020-68C2-0648-B83E-2D1E179E980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5" name="Freeform 164">
                <a:extLst>
                  <a:ext uri="{FF2B5EF4-FFF2-40B4-BE49-F238E27FC236}">
                    <a16:creationId xmlns:a16="http://schemas.microsoft.com/office/drawing/2014/main" id="{84D5CD4F-2564-DC49-AAE9-178F8BBED13F}"/>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6" name="Freeform 165">
                <a:extLst>
                  <a:ext uri="{FF2B5EF4-FFF2-40B4-BE49-F238E27FC236}">
                    <a16:creationId xmlns:a16="http://schemas.microsoft.com/office/drawing/2014/main" id="{3CFA77F3-41AA-814F-94CE-EE562F696542}"/>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7" name="Freeform 166">
                <a:extLst>
                  <a:ext uri="{FF2B5EF4-FFF2-40B4-BE49-F238E27FC236}">
                    <a16:creationId xmlns:a16="http://schemas.microsoft.com/office/drawing/2014/main" id="{ABDA854D-4B60-4F49-9C30-98B981EE75EB}"/>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8" name="Freeform 167">
                <a:extLst>
                  <a:ext uri="{FF2B5EF4-FFF2-40B4-BE49-F238E27FC236}">
                    <a16:creationId xmlns:a16="http://schemas.microsoft.com/office/drawing/2014/main" id="{18D9594B-8464-7A4D-ADEE-98E890DF8B86}"/>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9" name="Freeform 168">
                <a:extLst>
                  <a:ext uri="{FF2B5EF4-FFF2-40B4-BE49-F238E27FC236}">
                    <a16:creationId xmlns:a16="http://schemas.microsoft.com/office/drawing/2014/main" id="{98CF0612-E274-3F45-B883-CC170CDE2EF1}"/>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0" name="Freeform 169">
                <a:extLst>
                  <a:ext uri="{FF2B5EF4-FFF2-40B4-BE49-F238E27FC236}">
                    <a16:creationId xmlns:a16="http://schemas.microsoft.com/office/drawing/2014/main" id="{0C5BB3A0-C2EC-2441-8379-B89459F68773}"/>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1" name="Freeform 170">
                <a:extLst>
                  <a:ext uri="{FF2B5EF4-FFF2-40B4-BE49-F238E27FC236}">
                    <a16:creationId xmlns:a16="http://schemas.microsoft.com/office/drawing/2014/main" id="{66B945F2-4B8A-F141-A90C-D5823DB10636}"/>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2" name="Freeform 171">
                <a:extLst>
                  <a:ext uri="{FF2B5EF4-FFF2-40B4-BE49-F238E27FC236}">
                    <a16:creationId xmlns:a16="http://schemas.microsoft.com/office/drawing/2014/main" id="{B8539042-596C-594C-8FC6-8344E2C6246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3" name="Freeform 172">
                <a:extLst>
                  <a:ext uri="{FF2B5EF4-FFF2-40B4-BE49-F238E27FC236}">
                    <a16:creationId xmlns:a16="http://schemas.microsoft.com/office/drawing/2014/main" id="{68A836BE-40CE-0740-BAA2-82F4A98224FA}"/>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4" name="Freeform 173">
                <a:extLst>
                  <a:ext uri="{FF2B5EF4-FFF2-40B4-BE49-F238E27FC236}">
                    <a16:creationId xmlns:a16="http://schemas.microsoft.com/office/drawing/2014/main" id="{8117C7EA-ED9A-5646-AC09-A6A80BD0054F}"/>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5" name="Freeform 174">
                <a:extLst>
                  <a:ext uri="{FF2B5EF4-FFF2-40B4-BE49-F238E27FC236}">
                    <a16:creationId xmlns:a16="http://schemas.microsoft.com/office/drawing/2014/main" id="{1F5492A7-4DB6-204B-A387-28E307242156}"/>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6" name="Freeform 175">
                <a:extLst>
                  <a:ext uri="{FF2B5EF4-FFF2-40B4-BE49-F238E27FC236}">
                    <a16:creationId xmlns:a16="http://schemas.microsoft.com/office/drawing/2014/main" id="{FB184AF4-4FFE-CB4F-A682-19DC9846E828}"/>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7" name="Freeform 176">
                <a:extLst>
                  <a:ext uri="{FF2B5EF4-FFF2-40B4-BE49-F238E27FC236}">
                    <a16:creationId xmlns:a16="http://schemas.microsoft.com/office/drawing/2014/main" id="{430B635C-110E-F849-9AD7-E6CD3C5D613F}"/>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8" name="Freeform 177">
                <a:extLst>
                  <a:ext uri="{FF2B5EF4-FFF2-40B4-BE49-F238E27FC236}">
                    <a16:creationId xmlns:a16="http://schemas.microsoft.com/office/drawing/2014/main" id="{BA4897DC-5ED9-F544-8BAA-1FDCD2917014}"/>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9" name="Freeform 178">
                <a:extLst>
                  <a:ext uri="{FF2B5EF4-FFF2-40B4-BE49-F238E27FC236}">
                    <a16:creationId xmlns:a16="http://schemas.microsoft.com/office/drawing/2014/main" id="{0ADE6C33-20FC-5745-94BA-6892797ED87C}"/>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0" name="Freeform 179">
                <a:extLst>
                  <a:ext uri="{FF2B5EF4-FFF2-40B4-BE49-F238E27FC236}">
                    <a16:creationId xmlns:a16="http://schemas.microsoft.com/office/drawing/2014/main" id="{C46AB1DA-6F42-0743-91DC-E4551072D665}"/>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1" name="Freeform 180">
                <a:extLst>
                  <a:ext uri="{FF2B5EF4-FFF2-40B4-BE49-F238E27FC236}">
                    <a16:creationId xmlns:a16="http://schemas.microsoft.com/office/drawing/2014/main" id="{564AA361-AC09-1149-BC82-A4DCBC9844A0}"/>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2" name="Freeform 181">
                <a:extLst>
                  <a:ext uri="{FF2B5EF4-FFF2-40B4-BE49-F238E27FC236}">
                    <a16:creationId xmlns:a16="http://schemas.microsoft.com/office/drawing/2014/main" id="{DCB32C15-4A8B-0B49-AA04-D02FFC82FAC3}"/>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3" name="Freeform 182">
                <a:extLst>
                  <a:ext uri="{FF2B5EF4-FFF2-40B4-BE49-F238E27FC236}">
                    <a16:creationId xmlns:a16="http://schemas.microsoft.com/office/drawing/2014/main" id="{161B83C8-DF87-4944-BCD6-1A19E826FA82}"/>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4" name="Freeform 183">
                <a:extLst>
                  <a:ext uri="{FF2B5EF4-FFF2-40B4-BE49-F238E27FC236}">
                    <a16:creationId xmlns:a16="http://schemas.microsoft.com/office/drawing/2014/main" id="{DB59C8AB-C9B4-B443-995E-4E531FCF03DC}"/>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5" name="Freeform 184">
                <a:extLst>
                  <a:ext uri="{FF2B5EF4-FFF2-40B4-BE49-F238E27FC236}">
                    <a16:creationId xmlns:a16="http://schemas.microsoft.com/office/drawing/2014/main" id="{75E3A628-2356-AD40-BD04-188D86E1C828}"/>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6" name="Freeform 185">
                <a:extLst>
                  <a:ext uri="{FF2B5EF4-FFF2-40B4-BE49-F238E27FC236}">
                    <a16:creationId xmlns:a16="http://schemas.microsoft.com/office/drawing/2014/main" id="{CBC591FA-077F-8846-8297-3E6AC0B72CD2}"/>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7" name="Freeform 186">
                <a:extLst>
                  <a:ext uri="{FF2B5EF4-FFF2-40B4-BE49-F238E27FC236}">
                    <a16:creationId xmlns:a16="http://schemas.microsoft.com/office/drawing/2014/main" id="{F01D9BCA-D0C9-A743-A604-10DFB19851FD}"/>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8" name="Freeform 187">
                <a:extLst>
                  <a:ext uri="{FF2B5EF4-FFF2-40B4-BE49-F238E27FC236}">
                    <a16:creationId xmlns:a16="http://schemas.microsoft.com/office/drawing/2014/main" id="{141826E5-82E1-CF4E-826F-AEDD06941E27}"/>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9" name="Freeform 188">
                <a:extLst>
                  <a:ext uri="{FF2B5EF4-FFF2-40B4-BE49-F238E27FC236}">
                    <a16:creationId xmlns:a16="http://schemas.microsoft.com/office/drawing/2014/main" id="{6C2352DF-8361-874D-BB93-3DB672B33AC6}"/>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0" name="Freeform 189">
                <a:extLst>
                  <a:ext uri="{FF2B5EF4-FFF2-40B4-BE49-F238E27FC236}">
                    <a16:creationId xmlns:a16="http://schemas.microsoft.com/office/drawing/2014/main" id="{344A77AA-A6A1-4D47-9721-D8C4F9952BD4}"/>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1" name="Freeform 190">
                <a:extLst>
                  <a:ext uri="{FF2B5EF4-FFF2-40B4-BE49-F238E27FC236}">
                    <a16:creationId xmlns:a16="http://schemas.microsoft.com/office/drawing/2014/main" id="{9C6DEC6F-D1EB-1A4D-8BA1-3015664C99A7}"/>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2" name="Freeform 191">
                <a:extLst>
                  <a:ext uri="{FF2B5EF4-FFF2-40B4-BE49-F238E27FC236}">
                    <a16:creationId xmlns:a16="http://schemas.microsoft.com/office/drawing/2014/main" id="{BC667864-4E6B-A649-AFB3-A5C0B492BC1E}"/>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3" name="Freeform 192">
                <a:extLst>
                  <a:ext uri="{FF2B5EF4-FFF2-40B4-BE49-F238E27FC236}">
                    <a16:creationId xmlns:a16="http://schemas.microsoft.com/office/drawing/2014/main" id="{2F972D0D-EAD2-4847-9ED1-3CF0889AFA6D}"/>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4" name="Freeform 193">
                <a:extLst>
                  <a:ext uri="{FF2B5EF4-FFF2-40B4-BE49-F238E27FC236}">
                    <a16:creationId xmlns:a16="http://schemas.microsoft.com/office/drawing/2014/main" id="{3A5AB067-96E6-A446-BF8C-294CB84DC3F1}"/>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5" name="Freeform 194">
                <a:extLst>
                  <a:ext uri="{FF2B5EF4-FFF2-40B4-BE49-F238E27FC236}">
                    <a16:creationId xmlns:a16="http://schemas.microsoft.com/office/drawing/2014/main" id="{1A11C6BF-3A8D-1946-A62D-9E9F3B6D25A1}"/>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6" name="Freeform 195">
                <a:extLst>
                  <a:ext uri="{FF2B5EF4-FFF2-40B4-BE49-F238E27FC236}">
                    <a16:creationId xmlns:a16="http://schemas.microsoft.com/office/drawing/2014/main" id="{1B755A1C-610B-D948-953B-F0CAB6DDA04C}"/>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7" name="Freeform 196">
                <a:extLst>
                  <a:ext uri="{FF2B5EF4-FFF2-40B4-BE49-F238E27FC236}">
                    <a16:creationId xmlns:a16="http://schemas.microsoft.com/office/drawing/2014/main" id="{C68D73CF-3F8C-9B4C-8AD5-AC88B967A5FB}"/>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8" name="Freeform 197">
                <a:extLst>
                  <a:ext uri="{FF2B5EF4-FFF2-40B4-BE49-F238E27FC236}">
                    <a16:creationId xmlns:a16="http://schemas.microsoft.com/office/drawing/2014/main" id="{1935939B-8C50-394B-BD7F-4ECF49B016EC}"/>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9" name="Freeform 198">
                <a:extLst>
                  <a:ext uri="{FF2B5EF4-FFF2-40B4-BE49-F238E27FC236}">
                    <a16:creationId xmlns:a16="http://schemas.microsoft.com/office/drawing/2014/main" id="{F8BA9067-9AAD-6C40-9438-2A08BF1BD7C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0" name="Freeform 199">
                <a:extLst>
                  <a:ext uri="{FF2B5EF4-FFF2-40B4-BE49-F238E27FC236}">
                    <a16:creationId xmlns:a16="http://schemas.microsoft.com/office/drawing/2014/main" id="{ED93F863-0487-3741-A11E-7F2CD39B1FD2}"/>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1" name="Freeform 200">
                <a:extLst>
                  <a:ext uri="{FF2B5EF4-FFF2-40B4-BE49-F238E27FC236}">
                    <a16:creationId xmlns:a16="http://schemas.microsoft.com/office/drawing/2014/main" id="{77107B9C-BEE7-7B4E-AE3F-93406EAC54B5}"/>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2" name="Freeform 201">
                <a:extLst>
                  <a:ext uri="{FF2B5EF4-FFF2-40B4-BE49-F238E27FC236}">
                    <a16:creationId xmlns:a16="http://schemas.microsoft.com/office/drawing/2014/main" id="{BAFC7BB9-75EE-4A47-B808-2AF56075F21E}"/>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3" name="Freeform 202">
                <a:extLst>
                  <a:ext uri="{FF2B5EF4-FFF2-40B4-BE49-F238E27FC236}">
                    <a16:creationId xmlns:a16="http://schemas.microsoft.com/office/drawing/2014/main" id="{57CEA8F8-8647-B74B-BBD8-C4CAD764188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4" name="Freeform 203">
                <a:extLst>
                  <a:ext uri="{FF2B5EF4-FFF2-40B4-BE49-F238E27FC236}">
                    <a16:creationId xmlns:a16="http://schemas.microsoft.com/office/drawing/2014/main" id="{9EFFE8B6-2CB3-E84B-B63D-E7C31EB38512}"/>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5" name="Freeform 204">
                <a:extLst>
                  <a:ext uri="{FF2B5EF4-FFF2-40B4-BE49-F238E27FC236}">
                    <a16:creationId xmlns:a16="http://schemas.microsoft.com/office/drawing/2014/main" id="{B53127C3-E16E-6848-8737-B9CB0FC711E2}"/>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6" name="Freeform 205">
                <a:extLst>
                  <a:ext uri="{FF2B5EF4-FFF2-40B4-BE49-F238E27FC236}">
                    <a16:creationId xmlns:a16="http://schemas.microsoft.com/office/drawing/2014/main" id="{858A0D2A-F0F4-2046-83E5-4799E71207EA}"/>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7" name="Freeform 206">
                <a:extLst>
                  <a:ext uri="{FF2B5EF4-FFF2-40B4-BE49-F238E27FC236}">
                    <a16:creationId xmlns:a16="http://schemas.microsoft.com/office/drawing/2014/main" id="{1E5A89A8-5369-BC4E-AB3F-06CC0B0D9F3D}"/>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8" name="Freeform 207">
                <a:extLst>
                  <a:ext uri="{FF2B5EF4-FFF2-40B4-BE49-F238E27FC236}">
                    <a16:creationId xmlns:a16="http://schemas.microsoft.com/office/drawing/2014/main" id="{E13FAE5E-1D82-2C47-A190-3CAB0CAF6AB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9" name="Freeform 208">
                <a:extLst>
                  <a:ext uri="{FF2B5EF4-FFF2-40B4-BE49-F238E27FC236}">
                    <a16:creationId xmlns:a16="http://schemas.microsoft.com/office/drawing/2014/main" id="{241E2933-D148-964D-8E0F-EC0C2F4CEC97}"/>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0" name="Freeform 209">
                <a:extLst>
                  <a:ext uri="{FF2B5EF4-FFF2-40B4-BE49-F238E27FC236}">
                    <a16:creationId xmlns:a16="http://schemas.microsoft.com/office/drawing/2014/main" id="{8F05ABAE-384C-6D4B-963A-0FBC29CA7886}"/>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1" name="Freeform 210">
                <a:extLst>
                  <a:ext uri="{FF2B5EF4-FFF2-40B4-BE49-F238E27FC236}">
                    <a16:creationId xmlns:a16="http://schemas.microsoft.com/office/drawing/2014/main" id="{50F3BDE6-CF86-C94C-935B-11981F737287}"/>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2" name="Freeform 211">
                <a:extLst>
                  <a:ext uri="{FF2B5EF4-FFF2-40B4-BE49-F238E27FC236}">
                    <a16:creationId xmlns:a16="http://schemas.microsoft.com/office/drawing/2014/main" id="{27A7F30B-8D74-4546-AF9A-3726F3D3C2D4}"/>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3" name="Freeform 212">
                <a:extLst>
                  <a:ext uri="{FF2B5EF4-FFF2-40B4-BE49-F238E27FC236}">
                    <a16:creationId xmlns:a16="http://schemas.microsoft.com/office/drawing/2014/main" id="{1D771AC7-E0FF-7741-B3A8-82DF9852D9FC}"/>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4" name="Freeform 213">
                <a:extLst>
                  <a:ext uri="{FF2B5EF4-FFF2-40B4-BE49-F238E27FC236}">
                    <a16:creationId xmlns:a16="http://schemas.microsoft.com/office/drawing/2014/main" id="{7938EF78-8FE6-E84D-A20B-60658596797F}"/>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5" name="Freeform 214">
                <a:extLst>
                  <a:ext uri="{FF2B5EF4-FFF2-40B4-BE49-F238E27FC236}">
                    <a16:creationId xmlns:a16="http://schemas.microsoft.com/office/drawing/2014/main" id="{1E4A5D72-2D32-664B-83E8-B8B957723907}"/>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6" name="Freeform 215">
                <a:extLst>
                  <a:ext uri="{FF2B5EF4-FFF2-40B4-BE49-F238E27FC236}">
                    <a16:creationId xmlns:a16="http://schemas.microsoft.com/office/drawing/2014/main" id="{3C62E993-BB24-1546-87BE-7295AABCED52}"/>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7" name="Freeform 216">
                <a:extLst>
                  <a:ext uri="{FF2B5EF4-FFF2-40B4-BE49-F238E27FC236}">
                    <a16:creationId xmlns:a16="http://schemas.microsoft.com/office/drawing/2014/main" id="{8C2B834B-3751-A44A-A570-7304294722A7}"/>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8" name="Freeform 217">
                <a:extLst>
                  <a:ext uri="{FF2B5EF4-FFF2-40B4-BE49-F238E27FC236}">
                    <a16:creationId xmlns:a16="http://schemas.microsoft.com/office/drawing/2014/main" id="{AD87A188-71EA-3947-B4B6-55A350E33A4B}"/>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grpSp>
      </p:gr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err="1"/>
              <a:t>www.website.eu</a:t>
            </a:r>
            <a:endParaRPr lang="en-US"/>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grpSp>
        <p:nvGrpSpPr>
          <p:cNvPr id="312" name="Group 311">
            <a:extLst>
              <a:ext uri="{FF2B5EF4-FFF2-40B4-BE49-F238E27FC236}">
                <a16:creationId xmlns:a16="http://schemas.microsoft.com/office/drawing/2014/main" id="{701613EE-1DEE-CD4E-84B3-E28A234B4C0D}"/>
              </a:ext>
            </a:extLst>
          </p:cNvPr>
          <p:cNvGrpSpPr/>
          <p:nvPr userDrawn="1"/>
        </p:nvGrpSpPr>
        <p:grpSpPr>
          <a:xfrm>
            <a:off x="635168" y="994546"/>
            <a:ext cx="3806691" cy="1036917"/>
            <a:chOff x="606516" y="4401391"/>
            <a:chExt cx="6216321" cy="1693284"/>
          </a:xfrm>
        </p:grpSpPr>
        <p:grpSp>
          <p:nvGrpSpPr>
            <p:cNvPr id="313" name="Graphic 2">
              <a:extLst>
                <a:ext uri="{FF2B5EF4-FFF2-40B4-BE49-F238E27FC236}">
                  <a16:creationId xmlns:a16="http://schemas.microsoft.com/office/drawing/2014/main" id="{1697C3D2-57A5-5643-95C3-926426732583}"/>
                </a:ext>
              </a:extLst>
            </p:cNvPr>
            <p:cNvGrpSpPr/>
            <p:nvPr/>
          </p:nvGrpSpPr>
          <p:grpSpPr>
            <a:xfrm>
              <a:off x="2615525" y="4709261"/>
              <a:ext cx="4207312" cy="1153561"/>
              <a:chOff x="2615525" y="4709261"/>
              <a:chExt cx="4207312" cy="1153561"/>
            </a:xfrm>
          </p:grpSpPr>
          <p:sp>
            <p:nvSpPr>
              <p:cNvPr id="354" name="Freeform 353">
                <a:extLst>
                  <a:ext uri="{FF2B5EF4-FFF2-40B4-BE49-F238E27FC236}">
                    <a16:creationId xmlns:a16="http://schemas.microsoft.com/office/drawing/2014/main" id="{FEB1B29F-3CA1-D74C-B060-226B1F4B091E}"/>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6" name="Freeform 355">
                <a:extLst>
                  <a:ext uri="{FF2B5EF4-FFF2-40B4-BE49-F238E27FC236}">
                    <a16:creationId xmlns:a16="http://schemas.microsoft.com/office/drawing/2014/main" id="{2A2B04B3-85AA-C445-BB5E-A438ACF0DF5E}"/>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8" name="Freeform 357">
                <a:extLst>
                  <a:ext uri="{FF2B5EF4-FFF2-40B4-BE49-F238E27FC236}">
                    <a16:creationId xmlns:a16="http://schemas.microsoft.com/office/drawing/2014/main" id="{6C964045-A245-4043-9026-35BD8D52A092}"/>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nvGrpSpPr>
              <p:cNvPr id="360" name="Graphic 2">
                <a:extLst>
                  <a:ext uri="{FF2B5EF4-FFF2-40B4-BE49-F238E27FC236}">
                    <a16:creationId xmlns:a16="http://schemas.microsoft.com/office/drawing/2014/main" id="{3E24D8CE-86FD-BB4C-ACA8-167B93A2B96B}"/>
                  </a:ext>
                </a:extLst>
              </p:cNvPr>
              <p:cNvGrpSpPr/>
              <p:nvPr/>
            </p:nvGrpSpPr>
            <p:grpSpPr>
              <a:xfrm>
                <a:off x="2615525" y="4709261"/>
                <a:ext cx="4196848" cy="677503"/>
                <a:chOff x="2615525" y="4709261"/>
                <a:chExt cx="4196848" cy="677503"/>
              </a:xfrm>
              <a:solidFill>
                <a:srgbClr val="000000"/>
              </a:solidFill>
            </p:grpSpPr>
            <p:sp>
              <p:nvSpPr>
                <p:cNvPr id="388" name="Freeform 387">
                  <a:extLst>
                    <a:ext uri="{FF2B5EF4-FFF2-40B4-BE49-F238E27FC236}">
                      <a16:creationId xmlns:a16="http://schemas.microsoft.com/office/drawing/2014/main" id="{F0AD9635-F39D-6142-B6CE-274F24B3B940}"/>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9" name="Freeform 388">
                  <a:extLst>
                    <a:ext uri="{FF2B5EF4-FFF2-40B4-BE49-F238E27FC236}">
                      <a16:creationId xmlns:a16="http://schemas.microsoft.com/office/drawing/2014/main" id="{5DE33F2E-853A-8244-819E-F014642F195D}"/>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0" name="Freeform 389">
                  <a:extLst>
                    <a:ext uri="{FF2B5EF4-FFF2-40B4-BE49-F238E27FC236}">
                      <a16:creationId xmlns:a16="http://schemas.microsoft.com/office/drawing/2014/main" id="{3AA361B6-0089-4345-BE9B-CBA4786D8FE7}"/>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1" name="Freeform 390">
                  <a:extLst>
                    <a:ext uri="{FF2B5EF4-FFF2-40B4-BE49-F238E27FC236}">
                      <a16:creationId xmlns:a16="http://schemas.microsoft.com/office/drawing/2014/main" id="{EB11A7B7-AAD5-0C44-BA40-4A105CA1F91C}"/>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2" name="Freeform 391">
                  <a:extLst>
                    <a:ext uri="{FF2B5EF4-FFF2-40B4-BE49-F238E27FC236}">
                      <a16:creationId xmlns:a16="http://schemas.microsoft.com/office/drawing/2014/main" id="{E7500295-67E6-4845-B42A-280E3AB8A053}"/>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3" name="Freeform 392">
                  <a:extLst>
                    <a:ext uri="{FF2B5EF4-FFF2-40B4-BE49-F238E27FC236}">
                      <a16:creationId xmlns:a16="http://schemas.microsoft.com/office/drawing/2014/main" id="{293A5AD8-837E-484C-AB71-CB6547965F1E}"/>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4" name="Freeform 393">
                  <a:extLst>
                    <a:ext uri="{FF2B5EF4-FFF2-40B4-BE49-F238E27FC236}">
                      <a16:creationId xmlns:a16="http://schemas.microsoft.com/office/drawing/2014/main" id="{48D4BB95-AB0B-234F-80A3-BCFD25E6D34C}"/>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5" name="Freeform 394">
                  <a:extLst>
                    <a:ext uri="{FF2B5EF4-FFF2-40B4-BE49-F238E27FC236}">
                      <a16:creationId xmlns:a16="http://schemas.microsoft.com/office/drawing/2014/main" id="{7C0A23C5-3CBE-614E-B15C-C0B57782CCBF}"/>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6" name="Freeform 395">
                  <a:extLst>
                    <a:ext uri="{FF2B5EF4-FFF2-40B4-BE49-F238E27FC236}">
                      <a16:creationId xmlns:a16="http://schemas.microsoft.com/office/drawing/2014/main" id="{5FABBB75-324A-7742-9421-A5749F17EEFE}"/>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7" name="Freeform 396">
                  <a:extLst>
                    <a:ext uri="{FF2B5EF4-FFF2-40B4-BE49-F238E27FC236}">
                      <a16:creationId xmlns:a16="http://schemas.microsoft.com/office/drawing/2014/main" id="{CD6AB719-3C5E-074B-85E7-FCA89DFFD7B6}"/>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8" name="Freeform 397">
                  <a:extLst>
                    <a:ext uri="{FF2B5EF4-FFF2-40B4-BE49-F238E27FC236}">
                      <a16:creationId xmlns:a16="http://schemas.microsoft.com/office/drawing/2014/main" id="{DF5FF256-0184-EA47-B4CA-61E8E3B97F8C}"/>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62" name="Graphic 2">
                <a:extLst>
                  <a:ext uri="{FF2B5EF4-FFF2-40B4-BE49-F238E27FC236}">
                    <a16:creationId xmlns:a16="http://schemas.microsoft.com/office/drawing/2014/main" id="{AA87000E-C317-4C49-9F2D-B82905923A36}"/>
                  </a:ext>
                </a:extLst>
              </p:cNvPr>
              <p:cNvGrpSpPr/>
              <p:nvPr/>
            </p:nvGrpSpPr>
            <p:grpSpPr>
              <a:xfrm>
                <a:off x="2629793" y="5482737"/>
                <a:ext cx="4193044" cy="380086"/>
                <a:chOff x="2629793" y="5482737"/>
                <a:chExt cx="4193044" cy="380086"/>
              </a:xfrm>
              <a:solidFill>
                <a:srgbClr val="000000"/>
              </a:solidFill>
            </p:grpSpPr>
            <p:sp>
              <p:nvSpPr>
                <p:cNvPr id="363" name="Freeform 362">
                  <a:extLst>
                    <a:ext uri="{FF2B5EF4-FFF2-40B4-BE49-F238E27FC236}">
                      <a16:creationId xmlns:a16="http://schemas.microsoft.com/office/drawing/2014/main" id="{9CBA0E57-5C05-3342-AF48-8A5C145630E1}"/>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3" name="Freeform 372">
                  <a:extLst>
                    <a:ext uri="{FF2B5EF4-FFF2-40B4-BE49-F238E27FC236}">
                      <a16:creationId xmlns:a16="http://schemas.microsoft.com/office/drawing/2014/main" id="{8500FB48-FEC9-4C4A-B2D8-01B908A1FEA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4" name="Freeform 373">
                  <a:extLst>
                    <a:ext uri="{FF2B5EF4-FFF2-40B4-BE49-F238E27FC236}">
                      <a16:creationId xmlns:a16="http://schemas.microsoft.com/office/drawing/2014/main" id="{9321CFC9-1012-8142-873D-77D5DC9F6CC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5" name="Freeform 374">
                  <a:extLst>
                    <a:ext uri="{FF2B5EF4-FFF2-40B4-BE49-F238E27FC236}">
                      <a16:creationId xmlns:a16="http://schemas.microsoft.com/office/drawing/2014/main" id="{B0E06D92-3C3E-4448-B910-7244CD36EAE3}"/>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6" name="Freeform 375">
                  <a:extLst>
                    <a:ext uri="{FF2B5EF4-FFF2-40B4-BE49-F238E27FC236}">
                      <a16:creationId xmlns:a16="http://schemas.microsoft.com/office/drawing/2014/main" id="{C28177D4-480C-9745-A1B4-76809A0BC637}"/>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7" name="Freeform 376">
                  <a:extLst>
                    <a:ext uri="{FF2B5EF4-FFF2-40B4-BE49-F238E27FC236}">
                      <a16:creationId xmlns:a16="http://schemas.microsoft.com/office/drawing/2014/main" id="{15C3EF6A-3D36-764C-ABA5-3985324AC87F}"/>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8" name="Freeform 377">
                  <a:extLst>
                    <a:ext uri="{FF2B5EF4-FFF2-40B4-BE49-F238E27FC236}">
                      <a16:creationId xmlns:a16="http://schemas.microsoft.com/office/drawing/2014/main" id="{F5F6C4D4-9726-D045-966D-46CD02C52384}"/>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9" name="Freeform 378">
                  <a:extLst>
                    <a:ext uri="{FF2B5EF4-FFF2-40B4-BE49-F238E27FC236}">
                      <a16:creationId xmlns:a16="http://schemas.microsoft.com/office/drawing/2014/main" id="{D2792C3B-BA1E-C341-A63E-7ECAF31488A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0" name="Freeform 379">
                  <a:extLst>
                    <a:ext uri="{FF2B5EF4-FFF2-40B4-BE49-F238E27FC236}">
                      <a16:creationId xmlns:a16="http://schemas.microsoft.com/office/drawing/2014/main" id="{FDA940EA-99E8-8B42-BFAA-868D7C6019E5}"/>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1" name="Freeform 380">
                  <a:extLst>
                    <a:ext uri="{FF2B5EF4-FFF2-40B4-BE49-F238E27FC236}">
                      <a16:creationId xmlns:a16="http://schemas.microsoft.com/office/drawing/2014/main" id="{AA20533C-6971-C044-9A3E-EDFF6D7C084C}"/>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2" name="Freeform 381">
                  <a:extLst>
                    <a:ext uri="{FF2B5EF4-FFF2-40B4-BE49-F238E27FC236}">
                      <a16:creationId xmlns:a16="http://schemas.microsoft.com/office/drawing/2014/main" id="{A647AEE0-ED2B-0B42-95AE-30ABDD581C26}"/>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3" name="Freeform 382">
                  <a:extLst>
                    <a:ext uri="{FF2B5EF4-FFF2-40B4-BE49-F238E27FC236}">
                      <a16:creationId xmlns:a16="http://schemas.microsoft.com/office/drawing/2014/main" id="{C0250EDD-1949-544D-8EAF-32898851853A}"/>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4" name="Freeform 383">
                  <a:extLst>
                    <a:ext uri="{FF2B5EF4-FFF2-40B4-BE49-F238E27FC236}">
                      <a16:creationId xmlns:a16="http://schemas.microsoft.com/office/drawing/2014/main" id="{31874C50-87DB-4642-BE61-B70127DAFFC3}"/>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5" name="Freeform 384">
                  <a:extLst>
                    <a:ext uri="{FF2B5EF4-FFF2-40B4-BE49-F238E27FC236}">
                      <a16:creationId xmlns:a16="http://schemas.microsoft.com/office/drawing/2014/main" id="{92A09614-16C6-4E45-8D6E-AE740D249455}"/>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6" name="Freeform 385">
                  <a:extLst>
                    <a:ext uri="{FF2B5EF4-FFF2-40B4-BE49-F238E27FC236}">
                      <a16:creationId xmlns:a16="http://schemas.microsoft.com/office/drawing/2014/main" id="{CC70361F-3045-4B49-8865-7F4E8E6BC016}"/>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7" name="Freeform 386">
                  <a:extLst>
                    <a:ext uri="{FF2B5EF4-FFF2-40B4-BE49-F238E27FC236}">
                      <a16:creationId xmlns:a16="http://schemas.microsoft.com/office/drawing/2014/main" id="{CECB36BD-28BC-CB43-AE10-80065DE8D7C8}"/>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nvGrpSpPr>
            <p:cNvPr id="314" name="Graphic 2">
              <a:extLst>
                <a:ext uri="{FF2B5EF4-FFF2-40B4-BE49-F238E27FC236}">
                  <a16:creationId xmlns:a16="http://schemas.microsoft.com/office/drawing/2014/main" id="{FA6A5304-431C-A54A-84E2-B400ECAA7AB8}"/>
                </a:ext>
              </a:extLst>
            </p:cNvPr>
            <p:cNvGrpSpPr/>
            <p:nvPr/>
          </p:nvGrpSpPr>
          <p:grpSpPr>
            <a:xfrm>
              <a:off x="606516" y="4401391"/>
              <a:ext cx="1666563" cy="1693284"/>
              <a:chOff x="606516" y="4401391"/>
              <a:chExt cx="1666563" cy="1693284"/>
            </a:xfrm>
          </p:grpSpPr>
          <p:grpSp>
            <p:nvGrpSpPr>
              <p:cNvPr id="315" name="Graphic 2">
                <a:extLst>
                  <a:ext uri="{FF2B5EF4-FFF2-40B4-BE49-F238E27FC236}">
                    <a16:creationId xmlns:a16="http://schemas.microsoft.com/office/drawing/2014/main" id="{C4C6041D-5060-C84B-85AE-79DAD2D47B8A}"/>
                  </a:ext>
                </a:extLst>
              </p:cNvPr>
              <p:cNvGrpSpPr/>
              <p:nvPr/>
            </p:nvGrpSpPr>
            <p:grpSpPr>
              <a:xfrm>
                <a:off x="606516" y="4401391"/>
                <a:ext cx="1666563" cy="1693284"/>
                <a:chOff x="606516" y="4401391"/>
                <a:chExt cx="1666563" cy="1693284"/>
              </a:xfrm>
            </p:grpSpPr>
            <p:sp>
              <p:nvSpPr>
                <p:cNvPr id="351" name="Freeform 350">
                  <a:extLst>
                    <a:ext uri="{FF2B5EF4-FFF2-40B4-BE49-F238E27FC236}">
                      <a16:creationId xmlns:a16="http://schemas.microsoft.com/office/drawing/2014/main" id="{495B1A09-BA03-EF49-A394-E1C93394233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2" name="Freeform 351">
                  <a:extLst>
                    <a:ext uri="{FF2B5EF4-FFF2-40B4-BE49-F238E27FC236}">
                      <a16:creationId xmlns:a16="http://schemas.microsoft.com/office/drawing/2014/main" id="{B863CDD4-ECFA-574F-A4A3-498C24EDF6F6}"/>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6" name="Graphic 2">
                <a:extLst>
                  <a:ext uri="{FF2B5EF4-FFF2-40B4-BE49-F238E27FC236}">
                    <a16:creationId xmlns:a16="http://schemas.microsoft.com/office/drawing/2014/main" id="{534671DC-2CE5-A740-8173-7F66E4678E5E}"/>
                  </a:ext>
                </a:extLst>
              </p:cNvPr>
              <p:cNvGrpSpPr/>
              <p:nvPr/>
            </p:nvGrpSpPr>
            <p:grpSpPr>
              <a:xfrm>
                <a:off x="879521" y="4954417"/>
                <a:ext cx="306297" cy="518817"/>
                <a:chOff x="879521" y="4954417"/>
                <a:chExt cx="306297" cy="518817"/>
              </a:xfrm>
              <a:solidFill>
                <a:srgbClr val="F1A0C2"/>
              </a:solidFill>
            </p:grpSpPr>
            <p:sp>
              <p:nvSpPr>
                <p:cNvPr id="346" name="Freeform 345">
                  <a:extLst>
                    <a:ext uri="{FF2B5EF4-FFF2-40B4-BE49-F238E27FC236}">
                      <a16:creationId xmlns:a16="http://schemas.microsoft.com/office/drawing/2014/main" id="{46A77C81-BFCD-854A-8498-07CB87CEBCC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7" name="Freeform 346">
                  <a:extLst>
                    <a:ext uri="{FF2B5EF4-FFF2-40B4-BE49-F238E27FC236}">
                      <a16:creationId xmlns:a16="http://schemas.microsoft.com/office/drawing/2014/main" id="{985440D6-D2CA-A342-BCAA-9689F3CE2D6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8" name="Freeform 347">
                  <a:extLst>
                    <a:ext uri="{FF2B5EF4-FFF2-40B4-BE49-F238E27FC236}">
                      <a16:creationId xmlns:a16="http://schemas.microsoft.com/office/drawing/2014/main" id="{8CF28130-FF56-D444-8312-83B6053C20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9" name="Freeform 348">
                  <a:extLst>
                    <a:ext uri="{FF2B5EF4-FFF2-40B4-BE49-F238E27FC236}">
                      <a16:creationId xmlns:a16="http://schemas.microsoft.com/office/drawing/2014/main" id="{1A09E735-3D9F-A941-BF78-83B38F658E9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0" name="Freeform 349">
                  <a:extLst>
                    <a:ext uri="{FF2B5EF4-FFF2-40B4-BE49-F238E27FC236}">
                      <a16:creationId xmlns:a16="http://schemas.microsoft.com/office/drawing/2014/main" id="{8509FA92-490E-A845-8CAD-8B1721E4E1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7" name="Graphic 2">
                <a:extLst>
                  <a:ext uri="{FF2B5EF4-FFF2-40B4-BE49-F238E27FC236}">
                    <a16:creationId xmlns:a16="http://schemas.microsoft.com/office/drawing/2014/main" id="{3C1645E2-4929-E249-8C40-8BFE5979008C}"/>
                  </a:ext>
                </a:extLst>
              </p:cNvPr>
              <p:cNvGrpSpPr/>
              <p:nvPr/>
            </p:nvGrpSpPr>
            <p:grpSpPr>
              <a:xfrm>
                <a:off x="1305674" y="4681705"/>
                <a:ext cx="305346" cy="518817"/>
                <a:chOff x="1305674" y="4681705"/>
                <a:chExt cx="305346" cy="518817"/>
              </a:xfrm>
              <a:solidFill>
                <a:srgbClr val="F1A0C2"/>
              </a:solidFill>
            </p:grpSpPr>
            <p:sp>
              <p:nvSpPr>
                <p:cNvPr id="341" name="Freeform 340">
                  <a:extLst>
                    <a:ext uri="{FF2B5EF4-FFF2-40B4-BE49-F238E27FC236}">
                      <a16:creationId xmlns:a16="http://schemas.microsoft.com/office/drawing/2014/main" id="{EB8267FB-C795-3841-B4FA-7E429ED742C0}"/>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2" name="Freeform 341">
                  <a:extLst>
                    <a:ext uri="{FF2B5EF4-FFF2-40B4-BE49-F238E27FC236}">
                      <a16:creationId xmlns:a16="http://schemas.microsoft.com/office/drawing/2014/main" id="{0A5FB9EB-43D8-0F4A-BDBE-FC8C2024AE7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3" name="Freeform 342">
                  <a:extLst>
                    <a:ext uri="{FF2B5EF4-FFF2-40B4-BE49-F238E27FC236}">
                      <a16:creationId xmlns:a16="http://schemas.microsoft.com/office/drawing/2014/main" id="{36A80C3D-65C2-6B49-BA4D-D7C89673037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4" name="Freeform 343">
                  <a:extLst>
                    <a:ext uri="{FF2B5EF4-FFF2-40B4-BE49-F238E27FC236}">
                      <a16:creationId xmlns:a16="http://schemas.microsoft.com/office/drawing/2014/main" id="{810E568B-7F4E-B548-ADA1-7DDE900047B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5" name="Freeform 344">
                  <a:extLst>
                    <a:ext uri="{FF2B5EF4-FFF2-40B4-BE49-F238E27FC236}">
                      <a16:creationId xmlns:a16="http://schemas.microsoft.com/office/drawing/2014/main" id="{BF2055E8-B660-7C45-83E3-D94C30FE755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1" name="Graphic 2">
                <a:extLst>
                  <a:ext uri="{FF2B5EF4-FFF2-40B4-BE49-F238E27FC236}">
                    <a16:creationId xmlns:a16="http://schemas.microsoft.com/office/drawing/2014/main" id="{B8544831-9844-8B44-8376-87AC1949055F}"/>
                  </a:ext>
                </a:extLst>
              </p:cNvPr>
              <p:cNvGrpSpPr/>
              <p:nvPr/>
            </p:nvGrpSpPr>
            <p:grpSpPr>
              <a:xfrm>
                <a:off x="1725169" y="4951566"/>
                <a:ext cx="306297" cy="518817"/>
                <a:chOff x="1725169" y="4951566"/>
                <a:chExt cx="306297" cy="518817"/>
              </a:xfrm>
              <a:solidFill>
                <a:srgbClr val="F1A0C2"/>
              </a:solidFill>
            </p:grpSpPr>
            <p:sp>
              <p:nvSpPr>
                <p:cNvPr id="336" name="Freeform 335">
                  <a:extLst>
                    <a:ext uri="{FF2B5EF4-FFF2-40B4-BE49-F238E27FC236}">
                      <a16:creationId xmlns:a16="http://schemas.microsoft.com/office/drawing/2014/main" id="{15306235-986A-BF49-99FE-21CB4FDF34C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7" name="Freeform 336">
                  <a:extLst>
                    <a:ext uri="{FF2B5EF4-FFF2-40B4-BE49-F238E27FC236}">
                      <a16:creationId xmlns:a16="http://schemas.microsoft.com/office/drawing/2014/main" id="{83F7C202-F75A-2E4C-95A2-031F79C133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8" name="Freeform 337">
                  <a:extLst>
                    <a:ext uri="{FF2B5EF4-FFF2-40B4-BE49-F238E27FC236}">
                      <a16:creationId xmlns:a16="http://schemas.microsoft.com/office/drawing/2014/main" id="{F9B5B209-ED82-9E48-87D1-70C62412716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9" name="Freeform 338">
                  <a:extLst>
                    <a:ext uri="{FF2B5EF4-FFF2-40B4-BE49-F238E27FC236}">
                      <a16:creationId xmlns:a16="http://schemas.microsoft.com/office/drawing/2014/main" id="{E222F5A3-3F69-BF47-8A58-4C3AF5A94CA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0" name="Freeform 339">
                  <a:extLst>
                    <a:ext uri="{FF2B5EF4-FFF2-40B4-BE49-F238E27FC236}">
                      <a16:creationId xmlns:a16="http://schemas.microsoft.com/office/drawing/2014/main" id="{436244E5-5B7F-674C-92D5-C8C5FF0BED3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7" name="Graphic 2">
                <a:extLst>
                  <a:ext uri="{FF2B5EF4-FFF2-40B4-BE49-F238E27FC236}">
                    <a16:creationId xmlns:a16="http://schemas.microsoft.com/office/drawing/2014/main" id="{D043C5A4-E361-8F4A-B463-71DD6407CBC9}"/>
                  </a:ext>
                </a:extLst>
              </p:cNvPr>
              <p:cNvGrpSpPr/>
              <p:nvPr/>
            </p:nvGrpSpPr>
            <p:grpSpPr>
              <a:xfrm>
                <a:off x="690225" y="4499263"/>
                <a:ext cx="1499146" cy="1498490"/>
                <a:chOff x="690225" y="4499263"/>
                <a:chExt cx="1499146" cy="1498490"/>
              </a:xfrm>
              <a:solidFill>
                <a:srgbClr val="000000"/>
              </a:solidFill>
            </p:grpSpPr>
            <p:grpSp>
              <p:nvGrpSpPr>
                <p:cNvPr id="330" name="Graphic 2">
                  <a:extLst>
                    <a:ext uri="{FF2B5EF4-FFF2-40B4-BE49-F238E27FC236}">
                      <a16:creationId xmlns:a16="http://schemas.microsoft.com/office/drawing/2014/main" id="{A67392D4-E1C6-274F-92E4-FAB51AB6EA22}"/>
                    </a:ext>
                  </a:extLst>
                </p:cNvPr>
                <p:cNvGrpSpPr/>
                <p:nvPr/>
              </p:nvGrpSpPr>
              <p:grpSpPr>
                <a:xfrm>
                  <a:off x="690225" y="4499263"/>
                  <a:ext cx="1499146" cy="1498490"/>
                  <a:chOff x="690225" y="4499263"/>
                  <a:chExt cx="1499146" cy="1498490"/>
                </a:xfrm>
                <a:solidFill>
                  <a:srgbClr val="000000"/>
                </a:solidFill>
              </p:grpSpPr>
              <p:sp>
                <p:nvSpPr>
                  <p:cNvPr id="334" name="Freeform 333">
                    <a:extLst>
                      <a:ext uri="{FF2B5EF4-FFF2-40B4-BE49-F238E27FC236}">
                        <a16:creationId xmlns:a16="http://schemas.microsoft.com/office/drawing/2014/main" id="{72863BA3-64F4-FD4B-A1F5-A670940B26A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5" name="Freeform 334">
                    <a:extLst>
                      <a:ext uri="{FF2B5EF4-FFF2-40B4-BE49-F238E27FC236}">
                        <a16:creationId xmlns:a16="http://schemas.microsoft.com/office/drawing/2014/main" id="{29B3C6E6-1583-1043-A0BE-1A2038990F0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sp>
              <p:nvSpPr>
                <p:cNvPr id="331" name="Freeform 330">
                  <a:extLst>
                    <a:ext uri="{FF2B5EF4-FFF2-40B4-BE49-F238E27FC236}">
                      <a16:creationId xmlns:a16="http://schemas.microsoft.com/office/drawing/2014/main" id="{5FA6C8FE-6AC5-F544-8AA1-F461C3C6004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2" name="Freeform 331">
                  <a:extLst>
                    <a:ext uri="{FF2B5EF4-FFF2-40B4-BE49-F238E27FC236}">
                      <a16:creationId xmlns:a16="http://schemas.microsoft.com/office/drawing/2014/main" id="{A0F99B60-70DB-6A43-AA3E-F7109566F16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3" name="Freeform 332">
                  <a:extLst>
                    <a:ext uri="{FF2B5EF4-FFF2-40B4-BE49-F238E27FC236}">
                      <a16:creationId xmlns:a16="http://schemas.microsoft.com/office/drawing/2014/main" id="{CC2A083B-72EB-7449-9A7A-17C5EF53B9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spTree>
    <p:extLst>
      <p:ext uri="{BB962C8B-B14F-4D97-AF65-F5344CB8AC3E}">
        <p14:creationId xmlns:p14="http://schemas.microsoft.com/office/powerpoint/2010/main" val="627307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378" name="Picture 377">
            <a:extLst>
              <a:ext uri="{FF2B5EF4-FFF2-40B4-BE49-F238E27FC236}">
                <a16:creationId xmlns:a16="http://schemas.microsoft.com/office/drawing/2014/main" id="{54FDD7D7-7326-3A40-86C9-4A6A4BC93D2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5980913" y="10023921"/>
            <a:ext cx="1184829" cy="272079"/>
          </a:xfrm>
          <a:prstGeom prst="rect">
            <a:avLst/>
          </a:prstGeom>
          <a:ln>
            <a:noFill/>
          </a:ln>
          <a:extLst>
            <a:ext uri="{53640926-AAD7-44D8-BBD7-CCE9431645EC}">
              <a14:shadowObscured xmlns:a14="http://schemas.microsoft.com/office/drawing/2010/main"/>
            </a:ext>
          </a:extLst>
        </p:spPr>
      </p:pic>
      <p:grpSp>
        <p:nvGrpSpPr>
          <p:cNvPr id="95" name="Group 94">
            <a:extLst>
              <a:ext uri="{FF2B5EF4-FFF2-40B4-BE49-F238E27FC236}">
                <a16:creationId xmlns:a16="http://schemas.microsoft.com/office/drawing/2014/main" id="{756C8AF8-A93C-914D-97A7-1E03BA3A5C06}"/>
              </a:ext>
            </a:extLst>
          </p:cNvPr>
          <p:cNvGrpSpPr/>
          <p:nvPr userDrawn="1"/>
        </p:nvGrpSpPr>
        <p:grpSpPr>
          <a:xfrm>
            <a:off x="584588" y="834921"/>
            <a:ext cx="3806691" cy="1036917"/>
            <a:chOff x="606516" y="4401391"/>
            <a:chExt cx="6216321" cy="1693284"/>
          </a:xfrm>
        </p:grpSpPr>
        <p:grpSp>
          <p:nvGrpSpPr>
            <p:cNvPr id="5" name="Graphic 2">
              <a:extLst>
                <a:ext uri="{FF2B5EF4-FFF2-40B4-BE49-F238E27FC236}">
                  <a16:creationId xmlns:a16="http://schemas.microsoft.com/office/drawing/2014/main" id="{B4B244D1-68DA-244D-8FDE-1ECF2B2F8A82}"/>
                </a:ext>
              </a:extLst>
            </p:cNvPr>
            <p:cNvGrpSpPr/>
            <p:nvPr/>
          </p:nvGrpSpPr>
          <p:grpSpPr>
            <a:xfrm>
              <a:off x="2615525" y="4709261"/>
              <a:ext cx="4207312" cy="1153561"/>
              <a:chOff x="2615525" y="4709261"/>
              <a:chExt cx="4207312" cy="1153561"/>
            </a:xfrm>
          </p:grpSpPr>
          <p:sp>
            <p:nvSpPr>
              <p:cNvPr id="6" name="Freeform 5">
                <a:extLst>
                  <a:ext uri="{FF2B5EF4-FFF2-40B4-BE49-F238E27FC236}">
                    <a16:creationId xmlns:a16="http://schemas.microsoft.com/office/drawing/2014/main" id="{35FCF4C6-2878-3D4D-A799-9057E8200F97}"/>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8EF60C9-E99C-474C-BBA4-43946C88823B}"/>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9742DF4-A96A-D448-B8AD-0E45CAC708F7}"/>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37" name="Graphic 2">
                <a:extLst>
                  <a:ext uri="{FF2B5EF4-FFF2-40B4-BE49-F238E27FC236}">
                    <a16:creationId xmlns:a16="http://schemas.microsoft.com/office/drawing/2014/main" id="{D45341E5-822A-D94B-A097-30C89EC92A75}"/>
                  </a:ext>
                </a:extLst>
              </p:cNvPr>
              <p:cNvGrpSpPr/>
              <p:nvPr/>
            </p:nvGrpSpPr>
            <p:grpSpPr>
              <a:xfrm>
                <a:off x="2615525" y="4709261"/>
                <a:ext cx="4196848" cy="677503"/>
                <a:chOff x="2615525" y="4709261"/>
                <a:chExt cx="4196848" cy="677503"/>
              </a:xfrm>
              <a:solidFill>
                <a:srgbClr val="000000"/>
              </a:solidFill>
            </p:grpSpPr>
            <p:sp>
              <p:nvSpPr>
                <p:cNvPr id="38" name="Freeform 37">
                  <a:extLst>
                    <a:ext uri="{FF2B5EF4-FFF2-40B4-BE49-F238E27FC236}">
                      <a16:creationId xmlns:a16="http://schemas.microsoft.com/office/drawing/2014/main" id="{A354C952-4FF3-A84C-BF98-CF6B6C199E7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47BB680-F64F-4A42-9046-93C4CA8B45A0}"/>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5DAA196-D7A4-1B49-8336-5898B0FB4438}"/>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67822B16-B9DA-6945-A54D-1948A7127382}"/>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DBF9D48-3C22-F645-84B3-61FE31A782A0}"/>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9181018-151B-2846-A033-EF91EC2C873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251E5F9-0C9D-324F-9E50-572EBB91943D}"/>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5397872-9686-FB41-8127-F8E141B8D723}"/>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D6FA8AC-E2AD-5A47-9938-A521DE5F346D}"/>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8CA81E4-ED1E-AF46-9412-273D5A09D3B4}"/>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0CF691D-07DF-BF42-9936-777827377B4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BDFA047C-6FD6-3A41-8D4A-3C5250ACA7AF}"/>
                  </a:ext>
                </a:extLst>
              </p:cNvPr>
              <p:cNvGrpSpPr/>
              <p:nvPr/>
            </p:nvGrpSpPr>
            <p:grpSpPr>
              <a:xfrm>
                <a:off x="2629793" y="5482737"/>
                <a:ext cx="4193044" cy="380086"/>
                <a:chOff x="2629793" y="5482737"/>
                <a:chExt cx="4193044" cy="380086"/>
              </a:xfrm>
              <a:solidFill>
                <a:srgbClr val="000000"/>
              </a:solidFill>
            </p:grpSpPr>
            <p:sp>
              <p:nvSpPr>
                <p:cNvPr id="50" name="Freeform 49">
                  <a:extLst>
                    <a:ext uri="{FF2B5EF4-FFF2-40B4-BE49-F238E27FC236}">
                      <a16:creationId xmlns:a16="http://schemas.microsoft.com/office/drawing/2014/main" id="{3FE2AFD0-BBDC-B148-BE71-DE988B54A5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0070CE-714D-6946-AC42-A19565C82871}"/>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5CB341A-212A-0441-A8D8-AB7DD8DE409D}"/>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5C824F4A-8462-A14C-AFDE-6EEC07A0BE56}"/>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94837B7-C60C-F347-8E30-B3376113AB17}"/>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4CE8AC33-FDB8-F141-A740-5755DC99E4B4}"/>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292D6E4-A5AA-2F43-9868-EAEEE4CC987D}"/>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348E353A-3193-9446-A553-976C0AD078F9}"/>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0940654-0730-0B4A-AB66-E971953C0D44}"/>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3131A27-0D42-5949-A6F9-BD5852570579}"/>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9C2DAA-FF77-A54D-8A2E-82897F576210}"/>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5088A73-D65A-AF4C-88A2-729005B6370F}"/>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A4C02EB-5ECB-694C-BC09-627501BCB180}"/>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31FED5A-4D5E-9247-9340-2C04095E507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94C8A47-EF2F-7644-9ABD-74FC5536CC9C}"/>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CB81C53-47B5-5246-9203-3386F6D90642}"/>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66" name="Graphic 2">
              <a:extLst>
                <a:ext uri="{FF2B5EF4-FFF2-40B4-BE49-F238E27FC236}">
                  <a16:creationId xmlns:a16="http://schemas.microsoft.com/office/drawing/2014/main" id="{941AA1FE-CAC6-9146-9033-6ACCBFD4F02E}"/>
                </a:ext>
              </a:extLst>
            </p:cNvPr>
            <p:cNvGrpSpPr/>
            <p:nvPr/>
          </p:nvGrpSpPr>
          <p:grpSpPr>
            <a:xfrm>
              <a:off x="606516" y="4401391"/>
              <a:ext cx="1666563" cy="1693284"/>
              <a:chOff x="606516" y="4401391"/>
              <a:chExt cx="1666563" cy="1693284"/>
            </a:xfrm>
          </p:grpSpPr>
          <p:grpSp>
            <p:nvGrpSpPr>
              <p:cNvPr id="67" name="Graphic 2">
                <a:extLst>
                  <a:ext uri="{FF2B5EF4-FFF2-40B4-BE49-F238E27FC236}">
                    <a16:creationId xmlns:a16="http://schemas.microsoft.com/office/drawing/2014/main" id="{9C1B6D1C-F45C-E841-9294-F12ECDFD1C6B}"/>
                  </a:ext>
                </a:extLst>
              </p:cNvPr>
              <p:cNvGrpSpPr/>
              <p:nvPr/>
            </p:nvGrpSpPr>
            <p:grpSpPr>
              <a:xfrm>
                <a:off x="606516" y="4401391"/>
                <a:ext cx="1666563" cy="1693284"/>
                <a:chOff x="606516" y="4401391"/>
                <a:chExt cx="1666563" cy="1693284"/>
              </a:xfrm>
            </p:grpSpPr>
            <p:sp>
              <p:nvSpPr>
                <p:cNvPr id="68" name="Freeform 67">
                  <a:extLst>
                    <a:ext uri="{FF2B5EF4-FFF2-40B4-BE49-F238E27FC236}">
                      <a16:creationId xmlns:a16="http://schemas.microsoft.com/office/drawing/2014/main" id="{1CD2BE7B-BA27-E84E-9A05-0643F5A17CC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A35AD43-D5D7-DB45-B56B-9EFE20685E1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0" name="Graphic 2">
                <a:extLst>
                  <a:ext uri="{FF2B5EF4-FFF2-40B4-BE49-F238E27FC236}">
                    <a16:creationId xmlns:a16="http://schemas.microsoft.com/office/drawing/2014/main" id="{74071AB9-B824-E147-9A00-4D687927EEF6}"/>
                  </a:ext>
                </a:extLst>
              </p:cNvPr>
              <p:cNvGrpSpPr/>
              <p:nvPr/>
            </p:nvGrpSpPr>
            <p:grpSpPr>
              <a:xfrm>
                <a:off x="879521" y="4954417"/>
                <a:ext cx="306297" cy="518817"/>
                <a:chOff x="879521" y="4954417"/>
                <a:chExt cx="306297" cy="518817"/>
              </a:xfrm>
              <a:solidFill>
                <a:srgbClr val="F1A0C2"/>
              </a:solidFill>
            </p:grpSpPr>
            <p:sp>
              <p:nvSpPr>
                <p:cNvPr id="71" name="Freeform 70">
                  <a:extLst>
                    <a:ext uri="{FF2B5EF4-FFF2-40B4-BE49-F238E27FC236}">
                      <a16:creationId xmlns:a16="http://schemas.microsoft.com/office/drawing/2014/main" id="{DF2854E5-B455-9B45-B0DD-6E92491E1F6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34D60AD4-F968-0243-B25A-845533E29020}"/>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9DB5423-F4F5-514F-BC50-32035B94840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70A1AC4-7D7E-0B49-A1C2-4D534E79B3E0}"/>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C641466A-6AA5-6149-B38E-96C84E1860F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6" name="Graphic 2">
                <a:extLst>
                  <a:ext uri="{FF2B5EF4-FFF2-40B4-BE49-F238E27FC236}">
                    <a16:creationId xmlns:a16="http://schemas.microsoft.com/office/drawing/2014/main" id="{EFADABA5-717F-9E4B-AC94-AEB5460D1AC6}"/>
                  </a:ext>
                </a:extLst>
              </p:cNvPr>
              <p:cNvGrpSpPr/>
              <p:nvPr/>
            </p:nvGrpSpPr>
            <p:grpSpPr>
              <a:xfrm>
                <a:off x="1305674" y="4681705"/>
                <a:ext cx="305346" cy="518817"/>
                <a:chOff x="1305674" y="4681705"/>
                <a:chExt cx="305346" cy="518817"/>
              </a:xfrm>
              <a:solidFill>
                <a:srgbClr val="F1A0C2"/>
              </a:solidFill>
            </p:grpSpPr>
            <p:sp>
              <p:nvSpPr>
                <p:cNvPr id="77" name="Freeform 76">
                  <a:extLst>
                    <a:ext uri="{FF2B5EF4-FFF2-40B4-BE49-F238E27FC236}">
                      <a16:creationId xmlns:a16="http://schemas.microsoft.com/office/drawing/2014/main" id="{FC594141-D81C-AB46-B86D-C08BC7912649}"/>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3DC8A20-2BD3-0D47-98D0-8801F500EAEE}"/>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DDB566F-6E87-E144-BFC3-BA66D845DFCF}"/>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F10609C-D38C-6D47-8E53-482B88CEFD7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7A115A3-083C-AE40-87AA-939A8DFFE72A}"/>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2" name="Graphic 2">
                <a:extLst>
                  <a:ext uri="{FF2B5EF4-FFF2-40B4-BE49-F238E27FC236}">
                    <a16:creationId xmlns:a16="http://schemas.microsoft.com/office/drawing/2014/main" id="{7DA387EF-F5E3-724A-B051-0FA35C37404D}"/>
                  </a:ext>
                </a:extLst>
              </p:cNvPr>
              <p:cNvGrpSpPr/>
              <p:nvPr/>
            </p:nvGrpSpPr>
            <p:grpSpPr>
              <a:xfrm>
                <a:off x="1725169" y="4951566"/>
                <a:ext cx="306297" cy="518817"/>
                <a:chOff x="1725169" y="4951566"/>
                <a:chExt cx="306297" cy="518817"/>
              </a:xfrm>
              <a:solidFill>
                <a:srgbClr val="F1A0C2"/>
              </a:solidFill>
            </p:grpSpPr>
            <p:sp>
              <p:nvSpPr>
                <p:cNvPr id="83" name="Freeform 82">
                  <a:extLst>
                    <a:ext uri="{FF2B5EF4-FFF2-40B4-BE49-F238E27FC236}">
                      <a16:creationId xmlns:a16="http://schemas.microsoft.com/office/drawing/2014/main" id="{A23DBF9C-4574-1943-AC12-46633D8729F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E0C75E13-63AE-AB40-AB20-BEFA2CFF8FF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28028DD-4044-7644-8278-81FE67508895}"/>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AA06F34-E5D3-FE40-B456-FCDA4D3F3CB4}"/>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3CDAE278-16DC-DC43-8A89-5C00DE92B07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DE979FF1-DCCC-6F47-B83A-0735B066CC61}"/>
                  </a:ext>
                </a:extLst>
              </p:cNvPr>
              <p:cNvGrpSpPr/>
              <p:nvPr/>
            </p:nvGrpSpPr>
            <p:grpSpPr>
              <a:xfrm>
                <a:off x="690225" y="4499263"/>
                <a:ext cx="1499146" cy="1498490"/>
                <a:chOff x="690225" y="4499263"/>
                <a:chExt cx="1499146" cy="1498490"/>
              </a:xfrm>
              <a:solidFill>
                <a:srgbClr val="000000"/>
              </a:solidFill>
            </p:grpSpPr>
            <p:grpSp>
              <p:nvGrpSpPr>
                <p:cNvPr id="89" name="Graphic 2">
                  <a:extLst>
                    <a:ext uri="{FF2B5EF4-FFF2-40B4-BE49-F238E27FC236}">
                      <a16:creationId xmlns:a16="http://schemas.microsoft.com/office/drawing/2014/main" id="{4BE90CC3-0EDA-5642-86AE-D9006A60FDEE}"/>
                    </a:ext>
                  </a:extLst>
                </p:cNvPr>
                <p:cNvGrpSpPr/>
                <p:nvPr/>
              </p:nvGrpSpPr>
              <p:grpSpPr>
                <a:xfrm>
                  <a:off x="690225" y="4499263"/>
                  <a:ext cx="1499146" cy="1498490"/>
                  <a:chOff x="690225" y="4499263"/>
                  <a:chExt cx="1499146" cy="1498490"/>
                </a:xfrm>
                <a:solidFill>
                  <a:srgbClr val="000000"/>
                </a:solidFill>
              </p:grpSpPr>
              <p:sp>
                <p:nvSpPr>
                  <p:cNvPr id="90" name="Freeform 89">
                    <a:extLst>
                      <a:ext uri="{FF2B5EF4-FFF2-40B4-BE49-F238E27FC236}">
                        <a16:creationId xmlns:a16="http://schemas.microsoft.com/office/drawing/2014/main" id="{5D27D584-0AB6-694D-BE18-80F6112C128E}"/>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84C0E90-064B-B244-A63E-C93A2108602C}"/>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92" name="Freeform 91">
                  <a:extLst>
                    <a:ext uri="{FF2B5EF4-FFF2-40B4-BE49-F238E27FC236}">
                      <a16:creationId xmlns:a16="http://schemas.microsoft.com/office/drawing/2014/main" id="{949A8610-70E9-7D47-8E68-FE7EA5FD1042}"/>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405FF2A5-0FFF-3146-810A-B8FCE4A2BF8F}"/>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FF32003-F8D6-D74B-B271-CB0D52222A33}"/>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167" name="Freeform 166">
            <a:extLst>
              <a:ext uri="{FF2B5EF4-FFF2-40B4-BE49-F238E27FC236}">
                <a16:creationId xmlns:a16="http://schemas.microsoft.com/office/drawing/2014/main" id="{4BF28909-9B4A-6F4C-A0B2-252D0AB2C9AF}"/>
              </a:ext>
            </a:extLst>
          </p:cNvPr>
          <p:cNvSpPr/>
          <p:nvPr userDrawn="1"/>
        </p:nvSpPr>
        <p:spPr>
          <a:xfrm>
            <a:off x="3973" y="2743950"/>
            <a:ext cx="7582294" cy="6839122"/>
          </a:xfrm>
          <a:custGeom>
            <a:avLst/>
            <a:gdLst>
              <a:gd name="connsiteX0" fmla="*/ 747205 w 7582294"/>
              <a:gd name="connsiteY0" fmla="*/ 6839123 h 6839122"/>
              <a:gd name="connsiteX1" fmla="*/ 7582295 w 7582294"/>
              <a:gd name="connsiteY1" fmla="*/ 6839123 h 6839122"/>
              <a:gd name="connsiteX2" fmla="*/ 7582295 w 7582294"/>
              <a:gd name="connsiteY2" fmla="*/ 1568269 h 6839122"/>
              <a:gd name="connsiteX3" fmla="*/ 6014389 w 7582294"/>
              <a:gd name="connsiteY3" fmla="*/ 0 h 6839122"/>
              <a:gd name="connsiteX4" fmla="*/ 0 w 7582294"/>
              <a:gd name="connsiteY4" fmla="*/ 0 h 6839122"/>
              <a:gd name="connsiteX5" fmla="*/ 0 w 7582294"/>
              <a:gd name="connsiteY5" fmla="*/ 6091745 h 6839122"/>
              <a:gd name="connsiteX6" fmla="*/ 747205 w 7582294"/>
              <a:gd name="connsiteY6" fmla="*/ 6839123 h 683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2294" h="6839122">
                <a:moveTo>
                  <a:pt x="747205" y="6839123"/>
                </a:moveTo>
                <a:lnTo>
                  <a:pt x="7582295" y="6839123"/>
                </a:lnTo>
                <a:lnTo>
                  <a:pt x="7582295" y="1568269"/>
                </a:lnTo>
                <a:cubicBezTo>
                  <a:pt x="7582295" y="703271"/>
                  <a:pt x="6879187" y="0"/>
                  <a:pt x="6014389" y="0"/>
                </a:cubicBezTo>
                <a:lnTo>
                  <a:pt x="0" y="0"/>
                </a:lnTo>
                <a:lnTo>
                  <a:pt x="0" y="6091745"/>
                </a:lnTo>
                <a:cubicBezTo>
                  <a:pt x="0" y="6503415"/>
                  <a:pt x="335630" y="6839123"/>
                  <a:pt x="747205" y="6839123"/>
                </a:cubicBezTo>
                <a:close/>
              </a:path>
            </a:pathLst>
          </a:custGeom>
          <a:solidFill>
            <a:srgbClr val="B2DEDD"/>
          </a:solidFill>
          <a:ln w="24491"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CA643F67-E5F2-1544-BF7A-08C93DAA7D0C}"/>
              </a:ext>
            </a:extLst>
          </p:cNvPr>
          <p:cNvSpPr/>
          <p:nvPr userDrawn="1"/>
        </p:nvSpPr>
        <p:spPr>
          <a:xfrm>
            <a:off x="0" y="8912587"/>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grpSp>
        <p:nvGrpSpPr>
          <p:cNvPr id="205" name="Graphic 95">
            <a:extLst>
              <a:ext uri="{FF2B5EF4-FFF2-40B4-BE49-F238E27FC236}">
                <a16:creationId xmlns:a16="http://schemas.microsoft.com/office/drawing/2014/main" id="{B84F31ED-F15C-5F46-9DA1-696573F21F9E}"/>
              </a:ext>
            </a:extLst>
          </p:cNvPr>
          <p:cNvGrpSpPr/>
          <p:nvPr userDrawn="1"/>
        </p:nvGrpSpPr>
        <p:grpSpPr>
          <a:xfrm>
            <a:off x="584588" y="9078286"/>
            <a:ext cx="1509109" cy="423922"/>
            <a:chOff x="584588" y="9078286"/>
            <a:chExt cx="1509109" cy="423922"/>
          </a:xfrm>
          <a:solidFill>
            <a:srgbClr val="000000"/>
          </a:solidFill>
        </p:grpSpPr>
        <p:sp>
          <p:nvSpPr>
            <p:cNvPr id="210" name="Freeform 209">
              <a:extLst>
                <a:ext uri="{FF2B5EF4-FFF2-40B4-BE49-F238E27FC236}">
                  <a16:creationId xmlns:a16="http://schemas.microsoft.com/office/drawing/2014/main" id="{A9B6F488-3DDA-D548-9F8E-265AB7309C0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BCD6555B-9B89-4C4F-BA68-84C484D32D72}"/>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212" name="Text Placeholder 23">
            <a:extLst>
              <a:ext uri="{FF2B5EF4-FFF2-40B4-BE49-F238E27FC236}">
                <a16:creationId xmlns:a16="http://schemas.microsoft.com/office/drawing/2014/main" id="{3E9B66E9-90B0-B740-9ADE-16E8FAFF0E35}"/>
              </a:ext>
            </a:extLst>
          </p:cNvPr>
          <p:cNvSpPr>
            <a:spLocks noGrp="1"/>
          </p:cNvSpPr>
          <p:nvPr>
            <p:ph type="body" sz="quarter" idx="16" hasCustomPrompt="1"/>
          </p:nvPr>
        </p:nvSpPr>
        <p:spPr>
          <a:xfrm>
            <a:off x="3261956" y="4969116"/>
            <a:ext cx="3932123" cy="1224685"/>
          </a:xfrm>
        </p:spPr>
        <p:txBody>
          <a:bodyPr>
            <a:noAutofit/>
          </a:bodyPr>
          <a:lstStyle>
            <a:lvl1pPr marL="0" indent="0" algn="l">
              <a:buNone/>
              <a:defRPr sz="3600" b="1" i="0">
                <a:solidFill>
                  <a:schemeClr val="tx1"/>
                </a:solidFill>
                <a:latin typeface="Calibri" panose="020F0502020204030204" pitchFamily="34" charset="0"/>
                <a:cs typeface="Calibri" panose="020F0502020204030204" pitchFamily="34" charset="0"/>
              </a:defRPr>
            </a:lvl1pPr>
          </a:lstStyle>
          <a:p>
            <a:pPr lvl="0"/>
            <a:r>
              <a:rPr lang="en-US"/>
              <a:t>guide to            ethical food entrepreneurship </a:t>
            </a:r>
          </a:p>
        </p:txBody>
      </p:sp>
      <p:sp>
        <p:nvSpPr>
          <p:cNvPr id="213" name="Text Placeholder 23">
            <a:extLst>
              <a:ext uri="{FF2B5EF4-FFF2-40B4-BE49-F238E27FC236}">
                <a16:creationId xmlns:a16="http://schemas.microsoft.com/office/drawing/2014/main" id="{8ACDDA60-A214-3D48-A4BA-913267F8AFB9}"/>
              </a:ext>
            </a:extLst>
          </p:cNvPr>
          <p:cNvSpPr>
            <a:spLocks noGrp="1"/>
          </p:cNvSpPr>
          <p:nvPr>
            <p:ph type="body" sz="quarter" idx="17" hasCustomPrompt="1"/>
          </p:nvPr>
        </p:nvSpPr>
        <p:spPr>
          <a:xfrm>
            <a:off x="628918" y="9117549"/>
            <a:ext cx="1230818" cy="419205"/>
          </a:xfr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a:t>2022 – 2024</a:t>
            </a:r>
          </a:p>
          <a:p>
            <a:pPr lvl="0"/>
            <a:r>
              <a:rPr lang="en-US"/>
              <a:t>Document Name</a:t>
            </a:r>
          </a:p>
        </p:txBody>
      </p:sp>
      <p:sp>
        <p:nvSpPr>
          <p:cNvPr id="214" name="Text Placeholder 23">
            <a:extLst>
              <a:ext uri="{FF2B5EF4-FFF2-40B4-BE49-F238E27FC236}">
                <a16:creationId xmlns:a16="http://schemas.microsoft.com/office/drawing/2014/main" id="{1C8E529D-2E72-8E4F-93BF-CB5C0A0BCDD9}"/>
              </a:ext>
            </a:extLst>
          </p:cNvPr>
          <p:cNvSpPr>
            <a:spLocks noGrp="1"/>
          </p:cNvSpPr>
          <p:nvPr>
            <p:ph type="body" sz="quarter" idx="18" hasCustomPrompt="1"/>
          </p:nvPr>
        </p:nvSpPr>
        <p:spPr>
          <a:xfrm>
            <a:off x="2193185" y="9111019"/>
            <a:ext cx="1779692" cy="419205"/>
          </a:xfr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sp>
        <p:nvSpPr>
          <p:cNvPr id="215" name="Freeform 214">
            <a:extLst>
              <a:ext uri="{FF2B5EF4-FFF2-40B4-BE49-F238E27FC236}">
                <a16:creationId xmlns:a16="http://schemas.microsoft.com/office/drawing/2014/main" id="{F6F0BFBA-5DB3-FF43-85E4-C0819ED34EFB}"/>
              </a:ext>
            </a:extLst>
          </p:cNvPr>
          <p:cNvSpPr/>
          <p:nvPr userDrawn="1"/>
        </p:nvSpPr>
        <p:spPr>
          <a:xfrm>
            <a:off x="3420175" y="6967558"/>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Tree>
    <p:extLst>
      <p:ext uri="{BB962C8B-B14F-4D97-AF65-F5344CB8AC3E}">
        <p14:creationId xmlns:p14="http://schemas.microsoft.com/office/powerpoint/2010/main" val="3204138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7715525"/>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946434C-27DC-A746-A41F-5CFCF0F0569F}"/>
              </a:ext>
            </a:extLst>
          </p:cNvPr>
          <p:cNvSpPr/>
          <p:nvPr userDrawn="1"/>
        </p:nvSpPr>
        <p:spPr>
          <a:xfrm>
            <a:off x="-22880" y="6938972"/>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5476" y="4169295"/>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1" name="Picture 130">
            <a:extLst>
              <a:ext uri="{FF2B5EF4-FFF2-40B4-BE49-F238E27FC236}">
                <a16:creationId xmlns:a16="http://schemas.microsoft.com/office/drawing/2014/main" id="{D37DB86D-59DA-EA46-BCDC-208B646452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grpSp>
        <p:nvGrpSpPr>
          <p:cNvPr id="133" name="Graphic 95">
            <a:extLst>
              <a:ext uri="{FF2B5EF4-FFF2-40B4-BE49-F238E27FC236}">
                <a16:creationId xmlns:a16="http://schemas.microsoft.com/office/drawing/2014/main" id="{8129F1F1-C24E-3A49-A820-2D2ECD2C4921}"/>
              </a:ext>
            </a:extLst>
          </p:cNvPr>
          <p:cNvGrpSpPr/>
          <p:nvPr userDrawn="1"/>
        </p:nvGrpSpPr>
        <p:grpSpPr>
          <a:xfrm>
            <a:off x="649552" y="7054757"/>
            <a:ext cx="1509109" cy="423922"/>
            <a:chOff x="584588" y="9078286"/>
            <a:chExt cx="1509109" cy="423922"/>
          </a:xfrm>
          <a:solidFill>
            <a:srgbClr val="000000"/>
          </a:solidFill>
        </p:grpSpPr>
        <p:sp>
          <p:nvSpPr>
            <p:cNvPr id="134" name="Freeform 133">
              <a:extLst>
                <a:ext uri="{FF2B5EF4-FFF2-40B4-BE49-F238E27FC236}">
                  <a16:creationId xmlns:a16="http://schemas.microsoft.com/office/drawing/2014/main" id="{1C99DE21-8C39-474B-823B-0C8DE9230EC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053054E-C672-6C44-8E78-96EF2D57942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36" name="Text Placeholder 23">
            <a:extLst>
              <a:ext uri="{FF2B5EF4-FFF2-40B4-BE49-F238E27FC236}">
                <a16:creationId xmlns:a16="http://schemas.microsoft.com/office/drawing/2014/main" id="{09373A11-3EAD-EC44-AA0C-A7A037976990}"/>
              </a:ext>
            </a:extLst>
          </p:cNvPr>
          <p:cNvSpPr>
            <a:spLocks noGrp="1"/>
          </p:cNvSpPr>
          <p:nvPr userDrawn="1">
            <p:ph type="body" sz="quarter" idx="16" hasCustomPrompt="1"/>
          </p:nvPr>
        </p:nvSpPr>
        <p:spPr>
          <a:xfrm>
            <a:off x="3572329" y="1974254"/>
            <a:ext cx="3685020" cy="1224685"/>
          </a:xfrm>
        </p:spPr>
        <p:txBody>
          <a:bodyPr>
            <a:noAutofit/>
          </a:bodyPr>
          <a:lstStyle>
            <a:lvl1pPr marL="0" indent="0" algn="l">
              <a:buNone/>
              <a:defRPr sz="3600" b="1" i="0">
                <a:solidFill>
                  <a:schemeClr val="tx1"/>
                </a:solidFill>
                <a:latin typeface="Calibri" panose="020F0502020204030204" pitchFamily="34" charset="0"/>
                <a:cs typeface="Calibri" panose="020F0502020204030204" pitchFamily="34" charset="0"/>
              </a:defRPr>
            </a:lvl1pPr>
          </a:lstStyle>
          <a:p>
            <a:pPr lvl="0"/>
            <a:r>
              <a:rPr lang="en-US"/>
              <a:t>guide to            ethical food entrepreneurship </a:t>
            </a:r>
          </a:p>
        </p:txBody>
      </p:sp>
      <p:sp>
        <p:nvSpPr>
          <p:cNvPr id="137" name="Text Placeholder 23">
            <a:extLst>
              <a:ext uri="{FF2B5EF4-FFF2-40B4-BE49-F238E27FC236}">
                <a16:creationId xmlns:a16="http://schemas.microsoft.com/office/drawing/2014/main" id="{63CD11B2-1927-FD46-9D1A-71F96B2CC708}"/>
              </a:ext>
            </a:extLst>
          </p:cNvPr>
          <p:cNvSpPr>
            <a:spLocks noGrp="1"/>
          </p:cNvSpPr>
          <p:nvPr userDrawn="1">
            <p:ph type="body" sz="quarter" idx="17" hasCustomPrompt="1"/>
          </p:nvPr>
        </p:nvSpPr>
        <p:spPr>
          <a:xfrm>
            <a:off x="693882" y="7094020"/>
            <a:ext cx="1230818" cy="419205"/>
          </a:xfr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a:t>2022 – 2024</a:t>
            </a:r>
          </a:p>
          <a:p>
            <a:pPr lvl="0"/>
            <a:r>
              <a:rPr lang="en-US"/>
              <a:t>Document Name</a:t>
            </a:r>
          </a:p>
        </p:txBody>
      </p:sp>
      <p:sp>
        <p:nvSpPr>
          <p:cNvPr id="138" name="Text Placeholder 23">
            <a:extLst>
              <a:ext uri="{FF2B5EF4-FFF2-40B4-BE49-F238E27FC236}">
                <a16:creationId xmlns:a16="http://schemas.microsoft.com/office/drawing/2014/main" id="{9C44D34E-65BF-2F43-91DC-2D1D48FCF194}"/>
              </a:ext>
            </a:extLst>
          </p:cNvPr>
          <p:cNvSpPr>
            <a:spLocks noGrp="1"/>
          </p:cNvSpPr>
          <p:nvPr userDrawn="1">
            <p:ph type="body" sz="quarter" idx="18" hasCustomPrompt="1"/>
          </p:nvPr>
        </p:nvSpPr>
        <p:spPr>
          <a:xfrm>
            <a:off x="2258149" y="7087490"/>
            <a:ext cx="1779692" cy="419205"/>
          </a:xfr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grpSp>
        <p:nvGrpSpPr>
          <p:cNvPr id="139" name="Graphic 2">
            <a:extLst>
              <a:ext uri="{FF2B5EF4-FFF2-40B4-BE49-F238E27FC236}">
                <a16:creationId xmlns:a16="http://schemas.microsoft.com/office/drawing/2014/main" id="{38BF84F8-98F5-F543-B9C4-57AE73669517}"/>
              </a:ext>
            </a:extLst>
          </p:cNvPr>
          <p:cNvGrpSpPr/>
          <p:nvPr userDrawn="1"/>
        </p:nvGrpSpPr>
        <p:grpSpPr>
          <a:xfrm>
            <a:off x="978879" y="2999700"/>
            <a:ext cx="2461200" cy="2497565"/>
            <a:chOff x="690225" y="4499263"/>
            <a:chExt cx="1499146" cy="1521296"/>
          </a:xfrm>
        </p:grpSpPr>
        <p:sp>
          <p:nvSpPr>
            <p:cNvPr id="170" name="Freeform 169">
              <a:extLst>
                <a:ext uri="{FF2B5EF4-FFF2-40B4-BE49-F238E27FC236}">
                  <a16:creationId xmlns:a16="http://schemas.microsoft.com/office/drawing/2014/main" id="{7D1B1CF7-6F5B-2246-98AF-732E92BBCD9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1" name="Graphic 2">
              <a:extLst>
                <a:ext uri="{FF2B5EF4-FFF2-40B4-BE49-F238E27FC236}">
                  <a16:creationId xmlns:a16="http://schemas.microsoft.com/office/drawing/2014/main" id="{869BC2B5-1D41-D047-864B-EA6A9D61302D}"/>
                </a:ext>
              </a:extLst>
            </p:cNvPr>
            <p:cNvGrpSpPr/>
            <p:nvPr/>
          </p:nvGrpSpPr>
          <p:grpSpPr>
            <a:xfrm>
              <a:off x="879521" y="4954417"/>
              <a:ext cx="306297" cy="518817"/>
              <a:chOff x="879521" y="4954417"/>
              <a:chExt cx="306297" cy="518817"/>
            </a:xfrm>
            <a:solidFill>
              <a:srgbClr val="F1A0C2"/>
            </a:solidFill>
          </p:grpSpPr>
          <p:sp>
            <p:nvSpPr>
              <p:cNvPr id="161" name="Freeform 160">
                <a:extLst>
                  <a:ext uri="{FF2B5EF4-FFF2-40B4-BE49-F238E27FC236}">
                    <a16:creationId xmlns:a16="http://schemas.microsoft.com/office/drawing/2014/main" id="{A8F6B837-B97D-8342-B317-E7B937B376C4}"/>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8793717-4D89-F947-9767-F67CF4552AD0}"/>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544AE183-9C8E-2A40-8309-0CD2D453671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F6492B4B-A6FE-7147-973F-A4A136C7C0B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8660173-ACD1-3047-819B-6C4322E466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2" name="Graphic 2">
              <a:extLst>
                <a:ext uri="{FF2B5EF4-FFF2-40B4-BE49-F238E27FC236}">
                  <a16:creationId xmlns:a16="http://schemas.microsoft.com/office/drawing/2014/main" id="{D4F6548F-EA47-CD49-A9E7-B37EFBF3F2BC}"/>
                </a:ext>
              </a:extLst>
            </p:cNvPr>
            <p:cNvGrpSpPr/>
            <p:nvPr/>
          </p:nvGrpSpPr>
          <p:grpSpPr>
            <a:xfrm>
              <a:off x="1305674" y="4681705"/>
              <a:ext cx="305346" cy="518817"/>
              <a:chOff x="1305674" y="4681705"/>
              <a:chExt cx="305346" cy="518817"/>
            </a:xfrm>
            <a:solidFill>
              <a:srgbClr val="F1A0C2"/>
            </a:solidFill>
          </p:grpSpPr>
          <p:sp>
            <p:nvSpPr>
              <p:cNvPr id="156" name="Freeform 155">
                <a:extLst>
                  <a:ext uri="{FF2B5EF4-FFF2-40B4-BE49-F238E27FC236}">
                    <a16:creationId xmlns:a16="http://schemas.microsoft.com/office/drawing/2014/main" id="{F8D5051C-8875-4A4D-A357-CE4FFED021F5}"/>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EBE2F60-BD0F-C049-91C0-8CD88A1DC0D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AFCB070C-5476-1949-AB1A-6A081E741D6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F242C08-FE85-AC42-B423-E5707B744F2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F772FFAB-CDBA-5B40-BB62-428C7D83AA10}"/>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3" name="Graphic 2">
              <a:extLst>
                <a:ext uri="{FF2B5EF4-FFF2-40B4-BE49-F238E27FC236}">
                  <a16:creationId xmlns:a16="http://schemas.microsoft.com/office/drawing/2014/main" id="{47D8723B-9916-8845-BEC9-B50D1A30A93B}"/>
                </a:ext>
              </a:extLst>
            </p:cNvPr>
            <p:cNvGrpSpPr/>
            <p:nvPr/>
          </p:nvGrpSpPr>
          <p:grpSpPr>
            <a:xfrm>
              <a:off x="1725169" y="4951566"/>
              <a:ext cx="306297" cy="518817"/>
              <a:chOff x="1725169" y="4951566"/>
              <a:chExt cx="306297" cy="518817"/>
            </a:xfrm>
            <a:solidFill>
              <a:srgbClr val="F1A0C2"/>
            </a:solidFill>
          </p:grpSpPr>
          <p:sp>
            <p:nvSpPr>
              <p:cNvPr id="151" name="Freeform 150">
                <a:extLst>
                  <a:ext uri="{FF2B5EF4-FFF2-40B4-BE49-F238E27FC236}">
                    <a16:creationId xmlns:a16="http://schemas.microsoft.com/office/drawing/2014/main" id="{D596588A-DDF6-454C-BFA0-7DA9AAEEA26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0FC5DFF5-005B-6641-A01C-CCC80E5C87C0}"/>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9B782D91-C93C-4F44-B301-CBBF9BAB39F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2A69917C-1EAA-D044-A326-EF14506DE1D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52CEB75C-CD73-7541-AA7B-45DADF3E1EF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4" name="Graphic 2">
              <a:extLst>
                <a:ext uri="{FF2B5EF4-FFF2-40B4-BE49-F238E27FC236}">
                  <a16:creationId xmlns:a16="http://schemas.microsoft.com/office/drawing/2014/main" id="{576DBF83-837B-FD47-92F6-D2AB481B7DE2}"/>
                </a:ext>
              </a:extLst>
            </p:cNvPr>
            <p:cNvGrpSpPr/>
            <p:nvPr/>
          </p:nvGrpSpPr>
          <p:grpSpPr>
            <a:xfrm>
              <a:off x="690225" y="4499263"/>
              <a:ext cx="1499146" cy="1498490"/>
              <a:chOff x="690225" y="4499263"/>
              <a:chExt cx="1499146" cy="1498490"/>
            </a:xfrm>
            <a:solidFill>
              <a:srgbClr val="000000"/>
            </a:solidFill>
          </p:grpSpPr>
          <p:grpSp>
            <p:nvGrpSpPr>
              <p:cNvPr id="145" name="Graphic 2">
                <a:extLst>
                  <a:ext uri="{FF2B5EF4-FFF2-40B4-BE49-F238E27FC236}">
                    <a16:creationId xmlns:a16="http://schemas.microsoft.com/office/drawing/2014/main" id="{4F7FF7D5-9F1C-0048-8EE5-373BE0A834C9}"/>
                  </a:ext>
                </a:extLst>
              </p:cNvPr>
              <p:cNvGrpSpPr/>
              <p:nvPr/>
            </p:nvGrpSpPr>
            <p:grpSpPr>
              <a:xfrm>
                <a:off x="690225" y="4499263"/>
                <a:ext cx="1499146" cy="1498490"/>
                <a:chOff x="690225" y="4499263"/>
                <a:chExt cx="1499146" cy="1498490"/>
              </a:xfrm>
              <a:solidFill>
                <a:srgbClr val="000000"/>
              </a:solidFill>
            </p:grpSpPr>
            <p:sp>
              <p:nvSpPr>
                <p:cNvPr id="149" name="Freeform 148">
                  <a:extLst>
                    <a:ext uri="{FF2B5EF4-FFF2-40B4-BE49-F238E27FC236}">
                      <a16:creationId xmlns:a16="http://schemas.microsoft.com/office/drawing/2014/main" id="{4358CEBE-29FD-C84E-A710-A58153EA547E}"/>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56F52D8-17DC-FB4E-8920-065F4BBFAA8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6" name="Freeform 145">
                <a:extLst>
                  <a:ext uri="{FF2B5EF4-FFF2-40B4-BE49-F238E27FC236}">
                    <a16:creationId xmlns:a16="http://schemas.microsoft.com/office/drawing/2014/main" id="{961FA0EF-D7A9-1541-BDD1-983405260A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5D448F13-BD0D-1244-97B6-677E52A8775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3F9DC0-8837-5348-8792-A3872A7A84A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102" name="Group 101">
            <a:extLst>
              <a:ext uri="{FF2B5EF4-FFF2-40B4-BE49-F238E27FC236}">
                <a16:creationId xmlns:a16="http://schemas.microsoft.com/office/drawing/2014/main" id="{6F1BC0D1-359E-4C44-A689-EFCD27D26D66}"/>
              </a:ext>
            </a:extLst>
          </p:cNvPr>
          <p:cNvGrpSpPr/>
          <p:nvPr userDrawn="1"/>
        </p:nvGrpSpPr>
        <p:grpSpPr>
          <a:xfrm>
            <a:off x="3330883" y="8757077"/>
            <a:ext cx="3806691" cy="1036917"/>
            <a:chOff x="606516" y="4401391"/>
            <a:chExt cx="6216321" cy="1693284"/>
          </a:xfrm>
        </p:grpSpPr>
        <p:grpSp>
          <p:nvGrpSpPr>
            <p:cNvPr id="103" name="Graphic 2">
              <a:extLst>
                <a:ext uri="{FF2B5EF4-FFF2-40B4-BE49-F238E27FC236}">
                  <a16:creationId xmlns:a16="http://schemas.microsoft.com/office/drawing/2014/main" id="{17E00510-C2D5-9444-BBD9-487F95060AA5}"/>
                </a:ext>
              </a:extLst>
            </p:cNvPr>
            <p:cNvGrpSpPr/>
            <p:nvPr/>
          </p:nvGrpSpPr>
          <p:grpSpPr>
            <a:xfrm>
              <a:off x="2615525" y="4709261"/>
              <a:ext cx="4207312" cy="1153561"/>
              <a:chOff x="2615525" y="4709261"/>
              <a:chExt cx="4207312" cy="1153561"/>
            </a:xfrm>
          </p:grpSpPr>
          <p:sp>
            <p:nvSpPr>
              <p:cNvPr id="169" name="Freeform 168">
                <a:extLst>
                  <a:ext uri="{FF2B5EF4-FFF2-40B4-BE49-F238E27FC236}">
                    <a16:creationId xmlns:a16="http://schemas.microsoft.com/office/drawing/2014/main" id="{37878E9B-9B62-E947-A7C3-73087C4503B2}"/>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40BAEEFC-3322-C444-ADD7-29646EDCA3D3}"/>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4FFCD4EB-F138-6C44-A8E4-2EBD5319BAAD}"/>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73" name="Graphic 2">
                <a:extLst>
                  <a:ext uri="{FF2B5EF4-FFF2-40B4-BE49-F238E27FC236}">
                    <a16:creationId xmlns:a16="http://schemas.microsoft.com/office/drawing/2014/main" id="{70CDF567-E2E0-E14C-A5CD-8E5451E61B6B}"/>
                  </a:ext>
                </a:extLst>
              </p:cNvPr>
              <p:cNvGrpSpPr/>
              <p:nvPr/>
            </p:nvGrpSpPr>
            <p:grpSpPr>
              <a:xfrm>
                <a:off x="2615525" y="4709261"/>
                <a:ext cx="4196848" cy="677503"/>
                <a:chOff x="2615525" y="4709261"/>
                <a:chExt cx="4196848" cy="677503"/>
              </a:xfrm>
              <a:solidFill>
                <a:srgbClr val="000000"/>
              </a:solidFill>
            </p:grpSpPr>
            <p:sp>
              <p:nvSpPr>
                <p:cNvPr id="191" name="Freeform 190">
                  <a:extLst>
                    <a:ext uri="{FF2B5EF4-FFF2-40B4-BE49-F238E27FC236}">
                      <a16:creationId xmlns:a16="http://schemas.microsoft.com/office/drawing/2014/main" id="{1F888285-B4DD-0F4A-A152-C16B7D8DD5E3}"/>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F2DB94F-0938-BA47-9C1D-9571F3C0E1E8}"/>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1F059B88-ADD0-5344-B45B-9E4BE8EB238F}"/>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345E76BF-E264-B043-B2D1-940B474AFDCA}"/>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E0AA9A0-1323-4248-800B-C1B3860DA79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A0BD292-650D-F847-B40F-2EAD47DFF684}"/>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783BDF9-F027-8745-A428-AE6903270AB9}"/>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01F98EC6-EB8B-3F45-81A9-1CD03F47278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9EE0A1C0-E813-3945-861D-79791E82E61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322E40C-5560-614E-87DC-0422A2388AFB}"/>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C6CCBFC-9F1D-FF4C-9660-A9F35D7741C4}"/>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74" name="Graphic 2">
                <a:extLst>
                  <a:ext uri="{FF2B5EF4-FFF2-40B4-BE49-F238E27FC236}">
                    <a16:creationId xmlns:a16="http://schemas.microsoft.com/office/drawing/2014/main" id="{60808B0A-B438-BA43-A82F-F1B00FFDCFDF}"/>
                  </a:ext>
                </a:extLst>
              </p:cNvPr>
              <p:cNvGrpSpPr/>
              <p:nvPr/>
            </p:nvGrpSpPr>
            <p:grpSpPr>
              <a:xfrm>
                <a:off x="2629793" y="5482737"/>
                <a:ext cx="4193044" cy="380086"/>
                <a:chOff x="2629793" y="5482737"/>
                <a:chExt cx="4193044" cy="380086"/>
              </a:xfrm>
              <a:solidFill>
                <a:srgbClr val="000000"/>
              </a:solidFill>
            </p:grpSpPr>
            <p:sp>
              <p:nvSpPr>
                <p:cNvPr id="175" name="Freeform 174">
                  <a:extLst>
                    <a:ext uri="{FF2B5EF4-FFF2-40B4-BE49-F238E27FC236}">
                      <a16:creationId xmlns:a16="http://schemas.microsoft.com/office/drawing/2014/main" id="{E205D79F-82B8-8C45-9EAD-27B41F8BCCAC}"/>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8BF5C66-3700-734C-A93F-0C90982AA8F9}"/>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F3FD3780-7CA4-4C46-827D-50B17B5FC12E}"/>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6B802AC5-9F3E-3749-8717-0967B6CDD5B6}"/>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F4232C6C-50EA-8C47-9835-10DE9A15960C}"/>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33833BB-E458-B24D-98FF-90F3DC44D2AD}"/>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9FB153F-21FA-784F-BD42-5CC2E23C1F6F}"/>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E5B42EB-C0C6-D345-8B0F-5A0BE0CE501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3BCA11AA-5927-4840-97BF-280D995CC94F}"/>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7EDBFEF-E9E7-534A-8DAD-D3015216CDF4}"/>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EB75519-DF17-C246-B3AF-B26852033EA1}"/>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F17E4A4B-1E3A-2547-9B37-CA6B25D81F29}"/>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EA87206-014C-9B43-AE25-21B5624E9D04}"/>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151A0357-3DDB-5C4B-B763-C2AADD4F5A3F}"/>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DBE341A8-4F7F-334D-BE16-C79523EBA87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60D2A672-CAA3-8B4D-9467-E515098050FE}"/>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104" name="Graphic 2">
              <a:extLst>
                <a:ext uri="{FF2B5EF4-FFF2-40B4-BE49-F238E27FC236}">
                  <a16:creationId xmlns:a16="http://schemas.microsoft.com/office/drawing/2014/main" id="{22CD96FB-152F-FE4B-8476-ABC815F1A316}"/>
                </a:ext>
              </a:extLst>
            </p:cNvPr>
            <p:cNvGrpSpPr/>
            <p:nvPr/>
          </p:nvGrpSpPr>
          <p:grpSpPr>
            <a:xfrm>
              <a:off x="606516" y="4401391"/>
              <a:ext cx="1666563" cy="1693284"/>
              <a:chOff x="606516" y="4401391"/>
              <a:chExt cx="1666563" cy="1693284"/>
            </a:xfrm>
          </p:grpSpPr>
          <p:grpSp>
            <p:nvGrpSpPr>
              <p:cNvPr id="105" name="Graphic 2">
                <a:extLst>
                  <a:ext uri="{FF2B5EF4-FFF2-40B4-BE49-F238E27FC236}">
                    <a16:creationId xmlns:a16="http://schemas.microsoft.com/office/drawing/2014/main" id="{BD6D3AD7-31B3-5247-94A1-C4400D8B2BDF}"/>
                  </a:ext>
                </a:extLst>
              </p:cNvPr>
              <p:cNvGrpSpPr/>
              <p:nvPr/>
            </p:nvGrpSpPr>
            <p:grpSpPr>
              <a:xfrm>
                <a:off x="606516" y="4401391"/>
                <a:ext cx="1666563" cy="1693284"/>
                <a:chOff x="606516" y="4401391"/>
                <a:chExt cx="1666563" cy="1693284"/>
              </a:xfrm>
            </p:grpSpPr>
            <p:sp>
              <p:nvSpPr>
                <p:cNvPr id="167" name="Freeform 166">
                  <a:extLst>
                    <a:ext uri="{FF2B5EF4-FFF2-40B4-BE49-F238E27FC236}">
                      <a16:creationId xmlns:a16="http://schemas.microsoft.com/office/drawing/2014/main" id="{FD88A65A-E3ED-6349-B01D-032D980E2D0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7304A798-5CE2-2B42-8326-FA2A36679DE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9C342CBC-BC8F-E84E-935D-706700F1D2EE}"/>
                  </a:ext>
                </a:extLst>
              </p:cNvPr>
              <p:cNvGrpSpPr/>
              <p:nvPr/>
            </p:nvGrpSpPr>
            <p:grpSpPr>
              <a:xfrm>
                <a:off x="879521" y="4954417"/>
                <a:ext cx="306297" cy="518817"/>
                <a:chOff x="879521" y="4954417"/>
                <a:chExt cx="306297" cy="518817"/>
              </a:xfrm>
              <a:solidFill>
                <a:srgbClr val="F1A0C2"/>
              </a:solidFill>
            </p:grpSpPr>
            <p:sp>
              <p:nvSpPr>
                <p:cNvPr id="126" name="Freeform 125">
                  <a:extLst>
                    <a:ext uri="{FF2B5EF4-FFF2-40B4-BE49-F238E27FC236}">
                      <a16:creationId xmlns:a16="http://schemas.microsoft.com/office/drawing/2014/main" id="{DEFA2045-8168-DF4B-9E36-2C1340597A4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0048FDE-F1E0-E246-A377-2251961348D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CDF5438-1FAE-C341-B6BF-DDF768A0E57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30D8A6DB-A7EF-F94E-98FB-112BD42332C0}"/>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C46C0FCF-1CAA-9D40-8218-99E0C201EE21}"/>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98D33566-344C-A042-A7E6-C8D819261046}"/>
                  </a:ext>
                </a:extLst>
              </p:cNvPr>
              <p:cNvGrpSpPr/>
              <p:nvPr/>
            </p:nvGrpSpPr>
            <p:grpSpPr>
              <a:xfrm>
                <a:off x="1305674" y="4681705"/>
                <a:ext cx="305346" cy="518817"/>
                <a:chOff x="1305674" y="4681705"/>
                <a:chExt cx="305346" cy="518817"/>
              </a:xfrm>
              <a:solidFill>
                <a:srgbClr val="F1A0C2"/>
              </a:solidFill>
            </p:grpSpPr>
            <p:sp>
              <p:nvSpPr>
                <p:cNvPr id="121" name="Freeform 120">
                  <a:extLst>
                    <a:ext uri="{FF2B5EF4-FFF2-40B4-BE49-F238E27FC236}">
                      <a16:creationId xmlns:a16="http://schemas.microsoft.com/office/drawing/2014/main" id="{46295201-29E0-CD4B-B35D-6615D7A2ACF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645C018-D768-8942-BC8E-427B09F94C6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5D0B5F-7698-4F4A-AD3E-ABA5712BE44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7F1F000-B817-4641-B89A-BC1795E2ED11}"/>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04AA291-C20B-E34E-B742-68EA536788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7A6DDE3F-D5B7-F34B-8C97-4ADED24D7B65}"/>
                  </a:ext>
                </a:extLst>
              </p:cNvPr>
              <p:cNvGrpSpPr/>
              <p:nvPr/>
            </p:nvGrpSpPr>
            <p:grpSpPr>
              <a:xfrm>
                <a:off x="1725169" y="4951566"/>
                <a:ext cx="306297" cy="518817"/>
                <a:chOff x="1725169" y="4951566"/>
                <a:chExt cx="306297" cy="518817"/>
              </a:xfrm>
              <a:solidFill>
                <a:srgbClr val="F1A0C2"/>
              </a:solidFill>
            </p:grpSpPr>
            <p:sp>
              <p:nvSpPr>
                <p:cNvPr id="116" name="Freeform 115">
                  <a:extLst>
                    <a:ext uri="{FF2B5EF4-FFF2-40B4-BE49-F238E27FC236}">
                      <a16:creationId xmlns:a16="http://schemas.microsoft.com/office/drawing/2014/main" id="{9520A61B-61D6-2C41-A80F-7290522ABA2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93ACD9A-A16F-CB4F-802E-D6CD2567E10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C036510-D8D7-3A4B-A4DA-42F6BC43EF8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BC53F1A8-18F3-DA44-9FCC-B942943BFFB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6732108-6EFF-944D-BEFC-DA2C6EE28F9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FCE3AFC7-4169-8A40-A405-65366300BDD1}"/>
                  </a:ext>
                </a:extLst>
              </p:cNvPr>
              <p:cNvGrpSpPr/>
              <p:nvPr/>
            </p:nvGrpSpPr>
            <p:grpSpPr>
              <a:xfrm>
                <a:off x="690225" y="4499263"/>
                <a:ext cx="1499146" cy="1498490"/>
                <a:chOff x="690225" y="4499263"/>
                <a:chExt cx="1499146" cy="1498490"/>
              </a:xfrm>
              <a:solidFill>
                <a:srgbClr val="000000"/>
              </a:solidFill>
            </p:grpSpPr>
            <p:grpSp>
              <p:nvGrpSpPr>
                <p:cNvPr id="110" name="Graphic 2">
                  <a:extLst>
                    <a:ext uri="{FF2B5EF4-FFF2-40B4-BE49-F238E27FC236}">
                      <a16:creationId xmlns:a16="http://schemas.microsoft.com/office/drawing/2014/main" id="{7DC435F3-B855-3847-A01C-5BED4CE4217B}"/>
                    </a:ext>
                  </a:extLst>
                </p:cNvPr>
                <p:cNvGrpSpPr/>
                <p:nvPr/>
              </p:nvGrpSpPr>
              <p:grpSpPr>
                <a:xfrm>
                  <a:off x="690225" y="4499263"/>
                  <a:ext cx="1499146" cy="1498490"/>
                  <a:chOff x="690225" y="4499263"/>
                  <a:chExt cx="1499146" cy="1498490"/>
                </a:xfrm>
                <a:solidFill>
                  <a:srgbClr val="000000"/>
                </a:solidFill>
              </p:grpSpPr>
              <p:sp>
                <p:nvSpPr>
                  <p:cNvPr id="114" name="Freeform 113">
                    <a:extLst>
                      <a:ext uri="{FF2B5EF4-FFF2-40B4-BE49-F238E27FC236}">
                        <a16:creationId xmlns:a16="http://schemas.microsoft.com/office/drawing/2014/main" id="{1310E54F-5DB5-E342-9E16-2C7CFDC6C598}"/>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7FD5417-BB1B-7045-978C-CE9F6CCD919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355B504A-120A-5F4F-8373-DD9E78BA0E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57B798F-7A2A-DD40-A65E-2173F0690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D2990567-CA19-FD45-82CF-69C7ECB2C5D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752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tx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divider title</a:t>
            </a:r>
            <a:endParaRPr lang="en-US"/>
          </a:p>
        </p:txBody>
      </p:sp>
      <p:grpSp>
        <p:nvGrpSpPr>
          <p:cNvPr id="109" name="Graphic 2">
            <a:extLst>
              <a:ext uri="{FF2B5EF4-FFF2-40B4-BE49-F238E27FC236}">
                <a16:creationId xmlns:a16="http://schemas.microsoft.com/office/drawing/2014/main" id="{58F16A90-779E-954B-A80C-7704C6FF653A}"/>
              </a:ext>
            </a:extLst>
          </p:cNvPr>
          <p:cNvGrpSpPr/>
          <p:nvPr userDrawn="1"/>
        </p:nvGrpSpPr>
        <p:grpSpPr>
          <a:xfrm>
            <a:off x="562946" y="6239866"/>
            <a:ext cx="2461200" cy="2497565"/>
            <a:chOff x="690225" y="4499263"/>
            <a:chExt cx="1499146" cy="1521296"/>
          </a:xfrm>
        </p:grpSpPr>
        <p:sp>
          <p:nvSpPr>
            <p:cNvPr id="110" name="Freeform 109">
              <a:extLst>
                <a:ext uri="{FF2B5EF4-FFF2-40B4-BE49-F238E27FC236}">
                  <a16:creationId xmlns:a16="http://schemas.microsoft.com/office/drawing/2014/main" id="{4E79A8C5-72A4-1C42-9E5F-B49807AEBAE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B34C7E54-A83D-8549-A410-70AD081C2184}"/>
                </a:ext>
              </a:extLst>
            </p:cNvPr>
            <p:cNvGrpSpPr/>
            <p:nvPr/>
          </p:nvGrpSpPr>
          <p:grpSpPr>
            <a:xfrm>
              <a:off x="879521" y="4954417"/>
              <a:ext cx="306297" cy="518817"/>
              <a:chOff x="879521" y="4954417"/>
              <a:chExt cx="306297" cy="518817"/>
            </a:xfrm>
            <a:solidFill>
              <a:srgbClr val="F1A0C2"/>
            </a:solidFill>
          </p:grpSpPr>
          <p:sp>
            <p:nvSpPr>
              <p:cNvPr id="167" name="Freeform 166">
                <a:extLst>
                  <a:ext uri="{FF2B5EF4-FFF2-40B4-BE49-F238E27FC236}">
                    <a16:creationId xmlns:a16="http://schemas.microsoft.com/office/drawing/2014/main" id="{C35DD85E-AAB9-114C-9BE2-D654235643C7}"/>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C2732EA-831A-D54D-BDD0-744429FDA6C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BC87E840-1748-604A-AC69-A3693299E4D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EB114F3F-24A6-1E45-896B-CA542B9338D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9A2282B-DA96-D34E-9377-A60AC97F16B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B05325EA-820B-8543-B5D0-EB66E950B892}"/>
                </a:ext>
              </a:extLst>
            </p:cNvPr>
            <p:cNvGrpSpPr/>
            <p:nvPr/>
          </p:nvGrpSpPr>
          <p:grpSpPr>
            <a:xfrm>
              <a:off x="1305674" y="4681705"/>
              <a:ext cx="305346" cy="518817"/>
              <a:chOff x="1305674" y="4681705"/>
              <a:chExt cx="305346" cy="518817"/>
            </a:xfrm>
            <a:solidFill>
              <a:srgbClr val="F1A0C2"/>
            </a:solidFill>
          </p:grpSpPr>
          <p:sp>
            <p:nvSpPr>
              <p:cNvPr id="126" name="Freeform 125">
                <a:extLst>
                  <a:ext uri="{FF2B5EF4-FFF2-40B4-BE49-F238E27FC236}">
                    <a16:creationId xmlns:a16="http://schemas.microsoft.com/office/drawing/2014/main" id="{47A6E879-BC10-5643-80D0-2335E8D9165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480D1E3-A973-4F47-9964-DCC901756860}"/>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EDDFD83-D17E-D149-AB11-03AD5CEBDD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961C73E2-0F7E-A448-B8CD-046E79E368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9ABD019-4D47-A640-8773-6BCD7C5F11CA}"/>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C43820B6-D196-C040-AD9D-799211EFBE77}"/>
                </a:ext>
              </a:extLst>
            </p:cNvPr>
            <p:cNvGrpSpPr/>
            <p:nvPr/>
          </p:nvGrpSpPr>
          <p:grpSpPr>
            <a:xfrm>
              <a:off x="1725169" y="4951566"/>
              <a:ext cx="306297" cy="518817"/>
              <a:chOff x="1725169" y="4951566"/>
              <a:chExt cx="306297" cy="518817"/>
            </a:xfrm>
            <a:solidFill>
              <a:srgbClr val="F1A0C2"/>
            </a:solidFill>
          </p:grpSpPr>
          <p:sp>
            <p:nvSpPr>
              <p:cNvPr id="121" name="Freeform 120">
                <a:extLst>
                  <a:ext uri="{FF2B5EF4-FFF2-40B4-BE49-F238E27FC236}">
                    <a16:creationId xmlns:a16="http://schemas.microsoft.com/office/drawing/2014/main" id="{EBE7A037-CEFA-7E4D-972D-EB2C002DC32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C3AF199-AE20-D949-92F9-4A04081AC1A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85F7F8F7-2030-2D44-9434-6D4E571F042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DB8ADE0-D542-A740-9263-0BD5BA9FF67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6F1219E-0644-B44D-92EF-833F09CA847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CB9F2EA5-63F9-724C-86FD-35B1A98CD7EE}"/>
                </a:ext>
              </a:extLst>
            </p:cNvPr>
            <p:cNvGrpSpPr/>
            <p:nvPr/>
          </p:nvGrpSpPr>
          <p:grpSpPr>
            <a:xfrm>
              <a:off x="690225" y="4499263"/>
              <a:ext cx="1499146" cy="1498491"/>
              <a:chOff x="690225" y="4499263"/>
              <a:chExt cx="1499146" cy="1498491"/>
            </a:xfrm>
            <a:solidFill>
              <a:srgbClr val="000000"/>
            </a:solidFill>
          </p:grpSpPr>
          <p:grpSp>
            <p:nvGrpSpPr>
              <p:cNvPr id="115" name="Graphic 2">
                <a:extLst>
                  <a:ext uri="{FF2B5EF4-FFF2-40B4-BE49-F238E27FC236}">
                    <a16:creationId xmlns:a16="http://schemas.microsoft.com/office/drawing/2014/main" id="{30F07794-C35E-8245-922E-23E56BC4C958}"/>
                  </a:ext>
                </a:extLst>
              </p:cNvPr>
              <p:cNvGrpSpPr/>
              <p:nvPr userDrawn="1"/>
            </p:nvGrpSpPr>
            <p:grpSpPr>
              <a:xfrm>
                <a:off x="690225" y="4499263"/>
                <a:ext cx="1499146" cy="1498491"/>
                <a:chOff x="690225" y="4499263"/>
                <a:chExt cx="1499146" cy="1498491"/>
              </a:xfrm>
              <a:solidFill>
                <a:srgbClr val="000000"/>
              </a:solidFill>
            </p:grpSpPr>
            <p:sp>
              <p:nvSpPr>
                <p:cNvPr id="119" name="Freeform 118">
                  <a:extLst>
                    <a:ext uri="{FF2B5EF4-FFF2-40B4-BE49-F238E27FC236}">
                      <a16:creationId xmlns:a16="http://schemas.microsoft.com/office/drawing/2014/main" id="{FD2DCF43-1417-4E42-AF39-7DA8F63D8084}"/>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8E02099-0715-7D45-9AFD-7789E5C9255F}"/>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6" name="Freeform 115">
                <a:extLst>
                  <a:ext uri="{FF2B5EF4-FFF2-40B4-BE49-F238E27FC236}">
                    <a16:creationId xmlns:a16="http://schemas.microsoft.com/office/drawing/2014/main" id="{AFC6A105-C9C5-874D-B6EF-2274F36887A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DB1A22D-A93A-0E41-BB59-06004CAF161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5BA00E8-4D8B-F346-9EA7-91A495A04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7691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8" name="Text Placeholder 32">
            <a:extLst>
              <a:ext uri="{FF2B5EF4-FFF2-40B4-BE49-F238E27FC236}">
                <a16:creationId xmlns:a16="http://schemas.microsoft.com/office/drawing/2014/main" id="{AFC4C041-4471-1645-B54C-0FB50A90D6A6}"/>
              </a:ext>
            </a:extLst>
          </p:cNvPr>
          <p:cNvSpPr>
            <a:spLocks noGrp="1"/>
          </p:cNvSpPr>
          <p:nvPr>
            <p:ph type="body" sz="quarter" idx="11" hasCustomPrompt="1"/>
          </p:nvPr>
        </p:nvSpPr>
        <p:spPr>
          <a:xfrm>
            <a:off x="2083799" y="3559856"/>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39" name="Text Placeholder 32">
            <a:extLst>
              <a:ext uri="{FF2B5EF4-FFF2-40B4-BE49-F238E27FC236}">
                <a16:creationId xmlns:a16="http://schemas.microsoft.com/office/drawing/2014/main" id="{84498D42-7EBE-2D45-859D-69134CB9C2D1}"/>
              </a:ext>
            </a:extLst>
          </p:cNvPr>
          <p:cNvSpPr>
            <a:spLocks noGrp="1"/>
          </p:cNvSpPr>
          <p:nvPr>
            <p:ph type="body" sz="quarter" idx="48" hasCustomPrompt="1"/>
          </p:nvPr>
        </p:nvSpPr>
        <p:spPr>
          <a:xfrm>
            <a:off x="2853014" y="3559856"/>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0" name="Text Placeholder 32">
            <a:extLst>
              <a:ext uri="{FF2B5EF4-FFF2-40B4-BE49-F238E27FC236}">
                <a16:creationId xmlns:a16="http://schemas.microsoft.com/office/drawing/2014/main" id="{26FF1950-4496-1645-B75F-49EF6F14F04F}"/>
              </a:ext>
            </a:extLst>
          </p:cNvPr>
          <p:cNvSpPr>
            <a:spLocks noGrp="1"/>
          </p:cNvSpPr>
          <p:nvPr>
            <p:ph type="body" sz="quarter" idx="13" hasCustomPrompt="1"/>
          </p:nvPr>
        </p:nvSpPr>
        <p:spPr>
          <a:xfrm>
            <a:off x="2083799" y="4035098"/>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41" name="Text Placeholder 32">
            <a:extLst>
              <a:ext uri="{FF2B5EF4-FFF2-40B4-BE49-F238E27FC236}">
                <a16:creationId xmlns:a16="http://schemas.microsoft.com/office/drawing/2014/main" id="{3372917F-6B26-7E44-BE50-63603C24244A}"/>
              </a:ext>
            </a:extLst>
          </p:cNvPr>
          <p:cNvSpPr>
            <a:spLocks noGrp="1"/>
          </p:cNvSpPr>
          <p:nvPr>
            <p:ph type="body" sz="quarter" idx="14" hasCustomPrompt="1"/>
          </p:nvPr>
        </p:nvSpPr>
        <p:spPr>
          <a:xfrm>
            <a:off x="2853014" y="4035098"/>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2" name="Text Placeholder 32">
            <a:extLst>
              <a:ext uri="{FF2B5EF4-FFF2-40B4-BE49-F238E27FC236}">
                <a16:creationId xmlns:a16="http://schemas.microsoft.com/office/drawing/2014/main" id="{AF173301-3788-A541-90F5-BC73B536FC86}"/>
              </a:ext>
            </a:extLst>
          </p:cNvPr>
          <p:cNvSpPr>
            <a:spLocks noGrp="1"/>
          </p:cNvSpPr>
          <p:nvPr>
            <p:ph type="body" sz="quarter" idx="15" hasCustomPrompt="1"/>
          </p:nvPr>
        </p:nvSpPr>
        <p:spPr>
          <a:xfrm>
            <a:off x="2083799" y="4551222"/>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43" name="Text Placeholder 32">
            <a:extLst>
              <a:ext uri="{FF2B5EF4-FFF2-40B4-BE49-F238E27FC236}">
                <a16:creationId xmlns:a16="http://schemas.microsoft.com/office/drawing/2014/main" id="{F2F6DF8D-9960-794E-9897-1F6A288616B6}"/>
              </a:ext>
            </a:extLst>
          </p:cNvPr>
          <p:cNvSpPr>
            <a:spLocks noGrp="1"/>
          </p:cNvSpPr>
          <p:nvPr>
            <p:ph type="body" sz="quarter" idx="19" hasCustomPrompt="1"/>
          </p:nvPr>
        </p:nvSpPr>
        <p:spPr>
          <a:xfrm>
            <a:off x="2853014" y="4551222"/>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4" name="Text Placeholder 32">
            <a:extLst>
              <a:ext uri="{FF2B5EF4-FFF2-40B4-BE49-F238E27FC236}">
                <a16:creationId xmlns:a16="http://schemas.microsoft.com/office/drawing/2014/main" id="{DECEE95D-DA36-FC47-8C29-431CF7E005BF}"/>
              </a:ext>
            </a:extLst>
          </p:cNvPr>
          <p:cNvSpPr>
            <a:spLocks noGrp="1"/>
          </p:cNvSpPr>
          <p:nvPr>
            <p:ph type="body" sz="quarter" idx="17" hasCustomPrompt="1"/>
          </p:nvPr>
        </p:nvSpPr>
        <p:spPr>
          <a:xfrm>
            <a:off x="2083799" y="5037187"/>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45" name="Text Placeholder 32">
            <a:extLst>
              <a:ext uri="{FF2B5EF4-FFF2-40B4-BE49-F238E27FC236}">
                <a16:creationId xmlns:a16="http://schemas.microsoft.com/office/drawing/2014/main" id="{6A395E06-9B02-644F-9C08-C998D6E7DCFC}"/>
              </a:ext>
            </a:extLst>
          </p:cNvPr>
          <p:cNvSpPr>
            <a:spLocks noGrp="1"/>
          </p:cNvSpPr>
          <p:nvPr>
            <p:ph type="body" sz="quarter" idx="20" hasCustomPrompt="1"/>
          </p:nvPr>
        </p:nvSpPr>
        <p:spPr>
          <a:xfrm>
            <a:off x="2853014" y="5037187"/>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D2098A53-0134-4E4E-A915-CC50FD0C47D5}"/>
              </a:ext>
            </a:extLst>
          </p:cNvPr>
          <p:cNvSpPr/>
          <p:nvPr userDrawn="1"/>
        </p:nvSpPr>
        <p:spPr>
          <a:xfrm>
            <a:off x="3281966" y="8842014"/>
            <a:ext cx="3798570" cy="415498"/>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a:solidFill>
                  <a:schemeClr val="tx1"/>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50" name="Rectangle 49">
            <a:extLst>
              <a:ext uri="{FF2B5EF4-FFF2-40B4-BE49-F238E27FC236}">
                <a16:creationId xmlns:a16="http://schemas.microsoft.com/office/drawing/2014/main" id="{EB5A765F-5909-294C-880F-7DE7AA4C4233}"/>
              </a:ext>
            </a:extLst>
          </p:cNvPr>
          <p:cNvSpPr/>
          <p:nvPr userDrawn="1"/>
        </p:nvSpPr>
        <p:spPr>
          <a:xfrm>
            <a:off x="212035" y="8850310"/>
            <a:ext cx="2617035" cy="40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1" name="Picture 50">
            <a:extLst>
              <a:ext uri="{FF2B5EF4-FFF2-40B4-BE49-F238E27FC236}">
                <a16:creationId xmlns:a16="http://schemas.microsoft.com/office/drawing/2014/main" id="{2CFEF3CB-DDBB-614D-ABAE-AE1A4B0151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898970" y="8913723"/>
            <a:ext cx="1184829" cy="272079"/>
          </a:xfrm>
          <a:prstGeom prst="rect">
            <a:avLst/>
          </a:prstGeom>
          <a:ln>
            <a:noFill/>
          </a:ln>
          <a:extLst>
            <a:ext uri="{53640926-AAD7-44D8-BBD7-CCE9431645EC}">
              <a14:shadowObscured xmlns:a14="http://schemas.microsoft.com/office/drawing/2010/main"/>
            </a:ext>
          </a:extLst>
        </p:spPr>
      </p:pic>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contents</a:t>
            </a:r>
            <a:endParaRPr lang="en-US"/>
          </a:p>
        </p:txBody>
      </p:sp>
      <p:cxnSp>
        <p:nvCxnSpPr>
          <p:cNvPr id="3" name="Straight Connector 2">
            <a:extLst>
              <a:ext uri="{FF2B5EF4-FFF2-40B4-BE49-F238E27FC236}">
                <a16:creationId xmlns:a16="http://schemas.microsoft.com/office/drawing/2014/main" id="{38AFE722-994A-2C43-8F0D-18DA99890C3D}"/>
              </a:ext>
            </a:extLst>
          </p:cNvPr>
          <p:cNvCxnSpPr>
            <a:cxnSpLocks/>
          </p:cNvCxnSpPr>
          <p:nvPr userDrawn="1"/>
        </p:nvCxnSpPr>
        <p:spPr>
          <a:xfrm flipH="1">
            <a:off x="2083799" y="3965406"/>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B27BDE-51AC-8246-912E-0BCBB4C083BA}"/>
              </a:ext>
            </a:extLst>
          </p:cNvPr>
          <p:cNvCxnSpPr>
            <a:cxnSpLocks/>
          </p:cNvCxnSpPr>
          <p:nvPr userDrawn="1"/>
        </p:nvCxnSpPr>
        <p:spPr>
          <a:xfrm flipH="1">
            <a:off x="2083799" y="4471097"/>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A1FF14-6A24-B347-BBFC-A3F15D881E93}"/>
              </a:ext>
            </a:extLst>
          </p:cNvPr>
          <p:cNvCxnSpPr>
            <a:cxnSpLocks/>
          </p:cNvCxnSpPr>
          <p:nvPr userDrawn="1"/>
        </p:nvCxnSpPr>
        <p:spPr>
          <a:xfrm flipH="1">
            <a:off x="2117680" y="496791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 Placeholder 32">
            <a:extLst>
              <a:ext uri="{FF2B5EF4-FFF2-40B4-BE49-F238E27FC236}">
                <a16:creationId xmlns:a16="http://schemas.microsoft.com/office/drawing/2014/main" id="{56631D66-C58B-0746-8216-946534D113C1}"/>
              </a:ext>
            </a:extLst>
          </p:cNvPr>
          <p:cNvSpPr>
            <a:spLocks noGrp="1"/>
          </p:cNvSpPr>
          <p:nvPr>
            <p:ph type="body" sz="quarter" idx="51" hasCustomPrompt="1"/>
          </p:nvPr>
        </p:nvSpPr>
        <p:spPr>
          <a:xfrm>
            <a:off x="2089972" y="5511443"/>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71" name="Text Placeholder 32">
            <a:extLst>
              <a:ext uri="{FF2B5EF4-FFF2-40B4-BE49-F238E27FC236}">
                <a16:creationId xmlns:a16="http://schemas.microsoft.com/office/drawing/2014/main" id="{8C696F4C-F102-3742-9AD7-77D3C0C4D464}"/>
              </a:ext>
            </a:extLst>
          </p:cNvPr>
          <p:cNvSpPr>
            <a:spLocks noGrp="1"/>
          </p:cNvSpPr>
          <p:nvPr>
            <p:ph type="body" sz="quarter" idx="52" hasCustomPrompt="1"/>
          </p:nvPr>
        </p:nvSpPr>
        <p:spPr>
          <a:xfrm>
            <a:off x="2859187" y="5511443"/>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72" name="Text Placeholder 32">
            <a:extLst>
              <a:ext uri="{FF2B5EF4-FFF2-40B4-BE49-F238E27FC236}">
                <a16:creationId xmlns:a16="http://schemas.microsoft.com/office/drawing/2014/main" id="{A6EB5CCC-B9E9-DE43-8D10-0F1693D4BF78}"/>
              </a:ext>
            </a:extLst>
          </p:cNvPr>
          <p:cNvSpPr>
            <a:spLocks noGrp="1"/>
          </p:cNvSpPr>
          <p:nvPr>
            <p:ph type="body" sz="quarter" idx="53" hasCustomPrompt="1"/>
          </p:nvPr>
        </p:nvSpPr>
        <p:spPr>
          <a:xfrm>
            <a:off x="2089972" y="6027567"/>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73" name="Text Placeholder 32">
            <a:extLst>
              <a:ext uri="{FF2B5EF4-FFF2-40B4-BE49-F238E27FC236}">
                <a16:creationId xmlns:a16="http://schemas.microsoft.com/office/drawing/2014/main" id="{8E51EA93-5941-C648-8A68-88A6181DB77B}"/>
              </a:ext>
            </a:extLst>
          </p:cNvPr>
          <p:cNvSpPr>
            <a:spLocks noGrp="1"/>
          </p:cNvSpPr>
          <p:nvPr>
            <p:ph type="body" sz="quarter" idx="54" hasCustomPrompt="1"/>
          </p:nvPr>
        </p:nvSpPr>
        <p:spPr>
          <a:xfrm>
            <a:off x="2859187" y="6027567"/>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cxnSp>
        <p:nvCxnSpPr>
          <p:cNvPr id="76" name="Straight Connector 75">
            <a:extLst>
              <a:ext uri="{FF2B5EF4-FFF2-40B4-BE49-F238E27FC236}">
                <a16:creationId xmlns:a16="http://schemas.microsoft.com/office/drawing/2014/main" id="{F91A824B-2F0F-974B-810C-0DE26718806E}"/>
              </a:ext>
            </a:extLst>
          </p:cNvPr>
          <p:cNvCxnSpPr>
            <a:cxnSpLocks/>
          </p:cNvCxnSpPr>
          <p:nvPr userDrawn="1"/>
        </p:nvCxnSpPr>
        <p:spPr>
          <a:xfrm flipH="1">
            <a:off x="2089972" y="544175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76909D-34BF-7B43-8025-CA1798A8EF2C}"/>
              </a:ext>
            </a:extLst>
          </p:cNvPr>
          <p:cNvCxnSpPr>
            <a:cxnSpLocks/>
          </p:cNvCxnSpPr>
          <p:nvPr userDrawn="1"/>
        </p:nvCxnSpPr>
        <p:spPr>
          <a:xfrm flipH="1">
            <a:off x="2089972" y="5947442"/>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216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1764759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2494320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95534"/>
            <a:ext cx="7332439" cy="1428010"/>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011425"/>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1651379"/>
            <a:ext cx="6143488" cy="7653445"/>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699679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719047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ts val="122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 name="Freeform 3">
            <a:extLst>
              <a:ext uri="{FF2B5EF4-FFF2-40B4-BE49-F238E27FC236}">
                <a16:creationId xmlns:a16="http://schemas.microsoft.com/office/drawing/2014/main" id="{38A61DC4-4CFF-364A-2298-2DDC9E1F6E6C}"/>
              </a:ext>
            </a:extLst>
          </p:cNvPr>
          <p:cNvSpPr/>
          <p:nvPr userDrawn="1"/>
        </p:nvSpPr>
        <p:spPr>
          <a:xfrm>
            <a:off x="0" y="9546045"/>
            <a:ext cx="2363191" cy="478446"/>
          </a:xfrm>
          <a:custGeom>
            <a:avLst/>
            <a:gdLst>
              <a:gd name="connsiteX0" fmla="*/ 0 w 3240000"/>
              <a:gd name="connsiteY0" fmla="*/ 0 h 655963"/>
              <a:gd name="connsiteX1" fmla="*/ 2882013 w 3240000"/>
              <a:gd name="connsiteY1" fmla="*/ 0 h 655963"/>
              <a:gd name="connsiteX2" fmla="*/ 3240000 w 3240000"/>
              <a:gd name="connsiteY2" fmla="*/ 354938 h 655963"/>
              <a:gd name="connsiteX3" fmla="*/ 3240000 w 3240000"/>
              <a:gd name="connsiteY3" fmla="*/ 655963 h 655963"/>
              <a:gd name="connsiteX4" fmla="*/ 0 w 3240000"/>
              <a:gd name="connsiteY4" fmla="*/ 655963 h 655963"/>
              <a:gd name="connsiteX5" fmla="*/ 0 w 3240000"/>
              <a:gd name="connsiteY5" fmla="*/ 0 h 6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655963">
                <a:moveTo>
                  <a:pt x="0" y="0"/>
                </a:moveTo>
                <a:lnTo>
                  <a:pt x="2882013" y="0"/>
                </a:lnTo>
                <a:cubicBezTo>
                  <a:pt x="3079133" y="0"/>
                  <a:pt x="3240000" y="159498"/>
                  <a:pt x="3240000" y="354938"/>
                </a:cubicBezTo>
                <a:lnTo>
                  <a:pt x="3240000" y="655963"/>
                </a:lnTo>
                <a:lnTo>
                  <a:pt x="0" y="65596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548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contents</a:t>
            </a:r>
            <a:endParaRPr lang="en-US"/>
          </a:p>
        </p:txBody>
      </p:sp>
    </p:spTree>
    <p:extLst>
      <p:ext uri="{BB962C8B-B14F-4D97-AF65-F5344CB8AC3E}">
        <p14:creationId xmlns:p14="http://schemas.microsoft.com/office/powerpoint/2010/main" val="2027216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quote/photo slide 1">
    <p:spTree>
      <p:nvGrpSpPr>
        <p:cNvPr id="1" name=""/>
        <p:cNvGrpSpPr/>
        <p:nvPr/>
      </p:nvGrpSpPr>
      <p:grpSpPr>
        <a:xfrm>
          <a:off x="0" y="0"/>
          <a:ext cx="0" cy="0"/>
          <a:chOff x="0" y="0"/>
          <a:chExt cx="0" cy="0"/>
        </a:xfrm>
      </p:grpSpPr>
      <p:sp>
        <p:nvSpPr>
          <p:cNvPr id="158" name="Freeform 157">
            <a:extLst>
              <a:ext uri="{FF2B5EF4-FFF2-40B4-BE49-F238E27FC236}">
                <a16:creationId xmlns:a16="http://schemas.microsoft.com/office/drawing/2014/main" id="{D603D9D3-F8C1-014C-A1BA-CC98725548E8}"/>
              </a:ext>
            </a:extLst>
          </p:cNvPr>
          <p:cNvSpPr/>
          <p:nvPr userDrawn="1"/>
        </p:nvSpPr>
        <p:spPr>
          <a:xfrm>
            <a:off x="326600" y="583660"/>
            <a:ext cx="3710562" cy="940011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0742" y="2315919"/>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18460" y="760600"/>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09552" y="734579"/>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Picture Placeholder 11">
            <a:extLst>
              <a:ext uri="{FF2B5EF4-FFF2-40B4-BE49-F238E27FC236}">
                <a16:creationId xmlns:a16="http://schemas.microsoft.com/office/drawing/2014/main" id="{6D93B822-7E81-5641-A50D-230B755C3AA1}"/>
              </a:ext>
            </a:extLst>
          </p:cNvPr>
          <p:cNvSpPr>
            <a:spLocks noGrp="1"/>
          </p:cNvSpPr>
          <p:nvPr>
            <p:ph type="pic" sz="quarter" idx="42"/>
          </p:nvPr>
        </p:nvSpPr>
        <p:spPr>
          <a:xfrm>
            <a:off x="31548" y="3701709"/>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241013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70635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ts val="122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 name="Freeform 3">
            <a:extLst>
              <a:ext uri="{FF2B5EF4-FFF2-40B4-BE49-F238E27FC236}">
                <a16:creationId xmlns:a16="http://schemas.microsoft.com/office/drawing/2014/main" id="{38A61DC4-4CFF-364A-2298-2DDC9E1F6E6C}"/>
              </a:ext>
            </a:extLst>
          </p:cNvPr>
          <p:cNvSpPr/>
          <p:nvPr userDrawn="1"/>
        </p:nvSpPr>
        <p:spPr>
          <a:xfrm>
            <a:off x="0" y="9546045"/>
            <a:ext cx="2363191" cy="478446"/>
          </a:xfrm>
          <a:custGeom>
            <a:avLst/>
            <a:gdLst>
              <a:gd name="connsiteX0" fmla="*/ 0 w 3240000"/>
              <a:gd name="connsiteY0" fmla="*/ 0 h 655963"/>
              <a:gd name="connsiteX1" fmla="*/ 2882013 w 3240000"/>
              <a:gd name="connsiteY1" fmla="*/ 0 h 655963"/>
              <a:gd name="connsiteX2" fmla="*/ 3240000 w 3240000"/>
              <a:gd name="connsiteY2" fmla="*/ 354938 h 655963"/>
              <a:gd name="connsiteX3" fmla="*/ 3240000 w 3240000"/>
              <a:gd name="connsiteY3" fmla="*/ 655963 h 655963"/>
              <a:gd name="connsiteX4" fmla="*/ 0 w 3240000"/>
              <a:gd name="connsiteY4" fmla="*/ 655963 h 655963"/>
              <a:gd name="connsiteX5" fmla="*/ 0 w 3240000"/>
              <a:gd name="connsiteY5" fmla="*/ 0 h 6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655963">
                <a:moveTo>
                  <a:pt x="0" y="0"/>
                </a:moveTo>
                <a:lnTo>
                  <a:pt x="2882013" y="0"/>
                </a:lnTo>
                <a:cubicBezTo>
                  <a:pt x="3079133" y="0"/>
                  <a:pt x="3240000" y="159498"/>
                  <a:pt x="3240000" y="354938"/>
                </a:cubicBezTo>
                <a:lnTo>
                  <a:pt x="3240000" y="655963"/>
                </a:lnTo>
                <a:lnTo>
                  <a:pt x="0" y="65596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932479A4-B1E9-72E7-E63C-5CF05859F749}"/>
              </a:ext>
            </a:extLst>
          </p:cNvPr>
          <p:cNvSpPr>
            <a:spLocks noGrp="1"/>
          </p:cNvSpPr>
          <p:nvPr>
            <p:ph type="pic" sz="quarter" idx="45"/>
          </p:nvPr>
        </p:nvSpPr>
        <p:spPr>
          <a:xfrm rot="5400000">
            <a:off x="2251283" y="2200363"/>
            <a:ext cx="6261518" cy="3115967"/>
          </a:xfrm>
          <a:custGeom>
            <a:avLst/>
            <a:gdLst>
              <a:gd name="connsiteX0" fmla="*/ 0 w 5529871"/>
              <a:gd name="connsiteY0" fmla="*/ 0 h 2751872"/>
              <a:gd name="connsiteX1" fmla="*/ 2464916 w 5529871"/>
              <a:gd name="connsiteY1" fmla="*/ 0 h 2751872"/>
              <a:gd name="connsiteX2" fmla="*/ 2532001 w 5529871"/>
              <a:gd name="connsiteY2" fmla="*/ 0 h 2751872"/>
              <a:gd name="connsiteX3" fmla="*/ 4996917 w 5529871"/>
              <a:gd name="connsiteY3" fmla="*/ 0 h 2751872"/>
              <a:gd name="connsiteX4" fmla="*/ 5529871 w 5529871"/>
              <a:gd name="connsiteY4" fmla="*/ 532801 h 2751872"/>
              <a:gd name="connsiteX5" fmla="*/ 5529871 w 5529871"/>
              <a:gd name="connsiteY5" fmla="*/ 2751872 h 2751872"/>
              <a:gd name="connsiteX6" fmla="*/ 3247519 w 5529871"/>
              <a:gd name="connsiteY6" fmla="*/ 2751872 h 2751872"/>
              <a:gd name="connsiteX7" fmla="*/ 3089867 w 5529871"/>
              <a:gd name="connsiteY7" fmla="*/ 2735967 h 2751872"/>
              <a:gd name="connsiteX8" fmla="*/ 3064955 w 5529871"/>
              <a:gd name="connsiteY8" fmla="*/ 2728230 h 2751872"/>
              <a:gd name="connsiteX9" fmla="*/ 3064955 w 5529871"/>
              <a:gd name="connsiteY9" fmla="*/ 2751872 h 2751872"/>
              <a:gd name="connsiteX10" fmla="*/ 782602 w 5529871"/>
              <a:gd name="connsiteY10" fmla="*/ 2751872 h 2751872"/>
              <a:gd name="connsiteX11" fmla="*/ 0 w 5529871"/>
              <a:gd name="connsiteY11" fmla="*/ 1969495 h 275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9871" h="2751872">
                <a:moveTo>
                  <a:pt x="0" y="0"/>
                </a:moveTo>
                <a:lnTo>
                  <a:pt x="2464916" y="0"/>
                </a:lnTo>
                <a:lnTo>
                  <a:pt x="2532001" y="0"/>
                </a:lnTo>
                <a:lnTo>
                  <a:pt x="4996917" y="0"/>
                </a:lnTo>
                <a:cubicBezTo>
                  <a:pt x="5291445" y="0"/>
                  <a:pt x="5529871" y="238358"/>
                  <a:pt x="5529871" y="532801"/>
                </a:cubicBezTo>
                <a:lnTo>
                  <a:pt x="5529871" y="2751872"/>
                </a:lnTo>
                <a:lnTo>
                  <a:pt x="3247519" y="2751872"/>
                </a:lnTo>
                <a:cubicBezTo>
                  <a:pt x="3193522" y="2751872"/>
                  <a:pt x="3140796" y="2746395"/>
                  <a:pt x="3089867" y="2735967"/>
                </a:cubicBezTo>
                <a:lnTo>
                  <a:pt x="3064955" y="2728230"/>
                </a:lnTo>
                <a:lnTo>
                  <a:pt x="3064955" y="2751872"/>
                </a:lnTo>
                <a:lnTo>
                  <a:pt x="782602" y="2751872"/>
                </a:lnTo>
                <a:cubicBezTo>
                  <a:pt x="350629" y="2751872"/>
                  <a:pt x="0" y="2401345"/>
                  <a:pt x="0" y="196949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2107461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D2098A53-0134-4E4E-A915-CC50FD0C47D5}"/>
              </a:ext>
            </a:extLst>
          </p:cNvPr>
          <p:cNvSpPr/>
          <p:nvPr userDrawn="1"/>
        </p:nvSpPr>
        <p:spPr>
          <a:xfrm>
            <a:off x="3041107" y="8842014"/>
            <a:ext cx="4039429" cy="415498"/>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a:solidFill>
                  <a:schemeClr val="tx1"/>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50" name="Rectangle 49">
            <a:extLst>
              <a:ext uri="{FF2B5EF4-FFF2-40B4-BE49-F238E27FC236}">
                <a16:creationId xmlns:a16="http://schemas.microsoft.com/office/drawing/2014/main" id="{EB5A765F-5909-294C-880F-7DE7AA4C4233}"/>
              </a:ext>
            </a:extLst>
          </p:cNvPr>
          <p:cNvSpPr/>
          <p:nvPr userDrawn="1"/>
        </p:nvSpPr>
        <p:spPr>
          <a:xfrm>
            <a:off x="212035" y="8850310"/>
            <a:ext cx="2617035" cy="40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contents</a:t>
            </a:r>
            <a:endParaRPr lang="en-US"/>
          </a:p>
        </p:txBody>
      </p:sp>
      <p:pic>
        <p:nvPicPr>
          <p:cNvPr id="3" name="Picture 2" descr="Graphical user interface, application&#10;&#10;Description automatically generated">
            <a:extLst>
              <a:ext uri="{FF2B5EF4-FFF2-40B4-BE49-F238E27FC236}">
                <a16:creationId xmlns:a16="http://schemas.microsoft.com/office/drawing/2014/main" id="{644E8E6B-3D4D-7CF0-946A-F7FA842475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845" y="8858442"/>
            <a:ext cx="1902138" cy="399059"/>
          </a:xfrm>
          <a:prstGeom prst="rect">
            <a:avLst/>
          </a:prstGeom>
        </p:spPr>
      </p:pic>
    </p:spTree>
    <p:extLst>
      <p:ext uri="{BB962C8B-B14F-4D97-AF65-F5344CB8AC3E}">
        <p14:creationId xmlns:p14="http://schemas.microsoft.com/office/powerpoint/2010/main" val="176689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Index</a:t>
            </a:r>
            <a:endParaRPr lang="en-US"/>
          </a:p>
        </p:txBody>
      </p:sp>
    </p:spTree>
    <p:extLst>
      <p:ext uri="{BB962C8B-B14F-4D97-AF65-F5344CB8AC3E}">
        <p14:creationId xmlns:p14="http://schemas.microsoft.com/office/powerpoint/2010/main" val="394955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158" name="Freeform 157">
            <a:extLst>
              <a:ext uri="{FF2B5EF4-FFF2-40B4-BE49-F238E27FC236}">
                <a16:creationId xmlns:a16="http://schemas.microsoft.com/office/drawing/2014/main" id="{D603D9D3-F8C1-014C-A1BA-CC98725548E8}"/>
              </a:ext>
            </a:extLst>
          </p:cNvPr>
          <p:cNvSpPr/>
          <p:nvPr userDrawn="1"/>
        </p:nvSpPr>
        <p:spPr>
          <a:xfrm>
            <a:off x="326600" y="583660"/>
            <a:ext cx="3710562" cy="940011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0742" y="2315919"/>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18460" y="760600"/>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09552" y="734579"/>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Picture Placeholder 11">
            <a:extLst>
              <a:ext uri="{FF2B5EF4-FFF2-40B4-BE49-F238E27FC236}">
                <a16:creationId xmlns:a16="http://schemas.microsoft.com/office/drawing/2014/main" id="{6D93B822-7E81-5641-A50D-230B755C3AA1}"/>
              </a:ext>
            </a:extLst>
          </p:cNvPr>
          <p:cNvSpPr>
            <a:spLocks noGrp="1"/>
          </p:cNvSpPr>
          <p:nvPr>
            <p:ph type="pic" sz="quarter" idx="42"/>
          </p:nvPr>
        </p:nvSpPr>
        <p:spPr>
          <a:xfrm>
            <a:off x="31548" y="3701709"/>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110245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Picture Placeholder 40">
            <a:extLst>
              <a:ext uri="{FF2B5EF4-FFF2-40B4-BE49-F238E27FC236}">
                <a16:creationId xmlns:a16="http://schemas.microsoft.com/office/drawing/2014/main" id="{D8EFA40E-AAE5-8C4F-AF69-B6744972C903}"/>
              </a:ext>
            </a:extLst>
          </p:cNvPr>
          <p:cNvSpPr>
            <a:spLocks noGrp="1"/>
          </p:cNvSpPr>
          <p:nvPr>
            <p:ph type="pic" sz="quarter" idx="16"/>
          </p:nvPr>
        </p:nvSpPr>
        <p:spPr>
          <a:xfrm>
            <a:off x="401638" y="393700"/>
            <a:ext cx="6716712" cy="9014859"/>
          </a:xfrm>
          <a:custGeom>
            <a:avLst/>
            <a:gdLst>
              <a:gd name="connsiteX0" fmla="*/ 0 w 6716712"/>
              <a:gd name="connsiteY0" fmla="*/ 0 h 9014859"/>
              <a:gd name="connsiteX1" fmla="*/ 6716712 w 6716712"/>
              <a:gd name="connsiteY1" fmla="*/ 0 h 9014859"/>
              <a:gd name="connsiteX2" fmla="*/ 6716712 w 6716712"/>
              <a:gd name="connsiteY2" fmla="*/ 9014859 h 9014859"/>
              <a:gd name="connsiteX3" fmla="*/ 0 w 6716712"/>
              <a:gd name="connsiteY3" fmla="*/ 9014859 h 9014859"/>
              <a:gd name="connsiteX4" fmla="*/ 0 w 6716712"/>
              <a:gd name="connsiteY4" fmla="*/ 4686023 h 9014859"/>
              <a:gd name="connsiteX5" fmla="*/ 30281 w 6716712"/>
              <a:gd name="connsiteY5" fmla="*/ 4726496 h 9014859"/>
              <a:gd name="connsiteX6" fmla="*/ 874223 w 6716712"/>
              <a:gd name="connsiteY6" fmla="*/ 5124576 h 9014859"/>
              <a:gd name="connsiteX7" fmla="*/ 4064231 w 6716712"/>
              <a:gd name="connsiteY7" fmla="*/ 5124576 h 9014859"/>
              <a:gd name="connsiteX8" fmla="*/ 4064231 w 6716712"/>
              <a:gd name="connsiteY8" fmla="*/ 2023016 h 9014859"/>
              <a:gd name="connsiteX9" fmla="*/ 3319329 w 6716712"/>
              <a:gd name="connsiteY9" fmla="*/ 1278328 h 9014859"/>
              <a:gd name="connsiteX10" fmla="*/ 0 w 6716712"/>
              <a:gd name="connsiteY10"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6712" h="9014859">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023016"/>
                </a:lnTo>
                <a:cubicBezTo>
                  <a:pt x="4064231" y="1611478"/>
                  <a:pt x="3730987" y="1278328"/>
                  <a:pt x="3319329" y="1278328"/>
                </a:cubicBez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6870" y="3859681"/>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24588" y="2304362"/>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15680" y="2278341"/>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7" name="Slide Number Placeholder 5">
            <a:extLst>
              <a:ext uri="{FF2B5EF4-FFF2-40B4-BE49-F238E27FC236}">
                <a16:creationId xmlns:a16="http://schemas.microsoft.com/office/drawing/2014/main" id="{883966C9-E131-AA40-B612-AC4A6C3D25D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08030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1198645"/>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920042" y="1697358"/>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1538074"/>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910722" y="3921902"/>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910722" y="4420615"/>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754362" y="4261331"/>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907809" y="6635459"/>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907809" y="7134172"/>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751449" y="6974888"/>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74" name="Slide Number Placeholder 5">
            <a:extLst>
              <a:ext uri="{FF2B5EF4-FFF2-40B4-BE49-F238E27FC236}">
                <a16:creationId xmlns:a16="http://schemas.microsoft.com/office/drawing/2014/main" id="{EBD33226-0FBB-994F-B04E-DABD0AAC39B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87337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0" name="Slide Number Placeholder 5">
            <a:extLst>
              <a:ext uri="{FF2B5EF4-FFF2-40B4-BE49-F238E27FC236}">
                <a16:creationId xmlns:a16="http://schemas.microsoft.com/office/drawing/2014/main" id="{C8C57F0D-E616-E745-97BA-83348B7B3BE0}"/>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173640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498135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31" r:id="rId1"/>
    <p:sldLayoutId id="2147483945" r:id="rId2"/>
    <p:sldLayoutId id="2147483946" r:id="rId3"/>
    <p:sldLayoutId id="2147483954" r:id="rId4"/>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C872740-AF4D-0242-B897-B6428B3B26BF}"/>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5" name="Text Box 5">
            <a:extLst>
              <a:ext uri="{FF2B5EF4-FFF2-40B4-BE49-F238E27FC236}">
                <a16:creationId xmlns:a16="http://schemas.microsoft.com/office/drawing/2014/main" id="{3133791B-FD9C-F6C4-268A-F210E0F3F478}"/>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DA34BFF-7D22-D520-6070-A74D8C98C903}"/>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63" r:id="rId6"/>
    <p:sldLayoutId id="2147483961" r:id="rId7"/>
    <p:sldLayoutId id="2147483939" r:id="rId8"/>
    <p:sldLayoutId id="2147483940" r:id="rId9"/>
    <p:sldLayoutId id="2147483964" r:id="rId10"/>
    <p:sldLayoutId id="2147483941" r:id="rId11"/>
    <p:sldLayoutId id="2147483962" r:id="rId12"/>
    <p:sldLayoutId id="2147483960" r:id="rId13"/>
    <p:sldLayoutId id="2147483942" r:id="rId14"/>
    <p:sldLayoutId id="2147483943" r:id="rId15"/>
    <p:sldLayoutId id="2147483959" r:id="rId16"/>
    <p:sldLayoutId id="2147483944" r:id="rId17"/>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5205046" y="10196859"/>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8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ethical food entrepreneurship</a:t>
            </a:r>
            <a:endParaRPr lang="en-IE" sz="8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a:endCxn id="11" idx="1"/>
          </p:cNvCxnSpPr>
          <p:nvPr userDrawn="1"/>
        </p:nvCxnSpPr>
        <p:spPr>
          <a:xfrm flipV="1">
            <a:off x="12888" y="10381630"/>
            <a:ext cx="5192158" cy="8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30" r:id="rId1"/>
    <p:sldLayoutId id="2147483956" r:id="rId2"/>
    <p:sldLayoutId id="2147483957" r:id="rId3"/>
    <p:sldLayoutId id="2147483958" r:id="rId4"/>
    <p:sldLayoutId id="2147483947" r:id="rId5"/>
    <p:sldLayoutId id="2147483948" r:id="rId6"/>
    <p:sldLayoutId id="2147483949" r:id="rId7"/>
    <p:sldLayoutId id="2147483950" r:id="rId8"/>
    <p:sldLayoutId id="2147483951" r:id="rId9"/>
    <p:sldLayoutId id="2147483952" r:id="rId10"/>
    <p:sldLayoutId id="2147483953" r:id="rId11"/>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ethicsunwrapped.utexas.edu/" TargetMode="External"/><Relationship Id="rId7" Type="http://schemas.openxmlformats.org/officeDocument/2006/relationships/image" Target="../media/image25.png"/><Relationship Id="rId2"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hyperlink" Target="https://www.bbc.co.uk/programmes/p01f0vzr" TargetMode="External"/><Relationship Id="rId4" Type="http://schemas.openxmlformats.org/officeDocument/2006/relationships/hyperlink" Target="https://www.youtube.com/playlist?list=PLtKNX4SfKpzWO2Yjvkp-hMS0gTI948pI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microsoft.com/office/2018/10/relationships/comments" Target="../comments/modernComment_16E_428EDDAE.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25.png"/><Relationship Id="rId2" Type="http://schemas.openxmlformats.org/officeDocument/2006/relationships/hyperlink" Target="http://ttps:/www.fao.org/3/x5584e/x5584e0i.htm" TargetMode="External"/><Relationship Id="rId1" Type="http://schemas.openxmlformats.org/officeDocument/2006/relationships/slideLayout" Target="../slideLayouts/slideLayout9.xml"/><Relationship Id="rId6" Type="http://schemas.openxmlformats.org/officeDocument/2006/relationships/image" Target="../media/image48.jpeg"/><Relationship Id="rId5" Type="http://schemas.openxmlformats.org/officeDocument/2006/relationships/hyperlink" Target="https://audiovisual.ec.europa.eu/en/video/I-196217?lg=INT" TargetMode="External"/><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food.ec.europa.eu/horizontal-topics/farm-fork-strategy_en" TargetMode="Externa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hyperlink" Target="https://www.fairtradecertified.org/" TargetMode="External"/><Relationship Id="rId13" Type="http://schemas.openxmlformats.org/officeDocument/2006/relationships/image" Target="../media/image47.svg"/><Relationship Id="rId3" Type="http://schemas.openxmlformats.org/officeDocument/2006/relationships/hyperlink" Target="https://www.ecocert.com/en/certification-detail/organic-farming-europe-eu-n-848-2018" TargetMode="External"/><Relationship Id="rId7" Type="http://schemas.openxmlformats.org/officeDocument/2006/relationships/image" Target="../media/image51.png"/><Relationship Id="rId12" Type="http://schemas.openxmlformats.org/officeDocument/2006/relationships/image" Target="../media/image46.png"/><Relationship Id="rId2" Type="http://schemas.openxmlformats.org/officeDocument/2006/relationships/hyperlink" Target="https://www.iscc-system.org/certificates/all-certificates/" TargetMode="External"/><Relationship Id="rId16"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hyperlink" Target="https://www.rainforest-alliance.org/about/" TargetMode="External"/><Relationship Id="rId11" Type="http://schemas.openxmlformats.org/officeDocument/2006/relationships/image" Target="../media/image53.png"/><Relationship Id="rId5" Type="http://schemas.openxmlformats.org/officeDocument/2006/relationships/hyperlink" Target="https://docs.google.com/document/d/1qO2rq3juzAk_d17wZ8OT0pULwj-MvyAm/edit?usp=share_link&amp;ouid=107836455325722665013&amp;rtpof=true&amp;sd=true" TargetMode="External"/><Relationship Id="rId15" Type="http://schemas.openxmlformats.org/officeDocument/2006/relationships/hyperlink" Target="https://www.youtube.com/watch?v=IjCs8aMfZZw&amp;t=239s" TargetMode="External"/><Relationship Id="rId10" Type="http://schemas.openxmlformats.org/officeDocument/2006/relationships/hyperlink" Target="https://www.globalgap.org/uk_en/ggn-label/ggn-label-faq/" TargetMode="External"/><Relationship Id="rId4" Type="http://schemas.openxmlformats.org/officeDocument/2006/relationships/image" Target="../media/image50.png"/><Relationship Id="rId9" Type="http://schemas.openxmlformats.org/officeDocument/2006/relationships/image" Target="../media/image52.png"/><Relationship Id="rId14" Type="http://schemas.openxmlformats.org/officeDocument/2006/relationships/hyperlink" Target="https://www.youtube.com/watch?v=T29rRlu5xz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ethical-food.eu/educators-guide-turkish/" TargetMode="Externa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eb.archive.org/web/20210504164007/https:/ec.europa.eu/food/sites/food/files/safety/docs/f2f_action-plan_2020_strategy-info_en.pdf" TargetMode="External"/><Relationship Id="rId7" Type="http://schemas.openxmlformats.org/officeDocument/2006/relationships/image" Target="../media/image25.png"/><Relationship Id="rId2" Type="http://schemas.openxmlformats.org/officeDocument/2006/relationships/hyperlink" Target="https://audiovisual.ec.europa.eu/en/video/I-226229?lg=EN" TargetMode="Externa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41.png"/><Relationship Id="rId4" Type="http://schemas.openxmlformats.org/officeDocument/2006/relationships/hyperlink" Target="https://www.fao.org/3/y4671e/y4671e00.htm#Content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47.svg"/><Relationship Id="rId2" Type="http://schemas.openxmlformats.org/officeDocument/2006/relationships/hyperlink" Target="https://docs.google.com/document/d/1-E8kzYPqJ8Rw-KkJFR1ptx0QXH5DeZte/edit?usp=share_link&amp;ouid=107836455325722665013&amp;rtpof=true&amp;sd=true" TargetMode="Externa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60.pn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ts6fyUfOXLV0Zfdm8RE5pZDQ8GBkfwwR/edit?usp=share_link&amp;ouid=107836455325722665013&amp;rtpof=true&amp;sd=true" TargetMode="External"/><Relationship Id="rId2" Type="http://schemas.openxmlformats.org/officeDocument/2006/relationships/image" Target="../media/image61.jpe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ocs.google.com/document/d/13rr2xDPfb51hv6MVZ6wwb1_AhisthYSA/edit?usp=share_link&amp;ouid=107836455325722665013&amp;rtpof=true&amp;sd=true"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journalistsresource.org/studies/society/public-health/food-safety-united-states-research-roundup/" TargetMode="External"/><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halalauthority.org/certification/" TargetMode="Externa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hyperlink" Target="https://glossarissimo.wordpress.com/2013/02/19/en-definitions-of-words-used-in-food-processing-arrow-scientific/" TargetMode="External"/><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3" Type="http://schemas.openxmlformats.org/officeDocument/2006/relationships/hyperlink" Target="https://www.middleeastmonitor.com/20170123-child-labour-in-yemen/" TargetMode="External"/><Relationship Id="rId2" Type="http://schemas.openxmlformats.org/officeDocument/2006/relationships/image" Target="../media/image64.jpeg"/><Relationship Id="rId1" Type="http://schemas.openxmlformats.org/officeDocument/2006/relationships/slideLayout" Target="../slideLayouts/slideLayout16.xml"/><Relationship Id="rId5" Type="http://schemas.openxmlformats.org/officeDocument/2006/relationships/hyperlink" Target="http://www.thelondonfoodie.co.uk/2017/03/gourmet-tinned-fish-seafood-spanish.html" TargetMode="External"/><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irishtimes.com/life-and-style/food-and-drink/why-are-there-so-few-women-chefs-1.4731442" TargetMode="External"/><Relationship Id="rId7" Type="http://schemas.openxmlformats.org/officeDocument/2006/relationships/image" Target="../media/image66.jpeg"/><Relationship Id="rId2" Type="http://schemas.openxmlformats.org/officeDocument/2006/relationships/hyperlink" Target="https://core.ac.uk/download/pdf/19159084.pdf" TargetMode="External"/><Relationship Id="rId1" Type="http://schemas.openxmlformats.org/officeDocument/2006/relationships/slideLayout" Target="../slideLayouts/slideLayout12.xml"/><Relationship Id="rId6" Type="http://schemas.openxmlformats.org/officeDocument/2006/relationships/hyperlink" Target="https://osha.europa.eu/en" TargetMode="External"/><Relationship Id="rId5" Type="http://schemas.openxmlformats.org/officeDocument/2006/relationships/image" Target="../media/image41.png"/><Relationship Id="rId4" Type="http://schemas.openxmlformats.org/officeDocument/2006/relationships/hyperlink" Target="https://upserve.com/restaurant-insider/female-chefs-offer-ways-combat-gender-inequality-kitche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fda.gov/safety/recalls-market-withdrawals-safety-alerts" TargetMode="Externa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ocs.google.com/document/d/13GFNIeXZfDzBnrBg6lbfHbBHqUvrvSe1/edit?usp=share_link&amp;ouid=107836455325722665013&amp;rtpof=true&amp;sd=true"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JqcOemwQr30SOKu5wbJ7ftZcHLIthj4u/edit?usp=share_link&amp;ouid=107836455325722665013&amp;rtpof=true&amp;sd=true" TargetMode="External"/><Relationship Id="rId2" Type="http://schemas.openxmlformats.org/officeDocument/2006/relationships/hyperlink" Target="https://docs.google.com/document/d/1bC1NUlSc_0Ukv_OHlnD2MlxHo9UKP6F8/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8.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9.jpeg"/><Relationship Id="rId7"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bmj.com/content/370/bmj.m3173" TargetMode="External"/><Relationship Id="rId5" Type="http://schemas.openxmlformats.org/officeDocument/2006/relationships/image" Target="../media/image70.jpeg"/><Relationship Id="rId4" Type="http://schemas.openxmlformats.org/officeDocument/2006/relationships/hyperlink" Target="http://theconversation.com/food-traffic-lights-are-green-for-go-but-eu-holds-back-more-radical-measures-15403"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ebgate.ec.europa.eu/rasff-window/screen/search" TargetMode="External"/><Relationship Id="rId2" Type="http://schemas.openxmlformats.org/officeDocument/2006/relationships/hyperlink" Target="https://audiovisual.ec.europa.eu/en/video/I-226232?lg=EN" TargetMode="Externa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73.jpe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hyperlink" Target="http://www.foodinnovation.how/" TargetMode="External"/><Relationship Id="rId2" Type="http://schemas.openxmlformats.org/officeDocument/2006/relationships/image" Target="../media/image74.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silolondon.com/" TargetMode="External"/><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75.jpeg"/><Relationship Id="rId4" Type="http://schemas.openxmlformats.org/officeDocument/2006/relationships/hyperlink" Target="https://nammushroom.com/pages/sobre-nos"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10.xml"/><Relationship Id="rId7" Type="http://schemas.openxmlformats.org/officeDocument/2006/relationships/slide" Target="slide46.xml"/><Relationship Id="rId2" Type="http://schemas.openxmlformats.org/officeDocument/2006/relationships/slide" Target="slide8.xml"/><Relationship Id="rId1" Type="http://schemas.openxmlformats.org/officeDocument/2006/relationships/slideLayout" Target="../slideLayouts/slideLayout3.xml"/><Relationship Id="rId6" Type="http://schemas.openxmlformats.org/officeDocument/2006/relationships/slide" Target="slide25.xml"/><Relationship Id="rId11" Type="http://schemas.openxmlformats.org/officeDocument/2006/relationships/image" Target="../media/image25.png"/><Relationship Id="rId5" Type="http://schemas.openxmlformats.org/officeDocument/2006/relationships/slide" Target="slide16.xml"/><Relationship Id="rId10" Type="http://schemas.openxmlformats.org/officeDocument/2006/relationships/slide" Target="slide62.xml"/><Relationship Id="rId4" Type="http://schemas.openxmlformats.org/officeDocument/2006/relationships/slide" Target="slide13.xml"/><Relationship Id="rId9" Type="http://schemas.openxmlformats.org/officeDocument/2006/relationships/slide" Target="slide61.xml"/></Relationships>
</file>

<file path=ppt/slides/_rels/slide40.xml.rels><?xml version="1.0" encoding="UTF-8" standalone="yes"?>
<Relationships xmlns="http://schemas.openxmlformats.org/package/2006/relationships"><Relationship Id="rId3" Type="http://schemas.openxmlformats.org/officeDocument/2006/relationships/hyperlink" Target="https://environment.ec.europa.eu/strategy/plastics-strategy_en" TargetMode="External"/><Relationship Id="rId2" Type="http://schemas.openxmlformats.org/officeDocument/2006/relationships/image" Target="../media/image76.png"/><Relationship Id="rId1" Type="http://schemas.openxmlformats.org/officeDocument/2006/relationships/slideLayout" Target="../slideLayouts/slideLayout11.xml"/><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docs.google.com/document/d/1wOFPBkUmMG2Hh41hLc79x2RHdxlF_aA-/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8" Type="http://schemas.openxmlformats.org/officeDocument/2006/relationships/hyperlink" Target="https://www.youtube.com/watch?v=_6xlNyWPpB8&amp;list=RDCMUCsooa4yRKGN_zEE8iknghZA&amp;index=2" TargetMode="External"/><Relationship Id="rId3" Type="http://schemas.openxmlformats.org/officeDocument/2006/relationships/hyperlink" Target="https://webgate.ec.europa.eu/rasff-window/screen/search" TargetMode="External"/><Relationship Id="rId7" Type="http://schemas.openxmlformats.org/officeDocument/2006/relationships/image" Target="../media/image81.jpeg"/><Relationship Id="rId2" Type="http://schemas.openxmlformats.org/officeDocument/2006/relationships/slideLayout" Target="../slideLayouts/slideLayout12.xml"/><Relationship Id="rId1" Type="http://schemas.openxmlformats.org/officeDocument/2006/relationships/video" Target="https://www.youtube.com/embed/_6xlNyWPpB8?feature=oembed" TargetMode="External"/><Relationship Id="rId6" Type="http://schemas.openxmlformats.org/officeDocument/2006/relationships/image" Target="../media/image80.png"/><Relationship Id="rId5" Type="http://schemas.openxmlformats.org/officeDocument/2006/relationships/image" Target="../media/image79.jpeg"/><Relationship Id="rId4" Type="http://schemas.openxmlformats.org/officeDocument/2006/relationships/image" Target="../media/image41.png"/><Relationship Id="rId9" Type="http://schemas.openxmlformats.org/officeDocument/2006/relationships/image" Target="../media/image8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docs.google.com/document/d/1TxHq3IHF_DPRtoa6nWLUuitiGeKp-7QF/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hyperlink" Target="https://www.bing.com/videos/search?q=short+food+supply+chain&amp;ru=%2fvideos%2fsearch%3fq%3dshort%2bfood%2bsupply%2bchain%26FORM%3dHDRSC4&amp;view=detail&amp;mid=4422EBE8A958271E36B84422EBE8A958271E36B8&amp;rvsmid=C4BC7DE694E881D2D529C4BC7DE694E881D2D529&amp;FORM=VDRVRV" TargetMode="External"/><Relationship Id="rId7" Type="http://schemas.openxmlformats.org/officeDocument/2006/relationships/image" Target="../media/image84.jpeg"/><Relationship Id="rId2" Type="http://schemas.openxmlformats.org/officeDocument/2006/relationships/slideLayout" Target="../slideLayouts/slideLayout12.xml"/><Relationship Id="rId1" Type="http://schemas.openxmlformats.org/officeDocument/2006/relationships/video" Target="https://www.youtube.com/embed/o9VJBnisQEo?feature=oembed" TargetMode="External"/><Relationship Id="rId6" Type="http://schemas.openxmlformats.org/officeDocument/2006/relationships/image" Target="../media/image41.png"/><Relationship Id="rId5" Type="http://schemas.openxmlformats.org/officeDocument/2006/relationships/hyperlink" Target="https://docslib.org/doc/12142127/slow-foods-contribution-to-the-debate-on-the-sustainability-of-the" TargetMode="External"/><Relationship Id="rId10" Type="http://schemas.openxmlformats.org/officeDocument/2006/relationships/image" Target="../media/image25.png"/><Relationship Id="rId4" Type="http://schemas.openxmlformats.org/officeDocument/2006/relationships/hyperlink" Target="https://www.eufic.org/en/food-production/article/short-food-supply-chains-reconnecting-producers-and-consumers" TargetMode="External"/><Relationship Id="rId9" Type="http://schemas.openxmlformats.org/officeDocument/2006/relationships/image" Target="../media/image86.jpeg"/></Relationships>
</file>

<file path=ppt/slides/_rels/slide4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9.xml"/><Relationship Id="rId5" Type="http://schemas.openxmlformats.org/officeDocument/2006/relationships/image" Target="../media/image87.png"/><Relationship Id="rId4" Type="http://schemas.openxmlformats.org/officeDocument/2006/relationships/hyperlink" Target="https://youtu.be/9rkE-gAUhB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https://www.reuters.com/article/us-eu-copyright-netherlands-food-idUSKCN1NI1IN" TargetMode="External"/><Relationship Id="rId2" Type="http://schemas.openxmlformats.org/officeDocument/2006/relationships/image" Target="../media/image90.png"/><Relationship Id="rId1" Type="http://schemas.openxmlformats.org/officeDocument/2006/relationships/slideLayout" Target="../slideLayouts/slideLayout9.xml"/><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wllXY322K7Q" TargetMode="External"/><Relationship Id="rId2" Type="http://schemas.openxmlformats.org/officeDocument/2006/relationships/image" Target="../media/image91.png"/><Relationship Id="rId1" Type="http://schemas.openxmlformats.org/officeDocument/2006/relationships/slideLayout" Target="../slideLayouts/slideLayout10.xml"/><Relationship Id="rId5" Type="http://schemas.openxmlformats.org/officeDocument/2006/relationships/image" Target="../media/image87.png"/><Relationship Id="rId4" Type="http://schemas.openxmlformats.org/officeDocument/2006/relationships/hyperlink" Target="https://www.youtube.com/watch?v=KaYbwbkeC4w"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foodinnovation.how" TargetMode="External"/><Relationship Id="rId2" Type="http://schemas.openxmlformats.org/officeDocument/2006/relationships/image" Target="../media/image92.png"/><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hyperlink" Target="https://goodsense.co.nz/junk-food-marketers-culpable-for-childhood-obesity/" TargetMode="External"/><Relationship Id="rId2" Type="http://schemas.openxmlformats.org/officeDocument/2006/relationships/image" Target="../media/image41.png"/><Relationship Id="rId1" Type="http://schemas.openxmlformats.org/officeDocument/2006/relationships/slideLayout" Target="../slideLayouts/slideLayout10.xml"/><Relationship Id="rId5" Type="http://schemas.openxmlformats.org/officeDocument/2006/relationships/image" Target="../media/image93.png"/><Relationship Id="rId4" Type="http://schemas.openxmlformats.org/officeDocument/2006/relationships/hyperlink" Target="https://www.youtube.com/watch?v=UbgrvX-0nEQ"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ethicalconsumer.org/" TargetMode="Externa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hyperlink" Target="https://www.youtube.com/watch?v=TLga8qAOLvI" TargetMode="External"/><Relationship Id="rId4" Type="http://schemas.openxmlformats.org/officeDocument/2006/relationships/image" Target="../media/image47.svg"/></Relationships>
</file>

<file path=ppt/slides/_rels/slide5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8" Type="http://schemas.openxmlformats.org/officeDocument/2006/relationships/hyperlink" Target="http://www.evocco.con/" TargetMode="External"/><Relationship Id="rId3" Type="http://schemas.openxmlformats.org/officeDocument/2006/relationships/image" Target="../media/image41.png"/><Relationship Id="rId7" Type="http://schemas.openxmlformats.org/officeDocument/2006/relationships/image" Target="../media/image100.jpeg"/><Relationship Id="rId2" Type="http://schemas.openxmlformats.org/officeDocument/2006/relationships/hyperlink" Target="https://doi.org/10.1177/1368430219861848" TargetMode="External"/><Relationship Id="rId1" Type="http://schemas.openxmlformats.org/officeDocument/2006/relationships/slideLayout" Target="../slideLayouts/slideLayout12.xml"/><Relationship Id="rId6" Type="http://schemas.openxmlformats.org/officeDocument/2006/relationships/image" Target="../media/image99.png"/><Relationship Id="rId5" Type="http://schemas.openxmlformats.org/officeDocument/2006/relationships/hyperlink" Target="https://www.evocco.com/" TargetMode="External"/><Relationship Id="rId4" Type="http://schemas.openxmlformats.org/officeDocument/2006/relationships/image" Target="../media/image85.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bbc.com/news/business-54338754" TargetMode="External"/><Relationship Id="rId2" Type="http://schemas.openxmlformats.org/officeDocument/2006/relationships/hyperlink" Target="https://www.ama.org/the-definition-of-marketing-what-is-marketing/" TargetMode="External"/><Relationship Id="rId1" Type="http://schemas.openxmlformats.org/officeDocument/2006/relationships/slideLayout" Target="../slideLayouts/slideLayout13.xml"/><Relationship Id="rId6" Type="http://schemas.openxmlformats.org/officeDocument/2006/relationships/hyperlink" Target="https://patentexperts.org/patent/how-to-get-a-patent/food-patent/" TargetMode="External"/><Relationship Id="rId5" Type="http://schemas.openxmlformats.org/officeDocument/2006/relationships/hyperlink" Target="https://www.beyondmeat.com/en-US/mission/" TargetMode="External"/><Relationship Id="rId4" Type="http://schemas.openxmlformats.org/officeDocument/2006/relationships/hyperlink" Target="https://www.earlymoderntexts.com/assets/pdfs/bentham1780.pdf"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easac.eu/publications/details/planting-the-future-opportunities-and-challenges-for-using-crop-genetic-improvement-technologies-for-sustainable-agriculture" TargetMode="External"/><Relationship Id="rId3" Type="http://schemas.openxmlformats.org/officeDocument/2006/relationships/hyperlink" Target="https://www.coca-cola.co.uk/our-business/faqs/is-the-coca-cola-formula-kept-secret-because-the-company-has-something-to-hide" TargetMode="External"/><Relationship Id="rId7" Type="http://schemas.openxmlformats.org/officeDocument/2006/relationships/hyperlink" Target="https://ifst.onlinelibrary.wiley.com/doi/full/10.1002/fsat.3401_11.x" TargetMode="External"/><Relationship Id="rId2" Type="http://schemas.openxmlformats.org/officeDocument/2006/relationships/hyperlink" Target="https://www.cancer.org.au/cancer-information/causes-and-prevention/diet-and-exercise/meat-and-cancer-risk" TargetMode="External"/><Relationship Id="rId1" Type="http://schemas.openxmlformats.org/officeDocument/2006/relationships/slideLayout" Target="../slideLayouts/slideLayout14.xml"/><Relationship Id="rId6" Type="http://schemas.openxmlformats.org/officeDocument/2006/relationships/hyperlink" Target="https://curia.europa.eu/jcms/upload/docs/application/pdf/2018-11/cp180171en.pdf" TargetMode="External"/><Relationship Id="rId5" Type="http://schemas.openxmlformats.org/officeDocument/2006/relationships/hyperlink" Target="https://www.law.cornell.edu/wex/trade_dress#:~:text=Definition,identifying%20function%20as%20a%20trademark" TargetMode="External"/><Relationship Id="rId4" Type="http://schemas.openxmlformats.org/officeDocument/2006/relationships/hyperlink" Target="https://www.law.cornell.edu/wex/original_work_of_authorship"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www.fao.org/3/i2697e/i2697e.pdf" TargetMode="External"/><Relationship Id="rId3" Type="http://schemas.openxmlformats.org/officeDocument/2006/relationships/hyperlink" Target="https://single-market-economy.ec.europa.eu/sectors/food-and-drink-industry/competitiveness-european-food-industry/forum-better-functioning-food-supply-chain_en" TargetMode="External"/><Relationship Id="rId7" Type="http://schemas.openxmlformats.org/officeDocument/2006/relationships/hyperlink" Target="https://www.fao.org/fileadmin/templates/wsfs/docs/Issues_papers/HLEF2050_Global_Agriculture.pdf" TargetMode="External"/><Relationship Id="rId2" Type="http://schemas.openxmlformats.org/officeDocument/2006/relationships/hyperlink" Target="https://single-market-economy.ec.europa.eu/sectors/food-and-drink-industry_en" TargetMode="External"/><Relationship Id="rId1" Type="http://schemas.openxmlformats.org/officeDocument/2006/relationships/slideLayout" Target="../slideLayouts/slideLayout14.xml"/><Relationship Id="rId6" Type="http://schemas.openxmlformats.org/officeDocument/2006/relationships/hyperlink" Target="https://www.fao.org/3/y4671e/y4671e00.htm#Contents" TargetMode="External"/><Relationship Id="rId5" Type="http://schemas.openxmlformats.org/officeDocument/2006/relationships/hyperlink" Target="https://www.eufic.org/en/food-production/article/short-food-supply-chains-reconnecting-producers-and-consumers" TargetMode="External"/><Relationship Id="rId10" Type="http://schemas.openxmlformats.org/officeDocument/2006/relationships/hyperlink" Target="https://www.fda.gov/food/consumers/food-loss-and-waste" TargetMode="External"/><Relationship Id="rId4" Type="http://schemas.openxmlformats.org/officeDocument/2006/relationships/hyperlink" Target="https://ec.europa.eu/docsroom/documents/36045/attachments/1/translations/en/renditions/native" TargetMode="External"/><Relationship Id="rId9" Type="http://schemas.openxmlformats.org/officeDocument/2006/relationships/hyperlink" Target="https://www.fao.org/sustainable-development-goals/goals/goal-12/en/"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youtu.be/wWZi-8Wji7M" TargetMode="External"/><Relationship Id="rId3" Type="http://schemas.openxmlformats.org/officeDocument/2006/relationships/hyperlink" Target="http://dx.doi.org/10.3390/su11092638" TargetMode="External"/><Relationship Id="rId7" Type="http://schemas.openxmlformats.org/officeDocument/2006/relationships/hyperlink" Target="https://youtu.be/-FrZl22_79Q" TargetMode="External"/><Relationship Id="rId2" Type="http://schemas.openxmlformats.org/officeDocument/2006/relationships/hyperlink" Target="https://halalauthority.org/certification/" TargetMode="External"/><Relationship Id="rId1" Type="http://schemas.openxmlformats.org/officeDocument/2006/relationships/slideLayout" Target="../slideLayouts/slideLayout14.xml"/><Relationship Id="rId6" Type="http://schemas.openxmlformats.org/officeDocument/2006/relationships/hyperlink" Target="https://www.aiga.org/sites/default/files/2021-02/Trademark_Trade_Dress_2019.pdf" TargetMode="External"/><Relationship Id="rId5" Type="http://schemas.openxmlformats.org/officeDocument/2006/relationships/hyperlink" Target="https://www.inta.org/topics/trade-dress/" TargetMode="External"/><Relationship Id="rId10" Type="http://schemas.openxmlformats.org/officeDocument/2006/relationships/hyperlink" Target="https://youtu.be/NMblKpkKYao" TargetMode="External"/><Relationship Id="rId4" Type="http://schemas.openxmlformats.org/officeDocument/2006/relationships/hyperlink" Target="https://www.ilo.org/ipec/Informationresources/WCMS_797515/lang--en/index.htm" TargetMode="External"/><Relationship Id="rId9" Type="http://schemas.openxmlformats.org/officeDocument/2006/relationships/hyperlink" Target="https://youtu.be/EY6Cgp5nd_c"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enb.iisd.org/consume/oslo004.html" TargetMode="External"/><Relationship Id="rId2" Type="http://schemas.openxmlformats.org/officeDocument/2006/relationships/hyperlink" Target="https://education.nationalgeographic.org/resource/sustainable-fishing" TargetMode="External"/><Relationship Id="rId1" Type="http://schemas.openxmlformats.org/officeDocument/2006/relationships/slideLayout" Target="../slideLayouts/slideLayout14.xml"/><Relationship Id="rId6" Type="http://schemas.openxmlformats.org/officeDocument/2006/relationships/hyperlink" Target="https://www.peta.org/features/what-is-speciesism/" TargetMode="External"/><Relationship Id="rId5" Type="http://schemas.openxmlformats.org/officeDocument/2006/relationships/hyperlink" Target="https://eu.boell.org/en/PesticideAtlas" TargetMode="External"/><Relationship Id="rId4" Type="http://schemas.openxmlformats.org/officeDocument/2006/relationships/hyperlink" Target="https://doi.org/10.1111/nure.12001"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epa.gov/greenvehicles/fast-facts-transportation-greenhouse-gas-emissions" TargetMode="External"/><Relationship Id="rId3" Type="http://schemas.openxmlformats.org/officeDocument/2006/relationships/hyperlink" Target="https://docslib.org/doc/12142127/slow-foods-contribution-to-the-debate-on-the-sustainability-of-the" TargetMode="External"/><Relationship Id="rId7" Type="http://schemas.openxmlformats.org/officeDocument/2006/relationships/hyperlink" Target="https://www.copyright.gov/what-is-copyright/" TargetMode="External"/><Relationship Id="rId2" Type="http://schemas.openxmlformats.org/officeDocument/2006/relationships/hyperlink" Target="https://doi.org/10.1007/978-3-642-28036-8_119" TargetMode="External"/><Relationship Id="rId1" Type="http://schemas.openxmlformats.org/officeDocument/2006/relationships/slideLayout" Target="../slideLayouts/slideLayout14.xml"/><Relationship Id="rId6" Type="http://schemas.openxmlformats.org/officeDocument/2006/relationships/hyperlink" Target="https://economictimes.indiatimes.com/definition/fair-trade-price" TargetMode="External"/><Relationship Id="rId5" Type="http://schemas.openxmlformats.org/officeDocument/2006/relationships/hyperlink" Target="https://www.ft.com/content/d8677261-e136-4969-bd5f-a19a539cbdbc" TargetMode="External"/><Relationship Id="rId10" Type="http://schemas.openxmlformats.org/officeDocument/2006/relationships/hyperlink" Target="https://www.un.org/sustainabledevelopment/sustainable-consumption-production/" TargetMode="External"/><Relationship Id="rId4" Type="http://schemas.openxmlformats.org/officeDocument/2006/relationships/hyperlink" Target="https://www.aicr.org/resources/blog/processed-meat-and-cancer/" TargetMode="External"/><Relationship Id="rId9" Type="http://schemas.openxmlformats.org/officeDocument/2006/relationships/hyperlink" Target="https://www.uspto.gov/web/offices/ac/ido/oeip/taf/data/patdesc.htm"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live.worldbank.org/events/healthy-diets-affordable" TargetMode="External"/><Relationship Id="rId3" Type="http://schemas.openxmlformats.org/officeDocument/2006/relationships/hyperlink" Target="https://youtu.be/hACdhD_kes8" TargetMode="External"/><Relationship Id="rId7" Type="http://schemas.openxmlformats.org/officeDocument/2006/relationships/hyperlink" Target="https://www.wipo.int/about-ip/en/" TargetMode="External"/><Relationship Id="rId2" Type="http://schemas.openxmlformats.org/officeDocument/2006/relationships/hyperlink" Target="https://doi.org/10.3389/fpsyg.2020.01603" TargetMode="External"/><Relationship Id="rId1" Type="http://schemas.openxmlformats.org/officeDocument/2006/relationships/slideLayout" Target="../slideLayouts/slideLayout14.xml"/><Relationship Id="rId6" Type="http://schemas.openxmlformats.org/officeDocument/2006/relationships/hyperlink" Target="https://www.who.int/publications/i/item/9789241500210" TargetMode="External"/><Relationship Id="rId5" Type="http://schemas.openxmlformats.org/officeDocument/2006/relationships/hyperlink" Target="https://www.wcrf.org/diet-activity-and-cancer/risk-factors/wholegrains-vegetables-fruit-and-cancer-risk/" TargetMode="External"/><Relationship Id="rId10" Type="http://schemas.openxmlformats.org/officeDocument/2006/relationships/hyperlink" Target="https://doi.org/10.3390/su12052074" TargetMode="External"/><Relationship Id="rId4" Type="http://schemas.openxmlformats.org/officeDocument/2006/relationships/hyperlink" Target="https://youtu.be/3HAMk_ZYO7g" TargetMode="External"/><Relationship Id="rId9" Type="http://schemas.openxmlformats.org/officeDocument/2006/relationships/hyperlink" Target="https://www.worldbank.org/en/topic/agriculture/brief/food-security-update"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www.momentumconsulting.ie/" TargetMode="External"/><Relationship Id="rId13" Type="http://schemas.openxmlformats.org/officeDocument/2006/relationships/image" Target="../media/image35.png"/><Relationship Id="rId18" Type="http://schemas.openxmlformats.org/officeDocument/2006/relationships/image" Target="../media/image25.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hyperlink" Target="http://www.euei.dk/" TargetMode="External"/><Relationship Id="rId17" Type="http://schemas.openxmlformats.org/officeDocument/2006/relationships/image" Target="../media/image39.png"/><Relationship Id="rId2" Type="http://schemas.openxmlformats.org/officeDocument/2006/relationships/hyperlink" Target="https://www.savonia.fi/" TargetMode="External"/><Relationship Id="rId16" Type="http://schemas.openxmlformats.org/officeDocument/2006/relationships/image" Target="../media/image38.emf"/><Relationship Id="rId1" Type="http://schemas.openxmlformats.org/officeDocument/2006/relationships/slideLayout" Target="../slideLayouts/slideLayout14.xml"/><Relationship Id="rId6" Type="http://schemas.openxmlformats.org/officeDocument/2006/relationships/hyperlink" Target="https://portal3.ipb.pt/index.php/pt/ipb" TargetMode="External"/><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7.png"/><Relationship Id="rId10" Type="http://schemas.openxmlformats.org/officeDocument/2006/relationships/hyperlink" Target="https://biainnovatorcampus.ie/" TargetMode="External"/><Relationship Id="rId4" Type="http://schemas.openxmlformats.org/officeDocument/2006/relationships/hyperlink" Target="https://www.antalya.edu.tr/en" TargetMode="External"/><Relationship Id="rId9" Type="http://schemas.openxmlformats.org/officeDocument/2006/relationships/image" Target="../media/image33.png"/><Relationship Id="rId14" Type="http://schemas.openxmlformats.org/officeDocument/2006/relationships/image" Target="../media/image36.png"/></Relationships>
</file>

<file path=ppt/slides/_rels/slide7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twitter.com/EthicalFoodEnt1" TargetMode="External"/><Relationship Id="rId7" Type="http://schemas.openxmlformats.org/officeDocument/2006/relationships/hyperlink" Target="https://www.linkedin.com/company/80257426/admin/" TargetMode="External"/><Relationship Id="rId2" Type="http://schemas.openxmlformats.org/officeDocument/2006/relationships/hyperlink" Target="http://www.ethical-food.eu/" TargetMode="External"/><Relationship Id="rId1" Type="http://schemas.openxmlformats.org/officeDocument/2006/relationships/slideLayout" Target="../slideLayouts/slideLayout21.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hyperlink" Target="https://www.facebook.com/efe.erasmus.projec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81D373-CF2C-984D-B7D8-B76F08852129}"/>
              </a:ext>
            </a:extLst>
          </p:cNvPr>
          <p:cNvSpPr>
            <a:spLocks noGrp="1"/>
          </p:cNvSpPr>
          <p:nvPr>
            <p:ph type="body" sz="quarter" idx="16"/>
          </p:nvPr>
        </p:nvSpPr>
        <p:spPr>
          <a:xfrm>
            <a:off x="3562066" y="2559301"/>
            <a:ext cx="3684895" cy="1224685"/>
          </a:xfrm>
        </p:spPr>
        <p:txBody>
          <a:bodyPr vert="horz" lIns="91440" tIns="45720" rIns="91440" bIns="45720" rtlCol="0" anchor="t">
            <a:noAutofit/>
          </a:bodyPr>
          <a:lstStyle/>
          <a:p>
            <a:pPr algn="l" rtl="0"/>
            <a:r>
              <a:rPr lang="en-US" dirty="0">
                <a:latin typeface="Calibri"/>
                <a:cs typeface="Calibri"/>
              </a:rPr>
              <a:t>EĞİTMEN REHBERİ</a:t>
            </a:r>
            <a:endParaRPr lang="en-US" sz="3000" b="0" dirty="0">
              <a:latin typeface="Calibri"/>
              <a:cs typeface="Calibri"/>
            </a:endParaRPr>
          </a:p>
        </p:txBody>
      </p:sp>
      <p:sp>
        <p:nvSpPr>
          <p:cNvPr id="8" name="TextBox 7">
            <a:extLst>
              <a:ext uri="{FF2B5EF4-FFF2-40B4-BE49-F238E27FC236}">
                <a16:creationId xmlns:a16="http://schemas.microsoft.com/office/drawing/2014/main" id="{B4F097F3-BBEB-62E7-0DD4-2677E05E0F5B}"/>
              </a:ext>
            </a:extLst>
          </p:cNvPr>
          <p:cNvSpPr txBox="1"/>
          <p:nvPr/>
        </p:nvSpPr>
        <p:spPr>
          <a:xfrm>
            <a:off x="3562066" y="4373602"/>
            <a:ext cx="3190426" cy="1200329"/>
          </a:xfrm>
          <a:prstGeom prst="rect">
            <a:avLst/>
          </a:prstGeom>
          <a:noFill/>
        </p:spPr>
        <p:txBody>
          <a:bodyPr wrap="square" lIns="91440" tIns="45720" rIns="91440" bIns="45720" anchor="t">
            <a:spAutoFit/>
          </a:bodyPr>
          <a:lstStyle/>
          <a:p>
            <a:r>
              <a:rPr lang="en-US" sz="2400" b="0" dirty="0" err="1"/>
              <a:t>Etik</a:t>
            </a:r>
            <a:r>
              <a:rPr lang="en-US" sz="2400" b="0" dirty="0"/>
              <a:t> </a:t>
            </a:r>
            <a:r>
              <a:rPr lang="en-US" sz="2400" dirty="0" err="1"/>
              <a:t>Gıda</a:t>
            </a:r>
            <a:r>
              <a:rPr lang="en-US" sz="2400" dirty="0"/>
              <a:t> </a:t>
            </a:r>
            <a:r>
              <a:rPr lang="en-US" sz="2400" dirty="0" err="1"/>
              <a:t>Girişimciliği</a:t>
            </a:r>
            <a:r>
              <a:rPr lang="en-US" sz="2400" dirty="0"/>
              <a:t> </a:t>
            </a:r>
            <a:r>
              <a:rPr lang="en-US" sz="2400" b="0" dirty="0" err="1"/>
              <a:t>için</a:t>
            </a:r>
            <a:r>
              <a:rPr lang="en-US" sz="2400" b="0" dirty="0"/>
              <a:t> </a:t>
            </a:r>
            <a:r>
              <a:rPr lang="en-US" sz="2400" dirty="0" err="1"/>
              <a:t>Eğitmenler</a:t>
            </a:r>
            <a:r>
              <a:rPr lang="en-US" sz="2400" dirty="0"/>
              <a:t> </a:t>
            </a:r>
            <a:r>
              <a:rPr lang="en-US" sz="2400" dirty="0" err="1"/>
              <a:t>ve</a:t>
            </a:r>
            <a:r>
              <a:rPr lang="en-US" sz="2400" b="0" dirty="0"/>
              <a:t> </a:t>
            </a:r>
            <a:r>
              <a:rPr lang="en-US" sz="2400" dirty="0" err="1"/>
              <a:t>Kolaylaştırıcılara</a:t>
            </a:r>
            <a:endParaRPr lang="en-IE" sz="2400" dirty="0">
              <a:ea typeface="Calibri" panose="020F0502020204030204"/>
              <a:cs typeface="Calibri" panose="020F0502020204030204"/>
            </a:endParaRPr>
          </a:p>
        </p:txBody>
      </p:sp>
      <p:sp>
        <p:nvSpPr>
          <p:cNvPr id="9" name="TextBox 8">
            <a:extLst>
              <a:ext uri="{FF2B5EF4-FFF2-40B4-BE49-F238E27FC236}">
                <a16:creationId xmlns:a16="http://schemas.microsoft.com/office/drawing/2014/main" id="{946C4B91-2F1E-2B6C-9D51-90C6ACA4A35C}"/>
              </a:ext>
            </a:extLst>
          </p:cNvPr>
          <p:cNvSpPr txBox="1"/>
          <p:nvPr/>
        </p:nvSpPr>
        <p:spPr>
          <a:xfrm>
            <a:off x="914400" y="7151426"/>
            <a:ext cx="1023582" cy="246221"/>
          </a:xfrm>
          <a:prstGeom prst="rect">
            <a:avLst/>
          </a:prstGeom>
          <a:noFill/>
        </p:spPr>
        <p:txBody>
          <a:bodyPr wrap="square" rtlCol="0">
            <a:spAutoFit/>
          </a:bodyPr>
          <a:lstStyle/>
          <a:p>
            <a:pPr algn="ctr" rtl="0"/>
            <a:r>
              <a:rPr lang="en-IE" sz="1000"/>
              <a:t>2022 - 2023</a:t>
            </a:r>
          </a:p>
        </p:txBody>
      </p:sp>
      <p:pic>
        <p:nvPicPr>
          <p:cNvPr id="2" name="Picture 1">
            <a:extLst>
              <a:ext uri="{FF2B5EF4-FFF2-40B4-BE49-F238E27FC236}">
                <a16:creationId xmlns:a16="http://schemas.microsoft.com/office/drawing/2014/main" id="{BC78375B-9C5F-6C59-DF72-57307858DE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5827364"/>
            <a:ext cx="5951348" cy="2666190"/>
          </a:xfrm>
          <a:prstGeom prst="rect">
            <a:avLst/>
          </a:prstGeom>
        </p:spPr>
      </p:pic>
      <p:sp>
        <p:nvSpPr>
          <p:cNvPr id="3" name="Text Placeholder 4">
            <a:extLst>
              <a:ext uri="{FF2B5EF4-FFF2-40B4-BE49-F238E27FC236}">
                <a16:creationId xmlns:a16="http://schemas.microsoft.com/office/drawing/2014/main" id="{DDD30373-6BC3-F640-798C-71FFBAFFF0B3}"/>
              </a:ext>
            </a:extLst>
          </p:cNvPr>
          <p:cNvSpPr txBox="1">
            <a:spLocks/>
          </p:cNvSpPr>
          <p:nvPr/>
        </p:nvSpPr>
        <p:spPr>
          <a:xfrm>
            <a:off x="628918" y="9117550"/>
            <a:ext cx="1230818" cy="274424"/>
          </a:xfrm>
          <a:prstGeom prst="rect">
            <a:avLst/>
          </a:prstGeom>
          <a:solidFill>
            <a:srgbClr val="F79037"/>
          </a:solidFill>
        </p:spPr>
        <p:txBody>
          <a:bodyPr lIns="91440" tIns="45720" rIns="91440" bIns="45720" anchor="t"/>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US" sz="1000" b="1" dirty="0" err="1">
                <a:solidFill>
                  <a:schemeClr val="tx1"/>
                </a:solidFill>
                <a:latin typeface="Calibri"/>
                <a:ea typeface="Calibri"/>
                <a:cs typeface="Calibri"/>
              </a:rPr>
              <a:t>Yayın</a:t>
            </a:r>
            <a:r>
              <a:rPr lang="en-US" sz="1000" b="1" dirty="0">
                <a:solidFill>
                  <a:schemeClr val="tx1"/>
                </a:solidFill>
                <a:latin typeface="Calibri"/>
                <a:ea typeface="Calibri"/>
                <a:cs typeface="Calibri"/>
              </a:rPr>
              <a:t> </a:t>
            </a:r>
            <a:r>
              <a:rPr lang="en-US" sz="1000" b="1" dirty="0" err="1">
                <a:solidFill>
                  <a:schemeClr val="tx1"/>
                </a:solidFill>
                <a:latin typeface="Calibri"/>
                <a:ea typeface="Calibri"/>
                <a:cs typeface="Calibri"/>
              </a:rPr>
              <a:t>Yılı</a:t>
            </a:r>
            <a:r>
              <a:rPr lang="en-US" sz="1000" b="1" dirty="0">
                <a:solidFill>
                  <a:schemeClr val="tx1"/>
                </a:solidFill>
                <a:latin typeface="Calibri"/>
                <a:ea typeface="Calibri"/>
                <a:cs typeface="Calibri"/>
              </a:rPr>
              <a:t>: 2023</a:t>
            </a:r>
          </a:p>
          <a:p>
            <a:pPr marL="0" indent="0">
              <a:buNone/>
            </a:pPr>
            <a:endParaRPr lang="en-US" sz="1000" dirty="0">
              <a:solidFill>
                <a:schemeClr val="tx1"/>
              </a:solidFill>
            </a:endParaRPr>
          </a:p>
        </p:txBody>
      </p:sp>
    </p:spTree>
    <p:extLst>
      <p:ext uri="{BB962C8B-B14F-4D97-AF65-F5344CB8AC3E}">
        <p14:creationId xmlns:p14="http://schemas.microsoft.com/office/powerpoint/2010/main" val="322171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0A0E2-4EDD-9F78-B88A-88E7B50D911D}"/>
              </a:ext>
            </a:extLst>
          </p:cNvPr>
          <p:cNvSpPr>
            <a:spLocks noGrp="1"/>
          </p:cNvSpPr>
          <p:nvPr>
            <p:ph type="body" sz="quarter" idx="30"/>
          </p:nvPr>
        </p:nvSpPr>
        <p:spPr/>
        <p:txBody>
          <a:bodyPr lIns="91440" tIns="45720" rIns="91440" bIns="45720" anchor="t">
            <a:noAutofit/>
          </a:bodyPr>
          <a:lstStyle/>
          <a:p>
            <a:pPr rtl="0"/>
            <a:r>
              <a:rPr lang="en-IE" sz="3600" dirty="0">
                <a:latin typeface="Calibri"/>
                <a:cs typeface="Calibri"/>
              </a:rPr>
              <a:t>A.1. </a:t>
            </a:r>
            <a:r>
              <a:rPr lang="en-IE" sz="3600" dirty="0" err="1">
                <a:latin typeface="Calibri"/>
                <a:cs typeface="Calibri"/>
              </a:rPr>
              <a:t>Etik</a:t>
            </a:r>
            <a:r>
              <a:rPr lang="en-IE" sz="3600" dirty="0">
                <a:latin typeface="Calibri"/>
                <a:cs typeface="Calibri"/>
              </a:rPr>
              <a:t> </a:t>
            </a:r>
            <a:r>
              <a:rPr lang="en-IE" sz="3600" dirty="0" err="1">
                <a:latin typeface="Calibri"/>
                <a:cs typeface="Calibri"/>
              </a:rPr>
              <a:t>Matrisi</a:t>
            </a:r>
          </a:p>
        </p:txBody>
      </p:sp>
      <p:sp>
        <p:nvSpPr>
          <p:cNvPr id="3" name="Text Placeholder 2">
            <a:extLst>
              <a:ext uri="{FF2B5EF4-FFF2-40B4-BE49-F238E27FC236}">
                <a16:creationId xmlns:a16="http://schemas.microsoft.com/office/drawing/2014/main" id="{AAC5B8CC-6507-E3B7-E220-F37AC59E6A05}"/>
              </a:ext>
            </a:extLst>
          </p:cNvPr>
          <p:cNvSpPr>
            <a:spLocks noGrp="1"/>
          </p:cNvSpPr>
          <p:nvPr>
            <p:ph type="body" sz="quarter" idx="32"/>
          </p:nvPr>
        </p:nvSpPr>
        <p:spPr>
          <a:xfrm>
            <a:off x="903720" y="2484184"/>
            <a:ext cx="6143488" cy="6482396"/>
          </a:xfrm>
        </p:spPr>
        <p:txBody>
          <a:bodyPr lIns="91440" tIns="45720" rIns="91440" bIns="45720" numCol="1" spcCol="288000" anchor="t">
            <a:noAutofit/>
          </a:bodyPr>
          <a:lstStyle/>
          <a:p>
            <a:pPr algn="l"/>
            <a:r>
              <a:rPr lang="tr-TR" sz="1200" dirty="0" err="1">
                <a:latin typeface="Calibri"/>
                <a:cs typeface="Calibri"/>
              </a:rPr>
              <a:t>Mepham</a:t>
            </a:r>
            <a:r>
              <a:rPr lang="tr-TR" sz="1200" dirty="0">
                <a:latin typeface="Calibri"/>
                <a:cs typeface="Calibri"/>
              </a:rPr>
              <a:t> (2000) tarafından önerildiği gibi, etik matris, bir konuda refah, özerklik ve adalete saygı arayan pratik bir yaklaşımdır. Matrisin öğeleri faydacılık, deontolojik etik ve sosyal sözleşme teorisinden yararlanmaktadır. Matris tüm olası etmenleri (insanlar, kuruluşlar, hayvanlar, biyota) duruma doğrudan veya dolaylı olarak dahil olur ve her bir etkenin refahını, özerkliğini ve adaletini dikkate alır.</a:t>
            </a:r>
            <a:endParaRPr lang="en-IE" sz="1200" dirty="0">
              <a:latin typeface="Calibri"/>
              <a:cs typeface="Calibri"/>
            </a:endParaRPr>
          </a:p>
          <a:p>
            <a:pPr algn="l"/>
            <a:endParaRPr lang="tr-TR" sz="1200" b="1" dirty="0"/>
          </a:p>
          <a:p>
            <a:pPr algn="l"/>
            <a:r>
              <a:rPr lang="tr-TR" sz="1200" b="1" dirty="0">
                <a:latin typeface="Calibri"/>
                <a:cs typeface="Calibri"/>
              </a:rPr>
              <a:t>Etik Matris</a:t>
            </a:r>
            <a:r>
              <a:rPr lang="tr-TR" sz="1200" dirty="0">
                <a:latin typeface="Calibri"/>
                <a:cs typeface="Calibri"/>
              </a:rPr>
              <a:t> rehberi, üç bileşeni temsil eder;</a:t>
            </a:r>
          </a:p>
          <a:p>
            <a:pPr marL="171450" indent="-171450" algn="l" rtl="0">
              <a:buFont typeface="Arial" panose="020B0604020202020204" pitchFamily="34" charset="0"/>
              <a:buChar char="•"/>
            </a:pPr>
            <a:r>
              <a:rPr lang="tr-TR" sz="1200" dirty="0">
                <a:latin typeface="Calibri"/>
                <a:cs typeface="Calibri"/>
              </a:rPr>
              <a:t>Refaha saygı, faydacılık gibi en büyük iyiliği elde etmeyi temsil eder,</a:t>
            </a:r>
            <a:endParaRPr lang="tr-TR" sz="1200" dirty="0"/>
          </a:p>
          <a:p>
            <a:pPr marL="171450" indent="-171450" algn="l" rtl="0">
              <a:buFont typeface="Arial" panose="020B0604020202020204" pitchFamily="34" charset="0"/>
              <a:buChar char="•"/>
            </a:pPr>
            <a:r>
              <a:rPr lang="tr-TR" sz="1200" dirty="0">
                <a:latin typeface="Calibri"/>
                <a:cs typeface="Calibri"/>
              </a:rPr>
              <a:t>Özerklik deontolojik bir bakış açısını temsil eder, çünkü durumdan etkilenen faili dikkate almak gerekir ve</a:t>
            </a:r>
            <a:endParaRPr lang="tr-TR" sz="1200" dirty="0"/>
          </a:p>
          <a:p>
            <a:pPr marL="171450" indent="-171450" algn="l">
              <a:buFont typeface="Arial" panose="020B0604020202020204" pitchFamily="34" charset="0"/>
              <a:buChar char="•"/>
            </a:pPr>
            <a:r>
              <a:rPr lang="tr-TR" sz="1200" dirty="0">
                <a:latin typeface="Calibri"/>
                <a:cs typeface="Calibri"/>
              </a:rPr>
              <a:t>Adalet, </a:t>
            </a:r>
            <a:r>
              <a:rPr lang="tr-TR" sz="1200" dirty="0" err="1">
                <a:latin typeface="Calibri"/>
                <a:cs typeface="Calibri"/>
              </a:rPr>
              <a:t>Rawls'un</a:t>
            </a:r>
            <a:r>
              <a:rPr lang="tr-TR" sz="1200" dirty="0">
                <a:latin typeface="Calibri"/>
                <a:cs typeface="Calibri"/>
              </a:rPr>
              <a:t> (1972) "Bir Adalet Teorisi" (A </a:t>
            </a:r>
            <a:r>
              <a:rPr lang="tr-TR" sz="1200" dirty="0" err="1">
                <a:latin typeface="Calibri"/>
                <a:cs typeface="Calibri"/>
              </a:rPr>
              <a:t>Theory</a:t>
            </a:r>
            <a:r>
              <a:rPr lang="tr-TR" sz="1200" dirty="0">
                <a:latin typeface="Calibri"/>
                <a:cs typeface="Calibri"/>
              </a:rPr>
              <a:t> of </a:t>
            </a:r>
            <a:r>
              <a:rPr lang="tr-TR" sz="1200" dirty="0" err="1">
                <a:latin typeface="Calibri"/>
                <a:cs typeface="Calibri"/>
              </a:rPr>
              <a:t>Justice</a:t>
            </a:r>
            <a:r>
              <a:rPr lang="tr-TR" sz="1200" dirty="0">
                <a:latin typeface="Calibri"/>
                <a:cs typeface="Calibri"/>
              </a:rPr>
              <a:t>) çalışmasına atıfta bulunarak adalet arayışını temsil eder.</a:t>
            </a:r>
            <a:endParaRPr lang="tr-TR" sz="1200" dirty="0"/>
          </a:p>
          <a:p>
            <a:pPr algn="l" rtl="0"/>
            <a:endParaRPr lang="tr-TR" sz="1200" dirty="0"/>
          </a:p>
          <a:p>
            <a:pPr algn="l"/>
            <a:r>
              <a:rPr lang="tr-TR" sz="1200" dirty="0">
                <a:latin typeface="Calibri"/>
                <a:cs typeface="Calibri"/>
              </a:rPr>
              <a:t>Uyarlanmış bir etik matris örneğine bakalım. </a:t>
            </a:r>
            <a:r>
              <a:rPr lang="tr-TR" sz="1200" dirty="0">
                <a:solidFill>
                  <a:schemeClr val="tx1"/>
                </a:solidFill>
                <a:latin typeface="Calibri"/>
                <a:cs typeface="Calibri"/>
              </a:rPr>
              <a:t>Bentham</a:t>
            </a:r>
            <a:r>
              <a:rPr lang="tr-TR" sz="1200" dirty="0">
                <a:latin typeface="Calibri"/>
                <a:cs typeface="Calibri"/>
              </a:rPr>
              <a:t> (2013), tarımda zirai ilaç kullanımı konusunu ele alındığında, bu durumdan etkilenen tarafları (çiftçiler, hükümet, tüketiciler, toprak, bölge sakinleri ve bölgenin çevresi gibi) listelendikten sonra, matris bu etmenlere ayrı ayrı uygulanır. Çiftçi tarafı dikkate alındığında etik matris aşağıdaki gibi uygulanabilir.</a:t>
            </a:r>
            <a:endParaRPr lang="tr-TR" sz="1200" dirty="0"/>
          </a:p>
          <a:p>
            <a:pPr algn="l" rtl="0"/>
            <a:endParaRPr lang="tr-TR" sz="1200" dirty="0"/>
          </a:p>
          <a:p>
            <a:pPr algn="l" rtl="0"/>
            <a:endParaRPr lang="tr-TR" sz="1200" dirty="0"/>
          </a:p>
          <a:p>
            <a:pPr algn="l" rtl="0"/>
            <a:endParaRPr lang="tr-TR" sz="1200" dirty="0"/>
          </a:p>
          <a:p>
            <a:pPr algn="l" rtl="0"/>
            <a:endParaRPr lang="tr-TR" sz="1200" dirty="0"/>
          </a:p>
          <a:p>
            <a:pPr algn="l" rtl="0"/>
            <a:endParaRPr lang="tr-TR" sz="1200" dirty="0"/>
          </a:p>
          <a:p>
            <a:pPr algn="l" rtl="0"/>
            <a:endParaRPr lang="tr-TR" sz="1200" dirty="0"/>
          </a:p>
          <a:p>
            <a:pPr algn="l" rtl="0"/>
            <a:endParaRPr lang="tr-TR" sz="1200" dirty="0"/>
          </a:p>
          <a:p>
            <a:pPr algn="l" rtl="0"/>
            <a:endParaRPr lang="tr-TR" sz="1200" dirty="0"/>
          </a:p>
          <a:p>
            <a:pPr algn="l" rtl="0"/>
            <a:endParaRPr lang="tr-TR" sz="1200" dirty="0"/>
          </a:p>
          <a:p>
            <a:pPr algn="l" rtl="0"/>
            <a:endParaRPr lang="tr-TR" sz="1200" dirty="0"/>
          </a:p>
          <a:p>
            <a:pPr algn="l" rtl="0"/>
            <a:endParaRPr lang="tr-TR" sz="1200" dirty="0"/>
          </a:p>
          <a:p>
            <a:pPr algn="l" rtl="0"/>
            <a:endParaRPr lang="tr-TR" sz="1200" dirty="0"/>
          </a:p>
          <a:p>
            <a:pPr algn="l" rtl="0"/>
            <a:endParaRPr lang="tr-TR" sz="1200" dirty="0"/>
          </a:p>
          <a:p>
            <a:pPr algn="l" rtl="0"/>
            <a:endParaRPr lang="tr-TR" sz="1200" dirty="0"/>
          </a:p>
          <a:p>
            <a:pPr algn="l"/>
            <a:r>
              <a:rPr lang="tr-TR" sz="1200" dirty="0">
                <a:latin typeface="Calibri"/>
                <a:cs typeface="Calibri"/>
              </a:rPr>
              <a:t>Bu yöntem farklı tarafları kapsar ve tarafların durumunu vurgular. Bu matrisle, etik bir konuyu farklı açılardan kapsamlı bir şekilde ele almak mümkündür.</a:t>
            </a:r>
            <a:endParaRPr lang="tr-TR" sz="1200" dirty="0"/>
          </a:p>
        </p:txBody>
      </p:sp>
      <p:graphicFrame>
        <p:nvGraphicFramePr>
          <p:cNvPr id="4" name="Table 3">
            <a:extLst>
              <a:ext uri="{FF2B5EF4-FFF2-40B4-BE49-F238E27FC236}">
                <a16:creationId xmlns:a16="http://schemas.microsoft.com/office/drawing/2014/main" id="{340A8425-4AC4-96B8-EB92-A21999054F0F}"/>
              </a:ext>
            </a:extLst>
          </p:cNvPr>
          <p:cNvGraphicFramePr>
            <a:graphicFrameLocks noGrp="1"/>
          </p:cNvGraphicFramePr>
          <p:nvPr>
            <p:extLst>
              <p:ext uri="{D42A27DB-BD31-4B8C-83A1-F6EECF244321}">
                <p14:modId xmlns:p14="http://schemas.microsoft.com/office/powerpoint/2010/main" val="1263948486"/>
              </p:ext>
            </p:extLst>
          </p:nvPr>
        </p:nvGraphicFramePr>
        <p:xfrm>
          <a:off x="903720" y="5909480"/>
          <a:ext cx="6143488" cy="2084553"/>
        </p:xfrm>
        <a:graphic>
          <a:graphicData uri="http://schemas.openxmlformats.org/drawingml/2006/table">
            <a:tbl>
              <a:tblPr/>
              <a:tblGrid>
                <a:gridCol w="924950">
                  <a:extLst>
                    <a:ext uri="{9D8B030D-6E8A-4147-A177-3AD203B41FA5}">
                      <a16:colId xmlns:a16="http://schemas.microsoft.com/office/drawing/2014/main" val="2947315375"/>
                    </a:ext>
                  </a:extLst>
                </a:gridCol>
                <a:gridCol w="5218538">
                  <a:extLst>
                    <a:ext uri="{9D8B030D-6E8A-4147-A177-3AD203B41FA5}">
                      <a16:colId xmlns:a16="http://schemas.microsoft.com/office/drawing/2014/main" val="762268656"/>
                    </a:ext>
                  </a:extLst>
                </a:gridCol>
              </a:tblGrid>
              <a:tr h="790632">
                <a:tc>
                  <a:txBody>
                    <a:bodyPr/>
                    <a:lstStyle/>
                    <a:p>
                      <a:pPr algn="l" rtl="0" fontAlgn="base"/>
                      <a:r>
                        <a:rPr lang="tr-TR" sz="1200" b="1" i="0" noProof="0" dirty="0">
                          <a:latin typeface="Calibri"/>
                          <a:ea typeface="Calibri" panose="020F0502020204030204" pitchFamily="34" charset="0"/>
                          <a:cs typeface="Calibri"/>
                        </a:rPr>
                        <a:t>Refah</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tr-TR" sz="1200" b="0" i="0" noProof="0" dirty="0">
                          <a:effectLst/>
                          <a:latin typeface="Calibri"/>
                          <a:ea typeface="Calibri" panose="020F0502020204030204" pitchFamily="34" charset="0"/>
                          <a:cs typeface="Calibri"/>
                        </a:rPr>
                        <a:t>Çiftçinin ekonomik refahı, yüksek verimlilikle ve iyi bir fiyatla çok sayıda satış yapmasına bağlıdır. Ekonomik refahı artırmak için çiftçiler tarımda istenmeyen böcekleri yok edecek bir yöntem kullanmayı tercih edebilirler.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648491"/>
                  </a:ext>
                </a:extLst>
              </a:tr>
              <a:tr h="599070">
                <a:tc>
                  <a:txBody>
                    <a:bodyPr/>
                    <a:lstStyle/>
                    <a:p>
                      <a:pPr algn="l" rtl="0" fontAlgn="base"/>
                      <a:r>
                        <a:rPr lang="tr-TR" sz="1200" b="1" i="0" noProof="0" dirty="0">
                          <a:effectLst/>
                          <a:latin typeface="Calibri"/>
                          <a:ea typeface="Calibri" panose="020F0502020204030204" pitchFamily="34" charset="0"/>
                          <a:cs typeface="Calibri"/>
                        </a:rPr>
                        <a:t>Özerklik</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r>
                        <a:rPr lang="tr-TR" sz="1200" b="0" i="0" noProof="0" dirty="0">
                          <a:effectLst/>
                          <a:latin typeface="Calibri"/>
                          <a:ea typeface="Calibri" panose="020F0502020204030204" pitchFamily="34" charset="0"/>
                          <a:cs typeface="Calibri"/>
                        </a:rPr>
                        <a:t>Çiftçi, uygulayacağı tarım yöntemi, ilaç kullanıp kullanmama</a:t>
                      </a:r>
                      <a:r>
                        <a:rPr lang="tr-TR" sz="1200" b="0" i="0" noProof="0" dirty="0">
                          <a:latin typeface="Calibri"/>
                          <a:ea typeface="Calibri" panose="020F0502020204030204" pitchFamily="34" charset="0"/>
                          <a:cs typeface="Calibri"/>
                        </a:rPr>
                        <a:t> vb.</a:t>
                      </a:r>
                      <a:r>
                        <a:rPr lang="tr-TR" sz="1200" b="0" i="0" noProof="0" dirty="0">
                          <a:effectLst/>
                          <a:latin typeface="Calibri"/>
                          <a:ea typeface="Calibri" panose="020F0502020204030204" pitchFamily="34" charset="0"/>
                          <a:cs typeface="Calibri"/>
                        </a:rPr>
                        <a:t> konusunda karar verme hakkına sahip olmalıdır.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815161"/>
                  </a:ext>
                </a:extLst>
              </a:tr>
              <a:tr h="694851">
                <a:tc>
                  <a:txBody>
                    <a:bodyPr/>
                    <a:lstStyle/>
                    <a:p>
                      <a:pPr algn="l" rtl="0" fontAlgn="base"/>
                      <a:r>
                        <a:rPr lang="tr-TR" sz="1200" b="1" i="0" noProof="0" dirty="0">
                          <a:latin typeface="Calibri"/>
                          <a:ea typeface="Calibri" panose="020F0502020204030204" pitchFamily="34" charset="0"/>
                          <a:cs typeface="Calibri"/>
                        </a:rPr>
                        <a:t>Adalet</a:t>
                      </a:r>
                      <a:endParaRPr lang="tr-TR" sz="1200" b="1" i="0" noProof="0" dirty="0">
                        <a:effectLst/>
                        <a:latin typeface="Calibri"/>
                        <a:ea typeface="Calibri" panose="020F0502020204030204" pitchFamily="34" charset="0"/>
                        <a:cs typeface="Calibri"/>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tr-TR" sz="1200" b="0" i="0" noProof="0" dirty="0">
                          <a:effectLst/>
                          <a:latin typeface="Calibri"/>
                          <a:ea typeface="Calibri" panose="020F0502020204030204" pitchFamily="34" charset="0"/>
                          <a:cs typeface="Calibri"/>
                        </a:rPr>
                        <a:t>Çiftçilerin emekleri doğrultusunda adil bir gelir elde etmeleri </a:t>
                      </a:r>
                      <a:r>
                        <a:rPr lang="tr-TR" sz="1200" b="0" i="0" noProof="0" dirty="0">
                          <a:latin typeface="Calibri"/>
                          <a:ea typeface="Calibri" panose="020F0502020204030204" pitchFamily="34" charset="0"/>
                          <a:cs typeface="Calibri"/>
                        </a:rPr>
                        <a:t>gerekir</a:t>
                      </a:r>
                      <a:r>
                        <a:rPr lang="tr-TR" sz="1200" b="0" i="0" noProof="0" dirty="0">
                          <a:effectLst/>
                          <a:latin typeface="Calibri"/>
                          <a:ea typeface="Calibri" panose="020F0502020204030204" pitchFamily="34" charset="0"/>
                          <a:cs typeface="Calibri"/>
                        </a:rPr>
                        <a:t>. Aşırı pestisit kullanımı potansiyel olarak bölgenin toprağı ve yeraltı sularını kirletebilir ve bu da sonuçta verimin düşmesine neden olabilir.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969089"/>
                  </a:ext>
                </a:extLst>
              </a:tr>
            </a:tbl>
          </a:graphicData>
        </a:graphic>
      </p:graphicFrame>
      <p:grpSp>
        <p:nvGrpSpPr>
          <p:cNvPr id="5" name="Graphic 2">
            <a:extLst>
              <a:ext uri="{FF2B5EF4-FFF2-40B4-BE49-F238E27FC236}">
                <a16:creationId xmlns:a16="http://schemas.microsoft.com/office/drawing/2014/main" id="{2C8288AA-7BFD-E137-9DDC-68F11FF00A13}"/>
              </a:ext>
            </a:extLst>
          </p:cNvPr>
          <p:cNvGrpSpPr/>
          <p:nvPr/>
        </p:nvGrpSpPr>
        <p:grpSpPr>
          <a:xfrm>
            <a:off x="512467" y="419718"/>
            <a:ext cx="1082141" cy="1124763"/>
            <a:chOff x="690225" y="4499263"/>
            <a:chExt cx="1499146" cy="1521296"/>
          </a:xfrm>
        </p:grpSpPr>
        <p:sp>
          <p:nvSpPr>
            <p:cNvPr id="6" name="Freeform 109">
              <a:extLst>
                <a:ext uri="{FF2B5EF4-FFF2-40B4-BE49-F238E27FC236}">
                  <a16:creationId xmlns:a16="http://schemas.microsoft.com/office/drawing/2014/main" id="{9E2C447F-4210-3D49-7C26-470D1B80154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0ED6556B-22BA-300D-212F-13D6A21ED629}"/>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12CCE005-A0E6-A041-86BE-1A78C0FA862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8FFBA151-6EEB-54F6-5737-211D47F9673C}"/>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12D477FF-9723-4E7D-47F0-259D3A32052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EC553502-DC38-5012-0EE3-4F3428250D0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C808F3BE-AEEB-6876-AA1C-E871BAEE964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190B8F65-9E0A-71D0-7E77-B6E85EE0D2CB}"/>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3D33E8CB-65B3-C930-0E24-351EF59E9502}"/>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EA4B5803-0F29-6AC8-7D2F-BF2BCD49772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006A45DD-7B56-C3A9-5326-1DC01A16F0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F7EEA22F-3BDE-0AE4-A222-BACD9825269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53C3C902-B008-415B-EC91-013C1B5BF3B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EDE103-72ED-FD55-87D5-27DC289D8574}"/>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0A7C5AB9-155E-5AF1-C9E1-F86433BCF9FE}"/>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F43ABCB2-D2F1-3F7D-2DDB-FA38D018EA4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4944088B-038E-A67A-40AE-1E36E168213F}"/>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878B0967-EE13-FFDA-56BC-0DB9228AC1DC}"/>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F3254909-B37E-C256-F5FC-107DF0267D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37D0EA65-ACDF-F8EA-FFCB-50DF2688CD90}"/>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0C604F7F-45E5-C6B2-E0B0-EF4A2FA050B9}"/>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C8DB7722-A97E-FCF3-C1A6-DF386A080C9C}"/>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73D5B3C0-94D9-E5DA-2BE3-1843B82B7E82}"/>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187FC1A0-BFC5-16AB-0903-0455CCA9056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216A5FF3-B33D-6931-5806-F94B1C001921}"/>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C3D6E33E-3778-8B9D-9FF7-060AE8F9A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4" name="Slide Number Placeholder 9">
            <a:extLst>
              <a:ext uri="{FF2B5EF4-FFF2-40B4-BE49-F238E27FC236}">
                <a16:creationId xmlns:a16="http://schemas.microsoft.com/office/drawing/2014/main" id="{84D36774-8DDE-81C6-4685-16E4A76A19C0}"/>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10</a:t>
            </a:fld>
            <a:endParaRPr lang="en-US" sz="1100"/>
          </a:p>
        </p:txBody>
      </p:sp>
    </p:spTree>
    <p:extLst>
      <p:ext uri="{BB962C8B-B14F-4D97-AF65-F5344CB8AC3E}">
        <p14:creationId xmlns:p14="http://schemas.microsoft.com/office/powerpoint/2010/main" val="329547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ws of cabbages growing in field">
            <a:extLst>
              <a:ext uri="{FF2B5EF4-FFF2-40B4-BE49-F238E27FC236}">
                <a16:creationId xmlns:a16="http://schemas.microsoft.com/office/drawing/2014/main" id="{55E2EA2F-8636-6D54-30C9-69157E70B38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lIns="91440" tIns="45720" rIns="91440" bIns="45720" anchor="t">
            <a:noAutofit/>
          </a:bodyPr>
          <a:lstStyle/>
          <a:p>
            <a:r>
              <a:rPr lang="en-IE" sz="2400" b="1" dirty="0" err="1">
                <a:latin typeface="Calibri"/>
                <a:cs typeface="Calibri"/>
              </a:rPr>
              <a:t>Bireysel</a:t>
            </a:r>
            <a:r>
              <a:rPr lang="en-IE" sz="2400" b="1" dirty="0">
                <a:latin typeface="Calibri"/>
                <a:cs typeface="Calibri"/>
              </a:rPr>
              <a:t> </a:t>
            </a:r>
            <a:r>
              <a:rPr lang="en-IE" sz="2400" b="1" dirty="0" err="1">
                <a:latin typeface="Calibri"/>
                <a:cs typeface="Calibri"/>
              </a:rPr>
              <a:t>Öğrenci</a:t>
            </a:r>
            <a:r>
              <a:rPr lang="en-IE" sz="2400" b="1" dirty="0">
                <a:latin typeface="Calibri"/>
                <a:cs typeface="Calibri"/>
              </a:rPr>
              <a:t> </a:t>
            </a:r>
            <a:r>
              <a:rPr lang="en-IE" sz="2400" b="1" dirty="0" err="1">
                <a:latin typeface="Calibri"/>
                <a:cs typeface="Calibri"/>
              </a:rPr>
              <a:t>Ödevi</a:t>
            </a:r>
            <a:r>
              <a:rPr lang="en-IE" sz="2400" b="1" dirty="0">
                <a:latin typeface="Calibri"/>
                <a:cs typeface="Calibri"/>
              </a:rPr>
              <a:t> </a:t>
            </a:r>
            <a:r>
              <a:rPr lang="en-IE" sz="2400" b="1" dirty="0" err="1">
                <a:latin typeface="Calibri"/>
                <a:cs typeface="Calibri"/>
              </a:rPr>
              <a:t>Önerisi</a:t>
            </a:r>
            <a:r>
              <a:rPr lang="en-IE" sz="2400" b="1" dirty="0">
                <a:latin typeface="Calibri"/>
                <a:cs typeface="Calibri"/>
              </a:rPr>
              <a:t>:</a:t>
            </a:r>
            <a:endParaRPr lang="en-US" dirty="0">
              <a:latin typeface="Calibri"/>
              <a:cs typeface="Calibri"/>
            </a:endParaRP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182133"/>
            <a:ext cx="6363361" cy="4860730"/>
          </a:xfrm>
        </p:spPr>
        <p:txBody>
          <a:bodyPr lIns="91440" tIns="45720" rIns="91440" bIns="45720" numCol="1" spcCol="288000" anchor="t">
            <a:noAutofit/>
          </a:bodyPr>
          <a:lstStyle/>
          <a:p>
            <a:pPr algn="l" rtl="0"/>
            <a:r>
              <a:rPr lang="tr-TR" b="1" dirty="0">
                <a:latin typeface="Calibri"/>
                <a:ea typeface="Calibri"/>
                <a:cs typeface="Calibri"/>
              </a:rPr>
              <a:t>Öğrencilerden etik bir konuyu Etik Matrisi yaklaşımıyla değerlendirmeleri istenebilir. Konulardan bazıları;</a:t>
            </a:r>
            <a:endParaRPr lang="tr-TR" b="1" dirty="0">
              <a:ea typeface="Calibri"/>
            </a:endParaRPr>
          </a:p>
          <a:p>
            <a:pPr algn="l" rtl="0"/>
            <a:endParaRPr lang="tr-TR" dirty="0">
              <a:ea typeface="Calibri" panose="020F0502020204030204" pitchFamily="34" charset="0"/>
            </a:endParaRPr>
          </a:p>
          <a:p>
            <a:pPr marL="171450" indent="-171450" algn="l" rtl="0">
              <a:lnSpc>
                <a:spcPct val="50000"/>
              </a:lnSpc>
              <a:buFont typeface="Arial" panose="020B0604020202020204" pitchFamily="34" charset="0"/>
              <a:buChar char="•"/>
            </a:pPr>
            <a:r>
              <a:rPr lang="tr-TR" dirty="0" err="1">
                <a:latin typeface="Calibri"/>
                <a:ea typeface="Calibri"/>
                <a:cs typeface="Calibri"/>
              </a:rPr>
              <a:t>Fine-dining</a:t>
            </a:r>
            <a:r>
              <a:rPr lang="tr-TR" dirty="0">
                <a:latin typeface="Calibri"/>
                <a:ea typeface="Calibri"/>
                <a:cs typeface="Calibri"/>
              </a:rPr>
              <a:t> restoranlarda uzun çalışma saatleri</a:t>
            </a:r>
            <a:endParaRPr lang="tr-TR" dirty="0">
              <a:ea typeface="Calibri"/>
            </a:endParaRPr>
          </a:p>
          <a:p>
            <a:pPr marL="171450" indent="-171450" algn="l" rtl="0">
              <a:lnSpc>
                <a:spcPct val="50000"/>
              </a:lnSpc>
              <a:buFont typeface="Arial" panose="020B0604020202020204" pitchFamily="34" charset="0"/>
              <a:buChar char="•"/>
            </a:pPr>
            <a:endParaRPr lang="tr-TR" dirty="0">
              <a:ea typeface="Calibri" panose="020F0502020204030204" pitchFamily="34" charset="0"/>
            </a:endParaRPr>
          </a:p>
          <a:p>
            <a:pPr marL="171450" indent="-171450" algn="l" rtl="0">
              <a:lnSpc>
                <a:spcPct val="50000"/>
              </a:lnSpc>
              <a:buFont typeface="Arial" panose="020B0604020202020204" pitchFamily="34" charset="0"/>
              <a:buChar char="•"/>
            </a:pPr>
            <a:r>
              <a:rPr lang="tr-TR" dirty="0">
                <a:latin typeface="Calibri"/>
                <a:ea typeface="Calibri"/>
                <a:cs typeface="Calibri"/>
              </a:rPr>
              <a:t>Sosyal güvencesi olmayan restoran işletmesinde çalışan göçmenler</a:t>
            </a:r>
            <a:endParaRPr lang="tr-TR" dirty="0">
              <a:ea typeface="Calibri"/>
            </a:endParaRPr>
          </a:p>
          <a:p>
            <a:pPr marL="171450" indent="-171450" algn="l" rtl="0">
              <a:lnSpc>
                <a:spcPct val="50000"/>
              </a:lnSpc>
              <a:buFont typeface="Arial" panose="020B0604020202020204" pitchFamily="34" charset="0"/>
              <a:buChar char="•"/>
            </a:pPr>
            <a:endParaRPr lang="tr-TR" dirty="0">
              <a:ea typeface="Calibri" panose="020F0502020204030204" pitchFamily="34" charset="0"/>
            </a:endParaRPr>
          </a:p>
          <a:p>
            <a:pPr marL="171450" indent="-171450" algn="l" rtl="0">
              <a:lnSpc>
                <a:spcPct val="50000"/>
              </a:lnSpc>
              <a:buFont typeface="Arial" panose="020B0604020202020204" pitchFamily="34" charset="0"/>
              <a:buChar char="•"/>
            </a:pPr>
            <a:r>
              <a:rPr lang="tr-TR" dirty="0">
                <a:latin typeface="Calibri"/>
                <a:ea typeface="Calibri"/>
                <a:cs typeface="Calibri"/>
              </a:rPr>
              <a:t>Çocuklara pazarlanan sağlıksız yiyecekler</a:t>
            </a:r>
            <a:endParaRPr lang="tr-TR" dirty="0">
              <a:ea typeface="Calibri"/>
            </a:endParaRPr>
          </a:p>
          <a:p>
            <a:pPr marL="171450" indent="-171450" algn="l" rtl="0">
              <a:lnSpc>
                <a:spcPct val="50000"/>
              </a:lnSpc>
              <a:buFont typeface="Arial" panose="020B0604020202020204" pitchFamily="34" charset="0"/>
              <a:buChar char="•"/>
            </a:pPr>
            <a:endParaRPr lang="tr-TR" dirty="0">
              <a:ea typeface="Calibri" panose="020F0502020204030204" pitchFamily="34" charset="0"/>
            </a:endParaRPr>
          </a:p>
          <a:p>
            <a:pPr marL="171450" indent="-171450" algn="l">
              <a:lnSpc>
                <a:spcPct val="50000"/>
              </a:lnSpc>
              <a:buFont typeface="Arial" panose="020B0604020202020204" pitchFamily="34" charset="0"/>
              <a:buChar char="•"/>
            </a:pPr>
            <a:r>
              <a:rPr lang="tr-TR" dirty="0">
                <a:latin typeface="Calibri"/>
                <a:ea typeface="Calibri"/>
                <a:cs typeface="Calibri"/>
              </a:rPr>
              <a:t>Açık büfe servisi ve gıda atık yönetimi</a:t>
            </a:r>
            <a:endParaRPr lang="tr-TR" dirty="0">
              <a:ea typeface="Calibri"/>
            </a:endParaRPr>
          </a:p>
          <a:p>
            <a:pPr marL="171450" indent="-171450" algn="l" rtl="0">
              <a:lnSpc>
                <a:spcPct val="50000"/>
              </a:lnSpc>
              <a:buFont typeface="Arial" panose="020B0604020202020204" pitchFamily="34" charset="0"/>
              <a:buChar char="•"/>
            </a:pPr>
            <a:endParaRPr lang="tr-TR" dirty="0">
              <a:ea typeface="Calibri" panose="020F0502020204030204" pitchFamily="34" charset="0"/>
            </a:endParaRPr>
          </a:p>
          <a:p>
            <a:pPr marL="171450" indent="-171450" algn="l">
              <a:lnSpc>
                <a:spcPct val="50000"/>
              </a:lnSpc>
              <a:buFont typeface="Arial" panose="020B0604020202020204" pitchFamily="34" charset="0"/>
              <a:buChar char="•"/>
            </a:pPr>
            <a:r>
              <a:rPr lang="tr-TR" dirty="0">
                <a:latin typeface="Calibri"/>
                <a:ea typeface="Calibri"/>
                <a:cs typeface="Calibri"/>
              </a:rPr>
              <a:t>Gıda güvenliği skandallarından biri ve ürün geri çekme süreci</a:t>
            </a:r>
            <a:endParaRPr lang="tr-TR" dirty="0">
              <a:ea typeface="Calibri"/>
            </a:endParaRPr>
          </a:p>
          <a:p>
            <a:pPr marL="171450" indent="-171450" algn="l" rtl="0">
              <a:lnSpc>
                <a:spcPct val="50000"/>
              </a:lnSpc>
              <a:buFont typeface="Arial" panose="020B0604020202020204" pitchFamily="34" charset="0"/>
              <a:buChar char="•"/>
            </a:pPr>
            <a:endParaRPr lang="tr-TR" dirty="0">
              <a:ea typeface="Calibri" panose="020F0502020204030204" pitchFamily="34" charset="0"/>
            </a:endParaRPr>
          </a:p>
          <a:p>
            <a:pPr marL="171450" indent="-171450" algn="l" rtl="0">
              <a:lnSpc>
                <a:spcPct val="50000"/>
              </a:lnSpc>
              <a:buFont typeface="Arial" panose="020B0604020202020204" pitchFamily="34" charset="0"/>
              <a:buChar char="•"/>
            </a:pPr>
            <a:endParaRPr lang="tr-TR" dirty="0">
              <a:ea typeface="Calibri" panose="020F0502020204030204" pitchFamily="34" charset="0"/>
            </a:endParaRPr>
          </a:p>
          <a:p>
            <a:pPr algn="l" rtl="0">
              <a:lnSpc>
                <a:spcPct val="50000"/>
              </a:lnSpc>
            </a:pPr>
            <a:endParaRPr lang="tr-TR" dirty="0">
              <a:ea typeface="Calibri" panose="020F0502020204030204" pitchFamily="34" charset="0"/>
            </a:endParaRPr>
          </a:p>
          <a:p>
            <a:pPr algn="l" rtl="0">
              <a:lnSpc>
                <a:spcPct val="50000"/>
              </a:lnSpc>
            </a:pPr>
            <a:r>
              <a:rPr lang="tr-TR" b="1" dirty="0">
                <a:latin typeface="Calibri"/>
                <a:ea typeface="Calibri"/>
                <a:cs typeface="Calibri"/>
              </a:rPr>
              <a:t>Video Önerileri:</a:t>
            </a:r>
          </a:p>
          <a:p>
            <a:pPr marL="171450" indent="-171450" algn="l" rtl="0">
              <a:buFont typeface="Arial" panose="020B0604020202020204" pitchFamily="34" charset="0"/>
              <a:buChar char="•"/>
            </a:pPr>
            <a:r>
              <a:rPr lang="tr-TR" dirty="0">
                <a:solidFill>
                  <a:srgbClr val="F79037"/>
                </a:solidFill>
                <a:latin typeface="Calibri"/>
                <a:ea typeface="Calibri"/>
                <a:cs typeface="Calibri"/>
                <a:hlinkClick r:id="rId3">
                  <a:extLst>
                    <a:ext uri="{A12FA001-AC4F-418D-AE19-62706E023703}">
                      <ahyp:hlinkClr xmlns:ahyp="http://schemas.microsoft.com/office/drawing/2018/hyperlinkcolor" val="tx"/>
                    </a:ext>
                  </a:extLst>
                </a:hlinkClick>
              </a:rPr>
              <a:t>Ethics Unwrapped - Beyond Business Ethics - UT Austin (utexas.edu)</a:t>
            </a:r>
            <a:endParaRPr lang="tr-TR">
              <a:solidFill>
                <a:srgbClr val="F79037"/>
              </a:solidFill>
              <a:latin typeface="Calibri"/>
              <a:ea typeface="Calibri"/>
              <a:cs typeface="Calibri"/>
            </a:endParaRPr>
          </a:p>
          <a:p>
            <a:pPr algn="l"/>
            <a:r>
              <a:rPr lang="tr-TR" b="0" i="0" dirty="0" err="1">
                <a:solidFill>
                  <a:srgbClr val="000000"/>
                </a:solidFill>
                <a:effectLst/>
                <a:latin typeface="Calibri"/>
                <a:ea typeface="Calibri"/>
                <a:cs typeface="Calibri"/>
              </a:rPr>
              <a:t>McCombs</a:t>
            </a:r>
            <a:r>
              <a:rPr lang="tr-TR" b="0" i="0" dirty="0">
                <a:solidFill>
                  <a:srgbClr val="000000"/>
                </a:solidFill>
                <a:effectLst/>
                <a:latin typeface="Calibri"/>
                <a:ea typeface="Calibri"/>
                <a:cs typeface="Calibri"/>
              </a:rPr>
              <a:t> </a:t>
            </a:r>
            <a:r>
              <a:rPr lang="tr-TR" dirty="0">
                <a:latin typeface="Calibri"/>
                <a:ea typeface="Calibri"/>
                <a:cs typeface="Calibri"/>
              </a:rPr>
              <a:t>İşletme Okulu'nun Faydacılık</a:t>
            </a:r>
            <a:r>
              <a:rPr lang="tr-TR" b="0" i="0" dirty="0">
                <a:solidFill>
                  <a:srgbClr val="000000"/>
                </a:solidFill>
                <a:effectLst/>
                <a:latin typeface="Calibri"/>
                <a:ea typeface="Calibri"/>
                <a:cs typeface="Calibri"/>
              </a:rPr>
              <a:t> (</a:t>
            </a:r>
            <a:r>
              <a:rPr lang="tr-TR" dirty="0" err="1">
                <a:latin typeface="Calibri"/>
                <a:ea typeface="Calibri"/>
                <a:cs typeface="Calibri"/>
              </a:rPr>
              <a:t>Utilitarianism</a:t>
            </a:r>
            <a:r>
              <a:rPr lang="tr-TR" dirty="0">
                <a:latin typeface="Calibri"/>
                <a:ea typeface="Calibri"/>
                <a:cs typeface="Calibri"/>
              </a:rPr>
              <a:t>, 2018</a:t>
            </a:r>
            <a:r>
              <a:rPr lang="tr-TR" b="0" i="0" dirty="0">
                <a:solidFill>
                  <a:srgbClr val="000000"/>
                </a:solidFill>
                <a:effectLst/>
                <a:latin typeface="Calibri"/>
                <a:ea typeface="Calibri"/>
                <a:cs typeface="Calibri"/>
              </a:rPr>
              <a:t>), </a:t>
            </a:r>
            <a:r>
              <a:rPr lang="tr-TR" dirty="0">
                <a:latin typeface="Calibri"/>
                <a:ea typeface="Calibri"/>
                <a:cs typeface="Calibri"/>
              </a:rPr>
              <a:t>Deontoloji</a:t>
            </a:r>
            <a:r>
              <a:rPr lang="tr-TR" b="0" i="0" dirty="0">
                <a:solidFill>
                  <a:srgbClr val="000000"/>
                </a:solidFill>
                <a:effectLst/>
                <a:latin typeface="Calibri"/>
                <a:ea typeface="Calibri"/>
                <a:cs typeface="Calibri"/>
              </a:rPr>
              <a:t> (</a:t>
            </a:r>
            <a:r>
              <a:rPr lang="tr-TR" dirty="0" err="1">
                <a:latin typeface="Calibri"/>
                <a:ea typeface="Calibri"/>
                <a:cs typeface="Calibri"/>
              </a:rPr>
              <a:t>Deontology</a:t>
            </a:r>
            <a:r>
              <a:rPr lang="tr-TR" dirty="0">
                <a:latin typeface="Calibri"/>
                <a:ea typeface="Calibri"/>
                <a:cs typeface="Calibri"/>
              </a:rPr>
              <a:t>, 2018</a:t>
            </a:r>
            <a:r>
              <a:rPr lang="tr-TR" b="0" i="0" dirty="0">
                <a:solidFill>
                  <a:srgbClr val="000000"/>
                </a:solidFill>
                <a:effectLst/>
                <a:latin typeface="Calibri"/>
                <a:ea typeface="Calibri"/>
                <a:cs typeface="Calibri"/>
              </a:rPr>
              <a:t>), </a:t>
            </a:r>
            <a:r>
              <a:rPr lang="tr-TR" dirty="0">
                <a:latin typeface="Calibri"/>
                <a:ea typeface="Calibri"/>
                <a:cs typeface="Calibri"/>
              </a:rPr>
              <a:t>Hedonizm</a:t>
            </a:r>
            <a:r>
              <a:rPr lang="tr-TR" b="0" i="0" dirty="0">
                <a:solidFill>
                  <a:srgbClr val="000000"/>
                </a:solidFill>
                <a:effectLst/>
                <a:latin typeface="Calibri"/>
                <a:ea typeface="Calibri"/>
                <a:cs typeface="Calibri"/>
              </a:rPr>
              <a:t> (</a:t>
            </a:r>
            <a:r>
              <a:rPr lang="tr-TR" dirty="0" err="1">
                <a:latin typeface="Calibri"/>
                <a:ea typeface="Calibri"/>
                <a:cs typeface="Calibri"/>
              </a:rPr>
              <a:t>Hedonism</a:t>
            </a:r>
            <a:r>
              <a:rPr lang="tr-TR" dirty="0">
                <a:latin typeface="Calibri"/>
                <a:ea typeface="Calibri"/>
                <a:cs typeface="Calibri"/>
              </a:rPr>
              <a:t>, 2018</a:t>
            </a:r>
            <a:r>
              <a:rPr lang="tr-TR" b="0" i="0" dirty="0">
                <a:solidFill>
                  <a:srgbClr val="000000"/>
                </a:solidFill>
                <a:effectLst/>
                <a:latin typeface="Calibri"/>
                <a:ea typeface="Calibri"/>
                <a:cs typeface="Calibri"/>
              </a:rPr>
              <a:t>), </a:t>
            </a:r>
            <a:r>
              <a:rPr lang="tr-TR" dirty="0">
                <a:latin typeface="Calibri"/>
                <a:ea typeface="Calibri"/>
                <a:cs typeface="Calibri"/>
              </a:rPr>
              <a:t>Erdem Etiği</a:t>
            </a:r>
            <a:r>
              <a:rPr lang="tr-TR" b="0" i="0" dirty="0">
                <a:solidFill>
                  <a:srgbClr val="000000"/>
                </a:solidFill>
                <a:effectLst/>
                <a:latin typeface="Calibri"/>
                <a:ea typeface="Calibri"/>
                <a:cs typeface="Calibri"/>
              </a:rPr>
              <a:t> (</a:t>
            </a:r>
            <a:r>
              <a:rPr lang="tr-TR" dirty="0" err="1">
                <a:latin typeface="Calibri"/>
                <a:ea typeface="Calibri"/>
                <a:cs typeface="Calibri"/>
              </a:rPr>
              <a:t>Virtue</a:t>
            </a:r>
            <a:r>
              <a:rPr lang="tr-TR" dirty="0">
                <a:latin typeface="Calibri"/>
                <a:ea typeface="Calibri"/>
                <a:cs typeface="Calibri"/>
              </a:rPr>
              <a:t> </a:t>
            </a:r>
            <a:r>
              <a:rPr lang="tr-TR" dirty="0" err="1">
                <a:latin typeface="Calibri"/>
                <a:ea typeface="Calibri"/>
                <a:cs typeface="Calibri"/>
              </a:rPr>
              <a:t>Ethics</a:t>
            </a:r>
            <a:r>
              <a:rPr lang="tr-TR" dirty="0">
                <a:latin typeface="Calibri"/>
                <a:ea typeface="Calibri"/>
                <a:cs typeface="Calibri"/>
              </a:rPr>
              <a:t>, 2018</a:t>
            </a:r>
            <a:r>
              <a:rPr lang="tr-TR" b="0" i="0" dirty="0">
                <a:solidFill>
                  <a:srgbClr val="000000"/>
                </a:solidFill>
                <a:effectLst/>
                <a:latin typeface="Calibri"/>
                <a:ea typeface="Calibri"/>
                <a:cs typeface="Calibri"/>
              </a:rPr>
              <a:t>) ve</a:t>
            </a:r>
            <a:r>
              <a:rPr lang="tr-TR" dirty="0">
                <a:latin typeface="Calibri"/>
                <a:ea typeface="Calibri"/>
                <a:cs typeface="Calibri"/>
              </a:rPr>
              <a:t> Ahlaki Miyopluk (Moral </a:t>
            </a:r>
            <a:r>
              <a:rPr lang="tr-TR" dirty="0" err="1">
                <a:latin typeface="Calibri"/>
                <a:ea typeface="Calibri"/>
                <a:cs typeface="Calibri"/>
              </a:rPr>
              <a:t>Myopia</a:t>
            </a:r>
            <a:r>
              <a:rPr lang="tr-TR" dirty="0">
                <a:latin typeface="Calibri"/>
                <a:ea typeface="Calibri"/>
                <a:cs typeface="Calibri"/>
              </a:rPr>
              <a:t>), Kısıtlı Etik (</a:t>
            </a:r>
            <a:r>
              <a:rPr lang="tr-TR" dirty="0" err="1">
                <a:latin typeface="Calibri"/>
                <a:ea typeface="Calibri"/>
                <a:cs typeface="Calibri"/>
              </a:rPr>
              <a:t>Bounded</a:t>
            </a:r>
            <a:r>
              <a:rPr lang="tr-TR" dirty="0">
                <a:latin typeface="Calibri"/>
                <a:ea typeface="Calibri"/>
                <a:cs typeface="Calibri"/>
              </a:rPr>
              <a:t> </a:t>
            </a:r>
            <a:r>
              <a:rPr lang="tr-TR" dirty="0" err="1">
                <a:latin typeface="Calibri"/>
                <a:ea typeface="Calibri"/>
                <a:cs typeface="Calibri"/>
              </a:rPr>
              <a:t>Ethicality</a:t>
            </a:r>
            <a:r>
              <a:rPr lang="tr-TR" dirty="0">
                <a:latin typeface="Calibri"/>
                <a:ea typeface="Calibri"/>
                <a:cs typeface="Calibri"/>
              </a:rPr>
              <a:t>) gibi konular üzerine videoları</a:t>
            </a:r>
            <a:endParaRPr lang="tr-TR" b="0" i="0" dirty="0">
              <a:solidFill>
                <a:srgbClr val="000000"/>
              </a:solidFill>
              <a:latin typeface="Calibri"/>
              <a:ea typeface="Calibri"/>
              <a:cs typeface="Calibri"/>
            </a:endParaRPr>
          </a:p>
          <a:p>
            <a:pPr marL="171450" indent="-171450" algn="l" rtl="0">
              <a:buFont typeface="Arial" panose="020B0604020202020204" pitchFamily="34" charset="0"/>
              <a:buChar char="•"/>
            </a:pPr>
            <a:r>
              <a:rPr lang="tr-TR" dirty="0">
                <a:solidFill>
                  <a:srgbClr val="F79037"/>
                </a:solidFill>
                <a:latin typeface="Calibri"/>
                <a:ea typeface="Calibri"/>
                <a:cs typeface="Calibri"/>
                <a:hlinkClick r:id="rId4">
                  <a:extLst>
                    <a:ext uri="{A12FA001-AC4F-418D-AE19-62706E023703}">
                      <ahyp:hlinkClr xmlns:ahyp="http://schemas.microsoft.com/office/drawing/2018/hyperlinkcolor" val="tx"/>
                    </a:ext>
                  </a:extLst>
                </a:hlinkClick>
              </a:rPr>
              <a:t>Etik'e Giriş - YouTube</a:t>
            </a:r>
            <a:endParaRPr lang="tr-TR">
              <a:solidFill>
                <a:srgbClr val="F79037"/>
              </a:solidFill>
              <a:latin typeface="Calibri"/>
              <a:ea typeface="Calibri"/>
              <a:cs typeface="Calibri"/>
            </a:endParaRPr>
          </a:p>
          <a:p>
            <a:pPr algn="l"/>
            <a:r>
              <a:rPr lang="tr-TR" dirty="0">
                <a:solidFill>
                  <a:schemeClr val="tx1"/>
                </a:solidFill>
                <a:latin typeface="Calibri"/>
                <a:ea typeface="Calibri"/>
                <a:cs typeface="Calibri"/>
              </a:rPr>
              <a:t>Wireless </a:t>
            </a:r>
            <a:r>
              <a:rPr lang="tr-TR" dirty="0" err="1">
                <a:solidFill>
                  <a:schemeClr val="tx1"/>
                </a:solidFill>
                <a:latin typeface="Calibri"/>
                <a:ea typeface="Calibri"/>
                <a:cs typeface="Calibri"/>
              </a:rPr>
              <a:t>Philosophy'nin</a:t>
            </a:r>
            <a:r>
              <a:rPr lang="tr-TR" dirty="0">
                <a:solidFill>
                  <a:schemeClr val="tx1"/>
                </a:solidFill>
                <a:latin typeface="Calibri"/>
                <a:ea typeface="Calibri"/>
                <a:cs typeface="Calibri"/>
              </a:rPr>
              <a:t> Sonuç Odaklılık (</a:t>
            </a:r>
            <a:r>
              <a:rPr lang="tr-TR" dirty="0" err="1">
                <a:solidFill>
                  <a:schemeClr val="tx1"/>
                </a:solidFill>
                <a:latin typeface="Calibri"/>
                <a:ea typeface="Calibri"/>
                <a:cs typeface="Calibri"/>
              </a:rPr>
              <a:t>Consequentialism</a:t>
            </a:r>
            <a:r>
              <a:rPr lang="tr-TR" dirty="0">
                <a:solidFill>
                  <a:schemeClr val="tx1"/>
                </a:solidFill>
                <a:latin typeface="Calibri"/>
                <a:ea typeface="Calibri"/>
                <a:cs typeface="Calibri"/>
              </a:rPr>
              <a:t>, 2018) gibi çeşitli teoriler veya Yemek için Hayvanları Öldürmek (Killing Animals </a:t>
            </a:r>
            <a:r>
              <a:rPr lang="tr-TR" dirty="0" err="1">
                <a:solidFill>
                  <a:schemeClr val="tx1"/>
                </a:solidFill>
                <a:latin typeface="Calibri"/>
                <a:ea typeface="Calibri"/>
                <a:cs typeface="Calibri"/>
              </a:rPr>
              <a:t>for</a:t>
            </a:r>
            <a:r>
              <a:rPr lang="tr-TR" dirty="0">
                <a:solidFill>
                  <a:schemeClr val="tx1"/>
                </a:solidFill>
                <a:latin typeface="Calibri"/>
                <a:ea typeface="Calibri"/>
                <a:cs typeface="Calibri"/>
              </a:rPr>
              <a:t> </a:t>
            </a:r>
            <a:r>
              <a:rPr lang="tr-TR" dirty="0" err="1">
                <a:solidFill>
                  <a:schemeClr val="tx1"/>
                </a:solidFill>
                <a:latin typeface="Calibri"/>
                <a:ea typeface="Calibri"/>
                <a:cs typeface="Calibri"/>
              </a:rPr>
              <a:t>Food</a:t>
            </a:r>
            <a:r>
              <a:rPr lang="tr-TR" dirty="0">
                <a:solidFill>
                  <a:schemeClr val="tx1"/>
                </a:solidFill>
                <a:latin typeface="Calibri"/>
                <a:ea typeface="Calibri"/>
                <a:cs typeface="Calibri"/>
              </a:rPr>
              <a:t>, 2014) gibi diğer pratik konular üzerine </a:t>
            </a:r>
            <a:r>
              <a:rPr lang="tr-TR" dirty="0" err="1">
                <a:solidFill>
                  <a:schemeClr val="tx1"/>
                </a:solidFill>
                <a:latin typeface="Calibri"/>
                <a:ea typeface="Calibri"/>
                <a:cs typeface="Calibri"/>
              </a:rPr>
              <a:t>Etik'e</a:t>
            </a:r>
            <a:r>
              <a:rPr lang="tr-TR" dirty="0">
                <a:solidFill>
                  <a:schemeClr val="tx1"/>
                </a:solidFill>
                <a:latin typeface="Calibri"/>
                <a:ea typeface="Calibri"/>
                <a:cs typeface="Calibri"/>
              </a:rPr>
              <a:t> Giriş adlı çalma listesi.</a:t>
            </a:r>
            <a:endParaRPr lang="tr-TR" dirty="0">
              <a:solidFill>
                <a:schemeClr val="tx1"/>
              </a:solidFill>
              <a:ea typeface="Calibri"/>
            </a:endParaRPr>
          </a:p>
          <a:p>
            <a:pPr algn="l" rtl="0"/>
            <a:endParaRPr lang="tr-TR" dirty="0">
              <a:solidFill>
                <a:schemeClr val="tx1"/>
              </a:solidFill>
              <a:ea typeface="Calibri" panose="020F0502020204030204" pitchFamily="34" charset="0"/>
            </a:endParaRPr>
          </a:p>
          <a:p>
            <a:pPr algn="l" rtl="0"/>
            <a:r>
              <a:rPr lang="tr-TR" b="1" dirty="0">
                <a:solidFill>
                  <a:schemeClr val="tx1"/>
                </a:solidFill>
                <a:latin typeface="Calibri"/>
                <a:ea typeface="Calibri"/>
                <a:cs typeface="Calibri"/>
              </a:rPr>
              <a:t>Podcast Önerileri:</a:t>
            </a:r>
          </a:p>
          <a:p>
            <a:pPr marL="171450" indent="-171450" algn="l" rtl="0">
              <a:buFont typeface="Arial" panose="020B0604020202020204" pitchFamily="34" charset="0"/>
              <a:buChar char="•"/>
            </a:pPr>
            <a:r>
              <a:rPr lang="tr-TR" dirty="0">
                <a:solidFill>
                  <a:srgbClr val="F79037"/>
                </a:solidFill>
                <a:latin typeface="Calibri"/>
                <a:ea typeface="Calibri"/>
                <a:cs typeface="Calibri"/>
                <a:hlinkClick r:id="rId5">
                  <a:extLst>
                    <a:ext uri="{A12FA001-AC4F-418D-AE19-62706E023703}">
                      <ahyp:hlinkClr xmlns:ahyp="http://schemas.microsoft.com/office/drawing/2018/hyperlinkcolor" val="tx"/>
                    </a:ext>
                  </a:extLst>
                </a:hlinkClick>
              </a:rPr>
              <a:t>BBC Radio 4 - Bizim Zamanımızda, Felsefe</a:t>
            </a:r>
            <a:endParaRPr lang="tr-TR">
              <a:solidFill>
                <a:srgbClr val="F79037"/>
              </a:solidFill>
              <a:latin typeface="Calibri"/>
              <a:ea typeface="Calibri"/>
              <a:cs typeface="Calibri"/>
            </a:endParaRPr>
          </a:p>
          <a:p>
            <a:pPr algn="l"/>
            <a:r>
              <a:rPr lang="tr-TR" dirty="0">
                <a:solidFill>
                  <a:schemeClr val="tx1"/>
                </a:solidFill>
                <a:latin typeface="Calibri"/>
                <a:ea typeface="Calibri"/>
                <a:cs typeface="Calibri"/>
              </a:rPr>
              <a:t>“Faydacılık” (</a:t>
            </a:r>
            <a:r>
              <a:rPr lang="tr-TR" dirty="0" err="1">
                <a:latin typeface="Calibri"/>
                <a:ea typeface="Calibri"/>
                <a:cs typeface="Calibri"/>
              </a:rPr>
              <a:t>Utilitarianism</a:t>
            </a:r>
            <a:r>
              <a:rPr lang="tr-TR" dirty="0">
                <a:latin typeface="Calibri"/>
                <a:ea typeface="Calibri"/>
                <a:cs typeface="Calibri"/>
              </a:rPr>
              <a:t>, </a:t>
            </a:r>
            <a:r>
              <a:rPr lang="tr-TR" dirty="0">
                <a:solidFill>
                  <a:schemeClr val="tx1"/>
                </a:solidFill>
                <a:latin typeface="Calibri"/>
                <a:ea typeface="Calibri"/>
                <a:cs typeface="Calibri"/>
              </a:rPr>
              <a:t>2015), “Kant'ın Kategorik </a:t>
            </a:r>
            <a:r>
              <a:rPr lang="tr-TR" dirty="0" err="1">
                <a:solidFill>
                  <a:schemeClr val="tx1"/>
                </a:solidFill>
                <a:latin typeface="Calibri"/>
                <a:ea typeface="Calibri"/>
                <a:cs typeface="Calibri"/>
              </a:rPr>
              <a:t>İmperativleri</a:t>
            </a:r>
            <a:r>
              <a:rPr lang="tr-TR" dirty="0">
                <a:solidFill>
                  <a:schemeClr val="tx1"/>
                </a:solidFill>
                <a:latin typeface="Calibri"/>
                <a:ea typeface="Calibri"/>
                <a:cs typeface="Calibri"/>
              </a:rPr>
              <a:t>” (</a:t>
            </a:r>
            <a:r>
              <a:rPr lang="tr-TR" dirty="0" err="1">
                <a:latin typeface="Calibri"/>
                <a:ea typeface="Calibri"/>
                <a:cs typeface="Calibri"/>
              </a:rPr>
              <a:t>Kant’s</a:t>
            </a:r>
            <a:r>
              <a:rPr lang="tr-TR" dirty="0">
                <a:latin typeface="Calibri"/>
                <a:ea typeface="Calibri"/>
                <a:cs typeface="Calibri"/>
              </a:rPr>
              <a:t> </a:t>
            </a:r>
            <a:r>
              <a:rPr lang="tr-TR" dirty="0" err="1">
                <a:latin typeface="Calibri"/>
                <a:ea typeface="Calibri"/>
                <a:cs typeface="Calibri"/>
              </a:rPr>
              <a:t>Categorical</a:t>
            </a:r>
            <a:r>
              <a:rPr lang="tr-TR" dirty="0">
                <a:latin typeface="Calibri"/>
                <a:ea typeface="Calibri"/>
                <a:cs typeface="Calibri"/>
              </a:rPr>
              <a:t> </a:t>
            </a:r>
            <a:r>
              <a:rPr lang="tr-TR" dirty="0" err="1">
                <a:latin typeface="Calibri"/>
                <a:ea typeface="Calibri"/>
                <a:cs typeface="Calibri"/>
              </a:rPr>
              <a:t>Imperative</a:t>
            </a:r>
            <a:r>
              <a:rPr lang="tr-TR" dirty="0">
                <a:latin typeface="Calibri"/>
                <a:ea typeface="Calibri"/>
                <a:cs typeface="Calibri"/>
              </a:rPr>
              <a:t>, </a:t>
            </a:r>
            <a:r>
              <a:rPr lang="tr-TR" dirty="0">
                <a:solidFill>
                  <a:schemeClr val="tx1"/>
                </a:solidFill>
                <a:latin typeface="Calibri"/>
                <a:ea typeface="Calibri"/>
                <a:cs typeface="Calibri"/>
              </a:rPr>
              <a:t>2021), “Erdem” (</a:t>
            </a:r>
            <a:r>
              <a:rPr lang="tr-TR" dirty="0" err="1">
                <a:solidFill>
                  <a:schemeClr val="tx1"/>
                </a:solidFill>
                <a:latin typeface="Calibri"/>
                <a:ea typeface="Calibri"/>
                <a:cs typeface="Calibri"/>
              </a:rPr>
              <a:t>Virtue</a:t>
            </a:r>
            <a:r>
              <a:rPr lang="tr-TR" dirty="0">
                <a:solidFill>
                  <a:schemeClr val="tx1"/>
                </a:solidFill>
                <a:latin typeface="Calibri"/>
                <a:ea typeface="Calibri"/>
                <a:cs typeface="Calibri"/>
              </a:rPr>
              <a:t>, 2002) üzerine Felsefe Podcast Serisi.</a:t>
            </a:r>
            <a:endParaRPr lang="tr-TR" dirty="0">
              <a:solidFill>
                <a:schemeClr val="tx1"/>
              </a:solidFill>
              <a:ea typeface="Calibri"/>
            </a:endParaRPr>
          </a:p>
          <a:p>
            <a:pPr algn="l" rtl="0"/>
            <a:endParaRPr lang="tr-TR" dirty="0">
              <a:solidFill>
                <a:schemeClr val="tx1"/>
              </a:solidFill>
              <a:ea typeface="Calibri" panose="020F0502020204030204" pitchFamily="34" charset="0"/>
            </a:endParaRPr>
          </a:p>
          <a:p>
            <a:pPr algn="l" rtl="0"/>
            <a:r>
              <a:rPr lang="tr-TR" b="1" dirty="0">
                <a:solidFill>
                  <a:schemeClr val="tx1"/>
                </a:solidFill>
                <a:latin typeface="Calibri"/>
                <a:ea typeface="Calibri"/>
                <a:cs typeface="Calibri"/>
              </a:rPr>
              <a:t>Yayın Önerileri:</a:t>
            </a:r>
            <a:endParaRPr lang="tr-TR" b="1" dirty="0">
              <a:solidFill>
                <a:schemeClr val="tx1"/>
              </a:solidFill>
              <a:ea typeface="Calibri"/>
            </a:endParaRPr>
          </a:p>
          <a:p>
            <a:pPr marL="171450" indent="-171450" algn="l" fontAlgn="base">
              <a:buFont typeface="Arial"/>
              <a:buChar char="•"/>
            </a:pPr>
            <a:r>
              <a:rPr lang="tr-TR" dirty="0" err="1">
                <a:solidFill>
                  <a:schemeClr val="tx1"/>
                </a:solidFill>
                <a:latin typeface="Calibri"/>
                <a:ea typeface="Calibri"/>
                <a:cs typeface="Calibri"/>
              </a:rPr>
              <a:t>Ferraro</a:t>
            </a:r>
            <a:r>
              <a:rPr lang="tr-TR" dirty="0">
                <a:solidFill>
                  <a:schemeClr val="tx1"/>
                </a:solidFill>
                <a:latin typeface="Calibri"/>
                <a:ea typeface="Calibri"/>
                <a:cs typeface="Calibri"/>
              </a:rPr>
              <a:t>,</a:t>
            </a:r>
            <a:r>
              <a:rPr lang="tr-TR" dirty="0">
                <a:latin typeface="Calibri"/>
                <a:ea typeface="Calibri"/>
                <a:cs typeface="Calibri"/>
              </a:rPr>
              <a:t> F. (2017) </a:t>
            </a:r>
            <a:r>
              <a:rPr lang="tr-TR" dirty="0" err="1">
                <a:latin typeface="Calibri"/>
                <a:ea typeface="Calibri"/>
                <a:cs typeface="Calibri"/>
              </a:rPr>
              <a:t>Ritual</a:t>
            </a:r>
            <a:r>
              <a:rPr lang="tr-TR" dirty="0">
                <a:latin typeface="Calibri"/>
                <a:ea typeface="Calibri"/>
                <a:cs typeface="Calibri"/>
              </a:rPr>
              <a:t> </a:t>
            </a:r>
            <a:r>
              <a:rPr lang="tr-TR" dirty="0" err="1">
                <a:latin typeface="Calibri"/>
                <a:ea typeface="Calibri"/>
                <a:cs typeface="Calibri"/>
              </a:rPr>
              <a:t>Slaughtering</a:t>
            </a:r>
            <a:r>
              <a:rPr lang="tr-TR" dirty="0">
                <a:latin typeface="Calibri"/>
                <a:ea typeface="Calibri"/>
                <a:cs typeface="Calibri"/>
              </a:rPr>
              <a:t> vs. </a:t>
            </a:r>
            <a:r>
              <a:rPr lang="tr-TR" dirty="0" err="1">
                <a:latin typeface="Calibri"/>
                <a:ea typeface="Calibri"/>
                <a:cs typeface="Calibri"/>
              </a:rPr>
              <a:t>Animal</a:t>
            </a:r>
            <a:r>
              <a:rPr lang="tr-TR" dirty="0">
                <a:latin typeface="Calibri"/>
                <a:ea typeface="Calibri"/>
                <a:cs typeface="Calibri"/>
              </a:rPr>
              <a:t> </a:t>
            </a:r>
            <a:r>
              <a:rPr lang="tr-TR" dirty="0" err="1">
                <a:latin typeface="Calibri"/>
                <a:ea typeface="Calibri"/>
                <a:cs typeface="Calibri"/>
              </a:rPr>
              <a:t>Welfare</a:t>
            </a:r>
            <a:r>
              <a:rPr lang="tr-TR" dirty="0">
                <a:latin typeface="Calibri"/>
                <a:ea typeface="Calibri"/>
                <a:cs typeface="Calibri"/>
              </a:rPr>
              <a:t>: A </a:t>
            </a:r>
            <a:r>
              <a:rPr lang="tr-TR" dirty="0" err="1">
                <a:latin typeface="Calibri"/>
                <a:ea typeface="Calibri"/>
                <a:cs typeface="Calibri"/>
              </a:rPr>
              <a:t>Utilitarian</a:t>
            </a:r>
            <a:r>
              <a:rPr lang="tr-TR" dirty="0">
                <a:latin typeface="Calibri"/>
                <a:ea typeface="Calibri"/>
                <a:cs typeface="Calibri"/>
              </a:rPr>
              <a:t> </a:t>
            </a:r>
            <a:r>
              <a:rPr lang="tr-TR" dirty="0" err="1">
                <a:latin typeface="Calibri"/>
                <a:ea typeface="Calibri"/>
                <a:cs typeface="Calibri"/>
              </a:rPr>
              <a:t>Example</a:t>
            </a:r>
            <a:r>
              <a:rPr lang="tr-TR" dirty="0">
                <a:latin typeface="Calibri"/>
                <a:ea typeface="Calibri"/>
                <a:cs typeface="Calibri"/>
              </a:rPr>
              <a:t> of Moral </a:t>
            </a:r>
            <a:r>
              <a:rPr lang="tr-TR" dirty="0" err="1">
                <a:latin typeface="Calibri"/>
                <a:ea typeface="Calibri"/>
                <a:cs typeface="Calibri"/>
              </a:rPr>
              <a:t>Conflict</a:t>
            </a:r>
            <a:r>
              <a:rPr lang="tr-TR" dirty="0">
                <a:latin typeface="Calibri"/>
                <a:ea typeface="Calibri"/>
                <a:cs typeface="Calibri"/>
              </a:rPr>
              <a:t> Management. </a:t>
            </a:r>
            <a:r>
              <a:rPr lang="tr-TR" dirty="0" err="1">
                <a:latin typeface="Calibri"/>
                <a:ea typeface="Calibri"/>
                <a:cs typeface="Calibri"/>
              </a:rPr>
              <a:t>In</a:t>
            </a:r>
            <a:r>
              <a:rPr lang="tr-TR" dirty="0">
                <a:latin typeface="Calibri"/>
                <a:ea typeface="Calibri"/>
                <a:cs typeface="Calibri"/>
              </a:rPr>
              <a:t> </a:t>
            </a:r>
            <a:r>
              <a:rPr lang="tr-TR" dirty="0" err="1">
                <a:latin typeface="Calibri"/>
                <a:ea typeface="Calibri"/>
                <a:cs typeface="Calibri"/>
              </a:rPr>
              <a:t>The</a:t>
            </a:r>
            <a:r>
              <a:rPr lang="tr-TR" dirty="0">
                <a:latin typeface="Calibri"/>
                <a:ea typeface="Calibri"/>
                <a:cs typeface="Calibri"/>
              </a:rPr>
              <a:t> </a:t>
            </a:r>
            <a:r>
              <a:rPr lang="tr-TR" dirty="0" err="1">
                <a:latin typeface="Calibri"/>
                <a:ea typeface="Calibri"/>
                <a:cs typeface="Calibri"/>
              </a:rPr>
              <a:t>Routledge</a:t>
            </a:r>
            <a:r>
              <a:rPr lang="tr-TR" dirty="0">
                <a:latin typeface="Calibri"/>
                <a:ea typeface="Calibri"/>
                <a:cs typeface="Calibri"/>
              </a:rPr>
              <a:t> </a:t>
            </a:r>
            <a:r>
              <a:rPr lang="tr-TR" dirty="0" err="1">
                <a:latin typeface="Calibri"/>
                <a:ea typeface="Calibri"/>
                <a:cs typeface="Calibri"/>
              </a:rPr>
              <a:t>Handbook</a:t>
            </a:r>
            <a:r>
              <a:rPr lang="tr-TR" dirty="0">
                <a:latin typeface="Calibri"/>
                <a:ea typeface="Calibri"/>
                <a:cs typeface="Calibri"/>
              </a:rPr>
              <a:t> of </a:t>
            </a:r>
            <a:r>
              <a:rPr lang="tr-TR" dirty="0" err="1">
                <a:latin typeface="Calibri"/>
                <a:ea typeface="Calibri"/>
                <a:cs typeface="Calibri"/>
              </a:rPr>
              <a:t>Food</a:t>
            </a:r>
            <a:r>
              <a:rPr lang="tr-TR" dirty="0">
                <a:latin typeface="Calibri"/>
                <a:ea typeface="Calibri"/>
                <a:cs typeface="Calibri"/>
              </a:rPr>
              <a:t> </a:t>
            </a:r>
            <a:r>
              <a:rPr lang="tr-TR" dirty="0" err="1">
                <a:latin typeface="Calibri"/>
                <a:ea typeface="Calibri"/>
                <a:cs typeface="Calibri"/>
              </a:rPr>
              <a:t>Ethics</a:t>
            </a:r>
            <a:r>
              <a:rPr lang="tr-TR" dirty="0">
                <a:latin typeface="Calibri"/>
                <a:ea typeface="Calibri"/>
                <a:cs typeface="Calibri"/>
              </a:rPr>
              <a:t>. Rawlinson, M. C., </a:t>
            </a:r>
            <a:r>
              <a:rPr lang="tr-TR" dirty="0" err="1">
                <a:latin typeface="Calibri"/>
                <a:ea typeface="Calibri"/>
                <a:cs typeface="Calibri"/>
              </a:rPr>
              <a:t>Ward</a:t>
            </a:r>
            <a:r>
              <a:rPr lang="tr-TR" dirty="0">
                <a:latin typeface="Calibri"/>
                <a:ea typeface="Calibri"/>
                <a:cs typeface="Calibri"/>
              </a:rPr>
              <a:t>, C. (</a:t>
            </a:r>
            <a:r>
              <a:rPr lang="tr-TR" dirty="0" err="1">
                <a:latin typeface="Calibri"/>
                <a:ea typeface="Calibri"/>
                <a:cs typeface="Calibri"/>
              </a:rPr>
              <a:t>Eds</a:t>
            </a:r>
            <a:r>
              <a:rPr lang="tr-TR" dirty="0">
                <a:latin typeface="Calibri"/>
                <a:ea typeface="Calibri"/>
                <a:cs typeface="Calibri"/>
              </a:rPr>
              <a:t>.). </a:t>
            </a:r>
            <a:r>
              <a:rPr lang="tr-TR" dirty="0" err="1">
                <a:latin typeface="Calibri"/>
                <a:ea typeface="Calibri"/>
                <a:cs typeface="Calibri"/>
              </a:rPr>
              <a:t>Routledge</a:t>
            </a:r>
            <a:r>
              <a:rPr lang="tr-TR" dirty="0">
                <a:latin typeface="Calibri"/>
                <a:ea typeface="Calibri"/>
                <a:cs typeface="Calibri"/>
              </a:rPr>
              <a:t>. </a:t>
            </a:r>
            <a:endParaRPr lang="tr-TR" dirty="0"/>
          </a:p>
          <a:p>
            <a:pPr marL="171450" indent="-171450" algn="l">
              <a:buFont typeface="Arial" panose="020B0604020202020204" pitchFamily="34" charset="0"/>
              <a:buChar char="•"/>
            </a:pPr>
            <a:r>
              <a:rPr lang="tr-TR" dirty="0" err="1">
                <a:latin typeface="Calibri"/>
                <a:ea typeface="Calibri"/>
                <a:cs typeface="Calibri"/>
              </a:rPr>
              <a:t>Rush</a:t>
            </a:r>
            <a:r>
              <a:rPr lang="tr-TR" dirty="0">
                <a:latin typeface="Calibri"/>
                <a:ea typeface="Calibri"/>
                <a:cs typeface="Calibri"/>
              </a:rPr>
              <a:t>, E. (2012) </a:t>
            </a:r>
            <a:r>
              <a:rPr lang="tr-TR" dirty="0" err="1">
                <a:latin typeface="Calibri"/>
                <a:ea typeface="Calibri"/>
                <a:cs typeface="Calibri"/>
              </a:rPr>
              <a:t>Ethics</a:t>
            </a:r>
            <a:r>
              <a:rPr lang="tr-TR" dirty="0">
                <a:latin typeface="Calibri"/>
                <a:ea typeface="Calibri"/>
                <a:cs typeface="Calibri"/>
              </a:rPr>
              <a:t> of </a:t>
            </a:r>
            <a:r>
              <a:rPr lang="tr-TR" dirty="0" err="1">
                <a:latin typeface="Calibri"/>
                <a:ea typeface="Calibri"/>
                <a:cs typeface="Calibri"/>
              </a:rPr>
              <a:t>food</a:t>
            </a:r>
            <a:r>
              <a:rPr lang="tr-TR" dirty="0">
                <a:latin typeface="Calibri"/>
                <a:ea typeface="Calibri"/>
                <a:cs typeface="Calibri"/>
              </a:rPr>
              <a:t> </a:t>
            </a:r>
            <a:r>
              <a:rPr lang="tr-TR" dirty="0" err="1">
                <a:latin typeface="Calibri"/>
                <a:ea typeface="Calibri"/>
                <a:cs typeface="Calibri"/>
              </a:rPr>
              <a:t>security</a:t>
            </a:r>
            <a:r>
              <a:rPr lang="tr-TR" dirty="0">
                <a:latin typeface="Calibri"/>
                <a:ea typeface="Calibri"/>
                <a:cs typeface="Calibri"/>
              </a:rPr>
              <a:t>. </a:t>
            </a:r>
            <a:r>
              <a:rPr lang="tr-TR" dirty="0" err="1">
                <a:latin typeface="Calibri"/>
                <a:ea typeface="Calibri"/>
                <a:cs typeface="Calibri"/>
              </a:rPr>
              <a:t>In</a:t>
            </a:r>
            <a:r>
              <a:rPr lang="tr-TR" dirty="0">
                <a:latin typeface="Calibri"/>
                <a:ea typeface="Calibri"/>
                <a:cs typeface="Calibri"/>
              </a:rPr>
              <a:t> </a:t>
            </a:r>
            <a:r>
              <a:rPr lang="tr-TR" dirty="0" err="1">
                <a:latin typeface="Calibri"/>
                <a:ea typeface="Calibri"/>
                <a:cs typeface="Calibri"/>
              </a:rPr>
              <a:t>Food</a:t>
            </a:r>
            <a:r>
              <a:rPr lang="tr-TR" dirty="0">
                <a:latin typeface="Calibri"/>
                <a:ea typeface="Calibri"/>
                <a:cs typeface="Calibri"/>
              </a:rPr>
              <a:t> </a:t>
            </a:r>
            <a:r>
              <a:rPr lang="tr-TR" dirty="0" err="1">
                <a:latin typeface="Calibri"/>
                <a:ea typeface="Calibri"/>
                <a:cs typeface="Calibri"/>
              </a:rPr>
              <a:t>security</a:t>
            </a:r>
            <a:r>
              <a:rPr lang="tr-TR" dirty="0">
                <a:latin typeface="Calibri"/>
                <a:ea typeface="Calibri"/>
                <a:cs typeface="Calibri"/>
              </a:rPr>
              <a:t> in </a:t>
            </a:r>
            <a:r>
              <a:rPr lang="tr-TR" dirty="0" err="1">
                <a:latin typeface="Calibri"/>
                <a:ea typeface="Calibri"/>
                <a:cs typeface="Calibri"/>
              </a:rPr>
              <a:t>Australia</a:t>
            </a:r>
            <a:r>
              <a:rPr lang="tr-TR" dirty="0">
                <a:latin typeface="Calibri"/>
                <a:ea typeface="Calibri"/>
                <a:cs typeface="Calibri"/>
              </a:rPr>
              <a:t> (</a:t>
            </a:r>
            <a:r>
              <a:rPr lang="tr-TR" dirty="0" err="1">
                <a:latin typeface="Calibri"/>
                <a:ea typeface="Calibri"/>
                <a:cs typeface="Calibri"/>
              </a:rPr>
              <a:t>pp</a:t>
            </a:r>
            <a:r>
              <a:rPr lang="tr-TR" dirty="0">
                <a:latin typeface="Calibri"/>
                <a:ea typeface="Calibri"/>
                <a:cs typeface="Calibri"/>
              </a:rPr>
              <a:t>. 35-48). </a:t>
            </a:r>
            <a:r>
              <a:rPr lang="tr-TR" dirty="0" err="1">
                <a:latin typeface="Calibri"/>
                <a:ea typeface="Calibri"/>
                <a:cs typeface="Calibri"/>
              </a:rPr>
              <a:t>Springer</a:t>
            </a:r>
            <a:r>
              <a:rPr lang="tr-TR" dirty="0">
                <a:latin typeface="Calibri"/>
                <a:ea typeface="Calibri"/>
                <a:cs typeface="Calibri"/>
              </a:rPr>
              <a:t>, Boston, MA. </a:t>
            </a:r>
            <a:endParaRPr lang="tr-TR" dirty="0"/>
          </a:p>
          <a:p>
            <a:pPr marL="171450" indent="-171450" algn="l">
              <a:buFont typeface="Arial" panose="020B0604020202020204" pitchFamily="34" charset="0"/>
              <a:buChar char="•"/>
            </a:pPr>
            <a:r>
              <a:rPr lang="tr-TR" dirty="0" err="1">
                <a:latin typeface="Calibri"/>
                <a:ea typeface="Calibri"/>
                <a:cs typeface="Calibri"/>
              </a:rPr>
              <a:t>Chignell</a:t>
            </a:r>
            <a:r>
              <a:rPr lang="tr-TR" dirty="0">
                <a:latin typeface="Calibri"/>
                <a:ea typeface="Calibri"/>
                <a:cs typeface="Calibri"/>
              </a:rPr>
              <a:t>, A., </a:t>
            </a:r>
            <a:r>
              <a:rPr lang="tr-TR" dirty="0" err="1">
                <a:latin typeface="Calibri"/>
                <a:ea typeface="Calibri"/>
                <a:cs typeface="Calibri"/>
              </a:rPr>
              <a:t>Cuneo</a:t>
            </a:r>
            <a:r>
              <a:rPr lang="tr-TR" dirty="0">
                <a:latin typeface="Calibri"/>
                <a:ea typeface="Calibri"/>
                <a:cs typeface="Calibri"/>
              </a:rPr>
              <a:t>, T., </a:t>
            </a:r>
            <a:r>
              <a:rPr lang="tr-TR" dirty="0" err="1">
                <a:latin typeface="Calibri"/>
                <a:ea typeface="Calibri"/>
                <a:cs typeface="Calibri"/>
              </a:rPr>
              <a:t>Halteman</a:t>
            </a:r>
            <a:r>
              <a:rPr lang="tr-TR" dirty="0">
                <a:latin typeface="Calibri"/>
                <a:ea typeface="Calibri"/>
                <a:cs typeface="Calibri"/>
              </a:rPr>
              <a:t>, M. C. (2016). </a:t>
            </a:r>
            <a:r>
              <a:rPr lang="tr-TR" dirty="0" err="1">
                <a:latin typeface="Calibri"/>
                <a:ea typeface="Calibri"/>
                <a:cs typeface="Calibri"/>
              </a:rPr>
              <a:t>Philosophy</a:t>
            </a:r>
            <a:r>
              <a:rPr lang="tr-TR" dirty="0">
                <a:latin typeface="Calibri"/>
                <a:ea typeface="Calibri"/>
                <a:cs typeface="Calibri"/>
              </a:rPr>
              <a:t> </a:t>
            </a:r>
            <a:r>
              <a:rPr lang="tr-TR" dirty="0" err="1">
                <a:latin typeface="Calibri"/>
                <a:ea typeface="Calibri"/>
                <a:cs typeface="Calibri"/>
              </a:rPr>
              <a:t>Comes</a:t>
            </a:r>
            <a:r>
              <a:rPr lang="tr-TR" dirty="0">
                <a:latin typeface="Calibri"/>
                <a:ea typeface="Calibri"/>
                <a:cs typeface="Calibri"/>
              </a:rPr>
              <a:t> </a:t>
            </a:r>
            <a:r>
              <a:rPr lang="tr-TR" dirty="0" err="1">
                <a:latin typeface="Calibri"/>
                <a:ea typeface="Calibri"/>
                <a:cs typeface="Calibri"/>
              </a:rPr>
              <a:t>to</a:t>
            </a:r>
            <a:r>
              <a:rPr lang="tr-TR" dirty="0">
                <a:latin typeface="Calibri"/>
                <a:ea typeface="Calibri"/>
                <a:cs typeface="Calibri"/>
              </a:rPr>
              <a:t> </a:t>
            </a:r>
            <a:r>
              <a:rPr lang="tr-TR" dirty="0" err="1">
                <a:latin typeface="Calibri"/>
                <a:ea typeface="Calibri"/>
                <a:cs typeface="Calibri"/>
              </a:rPr>
              <a:t>Dinner</a:t>
            </a:r>
            <a:r>
              <a:rPr lang="tr-TR" i="0" dirty="0">
                <a:effectLst/>
                <a:latin typeface="Calibri"/>
                <a:ea typeface="Calibri"/>
                <a:cs typeface="Calibri"/>
              </a:rPr>
              <a:t>: </a:t>
            </a:r>
            <a:r>
              <a:rPr lang="tr-TR" dirty="0" err="1">
                <a:latin typeface="Calibri"/>
                <a:ea typeface="Calibri"/>
                <a:cs typeface="Calibri"/>
              </a:rPr>
              <a:t>Arguments</a:t>
            </a:r>
            <a:r>
              <a:rPr lang="tr-TR" dirty="0">
                <a:latin typeface="Calibri"/>
                <a:ea typeface="Calibri"/>
                <a:cs typeface="Calibri"/>
              </a:rPr>
              <a:t> </a:t>
            </a:r>
            <a:r>
              <a:rPr lang="tr-TR" dirty="0" err="1">
                <a:latin typeface="Calibri"/>
                <a:ea typeface="Calibri"/>
                <a:cs typeface="Calibri"/>
              </a:rPr>
              <a:t>about</a:t>
            </a:r>
            <a:r>
              <a:rPr lang="tr-TR" dirty="0">
                <a:latin typeface="Calibri"/>
                <a:ea typeface="Calibri"/>
                <a:cs typeface="Calibri"/>
              </a:rPr>
              <a:t> </a:t>
            </a:r>
            <a:r>
              <a:rPr lang="tr-TR" dirty="0" err="1">
                <a:latin typeface="Calibri"/>
                <a:ea typeface="Calibri"/>
                <a:cs typeface="Calibri"/>
              </a:rPr>
              <a:t>the</a:t>
            </a:r>
            <a:r>
              <a:rPr lang="tr-TR" dirty="0">
                <a:latin typeface="Calibri"/>
                <a:ea typeface="Calibri"/>
                <a:cs typeface="Calibri"/>
              </a:rPr>
              <a:t> </a:t>
            </a:r>
            <a:r>
              <a:rPr lang="tr-TR" dirty="0" err="1">
                <a:latin typeface="Calibri"/>
                <a:ea typeface="Calibri"/>
                <a:cs typeface="Calibri"/>
              </a:rPr>
              <a:t>Ethics</a:t>
            </a:r>
            <a:r>
              <a:rPr lang="tr-TR" dirty="0">
                <a:latin typeface="Calibri"/>
                <a:ea typeface="Calibri"/>
                <a:cs typeface="Calibri"/>
              </a:rPr>
              <a:t> of </a:t>
            </a:r>
            <a:r>
              <a:rPr lang="tr-TR" dirty="0" err="1">
                <a:latin typeface="Calibri"/>
                <a:ea typeface="Calibri"/>
                <a:cs typeface="Calibri"/>
              </a:rPr>
              <a:t>Eating</a:t>
            </a:r>
            <a:r>
              <a:rPr lang="tr-TR" dirty="0">
                <a:latin typeface="Calibri"/>
                <a:ea typeface="Calibri"/>
                <a:cs typeface="Calibri"/>
              </a:rPr>
              <a:t>. </a:t>
            </a:r>
            <a:r>
              <a:rPr lang="tr-TR" dirty="0" err="1">
                <a:latin typeface="Calibri"/>
                <a:ea typeface="Calibri"/>
                <a:cs typeface="Calibri"/>
              </a:rPr>
              <a:t>Routledge</a:t>
            </a:r>
            <a:r>
              <a:rPr lang="tr-TR" dirty="0">
                <a:latin typeface="Calibri"/>
                <a:ea typeface="Calibri"/>
                <a:cs typeface="Calibri"/>
              </a:rPr>
              <a:t>: New York. </a:t>
            </a:r>
            <a:endParaRPr lang="tr-TR" dirty="0"/>
          </a:p>
          <a:p>
            <a:pPr marL="171450" indent="-171450" algn="l">
              <a:buFont typeface="Arial" panose="020B0604020202020204" pitchFamily="34" charset="0"/>
              <a:buChar char="•"/>
            </a:pPr>
            <a:endParaRPr lang="tr-TR" i="0" dirty="0">
              <a:solidFill>
                <a:srgbClr val="000000"/>
              </a:solidFill>
              <a:effectLst/>
              <a:latin typeface="Calibri"/>
              <a:ea typeface="Calibri" panose="020F0502020204030204" pitchFamily="34" charset="0"/>
              <a:cs typeface="Calibri"/>
            </a:endParaRPr>
          </a:p>
          <a:p>
            <a:pPr algn="l" rtl="0"/>
            <a:endParaRPr lang="tr-TR" b="1" dirty="0">
              <a:solidFill>
                <a:schemeClr val="tx1"/>
              </a:solidFill>
              <a:ea typeface="Calibri" panose="020F0502020204030204" pitchFamily="34" charset="0"/>
            </a:endParaRPr>
          </a:p>
        </p:txBody>
      </p:sp>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380931" y="3361212"/>
            <a:ext cx="2866969" cy="1595763"/>
          </a:xfrm>
          <a:prstGeom prst="wedgeRoundRectCallout">
            <a:avLst>
              <a:gd name="adj1" fmla="val -37494"/>
              <a:gd name="adj2" fmla="val 62500"/>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r-TR" sz="1400" b="1" dirty="0">
                <a:latin typeface="Calibri"/>
                <a:ea typeface="Calibri" panose="020F0502020204030204" pitchFamily="34" charset="0"/>
                <a:cs typeface="Calibri"/>
              </a:rPr>
              <a:t>Etik teoriler tanımlandıktan sonra, gıda ile ilgili etik konular farklı açılardan tartışılabilir.</a:t>
            </a:r>
            <a:endParaRPr lang="tr-TR" sz="1400" b="1" dirty="0">
              <a:latin typeface="Calibri"/>
              <a:ea typeface="Calibri" panose="020F0502020204030204" pitchFamily="34" charset="0"/>
              <a:cs typeface="Calibri" panose="020F0502020204030204" pitchFamily="34" charset="0"/>
            </a:endParaRPr>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5" name="Picture 4" descr="Icon&#10;&#10;Description automatically generated">
            <a:extLst>
              <a:ext uri="{FF2B5EF4-FFF2-40B4-BE49-F238E27FC236}">
                <a16:creationId xmlns:a16="http://schemas.microsoft.com/office/drawing/2014/main" id="{A7484997-53D9-FC4A-ACD3-C955968F171D}"/>
              </a:ext>
            </a:extLst>
          </p:cNvPr>
          <p:cNvPicPr>
            <a:picLocks noChangeAspect="1"/>
          </p:cNvPicPr>
          <p:nvPr/>
        </p:nvPicPr>
        <p:blipFill rotWithShape="1">
          <a:blip r:embed="rId7"/>
          <a:srcRect r="20290" b="1492"/>
          <a:stretch/>
        </p:blipFill>
        <p:spPr>
          <a:xfrm>
            <a:off x="172849" y="9808997"/>
            <a:ext cx="393036" cy="467732"/>
          </a:xfrm>
          <a:prstGeom prst="rect">
            <a:avLst/>
          </a:prstGeom>
        </p:spPr>
      </p:pic>
      <p:sp>
        <p:nvSpPr>
          <p:cNvPr id="11" name="Slide Number Placeholder 9">
            <a:extLst>
              <a:ext uri="{FF2B5EF4-FFF2-40B4-BE49-F238E27FC236}">
                <a16:creationId xmlns:a16="http://schemas.microsoft.com/office/drawing/2014/main" id="{3897ADC3-4F7E-B54C-D718-6F75527C25A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11</a:t>
            </a:fld>
            <a:endParaRPr lang="en-US" sz="1100"/>
          </a:p>
        </p:txBody>
      </p:sp>
    </p:spTree>
    <p:extLst>
      <p:ext uri="{BB962C8B-B14F-4D97-AF65-F5344CB8AC3E}">
        <p14:creationId xmlns:p14="http://schemas.microsoft.com/office/powerpoint/2010/main" val="60018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0C7CD2-D696-302A-81BB-14E6ACD2560D}"/>
              </a:ext>
            </a:extLst>
          </p:cNvPr>
          <p:cNvSpPr>
            <a:spLocks noGrp="1"/>
          </p:cNvSpPr>
          <p:nvPr>
            <p:ph type="body" sz="quarter" idx="32"/>
          </p:nvPr>
        </p:nvSpPr>
        <p:spPr>
          <a:xfrm>
            <a:off x="538293" y="1738265"/>
            <a:ext cx="6526988" cy="4155082"/>
          </a:xfrm>
        </p:spPr>
        <p:txBody>
          <a:bodyPr lIns="91440" tIns="45720" rIns="91440" bIns="45720" numCol="1" spcCol="288000" anchor="t">
            <a:noAutofit/>
          </a:bodyPr>
          <a:lstStyle/>
          <a:p>
            <a:r>
              <a:rPr lang="tr-TR" sz="1200" b="1" dirty="0">
                <a:latin typeface="Calibri"/>
                <a:ea typeface="Calibri"/>
                <a:cs typeface="Calibri"/>
              </a:rPr>
              <a:t>Platform </a:t>
            </a:r>
            <a:r>
              <a:rPr lang="tr-TR" sz="1200" dirty="0">
                <a:latin typeface="Calibri"/>
                <a:ea typeface="Calibri"/>
                <a:cs typeface="Calibri"/>
              </a:rPr>
              <a:t>(Orijinal adı: </a:t>
            </a:r>
            <a:r>
              <a:rPr lang="tr-TR" sz="1200" dirty="0" err="1">
                <a:latin typeface="Calibri"/>
                <a:ea typeface="Calibri"/>
                <a:cs typeface="Calibri"/>
              </a:rPr>
              <a:t>Elhoyo</a:t>
            </a:r>
            <a:r>
              <a:rPr lang="tr-TR" sz="1200" dirty="0">
                <a:latin typeface="Calibri"/>
                <a:ea typeface="Calibri"/>
                <a:cs typeface="Calibri"/>
              </a:rPr>
              <a:t>) </a:t>
            </a:r>
            <a:r>
              <a:rPr lang="tr-TR" sz="1200" dirty="0" err="1">
                <a:latin typeface="Calibri"/>
                <a:ea typeface="Calibri"/>
                <a:cs typeface="Calibri"/>
              </a:rPr>
              <a:t>Galder</a:t>
            </a:r>
            <a:r>
              <a:rPr lang="tr-TR" sz="1200" dirty="0">
                <a:latin typeface="Calibri"/>
                <a:ea typeface="Calibri"/>
                <a:cs typeface="Calibri"/>
              </a:rPr>
              <a:t> </a:t>
            </a:r>
            <a:r>
              <a:rPr lang="tr-TR" sz="1200" dirty="0" err="1">
                <a:latin typeface="Calibri"/>
                <a:ea typeface="Calibri"/>
                <a:cs typeface="Calibri"/>
              </a:rPr>
              <a:t>Gaztelu-Urrutia</a:t>
            </a:r>
            <a:r>
              <a:rPr lang="tr-TR" sz="1200" dirty="0">
                <a:latin typeface="Calibri"/>
                <a:ea typeface="Calibri"/>
                <a:cs typeface="Calibri"/>
              </a:rPr>
              <a:t> tarafından yönetilen bir İspanyol filmidir. 2019'da gösterime girmiştir. Film, her katta oturanların olduğu dikey bir binada geçiyor. Kat sakinleri, en üst katta yiyeceklerle doldurulan bir platformdan beslenir. Platform her katta sınırlı bir süre için durur ve bir sonraki kata iner. En üst katta oturanlar yiyebildikleri kadar yemek yerler, bu da alt katlarla çatışmaya neden olur. Eylemlerin ahlakiliği ve karakterlerin motivasyonları farklı etik bakış açılarından tartışılabilir. Sakinlerin açlığa tepkilerinin ahlaki boyutu üzerine bir tartışma, Faydacılık ile Kant Etiği (veya Teleolojiye karşı Deontoloji) arasındaki ayrımla tartışılabilir.</a:t>
            </a:r>
            <a:endParaRPr lang="en-US"/>
          </a:p>
          <a:p>
            <a:pPr rtl="0"/>
            <a:endParaRPr lang="tr-TR" sz="1200">
              <a:ea typeface="Calibri"/>
            </a:endParaRPr>
          </a:p>
          <a:p>
            <a:r>
              <a:rPr lang="tr-TR" sz="1200" dirty="0">
                <a:latin typeface="Calibri"/>
                <a:ea typeface="Calibri"/>
                <a:cs typeface="Calibri"/>
              </a:rPr>
              <a:t>Ford ve Richardson'ın (1994) ve daha sonra </a:t>
            </a:r>
            <a:r>
              <a:rPr lang="tr-TR" sz="1200" dirty="0" err="1">
                <a:latin typeface="Calibri"/>
                <a:ea typeface="Calibri"/>
                <a:cs typeface="Calibri"/>
              </a:rPr>
              <a:t>O'Fallon</a:t>
            </a:r>
            <a:r>
              <a:rPr lang="tr-TR" sz="1200" dirty="0">
                <a:latin typeface="Calibri"/>
                <a:ea typeface="Calibri"/>
                <a:cs typeface="Calibri"/>
              </a:rPr>
              <a:t> ve </a:t>
            </a:r>
            <a:r>
              <a:rPr lang="tr-TR" sz="1200" dirty="0" err="1">
                <a:latin typeface="Calibri"/>
                <a:ea typeface="Calibri"/>
                <a:cs typeface="Calibri"/>
              </a:rPr>
              <a:t>Butterfield'ın</a:t>
            </a:r>
            <a:r>
              <a:rPr lang="tr-TR" sz="1200" dirty="0">
                <a:latin typeface="Calibri"/>
                <a:ea typeface="Calibri"/>
                <a:cs typeface="Calibri"/>
              </a:rPr>
              <a:t> (2013) etik karar verme çalışmalarına yönelik meta-analizinde, kararı etkileyen iki unsur olduğu ortaya çıkmaktadır. Birincisi kişilik, demografik özellikler, inançlar, istihdam gibi bireysel faktörler, ikincisi ise grup etkisi, otoritenin etkisi, organizasyondaki konum, etikle ilgili kurumsal bir politikanın (Örgüt yapısı, örgüt kültürü, ödüller ve yaptırımlar vb.) varlığı gibi durumsal faktörlerdir.  Bahsi geçen makalelerde daha fazla ayrıntı tartışılmaktadır. Bu temel kategoriler, film için de yararlı tartışma noktaları olabilir. Öğrenciler, kat sakinlerinin eylemlerini etkileyen bireysel ve durumsal faktörleri tartışabilirler.</a:t>
            </a:r>
          </a:p>
          <a:p>
            <a:pPr rtl="0"/>
            <a:endParaRPr lang="tr-TR" sz="1200">
              <a:ea typeface="Calibri"/>
            </a:endParaRPr>
          </a:p>
          <a:p>
            <a:r>
              <a:rPr lang="tr-TR" sz="1200" dirty="0">
                <a:latin typeface="Calibri"/>
                <a:ea typeface="Calibri"/>
                <a:cs typeface="Calibri"/>
              </a:rPr>
              <a:t>Bu film aynı zamanda gıda güvensizliği ve gıda dağıtım sorunları (dağıtım adaleti) için de değerlendirilebilir, bir sonraki bölüme bir ön hazırlık olacaktır.</a:t>
            </a:r>
          </a:p>
        </p:txBody>
      </p:sp>
      <p:sp>
        <p:nvSpPr>
          <p:cNvPr id="4" name="Text Placeholder 3">
            <a:extLst>
              <a:ext uri="{FF2B5EF4-FFF2-40B4-BE49-F238E27FC236}">
                <a16:creationId xmlns:a16="http://schemas.microsoft.com/office/drawing/2014/main" id="{92F9D182-C7BA-DD54-2129-6FF3CF1643C5}"/>
              </a:ext>
            </a:extLst>
          </p:cNvPr>
          <p:cNvSpPr>
            <a:spLocks noGrp="1"/>
          </p:cNvSpPr>
          <p:nvPr>
            <p:ph type="body" sz="quarter" idx="33"/>
          </p:nvPr>
        </p:nvSpPr>
        <p:spPr>
          <a:xfrm>
            <a:off x="818919" y="7342429"/>
            <a:ext cx="2210884" cy="1924369"/>
          </a:xfrm>
        </p:spPr>
        <p:txBody>
          <a:bodyPr lIns="91440" tIns="45720" rIns="91440" bIns="45720" anchor="t">
            <a:noAutofit/>
          </a:bodyPr>
          <a:lstStyle/>
          <a:p>
            <a:r>
              <a:rPr lang="en-IE" sz="1400">
                <a:latin typeface="Calibri"/>
                <a:ea typeface="Calibri"/>
                <a:cs typeface="Calibri"/>
              </a:rPr>
              <a:t>Bu film </a:t>
            </a:r>
            <a:r>
              <a:rPr lang="en-IE" sz="1400" err="1">
                <a:solidFill>
                  <a:srgbClr val="F79037"/>
                </a:solidFill>
                <a:latin typeface="Calibri"/>
                <a:ea typeface="Calibri"/>
                <a:cs typeface="Calibri"/>
              </a:rPr>
              <a:t>Netflix</a:t>
            </a:r>
            <a:r>
              <a:rPr lang="en-IE" sz="1400" err="1">
                <a:solidFill>
                  <a:schemeClr val="tx1"/>
                </a:solidFill>
                <a:latin typeface="Calibri"/>
                <a:ea typeface="Calibri"/>
                <a:cs typeface="Calibri"/>
              </a:rPr>
              <a:t>'ten</a:t>
            </a:r>
            <a:r>
              <a:rPr lang="en-IE" sz="1400">
                <a:solidFill>
                  <a:schemeClr val="tx1"/>
                </a:solidFill>
                <a:latin typeface="Calibri"/>
                <a:ea typeface="Calibri"/>
                <a:cs typeface="Calibri"/>
              </a:rPr>
              <a:t> </a:t>
            </a:r>
            <a:r>
              <a:rPr lang="en-IE" sz="1400" err="1">
                <a:solidFill>
                  <a:schemeClr val="tx1"/>
                </a:solidFill>
                <a:latin typeface="Calibri"/>
                <a:ea typeface="Calibri"/>
                <a:cs typeface="Calibri"/>
              </a:rPr>
              <a:t>izlenebilir</a:t>
            </a:r>
            <a:r>
              <a:rPr lang="en-IE" sz="1400">
                <a:solidFill>
                  <a:schemeClr val="tx1"/>
                </a:solidFill>
                <a:latin typeface="Calibri"/>
                <a:ea typeface="Calibri"/>
                <a:cs typeface="Calibri"/>
              </a:rPr>
              <a:t> </a:t>
            </a:r>
            <a:endParaRPr lang="en-IE" sz="1400">
              <a:solidFill>
                <a:schemeClr val="tx1"/>
              </a:solidFill>
              <a:ea typeface="Calibri" panose="020F0502020204030204" pitchFamily="34" charset="0"/>
            </a:endParaRPr>
          </a:p>
        </p:txBody>
      </p:sp>
      <p:sp>
        <p:nvSpPr>
          <p:cNvPr id="6" name="Text Placeholder 5">
            <a:extLst>
              <a:ext uri="{FF2B5EF4-FFF2-40B4-BE49-F238E27FC236}">
                <a16:creationId xmlns:a16="http://schemas.microsoft.com/office/drawing/2014/main" id="{1189CDDF-3FBE-9ECD-17AD-3A679107BB50}"/>
              </a:ext>
            </a:extLst>
          </p:cNvPr>
          <p:cNvSpPr>
            <a:spLocks noGrp="1"/>
          </p:cNvSpPr>
          <p:nvPr>
            <p:ph type="body" sz="quarter" idx="30"/>
          </p:nvPr>
        </p:nvSpPr>
        <p:spPr/>
        <p:txBody>
          <a:bodyPr/>
          <a:lstStyle/>
          <a:p>
            <a:pPr algn="l" rtl="0"/>
            <a:r>
              <a:rPr lang="en-IE" b="1"/>
              <a:t>Bir Film Önerisi:</a:t>
            </a:r>
          </a:p>
        </p:txBody>
      </p:sp>
      <p:pic>
        <p:nvPicPr>
          <p:cNvPr id="7" name="Picture 6">
            <a:extLst>
              <a:ext uri="{FF2B5EF4-FFF2-40B4-BE49-F238E27FC236}">
                <a16:creationId xmlns:a16="http://schemas.microsoft.com/office/drawing/2014/main" id="{0E862678-7CAD-8B7F-D9B9-70A339D594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48568" y="6379248"/>
            <a:ext cx="5111107" cy="3850732"/>
          </a:xfrm>
          <a:prstGeom prst="rect">
            <a:avLst/>
          </a:prstGeom>
        </p:spPr>
      </p:pic>
      <p:pic>
        <p:nvPicPr>
          <p:cNvPr id="9" name="Picture 8">
            <a:extLst>
              <a:ext uri="{FF2B5EF4-FFF2-40B4-BE49-F238E27FC236}">
                <a16:creationId xmlns:a16="http://schemas.microsoft.com/office/drawing/2014/main" id="{39804A93-2736-2490-86C4-CE525ACE288B}"/>
              </a:ext>
            </a:extLst>
          </p:cNvPr>
          <p:cNvPicPr>
            <a:picLocks noChangeAspect="1"/>
          </p:cNvPicPr>
          <p:nvPr/>
        </p:nvPicPr>
        <p:blipFill>
          <a:blip r:embed="rId3"/>
          <a:stretch>
            <a:fillRect/>
          </a:stretch>
        </p:blipFill>
        <p:spPr>
          <a:xfrm>
            <a:off x="3402280" y="6509982"/>
            <a:ext cx="4157395" cy="2936198"/>
          </a:xfrm>
          <a:prstGeom prst="rect">
            <a:avLst/>
          </a:prstGeom>
        </p:spPr>
      </p:pic>
      <p:grpSp>
        <p:nvGrpSpPr>
          <p:cNvPr id="10" name="Graphic 2">
            <a:extLst>
              <a:ext uri="{FF2B5EF4-FFF2-40B4-BE49-F238E27FC236}">
                <a16:creationId xmlns:a16="http://schemas.microsoft.com/office/drawing/2014/main" id="{6A5CD0B2-84F5-D40A-886D-57AAEEC70CA3}"/>
              </a:ext>
            </a:extLst>
          </p:cNvPr>
          <p:cNvGrpSpPr/>
          <p:nvPr/>
        </p:nvGrpSpPr>
        <p:grpSpPr>
          <a:xfrm>
            <a:off x="6044731" y="261999"/>
            <a:ext cx="1082141" cy="1124763"/>
            <a:chOff x="690225" y="4499263"/>
            <a:chExt cx="1499146" cy="1521296"/>
          </a:xfrm>
        </p:grpSpPr>
        <p:sp>
          <p:nvSpPr>
            <p:cNvPr id="11" name="Freeform 109">
              <a:extLst>
                <a:ext uri="{FF2B5EF4-FFF2-40B4-BE49-F238E27FC236}">
                  <a16:creationId xmlns:a16="http://schemas.microsoft.com/office/drawing/2014/main" id="{351E1D69-0125-B9A5-AADD-8FB092E9A83F}"/>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2" name="Graphic 2">
              <a:extLst>
                <a:ext uri="{FF2B5EF4-FFF2-40B4-BE49-F238E27FC236}">
                  <a16:creationId xmlns:a16="http://schemas.microsoft.com/office/drawing/2014/main" id="{F8BB5252-E145-730F-E726-136CCFD0BD53}"/>
                </a:ext>
              </a:extLst>
            </p:cNvPr>
            <p:cNvGrpSpPr/>
            <p:nvPr/>
          </p:nvGrpSpPr>
          <p:grpSpPr>
            <a:xfrm>
              <a:off x="879521" y="4954417"/>
              <a:ext cx="306297" cy="518817"/>
              <a:chOff x="879521" y="4954417"/>
              <a:chExt cx="306297" cy="518817"/>
            </a:xfrm>
            <a:solidFill>
              <a:srgbClr val="F1A0C2"/>
            </a:solidFill>
          </p:grpSpPr>
          <p:sp>
            <p:nvSpPr>
              <p:cNvPr id="32" name="Freeform 166">
                <a:extLst>
                  <a:ext uri="{FF2B5EF4-FFF2-40B4-BE49-F238E27FC236}">
                    <a16:creationId xmlns:a16="http://schemas.microsoft.com/office/drawing/2014/main" id="{79E7EA1D-9A14-7AA0-E2CF-816BC43022C3}"/>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7">
                <a:extLst>
                  <a:ext uri="{FF2B5EF4-FFF2-40B4-BE49-F238E27FC236}">
                    <a16:creationId xmlns:a16="http://schemas.microsoft.com/office/drawing/2014/main" id="{24D67CD9-45F2-20A1-18BF-89908300DDD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68">
                <a:extLst>
                  <a:ext uri="{FF2B5EF4-FFF2-40B4-BE49-F238E27FC236}">
                    <a16:creationId xmlns:a16="http://schemas.microsoft.com/office/drawing/2014/main" id="{963D7A14-B28F-0130-0676-DAB656BBC258}"/>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0">
                <a:extLst>
                  <a:ext uri="{FF2B5EF4-FFF2-40B4-BE49-F238E27FC236}">
                    <a16:creationId xmlns:a16="http://schemas.microsoft.com/office/drawing/2014/main" id="{50905D71-B3DE-C8FE-C97A-35478E31DAEA}"/>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6" name="Freeform 171">
                <a:extLst>
                  <a:ext uri="{FF2B5EF4-FFF2-40B4-BE49-F238E27FC236}">
                    <a16:creationId xmlns:a16="http://schemas.microsoft.com/office/drawing/2014/main" id="{20DE5C91-AB04-5863-BAC2-32869006E6D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A0234ED5-2CA3-1878-A696-EE944E7B797F}"/>
                </a:ext>
              </a:extLst>
            </p:cNvPr>
            <p:cNvGrpSpPr/>
            <p:nvPr/>
          </p:nvGrpSpPr>
          <p:grpSpPr>
            <a:xfrm>
              <a:off x="1305674" y="4681705"/>
              <a:ext cx="305346" cy="518817"/>
              <a:chOff x="1305674" y="4681705"/>
              <a:chExt cx="305346" cy="518817"/>
            </a:xfrm>
            <a:solidFill>
              <a:srgbClr val="F1A0C2"/>
            </a:solidFill>
          </p:grpSpPr>
          <p:sp>
            <p:nvSpPr>
              <p:cNvPr id="27" name="Freeform 125">
                <a:extLst>
                  <a:ext uri="{FF2B5EF4-FFF2-40B4-BE49-F238E27FC236}">
                    <a16:creationId xmlns:a16="http://schemas.microsoft.com/office/drawing/2014/main" id="{88038448-C440-EA7E-258F-0994647CB86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26">
                <a:extLst>
                  <a:ext uri="{FF2B5EF4-FFF2-40B4-BE49-F238E27FC236}">
                    <a16:creationId xmlns:a16="http://schemas.microsoft.com/office/drawing/2014/main" id="{2DD63A5D-CA67-055D-5B49-F98A6B94BA6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1">
                <a:extLst>
                  <a:ext uri="{FF2B5EF4-FFF2-40B4-BE49-F238E27FC236}">
                    <a16:creationId xmlns:a16="http://schemas.microsoft.com/office/drawing/2014/main" id="{9EE69A88-B89A-A0AE-6A83-DD1E44173C1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39">
                <a:extLst>
                  <a:ext uri="{FF2B5EF4-FFF2-40B4-BE49-F238E27FC236}">
                    <a16:creationId xmlns:a16="http://schemas.microsoft.com/office/drawing/2014/main" id="{CD634323-88D5-BADF-254A-20510FB7FB4A}"/>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65">
                <a:extLst>
                  <a:ext uri="{FF2B5EF4-FFF2-40B4-BE49-F238E27FC236}">
                    <a16:creationId xmlns:a16="http://schemas.microsoft.com/office/drawing/2014/main" id="{A7996318-822F-1E26-5C4C-997F050F42F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AA80C011-7C03-AC8F-0745-7DBDE61E0092}"/>
                </a:ext>
              </a:extLst>
            </p:cNvPr>
            <p:cNvGrpSpPr/>
            <p:nvPr/>
          </p:nvGrpSpPr>
          <p:grpSpPr>
            <a:xfrm>
              <a:off x="1725169" y="4951566"/>
              <a:ext cx="306297" cy="518817"/>
              <a:chOff x="1725169" y="4951566"/>
              <a:chExt cx="306297" cy="518817"/>
            </a:xfrm>
            <a:solidFill>
              <a:srgbClr val="F1A0C2"/>
            </a:solidFill>
          </p:grpSpPr>
          <p:sp>
            <p:nvSpPr>
              <p:cNvPr id="22" name="Freeform 120">
                <a:extLst>
                  <a:ext uri="{FF2B5EF4-FFF2-40B4-BE49-F238E27FC236}">
                    <a16:creationId xmlns:a16="http://schemas.microsoft.com/office/drawing/2014/main" id="{880B4736-AD89-8FFA-4854-032505C39CD5}"/>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1">
                <a:extLst>
                  <a:ext uri="{FF2B5EF4-FFF2-40B4-BE49-F238E27FC236}">
                    <a16:creationId xmlns:a16="http://schemas.microsoft.com/office/drawing/2014/main" id="{9C69247B-D89F-043D-E2F4-B02EA75A9C1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2">
                <a:extLst>
                  <a:ext uri="{FF2B5EF4-FFF2-40B4-BE49-F238E27FC236}">
                    <a16:creationId xmlns:a16="http://schemas.microsoft.com/office/drawing/2014/main" id="{FE10ACE6-9F82-2DB0-18F2-B23E526E1745}"/>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3">
                <a:extLst>
                  <a:ext uri="{FF2B5EF4-FFF2-40B4-BE49-F238E27FC236}">
                    <a16:creationId xmlns:a16="http://schemas.microsoft.com/office/drawing/2014/main" id="{6AE190B7-F451-42D4-731B-12A2EDE961DC}"/>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24">
                <a:extLst>
                  <a:ext uri="{FF2B5EF4-FFF2-40B4-BE49-F238E27FC236}">
                    <a16:creationId xmlns:a16="http://schemas.microsoft.com/office/drawing/2014/main" id="{325C999E-5A7E-75F4-D7C2-7A3C0CDCD57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5" name="Graphic 2">
              <a:extLst>
                <a:ext uri="{FF2B5EF4-FFF2-40B4-BE49-F238E27FC236}">
                  <a16:creationId xmlns:a16="http://schemas.microsoft.com/office/drawing/2014/main" id="{CC2F11E9-34AA-4919-2D6E-5C0713201449}"/>
                </a:ext>
              </a:extLst>
            </p:cNvPr>
            <p:cNvGrpSpPr/>
            <p:nvPr/>
          </p:nvGrpSpPr>
          <p:grpSpPr>
            <a:xfrm>
              <a:off x="690225" y="4499263"/>
              <a:ext cx="1499146" cy="1498491"/>
              <a:chOff x="690225" y="4499263"/>
              <a:chExt cx="1499146" cy="1498491"/>
            </a:xfrm>
            <a:solidFill>
              <a:srgbClr val="000000"/>
            </a:solidFill>
          </p:grpSpPr>
          <p:grpSp>
            <p:nvGrpSpPr>
              <p:cNvPr id="16" name="Graphic 2">
                <a:extLst>
                  <a:ext uri="{FF2B5EF4-FFF2-40B4-BE49-F238E27FC236}">
                    <a16:creationId xmlns:a16="http://schemas.microsoft.com/office/drawing/2014/main" id="{CCA9D7F4-DA54-C49D-80F3-DC003306370C}"/>
                  </a:ext>
                </a:extLst>
              </p:cNvPr>
              <p:cNvGrpSpPr/>
              <p:nvPr userDrawn="1"/>
            </p:nvGrpSpPr>
            <p:grpSpPr>
              <a:xfrm>
                <a:off x="690225" y="4499263"/>
                <a:ext cx="1499146" cy="1498491"/>
                <a:chOff x="690225" y="4499263"/>
                <a:chExt cx="1499146" cy="1498491"/>
              </a:xfrm>
              <a:solidFill>
                <a:srgbClr val="000000"/>
              </a:solidFill>
            </p:grpSpPr>
            <p:sp>
              <p:nvSpPr>
                <p:cNvPr id="20" name="Freeform 118">
                  <a:extLst>
                    <a:ext uri="{FF2B5EF4-FFF2-40B4-BE49-F238E27FC236}">
                      <a16:creationId xmlns:a16="http://schemas.microsoft.com/office/drawing/2014/main" id="{850551D5-0DE0-8A30-422A-79558198B396}"/>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1" name="Freeform 119">
                  <a:extLst>
                    <a:ext uri="{FF2B5EF4-FFF2-40B4-BE49-F238E27FC236}">
                      <a16:creationId xmlns:a16="http://schemas.microsoft.com/office/drawing/2014/main" id="{E7C72CEA-29DB-D4EE-D49F-730C1B00FAED}"/>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7" name="Freeform 115">
                <a:extLst>
                  <a:ext uri="{FF2B5EF4-FFF2-40B4-BE49-F238E27FC236}">
                    <a16:creationId xmlns:a16="http://schemas.microsoft.com/office/drawing/2014/main" id="{4E21C06D-CD95-6208-3E1E-9696082BD73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6">
                <a:extLst>
                  <a:ext uri="{FF2B5EF4-FFF2-40B4-BE49-F238E27FC236}">
                    <a16:creationId xmlns:a16="http://schemas.microsoft.com/office/drawing/2014/main" id="{7CE8CF5C-7631-1A33-3F26-B917A2ABFCF1}"/>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9" name="Freeform 117">
                <a:extLst>
                  <a:ext uri="{FF2B5EF4-FFF2-40B4-BE49-F238E27FC236}">
                    <a16:creationId xmlns:a16="http://schemas.microsoft.com/office/drawing/2014/main" id="{0249DC8D-56EF-72F8-1CF1-8BED33919F0B}"/>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5" name="Picture 4">
            <a:extLst>
              <a:ext uri="{FF2B5EF4-FFF2-40B4-BE49-F238E27FC236}">
                <a16:creationId xmlns:a16="http://schemas.microsoft.com/office/drawing/2014/main" id="{8B99D53A-1CB8-18B5-0308-ACD9D7A5811E}"/>
              </a:ext>
            </a:extLst>
          </p:cNvPr>
          <p:cNvPicPr>
            <a:picLocks noChangeAspect="1"/>
          </p:cNvPicPr>
          <p:nvPr/>
        </p:nvPicPr>
        <p:blipFill>
          <a:blip r:embed="rId4"/>
          <a:stretch>
            <a:fillRect/>
          </a:stretch>
        </p:blipFill>
        <p:spPr>
          <a:xfrm>
            <a:off x="326428" y="7343312"/>
            <a:ext cx="493080" cy="474817"/>
          </a:xfrm>
          <a:prstGeom prst="rect">
            <a:avLst/>
          </a:prstGeom>
        </p:spPr>
      </p:pic>
      <p:sp>
        <p:nvSpPr>
          <p:cNvPr id="37" name="Slide Number Placeholder 9">
            <a:extLst>
              <a:ext uri="{FF2B5EF4-FFF2-40B4-BE49-F238E27FC236}">
                <a16:creationId xmlns:a16="http://schemas.microsoft.com/office/drawing/2014/main" id="{2FCF68FB-7DE0-76F7-0AFD-AE02D9CE38BF}"/>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12</a:t>
            </a:fld>
            <a:endParaRPr lang="en-US" sz="1100"/>
          </a:p>
        </p:txBody>
      </p:sp>
    </p:spTree>
    <p:extLst>
      <p:ext uri="{BB962C8B-B14F-4D97-AF65-F5344CB8AC3E}">
        <p14:creationId xmlns:p14="http://schemas.microsoft.com/office/powerpoint/2010/main" val="112458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b="1">
                <a:solidFill>
                  <a:srgbClr val="F79037"/>
                </a:solidFill>
              </a:rPr>
              <a:t>B</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5" y="3124029"/>
            <a:ext cx="3257618" cy="2002900"/>
          </a:xfrm>
        </p:spPr>
        <p:txBody>
          <a:bodyPr/>
          <a:lstStyle/>
          <a:p>
            <a:pPr algn="l" rtl="0"/>
            <a:r>
              <a:rPr lang="en-US"/>
              <a:t>Gıda Ekosisteminde Etik Konular</a:t>
            </a:r>
          </a:p>
        </p:txBody>
      </p:sp>
    </p:spTree>
    <p:extLst>
      <p:ext uri="{BB962C8B-B14F-4D97-AF65-F5344CB8AC3E}">
        <p14:creationId xmlns:p14="http://schemas.microsoft.com/office/powerpoint/2010/main" val="315880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FD4DF9-E12B-B23A-7F26-969A37955393}"/>
              </a:ext>
            </a:extLst>
          </p:cNvPr>
          <p:cNvSpPr>
            <a:spLocks noGrp="1"/>
          </p:cNvSpPr>
          <p:nvPr>
            <p:ph type="body" sz="quarter" idx="30"/>
          </p:nvPr>
        </p:nvSpPr>
        <p:spPr>
          <a:xfrm>
            <a:off x="1701344" y="492973"/>
            <a:ext cx="5191388" cy="1283311"/>
          </a:xfrm>
        </p:spPr>
        <p:txBody>
          <a:bodyPr lIns="91440" tIns="45720" rIns="91440" bIns="45720" anchor="t">
            <a:noAutofit/>
          </a:bodyPr>
          <a:lstStyle/>
          <a:p>
            <a:r>
              <a:rPr kumimoji="0" lang="en-US" sz="3600" b="1" i="0" u="none" strike="noStrike" kern="1200" cap="none" spc="0" normalizeH="0" baseline="0" noProof="0" err="1">
                <a:ln>
                  <a:noFill/>
                </a:ln>
                <a:solidFill>
                  <a:srgbClr val="000000"/>
                </a:solidFill>
                <a:effectLst/>
                <a:uLnTx/>
                <a:uFillTx/>
                <a:latin typeface="Calibri"/>
                <a:ea typeface="Calibri"/>
                <a:cs typeface="Calibri"/>
              </a:rPr>
              <a:t>Gıda</a:t>
            </a:r>
            <a:r>
              <a:rPr kumimoji="0" lang="en-US" sz="3600" b="1" i="0" u="none" strike="noStrike" kern="1200" cap="none" spc="0" normalizeH="0" baseline="0" noProof="0" dirty="0">
                <a:ln>
                  <a:noFill/>
                </a:ln>
                <a:solidFill>
                  <a:srgbClr val="000000"/>
                </a:solidFill>
                <a:effectLst/>
                <a:uLnTx/>
                <a:uFillTx/>
                <a:latin typeface="Calibri"/>
                <a:ea typeface="Calibri"/>
                <a:cs typeface="Calibri"/>
              </a:rPr>
              <a:t> </a:t>
            </a:r>
            <a:r>
              <a:rPr lang="en-US" sz="3600" b="1" err="1">
                <a:latin typeface="Calibri"/>
                <a:ea typeface="Calibri"/>
                <a:cs typeface="Calibri"/>
              </a:rPr>
              <a:t>Ekosisteminde</a:t>
            </a:r>
            <a:r>
              <a:rPr lang="en-US" sz="3600" b="1" dirty="0">
                <a:latin typeface="Calibri"/>
                <a:ea typeface="Calibri"/>
                <a:cs typeface="Calibri"/>
              </a:rPr>
              <a:t> </a:t>
            </a:r>
            <a:r>
              <a:rPr lang="en-US" sz="3600" b="1" err="1">
                <a:latin typeface="Calibri"/>
                <a:ea typeface="Calibri"/>
                <a:cs typeface="Calibri"/>
              </a:rPr>
              <a:t>Etik</a:t>
            </a:r>
            <a:r>
              <a:rPr kumimoji="0" lang="en-US" sz="3600" b="1" i="0" u="none" strike="noStrike" kern="1200" cap="none" spc="0" normalizeH="0" baseline="0" noProof="0" dirty="0">
                <a:ln>
                  <a:noFill/>
                </a:ln>
                <a:solidFill>
                  <a:srgbClr val="000000"/>
                </a:solidFill>
                <a:effectLst/>
                <a:uLnTx/>
                <a:uFillTx/>
                <a:latin typeface="Calibri"/>
                <a:ea typeface="Calibri"/>
                <a:cs typeface="Calibri"/>
              </a:rPr>
              <a:t> </a:t>
            </a:r>
            <a:r>
              <a:rPr kumimoji="0" lang="en-US" sz="3600" b="1" i="0" u="none" strike="noStrike" kern="1200" cap="none" spc="0" normalizeH="0" baseline="0" noProof="0" err="1">
                <a:ln>
                  <a:noFill/>
                </a:ln>
                <a:solidFill>
                  <a:srgbClr val="000000"/>
                </a:solidFill>
                <a:effectLst/>
                <a:uLnTx/>
                <a:uFillTx/>
                <a:latin typeface="Calibri"/>
                <a:ea typeface="Calibri"/>
                <a:cs typeface="Calibri"/>
              </a:rPr>
              <a:t>Konular</a:t>
            </a:r>
            <a:endParaRPr lang="en-IE" sz="3600" b="1" i="0" u="none" strike="noStrike" kern="1200" cap="none" spc="0" normalizeH="0" baseline="0" noProof="0">
              <a:ln>
                <a:noFill/>
              </a:ln>
              <a:solidFill>
                <a:srgbClr val="000000"/>
              </a:solidFill>
              <a:effectLst/>
              <a:uLnTx/>
              <a:uFillTx/>
              <a:latin typeface="Calibri"/>
              <a:ea typeface="Calibri"/>
              <a:cs typeface="Calibri"/>
            </a:endParaRPr>
          </a:p>
        </p:txBody>
      </p:sp>
      <p:sp>
        <p:nvSpPr>
          <p:cNvPr id="3" name="Text Placeholder 2">
            <a:extLst>
              <a:ext uri="{FF2B5EF4-FFF2-40B4-BE49-F238E27FC236}">
                <a16:creationId xmlns:a16="http://schemas.microsoft.com/office/drawing/2014/main" id="{1DB0EB4B-38EB-9261-B126-EA5549EF51E6}"/>
              </a:ext>
            </a:extLst>
          </p:cNvPr>
          <p:cNvSpPr>
            <a:spLocks noGrp="1"/>
          </p:cNvSpPr>
          <p:nvPr>
            <p:ph type="body" sz="quarter" idx="32"/>
          </p:nvPr>
        </p:nvSpPr>
        <p:spPr>
          <a:xfrm>
            <a:off x="903720" y="2729843"/>
            <a:ext cx="6143488" cy="6820641"/>
          </a:xfrm>
        </p:spPr>
        <p:txBody>
          <a:bodyPr lIns="91440" tIns="45720" rIns="91440" bIns="45720" numCol="1" spcCol="288000" anchor="t">
            <a:noAutofit/>
          </a:bodyPr>
          <a:lstStyle/>
          <a:p>
            <a:pPr>
              <a:defRPr/>
            </a:pPr>
            <a:r>
              <a:rPr lang="tr-TR" sz="1200" b="1" dirty="0">
                <a:highlight>
                  <a:srgbClr val="F79037"/>
                </a:highlight>
                <a:latin typeface="Calibri"/>
                <a:cs typeface="Calibri"/>
              </a:rPr>
              <a:t>Amaç</a:t>
            </a:r>
            <a:r>
              <a:rPr kumimoji="0" lang="tr-TR"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lang="tr-TR" sz="1200" b="1" dirty="0">
                <a:highlight>
                  <a:srgbClr val="F79037"/>
                </a:highlight>
                <a:latin typeface="Calibri"/>
                <a:cs typeface="Calibri"/>
              </a:rPr>
              <a:t>Öğrencilere</a:t>
            </a:r>
            <a:r>
              <a:rPr kumimoji="0" lang="tr-TR" sz="1200" b="1" i="0" u="none" strike="noStrike" kern="1200" cap="none" spc="0" normalizeH="0" baseline="0" noProof="0" dirty="0">
                <a:ln>
                  <a:noFill/>
                </a:ln>
                <a:solidFill>
                  <a:srgbClr val="000000"/>
                </a:solidFill>
                <a:effectLst/>
                <a:highlight>
                  <a:srgbClr val="F79037"/>
                </a:highlight>
                <a:uLnTx/>
                <a:uFillTx/>
                <a:latin typeface="Calibri"/>
                <a:cs typeface="Calibri"/>
              </a:rPr>
              <a:t> pazarlama, üretim, fiyatlandırma, lojistik, paketleme, servis vb. gibi gıda endüstrisinin her </a:t>
            </a:r>
            <a:r>
              <a:rPr lang="tr-TR" sz="1200" b="1" dirty="0">
                <a:highlight>
                  <a:srgbClr val="F79037"/>
                </a:highlight>
                <a:latin typeface="Calibri"/>
                <a:cs typeface="Calibri"/>
              </a:rPr>
              <a:t>adımında söz konusu olabilecek</a:t>
            </a:r>
            <a:r>
              <a:rPr kumimoji="0" lang="tr-TR" sz="1200" b="1" i="0" u="none" strike="noStrike" kern="1200" cap="none" spc="0" normalizeH="0" baseline="0" noProof="0" dirty="0">
                <a:ln>
                  <a:noFill/>
                </a:ln>
                <a:solidFill>
                  <a:srgbClr val="000000"/>
                </a:solidFill>
                <a:effectLst/>
                <a:highlight>
                  <a:srgbClr val="F79037"/>
                </a:highlight>
                <a:uLnTx/>
                <a:uFillTx/>
                <a:latin typeface="Calibri"/>
                <a:cs typeface="Calibri"/>
              </a:rPr>
              <a:t> etik kaygıları ele alma becerisi kazandırmak</a:t>
            </a:r>
            <a:r>
              <a:rPr lang="tr-TR" sz="1200" b="1" dirty="0">
                <a:highlight>
                  <a:srgbClr val="F79037"/>
                </a:highlight>
                <a:latin typeface="Calibri"/>
                <a:cs typeface="Calibri"/>
              </a:rPr>
              <a:t> amaçlanmaktadır</a:t>
            </a:r>
            <a:endParaRPr lang="tr-TR" sz="1200" b="1" i="0" u="none" strike="noStrike" kern="1200" cap="none" spc="0" normalizeH="0" baseline="0" noProof="0" dirty="0">
              <a:ln>
                <a:noFill/>
              </a:ln>
              <a:solidFill>
                <a:srgbClr val="000000"/>
              </a:solidFill>
              <a:effectLst/>
              <a:highlight>
                <a:srgbClr val="F79037"/>
              </a:highlight>
              <a:uLnTx/>
              <a:uFillTx/>
            </a:endParaRPr>
          </a:p>
          <a:p>
            <a:pPr marL="0" marR="0" lvl="0" indent="0"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b="0" i="0" u="none" strike="noStrike" kern="1200" cap="none" spc="0" normalizeH="0" baseline="0" noProof="0" dirty="0">
              <a:ln>
                <a:noFill/>
              </a:ln>
              <a:solidFill>
                <a:srgbClr val="000000"/>
              </a:solidFill>
              <a:effectLst/>
              <a:uLnTx/>
              <a:uFillTx/>
            </a:endParaRPr>
          </a:p>
          <a:p>
            <a:pPr>
              <a:defRPr/>
            </a:pPr>
            <a:r>
              <a:rPr lang="tr-TR" sz="1200" b="1" i="1" dirty="0">
                <a:latin typeface="Calibri"/>
                <a:cs typeface="Calibri"/>
              </a:rPr>
              <a:t>Buna göre,  gıda</a:t>
            </a:r>
            <a:r>
              <a:rPr kumimoji="0" lang="tr-TR" sz="1200" b="1" i="1" u="none" strike="noStrike" kern="1200" cap="none" spc="0" normalizeH="0" baseline="0" noProof="0" dirty="0">
                <a:ln>
                  <a:noFill/>
                </a:ln>
                <a:solidFill>
                  <a:srgbClr val="000000"/>
                </a:solidFill>
                <a:effectLst/>
                <a:uLnTx/>
                <a:uFillTx/>
                <a:latin typeface="Calibri"/>
                <a:cs typeface="Calibri"/>
              </a:rPr>
              <a:t> </a:t>
            </a:r>
            <a:r>
              <a:rPr lang="tr-TR" sz="1200" b="1" i="1" dirty="0">
                <a:latin typeface="Calibri"/>
                <a:cs typeface="Calibri"/>
              </a:rPr>
              <a:t>ekosistemi</a:t>
            </a:r>
            <a:r>
              <a:rPr kumimoji="0" lang="tr-TR" sz="1200" b="1" i="1" u="none" strike="noStrike" kern="1200" cap="none" spc="0" normalizeH="0" baseline="0" noProof="0" dirty="0">
                <a:ln>
                  <a:noFill/>
                </a:ln>
                <a:solidFill>
                  <a:srgbClr val="000000"/>
                </a:solidFill>
                <a:effectLst/>
                <a:uLnTx/>
                <a:uFillTx/>
                <a:latin typeface="Calibri"/>
                <a:cs typeface="Calibri"/>
              </a:rPr>
              <a:t> karmaşık ve dinamik bir </a:t>
            </a:r>
            <a:r>
              <a:rPr lang="tr-TR" sz="1200" b="1" i="1" dirty="0">
                <a:latin typeface="Calibri"/>
                <a:cs typeface="Calibri"/>
              </a:rPr>
              <a:t>sistem</a:t>
            </a:r>
            <a:r>
              <a:rPr kumimoji="0" lang="tr-TR" sz="1200" b="1" i="1" u="none" strike="noStrike" kern="1200" cap="none" spc="0" normalizeH="0" baseline="0" noProof="0" dirty="0">
                <a:ln>
                  <a:noFill/>
                </a:ln>
                <a:solidFill>
                  <a:srgbClr val="000000"/>
                </a:solidFill>
                <a:effectLst/>
                <a:uLnTx/>
                <a:uFillTx/>
                <a:latin typeface="Calibri"/>
                <a:cs typeface="Calibri"/>
              </a:rPr>
              <a:t> olarak </a:t>
            </a:r>
            <a:r>
              <a:rPr lang="tr-TR" sz="1200" b="1" i="1" dirty="0">
                <a:latin typeface="Calibri"/>
                <a:cs typeface="Calibri"/>
              </a:rPr>
              <a:t>anlaşılmalı</a:t>
            </a:r>
            <a:r>
              <a:rPr kumimoji="0" lang="tr-TR" sz="1200" b="1" i="1" u="none" strike="noStrike" kern="1200" cap="none" spc="0" normalizeH="0" baseline="0" noProof="0" dirty="0">
                <a:ln>
                  <a:noFill/>
                </a:ln>
                <a:solidFill>
                  <a:srgbClr val="000000"/>
                </a:solidFill>
                <a:effectLst/>
                <a:uLnTx/>
                <a:uFillTx/>
                <a:latin typeface="Calibri"/>
                <a:cs typeface="Calibri"/>
              </a:rPr>
              <a:t> ve devlet, tüketici, çiftçi, üretici ve restoran işletmecisi gibi doğrudan veya dolaylı olarak politika oluşturma sürecine dahil olan tarafların veya paydaşların rolleri hakkında </a:t>
            </a:r>
            <a:r>
              <a:rPr lang="tr-TR" sz="1200" b="1" i="1" dirty="0">
                <a:latin typeface="Calibri"/>
                <a:cs typeface="Calibri"/>
              </a:rPr>
              <a:t>öğrencilerin farkındalığı artırılmalıdır.</a:t>
            </a:r>
            <a:endParaRPr lang="tr-TR" sz="1200" b="1" i="1" u="none" strike="noStrike" kern="1200" cap="none" spc="0" normalizeH="0" baseline="0" noProof="0" dirty="0">
              <a:ln>
                <a:noFill/>
              </a:ln>
              <a:solidFill>
                <a:srgbClr val="000000"/>
              </a:solidFill>
              <a:effectLst/>
              <a:uLnTx/>
              <a:uFillTx/>
              <a:latin typeface="Calibri"/>
              <a:ea typeface="Calibri"/>
              <a:cs typeface="Calibri"/>
            </a:endParaRPr>
          </a:p>
          <a:p>
            <a:pPr marL="0" marR="0" lvl="0" indent="0"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b="0" i="0" u="none" strike="noStrike" kern="1200" cap="none" spc="0" normalizeH="0" baseline="0" noProof="0" dirty="0">
              <a:ln>
                <a:noFill/>
              </a:ln>
              <a:solidFill>
                <a:srgbClr val="000000"/>
              </a:solidFill>
              <a:effectLst/>
              <a:uLnTx/>
              <a:uFillTx/>
            </a:endParaRPr>
          </a:p>
          <a:p>
            <a:pPr>
              <a:defRPr/>
            </a:pPr>
            <a:r>
              <a:rPr kumimoji="0" lang="tr-TR" sz="1200" b="0" i="0" u="none" strike="noStrike" kern="1200" cap="none" spc="0" normalizeH="0" baseline="0" noProof="0" dirty="0">
                <a:ln>
                  <a:noFill/>
                </a:ln>
                <a:solidFill>
                  <a:srgbClr val="000000"/>
                </a:solidFill>
                <a:effectLst/>
                <a:uLnTx/>
                <a:uFillTx/>
                <a:latin typeface="Calibri"/>
                <a:cs typeface="Calibri"/>
              </a:rPr>
              <a:t>Sistemin karmaşıklığını anlamak için</a:t>
            </a:r>
            <a:r>
              <a:rPr lang="tr-TR" sz="1200" dirty="0">
                <a:latin typeface="Calibri"/>
                <a:cs typeface="Calibri"/>
              </a:rPr>
              <a:t> (Şekil 1), öğrencilerin</a:t>
            </a:r>
            <a:r>
              <a:rPr kumimoji="0" lang="tr-TR" sz="1200" b="0" i="0" u="none" strike="noStrike" kern="1200" cap="none" spc="0" normalizeH="0" baseline="0" noProof="0" dirty="0">
                <a:ln>
                  <a:noFill/>
                </a:ln>
                <a:solidFill>
                  <a:srgbClr val="000000"/>
                </a:solidFill>
                <a:effectLst/>
                <a:uLnTx/>
                <a:uFillTx/>
                <a:latin typeface="Calibri"/>
                <a:cs typeface="Calibri"/>
              </a:rPr>
              <a:t> saha gezilerine götürülmesi </a:t>
            </a:r>
            <a:r>
              <a:rPr lang="tr-TR" sz="1200" dirty="0">
                <a:latin typeface="Calibri"/>
                <a:cs typeface="Calibri"/>
              </a:rPr>
              <a:t>faydalı olacaktır</a:t>
            </a:r>
            <a:r>
              <a:rPr kumimoji="0" lang="tr-TR" sz="1200" b="0" i="0" u="none" strike="noStrike" kern="1200" cap="none" spc="0" normalizeH="0" baseline="0" noProof="0" dirty="0">
                <a:ln>
                  <a:noFill/>
                </a:ln>
                <a:solidFill>
                  <a:srgbClr val="000000"/>
                </a:solidFill>
                <a:effectLst/>
                <a:uLnTx/>
                <a:uFillTx/>
                <a:latin typeface="Calibri"/>
                <a:cs typeface="Calibri"/>
              </a:rPr>
              <a:t> veya </a:t>
            </a:r>
            <a:r>
              <a:rPr lang="tr-TR" sz="1200" dirty="0">
                <a:latin typeface="Calibri"/>
                <a:cs typeface="Calibri"/>
              </a:rPr>
              <a:t>eğitim</a:t>
            </a:r>
            <a:r>
              <a:rPr kumimoji="0" lang="tr-TR" sz="1200" b="0" i="0" u="none" strike="noStrike" kern="1200" cap="none" spc="0" normalizeH="0" baseline="0" noProof="0" dirty="0">
                <a:ln>
                  <a:noFill/>
                </a:ln>
                <a:solidFill>
                  <a:srgbClr val="000000"/>
                </a:solidFill>
                <a:effectLst/>
                <a:uLnTx/>
                <a:uFillTx/>
                <a:latin typeface="Calibri"/>
                <a:cs typeface="Calibri"/>
              </a:rPr>
              <a:t> sırasında konuk konuşmacılar davet edilebilir. Bazı potansiyel ortakların listesi </a:t>
            </a:r>
            <a:r>
              <a:rPr lang="tr-TR" sz="1200" dirty="0">
                <a:latin typeface="Calibri"/>
                <a:cs typeface="Calibri"/>
              </a:rPr>
              <a:t>şunlardır</a:t>
            </a:r>
            <a:r>
              <a:rPr kumimoji="0" lang="tr-TR" sz="1200" b="0" i="0" u="none" strike="noStrike" kern="1200" cap="none" spc="0" normalizeH="0" baseline="0" noProof="0" dirty="0">
                <a:ln>
                  <a:noFill/>
                </a:ln>
                <a:solidFill>
                  <a:srgbClr val="000000"/>
                </a:solidFill>
                <a:effectLst/>
                <a:uLnTx/>
                <a:uFillTx/>
                <a:latin typeface="Calibri"/>
                <a:cs typeface="Calibri"/>
              </a:rPr>
              <a:t>:</a:t>
            </a:r>
            <a:r>
              <a:rPr lang="tr-TR" sz="1200" dirty="0">
                <a:latin typeface="Calibri"/>
                <a:cs typeface="Calibri"/>
              </a:rPr>
              <a:t> </a:t>
            </a:r>
            <a:endParaRPr lang="tr-TR" sz="1200" dirty="0">
              <a:ea typeface="Calibri" panose="020F0502020204030204" pitchFamily="34" charset="0"/>
            </a:endParaRPr>
          </a:p>
          <a:p>
            <a:pPr>
              <a:defRPr/>
            </a:pPr>
            <a:endParaRPr lang="tr-TR" sz="1200" dirty="0">
              <a:ea typeface="Calibri" panose="020F0502020204030204" pitchFamily="34" charset="0"/>
            </a:endParaRPr>
          </a:p>
          <a:p>
            <a:pPr marL="171450" indent="-171450">
              <a:buChar char="•"/>
              <a:defRPr/>
            </a:pPr>
            <a:r>
              <a:rPr lang="tr-TR" sz="1200" b="1" dirty="0">
                <a:latin typeface="Calibri"/>
                <a:cs typeface="Calibri"/>
              </a:rPr>
              <a:t>Çiftlikler: </a:t>
            </a:r>
            <a:r>
              <a:rPr lang="tr-TR" sz="1200" dirty="0">
                <a:latin typeface="Calibri"/>
                <a:cs typeface="Calibri"/>
              </a:rPr>
              <a:t>Öğrencilerin</a:t>
            </a:r>
            <a:r>
              <a:rPr kumimoji="0" lang="tr-TR" sz="1200" b="0" i="0" u="none" strike="noStrike" kern="1200" cap="none" spc="0" normalizeH="0" baseline="0" noProof="0" dirty="0">
                <a:ln>
                  <a:noFill/>
                </a:ln>
                <a:solidFill>
                  <a:srgbClr val="000000"/>
                </a:solidFill>
                <a:effectLst/>
                <a:uLnTx/>
                <a:uFillTx/>
                <a:latin typeface="Calibri"/>
                <a:cs typeface="Calibri"/>
              </a:rPr>
              <a:t> hasat, dikim, sağım, yumurta toplama veya</a:t>
            </a:r>
            <a:r>
              <a:rPr lang="tr-TR" sz="1200" dirty="0">
                <a:latin typeface="Calibri"/>
                <a:cs typeface="Calibri"/>
              </a:rPr>
              <a:t> çiftliğin işletilmesi süreçlerindeki </a:t>
            </a:r>
            <a:r>
              <a:rPr kumimoji="0" lang="tr-TR" sz="1200" b="0" i="0" u="none" strike="noStrike" kern="1200" cap="none" spc="0" normalizeH="0" baseline="0" noProof="0" dirty="0">
                <a:ln>
                  <a:noFill/>
                </a:ln>
                <a:solidFill>
                  <a:srgbClr val="000000"/>
                </a:solidFill>
                <a:effectLst/>
                <a:uLnTx/>
                <a:uFillTx/>
                <a:latin typeface="Calibri"/>
                <a:cs typeface="Calibri"/>
              </a:rPr>
              <a:t>zorlukları ve sorunları anlamak için faaliyetlere katılımı</a:t>
            </a:r>
            <a:r>
              <a:rPr lang="tr-TR" sz="1200" dirty="0">
                <a:latin typeface="Calibri"/>
                <a:cs typeface="Calibri"/>
              </a:rPr>
              <a:t> sağlanabilir.</a:t>
            </a:r>
            <a:endParaRPr lang="tr-TR" sz="1200" b="0" i="0" u="none" strike="noStrike" kern="1200" cap="none" spc="0" baseline="0" noProof="0" dirty="0">
              <a:solidFill>
                <a:srgbClr val="000000"/>
              </a:solidFill>
            </a:endParaRPr>
          </a:p>
          <a:p>
            <a:pPr marL="171450" indent="-171450">
              <a:buFont typeface="Arial" panose="020B0604020202020204" pitchFamily="34" charset="0"/>
              <a:buChar char="•"/>
              <a:defRPr/>
            </a:pPr>
            <a:r>
              <a:rPr lang="tr-TR" sz="1200" b="1" dirty="0">
                <a:latin typeface="Calibri"/>
                <a:cs typeface="Calibri"/>
              </a:rPr>
              <a:t>Kooperatifler: </a:t>
            </a:r>
            <a:r>
              <a:rPr lang="tr-TR" sz="1200" dirty="0">
                <a:latin typeface="Calibri"/>
                <a:cs typeface="Calibri"/>
              </a:rPr>
              <a:t>Fiyatları</a:t>
            </a:r>
            <a:r>
              <a:rPr kumimoji="0" lang="tr-TR" sz="1200" b="0" i="0" u="none" strike="noStrike" kern="1200" cap="none" spc="0" normalizeH="0" baseline="0" noProof="0" dirty="0">
                <a:ln>
                  <a:noFill/>
                </a:ln>
                <a:solidFill>
                  <a:srgbClr val="000000"/>
                </a:solidFill>
                <a:effectLst/>
                <a:uLnTx/>
                <a:uFillTx/>
                <a:latin typeface="Calibri"/>
                <a:cs typeface="Calibri"/>
              </a:rPr>
              <a:t> belirlemek, arzı dengelemek, kaliteyi belirlemek, bölgeyi veya üyeleri pazarlamak için önemli bir </a:t>
            </a:r>
            <a:r>
              <a:rPr lang="tr-TR" sz="1200" dirty="0">
                <a:latin typeface="Calibri"/>
                <a:cs typeface="Calibri"/>
              </a:rPr>
              <a:t>araçtır.</a:t>
            </a:r>
            <a:endParaRPr lang="tr-TR" sz="1200" b="0" i="0" u="none" strike="noStrike" kern="1200" cap="none" spc="0" normalizeH="0" baseline="0" noProof="0" dirty="0">
              <a:ln>
                <a:noFill/>
              </a:ln>
              <a:solidFill>
                <a:srgbClr val="000000"/>
              </a:solidFill>
              <a:effectLst/>
              <a:uLnTx/>
              <a:uFillTx/>
            </a:endParaRPr>
          </a:p>
          <a:p>
            <a:pPr marL="171450" indent="-171450">
              <a:buFont typeface="Arial" panose="020B0604020202020204" pitchFamily="34" charset="0"/>
              <a:buChar char="•"/>
              <a:defRPr/>
            </a:pPr>
            <a:r>
              <a:rPr kumimoji="0" lang="tr-TR" sz="1200" b="1" i="0" u="none" strike="noStrike" kern="1200" cap="none" spc="0" normalizeH="0" baseline="0" noProof="0" dirty="0">
                <a:ln>
                  <a:noFill/>
                </a:ln>
                <a:solidFill>
                  <a:srgbClr val="000000"/>
                </a:solidFill>
                <a:effectLst/>
                <a:uLnTx/>
                <a:uFillTx/>
                <a:latin typeface="Calibri"/>
                <a:cs typeface="Calibri"/>
              </a:rPr>
              <a:t>Atık Yönetim Tesisleri</a:t>
            </a:r>
            <a:r>
              <a:rPr lang="tr-TR" sz="1200" b="1" dirty="0">
                <a:latin typeface="Calibri"/>
                <a:cs typeface="Calibri"/>
              </a:rPr>
              <a:t>: </a:t>
            </a:r>
            <a:r>
              <a:rPr lang="tr-TR" sz="1200" dirty="0">
                <a:latin typeface="Calibri"/>
                <a:cs typeface="Calibri"/>
              </a:rPr>
              <a:t>Ülkeye</a:t>
            </a:r>
            <a:r>
              <a:rPr kumimoji="0" lang="tr-TR" sz="1200" b="0" i="0" u="none" strike="noStrike" kern="1200" cap="none" spc="0" normalizeH="0" baseline="0" noProof="0" dirty="0">
                <a:ln>
                  <a:noFill/>
                </a:ln>
                <a:solidFill>
                  <a:srgbClr val="000000"/>
                </a:solidFill>
                <a:effectLst/>
                <a:uLnTx/>
                <a:uFillTx/>
                <a:latin typeface="Calibri"/>
                <a:cs typeface="Calibri"/>
              </a:rPr>
              <a:t> bağlı olarak </a:t>
            </a:r>
            <a:r>
              <a:rPr lang="tr-TR" sz="1200" dirty="0">
                <a:latin typeface="Calibri"/>
                <a:cs typeface="Calibri"/>
              </a:rPr>
              <a:t>öğrenciler, toplama</a:t>
            </a:r>
            <a:r>
              <a:rPr kumimoji="0" lang="tr-TR" sz="1200" b="0" i="0" u="none" strike="noStrike" kern="1200" cap="none" spc="0" normalizeH="0" baseline="0" noProof="0" dirty="0">
                <a:ln>
                  <a:noFill/>
                </a:ln>
                <a:solidFill>
                  <a:srgbClr val="000000"/>
                </a:solidFill>
                <a:effectLst/>
                <a:uLnTx/>
                <a:uFillTx/>
                <a:latin typeface="Calibri"/>
                <a:cs typeface="Calibri"/>
              </a:rPr>
              <a:t>, ayırma, yeniden kullanma, geri dönüşüm tesisleri</a:t>
            </a:r>
            <a:r>
              <a:rPr lang="tr-TR" sz="1200" dirty="0">
                <a:latin typeface="Calibri"/>
                <a:cs typeface="Calibri"/>
              </a:rPr>
              <a:t> gibi merkezlere götürülebilir. </a:t>
            </a:r>
            <a:endParaRPr lang="tr-TR" sz="1200" b="0" i="0" u="none" strike="noStrike" kern="1200" cap="none" spc="0" normalizeH="0" baseline="0" noProof="0" dirty="0">
              <a:ln>
                <a:noFill/>
              </a:ln>
              <a:solidFill>
                <a:srgbClr val="000000"/>
              </a:solidFill>
              <a:effectLst/>
              <a:uLnTx/>
              <a:uFillTx/>
            </a:endParaRPr>
          </a:p>
          <a:p>
            <a:pPr marL="171450" indent="-171450">
              <a:buFont typeface="Arial" panose="020B0604020202020204" pitchFamily="34" charset="0"/>
              <a:buChar char="•"/>
              <a:defRPr/>
            </a:pPr>
            <a:r>
              <a:rPr kumimoji="0" lang="tr-TR" sz="1200" b="1" i="0" u="none" strike="noStrike" kern="1200" cap="none" spc="0" normalizeH="0" baseline="0" noProof="0" dirty="0">
                <a:ln>
                  <a:noFill/>
                </a:ln>
                <a:solidFill>
                  <a:srgbClr val="000000"/>
                </a:solidFill>
                <a:effectLst/>
                <a:uLnTx/>
                <a:uFillTx/>
                <a:latin typeface="Calibri"/>
                <a:cs typeface="Calibri"/>
              </a:rPr>
              <a:t>Gıda </a:t>
            </a:r>
            <a:r>
              <a:rPr lang="tr-TR" sz="1200" b="1" dirty="0">
                <a:latin typeface="Calibri"/>
                <a:cs typeface="Calibri"/>
              </a:rPr>
              <a:t>Toptancıları: </a:t>
            </a:r>
            <a:r>
              <a:rPr lang="tr-TR" sz="1200" dirty="0">
                <a:latin typeface="Calibri"/>
                <a:cs typeface="Calibri"/>
              </a:rPr>
              <a:t>Toptancı</a:t>
            </a:r>
            <a:r>
              <a:rPr kumimoji="0" lang="tr-TR" sz="1200" b="0" i="0" u="none" strike="noStrike" kern="1200" cap="none" spc="0" normalizeH="0" baseline="0" noProof="0" dirty="0">
                <a:ln>
                  <a:noFill/>
                </a:ln>
                <a:solidFill>
                  <a:srgbClr val="000000"/>
                </a:solidFill>
                <a:effectLst/>
                <a:uLnTx/>
                <a:uFillTx/>
                <a:latin typeface="Calibri"/>
                <a:cs typeface="Calibri"/>
              </a:rPr>
              <a:t> ve tedarikçilerin beklentilerini anlamak</a:t>
            </a:r>
            <a:r>
              <a:rPr lang="tr-TR" sz="1200" dirty="0">
                <a:latin typeface="Calibri"/>
                <a:cs typeface="Calibri"/>
              </a:rPr>
              <a:t> açısından ziyaret edilebilir.</a:t>
            </a:r>
            <a:endParaRPr lang="tr-TR" sz="1200" dirty="0"/>
          </a:p>
          <a:p>
            <a:pPr marL="171450" indent="-171450">
              <a:buFont typeface="Arial" panose="020B0604020202020204" pitchFamily="34" charset="0"/>
              <a:buChar char="•"/>
              <a:defRPr/>
            </a:pPr>
            <a:r>
              <a:rPr kumimoji="0" lang="tr-TR" sz="1200" b="1" i="0" u="none" strike="noStrike" kern="1200" cap="none" spc="0" normalizeH="0" baseline="0" noProof="0" dirty="0">
                <a:ln>
                  <a:noFill/>
                </a:ln>
                <a:solidFill>
                  <a:srgbClr val="000000"/>
                </a:solidFill>
                <a:effectLst/>
                <a:uLnTx/>
                <a:uFillTx/>
                <a:latin typeface="Calibri"/>
                <a:cs typeface="Calibri"/>
              </a:rPr>
              <a:t>Çevre Aktivistleri</a:t>
            </a:r>
            <a:r>
              <a:rPr kumimoji="0" lang="tr-TR" sz="1200" b="0" i="0" u="none" strike="noStrike" kern="1200" cap="none" spc="0" normalizeH="0" baseline="0" noProof="0" dirty="0">
                <a:ln>
                  <a:noFill/>
                </a:ln>
                <a:solidFill>
                  <a:srgbClr val="000000"/>
                </a:solidFill>
                <a:effectLst/>
                <a:uLnTx/>
                <a:uFillTx/>
                <a:latin typeface="Calibri"/>
                <a:cs typeface="Calibri"/>
              </a:rPr>
              <a:t>: </a:t>
            </a:r>
            <a:r>
              <a:rPr lang="tr-TR" sz="1200" dirty="0">
                <a:latin typeface="Calibri"/>
                <a:cs typeface="Calibri"/>
              </a:rPr>
              <a:t>Öğrenciler,</a:t>
            </a:r>
            <a:r>
              <a:rPr kumimoji="0" lang="tr-TR" sz="1200" b="0" i="0" u="none" strike="noStrike" kern="1200" cap="none" spc="0" normalizeH="0" baseline="0" noProof="0" dirty="0">
                <a:ln>
                  <a:noFill/>
                </a:ln>
                <a:solidFill>
                  <a:srgbClr val="000000"/>
                </a:solidFill>
                <a:effectLst/>
                <a:uLnTx/>
                <a:uFillTx/>
                <a:latin typeface="Calibri"/>
                <a:cs typeface="Calibri"/>
              </a:rPr>
              <a:t> çevresel kaygıları yetkililerin ve aynı zamanda aktivistlerin bakış açısından anlamalıdır. Aktivistler, bireysel veya sivil toplum kuruluşları olabilir. </a:t>
            </a:r>
            <a:r>
              <a:rPr lang="tr-TR" sz="1200" dirty="0">
                <a:latin typeface="Calibri"/>
                <a:cs typeface="Calibri"/>
              </a:rPr>
              <a:t>Konuk</a:t>
            </a:r>
            <a:r>
              <a:rPr kumimoji="0" lang="tr-TR" sz="1200" b="0" i="0" u="none" strike="noStrike" kern="1200" cap="none" spc="0" normalizeH="0" baseline="0" noProof="0" dirty="0">
                <a:ln>
                  <a:noFill/>
                </a:ln>
                <a:solidFill>
                  <a:srgbClr val="000000"/>
                </a:solidFill>
                <a:effectLst/>
                <a:uLnTx/>
                <a:uFillTx/>
                <a:latin typeface="Calibri"/>
                <a:cs typeface="Calibri"/>
              </a:rPr>
              <a:t> konuşmacı </a:t>
            </a:r>
            <a:r>
              <a:rPr lang="tr-TR" sz="1200" dirty="0">
                <a:latin typeface="Calibri"/>
                <a:cs typeface="Calibri"/>
              </a:rPr>
              <a:t>olarak da davet edilebilirler.</a:t>
            </a:r>
            <a:endParaRPr lang="tr-TR" sz="1200" b="0" i="0" u="none" strike="noStrike" kern="1200" cap="none" spc="0" normalizeH="0" baseline="0" noProof="0" dirty="0">
              <a:ln>
                <a:noFill/>
              </a:ln>
              <a:solidFill>
                <a:srgbClr val="000000"/>
              </a:solidFill>
              <a:effectLst/>
              <a:uLnTx/>
              <a:uFillTx/>
            </a:endParaRPr>
          </a:p>
          <a:p>
            <a:pPr marL="171450" indent="-171450">
              <a:buFont typeface="Arial" panose="020B0604020202020204" pitchFamily="34" charset="0"/>
              <a:buChar char="•"/>
              <a:defRPr/>
            </a:pPr>
            <a:r>
              <a:rPr lang="tr-TR" sz="1200" b="1" dirty="0">
                <a:latin typeface="Calibri"/>
                <a:cs typeface="Calibri"/>
              </a:rPr>
              <a:t>Gıda </a:t>
            </a:r>
            <a:r>
              <a:rPr kumimoji="0" lang="tr-TR" sz="1200" b="1" i="0" u="none" strike="noStrike" kern="1200" cap="none" spc="0" normalizeH="0" baseline="0" noProof="0" dirty="0">
                <a:ln>
                  <a:noFill/>
                </a:ln>
                <a:solidFill>
                  <a:srgbClr val="000000"/>
                </a:solidFill>
                <a:effectLst/>
                <a:uLnTx/>
                <a:uFillTx/>
                <a:latin typeface="Calibri"/>
                <a:cs typeface="Calibri"/>
              </a:rPr>
              <a:t>ile</a:t>
            </a:r>
            <a:r>
              <a:rPr lang="tr-TR" sz="1200" b="1" dirty="0">
                <a:latin typeface="Calibri"/>
                <a:cs typeface="Calibri"/>
              </a:rPr>
              <a:t> ilgili diğer şirketler: </a:t>
            </a:r>
            <a:r>
              <a:rPr lang="tr-TR" sz="1200" dirty="0">
                <a:latin typeface="Calibri"/>
                <a:cs typeface="Calibri"/>
              </a:rPr>
              <a:t>Biyoyakıt</a:t>
            </a:r>
            <a:r>
              <a:rPr kumimoji="0" lang="tr-TR" sz="1200" b="0" i="0" u="none" strike="noStrike" kern="1200" cap="none" spc="0" normalizeH="0" baseline="0" noProof="0" dirty="0">
                <a:ln>
                  <a:noFill/>
                </a:ln>
                <a:solidFill>
                  <a:srgbClr val="000000"/>
                </a:solidFill>
                <a:effectLst/>
                <a:uLnTx/>
                <a:uFillTx/>
                <a:latin typeface="Calibri"/>
                <a:cs typeface="Calibri"/>
              </a:rPr>
              <a:t>,</a:t>
            </a:r>
            <a:r>
              <a:rPr lang="tr-TR" sz="1200" dirty="0">
                <a:latin typeface="Calibri"/>
                <a:cs typeface="Calibri"/>
              </a:rPr>
              <a:t> </a:t>
            </a:r>
            <a:r>
              <a:rPr kumimoji="0" lang="tr-TR" sz="1200" b="0" i="0" u="none" strike="noStrike" kern="1200" cap="none" spc="0" normalizeH="0" baseline="0" noProof="0" dirty="0">
                <a:ln>
                  <a:noFill/>
                </a:ln>
                <a:solidFill>
                  <a:srgbClr val="000000"/>
                </a:solidFill>
                <a:effectLst/>
                <a:uLnTx/>
                <a:uFillTx/>
                <a:latin typeface="Calibri"/>
                <a:cs typeface="Calibri"/>
              </a:rPr>
              <a:t>zirai</a:t>
            </a:r>
            <a:r>
              <a:rPr lang="tr-TR" sz="1200" dirty="0">
                <a:latin typeface="Calibri"/>
                <a:cs typeface="Calibri"/>
              </a:rPr>
              <a:t> </a:t>
            </a:r>
            <a:r>
              <a:rPr kumimoji="0" lang="tr-TR" sz="1200" b="0" i="0" u="none" strike="noStrike" kern="1200" cap="none" spc="0" normalizeH="0" baseline="0" noProof="0" dirty="0">
                <a:ln>
                  <a:noFill/>
                </a:ln>
                <a:solidFill>
                  <a:srgbClr val="000000"/>
                </a:solidFill>
                <a:effectLst/>
                <a:uLnTx/>
                <a:uFillTx/>
                <a:latin typeface="Calibri"/>
                <a:cs typeface="Calibri"/>
              </a:rPr>
              <a:t>ilaçlar,</a:t>
            </a:r>
            <a:r>
              <a:rPr lang="tr-TR" sz="1200" dirty="0">
                <a:latin typeface="Calibri"/>
                <a:cs typeface="Calibri"/>
              </a:rPr>
              <a:t> </a:t>
            </a:r>
            <a:r>
              <a:rPr kumimoji="0" lang="tr-TR" sz="1200" b="0" i="0" u="none" strike="noStrike" kern="1200" cap="none" spc="0" normalizeH="0" baseline="0" noProof="0" dirty="0">
                <a:ln>
                  <a:noFill/>
                </a:ln>
                <a:solidFill>
                  <a:srgbClr val="000000"/>
                </a:solidFill>
                <a:effectLst/>
                <a:uLnTx/>
                <a:uFillTx/>
                <a:latin typeface="Calibri"/>
                <a:cs typeface="Calibri"/>
              </a:rPr>
              <a:t>tohumlar,</a:t>
            </a:r>
            <a:r>
              <a:rPr lang="tr-TR" sz="1200" dirty="0">
                <a:latin typeface="Calibri"/>
                <a:cs typeface="Calibri"/>
              </a:rPr>
              <a:t> </a:t>
            </a:r>
            <a:r>
              <a:rPr kumimoji="0" lang="tr-TR" sz="1200" b="0" i="0" u="none" strike="noStrike" kern="1200" cap="none" spc="0" normalizeH="0" baseline="0" noProof="0" dirty="0">
                <a:ln>
                  <a:noFill/>
                </a:ln>
                <a:solidFill>
                  <a:srgbClr val="000000"/>
                </a:solidFill>
                <a:effectLst/>
                <a:uLnTx/>
                <a:uFillTx/>
                <a:latin typeface="Calibri"/>
                <a:cs typeface="Calibri"/>
              </a:rPr>
              <a:t>beslenme</a:t>
            </a:r>
            <a:r>
              <a:rPr lang="tr-TR" sz="1200" dirty="0">
                <a:latin typeface="Calibri"/>
                <a:cs typeface="Calibri"/>
              </a:rPr>
              <a:t> uzmanları</a:t>
            </a:r>
            <a:r>
              <a:rPr kumimoji="0" lang="tr-TR" sz="1200" b="0" i="0" u="none" strike="noStrike" kern="1200" cap="none" spc="0" normalizeH="0" baseline="0" noProof="0" dirty="0">
                <a:ln>
                  <a:noFill/>
                </a:ln>
                <a:solidFill>
                  <a:srgbClr val="000000"/>
                </a:solidFill>
                <a:effectLst/>
                <a:uLnTx/>
                <a:uFillTx/>
                <a:latin typeface="Calibri"/>
                <a:cs typeface="Calibri"/>
              </a:rPr>
              <a:t>,</a:t>
            </a:r>
            <a:r>
              <a:rPr lang="tr-TR" sz="1200" dirty="0">
                <a:latin typeface="Calibri"/>
                <a:cs typeface="Calibri"/>
              </a:rPr>
              <a:t> </a:t>
            </a:r>
            <a:r>
              <a:rPr kumimoji="0" lang="tr-TR" sz="1200" b="0" i="0" u="none" strike="noStrike" kern="1200" cap="none" spc="0" normalizeH="0" baseline="0" noProof="0" dirty="0">
                <a:ln>
                  <a:noFill/>
                </a:ln>
                <a:solidFill>
                  <a:srgbClr val="000000"/>
                </a:solidFill>
                <a:effectLst/>
                <a:uLnTx/>
                <a:uFillTx/>
                <a:latin typeface="Calibri"/>
                <a:cs typeface="Calibri"/>
              </a:rPr>
              <a:t>restoranlar, </a:t>
            </a:r>
            <a:r>
              <a:rPr kumimoji="0" lang="tr-TR" sz="1200" b="0" i="0" u="none" strike="noStrike" kern="1200" cap="none" spc="0" normalizeH="0" baseline="0" noProof="0" dirty="0" err="1">
                <a:ln>
                  <a:noFill/>
                </a:ln>
                <a:solidFill>
                  <a:srgbClr val="000000"/>
                </a:solidFill>
                <a:effectLst/>
                <a:uLnTx/>
                <a:uFillTx/>
                <a:latin typeface="Calibri"/>
                <a:cs typeface="Calibri"/>
              </a:rPr>
              <a:t>catering</a:t>
            </a:r>
            <a:r>
              <a:rPr lang="tr-TR" sz="1200" dirty="0">
                <a:latin typeface="Calibri"/>
                <a:cs typeface="Calibri"/>
              </a:rPr>
              <a:t> </a:t>
            </a:r>
            <a:r>
              <a:rPr kumimoji="0" lang="tr-TR" sz="1200" b="0" i="0" u="none" strike="noStrike" kern="1200" cap="none" spc="0" normalizeH="0" baseline="0" noProof="0" dirty="0">
                <a:ln>
                  <a:noFill/>
                </a:ln>
                <a:solidFill>
                  <a:srgbClr val="000000"/>
                </a:solidFill>
                <a:effectLst/>
                <a:uLnTx/>
                <a:uFillTx/>
                <a:latin typeface="Calibri"/>
                <a:cs typeface="Calibri"/>
              </a:rPr>
              <a:t>gibi</a:t>
            </a:r>
            <a:r>
              <a:rPr lang="tr-TR" sz="1200" dirty="0">
                <a:latin typeface="Calibri"/>
                <a:cs typeface="Calibri"/>
              </a:rPr>
              <a:t> farklı paydaşlar ile iletişim kurulabilir. </a:t>
            </a:r>
            <a:endParaRPr lang="tr-TR" sz="1200" b="0" i="0" u="none" strike="noStrike" kern="1200" cap="none" spc="0" normalizeH="0" baseline="0" noProof="0" dirty="0">
              <a:ln>
                <a:noFill/>
              </a:ln>
              <a:solidFill>
                <a:srgbClr val="000000"/>
              </a:solidFill>
              <a:effectLst/>
              <a:uLnTx/>
              <a:uFillTx/>
            </a:endParaRPr>
          </a:p>
          <a:p>
            <a:pPr marL="171450" indent="-171450">
              <a:buFont typeface="Arial" panose="020B0604020202020204" pitchFamily="34" charset="0"/>
              <a:buChar char="•"/>
              <a:defRPr/>
            </a:pPr>
            <a:r>
              <a:rPr kumimoji="0" lang="tr-TR" sz="1200" b="1" i="0" u="none" strike="noStrike" kern="1200" cap="none" spc="0" normalizeH="0" baseline="0" noProof="0" dirty="0">
                <a:ln>
                  <a:noFill/>
                </a:ln>
                <a:solidFill>
                  <a:srgbClr val="000000"/>
                </a:solidFill>
                <a:effectLst/>
                <a:uLnTx/>
                <a:uFillTx/>
                <a:latin typeface="Calibri"/>
                <a:cs typeface="Calibri"/>
              </a:rPr>
              <a:t>Devlet </a:t>
            </a:r>
            <a:r>
              <a:rPr lang="tr-TR" sz="1200" b="1" dirty="0">
                <a:latin typeface="Calibri"/>
                <a:cs typeface="Calibri"/>
              </a:rPr>
              <a:t>kuruluşları: </a:t>
            </a:r>
            <a:r>
              <a:rPr lang="tr-TR" sz="1200" dirty="0">
                <a:latin typeface="Calibri"/>
                <a:cs typeface="Calibri"/>
              </a:rPr>
              <a:t>Gıda</a:t>
            </a:r>
            <a:r>
              <a:rPr kumimoji="0" lang="tr-TR" sz="1200" b="0" i="0" u="none" strike="noStrike" kern="1200" cap="none" spc="0" normalizeH="0" baseline="0" noProof="0" dirty="0">
                <a:ln>
                  <a:noFill/>
                </a:ln>
                <a:solidFill>
                  <a:srgbClr val="000000"/>
                </a:solidFill>
                <a:effectLst/>
                <a:uLnTx/>
                <a:uFillTx/>
                <a:latin typeface="Calibri"/>
                <a:cs typeface="Calibri"/>
              </a:rPr>
              <a:t> endüstrisi ile ilgili</a:t>
            </a:r>
            <a:r>
              <a:rPr lang="tr-TR" sz="1200" dirty="0">
                <a:latin typeface="Calibri"/>
                <a:cs typeface="Calibri"/>
              </a:rPr>
              <a:t> devlet kuruluşları ile iletişim kurulabilir</a:t>
            </a:r>
            <a:r>
              <a:rPr kumimoji="0" lang="tr-TR" sz="1200" b="0" i="0" u="none" strike="noStrike" kern="1200" cap="none" spc="0" normalizeH="0" baseline="0" noProof="0" dirty="0">
                <a:ln>
                  <a:noFill/>
                </a:ln>
                <a:solidFill>
                  <a:srgbClr val="000000"/>
                </a:solidFill>
                <a:effectLst/>
                <a:uLnTx/>
                <a:uFillTx/>
                <a:latin typeface="Calibri"/>
                <a:cs typeface="Calibri"/>
              </a:rPr>
              <a:t>.</a:t>
            </a:r>
            <a:r>
              <a:rPr lang="tr-TR" sz="1200" dirty="0">
                <a:latin typeface="Calibri"/>
                <a:cs typeface="Calibri"/>
              </a:rPr>
              <a:t> </a:t>
            </a:r>
            <a:endParaRPr lang="tr-TR" sz="1200" b="0" i="0" u="none" strike="noStrike" kern="1200" cap="none" spc="0" normalizeH="0" baseline="0" noProof="0" dirty="0">
              <a:ln>
                <a:noFill/>
              </a:ln>
              <a:solidFill>
                <a:srgbClr val="000000"/>
              </a:solidFill>
              <a:effectLst/>
              <a:uLnTx/>
              <a:uFillTx/>
            </a:endParaRPr>
          </a:p>
          <a:p>
            <a:pPr marL="171450" indent="-171450">
              <a:buFont typeface="Arial" panose="020B0604020202020204" pitchFamily="34" charset="0"/>
              <a:buChar char="•"/>
              <a:defRPr/>
            </a:pPr>
            <a:r>
              <a:rPr lang="tr-TR" sz="1200" b="1" dirty="0">
                <a:latin typeface="Calibri"/>
                <a:cs typeface="Calibri"/>
              </a:rPr>
              <a:t>Sivil</a:t>
            </a:r>
            <a:r>
              <a:rPr kumimoji="0" lang="tr-TR" sz="1200" b="1" i="0" u="none" strike="noStrike" kern="1200" cap="none" spc="0" normalizeH="0" baseline="0" noProof="0" dirty="0">
                <a:ln>
                  <a:noFill/>
                </a:ln>
                <a:solidFill>
                  <a:srgbClr val="000000"/>
                </a:solidFill>
                <a:effectLst/>
                <a:uLnTx/>
                <a:uFillTx/>
                <a:latin typeface="Calibri"/>
                <a:cs typeface="Calibri"/>
              </a:rPr>
              <a:t> </a:t>
            </a:r>
            <a:r>
              <a:rPr lang="tr-TR" sz="1200" b="1" dirty="0">
                <a:latin typeface="Calibri"/>
                <a:cs typeface="Calibri"/>
              </a:rPr>
              <a:t>toplum kuruluşları: </a:t>
            </a:r>
            <a:r>
              <a:rPr kumimoji="0" lang="tr-TR" sz="1200" b="1" i="0" u="none" strike="noStrike" kern="1200" cap="none" spc="0" normalizeH="0" baseline="0" noProof="0" dirty="0">
                <a:ln>
                  <a:noFill/>
                </a:ln>
                <a:solidFill>
                  <a:srgbClr val="000000"/>
                </a:solidFill>
                <a:effectLst/>
                <a:uLnTx/>
                <a:uFillTx/>
                <a:latin typeface="Calibri"/>
                <a:cs typeface="Calibri"/>
              </a:rPr>
              <a:t> </a:t>
            </a:r>
            <a:r>
              <a:rPr kumimoji="0" lang="tr-TR" sz="1200" b="0" i="0" u="none" strike="noStrike" kern="1200" cap="none" spc="0" normalizeH="0" baseline="0" noProof="0" dirty="0">
                <a:ln>
                  <a:noFill/>
                </a:ln>
                <a:solidFill>
                  <a:srgbClr val="000000"/>
                </a:solidFill>
                <a:effectLst/>
                <a:uLnTx/>
                <a:uFillTx/>
                <a:latin typeface="Calibri"/>
                <a:cs typeface="Calibri"/>
              </a:rPr>
              <a:t>Bölgede faaliyet gösteren kooperatifler dışında</a:t>
            </a:r>
            <a:r>
              <a:rPr lang="tr-TR" sz="1200" dirty="0">
                <a:latin typeface="Calibri"/>
                <a:cs typeface="Calibri"/>
              </a:rPr>
              <a:t> olan sivil toplum kuruluşları ile etkinlikler düzenlenebilir.</a:t>
            </a:r>
            <a:endParaRPr lang="tr-TR" sz="1200" b="0" i="0" u="none" strike="noStrike" kern="1200" cap="none" spc="0" baseline="0" noProof="0" dirty="0">
              <a:solidFill>
                <a:srgbClr val="000000"/>
              </a:solidFill>
            </a:endParaRPr>
          </a:p>
          <a:p>
            <a:pPr rtl="0"/>
            <a:endParaRPr lang="tr-TR" sz="1200" dirty="0"/>
          </a:p>
        </p:txBody>
      </p:sp>
      <p:pic>
        <p:nvPicPr>
          <p:cNvPr id="4" name="Picture 3" descr="A picture containing vector graphics  Description automatically generated">
            <a:extLst>
              <a:ext uri="{FF2B5EF4-FFF2-40B4-BE49-F238E27FC236}">
                <a16:creationId xmlns:a16="http://schemas.microsoft.com/office/drawing/2014/main" id="{BA426FA9-853B-6A0A-18F1-A9DC176C4D61}"/>
              </a:ext>
            </a:extLst>
          </p:cNvPr>
          <p:cNvPicPr>
            <a:picLocks noChangeAspect="1"/>
          </p:cNvPicPr>
          <p:nvPr/>
        </p:nvPicPr>
        <p:blipFill>
          <a:blip r:embed="rId3"/>
          <a:stretch>
            <a:fillRect/>
          </a:stretch>
        </p:blipFill>
        <p:spPr>
          <a:xfrm>
            <a:off x="4694830" y="8003603"/>
            <a:ext cx="2554020" cy="1871226"/>
          </a:xfrm>
          <a:prstGeom prst="rect">
            <a:avLst/>
          </a:prstGeom>
        </p:spPr>
      </p:pic>
      <p:sp>
        <p:nvSpPr>
          <p:cNvPr id="5" name="TextBox 4">
            <a:extLst>
              <a:ext uri="{FF2B5EF4-FFF2-40B4-BE49-F238E27FC236}">
                <a16:creationId xmlns:a16="http://schemas.microsoft.com/office/drawing/2014/main" id="{8B08F8AC-24D1-2405-C9FC-F6326449A641}"/>
              </a:ext>
            </a:extLst>
          </p:cNvPr>
          <p:cNvSpPr txBox="1"/>
          <p:nvPr/>
        </p:nvSpPr>
        <p:spPr>
          <a:xfrm>
            <a:off x="903720" y="204717"/>
            <a:ext cx="1034262" cy="1569660"/>
          </a:xfrm>
          <a:prstGeom prst="rect">
            <a:avLst/>
          </a:prstGeom>
          <a:noFill/>
        </p:spPr>
        <p:txBody>
          <a:bodyPr wrap="square" rtlCol="0">
            <a:spAutoFit/>
          </a:bodyPr>
          <a:lstStyle/>
          <a:p>
            <a:pPr algn="l" rtl="0"/>
            <a:r>
              <a:rPr lang="en-IE" sz="9600" b="1">
                <a:solidFill>
                  <a:srgbClr val="F79037"/>
                </a:solidFill>
                <a:latin typeface="Calibri" panose="020F0502020204030204" pitchFamily="34" charset="0"/>
                <a:ea typeface="Calibri" panose="020F0502020204030204" pitchFamily="34" charset="0"/>
                <a:cs typeface="Calibri" panose="020F0502020204030204" pitchFamily="34" charset="0"/>
              </a:rPr>
              <a:t>B</a:t>
            </a:r>
          </a:p>
        </p:txBody>
      </p:sp>
      <p:sp>
        <p:nvSpPr>
          <p:cNvPr id="7" name="Slide Number Placeholder 9">
            <a:extLst>
              <a:ext uri="{FF2B5EF4-FFF2-40B4-BE49-F238E27FC236}">
                <a16:creationId xmlns:a16="http://schemas.microsoft.com/office/drawing/2014/main" id="{C1411454-A30D-7CB6-B477-8F92C79297F3}"/>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14</a:t>
            </a:fld>
            <a:endParaRPr lang="en-US" sz="1100"/>
          </a:p>
        </p:txBody>
      </p:sp>
    </p:spTree>
    <p:extLst>
      <p:ext uri="{BB962C8B-B14F-4D97-AF65-F5344CB8AC3E}">
        <p14:creationId xmlns:p14="http://schemas.microsoft.com/office/powerpoint/2010/main" val="1116659118"/>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544DB-2779-474C-1E46-7EA683F45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36" r="5391"/>
          <a:stretch/>
        </p:blipFill>
        <p:spPr>
          <a:xfrm>
            <a:off x="0" y="3309457"/>
            <a:ext cx="7559675" cy="5802566"/>
          </a:xfrm>
          <a:prstGeom prst="rect">
            <a:avLst/>
          </a:prstGeom>
        </p:spPr>
      </p:pic>
      <p:sp>
        <p:nvSpPr>
          <p:cNvPr id="3" name="Text Placeholder 2">
            <a:extLst>
              <a:ext uri="{FF2B5EF4-FFF2-40B4-BE49-F238E27FC236}">
                <a16:creationId xmlns:a16="http://schemas.microsoft.com/office/drawing/2014/main" id="{52827000-D9B9-C3C1-F762-A07F20986F23}"/>
              </a:ext>
            </a:extLst>
          </p:cNvPr>
          <p:cNvSpPr>
            <a:spLocks noGrp="1"/>
          </p:cNvSpPr>
          <p:nvPr>
            <p:ph type="body" sz="quarter" idx="13"/>
          </p:nvPr>
        </p:nvSpPr>
        <p:spPr>
          <a:xfrm>
            <a:off x="2205542" y="1087888"/>
            <a:ext cx="6016087" cy="1400960"/>
          </a:xfrm>
        </p:spPr>
        <p:txBody>
          <a:bodyPr>
            <a:normAutofit/>
          </a:bodyPr>
          <a:lstStyle/>
          <a:p>
            <a:pPr algn="l" rtl="0"/>
            <a:r>
              <a:rPr lang="en-IE" sz="3600" i="0"/>
              <a:t>Gıda Ekosistemini Anlamak</a:t>
            </a:r>
          </a:p>
        </p:txBody>
      </p:sp>
      <p:sp>
        <p:nvSpPr>
          <p:cNvPr id="9" name="TextBox 8">
            <a:extLst>
              <a:ext uri="{FF2B5EF4-FFF2-40B4-BE49-F238E27FC236}">
                <a16:creationId xmlns:a16="http://schemas.microsoft.com/office/drawing/2014/main" id="{9D621A58-B46D-3EAF-F87B-5674A0B37B82}"/>
              </a:ext>
            </a:extLst>
          </p:cNvPr>
          <p:cNvSpPr txBox="1"/>
          <p:nvPr/>
        </p:nvSpPr>
        <p:spPr>
          <a:xfrm>
            <a:off x="1711528" y="8983618"/>
            <a:ext cx="4791178" cy="276999"/>
          </a:xfrm>
          <a:prstGeom prst="rect">
            <a:avLst/>
          </a:prstGeom>
          <a:noFill/>
        </p:spPr>
        <p:txBody>
          <a:bodyPr wrap="square" lIns="91440" tIns="45720" rIns="91440" bIns="45720" anchor="t">
            <a:spAutoFit/>
          </a:bodyPr>
          <a:lstStyle/>
          <a:p>
            <a:r>
              <a:rPr lang="en-US" sz="1200" b="1" dirty="0" err="1">
                <a:solidFill>
                  <a:srgbClr val="000000"/>
                </a:solidFill>
                <a:latin typeface="Calibri"/>
                <a:ea typeface="Calibri" panose="020F0502020204030204" pitchFamily="34" charset="0"/>
                <a:cs typeface="Calibri"/>
              </a:rPr>
              <a:t>Şekil</a:t>
            </a:r>
            <a:r>
              <a:rPr lang="en-US" sz="1200" b="1" dirty="0">
                <a:solidFill>
                  <a:srgbClr val="000000"/>
                </a:solidFill>
                <a:latin typeface="Calibri"/>
                <a:ea typeface="Calibri" panose="020F0502020204030204" pitchFamily="34" charset="0"/>
                <a:cs typeface="Calibri"/>
              </a:rPr>
              <a:t> 1</a:t>
            </a:r>
            <a:r>
              <a:rPr lang="en-US" sz="1200" b="0" i="0" dirty="0">
                <a:solidFill>
                  <a:srgbClr val="000000"/>
                </a:solidFill>
                <a:effectLst/>
                <a:latin typeface="Calibri"/>
                <a:ea typeface="Calibri" panose="020F0502020204030204" pitchFamily="34" charset="0"/>
                <a:cs typeface="Calibri"/>
              </a:rPr>
              <a:t>:</a:t>
            </a:r>
            <a:r>
              <a:rPr lang="en-US" sz="1200" dirty="0">
                <a:solidFill>
                  <a:srgbClr val="000000"/>
                </a:solidFill>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Yiyecek</a:t>
            </a:r>
            <a:r>
              <a:rPr lang="en-US" sz="1200" dirty="0">
                <a:solidFill>
                  <a:srgbClr val="000000"/>
                </a:solidFill>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Tarım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Ekosistemi</a:t>
            </a:r>
            <a:r>
              <a:rPr lang="en-US" sz="1200" dirty="0">
                <a:solidFill>
                  <a:srgbClr val="000000"/>
                </a:solidFill>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Röös</a:t>
            </a:r>
            <a:r>
              <a:rPr lang="en-US" sz="1200" dirty="0">
                <a:solidFill>
                  <a:srgbClr val="000000"/>
                </a:solidFill>
                <a:latin typeface="Calibri"/>
                <a:ea typeface="Calibri" panose="020F0502020204030204" pitchFamily="34" charset="0"/>
                <a:cs typeface="Calibri"/>
              </a:rPr>
              <a:t> et</a:t>
            </a:r>
            <a:r>
              <a:rPr lang="en-US" sz="1200" b="0" i="0" dirty="0">
                <a:solidFill>
                  <a:srgbClr val="000000"/>
                </a:solidFill>
                <a:effectLst/>
                <a:latin typeface="Calibri"/>
                <a:ea typeface="Calibri" panose="020F0502020204030204" pitchFamily="34" charset="0"/>
                <a:cs typeface="Calibri"/>
              </a:rPr>
              <a:t> al</a:t>
            </a:r>
            <a:r>
              <a:rPr lang="en-US" sz="1200" dirty="0">
                <a:solidFill>
                  <a:srgbClr val="000000"/>
                </a:solidFill>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a:t>
            </a:r>
            <a:r>
              <a:rPr lang="en-US" sz="1200" dirty="0">
                <a:solidFill>
                  <a:srgbClr val="000000"/>
                </a:solidFill>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2018)</a:t>
            </a:r>
            <a:r>
              <a:rPr lang="en-US" sz="1200" dirty="0">
                <a:solidFill>
                  <a:srgbClr val="000000"/>
                </a:solidFill>
                <a:latin typeface="Calibri"/>
                <a:ea typeface="Calibri" panose="020F0502020204030204" pitchFamily="34" charset="0"/>
                <a:cs typeface="Calibri"/>
              </a:rPr>
              <a:t> dan </a:t>
            </a:r>
            <a:r>
              <a:rPr lang="en-US" sz="1200" dirty="0" err="1">
                <a:solidFill>
                  <a:srgbClr val="000000"/>
                </a:solidFill>
                <a:latin typeface="Calibri"/>
                <a:ea typeface="Calibri" panose="020F0502020204030204" pitchFamily="34" charset="0"/>
                <a:cs typeface="Calibri"/>
              </a:rPr>
              <a:t>uyarlanmıştır</a:t>
            </a:r>
            <a:r>
              <a:rPr lang="en-US" sz="1200" dirty="0">
                <a:solidFill>
                  <a:srgbClr val="000000"/>
                </a:solidFill>
                <a:latin typeface="Calibri"/>
                <a:ea typeface="Calibri" panose="020F0502020204030204" pitchFamily="34" charset="0"/>
                <a:cs typeface="Calibri"/>
              </a:rPr>
              <a:t>.</a:t>
            </a:r>
            <a:endParaRPr lang="en-IE" sz="1200" dirty="0">
              <a:latin typeface="Calibri"/>
              <a:ea typeface="Calibri" panose="020F0502020204030204" pitchFamily="34" charset="0"/>
              <a:cs typeface="Calibri"/>
            </a:endParaRPr>
          </a:p>
        </p:txBody>
      </p:sp>
      <p:grpSp>
        <p:nvGrpSpPr>
          <p:cNvPr id="10" name="Graphic 2">
            <a:extLst>
              <a:ext uri="{FF2B5EF4-FFF2-40B4-BE49-F238E27FC236}">
                <a16:creationId xmlns:a16="http://schemas.microsoft.com/office/drawing/2014/main" id="{D3B2CFA6-725B-7B8B-D54D-23505A93053B}"/>
              </a:ext>
            </a:extLst>
          </p:cNvPr>
          <p:cNvGrpSpPr/>
          <p:nvPr/>
        </p:nvGrpSpPr>
        <p:grpSpPr>
          <a:xfrm>
            <a:off x="662170" y="1229668"/>
            <a:ext cx="1082141" cy="1124763"/>
            <a:chOff x="690225" y="4499263"/>
            <a:chExt cx="1499146" cy="1521296"/>
          </a:xfrm>
        </p:grpSpPr>
        <p:sp>
          <p:nvSpPr>
            <p:cNvPr id="11" name="Freeform 109">
              <a:extLst>
                <a:ext uri="{FF2B5EF4-FFF2-40B4-BE49-F238E27FC236}">
                  <a16:creationId xmlns:a16="http://schemas.microsoft.com/office/drawing/2014/main" id="{3C8423CB-357C-E9E4-3300-5673E457972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2" name="Graphic 2">
              <a:extLst>
                <a:ext uri="{FF2B5EF4-FFF2-40B4-BE49-F238E27FC236}">
                  <a16:creationId xmlns:a16="http://schemas.microsoft.com/office/drawing/2014/main" id="{DF7470DC-79F6-8BE8-67EE-43B4B669986F}"/>
                </a:ext>
              </a:extLst>
            </p:cNvPr>
            <p:cNvGrpSpPr/>
            <p:nvPr/>
          </p:nvGrpSpPr>
          <p:grpSpPr>
            <a:xfrm>
              <a:off x="879521" y="4954417"/>
              <a:ext cx="306297" cy="518817"/>
              <a:chOff x="879521" y="4954417"/>
              <a:chExt cx="306297" cy="518817"/>
            </a:xfrm>
            <a:solidFill>
              <a:srgbClr val="F1A0C2"/>
            </a:solidFill>
          </p:grpSpPr>
          <p:sp>
            <p:nvSpPr>
              <p:cNvPr id="32" name="Freeform 166">
                <a:extLst>
                  <a:ext uri="{FF2B5EF4-FFF2-40B4-BE49-F238E27FC236}">
                    <a16:creationId xmlns:a16="http://schemas.microsoft.com/office/drawing/2014/main" id="{83B5254D-8959-0120-DDBD-15A24379E863}"/>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7">
                <a:extLst>
                  <a:ext uri="{FF2B5EF4-FFF2-40B4-BE49-F238E27FC236}">
                    <a16:creationId xmlns:a16="http://schemas.microsoft.com/office/drawing/2014/main" id="{246E418B-BACB-4993-2067-CBBB91EE4C9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68">
                <a:extLst>
                  <a:ext uri="{FF2B5EF4-FFF2-40B4-BE49-F238E27FC236}">
                    <a16:creationId xmlns:a16="http://schemas.microsoft.com/office/drawing/2014/main" id="{B1BA6FDA-1D96-8D72-DED0-A1CDEF414FA1}"/>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0">
                <a:extLst>
                  <a:ext uri="{FF2B5EF4-FFF2-40B4-BE49-F238E27FC236}">
                    <a16:creationId xmlns:a16="http://schemas.microsoft.com/office/drawing/2014/main" id="{82851284-2FD4-24F1-8DD4-05D9B2442B2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6" name="Freeform 171">
                <a:extLst>
                  <a:ext uri="{FF2B5EF4-FFF2-40B4-BE49-F238E27FC236}">
                    <a16:creationId xmlns:a16="http://schemas.microsoft.com/office/drawing/2014/main" id="{9F61572C-6CBE-6DDD-74A9-A7397D7EC4D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529C567D-1FE6-7B91-E677-4C70B72DE80A}"/>
                </a:ext>
              </a:extLst>
            </p:cNvPr>
            <p:cNvGrpSpPr/>
            <p:nvPr/>
          </p:nvGrpSpPr>
          <p:grpSpPr>
            <a:xfrm>
              <a:off x="1305674" y="4681705"/>
              <a:ext cx="305346" cy="518817"/>
              <a:chOff x="1305674" y="4681705"/>
              <a:chExt cx="305346" cy="518817"/>
            </a:xfrm>
            <a:solidFill>
              <a:srgbClr val="F1A0C2"/>
            </a:solidFill>
          </p:grpSpPr>
          <p:sp>
            <p:nvSpPr>
              <p:cNvPr id="27" name="Freeform 125">
                <a:extLst>
                  <a:ext uri="{FF2B5EF4-FFF2-40B4-BE49-F238E27FC236}">
                    <a16:creationId xmlns:a16="http://schemas.microsoft.com/office/drawing/2014/main" id="{5A94A198-DAE3-4474-EB61-F25BC80C5136}"/>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26">
                <a:extLst>
                  <a:ext uri="{FF2B5EF4-FFF2-40B4-BE49-F238E27FC236}">
                    <a16:creationId xmlns:a16="http://schemas.microsoft.com/office/drawing/2014/main" id="{703A00CC-DE98-053C-30C4-5906A107882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1">
                <a:extLst>
                  <a:ext uri="{FF2B5EF4-FFF2-40B4-BE49-F238E27FC236}">
                    <a16:creationId xmlns:a16="http://schemas.microsoft.com/office/drawing/2014/main" id="{357DD965-00C7-4EB4-053D-3EEB4E29583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39">
                <a:extLst>
                  <a:ext uri="{FF2B5EF4-FFF2-40B4-BE49-F238E27FC236}">
                    <a16:creationId xmlns:a16="http://schemas.microsoft.com/office/drawing/2014/main" id="{4483E9CF-E28C-2186-FDC3-CFDFC4975298}"/>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65">
                <a:extLst>
                  <a:ext uri="{FF2B5EF4-FFF2-40B4-BE49-F238E27FC236}">
                    <a16:creationId xmlns:a16="http://schemas.microsoft.com/office/drawing/2014/main" id="{63EED540-CB45-3518-B82F-475DC156E92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D9D227E8-9E25-6855-0C72-4BEB5F494392}"/>
                </a:ext>
              </a:extLst>
            </p:cNvPr>
            <p:cNvGrpSpPr/>
            <p:nvPr/>
          </p:nvGrpSpPr>
          <p:grpSpPr>
            <a:xfrm>
              <a:off x="1725169" y="4951566"/>
              <a:ext cx="306297" cy="518817"/>
              <a:chOff x="1725169" y="4951566"/>
              <a:chExt cx="306297" cy="518817"/>
            </a:xfrm>
            <a:solidFill>
              <a:srgbClr val="F1A0C2"/>
            </a:solidFill>
          </p:grpSpPr>
          <p:sp>
            <p:nvSpPr>
              <p:cNvPr id="22" name="Freeform 120">
                <a:extLst>
                  <a:ext uri="{FF2B5EF4-FFF2-40B4-BE49-F238E27FC236}">
                    <a16:creationId xmlns:a16="http://schemas.microsoft.com/office/drawing/2014/main" id="{E2A4E43F-E8D0-4451-E12A-093E24A2B096}"/>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1">
                <a:extLst>
                  <a:ext uri="{FF2B5EF4-FFF2-40B4-BE49-F238E27FC236}">
                    <a16:creationId xmlns:a16="http://schemas.microsoft.com/office/drawing/2014/main" id="{C8F7B62F-27F3-1701-3AE1-C5A4EB9A17B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2">
                <a:extLst>
                  <a:ext uri="{FF2B5EF4-FFF2-40B4-BE49-F238E27FC236}">
                    <a16:creationId xmlns:a16="http://schemas.microsoft.com/office/drawing/2014/main" id="{E82FEC3A-E792-427B-73EF-124E433D984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3">
                <a:extLst>
                  <a:ext uri="{FF2B5EF4-FFF2-40B4-BE49-F238E27FC236}">
                    <a16:creationId xmlns:a16="http://schemas.microsoft.com/office/drawing/2014/main" id="{C566C3F6-1B72-4757-A044-02D8FF3B1E6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24">
                <a:extLst>
                  <a:ext uri="{FF2B5EF4-FFF2-40B4-BE49-F238E27FC236}">
                    <a16:creationId xmlns:a16="http://schemas.microsoft.com/office/drawing/2014/main" id="{7887B1DB-0965-C68B-2163-D1BAECFBA9E7}"/>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5" name="Graphic 2">
              <a:extLst>
                <a:ext uri="{FF2B5EF4-FFF2-40B4-BE49-F238E27FC236}">
                  <a16:creationId xmlns:a16="http://schemas.microsoft.com/office/drawing/2014/main" id="{F87C6A73-9447-61E4-35B9-A0C10DB95C95}"/>
                </a:ext>
              </a:extLst>
            </p:cNvPr>
            <p:cNvGrpSpPr/>
            <p:nvPr/>
          </p:nvGrpSpPr>
          <p:grpSpPr>
            <a:xfrm>
              <a:off x="690225" y="4499263"/>
              <a:ext cx="1499146" cy="1498491"/>
              <a:chOff x="690225" y="4499263"/>
              <a:chExt cx="1499146" cy="1498491"/>
            </a:xfrm>
            <a:solidFill>
              <a:srgbClr val="000000"/>
            </a:solidFill>
          </p:grpSpPr>
          <p:grpSp>
            <p:nvGrpSpPr>
              <p:cNvPr id="16" name="Graphic 2">
                <a:extLst>
                  <a:ext uri="{FF2B5EF4-FFF2-40B4-BE49-F238E27FC236}">
                    <a16:creationId xmlns:a16="http://schemas.microsoft.com/office/drawing/2014/main" id="{F2829750-2D62-E328-59B2-2AD92AA7832D}"/>
                  </a:ext>
                </a:extLst>
              </p:cNvPr>
              <p:cNvGrpSpPr/>
              <p:nvPr userDrawn="1"/>
            </p:nvGrpSpPr>
            <p:grpSpPr>
              <a:xfrm>
                <a:off x="690225" y="4499263"/>
                <a:ext cx="1499146" cy="1498491"/>
                <a:chOff x="690225" y="4499263"/>
                <a:chExt cx="1499146" cy="1498491"/>
              </a:xfrm>
              <a:solidFill>
                <a:srgbClr val="000000"/>
              </a:solidFill>
            </p:grpSpPr>
            <p:sp>
              <p:nvSpPr>
                <p:cNvPr id="20" name="Freeform 118">
                  <a:extLst>
                    <a:ext uri="{FF2B5EF4-FFF2-40B4-BE49-F238E27FC236}">
                      <a16:creationId xmlns:a16="http://schemas.microsoft.com/office/drawing/2014/main" id="{FC59BF2D-C070-2B90-5431-4DC0CB2BD83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1" name="Freeform 119">
                  <a:extLst>
                    <a:ext uri="{FF2B5EF4-FFF2-40B4-BE49-F238E27FC236}">
                      <a16:creationId xmlns:a16="http://schemas.microsoft.com/office/drawing/2014/main" id="{1255D132-1DE4-9BA8-1395-C8620A8E34C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7" name="Freeform 115">
                <a:extLst>
                  <a:ext uri="{FF2B5EF4-FFF2-40B4-BE49-F238E27FC236}">
                    <a16:creationId xmlns:a16="http://schemas.microsoft.com/office/drawing/2014/main" id="{5C191EF3-F902-DB67-9900-A8F09664574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6">
                <a:extLst>
                  <a:ext uri="{FF2B5EF4-FFF2-40B4-BE49-F238E27FC236}">
                    <a16:creationId xmlns:a16="http://schemas.microsoft.com/office/drawing/2014/main" id="{28A7573A-1C26-5D6B-63D1-504D6AB8CFC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9" name="Freeform 117">
                <a:extLst>
                  <a:ext uri="{FF2B5EF4-FFF2-40B4-BE49-F238E27FC236}">
                    <a16:creationId xmlns:a16="http://schemas.microsoft.com/office/drawing/2014/main" id="{16C35350-6658-7735-57E1-72BB1CCB5165}"/>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B72E5B6C-B4A3-E340-4B67-2AC42F89B5DD}"/>
              </a:ext>
            </a:extLst>
          </p:cNvPr>
          <p:cNvSpPr txBox="1"/>
          <p:nvPr/>
        </p:nvSpPr>
        <p:spPr>
          <a:xfrm>
            <a:off x="1786768" y="7992055"/>
            <a:ext cx="3999522" cy="515526"/>
          </a:xfrm>
          <a:prstGeom prst="rect">
            <a:avLst/>
          </a:prstGeom>
          <a:noFill/>
        </p:spPr>
        <p:txBody>
          <a:bodyPr wrap="square" lIns="91440" tIns="45720" rIns="91440" bIns="45720" rtlCol="0" anchor="t">
            <a:spAutoFit/>
          </a:bodyPr>
          <a:lstStyle/>
          <a:p>
            <a:pPr algn="ctr" rtl="0">
              <a:lnSpc>
                <a:spcPts val="1140"/>
              </a:lnSpc>
            </a:pPr>
            <a:r>
              <a:rPr lang="tr-TR" sz="1200" b="1" dirty="0">
                <a:latin typeface="Calibri"/>
                <a:cs typeface="Calibri"/>
              </a:rPr>
              <a:t>Dış Faktörler</a:t>
            </a:r>
            <a:endParaRPr lang="tr-TR" sz="1200" b="1" dirty="0">
              <a:latin typeface="Calibri"/>
              <a:ea typeface="Calibri"/>
              <a:cs typeface="Calibri"/>
            </a:endParaRPr>
          </a:p>
          <a:p>
            <a:pPr algn="ctr" rtl="0">
              <a:lnSpc>
                <a:spcPts val="1140"/>
              </a:lnSpc>
            </a:pPr>
            <a:r>
              <a:rPr lang="tr-TR" sz="1000" dirty="0">
                <a:latin typeface="Calibri"/>
                <a:cs typeface="Calibri"/>
              </a:rPr>
              <a:t>Hükümetler/Politika yapıcılar, uluslararası kuruluşlar, piyasalar, lobiciler, STK'lar, üniversiteler, medya, kültür, tüketici bilinci</a:t>
            </a:r>
            <a:endParaRPr lang="tr-TR" sz="1000" dirty="0">
              <a:latin typeface="Calibri" panose="020F0502020204030204" pitchFamily="34" charset="0"/>
              <a:ea typeface="Calibri"/>
              <a:cs typeface="Calibri" panose="020F0502020204030204" pitchFamily="34" charset="0"/>
            </a:endParaRPr>
          </a:p>
        </p:txBody>
      </p:sp>
      <p:sp>
        <p:nvSpPr>
          <p:cNvPr id="40" name="TextBox 39">
            <a:extLst>
              <a:ext uri="{FF2B5EF4-FFF2-40B4-BE49-F238E27FC236}">
                <a16:creationId xmlns:a16="http://schemas.microsoft.com/office/drawing/2014/main" id="{780DF199-29A3-519D-D178-7940737BB4D2}"/>
              </a:ext>
            </a:extLst>
          </p:cNvPr>
          <p:cNvSpPr txBox="1"/>
          <p:nvPr/>
        </p:nvSpPr>
        <p:spPr>
          <a:xfrm>
            <a:off x="248609" y="6532340"/>
            <a:ext cx="924232" cy="1079783"/>
          </a:xfrm>
          <a:prstGeom prst="rect">
            <a:avLst/>
          </a:prstGeom>
          <a:noFill/>
        </p:spPr>
        <p:txBody>
          <a:bodyPr wrap="square" lIns="91440" tIns="45720" rIns="91440" bIns="45720" rtlCol="0" anchor="t">
            <a:spAutoFit/>
          </a:bodyPr>
          <a:lstStyle/>
          <a:p>
            <a:pPr algn="ctr" rtl="0">
              <a:lnSpc>
                <a:spcPts val="1140"/>
              </a:lnSpc>
            </a:pPr>
            <a:r>
              <a:rPr lang="tr-TR" sz="1200" b="1">
                <a:latin typeface="Calibri"/>
                <a:ea typeface="Calibri"/>
                <a:cs typeface="Calibri"/>
              </a:rPr>
              <a:t>girişler</a:t>
            </a:r>
          </a:p>
          <a:p>
            <a:pPr algn="ctr" rtl="0">
              <a:lnSpc>
                <a:spcPts val="1140"/>
              </a:lnSpc>
            </a:pPr>
            <a:r>
              <a:rPr lang="tr-TR" sz="900" dirty="0">
                <a:latin typeface="Calibri"/>
                <a:ea typeface="Calibri"/>
                <a:cs typeface="Calibri"/>
              </a:rPr>
              <a:t>gübreler zirai ilaçlar</a:t>
            </a:r>
          </a:p>
          <a:p>
            <a:pPr algn="ctr" rtl="0">
              <a:lnSpc>
                <a:spcPts val="1140"/>
              </a:lnSpc>
            </a:pPr>
            <a:r>
              <a:rPr lang="tr-TR" sz="900" dirty="0">
                <a:latin typeface="Calibri"/>
                <a:cs typeface="Calibri"/>
              </a:rPr>
              <a:t>fosil yakıtlar</a:t>
            </a:r>
            <a:endParaRPr lang="tr-TR" sz="900" dirty="0">
              <a:latin typeface="Calibri"/>
              <a:ea typeface="Calibri"/>
              <a:cs typeface="Calibri"/>
            </a:endParaRPr>
          </a:p>
          <a:p>
            <a:pPr algn="ctr" rtl="0">
              <a:lnSpc>
                <a:spcPts val="1140"/>
              </a:lnSpc>
            </a:pPr>
            <a:r>
              <a:rPr lang="tr-TR" sz="900" dirty="0">
                <a:latin typeface="Calibri"/>
                <a:cs typeface="Calibri"/>
              </a:rPr>
              <a:t>sulama</a:t>
            </a:r>
            <a:endParaRPr lang="tr-TR" sz="900" dirty="0">
              <a:latin typeface="Calibri" panose="020F0502020204030204" pitchFamily="34" charset="0"/>
              <a:ea typeface="Calibri"/>
              <a:cs typeface="Calibri" panose="020F0502020204030204" pitchFamily="34" charset="0"/>
            </a:endParaRPr>
          </a:p>
          <a:p>
            <a:pPr algn="ctr" rtl="0">
              <a:lnSpc>
                <a:spcPts val="1140"/>
              </a:lnSpc>
            </a:pPr>
            <a:r>
              <a:rPr lang="tr-TR" sz="900" dirty="0">
                <a:latin typeface="Calibri"/>
                <a:ea typeface="Calibri"/>
                <a:cs typeface="Calibri"/>
              </a:rPr>
              <a:t>makine</a:t>
            </a:r>
          </a:p>
          <a:p>
            <a:pPr algn="ctr" rtl="0">
              <a:lnSpc>
                <a:spcPts val="1140"/>
              </a:lnSpc>
            </a:pPr>
            <a:r>
              <a:rPr lang="tr-TR" sz="900" dirty="0">
                <a:latin typeface="Calibri"/>
                <a:ea typeface="Calibri"/>
                <a:cs typeface="Calibri"/>
              </a:rPr>
              <a:t>tohumlar</a:t>
            </a:r>
          </a:p>
        </p:txBody>
      </p:sp>
      <p:sp>
        <p:nvSpPr>
          <p:cNvPr id="41" name="TextBox 40">
            <a:extLst>
              <a:ext uri="{FF2B5EF4-FFF2-40B4-BE49-F238E27FC236}">
                <a16:creationId xmlns:a16="http://schemas.microsoft.com/office/drawing/2014/main" id="{DBC1E838-A3F8-68CF-D11D-ADA0AE1C348F}"/>
              </a:ext>
            </a:extLst>
          </p:cNvPr>
          <p:cNvSpPr txBox="1"/>
          <p:nvPr/>
        </p:nvSpPr>
        <p:spPr>
          <a:xfrm>
            <a:off x="3575659" y="6860187"/>
            <a:ext cx="1146701" cy="515526"/>
          </a:xfrm>
          <a:prstGeom prst="rect">
            <a:avLst/>
          </a:prstGeom>
          <a:noFill/>
        </p:spPr>
        <p:txBody>
          <a:bodyPr wrap="square" lIns="91440" tIns="45720" rIns="91440" bIns="45720" rtlCol="0" anchor="t">
            <a:spAutoFit/>
          </a:bodyPr>
          <a:lstStyle/>
          <a:p>
            <a:pPr algn="ctr" rtl="0">
              <a:lnSpc>
                <a:spcPts val="1140"/>
              </a:lnSpc>
            </a:pPr>
            <a:r>
              <a:rPr lang="en-GB" sz="1000" dirty="0" err="1">
                <a:latin typeface="Calibri"/>
                <a:cs typeface="Calibri"/>
              </a:rPr>
              <a:t>Üreticiler</a:t>
            </a:r>
            <a:endParaRPr lang="en-GB" sz="1000" dirty="0" err="1">
              <a:latin typeface="Calibri" panose="020F0502020204030204" pitchFamily="34" charset="0"/>
              <a:cs typeface="Calibri" panose="020F0502020204030204" pitchFamily="34" charset="0"/>
            </a:endParaRPr>
          </a:p>
          <a:p>
            <a:pPr algn="ctr" rtl="0">
              <a:lnSpc>
                <a:spcPts val="1140"/>
              </a:lnSpc>
            </a:pPr>
            <a:r>
              <a:rPr lang="tr-TR" sz="1000" dirty="0">
                <a:latin typeface="Calibri"/>
                <a:cs typeface="Calibri"/>
              </a:rPr>
              <a:t>Distribütörler</a:t>
            </a:r>
            <a:endParaRPr lang="tr-TR" sz="1000" dirty="0">
              <a:latin typeface="Calibri"/>
              <a:ea typeface="Calibri"/>
              <a:cs typeface="Calibri"/>
            </a:endParaRPr>
          </a:p>
          <a:p>
            <a:pPr algn="ctr" rtl="0">
              <a:lnSpc>
                <a:spcPts val="1140"/>
              </a:lnSpc>
            </a:pPr>
            <a:r>
              <a:rPr lang="en-GB" sz="1000" dirty="0" err="1">
                <a:latin typeface="Calibri"/>
                <a:cs typeface="Calibri"/>
              </a:rPr>
              <a:t>Tüccarlar</a:t>
            </a:r>
            <a:endParaRPr lang="en-GB" sz="1000">
              <a:latin typeface="Calibri"/>
              <a:ea typeface="Calibri"/>
              <a:cs typeface="Calibri"/>
            </a:endParaRPr>
          </a:p>
        </p:txBody>
      </p:sp>
      <p:sp>
        <p:nvSpPr>
          <p:cNvPr id="42" name="TextBox 41">
            <a:extLst>
              <a:ext uri="{FF2B5EF4-FFF2-40B4-BE49-F238E27FC236}">
                <a16:creationId xmlns:a16="http://schemas.microsoft.com/office/drawing/2014/main" id="{F716E08F-3C78-D78B-7482-1DE90537A6DB}"/>
              </a:ext>
            </a:extLst>
          </p:cNvPr>
          <p:cNvSpPr txBox="1"/>
          <p:nvPr/>
        </p:nvSpPr>
        <p:spPr>
          <a:xfrm>
            <a:off x="5371772" y="6849193"/>
            <a:ext cx="1146701" cy="515526"/>
          </a:xfrm>
          <a:prstGeom prst="rect">
            <a:avLst/>
          </a:prstGeom>
          <a:noFill/>
        </p:spPr>
        <p:txBody>
          <a:bodyPr wrap="square" lIns="91440" tIns="45720" rIns="91440" bIns="45720" rtlCol="0" anchor="t">
            <a:spAutoFit/>
          </a:bodyPr>
          <a:lstStyle/>
          <a:p>
            <a:pPr algn="ctr" rtl="0">
              <a:lnSpc>
                <a:spcPts val="1140"/>
              </a:lnSpc>
            </a:pPr>
            <a:r>
              <a:rPr lang="tr-TR" sz="1000">
                <a:latin typeface="Calibri"/>
                <a:cs typeface="Calibri"/>
              </a:rPr>
              <a:t>Perakendeciler</a:t>
            </a:r>
            <a:endParaRPr lang="tr-TR" sz="1000">
              <a:latin typeface="Calibri"/>
              <a:ea typeface="Calibri"/>
              <a:cs typeface="Calibri"/>
            </a:endParaRPr>
          </a:p>
          <a:p>
            <a:pPr algn="ctr" rtl="0">
              <a:lnSpc>
                <a:spcPts val="1140"/>
              </a:lnSpc>
            </a:pPr>
            <a:r>
              <a:rPr lang="tr-TR" sz="1000" dirty="0">
                <a:latin typeface="Calibri"/>
                <a:cs typeface="Calibri"/>
              </a:rPr>
              <a:t>Yemek mağazaları</a:t>
            </a:r>
            <a:endParaRPr lang="tr-TR" sz="1000" dirty="0">
              <a:latin typeface="Calibri"/>
              <a:ea typeface="Calibri"/>
              <a:cs typeface="Calibri"/>
            </a:endParaRPr>
          </a:p>
          <a:p>
            <a:pPr algn="ctr" rtl="0">
              <a:lnSpc>
                <a:spcPts val="1140"/>
              </a:lnSpc>
            </a:pPr>
            <a:r>
              <a:rPr lang="tr-TR" sz="1000" dirty="0">
                <a:latin typeface="Calibri"/>
                <a:cs typeface="Calibri"/>
              </a:rPr>
              <a:t>tüketiciler</a:t>
            </a:r>
            <a:endParaRPr lang="tr-TR" sz="1000" dirty="0">
              <a:latin typeface="Calibri" panose="020F0502020204030204" pitchFamily="34" charset="0"/>
              <a:ea typeface="Calibri"/>
              <a:cs typeface="Calibri" panose="020F0502020204030204" pitchFamily="34" charset="0"/>
            </a:endParaRPr>
          </a:p>
        </p:txBody>
      </p:sp>
      <p:sp>
        <p:nvSpPr>
          <p:cNvPr id="43" name="TextBox 42">
            <a:extLst>
              <a:ext uri="{FF2B5EF4-FFF2-40B4-BE49-F238E27FC236}">
                <a16:creationId xmlns:a16="http://schemas.microsoft.com/office/drawing/2014/main" id="{86B08F4A-06CF-FDF0-E28F-80AAFA3315A8}"/>
              </a:ext>
            </a:extLst>
          </p:cNvPr>
          <p:cNvSpPr txBox="1"/>
          <p:nvPr/>
        </p:nvSpPr>
        <p:spPr>
          <a:xfrm>
            <a:off x="351781" y="6005126"/>
            <a:ext cx="711058" cy="238720"/>
          </a:xfrm>
          <a:prstGeom prst="rect">
            <a:avLst/>
          </a:prstGeom>
          <a:noFill/>
        </p:spPr>
        <p:txBody>
          <a:bodyPr wrap="square" rtlCol="0">
            <a:spAutoFit/>
          </a:bodyPr>
          <a:lstStyle/>
          <a:p>
            <a:pPr algn="ctr" rtl="0">
              <a:lnSpc>
                <a:spcPts val="1140"/>
              </a:lnSpc>
            </a:pPr>
            <a:r>
              <a:rPr lang="en-GB" sz="1200" b="1">
                <a:latin typeface="Calibri" panose="020F0502020204030204" pitchFamily="34" charset="0"/>
                <a:cs typeface="Calibri" panose="020F0502020204030204" pitchFamily="34" charset="0"/>
              </a:rPr>
              <a:t>Kara</a:t>
            </a:r>
            <a:endParaRPr lang="en-GB" sz="100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3B634F86-720E-9780-211E-30B1330CC4F6}"/>
              </a:ext>
            </a:extLst>
          </p:cNvPr>
          <p:cNvSpPr txBox="1"/>
          <p:nvPr/>
        </p:nvSpPr>
        <p:spPr>
          <a:xfrm>
            <a:off x="1842992" y="5884775"/>
            <a:ext cx="750030" cy="520912"/>
          </a:xfrm>
          <a:prstGeom prst="rect">
            <a:avLst/>
          </a:prstGeom>
          <a:noFill/>
        </p:spPr>
        <p:txBody>
          <a:bodyPr wrap="square" lIns="91440" tIns="45720" rIns="91440" bIns="45720" rtlCol="0" anchor="t">
            <a:spAutoFit/>
          </a:bodyPr>
          <a:lstStyle/>
          <a:p>
            <a:pPr algn="ctr" rtl="0">
              <a:lnSpc>
                <a:spcPts val="1140"/>
              </a:lnSpc>
            </a:pPr>
            <a:r>
              <a:rPr lang="tr-TR" sz="1200" b="1">
                <a:latin typeface="Calibri"/>
                <a:cs typeface="Calibri"/>
              </a:rPr>
              <a:t>Hayvan ve Mahsul</a:t>
            </a:r>
            <a:endParaRPr lang="tr-TR" sz="1200" b="1">
              <a:latin typeface="Calibri" panose="020F0502020204030204" pitchFamily="34" charset="0"/>
              <a:ea typeface="Calibri"/>
              <a:cs typeface="Calibri" panose="020F0502020204030204" pitchFamily="34" charset="0"/>
            </a:endParaRPr>
          </a:p>
        </p:txBody>
      </p:sp>
      <p:sp>
        <p:nvSpPr>
          <p:cNvPr id="45" name="TextBox 44">
            <a:extLst>
              <a:ext uri="{FF2B5EF4-FFF2-40B4-BE49-F238E27FC236}">
                <a16:creationId xmlns:a16="http://schemas.microsoft.com/office/drawing/2014/main" id="{D3E86799-55E8-D847-94FB-E26BF4ED3D71}"/>
              </a:ext>
            </a:extLst>
          </p:cNvPr>
          <p:cNvSpPr txBox="1"/>
          <p:nvPr/>
        </p:nvSpPr>
        <p:spPr>
          <a:xfrm>
            <a:off x="3361769" y="6005126"/>
            <a:ext cx="711058" cy="238720"/>
          </a:xfrm>
          <a:prstGeom prst="rect">
            <a:avLst/>
          </a:prstGeom>
          <a:noFill/>
        </p:spPr>
        <p:txBody>
          <a:bodyPr wrap="square" rtlCol="0">
            <a:spAutoFit/>
          </a:bodyPr>
          <a:lstStyle/>
          <a:p>
            <a:pPr algn="ctr" rtl="0">
              <a:lnSpc>
                <a:spcPts val="1140"/>
              </a:lnSpc>
            </a:pPr>
            <a:r>
              <a:rPr lang="en-GB" sz="1200" b="1">
                <a:latin typeface="Calibri" panose="020F0502020204030204" pitchFamily="34" charset="0"/>
                <a:cs typeface="Calibri" panose="020F0502020204030204" pitchFamily="34" charset="0"/>
              </a:rPr>
              <a:t>Ürün</a:t>
            </a:r>
            <a:endParaRPr lang="en-GB" sz="100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9D2AE43C-B30C-0502-1049-AA328CCBDEC8}"/>
              </a:ext>
            </a:extLst>
          </p:cNvPr>
          <p:cNvSpPr txBox="1"/>
          <p:nvPr/>
        </p:nvSpPr>
        <p:spPr>
          <a:xfrm>
            <a:off x="4959541" y="6005126"/>
            <a:ext cx="801313" cy="238720"/>
          </a:xfrm>
          <a:prstGeom prst="rect">
            <a:avLst/>
          </a:prstGeom>
          <a:noFill/>
        </p:spPr>
        <p:txBody>
          <a:bodyPr wrap="square" lIns="91440" tIns="45720" rIns="91440" bIns="45720" rtlCol="0" anchor="t">
            <a:spAutoFit/>
          </a:bodyPr>
          <a:lstStyle/>
          <a:p>
            <a:pPr algn="ctr" rtl="0">
              <a:lnSpc>
                <a:spcPts val="1140"/>
              </a:lnSpc>
            </a:pPr>
            <a:r>
              <a:rPr lang="en-GB" sz="1200" b="1">
                <a:latin typeface="Calibri"/>
                <a:cs typeface="Calibri"/>
              </a:rPr>
              <a:t>İşlem</a:t>
            </a:r>
            <a:endParaRPr lang="en-GB" sz="1200" b="1">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185B48A2-7BE2-7422-4FC3-6BF8D3D9043F}"/>
              </a:ext>
            </a:extLst>
          </p:cNvPr>
          <p:cNvSpPr txBox="1"/>
          <p:nvPr/>
        </p:nvSpPr>
        <p:spPr>
          <a:xfrm>
            <a:off x="6678257" y="6005126"/>
            <a:ext cx="801312" cy="238720"/>
          </a:xfrm>
          <a:prstGeom prst="rect">
            <a:avLst/>
          </a:prstGeom>
          <a:noFill/>
        </p:spPr>
        <p:txBody>
          <a:bodyPr wrap="square" lIns="91440" tIns="45720" rIns="91440" bIns="45720" rtlCol="0" anchor="t">
            <a:spAutoFit/>
          </a:bodyPr>
          <a:lstStyle/>
          <a:p>
            <a:pPr algn="ctr" rtl="0">
              <a:lnSpc>
                <a:spcPts val="1140"/>
              </a:lnSpc>
            </a:pPr>
            <a:r>
              <a:rPr lang="en-GB" sz="1200" b="1">
                <a:latin typeface="Calibri"/>
                <a:cs typeface="Calibri"/>
              </a:rPr>
              <a:t>İnsanlar</a:t>
            </a:r>
            <a:endParaRPr lang="en-GB" sz="1200" b="1">
              <a:latin typeface="Calibri" panose="020F050202020403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38EF80DB-6354-91BA-370B-22267AF8F920}"/>
              </a:ext>
            </a:extLst>
          </p:cNvPr>
          <p:cNvGrpSpPr/>
          <p:nvPr/>
        </p:nvGrpSpPr>
        <p:grpSpPr>
          <a:xfrm>
            <a:off x="1505635" y="5721566"/>
            <a:ext cx="252313" cy="280713"/>
            <a:chOff x="-914308" y="6462753"/>
            <a:chExt cx="252313" cy="280713"/>
          </a:xfrm>
        </p:grpSpPr>
        <p:sp>
          <p:nvSpPr>
            <p:cNvPr id="49" name="Oval 48">
              <a:extLst>
                <a:ext uri="{FF2B5EF4-FFF2-40B4-BE49-F238E27FC236}">
                  <a16:creationId xmlns:a16="http://schemas.microsoft.com/office/drawing/2014/main" id="{F2768DA6-37BC-1035-EB45-90A9729229DE}"/>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8" name="TextBox 47">
              <a:extLst>
                <a:ext uri="{FF2B5EF4-FFF2-40B4-BE49-F238E27FC236}">
                  <a16:creationId xmlns:a16="http://schemas.microsoft.com/office/drawing/2014/main" id="{482DFFC3-DBEC-E61D-7A8F-DA0795388381}"/>
                </a:ext>
              </a:extLst>
            </p:cNvPr>
            <p:cNvSpPr txBox="1"/>
            <p:nvPr/>
          </p:nvSpPr>
          <p:spPr>
            <a:xfrm>
              <a:off x="-905265" y="6491153"/>
              <a:ext cx="234226" cy="252313"/>
            </a:xfrm>
            <a:prstGeom prst="rect">
              <a:avLst/>
            </a:prstGeom>
            <a:noFill/>
          </p:spPr>
          <p:txBody>
            <a:bodyPr wrap="square" rtlCol="0" anchor="ctr">
              <a:spAutoFit/>
            </a:bodyPr>
            <a:lstStyle/>
            <a:p>
              <a:pPr algn="ctr" rtl="0">
                <a:lnSpc>
                  <a:spcPts val="1140"/>
                </a:lnSpc>
              </a:pPr>
              <a:r>
                <a:rPr lang="en-GB" sz="1600" b="1">
                  <a:latin typeface="Calibri" panose="020F0502020204030204" pitchFamily="34" charset="0"/>
                  <a:cs typeface="Calibri" panose="020F0502020204030204" pitchFamily="34" charset="0"/>
                </a:rPr>
                <a:t>1</a:t>
              </a:r>
              <a:endParaRPr lang="en-GB" sz="1600">
                <a:latin typeface="Calibri" panose="020F0502020204030204" pitchFamily="34" charset="0"/>
                <a:cs typeface="Calibri" panose="020F0502020204030204" pitchFamily="34" charset="0"/>
              </a:endParaRPr>
            </a:p>
          </p:txBody>
        </p:sp>
      </p:grpSp>
      <p:grpSp>
        <p:nvGrpSpPr>
          <p:cNvPr id="51" name="Group 50">
            <a:extLst>
              <a:ext uri="{FF2B5EF4-FFF2-40B4-BE49-F238E27FC236}">
                <a16:creationId xmlns:a16="http://schemas.microsoft.com/office/drawing/2014/main" id="{C5AB2CA5-0D86-9D2A-DC39-D60D4E782177}"/>
              </a:ext>
            </a:extLst>
          </p:cNvPr>
          <p:cNvGrpSpPr/>
          <p:nvPr/>
        </p:nvGrpSpPr>
        <p:grpSpPr>
          <a:xfrm>
            <a:off x="2995476" y="5721566"/>
            <a:ext cx="252313" cy="280713"/>
            <a:chOff x="-914308" y="6462753"/>
            <a:chExt cx="252313" cy="280713"/>
          </a:xfrm>
        </p:grpSpPr>
        <p:sp>
          <p:nvSpPr>
            <p:cNvPr id="52" name="Oval 51">
              <a:extLst>
                <a:ext uri="{FF2B5EF4-FFF2-40B4-BE49-F238E27FC236}">
                  <a16:creationId xmlns:a16="http://schemas.microsoft.com/office/drawing/2014/main" id="{F3672206-3485-088C-2484-00A4AB74AE50}"/>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3" name="TextBox 52">
              <a:extLst>
                <a:ext uri="{FF2B5EF4-FFF2-40B4-BE49-F238E27FC236}">
                  <a16:creationId xmlns:a16="http://schemas.microsoft.com/office/drawing/2014/main" id="{92EBD7C3-28F8-22DF-F56F-5582FCC2B7B5}"/>
                </a:ext>
              </a:extLst>
            </p:cNvPr>
            <p:cNvSpPr txBox="1"/>
            <p:nvPr/>
          </p:nvSpPr>
          <p:spPr>
            <a:xfrm>
              <a:off x="-905265" y="6491153"/>
              <a:ext cx="234226" cy="252313"/>
            </a:xfrm>
            <a:prstGeom prst="rect">
              <a:avLst/>
            </a:prstGeom>
            <a:noFill/>
          </p:spPr>
          <p:txBody>
            <a:bodyPr wrap="square" rtlCol="0" anchor="ctr">
              <a:spAutoFit/>
            </a:bodyPr>
            <a:lstStyle/>
            <a:p>
              <a:pPr algn="ctr" rtl="0">
                <a:lnSpc>
                  <a:spcPts val="1140"/>
                </a:lnSpc>
              </a:pPr>
              <a:r>
                <a:rPr lang="en-GB" sz="1600" b="1">
                  <a:latin typeface="Calibri" panose="020F0502020204030204" pitchFamily="34" charset="0"/>
                  <a:cs typeface="Calibri" panose="020F0502020204030204" pitchFamily="34" charset="0"/>
                </a:rPr>
                <a:t>2</a:t>
              </a:r>
              <a:endParaRPr lang="en-GB" sz="1600">
                <a:latin typeface="Calibri" panose="020F0502020204030204" pitchFamily="34" charset="0"/>
                <a:cs typeface="Calibri" panose="020F0502020204030204" pitchFamily="34" charset="0"/>
              </a:endParaRPr>
            </a:p>
          </p:txBody>
        </p:sp>
      </p:grpSp>
      <p:grpSp>
        <p:nvGrpSpPr>
          <p:cNvPr id="54" name="Group 53">
            <a:extLst>
              <a:ext uri="{FF2B5EF4-FFF2-40B4-BE49-F238E27FC236}">
                <a16:creationId xmlns:a16="http://schemas.microsoft.com/office/drawing/2014/main" id="{F64C940F-24B4-C417-9D32-905E67E1FD50}"/>
              </a:ext>
            </a:extLst>
          </p:cNvPr>
          <p:cNvGrpSpPr/>
          <p:nvPr/>
        </p:nvGrpSpPr>
        <p:grpSpPr>
          <a:xfrm>
            <a:off x="4524731" y="5721566"/>
            <a:ext cx="252313" cy="280713"/>
            <a:chOff x="-914308" y="6462753"/>
            <a:chExt cx="252313" cy="280713"/>
          </a:xfrm>
        </p:grpSpPr>
        <p:sp>
          <p:nvSpPr>
            <p:cNvPr id="55" name="Oval 54">
              <a:extLst>
                <a:ext uri="{FF2B5EF4-FFF2-40B4-BE49-F238E27FC236}">
                  <a16:creationId xmlns:a16="http://schemas.microsoft.com/office/drawing/2014/main" id="{39FA2933-34EA-450B-BFB3-DCE2BB9AE317}"/>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6" name="TextBox 55">
              <a:extLst>
                <a:ext uri="{FF2B5EF4-FFF2-40B4-BE49-F238E27FC236}">
                  <a16:creationId xmlns:a16="http://schemas.microsoft.com/office/drawing/2014/main" id="{5D84DE9C-746A-B6F7-90D6-656D8496B363}"/>
                </a:ext>
              </a:extLst>
            </p:cNvPr>
            <p:cNvSpPr txBox="1"/>
            <p:nvPr/>
          </p:nvSpPr>
          <p:spPr>
            <a:xfrm>
              <a:off x="-905265" y="6491153"/>
              <a:ext cx="234226" cy="252313"/>
            </a:xfrm>
            <a:prstGeom prst="rect">
              <a:avLst/>
            </a:prstGeom>
            <a:noFill/>
          </p:spPr>
          <p:txBody>
            <a:bodyPr wrap="square" rtlCol="0" anchor="ctr">
              <a:spAutoFit/>
            </a:bodyPr>
            <a:lstStyle/>
            <a:p>
              <a:pPr algn="ctr" rtl="0">
                <a:lnSpc>
                  <a:spcPts val="1140"/>
                </a:lnSpc>
              </a:pPr>
              <a:r>
                <a:rPr lang="en-GB" sz="1600" b="1">
                  <a:latin typeface="Calibri" panose="020F0502020204030204" pitchFamily="34" charset="0"/>
                  <a:cs typeface="Calibri" panose="020F0502020204030204" pitchFamily="34" charset="0"/>
                </a:rPr>
                <a:t>3</a:t>
              </a:r>
              <a:endParaRPr lang="en-GB" sz="1600">
                <a:latin typeface="Calibri" panose="020F0502020204030204" pitchFamily="34" charset="0"/>
                <a:cs typeface="Calibri" panose="020F0502020204030204" pitchFamily="34" charset="0"/>
              </a:endParaRPr>
            </a:p>
          </p:txBody>
        </p:sp>
      </p:grpSp>
      <p:grpSp>
        <p:nvGrpSpPr>
          <p:cNvPr id="57" name="Group 56">
            <a:extLst>
              <a:ext uri="{FF2B5EF4-FFF2-40B4-BE49-F238E27FC236}">
                <a16:creationId xmlns:a16="http://schemas.microsoft.com/office/drawing/2014/main" id="{0BD713EC-A5E5-C878-A8B2-75CD0CC3B11E}"/>
              </a:ext>
            </a:extLst>
          </p:cNvPr>
          <p:cNvGrpSpPr/>
          <p:nvPr/>
        </p:nvGrpSpPr>
        <p:grpSpPr>
          <a:xfrm>
            <a:off x="6093400" y="5721566"/>
            <a:ext cx="252313" cy="280713"/>
            <a:chOff x="-914308" y="6462753"/>
            <a:chExt cx="252313" cy="280713"/>
          </a:xfrm>
        </p:grpSpPr>
        <p:sp>
          <p:nvSpPr>
            <p:cNvPr id="58" name="Oval 57">
              <a:extLst>
                <a:ext uri="{FF2B5EF4-FFF2-40B4-BE49-F238E27FC236}">
                  <a16:creationId xmlns:a16="http://schemas.microsoft.com/office/drawing/2014/main" id="{7E8A67ED-D819-E501-0DE5-CEFDA5BE38E6}"/>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9" name="TextBox 58">
              <a:extLst>
                <a:ext uri="{FF2B5EF4-FFF2-40B4-BE49-F238E27FC236}">
                  <a16:creationId xmlns:a16="http://schemas.microsoft.com/office/drawing/2014/main" id="{4C16F07E-ABD1-517A-119A-7C81633DD1DB}"/>
                </a:ext>
              </a:extLst>
            </p:cNvPr>
            <p:cNvSpPr txBox="1"/>
            <p:nvPr/>
          </p:nvSpPr>
          <p:spPr>
            <a:xfrm>
              <a:off x="-905265" y="6491153"/>
              <a:ext cx="234226" cy="252313"/>
            </a:xfrm>
            <a:prstGeom prst="rect">
              <a:avLst/>
            </a:prstGeom>
            <a:noFill/>
          </p:spPr>
          <p:txBody>
            <a:bodyPr wrap="square" rtlCol="0" anchor="ctr">
              <a:spAutoFit/>
            </a:bodyPr>
            <a:lstStyle/>
            <a:p>
              <a:pPr algn="ctr" rtl="0">
                <a:lnSpc>
                  <a:spcPts val="1140"/>
                </a:lnSpc>
              </a:pPr>
              <a:r>
                <a:rPr lang="en-GB" sz="1600" b="1">
                  <a:latin typeface="Calibri" panose="020F0502020204030204" pitchFamily="34" charset="0"/>
                  <a:cs typeface="Calibri" panose="020F0502020204030204" pitchFamily="34" charset="0"/>
                </a:rPr>
                <a:t>4</a:t>
              </a:r>
              <a:endParaRPr lang="en-GB" sz="1600">
                <a:latin typeface="Calibri" panose="020F0502020204030204" pitchFamily="34" charset="0"/>
                <a:cs typeface="Calibri" panose="020F0502020204030204" pitchFamily="34" charset="0"/>
              </a:endParaRPr>
            </a:p>
          </p:txBody>
        </p:sp>
      </p:grpSp>
      <p:sp>
        <p:nvSpPr>
          <p:cNvPr id="60" name="TextBox 59">
            <a:extLst>
              <a:ext uri="{FF2B5EF4-FFF2-40B4-BE49-F238E27FC236}">
                <a16:creationId xmlns:a16="http://schemas.microsoft.com/office/drawing/2014/main" id="{6CAA8E9C-078A-0769-F772-E8AA701EF200}"/>
              </a:ext>
            </a:extLst>
          </p:cNvPr>
          <p:cNvSpPr txBox="1"/>
          <p:nvPr/>
        </p:nvSpPr>
        <p:spPr>
          <a:xfrm>
            <a:off x="245073" y="3731693"/>
            <a:ext cx="1382933" cy="2000869"/>
          </a:xfrm>
          <a:prstGeom prst="rect">
            <a:avLst/>
          </a:prstGeom>
          <a:noFill/>
        </p:spPr>
        <p:txBody>
          <a:bodyPr wrap="square" lIns="91440" tIns="45720" rIns="91440" bIns="45720" rtlCol="0" anchor="t">
            <a:spAutoFit/>
          </a:bodyPr>
          <a:lstStyle/>
          <a:p>
            <a:pPr algn="ctr" rtl="0">
              <a:lnSpc>
                <a:spcPts val="1140"/>
              </a:lnSpc>
            </a:pPr>
            <a:r>
              <a:rPr lang="tr-TR" sz="1200" b="1" dirty="0">
                <a:latin typeface="Calibri"/>
                <a:cs typeface="Calibri"/>
              </a:rPr>
              <a:t>Ekosistem İşlevleri</a:t>
            </a:r>
          </a:p>
          <a:p>
            <a:pPr algn="ctr" rtl="0">
              <a:lnSpc>
                <a:spcPts val="1140"/>
              </a:lnSpc>
            </a:pPr>
            <a:r>
              <a:rPr lang="tr-TR" sz="900" dirty="0">
                <a:latin typeface="Calibri"/>
                <a:cs typeface="Calibri"/>
              </a:rPr>
              <a:t>toprak verimliliği</a:t>
            </a:r>
          </a:p>
          <a:p>
            <a:pPr algn="ctr" rtl="0">
              <a:lnSpc>
                <a:spcPts val="1140"/>
              </a:lnSpc>
            </a:pPr>
            <a:r>
              <a:rPr lang="tr-TR" sz="900" dirty="0">
                <a:latin typeface="Calibri"/>
                <a:cs typeface="Calibri"/>
              </a:rPr>
              <a:t>besin döngüsü</a:t>
            </a:r>
          </a:p>
          <a:p>
            <a:pPr algn="ctr" rtl="0">
              <a:lnSpc>
                <a:spcPts val="1140"/>
              </a:lnSpc>
            </a:pPr>
            <a:r>
              <a:rPr lang="tr-TR" sz="900" dirty="0">
                <a:latin typeface="Calibri"/>
                <a:cs typeface="Calibri"/>
              </a:rPr>
              <a:t>su temini</a:t>
            </a:r>
          </a:p>
          <a:p>
            <a:pPr algn="ctr" rtl="0">
              <a:lnSpc>
                <a:spcPts val="1140"/>
              </a:lnSpc>
            </a:pPr>
            <a:r>
              <a:rPr lang="tr-TR" sz="900" dirty="0">
                <a:latin typeface="Calibri"/>
                <a:cs typeface="Calibri"/>
              </a:rPr>
              <a:t>hava kalitesi</a:t>
            </a:r>
            <a:endParaRPr lang="tr-TR" dirty="0">
              <a:latin typeface="Century Schoolbook" panose="02040604050505020304"/>
              <a:cs typeface="Calibri"/>
            </a:endParaRPr>
          </a:p>
          <a:p>
            <a:pPr algn="ctr" rtl="0">
              <a:lnSpc>
                <a:spcPts val="1140"/>
              </a:lnSpc>
            </a:pPr>
            <a:r>
              <a:rPr lang="tr-TR" sz="900" dirty="0">
                <a:latin typeface="Calibri"/>
                <a:cs typeface="Calibri"/>
              </a:rPr>
              <a:t>biyolojik çeşitlilik</a:t>
            </a:r>
            <a:endParaRPr lang="tr-TR" dirty="0"/>
          </a:p>
          <a:p>
            <a:pPr algn="ctr" rtl="0">
              <a:lnSpc>
                <a:spcPts val="1140"/>
              </a:lnSpc>
            </a:pPr>
            <a:r>
              <a:rPr lang="tr-TR" sz="900" dirty="0">
                <a:latin typeface="Calibri"/>
                <a:cs typeface="Calibri"/>
              </a:rPr>
              <a:t>böcekler/haşere kontrolü</a:t>
            </a:r>
            <a:endParaRPr lang="tr-TR" dirty="0">
              <a:latin typeface="Century Schoolbook" panose="02040604050505020304"/>
              <a:cs typeface="Calibri"/>
            </a:endParaRPr>
          </a:p>
          <a:p>
            <a:pPr algn="ctr" rtl="0">
              <a:lnSpc>
                <a:spcPct val="150000"/>
              </a:lnSpc>
            </a:pPr>
            <a:r>
              <a:rPr lang="tr-TR" sz="1200" b="1" dirty="0">
                <a:latin typeface="Calibri"/>
                <a:cs typeface="Calibri"/>
              </a:rPr>
              <a:t>İklim</a:t>
            </a:r>
          </a:p>
          <a:p>
            <a:pPr algn="ctr" rtl="0">
              <a:lnSpc>
                <a:spcPct val="150000"/>
              </a:lnSpc>
            </a:pPr>
            <a:r>
              <a:rPr lang="tr-TR" sz="1200" b="1" dirty="0">
                <a:latin typeface="Calibri"/>
                <a:cs typeface="Calibri"/>
              </a:rPr>
              <a:t>Yenilenemeyenler</a:t>
            </a:r>
          </a:p>
          <a:p>
            <a:pPr algn="ctr" rtl="0">
              <a:lnSpc>
                <a:spcPts val="740"/>
              </a:lnSpc>
            </a:pPr>
            <a:r>
              <a:rPr lang="tr-TR" sz="900" dirty="0">
                <a:latin typeface="Calibri"/>
                <a:cs typeface="Calibri"/>
              </a:rPr>
              <a:t>mineraller</a:t>
            </a:r>
          </a:p>
          <a:p>
            <a:pPr algn="ctr" rtl="0">
              <a:lnSpc>
                <a:spcPts val="1140"/>
              </a:lnSpc>
            </a:pPr>
            <a:r>
              <a:rPr lang="tr-TR" sz="900" dirty="0">
                <a:latin typeface="Calibri"/>
                <a:cs typeface="Calibri"/>
              </a:rPr>
              <a:t>antik yeraltı suyu</a:t>
            </a:r>
          </a:p>
          <a:p>
            <a:pPr algn="ctr" rtl="0">
              <a:lnSpc>
                <a:spcPts val="1140"/>
              </a:lnSpc>
            </a:pPr>
            <a:endParaRPr lang="tr-TR" sz="900" dirty="0">
              <a:latin typeface="Calibri" panose="020F0502020204030204" pitchFamily="34" charset="0"/>
              <a:cs typeface="Calibri" panose="020F0502020204030204" pitchFamily="34" charset="0"/>
            </a:endParaRPr>
          </a:p>
        </p:txBody>
      </p:sp>
      <p:cxnSp>
        <p:nvCxnSpPr>
          <p:cNvPr id="62" name="Straight Connector 61">
            <a:extLst>
              <a:ext uri="{FF2B5EF4-FFF2-40B4-BE49-F238E27FC236}">
                <a16:creationId xmlns:a16="http://schemas.microsoft.com/office/drawing/2014/main" id="{06E281BE-C769-3FA3-A68B-20A955B105B2}"/>
              </a:ext>
            </a:extLst>
          </p:cNvPr>
          <p:cNvCxnSpPr>
            <a:cxnSpLocks/>
          </p:cNvCxnSpPr>
          <p:nvPr/>
        </p:nvCxnSpPr>
        <p:spPr>
          <a:xfrm>
            <a:off x="556054" y="4818117"/>
            <a:ext cx="766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873835-2223-1213-4BCB-DB7A351EAE36}"/>
              </a:ext>
            </a:extLst>
          </p:cNvPr>
          <p:cNvCxnSpPr>
            <a:cxnSpLocks/>
          </p:cNvCxnSpPr>
          <p:nvPr/>
        </p:nvCxnSpPr>
        <p:spPr>
          <a:xfrm>
            <a:off x="556054" y="5080603"/>
            <a:ext cx="766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5243309-9735-08F7-EA9D-A3D8A9BCA195}"/>
              </a:ext>
            </a:extLst>
          </p:cNvPr>
          <p:cNvSpPr txBox="1"/>
          <p:nvPr/>
        </p:nvSpPr>
        <p:spPr>
          <a:xfrm>
            <a:off x="6247420" y="4566518"/>
            <a:ext cx="1232149" cy="792846"/>
          </a:xfrm>
          <a:prstGeom prst="rect">
            <a:avLst/>
          </a:prstGeom>
          <a:noFill/>
        </p:spPr>
        <p:txBody>
          <a:bodyPr wrap="square" lIns="91440" tIns="45720" rIns="91440" bIns="45720" rtlCol="0" anchor="t">
            <a:spAutoFit/>
          </a:bodyPr>
          <a:lstStyle/>
          <a:p>
            <a:pPr algn="ctr" rtl="0">
              <a:lnSpc>
                <a:spcPts val="1140"/>
              </a:lnSpc>
            </a:pPr>
            <a:r>
              <a:rPr lang="tr-TR" sz="1200" b="1">
                <a:latin typeface="Calibri"/>
                <a:cs typeface="Calibri"/>
              </a:rPr>
              <a:t>Sağlık Cezası</a:t>
            </a:r>
            <a:endParaRPr lang="tr-TR" sz="1200" b="1">
              <a:latin typeface="Calibri"/>
              <a:ea typeface="Calibri"/>
              <a:cs typeface="Calibri"/>
            </a:endParaRPr>
          </a:p>
          <a:p>
            <a:pPr algn="ctr" rtl="0">
              <a:lnSpc>
                <a:spcPts val="1140"/>
              </a:lnSpc>
            </a:pPr>
            <a:r>
              <a:rPr lang="tr-TR" sz="900" dirty="0">
                <a:latin typeface="Calibri"/>
                <a:cs typeface="Calibri"/>
              </a:rPr>
              <a:t>hastalık</a:t>
            </a:r>
            <a:endParaRPr lang="tr-TR" sz="900" dirty="0">
              <a:latin typeface="Calibri"/>
              <a:ea typeface="Calibri"/>
              <a:cs typeface="Calibri"/>
            </a:endParaRPr>
          </a:p>
          <a:p>
            <a:pPr algn="ctr" rtl="0">
              <a:lnSpc>
                <a:spcPts val="1140"/>
              </a:lnSpc>
            </a:pPr>
            <a:r>
              <a:rPr lang="tr-TR" sz="900" dirty="0">
                <a:latin typeface="Calibri"/>
                <a:cs typeface="Calibri"/>
              </a:rPr>
              <a:t>obezite</a:t>
            </a:r>
            <a:endParaRPr lang="tr-TR" sz="900" dirty="0">
              <a:latin typeface="Calibri"/>
              <a:ea typeface="Calibri"/>
              <a:cs typeface="Calibri"/>
            </a:endParaRPr>
          </a:p>
          <a:p>
            <a:pPr algn="ctr" rtl="0">
              <a:lnSpc>
                <a:spcPts val="1140"/>
              </a:lnSpc>
            </a:pPr>
            <a:r>
              <a:rPr lang="tr-TR" sz="900" dirty="0">
                <a:latin typeface="Calibri"/>
                <a:cs typeface="Calibri"/>
              </a:rPr>
              <a:t>yetersiz beslenme</a:t>
            </a:r>
            <a:endParaRPr lang="tr-TR" sz="900" dirty="0">
              <a:latin typeface="Calibri" panose="020F0502020204030204" pitchFamily="34" charset="0"/>
              <a:ea typeface="Calibri"/>
              <a:cs typeface="Calibri" panose="020F0502020204030204" pitchFamily="34" charset="0"/>
            </a:endParaRPr>
          </a:p>
          <a:p>
            <a:pPr algn="ctr" rtl="0">
              <a:lnSpc>
                <a:spcPts val="1140"/>
              </a:lnSpc>
            </a:pPr>
            <a:r>
              <a:rPr lang="tr-TR" sz="900" dirty="0">
                <a:latin typeface="Calibri"/>
                <a:cs typeface="Calibri"/>
              </a:rPr>
              <a:t>açlık</a:t>
            </a:r>
            <a:endParaRPr lang="tr-TR" sz="900" dirty="0">
              <a:latin typeface="Calibri"/>
              <a:ea typeface="Calibri"/>
              <a:cs typeface="Calibri"/>
            </a:endParaRPr>
          </a:p>
        </p:txBody>
      </p:sp>
      <p:sp>
        <p:nvSpPr>
          <p:cNvPr id="65" name="TextBox 64">
            <a:extLst>
              <a:ext uri="{FF2B5EF4-FFF2-40B4-BE49-F238E27FC236}">
                <a16:creationId xmlns:a16="http://schemas.microsoft.com/office/drawing/2014/main" id="{D4EC6BE9-4054-3756-C61A-CD54A0C856E9}"/>
              </a:ext>
            </a:extLst>
          </p:cNvPr>
          <p:cNvSpPr txBox="1"/>
          <p:nvPr/>
        </p:nvSpPr>
        <p:spPr>
          <a:xfrm>
            <a:off x="4775162" y="4909378"/>
            <a:ext cx="1232149" cy="792846"/>
          </a:xfrm>
          <a:prstGeom prst="rect">
            <a:avLst/>
          </a:prstGeom>
          <a:noFill/>
        </p:spPr>
        <p:txBody>
          <a:bodyPr wrap="square" lIns="91440" tIns="45720" rIns="91440" bIns="45720" rtlCol="0" anchor="t">
            <a:spAutoFit/>
          </a:bodyPr>
          <a:lstStyle/>
          <a:p>
            <a:pPr algn="ctr" rtl="0">
              <a:lnSpc>
                <a:spcPts val="1140"/>
              </a:lnSpc>
            </a:pPr>
            <a:r>
              <a:rPr lang="tr-TR" sz="1200" b="1">
                <a:latin typeface="Calibri"/>
                <a:cs typeface="Calibri"/>
              </a:rPr>
              <a:t>Yemek atıkları</a:t>
            </a:r>
            <a:endParaRPr lang="tr-TR" sz="1200" b="1">
              <a:latin typeface="Calibri"/>
              <a:ea typeface="Calibri"/>
              <a:cs typeface="Calibri"/>
            </a:endParaRPr>
          </a:p>
          <a:p>
            <a:pPr algn="ctr" rtl="0">
              <a:lnSpc>
                <a:spcPts val="1140"/>
              </a:lnSpc>
            </a:pPr>
            <a:r>
              <a:rPr lang="tr-TR" sz="900" dirty="0">
                <a:latin typeface="Calibri"/>
                <a:cs typeface="Calibri"/>
              </a:rPr>
              <a:t>aşırı tüketim</a:t>
            </a:r>
            <a:endParaRPr lang="tr-TR" sz="900" dirty="0">
              <a:latin typeface="Calibri" panose="020F0502020204030204" pitchFamily="34" charset="0"/>
              <a:ea typeface="Calibri"/>
              <a:cs typeface="Calibri" panose="020F0502020204030204" pitchFamily="34" charset="0"/>
            </a:endParaRPr>
          </a:p>
          <a:p>
            <a:pPr algn="ctr">
              <a:lnSpc>
                <a:spcPts val="1140"/>
              </a:lnSpc>
            </a:pPr>
            <a:r>
              <a:rPr lang="tr-TR" sz="900" dirty="0">
                <a:latin typeface="Calibri"/>
                <a:cs typeface="Calibri"/>
              </a:rPr>
              <a:t>beslenme alışkanlığı yetersiz gıda okuryazarlığı</a:t>
            </a:r>
            <a:endParaRPr lang="tr-TR" sz="900" dirty="0">
              <a:latin typeface="Calibri"/>
              <a:ea typeface="Calibri"/>
              <a:cs typeface="Calibri"/>
            </a:endParaRPr>
          </a:p>
        </p:txBody>
      </p:sp>
      <p:sp>
        <p:nvSpPr>
          <p:cNvPr id="66" name="TextBox 65">
            <a:extLst>
              <a:ext uri="{FF2B5EF4-FFF2-40B4-BE49-F238E27FC236}">
                <a16:creationId xmlns:a16="http://schemas.microsoft.com/office/drawing/2014/main" id="{EE79EC89-E379-C6F7-69B2-B673D2791248}"/>
              </a:ext>
            </a:extLst>
          </p:cNvPr>
          <p:cNvSpPr txBox="1"/>
          <p:nvPr/>
        </p:nvSpPr>
        <p:spPr>
          <a:xfrm>
            <a:off x="1600729" y="4910037"/>
            <a:ext cx="1232149" cy="792846"/>
          </a:xfrm>
          <a:prstGeom prst="rect">
            <a:avLst/>
          </a:prstGeom>
          <a:noFill/>
        </p:spPr>
        <p:txBody>
          <a:bodyPr wrap="square" lIns="91440" tIns="45720" rIns="91440" bIns="45720" rtlCol="0" anchor="t">
            <a:spAutoFit/>
          </a:bodyPr>
          <a:lstStyle/>
          <a:p>
            <a:pPr algn="ctr" rtl="0">
              <a:lnSpc>
                <a:spcPts val="1140"/>
              </a:lnSpc>
            </a:pPr>
            <a:r>
              <a:rPr lang="tr-TR" sz="1200" b="1">
                <a:latin typeface="Calibri"/>
                <a:ea typeface="Calibri"/>
                <a:cs typeface="Calibri"/>
              </a:rPr>
              <a:t>Verim Kaybı</a:t>
            </a:r>
          </a:p>
          <a:p>
            <a:pPr algn="ctr" rtl="0">
              <a:lnSpc>
                <a:spcPts val="1140"/>
              </a:lnSpc>
            </a:pPr>
            <a:r>
              <a:rPr lang="tr-TR" sz="900" dirty="0">
                <a:latin typeface="Calibri"/>
                <a:ea typeface="Calibri"/>
                <a:cs typeface="Calibri"/>
              </a:rPr>
              <a:t>içsel verimsizlik</a:t>
            </a:r>
          </a:p>
          <a:p>
            <a:pPr algn="ctr" rtl="0">
              <a:lnSpc>
                <a:spcPts val="1140"/>
              </a:lnSpc>
            </a:pPr>
            <a:r>
              <a:rPr lang="tr-TR" sz="900" dirty="0">
                <a:latin typeface="Calibri"/>
                <a:ea typeface="Calibri"/>
                <a:cs typeface="Calibri"/>
              </a:rPr>
              <a:t>zararlılar ve patojenler</a:t>
            </a:r>
          </a:p>
          <a:p>
            <a:pPr algn="ctr" rtl="0">
              <a:lnSpc>
                <a:spcPts val="1140"/>
              </a:lnSpc>
            </a:pPr>
            <a:r>
              <a:rPr lang="tr-TR" sz="900" dirty="0">
                <a:latin typeface="Calibri"/>
                <a:ea typeface="Calibri"/>
                <a:cs typeface="Calibri"/>
              </a:rPr>
              <a:t>kaynak eksikliği</a:t>
            </a:r>
          </a:p>
          <a:p>
            <a:pPr algn="ctr" rtl="0">
              <a:lnSpc>
                <a:spcPts val="1140"/>
              </a:lnSpc>
            </a:pPr>
            <a:r>
              <a:rPr lang="tr-TR" sz="900" dirty="0">
                <a:latin typeface="Calibri"/>
                <a:ea typeface="Calibri"/>
                <a:cs typeface="Calibri"/>
              </a:rPr>
              <a:t>hava durumu</a:t>
            </a:r>
          </a:p>
        </p:txBody>
      </p:sp>
      <p:sp>
        <p:nvSpPr>
          <p:cNvPr id="67" name="TextBox 66">
            <a:extLst>
              <a:ext uri="{FF2B5EF4-FFF2-40B4-BE49-F238E27FC236}">
                <a16:creationId xmlns:a16="http://schemas.microsoft.com/office/drawing/2014/main" id="{AA244FA2-625B-A59F-EF4E-29B0AB6DD072}"/>
              </a:ext>
            </a:extLst>
          </p:cNvPr>
          <p:cNvSpPr txBox="1"/>
          <p:nvPr/>
        </p:nvSpPr>
        <p:spPr>
          <a:xfrm>
            <a:off x="3084083" y="4930695"/>
            <a:ext cx="1439395" cy="786434"/>
          </a:xfrm>
          <a:prstGeom prst="rect">
            <a:avLst/>
          </a:prstGeom>
          <a:noFill/>
        </p:spPr>
        <p:txBody>
          <a:bodyPr wrap="square" lIns="91440" tIns="45720" rIns="91440" bIns="45720" rtlCol="0" anchor="t">
            <a:spAutoFit/>
          </a:bodyPr>
          <a:lstStyle/>
          <a:p>
            <a:pPr algn="ctr" rtl="0">
              <a:lnSpc>
                <a:spcPts val="940"/>
              </a:lnSpc>
            </a:pPr>
            <a:r>
              <a:rPr lang="tr-TR" sz="1200" b="1">
                <a:latin typeface="Calibri"/>
                <a:ea typeface="Calibri"/>
                <a:cs typeface="Calibri"/>
              </a:rPr>
              <a:t>Hasat Sonrası Kayıp</a:t>
            </a:r>
          </a:p>
          <a:p>
            <a:pPr algn="ctr" rtl="0">
              <a:lnSpc>
                <a:spcPts val="940"/>
              </a:lnSpc>
            </a:pPr>
            <a:r>
              <a:rPr lang="tr-TR" sz="900" dirty="0">
                <a:latin typeface="Calibri"/>
                <a:ea typeface="Calibri"/>
                <a:cs typeface="Calibri"/>
              </a:rPr>
              <a:t>zayıf depolama</a:t>
            </a:r>
          </a:p>
          <a:p>
            <a:pPr algn="ctr" rtl="0">
              <a:lnSpc>
                <a:spcPts val="940"/>
              </a:lnSpc>
            </a:pPr>
            <a:r>
              <a:rPr lang="tr-TR" sz="900" dirty="0">
                <a:latin typeface="Calibri"/>
                <a:ea typeface="Calibri"/>
                <a:cs typeface="Calibri"/>
              </a:rPr>
              <a:t>istila</a:t>
            </a:r>
          </a:p>
          <a:p>
            <a:pPr algn="ctr" rtl="0">
              <a:lnSpc>
                <a:spcPts val="940"/>
              </a:lnSpc>
            </a:pPr>
            <a:r>
              <a:rPr lang="tr-TR" sz="900" dirty="0">
                <a:latin typeface="Calibri"/>
                <a:ea typeface="Calibri"/>
                <a:cs typeface="Calibri"/>
              </a:rPr>
              <a:t>fazla üretim</a:t>
            </a:r>
          </a:p>
          <a:p>
            <a:pPr algn="ctr" rtl="0">
              <a:lnSpc>
                <a:spcPts val="940"/>
              </a:lnSpc>
            </a:pPr>
            <a:r>
              <a:rPr lang="tr-TR" sz="900" dirty="0">
                <a:latin typeface="Calibri"/>
                <a:ea typeface="Calibri"/>
                <a:cs typeface="Calibri"/>
              </a:rPr>
              <a:t>aşırı satın alma</a:t>
            </a:r>
          </a:p>
          <a:p>
            <a:pPr algn="ctr" rtl="0">
              <a:lnSpc>
                <a:spcPts val="940"/>
              </a:lnSpc>
            </a:pPr>
            <a:r>
              <a:rPr lang="tr-TR" sz="900" dirty="0">
                <a:latin typeface="Calibri"/>
                <a:ea typeface="Calibri"/>
                <a:cs typeface="Calibri"/>
              </a:rPr>
              <a:t>kalite kontrolleri</a:t>
            </a:r>
          </a:p>
        </p:txBody>
      </p:sp>
      <p:sp>
        <p:nvSpPr>
          <p:cNvPr id="68" name="TextBox 67">
            <a:extLst>
              <a:ext uri="{FF2B5EF4-FFF2-40B4-BE49-F238E27FC236}">
                <a16:creationId xmlns:a16="http://schemas.microsoft.com/office/drawing/2014/main" id="{E77F343C-DC54-9A97-B3AD-3DE04C855B80}"/>
              </a:ext>
            </a:extLst>
          </p:cNvPr>
          <p:cNvSpPr txBox="1"/>
          <p:nvPr/>
        </p:nvSpPr>
        <p:spPr>
          <a:xfrm>
            <a:off x="1675472" y="4342256"/>
            <a:ext cx="4310169" cy="671018"/>
          </a:xfrm>
          <a:prstGeom prst="rect">
            <a:avLst/>
          </a:prstGeom>
          <a:noFill/>
        </p:spPr>
        <p:txBody>
          <a:bodyPr wrap="square" lIns="91440" tIns="45720" rIns="91440" bIns="45720" rtlCol="0" anchor="t">
            <a:spAutoFit/>
          </a:bodyPr>
          <a:lstStyle/>
          <a:p>
            <a:pPr algn="ctr" rtl="0">
              <a:lnSpc>
                <a:spcPts val="940"/>
              </a:lnSpc>
            </a:pPr>
            <a:r>
              <a:rPr lang="tr-TR" sz="1200" b="1">
                <a:latin typeface="Calibri"/>
                <a:ea typeface="Calibri"/>
                <a:cs typeface="Calibri"/>
              </a:rPr>
              <a:t>Çevresel Cezalar</a:t>
            </a:r>
          </a:p>
          <a:p>
            <a:pPr algn="ctr" rtl="0">
              <a:lnSpc>
                <a:spcPts val="940"/>
              </a:lnSpc>
            </a:pPr>
            <a:r>
              <a:rPr lang="tr-TR" sz="900" dirty="0">
                <a:latin typeface="Calibri"/>
                <a:ea typeface="Calibri"/>
                <a:cs typeface="Calibri"/>
              </a:rPr>
              <a:t>su kullanımı, toprak bozulması, ötrofikasyon, sera gazı emisyonları, biyolojik çeşitlilik kaybı, ormansızlaşma, kirlilik, kaynak kullanımı, fazla paketleme, fazla altyapı, düzenli depolama</a:t>
            </a:r>
          </a:p>
          <a:p>
            <a:pPr algn="ctr" rtl="0">
              <a:lnSpc>
                <a:spcPts val="940"/>
              </a:lnSpc>
            </a:pPr>
            <a:endParaRPr lang="tr-TR" sz="900" dirty="0">
              <a:latin typeface="Calibri" panose="020F0502020204030204" pitchFamily="34" charset="0"/>
              <a:ea typeface="Calibri"/>
              <a:cs typeface="Calibri" panose="020F0502020204030204" pitchFamily="34" charset="0"/>
            </a:endParaRPr>
          </a:p>
        </p:txBody>
      </p:sp>
      <p:sp>
        <p:nvSpPr>
          <p:cNvPr id="69" name="TextBox 68">
            <a:extLst>
              <a:ext uri="{FF2B5EF4-FFF2-40B4-BE49-F238E27FC236}">
                <a16:creationId xmlns:a16="http://schemas.microsoft.com/office/drawing/2014/main" id="{2710B4DB-673D-0B5E-CFBC-979C1C907600}"/>
              </a:ext>
            </a:extLst>
          </p:cNvPr>
          <p:cNvSpPr txBox="1"/>
          <p:nvPr/>
        </p:nvSpPr>
        <p:spPr>
          <a:xfrm>
            <a:off x="1715362" y="6635943"/>
            <a:ext cx="976396" cy="938719"/>
          </a:xfrm>
          <a:prstGeom prst="rect">
            <a:avLst/>
          </a:prstGeom>
          <a:noFill/>
        </p:spPr>
        <p:txBody>
          <a:bodyPr wrap="square" lIns="91440" tIns="45720" rIns="91440" bIns="45720" rtlCol="0" anchor="t">
            <a:spAutoFit/>
          </a:bodyPr>
          <a:lstStyle/>
          <a:p>
            <a:pPr algn="ctr" rtl="0">
              <a:lnSpc>
                <a:spcPts val="1140"/>
              </a:lnSpc>
            </a:pPr>
            <a:r>
              <a:rPr lang="tr-TR" sz="1000" dirty="0">
                <a:latin typeface="Calibri"/>
                <a:ea typeface="Calibri"/>
                <a:cs typeface="Calibri"/>
              </a:rPr>
              <a:t>çiftçiler</a:t>
            </a:r>
          </a:p>
          <a:p>
            <a:pPr algn="ctr" rtl="0">
              <a:lnSpc>
                <a:spcPts val="1140"/>
              </a:lnSpc>
            </a:pPr>
            <a:r>
              <a:rPr lang="tr-TR" sz="1000" dirty="0">
                <a:latin typeface="Calibri"/>
                <a:ea typeface="Calibri"/>
                <a:cs typeface="Calibri"/>
              </a:rPr>
              <a:t>arazi sahipleri</a:t>
            </a:r>
          </a:p>
          <a:p>
            <a:pPr algn="ctr" rtl="0">
              <a:lnSpc>
                <a:spcPts val="1140"/>
              </a:lnSpc>
            </a:pPr>
            <a:r>
              <a:rPr lang="tr-TR" sz="1000" dirty="0">
                <a:latin typeface="Calibri"/>
                <a:ea typeface="Calibri"/>
                <a:cs typeface="Calibri"/>
              </a:rPr>
              <a:t>tarım merkezleri</a:t>
            </a:r>
          </a:p>
          <a:p>
            <a:pPr algn="ctr" rtl="0">
              <a:lnSpc>
                <a:spcPts val="1140"/>
              </a:lnSpc>
            </a:pPr>
            <a:r>
              <a:rPr lang="tr-TR" sz="1000" dirty="0">
                <a:latin typeface="Calibri"/>
                <a:ea typeface="Calibri"/>
                <a:cs typeface="Calibri"/>
              </a:rPr>
              <a:t>Tarımsal Sanayi</a:t>
            </a:r>
          </a:p>
        </p:txBody>
      </p:sp>
      <p:sp>
        <p:nvSpPr>
          <p:cNvPr id="70" name="Right Arrow 69">
            <a:extLst>
              <a:ext uri="{FF2B5EF4-FFF2-40B4-BE49-F238E27FC236}">
                <a16:creationId xmlns:a16="http://schemas.microsoft.com/office/drawing/2014/main" id="{FA32A13B-E444-3FA1-1C8D-00FF59AC043D}"/>
              </a:ext>
            </a:extLst>
          </p:cNvPr>
          <p:cNvSpPr/>
          <p:nvPr/>
        </p:nvSpPr>
        <p:spPr>
          <a:xfrm>
            <a:off x="1215903" y="6029644"/>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1" name="Right Arrow 70">
            <a:extLst>
              <a:ext uri="{FF2B5EF4-FFF2-40B4-BE49-F238E27FC236}">
                <a16:creationId xmlns:a16="http://schemas.microsoft.com/office/drawing/2014/main" id="{D5427775-F493-98CB-2A11-A1A042E703EA}"/>
              </a:ext>
            </a:extLst>
          </p:cNvPr>
          <p:cNvSpPr/>
          <p:nvPr/>
        </p:nvSpPr>
        <p:spPr>
          <a:xfrm>
            <a:off x="2718880" y="5998113"/>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2" name="Right Arrow 71">
            <a:extLst>
              <a:ext uri="{FF2B5EF4-FFF2-40B4-BE49-F238E27FC236}">
                <a16:creationId xmlns:a16="http://schemas.microsoft.com/office/drawing/2014/main" id="{73814E82-7C35-139B-A2CA-E2C474885562}"/>
              </a:ext>
            </a:extLst>
          </p:cNvPr>
          <p:cNvSpPr/>
          <p:nvPr/>
        </p:nvSpPr>
        <p:spPr>
          <a:xfrm>
            <a:off x="4300687" y="5998113"/>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3" name="Right Arrow 72">
            <a:extLst>
              <a:ext uri="{FF2B5EF4-FFF2-40B4-BE49-F238E27FC236}">
                <a16:creationId xmlns:a16="http://schemas.microsoft.com/office/drawing/2014/main" id="{1EFA58C4-292B-8B1D-8734-45BFC45FF832}"/>
              </a:ext>
            </a:extLst>
          </p:cNvPr>
          <p:cNvSpPr/>
          <p:nvPr/>
        </p:nvSpPr>
        <p:spPr>
          <a:xfrm>
            <a:off x="5961325" y="5966582"/>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nvGrpSpPr>
          <p:cNvPr id="77" name="Group 76">
            <a:extLst>
              <a:ext uri="{FF2B5EF4-FFF2-40B4-BE49-F238E27FC236}">
                <a16:creationId xmlns:a16="http://schemas.microsoft.com/office/drawing/2014/main" id="{37273067-C41E-57D6-7FB5-1628944D86C0}"/>
              </a:ext>
            </a:extLst>
          </p:cNvPr>
          <p:cNvGrpSpPr/>
          <p:nvPr/>
        </p:nvGrpSpPr>
        <p:grpSpPr>
          <a:xfrm>
            <a:off x="4824540" y="6981169"/>
            <a:ext cx="445052" cy="238720"/>
            <a:chOff x="6345713" y="7790819"/>
            <a:chExt cx="445052" cy="238720"/>
          </a:xfrm>
        </p:grpSpPr>
        <p:sp>
          <p:nvSpPr>
            <p:cNvPr id="74" name="Right Arrow 73">
              <a:extLst>
                <a:ext uri="{FF2B5EF4-FFF2-40B4-BE49-F238E27FC236}">
                  <a16:creationId xmlns:a16="http://schemas.microsoft.com/office/drawing/2014/main" id="{6E7D4906-24F7-FBD3-C898-37026C4AC179}"/>
                </a:ext>
              </a:extLst>
            </p:cNvPr>
            <p:cNvSpPr/>
            <p:nvPr/>
          </p:nvSpPr>
          <p:spPr>
            <a:xfrm>
              <a:off x="6515420"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6" name="Right Arrow 75">
              <a:extLst>
                <a:ext uri="{FF2B5EF4-FFF2-40B4-BE49-F238E27FC236}">
                  <a16:creationId xmlns:a16="http://schemas.microsoft.com/office/drawing/2014/main" id="{DD2CCBE6-6564-572C-5355-B596F3D79072}"/>
                </a:ext>
              </a:extLst>
            </p:cNvPr>
            <p:cNvSpPr/>
            <p:nvPr/>
          </p:nvSpPr>
          <p:spPr>
            <a:xfrm rot="10800000">
              <a:off x="6345713"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78" name="Group 77">
            <a:extLst>
              <a:ext uri="{FF2B5EF4-FFF2-40B4-BE49-F238E27FC236}">
                <a16:creationId xmlns:a16="http://schemas.microsoft.com/office/drawing/2014/main" id="{813FB7B5-2BDE-D0D4-5811-1C00254B27AB}"/>
              </a:ext>
            </a:extLst>
          </p:cNvPr>
          <p:cNvGrpSpPr/>
          <p:nvPr/>
        </p:nvGrpSpPr>
        <p:grpSpPr>
          <a:xfrm>
            <a:off x="2895987" y="6981169"/>
            <a:ext cx="445052" cy="238720"/>
            <a:chOff x="6345713" y="7790819"/>
            <a:chExt cx="445052" cy="238720"/>
          </a:xfrm>
        </p:grpSpPr>
        <p:sp>
          <p:nvSpPr>
            <p:cNvPr id="79" name="Right Arrow 78">
              <a:extLst>
                <a:ext uri="{FF2B5EF4-FFF2-40B4-BE49-F238E27FC236}">
                  <a16:creationId xmlns:a16="http://schemas.microsoft.com/office/drawing/2014/main" id="{93AA0508-AEB9-C17B-B198-6816FA0AE1AD}"/>
                </a:ext>
              </a:extLst>
            </p:cNvPr>
            <p:cNvSpPr/>
            <p:nvPr/>
          </p:nvSpPr>
          <p:spPr>
            <a:xfrm>
              <a:off x="6515420"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0" name="Right Arrow 79">
              <a:extLst>
                <a:ext uri="{FF2B5EF4-FFF2-40B4-BE49-F238E27FC236}">
                  <a16:creationId xmlns:a16="http://schemas.microsoft.com/office/drawing/2014/main" id="{72A097E6-FBB3-5C77-117A-BC152F974738}"/>
                </a:ext>
              </a:extLst>
            </p:cNvPr>
            <p:cNvSpPr/>
            <p:nvPr/>
          </p:nvSpPr>
          <p:spPr>
            <a:xfrm rot="10800000">
              <a:off x="6345713"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07" name="Group 106">
            <a:extLst>
              <a:ext uri="{FF2B5EF4-FFF2-40B4-BE49-F238E27FC236}">
                <a16:creationId xmlns:a16="http://schemas.microsoft.com/office/drawing/2014/main" id="{CA657EEC-9EA7-1BE5-E9C8-EEA23E7819D6}"/>
              </a:ext>
            </a:extLst>
          </p:cNvPr>
          <p:cNvGrpSpPr/>
          <p:nvPr/>
        </p:nvGrpSpPr>
        <p:grpSpPr>
          <a:xfrm>
            <a:off x="6058553" y="6408009"/>
            <a:ext cx="1047770" cy="1841809"/>
            <a:chOff x="6058553" y="6408009"/>
            <a:chExt cx="1047770" cy="1841809"/>
          </a:xfrm>
        </p:grpSpPr>
        <p:cxnSp>
          <p:nvCxnSpPr>
            <p:cNvPr id="82" name="Straight Arrow Connector 81">
              <a:extLst>
                <a:ext uri="{FF2B5EF4-FFF2-40B4-BE49-F238E27FC236}">
                  <a16:creationId xmlns:a16="http://schemas.microsoft.com/office/drawing/2014/main" id="{60DC088F-E556-AB47-B5C7-9757049171BA}"/>
                </a:ext>
              </a:extLst>
            </p:cNvPr>
            <p:cNvCxnSpPr>
              <a:cxnSpLocks/>
            </p:cNvCxnSpPr>
            <p:nvPr/>
          </p:nvCxnSpPr>
          <p:spPr>
            <a:xfrm flipH="1">
              <a:off x="6058553" y="8249818"/>
              <a:ext cx="1047770"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AE892A-8ACB-28E3-7D18-F19AEAF66ED6}"/>
                </a:ext>
              </a:extLst>
            </p:cNvPr>
            <p:cNvCxnSpPr>
              <a:cxnSpLocks/>
            </p:cNvCxnSpPr>
            <p:nvPr/>
          </p:nvCxnSpPr>
          <p:spPr>
            <a:xfrm>
              <a:off x="7078913" y="6408009"/>
              <a:ext cx="0" cy="1841809"/>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A113524-0830-D679-43F1-07CE9EE69A7C}"/>
                </a:ext>
              </a:extLst>
            </p:cNvPr>
            <p:cNvCxnSpPr>
              <a:cxnSpLocks/>
            </p:cNvCxnSpPr>
            <p:nvPr/>
          </p:nvCxnSpPr>
          <p:spPr>
            <a:xfrm flipH="1">
              <a:off x="6620653" y="7072231"/>
              <a:ext cx="485670"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54DA8242-9750-A983-9FC1-1B0B90993482}"/>
              </a:ext>
            </a:extLst>
          </p:cNvPr>
          <p:cNvGrpSpPr/>
          <p:nvPr/>
        </p:nvGrpSpPr>
        <p:grpSpPr>
          <a:xfrm>
            <a:off x="1642253" y="3951659"/>
            <a:ext cx="2137584" cy="357644"/>
            <a:chOff x="1642253" y="3951659"/>
            <a:chExt cx="2137584" cy="357644"/>
          </a:xfrm>
        </p:grpSpPr>
        <p:cxnSp>
          <p:nvCxnSpPr>
            <p:cNvPr id="90" name="Straight Arrow Connector 89">
              <a:extLst>
                <a:ext uri="{FF2B5EF4-FFF2-40B4-BE49-F238E27FC236}">
                  <a16:creationId xmlns:a16="http://schemas.microsoft.com/office/drawing/2014/main" id="{DAD28076-605B-64E7-6F0A-917DB4CE6B76}"/>
                </a:ext>
              </a:extLst>
            </p:cNvPr>
            <p:cNvCxnSpPr>
              <a:cxnSpLocks/>
            </p:cNvCxnSpPr>
            <p:nvPr/>
          </p:nvCxnSpPr>
          <p:spPr>
            <a:xfrm flipH="1">
              <a:off x="1642253" y="3951659"/>
              <a:ext cx="2137584"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B31A360-E013-FDDA-2D33-C7A49DAD30D2}"/>
                </a:ext>
              </a:extLst>
            </p:cNvPr>
            <p:cNvCxnSpPr>
              <a:cxnSpLocks/>
            </p:cNvCxnSpPr>
            <p:nvPr/>
          </p:nvCxnSpPr>
          <p:spPr>
            <a:xfrm flipV="1">
              <a:off x="3755491" y="3951659"/>
              <a:ext cx="0" cy="357644"/>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0DF11F8B-4972-8412-F4C7-8D4AB620EE1B}"/>
              </a:ext>
            </a:extLst>
          </p:cNvPr>
          <p:cNvGrpSpPr/>
          <p:nvPr/>
        </p:nvGrpSpPr>
        <p:grpSpPr>
          <a:xfrm>
            <a:off x="4427858" y="3951659"/>
            <a:ext cx="2456473" cy="446487"/>
            <a:chOff x="4427858" y="3951659"/>
            <a:chExt cx="2456473" cy="446487"/>
          </a:xfrm>
        </p:grpSpPr>
        <p:cxnSp>
          <p:nvCxnSpPr>
            <p:cNvPr id="92" name="Straight Arrow Connector 91">
              <a:extLst>
                <a:ext uri="{FF2B5EF4-FFF2-40B4-BE49-F238E27FC236}">
                  <a16:creationId xmlns:a16="http://schemas.microsoft.com/office/drawing/2014/main" id="{A22808CF-FF1A-1C4C-384D-9ADCE0267B52}"/>
                </a:ext>
              </a:extLst>
            </p:cNvPr>
            <p:cNvCxnSpPr>
              <a:cxnSpLocks/>
            </p:cNvCxnSpPr>
            <p:nvPr/>
          </p:nvCxnSpPr>
          <p:spPr>
            <a:xfrm>
              <a:off x="6863488" y="3951659"/>
              <a:ext cx="0" cy="446487"/>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BCED719-3603-41A9-75DA-6E873CFC5D8D}"/>
                </a:ext>
              </a:extLst>
            </p:cNvPr>
            <p:cNvCxnSpPr>
              <a:cxnSpLocks/>
            </p:cNvCxnSpPr>
            <p:nvPr/>
          </p:nvCxnSpPr>
          <p:spPr>
            <a:xfrm>
              <a:off x="4427858" y="3951659"/>
              <a:ext cx="2456473" cy="0"/>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5E937F6-04FE-A2AE-405F-938390C772CC}"/>
                </a:ext>
              </a:extLst>
            </p:cNvPr>
            <p:cNvCxnSpPr>
              <a:cxnSpLocks/>
            </p:cNvCxnSpPr>
            <p:nvPr/>
          </p:nvCxnSpPr>
          <p:spPr>
            <a:xfrm flipV="1">
              <a:off x="4459499" y="3951659"/>
              <a:ext cx="0" cy="365736"/>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grpSp>
      <p:cxnSp>
        <p:nvCxnSpPr>
          <p:cNvPr id="109" name="Straight Arrow Connector 108">
            <a:extLst>
              <a:ext uri="{FF2B5EF4-FFF2-40B4-BE49-F238E27FC236}">
                <a16:creationId xmlns:a16="http://schemas.microsoft.com/office/drawing/2014/main" id="{DC680299-6B1C-1362-1AC4-0D0550CC22DB}"/>
              </a:ext>
            </a:extLst>
          </p:cNvPr>
          <p:cNvCxnSpPr>
            <a:cxnSpLocks/>
          </p:cNvCxnSpPr>
          <p:nvPr/>
        </p:nvCxnSpPr>
        <p:spPr>
          <a:xfrm flipH="1" flipV="1">
            <a:off x="2762970" y="7470718"/>
            <a:ext cx="381094" cy="455444"/>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86CEC56B-F020-97AB-85CB-A032DA7FBA08}"/>
              </a:ext>
            </a:extLst>
          </p:cNvPr>
          <p:cNvCxnSpPr/>
          <p:nvPr/>
        </p:nvCxnSpPr>
        <p:spPr>
          <a:xfrm flipV="1">
            <a:off x="4072827" y="7465338"/>
            <a:ext cx="0" cy="426132"/>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CF516D4D-C2F4-48E9-4215-035D02B9CDF1}"/>
              </a:ext>
            </a:extLst>
          </p:cNvPr>
          <p:cNvCxnSpPr>
            <a:cxnSpLocks/>
          </p:cNvCxnSpPr>
          <p:nvPr/>
        </p:nvCxnSpPr>
        <p:spPr>
          <a:xfrm flipV="1">
            <a:off x="5269592" y="7465338"/>
            <a:ext cx="230255" cy="460824"/>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F85F91E-7DD0-6FE6-D283-59E44FF5092C}"/>
              </a:ext>
            </a:extLst>
          </p:cNvPr>
          <p:cNvCxnSpPr>
            <a:cxnSpLocks/>
          </p:cNvCxnSpPr>
          <p:nvPr/>
        </p:nvCxnSpPr>
        <p:spPr>
          <a:xfrm flipH="1" flipV="1">
            <a:off x="1530991" y="6314410"/>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995E2EA2-5549-7A4D-E478-BB159CDF8515}"/>
              </a:ext>
            </a:extLst>
          </p:cNvPr>
          <p:cNvCxnSpPr>
            <a:cxnSpLocks/>
          </p:cNvCxnSpPr>
          <p:nvPr/>
        </p:nvCxnSpPr>
        <p:spPr>
          <a:xfrm flipV="1">
            <a:off x="2672904" y="6296805"/>
            <a:ext cx="223083" cy="326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B515C1F9-138C-742B-99B9-49A688825D8C}"/>
              </a:ext>
            </a:extLst>
          </p:cNvPr>
          <p:cNvCxnSpPr/>
          <p:nvPr/>
        </p:nvCxnSpPr>
        <p:spPr>
          <a:xfrm flipV="1">
            <a:off x="4427858" y="6272571"/>
            <a:ext cx="95620" cy="5766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9FE672A-BDDD-FA6D-B55E-DCBDA86911B7}"/>
              </a:ext>
            </a:extLst>
          </p:cNvPr>
          <p:cNvCxnSpPr/>
          <p:nvPr/>
        </p:nvCxnSpPr>
        <p:spPr>
          <a:xfrm flipV="1">
            <a:off x="6029464" y="6216726"/>
            <a:ext cx="129605" cy="6081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FC403F0B-F0DD-A8C7-0410-FB8F3744B640}"/>
              </a:ext>
            </a:extLst>
          </p:cNvPr>
          <p:cNvCxnSpPr/>
          <p:nvPr/>
        </p:nvCxnSpPr>
        <p:spPr>
          <a:xfrm flipV="1">
            <a:off x="2944893" y="4930695"/>
            <a:ext cx="0" cy="1131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7B4B477-DD75-205A-092D-5E56460F7CCD}"/>
              </a:ext>
            </a:extLst>
          </p:cNvPr>
          <p:cNvCxnSpPr>
            <a:cxnSpLocks/>
          </p:cNvCxnSpPr>
          <p:nvPr/>
        </p:nvCxnSpPr>
        <p:spPr>
          <a:xfrm flipH="1" flipV="1">
            <a:off x="2715847" y="5760618"/>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481DE18A-03EE-1CBB-21EB-7A5EA8D9BCBA}"/>
              </a:ext>
            </a:extLst>
          </p:cNvPr>
          <p:cNvCxnSpPr>
            <a:cxnSpLocks/>
          </p:cNvCxnSpPr>
          <p:nvPr/>
        </p:nvCxnSpPr>
        <p:spPr>
          <a:xfrm flipV="1">
            <a:off x="4440737" y="4887415"/>
            <a:ext cx="297226" cy="11726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1B1B8A82-9B0D-6851-A144-611F40219AE3}"/>
              </a:ext>
            </a:extLst>
          </p:cNvPr>
          <p:cNvCxnSpPr>
            <a:cxnSpLocks/>
          </p:cNvCxnSpPr>
          <p:nvPr/>
        </p:nvCxnSpPr>
        <p:spPr>
          <a:xfrm flipH="1" flipV="1">
            <a:off x="4211479" y="5760618"/>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8CD0E2E-F598-418A-45EC-A12ED8911B13}"/>
              </a:ext>
            </a:extLst>
          </p:cNvPr>
          <p:cNvCxnSpPr>
            <a:cxnSpLocks/>
          </p:cNvCxnSpPr>
          <p:nvPr/>
        </p:nvCxnSpPr>
        <p:spPr>
          <a:xfrm flipH="1" flipV="1">
            <a:off x="5813287" y="5737265"/>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2A9D09B-F986-EC63-3EB9-C8AD9D5E81D2}"/>
              </a:ext>
            </a:extLst>
          </p:cNvPr>
          <p:cNvCxnSpPr/>
          <p:nvPr/>
        </p:nvCxnSpPr>
        <p:spPr>
          <a:xfrm flipV="1">
            <a:off x="6035823" y="4904938"/>
            <a:ext cx="0" cy="1131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F6C2F94E-E9D0-7A4F-188E-D14F813F8DAB}"/>
              </a:ext>
            </a:extLst>
          </p:cNvPr>
          <p:cNvCxnSpPr>
            <a:cxnSpLocks/>
          </p:cNvCxnSpPr>
          <p:nvPr/>
        </p:nvCxnSpPr>
        <p:spPr>
          <a:xfrm flipV="1">
            <a:off x="6313604" y="5441489"/>
            <a:ext cx="188825" cy="5965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9">
            <a:extLst>
              <a:ext uri="{FF2B5EF4-FFF2-40B4-BE49-F238E27FC236}">
                <a16:creationId xmlns:a16="http://schemas.microsoft.com/office/drawing/2014/main" id="{F86728E3-9D45-4B53-BC86-E001882FE7ED}"/>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15</a:t>
            </a:fld>
            <a:endParaRPr lang="en-US" sz="1100"/>
          </a:p>
        </p:txBody>
      </p:sp>
    </p:spTree>
    <p:extLst>
      <p:ext uri="{BB962C8B-B14F-4D97-AF65-F5344CB8AC3E}">
        <p14:creationId xmlns:p14="http://schemas.microsoft.com/office/powerpoint/2010/main" val="297066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2046406" y="669175"/>
            <a:ext cx="5655136" cy="946746"/>
          </a:xfrm>
        </p:spPr>
        <p:txBody>
          <a:body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a:t>Doğal Gıda Kaynakları</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algn="l"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p:txBody>
          <a:bodyPr lIns="91440" tIns="45720" rIns="91440" bIns="45720" numCol="1" spcCol="288000" anchor="t">
            <a:noAutofit/>
          </a:bodyPr>
          <a:lstStyle/>
          <a:p>
            <a:r>
              <a:rPr lang="tr-TR" sz="1200" b="1" dirty="0">
                <a:solidFill>
                  <a:schemeClr val="tx1"/>
                </a:solidFill>
                <a:highlight>
                  <a:srgbClr val="F79037"/>
                </a:highlight>
                <a:latin typeface="Calibri"/>
                <a:ea typeface="Calibri" panose="020F0502020204030204" pitchFamily="34" charset="0"/>
                <a:cs typeface="Calibri"/>
              </a:rPr>
              <a:t>Amaç: Öğrencinin, gıda üretiminde mevcut ve geleceğe yönelik etik kaygıları ele alma becerisi kazanmasıdır.</a:t>
            </a:r>
            <a:endParaRPr lang="tr-TR" dirty="0">
              <a:solidFill>
                <a:schemeClr val="tx1"/>
              </a:solidFill>
            </a:endParaRPr>
          </a:p>
          <a:p>
            <a:pPr rtl="0"/>
            <a:endParaRPr lang="tr-TR" sz="1200" b="1" dirty="0">
              <a:solidFill>
                <a:schemeClr val="tx1"/>
              </a:solidFill>
              <a:highlight>
                <a:srgbClr val="F79037"/>
              </a:highlight>
              <a:ea typeface="Calibri" panose="020F0502020204030204" pitchFamily="34" charset="0"/>
            </a:endParaRPr>
          </a:p>
          <a:p>
            <a:pPr fontAlgn="base"/>
            <a:r>
              <a:rPr lang="tr-TR" sz="1200" b="0" i="0" dirty="0">
                <a:solidFill>
                  <a:srgbClr val="000000"/>
                </a:solidFill>
                <a:effectLst/>
                <a:latin typeface="Calibri"/>
                <a:ea typeface="Calibri" panose="020F0502020204030204" pitchFamily="34" charset="0"/>
                <a:cs typeface="Calibri"/>
              </a:rPr>
              <a:t>Tarım ve gıda </a:t>
            </a:r>
            <a:r>
              <a:rPr lang="tr-TR" sz="1200" dirty="0">
                <a:latin typeface="Calibri"/>
                <a:ea typeface="Calibri" panose="020F0502020204030204" pitchFamily="34" charset="0"/>
                <a:cs typeface="Calibri"/>
              </a:rPr>
              <a:t>sistemi; çiftçiliği</a:t>
            </a:r>
            <a:r>
              <a:rPr lang="tr-TR" sz="1200" b="0" i="0" dirty="0">
                <a:solidFill>
                  <a:srgbClr val="000000"/>
                </a:solidFill>
                <a:effectLst/>
                <a:latin typeface="Calibri"/>
                <a:ea typeface="Calibri" panose="020F0502020204030204" pitchFamily="34" charset="0"/>
                <a:cs typeface="Calibri"/>
              </a:rPr>
              <a:t>, kaynak yönetimini, gıda </a:t>
            </a:r>
            <a:r>
              <a:rPr lang="tr-TR" sz="1200" dirty="0">
                <a:latin typeface="Calibri"/>
                <a:ea typeface="Calibri" panose="020F0502020204030204" pitchFamily="34" charset="0"/>
                <a:cs typeface="Calibri"/>
              </a:rPr>
              <a:t>işleme</a:t>
            </a:r>
            <a:r>
              <a:rPr lang="tr-TR" sz="1200" b="0" i="0" dirty="0">
                <a:solidFill>
                  <a:srgbClr val="000000"/>
                </a:solidFill>
                <a:effectLst/>
                <a:latin typeface="Calibri"/>
                <a:ea typeface="Calibri" panose="020F0502020204030204" pitchFamily="34" charset="0"/>
                <a:cs typeface="Calibri"/>
              </a:rPr>
              <a:t>,</a:t>
            </a:r>
            <a:r>
              <a:rPr lang="tr-TR" sz="1200" dirty="0">
                <a:latin typeface="Calibri"/>
                <a:ea typeface="Calibri" panose="020F0502020204030204" pitchFamily="34" charset="0"/>
                <a:cs typeface="Calibri"/>
              </a:rPr>
              <a:t> lojistik ve</a:t>
            </a:r>
            <a:r>
              <a:rPr lang="tr-TR" sz="1200" b="0" i="0" dirty="0">
                <a:solidFill>
                  <a:srgbClr val="000000"/>
                </a:solidFill>
                <a:effectLst/>
                <a:latin typeface="Calibri"/>
                <a:ea typeface="Calibri" panose="020F0502020204030204" pitchFamily="34" charset="0"/>
                <a:cs typeface="Calibri"/>
              </a:rPr>
              <a:t> tüketim</a:t>
            </a:r>
            <a:r>
              <a:rPr lang="tr-TR" sz="1200" dirty="0">
                <a:latin typeface="Calibri"/>
                <a:ea typeface="Calibri" panose="020F0502020204030204" pitchFamily="34" charset="0"/>
                <a:cs typeface="Calibri"/>
              </a:rPr>
              <a:t> gibi </a:t>
            </a:r>
            <a:r>
              <a:rPr lang="tr-TR" sz="1200" b="0" i="0" dirty="0">
                <a:solidFill>
                  <a:srgbClr val="000000"/>
                </a:solidFill>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bileşenleri içermektedir ve  </a:t>
            </a:r>
            <a:r>
              <a:rPr lang="tr-TR" sz="1200" b="0" i="0" dirty="0">
                <a:solidFill>
                  <a:srgbClr val="000000"/>
                </a:solidFill>
                <a:effectLst/>
                <a:latin typeface="Calibri"/>
                <a:ea typeface="Calibri" panose="020F0502020204030204" pitchFamily="34" charset="0"/>
                <a:cs typeface="Calibri"/>
              </a:rPr>
              <a:t>etik değerlere ve normlara uygun olmalıdır.</a:t>
            </a:r>
            <a:endParaRPr lang="tr-TR" sz="1200" b="0" i="0" dirty="0">
              <a:solidFill>
                <a:srgbClr val="000000"/>
              </a:solidFill>
              <a:ea typeface="Calibri" panose="020F0502020204030204" pitchFamily="34" charset="0"/>
              <a:cs typeface="Calibri"/>
            </a:endParaRPr>
          </a:p>
          <a:p>
            <a:pPr rtl="0"/>
            <a:endParaRPr lang="tr-TR" sz="1200" dirty="0">
              <a:ea typeface="Calibri" panose="020F0502020204030204" pitchFamily="34" charset="0"/>
              <a:cs typeface="Calibri"/>
            </a:endParaRPr>
          </a:p>
          <a:p>
            <a:pPr fontAlgn="base"/>
            <a:r>
              <a:rPr lang="tr-TR" sz="1200" b="1" dirty="0">
                <a:latin typeface="Calibri"/>
                <a:ea typeface="Calibri" panose="020F0502020204030204" pitchFamily="34" charset="0"/>
                <a:cs typeface="Calibri"/>
              </a:rPr>
              <a:t>Gıda güvenliğini </a:t>
            </a:r>
            <a:r>
              <a:rPr lang="tr-TR" sz="1200" dirty="0">
                <a:latin typeface="Calibri"/>
                <a:ea typeface="Calibri" panose="020F0502020204030204" pitchFamily="34" charset="0"/>
                <a:cs typeface="Calibri"/>
              </a:rPr>
              <a:t>garanti</a:t>
            </a:r>
            <a:r>
              <a:rPr lang="tr-TR" sz="1200" b="0" i="0" dirty="0">
                <a:solidFill>
                  <a:srgbClr val="000000"/>
                </a:solidFill>
                <a:effectLst/>
                <a:latin typeface="Calibri"/>
                <a:ea typeface="Calibri" panose="020F0502020204030204" pitchFamily="34" charset="0"/>
                <a:cs typeface="Calibri"/>
              </a:rPr>
              <a:t> etmek için </a:t>
            </a:r>
            <a:r>
              <a:rPr lang="tr-TR" sz="1200" b="1" dirty="0">
                <a:latin typeface="Calibri"/>
                <a:ea typeface="Calibri" panose="020F0502020204030204" pitchFamily="34" charset="0"/>
                <a:cs typeface="Calibri"/>
              </a:rPr>
              <a:t>sürdürülebilir tarım </a:t>
            </a:r>
            <a:r>
              <a:rPr lang="tr-TR" sz="1200" dirty="0">
                <a:latin typeface="Calibri"/>
                <a:ea typeface="Calibri" panose="020F0502020204030204" pitchFamily="34" charset="0"/>
                <a:cs typeface="Calibri"/>
              </a:rPr>
              <a:t>yapılmalıdır.</a:t>
            </a:r>
            <a:r>
              <a:rPr lang="tr-TR" sz="1200" b="1" dirty="0">
                <a:latin typeface="Calibri"/>
                <a:ea typeface="Calibri" panose="020F0502020204030204" pitchFamily="34" charset="0"/>
                <a:cs typeface="Calibri"/>
              </a:rPr>
              <a:t> </a:t>
            </a:r>
            <a:r>
              <a:rPr lang="tr-TR" sz="1200" dirty="0">
                <a:latin typeface="Calibri"/>
                <a:ea typeface="Calibri" panose="020F0502020204030204" pitchFamily="34" charset="0"/>
                <a:cs typeface="Calibri"/>
              </a:rPr>
              <a:t>Birleşmiş Milletler Gıda ve Tarım Örgütü'ne göre (FAO, 2003),</a:t>
            </a:r>
            <a:r>
              <a:rPr lang="tr-TR" sz="1200" b="0" i="0" dirty="0">
                <a:solidFill>
                  <a:srgbClr val="000000"/>
                </a:solidFill>
                <a:effectLst/>
                <a:latin typeface="Calibri"/>
                <a:ea typeface="Calibri" panose="020F0502020204030204" pitchFamily="34" charset="0"/>
                <a:cs typeface="Calibri"/>
              </a:rPr>
              <a:t> "</a:t>
            </a:r>
            <a:r>
              <a:rPr lang="tr-TR" sz="1200" b="0" i="1" dirty="0">
                <a:solidFill>
                  <a:srgbClr val="000000"/>
                </a:solidFill>
                <a:effectLst/>
                <a:latin typeface="Calibri"/>
                <a:ea typeface="Calibri" panose="020F0502020204030204" pitchFamily="34" charset="0"/>
                <a:cs typeface="Calibri"/>
              </a:rPr>
              <a:t>Gıda güvenliği, tüm insanların her zaman aktif ve sağlıklı bir yaşam için beslenme ihtiyaçlarını ve gıda tercihlerini karşılayan yeterli, güvenli ve besleyici gıdaya fiziksel, sosyal ve ekonomik erişimi olduğunda var olur. </a:t>
            </a:r>
            <a:r>
              <a:rPr lang="tr-TR" sz="1200" i="1" dirty="0">
                <a:latin typeface="Calibri"/>
                <a:ea typeface="Calibri" panose="020F0502020204030204" pitchFamily="34" charset="0"/>
                <a:cs typeface="Calibri"/>
              </a:rPr>
              <a:t>Hane halkı</a:t>
            </a:r>
            <a:r>
              <a:rPr lang="tr-TR" sz="1200" b="0" i="1" dirty="0">
                <a:solidFill>
                  <a:srgbClr val="000000"/>
                </a:solidFill>
                <a:effectLst/>
                <a:latin typeface="Calibri"/>
                <a:ea typeface="Calibri" panose="020F0502020204030204" pitchFamily="34" charset="0"/>
                <a:cs typeface="Calibri"/>
              </a:rPr>
              <a:t> gıda güvenliği, bu kavramın aile düzeyine </a:t>
            </a:r>
            <a:r>
              <a:rPr lang="tr-TR" sz="1200" i="1" dirty="0">
                <a:latin typeface="Calibri"/>
                <a:ea typeface="Calibri" panose="020F0502020204030204" pitchFamily="34" charset="0"/>
                <a:cs typeface="Calibri"/>
              </a:rPr>
              <a:t>uygulanmasıdır". </a:t>
            </a:r>
            <a:r>
              <a:rPr lang="tr-TR" sz="1200" b="0" i="0" dirty="0">
                <a:solidFill>
                  <a:srgbClr val="000000"/>
                </a:solidFill>
                <a:effectLst/>
                <a:latin typeface="Calibri"/>
                <a:ea typeface="Calibri" panose="020F0502020204030204" pitchFamily="34" charset="0"/>
                <a:cs typeface="Calibri"/>
              </a:rPr>
              <a:t>Diğer taraftan, "</a:t>
            </a:r>
            <a:r>
              <a:rPr lang="tr-TR" sz="1200" b="0" i="1" dirty="0">
                <a:solidFill>
                  <a:srgbClr val="000000"/>
                </a:solidFill>
                <a:effectLst/>
                <a:latin typeface="Calibri"/>
                <a:ea typeface="Calibri" panose="020F0502020204030204" pitchFamily="34" charset="0"/>
                <a:cs typeface="Calibri"/>
              </a:rPr>
              <a:t>Gıda güvensizliği, insanların yukarıda tanımlandığı gibi gıdaya yeterli fiziksel, sosyal veya ekonomik erişimi olmadığında ortaya çıkar.</a:t>
            </a:r>
            <a:r>
              <a:rPr lang="tr-TR" sz="1200" b="0" i="0" dirty="0">
                <a:solidFill>
                  <a:srgbClr val="000000"/>
                </a:solidFill>
                <a:effectLst/>
                <a:latin typeface="Calibri"/>
                <a:ea typeface="Calibri" panose="020F0502020204030204" pitchFamily="34" charset="0"/>
                <a:cs typeface="Calibri"/>
              </a:rPr>
              <a:t>" (FAO, 2003). Bu nedenle, açlıkla mücadele etmek ve herkes için yeterli gıda sağlamak esastır.</a:t>
            </a:r>
            <a:endParaRPr lang="tr-TR" sz="1200" dirty="0"/>
          </a:p>
          <a:p>
            <a:pPr rtl="0" fontAlgn="base"/>
            <a:endParaRPr lang="tr-TR" sz="1200" dirty="0">
              <a:ea typeface="Calibri" panose="020F0502020204030204" pitchFamily="34" charset="0"/>
            </a:endParaRPr>
          </a:p>
          <a:p>
            <a:pPr rtl="0" fontAlgn="base"/>
            <a:endParaRPr lang="tr-TR" sz="1200" b="0" i="0" dirty="0">
              <a:solidFill>
                <a:srgbClr val="000000"/>
              </a:solidFill>
              <a:effectLst/>
              <a:ea typeface="Calibri" panose="020F0502020204030204" pitchFamily="34" charset="0"/>
            </a:endParaRPr>
          </a:p>
          <a:p>
            <a:pPr fontAlgn="base"/>
            <a:r>
              <a:rPr lang="tr-TR" sz="1200" b="0" i="0" dirty="0">
                <a:solidFill>
                  <a:srgbClr val="000000"/>
                </a:solidFill>
                <a:effectLst/>
                <a:latin typeface="Calibri"/>
                <a:ea typeface="Calibri" panose="020F0502020204030204" pitchFamily="34" charset="0"/>
                <a:cs typeface="Calibri"/>
              </a:rPr>
              <a:t>FAO</a:t>
            </a:r>
            <a:r>
              <a:rPr lang="tr-TR" sz="1200" dirty="0">
                <a:latin typeface="Calibri"/>
                <a:ea typeface="Calibri" panose="020F0502020204030204" pitchFamily="34" charset="0"/>
                <a:cs typeface="Calibri"/>
              </a:rPr>
              <a:t> Tüzüğü </a:t>
            </a:r>
            <a:r>
              <a:rPr lang="tr-TR" sz="1200" b="0" i="0" dirty="0">
                <a:solidFill>
                  <a:srgbClr val="000000"/>
                </a:solidFill>
                <a:effectLst/>
                <a:latin typeface="Calibri"/>
                <a:ea typeface="Calibri" panose="020F0502020204030204" pitchFamily="34" charset="0"/>
                <a:cs typeface="Calibri"/>
              </a:rPr>
              <a:t>etik</a:t>
            </a:r>
            <a:r>
              <a:rPr lang="tr-TR" sz="1200" dirty="0">
                <a:latin typeface="Calibri"/>
                <a:ea typeface="Calibri" panose="020F0502020204030204" pitchFamily="34" charset="0"/>
                <a:cs typeface="Calibri"/>
              </a:rPr>
              <a:t> değerleri içermektedir</a:t>
            </a:r>
            <a:r>
              <a:rPr lang="tr-TR" sz="1200" b="0" i="0" dirty="0">
                <a:solidFill>
                  <a:srgbClr val="000000"/>
                </a:solidFill>
                <a:effectLst/>
                <a:latin typeface="Calibri"/>
                <a:ea typeface="Calibri" panose="020F0502020204030204" pitchFamily="34" charset="0"/>
                <a:cs typeface="Calibri"/>
              </a:rPr>
              <a:t>.</a:t>
            </a:r>
            <a:r>
              <a:rPr lang="tr-TR" sz="1200" dirty="0">
                <a:latin typeface="Calibri"/>
                <a:ea typeface="Calibri" panose="020F0502020204030204" pitchFamily="34" charset="0"/>
                <a:cs typeface="Calibri"/>
              </a:rPr>
              <a:t> </a:t>
            </a:r>
            <a:r>
              <a:rPr lang="tr-TR" sz="1200" b="1" i="0" dirty="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FAO</a:t>
            </a:r>
            <a:r>
              <a:rPr lang="tr-TR"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 </a:t>
            </a:r>
            <a:r>
              <a:rPr lang="tr-TR" sz="1200" b="1" i="0" dirty="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Anayasasının</a:t>
            </a:r>
            <a:r>
              <a:rPr lang="tr-TR"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 </a:t>
            </a:r>
            <a:r>
              <a:rPr lang="tr-TR" sz="1200" b="1" i="0" dirty="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Önsözünden</a:t>
            </a:r>
            <a:r>
              <a:rPr lang="tr-TR" sz="1200" b="1" dirty="0">
                <a:solidFill>
                  <a:srgbClr val="F79037"/>
                </a:solidFill>
                <a:latin typeface="Calibri"/>
                <a:ea typeface="Calibri" panose="020F0502020204030204" pitchFamily="34" charset="0"/>
                <a:cs typeface="Calibri"/>
              </a:rPr>
              <a:t> </a:t>
            </a:r>
            <a:r>
              <a:rPr lang="tr-TR" sz="1200" dirty="0">
                <a:latin typeface="Calibri"/>
                <a:ea typeface="Calibri" panose="020F0502020204030204" pitchFamily="34" charset="0"/>
                <a:cs typeface="Calibri"/>
              </a:rPr>
              <a:t>alıntı yapacak olursak: </a:t>
            </a:r>
            <a:endParaRPr lang="tr-TR" sz="1200" dirty="0">
              <a:ea typeface="Calibri" panose="020F0502020204030204" pitchFamily="34" charset="0"/>
              <a:cs typeface="Calibri"/>
            </a:endParaRPr>
          </a:p>
          <a:p>
            <a:pPr fontAlgn="base"/>
            <a:endParaRPr lang="tr-TR" sz="1200" dirty="0">
              <a:ea typeface="Calibri" panose="020F0502020204030204" pitchFamily="34" charset="0"/>
            </a:endParaRPr>
          </a:p>
          <a:p>
            <a:pPr marL="171450" indent="-171450" rtl="0" fontAlgn="base">
              <a:buChar char="•"/>
            </a:pPr>
            <a:r>
              <a:rPr lang="tr-TR" sz="1200" i="1" dirty="0">
                <a:latin typeface="Calibri"/>
                <a:cs typeface="Calibri"/>
              </a:rPr>
              <a:t>"kendi yetki alanları altındaki insanların beslenme düzeylerinin ve yaşam standartlarının yükseltilmesi;</a:t>
            </a:r>
          </a:p>
          <a:p>
            <a:pPr marL="171450" indent="-171450" rtl="0" fontAlgn="base">
              <a:buFont typeface="Arial" panose="020B0604020202020204" pitchFamily="34" charset="0"/>
              <a:buChar char="•"/>
            </a:pPr>
            <a:r>
              <a:rPr lang="tr-TR" sz="1200" i="1" dirty="0">
                <a:latin typeface="Calibri"/>
                <a:cs typeface="Calibri"/>
              </a:rPr>
              <a:t>tüm gıda ve tarım </a:t>
            </a:r>
            <a:r>
              <a:rPr lang="tr-TR" sz="1200" b="0" i="1" dirty="0">
                <a:solidFill>
                  <a:srgbClr val="000000"/>
                </a:solidFill>
                <a:effectLst/>
                <a:latin typeface="Calibri"/>
                <a:ea typeface="Calibri" panose="020F0502020204030204" pitchFamily="34" charset="0"/>
                <a:cs typeface="Calibri"/>
              </a:rPr>
              <a:t>ürünlerinin üretim ve dağıtımının etkinliğinde iyileştirmeler sağlamak;</a:t>
            </a:r>
            <a:endParaRPr lang="tr-TR" sz="1200" b="0" i="1">
              <a:solidFill>
                <a:srgbClr val="000000"/>
              </a:solidFill>
              <a:ea typeface="Calibri" panose="020F0502020204030204" pitchFamily="34" charset="0"/>
              <a:cs typeface="Calibri"/>
            </a:endParaRPr>
          </a:p>
          <a:p>
            <a:pPr marL="171450" indent="-171450" rtl="0" fontAlgn="base">
              <a:buFont typeface="Arial" panose="020B0604020202020204" pitchFamily="34" charset="0"/>
              <a:buChar char="•"/>
            </a:pPr>
            <a:r>
              <a:rPr lang="tr-TR" sz="1200" b="0" i="1" dirty="0">
                <a:solidFill>
                  <a:srgbClr val="000000"/>
                </a:solidFill>
                <a:effectLst/>
                <a:latin typeface="Calibri"/>
                <a:ea typeface="Calibri" panose="020F0502020204030204" pitchFamily="34" charset="0"/>
                <a:cs typeface="Calibri"/>
              </a:rPr>
              <a:t>kırsal nüfusun durumunun iyileştirilmesi;</a:t>
            </a:r>
            <a:endParaRPr lang="tr-TR" sz="1200" b="0" i="1" dirty="0">
              <a:solidFill>
                <a:srgbClr val="000000"/>
              </a:solidFill>
              <a:ea typeface="Calibri" panose="020F0502020204030204" pitchFamily="34" charset="0"/>
              <a:cs typeface="Calibri"/>
            </a:endParaRPr>
          </a:p>
          <a:p>
            <a:pPr marL="171450" indent="-171450" rtl="0" fontAlgn="base">
              <a:buFont typeface="Arial" panose="020B0604020202020204" pitchFamily="34" charset="0"/>
              <a:buChar char="•"/>
            </a:pPr>
            <a:r>
              <a:rPr lang="tr-TR" sz="1200" b="0" i="1" dirty="0">
                <a:solidFill>
                  <a:srgbClr val="000000"/>
                </a:solidFill>
                <a:effectLst/>
                <a:latin typeface="Calibri"/>
                <a:ea typeface="Calibri" panose="020F0502020204030204" pitchFamily="34" charset="0"/>
                <a:cs typeface="Calibri"/>
              </a:rPr>
              <a:t>ve böylece genişleyen bir dünya ekonomisine katkıda bulunmak ve insanlığın açlıktan kurtulmasını sağlamak</a:t>
            </a:r>
            <a:r>
              <a:rPr lang="tr-TR" sz="1200" i="1" dirty="0">
                <a:latin typeface="Calibri"/>
                <a:ea typeface="Calibri" panose="020F0502020204030204" pitchFamily="34" charset="0"/>
                <a:cs typeface="Calibri"/>
              </a:rPr>
              <a:t>."</a:t>
            </a:r>
            <a:endParaRPr lang="tr-TR" sz="1200" b="0" i="1" dirty="0">
              <a:solidFill>
                <a:srgbClr val="000000"/>
              </a:solidFill>
              <a:ea typeface="Calibri" panose="020F0502020204030204" pitchFamily="34" charset="0"/>
              <a:cs typeface="Calibri"/>
            </a:endParaRPr>
          </a:p>
          <a:p>
            <a:pPr fontAlgn="base"/>
            <a:endParaRPr lang="tr-TR" sz="1200" b="0" i="0" dirty="0">
              <a:solidFill>
                <a:srgbClr val="000000"/>
              </a:solidFill>
              <a:ea typeface="Calibri" panose="020F0502020204030204" pitchFamily="34" charset="0"/>
              <a:cs typeface="Calibri"/>
            </a:endParaRPr>
          </a:p>
          <a:p>
            <a:pPr rtl="0"/>
            <a:endParaRPr lang="tr-TR" sz="1200" dirty="0">
              <a:ea typeface="Calibri" panose="020F0502020204030204" pitchFamily="34" charset="0"/>
              <a:cs typeface="Calibri"/>
            </a:endParaRPr>
          </a:p>
          <a:p>
            <a:pPr fontAlgn="base"/>
            <a:r>
              <a:rPr lang="tr-TR" sz="1200" b="1" i="0" dirty="0">
                <a:solidFill>
                  <a:srgbClr val="000000"/>
                </a:solidFill>
                <a:effectLst/>
                <a:latin typeface="Calibri"/>
                <a:ea typeface="Calibri" panose="020F0502020204030204" pitchFamily="34" charset="0"/>
                <a:cs typeface="Calibri"/>
              </a:rPr>
              <a:t>Bu nedenle, herkes için yüksek kalitede hammadde elde etmek esastır.</a:t>
            </a:r>
            <a:r>
              <a:rPr lang="tr-TR" sz="1200" dirty="0">
                <a:latin typeface="Calibri"/>
                <a:ea typeface="Calibri" panose="020F0502020204030204" pitchFamily="34" charset="0"/>
                <a:cs typeface="Calibri"/>
              </a:rPr>
              <a:t> </a:t>
            </a:r>
            <a:endParaRPr lang="tr-TR" sz="1200" b="0" i="0" dirty="0">
              <a:solidFill>
                <a:srgbClr val="000000"/>
              </a:solidFill>
              <a:ea typeface="Calibri" panose="020F0502020204030204" pitchFamily="34" charset="0"/>
              <a:cs typeface="Calibri"/>
            </a:endParaRPr>
          </a:p>
          <a:p>
            <a:pPr rtl="0" fontAlgn="base"/>
            <a:endParaRPr lang="tr-TR" sz="1200" b="0" i="0" dirty="0">
              <a:solidFill>
                <a:srgbClr val="000000"/>
              </a:solidFill>
              <a:effectLst/>
              <a:ea typeface="Calibri" panose="020F0502020204030204" pitchFamily="34" charset="0"/>
            </a:endParaRPr>
          </a:p>
          <a:p>
            <a:pPr rtl="0"/>
            <a:endParaRPr lang="tr-TR" sz="1200" b="1" dirty="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168074" y="1332697"/>
            <a:ext cx="3800900" cy="461665"/>
          </a:xfrm>
          <a:prstGeom prst="rect">
            <a:avLst/>
          </a:prstGeom>
          <a:noFill/>
        </p:spPr>
        <p:txBody>
          <a:bodyPr wrap="square" lIns="91440" tIns="45720" rIns="91440" bIns="45720" anchor="t">
            <a:spAutoFit/>
          </a:bodyPr>
          <a:lstStyle/>
          <a:p>
            <a:pPr algn="r" rtl="0"/>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Tarım</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4" name="Graphic 33" descr="Film strip outline">
            <a:extLst>
              <a:ext uri="{FF2B5EF4-FFF2-40B4-BE49-F238E27FC236}">
                <a16:creationId xmlns:a16="http://schemas.microsoft.com/office/drawing/2014/main" id="{76626D58-9CCB-2D7D-A45E-A342F9628F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38" y="9237293"/>
            <a:ext cx="742942" cy="742942"/>
          </a:xfrm>
          <a:prstGeom prst="rect">
            <a:avLst/>
          </a:prstGeom>
        </p:spPr>
      </p:pic>
      <p:sp>
        <p:nvSpPr>
          <p:cNvPr id="36" name="TextBox 35">
            <a:extLst>
              <a:ext uri="{FF2B5EF4-FFF2-40B4-BE49-F238E27FC236}">
                <a16:creationId xmlns:a16="http://schemas.microsoft.com/office/drawing/2014/main" id="{01B8F811-2108-E68B-FE6F-5F9F39769D9B}"/>
              </a:ext>
            </a:extLst>
          </p:cNvPr>
          <p:cNvSpPr txBox="1"/>
          <p:nvPr/>
        </p:nvSpPr>
        <p:spPr>
          <a:xfrm>
            <a:off x="977645" y="9374717"/>
            <a:ext cx="5493836" cy="461665"/>
          </a:xfrm>
          <a:prstGeom prst="rect">
            <a:avLst/>
          </a:prstGeom>
          <a:noFill/>
          <a:ln>
            <a:solidFill>
              <a:srgbClr val="F79037"/>
            </a:solidFill>
          </a:ln>
        </p:spPr>
        <p:txBody>
          <a:bodyPr wrap="square" lIns="91440" tIns="45720" rIns="91440" bIns="45720" anchor="t">
            <a:spAutoFit/>
          </a:bodyPr>
          <a:lstStyle/>
          <a:p>
            <a:r>
              <a:rPr lang="en-IE" sz="1200" b="1" dirty="0" err="1">
                <a:latin typeface="Calibri"/>
                <a:ea typeface="Calibri" panose="020F0502020204030204" pitchFamily="34" charset="0"/>
                <a:cs typeface="Calibri"/>
              </a:rPr>
              <a:t>Öğrencilerden</a:t>
            </a:r>
            <a:r>
              <a:rPr lang="en-IE" sz="1200" b="1" dirty="0">
                <a:latin typeface="Calibri"/>
                <a:ea typeface="Calibri" panose="020F0502020204030204" pitchFamily="34" charset="0"/>
                <a:cs typeface="Calibri"/>
              </a:rPr>
              <a:t> </a:t>
            </a:r>
            <a:r>
              <a:rPr lang="en-IE" sz="1200" b="1" dirty="0" err="1">
                <a:latin typeface="Calibri"/>
                <a:ea typeface="Calibri" panose="020F0502020204030204" pitchFamily="34" charset="0"/>
                <a:cs typeface="Calibri"/>
              </a:rPr>
              <a:t>aşağıdaki</a:t>
            </a:r>
            <a:r>
              <a:rPr lang="en-IE" sz="1200" b="1" dirty="0">
                <a:latin typeface="Calibri"/>
                <a:ea typeface="Calibri" panose="020F0502020204030204" pitchFamily="34" charset="0"/>
                <a:cs typeface="Calibri"/>
              </a:rPr>
              <a:t> video </a:t>
            </a:r>
            <a:r>
              <a:rPr lang="en-IE" sz="1200" b="1" dirty="0" err="1">
                <a:latin typeface="Calibri"/>
                <a:ea typeface="Calibri" panose="020F0502020204030204" pitchFamily="34" charset="0"/>
                <a:cs typeface="Calibri"/>
              </a:rPr>
              <a:t>dizisini</a:t>
            </a:r>
            <a:r>
              <a:rPr lang="en-IE" sz="1200" b="1" dirty="0">
                <a:latin typeface="Calibri"/>
                <a:ea typeface="Calibri" panose="020F0502020204030204" pitchFamily="34" charset="0"/>
                <a:cs typeface="Calibri"/>
              </a:rPr>
              <a:t> </a:t>
            </a:r>
            <a:r>
              <a:rPr lang="en-IE" sz="1200" b="1" dirty="0" err="1">
                <a:latin typeface="Calibri"/>
                <a:ea typeface="Calibri" panose="020F0502020204030204" pitchFamily="34" charset="0"/>
                <a:cs typeface="Calibri"/>
              </a:rPr>
              <a:t>izlemeleri</a:t>
            </a:r>
            <a:r>
              <a:rPr lang="en-IE" sz="1200" b="1" dirty="0">
                <a:latin typeface="Calibri"/>
                <a:ea typeface="Calibri" panose="020F0502020204030204" pitchFamily="34" charset="0"/>
                <a:cs typeface="Calibri"/>
              </a:rPr>
              <a:t> </a:t>
            </a:r>
            <a:r>
              <a:rPr lang="en-IE" sz="1200" b="1" dirty="0" err="1">
                <a:latin typeface="Calibri"/>
                <a:ea typeface="Calibri" panose="020F0502020204030204" pitchFamily="34" charset="0"/>
                <a:cs typeface="Calibri"/>
              </a:rPr>
              <a:t>ve</a:t>
            </a:r>
            <a:r>
              <a:rPr lang="en-IE" sz="1200" b="1" dirty="0">
                <a:latin typeface="Calibri"/>
                <a:ea typeface="Calibri" panose="020F0502020204030204" pitchFamily="34" charset="0"/>
                <a:cs typeface="Calibri"/>
              </a:rPr>
              <a:t> </a:t>
            </a:r>
            <a:r>
              <a:rPr lang="en-IE" sz="1200" b="1" dirty="0" err="1">
                <a:latin typeface="Calibri"/>
                <a:ea typeface="Calibri" panose="020F0502020204030204" pitchFamily="34" charset="0"/>
                <a:cs typeface="Calibri"/>
              </a:rPr>
              <a:t>ardından</a:t>
            </a:r>
            <a:r>
              <a:rPr lang="en-IE" sz="1200" b="1" dirty="0">
                <a:latin typeface="Calibri"/>
                <a:ea typeface="Calibri" panose="020F0502020204030204" pitchFamily="34" charset="0"/>
                <a:cs typeface="Calibri"/>
              </a:rPr>
              <a:t> "</a:t>
            </a:r>
            <a:r>
              <a:rPr lang="en-IE" sz="1200" b="1" dirty="0" err="1">
                <a:latin typeface="Calibri"/>
                <a:ea typeface="Calibri" panose="020F0502020204030204" pitchFamily="34" charset="0"/>
                <a:cs typeface="Calibri"/>
              </a:rPr>
              <a:t>sürdürülebilirlik</a:t>
            </a:r>
            <a:r>
              <a:rPr lang="en-IE" sz="1200" b="1" dirty="0">
                <a:latin typeface="Calibri"/>
                <a:ea typeface="Calibri" panose="020F0502020204030204" pitchFamily="34" charset="0"/>
                <a:cs typeface="Calibri"/>
              </a:rPr>
              <a:t>" </a:t>
            </a:r>
            <a:r>
              <a:rPr lang="en-IE" sz="1200" b="1" dirty="0" err="1">
                <a:latin typeface="Calibri"/>
                <a:ea typeface="Calibri" panose="020F0502020204030204" pitchFamily="34" charset="0"/>
                <a:cs typeface="Calibri"/>
              </a:rPr>
              <a:t>temasını</a:t>
            </a:r>
            <a:r>
              <a:rPr lang="en-IE" sz="1200" b="1" dirty="0">
                <a:latin typeface="Calibri"/>
                <a:ea typeface="Calibri" panose="020F0502020204030204" pitchFamily="34" charset="0"/>
                <a:cs typeface="Calibri"/>
              </a:rPr>
              <a:t> </a:t>
            </a:r>
            <a:r>
              <a:rPr lang="en-IE" sz="1200" b="1" dirty="0" err="1">
                <a:latin typeface="Calibri"/>
                <a:ea typeface="Calibri" panose="020F0502020204030204" pitchFamily="34" charset="0"/>
                <a:cs typeface="Calibri"/>
              </a:rPr>
              <a:t>tartışmaları</a:t>
            </a:r>
            <a:r>
              <a:rPr lang="en-IE" sz="1200" b="1" dirty="0">
                <a:latin typeface="Calibri"/>
                <a:ea typeface="Calibri" panose="020F0502020204030204" pitchFamily="34" charset="0"/>
                <a:cs typeface="Calibri"/>
              </a:rPr>
              <a:t> </a:t>
            </a:r>
            <a:r>
              <a:rPr lang="en-IE" sz="1200" b="1" dirty="0" err="1">
                <a:latin typeface="Calibri"/>
                <a:ea typeface="Calibri" panose="020F0502020204030204" pitchFamily="34" charset="0"/>
                <a:cs typeface="Calibri"/>
              </a:rPr>
              <a:t>istenebilir</a:t>
            </a:r>
            <a:r>
              <a:rPr lang="en-IE" sz="1200" b="1" dirty="0">
                <a:latin typeface="Calibri"/>
                <a:ea typeface="Calibri" panose="020F0502020204030204" pitchFamily="34" charset="0"/>
                <a:cs typeface="Calibri"/>
              </a:rPr>
              <a:t> </a:t>
            </a:r>
            <a:r>
              <a:rPr lang="en-IE" sz="1200" b="1" dirty="0">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EC AV PORTALI (europa.eu)</a:t>
            </a:r>
            <a:r>
              <a:rPr lang="en-IE" sz="1200" b="1" dirty="0">
                <a:latin typeface="Calibri"/>
                <a:ea typeface="Calibri" panose="020F0502020204030204" pitchFamily="34" charset="0"/>
                <a:cs typeface="Calibri"/>
              </a:rPr>
              <a:t> </a:t>
            </a:r>
            <a:endParaRPr lang="en-IE" sz="1200" b="1" dirty="0">
              <a:latin typeface="Calibri"/>
              <a:ea typeface="Calibri" panose="020F0502020204030204" pitchFamily="34" charset="0"/>
              <a:cs typeface="Calibri" panose="020F0502020204030204" pitchFamily="34" charset="0"/>
            </a:endParaRPr>
          </a:p>
        </p:txBody>
      </p:sp>
      <p:pic>
        <p:nvPicPr>
          <p:cNvPr id="24578" name="Picture 2">
            <a:extLst>
              <a:ext uri="{FF2B5EF4-FFF2-40B4-BE49-F238E27FC236}">
                <a16:creationId xmlns:a16="http://schemas.microsoft.com/office/drawing/2014/main" id="{D8CD31C9-0A4D-E60A-BF0F-C1D83D20C0F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407292" y="7917534"/>
            <a:ext cx="2745090" cy="10941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D25891B-CC35-7537-1087-95E59DB2B6F3}"/>
              </a:ext>
            </a:extLst>
          </p:cNvPr>
          <p:cNvPicPr>
            <a:picLocks noChangeAspect="1"/>
          </p:cNvPicPr>
          <p:nvPr/>
        </p:nvPicPr>
        <p:blipFill>
          <a:blip r:embed="rId7"/>
          <a:stretch>
            <a:fillRect/>
          </a:stretch>
        </p:blipFill>
        <p:spPr>
          <a:xfrm>
            <a:off x="6792895" y="9376338"/>
            <a:ext cx="493080" cy="474817"/>
          </a:xfrm>
          <a:prstGeom prst="rect">
            <a:avLst/>
          </a:prstGeom>
        </p:spPr>
      </p:pic>
      <p:sp>
        <p:nvSpPr>
          <p:cNvPr id="35" name="Slide Number Placeholder 9">
            <a:extLst>
              <a:ext uri="{FF2B5EF4-FFF2-40B4-BE49-F238E27FC236}">
                <a16:creationId xmlns:a16="http://schemas.microsoft.com/office/drawing/2014/main" id="{B8D858D9-0E33-8D0B-DBC3-B68295CFDB12}"/>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16</a:t>
            </a:fld>
            <a:endParaRPr lang="en-US" sz="1100"/>
          </a:p>
        </p:txBody>
      </p:sp>
      <p:pic>
        <p:nvPicPr>
          <p:cNvPr id="37" name="Picture 36">
            <a:extLst>
              <a:ext uri="{FF2B5EF4-FFF2-40B4-BE49-F238E27FC236}">
                <a16:creationId xmlns:a16="http://schemas.microsoft.com/office/drawing/2014/main" id="{4711B74A-C6D5-CD92-2C72-8A402AD32DE2}"/>
              </a:ext>
            </a:extLst>
          </p:cNvPr>
          <p:cNvPicPr>
            <a:picLocks noChangeAspect="1"/>
          </p:cNvPicPr>
          <p:nvPr/>
        </p:nvPicPr>
        <p:blipFill>
          <a:blip r:embed="rId7"/>
          <a:stretch>
            <a:fillRect/>
          </a:stretch>
        </p:blipFill>
        <p:spPr>
          <a:xfrm>
            <a:off x="117731" y="5245095"/>
            <a:ext cx="493080" cy="474817"/>
          </a:xfrm>
          <a:prstGeom prst="rect">
            <a:avLst/>
          </a:prstGeom>
        </p:spPr>
      </p:pic>
    </p:spTree>
    <p:extLst>
      <p:ext uri="{BB962C8B-B14F-4D97-AF65-F5344CB8AC3E}">
        <p14:creationId xmlns:p14="http://schemas.microsoft.com/office/powerpoint/2010/main" val="367559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2074855" y="669175"/>
            <a:ext cx="5320575" cy="946746"/>
          </a:xfrm>
        </p:spPr>
        <p:txBody>
          <a:body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a:t>Doğal Gıda Kaynakları</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algn="l"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20" y="2595220"/>
            <a:ext cx="6143488" cy="6820641"/>
          </a:xfrm>
        </p:spPr>
        <p:txBody>
          <a:bodyPr lIns="91440" tIns="45720" rIns="91440" bIns="45720" numCol="1" spcCol="288000" anchor="t">
            <a:noAutofit/>
          </a:bodyPr>
          <a:lstStyle/>
          <a:p>
            <a:pPr rtl="0" fontAlgn="base"/>
            <a:r>
              <a:rPr lang="en-GB" sz="1400" b="1" i="0" dirty="0" err="1">
                <a:solidFill>
                  <a:srgbClr val="000000"/>
                </a:solidFill>
                <a:effectLst/>
                <a:latin typeface="Calibri"/>
                <a:ea typeface="Calibri" panose="020F0502020204030204" pitchFamily="34" charset="0"/>
                <a:cs typeface="Calibri"/>
              </a:rPr>
              <a:t>Tarım</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sürdürülebilir</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bir</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şekilde</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uygulanmadığı</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takdirde</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ekosistemlere</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zarar</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verebilir</a:t>
            </a:r>
            <a:r>
              <a:rPr lang="en-GB" sz="1400" b="1" i="0" dirty="0">
                <a:solidFill>
                  <a:srgbClr val="000000"/>
                </a:solidFill>
                <a:effectLst/>
                <a:latin typeface="Calibri"/>
                <a:ea typeface="Calibri" panose="020F0502020204030204" pitchFamily="34" charset="0"/>
                <a:cs typeface="Calibri"/>
              </a:rPr>
              <a:t>.</a:t>
            </a:r>
          </a:p>
          <a:p>
            <a:pPr fontAlgn="base"/>
            <a:endParaRPr lang="en-GB" sz="1400" b="1" i="0" dirty="0">
              <a:solidFill>
                <a:srgbClr val="000000"/>
              </a:solidFill>
              <a:latin typeface="Calibri"/>
              <a:ea typeface="Calibri" panose="020F0502020204030204" pitchFamily="34" charset="0"/>
              <a:cs typeface="Calibri"/>
            </a:endParaRPr>
          </a:p>
          <a:p>
            <a:pPr fontAlgn="base"/>
            <a:r>
              <a:rPr lang="en-GB" sz="1200" b="0" i="0" dirty="0">
                <a:solidFill>
                  <a:srgbClr val="000000"/>
                </a:solidFill>
                <a:effectLst/>
                <a:latin typeface="Calibri"/>
                <a:ea typeface="Calibri" panose="020F0502020204030204" pitchFamily="34" charset="0"/>
                <a:cs typeface="Calibri"/>
              </a:rPr>
              <a:t>'</a:t>
            </a:r>
            <a:r>
              <a:rPr lang="en-GB" sz="1200" b="0" i="0" dirty="0" err="1">
                <a:solidFill>
                  <a:srgbClr val="000000"/>
                </a:solidFill>
                <a:effectLst/>
                <a:latin typeface="Calibri"/>
                <a:ea typeface="Calibri" panose="020F0502020204030204" pitchFamily="34" charset="0"/>
                <a:cs typeface="Calibri"/>
              </a:rPr>
              <a:t>Çiftlikten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Çatala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stratejisi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hakkında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daha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fazla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bilgi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edinmek</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için</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lütfen</a:t>
            </a:r>
            <a:r>
              <a:rPr lang="en-GB" sz="1200" dirty="0">
                <a:latin typeface="Calibri"/>
                <a:ea typeface="Calibri" panose="020F0502020204030204" pitchFamily="34" charset="0"/>
                <a:cs typeface="Calibri"/>
              </a:rPr>
              <a:t> </a:t>
            </a:r>
            <a:r>
              <a:rPr lang="en-GB" sz="1200" b="1" dirty="0">
                <a:solidFill>
                  <a:srgbClr val="F79037"/>
                </a:solidFill>
                <a:latin typeface="Calibri"/>
                <a:cs typeface="Calibri"/>
              </a:rPr>
              <a:t>b</a:t>
            </a:r>
            <a:r>
              <a:rPr lang="en-GB" sz="1200" b="1" dirty="0">
                <a:solidFill>
                  <a:srgbClr val="F79037"/>
                </a:solidFill>
                <a:latin typeface="Calibri"/>
                <a:cs typeface="Calibri"/>
                <a:hlinkClick r:id="rId2">
                  <a:extLst>
                    <a:ext uri="{A12FA001-AC4F-418D-AE19-62706E023703}">
                      <ahyp:hlinkClr xmlns:ahyp="http://schemas.microsoft.com/office/drawing/2018/hyperlinkcolor" val="tx"/>
                    </a:ext>
                  </a:extLst>
                </a:hlinkClick>
              </a:rPr>
              <a:t>uraya tıklayın. </a:t>
            </a:r>
            <a:endParaRPr lang="en-GB" sz="1200" b="1" dirty="0">
              <a:solidFill>
                <a:srgbClr val="F79037"/>
              </a:solidFill>
              <a:latin typeface="Calibri"/>
              <a:cs typeface="Calibri"/>
            </a:endParaRPr>
          </a:p>
          <a:p>
            <a:pPr fontAlgn="base"/>
            <a:endParaRPr lang="en-GB" sz="1200" i="0" dirty="0">
              <a:ea typeface="Calibri" panose="020F0502020204030204" pitchFamily="34" charset="0"/>
            </a:endParaRPr>
          </a:p>
          <a:p>
            <a:pPr fontAlgn="base"/>
            <a:r>
              <a:rPr lang="en-GB" sz="1200" dirty="0" err="1">
                <a:latin typeface="Calibri"/>
                <a:ea typeface="Calibri" panose="020F0502020204030204" pitchFamily="34" charset="0"/>
                <a:cs typeface="Calibri"/>
              </a:rPr>
              <a:t>Avrupa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Birliği</a:t>
            </a:r>
            <a:r>
              <a:rPr lang="en-GB" sz="1200" dirty="0">
                <a:latin typeface="Calibri"/>
                <a:ea typeface="Calibri" panose="020F0502020204030204" pitchFamily="34" charset="0"/>
                <a:cs typeface="Calibri"/>
              </a:rPr>
              <a:t>, 2030 "</a:t>
            </a:r>
            <a:r>
              <a:rPr lang="en-GB" sz="1200" b="0" i="0" dirty="0" err="1">
                <a:solidFill>
                  <a:srgbClr val="000000"/>
                </a:solidFill>
                <a:effectLst/>
                <a:latin typeface="Calibri"/>
                <a:ea typeface="Calibri" panose="020F0502020204030204" pitchFamily="34" charset="0"/>
                <a:cs typeface="Calibri"/>
              </a:rPr>
              <a:t>Çiftlikten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Sofraya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stratejisi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doğrultusunda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Avrupa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Birliği</a:t>
            </a:r>
            <a:r>
              <a:rPr lang="en-GB" sz="1200" dirty="0">
                <a:latin typeface="Calibri"/>
                <a:ea typeface="Calibri" panose="020F0502020204030204" pitchFamily="34" charset="0"/>
                <a:cs typeface="Calibri"/>
              </a:rPr>
              <a:t> [AB], 2020),  </a:t>
            </a:r>
            <a:r>
              <a:rPr lang="en-GB" sz="1200" b="0" i="0" dirty="0" err="1">
                <a:solidFill>
                  <a:srgbClr val="000000"/>
                </a:solidFill>
                <a:effectLst/>
                <a:latin typeface="Calibri"/>
                <a:ea typeface="Calibri" panose="020F0502020204030204" pitchFamily="34" charset="0"/>
                <a:cs typeface="Calibri"/>
              </a:rPr>
              <a:t>gıda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üretimi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sektörleri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için</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aşağıdaki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ölçülebilir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hedefleri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içeren</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eylemleri</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önermektedir</a:t>
            </a:r>
            <a:r>
              <a:rPr lang="en-GB" sz="1200" dirty="0">
                <a:latin typeface="Calibri"/>
                <a:ea typeface="Calibri" panose="020F0502020204030204" pitchFamily="34" charset="0"/>
                <a:cs typeface="Calibri"/>
              </a:rPr>
              <a:t>: </a:t>
            </a:r>
            <a:endParaRPr lang="en-GB" sz="1200" b="0" i="0" dirty="0">
              <a:solidFill>
                <a:srgbClr val="000000"/>
              </a:solidFill>
              <a:latin typeface="Calibri"/>
              <a:ea typeface="Calibri" panose="020F0502020204030204" pitchFamily="34" charset="0"/>
              <a:cs typeface="Calibri"/>
            </a:endParaRPr>
          </a:p>
          <a:p>
            <a:pPr rtl="0" fontAlgn="base"/>
            <a:endParaRPr lang="en-GB" sz="1200" b="0" i="0" dirty="0">
              <a:solidFill>
                <a:srgbClr val="000000"/>
              </a:solidFill>
              <a:effectLst/>
              <a:ea typeface="Calibri" panose="020F0502020204030204" pitchFamily="34" charset="0"/>
            </a:endParaRPr>
          </a:p>
          <a:p>
            <a:pPr marL="228600" indent="-228600" rtl="0" fontAlgn="base">
              <a:buFont typeface="+mj-lt"/>
              <a:buAutoNum type="arabicPeriod"/>
            </a:pPr>
            <a:r>
              <a:rPr lang="en-GB" sz="1200" b="0" i="1" dirty="0" err="1">
                <a:solidFill>
                  <a:srgbClr val="000000"/>
                </a:solidFill>
                <a:effectLst/>
                <a:latin typeface="Calibri"/>
                <a:ea typeface="Calibri" panose="020F0502020204030204" pitchFamily="34" charset="0"/>
                <a:cs typeface="Calibri"/>
              </a:rPr>
              <a:t>Kimyasal</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böcek</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ilacı</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kullanımında</a:t>
            </a:r>
            <a:r>
              <a:rPr lang="en-GB" sz="1200" b="0" i="1" dirty="0">
                <a:solidFill>
                  <a:srgbClr val="000000"/>
                </a:solidFill>
                <a:effectLst/>
                <a:latin typeface="Calibri"/>
                <a:ea typeface="Calibri" panose="020F0502020204030204" pitchFamily="34" charset="0"/>
                <a:cs typeface="Calibri"/>
              </a:rPr>
              <a:t> %50 </a:t>
            </a:r>
            <a:r>
              <a:rPr lang="en-GB" sz="1200" b="0" i="1" dirty="0" err="1">
                <a:solidFill>
                  <a:srgbClr val="000000"/>
                </a:solidFill>
                <a:effectLst/>
                <a:latin typeface="Calibri"/>
                <a:ea typeface="Calibri" panose="020F0502020204030204" pitchFamily="34" charset="0"/>
                <a:cs typeface="Calibri"/>
              </a:rPr>
              <a:t>azalma</a:t>
            </a:r>
            <a:r>
              <a:rPr lang="en-GB" sz="1200" b="0" i="1" dirty="0">
                <a:solidFill>
                  <a:srgbClr val="000000"/>
                </a:solidFill>
                <a:effectLst/>
                <a:latin typeface="Calibri"/>
                <a:ea typeface="Calibri" panose="020F0502020204030204" pitchFamily="34" charset="0"/>
                <a:cs typeface="Calibri"/>
              </a:rPr>
              <a:t>;</a:t>
            </a:r>
            <a:endParaRPr lang="en-GB" sz="1200" b="0" i="1" dirty="0">
              <a:solidFill>
                <a:srgbClr val="000000"/>
              </a:solidFill>
              <a:latin typeface="Calibri"/>
              <a:ea typeface="Calibri" panose="020F0502020204030204" pitchFamily="34" charset="0"/>
              <a:cs typeface="Calibri"/>
            </a:endParaRPr>
          </a:p>
          <a:p>
            <a:pPr marL="228600" indent="-228600" rtl="0" fontAlgn="base">
              <a:buFont typeface="+mj-lt"/>
              <a:buAutoNum type="arabicPeriod"/>
            </a:pPr>
            <a:r>
              <a:rPr lang="en-GB" sz="1200" i="1" dirty="0">
                <a:latin typeface="Calibri"/>
                <a:ea typeface="Calibri" panose="020F0502020204030204" pitchFamily="34" charset="0"/>
                <a:cs typeface="Calibri"/>
              </a:rPr>
              <a:t>En</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az</a:t>
            </a:r>
            <a:r>
              <a:rPr lang="en-GB" sz="1200" b="0" i="1" dirty="0">
                <a:solidFill>
                  <a:srgbClr val="000000"/>
                </a:solidFill>
                <a:effectLst/>
                <a:latin typeface="Calibri"/>
                <a:ea typeface="Calibri" panose="020F0502020204030204" pitchFamily="34" charset="0"/>
                <a:cs typeface="Calibri"/>
              </a:rPr>
              <a:t> %20 </a:t>
            </a:r>
            <a:r>
              <a:rPr lang="en-GB" sz="1200" b="0" i="1" dirty="0" err="1">
                <a:solidFill>
                  <a:srgbClr val="000000"/>
                </a:solidFill>
                <a:effectLst/>
                <a:latin typeface="Calibri"/>
                <a:ea typeface="Calibri" panose="020F0502020204030204" pitchFamily="34" charset="0"/>
                <a:cs typeface="Calibri"/>
              </a:rPr>
              <a:t>azaltılmış</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gübre</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kullanımı</a:t>
            </a:r>
            <a:r>
              <a:rPr lang="en-GB" sz="1200" b="0" i="1" dirty="0">
                <a:solidFill>
                  <a:srgbClr val="000000"/>
                </a:solidFill>
                <a:effectLst/>
                <a:latin typeface="Calibri"/>
                <a:ea typeface="Calibri" panose="020F0502020204030204" pitchFamily="34" charset="0"/>
                <a:cs typeface="Calibri"/>
              </a:rPr>
              <a:t>;</a:t>
            </a:r>
            <a:endParaRPr lang="en-GB" sz="1200" b="0" i="1" dirty="0">
              <a:solidFill>
                <a:srgbClr val="000000"/>
              </a:solidFill>
              <a:latin typeface="Calibri"/>
              <a:ea typeface="Calibri" panose="020F0502020204030204" pitchFamily="34" charset="0"/>
              <a:cs typeface="Calibri"/>
            </a:endParaRPr>
          </a:p>
          <a:p>
            <a:pPr marL="228600" indent="-228600" fontAlgn="base">
              <a:buFont typeface="+mj-lt"/>
              <a:buAutoNum type="arabicPeriod"/>
            </a:pPr>
            <a:r>
              <a:rPr lang="en-GB" sz="1200" b="0" i="1" dirty="0" err="1">
                <a:solidFill>
                  <a:srgbClr val="000000"/>
                </a:solidFill>
                <a:effectLst/>
                <a:latin typeface="Calibri"/>
                <a:ea typeface="Calibri" panose="020F0502020204030204" pitchFamily="34" charset="0"/>
                <a:cs typeface="Calibri"/>
              </a:rPr>
              <a:t>Çiftlik</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hayvanları</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ve</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su</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ürünleri</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yetiştiriciliğinde</a:t>
            </a:r>
            <a:r>
              <a:rPr lang="en-GB" sz="1200" b="0" i="1" dirty="0">
                <a:solidFill>
                  <a:srgbClr val="000000"/>
                </a:solidFill>
                <a:effectLst/>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Avrupa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Birliği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antimikrobiyal</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satışlarında</a:t>
            </a:r>
            <a:r>
              <a:rPr lang="en-GB" sz="1200" b="0" i="1" dirty="0">
                <a:solidFill>
                  <a:srgbClr val="000000"/>
                </a:solidFill>
                <a:effectLst/>
                <a:latin typeface="Calibri"/>
                <a:ea typeface="Calibri" panose="020F0502020204030204" pitchFamily="34" charset="0"/>
                <a:cs typeface="Calibri"/>
              </a:rPr>
              <a:t> %50 </a:t>
            </a:r>
            <a:r>
              <a:rPr lang="en-GB" sz="1200" i="1" dirty="0" err="1">
                <a:latin typeface="Calibri"/>
                <a:ea typeface="Calibri" panose="020F0502020204030204" pitchFamily="34" charset="0"/>
                <a:cs typeface="Calibri"/>
              </a:rPr>
              <a:t>azalma</a:t>
            </a:r>
            <a:r>
              <a:rPr lang="en-GB" sz="1200" i="1" dirty="0">
                <a:latin typeface="Calibri"/>
                <a:ea typeface="Calibri" panose="020F0502020204030204" pitchFamily="34" charset="0"/>
                <a:cs typeface="Calibri"/>
              </a:rPr>
              <a:t>;</a:t>
            </a:r>
            <a:endParaRPr lang="en-GB" sz="1200" b="0" i="1" dirty="0">
              <a:solidFill>
                <a:srgbClr val="000000"/>
              </a:solidFill>
              <a:latin typeface="Calibri"/>
              <a:ea typeface="Calibri" panose="020F0502020204030204" pitchFamily="34" charset="0"/>
              <a:cs typeface="Calibri"/>
            </a:endParaRPr>
          </a:p>
          <a:p>
            <a:pPr marL="228600" indent="-228600" fontAlgn="base">
              <a:buFont typeface="+mj-lt"/>
              <a:buAutoNum type="arabicPeriod"/>
            </a:pPr>
            <a:r>
              <a:rPr lang="en-GB" sz="1200" i="1" dirty="0" err="1">
                <a:latin typeface="Calibri"/>
                <a:ea typeface="Calibri" panose="020F0502020204030204" pitchFamily="34" charset="0"/>
                <a:cs typeface="Calibri"/>
              </a:rPr>
              <a:t>Sahadaki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tarımın</a:t>
            </a:r>
            <a:r>
              <a:rPr lang="en-GB" sz="1200" i="1" dirty="0">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en</a:t>
            </a:r>
            <a:r>
              <a:rPr lang="en-GB" sz="1200" b="0" i="1" dirty="0">
                <a:solidFill>
                  <a:srgbClr val="000000"/>
                </a:solidFill>
                <a:effectLst/>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azından</a:t>
            </a:r>
            <a:r>
              <a:rPr lang="en-GB" sz="1200" b="0" i="1" dirty="0">
                <a:solidFill>
                  <a:srgbClr val="000000"/>
                </a:solidFill>
                <a:effectLst/>
                <a:latin typeface="Calibri"/>
                <a:ea typeface="Calibri" panose="020F0502020204030204" pitchFamily="34" charset="0"/>
                <a:cs typeface="Calibri"/>
              </a:rPr>
              <a:t> %</a:t>
            </a:r>
            <a:r>
              <a:rPr lang="en-GB" sz="1200" i="1" dirty="0">
                <a:latin typeface="Calibri"/>
                <a:ea typeface="Calibri" panose="020F0502020204030204" pitchFamily="34" charset="0"/>
                <a:cs typeface="Calibri"/>
              </a:rPr>
              <a:t>25'inin </a:t>
            </a:r>
            <a:r>
              <a:rPr lang="en-GB" sz="1200" i="1" dirty="0" err="1">
                <a:latin typeface="Calibri"/>
                <a:ea typeface="Calibri" panose="020F0502020204030204" pitchFamily="34" charset="0"/>
                <a:cs typeface="Calibri"/>
              </a:rPr>
              <a:t>organik</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olması</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ve</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organik</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su</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ürünleri</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yetiştiriciliğinde</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önemli</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bir</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artış</a:t>
            </a:r>
            <a:r>
              <a:rPr lang="en-GB" sz="1200" b="0" i="1" dirty="0">
                <a:solidFill>
                  <a:srgbClr val="000000"/>
                </a:solidFill>
                <a:effectLst/>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olması</a:t>
            </a:r>
            <a:r>
              <a:rPr lang="en-GB" sz="1200" i="1" dirty="0">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b="0" i="0" dirty="0">
              <a:solidFill>
                <a:srgbClr val="000000"/>
              </a:solidFill>
              <a:latin typeface="Calibri"/>
              <a:ea typeface="Calibri" panose="020F0502020204030204" pitchFamily="34" charset="0"/>
              <a:cs typeface="Calibri"/>
            </a:endParaRPr>
          </a:p>
          <a:p>
            <a:pPr rtl="0" fontAlgn="base"/>
            <a:endParaRPr lang="en-GB" sz="1200" b="0" i="0" dirty="0">
              <a:solidFill>
                <a:srgbClr val="000000"/>
              </a:solidFill>
              <a:effectLst/>
              <a:ea typeface="Calibri" panose="020F0502020204030204" pitchFamily="34" charset="0"/>
            </a:endParaRPr>
          </a:p>
          <a:p>
            <a:r>
              <a:rPr lang="en-GB" sz="1200" dirty="0">
                <a:latin typeface="Calibri"/>
                <a:ea typeface="Calibri" panose="020F0502020204030204" pitchFamily="34" charset="0"/>
                <a:cs typeface="Calibri"/>
              </a:rPr>
              <a:t>"</a:t>
            </a:r>
            <a:r>
              <a:rPr lang="en-GB" sz="1200" b="0" i="0" dirty="0" err="1">
                <a:solidFill>
                  <a:srgbClr val="000000"/>
                </a:solidFill>
                <a:effectLst/>
                <a:latin typeface="Calibri"/>
                <a:ea typeface="Calibri" panose="020F0502020204030204" pitchFamily="34" charset="0"/>
                <a:cs typeface="Calibri"/>
              </a:rPr>
              <a:t>Diğer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yol</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haritaları</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politika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girişimleri</a:t>
            </a:r>
            <a:r>
              <a:rPr lang="en-GB" sz="1200" b="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çiftlik</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hayvanları</a:t>
            </a:r>
            <a:r>
              <a:rPr lang="en-GB" sz="1200" i="1" dirty="0">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balık</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ve</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deniz</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ürünleri</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sektörlerinde</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sürdürülebilir</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üretim</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hayvan</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refahı</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ve</a:t>
            </a:r>
            <a:r>
              <a:rPr lang="en-GB" sz="1200" b="0" i="1" dirty="0">
                <a:solidFill>
                  <a:srgbClr val="000000"/>
                </a:solidFill>
                <a:effectLst/>
                <a:latin typeface="Calibri"/>
                <a:ea typeface="Calibri" panose="020F0502020204030204" pitchFamily="34" charset="0"/>
                <a:cs typeface="Calibri"/>
              </a:rPr>
              <a:t> bitki </a:t>
            </a:r>
            <a:r>
              <a:rPr lang="en-GB" sz="1200" b="0" i="1" dirty="0" err="1">
                <a:solidFill>
                  <a:srgbClr val="000000"/>
                </a:solidFill>
                <a:effectLst/>
                <a:latin typeface="Calibri"/>
                <a:ea typeface="Calibri" panose="020F0502020204030204" pitchFamily="34" charset="0"/>
                <a:cs typeface="Calibri"/>
              </a:rPr>
              <a:t>sağlığı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gibi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konuları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içermektedir</a:t>
            </a:r>
            <a:r>
              <a:rPr lang="en-GB" sz="1200" i="1" dirty="0">
                <a:latin typeface="Calibri"/>
                <a:ea typeface="Calibri" panose="020F0502020204030204" pitchFamily="34" charset="0"/>
                <a:cs typeface="Calibri"/>
              </a:rPr>
              <a:t> " </a:t>
            </a:r>
            <a:r>
              <a:rPr lang="en-GB" sz="1200" dirty="0">
                <a:latin typeface="Calibri"/>
                <a:ea typeface="Calibri" panose="020F0502020204030204" pitchFamily="34" charset="0"/>
                <a:cs typeface="Calibri"/>
              </a:rPr>
              <a:t>(European Union, 2020). </a:t>
            </a:r>
            <a:endParaRPr lang="en-GB" dirty="0"/>
          </a:p>
          <a:p>
            <a:pPr rtl="0" fontAlgn="base"/>
            <a:endParaRPr lang="en-GB" sz="1200" b="0" i="0" dirty="0">
              <a:solidFill>
                <a:srgbClr val="000000"/>
              </a:solidFill>
              <a:effectLst/>
              <a:ea typeface="Calibri" panose="020F0502020204030204" pitchFamily="34" charset="0"/>
            </a:endParaRPr>
          </a:p>
          <a:p>
            <a:pPr fontAlgn="base"/>
            <a:r>
              <a:rPr lang="en-GB" sz="1200" dirty="0">
                <a:latin typeface="Calibri"/>
                <a:ea typeface="Calibri" panose="020F0502020204030204" pitchFamily="34" charset="0"/>
                <a:cs typeface="Calibri"/>
              </a:rPr>
              <a:t>Bu </a:t>
            </a:r>
            <a:r>
              <a:rPr lang="en-GB" sz="1200" dirty="0" err="1">
                <a:latin typeface="Calibri"/>
                <a:ea typeface="Calibri" panose="020F0502020204030204" pitchFamily="34" charset="0"/>
                <a:cs typeface="Calibri"/>
              </a:rPr>
              <a:t>sayede</a:t>
            </a:r>
            <a:r>
              <a:rPr lang="en-GB" sz="1200" dirty="0">
                <a:latin typeface="Calibri"/>
                <a:ea typeface="Calibri" panose="020F0502020204030204" pitchFamily="34" charset="0"/>
                <a:cs typeface="Calibri"/>
              </a:rPr>
              <a:t>,</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sürdürülebilir</a:t>
            </a:r>
            <a:r>
              <a:rPr lang="en-GB" sz="1200" b="1" i="0" dirty="0">
                <a:solidFill>
                  <a:srgbClr val="000000"/>
                </a:solidFill>
                <a:effectLst/>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tarım</a:t>
            </a:r>
            <a:r>
              <a:rPr lang="en-GB" sz="1200" b="1"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toplumun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ihtiyaçlarını</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karşılamak</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için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sürdürülebilir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bir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şekilde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çiftçilik</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yapmak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anlamına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gelmektedir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Geleceği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gelecek</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nesillerin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gelişimini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güvence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altına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almak</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esastır</a:t>
            </a:r>
            <a:r>
              <a:rPr lang="en-GB" sz="1200" b="0" i="0" dirty="0">
                <a:solidFill>
                  <a:srgbClr val="000000"/>
                </a:solidFill>
                <a:effectLst/>
                <a:latin typeface="Calibri"/>
                <a:ea typeface="Calibri" panose="020F0502020204030204" pitchFamily="34" charset="0"/>
                <a:cs typeface="Calibri"/>
              </a:rPr>
              <a:t>. Bu </a:t>
            </a:r>
            <a:r>
              <a:rPr lang="en-GB" sz="1200" b="0" i="0" dirty="0" err="1">
                <a:solidFill>
                  <a:srgbClr val="000000"/>
                </a:solidFill>
                <a:effectLst/>
                <a:latin typeface="Calibri"/>
                <a:ea typeface="Calibri" panose="020F0502020204030204" pitchFamily="34" charset="0"/>
                <a:cs typeface="Calibri"/>
              </a:rPr>
              <a:t>nedenle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aşağıdakiler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önemlidir</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latin typeface="Calibri"/>
              <a:ea typeface="Calibri" panose="020F0502020204030204" pitchFamily="34" charset="0"/>
              <a:cs typeface="Calibri"/>
            </a:endParaRPr>
          </a:p>
          <a:p>
            <a:pPr marL="171450" indent="-171450" fontAlgn="base">
              <a:buFont typeface="Arial" panose="020B0604020202020204" pitchFamily="34" charset="0"/>
              <a:buChar char="•"/>
            </a:pPr>
            <a:r>
              <a:rPr lang="en-GB" sz="1200" dirty="0" err="1">
                <a:latin typeface="Calibri"/>
                <a:ea typeface="Calibri" panose="020F0502020204030204" pitchFamily="34" charset="0"/>
                <a:cs typeface="Calibri"/>
              </a:rPr>
              <a:t>İş</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süreçlerini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çiftçilik</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faaliyetlerini</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uygulayarak</a:t>
            </a:r>
            <a:r>
              <a:rPr lang="en-GB" sz="1200"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karbon</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ayak</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izini</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azaltmak</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Tarım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faaliyetleri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iklim</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değişikliği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arazi</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bozulması</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ormansızlaşmayı</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aza</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indirmek</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suyun</a:t>
            </a:r>
            <a:r>
              <a:rPr lang="en-GB" sz="1200" dirty="0">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kıtlığını</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kirliliğini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önlemek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önemlidir</a:t>
            </a:r>
            <a:r>
              <a:rPr lang="en-GB" sz="1200" b="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Permakültür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interkültür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farklı</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türlerin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arazide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yetiştirilmesi</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ürün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rotasyonu</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gibi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çeşitli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etkinlikler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uygulanabilir</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Karbon </a:t>
            </a:r>
            <a:r>
              <a:rPr lang="en-GB" sz="1200" dirty="0" err="1">
                <a:latin typeface="Calibri"/>
                <a:ea typeface="Calibri" panose="020F0502020204030204" pitchFamily="34" charset="0"/>
                <a:cs typeface="Calibri"/>
              </a:rPr>
              <a:t>salınımını</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azaltıcı</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yeşil</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odaklı</a:t>
            </a:r>
            <a:r>
              <a:rPr lang="en-GB" sz="1200" dirty="0">
                <a:latin typeface="Calibri"/>
                <a:ea typeface="Calibri" panose="020F0502020204030204" pitchFamily="34" charset="0"/>
                <a:cs typeface="Calibri"/>
              </a:rPr>
              <a:t> yeni </a:t>
            </a:r>
            <a:r>
              <a:rPr lang="en-GB" sz="1200" dirty="0" err="1">
                <a:latin typeface="Calibri"/>
                <a:ea typeface="Calibri" panose="020F0502020204030204" pitchFamily="34" charset="0"/>
                <a:cs typeface="Calibri"/>
              </a:rPr>
              <a:t>iş</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modellerinin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geliştirilmesi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iklim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nötrlüğü</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hedefini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garanti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altına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almaya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yardımcı</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olacağından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önemlidir</a:t>
            </a:r>
            <a:r>
              <a:rPr lang="en-GB" sz="1200" dirty="0">
                <a:latin typeface="Calibri"/>
                <a:ea typeface="Calibri" panose="020F0502020204030204" pitchFamily="34" charset="0"/>
                <a:cs typeface="Calibri"/>
              </a:rPr>
              <a:t>. </a:t>
            </a:r>
            <a:endParaRPr lang="en-GB" sz="1200" b="0" i="0" dirty="0">
              <a:solidFill>
                <a:srgbClr val="000000"/>
              </a:solidFill>
              <a:latin typeface="Calibri"/>
              <a:ea typeface="Calibri" panose="020F0502020204030204" pitchFamily="34" charset="0"/>
              <a:cs typeface="Calibri"/>
            </a:endParaRPr>
          </a:p>
          <a:p>
            <a:pPr marL="171450" indent="-171450" fontAlgn="base">
              <a:buFont typeface="Arial" panose="020B0604020202020204" pitchFamily="34" charset="0"/>
              <a:buChar char="•"/>
            </a:pPr>
            <a:r>
              <a:rPr lang="en-GB" sz="1200" b="1" dirty="0" err="1">
                <a:latin typeface="Calibri"/>
                <a:ea typeface="Calibri" panose="020F0502020204030204" pitchFamily="34" charset="0"/>
                <a:cs typeface="Calibri"/>
              </a:rPr>
              <a:t>Çevre</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dostu</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yöntemler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insanlara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veya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doğal</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ekosistemlere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zarar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vermeden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mahsul</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canlı</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hayvan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üretimine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izin</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verecek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şekilde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uygulanabilir</a:t>
            </a:r>
            <a:r>
              <a:rPr lang="en-GB" sz="1200" dirty="0">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Toprağın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suyun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biyoçeşitliliğin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doğal</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kaynakların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korunması</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esastır</a:t>
            </a:r>
            <a:r>
              <a:rPr lang="en-GB" sz="1200" dirty="0">
                <a:latin typeface="Calibri"/>
                <a:ea typeface="Calibri" panose="020F0502020204030204" pitchFamily="34" charset="0"/>
                <a:cs typeface="Calibri"/>
              </a:rPr>
              <a:t>.</a:t>
            </a:r>
            <a:endParaRPr lang="en-GB" sz="1200" b="0" i="0" dirty="0">
              <a:solidFill>
                <a:srgbClr val="000000"/>
              </a:solidFill>
              <a:latin typeface="Calibri"/>
              <a:ea typeface="Calibri" panose="020F0502020204030204" pitchFamily="34" charset="0"/>
              <a:cs typeface="Calibri"/>
            </a:endParaRPr>
          </a:p>
          <a:p>
            <a:pPr marL="171450" indent="-171450" fontAlgn="base">
              <a:buFont typeface="Arial" panose="020B0604020202020204" pitchFamily="34" charset="0"/>
              <a:buChar char="•"/>
            </a:pPr>
            <a:r>
              <a:rPr lang="en-GB" sz="1200" b="1" dirty="0" err="1">
                <a:latin typeface="Calibri"/>
                <a:ea typeface="Calibri" panose="020F0502020204030204" pitchFamily="34" charset="0"/>
                <a:cs typeface="Calibri"/>
              </a:rPr>
              <a:t>Çalışma</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ve</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yaşam</a:t>
            </a:r>
            <a:r>
              <a:rPr lang="en-GB" sz="1200" b="1" i="0" dirty="0">
                <a:solidFill>
                  <a:srgbClr val="000000"/>
                </a:solidFill>
                <a:effectLst/>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koşulları</a:t>
            </a:r>
            <a:r>
              <a:rPr lang="en-GB" sz="1200" b="1"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çiftlikte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veya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komşu</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bölgelerde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çalışanlar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yaşayanlar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için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sağlanmalıdır</a:t>
            </a:r>
            <a:r>
              <a:rPr lang="en-GB" sz="1200" dirty="0">
                <a:latin typeface="Calibri"/>
                <a:ea typeface="Calibri" panose="020F0502020204030204" pitchFamily="34" charset="0"/>
                <a:cs typeface="Calibri"/>
              </a:rPr>
              <a:t>.</a:t>
            </a:r>
            <a:endParaRPr lang="en-GB" sz="1200" b="0" i="0" dirty="0">
              <a:solidFill>
                <a:srgbClr val="000000"/>
              </a:solidFill>
              <a:latin typeface="Calibri"/>
              <a:ea typeface="Calibri" panose="020F0502020204030204" pitchFamily="34" charset="0"/>
              <a:cs typeface="Calibri"/>
            </a:endParaRPr>
          </a:p>
          <a:p>
            <a:pPr rtl="0"/>
            <a:endParaRPr lang="en-GB" sz="1200" b="1" dirty="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182298" y="1268686"/>
            <a:ext cx="3800900" cy="461665"/>
          </a:xfrm>
          <a:prstGeom prst="rect">
            <a:avLst/>
          </a:prstGeom>
          <a:noFill/>
        </p:spPr>
        <p:txBody>
          <a:bodyPr wrap="square" lIns="91440" tIns="45720" rIns="91440" bIns="45720" anchor="t">
            <a:spAutoFit/>
          </a:bodyPr>
          <a:lstStyle/>
          <a:p>
            <a:pPr algn="r" rtl="0"/>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Tarım</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5" name="Picture 6" descr="Icon  Description automatically generated">
            <a:extLst>
              <a:ext uri="{FF2B5EF4-FFF2-40B4-BE49-F238E27FC236}">
                <a16:creationId xmlns:a16="http://schemas.microsoft.com/office/drawing/2014/main" id="{EA975699-48CC-6B3A-1118-EC2738A143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56" y="7564839"/>
            <a:ext cx="881821" cy="1740028"/>
          </a:xfrm>
          <a:prstGeom prst="rect">
            <a:avLst/>
          </a:prstGeom>
        </p:spPr>
      </p:pic>
      <p:sp>
        <p:nvSpPr>
          <p:cNvPr id="33" name="TextBox 32">
            <a:extLst>
              <a:ext uri="{FF2B5EF4-FFF2-40B4-BE49-F238E27FC236}">
                <a16:creationId xmlns:a16="http://schemas.microsoft.com/office/drawing/2014/main" id="{B9F1DFBB-EE2B-B099-FB93-68CF4C362FAB}"/>
              </a:ext>
            </a:extLst>
          </p:cNvPr>
          <p:cNvSpPr txBox="1"/>
          <p:nvPr/>
        </p:nvSpPr>
        <p:spPr>
          <a:xfrm>
            <a:off x="71556" y="2212258"/>
            <a:ext cx="440911" cy="3288890"/>
          </a:xfrm>
          <a:prstGeom prst="rect">
            <a:avLst/>
          </a:prstGeom>
          <a:solidFill>
            <a:schemeClr val="bg1"/>
          </a:solidFill>
        </p:spPr>
        <p:txBody>
          <a:bodyPr wrap="square" rtlCol="0">
            <a:spAutoFit/>
          </a:bodyPr>
          <a:lstStyle/>
          <a:p>
            <a:pPr algn="l" rtl="0"/>
            <a:endParaRPr lang="en-IE"/>
          </a:p>
        </p:txBody>
      </p:sp>
      <p:pic>
        <p:nvPicPr>
          <p:cNvPr id="4" name="Picture 3">
            <a:extLst>
              <a:ext uri="{FF2B5EF4-FFF2-40B4-BE49-F238E27FC236}">
                <a16:creationId xmlns:a16="http://schemas.microsoft.com/office/drawing/2014/main" id="{5A019843-0D8E-81ED-7857-86D2F27F635E}"/>
              </a:ext>
            </a:extLst>
          </p:cNvPr>
          <p:cNvPicPr>
            <a:picLocks noChangeAspect="1"/>
          </p:cNvPicPr>
          <p:nvPr/>
        </p:nvPicPr>
        <p:blipFill>
          <a:blip r:embed="rId4"/>
          <a:stretch>
            <a:fillRect/>
          </a:stretch>
        </p:blipFill>
        <p:spPr>
          <a:xfrm>
            <a:off x="119006" y="3111187"/>
            <a:ext cx="493080" cy="474817"/>
          </a:xfrm>
          <a:prstGeom prst="rect">
            <a:avLst/>
          </a:prstGeom>
          <a:solidFill>
            <a:srgbClr val="94B3B2"/>
          </a:solidFill>
        </p:spPr>
      </p:pic>
      <p:sp>
        <p:nvSpPr>
          <p:cNvPr id="36" name="Slide Number Placeholder 9">
            <a:extLst>
              <a:ext uri="{FF2B5EF4-FFF2-40B4-BE49-F238E27FC236}">
                <a16:creationId xmlns:a16="http://schemas.microsoft.com/office/drawing/2014/main" id="{B4B2E9EE-3496-897F-8DC5-74FAC905E099}"/>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17</a:t>
            </a:fld>
            <a:endParaRPr lang="en-US" sz="1100"/>
          </a:p>
        </p:txBody>
      </p:sp>
    </p:spTree>
    <p:extLst>
      <p:ext uri="{BB962C8B-B14F-4D97-AF65-F5344CB8AC3E}">
        <p14:creationId xmlns:p14="http://schemas.microsoft.com/office/powerpoint/2010/main" val="21914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904160" y="761635"/>
            <a:ext cx="5655136" cy="946746"/>
          </a:xfrm>
        </p:spPr>
        <p:txBody>
          <a:body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a:t>Doğal Gıda Kaynakları</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algn="l"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829" y="2371043"/>
            <a:ext cx="6157035" cy="6661333"/>
          </a:xfrm>
        </p:spPr>
        <p:txBody>
          <a:bodyPr lIns="91440" tIns="45720" rIns="91440" bIns="45720" numCol="1" spcCol="288000" anchor="t">
            <a:noAutofit/>
          </a:bodyPr>
          <a:lstStyle/>
          <a:p>
            <a:pPr algn="l"/>
            <a:r>
              <a:rPr lang="en-US" sz="1200" b="1" dirty="0" err="1">
                <a:solidFill>
                  <a:schemeClr val="tx1"/>
                </a:solidFill>
                <a:latin typeface="Calibri"/>
                <a:ea typeface="Calibri" panose="020F0502020204030204" pitchFamily="34" charset="0"/>
                <a:cs typeface="Calibri"/>
              </a:rPr>
              <a:t>Çok</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sayıda</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sürdürülebilirlik</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standardı</a:t>
            </a:r>
            <a:r>
              <a:rPr lang="en-US" sz="1200" b="1" dirty="0">
                <a:solidFill>
                  <a:schemeClr val="tx1"/>
                </a:solidFill>
                <a:latin typeface="Calibri"/>
                <a:ea typeface="Calibri" panose="020F0502020204030204" pitchFamily="34" charset="0"/>
                <a:cs typeface="Calibri"/>
              </a:rPr>
              <a:t> ve </a:t>
            </a:r>
            <a:r>
              <a:rPr lang="en-US" sz="1200" b="1" dirty="0" err="1">
                <a:solidFill>
                  <a:schemeClr val="tx1"/>
                </a:solidFill>
                <a:latin typeface="Calibri"/>
                <a:ea typeface="Calibri" panose="020F0502020204030204" pitchFamily="34" charset="0"/>
                <a:cs typeface="Calibri"/>
              </a:rPr>
              <a:t>belgelendirme</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sistemi</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mevcuttur</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Sertifikasyon</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sistemleri</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hakkında</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daha</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fazla</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bilgi</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almak</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için</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lütfen</a:t>
            </a:r>
            <a:r>
              <a:rPr lang="en-US" sz="1200" b="1" dirty="0">
                <a:solidFill>
                  <a:schemeClr val="tx1"/>
                </a:solidFill>
                <a:latin typeface="Calibri"/>
                <a:ea typeface="Calibri" panose="020F0502020204030204" pitchFamily="34" charset="0"/>
                <a:cs typeface="Calibri"/>
              </a:rPr>
              <a:t> </a:t>
            </a:r>
            <a:r>
              <a:rPr lang="en-US"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buraya</a:t>
            </a:r>
            <a:r>
              <a:rPr lang="en-US" sz="1200" b="1" dirty="0">
                <a:solidFill>
                  <a:srgbClr val="F79037"/>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tıklayınız</a:t>
            </a:r>
            <a:r>
              <a:rPr lang="en-US" sz="1200" b="1" dirty="0">
                <a:solidFill>
                  <a:schemeClr val="tx1"/>
                </a:solidFill>
                <a:latin typeface="Calibri"/>
                <a:ea typeface="Calibri" panose="020F0502020204030204" pitchFamily="34" charset="0"/>
                <a:cs typeface="Calibri"/>
              </a:rPr>
              <a:t>. </a:t>
            </a:r>
            <a:endParaRPr lang="en-US" sz="1200" b="1" dirty="0">
              <a:solidFill>
                <a:schemeClr val="tx1"/>
              </a:solidFill>
              <a:ea typeface="Calibri" panose="020F0502020204030204" pitchFamily="34" charset="0"/>
            </a:endParaRPr>
          </a:p>
          <a:p>
            <a:pPr algn="l"/>
            <a:endParaRPr lang="en-US" sz="900" b="1" dirty="0">
              <a:solidFill>
                <a:schemeClr val="tx1"/>
              </a:solidFill>
              <a:latin typeface="Calibri"/>
              <a:ea typeface="Calibri" panose="020F0502020204030204" pitchFamily="34" charset="0"/>
              <a:cs typeface="Calibri"/>
            </a:endParaRPr>
          </a:p>
          <a:p>
            <a:pPr algn="l"/>
            <a:r>
              <a:rPr lang="en-US" sz="1400" b="1" dirty="0" err="1">
                <a:solidFill>
                  <a:schemeClr val="tx1"/>
                </a:solidFill>
                <a:latin typeface="Calibri"/>
                <a:ea typeface="Calibri" panose="020F0502020204030204" pitchFamily="34" charset="0"/>
                <a:cs typeface="Calibri"/>
              </a:rPr>
              <a:t>Bazı</a:t>
            </a:r>
            <a:r>
              <a:rPr lang="en-US" sz="1400" b="1" dirty="0">
                <a:solidFill>
                  <a:schemeClr val="tx1"/>
                </a:solidFill>
                <a:latin typeface="Calibri"/>
                <a:ea typeface="Calibri" panose="020F0502020204030204" pitchFamily="34" charset="0"/>
                <a:cs typeface="Calibri"/>
              </a:rPr>
              <a:t> </a:t>
            </a:r>
            <a:r>
              <a:rPr lang="en-US" sz="1400" b="1" dirty="0" err="1">
                <a:solidFill>
                  <a:schemeClr val="tx1"/>
                </a:solidFill>
                <a:latin typeface="Calibri"/>
                <a:ea typeface="Calibri" panose="020F0502020204030204" pitchFamily="34" charset="0"/>
                <a:cs typeface="Calibri"/>
              </a:rPr>
              <a:t>Sertifika</a:t>
            </a:r>
            <a:r>
              <a:rPr lang="en-US" sz="1400" b="1" dirty="0">
                <a:solidFill>
                  <a:schemeClr val="tx1"/>
                </a:solidFill>
                <a:latin typeface="Calibri"/>
                <a:ea typeface="Calibri" panose="020F0502020204030204" pitchFamily="34" charset="0"/>
                <a:cs typeface="Calibri"/>
              </a:rPr>
              <a:t> </a:t>
            </a:r>
            <a:r>
              <a:rPr lang="en-US" sz="1400" b="1" dirty="0" err="1">
                <a:solidFill>
                  <a:schemeClr val="tx1"/>
                </a:solidFill>
                <a:latin typeface="Calibri"/>
                <a:ea typeface="Calibri" panose="020F0502020204030204" pitchFamily="34" charset="0"/>
                <a:cs typeface="Calibri"/>
              </a:rPr>
              <a:t>Örnekleri</a:t>
            </a:r>
            <a:r>
              <a:rPr lang="en-US" sz="1400" b="1" dirty="0">
                <a:solidFill>
                  <a:schemeClr val="tx1"/>
                </a:solidFill>
                <a:latin typeface="Calibri"/>
                <a:ea typeface="Calibri" panose="020F0502020204030204" pitchFamily="34" charset="0"/>
                <a:cs typeface="Calibri"/>
              </a:rPr>
              <a:t>:</a:t>
            </a:r>
            <a:endParaRPr lang="en-US" dirty="0">
              <a:solidFill>
                <a:schemeClr val="tx1"/>
              </a:solidFill>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ctr"/>
            <a:endParaRPr lang="tr-TR" sz="1200" b="1" dirty="0">
              <a:solidFill>
                <a:schemeClr val="tx1"/>
              </a:solidFill>
              <a:latin typeface="Calibri"/>
              <a:ea typeface="Calibri"/>
              <a:cs typeface="Calibri"/>
            </a:endParaRPr>
          </a:p>
          <a:p>
            <a:pPr algn="ctr"/>
            <a:r>
              <a:rPr lang="tr-TR" sz="1200" b="1" dirty="0">
                <a:solidFill>
                  <a:schemeClr val="tx1"/>
                </a:solidFill>
                <a:latin typeface="Calibri"/>
                <a:ea typeface="Calibri"/>
                <a:cs typeface="Calibri"/>
              </a:rPr>
              <a:t>Gıda üreticileri tarafından sürdürülebilirlik standartlarından ve sertifikasyon sistemlerinden </a:t>
            </a:r>
            <a:endParaRPr lang="tr-TR" sz="1200" b="1" dirty="0">
              <a:solidFill>
                <a:schemeClr val="tx1"/>
              </a:solidFill>
              <a:ea typeface="Calibri"/>
            </a:endParaRPr>
          </a:p>
          <a:p>
            <a:pPr algn="ctr"/>
            <a:r>
              <a:rPr lang="tr-TR" sz="1200" b="1" dirty="0">
                <a:solidFill>
                  <a:schemeClr val="tx1"/>
                </a:solidFill>
                <a:latin typeface="Calibri"/>
                <a:ea typeface="Calibri" panose="020F0502020204030204" pitchFamily="34" charset="0"/>
                <a:cs typeface="Calibri"/>
              </a:rPr>
              <a:t>bahsediliyorsa kurallara harfiyen uyulmalıdır.</a:t>
            </a:r>
            <a:endParaRPr lang="tr-TR" sz="1200" b="1" dirty="0">
              <a:solidFill>
                <a:schemeClr val="tx1"/>
              </a:solidFill>
              <a:ea typeface="Calibri" panose="020F0502020204030204" pitchFamily="34" charset="0"/>
            </a:endParaRPr>
          </a:p>
          <a:p>
            <a:pPr algn="l" rtl="0"/>
            <a:endParaRPr lang="tr-TR" sz="1200" b="1" dirty="0">
              <a:solidFill>
                <a:srgbClr val="F79037"/>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997378" y="1382484"/>
            <a:ext cx="3800900" cy="461665"/>
          </a:xfrm>
          <a:prstGeom prst="rect">
            <a:avLst/>
          </a:prstGeom>
          <a:noFill/>
        </p:spPr>
        <p:txBody>
          <a:bodyPr wrap="square" lIns="91440" tIns="45720" rIns="91440" bIns="45720" anchor="t">
            <a:spAutoFit/>
          </a:bodyPr>
          <a:lstStyle/>
          <a:p>
            <a:pPr algn="r" rtl="0"/>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Tarım</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22530" name="Picture 2">
            <a:hlinkClick r:id="rId3"/>
            <a:extLst>
              <a:ext uri="{FF2B5EF4-FFF2-40B4-BE49-F238E27FC236}">
                <a16:creationId xmlns:a16="http://schemas.microsoft.com/office/drawing/2014/main" id="{D6A7BAE8-9BEE-0DFC-AFF2-376715081C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09350" y="3071862"/>
            <a:ext cx="1514888" cy="101566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A3A562B-156B-34E9-FE75-3B3DCA4C80C3}"/>
              </a:ext>
            </a:extLst>
          </p:cNvPr>
          <p:cNvSpPr txBox="1"/>
          <p:nvPr/>
        </p:nvSpPr>
        <p:spPr>
          <a:xfrm>
            <a:off x="917376" y="3097671"/>
            <a:ext cx="3955349" cy="1200329"/>
          </a:xfrm>
          <a:prstGeom prst="rect">
            <a:avLst/>
          </a:prstGeom>
          <a:noFill/>
        </p:spPr>
        <p:txBody>
          <a:bodyPr wrap="square" lIns="91440" tIns="45720" rIns="91440" bIns="45720" anchor="t">
            <a:spAutoFit/>
          </a:bodyPr>
          <a:lstStyle/>
          <a:p>
            <a:pPr algn="just"/>
            <a:r>
              <a:rPr lang="tr-TR" sz="1200" b="1" dirty="0">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Organik sertifika: </a:t>
            </a:r>
            <a:r>
              <a:rPr lang="tr-TR" sz="1200" dirty="0">
                <a:latin typeface="Calibri"/>
                <a:ea typeface="Calibri" panose="020F0502020204030204" pitchFamily="34" charset="0"/>
                <a:cs typeface="Calibri"/>
              </a:rPr>
              <a:t>Bu sertifika, çiftliğin veya işleme tesisinin organik düzenlemelere uygun olduğunu doğrular. İşletmeler bu sertifikayı aldıktan sonra ürünlerini organik olarak satabilir, etiketleyebilir ve sergileyebilir. Daha fazla bilgi için </a:t>
            </a:r>
            <a:r>
              <a:rPr lang="tr-TR" sz="1200" dirty="0">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buraya</a:t>
            </a:r>
            <a:r>
              <a:rPr lang="tr-TR" sz="1200" dirty="0">
                <a:solidFill>
                  <a:srgbClr val="F79037"/>
                </a:solidFill>
                <a:latin typeface="Calibri"/>
                <a:ea typeface="Calibri" panose="020F0502020204030204" pitchFamily="34" charset="0"/>
                <a:cs typeface="Calibri"/>
              </a:rPr>
              <a:t> </a:t>
            </a:r>
            <a:r>
              <a:rPr lang="tr-TR" sz="1200" dirty="0">
                <a:latin typeface="Calibri"/>
                <a:ea typeface="Calibri" panose="020F0502020204030204" pitchFamily="34" charset="0"/>
                <a:cs typeface="Calibri"/>
              </a:rPr>
              <a:t>tıklayın. Sağdaki şekil , Avrupa Birliği'nin organik üretim logosudur.</a:t>
            </a:r>
            <a:endParaRPr lang="tr-TR" sz="1200" dirty="0">
              <a:latin typeface="Calibri"/>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5DAEEAE7-A9F5-CCBE-3F08-D5022AF1C16C}"/>
              </a:ext>
            </a:extLst>
          </p:cNvPr>
          <p:cNvSpPr txBox="1"/>
          <p:nvPr/>
        </p:nvSpPr>
        <p:spPr>
          <a:xfrm>
            <a:off x="917376" y="4326304"/>
            <a:ext cx="3955349" cy="1200329"/>
          </a:xfrm>
          <a:prstGeom prst="rect">
            <a:avLst/>
          </a:prstGeom>
          <a:noFill/>
        </p:spPr>
        <p:txBody>
          <a:bodyPr wrap="square" lIns="91440" tIns="45720" rIns="91440" bIns="45720" anchor="t">
            <a:spAutoFit/>
          </a:bodyPr>
          <a:lstStyle/>
          <a:p>
            <a:pPr algn="just"/>
            <a:r>
              <a:rPr lang="tr-TR" sz="1200" b="1" dirty="0">
                <a:latin typeface="Calibri"/>
                <a:ea typeface="Calibri" panose="020F0502020204030204" pitchFamily="34" charset="0"/>
                <a:cs typeface="Calibri"/>
              </a:rPr>
              <a:t>Yağmur Ormanı İttifakı (Rainforest </a:t>
            </a:r>
            <a:r>
              <a:rPr lang="tr-TR" sz="1200" b="1" dirty="0" err="1">
                <a:latin typeface="Calibri"/>
                <a:ea typeface="Calibri" panose="020F0502020204030204" pitchFamily="34" charset="0"/>
                <a:cs typeface="Calibri"/>
              </a:rPr>
              <a:t>Alliance</a:t>
            </a:r>
            <a:r>
              <a:rPr lang="tr-TR" sz="1200" b="1" dirty="0">
                <a:latin typeface="Calibri"/>
                <a:ea typeface="Calibri" panose="020F0502020204030204" pitchFamily="34" charset="0"/>
                <a:cs typeface="Calibri"/>
              </a:rPr>
              <a:t>)</a:t>
            </a:r>
            <a:r>
              <a:rPr lang="tr-TR" sz="1200" dirty="0">
                <a:latin typeface="Calibri"/>
                <a:ea typeface="Calibri" panose="020F0502020204030204" pitchFamily="34" charset="0"/>
                <a:cs typeface="Calibri"/>
              </a:rPr>
              <a:t>: Bu oluşum, sürdürülebilir tarımsal üretimi ve tedarik zincirini desteklemek için gerekli bir araçtır. Sertifika sahipleri, uygulamalarının sosyal, çevresel ve ekonomik etkilerinin olumlu yönlerini en üst düzeye çıkarırlar. Sağdaki şekil Yağmur Ormanı İttifakı logosudur.</a:t>
            </a:r>
            <a:endParaRPr lang="tr-TR" sz="1200" dirty="0">
              <a:latin typeface="Calibri"/>
              <a:ea typeface="Calibri" panose="020F0502020204030204" pitchFamily="34" charset="0"/>
              <a:cs typeface="Calibri" panose="020F0502020204030204" pitchFamily="34" charset="0"/>
            </a:endParaRPr>
          </a:p>
        </p:txBody>
      </p:sp>
      <p:pic>
        <p:nvPicPr>
          <p:cNvPr id="37" name="Picture 2">
            <a:hlinkClick r:id="rId6"/>
            <a:extLst>
              <a:ext uri="{FF2B5EF4-FFF2-40B4-BE49-F238E27FC236}">
                <a16:creationId xmlns:a16="http://schemas.microsoft.com/office/drawing/2014/main" id="{C8DE24A3-AF2C-25B0-0F92-E4809194D74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11577" y="4296798"/>
            <a:ext cx="1015663" cy="101566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AFDB2CF3-522D-EF5B-5901-9B53BE8FA27A}"/>
              </a:ext>
            </a:extLst>
          </p:cNvPr>
          <p:cNvSpPr txBox="1"/>
          <p:nvPr/>
        </p:nvSpPr>
        <p:spPr>
          <a:xfrm>
            <a:off x="903151" y="5585310"/>
            <a:ext cx="3955349" cy="1200329"/>
          </a:xfrm>
          <a:prstGeom prst="rect">
            <a:avLst/>
          </a:prstGeom>
          <a:noFill/>
        </p:spPr>
        <p:txBody>
          <a:bodyPr wrap="square" lIns="91440" tIns="45720" rIns="91440" bIns="45720" anchor="t">
            <a:spAutoFit/>
          </a:bodyPr>
          <a:lstStyle/>
          <a:p>
            <a:pPr algn="just"/>
            <a:r>
              <a:rPr lang="tr-TR" sz="1200" b="1" dirty="0">
                <a:latin typeface="Calibri"/>
                <a:ea typeface="Calibri" panose="020F0502020204030204" pitchFamily="34" charset="0"/>
                <a:cs typeface="Calibri"/>
              </a:rPr>
              <a:t>Adil Ticaret: </a:t>
            </a:r>
            <a:r>
              <a:rPr lang="tr-TR" sz="1200" dirty="0">
                <a:latin typeface="Calibri"/>
                <a:ea typeface="Calibri" panose="020F0502020204030204" pitchFamily="34" charset="0"/>
                <a:cs typeface="Calibri"/>
              </a:rPr>
              <a:t>Adil </a:t>
            </a:r>
            <a:r>
              <a:rPr lang="tr-TR" sz="1200" dirty="0">
                <a:solidFill>
                  <a:srgbClr val="000000"/>
                </a:solidFill>
                <a:latin typeface="Calibri"/>
                <a:ea typeface="Calibri" panose="020F0502020204030204" pitchFamily="34" charset="0"/>
                <a:cs typeface="Calibri"/>
              </a:rPr>
              <a:t>ticaret</a:t>
            </a:r>
            <a:r>
              <a:rPr lang="tr-TR" sz="1200" b="0" i="0" dirty="0">
                <a:solidFill>
                  <a:srgbClr val="000000"/>
                </a:solidFill>
                <a:effectLst/>
                <a:latin typeface="Calibri"/>
                <a:ea typeface="Calibri" panose="020F0502020204030204" pitchFamily="34" charset="0"/>
                <a:cs typeface="Calibri"/>
              </a:rPr>
              <a:t>, insanları ve gezegeni ilk sıraya koyan</a:t>
            </a:r>
            <a:r>
              <a:rPr lang="tr-TR" sz="1200" dirty="0">
                <a:solidFill>
                  <a:srgbClr val="000000"/>
                </a:solidFill>
                <a:latin typeface="Calibri"/>
                <a:ea typeface="Calibri" panose="020F0502020204030204" pitchFamily="34" charset="0"/>
                <a:cs typeface="Calibri"/>
              </a:rPr>
              <a:t>,</a:t>
            </a:r>
            <a:r>
              <a:rPr lang="tr-TR" sz="1200" b="0" i="0" dirty="0">
                <a:solidFill>
                  <a:srgbClr val="000000"/>
                </a:solidFill>
                <a:effectLst/>
                <a:latin typeface="Calibri"/>
                <a:ea typeface="Calibri" panose="020F0502020204030204" pitchFamily="34" charset="0"/>
                <a:cs typeface="Calibri"/>
              </a:rPr>
              <a:t> üreticiler, işletmeler, tüketiciler ve kuruluşlardan oluşan bir ağı içeren küresel bir harekettir. </a:t>
            </a:r>
            <a:r>
              <a:rPr lang="tr-TR" sz="1200" dirty="0">
                <a:solidFill>
                  <a:srgbClr val="000000"/>
                </a:solidFill>
                <a:latin typeface="Calibri"/>
                <a:ea typeface="Calibri" panose="020F0502020204030204" pitchFamily="34" charset="0"/>
                <a:cs typeface="Calibri"/>
              </a:rPr>
              <a:t>Adil Ticaret sertifikalı ürünler, </a:t>
            </a:r>
            <a:r>
              <a:rPr lang="tr-TR" sz="1200" b="0" i="0" dirty="0">
                <a:solidFill>
                  <a:srgbClr val="000000"/>
                </a:solidFill>
                <a:effectLst/>
                <a:latin typeface="Calibri"/>
                <a:ea typeface="Calibri" panose="020F0502020204030204" pitchFamily="34" charset="0"/>
                <a:cs typeface="Calibri"/>
              </a:rPr>
              <a:t>sorumlu şirketleri destekler, </a:t>
            </a:r>
            <a:r>
              <a:rPr lang="tr-TR" sz="1200" dirty="0">
                <a:solidFill>
                  <a:srgbClr val="000000"/>
                </a:solidFill>
                <a:latin typeface="Calibri"/>
                <a:ea typeface="Calibri" panose="020F0502020204030204" pitchFamily="34" charset="0"/>
                <a:cs typeface="Calibri"/>
              </a:rPr>
              <a:t>çiftçileri, işçileri</a:t>
            </a:r>
            <a:r>
              <a:rPr lang="tr-TR" sz="1200" b="0" i="0" dirty="0">
                <a:solidFill>
                  <a:srgbClr val="000000"/>
                </a:solidFill>
                <a:effectLst/>
                <a:latin typeface="Calibri"/>
                <a:ea typeface="Calibri" panose="020F0502020204030204" pitchFamily="34" charset="0"/>
                <a:cs typeface="Calibri"/>
              </a:rPr>
              <a:t> ve balıkçıları güçlendirir ve çevreyi korur. Bu,</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dünyayı değiştiren bir</a:t>
            </a:r>
            <a:r>
              <a:rPr lang="tr-TR" sz="1200" dirty="0">
                <a:solidFill>
                  <a:srgbClr val="000000"/>
                </a:solidFill>
                <a:latin typeface="Calibri"/>
                <a:ea typeface="Calibri" panose="020F0502020204030204" pitchFamily="34" charset="0"/>
                <a:cs typeface="Calibri"/>
              </a:rPr>
              <a:t> iş yapma yöntemidir</a:t>
            </a:r>
            <a:r>
              <a:rPr lang="tr-TR" sz="1200" b="0" i="0" dirty="0">
                <a:solidFill>
                  <a:srgbClr val="000000"/>
                </a:solidFill>
                <a:effectLst/>
                <a:latin typeface="Calibri"/>
                <a:ea typeface="Calibri" panose="020F0502020204030204" pitchFamily="34" charset="0"/>
                <a:cs typeface="Calibri"/>
              </a:rPr>
              <a:t>.</a:t>
            </a:r>
            <a:endParaRPr lang="tr-TR" sz="1200" dirty="0">
              <a:latin typeface="Calibri"/>
              <a:ea typeface="Calibri" panose="020F0502020204030204" pitchFamily="34" charset="0"/>
              <a:cs typeface="Calibri"/>
            </a:endParaRPr>
          </a:p>
        </p:txBody>
      </p:sp>
      <p:pic>
        <p:nvPicPr>
          <p:cNvPr id="39" name="Picture 38">
            <a:hlinkClick r:id="rId8"/>
            <a:extLst>
              <a:ext uri="{FF2B5EF4-FFF2-40B4-BE49-F238E27FC236}">
                <a16:creationId xmlns:a16="http://schemas.microsoft.com/office/drawing/2014/main" id="{DAE21CC3-7D46-AAC0-0C5B-0FD2EABE71D9}"/>
              </a:ext>
            </a:extLst>
          </p:cNvPr>
          <p:cNvPicPr>
            <a:picLocks noChangeAspect="1"/>
          </p:cNvPicPr>
          <p:nvPr/>
        </p:nvPicPr>
        <p:blipFill>
          <a:blip r:embed="rId9"/>
          <a:stretch>
            <a:fillRect/>
          </a:stretch>
        </p:blipFill>
        <p:spPr>
          <a:xfrm>
            <a:off x="5509812" y="5481113"/>
            <a:ext cx="819192" cy="1162110"/>
          </a:xfrm>
          <a:prstGeom prst="rect">
            <a:avLst/>
          </a:prstGeom>
        </p:spPr>
      </p:pic>
      <p:sp>
        <p:nvSpPr>
          <p:cNvPr id="40" name="TextBox 39">
            <a:extLst>
              <a:ext uri="{FF2B5EF4-FFF2-40B4-BE49-F238E27FC236}">
                <a16:creationId xmlns:a16="http://schemas.microsoft.com/office/drawing/2014/main" id="{5AADFA3D-04A2-9202-AEA1-28CF4146A5F2}"/>
              </a:ext>
            </a:extLst>
          </p:cNvPr>
          <p:cNvSpPr txBox="1"/>
          <p:nvPr/>
        </p:nvSpPr>
        <p:spPr>
          <a:xfrm>
            <a:off x="898997" y="6833731"/>
            <a:ext cx="3960682" cy="1754326"/>
          </a:xfrm>
          <a:prstGeom prst="rect">
            <a:avLst/>
          </a:prstGeom>
          <a:noFill/>
        </p:spPr>
        <p:txBody>
          <a:bodyPr wrap="square" lIns="91440" tIns="45720" rIns="91440" bIns="45720" anchor="t">
            <a:spAutoFit/>
          </a:bodyPr>
          <a:lstStyle/>
          <a:p>
            <a:pPr algn="just"/>
            <a:r>
              <a:rPr lang="tr-TR" sz="1200" b="1" dirty="0">
                <a:latin typeface="Calibri"/>
                <a:ea typeface="Calibri"/>
                <a:cs typeface="Calibri"/>
                <a:hlinkClick r:id="rId10">
                  <a:extLst>
                    <a:ext uri="{A12FA001-AC4F-418D-AE19-62706E023703}">
                      <ahyp:hlinkClr xmlns:ahyp="http://schemas.microsoft.com/office/drawing/2018/hyperlinkcolor" val="tx"/>
                    </a:ext>
                  </a:extLst>
                </a:hlinkClick>
              </a:rPr>
              <a:t>GLOBAL G</a:t>
            </a:r>
            <a:r>
              <a:rPr lang="tr-TR" sz="1200" b="1" i="0" dirty="0">
                <a:effectLst/>
                <a:latin typeface="Calibri"/>
                <a:ea typeface="Calibri"/>
                <a:cs typeface="Calibri"/>
                <a:hlinkClick r:id="rId10">
                  <a:extLst>
                    <a:ext uri="{A12FA001-AC4F-418D-AE19-62706E023703}">
                      <ahyp:hlinkClr xmlns:ahyp="http://schemas.microsoft.com/office/drawing/2018/hyperlinkcolor" val="tx"/>
                    </a:ext>
                  </a:extLst>
                </a:hlinkClick>
              </a:rPr>
              <a:t>.</a:t>
            </a:r>
            <a:r>
              <a:rPr lang="tr-TR" sz="1200" b="1" dirty="0">
                <a:latin typeface="Calibri"/>
                <a:ea typeface="Calibri"/>
                <a:cs typeface="Calibri"/>
                <a:hlinkClick r:id="rId10">
                  <a:extLst>
                    <a:ext uri="{A12FA001-AC4F-418D-AE19-62706E023703}">
                      <ahyp:hlinkClr xmlns:ahyp="http://schemas.microsoft.com/office/drawing/2018/hyperlinkcolor" val="tx"/>
                    </a:ext>
                  </a:extLst>
                </a:hlinkClick>
              </a:rPr>
              <a:t>A.P.</a:t>
            </a:r>
            <a:r>
              <a:rPr lang="tr-TR" sz="1200" dirty="0">
                <a:solidFill>
                  <a:srgbClr val="000000"/>
                </a:solidFill>
                <a:latin typeface="Calibri"/>
                <a:ea typeface="Calibri"/>
                <a:cs typeface="Calibri"/>
                <a:hlinkClick r:id="rId10">
                  <a:extLst>
                    <a:ext uri="{A12FA001-AC4F-418D-AE19-62706E023703}">
                      <ahyp:hlinkClr xmlns:ahyp="http://schemas.microsoft.com/office/drawing/2018/hyperlinkcolor" val="tx"/>
                    </a:ext>
                  </a:extLst>
                </a:hlinkClick>
              </a:rPr>
              <a:t>: </a:t>
            </a:r>
            <a:r>
              <a:rPr lang="tr-TR" sz="1200" b="0" i="0" dirty="0">
                <a:solidFill>
                  <a:srgbClr val="000000"/>
                </a:solidFill>
                <a:effectLst/>
                <a:latin typeface="Calibri"/>
                <a:ea typeface="Calibri"/>
                <a:cs typeface="Calibri"/>
              </a:rPr>
              <a:t>Çiftlik üretimi için uluslararası kabul görmüş bir standarttır. Üç üretim</a:t>
            </a:r>
            <a:r>
              <a:rPr lang="tr-TR" sz="1200" dirty="0">
                <a:solidFill>
                  <a:srgbClr val="000000"/>
                </a:solidFill>
                <a:latin typeface="Calibri"/>
                <a:ea typeface="Calibri"/>
                <a:cs typeface="Calibri"/>
              </a:rPr>
              <a:t> alanı</a:t>
            </a:r>
            <a:r>
              <a:rPr lang="tr-TR" sz="1200" b="0" i="0" dirty="0">
                <a:solidFill>
                  <a:srgbClr val="000000"/>
                </a:solidFill>
                <a:effectLst/>
                <a:latin typeface="Calibri"/>
                <a:ea typeface="Calibri"/>
                <a:cs typeface="Calibri"/>
              </a:rPr>
              <a:t> için mevcuttur: Mahsuller, Hayvancılık ve Su Ürünleri Yetiştiriciliği. Aşağıdaki konuları kapsar: Gıda güvenliği ve izlenebilirlik; Çevre (biyolojik çeşitlilik dahil); İşçi sağlığı, güvenliği ve refahı; Hayvan refahı; Entegre Mahsul Yönetimi</a:t>
            </a:r>
            <a:r>
              <a:rPr lang="tr-TR" sz="1200" dirty="0">
                <a:solidFill>
                  <a:srgbClr val="000000"/>
                </a:solidFill>
                <a:latin typeface="Calibri"/>
                <a:ea typeface="Calibri"/>
                <a:cs typeface="Calibri"/>
              </a:rPr>
              <a:t>,</a:t>
            </a:r>
            <a:r>
              <a:rPr lang="tr-TR" sz="1200" b="0" i="0" dirty="0">
                <a:solidFill>
                  <a:srgbClr val="000000"/>
                </a:solidFill>
                <a:effectLst/>
                <a:latin typeface="Calibri"/>
                <a:ea typeface="Calibri"/>
                <a:cs typeface="Calibri"/>
              </a:rPr>
              <a:t> Entegre Zararlı Kontrolü</a:t>
            </a:r>
            <a:r>
              <a:rPr lang="tr-TR" sz="1200" dirty="0">
                <a:solidFill>
                  <a:srgbClr val="000000"/>
                </a:solidFill>
                <a:latin typeface="Calibri"/>
                <a:ea typeface="Calibri"/>
                <a:cs typeface="Calibri"/>
              </a:rPr>
              <a:t>,</a:t>
            </a:r>
            <a:r>
              <a:rPr lang="tr-TR" sz="1200" b="0" i="0" dirty="0">
                <a:solidFill>
                  <a:srgbClr val="000000"/>
                </a:solidFill>
                <a:effectLst/>
                <a:latin typeface="Calibri"/>
                <a:ea typeface="Calibri"/>
                <a:cs typeface="Calibri"/>
              </a:rPr>
              <a:t> Kalite Yönetim Sistemi ve Tehlike Analizi ve Kritik Kontrol Noktalarını (HACCP</a:t>
            </a:r>
            <a:r>
              <a:rPr lang="tr-TR" sz="1200" dirty="0">
                <a:solidFill>
                  <a:srgbClr val="000000"/>
                </a:solidFill>
                <a:latin typeface="Calibri"/>
                <a:ea typeface="Calibri"/>
                <a:cs typeface="Calibri"/>
              </a:rPr>
              <a:t>).</a:t>
            </a:r>
            <a:r>
              <a:rPr lang="tr-TR" sz="1200" b="0" i="0" dirty="0">
                <a:solidFill>
                  <a:srgbClr val="000000"/>
                </a:solidFill>
                <a:effectLst/>
                <a:latin typeface="Calibri"/>
                <a:ea typeface="Calibri"/>
                <a:cs typeface="Calibri"/>
              </a:rPr>
              <a:t> </a:t>
            </a:r>
            <a:r>
              <a:rPr lang="tr-TR" sz="1200" dirty="0">
                <a:solidFill>
                  <a:srgbClr val="000000"/>
                </a:solidFill>
                <a:latin typeface="Calibri"/>
                <a:ea typeface="Calibri"/>
                <a:cs typeface="Calibri"/>
              </a:rPr>
              <a:t>GLOBAL G</a:t>
            </a:r>
            <a:r>
              <a:rPr lang="tr-TR" sz="1200" b="0" i="0" dirty="0">
                <a:solidFill>
                  <a:srgbClr val="000000"/>
                </a:solidFill>
                <a:effectLst/>
                <a:latin typeface="Calibri"/>
                <a:ea typeface="Calibri"/>
                <a:cs typeface="Calibri"/>
              </a:rPr>
              <a:t>.</a:t>
            </a:r>
            <a:r>
              <a:rPr lang="tr-TR" sz="1200" dirty="0">
                <a:solidFill>
                  <a:srgbClr val="000000"/>
                </a:solidFill>
                <a:latin typeface="Calibri"/>
                <a:ea typeface="Calibri"/>
                <a:cs typeface="Calibri"/>
              </a:rPr>
              <a:t>A.P.'</a:t>
            </a:r>
            <a:r>
              <a:rPr lang="tr-TR" sz="1200" dirty="0" err="1">
                <a:solidFill>
                  <a:srgbClr val="000000"/>
                </a:solidFill>
                <a:latin typeface="Calibri"/>
                <a:ea typeface="Calibri"/>
                <a:cs typeface="Calibri"/>
              </a:rPr>
              <a:t>nin</a:t>
            </a:r>
            <a:r>
              <a:rPr lang="tr-TR" sz="1200" b="0" i="0" dirty="0">
                <a:solidFill>
                  <a:srgbClr val="000000"/>
                </a:solidFill>
                <a:effectLst/>
                <a:latin typeface="Calibri"/>
                <a:ea typeface="Calibri"/>
                <a:cs typeface="Calibri"/>
              </a:rPr>
              <a:t> tüketici etiketi GGN etiketidir.</a:t>
            </a:r>
            <a:endParaRPr lang="tr-TR" sz="1200" dirty="0">
              <a:latin typeface="Calibri"/>
              <a:ea typeface="Calibri"/>
              <a:cs typeface="Calibri"/>
            </a:endParaRPr>
          </a:p>
        </p:txBody>
      </p:sp>
      <p:pic>
        <p:nvPicPr>
          <p:cNvPr id="41" name="Picture 40">
            <a:hlinkClick r:id="rId10"/>
            <a:extLst>
              <a:ext uri="{FF2B5EF4-FFF2-40B4-BE49-F238E27FC236}">
                <a16:creationId xmlns:a16="http://schemas.microsoft.com/office/drawing/2014/main" id="{C54C1639-E59B-B32E-9D7D-6AEEC233F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96157" y="7166186"/>
            <a:ext cx="2275242" cy="1162110"/>
          </a:xfrm>
          <a:prstGeom prst="rect">
            <a:avLst/>
          </a:prstGeom>
        </p:spPr>
      </p:pic>
      <p:pic>
        <p:nvPicPr>
          <p:cNvPr id="42" name="Graphic 41" descr="Film strip outline">
            <a:extLst>
              <a:ext uri="{FF2B5EF4-FFF2-40B4-BE49-F238E27FC236}">
                <a16:creationId xmlns:a16="http://schemas.microsoft.com/office/drawing/2014/main" id="{76DAC081-407C-848E-9E7B-07FC0567AA6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3773" y="9347516"/>
            <a:ext cx="607898" cy="607898"/>
          </a:xfrm>
          <a:prstGeom prst="rect">
            <a:avLst/>
          </a:prstGeom>
        </p:spPr>
      </p:pic>
      <p:sp>
        <p:nvSpPr>
          <p:cNvPr id="43" name="TextBox 42">
            <a:extLst>
              <a:ext uri="{FF2B5EF4-FFF2-40B4-BE49-F238E27FC236}">
                <a16:creationId xmlns:a16="http://schemas.microsoft.com/office/drawing/2014/main" id="{B2BC0FA7-988C-FA37-534C-4F76866EA4C6}"/>
              </a:ext>
            </a:extLst>
          </p:cNvPr>
          <p:cNvSpPr txBox="1"/>
          <p:nvPr/>
        </p:nvSpPr>
        <p:spPr>
          <a:xfrm>
            <a:off x="840092" y="9278841"/>
            <a:ext cx="6312444" cy="646331"/>
          </a:xfrm>
          <a:prstGeom prst="rect">
            <a:avLst/>
          </a:prstGeom>
          <a:noFill/>
          <a:ln>
            <a:solidFill>
              <a:srgbClr val="F79037"/>
            </a:solidFill>
          </a:ln>
        </p:spPr>
        <p:txBody>
          <a:bodyPr wrap="square" lIns="91440" tIns="45720" rIns="91440" bIns="45720" anchor="t">
            <a:spAutoFit/>
          </a:bodyPr>
          <a:lstStyle/>
          <a:p>
            <a:pPr algn="l" rtl="0"/>
            <a:r>
              <a:rPr lang="en-IE" sz="1200" b="1" err="1">
                <a:latin typeface="Calibri"/>
                <a:ea typeface="Calibri" panose="020F0502020204030204" pitchFamily="34" charset="0"/>
                <a:cs typeface="Calibri"/>
              </a:rPr>
              <a:t>Öğrencilerden</a:t>
            </a:r>
            <a:r>
              <a:rPr lang="en-IE" sz="1200" b="1">
                <a:latin typeface="Calibri"/>
                <a:ea typeface="Calibri" panose="020F0502020204030204" pitchFamily="34" charset="0"/>
                <a:cs typeface="Calibri"/>
              </a:rPr>
              <a:t> </a:t>
            </a:r>
            <a:r>
              <a:rPr lang="en-IE" sz="1200" b="1" err="1">
                <a:latin typeface="Calibri"/>
                <a:ea typeface="Calibri" panose="020F0502020204030204" pitchFamily="34" charset="0"/>
                <a:cs typeface="Calibri"/>
              </a:rPr>
              <a:t>aşağıdaki</a:t>
            </a:r>
            <a:r>
              <a:rPr lang="en-IE" sz="1200" b="1">
                <a:latin typeface="Calibri"/>
                <a:ea typeface="Calibri" panose="020F0502020204030204" pitchFamily="34" charset="0"/>
                <a:cs typeface="Calibri"/>
              </a:rPr>
              <a:t> </a:t>
            </a:r>
            <a:r>
              <a:rPr lang="en-IE" sz="1200" b="1" err="1">
                <a:latin typeface="Calibri"/>
                <a:ea typeface="Calibri" panose="020F0502020204030204" pitchFamily="34" charset="0"/>
                <a:cs typeface="Calibri"/>
              </a:rPr>
              <a:t>videoları</a:t>
            </a:r>
            <a:r>
              <a:rPr lang="en-IE" sz="1200" b="1">
                <a:latin typeface="Calibri"/>
                <a:ea typeface="Calibri" panose="020F0502020204030204" pitchFamily="34" charset="0"/>
                <a:cs typeface="Calibri"/>
              </a:rPr>
              <a:t> </a:t>
            </a:r>
            <a:r>
              <a:rPr lang="en-IE" sz="1200" b="1" err="1">
                <a:latin typeface="Calibri"/>
                <a:ea typeface="Calibri" panose="020F0502020204030204" pitchFamily="34" charset="0"/>
                <a:cs typeface="Calibri"/>
              </a:rPr>
              <a:t>izlemeleri</a:t>
            </a:r>
            <a:r>
              <a:rPr lang="en-IE" sz="1200" b="1">
                <a:latin typeface="Calibri"/>
                <a:ea typeface="Calibri" panose="020F0502020204030204" pitchFamily="34" charset="0"/>
                <a:cs typeface="Calibri"/>
              </a:rPr>
              <a:t> </a:t>
            </a:r>
            <a:r>
              <a:rPr lang="en-IE" sz="1200" b="1" err="1">
                <a:latin typeface="Calibri"/>
                <a:ea typeface="Calibri" panose="020F0502020204030204" pitchFamily="34" charset="0"/>
                <a:cs typeface="Calibri"/>
              </a:rPr>
              <a:t>ve</a:t>
            </a:r>
            <a:r>
              <a:rPr lang="en-IE" sz="1200" b="1">
                <a:latin typeface="Calibri"/>
                <a:ea typeface="Calibri" panose="020F0502020204030204" pitchFamily="34" charset="0"/>
                <a:cs typeface="Calibri"/>
              </a:rPr>
              <a:t> </a:t>
            </a:r>
            <a:r>
              <a:rPr lang="en-IE" sz="1200" b="1" err="1">
                <a:latin typeface="Calibri"/>
                <a:ea typeface="Calibri" panose="020F0502020204030204" pitchFamily="34" charset="0"/>
                <a:cs typeface="Calibri"/>
              </a:rPr>
              <a:t>ardından</a:t>
            </a:r>
            <a:r>
              <a:rPr lang="en-IE" sz="1200" b="1">
                <a:latin typeface="Calibri"/>
                <a:ea typeface="Calibri" panose="020F0502020204030204" pitchFamily="34" charset="0"/>
                <a:cs typeface="Calibri"/>
              </a:rPr>
              <a:t> </a:t>
            </a:r>
            <a:r>
              <a:rPr lang="en-IE" sz="1200" b="1" err="1">
                <a:latin typeface="Calibri"/>
                <a:ea typeface="Calibri" panose="020F0502020204030204" pitchFamily="34" charset="0"/>
                <a:cs typeface="Calibri"/>
              </a:rPr>
              <a:t>bunları</a:t>
            </a:r>
            <a:r>
              <a:rPr lang="en-IE" sz="1200" b="1">
                <a:latin typeface="Calibri"/>
                <a:ea typeface="Calibri" panose="020F0502020204030204" pitchFamily="34" charset="0"/>
                <a:cs typeface="Calibri"/>
              </a:rPr>
              <a:t> </a:t>
            </a:r>
            <a:r>
              <a:rPr lang="en-IE" sz="1200" b="1" err="1">
                <a:latin typeface="Calibri"/>
                <a:ea typeface="Calibri" panose="020F0502020204030204" pitchFamily="34" charset="0"/>
                <a:cs typeface="Calibri"/>
              </a:rPr>
              <a:t>tartışmaları</a:t>
            </a:r>
            <a:r>
              <a:rPr lang="en-IE" sz="1200" b="1">
                <a:latin typeface="Calibri"/>
                <a:ea typeface="Calibri" panose="020F0502020204030204" pitchFamily="34" charset="0"/>
                <a:cs typeface="Calibri"/>
              </a:rPr>
              <a:t> </a:t>
            </a:r>
            <a:r>
              <a:rPr lang="en-IE" sz="1200" b="1" err="1">
                <a:latin typeface="Calibri"/>
                <a:ea typeface="Calibri" panose="020F0502020204030204" pitchFamily="34" charset="0"/>
                <a:cs typeface="Calibri"/>
              </a:rPr>
              <a:t>istenebilir</a:t>
            </a:r>
            <a:r>
              <a:rPr lang="en-IE" sz="1200" b="1">
                <a:latin typeface="Calibri"/>
                <a:ea typeface="Calibri" panose="020F0502020204030204" pitchFamily="34" charset="0"/>
                <a:cs typeface="Calibri"/>
              </a:rPr>
              <a:t>:</a:t>
            </a:r>
          </a:p>
          <a:p>
            <a:pPr algn="l" rtl="0"/>
            <a:r>
              <a:rPr lang="en-US" sz="1200">
                <a:latin typeface="Calibri"/>
                <a:ea typeface="Calibri" panose="020F0502020204030204" pitchFamily="34" charset="0"/>
                <a:cs typeface="Calibri"/>
                <a:hlinkClick r:id="rId14">
                  <a:extLst>
                    <a:ext uri="{A12FA001-AC4F-418D-AE19-62706E023703}">
                      <ahyp:hlinkClr xmlns:ahyp="http://schemas.microsoft.com/office/drawing/2018/hyperlinkcolor" val="tx"/>
                    </a:ext>
                  </a:extLst>
                </a:hlinkClick>
              </a:rPr>
              <a:t>Yeni Sertifikasyon Programımız Yayında! - Youtube</a:t>
            </a:r>
            <a:endParaRPr lang="en-US" sz="1200">
              <a:latin typeface="Calibri"/>
              <a:ea typeface="Calibri" panose="020F0502020204030204" pitchFamily="34" charset="0"/>
              <a:cs typeface="Calibri"/>
            </a:endParaRPr>
          </a:p>
          <a:p>
            <a:pPr algn="l" rtl="0"/>
            <a:r>
              <a:rPr lang="en-US" sz="1200">
                <a:latin typeface="Calibri"/>
                <a:ea typeface="Calibri" panose="020F0502020204030204" pitchFamily="34" charset="0"/>
                <a:cs typeface="Calibri"/>
                <a:hlinkClick r:id="rId15">
                  <a:extLst>
                    <a:ext uri="{A12FA001-AC4F-418D-AE19-62706E023703}">
                      <ahyp:hlinkClr xmlns:ahyp="http://schemas.microsoft.com/office/drawing/2018/hyperlinkcolor" val="tx"/>
                    </a:ext>
                  </a:extLst>
                </a:hlinkClick>
              </a:rPr>
              <a:t>Adil Ticaret Farkı - YouTube</a:t>
            </a:r>
            <a:endParaRPr lang="en-IE" sz="1200" b="1">
              <a:latin typeface="Calibri"/>
              <a:ea typeface="Calibri" panose="020F0502020204030204" pitchFamily="34" charset="0"/>
              <a:cs typeface="Calibri"/>
            </a:endParaRPr>
          </a:p>
        </p:txBody>
      </p:sp>
      <p:sp>
        <p:nvSpPr>
          <p:cNvPr id="4" name="TextBox 3">
            <a:extLst>
              <a:ext uri="{FF2B5EF4-FFF2-40B4-BE49-F238E27FC236}">
                <a16:creationId xmlns:a16="http://schemas.microsoft.com/office/drawing/2014/main" id="{40246F4E-9C26-2E6E-A001-94D9668A5076}"/>
              </a:ext>
            </a:extLst>
          </p:cNvPr>
          <p:cNvSpPr txBox="1"/>
          <p:nvPr/>
        </p:nvSpPr>
        <p:spPr>
          <a:xfrm>
            <a:off x="71556" y="2212258"/>
            <a:ext cx="440911" cy="3288890"/>
          </a:xfrm>
          <a:prstGeom prst="rect">
            <a:avLst/>
          </a:prstGeom>
          <a:solidFill>
            <a:schemeClr val="bg1"/>
          </a:solidFill>
        </p:spPr>
        <p:txBody>
          <a:bodyPr wrap="square" rtlCol="0">
            <a:spAutoFit/>
          </a:bodyPr>
          <a:lstStyle/>
          <a:p>
            <a:pPr algn="l" rtl="0"/>
            <a:endParaRPr lang="en-IE"/>
          </a:p>
        </p:txBody>
      </p:sp>
      <p:pic>
        <p:nvPicPr>
          <p:cNvPr id="34" name="Picture 33">
            <a:extLst>
              <a:ext uri="{FF2B5EF4-FFF2-40B4-BE49-F238E27FC236}">
                <a16:creationId xmlns:a16="http://schemas.microsoft.com/office/drawing/2014/main" id="{6AB29C16-C0B2-0AE5-C125-BFBBC7C46F71}"/>
              </a:ext>
            </a:extLst>
          </p:cNvPr>
          <p:cNvPicPr>
            <a:picLocks noChangeAspect="1"/>
          </p:cNvPicPr>
          <p:nvPr/>
        </p:nvPicPr>
        <p:blipFill>
          <a:blip r:embed="rId16"/>
          <a:stretch>
            <a:fillRect/>
          </a:stretch>
        </p:blipFill>
        <p:spPr>
          <a:xfrm>
            <a:off x="114486" y="3769029"/>
            <a:ext cx="493080" cy="474817"/>
          </a:xfrm>
          <a:prstGeom prst="rect">
            <a:avLst/>
          </a:prstGeom>
          <a:solidFill>
            <a:srgbClr val="94B3B2"/>
          </a:solidFill>
        </p:spPr>
      </p:pic>
      <p:pic>
        <p:nvPicPr>
          <p:cNvPr id="36" name="Picture 35">
            <a:extLst>
              <a:ext uri="{FF2B5EF4-FFF2-40B4-BE49-F238E27FC236}">
                <a16:creationId xmlns:a16="http://schemas.microsoft.com/office/drawing/2014/main" id="{FD1F7607-F3D6-BFF6-0D72-8B8EAA4DDD3D}"/>
              </a:ext>
            </a:extLst>
          </p:cNvPr>
          <p:cNvPicPr>
            <a:picLocks noChangeAspect="1"/>
          </p:cNvPicPr>
          <p:nvPr/>
        </p:nvPicPr>
        <p:blipFill>
          <a:blip r:embed="rId16"/>
          <a:stretch>
            <a:fillRect/>
          </a:stretch>
        </p:blipFill>
        <p:spPr>
          <a:xfrm>
            <a:off x="114697" y="2370730"/>
            <a:ext cx="493080" cy="474817"/>
          </a:xfrm>
          <a:prstGeom prst="rect">
            <a:avLst/>
          </a:prstGeom>
          <a:solidFill>
            <a:srgbClr val="94B3B2"/>
          </a:solidFill>
        </p:spPr>
      </p:pic>
      <p:sp>
        <p:nvSpPr>
          <p:cNvPr id="45" name="Slide Number Placeholder 9">
            <a:extLst>
              <a:ext uri="{FF2B5EF4-FFF2-40B4-BE49-F238E27FC236}">
                <a16:creationId xmlns:a16="http://schemas.microsoft.com/office/drawing/2014/main" id="{F6CDD47A-84C2-93A0-D8AA-44B66FDEB5E4}"/>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18</a:t>
            </a:fld>
            <a:endParaRPr lang="en-US" sz="1100"/>
          </a:p>
        </p:txBody>
      </p:sp>
      <p:pic>
        <p:nvPicPr>
          <p:cNvPr id="46" name="Picture 45">
            <a:extLst>
              <a:ext uri="{FF2B5EF4-FFF2-40B4-BE49-F238E27FC236}">
                <a16:creationId xmlns:a16="http://schemas.microsoft.com/office/drawing/2014/main" id="{21C1A170-E251-4E2A-5B91-617AD2A2D68A}"/>
              </a:ext>
            </a:extLst>
          </p:cNvPr>
          <p:cNvPicPr>
            <a:picLocks noChangeAspect="1"/>
          </p:cNvPicPr>
          <p:nvPr/>
        </p:nvPicPr>
        <p:blipFill>
          <a:blip r:embed="rId16"/>
          <a:stretch>
            <a:fillRect/>
          </a:stretch>
        </p:blipFill>
        <p:spPr>
          <a:xfrm>
            <a:off x="6871893" y="9390227"/>
            <a:ext cx="493080" cy="474817"/>
          </a:xfrm>
          <a:prstGeom prst="rect">
            <a:avLst/>
          </a:prstGeom>
          <a:solidFill>
            <a:srgbClr val="94B3B2"/>
          </a:solidFill>
        </p:spPr>
      </p:pic>
    </p:spTree>
    <p:extLst>
      <p:ext uri="{BB962C8B-B14F-4D97-AF65-F5344CB8AC3E}">
        <p14:creationId xmlns:p14="http://schemas.microsoft.com/office/powerpoint/2010/main" val="3701689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A1E240D1-F8E4-6F89-DEDB-932C96A686AC}"/>
              </a:ext>
            </a:extLst>
          </p:cNvPr>
          <p:cNvSpPr/>
          <p:nvPr/>
        </p:nvSpPr>
        <p:spPr>
          <a:xfrm>
            <a:off x="919987" y="3576760"/>
            <a:ext cx="6143487" cy="412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p>
        </p:txBody>
      </p:sp>
      <p:grpSp>
        <p:nvGrpSpPr>
          <p:cNvPr id="62" name="Group 61">
            <a:extLst>
              <a:ext uri="{FF2B5EF4-FFF2-40B4-BE49-F238E27FC236}">
                <a16:creationId xmlns:a16="http://schemas.microsoft.com/office/drawing/2014/main" id="{2AEEAE67-DD66-CABE-BDDC-82F21A24DE5B}"/>
              </a:ext>
            </a:extLst>
          </p:cNvPr>
          <p:cNvGrpSpPr/>
          <p:nvPr/>
        </p:nvGrpSpPr>
        <p:grpSpPr>
          <a:xfrm>
            <a:off x="3143616" y="4050154"/>
            <a:ext cx="292870" cy="3037178"/>
            <a:chOff x="-2390292" y="4447045"/>
            <a:chExt cx="292870" cy="3037178"/>
          </a:xfrm>
        </p:grpSpPr>
        <p:cxnSp>
          <p:nvCxnSpPr>
            <p:cNvPr id="51" name="Straight Connector 50">
              <a:extLst>
                <a:ext uri="{FF2B5EF4-FFF2-40B4-BE49-F238E27FC236}">
                  <a16:creationId xmlns:a16="http://schemas.microsoft.com/office/drawing/2014/main" id="{81871C9B-498A-06D9-5C18-02B6C7F7819E}"/>
                </a:ext>
              </a:extLst>
            </p:cNvPr>
            <p:cNvCxnSpPr>
              <a:cxnSpLocks/>
            </p:cNvCxnSpPr>
            <p:nvPr/>
          </p:nvCxnSpPr>
          <p:spPr>
            <a:xfrm>
              <a:off x="-2290439" y="4447045"/>
              <a:ext cx="1541" cy="3037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855AF72-9671-DD91-328E-50E4BF548116}"/>
                </a:ext>
              </a:extLst>
            </p:cNvPr>
            <p:cNvCxnSpPr/>
            <p:nvPr/>
          </p:nvCxnSpPr>
          <p:spPr>
            <a:xfrm>
              <a:off x="-2284034" y="4454057"/>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7202BA7-F384-704B-E2E1-43A246B3179B}"/>
                </a:ext>
              </a:extLst>
            </p:cNvPr>
            <p:cNvCxnSpPr/>
            <p:nvPr/>
          </p:nvCxnSpPr>
          <p:spPr>
            <a:xfrm>
              <a:off x="-2298625" y="4974487"/>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0CB1688-8F57-F628-CDE2-7951C88B5CD3}"/>
                </a:ext>
              </a:extLst>
            </p:cNvPr>
            <p:cNvCxnSpPr/>
            <p:nvPr/>
          </p:nvCxnSpPr>
          <p:spPr>
            <a:xfrm>
              <a:off x="-2284034" y="5485188"/>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EAAFCF7-4507-DC1D-12C8-FD198666B6E7}"/>
                </a:ext>
              </a:extLst>
            </p:cNvPr>
            <p:cNvCxnSpPr>
              <a:cxnSpLocks/>
            </p:cNvCxnSpPr>
            <p:nvPr/>
          </p:nvCxnSpPr>
          <p:spPr>
            <a:xfrm flipV="1">
              <a:off x="-2390292" y="5990427"/>
              <a:ext cx="288006" cy="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45D5A96-07C4-0CDF-4573-4C153A723FFA}"/>
                </a:ext>
              </a:extLst>
            </p:cNvPr>
            <p:cNvCxnSpPr/>
            <p:nvPr/>
          </p:nvCxnSpPr>
          <p:spPr>
            <a:xfrm>
              <a:off x="-2288898" y="650659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E497517-1603-4244-FA98-4A827E0143AD}"/>
                </a:ext>
              </a:extLst>
            </p:cNvPr>
            <p:cNvCxnSpPr/>
            <p:nvPr/>
          </p:nvCxnSpPr>
          <p:spPr>
            <a:xfrm>
              <a:off x="-2298625" y="698811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DA0180-9CE0-EC25-8157-DDEA9517526F}"/>
                </a:ext>
              </a:extLst>
            </p:cNvPr>
            <p:cNvCxnSpPr/>
            <p:nvPr/>
          </p:nvCxnSpPr>
          <p:spPr>
            <a:xfrm>
              <a:off x="-2298625" y="748422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2166038" y="801394"/>
            <a:ext cx="5655136" cy="946746"/>
          </a:xfrm>
        </p:spPr>
        <p:txBody>
          <a:body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a:t>Doğal Gıda Kaynakları</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algn="l"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853636" y="2332390"/>
            <a:ext cx="6306062" cy="7023907"/>
          </a:xfrm>
        </p:spPr>
        <p:txBody>
          <a:bodyPr lIns="91440" tIns="45720" rIns="91440" bIns="45720" numCol="1" spcCol="288000" anchor="t">
            <a:noAutofit/>
          </a:bodyPr>
          <a:lstStyle/>
          <a:p>
            <a:pPr rtl="0" fontAlgn="base"/>
            <a:r>
              <a:rPr lang="tr-TR" sz="1400" b="1" i="0" dirty="0">
                <a:solidFill>
                  <a:srgbClr val="000000"/>
                </a:solidFill>
                <a:effectLst/>
                <a:latin typeface="Calibri"/>
                <a:ea typeface="Calibri" panose="020F0502020204030204" pitchFamily="34" charset="0"/>
                <a:cs typeface="Calibri"/>
              </a:rPr>
              <a:t>Etik Kurallar:</a:t>
            </a:r>
            <a:endParaRPr lang="tr-TR" dirty="0"/>
          </a:p>
          <a:p>
            <a:r>
              <a:rPr lang="tr-TR" sz="1200" i="0" dirty="0">
                <a:effectLst/>
                <a:latin typeface="Calibri"/>
                <a:ea typeface="Calibri" panose="020F0502020204030204" pitchFamily="34" charset="0"/>
                <a:cs typeface="Calibri"/>
              </a:rPr>
              <a:t>Etik </a:t>
            </a:r>
            <a:r>
              <a:rPr lang="tr-TR" sz="1200" dirty="0">
                <a:latin typeface="Calibri"/>
                <a:ea typeface="Calibri" panose="020F0502020204030204" pitchFamily="34" charset="0"/>
                <a:cs typeface="Calibri"/>
              </a:rPr>
              <a:t>kuralların belirlenmesi oldukça zorlu bir süreçtir, çünkü bilim araştırma yaparken, paydaşlar piyasa temelli politikalar oluştururken, </a:t>
            </a:r>
            <a:r>
              <a:rPr lang="tr-TR" sz="1200" i="0" dirty="0">
                <a:effectLst/>
                <a:latin typeface="Calibri"/>
                <a:ea typeface="Calibri" panose="020F0502020204030204" pitchFamily="34" charset="0"/>
                <a:cs typeface="Calibri"/>
              </a:rPr>
              <a:t>etik </a:t>
            </a:r>
            <a:r>
              <a:rPr lang="tr-TR" sz="1200" dirty="0">
                <a:latin typeface="Calibri"/>
                <a:ea typeface="Calibri" panose="020F0502020204030204" pitchFamily="34" charset="0"/>
                <a:cs typeface="Calibri"/>
              </a:rPr>
              <a:t>sorumluluklar bireylerin</a:t>
            </a:r>
            <a:r>
              <a:rPr lang="tr-TR" sz="1200" i="0" dirty="0">
                <a:effectLst/>
                <a:latin typeface="Calibri"/>
                <a:ea typeface="Calibri" panose="020F0502020204030204" pitchFamily="34" charset="0"/>
                <a:cs typeface="Calibri"/>
              </a:rPr>
              <a:t> kişisel sorumluluğuna </a:t>
            </a:r>
            <a:r>
              <a:rPr lang="tr-TR" sz="1200" dirty="0">
                <a:latin typeface="Calibri"/>
                <a:ea typeface="Calibri" panose="020F0502020204030204" pitchFamily="34" charset="0"/>
                <a:cs typeface="Calibri"/>
              </a:rPr>
              <a:t>bırakılmaktadır</a:t>
            </a:r>
            <a:r>
              <a:rPr lang="tr-TR" sz="1200" i="0" dirty="0">
                <a:effectLst/>
                <a:latin typeface="Calibri"/>
                <a:ea typeface="Calibri" panose="020F0502020204030204" pitchFamily="34" charset="0"/>
                <a:cs typeface="Calibri"/>
              </a:rPr>
              <a:t>.</a:t>
            </a:r>
            <a:r>
              <a:rPr lang="tr-TR" sz="1200" dirty="0">
                <a:latin typeface="Calibri"/>
                <a:ea typeface="Calibri" panose="020F0502020204030204" pitchFamily="34" charset="0"/>
                <a:cs typeface="Calibri"/>
              </a:rPr>
              <a:t> Ancak gıda sisteminde etiği kurumsallaştırmak gerekmektedir ve eğitim kurumları ve araştırmacılar tarafından etik kurulların geliştirilmesi doğru yönde atılmış bir adım olacaktır. </a:t>
            </a:r>
            <a:r>
              <a:rPr lang="en-US" sz="1200" dirty="0">
                <a:latin typeface="+mn-ea"/>
                <a:cs typeface="Calibri"/>
              </a:rPr>
              <a:t>B</a:t>
            </a:r>
            <a:r>
              <a:rPr lang="tr-TR" sz="1200" dirty="0">
                <a:latin typeface="Calibri"/>
                <a:ea typeface="Calibri" panose="020F0502020204030204" pitchFamily="34" charset="0"/>
                <a:cs typeface="Calibri"/>
              </a:rPr>
              <a:t>ununla birlikte, tarımın karşı karşıya olduğu en önemli etik konular </a:t>
            </a:r>
            <a:r>
              <a:rPr lang="tr-TR" sz="1200" i="0" dirty="0">
                <a:effectLst/>
                <a:latin typeface="Calibri"/>
                <a:ea typeface="Calibri" panose="020F0502020204030204" pitchFamily="34" charset="0"/>
                <a:cs typeface="Calibri"/>
              </a:rPr>
              <a:t>Şekil 2'de gösterilmektedir</a:t>
            </a:r>
            <a:r>
              <a:rPr lang="tr-TR" sz="1200" dirty="0">
                <a:latin typeface="Calibri"/>
                <a:ea typeface="Calibri" panose="020F0502020204030204" pitchFamily="34" charset="0"/>
                <a:cs typeface="Calibri"/>
              </a:rPr>
              <a:t>.</a:t>
            </a:r>
            <a:endParaRPr lang="tr-TR" sz="1200" dirty="0"/>
          </a:p>
          <a:p>
            <a:endParaRPr lang="tr-TR" sz="1400" dirty="0">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tr-TR" sz="1400" dirty="0">
              <a:solidFill>
                <a:schemeClr val="tx1"/>
              </a:solidFill>
              <a:ea typeface="Calibri" panose="020F0502020204030204" pitchFamily="34" charset="0"/>
            </a:endParaRPr>
          </a:p>
          <a:p>
            <a:endParaRPr lang="en-IE" sz="1400" b="1" dirty="0">
              <a:solidFill>
                <a:schemeClr val="tx1"/>
              </a:solidFill>
              <a:latin typeface="Calibri"/>
              <a:ea typeface="Calibri" panose="020F0502020204030204" pitchFamily="34" charset="0"/>
              <a:cs typeface="Calibri"/>
            </a:endParaRPr>
          </a:p>
          <a:p>
            <a:endParaRPr lang="en-IE" sz="1400" b="1" dirty="0">
              <a:solidFill>
                <a:schemeClr val="tx1"/>
              </a:solidFill>
              <a:latin typeface="Calibri"/>
              <a:ea typeface="Calibri" panose="020F0502020204030204" pitchFamily="34" charset="0"/>
              <a:cs typeface="Calibri"/>
            </a:endParaRPr>
          </a:p>
          <a:p>
            <a:endParaRPr lang="tr-TR" sz="1400" b="1" dirty="0">
              <a:solidFill>
                <a:schemeClr val="tx1"/>
              </a:solidFill>
              <a:latin typeface="Calibri"/>
              <a:ea typeface="Calibri" panose="020F0502020204030204" pitchFamily="34" charset="0"/>
              <a:cs typeface="Calibri"/>
            </a:endParaRPr>
          </a:p>
          <a:p>
            <a:r>
              <a:rPr lang="tr-TR" sz="1400" b="1" dirty="0">
                <a:solidFill>
                  <a:schemeClr val="tx1"/>
                </a:solidFill>
                <a:latin typeface="Calibri"/>
                <a:ea typeface="Calibri" panose="020F0502020204030204" pitchFamily="34" charset="0"/>
                <a:cs typeface="Calibri"/>
              </a:rPr>
              <a:t>Gıda Güvenliği: </a:t>
            </a:r>
            <a:r>
              <a:rPr lang="tr-TR" sz="1200" dirty="0">
                <a:solidFill>
                  <a:schemeClr val="tx1"/>
                </a:solidFill>
                <a:latin typeface="Calibri"/>
                <a:ea typeface="Calibri" panose="020F0502020204030204" pitchFamily="34" charset="0"/>
                <a:cs typeface="Calibri"/>
              </a:rPr>
              <a:t>Daha önce de belirtildiği gibi, Gıda ve Tarım Örgütü (FAO, 2006) gıda güvenliğini "</a:t>
            </a:r>
            <a:r>
              <a:rPr lang="tr-TR" sz="1200" i="1" dirty="0">
                <a:solidFill>
                  <a:schemeClr val="tx1"/>
                </a:solidFill>
                <a:latin typeface="Calibri"/>
                <a:ea typeface="Calibri" panose="020F0502020204030204" pitchFamily="34" charset="0"/>
                <a:cs typeface="Calibri"/>
              </a:rPr>
              <a:t>insanların beslenme ihtiyaçları ve gıda tercihleri doğrultusunda yeterli, güvenli ve besleyici gıdaya fiziksel ve ekonomik olarak erişebilmeleri ve aktif ve sağlıklı bir yaşam sürmeleri durumudur. Gıdada kendine yeterlilik, bir ülkenin gıda ihtiyacını kendi yerli üretiminden karşılayabilme derecesi olarak tanımlanmaktadır" </a:t>
            </a:r>
            <a:r>
              <a:rPr lang="tr-TR" sz="1200" dirty="0">
                <a:solidFill>
                  <a:schemeClr val="tx1"/>
                </a:solidFill>
                <a:latin typeface="Calibri"/>
                <a:ea typeface="Calibri" panose="020F0502020204030204" pitchFamily="34" charset="0"/>
                <a:cs typeface="Calibri"/>
              </a:rPr>
              <a:t>olarak ifade etmektedir. </a:t>
            </a:r>
            <a:endParaRPr lang="tr-TR" sz="1400" dirty="0">
              <a:solidFill>
                <a:schemeClr val="tx1"/>
              </a:solidFill>
              <a:latin typeface="Calibri"/>
              <a:ea typeface="Calibri" panose="020F0502020204030204" pitchFamily="34" charset="0"/>
              <a:cs typeface="Calibri"/>
            </a:endParaRPr>
          </a:p>
          <a:p>
            <a:endParaRPr lang="tr-TR" sz="1400" dirty="0">
              <a:solidFill>
                <a:schemeClr val="tx1"/>
              </a:solidFill>
              <a:ea typeface="Calibri" panose="020F0502020204030204" pitchFamily="34" charset="0"/>
            </a:endParaRPr>
          </a:p>
          <a:p>
            <a:pPr fontAlgn="base"/>
            <a:endParaRPr lang="tr-TR" sz="1400" dirty="0">
              <a:solidFill>
                <a:schemeClr val="tx1"/>
              </a:solidFill>
              <a:highlight>
                <a:srgbClr val="F79037"/>
              </a:highlight>
              <a:ea typeface="Calibri" panose="020F0502020204030204" pitchFamily="34" charset="0"/>
            </a:endParaRPr>
          </a:p>
          <a:p>
            <a:pPr fontAlgn="base"/>
            <a:endParaRPr lang="tr-TR" sz="1200" dirty="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0440"/>
            <a:ext cx="3800900" cy="461665"/>
          </a:xfrm>
          <a:prstGeom prst="rect">
            <a:avLst/>
          </a:prstGeom>
          <a:noFill/>
        </p:spPr>
        <p:txBody>
          <a:bodyPr wrap="square" lIns="91440" tIns="45720" rIns="91440" bIns="45720" anchor="t">
            <a:spAutoFit/>
          </a:bodyPr>
          <a:lstStyle/>
          <a:p>
            <a:pPr algn="r" rtl="0"/>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Tarım</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4" name="TextBox 33">
            <a:extLst>
              <a:ext uri="{FF2B5EF4-FFF2-40B4-BE49-F238E27FC236}">
                <a16:creationId xmlns:a16="http://schemas.microsoft.com/office/drawing/2014/main" id="{E6F4C47B-A586-E701-537C-1B0643EE4E65}"/>
              </a:ext>
            </a:extLst>
          </p:cNvPr>
          <p:cNvSpPr txBox="1"/>
          <p:nvPr/>
        </p:nvSpPr>
        <p:spPr>
          <a:xfrm>
            <a:off x="1109711" y="7746975"/>
            <a:ext cx="6664264" cy="261610"/>
          </a:xfrm>
          <a:prstGeom prst="rect">
            <a:avLst/>
          </a:prstGeom>
          <a:noFill/>
        </p:spPr>
        <p:txBody>
          <a:bodyPr wrap="square" lIns="91440" tIns="45720" rIns="91440" bIns="45720" anchor="t">
            <a:spAutoFit/>
          </a:bodyPr>
          <a:lstStyle/>
          <a:p>
            <a:r>
              <a:rPr lang="tr-TR" sz="1100" b="1" dirty="0">
                <a:solidFill>
                  <a:srgbClr val="000000"/>
                </a:solidFill>
                <a:latin typeface="Calibri"/>
                <a:ea typeface="Calibri" panose="020F0502020204030204" pitchFamily="34" charset="0"/>
                <a:cs typeface="Calibri"/>
              </a:rPr>
              <a:t>Şekil</a:t>
            </a:r>
            <a:r>
              <a:rPr lang="tr-TR" sz="1100" b="1" i="0" dirty="0">
                <a:solidFill>
                  <a:srgbClr val="000000"/>
                </a:solidFill>
                <a:effectLst/>
                <a:latin typeface="Calibri"/>
                <a:ea typeface="Calibri" panose="020F0502020204030204" pitchFamily="34" charset="0"/>
                <a:cs typeface="Calibri"/>
              </a:rPr>
              <a:t> 2</a:t>
            </a:r>
            <a:r>
              <a:rPr lang="tr-TR" sz="1100" b="0" i="0" dirty="0">
                <a:solidFill>
                  <a:srgbClr val="000000"/>
                </a:solidFill>
                <a:effectLst/>
                <a:latin typeface="Calibri"/>
                <a:ea typeface="Calibri" panose="020F0502020204030204" pitchFamily="34" charset="0"/>
                <a:cs typeface="Calibri"/>
              </a:rPr>
              <a:t>– Tarımın karşı karşıya olduğu etik sorunlar</a:t>
            </a:r>
            <a:r>
              <a:rPr lang="tr-TR" sz="1100" dirty="0">
                <a:solidFill>
                  <a:srgbClr val="000000"/>
                </a:solidFill>
                <a:latin typeface="Calibri"/>
                <a:ea typeface="Calibri" panose="020F0502020204030204" pitchFamily="34" charset="0"/>
                <a:cs typeface="Calibri"/>
              </a:rPr>
              <a:t> (Burkhardt</a:t>
            </a:r>
            <a:r>
              <a:rPr lang="tr-TR" sz="1100" dirty="0">
                <a:latin typeface="Calibri"/>
                <a:ea typeface="Calibri" panose="020F0502020204030204" pitchFamily="34" charset="0"/>
                <a:cs typeface="Calibri"/>
              </a:rPr>
              <a:t> v.d., 2005)</a:t>
            </a:r>
            <a:r>
              <a:rPr lang="tr-TR" sz="1100" dirty="0">
                <a:solidFill>
                  <a:srgbClr val="000000"/>
                </a:solidFill>
                <a:latin typeface="Calibri"/>
                <a:ea typeface="Calibri" panose="020F0502020204030204" pitchFamily="34" charset="0"/>
                <a:cs typeface="Calibri"/>
              </a:rPr>
              <a:t> kaynağından uyarlanmıştır. </a:t>
            </a:r>
            <a:endParaRPr lang="tr-TR" sz="1100" dirty="0">
              <a:latin typeface="Calibri"/>
              <a:ea typeface="Calibri" panose="020F0502020204030204" pitchFamily="34" charset="0"/>
              <a:cs typeface="Calibri"/>
            </a:endParaRPr>
          </a:p>
        </p:txBody>
      </p:sp>
      <p:grpSp>
        <p:nvGrpSpPr>
          <p:cNvPr id="41" name="Group 40">
            <a:extLst>
              <a:ext uri="{FF2B5EF4-FFF2-40B4-BE49-F238E27FC236}">
                <a16:creationId xmlns:a16="http://schemas.microsoft.com/office/drawing/2014/main" id="{B5CEF621-FAE0-B53C-5264-F66A9DA3B0FF}"/>
              </a:ext>
            </a:extLst>
          </p:cNvPr>
          <p:cNvGrpSpPr/>
          <p:nvPr/>
        </p:nvGrpSpPr>
        <p:grpSpPr>
          <a:xfrm>
            <a:off x="3401809" y="3864048"/>
            <a:ext cx="1759227" cy="3441888"/>
            <a:chOff x="3401942" y="4260939"/>
            <a:chExt cx="1759227" cy="3441888"/>
          </a:xfrm>
        </p:grpSpPr>
        <p:sp>
          <p:nvSpPr>
            <p:cNvPr id="4" name="Rectangle 3">
              <a:extLst>
                <a:ext uri="{FF2B5EF4-FFF2-40B4-BE49-F238E27FC236}">
                  <a16:creationId xmlns:a16="http://schemas.microsoft.com/office/drawing/2014/main" id="{CBB3C382-0A1F-6E06-B8A0-4DA1610B598A}"/>
                </a:ext>
              </a:extLst>
            </p:cNvPr>
            <p:cNvSpPr/>
            <p:nvPr/>
          </p:nvSpPr>
          <p:spPr>
            <a:xfrm>
              <a:off x="3401942" y="4260939"/>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3" name="Rectangle 32">
              <a:extLst>
                <a:ext uri="{FF2B5EF4-FFF2-40B4-BE49-F238E27FC236}">
                  <a16:creationId xmlns:a16="http://schemas.microsoft.com/office/drawing/2014/main" id="{4CC818AE-F5DC-6C5F-7BB3-622CDA6B323A}"/>
                </a:ext>
              </a:extLst>
            </p:cNvPr>
            <p:cNvSpPr/>
            <p:nvPr/>
          </p:nvSpPr>
          <p:spPr>
            <a:xfrm>
              <a:off x="3401942" y="4766178"/>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5" name="Rectangle 34">
              <a:extLst>
                <a:ext uri="{FF2B5EF4-FFF2-40B4-BE49-F238E27FC236}">
                  <a16:creationId xmlns:a16="http://schemas.microsoft.com/office/drawing/2014/main" id="{309EE524-CB51-C42D-C2EC-181C74ABFE04}"/>
                </a:ext>
              </a:extLst>
            </p:cNvPr>
            <p:cNvSpPr/>
            <p:nvPr/>
          </p:nvSpPr>
          <p:spPr>
            <a:xfrm>
              <a:off x="3401942" y="5271417"/>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6" name="Rectangle 35">
              <a:extLst>
                <a:ext uri="{FF2B5EF4-FFF2-40B4-BE49-F238E27FC236}">
                  <a16:creationId xmlns:a16="http://schemas.microsoft.com/office/drawing/2014/main" id="{C876084B-8B5D-1262-8EAF-225080844BCF}"/>
                </a:ext>
              </a:extLst>
            </p:cNvPr>
            <p:cNvSpPr/>
            <p:nvPr/>
          </p:nvSpPr>
          <p:spPr>
            <a:xfrm>
              <a:off x="3401942" y="5776656"/>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7" name="Rectangle 36">
              <a:extLst>
                <a:ext uri="{FF2B5EF4-FFF2-40B4-BE49-F238E27FC236}">
                  <a16:creationId xmlns:a16="http://schemas.microsoft.com/office/drawing/2014/main" id="{DB9B65D8-FA27-A108-256C-6732FB24E48D}"/>
                </a:ext>
              </a:extLst>
            </p:cNvPr>
            <p:cNvSpPr/>
            <p:nvPr/>
          </p:nvSpPr>
          <p:spPr>
            <a:xfrm>
              <a:off x="3401942" y="6281895"/>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8" name="Rectangle 37">
              <a:extLst>
                <a:ext uri="{FF2B5EF4-FFF2-40B4-BE49-F238E27FC236}">
                  <a16:creationId xmlns:a16="http://schemas.microsoft.com/office/drawing/2014/main" id="{AD080F80-7E72-B9A9-0F5C-2D0744AAAE0C}"/>
                </a:ext>
              </a:extLst>
            </p:cNvPr>
            <p:cNvSpPr/>
            <p:nvPr/>
          </p:nvSpPr>
          <p:spPr>
            <a:xfrm>
              <a:off x="3401942" y="6787134"/>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9" name="Rectangle 38">
              <a:extLst>
                <a:ext uri="{FF2B5EF4-FFF2-40B4-BE49-F238E27FC236}">
                  <a16:creationId xmlns:a16="http://schemas.microsoft.com/office/drawing/2014/main" id="{FD95631C-92A3-2FFF-F8D7-067B5BEA1103}"/>
                </a:ext>
              </a:extLst>
            </p:cNvPr>
            <p:cNvSpPr/>
            <p:nvPr/>
          </p:nvSpPr>
          <p:spPr>
            <a:xfrm>
              <a:off x="3401942" y="7292375"/>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grpSp>
      <p:sp>
        <p:nvSpPr>
          <p:cNvPr id="40" name="Rectangle 39">
            <a:extLst>
              <a:ext uri="{FF2B5EF4-FFF2-40B4-BE49-F238E27FC236}">
                <a16:creationId xmlns:a16="http://schemas.microsoft.com/office/drawing/2014/main" id="{DC1824ED-ECB9-2D3D-030A-78EBDA7B95F4}"/>
              </a:ext>
            </a:extLst>
          </p:cNvPr>
          <p:cNvSpPr/>
          <p:nvPr/>
        </p:nvSpPr>
        <p:spPr>
          <a:xfrm rot="16200000">
            <a:off x="1887267" y="5379767"/>
            <a:ext cx="2092518" cy="410452"/>
          </a:xfrm>
          <a:prstGeom prst="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42" name="TextBox 41">
            <a:extLst>
              <a:ext uri="{FF2B5EF4-FFF2-40B4-BE49-F238E27FC236}">
                <a16:creationId xmlns:a16="http://schemas.microsoft.com/office/drawing/2014/main" id="{37FA8ADF-FB75-350F-22F7-5DB129981352}"/>
              </a:ext>
            </a:extLst>
          </p:cNvPr>
          <p:cNvSpPr txBox="1"/>
          <p:nvPr/>
        </p:nvSpPr>
        <p:spPr>
          <a:xfrm>
            <a:off x="3402896" y="3915385"/>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Gıda Güvenliği</a:t>
            </a:r>
          </a:p>
        </p:txBody>
      </p:sp>
      <p:sp>
        <p:nvSpPr>
          <p:cNvPr id="43" name="TextBox 42">
            <a:extLst>
              <a:ext uri="{FF2B5EF4-FFF2-40B4-BE49-F238E27FC236}">
                <a16:creationId xmlns:a16="http://schemas.microsoft.com/office/drawing/2014/main" id="{F47ABC6B-8FB7-2E83-05AE-3C3BD55DCAD6}"/>
              </a:ext>
            </a:extLst>
          </p:cNvPr>
          <p:cNvSpPr txBox="1"/>
          <p:nvPr/>
        </p:nvSpPr>
        <p:spPr>
          <a:xfrm>
            <a:off x="3411774" y="4421412"/>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Hayvanlara Tedavi</a:t>
            </a:r>
          </a:p>
        </p:txBody>
      </p:sp>
      <p:sp>
        <p:nvSpPr>
          <p:cNvPr id="44" name="TextBox 43">
            <a:extLst>
              <a:ext uri="{FF2B5EF4-FFF2-40B4-BE49-F238E27FC236}">
                <a16:creationId xmlns:a16="http://schemas.microsoft.com/office/drawing/2014/main" id="{44A5A2A3-0186-F19A-DF97-5B3306F2427F}"/>
              </a:ext>
            </a:extLst>
          </p:cNvPr>
          <p:cNvSpPr txBox="1"/>
          <p:nvPr/>
        </p:nvSpPr>
        <p:spPr>
          <a:xfrm>
            <a:off x="3411774" y="4936317"/>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Kimyasallar</a:t>
            </a:r>
          </a:p>
        </p:txBody>
      </p:sp>
      <p:sp>
        <p:nvSpPr>
          <p:cNvPr id="45" name="TextBox 44">
            <a:extLst>
              <a:ext uri="{FF2B5EF4-FFF2-40B4-BE49-F238E27FC236}">
                <a16:creationId xmlns:a16="http://schemas.microsoft.com/office/drawing/2014/main" id="{4B1998EB-DBC4-1259-2063-05E81F7071DE}"/>
              </a:ext>
            </a:extLst>
          </p:cNvPr>
          <p:cNvSpPr txBox="1"/>
          <p:nvPr/>
        </p:nvSpPr>
        <p:spPr>
          <a:xfrm>
            <a:off x="3411774" y="5433466"/>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Çiftlik Yönetimi</a:t>
            </a:r>
          </a:p>
        </p:txBody>
      </p:sp>
      <p:sp>
        <p:nvSpPr>
          <p:cNvPr id="46" name="TextBox 45">
            <a:extLst>
              <a:ext uri="{FF2B5EF4-FFF2-40B4-BE49-F238E27FC236}">
                <a16:creationId xmlns:a16="http://schemas.microsoft.com/office/drawing/2014/main" id="{2C2E0AD7-B8B1-80BC-4923-89FB726033A9}"/>
              </a:ext>
            </a:extLst>
          </p:cNvPr>
          <p:cNvSpPr txBox="1"/>
          <p:nvPr/>
        </p:nvSpPr>
        <p:spPr>
          <a:xfrm>
            <a:off x="3411774" y="5939494"/>
            <a:ext cx="1759227" cy="292388"/>
          </a:xfrm>
          <a:prstGeom prst="rect">
            <a:avLst/>
          </a:prstGeom>
          <a:noFill/>
        </p:spPr>
        <p:txBody>
          <a:bodyPr wrap="square" lIns="91440" tIns="45720" rIns="91440" bIns="45720" rtlCol="0" anchor="t">
            <a:spAutoFit/>
          </a:bodyPr>
          <a:lstStyle/>
          <a:p>
            <a:pPr algn="ctr"/>
            <a:r>
              <a:rPr lang="en-GB" sz="1300" b="1" err="1">
                <a:latin typeface="Calibri"/>
                <a:cs typeface="Calibri"/>
              </a:rPr>
              <a:t>Sürdürülebilirlik</a:t>
            </a:r>
            <a:endParaRPr lang="en-GB" sz="1300" b="1" err="1">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3A9A2E0D-9C5A-4FD0-F497-7DD7D2BE19E6}"/>
              </a:ext>
            </a:extLst>
          </p:cNvPr>
          <p:cNvSpPr txBox="1"/>
          <p:nvPr/>
        </p:nvSpPr>
        <p:spPr>
          <a:xfrm>
            <a:off x="3411774" y="6454398"/>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Ticaret anlaşmaları</a:t>
            </a:r>
          </a:p>
        </p:txBody>
      </p:sp>
      <p:sp>
        <p:nvSpPr>
          <p:cNvPr id="48" name="TextBox 47">
            <a:extLst>
              <a:ext uri="{FF2B5EF4-FFF2-40B4-BE49-F238E27FC236}">
                <a16:creationId xmlns:a16="http://schemas.microsoft.com/office/drawing/2014/main" id="{663A9E5F-B40E-2F55-6EAF-8D3A492D1686}"/>
              </a:ext>
            </a:extLst>
          </p:cNvPr>
          <p:cNvSpPr txBox="1"/>
          <p:nvPr/>
        </p:nvSpPr>
        <p:spPr>
          <a:xfrm>
            <a:off x="3411774" y="6951548"/>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Bilgi Paylaşımı</a:t>
            </a:r>
          </a:p>
        </p:txBody>
      </p:sp>
      <p:sp>
        <p:nvSpPr>
          <p:cNvPr id="49" name="TextBox 48">
            <a:extLst>
              <a:ext uri="{FF2B5EF4-FFF2-40B4-BE49-F238E27FC236}">
                <a16:creationId xmlns:a16="http://schemas.microsoft.com/office/drawing/2014/main" id="{08234495-D367-BC17-300A-5E797573A668}"/>
              </a:ext>
            </a:extLst>
          </p:cNvPr>
          <p:cNvSpPr txBox="1"/>
          <p:nvPr/>
        </p:nvSpPr>
        <p:spPr>
          <a:xfrm rot="16200000">
            <a:off x="1876897" y="5451406"/>
            <a:ext cx="2095501" cy="292388"/>
          </a:xfrm>
          <a:prstGeom prst="rect">
            <a:avLst/>
          </a:prstGeom>
          <a:noFill/>
        </p:spPr>
        <p:txBody>
          <a:bodyPr wrap="square" lIns="91440" tIns="45720" rIns="91440" bIns="45720" rtlCol="0" anchor="t">
            <a:spAutoFit/>
          </a:bodyPr>
          <a:lstStyle/>
          <a:p>
            <a:pPr algn="ctr" rtl="0"/>
            <a:r>
              <a:rPr lang="en-GB" sz="1300" b="1">
                <a:latin typeface="Calibri"/>
                <a:cs typeface="Calibri"/>
              </a:rPr>
              <a:t>Etik sorunlar: Tarım</a:t>
            </a:r>
          </a:p>
        </p:txBody>
      </p:sp>
      <p:sp>
        <p:nvSpPr>
          <p:cNvPr id="52" name="Slide Number Placeholder 9">
            <a:extLst>
              <a:ext uri="{FF2B5EF4-FFF2-40B4-BE49-F238E27FC236}">
                <a16:creationId xmlns:a16="http://schemas.microsoft.com/office/drawing/2014/main" id="{9F6F0614-F27D-FEB6-335D-D0AC3265159E}"/>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19</a:t>
            </a:fld>
            <a:endParaRPr lang="en-US" sz="1100"/>
          </a:p>
        </p:txBody>
      </p:sp>
    </p:spTree>
    <p:extLst>
      <p:ext uri="{BB962C8B-B14F-4D97-AF65-F5344CB8AC3E}">
        <p14:creationId xmlns:p14="http://schemas.microsoft.com/office/powerpoint/2010/main" val="134657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60359-9493-D48E-08D8-F04FFB70A7F6}"/>
              </a:ext>
            </a:extLst>
          </p:cNvPr>
          <p:cNvSpPr>
            <a:spLocks noGrp="1"/>
          </p:cNvSpPr>
          <p:nvPr>
            <p:ph type="body" sz="quarter" idx="47"/>
          </p:nvPr>
        </p:nvSpPr>
        <p:spPr>
          <a:xfrm>
            <a:off x="633931" y="1229127"/>
            <a:ext cx="6815990" cy="1070954"/>
          </a:xfrm>
        </p:spPr>
        <p:txBody>
          <a:bodyPr vert="horz" lIns="91440" tIns="45720" rIns="91440" bIns="45720" rtlCol="0" anchor="t">
            <a:noAutofit/>
          </a:bodyPr>
          <a:lstStyle/>
          <a:p>
            <a:pPr algn="l" rtl="0"/>
            <a:r>
              <a:rPr lang="en-US" sz="3600" err="1">
                <a:latin typeface="Calibri"/>
                <a:ea typeface="Open Sans"/>
                <a:cs typeface="Calibri"/>
              </a:rPr>
              <a:t>Yazarlar</a:t>
            </a:r>
            <a:endParaRPr lang="en-US" sz="3600" err="1"/>
          </a:p>
        </p:txBody>
      </p:sp>
      <p:sp>
        <p:nvSpPr>
          <p:cNvPr id="3" name="TextBox 2">
            <a:extLst>
              <a:ext uri="{FF2B5EF4-FFF2-40B4-BE49-F238E27FC236}">
                <a16:creationId xmlns:a16="http://schemas.microsoft.com/office/drawing/2014/main" id="{BAA31C9A-ABB8-D7D8-EC4C-465D55311F55}"/>
              </a:ext>
            </a:extLst>
          </p:cNvPr>
          <p:cNvSpPr txBox="1"/>
          <p:nvPr/>
        </p:nvSpPr>
        <p:spPr>
          <a:xfrm>
            <a:off x="360972" y="2300081"/>
            <a:ext cx="240516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Elsa Ramalhosa </a:t>
            </a:r>
            <a:endParaRPr lang="en-US" dirty="0"/>
          </a:p>
          <a:p>
            <a:pPr algn="l" rtl="0"/>
            <a:endParaRPr lang="en-US" sz="1400" dirty="0">
              <a:cs typeface="Calibri"/>
            </a:endParaRPr>
          </a:p>
          <a:p>
            <a:r>
              <a:rPr lang="en-US" sz="1400" dirty="0">
                <a:cs typeface="Calibri"/>
              </a:rPr>
              <a:t>Gözdegül Başer</a:t>
            </a:r>
            <a:endParaRPr lang="en-US" sz="1400" dirty="0">
              <a:ea typeface="Calibri"/>
              <a:cs typeface="Calibri"/>
            </a:endParaRPr>
          </a:p>
          <a:p>
            <a:pPr algn="l" rtl="0"/>
            <a:endParaRPr lang="en-US" sz="1400" dirty="0">
              <a:cs typeface="Calibri"/>
            </a:endParaRPr>
          </a:p>
          <a:p>
            <a:pPr algn="l" rtl="0"/>
            <a:r>
              <a:rPr lang="en-US" sz="1400" dirty="0">
                <a:ea typeface="+mn-lt"/>
                <a:cs typeface="+mn-lt"/>
              </a:rPr>
              <a:t>Ermelinda Pereira</a:t>
            </a:r>
            <a:endParaRPr lang="en-US" dirty="0">
              <a:cs typeface="Calibri"/>
            </a:endParaRPr>
          </a:p>
          <a:p>
            <a:pPr algn="l" rtl="0"/>
            <a:endParaRPr lang="en-US" sz="1400" dirty="0">
              <a:ea typeface="Calibri"/>
              <a:cs typeface="Calibri"/>
            </a:endParaRPr>
          </a:p>
          <a:p>
            <a:r>
              <a:rPr lang="en-US" sz="1400" dirty="0">
                <a:ea typeface="+mn-lt"/>
                <a:cs typeface="+mn-lt"/>
              </a:rPr>
              <a:t>Evla Mutlu</a:t>
            </a:r>
            <a:r>
              <a:rPr lang="en-US" sz="1400" dirty="0">
                <a:cs typeface="Calibri"/>
              </a:rPr>
              <a:t> </a:t>
            </a:r>
            <a:endParaRPr lang="en-US" dirty="0">
              <a:cs typeface="Calibri"/>
            </a:endParaRPr>
          </a:p>
          <a:p>
            <a:endParaRPr lang="en-US" sz="1400" dirty="0">
              <a:ea typeface="Calibri" panose="020F0502020204030204"/>
              <a:cs typeface="Calibri"/>
            </a:endParaRPr>
          </a:p>
          <a:p>
            <a:pPr algn="l" rtl="0"/>
            <a:r>
              <a:rPr lang="en-US" sz="1400" dirty="0">
                <a:cs typeface="Calibri"/>
              </a:rPr>
              <a:t>Anna-Maria Saarela</a:t>
            </a:r>
            <a:endParaRPr lang="en-US" sz="1400" dirty="0">
              <a:ea typeface="Calibri"/>
              <a:cs typeface="Calibri"/>
            </a:endParaRPr>
          </a:p>
          <a:p>
            <a:endParaRPr lang="en-US" sz="1400" dirty="0">
              <a:ea typeface="Calibri"/>
              <a:cs typeface="Calibri"/>
            </a:endParaRPr>
          </a:p>
          <a:p>
            <a:r>
              <a:rPr lang="en-US" sz="1400" b="1" dirty="0" err="1">
                <a:cs typeface="Calibri"/>
              </a:rPr>
              <a:t>tarafından</a:t>
            </a:r>
            <a:r>
              <a:rPr lang="en-US" sz="1400" b="1" dirty="0">
                <a:cs typeface="Calibri"/>
              </a:rPr>
              <a:t> </a:t>
            </a:r>
            <a:r>
              <a:rPr lang="en-US" sz="1400" b="1" dirty="0" err="1">
                <a:cs typeface="Calibri"/>
              </a:rPr>
              <a:t>oluşturulmuştur</a:t>
            </a:r>
            <a:r>
              <a:rPr lang="en-US" sz="1400" b="1" dirty="0">
                <a:cs typeface="Calibri"/>
              </a:rPr>
              <a:t>.</a:t>
            </a:r>
            <a:r>
              <a:rPr lang="en-US" sz="1400" dirty="0">
                <a:cs typeface="Calibri"/>
              </a:rPr>
              <a:t> </a:t>
            </a:r>
            <a:endParaRPr lang="en-US" sz="1400" dirty="0">
              <a:ea typeface="Calibri"/>
              <a:cs typeface="Calibri"/>
            </a:endParaRPr>
          </a:p>
          <a:p>
            <a:pPr algn="l" rtl="0"/>
            <a:endParaRPr lang="en-US" sz="1400" dirty="0">
              <a:cs typeface="Calibri"/>
            </a:endParaRPr>
          </a:p>
          <a:p>
            <a:endParaRPr lang="en-US" sz="1400" dirty="0">
              <a:ea typeface="+mn-lt"/>
              <a:cs typeface="+mn-lt"/>
            </a:endParaRPr>
          </a:p>
          <a:p>
            <a:endParaRPr lang="en-US" sz="1400" dirty="0">
              <a:ea typeface="+mn-lt"/>
              <a:cs typeface="+mn-lt"/>
            </a:endParaRPr>
          </a:p>
          <a:p>
            <a:r>
              <a:rPr lang="en-US" sz="1400" dirty="0">
                <a:ea typeface="+mn-lt"/>
                <a:cs typeface="+mn-lt"/>
              </a:rPr>
              <a:t>Paula Whyte</a:t>
            </a:r>
          </a:p>
          <a:p>
            <a:endParaRPr lang="en-US" sz="1400" dirty="0">
              <a:ea typeface="Calibri"/>
              <a:cs typeface="Calibri"/>
            </a:endParaRPr>
          </a:p>
          <a:p>
            <a:r>
              <a:rPr lang="en-US" sz="1400" b="1" dirty="0" err="1">
                <a:ea typeface="Calibri"/>
                <a:cs typeface="Calibri"/>
              </a:rPr>
              <a:t>tarafından</a:t>
            </a:r>
            <a:r>
              <a:rPr lang="en-US" sz="1400" b="1" dirty="0">
                <a:ea typeface="Calibri"/>
                <a:cs typeface="Calibri"/>
              </a:rPr>
              <a:t> </a:t>
            </a:r>
            <a:r>
              <a:rPr lang="en-US" sz="1400" b="1" dirty="0" err="1">
                <a:ea typeface="Calibri"/>
                <a:cs typeface="Calibri"/>
              </a:rPr>
              <a:t>gözden</a:t>
            </a:r>
            <a:r>
              <a:rPr lang="en-US" sz="1400" b="1" dirty="0">
                <a:ea typeface="Calibri"/>
                <a:cs typeface="Calibri"/>
              </a:rPr>
              <a:t> </a:t>
            </a:r>
            <a:r>
              <a:rPr lang="en-US" sz="1400" b="1" dirty="0" err="1">
                <a:ea typeface="Calibri"/>
                <a:cs typeface="Calibri"/>
              </a:rPr>
              <a:t>geçirilmiştir</a:t>
            </a:r>
            <a:r>
              <a:rPr lang="en-US" sz="1400" b="1" dirty="0">
                <a:ea typeface="Calibri"/>
                <a:cs typeface="Calibri"/>
              </a:rPr>
              <a:t>.</a:t>
            </a:r>
          </a:p>
        </p:txBody>
      </p:sp>
      <p:sp>
        <p:nvSpPr>
          <p:cNvPr id="4" name="TextBox 3">
            <a:extLst>
              <a:ext uri="{FF2B5EF4-FFF2-40B4-BE49-F238E27FC236}">
                <a16:creationId xmlns:a16="http://schemas.microsoft.com/office/drawing/2014/main" id="{94DB7F76-E66C-6829-5D47-BB498C04FACF}"/>
              </a:ext>
            </a:extLst>
          </p:cNvPr>
          <p:cNvSpPr txBox="1"/>
          <p:nvPr/>
        </p:nvSpPr>
        <p:spPr>
          <a:xfrm>
            <a:off x="2766140" y="2300081"/>
            <a:ext cx="5749871" cy="3539430"/>
          </a:xfrm>
          <a:prstGeom prst="rect">
            <a:avLst/>
          </a:prstGeom>
          <a:noFill/>
        </p:spPr>
        <p:txBody>
          <a:bodyPr wrap="square" lIns="91440" tIns="45720" rIns="91440" bIns="45720" rtlCol="0" anchor="t">
            <a:spAutoFit/>
          </a:bodyPr>
          <a:lstStyle/>
          <a:p>
            <a:r>
              <a:rPr lang="en-US" sz="1400" dirty="0">
                <a:cs typeface="Calibri"/>
              </a:rPr>
              <a:t>– Bragança </a:t>
            </a:r>
            <a:r>
              <a:rPr lang="en-US" sz="1400" err="1">
                <a:cs typeface="Calibri"/>
              </a:rPr>
              <a:t>Politeknik</a:t>
            </a:r>
            <a:r>
              <a:rPr lang="en-US" sz="1400" dirty="0">
                <a:cs typeface="Calibri"/>
              </a:rPr>
              <a:t> </a:t>
            </a:r>
            <a:r>
              <a:rPr lang="en-US" sz="1400" err="1">
                <a:cs typeface="Calibri"/>
              </a:rPr>
              <a:t>Enstitüsü</a:t>
            </a:r>
            <a:r>
              <a:rPr lang="en-US" sz="1400" dirty="0">
                <a:cs typeface="Calibri"/>
              </a:rPr>
              <a:t> (IPB), </a:t>
            </a:r>
            <a:r>
              <a:rPr lang="en-US" sz="1400" err="1">
                <a:cs typeface="Calibri"/>
              </a:rPr>
              <a:t>Portekiz</a:t>
            </a:r>
            <a:r>
              <a:rPr lang="en-US" sz="1400" dirty="0">
                <a:cs typeface="Calibri"/>
              </a:rPr>
              <a:t>.</a:t>
            </a:r>
            <a:endParaRPr lang="en-US" dirty="0"/>
          </a:p>
          <a:p>
            <a:pPr algn="l" rtl="0"/>
            <a:endParaRPr lang="en-US" sz="1400" dirty="0">
              <a:cs typeface="Calibri"/>
            </a:endParaRPr>
          </a:p>
          <a:p>
            <a:r>
              <a:rPr lang="en-US" sz="1400" dirty="0">
                <a:cs typeface="Calibri"/>
              </a:rPr>
              <a:t>– Antalya </a:t>
            </a:r>
            <a:r>
              <a:rPr lang="en-US" sz="1400" dirty="0" err="1">
                <a:cs typeface="Calibri"/>
              </a:rPr>
              <a:t>Bilim</a:t>
            </a:r>
            <a:r>
              <a:rPr lang="en-US" sz="1400" dirty="0">
                <a:cs typeface="Calibri"/>
              </a:rPr>
              <a:t> </a:t>
            </a:r>
            <a:r>
              <a:rPr lang="en-US" sz="1400" dirty="0" err="1">
                <a:cs typeface="Calibri"/>
              </a:rPr>
              <a:t>Üniversitesi</a:t>
            </a:r>
            <a:r>
              <a:rPr lang="en-US" sz="1400" dirty="0">
                <a:cs typeface="Calibri"/>
              </a:rPr>
              <a:t> (ABÜ), Türkiye.</a:t>
            </a:r>
            <a:endParaRPr lang="en-US" sz="1400" dirty="0">
              <a:ea typeface="Calibri"/>
              <a:cs typeface="Calibri"/>
            </a:endParaRPr>
          </a:p>
          <a:p>
            <a:pPr algn="l" rtl="0"/>
            <a:endParaRPr lang="en-US" sz="1400" dirty="0">
              <a:cs typeface="Calibri"/>
            </a:endParaRPr>
          </a:p>
          <a:p>
            <a:r>
              <a:rPr lang="en-US" sz="1400" dirty="0">
                <a:ea typeface="+mn-lt"/>
                <a:cs typeface="+mn-lt"/>
              </a:rPr>
              <a:t>– Bragança </a:t>
            </a:r>
            <a:r>
              <a:rPr lang="en-US" sz="1400" err="1">
                <a:ea typeface="+mn-lt"/>
                <a:cs typeface="+mn-lt"/>
              </a:rPr>
              <a:t>Politeknik</a:t>
            </a:r>
            <a:r>
              <a:rPr lang="en-US" sz="1400" dirty="0">
                <a:ea typeface="+mn-lt"/>
                <a:cs typeface="+mn-lt"/>
              </a:rPr>
              <a:t> </a:t>
            </a:r>
            <a:r>
              <a:rPr lang="en-US" sz="1400" err="1">
                <a:ea typeface="+mn-lt"/>
                <a:cs typeface="+mn-lt"/>
              </a:rPr>
              <a:t>Enstitüsü</a:t>
            </a:r>
            <a:r>
              <a:rPr lang="en-US" sz="1400" dirty="0">
                <a:ea typeface="+mn-lt"/>
                <a:cs typeface="+mn-lt"/>
              </a:rPr>
              <a:t> (IPB), </a:t>
            </a:r>
            <a:r>
              <a:rPr lang="en-US" sz="1400" err="1">
                <a:ea typeface="+mn-lt"/>
                <a:cs typeface="+mn-lt"/>
              </a:rPr>
              <a:t>Portekiz</a:t>
            </a:r>
            <a:r>
              <a:rPr lang="en-US" sz="1400" dirty="0">
                <a:ea typeface="+mn-lt"/>
                <a:cs typeface="+mn-lt"/>
              </a:rPr>
              <a:t>.</a:t>
            </a:r>
            <a:endParaRPr lang="en-US" dirty="0">
              <a:ea typeface="+mn-lt"/>
              <a:cs typeface="+mn-lt"/>
            </a:endParaRPr>
          </a:p>
          <a:p>
            <a:pPr algn="l" rtl="0"/>
            <a:endParaRPr lang="en-US" sz="1400" dirty="0">
              <a:cs typeface="Calibri"/>
            </a:endParaRPr>
          </a:p>
          <a:p>
            <a:r>
              <a:rPr lang="en-US" sz="1400" dirty="0">
                <a:ea typeface="+mn-lt"/>
                <a:cs typeface="+mn-lt"/>
              </a:rPr>
              <a:t>– Antalya </a:t>
            </a:r>
            <a:r>
              <a:rPr lang="en-US" sz="1400" dirty="0" err="1">
                <a:ea typeface="+mn-lt"/>
                <a:cs typeface="+mn-lt"/>
              </a:rPr>
              <a:t>Bilim</a:t>
            </a:r>
            <a:r>
              <a:rPr lang="en-US" sz="1400" dirty="0">
                <a:ea typeface="+mn-lt"/>
                <a:cs typeface="+mn-lt"/>
              </a:rPr>
              <a:t> </a:t>
            </a:r>
            <a:r>
              <a:rPr lang="en-US" sz="1400" dirty="0" err="1">
                <a:ea typeface="+mn-lt"/>
                <a:cs typeface="+mn-lt"/>
              </a:rPr>
              <a:t>Üniversitesi</a:t>
            </a:r>
            <a:r>
              <a:rPr lang="en-US" sz="1400" dirty="0">
                <a:ea typeface="+mn-lt"/>
                <a:cs typeface="+mn-lt"/>
              </a:rPr>
              <a:t> (ABÜ), Türkiye.</a:t>
            </a:r>
            <a:endParaRPr lang="en-US" dirty="0">
              <a:ea typeface="+mn-lt"/>
              <a:cs typeface="+mn-lt"/>
            </a:endParaRPr>
          </a:p>
          <a:p>
            <a:pPr algn="l" rtl="0"/>
            <a:endParaRPr lang="en-US" sz="1400" dirty="0">
              <a:cs typeface="Calibri"/>
            </a:endParaRPr>
          </a:p>
          <a:p>
            <a:pPr algn="l" rtl="0"/>
            <a:r>
              <a:rPr lang="en-US" sz="1400" dirty="0">
                <a:cs typeface="Calibri"/>
              </a:rPr>
              <a:t>– Savonia </a:t>
            </a:r>
            <a:r>
              <a:rPr lang="en-US" sz="1400" err="1">
                <a:cs typeface="Calibri"/>
              </a:rPr>
              <a:t>Uygulamalı</a:t>
            </a:r>
            <a:r>
              <a:rPr lang="en-US" sz="1400" dirty="0">
                <a:cs typeface="Calibri"/>
              </a:rPr>
              <a:t> </a:t>
            </a:r>
            <a:r>
              <a:rPr lang="en-US" sz="1400" err="1">
                <a:cs typeface="Calibri"/>
              </a:rPr>
              <a:t>Bilimler</a:t>
            </a:r>
            <a:r>
              <a:rPr lang="en-US" sz="1400" dirty="0">
                <a:cs typeface="Calibri"/>
              </a:rPr>
              <a:t> </a:t>
            </a:r>
            <a:r>
              <a:rPr lang="en-US" sz="1400" err="1">
                <a:cs typeface="Calibri"/>
              </a:rPr>
              <a:t>Üniversitesi</a:t>
            </a:r>
            <a:r>
              <a:rPr lang="en-US" sz="1400" dirty="0">
                <a:cs typeface="Calibri"/>
              </a:rPr>
              <a:t> (SUAS), </a:t>
            </a:r>
            <a:r>
              <a:rPr lang="en-US" sz="1400" err="1">
                <a:cs typeface="Calibri"/>
              </a:rPr>
              <a:t>Finlandiya</a:t>
            </a:r>
            <a:r>
              <a:rPr lang="en-US" sz="1400" dirty="0">
                <a:cs typeface="Calibri"/>
              </a:rPr>
              <a:t>.</a:t>
            </a:r>
            <a:endParaRPr lang="en-US" sz="1400" dirty="0">
              <a:ea typeface="Calibri"/>
              <a:cs typeface="Calibri"/>
            </a:endParaRPr>
          </a:p>
          <a:p>
            <a:pPr algn="l"/>
            <a:endParaRPr lang="en-US" sz="1400" dirty="0">
              <a:ea typeface="Calibri"/>
              <a:cs typeface="Calibri"/>
            </a:endParaRPr>
          </a:p>
          <a:p>
            <a:endParaRPr lang="en-US" sz="1400" dirty="0">
              <a:ea typeface="Calibri"/>
              <a:cs typeface="Calibri"/>
            </a:endParaRPr>
          </a:p>
          <a:p>
            <a:endParaRPr lang="en-US" sz="1400" dirty="0">
              <a:ea typeface="Calibri"/>
              <a:cs typeface="Calibri"/>
            </a:endParaRPr>
          </a:p>
          <a:p>
            <a:endParaRPr lang="en-US" sz="1400" dirty="0">
              <a:ea typeface="Calibri"/>
              <a:cs typeface="Calibri"/>
            </a:endParaRPr>
          </a:p>
          <a:p>
            <a:endParaRPr lang="en-US" sz="1400" dirty="0">
              <a:ea typeface="Calibri"/>
              <a:cs typeface="Calibri"/>
            </a:endParaRPr>
          </a:p>
          <a:p>
            <a:pPr algn="l" rtl="0"/>
            <a:r>
              <a:rPr lang="en-US" sz="1400" dirty="0">
                <a:cs typeface="Calibri"/>
              </a:rPr>
              <a:t>– Momentum, İrlanda.</a:t>
            </a:r>
            <a:endParaRPr lang="en-US" sz="1400" dirty="0">
              <a:ea typeface="Calibri"/>
              <a:cs typeface="Calibri"/>
            </a:endParaRPr>
          </a:p>
          <a:p>
            <a:pPr algn="l" rtl="0"/>
            <a:endParaRPr lang="en-US" sz="1400" dirty="0">
              <a:cs typeface="Calibri"/>
            </a:endParaRPr>
          </a:p>
        </p:txBody>
      </p:sp>
      <p:pic>
        <p:nvPicPr>
          <p:cNvPr id="6" name="Picture 5" descr="A group of people posing for a photo  Description automatically generated">
            <a:extLst>
              <a:ext uri="{FF2B5EF4-FFF2-40B4-BE49-F238E27FC236}">
                <a16:creationId xmlns:a16="http://schemas.microsoft.com/office/drawing/2014/main" id="{889AA3FD-E199-0166-60AF-BE5AE1F378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795" r="1452" b="12783"/>
          <a:stretch/>
        </p:blipFill>
        <p:spPr>
          <a:xfrm>
            <a:off x="2766140" y="6054955"/>
            <a:ext cx="4162665" cy="2793599"/>
          </a:xfrm>
          <a:prstGeom prst="rect">
            <a:avLst/>
          </a:prstGeom>
        </p:spPr>
      </p:pic>
      <p:sp>
        <p:nvSpPr>
          <p:cNvPr id="7" name="TextBox 6">
            <a:extLst>
              <a:ext uri="{FF2B5EF4-FFF2-40B4-BE49-F238E27FC236}">
                <a16:creationId xmlns:a16="http://schemas.microsoft.com/office/drawing/2014/main" id="{0B8E37CE-E4D0-8DD8-4159-A108B62FE786}"/>
              </a:ext>
            </a:extLst>
          </p:cNvPr>
          <p:cNvSpPr txBox="1"/>
          <p:nvPr/>
        </p:nvSpPr>
        <p:spPr>
          <a:xfrm>
            <a:off x="2766140" y="8961302"/>
            <a:ext cx="4254284" cy="1200329"/>
          </a:xfrm>
          <a:prstGeom prst="rect">
            <a:avLst/>
          </a:prstGeom>
          <a:noFill/>
        </p:spPr>
        <p:txBody>
          <a:bodyPr wrap="square" lIns="91440" tIns="45720" rIns="91440" bIns="45720" anchor="t">
            <a:spAutoFit/>
          </a:bodyPr>
          <a:lstStyle/>
          <a:p>
            <a:r>
              <a:rPr lang="en-IE" sz="1200" dirty="0"/>
              <a:t>Bu </a:t>
            </a:r>
            <a:r>
              <a:rPr lang="en-IE" sz="1200" dirty="0" err="1"/>
              <a:t>belgeye</a:t>
            </a:r>
            <a:r>
              <a:rPr lang="en-IE" sz="1200" dirty="0"/>
              <a:t> </a:t>
            </a:r>
            <a:r>
              <a:rPr lang="en-IE" sz="1200" dirty="0" err="1"/>
              <a:t>referans</a:t>
            </a:r>
            <a:r>
              <a:rPr lang="en-IE" sz="1200" dirty="0"/>
              <a:t> </a:t>
            </a:r>
            <a:r>
              <a:rPr lang="en-IE" sz="1200" dirty="0" err="1"/>
              <a:t>vermek</a:t>
            </a:r>
            <a:r>
              <a:rPr lang="en-IE" sz="1200" dirty="0"/>
              <a:t> </a:t>
            </a:r>
            <a:r>
              <a:rPr lang="en-IE" sz="1200" dirty="0" err="1"/>
              <a:t>için</a:t>
            </a:r>
            <a:r>
              <a:rPr lang="en-IE" sz="1200" dirty="0"/>
              <a:t>:</a:t>
            </a:r>
          </a:p>
          <a:p>
            <a:r>
              <a:rPr lang="en-IE" sz="1200" err="1"/>
              <a:t>Ramalhosa</a:t>
            </a:r>
            <a:r>
              <a:rPr lang="en-IE" sz="1200" dirty="0"/>
              <a:t>, E., Başer, G., Pereira, E., Mutlu, E., Saarela, A.M. (2023) </a:t>
            </a:r>
            <a:r>
              <a:rPr lang="en-IE" sz="1200" err="1"/>
              <a:t>Eğitmen</a:t>
            </a:r>
            <a:r>
              <a:rPr lang="en-IE" sz="1200" dirty="0"/>
              <a:t> </a:t>
            </a:r>
            <a:r>
              <a:rPr lang="en-IE" sz="1200" err="1"/>
              <a:t>Rehberi</a:t>
            </a:r>
            <a:r>
              <a:rPr lang="en-IE" sz="1200" dirty="0"/>
              <a:t>: </a:t>
            </a:r>
            <a:r>
              <a:rPr lang="en-IE" sz="1200" err="1"/>
              <a:t>Etik</a:t>
            </a:r>
            <a:r>
              <a:rPr lang="en-IE" sz="1200" dirty="0"/>
              <a:t> </a:t>
            </a:r>
            <a:r>
              <a:rPr lang="en-IE" sz="1200" err="1"/>
              <a:t>Gıda</a:t>
            </a:r>
            <a:r>
              <a:rPr lang="en-IE" sz="1200" dirty="0"/>
              <a:t> </a:t>
            </a:r>
            <a:r>
              <a:rPr lang="en-IE" sz="1200" err="1"/>
              <a:t>Girişimciliği</a:t>
            </a:r>
            <a:r>
              <a:rPr lang="en-IE" sz="1200" dirty="0"/>
              <a:t> </a:t>
            </a:r>
            <a:r>
              <a:rPr lang="en-IE" sz="1200" err="1"/>
              <a:t>için</a:t>
            </a:r>
            <a:r>
              <a:rPr lang="en-IE" sz="1200" dirty="0"/>
              <a:t> </a:t>
            </a:r>
            <a:r>
              <a:rPr lang="en-IE" sz="1200" err="1"/>
              <a:t>Eğitmenler</a:t>
            </a:r>
            <a:r>
              <a:rPr lang="en-IE" sz="1200" dirty="0"/>
              <a:t> </a:t>
            </a:r>
            <a:r>
              <a:rPr lang="en-IE" sz="1200" err="1"/>
              <a:t>ve</a:t>
            </a:r>
            <a:r>
              <a:rPr lang="en-IE" sz="1200" dirty="0"/>
              <a:t> </a:t>
            </a:r>
            <a:r>
              <a:rPr lang="en-IE" sz="1200" err="1"/>
              <a:t>Kolaylaştırıcılara</a:t>
            </a:r>
            <a:r>
              <a:rPr lang="en-IE" sz="1200" dirty="0"/>
              <a:t>, </a:t>
            </a:r>
            <a:r>
              <a:rPr lang="en-IE" sz="1200" dirty="0">
                <a:ea typeface="+mn-lt"/>
                <a:cs typeface="+mn-lt"/>
                <a:hlinkClick r:id="rId3"/>
              </a:rPr>
              <a:t>https://ethical-food.eu/educators-guide-turkish/</a:t>
            </a:r>
            <a:r>
              <a:rPr lang="en-IE" sz="1200" dirty="0">
                <a:ea typeface="+mn-lt"/>
                <a:cs typeface="+mn-lt"/>
              </a:rPr>
              <a:t> </a:t>
            </a:r>
            <a:r>
              <a:rPr lang="en-IE" sz="1200" err="1">
                <a:ea typeface="+mn-lt"/>
                <a:cs typeface="+mn-lt"/>
              </a:rPr>
              <a:t>adresinden</a:t>
            </a:r>
            <a:r>
              <a:rPr lang="en-IE" sz="1200" dirty="0">
                <a:ea typeface="+mn-lt"/>
                <a:cs typeface="+mn-lt"/>
              </a:rPr>
              <a:t> </a:t>
            </a:r>
            <a:r>
              <a:rPr lang="en-IE" sz="1200" err="1">
                <a:ea typeface="+mn-lt"/>
                <a:cs typeface="+mn-lt"/>
              </a:rPr>
              <a:t>alınmıştır</a:t>
            </a:r>
            <a:r>
              <a:rPr lang="en-IE" sz="1200" dirty="0">
                <a:ea typeface="+mn-lt"/>
                <a:cs typeface="+mn-lt"/>
              </a:rPr>
              <a:t>. </a:t>
            </a:r>
          </a:p>
          <a:p>
            <a:r>
              <a:rPr lang="en-IE" sz="1200" dirty="0">
                <a:ea typeface="+mn-lt"/>
                <a:cs typeface="+mn-lt"/>
              </a:rPr>
              <a:t>ISBN: </a:t>
            </a:r>
            <a:r>
              <a:rPr lang="en-IE" sz="1200" dirty="0">
                <a:solidFill>
                  <a:srgbClr val="000000"/>
                </a:solidFill>
                <a:ea typeface="+mn-lt"/>
                <a:cs typeface="+mn-lt"/>
              </a:rPr>
              <a:t>978-625-94372-1-7.</a:t>
            </a:r>
            <a:endParaRPr lang="en-IE" dirty="0"/>
          </a:p>
        </p:txBody>
      </p:sp>
    </p:spTree>
    <p:extLst>
      <p:ext uri="{BB962C8B-B14F-4D97-AF65-F5344CB8AC3E}">
        <p14:creationId xmlns:p14="http://schemas.microsoft.com/office/powerpoint/2010/main" val="1062365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795814" y="2192722"/>
            <a:ext cx="6400897" cy="7594389"/>
          </a:xfrm>
        </p:spPr>
        <p:txBody>
          <a:bodyPr lIns="91440" tIns="45720" rIns="91440" bIns="45720" numCol="1" spcCol="288000" anchor="t">
            <a:noAutofit/>
          </a:bodyPr>
          <a:lstStyle/>
          <a:p>
            <a:pPr fontAlgn="base">
              <a:spcAft>
                <a:spcPts val="100"/>
              </a:spcAft>
            </a:pPr>
            <a:endParaRPr lang="tr-TR" sz="1200" i="1" dirty="0">
              <a:ea typeface="Calibri" panose="020F0502020204030204" pitchFamily="34" charset="0"/>
            </a:endParaRPr>
          </a:p>
          <a:p>
            <a:pPr>
              <a:spcAft>
                <a:spcPts val="800"/>
              </a:spcAft>
            </a:pPr>
            <a:r>
              <a:rPr lang="tr-TR" sz="1200" i="0" dirty="0">
                <a:effectLst/>
                <a:latin typeface="Calibri"/>
                <a:ea typeface="Calibri" panose="020F0502020204030204" pitchFamily="34" charset="0"/>
                <a:cs typeface="Calibri"/>
              </a:rPr>
              <a:t>AB gıda sistemi, yüksek gıda güvenliği ve kendi kendine yeterliliği sağlamak için kapasitesini geliştirmiştir</a:t>
            </a:r>
            <a:r>
              <a:rPr lang="tr-TR" sz="1200" dirty="0">
                <a:latin typeface="Calibri"/>
                <a:cs typeface="Calibri"/>
              </a:rPr>
              <a:t>. Böylece, Avrupa Birliği gıda güvensizliği kavramına göre şekillenmiştir. </a:t>
            </a:r>
            <a:r>
              <a:rPr lang="tr-TR" sz="1200" dirty="0">
                <a:latin typeface="Calibri"/>
                <a:ea typeface="Calibri" panose="020F0502020204030204" pitchFamily="34" charset="0"/>
                <a:cs typeface="Calibri"/>
              </a:rPr>
              <a:t>Gıda güvenliği konusu</a:t>
            </a:r>
            <a:r>
              <a:rPr lang="tr-TR" sz="1200" i="0" dirty="0">
                <a:solidFill>
                  <a:srgbClr val="000000"/>
                </a:solidFill>
                <a:effectLst/>
                <a:latin typeface="Calibri"/>
                <a:ea typeface="Calibri" panose="020F0502020204030204" pitchFamily="34" charset="0"/>
                <a:cs typeface="Calibri"/>
              </a:rPr>
              <a:t>, gıdaya erişim eksikliğinden çok sağlık sorunlarına yol açan gıdayla ve kaynak eksikliğinden çok üretim ve nakliye maliyetleri ve yönetişimle bağlantılıdır.</a:t>
            </a:r>
            <a:r>
              <a:rPr lang="tr-TR" sz="1200" dirty="0">
                <a:latin typeface="Calibri"/>
                <a:ea typeface="Calibri" panose="020F0502020204030204" pitchFamily="34" charset="0"/>
                <a:cs typeface="Calibri"/>
              </a:rPr>
              <a:t> </a:t>
            </a:r>
            <a:r>
              <a:rPr lang="tr-TR" sz="1200" i="0" dirty="0">
                <a:effectLst/>
                <a:latin typeface="Calibri"/>
                <a:ea typeface="Calibri" panose="020F0502020204030204" pitchFamily="34" charset="0"/>
                <a:cs typeface="Calibri"/>
              </a:rPr>
              <a:t>Bu nedenle, gıda güvenliği modern gıda ile ilgilidir</a:t>
            </a:r>
            <a:r>
              <a:rPr lang="tr-TR" sz="1200" dirty="0">
                <a:latin typeface="Calibri"/>
                <a:cs typeface="Calibri"/>
              </a:rPr>
              <a:t>. Bu nedenle, gıda güvenliği modern gıda üretimiyle ilişkilidir ve müşterilerin katkı maddelerine, patojenlere ve diğer tehlikelere nasıl maruz kaldıkları bu bağlamda önemlidir. </a:t>
            </a:r>
            <a:r>
              <a:rPr lang="tr-TR" sz="1200" b="1" dirty="0">
                <a:latin typeface="Calibri"/>
                <a:cs typeface="Calibri"/>
              </a:rPr>
              <a:t>Gıdanın nasıl üretildiğinin denetlenmesi ve şeffaf olması gereklidir.</a:t>
            </a:r>
            <a:endParaRPr lang="tr-TR" sz="1200" dirty="0"/>
          </a:p>
          <a:p>
            <a:pPr>
              <a:spcAft>
                <a:spcPts val="800"/>
              </a:spcAft>
            </a:pPr>
            <a:r>
              <a:rPr lang="tr-TR" sz="1200" i="0" dirty="0">
                <a:solidFill>
                  <a:srgbClr val="000000"/>
                </a:solidFill>
                <a:effectLst/>
                <a:latin typeface="Calibri"/>
                <a:ea typeface="Calibri" panose="020F0502020204030204" pitchFamily="34" charset="0"/>
                <a:cs typeface="Calibri"/>
              </a:rPr>
              <a:t>Buna göre, ortamın gıda güvenliği açısından tehdit </a:t>
            </a:r>
            <a:r>
              <a:rPr lang="tr-TR" sz="1200" dirty="0">
                <a:latin typeface="Calibri"/>
                <a:ea typeface="Calibri" panose="020F0502020204030204" pitchFamily="34" charset="0"/>
                <a:cs typeface="Calibri"/>
              </a:rPr>
              <a:t>oluşturan </a:t>
            </a:r>
            <a:r>
              <a:rPr lang="tr-TR" sz="1200" i="0" dirty="0">
                <a:solidFill>
                  <a:srgbClr val="000000"/>
                </a:solidFill>
                <a:effectLst/>
                <a:latin typeface="Calibri"/>
                <a:ea typeface="Calibri" panose="020F0502020204030204" pitchFamily="34" charset="0"/>
                <a:cs typeface="Calibri"/>
              </a:rPr>
              <a:t>alanların kullanımından kaçınılmalıdır. Kontamine sahalar, endüstriyel üretimden kaynaklanan atık suların deşarjı veya yüksek dışkı malzemesi veya kimyasal kalıntılar içeren tarım arazilerinden akan sular gibi kirli su kaynaklarına yakın yerler yasaklanmalıdır. Ayrıca tarımda kullanılan suyun uygunluğunun değerlendirilmesi de önemlidir. Örneğin mahsul sulama, durulama faaliyetleri vb. durumlarda tehlike </a:t>
            </a:r>
            <a:r>
              <a:rPr lang="tr-TR" sz="1200" dirty="0">
                <a:latin typeface="Calibri"/>
                <a:ea typeface="Calibri" panose="020F0502020204030204" pitchFamily="34" charset="0"/>
                <a:cs typeface="Calibri"/>
              </a:rPr>
              <a:t>oluşturmaması gerekir</a:t>
            </a:r>
            <a:r>
              <a:rPr lang="tr-TR" sz="1200" i="0" dirty="0">
                <a:solidFill>
                  <a:srgbClr val="000000"/>
                </a:solidFill>
                <a:effectLst/>
                <a:latin typeface="Calibri"/>
                <a:ea typeface="Calibri" panose="020F0502020204030204" pitchFamily="34" charset="0"/>
                <a:cs typeface="Calibri"/>
              </a:rPr>
              <a:t>.</a:t>
            </a:r>
            <a:r>
              <a:rPr lang="tr-TR" sz="1200" dirty="0">
                <a:latin typeface="Calibri"/>
                <a:ea typeface="Calibri" panose="020F0502020204030204" pitchFamily="34" charset="0"/>
                <a:cs typeface="Calibri"/>
              </a:rPr>
              <a:t> </a:t>
            </a:r>
            <a:endParaRPr lang="tr-TR" sz="1200" i="0" dirty="0">
              <a:solidFill>
                <a:srgbClr val="000000"/>
              </a:solidFill>
              <a:ea typeface="Calibri" panose="020F0502020204030204" pitchFamily="34" charset="0"/>
            </a:endParaRPr>
          </a:p>
          <a:p>
            <a:pPr>
              <a:spcAft>
                <a:spcPts val="800"/>
              </a:spcAft>
            </a:pPr>
            <a:r>
              <a:rPr lang="tr-TR" sz="1200" dirty="0">
                <a:latin typeface="Calibri"/>
                <a:cs typeface="Calibri"/>
              </a:rPr>
              <a:t>Pestisitler ve diğer kimyasalların kullanımı her zaman tartışma konusu olmuştur. Bazı durumlarda, çiftçiler zararlılara karşı mücadele etmek veya verimliliği artırmak için ürünleri kullanmak isterler. Ancak bu kimyasalların bazıları sağlık sorunlarına neden olabilir. Dahası, pestisitlerin uygulanması, örneğin, tozlaşma için önemli olan bal arısı gibi, yerli türlerin ölümüne sebep olabilir. Hayvanlar ve bitkiler için zararlıları ve hastalıkları kontrol etmek, gıda güvenliğini garanti etmek için çok önemlidir.</a:t>
            </a:r>
          </a:p>
          <a:p>
            <a:pPr>
              <a:spcAft>
                <a:spcPts val="800"/>
              </a:spcAft>
            </a:pPr>
            <a:r>
              <a:rPr lang="tr-TR" sz="1200" dirty="0">
                <a:latin typeface="Calibri"/>
                <a:ea typeface="Calibri" panose="020F0502020204030204" pitchFamily="34" charset="0"/>
                <a:cs typeface="Calibri"/>
              </a:rPr>
              <a:t>Ayrıca, çiftçilerin iklim değişikliğine daha uyumlu tohumlar kullanması gerekiyor. </a:t>
            </a:r>
            <a:r>
              <a:rPr lang="tr-TR" sz="1200" dirty="0">
                <a:latin typeface="Calibri"/>
                <a:cs typeface="Calibri"/>
              </a:rPr>
              <a:t>Bunun için, organik tarım için de dahil olmak üzere, tohum çeşitlerinin kayıt altına alınması gerekir ve geleneksel ve yerel olarak uyarlanmış türlerin erişimini kolaylaştırmak yararlı olacaktır.</a:t>
            </a:r>
            <a:endParaRPr lang="tr-TR" sz="1200" dirty="0"/>
          </a:p>
          <a:p>
            <a:pPr>
              <a:spcAft>
                <a:spcPts val="800"/>
              </a:spcAft>
            </a:pPr>
            <a:r>
              <a:rPr lang="tr-TR" sz="1200" b="1" dirty="0">
                <a:latin typeface="Calibri"/>
                <a:cs typeface="Calibri"/>
              </a:rPr>
              <a:t>Genetik olarak değiştirilmiş organizmalar (GDO) - Gıda Üretimi: </a:t>
            </a:r>
            <a:r>
              <a:rPr lang="tr-TR" sz="1200" dirty="0">
                <a:latin typeface="Calibri"/>
                <a:cs typeface="Calibri"/>
              </a:rPr>
              <a:t>GDO, özellikle rekombinant DNA (rDNA) teknolojisi hakkında çelişkili görüşlerin bulunduğu başka bir hassas konudur; bu teknoloji "bilim insanlarına genleri türler arası sınırları aşarak hareket ettirmelerini, bitkilerde, hayvanlarda ve mikroorganizmalarda geleneksel melezleme teknikleri kullanılarak asla elde edilemeyecek özellikler yaratmalarını sağladı" (Burkhardt, 2001). Avrupa Akademiler Bilim Danışma Konseyi (2013), "uygun olduğu yerlerde tüm mevcut teknolojileri kullanarak tarımsal üretkenliği, verimliliği, çevresel kaliteyi ve insan sağlığını iyileştirmek için geniş bir fırsat yelpazesi bulunduğunu iddia etmektedir." Diğer yandan, bazı araştırmacılar biyoçeşitlilik üzerindeki potansiyel yan etkileri, GDO'ların GDO olmayanlarla kirlenmesini ve tohum üreticileri tarafından tekelleştirilen tohum üreticileri tarafından çiftçilere finansal baskıyı vurgulamaktadır (Glaab &amp; Partzsch, 2018). Bununla birlikte, tartışmalar özel durumlar üzerine odaklanmalı ve her ürün, tarımsal, biyolojik çeşitlilik, kültürel, yasal farklılıklar gibi kendi koşullarına dayalı olarak değerlendirilmelidir (</a:t>
            </a:r>
            <a:r>
              <a:rPr lang="tr-TR" sz="1200" dirty="0" err="1">
                <a:latin typeface="Calibri"/>
                <a:cs typeface="Calibri"/>
              </a:rPr>
              <a:t>Burkhardt</a:t>
            </a:r>
            <a:r>
              <a:rPr lang="tr-TR" sz="1200" dirty="0">
                <a:latin typeface="Calibri"/>
                <a:cs typeface="Calibri"/>
              </a:rPr>
              <a:t>, 2001).</a:t>
            </a:r>
            <a:endParaRPr lang="tr-TR" sz="1200" dirty="0">
              <a:latin typeface="Calibri"/>
              <a:ea typeface="Calibri"/>
              <a:cs typeface="Calibri"/>
            </a:endParaRPr>
          </a:p>
          <a:p>
            <a:pPr rtl="0">
              <a:spcAft>
                <a:spcPts val="800"/>
              </a:spcAft>
            </a:pPr>
            <a:endParaRPr lang="tr-TR" sz="1200" dirty="0">
              <a:latin typeface="Calibri"/>
              <a:cs typeface="Calibri"/>
            </a:endParaRPr>
          </a:p>
          <a:p>
            <a:pPr>
              <a:spcAft>
                <a:spcPts val="300"/>
              </a:spcAft>
            </a:pPr>
            <a:endParaRPr lang="tr-TR" sz="1200" dirty="0">
              <a:latin typeface="Calibri"/>
              <a:cs typeface="Calibri"/>
            </a:endParaRPr>
          </a:p>
          <a:p>
            <a:pPr>
              <a:spcAft>
                <a:spcPts val="300"/>
              </a:spcAft>
            </a:pPr>
            <a:endParaRPr lang="tr-TR" sz="1200" dirty="0">
              <a:latin typeface="Calibri"/>
              <a:cs typeface="Calibri"/>
            </a:endParaRPr>
          </a:p>
          <a:p>
            <a:pPr algn="l" fontAlgn="base">
              <a:spcAft>
                <a:spcPts val="300"/>
              </a:spcAft>
            </a:pPr>
            <a:endParaRPr lang="tr-TR" sz="1200" dirty="0">
              <a:solidFill>
                <a:schemeClr val="tx1"/>
              </a:solidFill>
              <a:ea typeface="Calibri" panose="020F0502020204030204" pitchFamily="34" charset="0"/>
            </a:endParaRPr>
          </a:p>
          <a:p>
            <a:pPr algn="l" fontAlgn="base"/>
            <a:endParaRPr lang="tr-TR" sz="1200" dirty="0">
              <a:solidFill>
                <a:schemeClr val="tx1"/>
              </a:solidFill>
              <a:highlight>
                <a:srgbClr val="F79037"/>
              </a:highlight>
              <a:ea typeface="Calibri" panose="020F0502020204030204" pitchFamily="34" charset="0"/>
            </a:endParaRPr>
          </a:p>
          <a:p>
            <a:pPr algn="l" fontAlgn="base"/>
            <a:endParaRPr lang="tr-TR" sz="1200" dirty="0">
              <a:solidFill>
                <a:schemeClr val="tx1"/>
              </a:solidFill>
              <a:highlight>
                <a:srgbClr val="F79037"/>
              </a:highlight>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6" name="Text Placeholder 1">
            <a:extLst>
              <a:ext uri="{FF2B5EF4-FFF2-40B4-BE49-F238E27FC236}">
                <a16:creationId xmlns:a16="http://schemas.microsoft.com/office/drawing/2014/main" id="{122A7D1B-D266-0436-3335-CACF188D672E}"/>
              </a:ext>
            </a:extLst>
          </p:cNvPr>
          <p:cNvSpPr txBox="1">
            <a:spLocks/>
          </p:cNvSpPr>
          <p:nvPr/>
        </p:nvSpPr>
        <p:spPr>
          <a:xfrm>
            <a:off x="2166038" y="801394"/>
            <a:ext cx="5655136" cy="946746"/>
          </a:xfrm>
          <a:prstGeom prst="rect">
            <a:avLst/>
          </a:prstGeom>
        </p:spPr>
        <p:txBody>
          <a:bodyPr lIns="91440" tIns="45720" rIns="91440" bIns="45720" anchor="t">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defRPr/>
            </a:pPr>
            <a:r>
              <a:rPr lang="en-IE" sz="3600" dirty="0">
                <a:latin typeface="Calibri"/>
                <a:cs typeface="Calibri"/>
              </a:rPr>
              <a:t>B.1.Doğal </a:t>
            </a:r>
            <a:r>
              <a:rPr lang="en-IE" sz="3600" dirty="0" err="1">
                <a:latin typeface="Calibri"/>
                <a:cs typeface="Calibri"/>
              </a:rPr>
              <a:t>Gıda</a:t>
            </a:r>
            <a:r>
              <a:rPr lang="en-IE" sz="3600" dirty="0">
                <a:latin typeface="Calibri"/>
                <a:cs typeface="Calibri"/>
              </a:rPr>
              <a:t> </a:t>
            </a:r>
            <a:r>
              <a:rPr lang="en-IE" sz="3600" dirty="0" err="1">
                <a:latin typeface="Calibri"/>
                <a:cs typeface="Calibri"/>
              </a:rPr>
              <a:t>Kaynakları</a:t>
            </a:r>
            <a:r>
              <a:rPr lang="en-IE" sz="3600" dirty="0">
                <a:latin typeface="Calibri"/>
                <a:cs typeface="Calibri"/>
              </a:rPr>
              <a:t> </a:t>
            </a:r>
            <a:endParaRPr lang="en-IE" sz="3600"/>
          </a:p>
          <a:p>
            <a:pPr algn="l"/>
            <a:endParaRPr lang="en-IE"/>
          </a:p>
        </p:txBody>
      </p:sp>
      <p:sp>
        <p:nvSpPr>
          <p:cNvPr id="38" name="TextBox 37">
            <a:extLst>
              <a:ext uri="{FF2B5EF4-FFF2-40B4-BE49-F238E27FC236}">
                <a16:creationId xmlns:a16="http://schemas.microsoft.com/office/drawing/2014/main" id="{2819C346-429B-3EC5-3774-B4E7E8C8A20A}"/>
              </a:ext>
            </a:extLst>
          </p:cNvPr>
          <p:cNvSpPr txBox="1"/>
          <p:nvPr/>
        </p:nvSpPr>
        <p:spPr>
          <a:xfrm>
            <a:off x="3246309" y="1360440"/>
            <a:ext cx="3800900" cy="461665"/>
          </a:xfrm>
          <a:prstGeom prst="rect">
            <a:avLst/>
          </a:prstGeom>
          <a:noFill/>
        </p:spPr>
        <p:txBody>
          <a:bodyPr wrap="square" lIns="91440" tIns="45720" rIns="91440" bIns="45720" anchor="t">
            <a:spAutoFit/>
          </a:bodyPr>
          <a:lstStyle/>
          <a:p>
            <a:pPr algn="r" rtl="0"/>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Tarım</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9">
            <a:extLst>
              <a:ext uri="{FF2B5EF4-FFF2-40B4-BE49-F238E27FC236}">
                <a16:creationId xmlns:a16="http://schemas.microsoft.com/office/drawing/2014/main" id="{4E9FE8F4-07BC-08E7-B04B-D43C20BAEFC3}"/>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20</a:t>
            </a:fld>
            <a:endParaRPr lang="en-US" sz="1100"/>
          </a:p>
        </p:txBody>
      </p:sp>
    </p:spTree>
    <p:extLst>
      <p:ext uri="{BB962C8B-B14F-4D97-AF65-F5344CB8AC3E}">
        <p14:creationId xmlns:p14="http://schemas.microsoft.com/office/powerpoint/2010/main" val="3683869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lIns="91440" tIns="45720" rIns="91440" bIns="45720" anchor="t">
            <a:noAutofit/>
          </a:bodyPr>
          <a:lstStyle/>
          <a:p>
            <a:pPr>
              <a:defRPr/>
            </a:pPr>
            <a:r>
              <a:rPr lang="en-IE" sz="3600" dirty="0">
                <a:latin typeface="Calibri"/>
                <a:cs typeface="Calibri"/>
              </a:rPr>
              <a:t>B</a:t>
            </a:r>
            <a:r>
              <a:rPr kumimoji="0" lang="en-IE" sz="3600" b="0" i="0" u="none" strike="noStrike" kern="1200" cap="none" spc="0" normalizeH="0" baseline="0" noProof="0" dirty="0">
                <a:ln>
                  <a:noFill/>
                </a:ln>
                <a:solidFill>
                  <a:srgbClr val="000000"/>
                </a:solidFill>
                <a:effectLst/>
                <a:uLnTx/>
                <a:uFillTx/>
                <a:latin typeface="Calibri"/>
                <a:cs typeface="Calibri"/>
              </a:rPr>
              <a:t>.1.</a:t>
            </a:r>
            <a:r>
              <a:rPr lang="en-IE" sz="3600" dirty="0">
                <a:latin typeface="Calibri"/>
                <a:cs typeface="Calibri"/>
              </a:rPr>
              <a:t> </a:t>
            </a:r>
            <a:r>
              <a:rPr lang="en-IE" sz="3600" dirty="0" err="1">
                <a:latin typeface="Calibri"/>
                <a:cs typeface="Calibri"/>
              </a:rPr>
              <a:t>Doğal</a:t>
            </a:r>
            <a:r>
              <a:rPr lang="en-IE" sz="3600" dirty="0">
                <a:latin typeface="Calibri"/>
                <a:cs typeface="Calibri"/>
              </a:rPr>
              <a:t> </a:t>
            </a:r>
            <a:r>
              <a:rPr lang="en-IE" sz="3600" dirty="0" err="1">
                <a:latin typeface="Calibri"/>
                <a:cs typeface="Calibri"/>
              </a:rPr>
              <a:t>Gıda</a:t>
            </a:r>
            <a:r>
              <a:rPr lang="en-IE" sz="3600" dirty="0">
                <a:latin typeface="Calibri"/>
                <a:cs typeface="Calibri"/>
              </a:rPr>
              <a:t> </a:t>
            </a:r>
            <a:r>
              <a:rPr lang="en-IE" sz="3600" dirty="0" err="1">
                <a:latin typeface="Calibri"/>
                <a:cs typeface="Calibri"/>
              </a:rPr>
              <a:t>Kaynakları</a:t>
            </a:r>
            <a:endParaRPr lang="en-IE" sz="3600" b="0" i="0" u="none" strike="noStrike" kern="1200" cap="none" spc="0" normalizeH="0" baseline="0" noProof="0" dirty="0">
              <a:ln>
                <a:noFill/>
              </a:ln>
              <a:solidFill>
                <a:srgbClr val="000000"/>
              </a:solidFill>
              <a:effectLst/>
              <a:uLnTx/>
              <a:uFillTx/>
              <a:latin typeface="Calibri"/>
              <a:cs typeface="Calibri"/>
            </a:endParaRPr>
          </a:p>
          <a:p>
            <a:pPr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28514" y="2465316"/>
            <a:ext cx="6143488" cy="6820641"/>
          </a:xfrm>
        </p:spPr>
        <p:txBody>
          <a:bodyPr lIns="91440" tIns="45720" rIns="91440" bIns="45720" numCol="1" spcCol="288000" anchor="t">
            <a:noAutofit/>
          </a:bodyPr>
          <a:lstStyle/>
          <a:p>
            <a:pPr algn="l" fontAlgn="base"/>
            <a:r>
              <a:rPr lang="en-GB" sz="1400" b="1" i="0" dirty="0" err="1">
                <a:solidFill>
                  <a:srgbClr val="000000"/>
                </a:solidFill>
                <a:effectLst/>
                <a:latin typeface="Calibri"/>
                <a:ea typeface="Calibri" panose="020F0502020204030204" pitchFamily="34" charset="0"/>
                <a:cs typeface="Calibri"/>
              </a:rPr>
              <a:t>Diğer</a:t>
            </a:r>
            <a:r>
              <a:rPr lang="en-GB" sz="1400" b="1" dirty="0">
                <a:latin typeface="Calibri"/>
                <a:ea typeface="Calibri" panose="020F0502020204030204" pitchFamily="34" charset="0"/>
                <a:cs typeface="Calibri"/>
              </a:rPr>
              <a:t> </a:t>
            </a:r>
            <a:r>
              <a:rPr lang="en-GB" sz="1400" b="1" dirty="0" err="1">
                <a:latin typeface="Calibri"/>
                <a:ea typeface="Calibri" panose="020F0502020204030204" pitchFamily="34" charset="0"/>
                <a:cs typeface="Calibri"/>
              </a:rPr>
              <a:t>önemli</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hususlar</a:t>
            </a:r>
            <a:r>
              <a:rPr lang="en-GB" sz="1400" b="1" i="0" dirty="0">
                <a:solidFill>
                  <a:srgbClr val="000000"/>
                </a:solidFill>
                <a:effectLst/>
                <a:latin typeface="Calibri"/>
                <a:ea typeface="Calibri" panose="020F0502020204030204" pitchFamily="34" charset="0"/>
                <a:cs typeface="Calibri"/>
              </a:rPr>
              <a:t>:</a:t>
            </a:r>
          </a:p>
          <a:p>
            <a:pPr algn="l" rtl="0" fontAlgn="base"/>
            <a:endParaRPr lang="en-GB" sz="1200" b="1">
              <a:ea typeface="Calibri" panose="020F0502020204030204" pitchFamily="34" charset="0"/>
            </a:endParaRPr>
          </a:p>
          <a:p>
            <a:pPr algn="l" fontAlgn="base"/>
            <a:r>
              <a:rPr lang="en-GB" sz="1200" b="1" i="0" dirty="0" err="1">
                <a:solidFill>
                  <a:srgbClr val="000000"/>
                </a:solidFill>
                <a:effectLst/>
                <a:latin typeface="Calibri"/>
                <a:ea typeface="Calibri"/>
                <a:cs typeface="Calibri"/>
              </a:rPr>
              <a:t>Hayvan</a:t>
            </a:r>
            <a:r>
              <a:rPr lang="en-GB" sz="1200" b="1" dirty="0">
                <a:latin typeface="Calibri"/>
                <a:ea typeface="Calibri"/>
                <a:cs typeface="Calibri"/>
              </a:rPr>
              <a:t> </a:t>
            </a:r>
            <a:r>
              <a:rPr lang="en-GB" sz="1200" b="1" i="0" dirty="0" err="1">
                <a:solidFill>
                  <a:srgbClr val="000000"/>
                </a:solidFill>
                <a:effectLst/>
                <a:latin typeface="Calibri"/>
                <a:ea typeface="Calibri"/>
                <a:cs typeface="Calibri"/>
              </a:rPr>
              <a:t>Tedavisi</a:t>
            </a:r>
            <a:r>
              <a:rPr lang="en-GB" sz="1200" b="1" i="0" dirty="0">
                <a:solidFill>
                  <a:srgbClr val="000000"/>
                </a:solidFill>
                <a:effectLst/>
                <a:latin typeface="Calibri"/>
                <a:ea typeface="Calibri"/>
                <a:cs typeface="Calibri"/>
              </a:rPr>
              <a:t>:</a:t>
            </a:r>
            <a:r>
              <a:rPr lang="en-GB" sz="1200" b="1" dirty="0">
                <a:latin typeface="Calibri"/>
                <a:ea typeface="Calibri"/>
                <a:cs typeface="Calibri"/>
              </a:rPr>
              <a:t> </a:t>
            </a:r>
            <a:r>
              <a:rPr lang="en-GB" sz="1200" dirty="0">
                <a:latin typeface="Calibri"/>
                <a:ea typeface="Calibri"/>
                <a:cs typeface="Calibri"/>
              </a:rPr>
              <a:t>Bu </a:t>
            </a:r>
            <a:r>
              <a:rPr lang="en-GB" sz="1200" dirty="0" err="1">
                <a:latin typeface="Calibri"/>
                <a:ea typeface="Calibri"/>
                <a:cs typeface="Calibri"/>
              </a:rPr>
              <a:t>konu</a:t>
            </a:r>
            <a:r>
              <a:rPr lang="en-GB" sz="1200" dirty="0">
                <a:latin typeface="Calibri"/>
                <a:ea typeface="Calibri"/>
                <a:cs typeface="Calibri"/>
              </a:rPr>
              <a:t> et </a:t>
            </a:r>
            <a:r>
              <a:rPr lang="en-GB" sz="1200" dirty="0" err="1">
                <a:latin typeface="Calibri"/>
                <a:ea typeface="Calibri"/>
                <a:cs typeface="Calibri"/>
              </a:rPr>
              <a:t>ve</a:t>
            </a:r>
            <a:r>
              <a:rPr lang="en-GB" sz="1200" dirty="0">
                <a:latin typeface="Calibri"/>
                <a:ea typeface="Calibri"/>
                <a:cs typeface="Calibri"/>
              </a:rPr>
              <a:t> </a:t>
            </a:r>
            <a:r>
              <a:rPr lang="en-GB" sz="1200" dirty="0" err="1">
                <a:latin typeface="Calibri"/>
                <a:ea typeface="Calibri"/>
                <a:cs typeface="Calibri"/>
              </a:rPr>
              <a:t>kümes</a:t>
            </a:r>
            <a:r>
              <a:rPr lang="en-GB" sz="1200" dirty="0">
                <a:latin typeface="Calibri"/>
                <a:ea typeface="Calibri"/>
                <a:cs typeface="Calibri"/>
              </a:rPr>
              <a:t> </a:t>
            </a:r>
            <a:r>
              <a:rPr lang="en-GB" sz="1200" dirty="0" err="1">
                <a:latin typeface="Calibri"/>
                <a:ea typeface="Calibri"/>
                <a:cs typeface="Calibri"/>
              </a:rPr>
              <a:t>hayvanlarının</a:t>
            </a:r>
            <a:r>
              <a:rPr lang="en-GB" sz="1200" dirty="0">
                <a:latin typeface="Calibri"/>
                <a:ea typeface="Calibri"/>
                <a:cs typeface="Calibri"/>
              </a:rPr>
              <a:t>, </a:t>
            </a:r>
            <a:r>
              <a:rPr lang="en-GB" sz="1200" dirty="0" err="1">
                <a:latin typeface="Calibri"/>
                <a:ea typeface="Calibri"/>
                <a:cs typeface="Calibri"/>
              </a:rPr>
              <a:t>laboratuar</a:t>
            </a:r>
            <a:r>
              <a:rPr lang="en-GB" sz="1200" dirty="0">
                <a:latin typeface="Calibri"/>
                <a:ea typeface="Calibri"/>
                <a:cs typeface="Calibri"/>
              </a:rPr>
              <a:t> </a:t>
            </a:r>
            <a:r>
              <a:rPr lang="en-GB" sz="1200" dirty="0" err="1">
                <a:latin typeface="Calibri"/>
                <a:ea typeface="Calibri"/>
                <a:cs typeface="Calibri"/>
              </a:rPr>
              <a:t>deneyleri</a:t>
            </a:r>
            <a:r>
              <a:rPr lang="en-GB" sz="1200" dirty="0">
                <a:latin typeface="Calibri"/>
                <a:ea typeface="Calibri"/>
                <a:cs typeface="Calibri"/>
              </a:rPr>
              <a:t> </a:t>
            </a:r>
            <a:r>
              <a:rPr lang="en-GB" sz="1200" dirty="0" err="1">
                <a:latin typeface="Calibri"/>
                <a:ea typeface="Calibri"/>
                <a:cs typeface="Calibri"/>
              </a:rPr>
              <a:t>için</a:t>
            </a:r>
            <a:r>
              <a:rPr lang="en-GB" sz="1200" dirty="0">
                <a:latin typeface="Calibri"/>
                <a:ea typeface="Calibri"/>
                <a:cs typeface="Calibri"/>
              </a:rPr>
              <a:t> </a:t>
            </a:r>
            <a:r>
              <a:rPr lang="en-GB" sz="1200" dirty="0" err="1">
                <a:latin typeface="Calibri"/>
                <a:ea typeface="Calibri"/>
                <a:cs typeface="Calibri"/>
              </a:rPr>
              <a:t>ve</a:t>
            </a:r>
            <a:r>
              <a:rPr lang="en-GB" sz="1200" dirty="0">
                <a:latin typeface="Calibri"/>
                <a:ea typeface="Calibri"/>
                <a:cs typeface="Calibri"/>
              </a:rPr>
              <a:t> </a:t>
            </a:r>
            <a:r>
              <a:rPr lang="en-GB" sz="1200" dirty="0" err="1">
                <a:latin typeface="Calibri"/>
                <a:ea typeface="Calibri"/>
                <a:cs typeface="Calibri"/>
              </a:rPr>
              <a:t>farklı</a:t>
            </a:r>
            <a:r>
              <a:rPr lang="en-GB" sz="1200" dirty="0">
                <a:latin typeface="Calibri"/>
                <a:ea typeface="Calibri"/>
                <a:cs typeface="Calibri"/>
              </a:rPr>
              <a:t> </a:t>
            </a:r>
            <a:r>
              <a:rPr lang="en-GB" sz="1200" dirty="0" err="1">
                <a:latin typeface="Calibri"/>
                <a:ea typeface="Calibri"/>
                <a:cs typeface="Calibri"/>
              </a:rPr>
              <a:t>amaçlar</a:t>
            </a:r>
            <a:r>
              <a:rPr lang="en-GB" sz="1200" dirty="0">
                <a:latin typeface="Calibri"/>
                <a:ea typeface="Calibri"/>
                <a:cs typeface="Calibri"/>
              </a:rPr>
              <a:t>  </a:t>
            </a:r>
            <a:r>
              <a:rPr lang="en-GB" sz="1200" dirty="0" err="1">
                <a:latin typeface="Calibri"/>
                <a:ea typeface="Calibri"/>
                <a:cs typeface="Calibri"/>
              </a:rPr>
              <a:t>için</a:t>
            </a:r>
            <a:r>
              <a:rPr lang="en-GB" sz="1200" dirty="0">
                <a:latin typeface="Calibri"/>
                <a:ea typeface="Calibri"/>
                <a:cs typeface="Calibri"/>
              </a:rPr>
              <a:t> </a:t>
            </a:r>
            <a:r>
              <a:rPr lang="en-GB" sz="1200" dirty="0" err="1">
                <a:latin typeface="Calibri"/>
                <a:ea typeface="Calibri"/>
                <a:cs typeface="Calibri"/>
              </a:rPr>
              <a:t>uygun</a:t>
            </a:r>
            <a:r>
              <a:rPr lang="en-GB" sz="1200" dirty="0">
                <a:latin typeface="Calibri"/>
                <a:ea typeface="Calibri"/>
                <a:cs typeface="Calibri"/>
              </a:rPr>
              <a:t> </a:t>
            </a:r>
            <a:r>
              <a:rPr lang="en-GB" sz="1200" dirty="0" err="1">
                <a:latin typeface="Calibri"/>
                <a:ea typeface="Calibri"/>
                <a:cs typeface="Calibri"/>
              </a:rPr>
              <a:t>şekilde</a:t>
            </a:r>
            <a:r>
              <a:rPr lang="en-GB" sz="1200" dirty="0">
                <a:latin typeface="Calibri"/>
                <a:ea typeface="Calibri"/>
                <a:cs typeface="Calibri"/>
              </a:rPr>
              <a:t> </a:t>
            </a:r>
            <a:r>
              <a:rPr lang="en-GB" sz="1200" dirty="0" err="1">
                <a:latin typeface="Calibri"/>
                <a:ea typeface="Calibri"/>
                <a:cs typeface="Calibri"/>
              </a:rPr>
              <a:t>kullanılmasını</a:t>
            </a:r>
            <a:r>
              <a:rPr lang="en-GB" sz="1200" dirty="0">
                <a:latin typeface="Calibri"/>
                <a:ea typeface="Calibri"/>
                <a:cs typeface="Calibri"/>
              </a:rPr>
              <a:t> </a:t>
            </a:r>
            <a:r>
              <a:rPr lang="en-GB" sz="1200" dirty="0" err="1">
                <a:latin typeface="Calibri"/>
                <a:ea typeface="Calibri"/>
                <a:cs typeface="Calibri"/>
              </a:rPr>
              <a:t>içerir</a:t>
            </a:r>
            <a:r>
              <a:rPr lang="en-GB" sz="1200" dirty="0">
                <a:latin typeface="Calibri"/>
                <a:ea typeface="Calibri"/>
                <a:cs typeface="Calibri"/>
              </a:rPr>
              <a:t>. Bu </a:t>
            </a:r>
            <a:r>
              <a:rPr lang="en-GB" sz="1200" dirty="0" err="1">
                <a:latin typeface="Calibri"/>
                <a:ea typeface="Calibri"/>
                <a:cs typeface="Calibri"/>
              </a:rPr>
              <a:t>çerçevede</a:t>
            </a:r>
            <a:r>
              <a:rPr lang="en-GB" sz="1200" dirty="0">
                <a:latin typeface="Calibri"/>
                <a:ea typeface="Calibri"/>
                <a:cs typeface="Calibri"/>
              </a:rPr>
              <a:t>, </a:t>
            </a:r>
            <a:r>
              <a:rPr lang="en-GB" sz="1200" dirty="0" err="1">
                <a:latin typeface="Calibri"/>
                <a:ea typeface="Calibri"/>
                <a:cs typeface="Calibri"/>
              </a:rPr>
              <a:t>hayvan</a:t>
            </a:r>
            <a:r>
              <a:rPr lang="en-GB" sz="1200" i="0" dirty="0">
                <a:solidFill>
                  <a:srgbClr val="000000"/>
                </a:solidFill>
                <a:effectLst/>
                <a:latin typeface="Calibri"/>
                <a:ea typeface="Calibri"/>
                <a:cs typeface="Calibri"/>
              </a:rPr>
              <a:t> </a:t>
            </a:r>
            <a:r>
              <a:rPr lang="en-GB" sz="1200" i="0" dirty="0" err="1">
                <a:solidFill>
                  <a:srgbClr val="000000"/>
                </a:solidFill>
                <a:effectLst/>
                <a:latin typeface="Calibri"/>
                <a:ea typeface="Calibri"/>
                <a:cs typeface="Calibri"/>
              </a:rPr>
              <a:t>hakları</a:t>
            </a:r>
            <a:r>
              <a:rPr lang="en-GB" sz="1200" i="0" dirty="0">
                <a:solidFill>
                  <a:srgbClr val="000000"/>
                </a:solidFill>
                <a:effectLst/>
                <a:latin typeface="Calibri"/>
                <a:ea typeface="Calibri"/>
                <a:cs typeface="Calibri"/>
              </a:rPr>
              <a:t> </a:t>
            </a:r>
            <a:r>
              <a:rPr lang="en-GB" sz="1200" i="0" dirty="0" err="1">
                <a:solidFill>
                  <a:srgbClr val="000000"/>
                </a:solidFill>
                <a:effectLst/>
                <a:latin typeface="Calibri"/>
                <a:ea typeface="Calibri"/>
                <a:cs typeface="Calibri"/>
              </a:rPr>
              <a:t>ve</a:t>
            </a:r>
            <a:r>
              <a:rPr lang="en-GB" sz="1200" i="0" dirty="0">
                <a:solidFill>
                  <a:srgbClr val="000000"/>
                </a:solidFill>
                <a:effectLst/>
                <a:latin typeface="Calibri"/>
                <a:ea typeface="Calibri"/>
                <a:cs typeface="Calibri"/>
              </a:rPr>
              <a:t> </a:t>
            </a:r>
            <a:r>
              <a:rPr lang="en-GB" sz="1200" i="0" dirty="0" err="1">
                <a:solidFill>
                  <a:srgbClr val="000000"/>
                </a:solidFill>
                <a:effectLst/>
                <a:latin typeface="Calibri"/>
                <a:ea typeface="Calibri"/>
                <a:cs typeface="Calibri"/>
              </a:rPr>
              <a:t>refahı</a:t>
            </a:r>
            <a:r>
              <a:rPr lang="en-GB" sz="1200" i="0" dirty="0">
                <a:solidFill>
                  <a:srgbClr val="000000"/>
                </a:solidFill>
                <a:effectLst/>
                <a:latin typeface="Calibri"/>
                <a:ea typeface="Calibri"/>
                <a:cs typeface="Calibri"/>
              </a:rPr>
              <a:t> da </a:t>
            </a:r>
            <a:r>
              <a:rPr lang="en-GB" sz="1200" dirty="0" err="1">
                <a:latin typeface="Calibri"/>
                <a:ea typeface="Calibri"/>
                <a:cs typeface="Calibri"/>
              </a:rPr>
              <a:t>bu</a:t>
            </a:r>
            <a:r>
              <a:rPr lang="en-GB" sz="1200" dirty="0">
                <a:latin typeface="Calibri"/>
                <a:ea typeface="Calibri"/>
                <a:cs typeface="Calibri"/>
              </a:rPr>
              <a:t> </a:t>
            </a:r>
            <a:r>
              <a:rPr lang="en-GB" sz="1200" dirty="0" err="1">
                <a:latin typeface="Calibri"/>
                <a:ea typeface="Calibri"/>
                <a:cs typeface="Calibri"/>
              </a:rPr>
              <a:t>başlığa</a:t>
            </a:r>
            <a:r>
              <a:rPr lang="en-GB" sz="1200" dirty="0">
                <a:latin typeface="Calibri"/>
                <a:ea typeface="Calibri"/>
                <a:cs typeface="Calibri"/>
              </a:rPr>
              <a:t> </a:t>
            </a:r>
            <a:r>
              <a:rPr lang="en-GB" sz="1200" dirty="0" err="1">
                <a:latin typeface="Calibri"/>
                <a:ea typeface="Calibri"/>
                <a:cs typeface="Calibri"/>
              </a:rPr>
              <a:t>dahil</a:t>
            </a:r>
            <a:r>
              <a:rPr lang="en-GB" sz="1200" i="0" dirty="0">
                <a:solidFill>
                  <a:srgbClr val="000000"/>
                </a:solidFill>
                <a:effectLst/>
                <a:latin typeface="Calibri"/>
                <a:ea typeface="Calibri"/>
                <a:cs typeface="Calibri"/>
              </a:rPr>
              <a:t> </a:t>
            </a:r>
            <a:r>
              <a:rPr lang="en-GB" sz="1200" i="0" dirty="0" err="1">
                <a:solidFill>
                  <a:srgbClr val="000000"/>
                </a:solidFill>
                <a:effectLst/>
                <a:latin typeface="Calibri"/>
                <a:ea typeface="Calibri"/>
                <a:cs typeface="Calibri"/>
              </a:rPr>
              <a:t>edilmelidir</a:t>
            </a:r>
            <a:r>
              <a:rPr lang="en-GB" sz="1200" i="0" dirty="0">
                <a:solidFill>
                  <a:srgbClr val="000000"/>
                </a:solidFill>
                <a:effectLst/>
                <a:latin typeface="Calibri"/>
                <a:ea typeface="Calibri"/>
                <a:cs typeface="Calibri"/>
              </a:rPr>
              <a:t>. Bu </a:t>
            </a:r>
            <a:r>
              <a:rPr lang="en-GB" sz="1200" i="0" dirty="0" err="1">
                <a:solidFill>
                  <a:srgbClr val="000000"/>
                </a:solidFill>
                <a:effectLst/>
                <a:latin typeface="Calibri"/>
                <a:ea typeface="Calibri"/>
                <a:cs typeface="Calibri"/>
              </a:rPr>
              <a:t>konu</a:t>
            </a:r>
            <a:r>
              <a:rPr lang="en-GB" sz="1200" i="0" dirty="0">
                <a:solidFill>
                  <a:srgbClr val="000000"/>
                </a:solidFill>
                <a:effectLst/>
                <a:latin typeface="Calibri"/>
                <a:ea typeface="Calibri"/>
                <a:cs typeface="Calibri"/>
              </a:rPr>
              <a:t> </a:t>
            </a:r>
            <a:r>
              <a:rPr lang="en-GB" sz="1200" i="0" dirty="0" err="1">
                <a:solidFill>
                  <a:srgbClr val="000000"/>
                </a:solidFill>
                <a:effectLst/>
                <a:latin typeface="Calibri"/>
                <a:ea typeface="Calibri"/>
                <a:cs typeface="Calibri"/>
              </a:rPr>
              <a:t>hakkında</a:t>
            </a:r>
            <a:r>
              <a:rPr lang="en-GB" sz="1200" i="0" dirty="0">
                <a:solidFill>
                  <a:srgbClr val="000000"/>
                </a:solidFill>
                <a:effectLst/>
                <a:latin typeface="Calibri"/>
                <a:ea typeface="Calibri"/>
                <a:cs typeface="Calibri"/>
              </a:rPr>
              <a:t> </a:t>
            </a:r>
            <a:r>
              <a:rPr lang="en-GB" sz="1200" i="0" dirty="0" err="1">
                <a:solidFill>
                  <a:srgbClr val="000000"/>
                </a:solidFill>
                <a:effectLst/>
                <a:latin typeface="Calibri"/>
                <a:ea typeface="Calibri"/>
                <a:cs typeface="Calibri"/>
              </a:rPr>
              <a:t>daha</a:t>
            </a:r>
            <a:r>
              <a:rPr lang="en-GB" sz="1200" i="0" dirty="0">
                <a:solidFill>
                  <a:srgbClr val="000000"/>
                </a:solidFill>
                <a:effectLst/>
                <a:latin typeface="Calibri"/>
                <a:ea typeface="Calibri"/>
                <a:cs typeface="Calibri"/>
              </a:rPr>
              <a:t> </a:t>
            </a:r>
            <a:r>
              <a:rPr lang="en-GB" sz="1200" i="0" dirty="0" err="1">
                <a:solidFill>
                  <a:srgbClr val="000000"/>
                </a:solidFill>
                <a:effectLst/>
                <a:latin typeface="Calibri"/>
                <a:ea typeface="Calibri"/>
                <a:cs typeface="Calibri"/>
              </a:rPr>
              <a:t>fazla</a:t>
            </a:r>
            <a:r>
              <a:rPr lang="en-GB" sz="1200" i="0" dirty="0">
                <a:solidFill>
                  <a:srgbClr val="000000"/>
                </a:solidFill>
                <a:effectLst/>
                <a:latin typeface="Calibri"/>
                <a:ea typeface="Calibri"/>
                <a:cs typeface="Calibri"/>
              </a:rPr>
              <a:t> </a:t>
            </a:r>
            <a:r>
              <a:rPr lang="en-GB" sz="1200" i="0" dirty="0" err="1">
                <a:solidFill>
                  <a:srgbClr val="000000"/>
                </a:solidFill>
                <a:effectLst/>
                <a:latin typeface="Calibri"/>
                <a:ea typeface="Calibri"/>
                <a:cs typeface="Calibri"/>
              </a:rPr>
              <a:t>bilgi</a:t>
            </a:r>
            <a:r>
              <a:rPr lang="en-GB" sz="1200" i="0" dirty="0">
                <a:solidFill>
                  <a:srgbClr val="000000"/>
                </a:solidFill>
                <a:effectLst/>
                <a:latin typeface="Calibri"/>
                <a:ea typeface="Calibri"/>
                <a:cs typeface="Calibri"/>
              </a:rPr>
              <a:t> </a:t>
            </a:r>
            <a:r>
              <a:rPr lang="en-GB" sz="1200" i="0" dirty="0" err="1">
                <a:solidFill>
                  <a:srgbClr val="000000"/>
                </a:solidFill>
                <a:effectLst/>
                <a:latin typeface="Calibri"/>
                <a:ea typeface="Calibri"/>
                <a:cs typeface="Calibri"/>
              </a:rPr>
              <a:t>için</a:t>
            </a:r>
            <a:r>
              <a:rPr lang="en-GB" sz="1200" i="0" dirty="0">
                <a:solidFill>
                  <a:srgbClr val="000000"/>
                </a:solidFill>
                <a:effectLst/>
                <a:latin typeface="Calibri"/>
                <a:ea typeface="Calibri"/>
                <a:cs typeface="Calibri"/>
              </a:rPr>
              <a:t> </a:t>
            </a:r>
            <a:r>
              <a:rPr lang="en-GB" sz="1200" i="0" dirty="0" err="1">
                <a:solidFill>
                  <a:srgbClr val="000000"/>
                </a:solidFill>
                <a:effectLst/>
                <a:latin typeface="Calibri"/>
                <a:ea typeface="Calibri"/>
                <a:cs typeface="Calibri"/>
              </a:rPr>
              <a:t>lütfen</a:t>
            </a:r>
            <a:r>
              <a:rPr lang="en-GB" sz="1200" i="0" dirty="0">
                <a:solidFill>
                  <a:srgbClr val="000000"/>
                </a:solidFill>
                <a:effectLst/>
                <a:latin typeface="Calibri"/>
                <a:ea typeface="Calibri"/>
                <a:cs typeface="Calibri"/>
              </a:rPr>
              <a:t> </a:t>
            </a:r>
            <a:r>
              <a:rPr lang="en-GB" sz="1200" dirty="0">
                <a:latin typeface="Calibri"/>
                <a:ea typeface="Calibri"/>
                <a:cs typeface="Calibri"/>
              </a:rPr>
              <a:t> B.1.2 &amp; B.4.2. </a:t>
            </a:r>
            <a:r>
              <a:rPr lang="en-GB" sz="1200" dirty="0" err="1">
                <a:latin typeface="Calibri"/>
                <a:ea typeface="Calibri"/>
                <a:cs typeface="Calibri"/>
              </a:rPr>
              <a:t>bölümlerini</a:t>
            </a:r>
            <a:r>
              <a:rPr lang="en-GB" sz="1200" dirty="0">
                <a:latin typeface="Calibri"/>
                <a:ea typeface="Calibri"/>
                <a:cs typeface="Calibri"/>
              </a:rPr>
              <a:t> </a:t>
            </a:r>
            <a:r>
              <a:rPr lang="en-GB" sz="1200" dirty="0" err="1">
                <a:latin typeface="Calibri"/>
                <a:ea typeface="Calibri"/>
                <a:cs typeface="Calibri"/>
              </a:rPr>
              <a:t>okuyunuz</a:t>
            </a:r>
            <a:r>
              <a:rPr lang="en-GB" sz="1200" dirty="0">
                <a:latin typeface="Calibri"/>
                <a:ea typeface="Calibri"/>
                <a:cs typeface="Calibri"/>
              </a:rPr>
              <a:t>.</a:t>
            </a:r>
            <a:endParaRPr lang="en-GB" sz="1200" i="0" dirty="0">
              <a:solidFill>
                <a:srgbClr val="000000"/>
              </a:solidFill>
              <a:latin typeface="Calibri"/>
              <a:ea typeface="Calibri"/>
              <a:cs typeface="Calibri"/>
            </a:endParaRPr>
          </a:p>
          <a:p>
            <a:pPr algn="l" rtl="0"/>
            <a:endParaRPr lang="en-GB" sz="1200">
              <a:latin typeface="Calibri"/>
              <a:ea typeface="Calibri" panose="020F0502020204030204" pitchFamily="34" charset="0"/>
              <a:cs typeface="Calibri"/>
            </a:endParaRPr>
          </a:p>
          <a:p>
            <a:pPr algn="l" fontAlgn="base"/>
            <a:r>
              <a:rPr lang="en-GB" sz="1200" b="1" i="0" dirty="0" err="1">
                <a:solidFill>
                  <a:srgbClr val="000000"/>
                </a:solidFill>
                <a:effectLst/>
                <a:latin typeface="Calibri"/>
                <a:ea typeface="Calibri" panose="020F0502020204030204" pitchFamily="34" charset="0"/>
                <a:cs typeface="Calibri"/>
              </a:rPr>
              <a:t>Kimyasallar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Gıdalarda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bulunan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pestisit</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kalıntıları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insan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sağlığına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zararlı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olabilir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Ayrıca</a:t>
            </a:r>
            <a:r>
              <a:rPr lang="en-GB" sz="120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işçilerin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pestisit</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maruziyeti</a:t>
            </a:r>
            <a:r>
              <a:rPr lang="en-GB" sz="1200" dirty="0">
                <a:latin typeface="Calibri"/>
                <a:ea typeface="Calibri" panose="020F0502020204030204" pitchFamily="34" charset="0"/>
                <a:cs typeface="Calibri"/>
              </a:rPr>
              <a:t> </a:t>
            </a:r>
            <a:r>
              <a:rPr lang="en-GB" sz="1200" i="0" dirty="0">
                <a:solidFill>
                  <a:srgbClr val="000000"/>
                </a:solidFill>
                <a:effectLst/>
                <a:latin typeface="Calibri"/>
                <a:ea typeface="Calibri" panose="020F0502020204030204" pitchFamily="34" charset="0"/>
                <a:cs typeface="Calibri"/>
              </a:rPr>
              <a:t>de</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dikkate</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alınmalıdır</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Pestisitler</a:t>
            </a:r>
            <a:r>
              <a:rPr lang="en-GB" sz="1200" dirty="0">
                <a:latin typeface="Calibri"/>
                <a:ea typeface="Calibri" panose="020F0502020204030204" pitchFamily="34" charset="0"/>
                <a:cs typeface="Calibri"/>
              </a:rPr>
              <a:t> suya </a:t>
            </a:r>
            <a:r>
              <a:rPr lang="en-GB" sz="1200" i="0" dirty="0" err="1">
                <a:solidFill>
                  <a:srgbClr val="000000"/>
                </a:solidFill>
                <a:effectLst/>
                <a:latin typeface="Calibri"/>
                <a:ea typeface="Calibri" panose="020F0502020204030204" pitchFamily="34" charset="0"/>
                <a:cs typeface="Calibri"/>
              </a:rPr>
              <a:t>sızma</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yüzey</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akışı</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sürüklenme</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yoluyla</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kirletir</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Ayrıca</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toprakta</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birikebilir</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toprak</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yaşamını</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olumsuz</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etkileyebilirler</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Pestisit</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kullanımının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biyoçeşitliliği</a:t>
            </a:r>
            <a:r>
              <a:rPr lang="en-GB" sz="1200" i="0" dirty="0">
                <a:solidFill>
                  <a:srgbClr val="000000"/>
                </a:solidFill>
                <a:effectLst/>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azaltabildiği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bilinmektedir</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p>
          <a:p>
            <a:pPr algn="l" rtl="0" fontAlgn="base"/>
            <a:endParaRPr lang="en-GB" sz="1200">
              <a:ea typeface="Calibri" panose="020F0502020204030204" pitchFamily="34" charset="0"/>
            </a:endParaRPr>
          </a:p>
          <a:p>
            <a:pPr algn="l" fontAlgn="base"/>
            <a:r>
              <a:rPr lang="en-GB" sz="1200" i="0" dirty="0">
                <a:solidFill>
                  <a:srgbClr val="000000"/>
                </a:solidFill>
                <a:effectLst/>
                <a:latin typeface="Calibri"/>
                <a:ea typeface="Calibri" panose="020F0502020204030204" pitchFamily="34" charset="0"/>
                <a:cs typeface="Calibri"/>
              </a:rPr>
              <a:t>AB,</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pestisitlerin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kullanım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yetkisi</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için</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katı</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kriterlere</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sahiptir</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Küresel</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anlamda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birbiriyle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uyumlu</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standartlara</a:t>
            </a:r>
            <a:r>
              <a:rPr lang="en-GB" sz="120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ulaşılması</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için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yapılan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girişimlere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karşın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maksimum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kalıntı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seviyeleri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ülkeden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ülkeye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büyük</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farklılıklar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göstermektedir</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a:ea typeface="Calibri" panose="020F0502020204030204" pitchFamily="34" charset="0"/>
            </a:endParaRPr>
          </a:p>
          <a:p>
            <a:pPr algn="l" fontAlgn="base"/>
            <a:endParaRPr lang="en-GB" sz="1200">
              <a:solidFill>
                <a:srgbClr val="F79037"/>
              </a:solidFill>
              <a:ea typeface="Calibri" panose="020F0502020204030204" pitchFamily="34" charset="0"/>
            </a:endParaRPr>
          </a:p>
          <a:p>
            <a:pPr algn="l" fontAlgn="base"/>
            <a:r>
              <a:rPr lang="en-GB" sz="1200" i="0" dirty="0" err="1">
                <a:solidFill>
                  <a:srgbClr val="000000"/>
                </a:solidFill>
                <a:effectLst/>
                <a:latin typeface="Calibri"/>
                <a:ea typeface="Calibri" panose="020F0502020204030204" pitchFamily="34" charset="0"/>
                <a:cs typeface="Calibri"/>
              </a:rPr>
              <a:t>Pestisitlerden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kaçınmak</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için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aşağıdaki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unsurlardan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oluşan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bir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Entegre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Zararlı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Yönetim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Sistemi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Şekil</a:t>
            </a:r>
            <a:r>
              <a:rPr lang="en-GB" sz="1200" dirty="0">
                <a:latin typeface="Calibri"/>
                <a:ea typeface="Calibri" panose="020F0502020204030204" pitchFamily="34" charset="0"/>
                <a:cs typeface="Calibri"/>
              </a:rPr>
              <a:t> 3) </a:t>
            </a:r>
            <a:r>
              <a:rPr lang="en-GB" sz="1200" i="0" dirty="0" err="1">
                <a:solidFill>
                  <a:srgbClr val="000000"/>
                </a:solidFill>
                <a:effectLst/>
                <a:latin typeface="Calibri"/>
                <a:ea typeface="Calibri" panose="020F0502020204030204" pitchFamily="34" charset="0"/>
                <a:cs typeface="Calibri"/>
              </a:rPr>
              <a:t>kullanılabilir</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algn="l" rtl="0" fontAlgn="base"/>
            <a:endParaRPr lang="en-GB" sz="1200">
              <a:highlight>
                <a:srgbClr val="F79037"/>
              </a:highlight>
              <a:ea typeface="Calibri" panose="020F0502020204030204" pitchFamily="34" charset="0"/>
            </a:endParaRPr>
          </a:p>
          <a:p>
            <a:pPr algn="l" rtl="0" fontAlgn="base"/>
            <a:endParaRPr lang="en-GB" sz="120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lIns="91440" tIns="45720" rIns="91440" bIns="45720" anchor="t">
            <a:spAutoFit/>
          </a:bodyPr>
          <a:lstStyle/>
          <a:p>
            <a:pPr algn="r" rtl="0"/>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Tarım</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4" name="TextBox 33">
            <a:extLst>
              <a:ext uri="{FF2B5EF4-FFF2-40B4-BE49-F238E27FC236}">
                <a16:creationId xmlns:a16="http://schemas.microsoft.com/office/drawing/2014/main" id="{5AAE8265-A84B-C3F6-B80A-FED9E34A4C88}"/>
              </a:ext>
            </a:extLst>
          </p:cNvPr>
          <p:cNvSpPr txBox="1"/>
          <p:nvPr/>
        </p:nvSpPr>
        <p:spPr>
          <a:xfrm>
            <a:off x="931249" y="8949208"/>
            <a:ext cx="5697176" cy="276999"/>
          </a:xfrm>
          <a:prstGeom prst="rect">
            <a:avLst/>
          </a:prstGeom>
          <a:noFill/>
        </p:spPr>
        <p:txBody>
          <a:bodyPr wrap="square" lIns="91440" tIns="45720" rIns="91440" bIns="45720" anchor="t">
            <a:spAutoFit/>
          </a:bodyPr>
          <a:lstStyle/>
          <a:p>
            <a:pPr algn="ctr"/>
            <a:r>
              <a:rPr lang="en-US" sz="1200" b="1" dirty="0" err="1">
                <a:solidFill>
                  <a:srgbClr val="000000"/>
                </a:solidFill>
                <a:latin typeface="Calibri"/>
                <a:ea typeface="Calibri" panose="020F0502020204030204" pitchFamily="34" charset="0"/>
                <a:cs typeface="Calibri"/>
              </a:rPr>
              <a:t>Şekil</a:t>
            </a:r>
            <a:r>
              <a:rPr lang="en-US" sz="1200" b="1" i="0" dirty="0">
                <a:solidFill>
                  <a:srgbClr val="000000"/>
                </a:solidFill>
                <a:effectLst/>
                <a:latin typeface="Calibri"/>
                <a:ea typeface="Calibri" panose="020F0502020204030204" pitchFamily="34" charset="0"/>
                <a:cs typeface="Calibri"/>
              </a:rPr>
              <a:t> 3 -</a:t>
            </a:r>
            <a:r>
              <a:rPr lang="en-US" sz="1200" i="0" dirty="0" err="1">
                <a:solidFill>
                  <a:srgbClr val="000000"/>
                </a:solidFill>
                <a:effectLst/>
                <a:latin typeface="Calibri"/>
                <a:ea typeface="Calibri" panose="020F0502020204030204" pitchFamily="34" charset="0"/>
                <a:cs typeface="Calibri"/>
              </a:rPr>
              <a:t>Entegre</a:t>
            </a:r>
            <a:r>
              <a:rPr lang="en-US" sz="1200" i="0" dirty="0">
                <a:solidFill>
                  <a:srgbClr val="000000"/>
                </a:solidFill>
                <a:effectLst/>
                <a:latin typeface="Calibri"/>
                <a:ea typeface="Calibri" panose="020F0502020204030204" pitchFamily="34" charset="0"/>
                <a:cs typeface="Calibri"/>
              </a:rPr>
              <a:t> </a:t>
            </a:r>
            <a:r>
              <a:rPr lang="en-US" sz="1200" i="0" dirty="0" err="1">
                <a:solidFill>
                  <a:srgbClr val="000000"/>
                </a:solidFill>
                <a:effectLst/>
                <a:latin typeface="Calibri"/>
                <a:ea typeface="Calibri" panose="020F0502020204030204" pitchFamily="34" charset="0"/>
                <a:cs typeface="Calibri"/>
              </a:rPr>
              <a:t>Zararlı</a:t>
            </a:r>
            <a:r>
              <a:rPr lang="en-US" sz="1200" i="0" dirty="0">
                <a:solidFill>
                  <a:srgbClr val="000000"/>
                </a:solidFill>
                <a:effectLst/>
                <a:latin typeface="Calibri"/>
                <a:ea typeface="Calibri" panose="020F0502020204030204" pitchFamily="34" charset="0"/>
                <a:cs typeface="Calibri"/>
              </a:rPr>
              <a:t> </a:t>
            </a:r>
            <a:r>
              <a:rPr lang="en-US" sz="1200" i="0" dirty="0" err="1">
                <a:solidFill>
                  <a:srgbClr val="000000"/>
                </a:solidFill>
                <a:effectLst/>
                <a:latin typeface="Calibri"/>
                <a:ea typeface="Calibri" panose="020F0502020204030204" pitchFamily="34" charset="0"/>
                <a:cs typeface="Calibri"/>
              </a:rPr>
              <a:t>Yönetiminin</a:t>
            </a:r>
            <a:r>
              <a:rPr lang="en-US" sz="1200" i="0" dirty="0">
                <a:solidFill>
                  <a:srgbClr val="000000"/>
                </a:solidFill>
                <a:effectLst/>
                <a:latin typeface="Calibri"/>
                <a:ea typeface="Calibri" panose="020F0502020204030204" pitchFamily="34" charset="0"/>
                <a:cs typeface="Calibri"/>
              </a:rPr>
              <a:t> </a:t>
            </a:r>
            <a:r>
              <a:rPr lang="en-US" sz="1200" i="0" dirty="0" err="1">
                <a:solidFill>
                  <a:srgbClr val="000000"/>
                </a:solidFill>
                <a:effectLst/>
                <a:latin typeface="Calibri"/>
                <a:ea typeface="Calibri" panose="020F0502020204030204" pitchFamily="34" charset="0"/>
                <a:cs typeface="Calibri"/>
              </a:rPr>
              <a:t>Unsurları</a:t>
            </a:r>
            <a:r>
              <a:rPr lang="en-US" sz="1200" i="0" dirty="0">
                <a:solidFill>
                  <a:srgbClr val="000000"/>
                </a:solidFill>
                <a:effectLst/>
                <a:latin typeface="Calibri"/>
                <a:ea typeface="Calibri" panose="020F0502020204030204" pitchFamily="34" charset="0"/>
                <a:cs typeface="Calibri"/>
              </a:rPr>
              <a:t> (</a:t>
            </a:r>
            <a:r>
              <a:rPr lang="en-US" sz="1200" i="0" dirty="0" err="1">
                <a:solidFill>
                  <a:srgbClr val="000000"/>
                </a:solidFill>
                <a:effectLst/>
                <a:latin typeface="Calibri"/>
                <a:ea typeface="Calibri" panose="020F0502020204030204" pitchFamily="34" charset="0"/>
                <a:cs typeface="Calibri"/>
              </a:rPr>
              <a:t>Kaynak:</a:t>
            </a:r>
            <a:r>
              <a:rPr lang="en-US" sz="1200" i="0" dirty="0" err="1">
                <a:effectLst/>
                <a:latin typeface="Calibri"/>
                <a:ea typeface="Calibri" panose="020F0502020204030204" pitchFamily="34" charset="0"/>
                <a:cs typeface="Calibri"/>
              </a:rPr>
              <a:t>Pestisit</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Atlası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t.y.</a:t>
            </a:r>
            <a:r>
              <a:rPr lang="en-US" sz="1200" dirty="0">
                <a:latin typeface="Calibri"/>
                <a:ea typeface="Calibri" panose="020F0502020204030204" pitchFamily="34" charset="0"/>
                <a:cs typeface="Calibri"/>
              </a:rPr>
              <a:t>)</a:t>
            </a:r>
            <a:r>
              <a:rPr lang="en-US" sz="1200" dirty="0">
                <a:solidFill>
                  <a:srgbClr val="000000"/>
                </a:solidFill>
                <a:latin typeface="Calibri"/>
                <a:ea typeface="Calibri" panose="020F0502020204030204" pitchFamily="34" charset="0"/>
                <a:cs typeface="Calibri"/>
              </a:rPr>
              <a:t> </a:t>
            </a:r>
            <a:endParaRPr lang="en-IE" sz="1200" dirty="0">
              <a:latin typeface="Calibri"/>
              <a:ea typeface="Calibri" panose="020F0502020204030204" pitchFamily="34" charset="0"/>
              <a:cs typeface="Calibri"/>
            </a:endParaRPr>
          </a:p>
        </p:txBody>
      </p:sp>
      <p:sp>
        <p:nvSpPr>
          <p:cNvPr id="4" name="Rectangle 3">
            <a:extLst>
              <a:ext uri="{FF2B5EF4-FFF2-40B4-BE49-F238E27FC236}">
                <a16:creationId xmlns:a16="http://schemas.microsoft.com/office/drawing/2014/main" id="{AC710741-364D-3993-0B9B-3C511A4C1C5E}"/>
              </a:ext>
            </a:extLst>
          </p:cNvPr>
          <p:cNvSpPr/>
          <p:nvPr/>
        </p:nvSpPr>
        <p:spPr>
          <a:xfrm>
            <a:off x="1027313" y="5857875"/>
            <a:ext cx="6143487" cy="2968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40" name="Picture 39">
            <a:extLst>
              <a:ext uri="{FF2B5EF4-FFF2-40B4-BE49-F238E27FC236}">
                <a16:creationId xmlns:a16="http://schemas.microsoft.com/office/drawing/2014/main" id="{E6B2B777-40E1-4858-EECC-191A184AB1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9217" y="5982781"/>
            <a:ext cx="3856436" cy="2729734"/>
          </a:xfrm>
          <a:prstGeom prst="rect">
            <a:avLst/>
          </a:prstGeom>
        </p:spPr>
      </p:pic>
      <p:sp>
        <p:nvSpPr>
          <p:cNvPr id="42" name="TextBox 41">
            <a:extLst>
              <a:ext uri="{FF2B5EF4-FFF2-40B4-BE49-F238E27FC236}">
                <a16:creationId xmlns:a16="http://schemas.microsoft.com/office/drawing/2014/main" id="{118560C1-78C8-3FC8-F9FD-0DDAD0D32F33}"/>
              </a:ext>
            </a:extLst>
          </p:cNvPr>
          <p:cNvSpPr txBox="1"/>
          <p:nvPr/>
        </p:nvSpPr>
        <p:spPr>
          <a:xfrm>
            <a:off x="3888963" y="6308276"/>
            <a:ext cx="2145593" cy="276999"/>
          </a:xfrm>
          <a:prstGeom prst="rect">
            <a:avLst/>
          </a:prstGeom>
          <a:noFill/>
        </p:spPr>
        <p:txBody>
          <a:bodyPr wrap="square" rtlCol="0">
            <a:spAutoFit/>
          </a:bodyPr>
          <a:lstStyle/>
          <a:p>
            <a:pPr algn="ctr" rtl="0"/>
            <a:r>
              <a:rPr lang="en-GB" sz="1200" b="1">
                <a:latin typeface="Calibri" panose="020F0502020204030204" pitchFamily="34" charset="0"/>
                <a:cs typeface="Calibri" panose="020F0502020204030204" pitchFamily="34" charset="0"/>
              </a:rPr>
              <a:t>Sentetik pestisitler</a:t>
            </a:r>
          </a:p>
        </p:txBody>
      </p:sp>
      <p:sp>
        <p:nvSpPr>
          <p:cNvPr id="43" name="TextBox 42">
            <a:extLst>
              <a:ext uri="{FF2B5EF4-FFF2-40B4-BE49-F238E27FC236}">
                <a16:creationId xmlns:a16="http://schemas.microsoft.com/office/drawing/2014/main" id="{FF7DCD3A-CAE2-836C-ED84-B9542E428E99}"/>
              </a:ext>
            </a:extLst>
          </p:cNvPr>
          <p:cNvSpPr txBox="1"/>
          <p:nvPr/>
        </p:nvSpPr>
        <p:spPr>
          <a:xfrm>
            <a:off x="3773565" y="6759517"/>
            <a:ext cx="2349962" cy="328167"/>
          </a:xfrm>
          <a:prstGeom prst="rect">
            <a:avLst/>
          </a:prstGeom>
          <a:noFill/>
        </p:spPr>
        <p:txBody>
          <a:bodyPr wrap="square" lIns="91440" tIns="45720" rIns="91440" bIns="45720" rtlCol="0" anchor="t">
            <a:spAutoFit/>
          </a:bodyPr>
          <a:lstStyle/>
          <a:p>
            <a:pPr algn="ctr" rtl="0">
              <a:lnSpc>
                <a:spcPts val="940"/>
              </a:lnSpc>
            </a:pPr>
            <a:r>
              <a:rPr lang="en-GB" sz="1200" b="1" err="1">
                <a:latin typeface="Calibri"/>
                <a:cs typeface="Calibri"/>
              </a:rPr>
              <a:t>Biyopestisitler</a:t>
            </a:r>
          </a:p>
          <a:p>
            <a:pPr algn="ctr" rtl="0">
              <a:lnSpc>
                <a:spcPts val="940"/>
              </a:lnSpc>
            </a:pPr>
            <a:r>
              <a:rPr lang="en-GB" sz="1000" err="1">
                <a:latin typeface="Calibri"/>
                <a:cs typeface="Calibri"/>
              </a:rPr>
              <a:t>Doğal</a:t>
            </a:r>
            <a:r>
              <a:rPr lang="en-GB" sz="1000">
                <a:latin typeface="Calibri"/>
                <a:cs typeface="Calibri"/>
              </a:rPr>
              <a:t> </a:t>
            </a:r>
            <a:r>
              <a:rPr lang="en-GB" sz="1000" err="1">
                <a:latin typeface="Calibri"/>
                <a:cs typeface="Calibri"/>
              </a:rPr>
              <a:t>ürünlere</a:t>
            </a:r>
            <a:r>
              <a:rPr lang="en-GB" sz="1000">
                <a:latin typeface="Calibri"/>
                <a:cs typeface="Calibri"/>
              </a:rPr>
              <a:t> </a:t>
            </a:r>
            <a:r>
              <a:rPr lang="en-GB" sz="1000" err="1">
                <a:latin typeface="Calibri"/>
                <a:cs typeface="Calibri"/>
              </a:rPr>
              <a:t>dayalı</a:t>
            </a:r>
            <a:r>
              <a:rPr lang="en-GB" sz="1000">
                <a:latin typeface="Calibri"/>
                <a:cs typeface="Calibri"/>
              </a:rPr>
              <a:t> </a:t>
            </a:r>
            <a:r>
              <a:rPr lang="en-GB" sz="1000" err="1">
                <a:latin typeface="Calibri"/>
                <a:cs typeface="Calibri"/>
              </a:rPr>
              <a:t>pestisitler</a:t>
            </a:r>
            <a:endParaRPr lang="en-GB" sz="1000">
              <a:latin typeface="Calibri"/>
              <a:cs typeface="Calibri"/>
            </a:endParaRPr>
          </a:p>
        </p:txBody>
      </p:sp>
      <p:sp>
        <p:nvSpPr>
          <p:cNvPr id="44" name="TextBox 43">
            <a:extLst>
              <a:ext uri="{FF2B5EF4-FFF2-40B4-BE49-F238E27FC236}">
                <a16:creationId xmlns:a16="http://schemas.microsoft.com/office/drawing/2014/main" id="{3B28381A-1C1A-F2D5-4D30-F55E254A6022}"/>
              </a:ext>
            </a:extLst>
          </p:cNvPr>
          <p:cNvSpPr txBox="1"/>
          <p:nvPr/>
        </p:nvSpPr>
        <p:spPr>
          <a:xfrm>
            <a:off x="3822964" y="7243415"/>
            <a:ext cx="2250229" cy="328167"/>
          </a:xfrm>
          <a:prstGeom prst="rect">
            <a:avLst/>
          </a:prstGeom>
          <a:noFill/>
        </p:spPr>
        <p:txBody>
          <a:bodyPr wrap="square" lIns="91440" tIns="45720" rIns="91440" bIns="45720" rtlCol="0" anchor="t">
            <a:spAutoFit/>
          </a:bodyPr>
          <a:lstStyle/>
          <a:p>
            <a:pPr algn="ctr" rtl="0">
              <a:lnSpc>
                <a:spcPts val="940"/>
              </a:lnSpc>
            </a:pPr>
            <a:r>
              <a:rPr lang="en-GB" sz="1200" b="1" err="1">
                <a:latin typeface="Calibri"/>
                <a:cs typeface="Calibri"/>
              </a:rPr>
              <a:t>Biyolojik</a:t>
            </a:r>
            <a:r>
              <a:rPr lang="en-GB" sz="1200" b="1">
                <a:latin typeface="Calibri"/>
                <a:cs typeface="Calibri"/>
              </a:rPr>
              <a:t> </a:t>
            </a:r>
            <a:r>
              <a:rPr lang="en-GB" sz="1200" b="1" err="1">
                <a:latin typeface="Calibri"/>
                <a:cs typeface="Calibri"/>
              </a:rPr>
              <a:t>çözümler</a:t>
            </a:r>
          </a:p>
          <a:p>
            <a:pPr algn="ctr" rtl="0">
              <a:lnSpc>
                <a:spcPts val="940"/>
              </a:lnSpc>
            </a:pPr>
            <a:r>
              <a:rPr lang="en-GB" sz="1000">
                <a:latin typeface="Calibri"/>
                <a:cs typeface="Calibri"/>
              </a:rPr>
              <a:t> </a:t>
            </a:r>
            <a:r>
              <a:rPr lang="en-GB" sz="1000" err="1">
                <a:latin typeface="Calibri"/>
                <a:cs typeface="Calibri"/>
              </a:rPr>
              <a:t>Doğal</a:t>
            </a:r>
            <a:r>
              <a:rPr lang="en-GB" sz="1000">
                <a:latin typeface="Calibri"/>
                <a:cs typeface="Calibri"/>
              </a:rPr>
              <a:t> </a:t>
            </a:r>
            <a:r>
              <a:rPr lang="en-GB" sz="1000" err="1">
                <a:latin typeface="Calibri"/>
                <a:cs typeface="Calibri"/>
              </a:rPr>
              <a:t>düşmanlar</a:t>
            </a:r>
            <a:r>
              <a:rPr lang="en-GB" sz="1000">
                <a:latin typeface="Calibri"/>
                <a:cs typeface="Calibri"/>
              </a:rPr>
              <a:t>, </a:t>
            </a:r>
            <a:r>
              <a:rPr lang="en-GB" sz="1000" err="1">
                <a:latin typeface="Calibri"/>
                <a:cs typeface="Calibri"/>
              </a:rPr>
              <a:t>feromon</a:t>
            </a:r>
            <a:r>
              <a:rPr lang="en-GB" sz="1000">
                <a:latin typeface="Calibri"/>
                <a:cs typeface="Calibri"/>
              </a:rPr>
              <a:t> </a:t>
            </a:r>
            <a:r>
              <a:rPr lang="en-GB" sz="1000" err="1">
                <a:latin typeface="Calibri"/>
                <a:cs typeface="Calibri"/>
              </a:rPr>
              <a:t>tuzakları</a:t>
            </a:r>
            <a:endParaRPr lang="en-GB" sz="1000">
              <a:latin typeface="Calibri"/>
              <a:cs typeface="Calibri"/>
            </a:endParaRPr>
          </a:p>
        </p:txBody>
      </p:sp>
      <p:sp>
        <p:nvSpPr>
          <p:cNvPr id="45" name="TextBox 44">
            <a:extLst>
              <a:ext uri="{FF2B5EF4-FFF2-40B4-BE49-F238E27FC236}">
                <a16:creationId xmlns:a16="http://schemas.microsoft.com/office/drawing/2014/main" id="{EAA96A63-1B6D-C5FA-EDF9-87E1441AFA9E}"/>
              </a:ext>
            </a:extLst>
          </p:cNvPr>
          <p:cNvSpPr txBox="1"/>
          <p:nvPr/>
        </p:nvSpPr>
        <p:spPr>
          <a:xfrm>
            <a:off x="3773097" y="7765377"/>
            <a:ext cx="2349962" cy="328167"/>
          </a:xfrm>
          <a:prstGeom prst="rect">
            <a:avLst/>
          </a:prstGeom>
          <a:noFill/>
        </p:spPr>
        <p:txBody>
          <a:bodyPr wrap="square" lIns="91440" tIns="45720" rIns="91440" bIns="45720" rtlCol="0" anchor="t">
            <a:spAutoFit/>
          </a:bodyPr>
          <a:lstStyle/>
          <a:p>
            <a:pPr algn="ctr" rtl="0">
              <a:lnSpc>
                <a:spcPts val="940"/>
              </a:lnSpc>
            </a:pPr>
            <a:r>
              <a:rPr lang="en-GB" sz="1200" b="1" err="1">
                <a:latin typeface="Calibri"/>
                <a:cs typeface="Calibri"/>
              </a:rPr>
              <a:t>Mekanik</a:t>
            </a:r>
            <a:r>
              <a:rPr lang="en-GB" sz="1200" b="1">
                <a:latin typeface="Calibri"/>
                <a:cs typeface="Calibri"/>
              </a:rPr>
              <a:t> </a:t>
            </a:r>
            <a:r>
              <a:rPr lang="en-GB" sz="1200" b="1" err="1">
                <a:latin typeface="Calibri"/>
                <a:cs typeface="Calibri"/>
              </a:rPr>
              <a:t>çözümler</a:t>
            </a:r>
          </a:p>
          <a:p>
            <a:pPr algn="ctr" rtl="0">
              <a:lnSpc>
                <a:spcPts val="940"/>
              </a:lnSpc>
            </a:pPr>
            <a:r>
              <a:rPr lang="en-GB" sz="1000" err="1">
                <a:latin typeface="Calibri"/>
                <a:cs typeface="Calibri"/>
              </a:rPr>
              <a:t>Yakalama</a:t>
            </a:r>
            <a:r>
              <a:rPr lang="en-GB" sz="1000">
                <a:latin typeface="Calibri"/>
                <a:cs typeface="Calibri"/>
              </a:rPr>
              <a:t> </a:t>
            </a:r>
            <a:r>
              <a:rPr lang="en-GB" sz="1000" err="1">
                <a:latin typeface="Calibri"/>
                <a:cs typeface="Calibri"/>
              </a:rPr>
              <a:t>veya</a:t>
            </a:r>
            <a:r>
              <a:rPr lang="en-GB" sz="1000">
                <a:latin typeface="Calibri"/>
                <a:cs typeface="Calibri"/>
              </a:rPr>
              <a:t> </a:t>
            </a:r>
            <a:r>
              <a:rPr lang="en-GB" sz="1000" err="1">
                <a:latin typeface="Calibri"/>
                <a:cs typeface="Calibri"/>
              </a:rPr>
              <a:t>ayıklama</a:t>
            </a:r>
            <a:endParaRPr lang="en-GB" sz="1000">
              <a:latin typeface="Calibri"/>
              <a:cs typeface="Calibri"/>
            </a:endParaRPr>
          </a:p>
        </p:txBody>
      </p:sp>
      <p:sp>
        <p:nvSpPr>
          <p:cNvPr id="46" name="TextBox 45">
            <a:extLst>
              <a:ext uri="{FF2B5EF4-FFF2-40B4-BE49-F238E27FC236}">
                <a16:creationId xmlns:a16="http://schemas.microsoft.com/office/drawing/2014/main" id="{CCBD8EF6-56F6-0EB8-35DE-25907E65F4E4}"/>
              </a:ext>
            </a:extLst>
          </p:cNvPr>
          <p:cNvSpPr txBox="1"/>
          <p:nvPr/>
        </p:nvSpPr>
        <p:spPr>
          <a:xfrm>
            <a:off x="3571367" y="8217054"/>
            <a:ext cx="2679572" cy="395301"/>
          </a:xfrm>
          <a:prstGeom prst="rect">
            <a:avLst/>
          </a:prstGeom>
          <a:noFill/>
        </p:spPr>
        <p:txBody>
          <a:bodyPr wrap="square" lIns="91440" tIns="45720" rIns="91440" bIns="45720" rtlCol="0" anchor="t">
            <a:spAutoFit/>
          </a:bodyPr>
          <a:lstStyle/>
          <a:p>
            <a:pPr algn="ctr" rtl="0">
              <a:lnSpc>
                <a:spcPts val="940"/>
              </a:lnSpc>
            </a:pPr>
            <a:r>
              <a:rPr lang="en-GB" sz="1200" b="1" err="1">
                <a:latin typeface="Calibri"/>
                <a:cs typeface="Calibri"/>
              </a:rPr>
              <a:t>Önleme</a:t>
            </a:r>
            <a:endParaRPr lang="en-GB" sz="1200" b="1" err="1">
              <a:latin typeface="Calibri" panose="020F0502020204030204" pitchFamily="34" charset="0"/>
              <a:cs typeface="Calibri" panose="020F0502020204030204" pitchFamily="34" charset="0"/>
            </a:endParaRPr>
          </a:p>
          <a:p>
            <a:pPr algn="ctr" rtl="0">
              <a:lnSpc>
                <a:spcPts val="740"/>
              </a:lnSpc>
            </a:pPr>
            <a:r>
              <a:rPr lang="en-GB" sz="900">
                <a:latin typeface="Calibri"/>
                <a:cs typeface="Calibri"/>
              </a:rPr>
              <a:t> </a:t>
            </a:r>
            <a:r>
              <a:rPr lang="en-GB" sz="900" err="1">
                <a:latin typeface="Calibri"/>
                <a:cs typeface="Calibri"/>
              </a:rPr>
              <a:t>Ürün</a:t>
            </a:r>
            <a:r>
              <a:rPr lang="en-GB" sz="900">
                <a:latin typeface="Calibri"/>
                <a:cs typeface="Calibri"/>
              </a:rPr>
              <a:t> </a:t>
            </a:r>
            <a:r>
              <a:rPr lang="en-GB" sz="900" err="1">
                <a:latin typeface="Calibri"/>
                <a:cs typeface="Calibri"/>
              </a:rPr>
              <a:t>rotasyonu</a:t>
            </a:r>
            <a:r>
              <a:rPr lang="en-GB" sz="900">
                <a:latin typeface="Calibri"/>
                <a:cs typeface="Calibri"/>
              </a:rPr>
              <a:t>,</a:t>
            </a:r>
          </a:p>
          <a:p>
            <a:pPr algn="ctr" rtl="0">
              <a:lnSpc>
                <a:spcPts val="740"/>
              </a:lnSpc>
            </a:pPr>
            <a:r>
              <a:rPr lang="en-GB" sz="900" err="1">
                <a:latin typeface="Calibri"/>
                <a:cs typeface="Calibri"/>
              </a:rPr>
              <a:t>akıllı</a:t>
            </a:r>
            <a:r>
              <a:rPr lang="en-GB" sz="900">
                <a:latin typeface="Calibri"/>
                <a:cs typeface="Calibri"/>
              </a:rPr>
              <a:t> </a:t>
            </a:r>
            <a:r>
              <a:rPr lang="en-GB" sz="900" err="1">
                <a:latin typeface="Calibri"/>
                <a:cs typeface="Calibri"/>
              </a:rPr>
              <a:t>mahsul</a:t>
            </a:r>
            <a:r>
              <a:rPr lang="en-GB" sz="900">
                <a:latin typeface="Calibri"/>
                <a:cs typeface="Calibri"/>
              </a:rPr>
              <a:t> </a:t>
            </a:r>
            <a:r>
              <a:rPr lang="en-GB" sz="900" err="1">
                <a:latin typeface="Calibri"/>
                <a:cs typeface="Calibri"/>
              </a:rPr>
              <a:t>kombinasyonları</a:t>
            </a:r>
            <a:endParaRPr lang="en-GB" sz="900">
              <a:latin typeface="Calibri"/>
              <a:cs typeface="Calibri"/>
            </a:endParaRPr>
          </a:p>
        </p:txBody>
      </p:sp>
      <p:sp>
        <p:nvSpPr>
          <p:cNvPr id="35" name="Slide Number Placeholder 9">
            <a:extLst>
              <a:ext uri="{FF2B5EF4-FFF2-40B4-BE49-F238E27FC236}">
                <a16:creationId xmlns:a16="http://schemas.microsoft.com/office/drawing/2014/main" id="{42097C00-2CB8-6CDB-2FB4-605CABFE36A8}"/>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21</a:t>
            </a:fld>
            <a:endParaRPr lang="en-US" sz="1100"/>
          </a:p>
        </p:txBody>
      </p:sp>
    </p:spTree>
    <p:extLst>
      <p:ext uri="{BB962C8B-B14F-4D97-AF65-F5344CB8AC3E}">
        <p14:creationId xmlns:p14="http://schemas.microsoft.com/office/powerpoint/2010/main" val="343688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a:t>Doğal Gıda Kaynakları</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marL="0" marR="0" lvl="0" indent="0" algn="l"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tr-TR"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Önemli hususlar </a:t>
            </a:r>
            <a:r>
              <a:rPr lang="tr-TR" sz="1400" b="1" dirty="0">
                <a:latin typeface="Calibri"/>
                <a:ea typeface="Calibri" panose="020F0502020204030204" pitchFamily="34" charset="0"/>
                <a:cs typeface="Calibri"/>
              </a:rPr>
              <a:t>(devamı):</a:t>
            </a:r>
            <a:endParaRPr lang="tr-TR" sz="1400" b="1" i="0" u="none" strike="noStrike" kern="1200" cap="none" spc="0" baseline="0" noProof="0" dirty="0">
              <a:solidFill>
                <a:srgbClr val="000000"/>
              </a:solidFill>
              <a:ea typeface="Calibri" panose="020F0502020204030204" pitchFamily="34" charset="0"/>
              <a:cs typeface="Calibri"/>
            </a:endParaRPr>
          </a:p>
          <a:p>
            <a:pPr algn="l" rtl="0" fontAlgn="base"/>
            <a:endParaRPr lang="tr-TR" sz="1200" b="1" i="0" dirty="0">
              <a:solidFill>
                <a:srgbClr val="000000"/>
              </a:solidFill>
              <a:effectLst/>
              <a:ea typeface="Calibri" panose="020F0502020204030204" pitchFamily="34" charset="0"/>
            </a:endParaRPr>
          </a:p>
          <a:p>
            <a:pPr fontAlgn="base"/>
            <a:r>
              <a:rPr lang="tr-TR" sz="1200" b="1" i="0" dirty="0">
                <a:solidFill>
                  <a:srgbClr val="000000"/>
                </a:solidFill>
                <a:effectLst/>
                <a:latin typeface="Calibri"/>
                <a:ea typeface="Calibri" panose="020F0502020204030204" pitchFamily="34" charset="0"/>
                <a:cs typeface="Calibri"/>
              </a:rPr>
              <a:t>Entegre Zararlı Yönetim Sistemi</a:t>
            </a:r>
            <a:r>
              <a:rPr lang="tr-TR" sz="1200" b="1"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AB, hasatları zararlılardan ve hastalıklardan </a:t>
            </a:r>
            <a:r>
              <a:rPr lang="tr-TR" sz="1200" dirty="0">
                <a:latin typeface="Calibri"/>
                <a:ea typeface="Calibri" panose="020F0502020204030204" pitchFamily="34" charset="0"/>
                <a:cs typeface="Calibri"/>
              </a:rPr>
              <a:t>korumak için</a:t>
            </a:r>
            <a:r>
              <a:rPr lang="tr-TR" sz="1200" b="0" i="0" dirty="0">
                <a:solidFill>
                  <a:srgbClr val="000000"/>
                </a:solidFill>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daha g</a:t>
            </a:r>
            <a:r>
              <a:rPr lang="tr-TR" sz="1200" dirty="0">
                <a:latin typeface="Calibri"/>
                <a:cs typeface="Calibri"/>
              </a:rPr>
              <a:t>üvenilir alternatif yöntemlerin kullanımını teşvik etmektedir (AB, 2020). Böylece Entegre Zararlı Yönetimi teşvik edilmektedir. Örneğin ürün rotasyonu ve mekanik yabancı ot temizleme gibi yöntemler kullanılabilir. Bütünleşik Zararlı Yönetimi, kimyasal pestisitlerin kullanımını ve bağımlılığını azaltmada ana araçlardan biri olacaktır. (AB, 2020). </a:t>
            </a:r>
          </a:p>
          <a:p>
            <a:pPr fontAlgn="base"/>
            <a:r>
              <a:rPr lang="tr-TR" sz="1200" b="0" i="0" dirty="0">
                <a:solidFill>
                  <a:srgbClr val="000000"/>
                </a:solidFill>
                <a:effectLst/>
                <a:latin typeface="Calibri"/>
                <a:ea typeface="Calibri" panose="020F0502020204030204" pitchFamily="34" charset="0"/>
                <a:cs typeface="Calibri"/>
              </a:rPr>
              <a:t>Ayrıca çevrede bulunan bazı besin maddelerinin (özellikle azot ve fosfor) kullanımının azaltılması gerekmektedir.</a:t>
            </a:r>
            <a:r>
              <a:rPr lang="tr-TR" sz="1200" dirty="0">
                <a:latin typeface="Calibri"/>
                <a:ea typeface="Calibri" panose="020F0502020204030204" pitchFamily="34" charset="0"/>
                <a:cs typeface="Calibri"/>
              </a:rPr>
              <a:t> </a:t>
            </a:r>
            <a:r>
              <a:rPr lang="tr-TR" sz="1200" b="0" i="0" dirty="0">
                <a:effectLst/>
                <a:latin typeface="Calibri"/>
                <a:ea typeface="Calibri" panose="020F0502020204030204" pitchFamily="34" charset="0"/>
                <a:cs typeface="Calibri"/>
              </a:rPr>
              <a:t>Aslında,</a:t>
            </a:r>
            <a:r>
              <a:rPr lang="tr-TR" sz="1200" dirty="0">
                <a:latin typeface="Calibri"/>
                <a:ea typeface="Calibri" panose="020F0502020204030204" pitchFamily="34" charset="0"/>
                <a:cs typeface="Calibri"/>
              </a:rPr>
              <a:t> tarım uygulamalarında kullanılan besinlerin bir kısmı, toprak ve su kirliliğinin kaynağı olabilir ve bitkiler </a:t>
            </a:r>
            <a:r>
              <a:rPr lang="tr-TR" sz="1200" b="0" i="0" dirty="0">
                <a:effectLst/>
                <a:latin typeface="Calibri"/>
                <a:ea typeface="Calibri" panose="020F0502020204030204" pitchFamily="34" charset="0"/>
                <a:cs typeface="Calibri"/>
              </a:rPr>
              <a:t>tarafından</a:t>
            </a:r>
            <a:r>
              <a:rPr lang="tr-TR" sz="1200" dirty="0">
                <a:latin typeface="Calibri"/>
                <a:ea typeface="Calibri" panose="020F0502020204030204" pitchFamily="34" charset="0"/>
                <a:cs typeface="Calibri"/>
              </a:rPr>
              <a:t> emilemeyebilir (AB, 2020). </a:t>
            </a:r>
            <a:endParaRPr lang="tr-TR" sz="1200" b="0" i="0" dirty="0">
              <a:solidFill>
                <a:srgbClr val="000000"/>
              </a:solidFill>
              <a:ea typeface="Calibri" panose="020F0502020204030204" pitchFamily="34" charset="0"/>
              <a:cs typeface="Calibri"/>
            </a:endParaRPr>
          </a:p>
          <a:p>
            <a:pPr rtl="0" fontAlgn="base"/>
            <a:endParaRPr lang="tr-TR" sz="800" b="0" i="0" dirty="0">
              <a:solidFill>
                <a:srgbClr val="000000"/>
              </a:solidFill>
              <a:ea typeface="Calibri" panose="020F0502020204030204" pitchFamily="34" charset="0"/>
            </a:endParaRPr>
          </a:p>
          <a:p>
            <a:pPr fontAlgn="base"/>
            <a:r>
              <a:rPr lang="tr-TR" sz="1200" b="1" i="0" dirty="0">
                <a:solidFill>
                  <a:srgbClr val="000000"/>
                </a:solidFill>
                <a:effectLst/>
                <a:latin typeface="Calibri"/>
                <a:ea typeface="Calibri" panose="020F0502020204030204" pitchFamily="34" charset="0"/>
                <a:cs typeface="Calibri"/>
              </a:rPr>
              <a:t>Çiftlik Yönetimi</a:t>
            </a:r>
            <a:r>
              <a:rPr lang="tr-TR" sz="1200" b="0" i="0" dirty="0">
                <a:solidFill>
                  <a:srgbClr val="000000"/>
                </a:solidFill>
                <a:effectLst/>
                <a:latin typeface="Calibri"/>
                <a:ea typeface="Calibri" panose="020F0502020204030204" pitchFamily="34" charset="0"/>
                <a:cs typeface="Calibri"/>
              </a:rPr>
              <a:t>: Tarımın toplumdaki genel sosyal ve ekonomik rolü ile ilgilidir. Çiftliklerin ortalama büyüklüğü, farklı büyüklükteki çiftliklerin </a:t>
            </a:r>
            <a:r>
              <a:rPr lang="tr-TR" sz="1200" dirty="0">
                <a:latin typeface="Calibri"/>
                <a:ea typeface="Calibri" panose="020F0502020204030204" pitchFamily="34" charset="0"/>
                <a:cs typeface="Calibri"/>
              </a:rPr>
              <a:t>görece</a:t>
            </a:r>
            <a:r>
              <a:rPr lang="tr-TR" sz="1200" b="0" i="0" dirty="0">
                <a:solidFill>
                  <a:srgbClr val="000000"/>
                </a:solidFill>
                <a:effectLst/>
                <a:latin typeface="Calibri"/>
                <a:ea typeface="Calibri" panose="020F0502020204030204" pitchFamily="34" charset="0"/>
                <a:cs typeface="Calibri"/>
              </a:rPr>
              <a:t> pazar payları, çiftçilikte istihdam edilen kişi sayısı ve çiftliklerin sahipleri tarafından işletilip işletilmediği bu başlık altında ele alınması gereken konulardır</a:t>
            </a:r>
            <a:r>
              <a:rPr lang="tr-TR" sz="1200" dirty="0">
                <a:latin typeface="Calibri"/>
                <a:ea typeface="Calibri" panose="020F0502020204030204" pitchFamily="34" charset="0"/>
                <a:cs typeface="Calibri"/>
              </a:rPr>
              <a:t> </a:t>
            </a:r>
            <a:r>
              <a:rPr lang="tr-TR" sz="1200" dirty="0">
                <a:solidFill>
                  <a:schemeClr val="tx1"/>
                </a:solidFill>
                <a:latin typeface="Calibri"/>
                <a:ea typeface="Calibri" panose="020F0502020204030204" pitchFamily="34" charset="0"/>
                <a:cs typeface="Calibri"/>
              </a:rPr>
              <a:t>(</a:t>
            </a:r>
            <a:r>
              <a:rPr lang="tr-TR" sz="1200" dirty="0" err="1">
                <a:solidFill>
                  <a:schemeClr val="tx1"/>
                </a:solidFill>
                <a:latin typeface="Calibri"/>
                <a:ea typeface="Calibri" panose="020F0502020204030204" pitchFamily="34" charset="0"/>
                <a:cs typeface="Calibri"/>
              </a:rPr>
              <a:t>Burkhardt</a:t>
            </a:r>
            <a:r>
              <a:rPr lang="tr-TR" sz="1200" dirty="0">
                <a:solidFill>
                  <a:schemeClr val="tx1"/>
                </a:solidFill>
                <a:latin typeface="Calibri"/>
                <a:ea typeface="Calibri" panose="020F0502020204030204" pitchFamily="34" charset="0"/>
                <a:cs typeface="Calibri"/>
              </a:rPr>
              <a:t> vd., 2005)</a:t>
            </a:r>
            <a:r>
              <a:rPr lang="tr-TR" sz="1200" dirty="0">
                <a:latin typeface="Calibri"/>
                <a:ea typeface="Calibri" panose="020F0502020204030204" pitchFamily="34" charset="0"/>
                <a:cs typeface="Calibri"/>
              </a:rPr>
              <a:t>.</a:t>
            </a:r>
            <a:r>
              <a:rPr lang="tr-TR" sz="1200" b="0" i="0" dirty="0">
                <a:solidFill>
                  <a:srgbClr val="000000"/>
                </a:solidFill>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Tarım</a:t>
            </a:r>
            <a:r>
              <a:rPr lang="tr-TR" sz="1200" b="0" i="0" dirty="0">
                <a:effectLst/>
                <a:latin typeface="Calibri"/>
                <a:ea typeface="Calibri" panose="020F0502020204030204" pitchFamily="34" charset="0"/>
                <a:cs typeface="Calibri"/>
              </a:rPr>
              <a:t> işçilerinin hakları da burada yer almalıdır</a:t>
            </a:r>
            <a:r>
              <a:rPr lang="tr-TR" sz="1200" dirty="0">
                <a:latin typeface="Calibri"/>
                <a:ea typeface="Calibri" panose="020F0502020204030204" pitchFamily="34" charset="0"/>
                <a:cs typeface="Calibri"/>
              </a:rPr>
              <a:t>.</a:t>
            </a:r>
            <a:r>
              <a:rPr lang="tr-TR" sz="1200" b="0" i="0" dirty="0">
                <a:solidFill>
                  <a:srgbClr val="000000"/>
                </a:solidFill>
                <a:effectLst/>
                <a:latin typeface="Calibri"/>
                <a:ea typeface="Calibri" panose="020F0502020204030204" pitchFamily="34" charset="0"/>
                <a:cs typeface="Calibri"/>
              </a:rPr>
              <a:t> </a:t>
            </a:r>
            <a:r>
              <a:rPr lang="tr-TR" sz="1200" b="0" i="0" dirty="0">
                <a:effectLst/>
                <a:latin typeface="Calibri"/>
                <a:ea typeface="Calibri" panose="020F0502020204030204" pitchFamily="34" charset="0"/>
                <a:cs typeface="Calibri"/>
              </a:rPr>
              <a:t>Çiftlik çalışanları </a:t>
            </a:r>
            <a:r>
              <a:rPr lang="tr-TR" sz="1200" dirty="0">
                <a:latin typeface="Calibri"/>
                <a:ea typeface="Calibri" panose="020F0502020204030204" pitchFamily="34" charset="0"/>
                <a:cs typeface="Calibri"/>
              </a:rPr>
              <a:t>genellikle güvensiz koşullar</a:t>
            </a:r>
            <a:r>
              <a:rPr lang="tr-TR" sz="1200" b="0" i="0" dirty="0">
                <a:effectLst/>
                <a:latin typeface="Calibri"/>
                <a:ea typeface="Calibri" panose="020F0502020204030204" pitchFamily="34" charset="0"/>
                <a:cs typeface="Calibri"/>
              </a:rPr>
              <a:t>,</a:t>
            </a:r>
            <a:r>
              <a:rPr lang="tr-TR" sz="1200" dirty="0">
                <a:latin typeface="Calibri"/>
                <a:ea typeface="Calibri" panose="020F0502020204030204" pitchFamily="34" charset="0"/>
                <a:cs typeface="Calibri"/>
              </a:rPr>
              <a:t> düşük ücret, ve sağlık</a:t>
            </a:r>
            <a:r>
              <a:rPr lang="tr-TR" sz="1200" b="0" i="0" dirty="0">
                <a:solidFill>
                  <a:srgbClr val="000000"/>
                </a:solidFill>
                <a:effectLst/>
                <a:latin typeface="Calibri"/>
                <a:ea typeface="Calibri" panose="020F0502020204030204" pitchFamily="34" charset="0"/>
                <a:cs typeface="Calibri"/>
              </a:rPr>
              <a:t> sigortası</a:t>
            </a:r>
            <a:r>
              <a:rPr lang="tr-TR" sz="1200" dirty="0">
                <a:latin typeface="Calibri"/>
                <a:ea typeface="Calibri" panose="020F0502020204030204" pitchFamily="34" charset="0"/>
                <a:cs typeface="Calibri"/>
              </a:rPr>
              <a:t> olmadan çalışma gibi sorunlarla karşılaşmaktadır. </a:t>
            </a:r>
            <a:endParaRPr lang="tr-TR" sz="1200" b="0" i="0" dirty="0">
              <a:solidFill>
                <a:srgbClr val="000000"/>
              </a:solidFill>
              <a:ea typeface="Calibri" panose="020F0502020204030204" pitchFamily="34" charset="0"/>
              <a:cs typeface="Calibri"/>
            </a:endParaRPr>
          </a:p>
          <a:p>
            <a:pPr rtl="0" fontAlgn="base"/>
            <a:endParaRPr lang="tr-TR" sz="800" b="0" i="0" dirty="0">
              <a:solidFill>
                <a:srgbClr val="000000"/>
              </a:solidFill>
              <a:ea typeface="Calibri" panose="020F0502020204030204" pitchFamily="34" charset="0"/>
            </a:endParaRPr>
          </a:p>
          <a:p>
            <a:pPr fontAlgn="base"/>
            <a:r>
              <a:rPr lang="tr-TR" sz="1200" b="1" i="0" dirty="0">
                <a:solidFill>
                  <a:srgbClr val="000000"/>
                </a:solidFill>
                <a:effectLst/>
                <a:latin typeface="Calibri"/>
                <a:ea typeface="Calibri" panose="020F0502020204030204" pitchFamily="34" charset="0"/>
                <a:cs typeface="Calibri"/>
              </a:rPr>
              <a:t>Sürdürülebilirlik</a:t>
            </a:r>
            <a:r>
              <a:rPr lang="tr-TR" sz="1200" b="0" i="0" dirty="0">
                <a:solidFill>
                  <a:srgbClr val="000000"/>
                </a:solidFill>
                <a:effectLst/>
                <a:latin typeface="Calibri"/>
                <a:ea typeface="Calibri" panose="020F0502020204030204" pitchFamily="34" charset="0"/>
                <a:cs typeface="Calibri"/>
              </a:rPr>
              <a:t>: Bitkisel ve canlı hayvan üretimlerinin yerel, ulusal ve küresel olarak nasıl yönetildiği konusunda önemli bir endişe </a:t>
            </a:r>
            <a:r>
              <a:rPr lang="tr-TR" sz="1200" dirty="0">
                <a:latin typeface="Calibri"/>
                <a:ea typeface="Calibri" panose="020F0502020204030204" pitchFamily="34" charset="0"/>
                <a:cs typeface="Calibri"/>
              </a:rPr>
              <a:t>vardır. Toprağa zarar veren tarım uygulamaları, su kaynaklarının kirlenmesine ve farkınd</a:t>
            </a:r>
            <a:r>
              <a:rPr lang="tr-TR" sz="1200" dirty="0">
                <a:latin typeface="Calibri"/>
                <a:cs typeface="Calibri"/>
              </a:rPr>
              <a:t>a olmadan yaban hayatına zarara sebep olarak sürdürülebilirliği olumsuz etkilemektedir.  Sağlıklı bir çevremiz yoksa, özellikle dünya nüfusu artmaya devam ettikçe, gıda üretiminin geleceği risk altına girmektedir.</a:t>
            </a:r>
          </a:p>
          <a:p>
            <a:r>
              <a:rPr lang="tr-TR" sz="1200" dirty="0">
                <a:latin typeface="Calibri"/>
                <a:ea typeface="Calibri" panose="020F0502020204030204" pitchFamily="34" charset="0"/>
                <a:cs typeface="Calibri"/>
              </a:rPr>
              <a:t>Avrupa Birliği çiftçileri, çiftlik hayvanlarından metan emisyonlarını azaltmalıdırlar (AB, </a:t>
            </a:r>
            <a:r>
              <a:rPr lang="tr-TR" sz="1200" dirty="0" err="1">
                <a:latin typeface="Calibri"/>
                <a:ea typeface="Calibri" panose="020F0502020204030204" pitchFamily="34" charset="0"/>
                <a:cs typeface="Calibri"/>
              </a:rPr>
              <a:t>t.y</a:t>
            </a:r>
            <a:r>
              <a:rPr lang="tr-TR" sz="1200" dirty="0">
                <a:latin typeface="Calibri"/>
                <a:ea typeface="Calibri" panose="020F0502020204030204" pitchFamily="34" charset="0"/>
                <a:cs typeface="Calibri"/>
              </a:rPr>
              <a:t>.-b).  Yetiştiriciler; atıklar, gübre,</a:t>
            </a:r>
            <a:r>
              <a:rPr lang="tr-TR" sz="1200" b="0" i="0" dirty="0">
                <a:effectLst/>
                <a:latin typeface="Calibri"/>
                <a:ea typeface="Calibri" panose="020F0502020204030204" pitchFamily="34" charset="0"/>
                <a:cs typeface="Calibri"/>
              </a:rPr>
              <a:t> kanalizasyon</a:t>
            </a:r>
            <a:r>
              <a:rPr lang="tr-TR" sz="1200" dirty="0">
                <a:latin typeface="Calibri"/>
                <a:ea typeface="Calibri" panose="020F0502020204030204" pitchFamily="34" charset="0"/>
                <a:cs typeface="Calibri"/>
              </a:rPr>
              <a:t> suyu</a:t>
            </a:r>
            <a:r>
              <a:rPr lang="tr-TR" sz="1200" b="0" i="0" dirty="0">
                <a:effectLst/>
                <a:latin typeface="Calibri"/>
                <a:ea typeface="Calibri" panose="020F0502020204030204" pitchFamily="34" charset="0"/>
                <a:cs typeface="Calibri"/>
              </a:rPr>
              <a:t>, atık su ve belediye atıkları gibi </a:t>
            </a:r>
            <a:r>
              <a:rPr lang="tr-TR" sz="1200" dirty="0">
                <a:latin typeface="Calibri"/>
                <a:ea typeface="Calibri" panose="020F0502020204030204" pitchFamily="34" charset="0"/>
                <a:cs typeface="Calibri"/>
              </a:rPr>
              <a:t>atıkları, biyogaz ve yenilenebilir enerji üretmek için kullanılabilir</a:t>
            </a:r>
            <a:r>
              <a:rPr lang="tr-TR" sz="1200" b="0" i="0" dirty="0">
                <a:effectLst/>
                <a:latin typeface="Calibri"/>
                <a:ea typeface="Calibri" panose="020F0502020204030204" pitchFamily="34" charset="0"/>
                <a:cs typeface="Calibri"/>
              </a:rPr>
              <a:t>.</a:t>
            </a:r>
            <a:r>
              <a:rPr lang="tr-TR" sz="1200" dirty="0">
                <a:latin typeface="Calibri"/>
                <a:ea typeface="Calibri" panose="020F0502020204030204" pitchFamily="34" charset="0"/>
                <a:cs typeface="Calibri"/>
              </a:rPr>
              <a:t> Çiftlik evleri ve ahırlara güneş panelleri kurulabilir. Bu tür yatırımlar</a:t>
            </a:r>
            <a:r>
              <a:rPr lang="tr-TR" sz="1200" b="0" i="0" dirty="0">
                <a:solidFill>
                  <a:srgbClr val="000000"/>
                </a:solidFill>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öne çıkartılmalıdır. </a:t>
            </a:r>
            <a:endParaRPr lang="tr-TR" sz="2000" b="0" i="0" dirty="0">
              <a:solidFill>
                <a:srgbClr val="000000"/>
              </a:solidFill>
              <a:ea typeface="Calibri" panose="020F0502020204030204" pitchFamily="34" charset="0"/>
              <a:cs typeface="Calibri"/>
            </a:endParaRPr>
          </a:p>
          <a:p>
            <a:r>
              <a:rPr lang="tr-TR" sz="1200" b="0" i="0" dirty="0">
                <a:effectLst/>
                <a:latin typeface="Calibri"/>
                <a:ea typeface="Calibri" panose="020F0502020204030204" pitchFamily="34" charset="0"/>
                <a:cs typeface="Calibri"/>
              </a:rPr>
              <a:t>Daha sürdürülebilir</a:t>
            </a:r>
            <a:r>
              <a:rPr lang="tr-TR" sz="1200" dirty="0">
                <a:latin typeface="Calibri"/>
                <a:ea typeface="Calibri" panose="020F0502020204030204" pitchFamily="34" charset="0"/>
                <a:cs typeface="Calibri"/>
              </a:rPr>
              <a:t> ve</a:t>
            </a:r>
            <a:r>
              <a:rPr lang="tr-TR" sz="1200" b="0" i="0" dirty="0">
                <a:effectLst/>
                <a:latin typeface="Calibri"/>
                <a:ea typeface="Calibri" panose="020F0502020204030204" pitchFamily="34" charset="0"/>
                <a:cs typeface="Calibri"/>
              </a:rPr>
              <a:t> yenilikçi yem</a:t>
            </a:r>
            <a:r>
              <a:rPr lang="tr-TR" sz="1200" dirty="0">
                <a:latin typeface="Calibri"/>
                <a:ea typeface="Calibri" panose="020F0502020204030204" pitchFamily="34" charset="0"/>
                <a:cs typeface="Calibri"/>
              </a:rPr>
              <a:t> ve</a:t>
            </a:r>
            <a:r>
              <a:rPr lang="tr-TR" sz="1200" b="0" i="0" dirty="0">
                <a:effectLst/>
                <a:latin typeface="Calibri"/>
                <a:ea typeface="Calibri" panose="020F0502020204030204" pitchFamily="34" charset="0"/>
                <a:cs typeface="Calibri"/>
              </a:rPr>
              <a:t> katkı maddeleri bulmak da gereklidir. </a:t>
            </a:r>
            <a:r>
              <a:rPr lang="tr-TR" sz="1200" dirty="0">
                <a:latin typeface="Calibri"/>
                <a:ea typeface="Calibri" panose="020F0502020204030204" pitchFamily="34" charset="0"/>
                <a:cs typeface="Calibri"/>
              </a:rPr>
              <a:t>Böcekler, deniz besinleri (örneğin algler) ve yan ürünler (örneğin balık atığı) gibi yem</a:t>
            </a:r>
            <a:r>
              <a:rPr lang="tr-TR" sz="1200" b="0" i="0" dirty="0">
                <a:solidFill>
                  <a:srgbClr val="000000"/>
                </a:solidFill>
                <a:effectLst/>
                <a:latin typeface="Calibri"/>
                <a:ea typeface="Calibri" panose="020F0502020204030204" pitchFamily="34" charset="0"/>
                <a:cs typeface="Calibri"/>
              </a:rPr>
              <a:t> malzemeleri</a:t>
            </a:r>
            <a:r>
              <a:rPr lang="tr-TR" sz="1200" dirty="0">
                <a:latin typeface="Calibri"/>
                <a:ea typeface="Calibri" panose="020F0502020204030204" pitchFamily="34" charset="0"/>
                <a:cs typeface="Calibri"/>
              </a:rPr>
              <a:t>, doğal dengeye zarar vermemelidir. </a:t>
            </a:r>
            <a:endParaRPr lang="tr-TR" sz="2000" b="0" i="0" dirty="0">
              <a:solidFill>
                <a:srgbClr val="000000"/>
              </a:solidFill>
              <a:ea typeface="Calibri" panose="020F0502020204030204" pitchFamily="34" charset="0"/>
              <a:cs typeface="Calibri"/>
            </a:endParaRPr>
          </a:p>
          <a:p>
            <a:pPr rtl="0" fontAlgn="base"/>
            <a:endParaRPr lang="tr-TR" sz="800" b="1" i="0" dirty="0">
              <a:solidFill>
                <a:srgbClr val="000000"/>
              </a:solidFill>
              <a:ea typeface="Calibri" panose="020F0502020204030204" pitchFamily="34" charset="0"/>
            </a:endParaRPr>
          </a:p>
          <a:p>
            <a:pPr fontAlgn="base"/>
            <a:r>
              <a:rPr lang="tr-TR" sz="1200" b="1" i="0" dirty="0">
                <a:solidFill>
                  <a:srgbClr val="000000"/>
                </a:solidFill>
                <a:effectLst/>
                <a:latin typeface="Calibri"/>
                <a:ea typeface="Calibri" panose="020F0502020204030204" pitchFamily="34" charset="0"/>
                <a:cs typeface="Calibri"/>
              </a:rPr>
              <a:t>Ticaret anlaşmaları</a:t>
            </a:r>
            <a:r>
              <a:rPr lang="tr-TR" sz="1200" b="0" i="0" dirty="0">
                <a:solidFill>
                  <a:srgbClr val="000000"/>
                </a:solidFill>
                <a:effectLst/>
                <a:latin typeface="Calibri"/>
                <a:ea typeface="Calibri" panose="020F0502020204030204" pitchFamily="34" charset="0"/>
                <a:cs typeface="Calibri"/>
              </a:rPr>
              <a:t>: Kuralların nasıl belirlendiği, kuralları kimin koyduğu ve pazarın </a:t>
            </a:r>
            <a:r>
              <a:rPr lang="tr-TR" sz="1200" dirty="0">
                <a:latin typeface="Calibri"/>
                <a:ea typeface="Calibri" panose="020F0502020204030204" pitchFamily="34" charset="0"/>
                <a:cs typeface="Calibri"/>
              </a:rPr>
              <a:t>dışında</a:t>
            </a:r>
            <a:r>
              <a:rPr lang="tr-TR" sz="1200" b="0" i="0" dirty="0">
                <a:solidFill>
                  <a:srgbClr val="000000"/>
                </a:solidFill>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kalan firmalardan kimlerin fayda</a:t>
            </a:r>
            <a:r>
              <a:rPr lang="tr-TR" sz="1200" b="0" i="0" dirty="0">
                <a:solidFill>
                  <a:srgbClr val="000000"/>
                </a:solidFill>
                <a:effectLst/>
                <a:latin typeface="Calibri"/>
                <a:ea typeface="Calibri" panose="020F0502020204030204" pitchFamily="34" charset="0"/>
                <a:cs typeface="Calibri"/>
              </a:rPr>
              <a:t> sağladığı</a:t>
            </a:r>
            <a:r>
              <a:rPr lang="tr-TR" sz="1200" dirty="0">
                <a:latin typeface="Calibri"/>
                <a:ea typeface="Calibri" panose="020F0502020204030204" pitchFamily="34" charset="0"/>
                <a:cs typeface="Calibri"/>
              </a:rPr>
              <a:t>,</a:t>
            </a:r>
            <a:r>
              <a:rPr lang="tr-TR" sz="1200" b="0" i="0" dirty="0">
                <a:solidFill>
                  <a:srgbClr val="000000"/>
                </a:solidFill>
                <a:effectLst/>
                <a:latin typeface="Calibri"/>
                <a:ea typeface="Calibri" panose="020F0502020204030204" pitchFamily="34" charset="0"/>
                <a:cs typeface="Calibri"/>
              </a:rPr>
              <a:t> bir adalet meselesidir. </a:t>
            </a:r>
            <a:r>
              <a:rPr lang="tr-TR" sz="1200" dirty="0">
                <a:latin typeface="Calibri"/>
                <a:ea typeface="Calibri" panose="020F0502020204030204" pitchFamily="34" charset="0"/>
                <a:cs typeface="Calibri"/>
              </a:rPr>
              <a:t>Etik konular, insan </a:t>
            </a:r>
            <a:r>
              <a:rPr lang="tr-TR" sz="1200" b="0" i="0" dirty="0">
                <a:solidFill>
                  <a:srgbClr val="000000"/>
                </a:solidFill>
                <a:effectLst/>
                <a:latin typeface="Calibri"/>
                <a:ea typeface="Calibri" panose="020F0502020204030204" pitchFamily="34" charset="0"/>
                <a:cs typeface="Calibri"/>
              </a:rPr>
              <a:t>hakları ile </a:t>
            </a:r>
            <a:r>
              <a:rPr lang="tr-TR" sz="1200" dirty="0">
                <a:latin typeface="Calibri"/>
                <a:ea typeface="Calibri" panose="020F0502020204030204" pitchFamily="34" charset="0"/>
                <a:cs typeface="Calibri"/>
              </a:rPr>
              <a:t>ilgilenir</a:t>
            </a:r>
            <a:r>
              <a:rPr lang="tr-TR" sz="1200" b="0" i="0" dirty="0">
                <a:solidFill>
                  <a:srgbClr val="000000"/>
                </a:solidFill>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ve kaynakların adil dağılımını vurgular. </a:t>
            </a:r>
            <a:endParaRPr lang="tr-TR" sz="2000" b="0" i="0" dirty="0">
              <a:solidFill>
                <a:srgbClr val="000000"/>
              </a:solidFill>
              <a:ea typeface="Calibri" panose="020F0502020204030204" pitchFamily="34" charset="0"/>
              <a:cs typeface="Calibri"/>
            </a:endParaRPr>
          </a:p>
          <a:p>
            <a:pPr algn="l" rtl="0" fontAlgn="base"/>
            <a:endParaRPr lang="tr-TR" sz="1200" dirty="0">
              <a:highlight>
                <a:srgbClr val="F79037"/>
              </a:highlight>
              <a:ea typeface="Calibri" panose="020F0502020204030204" pitchFamily="34" charset="0"/>
            </a:endParaRPr>
          </a:p>
          <a:p>
            <a:pPr algn="l" rtl="0" fontAlgn="base"/>
            <a:endParaRPr lang="tr-TR" sz="1200" dirty="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lIns="91440" tIns="45720" rIns="91440" bIns="45720" anchor="t">
            <a:spAutoFit/>
          </a:bodyPr>
          <a:lstStyle/>
          <a:p>
            <a:pPr algn="r" rtl="0"/>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Tarım</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3" name="TextBox 32">
            <a:extLst>
              <a:ext uri="{FF2B5EF4-FFF2-40B4-BE49-F238E27FC236}">
                <a16:creationId xmlns:a16="http://schemas.microsoft.com/office/drawing/2014/main" id="{75A80E30-AFF9-EE0C-47CA-C276AE2FCF57}"/>
              </a:ext>
            </a:extLst>
          </p:cNvPr>
          <p:cNvSpPr txBox="1"/>
          <p:nvPr/>
        </p:nvSpPr>
        <p:spPr>
          <a:xfrm>
            <a:off x="737099" y="9368086"/>
            <a:ext cx="6537158" cy="646331"/>
          </a:xfrm>
          <a:prstGeom prst="rect">
            <a:avLst/>
          </a:prstGeom>
          <a:noFill/>
        </p:spPr>
        <p:txBody>
          <a:bodyPr wrap="square" lIns="91440" tIns="45720" rIns="91440" bIns="45720" anchor="t">
            <a:spAutoFit/>
          </a:bodyPr>
          <a:lstStyle/>
          <a:p>
            <a:pPr fontAlgn="base"/>
            <a:r>
              <a:rPr lang="en-US" sz="1200" b="1" i="0" dirty="0" err="1">
                <a:solidFill>
                  <a:srgbClr val="000000"/>
                </a:solidFill>
                <a:effectLst/>
                <a:latin typeface="Calibri"/>
                <a:ea typeface="Calibri" panose="020F0502020204030204" pitchFamily="34" charset="0"/>
                <a:cs typeface="Calibri"/>
              </a:rPr>
              <a:t>Birbirimize</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yardımcı</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olmak</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için</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bilgi</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paylaşmak</a:t>
            </a:r>
            <a:r>
              <a:rPr lang="en-US" sz="1200" b="1" dirty="0">
                <a:solidFill>
                  <a:srgbClr val="000000"/>
                </a:solidFill>
                <a:latin typeface="Calibri"/>
                <a:ea typeface="Calibri" panose="020F0502020204030204" pitchFamily="34" charset="0"/>
                <a:cs typeface="Calibri"/>
              </a:rPr>
              <a:t>,</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tüm</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sektöre</a:t>
            </a:r>
            <a:r>
              <a:rPr lang="en-US" sz="1200" b="1" i="0" dirty="0">
                <a:solidFill>
                  <a:srgbClr val="000000"/>
                </a:solidFill>
                <a:effectLst/>
                <a:latin typeface="Calibri"/>
                <a:ea typeface="Calibri" panose="020F0502020204030204" pitchFamily="34" charset="0"/>
                <a:cs typeface="Calibri"/>
              </a:rPr>
              <a:t> ve </a:t>
            </a:r>
            <a:r>
              <a:rPr lang="en-US" sz="1200" b="1" i="0" dirty="0" err="1">
                <a:solidFill>
                  <a:srgbClr val="000000"/>
                </a:solidFill>
                <a:effectLst/>
                <a:latin typeface="Calibri"/>
                <a:ea typeface="Calibri" panose="020F0502020204030204" pitchFamily="34" charset="0"/>
                <a:cs typeface="Calibri"/>
              </a:rPr>
              <a:t>dünyaya</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yardımcı</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olur</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Örneğin</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bir</a:t>
            </a:r>
            <a:r>
              <a:rPr lang="en-US" sz="1200" b="1" i="0" dirty="0">
                <a:solidFill>
                  <a:srgbClr val="000000"/>
                </a:solidFill>
                <a:effectLst/>
                <a:latin typeface="Calibri"/>
                <a:ea typeface="Calibri" panose="020F0502020204030204" pitchFamily="34" charset="0"/>
                <a:cs typeface="Calibri"/>
              </a:rPr>
              <a:t> </a:t>
            </a:r>
            <a:r>
              <a:rPr lang="en-US" sz="1200" b="1" dirty="0" err="1">
                <a:solidFill>
                  <a:srgbClr val="000000"/>
                </a:solidFill>
                <a:latin typeface="Calibri"/>
                <a:ea typeface="Calibri" panose="020F0502020204030204" pitchFamily="34" charset="0"/>
                <a:cs typeface="Calibri"/>
              </a:rPr>
              <a:t>çiftçiyi</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bir</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parazit</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veya</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haşere</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sorunu</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konusunda</a:t>
            </a:r>
            <a:r>
              <a:rPr lang="en-US" sz="1200" b="1" dirty="0">
                <a:solidFill>
                  <a:srgbClr val="000000"/>
                </a:solidFill>
                <a:latin typeface="Calibri"/>
                <a:ea typeface="Calibri" panose="020F0502020204030204" pitchFamily="34" charset="0"/>
                <a:cs typeface="Calibri"/>
              </a:rPr>
              <a:t> </a:t>
            </a:r>
            <a:r>
              <a:rPr lang="en-US" sz="1200" b="1" dirty="0" err="1">
                <a:solidFill>
                  <a:srgbClr val="000000"/>
                </a:solidFill>
                <a:latin typeface="Calibri"/>
                <a:ea typeface="Calibri" panose="020F0502020204030204" pitchFamily="34" charset="0"/>
                <a:cs typeface="Calibri"/>
              </a:rPr>
              <a:t>kasten</a:t>
            </a:r>
            <a:r>
              <a:rPr lang="en-US" sz="1200" b="1" dirty="0">
                <a:solidFill>
                  <a:srgbClr val="000000"/>
                </a:solidFill>
                <a:latin typeface="Calibri"/>
                <a:ea typeface="Calibri" panose="020F0502020204030204" pitchFamily="34" charset="0"/>
                <a:cs typeface="Calibri"/>
              </a:rPr>
              <a:t> </a:t>
            </a:r>
            <a:r>
              <a:rPr lang="en-US" sz="1200" b="1" dirty="0" err="1">
                <a:solidFill>
                  <a:srgbClr val="000000"/>
                </a:solidFill>
                <a:latin typeface="Calibri"/>
                <a:ea typeface="Calibri" panose="020F0502020204030204" pitchFamily="34" charset="0"/>
                <a:cs typeface="Calibri"/>
              </a:rPr>
              <a:t>uyarmayıp</a:t>
            </a:r>
            <a:r>
              <a:rPr lang="en-US" sz="1200" b="1" dirty="0">
                <a:solidFill>
                  <a:srgbClr val="000000"/>
                </a:solidFill>
                <a:latin typeface="Calibri"/>
                <a:ea typeface="Calibri" panose="020F0502020204030204" pitchFamily="34" charset="0"/>
                <a:cs typeface="Calibri"/>
              </a:rPr>
              <a:t>, </a:t>
            </a:r>
            <a:r>
              <a:rPr lang="en-US" sz="1200" b="1" dirty="0" err="1">
                <a:solidFill>
                  <a:srgbClr val="000000"/>
                </a:solidFill>
                <a:latin typeface="Calibri"/>
                <a:ea typeface="Calibri" panose="020F0502020204030204" pitchFamily="34" charset="0"/>
                <a:cs typeface="Calibri"/>
              </a:rPr>
              <a:t>çiftliğin</a:t>
            </a:r>
            <a:r>
              <a:rPr lang="en-US" sz="1200" b="1" dirty="0">
                <a:solidFill>
                  <a:srgbClr val="000000"/>
                </a:solidFill>
                <a:latin typeface="Calibri"/>
                <a:ea typeface="Calibri" panose="020F0502020204030204" pitchFamily="34" charset="0"/>
                <a:cs typeface="Calibri"/>
              </a:rPr>
              <a:t> </a:t>
            </a:r>
            <a:r>
              <a:rPr lang="en-US" sz="1200" b="1" dirty="0" err="1">
                <a:solidFill>
                  <a:srgbClr val="000000"/>
                </a:solidFill>
                <a:latin typeface="Calibri"/>
                <a:ea typeface="Calibri" panose="020F0502020204030204" pitchFamily="34" charset="0"/>
                <a:cs typeface="Calibri"/>
              </a:rPr>
              <a:t>mahvolmasına</a:t>
            </a:r>
            <a:r>
              <a:rPr lang="en-US" sz="1200" b="1" dirty="0">
                <a:solidFill>
                  <a:srgbClr val="000000"/>
                </a:solidFill>
                <a:latin typeface="Calibri"/>
                <a:ea typeface="Calibri" panose="020F0502020204030204" pitchFamily="34" charset="0"/>
                <a:cs typeface="Calibri"/>
              </a:rPr>
              <a:t> </a:t>
            </a:r>
            <a:r>
              <a:rPr lang="en-US" sz="1200" b="1" dirty="0" err="1">
                <a:solidFill>
                  <a:srgbClr val="000000"/>
                </a:solidFill>
                <a:latin typeface="Calibri"/>
                <a:ea typeface="Calibri" panose="020F0502020204030204" pitchFamily="34" charset="0"/>
                <a:cs typeface="Calibri"/>
              </a:rPr>
              <a:t>seyirci</a:t>
            </a:r>
            <a:r>
              <a:rPr lang="en-US" sz="1200" b="1" dirty="0">
                <a:solidFill>
                  <a:srgbClr val="000000"/>
                </a:solidFill>
                <a:latin typeface="Calibri"/>
                <a:ea typeface="Calibri" panose="020F0502020204030204" pitchFamily="34" charset="0"/>
                <a:cs typeface="Calibri"/>
              </a:rPr>
              <a:t> </a:t>
            </a:r>
            <a:r>
              <a:rPr lang="en-US" sz="1200" b="1" dirty="0" err="1">
                <a:solidFill>
                  <a:srgbClr val="000000"/>
                </a:solidFill>
                <a:latin typeface="Calibri"/>
                <a:ea typeface="Calibri" panose="020F0502020204030204" pitchFamily="34" charset="0"/>
                <a:cs typeface="Calibri"/>
              </a:rPr>
              <a:t>kalmak</a:t>
            </a:r>
            <a:r>
              <a:rPr lang="en-US" sz="1200" b="1" dirty="0">
                <a:solidFill>
                  <a:srgbClr val="000000"/>
                </a:solidFill>
                <a:latin typeface="Calibri"/>
                <a:ea typeface="Calibri" panose="020F0502020204030204" pitchFamily="34" charset="0"/>
                <a:cs typeface="Calibri"/>
              </a:rPr>
              <a:t> da </a:t>
            </a:r>
            <a:r>
              <a:rPr lang="en-US" sz="1200" b="1" dirty="0" err="1">
                <a:solidFill>
                  <a:srgbClr val="000000"/>
                </a:solidFill>
                <a:latin typeface="Calibri"/>
                <a:ea typeface="Calibri" panose="020F0502020204030204" pitchFamily="34" charset="0"/>
                <a:cs typeface="Calibri"/>
              </a:rPr>
              <a:t>etik</a:t>
            </a:r>
            <a:r>
              <a:rPr lang="en-US" sz="1200" b="1" dirty="0">
                <a:solidFill>
                  <a:srgbClr val="000000"/>
                </a:solidFill>
                <a:latin typeface="Calibri"/>
                <a:ea typeface="Calibri" panose="020F0502020204030204" pitchFamily="34" charset="0"/>
                <a:cs typeface="Calibri"/>
              </a:rPr>
              <a:t> </a:t>
            </a:r>
            <a:r>
              <a:rPr lang="en-US" sz="1200" b="1" dirty="0" err="1">
                <a:solidFill>
                  <a:srgbClr val="000000"/>
                </a:solidFill>
                <a:latin typeface="Calibri"/>
                <a:ea typeface="Calibri" panose="020F0502020204030204" pitchFamily="34" charset="0"/>
                <a:cs typeface="Calibri"/>
              </a:rPr>
              <a:t>olmayan</a:t>
            </a:r>
            <a:r>
              <a:rPr lang="en-US" sz="1200" b="1" dirty="0">
                <a:solidFill>
                  <a:srgbClr val="000000"/>
                </a:solidFill>
                <a:latin typeface="Calibri"/>
                <a:ea typeface="Calibri" panose="020F0502020204030204" pitchFamily="34" charset="0"/>
                <a:cs typeface="Calibri"/>
              </a:rPr>
              <a:t> </a:t>
            </a:r>
            <a:r>
              <a:rPr lang="en-US" sz="1200" b="1" dirty="0" err="1">
                <a:solidFill>
                  <a:srgbClr val="000000"/>
                </a:solidFill>
                <a:latin typeface="Calibri"/>
                <a:ea typeface="Calibri" panose="020F0502020204030204" pitchFamily="34" charset="0"/>
                <a:cs typeface="Calibri"/>
              </a:rPr>
              <a:t>davranıştır</a:t>
            </a:r>
            <a:r>
              <a:rPr lang="en-US" sz="1200" b="1" dirty="0">
                <a:solidFill>
                  <a:srgbClr val="000000"/>
                </a:solidFill>
                <a:latin typeface="Calibri"/>
                <a:ea typeface="Calibri" panose="020F0502020204030204" pitchFamily="34" charset="0"/>
                <a:cs typeface="Calibri"/>
              </a:rPr>
              <a:t>.</a:t>
            </a:r>
            <a:endParaRPr lang="en-US" sz="1200" b="1" i="0" dirty="0">
              <a:solidFill>
                <a:srgbClr val="000000"/>
              </a:solidFill>
              <a:effectLst/>
              <a:latin typeface="Calibri"/>
              <a:ea typeface="Calibri" panose="020F0502020204030204" pitchFamily="34" charset="0"/>
              <a:cs typeface="Calibri"/>
            </a:endParaRPr>
          </a:p>
        </p:txBody>
      </p:sp>
      <p:pic>
        <p:nvPicPr>
          <p:cNvPr id="36" name="Graphic 35" descr="Share outline">
            <a:extLst>
              <a:ext uri="{FF2B5EF4-FFF2-40B4-BE49-F238E27FC236}">
                <a16:creationId xmlns:a16="http://schemas.microsoft.com/office/drawing/2014/main" id="{F53EF142-F0DE-7970-7B67-5A9B791DE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9222059"/>
            <a:ext cx="796584" cy="796584"/>
          </a:xfrm>
          <a:prstGeom prst="rect">
            <a:avLst/>
          </a:prstGeom>
        </p:spPr>
      </p:pic>
      <p:sp>
        <p:nvSpPr>
          <p:cNvPr id="34" name="Slide Number Placeholder 9">
            <a:extLst>
              <a:ext uri="{FF2B5EF4-FFF2-40B4-BE49-F238E27FC236}">
                <a16:creationId xmlns:a16="http://schemas.microsoft.com/office/drawing/2014/main" id="{31AAA871-5657-9211-855F-1DC403B74E7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22</a:t>
            </a:fld>
            <a:endParaRPr lang="en-US" sz="1100"/>
          </a:p>
        </p:txBody>
      </p:sp>
    </p:spTree>
    <p:extLst>
      <p:ext uri="{BB962C8B-B14F-4D97-AF65-F5344CB8AC3E}">
        <p14:creationId xmlns:p14="http://schemas.microsoft.com/office/powerpoint/2010/main" val="33803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40673" cy="1595763"/>
          </a:xfrm>
        </p:spPr>
        <p:txBody>
          <a:bodyPr lIns="91440" tIns="45720" rIns="91440" bIns="45720" anchor="t">
            <a:noAutofit/>
          </a:bodyPr>
          <a:lstStyle/>
          <a:p>
            <a:r>
              <a:rPr lang="en-IE" sz="2400" b="1" dirty="0" err="1">
                <a:latin typeface="Calibri"/>
                <a:cs typeface="Calibri"/>
              </a:rPr>
              <a:t>Bireysel</a:t>
            </a:r>
            <a:r>
              <a:rPr lang="en-IE" sz="2400" b="1" dirty="0">
                <a:latin typeface="Calibri"/>
                <a:cs typeface="Calibri"/>
              </a:rPr>
              <a:t> </a:t>
            </a:r>
            <a:r>
              <a:rPr lang="en-IE" sz="2400" b="1" dirty="0" err="1">
                <a:latin typeface="Calibri"/>
                <a:cs typeface="Calibri"/>
              </a:rPr>
              <a:t>Öğrenci</a:t>
            </a:r>
            <a:r>
              <a:rPr lang="en-IE" sz="2400" b="1" dirty="0">
                <a:latin typeface="Calibri"/>
                <a:cs typeface="Calibri"/>
              </a:rPr>
              <a:t> </a:t>
            </a:r>
            <a:r>
              <a:rPr lang="en-IE" sz="2400" b="1" dirty="0" err="1">
                <a:latin typeface="Calibri"/>
                <a:cs typeface="Calibri"/>
              </a:rPr>
              <a:t>Ödevi</a:t>
            </a:r>
            <a:r>
              <a:rPr lang="en-IE" sz="2400" b="1" dirty="0">
                <a:latin typeface="Calibri"/>
                <a:cs typeface="Calibri"/>
              </a:rPr>
              <a:t> </a:t>
            </a:r>
            <a:r>
              <a:rPr lang="en-IE" sz="2400" b="1" dirty="0" err="1">
                <a:latin typeface="Calibri"/>
                <a:cs typeface="Calibri"/>
              </a:rPr>
              <a:t>Önerisi</a:t>
            </a:r>
            <a:r>
              <a:rPr lang="en-IE" sz="2400" b="1" dirty="0">
                <a:latin typeface="Calibri"/>
                <a:cs typeface="Calibri"/>
              </a:rPr>
              <a:t>:</a:t>
            </a:r>
            <a:endParaRPr lang="en-IE">
              <a:latin typeface="Calibri"/>
              <a:cs typeface="Calibri"/>
            </a:endParaRP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182133"/>
            <a:ext cx="6363361" cy="4874236"/>
          </a:xfrm>
        </p:spPr>
        <p:txBody>
          <a:bodyPr lIns="91440" tIns="45720" rIns="91440" bIns="45720" numCol="1" spcCol="288000" anchor="t">
            <a:noAutofit/>
          </a:bodyPr>
          <a:lstStyle/>
          <a:p>
            <a:pPr algn="l" rtl="0"/>
            <a:r>
              <a:rPr lang="en-US" sz="1200" b="1" dirty="0" err="1">
                <a:latin typeface="Calibri"/>
                <a:cs typeface="Calibri"/>
              </a:rPr>
              <a:t>Uygulamalı</a:t>
            </a:r>
            <a:r>
              <a:rPr lang="en-US" sz="1200" b="1" dirty="0">
                <a:latin typeface="Calibri"/>
                <a:cs typeface="Calibri"/>
              </a:rPr>
              <a:t> </a:t>
            </a:r>
            <a:r>
              <a:rPr lang="en-US" sz="1200" b="1" dirty="0" err="1">
                <a:latin typeface="Calibri"/>
                <a:cs typeface="Calibri"/>
              </a:rPr>
              <a:t>Etkinlik</a:t>
            </a:r>
            <a:r>
              <a:rPr lang="en-US" sz="1200" b="1" dirty="0">
                <a:latin typeface="Calibri"/>
                <a:cs typeface="Calibri"/>
              </a:rPr>
              <a:t> 1:</a:t>
            </a:r>
          </a:p>
          <a:p>
            <a:pPr algn="l"/>
            <a:r>
              <a:rPr lang="en-US" sz="1200" dirty="0" err="1">
                <a:latin typeface="Calibri"/>
                <a:cs typeface="Calibri"/>
              </a:rPr>
              <a:t>Öğrencilerden</a:t>
            </a:r>
            <a:r>
              <a:rPr lang="en-US" sz="1200" dirty="0">
                <a:latin typeface="Calibri"/>
                <a:cs typeface="Calibri"/>
              </a:rPr>
              <a:t> </a:t>
            </a:r>
            <a:r>
              <a:rPr lang="en-US" sz="1200" dirty="0" err="1">
                <a:latin typeface="Calibri"/>
                <a:cs typeface="Calibri"/>
              </a:rPr>
              <a:t>bu</a:t>
            </a:r>
            <a:r>
              <a:rPr lang="en-US" sz="1200" dirty="0">
                <a:latin typeface="Calibri"/>
                <a:cs typeface="Calibri"/>
              </a:rPr>
              <a:t> </a:t>
            </a:r>
            <a:r>
              <a:rPr lang="en-US" sz="1400" b="1" dirty="0" err="1">
                <a:solidFill>
                  <a:srgbClr val="F79037"/>
                </a:solidFill>
                <a:latin typeface="Calibri"/>
                <a:cs typeface="Calibri"/>
                <a:hlinkClick r:id="rId2">
                  <a:extLst>
                    <a:ext uri="{A12FA001-AC4F-418D-AE19-62706E023703}">
                      <ahyp:hlinkClr xmlns:ahyp="http://schemas.microsoft.com/office/drawing/2018/hyperlinkcolor" val="tx"/>
                    </a:ext>
                  </a:extLst>
                </a:hlinkClick>
              </a:rPr>
              <a:t>video</a:t>
            </a:r>
            <a:r>
              <a:rPr lang="en-US" sz="1200" dirty="0" err="1">
                <a:latin typeface="Calibri"/>
                <a:cs typeface="Calibri"/>
              </a:rPr>
              <a:t>ları</a:t>
            </a:r>
            <a:r>
              <a:rPr lang="en-US" sz="1200" dirty="0">
                <a:latin typeface="Calibri"/>
                <a:cs typeface="Calibri"/>
              </a:rPr>
              <a:t> </a:t>
            </a:r>
            <a:r>
              <a:rPr lang="en-US" sz="1200" dirty="0" err="1">
                <a:latin typeface="Calibri"/>
                <a:cs typeface="Calibri"/>
              </a:rPr>
              <a:t>izlemeleri</a:t>
            </a:r>
            <a:r>
              <a:rPr lang="en-US" sz="1200" dirty="0">
                <a:latin typeface="Calibri"/>
                <a:cs typeface="Calibri"/>
              </a:rPr>
              <a:t> ve </a:t>
            </a:r>
            <a:r>
              <a:rPr lang="en-US" sz="1200" dirty="0" err="1">
                <a:latin typeface="Calibri"/>
                <a:cs typeface="Calibri"/>
              </a:rPr>
              <a:t>benimsenen</a:t>
            </a:r>
            <a:r>
              <a:rPr lang="en-US" sz="1200" dirty="0">
                <a:latin typeface="Calibri"/>
                <a:cs typeface="Calibri"/>
              </a:rPr>
              <a:t> </a:t>
            </a:r>
            <a:r>
              <a:rPr lang="en-US" sz="1200" dirty="0" err="1">
                <a:latin typeface="Calibri"/>
                <a:cs typeface="Calibri"/>
              </a:rPr>
              <a:t>yöntemleri</a:t>
            </a:r>
            <a:r>
              <a:rPr lang="en-US" sz="1200" dirty="0">
                <a:latin typeface="Calibri"/>
                <a:cs typeface="Calibri"/>
              </a:rPr>
              <a:t> </a:t>
            </a:r>
            <a:r>
              <a:rPr lang="en-US" sz="1200" dirty="0" err="1">
                <a:latin typeface="Calibri"/>
                <a:cs typeface="Calibri"/>
              </a:rPr>
              <a:t>tartışmaları</a:t>
            </a:r>
            <a:r>
              <a:rPr lang="en-US" sz="1200" dirty="0">
                <a:latin typeface="Calibri"/>
                <a:cs typeface="Calibri"/>
              </a:rPr>
              <a:t> </a:t>
            </a:r>
            <a:r>
              <a:rPr lang="en-US" sz="1200" dirty="0" err="1">
                <a:latin typeface="Calibri"/>
                <a:cs typeface="Calibri"/>
              </a:rPr>
              <a:t>istenebilir</a:t>
            </a:r>
            <a:r>
              <a:rPr lang="en-US" sz="1200" dirty="0">
                <a:latin typeface="Calibri"/>
                <a:cs typeface="Calibri"/>
              </a:rPr>
              <a:t>.</a:t>
            </a:r>
            <a:endParaRPr lang="en-US" sz="1200" b="1" dirty="0">
              <a:solidFill>
                <a:srgbClr val="F79037"/>
              </a:solidFill>
              <a:latin typeface="Calibri"/>
              <a:cs typeface="Calibri"/>
            </a:endParaRPr>
          </a:p>
          <a:p>
            <a:pPr algn="l" rtl="0"/>
            <a:endParaRPr lang="en-US" sz="1200" dirty="0">
              <a:solidFill>
                <a:schemeClr val="tx1"/>
              </a:solidFill>
              <a:ea typeface="Calibri" panose="020F0502020204030204" pitchFamily="34" charset="0"/>
            </a:endParaRPr>
          </a:p>
          <a:p>
            <a:pPr algn="l" rtl="0"/>
            <a:r>
              <a:rPr lang="en-US" sz="1200" b="1" dirty="0" err="1">
                <a:latin typeface="Calibri"/>
                <a:cs typeface="Calibri"/>
              </a:rPr>
              <a:t>Uygulamalı</a:t>
            </a:r>
            <a:r>
              <a:rPr lang="en-US" sz="1200" b="1" dirty="0">
                <a:latin typeface="Calibri"/>
                <a:cs typeface="Calibri"/>
              </a:rPr>
              <a:t> </a:t>
            </a:r>
            <a:r>
              <a:rPr lang="en-US" sz="1200" b="1" dirty="0" err="1">
                <a:latin typeface="Calibri"/>
                <a:cs typeface="Calibri"/>
              </a:rPr>
              <a:t>Etkinlik</a:t>
            </a:r>
            <a:r>
              <a:rPr lang="en-US" sz="1200" b="1" dirty="0">
                <a:latin typeface="Calibri"/>
                <a:cs typeface="Calibri"/>
              </a:rPr>
              <a:t> 2:</a:t>
            </a:r>
          </a:p>
          <a:p>
            <a:pPr algn="l" rtl="0"/>
            <a:r>
              <a:rPr lang="en-US" sz="1200" dirty="0" err="1">
                <a:latin typeface="Calibri"/>
                <a:cs typeface="Calibri"/>
              </a:rPr>
              <a:t>Öğrencilerden</a:t>
            </a:r>
            <a:r>
              <a:rPr lang="en-US" sz="1200" dirty="0">
                <a:latin typeface="Calibri"/>
                <a:cs typeface="Calibri"/>
              </a:rPr>
              <a:t> </a:t>
            </a:r>
            <a:r>
              <a:rPr lang="en-US" sz="1200" dirty="0" err="1">
                <a:latin typeface="Calibri"/>
                <a:cs typeface="Calibri"/>
              </a:rPr>
              <a:t>yukarıdaki</a:t>
            </a:r>
            <a:r>
              <a:rPr lang="en-US" sz="1200" dirty="0">
                <a:latin typeface="Calibri"/>
                <a:cs typeface="Calibri"/>
              </a:rPr>
              <a:t> </a:t>
            </a:r>
            <a:r>
              <a:rPr lang="en-US" sz="1200" dirty="0" err="1">
                <a:latin typeface="Calibri"/>
                <a:cs typeface="Calibri"/>
              </a:rPr>
              <a:t>konulardan</a:t>
            </a:r>
            <a:r>
              <a:rPr lang="en-US" sz="1200" dirty="0">
                <a:latin typeface="Calibri"/>
                <a:cs typeface="Calibri"/>
              </a:rPr>
              <a:t> (B.1.1. </a:t>
            </a:r>
            <a:r>
              <a:rPr lang="en-US" sz="1200" dirty="0" err="1">
                <a:latin typeface="Calibri"/>
                <a:cs typeface="Calibri"/>
              </a:rPr>
              <a:t>Tarım</a:t>
            </a:r>
            <a:r>
              <a:rPr lang="en-US" sz="1200" dirty="0">
                <a:latin typeface="Calibri"/>
                <a:cs typeface="Calibri"/>
              </a:rPr>
              <a:t>) </a:t>
            </a:r>
            <a:r>
              <a:rPr lang="en-US" sz="1200" dirty="0" err="1">
                <a:latin typeface="Calibri"/>
                <a:cs typeface="Calibri"/>
              </a:rPr>
              <a:t>birini</a:t>
            </a:r>
            <a:r>
              <a:rPr lang="en-US" sz="1200" dirty="0">
                <a:latin typeface="Calibri"/>
                <a:cs typeface="Calibri"/>
              </a:rPr>
              <a:t> </a:t>
            </a:r>
            <a:r>
              <a:rPr lang="en-US" sz="1200" dirty="0" err="1">
                <a:latin typeface="Calibri"/>
                <a:cs typeface="Calibri"/>
              </a:rPr>
              <a:t>seçmeleri</a:t>
            </a:r>
            <a:r>
              <a:rPr lang="en-US" sz="1200" dirty="0">
                <a:latin typeface="Calibri"/>
                <a:cs typeface="Calibri"/>
              </a:rPr>
              <a:t> ve o </a:t>
            </a:r>
            <a:r>
              <a:rPr lang="en-US" sz="1200" dirty="0" err="1">
                <a:latin typeface="Calibri"/>
                <a:cs typeface="Calibri"/>
              </a:rPr>
              <a:t>konu</a:t>
            </a:r>
            <a:r>
              <a:rPr lang="en-US" sz="1200" dirty="0">
                <a:latin typeface="Calibri"/>
                <a:cs typeface="Calibri"/>
              </a:rPr>
              <a:t> </a:t>
            </a:r>
            <a:r>
              <a:rPr lang="en-US" sz="1200" dirty="0" err="1">
                <a:latin typeface="Calibri"/>
                <a:cs typeface="Calibri"/>
              </a:rPr>
              <a:t>ile</a:t>
            </a:r>
            <a:r>
              <a:rPr lang="en-US" sz="1200" dirty="0">
                <a:latin typeface="Calibri"/>
                <a:cs typeface="Calibri"/>
              </a:rPr>
              <a:t> </a:t>
            </a:r>
            <a:r>
              <a:rPr lang="en-US" sz="1200" dirty="0" err="1">
                <a:latin typeface="Calibri"/>
                <a:cs typeface="Calibri"/>
              </a:rPr>
              <a:t>ilgili</a:t>
            </a:r>
            <a:r>
              <a:rPr lang="en-US" sz="1200" dirty="0">
                <a:latin typeface="Calibri"/>
                <a:cs typeface="Calibri"/>
              </a:rPr>
              <a:t> </a:t>
            </a:r>
            <a:r>
              <a:rPr lang="en-US" sz="1200" dirty="0" err="1">
                <a:latin typeface="Calibri"/>
                <a:cs typeface="Calibri"/>
              </a:rPr>
              <a:t>bir</a:t>
            </a:r>
            <a:r>
              <a:rPr lang="en-US" sz="1200" dirty="0">
                <a:latin typeface="Calibri"/>
                <a:cs typeface="Calibri"/>
              </a:rPr>
              <a:t> </a:t>
            </a:r>
            <a:r>
              <a:rPr lang="en-US" sz="1200" dirty="0" err="1">
                <a:latin typeface="Calibri"/>
                <a:cs typeface="Calibri"/>
              </a:rPr>
              <a:t>bilimsel</a:t>
            </a:r>
            <a:r>
              <a:rPr lang="en-US" sz="1200" dirty="0">
                <a:latin typeface="Calibri"/>
                <a:cs typeface="Calibri"/>
              </a:rPr>
              <a:t> </a:t>
            </a:r>
            <a:r>
              <a:rPr lang="en-US" sz="1200" dirty="0" err="1">
                <a:latin typeface="Calibri"/>
                <a:cs typeface="Calibri"/>
              </a:rPr>
              <a:t>makale</a:t>
            </a:r>
            <a:r>
              <a:rPr lang="en-US" sz="1200" dirty="0">
                <a:latin typeface="Calibri"/>
                <a:cs typeface="Calibri"/>
              </a:rPr>
              <a:t> </a:t>
            </a:r>
            <a:r>
              <a:rPr lang="en-US" sz="1200" dirty="0" err="1">
                <a:latin typeface="Calibri"/>
                <a:cs typeface="Calibri"/>
              </a:rPr>
              <a:t>bulmaları</a:t>
            </a:r>
            <a:r>
              <a:rPr lang="en-US" sz="1200" dirty="0">
                <a:latin typeface="Calibri"/>
                <a:cs typeface="Calibri"/>
              </a:rPr>
              <a:t> </a:t>
            </a:r>
            <a:r>
              <a:rPr lang="en-US" sz="1200" dirty="0" err="1">
                <a:latin typeface="Calibri"/>
                <a:cs typeface="Calibri"/>
              </a:rPr>
              <a:t>istenebilir</a:t>
            </a:r>
            <a:r>
              <a:rPr lang="en-US" sz="1200" dirty="0">
                <a:latin typeface="Calibri"/>
                <a:cs typeface="Calibri"/>
              </a:rPr>
              <a:t>. </a:t>
            </a:r>
            <a:r>
              <a:rPr lang="en-US" sz="1200" dirty="0" err="1">
                <a:latin typeface="Calibri"/>
                <a:cs typeface="Calibri"/>
              </a:rPr>
              <a:t>Arkadaşlarına</a:t>
            </a:r>
            <a:r>
              <a:rPr lang="en-US" sz="1200" dirty="0">
                <a:latin typeface="Calibri"/>
                <a:cs typeface="Calibri"/>
              </a:rPr>
              <a:t> </a:t>
            </a:r>
            <a:r>
              <a:rPr lang="en-US" sz="1200" dirty="0" err="1">
                <a:latin typeface="Calibri"/>
                <a:cs typeface="Calibri"/>
              </a:rPr>
              <a:t>sözlü</a:t>
            </a:r>
            <a:r>
              <a:rPr lang="en-US" sz="1200" dirty="0">
                <a:latin typeface="Calibri"/>
                <a:cs typeface="Calibri"/>
              </a:rPr>
              <a:t> </a:t>
            </a:r>
            <a:r>
              <a:rPr lang="en-US" sz="1200" dirty="0" err="1">
                <a:latin typeface="Calibri"/>
                <a:cs typeface="Calibri"/>
              </a:rPr>
              <a:t>olarak</a:t>
            </a:r>
            <a:r>
              <a:rPr lang="en-US" sz="1200" dirty="0">
                <a:latin typeface="Calibri"/>
                <a:cs typeface="Calibri"/>
              </a:rPr>
              <a:t> </a:t>
            </a:r>
            <a:r>
              <a:rPr lang="en-US" sz="1200" dirty="0" err="1">
                <a:latin typeface="Calibri"/>
                <a:cs typeface="Calibri"/>
              </a:rPr>
              <a:t>sunabilirler</a:t>
            </a:r>
            <a:r>
              <a:rPr lang="en-US" sz="1200" dirty="0">
                <a:latin typeface="Calibri"/>
                <a:cs typeface="Calibri"/>
              </a:rPr>
              <a:t>.</a:t>
            </a:r>
            <a:endParaRPr lang="en-US" sz="1200" dirty="0"/>
          </a:p>
          <a:p>
            <a:pPr algn="l" rtl="0"/>
            <a:endParaRPr lang="en-US" sz="1200" dirty="0">
              <a:latin typeface="Calibri"/>
              <a:cs typeface="Calibri"/>
            </a:endParaRPr>
          </a:p>
          <a:p>
            <a:pPr algn="l" rtl="0"/>
            <a:r>
              <a:rPr lang="en-US" sz="1200" b="1" dirty="0" err="1">
                <a:latin typeface="Calibri"/>
                <a:cs typeface="Calibri"/>
              </a:rPr>
              <a:t>Uygulamalı</a:t>
            </a:r>
            <a:r>
              <a:rPr lang="en-US" sz="1200" b="1" dirty="0">
                <a:latin typeface="Calibri"/>
                <a:cs typeface="Calibri"/>
              </a:rPr>
              <a:t> </a:t>
            </a:r>
            <a:r>
              <a:rPr lang="en-US" sz="1200" b="1" dirty="0" err="1">
                <a:latin typeface="Calibri"/>
                <a:cs typeface="Calibri"/>
              </a:rPr>
              <a:t>Etkinlik</a:t>
            </a:r>
            <a:r>
              <a:rPr lang="en-US" sz="1200" b="1" dirty="0">
                <a:latin typeface="Calibri"/>
                <a:cs typeface="Calibri"/>
              </a:rPr>
              <a:t> 3:</a:t>
            </a:r>
          </a:p>
          <a:p>
            <a:pPr algn="l"/>
            <a:r>
              <a:rPr lang="en-US" sz="1200" dirty="0" err="1">
                <a:latin typeface="Calibri"/>
                <a:cs typeface="Calibri"/>
              </a:rPr>
              <a:t>Makaleyi</a:t>
            </a:r>
            <a:r>
              <a:rPr lang="en-US" sz="1200" dirty="0">
                <a:latin typeface="Calibri"/>
                <a:cs typeface="Calibri"/>
              </a:rPr>
              <a:t> </a:t>
            </a:r>
            <a:r>
              <a:rPr lang="en-US" sz="1200" dirty="0" err="1">
                <a:latin typeface="Calibri"/>
                <a:cs typeface="Calibri"/>
              </a:rPr>
              <a:t>okuyun</a:t>
            </a:r>
            <a:r>
              <a:rPr lang="en-US" sz="1200" dirty="0">
                <a:latin typeface="Calibri"/>
                <a:cs typeface="Calibri"/>
              </a:rPr>
              <a:t>: </a:t>
            </a:r>
            <a:r>
              <a:rPr lang="en-US" sz="1200" dirty="0" err="1">
                <a:latin typeface="Calibri"/>
                <a:cs typeface="Calibri"/>
              </a:rPr>
              <a:t>Tisenkopfs</a:t>
            </a:r>
            <a:r>
              <a:rPr lang="en-US" sz="1200" dirty="0">
                <a:latin typeface="Calibri"/>
                <a:cs typeface="Calibri"/>
              </a:rPr>
              <a:t> T., Kilis E., </a:t>
            </a:r>
            <a:r>
              <a:rPr lang="en-US" sz="1200" dirty="0" err="1">
                <a:latin typeface="Calibri"/>
                <a:cs typeface="Calibri"/>
              </a:rPr>
              <a:t>Grivins</a:t>
            </a:r>
            <a:r>
              <a:rPr lang="en-US" sz="1200" dirty="0">
                <a:latin typeface="Calibri"/>
                <a:cs typeface="Calibri"/>
              </a:rPr>
              <a:t> M., </a:t>
            </a:r>
            <a:r>
              <a:rPr lang="en-US" sz="1200" dirty="0" err="1">
                <a:latin typeface="Calibri"/>
                <a:cs typeface="Calibri"/>
              </a:rPr>
              <a:t>Adamsone‑Fiskovica</a:t>
            </a:r>
            <a:r>
              <a:rPr lang="en-US" sz="1200" dirty="0">
                <a:latin typeface="Calibri"/>
                <a:cs typeface="Calibri"/>
              </a:rPr>
              <a:t> A. (2019). Whose ethics and for whom? Dealing with ethical disputes in agri-food governance. Agriculture and Human Values, 36, 353–364. The case studies presented may be discussed.</a:t>
            </a:r>
          </a:p>
          <a:p>
            <a:pPr algn="l"/>
            <a:endParaRPr lang="en-US" sz="1200" dirty="0"/>
          </a:p>
          <a:p>
            <a:pPr algn="l" rtl="0"/>
            <a:r>
              <a:rPr lang="en-IE" sz="1200" b="1" dirty="0" err="1">
                <a:solidFill>
                  <a:schemeClr val="tx1"/>
                </a:solidFill>
                <a:latin typeface="Calibri"/>
                <a:ea typeface="Calibri" panose="020F0502020204030204" pitchFamily="34" charset="0"/>
                <a:cs typeface="Calibri"/>
              </a:rPr>
              <a:t>Yayın</a:t>
            </a:r>
            <a:r>
              <a:rPr lang="en-IE" sz="1200" b="1" dirty="0">
                <a:solidFill>
                  <a:schemeClr val="tx1"/>
                </a:solidFill>
                <a:latin typeface="Calibri"/>
                <a:ea typeface="Calibri" panose="020F0502020204030204" pitchFamily="34" charset="0"/>
                <a:cs typeface="Calibri"/>
              </a:rPr>
              <a:t> </a:t>
            </a:r>
            <a:r>
              <a:rPr lang="en-IE" sz="1200" b="1" dirty="0" err="1">
                <a:solidFill>
                  <a:schemeClr val="tx1"/>
                </a:solidFill>
                <a:latin typeface="Calibri"/>
                <a:ea typeface="Calibri" panose="020F0502020204030204" pitchFamily="34" charset="0"/>
                <a:cs typeface="Calibri"/>
              </a:rPr>
              <a:t>Önerileri</a:t>
            </a:r>
            <a:r>
              <a:rPr lang="en-IE" sz="1200" b="1" dirty="0">
                <a:solidFill>
                  <a:schemeClr val="tx1"/>
                </a:solidFill>
                <a:latin typeface="Calibri"/>
                <a:ea typeface="Calibri" panose="020F0502020204030204" pitchFamily="34" charset="0"/>
                <a:cs typeface="Calibri"/>
              </a:rPr>
              <a:t>:</a:t>
            </a:r>
            <a:endParaRPr lang="en-IE" sz="1200" b="1" dirty="0">
              <a:solidFill>
                <a:schemeClr val="tx1"/>
              </a:solidFill>
              <a:ea typeface="Calibri" panose="020F0502020204030204" pitchFamily="34" charset="0"/>
            </a:endParaRPr>
          </a:p>
          <a:p>
            <a:pPr>
              <a:buFont typeface="Arial" panose="020B0604020202020204" pitchFamily="34" charset="0"/>
              <a:buChar char="•"/>
            </a:pPr>
            <a:r>
              <a:rPr lang="en-US" dirty="0">
                <a:latin typeface="Calibri"/>
                <a:ea typeface="Calibri" panose="020F0502020204030204" pitchFamily="34" charset="0"/>
                <a:cs typeface="Calibri"/>
              </a:rPr>
              <a:t>Burkhardt J., Comstock G., Hartel P.G., Thompson P.B., </a:t>
            </a:r>
            <a:r>
              <a:rPr lang="en-US" dirty="0" err="1">
                <a:latin typeface="Calibri"/>
                <a:ea typeface="Calibri" panose="020F0502020204030204" pitchFamily="34" charset="0"/>
                <a:cs typeface="Calibri"/>
              </a:rPr>
              <a:t>Chrispeels</a:t>
            </a:r>
            <a:r>
              <a:rPr lang="en-US" dirty="0">
                <a:latin typeface="Calibri"/>
                <a:ea typeface="Calibri" panose="020F0502020204030204" pitchFamily="34" charset="0"/>
                <a:cs typeface="Calibri"/>
              </a:rPr>
              <a:t> M.J., </a:t>
            </a:r>
            <a:r>
              <a:rPr lang="en-US" dirty="0" err="1">
                <a:latin typeface="Calibri"/>
                <a:ea typeface="Calibri" panose="020F0502020204030204" pitchFamily="34" charset="0"/>
                <a:cs typeface="Calibri"/>
              </a:rPr>
              <a:t>Muscoplat</a:t>
            </a:r>
            <a:r>
              <a:rPr lang="en-US" dirty="0">
                <a:latin typeface="Calibri"/>
                <a:ea typeface="Calibri" panose="020F0502020204030204" pitchFamily="34" charset="0"/>
                <a:cs typeface="Calibri"/>
              </a:rPr>
              <a:t> C.C., </a:t>
            </a:r>
            <a:r>
              <a:rPr lang="en-US" dirty="0" err="1">
                <a:latin typeface="Calibri"/>
                <a:ea typeface="Calibri" panose="020F0502020204030204" pitchFamily="34" charset="0"/>
                <a:cs typeface="Calibri"/>
              </a:rPr>
              <a:t>Streiffer</a:t>
            </a:r>
            <a:r>
              <a:rPr lang="en-US" dirty="0">
                <a:latin typeface="Calibri"/>
                <a:ea typeface="Calibri" panose="020F0502020204030204" pitchFamily="34" charset="0"/>
                <a:cs typeface="Calibri"/>
              </a:rPr>
              <a:t> R. (2005). Agricultural Ethics. CAST – Council for Agricultural Science and Technology, 29, p. 12 (ISSN 1070-0021). </a:t>
            </a:r>
          </a:p>
          <a:p>
            <a:pPr>
              <a:buFont typeface="Arial" panose="020B0604020202020204" pitchFamily="34" charset="0"/>
              <a:buChar char="•"/>
            </a:pPr>
            <a:r>
              <a:rPr lang="en-US" dirty="0" err="1">
                <a:latin typeface="Calibri"/>
                <a:ea typeface="Calibri" panose="020F0502020204030204" pitchFamily="34" charset="0"/>
                <a:cs typeface="Calibri"/>
              </a:rPr>
              <a:t>Chrispeels</a:t>
            </a:r>
            <a:r>
              <a:rPr lang="en-US" dirty="0">
                <a:latin typeface="Calibri"/>
                <a:ea typeface="Calibri" panose="020F0502020204030204" pitchFamily="34" charset="0"/>
                <a:cs typeface="Calibri"/>
              </a:rPr>
              <a:t> M.J., </a:t>
            </a:r>
            <a:r>
              <a:rPr lang="en-US" dirty="0" err="1">
                <a:latin typeface="Calibri"/>
                <a:ea typeface="Calibri" panose="020F0502020204030204" pitchFamily="34" charset="0"/>
                <a:cs typeface="Calibri"/>
              </a:rPr>
              <a:t>Mandoli</a:t>
            </a:r>
            <a:r>
              <a:rPr lang="en-US" dirty="0">
                <a:latin typeface="Calibri"/>
                <a:ea typeface="Calibri" panose="020F0502020204030204" pitchFamily="34" charset="0"/>
                <a:cs typeface="Calibri"/>
              </a:rPr>
              <a:t> D.F. (2003). Agricultural Ethics. Plant Physiology, 132, 4–9. </a:t>
            </a:r>
            <a:endParaRPr lang="en-US" dirty="0"/>
          </a:p>
          <a:p>
            <a:pPr>
              <a:buFont typeface="Arial" panose="020B0604020202020204" pitchFamily="34" charset="0"/>
              <a:buChar char="•"/>
            </a:pPr>
            <a:r>
              <a:rPr lang="en-US" dirty="0">
                <a:latin typeface="Calibri"/>
                <a:ea typeface="Calibri" panose="020F0502020204030204" pitchFamily="34" charset="0"/>
                <a:cs typeface="Calibri"/>
              </a:rPr>
              <a:t>Codex Alimentarius (2011). General Principles of Food Hygiene - CXC 1-1969. Adopted in 1969. Amended in 1999. Revised in 1997, 2003, 2020. Editorial corrections in 2011. </a:t>
            </a:r>
            <a:endParaRPr lang="en-US" dirty="0"/>
          </a:p>
          <a:p>
            <a:pPr>
              <a:buFont typeface="Arial" panose="020B0604020202020204" pitchFamily="34" charset="0"/>
              <a:buChar char="•"/>
            </a:pPr>
            <a:r>
              <a:rPr lang="en-US" dirty="0">
                <a:latin typeface="Calibri"/>
                <a:ea typeface="Calibri" panose="020F0502020204030204" pitchFamily="34" charset="0"/>
                <a:cs typeface="Calibri"/>
              </a:rPr>
              <a:t>Commission Delegated Regulation (EU) 2020/691 of 30 January 2020, supplementing Regulation (EU) 2016/429 of the European Parliament and of Council as regards rules for aquaculture establishments and transporters of aquatic animals. </a:t>
            </a:r>
            <a:endParaRPr lang="en-US" dirty="0"/>
          </a:p>
          <a:p>
            <a:pPr>
              <a:buFont typeface="Arial" panose="020B0604020202020204" pitchFamily="34" charset="0"/>
              <a:buChar char="•"/>
            </a:pPr>
            <a:r>
              <a:rPr lang="en-US" dirty="0">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EU (2020). Farm to Fork Strategy  - For a fair, healthy and environmentally-friendly food system.</a:t>
            </a:r>
            <a:r>
              <a:rPr lang="en-US" dirty="0">
                <a:solidFill>
                  <a:srgbClr val="F79037"/>
                </a:solidFill>
                <a:latin typeface="Calibri"/>
                <a:ea typeface="Calibri" panose="020F0502020204030204" pitchFamily="34" charset="0"/>
                <a:cs typeface="Calibri"/>
              </a:rPr>
              <a:t> </a:t>
            </a:r>
            <a:endParaRPr lang="en-US" dirty="0">
              <a:solidFill>
                <a:srgbClr val="F79037"/>
              </a:solidFill>
            </a:endParaRPr>
          </a:p>
          <a:p>
            <a:pPr>
              <a:buFont typeface="Arial" panose="020B0604020202020204" pitchFamily="34" charset="0"/>
              <a:buChar char="•"/>
            </a:pPr>
            <a:r>
              <a:rPr lang="en-US" dirty="0">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FAO (2003). Trade reforms and food security. Commodity Policy and Projections Service - Commodities and Trade Division.</a:t>
            </a:r>
            <a:r>
              <a:rPr lang="en-US" dirty="0">
                <a:solidFill>
                  <a:srgbClr val="F79037"/>
                </a:solidFill>
                <a:latin typeface="Calibri"/>
                <a:ea typeface="Calibri" panose="020F0502020204030204" pitchFamily="34" charset="0"/>
                <a:cs typeface="Calibri"/>
              </a:rPr>
              <a:t> </a:t>
            </a:r>
            <a:endParaRPr lang="en-US" dirty="0">
              <a:solidFill>
                <a:srgbClr val="F79037"/>
              </a:solidFill>
            </a:endParaRPr>
          </a:p>
          <a:p>
            <a:pPr>
              <a:buChar char="•"/>
            </a:pPr>
            <a:r>
              <a:rPr lang="en-US" dirty="0">
                <a:latin typeface="Calibri"/>
                <a:ea typeface="Calibri" panose="020F0502020204030204" pitchFamily="34" charset="0"/>
                <a:cs typeface="Calibri"/>
              </a:rPr>
              <a:t>FAO (2006). Food Security. Policy Brief. June, Issue 2.</a:t>
            </a:r>
            <a:endParaRPr lang="en-US" dirty="0"/>
          </a:p>
          <a:p>
            <a:pPr marL="171450" indent="-171450" algn="l">
              <a:buChar char="•"/>
            </a:pPr>
            <a:endParaRPr lang="en-US" dirty="0">
              <a:solidFill>
                <a:schemeClr val="tx1"/>
              </a:solidFill>
              <a:ea typeface="Calibri" panose="020F0502020204030204" pitchFamily="34" charset="0"/>
            </a:endParaRPr>
          </a:p>
          <a:p>
            <a:pPr algn="l" rtl="0"/>
            <a:endParaRPr lang="en-US" dirty="0">
              <a:solidFill>
                <a:schemeClr val="tx1"/>
              </a:solidFill>
              <a:ea typeface="Calibri" panose="020F0502020204030204" pitchFamily="34" charset="0"/>
            </a:endParaRPr>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11" name="Picture Placeholder 10" descr="A garden with plants and flowers  Description automatically generated with low confidence">
            <a:extLst>
              <a:ext uri="{FF2B5EF4-FFF2-40B4-BE49-F238E27FC236}">
                <a16:creationId xmlns:a16="http://schemas.microsoft.com/office/drawing/2014/main" id="{56C3009D-8078-04F6-761A-4BFF0DC3FE66}"/>
              </a:ext>
            </a:extLst>
          </p:cNvPr>
          <p:cNvPicPr>
            <a:picLocks noGrp="1" noChangeAspect="1"/>
          </p:cNvPicPr>
          <p:nvPr>
            <p:ph type="pic" sz="quarter" idx="41"/>
          </p:nvPr>
        </p:nvPicPr>
        <p:blipFill>
          <a:blip r:embed="rId6" cstate="screen">
            <a:extLst>
              <a:ext uri="{28A0092B-C50C-407E-A947-70E740481C1C}">
                <a14:useLocalDpi xmlns:a14="http://schemas.microsoft.com/office/drawing/2010/main"/>
              </a:ext>
            </a:extLst>
          </a:blip>
          <a:srcRect/>
          <a:stretch>
            <a:fillRect/>
          </a:stretch>
        </p:blipFill>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150299" y="2129642"/>
            <a:ext cx="3097601" cy="2264228"/>
          </a:xfrm>
          <a:prstGeom prst="wedgeRoundRectCallout">
            <a:avLst>
              <a:gd name="adj1" fmla="val -30445"/>
              <a:gd name="adj2" fmla="val 69733"/>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err="1">
                <a:solidFill>
                  <a:schemeClr val="bg1"/>
                </a:solidFill>
                <a:latin typeface="Calibri"/>
                <a:ea typeface="Calibri" panose="020F0502020204030204" pitchFamily="34" charset="0"/>
                <a:cs typeface="Calibri"/>
              </a:rPr>
              <a:t>Konuyla</a:t>
            </a:r>
            <a:r>
              <a:rPr lang="en-US" b="1" dirty="0">
                <a:solidFill>
                  <a:schemeClr val="bg1"/>
                </a:solidFill>
                <a:latin typeface="Calibri"/>
                <a:ea typeface="Calibri" panose="020F0502020204030204" pitchFamily="34" charset="0"/>
                <a:cs typeface="Calibri"/>
              </a:rPr>
              <a:t> </a:t>
            </a:r>
            <a:r>
              <a:rPr lang="en-US" b="1" dirty="0" err="1">
                <a:solidFill>
                  <a:schemeClr val="bg1"/>
                </a:solidFill>
                <a:latin typeface="Calibri"/>
                <a:ea typeface="Calibri" panose="020F0502020204030204" pitchFamily="34" charset="0"/>
                <a:cs typeface="Calibri"/>
              </a:rPr>
              <a:t>İlgili</a:t>
            </a:r>
            <a:r>
              <a:rPr lang="en-US" b="1" dirty="0">
                <a:solidFill>
                  <a:schemeClr val="bg1"/>
                </a:solidFill>
                <a:latin typeface="Calibri"/>
                <a:ea typeface="Calibri" panose="020F0502020204030204" pitchFamily="34" charset="0"/>
                <a:cs typeface="Calibri"/>
              </a:rPr>
              <a:t> Vaka </a:t>
            </a:r>
            <a:r>
              <a:rPr lang="en-US" b="1" dirty="0" err="1">
                <a:solidFill>
                  <a:schemeClr val="bg1"/>
                </a:solidFill>
                <a:latin typeface="Calibri"/>
                <a:ea typeface="Calibri" panose="020F0502020204030204" pitchFamily="34" charset="0"/>
                <a:cs typeface="Calibri"/>
              </a:rPr>
              <a:t>Çalışmaları</a:t>
            </a:r>
            <a:r>
              <a:rPr lang="en-US" b="1" dirty="0">
                <a:solidFill>
                  <a:schemeClr val="bg1"/>
                </a:solidFill>
                <a:latin typeface="Calibri"/>
                <a:ea typeface="Calibri" panose="020F0502020204030204" pitchFamily="34" charset="0"/>
                <a:cs typeface="Calibri"/>
              </a:rPr>
              <a:t>:</a:t>
            </a:r>
          </a:p>
          <a:p>
            <a:pPr algn="l" rtl="0"/>
            <a:endParaRPr lang="en-US" sz="800" b="1">
              <a:solidFill>
                <a:srgbClr val="B2DEDD"/>
              </a:solidFill>
              <a:latin typeface="Calibri" panose="020F0502020204030204" pitchFamily="34" charset="0"/>
              <a:ea typeface="Calibri" panose="020F0502020204030204" pitchFamily="34" charset="0"/>
              <a:cs typeface="Calibri" panose="020F0502020204030204" pitchFamily="34" charset="0"/>
            </a:endParaRPr>
          </a:p>
          <a:p>
            <a:pPr marL="215900" indent="-215900" algn="l" rtl="0" fontAlgn="base">
              <a:buFont typeface="Arial" panose="020B0604020202020204" pitchFamily="34" charset="0"/>
              <a:buChar char="•"/>
            </a:pPr>
            <a:r>
              <a:rPr lang="en-US" sz="1400" b="1" i="0" dirty="0" err="1">
                <a:solidFill>
                  <a:schemeClr val="bg1"/>
                </a:solidFill>
                <a:effectLst/>
                <a:latin typeface="Calibri"/>
                <a:ea typeface="Calibri" panose="020F0502020204030204" pitchFamily="34" charset="0"/>
                <a:cs typeface="Calibri"/>
              </a:rPr>
              <a:t>Carned'Erva</a:t>
            </a:r>
            <a:r>
              <a:rPr lang="en-US" sz="1200" b="0" i="0" dirty="0">
                <a:solidFill>
                  <a:schemeClr val="bg1"/>
                </a:solidFill>
                <a:effectLst/>
                <a:latin typeface="Calibri"/>
                <a:ea typeface="Calibri" panose="020F0502020204030204" pitchFamily="34" charset="0"/>
                <a:cs typeface="Calibri"/>
              </a:rPr>
              <a:t>: </a:t>
            </a:r>
            <a:r>
              <a:rPr lang="en-US" sz="1200" b="0" i="0" dirty="0" err="1">
                <a:solidFill>
                  <a:schemeClr val="bg1"/>
                </a:solidFill>
                <a:effectLst/>
                <a:latin typeface="Calibri"/>
                <a:ea typeface="Calibri" panose="020F0502020204030204" pitchFamily="34" charset="0"/>
                <a:cs typeface="Calibri"/>
              </a:rPr>
              <a:t>rejeneratif</a:t>
            </a:r>
            <a:r>
              <a:rPr lang="en-US" sz="1200" b="0" i="0" dirty="0">
                <a:solidFill>
                  <a:schemeClr val="bg1"/>
                </a:solidFill>
                <a:effectLst/>
                <a:latin typeface="Calibri"/>
                <a:ea typeface="Calibri" panose="020F0502020204030204" pitchFamily="34" charset="0"/>
                <a:cs typeface="Calibri"/>
              </a:rPr>
              <a:t> </a:t>
            </a:r>
            <a:r>
              <a:rPr lang="en-US" sz="1200" b="0" i="0" dirty="0" err="1">
                <a:solidFill>
                  <a:schemeClr val="bg1"/>
                </a:solidFill>
                <a:effectLst/>
                <a:latin typeface="Calibri"/>
                <a:ea typeface="Calibri" panose="020F0502020204030204" pitchFamily="34" charset="0"/>
                <a:cs typeface="Calibri"/>
              </a:rPr>
              <a:t>tarım</a:t>
            </a:r>
            <a:r>
              <a:rPr lang="en-US" sz="1200" b="0" i="0" dirty="0">
                <a:solidFill>
                  <a:schemeClr val="bg1"/>
                </a:solidFill>
                <a:effectLst/>
                <a:latin typeface="Calibri"/>
                <a:ea typeface="Calibri" panose="020F0502020204030204" pitchFamily="34" charset="0"/>
                <a:cs typeface="Calibri"/>
              </a:rPr>
              <a:t> </a:t>
            </a:r>
            <a:r>
              <a:rPr lang="en-US" sz="1200" b="0" i="0" dirty="0" err="1">
                <a:solidFill>
                  <a:schemeClr val="bg1"/>
                </a:solidFill>
                <a:effectLst/>
                <a:latin typeface="Calibri"/>
                <a:ea typeface="Calibri" panose="020F0502020204030204" pitchFamily="34" charset="0"/>
                <a:cs typeface="Calibri"/>
              </a:rPr>
              <a:t>konusunu</a:t>
            </a:r>
            <a:r>
              <a:rPr lang="en-US" sz="1200" b="0" i="0" dirty="0">
                <a:solidFill>
                  <a:schemeClr val="bg1"/>
                </a:solidFill>
                <a:effectLst/>
                <a:latin typeface="Calibri"/>
                <a:ea typeface="Calibri" panose="020F0502020204030204" pitchFamily="34" charset="0"/>
                <a:cs typeface="Calibri"/>
              </a:rPr>
              <a:t> </a:t>
            </a:r>
            <a:r>
              <a:rPr lang="en-US" sz="1200" b="0" i="0" dirty="0" err="1">
                <a:solidFill>
                  <a:schemeClr val="bg1"/>
                </a:solidFill>
                <a:effectLst/>
                <a:latin typeface="Calibri"/>
                <a:ea typeface="Calibri" panose="020F0502020204030204" pitchFamily="34" charset="0"/>
                <a:cs typeface="Calibri"/>
              </a:rPr>
              <a:t>tartışın</a:t>
            </a:r>
            <a:r>
              <a:rPr lang="en-US" sz="1400" b="0" i="0" dirty="0">
                <a:solidFill>
                  <a:schemeClr val="bg1"/>
                </a:solidFill>
                <a:effectLst/>
                <a:latin typeface="Calibri"/>
                <a:ea typeface="Calibri" panose="020F0502020204030204" pitchFamily="34" charset="0"/>
                <a:cs typeface="Calibri"/>
              </a:rPr>
              <a:t>.</a:t>
            </a:r>
            <a:endParaRPr lang="en-US" sz="1400" b="0" i="0" dirty="0">
              <a:solidFill>
                <a:schemeClr val="bg1"/>
              </a:solidFill>
              <a:latin typeface="Calibri"/>
              <a:ea typeface="Calibri" panose="020F0502020204030204" pitchFamily="34" charset="0"/>
              <a:cs typeface="Calibri"/>
            </a:endParaRPr>
          </a:p>
          <a:p>
            <a:pPr marL="215900" indent="-215900" fontAlgn="base">
              <a:buFont typeface="Arial" panose="020B0604020202020204" pitchFamily="34" charset="0"/>
              <a:buChar char="•"/>
            </a:pPr>
            <a:r>
              <a:rPr lang="en-US" sz="1400" b="1" dirty="0" err="1">
                <a:solidFill>
                  <a:schemeClr val="bg1"/>
                </a:solidFill>
                <a:latin typeface="Calibri"/>
                <a:ea typeface="Calibri" panose="020F0502020204030204" pitchFamily="34" charset="0"/>
                <a:cs typeface="Calibri"/>
              </a:rPr>
              <a:t>Frulact</a:t>
            </a:r>
            <a:r>
              <a:rPr lang="en-US" sz="1400" b="0" i="0" dirty="0">
                <a:solidFill>
                  <a:schemeClr val="bg1"/>
                </a:solidFill>
                <a:effectLst/>
                <a:latin typeface="Calibri"/>
                <a:ea typeface="Calibri" panose="020F0502020204030204" pitchFamily="34" charset="0"/>
                <a:cs typeface="Calibri"/>
              </a:rPr>
              <a:t>:</a:t>
            </a:r>
            <a:r>
              <a:rPr lang="en-US" sz="1400" dirty="0">
                <a:solidFill>
                  <a:schemeClr val="bg1"/>
                </a:solidFill>
                <a:latin typeface="Calibri"/>
                <a:ea typeface="Calibri" panose="020F0502020204030204" pitchFamily="34" charset="0"/>
                <a:cs typeface="Calibri"/>
              </a:rPr>
              <a:t> </a:t>
            </a:r>
            <a:r>
              <a:rPr lang="en-US" sz="1200" dirty="0" err="1">
                <a:solidFill>
                  <a:schemeClr val="bg1"/>
                </a:solidFill>
                <a:latin typeface="Calibri"/>
                <a:ea typeface="Calibri" panose="020F0502020204030204" pitchFamily="34" charset="0"/>
                <a:cs typeface="Calibri"/>
              </a:rPr>
              <a:t>tarımdaki</a:t>
            </a:r>
            <a:r>
              <a:rPr lang="en-US" sz="1200" dirty="0">
                <a:solidFill>
                  <a:schemeClr val="bg1"/>
                </a:solidFill>
                <a:latin typeface="Calibri"/>
                <a:ea typeface="Calibri" panose="020F0502020204030204" pitchFamily="34" charset="0"/>
                <a:cs typeface="Calibri"/>
              </a:rPr>
              <a:t> </a:t>
            </a:r>
            <a:r>
              <a:rPr lang="en-US" sz="1200" dirty="0" err="1">
                <a:solidFill>
                  <a:schemeClr val="bg1"/>
                </a:solidFill>
                <a:latin typeface="Calibri"/>
                <a:ea typeface="Calibri" panose="020F0502020204030204" pitchFamily="34" charset="0"/>
                <a:cs typeface="Calibri"/>
              </a:rPr>
              <a:t>en</a:t>
            </a:r>
            <a:r>
              <a:rPr lang="en-US" sz="1200" b="0" i="0" dirty="0">
                <a:solidFill>
                  <a:schemeClr val="bg1"/>
                </a:solidFill>
                <a:effectLst/>
                <a:latin typeface="Calibri"/>
                <a:ea typeface="Calibri" panose="020F0502020204030204" pitchFamily="34" charset="0"/>
                <a:cs typeface="Calibri"/>
              </a:rPr>
              <a:t> iyi </a:t>
            </a:r>
            <a:r>
              <a:rPr lang="en-US" sz="1200" b="0" i="0" dirty="0" err="1">
                <a:solidFill>
                  <a:schemeClr val="bg1"/>
                </a:solidFill>
                <a:effectLst/>
                <a:latin typeface="Calibri"/>
                <a:ea typeface="Calibri" panose="020F0502020204030204" pitchFamily="34" charset="0"/>
                <a:cs typeface="Calibri"/>
              </a:rPr>
              <a:t>uygulamaları</a:t>
            </a:r>
            <a:r>
              <a:rPr lang="en-US" sz="1200" b="0" i="0" dirty="0">
                <a:solidFill>
                  <a:schemeClr val="bg1"/>
                </a:solidFill>
                <a:effectLst/>
                <a:latin typeface="Calibri"/>
                <a:ea typeface="Calibri" panose="020F0502020204030204" pitchFamily="34" charset="0"/>
                <a:cs typeface="Calibri"/>
              </a:rPr>
              <a:t> </a:t>
            </a:r>
            <a:r>
              <a:rPr lang="en-US" sz="1200" b="0" i="0" dirty="0" err="1">
                <a:solidFill>
                  <a:schemeClr val="bg1"/>
                </a:solidFill>
                <a:effectLst/>
                <a:latin typeface="Calibri"/>
                <a:ea typeface="Calibri" panose="020F0502020204030204" pitchFamily="34" charset="0"/>
                <a:cs typeface="Calibri"/>
              </a:rPr>
              <a:t>teşvik</a:t>
            </a:r>
            <a:r>
              <a:rPr lang="en-US" sz="1200" b="0" i="0" dirty="0">
                <a:solidFill>
                  <a:schemeClr val="bg1"/>
                </a:solidFill>
                <a:effectLst/>
                <a:latin typeface="Calibri"/>
                <a:ea typeface="Calibri" panose="020F0502020204030204" pitchFamily="34" charset="0"/>
                <a:cs typeface="Calibri"/>
              </a:rPr>
              <a:t> </a:t>
            </a:r>
            <a:r>
              <a:rPr lang="en-US" sz="1200" b="0" i="0" dirty="0" err="1">
                <a:solidFill>
                  <a:schemeClr val="bg1"/>
                </a:solidFill>
                <a:effectLst/>
                <a:latin typeface="Calibri"/>
                <a:ea typeface="Calibri" panose="020F0502020204030204" pitchFamily="34" charset="0"/>
                <a:cs typeface="Calibri"/>
              </a:rPr>
              <a:t>etme</a:t>
            </a:r>
            <a:r>
              <a:rPr lang="en-US" sz="1200" b="0" i="0" dirty="0">
                <a:solidFill>
                  <a:schemeClr val="bg1"/>
                </a:solidFill>
                <a:effectLst/>
                <a:latin typeface="Calibri"/>
                <a:ea typeface="Calibri" panose="020F0502020204030204" pitchFamily="34" charset="0"/>
                <a:cs typeface="Calibri"/>
              </a:rPr>
              <a:t> </a:t>
            </a:r>
            <a:r>
              <a:rPr lang="en-US" sz="1200" b="0" i="0" dirty="0" err="1">
                <a:solidFill>
                  <a:schemeClr val="bg1"/>
                </a:solidFill>
                <a:effectLst/>
                <a:latin typeface="Calibri"/>
                <a:ea typeface="Calibri" panose="020F0502020204030204" pitchFamily="34" charset="0"/>
                <a:cs typeface="Calibri"/>
              </a:rPr>
              <a:t>konusunu</a:t>
            </a:r>
            <a:r>
              <a:rPr lang="en-US" sz="1200" b="0" i="0" dirty="0">
                <a:solidFill>
                  <a:schemeClr val="bg1"/>
                </a:solidFill>
                <a:effectLst/>
                <a:latin typeface="Calibri"/>
                <a:ea typeface="Calibri" panose="020F0502020204030204" pitchFamily="34" charset="0"/>
                <a:cs typeface="Calibri"/>
              </a:rPr>
              <a:t> </a:t>
            </a:r>
            <a:r>
              <a:rPr lang="en-US" sz="1200" dirty="0" err="1">
                <a:solidFill>
                  <a:schemeClr val="bg1"/>
                </a:solidFill>
                <a:latin typeface="Calibri"/>
                <a:ea typeface="Calibri" panose="020F0502020204030204" pitchFamily="34" charset="0"/>
                <a:cs typeface="Calibri"/>
              </a:rPr>
              <a:t>tartışın</a:t>
            </a:r>
            <a:r>
              <a:rPr lang="en-US" sz="1200" dirty="0">
                <a:solidFill>
                  <a:schemeClr val="bg1"/>
                </a:solidFill>
                <a:latin typeface="Calibri"/>
                <a:ea typeface="Calibri" panose="020F0502020204030204" pitchFamily="34" charset="0"/>
                <a:cs typeface="Calibri"/>
              </a:rPr>
              <a:t>.</a:t>
            </a:r>
            <a:endParaRPr lang="en-US" sz="1200" b="0" i="0" dirty="0">
              <a:solidFill>
                <a:schemeClr val="bg1"/>
              </a:solidFill>
              <a:latin typeface="Calibri"/>
              <a:ea typeface="Calibri" panose="020F0502020204030204" pitchFamily="34" charset="0"/>
              <a:cs typeface="Calibri"/>
            </a:endParaRPr>
          </a:p>
        </p:txBody>
      </p:sp>
      <p:pic>
        <p:nvPicPr>
          <p:cNvPr id="5" name="Picture 4">
            <a:extLst>
              <a:ext uri="{FF2B5EF4-FFF2-40B4-BE49-F238E27FC236}">
                <a16:creationId xmlns:a16="http://schemas.microsoft.com/office/drawing/2014/main" id="{41DB3DDC-D662-26AC-9E6D-EE896D6D1793}"/>
              </a:ext>
            </a:extLst>
          </p:cNvPr>
          <p:cNvPicPr>
            <a:picLocks noChangeAspect="1"/>
          </p:cNvPicPr>
          <p:nvPr/>
        </p:nvPicPr>
        <p:blipFill>
          <a:blip r:embed="rId7"/>
          <a:stretch>
            <a:fillRect/>
          </a:stretch>
        </p:blipFill>
        <p:spPr>
          <a:xfrm>
            <a:off x="213098" y="5220414"/>
            <a:ext cx="493080" cy="474817"/>
          </a:xfrm>
          <a:prstGeom prst="rect">
            <a:avLst/>
          </a:prstGeom>
        </p:spPr>
      </p:pic>
      <p:sp>
        <p:nvSpPr>
          <p:cNvPr id="7" name="Slide Number Placeholder 9">
            <a:extLst>
              <a:ext uri="{FF2B5EF4-FFF2-40B4-BE49-F238E27FC236}">
                <a16:creationId xmlns:a16="http://schemas.microsoft.com/office/drawing/2014/main" id="{768CC510-398A-DB86-9AF6-C5FB3D57FE63}"/>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23</a:t>
            </a:fld>
            <a:endParaRPr lang="en-US" sz="1100"/>
          </a:p>
        </p:txBody>
      </p:sp>
      <p:pic>
        <p:nvPicPr>
          <p:cNvPr id="2" name="Picture 1">
            <a:extLst>
              <a:ext uri="{FF2B5EF4-FFF2-40B4-BE49-F238E27FC236}">
                <a16:creationId xmlns:a16="http://schemas.microsoft.com/office/drawing/2014/main" id="{FC28211C-4AE8-5F84-7DF5-DA63DE02269C}"/>
              </a:ext>
            </a:extLst>
          </p:cNvPr>
          <p:cNvPicPr>
            <a:picLocks noChangeAspect="1"/>
          </p:cNvPicPr>
          <p:nvPr/>
        </p:nvPicPr>
        <p:blipFill rotWithShape="1">
          <a:blip r:embed="rId7"/>
          <a:srcRect l="13513" r="2703"/>
          <a:stretch/>
        </p:blipFill>
        <p:spPr>
          <a:xfrm>
            <a:off x="402871" y="9013029"/>
            <a:ext cx="413122" cy="474817"/>
          </a:xfrm>
          <a:prstGeom prst="rect">
            <a:avLst/>
          </a:prstGeom>
        </p:spPr>
      </p:pic>
    </p:spTree>
    <p:extLst>
      <p:ext uri="{BB962C8B-B14F-4D97-AF65-F5344CB8AC3E}">
        <p14:creationId xmlns:p14="http://schemas.microsoft.com/office/powerpoint/2010/main" val="347660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a:t>Doğal Gıda Kaynakları</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algn="l">
              <a:defRPr/>
            </a:pPr>
            <a:r>
              <a:rPr lang="tr-TR" sz="1200" b="1" dirty="0">
                <a:solidFill>
                  <a:schemeClr val="tx1"/>
                </a:solidFill>
                <a:highlight>
                  <a:srgbClr val="F79037"/>
                </a:highlight>
                <a:latin typeface="Calibri"/>
                <a:cs typeface="Calibri"/>
              </a:rPr>
              <a:t>Amaç: Etik gıda üretiminde hayvan ve deniz refahının önemini anlamak</a:t>
            </a:r>
          </a:p>
          <a:p>
            <a:pPr marL="0" marR="0" lvl="0" indent="0" algn="l"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tr-TR" sz="14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fontAlgn="base">
              <a:defRPr/>
            </a:pPr>
            <a:r>
              <a:rPr kumimoji="0" lang="tr-TR" sz="1200" i="0" u="none" strike="noStrike" kern="1200" cap="none" spc="0" normalizeH="0" baseline="0" noProof="0" dirty="0">
                <a:ln>
                  <a:noFill/>
                </a:ln>
                <a:solidFill>
                  <a:srgbClr val="000000"/>
                </a:solidFill>
                <a:effectLst/>
                <a:uLnTx/>
                <a:uFillTx/>
                <a:latin typeface="Calibri"/>
                <a:ea typeface="Calibri"/>
                <a:cs typeface="Calibri"/>
              </a:rPr>
              <a:t>Hayvanlar bir besin kaynağıdır, ancak onlara iyi davranılmalıdır. Etik olmayan muamele daha düşük kaliteli ürünlere yol açar, </a:t>
            </a:r>
            <a:r>
              <a:rPr lang="tr-TR" sz="1200" dirty="0">
                <a:latin typeface="Calibri"/>
                <a:ea typeface="Calibri"/>
                <a:cs typeface="Calibri"/>
              </a:rPr>
              <a:t>dolayısıyla </a:t>
            </a:r>
            <a:r>
              <a:rPr kumimoji="0" lang="tr-TR" sz="1200" i="0" u="none" strike="noStrike" kern="1200" cap="none" spc="0" normalizeH="0" baseline="0" noProof="0" dirty="0">
                <a:ln>
                  <a:noFill/>
                </a:ln>
                <a:solidFill>
                  <a:srgbClr val="000000"/>
                </a:solidFill>
                <a:effectLst/>
                <a:uLnTx/>
                <a:uFillTx/>
                <a:latin typeface="Calibri"/>
                <a:ea typeface="Calibri"/>
                <a:cs typeface="Calibri"/>
              </a:rPr>
              <a:t>hayvanlara daha iyi davranmak için yatırım yapmaya değer. Büyümeyi ve üretimi artırmak için steroidlerin ve hormonların kullanımına ilişkin endişeler de dikkate alınmalıdır.</a:t>
            </a:r>
            <a:r>
              <a:rPr lang="tr-TR" sz="1200" dirty="0">
                <a:latin typeface="Calibri"/>
                <a:ea typeface="Calibri"/>
                <a:cs typeface="Calibri"/>
              </a:rPr>
              <a:t> </a:t>
            </a:r>
            <a:endParaRPr lang="tr-TR" sz="1200" dirty="0">
              <a:ea typeface="Calibri"/>
              <a:cs typeface="Calibri"/>
            </a:endParaRPr>
          </a:p>
          <a:p>
            <a:pPr rtl="0" fontAlgn="base">
              <a:defRPr/>
            </a:pPr>
            <a:endParaRPr lang="tr-TR" sz="1200" dirty="0">
              <a:ea typeface="Calibri" panose="020F0502020204030204" pitchFamily="34" charset="0"/>
            </a:endParaRPr>
          </a:p>
          <a:p>
            <a:pPr fontAlgn="base">
              <a:defRPr/>
            </a:pPr>
            <a:r>
              <a:rPr lang="tr-TR" sz="1200" dirty="0">
                <a:latin typeface="Calibri"/>
                <a:ea typeface="Calibri"/>
                <a:cs typeface="Calibri"/>
              </a:rPr>
              <a:t>Artırılmış hayvan</a:t>
            </a:r>
            <a:r>
              <a:rPr kumimoji="0" lang="tr-TR" sz="1200" i="0" u="none" strike="noStrike" kern="1200" cap="none" spc="0" normalizeH="0" baseline="0" noProof="0" dirty="0">
                <a:ln>
                  <a:noFill/>
                </a:ln>
                <a:solidFill>
                  <a:srgbClr val="000000"/>
                </a:solidFill>
                <a:effectLst/>
                <a:uLnTx/>
                <a:uFillTx/>
                <a:latin typeface="Calibri"/>
                <a:ea typeface="Calibri"/>
                <a:cs typeface="Calibri"/>
              </a:rPr>
              <a:t> </a:t>
            </a:r>
            <a:r>
              <a:rPr lang="tr-TR" sz="1200" dirty="0">
                <a:latin typeface="Calibri"/>
                <a:ea typeface="Calibri"/>
                <a:cs typeface="Calibri"/>
              </a:rPr>
              <a:t>refahı, biyolojik çeşitliliğin korunmasına yardımcı olur, </a:t>
            </a:r>
            <a:r>
              <a:rPr kumimoji="0" lang="tr-TR" sz="1200" i="0" u="none" strike="noStrike" kern="1200" cap="none" spc="0" normalizeH="0" baseline="0" noProof="0" dirty="0">
                <a:ln>
                  <a:noFill/>
                </a:ln>
                <a:solidFill>
                  <a:srgbClr val="000000"/>
                </a:solidFill>
                <a:effectLst/>
                <a:uLnTx/>
                <a:uFillTx/>
                <a:latin typeface="Calibri"/>
                <a:ea typeface="Calibri"/>
                <a:cs typeface="Calibri"/>
              </a:rPr>
              <a:t>hayvan sağlığını iyileştirir </a:t>
            </a:r>
            <a:r>
              <a:rPr lang="tr-TR" sz="1200" dirty="0">
                <a:latin typeface="Calibri"/>
                <a:ea typeface="Calibri"/>
                <a:cs typeface="Calibri"/>
              </a:rPr>
              <a:t>ve et kalitesini arttırır, yani ilaç</a:t>
            </a:r>
            <a:r>
              <a:rPr kumimoji="0" lang="tr-TR" sz="1200" i="0" u="none" strike="noStrike" kern="1200" cap="none" spc="0" normalizeH="0" baseline="0" noProof="0" dirty="0">
                <a:ln>
                  <a:noFill/>
                </a:ln>
                <a:solidFill>
                  <a:srgbClr val="000000"/>
                </a:solidFill>
                <a:effectLst/>
                <a:uLnTx/>
                <a:uFillTx/>
                <a:latin typeface="Calibri"/>
                <a:ea typeface="Calibri"/>
                <a:cs typeface="Calibri"/>
              </a:rPr>
              <a:t> ihtiyacını azaltır.</a:t>
            </a:r>
            <a:r>
              <a:rPr lang="tr-TR" sz="1200" dirty="0">
                <a:latin typeface="Calibri"/>
                <a:ea typeface="Calibri"/>
                <a:cs typeface="Calibri"/>
              </a:rPr>
              <a:t> </a:t>
            </a:r>
            <a:endParaRPr lang="tr-TR" sz="1200" i="0" u="none" strike="noStrike" kern="1200" cap="none" spc="0" baseline="0" noProof="0" dirty="0">
              <a:ea typeface="Calibri"/>
            </a:endParaRPr>
          </a:p>
          <a:p>
            <a:pPr>
              <a:defRPr/>
            </a:pPr>
            <a:r>
              <a:rPr lang="tr-TR" sz="1200" dirty="0">
                <a:latin typeface="Calibri"/>
                <a:ea typeface="Calibri"/>
                <a:cs typeface="Calibri"/>
              </a:rPr>
              <a:t>Hayvanlara nasıl davranılacağı hakkında daha fazla bilgi almak için lütfen </a:t>
            </a:r>
            <a:r>
              <a:rPr lang="tr-TR" sz="1200" b="1" dirty="0">
                <a:solidFill>
                  <a:srgbClr val="F79037"/>
                </a:solidFill>
                <a:latin typeface="Calibri"/>
                <a:ea typeface="Calibri"/>
                <a:cs typeface="Calibri"/>
                <a:hlinkClick r:id="rId2">
                  <a:extLst>
                    <a:ext uri="{A12FA001-AC4F-418D-AE19-62706E023703}">
                      <ahyp:hlinkClr xmlns:ahyp="http://schemas.microsoft.com/office/drawing/2018/hyperlinkcolor" val="tx"/>
                    </a:ext>
                  </a:extLst>
                </a:hlinkClick>
              </a:rPr>
              <a:t>burayı</a:t>
            </a:r>
            <a:r>
              <a:rPr lang="tr-TR" sz="1200" b="1" dirty="0">
                <a:solidFill>
                  <a:srgbClr val="F79037"/>
                </a:solidFill>
                <a:latin typeface="Calibri"/>
                <a:ea typeface="Calibri"/>
                <a:cs typeface="Calibri"/>
              </a:rPr>
              <a:t> </a:t>
            </a:r>
            <a:r>
              <a:rPr lang="tr-TR" sz="1200" dirty="0">
                <a:solidFill>
                  <a:schemeClr val="tx1"/>
                </a:solidFill>
                <a:latin typeface="Calibri"/>
                <a:ea typeface="Calibri"/>
                <a:cs typeface="Calibri"/>
              </a:rPr>
              <a:t>tıklayın.</a:t>
            </a:r>
            <a:endParaRPr lang="tr-TR" sz="1200" dirty="0">
              <a:solidFill>
                <a:schemeClr val="tx1"/>
              </a:solidFill>
              <a:ea typeface="Calibri"/>
              <a:cs typeface="Calibri"/>
            </a:endParaRPr>
          </a:p>
          <a:p>
            <a:pPr rtl="0">
              <a:defRPr/>
            </a:pPr>
            <a:endParaRPr lang="tr-TR" sz="1200" b="1" dirty="0">
              <a:ea typeface="Calibri" panose="020F0502020204030204" pitchFamily="34" charset="0"/>
              <a:cs typeface="Calibri"/>
            </a:endParaRPr>
          </a:p>
          <a:p>
            <a:pPr>
              <a:defRPr/>
            </a:pPr>
            <a:r>
              <a:rPr lang="tr-TR" sz="1200" b="1" dirty="0">
                <a:latin typeface="Calibri"/>
                <a:cs typeface="Calibri"/>
              </a:rPr>
              <a:t>Sürdürülebilir balıkçılık </a:t>
            </a:r>
            <a:r>
              <a:rPr lang="tr-TR" sz="1200" dirty="0">
                <a:latin typeface="Calibri"/>
                <a:cs typeface="Calibri"/>
              </a:rPr>
              <a:t>aynı zamanda okyanustaki biyolojik çeşitliliği ve tatlı su yaban hayatını da korur. Bir kaç balık ve omurgasız türü gıda olarak tüketilirken, diğerleri ekonomik nedenlerle hasat edilir (örneğin, mücevher imalatında kullanılan incileri üreten istiridyeler) (</a:t>
            </a:r>
            <a:r>
              <a:rPr lang="tr-TR" sz="1200" dirty="0" err="1">
                <a:latin typeface="Calibri"/>
                <a:cs typeface="Calibri"/>
              </a:rPr>
              <a:t>National</a:t>
            </a:r>
            <a:r>
              <a:rPr lang="tr-TR" sz="1200" dirty="0">
                <a:latin typeface="Calibri"/>
                <a:cs typeface="Calibri"/>
              </a:rPr>
              <a:t> </a:t>
            </a:r>
            <a:r>
              <a:rPr lang="tr-TR" sz="1200" dirty="0" err="1">
                <a:latin typeface="Calibri"/>
                <a:cs typeface="Calibri"/>
              </a:rPr>
              <a:t>Geographic</a:t>
            </a:r>
            <a:r>
              <a:rPr lang="tr-TR" sz="1200" dirty="0">
                <a:latin typeface="Calibri"/>
                <a:cs typeface="Calibri"/>
              </a:rPr>
              <a:t>, </a:t>
            </a:r>
            <a:r>
              <a:rPr lang="tr-TR" sz="1200" dirty="0" err="1">
                <a:latin typeface="Calibri"/>
                <a:cs typeface="Calibri"/>
              </a:rPr>
              <a:t>t.y</a:t>
            </a:r>
            <a:r>
              <a:rPr lang="tr-TR" sz="1200" dirty="0">
                <a:latin typeface="Calibri"/>
                <a:cs typeface="Calibri"/>
              </a:rPr>
              <a:t>.). Deniz ürünlerine olan talep ve modern teknolojilerin kullanımı, bazı balık ve kabuklu deniz hayvanı popülasyonlarını tüketen balıkçılık uygulamalarının da ortaya çıkmasıyla sonuçlanmıştır. Aşırı avlanma, denizdeki yaban hayat popülasyonlarının, çoğalabileceğinden daha hızlı avlanmaktan ibarettir (</a:t>
            </a:r>
            <a:r>
              <a:rPr lang="tr-TR" sz="1200" dirty="0" err="1">
                <a:latin typeface="Calibri"/>
                <a:cs typeface="Calibri"/>
              </a:rPr>
              <a:t>National</a:t>
            </a:r>
            <a:r>
              <a:rPr lang="tr-TR" sz="1200" dirty="0">
                <a:latin typeface="Calibri"/>
                <a:cs typeface="Calibri"/>
              </a:rPr>
              <a:t> </a:t>
            </a:r>
            <a:r>
              <a:rPr lang="tr-TR" sz="1200" dirty="0" err="1">
                <a:latin typeface="Calibri"/>
                <a:cs typeface="Calibri"/>
              </a:rPr>
              <a:t>Geographic</a:t>
            </a:r>
            <a:r>
              <a:rPr lang="tr-TR" sz="1200" dirty="0">
                <a:latin typeface="Calibri"/>
                <a:cs typeface="Calibri"/>
              </a:rPr>
              <a:t>, </a:t>
            </a:r>
            <a:r>
              <a:rPr lang="tr-TR" sz="1200" dirty="0" err="1">
                <a:latin typeface="Calibri"/>
                <a:cs typeface="Calibri"/>
              </a:rPr>
              <a:t>t.y</a:t>
            </a:r>
            <a:r>
              <a:rPr lang="tr-TR" sz="1200" dirty="0">
                <a:latin typeface="Calibri"/>
                <a:cs typeface="Calibri"/>
              </a:rPr>
              <a:t>.). Bu nedenle, bu tür uygulamaların yasaklanması gerekir. Diğer bir sorun ise hedef dışı yakalamadır. Bu uygulama da, kuşlar ve deniz kaplumbağaları gibi türlerin kazara yakalanmasını içerir (</a:t>
            </a:r>
            <a:r>
              <a:rPr lang="tr-TR" sz="1200" dirty="0" err="1">
                <a:latin typeface="Calibri"/>
                <a:cs typeface="Calibri"/>
              </a:rPr>
              <a:t>National</a:t>
            </a:r>
            <a:r>
              <a:rPr lang="tr-TR" sz="1200" dirty="0">
                <a:latin typeface="Calibri"/>
                <a:cs typeface="Calibri"/>
              </a:rPr>
              <a:t> </a:t>
            </a:r>
            <a:r>
              <a:rPr lang="tr-TR" sz="1200" dirty="0" err="1">
                <a:latin typeface="Calibri"/>
                <a:cs typeface="Calibri"/>
              </a:rPr>
              <a:t>Geographic</a:t>
            </a:r>
            <a:r>
              <a:rPr lang="tr-TR" sz="1200" dirty="0">
                <a:latin typeface="Calibri"/>
                <a:cs typeface="Calibri"/>
              </a:rPr>
              <a:t>, </a:t>
            </a:r>
            <a:r>
              <a:rPr lang="tr-TR" sz="1200" dirty="0" err="1">
                <a:latin typeface="Calibri"/>
                <a:cs typeface="Calibri"/>
              </a:rPr>
              <a:t>t.y</a:t>
            </a:r>
            <a:r>
              <a:rPr lang="tr-TR" sz="1200" dirty="0">
                <a:latin typeface="Calibri"/>
                <a:cs typeface="Calibri"/>
              </a:rPr>
              <a:t>.). Gırgır avcılığı ve parakete çekme, hedef dışı avlanma kapsamındadır. Bu nedenle, sürdürülebilir balıkçılık uygulamalarını kullanmak elzemdir.</a:t>
            </a:r>
            <a:endParaRPr lang="tr-TR" dirty="0"/>
          </a:p>
          <a:p>
            <a:pPr algn="l" rtl="0">
              <a:defRPr/>
            </a:pPr>
            <a:endParaRPr lang="tr-TR" dirty="0"/>
          </a:p>
          <a:p>
            <a:pPr algn="l" rtl="0" fontAlgn="base">
              <a:defRPr/>
            </a:pPr>
            <a:endParaRPr lang="tr-TR" sz="1200" dirty="0">
              <a:highlight>
                <a:srgbClr val="F79037"/>
              </a:highlight>
              <a:ea typeface="Calibri" panose="020F0502020204030204" pitchFamily="34" charset="0"/>
            </a:endParaRPr>
          </a:p>
          <a:p>
            <a:pPr algn="l" rtl="0" fontAlgn="base">
              <a:defRPr/>
            </a:pPr>
            <a:endParaRPr lang="tr-TR" sz="1200" dirty="0">
              <a:highlight>
                <a:srgbClr val="F79037"/>
              </a:highlight>
              <a:latin typeface="Calibri"/>
              <a:ea typeface="Calibri" panose="020F0502020204030204" pitchFamily="34" charset="0"/>
              <a:cs typeface="Calibri"/>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lIns="91440" tIns="45720" rIns="91440" bIns="45720" anchor="t">
            <a:spAutoFit/>
          </a:bodyPr>
          <a:lstStyle/>
          <a:p>
            <a:pPr algn="r"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B.1.2.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Hayvan</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 Deniz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Refahı</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3" name="Picture 32" descr="Person examining plants in farm">
            <a:extLst>
              <a:ext uri="{FF2B5EF4-FFF2-40B4-BE49-F238E27FC236}">
                <a16:creationId xmlns:a16="http://schemas.microsoft.com/office/drawing/2014/main" id="{E74EEE91-8328-0DD9-15C7-981B255C55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4078" y="6681943"/>
            <a:ext cx="2906843" cy="2308239"/>
          </a:xfrm>
          <a:prstGeom prst="rect">
            <a:avLst/>
          </a:prstGeom>
        </p:spPr>
      </p:pic>
      <p:pic>
        <p:nvPicPr>
          <p:cNvPr id="35" name="Picture 34" descr="Men holding fishing nets">
            <a:extLst>
              <a:ext uri="{FF2B5EF4-FFF2-40B4-BE49-F238E27FC236}">
                <a16:creationId xmlns:a16="http://schemas.microsoft.com/office/drawing/2014/main" id="{B8763583-58E1-F3C9-49FA-8416722825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54022" y="6681943"/>
            <a:ext cx="2906842" cy="2308239"/>
          </a:xfrm>
          <a:prstGeom prst="rect">
            <a:avLst/>
          </a:prstGeom>
        </p:spPr>
      </p:pic>
      <p:sp>
        <p:nvSpPr>
          <p:cNvPr id="4" name="TextBox 3">
            <a:extLst>
              <a:ext uri="{FF2B5EF4-FFF2-40B4-BE49-F238E27FC236}">
                <a16:creationId xmlns:a16="http://schemas.microsoft.com/office/drawing/2014/main" id="{8DF36AA7-4723-73EA-C7F3-5B9235ADA906}"/>
              </a:ext>
            </a:extLst>
          </p:cNvPr>
          <p:cNvSpPr txBox="1"/>
          <p:nvPr/>
        </p:nvSpPr>
        <p:spPr>
          <a:xfrm>
            <a:off x="0" y="2182761"/>
            <a:ext cx="559027" cy="3163145"/>
          </a:xfrm>
          <a:prstGeom prst="rect">
            <a:avLst/>
          </a:prstGeom>
          <a:solidFill>
            <a:schemeClr val="bg1"/>
          </a:solidFill>
        </p:spPr>
        <p:txBody>
          <a:bodyPr wrap="square" rtlCol="0">
            <a:spAutoFit/>
          </a:bodyPr>
          <a:lstStyle/>
          <a:p>
            <a:pPr algn="l" rtl="0"/>
            <a:endParaRPr lang="en-IE"/>
          </a:p>
        </p:txBody>
      </p:sp>
      <p:pic>
        <p:nvPicPr>
          <p:cNvPr id="34" name="Picture 35" descr="Icon  Description automatically generated">
            <a:extLst>
              <a:ext uri="{FF2B5EF4-FFF2-40B4-BE49-F238E27FC236}">
                <a16:creationId xmlns:a16="http://schemas.microsoft.com/office/drawing/2014/main" id="{1A9931D2-FF4E-FDBF-13CD-7D45BEF915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719" y="3976404"/>
            <a:ext cx="495375" cy="485775"/>
          </a:xfrm>
          <a:prstGeom prst="rect">
            <a:avLst/>
          </a:prstGeom>
        </p:spPr>
      </p:pic>
      <p:sp>
        <p:nvSpPr>
          <p:cNvPr id="37" name="Slide Number Placeholder 9">
            <a:extLst>
              <a:ext uri="{FF2B5EF4-FFF2-40B4-BE49-F238E27FC236}">
                <a16:creationId xmlns:a16="http://schemas.microsoft.com/office/drawing/2014/main" id="{26F5E96C-D8E1-4F37-E4D1-383F6BB9AD1E}"/>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24</a:t>
            </a:fld>
            <a:endParaRPr lang="en-US" sz="1100"/>
          </a:p>
        </p:txBody>
      </p:sp>
      <p:pic>
        <p:nvPicPr>
          <p:cNvPr id="36" name="Graphic 1" descr="Film strip outline">
            <a:extLst>
              <a:ext uri="{FF2B5EF4-FFF2-40B4-BE49-F238E27FC236}">
                <a16:creationId xmlns:a16="http://schemas.microsoft.com/office/drawing/2014/main" id="{A62E97B7-2E14-8BAD-3EA2-37F012799B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773" y="9347516"/>
            <a:ext cx="607898" cy="607898"/>
          </a:xfrm>
          <a:prstGeom prst="rect">
            <a:avLst/>
          </a:prstGeom>
        </p:spPr>
      </p:pic>
      <p:sp>
        <p:nvSpPr>
          <p:cNvPr id="40" name="TextBox 39">
            <a:extLst>
              <a:ext uri="{FF2B5EF4-FFF2-40B4-BE49-F238E27FC236}">
                <a16:creationId xmlns:a16="http://schemas.microsoft.com/office/drawing/2014/main" id="{78D7D610-DA06-E1E0-4D35-1E1098895BC0}"/>
              </a:ext>
            </a:extLst>
          </p:cNvPr>
          <p:cNvSpPr txBox="1"/>
          <p:nvPr/>
        </p:nvSpPr>
        <p:spPr>
          <a:xfrm>
            <a:off x="823850" y="9411089"/>
            <a:ext cx="622498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100" b="1" dirty="0">
                <a:latin typeface="Calibri" panose="020F0502020204030204" pitchFamily="34" charset="0"/>
                <a:ea typeface="Calibri" panose="020F0502020204030204" pitchFamily="34" charset="0"/>
                <a:cs typeface="Calibri" panose="020F0502020204030204" pitchFamily="34" charset="0"/>
              </a:rPr>
              <a:t>Öğrencilerden aşağıdaki videoyu izlemeleri ve ardından tartışmaları istenir</a:t>
            </a:r>
            <a:r>
              <a:rPr lang="tr-TR" sz="1100" dirty="0">
                <a:latin typeface="Calibri" panose="020F0502020204030204" pitchFamily="34" charset="0"/>
                <a:ea typeface="Calibri" panose="020F0502020204030204" pitchFamily="34" charset="0"/>
                <a:cs typeface="Calibri" panose="020F0502020204030204" pitchFamily="34" charset="0"/>
              </a:rPr>
              <a:t>:</a:t>
            </a:r>
          </a:p>
          <a:p>
            <a:r>
              <a:rPr lang="tr-TR" sz="1100" dirty="0">
                <a:latin typeface="Calibri" panose="020F0502020204030204" pitchFamily="34" charset="0"/>
                <a:ea typeface="Calibri" panose="020F0502020204030204" pitchFamily="34" charset="0"/>
                <a:cs typeface="Calibri" panose="020F0502020204030204" pitchFamily="34" charset="0"/>
              </a:rPr>
              <a:t>Profit vs. </a:t>
            </a:r>
            <a:r>
              <a:rPr lang="tr-TR" sz="1100" dirty="0" err="1">
                <a:latin typeface="Calibri" panose="020F0502020204030204" pitchFamily="34" charset="0"/>
                <a:ea typeface="Calibri" panose="020F0502020204030204" pitchFamily="34" charset="0"/>
                <a:cs typeface="Calibri" panose="020F0502020204030204" pitchFamily="34" charset="0"/>
              </a:rPr>
              <a:t>ethics</a:t>
            </a:r>
            <a:r>
              <a:rPr lang="tr-TR" sz="1100" dirty="0">
                <a:latin typeface="Calibri" panose="020F0502020204030204" pitchFamily="34" charset="0"/>
                <a:ea typeface="Calibri" panose="020F0502020204030204" pitchFamily="34" charset="0"/>
                <a:cs typeface="Calibri" panose="020F0502020204030204" pitchFamily="34" charset="0"/>
              </a:rPr>
              <a:t>: </a:t>
            </a:r>
            <a:r>
              <a:rPr lang="tr-TR" sz="1100" dirty="0" err="1">
                <a:latin typeface="Calibri" panose="020F0502020204030204" pitchFamily="34" charset="0"/>
                <a:ea typeface="Calibri" panose="020F0502020204030204" pitchFamily="34" charset="0"/>
                <a:cs typeface="Calibri" panose="020F0502020204030204" pitchFamily="34" charset="0"/>
              </a:rPr>
              <a:t>Saving</a:t>
            </a:r>
            <a:r>
              <a:rPr lang="tr-TR" sz="1100" dirty="0">
                <a:latin typeface="Calibri" panose="020F0502020204030204" pitchFamily="34" charset="0"/>
                <a:ea typeface="Calibri" panose="020F0502020204030204" pitchFamily="34" charset="0"/>
                <a:cs typeface="Calibri" panose="020F0502020204030204" pitchFamily="34" charset="0"/>
              </a:rPr>
              <a:t> </a:t>
            </a:r>
            <a:r>
              <a:rPr lang="tr-TR" sz="1100" dirty="0" err="1">
                <a:latin typeface="Calibri" panose="020F0502020204030204" pitchFamily="34" charset="0"/>
                <a:ea typeface="Calibri" panose="020F0502020204030204" pitchFamily="34" charset="0"/>
                <a:cs typeface="Calibri" panose="020F0502020204030204" pitchFamily="34" charset="0"/>
              </a:rPr>
              <a:t>livestock</a:t>
            </a:r>
            <a:r>
              <a:rPr lang="tr-TR" sz="1100" dirty="0">
                <a:latin typeface="Calibri" panose="020F0502020204030204" pitchFamily="34" charset="0"/>
                <a:ea typeface="Calibri" panose="020F0502020204030204" pitchFamily="34" charset="0"/>
                <a:cs typeface="Calibri" panose="020F0502020204030204" pitchFamily="34" charset="0"/>
              </a:rPr>
              <a:t> </a:t>
            </a:r>
            <a:r>
              <a:rPr lang="tr-TR" sz="1100" dirty="0" err="1">
                <a:latin typeface="Calibri" panose="020F0502020204030204" pitchFamily="34" charset="0"/>
                <a:ea typeface="Calibri" panose="020F0502020204030204" pitchFamily="34" charset="0"/>
                <a:cs typeface="Calibri" panose="020F0502020204030204" pitchFamily="34" charset="0"/>
              </a:rPr>
              <a:t>from</a:t>
            </a:r>
            <a:r>
              <a:rPr lang="tr-TR" sz="1100" dirty="0">
                <a:latin typeface="Calibri" panose="020F0502020204030204" pitchFamily="34" charset="0"/>
                <a:ea typeface="Calibri" panose="020F0502020204030204" pitchFamily="34" charset="0"/>
                <a:cs typeface="Calibri" panose="020F0502020204030204" pitchFamily="34" charset="0"/>
              </a:rPr>
              <a:t> </a:t>
            </a:r>
            <a:r>
              <a:rPr lang="tr-TR" sz="1100" dirty="0" err="1">
                <a:latin typeface="Calibri" panose="020F0502020204030204" pitchFamily="34" charset="0"/>
                <a:ea typeface="Calibri" panose="020F0502020204030204" pitchFamily="34" charset="0"/>
                <a:cs typeface="Calibri" panose="020F0502020204030204" pitchFamily="34" charset="0"/>
              </a:rPr>
              <a:t>the</a:t>
            </a:r>
            <a:r>
              <a:rPr lang="tr-TR" sz="1100" dirty="0">
                <a:latin typeface="Calibri" panose="020F0502020204030204" pitchFamily="34" charset="0"/>
                <a:ea typeface="Calibri" panose="020F0502020204030204" pitchFamily="34" charset="0"/>
                <a:cs typeface="Calibri" panose="020F0502020204030204" pitchFamily="34" charset="0"/>
              </a:rPr>
              <a:t> </a:t>
            </a:r>
            <a:r>
              <a:rPr lang="tr-TR" sz="1100" dirty="0" err="1">
                <a:latin typeface="Calibri" panose="020F0502020204030204" pitchFamily="34" charset="0"/>
                <a:ea typeface="Calibri" panose="020F0502020204030204" pitchFamily="34" charset="0"/>
                <a:cs typeface="Calibri" panose="020F0502020204030204" pitchFamily="34" charset="0"/>
              </a:rPr>
              <a:t>slaughterhouse</a:t>
            </a:r>
            <a:r>
              <a:rPr lang="tr-TR" sz="1100" dirty="0">
                <a:latin typeface="Calibri" panose="020F0502020204030204" pitchFamily="34" charset="0"/>
                <a:ea typeface="Calibri" panose="020F0502020204030204" pitchFamily="34" charset="0"/>
                <a:cs typeface="Calibri" panose="020F0502020204030204" pitchFamily="34" charset="0"/>
              </a:rPr>
              <a:t> | - YouTube</a:t>
            </a:r>
            <a:endParaRPr lang="tr-T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6755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813250" y="922958"/>
            <a:ext cx="6042743"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600"/>
              <a:t>Gıda Üretimi ve Lojistik</a:t>
            </a:r>
            <a:endPar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43715"/>
            <a:ext cx="6143488" cy="6820641"/>
          </a:xfrm>
        </p:spPr>
        <p:txBody>
          <a:bodyPr lIns="91440" tIns="45720" rIns="91440" bIns="45720" numCol="1" spcCol="288000" anchor="t">
            <a:noAutofit/>
          </a:bodyPr>
          <a:lstStyle/>
          <a:p>
            <a:pPr algn="l" fontAlgn="base"/>
            <a:r>
              <a:rPr lang="tr-TR" sz="1200" b="1" dirty="0">
                <a:solidFill>
                  <a:schemeClr val="tx1"/>
                </a:solidFill>
                <a:highlight>
                  <a:srgbClr val="F79037"/>
                </a:highlight>
                <a:latin typeface="Calibri"/>
                <a:ea typeface="Calibri" panose="020F0502020204030204" pitchFamily="34" charset="0"/>
                <a:cs typeface="Calibri"/>
              </a:rPr>
              <a:t>Amaç: Öğrenci, altyapı ve uygulamalar açısından iyi gıda üretim tesislerini sürdürmenin önemini öğrenir.</a:t>
            </a:r>
            <a:endParaRPr lang="tr-TR" sz="1200" b="1" dirty="0">
              <a:solidFill>
                <a:schemeClr val="tx1"/>
              </a:solidFill>
              <a:highlight>
                <a:srgbClr val="F79037"/>
              </a:highlight>
              <a:ea typeface="Calibri" panose="020F0502020204030204" pitchFamily="34" charset="0"/>
            </a:endParaRPr>
          </a:p>
          <a:p>
            <a:pPr algn="l" rtl="0" fontAlgn="base"/>
            <a:endParaRPr lang="tr-TR" sz="1200" b="0" i="0" dirty="0">
              <a:solidFill>
                <a:srgbClr val="000000"/>
              </a:solidFill>
              <a:effectLst/>
              <a:ea typeface="Calibri" panose="020F0502020204030204" pitchFamily="34" charset="0"/>
            </a:endParaRPr>
          </a:p>
          <a:p>
            <a:pPr algn="l" fontAlgn="base"/>
            <a:r>
              <a:rPr lang="tr-TR" sz="1200" b="0" i="0" dirty="0">
                <a:solidFill>
                  <a:srgbClr val="000000"/>
                </a:solidFill>
                <a:effectLst/>
                <a:latin typeface="Calibri"/>
                <a:ea typeface="Calibri" panose="020F0502020204030204" pitchFamily="34" charset="0"/>
                <a:cs typeface="Calibri"/>
              </a:rPr>
              <a:t>Gıda kaynaklı hastalıkları, gıda kaynaklı yaralanmaları ve gıda bozulmalarını önlemek için </a:t>
            </a:r>
            <a:r>
              <a:rPr lang="tr-TR" sz="1200" dirty="0">
                <a:latin typeface="Calibri"/>
                <a:ea typeface="Calibri" panose="020F0502020204030204" pitchFamily="34" charset="0"/>
                <a:cs typeface="Calibri"/>
              </a:rPr>
              <a:t>etkin gıda</a:t>
            </a:r>
            <a:r>
              <a:rPr lang="tr-TR" sz="1200" b="0" i="0" dirty="0">
                <a:solidFill>
                  <a:srgbClr val="000000"/>
                </a:solidFill>
                <a:effectLst/>
                <a:latin typeface="Calibri"/>
                <a:ea typeface="Calibri" panose="020F0502020204030204" pitchFamily="34" charset="0"/>
                <a:cs typeface="Calibri"/>
              </a:rPr>
              <a:t> hijyeni uygulamalarını takip etmek esastır.</a:t>
            </a:r>
            <a:r>
              <a:rPr lang="tr-TR" sz="1200" dirty="0">
                <a:solidFill>
                  <a:schemeClr val="tx1"/>
                </a:solidFill>
                <a:latin typeface="Calibri"/>
                <a:ea typeface="Calibri" panose="020F0502020204030204" pitchFamily="34" charset="0"/>
                <a:cs typeface="Calibri"/>
              </a:rPr>
              <a:t> Çiftçileri, ithalatçıları, imalatçıları, depo/lojistik operatörlerini, gıda işleyicilerini ve tüketicilerini içeren aktörler, gıdanın güvenli ve tüketime uygun olmasını sağlamaktan sorumludur.</a:t>
            </a:r>
            <a:endParaRPr lang="tr-TR" sz="1200" dirty="0">
              <a:solidFill>
                <a:schemeClr val="tx1"/>
              </a:solidFill>
              <a:ea typeface="Calibri" panose="020F0502020204030204" pitchFamily="34" charset="0"/>
            </a:endParaRPr>
          </a:p>
          <a:p>
            <a:pPr algn="l" rtl="0"/>
            <a:endParaRPr lang="tr-TR" sz="800" dirty="0">
              <a:solidFill>
                <a:schemeClr val="tx1"/>
              </a:solidFill>
              <a:ea typeface="Calibri" panose="020F0502020204030204" pitchFamily="34" charset="0"/>
            </a:endParaRPr>
          </a:p>
          <a:p>
            <a:pPr algn="l"/>
            <a:r>
              <a:rPr lang="tr-TR" sz="1200" dirty="0">
                <a:latin typeface="Calibri"/>
                <a:ea typeface="Calibri" panose="020F0502020204030204" pitchFamily="34" charset="0"/>
                <a:cs typeface="Calibri"/>
              </a:rPr>
              <a:t>Bir gıda işletmecisinin temel amacı, güvenli gıda temin etmektir. Bunun için</a:t>
            </a:r>
            <a:r>
              <a:rPr lang="tr-TR" sz="1200" dirty="0">
                <a:solidFill>
                  <a:schemeClr val="tx1"/>
                </a:solidFill>
                <a:latin typeface="Calibri"/>
                <a:ea typeface="Calibri" panose="020F0502020204030204" pitchFamily="34" charset="0"/>
                <a:cs typeface="Calibri"/>
              </a:rPr>
              <a:t> gıda işletmelerinin, Dünya sağlık Örgüt'nün [DSÖ] daha güvenli gıda için önerdiği 5 unsuru yerine getirmesi yeterlidi:</a:t>
            </a:r>
          </a:p>
          <a:p>
            <a:pPr algn="l" rtl="0"/>
            <a:endParaRPr lang="tr-TR" sz="800" b="1" dirty="0">
              <a:solidFill>
                <a:schemeClr val="tx1"/>
              </a:solidFill>
              <a:ea typeface="Calibri" panose="020F0502020204030204" pitchFamily="34" charset="0"/>
            </a:endParaRPr>
          </a:p>
          <a:p>
            <a:pPr algn="ctr"/>
            <a:r>
              <a:rPr lang="tr-TR" sz="1300" b="1" dirty="0">
                <a:solidFill>
                  <a:schemeClr val="tx1"/>
                </a:solidFill>
                <a:latin typeface="Calibri"/>
                <a:ea typeface="Calibri" panose="020F0502020204030204" pitchFamily="34" charset="0"/>
                <a:cs typeface="Calibri"/>
              </a:rPr>
              <a:t>Daha Güvenli Gıda için DSÖ tarafından önerilen 5 anahtar şunlardır:</a:t>
            </a:r>
            <a:endParaRPr lang="tr-TR" sz="1300" b="1" dirty="0">
              <a:solidFill>
                <a:schemeClr val="tx1"/>
              </a:solidFill>
              <a:ea typeface="Calibri" panose="020F0502020204030204" pitchFamily="34" charset="0"/>
            </a:endParaRPr>
          </a:p>
          <a:p>
            <a:pPr marL="2015490" indent="-171450" algn="l" rtl="0">
              <a:buFont typeface="Arial" panose="020B0604020202020204" pitchFamily="34" charset="0"/>
              <a:buChar char="•"/>
            </a:pPr>
            <a:r>
              <a:rPr lang="tr-TR" sz="1200" b="1" dirty="0">
                <a:solidFill>
                  <a:schemeClr val="tx1"/>
                </a:solidFill>
                <a:latin typeface="Calibri"/>
                <a:ea typeface="Calibri" panose="020F0502020204030204" pitchFamily="34" charset="0"/>
                <a:cs typeface="Calibri"/>
              </a:rPr>
              <a:t>Temiz tut,</a:t>
            </a:r>
            <a:endParaRPr lang="tr-TR" sz="1200" b="1" dirty="0">
              <a:solidFill>
                <a:schemeClr val="tx1"/>
              </a:solidFill>
              <a:ea typeface="Calibri" panose="020F0502020204030204" pitchFamily="34" charset="0"/>
            </a:endParaRPr>
          </a:p>
          <a:p>
            <a:pPr marL="2015490" indent="-171450" algn="l">
              <a:buFont typeface="Arial" panose="020B0604020202020204" pitchFamily="34" charset="0"/>
              <a:buChar char="•"/>
            </a:pPr>
            <a:r>
              <a:rPr lang="tr-TR" sz="1200" b="1" dirty="0">
                <a:solidFill>
                  <a:schemeClr val="tx1"/>
                </a:solidFill>
                <a:latin typeface="Calibri"/>
                <a:ea typeface="Calibri" panose="020F0502020204030204" pitchFamily="34" charset="0"/>
                <a:cs typeface="Calibri"/>
              </a:rPr>
              <a:t>Çiğ ve pişmişi birbirinden ayır,</a:t>
            </a:r>
            <a:endParaRPr lang="tr-TR" sz="1200" b="1" dirty="0">
              <a:solidFill>
                <a:schemeClr val="tx1"/>
              </a:solidFill>
              <a:ea typeface="Calibri" panose="020F0502020204030204" pitchFamily="34" charset="0"/>
            </a:endParaRPr>
          </a:p>
          <a:p>
            <a:pPr marL="2015490" indent="-171450" algn="l" rtl="0">
              <a:buFont typeface="Arial" panose="020B0604020202020204" pitchFamily="34" charset="0"/>
              <a:buChar char="•"/>
            </a:pPr>
            <a:r>
              <a:rPr lang="tr-TR" sz="1200" b="1" dirty="0">
                <a:solidFill>
                  <a:schemeClr val="tx1"/>
                </a:solidFill>
                <a:latin typeface="Calibri"/>
                <a:ea typeface="Calibri" panose="020F0502020204030204" pitchFamily="34" charset="0"/>
                <a:cs typeface="Calibri"/>
              </a:rPr>
              <a:t>İyice pişir,</a:t>
            </a:r>
            <a:endParaRPr lang="tr-TR" sz="1200" b="1" dirty="0">
              <a:solidFill>
                <a:schemeClr val="tx1"/>
              </a:solidFill>
              <a:ea typeface="Calibri" panose="020F0502020204030204" pitchFamily="34" charset="0"/>
            </a:endParaRPr>
          </a:p>
          <a:p>
            <a:pPr marL="2015490" indent="-171450" algn="l" rtl="0">
              <a:buFont typeface="Arial" panose="020B0604020202020204" pitchFamily="34" charset="0"/>
              <a:buChar char="•"/>
            </a:pPr>
            <a:r>
              <a:rPr lang="tr-TR" sz="1200" b="1" dirty="0">
                <a:solidFill>
                  <a:schemeClr val="tx1"/>
                </a:solidFill>
                <a:latin typeface="Calibri"/>
                <a:ea typeface="Calibri" panose="020F0502020204030204" pitchFamily="34" charset="0"/>
                <a:cs typeface="Calibri"/>
              </a:rPr>
              <a:t>Yiyecekleri güvenli sıcaklıklarda sakla ve</a:t>
            </a:r>
            <a:endParaRPr lang="tr-TR" sz="1200" b="1" dirty="0">
              <a:solidFill>
                <a:schemeClr val="tx1"/>
              </a:solidFill>
              <a:ea typeface="Calibri" panose="020F0502020204030204" pitchFamily="34" charset="0"/>
            </a:endParaRPr>
          </a:p>
          <a:p>
            <a:pPr marL="2015490" indent="-171450" algn="l" rtl="0">
              <a:buFont typeface="Arial" panose="020B0604020202020204" pitchFamily="34" charset="0"/>
              <a:buChar char="•"/>
            </a:pPr>
            <a:r>
              <a:rPr lang="tr-TR" sz="1200" b="1" dirty="0">
                <a:solidFill>
                  <a:schemeClr val="tx1"/>
                </a:solidFill>
                <a:latin typeface="Calibri"/>
                <a:ea typeface="Calibri" panose="020F0502020204030204" pitchFamily="34" charset="0"/>
                <a:cs typeface="Calibri"/>
              </a:rPr>
              <a:t>Güvenli su ve ham maddeler kullan.</a:t>
            </a:r>
            <a:endParaRPr lang="tr-TR" sz="1200" b="1" dirty="0">
              <a:solidFill>
                <a:schemeClr val="tx1"/>
              </a:solidFill>
              <a:ea typeface="Calibri" panose="020F0502020204030204" pitchFamily="34" charset="0"/>
            </a:endParaRPr>
          </a:p>
          <a:p>
            <a:pPr marL="2015490" algn="l" rtl="0"/>
            <a:endParaRPr lang="tr-TR" sz="800" b="1" dirty="0">
              <a:solidFill>
                <a:schemeClr val="tx1"/>
              </a:solidFill>
              <a:ea typeface="Calibri" panose="020F0502020204030204" pitchFamily="34" charset="0"/>
            </a:endParaRPr>
          </a:p>
          <a:p>
            <a:r>
              <a:rPr lang="tr-TR" sz="1200" dirty="0">
                <a:solidFill>
                  <a:schemeClr val="tx1"/>
                </a:solidFill>
                <a:latin typeface="Calibri"/>
                <a:ea typeface="Calibri" panose="020F0502020204030204" pitchFamily="34" charset="0"/>
                <a:cs typeface="Calibri"/>
              </a:rPr>
              <a:t>Gıda işletmelerinin yiyeceklerini etkileyebilecek tehlikelerin farkında olmaları gerekir. İyi Hijyen Uygulamaları [İHU], işleriyle ilgili tehlikelerin etkili kontrolünün temeli olmalıdır.</a:t>
            </a:r>
            <a:endParaRPr lang="tr-TR" sz="1200" dirty="0">
              <a:solidFill>
                <a:schemeClr val="tx1"/>
              </a:solidFill>
              <a:ea typeface="Calibri" panose="020F0502020204030204" pitchFamily="34" charset="0"/>
            </a:endParaRPr>
          </a:p>
          <a:p>
            <a:r>
              <a:rPr lang="tr-TR" sz="1200" dirty="0">
                <a:latin typeface="Calibri"/>
                <a:ea typeface="Calibri" panose="020F0502020204030204" pitchFamily="34" charset="0"/>
                <a:cs typeface="Calibri"/>
              </a:rPr>
              <a:t>bazı durumlarda, gıda işletmesinin karmaşıklığı ve/veya ürün veya işleme özgü belirli tehlikeler, teknolojik ilerlemeler veya ürünün son kullanımı nedeniyle </a:t>
            </a:r>
            <a:r>
              <a:rPr lang="tr-TR" sz="1200" dirty="0" err="1">
                <a:latin typeface="Calibri"/>
                <a:ea typeface="Calibri" panose="020F0502020204030204" pitchFamily="34" charset="0"/>
                <a:cs typeface="Calibri"/>
              </a:rPr>
              <a:t>İHU'ların</a:t>
            </a:r>
            <a:r>
              <a:rPr lang="tr-TR" sz="1200" dirty="0">
                <a:latin typeface="Calibri"/>
                <a:ea typeface="Calibri" panose="020F0502020204030204" pitchFamily="34" charset="0"/>
                <a:cs typeface="Calibri"/>
              </a:rPr>
              <a:t> uygulanması gıda güvenliğini sağlamak için yetersiz olabilir.</a:t>
            </a:r>
            <a:r>
              <a:rPr lang="tr-TR" sz="1200" dirty="0">
                <a:solidFill>
                  <a:schemeClr val="tx1"/>
                </a:solidFill>
                <a:latin typeface="Calibri"/>
                <a:ea typeface="Calibri" panose="020F0502020204030204" pitchFamily="34" charset="0"/>
                <a:cs typeface="Calibri"/>
              </a:rPr>
              <a:t> Bu durumlarda, </a:t>
            </a:r>
            <a:r>
              <a:rPr lang="tr-TR" sz="1200" dirty="0" err="1">
                <a:solidFill>
                  <a:schemeClr val="tx1"/>
                </a:solidFill>
                <a:latin typeface="Calibri"/>
                <a:ea typeface="Calibri" panose="020F0502020204030204" pitchFamily="34" charset="0"/>
                <a:cs typeface="Calibri"/>
              </a:rPr>
              <a:t>İHU'ların</a:t>
            </a:r>
            <a:r>
              <a:rPr lang="tr-TR" sz="1200" dirty="0">
                <a:solidFill>
                  <a:schemeClr val="tx1"/>
                </a:solidFill>
                <a:latin typeface="Calibri"/>
                <a:ea typeface="Calibri" panose="020F0502020204030204" pitchFamily="34" charset="0"/>
                <a:cs typeface="Calibri"/>
              </a:rPr>
              <a:t> kontrol edemediği önemli tehlikeler olduğunda, bunlar Tehlike Analizi ve Kritik Kontrol Noktaları [HACCP] planında dikkate alınmalıdır. Bu nedenle </a:t>
            </a:r>
            <a:r>
              <a:rPr lang="tr-TR" sz="1200" dirty="0" err="1">
                <a:solidFill>
                  <a:schemeClr val="tx1"/>
                </a:solidFill>
                <a:latin typeface="Calibri"/>
                <a:ea typeface="Calibri" panose="020F0502020204030204" pitchFamily="34" charset="0"/>
                <a:cs typeface="Calibri"/>
              </a:rPr>
              <a:t>İHU'lar</a:t>
            </a:r>
            <a:r>
              <a:rPr lang="tr-TR" sz="1200" dirty="0">
                <a:solidFill>
                  <a:schemeClr val="tx1"/>
                </a:solidFill>
                <a:latin typeface="Calibri"/>
                <a:ea typeface="Calibri" panose="020F0502020204030204" pitchFamily="34" charset="0"/>
                <a:cs typeface="Calibri"/>
              </a:rPr>
              <a:t>, güvenli ve uygun gıda üretimini desteklemek için tüm gıda hijyeni sistemlerinin temelidir.</a:t>
            </a:r>
            <a:endParaRPr lang="tr-TR" dirty="0">
              <a:solidFill>
                <a:schemeClr val="tx1"/>
              </a:solidFill>
            </a:endParaRPr>
          </a:p>
          <a:p>
            <a:pPr algn="l" rtl="0"/>
            <a:endParaRPr lang="tr-TR" sz="1200" dirty="0">
              <a:solidFill>
                <a:srgbClr val="F79037"/>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1026" name="Picture 2">
            <a:extLst>
              <a:ext uri="{FF2B5EF4-FFF2-40B4-BE49-F238E27FC236}">
                <a16:creationId xmlns:a16="http://schemas.microsoft.com/office/drawing/2014/main" id="{77BE5C60-ABAD-A399-2234-DBB1AE429B1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81026" y="7222867"/>
            <a:ext cx="3797418" cy="13638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2047CFC-F15F-6A02-5AA9-E60008FDC541}"/>
              </a:ext>
            </a:extLst>
          </p:cNvPr>
          <p:cNvSpPr txBox="1"/>
          <p:nvPr/>
        </p:nvSpPr>
        <p:spPr>
          <a:xfrm>
            <a:off x="903173" y="7050164"/>
            <a:ext cx="2180072" cy="954107"/>
          </a:xfrm>
          <a:prstGeom prst="rect">
            <a:avLst/>
          </a:prstGeom>
          <a:noFill/>
        </p:spPr>
        <p:txBody>
          <a:bodyPr wrap="square" lIns="91440" tIns="45720" rIns="91440" bIns="45720" anchor="t">
            <a:spAutoFit/>
          </a:bodyPr>
          <a:lstStyle/>
          <a:p>
            <a:pPr marL="0" marR="0" lvl="0" indent="0" algn="l"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defTabSz="2072941">
              <a:defRPr/>
            </a:pPr>
            <a:r>
              <a:rPr kumimoji="0" lang="en-US" sz="1200" b="0" i="0" u="none" strike="noStrike" kern="1200" cap="none" spc="0" normalizeH="0" baseline="0" noProof="0" dirty="0" err="1">
                <a:ln>
                  <a:noFill/>
                </a:ln>
                <a:effectLst/>
                <a:uLnTx/>
                <a:uFillTx/>
                <a:latin typeface="Calibri"/>
                <a:ea typeface="Calibri" panose="020F0502020204030204" pitchFamily="34" charset="0"/>
                <a:cs typeface="Calibri"/>
              </a:rPr>
              <a:t>Gıda</a:t>
            </a:r>
            <a:r>
              <a:rPr kumimoji="0" lang="en-US"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US" sz="1200" b="0" i="0" u="none" strike="noStrike" kern="1200" cap="none" spc="0" normalizeH="0" baseline="0" noProof="0" dirty="0" err="1">
                <a:ln>
                  <a:noFill/>
                </a:ln>
                <a:effectLst/>
                <a:uLnTx/>
                <a:uFillTx/>
                <a:latin typeface="Calibri"/>
                <a:ea typeface="Calibri" panose="020F0502020204030204" pitchFamily="34" charset="0"/>
                <a:cs typeface="Calibri"/>
              </a:rPr>
              <a:t>üretim</a:t>
            </a:r>
            <a:r>
              <a:rPr kumimoji="0" lang="en-US"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US" sz="1200" b="0" i="0" u="none" strike="noStrike" kern="1200" cap="none" spc="0" normalizeH="0" baseline="0" noProof="0" dirty="0" err="1">
                <a:ln>
                  <a:noFill/>
                </a:ln>
                <a:effectLst/>
                <a:uLnTx/>
                <a:uFillTx/>
                <a:latin typeface="Calibri"/>
                <a:ea typeface="Calibri" panose="020F0502020204030204" pitchFamily="34" charset="0"/>
                <a:cs typeface="Calibri"/>
              </a:rPr>
              <a:t>tesislerinde</a:t>
            </a:r>
            <a:r>
              <a:rPr kumimoji="0" lang="en-US"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US" sz="1200" b="0" i="0" u="none" strike="noStrike" kern="1200" cap="none" spc="0" normalizeH="0" baseline="0" noProof="0" dirty="0" err="1">
                <a:ln>
                  <a:noFill/>
                </a:ln>
                <a:effectLst/>
                <a:uLnTx/>
                <a:uFillTx/>
                <a:latin typeface="Calibri"/>
                <a:ea typeface="Calibri" panose="020F0502020204030204" pitchFamily="34" charset="0"/>
                <a:cs typeface="Calibri"/>
              </a:rPr>
              <a:t>dikkat</a:t>
            </a:r>
            <a:r>
              <a:rPr kumimoji="0" lang="en-US"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US" sz="1200" b="0" i="0" u="none" strike="noStrike" kern="1200" cap="none" spc="0" normalizeH="0" baseline="0" noProof="0" dirty="0" err="1">
                <a:ln>
                  <a:noFill/>
                </a:ln>
                <a:effectLst/>
                <a:uLnTx/>
                <a:uFillTx/>
                <a:latin typeface="Calibri"/>
                <a:ea typeface="Calibri" panose="020F0502020204030204" pitchFamily="34" charset="0"/>
                <a:cs typeface="Calibri"/>
              </a:rPr>
              <a:t>edilmesi</a:t>
            </a:r>
            <a:r>
              <a:rPr kumimoji="0" lang="en-US"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US" sz="1200" b="0" i="0" u="none" strike="noStrike" kern="1200" cap="none" spc="0" normalizeH="0" baseline="0" noProof="0" dirty="0" err="1">
                <a:ln>
                  <a:noFill/>
                </a:ln>
                <a:effectLst/>
                <a:uLnTx/>
                <a:uFillTx/>
                <a:latin typeface="Calibri"/>
                <a:ea typeface="Calibri" panose="020F0502020204030204" pitchFamily="34" charset="0"/>
                <a:cs typeface="Calibri"/>
              </a:rPr>
              <a:t>gerekenler</a:t>
            </a:r>
            <a:r>
              <a:rPr kumimoji="0" lang="en-US"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US" sz="1200" b="0" i="0" u="none" strike="noStrike" kern="1200" cap="none" spc="0" normalizeH="0" baseline="0" noProof="0" dirty="0" err="1">
                <a:ln>
                  <a:noFill/>
                </a:ln>
                <a:effectLst/>
                <a:uLnTx/>
                <a:uFillTx/>
                <a:latin typeface="Calibri"/>
                <a:ea typeface="Calibri" panose="020F0502020204030204" pitchFamily="34" charset="0"/>
                <a:cs typeface="Calibri"/>
              </a:rPr>
              <a:t>hakkında</a:t>
            </a:r>
            <a:r>
              <a:rPr kumimoji="0" lang="en-US"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US" sz="1200" b="0" i="0" u="none" strike="noStrike" kern="1200" cap="none" spc="0" normalizeH="0" baseline="0" noProof="0" dirty="0" err="1">
                <a:ln>
                  <a:noFill/>
                </a:ln>
                <a:effectLst/>
                <a:uLnTx/>
                <a:uFillTx/>
                <a:latin typeface="Calibri"/>
                <a:ea typeface="Calibri" panose="020F0502020204030204" pitchFamily="34" charset="0"/>
                <a:cs typeface="Calibri"/>
              </a:rPr>
              <a:t>daha</a:t>
            </a:r>
            <a:r>
              <a:rPr kumimoji="0" lang="en-US"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US" sz="1200" b="0" i="0" u="none" strike="noStrike" kern="1200" cap="none" spc="0" normalizeH="0" baseline="0" noProof="0" dirty="0" err="1">
                <a:ln>
                  <a:noFill/>
                </a:ln>
                <a:effectLst/>
                <a:uLnTx/>
                <a:uFillTx/>
                <a:latin typeface="Calibri"/>
                <a:ea typeface="Calibri" panose="020F0502020204030204" pitchFamily="34" charset="0"/>
                <a:cs typeface="Calibri"/>
              </a:rPr>
              <a:t>fazla</a:t>
            </a:r>
            <a:r>
              <a:rPr kumimoji="0" lang="en-US"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US" sz="1200" b="0" i="0" u="none" strike="noStrike" kern="1200" cap="none" spc="0" normalizeH="0" baseline="0" noProof="0" dirty="0" err="1">
                <a:ln>
                  <a:noFill/>
                </a:ln>
                <a:effectLst/>
                <a:uLnTx/>
                <a:uFillTx/>
                <a:latin typeface="Calibri"/>
                <a:ea typeface="Calibri" panose="020F0502020204030204" pitchFamily="34" charset="0"/>
                <a:cs typeface="Calibri"/>
              </a:rPr>
              <a:t>bilgi</a:t>
            </a:r>
            <a:r>
              <a:rPr kumimoji="0" lang="en-US"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US" sz="1200" b="0" i="0" u="none" strike="noStrike" kern="1200" cap="none" spc="0" normalizeH="0" baseline="0" noProof="0" dirty="0" err="1">
                <a:ln>
                  <a:noFill/>
                </a:ln>
                <a:effectLst/>
                <a:uLnTx/>
                <a:uFillTx/>
                <a:latin typeface="Calibri"/>
                <a:ea typeface="Calibri" panose="020F0502020204030204" pitchFamily="34" charset="0"/>
                <a:cs typeface="Calibri"/>
              </a:rPr>
              <a:t>almak</a:t>
            </a:r>
            <a:r>
              <a:rPr kumimoji="0" lang="en-US"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US" sz="1200" b="0" i="0" u="none" strike="noStrike" kern="1200" cap="none" spc="0" normalizeH="0" baseline="0" noProof="0" dirty="0" err="1">
                <a:ln>
                  <a:noFill/>
                </a:ln>
                <a:effectLst/>
                <a:uLnTx/>
                <a:uFillTx/>
                <a:latin typeface="Calibri"/>
                <a:ea typeface="Calibri" panose="020F0502020204030204" pitchFamily="34" charset="0"/>
                <a:cs typeface="Calibri"/>
              </a:rPr>
              <a:t>için</a:t>
            </a:r>
            <a:r>
              <a:rPr kumimoji="0" lang="en-US"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US" sz="1200" b="0" i="0" u="none" strike="noStrike" kern="1200" cap="none" spc="0" normalizeH="0" baseline="0" noProof="0" dirty="0" err="1">
                <a:ln>
                  <a:noFill/>
                </a:ln>
                <a:effectLst/>
                <a:uLnTx/>
                <a:uFillTx/>
                <a:latin typeface="Calibri"/>
                <a:ea typeface="Calibri" panose="020F0502020204030204" pitchFamily="34" charset="0"/>
                <a:cs typeface="Calibri"/>
              </a:rPr>
              <a:t>lütfen</a:t>
            </a:r>
            <a:r>
              <a:rPr kumimoji="0" lang="en-US" sz="1200" b="0" i="0" u="none" strike="noStrike" kern="1200" cap="none" spc="0" normalizeH="0" baseline="0" noProof="0" dirty="0">
                <a:ln>
                  <a:noFill/>
                </a:ln>
                <a:effectLst/>
                <a:uLnTx/>
                <a:uFillTx/>
                <a:latin typeface="Calibri"/>
                <a:ea typeface="Calibri" panose="020F0502020204030204" pitchFamily="34" charset="0"/>
                <a:cs typeface="Calibri"/>
              </a:rPr>
              <a:t> </a:t>
            </a:r>
            <a:r>
              <a:rPr lang="en-US" sz="1200" b="1" dirty="0">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buraya tıklayınız.</a:t>
            </a:r>
            <a:endParaRPr lang="en-US" sz="1200" b="1" i="0" u="none" strike="noStrike" kern="1200" cap="none" spc="0" baseline="0" noProof="0" dirty="0">
              <a:solidFill>
                <a:srgbClr val="F79037"/>
              </a:solidFill>
              <a:latin typeface="Calibri"/>
              <a:ea typeface="Calibri" panose="020F0502020204030204" pitchFamily="34" charset="0"/>
              <a:cs typeface="Calibri"/>
            </a:endParaRPr>
          </a:p>
        </p:txBody>
      </p:sp>
      <p:pic>
        <p:nvPicPr>
          <p:cNvPr id="5" name="Picture 4">
            <a:extLst>
              <a:ext uri="{FF2B5EF4-FFF2-40B4-BE49-F238E27FC236}">
                <a16:creationId xmlns:a16="http://schemas.microsoft.com/office/drawing/2014/main" id="{44602E01-248B-FD3D-DC83-A81832E253A5}"/>
              </a:ext>
            </a:extLst>
          </p:cNvPr>
          <p:cNvPicPr>
            <a:picLocks noChangeAspect="1"/>
          </p:cNvPicPr>
          <p:nvPr/>
        </p:nvPicPr>
        <p:blipFill>
          <a:blip r:embed="rId4"/>
          <a:stretch>
            <a:fillRect/>
          </a:stretch>
        </p:blipFill>
        <p:spPr>
          <a:xfrm>
            <a:off x="119419" y="7671234"/>
            <a:ext cx="493080" cy="474817"/>
          </a:xfrm>
          <a:prstGeom prst="rect">
            <a:avLst/>
          </a:prstGeom>
        </p:spPr>
      </p:pic>
      <p:sp>
        <p:nvSpPr>
          <p:cNvPr id="34" name="TextBox 33">
            <a:extLst>
              <a:ext uri="{FF2B5EF4-FFF2-40B4-BE49-F238E27FC236}">
                <a16:creationId xmlns:a16="http://schemas.microsoft.com/office/drawing/2014/main" id="{E37D1FB2-C3CA-DB2A-0BF5-C12CEAF1B724}"/>
              </a:ext>
            </a:extLst>
          </p:cNvPr>
          <p:cNvSpPr txBox="1"/>
          <p:nvPr/>
        </p:nvSpPr>
        <p:spPr>
          <a:xfrm>
            <a:off x="0" y="9542473"/>
            <a:ext cx="7683910" cy="530493"/>
          </a:xfrm>
          <a:prstGeom prst="rect">
            <a:avLst/>
          </a:prstGeom>
          <a:solidFill>
            <a:schemeClr val="bg1"/>
          </a:solidFill>
        </p:spPr>
        <p:txBody>
          <a:bodyPr wrap="square" rtlCol="0">
            <a:spAutoFit/>
          </a:bodyPr>
          <a:lstStyle/>
          <a:p>
            <a:pPr algn="l" rtl="0"/>
            <a:endParaRPr lang="en-IE"/>
          </a:p>
        </p:txBody>
      </p:sp>
      <p:sp>
        <p:nvSpPr>
          <p:cNvPr id="4" name="Rectangle: Rounded Corners 3">
            <a:extLst>
              <a:ext uri="{FF2B5EF4-FFF2-40B4-BE49-F238E27FC236}">
                <a16:creationId xmlns:a16="http://schemas.microsoft.com/office/drawing/2014/main" id="{634C530D-B071-7435-082D-B7368F032A9D}"/>
              </a:ext>
            </a:extLst>
          </p:cNvPr>
          <p:cNvSpPr/>
          <p:nvPr/>
        </p:nvSpPr>
        <p:spPr>
          <a:xfrm>
            <a:off x="-1" y="8681362"/>
            <a:ext cx="7559675" cy="1522092"/>
          </a:xfrm>
          <a:prstGeom prst="round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kumimoji="0" lang="en-US" sz="1600" b="1"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Tanımlar</a:t>
            </a:r>
            <a:r>
              <a:rPr kumimoji="0" lang="en-US" sz="16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a:t>
            </a:r>
            <a:endParaRPr lang="en-US" sz="16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endParaRPr>
          </a:p>
          <a:p>
            <a:pPr marL="171450" indent="-171450" algn="ctr">
              <a:buFont typeface="Arial" panose="020B0604020202020204" pitchFamily="34" charset="0"/>
              <a:buChar char="•"/>
            </a:pPr>
            <a:r>
              <a:rPr lang="en-US" sz="1200" b="1" dirty="0">
                <a:solidFill>
                  <a:schemeClr val="tx1"/>
                </a:solidFill>
                <a:latin typeface="Calibri"/>
                <a:ea typeface="Calibri" panose="020F0502020204030204" pitchFamily="34" charset="0"/>
                <a:cs typeface="Calibri"/>
              </a:rPr>
              <a:t> </a:t>
            </a:r>
            <a:r>
              <a:rPr kumimoji="0" lang="en-US" sz="12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Besin </a:t>
            </a:r>
            <a:r>
              <a:rPr kumimoji="0" lang="en-US" sz="1200" b="1"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Hijyeni:</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Gıda</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zincirinin</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tüm</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aşamalarında</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gıdanın</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güvenliğini</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ve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uygunluğunu</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sağlamak</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için</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gerekli</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tüm</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koşul</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ve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önlemler</a:t>
            </a:r>
            <a:r>
              <a:rPr kumimoji="0" lang="en-US"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(Codex Alimentarius, 2011).</a:t>
            </a:r>
            <a:r>
              <a:rPr lang="en-US" sz="1200" dirty="0">
                <a:solidFill>
                  <a:schemeClr val="tx1"/>
                </a:solidFill>
                <a:latin typeface="Calibri"/>
                <a:ea typeface="Calibri" panose="020F0502020204030204" pitchFamily="34" charset="0"/>
                <a:cs typeface="Calibri"/>
              </a:rPr>
              <a:t> </a:t>
            </a:r>
            <a:endParaRPr lang="en-US"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a:p>
            <a:pPr marL="171450" indent="-171450" algn="ctr">
              <a:buFont typeface="Arial" panose="020B0604020202020204" pitchFamily="34" charset="0"/>
              <a:buChar char="•"/>
            </a:pPr>
            <a:r>
              <a:rPr lang="en-US" sz="1200" b="1" dirty="0" err="1">
                <a:solidFill>
                  <a:schemeClr val="tx1"/>
                </a:solidFill>
                <a:latin typeface="Calibri"/>
                <a:ea typeface="Calibri" panose="020F0502020204030204" pitchFamily="34" charset="0"/>
                <a:cs typeface="Calibri"/>
              </a:rPr>
              <a:t>Tehlike</a:t>
            </a:r>
            <a:r>
              <a:rPr kumimoji="0" lang="en-US" sz="1200" b="1"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Olumsuz</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bir</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sağlık</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etkisine</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neden</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olma</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potansiyeline</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sahip</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gıdada</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bulunan</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biyolojik</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kimyasal</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veya</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fiziksel</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bir</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madde</a:t>
            </a:r>
            <a:r>
              <a:rPr kumimoji="0" lang="en-US"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(Codex Alimentarius, 2011).</a:t>
            </a:r>
            <a:r>
              <a:rPr lang="en-US" sz="1200" dirty="0">
                <a:solidFill>
                  <a:schemeClr val="tx1"/>
                </a:solidFill>
                <a:latin typeface="Calibri"/>
                <a:ea typeface="Calibri" panose="020F0502020204030204" pitchFamily="34" charset="0"/>
                <a:cs typeface="Calibri"/>
              </a:rPr>
              <a:t> </a:t>
            </a:r>
            <a:endParaRPr lang="en-US"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a:p>
            <a:pPr marL="171450" indent="-171450" algn="ctr">
              <a:buFont typeface="Arial" panose="020B0604020202020204" pitchFamily="34" charset="0"/>
              <a:buChar char="•"/>
            </a:pPr>
            <a:r>
              <a:rPr kumimoji="0" lang="en-US" sz="12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İyi </a:t>
            </a:r>
            <a:r>
              <a:rPr kumimoji="0" lang="en-US" sz="1200" b="1"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Hijyen</a:t>
            </a:r>
            <a:r>
              <a:rPr kumimoji="0" lang="en-US" sz="12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b="1"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Uygulamaları</a:t>
            </a:r>
            <a:r>
              <a:rPr lang="en-US" sz="1200" dirty="0">
                <a:solidFill>
                  <a:schemeClr val="tx1"/>
                </a:solidFill>
                <a:latin typeface="Calibri"/>
                <a:ea typeface="Calibri" panose="020F0502020204030204" pitchFamily="34" charset="0"/>
                <a:cs typeface="Calibri"/>
              </a:rPr>
              <a:t>[</a:t>
            </a:r>
            <a:r>
              <a:rPr lang="en-US" sz="1200" dirty="0" err="1">
                <a:solidFill>
                  <a:schemeClr val="tx1"/>
                </a:solidFill>
                <a:latin typeface="Calibri"/>
                <a:ea typeface="Calibri" panose="020F0502020204030204" pitchFamily="34" charset="0"/>
                <a:cs typeface="Calibri"/>
              </a:rPr>
              <a:t>İHU'lar</a:t>
            </a:r>
            <a:r>
              <a:rPr lang="en-US" sz="1200" dirty="0">
                <a:solidFill>
                  <a:schemeClr val="tx1"/>
                </a:solidFill>
                <a:latin typeface="Calibri"/>
                <a:ea typeface="Calibri" panose="020F0502020204030204" pitchFamily="34" charset="0"/>
                <a:cs typeface="Calibri"/>
              </a:rPr>
              <a:t>]</a:t>
            </a:r>
            <a:r>
              <a:rPr kumimoji="0" lang="en-US" sz="1200" b="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lang="en-US" sz="1200" dirty="0" err="1">
                <a:solidFill>
                  <a:schemeClr val="tx1"/>
                </a:solidFill>
                <a:latin typeface="Calibri"/>
                <a:ea typeface="+mn-lt"/>
                <a:cs typeface="Calibri"/>
              </a:rPr>
              <a:t>güvenli</a:t>
            </a:r>
            <a:r>
              <a:rPr lang="en-US" sz="1200" dirty="0">
                <a:solidFill>
                  <a:schemeClr val="tx1"/>
                </a:solidFill>
                <a:latin typeface="Calibri"/>
                <a:ea typeface="+mn-lt"/>
                <a:cs typeface="Calibri"/>
              </a:rPr>
              <a:t> ve </a:t>
            </a:r>
            <a:r>
              <a:rPr lang="en-US" sz="1200" dirty="0" err="1">
                <a:solidFill>
                  <a:schemeClr val="tx1"/>
                </a:solidFill>
                <a:latin typeface="Calibri"/>
                <a:ea typeface="+mn-lt"/>
                <a:cs typeface="Calibri"/>
              </a:rPr>
              <a:t>uygun</a:t>
            </a:r>
            <a:r>
              <a:rPr lang="en-US" sz="1200" dirty="0">
                <a:solidFill>
                  <a:schemeClr val="tx1"/>
                </a:solidFill>
                <a:latin typeface="Calibri"/>
                <a:ea typeface="+mn-lt"/>
                <a:cs typeface="Calibri"/>
              </a:rPr>
              <a:t> </a:t>
            </a:r>
            <a:r>
              <a:rPr lang="en-US" sz="1200" dirty="0" err="1">
                <a:solidFill>
                  <a:schemeClr val="tx1"/>
                </a:solidFill>
                <a:latin typeface="Calibri"/>
                <a:ea typeface="+mn-lt"/>
                <a:cs typeface="Calibri"/>
              </a:rPr>
              <a:t>gıda</a:t>
            </a:r>
            <a:r>
              <a:rPr lang="en-US" sz="1200" dirty="0">
                <a:solidFill>
                  <a:schemeClr val="tx1"/>
                </a:solidFill>
                <a:latin typeface="Calibri"/>
                <a:ea typeface="+mn-lt"/>
                <a:cs typeface="Calibri"/>
              </a:rPr>
              <a:t> </a:t>
            </a:r>
            <a:r>
              <a:rPr lang="en-US" sz="1200" dirty="0" err="1">
                <a:solidFill>
                  <a:schemeClr val="tx1"/>
                </a:solidFill>
                <a:latin typeface="Calibri"/>
                <a:ea typeface="+mn-lt"/>
                <a:cs typeface="Calibri"/>
              </a:rPr>
              <a:t>sağlamak</a:t>
            </a:r>
            <a:r>
              <a:rPr lang="en-US" sz="1200" dirty="0">
                <a:solidFill>
                  <a:schemeClr val="tx1"/>
                </a:solidFill>
                <a:latin typeface="Calibri"/>
                <a:ea typeface="+mn-lt"/>
                <a:cs typeface="Calibri"/>
              </a:rPr>
              <a:t> </a:t>
            </a:r>
            <a:r>
              <a:rPr lang="en-US" sz="1200" dirty="0" err="1">
                <a:solidFill>
                  <a:schemeClr val="tx1"/>
                </a:solidFill>
                <a:latin typeface="Calibri"/>
                <a:ea typeface="+mn-lt"/>
                <a:cs typeface="Calibri"/>
              </a:rPr>
              <a:t>için</a:t>
            </a:r>
            <a:r>
              <a:rPr lang="en-US" sz="1200" dirty="0">
                <a:solidFill>
                  <a:schemeClr val="tx1"/>
                </a:solidFill>
                <a:latin typeface="Calibri"/>
                <a:ea typeface="+mn-lt"/>
                <a:cs typeface="Calibri"/>
              </a:rPr>
              <a:t> </a:t>
            </a:r>
            <a:r>
              <a:rPr lang="en-US" sz="1200" dirty="0" err="1">
                <a:solidFill>
                  <a:schemeClr val="tx1"/>
                </a:solidFill>
                <a:latin typeface="Calibri"/>
                <a:ea typeface="+mn-lt"/>
                <a:cs typeface="Calibri"/>
              </a:rPr>
              <a:t>gıda</a:t>
            </a:r>
            <a:r>
              <a:rPr lang="en-US" sz="1200" dirty="0">
                <a:solidFill>
                  <a:schemeClr val="tx1"/>
                </a:solidFill>
                <a:latin typeface="Calibri"/>
                <a:ea typeface="+mn-lt"/>
                <a:cs typeface="Calibri"/>
              </a:rPr>
              <a:t> </a:t>
            </a:r>
            <a:r>
              <a:rPr lang="en-US" sz="1200" dirty="0" err="1">
                <a:solidFill>
                  <a:schemeClr val="tx1"/>
                </a:solidFill>
                <a:latin typeface="Calibri"/>
                <a:ea typeface="+mn-lt"/>
                <a:cs typeface="Calibri"/>
              </a:rPr>
              <a:t>zinciri</a:t>
            </a:r>
            <a:r>
              <a:rPr lang="en-US" sz="1200" dirty="0">
                <a:solidFill>
                  <a:schemeClr val="tx1"/>
                </a:solidFill>
                <a:latin typeface="Calibri"/>
                <a:ea typeface="+mn-lt"/>
                <a:cs typeface="Calibri"/>
              </a:rPr>
              <a:t> </a:t>
            </a:r>
            <a:r>
              <a:rPr lang="en-US" sz="1200" dirty="0" err="1">
                <a:solidFill>
                  <a:schemeClr val="tx1"/>
                </a:solidFill>
                <a:latin typeface="Calibri"/>
                <a:ea typeface="+mn-lt"/>
                <a:cs typeface="Calibri"/>
              </a:rPr>
              <a:t>içinde</a:t>
            </a:r>
            <a:r>
              <a:rPr lang="en-US" sz="1200" dirty="0">
                <a:solidFill>
                  <a:schemeClr val="tx1"/>
                </a:solidFill>
                <a:latin typeface="Calibri"/>
                <a:ea typeface="+mn-lt"/>
                <a:cs typeface="Calibri"/>
              </a:rPr>
              <a:t> her </a:t>
            </a:r>
            <a:r>
              <a:rPr lang="en-US" sz="1200" dirty="0" err="1">
                <a:solidFill>
                  <a:schemeClr val="tx1"/>
                </a:solidFill>
                <a:latin typeface="Calibri"/>
                <a:ea typeface="+mn-lt"/>
                <a:cs typeface="Calibri"/>
              </a:rPr>
              <a:t>adımda</a:t>
            </a:r>
            <a:r>
              <a:rPr lang="en-US" sz="1200" dirty="0">
                <a:solidFill>
                  <a:schemeClr val="tx1"/>
                </a:solidFill>
                <a:latin typeface="Calibri"/>
                <a:ea typeface="+mn-lt"/>
                <a:cs typeface="Calibri"/>
              </a:rPr>
              <a:t> </a:t>
            </a:r>
            <a:r>
              <a:rPr lang="en-US" sz="1200" dirty="0" err="1">
                <a:solidFill>
                  <a:schemeClr val="tx1"/>
                </a:solidFill>
                <a:latin typeface="Calibri"/>
                <a:ea typeface="+mn-lt"/>
                <a:cs typeface="Calibri"/>
              </a:rPr>
              <a:t>uygulanan</a:t>
            </a:r>
            <a:r>
              <a:rPr lang="en-US" sz="1200" dirty="0">
                <a:solidFill>
                  <a:schemeClr val="tx1"/>
                </a:solidFill>
                <a:latin typeface="Calibri"/>
                <a:ea typeface="+mn-lt"/>
                <a:cs typeface="Calibri"/>
              </a:rPr>
              <a:t> </a:t>
            </a:r>
            <a:r>
              <a:rPr lang="en-US" sz="1200" dirty="0" err="1">
                <a:solidFill>
                  <a:schemeClr val="tx1"/>
                </a:solidFill>
                <a:latin typeface="Calibri"/>
                <a:ea typeface="+mn-lt"/>
                <a:cs typeface="Calibri"/>
              </a:rPr>
              <a:t>temel</a:t>
            </a:r>
            <a:r>
              <a:rPr lang="en-US" sz="1200" dirty="0">
                <a:solidFill>
                  <a:schemeClr val="tx1"/>
                </a:solidFill>
                <a:latin typeface="Calibri"/>
                <a:ea typeface="+mn-lt"/>
                <a:cs typeface="Calibri"/>
              </a:rPr>
              <a:t> </a:t>
            </a:r>
            <a:r>
              <a:rPr lang="en-US" sz="1200" dirty="0" err="1">
                <a:solidFill>
                  <a:schemeClr val="tx1"/>
                </a:solidFill>
                <a:latin typeface="Calibri"/>
                <a:ea typeface="+mn-lt"/>
                <a:cs typeface="Calibri"/>
              </a:rPr>
              <a:t>önlemler</a:t>
            </a:r>
            <a:r>
              <a:rPr lang="en-US" sz="1200" dirty="0">
                <a:solidFill>
                  <a:schemeClr val="tx1"/>
                </a:solidFill>
                <a:latin typeface="Calibri"/>
                <a:ea typeface="+mn-lt"/>
                <a:cs typeface="Calibri"/>
              </a:rPr>
              <a:t> ve </a:t>
            </a:r>
            <a:r>
              <a:rPr lang="en-US" sz="1200" dirty="0" err="1">
                <a:solidFill>
                  <a:schemeClr val="tx1"/>
                </a:solidFill>
                <a:latin typeface="Calibri"/>
                <a:ea typeface="+mn-lt"/>
                <a:cs typeface="Calibri"/>
              </a:rPr>
              <a:t>koşullardır</a:t>
            </a:r>
            <a:r>
              <a:rPr lang="en-US" sz="1200" dirty="0">
                <a:solidFill>
                  <a:schemeClr val="tx1"/>
                </a:solidFill>
                <a:latin typeface="Calibri"/>
                <a:ea typeface="+mn-lt"/>
                <a:cs typeface="Calibri"/>
              </a:rPr>
              <a:t> </a:t>
            </a:r>
            <a:r>
              <a:rPr kumimoji="0" lang="en-US" sz="1200" b="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(Codex Alimentarius, 2011).</a:t>
            </a:r>
            <a:endParaRPr lang="en-IE" dirty="0">
              <a:solidFill>
                <a:schemeClr val="tx1"/>
              </a:solidFill>
              <a:latin typeface="Calibri"/>
              <a:cs typeface="Calibri"/>
            </a:endParaRPr>
          </a:p>
        </p:txBody>
      </p:sp>
      <p:sp>
        <p:nvSpPr>
          <p:cNvPr id="36" name="Slide Number Placeholder 9">
            <a:extLst>
              <a:ext uri="{FF2B5EF4-FFF2-40B4-BE49-F238E27FC236}">
                <a16:creationId xmlns:a16="http://schemas.microsoft.com/office/drawing/2014/main" id="{4CA4859C-E90C-D545-20C1-B0330F339E04}"/>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25</a:t>
            </a:fld>
            <a:endParaRPr lang="en-US" sz="1100"/>
          </a:p>
        </p:txBody>
      </p:sp>
    </p:spTree>
    <p:extLst>
      <p:ext uri="{BB962C8B-B14F-4D97-AF65-F5344CB8AC3E}">
        <p14:creationId xmlns:p14="http://schemas.microsoft.com/office/powerpoint/2010/main" val="58814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04466" y="844730"/>
            <a:ext cx="6042743"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600"/>
              <a:t>Gıda Üretimi ve Lojistik</a:t>
            </a:r>
            <a:endPar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234377"/>
            <a:ext cx="6343241" cy="6820641"/>
          </a:xfrm>
        </p:spPr>
        <p:txBody>
          <a:bodyPr lIns="91440" tIns="45720" rIns="91440" bIns="45720" numCol="1" spcCol="288000" anchor="t">
            <a:noAutofit/>
          </a:bodyPr>
          <a:lstStyle/>
          <a:p>
            <a:pPr rtl="0"/>
            <a:r>
              <a:rPr lang="en-US" sz="1400" b="1" dirty="0" err="1">
                <a:solidFill>
                  <a:schemeClr val="tx1"/>
                </a:solidFill>
                <a:latin typeface="Calibri"/>
                <a:ea typeface="Calibri" panose="020F0502020204030204" pitchFamily="34" charset="0"/>
                <a:cs typeface="Calibri"/>
              </a:rPr>
              <a:t>Diğer</a:t>
            </a:r>
            <a:r>
              <a:rPr lang="en-US" sz="1400" b="1" dirty="0">
                <a:solidFill>
                  <a:schemeClr val="tx1"/>
                </a:solidFill>
                <a:latin typeface="Calibri"/>
                <a:ea typeface="Calibri" panose="020F0502020204030204" pitchFamily="34" charset="0"/>
                <a:cs typeface="Calibri"/>
              </a:rPr>
              <a:t> </a:t>
            </a:r>
            <a:r>
              <a:rPr lang="en-US" sz="1400" b="1" dirty="0" err="1">
                <a:solidFill>
                  <a:schemeClr val="tx1"/>
                </a:solidFill>
                <a:latin typeface="Calibri"/>
                <a:ea typeface="Calibri" panose="020F0502020204030204" pitchFamily="34" charset="0"/>
                <a:cs typeface="Calibri"/>
              </a:rPr>
              <a:t>Hususlar</a:t>
            </a:r>
            <a:r>
              <a:rPr lang="en-US" sz="1400" b="1" dirty="0">
                <a:solidFill>
                  <a:schemeClr val="tx1"/>
                </a:solidFill>
                <a:latin typeface="Calibri"/>
                <a:ea typeface="Calibri" panose="020F0502020204030204" pitchFamily="34" charset="0"/>
                <a:cs typeface="Calibri"/>
              </a:rPr>
              <a:t>:</a:t>
            </a:r>
          </a:p>
          <a:p>
            <a:pPr rtl="0"/>
            <a:endParaRPr lang="en-US" sz="1200" dirty="0">
              <a:solidFill>
                <a:srgbClr val="F79037"/>
              </a:solidFill>
              <a:ea typeface="Calibri" panose="020F0502020204030204" pitchFamily="34" charset="0"/>
            </a:endParaRPr>
          </a:p>
          <a:p>
            <a:r>
              <a:rPr lang="en-US" sz="1200" dirty="0" err="1">
                <a:solidFill>
                  <a:schemeClr val="tx1"/>
                </a:solidFill>
                <a:latin typeface="Calibri"/>
                <a:ea typeface="Calibri" panose="020F0502020204030204" pitchFamily="34" charset="0"/>
                <a:cs typeface="Calibri"/>
              </a:rPr>
              <a:t>Gıda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ürünlerinin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hazırlandığı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tesislerde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alerjen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içerebilecek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ürünlerin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etkin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bir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şekilde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diğer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ürünlerden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ayrılması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kritik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önem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taşımaktadır</a:t>
            </a:r>
            <a:r>
              <a:rPr lang="en-US" sz="1200" dirty="0">
                <a:solidFill>
                  <a:schemeClr val="tx1"/>
                </a:solidFill>
                <a:latin typeface="Calibri"/>
                <a:ea typeface="Calibri" panose="020F0502020204030204" pitchFamily="34" charset="0"/>
                <a:cs typeface="Calibri"/>
              </a:rPr>
              <a:t>. </a:t>
            </a:r>
          </a:p>
          <a:p>
            <a:pPr rtl="0"/>
            <a:endParaRPr lang="en-US" sz="800" dirty="0">
              <a:solidFill>
                <a:schemeClr val="tx1"/>
              </a:solidFill>
              <a:ea typeface="Calibri" panose="020F0502020204030204" pitchFamily="34" charset="0"/>
            </a:endParaRPr>
          </a:p>
          <a:p>
            <a:r>
              <a:rPr lang="en-US" sz="1200" dirty="0" err="1">
                <a:solidFill>
                  <a:schemeClr val="tx1"/>
                </a:solidFill>
                <a:latin typeface="Calibri"/>
                <a:ea typeface="Calibri" panose="020F0502020204030204" pitchFamily="34" charset="0"/>
                <a:cs typeface="Calibri"/>
              </a:rPr>
              <a:t>Ayrıca</a:t>
            </a:r>
            <a:r>
              <a:rPr lang="en-US" sz="1200"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helal</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üretim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yapan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işletmelerin</a:t>
            </a:r>
            <a:r>
              <a:rPr lang="en-US" sz="1200" dirty="0">
                <a:solidFill>
                  <a:schemeClr val="tx1"/>
                </a:solidFill>
                <a:latin typeface="Calibri"/>
                <a:ea typeface="Calibri" panose="020F0502020204030204" pitchFamily="34" charset="0"/>
                <a:cs typeface="Calibri"/>
              </a:rPr>
              <a:t>, Codex Alimentarius </a:t>
            </a:r>
            <a:r>
              <a:rPr lang="en-US" sz="1200" dirty="0" err="1">
                <a:solidFill>
                  <a:schemeClr val="tx1"/>
                </a:solidFill>
                <a:latin typeface="Calibri"/>
                <a:ea typeface="Calibri" panose="020F0502020204030204" pitchFamily="34" charset="0"/>
                <a:cs typeface="Calibri"/>
              </a:rPr>
              <a:t>Komisyonu'na</a:t>
            </a:r>
            <a:r>
              <a:rPr lang="en-US" sz="1200" dirty="0">
                <a:solidFill>
                  <a:schemeClr val="tx1"/>
                </a:solidFill>
                <a:latin typeface="Calibri"/>
                <a:ea typeface="Calibri" panose="020F0502020204030204" pitchFamily="34" charset="0"/>
                <a:cs typeface="Calibri"/>
              </a:rPr>
              <a:t> (Halal Certification Authority [HCA], 2022) </a:t>
            </a:r>
            <a:r>
              <a:rPr lang="en-US" sz="1200" dirty="0" err="1">
                <a:solidFill>
                  <a:schemeClr val="tx1"/>
                </a:solidFill>
                <a:latin typeface="Calibri"/>
                <a:ea typeface="Calibri" panose="020F0502020204030204" pitchFamily="34" charset="0"/>
                <a:cs typeface="Calibri"/>
              </a:rPr>
              <a:t>göre</a:t>
            </a:r>
            <a:r>
              <a:rPr lang="en-US" sz="1200" dirty="0">
                <a:solidFill>
                  <a:schemeClr val="tx1"/>
                </a:solidFill>
                <a:latin typeface="Calibri"/>
                <a:ea typeface="Calibri" panose="020F0502020204030204" pitchFamily="34" charset="0"/>
                <a:cs typeface="Calibri"/>
              </a:rPr>
              <a:t> Helal </a:t>
            </a:r>
            <a:r>
              <a:rPr lang="en-US" sz="1200" dirty="0" err="1">
                <a:solidFill>
                  <a:schemeClr val="tx1"/>
                </a:solidFill>
                <a:latin typeface="Calibri"/>
                <a:ea typeface="Calibri" panose="020F0502020204030204" pitchFamily="34" charset="0"/>
                <a:cs typeface="Calibri"/>
              </a:rPr>
              <a:t>sertifikası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olmalıdır</a:t>
            </a:r>
            <a:r>
              <a:rPr lang="en-US" sz="1200" dirty="0">
                <a:solidFill>
                  <a:schemeClr val="tx1"/>
                </a:solidFill>
                <a:latin typeface="Calibri"/>
                <a:ea typeface="Calibri" panose="020F0502020204030204" pitchFamily="34" charset="0"/>
                <a:cs typeface="Calibri"/>
              </a:rPr>
              <a:t>. Bu </a:t>
            </a:r>
            <a:r>
              <a:rPr lang="en-US" sz="1200" dirty="0" err="1">
                <a:solidFill>
                  <a:schemeClr val="tx1"/>
                </a:solidFill>
                <a:latin typeface="Calibri"/>
                <a:ea typeface="Calibri" panose="020F0502020204030204" pitchFamily="34" charset="0"/>
                <a:cs typeface="Calibri"/>
              </a:rPr>
              <a:t>sertifikayı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alan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işletmelerin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bu</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belgelendirme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planının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üretim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kurallarına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sıkı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sıkıya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uyması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esastır</a:t>
            </a:r>
            <a:r>
              <a:rPr lang="en-US" sz="1200" dirty="0">
                <a:solidFill>
                  <a:schemeClr val="tx1"/>
                </a:solidFill>
                <a:latin typeface="Calibri"/>
                <a:ea typeface="Calibri" panose="020F0502020204030204" pitchFamily="34" charset="0"/>
                <a:cs typeface="Calibri"/>
              </a:rPr>
              <a:t>. Ek </a:t>
            </a:r>
            <a:r>
              <a:rPr lang="en-US" sz="1200" dirty="0" err="1">
                <a:solidFill>
                  <a:schemeClr val="tx1"/>
                </a:solidFill>
                <a:latin typeface="Calibri"/>
                <a:ea typeface="Calibri" panose="020F0502020204030204" pitchFamily="34" charset="0"/>
                <a:cs typeface="Calibri"/>
              </a:rPr>
              <a:t>olarak</a:t>
            </a:r>
            <a:r>
              <a:rPr lang="en-US" sz="1200"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koşer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Yahudi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yasasının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gerekliliklerini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karşılayan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yiyeceklerin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satıldığı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pişirildiği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veya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yenildiği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yerdir</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rtl="0"/>
            <a:endParaRPr lang="en-US" sz="800" dirty="0">
              <a:solidFill>
                <a:schemeClr val="tx1"/>
              </a:solidFill>
              <a:ea typeface="Calibri" panose="020F0502020204030204" pitchFamily="34" charset="0"/>
            </a:endParaRPr>
          </a:p>
          <a:p>
            <a:pPr rtl="0"/>
            <a:r>
              <a:rPr lang="en-US" sz="1200" dirty="0" err="1">
                <a:solidFill>
                  <a:schemeClr val="tx1"/>
                </a:solidFill>
                <a:latin typeface="Calibri"/>
                <a:ea typeface="Calibri" panose="020F0502020204030204" pitchFamily="34" charset="0"/>
                <a:cs typeface="Calibri"/>
              </a:rPr>
              <a:t>Örneğin</a:t>
            </a:r>
            <a:r>
              <a:rPr lang="en-US" sz="1200" dirty="0">
                <a:solidFill>
                  <a:schemeClr val="tx1"/>
                </a:solidFill>
                <a:latin typeface="Calibri"/>
                <a:ea typeface="Calibri" panose="020F0502020204030204" pitchFamily="34" charset="0"/>
                <a:cs typeface="Calibri"/>
              </a:rPr>
              <a:t>, Helal </a:t>
            </a:r>
            <a:r>
              <a:rPr lang="en-US" sz="1200" dirty="0" err="1">
                <a:solidFill>
                  <a:schemeClr val="tx1"/>
                </a:solidFill>
                <a:latin typeface="Calibri"/>
                <a:ea typeface="Calibri" panose="020F0502020204030204" pitchFamily="34" charset="0"/>
                <a:cs typeface="Calibri"/>
              </a:rPr>
              <a:t>sertifikasıyla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ilgili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olarak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denetçiler</a:t>
            </a:r>
            <a:r>
              <a:rPr lang="en-US" sz="1200" dirty="0">
                <a:solidFill>
                  <a:schemeClr val="tx1"/>
                </a:solidFill>
                <a:latin typeface="Calibri"/>
                <a:ea typeface="Calibri" panose="020F0502020204030204" pitchFamily="34" charset="0"/>
                <a:cs typeface="Calibri"/>
              </a:rPr>
              <a:t> (HCA, 2022):</a:t>
            </a:r>
            <a:endParaRPr lang="en-US" sz="1200" dirty="0">
              <a:solidFill>
                <a:schemeClr val="tx1"/>
              </a:solidFill>
              <a:ea typeface="Calibri" panose="020F0502020204030204" pitchFamily="34" charset="0"/>
            </a:endParaRPr>
          </a:p>
          <a:p>
            <a:pPr marL="285750" indent="-285750" rtl="0">
              <a:buAutoNum type="romanLcParenBoth"/>
            </a:pPr>
            <a:r>
              <a:rPr lang="en-US" sz="1200" dirty="0" err="1">
                <a:solidFill>
                  <a:schemeClr val="tx1"/>
                </a:solidFill>
                <a:latin typeface="Calibri"/>
                <a:ea typeface="Calibri" panose="020F0502020204030204" pitchFamily="34" charset="0"/>
                <a:cs typeface="Calibri"/>
              </a:rPr>
              <a:t>Dahili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depolama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hazırlama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paketleme</a:t>
            </a:r>
            <a:r>
              <a:rPr lang="en-US" sz="1200" dirty="0">
                <a:solidFill>
                  <a:schemeClr val="tx1"/>
                </a:solidFill>
                <a:latin typeface="Calibri"/>
                <a:ea typeface="Calibri" panose="020F0502020204030204" pitchFamily="34" charset="0"/>
                <a:cs typeface="Calibri"/>
              </a:rPr>
              <a:t> ve </a:t>
            </a:r>
            <a:r>
              <a:rPr lang="en-US" sz="1200" dirty="0" err="1">
                <a:solidFill>
                  <a:schemeClr val="tx1"/>
                </a:solidFill>
                <a:latin typeface="Calibri"/>
                <a:ea typeface="Calibri" panose="020F0502020204030204" pitchFamily="34" charset="0"/>
                <a:cs typeface="Calibri"/>
              </a:rPr>
              <a:t>bitmiş</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ürün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depolama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alanlarını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incelemeli</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285750" indent="-285750" rtl="0">
              <a:buAutoNum type="romanLcParenBoth"/>
            </a:pPr>
            <a:r>
              <a:rPr lang="en-US" sz="1200" dirty="0" err="1">
                <a:solidFill>
                  <a:schemeClr val="tx1"/>
                </a:solidFill>
                <a:latin typeface="Calibri"/>
                <a:ea typeface="Calibri" panose="020F0502020204030204" pitchFamily="34" charset="0"/>
                <a:cs typeface="Calibri"/>
              </a:rPr>
              <a:t>Üretim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hatlarına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bakmalı</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285750" indent="-285750" rtl="0">
              <a:buAutoNum type="romanLcParenBoth"/>
            </a:pPr>
            <a:r>
              <a:rPr lang="en-US" sz="1200" dirty="0" err="1">
                <a:solidFill>
                  <a:schemeClr val="tx1"/>
                </a:solidFill>
                <a:latin typeface="Calibri"/>
                <a:ea typeface="Calibri" panose="020F0502020204030204" pitchFamily="34" charset="0"/>
                <a:cs typeface="Calibri"/>
              </a:rPr>
              <a:t>Gerekirse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laboratuvar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testi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yapmalı</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285750" indent="-285750" rtl="0">
              <a:buAutoNum type="romanLcParenBoth"/>
            </a:pPr>
            <a:r>
              <a:rPr lang="en-US" sz="1200" dirty="0" err="1">
                <a:solidFill>
                  <a:schemeClr val="tx1"/>
                </a:solidFill>
                <a:latin typeface="Calibri"/>
                <a:ea typeface="Calibri" panose="020F0502020204030204" pitchFamily="34" charset="0"/>
                <a:cs typeface="Calibri"/>
              </a:rPr>
              <a:t>Depodaki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tüm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malzemeleri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incelemeli</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285750" indent="-285750" rtl="0">
              <a:buAutoNum type="romanLcParenBoth"/>
            </a:pPr>
            <a:r>
              <a:rPr lang="en-US" sz="1200" dirty="0" err="1">
                <a:solidFill>
                  <a:schemeClr val="tx1"/>
                </a:solidFill>
                <a:latin typeface="Calibri"/>
                <a:ea typeface="Calibri" panose="020F0502020204030204" pitchFamily="34" charset="0"/>
                <a:cs typeface="Calibri"/>
              </a:rPr>
              <a:t>Makinelerin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yalnızca</a:t>
            </a:r>
            <a:r>
              <a:rPr lang="en-US" sz="1200" dirty="0">
                <a:solidFill>
                  <a:schemeClr val="tx1"/>
                </a:solidFill>
                <a:latin typeface="Calibri"/>
                <a:ea typeface="Calibri" panose="020F0502020204030204" pitchFamily="34" charset="0"/>
                <a:cs typeface="Calibri"/>
              </a:rPr>
              <a:t> Helal </a:t>
            </a:r>
            <a:r>
              <a:rPr lang="en-US" sz="1200" dirty="0" err="1">
                <a:solidFill>
                  <a:schemeClr val="tx1"/>
                </a:solidFill>
                <a:latin typeface="Calibri"/>
                <a:ea typeface="Calibri" panose="020F0502020204030204" pitchFamily="34" charset="0"/>
                <a:cs typeface="Calibri"/>
              </a:rPr>
              <a:t>kullanım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için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olduğundan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emin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olmalı</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285750" indent="-285750" rtl="0">
              <a:buAutoNum type="romanLcParenBoth"/>
            </a:pPr>
            <a:r>
              <a:rPr lang="en-US" sz="1200" dirty="0" err="1">
                <a:solidFill>
                  <a:schemeClr val="tx1"/>
                </a:solidFill>
                <a:latin typeface="Calibri"/>
                <a:ea typeface="Calibri" panose="020F0502020204030204" pitchFamily="34" charset="0"/>
                <a:cs typeface="Calibri"/>
              </a:rPr>
              <a:t>Domuz</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eti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veya</a:t>
            </a:r>
            <a:r>
              <a:rPr lang="en-US" sz="1200" dirty="0">
                <a:solidFill>
                  <a:schemeClr val="tx1"/>
                </a:solidFill>
                <a:latin typeface="Calibri"/>
                <a:ea typeface="Calibri" panose="020F0502020204030204" pitchFamily="34" charset="0"/>
                <a:cs typeface="Calibri"/>
              </a:rPr>
              <a:t> Helal </a:t>
            </a:r>
            <a:r>
              <a:rPr lang="en-US" sz="1200" dirty="0" err="1">
                <a:solidFill>
                  <a:schemeClr val="tx1"/>
                </a:solidFill>
                <a:latin typeface="Calibri"/>
                <a:ea typeface="Calibri" panose="020F0502020204030204" pitchFamily="34" charset="0"/>
                <a:cs typeface="Calibri"/>
              </a:rPr>
              <a:t>olmayan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ürünlerle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kontaminasyon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olmamasını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sağlamalı</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285750" indent="-285750" rtl="0">
              <a:buAutoNum type="romanLcParenBoth"/>
            </a:pPr>
            <a:r>
              <a:rPr lang="en-US" sz="1200" dirty="0">
                <a:solidFill>
                  <a:schemeClr val="tx1"/>
                </a:solidFill>
                <a:latin typeface="Calibri"/>
                <a:ea typeface="Calibri" panose="020F0502020204030204" pitchFamily="34" charset="0"/>
                <a:cs typeface="Calibri"/>
              </a:rPr>
              <a:t>Helal </a:t>
            </a:r>
            <a:r>
              <a:rPr lang="en-US" sz="1200" dirty="0" err="1">
                <a:solidFill>
                  <a:schemeClr val="tx1"/>
                </a:solidFill>
                <a:latin typeface="Calibri"/>
                <a:ea typeface="Calibri" panose="020F0502020204030204" pitchFamily="34" charset="0"/>
                <a:cs typeface="Calibri"/>
              </a:rPr>
              <a:t>Güvence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Prosedürleri</a:t>
            </a:r>
            <a:r>
              <a:rPr lang="en-US" sz="1200" dirty="0">
                <a:solidFill>
                  <a:schemeClr val="tx1"/>
                </a:solidFill>
                <a:latin typeface="Calibri"/>
                <a:ea typeface="Calibri" panose="020F0502020204030204" pitchFamily="34" charset="0"/>
                <a:cs typeface="Calibri"/>
              </a:rPr>
              <a:t> El </a:t>
            </a:r>
            <a:r>
              <a:rPr lang="en-US" sz="1200" dirty="0" err="1">
                <a:solidFill>
                  <a:schemeClr val="tx1"/>
                </a:solidFill>
                <a:latin typeface="Calibri"/>
                <a:ea typeface="Calibri" panose="020F0502020204030204" pitchFamily="34" charset="0"/>
                <a:cs typeface="Calibri"/>
              </a:rPr>
              <a:t>Kitabında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talep</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edilen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belgeleri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incelemeli</a:t>
            </a:r>
            <a:r>
              <a:rPr lang="en-US" sz="1200" dirty="0">
                <a:solidFill>
                  <a:schemeClr val="tx1"/>
                </a:solidFill>
                <a:latin typeface="Calibri"/>
                <a:ea typeface="Calibri" panose="020F0502020204030204" pitchFamily="34" charset="0"/>
                <a:cs typeface="Calibri"/>
              </a:rPr>
              <a:t>; ve</a:t>
            </a:r>
            <a:endParaRPr lang="en-US" sz="1200" dirty="0">
              <a:solidFill>
                <a:schemeClr val="tx1"/>
              </a:solidFill>
              <a:ea typeface="Calibri" panose="020F0502020204030204" pitchFamily="34" charset="0"/>
            </a:endParaRPr>
          </a:p>
          <a:p>
            <a:pPr marL="285750" indent="-285750">
              <a:buAutoNum type="romanLcParenBoth"/>
            </a:pPr>
            <a:r>
              <a:rPr lang="en-US" sz="1200" dirty="0" err="1">
                <a:solidFill>
                  <a:schemeClr val="tx1"/>
                </a:solidFill>
                <a:latin typeface="Calibri"/>
                <a:ea typeface="Calibri" panose="020F0502020204030204" pitchFamily="34" charset="0"/>
                <a:cs typeface="Calibri"/>
              </a:rPr>
              <a:t>Planı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yönetim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ile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görüşmelidir</a:t>
            </a:r>
            <a:r>
              <a:rPr lang="en-US" sz="1200" dirty="0">
                <a:solidFill>
                  <a:schemeClr val="tx1"/>
                </a:solidFill>
                <a:latin typeface="Calibri"/>
                <a:ea typeface="Calibri" panose="020F0502020204030204" pitchFamily="34" charset="0"/>
                <a:cs typeface="Calibri"/>
              </a:rPr>
              <a:t>.</a:t>
            </a:r>
          </a:p>
          <a:p>
            <a:pPr marL="285750" indent="-285750" rtl="0">
              <a:buAutoNum type="romanLcParenBoth"/>
            </a:pPr>
            <a:endParaRPr lang="en-US" sz="1200" dirty="0">
              <a:solidFill>
                <a:schemeClr val="tx1"/>
              </a:solidFill>
              <a:ea typeface="Calibri" panose="020F0502020204030204" pitchFamily="34" charset="0"/>
            </a:endParaRPr>
          </a:p>
          <a:p>
            <a:pPr rtl="0"/>
            <a:r>
              <a:rPr lang="en-US" sz="1400" b="1" dirty="0" err="1">
                <a:solidFill>
                  <a:schemeClr val="tx1"/>
                </a:solidFill>
                <a:latin typeface="Calibri"/>
                <a:ea typeface="Calibri" panose="020F0502020204030204" pitchFamily="34" charset="0"/>
                <a:cs typeface="Calibri"/>
              </a:rPr>
              <a:t>Tehlikeleri</a:t>
            </a:r>
            <a:r>
              <a:rPr lang="en-US" sz="1400" b="1" dirty="0">
                <a:solidFill>
                  <a:schemeClr val="tx1"/>
                </a:solidFill>
                <a:latin typeface="Calibri"/>
                <a:ea typeface="Calibri" panose="020F0502020204030204" pitchFamily="34" charset="0"/>
                <a:cs typeface="Calibri"/>
              </a:rPr>
              <a:t> </a:t>
            </a:r>
            <a:r>
              <a:rPr lang="en-US" sz="1400" b="1" dirty="0" err="1">
                <a:solidFill>
                  <a:schemeClr val="tx1"/>
                </a:solidFill>
                <a:latin typeface="Calibri"/>
                <a:ea typeface="Calibri" panose="020F0502020204030204" pitchFamily="34" charset="0"/>
                <a:cs typeface="Calibri"/>
              </a:rPr>
              <a:t>Yönetmek</a:t>
            </a:r>
            <a:r>
              <a:rPr lang="en-US" sz="1400" b="1" dirty="0">
                <a:solidFill>
                  <a:schemeClr val="tx1"/>
                </a:solidFill>
                <a:latin typeface="Calibri"/>
                <a:ea typeface="Calibri" panose="020F0502020204030204" pitchFamily="34" charset="0"/>
                <a:cs typeface="Calibri"/>
              </a:rPr>
              <a:t>:</a:t>
            </a:r>
          </a:p>
          <a:p>
            <a:pPr rtl="0"/>
            <a:endParaRPr lang="en-US" sz="800" b="1" dirty="0">
              <a:solidFill>
                <a:schemeClr val="tx1"/>
              </a:solidFill>
              <a:ea typeface="Calibri" panose="020F0502020204030204" pitchFamily="34" charset="0"/>
            </a:endParaRPr>
          </a:p>
          <a:p>
            <a:r>
              <a:rPr lang="en-US" sz="1200" b="1" dirty="0">
                <a:latin typeface="Calibri"/>
                <a:ea typeface="Calibri" panose="020F0502020204030204" pitchFamily="34" charset="0"/>
                <a:cs typeface="Calibri"/>
              </a:rPr>
              <a:t>"HACCP </a:t>
            </a:r>
            <a:r>
              <a:rPr lang="en-US" sz="1200" b="1" dirty="0" err="1">
                <a:latin typeface="Calibri"/>
                <a:ea typeface="Calibri" panose="020F0502020204030204" pitchFamily="34" charset="0"/>
                <a:cs typeface="Calibri"/>
              </a:rPr>
              <a:t>sistemi</a:t>
            </a:r>
            <a:r>
              <a:rPr lang="en-US" sz="1200" b="1"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işletme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tarafından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uygulanan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İHU'larla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edilenden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daha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ileri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düzeyde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önemli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tehlikeleri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belirler</a:t>
            </a:r>
            <a:r>
              <a:rPr lang="en-US" sz="1200" dirty="0">
                <a:solidFill>
                  <a:schemeClr val="tx1"/>
                </a:solidFill>
                <a:latin typeface="Calibri"/>
                <a:ea typeface="Calibri" panose="020F0502020204030204" pitchFamily="34" charset="0"/>
                <a:cs typeface="Calibri"/>
              </a:rPr>
              <a:t> ve </a:t>
            </a:r>
            <a:r>
              <a:rPr lang="en-US" sz="1200" dirty="0" err="1">
                <a:solidFill>
                  <a:schemeClr val="tx1"/>
                </a:solidFill>
                <a:latin typeface="Calibri"/>
                <a:ea typeface="Calibri" panose="020F0502020204030204" pitchFamily="34" charset="0"/>
                <a:cs typeface="Calibri"/>
              </a:rPr>
              <a:t>kontrol</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altına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alır</a:t>
            </a:r>
            <a:r>
              <a:rPr lang="en-US" sz="1200" dirty="0">
                <a:solidFill>
                  <a:schemeClr val="tx1"/>
                </a:solidFill>
                <a:latin typeface="Calibri"/>
                <a:ea typeface="Calibri" panose="020F0502020204030204" pitchFamily="34" charset="0"/>
                <a:cs typeface="Calibri"/>
              </a:rPr>
              <a:t>" (Codex Alimentarius, 2011). HACCP </a:t>
            </a:r>
            <a:r>
              <a:rPr lang="en-US" sz="1200" dirty="0" err="1">
                <a:solidFill>
                  <a:schemeClr val="tx1"/>
                </a:solidFill>
                <a:latin typeface="Calibri"/>
                <a:ea typeface="Calibri" panose="020F0502020204030204" pitchFamily="34" charset="0"/>
                <a:cs typeface="Calibri"/>
              </a:rPr>
              <a:t>sisteminin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amacı</a:t>
            </a:r>
            <a:r>
              <a:rPr lang="en-US" sz="1200" dirty="0">
                <a:solidFill>
                  <a:schemeClr val="tx1"/>
                </a:solidFill>
                <a:latin typeface="Calibri"/>
                <a:ea typeface="Calibri" panose="020F0502020204030204" pitchFamily="34" charset="0"/>
                <a:cs typeface="Calibri"/>
              </a:rPr>
              <a:t>, Kritik </a:t>
            </a:r>
            <a:r>
              <a:rPr lang="en-US" sz="1200" dirty="0" err="1">
                <a:solidFill>
                  <a:schemeClr val="tx1"/>
                </a:solidFill>
                <a:latin typeface="Calibri"/>
                <a:ea typeface="Calibri" panose="020F0502020204030204" pitchFamily="34" charset="0"/>
                <a:cs typeface="Calibri"/>
              </a:rPr>
              <a:t>Kontrol</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Noktalarını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KKN'lar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kontrol</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etmektir</a:t>
            </a:r>
            <a:r>
              <a:rPr lang="en-US" sz="1200" dirty="0">
                <a:solidFill>
                  <a:schemeClr val="tx1"/>
                </a:solidFill>
                <a:latin typeface="Calibri"/>
                <a:ea typeface="Calibri" panose="020F0502020204030204" pitchFamily="34" charset="0"/>
                <a:cs typeface="Calibri"/>
              </a:rPr>
              <a:t>. Bu </a:t>
            </a:r>
            <a:r>
              <a:rPr lang="en-US" sz="1200" dirty="0" err="1">
                <a:solidFill>
                  <a:schemeClr val="tx1"/>
                </a:solidFill>
                <a:latin typeface="Calibri"/>
                <a:ea typeface="Calibri" panose="020F0502020204030204" pitchFamily="34" charset="0"/>
                <a:cs typeface="Calibri"/>
              </a:rPr>
              <a:t>sistemde</a:t>
            </a:r>
            <a:r>
              <a:rPr lang="en-US" sz="1200" dirty="0">
                <a:solidFill>
                  <a:schemeClr val="tx1"/>
                </a:solidFill>
                <a:latin typeface="Calibri"/>
                <a:ea typeface="Calibri" panose="020F0502020204030204" pitchFamily="34" charset="0"/>
                <a:cs typeface="Calibri"/>
              </a:rPr>
              <a:t>, her KKN </a:t>
            </a:r>
            <a:r>
              <a:rPr lang="en-US" sz="1200" dirty="0" err="1">
                <a:solidFill>
                  <a:schemeClr val="tx1"/>
                </a:solidFill>
                <a:latin typeface="Calibri"/>
                <a:ea typeface="Calibri" panose="020F0502020204030204" pitchFamily="34" charset="0"/>
                <a:cs typeface="Calibri"/>
              </a:rPr>
              <a:t>için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belirlenen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limitler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karşılanmadığında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düzeltici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eylemler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uygulanmaktadır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İHU'ların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uygulanmasıyla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elde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edilenin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ötesinde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tutarlı</a:t>
            </a:r>
            <a:r>
              <a:rPr lang="en-US" sz="1200" dirty="0">
                <a:solidFill>
                  <a:schemeClr val="tx1"/>
                </a:solidFill>
                <a:latin typeface="Calibri"/>
                <a:ea typeface="Calibri" panose="020F0502020204030204" pitchFamily="34" charset="0"/>
                <a:cs typeface="Calibri"/>
              </a:rPr>
              <a:t> ve </a:t>
            </a:r>
            <a:r>
              <a:rPr lang="en-US" sz="1200" dirty="0" err="1">
                <a:solidFill>
                  <a:schemeClr val="tx1"/>
                </a:solidFill>
                <a:latin typeface="Calibri"/>
                <a:ea typeface="Calibri" panose="020F0502020204030204" pitchFamily="34" charset="0"/>
                <a:cs typeface="Calibri"/>
              </a:rPr>
              <a:t>doğrulanabilir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kontrol</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sağlanır</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ndParaRPr>
          </a:p>
          <a:p>
            <a:pPr rtl="0"/>
            <a:endParaRPr lang="en-US" sz="1200" dirty="0">
              <a:solidFill>
                <a:schemeClr val="tx1"/>
              </a:solidFill>
              <a:ea typeface="Calibri" panose="020F0502020204030204" pitchFamily="34" charset="0"/>
            </a:endParaRPr>
          </a:p>
          <a:p>
            <a:r>
              <a:rPr lang="en-US" sz="1200" dirty="0">
                <a:solidFill>
                  <a:schemeClr val="tx1"/>
                </a:solidFill>
                <a:latin typeface="Calibri"/>
                <a:ea typeface="Calibri" panose="020F0502020204030204" pitchFamily="34" charset="0"/>
                <a:cs typeface="Calibri"/>
              </a:rPr>
              <a:t>HACCP </a:t>
            </a:r>
            <a:r>
              <a:rPr lang="en-US" sz="1200" dirty="0" err="1">
                <a:solidFill>
                  <a:schemeClr val="tx1"/>
                </a:solidFill>
                <a:latin typeface="Calibri"/>
                <a:ea typeface="Calibri" panose="020F0502020204030204" pitchFamily="34" charset="0"/>
                <a:cs typeface="Calibri"/>
              </a:rPr>
              <a:t>sistemi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hakkında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daha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fazla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bilgi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almak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için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lütfen</a:t>
            </a:r>
            <a:r>
              <a:rPr lang="en-US" sz="1200" dirty="0">
                <a:solidFill>
                  <a:schemeClr val="tx1"/>
                </a:solidFill>
                <a:latin typeface="Calibri"/>
                <a:ea typeface="Calibri" panose="020F0502020204030204" pitchFamily="34" charset="0"/>
                <a:cs typeface="Calibri"/>
              </a:rPr>
              <a:t> </a:t>
            </a:r>
            <a:r>
              <a:rPr lang="en-US"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burayı</a:t>
            </a:r>
            <a:r>
              <a:rPr lang="en-US" sz="1200" b="1" dirty="0">
                <a:solidFill>
                  <a:srgbClr val="F79037"/>
                </a:solidFill>
                <a:latin typeface="Calibri"/>
                <a:ea typeface="Calibri" panose="020F0502020204030204" pitchFamily="34" charset="0"/>
                <a:cs typeface="Calibri"/>
              </a:rPr>
              <a:t> </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tıklayınız</a:t>
            </a:r>
            <a:r>
              <a:rPr lang="en-US" sz="1200" dirty="0">
                <a:solidFill>
                  <a:schemeClr val="tx1"/>
                </a:solidFill>
                <a:latin typeface="Calibri"/>
                <a:ea typeface="Calibri" panose="020F0502020204030204" pitchFamily="34" charset="0"/>
                <a:cs typeface="Calibri"/>
              </a:rPr>
              <a:t>.  </a:t>
            </a:r>
            <a:endParaRPr lang="en-US"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4" name="Rectangle: Rounded Corners 3">
            <a:extLst>
              <a:ext uri="{FF2B5EF4-FFF2-40B4-BE49-F238E27FC236}">
                <a16:creationId xmlns:a16="http://schemas.microsoft.com/office/drawing/2014/main" id="{634C530D-B071-7435-082D-B7368F032A9D}"/>
              </a:ext>
            </a:extLst>
          </p:cNvPr>
          <p:cNvSpPr/>
          <p:nvPr/>
        </p:nvSpPr>
        <p:spPr>
          <a:xfrm>
            <a:off x="1004466" y="7810224"/>
            <a:ext cx="6366195" cy="1294423"/>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kumimoji="0" lang="en-US" sz="1600" b="1"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Tanımlar</a:t>
            </a:r>
            <a:r>
              <a:rPr kumimoji="0" lang="en-US" sz="16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a:t>
            </a:r>
          </a:p>
          <a:p>
            <a:pPr marL="171450" indent="-171450" fontAlgn="base">
              <a:buFont typeface="Arial" panose="020B0604020202020204" pitchFamily="34" charset="0"/>
              <a:buChar char="•"/>
            </a:pPr>
            <a:r>
              <a:rPr lang="en-US" sz="1200" b="1" i="0" dirty="0">
                <a:solidFill>
                  <a:srgbClr val="000000"/>
                </a:solidFill>
                <a:effectLst/>
                <a:latin typeface="Calibri"/>
                <a:ea typeface="Calibri" panose="020F0502020204030204" pitchFamily="34" charset="0"/>
                <a:cs typeface="Calibri"/>
              </a:rPr>
              <a:t>HACCP </a:t>
            </a:r>
            <a:r>
              <a:rPr lang="en-US" sz="1200" b="1" i="0" dirty="0" err="1">
                <a:solidFill>
                  <a:srgbClr val="000000"/>
                </a:solidFill>
                <a:effectLst/>
                <a:latin typeface="Calibri"/>
                <a:ea typeface="Calibri" panose="020F0502020204030204" pitchFamily="34" charset="0"/>
                <a:cs typeface="Calibri"/>
              </a:rPr>
              <a:t>Sistemi</a:t>
            </a:r>
            <a:r>
              <a:rPr lang="en-US" sz="1200" b="1" i="0" dirty="0">
                <a:solidFill>
                  <a:srgbClr val="000000"/>
                </a:solidFill>
                <a:effectLst/>
                <a:latin typeface="Calibri"/>
                <a:ea typeface="Calibri" panose="020F0502020204030204" pitchFamily="34" charset="0"/>
                <a:cs typeface="Calibri"/>
              </a:rPr>
              <a:t>:</a:t>
            </a:r>
            <a:r>
              <a:rPr lang="en-US" sz="1200" b="1" dirty="0">
                <a:solidFill>
                  <a:srgbClr val="000000"/>
                </a:solidFill>
                <a:latin typeface="Calibri"/>
                <a:ea typeface="Calibri" panose="020F0502020204030204" pitchFamily="34" charset="0"/>
                <a:cs typeface="Calibri"/>
              </a:rPr>
              <a:t> </a:t>
            </a:r>
            <a:r>
              <a:rPr lang="en-US" sz="1200" b="0" i="1" dirty="0">
                <a:solidFill>
                  <a:srgbClr val="000000"/>
                </a:solidFill>
                <a:effectLst/>
                <a:latin typeface="Calibri"/>
                <a:ea typeface="Calibri" panose="020F0502020204030204" pitchFamily="34" charset="0"/>
                <a:cs typeface="Calibri"/>
              </a:rPr>
              <a:t>Bir HACCP </a:t>
            </a:r>
            <a:r>
              <a:rPr lang="en-US" sz="1200" b="0" i="1" dirty="0" err="1">
                <a:solidFill>
                  <a:srgbClr val="000000"/>
                </a:solidFill>
                <a:effectLst/>
                <a:latin typeface="Calibri"/>
                <a:ea typeface="Calibri" panose="020F0502020204030204" pitchFamily="34" charset="0"/>
                <a:cs typeface="Calibri"/>
              </a:rPr>
              <a:t>planının</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geliştirilmesi</a:t>
            </a:r>
            <a:r>
              <a:rPr lang="en-US" sz="1200" b="0" i="1" dirty="0">
                <a:solidFill>
                  <a:srgbClr val="000000"/>
                </a:solidFill>
                <a:effectLst/>
                <a:latin typeface="Calibri"/>
                <a:ea typeface="Calibri" panose="020F0502020204030204" pitchFamily="34" charset="0"/>
                <a:cs typeface="Calibri"/>
              </a:rPr>
              <a:t> ve </a:t>
            </a:r>
            <a:r>
              <a:rPr lang="en-US" sz="1200" b="0" i="1" dirty="0" err="1">
                <a:solidFill>
                  <a:srgbClr val="000000"/>
                </a:solidFill>
                <a:effectLst/>
                <a:latin typeface="Calibri"/>
                <a:ea typeface="Calibri" panose="020F0502020204030204" pitchFamily="34" charset="0"/>
                <a:cs typeface="Calibri"/>
              </a:rPr>
              <a:t>bu</a:t>
            </a:r>
            <a:r>
              <a:rPr lang="en-US" sz="1200" i="1" dirty="0">
                <a:solidFill>
                  <a:srgbClr val="000000"/>
                </a:solidFill>
                <a:latin typeface="Calibri"/>
                <a:ea typeface="Calibri" panose="020F0502020204030204" pitchFamily="34" charset="0"/>
                <a:cs typeface="Calibri"/>
              </a:rPr>
              <a:t> </a:t>
            </a:r>
            <a:r>
              <a:rPr lang="en-US" sz="1200" b="0" i="1" dirty="0">
                <a:solidFill>
                  <a:srgbClr val="000000"/>
                </a:solidFill>
                <a:effectLst/>
                <a:latin typeface="Calibri"/>
                <a:ea typeface="Calibri" panose="020F0502020204030204" pitchFamily="34" charset="0"/>
                <a:cs typeface="Calibri"/>
              </a:rPr>
              <a:t>plana</a:t>
            </a:r>
            <a:r>
              <a:rPr lang="en-US" sz="1200" i="1" dirty="0">
                <a:solidFill>
                  <a:srgbClr val="000000"/>
                </a:solidFill>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uygun</a:t>
            </a:r>
            <a:r>
              <a:rPr lang="en-US" sz="1200" i="1" dirty="0">
                <a:solidFill>
                  <a:srgbClr val="000000"/>
                </a:solidFill>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prosedürlerin</a:t>
            </a:r>
            <a:r>
              <a:rPr lang="en-US" sz="1200" i="1" dirty="0">
                <a:solidFill>
                  <a:srgbClr val="000000"/>
                </a:solidFill>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uygulanması</a:t>
            </a:r>
            <a:r>
              <a:rPr lang="en-US" sz="1200" i="1" dirty="0">
                <a:solidFill>
                  <a:srgbClr val="000000"/>
                </a:solidFill>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(Codex Alimentarius, 2011).</a:t>
            </a:r>
            <a:r>
              <a:rPr lang="en-US" sz="1200" b="1" dirty="0">
                <a:solidFill>
                  <a:srgbClr val="000000"/>
                </a:solidFill>
                <a:latin typeface="Calibri"/>
                <a:ea typeface="Calibri" panose="020F0502020204030204" pitchFamily="34" charset="0"/>
                <a:cs typeface="Calibri"/>
              </a:rPr>
              <a:t> </a:t>
            </a:r>
            <a:r>
              <a:rPr lang="en-US" sz="1200" dirty="0">
                <a:solidFill>
                  <a:srgbClr val="000000"/>
                </a:solidFill>
                <a:latin typeface="Calibri"/>
                <a:ea typeface="Calibri" panose="020F0502020204030204" pitchFamily="34" charset="0"/>
                <a:cs typeface="Calibri"/>
              </a:rPr>
              <a:t> </a:t>
            </a:r>
            <a:endParaRPr lang="en-US" sz="1200" b="0" i="0" dirty="0">
              <a:solidFill>
                <a:srgbClr val="000000"/>
              </a:solidFill>
              <a:effectLst/>
              <a:latin typeface="Calibri"/>
              <a:ea typeface="Calibri" panose="020F0502020204030204" pitchFamily="34" charset="0"/>
              <a:cs typeface="Calibri"/>
            </a:endParaRPr>
          </a:p>
          <a:p>
            <a:pPr marL="171450" indent="-171450" fontAlgn="base">
              <a:buFont typeface="Arial" panose="020B0604020202020204" pitchFamily="34" charset="0"/>
              <a:buChar char="•"/>
            </a:pPr>
            <a:r>
              <a:rPr lang="en-US" sz="1200" b="1" i="0" dirty="0">
                <a:solidFill>
                  <a:srgbClr val="000000"/>
                </a:solidFill>
                <a:effectLst/>
                <a:latin typeface="Calibri"/>
                <a:ea typeface="Calibri" panose="020F0502020204030204" pitchFamily="34" charset="0"/>
                <a:cs typeface="Calibri"/>
              </a:rPr>
              <a:t>HACCP </a:t>
            </a:r>
            <a:r>
              <a:rPr lang="en-US" sz="1200" b="1" i="0" dirty="0" err="1">
                <a:solidFill>
                  <a:srgbClr val="000000"/>
                </a:solidFill>
                <a:effectLst/>
                <a:latin typeface="Calibri"/>
                <a:ea typeface="Calibri" panose="020F0502020204030204" pitchFamily="34" charset="0"/>
                <a:cs typeface="Calibri"/>
              </a:rPr>
              <a:t>Planı</a:t>
            </a:r>
            <a:r>
              <a:rPr lang="en-US" sz="1200" b="1" i="0" dirty="0">
                <a:solidFill>
                  <a:srgbClr val="000000"/>
                </a:solidFill>
                <a:effectLst/>
                <a:latin typeface="Calibri"/>
                <a:ea typeface="Calibri" panose="020F0502020204030204" pitchFamily="34" charset="0"/>
                <a:cs typeface="Calibri"/>
              </a:rPr>
              <a:t>:</a:t>
            </a:r>
            <a:r>
              <a:rPr lang="en-US" sz="1200" b="1" dirty="0">
                <a:solidFill>
                  <a:srgbClr val="000000"/>
                </a:solidFill>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Gıda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işinde</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önemli</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tehlikelerin</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kontrolünü</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sağlamak</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için</a:t>
            </a:r>
            <a:r>
              <a:rPr lang="en-US" sz="1200" b="0" i="1" dirty="0">
                <a:solidFill>
                  <a:srgbClr val="000000"/>
                </a:solidFill>
                <a:effectLst/>
                <a:latin typeface="Calibri"/>
                <a:ea typeface="Calibri" panose="020F0502020204030204" pitchFamily="34" charset="0"/>
                <a:cs typeface="Calibri"/>
              </a:rPr>
              <a:t> HACCP </a:t>
            </a:r>
            <a:r>
              <a:rPr lang="en-US" sz="1200" b="0" i="1" dirty="0" err="1">
                <a:solidFill>
                  <a:srgbClr val="000000"/>
                </a:solidFill>
                <a:effectLst/>
                <a:latin typeface="Calibri"/>
                <a:ea typeface="Calibri" panose="020F0502020204030204" pitchFamily="34" charset="0"/>
                <a:cs typeface="Calibri"/>
              </a:rPr>
              <a:t>ilkelerine</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uygun</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olarak</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hazırlanmış</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dokümantasyon</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veya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doküman</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seti</a:t>
            </a:r>
            <a:r>
              <a:rPr lang="en-US" sz="1200" i="1" dirty="0">
                <a:solidFill>
                  <a:srgbClr val="000000"/>
                </a:solidFill>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(Codex Alimentarius, 2011).</a:t>
            </a:r>
          </a:p>
        </p:txBody>
      </p:sp>
      <p:pic>
        <p:nvPicPr>
          <p:cNvPr id="5" name="Picture 4">
            <a:extLst>
              <a:ext uri="{FF2B5EF4-FFF2-40B4-BE49-F238E27FC236}">
                <a16:creationId xmlns:a16="http://schemas.microsoft.com/office/drawing/2014/main" id="{347F6523-7447-7605-2689-FC0AEBEE314B}"/>
              </a:ext>
            </a:extLst>
          </p:cNvPr>
          <p:cNvPicPr>
            <a:picLocks noChangeAspect="1"/>
          </p:cNvPicPr>
          <p:nvPr/>
        </p:nvPicPr>
        <p:blipFill>
          <a:blip r:embed="rId3"/>
          <a:stretch>
            <a:fillRect/>
          </a:stretch>
        </p:blipFill>
        <p:spPr>
          <a:xfrm>
            <a:off x="85954" y="7221277"/>
            <a:ext cx="493080" cy="474817"/>
          </a:xfrm>
          <a:prstGeom prst="rect">
            <a:avLst/>
          </a:prstGeom>
        </p:spPr>
      </p:pic>
      <p:sp>
        <p:nvSpPr>
          <p:cNvPr id="34" name="Slide Number Placeholder 9">
            <a:extLst>
              <a:ext uri="{FF2B5EF4-FFF2-40B4-BE49-F238E27FC236}">
                <a16:creationId xmlns:a16="http://schemas.microsoft.com/office/drawing/2014/main" id="{EB5A8321-6013-78AC-9463-71F674567CE7}"/>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26</a:t>
            </a:fld>
            <a:endParaRPr lang="en-US" sz="1100"/>
          </a:p>
        </p:txBody>
      </p:sp>
    </p:spTree>
    <p:extLst>
      <p:ext uri="{BB962C8B-B14F-4D97-AF65-F5344CB8AC3E}">
        <p14:creationId xmlns:p14="http://schemas.microsoft.com/office/powerpoint/2010/main" val="4214752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143532" y="896882"/>
            <a:ext cx="6042743"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600"/>
              <a:t>Gıda Üretimi ve Lojistik</a:t>
            </a:r>
            <a:endPar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algn="l" rtl="0"/>
            <a:r>
              <a:rPr lang="en-US" sz="1400" b="1" dirty="0" err="1">
                <a:solidFill>
                  <a:schemeClr val="tx1"/>
                </a:solidFill>
                <a:latin typeface="Calibri"/>
                <a:ea typeface="Calibri" panose="020F0502020204030204" pitchFamily="34" charset="0"/>
                <a:cs typeface="Calibri"/>
              </a:rPr>
              <a:t>Diğer</a:t>
            </a:r>
            <a:r>
              <a:rPr lang="en-US" sz="1400" b="1" dirty="0">
                <a:solidFill>
                  <a:schemeClr val="tx1"/>
                </a:solidFill>
                <a:latin typeface="Calibri"/>
                <a:ea typeface="Calibri" panose="020F0502020204030204" pitchFamily="34" charset="0"/>
                <a:cs typeface="Calibri"/>
              </a:rPr>
              <a:t> </a:t>
            </a:r>
            <a:r>
              <a:rPr lang="en-US" sz="1400" b="1" dirty="0" err="1">
                <a:solidFill>
                  <a:schemeClr val="tx1"/>
                </a:solidFill>
                <a:latin typeface="Calibri"/>
                <a:ea typeface="Calibri" panose="020F0502020204030204" pitchFamily="34" charset="0"/>
                <a:cs typeface="Calibri"/>
              </a:rPr>
              <a:t>Hususlar</a:t>
            </a:r>
            <a:r>
              <a:rPr lang="en-US" sz="1400" b="1" dirty="0">
                <a:solidFill>
                  <a:schemeClr val="tx1"/>
                </a:solidFill>
                <a:latin typeface="Calibri"/>
                <a:ea typeface="Calibri" panose="020F0502020204030204" pitchFamily="34" charset="0"/>
                <a:cs typeface="Calibri"/>
              </a:rPr>
              <a:t>:</a:t>
            </a:r>
          </a:p>
          <a:p>
            <a:pPr algn="l" rtl="0"/>
            <a:endParaRPr lang="en-US" sz="1200" dirty="0">
              <a:solidFill>
                <a:srgbClr val="F79037"/>
              </a:solidFill>
              <a:ea typeface="Calibri" panose="020F0502020204030204" pitchFamily="34" charset="0"/>
            </a:endParaRPr>
          </a:p>
          <a:p>
            <a:r>
              <a:rPr lang="en-US" sz="1200" dirty="0" err="1">
                <a:solidFill>
                  <a:schemeClr val="tx1"/>
                </a:solidFill>
                <a:latin typeface="Calibri"/>
                <a:ea typeface="Calibri" panose="020F0502020204030204" pitchFamily="34" charset="0"/>
                <a:cs typeface="Calibri"/>
              </a:rPr>
              <a:t>Gıda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üretimi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sırasındaki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süreçleri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daha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sürdürülebilir</a:t>
            </a:r>
            <a:r>
              <a:rPr lang="en-US" sz="1200" dirty="0">
                <a:solidFill>
                  <a:schemeClr val="tx1"/>
                </a:solidFill>
                <a:latin typeface="Calibri"/>
                <a:ea typeface="Calibri" panose="020F0502020204030204" pitchFamily="34" charset="0"/>
                <a:cs typeface="Calibri"/>
              </a:rPr>
              <a:t> hale </a:t>
            </a:r>
            <a:r>
              <a:rPr lang="en-US" sz="1200" dirty="0" err="1">
                <a:solidFill>
                  <a:schemeClr val="tx1"/>
                </a:solidFill>
                <a:latin typeface="Calibri"/>
                <a:ea typeface="Calibri" panose="020F0502020204030204" pitchFamily="34" charset="0"/>
                <a:cs typeface="Calibri"/>
              </a:rPr>
              <a:t>getirmek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için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su</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tüketimini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azaltmak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düşük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karbonlu</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veya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sıfır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karbonlu</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enerji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kaynaklarını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benimsemek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atık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geri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kazanımını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teşvik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etmek</a:t>
            </a:r>
            <a:r>
              <a:rPr lang="en-US" sz="1200" dirty="0">
                <a:solidFill>
                  <a:schemeClr val="tx1"/>
                </a:solidFill>
                <a:latin typeface="Calibri"/>
                <a:ea typeface="Calibri" panose="020F0502020204030204" pitchFamily="34" charset="0"/>
                <a:cs typeface="Calibri"/>
              </a:rPr>
              <a:t> ve sera </a:t>
            </a:r>
            <a:r>
              <a:rPr lang="en-US" sz="1200" dirty="0" err="1">
                <a:solidFill>
                  <a:schemeClr val="tx1"/>
                </a:solidFill>
                <a:latin typeface="Calibri"/>
                <a:ea typeface="Calibri" panose="020F0502020204030204" pitchFamily="34" charset="0"/>
                <a:cs typeface="Calibri"/>
              </a:rPr>
              <a:t>gazı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emisyonlarını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azaltmak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önemlidir</a:t>
            </a:r>
            <a:r>
              <a:rPr lang="en-US" sz="1200" dirty="0">
                <a:solidFill>
                  <a:schemeClr val="tx1"/>
                </a:solidFill>
                <a:latin typeface="Calibri"/>
                <a:ea typeface="Calibri" panose="020F0502020204030204" pitchFamily="34" charset="0"/>
                <a:cs typeface="Calibri"/>
              </a:rPr>
              <a:t>. Bu </a:t>
            </a:r>
            <a:r>
              <a:rPr lang="en-US" sz="1200" dirty="0" err="1">
                <a:solidFill>
                  <a:schemeClr val="tx1"/>
                </a:solidFill>
                <a:latin typeface="Calibri"/>
                <a:ea typeface="Calibri" panose="020F0502020204030204" pitchFamily="34" charset="0"/>
                <a:cs typeface="Calibri"/>
              </a:rPr>
              <a:t>nedenle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aşağıdaki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görevleri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yerine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getirmek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gerekir</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cs typeface="Calibri"/>
            </a:endParaRPr>
          </a:p>
          <a:p>
            <a:pPr rtl="0"/>
            <a:endParaRPr lang="en-US" sz="1200" dirty="0">
              <a:solidFill>
                <a:schemeClr val="tx1"/>
              </a:solidFill>
              <a:ea typeface="Calibri" panose="020F0502020204030204" pitchFamily="34" charset="0"/>
            </a:endParaRPr>
          </a:p>
          <a:p>
            <a:pPr marL="171450" indent="-171450">
              <a:buChar char="•"/>
            </a:pPr>
            <a:r>
              <a:rPr lang="en-US" sz="1200" dirty="0" err="1">
                <a:solidFill>
                  <a:schemeClr val="tx1"/>
                </a:solidFill>
                <a:latin typeface="Calibri"/>
                <a:ea typeface="Calibri" panose="020F0502020204030204" pitchFamily="34" charset="0"/>
                <a:cs typeface="Calibri"/>
              </a:rPr>
              <a:t>Üretim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süreçleri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sık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sık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gözden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geçirilmelidir</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171450" indent="-171450" rtl="0">
              <a:buFont typeface="Arial" panose="020B0604020202020204" pitchFamily="34" charset="0"/>
              <a:buChar char="•"/>
            </a:pPr>
            <a:endParaRPr lang="en-US" sz="1200" dirty="0">
              <a:solidFill>
                <a:schemeClr val="tx1"/>
              </a:solidFill>
              <a:ea typeface="Calibri" panose="020F0502020204030204" pitchFamily="34" charset="0"/>
            </a:endParaRPr>
          </a:p>
          <a:p>
            <a:pPr marL="171450" indent="-171450">
              <a:buFont typeface="Arial" panose="020B0604020202020204" pitchFamily="34" charset="0"/>
              <a:buChar char="•"/>
            </a:pPr>
            <a:r>
              <a:rPr lang="en-US" sz="1200" dirty="0" err="1">
                <a:solidFill>
                  <a:schemeClr val="tx1"/>
                </a:solidFill>
                <a:latin typeface="Calibri"/>
                <a:ea typeface="Calibri" panose="020F0502020204030204" pitchFamily="34" charset="0"/>
                <a:cs typeface="Calibri"/>
              </a:rPr>
              <a:t>Ekipmanın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çalıştırılması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için</a:t>
            </a:r>
            <a:r>
              <a:rPr lang="en-US" sz="1200" dirty="0">
                <a:solidFill>
                  <a:schemeClr val="tx1"/>
                </a:solidFill>
                <a:latin typeface="Calibri"/>
                <a:ea typeface="Calibri" panose="020F0502020204030204" pitchFamily="34" charset="0"/>
                <a:cs typeface="Calibri"/>
              </a:rPr>
              <a:t> iyi </a:t>
            </a:r>
            <a:r>
              <a:rPr lang="en-US" sz="1200" dirty="0" err="1">
                <a:solidFill>
                  <a:schemeClr val="tx1"/>
                </a:solidFill>
                <a:latin typeface="Calibri"/>
                <a:ea typeface="Calibri" panose="020F0502020204030204" pitchFamily="34" charset="0"/>
                <a:cs typeface="Calibri"/>
              </a:rPr>
              <a:t>uygulamalar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tercih</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edilmelidir</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171450" indent="-171450" rtl="0">
              <a:buFont typeface="Arial" panose="020B0604020202020204" pitchFamily="34" charset="0"/>
              <a:buChar char="•"/>
            </a:pPr>
            <a:endParaRPr lang="en-US" sz="1200" dirty="0">
              <a:solidFill>
                <a:schemeClr val="tx1"/>
              </a:solidFill>
              <a:ea typeface="Calibri" panose="020F0502020204030204" pitchFamily="34" charset="0"/>
            </a:endParaRPr>
          </a:p>
          <a:p>
            <a:pPr marL="171450" indent="-171450" rtl="0">
              <a:buFont typeface="Arial" panose="020B0604020202020204" pitchFamily="34" charset="0"/>
              <a:buChar char="•"/>
            </a:pPr>
            <a:r>
              <a:rPr lang="en-US" sz="1200" dirty="0">
                <a:solidFill>
                  <a:schemeClr val="tx1"/>
                </a:solidFill>
                <a:latin typeface="Calibri"/>
                <a:ea typeface="Calibri" panose="020F0502020204030204" pitchFamily="34" charset="0"/>
                <a:cs typeface="Calibri"/>
              </a:rPr>
              <a:t>Enerji </a:t>
            </a:r>
            <a:r>
              <a:rPr lang="en-US" sz="1200" dirty="0" err="1">
                <a:solidFill>
                  <a:schemeClr val="tx1"/>
                </a:solidFill>
                <a:latin typeface="Calibri"/>
                <a:ea typeface="Calibri" panose="020F0502020204030204" pitchFamily="34" charset="0"/>
                <a:cs typeface="Calibri"/>
              </a:rPr>
              <a:t>kayıpları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azaltılmalı</a:t>
            </a:r>
            <a:r>
              <a:rPr lang="en-US" sz="1200" dirty="0">
                <a:solidFill>
                  <a:schemeClr val="tx1"/>
                </a:solidFill>
                <a:latin typeface="Calibri"/>
                <a:ea typeface="Calibri" panose="020F0502020204030204" pitchFamily="34" charset="0"/>
                <a:cs typeface="Calibri"/>
              </a:rPr>
              <a:t> ve </a:t>
            </a:r>
            <a:r>
              <a:rPr lang="en-US" sz="1200" dirty="0" err="1">
                <a:solidFill>
                  <a:schemeClr val="tx1"/>
                </a:solidFill>
                <a:latin typeface="Calibri"/>
                <a:ea typeface="Calibri" panose="020F0502020204030204" pitchFamily="34" charset="0"/>
                <a:cs typeface="Calibri"/>
              </a:rPr>
              <a:t>termal</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potansiyele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sahip</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akışlar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yeniden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kullanılmalıdır</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171450" indent="-171450" rtl="0">
              <a:buFont typeface="Arial" panose="020B0604020202020204" pitchFamily="34" charset="0"/>
              <a:buChar char="•"/>
            </a:pPr>
            <a:endParaRPr lang="en-US" sz="1200" dirty="0">
              <a:solidFill>
                <a:schemeClr val="tx1"/>
              </a:solidFill>
              <a:ea typeface="Calibri" panose="020F0502020204030204" pitchFamily="34" charset="0"/>
            </a:endParaRPr>
          </a:p>
          <a:p>
            <a:pPr marL="171450" indent="-171450" rtl="0">
              <a:buFont typeface="Arial" panose="020B0604020202020204" pitchFamily="34" charset="0"/>
              <a:buChar char="•"/>
            </a:pPr>
            <a:r>
              <a:rPr lang="en-US" sz="1200" dirty="0" err="1">
                <a:solidFill>
                  <a:schemeClr val="tx1"/>
                </a:solidFill>
                <a:latin typeface="Calibri"/>
                <a:ea typeface="Calibri" panose="020F0502020204030204" pitchFamily="34" charset="0"/>
                <a:cs typeface="Calibri"/>
              </a:rPr>
              <a:t>Fosil</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enerji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kaynaklarının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kullanımı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azaltılmalı</a:t>
            </a:r>
            <a:r>
              <a:rPr lang="en-US" sz="1200" dirty="0">
                <a:solidFill>
                  <a:schemeClr val="tx1"/>
                </a:solidFill>
                <a:latin typeface="Calibri"/>
                <a:ea typeface="Calibri" panose="020F0502020204030204" pitchFamily="34" charset="0"/>
                <a:cs typeface="Calibri"/>
              </a:rPr>
              <a:t> ve </a:t>
            </a:r>
            <a:r>
              <a:rPr lang="en-US" sz="1200" dirty="0" err="1">
                <a:solidFill>
                  <a:schemeClr val="tx1"/>
                </a:solidFill>
                <a:latin typeface="Calibri"/>
                <a:ea typeface="Calibri" panose="020F0502020204030204" pitchFamily="34" charset="0"/>
                <a:cs typeface="Calibri"/>
              </a:rPr>
              <a:t>yenilenebilir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kaynaklardan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elde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edilen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enerjinin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kullanım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yüzdesi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artırılmalıdır</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r>
              <a:rPr lang="en-US" sz="1200" dirty="0" err="1">
                <a:solidFill>
                  <a:schemeClr val="tx1"/>
                </a:solidFill>
                <a:latin typeface="Calibri"/>
                <a:ea typeface="Calibri" panose="020F0502020204030204" pitchFamily="34" charset="0"/>
                <a:cs typeface="Calibri"/>
              </a:rPr>
              <a:t>Dikkate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alınması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gereken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bir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diğer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nokta</a:t>
            </a:r>
            <a:r>
              <a:rPr lang="en-US" sz="1200" dirty="0">
                <a:solidFill>
                  <a:schemeClr val="tx1"/>
                </a:solidFill>
                <a:latin typeface="Calibri"/>
                <a:ea typeface="Calibri" panose="020F0502020204030204" pitchFamily="34" charset="0"/>
                <a:cs typeface="Calibri"/>
              </a:rPr>
              <a:t> da </a:t>
            </a:r>
            <a:r>
              <a:rPr lang="en-US" sz="1200" dirty="0" err="1">
                <a:solidFill>
                  <a:schemeClr val="tx1"/>
                </a:solidFill>
                <a:latin typeface="Calibri"/>
                <a:ea typeface="Calibri" panose="020F0502020204030204" pitchFamily="34" charset="0"/>
                <a:cs typeface="Calibri"/>
              </a:rPr>
              <a:t>personelin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eğitimidir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Gıda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operasyonlarını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doğru</a:t>
            </a:r>
            <a:r>
              <a:rPr lang="en-US" sz="1200" dirty="0">
                <a:solidFill>
                  <a:schemeClr val="tx1"/>
                </a:solidFill>
                <a:latin typeface="Calibri"/>
                <a:ea typeface="Calibri" panose="020F0502020204030204" pitchFamily="34" charset="0"/>
                <a:cs typeface="Calibri"/>
              </a:rPr>
              <a:t> ve </a:t>
            </a:r>
            <a:r>
              <a:rPr lang="en-US" sz="1200" dirty="0" err="1">
                <a:solidFill>
                  <a:schemeClr val="tx1"/>
                </a:solidFill>
                <a:latin typeface="Calibri"/>
                <a:ea typeface="Calibri" panose="020F0502020204030204" pitchFamily="34" charset="0"/>
                <a:cs typeface="Calibri"/>
              </a:rPr>
              <a:t>güvenli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bir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şekilde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yürütebilmeleri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için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operatörlerin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eğitimini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teşvik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etmek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esastır</a:t>
            </a:r>
            <a:r>
              <a:rPr lang="en-US" sz="1200" dirty="0">
                <a:solidFill>
                  <a:schemeClr val="tx1"/>
                </a:solidFill>
                <a:latin typeface="Calibri"/>
                <a:ea typeface="Calibri" panose="020F0502020204030204" pitchFamily="34" charset="0"/>
                <a:cs typeface="Calibri"/>
              </a:rPr>
              <a:t>.</a:t>
            </a:r>
            <a:endParaRPr lang="en-IE"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3" name="Picture 32" descr="A picture containing indoor, person, preparing  Description automatically generated">
            <a:extLst>
              <a:ext uri="{FF2B5EF4-FFF2-40B4-BE49-F238E27FC236}">
                <a16:creationId xmlns:a16="http://schemas.microsoft.com/office/drawing/2014/main" id="{8BAA2034-534A-DF44-940A-4CB1A7A22C8E}"/>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097449" y="6894614"/>
            <a:ext cx="3779838" cy="2501190"/>
          </a:xfrm>
          <a:prstGeom prst="rect">
            <a:avLst/>
          </a:prstGeom>
        </p:spPr>
      </p:pic>
      <p:sp>
        <p:nvSpPr>
          <p:cNvPr id="5" name="Slide Number Placeholder 9">
            <a:extLst>
              <a:ext uri="{FF2B5EF4-FFF2-40B4-BE49-F238E27FC236}">
                <a16:creationId xmlns:a16="http://schemas.microsoft.com/office/drawing/2014/main" id="{3562354E-BC23-5774-A03D-70F40006286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27</a:t>
            </a:fld>
            <a:endParaRPr lang="en-US" sz="1100"/>
          </a:p>
        </p:txBody>
      </p:sp>
    </p:spTree>
    <p:extLst>
      <p:ext uri="{BB962C8B-B14F-4D97-AF65-F5344CB8AC3E}">
        <p14:creationId xmlns:p14="http://schemas.microsoft.com/office/powerpoint/2010/main" val="3369593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Bireysel Öğrenci Ödevi Önerisi:</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342361"/>
            <a:ext cx="6363361" cy="4277530"/>
          </a:xfrm>
        </p:spPr>
        <p:txBody>
          <a:bodyPr lIns="91440" tIns="45720" rIns="91440" bIns="45720" numCol="1" spcCol="288000" anchor="t">
            <a:noAutofit/>
          </a:bodyPr>
          <a:lstStyle/>
          <a:p>
            <a:pPr rtl="0"/>
            <a:r>
              <a:rPr lang="en-GB" sz="1200" b="1" dirty="0" err="1">
                <a:latin typeface="Calibri"/>
                <a:cs typeface="Calibri"/>
              </a:rPr>
              <a:t>Uygulamalı</a:t>
            </a:r>
            <a:r>
              <a:rPr lang="en-GB" sz="1200" b="1" dirty="0">
                <a:latin typeface="Calibri"/>
                <a:cs typeface="Calibri"/>
              </a:rPr>
              <a:t> </a:t>
            </a:r>
            <a:r>
              <a:rPr lang="en-GB" sz="1200" b="1" dirty="0" err="1">
                <a:latin typeface="Calibri"/>
                <a:cs typeface="Calibri"/>
              </a:rPr>
              <a:t>Etkinlik</a:t>
            </a:r>
            <a:r>
              <a:rPr lang="en-GB" sz="1200" b="1" dirty="0">
                <a:latin typeface="Calibri"/>
                <a:cs typeface="Calibri"/>
              </a:rPr>
              <a:t> 1:</a:t>
            </a:r>
          </a:p>
          <a:p>
            <a:pPr rtl="0"/>
            <a:r>
              <a:rPr lang="en-GB" sz="1200" dirty="0" err="1">
                <a:latin typeface="Calibri"/>
                <a:cs typeface="Calibri"/>
              </a:rPr>
              <a:t>Öğrenciler</a:t>
            </a:r>
            <a:r>
              <a:rPr lang="en-GB" sz="1200" dirty="0">
                <a:latin typeface="Calibri"/>
                <a:cs typeface="Calibri"/>
              </a:rPr>
              <a:t> </a:t>
            </a:r>
            <a:r>
              <a:rPr lang="en-GB" sz="1200" dirty="0" err="1">
                <a:latin typeface="Calibri"/>
                <a:cs typeface="Calibri"/>
              </a:rPr>
              <a:t>bir</a:t>
            </a:r>
            <a:r>
              <a:rPr lang="en-GB" sz="1200" dirty="0">
                <a:latin typeface="Calibri"/>
                <a:cs typeface="Calibri"/>
              </a:rPr>
              <a:t> </a:t>
            </a:r>
            <a:r>
              <a:rPr lang="en-GB" sz="1200" dirty="0" err="1">
                <a:latin typeface="Calibri"/>
                <a:cs typeface="Calibri"/>
              </a:rPr>
              <a:t>gıda</a:t>
            </a:r>
            <a:r>
              <a:rPr lang="en-GB" sz="1200" dirty="0">
                <a:latin typeface="Calibri"/>
                <a:cs typeface="Calibri"/>
              </a:rPr>
              <a:t> </a:t>
            </a:r>
            <a:r>
              <a:rPr lang="en-GB" sz="1200" dirty="0" err="1">
                <a:latin typeface="Calibri"/>
                <a:cs typeface="Calibri"/>
              </a:rPr>
              <a:t>ürünü</a:t>
            </a:r>
            <a:r>
              <a:rPr lang="en-GB" sz="1200" dirty="0">
                <a:latin typeface="Calibri"/>
                <a:cs typeface="Calibri"/>
              </a:rPr>
              <a:t> </a:t>
            </a:r>
            <a:r>
              <a:rPr lang="en-GB" sz="1200" dirty="0" err="1">
                <a:latin typeface="Calibri"/>
                <a:cs typeface="Calibri"/>
              </a:rPr>
              <a:t>ve</a:t>
            </a:r>
            <a:r>
              <a:rPr lang="en-GB" sz="1200" dirty="0">
                <a:latin typeface="Calibri"/>
                <a:cs typeface="Calibri"/>
              </a:rPr>
              <a:t>/</a:t>
            </a:r>
            <a:r>
              <a:rPr lang="en-GB" sz="1200" dirty="0" err="1">
                <a:latin typeface="Calibri"/>
                <a:cs typeface="Calibri"/>
              </a:rPr>
              <a:t>veya</a:t>
            </a:r>
            <a:r>
              <a:rPr lang="en-GB" sz="1200" dirty="0">
                <a:latin typeface="Calibri"/>
                <a:cs typeface="Calibri"/>
              </a:rPr>
              <a:t> </a:t>
            </a:r>
            <a:r>
              <a:rPr lang="en-GB" sz="1200" dirty="0" err="1">
                <a:latin typeface="Calibri"/>
                <a:cs typeface="Calibri"/>
              </a:rPr>
              <a:t>hizmeti</a:t>
            </a:r>
            <a:r>
              <a:rPr lang="en-GB" sz="1200" dirty="0">
                <a:latin typeface="Calibri"/>
                <a:cs typeface="Calibri"/>
              </a:rPr>
              <a:t> </a:t>
            </a:r>
            <a:r>
              <a:rPr lang="en-GB" sz="1200" dirty="0" err="1">
                <a:latin typeface="Calibri"/>
                <a:cs typeface="Calibri"/>
              </a:rPr>
              <a:t>seçebilir</a:t>
            </a:r>
            <a:r>
              <a:rPr lang="en-GB" sz="1200" dirty="0">
                <a:latin typeface="Calibri"/>
                <a:cs typeface="Calibri"/>
              </a:rPr>
              <a:t> </a:t>
            </a:r>
            <a:r>
              <a:rPr lang="en-GB" sz="1200" dirty="0" err="1">
                <a:latin typeface="Calibri"/>
                <a:cs typeface="Calibri"/>
              </a:rPr>
              <a:t>ve</a:t>
            </a:r>
            <a:r>
              <a:rPr lang="en-GB" sz="1200" dirty="0">
                <a:latin typeface="Calibri"/>
                <a:cs typeface="Calibri"/>
              </a:rPr>
              <a:t> </a:t>
            </a:r>
            <a:r>
              <a:rPr lang="en-GB" sz="1200" dirty="0" err="1">
                <a:latin typeface="Calibri"/>
                <a:cs typeface="Calibri"/>
              </a:rPr>
              <a:t>tesislerin</a:t>
            </a:r>
            <a:r>
              <a:rPr lang="en-GB" sz="1200" dirty="0">
                <a:latin typeface="Calibri"/>
                <a:cs typeface="Calibri"/>
              </a:rPr>
              <a:t> </a:t>
            </a:r>
            <a:r>
              <a:rPr lang="en-GB" sz="1200" dirty="0" err="1">
                <a:latin typeface="Calibri"/>
                <a:cs typeface="Calibri"/>
              </a:rPr>
              <a:t>nasıl</a:t>
            </a:r>
            <a:r>
              <a:rPr lang="en-GB" sz="1200" dirty="0">
                <a:latin typeface="Calibri"/>
                <a:cs typeface="Calibri"/>
              </a:rPr>
              <a:t> </a:t>
            </a:r>
            <a:r>
              <a:rPr lang="en-GB" sz="1200" dirty="0" err="1">
                <a:latin typeface="Calibri"/>
                <a:cs typeface="Calibri"/>
              </a:rPr>
              <a:t>tasarlanması</a:t>
            </a:r>
            <a:r>
              <a:rPr lang="en-GB" sz="1200" dirty="0">
                <a:latin typeface="Calibri"/>
                <a:cs typeface="Calibri"/>
              </a:rPr>
              <a:t> </a:t>
            </a:r>
            <a:r>
              <a:rPr lang="en-GB" sz="1200" dirty="0" err="1">
                <a:latin typeface="Calibri"/>
                <a:cs typeface="Calibri"/>
              </a:rPr>
              <a:t>gerektiğini</a:t>
            </a:r>
            <a:r>
              <a:rPr lang="en-GB" sz="1200" dirty="0">
                <a:latin typeface="Calibri"/>
                <a:cs typeface="Calibri"/>
              </a:rPr>
              <a:t> </a:t>
            </a:r>
            <a:r>
              <a:rPr lang="en-GB" sz="1200" dirty="0" err="1">
                <a:latin typeface="Calibri"/>
                <a:cs typeface="Calibri"/>
              </a:rPr>
              <a:t>ve</a:t>
            </a:r>
            <a:r>
              <a:rPr lang="en-GB" sz="1200" dirty="0">
                <a:latin typeface="Calibri"/>
                <a:cs typeface="Calibri"/>
              </a:rPr>
              <a:t> İyi </a:t>
            </a:r>
            <a:r>
              <a:rPr lang="en-GB" sz="1200" dirty="0" err="1">
                <a:latin typeface="Calibri"/>
                <a:cs typeface="Calibri"/>
              </a:rPr>
              <a:t>Hijyen</a:t>
            </a:r>
            <a:r>
              <a:rPr lang="en-GB" sz="1200" dirty="0">
                <a:latin typeface="Calibri"/>
                <a:cs typeface="Calibri"/>
              </a:rPr>
              <a:t> / </a:t>
            </a:r>
            <a:r>
              <a:rPr lang="en-GB" sz="1200" dirty="0" err="1">
                <a:latin typeface="Calibri"/>
                <a:cs typeface="Calibri"/>
              </a:rPr>
              <a:t>Üretim</a:t>
            </a:r>
            <a:r>
              <a:rPr lang="en-GB" sz="1200" dirty="0">
                <a:latin typeface="Calibri"/>
                <a:cs typeface="Calibri"/>
              </a:rPr>
              <a:t> </a:t>
            </a:r>
            <a:r>
              <a:rPr lang="en-GB" sz="1200" dirty="0" err="1">
                <a:latin typeface="Calibri"/>
                <a:cs typeface="Calibri"/>
              </a:rPr>
              <a:t>Uygulamalarını</a:t>
            </a:r>
            <a:r>
              <a:rPr lang="en-GB" sz="1200" dirty="0">
                <a:latin typeface="Calibri"/>
                <a:cs typeface="Calibri"/>
              </a:rPr>
              <a:t> </a:t>
            </a:r>
            <a:r>
              <a:rPr lang="en-GB" sz="1200" dirty="0" err="1">
                <a:latin typeface="Calibri"/>
                <a:cs typeface="Calibri"/>
              </a:rPr>
              <a:t>açıklayabilirler</a:t>
            </a:r>
            <a:r>
              <a:rPr lang="en-GB" sz="1200" dirty="0">
                <a:latin typeface="Calibri"/>
                <a:cs typeface="Calibri"/>
              </a:rPr>
              <a:t>.</a:t>
            </a:r>
          </a:p>
          <a:p>
            <a:pPr rtl="0"/>
            <a:endParaRPr lang="en-GB" sz="1200" dirty="0">
              <a:solidFill>
                <a:schemeClr val="tx1"/>
              </a:solidFill>
              <a:ea typeface="Calibri" panose="020F0502020204030204" pitchFamily="34" charset="0"/>
            </a:endParaRPr>
          </a:p>
          <a:p>
            <a:pPr rtl="0"/>
            <a:r>
              <a:rPr lang="en-GB" sz="1200" b="1" dirty="0" err="1">
                <a:latin typeface="Calibri"/>
                <a:cs typeface="Calibri"/>
              </a:rPr>
              <a:t>Uygulamalı</a:t>
            </a:r>
            <a:r>
              <a:rPr lang="en-GB" sz="1200" b="1" dirty="0">
                <a:latin typeface="Calibri"/>
                <a:cs typeface="Calibri"/>
              </a:rPr>
              <a:t> </a:t>
            </a:r>
            <a:r>
              <a:rPr lang="en-GB" sz="1200" b="1" dirty="0" err="1">
                <a:latin typeface="Calibri"/>
                <a:cs typeface="Calibri"/>
              </a:rPr>
              <a:t>Etkinlik</a:t>
            </a:r>
            <a:r>
              <a:rPr lang="en-GB" sz="1200" b="1" dirty="0">
                <a:latin typeface="Calibri"/>
                <a:cs typeface="Calibri"/>
              </a:rPr>
              <a:t> 2:</a:t>
            </a:r>
          </a:p>
          <a:p>
            <a:pPr rtl="0"/>
            <a:r>
              <a:rPr lang="en-GB" sz="1200" dirty="0" err="1">
                <a:latin typeface="Calibri"/>
                <a:cs typeface="Calibri"/>
              </a:rPr>
              <a:t>Öğrencilerden</a:t>
            </a:r>
            <a:r>
              <a:rPr lang="en-GB" sz="1200" dirty="0">
                <a:latin typeface="Calibri"/>
                <a:cs typeface="Calibri"/>
              </a:rPr>
              <a:t> </a:t>
            </a:r>
            <a:r>
              <a:rPr lang="en-GB" sz="1200" dirty="0" err="1">
                <a:latin typeface="Calibri"/>
                <a:cs typeface="Calibri"/>
              </a:rPr>
              <a:t>seçtikleri</a:t>
            </a:r>
            <a:r>
              <a:rPr lang="en-GB" sz="1200" dirty="0">
                <a:latin typeface="Calibri"/>
                <a:cs typeface="Calibri"/>
              </a:rPr>
              <a:t> </a:t>
            </a:r>
            <a:r>
              <a:rPr lang="en-GB" sz="1200" dirty="0" err="1">
                <a:latin typeface="Calibri"/>
                <a:cs typeface="Calibri"/>
              </a:rPr>
              <a:t>bir</a:t>
            </a:r>
            <a:r>
              <a:rPr lang="en-GB" sz="1200" dirty="0">
                <a:latin typeface="Calibri"/>
                <a:cs typeface="Calibri"/>
              </a:rPr>
              <a:t> </a:t>
            </a:r>
            <a:r>
              <a:rPr lang="en-GB" sz="1200" dirty="0" err="1">
                <a:latin typeface="Calibri"/>
                <a:cs typeface="Calibri"/>
              </a:rPr>
              <a:t>gıda</a:t>
            </a:r>
            <a:r>
              <a:rPr lang="en-GB" sz="1200" dirty="0">
                <a:latin typeface="Calibri"/>
                <a:cs typeface="Calibri"/>
              </a:rPr>
              <a:t> </a:t>
            </a:r>
            <a:r>
              <a:rPr lang="en-GB" sz="1200" dirty="0" err="1">
                <a:latin typeface="Calibri"/>
                <a:cs typeface="Calibri"/>
              </a:rPr>
              <a:t>ürünü</a:t>
            </a:r>
            <a:r>
              <a:rPr lang="en-GB" sz="1200" dirty="0">
                <a:latin typeface="Calibri"/>
                <a:cs typeface="Calibri"/>
              </a:rPr>
              <a:t> </a:t>
            </a:r>
            <a:r>
              <a:rPr lang="en-GB" sz="1200" dirty="0" err="1">
                <a:latin typeface="Calibri"/>
                <a:cs typeface="Calibri"/>
              </a:rPr>
              <a:t>ve</a:t>
            </a:r>
            <a:r>
              <a:rPr lang="en-GB" sz="1200" dirty="0">
                <a:latin typeface="Calibri"/>
                <a:cs typeface="Calibri"/>
              </a:rPr>
              <a:t>/</a:t>
            </a:r>
            <a:r>
              <a:rPr lang="en-GB" sz="1200" dirty="0" err="1">
                <a:latin typeface="Calibri"/>
                <a:cs typeface="Calibri"/>
              </a:rPr>
              <a:t>veya</a:t>
            </a:r>
            <a:r>
              <a:rPr lang="en-GB" sz="1200" dirty="0">
                <a:latin typeface="Calibri"/>
                <a:cs typeface="Calibri"/>
              </a:rPr>
              <a:t> </a:t>
            </a:r>
            <a:r>
              <a:rPr lang="en-GB" sz="1200" dirty="0" err="1">
                <a:latin typeface="Calibri"/>
                <a:cs typeface="Calibri"/>
              </a:rPr>
              <a:t>hizmeti</a:t>
            </a:r>
            <a:r>
              <a:rPr lang="en-GB" sz="1200" dirty="0">
                <a:latin typeface="Calibri"/>
                <a:cs typeface="Calibri"/>
              </a:rPr>
              <a:t> </a:t>
            </a:r>
            <a:r>
              <a:rPr lang="en-GB" sz="1200" dirty="0" err="1">
                <a:latin typeface="Calibri"/>
                <a:cs typeface="Calibri"/>
              </a:rPr>
              <a:t>için</a:t>
            </a:r>
            <a:r>
              <a:rPr lang="en-GB" sz="1200" dirty="0">
                <a:latin typeface="Calibri"/>
                <a:cs typeface="Calibri"/>
              </a:rPr>
              <a:t> </a:t>
            </a:r>
            <a:r>
              <a:rPr lang="en-GB" sz="1200" dirty="0" err="1">
                <a:latin typeface="Calibri"/>
                <a:cs typeface="Calibri"/>
              </a:rPr>
              <a:t>bir</a:t>
            </a:r>
            <a:r>
              <a:rPr lang="en-GB" sz="1200" dirty="0">
                <a:latin typeface="Calibri"/>
                <a:cs typeface="Calibri"/>
              </a:rPr>
              <a:t> HACCP </a:t>
            </a:r>
            <a:r>
              <a:rPr lang="en-GB" sz="1200" dirty="0" err="1">
                <a:latin typeface="Calibri"/>
                <a:cs typeface="Calibri"/>
              </a:rPr>
              <a:t>planı</a:t>
            </a:r>
            <a:r>
              <a:rPr lang="en-GB" sz="1200" dirty="0">
                <a:latin typeface="Calibri"/>
                <a:cs typeface="Calibri"/>
              </a:rPr>
              <a:t> </a:t>
            </a:r>
            <a:r>
              <a:rPr lang="en-GB" sz="1200" dirty="0" err="1">
                <a:latin typeface="Calibri"/>
                <a:cs typeface="Calibri"/>
              </a:rPr>
              <a:t>oluşturmaları</a:t>
            </a:r>
            <a:r>
              <a:rPr lang="en-GB" sz="1200" dirty="0">
                <a:latin typeface="Calibri"/>
                <a:cs typeface="Calibri"/>
              </a:rPr>
              <a:t> </a:t>
            </a:r>
            <a:r>
              <a:rPr lang="en-GB" sz="1200" dirty="0" err="1">
                <a:latin typeface="Calibri"/>
                <a:cs typeface="Calibri"/>
              </a:rPr>
              <a:t>istenebilir</a:t>
            </a:r>
            <a:r>
              <a:rPr lang="en-GB" sz="1200" dirty="0">
                <a:latin typeface="Calibri"/>
                <a:cs typeface="Calibri"/>
              </a:rPr>
              <a:t>.</a:t>
            </a:r>
          </a:p>
          <a:p>
            <a:pPr rtl="0"/>
            <a:endParaRPr lang="en-GB" sz="1200" b="1" dirty="0"/>
          </a:p>
          <a:p>
            <a:pPr rtl="0"/>
            <a:r>
              <a:rPr lang="en-GB" sz="1200" b="1" dirty="0" err="1">
                <a:latin typeface="Calibri"/>
                <a:cs typeface="Calibri"/>
              </a:rPr>
              <a:t>Uygulamalı</a:t>
            </a:r>
            <a:r>
              <a:rPr lang="en-GB" sz="1200" b="1" dirty="0">
                <a:latin typeface="Calibri"/>
                <a:cs typeface="Calibri"/>
              </a:rPr>
              <a:t> </a:t>
            </a:r>
            <a:r>
              <a:rPr lang="en-GB" sz="1200" b="1" dirty="0" err="1">
                <a:latin typeface="Calibri"/>
                <a:cs typeface="Calibri"/>
              </a:rPr>
              <a:t>Etkinlik</a:t>
            </a:r>
            <a:r>
              <a:rPr lang="en-GB" sz="1200" b="1" dirty="0">
                <a:latin typeface="Calibri"/>
                <a:cs typeface="Calibri"/>
              </a:rPr>
              <a:t> 3:</a:t>
            </a:r>
          </a:p>
          <a:p>
            <a:pPr rtl="0"/>
            <a:r>
              <a:rPr lang="en-GB" sz="1200" dirty="0" err="1">
                <a:latin typeface="Calibri"/>
                <a:cs typeface="Calibri"/>
              </a:rPr>
              <a:t>Burada</a:t>
            </a:r>
            <a:r>
              <a:rPr lang="en-GB" sz="1200" dirty="0">
                <a:latin typeface="Calibri"/>
                <a:cs typeface="Calibri"/>
              </a:rPr>
              <a:t> </a:t>
            </a:r>
            <a:r>
              <a:rPr lang="en-GB" sz="1200" dirty="0" err="1">
                <a:latin typeface="Calibri"/>
                <a:cs typeface="Calibri"/>
              </a:rPr>
              <a:t>sunulan</a:t>
            </a:r>
            <a:r>
              <a:rPr lang="en-GB" sz="1200" dirty="0">
                <a:latin typeface="Calibri"/>
                <a:cs typeface="Calibri"/>
              </a:rPr>
              <a:t> </a:t>
            </a:r>
            <a:r>
              <a:rPr lang="en-GB" sz="1200" dirty="0" err="1">
                <a:latin typeface="Calibri"/>
                <a:cs typeface="Calibri"/>
              </a:rPr>
              <a:t>örnek</a:t>
            </a:r>
            <a:r>
              <a:rPr lang="en-GB" sz="1200" dirty="0">
                <a:latin typeface="Calibri"/>
                <a:cs typeface="Calibri"/>
              </a:rPr>
              <a:t> </a:t>
            </a:r>
            <a:r>
              <a:rPr lang="en-GB" sz="1200" dirty="0" err="1">
                <a:latin typeface="Calibri"/>
                <a:cs typeface="Calibri"/>
              </a:rPr>
              <a:t>olay</a:t>
            </a:r>
            <a:r>
              <a:rPr lang="en-GB" sz="1200" dirty="0">
                <a:latin typeface="Calibri"/>
                <a:cs typeface="Calibri"/>
              </a:rPr>
              <a:t> </a:t>
            </a:r>
            <a:r>
              <a:rPr lang="en-GB" sz="1200" dirty="0" err="1">
                <a:latin typeface="Calibri"/>
                <a:cs typeface="Calibri"/>
              </a:rPr>
              <a:t>incelemelerinden</a:t>
            </a:r>
            <a:r>
              <a:rPr lang="en-GB" sz="1200" dirty="0">
                <a:latin typeface="Calibri"/>
                <a:cs typeface="Calibri"/>
              </a:rPr>
              <a:t> </a:t>
            </a:r>
            <a:r>
              <a:rPr lang="en-GB" sz="1200" dirty="0" err="1">
                <a:latin typeface="Calibri"/>
                <a:cs typeface="Calibri"/>
              </a:rPr>
              <a:t>bazılarını</a:t>
            </a:r>
            <a:r>
              <a:rPr lang="en-GB" sz="1200" dirty="0">
                <a:latin typeface="Calibri"/>
                <a:cs typeface="Calibri"/>
              </a:rPr>
              <a:t> </a:t>
            </a:r>
            <a:r>
              <a:rPr lang="en-GB" sz="1200" dirty="0" err="1">
                <a:latin typeface="Calibri"/>
                <a:cs typeface="Calibri"/>
              </a:rPr>
              <a:t>okuyun</a:t>
            </a:r>
            <a:r>
              <a:rPr lang="en-GB" sz="1200" dirty="0">
                <a:latin typeface="Calibri"/>
                <a:cs typeface="Calibri"/>
              </a:rPr>
              <a:t> </a:t>
            </a:r>
            <a:r>
              <a:rPr lang="en-GB" sz="1200" dirty="0" err="1">
                <a:latin typeface="Calibri"/>
                <a:cs typeface="Calibri"/>
              </a:rPr>
              <a:t>ve</a:t>
            </a:r>
            <a:r>
              <a:rPr lang="en-GB" sz="1200" dirty="0">
                <a:latin typeface="Calibri"/>
                <a:cs typeface="Calibri"/>
              </a:rPr>
              <a:t> </a:t>
            </a:r>
            <a:r>
              <a:rPr lang="en-GB" sz="1200" dirty="0" err="1">
                <a:latin typeface="Calibri"/>
                <a:cs typeface="Calibri"/>
              </a:rPr>
              <a:t>şunları</a:t>
            </a:r>
            <a:r>
              <a:rPr lang="en-GB" sz="1200" dirty="0">
                <a:latin typeface="Calibri"/>
                <a:cs typeface="Calibri"/>
              </a:rPr>
              <a:t> </a:t>
            </a:r>
            <a:r>
              <a:rPr lang="en-GB" sz="1200" dirty="0" err="1">
                <a:latin typeface="Calibri"/>
                <a:cs typeface="Calibri"/>
              </a:rPr>
              <a:t>sergileyenleri</a:t>
            </a:r>
            <a:r>
              <a:rPr lang="en-GB" sz="1200" dirty="0">
                <a:latin typeface="Calibri"/>
                <a:cs typeface="Calibri"/>
              </a:rPr>
              <a:t> </a:t>
            </a:r>
            <a:r>
              <a:rPr lang="en-GB" sz="1200" dirty="0" err="1">
                <a:latin typeface="Calibri"/>
                <a:cs typeface="Calibri"/>
              </a:rPr>
              <a:t>seçin</a:t>
            </a:r>
            <a:r>
              <a:rPr lang="en-GB" sz="1200" dirty="0">
                <a:latin typeface="Calibri"/>
                <a:cs typeface="Calibri"/>
              </a:rPr>
              <a:t>:</a:t>
            </a:r>
            <a:endParaRPr lang="en-GB" sz="1200" dirty="0"/>
          </a:p>
          <a:p>
            <a:pPr marL="171450" indent="-171450" rtl="0">
              <a:buFont typeface="Arial" panose="020B0604020202020204" pitchFamily="34" charset="0"/>
              <a:buChar char="•"/>
            </a:pPr>
            <a:r>
              <a:rPr lang="en-GB" sz="1200" b="1" dirty="0" err="1">
                <a:latin typeface="Calibri"/>
                <a:cs typeface="Calibri"/>
              </a:rPr>
              <a:t>Kaynakların</a:t>
            </a:r>
            <a:r>
              <a:rPr lang="en-GB" sz="1200" b="1" dirty="0">
                <a:latin typeface="Calibri"/>
                <a:cs typeface="Calibri"/>
              </a:rPr>
              <a:t> </a:t>
            </a:r>
            <a:r>
              <a:rPr lang="en-GB" sz="1200" b="1" dirty="0" err="1">
                <a:latin typeface="Calibri"/>
                <a:cs typeface="Calibri"/>
              </a:rPr>
              <a:t>verimli</a:t>
            </a:r>
            <a:r>
              <a:rPr lang="en-GB" sz="1200" b="1" dirty="0">
                <a:latin typeface="Calibri"/>
                <a:cs typeface="Calibri"/>
              </a:rPr>
              <a:t> </a:t>
            </a:r>
            <a:r>
              <a:rPr lang="en-GB" sz="1200" b="1" dirty="0" err="1">
                <a:latin typeface="Calibri"/>
                <a:cs typeface="Calibri"/>
              </a:rPr>
              <a:t>kullanılması</a:t>
            </a:r>
            <a:r>
              <a:rPr lang="en-GB" sz="1200" b="1" dirty="0">
                <a:latin typeface="Calibri"/>
                <a:cs typeface="Calibri"/>
              </a:rPr>
              <a:t>,</a:t>
            </a:r>
            <a:endParaRPr lang="en-GB" sz="1200" b="1" dirty="0"/>
          </a:p>
          <a:p>
            <a:pPr marL="171450" indent="-171450">
              <a:buFont typeface="Arial" panose="020B0604020202020204" pitchFamily="34" charset="0"/>
              <a:buChar char="•"/>
            </a:pPr>
            <a:r>
              <a:rPr lang="en-GB" sz="1200" b="1" dirty="0">
                <a:latin typeface="Calibri"/>
                <a:cs typeface="Calibri"/>
              </a:rPr>
              <a:t>Özel </a:t>
            </a:r>
            <a:r>
              <a:rPr lang="en-GB" sz="1200" b="1" dirty="0" err="1">
                <a:latin typeface="Calibri"/>
                <a:cs typeface="Calibri"/>
              </a:rPr>
              <a:t>etiketleri</a:t>
            </a:r>
            <a:r>
              <a:rPr lang="en-GB" sz="1200" b="1" dirty="0">
                <a:latin typeface="Calibri"/>
                <a:cs typeface="Calibri"/>
              </a:rPr>
              <a:t> </a:t>
            </a:r>
            <a:r>
              <a:rPr lang="en-GB" sz="1200" b="1" dirty="0" err="1">
                <a:latin typeface="Calibri"/>
                <a:cs typeface="Calibri"/>
              </a:rPr>
              <a:t>olanlar</a:t>
            </a:r>
            <a:r>
              <a:rPr lang="en-GB" sz="1200" b="1" dirty="0">
                <a:latin typeface="Calibri"/>
                <a:cs typeface="Calibri"/>
              </a:rPr>
              <a:t> </a:t>
            </a:r>
            <a:r>
              <a:rPr lang="en-GB" sz="1200" b="1" dirty="0" err="1">
                <a:latin typeface="Calibri"/>
                <a:cs typeface="Calibri"/>
              </a:rPr>
              <a:t>ve</a:t>
            </a:r>
            <a:endParaRPr lang="en-GB" sz="1200" b="1" dirty="0" err="1"/>
          </a:p>
          <a:p>
            <a:pPr marL="171450" indent="-171450" rtl="0">
              <a:buFont typeface="Arial" panose="020B0604020202020204" pitchFamily="34" charset="0"/>
              <a:buChar char="•"/>
            </a:pPr>
            <a:r>
              <a:rPr lang="en-GB" sz="1200" b="1" dirty="0" err="1">
                <a:latin typeface="Calibri"/>
                <a:cs typeface="Calibri"/>
              </a:rPr>
              <a:t>Personel</a:t>
            </a:r>
            <a:r>
              <a:rPr lang="en-GB" sz="1200" b="1" dirty="0">
                <a:latin typeface="Calibri"/>
                <a:cs typeface="Calibri"/>
              </a:rPr>
              <a:t> </a:t>
            </a:r>
            <a:r>
              <a:rPr lang="en-GB" sz="1200" b="1" dirty="0" err="1">
                <a:latin typeface="Calibri"/>
                <a:cs typeface="Calibri"/>
              </a:rPr>
              <a:t>gelişimini</a:t>
            </a:r>
            <a:r>
              <a:rPr lang="en-GB" sz="1200" b="1" dirty="0">
                <a:latin typeface="Calibri"/>
                <a:cs typeface="Calibri"/>
              </a:rPr>
              <a:t> </a:t>
            </a:r>
            <a:r>
              <a:rPr lang="en-GB" sz="1200" b="1" dirty="0" err="1">
                <a:latin typeface="Calibri"/>
                <a:cs typeface="Calibri"/>
              </a:rPr>
              <a:t>destekleyenler</a:t>
            </a:r>
            <a:endParaRPr lang="en-GB" sz="1200" dirty="0" err="1">
              <a:latin typeface="Calibri"/>
              <a:cs typeface="Calibri"/>
            </a:endParaRPr>
          </a:p>
          <a:p>
            <a:pPr rtl="0"/>
            <a:endParaRPr lang="en-GB" sz="1200" dirty="0">
              <a:solidFill>
                <a:schemeClr val="tx1"/>
              </a:solidFill>
              <a:ea typeface="Calibri" panose="020F0502020204030204" pitchFamily="34" charset="0"/>
            </a:endParaRPr>
          </a:p>
          <a:p>
            <a:pPr rtl="0"/>
            <a:r>
              <a:rPr lang="en-GB" sz="1200" b="1" dirty="0" err="1">
                <a:solidFill>
                  <a:schemeClr val="tx1"/>
                </a:solidFill>
                <a:latin typeface="Calibri"/>
                <a:ea typeface="Calibri" panose="020F0502020204030204" pitchFamily="34" charset="0"/>
                <a:cs typeface="Calibri"/>
              </a:rPr>
              <a:t>Yayın</a:t>
            </a:r>
            <a:r>
              <a:rPr lang="en-GB" sz="1200" b="1" dirty="0">
                <a:solidFill>
                  <a:schemeClr val="tx1"/>
                </a:solidFill>
                <a:latin typeface="Calibri"/>
                <a:ea typeface="Calibri" panose="020F0502020204030204" pitchFamily="34" charset="0"/>
                <a:cs typeface="Calibri"/>
              </a:rPr>
              <a:t> </a:t>
            </a:r>
            <a:r>
              <a:rPr lang="en-GB" sz="1200" b="1" dirty="0" err="1">
                <a:solidFill>
                  <a:schemeClr val="tx1"/>
                </a:solidFill>
                <a:latin typeface="Calibri"/>
                <a:ea typeface="Calibri" panose="020F0502020204030204" pitchFamily="34" charset="0"/>
                <a:cs typeface="Calibri"/>
              </a:rPr>
              <a:t>Önerileri</a:t>
            </a:r>
            <a:r>
              <a:rPr lang="en-GB" sz="1200" b="1" dirty="0">
                <a:solidFill>
                  <a:schemeClr val="tx1"/>
                </a:solidFill>
                <a:latin typeface="Calibri"/>
                <a:ea typeface="Calibri" panose="020F0502020204030204" pitchFamily="34" charset="0"/>
                <a:cs typeface="Calibri"/>
              </a:rPr>
              <a:t>:</a:t>
            </a:r>
            <a:endParaRPr lang="en-GB" sz="1200" b="1" dirty="0">
              <a:solidFill>
                <a:schemeClr val="tx1"/>
              </a:solidFill>
              <a:ea typeface="Calibri" panose="020F0502020204030204" pitchFamily="34" charset="0"/>
            </a:endParaRPr>
          </a:p>
          <a:p>
            <a:pPr marL="171450" indent="-171450" rtl="0">
              <a:buFont typeface="Arial" panose="020B0604020202020204" pitchFamily="34" charset="0"/>
              <a:buChar char="•"/>
            </a:pPr>
            <a:r>
              <a:rPr lang="en-GB" sz="1200" dirty="0">
                <a:solidFill>
                  <a:schemeClr val="tx1"/>
                </a:solidFill>
                <a:latin typeface="Calibri"/>
                <a:ea typeface="Calibri" panose="020F0502020204030204" pitchFamily="34" charset="0"/>
                <a:cs typeface="Calibri"/>
              </a:rPr>
              <a:t>Codex Alimentarius (2011). </a:t>
            </a:r>
            <a:r>
              <a:rPr lang="en-GB" sz="1200" dirty="0" err="1">
                <a:solidFill>
                  <a:schemeClr val="tx1"/>
                </a:solidFill>
                <a:latin typeface="Calibri"/>
                <a:ea typeface="Calibri" panose="020F0502020204030204" pitchFamily="34" charset="0"/>
                <a:cs typeface="Calibri"/>
              </a:rPr>
              <a:t>Gıda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Hijyeninin</a:t>
            </a:r>
            <a:r>
              <a:rPr lang="en-GB" sz="1200" dirty="0">
                <a:solidFill>
                  <a:schemeClr val="tx1"/>
                </a:solidFill>
                <a:latin typeface="Calibri"/>
                <a:ea typeface="Calibri" panose="020F0502020204030204" pitchFamily="34" charset="0"/>
                <a:cs typeface="Calibri"/>
              </a:rPr>
              <a:t> Genel </a:t>
            </a:r>
            <a:r>
              <a:rPr lang="en-GB" sz="1200" dirty="0" err="1">
                <a:solidFill>
                  <a:schemeClr val="tx1"/>
                </a:solidFill>
                <a:latin typeface="Calibri"/>
                <a:ea typeface="Calibri" panose="020F0502020204030204" pitchFamily="34" charset="0"/>
                <a:cs typeface="Calibri"/>
              </a:rPr>
              <a:t>İlkeleri</a:t>
            </a:r>
            <a:r>
              <a:rPr lang="en-GB" sz="1200" dirty="0">
                <a:solidFill>
                  <a:schemeClr val="tx1"/>
                </a:solidFill>
                <a:latin typeface="Calibri"/>
                <a:ea typeface="Calibri" panose="020F0502020204030204" pitchFamily="34" charset="0"/>
                <a:cs typeface="Calibri"/>
              </a:rPr>
              <a:t> - CXC 1-1969. 1969'da </a:t>
            </a:r>
            <a:r>
              <a:rPr lang="en-GB" sz="1200" dirty="0" err="1">
                <a:solidFill>
                  <a:schemeClr val="tx1"/>
                </a:solidFill>
                <a:latin typeface="Calibri"/>
                <a:ea typeface="Calibri" panose="020F0502020204030204" pitchFamily="34" charset="0"/>
                <a:cs typeface="Calibri"/>
              </a:rPr>
              <a:t>kabul</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edildi</a:t>
            </a:r>
            <a:r>
              <a:rPr lang="en-GB" sz="1200" dirty="0">
                <a:solidFill>
                  <a:schemeClr val="tx1"/>
                </a:solidFill>
                <a:latin typeface="Calibri"/>
                <a:ea typeface="Calibri" panose="020F0502020204030204" pitchFamily="34" charset="0"/>
                <a:cs typeface="Calibri"/>
              </a:rPr>
              <a:t>. 1999'da </a:t>
            </a:r>
            <a:r>
              <a:rPr lang="en-GB" sz="1200" dirty="0" err="1">
                <a:solidFill>
                  <a:schemeClr val="tx1"/>
                </a:solidFill>
                <a:latin typeface="Calibri"/>
                <a:ea typeface="Calibri" panose="020F0502020204030204" pitchFamily="34" charset="0"/>
                <a:cs typeface="Calibri"/>
              </a:rPr>
              <a:t>değiştirildi</a:t>
            </a:r>
            <a:r>
              <a:rPr lang="en-GB" sz="1200" dirty="0">
                <a:solidFill>
                  <a:schemeClr val="tx1"/>
                </a:solidFill>
                <a:latin typeface="Calibri"/>
                <a:ea typeface="Calibri" panose="020F0502020204030204" pitchFamily="34" charset="0"/>
                <a:cs typeface="Calibri"/>
              </a:rPr>
              <a:t>. 1997, 2003, 2020'de </a:t>
            </a:r>
            <a:r>
              <a:rPr lang="en-GB" sz="1200" dirty="0" err="1">
                <a:solidFill>
                  <a:schemeClr val="tx1"/>
                </a:solidFill>
                <a:latin typeface="Calibri"/>
                <a:ea typeface="Calibri" panose="020F0502020204030204" pitchFamily="34" charset="0"/>
                <a:cs typeface="Calibri"/>
              </a:rPr>
              <a:t>revize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edildi</a:t>
            </a:r>
            <a:r>
              <a:rPr lang="en-GB" sz="1200" dirty="0">
                <a:solidFill>
                  <a:schemeClr val="tx1"/>
                </a:solidFill>
                <a:latin typeface="Calibri"/>
                <a:ea typeface="Calibri" panose="020F0502020204030204" pitchFamily="34" charset="0"/>
                <a:cs typeface="Calibri"/>
              </a:rPr>
              <a:t>. 2011'de </a:t>
            </a:r>
            <a:r>
              <a:rPr lang="en-GB" sz="1200" dirty="0" err="1">
                <a:solidFill>
                  <a:schemeClr val="tx1"/>
                </a:solidFill>
                <a:latin typeface="Calibri"/>
                <a:ea typeface="Calibri" panose="020F0502020204030204" pitchFamily="34" charset="0"/>
                <a:cs typeface="Calibri"/>
              </a:rPr>
              <a:t>editoryal</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düzeltmeler</a:t>
            </a:r>
            <a:r>
              <a:rPr lang="en-GB" sz="1200" dirty="0">
                <a:solidFill>
                  <a:schemeClr val="tx1"/>
                </a:solidFill>
                <a:latin typeface="Calibri"/>
                <a:ea typeface="Calibri" panose="020F0502020204030204" pitchFamily="34" charset="0"/>
                <a:cs typeface="Calibri"/>
              </a:rPr>
              <a:t>.</a:t>
            </a:r>
            <a:endParaRPr lang="en-GB" sz="1200" dirty="0">
              <a:solidFill>
                <a:schemeClr val="tx1"/>
              </a:solidFill>
              <a:ea typeface="Calibri" panose="020F0502020204030204" pitchFamily="34" charset="0"/>
            </a:endParaRPr>
          </a:p>
          <a:p>
            <a:pPr marL="171450" indent="-171450" rtl="0">
              <a:buFont typeface="Arial" panose="020B0604020202020204" pitchFamily="34" charset="0"/>
              <a:buChar char="•"/>
            </a:pPr>
            <a:r>
              <a:rPr lang="en-GB" sz="1200" dirty="0">
                <a:solidFill>
                  <a:schemeClr val="tx1"/>
                </a:solidFill>
                <a:latin typeface="Calibri"/>
                <a:ea typeface="Calibri" panose="020F0502020204030204" pitchFamily="34" charset="0"/>
                <a:cs typeface="Calibri"/>
              </a:rPr>
              <a:t>Helal </a:t>
            </a:r>
            <a:r>
              <a:rPr lang="en-GB" sz="1200" dirty="0" err="1">
                <a:solidFill>
                  <a:schemeClr val="tx1"/>
                </a:solidFill>
                <a:latin typeface="Calibri"/>
                <a:ea typeface="Calibri" panose="020F0502020204030204" pitchFamily="34" charset="0"/>
                <a:cs typeface="Calibri"/>
              </a:rPr>
              <a:t>Belgelendirme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Kurumu</a:t>
            </a:r>
            <a:r>
              <a:rPr lang="en-GB" sz="1200" dirty="0">
                <a:solidFill>
                  <a:schemeClr val="tx1"/>
                </a:solidFill>
                <a:latin typeface="Calibri"/>
                <a:ea typeface="Calibri" panose="020F0502020204030204" pitchFamily="34" charset="0"/>
                <a:cs typeface="Calibri"/>
              </a:rPr>
              <a:t> [HCA] (2022).</a:t>
            </a:r>
            <a:r>
              <a:rPr lang="en-GB" sz="1200"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https://halalauthority.org/certification/</a:t>
            </a:r>
            <a:endParaRPr lang="en-GB" sz="1200" dirty="0">
              <a:solidFill>
                <a:srgbClr val="F79037"/>
              </a:solidFill>
              <a:latin typeface="Calibri"/>
              <a:ea typeface="Calibri" panose="020F0502020204030204" pitchFamily="34" charset="0"/>
              <a:cs typeface="Calibri"/>
            </a:endParaRPr>
          </a:p>
          <a:p>
            <a:pPr rtl="0"/>
            <a:endParaRPr lang="en-GB" sz="1200" dirty="0">
              <a:solidFill>
                <a:schemeClr val="tx1"/>
              </a:solidFill>
              <a:ea typeface="Calibri" panose="020F0502020204030204" pitchFamily="34" charset="0"/>
            </a:endParaRPr>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3980387" y="3535586"/>
            <a:ext cx="3051963" cy="1053820"/>
          </a:xfrm>
          <a:prstGeom prst="wedgeRoundRectCallout">
            <a:avLst>
              <a:gd name="adj1" fmla="val -34491"/>
              <a:gd name="adj2" fmla="val 95690"/>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400" b="1" dirty="0" err="1">
                <a:latin typeface="Calibri"/>
                <a:ea typeface="Calibri" panose="020F0502020204030204" pitchFamily="34" charset="0"/>
                <a:cs typeface="Calibri"/>
              </a:rPr>
              <a:t>Konuyla</a:t>
            </a:r>
            <a:r>
              <a:rPr lang="en-IE" sz="1400" b="1" dirty="0">
                <a:latin typeface="Calibri"/>
                <a:ea typeface="Calibri" panose="020F0502020204030204" pitchFamily="34" charset="0"/>
                <a:cs typeface="Calibri"/>
              </a:rPr>
              <a:t> </a:t>
            </a:r>
            <a:r>
              <a:rPr lang="en-IE" sz="1400" b="1" dirty="0" err="1">
                <a:latin typeface="Calibri"/>
                <a:ea typeface="Calibri" panose="020F0502020204030204" pitchFamily="34" charset="0"/>
                <a:cs typeface="Calibri"/>
              </a:rPr>
              <a:t>ilgili</a:t>
            </a:r>
            <a:r>
              <a:rPr lang="en-IE" sz="1400" b="1" dirty="0">
                <a:latin typeface="Calibri"/>
                <a:ea typeface="Calibri" panose="020F0502020204030204" pitchFamily="34" charset="0"/>
                <a:cs typeface="Calibri"/>
              </a:rPr>
              <a:t> </a:t>
            </a:r>
            <a:r>
              <a:rPr lang="en-IE" sz="1400" b="1" dirty="0" err="1">
                <a:latin typeface="Calibri"/>
                <a:ea typeface="Calibri" panose="020F0502020204030204" pitchFamily="34" charset="0"/>
                <a:cs typeface="Calibri"/>
              </a:rPr>
              <a:t>bazı</a:t>
            </a:r>
            <a:r>
              <a:rPr lang="en-IE" sz="1400" b="1" dirty="0">
                <a:latin typeface="Calibri"/>
                <a:ea typeface="Calibri" panose="020F0502020204030204" pitchFamily="34" charset="0"/>
                <a:cs typeface="Calibri"/>
              </a:rPr>
              <a:t> </a:t>
            </a:r>
            <a:r>
              <a:rPr lang="en-IE" sz="1400" b="1" dirty="0" err="1">
                <a:latin typeface="Calibri"/>
                <a:ea typeface="Calibri" panose="020F0502020204030204" pitchFamily="34" charset="0"/>
                <a:cs typeface="Calibri"/>
              </a:rPr>
              <a:t>vaka</a:t>
            </a:r>
            <a:r>
              <a:rPr lang="en-IE" sz="1400" b="1" dirty="0">
                <a:latin typeface="Calibri"/>
                <a:ea typeface="Calibri" panose="020F0502020204030204" pitchFamily="34" charset="0"/>
                <a:cs typeface="Calibri"/>
              </a:rPr>
              <a:t> </a:t>
            </a:r>
            <a:r>
              <a:rPr lang="en-IE" sz="1400" b="1" dirty="0" err="1">
                <a:latin typeface="Calibri"/>
                <a:ea typeface="Calibri" panose="020F0502020204030204" pitchFamily="34" charset="0"/>
                <a:cs typeface="Calibri"/>
              </a:rPr>
              <a:t>çalışmaları</a:t>
            </a:r>
            <a:r>
              <a:rPr lang="en-IE" sz="1400" b="1" dirty="0">
                <a:latin typeface="Calibri"/>
                <a:ea typeface="Calibri" panose="020F0502020204030204" pitchFamily="34" charset="0"/>
                <a:cs typeface="Calibri"/>
              </a:rPr>
              <a:t>:</a:t>
            </a:r>
            <a:endParaRPr lang="en-IE" sz="1400" b="1" dirty="0">
              <a:latin typeface="Calibri"/>
              <a:cs typeface="Calibri"/>
            </a:endParaRPr>
          </a:p>
          <a:p>
            <a:pPr algn="ctr" rtl="0"/>
            <a:r>
              <a:rPr lang="en-IE" sz="1400" b="1" dirty="0" err="1">
                <a:latin typeface="Calibri"/>
                <a:ea typeface="Calibri" panose="020F0502020204030204" pitchFamily="34" charset="0"/>
                <a:cs typeface="Calibri"/>
              </a:rPr>
              <a:t>BiaSol</a:t>
            </a:r>
            <a:r>
              <a:rPr lang="en-IE" sz="1400" b="1" dirty="0">
                <a:latin typeface="Calibri"/>
                <a:ea typeface="Calibri" panose="020F0502020204030204" pitchFamily="34" charset="0"/>
                <a:cs typeface="Calibri"/>
              </a:rPr>
              <a:t>, Helsinki </a:t>
            </a:r>
            <a:r>
              <a:rPr lang="en-IE" sz="1400" b="1" dirty="0" err="1">
                <a:latin typeface="Calibri"/>
                <a:ea typeface="Calibri" panose="020F0502020204030204" pitchFamily="34" charset="0"/>
                <a:cs typeface="Calibri"/>
              </a:rPr>
              <a:t>Değirmenleri</a:t>
            </a:r>
            <a:r>
              <a:rPr lang="en-IE" sz="1400" b="1" dirty="0">
                <a:latin typeface="Calibri"/>
                <a:ea typeface="Calibri" panose="020F0502020204030204" pitchFamily="34" charset="0"/>
                <a:cs typeface="Calibri"/>
              </a:rPr>
              <a:t>,</a:t>
            </a:r>
          </a:p>
          <a:p>
            <a:pPr algn="ctr" rtl="0"/>
            <a:r>
              <a:rPr lang="en-IE" sz="1400" b="1" dirty="0" err="1">
                <a:latin typeface="Calibri"/>
                <a:ea typeface="Calibri" panose="020F0502020204030204" pitchFamily="34" charset="0"/>
                <a:cs typeface="Calibri"/>
              </a:rPr>
              <a:t>FoodSpace</a:t>
            </a:r>
          </a:p>
        </p:txBody>
      </p:sp>
      <p:pic>
        <p:nvPicPr>
          <p:cNvPr id="12" name="Picture Placeholder 11" descr="A picture containing indoor, working, worktable, equipment  Description automatically generated">
            <a:extLst>
              <a:ext uri="{FF2B5EF4-FFF2-40B4-BE49-F238E27FC236}">
                <a16:creationId xmlns:a16="http://schemas.microsoft.com/office/drawing/2014/main" id="{854E2CBB-B0B1-14D1-9E26-25ABAE29E302}"/>
              </a:ext>
            </a:extLst>
          </p:cNvPr>
          <p:cNvPicPr>
            <a:picLocks noGrp="1" noChangeAspect="1"/>
          </p:cNvPicPr>
          <p:nvPr>
            <p:ph type="pic" sz="quarter" idx="41"/>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1" y="-11581"/>
            <a:ext cx="7559675" cy="2723566"/>
          </a:xfrm>
        </p:spPr>
      </p:pic>
      <p:sp>
        <p:nvSpPr>
          <p:cNvPr id="5" name="TextBox 4">
            <a:extLst>
              <a:ext uri="{FF2B5EF4-FFF2-40B4-BE49-F238E27FC236}">
                <a16:creationId xmlns:a16="http://schemas.microsoft.com/office/drawing/2014/main" id="{6CB57866-CFD7-6B37-2ED2-EA0D4A823B1F}"/>
              </a:ext>
            </a:extLst>
          </p:cNvPr>
          <p:cNvSpPr txBox="1"/>
          <p:nvPr/>
        </p:nvSpPr>
        <p:spPr>
          <a:xfrm>
            <a:off x="136817" y="6887497"/>
            <a:ext cx="569361" cy="3159431"/>
          </a:xfrm>
          <a:prstGeom prst="rect">
            <a:avLst/>
          </a:prstGeom>
          <a:solidFill>
            <a:schemeClr val="bg1"/>
          </a:solidFill>
        </p:spPr>
        <p:txBody>
          <a:bodyPr wrap="square" rtlCol="0">
            <a:spAutoFit/>
          </a:bodyPr>
          <a:lstStyle/>
          <a:p>
            <a:pPr algn="l" rtl="0"/>
            <a:endParaRPr lang="en-IE"/>
          </a:p>
        </p:txBody>
      </p:sp>
      <p:pic>
        <p:nvPicPr>
          <p:cNvPr id="2" name="Picture 1">
            <a:extLst>
              <a:ext uri="{FF2B5EF4-FFF2-40B4-BE49-F238E27FC236}">
                <a16:creationId xmlns:a16="http://schemas.microsoft.com/office/drawing/2014/main" id="{D8A68BAB-D1D8-2A7D-C763-6E91F9528143}"/>
              </a:ext>
            </a:extLst>
          </p:cNvPr>
          <p:cNvPicPr>
            <a:picLocks noChangeAspect="1"/>
          </p:cNvPicPr>
          <p:nvPr/>
        </p:nvPicPr>
        <p:blipFill>
          <a:blip r:embed="rId6"/>
          <a:stretch>
            <a:fillRect/>
          </a:stretch>
        </p:blipFill>
        <p:spPr>
          <a:xfrm>
            <a:off x="214969" y="8132089"/>
            <a:ext cx="493080" cy="474817"/>
          </a:xfrm>
          <a:prstGeom prst="rect">
            <a:avLst/>
          </a:prstGeom>
        </p:spPr>
      </p:pic>
      <p:sp>
        <p:nvSpPr>
          <p:cNvPr id="8" name="Slide Number Placeholder 9">
            <a:extLst>
              <a:ext uri="{FF2B5EF4-FFF2-40B4-BE49-F238E27FC236}">
                <a16:creationId xmlns:a16="http://schemas.microsoft.com/office/drawing/2014/main" id="{EA1EF8B7-EFAB-1E5E-87F1-9AD0B0A46918}"/>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28</a:t>
            </a:fld>
            <a:endParaRPr lang="en-US" sz="1100"/>
          </a:p>
        </p:txBody>
      </p:sp>
    </p:spTree>
    <p:extLst>
      <p:ext uri="{BB962C8B-B14F-4D97-AF65-F5344CB8AC3E}">
        <p14:creationId xmlns:p14="http://schemas.microsoft.com/office/powerpoint/2010/main" val="423119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4616AA-5142-A5E3-9B7E-52B019F6ABFA}"/>
              </a:ext>
            </a:extLst>
          </p:cNvPr>
          <p:cNvSpPr>
            <a:spLocks noGrp="1"/>
          </p:cNvSpPr>
          <p:nvPr>
            <p:ph type="body" sz="quarter" idx="33"/>
          </p:nvPr>
        </p:nvSpPr>
        <p:spPr/>
        <p:txBody>
          <a:bodyPr/>
          <a:lstStyle/>
          <a:p>
            <a:pPr algn="l" rtl="0"/>
            <a:endParaRPr lang="en-IE"/>
          </a:p>
        </p:txBody>
      </p:sp>
      <p:sp>
        <p:nvSpPr>
          <p:cNvPr id="7" name="Text Placeholder 1">
            <a:extLst>
              <a:ext uri="{FF2B5EF4-FFF2-40B4-BE49-F238E27FC236}">
                <a16:creationId xmlns:a16="http://schemas.microsoft.com/office/drawing/2014/main" id="{A8E75D9B-0D01-71EB-D5EC-103D70C7DDC3}"/>
              </a:ext>
            </a:extLst>
          </p:cNvPr>
          <p:cNvSpPr txBox="1">
            <a:spLocks/>
          </p:cNvSpPr>
          <p:nvPr/>
        </p:nvSpPr>
        <p:spPr>
          <a:xfrm>
            <a:off x="332269" y="211981"/>
            <a:ext cx="6042743" cy="94674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defRPr/>
            </a:pPr>
            <a:r>
              <a:rPr lang="en-IE" sz="3300"/>
              <a:t>B.2. Gıda Üretimi ve Lojistik</a:t>
            </a:r>
          </a:p>
          <a:p>
            <a:pPr algn="l" rtl="0"/>
            <a:endParaRPr lang="en-IE" sz="3300"/>
          </a:p>
        </p:txBody>
      </p:sp>
      <p:sp>
        <p:nvSpPr>
          <p:cNvPr id="8" name="Text Placeholder 7">
            <a:extLst>
              <a:ext uri="{FF2B5EF4-FFF2-40B4-BE49-F238E27FC236}">
                <a16:creationId xmlns:a16="http://schemas.microsoft.com/office/drawing/2014/main" id="{65B155E1-CA68-3B81-B8E7-AFFB45040FC9}"/>
              </a:ext>
            </a:extLst>
          </p:cNvPr>
          <p:cNvSpPr txBox="1">
            <a:spLocks noGrp="1"/>
          </p:cNvSpPr>
          <p:nvPr>
            <p:ph type="body" sz="quarter" idx="30"/>
          </p:nvPr>
        </p:nvSpPr>
        <p:spPr>
          <a:xfrm>
            <a:off x="332269" y="1126472"/>
            <a:ext cx="6572250" cy="461665"/>
          </a:xfrm>
          <a:prstGeom prst="rect">
            <a:avLst/>
          </a:prstGeom>
          <a:noFill/>
        </p:spPr>
        <p:txBody>
          <a:bodyPr wrap="square" lIns="91440" tIns="45720" rIns="91440" bIns="45720" anchor="t">
            <a:spAutoFit/>
          </a:bodyPr>
          <a:lstStyle/>
          <a:p>
            <a:pPr algn="l" rtl="0"/>
            <a:r>
              <a:rPr lang="en-IE" sz="2400" i="0" dirty="0">
                <a:effectLst/>
                <a:latin typeface="Calibri"/>
                <a:ea typeface="Calibri" panose="020F0502020204030204" pitchFamily="34" charset="0"/>
                <a:cs typeface="Calibri"/>
              </a:rPr>
              <a:t>B.2.1. </a:t>
            </a:r>
            <a:r>
              <a:rPr lang="en-IE" sz="2400" i="0" dirty="0" err="1">
                <a:effectLst/>
                <a:latin typeface="Calibri"/>
                <a:ea typeface="Calibri" panose="020F0502020204030204" pitchFamily="34" charset="0"/>
                <a:cs typeface="Calibri"/>
              </a:rPr>
              <a:t>Çalışma</a:t>
            </a:r>
            <a:r>
              <a:rPr lang="en-IE" sz="2400" i="0" dirty="0">
                <a:effectLst/>
                <a:latin typeface="Calibri"/>
                <a:ea typeface="Calibri" panose="020F0502020204030204" pitchFamily="34" charset="0"/>
                <a:cs typeface="Calibri"/>
              </a:rPr>
              <a:t> </a:t>
            </a:r>
            <a:r>
              <a:rPr lang="en-IE" sz="2400" dirty="0" err="1">
                <a:latin typeface="Calibri"/>
                <a:ea typeface="Calibri" panose="020F0502020204030204" pitchFamily="34" charset="0"/>
                <a:cs typeface="Calibri"/>
              </a:rPr>
              <a:t>Koşulları</a:t>
            </a:r>
            <a:endParaRPr lang="en-IE" sz="2400" dirty="0" err="1">
              <a:latin typeface="Calibri"/>
              <a:ea typeface="Calibri" panose="020F0502020204030204" pitchFamily="34" charset="0"/>
              <a:cs typeface="Calibri" panose="020F0502020204030204" pitchFamily="34" charset="0"/>
            </a:endParaRPr>
          </a:p>
        </p:txBody>
      </p:sp>
      <p:grpSp>
        <p:nvGrpSpPr>
          <p:cNvPr id="9" name="Graphic 2">
            <a:extLst>
              <a:ext uri="{FF2B5EF4-FFF2-40B4-BE49-F238E27FC236}">
                <a16:creationId xmlns:a16="http://schemas.microsoft.com/office/drawing/2014/main" id="{236FA7D9-4788-A308-5533-DA59F0E9F74F}"/>
              </a:ext>
            </a:extLst>
          </p:cNvPr>
          <p:cNvGrpSpPr/>
          <p:nvPr/>
        </p:nvGrpSpPr>
        <p:grpSpPr>
          <a:xfrm>
            <a:off x="6220218" y="330585"/>
            <a:ext cx="1082141" cy="1124763"/>
            <a:chOff x="690225" y="4499263"/>
            <a:chExt cx="1499146" cy="1521296"/>
          </a:xfrm>
        </p:grpSpPr>
        <p:sp>
          <p:nvSpPr>
            <p:cNvPr id="10" name="Freeform 109">
              <a:extLst>
                <a:ext uri="{FF2B5EF4-FFF2-40B4-BE49-F238E27FC236}">
                  <a16:creationId xmlns:a16="http://schemas.microsoft.com/office/drawing/2014/main" id="{64588B4D-876E-9FA8-87DF-989D9792D97F}"/>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1" name="Graphic 2">
              <a:extLst>
                <a:ext uri="{FF2B5EF4-FFF2-40B4-BE49-F238E27FC236}">
                  <a16:creationId xmlns:a16="http://schemas.microsoft.com/office/drawing/2014/main" id="{224EFFB5-6CAE-5C9C-AC65-7CCEFE54B268}"/>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A7AFC37A-C93A-7CD2-02E9-A225947E237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67">
                <a:extLst>
                  <a:ext uri="{FF2B5EF4-FFF2-40B4-BE49-F238E27FC236}">
                    <a16:creationId xmlns:a16="http://schemas.microsoft.com/office/drawing/2014/main" id="{6814D300-78D6-E3BB-A918-7AD1A36F64A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8">
                <a:extLst>
                  <a:ext uri="{FF2B5EF4-FFF2-40B4-BE49-F238E27FC236}">
                    <a16:creationId xmlns:a16="http://schemas.microsoft.com/office/drawing/2014/main" id="{F03FE68E-1EA7-5327-A9B0-78CB81E162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70">
                <a:extLst>
                  <a:ext uri="{FF2B5EF4-FFF2-40B4-BE49-F238E27FC236}">
                    <a16:creationId xmlns:a16="http://schemas.microsoft.com/office/drawing/2014/main" id="{3871F201-7A85-3C5D-AE77-F0650B797363}"/>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1">
                <a:extLst>
                  <a:ext uri="{FF2B5EF4-FFF2-40B4-BE49-F238E27FC236}">
                    <a16:creationId xmlns:a16="http://schemas.microsoft.com/office/drawing/2014/main" id="{421C268C-D69F-9E88-0C0C-EA071F25015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EF0C60FD-322E-71A1-E4DC-51BBCC4B5194}"/>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2E6C1807-065E-79E1-D264-AA23C980EBD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26">
                <a:extLst>
                  <a:ext uri="{FF2B5EF4-FFF2-40B4-BE49-F238E27FC236}">
                    <a16:creationId xmlns:a16="http://schemas.microsoft.com/office/drawing/2014/main" id="{6F4C788A-82C4-493D-CB6C-398A2BA7192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31">
                <a:extLst>
                  <a:ext uri="{FF2B5EF4-FFF2-40B4-BE49-F238E27FC236}">
                    <a16:creationId xmlns:a16="http://schemas.microsoft.com/office/drawing/2014/main" id="{5C054C46-F7D3-CCF1-788B-9ACC29CEDD1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9">
                <a:extLst>
                  <a:ext uri="{FF2B5EF4-FFF2-40B4-BE49-F238E27FC236}">
                    <a16:creationId xmlns:a16="http://schemas.microsoft.com/office/drawing/2014/main" id="{9E18C5AE-01DB-2028-0898-497B7DBD5C3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5">
                <a:extLst>
                  <a:ext uri="{FF2B5EF4-FFF2-40B4-BE49-F238E27FC236}">
                    <a16:creationId xmlns:a16="http://schemas.microsoft.com/office/drawing/2014/main" id="{40391EE1-868A-FD1D-1E35-E442E8684A22}"/>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E3649E62-D2B0-0F70-AAD2-CE35EBC39D5F}"/>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9DFF3BEF-3957-A036-BCB2-36D1E5723CE4}"/>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1">
                <a:extLst>
                  <a:ext uri="{FF2B5EF4-FFF2-40B4-BE49-F238E27FC236}">
                    <a16:creationId xmlns:a16="http://schemas.microsoft.com/office/drawing/2014/main" id="{E5041B37-2ED5-2286-F934-93DC1E83971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2">
                <a:extLst>
                  <a:ext uri="{FF2B5EF4-FFF2-40B4-BE49-F238E27FC236}">
                    <a16:creationId xmlns:a16="http://schemas.microsoft.com/office/drawing/2014/main" id="{9B054467-3E45-33C6-814C-845EBBE6DBD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3">
                <a:extLst>
                  <a:ext uri="{FF2B5EF4-FFF2-40B4-BE49-F238E27FC236}">
                    <a16:creationId xmlns:a16="http://schemas.microsoft.com/office/drawing/2014/main" id="{35DECFE2-0C8A-E816-B3C7-2B0483AE78C3}"/>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4">
                <a:extLst>
                  <a:ext uri="{FF2B5EF4-FFF2-40B4-BE49-F238E27FC236}">
                    <a16:creationId xmlns:a16="http://schemas.microsoft.com/office/drawing/2014/main" id="{10C8E5A0-AD2E-09B6-1EA5-DCA487654271}"/>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59363435-0C1A-3AC3-CEEF-B9396812F605}"/>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B8C9ABE9-FB32-7C53-D529-06BEE7C412CE}"/>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37DFAE54-9CD8-59FB-170D-5D2E94FC68FF}"/>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0" name="Freeform 119">
                  <a:extLst>
                    <a:ext uri="{FF2B5EF4-FFF2-40B4-BE49-F238E27FC236}">
                      <a16:creationId xmlns:a16="http://schemas.microsoft.com/office/drawing/2014/main" id="{02114677-27BE-E6C3-67E1-BD884FF41E37}"/>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6" name="Freeform 115">
                <a:extLst>
                  <a:ext uri="{FF2B5EF4-FFF2-40B4-BE49-F238E27FC236}">
                    <a16:creationId xmlns:a16="http://schemas.microsoft.com/office/drawing/2014/main" id="{8C8C6DE6-BD68-4007-E834-15554E6E7C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6">
                <a:extLst>
                  <a:ext uri="{FF2B5EF4-FFF2-40B4-BE49-F238E27FC236}">
                    <a16:creationId xmlns:a16="http://schemas.microsoft.com/office/drawing/2014/main" id="{5DEF99E6-40ED-8368-0AD6-54623EE47AFD}"/>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7">
                <a:extLst>
                  <a:ext uri="{FF2B5EF4-FFF2-40B4-BE49-F238E27FC236}">
                    <a16:creationId xmlns:a16="http://schemas.microsoft.com/office/drawing/2014/main" id="{B8A58A17-BCD2-B405-8865-2F1D7905B21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6" name="Text Placeholder 1">
            <a:extLst>
              <a:ext uri="{FF2B5EF4-FFF2-40B4-BE49-F238E27FC236}">
                <a16:creationId xmlns:a16="http://schemas.microsoft.com/office/drawing/2014/main" id="{41D5244C-9A1D-3452-BE0A-7043CA21EA6F}"/>
              </a:ext>
            </a:extLst>
          </p:cNvPr>
          <p:cNvSpPr>
            <a:spLocks noGrp="1"/>
          </p:cNvSpPr>
          <p:nvPr>
            <p:ph type="body" sz="quarter" idx="32"/>
          </p:nvPr>
        </p:nvSpPr>
        <p:spPr>
          <a:xfrm>
            <a:off x="560388" y="2170042"/>
            <a:ext cx="6526212" cy="3729037"/>
          </a:xfrm>
        </p:spPr>
        <p:txBody>
          <a:bodyPr lIns="91440" tIns="45720" rIns="91440" bIns="45720" numCol="1" spcCol="288000" anchor="t">
            <a:noAutofit/>
          </a:bodyPr>
          <a:lstStyle/>
          <a:p>
            <a:pPr algn="l">
              <a:defRPr/>
            </a:pPr>
            <a:r>
              <a:rPr lang="tr-TR" sz="1200" b="1" dirty="0">
                <a:solidFill>
                  <a:schemeClr val="tx1"/>
                </a:solidFill>
                <a:highlight>
                  <a:srgbClr val="F79037"/>
                </a:highlight>
                <a:latin typeface="Calibri"/>
                <a:cs typeface="Calibri"/>
              </a:rPr>
              <a:t>Amaç: Öğrencinin Gıda Üretim Tesislerinde Uygun Çalışma Koşullarının Önemini Anlaması</a:t>
            </a:r>
          </a:p>
          <a:p>
            <a:pPr marL="0" marR="0" lvl="0" indent="0" algn="l"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b="0" i="0" u="none" strike="noStrike" kern="1200" cap="none" spc="0" normalizeH="0" baseline="0" noProof="0" dirty="0">
              <a:ln>
                <a:noFill/>
              </a:ln>
              <a:solidFill>
                <a:srgbClr val="F79037"/>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lang="tr-TR" sz="1200" dirty="0">
                <a:latin typeface="Calibri"/>
                <a:ea typeface="Calibri" panose="020F0502020204030204" pitchFamily="34" charset="0"/>
                <a:cs typeface="Calibri"/>
              </a:rPr>
              <a:t>Çocuk iş gücü</a:t>
            </a: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 </a:t>
            </a:r>
            <a:r>
              <a:rPr lang="tr-TR" sz="1200" dirty="0">
                <a:latin typeface="Calibri"/>
                <a:ea typeface="Calibri" panose="020F0502020204030204" pitchFamily="34" charset="0"/>
                <a:cs typeface="Calibri"/>
              </a:rPr>
              <a:t>çalışma saatleri, uygun</a:t>
            </a: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 maaş, iş güvenliği, işçiler için sosyal haklar ve cinsiyet eşitliği</a:t>
            </a:r>
            <a:r>
              <a:rPr lang="tr-TR" sz="1200" dirty="0">
                <a:latin typeface="Calibri"/>
                <a:ea typeface="Calibri" panose="020F0502020204030204" pitchFamily="34" charset="0"/>
                <a:cs typeface="Calibri"/>
              </a:rPr>
              <a:t> gibi konular</a:t>
            </a: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 gıda üretimi, dağıtımı veya satışı yapan işletmelerdeki etik kaygılardan bazılarıdır. Uluslararası</a:t>
            </a:r>
            <a:r>
              <a:rPr lang="tr-TR" sz="1200" dirty="0">
                <a:latin typeface="Calibri"/>
                <a:ea typeface="Calibri" panose="020F0502020204030204" pitchFamily="34" charset="0"/>
                <a:cs typeface="Calibri"/>
              </a:rPr>
              <a:t> Çalışma Örgütü'nün [ILO] (2021)  çocuk işçiliği üzerine olan raporuna göre, </a:t>
            </a: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dünya çapında çalışan 160 milyon çocuk </a:t>
            </a:r>
            <a:r>
              <a:rPr lang="tr-TR" sz="1200" dirty="0">
                <a:latin typeface="Calibri"/>
                <a:ea typeface="Calibri" panose="020F0502020204030204" pitchFamily="34" charset="0"/>
                <a:cs typeface="Calibri"/>
              </a:rPr>
              <a:t>bulunmakta ve bunların</a:t>
            </a: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 %4,7'si tehlikeli </a:t>
            </a:r>
            <a:r>
              <a:rPr lang="tr-TR" sz="1200" dirty="0">
                <a:latin typeface="Calibri"/>
                <a:ea typeface="Calibri" panose="020F0502020204030204" pitchFamily="34" charset="0"/>
                <a:cs typeface="Calibri"/>
              </a:rPr>
              <a:t>işlerde çalışmaktadır</a:t>
            </a: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 Rapora göre çocukların yüzde </a:t>
            </a:r>
            <a:r>
              <a:rPr lang="tr-TR" sz="1200" dirty="0">
                <a:latin typeface="Calibri"/>
                <a:ea typeface="Calibri" panose="020F0502020204030204" pitchFamily="34" charset="0"/>
                <a:cs typeface="Calibri"/>
              </a:rPr>
              <a:t>72.1'i ailelerine</a:t>
            </a: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 işlerinde yardım </a:t>
            </a:r>
            <a:r>
              <a:rPr lang="tr-TR" sz="1200" dirty="0">
                <a:latin typeface="Calibri"/>
                <a:ea typeface="Calibri" panose="020F0502020204030204" pitchFamily="34" charset="0"/>
                <a:cs typeface="Calibri"/>
              </a:rPr>
              <a:t>etmektedirler</a:t>
            </a: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a:t>
            </a:r>
            <a:r>
              <a:rPr lang="tr-TR" sz="1200" dirty="0">
                <a:latin typeface="Calibri"/>
                <a:ea typeface="Calibri" panose="020F0502020204030204" pitchFamily="34" charset="0"/>
                <a:cs typeface="Calibri"/>
              </a:rPr>
              <a:t> </a:t>
            </a:r>
            <a:endParaRPr lang="tr-TR" sz="1200" b="0" i="0" u="none" strike="noStrike" kern="1200" cap="none" spc="0" baseline="0" noProof="0" dirty="0">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b="0" i="0" u="none" strike="noStrike" kern="1200" cap="none" spc="0" baseline="0" noProof="0" dirty="0">
              <a:ea typeface="Calibri" panose="020F0502020204030204" pitchFamily="34" charset="0"/>
            </a:endParaRPr>
          </a:p>
          <a:p>
            <a:pPr>
              <a:defRPr/>
            </a:pP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Gıda sektöründe çalışan kadınların yaşadığı zorluklar toplumsal cinsiyet eşitliği başlığı altında ele alınmalıdır. Bir evde mutfakta kadınların çalışması beklenmesine rağmen, ticari mutfaklarda erkekler hakimdir.</a:t>
            </a:r>
            <a:r>
              <a:rPr lang="tr-TR" sz="1200" dirty="0">
                <a:latin typeface="Calibri"/>
                <a:ea typeface="Calibri" panose="020F0502020204030204" pitchFamily="34" charset="0"/>
                <a:cs typeface="Calibri"/>
              </a:rPr>
              <a:t> </a:t>
            </a:r>
            <a:r>
              <a:rPr kumimoji="0" lang="tr-TR" sz="1200" b="0" i="0" u="none" strike="noStrike" kern="1200" cap="none" spc="0" normalizeH="0" baseline="0" noProof="0" dirty="0" err="1">
                <a:ln>
                  <a:noFill/>
                </a:ln>
                <a:effectLst/>
                <a:uLnTx/>
                <a:uFillTx/>
                <a:latin typeface="Calibri"/>
                <a:ea typeface="Calibri" panose="020F0502020204030204" pitchFamily="34" charset="0"/>
                <a:cs typeface="Calibri"/>
              </a:rPr>
              <a:t>Steavenson</a:t>
            </a: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(2021), Financial </a:t>
            </a:r>
            <a:r>
              <a:rPr kumimoji="0" lang="tr-TR" sz="1200" b="0" i="0" u="none" strike="noStrike" kern="1200" cap="none" spc="0" normalizeH="0" baseline="0" noProof="0" dirty="0" err="1">
                <a:ln>
                  <a:noFill/>
                </a:ln>
                <a:effectLst/>
                <a:uLnTx/>
                <a:uFillTx/>
                <a:latin typeface="Calibri"/>
                <a:ea typeface="Calibri" panose="020F0502020204030204" pitchFamily="34" charset="0"/>
                <a:cs typeface="Calibri"/>
              </a:rPr>
              <a:t>Times'ta</a:t>
            </a: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 bu konuyu ele </a:t>
            </a:r>
            <a:r>
              <a:rPr lang="tr-TR" sz="1200" dirty="0">
                <a:latin typeface="Calibri"/>
                <a:ea typeface="Calibri" panose="020F0502020204030204" pitchFamily="34" charset="0"/>
                <a:cs typeface="Calibri"/>
              </a:rPr>
              <a:t>almaktadır</a:t>
            </a: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a:t>
            </a:r>
            <a:r>
              <a:rPr lang="tr-TR" sz="1200" dirty="0">
                <a:latin typeface="Calibri"/>
                <a:ea typeface="Calibri" panose="020F0502020204030204" pitchFamily="34" charset="0"/>
                <a:cs typeface="Calibri"/>
              </a:rPr>
              <a:t> </a:t>
            </a: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2017 yılının en iyi kadın şefi Ana </a:t>
            </a:r>
            <a:r>
              <a:rPr kumimoji="0" lang="tr-TR" sz="1200" b="0" i="0" u="none" strike="noStrike" kern="1200" cap="none" spc="0" normalizeH="0" baseline="0" noProof="0" dirty="0" err="1">
                <a:ln>
                  <a:noFill/>
                </a:ln>
                <a:effectLst/>
                <a:uLnTx/>
                <a:uFillTx/>
                <a:latin typeface="Calibri"/>
                <a:ea typeface="Calibri" panose="020F0502020204030204" pitchFamily="34" charset="0"/>
                <a:cs typeface="Calibri"/>
              </a:rPr>
              <a:t>Ros</a:t>
            </a: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 ile yapılan röportajda,</a:t>
            </a:r>
            <a:r>
              <a:rPr lang="tr-TR" sz="1200" dirty="0">
                <a:latin typeface="Calibri"/>
                <a:ea typeface="Calibri" panose="020F0502020204030204" pitchFamily="34" charset="0"/>
                <a:cs typeface="Calibri"/>
              </a:rPr>
              <a:t> en</a:t>
            </a:r>
            <a:r>
              <a:rPr kumimoji="0" lang="tr-TR" sz="1200" b="0" i="0" u="none" strike="noStrike" kern="1200" cap="none" spc="0" normalizeH="0" baseline="0" noProof="0" dirty="0">
                <a:ln>
                  <a:noFill/>
                </a:ln>
                <a:effectLst/>
                <a:uLnTx/>
                <a:uFillTx/>
                <a:latin typeface="Calibri"/>
                <a:ea typeface="Calibri" panose="020F0502020204030204" pitchFamily="34" charset="0"/>
                <a:cs typeface="Calibri"/>
              </a:rPr>
              <a:t> iyi şef ödüllerinin cinsiyete göre </a:t>
            </a:r>
            <a:r>
              <a:rPr lang="tr-TR" sz="1200" dirty="0">
                <a:latin typeface="Calibri"/>
                <a:ea typeface="Calibri" panose="020F0502020204030204" pitchFamily="34" charset="0"/>
                <a:cs typeface="Calibri"/>
              </a:rPr>
              <a:t>sınıflandırılması tartışılmaktadır. </a:t>
            </a:r>
            <a:endParaRPr lang="tr-TR" sz="1200" b="0" i="0" u="none" strike="noStrike" kern="1200" cap="none" spc="0" baseline="0" noProof="0" dirty="0">
              <a:ea typeface="Calibri" panose="020F0502020204030204" pitchFamily="34" charset="0"/>
            </a:endParaRPr>
          </a:p>
          <a:p>
            <a:pPr rtl="0"/>
            <a:endParaRPr lang="tr-TR" dirty="0"/>
          </a:p>
        </p:txBody>
      </p:sp>
      <p:pic>
        <p:nvPicPr>
          <p:cNvPr id="37" name="Picture 36" descr="A picture containing food, doughnut, donut, indoor  Description automatically generated">
            <a:extLst>
              <a:ext uri="{FF2B5EF4-FFF2-40B4-BE49-F238E27FC236}">
                <a16:creationId xmlns:a16="http://schemas.microsoft.com/office/drawing/2014/main" id="{2CB80994-97AF-A343-2651-BB212FABB354}"/>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343110" y="6693997"/>
            <a:ext cx="3436727" cy="2518317"/>
          </a:xfrm>
          <a:prstGeom prst="rect">
            <a:avLst/>
          </a:prstGeom>
        </p:spPr>
      </p:pic>
      <p:pic>
        <p:nvPicPr>
          <p:cNvPr id="38" name="Picture 37" descr="A picture containing text, indoor, preparing, shop  Description automatically generated">
            <a:extLst>
              <a:ext uri="{FF2B5EF4-FFF2-40B4-BE49-F238E27FC236}">
                <a16:creationId xmlns:a16="http://schemas.microsoft.com/office/drawing/2014/main" id="{DB77409E-439B-461D-047A-5F67943430A4}"/>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3977501" y="6693997"/>
            <a:ext cx="3324858" cy="2518317"/>
          </a:xfrm>
          <a:prstGeom prst="rect">
            <a:avLst/>
          </a:prstGeom>
          <a:ln>
            <a:noFill/>
          </a:ln>
        </p:spPr>
      </p:pic>
      <p:sp>
        <p:nvSpPr>
          <p:cNvPr id="5" name="Slide Number Placeholder 9">
            <a:extLst>
              <a:ext uri="{FF2B5EF4-FFF2-40B4-BE49-F238E27FC236}">
                <a16:creationId xmlns:a16="http://schemas.microsoft.com/office/drawing/2014/main" id="{CBD4684E-3402-2B6B-FA18-6117BE3E2CEF}"/>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29</a:t>
            </a:fld>
            <a:endParaRPr lang="en-US" sz="1100"/>
          </a:p>
        </p:txBody>
      </p:sp>
    </p:spTree>
    <p:extLst>
      <p:ext uri="{BB962C8B-B14F-4D97-AF65-F5344CB8AC3E}">
        <p14:creationId xmlns:p14="http://schemas.microsoft.com/office/powerpoint/2010/main" val="104915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CFB634-C88B-9805-77DE-CA3641284A5B}"/>
              </a:ext>
            </a:extLst>
          </p:cNvPr>
          <p:cNvSpPr>
            <a:spLocks noGrp="1"/>
          </p:cNvSpPr>
          <p:nvPr>
            <p:ph type="sldNum" sz="quarter" idx="4"/>
          </p:nvPr>
        </p:nvSpPr>
        <p:spPr/>
        <p:txBody>
          <a:bodyPr/>
          <a:lstStyle/>
          <a:p>
            <a:pPr algn="l" rtl="0"/>
            <a:fld id="{CB2079F2-58AF-ED44-82D7-E04B2F6FD686}" type="slidenum">
              <a:rPr lang="en-US" smtClean="0"/>
              <a:pPr algn="l" rtl="0"/>
              <a:t>3</a:t>
            </a:fld>
            <a:endParaRPr lang="en-US" dirty="0"/>
          </a:p>
        </p:txBody>
      </p:sp>
      <p:sp>
        <p:nvSpPr>
          <p:cNvPr id="4" name="object 5">
            <a:extLst>
              <a:ext uri="{FF2B5EF4-FFF2-40B4-BE49-F238E27FC236}">
                <a16:creationId xmlns:a16="http://schemas.microsoft.com/office/drawing/2014/main" id="{8E90AE14-CFF6-9DFA-05FF-D88E84E32EC1}"/>
              </a:ext>
            </a:extLst>
          </p:cNvPr>
          <p:cNvSpPr txBox="1"/>
          <p:nvPr/>
        </p:nvSpPr>
        <p:spPr>
          <a:xfrm>
            <a:off x="2811558" y="1379720"/>
            <a:ext cx="4343250" cy="1484730"/>
          </a:xfrm>
          <a:prstGeom prst="rect">
            <a:avLst/>
          </a:prstGeom>
        </p:spPr>
        <p:txBody>
          <a:bodyPr vert="horz" wrap="square" lIns="0" tIns="12347" rIns="0" bIns="0" rtlCol="0" anchor="t">
            <a:spAutoFit/>
          </a:bodyPr>
          <a:lstStyle/>
          <a:p>
            <a:pPr algn="just"/>
            <a:r>
              <a:rPr lang="en-US" sz="1200" dirty="0">
                <a:solidFill>
                  <a:srgbClr val="000000"/>
                </a:solidFill>
                <a:ea typeface="+mn-lt"/>
                <a:cs typeface="+mn-lt"/>
              </a:rPr>
              <a:t>EFE </a:t>
            </a:r>
            <a:r>
              <a:rPr lang="en-US" sz="1200" dirty="0" err="1">
                <a:solidFill>
                  <a:srgbClr val="000000"/>
                </a:solidFill>
                <a:ea typeface="+mn-lt"/>
                <a:cs typeface="+mn-lt"/>
              </a:rPr>
              <a:t>Eğitmen</a:t>
            </a:r>
            <a:r>
              <a:rPr lang="en-US" sz="1200" dirty="0">
                <a:solidFill>
                  <a:srgbClr val="000000"/>
                </a:solidFill>
                <a:ea typeface="+mn-lt"/>
                <a:cs typeface="+mn-lt"/>
              </a:rPr>
              <a:t> </a:t>
            </a:r>
            <a:r>
              <a:rPr lang="en-US" sz="1200" dirty="0" err="1">
                <a:solidFill>
                  <a:srgbClr val="000000"/>
                </a:solidFill>
                <a:ea typeface="+mn-lt"/>
                <a:cs typeface="+mn-lt"/>
              </a:rPr>
              <a:t>Rehberi</a:t>
            </a:r>
            <a:r>
              <a:rPr lang="en-US" sz="1200" dirty="0">
                <a:solidFill>
                  <a:srgbClr val="000000"/>
                </a:solidFill>
                <a:ea typeface="+mn-lt"/>
                <a:cs typeface="+mn-lt"/>
              </a:rPr>
              <a:t>, </a:t>
            </a:r>
            <a:r>
              <a:rPr lang="en-US" sz="1200" dirty="0" err="1">
                <a:solidFill>
                  <a:srgbClr val="000000"/>
                </a:solidFill>
                <a:ea typeface="+mn-lt"/>
                <a:cs typeface="+mn-lt"/>
              </a:rPr>
              <a:t>çevrimiçi</a:t>
            </a:r>
            <a:r>
              <a:rPr lang="en-US" sz="1200" dirty="0">
                <a:solidFill>
                  <a:srgbClr val="000000"/>
                </a:solidFill>
                <a:ea typeface="+mn-lt"/>
                <a:cs typeface="+mn-lt"/>
              </a:rPr>
              <a:t> </a:t>
            </a:r>
            <a:r>
              <a:rPr lang="en-US" sz="1200" dirty="0" err="1">
                <a:solidFill>
                  <a:srgbClr val="000000"/>
                </a:solidFill>
                <a:ea typeface="+mn-lt"/>
                <a:cs typeface="+mn-lt"/>
              </a:rPr>
              <a:t>etkileşimli</a:t>
            </a:r>
            <a:r>
              <a:rPr lang="en-US" sz="1200" dirty="0">
                <a:solidFill>
                  <a:srgbClr val="000000"/>
                </a:solidFill>
                <a:ea typeface="+mn-lt"/>
                <a:cs typeface="+mn-lt"/>
              </a:rPr>
              <a:t> </a:t>
            </a:r>
            <a:r>
              <a:rPr lang="en-US" sz="1200" dirty="0" err="1">
                <a:solidFill>
                  <a:srgbClr val="000000"/>
                </a:solidFill>
                <a:ea typeface="+mn-lt"/>
                <a:cs typeface="+mn-lt"/>
              </a:rPr>
              <a:t>kaynaklar</a:t>
            </a:r>
            <a:r>
              <a:rPr lang="en-US" sz="1200" dirty="0">
                <a:solidFill>
                  <a:srgbClr val="000000"/>
                </a:solidFill>
                <a:ea typeface="+mn-lt"/>
                <a:cs typeface="+mn-lt"/>
              </a:rPr>
              <a:t> ve ek </a:t>
            </a:r>
            <a:r>
              <a:rPr lang="en-US" sz="1200" dirty="0" err="1">
                <a:solidFill>
                  <a:srgbClr val="000000"/>
                </a:solidFill>
                <a:ea typeface="+mn-lt"/>
                <a:cs typeface="+mn-lt"/>
              </a:rPr>
              <a:t>öğrenme</a:t>
            </a:r>
            <a:r>
              <a:rPr lang="en-US" sz="1200" dirty="0">
                <a:solidFill>
                  <a:srgbClr val="000000"/>
                </a:solidFill>
                <a:ea typeface="+mn-lt"/>
                <a:cs typeface="+mn-lt"/>
              </a:rPr>
              <a:t> </a:t>
            </a:r>
            <a:r>
              <a:rPr lang="en-US" sz="1200" dirty="0" err="1">
                <a:solidFill>
                  <a:srgbClr val="000000"/>
                </a:solidFill>
                <a:ea typeface="+mn-lt"/>
                <a:cs typeface="+mn-lt"/>
              </a:rPr>
              <a:t>bağlantılarından</a:t>
            </a:r>
            <a:r>
              <a:rPr lang="en-US" sz="1200" dirty="0">
                <a:solidFill>
                  <a:srgbClr val="000000"/>
                </a:solidFill>
                <a:ea typeface="+mn-lt"/>
                <a:cs typeface="+mn-lt"/>
              </a:rPr>
              <a:t> </a:t>
            </a:r>
            <a:r>
              <a:rPr lang="en-US" sz="1200" dirty="0" err="1">
                <a:solidFill>
                  <a:srgbClr val="000000"/>
                </a:solidFill>
                <a:ea typeface="+mn-lt"/>
                <a:cs typeface="+mn-lt"/>
              </a:rPr>
              <a:t>oluşan</a:t>
            </a:r>
            <a:r>
              <a:rPr lang="en-US" sz="1200" dirty="0">
                <a:solidFill>
                  <a:srgbClr val="000000"/>
                </a:solidFill>
                <a:ea typeface="+mn-lt"/>
                <a:cs typeface="+mn-lt"/>
              </a:rPr>
              <a:t> </a:t>
            </a:r>
            <a:r>
              <a:rPr lang="en-US" sz="1200" dirty="0" err="1">
                <a:solidFill>
                  <a:srgbClr val="000000"/>
                </a:solidFill>
                <a:ea typeface="+mn-lt"/>
                <a:cs typeface="+mn-lt"/>
              </a:rPr>
              <a:t>bir</a:t>
            </a:r>
            <a:r>
              <a:rPr lang="en-US" sz="1200" dirty="0">
                <a:solidFill>
                  <a:srgbClr val="000000"/>
                </a:solidFill>
                <a:ea typeface="+mn-lt"/>
                <a:cs typeface="+mn-lt"/>
              </a:rPr>
              <a:t> set </a:t>
            </a:r>
            <a:r>
              <a:rPr lang="en-US" sz="1200" dirty="0" err="1">
                <a:solidFill>
                  <a:srgbClr val="000000"/>
                </a:solidFill>
                <a:ea typeface="+mn-lt"/>
                <a:cs typeface="+mn-lt"/>
              </a:rPr>
              <a:t>olarak</a:t>
            </a:r>
            <a:r>
              <a:rPr lang="en-US" sz="1200" dirty="0">
                <a:solidFill>
                  <a:srgbClr val="000000"/>
                </a:solidFill>
                <a:ea typeface="+mn-lt"/>
                <a:cs typeface="+mn-lt"/>
              </a:rPr>
              <a:t> </a:t>
            </a:r>
            <a:r>
              <a:rPr lang="en-US" sz="1200" dirty="0" err="1">
                <a:solidFill>
                  <a:srgbClr val="000000"/>
                </a:solidFill>
                <a:ea typeface="+mn-lt"/>
                <a:cs typeface="+mn-lt"/>
              </a:rPr>
              <a:t>sunulur</a:t>
            </a:r>
            <a:r>
              <a:rPr lang="en-US" sz="1200" dirty="0">
                <a:solidFill>
                  <a:srgbClr val="000000"/>
                </a:solidFill>
                <a:ea typeface="+mn-lt"/>
                <a:cs typeface="+mn-lt"/>
              </a:rPr>
              <a:t>. Bu </a:t>
            </a:r>
            <a:r>
              <a:rPr lang="en-US" sz="1200" dirty="0" err="1">
                <a:solidFill>
                  <a:srgbClr val="000000"/>
                </a:solidFill>
                <a:ea typeface="+mn-lt"/>
                <a:cs typeface="+mn-lt"/>
              </a:rPr>
              <a:t>içerik</a:t>
            </a:r>
            <a:r>
              <a:rPr lang="en-US" sz="1200" dirty="0">
                <a:solidFill>
                  <a:srgbClr val="000000"/>
                </a:solidFill>
                <a:ea typeface="+mn-lt"/>
                <a:cs typeface="+mn-lt"/>
              </a:rPr>
              <a:t>, </a:t>
            </a:r>
            <a:r>
              <a:rPr lang="en-US" sz="1200" dirty="0" err="1">
                <a:solidFill>
                  <a:srgbClr val="000000"/>
                </a:solidFill>
                <a:ea typeface="+mn-lt"/>
                <a:cs typeface="+mn-lt"/>
              </a:rPr>
              <a:t>Avrupa'da</a:t>
            </a:r>
            <a:r>
              <a:rPr lang="en-US" sz="1200" dirty="0">
                <a:solidFill>
                  <a:srgbClr val="000000"/>
                </a:solidFill>
                <a:ea typeface="+mn-lt"/>
                <a:cs typeface="+mn-lt"/>
              </a:rPr>
              <a:t> </a:t>
            </a:r>
            <a:r>
              <a:rPr lang="en-US" sz="1200" dirty="0" err="1">
                <a:solidFill>
                  <a:srgbClr val="000000"/>
                </a:solidFill>
                <a:ea typeface="+mn-lt"/>
                <a:cs typeface="+mn-lt"/>
              </a:rPr>
              <a:t>Etik</a:t>
            </a:r>
            <a:r>
              <a:rPr lang="en-US" sz="1200" dirty="0">
                <a:solidFill>
                  <a:srgbClr val="000000"/>
                </a:solidFill>
                <a:ea typeface="+mn-lt"/>
                <a:cs typeface="+mn-lt"/>
              </a:rPr>
              <a:t> ve </a:t>
            </a:r>
            <a:r>
              <a:rPr lang="en-US" sz="1200" dirty="0" err="1">
                <a:solidFill>
                  <a:srgbClr val="000000"/>
                </a:solidFill>
                <a:ea typeface="+mn-lt"/>
                <a:cs typeface="+mn-lt"/>
              </a:rPr>
              <a:t>Sürdürülebilir</a:t>
            </a:r>
            <a:r>
              <a:rPr lang="en-US" sz="1200" dirty="0">
                <a:solidFill>
                  <a:srgbClr val="000000"/>
                </a:solidFill>
                <a:ea typeface="+mn-lt"/>
                <a:cs typeface="+mn-lt"/>
              </a:rPr>
              <a:t> </a:t>
            </a:r>
            <a:r>
              <a:rPr lang="en-US" sz="1200" dirty="0" err="1">
                <a:solidFill>
                  <a:srgbClr val="000000"/>
                </a:solidFill>
                <a:ea typeface="+mn-lt"/>
                <a:cs typeface="+mn-lt"/>
              </a:rPr>
              <a:t>Gıda</a:t>
            </a:r>
            <a:r>
              <a:rPr lang="en-US" sz="1200" dirty="0">
                <a:solidFill>
                  <a:srgbClr val="000000"/>
                </a:solidFill>
                <a:ea typeface="+mn-lt"/>
                <a:cs typeface="+mn-lt"/>
              </a:rPr>
              <a:t> </a:t>
            </a:r>
            <a:r>
              <a:rPr lang="en-US" sz="1200" dirty="0" err="1">
                <a:solidFill>
                  <a:srgbClr val="000000"/>
                </a:solidFill>
                <a:ea typeface="+mn-lt"/>
                <a:cs typeface="+mn-lt"/>
              </a:rPr>
              <a:t>İşletmeleri</a:t>
            </a:r>
            <a:r>
              <a:rPr lang="en-US" sz="1200" dirty="0">
                <a:solidFill>
                  <a:srgbClr val="000000"/>
                </a:solidFill>
                <a:ea typeface="+mn-lt"/>
                <a:cs typeface="+mn-lt"/>
              </a:rPr>
              <a:t> ve </a:t>
            </a:r>
            <a:r>
              <a:rPr lang="en-US" sz="1200" dirty="0" err="1">
                <a:solidFill>
                  <a:srgbClr val="000000"/>
                </a:solidFill>
                <a:ea typeface="+mn-lt"/>
                <a:cs typeface="+mn-lt"/>
              </a:rPr>
              <a:t>İnovasyonu</a:t>
            </a:r>
            <a:r>
              <a:rPr lang="en-US" sz="1200" dirty="0">
                <a:solidFill>
                  <a:srgbClr val="000000"/>
                </a:solidFill>
                <a:ea typeface="+mn-lt"/>
                <a:cs typeface="+mn-lt"/>
              </a:rPr>
              <a:t> </a:t>
            </a:r>
            <a:r>
              <a:rPr lang="en-US" sz="1200" dirty="0" err="1">
                <a:solidFill>
                  <a:srgbClr val="000000"/>
                </a:solidFill>
                <a:ea typeface="+mn-lt"/>
                <a:cs typeface="+mn-lt"/>
              </a:rPr>
              <a:t>ile</a:t>
            </a:r>
            <a:r>
              <a:rPr lang="en-US" sz="1200" dirty="0">
                <a:solidFill>
                  <a:srgbClr val="000000"/>
                </a:solidFill>
                <a:ea typeface="+mn-lt"/>
                <a:cs typeface="+mn-lt"/>
              </a:rPr>
              <a:t> </a:t>
            </a:r>
            <a:r>
              <a:rPr lang="en-US" sz="1200" dirty="0" err="1">
                <a:solidFill>
                  <a:srgbClr val="000000"/>
                </a:solidFill>
                <a:ea typeface="+mn-lt"/>
                <a:cs typeface="+mn-lt"/>
              </a:rPr>
              <a:t>ilgili</a:t>
            </a:r>
            <a:r>
              <a:rPr lang="en-US" sz="1200" dirty="0">
                <a:solidFill>
                  <a:srgbClr val="000000"/>
                </a:solidFill>
                <a:ea typeface="+mn-lt"/>
                <a:cs typeface="+mn-lt"/>
              </a:rPr>
              <a:t> </a:t>
            </a:r>
            <a:r>
              <a:rPr lang="en-US" sz="1200" dirty="0" err="1">
                <a:solidFill>
                  <a:srgbClr val="000000"/>
                </a:solidFill>
                <a:ea typeface="+mn-lt"/>
                <a:cs typeface="+mn-lt"/>
              </a:rPr>
              <a:t>uygulamaları</a:t>
            </a:r>
            <a:r>
              <a:rPr lang="en-US" sz="1200" dirty="0">
                <a:solidFill>
                  <a:srgbClr val="000000"/>
                </a:solidFill>
                <a:ea typeface="+mn-lt"/>
                <a:cs typeface="+mn-lt"/>
              </a:rPr>
              <a:t> </a:t>
            </a:r>
            <a:r>
              <a:rPr lang="en-US" sz="1200" dirty="0" err="1">
                <a:solidFill>
                  <a:srgbClr val="000000"/>
                </a:solidFill>
                <a:ea typeface="+mn-lt"/>
                <a:cs typeface="+mn-lt"/>
              </a:rPr>
              <a:t>daha</a:t>
            </a:r>
            <a:r>
              <a:rPr lang="en-US" sz="1200" dirty="0">
                <a:solidFill>
                  <a:srgbClr val="000000"/>
                </a:solidFill>
                <a:ea typeface="+mn-lt"/>
                <a:cs typeface="+mn-lt"/>
              </a:rPr>
              <a:t> </a:t>
            </a:r>
            <a:r>
              <a:rPr lang="en-US" sz="1200" dirty="0" err="1">
                <a:solidFill>
                  <a:srgbClr val="000000"/>
                </a:solidFill>
                <a:ea typeface="+mn-lt"/>
                <a:cs typeface="+mn-lt"/>
              </a:rPr>
              <a:t>ayrıntılı</a:t>
            </a:r>
            <a:r>
              <a:rPr lang="en-US" sz="1200" dirty="0">
                <a:solidFill>
                  <a:srgbClr val="000000"/>
                </a:solidFill>
                <a:ea typeface="+mn-lt"/>
                <a:cs typeface="+mn-lt"/>
              </a:rPr>
              <a:t> </a:t>
            </a:r>
            <a:r>
              <a:rPr lang="en-US" sz="1200" dirty="0" err="1">
                <a:solidFill>
                  <a:srgbClr val="000000"/>
                </a:solidFill>
                <a:ea typeface="+mn-lt"/>
                <a:cs typeface="+mn-lt"/>
              </a:rPr>
              <a:t>bir</a:t>
            </a:r>
            <a:r>
              <a:rPr lang="en-US" sz="1200" dirty="0">
                <a:solidFill>
                  <a:srgbClr val="000000"/>
                </a:solidFill>
                <a:ea typeface="+mn-lt"/>
                <a:cs typeface="+mn-lt"/>
              </a:rPr>
              <a:t> </a:t>
            </a:r>
            <a:r>
              <a:rPr lang="en-US" sz="1200" dirty="0" err="1">
                <a:solidFill>
                  <a:srgbClr val="000000"/>
                </a:solidFill>
                <a:ea typeface="+mn-lt"/>
                <a:cs typeface="+mn-lt"/>
              </a:rPr>
              <a:t>şekilde</a:t>
            </a:r>
            <a:r>
              <a:rPr lang="en-US" sz="1200" dirty="0">
                <a:solidFill>
                  <a:srgbClr val="000000"/>
                </a:solidFill>
                <a:ea typeface="+mn-lt"/>
                <a:cs typeface="+mn-lt"/>
              </a:rPr>
              <a:t> </a:t>
            </a:r>
            <a:r>
              <a:rPr lang="en-US" sz="1200" dirty="0" err="1">
                <a:solidFill>
                  <a:srgbClr val="000000"/>
                </a:solidFill>
                <a:ea typeface="+mn-lt"/>
                <a:cs typeface="+mn-lt"/>
              </a:rPr>
              <a:t>inceleyebileceğiniz</a:t>
            </a:r>
            <a:r>
              <a:rPr lang="en-US" sz="1200" dirty="0">
                <a:solidFill>
                  <a:srgbClr val="000000"/>
                </a:solidFill>
                <a:ea typeface="+mn-lt"/>
                <a:cs typeface="+mn-lt"/>
              </a:rPr>
              <a:t> </a:t>
            </a:r>
            <a:r>
              <a:rPr lang="en-US" sz="1200" dirty="0" err="1">
                <a:solidFill>
                  <a:srgbClr val="000000"/>
                </a:solidFill>
                <a:ea typeface="+mn-lt"/>
                <a:cs typeface="+mn-lt"/>
              </a:rPr>
              <a:t>daha</a:t>
            </a:r>
            <a:r>
              <a:rPr lang="en-US" sz="1200" dirty="0">
                <a:solidFill>
                  <a:srgbClr val="000000"/>
                </a:solidFill>
                <a:ea typeface="+mn-lt"/>
                <a:cs typeface="+mn-lt"/>
              </a:rPr>
              <a:t> </a:t>
            </a:r>
            <a:r>
              <a:rPr lang="en-US" sz="1200" dirty="0" err="1">
                <a:solidFill>
                  <a:srgbClr val="000000"/>
                </a:solidFill>
                <a:ea typeface="+mn-lt"/>
                <a:cs typeface="+mn-lt"/>
              </a:rPr>
              <a:t>derin</a:t>
            </a:r>
            <a:r>
              <a:rPr lang="en-US" sz="1200" dirty="0">
                <a:solidFill>
                  <a:srgbClr val="000000"/>
                </a:solidFill>
                <a:ea typeface="+mn-lt"/>
                <a:cs typeface="+mn-lt"/>
              </a:rPr>
              <a:t>, </a:t>
            </a:r>
            <a:r>
              <a:rPr lang="en-US" sz="1200" dirty="0" err="1">
                <a:solidFill>
                  <a:srgbClr val="000000"/>
                </a:solidFill>
                <a:ea typeface="+mn-lt"/>
                <a:cs typeface="+mn-lt"/>
              </a:rPr>
              <a:t>kendi</a:t>
            </a:r>
            <a:r>
              <a:rPr lang="en-US" sz="1200" dirty="0">
                <a:solidFill>
                  <a:srgbClr val="000000"/>
                </a:solidFill>
                <a:ea typeface="+mn-lt"/>
                <a:cs typeface="+mn-lt"/>
              </a:rPr>
              <a:t> </a:t>
            </a:r>
            <a:r>
              <a:rPr lang="en-US" sz="1200" dirty="0" err="1">
                <a:solidFill>
                  <a:srgbClr val="000000"/>
                </a:solidFill>
                <a:ea typeface="+mn-lt"/>
                <a:cs typeface="+mn-lt"/>
              </a:rPr>
              <a:t>kendine</a:t>
            </a:r>
            <a:r>
              <a:rPr lang="en-US" sz="1200" dirty="0">
                <a:solidFill>
                  <a:srgbClr val="000000"/>
                </a:solidFill>
                <a:ea typeface="+mn-lt"/>
                <a:cs typeface="+mn-lt"/>
              </a:rPr>
              <a:t> </a:t>
            </a:r>
            <a:r>
              <a:rPr lang="en-US" sz="1200" dirty="0" err="1">
                <a:solidFill>
                  <a:srgbClr val="000000"/>
                </a:solidFill>
                <a:ea typeface="+mn-lt"/>
                <a:cs typeface="+mn-lt"/>
              </a:rPr>
              <a:t>yönlendirilen</a:t>
            </a:r>
            <a:r>
              <a:rPr lang="en-US" sz="1200" dirty="0">
                <a:solidFill>
                  <a:srgbClr val="000000"/>
                </a:solidFill>
                <a:ea typeface="+mn-lt"/>
                <a:cs typeface="+mn-lt"/>
              </a:rPr>
              <a:t> </a:t>
            </a:r>
            <a:r>
              <a:rPr lang="en-US" sz="1200" dirty="0" err="1">
                <a:solidFill>
                  <a:srgbClr val="000000"/>
                </a:solidFill>
                <a:ea typeface="+mn-lt"/>
                <a:cs typeface="+mn-lt"/>
              </a:rPr>
              <a:t>bir</a:t>
            </a:r>
            <a:r>
              <a:rPr lang="en-US" sz="1200" dirty="0">
                <a:solidFill>
                  <a:srgbClr val="000000"/>
                </a:solidFill>
                <a:ea typeface="+mn-lt"/>
                <a:cs typeface="+mn-lt"/>
              </a:rPr>
              <a:t> </a:t>
            </a:r>
            <a:r>
              <a:rPr lang="en-US" sz="1200" dirty="0" err="1">
                <a:solidFill>
                  <a:srgbClr val="000000"/>
                </a:solidFill>
                <a:ea typeface="+mn-lt"/>
                <a:cs typeface="+mn-lt"/>
              </a:rPr>
              <a:t>öğrenme</a:t>
            </a:r>
            <a:r>
              <a:rPr lang="en-US" sz="1200" dirty="0">
                <a:solidFill>
                  <a:srgbClr val="000000"/>
                </a:solidFill>
                <a:ea typeface="+mn-lt"/>
                <a:cs typeface="+mn-lt"/>
              </a:rPr>
              <a:t> </a:t>
            </a:r>
            <a:r>
              <a:rPr lang="en-US" sz="1200" dirty="0" err="1">
                <a:solidFill>
                  <a:srgbClr val="000000"/>
                </a:solidFill>
                <a:ea typeface="+mn-lt"/>
                <a:cs typeface="+mn-lt"/>
              </a:rPr>
              <a:t>fırsatı</a:t>
            </a:r>
            <a:r>
              <a:rPr lang="en-US" sz="1200" dirty="0">
                <a:solidFill>
                  <a:srgbClr val="000000"/>
                </a:solidFill>
                <a:ea typeface="+mn-lt"/>
                <a:cs typeface="+mn-lt"/>
              </a:rPr>
              <a:t> </a:t>
            </a:r>
            <a:r>
              <a:rPr lang="en-US" sz="1200" dirty="0" err="1">
                <a:solidFill>
                  <a:srgbClr val="000000"/>
                </a:solidFill>
                <a:ea typeface="+mn-lt"/>
                <a:cs typeface="+mn-lt"/>
              </a:rPr>
              <a:t>sağlar</a:t>
            </a:r>
            <a:r>
              <a:rPr lang="en-US" sz="1200" dirty="0">
                <a:solidFill>
                  <a:srgbClr val="000000"/>
                </a:solidFill>
                <a:ea typeface="+mn-lt"/>
                <a:cs typeface="+mn-lt"/>
              </a:rPr>
              <a:t>. </a:t>
            </a:r>
            <a:r>
              <a:rPr lang="en-US" sz="1200" dirty="0" err="1">
                <a:latin typeface="Calibri"/>
                <a:cs typeface="Calibri"/>
              </a:rPr>
              <a:t>Sizi</a:t>
            </a:r>
            <a:r>
              <a:rPr lang="en-US" sz="1200" dirty="0">
                <a:latin typeface="Calibri"/>
                <a:cs typeface="Calibri"/>
              </a:rPr>
              <a:t> </a:t>
            </a:r>
            <a:r>
              <a:rPr lang="en-US" sz="1200" dirty="0" err="1">
                <a:latin typeface="Calibri"/>
                <a:cs typeface="Calibri"/>
              </a:rPr>
              <a:t>bu</a:t>
            </a:r>
            <a:r>
              <a:rPr lang="en-US" sz="1200" dirty="0">
                <a:latin typeface="Calibri"/>
                <a:cs typeface="Calibri"/>
              </a:rPr>
              <a:t> </a:t>
            </a:r>
            <a:r>
              <a:rPr lang="en-US" sz="1200" dirty="0" err="1">
                <a:latin typeface="Calibri"/>
                <a:cs typeface="Calibri"/>
              </a:rPr>
              <a:t>bağlantıları</a:t>
            </a:r>
            <a:r>
              <a:rPr lang="en-US" sz="1200" dirty="0">
                <a:latin typeface="Calibri"/>
                <a:cs typeface="Calibri"/>
              </a:rPr>
              <a:t> </a:t>
            </a:r>
            <a:r>
              <a:rPr lang="en-US" sz="1200" dirty="0" err="1">
                <a:latin typeface="Calibri"/>
                <a:cs typeface="Calibri"/>
              </a:rPr>
              <a:t>kullanmaya</a:t>
            </a:r>
            <a:r>
              <a:rPr lang="en-US" sz="1200" dirty="0">
                <a:latin typeface="Calibri"/>
                <a:cs typeface="Calibri"/>
              </a:rPr>
              <a:t> ve </a:t>
            </a:r>
            <a:r>
              <a:rPr lang="en-US" sz="1200" dirty="0" err="1">
                <a:latin typeface="Calibri"/>
                <a:cs typeface="Calibri"/>
              </a:rPr>
              <a:t>örnek</a:t>
            </a:r>
            <a:r>
              <a:rPr lang="en-US" sz="1200" dirty="0">
                <a:latin typeface="Calibri"/>
                <a:cs typeface="Calibri"/>
              </a:rPr>
              <a:t> </a:t>
            </a:r>
            <a:r>
              <a:rPr lang="en-US" sz="1200" dirty="0" err="1">
                <a:latin typeface="Calibri"/>
                <a:cs typeface="Calibri"/>
              </a:rPr>
              <a:t>olayları</a:t>
            </a:r>
            <a:r>
              <a:rPr lang="en-US" sz="1200" dirty="0">
                <a:latin typeface="Calibri"/>
                <a:cs typeface="Calibri"/>
              </a:rPr>
              <a:t> ve </a:t>
            </a:r>
            <a:r>
              <a:rPr lang="en-US" sz="1200" dirty="0" err="1">
                <a:latin typeface="Calibri"/>
                <a:cs typeface="Calibri"/>
              </a:rPr>
              <a:t>en</a:t>
            </a:r>
            <a:r>
              <a:rPr lang="en-US" sz="1200" dirty="0">
                <a:latin typeface="Calibri"/>
                <a:cs typeface="Calibri"/>
              </a:rPr>
              <a:t> iyi </a:t>
            </a:r>
            <a:r>
              <a:rPr lang="en-US" sz="1200" dirty="0" err="1">
                <a:latin typeface="Calibri"/>
                <a:cs typeface="Calibri"/>
              </a:rPr>
              <a:t>uygulamaları</a:t>
            </a:r>
            <a:r>
              <a:rPr lang="en-US" sz="1200" dirty="0">
                <a:latin typeface="Calibri"/>
                <a:cs typeface="Calibri"/>
              </a:rPr>
              <a:t> </a:t>
            </a:r>
            <a:r>
              <a:rPr lang="en-US" sz="1200" dirty="0" err="1">
                <a:latin typeface="Calibri"/>
                <a:cs typeface="Calibri"/>
              </a:rPr>
              <a:t>daha</a:t>
            </a:r>
            <a:r>
              <a:rPr lang="en-US" sz="1200" dirty="0">
                <a:latin typeface="Calibri"/>
                <a:cs typeface="Calibri"/>
              </a:rPr>
              <a:t> </a:t>
            </a:r>
            <a:r>
              <a:rPr lang="en-US" sz="1200" dirty="0" err="1">
                <a:latin typeface="Calibri"/>
                <a:cs typeface="Calibri"/>
              </a:rPr>
              <a:t>ayrıntılı</a:t>
            </a:r>
            <a:r>
              <a:rPr lang="en-US" sz="1200" dirty="0">
                <a:latin typeface="Calibri"/>
                <a:cs typeface="Calibri"/>
              </a:rPr>
              <a:t> </a:t>
            </a:r>
            <a:r>
              <a:rPr lang="en-US" sz="1200" dirty="0" err="1">
                <a:latin typeface="Calibri"/>
                <a:cs typeface="Calibri"/>
              </a:rPr>
              <a:t>bir</a:t>
            </a:r>
            <a:r>
              <a:rPr lang="en-US" sz="1200" dirty="0">
                <a:latin typeface="Calibri"/>
                <a:cs typeface="Calibri"/>
              </a:rPr>
              <a:t> </a:t>
            </a:r>
            <a:r>
              <a:rPr lang="en-US" sz="1200" dirty="0" err="1">
                <a:latin typeface="Calibri"/>
                <a:cs typeface="Calibri"/>
              </a:rPr>
              <a:t>şekilde</a:t>
            </a:r>
            <a:r>
              <a:rPr lang="en-US" sz="1200" dirty="0">
                <a:latin typeface="Calibri"/>
                <a:cs typeface="Calibri"/>
              </a:rPr>
              <a:t> </a:t>
            </a:r>
            <a:r>
              <a:rPr lang="en-US" sz="1200" dirty="0" err="1">
                <a:latin typeface="Calibri"/>
                <a:cs typeface="Calibri"/>
              </a:rPr>
              <a:t>keşfetmeye</a:t>
            </a:r>
            <a:r>
              <a:rPr lang="en-US" sz="1200" dirty="0">
                <a:latin typeface="Calibri"/>
                <a:cs typeface="Calibri"/>
              </a:rPr>
              <a:t> ve </a:t>
            </a:r>
            <a:r>
              <a:rPr lang="en-US" sz="1200" dirty="0" err="1">
                <a:latin typeface="Calibri"/>
                <a:cs typeface="Calibri"/>
              </a:rPr>
              <a:t>bunlarla</a:t>
            </a:r>
            <a:r>
              <a:rPr lang="en-US" sz="1200" dirty="0">
                <a:latin typeface="Calibri"/>
                <a:cs typeface="Calibri"/>
              </a:rPr>
              <a:t> </a:t>
            </a:r>
            <a:r>
              <a:rPr lang="en-US" sz="1200" dirty="0" err="1">
                <a:latin typeface="Calibri"/>
                <a:cs typeface="Calibri"/>
              </a:rPr>
              <a:t>bağlantı</a:t>
            </a:r>
            <a:r>
              <a:rPr lang="en-US" sz="1200" dirty="0">
                <a:latin typeface="Calibri"/>
                <a:cs typeface="Calibri"/>
              </a:rPr>
              <a:t> </a:t>
            </a:r>
            <a:r>
              <a:rPr lang="en-US" sz="1200" dirty="0" err="1">
                <a:latin typeface="Calibri"/>
                <a:cs typeface="Calibri"/>
              </a:rPr>
              <a:t>kurmaya</a:t>
            </a:r>
            <a:r>
              <a:rPr lang="en-US" sz="1200" dirty="0">
                <a:latin typeface="Calibri"/>
                <a:cs typeface="Calibri"/>
              </a:rPr>
              <a:t> </a:t>
            </a:r>
            <a:r>
              <a:rPr lang="en-US" sz="1200" dirty="0" err="1">
                <a:latin typeface="Calibri"/>
                <a:cs typeface="Calibri"/>
              </a:rPr>
              <a:t>davet</a:t>
            </a:r>
            <a:r>
              <a:rPr lang="en-US" sz="1200" dirty="0">
                <a:latin typeface="Calibri"/>
                <a:cs typeface="Calibri"/>
              </a:rPr>
              <a:t> </a:t>
            </a:r>
            <a:r>
              <a:rPr lang="en-US" sz="1200" dirty="0" err="1">
                <a:latin typeface="Calibri"/>
                <a:cs typeface="Calibri"/>
              </a:rPr>
              <a:t>ediyoruz</a:t>
            </a:r>
            <a:r>
              <a:rPr lang="en-US" sz="1200" dirty="0">
                <a:latin typeface="Calibri"/>
                <a:cs typeface="Calibri"/>
              </a:rPr>
              <a:t>.</a:t>
            </a:r>
            <a:r>
              <a:rPr lang="en-IE" sz="1200" dirty="0">
                <a:latin typeface="Calibri"/>
                <a:cs typeface="Calibri"/>
              </a:rPr>
              <a:t> </a:t>
            </a:r>
            <a:endParaRPr lang="en-US" dirty="0"/>
          </a:p>
          <a:p>
            <a:pPr algn="just" rtl="0"/>
            <a:endParaRPr lang="en-IE" sz="1167" dirty="0">
              <a:latin typeface="Calibri" panose="020F0502020204030204" pitchFamily="34" charset="0"/>
              <a:cs typeface="Calibri" panose="020F0502020204030204" pitchFamily="34" charset="0"/>
            </a:endParaRPr>
          </a:p>
        </p:txBody>
      </p:sp>
      <p:sp>
        <p:nvSpPr>
          <p:cNvPr id="5" name="object 9">
            <a:extLst>
              <a:ext uri="{FF2B5EF4-FFF2-40B4-BE49-F238E27FC236}">
                <a16:creationId xmlns:a16="http://schemas.microsoft.com/office/drawing/2014/main" id="{2200BC3C-DCAD-6F26-9070-4C18D214BC36}"/>
              </a:ext>
            </a:extLst>
          </p:cNvPr>
          <p:cNvSpPr txBox="1"/>
          <p:nvPr/>
        </p:nvSpPr>
        <p:spPr>
          <a:xfrm rot="720000">
            <a:off x="3689760" y="3070213"/>
            <a:ext cx="460866" cy="171137"/>
          </a:xfrm>
          <a:prstGeom prst="rect">
            <a:avLst/>
          </a:prstGeom>
        </p:spPr>
        <p:txBody>
          <a:bodyPr vert="horz" wrap="square" lIns="0" tIns="0" rIns="0" bIns="0" rtlCol="0">
            <a:spAutoFit/>
          </a:bodyPr>
          <a:lstStyle/>
          <a:p>
            <a:pPr algn="l" rtl="0">
              <a:lnSpc>
                <a:spcPts val="1317"/>
              </a:lnSpc>
            </a:pPr>
            <a:r>
              <a:rPr sz="1361" spc="-131">
                <a:solidFill>
                  <a:srgbClr val="FFFFFF"/>
                </a:solidFill>
                <a:latin typeface="Calibri" panose="020F0502020204030204" pitchFamily="34" charset="0"/>
                <a:cs typeface="Calibri" panose="020F0502020204030204" pitchFamily="34" charset="0"/>
              </a:rPr>
              <a:t>TIKLAMAK</a:t>
            </a:r>
            <a:endParaRPr sz="1361">
              <a:latin typeface="Calibri" panose="020F0502020204030204" pitchFamily="34" charset="0"/>
              <a:cs typeface="Calibri" panose="020F0502020204030204" pitchFamily="34" charset="0"/>
            </a:endParaRPr>
          </a:p>
        </p:txBody>
      </p:sp>
      <p:sp>
        <p:nvSpPr>
          <p:cNvPr id="6" name="object 10">
            <a:extLst>
              <a:ext uri="{FF2B5EF4-FFF2-40B4-BE49-F238E27FC236}">
                <a16:creationId xmlns:a16="http://schemas.microsoft.com/office/drawing/2014/main" id="{E38BD456-CE5D-BE66-5528-F8152DBE8E2E}"/>
              </a:ext>
            </a:extLst>
          </p:cNvPr>
          <p:cNvSpPr txBox="1"/>
          <p:nvPr/>
        </p:nvSpPr>
        <p:spPr>
          <a:xfrm rot="720000">
            <a:off x="3572589" y="3239318"/>
            <a:ext cx="623297" cy="171137"/>
          </a:xfrm>
          <a:prstGeom prst="rect">
            <a:avLst/>
          </a:prstGeom>
        </p:spPr>
        <p:txBody>
          <a:bodyPr vert="horz" wrap="square" lIns="0" tIns="0" rIns="0" bIns="0" rtlCol="0">
            <a:spAutoFit/>
          </a:bodyPr>
          <a:lstStyle/>
          <a:p>
            <a:pPr algn="l" rtl="0">
              <a:lnSpc>
                <a:spcPts val="1317"/>
              </a:lnSpc>
            </a:pPr>
            <a:r>
              <a:rPr sz="1361" spc="-136">
                <a:solidFill>
                  <a:srgbClr val="FFFFFF"/>
                </a:solidFill>
                <a:latin typeface="Calibri" panose="020F0502020204030204" pitchFamily="34" charset="0"/>
                <a:cs typeface="Calibri" panose="020F0502020204030204" pitchFamily="34" charset="0"/>
              </a:rPr>
              <a:t>T</a:t>
            </a:r>
            <a:r>
              <a:rPr sz="1361" spc="-156">
                <a:solidFill>
                  <a:srgbClr val="FFFFFF"/>
                </a:solidFill>
                <a:latin typeface="Calibri" panose="020F0502020204030204" pitchFamily="34" charset="0"/>
                <a:cs typeface="Calibri" panose="020F0502020204030204" pitchFamily="34" charset="0"/>
              </a:rPr>
              <a:t>Ö</a:t>
            </a:r>
            <a:r>
              <a:rPr sz="1361" spc="-107">
                <a:solidFill>
                  <a:srgbClr val="FFFFFF"/>
                </a:solidFill>
                <a:latin typeface="Calibri" panose="020F0502020204030204" pitchFamily="34" charset="0"/>
                <a:cs typeface="Calibri" panose="020F0502020204030204" pitchFamily="34" charset="0"/>
              </a:rPr>
              <a:t> </a:t>
            </a:r>
            <a:r>
              <a:rPr sz="1361" spc="-219">
                <a:solidFill>
                  <a:srgbClr val="FFFFFF"/>
                </a:solidFill>
                <a:latin typeface="Calibri" panose="020F0502020204030204" pitchFamily="34" charset="0"/>
                <a:cs typeface="Calibri" panose="020F0502020204030204" pitchFamily="34" charset="0"/>
              </a:rPr>
              <a:t>V</a:t>
            </a:r>
            <a:r>
              <a:rPr sz="1361" spc="-146">
                <a:solidFill>
                  <a:srgbClr val="FFFFFF"/>
                </a:solidFill>
                <a:latin typeface="Calibri" panose="020F0502020204030204" pitchFamily="34" charset="0"/>
                <a:cs typeface="Calibri" panose="020F0502020204030204" pitchFamily="34" charset="0"/>
              </a:rPr>
              <a:t>IEW</a:t>
            </a:r>
            <a:endParaRPr sz="1361">
              <a:latin typeface="Calibri" panose="020F0502020204030204" pitchFamily="34" charset="0"/>
              <a:cs typeface="Calibri" panose="020F0502020204030204" pitchFamily="34" charset="0"/>
            </a:endParaRPr>
          </a:p>
        </p:txBody>
      </p:sp>
      <p:sp>
        <p:nvSpPr>
          <p:cNvPr id="7" name="object 11">
            <a:extLst>
              <a:ext uri="{FF2B5EF4-FFF2-40B4-BE49-F238E27FC236}">
                <a16:creationId xmlns:a16="http://schemas.microsoft.com/office/drawing/2014/main" id="{45938500-15D8-D721-D8D2-027048281069}"/>
              </a:ext>
            </a:extLst>
          </p:cNvPr>
          <p:cNvSpPr txBox="1"/>
          <p:nvPr/>
        </p:nvSpPr>
        <p:spPr>
          <a:xfrm>
            <a:off x="-1" y="4081569"/>
            <a:ext cx="7559675" cy="221930"/>
          </a:xfrm>
          <a:prstGeom prst="rect">
            <a:avLst/>
          </a:prstGeom>
        </p:spPr>
        <p:txBody>
          <a:bodyPr vert="horz" wrap="square" lIns="0" tIns="12347" rIns="0" bIns="0" rtlCol="0" anchor="t">
            <a:spAutoFit/>
          </a:bodyPr>
          <a:lstStyle/>
          <a:p>
            <a:pPr marL="12065" algn="ctr">
              <a:spcBef>
                <a:spcPts val="97"/>
              </a:spcBef>
            </a:pPr>
            <a:r>
              <a:rPr sz="1350" b="1">
                <a:solidFill>
                  <a:srgbClr val="F79037"/>
                </a:solidFill>
                <a:latin typeface="Calibri"/>
                <a:cs typeface="Calibri"/>
              </a:rPr>
              <a:t>DERİN ÖĞRENME</a:t>
            </a:r>
            <a:r>
              <a:rPr sz="1000">
                <a:latin typeface="Calibri"/>
                <a:cs typeface="Calibri"/>
              </a:rPr>
              <a:t>-</a:t>
            </a:r>
            <a:r>
              <a:rPr sz="1200">
                <a:latin typeface="Calibri"/>
                <a:cs typeface="Calibri"/>
              </a:rPr>
              <a:t>Vaka </a:t>
            </a:r>
            <a:r>
              <a:rPr sz="1200" err="1">
                <a:latin typeface="Calibri"/>
                <a:cs typeface="Calibri"/>
              </a:rPr>
              <a:t>çalışmalarımız</a:t>
            </a:r>
            <a:r>
              <a:rPr sz="1200">
                <a:latin typeface="Calibri"/>
                <a:cs typeface="Calibri"/>
              </a:rPr>
              <a:t> </a:t>
            </a:r>
            <a:r>
              <a:rPr sz="1200" err="1">
                <a:latin typeface="Calibri"/>
                <a:cs typeface="Calibri"/>
              </a:rPr>
              <a:t>hakkında</a:t>
            </a:r>
            <a:r>
              <a:rPr sz="1200">
                <a:latin typeface="Calibri"/>
                <a:cs typeface="Calibri"/>
              </a:rPr>
              <a:t> </a:t>
            </a:r>
            <a:r>
              <a:rPr sz="1200" err="1">
                <a:latin typeface="Calibri"/>
                <a:cs typeface="Calibri"/>
              </a:rPr>
              <a:t>daha</a:t>
            </a:r>
            <a:r>
              <a:rPr sz="1200">
                <a:latin typeface="Calibri"/>
                <a:cs typeface="Calibri"/>
              </a:rPr>
              <a:t> </a:t>
            </a:r>
            <a:r>
              <a:rPr sz="1200" err="1">
                <a:latin typeface="Calibri"/>
                <a:cs typeface="Calibri"/>
              </a:rPr>
              <a:t>fazla</a:t>
            </a:r>
            <a:r>
              <a:rPr sz="1200">
                <a:latin typeface="Calibri"/>
                <a:cs typeface="Calibri"/>
              </a:rPr>
              <a:t> </a:t>
            </a:r>
            <a:r>
              <a:rPr sz="1200" err="1">
                <a:latin typeface="Calibri"/>
                <a:cs typeface="Calibri"/>
              </a:rPr>
              <a:t>bilgi</a:t>
            </a:r>
            <a:r>
              <a:rPr sz="1200">
                <a:latin typeface="Calibri"/>
                <a:cs typeface="Calibri"/>
              </a:rPr>
              <a:t> </a:t>
            </a:r>
            <a:r>
              <a:rPr sz="1200" err="1">
                <a:latin typeface="Calibri"/>
                <a:cs typeface="Calibri"/>
              </a:rPr>
              <a:t>edinmek</a:t>
            </a:r>
            <a:r>
              <a:rPr sz="1200">
                <a:latin typeface="Calibri"/>
                <a:cs typeface="Calibri"/>
              </a:rPr>
              <a:t> </a:t>
            </a:r>
            <a:r>
              <a:rPr sz="1200" err="1">
                <a:latin typeface="Calibri"/>
                <a:cs typeface="Calibri"/>
              </a:rPr>
              <a:t>için</a:t>
            </a:r>
            <a:r>
              <a:rPr sz="1200">
                <a:latin typeface="Calibri"/>
                <a:cs typeface="Calibri"/>
              </a:rPr>
              <a:t> </a:t>
            </a:r>
            <a:r>
              <a:rPr sz="1200" err="1">
                <a:latin typeface="Calibri"/>
                <a:cs typeface="Calibri"/>
              </a:rPr>
              <a:t>tıklayın</a:t>
            </a:r>
            <a:endParaRPr lang="en-US" sz="1200" err="1">
              <a:latin typeface="Calibri"/>
              <a:cs typeface="Calibri"/>
            </a:endParaRPr>
          </a:p>
        </p:txBody>
      </p:sp>
      <p:grpSp>
        <p:nvGrpSpPr>
          <p:cNvPr id="8" name="object 15">
            <a:extLst>
              <a:ext uri="{FF2B5EF4-FFF2-40B4-BE49-F238E27FC236}">
                <a16:creationId xmlns:a16="http://schemas.microsoft.com/office/drawing/2014/main" id="{02F3A4C2-129E-FD76-7D32-17CC15E097C1}"/>
              </a:ext>
            </a:extLst>
          </p:cNvPr>
          <p:cNvGrpSpPr/>
          <p:nvPr/>
        </p:nvGrpSpPr>
        <p:grpSpPr>
          <a:xfrm>
            <a:off x="471669" y="4502983"/>
            <a:ext cx="3047022" cy="1729173"/>
            <a:chOff x="485139" y="4586859"/>
            <a:chExt cx="3134043" cy="1778557"/>
          </a:xfrm>
        </p:grpSpPr>
        <p:pic>
          <p:nvPicPr>
            <p:cNvPr id="9" name="object 16">
              <a:extLst>
                <a:ext uri="{FF2B5EF4-FFF2-40B4-BE49-F238E27FC236}">
                  <a16:creationId xmlns:a16="http://schemas.microsoft.com/office/drawing/2014/main" id="{B98A2DAC-3CE5-69A5-D7BF-1B6909079B80}"/>
                </a:ext>
              </a:extLst>
            </p:cNvPr>
            <p:cNvPicPr/>
            <p:nvPr/>
          </p:nvPicPr>
          <p:blipFill>
            <a:blip r:embed="rId2"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9C4B74CB-C251-450E-6A5D-5F1634A1E8BE}"/>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999E1059-F5FC-338C-A4F1-274140FE9C5E}"/>
                </a:ext>
              </a:extLst>
            </p:cNvPr>
            <p:cNvPicPr/>
            <p:nvPr/>
          </p:nvPicPr>
          <p:blipFill>
            <a:blip r:embed="rId3"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16C88D34-E07D-34D9-A15B-2BFEFB84486F}"/>
                </a:ext>
              </a:extLst>
            </p:cNvPr>
            <p:cNvPicPr/>
            <p:nvPr/>
          </p:nvPicPr>
          <p:blipFill>
            <a:blip r:embed="rId4"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0D8C7DC7-6BCD-3B36-29D2-32D8134CBDB1}"/>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grpSp>
        <p:nvGrpSpPr>
          <p:cNvPr id="14" name="object 25">
            <a:extLst>
              <a:ext uri="{FF2B5EF4-FFF2-40B4-BE49-F238E27FC236}">
                <a16:creationId xmlns:a16="http://schemas.microsoft.com/office/drawing/2014/main" id="{4CF1A356-B064-EE23-F68B-C83F86968A1A}"/>
              </a:ext>
            </a:extLst>
          </p:cNvPr>
          <p:cNvGrpSpPr/>
          <p:nvPr/>
        </p:nvGrpSpPr>
        <p:grpSpPr>
          <a:xfrm>
            <a:off x="3845710" y="4509119"/>
            <a:ext cx="3047047" cy="1729174"/>
            <a:chOff x="3955541" y="4593171"/>
            <a:chExt cx="3134069" cy="1778558"/>
          </a:xfrm>
        </p:grpSpPr>
        <p:pic>
          <p:nvPicPr>
            <p:cNvPr id="15" name="object 26">
              <a:extLst>
                <a:ext uri="{FF2B5EF4-FFF2-40B4-BE49-F238E27FC236}">
                  <a16:creationId xmlns:a16="http://schemas.microsoft.com/office/drawing/2014/main" id="{D4B9847E-975B-091B-2AAB-F9D145385AC3}"/>
                </a:ext>
              </a:extLst>
            </p:cNvPr>
            <p:cNvPicPr/>
            <p:nvPr/>
          </p:nvPicPr>
          <p:blipFill>
            <a:blip r:embed="rId6" cstate="email">
              <a:extLst>
                <a:ext uri="{28A0092B-C50C-407E-A947-70E740481C1C}">
                  <a14:useLocalDpi xmlns:a14="http://schemas.microsoft.com/office/drawing/2010/main"/>
                </a:ext>
              </a:extLst>
            </a:blip>
            <a:stretch>
              <a:fillRect/>
            </a:stretch>
          </p:blipFill>
          <p:spPr>
            <a:xfrm>
              <a:off x="4265168" y="4593171"/>
              <a:ext cx="2540254" cy="1682863"/>
            </a:xfrm>
            <a:prstGeom prst="rect">
              <a:avLst/>
            </a:prstGeom>
          </p:spPr>
        </p:pic>
        <p:sp>
          <p:nvSpPr>
            <p:cNvPr id="16" name="object 27">
              <a:extLst>
                <a:ext uri="{FF2B5EF4-FFF2-40B4-BE49-F238E27FC236}">
                  <a16:creationId xmlns:a16="http://schemas.microsoft.com/office/drawing/2014/main" id="{FEE52FED-D453-FA88-0D80-3CE700C13CA0}"/>
                </a:ext>
              </a:extLst>
            </p:cNvPr>
            <p:cNvSpPr/>
            <p:nvPr/>
          </p:nvSpPr>
          <p:spPr>
            <a:xfrm>
              <a:off x="4265308" y="4604245"/>
              <a:ext cx="2540635" cy="1676400"/>
            </a:xfrm>
            <a:custGeom>
              <a:avLst/>
              <a:gdLst/>
              <a:ahLst/>
              <a:cxnLst/>
              <a:rect l="l" t="t" r="r" b="b"/>
              <a:pathLst>
                <a:path w="2540634" h="1676400">
                  <a:moveTo>
                    <a:pt x="2528849" y="1627124"/>
                  </a:moveTo>
                  <a:lnTo>
                    <a:pt x="2528836" y="65633"/>
                  </a:lnTo>
                  <a:lnTo>
                    <a:pt x="2523629" y="40106"/>
                  </a:lnTo>
                  <a:lnTo>
                    <a:pt x="2509443" y="19240"/>
                  </a:lnTo>
                  <a:lnTo>
                    <a:pt x="2488412" y="5168"/>
                  </a:lnTo>
                  <a:lnTo>
                    <a:pt x="2462682" y="0"/>
                  </a:lnTo>
                  <a:lnTo>
                    <a:pt x="77254" y="0"/>
                  </a:lnTo>
                  <a:lnTo>
                    <a:pt x="51523" y="5168"/>
                  </a:lnTo>
                  <a:lnTo>
                    <a:pt x="30480" y="19240"/>
                  </a:lnTo>
                  <a:lnTo>
                    <a:pt x="16281" y="40106"/>
                  </a:lnTo>
                  <a:lnTo>
                    <a:pt x="11074" y="65633"/>
                  </a:lnTo>
                  <a:lnTo>
                    <a:pt x="11074" y="1627124"/>
                  </a:lnTo>
                  <a:lnTo>
                    <a:pt x="11074" y="1671789"/>
                  </a:lnTo>
                  <a:lnTo>
                    <a:pt x="2528849" y="1671789"/>
                  </a:lnTo>
                  <a:lnTo>
                    <a:pt x="2528849" y="1627124"/>
                  </a:lnTo>
                  <a:close/>
                </a:path>
                <a:path w="2540634" h="1676400">
                  <a:moveTo>
                    <a:pt x="2540101" y="1671802"/>
                  </a:moveTo>
                  <a:lnTo>
                    <a:pt x="0" y="1671802"/>
                  </a:lnTo>
                  <a:lnTo>
                    <a:pt x="0" y="1675892"/>
                  </a:lnTo>
                  <a:lnTo>
                    <a:pt x="2540101" y="1675892"/>
                  </a:lnTo>
                  <a:lnTo>
                    <a:pt x="2540101"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7" name="object 28">
              <a:extLst>
                <a:ext uri="{FF2B5EF4-FFF2-40B4-BE49-F238E27FC236}">
                  <a16:creationId xmlns:a16="http://schemas.microsoft.com/office/drawing/2014/main" id="{275E5B89-392A-FF9F-FC2E-C14E12705EED}"/>
                </a:ext>
              </a:extLst>
            </p:cNvPr>
            <p:cNvPicPr/>
            <p:nvPr/>
          </p:nvPicPr>
          <p:blipFill>
            <a:blip r:embed="rId7" cstate="email">
              <a:extLst>
                <a:ext uri="{28A0092B-C50C-407E-A947-70E740481C1C}">
                  <a14:useLocalDpi xmlns:a14="http://schemas.microsoft.com/office/drawing/2010/main"/>
                </a:ext>
              </a:extLst>
            </a:blip>
            <a:stretch>
              <a:fillRect/>
            </a:stretch>
          </p:blipFill>
          <p:spPr>
            <a:xfrm>
              <a:off x="3955541" y="6280124"/>
              <a:ext cx="3134067" cy="49796"/>
            </a:xfrm>
            <a:prstGeom prst="rect">
              <a:avLst/>
            </a:prstGeom>
          </p:spPr>
        </p:pic>
        <p:pic>
          <p:nvPicPr>
            <p:cNvPr id="18" name="object 29">
              <a:extLst>
                <a:ext uri="{FF2B5EF4-FFF2-40B4-BE49-F238E27FC236}">
                  <a16:creationId xmlns:a16="http://schemas.microsoft.com/office/drawing/2014/main" id="{04E88925-8AA8-8BC4-5091-C494241588A1}"/>
                </a:ext>
              </a:extLst>
            </p:cNvPr>
            <p:cNvPicPr/>
            <p:nvPr/>
          </p:nvPicPr>
          <p:blipFill>
            <a:blip r:embed="rId8" cstate="email">
              <a:extLst>
                <a:ext uri="{28A0092B-C50C-407E-A947-70E740481C1C}">
                  <a14:useLocalDpi xmlns:a14="http://schemas.microsoft.com/office/drawing/2010/main"/>
                </a:ext>
              </a:extLst>
            </a:blip>
            <a:stretch>
              <a:fillRect/>
            </a:stretch>
          </p:blipFill>
          <p:spPr>
            <a:xfrm>
              <a:off x="5297779" y="6280137"/>
              <a:ext cx="449592" cy="39001"/>
            </a:xfrm>
            <a:prstGeom prst="rect">
              <a:avLst/>
            </a:prstGeom>
          </p:spPr>
        </p:pic>
        <p:pic>
          <p:nvPicPr>
            <p:cNvPr id="19" name="object 30">
              <a:extLst>
                <a:ext uri="{FF2B5EF4-FFF2-40B4-BE49-F238E27FC236}">
                  <a16:creationId xmlns:a16="http://schemas.microsoft.com/office/drawing/2014/main" id="{150A3C56-47EA-3E42-EFC8-77DA79C6BEE2}"/>
                </a:ext>
              </a:extLst>
            </p:cNvPr>
            <p:cNvPicPr/>
            <p:nvPr/>
          </p:nvPicPr>
          <p:blipFill>
            <a:blip r:embed="rId9" cstate="email">
              <a:extLst>
                <a:ext uri="{28A0092B-C50C-407E-A947-70E740481C1C}">
                  <a14:useLocalDpi xmlns:a14="http://schemas.microsoft.com/office/drawing/2010/main"/>
                </a:ext>
              </a:extLst>
            </a:blip>
            <a:stretch>
              <a:fillRect/>
            </a:stretch>
          </p:blipFill>
          <p:spPr>
            <a:xfrm>
              <a:off x="3955542" y="6329921"/>
              <a:ext cx="3134068" cy="41808"/>
            </a:xfrm>
            <a:prstGeom prst="rect">
              <a:avLst/>
            </a:prstGeom>
          </p:spPr>
        </p:pic>
      </p:grpSp>
      <p:sp>
        <p:nvSpPr>
          <p:cNvPr id="20" name="object 55">
            <a:extLst>
              <a:ext uri="{FF2B5EF4-FFF2-40B4-BE49-F238E27FC236}">
                <a16:creationId xmlns:a16="http://schemas.microsoft.com/office/drawing/2014/main" id="{9B3BA0F0-2BC6-5292-275B-0C631641AFB0}"/>
              </a:ext>
            </a:extLst>
          </p:cNvPr>
          <p:cNvSpPr txBox="1"/>
          <p:nvPr/>
        </p:nvSpPr>
        <p:spPr>
          <a:xfrm>
            <a:off x="884651" y="8035543"/>
            <a:ext cx="279050" cy="52344"/>
          </a:xfrm>
          <a:prstGeom prst="rect">
            <a:avLst/>
          </a:prstGeom>
        </p:spPr>
        <p:txBody>
          <a:bodyPr vert="horz" wrap="square" lIns="0" tIns="14817" rIns="0" bIns="0" rtlCol="0">
            <a:spAutoFit/>
          </a:bodyPr>
          <a:lstStyle/>
          <a:p>
            <a:pPr marL="12347" algn="l" rtl="0">
              <a:spcBef>
                <a:spcPts val="117"/>
              </a:spcBef>
            </a:pPr>
            <a:r>
              <a:rPr sz="243" spc="5">
                <a:solidFill>
                  <a:srgbClr val="231F20"/>
                </a:solidFill>
                <a:latin typeface="Calibri" panose="020F0502020204030204" pitchFamily="34" charset="0"/>
                <a:cs typeface="Calibri" panose="020F0502020204030204" pitchFamily="34" charset="0"/>
              </a:rPr>
              <a:t> </a:t>
            </a:r>
            <a:r>
              <a:rPr sz="243">
                <a:solidFill>
                  <a:srgbClr val="231F20"/>
                </a:solidFill>
                <a:latin typeface="Calibri" panose="020F0502020204030204" pitchFamily="34" charset="0"/>
                <a:cs typeface="Calibri" panose="020F0502020204030204" pitchFamily="34" charset="0"/>
              </a:rPr>
              <a:t>Tıklamak</a:t>
            </a:r>
            <a:r>
              <a:rPr sz="243" spc="-15">
                <a:solidFill>
                  <a:srgbClr val="231F20"/>
                </a:solidFill>
                <a:latin typeface="Calibri" panose="020F0502020204030204" pitchFamily="34" charset="0"/>
                <a:cs typeface="Calibri" panose="020F0502020204030204" pitchFamily="34" charset="0"/>
              </a:rPr>
              <a:t> </a:t>
            </a:r>
            <a:r>
              <a:rPr sz="243" spc="5">
                <a:solidFill>
                  <a:srgbClr val="231F20"/>
                </a:solidFill>
                <a:latin typeface="Calibri" panose="020F0502020204030204" pitchFamily="34" charset="0"/>
                <a:cs typeface="Calibri" panose="020F0502020204030204" pitchFamily="34" charset="0"/>
              </a:rPr>
              <a:t>ile</a:t>
            </a:r>
            <a:r>
              <a:rPr sz="243" spc="-10">
                <a:solidFill>
                  <a:srgbClr val="231F20"/>
                </a:solidFill>
                <a:latin typeface="Calibri" panose="020F0502020204030204" pitchFamily="34" charset="0"/>
                <a:cs typeface="Calibri" panose="020F0502020204030204" pitchFamily="34" charset="0"/>
              </a:rPr>
              <a:t> </a:t>
            </a:r>
            <a:r>
              <a:rPr sz="243" spc="5">
                <a:solidFill>
                  <a:srgbClr val="231F20"/>
                </a:solidFill>
                <a:latin typeface="Calibri" panose="020F0502020204030204" pitchFamily="34" charset="0"/>
                <a:cs typeface="Calibri" panose="020F0502020204030204" pitchFamily="34" charset="0"/>
              </a:rPr>
              <a:t>Gitmek</a:t>
            </a:r>
            <a:r>
              <a:rPr sz="243" spc="-15">
                <a:solidFill>
                  <a:srgbClr val="231F20"/>
                </a:solidFill>
                <a:latin typeface="Calibri" panose="020F0502020204030204" pitchFamily="34" charset="0"/>
                <a:cs typeface="Calibri" panose="020F0502020204030204" pitchFamily="34" charset="0"/>
              </a:rPr>
              <a:t> </a:t>
            </a:r>
            <a:r>
              <a:rPr sz="243" spc="5">
                <a:solidFill>
                  <a:srgbClr val="231F20"/>
                </a:solidFill>
                <a:latin typeface="Calibri" panose="020F0502020204030204" pitchFamily="34" charset="0"/>
                <a:cs typeface="Calibri" panose="020F0502020204030204" pitchFamily="34" charset="0"/>
              </a:rPr>
              <a:t>geri</a:t>
            </a:r>
            <a:endParaRPr sz="243">
              <a:latin typeface="Calibri" panose="020F0502020204030204" pitchFamily="34" charset="0"/>
              <a:cs typeface="Calibri" panose="020F0502020204030204" pitchFamily="34" charset="0"/>
            </a:endParaRPr>
          </a:p>
        </p:txBody>
      </p:sp>
      <p:sp>
        <p:nvSpPr>
          <p:cNvPr id="21" name="object 57">
            <a:extLst>
              <a:ext uri="{FF2B5EF4-FFF2-40B4-BE49-F238E27FC236}">
                <a16:creationId xmlns:a16="http://schemas.microsoft.com/office/drawing/2014/main" id="{E1094F9B-D77A-0F6B-AB3C-B61DD3AD5BB2}"/>
              </a:ext>
            </a:extLst>
          </p:cNvPr>
          <p:cNvSpPr txBox="1"/>
          <p:nvPr/>
        </p:nvSpPr>
        <p:spPr>
          <a:xfrm>
            <a:off x="725713" y="6833870"/>
            <a:ext cx="2410206" cy="576725"/>
          </a:xfrm>
          <a:prstGeom prst="rect">
            <a:avLst/>
          </a:prstGeom>
        </p:spPr>
        <p:txBody>
          <a:bodyPr vert="horz" wrap="square" lIns="0" tIns="12347" rIns="0" bIns="0" rtlCol="0" anchor="t">
            <a:spAutoFit/>
          </a:bodyPr>
          <a:lstStyle/>
          <a:p>
            <a:pPr algn="ctr" rtl="0">
              <a:lnSpc>
                <a:spcPts val="1614"/>
              </a:lnSpc>
              <a:spcBef>
                <a:spcPts val="97"/>
              </a:spcBef>
            </a:pPr>
            <a:r>
              <a:rPr sz="1350" b="1" dirty="0">
                <a:solidFill>
                  <a:srgbClr val="F79037"/>
                </a:solidFill>
                <a:latin typeface="Calibri"/>
                <a:cs typeface="Calibri"/>
              </a:rPr>
              <a:t>ÜST </a:t>
            </a:r>
            <a:r>
              <a:rPr lang="en-US" sz="1350" b="1" dirty="0">
                <a:solidFill>
                  <a:srgbClr val="F79037"/>
                </a:solidFill>
                <a:latin typeface="Calibri"/>
                <a:cs typeface="Calibri"/>
              </a:rPr>
              <a:t>İPUCU</a:t>
            </a:r>
            <a:endParaRPr sz="1361" b="1" dirty="0">
              <a:solidFill>
                <a:srgbClr val="F79037"/>
              </a:solidFill>
              <a:latin typeface="Calibri" panose="020F0502020204030204" pitchFamily="34" charset="0"/>
              <a:cs typeface="Calibri" panose="020F0502020204030204" pitchFamily="34" charset="0"/>
            </a:endParaRPr>
          </a:p>
          <a:p>
            <a:pPr marL="12065" marR="4445" algn="ctr">
              <a:lnSpc>
                <a:spcPts val="1400"/>
              </a:lnSpc>
              <a:spcBef>
                <a:spcPts val="24"/>
              </a:spcBef>
            </a:pPr>
            <a:r>
              <a:rPr lang="en-US" sz="1200" dirty="0" err="1">
                <a:latin typeface="Calibri"/>
                <a:cs typeface="Calibri"/>
              </a:rPr>
              <a:t>Özete</a:t>
            </a:r>
            <a:r>
              <a:rPr lang="en-US" sz="1200" dirty="0">
                <a:latin typeface="Calibri"/>
                <a:cs typeface="Calibri"/>
              </a:rPr>
              <a:t> </a:t>
            </a:r>
            <a:r>
              <a:rPr lang="en-US" sz="1200" dirty="0" err="1">
                <a:latin typeface="Calibri"/>
                <a:cs typeface="Calibri"/>
              </a:rPr>
              <a:t>geri</a:t>
            </a:r>
            <a:r>
              <a:rPr lang="en-US" sz="1200" dirty="0">
                <a:latin typeface="Calibri"/>
                <a:cs typeface="Calibri"/>
              </a:rPr>
              <a:t> </a:t>
            </a:r>
            <a:r>
              <a:rPr lang="en-US" sz="1200" dirty="0" err="1">
                <a:latin typeface="Calibri"/>
                <a:cs typeface="Calibri"/>
              </a:rPr>
              <a:t>dönmek</a:t>
            </a:r>
            <a:r>
              <a:rPr lang="en-US" sz="1200" dirty="0">
                <a:latin typeface="Calibri"/>
                <a:cs typeface="Calibri"/>
              </a:rPr>
              <a:t> </a:t>
            </a:r>
            <a:r>
              <a:rPr lang="en-US" sz="1200" dirty="0" err="1">
                <a:latin typeface="Calibri"/>
                <a:cs typeface="Calibri"/>
              </a:rPr>
              <a:t>için</a:t>
            </a:r>
            <a:r>
              <a:rPr lang="en-US" sz="1200" dirty="0">
                <a:latin typeface="Calibri"/>
                <a:cs typeface="Calibri"/>
              </a:rPr>
              <a:t> </a:t>
            </a:r>
            <a:r>
              <a:rPr lang="en-US" sz="1200" dirty="0" err="1">
                <a:latin typeface="Calibri"/>
                <a:cs typeface="Calibri"/>
              </a:rPr>
              <a:t>geri</a:t>
            </a:r>
            <a:r>
              <a:rPr lang="en-US" sz="1200" dirty="0">
                <a:latin typeface="Calibri"/>
                <a:cs typeface="Calibri"/>
              </a:rPr>
              <a:t> </a:t>
            </a:r>
            <a:r>
              <a:rPr lang="tr-TR" sz="1200" dirty="0">
                <a:latin typeface="Calibri"/>
                <a:cs typeface="Calibri"/>
              </a:rPr>
              <a:t>git</a:t>
            </a:r>
            <a:r>
              <a:rPr lang="en-US" sz="1200" dirty="0">
                <a:latin typeface="Calibri"/>
                <a:cs typeface="Calibri"/>
              </a:rPr>
              <a:t> </a:t>
            </a:r>
            <a:r>
              <a:rPr lang="tr-TR" sz="1200" dirty="0">
                <a:latin typeface="Calibri"/>
                <a:cs typeface="Calibri"/>
              </a:rPr>
              <a:t> </a:t>
            </a:r>
            <a:endParaRPr lang="tr-TR" dirty="0">
              <a:latin typeface="Calibri"/>
              <a:cs typeface="Calibri"/>
            </a:endParaRPr>
          </a:p>
          <a:p>
            <a:pPr marL="12065" marR="4445" algn="ctr">
              <a:lnSpc>
                <a:spcPts val="1400"/>
              </a:lnSpc>
              <a:spcBef>
                <a:spcPts val="24"/>
              </a:spcBef>
            </a:pPr>
            <a:r>
              <a:rPr lang="tr-TR" sz="1200" dirty="0">
                <a:latin typeface="Calibri"/>
                <a:cs typeface="Calibri"/>
              </a:rPr>
              <a:t>seçeneğini </a:t>
            </a:r>
            <a:r>
              <a:rPr lang="en-US" sz="1200" dirty="0" err="1">
                <a:latin typeface="Calibri"/>
                <a:cs typeface="Calibri"/>
              </a:rPr>
              <a:t>tıklayın</a:t>
            </a:r>
            <a:r>
              <a:rPr lang="tr-TR" sz="1200" dirty="0">
                <a:latin typeface="Calibri"/>
                <a:cs typeface="Calibri"/>
              </a:rPr>
              <a:t> </a:t>
            </a:r>
            <a:endParaRPr dirty="0">
              <a:ea typeface="Calibri"/>
              <a:cs typeface="Calibri"/>
            </a:endParaRPr>
          </a:p>
        </p:txBody>
      </p:sp>
      <p:sp>
        <p:nvSpPr>
          <p:cNvPr id="22" name="object 58">
            <a:extLst>
              <a:ext uri="{FF2B5EF4-FFF2-40B4-BE49-F238E27FC236}">
                <a16:creationId xmlns:a16="http://schemas.microsoft.com/office/drawing/2014/main" id="{3A20F7C6-EB13-BC0B-2ABA-3C3BF51B2488}"/>
              </a:ext>
            </a:extLst>
          </p:cNvPr>
          <p:cNvSpPr txBox="1"/>
          <p:nvPr/>
        </p:nvSpPr>
        <p:spPr>
          <a:xfrm>
            <a:off x="3920555" y="6833870"/>
            <a:ext cx="2970159" cy="576725"/>
          </a:xfrm>
          <a:prstGeom prst="rect">
            <a:avLst/>
          </a:prstGeom>
        </p:spPr>
        <p:txBody>
          <a:bodyPr vert="horz" wrap="square" lIns="0" tIns="12347" rIns="0" bIns="0" rtlCol="0" anchor="t">
            <a:spAutoFit/>
          </a:bodyPr>
          <a:lstStyle/>
          <a:p>
            <a:pPr algn="ctr" rtl="0">
              <a:lnSpc>
                <a:spcPts val="1614"/>
              </a:lnSpc>
              <a:spcBef>
                <a:spcPts val="97"/>
              </a:spcBef>
            </a:pPr>
            <a:r>
              <a:rPr sz="1350" b="1" dirty="0">
                <a:solidFill>
                  <a:srgbClr val="F79037"/>
                </a:solidFill>
                <a:latin typeface="Calibri"/>
                <a:ea typeface="Calibri"/>
                <a:cs typeface="Calibri"/>
              </a:rPr>
              <a:t>HIZLI VE KOLAY NAVİGASYON</a:t>
            </a:r>
          </a:p>
          <a:p>
            <a:pPr marL="3175" algn="ctr">
              <a:lnSpc>
                <a:spcPts val="1381"/>
              </a:lnSpc>
            </a:pPr>
            <a:r>
              <a:rPr lang="en-US" sz="1200" dirty="0" err="1">
                <a:latin typeface="Calibri"/>
                <a:ea typeface="Calibri"/>
                <a:cs typeface="Calibri"/>
              </a:rPr>
              <a:t>Etkileşimli</a:t>
            </a:r>
            <a:r>
              <a:rPr lang="en-US" sz="1200" dirty="0">
                <a:latin typeface="Calibri"/>
                <a:ea typeface="Calibri"/>
                <a:cs typeface="Calibri"/>
              </a:rPr>
              <a:t> </a:t>
            </a:r>
            <a:r>
              <a:rPr lang="en-US" sz="1200" dirty="0" err="1">
                <a:latin typeface="Calibri"/>
                <a:ea typeface="Calibri"/>
                <a:cs typeface="Calibri"/>
              </a:rPr>
              <a:t>içindekiler</a:t>
            </a:r>
            <a:r>
              <a:rPr lang="en-US" sz="1200" dirty="0">
                <a:latin typeface="Calibri"/>
                <a:ea typeface="Calibri"/>
                <a:cs typeface="Calibri"/>
              </a:rPr>
              <a:t> </a:t>
            </a:r>
            <a:r>
              <a:rPr lang="en-US" sz="1200" dirty="0" err="1">
                <a:latin typeface="Calibri"/>
                <a:ea typeface="Calibri"/>
                <a:cs typeface="Calibri"/>
              </a:rPr>
              <a:t>tablosuna</a:t>
            </a:r>
            <a:r>
              <a:rPr lang="en-US" sz="1200" dirty="0">
                <a:latin typeface="Calibri"/>
                <a:ea typeface="Calibri"/>
                <a:cs typeface="Calibri"/>
              </a:rPr>
              <a:t> </a:t>
            </a:r>
            <a:r>
              <a:rPr lang="en-US" sz="1200" dirty="0" err="1">
                <a:latin typeface="Calibri"/>
                <a:ea typeface="Calibri"/>
                <a:cs typeface="Calibri"/>
              </a:rPr>
              <a:t>tıklayarak</a:t>
            </a:r>
            <a:r>
              <a:rPr lang="en-US" sz="1200" dirty="0">
                <a:latin typeface="Calibri"/>
                <a:ea typeface="Calibri"/>
                <a:cs typeface="Calibri"/>
              </a:rPr>
              <a:t> </a:t>
            </a:r>
            <a:r>
              <a:rPr lang="en-US" sz="1200" dirty="0" err="1">
                <a:latin typeface="Calibri"/>
                <a:ea typeface="Calibri"/>
                <a:cs typeface="Calibri"/>
              </a:rPr>
              <a:t>tercih</a:t>
            </a:r>
            <a:r>
              <a:rPr lang="en-US" sz="1200" dirty="0">
                <a:latin typeface="Calibri"/>
                <a:ea typeface="Calibri"/>
                <a:cs typeface="Calibri"/>
              </a:rPr>
              <a:t> </a:t>
            </a:r>
            <a:r>
              <a:rPr lang="en-US" sz="1200" dirty="0" err="1">
                <a:latin typeface="Calibri"/>
                <a:ea typeface="Calibri"/>
                <a:cs typeface="Calibri"/>
              </a:rPr>
              <a:t>edilen</a:t>
            </a:r>
            <a:r>
              <a:rPr lang="en-US" sz="1200" dirty="0">
                <a:latin typeface="Calibri"/>
                <a:ea typeface="Calibri"/>
                <a:cs typeface="Calibri"/>
              </a:rPr>
              <a:t> </a:t>
            </a:r>
            <a:r>
              <a:rPr lang="en-US" sz="1200" dirty="0" err="1">
                <a:latin typeface="Calibri"/>
                <a:ea typeface="Calibri"/>
                <a:cs typeface="Calibri"/>
              </a:rPr>
              <a:t>birdiğer</a:t>
            </a:r>
            <a:r>
              <a:rPr lang="en-US" sz="1200" dirty="0">
                <a:latin typeface="Calibri"/>
                <a:ea typeface="Calibri"/>
                <a:cs typeface="Calibri"/>
              </a:rPr>
              <a:t> </a:t>
            </a:r>
            <a:r>
              <a:rPr lang="en-US" sz="1200" dirty="0" err="1">
                <a:latin typeface="Calibri"/>
                <a:ea typeface="Calibri"/>
                <a:cs typeface="Calibri"/>
              </a:rPr>
              <a:t>konuya</a:t>
            </a:r>
            <a:r>
              <a:rPr lang="en-US" sz="1200" dirty="0">
                <a:latin typeface="Calibri"/>
                <a:ea typeface="Calibri"/>
                <a:cs typeface="Calibri"/>
              </a:rPr>
              <a:t> </a:t>
            </a:r>
            <a:r>
              <a:rPr lang="en-US" sz="1200" dirty="0" err="1">
                <a:latin typeface="Calibri"/>
                <a:ea typeface="Calibri"/>
                <a:cs typeface="Calibri"/>
              </a:rPr>
              <a:t>atlayın</a:t>
            </a:r>
            <a:endParaRPr sz="1200" dirty="0" err="1">
              <a:latin typeface="Calibri"/>
              <a:ea typeface="Calibri"/>
              <a:cs typeface="Calibri"/>
            </a:endParaRPr>
          </a:p>
        </p:txBody>
      </p:sp>
      <p:grpSp>
        <p:nvGrpSpPr>
          <p:cNvPr id="28" name="object 45">
            <a:extLst>
              <a:ext uri="{FF2B5EF4-FFF2-40B4-BE49-F238E27FC236}">
                <a16:creationId xmlns:a16="http://schemas.microsoft.com/office/drawing/2014/main" id="{356FE0B8-7A54-5117-4B7B-19DA2652F72C}"/>
              </a:ext>
            </a:extLst>
          </p:cNvPr>
          <p:cNvGrpSpPr/>
          <p:nvPr/>
        </p:nvGrpSpPr>
        <p:grpSpPr>
          <a:xfrm>
            <a:off x="3821682" y="7851150"/>
            <a:ext cx="3084571" cy="1729174"/>
            <a:chOff x="3930827" y="8109026"/>
            <a:chExt cx="3134018" cy="1778558"/>
          </a:xfrm>
        </p:grpSpPr>
        <p:pic>
          <p:nvPicPr>
            <p:cNvPr id="31" name="object 46">
              <a:extLst>
                <a:ext uri="{FF2B5EF4-FFF2-40B4-BE49-F238E27FC236}">
                  <a16:creationId xmlns:a16="http://schemas.microsoft.com/office/drawing/2014/main" id="{E1F04D5B-6252-82C9-E1AD-28DED3573BFC}"/>
                </a:ext>
              </a:extLst>
            </p:cNvPr>
            <p:cNvPicPr/>
            <p:nvPr/>
          </p:nvPicPr>
          <p:blipFill>
            <a:blip r:embed="rId10" cstate="email">
              <a:extLst>
                <a:ext uri="{28A0092B-C50C-407E-A947-70E740481C1C}">
                  <a14:useLocalDpi xmlns:a14="http://schemas.microsoft.com/office/drawing/2010/main"/>
                </a:ext>
              </a:extLst>
            </a:blip>
            <a:stretch>
              <a:fillRect/>
            </a:stretch>
          </p:blipFill>
          <p:spPr>
            <a:xfrm>
              <a:off x="4240441" y="8109026"/>
              <a:ext cx="2540228" cy="1682889"/>
            </a:xfrm>
            <a:prstGeom prst="rect">
              <a:avLst/>
            </a:prstGeom>
          </p:spPr>
        </p:pic>
        <p:sp>
          <p:nvSpPr>
            <p:cNvPr id="32" name="object 47">
              <a:extLst>
                <a:ext uri="{FF2B5EF4-FFF2-40B4-BE49-F238E27FC236}">
                  <a16:creationId xmlns:a16="http://schemas.microsoft.com/office/drawing/2014/main" id="{40FAFA1F-7C39-31FD-30F7-7C2DD4C4A44A}"/>
                </a:ext>
              </a:extLst>
            </p:cNvPr>
            <p:cNvSpPr/>
            <p:nvPr/>
          </p:nvSpPr>
          <p:spPr>
            <a:xfrm>
              <a:off x="4240593" y="8120101"/>
              <a:ext cx="2540635" cy="1676400"/>
            </a:xfrm>
            <a:custGeom>
              <a:avLst/>
              <a:gdLst/>
              <a:ahLst/>
              <a:cxnLst/>
              <a:rect l="l" t="t" r="r" b="b"/>
              <a:pathLst>
                <a:path w="2540634" h="1676400">
                  <a:moveTo>
                    <a:pt x="2528874" y="1627124"/>
                  </a:moveTo>
                  <a:lnTo>
                    <a:pt x="2528862" y="65646"/>
                  </a:lnTo>
                  <a:lnTo>
                    <a:pt x="2523655" y="40119"/>
                  </a:lnTo>
                  <a:lnTo>
                    <a:pt x="2509456" y="19253"/>
                  </a:lnTo>
                  <a:lnTo>
                    <a:pt x="2488412" y="5168"/>
                  </a:lnTo>
                  <a:lnTo>
                    <a:pt x="2462669" y="0"/>
                  </a:lnTo>
                  <a:lnTo>
                    <a:pt x="77241" y="0"/>
                  </a:lnTo>
                  <a:lnTo>
                    <a:pt x="51511" y="5168"/>
                  </a:lnTo>
                  <a:lnTo>
                    <a:pt x="30467" y="19253"/>
                  </a:lnTo>
                  <a:lnTo>
                    <a:pt x="16268" y="40119"/>
                  </a:lnTo>
                  <a:lnTo>
                    <a:pt x="11061" y="65646"/>
                  </a:lnTo>
                  <a:lnTo>
                    <a:pt x="11061" y="1627136"/>
                  </a:lnTo>
                  <a:lnTo>
                    <a:pt x="11074" y="1671802"/>
                  </a:lnTo>
                  <a:lnTo>
                    <a:pt x="2528874" y="1671802"/>
                  </a:lnTo>
                  <a:lnTo>
                    <a:pt x="2528874" y="1627124"/>
                  </a:lnTo>
                  <a:close/>
                </a:path>
                <a:path w="2540634" h="1676400">
                  <a:moveTo>
                    <a:pt x="2540063" y="1671815"/>
                  </a:moveTo>
                  <a:lnTo>
                    <a:pt x="0" y="1671815"/>
                  </a:lnTo>
                  <a:lnTo>
                    <a:pt x="0" y="1675892"/>
                  </a:lnTo>
                  <a:lnTo>
                    <a:pt x="2540063" y="1675892"/>
                  </a:lnTo>
                  <a:lnTo>
                    <a:pt x="2540063" y="1671815"/>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33" name="object 48">
              <a:extLst>
                <a:ext uri="{FF2B5EF4-FFF2-40B4-BE49-F238E27FC236}">
                  <a16:creationId xmlns:a16="http://schemas.microsoft.com/office/drawing/2014/main" id="{32C43989-4563-80FD-E606-E52D632B4F8E}"/>
                </a:ext>
              </a:extLst>
            </p:cNvPr>
            <p:cNvPicPr/>
            <p:nvPr/>
          </p:nvPicPr>
          <p:blipFill>
            <a:blip r:embed="rId11" cstate="email">
              <a:extLst>
                <a:ext uri="{28A0092B-C50C-407E-A947-70E740481C1C}">
                  <a14:useLocalDpi xmlns:a14="http://schemas.microsoft.com/office/drawing/2010/main"/>
                </a:ext>
              </a:extLst>
            </a:blip>
            <a:stretch>
              <a:fillRect/>
            </a:stretch>
          </p:blipFill>
          <p:spPr>
            <a:xfrm>
              <a:off x="3930827" y="9795980"/>
              <a:ext cx="3134017" cy="49796"/>
            </a:xfrm>
            <a:prstGeom prst="rect">
              <a:avLst/>
            </a:prstGeom>
          </p:spPr>
        </p:pic>
        <p:pic>
          <p:nvPicPr>
            <p:cNvPr id="34" name="object 49">
              <a:extLst>
                <a:ext uri="{FF2B5EF4-FFF2-40B4-BE49-F238E27FC236}">
                  <a16:creationId xmlns:a16="http://schemas.microsoft.com/office/drawing/2014/main" id="{041A9279-C52D-51DF-DB09-5E13565F9B6C}"/>
                </a:ext>
              </a:extLst>
            </p:cNvPr>
            <p:cNvPicPr/>
            <p:nvPr/>
          </p:nvPicPr>
          <p:blipFill>
            <a:blip r:embed="rId12" cstate="email">
              <a:extLst>
                <a:ext uri="{28A0092B-C50C-407E-A947-70E740481C1C}">
                  <a14:useLocalDpi xmlns:a14="http://schemas.microsoft.com/office/drawing/2010/main"/>
                </a:ext>
              </a:extLst>
            </a:blip>
            <a:stretch>
              <a:fillRect/>
            </a:stretch>
          </p:blipFill>
          <p:spPr>
            <a:xfrm>
              <a:off x="5273052" y="9795993"/>
              <a:ext cx="449605" cy="39001"/>
            </a:xfrm>
            <a:prstGeom prst="rect">
              <a:avLst/>
            </a:prstGeom>
          </p:spPr>
        </p:pic>
        <p:pic>
          <p:nvPicPr>
            <p:cNvPr id="35" name="object 50">
              <a:extLst>
                <a:ext uri="{FF2B5EF4-FFF2-40B4-BE49-F238E27FC236}">
                  <a16:creationId xmlns:a16="http://schemas.microsoft.com/office/drawing/2014/main" id="{44E1BECE-4BE3-CC2B-748D-851C4AC4349C}"/>
                </a:ext>
              </a:extLst>
            </p:cNvPr>
            <p:cNvPicPr/>
            <p:nvPr/>
          </p:nvPicPr>
          <p:blipFill>
            <a:blip r:embed="rId13" cstate="email">
              <a:extLst>
                <a:ext uri="{28A0092B-C50C-407E-A947-70E740481C1C}">
                  <a14:useLocalDpi xmlns:a14="http://schemas.microsoft.com/office/drawing/2010/main"/>
                </a:ext>
              </a:extLst>
            </a:blip>
            <a:stretch>
              <a:fillRect/>
            </a:stretch>
          </p:blipFill>
          <p:spPr>
            <a:xfrm>
              <a:off x="3930828" y="9845789"/>
              <a:ext cx="3134017" cy="41795"/>
            </a:xfrm>
            <a:prstGeom prst="rect">
              <a:avLst/>
            </a:prstGeom>
          </p:spPr>
        </p:pic>
      </p:grpSp>
      <p:grpSp>
        <p:nvGrpSpPr>
          <p:cNvPr id="36" name="Group 35">
            <a:extLst>
              <a:ext uri="{FF2B5EF4-FFF2-40B4-BE49-F238E27FC236}">
                <a16:creationId xmlns:a16="http://schemas.microsoft.com/office/drawing/2014/main" id="{32C6562D-9E82-9498-C40A-2F1C2C2794CC}"/>
              </a:ext>
            </a:extLst>
          </p:cNvPr>
          <p:cNvGrpSpPr/>
          <p:nvPr/>
        </p:nvGrpSpPr>
        <p:grpSpPr>
          <a:xfrm>
            <a:off x="447629" y="7832324"/>
            <a:ext cx="3047021" cy="1729161"/>
            <a:chOff x="460413" y="8102727"/>
            <a:chExt cx="3134042" cy="1778545"/>
          </a:xfrm>
        </p:grpSpPr>
        <p:grpSp>
          <p:nvGrpSpPr>
            <p:cNvPr id="37" name="object 35">
              <a:extLst>
                <a:ext uri="{FF2B5EF4-FFF2-40B4-BE49-F238E27FC236}">
                  <a16:creationId xmlns:a16="http://schemas.microsoft.com/office/drawing/2014/main" id="{921ABA02-4337-0FA3-C4E1-B9A699EA540A}"/>
                </a:ext>
              </a:extLst>
            </p:cNvPr>
            <p:cNvGrpSpPr/>
            <p:nvPr/>
          </p:nvGrpSpPr>
          <p:grpSpPr>
            <a:xfrm>
              <a:off x="460413" y="8102727"/>
              <a:ext cx="3134042" cy="1778545"/>
              <a:chOff x="460413" y="8102727"/>
              <a:chExt cx="3134042" cy="1778545"/>
            </a:xfrm>
          </p:grpSpPr>
          <p:pic>
            <p:nvPicPr>
              <p:cNvPr id="39" name="object 36">
                <a:extLst>
                  <a:ext uri="{FF2B5EF4-FFF2-40B4-BE49-F238E27FC236}">
                    <a16:creationId xmlns:a16="http://schemas.microsoft.com/office/drawing/2014/main" id="{4ED279B0-22FA-4641-0A49-D1D75C31B94C}"/>
                  </a:ext>
                </a:extLst>
              </p:cNvPr>
              <p:cNvPicPr/>
              <p:nvPr/>
            </p:nvPicPr>
            <p:blipFill>
              <a:blip r:embed="rId14" cstate="email">
                <a:extLst>
                  <a:ext uri="{28A0092B-C50C-407E-A947-70E740481C1C}">
                    <a14:useLocalDpi xmlns:a14="http://schemas.microsoft.com/office/drawing/2010/main"/>
                  </a:ext>
                </a:extLst>
              </a:blip>
              <a:stretch>
                <a:fillRect/>
              </a:stretch>
            </p:blipFill>
            <p:spPr>
              <a:xfrm>
                <a:off x="770013" y="8102727"/>
                <a:ext cx="2540228" cy="1682864"/>
              </a:xfrm>
              <a:prstGeom prst="rect">
                <a:avLst/>
              </a:prstGeom>
            </p:spPr>
          </p:pic>
          <p:sp>
            <p:nvSpPr>
              <p:cNvPr id="40" name="object 37">
                <a:extLst>
                  <a:ext uri="{FF2B5EF4-FFF2-40B4-BE49-F238E27FC236}">
                    <a16:creationId xmlns:a16="http://schemas.microsoft.com/office/drawing/2014/main" id="{C13BBAF6-FA2C-928A-62DB-A350C40F9AC9}"/>
                  </a:ext>
                </a:extLst>
              </p:cNvPr>
              <p:cNvSpPr/>
              <p:nvPr/>
            </p:nvSpPr>
            <p:spPr>
              <a:xfrm>
                <a:off x="770166" y="8113801"/>
                <a:ext cx="2540635" cy="1676400"/>
              </a:xfrm>
              <a:custGeom>
                <a:avLst/>
                <a:gdLst/>
                <a:ahLst/>
                <a:cxnLst/>
                <a:rect l="l" t="t" r="r" b="b"/>
                <a:pathLst>
                  <a:path w="2540635" h="1676400">
                    <a:moveTo>
                      <a:pt x="2528874" y="1627111"/>
                    </a:moveTo>
                    <a:lnTo>
                      <a:pt x="2528862" y="65633"/>
                    </a:lnTo>
                    <a:lnTo>
                      <a:pt x="2523655" y="40106"/>
                    </a:lnTo>
                    <a:lnTo>
                      <a:pt x="2509456" y="19240"/>
                    </a:lnTo>
                    <a:lnTo>
                      <a:pt x="2488425" y="5168"/>
                    </a:lnTo>
                    <a:lnTo>
                      <a:pt x="2462682" y="0"/>
                    </a:lnTo>
                    <a:lnTo>
                      <a:pt x="77254" y="0"/>
                    </a:lnTo>
                    <a:lnTo>
                      <a:pt x="51511" y="5168"/>
                    </a:lnTo>
                    <a:lnTo>
                      <a:pt x="30480" y="19240"/>
                    </a:lnTo>
                    <a:lnTo>
                      <a:pt x="16281" y="40106"/>
                    </a:lnTo>
                    <a:lnTo>
                      <a:pt x="11061" y="65633"/>
                    </a:lnTo>
                    <a:lnTo>
                      <a:pt x="11061" y="1627136"/>
                    </a:lnTo>
                    <a:lnTo>
                      <a:pt x="11074" y="1671789"/>
                    </a:lnTo>
                    <a:lnTo>
                      <a:pt x="2528874" y="1671789"/>
                    </a:lnTo>
                    <a:lnTo>
                      <a:pt x="2528874" y="1627111"/>
                    </a:lnTo>
                    <a:close/>
                  </a:path>
                  <a:path w="2540635" h="1676400">
                    <a:moveTo>
                      <a:pt x="2540076" y="1671802"/>
                    </a:moveTo>
                    <a:lnTo>
                      <a:pt x="0" y="1671802"/>
                    </a:lnTo>
                    <a:lnTo>
                      <a:pt x="0" y="1675879"/>
                    </a:lnTo>
                    <a:lnTo>
                      <a:pt x="2540076" y="1675879"/>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41" name="object 38">
                <a:extLst>
                  <a:ext uri="{FF2B5EF4-FFF2-40B4-BE49-F238E27FC236}">
                    <a16:creationId xmlns:a16="http://schemas.microsoft.com/office/drawing/2014/main" id="{734BCD5F-61BF-5853-BEE0-21985D2223B3}"/>
                  </a:ext>
                </a:extLst>
              </p:cNvPr>
              <p:cNvPicPr/>
              <p:nvPr/>
            </p:nvPicPr>
            <p:blipFill>
              <a:blip r:embed="rId15" cstate="email">
                <a:extLst>
                  <a:ext uri="{28A0092B-C50C-407E-A947-70E740481C1C}">
                    <a14:useLocalDpi xmlns:a14="http://schemas.microsoft.com/office/drawing/2010/main"/>
                  </a:ext>
                </a:extLst>
              </a:blip>
              <a:stretch>
                <a:fillRect/>
              </a:stretch>
            </p:blipFill>
            <p:spPr>
              <a:xfrm>
                <a:off x="460413" y="9789680"/>
                <a:ext cx="3134042" cy="49809"/>
              </a:xfrm>
              <a:prstGeom prst="rect">
                <a:avLst/>
              </a:prstGeom>
            </p:spPr>
          </p:pic>
          <p:pic>
            <p:nvPicPr>
              <p:cNvPr id="42" name="object 39">
                <a:extLst>
                  <a:ext uri="{FF2B5EF4-FFF2-40B4-BE49-F238E27FC236}">
                    <a16:creationId xmlns:a16="http://schemas.microsoft.com/office/drawing/2014/main" id="{34EDA4A5-B69B-8F7C-58F6-2F9C6E6ED843}"/>
                  </a:ext>
                </a:extLst>
              </p:cNvPr>
              <p:cNvPicPr/>
              <p:nvPr/>
            </p:nvPicPr>
            <p:blipFill>
              <a:blip r:embed="rId16" cstate="email">
                <a:extLst>
                  <a:ext uri="{28A0092B-C50C-407E-A947-70E740481C1C}">
                    <a14:useLocalDpi xmlns:a14="http://schemas.microsoft.com/office/drawing/2010/main"/>
                  </a:ext>
                </a:extLst>
              </a:blip>
              <a:stretch>
                <a:fillRect/>
              </a:stretch>
            </p:blipFill>
            <p:spPr>
              <a:xfrm>
                <a:off x="1802638" y="9789693"/>
                <a:ext cx="449580" cy="38989"/>
              </a:xfrm>
              <a:prstGeom prst="rect">
                <a:avLst/>
              </a:prstGeom>
            </p:spPr>
          </p:pic>
          <p:pic>
            <p:nvPicPr>
              <p:cNvPr id="43" name="object 40">
                <a:extLst>
                  <a:ext uri="{FF2B5EF4-FFF2-40B4-BE49-F238E27FC236}">
                    <a16:creationId xmlns:a16="http://schemas.microsoft.com/office/drawing/2014/main" id="{04FC6A5F-F6F7-73DD-3FE7-C234F6E11C8F}"/>
                  </a:ext>
                </a:extLst>
              </p:cNvPr>
              <p:cNvPicPr/>
              <p:nvPr/>
            </p:nvPicPr>
            <p:blipFill>
              <a:blip r:embed="rId5" cstate="email">
                <a:extLst>
                  <a:ext uri="{28A0092B-C50C-407E-A947-70E740481C1C}">
                    <a14:useLocalDpi xmlns:a14="http://schemas.microsoft.com/office/drawing/2010/main"/>
                  </a:ext>
                </a:extLst>
              </a:blip>
              <a:stretch>
                <a:fillRect/>
              </a:stretch>
            </p:blipFill>
            <p:spPr>
              <a:xfrm>
                <a:off x="460413" y="9839477"/>
                <a:ext cx="3134042" cy="41795"/>
              </a:xfrm>
              <a:prstGeom prst="rect">
                <a:avLst/>
              </a:prstGeom>
            </p:spPr>
          </p:pic>
          <p:sp>
            <p:nvSpPr>
              <p:cNvPr id="44" name="object 44">
                <a:extLst>
                  <a:ext uri="{FF2B5EF4-FFF2-40B4-BE49-F238E27FC236}">
                    <a16:creationId xmlns:a16="http://schemas.microsoft.com/office/drawing/2014/main" id="{B8920825-E762-38BA-676F-3A9113B5BC5F}"/>
                  </a:ext>
                </a:extLst>
              </p:cNvPr>
              <p:cNvSpPr/>
              <p:nvPr/>
            </p:nvSpPr>
            <p:spPr>
              <a:xfrm>
                <a:off x="921727" y="8230692"/>
                <a:ext cx="263525" cy="57150"/>
              </a:xfrm>
              <a:custGeom>
                <a:avLst/>
                <a:gdLst/>
                <a:ahLst/>
                <a:cxnLst/>
                <a:rect l="l" t="t" r="r" b="b"/>
                <a:pathLst>
                  <a:path w="263525" h="57150">
                    <a:moveTo>
                      <a:pt x="262928" y="0"/>
                    </a:moveTo>
                    <a:lnTo>
                      <a:pt x="261124" y="0"/>
                    </a:lnTo>
                    <a:lnTo>
                      <a:pt x="261124" y="2540"/>
                    </a:lnTo>
                    <a:lnTo>
                      <a:pt x="261124" y="54610"/>
                    </a:lnTo>
                    <a:lnTo>
                      <a:pt x="1790" y="54610"/>
                    </a:lnTo>
                    <a:lnTo>
                      <a:pt x="1790" y="2540"/>
                    </a:lnTo>
                    <a:lnTo>
                      <a:pt x="261124" y="2540"/>
                    </a:lnTo>
                    <a:lnTo>
                      <a:pt x="261124" y="0"/>
                    </a:lnTo>
                    <a:lnTo>
                      <a:pt x="0" y="0"/>
                    </a:lnTo>
                    <a:lnTo>
                      <a:pt x="0" y="2540"/>
                    </a:lnTo>
                    <a:lnTo>
                      <a:pt x="0" y="54610"/>
                    </a:lnTo>
                    <a:lnTo>
                      <a:pt x="0" y="55880"/>
                    </a:lnTo>
                    <a:lnTo>
                      <a:pt x="0" y="57150"/>
                    </a:lnTo>
                    <a:lnTo>
                      <a:pt x="262928" y="57150"/>
                    </a:lnTo>
                    <a:lnTo>
                      <a:pt x="262928" y="55880"/>
                    </a:lnTo>
                    <a:lnTo>
                      <a:pt x="262928" y="54978"/>
                    </a:lnTo>
                    <a:lnTo>
                      <a:pt x="262026" y="54978"/>
                    </a:lnTo>
                    <a:lnTo>
                      <a:pt x="262026" y="54610"/>
                    </a:lnTo>
                    <a:lnTo>
                      <a:pt x="262928" y="54610"/>
                    </a:lnTo>
                    <a:lnTo>
                      <a:pt x="262928" y="2540"/>
                    </a:lnTo>
                    <a:lnTo>
                      <a:pt x="262928" y="0"/>
                    </a:lnTo>
                    <a:close/>
                  </a:path>
                </a:pathLst>
              </a:custGeom>
              <a:solidFill>
                <a:srgbClr val="363636"/>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grpSp>
        <p:pic>
          <p:nvPicPr>
            <p:cNvPr id="38" name="Picture 37">
              <a:extLst>
                <a:ext uri="{FF2B5EF4-FFF2-40B4-BE49-F238E27FC236}">
                  <a16:creationId xmlns:a16="http://schemas.microsoft.com/office/drawing/2014/main" id="{50FE9211-BCB3-698C-1B6E-66B843AFE57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61558" y="8216218"/>
              <a:ext cx="2340000" cy="59400"/>
            </a:xfrm>
            <a:prstGeom prst="rect">
              <a:avLst/>
            </a:prstGeom>
          </p:spPr>
        </p:pic>
      </p:grpSp>
      <p:cxnSp>
        <p:nvCxnSpPr>
          <p:cNvPr id="45" name="Straight Connector 44">
            <a:extLst>
              <a:ext uri="{FF2B5EF4-FFF2-40B4-BE49-F238E27FC236}">
                <a16:creationId xmlns:a16="http://schemas.microsoft.com/office/drawing/2014/main" id="{CD411F25-67A9-7EC0-CD5E-99899D9FAC18}"/>
              </a:ext>
            </a:extLst>
          </p:cNvPr>
          <p:cNvCxnSpPr>
            <a:cxnSpLocks/>
          </p:cNvCxnSpPr>
          <p:nvPr/>
        </p:nvCxnSpPr>
        <p:spPr>
          <a:xfrm>
            <a:off x="186457" y="6569194"/>
            <a:ext cx="7186759" cy="0"/>
          </a:xfrm>
          <a:prstGeom prst="line">
            <a:avLst/>
          </a:prstGeom>
          <a:ln w="12700">
            <a:solidFill>
              <a:srgbClr val="297239"/>
            </a:solidFill>
            <a:prstDash val="sysDot"/>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4E378429-E8B6-9386-25F5-4B7198A284B9}"/>
              </a:ext>
            </a:extLst>
          </p:cNvPr>
          <p:cNvGrpSpPr/>
          <p:nvPr/>
        </p:nvGrpSpPr>
        <p:grpSpPr>
          <a:xfrm>
            <a:off x="-2" y="-20811"/>
            <a:ext cx="2909456" cy="1913687"/>
            <a:chOff x="-2" y="325071"/>
            <a:chExt cx="2992548" cy="1968341"/>
          </a:xfrm>
          <a:solidFill>
            <a:srgbClr val="F79037"/>
          </a:solidFill>
        </p:grpSpPr>
        <p:sp>
          <p:nvSpPr>
            <p:cNvPr id="47" name="Freeform 127">
              <a:extLst>
                <a:ext uri="{FF2B5EF4-FFF2-40B4-BE49-F238E27FC236}">
                  <a16:creationId xmlns:a16="http://schemas.microsoft.com/office/drawing/2014/main" id="{58D3E609-89EC-BB10-4BF6-7D1F915557F9}"/>
                </a:ext>
              </a:extLst>
            </p:cNvPr>
            <p:cNvSpPr/>
            <p:nvPr/>
          </p:nvSpPr>
          <p:spPr>
            <a:xfrm rot="16200000">
              <a:off x="512101" y="-187032"/>
              <a:ext cx="1968341" cy="299254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grpFill/>
            <a:ln w="15768" cap="flat">
              <a:noFill/>
              <a:prstDash val="solid"/>
              <a:miter/>
            </a:ln>
          </p:spPr>
          <p:txBody>
            <a:bodyPr wrap="square" rtlCol="0" anchor="ctr">
              <a:noAutofit/>
            </a:bodyPr>
            <a:lstStyle/>
            <a:p>
              <a:pPr algn="l" rtl="0"/>
              <a:endParaRPr lang="en-US" sz="1247">
                <a:latin typeface="Calibri" panose="020F0502020204030204" pitchFamily="34" charset="0"/>
                <a:cs typeface="Calibri" panose="020F0502020204030204" pitchFamily="34" charset="0"/>
              </a:endParaRPr>
            </a:p>
          </p:txBody>
        </p:sp>
        <p:sp>
          <p:nvSpPr>
            <p:cNvPr id="48" name="object 3">
              <a:extLst>
                <a:ext uri="{FF2B5EF4-FFF2-40B4-BE49-F238E27FC236}">
                  <a16:creationId xmlns:a16="http://schemas.microsoft.com/office/drawing/2014/main" id="{9EEFD73C-7464-1C55-0182-AF7CB9331DB0}"/>
                </a:ext>
              </a:extLst>
            </p:cNvPr>
            <p:cNvSpPr txBox="1"/>
            <p:nvPr/>
          </p:nvSpPr>
          <p:spPr>
            <a:xfrm>
              <a:off x="100691" y="861876"/>
              <a:ext cx="2791163" cy="894797"/>
            </a:xfrm>
            <a:prstGeom prst="rect">
              <a:avLst/>
            </a:prstGeom>
            <a:grpFill/>
          </p:spPr>
          <p:txBody>
            <a:bodyPr vert="horz" wrap="square" lIns="0" tIns="54327" rIns="0" bIns="0" rtlCol="0" anchor="t">
              <a:spAutoFit/>
            </a:bodyPr>
            <a:lstStyle/>
            <a:p>
              <a:pPr marL="12065" marR="448310">
                <a:lnSpc>
                  <a:spcPts val="2139"/>
                </a:lnSpc>
                <a:spcBef>
                  <a:spcPts val="427"/>
                </a:spcBef>
              </a:pPr>
              <a:r>
                <a:rPr sz="2200" b="1">
                  <a:solidFill>
                    <a:schemeClr val="bg1"/>
                  </a:solidFill>
                  <a:latin typeface="Calibri"/>
                  <a:cs typeface="Calibri"/>
                </a:rPr>
                <a:t>ETKİLEŞİMLİ REHBER</a:t>
              </a:r>
              <a:r>
                <a:rPr lang="en-US" sz="2200" b="1">
                  <a:solidFill>
                    <a:schemeClr val="bg1"/>
                  </a:solidFill>
                  <a:latin typeface="Calibri"/>
                  <a:cs typeface="Calibri"/>
                </a:rPr>
                <a:t> NASIL KULLANILIR</a:t>
              </a:r>
              <a:endParaRPr lang="en-US">
                <a:solidFill>
                  <a:schemeClr val="bg1"/>
                </a:solidFill>
              </a:endParaRPr>
            </a:p>
          </p:txBody>
        </p:sp>
      </p:grpSp>
      <p:grpSp>
        <p:nvGrpSpPr>
          <p:cNvPr id="49" name="Group 48">
            <a:extLst>
              <a:ext uri="{FF2B5EF4-FFF2-40B4-BE49-F238E27FC236}">
                <a16:creationId xmlns:a16="http://schemas.microsoft.com/office/drawing/2014/main" id="{7AEDF5F5-BB6E-C634-E2A4-C3EE5C49335C}"/>
              </a:ext>
            </a:extLst>
          </p:cNvPr>
          <p:cNvGrpSpPr/>
          <p:nvPr/>
        </p:nvGrpSpPr>
        <p:grpSpPr>
          <a:xfrm>
            <a:off x="299590" y="2930600"/>
            <a:ext cx="6856136" cy="1019128"/>
            <a:chOff x="344723" y="2715995"/>
            <a:chExt cx="7051943" cy="1048233"/>
          </a:xfrm>
          <a:solidFill>
            <a:srgbClr val="F79037"/>
          </a:solidFill>
        </p:grpSpPr>
        <p:grpSp>
          <p:nvGrpSpPr>
            <p:cNvPr id="50" name="Group 49">
              <a:extLst>
                <a:ext uri="{FF2B5EF4-FFF2-40B4-BE49-F238E27FC236}">
                  <a16:creationId xmlns:a16="http://schemas.microsoft.com/office/drawing/2014/main" id="{0F20776C-C562-CB20-DFBD-43827A68202F}"/>
                </a:ext>
              </a:extLst>
            </p:cNvPr>
            <p:cNvGrpSpPr/>
            <p:nvPr/>
          </p:nvGrpSpPr>
          <p:grpSpPr>
            <a:xfrm>
              <a:off x="344723" y="2715995"/>
              <a:ext cx="7051943" cy="1048233"/>
              <a:chOff x="333197" y="1662553"/>
              <a:chExt cx="7051943" cy="1048233"/>
            </a:xfrm>
            <a:grpFill/>
          </p:grpSpPr>
          <p:sp>
            <p:nvSpPr>
              <p:cNvPr id="52" name="Text Placeholder 12">
                <a:extLst>
                  <a:ext uri="{FF2B5EF4-FFF2-40B4-BE49-F238E27FC236}">
                    <a16:creationId xmlns:a16="http://schemas.microsoft.com/office/drawing/2014/main" id="{9EB67C05-0DCB-6A8B-1295-9002A6CC4A41}"/>
                  </a:ext>
                </a:extLst>
              </p:cNvPr>
              <p:cNvSpPr txBox="1">
                <a:spLocks/>
              </p:cNvSpPr>
              <p:nvPr/>
            </p:nvSpPr>
            <p:spPr>
              <a:xfrm>
                <a:off x="426170" y="1758518"/>
                <a:ext cx="4380664" cy="859880"/>
              </a:xfrm>
              <a:prstGeom prst="rect">
                <a:avLst/>
              </a:prstGeom>
              <a:grpFill/>
              <a:ln>
                <a:noFill/>
              </a:ln>
            </p:spPr>
            <p:txBody>
              <a:bodyPr vert="horz" lIns="88901" tIns="44451" rIns="88901" bIns="44451" numCol="1" spcCol="216000" rtlCol="0" anchor="t">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None/>
                </a:pPr>
                <a:r>
                  <a:rPr lang="en-IE" sz="1750" b="1">
                    <a:solidFill>
                      <a:schemeClr val="bg1"/>
                    </a:solidFill>
                    <a:latin typeface="Calibri"/>
                    <a:cs typeface="Calibri"/>
                  </a:rPr>
                  <a:t>ETKİLEŞİMLİ İKONLAR </a:t>
                </a:r>
                <a:r>
                  <a:rPr lang="en-IE" sz="1750" dirty="0">
                    <a:solidFill>
                      <a:schemeClr val="bg1"/>
                    </a:solidFill>
                    <a:latin typeface="Calibri"/>
                    <a:cs typeface="Calibri"/>
                  </a:rPr>
                  <a:t>BU KILAVUZDAKİ ŞU ŞEKİLLERLE BELİRTİLMİŞTİR</a:t>
                </a:r>
              </a:p>
              <a:p>
                <a:pPr marL="0" indent="0" algn="l" rtl="0">
                  <a:buNone/>
                </a:pPr>
                <a:endParaRPr lang="en-IE" sz="1167">
                  <a:solidFill>
                    <a:srgbClr val="297239"/>
                  </a:solidFill>
                  <a:latin typeface="Calibri" panose="020F0502020204030204" pitchFamily="34" charset="0"/>
                  <a:cs typeface="Calibri" panose="020F0502020204030204" pitchFamily="34" charset="0"/>
                </a:endParaRPr>
              </a:p>
            </p:txBody>
          </p:sp>
          <p:grpSp>
            <p:nvGrpSpPr>
              <p:cNvPr id="53" name="Group 52">
                <a:extLst>
                  <a:ext uri="{FF2B5EF4-FFF2-40B4-BE49-F238E27FC236}">
                    <a16:creationId xmlns:a16="http://schemas.microsoft.com/office/drawing/2014/main" id="{D1285C6E-EAC7-FB74-C96A-B30DD0DF4A65}"/>
                  </a:ext>
                </a:extLst>
              </p:cNvPr>
              <p:cNvGrpSpPr/>
              <p:nvPr/>
            </p:nvGrpSpPr>
            <p:grpSpPr>
              <a:xfrm rot="766773">
                <a:off x="6285438" y="1809791"/>
                <a:ext cx="848409" cy="755158"/>
                <a:chOff x="377323" y="3352260"/>
                <a:chExt cx="835620" cy="743775"/>
              </a:xfrm>
              <a:grpFill/>
            </p:grpSpPr>
            <p:sp>
              <p:nvSpPr>
                <p:cNvPr id="61" name="Oval 60">
                  <a:extLst>
                    <a:ext uri="{FF2B5EF4-FFF2-40B4-BE49-F238E27FC236}">
                      <a16:creationId xmlns:a16="http://schemas.microsoft.com/office/drawing/2014/main" id="{7BEDA52D-A608-6A21-ACFE-DFC53AF82B54}"/>
                    </a:ext>
                  </a:extLst>
                </p:cNvPr>
                <p:cNvSpPr/>
                <p:nvPr/>
              </p:nvSpPr>
              <p:spPr>
                <a:xfrm>
                  <a:off x="422929" y="3352260"/>
                  <a:ext cx="743775" cy="743775"/>
                </a:xfrm>
                <a:prstGeom prst="ellipse">
                  <a:avLst/>
                </a:prstGeom>
                <a:grp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a:latin typeface="Calibri" panose="020F0502020204030204" pitchFamily="34" charset="0"/>
                    <a:cs typeface="Calibri" panose="020F0502020204030204" pitchFamily="34" charset="0"/>
                  </a:endParaRPr>
                </a:p>
              </p:txBody>
            </p:sp>
            <p:sp>
              <p:nvSpPr>
                <p:cNvPr id="62" name="Text Placeholder 1">
                  <a:extLst>
                    <a:ext uri="{FF2B5EF4-FFF2-40B4-BE49-F238E27FC236}">
                      <a16:creationId xmlns:a16="http://schemas.microsoft.com/office/drawing/2014/main" id="{903A8BAE-BF99-7EC4-2F94-17BE18D87AB4}"/>
                    </a:ext>
                  </a:extLst>
                </p:cNvPr>
                <p:cNvSpPr txBox="1">
                  <a:spLocks/>
                </p:cNvSpPr>
                <p:nvPr/>
              </p:nvSpPr>
              <p:spPr>
                <a:xfrm>
                  <a:off x="377323" y="3411752"/>
                  <a:ext cx="835620" cy="454987"/>
                </a:xfrm>
                <a:prstGeom prst="rect">
                  <a:avLst/>
                </a:prstGeom>
                <a:noFill/>
                <a:ln>
                  <a:noFill/>
                </a:ln>
              </p:spPr>
              <p:txBody>
                <a:bodyPr vert="horz" lIns="88901" tIns="44451" rIns="88901" bIns="44451" rtlCol="0" anchor="t">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err="1">
                      <a:solidFill>
                        <a:schemeClr val="bg1"/>
                      </a:solidFill>
                      <a:latin typeface="Calibri"/>
                      <a:cs typeface="Calibri"/>
                    </a:rPr>
                    <a:t>İzlemek</a:t>
                  </a:r>
                  <a:r>
                    <a:rPr lang="en-US" sz="1200" b="1" dirty="0">
                      <a:solidFill>
                        <a:schemeClr val="bg1"/>
                      </a:solidFill>
                      <a:latin typeface="Calibri"/>
                      <a:cs typeface="Calibri"/>
                    </a:rPr>
                    <a:t> </a:t>
                  </a:r>
                  <a:r>
                    <a:rPr lang="en-US" sz="1200" b="1" dirty="0" err="1">
                      <a:solidFill>
                        <a:schemeClr val="bg1"/>
                      </a:solidFill>
                      <a:latin typeface="Calibri"/>
                      <a:cs typeface="Calibri"/>
                    </a:rPr>
                    <a:t>için</a:t>
                  </a:r>
                  <a:r>
                    <a:rPr lang="en-US" sz="1200" b="1" dirty="0">
                      <a:solidFill>
                        <a:schemeClr val="bg1"/>
                      </a:solidFill>
                      <a:latin typeface="Calibri"/>
                      <a:cs typeface="Calibri"/>
                    </a:rPr>
                    <a:t> </a:t>
                  </a:r>
                  <a:r>
                    <a:rPr lang="en-US" sz="1200" b="1" dirty="0" err="1">
                      <a:solidFill>
                        <a:schemeClr val="bg1"/>
                      </a:solidFill>
                      <a:latin typeface="Calibri"/>
                      <a:cs typeface="Calibri"/>
                    </a:rPr>
                    <a:t>Tıklayınız</a:t>
                  </a:r>
                </a:p>
              </p:txBody>
            </p:sp>
          </p:grpSp>
          <p:grpSp>
            <p:nvGrpSpPr>
              <p:cNvPr id="54" name="Graphic 72">
                <a:extLst>
                  <a:ext uri="{FF2B5EF4-FFF2-40B4-BE49-F238E27FC236}">
                    <a16:creationId xmlns:a16="http://schemas.microsoft.com/office/drawing/2014/main" id="{9ADC4D63-9687-5EAC-5FBF-FB85BF29CD15}"/>
                  </a:ext>
                </a:extLst>
              </p:cNvPr>
              <p:cNvGrpSpPr/>
              <p:nvPr/>
            </p:nvGrpSpPr>
            <p:grpSpPr>
              <a:xfrm>
                <a:off x="5478512" y="1938727"/>
                <a:ext cx="353212" cy="527594"/>
                <a:chOff x="2649436" y="2791642"/>
                <a:chExt cx="415449" cy="620559"/>
              </a:xfrm>
              <a:grpFill/>
            </p:grpSpPr>
            <p:sp>
              <p:nvSpPr>
                <p:cNvPr id="58" name="Freeform 122">
                  <a:extLst>
                    <a:ext uri="{FF2B5EF4-FFF2-40B4-BE49-F238E27FC236}">
                      <a16:creationId xmlns:a16="http://schemas.microsoft.com/office/drawing/2014/main" id="{A1D60AE2-2F7B-748F-1245-103CC57567FC}"/>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pPr algn="l" rtl="0"/>
                  <a:endParaRPr lang="en-US" sz="1247">
                    <a:latin typeface="Calibri" panose="020F0502020204030204" pitchFamily="34" charset="0"/>
                    <a:cs typeface="Calibri" panose="020F0502020204030204" pitchFamily="34" charset="0"/>
                  </a:endParaRPr>
                </a:p>
              </p:txBody>
            </p:sp>
            <p:sp>
              <p:nvSpPr>
                <p:cNvPr id="59" name="Freeform 123">
                  <a:extLst>
                    <a:ext uri="{FF2B5EF4-FFF2-40B4-BE49-F238E27FC236}">
                      <a16:creationId xmlns:a16="http://schemas.microsoft.com/office/drawing/2014/main" id="{4430F3F8-42D3-9916-D997-696A59B0CD3B}"/>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solidFill>
                    <a:srgbClr val="F1A0C2"/>
                  </a:solidFill>
                  <a:prstDash val="solid"/>
                  <a:miter/>
                </a:ln>
              </p:spPr>
              <p:txBody>
                <a:bodyPr rtlCol="0" anchor="ctr"/>
                <a:lstStyle/>
                <a:p>
                  <a:pPr algn="l" rtl="0"/>
                  <a:endParaRPr lang="en-US" sz="1247">
                    <a:latin typeface="Calibri" panose="020F0502020204030204" pitchFamily="34" charset="0"/>
                    <a:cs typeface="Calibri" panose="020F0502020204030204" pitchFamily="34" charset="0"/>
                  </a:endParaRPr>
                </a:p>
              </p:txBody>
            </p:sp>
            <p:sp>
              <p:nvSpPr>
                <p:cNvPr id="60" name="Freeform 124">
                  <a:extLst>
                    <a:ext uri="{FF2B5EF4-FFF2-40B4-BE49-F238E27FC236}">
                      <a16:creationId xmlns:a16="http://schemas.microsoft.com/office/drawing/2014/main" id="{394CBAC9-F556-7E10-D033-02EFD56C83F0}"/>
                    </a:ext>
                  </a:extLst>
                </p:cNvPr>
                <p:cNvSpPr/>
                <p:nvPr/>
              </p:nvSpPr>
              <p:spPr>
                <a:xfrm>
                  <a:off x="2649436" y="2900346"/>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pPr algn="l" rtl="0"/>
                  <a:endParaRPr lang="en-US" sz="1247">
                    <a:latin typeface="Calibri" panose="020F0502020204030204" pitchFamily="34" charset="0"/>
                    <a:cs typeface="Calibri" panose="020F0502020204030204" pitchFamily="34" charset="0"/>
                  </a:endParaRPr>
                </a:p>
              </p:txBody>
            </p:sp>
          </p:grpSp>
          <p:cxnSp>
            <p:nvCxnSpPr>
              <p:cNvPr id="55" name="Straight Connector 54">
                <a:extLst>
                  <a:ext uri="{FF2B5EF4-FFF2-40B4-BE49-F238E27FC236}">
                    <a16:creationId xmlns:a16="http://schemas.microsoft.com/office/drawing/2014/main" id="{A052A6AD-5B53-EF3B-C1D2-71A63CBD53A9}"/>
                  </a:ext>
                </a:extLst>
              </p:cNvPr>
              <p:cNvCxnSpPr>
                <a:cxnSpLocks/>
              </p:cNvCxnSpPr>
              <p:nvPr/>
            </p:nvCxnSpPr>
            <p:spPr>
              <a:xfrm>
                <a:off x="333197" y="2710786"/>
                <a:ext cx="7051943" cy="0"/>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44B9DF0-9798-7296-745C-FDD2D33A5867}"/>
                  </a:ext>
                </a:extLst>
              </p:cNvPr>
              <p:cNvCxnSpPr>
                <a:cxnSpLocks/>
              </p:cNvCxnSpPr>
              <p:nvPr/>
            </p:nvCxnSpPr>
            <p:spPr>
              <a:xfrm flipV="1">
                <a:off x="6135290" y="1662553"/>
                <a:ext cx="0" cy="1048233"/>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D62AF25-2896-6CB5-7DCC-4E21A9F3D000}"/>
                  </a:ext>
                </a:extLst>
              </p:cNvPr>
              <p:cNvCxnSpPr>
                <a:cxnSpLocks/>
              </p:cNvCxnSpPr>
              <p:nvPr/>
            </p:nvCxnSpPr>
            <p:spPr>
              <a:xfrm flipV="1">
                <a:off x="5110399" y="1676665"/>
                <a:ext cx="0" cy="1034121"/>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86907779-B661-A129-83F8-7B80A6D406DA}"/>
                </a:ext>
              </a:extLst>
            </p:cNvPr>
            <p:cNvCxnSpPr>
              <a:cxnSpLocks/>
            </p:cNvCxnSpPr>
            <p:nvPr/>
          </p:nvCxnSpPr>
          <p:spPr>
            <a:xfrm flipV="1">
              <a:off x="344723" y="2715995"/>
              <a:ext cx="7014422" cy="14112"/>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grpSp>
      <p:pic>
        <p:nvPicPr>
          <p:cNvPr id="66" name="Picture 65">
            <a:extLst>
              <a:ext uri="{FF2B5EF4-FFF2-40B4-BE49-F238E27FC236}">
                <a16:creationId xmlns:a16="http://schemas.microsoft.com/office/drawing/2014/main" id="{53197C3E-21C7-DD0A-05EA-6BD82A30AE2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35019" y="4552629"/>
            <a:ext cx="2300900" cy="1580674"/>
          </a:xfrm>
          <a:prstGeom prst="rect">
            <a:avLst/>
          </a:prstGeom>
        </p:spPr>
      </p:pic>
      <p:sp>
        <p:nvSpPr>
          <p:cNvPr id="24" name="object 24">
            <a:extLst>
              <a:ext uri="{FF2B5EF4-FFF2-40B4-BE49-F238E27FC236}">
                <a16:creationId xmlns:a16="http://schemas.microsoft.com/office/drawing/2014/main" id="{2D51E457-58F3-602F-4F12-BAD936DCE34C}"/>
              </a:ext>
            </a:extLst>
          </p:cNvPr>
          <p:cNvSpPr/>
          <p:nvPr/>
        </p:nvSpPr>
        <p:spPr>
          <a:xfrm>
            <a:off x="832874" y="5015467"/>
            <a:ext cx="766355" cy="444487"/>
          </a:xfrm>
          <a:custGeom>
            <a:avLst/>
            <a:gdLst/>
            <a:ahLst/>
            <a:cxnLst/>
            <a:rect l="l" t="t" r="r" b="b"/>
            <a:pathLst>
              <a:path w="1409700" h="872489">
                <a:moveTo>
                  <a:pt x="329068" y="182657"/>
                </a:moveTo>
                <a:lnTo>
                  <a:pt x="281084" y="207064"/>
                </a:lnTo>
                <a:lnTo>
                  <a:pt x="239208" y="231729"/>
                </a:lnTo>
                <a:lnTo>
                  <a:pt x="199053" y="258749"/>
                </a:lnTo>
                <a:lnTo>
                  <a:pt x="161033" y="288071"/>
                </a:lnTo>
                <a:lnTo>
                  <a:pt x="125561" y="319637"/>
                </a:lnTo>
                <a:lnTo>
                  <a:pt x="93050" y="353392"/>
                </a:lnTo>
                <a:lnTo>
                  <a:pt x="63911" y="389280"/>
                </a:lnTo>
                <a:lnTo>
                  <a:pt x="38428" y="428827"/>
                </a:lnTo>
                <a:lnTo>
                  <a:pt x="19181" y="469872"/>
                </a:lnTo>
                <a:lnTo>
                  <a:pt x="6321" y="511815"/>
                </a:lnTo>
                <a:lnTo>
                  <a:pt x="0" y="554057"/>
                </a:lnTo>
                <a:lnTo>
                  <a:pt x="365" y="595999"/>
                </a:lnTo>
                <a:lnTo>
                  <a:pt x="7569" y="637043"/>
                </a:lnTo>
                <a:lnTo>
                  <a:pt x="21760" y="676589"/>
                </a:lnTo>
                <a:lnTo>
                  <a:pt x="43090" y="714038"/>
                </a:lnTo>
                <a:lnTo>
                  <a:pt x="71708" y="748791"/>
                </a:lnTo>
                <a:lnTo>
                  <a:pt x="107764" y="780249"/>
                </a:lnTo>
                <a:lnTo>
                  <a:pt x="147929" y="806113"/>
                </a:lnTo>
                <a:lnTo>
                  <a:pt x="191121" y="826879"/>
                </a:lnTo>
                <a:lnTo>
                  <a:pt x="236810" y="843059"/>
                </a:lnTo>
                <a:lnTo>
                  <a:pt x="284275" y="855114"/>
                </a:lnTo>
                <a:lnTo>
                  <a:pt x="333080" y="863580"/>
                </a:lnTo>
                <a:lnTo>
                  <a:pt x="382599" y="868943"/>
                </a:lnTo>
                <a:lnTo>
                  <a:pt x="432255" y="871702"/>
                </a:lnTo>
                <a:lnTo>
                  <a:pt x="481468" y="872355"/>
                </a:lnTo>
                <a:lnTo>
                  <a:pt x="529661" y="871402"/>
                </a:lnTo>
                <a:lnTo>
                  <a:pt x="576255" y="869340"/>
                </a:lnTo>
                <a:lnTo>
                  <a:pt x="624266" y="866173"/>
                </a:lnTo>
                <a:lnTo>
                  <a:pt x="672323" y="861788"/>
                </a:lnTo>
                <a:lnTo>
                  <a:pt x="720336" y="856122"/>
                </a:lnTo>
                <a:lnTo>
                  <a:pt x="768218" y="849109"/>
                </a:lnTo>
                <a:lnTo>
                  <a:pt x="770177" y="848763"/>
                </a:lnTo>
                <a:lnTo>
                  <a:pt x="477605" y="848763"/>
                </a:lnTo>
                <a:lnTo>
                  <a:pt x="429302" y="846967"/>
                </a:lnTo>
                <a:lnTo>
                  <a:pt x="381172" y="843047"/>
                </a:lnTo>
                <a:lnTo>
                  <a:pt x="333608" y="836880"/>
                </a:lnTo>
                <a:lnTo>
                  <a:pt x="286441" y="828268"/>
                </a:lnTo>
                <a:lnTo>
                  <a:pt x="240336" y="816586"/>
                </a:lnTo>
                <a:lnTo>
                  <a:pt x="195477" y="800698"/>
                </a:lnTo>
                <a:lnTo>
                  <a:pt x="152848" y="780013"/>
                </a:lnTo>
                <a:lnTo>
                  <a:pt x="113435" y="753942"/>
                </a:lnTo>
                <a:lnTo>
                  <a:pt x="78224" y="721893"/>
                </a:lnTo>
                <a:lnTo>
                  <a:pt x="50268" y="684332"/>
                </a:lnTo>
                <a:lnTo>
                  <a:pt x="31836" y="643062"/>
                </a:lnTo>
                <a:lnTo>
                  <a:pt x="22519" y="599325"/>
                </a:lnTo>
                <a:lnTo>
                  <a:pt x="21939" y="556688"/>
                </a:lnTo>
                <a:lnTo>
                  <a:pt x="21959" y="554057"/>
                </a:lnTo>
                <a:lnTo>
                  <a:pt x="29593" y="509408"/>
                </a:lnTo>
                <a:lnTo>
                  <a:pt x="45166" y="465708"/>
                </a:lnTo>
                <a:lnTo>
                  <a:pt x="66807" y="425268"/>
                </a:lnTo>
                <a:lnTo>
                  <a:pt x="93451" y="387250"/>
                </a:lnTo>
                <a:lnTo>
                  <a:pt x="124486" y="351683"/>
                </a:lnTo>
                <a:lnTo>
                  <a:pt x="159299" y="318592"/>
                </a:lnTo>
                <a:lnTo>
                  <a:pt x="197278" y="288004"/>
                </a:lnTo>
                <a:lnTo>
                  <a:pt x="237811" y="259946"/>
                </a:lnTo>
                <a:lnTo>
                  <a:pt x="280286" y="234444"/>
                </a:lnTo>
                <a:lnTo>
                  <a:pt x="281435" y="233843"/>
                </a:lnTo>
                <a:lnTo>
                  <a:pt x="311242" y="200099"/>
                </a:lnTo>
                <a:lnTo>
                  <a:pt x="329068" y="182657"/>
                </a:lnTo>
                <a:close/>
              </a:path>
              <a:path w="1409700" h="872489">
                <a:moveTo>
                  <a:pt x="996832" y="25436"/>
                </a:moveTo>
                <a:lnTo>
                  <a:pt x="803387" y="25436"/>
                </a:lnTo>
                <a:lnTo>
                  <a:pt x="851058" y="27424"/>
                </a:lnTo>
                <a:lnTo>
                  <a:pt x="898772" y="32462"/>
                </a:lnTo>
                <a:lnTo>
                  <a:pt x="946350" y="40526"/>
                </a:lnTo>
                <a:lnTo>
                  <a:pt x="993611" y="51591"/>
                </a:lnTo>
                <a:lnTo>
                  <a:pt x="1040376" y="65633"/>
                </a:lnTo>
                <a:lnTo>
                  <a:pt x="1086464" y="82626"/>
                </a:lnTo>
                <a:lnTo>
                  <a:pt x="1133777" y="103724"/>
                </a:lnTo>
                <a:lnTo>
                  <a:pt x="1180087" y="128696"/>
                </a:lnTo>
                <a:lnTo>
                  <a:pt x="1224403" y="157585"/>
                </a:lnTo>
                <a:lnTo>
                  <a:pt x="1265733" y="190433"/>
                </a:lnTo>
                <a:lnTo>
                  <a:pt x="1303085" y="227283"/>
                </a:lnTo>
                <a:lnTo>
                  <a:pt x="1335468" y="268176"/>
                </a:lnTo>
                <a:lnTo>
                  <a:pt x="1361889" y="313156"/>
                </a:lnTo>
                <a:lnTo>
                  <a:pt x="1379215" y="360793"/>
                </a:lnTo>
                <a:lnTo>
                  <a:pt x="1385048" y="407868"/>
                </a:lnTo>
                <a:lnTo>
                  <a:pt x="1380532" y="453796"/>
                </a:lnTo>
                <a:lnTo>
                  <a:pt x="1366812" y="497990"/>
                </a:lnTo>
                <a:lnTo>
                  <a:pt x="1345032" y="539867"/>
                </a:lnTo>
                <a:lnTo>
                  <a:pt x="1316335" y="578840"/>
                </a:lnTo>
                <a:lnTo>
                  <a:pt x="1281867" y="614324"/>
                </a:lnTo>
                <a:lnTo>
                  <a:pt x="1242534" y="646919"/>
                </a:lnTo>
                <a:lnTo>
                  <a:pt x="1200490" y="676195"/>
                </a:lnTo>
                <a:lnTo>
                  <a:pt x="1156126" y="702359"/>
                </a:lnTo>
                <a:lnTo>
                  <a:pt x="1109837" y="725616"/>
                </a:lnTo>
                <a:lnTo>
                  <a:pt x="1062015" y="746175"/>
                </a:lnTo>
                <a:lnTo>
                  <a:pt x="1013055" y="764242"/>
                </a:lnTo>
                <a:lnTo>
                  <a:pt x="963349" y="780025"/>
                </a:lnTo>
                <a:lnTo>
                  <a:pt x="913291" y="793729"/>
                </a:lnTo>
                <a:lnTo>
                  <a:pt x="863275" y="805563"/>
                </a:lnTo>
                <a:lnTo>
                  <a:pt x="813694" y="815733"/>
                </a:lnTo>
                <a:lnTo>
                  <a:pt x="766687" y="824213"/>
                </a:lnTo>
                <a:lnTo>
                  <a:pt x="719158" y="831706"/>
                </a:lnTo>
                <a:lnTo>
                  <a:pt x="671217" y="838054"/>
                </a:lnTo>
                <a:lnTo>
                  <a:pt x="622979" y="843094"/>
                </a:lnTo>
                <a:lnTo>
                  <a:pt x="574556" y="846666"/>
                </a:lnTo>
                <a:lnTo>
                  <a:pt x="526060" y="848609"/>
                </a:lnTo>
                <a:lnTo>
                  <a:pt x="477605" y="848763"/>
                </a:lnTo>
                <a:lnTo>
                  <a:pt x="770177" y="848763"/>
                </a:lnTo>
                <a:lnTo>
                  <a:pt x="815880" y="840687"/>
                </a:lnTo>
                <a:lnTo>
                  <a:pt x="863234" y="830790"/>
                </a:lnTo>
                <a:lnTo>
                  <a:pt x="910194" y="819356"/>
                </a:lnTo>
                <a:lnTo>
                  <a:pt x="956669" y="806319"/>
                </a:lnTo>
                <a:lnTo>
                  <a:pt x="1002574" y="791616"/>
                </a:lnTo>
                <a:lnTo>
                  <a:pt x="1047818" y="775182"/>
                </a:lnTo>
                <a:lnTo>
                  <a:pt x="1091784" y="757402"/>
                </a:lnTo>
                <a:lnTo>
                  <a:pt x="1136284" y="737393"/>
                </a:lnTo>
                <a:lnTo>
                  <a:pt x="1180432" y="714906"/>
                </a:lnTo>
                <a:lnTo>
                  <a:pt x="1223342" y="689697"/>
                </a:lnTo>
                <a:lnTo>
                  <a:pt x="1264131" y="661517"/>
                </a:lnTo>
                <a:lnTo>
                  <a:pt x="1301911" y="630120"/>
                </a:lnTo>
                <a:lnTo>
                  <a:pt x="1335799" y="595259"/>
                </a:lnTo>
                <a:lnTo>
                  <a:pt x="1364909" y="556688"/>
                </a:lnTo>
                <a:lnTo>
                  <a:pt x="1388356" y="514159"/>
                </a:lnTo>
                <a:lnTo>
                  <a:pt x="1404008" y="467336"/>
                </a:lnTo>
                <a:lnTo>
                  <a:pt x="1409363" y="420031"/>
                </a:lnTo>
                <a:lnTo>
                  <a:pt x="1405357" y="373062"/>
                </a:lnTo>
                <a:lnTo>
                  <a:pt x="1392927" y="327244"/>
                </a:lnTo>
                <a:lnTo>
                  <a:pt x="1373012" y="283394"/>
                </a:lnTo>
                <a:lnTo>
                  <a:pt x="1346548" y="242328"/>
                </a:lnTo>
                <a:lnTo>
                  <a:pt x="1316238" y="205653"/>
                </a:lnTo>
                <a:lnTo>
                  <a:pt x="1282625" y="172069"/>
                </a:lnTo>
                <a:lnTo>
                  <a:pt x="1246034" y="141552"/>
                </a:lnTo>
                <a:lnTo>
                  <a:pt x="1206793" y="114080"/>
                </a:lnTo>
                <a:lnTo>
                  <a:pt x="1165226" y="89630"/>
                </a:lnTo>
                <a:lnTo>
                  <a:pt x="1121662" y="68177"/>
                </a:lnTo>
                <a:lnTo>
                  <a:pt x="1076426" y="49700"/>
                </a:lnTo>
                <a:lnTo>
                  <a:pt x="1029845" y="34173"/>
                </a:lnTo>
                <a:lnTo>
                  <a:pt x="996832" y="25436"/>
                </a:lnTo>
                <a:close/>
              </a:path>
              <a:path w="1409700" h="872489">
                <a:moveTo>
                  <a:pt x="343022" y="202890"/>
                </a:moveTo>
                <a:lnTo>
                  <a:pt x="281435" y="233843"/>
                </a:lnTo>
                <a:lnTo>
                  <a:pt x="248696" y="276262"/>
                </a:lnTo>
                <a:lnTo>
                  <a:pt x="246898" y="285309"/>
                </a:lnTo>
                <a:lnTo>
                  <a:pt x="252400" y="291849"/>
                </a:lnTo>
                <a:lnTo>
                  <a:pt x="261257" y="293640"/>
                </a:lnTo>
                <a:lnTo>
                  <a:pt x="269524" y="288442"/>
                </a:lnTo>
                <a:lnTo>
                  <a:pt x="300249" y="248523"/>
                </a:lnTo>
                <a:lnTo>
                  <a:pt x="333358" y="211976"/>
                </a:lnTo>
                <a:lnTo>
                  <a:pt x="343022" y="202890"/>
                </a:lnTo>
                <a:close/>
              </a:path>
              <a:path w="1409700" h="872489">
                <a:moveTo>
                  <a:pt x="402275" y="151885"/>
                </a:moveTo>
                <a:lnTo>
                  <a:pt x="368351" y="165025"/>
                </a:lnTo>
                <a:lnTo>
                  <a:pt x="329068" y="182657"/>
                </a:lnTo>
                <a:lnTo>
                  <a:pt x="311242" y="200099"/>
                </a:lnTo>
                <a:lnTo>
                  <a:pt x="281435" y="233843"/>
                </a:lnTo>
                <a:lnTo>
                  <a:pt x="324090" y="211526"/>
                </a:lnTo>
                <a:lnTo>
                  <a:pt x="343022" y="202890"/>
                </a:lnTo>
                <a:lnTo>
                  <a:pt x="368670" y="178776"/>
                </a:lnTo>
                <a:lnTo>
                  <a:pt x="402275" y="151885"/>
                </a:lnTo>
                <a:close/>
              </a:path>
              <a:path w="1409700" h="872489">
                <a:moveTo>
                  <a:pt x="501845" y="121030"/>
                </a:moveTo>
                <a:lnTo>
                  <a:pt x="457552" y="133079"/>
                </a:lnTo>
                <a:lnTo>
                  <a:pt x="412916" y="147763"/>
                </a:lnTo>
                <a:lnTo>
                  <a:pt x="368670" y="178776"/>
                </a:lnTo>
                <a:lnTo>
                  <a:pt x="343022" y="202890"/>
                </a:lnTo>
                <a:lnTo>
                  <a:pt x="368612" y="191217"/>
                </a:lnTo>
                <a:lnTo>
                  <a:pt x="413239" y="173544"/>
                </a:lnTo>
                <a:lnTo>
                  <a:pt x="457359" y="158535"/>
                </a:lnTo>
                <a:lnTo>
                  <a:pt x="500359" y="146214"/>
                </a:lnTo>
                <a:lnTo>
                  <a:pt x="505643" y="144944"/>
                </a:lnTo>
                <a:lnTo>
                  <a:pt x="508271" y="144284"/>
                </a:lnTo>
                <a:lnTo>
                  <a:pt x="515765" y="138588"/>
                </a:lnTo>
                <a:lnTo>
                  <a:pt x="516393" y="129900"/>
                </a:lnTo>
                <a:lnTo>
                  <a:pt x="511354" y="122590"/>
                </a:lnTo>
                <a:lnTo>
                  <a:pt x="501845" y="121030"/>
                </a:lnTo>
                <a:close/>
              </a:path>
              <a:path w="1409700" h="872489">
                <a:moveTo>
                  <a:pt x="788183" y="0"/>
                </a:moveTo>
                <a:lnTo>
                  <a:pt x="740385" y="1693"/>
                </a:lnTo>
                <a:lnTo>
                  <a:pt x="693526" y="6176"/>
                </a:lnTo>
                <a:lnTo>
                  <a:pt x="647933" y="13423"/>
                </a:lnTo>
                <a:lnTo>
                  <a:pt x="599615" y="24775"/>
                </a:lnTo>
                <a:lnTo>
                  <a:pt x="552823" y="39867"/>
                </a:lnTo>
                <a:lnTo>
                  <a:pt x="507683" y="58541"/>
                </a:lnTo>
                <a:lnTo>
                  <a:pt x="464325" y="80638"/>
                </a:lnTo>
                <a:lnTo>
                  <a:pt x="422874" y="106000"/>
                </a:lnTo>
                <a:lnTo>
                  <a:pt x="383458" y="134470"/>
                </a:lnTo>
                <a:lnTo>
                  <a:pt x="346205" y="165889"/>
                </a:lnTo>
                <a:lnTo>
                  <a:pt x="329068" y="182657"/>
                </a:lnTo>
                <a:lnTo>
                  <a:pt x="368351" y="165025"/>
                </a:lnTo>
                <a:lnTo>
                  <a:pt x="402275" y="151885"/>
                </a:lnTo>
                <a:lnTo>
                  <a:pt x="445185" y="122319"/>
                </a:lnTo>
                <a:lnTo>
                  <a:pt x="486028" y="99013"/>
                </a:lnTo>
                <a:lnTo>
                  <a:pt x="528355" y="78955"/>
                </a:lnTo>
                <a:lnTo>
                  <a:pt x="571985" y="62120"/>
                </a:lnTo>
                <a:lnTo>
                  <a:pt x="616738" y="48485"/>
                </a:lnTo>
                <a:lnTo>
                  <a:pt x="662435" y="38023"/>
                </a:lnTo>
                <a:lnTo>
                  <a:pt x="708896" y="30711"/>
                </a:lnTo>
                <a:lnTo>
                  <a:pt x="755940" y="26524"/>
                </a:lnTo>
                <a:lnTo>
                  <a:pt x="803387" y="25436"/>
                </a:lnTo>
                <a:lnTo>
                  <a:pt x="996832" y="25436"/>
                </a:lnTo>
                <a:lnTo>
                  <a:pt x="982244" y="21575"/>
                </a:lnTo>
                <a:lnTo>
                  <a:pt x="933952" y="11882"/>
                </a:lnTo>
                <a:lnTo>
                  <a:pt x="885293" y="5071"/>
                </a:lnTo>
                <a:lnTo>
                  <a:pt x="836595" y="1118"/>
                </a:lnTo>
                <a:lnTo>
                  <a:pt x="788183" y="0"/>
                </a:lnTo>
                <a:close/>
              </a:path>
            </a:pathLst>
          </a:custGeom>
          <a:solidFill>
            <a:srgbClr val="F79037"/>
          </a:solidFill>
          <a:ln>
            <a:solidFill>
              <a:srgbClr val="F79037"/>
            </a:solidFill>
          </a:ln>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68" name="Picture 67">
            <a:extLst>
              <a:ext uri="{FF2B5EF4-FFF2-40B4-BE49-F238E27FC236}">
                <a16:creationId xmlns:a16="http://schemas.microsoft.com/office/drawing/2014/main" id="{7C1AEBE2-AF26-DBF7-DE8C-BF51FFFCBB1C}"/>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193216" y="4572069"/>
            <a:ext cx="2351655" cy="1543099"/>
          </a:xfrm>
          <a:prstGeom prst="rect">
            <a:avLst/>
          </a:prstGeom>
        </p:spPr>
      </p:pic>
      <p:sp>
        <p:nvSpPr>
          <p:cNvPr id="26" name="object 34">
            <a:extLst>
              <a:ext uri="{FF2B5EF4-FFF2-40B4-BE49-F238E27FC236}">
                <a16:creationId xmlns:a16="http://schemas.microsoft.com/office/drawing/2014/main" id="{01254AF0-6417-238F-CC45-2283DC6BB49F}"/>
              </a:ext>
            </a:extLst>
          </p:cNvPr>
          <p:cNvSpPr/>
          <p:nvPr/>
        </p:nvSpPr>
        <p:spPr>
          <a:xfrm>
            <a:off x="4374627" y="5260054"/>
            <a:ext cx="1189132" cy="729028"/>
          </a:xfrm>
          <a:custGeom>
            <a:avLst/>
            <a:gdLst/>
            <a:ahLst/>
            <a:cxnLst/>
            <a:rect l="l" t="t" r="r" b="b"/>
            <a:pathLst>
              <a:path w="1409700" h="872489">
                <a:moveTo>
                  <a:pt x="329058" y="182657"/>
                </a:moveTo>
                <a:lnTo>
                  <a:pt x="281084" y="207059"/>
                </a:lnTo>
                <a:lnTo>
                  <a:pt x="239208" y="231724"/>
                </a:lnTo>
                <a:lnTo>
                  <a:pt x="199053" y="258745"/>
                </a:lnTo>
                <a:lnTo>
                  <a:pt x="161033" y="288066"/>
                </a:lnTo>
                <a:lnTo>
                  <a:pt x="125561" y="319632"/>
                </a:lnTo>
                <a:lnTo>
                  <a:pt x="93050" y="353387"/>
                </a:lnTo>
                <a:lnTo>
                  <a:pt x="63911" y="389275"/>
                </a:lnTo>
                <a:lnTo>
                  <a:pt x="38428" y="428822"/>
                </a:lnTo>
                <a:lnTo>
                  <a:pt x="19181" y="469867"/>
                </a:lnTo>
                <a:lnTo>
                  <a:pt x="6321" y="511810"/>
                </a:lnTo>
                <a:lnTo>
                  <a:pt x="0" y="554051"/>
                </a:lnTo>
                <a:lnTo>
                  <a:pt x="365" y="595993"/>
                </a:lnTo>
                <a:lnTo>
                  <a:pt x="7569" y="637035"/>
                </a:lnTo>
                <a:lnTo>
                  <a:pt x="21760" y="676580"/>
                </a:lnTo>
                <a:lnTo>
                  <a:pt x="43090" y="714026"/>
                </a:lnTo>
                <a:lnTo>
                  <a:pt x="71708" y="748777"/>
                </a:lnTo>
                <a:lnTo>
                  <a:pt x="107764" y="780232"/>
                </a:lnTo>
                <a:lnTo>
                  <a:pt x="147926" y="806099"/>
                </a:lnTo>
                <a:lnTo>
                  <a:pt x="191116" y="826867"/>
                </a:lnTo>
                <a:lnTo>
                  <a:pt x="236831" y="843054"/>
                </a:lnTo>
                <a:lnTo>
                  <a:pt x="284269" y="855103"/>
                </a:lnTo>
                <a:lnTo>
                  <a:pt x="333075" y="863569"/>
                </a:lnTo>
                <a:lnTo>
                  <a:pt x="382595" y="868932"/>
                </a:lnTo>
                <a:lnTo>
                  <a:pt x="432252" y="871691"/>
                </a:lnTo>
                <a:lnTo>
                  <a:pt x="481467" y="872346"/>
                </a:lnTo>
                <a:lnTo>
                  <a:pt x="529660" y="871394"/>
                </a:lnTo>
                <a:lnTo>
                  <a:pt x="576255" y="869335"/>
                </a:lnTo>
                <a:lnTo>
                  <a:pt x="624266" y="866168"/>
                </a:lnTo>
                <a:lnTo>
                  <a:pt x="672322" y="861782"/>
                </a:lnTo>
                <a:lnTo>
                  <a:pt x="720334" y="856115"/>
                </a:lnTo>
                <a:lnTo>
                  <a:pt x="768214" y="849101"/>
                </a:lnTo>
                <a:lnTo>
                  <a:pt x="770152" y="848758"/>
                </a:lnTo>
                <a:lnTo>
                  <a:pt x="477605" y="848758"/>
                </a:lnTo>
                <a:lnTo>
                  <a:pt x="429302" y="846962"/>
                </a:lnTo>
                <a:lnTo>
                  <a:pt x="381266" y="843054"/>
                </a:lnTo>
                <a:lnTo>
                  <a:pt x="333608" y="836875"/>
                </a:lnTo>
                <a:lnTo>
                  <a:pt x="286441" y="828263"/>
                </a:lnTo>
                <a:lnTo>
                  <a:pt x="240335" y="816582"/>
                </a:lnTo>
                <a:lnTo>
                  <a:pt x="195473" y="800697"/>
                </a:lnTo>
                <a:lnTo>
                  <a:pt x="152842" y="780014"/>
                </a:lnTo>
                <a:lnTo>
                  <a:pt x="113430" y="753942"/>
                </a:lnTo>
                <a:lnTo>
                  <a:pt x="78224" y="721888"/>
                </a:lnTo>
                <a:lnTo>
                  <a:pt x="50267" y="684326"/>
                </a:lnTo>
                <a:lnTo>
                  <a:pt x="31832" y="643055"/>
                </a:lnTo>
                <a:lnTo>
                  <a:pt x="22512" y="599316"/>
                </a:lnTo>
                <a:lnTo>
                  <a:pt x="21930" y="556683"/>
                </a:lnTo>
                <a:lnTo>
                  <a:pt x="21949" y="554051"/>
                </a:lnTo>
                <a:lnTo>
                  <a:pt x="29581" y="509399"/>
                </a:lnTo>
                <a:lnTo>
                  <a:pt x="45153" y="465704"/>
                </a:lnTo>
                <a:lnTo>
                  <a:pt x="66797" y="425263"/>
                </a:lnTo>
                <a:lnTo>
                  <a:pt x="93444" y="387246"/>
                </a:lnTo>
                <a:lnTo>
                  <a:pt x="124480" y="351678"/>
                </a:lnTo>
                <a:lnTo>
                  <a:pt x="159295" y="318587"/>
                </a:lnTo>
                <a:lnTo>
                  <a:pt x="197275" y="287999"/>
                </a:lnTo>
                <a:lnTo>
                  <a:pt x="237809" y="259941"/>
                </a:lnTo>
                <a:lnTo>
                  <a:pt x="280285" y="234440"/>
                </a:lnTo>
                <a:lnTo>
                  <a:pt x="281421" y="233845"/>
                </a:lnTo>
                <a:lnTo>
                  <a:pt x="311242" y="200088"/>
                </a:lnTo>
                <a:lnTo>
                  <a:pt x="329058" y="182657"/>
                </a:lnTo>
                <a:close/>
              </a:path>
              <a:path w="1409700" h="872489">
                <a:moveTo>
                  <a:pt x="996811" y="25431"/>
                </a:moveTo>
                <a:lnTo>
                  <a:pt x="803387" y="25431"/>
                </a:lnTo>
                <a:lnTo>
                  <a:pt x="851058" y="27419"/>
                </a:lnTo>
                <a:lnTo>
                  <a:pt x="898772" y="32457"/>
                </a:lnTo>
                <a:lnTo>
                  <a:pt x="946350" y="40521"/>
                </a:lnTo>
                <a:lnTo>
                  <a:pt x="993611" y="51587"/>
                </a:lnTo>
                <a:lnTo>
                  <a:pt x="1040376" y="65628"/>
                </a:lnTo>
                <a:lnTo>
                  <a:pt x="1086464" y="82621"/>
                </a:lnTo>
                <a:lnTo>
                  <a:pt x="1133776" y="103719"/>
                </a:lnTo>
                <a:lnTo>
                  <a:pt x="1180085" y="128691"/>
                </a:lnTo>
                <a:lnTo>
                  <a:pt x="1224399" y="157580"/>
                </a:lnTo>
                <a:lnTo>
                  <a:pt x="1265728" y="190428"/>
                </a:lnTo>
                <a:lnTo>
                  <a:pt x="1303080" y="227278"/>
                </a:lnTo>
                <a:lnTo>
                  <a:pt x="1335464" y="268171"/>
                </a:lnTo>
                <a:lnTo>
                  <a:pt x="1361889" y="313151"/>
                </a:lnTo>
                <a:lnTo>
                  <a:pt x="1379211" y="360789"/>
                </a:lnTo>
                <a:lnTo>
                  <a:pt x="1385042" y="407866"/>
                </a:lnTo>
                <a:lnTo>
                  <a:pt x="1380526" y="453795"/>
                </a:lnTo>
                <a:lnTo>
                  <a:pt x="1366806" y="497991"/>
                </a:lnTo>
                <a:lnTo>
                  <a:pt x="1345025" y="539868"/>
                </a:lnTo>
                <a:lnTo>
                  <a:pt x="1316327" y="578839"/>
                </a:lnTo>
                <a:lnTo>
                  <a:pt x="1281854" y="614319"/>
                </a:lnTo>
                <a:lnTo>
                  <a:pt x="1242525" y="646915"/>
                </a:lnTo>
                <a:lnTo>
                  <a:pt x="1200483" y="676190"/>
                </a:lnTo>
                <a:lnTo>
                  <a:pt x="1156122" y="702354"/>
                </a:lnTo>
                <a:lnTo>
                  <a:pt x="1109834" y="725611"/>
                </a:lnTo>
                <a:lnTo>
                  <a:pt x="1062014" y="746170"/>
                </a:lnTo>
                <a:lnTo>
                  <a:pt x="1013054" y="764238"/>
                </a:lnTo>
                <a:lnTo>
                  <a:pt x="963349" y="780020"/>
                </a:lnTo>
                <a:lnTo>
                  <a:pt x="913291" y="793725"/>
                </a:lnTo>
                <a:lnTo>
                  <a:pt x="863275" y="805558"/>
                </a:lnTo>
                <a:lnTo>
                  <a:pt x="813694" y="815728"/>
                </a:lnTo>
                <a:lnTo>
                  <a:pt x="766687" y="824208"/>
                </a:lnTo>
                <a:lnTo>
                  <a:pt x="719158" y="831702"/>
                </a:lnTo>
                <a:lnTo>
                  <a:pt x="671217" y="838049"/>
                </a:lnTo>
                <a:lnTo>
                  <a:pt x="622979" y="843089"/>
                </a:lnTo>
                <a:lnTo>
                  <a:pt x="574556" y="846661"/>
                </a:lnTo>
                <a:lnTo>
                  <a:pt x="526060" y="848605"/>
                </a:lnTo>
                <a:lnTo>
                  <a:pt x="477605" y="848758"/>
                </a:lnTo>
                <a:lnTo>
                  <a:pt x="770152" y="848758"/>
                </a:lnTo>
                <a:lnTo>
                  <a:pt x="815875" y="840677"/>
                </a:lnTo>
                <a:lnTo>
                  <a:pt x="863229" y="830780"/>
                </a:lnTo>
                <a:lnTo>
                  <a:pt x="910188" y="819345"/>
                </a:lnTo>
                <a:lnTo>
                  <a:pt x="956664" y="806309"/>
                </a:lnTo>
                <a:lnTo>
                  <a:pt x="1002570" y="791608"/>
                </a:lnTo>
                <a:lnTo>
                  <a:pt x="1047818" y="775177"/>
                </a:lnTo>
                <a:lnTo>
                  <a:pt x="1091784" y="757397"/>
                </a:lnTo>
                <a:lnTo>
                  <a:pt x="1136284" y="737388"/>
                </a:lnTo>
                <a:lnTo>
                  <a:pt x="1180432" y="714902"/>
                </a:lnTo>
                <a:lnTo>
                  <a:pt x="1223342" y="689692"/>
                </a:lnTo>
                <a:lnTo>
                  <a:pt x="1264131" y="661512"/>
                </a:lnTo>
                <a:lnTo>
                  <a:pt x="1301911" y="630115"/>
                </a:lnTo>
                <a:lnTo>
                  <a:pt x="1335799" y="595254"/>
                </a:lnTo>
                <a:lnTo>
                  <a:pt x="1364909" y="556683"/>
                </a:lnTo>
                <a:lnTo>
                  <a:pt x="1388356" y="514154"/>
                </a:lnTo>
                <a:lnTo>
                  <a:pt x="1404008" y="467330"/>
                </a:lnTo>
                <a:lnTo>
                  <a:pt x="1409363" y="420024"/>
                </a:lnTo>
                <a:lnTo>
                  <a:pt x="1405357" y="373052"/>
                </a:lnTo>
                <a:lnTo>
                  <a:pt x="1392927" y="327234"/>
                </a:lnTo>
                <a:lnTo>
                  <a:pt x="1373012" y="283385"/>
                </a:lnTo>
                <a:lnTo>
                  <a:pt x="1346548" y="242323"/>
                </a:lnTo>
                <a:lnTo>
                  <a:pt x="1316238" y="205648"/>
                </a:lnTo>
                <a:lnTo>
                  <a:pt x="1282625" y="172064"/>
                </a:lnTo>
                <a:lnTo>
                  <a:pt x="1246034" y="141549"/>
                </a:lnTo>
                <a:lnTo>
                  <a:pt x="1206793" y="114078"/>
                </a:lnTo>
                <a:lnTo>
                  <a:pt x="1165226" y="89628"/>
                </a:lnTo>
                <a:lnTo>
                  <a:pt x="1121662" y="68176"/>
                </a:lnTo>
                <a:lnTo>
                  <a:pt x="1076426" y="49699"/>
                </a:lnTo>
                <a:lnTo>
                  <a:pt x="1029845" y="34174"/>
                </a:lnTo>
                <a:lnTo>
                  <a:pt x="996811" y="25431"/>
                </a:lnTo>
                <a:close/>
              </a:path>
              <a:path w="1409700" h="872489">
                <a:moveTo>
                  <a:pt x="343004" y="202893"/>
                </a:moveTo>
                <a:lnTo>
                  <a:pt x="281421" y="233845"/>
                </a:lnTo>
                <a:lnTo>
                  <a:pt x="248696" y="276245"/>
                </a:lnTo>
                <a:lnTo>
                  <a:pt x="246893" y="285299"/>
                </a:lnTo>
                <a:lnTo>
                  <a:pt x="252395" y="291841"/>
                </a:lnTo>
                <a:lnTo>
                  <a:pt x="261255" y="293629"/>
                </a:lnTo>
                <a:lnTo>
                  <a:pt x="269524" y="288424"/>
                </a:lnTo>
                <a:lnTo>
                  <a:pt x="300249" y="248507"/>
                </a:lnTo>
                <a:lnTo>
                  <a:pt x="333358" y="211962"/>
                </a:lnTo>
                <a:lnTo>
                  <a:pt x="343004" y="202893"/>
                </a:lnTo>
                <a:close/>
              </a:path>
              <a:path w="1409700" h="872489">
                <a:moveTo>
                  <a:pt x="402259" y="151886"/>
                </a:moveTo>
                <a:lnTo>
                  <a:pt x="368351" y="165020"/>
                </a:lnTo>
                <a:lnTo>
                  <a:pt x="329058" y="182657"/>
                </a:lnTo>
                <a:lnTo>
                  <a:pt x="311242" y="200088"/>
                </a:lnTo>
                <a:lnTo>
                  <a:pt x="281421" y="233845"/>
                </a:lnTo>
                <a:lnTo>
                  <a:pt x="324089" y="211521"/>
                </a:lnTo>
                <a:lnTo>
                  <a:pt x="343004" y="202893"/>
                </a:lnTo>
                <a:lnTo>
                  <a:pt x="368670" y="178764"/>
                </a:lnTo>
                <a:lnTo>
                  <a:pt x="402259" y="151886"/>
                </a:lnTo>
                <a:close/>
              </a:path>
              <a:path w="1409700" h="872489">
                <a:moveTo>
                  <a:pt x="501845" y="121026"/>
                </a:moveTo>
                <a:lnTo>
                  <a:pt x="457552" y="133075"/>
                </a:lnTo>
                <a:lnTo>
                  <a:pt x="412916" y="147758"/>
                </a:lnTo>
                <a:lnTo>
                  <a:pt x="368670" y="178764"/>
                </a:lnTo>
                <a:lnTo>
                  <a:pt x="343004" y="202893"/>
                </a:lnTo>
                <a:lnTo>
                  <a:pt x="368612" y="191212"/>
                </a:lnTo>
                <a:lnTo>
                  <a:pt x="413239" y="173540"/>
                </a:lnTo>
                <a:lnTo>
                  <a:pt x="457359" y="158530"/>
                </a:lnTo>
                <a:lnTo>
                  <a:pt x="500359" y="146210"/>
                </a:lnTo>
                <a:lnTo>
                  <a:pt x="508271" y="144279"/>
                </a:lnTo>
                <a:lnTo>
                  <a:pt x="515763" y="138578"/>
                </a:lnTo>
                <a:lnTo>
                  <a:pt x="516388" y="129890"/>
                </a:lnTo>
                <a:lnTo>
                  <a:pt x="511349" y="122584"/>
                </a:lnTo>
                <a:lnTo>
                  <a:pt x="501845" y="121026"/>
                </a:lnTo>
                <a:close/>
              </a:path>
              <a:path w="1409700" h="872489">
                <a:moveTo>
                  <a:pt x="788183" y="0"/>
                </a:moveTo>
                <a:lnTo>
                  <a:pt x="740385" y="1692"/>
                </a:lnTo>
                <a:lnTo>
                  <a:pt x="693526" y="6173"/>
                </a:lnTo>
                <a:lnTo>
                  <a:pt x="647933" y="13419"/>
                </a:lnTo>
                <a:lnTo>
                  <a:pt x="599615" y="24771"/>
                </a:lnTo>
                <a:lnTo>
                  <a:pt x="552823" y="39862"/>
                </a:lnTo>
                <a:lnTo>
                  <a:pt x="507683" y="58536"/>
                </a:lnTo>
                <a:lnTo>
                  <a:pt x="464325" y="80632"/>
                </a:lnTo>
                <a:lnTo>
                  <a:pt x="422874" y="105994"/>
                </a:lnTo>
                <a:lnTo>
                  <a:pt x="383458" y="134462"/>
                </a:lnTo>
                <a:lnTo>
                  <a:pt x="346205" y="165880"/>
                </a:lnTo>
                <a:lnTo>
                  <a:pt x="329058" y="182657"/>
                </a:lnTo>
                <a:lnTo>
                  <a:pt x="368351" y="165020"/>
                </a:lnTo>
                <a:lnTo>
                  <a:pt x="402259" y="151886"/>
                </a:lnTo>
                <a:lnTo>
                  <a:pt x="445185" y="122309"/>
                </a:lnTo>
                <a:lnTo>
                  <a:pt x="486028" y="99004"/>
                </a:lnTo>
                <a:lnTo>
                  <a:pt x="528355" y="78947"/>
                </a:lnTo>
                <a:lnTo>
                  <a:pt x="571985" y="62113"/>
                </a:lnTo>
                <a:lnTo>
                  <a:pt x="616738" y="48478"/>
                </a:lnTo>
                <a:lnTo>
                  <a:pt x="662435" y="38017"/>
                </a:lnTo>
                <a:lnTo>
                  <a:pt x="708896" y="30705"/>
                </a:lnTo>
                <a:lnTo>
                  <a:pt x="755940" y="26518"/>
                </a:lnTo>
                <a:lnTo>
                  <a:pt x="803387" y="25431"/>
                </a:lnTo>
                <a:lnTo>
                  <a:pt x="996811" y="25431"/>
                </a:lnTo>
                <a:lnTo>
                  <a:pt x="982244" y="21576"/>
                </a:lnTo>
                <a:lnTo>
                  <a:pt x="933952" y="11883"/>
                </a:lnTo>
                <a:lnTo>
                  <a:pt x="885293" y="5072"/>
                </a:lnTo>
                <a:lnTo>
                  <a:pt x="836595" y="1118"/>
                </a:lnTo>
                <a:lnTo>
                  <a:pt x="788183" y="0"/>
                </a:lnTo>
                <a:close/>
              </a:path>
            </a:pathLst>
          </a:custGeom>
          <a:solidFill>
            <a:srgbClr val="F79037"/>
          </a:solidFill>
          <a:ln>
            <a:solidFill>
              <a:srgbClr val="F79037"/>
            </a:solidFill>
          </a:ln>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69" name="Picture 68">
            <a:extLst>
              <a:ext uri="{FF2B5EF4-FFF2-40B4-BE49-F238E27FC236}">
                <a16:creationId xmlns:a16="http://schemas.microsoft.com/office/drawing/2014/main" id="{8346F97A-54E0-D244-4769-E6ABFDDD861A}"/>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32119" y="8039409"/>
            <a:ext cx="2329760" cy="1385119"/>
          </a:xfrm>
          <a:prstGeom prst="rect">
            <a:avLst/>
          </a:prstGeom>
        </p:spPr>
      </p:pic>
      <p:sp>
        <p:nvSpPr>
          <p:cNvPr id="64" name="object 56">
            <a:extLst>
              <a:ext uri="{FF2B5EF4-FFF2-40B4-BE49-F238E27FC236}">
                <a16:creationId xmlns:a16="http://schemas.microsoft.com/office/drawing/2014/main" id="{5525686C-BE55-5C62-6845-AA1EED64187F}"/>
              </a:ext>
            </a:extLst>
          </p:cNvPr>
          <p:cNvSpPr/>
          <p:nvPr/>
        </p:nvSpPr>
        <p:spPr>
          <a:xfrm>
            <a:off x="210855" y="7649587"/>
            <a:ext cx="1370558" cy="848264"/>
          </a:xfrm>
          <a:custGeom>
            <a:avLst/>
            <a:gdLst/>
            <a:ahLst/>
            <a:cxnLst/>
            <a:rect l="l" t="t" r="r" b="b"/>
            <a:pathLst>
              <a:path w="1409700" h="872490">
                <a:moveTo>
                  <a:pt x="329086" y="182648"/>
                </a:moveTo>
                <a:lnTo>
                  <a:pt x="281086" y="207063"/>
                </a:lnTo>
                <a:lnTo>
                  <a:pt x="239209" y="231729"/>
                </a:lnTo>
                <a:lnTo>
                  <a:pt x="199055" y="258750"/>
                </a:lnTo>
                <a:lnTo>
                  <a:pt x="161035" y="288072"/>
                </a:lnTo>
                <a:lnTo>
                  <a:pt x="125562" y="319637"/>
                </a:lnTo>
                <a:lnTo>
                  <a:pt x="93048" y="353390"/>
                </a:lnTo>
                <a:lnTo>
                  <a:pt x="63907" y="389275"/>
                </a:lnTo>
                <a:lnTo>
                  <a:pt x="38423" y="428823"/>
                </a:lnTo>
                <a:lnTo>
                  <a:pt x="19178" y="469868"/>
                </a:lnTo>
                <a:lnTo>
                  <a:pt x="6320" y="511812"/>
                </a:lnTo>
                <a:lnTo>
                  <a:pt x="0" y="554056"/>
                </a:lnTo>
                <a:lnTo>
                  <a:pt x="367" y="595999"/>
                </a:lnTo>
                <a:lnTo>
                  <a:pt x="7572" y="637044"/>
                </a:lnTo>
                <a:lnTo>
                  <a:pt x="21766" y="676590"/>
                </a:lnTo>
                <a:lnTo>
                  <a:pt x="43097" y="714038"/>
                </a:lnTo>
                <a:lnTo>
                  <a:pt x="71716" y="748789"/>
                </a:lnTo>
                <a:lnTo>
                  <a:pt x="107773" y="780245"/>
                </a:lnTo>
                <a:lnTo>
                  <a:pt x="147934" y="806108"/>
                </a:lnTo>
                <a:lnTo>
                  <a:pt x="191124" y="826875"/>
                </a:lnTo>
                <a:lnTo>
                  <a:pt x="236811" y="843054"/>
                </a:lnTo>
                <a:lnTo>
                  <a:pt x="284278" y="855111"/>
                </a:lnTo>
                <a:lnTo>
                  <a:pt x="333083" y="863577"/>
                </a:lnTo>
                <a:lnTo>
                  <a:pt x="382604" y="868941"/>
                </a:lnTo>
                <a:lnTo>
                  <a:pt x="432260" y="871702"/>
                </a:lnTo>
                <a:lnTo>
                  <a:pt x="481475" y="872357"/>
                </a:lnTo>
                <a:lnTo>
                  <a:pt x="529668" y="871406"/>
                </a:lnTo>
                <a:lnTo>
                  <a:pt x="576263" y="869348"/>
                </a:lnTo>
                <a:lnTo>
                  <a:pt x="624274" y="866177"/>
                </a:lnTo>
                <a:lnTo>
                  <a:pt x="672330" y="861790"/>
                </a:lnTo>
                <a:lnTo>
                  <a:pt x="720342" y="856121"/>
                </a:lnTo>
                <a:lnTo>
                  <a:pt x="768222" y="849107"/>
                </a:lnTo>
                <a:lnTo>
                  <a:pt x="770196" y="848758"/>
                </a:lnTo>
                <a:lnTo>
                  <a:pt x="477613" y="848758"/>
                </a:lnTo>
                <a:lnTo>
                  <a:pt x="429311" y="846962"/>
                </a:lnTo>
                <a:lnTo>
                  <a:pt x="381183" y="843043"/>
                </a:lnTo>
                <a:lnTo>
                  <a:pt x="333616" y="836875"/>
                </a:lnTo>
                <a:lnTo>
                  <a:pt x="286449" y="828263"/>
                </a:lnTo>
                <a:lnTo>
                  <a:pt x="240344" y="816582"/>
                </a:lnTo>
                <a:lnTo>
                  <a:pt x="195484" y="800697"/>
                </a:lnTo>
                <a:lnTo>
                  <a:pt x="152853" y="780014"/>
                </a:lnTo>
                <a:lnTo>
                  <a:pt x="113437" y="753942"/>
                </a:lnTo>
                <a:lnTo>
                  <a:pt x="78220" y="721888"/>
                </a:lnTo>
                <a:lnTo>
                  <a:pt x="50268" y="684331"/>
                </a:lnTo>
                <a:lnTo>
                  <a:pt x="31837" y="643063"/>
                </a:lnTo>
                <a:lnTo>
                  <a:pt x="22519" y="599325"/>
                </a:lnTo>
                <a:lnTo>
                  <a:pt x="21938" y="556683"/>
                </a:lnTo>
                <a:lnTo>
                  <a:pt x="21958" y="554056"/>
                </a:lnTo>
                <a:lnTo>
                  <a:pt x="29589" y="509404"/>
                </a:lnTo>
                <a:lnTo>
                  <a:pt x="45162" y="465704"/>
                </a:lnTo>
                <a:lnTo>
                  <a:pt x="66806" y="425263"/>
                </a:lnTo>
                <a:lnTo>
                  <a:pt x="93452" y="387246"/>
                </a:lnTo>
                <a:lnTo>
                  <a:pt x="124488" y="351678"/>
                </a:lnTo>
                <a:lnTo>
                  <a:pt x="159303" y="318587"/>
                </a:lnTo>
                <a:lnTo>
                  <a:pt x="197283" y="287999"/>
                </a:lnTo>
                <a:lnTo>
                  <a:pt x="237817" y="259941"/>
                </a:lnTo>
                <a:lnTo>
                  <a:pt x="280293" y="234440"/>
                </a:lnTo>
                <a:lnTo>
                  <a:pt x="281450" y="233835"/>
                </a:lnTo>
                <a:lnTo>
                  <a:pt x="311250" y="200100"/>
                </a:lnTo>
                <a:lnTo>
                  <a:pt x="329086" y="182648"/>
                </a:lnTo>
                <a:close/>
              </a:path>
              <a:path w="1409700" h="872490">
                <a:moveTo>
                  <a:pt x="996819" y="25431"/>
                </a:moveTo>
                <a:lnTo>
                  <a:pt x="803385" y="25431"/>
                </a:lnTo>
                <a:lnTo>
                  <a:pt x="851056" y="27419"/>
                </a:lnTo>
                <a:lnTo>
                  <a:pt x="898769" y="32457"/>
                </a:lnTo>
                <a:lnTo>
                  <a:pt x="946346" y="40521"/>
                </a:lnTo>
                <a:lnTo>
                  <a:pt x="993607" y="51587"/>
                </a:lnTo>
                <a:lnTo>
                  <a:pt x="1040372" y="65628"/>
                </a:lnTo>
                <a:lnTo>
                  <a:pt x="1086460" y="82621"/>
                </a:lnTo>
                <a:lnTo>
                  <a:pt x="1133773" y="103720"/>
                </a:lnTo>
                <a:lnTo>
                  <a:pt x="1180083" y="128694"/>
                </a:lnTo>
                <a:lnTo>
                  <a:pt x="1224400" y="157585"/>
                </a:lnTo>
                <a:lnTo>
                  <a:pt x="1265731" y="190436"/>
                </a:lnTo>
                <a:lnTo>
                  <a:pt x="1303085" y="227288"/>
                </a:lnTo>
                <a:lnTo>
                  <a:pt x="1335471" y="268183"/>
                </a:lnTo>
                <a:lnTo>
                  <a:pt x="1361898" y="313164"/>
                </a:lnTo>
                <a:lnTo>
                  <a:pt x="1379218" y="360797"/>
                </a:lnTo>
                <a:lnTo>
                  <a:pt x="1385048" y="407870"/>
                </a:lnTo>
                <a:lnTo>
                  <a:pt x="1380530" y="453797"/>
                </a:lnTo>
                <a:lnTo>
                  <a:pt x="1366809" y="497992"/>
                </a:lnTo>
                <a:lnTo>
                  <a:pt x="1345028" y="539868"/>
                </a:lnTo>
                <a:lnTo>
                  <a:pt x="1316331" y="578839"/>
                </a:lnTo>
                <a:lnTo>
                  <a:pt x="1281862" y="614319"/>
                </a:lnTo>
                <a:lnTo>
                  <a:pt x="1242533" y="646918"/>
                </a:lnTo>
                <a:lnTo>
                  <a:pt x="1200490" y="676195"/>
                </a:lnTo>
                <a:lnTo>
                  <a:pt x="1156128" y="702359"/>
                </a:lnTo>
                <a:lnTo>
                  <a:pt x="1109839" y="725617"/>
                </a:lnTo>
                <a:lnTo>
                  <a:pt x="1062017" y="746175"/>
                </a:lnTo>
                <a:lnTo>
                  <a:pt x="1013057" y="764241"/>
                </a:lnTo>
                <a:lnTo>
                  <a:pt x="963351" y="780022"/>
                </a:lnTo>
                <a:lnTo>
                  <a:pt x="913295" y="793726"/>
                </a:lnTo>
                <a:lnTo>
                  <a:pt x="863280" y="805559"/>
                </a:lnTo>
                <a:lnTo>
                  <a:pt x="813702" y="815728"/>
                </a:lnTo>
                <a:lnTo>
                  <a:pt x="766696" y="824208"/>
                </a:lnTo>
                <a:lnTo>
                  <a:pt x="719166" y="831702"/>
                </a:lnTo>
                <a:lnTo>
                  <a:pt x="671226" y="838049"/>
                </a:lnTo>
                <a:lnTo>
                  <a:pt x="622987" y="843089"/>
                </a:lnTo>
                <a:lnTo>
                  <a:pt x="574564" y="846661"/>
                </a:lnTo>
                <a:lnTo>
                  <a:pt x="526068" y="848605"/>
                </a:lnTo>
                <a:lnTo>
                  <a:pt x="477613" y="848758"/>
                </a:lnTo>
                <a:lnTo>
                  <a:pt x="770196" y="848758"/>
                </a:lnTo>
                <a:lnTo>
                  <a:pt x="815883" y="840684"/>
                </a:lnTo>
                <a:lnTo>
                  <a:pt x="863237" y="830787"/>
                </a:lnTo>
                <a:lnTo>
                  <a:pt x="910196" y="819351"/>
                </a:lnTo>
                <a:lnTo>
                  <a:pt x="956673" y="806314"/>
                </a:lnTo>
                <a:lnTo>
                  <a:pt x="1002579" y="791611"/>
                </a:lnTo>
                <a:lnTo>
                  <a:pt x="1047827" y="775177"/>
                </a:lnTo>
                <a:lnTo>
                  <a:pt x="1091793" y="757397"/>
                </a:lnTo>
                <a:lnTo>
                  <a:pt x="1136292" y="737388"/>
                </a:lnTo>
                <a:lnTo>
                  <a:pt x="1180440" y="714902"/>
                </a:lnTo>
                <a:lnTo>
                  <a:pt x="1223351" y="689692"/>
                </a:lnTo>
                <a:lnTo>
                  <a:pt x="1264139" y="661512"/>
                </a:lnTo>
                <a:lnTo>
                  <a:pt x="1301920" y="630115"/>
                </a:lnTo>
                <a:lnTo>
                  <a:pt x="1335808" y="595254"/>
                </a:lnTo>
                <a:lnTo>
                  <a:pt x="1364918" y="556683"/>
                </a:lnTo>
                <a:lnTo>
                  <a:pt x="1388364" y="514154"/>
                </a:lnTo>
                <a:lnTo>
                  <a:pt x="1404017" y="467335"/>
                </a:lnTo>
                <a:lnTo>
                  <a:pt x="1409371" y="420032"/>
                </a:lnTo>
                <a:lnTo>
                  <a:pt x="1405365" y="373062"/>
                </a:lnTo>
                <a:lnTo>
                  <a:pt x="1392935" y="327242"/>
                </a:lnTo>
                <a:lnTo>
                  <a:pt x="1373020" y="283390"/>
                </a:lnTo>
                <a:lnTo>
                  <a:pt x="1346556" y="242323"/>
                </a:lnTo>
                <a:lnTo>
                  <a:pt x="1316246" y="205648"/>
                </a:lnTo>
                <a:lnTo>
                  <a:pt x="1282633" y="172064"/>
                </a:lnTo>
                <a:lnTo>
                  <a:pt x="1246042" y="141549"/>
                </a:lnTo>
                <a:lnTo>
                  <a:pt x="1206801" y="114078"/>
                </a:lnTo>
                <a:lnTo>
                  <a:pt x="1165235" y="89628"/>
                </a:lnTo>
                <a:lnTo>
                  <a:pt x="1121670" y="68176"/>
                </a:lnTo>
                <a:lnTo>
                  <a:pt x="1076434" y="49699"/>
                </a:lnTo>
                <a:lnTo>
                  <a:pt x="1029853" y="34174"/>
                </a:lnTo>
                <a:lnTo>
                  <a:pt x="996819" y="25431"/>
                </a:lnTo>
                <a:close/>
              </a:path>
              <a:path w="1409700" h="872490">
                <a:moveTo>
                  <a:pt x="343012" y="202893"/>
                </a:moveTo>
                <a:lnTo>
                  <a:pt x="281450" y="233835"/>
                </a:lnTo>
                <a:lnTo>
                  <a:pt x="248704" y="276258"/>
                </a:lnTo>
                <a:lnTo>
                  <a:pt x="246906" y="285304"/>
                </a:lnTo>
                <a:lnTo>
                  <a:pt x="252408" y="291842"/>
                </a:lnTo>
                <a:lnTo>
                  <a:pt x="261265" y="293630"/>
                </a:lnTo>
                <a:lnTo>
                  <a:pt x="269532" y="288424"/>
                </a:lnTo>
                <a:lnTo>
                  <a:pt x="300257" y="248507"/>
                </a:lnTo>
                <a:lnTo>
                  <a:pt x="333366" y="211962"/>
                </a:lnTo>
                <a:lnTo>
                  <a:pt x="343012" y="202893"/>
                </a:lnTo>
                <a:close/>
              </a:path>
              <a:path w="1409700" h="872490">
                <a:moveTo>
                  <a:pt x="402266" y="151886"/>
                </a:moveTo>
                <a:lnTo>
                  <a:pt x="368354" y="165022"/>
                </a:lnTo>
                <a:lnTo>
                  <a:pt x="329086" y="182648"/>
                </a:lnTo>
                <a:lnTo>
                  <a:pt x="311250" y="200100"/>
                </a:lnTo>
                <a:lnTo>
                  <a:pt x="281450" y="233835"/>
                </a:lnTo>
                <a:lnTo>
                  <a:pt x="324098" y="211521"/>
                </a:lnTo>
                <a:lnTo>
                  <a:pt x="343012" y="202893"/>
                </a:lnTo>
                <a:lnTo>
                  <a:pt x="368678" y="178764"/>
                </a:lnTo>
                <a:lnTo>
                  <a:pt x="402266" y="151886"/>
                </a:lnTo>
                <a:close/>
              </a:path>
              <a:path w="1409700" h="872490">
                <a:moveTo>
                  <a:pt x="501854" y="121026"/>
                </a:moveTo>
                <a:lnTo>
                  <a:pt x="457557" y="133075"/>
                </a:lnTo>
                <a:lnTo>
                  <a:pt x="412920" y="147759"/>
                </a:lnTo>
                <a:lnTo>
                  <a:pt x="368678" y="178764"/>
                </a:lnTo>
                <a:lnTo>
                  <a:pt x="343012" y="202893"/>
                </a:lnTo>
                <a:lnTo>
                  <a:pt x="368620" y="191212"/>
                </a:lnTo>
                <a:lnTo>
                  <a:pt x="413247" y="173540"/>
                </a:lnTo>
                <a:lnTo>
                  <a:pt x="457367" y="158530"/>
                </a:lnTo>
                <a:lnTo>
                  <a:pt x="500368" y="146210"/>
                </a:lnTo>
                <a:lnTo>
                  <a:pt x="505638" y="144952"/>
                </a:lnTo>
                <a:lnTo>
                  <a:pt x="508280" y="144292"/>
                </a:lnTo>
                <a:lnTo>
                  <a:pt x="515766" y="138589"/>
                </a:lnTo>
                <a:lnTo>
                  <a:pt x="516392" y="129897"/>
                </a:lnTo>
                <a:lnTo>
                  <a:pt x="511355" y="122586"/>
                </a:lnTo>
                <a:lnTo>
                  <a:pt x="501854" y="121026"/>
                </a:lnTo>
                <a:close/>
              </a:path>
              <a:path w="1409700" h="872490">
                <a:moveTo>
                  <a:pt x="788191" y="0"/>
                </a:moveTo>
                <a:lnTo>
                  <a:pt x="740393" y="1692"/>
                </a:lnTo>
                <a:lnTo>
                  <a:pt x="693534" y="6173"/>
                </a:lnTo>
                <a:lnTo>
                  <a:pt x="647942" y="13419"/>
                </a:lnTo>
                <a:lnTo>
                  <a:pt x="599623" y="24771"/>
                </a:lnTo>
                <a:lnTo>
                  <a:pt x="552831" y="39864"/>
                </a:lnTo>
                <a:lnTo>
                  <a:pt x="507692" y="58538"/>
                </a:lnTo>
                <a:lnTo>
                  <a:pt x="464333" y="80636"/>
                </a:lnTo>
                <a:lnTo>
                  <a:pt x="422882" y="106000"/>
                </a:lnTo>
                <a:lnTo>
                  <a:pt x="383466" y="134470"/>
                </a:lnTo>
                <a:lnTo>
                  <a:pt x="346213" y="165890"/>
                </a:lnTo>
                <a:lnTo>
                  <a:pt x="329086" y="182648"/>
                </a:lnTo>
                <a:lnTo>
                  <a:pt x="368354" y="165022"/>
                </a:lnTo>
                <a:lnTo>
                  <a:pt x="402266" y="151886"/>
                </a:lnTo>
                <a:lnTo>
                  <a:pt x="445192" y="122309"/>
                </a:lnTo>
                <a:lnTo>
                  <a:pt x="486034" y="99004"/>
                </a:lnTo>
                <a:lnTo>
                  <a:pt x="528359" y="78947"/>
                </a:lnTo>
                <a:lnTo>
                  <a:pt x="571988" y="62113"/>
                </a:lnTo>
                <a:lnTo>
                  <a:pt x="616741" y="48478"/>
                </a:lnTo>
                <a:lnTo>
                  <a:pt x="662436" y="38017"/>
                </a:lnTo>
                <a:lnTo>
                  <a:pt x="708896" y="30705"/>
                </a:lnTo>
                <a:lnTo>
                  <a:pt x="755939" y="26518"/>
                </a:lnTo>
                <a:lnTo>
                  <a:pt x="803385" y="25431"/>
                </a:lnTo>
                <a:lnTo>
                  <a:pt x="996819" y="25431"/>
                </a:lnTo>
                <a:lnTo>
                  <a:pt x="982253" y="21576"/>
                </a:lnTo>
                <a:lnTo>
                  <a:pt x="933960" y="11883"/>
                </a:lnTo>
                <a:lnTo>
                  <a:pt x="885301" y="5072"/>
                </a:lnTo>
                <a:lnTo>
                  <a:pt x="836603" y="1118"/>
                </a:lnTo>
                <a:lnTo>
                  <a:pt x="788191" y="0"/>
                </a:lnTo>
                <a:close/>
              </a:path>
            </a:pathLst>
          </a:custGeom>
          <a:solidFill>
            <a:srgbClr val="F79037"/>
          </a:solidFill>
          <a:ln>
            <a:solidFill>
              <a:srgbClr val="F79037"/>
            </a:solidFill>
          </a:ln>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71" name="Picture 70">
            <a:extLst>
              <a:ext uri="{FF2B5EF4-FFF2-40B4-BE49-F238E27FC236}">
                <a16:creationId xmlns:a16="http://schemas.microsoft.com/office/drawing/2014/main" id="{32AB4F16-825E-0AB7-ECC6-705D2AE2A85D}"/>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r="11891"/>
          <a:stretch/>
        </p:blipFill>
        <p:spPr>
          <a:xfrm>
            <a:off x="4200907" y="7930003"/>
            <a:ext cx="2410206" cy="1540149"/>
          </a:xfrm>
          <a:prstGeom prst="rect">
            <a:avLst/>
          </a:prstGeom>
        </p:spPr>
      </p:pic>
      <p:sp>
        <p:nvSpPr>
          <p:cNvPr id="72" name="object 54">
            <a:extLst>
              <a:ext uri="{FF2B5EF4-FFF2-40B4-BE49-F238E27FC236}">
                <a16:creationId xmlns:a16="http://schemas.microsoft.com/office/drawing/2014/main" id="{D54A44BF-23F6-EFF7-510F-AC96EDCEDFFF}"/>
              </a:ext>
            </a:extLst>
          </p:cNvPr>
          <p:cNvSpPr/>
          <p:nvPr/>
        </p:nvSpPr>
        <p:spPr>
          <a:xfrm rot="11349584">
            <a:off x="4468769" y="9058857"/>
            <a:ext cx="1401960" cy="701769"/>
          </a:xfrm>
          <a:custGeom>
            <a:avLst/>
            <a:gdLst/>
            <a:ahLst/>
            <a:cxnLst/>
            <a:rect l="l" t="t" r="r" b="b"/>
            <a:pathLst>
              <a:path w="1409700" h="872490">
                <a:moveTo>
                  <a:pt x="329066" y="182658"/>
                </a:moveTo>
                <a:lnTo>
                  <a:pt x="281079" y="207067"/>
                </a:lnTo>
                <a:lnTo>
                  <a:pt x="239203" y="231732"/>
                </a:lnTo>
                <a:lnTo>
                  <a:pt x="199050" y="258752"/>
                </a:lnTo>
                <a:lnTo>
                  <a:pt x="161031" y="288072"/>
                </a:lnTo>
                <a:lnTo>
                  <a:pt x="125560" y="319636"/>
                </a:lnTo>
                <a:lnTo>
                  <a:pt x="93049" y="353389"/>
                </a:lnTo>
                <a:lnTo>
                  <a:pt x="63911" y="389274"/>
                </a:lnTo>
                <a:lnTo>
                  <a:pt x="38428" y="428822"/>
                </a:lnTo>
                <a:lnTo>
                  <a:pt x="19181" y="469867"/>
                </a:lnTo>
                <a:lnTo>
                  <a:pt x="6321" y="511811"/>
                </a:lnTo>
                <a:lnTo>
                  <a:pt x="0" y="554055"/>
                </a:lnTo>
                <a:lnTo>
                  <a:pt x="365" y="595998"/>
                </a:lnTo>
                <a:lnTo>
                  <a:pt x="7569" y="637042"/>
                </a:lnTo>
                <a:lnTo>
                  <a:pt x="21760" y="676588"/>
                </a:lnTo>
                <a:lnTo>
                  <a:pt x="43090" y="714037"/>
                </a:lnTo>
                <a:lnTo>
                  <a:pt x="71708" y="748788"/>
                </a:lnTo>
                <a:lnTo>
                  <a:pt x="107764" y="780243"/>
                </a:lnTo>
                <a:lnTo>
                  <a:pt x="147929" y="806107"/>
                </a:lnTo>
                <a:lnTo>
                  <a:pt x="191121" y="826874"/>
                </a:lnTo>
                <a:lnTo>
                  <a:pt x="236840" y="843061"/>
                </a:lnTo>
                <a:lnTo>
                  <a:pt x="284275" y="855109"/>
                </a:lnTo>
                <a:lnTo>
                  <a:pt x="333080" y="863576"/>
                </a:lnTo>
                <a:lnTo>
                  <a:pt x="382599" y="868940"/>
                </a:lnTo>
                <a:lnTo>
                  <a:pt x="432255" y="871701"/>
                </a:lnTo>
                <a:lnTo>
                  <a:pt x="481468" y="872356"/>
                </a:lnTo>
                <a:lnTo>
                  <a:pt x="529661" y="871405"/>
                </a:lnTo>
                <a:lnTo>
                  <a:pt x="576255" y="869347"/>
                </a:lnTo>
                <a:lnTo>
                  <a:pt x="624266" y="866179"/>
                </a:lnTo>
                <a:lnTo>
                  <a:pt x="672322" y="861794"/>
                </a:lnTo>
                <a:lnTo>
                  <a:pt x="720334" y="856126"/>
                </a:lnTo>
                <a:lnTo>
                  <a:pt x="768214" y="849112"/>
                </a:lnTo>
                <a:lnTo>
                  <a:pt x="770182" y="848764"/>
                </a:lnTo>
                <a:lnTo>
                  <a:pt x="477605" y="848764"/>
                </a:lnTo>
                <a:lnTo>
                  <a:pt x="429302" y="846968"/>
                </a:lnTo>
                <a:lnTo>
                  <a:pt x="381266" y="843061"/>
                </a:lnTo>
                <a:lnTo>
                  <a:pt x="333608" y="836884"/>
                </a:lnTo>
                <a:lnTo>
                  <a:pt x="286441" y="828275"/>
                </a:lnTo>
                <a:lnTo>
                  <a:pt x="240336" y="816588"/>
                </a:lnTo>
                <a:lnTo>
                  <a:pt x="195477" y="800699"/>
                </a:lnTo>
                <a:lnTo>
                  <a:pt x="152848" y="780016"/>
                </a:lnTo>
                <a:lnTo>
                  <a:pt x="113435" y="753947"/>
                </a:lnTo>
                <a:lnTo>
                  <a:pt x="78224" y="721900"/>
                </a:lnTo>
                <a:lnTo>
                  <a:pt x="50267" y="684338"/>
                </a:lnTo>
                <a:lnTo>
                  <a:pt x="31833" y="643066"/>
                </a:lnTo>
                <a:lnTo>
                  <a:pt x="22514" y="599326"/>
                </a:lnTo>
                <a:lnTo>
                  <a:pt x="21934" y="556691"/>
                </a:lnTo>
                <a:lnTo>
                  <a:pt x="21954" y="554055"/>
                </a:lnTo>
                <a:lnTo>
                  <a:pt x="29589" y="509403"/>
                </a:lnTo>
                <a:lnTo>
                  <a:pt x="45166" y="465702"/>
                </a:lnTo>
                <a:lnTo>
                  <a:pt x="66807" y="425262"/>
                </a:lnTo>
                <a:lnTo>
                  <a:pt x="93451" y="387245"/>
                </a:lnTo>
                <a:lnTo>
                  <a:pt x="124486" y="351677"/>
                </a:lnTo>
                <a:lnTo>
                  <a:pt x="159299" y="318587"/>
                </a:lnTo>
                <a:lnTo>
                  <a:pt x="197278" y="287999"/>
                </a:lnTo>
                <a:lnTo>
                  <a:pt x="237811" y="259942"/>
                </a:lnTo>
                <a:lnTo>
                  <a:pt x="280286" y="234441"/>
                </a:lnTo>
                <a:lnTo>
                  <a:pt x="281436" y="233839"/>
                </a:lnTo>
                <a:lnTo>
                  <a:pt x="311242" y="200098"/>
                </a:lnTo>
                <a:lnTo>
                  <a:pt x="329066" y="182658"/>
                </a:lnTo>
                <a:close/>
              </a:path>
              <a:path w="1409700" h="872490">
                <a:moveTo>
                  <a:pt x="996802" y="25433"/>
                </a:moveTo>
                <a:lnTo>
                  <a:pt x="803381" y="25433"/>
                </a:lnTo>
                <a:lnTo>
                  <a:pt x="851052" y="27420"/>
                </a:lnTo>
                <a:lnTo>
                  <a:pt x="898767" y="32458"/>
                </a:lnTo>
                <a:lnTo>
                  <a:pt x="946346" y="40521"/>
                </a:lnTo>
                <a:lnTo>
                  <a:pt x="993608" y="51586"/>
                </a:lnTo>
                <a:lnTo>
                  <a:pt x="1040374" y="65627"/>
                </a:lnTo>
                <a:lnTo>
                  <a:pt x="1086464" y="82620"/>
                </a:lnTo>
                <a:lnTo>
                  <a:pt x="1133777" y="103723"/>
                </a:lnTo>
                <a:lnTo>
                  <a:pt x="1180087" y="128698"/>
                </a:lnTo>
                <a:lnTo>
                  <a:pt x="1224403" y="157589"/>
                </a:lnTo>
                <a:lnTo>
                  <a:pt x="1265733" y="190439"/>
                </a:lnTo>
                <a:lnTo>
                  <a:pt x="1303085" y="227289"/>
                </a:lnTo>
                <a:lnTo>
                  <a:pt x="1335468" y="268183"/>
                </a:lnTo>
                <a:lnTo>
                  <a:pt x="1361889" y="313163"/>
                </a:lnTo>
                <a:lnTo>
                  <a:pt x="1379215" y="360796"/>
                </a:lnTo>
                <a:lnTo>
                  <a:pt x="1385048" y="407869"/>
                </a:lnTo>
                <a:lnTo>
                  <a:pt x="1380532" y="453796"/>
                </a:lnTo>
                <a:lnTo>
                  <a:pt x="1366812" y="497991"/>
                </a:lnTo>
                <a:lnTo>
                  <a:pt x="1345032" y="539867"/>
                </a:lnTo>
                <a:lnTo>
                  <a:pt x="1316335" y="578838"/>
                </a:lnTo>
                <a:lnTo>
                  <a:pt x="1281867" y="614318"/>
                </a:lnTo>
                <a:lnTo>
                  <a:pt x="1242534" y="646917"/>
                </a:lnTo>
                <a:lnTo>
                  <a:pt x="1200490" y="676195"/>
                </a:lnTo>
                <a:lnTo>
                  <a:pt x="1156126" y="702361"/>
                </a:lnTo>
                <a:lnTo>
                  <a:pt x="1109837" y="725619"/>
                </a:lnTo>
                <a:lnTo>
                  <a:pt x="1062015" y="746179"/>
                </a:lnTo>
                <a:lnTo>
                  <a:pt x="1013055" y="764246"/>
                </a:lnTo>
                <a:lnTo>
                  <a:pt x="963349" y="780027"/>
                </a:lnTo>
                <a:lnTo>
                  <a:pt x="913291" y="793730"/>
                </a:lnTo>
                <a:lnTo>
                  <a:pt x="863275" y="805561"/>
                </a:lnTo>
                <a:lnTo>
                  <a:pt x="813694" y="815727"/>
                </a:lnTo>
                <a:lnTo>
                  <a:pt x="766687" y="824210"/>
                </a:lnTo>
                <a:lnTo>
                  <a:pt x="719158" y="831705"/>
                </a:lnTo>
                <a:lnTo>
                  <a:pt x="671217" y="838054"/>
                </a:lnTo>
                <a:lnTo>
                  <a:pt x="622979" y="843094"/>
                </a:lnTo>
                <a:lnTo>
                  <a:pt x="574556" y="846666"/>
                </a:lnTo>
                <a:lnTo>
                  <a:pt x="526060" y="848610"/>
                </a:lnTo>
                <a:lnTo>
                  <a:pt x="477605" y="848764"/>
                </a:lnTo>
                <a:lnTo>
                  <a:pt x="770182" y="848764"/>
                </a:lnTo>
                <a:lnTo>
                  <a:pt x="815875" y="840687"/>
                </a:lnTo>
                <a:lnTo>
                  <a:pt x="863229" y="830789"/>
                </a:lnTo>
                <a:lnTo>
                  <a:pt x="910188" y="819353"/>
                </a:lnTo>
                <a:lnTo>
                  <a:pt x="956664" y="806314"/>
                </a:lnTo>
                <a:lnTo>
                  <a:pt x="1002570" y="791610"/>
                </a:lnTo>
                <a:lnTo>
                  <a:pt x="1047818" y="775176"/>
                </a:lnTo>
                <a:lnTo>
                  <a:pt x="1091784" y="757396"/>
                </a:lnTo>
                <a:lnTo>
                  <a:pt x="1136284" y="737387"/>
                </a:lnTo>
                <a:lnTo>
                  <a:pt x="1180432" y="714901"/>
                </a:lnTo>
                <a:lnTo>
                  <a:pt x="1223342" y="689692"/>
                </a:lnTo>
                <a:lnTo>
                  <a:pt x="1264131" y="661513"/>
                </a:lnTo>
                <a:lnTo>
                  <a:pt x="1301911" y="630118"/>
                </a:lnTo>
                <a:lnTo>
                  <a:pt x="1335799" y="595259"/>
                </a:lnTo>
                <a:lnTo>
                  <a:pt x="1364909" y="556691"/>
                </a:lnTo>
                <a:lnTo>
                  <a:pt x="1388356" y="514166"/>
                </a:lnTo>
                <a:lnTo>
                  <a:pt x="1404008" y="467342"/>
                </a:lnTo>
                <a:lnTo>
                  <a:pt x="1409363" y="420038"/>
                </a:lnTo>
                <a:lnTo>
                  <a:pt x="1405357" y="373069"/>
                </a:lnTo>
                <a:lnTo>
                  <a:pt x="1392927" y="327251"/>
                </a:lnTo>
                <a:lnTo>
                  <a:pt x="1373012" y="283401"/>
                </a:lnTo>
                <a:lnTo>
                  <a:pt x="1346548" y="242335"/>
                </a:lnTo>
                <a:lnTo>
                  <a:pt x="1316238" y="205660"/>
                </a:lnTo>
                <a:lnTo>
                  <a:pt x="1282625" y="172075"/>
                </a:lnTo>
                <a:lnTo>
                  <a:pt x="1246034" y="141559"/>
                </a:lnTo>
                <a:lnTo>
                  <a:pt x="1206793" y="114087"/>
                </a:lnTo>
                <a:lnTo>
                  <a:pt x="1165226" y="89636"/>
                </a:lnTo>
                <a:lnTo>
                  <a:pt x="1121662" y="68184"/>
                </a:lnTo>
                <a:lnTo>
                  <a:pt x="1076426" y="49705"/>
                </a:lnTo>
                <a:lnTo>
                  <a:pt x="1029845" y="34179"/>
                </a:lnTo>
                <a:lnTo>
                  <a:pt x="996802" y="25433"/>
                </a:lnTo>
                <a:close/>
              </a:path>
              <a:path w="1409700" h="872490">
                <a:moveTo>
                  <a:pt x="343019" y="202890"/>
                </a:moveTo>
                <a:lnTo>
                  <a:pt x="281436" y="233839"/>
                </a:lnTo>
                <a:lnTo>
                  <a:pt x="248696" y="276257"/>
                </a:lnTo>
                <a:lnTo>
                  <a:pt x="246898" y="285310"/>
                </a:lnTo>
                <a:lnTo>
                  <a:pt x="252400" y="291852"/>
                </a:lnTo>
                <a:lnTo>
                  <a:pt x="261257" y="293641"/>
                </a:lnTo>
                <a:lnTo>
                  <a:pt x="269524" y="288436"/>
                </a:lnTo>
                <a:lnTo>
                  <a:pt x="300249" y="248519"/>
                </a:lnTo>
                <a:lnTo>
                  <a:pt x="333358" y="211973"/>
                </a:lnTo>
                <a:lnTo>
                  <a:pt x="343019" y="202890"/>
                </a:lnTo>
                <a:close/>
              </a:path>
              <a:path w="1409700" h="872490">
                <a:moveTo>
                  <a:pt x="402274" y="151883"/>
                </a:moveTo>
                <a:lnTo>
                  <a:pt x="368346" y="165027"/>
                </a:lnTo>
                <a:lnTo>
                  <a:pt x="329066" y="182658"/>
                </a:lnTo>
                <a:lnTo>
                  <a:pt x="311242" y="200098"/>
                </a:lnTo>
                <a:lnTo>
                  <a:pt x="281436" y="233839"/>
                </a:lnTo>
                <a:lnTo>
                  <a:pt x="324090" y="211524"/>
                </a:lnTo>
                <a:lnTo>
                  <a:pt x="343019" y="202890"/>
                </a:lnTo>
                <a:lnTo>
                  <a:pt x="368669" y="178774"/>
                </a:lnTo>
                <a:lnTo>
                  <a:pt x="402274" y="151883"/>
                </a:lnTo>
                <a:close/>
              </a:path>
              <a:path w="1409700" h="872490">
                <a:moveTo>
                  <a:pt x="501845" y="121024"/>
                </a:moveTo>
                <a:lnTo>
                  <a:pt x="457549" y="133077"/>
                </a:lnTo>
                <a:lnTo>
                  <a:pt x="412912" y="147763"/>
                </a:lnTo>
                <a:lnTo>
                  <a:pt x="368669" y="178774"/>
                </a:lnTo>
                <a:lnTo>
                  <a:pt x="343019" y="202890"/>
                </a:lnTo>
                <a:lnTo>
                  <a:pt x="368612" y="191216"/>
                </a:lnTo>
                <a:lnTo>
                  <a:pt x="413239" y="173546"/>
                </a:lnTo>
                <a:lnTo>
                  <a:pt x="457359" y="158538"/>
                </a:lnTo>
                <a:lnTo>
                  <a:pt x="500359" y="146221"/>
                </a:lnTo>
                <a:lnTo>
                  <a:pt x="502988" y="145574"/>
                </a:lnTo>
                <a:lnTo>
                  <a:pt x="505643" y="144951"/>
                </a:lnTo>
                <a:lnTo>
                  <a:pt x="508271" y="144291"/>
                </a:lnTo>
                <a:lnTo>
                  <a:pt x="515765" y="138587"/>
                </a:lnTo>
                <a:lnTo>
                  <a:pt x="516393" y="129895"/>
                </a:lnTo>
                <a:lnTo>
                  <a:pt x="511354" y="122585"/>
                </a:lnTo>
                <a:lnTo>
                  <a:pt x="501845" y="121024"/>
                </a:lnTo>
                <a:close/>
              </a:path>
              <a:path w="1409700" h="872490">
                <a:moveTo>
                  <a:pt x="788183" y="0"/>
                </a:moveTo>
                <a:lnTo>
                  <a:pt x="740385" y="1692"/>
                </a:lnTo>
                <a:lnTo>
                  <a:pt x="693526" y="6172"/>
                </a:lnTo>
                <a:lnTo>
                  <a:pt x="647933" y="13417"/>
                </a:lnTo>
                <a:lnTo>
                  <a:pt x="599615" y="24770"/>
                </a:lnTo>
                <a:lnTo>
                  <a:pt x="552823" y="39863"/>
                </a:lnTo>
                <a:lnTo>
                  <a:pt x="507683" y="58537"/>
                </a:lnTo>
                <a:lnTo>
                  <a:pt x="464325" y="80635"/>
                </a:lnTo>
                <a:lnTo>
                  <a:pt x="422874" y="105999"/>
                </a:lnTo>
                <a:lnTo>
                  <a:pt x="383458" y="134469"/>
                </a:lnTo>
                <a:lnTo>
                  <a:pt x="346205" y="165889"/>
                </a:lnTo>
                <a:lnTo>
                  <a:pt x="329066" y="182658"/>
                </a:lnTo>
                <a:lnTo>
                  <a:pt x="368346" y="165027"/>
                </a:lnTo>
                <a:lnTo>
                  <a:pt x="402274" y="151883"/>
                </a:lnTo>
                <a:lnTo>
                  <a:pt x="445184" y="122319"/>
                </a:lnTo>
                <a:lnTo>
                  <a:pt x="486026" y="99013"/>
                </a:lnTo>
                <a:lnTo>
                  <a:pt x="528351" y="78954"/>
                </a:lnTo>
                <a:lnTo>
                  <a:pt x="571981" y="62120"/>
                </a:lnTo>
                <a:lnTo>
                  <a:pt x="616734" y="48484"/>
                </a:lnTo>
                <a:lnTo>
                  <a:pt x="662430" y="38022"/>
                </a:lnTo>
                <a:lnTo>
                  <a:pt x="708890" y="30709"/>
                </a:lnTo>
                <a:lnTo>
                  <a:pt x="755934" y="26521"/>
                </a:lnTo>
                <a:lnTo>
                  <a:pt x="803381" y="25433"/>
                </a:lnTo>
                <a:lnTo>
                  <a:pt x="996802" y="25433"/>
                </a:lnTo>
                <a:lnTo>
                  <a:pt x="982244" y="21580"/>
                </a:lnTo>
                <a:lnTo>
                  <a:pt x="933952" y="11886"/>
                </a:lnTo>
                <a:lnTo>
                  <a:pt x="885293" y="5073"/>
                </a:lnTo>
                <a:lnTo>
                  <a:pt x="836595" y="1119"/>
                </a:lnTo>
                <a:lnTo>
                  <a:pt x="788183" y="0"/>
                </a:lnTo>
                <a:close/>
              </a:path>
            </a:pathLst>
          </a:custGeom>
          <a:solidFill>
            <a:srgbClr val="F79037"/>
          </a:solidFill>
          <a:ln>
            <a:solidFill>
              <a:srgbClr val="F79037"/>
            </a:solidFill>
          </a:ln>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0958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Bireysel Öğrenci Ödevi Önerisi:</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lIns="91440" tIns="45720" rIns="91440" bIns="45720" numCol="1" spcCol="288000" anchor="t">
            <a:noAutofit/>
          </a:bodyPr>
          <a:lstStyle/>
          <a:p>
            <a:pPr rtl="0"/>
            <a:r>
              <a:rPr lang="en-GB" sz="1200" b="1" dirty="0" err="1">
                <a:latin typeface="Calibri"/>
                <a:ea typeface="Calibri" panose="020F0502020204030204" pitchFamily="34" charset="0"/>
                <a:cs typeface="Calibri"/>
              </a:rPr>
              <a:t>Uygulamalı</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Etkinlik</a:t>
            </a:r>
            <a:r>
              <a:rPr lang="en-GB" sz="1200" b="1" dirty="0">
                <a:latin typeface="Calibri"/>
                <a:ea typeface="Calibri" panose="020F0502020204030204" pitchFamily="34" charset="0"/>
                <a:cs typeface="Calibri"/>
              </a:rPr>
              <a:t> 1:</a:t>
            </a:r>
          </a:p>
          <a:p>
            <a:pPr fontAlgn="base"/>
            <a:r>
              <a:rPr lang="en-GB" sz="1200" b="0" i="0" dirty="0" err="1">
                <a:solidFill>
                  <a:srgbClr val="000000"/>
                </a:solidFill>
                <a:effectLst/>
                <a:latin typeface="Calibri"/>
                <a:ea typeface="Calibri" panose="020F0502020204030204" pitchFamily="34" charset="0"/>
                <a:cs typeface="Calibri"/>
              </a:rPr>
              <a:t>Mutfaklarda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cinsiyet</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eşitliği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konularını</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tartışın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çözüm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için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uygulanabilir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önerilerde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bulunun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Sorunu</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işaret</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eden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bazı</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yararlı</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kaynaklar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aşağıda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paylaşılmıştır</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latin typeface="Calibri"/>
              <a:ea typeface="Calibri" panose="020F0502020204030204" pitchFamily="34" charset="0"/>
              <a:cs typeface="Calibri"/>
            </a:endParaRPr>
          </a:p>
          <a:p>
            <a:pPr rtl="0"/>
            <a:endParaRPr lang="en-GB" sz="1200" dirty="0">
              <a:solidFill>
                <a:schemeClr val="tx1"/>
              </a:solidFill>
              <a:ea typeface="Calibri" panose="020F0502020204030204" pitchFamily="34" charset="0"/>
            </a:endParaRPr>
          </a:p>
          <a:p>
            <a:pPr rtl="0"/>
            <a:r>
              <a:rPr lang="en-GB" sz="1200" b="1" dirty="0" err="1">
                <a:latin typeface="Calibri"/>
                <a:ea typeface="Calibri" panose="020F0502020204030204" pitchFamily="34" charset="0"/>
                <a:cs typeface="Calibri"/>
              </a:rPr>
              <a:t>Uygulamalı</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Etkinlik</a:t>
            </a:r>
            <a:r>
              <a:rPr lang="en-GB" sz="1200" b="1" dirty="0">
                <a:latin typeface="Calibri"/>
                <a:ea typeface="Calibri" panose="020F0502020204030204" pitchFamily="34" charset="0"/>
                <a:cs typeface="Calibri"/>
              </a:rPr>
              <a:t> 2:</a:t>
            </a:r>
          </a:p>
          <a:p>
            <a:r>
              <a:rPr lang="en-GB" sz="1200" dirty="0">
                <a:latin typeface="Calibri"/>
                <a:ea typeface="Calibri" panose="020F0502020204030204" pitchFamily="34" charset="0"/>
                <a:cs typeface="Calibri"/>
              </a:rPr>
              <a:t>Asgari </a:t>
            </a:r>
            <a:r>
              <a:rPr lang="en-GB" sz="1200" dirty="0" err="1">
                <a:latin typeface="Calibri"/>
                <a:ea typeface="Calibri" panose="020F0502020204030204" pitchFamily="34" charset="0"/>
                <a:cs typeface="Calibri"/>
              </a:rPr>
              <a:t>ücret</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alan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insanlarla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empati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kurabilmeleri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için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öğrencilerden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günde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üç</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öğün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yemek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yemenin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ucuz</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yolunu</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bulmaları</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deneyimlerini</a:t>
            </a:r>
            <a:r>
              <a:rPr lang="en-GB" sz="1200" dirty="0">
                <a:latin typeface="Calibri"/>
                <a:ea typeface="Calibri" panose="020F0502020204030204" pitchFamily="34" charset="0"/>
                <a:cs typeface="Calibri"/>
              </a:rPr>
              <a:t> vlog </a:t>
            </a:r>
            <a:r>
              <a:rPr lang="en-GB" sz="1200" dirty="0" err="1">
                <a:latin typeface="Calibri"/>
                <a:ea typeface="Calibri" panose="020F0502020204030204" pitchFamily="34" charset="0"/>
                <a:cs typeface="Calibri"/>
              </a:rPr>
              <a:t>şeklinde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çekmeleri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istenebilir</a:t>
            </a:r>
            <a:r>
              <a:rPr lang="en-GB" sz="1200" dirty="0">
                <a:latin typeface="Calibri"/>
                <a:ea typeface="Calibri" panose="020F0502020204030204" pitchFamily="34" charset="0"/>
                <a:cs typeface="Calibri"/>
              </a:rPr>
              <a:t>.</a:t>
            </a:r>
            <a:endParaRPr lang="en-GB" sz="1200" b="1" dirty="0">
              <a:latin typeface="Calibri"/>
              <a:ea typeface="Calibri" panose="020F0502020204030204" pitchFamily="34" charset="0"/>
              <a:cs typeface="Calibri"/>
            </a:endParaRPr>
          </a:p>
          <a:p>
            <a:pPr rtl="0"/>
            <a:endParaRPr lang="en-GB" sz="1200" dirty="0">
              <a:solidFill>
                <a:schemeClr val="tx1"/>
              </a:solidFill>
              <a:ea typeface="Calibri" panose="020F0502020204030204" pitchFamily="34" charset="0"/>
            </a:endParaRPr>
          </a:p>
          <a:p>
            <a:pPr rtl="0"/>
            <a:r>
              <a:rPr lang="en-GB" sz="1200" b="1" dirty="0" err="1">
                <a:solidFill>
                  <a:schemeClr val="tx1"/>
                </a:solidFill>
                <a:latin typeface="Calibri"/>
                <a:ea typeface="Calibri" panose="020F0502020204030204" pitchFamily="34" charset="0"/>
                <a:cs typeface="Calibri"/>
              </a:rPr>
              <a:t>Yayın</a:t>
            </a:r>
            <a:r>
              <a:rPr lang="en-GB" sz="1200" b="1" dirty="0">
                <a:solidFill>
                  <a:schemeClr val="tx1"/>
                </a:solidFill>
                <a:latin typeface="Calibri"/>
                <a:ea typeface="Calibri" panose="020F0502020204030204" pitchFamily="34" charset="0"/>
                <a:cs typeface="Calibri"/>
              </a:rPr>
              <a:t> </a:t>
            </a:r>
            <a:r>
              <a:rPr lang="en-GB" sz="1200" b="1" dirty="0" err="1">
                <a:solidFill>
                  <a:schemeClr val="tx1"/>
                </a:solidFill>
                <a:latin typeface="Calibri"/>
                <a:ea typeface="Calibri" panose="020F0502020204030204" pitchFamily="34" charset="0"/>
                <a:cs typeface="Calibri"/>
              </a:rPr>
              <a:t>Önerileri</a:t>
            </a:r>
            <a:r>
              <a:rPr lang="en-GB" sz="1200" b="1" dirty="0">
                <a:solidFill>
                  <a:schemeClr val="tx1"/>
                </a:solidFill>
                <a:latin typeface="Calibri"/>
                <a:ea typeface="Calibri" panose="020F0502020204030204" pitchFamily="34" charset="0"/>
                <a:cs typeface="Calibri"/>
              </a:rPr>
              <a:t>:</a:t>
            </a:r>
            <a:endParaRPr lang="en-GB" sz="1200" b="1" dirty="0">
              <a:solidFill>
                <a:schemeClr val="tx1"/>
              </a:solidFill>
              <a:ea typeface="Calibri" panose="020F0502020204030204" pitchFamily="34" charset="0"/>
            </a:endParaRPr>
          </a:p>
          <a:p>
            <a:pPr marL="171450" indent="-171450" fontAlgn="base">
              <a:buFont typeface="Arial" panose="020B0604020202020204" pitchFamily="34" charset="0"/>
              <a:buChar char="•"/>
            </a:pPr>
            <a:r>
              <a:rPr lang="en-GB" sz="1200" b="0" i="0" dirty="0">
                <a:solidFill>
                  <a:srgbClr val="000000"/>
                </a:solidFill>
                <a:effectLst/>
                <a:latin typeface="Calibri"/>
                <a:ea typeface="Calibri" panose="020F0502020204030204" pitchFamily="34" charset="0"/>
                <a:cs typeface="Calibri"/>
              </a:rPr>
              <a:t>Rosalie Platzer (2011)</a:t>
            </a:r>
            <a:r>
              <a:rPr lang="en-GB" sz="1200" b="0" i="0" u="sng" strike="noStrike" dirty="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Mutfakta Olmayan Kadınlar: Restoran Endüstrisinde Cinsiyet Eşitliğine Bir Bakış (core.ac.uk)</a:t>
            </a:r>
            <a:r>
              <a:rPr lang="en-GB" sz="1200" dirty="0">
                <a:solidFill>
                  <a:srgbClr val="F79037"/>
                </a:solidFill>
                <a:latin typeface="Calibri"/>
                <a:ea typeface="Calibri" panose="020F0502020204030204" pitchFamily="34" charset="0"/>
                <a:cs typeface="Calibri"/>
              </a:rPr>
              <a:t> </a:t>
            </a:r>
          </a:p>
          <a:p>
            <a:pPr marL="171450" indent="-171450" fontAlgn="base">
              <a:buFont typeface="Arial" panose="020B0604020202020204" pitchFamily="34" charset="0"/>
              <a:buChar char="•"/>
            </a:pPr>
            <a:r>
              <a:rPr lang="en-GB" sz="1200" b="0" i="0" dirty="0">
                <a:solidFill>
                  <a:srgbClr val="000000"/>
                </a:solidFill>
                <a:effectLst/>
                <a:latin typeface="Calibri"/>
                <a:ea typeface="Calibri" panose="020F0502020204030204" pitchFamily="34" charset="0"/>
                <a:cs typeface="Calibri"/>
              </a:rPr>
              <a:t>Deirdre Falvey (2021)</a:t>
            </a:r>
            <a:r>
              <a:rPr lang="en-GB" sz="1200" dirty="0">
                <a:latin typeface="Calibri"/>
                <a:ea typeface="Calibri" panose="020F0502020204030204" pitchFamily="34" charset="0"/>
                <a:cs typeface="Calibri"/>
              </a:rPr>
              <a:t> </a:t>
            </a:r>
            <a:r>
              <a:rPr lang="en-GB" sz="1200" b="0" i="0" u="sng" strike="noStrike" dirty="0">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Neden bu kadar az kadın şef var? – İrlanda Times</a:t>
            </a:r>
            <a:r>
              <a:rPr lang="en-GB" sz="1200" dirty="0">
                <a:solidFill>
                  <a:srgbClr val="F79037"/>
                </a:solidFill>
                <a:latin typeface="Calibri"/>
                <a:ea typeface="Calibri" panose="020F0502020204030204" pitchFamily="34" charset="0"/>
                <a:cs typeface="Calibri"/>
              </a:rPr>
              <a:t> </a:t>
            </a:r>
            <a:endParaRPr lang="en-GB" sz="1200" b="0" i="0" dirty="0">
              <a:solidFill>
                <a:srgbClr val="F79037"/>
              </a:solidFill>
              <a:latin typeface="Calibri"/>
              <a:ea typeface="Calibri" panose="020F0502020204030204" pitchFamily="34" charset="0"/>
              <a:cs typeface="Calibri"/>
            </a:endParaRPr>
          </a:p>
          <a:p>
            <a:pPr marL="171450" indent="-171450" fontAlgn="base">
              <a:buFont typeface="Arial" panose="020B0604020202020204" pitchFamily="34" charset="0"/>
              <a:buChar char="•"/>
            </a:pPr>
            <a:r>
              <a:rPr lang="en-GB" sz="1200" b="0" i="0" dirty="0">
                <a:solidFill>
                  <a:srgbClr val="000000"/>
                </a:solidFill>
                <a:effectLst/>
                <a:latin typeface="Calibri"/>
                <a:ea typeface="Calibri" panose="020F0502020204030204" pitchFamily="34" charset="0"/>
                <a:cs typeface="Calibri"/>
              </a:rPr>
              <a:t>Carley Thornell (2018</a:t>
            </a:r>
            <a:r>
              <a:rPr lang="en-GB" sz="1200" dirty="0">
                <a:latin typeface="Calibri"/>
                <a:ea typeface="Calibri" panose="020F0502020204030204" pitchFamily="34" charset="0"/>
                <a:cs typeface="Calibri"/>
              </a:rPr>
              <a:t>) </a:t>
            </a:r>
            <a:r>
              <a:rPr lang="en-GB" sz="1200" b="0" i="0" u="sng" strike="noStrike" dirty="0">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Mutfaklarda Cinsiyet Eşitsizliği Sorunu Var, Düzeltilebilir mi? (upserve.com)</a:t>
            </a:r>
            <a:r>
              <a:rPr lang="en-GB" sz="1200" dirty="0">
                <a:solidFill>
                  <a:srgbClr val="F79037"/>
                </a:solidFill>
                <a:latin typeface="Calibri"/>
                <a:ea typeface="Calibri" panose="020F0502020204030204" pitchFamily="34" charset="0"/>
                <a:cs typeface="Calibri"/>
              </a:rPr>
              <a:t> </a:t>
            </a:r>
            <a:endParaRPr lang="en-GB" sz="1200" b="0" i="0" dirty="0">
              <a:solidFill>
                <a:srgbClr val="F79037"/>
              </a:solidFill>
              <a:latin typeface="Calibri"/>
              <a:ea typeface="Calibri" panose="020F0502020204030204" pitchFamily="34" charset="0"/>
              <a:cs typeface="Calibri"/>
            </a:endParaRPr>
          </a:p>
          <a:p>
            <a:pPr marL="171450" indent="-171450" fontAlgn="base">
              <a:buFont typeface="Arial" panose="020B0604020202020204" pitchFamily="34" charset="0"/>
              <a:buChar char="•"/>
            </a:pPr>
            <a:r>
              <a:rPr lang="en-GB" sz="1200" dirty="0">
                <a:latin typeface="Calibri"/>
                <a:ea typeface="Calibri" panose="020F0502020204030204" pitchFamily="34" charset="0"/>
                <a:cs typeface="Calibri"/>
              </a:rPr>
              <a:t>Rawlinson, MC</a:t>
            </a:r>
            <a:r>
              <a:rPr lang="en-GB" sz="1200" b="0" i="0" dirty="0">
                <a:solidFill>
                  <a:srgbClr val="000000"/>
                </a:solidFill>
                <a:effectLst/>
                <a:latin typeface="Calibri"/>
                <a:ea typeface="Calibri" panose="020F0502020204030204" pitchFamily="34" charset="0"/>
                <a:cs typeface="Calibri"/>
              </a:rPr>
              <a:t>(2017) Women's Work: </a:t>
            </a:r>
            <a:r>
              <a:rPr lang="en-GB" sz="1200" dirty="0" err="1">
                <a:latin typeface="Calibri"/>
                <a:ea typeface="Calibri" panose="020F0502020204030204" pitchFamily="34" charset="0"/>
                <a:cs typeface="Calibri"/>
              </a:rPr>
              <a:t>Etik</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ev</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yemekleri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yemeğin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cinsel</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politikası</a:t>
            </a:r>
            <a:r>
              <a:rPr lang="en-GB" sz="1200" b="0" i="0" dirty="0">
                <a:solidFill>
                  <a:srgbClr val="000000"/>
                </a:solidFill>
                <a:effectLst/>
                <a:latin typeface="Calibri"/>
                <a:ea typeface="Calibri" panose="020F0502020204030204" pitchFamily="34" charset="0"/>
                <a:cs typeface="Calibri"/>
              </a:rPr>
              <a:t>. Routledge </a:t>
            </a:r>
            <a:r>
              <a:rPr lang="en-GB" sz="1200" b="0" i="0" dirty="0" err="1">
                <a:solidFill>
                  <a:srgbClr val="000000"/>
                </a:solidFill>
                <a:effectLst/>
                <a:latin typeface="Calibri"/>
                <a:ea typeface="Calibri" panose="020F0502020204030204" pitchFamily="34" charset="0"/>
                <a:cs typeface="Calibri"/>
              </a:rPr>
              <a:t>Gıda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Etiği</a:t>
            </a:r>
            <a:r>
              <a:rPr lang="en-GB" sz="1200" b="0" i="0" dirty="0">
                <a:solidFill>
                  <a:srgbClr val="000000"/>
                </a:solidFill>
                <a:effectLst/>
                <a:latin typeface="Calibri"/>
                <a:ea typeface="Calibri" panose="020F0502020204030204" pitchFamily="34" charset="0"/>
                <a:cs typeface="Calibri"/>
              </a:rPr>
              <a:t> El </a:t>
            </a:r>
            <a:r>
              <a:rPr lang="en-GB" sz="1200" b="0" i="0" dirty="0" err="1">
                <a:solidFill>
                  <a:srgbClr val="000000"/>
                </a:solidFill>
                <a:effectLst/>
                <a:latin typeface="Calibri"/>
                <a:ea typeface="Calibri" panose="020F0502020204030204" pitchFamily="34" charset="0"/>
                <a:cs typeface="Calibri"/>
              </a:rPr>
              <a:t>Kitabı'nda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Editörler</a:t>
            </a:r>
            <a:r>
              <a:rPr lang="en-GB" sz="1200" b="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Rawlinson, M. C .</a:t>
            </a:r>
            <a:r>
              <a:rPr lang="en-GB" sz="1200" dirty="0" err="1">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Ward, C. </a:t>
            </a:r>
            <a:endParaRPr lang="en-GB" dirty="0"/>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2128851" y="8733239"/>
            <a:ext cx="4967784" cy="1433250"/>
          </a:xfrm>
          <a:prstGeom prst="wedgeRoundRectCallout">
            <a:avLst>
              <a:gd name="adj1" fmla="val -38840"/>
              <a:gd name="adj2" fmla="val -68053"/>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IE" sz="1400" b="1">
                <a:latin typeface="Calibri" panose="020F0502020204030204" pitchFamily="34" charset="0"/>
                <a:ea typeface="Calibri" panose="020F0502020204030204" pitchFamily="34" charset="0"/>
                <a:cs typeface="Calibri" panose="020F0502020204030204" pitchFamily="34" charset="0"/>
              </a:rPr>
              <a:t>Faydalı Bir Kaynak:</a:t>
            </a:r>
          </a:p>
        </p:txBody>
      </p:sp>
      <p:sp>
        <p:nvSpPr>
          <p:cNvPr id="14" name="TextBox 13">
            <a:extLst>
              <a:ext uri="{FF2B5EF4-FFF2-40B4-BE49-F238E27FC236}">
                <a16:creationId xmlns:a16="http://schemas.microsoft.com/office/drawing/2014/main" id="{D97DEFC5-A55D-FB6B-6F07-2B87E090B919}"/>
              </a:ext>
            </a:extLst>
          </p:cNvPr>
          <p:cNvSpPr txBox="1"/>
          <p:nvPr/>
        </p:nvSpPr>
        <p:spPr>
          <a:xfrm>
            <a:off x="2130005" y="9105074"/>
            <a:ext cx="4965584" cy="954107"/>
          </a:xfrm>
          <a:prstGeom prst="rect">
            <a:avLst/>
          </a:prstGeom>
          <a:noFill/>
        </p:spPr>
        <p:txBody>
          <a:bodyPr wrap="square" lIns="91440" tIns="45720" rIns="91440" bIns="45720" anchor="t">
            <a:spAutoFit/>
          </a:bodyPr>
          <a:lstStyle/>
          <a:p>
            <a:pPr marL="285750" indent="-285750" rtl="0">
              <a:buFont typeface="Arial"/>
              <a:buChar char="•"/>
            </a:pPr>
            <a:r>
              <a:rPr lang="en-US" sz="1400" dirty="0">
                <a:solidFill>
                  <a:schemeClr val="bg1"/>
                </a:solidFill>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Avrupa İş Sağlığı ve Güvenliği Ajansı - Bilgi, istatistik, mevzuat ve risk değerlendirme araçları. (europa.eu)</a:t>
            </a:r>
            <a:endParaRPr lang="en-US" dirty="0"/>
          </a:p>
          <a:p>
            <a:pPr marL="285750" indent="-285750">
              <a:buFont typeface="Arial"/>
              <a:buChar char="•"/>
            </a:pPr>
            <a:r>
              <a:rPr lang="en-US" sz="1400" u="sng" dirty="0">
                <a:solidFill>
                  <a:schemeClr val="bg1"/>
                </a:solidFill>
                <a:latin typeface="Arial"/>
                <a:cs typeface="Arial"/>
              </a:rPr>
              <a:t>5th Global Conference on the Elimination of Child Labour – </a:t>
            </a:r>
            <a:r>
              <a:rPr lang="en-US" sz="1400" u="sng" dirty="0" err="1">
                <a:solidFill>
                  <a:schemeClr val="bg1"/>
                </a:solidFill>
                <a:latin typeface="Arial"/>
                <a:cs typeface="Arial"/>
              </a:rPr>
              <a:t>Konferans</a:t>
            </a:r>
            <a:r>
              <a:rPr lang="en-US" sz="1400" u="sng" dirty="0">
                <a:solidFill>
                  <a:schemeClr val="bg1"/>
                </a:solidFill>
                <a:latin typeface="Arial"/>
                <a:cs typeface="Arial"/>
              </a:rPr>
              <a:t> </a:t>
            </a:r>
            <a:r>
              <a:rPr lang="en-US" sz="1400" u="sng" dirty="0" err="1">
                <a:solidFill>
                  <a:schemeClr val="bg1"/>
                </a:solidFill>
                <a:latin typeface="Arial"/>
                <a:cs typeface="Arial"/>
              </a:rPr>
              <a:t>Raporu</a:t>
            </a:r>
            <a:endParaRPr lang="en-US" u="sng" dirty="0">
              <a:solidFill>
                <a:schemeClr val="bg1"/>
              </a:solidFill>
            </a:endParaRPr>
          </a:p>
        </p:txBody>
      </p:sp>
      <p:pic>
        <p:nvPicPr>
          <p:cNvPr id="18" name="Picture Placeholder 17" descr="Chefs standing in kitchen of restaurant">
            <a:extLst>
              <a:ext uri="{FF2B5EF4-FFF2-40B4-BE49-F238E27FC236}">
                <a16:creationId xmlns:a16="http://schemas.microsoft.com/office/drawing/2014/main" id="{DFBB22F1-1961-364B-EECF-5B061C47FDFD}"/>
              </a:ext>
            </a:extLst>
          </p:cNvPr>
          <p:cNvPicPr>
            <a:picLocks noGrp="1" noChangeAspect="1"/>
          </p:cNvPicPr>
          <p:nvPr>
            <p:ph type="pic" sz="quarter" idx="41"/>
          </p:nvPr>
        </p:nvPicPr>
        <p:blipFill rotWithShape="1">
          <a:blip r:embed="rId7" cstate="screen">
            <a:extLst>
              <a:ext uri="{28A0092B-C50C-407E-A947-70E740481C1C}">
                <a14:useLocalDpi xmlns:a14="http://schemas.microsoft.com/office/drawing/2010/main"/>
              </a:ext>
            </a:extLst>
          </a:blip>
          <a:srcRect/>
          <a:stretch/>
        </p:blipFill>
        <p:spPr>
          <a:xfrm>
            <a:off x="-1" y="-11581"/>
            <a:ext cx="7559675" cy="2723566"/>
          </a:xfrm>
        </p:spPr>
      </p:pic>
      <p:pic>
        <p:nvPicPr>
          <p:cNvPr id="2" name="Picture 1">
            <a:extLst>
              <a:ext uri="{FF2B5EF4-FFF2-40B4-BE49-F238E27FC236}">
                <a16:creationId xmlns:a16="http://schemas.microsoft.com/office/drawing/2014/main" id="{D471C41D-CBE6-1AF7-D800-CACA1AAF77CF}"/>
              </a:ext>
            </a:extLst>
          </p:cNvPr>
          <p:cNvPicPr>
            <a:picLocks noChangeAspect="1"/>
          </p:cNvPicPr>
          <p:nvPr/>
        </p:nvPicPr>
        <p:blipFill>
          <a:blip r:embed="rId8"/>
          <a:stretch>
            <a:fillRect/>
          </a:stretch>
        </p:blipFill>
        <p:spPr>
          <a:xfrm>
            <a:off x="1037570" y="9104010"/>
            <a:ext cx="493080" cy="474817"/>
          </a:xfrm>
          <a:prstGeom prst="rect">
            <a:avLst/>
          </a:prstGeom>
        </p:spPr>
      </p:pic>
      <p:sp>
        <p:nvSpPr>
          <p:cNvPr id="7" name="Slide Number Placeholder 9">
            <a:extLst>
              <a:ext uri="{FF2B5EF4-FFF2-40B4-BE49-F238E27FC236}">
                <a16:creationId xmlns:a16="http://schemas.microsoft.com/office/drawing/2014/main" id="{094FB9A6-9B86-17FA-B020-AD67A0A33267}"/>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30</a:t>
            </a:fld>
            <a:endParaRPr lang="en-US" sz="1100"/>
          </a:p>
        </p:txBody>
      </p:sp>
    </p:spTree>
    <p:extLst>
      <p:ext uri="{BB962C8B-B14F-4D97-AF65-F5344CB8AC3E}">
        <p14:creationId xmlns:p14="http://schemas.microsoft.com/office/powerpoint/2010/main" val="4256415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426792" y="409155"/>
            <a:ext cx="5680718" cy="89908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dirty="0">
                <a:latin typeface="Calibri"/>
                <a:cs typeface="Calibri"/>
              </a:rPr>
              <a:t>B</a:t>
            </a:r>
            <a:r>
              <a:rPr kumimoji="0" lang="en-IE" sz="3300" b="0" i="0" u="none" strike="noStrike" kern="1200" cap="none" spc="0" normalizeH="0" baseline="0" noProof="0" dirty="0">
                <a:ln>
                  <a:noFill/>
                </a:ln>
                <a:solidFill>
                  <a:srgbClr val="000000"/>
                </a:solidFill>
                <a:effectLst/>
                <a:uLnTx/>
                <a:uFillTx/>
                <a:latin typeface="Calibri"/>
                <a:cs typeface="Calibri"/>
              </a:rPr>
              <a:t>.2.</a:t>
            </a:r>
            <a:r>
              <a:rPr lang="en-IE" sz="3300" dirty="0">
                <a:latin typeface="Calibri"/>
                <a:cs typeface="Calibri"/>
              </a:rPr>
              <a:t>Gıda </a:t>
            </a:r>
            <a:r>
              <a:rPr lang="en-IE" sz="3300" dirty="0" err="1">
                <a:latin typeface="Calibri"/>
                <a:cs typeface="Calibri"/>
              </a:rPr>
              <a:t>Üretimi</a:t>
            </a:r>
            <a:r>
              <a:rPr lang="en-IE" sz="3300" dirty="0">
                <a:latin typeface="Calibri"/>
                <a:cs typeface="Calibri"/>
              </a:rPr>
              <a:t> </a:t>
            </a:r>
            <a:r>
              <a:rPr lang="en-IE" sz="3300" dirty="0" err="1">
                <a:latin typeface="Calibri"/>
                <a:cs typeface="Calibri"/>
              </a:rPr>
              <a:t>ve</a:t>
            </a:r>
            <a:r>
              <a:rPr lang="en-IE" sz="3300" dirty="0">
                <a:latin typeface="Calibri"/>
                <a:cs typeface="Calibri"/>
              </a:rPr>
              <a:t> </a:t>
            </a:r>
            <a:r>
              <a:rPr lang="en-IE" sz="3300" dirty="0" err="1">
                <a:latin typeface="Calibri"/>
                <a:cs typeface="Calibri"/>
              </a:rPr>
              <a:t>Lojistik</a:t>
            </a:r>
            <a:endParaRPr lang="en-IE" sz="3300" b="0" i="0" u="none" strike="noStrike" kern="1200" cap="none" spc="0" normalizeH="0" baseline="0" noProof="0" dirty="0" err="1">
              <a:ln>
                <a:noFill/>
              </a:ln>
              <a:solidFill>
                <a:srgbClr val="000000"/>
              </a:solidFill>
              <a:effectLst/>
              <a:uLnTx/>
              <a:uFillTx/>
              <a:latin typeface="Calibri"/>
              <a:cs typeface="Calibri"/>
            </a:endParaRPr>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tr-TR" sz="1200" b="1" dirty="0">
                <a:solidFill>
                  <a:schemeClr val="tx1"/>
                </a:solidFill>
                <a:highlight>
                  <a:srgbClr val="F79037"/>
                </a:highlight>
                <a:latin typeface="Calibri"/>
                <a:ea typeface="Calibri" panose="020F0502020204030204" pitchFamily="34" charset="0"/>
                <a:cs typeface="Calibri"/>
              </a:rPr>
              <a:t>Amaç: Güvenli gıda üretimini garanti altına almak için izlenebilirliğin önemini kavramak.</a:t>
            </a:r>
            <a:endParaRPr lang="tr-TR" sz="1200" b="1" dirty="0">
              <a:solidFill>
                <a:schemeClr val="tx1"/>
              </a:solidFill>
              <a:highlight>
                <a:srgbClr val="F79037"/>
              </a:highlight>
              <a:ea typeface="Calibri" panose="020F0502020204030204" pitchFamily="34" charset="0"/>
            </a:endParaRPr>
          </a:p>
          <a:p>
            <a:pPr rtl="0"/>
            <a:endParaRPr lang="tr-TR" sz="1200" b="1" dirty="0">
              <a:solidFill>
                <a:schemeClr val="tx1"/>
              </a:solidFill>
              <a:highlight>
                <a:srgbClr val="F79037"/>
              </a:highlight>
              <a:ea typeface="Calibri" panose="020F0502020204030204" pitchFamily="34" charset="0"/>
            </a:endParaRPr>
          </a:p>
          <a:p>
            <a:r>
              <a:rPr lang="tr-TR" sz="1200" dirty="0">
                <a:latin typeface="Calibri"/>
                <a:cs typeface="Calibri"/>
              </a:rPr>
              <a:t>Tüketicilere yetersiz ürün bilgisi verildiğinde ve/veya yanlış uygulamalar yapıldığında güvensiz ürünler elde edilebilmektedir. Bu gibi durumlarda hastalığa neden olan veya tüketilmeye uygun olmayan ürünler ortaya çıkabilir. Gıdalarda bulunan alerjenler hakkında yetersiz ürün bilgisi, alerjik tüketiciler için hastalığa veya potansiyel ölüme de neden olabilir (</a:t>
            </a:r>
            <a:r>
              <a:rPr lang="tr-TR" sz="1200" dirty="0" err="1">
                <a:latin typeface="Calibri"/>
                <a:cs typeface="Calibri"/>
              </a:rPr>
              <a:t>Codex</a:t>
            </a:r>
            <a:r>
              <a:rPr lang="tr-TR" sz="1200" dirty="0">
                <a:latin typeface="Calibri"/>
                <a:cs typeface="Calibri"/>
              </a:rPr>
              <a:t> </a:t>
            </a:r>
            <a:r>
              <a:rPr lang="tr-TR" sz="1200" dirty="0" err="1">
                <a:latin typeface="Calibri"/>
                <a:cs typeface="Calibri"/>
              </a:rPr>
              <a:t>Alimentarius</a:t>
            </a:r>
            <a:r>
              <a:rPr lang="tr-TR" sz="1200" dirty="0">
                <a:latin typeface="Calibri"/>
                <a:cs typeface="Calibri"/>
              </a:rPr>
              <a:t>, 2011).</a:t>
            </a:r>
            <a:endParaRPr lang="tr-TR" dirty="0"/>
          </a:p>
          <a:p>
            <a:r>
              <a:rPr lang="tr-TR" sz="1200" dirty="0">
                <a:latin typeface="Calibri"/>
                <a:ea typeface="Calibri" panose="020F0502020204030204" pitchFamily="34" charset="0"/>
                <a:cs typeface="Calibri"/>
              </a:rPr>
              <a:t>Bu nedenle, uygun bilgiler şunları sağlamalıdır (</a:t>
            </a:r>
            <a:r>
              <a:rPr lang="tr-TR" sz="1200" dirty="0" err="1">
                <a:latin typeface="Calibri"/>
                <a:ea typeface="Calibri" panose="020F0502020204030204" pitchFamily="34" charset="0"/>
                <a:cs typeface="Calibri"/>
              </a:rPr>
              <a:t>Codex</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Alimentarius</a:t>
            </a:r>
            <a:r>
              <a:rPr lang="tr-TR" sz="1200" dirty="0">
                <a:latin typeface="Calibri"/>
                <a:ea typeface="Calibri" panose="020F0502020204030204" pitchFamily="34" charset="0"/>
                <a:cs typeface="Calibri"/>
              </a:rPr>
              <a:t>, 2011): </a:t>
            </a:r>
            <a:endParaRPr lang="tr-TR" dirty="0"/>
          </a:p>
          <a:p>
            <a:pPr marL="171450" indent="-171450" fontAlgn="base">
              <a:buFont typeface="Arial" panose="020B0604020202020204" pitchFamily="34" charset="0"/>
              <a:buChar char="•"/>
            </a:pPr>
            <a:r>
              <a:rPr lang="tr-TR" sz="1200" i="1" dirty="0">
                <a:latin typeface="Calibri"/>
                <a:ea typeface="Calibri" panose="020F0502020204030204" pitchFamily="34" charset="0"/>
                <a:cs typeface="Calibri"/>
              </a:rPr>
              <a:t>Gıda</a:t>
            </a:r>
            <a:r>
              <a:rPr lang="tr-TR" sz="1200" b="0" i="1" dirty="0">
                <a:solidFill>
                  <a:srgbClr val="000000"/>
                </a:solidFill>
                <a:effectLst/>
                <a:latin typeface="Calibri"/>
                <a:ea typeface="Calibri" panose="020F0502020204030204" pitchFamily="34" charset="0"/>
                <a:cs typeface="Calibri"/>
              </a:rPr>
              <a:t> zincirindeki bir sonraki</a:t>
            </a:r>
            <a:r>
              <a:rPr lang="tr-TR" sz="1200" i="1" dirty="0">
                <a:latin typeface="Calibri"/>
                <a:ea typeface="Calibri" panose="020F0502020204030204" pitchFamily="34" charset="0"/>
                <a:cs typeface="Calibri"/>
              </a:rPr>
              <a:t> gıda işletmesi</a:t>
            </a:r>
            <a:r>
              <a:rPr lang="tr-TR" sz="1200" b="0" i="1" dirty="0">
                <a:solidFill>
                  <a:srgbClr val="000000"/>
                </a:solidFill>
                <a:effectLst/>
                <a:latin typeface="Calibri"/>
                <a:ea typeface="Calibri" panose="020F0502020204030204" pitchFamily="34" charset="0"/>
                <a:cs typeface="Calibri"/>
              </a:rPr>
              <a:t> veya tüketici için yeterli ve erişilebilir bilgi mevcuttur;</a:t>
            </a:r>
            <a:endParaRPr lang="tr-TR" sz="1200" b="0" i="1" dirty="0">
              <a:solidFill>
                <a:srgbClr val="000000"/>
              </a:solidFill>
              <a:ea typeface="Calibri" panose="020F0502020204030204" pitchFamily="34" charset="0"/>
              <a:cs typeface="Calibri"/>
            </a:endParaRPr>
          </a:p>
          <a:p>
            <a:pPr marL="171450" indent="-171450" fontAlgn="base">
              <a:buFont typeface="Arial" panose="020B0604020202020204" pitchFamily="34" charset="0"/>
              <a:buChar char="•"/>
            </a:pPr>
            <a:r>
              <a:rPr lang="tr-TR" sz="1200" i="1" dirty="0">
                <a:latin typeface="Calibri"/>
                <a:ea typeface="Calibri" panose="020F0502020204030204" pitchFamily="34" charset="0"/>
                <a:cs typeface="Calibri"/>
              </a:rPr>
              <a:t>Tüketicilere ürünü</a:t>
            </a:r>
            <a:r>
              <a:rPr lang="tr-TR" sz="1200" b="0" i="1" dirty="0">
                <a:solidFill>
                  <a:srgbClr val="000000"/>
                </a:solidFill>
                <a:effectLst/>
                <a:latin typeface="Calibri"/>
                <a:ea typeface="Calibri" panose="020F0502020204030204" pitchFamily="34" charset="0"/>
                <a:cs typeface="Calibri"/>
              </a:rPr>
              <a:t> güvenli ve doğru bir şekilde </a:t>
            </a:r>
            <a:r>
              <a:rPr lang="tr-TR" sz="1200" i="1" dirty="0">
                <a:latin typeface="Calibri"/>
                <a:ea typeface="Calibri" panose="020F0502020204030204" pitchFamily="34" charset="0"/>
                <a:cs typeface="Calibri"/>
              </a:rPr>
              <a:t>taşıyabilmesi</a:t>
            </a:r>
            <a:r>
              <a:rPr lang="tr-TR" sz="1200" b="0" i="1" dirty="0">
                <a:solidFill>
                  <a:srgbClr val="000000"/>
                </a:solidFill>
                <a:effectLst/>
                <a:latin typeface="Calibri"/>
                <a:ea typeface="Calibri" panose="020F0502020204030204" pitchFamily="34" charset="0"/>
                <a:cs typeface="Calibri"/>
              </a:rPr>
              <a:t>, </a:t>
            </a:r>
            <a:r>
              <a:rPr lang="tr-TR" sz="1200" i="1" dirty="0">
                <a:latin typeface="Calibri"/>
                <a:ea typeface="Calibri" panose="020F0502020204030204" pitchFamily="34" charset="0"/>
                <a:cs typeface="Calibri"/>
              </a:rPr>
              <a:t>saklayabilmesi</a:t>
            </a:r>
            <a:r>
              <a:rPr lang="tr-TR" sz="1200" b="0" i="1" dirty="0">
                <a:solidFill>
                  <a:srgbClr val="000000"/>
                </a:solidFill>
                <a:effectLst/>
                <a:latin typeface="Calibri"/>
                <a:ea typeface="Calibri" panose="020F0502020204030204" pitchFamily="34" charset="0"/>
                <a:cs typeface="Calibri"/>
              </a:rPr>
              <a:t>, </a:t>
            </a:r>
            <a:r>
              <a:rPr lang="tr-TR" sz="1200" i="1" dirty="0">
                <a:latin typeface="Calibri"/>
                <a:ea typeface="Calibri" panose="020F0502020204030204" pitchFamily="34" charset="0"/>
                <a:cs typeface="Calibri"/>
              </a:rPr>
              <a:t>işleyebilmesi</a:t>
            </a:r>
            <a:r>
              <a:rPr lang="tr-TR" sz="1200" b="0" i="1" dirty="0">
                <a:solidFill>
                  <a:srgbClr val="000000"/>
                </a:solidFill>
                <a:effectLst/>
                <a:latin typeface="Calibri"/>
                <a:ea typeface="Calibri" panose="020F0502020204030204" pitchFamily="34" charset="0"/>
                <a:cs typeface="Calibri"/>
              </a:rPr>
              <a:t>, </a:t>
            </a:r>
            <a:r>
              <a:rPr lang="tr-TR" sz="1200" i="1" dirty="0">
                <a:latin typeface="Calibri"/>
                <a:ea typeface="Calibri" panose="020F0502020204030204" pitchFamily="34" charset="0"/>
                <a:cs typeface="Calibri"/>
              </a:rPr>
              <a:t>hazırlayabilmesi</a:t>
            </a:r>
            <a:r>
              <a:rPr lang="tr-TR" sz="1200" b="0" i="1" dirty="0">
                <a:solidFill>
                  <a:srgbClr val="000000"/>
                </a:solidFill>
                <a:effectLst/>
                <a:latin typeface="Calibri"/>
                <a:ea typeface="Calibri" panose="020F0502020204030204" pitchFamily="34" charset="0"/>
                <a:cs typeface="Calibri"/>
              </a:rPr>
              <a:t> </a:t>
            </a:r>
            <a:r>
              <a:rPr lang="tr-TR" sz="1200" i="1" dirty="0">
                <a:latin typeface="Calibri"/>
                <a:ea typeface="Calibri" panose="020F0502020204030204" pitchFamily="34" charset="0"/>
                <a:cs typeface="Calibri"/>
              </a:rPr>
              <a:t>için gerekli </a:t>
            </a:r>
            <a:r>
              <a:rPr lang="tr-TR" sz="1200" i="1" dirty="0" err="1">
                <a:latin typeface="Calibri"/>
                <a:ea typeface="Calibri" panose="020F0502020204030204" pitchFamily="34" charset="0"/>
                <a:cs typeface="Calibri"/>
              </a:rPr>
              <a:t>bilrileri</a:t>
            </a:r>
            <a:r>
              <a:rPr lang="tr-TR" sz="1200" i="1" dirty="0">
                <a:latin typeface="Calibri"/>
                <a:ea typeface="Calibri" panose="020F0502020204030204" pitchFamily="34" charset="0"/>
                <a:cs typeface="Calibri"/>
              </a:rPr>
              <a:t> içerir;</a:t>
            </a:r>
            <a:endParaRPr lang="tr-TR" sz="1200" b="0" i="1" dirty="0">
              <a:solidFill>
                <a:srgbClr val="000000"/>
              </a:solidFill>
              <a:ea typeface="Calibri" panose="020F0502020204030204" pitchFamily="34" charset="0"/>
              <a:cs typeface="Calibri"/>
            </a:endParaRPr>
          </a:p>
          <a:p>
            <a:pPr marL="171450" indent="-171450" fontAlgn="base">
              <a:buFont typeface="Arial" panose="020B0604020202020204" pitchFamily="34" charset="0"/>
              <a:buChar char="•"/>
            </a:pPr>
            <a:r>
              <a:rPr lang="tr-TR" sz="1200" i="1" dirty="0">
                <a:latin typeface="Calibri"/>
                <a:ea typeface="Calibri" panose="020F0502020204030204" pitchFamily="34" charset="0"/>
                <a:cs typeface="Calibri"/>
              </a:rPr>
              <a:t>Tüketiciler</a:t>
            </a:r>
            <a:r>
              <a:rPr lang="tr-TR" sz="1200" b="0" i="1" dirty="0">
                <a:solidFill>
                  <a:srgbClr val="000000"/>
                </a:solidFill>
                <a:effectLst/>
                <a:latin typeface="Calibri"/>
                <a:ea typeface="Calibri" panose="020F0502020204030204" pitchFamily="34" charset="0"/>
                <a:cs typeface="Calibri"/>
              </a:rPr>
              <a:t> gıdalarda bulunan alerjenleri</a:t>
            </a:r>
            <a:r>
              <a:rPr lang="tr-TR" sz="1200" i="1" dirty="0">
                <a:latin typeface="Calibri"/>
                <a:ea typeface="Calibri" panose="020F0502020204030204" pitchFamily="34" charset="0"/>
                <a:cs typeface="Calibri"/>
              </a:rPr>
              <a:t> okuyabilmeli</a:t>
            </a:r>
            <a:r>
              <a:rPr lang="tr-TR" sz="1200" b="0" i="1" dirty="0">
                <a:solidFill>
                  <a:srgbClr val="000000"/>
                </a:solidFill>
                <a:effectLst/>
                <a:latin typeface="Calibri"/>
                <a:ea typeface="Calibri" panose="020F0502020204030204" pitchFamily="34" charset="0"/>
                <a:cs typeface="Calibri"/>
              </a:rPr>
              <a:t> </a:t>
            </a:r>
            <a:r>
              <a:rPr lang="tr-TR" sz="1200" i="1" dirty="0">
                <a:latin typeface="Calibri"/>
                <a:ea typeface="Calibri" panose="020F0502020204030204" pitchFamily="34" charset="0"/>
                <a:cs typeface="Calibri"/>
              </a:rPr>
              <a:t>ve</a:t>
            </a:r>
            <a:endParaRPr lang="tr-TR" sz="1200" b="0" i="1" dirty="0">
              <a:solidFill>
                <a:srgbClr val="000000"/>
              </a:solidFill>
              <a:ea typeface="Calibri" panose="020F0502020204030204" pitchFamily="34" charset="0"/>
              <a:cs typeface="Calibri"/>
            </a:endParaRPr>
          </a:p>
          <a:p>
            <a:pPr marL="171450" indent="-171450" fontAlgn="base">
              <a:buFont typeface="Arial" panose="020B0604020202020204" pitchFamily="34" charset="0"/>
              <a:buChar char="•"/>
            </a:pPr>
            <a:r>
              <a:rPr lang="tr-TR" sz="1200" i="1" dirty="0">
                <a:latin typeface="Calibri"/>
                <a:ea typeface="Calibri" panose="020F0502020204030204" pitchFamily="34" charset="0"/>
                <a:cs typeface="Calibri"/>
              </a:rPr>
              <a:t>Parti</a:t>
            </a:r>
            <a:r>
              <a:rPr lang="tr-TR" sz="1200" b="0" i="1" dirty="0">
                <a:solidFill>
                  <a:srgbClr val="000000"/>
                </a:solidFill>
                <a:effectLst/>
                <a:latin typeface="Calibri"/>
                <a:ea typeface="Calibri" panose="020F0502020204030204" pitchFamily="34" charset="0"/>
                <a:cs typeface="Calibri"/>
              </a:rPr>
              <a:t> </a:t>
            </a:r>
            <a:r>
              <a:rPr lang="tr-TR" sz="1200" i="1" dirty="0">
                <a:latin typeface="Calibri"/>
                <a:ea typeface="Calibri" panose="020F0502020204030204" pitchFamily="34" charset="0"/>
                <a:cs typeface="Calibri"/>
              </a:rPr>
              <a:t>numarası kolayca</a:t>
            </a:r>
            <a:r>
              <a:rPr lang="tr-TR" sz="1200" b="0" i="1" dirty="0">
                <a:solidFill>
                  <a:srgbClr val="000000"/>
                </a:solidFill>
                <a:effectLst/>
                <a:latin typeface="Calibri"/>
                <a:ea typeface="Calibri" panose="020F0502020204030204" pitchFamily="34" charset="0"/>
                <a:cs typeface="Calibri"/>
              </a:rPr>
              <a:t> tanımlanabilir ve gerekirse </a:t>
            </a:r>
            <a:r>
              <a:rPr lang="tr-TR" sz="1200" i="1" dirty="0">
                <a:latin typeface="Calibri"/>
                <a:ea typeface="Calibri" panose="020F0502020204030204" pitchFamily="34" charset="0"/>
                <a:cs typeface="Calibri"/>
              </a:rPr>
              <a:t>ürün iadesi</a:t>
            </a:r>
            <a:r>
              <a:rPr lang="tr-TR" sz="1200" b="0" i="1" dirty="0">
                <a:solidFill>
                  <a:srgbClr val="000000"/>
                </a:solidFill>
                <a:effectLst/>
                <a:latin typeface="Calibri"/>
                <a:ea typeface="Calibri" panose="020F0502020204030204" pitchFamily="34" charset="0"/>
                <a:cs typeface="Calibri"/>
              </a:rPr>
              <a:t> </a:t>
            </a:r>
            <a:r>
              <a:rPr lang="tr-TR" sz="1200" i="1" dirty="0">
                <a:latin typeface="Calibri"/>
                <a:ea typeface="Calibri" panose="020F0502020204030204" pitchFamily="34" charset="0"/>
                <a:cs typeface="Calibri"/>
              </a:rPr>
              <a:t>için kullanılabilir olmalıdır</a:t>
            </a:r>
            <a:r>
              <a:rPr lang="tr-TR" sz="1200" b="0" i="0" dirty="0">
                <a:solidFill>
                  <a:srgbClr val="000000"/>
                </a:solidFill>
                <a:effectLst/>
                <a:latin typeface="Calibri"/>
                <a:ea typeface="Calibri" panose="020F0502020204030204" pitchFamily="34" charset="0"/>
                <a:cs typeface="Calibri"/>
              </a:rPr>
              <a:t>.</a:t>
            </a:r>
            <a:endParaRPr lang="tr-TR" sz="1200" b="0" i="0" dirty="0">
              <a:solidFill>
                <a:srgbClr val="000000"/>
              </a:solidFill>
              <a:ea typeface="Calibri" panose="020F0502020204030204" pitchFamily="34" charset="0"/>
              <a:cs typeface="Calibri"/>
            </a:endParaRPr>
          </a:p>
          <a:p>
            <a:pPr marL="171450" indent="-171450" rtl="0" fontAlgn="base">
              <a:buFont typeface="Arial" panose="020B0604020202020204" pitchFamily="34" charset="0"/>
              <a:buChar char="•"/>
            </a:pPr>
            <a:endParaRPr lang="tr-TR" sz="1200" b="0" i="0" dirty="0">
              <a:solidFill>
                <a:srgbClr val="000000"/>
              </a:solidFill>
              <a:ea typeface="Calibri" panose="020F0502020204030204" pitchFamily="34" charset="0"/>
            </a:endParaRPr>
          </a:p>
          <a:p>
            <a:r>
              <a:rPr lang="tr-TR" sz="1200" dirty="0">
                <a:latin typeface="Calibri"/>
                <a:ea typeface="Calibri" panose="020F0502020204030204" pitchFamily="34" charset="0"/>
                <a:cs typeface="Calibri"/>
              </a:rPr>
              <a:t>Tüketiciler, gıda hijyeni konusunda mutlaka iyi bilgilendirilmiş olmalıdır ve böylece (</a:t>
            </a:r>
            <a:r>
              <a:rPr lang="tr-TR" sz="1200" dirty="0" err="1">
                <a:latin typeface="Calibri"/>
                <a:ea typeface="Calibri" panose="020F0502020204030204" pitchFamily="34" charset="0"/>
                <a:cs typeface="Calibri"/>
              </a:rPr>
              <a:t>Codex</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Alimentarius</a:t>
            </a:r>
            <a:r>
              <a:rPr lang="tr-TR" sz="1200" dirty="0">
                <a:latin typeface="Calibri"/>
                <a:ea typeface="Calibri" panose="020F0502020204030204" pitchFamily="34" charset="0"/>
                <a:cs typeface="Calibri"/>
              </a:rPr>
              <a:t>, 2011): </a:t>
            </a:r>
            <a:endParaRPr lang="tr-TR" dirty="0">
              <a:latin typeface="Calibri"/>
              <a:cs typeface="Calibri"/>
            </a:endParaRPr>
          </a:p>
          <a:p>
            <a:pPr marL="171450" indent="-171450" fontAlgn="base">
              <a:buFont typeface="Arial" panose="020B0604020202020204" pitchFamily="34" charset="0"/>
              <a:buChar char="•"/>
            </a:pPr>
            <a:r>
              <a:rPr lang="tr-TR" sz="1200" i="1" dirty="0">
                <a:latin typeface="Calibri"/>
                <a:ea typeface="Calibri" panose="020F0502020204030204" pitchFamily="34" charset="0"/>
                <a:cs typeface="Calibri"/>
              </a:rPr>
              <a:t>Etiketi</a:t>
            </a:r>
            <a:r>
              <a:rPr lang="tr-TR" sz="1200" b="0" i="1" dirty="0">
                <a:solidFill>
                  <a:srgbClr val="000000"/>
                </a:solidFill>
                <a:effectLst/>
                <a:latin typeface="Calibri"/>
                <a:ea typeface="Calibri" panose="020F0502020204030204" pitchFamily="34" charset="0"/>
                <a:cs typeface="Calibri"/>
              </a:rPr>
              <a:t> okumanın ve anlamanın öneminin farkında </a:t>
            </a:r>
            <a:r>
              <a:rPr lang="tr-TR" sz="1200" i="1" dirty="0">
                <a:latin typeface="Calibri"/>
                <a:ea typeface="Calibri" panose="020F0502020204030204" pitchFamily="34" charset="0"/>
                <a:cs typeface="Calibri"/>
              </a:rPr>
              <a:t>olmalı;</a:t>
            </a:r>
            <a:endParaRPr lang="tr-TR" sz="1200" i="1" dirty="0">
              <a:ea typeface="Calibri" panose="020F0502020204030204" pitchFamily="34" charset="0"/>
              <a:cs typeface="Calibri"/>
            </a:endParaRPr>
          </a:p>
          <a:p>
            <a:pPr marL="171450" indent="-171450" fontAlgn="base">
              <a:buChar char="•"/>
            </a:pPr>
            <a:r>
              <a:rPr lang="tr-TR" sz="1200" i="1" dirty="0">
                <a:latin typeface="Calibri"/>
                <a:ea typeface="Calibri" panose="020F0502020204030204" pitchFamily="34" charset="0"/>
                <a:cs typeface="Calibri"/>
              </a:rPr>
              <a:t>Alerjenler de dahil</a:t>
            </a:r>
            <a:r>
              <a:rPr lang="tr-TR" sz="1200" b="0" i="1" dirty="0">
                <a:solidFill>
                  <a:srgbClr val="000000"/>
                </a:solidFill>
                <a:effectLst/>
                <a:latin typeface="Calibri"/>
                <a:ea typeface="Calibri" panose="020F0502020204030204" pitchFamily="34" charset="0"/>
                <a:cs typeface="Calibri"/>
              </a:rPr>
              <a:t> olmak üzere</a:t>
            </a:r>
            <a:r>
              <a:rPr lang="tr-TR" sz="1200" i="1" dirty="0">
                <a:latin typeface="Calibri"/>
                <a:ea typeface="Calibri" panose="020F0502020204030204" pitchFamily="34" charset="0"/>
                <a:cs typeface="Calibri"/>
              </a:rPr>
              <a:t>, tüketici kendisine</a:t>
            </a:r>
            <a:r>
              <a:rPr lang="tr-TR" sz="1200" b="0" i="1" dirty="0">
                <a:solidFill>
                  <a:srgbClr val="000000"/>
                </a:solidFill>
                <a:effectLst/>
                <a:latin typeface="Calibri"/>
                <a:ea typeface="Calibri" panose="020F0502020204030204" pitchFamily="34" charset="0"/>
                <a:cs typeface="Calibri"/>
              </a:rPr>
              <a:t> uygun </a:t>
            </a:r>
            <a:r>
              <a:rPr lang="tr-TR" sz="1200" i="1" dirty="0">
                <a:latin typeface="Calibri"/>
                <a:ea typeface="Calibri" panose="020F0502020204030204" pitchFamily="34" charset="0"/>
                <a:cs typeface="Calibri"/>
              </a:rPr>
              <a:t>ve </a:t>
            </a:r>
            <a:r>
              <a:rPr lang="tr-TR" sz="1200" b="0" i="1" dirty="0">
                <a:solidFill>
                  <a:srgbClr val="000000"/>
                </a:solidFill>
                <a:effectLst/>
                <a:latin typeface="Calibri"/>
                <a:ea typeface="Calibri" panose="020F0502020204030204" pitchFamily="34" charset="0"/>
                <a:cs typeface="Calibri"/>
              </a:rPr>
              <a:t>bilinçli seçimler </a:t>
            </a:r>
            <a:r>
              <a:rPr lang="tr-TR" sz="1200" i="1" dirty="0">
                <a:latin typeface="Calibri"/>
                <a:ea typeface="Calibri" panose="020F0502020204030204" pitchFamily="34" charset="0"/>
                <a:cs typeface="Calibri"/>
              </a:rPr>
              <a:t>yapmalı, ve</a:t>
            </a:r>
            <a:endParaRPr lang="tr-TR" sz="1200" b="0" i="1" dirty="0">
              <a:solidFill>
                <a:srgbClr val="000000"/>
              </a:solidFill>
              <a:ea typeface="Calibri" panose="020F0502020204030204" pitchFamily="34" charset="0"/>
              <a:cs typeface="Calibri"/>
            </a:endParaRPr>
          </a:p>
          <a:p>
            <a:pPr marL="171450" indent="-171450" rtl="0" fontAlgn="base">
              <a:buFont typeface="Arial" panose="020B0604020202020204" pitchFamily="34" charset="0"/>
              <a:buChar char="•"/>
            </a:pPr>
            <a:r>
              <a:rPr lang="tr-TR" sz="1200" b="0" i="1" dirty="0">
                <a:solidFill>
                  <a:srgbClr val="000000"/>
                </a:solidFill>
                <a:effectLst/>
                <a:latin typeface="Calibri"/>
                <a:ea typeface="Calibri" panose="020F0502020204030204" pitchFamily="34" charset="0"/>
                <a:cs typeface="Calibri"/>
              </a:rPr>
              <a:t>Gıdayı doğru bir şekilde saklayarak, hazırlayarak ve kullanarak kontaminasyonu ve gıda kaynaklı patojenlerin büyümesini veya hayatta kalmasını </a:t>
            </a:r>
            <a:r>
              <a:rPr lang="tr-TR" sz="1200" i="1" dirty="0">
                <a:latin typeface="Calibri"/>
                <a:ea typeface="Calibri" panose="020F0502020204030204" pitchFamily="34" charset="0"/>
                <a:cs typeface="Calibri"/>
              </a:rPr>
              <a:t>önlemelidir.</a:t>
            </a:r>
            <a:endParaRPr lang="tr-TR" sz="1200" b="0" i="1" dirty="0">
              <a:solidFill>
                <a:srgbClr val="000000"/>
              </a:solidFill>
              <a:ea typeface="Calibri" panose="020F0502020204030204" pitchFamily="34" charset="0"/>
              <a:cs typeface="Calibri"/>
            </a:endParaRPr>
          </a:p>
          <a:p>
            <a:pPr rtl="0" fontAlgn="base"/>
            <a:endParaRPr lang="tr-TR" sz="1200" b="0" i="0" dirty="0">
              <a:solidFill>
                <a:srgbClr val="000000"/>
              </a:solidFill>
              <a:ea typeface="Calibri" panose="020F0502020204030204" pitchFamily="34" charset="0"/>
            </a:endParaRPr>
          </a:p>
          <a:p>
            <a:pPr fontAlgn="base"/>
            <a:r>
              <a:rPr lang="tr-TR" sz="1200" b="0" i="0" dirty="0">
                <a:solidFill>
                  <a:srgbClr val="000000"/>
                </a:solidFill>
                <a:effectLst/>
                <a:latin typeface="Calibri"/>
                <a:ea typeface="Calibri" panose="020F0502020204030204" pitchFamily="34" charset="0"/>
                <a:cs typeface="Calibri"/>
              </a:rPr>
              <a:t>Bu </a:t>
            </a:r>
            <a:r>
              <a:rPr lang="tr-TR" sz="1200" dirty="0">
                <a:latin typeface="Calibri"/>
                <a:ea typeface="Calibri" panose="020F0502020204030204" pitchFamily="34" charset="0"/>
                <a:cs typeface="Calibri"/>
              </a:rPr>
              <a:t>sebeple etikette</a:t>
            </a:r>
            <a:r>
              <a:rPr lang="tr-TR" sz="1200" b="0" i="0" dirty="0">
                <a:solidFill>
                  <a:srgbClr val="000000"/>
                </a:solidFill>
                <a:effectLst/>
                <a:latin typeface="Calibri"/>
                <a:ea typeface="Calibri" panose="020F0502020204030204" pitchFamily="34" charset="0"/>
                <a:cs typeface="Calibri"/>
              </a:rPr>
              <a:t> aşağıdaki bilgilerin sağlanması önemlidir (</a:t>
            </a:r>
            <a:r>
              <a:rPr lang="tr-TR" sz="1200" b="0" i="0" dirty="0" err="1">
                <a:solidFill>
                  <a:srgbClr val="000000"/>
                </a:solidFill>
                <a:effectLst/>
                <a:latin typeface="Calibri"/>
                <a:ea typeface="Calibri" panose="020F0502020204030204" pitchFamily="34" charset="0"/>
                <a:cs typeface="Calibri"/>
              </a:rPr>
              <a:t>Codex</a:t>
            </a:r>
            <a:r>
              <a:rPr lang="tr-TR" sz="1200" b="0" i="0" dirty="0">
                <a:solidFill>
                  <a:srgbClr val="000000"/>
                </a:solidFill>
                <a:effectLst/>
                <a:latin typeface="Calibri"/>
                <a:ea typeface="Calibri" panose="020F0502020204030204" pitchFamily="34" charset="0"/>
                <a:cs typeface="Calibri"/>
              </a:rPr>
              <a:t> </a:t>
            </a:r>
            <a:r>
              <a:rPr lang="tr-TR" sz="1200" b="0" i="0" dirty="0" err="1">
                <a:solidFill>
                  <a:srgbClr val="000000"/>
                </a:solidFill>
                <a:effectLst/>
                <a:latin typeface="Calibri"/>
                <a:ea typeface="Calibri" panose="020F0502020204030204" pitchFamily="34" charset="0"/>
                <a:cs typeface="Calibri"/>
              </a:rPr>
              <a:t>Alimentarius</a:t>
            </a:r>
            <a:r>
              <a:rPr lang="tr-TR" sz="1200" b="0" i="0" dirty="0">
                <a:solidFill>
                  <a:srgbClr val="000000"/>
                </a:solidFill>
                <a:effectLst/>
                <a:latin typeface="Calibri"/>
                <a:ea typeface="Calibri" panose="020F0502020204030204" pitchFamily="34" charset="0"/>
                <a:cs typeface="Calibri"/>
              </a:rPr>
              <a:t>, 2011):</a:t>
            </a:r>
            <a:endParaRPr lang="tr-TR" sz="1200" b="0" i="0" dirty="0">
              <a:solidFill>
                <a:srgbClr val="000000"/>
              </a:solidFill>
              <a:latin typeface="Calibri"/>
              <a:ea typeface="Calibri" panose="020F0502020204030204" pitchFamily="34" charset="0"/>
              <a:cs typeface="Calibri"/>
            </a:endParaRPr>
          </a:p>
          <a:p>
            <a:pPr marL="171450" indent="-171450" fontAlgn="base">
              <a:buFont typeface="Arial" panose="020B0604020202020204" pitchFamily="34" charset="0"/>
              <a:buChar char="•"/>
            </a:pPr>
            <a:r>
              <a:rPr lang="tr-TR" sz="1200" b="1" i="0" dirty="0">
                <a:solidFill>
                  <a:srgbClr val="000000"/>
                </a:solidFill>
                <a:effectLst/>
                <a:latin typeface="Calibri"/>
                <a:ea typeface="Calibri" panose="020F0502020204030204" pitchFamily="34" charset="0"/>
                <a:cs typeface="Calibri"/>
              </a:rPr>
              <a:t>Parti Tanımlama ve İzlenebilirlik</a:t>
            </a:r>
            <a:r>
              <a:rPr lang="tr-TR" sz="1200" b="0" i="0" dirty="0">
                <a:solidFill>
                  <a:srgbClr val="000000"/>
                </a:solidFill>
                <a:effectLst/>
                <a:latin typeface="Calibri"/>
                <a:ea typeface="Calibri" panose="020F0502020204030204" pitchFamily="34" charset="0"/>
                <a:cs typeface="Calibri"/>
              </a:rPr>
              <a:t>:</a:t>
            </a:r>
            <a:r>
              <a:rPr lang="tr-TR" sz="1200" dirty="0">
                <a:latin typeface="Calibri"/>
                <a:ea typeface="Calibri" panose="020F0502020204030204" pitchFamily="34" charset="0"/>
                <a:cs typeface="Calibri"/>
              </a:rPr>
              <a:t> Yapılması gerekiyorsa ürün</a:t>
            </a:r>
            <a:r>
              <a:rPr lang="tr-TR" sz="1200" b="0" i="0" dirty="0">
                <a:effectLst/>
                <a:latin typeface="Calibri"/>
                <a:ea typeface="Calibri" panose="020F0502020204030204" pitchFamily="34" charset="0"/>
                <a:cs typeface="Calibri"/>
              </a:rPr>
              <a:t> geri </a:t>
            </a:r>
            <a:r>
              <a:rPr lang="tr-TR" sz="1200" dirty="0">
                <a:latin typeface="Calibri"/>
                <a:ea typeface="Calibri" panose="020F0502020204030204" pitchFamily="34" charset="0"/>
                <a:cs typeface="Calibri"/>
              </a:rPr>
              <a:t>çağırılmalı veya stok</a:t>
            </a:r>
            <a:r>
              <a:rPr lang="tr-TR" sz="1200" b="0" i="0" dirty="0">
                <a:effectLst/>
                <a:latin typeface="Calibri"/>
                <a:ea typeface="Calibri" panose="020F0502020204030204" pitchFamily="34" charset="0"/>
                <a:cs typeface="Calibri"/>
              </a:rPr>
              <a:t> rotasyonu</a:t>
            </a:r>
            <a:r>
              <a:rPr lang="tr-TR" sz="1200" dirty="0">
                <a:latin typeface="Calibri"/>
                <a:ea typeface="Calibri" panose="020F0502020204030204" pitchFamily="34" charset="0"/>
                <a:cs typeface="Calibri"/>
              </a:rPr>
              <a:t>, lotlar tanımlanmalıdır</a:t>
            </a:r>
            <a:r>
              <a:rPr lang="tr-TR" sz="1200" b="0" i="0" dirty="0">
                <a:effectLst/>
                <a:latin typeface="Calibri"/>
                <a:ea typeface="Calibri" panose="020F0502020204030204" pitchFamily="34" charset="0"/>
                <a:cs typeface="Calibri"/>
              </a:rPr>
              <a:t>.</a:t>
            </a:r>
            <a:r>
              <a:rPr lang="tr-TR" sz="1200" dirty="0">
                <a:latin typeface="Calibri"/>
                <a:ea typeface="Calibri" panose="020F0502020204030204" pitchFamily="34" charset="0"/>
                <a:cs typeface="Calibri"/>
              </a:rPr>
              <a:t> Ayrıca</a:t>
            </a:r>
            <a:r>
              <a:rPr lang="tr-TR" sz="1200" b="0" i="0" dirty="0">
                <a:effectLst/>
                <a:latin typeface="Calibri"/>
                <a:ea typeface="Calibri" panose="020F0502020204030204" pitchFamily="34" charset="0"/>
                <a:cs typeface="Calibri"/>
              </a:rPr>
              <a:t> bir izlenebilirlik sistemi kurulmalıdır.</a:t>
            </a:r>
            <a:endParaRPr lang="tr-TR" sz="1200" dirty="0">
              <a:latin typeface="Calibri"/>
              <a:ea typeface="Calibri" panose="020F0502020204030204" pitchFamily="34" charset="0"/>
              <a:cs typeface="Calibri"/>
            </a:endParaRPr>
          </a:p>
          <a:p>
            <a:pPr rtl="0"/>
            <a:endParaRPr lang="tr-TR" sz="1200" dirty="0">
              <a:ea typeface="Calibri" panose="020F0502020204030204" pitchFamily="34" charset="0"/>
              <a:cs typeface="Calibri"/>
            </a:endParaRPr>
          </a:p>
          <a:p>
            <a:pPr marL="171450" indent="-171450" fontAlgn="base">
              <a:buFont typeface="Arial" panose="020B0604020202020204" pitchFamily="34" charset="0"/>
              <a:buChar char="•"/>
            </a:pPr>
            <a:r>
              <a:rPr lang="tr-TR" sz="1200" b="1" i="0" dirty="0">
                <a:solidFill>
                  <a:srgbClr val="000000"/>
                </a:solidFill>
                <a:effectLst/>
                <a:latin typeface="Calibri"/>
                <a:ea typeface="Calibri" panose="020F0502020204030204" pitchFamily="34" charset="0"/>
                <a:cs typeface="Calibri"/>
              </a:rPr>
              <a:t>Ürün Bilgisi</a:t>
            </a:r>
            <a:r>
              <a:rPr lang="tr-TR" sz="1200" b="0" i="0" dirty="0">
                <a:solidFill>
                  <a:srgbClr val="000000"/>
                </a:solidFill>
                <a:effectLst/>
                <a:latin typeface="Calibri"/>
                <a:ea typeface="Calibri" panose="020F0502020204030204" pitchFamily="34" charset="0"/>
                <a:cs typeface="Calibri"/>
              </a:rPr>
              <a:t>:</a:t>
            </a:r>
            <a:r>
              <a:rPr lang="tr-TR" sz="1200" dirty="0">
                <a:latin typeface="Calibri"/>
                <a:ea typeface="Calibri" panose="020F0502020204030204" pitchFamily="34" charset="0"/>
                <a:cs typeface="Calibri"/>
              </a:rPr>
              <a:t> Tüm ürünlerin, güvenli ve doğru şekilde nasıl saklanması ve kullanılması gerektiğini açıklayan bilgilere sahip olması gerekir</a:t>
            </a:r>
            <a:r>
              <a:rPr lang="tr-TR" sz="1200" b="0" i="0" dirty="0">
                <a:effectLst/>
                <a:latin typeface="Calibri"/>
                <a:ea typeface="Calibri" panose="020F0502020204030204" pitchFamily="34" charset="0"/>
                <a:cs typeface="Calibri"/>
              </a:rPr>
              <a:t>.</a:t>
            </a:r>
            <a:endParaRPr lang="tr-TR" sz="1200" dirty="0">
              <a:latin typeface="Calibri"/>
              <a:ea typeface="Calibri" panose="020F0502020204030204" pitchFamily="34" charset="0"/>
              <a:cs typeface="Calibri"/>
            </a:endParaRPr>
          </a:p>
          <a:p>
            <a:pPr rtl="0"/>
            <a:endParaRPr lang="tr-TR" sz="1200" b="0" i="0" dirty="0">
              <a:solidFill>
                <a:srgbClr val="000000"/>
              </a:solidFill>
              <a:effectLst/>
              <a:ea typeface="Calibri" panose="020F0502020204030204" pitchFamily="34" charset="0"/>
              <a:cs typeface="Calibri"/>
            </a:endParaRPr>
          </a:p>
          <a:p>
            <a:pPr marL="171450" indent="-171450" fontAlgn="base">
              <a:buFont typeface="Arial" panose="020B0604020202020204" pitchFamily="34" charset="0"/>
              <a:buChar char="•"/>
            </a:pPr>
            <a:r>
              <a:rPr lang="tr-TR" sz="1200" b="1" i="0" dirty="0">
                <a:solidFill>
                  <a:srgbClr val="000000"/>
                </a:solidFill>
                <a:effectLst/>
                <a:latin typeface="Calibri"/>
                <a:ea typeface="Calibri" panose="020F0502020204030204" pitchFamily="34" charset="0"/>
                <a:cs typeface="Calibri"/>
              </a:rPr>
              <a:t>Ürün Etiketleme</a:t>
            </a:r>
            <a:r>
              <a:rPr lang="tr-TR" sz="1200" b="0" i="0" dirty="0">
                <a:solidFill>
                  <a:srgbClr val="000000"/>
                </a:solidFill>
                <a:effectLst/>
                <a:latin typeface="Calibri"/>
                <a:ea typeface="Calibri" panose="020F0502020204030204" pitchFamily="34" charset="0"/>
                <a:cs typeface="Calibri"/>
              </a:rPr>
              <a:t>:</a:t>
            </a:r>
            <a:r>
              <a:rPr lang="tr-TR" sz="1200" dirty="0">
                <a:latin typeface="Calibri"/>
                <a:ea typeface="Calibri" panose="020F0502020204030204" pitchFamily="34" charset="0"/>
                <a:cs typeface="Calibri"/>
              </a:rPr>
              <a:t> İşlenmiş gıdalar</a:t>
            </a:r>
            <a:r>
              <a:rPr lang="tr-TR" sz="1200" b="0" i="0" dirty="0">
                <a:solidFill>
                  <a:srgbClr val="000000"/>
                </a:solidFill>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depolama talimatlarına göre saklanmalı ve güvenli şekilde etiketlenmelidir. Daha</a:t>
            </a:r>
            <a:r>
              <a:rPr lang="tr-TR" sz="1200" b="0" i="0" dirty="0">
                <a:solidFill>
                  <a:srgbClr val="000000"/>
                </a:solidFill>
                <a:effectLst/>
                <a:latin typeface="Calibri"/>
                <a:ea typeface="Calibri" panose="020F0502020204030204" pitchFamily="34" charset="0"/>
                <a:cs typeface="Calibri"/>
              </a:rPr>
              <a:t> fazla bilgi için etiketleme ile ilgili bölüme bakın.</a:t>
            </a:r>
            <a:endParaRPr lang="tr-TR" sz="1200" b="0" i="0" dirty="0">
              <a:solidFill>
                <a:srgbClr val="000000"/>
              </a:solidFill>
              <a:latin typeface="Calibri"/>
              <a:ea typeface="Calibri" panose="020F0502020204030204" pitchFamily="34" charset="0"/>
              <a:cs typeface="Calibri"/>
            </a:endParaRPr>
          </a:p>
          <a:p>
            <a:pPr rtl="0"/>
            <a:endParaRPr lang="tr-TR" sz="1200" dirty="0">
              <a:solidFill>
                <a:schemeClr val="tx1"/>
              </a:solidFill>
              <a:highlight>
                <a:srgbClr val="F79037"/>
              </a:highlight>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901550" y="1248206"/>
            <a:ext cx="6489234" cy="430887"/>
          </a:xfrm>
          <a:prstGeom prst="rect">
            <a:avLst/>
          </a:prstGeom>
          <a:noFill/>
        </p:spPr>
        <p:txBody>
          <a:bodyPr wrap="square">
            <a:spAutoFit/>
          </a:bodyPr>
          <a:lstStyle/>
          <a:p>
            <a:pPr algn="l" rtl="0"/>
            <a:r>
              <a:rPr lang="en-US" sz="2200" i="0" dirty="0">
                <a:effectLst/>
                <a:latin typeface="Calibri" panose="020F0502020204030204" pitchFamily="34" charset="0"/>
                <a:ea typeface="Calibri" panose="020F0502020204030204" pitchFamily="34" charset="0"/>
                <a:cs typeface="Calibri" panose="020F0502020204030204" pitchFamily="34" charset="0"/>
              </a:rPr>
              <a:t>B.2.2. </a:t>
            </a:r>
            <a:r>
              <a:rPr lang="en-US" sz="2200" i="0" dirty="0" err="1">
                <a:effectLst/>
                <a:latin typeface="Calibri" panose="020F0502020204030204" pitchFamily="34" charset="0"/>
                <a:ea typeface="Calibri" panose="020F0502020204030204" pitchFamily="34" charset="0"/>
                <a:cs typeface="Calibri" panose="020F0502020204030204" pitchFamily="34" charset="0"/>
              </a:rPr>
              <a:t>Hammaddelerin</a:t>
            </a:r>
            <a:r>
              <a:rPr lang="en-US" sz="2200" i="0" dirty="0">
                <a:effectLst/>
                <a:latin typeface="Calibri" panose="020F0502020204030204" pitchFamily="34" charset="0"/>
                <a:ea typeface="Calibri" panose="020F0502020204030204" pitchFamily="34" charset="0"/>
                <a:cs typeface="Calibri" panose="020F0502020204030204" pitchFamily="34" charset="0"/>
              </a:rPr>
              <a:t> </a:t>
            </a:r>
            <a:r>
              <a:rPr lang="en-US" sz="2200" i="0" dirty="0" err="1">
                <a:effectLst/>
                <a:latin typeface="Calibri" panose="020F0502020204030204" pitchFamily="34" charset="0"/>
                <a:ea typeface="Calibri" panose="020F0502020204030204" pitchFamily="34" charset="0"/>
                <a:cs typeface="Calibri" panose="020F0502020204030204" pitchFamily="34" charset="0"/>
              </a:rPr>
              <a:t>hesap</a:t>
            </a:r>
            <a:r>
              <a:rPr lang="en-US" sz="2200" i="0" dirty="0">
                <a:effectLst/>
                <a:latin typeface="Calibri" panose="020F0502020204030204" pitchFamily="34" charset="0"/>
                <a:ea typeface="Calibri" panose="020F0502020204030204" pitchFamily="34" charset="0"/>
                <a:cs typeface="Calibri" panose="020F0502020204030204" pitchFamily="34" charset="0"/>
              </a:rPr>
              <a:t> </a:t>
            </a:r>
            <a:r>
              <a:rPr lang="en-US" sz="2200" i="0" dirty="0" err="1">
                <a:effectLst/>
                <a:latin typeface="Calibri" panose="020F0502020204030204" pitchFamily="34" charset="0"/>
                <a:ea typeface="Calibri" panose="020F0502020204030204" pitchFamily="34" charset="0"/>
                <a:cs typeface="Calibri" panose="020F0502020204030204" pitchFamily="34" charset="0"/>
              </a:rPr>
              <a:t>verebilirliği</a:t>
            </a:r>
            <a:r>
              <a:rPr lang="en-US" sz="2200" i="0" dirty="0">
                <a:effectLst/>
                <a:latin typeface="Calibri" panose="020F0502020204030204" pitchFamily="34" charset="0"/>
                <a:ea typeface="Calibri" panose="020F0502020204030204" pitchFamily="34" charset="0"/>
                <a:cs typeface="Calibri" panose="020F0502020204030204" pitchFamily="34" charset="0"/>
              </a:rPr>
              <a:t>/</a:t>
            </a:r>
            <a:r>
              <a:rPr lang="en-US" sz="2200" i="0" dirty="0" err="1">
                <a:effectLst/>
                <a:latin typeface="Calibri" panose="020F0502020204030204" pitchFamily="34" charset="0"/>
                <a:ea typeface="Calibri" panose="020F0502020204030204" pitchFamily="34" charset="0"/>
                <a:cs typeface="Calibri" panose="020F0502020204030204" pitchFamily="34" charset="0"/>
              </a:rPr>
              <a:t>izlenebilirliği</a:t>
            </a:r>
            <a:endParaRPr lang="en-IE" sz="2200" dirty="0" err="1">
              <a:latin typeface="Calibri" panose="020F0502020204030204" pitchFamily="34" charset="0"/>
              <a:ea typeface="Calibri" panose="020F0502020204030204" pitchFamily="34" charset="0"/>
              <a:cs typeface="Calibri" panose="020F0502020204030204" pitchFamily="34" charset="0"/>
            </a:endParaRPr>
          </a:p>
        </p:txBody>
      </p:sp>
      <p:sp>
        <p:nvSpPr>
          <p:cNvPr id="33" name="Slide Number Placeholder 9">
            <a:extLst>
              <a:ext uri="{FF2B5EF4-FFF2-40B4-BE49-F238E27FC236}">
                <a16:creationId xmlns:a16="http://schemas.microsoft.com/office/drawing/2014/main" id="{090A3BC0-BFD6-045E-6273-D09F0912EE20}"/>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31</a:t>
            </a:fld>
            <a:endParaRPr lang="en-US" sz="1100"/>
          </a:p>
        </p:txBody>
      </p:sp>
    </p:spTree>
    <p:extLst>
      <p:ext uri="{BB962C8B-B14F-4D97-AF65-F5344CB8AC3E}">
        <p14:creationId xmlns:p14="http://schemas.microsoft.com/office/powerpoint/2010/main" val="3262784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Bireysel Öğrenci Ödevi Önerisi:</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lIns="91440" tIns="45720" rIns="91440" bIns="45720" numCol="1" spcCol="288000" anchor="t">
            <a:noAutofit/>
          </a:bodyPr>
          <a:lstStyle/>
          <a:p>
            <a:pPr rtl="0"/>
            <a:r>
              <a:rPr lang="en-GB" sz="1200" b="1" dirty="0" err="1">
                <a:latin typeface="Calibri"/>
                <a:ea typeface="Calibri" panose="020F0502020204030204" pitchFamily="34" charset="0"/>
                <a:cs typeface="Calibri"/>
              </a:rPr>
              <a:t>Uygulamalı</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Etkinlik</a:t>
            </a:r>
            <a:r>
              <a:rPr lang="en-GB" sz="1200" b="1" dirty="0">
                <a:latin typeface="Calibri"/>
                <a:ea typeface="Calibri" panose="020F0502020204030204" pitchFamily="34" charset="0"/>
                <a:cs typeface="Calibri"/>
              </a:rPr>
              <a:t> 1:</a:t>
            </a:r>
          </a:p>
          <a:p>
            <a:pPr rtl="0" fontAlgn="base"/>
            <a:r>
              <a:rPr lang="en-GB" sz="1200" b="0" i="0" dirty="0" err="1">
                <a:solidFill>
                  <a:srgbClr val="000000"/>
                </a:solidFill>
                <a:effectLst/>
                <a:latin typeface="Calibri"/>
                <a:ea typeface="Calibri" panose="020F0502020204030204" pitchFamily="34" charset="0"/>
                <a:cs typeface="Calibri"/>
              </a:rPr>
              <a:t>Öğrencilerden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çeşitli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gıda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ambalajlarının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etiketlerini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analiz</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etmelerini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izlenebilirliğin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garanti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edilip</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edilmediğini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kontrol</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etmelerini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isteyin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Gıda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üreticisi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tarafından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kullanılan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yöntemi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tartışın</a:t>
            </a:r>
            <a:r>
              <a:rPr lang="en-GB" sz="1200" b="0" i="0" dirty="0">
                <a:solidFill>
                  <a:srgbClr val="000000"/>
                </a:solidFill>
                <a:effectLst/>
                <a:latin typeface="Calibri"/>
                <a:ea typeface="Calibri" panose="020F0502020204030204" pitchFamily="34" charset="0"/>
                <a:cs typeface="Calibri"/>
              </a:rPr>
              <a:t>.</a:t>
            </a:r>
          </a:p>
          <a:p>
            <a:pPr rtl="0" fontAlgn="base"/>
            <a:endParaRPr lang="en-GB" sz="1200" dirty="0">
              <a:solidFill>
                <a:schemeClr val="tx1"/>
              </a:solidFill>
              <a:ea typeface="Calibri" panose="020F0502020204030204" pitchFamily="34" charset="0"/>
            </a:endParaRPr>
          </a:p>
          <a:p>
            <a:pPr rtl="0"/>
            <a:r>
              <a:rPr lang="en-GB" sz="1200" b="1" dirty="0" err="1">
                <a:latin typeface="Calibri"/>
                <a:ea typeface="Calibri" panose="020F0502020204030204" pitchFamily="34" charset="0"/>
                <a:cs typeface="Calibri"/>
              </a:rPr>
              <a:t>Uygulamalı</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Etkinlik</a:t>
            </a:r>
            <a:r>
              <a:rPr lang="en-GB" sz="1200" b="1" dirty="0">
                <a:latin typeface="Calibri"/>
                <a:ea typeface="Calibri" panose="020F0502020204030204" pitchFamily="34" charset="0"/>
                <a:cs typeface="Calibri"/>
              </a:rPr>
              <a:t> 2:</a:t>
            </a:r>
          </a:p>
          <a:p>
            <a:pPr rtl="0"/>
            <a:r>
              <a:rPr lang="en-GB" sz="1200" dirty="0" err="1">
                <a:latin typeface="Calibri"/>
                <a:ea typeface="Calibri" panose="020F0502020204030204" pitchFamily="34" charset="0"/>
                <a:cs typeface="Calibri"/>
              </a:rPr>
              <a:t>Öğrencilerden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gıda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izlenebilirliğinde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kullanılabilecek</a:t>
            </a:r>
            <a:r>
              <a:rPr lang="en-GB" sz="1200" dirty="0">
                <a:latin typeface="Calibri"/>
                <a:ea typeface="Calibri" panose="020F0502020204030204" pitchFamily="34" charset="0"/>
                <a:cs typeface="Calibri"/>
              </a:rPr>
              <a:t> yeni </a:t>
            </a:r>
            <a:r>
              <a:rPr lang="en-GB" sz="1200" dirty="0" err="1">
                <a:latin typeface="Calibri"/>
                <a:ea typeface="Calibri" panose="020F0502020204030204" pitchFamily="34" charset="0"/>
                <a:cs typeface="Calibri"/>
              </a:rPr>
              <a:t>dijital</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teknolojileri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araştırmalarını</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isteyin</a:t>
            </a:r>
            <a:r>
              <a:rPr lang="en-GB" sz="1200" dirty="0">
                <a:latin typeface="Calibri"/>
                <a:ea typeface="Calibri" panose="020F0502020204030204" pitchFamily="34" charset="0"/>
                <a:cs typeface="Calibri"/>
              </a:rPr>
              <a:t>.</a:t>
            </a:r>
            <a:endParaRPr lang="en-GB" sz="1200" b="1" dirty="0">
              <a:latin typeface="Calibri"/>
              <a:ea typeface="Calibri" panose="020F0502020204030204" pitchFamily="34" charset="0"/>
              <a:cs typeface="Calibri"/>
            </a:endParaRPr>
          </a:p>
          <a:p>
            <a:pPr rtl="0"/>
            <a:endParaRPr lang="en-GB" sz="1200"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r>
              <a:rPr lang="en-GB" sz="1200" b="1" dirty="0" err="1">
                <a:solidFill>
                  <a:schemeClr val="tx1"/>
                </a:solidFill>
                <a:latin typeface="Calibri"/>
                <a:ea typeface="Calibri" panose="020F0502020204030204" pitchFamily="34" charset="0"/>
                <a:cs typeface="Calibri"/>
              </a:rPr>
              <a:t>Yayın</a:t>
            </a:r>
            <a:r>
              <a:rPr lang="en-GB" sz="1200" b="1" dirty="0">
                <a:solidFill>
                  <a:schemeClr val="tx1"/>
                </a:solidFill>
                <a:latin typeface="Calibri"/>
                <a:ea typeface="Calibri" panose="020F0502020204030204" pitchFamily="34" charset="0"/>
                <a:cs typeface="Calibri"/>
              </a:rPr>
              <a:t> </a:t>
            </a:r>
            <a:r>
              <a:rPr lang="en-GB" sz="1200" b="1" dirty="0" err="1">
                <a:solidFill>
                  <a:schemeClr val="tx1"/>
                </a:solidFill>
                <a:latin typeface="Calibri"/>
                <a:ea typeface="Calibri" panose="020F0502020204030204" pitchFamily="34" charset="0"/>
                <a:cs typeface="Calibri"/>
              </a:rPr>
              <a:t>Önerileri</a:t>
            </a:r>
            <a:r>
              <a:rPr lang="en-GB" sz="1200" b="1" dirty="0">
                <a:solidFill>
                  <a:schemeClr val="tx1"/>
                </a:solidFill>
                <a:latin typeface="Calibri"/>
                <a:ea typeface="Calibri" panose="020F0502020204030204" pitchFamily="34" charset="0"/>
                <a:cs typeface="Calibri"/>
              </a:rPr>
              <a:t>:</a:t>
            </a:r>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marL="171450" indent="-171450" rtl="0" fontAlgn="base">
              <a:buFont typeface="Arial" panose="020B0604020202020204" pitchFamily="34" charset="0"/>
              <a:buChar char="•"/>
            </a:pPr>
            <a:r>
              <a:rPr lang="en-GB" sz="1200" b="0" i="0" dirty="0">
                <a:solidFill>
                  <a:srgbClr val="000000"/>
                </a:solidFill>
                <a:effectLst/>
                <a:latin typeface="Calibri"/>
                <a:ea typeface="Calibri" panose="020F0502020204030204" pitchFamily="34" charset="0"/>
                <a:cs typeface="Calibri"/>
              </a:rPr>
              <a:t>Codex Alimentarius (2011). </a:t>
            </a:r>
            <a:r>
              <a:rPr lang="en-GB" sz="1200" b="0" i="0" dirty="0" err="1">
                <a:solidFill>
                  <a:srgbClr val="000000"/>
                </a:solidFill>
                <a:effectLst/>
                <a:latin typeface="Calibri"/>
                <a:ea typeface="Calibri" panose="020F0502020204030204" pitchFamily="34" charset="0"/>
                <a:cs typeface="Calibri"/>
              </a:rPr>
              <a:t>Gıda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Hijyeninin</a:t>
            </a:r>
            <a:r>
              <a:rPr lang="en-GB" sz="1200" b="0" i="0" dirty="0">
                <a:solidFill>
                  <a:srgbClr val="000000"/>
                </a:solidFill>
                <a:effectLst/>
                <a:latin typeface="Calibri"/>
                <a:ea typeface="Calibri" panose="020F0502020204030204" pitchFamily="34" charset="0"/>
                <a:cs typeface="Calibri"/>
              </a:rPr>
              <a:t> Genel </a:t>
            </a:r>
            <a:r>
              <a:rPr lang="en-GB" sz="1200" b="0" i="0" dirty="0" err="1">
                <a:solidFill>
                  <a:srgbClr val="000000"/>
                </a:solidFill>
                <a:effectLst/>
                <a:latin typeface="Calibri"/>
                <a:ea typeface="Calibri" panose="020F0502020204030204" pitchFamily="34" charset="0"/>
                <a:cs typeface="Calibri"/>
              </a:rPr>
              <a:t>İlkeleri</a:t>
            </a:r>
            <a:r>
              <a:rPr lang="en-GB" sz="1200" b="0" i="0" dirty="0">
                <a:solidFill>
                  <a:srgbClr val="000000"/>
                </a:solidFill>
                <a:effectLst/>
                <a:latin typeface="Calibri"/>
                <a:ea typeface="Calibri" panose="020F0502020204030204" pitchFamily="34" charset="0"/>
                <a:cs typeface="Calibri"/>
              </a:rPr>
              <a:t> - CXC 1-1969. 1969'da </a:t>
            </a:r>
            <a:r>
              <a:rPr lang="en-GB" sz="1200" b="0" i="0" dirty="0" err="1">
                <a:solidFill>
                  <a:srgbClr val="000000"/>
                </a:solidFill>
                <a:effectLst/>
                <a:latin typeface="Calibri"/>
                <a:ea typeface="Calibri" panose="020F0502020204030204" pitchFamily="34" charset="0"/>
                <a:cs typeface="Calibri"/>
              </a:rPr>
              <a:t>kabul</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edildi</a:t>
            </a:r>
            <a:r>
              <a:rPr lang="en-GB" sz="1200" b="0" i="0" dirty="0">
                <a:solidFill>
                  <a:srgbClr val="000000"/>
                </a:solidFill>
                <a:effectLst/>
                <a:latin typeface="Calibri"/>
                <a:ea typeface="Calibri" panose="020F0502020204030204" pitchFamily="34" charset="0"/>
                <a:cs typeface="Calibri"/>
              </a:rPr>
              <a:t>. 1999'da </a:t>
            </a:r>
            <a:r>
              <a:rPr lang="en-GB" sz="1200" b="0" i="0" dirty="0" err="1">
                <a:solidFill>
                  <a:srgbClr val="000000"/>
                </a:solidFill>
                <a:effectLst/>
                <a:latin typeface="Calibri"/>
                <a:ea typeface="Calibri" panose="020F0502020204030204" pitchFamily="34" charset="0"/>
                <a:cs typeface="Calibri"/>
              </a:rPr>
              <a:t>değiştirildi</a:t>
            </a:r>
            <a:r>
              <a:rPr lang="en-GB" sz="1200" b="0" i="0" dirty="0">
                <a:solidFill>
                  <a:srgbClr val="000000"/>
                </a:solidFill>
                <a:effectLst/>
                <a:latin typeface="Calibri"/>
                <a:ea typeface="Calibri" panose="020F0502020204030204" pitchFamily="34" charset="0"/>
                <a:cs typeface="Calibri"/>
              </a:rPr>
              <a:t>. 1997, 2003, 2020'de </a:t>
            </a:r>
            <a:r>
              <a:rPr lang="en-GB" sz="1200" b="0" i="0" dirty="0" err="1">
                <a:solidFill>
                  <a:srgbClr val="000000"/>
                </a:solidFill>
                <a:effectLst/>
                <a:latin typeface="Calibri"/>
                <a:ea typeface="Calibri" panose="020F0502020204030204" pitchFamily="34" charset="0"/>
                <a:cs typeface="Calibri"/>
              </a:rPr>
              <a:t>revize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edildi</a:t>
            </a:r>
            <a:r>
              <a:rPr lang="en-GB" sz="1200" b="0" i="0" dirty="0">
                <a:solidFill>
                  <a:srgbClr val="000000"/>
                </a:solidFill>
                <a:effectLst/>
                <a:latin typeface="Calibri"/>
                <a:ea typeface="Calibri" panose="020F0502020204030204" pitchFamily="34" charset="0"/>
                <a:cs typeface="Calibri"/>
              </a:rPr>
              <a:t>. 2011'de </a:t>
            </a:r>
            <a:r>
              <a:rPr lang="en-GB" sz="1200" b="0" i="0" dirty="0" err="1">
                <a:solidFill>
                  <a:srgbClr val="000000"/>
                </a:solidFill>
                <a:effectLst/>
                <a:latin typeface="Calibri"/>
                <a:ea typeface="Calibri" panose="020F0502020204030204" pitchFamily="34" charset="0"/>
                <a:cs typeface="Calibri"/>
              </a:rPr>
              <a:t>editoryal</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düzeltmeler</a:t>
            </a:r>
            <a:r>
              <a:rPr lang="en-GB" sz="1200" b="0" i="0" dirty="0">
                <a:solidFill>
                  <a:srgbClr val="000000"/>
                </a:solidFill>
                <a:effectLst/>
                <a:latin typeface="Calibri"/>
                <a:ea typeface="Calibri" panose="020F0502020204030204" pitchFamily="34" charset="0"/>
                <a:cs typeface="Calibri"/>
              </a:rPr>
              <a:t>.</a:t>
            </a:r>
          </a:p>
          <a:p>
            <a:pPr marL="171450" indent="-171450" fontAlgn="base">
              <a:buFont typeface="Arial" panose="020B0604020202020204" pitchFamily="34" charset="0"/>
              <a:buChar char="•"/>
            </a:pPr>
            <a:r>
              <a:rPr lang="en-GB" sz="1200" b="0" i="0" dirty="0">
                <a:solidFill>
                  <a:srgbClr val="000000"/>
                </a:solidFill>
                <a:effectLst/>
                <a:latin typeface="Calibri"/>
                <a:ea typeface="Calibri" panose="020F0502020204030204" pitchFamily="34" charset="0"/>
                <a:cs typeface="Calibri"/>
              </a:rPr>
              <a:t>FDA, </a:t>
            </a:r>
            <a:r>
              <a:rPr lang="en-GB" sz="1200" b="0" i="0" dirty="0" err="1">
                <a:solidFill>
                  <a:srgbClr val="000000"/>
                </a:solidFill>
                <a:effectLst/>
                <a:latin typeface="Calibri"/>
                <a:ea typeface="Calibri" panose="020F0502020204030204" pitchFamily="34" charset="0"/>
                <a:cs typeface="Calibri"/>
              </a:rPr>
              <a:t>potansiyel</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mikrobiyal</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kontaminasyon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bildirilmemiş</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malzemeler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alerjenler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glüten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gibi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çeşitli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amaçlarla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piyasadan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bazı</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yiyecek</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içecekleri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geri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çağırır</a:t>
            </a:r>
            <a:r>
              <a:rPr lang="en-GB" sz="1200" b="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vb.) </a:t>
            </a:r>
            <a:r>
              <a:rPr lang="en-GB" sz="1200" b="0" i="0" dirty="0" err="1">
                <a:solidFill>
                  <a:srgbClr val="000000"/>
                </a:solidFill>
                <a:effectLst/>
                <a:latin typeface="Calibri"/>
                <a:ea typeface="Calibri" panose="020F0502020204030204" pitchFamily="34" charset="0"/>
                <a:cs typeface="Calibri"/>
              </a:rPr>
              <a:t>Lütfen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geri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çağırma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listesini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kontrol</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edin</a:t>
            </a:r>
            <a:r>
              <a:rPr lang="en-GB" sz="1200" b="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r>
              <a:rPr lang="en-GB" sz="1200" b="0" i="0" u="sng" strike="noStrike" dirty="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Geri Çekmeler, Piyasadan Çekilmeler ve Güvenlik Uyarıları | FDA</a:t>
            </a:r>
            <a:r>
              <a:rPr lang="en-GB" sz="1200" dirty="0">
                <a:solidFill>
                  <a:srgbClr val="F79037"/>
                </a:solidFill>
                <a:latin typeface="Calibri"/>
                <a:ea typeface="Calibri" panose="020F0502020204030204" pitchFamily="34" charset="0"/>
                <a:cs typeface="Calibri"/>
              </a:rPr>
              <a:t> </a:t>
            </a:r>
            <a:endParaRPr lang="en-GB" sz="1200" b="0" i="0" dirty="0">
              <a:solidFill>
                <a:srgbClr val="F79037"/>
              </a:solidFill>
              <a:effectLst/>
              <a:latin typeface="Calibri"/>
              <a:ea typeface="Calibri" panose="020F0502020204030204" pitchFamily="34" charset="0"/>
              <a:cs typeface="Calibri"/>
            </a:endParaRPr>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1885713" y="6824036"/>
            <a:ext cx="4967784" cy="1053820"/>
          </a:xfrm>
          <a:prstGeom prst="wedgeRoundRectCallout">
            <a:avLst>
              <a:gd name="adj1" fmla="val -34994"/>
              <a:gd name="adj2" fmla="val -87479"/>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rtl="0"/>
            <a:r>
              <a:rPr lang="en-IE" sz="1400" b="1">
                <a:latin typeface="Calibri"/>
                <a:ea typeface="Calibri" panose="020F0502020204030204" pitchFamily="34" charset="0"/>
                <a:cs typeface="Calibri"/>
              </a:rPr>
              <a:t>Etkinlik 2 İçin Bir İpucu:</a:t>
            </a:r>
          </a:p>
          <a:p>
            <a:pPr algn="ctr" rtl="0"/>
            <a:r>
              <a:rPr lang="en-IE" sz="1400" b="1">
                <a:latin typeface="Calibri"/>
                <a:ea typeface="Calibri" panose="020F0502020204030204" pitchFamily="34" charset="0"/>
                <a:cs typeface="Calibri"/>
              </a:rPr>
              <a:t>Blockchain</a:t>
            </a:r>
          </a:p>
          <a:p>
            <a:pPr algn="ctr" rtl="0"/>
            <a:r>
              <a:rPr lang="en-IE" sz="1400" b="1">
                <a:latin typeface="Calibri"/>
                <a:ea typeface="Calibri" panose="020F0502020204030204" pitchFamily="34" charset="0"/>
                <a:cs typeface="Calibri"/>
              </a:rPr>
              <a:t>Nesnelerin İnterneti [IoT]</a:t>
            </a:r>
          </a:p>
          <a:p>
            <a:pPr algn="ctr" rtl="0"/>
            <a:r>
              <a:rPr lang="en-IE" sz="1400" b="1">
                <a:latin typeface="Calibri"/>
                <a:ea typeface="Calibri" panose="020F0502020204030204" pitchFamily="34" charset="0"/>
                <a:cs typeface="Calibri"/>
              </a:rPr>
              <a:t>QR Kodları</a:t>
            </a:r>
          </a:p>
        </p:txBody>
      </p:sp>
      <p:pic>
        <p:nvPicPr>
          <p:cNvPr id="22" name="Picture Placeholder 21" descr="A picture containing ground, plant  Description automatically generated">
            <a:extLst>
              <a:ext uri="{FF2B5EF4-FFF2-40B4-BE49-F238E27FC236}">
                <a16:creationId xmlns:a16="http://schemas.microsoft.com/office/drawing/2014/main" id="{7ED90F76-704B-652D-F84E-5A4650F387FB}"/>
              </a:ext>
            </a:extLst>
          </p:cNvPr>
          <p:cNvPicPr>
            <a:picLocks noGrp="1" noChangeAspect="1"/>
          </p:cNvPicPr>
          <p:nvPr>
            <p:ph type="pic" sz="quarter" idx="41"/>
          </p:nvPr>
        </p:nvPicPr>
        <p:blipFill>
          <a:blip r:embed="rId4"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963E1E89-AADD-DBD8-E168-CDCBE4A12217}"/>
              </a:ext>
            </a:extLst>
          </p:cNvPr>
          <p:cNvSpPr txBox="1"/>
          <p:nvPr/>
        </p:nvSpPr>
        <p:spPr>
          <a:xfrm>
            <a:off x="0" y="6824036"/>
            <a:ext cx="706178" cy="3222892"/>
          </a:xfrm>
          <a:prstGeom prst="rect">
            <a:avLst/>
          </a:prstGeom>
          <a:solidFill>
            <a:schemeClr val="bg1"/>
          </a:solidFill>
        </p:spPr>
        <p:txBody>
          <a:bodyPr wrap="square" rtlCol="0">
            <a:spAutoFit/>
          </a:bodyPr>
          <a:lstStyle/>
          <a:p>
            <a:pPr algn="l" rtl="0"/>
            <a:endParaRPr lang="en-IE"/>
          </a:p>
        </p:txBody>
      </p:sp>
      <p:pic>
        <p:nvPicPr>
          <p:cNvPr id="2" name="Picture 1">
            <a:extLst>
              <a:ext uri="{FF2B5EF4-FFF2-40B4-BE49-F238E27FC236}">
                <a16:creationId xmlns:a16="http://schemas.microsoft.com/office/drawing/2014/main" id="{2D249D33-C013-AD7E-4BC7-90138BCA52C3}"/>
              </a:ext>
            </a:extLst>
          </p:cNvPr>
          <p:cNvPicPr>
            <a:picLocks noChangeAspect="1"/>
          </p:cNvPicPr>
          <p:nvPr/>
        </p:nvPicPr>
        <p:blipFill>
          <a:blip r:embed="rId5"/>
          <a:stretch>
            <a:fillRect/>
          </a:stretch>
        </p:blipFill>
        <p:spPr>
          <a:xfrm>
            <a:off x="205200" y="9196055"/>
            <a:ext cx="493080" cy="474817"/>
          </a:xfrm>
          <a:prstGeom prst="rect">
            <a:avLst/>
          </a:prstGeom>
        </p:spPr>
      </p:pic>
      <p:sp>
        <p:nvSpPr>
          <p:cNvPr id="8" name="Slide Number Placeholder 9">
            <a:extLst>
              <a:ext uri="{FF2B5EF4-FFF2-40B4-BE49-F238E27FC236}">
                <a16:creationId xmlns:a16="http://schemas.microsoft.com/office/drawing/2014/main" id="{7A9DC41A-F871-D04E-A0DC-555D418B36CA}"/>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32</a:t>
            </a:fld>
            <a:endParaRPr lang="en-US" sz="1100"/>
          </a:p>
        </p:txBody>
      </p:sp>
    </p:spTree>
    <p:extLst>
      <p:ext uri="{BB962C8B-B14F-4D97-AF65-F5344CB8AC3E}">
        <p14:creationId xmlns:p14="http://schemas.microsoft.com/office/powerpoint/2010/main" val="161818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rtl="0"/>
            <a:r>
              <a:rPr lang="en-GB" sz="1400" b="1" dirty="0">
                <a:solidFill>
                  <a:schemeClr val="tx1"/>
                </a:solidFill>
                <a:highlight>
                  <a:srgbClr val="F79037"/>
                </a:highlight>
                <a:latin typeface="Calibri"/>
                <a:ea typeface="Calibri" panose="020F0502020204030204" pitchFamily="34" charset="0"/>
                <a:cs typeface="Calibri"/>
              </a:rPr>
              <a:t>Amaç: </a:t>
            </a:r>
            <a:r>
              <a:rPr lang="en-GB" sz="1400" b="1" dirty="0" err="1">
                <a:solidFill>
                  <a:schemeClr val="tx1"/>
                </a:solidFill>
                <a:highlight>
                  <a:srgbClr val="F79037"/>
                </a:highlight>
                <a:latin typeface="Calibri"/>
                <a:ea typeface="Calibri" panose="020F0502020204030204" pitchFamily="34" charset="0"/>
                <a:cs typeface="Calibri"/>
              </a:rPr>
              <a:t>Gıda</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etiketlemenin</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önemini</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anlamak</a:t>
            </a:r>
            <a:r>
              <a:rPr lang="en-GB" sz="1400" b="1" dirty="0">
                <a:solidFill>
                  <a:schemeClr val="tx1"/>
                </a:solidFill>
                <a:highlight>
                  <a:srgbClr val="F79037"/>
                </a:highlight>
                <a:latin typeface="Calibri"/>
                <a:ea typeface="Calibri" panose="020F0502020204030204" pitchFamily="34" charset="0"/>
                <a:cs typeface="Calibri"/>
              </a:rPr>
              <a:t>.</a:t>
            </a:r>
            <a:endParaRPr lang="en-GB" sz="1400" b="1" dirty="0">
              <a:solidFill>
                <a:schemeClr val="tx1"/>
              </a:solidFill>
              <a:highlight>
                <a:srgbClr val="F79037"/>
              </a:highlight>
              <a:ea typeface="Calibri" panose="020F0502020204030204" pitchFamily="34" charset="0"/>
            </a:endParaRPr>
          </a:p>
          <a:p>
            <a:pPr rtl="0"/>
            <a:endParaRPr lang="en-GB" sz="1200" b="1" dirty="0">
              <a:solidFill>
                <a:schemeClr val="tx1"/>
              </a:solidFill>
              <a:highlight>
                <a:srgbClr val="F79037"/>
              </a:highlight>
              <a:ea typeface="Calibri" panose="020F0502020204030204" pitchFamily="34" charset="0"/>
            </a:endParaRPr>
          </a:p>
          <a:p>
            <a:pPr fontAlgn="base"/>
            <a:r>
              <a:rPr lang="en-GB" sz="1200" b="1" dirty="0" err="1">
                <a:latin typeface="Calibri"/>
                <a:ea typeface="Calibri" panose="020F0502020204030204" pitchFamily="34" charset="0"/>
                <a:cs typeface="Calibri"/>
              </a:rPr>
              <a:t>Etiketleme</a:t>
            </a:r>
            <a:r>
              <a:rPr lang="en-GB" sz="1200" b="1"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gıda</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ile</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ilgili</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ve</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bu</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gıdaya</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eşlik</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eden</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veya</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gıdaya</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atıfta</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bulunan</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herhangi</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bir</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ambalaj</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belge</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bildirim</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etiket</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yüzük</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veya</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tasma</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üzerine</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konulan</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kelimeler</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ayrıntılar</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ticari</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markalar</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marka</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adı</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resimli</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madde</a:t>
            </a:r>
            <a:r>
              <a:rPr lang="en-GB" sz="1200" b="0" dirty="0">
                <a:solidFill>
                  <a:srgbClr val="000000"/>
                </a:solidFill>
                <a:effectLst/>
                <a:latin typeface="Calibri"/>
                <a:ea typeface="Calibri" panose="020F0502020204030204" pitchFamily="34" charset="0"/>
                <a:cs typeface="Calibri"/>
              </a:rPr>
              <a:t> </a:t>
            </a:r>
            <a:r>
              <a:rPr lang="en-GB" sz="1200" b="0" dirty="0" err="1">
                <a:solidFill>
                  <a:srgbClr val="000000"/>
                </a:solidFill>
                <a:effectLst/>
                <a:latin typeface="Calibri"/>
                <a:ea typeface="Calibri" panose="020F0502020204030204" pitchFamily="34" charset="0"/>
                <a:cs typeface="Calibri"/>
              </a:rPr>
              <a:t>veya</a:t>
            </a:r>
            <a:r>
              <a:rPr lang="en-GB" sz="1200" b="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sembol</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olarak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tanımlanır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Yönetmelik</a:t>
            </a:r>
            <a:r>
              <a:rPr lang="en-GB" sz="1200" dirty="0">
                <a:solidFill>
                  <a:schemeClr val="tx1"/>
                </a:solidFill>
                <a:latin typeface="Calibri"/>
                <a:ea typeface="Calibri" panose="020F0502020204030204" pitchFamily="34" charset="0"/>
                <a:cs typeface="Calibri"/>
              </a:rPr>
              <a:t> (AB) No 1169/2011).</a:t>
            </a:r>
            <a:r>
              <a:rPr lang="en-GB" sz="1200" dirty="0">
                <a:latin typeface="Calibri"/>
                <a:ea typeface="Calibri" panose="020F0502020204030204" pitchFamily="34" charset="0"/>
                <a:cs typeface="Calibri"/>
              </a:rPr>
              <a:t> </a:t>
            </a:r>
            <a:endParaRPr lang="en-GB" sz="1200" b="0" i="0" dirty="0">
              <a:solidFill>
                <a:srgbClr val="000000"/>
              </a:solidFill>
              <a:effectLst/>
              <a:ea typeface="Calibri" panose="020F0502020204030204" pitchFamily="34" charset="0"/>
            </a:endParaRPr>
          </a:p>
          <a:p>
            <a:pPr rtl="0" fontAlgn="base"/>
            <a:endParaRPr lang="en-GB" sz="1200" dirty="0">
              <a:highlight>
                <a:srgbClr val="F79037"/>
              </a:highlight>
              <a:ea typeface="Calibri" panose="020F0502020204030204" pitchFamily="34" charset="0"/>
            </a:endParaRPr>
          </a:p>
          <a:p>
            <a:pPr rtl="0" fontAlgn="base"/>
            <a:r>
              <a:rPr lang="en-GB" sz="1200" dirty="0" err="1">
                <a:solidFill>
                  <a:schemeClr val="tx1"/>
                </a:solidFill>
                <a:latin typeface="Calibri"/>
                <a:ea typeface="Calibri" panose="020F0502020204030204" pitchFamily="34" charset="0"/>
                <a:cs typeface="Calibri"/>
              </a:rPr>
              <a:t>Tüketici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sağlığı</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ve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menfaatleri</a:t>
            </a:r>
            <a:r>
              <a:rPr lang="en-GB" sz="1200" dirty="0">
                <a:solidFill>
                  <a:schemeClr val="tx1"/>
                </a:solidFill>
                <a:latin typeface="Calibri"/>
                <a:ea typeface="Calibri" panose="020F0502020204030204" pitchFamily="34" charset="0"/>
                <a:cs typeface="Calibri"/>
              </a:rPr>
              <a:t> her zaman </a:t>
            </a:r>
            <a:r>
              <a:rPr lang="en-GB" sz="1200" dirty="0" err="1">
                <a:solidFill>
                  <a:schemeClr val="tx1"/>
                </a:solidFill>
                <a:latin typeface="Calibri"/>
                <a:ea typeface="Calibri" panose="020F0502020204030204" pitchFamily="34" charset="0"/>
                <a:cs typeface="Calibri"/>
              </a:rPr>
              <a:t>yerine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getirilmelidir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Nihai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tüketici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özellikle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sağlık</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ekonomik</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çevresel</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sosyal</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ve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etik</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hususlar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dikkate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alınarak</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bilinçli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seçimler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yapabilmeli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ve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gıdayı</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güvenli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bir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şekilde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kullanabilmelidir</a:t>
            </a:r>
            <a:r>
              <a:rPr lang="en-GB" sz="1200" dirty="0">
                <a:solidFill>
                  <a:schemeClr val="tx1"/>
                </a:solidFill>
                <a:latin typeface="Calibri"/>
                <a:ea typeface="Calibri" panose="020F0502020204030204" pitchFamily="34" charset="0"/>
                <a:cs typeface="Calibri"/>
              </a:rPr>
              <a:t>. Bu </a:t>
            </a:r>
            <a:r>
              <a:rPr lang="en-GB" sz="1200" dirty="0" err="1">
                <a:solidFill>
                  <a:schemeClr val="tx1"/>
                </a:solidFill>
                <a:latin typeface="Calibri"/>
                <a:ea typeface="Calibri" panose="020F0502020204030204" pitchFamily="34" charset="0"/>
                <a:cs typeface="Calibri"/>
              </a:rPr>
              <a:t>nedenle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etiketleme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önemlidir</a:t>
            </a:r>
            <a:r>
              <a:rPr lang="en-GB" sz="1200" dirty="0">
                <a:solidFill>
                  <a:schemeClr val="tx1"/>
                </a:solidFill>
                <a:latin typeface="Calibri"/>
                <a:ea typeface="Calibri" panose="020F0502020204030204" pitchFamily="34" charset="0"/>
                <a:cs typeface="Calibri"/>
              </a:rPr>
              <a:t>.</a:t>
            </a:r>
            <a:endParaRPr lang="en-GB" sz="1200" dirty="0">
              <a:solidFill>
                <a:schemeClr val="tx1"/>
              </a:solidFill>
              <a:ea typeface="Calibri" panose="020F0502020204030204" pitchFamily="34" charset="0"/>
              <a:cs typeface="Calibri"/>
            </a:endParaRPr>
          </a:p>
          <a:p>
            <a:pPr rtl="0" fontAlgn="base"/>
            <a:r>
              <a:rPr lang="en-GB" sz="1200" dirty="0" err="1">
                <a:solidFill>
                  <a:schemeClr val="tx1"/>
                </a:solidFill>
                <a:latin typeface="Calibri"/>
                <a:ea typeface="Calibri" panose="020F0502020204030204" pitchFamily="34" charset="0"/>
                <a:cs typeface="Calibri"/>
              </a:rPr>
              <a:t>Etiketleme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ile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ilgili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ulusal</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mevzuata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titizlikle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uyulmalıdır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Avrupa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Birliği'nde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nihai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tüketiciye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veya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toplu</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yemek</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sağlayıcılara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tedarik</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edilmesi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amaçlanan</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herhangi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bir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gıdaya</a:t>
            </a:r>
            <a:r>
              <a:rPr lang="en-GB" sz="1200" dirty="0">
                <a:solidFill>
                  <a:schemeClr val="tx1"/>
                </a:solidFill>
                <a:latin typeface="Calibri"/>
                <a:ea typeface="Calibri" panose="020F0502020204030204" pitchFamily="34" charset="0"/>
                <a:cs typeface="Calibri"/>
              </a:rPr>
              <a:t>, 25 Ekim 2011 </a:t>
            </a:r>
            <a:r>
              <a:rPr lang="en-GB" sz="1200" dirty="0" err="1">
                <a:solidFill>
                  <a:schemeClr val="tx1"/>
                </a:solidFill>
                <a:latin typeface="Calibri"/>
                <a:ea typeface="Calibri" panose="020F0502020204030204" pitchFamily="34" charset="0"/>
                <a:cs typeface="Calibri"/>
              </a:rPr>
              <a:t>tarihli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ve</a:t>
            </a:r>
            <a:r>
              <a:rPr lang="en-GB" sz="1200" dirty="0">
                <a:solidFill>
                  <a:schemeClr val="tx1"/>
                </a:solidFill>
                <a:latin typeface="Calibri"/>
                <a:ea typeface="Calibri" panose="020F0502020204030204" pitchFamily="34" charset="0"/>
                <a:cs typeface="Calibri"/>
              </a:rPr>
              <a:t> (AB) 1169/2011 </a:t>
            </a:r>
            <a:r>
              <a:rPr lang="en-GB" sz="1200" dirty="0" err="1">
                <a:solidFill>
                  <a:schemeClr val="tx1"/>
                </a:solidFill>
                <a:latin typeface="Calibri"/>
                <a:ea typeface="Calibri" panose="020F0502020204030204" pitchFamily="34" charset="0"/>
                <a:cs typeface="Calibri"/>
              </a:rPr>
              <a:t>sayılı</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Avrupa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Parlamentosu</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ve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Konsey</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Tüzüğü</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uyarınca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gıda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bilgileri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eşlik</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etmelidir</a:t>
            </a:r>
            <a:r>
              <a:rPr lang="en-GB" sz="1200" dirty="0">
                <a:solidFill>
                  <a:schemeClr val="tx1"/>
                </a:solidFill>
                <a:latin typeface="Calibri"/>
                <a:ea typeface="Calibri" panose="020F0502020204030204" pitchFamily="34" charset="0"/>
                <a:cs typeface="Calibri"/>
              </a:rPr>
              <a:t>.</a:t>
            </a:r>
            <a:endParaRPr lang="en-GB" sz="1200" dirty="0">
              <a:solidFill>
                <a:schemeClr val="tx1"/>
              </a:solidFill>
              <a:ea typeface="Calibri" panose="020F0502020204030204" pitchFamily="34" charset="0"/>
            </a:endParaRPr>
          </a:p>
          <a:p>
            <a:pPr rtl="0" fontAlgn="base"/>
            <a:endParaRPr lang="en-GB" sz="1200" dirty="0">
              <a:solidFill>
                <a:schemeClr val="tx1"/>
              </a:solidFill>
              <a:ea typeface="Calibri" panose="020F0502020204030204" pitchFamily="34" charset="0"/>
            </a:endParaRPr>
          </a:p>
          <a:p>
            <a:pPr fontAlgn="base"/>
            <a:r>
              <a:rPr lang="en-GB" sz="1200" b="1" i="0" dirty="0" err="1">
                <a:solidFill>
                  <a:srgbClr val="000000"/>
                </a:solidFill>
                <a:effectLst/>
                <a:latin typeface="Calibri"/>
                <a:ea typeface="Calibri" panose="020F0502020204030204" pitchFamily="34" charset="0"/>
                <a:cs typeface="Calibri"/>
              </a:rPr>
              <a:t>Gıda</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bilgileri</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yanıltıcı</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olmamalıdır</a:t>
            </a:r>
            <a:r>
              <a:rPr lang="en-GB" sz="1200" b="1" i="0" dirty="0">
                <a:solidFill>
                  <a:srgbClr val="000000"/>
                </a:solidFill>
                <a:effectLst/>
                <a:latin typeface="Calibri"/>
                <a:ea typeface="Calibri" panose="020F0502020204030204" pitchFamily="34" charset="0"/>
                <a:cs typeface="Calibri"/>
              </a:rPr>
              <a:t>,</a:t>
            </a:r>
            <a:r>
              <a:rPr lang="en-GB" sz="1200" b="1"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a:t>
            </a:r>
            <a:r>
              <a:rPr lang="en-GB" sz="120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aşağıdaki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şekillerde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şüphe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uyandırmamalıdır</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a:t>
            </a:r>
            <a:r>
              <a:rPr lang="en-GB" sz="1200" dirty="0" err="1">
                <a:solidFill>
                  <a:schemeClr val="tx1"/>
                </a:solidFill>
                <a:latin typeface="Calibri"/>
                <a:ea typeface="Calibri" panose="020F0502020204030204" pitchFamily="34" charset="0"/>
                <a:cs typeface="Calibri"/>
              </a:rPr>
              <a:t>Yönetmelik</a:t>
            </a:r>
            <a:r>
              <a:rPr lang="en-GB" sz="1200" dirty="0">
                <a:solidFill>
                  <a:schemeClr val="tx1"/>
                </a:solidFill>
                <a:latin typeface="Calibri"/>
                <a:ea typeface="Calibri" panose="020F0502020204030204" pitchFamily="34" charset="0"/>
                <a:cs typeface="Calibri"/>
              </a:rPr>
              <a:t> (AB) No 1169/2011)</a:t>
            </a:r>
            <a:r>
              <a:rPr lang="en-GB" sz="1200" dirty="0">
                <a:latin typeface="Calibri"/>
                <a:ea typeface="Calibri" panose="020F0502020204030204" pitchFamily="34" charset="0"/>
                <a:cs typeface="Calibri"/>
              </a:rPr>
              <a:t>:</a:t>
            </a:r>
            <a:endParaRPr lang="en-GB" sz="1200" i="0" dirty="0">
              <a:solidFill>
                <a:srgbClr val="000000"/>
              </a:solidFill>
              <a:ea typeface="Calibri" panose="020F0502020204030204" pitchFamily="34" charset="0"/>
              <a:cs typeface="Calibri"/>
            </a:endParaRPr>
          </a:p>
          <a:p>
            <a:pPr rtl="0" fontAlgn="base"/>
            <a:endParaRPr lang="en-GB" sz="1200" i="0" dirty="0">
              <a:solidFill>
                <a:srgbClr val="000000"/>
              </a:solidFill>
              <a:ea typeface="Calibri" panose="020F0502020204030204" pitchFamily="34" charset="0"/>
            </a:endParaRPr>
          </a:p>
          <a:p>
            <a:pPr marL="228600" indent="-228600" fontAlgn="base">
              <a:buFont typeface="+mj-lt"/>
              <a:buAutoNum type="alphaLcParenR"/>
            </a:pPr>
            <a:r>
              <a:rPr lang="en-GB" sz="1200" i="1" dirty="0" err="1">
                <a:latin typeface="Calibri"/>
                <a:ea typeface="Calibri" panose="020F0502020204030204" pitchFamily="34" charset="0"/>
                <a:cs typeface="Calibri"/>
              </a:rPr>
              <a:t>Gıdanın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özellikleri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özellikle</a:t>
            </a:r>
            <a:r>
              <a:rPr lang="en-GB" sz="1200" i="1" dirty="0">
                <a:latin typeface="Calibri"/>
                <a:ea typeface="Calibri" panose="020F0502020204030204" pitchFamily="34" charset="0"/>
                <a:cs typeface="Calibri"/>
              </a:rPr>
              <a:t> de </a:t>
            </a:r>
            <a:r>
              <a:rPr lang="en-GB" sz="1200" i="1" dirty="0" err="1">
                <a:latin typeface="Calibri"/>
                <a:ea typeface="Calibri" panose="020F0502020204030204" pitchFamily="34" charset="0"/>
                <a:cs typeface="Calibri"/>
              </a:rPr>
              <a:t>doğası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kimliği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bileşenleri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miktarı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dayanıklılığı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menşei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veya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üretim</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yeri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üretim</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yöntemi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konusunda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eksik</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bilgilerle</a:t>
            </a:r>
            <a:r>
              <a:rPr lang="en-GB" sz="1200" i="1" dirty="0">
                <a:latin typeface="Calibri"/>
                <a:ea typeface="Calibri" panose="020F0502020204030204" pitchFamily="34" charset="0"/>
                <a:cs typeface="Calibri"/>
              </a:rPr>
              <a:t>;</a:t>
            </a:r>
            <a:endParaRPr lang="en-GB" sz="1200" i="1" dirty="0">
              <a:ea typeface="Calibri" panose="020F0502020204030204" pitchFamily="34" charset="0"/>
            </a:endParaRPr>
          </a:p>
          <a:p>
            <a:pPr marL="228600" indent="-228600" rtl="0" fontAlgn="base">
              <a:buFont typeface="+mj-lt"/>
              <a:buAutoNum type="alphaLcParenR"/>
            </a:pPr>
            <a:endParaRPr lang="en-GB" sz="300" i="1" dirty="0">
              <a:ea typeface="Calibri" panose="020F0502020204030204" pitchFamily="34" charset="0"/>
            </a:endParaRPr>
          </a:p>
          <a:p>
            <a:pPr marL="228600" indent="-228600" fontAlgn="base">
              <a:buFont typeface="+mj-lt"/>
              <a:buAutoNum type="alphaLcParenR"/>
            </a:pPr>
            <a:r>
              <a:rPr lang="en-GB" sz="1200" i="1" dirty="0" err="1">
                <a:latin typeface="Calibri"/>
                <a:ea typeface="Calibri" panose="020F0502020204030204" pitchFamily="34" charset="0"/>
                <a:cs typeface="Calibri"/>
              </a:rPr>
              <a:t>Sahip</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olmadığı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gıda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etkilerine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veya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özelliklerine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dair</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bilgilerle</a:t>
            </a:r>
            <a:r>
              <a:rPr lang="en-GB" sz="1200" i="1" dirty="0">
                <a:latin typeface="Calibri"/>
                <a:ea typeface="Calibri" panose="020F0502020204030204" pitchFamily="34" charset="0"/>
                <a:cs typeface="Calibri"/>
              </a:rPr>
              <a:t>;</a:t>
            </a:r>
            <a:endParaRPr lang="en-GB" sz="1200" i="1" dirty="0">
              <a:ea typeface="Calibri" panose="020F0502020204030204" pitchFamily="34" charset="0"/>
            </a:endParaRPr>
          </a:p>
          <a:p>
            <a:pPr marL="228600" indent="-228600" rtl="0" fontAlgn="base">
              <a:buFont typeface="+mj-lt"/>
              <a:buAutoNum type="alphaLcParenR"/>
            </a:pPr>
            <a:endParaRPr lang="en-GB" sz="300" i="1" dirty="0">
              <a:ea typeface="Calibri" panose="020F0502020204030204" pitchFamily="34" charset="0"/>
            </a:endParaRPr>
          </a:p>
          <a:p>
            <a:pPr marL="228600" indent="-228600" fontAlgn="base">
              <a:buFont typeface="+mj-lt"/>
              <a:buAutoNum type="alphaLcParenR"/>
            </a:pPr>
            <a:r>
              <a:rPr lang="en-GB" sz="1200" i="1" dirty="0" err="1">
                <a:latin typeface="Calibri"/>
                <a:ea typeface="Calibri" panose="020F0502020204030204" pitchFamily="34" charset="0"/>
                <a:cs typeface="Calibri"/>
              </a:rPr>
              <a:t>Gıdanın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özel</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niteliklere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sahip</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olduğunu</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ima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ederek</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aslında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tüm</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benzer</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gıdaların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bu</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tür</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özellikleri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içerdiğini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özellikle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belirli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katkı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maddelerinin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ve</a:t>
            </a:r>
            <a:r>
              <a:rPr lang="en-GB" sz="1200" i="1" dirty="0">
                <a:latin typeface="Calibri"/>
                <a:ea typeface="Calibri" panose="020F0502020204030204" pitchFamily="34" charset="0"/>
                <a:cs typeface="Calibri"/>
              </a:rPr>
              <a:t>/</a:t>
            </a:r>
            <a:r>
              <a:rPr lang="en-GB" sz="1200" i="1" dirty="0" err="1">
                <a:latin typeface="Calibri"/>
                <a:ea typeface="Calibri" panose="020F0502020204030204" pitchFamily="34" charset="0"/>
                <a:cs typeface="Calibri"/>
              </a:rPr>
              <a:t>veya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besin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maddelerinin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varlığını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veya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yokluğunu</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vurgulayarak</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yanlış</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yönlendirmelerle</a:t>
            </a:r>
            <a:r>
              <a:rPr lang="en-GB" sz="1200" i="1" dirty="0">
                <a:latin typeface="Calibri"/>
                <a:ea typeface="Calibri" panose="020F0502020204030204" pitchFamily="34" charset="0"/>
                <a:cs typeface="Calibri"/>
              </a:rPr>
              <a:t>;</a:t>
            </a:r>
            <a:endParaRPr lang="en-GB" sz="1200" i="1" dirty="0">
              <a:ea typeface="Calibri" panose="020F0502020204030204" pitchFamily="34" charset="0"/>
            </a:endParaRPr>
          </a:p>
          <a:p>
            <a:pPr marL="228600" indent="-228600" rtl="0" fontAlgn="base">
              <a:buFont typeface="+mj-lt"/>
              <a:buAutoNum type="alphaLcParenR"/>
            </a:pPr>
            <a:endParaRPr lang="en-GB" sz="300" i="1" dirty="0">
              <a:ea typeface="Calibri" panose="020F0502020204030204" pitchFamily="34" charset="0"/>
            </a:endParaRPr>
          </a:p>
          <a:p>
            <a:pPr marL="228600" indent="-228600" fontAlgn="base">
              <a:buFont typeface="+mj-lt"/>
              <a:buAutoNum type="alphaLcParenR"/>
            </a:pPr>
            <a:r>
              <a:rPr lang="en-GB" sz="1200" i="1" dirty="0" err="1">
                <a:latin typeface="Calibri"/>
                <a:ea typeface="Calibri" panose="020F0502020204030204" pitchFamily="34" charset="0"/>
                <a:cs typeface="Calibri"/>
              </a:rPr>
              <a:t>Görünüşü</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tanımı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veya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resimli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temsilleri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aracılığıyla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belirli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bir</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gıdanın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veya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bir</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bileşenin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varlığını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düşündürürken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gerçekte</a:t>
            </a:r>
            <a:r>
              <a:rPr lang="en-GB" sz="1200" i="1" dirty="0">
                <a:latin typeface="Calibri"/>
                <a:ea typeface="Calibri" panose="020F0502020204030204" pitchFamily="34" charset="0"/>
                <a:cs typeface="Calibri"/>
              </a:rPr>
              <a:t>, o </a:t>
            </a:r>
            <a:r>
              <a:rPr lang="en-GB" sz="1200" i="1" dirty="0" err="1">
                <a:latin typeface="Calibri"/>
                <a:ea typeface="Calibri" panose="020F0502020204030204" pitchFamily="34" charset="0"/>
                <a:cs typeface="Calibri"/>
              </a:rPr>
              <a:t>gıdada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doğal</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olarak</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bulunan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veya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genel</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olarak</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kullanılan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bir</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bileşen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farklı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bir</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bileşen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veya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farklı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bir</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içerik</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maddesi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ile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ikame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edilmiş</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olduğu</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durumlarda</a:t>
            </a:r>
            <a:r>
              <a:rPr lang="en-GB" sz="1200" i="1" dirty="0">
                <a:latin typeface="Calibri"/>
                <a:ea typeface="Calibri" panose="020F0502020204030204" pitchFamily="34" charset="0"/>
                <a:cs typeface="Calibri"/>
              </a:rPr>
              <a:t>.</a:t>
            </a:r>
            <a:endParaRPr lang="en-GB" sz="1200" i="1" dirty="0">
              <a:ea typeface="Calibri" panose="020F0502020204030204" pitchFamily="34" charset="0"/>
            </a:endParaRPr>
          </a:p>
          <a:p>
            <a:pPr fontAlgn="base"/>
            <a:endParaRPr lang="en-GB" sz="1200" dirty="0">
              <a:ea typeface="Calibri" panose="020F0502020204030204" pitchFamily="34" charset="0"/>
            </a:endParaRPr>
          </a:p>
          <a:p>
            <a:pPr algn="ctr" rtl="0" fontAlgn="base"/>
            <a:r>
              <a:rPr lang="en-GB" sz="1200" b="1" i="0" dirty="0" err="1">
                <a:solidFill>
                  <a:srgbClr val="000000"/>
                </a:solidFill>
                <a:effectLst/>
                <a:latin typeface="Calibri"/>
                <a:ea typeface="Calibri" panose="020F0502020204030204" pitchFamily="34" charset="0"/>
                <a:cs typeface="Calibri"/>
              </a:rPr>
              <a:t>Gıda</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bilgileri</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tüketici</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için</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doğru</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açık</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ve</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kolay</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anlaşılır</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olmalıdır</a:t>
            </a:r>
            <a:r>
              <a:rPr lang="en-GB" sz="1200" b="1" i="0" dirty="0">
                <a:solidFill>
                  <a:srgbClr val="000000"/>
                </a:solidFill>
                <a:effectLst/>
                <a:latin typeface="Calibri"/>
                <a:ea typeface="Calibri" panose="020F0502020204030204" pitchFamily="34" charset="0"/>
                <a:cs typeface="Calibri"/>
              </a:rPr>
              <a:t>.</a:t>
            </a:r>
            <a:r>
              <a:rPr lang="en-GB" sz="1200" b="1" dirty="0">
                <a:latin typeface="Calibri"/>
                <a:ea typeface="Calibri" panose="020F0502020204030204" pitchFamily="34" charset="0"/>
                <a:cs typeface="Calibri"/>
              </a:rPr>
              <a:t> </a:t>
            </a:r>
            <a:endParaRPr lang="en-GB" sz="1200" b="1" i="0" dirty="0">
              <a:solidFill>
                <a:srgbClr val="000000"/>
              </a:solidFill>
              <a:effectLst/>
              <a:ea typeface="Calibri" panose="020F0502020204030204" pitchFamily="34" charset="0"/>
            </a:endParaRPr>
          </a:p>
          <a:p>
            <a:pPr algn="ctr" fontAlgn="base"/>
            <a:r>
              <a:rPr lang="en-GB" sz="1200" b="1" dirty="0">
                <a:latin typeface="Calibri"/>
                <a:ea typeface="Calibri" panose="020F0502020204030204" pitchFamily="34" charset="0"/>
                <a:cs typeface="Calibri"/>
              </a:rPr>
              <a:t>Bu </a:t>
            </a:r>
            <a:r>
              <a:rPr lang="en-GB" sz="1200" b="1" dirty="0" err="1">
                <a:latin typeface="Calibri"/>
                <a:ea typeface="Calibri" panose="020F0502020204030204" pitchFamily="34" charset="0"/>
                <a:cs typeface="Calibri"/>
              </a:rPr>
              <a:t>gıdayla</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ilgili</a:t>
            </a:r>
            <a:r>
              <a:rPr lang="en-GB" sz="1200" b="1" i="0" dirty="0">
                <a:solidFill>
                  <a:srgbClr val="000000"/>
                </a:solidFill>
                <a:effectLst/>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bilgilerden</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sorumlu</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gıda</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işletmecisi</a:t>
            </a:r>
            <a:r>
              <a:rPr lang="en-GB" sz="1200" b="1" i="0" dirty="0">
                <a:solidFill>
                  <a:srgbClr val="000000"/>
                </a:solidFill>
                <a:effectLst/>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etikette</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belirtilen</a:t>
            </a:r>
            <a:r>
              <a:rPr lang="en-GB" sz="1200" b="1" dirty="0">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işletme</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adı</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altında</a:t>
            </a:r>
            <a:r>
              <a:rPr lang="en-GB" sz="1200" b="1" i="0" dirty="0">
                <a:solidFill>
                  <a:srgbClr val="000000"/>
                </a:solidFill>
                <a:effectLst/>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pazarlama</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yapmalıdır</a:t>
            </a:r>
            <a:r>
              <a:rPr lang="en-GB" sz="1200" b="1" dirty="0">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veya</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bu</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işletmeci</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Avrupa</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Birliği</a:t>
            </a:r>
            <a:r>
              <a:rPr lang="en-GB" sz="1200" b="1" dirty="0">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içinde</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yerleşik</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değilse</a:t>
            </a:r>
            <a:r>
              <a:rPr lang="en-GB" sz="1200" b="1" i="0" dirty="0">
                <a:solidFill>
                  <a:srgbClr val="000000"/>
                </a:solidFill>
                <a:effectLst/>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Avrupa</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Birliği</a:t>
            </a:r>
            <a:r>
              <a:rPr lang="en-GB" sz="1200" b="1" dirty="0">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pazarına</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ithalatçı</a:t>
            </a:r>
            <a:r>
              <a:rPr lang="en-GB" sz="1200" b="1" i="0" dirty="0">
                <a:solidFill>
                  <a:srgbClr val="000000"/>
                </a:solidFill>
                <a:effectLst/>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olarak</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kaydolacaktır</a:t>
            </a:r>
            <a:r>
              <a:rPr lang="en-GB" sz="1200" b="1" i="0" dirty="0">
                <a:solidFill>
                  <a:srgbClr val="000000"/>
                </a:solidFill>
                <a:effectLst/>
                <a:latin typeface="Calibri"/>
                <a:ea typeface="Calibri" panose="020F0502020204030204" pitchFamily="34" charset="0"/>
                <a:cs typeface="Calibri"/>
              </a:rPr>
              <a:t>.</a:t>
            </a:r>
            <a:r>
              <a:rPr lang="en-GB" sz="1200" b="1" dirty="0">
                <a:latin typeface="Calibri"/>
                <a:ea typeface="Calibri" panose="020F0502020204030204" pitchFamily="34" charset="0"/>
                <a:cs typeface="Calibri"/>
              </a:rPr>
              <a:t> </a:t>
            </a:r>
            <a:endParaRPr lang="en-GB" sz="1200" b="1" i="0" dirty="0">
              <a:solidFill>
                <a:srgbClr val="000000"/>
              </a:solidFill>
              <a:effectLst/>
              <a:ea typeface="Calibri" panose="020F0502020204030204" pitchFamily="34" charset="0"/>
            </a:endParaRPr>
          </a:p>
          <a:p>
            <a:pPr rtl="0" fontAlgn="base"/>
            <a:endParaRPr lang="en-GB" sz="1200" i="0" dirty="0">
              <a:solidFill>
                <a:srgbClr val="000000"/>
              </a:solidFill>
              <a:effectLst/>
              <a:ea typeface="Calibri" panose="020F0502020204030204" pitchFamily="34" charset="0"/>
            </a:endParaRPr>
          </a:p>
          <a:p>
            <a:pPr fontAlgn="base"/>
            <a:r>
              <a:rPr lang="en-GB" sz="1200" i="0" dirty="0" err="1">
                <a:solidFill>
                  <a:srgbClr val="000000"/>
                </a:solidFill>
                <a:effectLst/>
                <a:latin typeface="Calibri"/>
                <a:ea typeface="Calibri" panose="020F0502020204030204" pitchFamily="34" charset="0"/>
                <a:cs typeface="Calibri"/>
              </a:rPr>
              <a:t>Etiketleme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yani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zorunlu</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bilgiler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hakkında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daha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fazla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bilgi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edinmek</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için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lütfen</a:t>
            </a:r>
            <a:r>
              <a:rPr lang="en-GB" sz="1200" i="0" dirty="0">
                <a:solidFill>
                  <a:srgbClr val="000000"/>
                </a:solidFill>
                <a:effectLst/>
                <a:latin typeface="Calibri"/>
                <a:ea typeface="Calibri" panose="020F0502020204030204" pitchFamily="34" charset="0"/>
                <a:cs typeface="Calibri"/>
              </a:rPr>
              <a:t> </a:t>
            </a:r>
            <a:r>
              <a:rPr lang="en-GB"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burayı</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tıklayınız</a:t>
            </a:r>
            <a:r>
              <a:rPr lang="en-GB" sz="1200" dirty="0">
                <a:latin typeface="Calibri"/>
                <a:ea typeface="Calibri" panose="020F0502020204030204" pitchFamily="34" charset="0"/>
                <a:cs typeface="Calibri"/>
              </a:rPr>
              <a:t>.</a:t>
            </a:r>
            <a:endParaRPr lang="en-GB" sz="1200" i="0" dirty="0">
              <a:solidFill>
                <a:srgbClr val="000000"/>
              </a:solidFill>
              <a:effectLst/>
              <a:ea typeface="Calibri" panose="020F0502020204030204" pitchFamily="34" charset="0"/>
            </a:endParaRPr>
          </a:p>
          <a:p>
            <a:pPr rtl="0" fontAlgn="base"/>
            <a:endParaRPr lang="en-GB"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4" name="Picture 3">
            <a:extLst>
              <a:ext uri="{FF2B5EF4-FFF2-40B4-BE49-F238E27FC236}">
                <a16:creationId xmlns:a16="http://schemas.microsoft.com/office/drawing/2014/main" id="{450D2095-93D1-A3CA-62D3-D3FADB7A28C6}"/>
              </a:ext>
            </a:extLst>
          </p:cNvPr>
          <p:cNvPicPr>
            <a:picLocks noChangeAspect="1"/>
          </p:cNvPicPr>
          <p:nvPr/>
        </p:nvPicPr>
        <p:blipFill>
          <a:blip r:embed="rId3"/>
          <a:stretch>
            <a:fillRect/>
          </a:stretch>
        </p:blipFill>
        <p:spPr>
          <a:xfrm>
            <a:off x="111496" y="8091171"/>
            <a:ext cx="493080" cy="474817"/>
          </a:xfrm>
          <a:prstGeom prst="rect">
            <a:avLst/>
          </a:prstGeom>
        </p:spPr>
      </p:pic>
      <p:sp>
        <p:nvSpPr>
          <p:cNvPr id="34" name="Slide Number Placeholder 9">
            <a:extLst>
              <a:ext uri="{FF2B5EF4-FFF2-40B4-BE49-F238E27FC236}">
                <a16:creationId xmlns:a16="http://schemas.microsoft.com/office/drawing/2014/main" id="{4B281EA8-FB27-6093-8387-FB5109156997}"/>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33</a:t>
            </a:fld>
            <a:endParaRPr lang="en-US" sz="1100"/>
          </a:p>
        </p:txBody>
      </p:sp>
      <p:sp>
        <p:nvSpPr>
          <p:cNvPr id="35" name="Text Placeholder 34">
            <a:extLst>
              <a:ext uri="{FF2B5EF4-FFF2-40B4-BE49-F238E27FC236}">
                <a16:creationId xmlns:a16="http://schemas.microsoft.com/office/drawing/2014/main" id="{5D1EED9D-8838-2128-6C9B-9BE786931452}"/>
              </a:ext>
            </a:extLst>
          </p:cNvPr>
          <p:cNvSpPr>
            <a:spLocks noGrp="1"/>
          </p:cNvSpPr>
          <p:nvPr>
            <p:ph type="body" sz="quarter" idx="30"/>
          </p:nvPr>
        </p:nvSpPr>
        <p:spPr/>
        <p:txBody>
          <a:bodyPr/>
          <a:lstStyle/>
          <a:p>
            <a:endParaRPr lang="en-US"/>
          </a:p>
        </p:txBody>
      </p:sp>
      <p:sp>
        <p:nvSpPr>
          <p:cNvPr id="37" name="Text Placeholder 1">
            <a:extLst>
              <a:ext uri="{FF2B5EF4-FFF2-40B4-BE49-F238E27FC236}">
                <a16:creationId xmlns:a16="http://schemas.microsoft.com/office/drawing/2014/main" id="{D19B3CA9-046B-FBD4-99AB-F7A7D7BC4C9A}"/>
              </a:ext>
            </a:extLst>
          </p:cNvPr>
          <p:cNvSpPr txBox="1">
            <a:spLocks/>
          </p:cNvSpPr>
          <p:nvPr/>
        </p:nvSpPr>
        <p:spPr>
          <a:xfrm>
            <a:off x="1128154" y="412994"/>
            <a:ext cx="6042743" cy="946746"/>
          </a:xfrm>
          <a:prstGeom prst="rect">
            <a:avLst/>
          </a:prstGeom>
        </p:spPr>
        <p:txBody>
          <a:bodyPr lIns="91440" tIns="45720" rIns="91440" bIns="45720" anchor="t">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defRPr/>
            </a:pPr>
            <a:r>
              <a:rPr lang="en-IE" sz="3300"/>
              <a:t>B.2.Gıda Üretimi ve Lojistik</a:t>
            </a:r>
          </a:p>
          <a:p>
            <a:endParaRPr lang="en-IE" sz="3300"/>
          </a:p>
        </p:txBody>
      </p:sp>
      <p:sp>
        <p:nvSpPr>
          <p:cNvPr id="39" name="TextBox 38">
            <a:extLst>
              <a:ext uri="{FF2B5EF4-FFF2-40B4-BE49-F238E27FC236}">
                <a16:creationId xmlns:a16="http://schemas.microsoft.com/office/drawing/2014/main" id="{89D38E8C-5701-9F02-6E87-1CA9C9FCECD1}"/>
              </a:ext>
            </a:extLst>
          </p:cNvPr>
          <p:cNvSpPr txBox="1"/>
          <p:nvPr/>
        </p:nvSpPr>
        <p:spPr>
          <a:xfrm>
            <a:off x="685741" y="1176642"/>
            <a:ext cx="6489234" cy="461665"/>
          </a:xfrm>
          <a:prstGeom prst="rect">
            <a:avLst/>
          </a:prstGeom>
          <a:noFill/>
        </p:spPr>
        <p:txBody>
          <a:bodyPr wrap="square" lIns="91440" tIns="45720" rIns="91440" bIns="45720" anchor="t">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B.2.3. Gıda Etiketleme</a:t>
            </a:r>
            <a:endParaRPr lang="en-IE" sz="24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4254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algn="ctr"/>
            <a:r>
              <a:rPr lang="tr-TR" sz="1200" b="1" i="1" dirty="0">
                <a:latin typeface="Calibri"/>
                <a:ea typeface="Calibri" panose="020F0502020204030204" pitchFamily="34" charset="0"/>
                <a:cs typeface="Calibri"/>
              </a:rPr>
              <a:t>Gıda bilgisi paketin üzerinde olmalı ve tüketiciler</a:t>
            </a:r>
            <a:r>
              <a:rPr lang="tr-TR" sz="1200" b="1" i="1" dirty="0">
                <a:solidFill>
                  <a:srgbClr val="000000"/>
                </a:solidFill>
                <a:effectLst/>
                <a:latin typeface="Calibri"/>
                <a:ea typeface="Calibri" panose="020F0502020204030204" pitchFamily="34" charset="0"/>
                <a:cs typeface="Calibri"/>
              </a:rPr>
              <a:t> tarafından kolaylıkla anlaşılabilecek bir dilde sunulmalıdır</a:t>
            </a:r>
            <a:r>
              <a:rPr lang="tr-TR" sz="1200" b="1" i="1" dirty="0">
                <a:latin typeface="Calibri"/>
                <a:ea typeface="Calibri" panose="020F0502020204030204" pitchFamily="34" charset="0"/>
                <a:cs typeface="Calibri"/>
              </a:rPr>
              <a:t>.</a:t>
            </a:r>
            <a:endParaRPr lang="tr-TR" sz="1200" i="1" dirty="0">
              <a:solidFill>
                <a:schemeClr val="tx1"/>
              </a:solidFill>
              <a:latin typeface="Calibri"/>
              <a:ea typeface="Calibri" panose="020F0502020204030204" pitchFamily="34" charset="0"/>
              <a:cs typeface="Calibri"/>
            </a:endParaRPr>
          </a:p>
          <a:p>
            <a:pPr algn="l" rtl="0" fontAlgn="base"/>
            <a:endParaRPr lang="tr-TR" sz="1200" i="0" dirty="0">
              <a:solidFill>
                <a:srgbClr val="000000"/>
              </a:solidFill>
              <a:effectLst/>
              <a:ea typeface="Calibri" panose="020F0502020204030204" pitchFamily="34" charset="0"/>
            </a:endParaRPr>
          </a:p>
          <a:p>
            <a:pPr algn="l" fontAlgn="base"/>
            <a:r>
              <a:rPr lang="tr-TR" sz="1200" dirty="0">
                <a:latin typeface="Calibri"/>
                <a:ea typeface="Calibri" panose="020F0502020204030204" pitchFamily="34" charset="0"/>
                <a:cs typeface="Calibri"/>
              </a:rPr>
              <a:t>Olası yanlış anlamaları önlemek için </a:t>
            </a:r>
            <a:r>
              <a:rPr lang="tr-TR" sz="1200" i="0" dirty="0">
                <a:solidFill>
                  <a:srgbClr val="000000"/>
                </a:solidFill>
                <a:effectLst/>
                <a:latin typeface="Calibri"/>
                <a:ea typeface="Calibri" panose="020F0502020204030204" pitchFamily="34" charset="0"/>
                <a:cs typeface="Calibri"/>
              </a:rPr>
              <a:t>'son kullanma' ve 'en iyi kullanma' tarihleri</a:t>
            </a:r>
            <a:r>
              <a:rPr lang="tr-TR" sz="1200" dirty="0">
                <a:latin typeface="Calibri"/>
                <a:ea typeface="Calibri" panose="020F0502020204030204" pitchFamily="34" charset="0"/>
                <a:cs typeface="Calibri"/>
              </a:rPr>
              <a:t> önemlidir, bu bilgilerin olmaması gıda</a:t>
            </a:r>
            <a:r>
              <a:rPr lang="tr-TR" sz="1200" i="0" dirty="0">
                <a:solidFill>
                  <a:srgbClr val="000000"/>
                </a:solidFill>
                <a:effectLst/>
                <a:latin typeface="Calibri"/>
                <a:ea typeface="Calibri" panose="020F0502020204030204" pitchFamily="34" charset="0"/>
                <a:cs typeface="Calibri"/>
              </a:rPr>
              <a:t> israfına yol açar. Bu nedenle tüketicilerin bu </a:t>
            </a:r>
            <a:r>
              <a:rPr lang="tr-TR" sz="1200" dirty="0">
                <a:latin typeface="Calibri"/>
                <a:ea typeface="Calibri" panose="020F0502020204030204" pitchFamily="34" charset="0"/>
                <a:cs typeface="Calibri"/>
              </a:rPr>
              <a:t>konularda</a:t>
            </a:r>
            <a:r>
              <a:rPr lang="tr-TR" sz="1200" i="0" dirty="0">
                <a:solidFill>
                  <a:srgbClr val="000000"/>
                </a:solidFill>
                <a:effectLst/>
                <a:latin typeface="Calibri"/>
                <a:ea typeface="Calibri" panose="020F0502020204030204" pitchFamily="34" charset="0"/>
                <a:cs typeface="Calibri"/>
              </a:rPr>
              <a:t> daha fazla bilgi sahibi olması gerekmektedir.</a:t>
            </a:r>
            <a:r>
              <a:rPr lang="tr-TR" sz="1200" dirty="0">
                <a:latin typeface="Calibri"/>
                <a:ea typeface="Calibri" panose="020F0502020204030204" pitchFamily="34" charset="0"/>
                <a:cs typeface="Calibri"/>
              </a:rPr>
              <a:t> </a:t>
            </a:r>
          </a:p>
          <a:p>
            <a:pPr algn="l" rtl="0" fontAlgn="base"/>
            <a:endParaRPr lang="tr-TR" sz="1200" dirty="0">
              <a:ea typeface="Calibri" panose="020F0502020204030204" pitchFamily="34" charset="0"/>
            </a:endParaRPr>
          </a:p>
          <a:p>
            <a:pPr fontAlgn="base"/>
            <a:r>
              <a:rPr lang="tr-TR" sz="1200" dirty="0">
                <a:solidFill>
                  <a:schemeClr val="tx1"/>
                </a:solidFill>
                <a:latin typeface="Calibri"/>
                <a:ea typeface="Calibri" panose="020F0502020204030204" pitchFamily="34" charset="0"/>
                <a:cs typeface="Calibri"/>
              </a:rPr>
              <a:t>Uzaktan</a:t>
            </a:r>
            <a:r>
              <a:rPr lang="tr-TR" sz="1200" dirty="0">
                <a:latin typeface="Calibri"/>
                <a:ea typeface="Calibri" panose="020F0502020204030204" pitchFamily="34" charset="0"/>
                <a:cs typeface="Calibri"/>
              </a:rPr>
              <a:t> satışla ilgili olarak</a:t>
            </a:r>
            <a:r>
              <a:rPr lang="tr-TR" sz="1200" b="0" dirty="0">
                <a:effectLst/>
                <a:latin typeface="Calibri"/>
                <a:ea typeface="Calibri" panose="020F0502020204030204" pitchFamily="34" charset="0"/>
                <a:cs typeface="Calibri"/>
              </a:rPr>
              <a:t>, minimum dayanıklılık tarihi veya "</a:t>
            </a:r>
            <a:r>
              <a:rPr lang="tr-TR" sz="1200" dirty="0">
                <a:latin typeface="Calibri"/>
                <a:ea typeface="Calibri" panose="020F0502020204030204" pitchFamily="34" charset="0"/>
                <a:cs typeface="Calibri"/>
              </a:rPr>
              <a:t>tüketim tarihi</a:t>
            </a:r>
            <a:r>
              <a:rPr lang="tr-TR" sz="1200" b="0" dirty="0">
                <a:effectLst/>
                <a:latin typeface="Calibri"/>
                <a:ea typeface="Calibri" panose="020F0502020204030204" pitchFamily="34" charset="0"/>
                <a:cs typeface="Calibri"/>
              </a:rPr>
              <a:t>" hariç</a:t>
            </a:r>
            <a:r>
              <a:rPr lang="tr-TR" sz="1200" dirty="0">
                <a:latin typeface="Calibri"/>
                <a:ea typeface="Calibri" panose="020F0502020204030204" pitchFamily="34" charset="0"/>
                <a:cs typeface="Calibri"/>
              </a:rPr>
              <a:t>, </a:t>
            </a:r>
            <a:r>
              <a:rPr lang="tr-TR" sz="1200" b="0" dirty="0">
                <a:effectLst/>
                <a:latin typeface="Calibri"/>
                <a:ea typeface="Calibri" panose="020F0502020204030204" pitchFamily="34" charset="0"/>
                <a:cs typeface="Calibri"/>
              </a:rPr>
              <a:t>zorunlu gıda bilgileri, satın alma işlemi tamamlanmadan önce mevcut olmalı ve uzaktan satışı destekleyen </a:t>
            </a:r>
            <a:r>
              <a:rPr lang="tr-TR" sz="1200" dirty="0">
                <a:latin typeface="Calibri"/>
                <a:ea typeface="Calibri" panose="020F0502020204030204" pitchFamily="34" charset="0"/>
                <a:cs typeface="Calibri"/>
              </a:rPr>
              <a:t>materyallerde </a:t>
            </a:r>
            <a:r>
              <a:rPr lang="tr-TR" sz="1200" b="0" dirty="0">
                <a:effectLst/>
                <a:latin typeface="Calibri"/>
                <a:ea typeface="Calibri" panose="020F0502020204030204" pitchFamily="34" charset="0"/>
                <a:cs typeface="Calibri"/>
              </a:rPr>
              <a:t>veya</a:t>
            </a:r>
            <a:r>
              <a:rPr lang="tr-TR" sz="1200" dirty="0">
                <a:latin typeface="Calibri"/>
                <a:ea typeface="Calibri" panose="020F0502020204030204" pitchFamily="34" charset="0"/>
                <a:cs typeface="Calibri"/>
              </a:rPr>
              <a:t> Gıda İşletmecisi </a:t>
            </a:r>
            <a:r>
              <a:rPr lang="tr-TR" sz="1200" b="0" dirty="0">
                <a:effectLst/>
                <a:latin typeface="Calibri"/>
                <a:ea typeface="Calibri" panose="020F0502020204030204" pitchFamily="34" charset="0"/>
                <a:cs typeface="Calibri"/>
              </a:rPr>
              <a:t>tarafından açıkça </a:t>
            </a:r>
            <a:r>
              <a:rPr lang="tr-TR" sz="1200" dirty="0">
                <a:latin typeface="Calibri"/>
                <a:ea typeface="Calibri" panose="020F0502020204030204" pitchFamily="34" charset="0"/>
                <a:cs typeface="Calibri"/>
              </a:rPr>
              <a:t>belirlenen </a:t>
            </a:r>
            <a:r>
              <a:rPr lang="tr-TR" sz="1200" b="0" dirty="0">
                <a:effectLst/>
                <a:latin typeface="Calibri"/>
                <a:ea typeface="Calibri" panose="020F0502020204030204" pitchFamily="34" charset="0"/>
                <a:cs typeface="Calibri"/>
              </a:rPr>
              <a:t>diğer uygun yollarla sağlanmalıdır</a:t>
            </a:r>
            <a:r>
              <a:rPr lang="tr-TR" sz="1200" dirty="0">
                <a:solidFill>
                  <a:schemeClr val="tx1"/>
                </a:solidFill>
                <a:latin typeface="Calibri"/>
                <a:ea typeface="Calibri" panose="020F0502020204030204" pitchFamily="34" charset="0"/>
                <a:cs typeface="Calibri"/>
              </a:rPr>
              <a:t> (Yönetmelik (AB) No 1169/2011)</a:t>
            </a:r>
            <a:r>
              <a:rPr lang="tr-TR" sz="1200"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Ayrıca, tüm zorunlu bilgiler teslimat sırasında mevcut </a:t>
            </a:r>
            <a:r>
              <a:rPr lang="tr-TR" sz="1200" dirty="0">
                <a:latin typeface="Calibri"/>
                <a:ea typeface="Calibri" panose="020F0502020204030204" pitchFamily="34" charset="0"/>
                <a:cs typeface="Calibri"/>
              </a:rPr>
              <a:t>olmalıdır (</a:t>
            </a:r>
            <a:r>
              <a:rPr lang="tr-TR" sz="1200" dirty="0">
                <a:solidFill>
                  <a:schemeClr val="tx1"/>
                </a:solidFill>
                <a:latin typeface="Calibri"/>
                <a:ea typeface="Calibri" panose="020F0502020204030204" pitchFamily="34" charset="0"/>
                <a:cs typeface="Calibri"/>
              </a:rPr>
              <a:t>Yönetmelik (AB) No 1169/2011)</a:t>
            </a:r>
            <a:r>
              <a:rPr lang="tr-TR" sz="1200" dirty="0">
                <a:latin typeface="Calibri"/>
                <a:ea typeface="Calibri" panose="020F0502020204030204" pitchFamily="34" charset="0"/>
                <a:cs typeface="Calibri"/>
              </a:rPr>
              <a:t>. </a:t>
            </a:r>
            <a:endParaRPr lang="tr-TR" sz="2000" b="0" i="0" dirty="0">
              <a:solidFill>
                <a:srgbClr val="000000"/>
              </a:solidFill>
              <a:ea typeface="Calibri" panose="020F0502020204030204" pitchFamily="34" charset="0"/>
              <a:cs typeface="Calibri"/>
            </a:endParaRPr>
          </a:p>
          <a:p>
            <a:pPr fontAlgn="base"/>
            <a:endParaRPr lang="tr-TR" sz="2000" dirty="0">
              <a:ea typeface="Calibri" panose="020F0502020204030204" pitchFamily="34" charset="0"/>
              <a:cs typeface="Calibri"/>
            </a:endParaRPr>
          </a:p>
          <a:p>
            <a:pPr rtl="0" fontAlgn="base"/>
            <a:r>
              <a:rPr lang="tr-TR" sz="1200" b="1" dirty="0">
                <a:latin typeface="Calibri"/>
                <a:ea typeface="Calibri" panose="020F0502020204030204" pitchFamily="34" charset="0"/>
                <a:cs typeface="Calibri"/>
              </a:rPr>
              <a:t>Alerjenler</a:t>
            </a:r>
            <a:r>
              <a:rPr lang="tr-TR" sz="1200" dirty="0">
                <a:latin typeface="Calibri"/>
                <a:ea typeface="Calibri" panose="020F0502020204030204" pitchFamily="34" charset="0"/>
                <a:cs typeface="Calibri"/>
              </a:rPr>
              <a:t> </a:t>
            </a:r>
            <a:endParaRPr lang="tr-TR" sz="2000" b="0" i="0" dirty="0">
              <a:solidFill>
                <a:srgbClr val="000000"/>
              </a:solidFill>
              <a:effectLst/>
              <a:latin typeface="Calibri"/>
              <a:ea typeface="Calibri" panose="020F0502020204030204" pitchFamily="34" charset="0"/>
              <a:cs typeface="Calibri"/>
            </a:endParaRPr>
          </a:p>
          <a:p>
            <a:pPr algn="l" rtl="0" fontAlgn="base"/>
            <a:r>
              <a:rPr lang="tr-TR" sz="1200" dirty="0">
                <a:latin typeface="Calibri"/>
                <a:ea typeface="Calibri" panose="020F0502020204030204" pitchFamily="34" charset="0"/>
                <a:cs typeface="Calibri"/>
              </a:rPr>
              <a:t>Tüketicileri</a:t>
            </a:r>
            <a:r>
              <a:rPr lang="tr-TR" sz="1200" b="0" i="0" dirty="0">
                <a:solidFill>
                  <a:srgbClr val="000000"/>
                </a:solidFill>
                <a:effectLst/>
                <a:latin typeface="Calibri"/>
                <a:ea typeface="Calibri" panose="020F0502020204030204" pitchFamily="34" charset="0"/>
                <a:cs typeface="Calibri"/>
              </a:rPr>
              <a:t> alerjenlerin varlığı konusunda bilgilendirmek esastır. Etiketler bu amaca hizmet eder.</a:t>
            </a:r>
            <a:endParaRPr lang="tr-TR" sz="2000" b="0" i="0" dirty="0">
              <a:solidFill>
                <a:srgbClr val="000000"/>
              </a:solidFill>
              <a:effectLst/>
              <a:latin typeface="Calibri"/>
              <a:ea typeface="Calibri" panose="020F0502020204030204" pitchFamily="34" charset="0"/>
              <a:cs typeface="Calibri"/>
            </a:endParaRPr>
          </a:p>
          <a:p>
            <a:pPr algn="l" rtl="0" fontAlgn="base"/>
            <a:endParaRPr lang="tr-TR" sz="1200" i="0" dirty="0">
              <a:solidFill>
                <a:srgbClr val="000000"/>
              </a:solidFill>
              <a:effectLst/>
              <a:ea typeface="Calibri" panose="020F0502020204030204" pitchFamily="34" charset="0"/>
            </a:endParaRPr>
          </a:p>
          <a:p>
            <a:pPr algn="l" fontAlgn="base"/>
            <a:r>
              <a:rPr lang="tr-TR" sz="1200" dirty="0">
                <a:latin typeface="Calibri"/>
                <a:ea typeface="Calibri" panose="020F0502020204030204" pitchFamily="34" charset="0"/>
                <a:cs typeface="Calibri"/>
              </a:rPr>
              <a:t>Bu konuda </a:t>
            </a:r>
            <a:r>
              <a:rPr lang="tr-TR" sz="1200" i="0" dirty="0">
                <a:solidFill>
                  <a:srgbClr val="000000"/>
                </a:solidFill>
                <a:effectLst/>
                <a:latin typeface="Calibri"/>
                <a:ea typeface="Calibri" panose="020F0502020204030204" pitchFamily="34" charset="0"/>
                <a:cs typeface="Calibri"/>
              </a:rPr>
              <a:t>daha fazla bilgi edinmek </a:t>
            </a:r>
            <a:r>
              <a:rPr lang="tr-TR" sz="1200" dirty="0">
                <a:latin typeface="Calibri"/>
                <a:ea typeface="Calibri" panose="020F0502020204030204" pitchFamily="34" charset="0"/>
                <a:cs typeface="Calibri"/>
              </a:rPr>
              <a:t>için</a:t>
            </a:r>
            <a:r>
              <a:rPr lang="tr-TR" sz="1200" i="0" dirty="0">
                <a:solidFill>
                  <a:srgbClr val="000000"/>
                </a:solidFill>
                <a:effectLst/>
                <a:latin typeface="Calibri"/>
                <a:ea typeface="Calibri" panose="020F0502020204030204" pitchFamily="34" charset="0"/>
                <a:cs typeface="Calibri"/>
              </a:rPr>
              <a:t> lütfen </a:t>
            </a:r>
            <a:r>
              <a:rPr lang="tr-TR"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burayı</a:t>
            </a:r>
            <a:r>
              <a:rPr lang="tr-TR" sz="1200" dirty="0">
                <a:solidFill>
                  <a:srgbClr val="F79037"/>
                </a:solidFill>
                <a:latin typeface="Calibri"/>
                <a:ea typeface="Calibri" panose="020F0502020204030204" pitchFamily="34" charset="0"/>
                <a:cs typeface="Calibri"/>
              </a:rPr>
              <a:t> </a:t>
            </a:r>
            <a:r>
              <a:rPr lang="tr-TR" sz="1200" dirty="0">
                <a:latin typeface="Calibri"/>
                <a:ea typeface="Calibri" panose="020F0502020204030204" pitchFamily="34" charset="0"/>
                <a:cs typeface="Calibri"/>
              </a:rPr>
              <a:t>tıklayın.</a:t>
            </a:r>
            <a:endParaRPr lang="tr-TR" sz="1200" i="0" dirty="0">
              <a:solidFill>
                <a:srgbClr val="000000"/>
              </a:solidFill>
              <a:effectLst/>
              <a:ea typeface="Calibri" panose="020F0502020204030204" pitchFamily="34" charset="0"/>
            </a:endParaRPr>
          </a:p>
          <a:p>
            <a:pPr algn="l" rtl="0" fontAlgn="base"/>
            <a:endParaRPr lang="tr-TR" sz="1200" i="1" dirty="0">
              <a:ea typeface="Calibri" panose="020F0502020204030204" pitchFamily="34" charset="0"/>
            </a:endParaRPr>
          </a:p>
          <a:p>
            <a:pPr algn="ctr" fontAlgn="base"/>
            <a:r>
              <a:rPr lang="tr-TR" sz="1200" b="1" i="1" dirty="0">
                <a:solidFill>
                  <a:srgbClr val="000000"/>
                </a:solidFill>
                <a:effectLst/>
                <a:latin typeface="Calibri"/>
                <a:ea typeface="Calibri" panose="020F0502020204030204" pitchFamily="34" charset="0"/>
                <a:cs typeface="Calibri"/>
              </a:rPr>
              <a:t>Alerjen olarak kabul edilen madde veya ürünün adı, </a:t>
            </a:r>
            <a:r>
              <a:rPr lang="tr-TR" sz="1200" b="1" i="1" dirty="0">
                <a:latin typeface="Calibri"/>
                <a:ea typeface="Calibri" panose="020F0502020204030204" pitchFamily="34" charset="0"/>
                <a:cs typeface="Calibri"/>
              </a:rPr>
              <a:t>onu </a:t>
            </a:r>
            <a:r>
              <a:rPr lang="tr-TR" sz="1200" b="1" i="1" dirty="0">
                <a:solidFill>
                  <a:srgbClr val="000000"/>
                </a:solidFill>
                <a:effectLst/>
                <a:latin typeface="Calibri"/>
                <a:ea typeface="Calibri" panose="020F0502020204030204" pitchFamily="34" charset="0"/>
                <a:cs typeface="Calibri"/>
              </a:rPr>
              <a:t>içindekiler listesinin geri kalanından açıkça ayıran bir dizgi ile vurgulanmalıdır</a:t>
            </a:r>
            <a:r>
              <a:rPr lang="tr-TR" sz="1200" b="1" i="1" dirty="0">
                <a:latin typeface="Calibri"/>
                <a:ea typeface="Calibri" panose="020F0502020204030204" pitchFamily="34" charset="0"/>
                <a:cs typeface="Calibri"/>
              </a:rPr>
              <a:t> </a:t>
            </a:r>
            <a:r>
              <a:rPr lang="tr-TR" sz="1200" dirty="0">
                <a:solidFill>
                  <a:schemeClr val="tx1"/>
                </a:solidFill>
                <a:latin typeface="Calibri"/>
                <a:ea typeface="Calibri" panose="020F0502020204030204" pitchFamily="34" charset="0"/>
                <a:cs typeface="Calibri"/>
              </a:rPr>
              <a:t>(Yönetmelik (AB) No 1169/2011)</a:t>
            </a:r>
            <a:r>
              <a:rPr lang="tr-TR" sz="1200" b="1" i="1" dirty="0">
                <a:latin typeface="Calibri"/>
                <a:ea typeface="Calibri" panose="020F0502020204030204" pitchFamily="34" charset="0"/>
                <a:cs typeface="Calibri"/>
              </a:rPr>
              <a:t>.</a:t>
            </a:r>
            <a:r>
              <a:rPr lang="tr-TR" sz="1200" i="1" dirty="0">
                <a:latin typeface="Calibri"/>
                <a:ea typeface="Calibri" panose="020F0502020204030204" pitchFamily="34" charset="0"/>
                <a:cs typeface="Calibri"/>
              </a:rPr>
              <a:t> </a:t>
            </a:r>
            <a:endParaRPr lang="tr-TR" sz="1200" b="0" i="1" dirty="0">
              <a:solidFill>
                <a:srgbClr val="000000"/>
              </a:solidFill>
              <a:latin typeface="Calibri"/>
              <a:ea typeface="Calibri" panose="020F0502020204030204" pitchFamily="34" charset="0"/>
              <a:cs typeface="Calibri"/>
            </a:endParaRPr>
          </a:p>
          <a:p>
            <a:pPr algn="ctr" rtl="0" fontAlgn="base"/>
            <a:endParaRPr lang="tr-TR" sz="1200" b="0" i="1" dirty="0">
              <a:solidFill>
                <a:srgbClr val="000000"/>
              </a:solidFill>
              <a:effectLst/>
              <a:ea typeface="Calibri" panose="020F0502020204030204" pitchFamily="34" charset="0"/>
            </a:endParaRPr>
          </a:p>
          <a:p>
            <a:pPr algn="l" fontAlgn="base"/>
            <a:r>
              <a:rPr lang="tr-TR" sz="1200" b="0" i="0" dirty="0">
                <a:solidFill>
                  <a:srgbClr val="000000"/>
                </a:solidFill>
                <a:effectLst/>
                <a:latin typeface="Calibri"/>
                <a:ea typeface="Calibri" panose="020F0502020204030204" pitchFamily="34" charset="0"/>
                <a:cs typeface="Calibri"/>
              </a:rPr>
              <a:t>Ayrım yapmak için farklı bir yazı tipi, stil veya arka plan rengi kullanılabilir. İçindekiler listesinin olmaması durumunda, alerjen olarak kabul edilen madde veya ürünün </a:t>
            </a:r>
            <a:r>
              <a:rPr lang="tr-TR" sz="1200" dirty="0">
                <a:latin typeface="Calibri"/>
                <a:ea typeface="Calibri" panose="020F0502020204030204" pitchFamily="34" charset="0"/>
                <a:cs typeface="Calibri"/>
              </a:rPr>
              <a:t>gösteriminde "içerir"</a:t>
            </a:r>
            <a:r>
              <a:rPr lang="tr-TR" sz="1200" b="0" i="0" dirty="0">
                <a:solidFill>
                  <a:srgbClr val="000000"/>
                </a:solidFill>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kelimesini</a:t>
            </a:r>
            <a:r>
              <a:rPr lang="tr-TR" sz="1200" b="0" i="0" dirty="0">
                <a:solidFill>
                  <a:srgbClr val="000000"/>
                </a:solidFill>
                <a:effectLst/>
                <a:latin typeface="Calibri"/>
                <a:ea typeface="Calibri" panose="020F0502020204030204" pitchFamily="34" charset="0"/>
                <a:cs typeface="Calibri"/>
              </a:rPr>
              <a:t> içerecektir</a:t>
            </a:r>
            <a:r>
              <a:rPr lang="tr-TR" sz="1200" dirty="0">
                <a:latin typeface="Calibri"/>
                <a:ea typeface="Calibri" panose="020F0502020204030204" pitchFamily="34" charset="0"/>
                <a:cs typeface="Calibri"/>
              </a:rPr>
              <a:t> </a:t>
            </a:r>
            <a:r>
              <a:rPr lang="tr-TR" sz="1200" dirty="0">
                <a:solidFill>
                  <a:schemeClr val="tx1"/>
                </a:solidFill>
                <a:latin typeface="Calibri"/>
                <a:ea typeface="Calibri" panose="020F0502020204030204" pitchFamily="34" charset="0"/>
                <a:cs typeface="Calibri"/>
              </a:rPr>
              <a:t>(Yönetmelik (AB) No 1169/2011)</a:t>
            </a:r>
            <a:r>
              <a:rPr lang="tr-TR" sz="1200" dirty="0">
                <a:latin typeface="Calibri"/>
                <a:ea typeface="Calibri" panose="020F0502020204030204" pitchFamily="34" charset="0"/>
                <a:cs typeface="Calibri"/>
              </a:rPr>
              <a:t>. </a:t>
            </a:r>
            <a:endParaRPr lang="tr-TR" sz="2000" b="0" i="0" dirty="0">
              <a:solidFill>
                <a:srgbClr val="000000"/>
              </a:solidFill>
              <a:effectLst/>
              <a:latin typeface="Calibri"/>
              <a:ea typeface="Calibri" panose="020F0502020204030204" pitchFamily="34" charset="0"/>
              <a:cs typeface="Calibri"/>
            </a:endParaRPr>
          </a:p>
          <a:p>
            <a:pPr algn="l" fontAlgn="base"/>
            <a:r>
              <a:rPr lang="tr-TR" sz="1200" dirty="0">
                <a:latin typeface="Calibri"/>
                <a:ea typeface="Calibri" panose="020F0502020204030204" pitchFamily="34" charset="0"/>
                <a:cs typeface="Calibri"/>
              </a:rPr>
              <a:t> </a:t>
            </a:r>
            <a:r>
              <a:rPr lang="tr-TR" sz="1200" b="1" dirty="0">
                <a:latin typeface="Calibri"/>
                <a:ea typeface="Calibri" panose="020F0502020204030204" pitchFamily="34" charset="0"/>
                <a:cs typeface="Calibri"/>
              </a:rPr>
              <a:t> </a:t>
            </a:r>
            <a:r>
              <a:rPr lang="tr-TR" sz="1200" dirty="0">
                <a:latin typeface="Calibri"/>
                <a:ea typeface="Calibri" panose="020F0502020204030204" pitchFamily="34" charset="0"/>
                <a:cs typeface="Calibri"/>
              </a:rPr>
              <a:t> </a:t>
            </a:r>
            <a:endParaRPr lang="tr-TR" sz="2000" b="0" i="0" dirty="0">
              <a:solidFill>
                <a:srgbClr val="000000"/>
              </a:solidFill>
              <a:effectLst/>
              <a:latin typeface="Calibri"/>
              <a:ea typeface="Calibri" panose="020F0502020204030204" pitchFamily="34" charset="0"/>
              <a:cs typeface="Calibri"/>
            </a:endParaRPr>
          </a:p>
          <a:p>
            <a:pPr algn="l" fontAlgn="base"/>
            <a:r>
              <a:rPr lang="tr-TR" sz="1200" b="1" i="0" dirty="0">
                <a:solidFill>
                  <a:srgbClr val="000000"/>
                </a:solidFill>
                <a:effectLst/>
                <a:latin typeface="Calibri"/>
                <a:ea typeface="Calibri" panose="020F0502020204030204" pitchFamily="34" charset="0"/>
                <a:cs typeface="Calibri"/>
              </a:rPr>
              <a:t>Ürünün </a:t>
            </a:r>
            <a:r>
              <a:rPr lang="tr-TR" sz="1200" b="1" dirty="0">
                <a:latin typeface="Calibri"/>
                <a:ea typeface="Calibri" panose="020F0502020204030204" pitchFamily="34" charset="0"/>
                <a:cs typeface="Calibri"/>
              </a:rPr>
              <a:t>besin değeri </a:t>
            </a:r>
            <a:r>
              <a:rPr lang="tr-TR" sz="1200" b="1" i="0" dirty="0">
                <a:solidFill>
                  <a:srgbClr val="000000"/>
                </a:solidFill>
                <a:effectLst/>
                <a:latin typeface="Calibri"/>
                <a:ea typeface="Calibri" panose="020F0502020204030204" pitchFamily="34" charset="0"/>
                <a:cs typeface="Calibri"/>
              </a:rPr>
              <a:t>beyanı:</a:t>
            </a:r>
            <a:r>
              <a:rPr lang="tr-TR" sz="1200" b="1"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Zorunlu </a:t>
            </a:r>
            <a:r>
              <a:rPr lang="tr-TR" sz="1200" dirty="0">
                <a:latin typeface="Calibri"/>
                <a:ea typeface="Calibri" panose="020F0502020204030204" pitchFamily="34" charset="0"/>
                <a:cs typeface="Calibri"/>
              </a:rPr>
              <a:t>besin değeri beyanı</a:t>
            </a:r>
            <a:r>
              <a:rPr lang="tr-TR" sz="1200" b="0" i="0" dirty="0">
                <a:solidFill>
                  <a:srgbClr val="000000"/>
                </a:solidFill>
                <a:effectLst/>
                <a:latin typeface="Calibri"/>
                <a:ea typeface="Calibri" panose="020F0502020204030204" pitchFamily="34" charset="0"/>
                <a:cs typeface="Calibri"/>
              </a:rPr>
              <a:t> aşağıdakileri içerecektir:</a:t>
            </a:r>
            <a:r>
              <a:rPr lang="tr-TR" sz="1200" dirty="0">
                <a:latin typeface="Calibri"/>
                <a:ea typeface="Calibri" panose="020F0502020204030204" pitchFamily="34" charset="0"/>
                <a:cs typeface="Calibri"/>
              </a:rPr>
              <a:t> </a:t>
            </a:r>
            <a:r>
              <a:rPr lang="tr-TR" sz="1200" dirty="0">
                <a:solidFill>
                  <a:schemeClr val="tx1"/>
                </a:solidFill>
                <a:latin typeface="Calibri"/>
                <a:ea typeface="Calibri" panose="020F0502020204030204" pitchFamily="34" charset="0"/>
                <a:cs typeface="Calibri"/>
              </a:rPr>
              <a:t>(Yönetmelik (AB) No 1169/2011)</a:t>
            </a:r>
            <a:r>
              <a:rPr lang="tr-TR" sz="1200" dirty="0">
                <a:latin typeface="Calibri"/>
                <a:ea typeface="Calibri" panose="020F0502020204030204" pitchFamily="34" charset="0"/>
                <a:cs typeface="Calibri"/>
              </a:rPr>
              <a:t>: </a:t>
            </a:r>
            <a:endParaRPr lang="tr-TR" sz="2000" b="0" i="0" dirty="0">
              <a:solidFill>
                <a:srgbClr val="000000"/>
              </a:solidFill>
              <a:effectLst/>
              <a:latin typeface="Calibri"/>
              <a:ea typeface="Calibri" panose="020F0502020204030204" pitchFamily="34" charset="0"/>
              <a:cs typeface="Calibri"/>
            </a:endParaRPr>
          </a:p>
          <a:p>
            <a:pPr algn="l" rtl="0" fontAlgn="base">
              <a:buFont typeface="+mj-lt"/>
              <a:buAutoNum type="arabicPeriod"/>
            </a:pPr>
            <a:r>
              <a:rPr lang="tr-TR" sz="1200" dirty="0">
                <a:latin typeface="Calibri"/>
                <a:ea typeface="Calibri" panose="020F0502020204030204" pitchFamily="34" charset="0"/>
                <a:cs typeface="Calibri"/>
              </a:rPr>
              <a:t>Enerji</a:t>
            </a:r>
            <a:r>
              <a:rPr lang="tr-TR" sz="1200" b="0" i="0" dirty="0">
                <a:solidFill>
                  <a:srgbClr val="000000"/>
                </a:solidFill>
                <a:effectLst/>
                <a:latin typeface="Calibri"/>
                <a:ea typeface="Calibri" panose="020F0502020204030204" pitchFamily="34" charset="0"/>
                <a:cs typeface="Calibri"/>
              </a:rPr>
              <a:t> değeri; </a:t>
            </a:r>
            <a:r>
              <a:rPr lang="tr-TR" sz="1200" dirty="0">
                <a:latin typeface="Calibri"/>
                <a:ea typeface="Calibri" panose="020F0502020204030204" pitchFamily="34" charset="0"/>
                <a:cs typeface="Calibri"/>
              </a:rPr>
              <a:t>ve</a:t>
            </a:r>
            <a:endParaRPr lang="tr-TR" sz="2000" dirty="0">
              <a:latin typeface="Calibri"/>
              <a:ea typeface="Calibri" panose="020F0502020204030204" pitchFamily="34" charset="0"/>
              <a:cs typeface="Calibri"/>
            </a:endParaRPr>
          </a:p>
          <a:p>
            <a:pPr algn="l" rtl="0" fontAlgn="base">
              <a:buFont typeface="+mj-lt"/>
              <a:buAutoNum type="arabicPeriod"/>
            </a:pPr>
            <a:r>
              <a:rPr lang="tr-TR" sz="1200" dirty="0">
                <a:latin typeface="Calibri"/>
                <a:ea typeface="Calibri" panose="020F0502020204030204" pitchFamily="34" charset="0"/>
                <a:cs typeface="Calibri"/>
              </a:rPr>
              <a:t>Yağ</a:t>
            </a:r>
            <a:r>
              <a:rPr lang="tr-TR" sz="1200" b="0" i="0" dirty="0">
                <a:solidFill>
                  <a:srgbClr val="000000"/>
                </a:solidFill>
                <a:effectLst/>
                <a:latin typeface="Calibri"/>
                <a:ea typeface="Calibri" panose="020F0502020204030204" pitchFamily="34" charset="0"/>
                <a:cs typeface="Calibri"/>
              </a:rPr>
              <a:t>, doymuş, karbonhidrat, şeker, protein ve tuz miktarları.</a:t>
            </a:r>
            <a:endParaRPr lang="tr-TR" sz="2000" b="0" i="0" dirty="0">
              <a:solidFill>
                <a:srgbClr val="000000"/>
              </a:solidFill>
              <a:effectLst/>
              <a:latin typeface="Calibri"/>
              <a:ea typeface="Calibri" panose="020F0502020204030204" pitchFamily="34" charset="0"/>
              <a:cs typeface="Calibri"/>
            </a:endParaRPr>
          </a:p>
          <a:p>
            <a:pPr algn="l" rtl="0" fontAlgn="base"/>
            <a:endParaRPr lang="tr-TR" sz="1200" b="0" i="0" dirty="0">
              <a:solidFill>
                <a:srgbClr val="000000"/>
              </a:solidFill>
              <a:effectLst/>
              <a:ea typeface="Calibri" panose="020F0502020204030204" pitchFamily="34" charset="0"/>
            </a:endParaRPr>
          </a:p>
          <a:p>
            <a:pPr algn="l" fontAlgn="base"/>
            <a:r>
              <a:rPr lang="tr-TR" sz="1200" dirty="0">
                <a:latin typeface="Calibri"/>
                <a:ea typeface="Calibri" panose="020F0502020204030204" pitchFamily="34" charset="0"/>
                <a:cs typeface="Calibri"/>
              </a:rPr>
              <a:t>"</a:t>
            </a:r>
            <a:r>
              <a:rPr lang="tr-TR" sz="1200" b="0" i="1" dirty="0">
                <a:solidFill>
                  <a:srgbClr val="000000"/>
                </a:solidFill>
                <a:effectLst/>
                <a:latin typeface="Calibri"/>
                <a:ea typeface="Calibri" panose="020F0502020204030204" pitchFamily="34" charset="0"/>
                <a:cs typeface="Calibri"/>
              </a:rPr>
              <a:t>Uygun olduğunda, tuz içeriğinin yalnızca doğal olarak oluşan sodyumdan kaynaklandığını belirten bir ifade, beslenme beyanına yakın görünebilir.</a:t>
            </a:r>
            <a:r>
              <a:rPr lang="tr-TR" sz="1200" dirty="0">
                <a:latin typeface="Calibri"/>
                <a:ea typeface="Calibri" panose="020F0502020204030204" pitchFamily="34" charset="0"/>
                <a:cs typeface="Calibri"/>
              </a:rPr>
              <a:t>"</a:t>
            </a:r>
            <a:r>
              <a:rPr lang="tr-TR" sz="1200" dirty="0">
                <a:solidFill>
                  <a:schemeClr val="tx1"/>
                </a:solidFill>
                <a:latin typeface="Calibri"/>
                <a:ea typeface="Calibri" panose="020F0502020204030204" pitchFamily="34" charset="0"/>
                <a:cs typeface="Calibri"/>
              </a:rPr>
              <a:t>(Yönetmelik (AB) No 1169/2011)</a:t>
            </a:r>
            <a:r>
              <a:rPr lang="tr-TR" sz="1200" dirty="0">
                <a:latin typeface="Calibri"/>
                <a:ea typeface="Calibri" panose="020F0502020204030204" pitchFamily="34" charset="0"/>
                <a:cs typeface="Calibri"/>
              </a:rPr>
              <a:t>. </a:t>
            </a:r>
            <a:endParaRPr lang="tr-TR" sz="2000" b="0" i="0" dirty="0">
              <a:solidFill>
                <a:srgbClr val="000000"/>
              </a:solidFill>
              <a:effectLst/>
              <a:latin typeface="Calibri"/>
              <a:ea typeface="Calibri" panose="020F0502020204030204" pitchFamily="34" charset="0"/>
              <a:cs typeface="Calibri"/>
            </a:endParaRPr>
          </a:p>
          <a:p>
            <a:pPr algn="l" rtl="0" fontAlgn="base"/>
            <a:endParaRPr lang="tr-TR" sz="1200" b="0" i="0" dirty="0">
              <a:solidFill>
                <a:srgbClr val="000000"/>
              </a:solidFill>
              <a:effectLst/>
              <a:ea typeface="Calibri" panose="020F0502020204030204" pitchFamily="34" charset="0"/>
            </a:endParaRPr>
          </a:p>
          <a:p>
            <a:pPr algn="l" fontAlgn="base"/>
            <a:r>
              <a:rPr lang="tr-TR" sz="1200" b="0" i="0" dirty="0">
                <a:solidFill>
                  <a:srgbClr val="000000"/>
                </a:solidFill>
                <a:effectLst/>
                <a:latin typeface="Calibri"/>
                <a:ea typeface="Calibri" panose="020F0502020204030204" pitchFamily="34" charset="0"/>
                <a:cs typeface="Calibri"/>
              </a:rPr>
              <a:t>Bununla birlikte, bazı gıdalar zorunlu beslenme beyanı zorunluluğundan muaftır. Bu konu hakkında daha fazla bilgi edinmek için lütfen </a:t>
            </a:r>
            <a:r>
              <a:rPr lang="tr-TR" sz="1200" b="1" dirty="0">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burayı</a:t>
            </a:r>
            <a:r>
              <a:rPr lang="tr-TR" sz="1200" dirty="0">
                <a:latin typeface="Calibri"/>
                <a:ea typeface="Calibri" panose="020F0502020204030204" pitchFamily="34" charset="0"/>
                <a:cs typeface="Calibri"/>
              </a:rPr>
              <a:t> tıklayın.</a:t>
            </a:r>
            <a:endParaRPr lang="tr-TR" sz="2000" b="0" i="0" dirty="0">
              <a:solidFill>
                <a:srgbClr val="000000"/>
              </a:solidFill>
              <a:effectLst/>
              <a:ea typeface="Calibri" panose="020F0502020204030204" pitchFamily="34" charset="0"/>
            </a:endParaRPr>
          </a:p>
          <a:p>
            <a:pPr algn="l" rtl="0" fontAlgn="base"/>
            <a:endParaRPr lang="tr-TR" sz="1200" i="0" dirty="0">
              <a:solidFill>
                <a:srgbClr val="000000"/>
              </a:solidFill>
              <a:effectLst/>
              <a:ea typeface="Calibri" panose="020F0502020204030204" pitchFamily="34" charset="0"/>
            </a:endParaRPr>
          </a:p>
          <a:p>
            <a:pPr algn="l" rtl="0" fontAlgn="base"/>
            <a:endParaRPr lang="tr-TR"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4" name="Picture 3">
            <a:extLst>
              <a:ext uri="{FF2B5EF4-FFF2-40B4-BE49-F238E27FC236}">
                <a16:creationId xmlns:a16="http://schemas.microsoft.com/office/drawing/2014/main" id="{49B26A8E-A444-0CE3-41E9-4C268223404A}"/>
              </a:ext>
            </a:extLst>
          </p:cNvPr>
          <p:cNvPicPr>
            <a:picLocks noChangeAspect="1"/>
          </p:cNvPicPr>
          <p:nvPr/>
        </p:nvPicPr>
        <p:blipFill>
          <a:blip r:embed="rId4"/>
          <a:stretch>
            <a:fillRect/>
          </a:stretch>
        </p:blipFill>
        <p:spPr>
          <a:xfrm>
            <a:off x="118587" y="8629236"/>
            <a:ext cx="493080" cy="474817"/>
          </a:xfrm>
          <a:prstGeom prst="rect">
            <a:avLst/>
          </a:prstGeom>
        </p:spPr>
      </p:pic>
      <p:pic>
        <p:nvPicPr>
          <p:cNvPr id="33" name="Picture 32">
            <a:extLst>
              <a:ext uri="{FF2B5EF4-FFF2-40B4-BE49-F238E27FC236}">
                <a16:creationId xmlns:a16="http://schemas.microsoft.com/office/drawing/2014/main" id="{FF306BD9-B9EE-8642-B44F-6EF726D7FAB8}"/>
              </a:ext>
            </a:extLst>
          </p:cNvPr>
          <p:cNvPicPr>
            <a:picLocks noChangeAspect="1"/>
          </p:cNvPicPr>
          <p:nvPr/>
        </p:nvPicPr>
        <p:blipFill>
          <a:blip r:embed="rId4"/>
          <a:stretch>
            <a:fillRect/>
          </a:stretch>
        </p:blipFill>
        <p:spPr>
          <a:xfrm>
            <a:off x="120917" y="5343180"/>
            <a:ext cx="493080" cy="474817"/>
          </a:xfrm>
          <a:prstGeom prst="rect">
            <a:avLst/>
          </a:prstGeom>
        </p:spPr>
      </p:pic>
      <p:sp>
        <p:nvSpPr>
          <p:cNvPr id="35" name="Slide Number Placeholder 9">
            <a:extLst>
              <a:ext uri="{FF2B5EF4-FFF2-40B4-BE49-F238E27FC236}">
                <a16:creationId xmlns:a16="http://schemas.microsoft.com/office/drawing/2014/main" id="{AFFDE7D6-5174-EF7E-68B0-6BAE52E64DE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34</a:t>
            </a:fld>
            <a:endParaRPr lang="en-US" sz="1100"/>
          </a:p>
        </p:txBody>
      </p:sp>
      <p:sp>
        <p:nvSpPr>
          <p:cNvPr id="38" name="Text Placeholder 1">
            <a:extLst>
              <a:ext uri="{FF2B5EF4-FFF2-40B4-BE49-F238E27FC236}">
                <a16:creationId xmlns:a16="http://schemas.microsoft.com/office/drawing/2014/main" id="{A8E352B7-BFC3-7B80-2ED9-AA1C03E50A11}"/>
              </a:ext>
            </a:extLst>
          </p:cNvPr>
          <p:cNvSpPr txBox="1">
            <a:spLocks/>
          </p:cNvSpPr>
          <p:nvPr/>
        </p:nvSpPr>
        <p:spPr>
          <a:xfrm>
            <a:off x="1128154" y="412994"/>
            <a:ext cx="6042743" cy="946746"/>
          </a:xfrm>
          <a:prstGeom prst="rect">
            <a:avLst/>
          </a:prstGeom>
        </p:spPr>
        <p:txBody>
          <a:bodyPr lIns="91440" tIns="45720" rIns="91440" bIns="45720" anchor="t">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defRPr/>
            </a:pPr>
            <a:r>
              <a:rPr lang="en-IE" sz="3300"/>
              <a:t>B.2.Gıda Üretimi ve Lojistik</a:t>
            </a:r>
          </a:p>
          <a:p>
            <a:endParaRPr lang="en-IE" sz="3300"/>
          </a:p>
        </p:txBody>
      </p:sp>
      <p:sp>
        <p:nvSpPr>
          <p:cNvPr id="40" name="TextBox 39">
            <a:extLst>
              <a:ext uri="{FF2B5EF4-FFF2-40B4-BE49-F238E27FC236}">
                <a16:creationId xmlns:a16="http://schemas.microsoft.com/office/drawing/2014/main" id="{EE31A017-6D08-D093-92F1-B9B8D5D02C07}"/>
              </a:ext>
            </a:extLst>
          </p:cNvPr>
          <p:cNvSpPr txBox="1"/>
          <p:nvPr/>
        </p:nvSpPr>
        <p:spPr>
          <a:xfrm>
            <a:off x="685741" y="1136007"/>
            <a:ext cx="6489234" cy="461665"/>
          </a:xfrm>
          <a:prstGeom prst="rect">
            <a:avLst/>
          </a:prstGeom>
          <a:noFill/>
        </p:spPr>
        <p:txBody>
          <a:bodyPr wrap="square" lIns="91440" tIns="45720" rIns="91440" bIns="45720" anchor="t">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B.2.3. Gıda Etiketleme</a:t>
            </a:r>
            <a:endParaRPr lang="en-IE" sz="24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8515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128154" y="412994"/>
            <a:ext cx="6042743"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a:t>Gıda Üretimi ve Lojistik</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35951"/>
            <a:ext cx="6343241" cy="6820641"/>
          </a:xfrm>
        </p:spPr>
        <p:txBody>
          <a:bodyPr lIns="91440" tIns="45720" rIns="91440" bIns="45720" numCol="1" spcCol="288000" anchor="t">
            <a:noAutofit/>
          </a:bodyPr>
          <a:lstStyle/>
          <a:p>
            <a:pPr fontAlgn="base"/>
            <a:r>
              <a:rPr lang="en-GB" sz="1200" err="1">
                <a:latin typeface="Calibri"/>
                <a:ea typeface="Calibri" panose="020F0502020204030204" pitchFamily="34" charset="0"/>
                <a:cs typeface="Calibri"/>
              </a:rPr>
              <a:t>Gıda</a:t>
            </a:r>
            <a:r>
              <a:rPr lang="en-GB" sz="1200" dirty="0">
                <a:latin typeface="Calibri"/>
                <a:ea typeface="Calibri" panose="020F0502020204030204" pitchFamily="34" charset="0"/>
                <a:cs typeface="Calibri"/>
              </a:rPr>
              <a:t> </a:t>
            </a:r>
            <a:r>
              <a:rPr lang="en-GB" sz="1200" err="1">
                <a:latin typeface="Calibri"/>
                <a:ea typeface="Calibri" panose="020F0502020204030204" pitchFamily="34" charset="0"/>
                <a:cs typeface="Calibri"/>
              </a:rPr>
              <a:t>etiketleri</a:t>
            </a:r>
            <a:r>
              <a:rPr lang="en-GB" sz="1200" dirty="0">
                <a:latin typeface="Calibri"/>
                <a:ea typeface="Calibri" panose="020F0502020204030204" pitchFamily="34" charset="0"/>
                <a:cs typeface="Calibri"/>
              </a:rPr>
              <a:t>, </a:t>
            </a:r>
            <a:r>
              <a:rPr lang="en-GB" sz="1200" err="1">
                <a:latin typeface="Calibri"/>
                <a:ea typeface="Calibri" panose="020F0502020204030204" pitchFamily="34" charset="0"/>
                <a:cs typeface="Calibri"/>
              </a:rPr>
              <a:t>aşağıdakilerden</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bir</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veya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daha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fazlasının</a:t>
            </a:r>
            <a:r>
              <a:rPr lang="en-GB" sz="1200" b="0" i="0" dirty="0">
                <a:solidFill>
                  <a:srgbClr val="000000"/>
                </a:solidFill>
                <a:effectLst/>
                <a:latin typeface="Calibri"/>
                <a:ea typeface="Calibri" panose="020F0502020204030204" pitchFamily="34" charset="0"/>
                <a:cs typeface="Calibri"/>
              </a:rPr>
              <a:t> </a:t>
            </a:r>
            <a:r>
              <a:rPr lang="en-GB" sz="1200" err="1">
                <a:latin typeface="Calibri"/>
                <a:ea typeface="Calibri" panose="020F0502020204030204" pitchFamily="34" charset="0"/>
                <a:cs typeface="Calibri"/>
              </a:rPr>
              <a:t>miktarlarını</a:t>
            </a:r>
            <a:r>
              <a:rPr lang="en-GB" sz="1200" dirty="0">
                <a:latin typeface="Calibri"/>
                <a:ea typeface="Calibri" panose="020F0502020204030204" pitchFamily="34" charset="0"/>
                <a:cs typeface="Calibri"/>
              </a:rPr>
              <a:t> </a:t>
            </a:r>
            <a:r>
              <a:rPr lang="en-GB" sz="1200" err="1">
                <a:latin typeface="Calibri"/>
                <a:ea typeface="Calibri" panose="020F0502020204030204" pitchFamily="34" charset="0"/>
                <a:cs typeface="Calibri"/>
              </a:rPr>
              <a:t>içermelidir</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Yönetmelik</a:t>
            </a:r>
            <a:r>
              <a:rPr lang="en-GB" sz="1200" dirty="0">
                <a:solidFill>
                  <a:schemeClr val="tx1"/>
                </a:solidFill>
                <a:latin typeface="Calibri"/>
                <a:ea typeface="Calibri" panose="020F0502020204030204" pitchFamily="34" charset="0"/>
                <a:cs typeface="Calibri"/>
              </a:rPr>
              <a:t> (AB) No 1169/2011)</a:t>
            </a:r>
            <a:r>
              <a:rPr lang="en-GB" sz="1200" dirty="0">
                <a:latin typeface="Calibri"/>
                <a:ea typeface="Calibri" panose="020F0502020204030204" pitchFamily="34" charset="0"/>
                <a:cs typeface="Calibri"/>
              </a:rPr>
              <a:t>: </a:t>
            </a:r>
            <a:endParaRPr lang="en-GB" sz="2000" b="0" i="0" dirty="0">
              <a:solidFill>
                <a:srgbClr val="000000"/>
              </a:solidFill>
              <a:effectLst/>
              <a:ea typeface="Calibri" panose="020F0502020204030204" pitchFamily="34" charset="0"/>
              <a:cs typeface="Calibri"/>
            </a:endParaRPr>
          </a:p>
          <a:p>
            <a:pPr rtl="0" fontAlgn="base"/>
            <a:r>
              <a:rPr lang="en-GB" sz="1200" b="0" i="0" dirty="0">
                <a:solidFill>
                  <a:srgbClr val="000000"/>
                </a:solidFill>
                <a:effectLst/>
                <a:latin typeface="Calibri"/>
                <a:ea typeface="Calibri" panose="020F0502020204030204" pitchFamily="34" charset="0"/>
                <a:cs typeface="Calibri"/>
              </a:rPr>
              <a:t>(a) mono-</a:t>
            </a:r>
            <a:r>
              <a:rPr lang="en-GB" sz="1200" b="0" i="0" err="1">
                <a:solidFill>
                  <a:srgbClr val="000000"/>
                </a:solidFill>
                <a:effectLst/>
                <a:latin typeface="Calibri"/>
                <a:ea typeface="Calibri" panose="020F0502020204030204" pitchFamily="34" charset="0"/>
                <a:cs typeface="Calibri"/>
              </a:rPr>
              <a:t>doymamışlar</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ea typeface="Calibri" panose="020F0502020204030204" pitchFamily="34" charset="0"/>
              <a:cs typeface="Calibri"/>
            </a:endParaRPr>
          </a:p>
          <a:p>
            <a:pPr fontAlgn="base"/>
            <a:r>
              <a:rPr lang="en-GB" sz="1200" dirty="0">
                <a:latin typeface="Calibri"/>
                <a:ea typeface="Calibri" panose="020F0502020204030204" pitchFamily="34" charset="0"/>
                <a:cs typeface="Calibri"/>
              </a:rPr>
              <a:t>(b) </a:t>
            </a:r>
            <a:r>
              <a:rPr lang="en-GB" sz="1200" err="1">
                <a:latin typeface="Calibri"/>
                <a:ea typeface="Calibri" panose="020F0502020204030204" pitchFamily="34" charset="0"/>
                <a:cs typeface="Calibri"/>
              </a:rPr>
              <a:t>polidoymamışlar</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ea typeface="Calibri" panose="020F0502020204030204" pitchFamily="34" charset="0"/>
              <a:cs typeface="Calibri"/>
            </a:endParaRPr>
          </a:p>
          <a:p>
            <a:pPr rtl="0" fontAlgn="base"/>
            <a:r>
              <a:rPr lang="en-GB" sz="1200" b="0" i="0" dirty="0">
                <a:solidFill>
                  <a:srgbClr val="000000"/>
                </a:solidFill>
                <a:effectLst/>
                <a:latin typeface="Calibri"/>
                <a:ea typeface="Calibri" panose="020F0502020204030204" pitchFamily="34" charset="0"/>
                <a:cs typeface="Calibri"/>
              </a:rPr>
              <a:t>(c) </a:t>
            </a:r>
            <a:r>
              <a:rPr lang="en-GB" sz="1200" b="0" i="0" err="1">
                <a:solidFill>
                  <a:srgbClr val="000000"/>
                </a:solidFill>
                <a:effectLst/>
                <a:latin typeface="Calibri"/>
                <a:ea typeface="Calibri" panose="020F0502020204030204" pitchFamily="34" charset="0"/>
                <a:cs typeface="Calibri"/>
              </a:rPr>
              <a:t>polioller</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ea typeface="Calibri" panose="020F0502020204030204" pitchFamily="34" charset="0"/>
              <a:cs typeface="Calibri"/>
            </a:endParaRPr>
          </a:p>
          <a:p>
            <a:pPr rtl="0" fontAlgn="base"/>
            <a:r>
              <a:rPr lang="en-GB" sz="1200" b="0" i="0" dirty="0">
                <a:solidFill>
                  <a:srgbClr val="000000"/>
                </a:solidFill>
                <a:effectLst/>
                <a:latin typeface="Calibri"/>
                <a:ea typeface="Calibri" panose="020F0502020204030204" pitchFamily="34" charset="0"/>
                <a:cs typeface="Calibri"/>
              </a:rPr>
              <a:t>(d) </a:t>
            </a:r>
            <a:r>
              <a:rPr lang="en-GB" sz="1200" b="0" i="0" err="1">
                <a:solidFill>
                  <a:srgbClr val="000000"/>
                </a:solidFill>
                <a:effectLst/>
                <a:latin typeface="Calibri"/>
                <a:ea typeface="Calibri" panose="020F0502020204030204" pitchFamily="34" charset="0"/>
                <a:cs typeface="Calibri"/>
              </a:rPr>
              <a:t>nişasta</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ea typeface="Calibri" panose="020F0502020204030204" pitchFamily="34" charset="0"/>
              <a:cs typeface="Calibri"/>
            </a:endParaRPr>
          </a:p>
          <a:p>
            <a:pPr rtl="0" fontAlgn="base"/>
            <a:r>
              <a:rPr lang="en-GB" sz="1200" b="0" i="0" dirty="0">
                <a:solidFill>
                  <a:srgbClr val="000000"/>
                </a:solidFill>
                <a:effectLst/>
                <a:latin typeface="Calibri"/>
                <a:ea typeface="Calibri" panose="020F0502020204030204" pitchFamily="34" charset="0"/>
                <a:cs typeface="Calibri"/>
              </a:rPr>
              <a:t>(e) </a:t>
            </a:r>
            <a:r>
              <a:rPr lang="en-GB" sz="1200" b="0" i="0" err="1">
                <a:solidFill>
                  <a:srgbClr val="000000"/>
                </a:solidFill>
                <a:effectLst/>
                <a:latin typeface="Calibri"/>
                <a:ea typeface="Calibri" panose="020F0502020204030204" pitchFamily="34" charset="0"/>
                <a:cs typeface="Calibri"/>
              </a:rPr>
              <a:t>lif</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ea typeface="Calibri" panose="020F0502020204030204" pitchFamily="34" charset="0"/>
              <a:cs typeface="Calibri"/>
            </a:endParaRPr>
          </a:p>
          <a:p>
            <a:pPr fontAlgn="base"/>
            <a:r>
              <a:rPr lang="en-GB" sz="1200" b="0" i="0" dirty="0">
                <a:solidFill>
                  <a:srgbClr val="000000"/>
                </a:solidFill>
                <a:effectLst/>
                <a:latin typeface="Calibri"/>
                <a:ea typeface="Calibri" panose="020F0502020204030204" pitchFamily="34" charset="0"/>
                <a:cs typeface="Calibri"/>
              </a:rPr>
              <a:t>(f) </a:t>
            </a:r>
            <a:r>
              <a:rPr lang="en-GB" sz="1200" b="0" i="0" err="1">
                <a:solidFill>
                  <a:srgbClr val="000000"/>
                </a:solidFill>
                <a:effectLst/>
                <a:latin typeface="Calibri"/>
                <a:ea typeface="Calibri" panose="020F0502020204030204" pitchFamily="34" charset="0"/>
                <a:cs typeface="Calibri"/>
              </a:rPr>
              <a:t>vitaminler</a:t>
            </a:r>
            <a:r>
              <a:rPr lang="en-GB" sz="1200" b="0" i="0" dirty="0">
                <a:solidFill>
                  <a:srgbClr val="000000"/>
                </a:solidFill>
                <a:effectLst/>
                <a:latin typeface="Calibri"/>
                <a:ea typeface="Calibri" panose="020F0502020204030204" pitchFamily="34" charset="0"/>
                <a:cs typeface="Calibri"/>
              </a:rPr>
              <a:t> (A, D, E, K </a:t>
            </a:r>
            <a:r>
              <a:rPr lang="en-GB" sz="1200" b="0" i="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C </a:t>
            </a:r>
            <a:r>
              <a:rPr lang="en-GB" sz="1200" b="0" i="0" err="1">
                <a:solidFill>
                  <a:srgbClr val="000000"/>
                </a:solidFill>
                <a:effectLst/>
                <a:latin typeface="Calibri"/>
                <a:ea typeface="Calibri" panose="020F0502020204030204" pitchFamily="34" charset="0"/>
                <a:cs typeface="Calibri"/>
              </a:rPr>
              <a:t>vitaminleri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gibi</a:t>
            </a:r>
            <a:r>
              <a:rPr lang="en-GB" sz="1200" b="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Tiamin</a:t>
            </a:r>
            <a:r>
              <a:rPr lang="en-GB" sz="1200" b="0" i="0" dirty="0">
                <a:solidFill>
                  <a:srgbClr val="000000"/>
                </a:solidFill>
                <a:effectLst/>
                <a:latin typeface="Calibri"/>
                <a:ea typeface="Calibri" panose="020F0502020204030204" pitchFamily="34" charset="0"/>
                <a:cs typeface="Calibri"/>
              </a:rPr>
              <a:t>, Riboflavin, </a:t>
            </a:r>
            <a:r>
              <a:rPr lang="en-GB" sz="1200" b="0" i="0" err="1">
                <a:solidFill>
                  <a:srgbClr val="000000"/>
                </a:solidFill>
                <a:effectLst/>
                <a:latin typeface="Calibri"/>
                <a:ea typeface="Calibri" panose="020F0502020204030204" pitchFamily="34" charset="0"/>
                <a:cs typeface="Calibri"/>
              </a:rPr>
              <a:t>Niasin</a:t>
            </a:r>
            <a:r>
              <a:rPr lang="en-GB" sz="1200" b="0" i="0" dirty="0">
                <a:solidFill>
                  <a:srgbClr val="000000"/>
                </a:solidFill>
                <a:effectLst/>
                <a:latin typeface="Calibri"/>
                <a:ea typeface="Calibri" panose="020F0502020204030204" pitchFamily="34" charset="0"/>
                <a:cs typeface="Calibri"/>
              </a:rPr>
              <a:t>, B6 </a:t>
            </a:r>
            <a:r>
              <a:rPr lang="en-GB" sz="1200" b="0" i="0" err="1">
                <a:solidFill>
                  <a:srgbClr val="000000"/>
                </a:solidFill>
                <a:effectLst/>
                <a:latin typeface="Calibri"/>
                <a:ea typeface="Calibri" panose="020F0502020204030204" pitchFamily="34" charset="0"/>
                <a:cs typeface="Calibri"/>
              </a:rPr>
              <a:t>Vitamini</a:t>
            </a:r>
            <a:r>
              <a:rPr lang="en-GB" sz="1200" b="0" i="0" dirty="0">
                <a:solidFill>
                  <a:srgbClr val="000000"/>
                </a:solidFill>
                <a:effectLst/>
                <a:latin typeface="Calibri"/>
                <a:ea typeface="Calibri" panose="020F0502020204030204" pitchFamily="34" charset="0"/>
                <a:cs typeface="Calibri"/>
              </a:rPr>
              <a:t>, Folik </a:t>
            </a:r>
            <a:r>
              <a:rPr lang="en-GB" sz="1200" b="0" i="0" err="1">
                <a:solidFill>
                  <a:srgbClr val="000000"/>
                </a:solidFill>
                <a:effectLst/>
                <a:latin typeface="Calibri"/>
                <a:ea typeface="Calibri" panose="020F0502020204030204" pitchFamily="34" charset="0"/>
                <a:cs typeface="Calibri"/>
              </a:rPr>
              <a:t>asit</a:t>
            </a:r>
            <a:r>
              <a:rPr lang="en-GB" sz="1200" b="0" i="0" dirty="0">
                <a:solidFill>
                  <a:srgbClr val="000000"/>
                </a:solidFill>
                <a:effectLst/>
                <a:latin typeface="Calibri"/>
                <a:ea typeface="Calibri" panose="020F0502020204030204" pitchFamily="34" charset="0"/>
                <a:cs typeface="Calibri"/>
              </a:rPr>
              <a:t>, B12 </a:t>
            </a:r>
            <a:r>
              <a:rPr lang="en-GB" sz="1200" b="0" i="0" err="1">
                <a:solidFill>
                  <a:srgbClr val="000000"/>
                </a:solidFill>
                <a:effectLst/>
                <a:latin typeface="Calibri"/>
                <a:ea typeface="Calibri" panose="020F0502020204030204" pitchFamily="34" charset="0"/>
                <a:cs typeface="Calibri"/>
              </a:rPr>
              <a:t>Vitamini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Biotin) </a:t>
            </a:r>
            <a:r>
              <a:rPr lang="en-GB" sz="1200" b="0" i="0" err="1">
                <a:solidFill>
                  <a:srgbClr val="000000"/>
                </a:solidFill>
                <a:effectLst/>
                <a:latin typeface="Calibri"/>
                <a:ea typeface="Calibri" panose="020F0502020204030204" pitchFamily="34" charset="0"/>
                <a:cs typeface="Calibri"/>
              </a:rPr>
              <a:t>veya</a:t>
            </a:r>
            <a:r>
              <a:rPr lang="en-GB" sz="1200" b="0" i="0" dirty="0">
                <a:solidFill>
                  <a:srgbClr val="000000"/>
                </a:solidFill>
                <a:effectLst/>
                <a:latin typeface="Calibri"/>
                <a:ea typeface="Calibri" panose="020F0502020204030204" pitchFamily="34" charset="0"/>
                <a:cs typeface="Calibri"/>
              </a:rPr>
              <a:t> 1169/2011 </a:t>
            </a:r>
            <a:r>
              <a:rPr lang="en-GB" sz="1200" b="0" i="0" err="1">
                <a:solidFill>
                  <a:srgbClr val="000000"/>
                </a:solidFill>
                <a:effectLst/>
                <a:latin typeface="Calibri"/>
                <a:ea typeface="Calibri" panose="020F0502020204030204" pitchFamily="34" charset="0"/>
                <a:cs typeface="Calibri"/>
              </a:rPr>
              <a:t>Sayılı</a:t>
            </a:r>
            <a:r>
              <a:rPr lang="en-GB" sz="1200" b="0" i="0" dirty="0">
                <a:solidFill>
                  <a:srgbClr val="000000"/>
                </a:solidFill>
                <a:effectLst/>
                <a:latin typeface="Calibri"/>
                <a:ea typeface="Calibri" panose="020F0502020204030204" pitchFamily="34" charset="0"/>
                <a:cs typeface="Calibri"/>
              </a:rPr>
              <a:t> (AB) </a:t>
            </a:r>
            <a:r>
              <a:rPr lang="en-GB" sz="1200" b="0" i="0" err="1">
                <a:solidFill>
                  <a:srgbClr val="000000"/>
                </a:solidFill>
                <a:effectLst/>
                <a:latin typeface="Calibri"/>
                <a:ea typeface="Calibri" panose="020F0502020204030204" pitchFamily="34" charset="0"/>
                <a:cs typeface="Calibri"/>
              </a:rPr>
              <a:t>Tüzüğün</a:t>
            </a:r>
            <a:r>
              <a:rPr lang="en-GB" sz="1200" b="0" i="0" dirty="0">
                <a:solidFill>
                  <a:srgbClr val="000000"/>
                </a:solidFill>
                <a:effectLst/>
                <a:latin typeface="Calibri"/>
                <a:ea typeface="Calibri" panose="020F0502020204030204" pitchFamily="34" charset="0"/>
                <a:cs typeface="Calibri"/>
              </a:rPr>
              <a:t> A </a:t>
            </a:r>
            <a:r>
              <a:rPr lang="en-GB" sz="1200" b="0" i="0" err="1">
                <a:solidFill>
                  <a:srgbClr val="000000"/>
                </a:solidFill>
                <a:effectLst/>
                <a:latin typeface="Calibri"/>
                <a:ea typeface="Calibri" panose="020F0502020204030204" pitchFamily="34" charset="0"/>
                <a:cs typeface="Calibri"/>
              </a:rPr>
              <a:t>Bölümü</a:t>
            </a:r>
            <a:r>
              <a:rPr lang="en-GB" sz="1200" b="0" i="0" dirty="0">
                <a:solidFill>
                  <a:srgbClr val="000000"/>
                </a:solidFill>
                <a:effectLst/>
                <a:latin typeface="Calibri"/>
                <a:ea typeface="Calibri" panose="020F0502020204030204" pitchFamily="34" charset="0"/>
                <a:cs typeface="Calibri"/>
              </a:rPr>
              <a:t>, Ek </a:t>
            </a:r>
            <a:r>
              <a:rPr lang="en-GB" sz="1200" b="0" i="0" err="1">
                <a:solidFill>
                  <a:srgbClr val="000000"/>
                </a:solidFill>
                <a:effectLst/>
                <a:latin typeface="Calibri"/>
                <a:ea typeface="Calibri" panose="020F0502020204030204" pitchFamily="34" charset="0"/>
                <a:cs typeface="Calibri"/>
              </a:rPr>
              <a:t>XIII'de</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belirtildiği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gibi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önemli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miktarlarda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bulunan</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mineraller</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ea typeface="Calibri" panose="020F0502020204030204" pitchFamily="34" charset="0"/>
              <a:cs typeface="Calibri"/>
            </a:endParaRPr>
          </a:p>
          <a:p>
            <a:pPr rtl="0" fontAlgn="base"/>
            <a:endParaRPr lang="en-GB" sz="1200" b="1" i="1">
              <a:ea typeface="Calibri" panose="020F0502020204030204" pitchFamily="34" charset="0"/>
              <a:cs typeface="Calibri"/>
            </a:endParaRPr>
          </a:p>
          <a:p>
            <a:r>
              <a:rPr lang="en-GB" sz="1200" b="1" i="1" err="1">
                <a:solidFill>
                  <a:srgbClr val="000000"/>
                </a:solidFill>
                <a:effectLst/>
                <a:latin typeface="Calibri"/>
                <a:ea typeface="Calibri" panose="020F0502020204030204" pitchFamily="34" charset="0"/>
                <a:cs typeface="Calibri"/>
              </a:rPr>
              <a:t>Besinlerin</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enerji</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değeri</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ve</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miktarı</a:t>
            </a:r>
            <a:r>
              <a:rPr lang="en-GB" sz="1200" b="1" i="1" dirty="0">
                <a:solidFill>
                  <a:srgbClr val="000000"/>
                </a:solidFill>
                <a:effectLst/>
                <a:latin typeface="Calibri"/>
                <a:ea typeface="Calibri" panose="020F0502020204030204" pitchFamily="34" charset="0"/>
                <a:cs typeface="Calibri"/>
              </a:rPr>
              <a:t> 100 g </a:t>
            </a:r>
            <a:r>
              <a:rPr lang="en-GB" sz="1200" b="1" i="1" err="1">
                <a:solidFill>
                  <a:srgbClr val="000000"/>
                </a:solidFill>
                <a:effectLst/>
                <a:latin typeface="Calibri"/>
                <a:ea typeface="Calibri" panose="020F0502020204030204" pitchFamily="34" charset="0"/>
                <a:cs typeface="Calibri"/>
              </a:rPr>
              <a:t>veya</a:t>
            </a:r>
            <a:r>
              <a:rPr lang="en-GB" sz="1200" b="1" i="1" dirty="0">
                <a:solidFill>
                  <a:srgbClr val="000000"/>
                </a:solidFill>
                <a:effectLst/>
                <a:latin typeface="Calibri"/>
                <a:ea typeface="Calibri" panose="020F0502020204030204" pitchFamily="34" charset="0"/>
                <a:cs typeface="Calibri"/>
              </a:rPr>
              <a:t> 100 ml </a:t>
            </a:r>
            <a:r>
              <a:rPr lang="en-GB" sz="1200" b="1" i="1" err="1">
                <a:solidFill>
                  <a:srgbClr val="000000"/>
                </a:solidFill>
                <a:effectLst/>
                <a:latin typeface="Calibri"/>
                <a:ea typeface="Calibri" panose="020F0502020204030204" pitchFamily="34" charset="0"/>
                <a:cs typeface="Calibri"/>
              </a:rPr>
              <a:t>başına</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ifade</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edilmelidir</a:t>
            </a:r>
            <a:r>
              <a:rPr lang="en-GB" sz="1200" b="1" i="1" dirty="0">
                <a:solidFill>
                  <a:srgbClr val="000000"/>
                </a:solidFill>
                <a:effectLst/>
                <a:latin typeface="Calibri"/>
                <a:ea typeface="Calibri" panose="020F0502020204030204" pitchFamily="34" charset="0"/>
                <a:cs typeface="Calibri"/>
              </a:rPr>
              <a:t>.</a:t>
            </a:r>
            <a:r>
              <a:rPr lang="en-GB" sz="1200" i="1" dirty="0">
                <a:latin typeface="Calibri"/>
                <a:ea typeface="Calibri" panose="020F0502020204030204" pitchFamily="34" charset="0"/>
                <a:cs typeface="Calibri"/>
              </a:rPr>
              <a:t> </a:t>
            </a:r>
            <a:endParaRPr lang="en-GB" sz="2000" i="1" dirty="0">
              <a:ea typeface="Calibri" panose="020F0502020204030204" pitchFamily="34" charset="0"/>
              <a:cs typeface="Calibri"/>
            </a:endParaRPr>
          </a:p>
          <a:p>
            <a:endParaRPr lang="en-GB" sz="1200">
              <a:ea typeface="Calibri" panose="020F0502020204030204" pitchFamily="34" charset="0"/>
            </a:endParaRPr>
          </a:p>
          <a:p>
            <a:r>
              <a:rPr lang="en-GB" sz="1200" b="0" i="0" dirty="0">
                <a:solidFill>
                  <a:srgbClr val="000000"/>
                </a:solidFill>
                <a:effectLst/>
                <a:latin typeface="Calibri"/>
                <a:ea typeface="Calibri" panose="020F0502020204030204" pitchFamily="34" charset="0"/>
                <a:cs typeface="Calibri"/>
              </a:rPr>
              <a:t>Ek </a:t>
            </a:r>
            <a:r>
              <a:rPr lang="en-GB" sz="1200" b="0" i="0" err="1">
                <a:solidFill>
                  <a:srgbClr val="000000"/>
                </a:solidFill>
                <a:effectLst/>
                <a:latin typeface="Calibri"/>
                <a:ea typeface="Calibri" panose="020F0502020204030204" pitchFamily="34" charset="0"/>
                <a:cs typeface="Calibri"/>
              </a:rPr>
              <a:t>olarak</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değerler</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porsiyon</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başına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a:t>
            </a:r>
            <a:r>
              <a:rPr lang="en-GB" sz="1200" b="0" i="0" err="1">
                <a:solidFill>
                  <a:srgbClr val="000000"/>
                </a:solidFill>
                <a:effectLst/>
                <a:latin typeface="Calibri"/>
                <a:ea typeface="Calibri" panose="020F0502020204030204" pitchFamily="34" charset="0"/>
                <a:cs typeface="Calibri"/>
              </a:rPr>
              <a:t>veya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tüketim</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birimi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başına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açıklanabilir</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ancak</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porsiyon</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veya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tüketim</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birimi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tüketici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tarafından</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kolayca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tanınabilir</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olmalıdır</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a:t>
            </a:r>
            <a:r>
              <a:rPr lang="en-GB" sz="1200" err="1">
                <a:solidFill>
                  <a:schemeClr val="tx1"/>
                </a:solidFill>
                <a:latin typeface="Calibri"/>
                <a:ea typeface="Calibri" panose="020F0502020204030204" pitchFamily="34" charset="0"/>
                <a:cs typeface="Calibri"/>
              </a:rPr>
              <a:t>Yönetmelik</a:t>
            </a:r>
            <a:r>
              <a:rPr lang="en-GB" sz="1200" dirty="0">
                <a:solidFill>
                  <a:schemeClr val="tx1"/>
                </a:solidFill>
                <a:latin typeface="Calibri"/>
                <a:ea typeface="Calibri" panose="020F0502020204030204" pitchFamily="34" charset="0"/>
                <a:cs typeface="Calibri"/>
              </a:rPr>
              <a:t> (AB) No 1169/2011)</a:t>
            </a:r>
            <a:r>
              <a:rPr lang="en-GB" sz="1200" dirty="0">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Bu </a:t>
            </a:r>
            <a:r>
              <a:rPr lang="en-GB" sz="1200" b="0" i="0" err="1">
                <a:solidFill>
                  <a:srgbClr val="000000"/>
                </a:solidFill>
                <a:effectLst/>
                <a:latin typeface="Calibri"/>
                <a:ea typeface="Calibri" panose="020F0502020204030204" pitchFamily="34" charset="0"/>
                <a:cs typeface="Calibri"/>
              </a:rPr>
              <a:t>bilgilerin</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etikette</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a:t>
            </a:r>
            <a:r>
              <a:rPr lang="en-GB" sz="1200" err="1">
                <a:latin typeface="Calibri"/>
                <a:ea typeface="Calibri" panose="020F0502020204030204" pitchFamily="34" charset="0"/>
                <a:cs typeface="Calibri"/>
              </a:rPr>
              <a:t>pakette</a:t>
            </a:r>
            <a:r>
              <a:rPr lang="en-GB" sz="1200" dirty="0">
                <a:latin typeface="Calibri"/>
                <a:ea typeface="Calibri" panose="020F0502020204030204" pitchFamily="34" charset="0"/>
                <a:cs typeface="Calibri"/>
              </a:rPr>
              <a:t> </a:t>
            </a:r>
            <a:r>
              <a:rPr lang="en-GB" sz="1200" err="1">
                <a:latin typeface="Calibri"/>
                <a:ea typeface="Calibri" panose="020F0502020204030204" pitchFamily="34" charset="0"/>
                <a:cs typeface="Calibri"/>
              </a:rPr>
              <a:t>yer</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alan</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porsiyon</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veya</a:t>
            </a:r>
            <a:r>
              <a:rPr lang="en-GB" sz="1200" dirty="0">
                <a:latin typeface="Calibri"/>
                <a:ea typeface="Calibri" panose="020F0502020204030204" pitchFamily="34" charset="0"/>
                <a:cs typeface="Calibri"/>
              </a:rPr>
              <a:t> </a:t>
            </a:r>
            <a:r>
              <a:rPr lang="en-GB" sz="1200" err="1">
                <a:latin typeface="Calibri"/>
                <a:ea typeface="Calibri" panose="020F0502020204030204" pitchFamily="34" charset="0"/>
                <a:cs typeface="Calibri"/>
              </a:rPr>
              <a:t>birim</a:t>
            </a:r>
            <a:r>
              <a:rPr lang="en-GB" sz="1200" dirty="0">
                <a:latin typeface="Calibri"/>
                <a:ea typeface="Calibri" panose="020F0502020204030204" pitchFamily="34" charset="0"/>
                <a:cs typeface="Calibri"/>
              </a:rPr>
              <a:t> </a:t>
            </a:r>
            <a:r>
              <a:rPr lang="en-GB" sz="1200" err="1">
                <a:latin typeface="Calibri"/>
                <a:ea typeface="Calibri" panose="020F0502020204030204" pitchFamily="34" charset="0"/>
                <a:cs typeface="Calibri"/>
              </a:rPr>
              <a:t>sayısı</a:t>
            </a:r>
            <a:r>
              <a:rPr lang="en-GB" sz="1200" dirty="0">
                <a:latin typeface="Calibri"/>
                <a:ea typeface="Calibri" panose="020F0502020204030204" pitchFamily="34" charset="0"/>
                <a:cs typeface="Calibri"/>
              </a:rPr>
              <a:t> </a:t>
            </a:r>
            <a:r>
              <a:rPr lang="en-GB" sz="1200" err="1">
                <a:latin typeface="Calibri"/>
                <a:ea typeface="Calibri" panose="020F0502020204030204" pitchFamily="34" charset="0"/>
                <a:cs typeface="Calibri"/>
              </a:rPr>
              <a:t>olarak</a:t>
            </a:r>
            <a:r>
              <a:rPr lang="en-GB" sz="1200" dirty="0">
                <a:latin typeface="Calibri"/>
                <a:ea typeface="Calibri" panose="020F0502020204030204" pitchFamily="34" charset="0"/>
                <a:cs typeface="Calibri"/>
              </a:rPr>
              <a:t> </a:t>
            </a:r>
            <a:r>
              <a:rPr lang="en-GB" sz="1200" err="1">
                <a:latin typeface="Calibri"/>
                <a:ea typeface="Calibri" panose="020F0502020204030204" pitchFamily="34" charset="0"/>
                <a:cs typeface="Calibri"/>
              </a:rPr>
              <a:t>gösterilmesi</a:t>
            </a:r>
            <a:r>
              <a:rPr lang="en-GB" sz="1200" dirty="0">
                <a:latin typeface="Calibri"/>
                <a:ea typeface="Calibri" panose="020F0502020204030204" pitchFamily="34" charset="0"/>
                <a:cs typeface="Calibri"/>
              </a:rPr>
              <a:t> </a:t>
            </a:r>
            <a:r>
              <a:rPr lang="en-GB" sz="1200" err="1">
                <a:latin typeface="Calibri"/>
                <a:ea typeface="Calibri" panose="020F0502020204030204" pitchFamily="34" charset="0"/>
                <a:cs typeface="Calibri"/>
              </a:rPr>
              <a:t>gereklidir</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Yönetmelik</a:t>
            </a:r>
            <a:r>
              <a:rPr lang="en-GB" sz="1200" dirty="0">
                <a:solidFill>
                  <a:schemeClr val="tx1"/>
                </a:solidFill>
                <a:latin typeface="Calibri"/>
                <a:ea typeface="Calibri" panose="020F0502020204030204" pitchFamily="34" charset="0"/>
                <a:cs typeface="Calibri"/>
              </a:rPr>
              <a:t> (AB) No 1169/2011)</a:t>
            </a:r>
            <a:r>
              <a:rPr lang="en-GB" sz="1200" dirty="0">
                <a:latin typeface="Calibri"/>
                <a:ea typeface="Calibri" panose="020F0502020204030204" pitchFamily="34" charset="0"/>
                <a:cs typeface="Calibri"/>
              </a:rPr>
              <a:t>. </a:t>
            </a:r>
            <a:endParaRPr lang="en-GB" sz="2000" b="0" i="0" dirty="0">
              <a:solidFill>
                <a:srgbClr val="000000"/>
              </a:solidFill>
              <a:effectLst/>
              <a:ea typeface="Calibri" panose="020F0502020204030204" pitchFamily="34" charset="0"/>
              <a:cs typeface="Calibri"/>
            </a:endParaRPr>
          </a:p>
          <a:p>
            <a:pPr rtl="0" fontAlgn="base"/>
            <a:endParaRPr lang="en-GB" sz="1200" b="1" i="1">
              <a:ea typeface="Calibri" panose="020F0502020204030204" pitchFamily="34" charset="0"/>
              <a:cs typeface="Calibri"/>
            </a:endParaRPr>
          </a:p>
          <a:p>
            <a:r>
              <a:rPr lang="en-GB" sz="1200" b="1" i="1" dirty="0">
                <a:latin typeface="Calibri"/>
                <a:ea typeface="Calibri" panose="020F0502020204030204" pitchFamily="34" charset="0"/>
                <a:cs typeface="Calibri"/>
              </a:rPr>
              <a:t>"</a:t>
            </a:r>
            <a:r>
              <a:rPr lang="en-GB" sz="1200" b="1" i="1" dirty="0">
                <a:solidFill>
                  <a:srgbClr val="000000"/>
                </a:solidFill>
                <a:effectLst/>
                <a:latin typeface="Calibri"/>
                <a:ea typeface="Calibri" panose="020F0502020204030204" pitchFamily="34" charset="0"/>
                <a:cs typeface="Calibri"/>
              </a:rPr>
              <a:t>Bir </a:t>
            </a:r>
            <a:r>
              <a:rPr lang="en-GB" sz="1200" b="1" i="1" err="1">
                <a:solidFill>
                  <a:srgbClr val="000000"/>
                </a:solidFill>
                <a:effectLst/>
                <a:latin typeface="Calibri"/>
                <a:ea typeface="Calibri" panose="020F0502020204030204" pitchFamily="34" charset="0"/>
                <a:cs typeface="Calibri"/>
              </a:rPr>
              <a:t>besin</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maddesi</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için</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beslenme</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ve</a:t>
            </a:r>
            <a:r>
              <a:rPr lang="en-GB" sz="1200" b="1" i="1" dirty="0">
                <a:solidFill>
                  <a:srgbClr val="000000"/>
                </a:solidFill>
                <a:effectLst/>
                <a:latin typeface="Calibri"/>
                <a:ea typeface="Calibri" panose="020F0502020204030204" pitchFamily="34" charset="0"/>
                <a:cs typeface="Calibri"/>
              </a:rPr>
              <a:t>/</a:t>
            </a:r>
            <a:r>
              <a:rPr lang="en-GB" sz="1200" b="1" i="1" err="1">
                <a:solidFill>
                  <a:srgbClr val="000000"/>
                </a:solidFill>
                <a:effectLst/>
                <a:latin typeface="Calibri"/>
                <a:ea typeface="Calibri" panose="020F0502020204030204" pitchFamily="34" charset="0"/>
                <a:cs typeface="Calibri"/>
              </a:rPr>
              <a:t>veya</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sağlık</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beyanı</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yapıldığında</a:t>
            </a:r>
            <a:r>
              <a:rPr lang="en-GB" sz="1200" b="1" i="1" dirty="0">
                <a:solidFill>
                  <a:srgbClr val="000000"/>
                </a:solidFill>
                <a:effectLst/>
                <a:latin typeface="Calibri"/>
                <a:ea typeface="Calibri" panose="020F0502020204030204" pitchFamily="34" charset="0"/>
                <a:cs typeface="Calibri"/>
              </a:rPr>
              <a:t>, o </a:t>
            </a:r>
            <a:r>
              <a:rPr lang="en-GB" sz="1200" b="1" i="1" err="1">
                <a:solidFill>
                  <a:srgbClr val="000000"/>
                </a:solidFill>
                <a:effectLst/>
                <a:latin typeface="Calibri"/>
                <a:ea typeface="Calibri" panose="020F0502020204030204" pitchFamily="34" charset="0"/>
                <a:cs typeface="Calibri"/>
              </a:rPr>
              <a:t>besin</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maddesinin</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miktarı</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beyan</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edilecektir</a:t>
            </a:r>
            <a:r>
              <a:rPr lang="en-GB" sz="1200" b="1" i="1"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a:t>
            </a:r>
            <a:r>
              <a:rPr lang="en-GB" sz="1200" err="1">
                <a:solidFill>
                  <a:schemeClr val="tx1"/>
                </a:solidFill>
                <a:latin typeface="Calibri"/>
                <a:ea typeface="Calibri" panose="020F0502020204030204" pitchFamily="34" charset="0"/>
                <a:cs typeface="Calibri"/>
              </a:rPr>
              <a:t>Yönetmelik</a:t>
            </a:r>
            <a:r>
              <a:rPr lang="en-GB" sz="1200" dirty="0">
                <a:solidFill>
                  <a:schemeClr val="tx1"/>
                </a:solidFill>
                <a:latin typeface="Calibri"/>
                <a:ea typeface="Calibri" panose="020F0502020204030204" pitchFamily="34" charset="0"/>
                <a:cs typeface="Calibri"/>
              </a:rPr>
              <a:t> (AB) No 1169/2011)</a:t>
            </a:r>
            <a:r>
              <a:rPr lang="en-GB" sz="1200" i="1" dirty="0">
                <a:latin typeface="Calibri"/>
                <a:ea typeface="Calibri" panose="020F0502020204030204" pitchFamily="34" charset="0"/>
                <a:cs typeface="Calibri"/>
              </a:rPr>
              <a:t> </a:t>
            </a:r>
            <a:endParaRPr lang="en-GB" sz="2000" b="0" i="1" dirty="0">
              <a:solidFill>
                <a:srgbClr val="000000"/>
              </a:solidFill>
              <a:effectLst/>
              <a:ea typeface="Calibri" panose="020F0502020204030204" pitchFamily="34" charset="0"/>
              <a:cs typeface="Calibri"/>
            </a:endParaRPr>
          </a:p>
          <a:p>
            <a:pPr fontAlgn="base"/>
            <a:endParaRPr lang="en-GB" sz="800" i="0">
              <a:solidFill>
                <a:srgbClr val="000000"/>
              </a:solidFill>
              <a:ea typeface="Calibri" panose="020F0502020204030204" pitchFamily="34" charset="0"/>
              <a:cs typeface="Calibri"/>
            </a:endParaRPr>
          </a:p>
          <a:p>
            <a:pPr fontAlgn="base"/>
            <a:r>
              <a:rPr lang="en-GB" sz="1200" b="1" err="1">
                <a:latin typeface="Calibri"/>
                <a:ea typeface="Calibri" panose="020F0502020204030204" pitchFamily="34" charset="0"/>
                <a:cs typeface="Calibri"/>
              </a:rPr>
              <a:t>Katkı</a:t>
            </a:r>
            <a:r>
              <a:rPr lang="en-GB" sz="1200" b="1" dirty="0">
                <a:latin typeface="Calibri"/>
                <a:ea typeface="Calibri" panose="020F0502020204030204" pitchFamily="34" charset="0"/>
                <a:cs typeface="Calibri"/>
              </a:rPr>
              <a:t> </a:t>
            </a:r>
            <a:r>
              <a:rPr lang="en-GB" sz="1200" b="1" err="1">
                <a:latin typeface="Calibri"/>
                <a:ea typeface="Calibri" panose="020F0502020204030204" pitchFamily="34" charset="0"/>
                <a:cs typeface="Calibri"/>
              </a:rPr>
              <a:t>Maddeleri</a:t>
            </a:r>
            <a:endParaRPr lang="en-GB" sz="1200" b="1">
              <a:ea typeface="Calibri" panose="020F0502020204030204" pitchFamily="34" charset="0"/>
              <a:cs typeface="Calibri"/>
            </a:endParaRPr>
          </a:p>
          <a:p>
            <a:r>
              <a:rPr lang="en-GB" sz="1200" b="0" i="0" err="1">
                <a:solidFill>
                  <a:srgbClr val="000000"/>
                </a:solidFill>
                <a:effectLst/>
                <a:latin typeface="Calibri"/>
                <a:ea typeface="Calibri" panose="020F0502020204030204" pitchFamily="34" charset="0"/>
                <a:cs typeface="Calibri"/>
              </a:rPr>
              <a:t>Gıdaya</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eklenen</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gıda</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katkı</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maddeleri</a:t>
            </a:r>
            <a:r>
              <a:rPr lang="en-GB" sz="1200" dirty="0">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ait</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oldukları</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kategoriye</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göre</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içindekiler</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listesinde</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belirtilmelidir</a:t>
            </a:r>
            <a:r>
              <a:rPr lang="en-GB" sz="1200" b="0" i="0" dirty="0">
                <a:solidFill>
                  <a:srgbClr val="000000"/>
                </a:solidFill>
                <a:effectLst/>
                <a:latin typeface="Calibri"/>
                <a:ea typeface="Calibri" panose="020F0502020204030204" pitchFamily="34" charset="0"/>
                <a:cs typeface="Calibri"/>
              </a:rPr>
              <a:t>.</a:t>
            </a:r>
            <a:endParaRPr lang="en-GB" dirty="0"/>
          </a:p>
          <a:p>
            <a:pPr rtl="0" fontAlgn="base"/>
            <a:endParaRPr lang="en-GB" sz="800" b="0" i="0">
              <a:solidFill>
                <a:srgbClr val="000000"/>
              </a:solidFill>
              <a:effectLst/>
              <a:ea typeface="Calibri" panose="020F0502020204030204" pitchFamily="34" charset="0"/>
            </a:endParaRPr>
          </a:p>
          <a:p>
            <a:pPr fontAlgn="base"/>
            <a:r>
              <a:rPr lang="en-GB" sz="1200" b="1" i="1" err="1">
                <a:solidFill>
                  <a:srgbClr val="000000"/>
                </a:solidFill>
                <a:effectLst/>
                <a:latin typeface="Calibri"/>
                <a:ea typeface="Calibri" panose="020F0502020204030204" pitchFamily="34" charset="0"/>
                <a:cs typeface="Calibri"/>
              </a:rPr>
              <a:t>Katkı</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maddeleri</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özel</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adlarıyla</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veya</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uygunsa</a:t>
            </a:r>
            <a:r>
              <a:rPr lang="en-GB" sz="1200" b="1" i="1" dirty="0">
                <a:solidFill>
                  <a:srgbClr val="000000"/>
                </a:solidFill>
                <a:effectLst/>
                <a:latin typeface="Calibri"/>
                <a:ea typeface="Calibri" panose="020F0502020204030204" pitchFamily="34" charset="0"/>
                <a:cs typeface="Calibri"/>
              </a:rPr>
              <a:t> E </a:t>
            </a:r>
            <a:r>
              <a:rPr lang="en-GB" sz="1200" b="1" i="1" err="1">
                <a:solidFill>
                  <a:srgbClr val="000000"/>
                </a:solidFill>
                <a:effectLst/>
                <a:latin typeface="Calibri"/>
                <a:ea typeface="Calibri" panose="020F0502020204030204" pitchFamily="34" charset="0"/>
                <a:cs typeface="Calibri"/>
              </a:rPr>
              <a:t>numarasıyla</a:t>
            </a:r>
            <a:r>
              <a:rPr lang="en-GB" sz="1200" b="1" i="1" dirty="0">
                <a:solidFill>
                  <a:srgbClr val="000000"/>
                </a:solidFill>
                <a:effectLst/>
                <a:latin typeface="Calibri"/>
                <a:ea typeface="Calibri" panose="020F0502020204030204" pitchFamily="34" charset="0"/>
                <a:cs typeface="Calibri"/>
              </a:rPr>
              <a:t> </a:t>
            </a:r>
            <a:r>
              <a:rPr lang="en-GB" sz="1200" b="1" i="1" err="1">
                <a:solidFill>
                  <a:srgbClr val="000000"/>
                </a:solidFill>
                <a:effectLst/>
                <a:latin typeface="Calibri"/>
                <a:ea typeface="Calibri" panose="020F0502020204030204" pitchFamily="34" charset="0"/>
                <a:cs typeface="Calibri"/>
              </a:rPr>
              <a:t>tanımlanmalıdır</a:t>
            </a:r>
            <a:r>
              <a:rPr lang="en-GB" sz="1200" b="1" i="1" dirty="0">
                <a:solidFill>
                  <a:srgbClr val="000000"/>
                </a:solidFill>
                <a:effectLst/>
                <a:latin typeface="Calibri"/>
                <a:ea typeface="Calibri" panose="020F0502020204030204" pitchFamily="34" charset="0"/>
                <a:cs typeface="Calibri"/>
              </a:rPr>
              <a:t>.</a:t>
            </a:r>
            <a:r>
              <a:rPr lang="en-GB" sz="1200" i="1" dirty="0">
                <a:latin typeface="Calibri"/>
                <a:ea typeface="Calibri" panose="020F0502020204030204" pitchFamily="34" charset="0"/>
                <a:cs typeface="Calibri"/>
              </a:rPr>
              <a:t> </a:t>
            </a:r>
            <a:endParaRPr lang="en-GB" sz="2000" b="0" i="1" dirty="0">
              <a:solidFill>
                <a:srgbClr val="000000"/>
              </a:solidFill>
              <a:effectLst/>
              <a:ea typeface="Calibri" panose="020F0502020204030204" pitchFamily="34" charset="0"/>
              <a:cs typeface="Calibri"/>
            </a:endParaRPr>
          </a:p>
          <a:p>
            <a:pPr fontAlgn="base"/>
            <a:r>
              <a:rPr lang="en-GB" sz="1200" b="0" i="0" dirty="0" err="1">
                <a:solidFill>
                  <a:srgbClr val="000000"/>
                </a:solidFill>
                <a:effectLst/>
                <a:latin typeface="Calibri"/>
                <a:ea typeface="Calibri" panose="020F0502020204030204" pitchFamily="34" charset="0"/>
                <a:cs typeface="Calibri"/>
              </a:rPr>
              <a:t>Katkı</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maddeleri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hakkında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daha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fazla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bilgi</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almak</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için</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lütfen</a:t>
            </a:r>
            <a:r>
              <a:rPr lang="en-GB" sz="1200" b="0" i="0" dirty="0">
                <a:solidFill>
                  <a:srgbClr val="000000"/>
                </a:solidFill>
                <a:effectLst/>
                <a:latin typeface="Calibri"/>
                <a:ea typeface="Calibri" panose="020F0502020204030204" pitchFamily="34" charset="0"/>
                <a:cs typeface="Calibri"/>
              </a:rPr>
              <a:t> </a:t>
            </a:r>
            <a:r>
              <a:rPr lang="en-GB" sz="1200" b="1" dirty="0" err="1">
                <a:solidFill>
                  <a:srgbClr val="F79037"/>
                </a:solidFill>
                <a:latin typeface="Calibri"/>
                <a:ea typeface="Calibri" panose="020F0502020204030204" pitchFamily="34" charset="0"/>
                <a:cs typeface="Calibri"/>
              </a:rPr>
              <a:t>buraya</a:t>
            </a:r>
            <a:r>
              <a:rPr lang="en-GB" sz="1200" b="1" dirty="0">
                <a:solidFill>
                  <a:srgbClr val="F79037"/>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tıklayınız</a:t>
            </a:r>
            <a:r>
              <a:rPr lang="en-GB" sz="1200" dirty="0">
                <a:solidFill>
                  <a:schemeClr val="tx1"/>
                </a:solidFill>
                <a:latin typeface="Calibri"/>
                <a:ea typeface="Calibri" panose="020F0502020204030204" pitchFamily="34" charset="0"/>
                <a:cs typeface="Calibri"/>
              </a:rPr>
              <a:t>. </a:t>
            </a:r>
            <a:endParaRPr lang="en-GB" sz="1500" i="0" dirty="0">
              <a:solidFill>
                <a:schemeClr val="tx1"/>
              </a:solidFill>
              <a:ea typeface="Calibri" panose="020F0502020204030204" pitchFamily="34" charset="0"/>
              <a:cs typeface="Calibri"/>
            </a:endParaRPr>
          </a:p>
          <a:p>
            <a:pPr rtl="0" fontAlgn="base"/>
            <a:endParaRPr lang="en-GB" sz="1200" i="0">
              <a:solidFill>
                <a:srgbClr val="000000"/>
              </a:solidFill>
              <a:effectLst/>
              <a:ea typeface="Calibri" panose="020F0502020204030204" pitchFamily="34" charset="0"/>
            </a:endParaRPr>
          </a:p>
          <a:p>
            <a:pPr rtl="0" fontAlgn="base"/>
            <a:r>
              <a:rPr lang="en-GB" sz="1200" b="1" i="0" err="1">
                <a:solidFill>
                  <a:srgbClr val="000000"/>
                </a:solidFill>
                <a:effectLst/>
                <a:latin typeface="Calibri"/>
                <a:ea typeface="Calibri" panose="020F0502020204030204" pitchFamily="34" charset="0"/>
                <a:cs typeface="Calibri"/>
              </a:rPr>
              <a:t>Günümüzde</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tüketiciler</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otantik</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taze</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az</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tuzlu</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ve</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temiz</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etiketli</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içerikler</a:t>
            </a:r>
            <a:r>
              <a:rPr lang="en-GB" sz="1200" b="1" i="0" dirty="0">
                <a:solidFill>
                  <a:srgbClr val="000000"/>
                </a:solidFill>
                <a:effectLst/>
                <a:latin typeface="Calibri"/>
                <a:ea typeface="Calibri" panose="020F0502020204030204" pitchFamily="34" charset="0"/>
                <a:cs typeface="Calibri"/>
              </a:rPr>
              <a:t> </a:t>
            </a:r>
            <a:r>
              <a:rPr lang="en-GB" sz="1200" b="1" err="1">
                <a:latin typeface="Calibri"/>
                <a:ea typeface="Calibri" panose="020F0502020204030204" pitchFamily="34" charset="0"/>
                <a:cs typeface="Calibri"/>
              </a:rPr>
              <a:t>aramaktadır</a:t>
            </a:r>
            <a:r>
              <a:rPr lang="en-GB" sz="1200" b="1" dirty="0">
                <a:latin typeface="Calibri"/>
                <a:ea typeface="Calibri" panose="020F0502020204030204" pitchFamily="34" charset="0"/>
                <a:cs typeface="Calibri"/>
              </a:rPr>
              <a:t>.</a:t>
            </a:r>
            <a:endParaRPr lang="en-GB" sz="1200" b="1" i="0" dirty="0">
              <a:solidFill>
                <a:srgbClr val="000000"/>
              </a:solidFill>
              <a:effectLst/>
              <a:ea typeface="Calibri" panose="020F0502020204030204" pitchFamily="34" charset="0"/>
              <a:cs typeface="Calibri"/>
            </a:endParaRPr>
          </a:p>
          <a:p>
            <a:pPr rtl="0" fontAlgn="base"/>
            <a:r>
              <a:rPr lang="en-GB" sz="1200" err="1">
                <a:solidFill>
                  <a:schemeClr val="tx1"/>
                </a:solidFill>
                <a:latin typeface="Calibri"/>
                <a:ea typeface="Calibri" panose="020F0502020204030204" pitchFamily="34" charset="0"/>
                <a:cs typeface="Calibri"/>
              </a:rPr>
              <a:t>Tüketiciler</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katkı</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maddesi</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içermeyen</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bir</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yaşam</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tarzını</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dört</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gözle</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bekliyor</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Yine</a:t>
            </a:r>
            <a:r>
              <a:rPr lang="en-GB" sz="1200" dirty="0">
                <a:solidFill>
                  <a:schemeClr val="tx1"/>
                </a:solidFill>
                <a:latin typeface="Calibri"/>
                <a:ea typeface="Calibri" panose="020F0502020204030204" pitchFamily="34" charset="0"/>
                <a:cs typeface="Calibri"/>
              </a:rPr>
              <a:t> de </a:t>
            </a:r>
            <a:r>
              <a:rPr lang="en-GB" sz="1200" err="1">
                <a:solidFill>
                  <a:schemeClr val="tx1"/>
                </a:solidFill>
                <a:latin typeface="Calibri"/>
                <a:ea typeface="Calibri" panose="020F0502020204030204" pitchFamily="34" charset="0"/>
                <a:cs typeface="Calibri"/>
              </a:rPr>
              <a:t>bu</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gıda</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güvenliğini</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koruyucular</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dışında</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başka</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yollarla</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garanti</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etmesi</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gereken</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gıda</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endüstrisi</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için</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zorlu</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bir</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konudur</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Doğal</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ürünlere</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dayalı</a:t>
            </a:r>
            <a:r>
              <a:rPr lang="en-GB" sz="1200" dirty="0">
                <a:solidFill>
                  <a:schemeClr val="tx1"/>
                </a:solidFill>
                <a:latin typeface="Calibri"/>
                <a:ea typeface="Calibri" panose="020F0502020204030204" pitchFamily="34" charset="0"/>
                <a:cs typeface="Calibri"/>
              </a:rPr>
              <a:t> yeni </a:t>
            </a:r>
            <a:r>
              <a:rPr lang="en-GB" sz="1200" err="1">
                <a:solidFill>
                  <a:schemeClr val="tx1"/>
                </a:solidFill>
                <a:latin typeface="Calibri"/>
                <a:ea typeface="Calibri" panose="020F0502020204030204" pitchFamily="34" charset="0"/>
                <a:cs typeface="Calibri"/>
              </a:rPr>
              <a:t>koruyuculara</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olan</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talep</a:t>
            </a:r>
            <a:r>
              <a:rPr lang="en-GB" sz="1200" dirty="0">
                <a:solidFill>
                  <a:schemeClr val="tx1"/>
                </a:solidFill>
                <a:latin typeface="Calibri"/>
                <a:ea typeface="Calibri" panose="020F0502020204030204" pitchFamily="34" charset="0"/>
                <a:cs typeface="Calibri"/>
              </a:rPr>
              <a:t> son </a:t>
            </a:r>
            <a:r>
              <a:rPr lang="en-GB" sz="1200" err="1">
                <a:solidFill>
                  <a:schemeClr val="tx1"/>
                </a:solidFill>
                <a:latin typeface="Calibri"/>
                <a:ea typeface="Calibri" panose="020F0502020204030204" pitchFamily="34" charset="0"/>
                <a:cs typeface="Calibri"/>
              </a:rPr>
              <a:t>zamanlarda</a:t>
            </a:r>
            <a:r>
              <a:rPr lang="en-GB" sz="1200" dirty="0">
                <a:solidFill>
                  <a:schemeClr val="tx1"/>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artmıştır</a:t>
            </a:r>
            <a:r>
              <a:rPr lang="en-GB" sz="1200" dirty="0">
                <a:solidFill>
                  <a:schemeClr val="tx1"/>
                </a:solidFill>
                <a:latin typeface="Calibri"/>
                <a:ea typeface="Calibri" panose="020F0502020204030204" pitchFamily="34" charset="0"/>
                <a:cs typeface="Calibri"/>
              </a:rPr>
              <a:t>.</a:t>
            </a:r>
            <a:endParaRPr lang="en-GB"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85741" y="1176642"/>
            <a:ext cx="6489234" cy="461665"/>
          </a:xfrm>
          <a:prstGeom prst="rect">
            <a:avLst/>
          </a:prstGeom>
          <a:noFill/>
        </p:spPr>
        <p:txBody>
          <a:bodyPr wrap="square" lIns="91440" tIns="45720" rIns="91440" bIns="45720" anchor="t">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B.2.3. Gıda Etiketleme</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B070B937-5870-79DE-3C2D-A0A39F99AB2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8415315"/>
            <a:ext cx="4352451" cy="19614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566BA60-2950-7A28-3475-F153C791FB41}"/>
              </a:ext>
            </a:extLst>
          </p:cNvPr>
          <p:cNvPicPr>
            <a:picLocks noChangeAspect="1"/>
          </p:cNvPicPr>
          <p:nvPr/>
        </p:nvPicPr>
        <p:blipFill>
          <a:blip r:embed="rId3"/>
          <a:stretch>
            <a:fillRect/>
          </a:stretch>
        </p:blipFill>
        <p:spPr>
          <a:xfrm>
            <a:off x="130337" y="6835287"/>
            <a:ext cx="493080" cy="474817"/>
          </a:xfrm>
          <a:prstGeom prst="rect">
            <a:avLst/>
          </a:prstGeom>
        </p:spPr>
      </p:pic>
      <p:sp>
        <p:nvSpPr>
          <p:cNvPr id="34" name="Slide Number Placeholder 9">
            <a:extLst>
              <a:ext uri="{FF2B5EF4-FFF2-40B4-BE49-F238E27FC236}">
                <a16:creationId xmlns:a16="http://schemas.microsoft.com/office/drawing/2014/main" id="{F2A1FAC8-4F7B-99B6-BC3D-2091BECC37B4}"/>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35</a:t>
            </a:fld>
            <a:endParaRPr lang="en-US" sz="1100"/>
          </a:p>
        </p:txBody>
      </p:sp>
    </p:spTree>
    <p:extLst>
      <p:ext uri="{BB962C8B-B14F-4D97-AF65-F5344CB8AC3E}">
        <p14:creationId xmlns:p14="http://schemas.microsoft.com/office/powerpoint/2010/main" val="1867192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574466" y="626454"/>
            <a:ext cx="5538185"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a:t>Gıda Üretimi ve Lojistik</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algn="l" fontAlgn="base"/>
            <a:r>
              <a:rPr lang="tr-TR" sz="1200" b="1" i="0" dirty="0">
                <a:solidFill>
                  <a:srgbClr val="000000"/>
                </a:solidFill>
                <a:effectLst/>
                <a:latin typeface="Calibri"/>
                <a:ea typeface="Calibri" panose="020F0502020204030204" pitchFamily="34" charset="0"/>
                <a:cs typeface="Calibri"/>
              </a:rPr>
              <a:t>İşlevsel</a:t>
            </a:r>
            <a:r>
              <a:rPr lang="tr-TR" sz="1200" b="1" dirty="0">
                <a:latin typeface="Calibri"/>
                <a:ea typeface="Calibri" panose="020F0502020204030204" pitchFamily="34" charset="0"/>
                <a:cs typeface="Calibri"/>
              </a:rPr>
              <a:t>/Fonksiyonel gıdalar</a:t>
            </a:r>
            <a:endParaRPr lang="tr-TR" sz="1200" b="1" i="0" dirty="0">
              <a:solidFill>
                <a:srgbClr val="000000"/>
              </a:solidFill>
              <a:effectLst/>
              <a:latin typeface="Calibri"/>
              <a:ea typeface="Calibri" panose="020F0502020204030204" pitchFamily="34" charset="0"/>
              <a:cs typeface="Calibri"/>
            </a:endParaRPr>
          </a:p>
          <a:p>
            <a:r>
              <a:rPr lang="tr-TR" sz="1200" dirty="0">
                <a:latin typeface="Calibri"/>
                <a:cs typeface="Calibri"/>
              </a:rPr>
              <a:t>Sağlıklı beslenme, besleyici gıdaların tüketilmesini ve gıdaların metabolizma ve sağlık üzerindeki etkilerini düzenleyen mekanizmalarını içerir.</a:t>
            </a:r>
            <a:r>
              <a:rPr lang="tr-TR" sz="1200" dirty="0">
                <a:latin typeface="Calibri"/>
                <a:ea typeface="Calibri" panose="020F0502020204030204" pitchFamily="34" charset="0"/>
                <a:cs typeface="Calibri"/>
              </a:rPr>
              <a:t> </a:t>
            </a:r>
            <a:r>
              <a:rPr lang="tr-TR" sz="1200" b="1" dirty="0">
                <a:latin typeface="Calibri"/>
                <a:ea typeface="Calibri" panose="020F0502020204030204" pitchFamily="34" charset="0"/>
                <a:cs typeface="Calibri"/>
              </a:rPr>
              <a:t>İşlevsel gıdalar, </a:t>
            </a:r>
            <a:r>
              <a:rPr lang="tr-TR" sz="1200" dirty="0">
                <a:latin typeface="Calibri"/>
                <a:ea typeface="Calibri" panose="020F0502020204030204" pitchFamily="34" charset="0"/>
                <a:cs typeface="Calibri"/>
              </a:rPr>
              <a:t>besleyici</a:t>
            </a:r>
            <a:r>
              <a:rPr lang="tr-TR" sz="1200" b="0" i="0" dirty="0">
                <a:solidFill>
                  <a:srgbClr val="000000"/>
                </a:solidFill>
                <a:effectLst/>
                <a:latin typeface="Calibri"/>
                <a:ea typeface="Calibri" panose="020F0502020204030204" pitchFamily="34" charset="0"/>
                <a:cs typeface="Calibri"/>
              </a:rPr>
              <a:t> değerine ek olarak, bireyin sağlığını, fiziksel performansını veya ruh halini olumlu yönde etkileyen herhangi bir gıda olarak tanımlanabilir. Bu ürünlerin</a:t>
            </a:r>
            <a:r>
              <a:rPr lang="tr-TR" sz="1200" dirty="0">
                <a:latin typeface="Calibri"/>
                <a:ea typeface="Calibri" panose="020F0502020204030204" pitchFamily="34" charset="0"/>
                <a:cs typeface="Calibri"/>
              </a:rPr>
              <a:t> işlevsel </a:t>
            </a:r>
            <a:r>
              <a:rPr lang="tr-TR" sz="1200" b="0" i="0" dirty="0">
                <a:solidFill>
                  <a:srgbClr val="000000"/>
                </a:solidFill>
                <a:effectLst/>
                <a:latin typeface="Calibri"/>
                <a:ea typeface="Calibri" panose="020F0502020204030204" pitchFamily="34" charset="0"/>
                <a:cs typeface="Calibri"/>
              </a:rPr>
              <a:t>gıda olarak kabul edilebilmesi için, iyi bilinen besleyici niteliklerine ek olarak, düzenli olarak tüketilmesi ve kişinin sağlığı üzerinde yararlı, iyi tanımlanmış ve bilimsel olarak kanıtlanmış bir etkiye sahip olması gerekir (</a:t>
            </a:r>
            <a:r>
              <a:rPr lang="tr-TR" sz="1200" b="0" i="0" dirty="0" err="1">
                <a:solidFill>
                  <a:srgbClr val="000000"/>
                </a:solidFill>
                <a:effectLst/>
                <a:latin typeface="Calibri"/>
                <a:ea typeface="Calibri" panose="020F0502020204030204" pitchFamily="34" charset="0"/>
                <a:cs typeface="Calibri"/>
              </a:rPr>
              <a:t>Pinto</a:t>
            </a:r>
            <a:r>
              <a:rPr lang="tr-TR" sz="1200" b="0" i="0" dirty="0">
                <a:solidFill>
                  <a:srgbClr val="000000"/>
                </a:solidFill>
                <a:effectLst/>
                <a:latin typeface="Calibri"/>
                <a:ea typeface="Calibri" panose="020F0502020204030204" pitchFamily="34" charset="0"/>
                <a:cs typeface="Calibri"/>
              </a:rPr>
              <a:t>, 2010).</a:t>
            </a:r>
            <a:endParaRPr lang="tr-TR" sz="2000" b="0" i="0" dirty="0">
              <a:solidFill>
                <a:srgbClr val="000000"/>
              </a:solidFill>
              <a:ea typeface="Calibri" panose="020F0502020204030204" pitchFamily="34" charset="0"/>
              <a:cs typeface="Calibri"/>
            </a:endParaRPr>
          </a:p>
          <a:p>
            <a:pPr rtl="0" fontAlgn="base"/>
            <a:endParaRPr lang="tr-TR" sz="800" b="0" i="0" dirty="0">
              <a:solidFill>
                <a:srgbClr val="000000"/>
              </a:solidFill>
              <a:ea typeface="Calibri" panose="020F0502020204030204" pitchFamily="34" charset="0"/>
            </a:endParaRPr>
          </a:p>
          <a:p>
            <a:pPr fontAlgn="base"/>
            <a:r>
              <a:rPr lang="tr-TR" sz="1200" b="1" dirty="0" err="1">
                <a:latin typeface="Calibri"/>
                <a:ea typeface="Calibri" panose="020F0502020204030204" pitchFamily="34" charset="0"/>
                <a:cs typeface="Calibri"/>
              </a:rPr>
              <a:t>Nutrasötikler</a:t>
            </a:r>
            <a:r>
              <a:rPr lang="tr-TR" sz="1200" b="1" dirty="0">
                <a:latin typeface="Calibri"/>
                <a:ea typeface="Calibri" panose="020F0502020204030204" pitchFamily="34" charset="0"/>
                <a:cs typeface="Calibri"/>
              </a:rPr>
              <a:t>, </a:t>
            </a:r>
            <a:r>
              <a:rPr lang="tr-TR" sz="1200" dirty="0">
                <a:latin typeface="Calibri"/>
                <a:ea typeface="Calibri" panose="020F0502020204030204" pitchFamily="34" charset="0"/>
                <a:cs typeface="Calibri"/>
              </a:rPr>
              <a:t>genellikle</a:t>
            </a:r>
            <a:r>
              <a:rPr lang="tr-TR" sz="1200" b="0" i="0" dirty="0">
                <a:solidFill>
                  <a:srgbClr val="000000"/>
                </a:solidFill>
                <a:effectLst/>
                <a:latin typeface="Calibri"/>
                <a:ea typeface="Calibri" panose="020F0502020204030204" pitchFamily="34" charset="0"/>
                <a:cs typeface="Calibri"/>
              </a:rPr>
              <a:t> gıdalardan, sentezlenmiş maddelerden veya bitkilerden üretilen özleri içerir. Böylece gıdalardan izole edilmiş veya saflaştırılmış bir ürün elde edilmiş olur ancak ilaçlarla aynı görünümde tüketiciye sunulur. Sonuç olarak, tüketici normalde diyetiyle alacağından çok daha yüksek dozda biyoaktif bileşiklere maruz kalmaktadır (</a:t>
            </a:r>
            <a:r>
              <a:rPr lang="tr-TR" sz="1200" b="0" i="0" dirty="0" err="1">
                <a:solidFill>
                  <a:srgbClr val="000000"/>
                </a:solidFill>
                <a:effectLst/>
                <a:latin typeface="Calibri"/>
                <a:ea typeface="Calibri" panose="020F0502020204030204" pitchFamily="34" charset="0"/>
                <a:cs typeface="Calibri"/>
              </a:rPr>
              <a:t>Pinto</a:t>
            </a:r>
            <a:r>
              <a:rPr lang="tr-TR" sz="1200" b="0" i="0" dirty="0">
                <a:solidFill>
                  <a:srgbClr val="000000"/>
                </a:solidFill>
                <a:effectLst/>
                <a:latin typeface="Calibri"/>
                <a:ea typeface="Calibri" panose="020F0502020204030204" pitchFamily="34" charset="0"/>
                <a:cs typeface="Calibri"/>
              </a:rPr>
              <a:t>, 2010).</a:t>
            </a:r>
            <a:endParaRPr lang="tr-TR" sz="2000" b="0" i="0" dirty="0">
              <a:solidFill>
                <a:srgbClr val="000000"/>
              </a:solidFill>
              <a:ea typeface="Calibri" panose="020F0502020204030204" pitchFamily="34" charset="0"/>
              <a:cs typeface="Calibri"/>
            </a:endParaRPr>
          </a:p>
          <a:p>
            <a:r>
              <a:rPr lang="tr-TR" sz="1200" b="0" i="0" dirty="0">
                <a:effectLst/>
                <a:latin typeface="Calibri"/>
                <a:ea typeface="Calibri" panose="020F0502020204030204" pitchFamily="34" charset="0"/>
                <a:cs typeface="Calibri"/>
              </a:rPr>
              <a:t>Bu </a:t>
            </a:r>
            <a:r>
              <a:rPr lang="tr-TR" sz="1200" dirty="0" err="1">
                <a:latin typeface="Calibri"/>
                <a:ea typeface="Calibri" panose="020F0502020204030204" pitchFamily="34" charset="0"/>
                <a:cs typeface="Calibri"/>
              </a:rPr>
              <a:t>nutrasötikler</a:t>
            </a:r>
            <a:r>
              <a:rPr lang="tr-TR" sz="1200" dirty="0">
                <a:latin typeface="Calibri"/>
                <a:ea typeface="Calibri" panose="020F0502020204030204" pitchFamily="34" charset="0"/>
                <a:cs typeface="Calibri"/>
              </a:rPr>
              <a:t>, diyet lifi, prebiyotikler, probiyotikler, çoklu doymamış yağ asitleri ve antioksidanlar gibi sağlıklı bileşenler içerdiğinden, obezite</a:t>
            </a:r>
            <a:r>
              <a:rPr lang="tr-TR" sz="1200" b="0" i="0" dirty="0">
                <a:effectLst/>
                <a:latin typeface="Calibri"/>
                <a:ea typeface="Calibri" panose="020F0502020204030204" pitchFamily="34" charset="0"/>
                <a:cs typeface="Calibri"/>
              </a:rPr>
              <a:t>, kardiyovasküler hastalıklar, kanser, osteoporoz, artrit, diyabet, kolesterol vb</a:t>
            </a:r>
            <a:r>
              <a:rPr lang="tr-TR" sz="1200" dirty="0">
                <a:latin typeface="Calibri"/>
                <a:ea typeface="Calibri" panose="020F0502020204030204" pitchFamily="34" charset="0"/>
                <a:cs typeface="Calibri"/>
              </a:rPr>
              <a:t>.</a:t>
            </a:r>
            <a:r>
              <a:rPr lang="tr-TR" sz="1200" b="0" i="0" dirty="0">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gibi hastalıklarla mücadelede yardımcı olabilir.</a:t>
            </a:r>
            <a:endParaRPr lang="tr-TR" dirty="0"/>
          </a:p>
          <a:p>
            <a:pPr rtl="0" fontAlgn="base"/>
            <a:r>
              <a:rPr lang="tr-TR" sz="1200" b="0" i="0" dirty="0" err="1">
                <a:solidFill>
                  <a:srgbClr val="000000"/>
                </a:solidFill>
                <a:effectLst/>
                <a:latin typeface="Calibri"/>
                <a:ea typeface="Calibri" panose="020F0502020204030204" pitchFamily="34" charset="0"/>
                <a:cs typeface="Calibri"/>
              </a:rPr>
              <a:t>Nutrasötiklerin</a:t>
            </a:r>
            <a:r>
              <a:rPr lang="tr-TR" sz="1200" b="0" i="0" dirty="0">
                <a:solidFill>
                  <a:srgbClr val="000000"/>
                </a:solidFill>
                <a:effectLst/>
                <a:latin typeface="Calibri"/>
                <a:ea typeface="Calibri" panose="020F0502020204030204" pitchFamily="34" charset="0"/>
                <a:cs typeface="Calibri"/>
              </a:rPr>
              <a:t> iki gruba ayrılabileceğini belirtmek önemlidir: potansiyel </a:t>
            </a:r>
            <a:r>
              <a:rPr lang="tr-TR" sz="1200" b="0" i="0" dirty="0" err="1">
                <a:solidFill>
                  <a:srgbClr val="000000"/>
                </a:solidFill>
                <a:effectLst/>
                <a:latin typeface="Calibri"/>
                <a:ea typeface="Calibri" panose="020F0502020204030204" pitchFamily="34" charset="0"/>
                <a:cs typeface="Calibri"/>
              </a:rPr>
              <a:t>nutrasötikler</a:t>
            </a:r>
            <a:r>
              <a:rPr lang="tr-TR" sz="1200" b="0" i="0" dirty="0">
                <a:solidFill>
                  <a:srgbClr val="000000"/>
                </a:solidFill>
                <a:effectLst/>
                <a:latin typeface="Calibri"/>
                <a:ea typeface="Calibri" panose="020F0502020204030204" pitchFamily="34" charset="0"/>
                <a:cs typeface="Calibri"/>
              </a:rPr>
              <a:t> ve yerleşmiş </a:t>
            </a:r>
            <a:r>
              <a:rPr lang="tr-TR" sz="1200" b="0" i="0" dirty="0" err="1">
                <a:solidFill>
                  <a:srgbClr val="000000"/>
                </a:solidFill>
                <a:effectLst/>
                <a:latin typeface="Calibri"/>
                <a:ea typeface="Calibri" panose="020F0502020204030204" pitchFamily="34" charset="0"/>
                <a:cs typeface="Calibri"/>
              </a:rPr>
              <a:t>nutrasötikler</a:t>
            </a:r>
            <a:r>
              <a:rPr lang="tr-TR" sz="1200" b="0" i="0" dirty="0">
                <a:solidFill>
                  <a:srgbClr val="000000"/>
                </a:solidFill>
                <a:effectLst/>
                <a:latin typeface="Calibri"/>
                <a:ea typeface="Calibri" panose="020F0502020204030204" pitchFamily="34" charset="0"/>
                <a:cs typeface="Calibri"/>
              </a:rPr>
              <a:t>. Potansiyel bir </a:t>
            </a:r>
            <a:r>
              <a:rPr lang="tr-TR" sz="1200" b="0" i="0" dirty="0" err="1">
                <a:solidFill>
                  <a:srgbClr val="000000"/>
                </a:solidFill>
                <a:effectLst/>
                <a:latin typeface="Calibri"/>
                <a:ea typeface="Calibri" panose="020F0502020204030204" pitchFamily="34" charset="0"/>
                <a:cs typeface="Calibri"/>
              </a:rPr>
              <a:t>nutrasötik</a:t>
            </a:r>
            <a:r>
              <a:rPr lang="tr-TR" sz="1200" b="0" i="0" dirty="0">
                <a:solidFill>
                  <a:srgbClr val="000000"/>
                </a:solidFill>
                <a:effectLst/>
                <a:latin typeface="Calibri"/>
                <a:ea typeface="Calibri" panose="020F0502020204030204" pitchFamily="34" charset="0"/>
                <a:cs typeface="Calibri"/>
              </a:rPr>
              <a:t>, ancak sağlık ve tıbbi yararları hakkında etkili klinik veriler elde edildikten sonra yerleşik bir hale gelebilir (</a:t>
            </a:r>
            <a:r>
              <a:rPr lang="tr-TR" sz="1200" b="0" i="0" dirty="0" err="1">
                <a:solidFill>
                  <a:srgbClr val="000000"/>
                </a:solidFill>
                <a:effectLst/>
                <a:latin typeface="Calibri"/>
                <a:ea typeface="Calibri" panose="020F0502020204030204" pitchFamily="34" charset="0"/>
                <a:cs typeface="Calibri"/>
              </a:rPr>
              <a:t>Das</a:t>
            </a:r>
            <a:r>
              <a:rPr lang="tr-TR" sz="1200" b="0" i="0" dirty="0">
                <a:solidFill>
                  <a:srgbClr val="000000"/>
                </a:solidFill>
                <a:effectLst/>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v.d</a:t>
            </a:r>
            <a:r>
              <a:rPr lang="tr-TR" sz="1200" dirty="0">
                <a:latin typeface="Calibri"/>
                <a:ea typeface="Calibri" panose="020F0502020204030204" pitchFamily="34" charset="0"/>
                <a:cs typeface="Calibri"/>
              </a:rPr>
              <a:t>.,</a:t>
            </a:r>
            <a:r>
              <a:rPr lang="tr-TR" sz="1200" b="0" i="0" dirty="0">
                <a:solidFill>
                  <a:srgbClr val="000000"/>
                </a:solidFill>
                <a:effectLst/>
                <a:latin typeface="Calibri"/>
                <a:ea typeface="Calibri" panose="020F0502020204030204" pitchFamily="34" charset="0"/>
                <a:cs typeface="Calibri"/>
              </a:rPr>
              <a:t> 2012).</a:t>
            </a:r>
            <a:endParaRPr lang="tr-TR" sz="2000" b="0" i="0" dirty="0">
              <a:solidFill>
                <a:srgbClr val="000000"/>
              </a:solidFill>
              <a:ea typeface="Calibri" panose="020F0502020204030204" pitchFamily="34" charset="0"/>
              <a:cs typeface="Calibri"/>
            </a:endParaRPr>
          </a:p>
          <a:p>
            <a:pPr rtl="0" fontAlgn="base"/>
            <a:endParaRPr lang="tr-TR" sz="800" b="0" i="0" dirty="0">
              <a:solidFill>
                <a:srgbClr val="000000"/>
              </a:solidFill>
              <a:ea typeface="Calibri" panose="020F0502020204030204" pitchFamily="34" charset="0"/>
            </a:endParaRPr>
          </a:p>
          <a:p>
            <a:r>
              <a:rPr lang="tr-TR" sz="1200" dirty="0">
                <a:latin typeface="Calibri"/>
                <a:cs typeface="Calibri"/>
              </a:rPr>
              <a:t>'Çiftlikten Çatala' stratejisi doğrultusunda, AB, sağlıklı ve sürdürülebilir diyetler için gıda seçimleri hakkında müşteri farkındalığının artırılmasını, gıdaların ön yüz etiketleme sistemlerini, sağlıklı ve sürdürülebilir yeme alışkanlıklarına geçiş için vergilendirmeyi kolaylaştırmayı, gıda israfını azaltmaya yönelik hedefler belirlemeyi ve 'tüketim tarihi' ve 'en iyi tüketim tarihi' gibi etiketleri içermeyi öneren gıda tüketimi için eylem planları önermektedir.</a:t>
            </a:r>
          </a:p>
          <a:p>
            <a:pPr rtl="0" fontAlgn="base"/>
            <a:endParaRPr lang="tr-TR" sz="800" b="0" i="0" dirty="0">
              <a:solidFill>
                <a:srgbClr val="000000"/>
              </a:solidFill>
              <a:ea typeface="Calibri" panose="020F0502020204030204" pitchFamily="34" charset="0"/>
            </a:endParaRPr>
          </a:p>
          <a:p>
            <a:pPr fontAlgn="base"/>
            <a:r>
              <a:rPr lang="tr-TR" sz="1200" b="0" i="0" dirty="0">
                <a:solidFill>
                  <a:srgbClr val="000000"/>
                </a:solidFill>
                <a:effectLst/>
                <a:latin typeface="Calibri"/>
                <a:ea typeface="Calibri" panose="020F0502020204030204" pitchFamily="34" charset="0"/>
                <a:cs typeface="Calibri"/>
              </a:rPr>
              <a:t>Etiketlemeye yönelik güncel yaklaşımlardan biri</a:t>
            </a:r>
            <a:r>
              <a:rPr lang="tr-TR" sz="1200" dirty="0">
                <a:latin typeface="Calibri"/>
                <a:ea typeface="Calibri" panose="020F0502020204030204" pitchFamily="34" charset="0"/>
                <a:cs typeface="Calibri"/>
              </a:rPr>
              <a:t> olan </a:t>
            </a:r>
            <a:r>
              <a:rPr lang="tr-TR" sz="1200" b="1" dirty="0">
                <a:latin typeface="Calibri"/>
                <a:ea typeface="Calibri" panose="020F0502020204030204" pitchFamily="34" charset="0"/>
                <a:cs typeface="Calibri"/>
              </a:rPr>
              <a:t>Besin Puanı</a:t>
            </a:r>
            <a:r>
              <a:rPr lang="tr-TR" sz="1200" dirty="0">
                <a:latin typeface="Calibri"/>
                <a:ea typeface="Calibri" panose="020F0502020204030204" pitchFamily="34" charset="0"/>
                <a:cs typeface="Calibri"/>
              </a:rPr>
              <a:t> (Şekil 4),</a:t>
            </a:r>
            <a:r>
              <a:rPr lang="tr-TR" sz="1200" b="0" i="0" dirty="0">
                <a:solidFill>
                  <a:srgbClr val="000000"/>
                </a:solidFill>
                <a:effectLst/>
                <a:latin typeface="Calibri"/>
                <a:ea typeface="Calibri" panose="020F0502020204030204" pitchFamily="34" charset="0"/>
                <a:cs typeface="Calibri"/>
              </a:rPr>
              <a:t>5 </a:t>
            </a:r>
            <a:r>
              <a:rPr lang="tr-TR" sz="1200" dirty="0">
                <a:latin typeface="Calibri"/>
                <a:ea typeface="Calibri" panose="020F0502020204030204" pitchFamily="34" charset="0"/>
                <a:cs typeface="Calibri"/>
              </a:rPr>
              <a:t>bir</a:t>
            </a:r>
            <a:r>
              <a:rPr lang="tr-TR" sz="1200" b="0" i="0" dirty="0">
                <a:solidFill>
                  <a:srgbClr val="000000"/>
                </a:solidFill>
                <a:effectLst/>
                <a:latin typeface="Calibri"/>
                <a:ea typeface="Calibri" panose="020F0502020204030204" pitchFamily="34" charset="0"/>
                <a:cs typeface="Calibri"/>
              </a:rPr>
              <a:t> renk ve harf ölçeğinin besinin beslenme kalitesine genel bir bakış </a:t>
            </a:r>
            <a:r>
              <a:rPr lang="tr-TR" sz="1200" dirty="0">
                <a:latin typeface="Calibri"/>
                <a:ea typeface="Calibri" panose="020F0502020204030204" pitchFamily="34" charset="0"/>
                <a:cs typeface="Calibri"/>
              </a:rPr>
              <a:t>sağladığı gıda bilgisidir, ancak  yanıltıcı olabilir. Global standartlaştırılmış bir gıda etiketleme sistemi gereklidir.</a:t>
            </a:r>
            <a:endParaRPr lang="tr-TR" sz="1200" b="0" i="0" dirty="0">
              <a:solidFill>
                <a:srgbClr val="000000"/>
              </a:solidFill>
              <a:ea typeface="Calibri" panose="020F0502020204030204" pitchFamily="34" charset="0"/>
            </a:endParaRPr>
          </a:p>
          <a:p>
            <a:pPr rtl="0" fontAlgn="base"/>
            <a:endParaRPr lang="tr-TR" sz="2000" b="0" i="0" dirty="0">
              <a:solidFill>
                <a:srgbClr val="000000"/>
              </a:solidFill>
              <a:ea typeface="Calibri" panose="020F0502020204030204" pitchFamily="34" charset="0"/>
            </a:endParaRPr>
          </a:p>
          <a:p>
            <a:pPr algn="l" rtl="0" fontAlgn="base"/>
            <a:endParaRPr lang="tr-TR" sz="1200" i="0" dirty="0">
              <a:solidFill>
                <a:srgbClr val="000000"/>
              </a:solidFill>
              <a:effectLst/>
              <a:ea typeface="Calibri" panose="020F0502020204030204" pitchFamily="34" charset="0"/>
            </a:endParaRPr>
          </a:p>
          <a:p>
            <a:pPr algn="l" rtl="0" fontAlgn="base"/>
            <a:endParaRPr lang="tr-TR"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1571638" y="1282974"/>
            <a:ext cx="5541013" cy="461665"/>
          </a:xfrm>
          <a:prstGeom prst="rect">
            <a:avLst/>
          </a:prstGeom>
          <a:noFill/>
        </p:spPr>
        <p:txBody>
          <a:bodyPr wrap="square" lIns="91440" tIns="45720" rIns="91440" bIns="45720" anchor="t">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B.2.3. Gıda Etiketleme</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2077" name="Picture 2076" descr="Graphical user interface, text, application, chat or text message  Description automatically generated">
            <a:extLst>
              <a:ext uri="{FF2B5EF4-FFF2-40B4-BE49-F238E27FC236}">
                <a16:creationId xmlns:a16="http://schemas.microsoft.com/office/drawing/2014/main" id="{B40B1488-8B52-D34F-E572-BED492BE9A85}"/>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326131" y="7752752"/>
            <a:ext cx="3281736" cy="1118319"/>
          </a:xfrm>
          <a:prstGeom prst="rect">
            <a:avLst/>
          </a:prstGeom>
        </p:spPr>
      </p:pic>
      <p:sp>
        <p:nvSpPr>
          <p:cNvPr id="2078" name="TextBox 2077">
            <a:extLst>
              <a:ext uri="{FF2B5EF4-FFF2-40B4-BE49-F238E27FC236}">
                <a16:creationId xmlns:a16="http://schemas.microsoft.com/office/drawing/2014/main" id="{17F226F0-0283-9BDD-FD32-99047F2EA844}"/>
              </a:ext>
            </a:extLst>
          </p:cNvPr>
          <p:cNvSpPr txBox="1"/>
          <p:nvPr/>
        </p:nvSpPr>
        <p:spPr>
          <a:xfrm>
            <a:off x="1397018" y="8925714"/>
            <a:ext cx="5718062" cy="276999"/>
          </a:xfrm>
          <a:prstGeom prst="rect">
            <a:avLst/>
          </a:prstGeom>
          <a:noFill/>
        </p:spPr>
        <p:txBody>
          <a:bodyPr wrap="square" lIns="91440" tIns="45720" rIns="91440" bIns="45720" rtlCol="0" anchor="t">
            <a:spAutoFit/>
          </a:bodyPr>
          <a:lstStyle/>
          <a:p>
            <a:pPr algn="l" rtl="0"/>
            <a:r>
              <a:rPr lang="en-IE" sz="1200" b="1">
                <a:latin typeface="Calibri"/>
                <a:ea typeface="Calibri" panose="020F0502020204030204" pitchFamily="34" charset="0"/>
                <a:cs typeface="Calibri"/>
              </a:rPr>
              <a:t>Şekil 4 -</a:t>
            </a:r>
            <a:r>
              <a:rPr lang="en-IE" sz="1200">
                <a:latin typeface="Calibri"/>
                <a:ea typeface="Calibri" panose="020F0502020204030204" pitchFamily="34" charset="0"/>
                <a:cs typeface="Calibri"/>
              </a:rPr>
              <a:t>Trafik Işığı Etiketi veya Nutri-score sistemi örneği. (Wikimedia)</a:t>
            </a:r>
          </a:p>
        </p:txBody>
      </p:sp>
      <p:sp>
        <p:nvSpPr>
          <p:cNvPr id="2080" name="TextBox 2079">
            <a:extLst>
              <a:ext uri="{FF2B5EF4-FFF2-40B4-BE49-F238E27FC236}">
                <a16:creationId xmlns:a16="http://schemas.microsoft.com/office/drawing/2014/main" id="{E5F276A4-C255-CA67-C6AB-5379E522498E}"/>
              </a:ext>
            </a:extLst>
          </p:cNvPr>
          <p:cNvSpPr txBox="1"/>
          <p:nvPr/>
        </p:nvSpPr>
        <p:spPr>
          <a:xfrm>
            <a:off x="912644" y="9365443"/>
            <a:ext cx="6197267" cy="461665"/>
          </a:xfrm>
          <a:prstGeom prst="rect">
            <a:avLst/>
          </a:prstGeom>
          <a:noFill/>
        </p:spPr>
        <p:txBody>
          <a:bodyPr wrap="square">
            <a:spAutoFit/>
          </a:bodyPr>
          <a:lstStyle/>
          <a:p>
            <a:pPr algn="l" rtl="0" fontAlgn="base"/>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Gelecekte, tüketicileri sürdürülebilir gıda seçimleri yapma konusunda güçlendirmek için sürdürülebilir bir gıda etiketleme çerçevesi önermek gerekiyor.</a:t>
            </a:r>
          </a:p>
        </p:txBody>
      </p:sp>
      <p:pic>
        <p:nvPicPr>
          <p:cNvPr id="2081" name="Picture 2080" descr="Graphical user interface, application  Description automatically generated">
            <a:extLst>
              <a:ext uri="{FF2B5EF4-FFF2-40B4-BE49-F238E27FC236}">
                <a16:creationId xmlns:a16="http://schemas.microsoft.com/office/drawing/2014/main" id="{7AB2EC90-2F10-9AC6-1A9D-2C065AB25F0C}"/>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1319260" y="7752454"/>
            <a:ext cx="1729422" cy="1115896"/>
          </a:xfrm>
          <a:prstGeom prst="rect">
            <a:avLst/>
          </a:prstGeom>
        </p:spPr>
      </p:pic>
      <p:pic>
        <p:nvPicPr>
          <p:cNvPr id="2083" name="Graphic 2082" descr="Lights On with solid fill">
            <a:extLst>
              <a:ext uri="{FF2B5EF4-FFF2-40B4-BE49-F238E27FC236}">
                <a16:creationId xmlns:a16="http://schemas.microsoft.com/office/drawing/2014/main" id="{7ABC9E20-8D3E-5D26-AE37-5958C6BE902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3524" y="9297121"/>
            <a:ext cx="581666" cy="581666"/>
          </a:xfrm>
          <a:prstGeom prst="rect">
            <a:avLst/>
          </a:prstGeom>
        </p:spPr>
      </p:pic>
      <p:sp>
        <p:nvSpPr>
          <p:cNvPr id="33" name="Slide Number Placeholder 9">
            <a:extLst>
              <a:ext uri="{FF2B5EF4-FFF2-40B4-BE49-F238E27FC236}">
                <a16:creationId xmlns:a16="http://schemas.microsoft.com/office/drawing/2014/main" id="{26458656-787E-5F1A-F666-688119FF2FF6}"/>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36</a:t>
            </a:fld>
            <a:endParaRPr lang="en-US" sz="1100"/>
          </a:p>
        </p:txBody>
      </p:sp>
    </p:spTree>
    <p:extLst>
      <p:ext uri="{BB962C8B-B14F-4D97-AF65-F5344CB8AC3E}">
        <p14:creationId xmlns:p14="http://schemas.microsoft.com/office/powerpoint/2010/main" val="3647897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Bireysel Öğrenci Ödevi Önerisi:</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840759"/>
          </a:xfrm>
        </p:spPr>
        <p:txBody>
          <a:bodyPr lIns="91440" tIns="45720" rIns="91440" bIns="45720" numCol="1" spcCol="288000" anchor="t">
            <a:noAutofit/>
          </a:bodyPr>
          <a:lstStyle/>
          <a:p>
            <a:pPr algn="l" rtl="0"/>
            <a:r>
              <a:rPr lang="en-US" sz="1200" b="1" dirty="0" err="1">
                <a:latin typeface="Calibri"/>
                <a:ea typeface="Calibri" panose="020F0502020204030204" pitchFamily="34" charset="0"/>
                <a:cs typeface="Calibri"/>
              </a:rPr>
              <a:t>Uygulamalı</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Etkinlik</a:t>
            </a:r>
            <a:r>
              <a:rPr lang="en-US" sz="1200" b="1" dirty="0">
                <a:latin typeface="Calibri"/>
                <a:ea typeface="Calibri" panose="020F0502020204030204" pitchFamily="34" charset="0"/>
                <a:cs typeface="Calibri"/>
              </a:rPr>
              <a:t> 1:</a:t>
            </a:r>
          </a:p>
          <a:p>
            <a:pPr algn="l" fontAlgn="base"/>
            <a:r>
              <a:rPr lang="en-US" sz="1200" b="0" i="0" dirty="0" err="1">
                <a:solidFill>
                  <a:srgbClr val="000000"/>
                </a:solidFill>
                <a:effectLst/>
                <a:latin typeface="Calibri"/>
                <a:ea typeface="Calibri" panose="020F0502020204030204" pitchFamily="34" charset="0"/>
                <a:cs typeface="Calibri"/>
              </a:rPr>
              <a:t>Öğrencilerden</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bu</a:t>
            </a:r>
            <a:r>
              <a:rPr lang="en-US" sz="1200" dirty="0">
                <a:latin typeface="Calibri"/>
                <a:ea typeface="Calibri" panose="020F0502020204030204" pitchFamily="34" charset="0"/>
                <a:cs typeface="Calibri"/>
              </a:rPr>
              <a:t> </a:t>
            </a:r>
            <a:r>
              <a:rPr lang="en-US"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videoyu</a:t>
            </a:r>
            <a:r>
              <a:rPr lang="en-US" sz="1200" b="1" dirty="0">
                <a:solidFill>
                  <a:srgbClr val="F79037"/>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izlemelerini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isteyin</a:t>
            </a:r>
            <a:r>
              <a:rPr lang="en-US" sz="1200" b="1" dirty="0">
                <a:solidFill>
                  <a:srgbClr val="F79037"/>
                </a:solidFill>
                <a:latin typeface="Calibri"/>
                <a:ea typeface="Calibri" panose="020F0502020204030204" pitchFamily="34" charset="0"/>
                <a:cs typeface="Calibri"/>
              </a:rPr>
              <a:t> </a:t>
            </a:r>
            <a:r>
              <a:rPr lang="en-US" sz="1200" dirty="0">
                <a:latin typeface="Calibri"/>
                <a:ea typeface="Calibri" panose="020F0502020204030204" pitchFamily="34" charset="0"/>
                <a:cs typeface="Calibri"/>
              </a:rPr>
              <a:t>ve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gıda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etiketleme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ile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gıda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israfı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arasındaki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bağlantıyı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tartışın</a:t>
            </a:r>
            <a:r>
              <a:rPr lang="en-US" sz="1200" b="0" i="0" dirty="0">
                <a:solidFill>
                  <a:srgbClr val="000000"/>
                </a:solidFill>
                <a:effectLst/>
                <a:latin typeface="Calibri"/>
                <a:ea typeface="Calibri" panose="020F0502020204030204" pitchFamily="34" charset="0"/>
                <a:cs typeface="Calibri"/>
              </a:rPr>
              <a:t>.</a:t>
            </a:r>
            <a:endParaRPr lang="en-US" sz="1200" b="0" i="0" dirty="0">
              <a:solidFill>
                <a:srgbClr val="000000"/>
              </a:solidFill>
              <a:latin typeface="Calibri"/>
              <a:ea typeface="Calibri" panose="020F0502020204030204" pitchFamily="34" charset="0"/>
              <a:cs typeface="Calibri"/>
            </a:endParaRPr>
          </a:p>
          <a:p>
            <a:pPr algn="l" rtl="0" fontAlgn="base"/>
            <a:endParaRPr lang="en-US" sz="800" dirty="0">
              <a:solidFill>
                <a:schemeClr val="tx1"/>
              </a:solidFill>
              <a:ea typeface="Calibri" panose="020F0502020204030204" pitchFamily="34" charset="0"/>
            </a:endParaRPr>
          </a:p>
          <a:p>
            <a:pPr algn="l" rtl="0"/>
            <a:r>
              <a:rPr lang="en-US" sz="1200" b="1" dirty="0" err="1">
                <a:latin typeface="Calibri"/>
                <a:ea typeface="Calibri" panose="020F0502020204030204" pitchFamily="34" charset="0"/>
                <a:cs typeface="Calibri"/>
              </a:rPr>
              <a:t>Uygulamalı</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Etkinlik</a:t>
            </a:r>
            <a:r>
              <a:rPr lang="en-US" sz="1200" b="1" dirty="0">
                <a:latin typeface="Calibri"/>
                <a:ea typeface="Calibri" panose="020F0502020204030204" pitchFamily="34" charset="0"/>
                <a:cs typeface="Calibri"/>
              </a:rPr>
              <a:t> 2:</a:t>
            </a:r>
          </a:p>
          <a:p>
            <a:pPr algn="l" rtl="0"/>
            <a:r>
              <a:rPr lang="en-US" sz="1200" dirty="0" err="1">
                <a:latin typeface="Calibri"/>
                <a:ea typeface="Calibri" panose="020F0502020204030204" pitchFamily="34" charset="0"/>
                <a:cs typeface="Calibri"/>
              </a:rPr>
              <a:t>Öğrencilerden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çeşitli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gıda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ambalajlarının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etiketlerini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incelemelerini</a:t>
            </a:r>
            <a:r>
              <a:rPr lang="en-US" sz="1200" dirty="0">
                <a:latin typeface="Calibri"/>
                <a:ea typeface="Calibri" panose="020F0502020204030204" pitchFamily="34" charset="0"/>
                <a:cs typeface="Calibri"/>
              </a:rPr>
              <a:t> ve </a:t>
            </a:r>
            <a:r>
              <a:rPr lang="en-US" sz="1200" dirty="0" err="1">
                <a:latin typeface="Calibri"/>
                <a:ea typeface="Calibri" panose="020F0502020204030204" pitchFamily="34" charset="0"/>
                <a:cs typeface="Calibri"/>
              </a:rPr>
              <a:t>tüm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zorunlu</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bilgilerin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belirtilip</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belirtilmediğini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kontrol</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etmelerini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isteyin</a:t>
            </a:r>
            <a:r>
              <a:rPr lang="en-US" sz="1200" dirty="0">
                <a:latin typeface="Calibri"/>
                <a:ea typeface="Calibri" panose="020F0502020204030204" pitchFamily="34" charset="0"/>
                <a:cs typeface="Calibri"/>
              </a:rPr>
              <a:t>.</a:t>
            </a:r>
          </a:p>
          <a:p>
            <a:pPr algn="l" rtl="0"/>
            <a:endParaRPr lang="en-US" sz="800" dirty="0">
              <a:solidFill>
                <a:schemeClr val="tx1"/>
              </a:solidFill>
              <a:ea typeface="Calibri" panose="020F0502020204030204" pitchFamily="34" charset="0"/>
            </a:endParaRPr>
          </a:p>
          <a:p>
            <a:pPr algn="l" rtl="0"/>
            <a:r>
              <a:rPr lang="en-US" sz="1200" b="1" dirty="0" err="1">
                <a:solidFill>
                  <a:schemeClr val="tx1"/>
                </a:solidFill>
                <a:latin typeface="Calibri"/>
                <a:ea typeface="Calibri" panose="020F0502020204030204" pitchFamily="34" charset="0"/>
                <a:cs typeface="Calibri"/>
              </a:rPr>
              <a:t>Uygulamalı</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Etkinlik</a:t>
            </a:r>
            <a:r>
              <a:rPr lang="en-US" sz="1200" b="1" dirty="0">
                <a:solidFill>
                  <a:schemeClr val="tx1"/>
                </a:solidFill>
                <a:latin typeface="Calibri"/>
                <a:ea typeface="Calibri" panose="020F0502020204030204" pitchFamily="34" charset="0"/>
                <a:cs typeface="Calibri"/>
              </a:rPr>
              <a:t> 3:</a:t>
            </a:r>
          </a:p>
          <a:p>
            <a:pPr algn="l" rtl="0"/>
            <a:r>
              <a:rPr lang="en-US" sz="1200" dirty="0" err="1">
                <a:solidFill>
                  <a:schemeClr val="tx1"/>
                </a:solidFill>
                <a:latin typeface="Calibri"/>
                <a:ea typeface="Calibri" panose="020F0502020204030204" pitchFamily="34" charset="0"/>
                <a:cs typeface="Calibri"/>
              </a:rPr>
              <a:t>Öğrencilerden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alerjenlerin</a:t>
            </a:r>
            <a:r>
              <a:rPr lang="en-US" sz="1200" dirty="0">
                <a:solidFill>
                  <a:schemeClr val="tx1"/>
                </a:solidFill>
                <a:latin typeface="Calibri"/>
                <a:ea typeface="Calibri" panose="020F0502020204030204" pitchFamily="34" charset="0"/>
                <a:cs typeface="Calibri"/>
              </a:rPr>
              <a:t> ve </a:t>
            </a:r>
            <a:r>
              <a:rPr lang="en-US" sz="1200" dirty="0" err="1">
                <a:solidFill>
                  <a:schemeClr val="tx1"/>
                </a:solidFill>
                <a:latin typeface="Calibri"/>
                <a:ea typeface="Calibri" panose="020F0502020204030204" pitchFamily="34" charset="0"/>
                <a:cs typeface="Calibri"/>
              </a:rPr>
              <a:t>katkı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maddelerinin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varlığını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kontrol</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etmek</a:t>
            </a:r>
            <a:r>
              <a:rPr lang="en-US" sz="1200" dirty="0">
                <a:solidFill>
                  <a:schemeClr val="tx1"/>
                </a:solidFill>
                <a:latin typeface="Calibri"/>
                <a:ea typeface="Calibri" panose="020F0502020204030204" pitchFamily="34" charset="0"/>
                <a:cs typeface="Calibri"/>
              </a:rPr>
              <a:t> ve </a:t>
            </a:r>
            <a:r>
              <a:rPr lang="en-US" sz="1200" dirty="0" err="1">
                <a:solidFill>
                  <a:schemeClr val="tx1"/>
                </a:solidFill>
                <a:latin typeface="Calibri"/>
                <a:ea typeface="Calibri" panose="020F0502020204030204" pitchFamily="34" charset="0"/>
                <a:cs typeface="Calibri"/>
              </a:rPr>
              <a:t>bulgularını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tartışmak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için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çeşitli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gıda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ambalajlarının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içerik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listelerini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incelemeleri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istenir</a:t>
            </a:r>
            <a:r>
              <a:rPr lang="en-US" sz="1200" dirty="0">
                <a:solidFill>
                  <a:schemeClr val="tx1"/>
                </a:solidFill>
                <a:latin typeface="Calibri"/>
                <a:ea typeface="Calibri" panose="020F0502020204030204" pitchFamily="34" charset="0"/>
                <a:cs typeface="Calibri"/>
              </a:rPr>
              <a:t>.</a:t>
            </a:r>
          </a:p>
          <a:p>
            <a:pPr algn="l"/>
            <a:endParaRPr lang="en-US" sz="800" dirty="0">
              <a:solidFill>
                <a:schemeClr val="tx1"/>
              </a:solidFill>
              <a:ea typeface="Calibri" panose="020F0502020204030204" pitchFamily="34" charset="0"/>
            </a:endParaRPr>
          </a:p>
          <a:p>
            <a:pPr algn="l" rtl="0"/>
            <a:r>
              <a:rPr lang="en-US" sz="1200" b="1" dirty="0" err="1">
                <a:solidFill>
                  <a:schemeClr val="tx1"/>
                </a:solidFill>
                <a:latin typeface="Calibri"/>
                <a:ea typeface="Calibri" panose="020F0502020204030204" pitchFamily="34" charset="0"/>
                <a:cs typeface="Calibri"/>
              </a:rPr>
              <a:t>Uygulamalı</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Etkinlik</a:t>
            </a:r>
            <a:r>
              <a:rPr lang="en-US" sz="1200" b="1" dirty="0">
                <a:solidFill>
                  <a:schemeClr val="tx1"/>
                </a:solidFill>
                <a:latin typeface="Calibri"/>
                <a:ea typeface="Calibri" panose="020F0502020204030204" pitchFamily="34" charset="0"/>
                <a:cs typeface="Calibri"/>
              </a:rPr>
              <a:t> 4:</a:t>
            </a:r>
          </a:p>
          <a:p>
            <a:pPr algn="l"/>
            <a:r>
              <a:rPr lang="en-US" sz="1200" b="0" i="0" dirty="0" err="1">
                <a:solidFill>
                  <a:srgbClr val="000000"/>
                </a:solidFill>
                <a:effectLst/>
                <a:latin typeface="Calibri"/>
                <a:ea typeface="Calibri" panose="020F0502020204030204" pitchFamily="34" charset="0"/>
                <a:cs typeface="Calibri"/>
              </a:rPr>
              <a:t>Öğrencilerden</a:t>
            </a:r>
            <a:r>
              <a:rPr lang="en-US" sz="1200" b="0" i="0" dirty="0">
                <a:solidFill>
                  <a:srgbClr val="000000"/>
                </a:solidFill>
                <a:effectLst/>
                <a:latin typeface="Calibri"/>
                <a:ea typeface="Calibri" panose="020F0502020204030204" pitchFamily="34" charset="0"/>
                <a:cs typeface="Calibri"/>
              </a:rPr>
              <a:t> </a:t>
            </a:r>
            <a:r>
              <a:rPr lang="en-US" sz="1200" b="1" i="0" u="sng" strike="noStrike" dirty="0">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RASFF Penceresi (europa.eu)</a:t>
            </a:r>
            <a:r>
              <a:rPr lang="en-US" sz="1200" b="1" i="0" dirty="0">
                <a:solidFill>
                  <a:srgbClr val="F79037"/>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ülkelerinde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gıda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sahtekarlığının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varlığını</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tartışmalarını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isteyin</a:t>
            </a:r>
            <a:r>
              <a:rPr lang="en-US" sz="1200" dirty="0">
                <a:latin typeface="Calibri"/>
                <a:ea typeface="Calibri" panose="020F0502020204030204" pitchFamily="34" charset="0"/>
                <a:cs typeface="Calibri"/>
              </a:rPr>
              <a:t>. </a:t>
            </a:r>
            <a:endParaRPr lang="en-US" sz="1200" b="0" i="0" dirty="0">
              <a:solidFill>
                <a:srgbClr val="000000"/>
              </a:solidFill>
              <a:latin typeface="Calibri"/>
              <a:ea typeface="Calibri" panose="020F0502020204030204" pitchFamily="34" charset="0"/>
              <a:cs typeface="Calibri"/>
            </a:endParaRPr>
          </a:p>
          <a:p>
            <a:pPr algn="l" rtl="0"/>
            <a:endParaRPr lang="en-US" sz="1200" dirty="0">
              <a:solidFill>
                <a:schemeClr val="tx1"/>
              </a:solidFill>
              <a:ea typeface="Calibri" panose="020F0502020204030204" pitchFamily="34" charset="0"/>
            </a:endParaRPr>
          </a:p>
          <a:p>
            <a:pPr algn="l" rtl="0"/>
            <a:r>
              <a:rPr lang="en-IE" sz="1200" b="1" dirty="0" err="1">
                <a:solidFill>
                  <a:schemeClr val="tx1"/>
                </a:solidFill>
                <a:latin typeface="Calibri"/>
                <a:ea typeface="Calibri" panose="020F0502020204030204" pitchFamily="34" charset="0"/>
                <a:cs typeface="Calibri"/>
              </a:rPr>
              <a:t>Yayın</a:t>
            </a:r>
            <a:r>
              <a:rPr lang="en-IE" sz="1200" b="1" dirty="0">
                <a:solidFill>
                  <a:schemeClr val="tx1"/>
                </a:solidFill>
                <a:latin typeface="Calibri"/>
                <a:ea typeface="Calibri" panose="020F0502020204030204" pitchFamily="34" charset="0"/>
                <a:cs typeface="Calibri"/>
              </a:rPr>
              <a:t> </a:t>
            </a:r>
            <a:r>
              <a:rPr lang="en-IE" sz="1200" b="1" dirty="0" err="1">
                <a:solidFill>
                  <a:schemeClr val="tx1"/>
                </a:solidFill>
                <a:latin typeface="Calibri"/>
                <a:ea typeface="Calibri" panose="020F0502020204030204" pitchFamily="34" charset="0"/>
                <a:cs typeface="Calibri"/>
              </a:rPr>
              <a:t>Önerileri</a:t>
            </a:r>
            <a:r>
              <a:rPr lang="en-IE" sz="1200" b="1" dirty="0">
                <a:solidFill>
                  <a:schemeClr val="tx1"/>
                </a:solidFill>
                <a:latin typeface="Calibri"/>
                <a:ea typeface="Calibri" panose="020F0502020204030204" pitchFamily="34" charset="0"/>
                <a:cs typeface="Calibri"/>
              </a:rPr>
              <a:t>:</a:t>
            </a:r>
          </a:p>
          <a:p>
            <a:pPr marL="171450" indent="-171450" algn="l" fontAlgn="base">
              <a:buFont typeface="Arial" panose="020B0604020202020204" pitchFamily="34" charset="0"/>
              <a:buChar char="•"/>
            </a:pPr>
            <a:r>
              <a:rPr lang="en-US" sz="1200" b="0" i="0" dirty="0">
                <a:effectLst/>
                <a:latin typeface="Calibri"/>
                <a:ea typeface="Calibri" panose="020F0502020204030204" pitchFamily="34" charset="0"/>
                <a:cs typeface="Calibri"/>
              </a:rPr>
              <a:t>Das L.,</a:t>
            </a:r>
            <a:r>
              <a:rPr lang="en-US" sz="1200" dirty="0">
                <a:latin typeface="Calibri"/>
                <a:ea typeface="Calibri" panose="020F0502020204030204" pitchFamily="34" charset="0"/>
                <a:cs typeface="Calibri"/>
              </a:rPr>
              <a:t> Bhaumik E</a:t>
            </a:r>
            <a:r>
              <a:rPr lang="en-US" sz="1200" b="0" i="0" dirty="0">
                <a:effectLst/>
                <a:latin typeface="Calibri"/>
                <a:ea typeface="Calibri" panose="020F0502020204030204" pitchFamily="34" charset="0"/>
                <a:cs typeface="Calibri"/>
              </a:rPr>
              <a:t>., Raychaudhuri U., Chakraborty R. (2012). </a:t>
            </a:r>
            <a:r>
              <a:rPr lang="en-US" sz="1200" dirty="0">
                <a:latin typeface="Calibri"/>
                <a:ea typeface="Calibri" panose="020F0502020204030204" pitchFamily="34" charset="0"/>
                <a:cs typeface="Calibri"/>
              </a:rPr>
              <a:t>Role of nutraceuticals in human health</a:t>
            </a:r>
            <a:r>
              <a:rPr lang="en-US" sz="1200" b="0" i="0" dirty="0">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Journal of Food Science and Technology</a:t>
            </a:r>
            <a:r>
              <a:rPr lang="en-US" sz="1200" b="0" i="0" dirty="0">
                <a:effectLst/>
                <a:latin typeface="Calibri"/>
                <a:ea typeface="Calibri" panose="020F0502020204030204" pitchFamily="34" charset="0"/>
                <a:cs typeface="Calibri"/>
              </a:rPr>
              <a:t>, 49(2), 173-183.</a:t>
            </a:r>
            <a:r>
              <a:rPr lang="en-US" sz="1200" dirty="0">
                <a:latin typeface="Calibri"/>
                <a:ea typeface="Calibri" panose="020F0502020204030204" pitchFamily="34" charset="0"/>
                <a:cs typeface="Calibri"/>
              </a:rPr>
              <a:t> </a:t>
            </a:r>
          </a:p>
          <a:p>
            <a:pPr marL="171450" indent="-171450" algn="l" fontAlgn="base">
              <a:buFont typeface="Arial" panose="020B0604020202020204" pitchFamily="34" charset="0"/>
              <a:buChar char="•"/>
            </a:pPr>
            <a:endParaRPr lang="en-US" sz="200" b="0" i="0" dirty="0">
              <a:solidFill>
                <a:srgbClr val="000000"/>
              </a:solidFill>
              <a:ea typeface="Calibri" panose="020F0502020204030204" pitchFamily="34" charset="0"/>
            </a:endParaRPr>
          </a:p>
          <a:p>
            <a:pPr marL="171450" indent="-171450" algn="l" fontAlgn="base">
              <a:buFont typeface="Arial" panose="020B0604020202020204" pitchFamily="34" charset="0"/>
              <a:buChar char="•"/>
            </a:pPr>
            <a:r>
              <a:rPr lang="en-US" sz="1200" b="0" i="0" dirty="0">
                <a:solidFill>
                  <a:srgbClr val="000000"/>
                </a:solidFill>
                <a:effectLst/>
                <a:latin typeface="Calibri"/>
                <a:ea typeface="Calibri" panose="020F0502020204030204" pitchFamily="34" charset="0"/>
                <a:cs typeface="Calibri"/>
              </a:rPr>
              <a:t>Pinto JF (2010).</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Nutracêuticos</a:t>
            </a:r>
            <a:r>
              <a:rPr lang="en-US" sz="1200" dirty="0">
                <a:latin typeface="Calibri"/>
                <a:ea typeface="Calibri" panose="020F0502020204030204" pitchFamily="34" charset="0"/>
                <a:cs typeface="Calibri"/>
              </a:rPr>
              <a:t> e Alimentos </a:t>
            </a:r>
            <a:r>
              <a:rPr lang="en-US" sz="1200" dirty="0" err="1">
                <a:latin typeface="Calibri"/>
                <a:ea typeface="Calibri" panose="020F0502020204030204" pitchFamily="34" charset="0"/>
                <a:cs typeface="Calibri"/>
              </a:rPr>
              <a:t>Funcionais</a:t>
            </a:r>
            <a:r>
              <a:rPr lang="en-US" sz="1200" b="0" i="0" dirty="0">
                <a:solidFill>
                  <a:srgbClr val="000000"/>
                </a:solidFill>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Lidel</a:t>
            </a:r>
            <a:r>
              <a:rPr lang="en-US" sz="1200" b="0" i="0" dirty="0">
                <a:solidFill>
                  <a:srgbClr val="000000"/>
                </a:solidFill>
                <a:effectLst/>
                <a:latin typeface="Calibri"/>
                <a:ea typeface="Calibri" panose="020F0502020204030204" pitchFamily="34" charset="0"/>
                <a:cs typeface="Calibri"/>
              </a:rPr>
              <a:t>. P. 3-10.</a:t>
            </a:r>
            <a:endParaRPr lang="en-US" sz="1200" b="0" i="0" dirty="0">
              <a:solidFill>
                <a:srgbClr val="000000"/>
              </a:solidFill>
              <a:latin typeface="Calibri"/>
              <a:ea typeface="Calibri" panose="020F0502020204030204" pitchFamily="34" charset="0"/>
              <a:cs typeface="Calibri"/>
            </a:endParaRPr>
          </a:p>
          <a:p>
            <a:pPr marL="171450" indent="-171450" algn="l" rtl="0" fontAlgn="base">
              <a:buFont typeface="Arial" panose="020B0604020202020204" pitchFamily="34" charset="0"/>
              <a:buChar char="•"/>
            </a:pPr>
            <a:endParaRPr lang="en-US" sz="200" b="0" i="0" dirty="0">
              <a:solidFill>
                <a:srgbClr val="000000"/>
              </a:solidFill>
              <a:effectLst/>
              <a:ea typeface="Calibri" panose="020F0502020204030204" pitchFamily="34" charset="0"/>
            </a:endParaRPr>
          </a:p>
          <a:p>
            <a:pPr marL="171450" indent="-171450" algn="l" rtl="0" fontAlgn="base">
              <a:buFont typeface="Arial" panose="020B0604020202020204" pitchFamily="34" charset="0"/>
              <a:buChar char="•"/>
            </a:pPr>
            <a:r>
              <a:rPr lang="en-US" sz="1200" b="0" i="0" dirty="0" err="1">
                <a:solidFill>
                  <a:srgbClr val="000000"/>
                </a:solidFill>
                <a:effectLst/>
                <a:latin typeface="Calibri"/>
                <a:ea typeface="Calibri" panose="020F0502020204030204" pitchFamily="34" charset="0"/>
                <a:cs typeface="Calibri"/>
              </a:rPr>
              <a:t>Avrupa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Parlamentosu'nun</a:t>
            </a:r>
            <a:r>
              <a:rPr lang="en-US" sz="1200" b="0" i="0" dirty="0">
                <a:solidFill>
                  <a:srgbClr val="000000"/>
                </a:solidFill>
                <a:effectLst/>
                <a:latin typeface="Calibri"/>
                <a:ea typeface="Calibri" panose="020F0502020204030204" pitchFamily="34" charset="0"/>
                <a:cs typeface="Calibri"/>
              </a:rPr>
              <a:t> (EC) 1924/2006 ve (EC) 1925/2006 </a:t>
            </a:r>
            <a:r>
              <a:rPr lang="en-US" sz="1200" b="0" i="0" dirty="0" err="1">
                <a:solidFill>
                  <a:srgbClr val="000000"/>
                </a:solidFill>
                <a:effectLst/>
                <a:latin typeface="Calibri"/>
                <a:ea typeface="Calibri" panose="020F0502020204030204" pitchFamily="34" charset="0"/>
                <a:cs typeface="Calibri"/>
              </a:rPr>
              <a:t>Sayılı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Tüzüklerini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tadil</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eden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tüketicilere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gıda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bilgilerinin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sağlanmasına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ilişkin</a:t>
            </a:r>
            <a:r>
              <a:rPr lang="en-US" sz="1200" b="0" i="0" dirty="0">
                <a:solidFill>
                  <a:srgbClr val="000000"/>
                </a:solidFill>
                <a:effectLst/>
                <a:latin typeface="Calibri"/>
                <a:ea typeface="Calibri" panose="020F0502020204030204" pitchFamily="34" charset="0"/>
                <a:cs typeface="Calibri"/>
              </a:rPr>
              <a:t> 25 Ekim 2011 </a:t>
            </a:r>
            <a:r>
              <a:rPr lang="en-US" sz="1200" b="0" i="0" dirty="0" err="1">
                <a:solidFill>
                  <a:srgbClr val="000000"/>
                </a:solidFill>
                <a:effectLst/>
                <a:latin typeface="Calibri"/>
                <a:ea typeface="Calibri" panose="020F0502020204030204" pitchFamily="34" charset="0"/>
                <a:cs typeface="Calibri"/>
              </a:rPr>
              <a:t>tarihli</a:t>
            </a:r>
            <a:r>
              <a:rPr lang="en-US" sz="1200" b="0" i="0" dirty="0">
                <a:solidFill>
                  <a:srgbClr val="000000"/>
                </a:solidFill>
                <a:effectLst/>
                <a:latin typeface="Calibri"/>
                <a:ea typeface="Calibri" panose="020F0502020204030204" pitchFamily="34" charset="0"/>
                <a:cs typeface="Calibri"/>
              </a:rPr>
              <a:t> (AB) 1169/2011 </a:t>
            </a:r>
            <a:r>
              <a:rPr lang="en-US" sz="1200" b="0" i="0" dirty="0" err="1">
                <a:solidFill>
                  <a:srgbClr val="000000"/>
                </a:solidFill>
                <a:effectLst/>
                <a:latin typeface="Calibri"/>
                <a:ea typeface="Calibri" panose="020F0502020204030204" pitchFamily="34" charset="0"/>
                <a:cs typeface="Calibri"/>
              </a:rPr>
              <a:t>sayılı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Avrupa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Parlamentosu</a:t>
            </a:r>
            <a:r>
              <a:rPr lang="en-US" sz="1200" b="0" i="0" dirty="0">
                <a:solidFill>
                  <a:srgbClr val="000000"/>
                </a:solidFill>
                <a:effectLst/>
                <a:latin typeface="Calibri"/>
                <a:ea typeface="Calibri" panose="020F0502020204030204" pitchFamily="34" charset="0"/>
                <a:cs typeface="Calibri"/>
              </a:rPr>
              <a:t> ve </a:t>
            </a:r>
            <a:r>
              <a:rPr lang="en-US" sz="1200" b="0" i="0" dirty="0" err="1">
                <a:solidFill>
                  <a:srgbClr val="000000"/>
                </a:solidFill>
                <a:effectLst/>
                <a:latin typeface="Calibri"/>
                <a:ea typeface="Calibri" panose="020F0502020204030204" pitchFamily="34" charset="0"/>
                <a:cs typeface="Calibri"/>
              </a:rPr>
              <a:t>Konsey</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Tüzüğü</a:t>
            </a:r>
            <a:r>
              <a:rPr lang="en-US" sz="1200" b="0" i="0" dirty="0">
                <a:solidFill>
                  <a:srgbClr val="000000"/>
                </a:solidFill>
                <a:effectLst/>
                <a:latin typeface="Calibri"/>
                <a:ea typeface="Calibri" panose="020F0502020204030204" pitchFamily="34" charset="0"/>
                <a:cs typeface="Calibri"/>
              </a:rPr>
              <a:t> ve </a:t>
            </a:r>
            <a:r>
              <a:rPr lang="en-US" sz="1200" b="0" i="0" dirty="0" err="1">
                <a:solidFill>
                  <a:srgbClr val="000000"/>
                </a:solidFill>
                <a:effectLst/>
                <a:latin typeface="Calibri"/>
                <a:ea typeface="Calibri" panose="020F0502020204030204" pitchFamily="34" charset="0"/>
                <a:cs typeface="Calibri"/>
              </a:rPr>
              <a:t>Konsey</a:t>
            </a:r>
            <a:r>
              <a:rPr lang="en-US" sz="1200" b="0" i="0" dirty="0">
                <a:solidFill>
                  <a:srgbClr val="000000"/>
                </a:solidFill>
                <a:effectLst/>
                <a:latin typeface="Calibri"/>
                <a:ea typeface="Calibri" panose="020F0502020204030204" pitchFamily="34" charset="0"/>
                <a:cs typeface="Calibri"/>
              </a:rPr>
              <a:t> ve </a:t>
            </a:r>
            <a:r>
              <a:rPr lang="en-US" sz="1200" b="0" i="0" dirty="0" err="1">
                <a:solidFill>
                  <a:srgbClr val="000000"/>
                </a:solidFill>
                <a:effectLst/>
                <a:latin typeface="Calibri"/>
                <a:ea typeface="Calibri" panose="020F0502020204030204" pitchFamily="34" charset="0"/>
                <a:cs typeface="Calibri"/>
              </a:rPr>
              <a:t>yürürlükten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kaldıran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Komisyon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Direktifi</a:t>
            </a:r>
            <a:r>
              <a:rPr lang="en-US" sz="1200" b="0" i="0" dirty="0">
                <a:solidFill>
                  <a:srgbClr val="000000"/>
                </a:solidFill>
                <a:effectLst/>
                <a:latin typeface="Calibri"/>
                <a:ea typeface="Calibri" panose="020F0502020204030204" pitchFamily="34" charset="0"/>
                <a:cs typeface="Calibri"/>
              </a:rPr>
              <a:t> 87/250/EEC, </a:t>
            </a:r>
            <a:r>
              <a:rPr lang="en-US" sz="1200" b="0" i="0" dirty="0" err="1">
                <a:solidFill>
                  <a:srgbClr val="000000"/>
                </a:solidFill>
                <a:effectLst/>
                <a:latin typeface="Calibri"/>
                <a:ea typeface="Calibri" panose="020F0502020204030204" pitchFamily="34" charset="0"/>
                <a:cs typeface="Calibri"/>
              </a:rPr>
              <a:t>Konsey</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Direktifi</a:t>
            </a:r>
            <a:r>
              <a:rPr lang="en-US" sz="1200" b="0" i="0" dirty="0">
                <a:solidFill>
                  <a:srgbClr val="000000"/>
                </a:solidFill>
                <a:effectLst/>
                <a:latin typeface="Calibri"/>
                <a:ea typeface="Calibri" panose="020F0502020204030204" pitchFamily="34" charset="0"/>
                <a:cs typeface="Calibri"/>
              </a:rPr>
              <a:t> 90/496/EEC, </a:t>
            </a:r>
            <a:r>
              <a:rPr lang="en-US" sz="1200" b="0" i="0" dirty="0" err="1">
                <a:solidFill>
                  <a:srgbClr val="000000"/>
                </a:solidFill>
                <a:effectLst/>
                <a:latin typeface="Calibri"/>
                <a:ea typeface="Calibri" panose="020F0502020204030204" pitchFamily="34" charset="0"/>
                <a:cs typeface="Calibri"/>
              </a:rPr>
              <a:t>Komisyon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Direktifi</a:t>
            </a:r>
            <a:r>
              <a:rPr lang="en-US" sz="1200" b="0" i="0" dirty="0">
                <a:solidFill>
                  <a:srgbClr val="000000"/>
                </a:solidFill>
                <a:effectLst/>
                <a:latin typeface="Calibri"/>
                <a:ea typeface="Calibri" panose="020F0502020204030204" pitchFamily="34" charset="0"/>
                <a:cs typeface="Calibri"/>
              </a:rPr>
              <a:t> 1999/10/EC, </a:t>
            </a:r>
            <a:r>
              <a:rPr lang="en-US" sz="1200" b="0" i="0" dirty="0" err="1">
                <a:solidFill>
                  <a:srgbClr val="000000"/>
                </a:solidFill>
                <a:effectLst/>
                <a:latin typeface="Calibri"/>
                <a:ea typeface="Calibri" panose="020F0502020204030204" pitchFamily="34" charset="0"/>
                <a:cs typeface="Calibri"/>
              </a:rPr>
              <a:t>Direktif</a:t>
            </a:r>
            <a:r>
              <a:rPr lang="en-US" sz="1200" b="0" i="0" dirty="0">
                <a:solidFill>
                  <a:srgbClr val="000000"/>
                </a:solidFill>
                <a:effectLst/>
                <a:latin typeface="Calibri"/>
                <a:ea typeface="Calibri" panose="020F0502020204030204" pitchFamily="34" charset="0"/>
                <a:cs typeface="Calibri"/>
              </a:rPr>
              <a:t> 2000/13/EC </a:t>
            </a:r>
            <a:r>
              <a:rPr lang="en-US" sz="1200" b="0" i="0" dirty="0" err="1">
                <a:solidFill>
                  <a:srgbClr val="000000"/>
                </a:solidFill>
                <a:effectLst/>
                <a:latin typeface="Calibri"/>
                <a:ea typeface="Calibri" panose="020F0502020204030204" pitchFamily="34" charset="0"/>
                <a:cs typeface="Calibri"/>
              </a:rPr>
              <a:t>Avrupa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Parlamentosu</a:t>
            </a:r>
            <a:r>
              <a:rPr lang="en-US" sz="1200" b="0" i="0" dirty="0">
                <a:solidFill>
                  <a:srgbClr val="000000"/>
                </a:solidFill>
                <a:effectLst/>
                <a:latin typeface="Calibri"/>
                <a:ea typeface="Calibri" panose="020F0502020204030204" pitchFamily="34" charset="0"/>
                <a:cs typeface="Calibri"/>
              </a:rPr>
              <a:t> ve </a:t>
            </a:r>
            <a:r>
              <a:rPr lang="en-US" sz="1200" b="0" i="0" dirty="0" err="1">
                <a:solidFill>
                  <a:srgbClr val="000000"/>
                </a:solidFill>
                <a:effectLst/>
                <a:latin typeface="Calibri"/>
                <a:ea typeface="Calibri" panose="020F0502020204030204" pitchFamily="34" charset="0"/>
                <a:cs typeface="Calibri"/>
              </a:rPr>
              <a:t>Konsey</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Direktifi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Komisyon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Direktifleri</a:t>
            </a:r>
            <a:r>
              <a:rPr lang="en-US" sz="1200" b="0" i="0" dirty="0">
                <a:solidFill>
                  <a:srgbClr val="000000"/>
                </a:solidFill>
                <a:effectLst/>
                <a:latin typeface="Calibri"/>
                <a:ea typeface="Calibri" panose="020F0502020204030204" pitchFamily="34" charset="0"/>
                <a:cs typeface="Calibri"/>
              </a:rPr>
              <a:t> 2002/ 67/EC ve 2008/5/EC ve </a:t>
            </a:r>
            <a:r>
              <a:rPr lang="en-US" sz="1200" b="0" i="0" dirty="0" err="1">
                <a:solidFill>
                  <a:srgbClr val="000000"/>
                </a:solidFill>
                <a:effectLst/>
                <a:latin typeface="Calibri"/>
                <a:ea typeface="Calibri" panose="020F0502020204030204" pitchFamily="34" charset="0"/>
                <a:cs typeface="Calibri"/>
              </a:rPr>
              <a:t>Komisyon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Yönetmeliği</a:t>
            </a:r>
            <a:r>
              <a:rPr lang="en-US" sz="1200" b="0" i="0" dirty="0">
                <a:solidFill>
                  <a:srgbClr val="000000"/>
                </a:solidFill>
                <a:effectLst/>
                <a:latin typeface="Calibri"/>
                <a:ea typeface="Calibri" panose="020F0502020204030204" pitchFamily="34" charset="0"/>
                <a:cs typeface="Calibri"/>
              </a:rPr>
              <a:t> (EC) No 608/2004 (01 Ocak 2018 </a:t>
            </a:r>
            <a:r>
              <a:rPr lang="en-US" sz="1200" b="0" i="0" dirty="0" err="1">
                <a:solidFill>
                  <a:srgbClr val="000000"/>
                </a:solidFill>
                <a:effectLst/>
                <a:latin typeface="Calibri"/>
                <a:ea typeface="Calibri" panose="020F0502020204030204" pitchFamily="34" charset="0"/>
                <a:cs typeface="Calibri"/>
              </a:rPr>
              <a:t>tarihli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konsolide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versiyon</a:t>
            </a:r>
            <a:r>
              <a:rPr lang="en-US" sz="1200" b="0" i="0" dirty="0">
                <a:solidFill>
                  <a:srgbClr val="000000"/>
                </a:solidFill>
                <a:effectLst/>
                <a:latin typeface="Calibri"/>
                <a:ea typeface="Calibri" panose="020F0502020204030204" pitchFamily="34" charset="0"/>
                <a:cs typeface="Calibri"/>
              </a:rPr>
              <a:t>).</a:t>
            </a:r>
            <a:endParaRPr lang="en-US" sz="1200" b="0" i="0" dirty="0">
              <a:solidFill>
                <a:srgbClr val="F79037"/>
              </a:solidFill>
              <a:effectLst/>
              <a:latin typeface="Calibri"/>
              <a:ea typeface="Calibri" panose="020F0502020204030204" pitchFamily="34" charset="0"/>
              <a:cs typeface="Calibri"/>
            </a:endParaRPr>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447072" y="3264067"/>
            <a:ext cx="2975786" cy="1053820"/>
          </a:xfrm>
          <a:prstGeom prst="wedgeRoundRectCallout">
            <a:avLst>
              <a:gd name="adj1" fmla="val -30148"/>
              <a:gd name="adj2" fmla="val 102897"/>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IE" sz="1400" b="1" dirty="0" err="1">
                <a:latin typeface="Calibri"/>
                <a:ea typeface="Calibri" panose="020F0502020204030204" pitchFamily="34" charset="0"/>
                <a:cs typeface="Calibri"/>
              </a:rPr>
              <a:t>Göz</a:t>
            </a:r>
            <a:r>
              <a:rPr lang="en-IE" sz="1400" b="1" dirty="0">
                <a:latin typeface="Calibri"/>
                <a:ea typeface="Calibri" panose="020F0502020204030204" pitchFamily="34" charset="0"/>
                <a:cs typeface="Calibri"/>
              </a:rPr>
              <a:t> </a:t>
            </a:r>
            <a:r>
              <a:rPr lang="en-IE" sz="1400" b="1" dirty="0" err="1">
                <a:latin typeface="Calibri"/>
                <a:ea typeface="Calibri" panose="020F0502020204030204" pitchFamily="34" charset="0"/>
                <a:cs typeface="Calibri"/>
              </a:rPr>
              <a:t>atmaya</a:t>
            </a:r>
            <a:r>
              <a:rPr lang="en-IE" sz="1400" b="1" dirty="0">
                <a:latin typeface="Calibri"/>
                <a:ea typeface="Calibri" panose="020F0502020204030204" pitchFamily="34" charset="0"/>
                <a:cs typeface="Calibri"/>
              </a:rPr>
              <a:t> </a:t>
            </a:r>
            <a:r>
              <a:rPr lang="en-IE" sz="1400" b="1" dirty="0" err="1">
                <a:latin typeface="Calibri"/>
                <a:ea typeface="Calibri" panose="020F0502020204030204" pitchFamily="34" charset="0"/>
                <a:cs typeface="Calibri"/>
              </a:rPr>
              <a:t>değer</a:t>
            </a:r>
            <a:r>
              <a:rPr lang="en-IE" sz="1400" b="1" dirty="0">
                <a:latin typeface="Calibri"/>
                <a:ea typeface="Calibri" panose="020F0502020204030204" pitchFamily="34" charset="0"/>
                <a:cs typeface="Calibri"/>
              </a:rPr>
              <a:t> </a:t>
            </a:r>
            <a:r>
              <a:rPr lang="en-IE" sz="1400" b="1" dirty="0" err="1">
                <a:latin typeface="Calibri"/>
                <a:ea typeface="Calibri" panose="020F0502020204030204" pitchFamily="34" charset="0"/>
                <a:cs typeface="Calibri"/>
              </a:rPr>
              <a:t>vaka</a:t>
            </a:r>
            <a:r>
              <a:rPr lang="en-IE" sz="1400" b="1" dirty="0">
                <a:latin typeface="Calibri"/>
                <a:ea typeface="Calibri" panose="020F0502020204030204" pitchFamily="34" charset="0"/>
                <a:cs typeface="Calibri"/>
              </a:rPr>
              <a:t> </a:t>
            </a:r>
            <a:r>
              <a:rPr lang="en-IE" sz="1400" b="1" dirty="0" err="1">
                <a:latin typeface="Calibri"/>
                <a:ea typeface="Calibri" panose="020F0502020204030204" pitchFamily="34" charset="0"/>
                <a:cs typeface="Calibri"/>
              </a:rPr>
              <a:t>çalışmaları</a:t>
            </a:r>
            <a:r>
              <a:rPr lang="en-IE" sz="1400" b="1" dirty="0">
                <a:latin typeface="Calibri"/>
                <a:ea typeface="Calibri" panose="020F0502020204030204" pitchFamily="34" charset="0"/>
                <a:cs typeface="Calibri"/>
              </a:rPr>
              <a:t>:</a:t>
            </a:r>
          </a:p>
          <a:p>
            <a:pPr algn="ctr"/>
            <a:r>
              <a:rPr lang="en-IE" sz="1400" b="1" dirty="0">
                <a:latin typeface="Calibri"/>
                <a:ea typeface="Calibri" panose="020F0502020204030204" pitchFamily="34" charset="0"/>
                <a:cs typeface="Calibri"/>
              </a:rPr>
              <a:t>Cream of the Crop</a:t>
            </a:r>
          </a:p>
          <a:p>
            <a:pPr algn="ctr" rtl="0"/>
            <a:r>
              <a:rPr lang="en-IE" sz="1400" b="1" err="1">
                <a:latin typeface="Calibri" panose="020F0502020204030204" pitchFamily="34" charset="0"/>
                <a:ea typeface="Calibri" panose="020F0502020204030204" pitchFamily="34" charset="0"/>
                <a:cs typeface="Calibri" panose="020F0502020204030204" pitchFamily="34" charset="0"/>
              </a:rPr>
              <a:t>FruLact</a:t>
            </a:r>
            <a:endParaRPr lang="en-IE" sz="1400" b="1">
              <a:latin typeface="Calibri" panose="020F0502020204030204" pitchFamily="34" charset="0"/>
              <a:ea typeface="Calibri" panose="020F0502020204030204" pitchFamily="34" charset="0"/>
              <a:cs typeface="Calibri" panose="020F0502020204030204" pitchFamily="34" charset="0"/>
            </a:endParaRPr>
          </a:p>
          <a:p>
            <a:pPr algn="ctr" rtl="0"/>
            <a:r>
              <a:rPr lang="en-IE" sz="1400" b="1" dirty="0">
                <a:latin typeface="Calibri"/>
                <a:ea typeface="Calibri" panose="020F0502020204030204" pitchFamily="34" charset="0"/>
                <a:cs typeface="Calibri"/>
              </a:rPr>
              <a:t>Camile Thai</a:t>
            </a:r>
          </a:p>
        </p:txBody>
      </p:sp>
      <p:pic>
        <p:nvPicPr>
          <p:cNvPr id="15" name="Picture Placeholder 14" descr="Dry food items in cardboard box">
            <a:extLst>
              <a:ext uri="{FF2B5EF4-FFF2-40B4-BE49-F238E27FC236}">
                <a16:creationId xmlns:a16="http://schemas.microsoft.com/office/drawing/2014/main" id="{D0D87955-9881-D041-1E68-28BC38E86A48}"/>
              </a:ext>
            </a:extLst>
          </p:cNvPr>
          <p:cNvPicPr>
            <a:picLocks noGrp="1" noChangeAspect="1"/>
          </p:cNvPicPr>
          <p:nvPr>
            <p:ph type="pic" sz="quarter" idx="41"/>
          </p:nvPr>
        </p:nvPicPr>
        <p:blipFill>
          <a:blip r:embed="rId5" cstate="screen">
            <a:extLst>
              <a:ext uri="{28A0092B-C50C-407E-A947-70E740481C1C}">
                <a14:useLocalDpi xmlns:a14="http://schemas.microsoft.com/office/drawing/2010/main"/>
              </a:ext>
            </a:extLst>
          </a:blip>
          <a:srcRect/>
          <a:stretch>
            <a:fillRect/>
          </a:stretch>
        </p:blipFill>
        <p:spPr>
          <a:xfrm>
            <a:off x="0" y="-39688"/>
            <a:ext cx="7559675" cy="2722563"/>
          </a:xfrm>
        </p:spPr>
      </p:pic>
      <p:pic>
        <p:nvPicPr>
          <p:cNvPr id="2" name="Picture 1">
            <a:extLst>
              <a:ext uri="{FF2B5EF4-FFF2-40B4-BE49-F238E27FC236}">
                <a16:creationId xmlns:a16="http://schemas.microsoft.com/office/drawing/2014/main" id="{3F911F17-7286-AFD4-E768-994D45F5ABBB}"/>
              </a:ext>
            </a:extLst>
          </p:cNvPr>
          <p:cNvPicPr>
            <a:picLocks noChangeAspect="1"/>
          </p:cNvPicPr>
          <p:nvPr/>
        </p:nvPicPr>
        <p:blipFill>
          <a:blip r:embed="rId6"/>
          <a:stretch>
            <a:fillRect/>
          </a:stretch>
        </p:blipFill>
        <p:spPr>
          <a:xfrm>
            <a:off x="213098" y="5260021"/>
            <a:ext cx="493080" cy="474817"/>
          </a:xfrm>
          <a:prstGeom prst="rect">
            <a:avLst/>
          </a:prstGeom>
        </p:spPr>
      </p:pic>
      <p:sp>
        <p:nvSpPr>
          <p:cNvPr id="7" name="Slide Number Placeholder 9">
            <a:extLst>
              <a:ext uri="{FF2B5EF4-FFF2-40B4-BE49-F238E27FC236}">
                <a16:creationId xmlns:a16="http://schemas.microsoft.com/office/drawing/2014/main" id="{A0FB3101-37F3-A2E1-B048-B9F37C1CD26C}"/>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37</a:t>
            </a:fld>
            <a:endParaRPr lang="en-US" sz="1100"/>
          </a:p>
        </p:txBody>
      </p:sp>
      <p:pic>
        <p:nvPicPr>
          <p:cNvPr id="5" name="Picture 4">
            <a:extLst>
              <a:ext uri="{FF2B5EF4-FFF2-40B4-BE49-F238E27FC236}">
                <a16:creationId xmlns:a16="http://schemas.microsoft.com/office/drawing/2014/main" id="{F467D418-6963-0D7F-05D3-DD29D9DAEA36}"/>
              </a:ext>
            </a:extLst>
          </p:cNvPr>
          <p:cNvPicPr>
            <a:picLocks noChangeAspect="1"/>
          </p:cNvPicPr>
          <p:nvPr/>
        </p:nvPicPr>
        <p:blipFill rotWithShape="1">
          <a:blip r:embed="rId6"/>
          <a:srcRect l="18919" r="2703"/>
          <a:stretch/>
        </p:blipFill>
        <p:spPr>
          <a:xfrm>
            <a:off x="389320" y="7386594"/>
            <a:ext cx="386470" cy="474817"/>
          </a:xfrm>
          <a:prstGeom prst="rect">
            <a:avLst/>
          </a:prstGeom>
        </p:spPr>
      </p:pic>
    </p:spTree>
    <p:extLst>
      <p:ext uri="{BB962C8B-B14F-4D97-AF65-F5344CB8AC3E}">
        <p14:creationId xmlns:p14="http://schemas.microsoft.com/office/powerpoint/2010/main" val="12046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574465" y="626454"/>
            <a:ext cx="5538186"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a:t>Gıda Üretimi ve Lojistik</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algn="l" rtl="0"/>
            <a:r>
              <a:rPr lang="en-GB" sz="1400" b="1" dirty="0">
                <a:solidFill>
                  <a:schemeClr val="tx1"/>
                </a:solidFill>
                <a:highlight>
                  <a:srgbClr val="F79037"/>
                </a:highlight>
                <a:latin typeface="Calibri"/>
                <a:ea typeface="Calibri" panose="020F0502020204030204" pitchFamily="34" charset="0"/>
                <a:cs typeface="Calibri"/>
              </a:rPr>
              <a:t>Amaç: </a:t>
            </a:r>
            <a:r>
              <a:rPr lang="en-GB" sz="1400" b="1" dirty="0" err="1">
                <a:solidFill>
                  <a:schemeClr val="tx1"/>
                </a:solidFill>
                <a:highlight>
                  <a:srgbClr val="F79037"/>
                </a:highlight>
                <a:latin typeface="Calibri"/>
                <a:ea typeface="Calibri" panose="020F0502020204030204" pitchFamily="34" charset="0"/>
                <a:cs typeface="Calibri"/>
              </a:rPr>
              <a:t>Gıda</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atık</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yönetiminin</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önemini</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anlamak</a:t>
            </a:r>
            <a:r>
              <a:rPr lang="en-GB" sz="1400" b="1" dirty="0">
                <a:solidFill>
                  <a:schemeClr val="tx1"/>
                </a:solidFill>
                <a:highlight>
                  <a:srgbClr val="F79037"/>
                </a:highlight>
                <a:latin typeface="Calibri"/>
                <a:ea typeface="Calibri" panose="020F0502020204030204" pitchFamily="34" charset="0"/>
                <a:cs typeface="Calibri"/>
              </a:rPr>
              <a:t>.</a:t>
            </a:r>
            <a:endParaRPr lang="en-GB" sz="1400" b="1" dirty="0">
              <a:solidFill>
                <a:schemeClr val="tx1"/>
              </a:solidFill>
              <a:highlight>
                <a:srgbClr val="F79037"/>
              </a:highlight>
              <a:ea typeface="Calibri" panose="020F0502020204030204" pitchFamily="34" charset="0"/>
            </a:endParaRPr>
          </a:p>
          <a:p>
            <a:pPr algn="l" rtl="0"/>
            <a:endParaRPr lang="en-GB" sz="1200" b="1" dirty="0">
              <a:solidFill>
                <a:schemeClr val="tx1"/>
              </a:solidFill>
              <a:highlight>
                <a:srgbClr val="F79037"/>
              </a:highlight>
              <a:ea typeface="Calibri" panose="020F0502020204030204" pitchFamily="34" charset="0"/>
            </a:endParaRPr>
          </a:p>
          <a:p>
            <a:pPr fontAlgn="base"/>
            <a:r>
              <a:rPr lang="en-GB" sz="1200" i="0" dirty="0" err="1">
                <a:solidFill>
                  <a:srgbClr val="000000"/>
                </a:solidFill>
                <a:effectLst/>
                <a:latin typeface="Calibri"/>
                <a:ea typeface="Calibri" panose="020F0502020204030204" pitchFamily="34" charset="0"/>
                <a:cs typeface="Calibri"/>
              </a:rPr>
              <a:t>FAO'nun</a:t>
            </a:r>
            <a:r>
              <a:rPr lang="en-GB" sz="1200" i="0" dirty="0">
                <a:solidFill>
                  <a:srgbClr val="000000"/>
                </a:solidFill>
                <a:effectLst/>
                <a:latin typeface="Calibri"/>
                <a:ea typeface="Calibri" panose="020F0502020204030204" pitchFamily="34" charset="0"/>
                <a:cs typeface="Calibri"/>
              </a:rPr>
              <a:t> 2013 </a:t>
            </a:r>
            <a:r>
              <a:rPr lang="en-GB" sz="1200" i="0" dirty="0" err="1">
                <a:solidFill>
                  <a:srgbClr val="000000"/>
                </a:solidFill>
                <a:effectLst/>
                <a:latin typeface="Calibri"/>
                <a:ea typeface="Calibri" panose="020F0502020204030204" pitchFamily="34" charset="0"/>
                <a:cs typeface="Calibri"/>
              </a:rPr>
              <a:t>yılı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raporuna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göre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küresel</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gıda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israfı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yılda</a:t>
            </a:r>
            <a:r>
              <a:rPr lang="en-GB" sz="1200" i="0" dirty="0">
                <a:solidFill>
                  <a:srgbClr val="000000"/>
                </a:solidFill>
                <a:effectLst/>
                <a:latin typeface="Calibri"/>
                <a:ea typeface="Calibri" panose="020F0502020204030204" pitchFamily="34" charset="0"/>
                <a:cs typeface="Calibri"/>
              </a:rPr>
              <a:t> 1,3 </a:t>
            </a:r>
            <a:r>
              <a:rPr lang="en-GB" sz="1200" i="0" dirty="0" err="1">
                <a:solidFill>
                  <a:srgbClr val="000000"/>
                </a:solidFill>
                <a:effectLst/>
                <a:latin typeface="Calibri"/>
                <a:ea typeface="Calibri" panose="020F0502020204030204" pitchFamily="34" charset="0"/>
                <a:cs typeface="Calibri"/>
              </a:rPr>
              <a:t>milyar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tondur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İsraf</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edilen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gıda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gelişmiş</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ülkelerde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daha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yüksektir</a:t>
            </a:r>
            <a:r>
              <a:rPr lang="en-GB" sz="1200" i="0" dirty="0">
                <a:solidFill>
                  <a:srgbClr val="000000"/>
                </a:solidFill>
                <a:effectLst/>
                <a:latin typeface="Calibri"/>
                <a:ea typeface="Calibri" panose="020F0502020204030204" pitchFamily="34" charset="0"/>
                <a:cs typeface="Calibri"/>
              </a:rPr>
              <a:t> (Buzby </a:t>
            </a:r>
            <a:r>
              <a:rPr lang="en-GB" sz="1200" i="0" dirty="0" err="1">
                <a:solidFill>
                  <a:srgbClr val="000000"/>
                </a:solidFill>
                <a:effectLst/>
                <a:latin typeface="Calibri"/>
                <a:ea typeface="Calibri" panose="020F0502020204030204" pitchFamily="34" charset="0"/>
                <a:cs typeface="Calibri"/>
              </a:rPr>
              <a:t>ve</a:t>
            </a:r>
            <a:r>
              <a:rPr lang="en-GB" sz="1200" i="0" dirty="0">
                <a:solidFill>
                  <a:srgbClr val="000000"/>
                </a:solidFill>
                <a:effectLst/>
                <a:latin typeface="Calibri"/>
                <a:ea typeface="Calibri" panose="020F0502020204030204" pitchFamily="34" charset="0"/>
                <a:cs typeface="Calibri"/>
              </a:rPr>
              <a:t> Hyman, 2012), </a:t>
            </a:r>
            <a:r>
              <a:rPr lang="en-GB" sz="1200" i="0" dirty="0" err="1">
                <a:solidFill>
                  <a:srgbClr val="000000"/>
                </a:solidFill>
                <a:effectLst/>
                <a:latin typeface="Calibri"/>
                <a:ea typeface="Calibri" panose="020F0502020204030204" pitchFamily="34" charset="0"/>
                <a:cs typeface="Calibri"/>
              </a:rPr>
              <a:t>örneğin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ABD'deki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gıda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israfının</a:t>
            </a:r>
            <a:r>
              <a:rPr lang="en-GB" sz="1200" i="0" dirty="0">
                <a:solidFill>
                  <a:srgbClr val="000000"/>
                </a:solidFill>
                <a:effectLst/>
                <a:latin typeface="Calibri"/>
                <a:ea typeface="Calibri" panose="020F0502020204030204" pitchFamily="34" charset="0"/>
                <a:cs typeface="Calibri"/>
              </a:rPr>
              <a:t> %30 </a:t>
            </a:r>
            <a:r>
              <a:rPr lang="en-GB" sz="1200" i="0" dirty="0" err="1">
                <a:solidFill>
                  <a:srgbClr val="000000"/>
                </a:solidFill>
                <a:effectLst/>
                <a:latin typeface="Calibri"/>
                <a:ea typeface="Calibri" panose="020F0502020204030204" pitchFamily="34" charset="0"/>
                <a:cs typeface="Calibri"/>
              </a:rPr>
              <a:t>ila</a:t>
            </a:r>
            <a:r>
              <a:rPr lang="en-GB" sz="1200" i="0" dirty="0">
                <a:solidFill>
                  <a:srgbClr val="000000"/>
                </a:solidFill>
                <a:effectLst/>
                <a:latin typeface="Calibri"/>
                <a:ea typeface="Calibri" panose="020F0502020204030204" pitchFamily="34" charset="0"/>
                <a:cs typeface="Calibri"/>
              </a:rPr>
              <a:t> 40 </a:t>
            </a:r>
            <a:r>
              <a:rPr lang="en-GB" sz="1200" dirty="0" err="1">
                <a:latin typeface="Calibri"/>
                <a:ea typeface="Calibri" panose="020F0502020204030204" pitchFamily="34" charset="0"/>
                <a:cs typeface="Calibri"/>
              </a:rPr>
              <a:t>arasında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olduğu</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tahmin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edilmektedir</a:t>
            </a:r>
            <a:r>
              <a:rPr lang="en-GB" sz="120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Gıda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İlaç</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İdaresi</a:t>
            </a:r>
            <a:r>
              <a:rPr lang="en-GB" sz="1200" dirty="0">
                <a:latin typeface="Calibri"/>
                <a:ea typeface="Calibri" panose="020F0502020204030204" pitchFamily="34" charset="0"/>
                <a:cs typeface="Calibri"/>
              </a:rPr>
              <a:t> [FDA],</a:t>
            </a:r>
            <a:r>
              <a:rPr lang="en-GB" sz="1200" i="0" dirty="0">
                <a:solidFill>
                  <a:srgbClr val="000000"/>
                </a:solidFill>
                <a:effectLst/>
                <a:latin typeface="Calibri"/>
                <a:ea typeface="Calibri" panose="020F0502020204030204" pitchFamily="34" charset="0"/>
                <a:cs typeface="Calibri"/>
              </a:rPr>
              <a:t>2021).</a:t>
            </a:r>
            <a:r>
              <a:rPr lang="en-GB" sz="1200" dirty="0">
                <a:latin typeface="Calibri"/>
                <a:ea typeface="Calibri" panose="020F0502020204030204" pitchFamily="34" charset="0"/>
                <a:cs typeface="Calibri"/>
              </a:rPr>
              <a:t> </a:t>
            </a:r>
            <a:endParaRPr lang="en-GB" sz="1200" i="0" dirty="0">
              <a:solidFill>
                <a:srgbClr val="000000"/>
              </a:solidFill>
              <a:ea typeface="Calibri" panose="020F0502020204030204" pitchFamily="34" charset="0"/>
            </a:endParaRPr>
          </a:p>
          <a:p>
            <a:pPr rtl="0" fontAlgn="base"/>
            <a:endParaRPr lang="en-GB" sz="1200" i="0" dirty="0">
              <a:solidFill>
                <a:srgbClr val="000000"/>
              </a:solidFill>
              <a:ea typeface="Calibri" panose="020F0502020204030204" pitchFamily="34" charset="0"/>
            </a:endParaRPr>
          </a:p>
          <a:p>
            <a:pPr fontAlgn="base"/>
            <a:r>
              <a:rPr lang="en-GB" sz="1200" i="0" dirty="0" err="1">
                <a:solidFill>
                  <a:srgbClr val="000000"/>
                </a:solidFill>
                <a:effectLst/>
                <a:latin typeface="Calibri"/>
                <a:ea typeface="Calibri" panose="020F0502020204030204" pitchFamily="34" charset="0"/>
                <a:cs typeface="Calibri"/>
              </a:rPr>
              <a:t>Gıda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israfı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toplumun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tüm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yönlerini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üreticileri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yetiştiricileri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perakendeciliği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misafirperverliği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tüketicileri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gıda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yoksulluğu</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yaşayanları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etkileyen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bir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sorundur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üretilen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tüm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gıdaların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yaklaşık</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üçte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biri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çöpe</a:t>
            </a:r>
            <a:r>
              <a:rPr lang="en-GB" sz="120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gitmektedir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Dünyanın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karşı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karşıya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olduğu</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açlık</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düşünüldüğünde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gıda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israfı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yönetimi</a:t>
            </a:r>
            <a:r>
              <a:rPr lang="en-GB" sz="120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zorunludur</a:t>
            </a:r>
            <a:r>
              <a:rPr lang="en-GB" sz="1200" dirty="0">
                <a:latin typeface="Calibri"/>
                <a:ea typeface="Calibri" panose="020F0502020204030204" pitchFamily="34" charset="0"/>
                <a:cs typeface="Calibri"/>
              </a:rPr>
              <a:t>.</a:t>
            </a:r>
            <a:r>
              <a:rPr lang="en-GB" sz="1200" i="0" dirty="0">
                <a:solidFill>
                  <a:srgbClr val="000000"/>
                </a:solidFill>
                <a:effectLst/>
                <a:latin typeface="Calibri"/>
                <a:ea typeface="Calibri" panose="020F0502020204030204" pitchFamily="34" charset="0"/>
                <a:cs typeface="Calibri"/>
              </a:rPr>
              <a:t> 3R (</a:t>
            </a:r>
            <a:r>
              <a:rPr lang="en-GB" sz="1200" i="0" dirty="0" err="1">
                <a:solidFill>
                  <a:srgbClr val="000000"/>
                </a:solidFill>
                <a:effectLst/>
                <a:latin typeface="Calibri"/>
                <a:ea typeface="Calibri" panose="020F0502020204030204" pitchFamily="34" charset="0"/>
                <a:cs typeface="Calibri"/>
              </a:rPr>
              <a:t>Azalt-Yeniden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Kullan</a:t>
            </a:r>
            <a:r>
              <a:rPr lang="en-GB" sz="1200" i="0" dirty="0">
                <a:solidFill>
                  <a:srgbClr val="000000"/>
                </a:solidFill>
                <a:effectLst/>
                <a:latin typeface="Calibri"/>
                <a:ea typeface="Calibri" panose="020F0502020204030204" pitchFamily="34" charset="0"/>
                <a:cs typeface="Calibri"/>
              </a:rPr>
              <a:t>-Geri </a:t>
            </a:r>
            <a:r>
              <a:rPr lang="en-GB" sz="1200" i="0" dirty="0" err="1">
                <a:solidFill>
                  <a:srgbClr val="000000"/>
                </a:solidFill>
                <a:effectLst/>
                <a:latin typeface="Calibri"/>
                <a:ea typeface="Calibri" panose="020F0502020204030204" pitchFamily="34" charset="0"/>
                <a:cs typeface="Calibri"/>
              </a:rPr>
              <a:t>Dönüştür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biyoyakıt</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üretimi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biyodizel</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biyogaz</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gibi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gıda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artıklarını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kompostlaştırma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endüstriyel</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kullanım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için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gıda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atıklarının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bileşik</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ekstraksiyonu</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gibi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daha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sürdürülebilir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bir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gıda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üretimi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tüketimi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öneren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birkaç</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teori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yöntem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vardır</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dirty="0">
              <a:ea typeface="Calibri" panose="020F0502020204030204" pitchFamily="34" charset="0"/>
            </a:endParaRPr>
          </a:p>
          <a:p>
            <a:pPr rtl="0"/>
            <a:endParaRPr lang="en-GB" sz="1200" dirty="0">
              <a:ea typeface="Calibri" panose="020F0502020204030204" pitchFamily="34" charset="0"/>
              <a:cs typeface="Calibri"/>
            </a:endParaRPr>
          </a:p>
          <a:p>
            <a:r>
              <a:rPr lang="en-GB" sz="1200" dirty="0" err="1">
                <a:latin typeface="Calibri"/>
                <a:ea typeface="Calibri" panose="020F0502020204030204" pitchFamily="34" charset="0"/>
                <a:cs typeface="Calibri"/>
              </a:rPr>
              <a:t>Şekil</a:t>
            </a:r>
            <a:r>
              <a:rPr lang="en-GB" sz="1200" dirty="0">
                <a:latin typeface="Calibri"/>
                <a:ea typeface="Calibri" panose="020F0502020204030204" pitchFamily="34" charset="0"/>
                <a:cs typeface="Calibri"/>
              </a:rPr>
              <a:t> 5'te </a:t>
            </a:r>
            <a:r>
              <a:rPr lang="en-GB" sz="1200" dirty="0" err="1">
                <a:latin typeface="Calibri"/>
                <a:ea typeface="Calibri" panose="020F0502020204030204" pitchFamily="34" charset="0"/>
                <a:cs typeface="Calibri"/>
              </a:rPr>
              <a:t>Üç</a:t>
            </a:r>
            <a:r>
              <a:rPr lang="en-GB" sz="1200" dirty="0">
                <a:latin typeface="Calibri"/>
                <a:ea typeface="Calibri" panose="020F0502020204030204" pitchFamily="34" charset="0"/>
                <a:cs typeface="Calibri"/>
              </a:rPr>
              <a:t> Ana </a:t>
            </a:r>
            <a:r>
              <a:rPr lang="en-GB" sz="1200" dirty="0" err="1">
                <a:latin typeface="Calibri"/>
                <a:ea typeface="Calibri" panose="020F0502020204030204" pitchFamily="34" charset="0"/>
                <a:cs typeface="Calibri"/>
              </a:rPr>
              <a:t>Gıda</a:t>
            </a:r>
            <a:r>
              <a:rPr lang="en-GB" sz="1200" dirty="0">
                <a:latin typeface="Calibri"/>
                <a:ea typeface="Calibri" panose="020F0502020204030204" pitchFamily="34" charset="0"/>
                <a:cs typeface="Calibri"/>
              </a:rPr>
              <a:t> Atığı </a:t>
            </a:r>
            <a:r>
              <a:rPr lang="en-GB" sz="1200" dirty="0" err="1">
                <a:latin typeface="Calibri"/>
                <a:ea typeface="Calibri" panose="020F0502020204030204" pitchFamily="34" charset="0"/>
                <a:cs typeface="Calibri"/>
              </a:rPr>
              <a:t>kategorisi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temsil</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edilmektedir</a:t>
            </a:r>
            <a:r>
              <a:rPr lang="en-GB" sz="1200" dirty="0">
                <a:latin typeface="Calibri"/>
                <a:ea typeface="Calibri" panose="020F0502020204030204" pitchFamily="34" charset="0"/>
                <a:cs typeface="Calibri"/>
              </a:rPr>
              <a:t>.</a:t>
            </a:r>
            <a:endParaRPr lang="en-GB" dirty="0"/>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1571638" y="1282974"/>
            <a:ext cx="5541013" cy="461665"/>
          </a:xfrm>
          <a:prstGeom prst="rect">
            <a:avLst/>
          </a:prstGeom>
          <a:noFill/>
        </p:spPr>
        <p:txBody>
          <a:bodyPr wrap="square" lIns="91440" tIns="45720" rIns="91440" bIns="45720" anchor="t">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B.2.4. Gıda Atık Yönetimi</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pie 1">
            <a:extLst>
              <a:ext uri="{FF2B5EF4-FFF2-40B4-BE49-F238E27FC236}">
                <a16:creationId xmlns:a16="http://schemas.microsoft.com/office/drawing/2014/main" id="{4CC03363-E8E4-212D-1942-758A6C5747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55573" y="5344960"/>
            <a:ext cx="3856987" cy="314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265263D4-085D-39FD-7496-4A991E57F9B3}"/>
              </a:ext>
            </a:extLst>
          </p:cNvPr>
          <p:cNvSpPr txBox="1"/>
          <p:nvPr/>
        </p:nvSpPr>
        <p:spPr>
          <a:xfrm>
            <a:off x="742027" y="5464532"/>
            <a:ext cx="1491986" cy="830997"/>
          </a:xfrm>
          <a:prstGeom prst="rect">
            <a:avLst/>
          </a:prstGeom>
          <a:noFill/>
        </p:spPr>
        <p:txBody>
          <a:bodyPr wrap="square" rtlCol="0">
            <a:spAutoFit/>
          </a:bodyPr>
          <a:lstStyle/>
          <a:p>
            <a:pPr algn="ctr" defTabSz="914400" rtl="0"/>
            <a:r>
              <a:rPr lang="en-US" sz="1600" b="1">
                <a:solidFill>
                  <a:srgbClr val="FFC000">
                    <a:lumMod val="75000"/>
                  </a:srgbClr>
                </a:solidFill>
                <a:latin typeface="Calibri" panose="020F0502020204030204"/>
              </a:rPr>
              <a:t>%20 kaçınılmaz gıda israfı</a:t>
            </a:r>
            <a:endParaRPr lang="en-IE" sz="1600" b="1">
              <a:solidFill>
                <a:srgbClr val="FFC000">
                  <a:lumMod val="75000"/>
                </a:srgbClr>
              </a:solidFill>
              <a:latin typeface="Calibri" panose="020F0502020204030204"/>
            </a:endParaRPr>
          </a:p>
        </p:txBody>
      </p:sp>
      <p:sp>
        <p:nvSpPr>
          <p:cNvPr id="34" name="TextBox 33">
            <a:extLst>
              <a:ext uri="{FF2B5EF4-FFF2-40B4-BE49-F238E27FC236}">
                <a16:creationId xmlns:a16="http://schemas.microsoft.com/office/drawing/2014/main" id="{72B22217-FDA3-D6CC-A71E-817B18617FC3}"/>
              </a:ext>
            </a:extLst>
          </p:cNvPr>
          <p:cNvSpPr txBox="1"/>
          <p:nvPr/>
        </p:nvSpPr>
        <p:spPr>
          <a:xfrm>
            <a:off x="595761" y="7125305"/>
            <a:ext cx="1799039" cy="1077218"/>
          </a:xfrm>
          <a:prstGeom prst="rect">
            <a:avLst/>
          </a:prstGeom>
          <a:noFill/>
        </p:spPr>
        <p:txBody>
          <a:bodyPr wrap="square" rtlCol="0">
            <a:spAutoFit/>
          </a:bodyPr>
          <a:lstStyle/>
          <a:p>
            <a:pPr algn="ctr" defTabSz="914400" rtl="0"/>
            <a:r>
              <a:rPr lang="en-US" sz="1600" b="1">
                <a:solidFill>
                  <a:srgbClr val="5E5E5E"/>
                </a:solidFill>
                <a:latin typeface="Calibri" panose="020F0502020204030204"/>
              </a:rPr>
              <a:t>%20</a:t>
            </a:r>
          </a:p>
          <a:p>
            <a:pPr algn="ctr" defTabSz="914400" rtl="0"/>
            <a:r>
              <a:rPr lang="en-US" sz="1600" b="1">
                <a:solidFill>
                  <a:srgbClr val="5E5E5E"/>
                </a:solidFill>
                <a:latin typeface="Calibri" panose="020F0502020204030204"/>
              </a:rPr>
              <a:t>potansiyel olarak kaçınılabilir gıda atıkları</a:t>
            </a:r>
            <a:endParaRPr lang="en-IE" sz="1600" b="1">
              <a:solidFill>
                <a:srgbClr val="5E5E5E"/>
              </a:solidFill>
              <a:latin typeface="Calibri" panose="020F0502020204030204"/>
            </a:endParaRPr>
          </a:p>
        </p:txBody>
      </p:sp>
      <p:sp>
        <p:nvSpPr>
          <p:cNvPr id="35" name="TextBox 34">
            <a:extLst>
              <a:ext uri="{FF2B5EF4-FFF2-40B4-BE49-F238E27FC236}">
                <a16:creationId xmlns:a16="http://schemas.microsoft.com/office/drawing/2014/main" id="{2E1D0E36-8F15-3EDB-04AD-0216A5CF06D1}"/>
              </a:ext>
            </a:extLst>
          </p:cNvPr>
          <p:cNvSpPr txBox="1"/>
          <p:nvPr/>
        </p:nvSpPr>
        <p:spPr>
          <a:xfrm>
            <a:off x="6274252" y="6342962"/>
            <a:ext cx="1134400" cy="830997"/>
          </a:xfrm>
          <a:prstGeom prst="rect">
            <a:avLst/>
          </a:prstGeom>
          <a:noFill/>
        </p:spPr>
        <p:txBody>
          <a:bodyPr wrap="square" rtlCol="0">
            <a:spAutoFit/>
          </a:bodyPr>
          <a:lstStyle/>
          <a:p>
            <a:pPr algn="ctr" defTabSz="914400" rtl="0"/>
            <a:r>
              <a:rPr lang="en-US" sz="1600" b="1">
                <a:solidFill>
                  <a:srgbClr val="406F70"/>
                </a:solidFill>
                <a:latin typeface="Calibri" panose="020F0502020204030204"/>
              </a:rPr>
              <a:t>%60</a:t>
            </a:r>
          </a:p>
          <a:p>
            <a:pPr algn="ctr" defTabSz="914400" rtl="0"/>
            <a:r>
              <a:rPr lang="en-US" sz="1600" b="1">
                <a:solidFill>
                  <a:srgbClr val="406F70"/>
                </a:solidFill>
                <a:latin typeface="Calibri" panose="020F0502020204030204"/>
              </a:rPr>
              <a:t>önlenebilir gıda israfı</a:t>
            </a:r>
            <a:endParaRPr lang="en-IE" sz="1600" b="1">
              <a:solidFill>
                <a:srgbClr val="406F70"/>
              </a:solidFill>
              <a:latin typeface="Calibri" panose="020F0502020204030204"/>
            </a:endParaRPr>
          </a:p>
        </p:txBody>
      </p:sp>
      <p:sp>
        <p:nvSpPr>
          <p:cNvPr id="36" name="Text Placeholder 1">
            <a:extLst>
              <a:ext uri="{FF2B5EF4-FFF2-40B4-BE49-F238E27FC236}">
                <a16:creationId xmlns:a16="http://schemas.microsoft.com/office/drawing/2014/main" id="{1A0BBD05-C008-027D-1179-5D4518B85F58}"/>
              </a:ext>
            </a:extLst>
          </p:cNvPr>
          <p:cNvSpPr txBox="1">
            <a:spLocks/>
          </p:cNvSpPr>
          <p:nvPr/>
        </p:nvSpPr>
        <p:spPr>
          <a:xfrm>
            <a:off x="1782060" y="8543694"/>
            <a:ext cx="4804012" cy="53642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kern="1200">
                <a:solidFill>
                  <a:srgbClr val="406F7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defRPr/>
            </a:pPr>
            <a:r>
              <a:rPr lang="en-US" sz="1200" b="1" dirty="0">
                <a:solidFill>
                  <a:schemeClr val="tx1"/>
                </a:solidFill>
                <a:latin typeface="Calibri" panose="020F0502020204030204"/>
              </a:rPr>
              <a:t> </a:t>
            </a:r>
            <a:r>
              <a:rPr kumimoji="0" lang="en-US" sz="1200" b="1" i="0" u="none" strike="noStrike" kern="1200" cap="none" spc="0" normalizeH="0" baseline="0" noProof="0" dirty="0" err="1">
                <a:ln>
                  <a:noFill/>
                </a:ln>
                <a:solidFill>
                  <a:schemeClr val="tx1"/>
                </a:solidFill>
                <a:effectLst/>
                <a:uLnTx/>
                <a:uFillTx/>
                <a:latin typeface="Calibri" panose="020F0502020204030204"/>
                <a:ea typeface="+mn-ea"/>
                <a:cs typeface="+mn-cs"/>
              </a:rPr>
              <a:t>Şekil</a:t>
            </a:r>
            <a:r>
              <a:rPr kumimoji="0" lang="en-US" sz="1200" b="1" i="0" u="none" strike="noStrike" kern="1200" cap="none" spc="0" normalizeH="0" baseline="0" noProof="0" dirty="0">
                <a:ln>
                  <a:noFill/>
                </a:ln>
                <a:solidFill>
                  <a:schemeClr val="tx1"/>
                </a:solidFill>
                <a:effectLst/>
                <a:uLnTx/>
                <a:uFillTx/>
                <a:latin typeface="Calibri" panose="020F0502020204030204"/>
                <a:ea typeface="+mn-ea"/>
                <a:cs typeface="+mn-cs"/>
              </a:rPr>
              <a:t> 5</a:t>
            </a:r>
            <a:r>
              <a:rPr lang="en-US" sz="1200" b="1" dirty="0">
                <a:solidFill>
                  <a:schemeClr val="tx1"/>
                </a:solidFill>
                <a:latin typeface="Calibri" panose="020F0502020204030204"/>
              </a:rPr>
              <a:t> </a:t>
            </a:r>
            <a:r>
              <a:rPr lang="en-US" sz="1200" dirty="0">
                <a:solidFill>
                  <a:schemeClr val="tx1"/>
                </a:solidFill>
                <a:latin typeface="Calibri" panose="020F0502020204030204"/>
              </a:rPr>
              <a:t>-</a:t>
            </a:r>
            <a:r>
              <a:rPr kumimoji="0" lang="en-US" sz="1200" b="1"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1200" i="0" u="none" strike="noStrike" kern="1200" cap="none" spc="0" normalizeH="0" baseline="0" noProof="0" dirty="0" err="1">
                <a:ln>
                  <a:noFill/>
                </a:ln>
                <a:solidFill>
                  <a:schemeClr val="tx1"/>
                </a:solidFill>
                <a:effectLst/>
                <a:uLnTx/>
                <a:uFillTx/>
                <a:latin typeface="Calibri" panose="020F0502020204030204"/>
                <a:ea typeface="+mn-ea"/>
                <a:cs typeface="+mn-cs"/>
              </a:rPr>
              <a:t>Gıda</a:t>
            </a:r>
            <a:r>
              <a:rPr kumimoji="0" lang="en-US" sz="120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1200" i="0" u="none" strike="noStrike" kern="1200" cap="none" spc="0" normalizeH="0" baseline="0" noProof="0" dirty="0" err="1">
                <a:ln>
                  <a:noFill/>
                </a:ln>
                <a:solidFill>
                  <a:schemeClr val="tx1"/>
                </a:solidFill>
                <a:effectLst/>
                <a:uLnTx/>
                <a:uFillTx/>
                <a:latin typeface="Calibri" panose="020F0502020204030204"/>
                <a:ea typeface="+mn-ea"/>
                <a:cs typeface="+mn-cs"/>
              </a:rPr>
              <a:t>İsrafının</a:t>
            </a:r>
            <a:r>
              <a:rPr kumimoji="0" lang="en-US" sz="1200" i="0" u="none" strike="noStrike" kern="1200" cap="none" spc="0" normalizeH="0" baseline="0" noProof="0" dirty="0">
                <a:ln>
                  <a:noFill/>
                </a:ln>
                <a:solidFill>
                  <a:schemeClr val="tx1"/>
                </a:solidFill>
                <a:effectLst/>
                <a:uLnTx/>
                <a:uFillTx/>
                <a:latin typeface="Calibri" panose="020F0502020204030204"/>
                <a:ea typeface="+mn-ea"/>
                <a:cs typeface="+mn-cs"/>
              </a:rPr>
              <a:t> 3 Ana </a:t>
            </a:r>
            <a:r>
              <a:rPr kumimoji="0" lang="en-US" sz="1200" i="0" u="none" strike="noStrike" kern="1200" cap="none" spc="0" normalizeH="0" baseline="0" noProof="0" dirty="0" err="1">
                <a:ln>
                  <a:noFill/>
                </a:ln>
                <a:solidFill>
                  <a:schemeClr val="tx1"/>
                </a:solidFill>
                <a:effectLst/>
                <a:uLnTx/>
                <a:uFillTx/>
                <a:latin typeface="Calibri" panose="020F0502020204030204"/>
                <a:ea typeface="+mn-ea"/>
                <a:cs typeface="+mn-cs"/>
              </a:rPr>
              <a:t>Kategorisi</a:t>
            </a:r>
            <a:r>
              <a:rPr kumimoji="0" lang="en-US" sz="1200" i="0" u="none" strike="noStrike" kern="1200" cap="none" spc="0" normalizeH="0" baseline="0" noProof="0" dirty="0">
                <a:ln>
                  <a:noFill/>
                </a:ln>
                <a:solidFill>
                  <a:schemeClr val="tx1"/>
                </a:solidFill>
                <a:effectLst/>
                <a:uLnTx/>
                <a:uFillTx/>
                <a:latin typeface="Calibri" panose="020F0502020204030204"/>
                <a:ea typeface="+mn-ea"/>
                <a:cs typeface="+mn-cs"/>
              </a:rPr>
              <a:t> (</a:t>
            </a:r>
            <a:r>
              <a:rPr lang="en-US" sz="1200" dirty="0">
                <a:solidFill>
                  <a:schemeClr val="tx1"/>
                </a:solidFill>
                <a:latin typeface="Calibri" panose="020F0502020204030204"/>
              </a:rPr>
              <a:t>Kaynak-</a:t>
            </a:r>
            <a:r>
              <a:rPr lang="en-US" sz="1200" dirty="0">
                <a:solidFill>
                  <a:srgbClr val="F79037"/>
                </a:solidFill>
                <a:latin typeface="Calibri" panose="020F0502020204030204"/>
                <a:hlinkClick r:id="rId3">
                  <a:extLst>
                    <a:ext uri="{A12FA001-AC4F-418D-AE19-62706E023703}">
                      <ahyp:hlinkClr xmlns:ahyp="http://schemas.microsoft.com/office/drawing/2018/hyperlinkcolor" val="tx"/>
                    </a:ext>
                  </a:extLst>
                </a:hlinkClick>
              </a:rPr>
              <a:t>SUSTAIN</a:t>
            </a:r>
            <a:r>
              <a:rPr kumimoji="0" lang="en-US" sz="1200" i="0" u="none" strike="noStrike" kern="1200" cap="none" spc="0" normalizeH="0" baseline="0" noProof="0" dirty="0">
                <a:ln>
                  <a:noFill/>
                </a:ln>
                <a:solidFill>
                  <a:schemeClr val="tx1"/>
                </a:solidFill>
                <a:effectLst/>
                <a:uLnTx/>
                <a:uFillTx/>
                <a:latin typeface="Calibri" panose="020F0502020204030204"/>
                <a:ea typeface="+mn-ea"/>
                <a:cs typeface="+mn-cs"/>
              </a:rPr>
              <a:t>)</a:t>
            </a:r>
            <a:endParaRPr kumimoji="0" lang="en-IE" sz="120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8" name="Slide Number Placeholder 9">
            <a:extLst>
              <a:ext uri="{FF2B5EF4-FFF2-40B4-BE49-F238E27FC236}">
                <a16:creationId xmlns:a16="http://schemas.microsoft.com/office/drawing/2014/main" id="{26948B23-44FB-721E-00D5-F5726B760638}"/>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38</a:t>
            </a:fld>
            <a:endParaRPr lang="en-US" sz="1100"/>
          </a:p>
        </p:txBody>
      </p:sp>
    </p:spTree>
    <p:extLst>
      <p:ext uri="{BB962C8B-B14F-4D97-AF65-F5344CB8AC3E}">
        <p14:creationId xmlns:p14="http://schemas.microsoft.com/office/powerpoint/2010/main" val="914338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Bireysel Öğrenci Ödevi Önerisi:</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4158" y="5928426"/>
            <a:ext cx="6404004" cy="4102804"/>
          </a:xfrm>
        </p:spPr>
        <p:txBody>
          <a:bodyPr lIns="91440" tIns="45720" rIns="91440" bIns="45720" numCol="1" spcCol="288000" anchor="t">
            <a:noAutofit/>
          </a:bodyPr>
          <a:lstStyle/>
          <a:p>
            <a:pPr rtl="0"/>
            <a:r>
              <a:rPr lang="en-US" sz="1200" b="1" dirty="0" err="1">
                <a:latin typeface="Calibri"/>
                <a:ea typeface="Calibri" panose="020F0502020204030204" pitchFamily="34" charset="0"/>
                <a:cs typeface="Calibri"/>
              </a:rPr>
              <a:t>Uygulamalı</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Etkinlik</a:t>
            </a:r>
            <a:r>
              <a:rPr lang="en-US" sz="1200" b="1" dirty="0">
                <a:latin typeface="Calibri"/>
                <a:ea typeface="Calibri" panose="020F0502020204030204" pitchFamily="34" charset="0"/>
                <a:cs typeface="Calibri"/>
              </a:rPr>
              <a:t> 1:</a:t>
            </a:r>
          </a:p>
          <a:p>
            <a:pPr fontAlgn="base"/>
            <a:r>
              <a:rPr lang="en-US" sz="1200" b="0" i="0" dirty="0" err="1">
                <a:solidFill>
                  <a:srgbClr val="000000"/>
                </a:solidFill>
                <a:effectLst/>
                <a:latin typeface="Calibri"/>
                <a:ea typeface="Calibri" panose="020F0502020204030204" pitchFamily="34" charset="0"/>
                <a:cs typeface="Calibri"/>
              </a:rPr>
              <a:t>Öğrencilere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bir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hafta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boyunca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ev</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atıklarını</a:t>
            </a:r>
            <a:r>
              <a:rPr lang="en-US" sz="1200" b="0" i="0" dirty="0">
                <a:solidFill>
                  <a:srgbClr val="000000"/>
                </a:solidFill>
                <a:effectLst/>
                <a:latin typeface="Calibri"/>
                <a:ea typeface="Calibri" panose="020F0502020204030204" pitchFamily="34" charset="0"/>
                <a:cs typeface="Calibri"/>
              </a:rPr>
              <a:t> 5 </a:t>
            </a:r>
            <a:r>
              <a:rPr lang="en-US" sz="1200" b="0" i="0" dirty="0" err="1">
                <a:solidFill>
                  <a:srgbClr val="000000"/>
                </a:solidFill>
                <a:effectLst/>
                <a:latin typeface="Calibri"/>
                <a:ea typeface="Calibri" panose="020F0502020204030204" pitchFamily="34" charset="0"/>
                <a:cs typeface="Calibri"/>
              </a:rPr>
              <a:t>kategoride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kağıt</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plastik</a:t>
            </a:r>
            <a:r>
              <a:rPr lang="en-US" sz="1200" b="0" i="0" dirty="0">
                <a:solidFill>
                  <a:srgbClr val="000000"/>
                </a:solidFill>
                <a:effectLst/>
                <a:latin typeface="Calibri"/>
                <a:ea typeface="Calibri" panose="020F0502020204030204" pitchFamily="34" charset="0"/>
                <a:cs typeface="Calibri"/>
              </a:rPr>
              <a:t>, cam, metal, </a:t>
            </a:r>
            <a:r>
              <a:rPr lang="en-US" sz="1200" b="0" i="0" dirty="0" err="1">
                <a:solidFill>
                  <a:srgbClr val="000000"/>
                </a:solidFill>
                <a:effectLst/>
                <a:latin typeface="Calibri"/>
                <a:ea typeface="Calibri" panose="020F0502020204030204" pitchFamily="34" charset="0"/>
                <a:cs typeface="Calibri"/>
              </a:rPr>
              <a:t>diğer</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ayırmalarını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söyleyin</a:t>
            </a:r>
            <a:r>
              <a:rPr lang="en-US" sz="1200" dirty="0">
                <a:latin typeface="Calibri"/>
                <a:ea typeface="Calibri" panose="020F0502020204030204" pitchFamily="34" charset="0"/>
                <a:cs typeface="Calibri"/>
              </a:rPr>
              <a:t> ve </a:t>
            </a:r>
            <a:r>
              <a:rPr lang="en-US" sz="1200" dirty="0" err="1">
                <a:latin typeface="Calibri"/>
                <a:ea typeface="Calibri" panose="020F0502020204030204" pitchFamily="34" charset="0"/>
                <a:cs typeface="Calibri"/>
              </a:rPr>
              <a:t>yaşadıklarını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anlatan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kısa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bir</a:t>
            </a:r>
            <a:r>
              <a:rPr lang="en-US" sz="1200" b="0" i="0" dirty="0">
                <a:solidFill>
                  <a:srgbClr val="000000"/>
                </a:solidFill>
                <a:effectLst/>
                <a:latin typeface="Calibri"/>
                <a:ea typeface="Calibri" panose="020F0502020204030204" pitchFamily="34" charset="0"/>
                <a:cs typeface="Calibri"/>
              </a:rPr>
              <a:t> video </a:t>
            </a:r>
            <a:r>
              <a:rPr lang="en-US" sz="1200" b="0" i="0" dirty="0" err="1">
                <a:solidFill>
                  <a:srgbClr val="000000"/>
                </a:solidFill>
                <a:effectLst/>
                <a:latin typeface="Calibri"/>
                <a:ea typeface="Calibri" panose="020F0502020204030204" pitchFamily="34" charset="0"/>
                <a:cs typeface="Calibri"/>
              </a:rPr>
              <a:t>veya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sunum</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yapmalarını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isteyin</a:t>
            </a:r>
            <a:r>
              <a:rPr lang="en-US" sz="1200" dirty="0">
                <a:latin typeface="Calibri"/>
                <a:ea typeface="Calibri" panose="020F0502020204030204" pitchFamily="34" charset="0"/>
                <a:cs typeface="Calibri"/>
              </a:rPr>
              <a:t>.</a:t>
            </a:r>
            <a:endParaRPr lang="en-US" sz="1200" b="0" i="0" dirty="0">
              <a:solidFill>
                <a:srgbClr val="000000"/>
              </a:solidFill>
              <a:latin typeface="Calibri"/>
              <a:ea typeface="Calibri" panose="020F0502020204030204" pitchFamily="34" charset="0"/>
              <a:cs typeface="Calibri"/>
            </a:endParaRPr>
          </a:p>
          <a:p>
            <a:pPr rtl="0" fontAlgn="base"/>
            <a:endParaRPr lang="en-US" sz="800" b="0" i="0" dirty="0">
              <a:solidFill>
                <a:srgbClr val="000000"/>
              </a:solidFill>
              <a:effectLst/>
              <a:ea typeface="Calibri" panose="020F0502020204030204" pitchFamily="34" charset="0"/>
            </a:endParaRPr>
          </a:p>
          <a:p>
            <a:pPr rtl="0" fontAlgn="base"/>
            <a:r>
              <a:rPr lang="en-US" sz="1200" b="1" dirty="0" err="1">
                <a:latin typeface="Calibri"/>
                <a:ea typeface="Calibri" panose="020F0502020204030204" pitchFamily="34" charset="0"/>
                <a:cs typeface="Calibri"/>
              </a:rPr>
              <a:t>Uygulamalı</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Etkinlik</a:t>
            </a:r>
            <a:r>
              <a:rPr lang="en-US" sz="1200" b="1" dirty="0">
                <a:latin typeface="Calibri"/>
                <a:ea typeface="Calibri" panose="020F0502020204030204" pitchFamily="34" charset="0"/>
                <a:cs typeface="Calibri"/>
              </a:rPr>
              <a:t> 2:</a:t>
            </a:r>
          </a:p>
          <a:p>
            <a:r>
              <a:rPr lang="en-US" sz="1200" dirty="0" err="1">
                <a:latin typeface="Calibri"/>
                <a:ea typeface="Calibri" panose="020F0502020204030204" pitchFamily="34" charset="0"/>
                <a:cs typeface="Calibri"/>
              </a:rPr>
              <a:t>Öğrencilerden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günlüğüne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çöp</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kutusu</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dalışına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gitmelerini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grup</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çalışması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daha</a:t>
            </a:r>
            <a:r>
              <a:rPr lang="en-US" sz="1200" dirty="0">
                <a:latin typeface="Calibri"/>
                <a:ea typeface="Calibri" panose="020F0502020204030204" pitchFamily="34" charset="0"/>
                <a:cs typeface="Calibri"/>
              </a:rPr>
              <a:t> iyi </a:t>
            </a:r>
            <a:r>
              <a:rPr lang="en-US" sz="1200" dirty="0" err="1">
                <a:latin typeface="Calibri"/>
                <a:ea typeface="Calibri" panose="020F0502020204030204" pitchFamily="34" charset="0"/>
                <a:cs typeface="Calibri"/>
              </a:rPr>
              <a:t>olabilir</a:t>
            </a:r>
            <a:r>
              <a:rPr lang="en-US" sz="1200" dirty="0">
                <a:latin typeface="Calibri"/>
                <a:ea typeface="Calibri" panose="020F0502020204030204" pitchFamily="34" charset="0"/>
                <a:cs typeface="Calibri"/>
              </a:rPr>
              <a:t>) ve </a:t>
            </a:r>
            <a:r>
              <a:rPr lang="en-US" sz="1200" dirty="0" err="1">
                <a:latin typeface="Calibri"/>
                <a:ea typeface="Calibri" panose="020F0502020204030204" pitchFamily="34" charset="0"/>
                <a:cs typeface="Calibri"/>
              </a:rPr>
              <a:t>deneyimleri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hakkında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kısa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bir</a:t>
            </a:r>
            <a:r>
              <a:rPr lang="en-US" sz="1200" dirty="0">
                <a:latin typeface="Calibri"/>
                <a:ea typeface="Calibri" panose="020F0502020204030204" pitchFamily="34" charset="0"/>
                <a:cs typeface="Calibri"/>
              </a:rPr>
              <a:t> video </a:t>
            </a:r>
            <a:r>
              <a:rPr lang="en-US" sz="1200" dirty="0" err="1">
                <a:latin typeface="Calibri"/>
                <a:ea typeface="Calibri" panose="020F0502020204030204" pitchFamily="34" charset="0"/>
                <a:cs typeface="Calibri"/>
              </a:rPr>
              <a:t>veya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sunum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yapmalarını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isteyin</a:t>
            </a:r>
            <a:r>
              <a:rPr lang="en-US" sz="1200" dirty="0">
                <a:latin typeface="Calibri"/>
                <a:ea typeface="Calibri" panose="020F0502020204030204" pitchFamily="34" charset="0"/>
                <a:cs typeface="Calibri"/>
              </a:rPr>
              <a:t>. (Not: Bu, </a:t>
            </a:r>
            <a:r>
              <a:rPr lang="en-US" sz="1200" dirty="0" err="1">
                <a:latin typeface="Calibri"/>
                <a:ea typeface="Calibri" panose="020F0502020204030204" pitchFamily="34" charset="0"/>
                <a:cs typeface="Calibri"/>
              </a:rPr>
              <a:t>yüksek</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riskli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faaliyet</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olarak</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kabul</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edilebilir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bu</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faaliyete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başlamadan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önce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kuruluşunuzun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yönetim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komitesi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ile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görüşün</a:t>
            </a:r>
            <a:r>
              <a:rPr lang="en-US" sz="1200" dirty="0">
                <a:latin typeface="Calibri"/>
                <a:ea typeface="Calibri" panose="020F0502020204030204" pitchFamily="34" charset="0"/>
                <a:cs typeface="Calibri"/>
              </a:rPr>
              <a:t>.)</a:t>
            </a:r>
          </a:p>
          <a:p>
            <a:pPr rtl="0"/>
            <a:endParaRPr lang="en-US" sz="800" dirty="0">
              <a:solidFill>
                <a:schemeClr val="tx1"/>
              </a:solidFill>
              <a:ea typeface="Calibri" panose="020F0502020204030204" pitchFamily="34" charset="0"/>
            </a:endParaRPr>
          </a:p>
          <a:p>
            <a:pPr rtl="0"/>
            <a:r>
              <a:rPr lang="en-US" sz="1200" b="1" dirty="0" err="1">
                <a:solidFill>
                  <a:schemeClr val="tx1"/>
                </a:solidFill>
                <a:latin typeface="Calibri"/>
                <a:ea typeface="Calibri" panose="020F0502020204030204" pitchFamily="34" charset="0"/>
                <a:cs typeface="Calibri"/>
              </a:rPr>
              <a:t>Uygulamalı</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Etkinlik</a:t>
            </a:r>
            <a:r>
              <a:rPr lang="en-US" sz="1200" b="1" dirty="0">
                <a:solidFill>
                  <a:schemeClr val="tx1"/>
                </a:solidFill>
                <a:latin typeface="Calibri"/>
                <a:ea typeface="Calibri" panose="020F0502020204030204" pitchFamily="34" charset="0"/>
                <a:cs typeface="Calibri"/>
              </a:rPr>
              <a:t> 3:</a:t>
            </a:r>
          </a:p>
          <a:p>
            <a:r>
              <a:rPr lang="en-US" sz="1200" dirty="0" err="1">
                <a:solidFill>
                  <a:schemeClr val="tx1"/>
                </a:solidFill>
                <a:latin typeface="Calibri"/>
                <a:ea typeface="Calibri" panose="020F0502020204030204" pitchFamily="34" charset="0"/>
                <a:cs typeface="Calibri"/>
              </a:rPr>
              <a:t>Öğrencilerden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evde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kompost</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yapmayı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denemeleri</a:t>
            </a:r>
            <a:r>
              <a:rPr lang="en-US" sz="1200" dirty="0">
                <a:solidFill>
                  <a:schemeClr val="tx1"/>
                </a:solidFill>
                <a:latin typeface="Calibri"/>
                <a:ea typeface="Calibri" panose="020F0502020204030204" pitchFamily="34" charset="0"/>
                <a:cs typeface="Calibri"/>
              </a:rPr>
              <a:t> ve </a:t>
            </a:r>
            <a:r>
              <a:rPr lang="en-US" sz="1200" dirty="0" err="1">
                <a:solidFill>
                  <a:schemeClr val="tx1"/>
                </a:solidFill>
                <a:latin typeface="Calibri"/>
                <a:ea typeface="Calibri" panose="020F0502020204030204" pitchFamily="34" charset="0"/>
                <a:cs typeface="Calibri"/>
              </a:rPr>
              <a:t>deneyimleri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hakkında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kısa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bir</a:t>
            </a:r>
            <a:r>
              <a:rPr lang="en-US" sz="1200" dirty="0">
                <a:solidFill>
                  <a:schemeClr val="tx1"/>
                </a:solidFill>
                <a:latin typeface="Calibri"/>
                <a:ea typeface="Calibri" panose="020F0502020204030204" pitchFamily="34" charset="0"/>
                <a:cs typeface="Calibri"/>
              </a:rPr>
              <a:t> video </a:t>
            </a:r>
            <a:r>
              <a:rPr lang="en-US" sz="1200" dirty="0" err="1">
                <a:solidFill>
                  <a:schemeClr val="tx1"/>
                </a:solidFill>
                <a:latin typeface="Calibri"/>
                <a:ea typeface="Calibri" panose="020F0502020204030204" pitchFamily="34" charset="0"/>
                <a:cs typeface="Calibri"/>
              </a:rPr>
              <a:t>veya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sunum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yapmalarını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isteyin</a:t>
            </a:r>
            <a:r>
              <a:rPr lang="en-US" sz="1200" dirty="0">
                <a:solidFill>
                  <a:schemeClr val="tx1"/>
                </a:solidFill>
                <a:latin typeface="Calibri"/>
                <a:ea typeface="Calibri" panose="020F0502020204030204" pitchFamily="34" charset="0"/>
                <a:cs typeface="Calibri"/>
              </a:rPr>
              <a:t>. </a:t>
            </a:r>
            <a:endParaRPr lang="en-US" sz="1200" dirty="0">
              <a:solidFill>
                <a:schemeClr val="tx1"/>
              </a:solidFill>
              <a:ea typeface="Calibri" panose="020F0502020204030204" pitchFamily="34" charset="0"/>
            </a:endParaRPr>
          </a:p>
          <a:p>
            <a:endParaRPr lang="en-US" sz="1200" b="1" dirty="0">
              <a:solidFill>
                <a:schemeClr val="tx1"/>
              </a:solidFill>
              <a:ea typeface="Calibri" panose="020F0502020204030204" pitchFamily="34" charset="0"/>
            </a:endParaRPr>
          </a:p>
          <a:p>
            <a:pPr rtl="0"/>
            <a:r>
              <a:rPr lang="en-IE" sz="1200" b="1" dirty="0">
                <a:solidFill>
                  <a:schemeClr val="tx1"/>
                </a:solidFill>
                <a:latin typeface="Calibri"/>
                <a:ea typeface="Calibri" panose="020F0502020204030204" pitchFamily="34" charset="0"/>
                <a:cs typeface="Calibri"/>
              </a:rPr>
              <a:t>Site </a:t>
            </a:r>
            <a:r>
              <a:rPr lang="en-IE" sz="1200" b="1" dirty="0" err="1">
                <a:solidFill>
                  <a:schemeClr val="tx1"/>
                </a:solidFill>
                <a:latin typeface="Calibri"/>
                <a:ea typeface="Calibri" panose="020F0502020204030204" pitchFamily="34" charset="0"/>
                <a:cs typeface="Calibri"/>
              </a:rPr>
              <a:t>Ziyareti</a:t>
            </a:r>
            <a:r>
              <a:rPr lang="en-IE" sz="1200" b="1" dirty="0">
                <a:solidFill>
                  <a:schemeClr val="tx1"/>
                </a:solidFill>
                <a:latin typeface="Calibri"/>
                <a:ea typeface="Calibri" panose="020F0502020204030204" pitchFamily="34" charset="0"/>
                <a:cs typeface="Calibri"/>
              </a:rPr>
              <a:t> </a:t>
            </a:r>
            <a:r>
              <a:rPr lang="en-IE" sz="1200" b="1" dirty="0" err="1">
                <a:solidFill>
                  <a:schemeClr val="tx1"/>
                </a:solidFill>
                <a:latin typeface="Calibri"/>
                <a:ea typeface="Calibri" panose="020F0502020204030204" pitchFamily="34" charset="0"/>
                <a:cs typeface="Calibri"/>
              </a:rPr>
              <a:t>Önerileri</a:t>
            </a:r>
            <a:r>
              <a:rPr lang="en-IE" sz="1200" b="1" dirty="0">
                <a:solidFill>
                  <a:schemeClr val="tx1"/>
                </a:solidFill>
                <a:latin typeface="Calibri"/>
                <a:ea typeface="Calibri" panose="020F0502020204030204" pitchFamily="34" charset="0"/>
                <a:cs typeface="Calibri"/>
              </a:rPr>
              <a:t>:</a:t>
            </a:r>
            <a:endParaRPr lang="en-IE" sz="1200" b="1" dirty="0">
              <a:solidFill>
                <a:schemeClr val="tx1"/>
              </a:solidFill>
              <a:ea typeface="Calibri" panose="020F0502020204030204" pitchFamily="34" charset="0"/>
            </a:endParaRPr>
          </a:p>
          <a:p>
            <a:pPr marL="171450" indent="-171450" fontAlgn="base">
              <a:buFont typeface="Arial" panose="020B0604020202020204" pitchFamily="34" charset="0"/>
              <a:buChar char="•"/>
            </a:pPr>
            <a:r>
              <a:rPr lang="en-US" sz="1200" b="0" i="0" dirty="0" err="1">
                <a:solidFill>
                  <a:srgbClr val="000000"/>
                </a:solidFill>
                <a:effectLst/>
                <a:latin typeface="Calibri"/>
                <a:ea typeface="Calibri" panose="020F0502020204030204" pitchFamily="34" charset="0"/>
                <a:cs typeface="Calibri"/>
              </a:rPr>
              <a:t>Atık</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azaltma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geri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dönüşüm</a:t>
            </a:r>
            <a:r>
              <a:rPr lang="en-US" sz="1200" b="0" i="0" dirty="0">
                <a:solidFill>
                  <a:srgbClr val="000000"/>
                </a:solidFill>
                <a:effectLst/>
                <a:latin typeface="Calibri"/>
                <a:ea typeface="Calibri" panose="020F0502020204030204" pitchFamily="34" charset="0"/>
                <a:cs typeface="Calibri"/>
              </a:rPr>
              <a:t> ve </a:t>
            </a:r>
            <a:r>
              <a:rPr lang="en-US" sz="1200" b="0" i="0" dirty="0" err="1">
                <a:solidFill>
                  <a:srgbClr val="000000"/>
                </a:solidFill>
                <a:effectLst/>
                <a:latin typeface="Calibri"/>
                <a:ea typeface="Calibri" panose="020F0502020204030204" pitchFamily="34" charset="0"/>
                <a:cs typeface="Calibri"/>
              </a:rPr>
              <a:t>yeniden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kullanımla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ilgili</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Atık</a:t>
            </a:r>
            <a:r>
              <a:rPr lang="en-US" sz="1200" b="0" i="0" dirty="0">
                <a:solidFill>
                  <a:srgbClr val="000000"/>
                </a:solidFill>
                <a:effectLst/>
                <a:latin typeface="Calibri"/>
                <a:ea typeface="Calibri" panose="020F0502020204030204" pitchFamily="34" charset="0"/>
                <a:cs typeface="Calibri"/>
              </a:rPr>
              <a:t> Geri </a:t>
            </a:r>
            <a:r>
              <a:rPr lang="en-US" sz="1200" b="0" i="0" dirty="0" err="1">
                <a:solidFill>
                  <a:srgbClr val="000000"/>
                </a:solidFill>
                <a:effectLst/>
                <a:latin typeface="Calibri"/>
                <a:ea typeface="Calibri" panose="020F0502020204030204" pitchFamily="34" charset="0"/>
                <a:cs typeface="Calibri"/>
              </a:rPr>
              <a:t>Dönüşüm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Tesisleri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ziyaret</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edilebilir</a:t>
            </a:r>
            <a:r>
              <a:rPr lang="en-US" sz="1200" b="0" i="0" dirty="0">
                <a:solidFill>
                  <a:srgbClr val="000000"/>
                </a:solidFill>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endParaRPr lang="en-US" sz="1200" b="0" i="0" dirty="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endParaRPr lang="en-US" sz="1200" b="0" i="0" dirty="0">
              <a:solidFill>
                <a:srgbClr val="000000"/>
              </a:solidFill>
              <a:effectLst/>
              <a:ea typeface="Calibri" panose="020F0502020204030204" pitchFamily="34" charset="0"/>
            </a:endParaRPr>
          </a:p>
          <a:p>
            <a:pPr marL="171450" indent="-171450" fontAlgn="base">
              <a:buFont typeface="Arial" panose="020B0604020202020204" pitchFamily="34" charset="0"/>
              <a:buChar char="•"/>
            </a:pPr>
            <a:r>
              <a:rPr lang="en-US" sz="1200" b="0" i="0" dirty="0">
                <a:solidFill>
                  <a:srgbClr val="000000"/>
                </a:solidFill>
                <a:effectLst/>
                <a:latin typeface="Calibri"/>
                <a:ea typeface="Calibri" panose="020F0502020204030204" pitchFamily="34" charset="0"/>
                <a:cs typeface="Calibri"/>
              </a:rPr>
              <a:t>Uygun </a:t>
            </a:r>
            <a:r>
              <a:rPr lang="en-US" sz="1200" b="0" i="0" dirty="0" err="1">
                <a:solidFill>
                  <a:srgbClr val="000000"/>
                </a:solidFill>
                <a:effectLst/>
                <a:latin typeface="Calibri"/>
                <a:ea typeface="Calibri" panose="020F0502020204030204" pitchFamily="34" charset="0"/>
                <a:cs typeface="Calibri"/>
              </a:rPr>
              <a:t>atık</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ayırma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sistemine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sahip</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bir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mutfak</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ziyaret</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edilebilir</a:t>
            </a:r>
            <a:r>
              <a:rPr lang="en-US" sz="1200" b="0" i="0" dirty="0">
                <a:solidFill>
                  <a:srgbClr val="000000"/>
                </a:solidFill>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endParaRPr lang="en-US" sz="1200" b="0" i="0" dirty="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endParaRPr lang="en-US" sz="1200" b="0" i="0" dirty="0">
              <a:solidFill>
                <a:srgbClr val="000000"/>
              </a:solidFill>
              <a:effectLst/>
              <a:ea typeface="Calibri" panose="020F0502020204030204" pitchFamily="34" charset="0"/>
            </a:endParaRPr>
          </a:p>
          <a:p>
            <a:pPr marL="171450" indent="-171450" fontAlgn="base">
              <a:buFont typeface="Arial" panose="020B0604020202020204" pitchFamily="34" charset="0"/>
              <a:buChar char="•"/>
            </a:pPr>
            <a:r>
              <a:rPr lang="en-US" sz="1200" b="0" i="0" dirty="0" err="1">
                <a:solidFill>
                  <a:srgbClr val="000000"/>
                </a:solidFill>
                <a:effectLst/>
                <a:latin typeface="Calibri"/>
                <a:ea typeface="Calibri" panose="020F0502020204030204" pitchFamily="34" charset="0"/>
                <a:cs typeface="Calibri"/>
              </a:rPr>
              <a:t>Çöplük</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depolama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alanı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ziyaret</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edilebilir</a:t>
            </a:r>
            <a:r>
              <a:rPr lang="en-US" sz="1200" b="0" i="0" dirty="0">
                <a:solidFill>
                  <a:srgbClr val="000000"/>
                </a:solidFill>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endParaRPr lang="en-US" sz="1200" b="0" i="0" dirty="0">
              <a:solidFill>
                <a:srgbClr val="F79037"/>
              </a:solidFill>
              <a:effectLst/>
              <a:ea typeface="Calibri" panose="020F0502020204030204" pitchFamily="34" charset="0"/>
            </a:endParaRPr>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299045" y="2960422"/>
            <a:ext cx="3123813" cy="2000644"/>
          </a:xfrm>
          <a:prstGeom prst="wedgeRoundRectCallout">
            <a:avLst>
              <a:gd name="adj1" fmla="val -49086"/>
              <a:gd name="adj2" fmla="val 7587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rtl="0"/>
            <a:r>
              <a:rPr lang="en-US" sz="1400" b="1" dirty="0" err="1">
                <a:solidFill>
                  <a:schemeClr val="bg1"/>
                </a:solidFill>
                <a:latin typeface="Calibri"/>
                <a:ea typeface="Calibri" panose="020F0502020204030204" pitchFamily="34" charset="0"/>
                <a:cs typeface="Calibri"/>
              </a:rPr>
              <a:t>Sıfır</a:t>
            </a:r>
            <a:r>
              <a:rPr lang="en-US" sz="1400" b="1" dirty="0">
                <a:solidFill>
                  <a:schemeClr val="bg1"/>
                </a:solidFill>
                <a:latin typeface="Calibri"/>
                <a:ea typeface="Calibri" panose="020F0502020204030204" pitchFamily="34" charset="0"/>
                <a:cs typeface="Calibri"/>
              </a:rPr>
              <a:t> </a:t>
            </a:r>
            <a:r>
              <a:rPr lang="en-US" sz="1400" b="1" dirty="0" err="1">
                <a:solidFill>
                  <a:schemeClr val="bg1"/>
                </a:solidFill>
                <a:latin typeface="Calibri"/>
                <a:ea typeface="Calibri" panose="020F0502020204030204" pitchFamily="34" charset="0"/>
                <a:cs typeface="Calibri"/>
              </a:rPr>
              <a:t>Atık</a:t>
            </a:r>
            <a:r>
              <a:rPr lang="en-US" sz="1400" b="1" dirty="0">
                <a:solidFill>
                  <a:schemeClr val="bg1"/>
                </a:solidFill>
                <a:latin typeface="Calibri"/>
                <a:ea typeface="Calibri" panose="020F0502020204030204" pitchFamily="34" charset="0"/>
                <a:cs typeface="Calibri"/>
              </a:rPr>
              <a:t> İyi </a:t>
            </a:r>
            <a:r>
              <a:rPr lang="en-US" sz="1400" b="1" dirty="0" err="1">
                <a:solidFill>
                  <a:schemeClr val="bg1"/>
                </a:solidFill>
                <a:latin typeface="Calibri"/>
                <a:ea typeface="Calibri" panose="020F0502020204030204" pitchFamily="34" charset="0"/>
                <a:cs typeface="Calibri"/>
              </a:rPr>
              <a:t>Uygulamaları</a:t>
            </a:r>
            <a:r>
              <a:rPr lang="en-US" sz="1400" b="1" dirty="0">
                <a:solidFill>
                  <a:schemeClr val="bg1"/>
                </a:solidFill>
                <a:latin typeface="Calibri"/>
                <a:ea typeface="Calibri" panose="020F0502020204030204" pitchFamily="34" charset="0"/>
                <a:cs typeface="Calibri"/>
              </a:rPr>
              <a:t>:</a:t>
            </a:r>
          </a:p>
          <a:p>
            <a:pPr algn="ctr" rtl="0"/>
            <a:r>
              <a:rPr lang="en-US" sz="1400" b="1" dirty="0">
                <a:solidFill>
                  <a:schemeClr val="bg1"/>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Silo</a:t>
            </a:r>
            <a:r>
              <a:rPr lang="en-US" sz="1400" b="1" dirty="0">
                <a:solidFill>
                  <a:schemeClr val="bg1"/>
                </a:solidFill>
                <a:latin typeface="Calibri"/>
                <a:ea typeface="Calibri" panose="020F0502020204030204" pitchFamily="34" charset="0"/>
                <a:cs typeface="Calibri"/>
              </a:rPr>
              <a:t> </a:t>
            </a:r>
            <a:r>
              <a:rPr lang="en-US" sz="1400" dirty="0">
                <a:solidFill>
                  <a:schemeClr val="bg1"/>
                </a:solidFill>
                <a:latin typeface="Calibri"/>
                <a:ea typeface="Calibri" panose="020F0502020204030204" pitchFamily="34" charset="0"/>
                <a:cs typeface="Calibri"/>
              </a:rPr>
              <a:t>Londra, </a:t>
            </a:r>
            <a:r>
              <a:rPr lang="en-US" sz="1400" dirty="0" err="1">
                <a:solidFill>
                  <a:schemeClr val="bg1"/>
                </a:solidFill>
                <a:latin typeface="Calibri"/>
                <a:ea typeface="Calibri" panose="020F0502020204030204" pitchFamily="34" charset="0"/>
                <a:cs typeface="Calibri"/>
              </a:rPr>
              <a:t>çöp</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kutusu</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olmayan</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bir</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restorana</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sahip</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olma</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fikriyle</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kuruldu</a:t>
            </a:r>
            <a:r>
              <a:rPr lang="en-US" sz="1400" dirty="0">
                <a:solidFill>
                  <a:schemeClr val="bg1"/>
                </a:solidFill>
                <a:latin typeface="Calibri"/>
                <a:ea typeface="Calibri" panose="020F0502020204030204" pitchFamily="34" charset="0"/>
                <a:cs typeface="Calibri"/>
              </a:rPr>
              <a:t> ve </a:t>
            </a:r>
            <a:r>
              <a:rPr lang="en-US" sz="1400" dirty="0" err="1">
                <a:solidFill>
                  <a:schemeClr val="bg1"/>
                </a:solidFill>
                <a:latin typeface="Calibri"/>
                <a:ea typeface="Calibri" panose="020F0502020204030204" pitchFamily="34" charset="0"/>
                <a:cs typeface="Calibri"/>
              </a:rPr>
              <a:t>dünyanın</a:t>
            </a:r>
            <a:r>
              <a:rPr lang="en-US" sz="1400" dirty="0">
                <a:solidFill>
                  <a:schemeClr val="bg1"/>
                </a:solidFill>
                <a:latin typeface="Calibri"/>
                <a:ea typeface="Calibri" panose="020F0502020204030204" pitchFamily="34" charset="0"/>
                <a:cs typeface="Calibri"/>
              </a:rPr>
              <a:t> ilk </a:t>
            </a:r>
            <a:r>
              <a:rPr lang="en-US" sz="1400" dirty="0" err="1">
                <a:solidFill>
                  <a:schemeClr val="bg1"/>
                </a:solidFill>
                <a:latin typeface="Calibri"/>
                <a:ea typeface="Calibri" panose="020F0502020204030204" pitchFamily="34" charset="0"/>
                <a:cs typeface="Calibri"/>
              </a:rPr>
              <a:t>sıfır</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atık</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restoranı</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oldu</a:t>
            </a:r>
            <a:r>
              <a:rPr lang="en-US" sz="1400" dirty="0">
                <a:solidFill>
                  <a:schemeClr val="bg1"/>
                </a:solidFill>
                <a:latin typeface="Calibri"/>
                <a:ea typeface="Calibri" panose="020F0502020204030204" pitchFamily="34" charset="0"/>
                <a:cs typeface="Calibri"/>
              </a:rPr>
              <a:t>.</a:t>
            </a:r>
          </a:p>
          <a:p>
            <a:pPr algn="ctr"/>
            <a:r>
              <a:rPr lang="en-US" sz="1400" b="1" dirty="0">
                <a:solidFill>
                  <a:srgbClr val="FDFFFF"/>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Nam</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Kullanılmış</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kahve</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öğütmelerini</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mantar</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yetiştirme</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malzemesine</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dönüştürdü</a:t>
            </a:r>
            <a:endParaRPr lang="en-IE" sz="1400" dirty="0" err="1">
              <a:solidFill>
                <a:schemeClr val="bg1"/>
              </a:solidFill>
              <a:latin typeface="Calibri"/>
              <a:ea typeface="Calibri" panose="020F0502020204030204" pitchFamily="34" charset="0"/>
              <a:cs typeface="Calibri"/>
            </a:endParaRPr>
          </a:p>
        </p:txBody>
      </p:sp>
      <p:pic>
        <p:nvPicPr>
          <p:cNvPr id="11" name="Picture Placeholder 10">
            <a:extLst>
              <a:ext uri="{FF2B5EF4-FFF2-40B4-BE49-F238E27FC236}">
                <a16:creationId xmlns:a16="http://schemas.microsoft.com/office/drawing/2014/main" id="{57C1D2CD-7450-7816-8B88-74CB35EFBC4A}"/>
              </a:ext>
            </a:extLst>
          </p:cNvPr>
          <p:cNvPicPr>
            <a:picLocks noGrp="1" noChangeAspect="1"/>
          </p:cNvPicPr>
          <p:nvPr>
            <p:ph type="pic" sz="quarter" idx="41"/>
          </p:nvPr>
        </p:nvPicPr>
        <p:blipFill>
          <a:blip r:embed="rId5" cstate="screen">
            <a:extLst>
              <a:ext uri="{28A0092B-C50C-407E-A947-70E740481C1C}">
                <a14:useLocalDpi xmlns:a14="http://schemas.microsoft.com/office/drawing/2010/main"/>
              </a:ext>
            </a:extLst>
          </a:blip>
          <a:srcRect/>
          <a:stretch>
            <a:fillRect/>
          </a:stretch>
        </p:blipFill>
        <p:spPr/>
      </p:pic>
      <p:pic>
        <p:nvPicPr>
          <p:cNvPr id="2" name="Picture 1">
            <a:extLst>
              <a:ext uri="{FF2B5EF4-FFF2-40B4-BE49-F238E27FC236}">
                <a16:creationId xmlns:a16="http://schemas.microsoft.com/office/drawing/2014/main" id="{243CD7E6-316A-957E-5E28-C884E18B8317}"/>
              </a:ext>
            </a:extLst>
          </p:cNvPr>
          <p:cNvPicPr>
            <a:picLocks noChangeAspect="1"/>
          </p:cNvPicPr>
          <p:nvPr/>
        </p:nvPicPr>
        <p:blipFill>
          <a:blip r:embed="rId6"/>
          <a:stretch>
            <a:fillRect/>
          </a:stretch>
        </p:blipFill>
        <p:spPr>
          <a:xfrm>
            <a:off x="5607193" y="5020462"/>
            <a:ext cx="493080" cy="474817"/>
          </a:xfrm>
          <a:prstGeom prst="rect">
            <a:avLst/>
          </a:prstGeom>
        </p:spPr>
      </p:pic>
      <p:sp>
        <p:nvSpPr>
          <p:cNvPr id="7" name="Slide Number Placeholder 9">
            <a:extLst>
              <a:ext uri="{FF2B5EF4-FFF2-40B4-BE49-F238E27FC236}">
                <a16:creationId xmlns:a16="http://schemas.microsoft.com/office/drawing/2014/main" id="{0716C9CD-EFED-5ABB-3DF6-C382A12AE8EC}"/>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39</a:t>
            </a:fld>
            <a:endParaRPr lang="en-US" sz="1100"/>
          </a:p>
        </p:txBody>
      </p:sp>
    </p:spTree>
    <p:extLst>
      <p:ext uri="{BB962C8B-B14F-4D97-AF65-F5344CB8AC3E}">
        <p14:creationId xmlns:p14="http://schemas.microsoft.com/office/powerpoint/2010/main" val="177528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a:xfrm>
            <a:off x="291201" y="1220945"/>
            <a:ext cx="6815990" cy="1070954"/>
          </a:xfrm>
        </p:spPr>
        <p:txBody>
          <a:bodyPr vert="horz" lIns="91440" tIns="45720" rIns="91440" bIns="45720" rtlCol="0" anchor="t">
            <a:noAutofit/>
          </a:bodyPr>
          <a:lstStyle/>
          <a:p>
            <a:pPr algn="l" rtl="0"/>
            <a:r>
              <a:rPr lang="en-US" sz="4800" dirty="0" err="1">
                <a:latin typeface="Calibri"/>
                <a:ea typeface="Open Sans"/>
                <a:cs typeface="Calibri"/>
              </a:rPr>
              <a:t>İçindekiler</a:t>
            </a:r>
            <a:endParaRPr lang="en-US" sz="4800"/>
          </a:p>
        </p:txBody>
      </p:sp>
      <p:sp>
        <p:nvSpPr>
          <p:cNvPr id="18" name="Slide Number Placeholder 9">
            <a:extLst>
              <a:ext uri="{FF2B5EF4-FFF2-40B4-BE49-F238E27FC236}">
                <a16:creationId xmlns:a16="http://schemas.microsoft.com/office/drawing/2014/main" id="{886A8195-3B90-9494-72F2-5C6B2206C45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4</a:t>
            </a:fld>
            <a:endParaRPr lang="en-US" sz="1100"/>
          </a:p>
        </p:txBody>
      </p:sp>
      <p:sp>
        <p:nvSpPr>
          <p:cNvPr id="28" name="TextBox 27">
            <a:extLst>
              <a:ext uri="{FF2B5EF4-FFF2-40B4-BE49-F238E27FC236}">
                <a16:creationId xmlns:a16="http://schemas.microsoft.com/office/drawing/2014/main" id="{26005448-F4B6-FAC6-0418-A495EE6E6214}"/>
              </a:ext>
            </a:extLst>
          </p:cNvPr>
          <p:cNvSpPr txBox="1"/>
          <p:nvPr/>
        </p:nvSpPr>
        <p:spPr>
          <a:xfrm>
            <a:off x="2759441" y="1985244"/>
            <a:ext cx="4708160" cy="7509748"/>
          </a:xfrm>
          <a:prstGeom prst="rect">
            <a:avLst/>
          </a:prstGeom>
          <a:noFill/>
        </p:spPr>
        <p:txBody>
          <a:bodyPr wrap="square" lIns="91440" tIns="45720" rIns="91440" bIns="45720" anchor="t">
            <a:spAutoFit/>
          </a:bodyPr>
          <a:lstStyle/>
          <a:p>
            <a:r>
              <a:rPr lang="en-US" sz="1300" b="1" dirty="0" err="1">
                <a:ea typeface="Calibri"/>
                <a:cs typeface="Calibri"/>
              </a:rPr>
              <a:t>Yazarlar</a:t>
            </a:r>
            <a:r>
              <a:rPr lang="en-US" sz="1300" b="1" dirty="0">
                <a:ea typeface="Calibri"/>
                <a:cs typeface="Calibri"/>
              </a:rPr>
              <a:t> 								2</a:t>
            </a:r>
          </a:p>
          <a:p>
            <a:r>
              <a:rPr lang="en-US" sz="1300" b="1" dirty="0" err="1">
                <a:cs typeface="Calibri"/>
              </a:rPr>
              <a:t>Etkileşimli</a:t>
            </a:r>
            <a:r>
              <a:rPr lang="en-US" sz="1300" b="1" dirty="0">
                <a:cs typeface="Calibri"/>
              </a:rPr>
              <a:t> </a:t>
            </a:r>
            <a:r>
              <a:rPr lang="en-US" sz="1300" b="1" dirty="0" err="1">
                <a:cs typeface="Calibri"/>
              </a:rPr>
              <a:t>Rehber</a:t>
            </a:r>
            <a:r>
              <a:rPr lang="en-US" sz="1300" b="1" dirty="0">
                <a:cs typeface="Calibri"/>
              </a:rPr>
              <a:t> </a:t>
            </a:r>
            <a:r>
              <a:rPr lang="en-US" sz="1300" b="1" dirty="0" err="1">
                <a:cs typeface="Calibri"/>
              </a:rPr>
              <a:t>Nasıl</a:t>
            </a:r>
            <a:r>
              <a:rPr lang="en-US" sz="1300" b="1" dirty="0">
                <a:cs typeface="Calibri"/>
              </a:rPr>
              <a:t> </a:t>
            </a:r>
            <a:r>
              <a:rPr lang="en-US" sz="1300" b="1" dirty="0" err="1">
                <a:cs typeface="Calibri"/>
              </a:rPr>
              <a:t>Kullanılır</a:t>
            </a:r>
            <a:r>
              <a:rPr lang="en-US" sz="1300" b="1" dirty="0">
                <a:cs typeface="Calibri"/>
              </a:rPr>
              <a:t> 				3</a:t>
            </a:r>
          </a:p>
          <a:p>
            <a:r>
              <a:rPr lang="en-US" sz="1300" b="1" dirty="0" err="1">
                <a:solidFill>
                  <a:srgbClr val="000000"/>
                </a:solidFill>
                <a:cs typeface="Calibri"/>
              </a:rPr>
              <a:t>Önsöz</a:t>
            </a:r>
            <a:r>
              <a:rPr lang="en-US" sz="1300" b="1" dirty="0">
                <a:solidFill>
                  <a:srgbClr val="000000"/>
                </a:solidFill>
                <a:cs typeface="Calibri"/>
              </a:rPr>
              <a:t> 									5</a:t>
            </a:r>
          </a:p>
          <a:p>
            <a:r>
              <a:rPr lang="en-US" sz="1300" b="1" dirty="0" err="1">
                <a:solidFill>
                  <a:srgbClr val="000000"/>
                </a:solidFill>
                <a:cs typeface="Calibri"/>
              </a:rPr>
              <a:t>Ortaklar</a:t>
            </a:r>
            <a:r>
              <a:rPr lang="en-US" sz="1300" b="1" dirty="0">
                <a:solidFill>
                  <a:srgbClr val="000000"/>
                </a:solidFill>
                <a:cs typeface="Calibri"/>
              </a:rPr>
              <a:t>								7</a:t>
            </a:r>
          </a:p>
          <a:p>
            <a:endParaRPr lang="en-US" sz="500" dirty="0">
              <a:solidFill>
                <a:srgbClr val="000000"/>
              </a:solidFill>
            </a:endParaRPr>
          </a:p>
          <a:p>
            <a:r>
              <a:rPr lang="en-US" sz="1600" b="1" dirty="0">
                <a:solidFill>
                  <a:srgbClr val="F79037"/>
                </a:solidFill>
              </a:rPr>
              <a:t>A</a:t>
            </a:r>
            <a:r>
              <a:rPr lang="en-US" sz="1300" b="1" dirty="0"/>
              <a:t>–</a:t>
            </a:r>
            <a:r>
              <a:rPr lang="en-US" sz="1300" b="1" dirty="0">
                <a:hlinkClick r:id="rId2" action="ppaction://hlinksldjump">
                  <a:extLst>
                    <a:ext uri="{A12FA001-AC4F-418D-AE19-62706E023703}">
                      <ahyp:hlinkClr xmlns:ahyp="http://schemas.microsoft.com/office/drawing/2018/hyperlinkcolor" val="tx"/>
                    </a:ext>
                  </a:extLst>
                </a:hlinkClick>
              </a:rPr>
              <a:t>ETİK VE ETİKLE İLGİLİ TEORİLER 				8</a:t>
            </a:r>
            <a:endParaRPr lang="en-US" sz="1300" b="1" dirty="0">
              <a:ea typeface="Calibri"/>
              <a:cs typeface="Calibri"/>
            </a:endParaRPr>
          </a:p>
          <a:p>
            <a:pPr algn="l" rtl="0"/>
            <a:endParaRPr lang="en-US" sz="1100" b="1" dirty="0"/>
          </a:p>
          <a:p>
            <a:r>
              <a:rPr lang="en-US" sz="1300" dirty="0"/>
              <a:t>A.1 –</a:t>
            </a:r>
            <a:r>
              <a:rPr lang="en-US" sz="1300" b="1" dirty="0" err="1">
                <a:hlinkClick r:id="rId3" action="ppaction://hlinksldjump">
                  <a:extLst>
                    <a:ext uri="{A12FA001-AC4F-418D-AE19-62706E023703}">
                      <ahyp:hlinkClr xmlns:ahyp="http://schemas.microsoft.com/office/drawing/2018/hyperlinkcolor" val="tx"/>
                    </a:ext>
                  </a:extLst>
                </a:hlinkClick>
              </a:rPr>
              <a:t>Etik</a:t>
            </a:r>
            <a:r>
              <a:rPr lang="en-US" sz="1300" b="1" dirty="0">
                <a:hlinkClick r:id="rId3" action="ppaction://hlinksldjump">
                  <a:extLst>
                    <a:ext uri="{A12FA001-AC4F-418D-AE19-62706E023703}">
                      <ahyp:hlinkClr xmlns:ahyp="http://schemas.microsoft.com/office/drawing/2018/hyperlinkcolor" val="tx"/>
                    </a:ext>
                  </a:extLst>
                </a:hlinkClick>
              </a:rPr>
              <a:t> </a:t>
            </a:r>
            <a:r>
              <a:rPr lang="en-US" sz="1300" b="1" dirty="0" err="1">
                <a:hlinkClick r:id="rId3" action="ppaction://hlinksldjump">
                  <a:extLst>
                    <a:ext uri="{A12FA001-AC4F-418D-AE19-62706E023703}">
                      <ahyp:hlinkClr xmlns:ahyp="http://schemas.microsoft.com/office/drawing/2018/hyperlinkcolor" val="tx"/>
                    </a:ext>
                  </a:extLst>
                </a:hlinkClick>
              </a:rPr>
              <a:t>Matrisi</a:t>
            </a:r>
            <a:r>
              <a:rPr lang="en-US" sz="1300" b="1" dirty="0">
                <a:hlinkClick r:id="rId3" action="ppaction://hlinksldjump">
                  <a:extLst>
                    <a:ext uri="{A12FA001-AC4F-418D-AE19-62706E023703}">
                      <ahyp:hlinkClr xmlns:ahyp="http://schemas.microsoft.com/office/drawing/2018/hyperlinkcolor" val="tx"/>
                    </a:ext>
                  </a:extLst>
                </a:hlinkClick>
              </a:rPr>
              <a:t> 							10</a:t>
            </a:r>
            <a:endParaRPr lang="en-US" sz="1300" b="1" dirty="0">
              <a:ea typeface="Calibri"/>
              <a:cs typeface="Calibri"/>
            </a:endParaRPr>
          </a:p>
          <a:p>
            <a:pPr algn="l" rtl="0"/>
            <a:endParaRPr lang="en-US" sz="1300" dirty="0"/>
          </a:p>
          <a:p>
            <a:r>
              <a:rPr lang="en-US" sz="1600" b="1" dirty="0">
                <a:solidFill>
                  <a:srgbClr val="F79037"/>
                </a:solidFill>
              </a:rPr>
              <a:t>B</a:t>
            </a:r>
            <a:r>
              <a:rPr lang="en-US" sz="1300" b="1" dirty="0"/>
              <a:t>–</a:t>
            </a:r>
            <a:r>
              <a:rPr lang="en-US" sz="1300" b="1" dirty="0">
                <a:hlinkClick r:id="rId4" action="ppaction://hlinksldjump">
                  <a:extLst>
                    <a:ext uri="{A12FA001-AC4F-418D-AE19-62706E023703}">
                      <ahyp:hlinkClr xmlns:ahyp="http://schemas.microsoft.com/office/drawing/2018/hyperlinkcolor" val="tx"/>
                    </a:ext>
                  </a:extLst>
                </a:hlinkClick>
              </a:rPr>
              <a:t>GIDA SİSTEMLERİNDE ETİK KONULAR 			13</a:t>
            </a:r>
            <a:endParaRPr lang="en-US" sz="1300" b="1" dirty="0">
              <a:ea typeface="Calibri"/>
              <a:cs typeface="Calibri"/>
            </a:endParaRPr>
          </a:p>
          <a:p>
            <a:pPr algn="l" rtl="0"/>
            <a:endParaRPr lang="en-US" sz="1100" b="1" dirty="0"/>
          </a:p>
          <a:p>
            <a:r>
              <a:rPr lang="en-US" sz="1300" dirty="0"/>
              <a:t>B.1 –</a:t>
            </a:r>
            <a:r>
              <a:rPr lang="en-US" sz="1300" b="1" dirty="0">
                <a:hlinkClick r:id="rId5" action="ppaction://hlinksldjump">
                  <a:extLst>
                    <a:ext uri="{A12FA001-AC4F-418D-AE19-62706E023703}">
                      <ahyp:hlinkClr xmlns:ahyp="http://schemas.microsoft.com/office/drawing/2018/hyperlinkcolor" val="tx"/>
                    </a:ext>
                  </a:extLst>
                </a:hlinkClick>
              </a:rPr>
              <a:t>Doğal </a:t>
            </a:r>
            <a:r>
              <a:rPr lang="en-US" sz="1300" b="1" dirty="0" err="1">
                <a:hlinkClick r:id="rId5" action="ppaction://hlinksldjump">
                  <a:extLst>
                    <a:ext uri="{A12FA001-AC4F-418D-AE19-62706E023703}">
                      <ahyp:hlinkClr xmlns:ahyp="http://schemas.microsoft.com/office/drawing/2018/hyperlinkcolor" val="tx"/>
                    </a:ext>
                  </a:extLst>
                </a:hlinkClick>
              </a:rPr>
              <a:t>Gıda</a:t>
            </a:r>
            <a:r>
              <a:rPr lang="en-US" sz="1300" b="1" dirty="0">
                <a:hlinkClick r:id="rId5" action="ppaction://hlinksldjump">
                  <a:extLst>
                    <a:ext uri="{A12FA001-AC4F-418D-AE19-62706E023703}">
                      <ahyp:hlinkClr xmlns:ahyp="http://schemas.microsoft.com/office/drawing/2018/hyperlinkcolor" val="tx"/>
                    </a:ext>
                  </a:extLst>
                </a:hlinkClick>
              </a:rPr>
              <a:t> </a:t>
            </a:r>
            <a:r>
              <a:rPr lang="en-US" sz="1300" b="1" dirty="0" err="1">
                <a:hlinkClick r:id="rId5" action="ppaction://hlinksldjump">
                  <a:extLst>
                    <a:ext uri="{A12FA001-AC4F-418D-AE19-62706E023703}">
                      <ahyp:hlinkClr xmlns:ahyp="http://schemas.microsoft.com/office/drawing/2018/hyperlinkcolor" val="tx"/>
                    </a:ext>
                  </a:extLst>
                </a:hlinkClick>
              </a:rPr>
              <a:t>Kaynakları</a:t>
            </a:r>
            <a:r>
              <a:rPr lang="en-US" sz="1300" b="1" dirty="0">
                <a:hlinkClick r:id="rId5" action="ppaction://hlinksldjump">
                  <a:extLst>
                    <a:ext uri="{A12FA001-AC4F-418D-AE19-62706E023703}">
                      <ahyp:hlinkClr xmlns:ahyp="http://schemas.microsoft.com/office/drawing/2018/hyperlinkcolor" val="tx"/>
                    </a:ext>
                  </a:extLst>
                </a:hlinkClick>
              </a:rPr>
              <a:t>					16</a:t>
            </a:r>
            <a:endParaRPr lang="en-US" sz="1300" b="1" dirty="0">
              <a:ea typeface="Calibri"/>
              <a:cs typeface="Calibri"/>
            </a:endParaRPr>
          </a:p>
          <a:p>
            <a:r>
              <a:rPr lang="en-US" sz="1300" dirty="0"/>
              <a:t>B.1.1 – </a:t>
            </a:r>
            <a:r>
              <a:rPr lang="en-US" sz="1300" dirty="0" err="1"/>
              <a:t>Tarım</a:t>
            </a:r>
            <a:r>
              <a:rPr lang="en-US" sz="1300" dirty="0"/>
              <a:t> 								17</a:t>
            </a:r>
            <a:endParaRPr lang="en-US" sz="1300" dirty="0">
              <a:ea typeface="Calibri"/>
              <a:cs typeface="Calibri"/>
            </a:endParaRPr>
          </a:p>
          <a:p>
            <a:r>
              <a:rPr lang="en-US" sz="1300" dirty="0"/>
              <a:t>B.1.2 – </a:t>
            </a:r>
            <a:r>
              <a:rPr lang="en-US" sz="1300" dirty="0" err="1"/>
              <a:t>Hayvan</a:t>
            </a:r>
            <a:r>
              <a:rPr lang="en-US" sz="1300" dirty="0"/>
              <a:t> ve Deniz </a:t>
            </a:r>
            <a:r>
              <a:rPr lang="en-US" sz="1300" dirty="0" err="1"/>
              <a:t>Refahı</a:t>
            </a:r>
            <a:r>
              <a:rPr lang="en-US" sz="1300" dirty="0"/>
              <a:t> 					24</a:t>
            </a:r>
          </a:p>
          <a:p>
            <a:pPr algn="l" rtl="0"/>
            <a:endParaRPr lang="en-US" sz="1000" dirty="0"/>
          </a:p>
          <a:p>
            <a:r>
              <a:rPr lang="en-US" sz="1300" dirty="0"/>
              <a:t>B.2 –</a:t>
            </a:r>
            <a:r>
              <a:rPr lang="en-US" sz="1300" b="1" dirty="0" err="1">
                <a:hlinkClick r:id="rId6" action="ppaction://hlinksldjump">
                  <a:extLst>
                    <a:ext uri="{A12FA001-AC4F-418D-AE19-62706E023703}">
                      <ahyp:hlinkClr xmlns:ahyp="http://schemas.microsoft.com/office/drawing/2018/hyperlinkcolor" val="tx"/>
                    </a:ext>
                  </a:extLst>
                </a:hlinkClick>
              </a:rPr>
              <a:t>Gıda</a:t>
            </a:r>
            <a:r>
              <a:rPr lang="en-US" sz="1300" b="1" dirty="0">
                <a:hlinkClick r:id="rId6" action="ppaction://hlinksldjump">
                  <a:extLst>
                    <a:ext uri="{A12FA001-AC4F-418D-AE19-62706E023703}">
                      <ahyp:hlinkClr xmlns:ahyp="http://schemas.microsoft.com/office/drawing/2018/hyperlinkcolor" val="tx"/>
                    </a:ext>
                  </a:extLst>
                </a:hlinkClick>
              </a:rPr>
              <a:t> </a:t>
            </a:r>
            <a:r>
              <a:rPr lang="en-US" sz="1300" b="1" dirty="0" err="1">
                <a:hlinkClick r:id="rId6" action="ppaction://hlinksldjump">
                  <a:extLst>
                    <a:ext uri="{A12FA001-AC4F-418D-AE19-62706E023703}">
                      <ahyp:hlinkClr xmlns:ahyp="http://schemas.microsoft.com/office/drawing/2018/hyperlinkcolor" val="tx"/>
                    </a:ext>
                  </a:extLst>
                </a:hlinkClick>
              </a:rPr>
              <a:t>Üretimi</a:t>
            </a:r>
            <a:r>
              <a:rPr lang="en-US" sz="1300" b="1" dirty="0">
                <a:hlinkClick r:id="rId6" action="ppaction://hlinksldjump">
                  <a:extLst>
                    <a:ext uri="{A12FA001-AC4F-418D-AE19-62706E023703}">
                      <ahyp:hlinkClr xmlns:ahyp="http://schemas.microsoft.com/office/drawing/2018/hyperlinkcolor" val="tx"/>
                    </a:ext>
                  </a:extLst>
                </a:hlinkClick>
              </a:rPr>
              <a:t> ve </a:t>
            </a:r>
            <a:r>
              <a:rPr lang="en-US" sz="1300" b="1" dirty="0" err="1">
                <a:hlinkClick r:id="rId6" action="ppaction://hlinksldjump">
                  <a:extLst>
                    <a:ext uri="{A12FA001-AC4F-418D-AE19-62706E023703}">
                      <ahyp:hlinkClr xmlns:ahyp="http://schemas.microsoft.com/office/drawing/2018/hyperlinkcolor" val="tx"/>
                    </a:ext>
                  </a:extLst>
                </a:hlinkClick>
              </a:rPr>
              <a:t>Lojistik</a:t>
            </a:r>
            <a:r>
              <a:rPr lang="en-US" sz="1300" b="1" dirty="0">
                <a:hlinkClick r:id="rId6" action="ppaction://hlinksldjump">
                  <a:extLst>
                    <a:ext uri="{A12FA001-AC4F-418D-AE19-62706E023703}">
                      <ahyp:hlinkClr xmlns:ahyp="http://schemas.microsoft.com/office/drawing/2018/hyperlinkcolor" val="tx"/>
                    </a:ext>
                  </a:extLst>
                </a:hlinkClick>
              </a:rPr>
              <a:t> 					25</a:t>
            </a:r>
            <a:endParaRPr lang="en-US" sz="1300" b="1" dirty="0">
              <a:ea typeface="Calibri"/>
              <a:cs typeface="Calibri"/>
            </a:endParaRPr>
          </a:p>
          <a:p>
            <a:r>
              <a:rPr lang="en-US" sz="1300" dirty="0"/>
              <a:t>B.2.1 – </a:t>
            </a:r>
            <a:r>
              <a:rPr lang="en-US" sz="1300" dirty="0" err="1"/>
              <a:t>Çalışma</a:t>
            </a:r>
            <a:r>
              <a:rPr lang="en-US" sz="1300" dirty="0"/>
              <a:t> </a:t>
            </a:r>
            <a:r>
              <a:rPr lang="en-US" sz="1300" dirty="0" err="1"/>
              <a:t>Koşulları</a:t>
            </a:r>
            <a:r>
              <a:rPr lang="en-US" sz="1300" dirty="0"/>
              <a:t> 						29</a:t>
            </a:r>
          </a:p>
          <a:p>
            <a:r>
              <a:rPr lang="en-US" sz="1300" dirty="0"/>
              <a:t>B.2.2 – </a:t>
            </a:r>
            <a:r>
              <a:rPr lang="en-US" sz="1300" dirty="0" err="1"/>
              <a:t>Hammaddelerin</a:t>
            </a:r>
            <a:r>
              <a:rPr lang="en-US" sz="1300" dirty="0"/>
              <a:t> </a:t>
            </a:r>
            <a:r>
              <a:rPr lang="en-US" sz="1300" dirty="0" err="1"/>
              <a:t>Hesap</a:t>
            </a:r>
            <a:r>
              <a:rPr lang="en-US" sz="1300" dirty="0"/>
              <a:t> </a:t>
            </a:r>
            <a:r>
              <a:rPr lang="en-US" sz="1300" dirty="0" err="1"/>
              <a:t>Verebilirliği</a:t>
            </a:r>
            <a:r>
              <a:rPr lang="en-US" sz="1300" dirty="0"/>
              <a:t> / </a:t>
            </a:r>
            <a:r>
              <a:rPr lang="en-US" sz="1300" dirty="0" err="1"/>
              <a:t>İzlenebilirliği</a:t>
            </a:r>
            <a:r>
              <a:rPr lang="en-US" sz="1300" dirty="0"/>
              <a:t>	31</a:t>
            </a:r>
          </a:p>
          <a:p>
            <a:r>
              <a:rPr lang="en-US" sz="1300" dirty="0"/>
              <a:t>B.2.3 – </a:t>
            </a:r>
            <a:r>
              <a:rPr lang="en-US" sz="1300" dirty="0" err="1"/>
              <a:t>Gıda</a:t>
            </a:r>
            <a:r>
              <a:rPr lang="en-US" sz="1300" dirty="0"/>
              <a:t> </a:t>
            </a:r>
            <a:r>
              <a:rPr lang="en-US" sz="1300" dirty="0" err="1"/>
              <a:t>Etiketleme</a:t>
            </a:r>
            <a:r>
              <a:rPr lang="en-US" sz="1300" dirty="0"/>
              <a:t> 						33</a:t>
            </a:r>
            <a:endParaRPr lang="en-US" sz="1300" dirty="0">
              <a:cs typeface="Calibri" panose="020F0502020204030204"/>
            </a:endParaRPr>
          </a:p>
          <a:p>
            <a:r>
              <a:rPr lang="en-US" sz="1300" dirty="0"/>
              <a:t>B.2.4 – </a:t>
            </a:r>
            <a:r>
              <a:rPr lang="en-US" sz="1300" dirty="0" err="1"/>
              <a:t>Gıda</a:t>
            </a:r>
            <a:r>
              <a:rPr lang="en-US" sz="1300" dirty="0"/>
              <a:t> </a:t>
            </a:r>
            <a:r>
              <a:rPr lang="en-US" sz="1300" dirty="0" err="1"/>
              <a:t>Atık</a:t>
            </a:r>
            <a:r>
              <a:rPr lang="en-US" sz="1300" dirty="0"/>
              <a:t> </a:t>
            </a:r>
            <a:r>
              <a:rPr lang="en-US" sz="1300" dirty="0" err="1"/>
              <a:t>yönetimi</a:t>
            </a:r>
            <a:r>
              <a:rPr lang="en-US" sz="1300" dirty="0"/>
              <a:t>						38</a:t>
            </a:r>
          </a:p>
          <a:p>
            <a:r>
              <a:rPr lang="en-US" sz="1300" dirty="0"/>
              <a:t>B.2.5 – </a:t>
            </a:r>
            <a:r>
              <a:rPr lang="en-US" sz="1300" dirty="0" err="1"/>
              <a:t>Ambalajlama</a:t>
            </a:r>
            <a:r>
              <a:rPr lang="en-US" sz="1300" dirty="0"/>
              <a:t> 						40</a:t>
            </a:r>
            <a:endParaRPr lang="en-US" sz="1300" dirty="0">
              <a:cs typeface="Calibri" panose="020F0502020204030204"/>
            </a:endParaRPr>
          </a:p>
          <a:p>
            <a:r>
              <a:rPr lang="en-US" sz="1300" dirty="0"/>
              <a:t>B.2.6 – </a:t>
            </a:r>
            <a:r>
              <a:rPr lang="en-US" sz="1300" dirty="0" err="1"/>
              <a:t>Lojistik</a:t>
            </a:r>
            <a:r>
              <a:rPr lang="en-US" sz="1300" dirty="0"/>
              <a:t> ve </a:t>
            </a:r>
            <a:r>
              <a:rPr lang="en-US" sz="1300" dirty="0" err="1"/>
              <a:t>Taşımacılık</a:t>
            </a:r>
            <a:r>
              <a:rPr lang="en-US" sz="1300" dirty="0"/>
              <a:t>					43</a:t>
            </a:r>
            <a:endParaRPr lang="en-US" sz="1300" dirty="0">
              <a:cs typeface="Calibri" panose="020F0502020204030204"/>
            </a:endParaRPr>
          </a:p>
          <a:p>
            <a:pPr algn="l" rtl="0"/>
            <a:endParaRPr lang="en-US" sz="1000" dirty="0"/>
          </a:p>
          <a:p>
            <a:r>
              <a:rPr lang="en-US" sz="1300" dirty="0"/>
              <a:t>B.3 –</a:t>
            </a:r>
            <a:r>
              <a:rPr lang="en-US" sz="1300" b="1" dirty="0" err="1">
                <a:hlinkClick r:id="rId7" action="ppaction://hlinksldjump">
                  <a:extLst>
                    <a:ext uri="{A12FA001-AC4F-418D-AE19-62706E023703}">
                      <ahyp:hlinkClr xmlns:ahyp="http://schemas.microsoft.com/office/drawing/2018/hyperlinkcolor" val="tx"/>
                    </a:ext>
                  </a:extLst>
                </a:hlinkClick>
              </a:rPr>
              <a:t>Gıda</a:t>
            </a:r>
            <a:r>
              <a:rPr lang="en-US" sz="1300" b="1" dirty="0">
                <a:hlinkClick r:id="rId7" action="ppaction://hlinksldjump">
                  <a:extLst>
                    <a:ext uri="{A12FA001-AC4F-418D-AE19-62706E023703}">
                      <ahyp:hlinkClr xmlns:ahyp="http://schemas.microsoft.com/office/drawing/2018/hyperlinkcolor" val="tx"/>
                    </a:ext>
                  </a:extLst>
                </a:hlinkClick>
              </a:rPr>
              <a:t> </a:t>
            </a:r>
            <a:r>
              <a:rPr lang="en-US" sz="1300" b="1" dirty="0" err="1">
                <a:hlinkClick r:id="rId7" action="ppaction://hlinksldjump">
                  <a:extLst>
                    <a:ext uri="{A12FA001-AC4F-418D-AE19-62706E023703}">
                      <ahyp:hlinkClr xmlns:ahyp="http://schemas.microsoft.com/office/drawing/2018/hyperlinkcolor" val="tx"/>
                    </a:ext>
                  </a:extLst>
                </a:hlinkClick>
              </a:rPr>
              <a:t>Pazarlaması</a:t>
            </a:r>
            <a:r>
              <a:rPr lang="en-US" sz="1300" b="1" dirty="0">
                <a:hlinkClick r:id="rId7" action="ppaction://hlinksldjump">
                  <a:extLst>
                    <a:ext uri="{A12FA001-AC4F-418D-AE19-62706E023703}">
                      <ahyp:hlinkClr xmlns:ahyp="http://schemas.microsoft.com/office/drawing/2018/hyperlinkcolor" val="tx"/>
                    </a:ext>
                  </a:extLst>
                </a:hlinkClick>
              </a:rPr>
              <a:t> 						46</a:t>
            </a:r>
            <a:endParaRPr lang="en-US" sz="1300" b="1" dirty="0">
              <a:ea typeface="Calibri"/>
              <a:cs typeface="Calibri"/>
            </a:endParaRPr>
          </a:p>
          <a:p>
            <a:r>
              <a:rPr lang="en-US" sz="1300" dirty="0"/>
              <a:t>B.3.1 – </a:t>
            </a:r>
            <a:r>
              <a:rPr lang="en-US" sz="1300" dirty="0" err="1"/>
              <a:t>Fiyatlandırma</a:t>
            </a:r>
            <a:r>
              <a:rPr lang="en-US" sz="1300" dirty="0"/>
              <a:t> ve </a:t>
            </a:r>
            <a:r>
              <a:rPr lang="en-US" sz="1300" dirty="0" err="1"/>
              <a:t>Satın</a:t>
            </a:r>
            <a:r>
              <a:rPr lang="en-US" sz="1300" dirty="0"/>
              <a:t> </a:t>
            </a:r>
            <a:r>
              <a:rPr lang="en-US" sz="1300" dirty="0" err="1"/>
              <a:t>Alınabilirlik</a:t>
            </a:r>
            <a:r>
              <a:rPr lang="en-US" sz="1300" dirty="0"/>
              <a:t> 			46</a:t>
            </a:r>
            <a:endParaRPr lang="en-US" sz="1300" dirty="0">
              <a:cs typeface="Calibri" panose="020F0502020204030204"/>
            </a:endParaRPr>
          </a:p>
          <a:p>
            <a:r>
              <a:rPr lang="en-US" sz="1300" dirty="0"/>
              <a:t>B.3.2 – Fikri </a:t>
            </a:r>
            <a:r>
              <a:rPr lang="en-US" sz="1300" dirty="0" err="1"/>
              <a:t>Mülkiyet</a:t>
            </a:r>
            <a:r>
              <a:rPr lang="en-US" sz="1300" dirty="0"/>
              <a:t> </a:t>
            </a:r>
            <a:r>
              <a:rPr lang="en-US" sz="1300" dirty="0" err="1"/>
              <a:t>Hakları</a:t>
            </a:r>
            <a:r>
              <a:rPr lang="en-US" sz="1300" dirty="0"/>
              <a:t>					48</a:t>
            </a:r>
            <a:endParaRPr lang="en-US" sz="1300" dirty="0">
              <a:cs typeface="Calibri" panose="020F0502020204030204"/>
            </a:endParaRPr>
          </a:p>
          <a:p>
            <a:pPr algn="l" rtl="0"/>
            <a:endParaRPr lang="en-US" sz="1000" dirty="0"/>
          </a:p>
          <a:p>
            <a:r>
              <a:rPr lang="en-US" sz="1300" dirty="0"/>
              <a:t>B.4 -</a:t>
            </a:r>
            <a:r>
              <a:rPr lang="en-US" sz="1300" b="1" dirty="0" err="1">
                <a:hlinkClick r:id="rId8" action="ppaction://hlinksldjump">
                  <a:extLst>
                    <a:ext uri="{A12FA001-AC4F-418D-AE19-62706E023703}">
                      <ahyp:hlinkClr xmlns:ahyp="http://schemas.microsoft.com/office/drawing/2018/hyperlinkcolor" val="tx"/>
                    </a:ext>
                  </a:extLst>
                </a:hlinkClick>
              </a:rPr>
              <a:t>Sorumlu</a:t>
            </a:r>
            <a:r>
              <a:rPr lang="en-US" sz="1300" b="1" dirty="0">
                <a:hlinkClick r:id="rId8" action="ppaction://hlinksldjump">
                  <a:extLst>
                    <a:ext uri="{A12FA001-AC4F-418D-AE19-62706E023703}">
                      <ahyp:hlinkClr xmlns:ahyp="http://schemas.microsoft.com/office/drawing/2018/hyperlinkcolor" val="tx"/>
                    </a:ext>
                  </a:extLst>
                </a:hlinkClick>
              </a:rPr>
              <a:t> </a:t>
            </a:r>
            <a:r>
              <a:rPr lang="en-US" sz="1300" b="1" dirty="0" err="1">
                <a:hlinkClick r:id="rId8" action="ppaction://hlinksldjump">
                  <a:extLst>
                    <a:ext uri="{A12FA001-AC4F-418D-AE19-62706E023703}">
                      <ahyp:hlinkClr xmlns:ahyp="http://schemas.microsoft.com/office/drawing/2018/hyperlinkcolor" val="tx"/>
                    </a:ext>
                  </a:extLst>
                </a:hlinkClick>
              </a:rPr>
              <a:t>Tüketim</a:t>
            </a:r>
            <a:r>
              <a:rPr lang="en-US" sz="1300" b="1" dirty="0">
                <a:hlinkClick r:id="rId8" action="ppaction://hlinksldjump">
                  <a:extLst>
                    <a:ext uri="{A12FA001-AC4F-418D-AE19-62706E023703}">
                      <ahyp:hlinkClr xmlns:ahyp="http://schemas.microsoft.com/office/drawing/2018/hyperlinkcolor" val="tx"/>
                    </a:ext>
                  </a:extLst>
                </a:hlinkClick>
              </a:rPr>
              <a:t> ve Sivil </a:t>
            </a:r>
            <a:r>
              <a:rPr lang="en-US" sz="1300" b="1" dirty="0" err="1">
                <a:hlinkClick r:id="rId8" action="ppaction://hlinksldjump">
                  <a:extLst>
                    <a:ext uri="{A12FA001-AC4F-418D-AE19-62706E023703}">
                      <ahyp:hlinkClr xmlns:ahyp="http://schemas.microsoft.com/office/drawing/2018/hyperlinkcolor" val="tx"/>
                    </a:ext>
                  </a:extLst>
                </a:hlinkClick>
              </a:rPr>
              <a:t>Toplum</a:t>
            </a:r>
            <a:r>
              <a:rPr lang="en-US" sz="1300" b="1" dirty="0">
                <a:hlinkClick r:id="rId8" action="ppaction://hlinksldjump">
                  <a:extLst>
                    <a:ext uri="{A12FA001-AC4F-418D-AE19-62706E023703}">
                      <ahyp:hlinkClr xmlns:ahyp="http://schemas.microsoft.com/office/drawing/2018/hyperlinkcolor" val="tx"/>
                    </a:ext>
                  </a:extLst>
                </a:hlinkClick>
              </a:rPr>
              <a:t> 				50</a:t>
            </a:r>
            <a:endParaRPr lang="en-US" sz="1300" b="1" dirty="0">
              <a:ea typeface="Calibri"/>
              <a:cs typeface="Calibri"/>
            </a:endParaRPr>
          </a:p>
          <a:p>
            <a:r>
              <a:rPr lang="en-US" sz="1300" dirty="0"/>
              <a:t>B.4.1 – </a:t>
            </a:r>
            <a:r>
              <a:rPr lang="en-US" sz="1300" dirty="0" err="1"/>
              <a:t>Pazarlama</a:t>
            </a:r>
            <a:r>
              <a:rPr lang="en-US" sz="1300" dirty="0"/>
              <a:t> ve </a:t>
            </a:r>
            <a:r>
              <a:rPr lang="en-US" sz="1300" dirty="0" err="1"/>
              <a:t>Medyanın</a:t>
            </a:r>
            <a:r>
              <a:rPr lang="en-US" sz="1300" dirty="0"/>
              <a:t> </a:t>
            </a:r>
            <a:r>
              <a:rPr lang="en-US" sz="1300" dirty="0" err="1"/>
              <a:t>Etkisi</a:t>
            </a:r>
            <a:r>
              <a:rPr lang="en-US" sz="1300" dirty="0"/>
              <a:t>				</a:t>
            </a:r>
            <a:r>
              <a:rPr lang="en-US" sz="1300" b="1" dirty="0"/>
              <a:t>52</a:t>
            </a:r>
            <a:endParaRPr lang="en-US" sz="1300" dirty="0">
              <a:cs typeface="Calibri" panose="020F0502020204030204"/>
            </a:endParaRPr>
          </a:p>
          <a:p>
            <a:r>
              <a:rPr lang="en-US" sz="1300" dirty="0"/>
              <a:t>B.4.2 – </a:t>
            </a:r>
            <a:r>
              <a:rPr lang="en-US" sz="1300" dirty="0" err="1"/>
              <a:t>Hayvan</a:t>
            </a:r>
            <a:r>
              <a:rPr lang="en-US" sz="1300" dirty="0"/>
              <a:t> </a:t>
            </a:r>
            <a:r>
              <a:rPr lang="en-US" sz="1300" dirty="0" err="1"/>
              <a:t>Hakları</a:t>
            </a:r>
            <a:r>
              <a:rPr lang="en-US" sz="1300" dirty="0"/>
              <a:t> 						</a:t>
            </a:r>
            <a:r>
              <a:rPr lang="en-US" sz="1300" b="1" dirty="0"/>
              <a:t>55</a:t>
            </a:r>
            <a:endParaRPr lang="en-US" sz="1300" dirty="0">
              <a:cs typeface="Calibri" panose="020F0502020204030204"/>
            </a:endParaRPr>
          </a:p>
          <a:p>
            <a:r>
              <a:rPr lang="en-US" sz="1300" dirty="0"/>
              <a:t>B.4.3 – </a:t>
            </a:r>
            <a:r>
              <a:rPr lang="en-US" sz="1300" dirty="0" err="1"/>
              <a:t>Zulüm</a:t>
            </a:r>
            <a:r>
              <a:rPr lang="en-US" sz="1300" dirty="0"/>
              <a:t> </a:t>
            </a:r>
            <a:r>
              <a:rPr lang="en-US" sz="1300" dirty="0" err="1"/>
              <a:t>içermeyen</a:t>
            </a:r>
            <a:r>
              <a:rPr lang="en-US" sz="1300" dirty="0"/>
              <a:t> ve Bitki </a:t>
            </a:r>
            <a:r>
              <a:rPr lang="en-US" sz="1300" dirty="0" err="1"/>
              <a:t>bazlı</a:t>
            </a:r>
            <a:r>
              <a:rPr lang="en-US" sz="1300" dirty="0"/>
              <a:t> </a:t>
            </a:r>
            <a:r>
              <a:rPr lang="en-US" sz="1300" dirty="0" err="1"/>
              <a:t>yaşam</a:t>
            </a:r>
            <a:r>
              <a:rPr lang="en-US" sz="1300" dirty="0"/>
              <a:t>			</a:t>
            </a:r>
            <a:r>
              <a:rPr lang="en-US" sz="1300" b="1" dirty="0"/>
              <a:t>57</a:t>
            </a:r>
            <a:endParaRPr lang="en-US" sz="1300" dirty="0">
              <a:cs typeface="Calibri" panose="020F0502020204030204"/>
            </a:endParaRPr>
          </a:p>
          <a:p>
            <a:r>
              <a:rPr lang="en-US" sz="1300" dirty="0"/>
              <a:t>B.4.4 – </a:t>
            </a:r>
            <a:r>
              <a:rPr lang="en-US" sz="1300" dirty="0" err="1"/>
              <a:t>Gıda</a:t>
            </a:r>
            <a:r>
              <a:rPr lang="en-US" sz="1300" dirty="0"/>
              <a:t> Yardım </a:t>
            </a:r>
            <a:r>
              <a:rPr lang="en-US" sz="1300" dirty="0" err="1"/>
              <a:t>Kuruluşları</a:t>
            </a:r>
            <a:r>
              <a:rPr lang="en-US" sz="1300" dirty="0"/>
              <a:t> ve Sivil </a:t>
            </a:r>
            <a:r>
              <a:rPr lang="en-US" sz="1300" dirty="0" err="1"/>
              <a:t>Toplum</a:t>
            </a:r>
            <a:r>
              <a:rPr lang="en-US" sz="1300" dirty="0"/>
              <a:t> 			</a:t>
            </a:r>
            <a:r>
              <a:rPr lang="en-US" sz="1300" b="1" dirty="0"/>
              <a:t>60</a:t>
            </a:r>
            <a:endParaRPr lang="en-US" sz="1300" dirty="0"/>
          </a:p>
          <a:p>
            <a:pPr algn="l" rtl="0"/>
            <a:endParaRPr lang="en-US" sz="1200" dirty="0"/>
          </a:p>
          <a:p>
            <a:r>
              <a:rPr lang="en-US" sz="1300" b="1" dirty="0">
                <a:hlinkClick r:id="rId9" action="ppaction://hlinksldjump">
                  <a:extLst>
                    <a:ext uri="{A12FA001-AC4F-418D-AE19-62706E023703}">
                      <ahyp:hlinkClr xmlns:ahyp="http://schemas.microsoft.com/office/drawing/2018/hyperlinkcolor" val="tx"/>
                    </a:ext>
                  </a:extLst>
                </a:hlinkClick>
              </a:rPr>
              <a:t>Sonuç ve Son </a:t>
            </a:r>
            <a:r>
              <a:rPr lang="en-US" sz="1300" b="1" dirty="0" err="1">
                <a:hlinkClick r:id="rId9" action="ppaction://hlinksldjump">
                  <a:extLst>
                    <a:ext uri="{A12FA001-AC4F-418D-AE19-62706E023703}">
                      <ahyp:hlinkClr xmlns:ahyp="http://schemas.microsoft.com/office/drawing/2018/hyperlinkcolor" val="tx"/>
                    </a:ext>
                  </a:extLst>
                </a:hlinkClick>
              </a:rPr>
              <a:t>Sözler</a:t>
            </a:r>
            <a:r>
              <a:rPr lang="en-US" sz="1300" b="1" dirty="0">
                <a:hlinkClick r:id="rId9" action="ppaction://hlinksldjump">
                  <a:extLst>
                    <a:ext uri="{A12FA001-AC4F-418D-AE19-62706E023703}">
                      <ahyp:hlinkClr xmlns:ahyp="http://schemas.microsoft.com/office/drawing/2018/hyperlinkcolor" val="tx"/>
                    </a:ext>
                  </a:extLst>
                </a:hlinkClick>
              </a:rPr>
              <a:t>							61</a:t>
            </a:r>
            <a:endParaRPr lang="en-US" sz="1300" b="1" dirty="0">
              <a:ea typeface="Calibri"/>
              <a:cs typeface="Calibri"/>
            </a:endParaRPr>
          </a:p>
          <a:p>
            <a:r>
              <a:rPr lang="en-US" sz="1300" b="1" dirty="0" err="1">
                <a:hlinkClick r:id="rId10" action="ppaction://hlinksldjump">
                  <a:extLst>
                    <a:ext uri="{A12FA001-AC4F-418D-AE19-62706E023703}">
                      <ahyp:hlinkClr xmlns:ahyp="http://schemas.microsoft.com/office/drawing/2018/hyperlinkcolor" val="tx"/>
                    </a:ext>
                  </a:extLst>
                </a:hlinkClick>
              </a:rPr>
              <a:t>Referanslar</a:t>
            </a:r>
            <a:r>
              <a:rPr lang="en-US" sz="1300" b="1" dirty="0">
                <a:hlinkClick r:id="rId10" action="ppaction://hlinksldjump">
                  <a:extLst>
                    <a:ext uri="{A12FA001-AC4F-418D-AE19-62706E023703}">
                      <ahyp:hlinkClr xmlns:ahyp="http://schemas.microsoft.com/office/drawing/2018/hyperlinkcolor" val="tx"/>
                    </a:ext>
                  </a:extLst>
                </a:hlinkClick>
              </a:rPr>
              <a:t> 								62</a:t>
            </a:r>
            <a:endParaRPr lang="en-US" sz="1300" b="1" dirty="0">
              <a:ea typeface="Calibri"/>
              <a:cs typeface="Calibri"/>
            </a:endParaRPr>
          </a:p>
          <a:p>
            <a:pPr algn="l" rtl="0"/>
            <a:endParaRPr lang="en-US" sz="500" dirty="0"/>
          </a:p>
          <a:p>
            <a:pPr algn="l" rtl="0"/>
            <a:endParaRPr lang="en-US" sz="1200" b="1" dirty="0"/>
          </a:p>
          <a:p>
            <a:pPr algn="l" rtl="0"/>
            <a:endParaRPr lang="en-IE" sz="1300" b="1" dirty="0"/>
          </a:p>
        </p:txBody>
      </p:sp>
      <p:pic>
        <p:nvPicPr>
          <p:cNvPr id="3" name="Picture 2">
            <a:extLst>
              <a:ext uri="{FF2B5EF4-FFF2-40B4-BE49-F238E27FC236}">
                <a16:creationId xmlns:a16="http://schemas.microsoft.com/office/drawing/2014/main" id="{E1861E84-AD35-9F09-5C6A-0203BB946D5C}"/>
              </a:ext>
            </a:extLst>
          </p:cNvPr>
          <p:cNvPicPr>
            <a:picLocks noChangeAspect="1"/>
          </p:cNvPicPr>
          <p:nvPr/>
        </p:nvPicPr>
        <p:blipFill>
          <a:blip r:embed="rId11"/>
          <a:stretch>
            <a:fillRect/>
          </a:stretch>
        </p:blipFill>
        <p:spPr>
          <a:xfrm>
            <a:off x="3037911" y="9383352"/>
            <a:ext cx="837013" cy="806012"/>
          </a:xfrm>
          <a:prstGeom prst="rect">
            <a:avLst/>
          </a:prstGeom>
        </p:spPr>
      </p:pic>
      <p:sp>
        <p:nvSpPr>
          <p:cNvPr id="2" name="TextBox 1">
            <a:extLst>
              <a:ext uri="{FF2B5EF4-FFF2-40B4-BE49-F238E27FC236}">
                <a16:creationId xmlns:a16="http://schemas.microsoft.com/office/drawing/2014/main" id="{C808DA15-CD08-9983-7FCD-7A3753C2E69B}"/>
              </a:ext>
            </a:extLst>
          </p:cNvPr>
          <p:cNvSpPr txBox="1"/>
          <p:nvPr/>
        </p:nvSpPr>
        <p:spPr>
          <a:xfrm>
            <a:off x="1797875" y="3607184"/>
            <a:ext cx="1670498" cy="40011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E" sz="2000" dirty="0">
                <a:solidFill>
                  <a:srgbClr val="F79037"/>
                </a:solidFill>
              </a:rPr>
              <a:t>BÖLÜM</a:t>
            </a:r>
          </a:p>
        </p:txBody>
      </p:sp>
      <p:sp>
        <p:nvSpPr>
          <p:cNvPr id="4" name="TextBox 3">
            <a:extLst>
              <a:ext uri="{FF2B5EF4-FFF2-40B4-BE49-F238E27FC236}">
                <a16:creationId xmlns:a16="http://schemas.microsoft.com/office/drawing/2014/main" id="{32C12335-B4CC-C672-D224-1FF58612C2E6}"/>
              </a:ext>
            </a:extLst>
          </p:cNvPr>
          <p:cNvSpPr txBox="1"/>
          <p:nvPr/>
        </p:nvSpPr>
        <p:spPr>
          <a:xfrm>
            <a:off x="1798347" y="2835115"/>
            <a:ext cx="1670498" cy="40011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E" sz="2000" dirty="0">
                <a:solidFill>
                  <a:srgbClr val="F79037"/>
                </a:solidFill>
              </a:rPr>
              <a:t>BÖLÜM</a:t>
            </a:r>
          </a:p>
        </p:txBody>
      </p:sp>
    </p:spTree>
    <p:extLst>
      <p:ext uri="{BB962C8B-B14F-4D97-AF65-F5344CB8AC3E}">
        <p14:creationId xmlns:p14="http://schemas.microsoft.com/office/powerpoint/2010/main" val="2613986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C6EC917D-C252-5DA8-3F34-18FB0444D612}"/>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522035" y="7177464"/>
            <a:ext cx="4919404" cy="2979284"/>
          </a:xfrm>
          <a:prstGeom prst="rect">
            <a:avLst/>
          </a:prstGeom>
        </p:spPr>
      </p:pic>
      <p:sp>
        <p:nvSpPr>
          <p:cNvPr id="4" name="Text Placeholder 1">
            <a:extLst>
              <a:ext uri="{FF2B5EF4-FFF2-40B4-BE49-F238E27FC236}">
                <a16:creationId xmlns:a16="http://schemas.microsoft.com/office/drawing/2014/main" id="{ECF75659-E085-EF6A-F20B-1E9FFDF3C4AA}"/>
              </a:ext>
            </a:extLst>
          </p:cNvPr>
          <p:cNvSpPr>
            <a:spLocks noGrp="1"/>
          </p:cNvSpPr>
          <p:nvPr>
            <p:ph type="body" sz="quarter" idx="30"/>
          </p:nvPr>
        </p:nvSpPr>
        <p:spPr>
          <a:xfrm>
            <a:off x="1583164" y="626454"/>
            <a:ext cx="5529487"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a:t>Gıda Üretimi ve Lojistik</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a:p>
        </p:txBody>
      </p:sp>
      <p:grpSp>
        <p:nvGrpSpPr>
          <p:cNvPr id="5" name="Graphic 2">
            <a:extLst>
              <a:ext uri="{FF2B5EF4-FFF2-40B4-BE49-F238E27FC236}">
                <a16:creationId xmlns:a16="http://schemas.microsoft.com/office/drawing/2014/main" id="{EE419AB4-64EE-422B-EFF5-BB766805B677}"/>
              </a:ext>
            </a:extLst>
          </p:cNvPr>
          <p:cNvGrpSpPr/>
          <p:nvPr/>
        </p:nvGrpSpPr>
        <p:grpSpPr>
          <a:xfrm>
            <a:off x="247979" y="158211"/>
            <a:ext cx="1082141" cy="1124763"/>
            <a:chOff x="690225" y="4499263"/>
            <a:chExt cx="1499146" cy="1521296"/>
          </a:xfrm>
        </p:grpSpPr>
        <p:sp>
          <p:nvSpPr>
            <p:cNvPr id="6" name="Freeform 109">
              <a:extLst>
                <a:ext uri="{FF2B5EF4-FFF2-40B4-BE49-F238E27FC236}">
                  <a16:creationId xmlns:a16="http://schemas.microsoft.com/office/drawing/2014/main" id="{DF937F55-091C-75F9-3210-67C460C68AD2}"/>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8DA17BA1-86DE-5BD8-E74D-B7296F374614}"/>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086DE3EC-69E3-DFF2-110C-3CC17D933F5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5A970769-5E0A-EC3F-F00F-CCF3DD4745B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4269E4D1-C52C-5DC5-2AF0-E2D227B482A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ED489813-B6E1-2CB7-AD03-5AFFEADC9EB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51E6A51F-12C6-FE7D-F975-4A55C0054F5A}"/>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D55A5681-A2C9-919E-591D-EB94B6331E0B}"/>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AF11B0B4-1C91-F32E-0F5A-CF2FD5CD9A41}"/>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35D1A3A7-9DAE-0EA3-DEDA-B9AB4C19CE4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3EDA373D-FE8B-3D3B-EB5B-10EF576EB1FD}"/>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1552251E-33C5-D1A4-5AC6-E7038DE7EAA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52010D06-FA77-CF20-AF95-ED81007FAC8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42FA05F9-0C29-10FC-84F2-0765E83CF8F3}"/>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F25FCAD0-1770-73A2-63CB-D4E6A2BF168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4E723C38-EB27-4631-88CC-C5BC0E1F298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F91050BC-9984-08A1-5529-95DFF5AC3128}"/>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AF0AEADE-625F-87D2-A354-B0BD70E144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2A6176F0-6861-09CA-BB28-434C496E5FD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A34B0C80-1201-40A1-1192-9D56AE910EFC}"/>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208EC379-5D5D-58C9-9EA7-B37CA597C9E9}"/>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30D03D95-8635-B1E4-832D-C98B38A45D85}"/>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84C3DD86-0F22-FB47-12C1-DD4BBDCDF99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56D693CE-F12A-6B36-C31D-929AE14707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A79400C7-C3C2-AFC1-5AF2-3C61F3E89BD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4B216962-EC2B-9987-8B6A-7DA3C5F2387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2" name="TextBox 31">
            <a:extLst>
              <a:ext uri="{FF2B5EF4-FFF2-40B4-BE49-F238E27FC236}">
                <a16:creationId xmlns:a16="http://schemas.microsoft.com/office/drawing/2014/main" id="{CA57BB90-54F5-979E-0F09-08EF387D06AE}"/>
              </a:ext>
            </a:extLst>
          </p:cNvPr>
          <p:cNvSpPr txBox="1"/>
          <p:nvPr/>
        </p:nvSpPr>
        <p:spPr>
          <a:xfrm>
            <a:off x="1580337" y="1282974"/>
            <a:ext cx="5532314" cy="461665"/>
          </a:xfrm>
          <a:prstGeom prst="rect">
            <a:avLst/>
          </a:prstGeom>
          <a:noFill/>
        </p:spPr>
        <p:txBody>
          <a:bodyPr wrap="square" lIns="91440" tIns="45720" rIns="91440" bIns="45720" anchor="t">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B.2.5.</a:t>
            </a:r>
            <a:r>
              <a:rPr lang="en-US" sz="2400">
                <a:latin typeface="Calibri" panose="020F0502020204030204" pitchFamily="34" charset="0"/>
                <a:ea typeface="Calibri" panose="020F0502020204030204" pitchFamily="34" charset="0"/>
                <a:cs typeface="Calibri" panose="020F0502020204030204" pitchFamily="34" charset="0"/>
              </a:rPr>
              <a:t>Ambalajlama</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33" name="Text Placeholder 2">
            <a:extLst>
              <a:ext uri="{FF2B5EF4-FFF2-40B4-BE49-F238E27FC236}">
                <a16:creationId xmlns:a16="http://schemas.microsoft.com/office/drawing/2014/main" id="{9AFBE594-221C-C402-944C-7589BDC041BF}"/>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algn="l"/>
            <a:r>
              <a:rPr lang="tr-TR" sz="1400" b="1" dirty="0">
                <a:solidFill>
                  <a:schemeClr val="tx1"/>
                </a:solidFill>
                <a:highlight>
                  <a:srgbClr val="F79037"/>
                </a:highlight>
                <a:latin typeface="Calibri"/>
                <a:ea typeface="Calibri" panose="020F0502020204030204" pitchFamily="34" charset="0"/>
                <a:cs typeface="Calibri"/>
              </a:rPr>
              <a:t>Amaç: Ambalajın önemini ve biyolojik olarak parçalanabilen malzeme kullanmanın avantajlarını anlamak ve aktif ambalaj ile akıllı ambalaj arasındaki farkı anlamak.</a:t>
            </a:r>
            <a:endParaRPr lang="tr-TR" sz="1400" b="1" dirty="0">
              <a:solidFill>
                <a:schemeClr val="tx1"/>
              </a:solidFill>
              <a:highlight>
                <a:srgbClr val="F79037"/>
              </a:highlight>
              <a:ea typeface="Calibri" panose="020F0502020204030204" pitchFamily="34" charset="0"/>
            </a:endParaRPr>
          </a:p>
          <a:p>
            <a:pPr algn="l" rtl="0"/>
            <a:endParaRPr lang="tr-TR" sz="800" b="1" dirty="0">
              <a:solidFill>
                <a:schemeClr val="tx1"/>
              </a:solidFill>
              <a:highlight>
                <a:srgbClr val="F79037"/>
              </a:highlight>
              <a:ea typeface="Calibri" panose="020F0502020204030204" pitchFamily="34" charset="0"/>
            </a:endParaRPr>
          </a:p>
          <a:p>
            <a:r>
              <a:rPr lang="tr-TR" sz="1200" i="0" dirty="0">
                <a:solidFill>
                  <a:srgbClr val="000000"/>
                </a:solidFill>
                <a:effectLst/>
                <a:latin typeface="Calibri"/>
                <a:ea typeface="Calibri" panose="020F0502020204030204" pitchFamily="34" charset="0"/>
                <a:cs typeface="Calibri"/>
              </a:rPr>
              <a:t>Tüketicinin yaşam tarzı değişiyor. Temiz, yüksek kaliteli, taze, minimum düzeyde işlenmiş ve tüketime hazır, aynı zamanda uzun bir raf ömrüne sahip olması gereken ürünleri dört gözle bekliyorlar. Bu nedenle paketleme teknolojisinin modernleşmesi gerekiyor. Ambalaj için </a:t>
            </a:r>
            <a:r>
              <a:rPr lang="tr-TR" sz="1200" dirty="0">
                <a:latin typeface="Calibri"/>
                <a:ea typeface="Calibri" panose="020F0502020204030204" pitchFamily="34" charset="0"/>
                <a:cs typeface="Calibri"/>
              </a:rPr>
              <a:t>yiyecekleri korumak, </a:t>
            </a:r>
            <a:r>
              <a:rPr lang="tr-TR" sz="1200" i="0" dirty="0">
                <a:solidFill>
                  <a:srgbClr val="000000"/>
                </a:solidFill>
                <a:effectLst/>
                <a:latin typeface="Calibri"/>
                <a:ea typeface="Calibri" panose="020F0502020204030204" pitchFamily="34" charset="0"/>
                <a:cs typeface="Calibri"/>
              </a:rPr>
              <a:t>kontaminasyonu en aza indirmek,</a:t>
            </a:r>
            <a:r>
              <a:rPr lang="tr-TR" sz="1200" dirty="0">
                <a:latin typeface="Calibri"/>
                <a:ea typeface="Calibri" panose="020F0502020204030204" pitchFamily="34" charset="0"/>
                <a:cs typeface="Calibri"/>
              </a:rPr>
              <a:t> etiketlerle tüketiciye bilgi vermek gerekiyor</a:t>
            </a:r>
            <a:endParaRPr lang="tr-TR" sz="1200" i="0" dirty="0">
              <a:solidFill>
                <a:srgbClr val="000000"/>
              </a:solidFill>
              <a:ea typeface="Calibri" panose="020F0502020204030204" pitchFamily="34" charset="0"/>
            </a:endParaRPr>
          </a:p>
          <a:p>
            <a:pPr rtl="0"/>
            <a:endParaRPr lang="tr-TR" sz="800" dirty="0">
              <a:ea typeface="Calibri" panose="020F0502020204030204" pitchFamily="34" charset="0"/>
            </a:endParaRPr>
          </a:p>
          <a:p>
            <a:pPr rtl="0"/>
            <a:r>
              <a:rPr lang="tr-TR" sz="1200" b="1" dirty="0">
                <a:solidFill>
                  <a:schemeClr val="tx1"/>
                </a:solidFill>
                <a:latin typeface="Calibri"/>
                <a:ea typeface="Calibri" panose="020F0502020204030204" pitchFamily="34" charset="0"/>
                <a:cs typeface="Calibri"/>
              </a:rPr>
              <a:t>Gıda ambalajı üç temel işlevi yerine getirir: çevreleme, kaliteyi koruma ve çevresel, fiziksel ve mikrobiyolojik faktörlerden koruma.</a:t>
            </a:r>
            <a:endParaRPr lang="tr-TR" sz="1200" b="1" dirty="0">
              <a:solidFill>
                <a:schemeClr val="tx1"/>
              </a:solidFill>
              <a:ea typeface="Calibri" panose="020F0502020204030204" pitchFamily="34" charset="0"/>
            </a:endParaRPr>
          </a:p>
          <a:p>
            <a:pPr rtl="0"/>
            <a:endParaRPr lang="tr-TR" sz="800" b="1" dirty="0">
              <a:solidFill>
                <a:schemeClr val="tx1"/>
              </a:solidFill>
              <a:ea typeface="Calibri" panose="020F0502020204030204" pitchFamily="34" charset="0"/>
            </a:endParaRPr>
          </a:p>
          <a:p>
            <a:r>
              <a:rPr lang="tr-TR" sz="1200" dirty="0">
                <a:solidFill>
                  <a:schemeClr val="tx1"/>
                </a:solidFill>
                <a:latin typeface="Calibri"/>
                <a:ea typeface="Calibri" panose="020F0502020204030204" pitchFamily="34" charset="0"/>
                <a:cs typeface="Calibri"/>
              </a:rPr>
              <a:t>Kullanıldıkları yerlerde ambalaj malzemeleri veya gazlar, tüketicilerin güvenliğini tehdit eden zehirli kirleticilerin kaynağı olabilir, bu nedenle ambalaj malzemeleri uygun depolama ve kullanım koşullarını karşılamalıdır. Yeniden kullanılabilir her ambalaj, uygun şekilde dayanıklı, temizlemesi kolay ve gerektiğinde dezenfekte edilebilir olarak tasarlanabilir (</a:t>
            </a:r>
            <a:r>
              <a:rPr lang="tr-TR" sz="1200" dirty="0" err="1">
                <a:solidFill>
                  <a:schemeClr val="tx1"/>
                </a:solidFill>
                <a:latin typeface="Calibri"/>
                <a:ea typeface="Calibri" panose="020F0502020204030204" pitchFamily="34" charset="0"/>
                <a:cs typeface="Calibri"/>
              </a:rPr>
              <a:t>Codex</a:t>
            </a:r>
            <a:r>
              <a:rPr lang="tr-TR" sz="1200" dirty="0">
                <a:solidFill>
                  <a:schemeClr val="tx1"/>
                </a:solidFill>
                <a:latin typeface="Calibri"/>
                <a:ea typeface="Calibri" panose="020F0502020204030204" pitchFamily="34" charset="0"/>
                <a:cs typeface="Calibri"/>
              </a:rPr>
              <a:t> </a:t>
            </a:r>
            <a:r>
              <a:rPr lang="tr-TR" sz="1200" dirty="0" err="1">
                <a:solidFill>
                  <a:schemeClr val="tx1"/>
                </a:solidFill>
                <a:latin typeface="Calibri"/>
                <a:ea typeface="Calibri" panose="020F0502020204030204" pitchFamily="34" charset="0"/>
                <a:cs typeface="Calibri"/>
              </a:rPr>
              <a:t>Alimentarius</a:t>
            </a:r>
            <a:r>
              <a:rPr lang="tr-TR" sz="1200" dirty="0">
                <a:solidFill>
                  <a:schemeClr val="tx1"/>
                </a:solidFill>
                <a:latin typeface="Calibri"/>
                <a:ea typeface="Calibri" panose="020F0502020204030204" pitchFamily="34" charset="0"/>
                <a:cs typeface="Calibri"/>
              </a:rPr>
              <a:t>, 2011).</a:t>
            </a:r>
            <a:endParaRPr lang="tr-TR" sz="1200" dirty="0">
              <a:solidFill>
                <a:schemeClr val="tx1"/>
              </a:solidFill>
              <a:ea typeface="Calibri" panose="020F0502020204030204" pitchFamily="34" charset="0"/>
            </a:endParaRPr>
          </a:p>
          <a:p>
            <a:pPr rtl="0"/>
            <a:endParaRPr lang="tr-TR" sz="800" dirty="0">
              <a:solidFill>
                <a:schemeClr val="tx1"/>
              </a:solidFill>
              <a:ea typeface="Calibri" panose="020F0502020204030204" pitchFamily="34" charset="0"/>
            </a:endParaRPr>
          </a:p>
          <a:p>
            <a:r>
              <a:rPr lang="tr-TR" sz="1200" dirty="0">
                <a:solidFill>
                  <a:schemeClr val="tx1"/>
                </a:solidFill>
                <a:latin typeface="Calibri"/>
                <a:cs typeface="Calibri"/>
              </a:rPr>
              <a:t>Ambalaj şirketleri, ürünlerin yaşam döngüsü boyunca daha az çevresel etkiye sahip artan ölçüde sürdürülebilir çözümler bulmaya, kullanılan malzeme miktarını azaltmaya ve döngüsel ekonomi prensiplerine uygun geri dönüştürülmüş malzemelerin kullanımını teşvik etmeye çalışıyorlar. Selüloz, </a:t>
            </a:r>
            <a:r>
              <a:rPr lang="tr-TR" sz="1200" dirty="0" err="1">
                <a:solidFill>
                  <a:schemeClr val="tx1"/>
                </a:solidFill>
                <a:latin typeface="Calibri"/>
                <a:cs typeface="Calibri"/>
              </a:rPr>
              <a:t>biyoplastikler</a:t>
            </a:r>
            <a:r>
              <a:rPr lang="tr-TR" sz="1200" dirty="0">
                <a:solidFill>
                  <a:schemeClr val="tx1"/>
                </a:solidFill>
                <a:latin typeface="Calibri"/>
                <a:cs typeface="Calibri"/>
              </a:rPr>
              <a:t> vb. alternatif malzemelere olan talep artıyor ve ürünleri içeren ambalajı azaltmak için toplu satışlar yapılıyor. Ancak, toplu satışlar son tüketiciye güvenlik ve gıda atığı azaltma, izlenebilirlik ve kalite kontrol, gıdanın üreticisiyle tanımlanması veya promosyon veya pazarlama için iletişim yüzeyi oluşturma gibi imkanlar sunamazlar.</a:t>
            </a:r>
          </a:p>
          <a:p>
            <a:pPr rtl="0"/>
            <a:endParaRPr lang="tr-TR" sz="800" dirty="0">
              <a:solidFill>
                <a:schemeClr val="tx1"/>
              </a:solidFill>
              <a:ea typeface="Calibri" panose="020F0502020204030204" pitchFamily="34" charset="0"/>
            </a:endParaRPr>
          </a:p>
          <a:p>
            <a:r>
              <a:rPr lang="tr-TR" sz="1200" dirty="0">
                <a:solidFill>
                  <a:schemeClr val="tx1"/>
                </a:solidFill>
                <a:latin typeface="Calibri"/>
                <a:ea typeface="Calibri" panose="020F0502020204030204" pitchFamily="34" charset="0"/>
                <a:cs typeface="Calibri"/>
              </a:rPr>
              <a:t>Avrupa Birliği, "</a:t>
            </a:r>
            <a:r>
              <a:rPr lang="tr-TR" sz="1200" dirty="0">
                <a:solidFill>
                  <a:schemeClr val="tx1"/>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Döngüsel Ekonomide Plastik İçin Avrupa Stratejisi</a:t>
            </a:r>
            <a:r>
              <a:rPr lang="tr-TR" sz="1200" dirty="0">
                <a:solidFill>
                  <a:schemeClr val="tx1"/>
                </a:solidFill>
                <a:latin typeface="Calibri"/>
                <a:ea typeface="Calibri" panose="020F0502020204030204" pitchFamily="34" charset="0"/>
                <a:cs typeface="Calibri"/>
              </a:rPr>
              <a:t>" (Şekil 6) adı altında, tüm ambalajların yeniden kullanılabilir, geri dönüştürülebilir veya </a:t>
            </a:r>
            <a:r>
              <a:rPr lang="tr-TR" sz="1200" dirty="0" err="1">
                <a:solidFill>
                  <a:schemeClr val="tx1"/>
                </a:solidFill>
                <a:latin typeface="Calibri"/>
                <a:ea typeface="Calibri" panose="020F0502020204030204" pitchFamily="34" charset="0"/>
                <a:cs typeface="Calibri"/>
              </a:rPr>
              <a:t>kompostlanabilir</a:t>
            </a:r>
            <a:r>
              <a:rPr lang="tr-TR" sz="1200" dirty="0">
                <a:solidFill>
                  <a:schemeClr val="tx1"/>
                </a:solidFill>
                <a:latin typeface="Calibri"/>
                <a:ea typeface="Calibri" panose="020F0502020204030204" pitchFamily="34" charset="0"/>
                <a:cs typeface="Calibri"/>
              </a:rPr>
              <a:t> olmasına yönelik olarak, 2030 yılı için iddialı bir hedef belirlemiştir. </a:t>
            </a:r>
            <a:endParaRPr lang="tr-TR" sz="1200" dirty="0">
              <a:solidFill>
                <a:schemeClr val="tx1"/>
              </a:solidFill>
              <a:ea typeface="Calibri" panose="020F0502020204030204" pitchFamily="34" charset="0"/>
            </a:endParaRPr>
          </a:p>
          <a:p>
            <a:pPr rtl="0"/>
            <a:endParaRPr lang="tr-TR" sz="800" dirty="0">
              <a:solidFill>
                <a:schemeClr val="tx1"/>
              </a:solidFill>
              <a:ea typeface="Calibri" panose="020F0502020204030204" pitchFamily="34" charset="0"/>
            </a:endParaRPr>
          </a:p>
          <a:p>
            <a:pPr rtl="0"/>
            <a:endParaRPr lang="tr-TR" sz="1200" dirty="0">
              <a:solidFill>
                <a:schemeClr val="tx1"/>
              </a:solidFill>
              <a:ea typeface="Calibri" panose="020F0502020204030204" pitchFamily="34" charset="0"/>
            </a:endParaRPr>
          </a:p>
        </p:txBody>
      </p:sp>
      <p:sp>
        <p:nvSpPr>
          <p:cNvPr id="35" name="Text Box 20">
            <a:extLst>
              <a:ext uri="{FF2B5EF4-FFF2-40B4-BE49-F238E27FC236}">
                <a16:creationId xmlns:a16="http://schemas.microsoft.com/office/drawing/2014/main" id="{AA63E0A6-4613-DA61-C89D-A8961547AB31}"/>
              </a:ext>
            </a:extLst>
          </p:cNvPr>
          <p:cNvSpPr txBox="1"/>
          <p:nvPr/>
        </p:nvSpPr>
        <p:spPr>
          <a:xfrm>
            <a:off x="1504248" y="9004277"/>
            <a:ext cx="1495108" cy="591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sz="1600">
                <a:solidFill>
                  <a:srgbClr val="FFFFFF"/>
                </a:solidFill>
                <a:effectLst/>
                <a:latin typeface="DIN Condensed"/>
                <a:ea typeface="Meiryo" panose="020B0604030504040204" pitchFamily="34" charset="-128"/>
                <a:cs typeface="Times New Roman" panose="02020603050405020304" pitchFamily="18" charset="0"/>
              </a:rPr>
              <a:t>DÖNGÜSEL</a:t>
            </a:r>
            <a:endParaRPr lang="en-IE"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48">
            <a:extLst>
              <a:ext uri="{FF2B5EF4-FFF2-40B4-BE49-F238E27FC236}">
                <a16:creationId xmlns:a16="http://schemas.microsoft.com/office/drawing/2014/main" id="{AD11D122-F407-CF1C-CEA8-550CB0F3F762}"/>
              </a:ext>
            </a:extLst>
          </p:cNvPr>
          <p:cNvSpPr txBox="1"/>
          <p:nvPr/>
        </p:nvSpPr>
        <p:spPr>
          <a:xfrm>
            <a:off x="1504248" y="9250880"/>
            <a:ext cx="1420500" cy="6991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sz="1200" dirty="0" err="1">
                <a:solidFill>
                  <a:srgbClr val="FFFFFF"/>
                </a:solidFill>
                <a:effectLst/>
                <a:latin typeface="Source Sans 3"/>
                <a:ea typeface="Meiryo" panose="020B0604030504040204" pitchFamily="34" charset="-128"/>
                <a:cs typeface="Times New Roman" panose="02020603050405020304" pitchFamily="18" charset="0"/>
              </a:rPr>
              <a:t>Yenilenebilir</a:t>
            </a:r>
            <a:r>
              <a:rPr lang="en-US" sz="1200" dirty="0">
                <a:solidFill>
                  <a:srgbClr val="FFFFFF"/>
                </a:solidFill>
                <a:effectLst/>
                <a:latin typeface="Source Sans 3"/>
                <a:ea typeface="Meiryo" panose="020B0604030504040204" pitchFamily="34" charset="-128"/>
                <a:cs typeface="Times New Roman" panose="02020603050405020304" pitchFamily="18" charset="0"/>
              </a:rPr>
              <a:t> ve/</a:t>
            </a:r>
            <a:r>
              <a:rPr lang="en-US" sz="1200" dirty="0" err="1">
                <a:solidFill>
                  <a:srgbClr val="FFFFFF"/>
                </a:solidFill>
                <a:effectLst/>
                <a:latin typeface="Source Sans 3"/>
                <a:ea typeface="Meiryo" panose="020B0604030504040204" pitchFamily="34" charset="-128"/>
                <a:cs typeface="Times New Roman" panose="02020603050405020304" pitchFamily="18" charset="0"/>
              </a:rPr>
              <a:t>veya</a:t>
            </a:r>
            <a:r>
              <a:rPr lang="en-US" sz="1200" dirty="0">
                <a:solidFill>
                  <a:srgbClr val="FFFFFF"/>
                </a:solidFill>
                <a:effectLst/>
                <a:latin typeface="Source Sans 3"/>
                <a:ea typeface="Meiryo" panose="020B0604030504040204" pitchFamily="34" charset="-128"/>
                <a:cs typeface="Times New Roman" panose="02020603050405020304" pitchFamily="18" charset="0"/>
              </a:rPr>
              <a:t> </a:t>
            </a:r>
            <a:r>
              <a:rPr lang="en-US" sz="1200" dirty="0" err="1">
                <a:solidFill>
                  <a:srgbClr val="FFFFFF"/>
                </a:solidFill>
                <a:effectLst/>
                <a:latin typeface="Source Sans 3"/>
                <a:ea typeface="Meiryo" panose="020B0604030504040204" pitchFamily="34" charset="-128"/>
                <a:cs typeface="Times New Roman" panose="02020603050405020304" pitchFamily="18" charset="0"/>
              </a:rPr>
              <a:t>geri</a:t>
            </a:r>
            <a:r>
              <a:rPr lang="en-US" sz="1200" dirty="0">
                <a:solidFill>
                  <a:srgbClr val="FFFFFF"/>
                </a:solidFill>
                <a:effectLst/>
                <a:latin typeface="Source Sans 3"/>
                <a:ea typeface="Meiryo" panose="020B0604030504040204" pitchFamily="34" charset="-128"/>
                <a:cs typeface="Times New Roman" panose="02020603050405020304" pitchFamily="18" charset="0"/>
              </a:rPr>
              <a:t> </a:t>
            </a:r>
            <a:r>
              <a:rPr lang="en-US" sz="1200" dirty="0" err="1">
                <a:solidFill>
                  <a:srgbClr val="FFFFFF"/>
                </a:solidFill>
                <a:effectLst/>
                <a:latin typeface="Source Sans 3"/>
                <a:ea typeface="Meiryo" panose="020B0604030504040204" pitchFamily="34" charset="-128"/>
                <a:cs typeface="Times New Roman" panose="02020603050405020304" pitchFamily="18" charset="0"/>
              </a:rPr>
              <a:t>dönüştürülebilir</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7">
            <a:extLst>
              <a:ext uri="{FF2B5EF4-FFF2-40B4-BE49-F238E27FC236}">
                <a16:creationId xmlns:a16="http://schemas.microsoft.com/office/drawing/2014/main" id="{B34D203E-8452-11C4-540E-95A5C0726709}"/>
              </a:ext>
            </a:extLst>
          </p:cNvPr>
          <p:cNvSpPr txBox="1"/>
          <p:nvPr/>
        </p:nvSpPr>
        <p:spPr>
          <a:xfrm>
            <a:off x="1506966" y="7771372"/>
            <a:ext cx="1070947" cy="627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sz="1600">
                <a:solidFill>
                  <a:srgbClr val="FFFFFF"/>
                </a:solidFill>
                <a:effectLst/>
                <a:latin typeface="DIN Condensed"/>
                <a:ea typeface="Meiryo" panose="020B0604030504040204" pitchFamily="34" charset="-128"/>
                <a:cs typeface="Times New Roman" panose="02020603050405020304" pitchFamily="18" charset="0"/>
              </a:rPr>
              <a:t>ETKİLİ</a:t>
            </a:r>
            <a:endParaRPr lang="en-IE"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8">
            <a:extLst>
              <a:ext uri="{FF2B5EF4-FFF2-40B4-BE49-F238E27FC236}">
                <a16:creationId xmlns:a16="http://schemas.microsoft.com/office/drawing/2014/main" id="{5211376B-12F2-9A2A-FEBC-DB0EDBE44FEF}"/>
              </a:ext>
            </a:extLst>
          </p:cNvPr>
          <p:cNvSpPr txBox="1"/>
          <p:nvPr/>
        </p:nvSpPr>
        <p:spPr>
          <a:xfrm>
            <a:off x="1503971" y="8037544"/>
            <a:ext cx="1055763" cy="5479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sz="1200">
                <a:solidFill>
                  <a:srgbClr val="FFFFFF"/>
                </a:solidFill>
                <a:effectLst/>
                <a:latin typeface="Source Sans 3"/>
                <a:ea typeface="Meiryo" panose="020B0604030504040204" pitchFamily="34" charset="-128"/>
                <a:cs typeface="Times New Roman" panose="02020603050405020304" pitchFamily="18" charset="0"/>
              </a:rPr>
              <a:t>Amaca uygun</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9">
            <a:extLst>
              <a:ext uri="{FF2B5EF4-FFF2-40B4-BE49-F238E27FC236}">
                <a16:creationId xmlns:a16="http://schemas.microsoft.com/office/drawing/2014/main" id="{C64CB7A1-6ECA-DAF1-CB87-8E826B9059AF}"/>
              </a:ext>
            </a:extLst>
          </p:cNvPr>
          <p:cNvSpPr txBox="1"/>
          <p:nvPr/>
        </p:nvSpPr>
        <p:spPr>
          <a:xfrm>
            <a:off x="3202883" y="7794737"/>
            <a:ext cx="1211470" cy="5645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0"/>
            <a:r>
              <a:rPr lang="en-US" sz="1600">
                <a:solidFill>
                  <a:srgbClr val="FFFFFF"/>
                </a:solidFill>
                <a:effectLst/>
                <a:latin typeface="DIN Condensed"/>
                <a:ea typeface="Meiryo" panose="020B0604030504040204" pitchFamily="34" charset="-128"/>
                <a:cs typeface="Times New Roman" panose="02020603050405020304" pitchFamily="18" charset="0"/>
              </a:rPr>
              <a:t>VERİMLİ</a:t>
            </a:r>
            <a:endParaRPr lang="en-IE"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66">
            <a:extLst>
              <a:ext uri="{FF2B5EF4-FFF2-40B4-BE49-F238E27FC236}">
                <a16:creationId xmlns:a16="http://schemas.microsoft.com/office/drawing/2014/main" id="{C6B38457-E6A9-4108-35EA-6841D725DEDF}"/>
              </a:ext>
            </a:extLst>
          </p:cNvPr>
          <p:cNvSpPr txBox="1"/>
          <p:nvPr/>
        </p:nvSpPr>
        <p:spPr>
          <a:xfrm>
            <a:off x="3331047" y="8071008"/>
            <a:ext cx="1081810" cy="5734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0"/>
            <a:r>
              <a:rPr lang="en-US" sz="1200" dirty="0" err="1">
                <a:solidFill>
                  <a:srgbClr val="FFFFFF"/>
                </a:solidFill>
                <a:effectLst/>
                <a:latin typeface="Source Sans 3"/>
                <a:ea typeface="Meiryo"/>
                <a:cs typeface="Times New Roman"/>
              </a:rPr>
              <a:t>Malzemeler</a:t>
            </a:r>
            <a:r>
              <a:rPr lang="en-US" sz="1350" dirty="0">
                <a:solidFill>
                  <a:srgbClr val="FFFFFF"/>
                </a:solidFill>
                <a:effectLst/>
                <a:latin typeface="Source Sans 3"/>
                <a:ea typeface="Meiryo"/>
                <a:cs typeface="Times New Roman"/>
              </a:rPr>
              <a:t>, </a:t>
            </a:r>
            <a:r>
              <a:rPr lang="en-US" sz="1350" dirty="0" err="1">
                <a:solidFill>
                  <a:srgbClr val="FFFFFF"/>
                </a:solidFill>
                <a:effectLst/>
                <a:latin typeface="Source Sans 3"/>
                <a:ea typeface="Meiryo"/>
                <a:cs typeface="Times New Roman"/>
              </a:rPr>
              <a:t>enerji</a:t>
            </a:r>
            <a:r>
              <a:rPr lang="en-US" sz="1350" dirty="0">
                <a:solidFill>
                  <a:srgbClr val="FFFFFF"/>
                </a:solidFill>
                <a:effectLst/>
                <a:latin typeface="Source Sans 3"/>
                <a:ea typeface="Meiryo"/>
                <a:cs typeface="Times New Roman"/>
              </a:rPr>
              <a:t>, </a:t>
            </a:r>
            <a:r>
              <a:rPr lang="en-US" sz="1350" dirty="0" err="1">
                <a:solidFill>
                  <a:srgbClr val="FFFFFF"/>
                </a:solidFill>
                <a:effectLst/>
                <a:latin typeface="Source Sans 3"/>
                <a:ea typeface="Meiryo"/>
                <a:cs typeface="Times New Roman"/>
              </a:rPr>
              <a:t>su</a:t>
            </a:r>
            <a:endParaRPr lang="en-IE" sz="1350" dirty="0" err="1">
              <a:effectLst/>
              <a:latin typeface="Meiryo"/>
              <a:ea typeface="Meiryo"/>
              <a:cs typeface="Times New Roman"/>
            </a:endParaRPr>
          </a:p>
        </p:txBody>
      </p:sp>
      <p:sp>
        <p:nvSpPr>
          <p:cNvPr id="41" name="Text Box 27">
            <a:extLst>
              <a:ext uri="{FF2B5EF4-FFF2-40B4-BE49-F238E27FC236}">
                <a16:creationId xmlns:a16="http://schemas.microsoft.com/office/drawing/2014/main" id="{C000D563-9D7C-56E1-5377-82805DD96F97}"/>
              </a:ext>
            </a:extLst>
          </p:cNvPr>
          <p:cNvSpPr txBox="1"/>
          <p:nvPr/>
        </p:nvSpPr>
        <p:spPr>
          <a:xfrm>
            <a:off x="2318660" y="8232749"/>
            <a:ext cx="1185151" cy="103892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0"/>
            <a:r>
              <a:rPr lang="en-US" sz="900" b="1" dirty="0">
                <a:solidFill>
                  <a:srgbClr val="FFFFFF"/>
                </a:solidFill>
                <a:effectLst/>
                <a:latin typeface="DIN Condensed"/>
                <a:ea typeface="Meiryo" panose="020B0604030504040204" pitchFamily="34" charset="-128"/>
                <a:cs typeface="Times New Roman" panose="02020603050405020304" pitchFamily="18" charset="0"/>
              </a:rPr>
              <a:t>SÜRDÜRÜLEBİLİR AMBALAJ</a:t>
            </a:r>
            <a:endParaRPr lang="en-IE" sz="9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6">
            <a:extLst>
              <a:ext uri="{FF2B5EF4-FFF2-40B4-BE49-F238E27FC236}">
                <a16:creationId xmlns:a16="http://schemas.microsoft.com/office/drawing/2014/main" id="{526DBCED-6168-BF08-B33E-8327657B2842}"/>
              </a:ext>
            </a:extLst>
          </p:cNvPr>
          <p:cNvSpPr txBox="1"/>
          <p:nvPr/>
        </p:nvSpPr>
        <p:spPr>
          <a:xfrm>
            <a:off x="3255089" y="8969508"/>
            <a:ext cx="1156541" cy="591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0"/>
            <a:r>
              <a:rPr lang="en-US" sz="1600">
                <a:solidFill>
                  <a:srgbClr val="FFFFFF"/>
                </a:solidFill>
                <a:effectLst/>
                <a:latin typeface="DIN Condensed"/>
                <a:ea typeface="Meiryo" panose="020B0604030504040204" pitchFamily="34" charset="-128"/>
                <a:cs typeface="Times New Roman" panose="02020603050405020304" pitchFamily="18" charset="0"/>
              </a:rPr>
              <a:t>GÜVENLİ</a:t>
            </a:r>
            <a:endParaRPr lang="en-IE"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67">
            <a:extLst>
              <a:ext uri="{FF2B5EF4-FFF2-40B4-BE49-F238E27FC236}">
                <a16:creationId xmlns:a16="http://schemas.microsoft.com/office/drawing/2014/main" id="{291F3041-AB61-92FE-15BC-26DB9702ADEF}"/>
              </a:ext>
            </a:extLst>
          </p:cNvPr>
          <p:cNvSpPr txBox="1"/>
          <p:nvPr/>
        </p:nvSpPr>
        <p:spPr>
          <a:xfrm>
            <a:off x="3006950" y="9271672"/>
            <a:ext cx="1413454" cy="11849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US" sz="1200" dirty="0" err="1">
                <a:solidFill>
                  <a:srgbClr val="FFFFFF"/>
                </a:solidFill>
                <a:effectLst/>
                <a:latin typeface="Source Sans 3"/>
                <a:ea typeface="Meiryo"/>
                <a:cs typeface="Times New Roman"/>
              </a:rPr>
              <a:t>çevreyi</a:t>
            </a:r>
            <a:r>
              <a:rPr lang="en-US" sz="1200" dirty="0">
                <a:solidFill>
                  <a:srgbClr val="FFFFFF"/>
                </a:solidFill>
                <a:effectLst/>
                <a:latin typeface="Source Sans 3"/>
                <a:ea typeface="Meiryo"/>
                <a:cs typeface="Times New Roman"/>
              </a:rPr>
              <a:t> </a:t>
            </a:r>
            <a:r>
              <a:rPr lang="en-US" sz="1200" dirty="0" err="1">
                <a:solidFill>
                  <a:srgbClr val="FFFFFF"/>
                </a:solidFill>
                <a:effectLst/>
                <a:latin typeface="Source Sans 3"/>
                <a:ea typeface="Meiryo"/>
                <a:cs typeface="Times New Roman"/>
              </a:rPr>
              <a:t>kirletmeyen</a:t>
            </a:r>
            <a:r>
              <a:rPr lang="en-US" sz="1200" dirty="0">
                <a:solidFill>
                  <a:srgbClr val="FFFFFF"/>
                </a:solidFill>
                <a:latin typeface="Source Sans 3"/>
                <a:ea typeface="Meiryo"/>
                <a:cs typeface="Times New Roman"/>
              </a:rPr>
              <a:t> </a:t>
            </a:r>
            <a:r>
              <a:rPr lang="en-US" sz="1200" dirty="0">
                <a:solidFill>
                  <a:srgbClr val="FFFFFF"/>
                </a:solidFill>
                <a:effectLst/>
                <a:latin typeface="Source Sans 3"/>
                <a:ea typeface="Meiryo"/>
                <a:cs typeface="Times New Roman"/>
              </a:rPr>
              <a:t>&amp; </a:t>
            </a:r>
            <a:r>
              <a:rPr lang="en-US" sz="1200" dirty="0" err="1">
                <a:solidFill>
                  <a:srgbClr val="FFFFFF"/>
                </a:solidFill>
                <a:latin typeface="Source Sans 3"/>
                <a:ea typeface="Meiryo"/>
                <a:cs typeface="Times New Roman"/>
              </a:rPr>
              <a:t>Toksik</a:t>
            </a:r>
            <a:r>
              <a:rPr lang="en-US" sz="1200" dirty="0">
                <a:solidFill>
                  <a:srgbClr val="FFFFFF"/>
                </a:solidFill>
                <a:latin typeface="Source Sans 3"/>
                <a:ea typeface="Meiryo"/>
                <a:cs typeface="Times New Roman"/>
              </a:rPr>
              <a:t> </a:t>
            </a:r>
            <a:r>
              <a:rPr lang="en-US" sz="1200" dirty="0" err="1">
                <a:solidFill>
                  <a:srgbClr val="FFFFFF"/>
                </a:solidFill>
                <a:latin typeface="Source Sans 3"/>
                <a:ea typeface="Meiryo"/>
                <a:cs typeface="Times New Roman"/>
              </a:rPr>
              <a:t>olmayan</a:t>
            </a:r>
            <a:endParaRPr lang="en-IE" sz="1200" dirty="0" err="1">
              <a:effectLst/>
              <a:latin typeface="Meiryo"/>
              <a:ea typeface="Meiryo"/>
              <a:cs typeface="Times New Roman"/>
            </a:endParaRPr>
          </a:p>
        </p:txBody>
      </p:sp>
      <p:sp>
        <p:nvSpPr>
          <p:cNvPr id="45" name="TextBox 44">
            <a:extLst>
              <a:ext uri="{FF2B5EF4-FFF2-40B4-BE49-F238E27FC236}">
                <a16:creationId xmlns:a16="http://schemas.microsoft.com/office/drawing/2014/main" id="{0C00C3B6-595E-06A4-787E-E7B4FB48EF06}"/>
              </a:ext>
            </a:extLst>
          </p:cNvPr>
          <p:cNvSpPr txBox="1"/>
          <p:nvPr/>
        </p:nvSpPr>
        <p:spPr>
          <a:xfrm>
            <a:off x="4562776" y="8343941"/>
            <a:ext cx="2588470" cy="646331"/>
          </a:xfrm>
          <a:prstGeom prst="rect">
            <a:avLst/>
          </a:prstGeom>
          <a:noFill/>
        </p:spPr>
        <p:txBody>
          <a:bodyPr wrap="square" lIns="91440" tIns="45720" rIns="91440" bIns="45720" rtlCol="0" anchor="t">
            <a:spAutoFit/>
          </a:bodyPr>
          <a:lstStyle/>
          <a:p>
            <a:r>
              <a:rPr lang="en-IE" sz="1200" b="1" dirty="0" err="1">
                <a:latin typeface="Calibri"/>
                <a:ea typeface="Calibri" panose="020F0502020204030204" pitchFamily="34" charset="0"/>
                <a:cs typeface="Calibri"/>
              </a:rPr>
              <a:t>Şekil</a:t>
            </a:r>
            <a:r>
              <a:rPr lang="en-IE" sz="1200" b="1" dirty="0">
                <a:latin typeface="Calibri"/>
                <a:ea typeface="Calibri" panose="020F0502020204030204" pitchFamily="34" charset="0"/>
                <a:cs typeface="Calibri"/>
              </a:rPr>
              <a:t> 6. </a:t>
            </a:r>
            <a:r>
              <a:rPr lang="en-IE" sz="1200" dirty="0" err="1">
                <a:latin typeface="Calibri"/>
                <a:ea typeface="Calibri" panose="020F0502020204030204" pitchFamily="34" charset="0"/>
                <a:cs typeface="Calibri"/>
              </a:rPr>
              <a:t>Döngüsel</a:t>
            </a:r>
            <a:r>
              <a:rPr lang="en-IE" sz="1200" dirty="0">
                <a:latin typeface="Calibri"/>
                <a:ea typeface="Calibri" panose="020F0502020204030204" pitchFamily="34" charset="0"/>
                <a:cs typeface="Calibri"/>
              </a:rPr>
              <a:t> </a:t>
            </a:r>
            <a:r>
              <a:rPr lang="en-IE" sz="1200" dirty="0" err="1">
                <a:latin typeface="Calibri"/>
                <a:ea typeface="Calibri" panose="020F0502020204030204" pitchFamily="34" charset="0"/>
                <a:cs typeface="Calibri"/>
              </a:rPr>
              <a:t>Ekonomide</a:t>
            </a:r>
            <a:r>
              <a:rPr lang="en-IE" sz="1200" dirty="0">
                <a:latin typeface="Calibri"/>
                <a:ea typeface="Calibri" panose="020F0502020204030204" pitchFamily="34" charset="0"/>
                <a:cs typeface="Calibri"/>
              </a:rPr>
              <a:t> Plastik </a:t>
            </a:r>
            <a:r>
              <a:rPr lang="en-IE" sz="1200" dirty="0" err="1">
                <a:latin typeface="Calibri"/>
                <a:ea typeface="Calibri" panose="020F0502020204030204" pitchFamily="34" charset="0"/>
                <a:cs typeface="Calibri"/>
              </a:rPr>
              <a:t>için</a:t>
            </a:r>
            <a:r>
              <a:rPr lang="en-IE" sz="1200" dirty="0">
                <a:latin typeface="Calibri"/>
                <a:ea typeface="Calibri" panose="020F0502020204030204" pitchFamily="34" charset="0"/>
                <a:cs typeface="Calibri"/>
              </a:rPr>
              <a:t> AB </a:t>
            </a:r>
            <a:r>
              <a:rPr lang="en-IE" sz="1200" dirty="0" err="1">
                <a:latin typeface="Calibri"/>
                <a:ea typeface="Calibri" panose="020F0502020204030204" pitchFamily="34" charset="0"/>
                <a:cs typeface="Calibri"/>
              </a:rPr>
              <a:t>Stratejisinin</a:t>
            </a:r>
            <a:r>
              <a:rPr lang="en-IE" sz="1200" dirty="0">
                <a:latin typeface="Calibri"/>
                <a:ea typeface="Calibri" panose="020F0502020204030204" pitchFamily="34" charset="0"/>
                <a:cs typeface="Calibri"/>
              </a:rPr>
              <a:t> ana </a:t>
            </a:r>
            <a:r>
              <a:rPr lang="en-IE" sz="1200" dirty="0" err="1">
                <a:latin typeface="Calibri"/>
                <a:ea typeface="Calibri" panose="020F0502020204030204" pitchFamily="34" charset="0"/>
                <a:cs typeface="Calibri"/>
              </a:rPr>
              <a:t>ilkeleri</a:t>
            </a:r>
            <a:r>
              <a:rPr lang="en-IE" sz="1200" dirty="0">
                <a:latin typeface="Calibri"/>
                <a:ea typeface="Calibri" panose="020F0502020204030204" pitchFamily="34" charset="0"/>
                <a:cs typeface="Calibri"/>
              </a:rPr>
              <a:t> (www.foodinnovation.how)</a:t>
            </a:r>
            <a:endParaRPr lang="en-IE" sz="1200" b="1" dirty="0">
              <a:latin typeface="Calibri"/>
              <a:ea typeface="Calibri" panose="020F0502020204030204" pitchFamily="34" charset="0"/>
              <a:cs typeface="Calibri"/>
            </a:endParaRPr>
          </a:p>
        </p:txBody>
      </p:sp>
      <p:sp>
        <p:nvSpPr>
          <p:cNvPr id="3" name="Slide Number Placeholder 9">
            <a:extLst>
              <a:ext uri="{FF2B5EF4-FFF2-40B4-BE49-F238E27FC236}">
                <a16:creationId xmlns:a16="http://schemas.microsoft.com/office/drawing/2014/main" id="{DF3FD364-8EB7-7B3C-4DD1-8842E8ECBD82}"/>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40</a:t>
            </a:fld>
            <a:endParaRPr lang="en-US" sz="1100"/>
          </a:p>
        </p:txBody>
      </p:sp>
      <p:pic>
        <p:nvPicPr>
          <p:cNvPr id="2" name="Picture 1">
            <a:extLst>
              <a:ext uri="{FF2B5EF4-FFF2-40B4-BE49-F238E27FC236}">
                <a16:creationId xmlns:a16="http://schemas.microsoft.com/office/drawing/2014/main" id="{53DC0AED-5BC6-053B-220A-C711613E099F}"/>
              </a:ext>
            </a:extLst>
          </p:cNvPr>
          <p:cNvPicPr>
            <a:picLocks noChangeAspect="1"/>
          </p:cNvPicPr>
          <p:nvPr/>
        </p:nvPicPr>
        <p:blipFill>
          <a:blip r:embed="rId4"/>
          <a:stretch>
            <a:fillRect/>
          </a:stretch>
        </p:blipFill>
        <p:spPr>
          <a:xfrm>
            <a:off x="83785" y="6355630"/>
            <a:ext cx="504702" cy="476250"/>
          </a:xfrm>
          <a:prstGeom prst="rect">
            <a:avLst/>
          </a:prstGeom>
        </p:spPr>
      </p:pic>
    </p:spTree>
    <p:extLst>
      <p:ext uri="{BB962C8B-B14F-4D97-AF65-F5344CB8AC3E}">
        <p14:creationId xmlns:p14="http://schemas.microsoft.com/office/powerpoint/2010/main" val="3285440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583165" y="626454"/>
            <a:ext cx="5529486"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a:t>Gıda Üretimi ve Lojistik</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algn="l"/>
            <a:r>
              <a:rPr lang="tr-TR" sz="1200" b="1" dirty="0">
                <a:solidFill>
                  <a:schemeClr val="tx1"/>
                </a:solidFill>
                <a:latin typeface="Calibri"/>
                <a:ea typeface="Calibri" panose="020F0502020204030204" pitchFamily="34" charset="0"/>
                <a:cs typeface="Calibri"/>
              </a:rPr>
              <a:t>Akıllı paketleme teknolojisi ve aktif paketleme </a:t>
            </a:r>
            <a:r>
              <a:rPr lang="tr-TR" sz="1200" dirty="0">
                <a:solidFill>
                  <a:schemeClr val="tx1"/>
                </a:solidFill>
                <a:latin typeface="Calibri"/>
                <a:ea typeface="Calibri" panose="020F0502020204030204" pitchFamily="34" charset="0"/>
                <a:cs typeface="Calibri"/>
              </a:rPr>
              <a:t>ürünlerin raf ömrünü artırmayı, gıda güvenliğini garanti etmeyi ve israfı azaltmayı amaçlayan gıda paketleme alanında gelişen teknolojilerdir.</a:t>
            </a:r>
            <a:endParaRPr lang="tr-TR" sz="1200" dirty="0">
              <a:solidFill>
                <a:schemeClr val="tx1"/>
              </a:solidFill>
              <a:ea typeface="Calibri" panose="020F0502020204030204" pitchFamily="34" charset="0"/>
            </a:endParaRPr>
          </a:p>
          <a:p>
            <a:pPr algn="l" rtl="0"/>
            <a:endParaRPr lang="tr-TR" sz="1200" dirty="0">
              <a:solidFill>
                <a:schemeClr val="tx1"/>
              </a:solidFill>
              <a:ea typeface="Calibri" panose="020F0502020204030204" pitchFamily="34" charset="0"/>
            </a:endParaRPr>
          </a:p>
          <a:p>
            <a:pPr algn="ctr" rtl="0"/>
            <a:r>
              <a:rPr lang="tr-TR" sz="1200" b="1" dirty="0">
                <a:solidFill>
                  <a:schemeClr val="tx1"/>
                </a:solidFill>
                <a:latin typeface="Calibri"/>
                <a:ea typeface="Calibri" panose="020F0502020204030204" pitchFamily="34" charset="0"/>
                <a:cs typeface="Calibri"/>
              </a:rPr>
              <a:t>Akıllı paketleme teknolojisi ile aktif paketleme arasındaki temel farklar nelerdir?</a:t>
            </a:r>
            <a:endParaRPr lang="tr-TR" sz="1200" b="1" dirty="0">
              <a:solidFill>
                <a:schemeClr val="tx1"/>
              </a:solidFill>
              <a:ea typeface="Calibri" panose="020F0502020204030204" pitchFamily="34" charset="0"/>
            </a:endParaRPr>
          </a:p>
          <a:p>
            <a:pPr algn="l" rtl="0"/>
            <a:endParaRPr lang="tr-TR" sz="1200" dirty="0">
              <a:solidFill>
                <a:schemeClr val="tx1"/>
              </a:solidFill>
              <a:ea typeface="Calibri" panose="020F0502020204030204" pitchFamily="34" charset="0"/>
            </a:endParaRPr>
          </a:p>
          <a:p>
            <a:pPr algn="l"/>
            <a:r>
              <a:rPr lang="tr-TR" sz="1200" b="1" dirty="0">
                <a:solidFill>
                  <a:schemeClr val="tx1"/>
                </a:solidFill>
                <a:latin typeface="Calibri"/>
                <a:ea typeface="Calibri" panose="020F0502020204030204" pitchFamily="34" charset="0"/>
                <a:cs typeface="Calibri"/>
              </a:rPr>
              <a:t>Akıllı paketleme teknolojisi</a:t>
            </a:r>
            <a:r>
              <a:rPr lang="tr-TR" sz="1200" dirty="0">
                <a:solidFill>
                  <a:schemeClr val="tx1"/>
                </a:solidFill>
                <a:latin typeface="Calibri"/>
                <a:ea typeface="Calibri" panose="020F0502020204030204" pitchFamily="34" charset="0"/>
                <a:cs typeface="Calibri"/>
              </a:rPr>
              <a:t> "</a:t>
            </a:r>
            <a:r>
              <a:rPr lang="tr-TR" sz="1200" i="1" dirty="0">
                <a:solidFill>
                  <a:schemeClr val="tx1"/>
                </a:solidFill>
                <a:latin typeface="Calibri"/>
                <a:ea typeface="Calibri" panose="020F0502020204030204" pitchFamily="34" charset="0"/>
                <a:cs typeface="Calibri"/>
              </a:rPr>
              <a:t>sistemin iç ve dış çevre koşullarındaki değişiklikleri izlemek için bir gıda paketleme sisteminin iletişim unsurlarını tanıtan bilim ve teknolojinin yanı sıra, sistemin durumunu üreticiler de dahil olmak üzere tedarik zincirinin paydaşlarına iletmek amacıyla paketlenmiş gıda teknolojisi" </a:t>
            </a:r>
            <a:r>
              <a:rPr lang="tr-TR" sz="1200" dirty="0">
                <a:solidFill>
                  <a:schemeClr val="tx1"/>
                </a:solidFill>
                <a:latin typeface="Calibri"/>
                <a:ea typeface="Calibri" panose="020F0502020204030204" pitchFamily="34" charset="0"/>
                <a:cs typeface="Calibri"/>
              </a:rPr>
              <a:t>olarak tanımlanır</a:t>
            </a:r>
            <a:r>
              <a:rPr lang="tr-TR" sz="1200" i="1" dirty="0">
                <a:solidFill>
                  <a:schemeClr val="tx1"/>
                </a:solidFill>
                <a:latin typeface="Calibri"/>
                <a:ea typeface="Calibri" panose="020F0502020204030204" pitchFamily="34" charset="0"/>
                <a:cs typeface="Calibri"/>
              </a:rPr>
              <a:t> </a:t>
            </a:r>
            <a:r>
              <a:rPr lang="tr-TR" sz="1200" dirty="0">
                <a:solidFill>
                  <a:schemeClr val="tx1"/>
                </a:solidFill>
                <a:latin typeface="Calibri"/>
                <a:ea typeface="Calibri" panose="020F0502020204030204" pitchFamily="34" charset="0"/>
                <a:cs typeface="Calibri"/>
              </a:rPr>
              <a:t>(</a:t>
            </a:r>
            <a:r>
              <a:rPr lang="tr-TR" sz="1200" dirty="0" err="1">
                <a:solidFill>
                  <a:schemeClr val="tx1"/>
                </a:solidFill>
                <a:latin typeface="Calibri"/>
                <a:ea typeface="Calibri" panose="020F0502020204030204" pitchFamily="34" charset="0"/>
                <a:cs typeface="Calibri"/>
              </a:rPr>
              <a:t>Firouz</a:t>
            </a:r>
            <a:r>
              <a:rPr lang="tr-TR" sz="1200" dirty="0">
                <a:solidFill>
                  <a:schemeClr val="tx1"/>
                </a:solidFill>
                <a:latin typeface="Calibri"/>
                <a:ea typeface="Calibri" panose="020F0502020204030204" pitchFamily="34" charset="0"/>
                <a:cs typeface="Calibri"/>
              </a:rPr>
              <a:t> vd., 2021).</a:t>
            </a:r>
            <a:endParaRPr lang="tr-TR" sz="1200" dirty="0">
              <a:solidFill>
                <a:schemeClr val="tx1"/>
              </a:solidFill>
              <a:ea typeface="Calibri" panose="020F0502020204030204" pitchFamily="34" charset="0"/>
            </a:endParaRPr>
          </a:p>
          <a:p>
            <a:pPr algn="l" rtl="0"/>
            <a:endParaRPr lang="tr-TR" sz="1200" dirty="0">
              <a:solidFill>
                <a:schemeClr val="tx1"/>
              </a:solidFill>
              <a:ea typeface="Calibri" panose="020F0502020204030204" pitchFamily="34" charset="0"/>
            </a:endParaRPr>
          </a:p>
          <a:p>
            <a:pPr algn="l" rtl="0"/>
            <a:endParaRPr lang="tr-TR" sz="1200" dirty="0">
              <a:solidFill>
                <a:schemeClr val="tx1"/>
              </a:solidFill>
              <a:ea typeface="Calibri" panose="020F0502020204030204" pitchFamily="34" charset="0"/>
            </a:endParaRPr>
          </a:p>
          <a:p>
            <a:pPr algn="l" rtl="0"/>
            <a:endParaRPr lang="tr-TR" sz="1200" dirty="0">
              <a:solidFill>
                <a:schemeClr val="tx1"/>
              </a:solidFill>
              <a:ea typeface="Calibri" panose="020F0502020204030204" pitchFamily="34" charset="0"/>
            </a:endParaRPr>
          </a:p>
          <a:p>
            <a:pPr algn="l" rtl="0"/>
            <a:endParaRPr lang="tr-TR" sz="1200" dirty="0">
              <a:solidFill>
                <a:schemeClr val="tx1"/>
              </a:solidFill>
              <a:ea typeface="Calibri" panose="020F0502020204030204" pitchFamily="34" charset="0"/>
            </a:endParaRPr>
          </a:p>
          <a:p>
            <a:pPr algn="l" rtl="0"/>
            <a:endParaRPr lang="tr-TR" sz="1200" dirty="0">
              <a:solidFill>
                <a:schemeClr val="tx1"/>
              </a:solidFill>
              <a:ea typeface="Calibri" panose="020F0502020204030204" pitchFamily="34" charset="0"/>
            </a:endParaRPr>
          </a:p>
          <a:p>
            <a:pPr algn="l" rtl="0"/>
            <a:endParaRPr lang="tr-TR" sz="1200" dirty="0">
              <a:solidFill>
                <a:schemeClr val="tx1"/>
              </a:solidFill>
              <a:ea typeface="Calibri" panose="020F0502020204030204" pitchFamily="34" charset="0"/>
            </a:endParaRPr>
          </a:p>
          <a:p>
            <a:r>
              <a:rPr lang="tr-TR" sz="1200" b="1" dirty="0">
                <a:solidFill>
                  <a:schemeClr val="tx1"/>
                </a:solidFill>
                <a:latin typeface="Calibri"/>
                <a:ea typeface="Calibri" panose="020F0502020204030204" pitchFamily="34" charset="0"/>
                <a:cs typeface="Calibri"/>
              </a:rPr>
              <a:t>Aktif paketleme</a:t>
            </a:r>
            <a:r>
              <a:rPr lang="tr-TR" sz="1200" dirty="0">
                <a:solidFill>
                  <a:schemeClr val="tx1"/>
                </a:solidFill>
                <a:latin typeface="Calibri"/>
                <a:ea typeface="Calibri" panose="020F0502020204030204" pitchFamily="34" charset="0"/>
                <a:cs typeface="Calibri"/>
              </a:rPr>
              <a:t> "</a:t>
            </a:r>
            <a:r>
              <a:rPr lang="tr-TR" sz="1200" i="1" dirty="0">
                <a:solidFill>
                  <a:schemeClr val="tx1"/>
                </a:solidFill>
                <a:latin typeface="Calibri"/>
                <a:ea typeface="Calibri" panose="020F0502020204030204" pitchFamily="34" charset="0"/>
                <a:cs typeface="Calibri"/>
              </a:rPr>
              <a:t>Paket sisteminin performansını artırmak için yardımcı bileşenlerin kasıtlı olarak paketleme malzemesine veya paket üst boşluğuna dahil edildiği paketleme </a:t>
            </a:r>
            <a:r>
              <a:rPr lang="tr-TR" sz="1200" dirty="0">
                <a:solidFill>
                  <a:schemeClr val="tx1"/>
                </a:solidFill>
                <a:latin typeface="Calibri"/>
                <a:ea typeface="Calibri" panose="020F0502020204030204" pitchFamily="34" charset="0"/>
                <a:cs typeface="Calibri"/>
              </a:rPr>
              <a:t>olarak tanımlanır</a:t>
            </a:r>
            <a:r>
              <a:rPr lang="tr-TR" sz="1200" i="1" dirty="0">
                <a:solidFill>
                  <a:schemeClr val="tx1"/>
                </a:solidFill>
                <a:latin typeface="Calibri"/>
                <a:ea typeface="Calibri" panose="020F0502020204030204" pitchFamily="34" charset="0"/>
                <a:cs typeface="Calibri"/>
              </a:rPr>
              <a:t> </a:t>
            </a:r>
            <a:r>
              <a:rPr lang="tr-TR" sz="1200" dirty="0">
                <a:solidFill>
                  <a:schemeClr val="tx1"/>
                </a:solidFill>
                <a:latin typeface="Calibri"/>
                <a:ea typeface="Calibri" panose="020F0502020204030204" pitchFamily="34" charset="0"/>
                <a:cs typeface="Calibri"/>
              </a:rPr>
              <a:t>(</a:t>
            </a:r>
            <a:r>
              <a:rPr lang="tr-TR" sz="1200" dirty="0" err="1">
                <a:solidFill>
                  <a:schemeClr val="tx1"/>
                </a:solidFill>
                <a:latin typeface="Calibri"/>
                <a:ea typeface="Calibri" panose="020F0502020204030204" pitchFamily="34" charset="0"/>
                <a:cs typeface="Calibri"/>
              </a:rPr>
              <a:t>Firouz</a:t>
            </a:r>
            <a:r>
              <a:rPr lang="tr-TR" sz="1200" dirty="0">
                <a:solidFill>
                  <a:schemeClr val="tx1"/>
                </a:solidFill>
                <a:latin typeface="Calibri"/>
                <a:ea typeface="Calibri" panose="020F0502020204030204" pitchFamily="34" charset="0"/>
                <a:cs typeface="Calibri"/>
              </a:rPr>
              <a:t> vd., 2021).</a:t>
            </a:r>
            <a:endParaRPr lang="tr-TR" sz="1200" dirty="0">
              <a:solidFill>
                <a:schemeClr val="tx1"/>
              </a:solidFill>
              <a:ea typeface="Calibri" panose="020F0502020204030204" pitchFamily="34" charset="0"/>
            </a:endParaRPr>
          </a:p>
          <a:p>
            <a:pPr rtl="0"/>
            <a:endParaRPr lang="tr-TR" sz="1200" dirty="0">
              <a:solidFill>
                <a:schemeClr val="tx1"/>
              </a:solidFill>
              <a:ea typeface="Calibri" panose="020F0502020204030204" pitchFamily="34" charset="0"/>
            </a:endParaRPr>
          </a:p>
          <a:p>
            <a:pPr rtl="0"/>
            <a:r>
              <a:rPr lang="tr-TR" sz="1200" dirty="0">
                <a:solidFill>
                  <a:schemeClr val="tx1"/>
                </a:solidFill>
                <a:latin typeface="Calibri"/>
                <a:ea typeface="Calibri" panose="020F0502020204030204" pitchFamily="34" charset="0"/>
                <a:cs typeface="Calibri"/>
              </a:rPr>
              <a:t>Aktif sistemlerin geliştirilmesinde ve üretilmesinde, farklı düzenleyici kurumların (Avrupa Gıda Güvenliği Otoritesi (EFSA, Avrupa Birliği) veya Gıda ve İlaç İdaresi (FDA, ABD) gibi) gerekliliklerine ve standartlarına uyulmalıdır.</a:t>
            </a:r>
            <a:endParaRPr lang="tr-TR" sz="1200" dirty="0">
              <a:solidFill>
                <a:schemeClr val="tx1"/>
              </a:solidFill>
              <a:ea typeface="Calibri" panose="020F0502020204030204" pitchFamily="34" charset="0"/>
            </a:endParaRPr>
          </a:p>
          <a:p>
            <a:pPr rtl="0"/>
            <a:endParaRPr lang="tr-TR" sz="1200" dirty="0">
              <a:solidFill>
                <a:schemeClr val="tx1"/>
              </a:solidFill>
              <a:ea typeface="Calibri" panose="020F0502020204030204" pitchFamily="34" charset="0"/>
            </a:endParaRPr>
          </a:p>
          <a:p>
            <a:r>
              <a:rPr lang="tr-TR" sz="1200" dirty="0">
                <a:solidFill>
                  <a:schemeClr val="tx1"/>
                </a:solidFill>
                <a:latin typeface="Calibri"/>
                <a:ea typeface="Calibri" panose="020F0502020204030204" pitchFamily="34" charset="0"/>
                <a:cs typeface="Calibri"/>
              </a:rPr>
              <a:t>Bununla birlikte, bu tür ambalajların kullanılması, tüketicinin ürünü/paketi benimsemesi, çevreye verilebilecek zarar endişeleri ve pazarlanabilirlik ile ilgili zorlukları gündeme getirir. Ayrıca, aktif paketleme sistemlerinin önündeki en büyük engel, aktif maddelerin orijinal özelliklerini koruyabilmesidir. Nanoteknoloji, bu zorluğun üstesinden gelmek için uygulanabilecek ve gelişmekte olan bir yaklaşımdır. Ayrıca, tüketiciler güvenli antimikrobiyal malzemeler talep etmektedir, bu nedenle mevcut eğilim, doğal antimikrobiyalleri ve biyopolimerleri kullanmaktır.</a:t>
            </a:r>
            <a:endParaRPr lang="tr-TR" sz="1200" dirty="0">
              <a:solidFill>
                <a:schemeClr val="tx1"/>
              </a:solidFill>
              <a:ea typeface="Calibri" panose="020F0502020204030204" pitchFamily="34" charset="0"/>
            </a:endParaRPr>
          </a:p>
          <a:p>
            <a:pPr rtl="0"/>
            <a:endParaRPr lang="tr-TR" sz="1200" dirty="0">
              <a:solidFill>
                <a:schemeClr val="tx1"/>
              </a:solidFill>
              <a:ea typeface="Calibri" panose="020F0502020204030204" pitchFamily="34" charset="0"/>
            </a:endParaRPr>
          </a:p>
          <a:p>
            <a:r>
              <a:rPr lang="tr-TR" sz="1200" dirty="0">
                <a:solidFill>
                  <a:schemeClr val="tx1"/>
                </a:solidFill>
                <a:latin typeface="Calibri"/>
                <a:ea typeface="Calibri" panose="020F0502020204030204" pitchFamily="34" charset="0"/>
                <a:cs typeface="Calibri"/>
              </a:rPr>
              <a:t>Plastik ve akıllı/aktif paketleme alternatifleri hakkında daha fazla bilgi edinmek için </a:t>
            </a:r>
            <a:r>
              <a:rPr lang="tr-TR"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burayı tıklayın.</a:t>
            </a:r>
            <a:endParaRPr lang="tr-TR" sz="1200" b="1">
              <a:solidFill>
                <a:srgbClr val="F79037"/>
              </a:solidFill>
              <a:ea typeface="Calibri" panose="020F0502020204030204" pitchFamily="34" charset="0"/>
              <a:cs typeface="Calibri"/>
            </a:endParaRPr>
          </a:p>
          <a:p>
            <a:pPr algn="l" rtl="0"/>
            <a:endParaRPr lang="tr-TR" sz="1200" dirty="0">
              <a:solidFill>
                <a:schemeClr val="tx1"/>
              </a:solidFill>
              <a:ea typeface="Calibri" panose="020F0502020204030204" pitchFamily="34" charset="0"/>
            </a:endParaRPr>
          </a:p>
          <a:p>
            <a:pPr algn="l" rtl="0"/>
            <a:endParaRPr lang="tr-TR" sz="800" dirty="0">
              <a:solidFill>
                <a:schemeClr val="tx1"/>
              </a:solidFill>
              <a:ea typeface="Calibri" panose="020F0502020204030204" pitchFamily="34" charset="0"/>
            </a:endParaRPr>
          </a:p>
          <a:p>
            <a:pPr algn="l" rtl="0"/>
            <a:endParaRPr lang="tr-TR" sz="800" dirty="0">
              <a:solidFill>
                <a:schemeClr val="tx1"/>
              </a:solidFill>
              <a:ea typeface="Calibri" panose="020F0502020204030204" pitchFamily="34" charset="0"/>
            </a:endParaRPr>
          </a:p>
          <a:p>
            <a:pPr algn="l" rtl="0"/>
            <a:endParaRPr lang="tr-TR" sz="8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1580337" y="1282974"/>
            <a:ext cx="5532314" cy="461665"/>
          </a:xfrm>
          <a:prstGeom prst="rect">
            <a:avLst/>
          </a:prstGeom>
          <a:noFill/>
        </p:spPr>
        <p:txBody>
          <a:bodyPr wrap="square" lIns="91440" tIns="45720" rIns="91440" bIns="45720" anchor="t">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B.2.5.</a:t>
            </a:r>
            <a:r>
              <a:rPr lang="en-US" sz="2400">
                <a:latin typeface="Calibri" panose="020F0502020204030204" pitchFamily="34" charset="0"/>
                <a:ea typeface="Calibri" panose="020F0502020204030204" pitchFamily="34" charset="0"/>
                <a:cs typeface="Calibri" panose="020F0502020204030204" pitchFamily="34" charset="0"/>
              </a:rPr>
              <a:t>Ambalajlama</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2799AC65-BBAA-7BDA-E159-16EDA59BA4E5}"/>
              </a:ext>
            </a:extLst>
          </p:cNvPr>
          <p:cNvSpPr/>
          <p:nvPr/>
        </p:nvSpPr>
        <p:spPr>
          <a:xfrm>
            <a:off x="903718" y="4334567"/>
            <a:ext cx="6343241" cy="602972"/>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solidFill>
                  <a:schemeClr val="tx1"/>
                </a:solidFill>
                <a:latin typeface="Calibri" panose="020F0502020204030204" pitchFamily="34" charset="0"/>
                <a:ea typeface="Calibri" panose="020F0502020204030204" pitchFamily="34" charset="0"/>
                <a:cs typeface="Calibri" panose="020F0502020204030204" pitchFamily="34" charset="0"/>
              </a:rPr>
              <a:t>Tanım</a:t>
            </a:r>
          </a:p>
          <a:p>
            <a:pPr algn="ctr" rtl="0"/>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Akıllı paketleme, tüketiciler için gıda ürünlerinin kalitesini izleyebilen gıda ambalajında ​​bir yeniliktir.</a:t>
            </a:r>
            <a:endParaRPr lang="en-IE" sz="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descr="A picture containing water, outdoor, board, beach  Description automatically generated">
            <a:extLst>
              <a:ext uri="{FF2B5EF4-FFF2-40B4-BE49-F238E27FC236}">
                <a16:creationId xmlns:a16="http://schemas.microsoft.com/office/drawing/2014/main" id="{AF65C3E0-D25F-24CC-8D26-0FB00BA69FCE}"/>
              </a:ext>
            </a:extLst>
          </p:cNvPr>
          <p:cNvPicPr>
            <a:picLocks noChangeAspect="1"/>
          </p:cNvPicPr>
          <p:nvPr/>
        </p:nvPicPr>
        <p:blipFill>
          <a:blip r:embed="rId3"/>
          <a:stretch>
            <a:fillRect/>
          </a:stretch>
        </p:blipFill>
        <p:spPr>
          <a:xfrm>
            <a:off x="605717" y="8522052"/>
            <a:ext cx="3235206" cy="1531868"/>
          </a:xfrm>
          <a:prstGeom prst="rect">
            <a:avLst/>
          </a:prstGeom>
          <a:ln>
            <a:noFill/>
          </a:ln>
          <a:effectLst>
            <a:softEdge rad="112500"/>
          </a:effectLst>
        </p:spPr>
      </p:pic>
      <p:sp>
        <p:nvSpPr>
          <p:cNvPr id="34" name="Rectangle 33">
            <a:extLst>
              <a:ext uri="{FF2B5EF4-FFF2-40B4-BE49-F238E27FC236}">
                <a16:creationId xmlns:a16="http://schemas.microsoft.com/office/drawing/2014/main" id="{128F4C56-266A-0DFB-A829-0101E67B834C}"/>
              </a:ext>
            </a:extLst>
          </p:cNvPr>
          <p:cNvSpPr/>
          <p:nvPr/>
        </p:nvSpPr>
        <p:spPr>
          <a:xfrm>
            <a:off x="3840841" y="9372202"/>
            <a:ext cx="3226780" cy="461665"/>
          </a:xfrm>
          <a:prstGeom prst="rect">
            <a:avLst/>
          </a:prstGeom>
        </p:spPr>
        <p:txBody>
          <a:bodyPr wrap="square" lIns="91440" tIns="45720" rIns="91440" bIns="45720" anchor="t">
            <a:spAutoFit/>
          </a:bodyPr>
          <a:lstStyle/>
          <a:p>
            <a:pPr algn="l" rtl="0"/>
            <a:r>
              <a:rPr lang="en-IE" sz="1200" b="1">
                <a:latin typeface="Calibri"/>
                <a:ea typeface="Calibri"/>
                <a:cs typeface="Calibri"/>
              </a:rPr>
              <a:t>Yenilebilir Yosun bazlı 'plastik' filmde 'paketlenmiş' su.</a:t>
            </a:r>
            <a:endParaRPr lang="en-IE" sz="1200">
              <a:latin typeface="Calibri" panose="020F0502020204030204" pitchFamily="34" charset="0"/>
              <a:ea typeface="Calibri" panose="020F0502020204030204" pitchFamily="34" charset="0"/>
              <a:cs typeface="Calibri" panose="020F0502020204030204" pitchFamily="34" charset="0"/>
            </a:endParaRPr>
          </a:p>
        </p:txBody>
      </p:sp>
      <p:pic>
        <p:nvPicPr>
          <p:cNvPr id="35" name="Picture 34">
            <a:extLst>
              <a:ext uri="{FF2B5EF4-FFF2-40B4-BE49-F238E27FC236}">
                <a16:creationId xmlns:a16="http://schemas.microsoft.com/office/drawing/2014/main" id="{646360EC-062F-A80D-028C-FCC1AA560D9F}"/>
              </a:ext>
            </a:extLst>
          </p:cNvPr>
          <p:cNvPicPr>
            <a:picLocks noChangeAspect="1"/>
          </p:cNvPicPr>
          <p:nvPr/>
        </p:nvPicPr>
        <p:blipFill>
          <a:blip r:embed="rId4"/>
          <a:stretch>
            <a:fillRect/>
          </a:stretch>
        </p:blipFill>
        <p:spPr>
          <a:xfrm>
            <a:off x="112691" y="7769092"/>
            <a:ext cx="493080" cy="474817"/>
          </a:xfrm>
          <a:prstGeom prst="rect">
            <a:avLst/>
          </a:prstGeom>
        </p:spPr>
      </p:pic>
      <p:sp>
        <p:nvSpPr>
          <p:cNvPr id="37" name="Slide Number Placeholder 9">
            <a:extLst>
              <a:ext uri="{FF2B5EF4-FFF2-40B4-BE49-F238E27FC236}">
                <a16:creationId xmlns:a16="http://schemas.microsoft.com/office/drawing/2014/main" id="{7B50B6AA-1ACD-A660-DB90-B7D12E645CC2}"/>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41</a:t>
            </a:fld>
            <a:endParaRPr lang="en-US" sz="1100"/>
          </a:p>
        </p:txBody>
      </p:sp>
    </p:spTree>
    <p:extLst>
      <p:ext uri="{BB962C8B-B14F-4D97-AF65-F5344CB8AC3E}">
        <p14:creationId xmlns:p14="http://schemas.microsoft.com/office/powerpoint/2010/main" val="1891347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111743" y="3261756"/>
            <a:ext cx="2684169" cy="1595763"/>
          </a:xfrm>
        </p:spPr>
        <p:txBody>
          <a:bodyPr/>
          <a:lstStyle/>
          <a:p>
            <a:pPr algn="l" rtl="0"/>
            <a:r>
              <a:rPr lang="en-IE" sz="2400" b="1"/>
              <a:t>Bireysel Öğrenci Ödevi Önerisi:</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409945"/>
            <a:ext cx="6363361" cy="4414479"/>
          </a:xfrm>
        </p:spPr>
        <p:txBody>
          <a:bodyPr lIns="91440" tIns="45720" rIns="91440" bIns="45720" numCol="1" spcCol="288000" anchor="t">
            <a:noAutofit/>
          </a:bodyPr>
          <a:lstStyle/>
          <a:p>
            <a:pPr algn="l" rtl="0"/>
            <a:r>
              <a:rPr lang="en-US" sz="1200" b="1" dirty="0" err="1">
                <a:latin typeface="Calibri"/>
                <a:ea typeface="Calibri" panose="020F0502020204030204" pitchFamily="34" charset="0"/>
                <a:cs typeface="Calibri"/>
              </a:rPr>
              <a:t>Uygulamalı</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Etkinlik</a:t>
            </a:r>
            <a:r>
              <a:rPr lang="en-US" sz="1200" b="1" dirty="0">
                <a:latin typeface="Calibri"/>
                <a:ea typeface="Calibri" panose="020F0502020204030204" pitchFamily="34" charset="0"/>
                <a:cs typeface="Calibri"/>
              </a:rPr>
              <a:t> 1:</a:t>
            </a:r>
          </a:p>
          <a:p>
            <a:pPr algn="l" fontAlgn="base"/>
            <a:r>
              <a:rPr lang="en-US" sz="1200" dirty="0" err="1">
                <a:latin typeface="Calibri"/>
                <a:ea typeface="Calibri" panose="020F0502020204030204" pitchFamily="34" charset="0"/>
                <a:cs typeface="Calibri"/>
              </a:rPr>
              <a:t>Öğrencilerden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çeşitli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gıda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ambalajlarını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incelemelerini</a:t>
            </a:r>
            <a:r>
              <a:rPr lang="en-US" sz="1200" dirty="0">
                <a:latin typeface="Calibri"/>
                <a:ea typeface="Calibri" panose="020F0502020204030204" pitchFamily="34" charset="0"/>
                <a:cs typeface="Calibri"/>
              </a:rPr>
              <a:t> ve </a:t>
            </a:r>
            <a:r>
              <a:rPr lang="en-US" sz="1200" dirty="0" err="1">
                <a:latin typeface="Calibri"/>
                <a:ea typeface="Calibri" panose="020F0502020204030204" pitchFamily="34" charset="0"/>
                <a:cs typeface="Calibri"/>
              </a:rPr>
              <a:t>malzemelerin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neden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yapıldığı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konusunda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gözlem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yapmalarını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isteyin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Kullanılan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malzemelerin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bozunabilirlik</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derecesini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tartışın</a:t>
            </a:r>
            <a:r>
              <a:rPr lang="en-US" sz="1200" dirty="0">
                <a:latin typeface="Calibri"/>
                <a:ea typeface="Calibri" panose="020F0502020204030204" pitchFamily="34" charset="0"/>
                <a:cs typeface="Calibri"/>
              </a:rPr>
              <a:t>.</a:t>
            </a:r>
            <a:endParaRPr lang="en-US" sz="1200" dirty="0">
              <a:ea typeface="Calibri" panose="020F0502020204030204" pitchFamily="34" charset="0"/>
            </a:endParaRPr>
          </a:p>
          <a:p>
            <a:pPr algn="l" rtl="0" fontAlgn="base"/>
            <a:endParaRPr lang="en-US" sz="800" b="0" i="0" dirty="0">
              <a:solidFill>
                <a:srgbClr val="000000"/>
              </a:solidFill>
              <a:effectLst/>
              <a:ea typeface="Calibri" panose="020F0502020204030204" pitchFamily="34" charset="0"/>
            </a:endParaRPr>
          </a:p>
          <a:p>
            <a:pPr algn="l" rtl="0" fontAlgn="base"/>
            <a:r>
              <a:rPr lang="en-US" sz="1200" b="1" dirty="0" err="1">
                <a:latin typeface="Calibri"/>
                <a:ea typeface="Calibri" panose="020F0502020204030204" pitchFamily="34" charset="0"/>
                <a:cs typeface="Calibri"/>
              </a:rPr>
              <a:t>Uygulamalı</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Etkinlik</a:t>
            </a:r>
            <a:r>
              <a:rPr lang="en-US" sz="1200" b="1" dirty="0">
                <a:latin typeface="Calibri"/>
                <a:ea typeface="Calibri" panose="020F0502020204030204" pitchFamily="34" charset="0"/>
                <a:cs typeface="Calibri"/>
              </a:rPr>
              <a:t> 2:</a:t>
            </a:r>
          </a:p>
          <a:p>
            <a:pPr algn="l"/>
            <a:r>
              <a:rPr lang="en-US" sz="1200" dirty="0" err="1">
                <a:latin typeface="Calibri"/>
                <a:ea typeface="Calibri" panose="020F0502020204030204" pitchFamily="34" charset="0"/>
                <a:cs typeface="Calibri"/>
              </a:rPr>
              <a:t>Öğrencilerden</a:t>
            </a:r>
            <a:r>
              <a:rPr lang="en-US" sz="1200" dirty="0">
                <a:latin typeface="Calibri"/>
                <a:ea typeface="Calibri" panose="020F0502020204030204" pitchFamily="34" charset="0"/>
                <a:cs typeface="Calibri"/>
              </a:rPr>
              <a:t> </a:t>
            </a:r>
            <a:r>
              <a:rPr lang="en-US" sz="1200" b="1" dirty="0">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RASFF portalını</a:t>
            </a:r>
            <a:r>
              <a:rPr lang="en-US" sz="1200" b="1" dirty="0">
                <a:solidFill>
                  <a:srgbClr val="F79037"/>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incelemelerini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isteyin</a:t>
            </a:r>
            <a:r>
              <a:rPr lang="en-US" sz="1200" dirty="0">
                <a:solidFill>
                  <a:schemeClr val="tx1"/>
                </a:solidFill>
                <a:latin typeface="Calibri"/>
                <a:ea typeface="Calibri" panose="020F0502020204030204" pitchFamily="34" charset="0"/>
                <a:cs typeface="Calibri"/>
              </a:rPr>
              <a:t>.</a:t>
            </a:r>
            <a:r>
              <a:rPr lang="en-US" sz="1200" b="1" dirty="0">
                <a:solidFill>
                  <a:srgbClr val="F79037"/>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a:t>
            </a:r>
            <a:r>
              <a:rPr lang="en-US" sz="1200" dirty="0" err="1">
                <a:latin typeface="Calibri"/>
                <a:ea typeface="Calibri" panose="020F0502020204030204" pitchFamily="34" charset="0"/>
                <a:cs typeface="Calibri"/>
              </a:rPr>
              <a:t>mbalajda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sorun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olup</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olmadığını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kontrol</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ederek</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tartışabilirler</a:t>
            </a:r>
            <a:r>
              <a:rPr lang="en-US" sz="1200" dirty="0">
                <a:latin typeface="Calibri"/>
                <a:ea typeface="Calibri" panose="020F0502020204030204" pitchFamily="34" charset="0"/>
                <a:cs typeface="Calibri"/>
              </a:rPr>
              <a:t>.</a:t>
            </a:r>
            <a:endParaRPr lang="en-US" sz="1200" dirty="0">
              <a:ea typeface="Calibri" panose="020F0502020204030204" pitchFamily="34" charset="0"/>
            </a:endParaRPr>
          </a:p>
          <a:p>
            <a:pPr algn="l" rtl="0"/>
            <a:endParaRPr lang="en-US" sz="800" dirty="0">
              <a:solidFill>
                <a:schemeClr val="tx1"/>
              </a:solidFill>
              <a:ea typeface="Calibri" panose="020F0502020204030204" pitchFamily="34" charset="0"/>
            </a:endParaRPr>
          </a:p>
          <a:p>
            <a:pPr algn="l" rtl="0"/>
            <a:r>
              <a:rPr lang="en-US" sz="1200" b="1" dirty="0" err="1">
                <a:solidFill>
                  <a:schemeClr val="tx1"/>
                </a:solidFill>
                <a:latin typeface="Calibri"/>
                <a:ea typeface="Calibri" panose="020F0502020204030204" pitchFamily="34" charset="0"/>
                <a:cs typeface="Calibri"/>
              </a:rPr>
              <a:t>Uygulamalı</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Etkinlik</a:t>
            </a:r>
            <a:r>
              <a:rPr lang="en-US" sz="1200" b="1" dirty="0">
                <a:solidFill>
                  <a:schemeClr val="tx1"/>
                </a:solidFill>
                <a:latin typeface="Calibri"/>
                <a:ea typeface="Calibri" panose="020F0502020204030204" pitchFamily="34" charset="0"/>
                <a:cs typeface="Calibri"/>
              </a:rPr>
              <a:t> 3:</a:t>
            </a:r>
          </a:p>
          <a:p>
            <a:pPr algn="l"/>
            <a:r>
              <a:rPr lang="en-US" sz="1200" dirty="0" err="1">
                <a:solidFill>
                  <a:schemeClr val="tx1"/>
                </a:solidFill>
                <a:latin typeface="Calibri"/>
                <a:ea typeface="Calibri" panose="020F0502020204030204" pitchFamily="34" charset="0"/>
                <a:cs typeface="Calibri"/>
              </a:rPr>
              <a:t>Öğrencilerden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yukarıdaki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konulardan</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birini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seçip</a:t>
            </a:r>
            <a:r>
              <a:rPr lang="en-US" sz="1200" dirty="0">
                <a:solidFill>
                  <a:schemeClr val="tx1"/>
                </a:solidFill>
                <a:latin typeface="Calibri"/>
                <a:ea typeface="Calibri" panose="020F0502020204030204" pitchFamily="34" charset="0"/>
                <a:cs typeface="Calibri"/>
              </a:rPr>
              <a:t> o </a:t>
            </a:r>
            <a:r>
              <a:rPr lang="en-US" sz="1200" dirty="0" err="1">
                <a:solidFill>
                  <a:schemeClr val="tx1"/>
                </a:solidFill>
                <a:latin typeface="Calibri"/>
                <a:ea typeface="Calibri" panose="020F0502020204030204" pitchFamily="34" charset="0"/>
                <a:cs typeface="Calibri"/>
              </a:rPr>
              <a:t>konu</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ile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ilgili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bir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bilimsel</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makale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araştırmaları</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istenir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Arkadaşlarına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sözlü</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olarak</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sunmalıdırlar</a:t>
            </a:r>
            <a:r>
              <a:rPr lang="en-US" sz="1200" dirty="0">
                <a:solidFill>
                  <a:schemeClr val="tx1"/>
                </a:solidFill>
                <a:latin typeface="Calibri"/>
                <a:ea typeface="Calibri" panose="020F0502020204030204" pitchFamily="34" charset="0"/>
                <a:cs typeface="Calibri"/>
              </a:rPr>
              <a:t>.</a:t>
            </a:r>
          </a:p>
          <a:p>
            <a:pPr algn="l" rtl="0"/>
            <a:endParaRPr lang="en-US" sz="1200" dirty="0">
              <a:solidFill>
                <a:schemeClr val="tx1"/>
              </a:solidFill>
              <a:ea typeface="Calibri" panose="020F0502020204030204" pitchFamily="34" charset="0"/>
            </a:endParaRPr>
          </a:p>
          <a:p>
            <a:pPr algn="l" rtl="0"/>
            <a:r>
              <a:rPr lang="en-IE" sz="1200" b="1" dirty="0" err="1">
                <a:solidFill>
                  <a:schemeClr val="tx1"/>
                </a:solidFill>
                <a:latin typeface="Calibri"/>
                <a:ea typeface="Calibri" panose="020F0502020204030204" pitchFamily="34" charset="0"/>
                <a:cs typeface="Calibri"/>
              </a:rPr>
              <a:t>Yayın</a:t>
            </a:r>
            <a:r>
              <a:rPr lang="en-IE" sz="1200" b="1" dirty="0">
                <a:solidFill>
                  <a:schemeClr val="tx1"/>
                </a:solidFill>
                <a:latin typeface="Calibri"/>
                <a:ea typeface="Calibri" panose="020F0502020204030204" pitchFamily="34" charset="0"/>
                <a:cs typeface="Calibri"/>
              </a:rPr>
              <a:t> </a:t>
            </a:r>
            <a:r>
              <a:rPr lang="en-IE" sz="1200" b="1" dirty="0" err="1">
                <a:solidFill>
                  <a:schemeClr val="tx1"/>
                </a:solidFill>
                <a:latin typeface="Calibri"/>
                <a:ea typeface="Calibri" panose="020F0502020204030204" pitchFamily="34" charset="0"/>
                <a:cs typeface="Calibri"/>
              </a:rPr>
              <a:t>Önerileri</a:t>
            </a:r>
            <a:r>
              <a:rPr lang="en-IE" sz="1200" b="1" dirty="0">
                <a:solidFill>
                  <a:schemeClr val="tx1"/>
                </a:solidFill>
                <a:latin typeface="Calibri"/>
                <a:ea typeface="Calibri" panose="020F0502020204030204" pitchFamily="34" charset="0"/>
                <a:cs typeface="Calibri"/>
              </a:rPr>
              <a:t>:</a:t>
            </a:r>
            <a:endParaRPr lang="en-IE" sz="1200" b="1" dirty="0">
              <a:solidFill>
                <a:schemeClr val="tx1"/>
              </a:solidFill>
              <a:ea typeface="Calibri" panose="020F0502020204030204" pitchFamily="34" charset="0"/>
            </a:endParaRPr>
          </a:p>
          <a:p>
            <a:pPr fontAlgn="base">
              <a:buFont typeface="Arial" panose="020B0604020202020204" pitchFamily="34" charset="0"/>
              <a:buChar char="•"/>
            </a:pPr>
            <a:r>
              <a:rPr lang="en-US" sz="1200" dirty="0" err="1">
                <a:latin typeface="Calibri"/>
                <a:ea typeface="Calibri" panose="020F0502020204030204" pitchFamily="34" charset="0"/>
                <a:cs typeface="Calibri"/>
              </a:rPr>
              <a:t>Asgher</a:t>
            </a:r>
            <a:r>
              <a:rPr lang="en-US" sz="1200" dirty="0">
                <a:latin typeface="Calibri"/>
                <a:ea typeface="Calibri" panose="020F0502020204030204" pitchFamily="34" charset="0"/>
                <a:cs typeface="Calibri"/>
              </a:rPr>
              <a:t> M</a:t>
            </a:r>
            <a:r>
              <a:rPr lang="en-US" sz="1200" b="0" i="0" dirty="0">
                <a:effectLst/>
                <a:latin typeface="Calibri"/>
                <a:ea typeface="Calibri" panose="020F0502020204030204" pitchFamily="34" charset="0"/>
                <a:cs typeface="Calibri"/>
              </a:rPr>
              <a:t>., Qamar </a:t>
            </a:r>
            <a:r>
              <a:rPr lang="en-US" sz="1200" dirty="0">
                <a:latin typeface="Calibri"/>
                <a:ea typeface="Calibri" panose="020F0502020204030204" pitchFamily="34" charset="0"/>
                <a:cs typeface="Calibri"/>
              </a:rPr>
              <a:t>S.A., </a:t>
            </a:r>
            <a:r>
              <a:rPr lang="en-US" sz="1200" b="0" i="0" dirty="0">
                <a:effectLst/>
                <a:latin typeface="Calibri"/>
                <a:ea typeface="Calibri" panose="020F0502020204030204" pitchFamily="34" charset="0"/>
                <a:cs typeface="Calibri"/>
              </a:rPr>
              <a:t>Bilal M. &amp; Iqbal </a:t>
            </a:r>
            <a:r>
              <a:rPr lang="en-US" sz="1200" dirty="0">
                <a:latin typeface="Calibri"/>
                <a:ea typeface="Calibri" panose="020F0502020204030204" pitchFamily="34" charset="0"/>
                <a:cs typeface="Calibri"/>
              </a:rPr>
              <a:t>H.M.N. </a:t>
            </a:r>
            <a:r>
              <a:rPr lang="en-US" sz="1200" b="0" i="0" dirty="0">
                <a:effectLst/>
                <a:latin typeface="Calibri"/>
                <a:ea typeface="Calibri" panose="020F0502020204030204" pitchFamily="34" charset="0"/>
                <a:cs typeface="Calibri"/>
              </a:rPr>
              <a:t>(2020). </a:t>
            </a:r>
            <a:r>
              <a:rPr lang="en-US" sz="1200" dirty="0">
                <a:latin typeface="Calibri"/>
                <a:ea typeface="Calibri" panose="020F0502020204030204" pitchFamily="34" charset="0"/>
                <a:cs typeface="Calibri"/>
              </a:rPr>
              <a:t>Bio-based active food packaging materials</a:t>
            </a:r>
            <a:r>
              <a:rPr lang="en-US" sz="1200" b="0" i="0" dirty="0">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sustainable alternative to conventional petrochemical-based packaging materials</a:t>
            </a:r>
            <a:r>
              <a:rPr lang="en-US" sz="1200" b="0" i="0" dirty="0">
                <a:effectLst/>
                <a:latin typeface="Calibri"/>
                <a:ea typeface="Calibri" panose="020F0502020204030204" pitchFamily="34" charset="0"/>
                <a:cs typeface="Calibri"/>
              </a:rPr>
              <a:t>. Food Research International, 137, 109625 (</a:t>
            </a:r>
            <a:r>
              <a:rPr lang="en-US" sz="1200" dirty="0">
                <a:latin typeface="Calibri"/>
                <a:ea typeface="Calibri" panose="020F0502020204030204" pitchFamily="34" charset="0"/>
                <a:cs typeface="Calibri"/>
              </a:rPr>
              <a:t>p</a:t>
            </a:r>
            <a:r>
              <a:rPr lang="en-US" sz="1200" b="0" i="0" dirty="0">
                <a:effectLst/>
                <a:latin typeface="Calibri"/>
                <a:ea typeface="Calibri" panose="020F0502020204030204" pitchFamily="34" charset="0"/>
                <a:cs typeface="Calibri"/>
              </a:rPr>
              <a:t>. 12).</a:t>
            </a:r>
            <a:r>
              <a:rPr lang="en-US" sz="1200" dirty="0">
                <a:latin typeface="Calibri"/>
                <a:ea typeface="Calibri" panose="020F0502020204030204" pitchFamily="34" charset="0"/>
                <a:cs typeface="Calibri"/>
              </a:rPr>
              <a:t> </a:t>
            </a:r>
            <a:endParaRPr lang="en-US" sz="1200" dirty="0">
              <a:ea typeface="Calibri" panose="020F0502020204030204" pitchFamily="34" charset="0"/>
            </a:endParaRPr>
          </a:p>
          <a:p>
            <a:endParaRPr lang="en-US" sz="600" dirty="0"/>
          </a:p>
          <a:p>
            <a:pPr>
              <a:buFont typeface="Arial" panose="020B0604020202020204" pitchFamily="34" charset="0"/>
              <a:buChar char="•"/>
            </a:pPr>
            <a:r>
              <a:rPr lang="en-US" sz="1200" b="0" i="0" dirty="0">
                <a:effectLst/>
                <a:latin typeface="Calibri"/>
                <a:ea typeface="Calibri" panose="020F0502020204030204" pitchFamily="34" charset="0"/>
                <a:cs typeface="Calibri"/>
              </a:rPr>
              <a:t>Bhargava 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Sharanagat</a:t>
            </a:r>
            <a:r>
              <a:rPr lang="en-US" sz="1200" dirty="0">
                <a:latin typeface="Calibri"/>
                <a:ea typeface="Calibri" panose="020F0502020204030204" pitchFamily="34" charset="0"/>
                <a:cs typeface="Calibri"/>
              </a:rPr>
              <a:t> V.S., </a:t>
            </a:r>
            <a:r>
              <a:rPr lang="en-US" sz="1200" dirty="0" err="1">
                <a:latin typeface="Calibri"/>
                <a:ea typeface="Calibri" panose="020F0502020204030204" pitchFamily="34" charset="0"/>
                <a:cs typeface="Calibri"/>
              </a:rPr>
              <a:t>Mor</a:t>
            </a:r>
            <a:r>
              <a:rPr lang="en-US" sz="1200" dirty="0">
                <a:latin typeface="Calibri"/>
                <a:ea typeface="Calibri" panose="020F0502020204030204" pitchFamily="34" charset="0"/>
                <a:cs typeface="Calibri"/>
              </a:rPr>
              <a:t> R.S. &amp; </a:t>
            </a:r>
            <a:r>
              <a:rPr lang="en-US" sz="1200" b="0" i="0" dirty="0">
                <a:effectLst/>
                <a:latin typeface="Calibri"/>
                <a:ea typeface="Calibri" panose="020F0502020204030204" pitchFamily="34" charset="0"/>
                <a:cs typeface="Calibri"/>
              </a:rPr>
              <a:t>Kumar K. (2020). </a:t>
            </a:r>
            <a:r>
              <a:rPr lang="en-US" sz="1200" dirty="0">
                <a:latin typeface="Calibri"/>
                <a:ea typeface="Calibri" panose="020F0502020204030204" pitchFamily="34" charset="0"/>
                <a:cs typeface="Calibri"/>
              </a:rPr>
              <a:t>Active and intelligent biodegradable packaging films using food and food waste-derived bioactive compounds</a:t>
            </a:r>
            <a:r>
              <a:rPr lang="en-US" sz="1200" b="0" i="0" dirty="0">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A review</a:t>
            </a:r>
            <a:r>
              <a:rPr lang="en-US" sz="1200" b="0" i="0" dirty="0">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Trends in Food Science &amp; Technology</a:t>
            </a:r>
            <a:r>
              <a:rPr lang="en-US" sz="1200" b="0" i="0" dirty="0">
                <a:effectLst/>
                <a:latin typeface="Calibri"/>
                <a:ea typeface="Calibri" panose="020F0502020204030204" pitchFamily="34" charset="0"/>
                <a:cs typeface="Calibri"/>
              </a:rPr>
              <a:t>, 105, 385-401</a:t>
            </a:r>
            <a:r>
              <a:rPr lang="en-US" sz="1200" dirty="0">
                <a:latin typeface="Calibri"/>
                <a:ea typeface="Calibri" panose="020F0502020204030204" pitchFamily="34" charset="0"/>
                <a:cs typeface="Calibri"/>
              </a:rPr>
              <a:t> </a:t>
            </a:r>
            <a:endParaRPr lang="en-US" dirty="0"/>
          </a:p>
          <a:p>
            <a:endParaRPr lang="en-US" sz="600" dirty="0"/>
          </a:p>
          <a:p>
            <a:pPr>
              <a:buFont typeface="Arial" panose="020B0604020202020204" pitchFamily="34" charset="0"/>
              <a:buChar char="•"/>
            </a:pPr>
            <a:r>
              <a:rPr lang="en-US" sz="1200" b="0" i="0" dirty="0">
                <a:effectLst/>
                <a:latin typeface="Calibri"/>
                <a:ea typeface="Calibri" panose="020F0502020204030204" pitchFamily="34" charset="0"/>
                <a:cs typeface="Calibri"/>
              </a:rPr>
              <a:t>Codex Alimentarius (2011). </a:t>
            </a:r>
            <a:r>
              <a:rPr lang="en-US" sz="1200" dirty="0">
                <a:latin typeface="Calibri"/>
                <a:ea typeface="Calibri" panose="020F0502020204030204" pitchFamily="34" charset="0"/>
                <a:cs typeface="Calibri"/>
              </a:rPr>
              <a:t>General Principles of Food Hygiene </a:t>
            </a:r>
            <a:r>
              <a:rPr lang="en-US" sz="1200" b="0" i="0" dirty="0">
                <a:effectLst/>
                <a:latin typeface="Calibri"/>
                <a:ea typeface="Calibri" panose="020F0502020204030204" pitchFamily="34" charset="0"/>
                <a:cs typeface="Calibri"/>
              </a:rPr>
              <a:t>- CXC 1-1969. </a:t>
            </a:r>
            <a:r>
              <a:rPr lang="en-US" sz="1200" dirty="0">
                <a:latin typeface="Calibri"/>
                <a:ea typeface="Calibri" panose="020F0502020204030204" pitchFamily="34" charset="0"/>
                <a:cs typeface="Calibri"/>
              </a:rPr>
              <a:t>Adopted in 1969</a:t>
            </a:r>
            <a:r>
              <a:rPr lang="en-US" sz="1200" b="0" i="0" dirty="0">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Amended in 1999</a:t>
            </a:r>
            <a:r>
              <a:rPr lang="en-US" sz="1200" b="0" i="0" dirty="0">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Revised in </a:t>
            </a:r>
            <a:r>
              <a:rPr lang="en-US" sz="1200" b="0" i="0" dirty="0">
                <a:effectLst/>
                <a:latin typeface="Calibri"/>
                <a:ea typeface="Calibri" panose="020F0502020204030204" pitchFamily="34" charset="0"/>
                <a:cs typeface="Calibri"/>
              </a:rPr>
              <a:t>1997, 2003, </a:t>
            </a:r>
            <a:r>
              <a:rPr lang="en-US" sz="1200" dirty="0">
                <a:latin typeface="Calibri"/>
                <a:ea typeface="Calibri" panose="020F0502020204030204" pitchFamily="34" charset="0"/>
                <a:cs typeface="Calibri"/>
              </a:rPr>
              <a:t>2020</a:t>
            </a:r>
            <a:r>
              <a:rPr lang="en-US" sz="1200" b="0" i="0" dirty="0">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Editorial corrections in 2011</a:t>
            </a:r>
            <a:r>
              <a:rPr lang="en-US" sz="1200" b="0" i="0" dirty="0">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endParaRPr lang="en-US" dirty="0"/>
          </a:p>
          <a:p>
            <a:endParaRPr lang="en-US" sz="600" dirty="0">
              <a:latin typeface="Calibri"/>
              <a:ea typeface="Calibri" panose="020F0502020204030204" pitchFamily="34" charset="0"/>
              <a:cs typeface="Calibri"/>
            </a:endParaRPr>
          </a:p>
          <a:p>
            <a:pPr>
              <a:buFont typeface="Arial" panose="020B0604020202020204" pitchFamily="34" charset="0"/>
              <a:buChar char="•"/>
            </a:pPr>
            <a:r>
              <a:rPr lang="en-US" sz="1200" b="0" i="0" dirty="0">
                <a:effectLst/>
                <a:latin typeface="Calibri"/>
                <a:ea typeface="Calibri" panose="020F0502020204030204" pitchFamily="34" charset="0"/>
                <a:cs typeface="Calibri"/>
              </a:rPr>
              <a:t>Firouz </a:t>
            </a:r>
            <a:r>
              <a:rPr lang="en-US" sz="1200" dirty="0">
                <a:latin typeface="Calibri"/>
                <a:ea typeface="Calibri" panose="020F0502020204030204" pitchFamily="34" charset="0"/>
                <a:cs typeface="Calibri"/>
              </a:rPr>
              <a:t>M.S., </a:t>
            </a:r>
            <a:r>
              <a:rPr lang="en-US" sz="1200" b="0" i="0" dirty="0">
                <a:effectLst/>
                <a:latin typeface="Calibri"/>
                <a:ea typeface="Calibri" panose="020F0502020204030204" pitchFamily="34" charset="0"/>
                <a:cs typeface="Calibri"/>
              </a:rPr>
              <a:t>Mohi-Alden K. </a:t>
            </a:r>
            <a:r>
              <a:rPr lang="en-US" sz="1200" dirty="0">
                <a:latin typeface="Calibri"/>
                <a:ea typeface="Calibri" panose="020F0502020204030204" pitchFamily="34" charset="0"/>
                <a:cs typeface="Calibri"/>
              </a:rPr>
              <a:t>&amp; </a:t>
            </a:r>
            <a:r>
              <a:rPr lang="en-US" sz="1200" b="0" i="0" dirty="0">
                <a:effectLst/>
                <a:latin typeface="Calibri"/>
                <a:ea typeface="Calibri" panose="020F0502020204030204" pitchFamily="34" charset="0"/>
                <a:cs typeface="Calibri"/>
              </a:rPr>
              <a:t>Omid M. (2021). </a:t>
            </a:r>
            <a:r>
              <a:rPr lang="en-US" sz="1200" dirty="0">
                <a:latin typeface="Calibri"/>
                <a:ea typeface="Calibri" panose="020F0502020204030204" pitchFamily="34" charset="0"/>
                <a:cs typeface="Calibri"/>
              </a:rPr>
              <a:t>A critical review on intelligent and active packaging in the food industry</a:t>
            </a:r>
            <a:r>
              <a:rPr lang="en-US" sz="1200" b="0" i="0" dirty="0">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Research and development</a:t>
            </a:r>
            <a:r>
              <a:rPr lang="en-US" sz="1200" b="0" i="0" dirty="0">
                <a:effectLst/>
                <a:latin typeface="Calibri"/>
                <a:ea typeface="Calibri" panose="020F0502020204030204" pitchFamily="34" charset="0"/>
                <a:cs typeface="Calibri"/>
              </a:rPr>
              <a:t>. Food Research International, 141, 110113 (</a:t>
            </a:r>
            <a:r>
              <a:rPr lang="en-US" sz="1200" dirty="0">
                <a:latin typeface="Calibri"/>
                <a:ea typeface="Calibri" panose="020F0502020204030204" pitchFamily="34" charset="0"/>
                <a:cs typeface="Calibri"/>
              </a:rPr>
              <a:t>p</a:t>
            </a:r>
            <a:r>
              <a:rPr lang="en-US" sz="1200" b="0" i="0" dirty="0">
                <a:effectLst/>
                <a:latin typeface="Calibri"/>
                <a:ea typeface="Calibri" panose="020F0502020204030204" pitchFamily="34" charset="0"/>
                <a:cs typeface="Calibri"/>
              </a:rPr>
              <a:t>. 24).</a:t>
            </a:r>
            <a:r>
              <a:rPr lang="en-US" sz="1200" dirty="0">
                <a:latin typeface="Calibri"/>
                <a:ea typeface="Calibri" panose="020F0502020204030204" pitchFamily="34" charset="0"/>
                <a:cs typeface="Calibri"/>
              </a:rPr>
              <a:t> </a:t>
            </a:r>
            <a:endParaRPr lang="en-US" dirty="0"/>
          </a:p>
          <a:p>
            <a:pPr marL="171450" indent="-171450" algn="l">
              <a:buFont typeface="Arial" panose="020B0604020202020204" pitchFamily="34" charset="0"/>
              <a:buChar char="•"/>
            </a:pPr>
            <a:endParaRPr lang="en-US" sz="1200" b="0" i="0" dirty="0">
              <a:effectLst/>
              <a:ea typeface="Calibri" panose="020F0502020204030204" pitchFamily="34" charset="0"/>
            </a:endParaRPr>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8" name="Picture Placeholder 7" descr="A picture containing graphical user interface  Description automatically generated">
            <a:extLst>
              <a:ext uri="{FF2B5EF4-FFF2-40B4-BE49-F238E27FC236}">
                <a16:creationId xmlns:a16="http://schemas.microsoft.com/office/drawing/2014/main" id="{33B8F7B6-F262-FE92-57AE-A517324930B4}"/>
              </a:ext>
            </a:extLst>
          </p:cNvPr>
          <p:cNvPicPr>
            <a:picLocks noGrp="1" noChangeAspect="1"/>
          </p:cNvPicPr>
          <p:nvPr>
            <p:ph type="pic" sz="quarter" idx="41"/>
          </p:nvPr>
        </p:nvPicPr>
        <p:blipFill rotWithShape="1">
          <a:blip r:embed="rId5" cstate="screen">
            <a:extLst>
              <a:ext uri="{28A0092B-C50C-407E-A947-70E740481C1C}">
                <a14:useLocalDpi xmlns:a14="http://schemas.microsoft.com/office/drawing/2010/main"/>
              </a:ext>
            </a:extLst>
          </a:blip>
          <a:srcRect/>
          <a:stretch/>
        </p:blipFill>
        <p:spPr>
          <a:xfrm>
            <a:off x="-1" y="-11581"/>
            <a:ext cx="7559675" cy="2723566"/>
          </a:xfrm>
        </p:spPr>
      </p:pic>
      <p:grpSp>
        <p:nvGrpSpPr>
          <p:cNvPr id="12" name="Group 11">
            <a:extLst>
              <a:ext uri="{FF2B5EF4-FFF2-40B4-BE49-F238E27FC236}">
                <a16:creationId xmlns:a16="http://schemas.microsoft.com/office/drawing/2014/main" id="{6AD44BCA-FC1A-CAD3-2975-1C0379C9E329}"/>
              </a:ext>
            </a:extLst>
          </p:cNvPr>
          <p:cNvGrpSpPr/>
          <p:nvPr/>
        </p:nvGrpSpPr>
        <p:grpSpPr>
          <a:xfrm>
            <a:off x="3660512" y="1828382"/>
            <a:ext cx="4484150" cy="2618311"/>
            <a:chOff x="1950804" y="3053151"/>
            <a:chExt cx="5608871" cy="3418425"/>
          </a:xfrm>
        </p:grpSpPr>
        <p:pic>
          <p:nvPicPr>
            <p:cNvPr id="13" name="Picture 12">
              <a:extLst>
                <a:ext uri="{FF2B5EF4-FFF2-40B4-BE49-F238E27FC236}">
                  <a16:creationId xmlns:a16="http://schemas.microsoft.com/office/drawing/2014/main" id="{5DF48F3E-C40D-AFE0-73B1-07FA1103D0C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493F4DBD-1A9F-1BB7-11EF-9C35EB959A17}"/>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87BC405C-F9BF-A25F-71BF-B4FB3F13EB1C}"/>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GB" sz="1800" b="0">
                  <a:solidFill>
                    <a:srgbClr val="000000"/>
                  </a:solidFill>
                  <a:latin typeface="Calibri" panose="020F0502020204030204" pitchFamily="34" charset="0"/>
                </a:rPr>
                <a:t>Web sitesi burada</a:t>
              </a:r>
              <a:endParaRPr lang="en-US" sz="1800" b="0">
                <a:solidFill>
                  <a:srgbClr val="000000"/>
                </a:solidFill>
                <a:latin typeface="Calibri" panose="020F0502020204030204" pitchFamily="34" charset="0"/>
              </a:endParaRPr>
            </a:p>
          </p:txBody>
        </p:sp>
      </p:grpSp>
      <p:pic>
        <p:nvPicPr>
          <p:cNvPr id="16" name="Online Media 15" title="What really happens to the plastic you throw away - Emma Bryce">
            <a:hlinkClick r:id="" action="ppaction://media"/>
            <a:extLst>
              <a:ext uri="{FF2B5EF4-FFF2-40B4-BE49-F238E27FC236}">
                <a16:creationId xmlns:a16="http://schemas.microsoft.com/office/drawing/2014/main" id="{D1DC6254-F76E-8438-05B2-31AC0FCAA7A9}"/>
              </a:ext>
            </a:extLst>
          </p:cNvPr>
          <p:cNvPicPr>
            <a:picLocks noRot="1" noChangeAspect="1"/>
          </p:cNvPicPr>
          <p:nvPr>
            <a:videoFile r:link="rId1"/>
          </p:nvPr>
        </p:nvPicPr>
        <p:blipFill>
          <a:blip r:embed="rId7"/>
          <a:stretch>
            <a:fillRect/>
          </a:stretch>
        </p:blipFill>
        <p:spPr>
          <a:xfrm>
            <a:off x="4304148" y="2056176"/>
            <a:ext cx="3255527" cy="2040063"/>
          </a:xfrm>
          <a:prstGeom prst="rect">
            <a:avLst/>
          </a:prstGeom>
        </p:spPr>
      </p:pic>
      <p:sp>
        <p:nvSpPr>
          <p:cNvPr id="18" name="TextBox 17">
            <a:extLst>
              <a:ext uri="{FF2B5EF4-FFF2-40B4-BE49-F238E27FC236}">
                <a16:creationId xmlns:a16="http://schemas.microsoft.com/office/drawing/2014/main" id="{A10FEB13-2D67-2C97-93EA-2D3927164950}"/>
              </a:ext>
            </a:extLst>
          </p:cNvPr>
          <p:cNvSpPr txBox="1"/>
          <p:nvPr/>
        </p:nvSpPr>
        <p:spPr>
          <a:xfrm>
            <a:off x="4676983" y="4277826"/>
            <a:ext cx="2873854" cy="738664"/>
          </a:xfrm>
          <a:prstGeom prst="rect">
            <a:avLst/>
          </a:prstGeom>
          <a:noFill/>
        </p:spPr>
        <p:txBody>
          <a:bodyPr wrap="square">
            <a:spAutoFit/>
          </a:bodyPr>
          <a:lstStyle/>
          <a:p>
            <a:pPr algn="l" rtl="0"/>
            <a:r>
              <a:rPr lang="en-US" sz="1400">
                <a:solidFill>
                  <a:srgbClr val="F79037"/>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Attığınız plastiğe gerçekte ne oluyor - Emma Bryce - YouTube</a:t>
            </a:r>
            <a:endParaRPr lang="en-IE" sz="1400">
              <a:solidFill>
                <a:srgbClr val="F79037"/>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FC494F5-E3DE-7C32-B92E-B097242B6DC6}"/>
              </a:ext>
            </a:extLst>
          </p:cNvPr>
          <p:cNvSpPr txBox="1"/>
          <p:nvPr/>
        </p:nvSpPr>
        <p:spPr>
          <a:xfrm>
            <a:off x="3889903" y="4397447"/>
            <a:ext cx="900753" cy="461665"/>
          </a:xfrm>
          <a:prstGeom prst="rect">
            <a:avLst/>
          </a:prstGeom>
          <a:noFill/>
        </p:spPr>
        <p:txBody>
          <a:bodyPr wrap="square" rtlCol="0">
            <a:spAutoFit/>
          </a:bodyPr>
          <a:lstStyle/>
          <a:p>
            <a:pPr algn="l" rtl="0"/>
            <a:r>
              <a:rPr lang="en-IE" sz="1200" b="1">
                <a:latin typeface="Calibri" panose="020F0502020204030204" pitchFamily="34" charset="0"/>
                <a:ea typeface="Calibri" panose="020F0502020204030204" pitchFamily="34" charset="0"/>
                <a:cs typeface="Calibri" panose="020F0502020204030204" pitchFamily="34" charset="0"/>
              </a:rPr>
              <a:t>Bir düşünce kışkırtıcısı!</a:t>
            </a:r>
          </a:p>
        </p:txBody>
      </p:sp>
      <p:sp>
        <p:nvSpPr>
          <p:cNvPr id="2" name="Oval 1">
            <a:extLst>
              <a:ext uri="{FF2B5EF4-FFF2-40B4-BE49-F238E27FC236}">
                <a16:creationId xmlns:a16="http://schemas.microsoft.com/office/drawing/2014/main" id="{BFFC26CE-F5ED-9AFF-AC9F-15BA9B3014A8}"/>
              </a:ext>
            </a:extLst>
          </p:cNvPr>
          <p:cNvSpPr/>
          <p:nvPr/>
        </p:nvSpPr>
        <p:spPr>
          <a:xfrm rot="766773">
            <a:off x="6548985" y="4761588"/>
            <a:ext cx="892769" cy="797489"/>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a:latin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90F84CCB-E08B-2BB4-C451-0B1E225AEED1}"/>
              </a:ext>
            </a:extLst>
          </p:cNvPr>
          <p:cNvSpPr txBox="1">
            <a:spLocks/>
          </p:cNvSpPr>
          <p:nvPr/>
        </p:nvSpPr>
        <p:spPr>
          <a:xfrm rot="1500048">
            <a:off x="6657812" y="4887870"/>
            <a:ext cx="753696" cy="346949"/>
          </a:xfrm>
          <a:prstGeom prst="rect">
            <a:avLst/>
          </a:prstGeom>
          <a:noFill/>
          <a:ln>
            <a:noFill/>
          </a:ln>
        </p:spPr>
        <p:txBody>
          <a:bodyPr vert="horz" lIns="88901" tIns="44451" rIns="88901" bIns="44451" rtlCol="0" anchor="t">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100" b="1" dirty="0" err="1">
                <a:solidFill>
                  <a:schemeClr val="bg1"/>
                </a:solidFill>
                <a:latin typeface="Calibri"/>
                <a:cs typeface="Calibri"/>
              </a:rPr>
              <a:t>İzlemek</a:t>
            </a:r>
            <a:r>
              <a:rPr lang="en-US" sz="1100" b="1" dirty="0">
                <a:solidFill>
                  <a:schemeClr val="bg1"/>
                </a:solidFill>
                <a:latin typeface="Calibri"/>
                <a:cs typeface="Calibri"/>
              </a:rPr>
              <a:t> </a:t>
            </a:r>
            <a:r>
              <a:rPr lang="en-US" sz="1100" b="1" dirty="0" err="1">
                <a:solidFill>
                  <a:schemeClr val="bg1"/>
                </a:solidFill>
                <a:latin typeface="Calibri"/>
                <a:cs typeface="Calibri"/>
              </a:rPr>
              <a:t>için</a:t>
            </a:r>
            <a:r>
              <a:rPr lang="en-US" sz="1100" b="1" dirty="0">
                <a:solidFill>
                  <a:schemeClr val="bg1"/>
                </a:solidFill>
                <a:latin typeface="Calibri"/>
                <a:cs typeface="Calibri"/>
              </a:rPr>
              <a:t> </a:t>
            </a:r>
            <a:r>
              <a:rPr lang="en-US" sz="1100" b="1" dirty="0" err="1">
                <a:solidFill>
                  <a:schemeClr val="bg1"/>
                </a:solidFill>
                <a:latin typeface="Calibri"/>
                <a:cs typeface="Calibri"/>
              </a:rPr>
              <a:t>Tıklayın</a:t>
            </a:r>
          </a:p>
        </p:txBody>
      </p:sp>
      <p:pic>
        <p:nvPicPr>
          <p:cNvPr id="7" name="Picture 8">
            <a:extLst>
              <a:ext uri="{FF2B5EF4-FFF2-40B4-BE49-F238E27FC236}">
                <a16:creationId xmlns:a16="http://schemas.microsoft.com/office/drawing/2014/main" id="{9B5BF599-115D-DC7D-7501-5013F70801EF}"/>
              </a:ext>
            </a:extLst>
          </p:cNvPr>
          <p:cNvPicPr>
            <a:picLocks noChangeAspect="1"/>
          </p:cNvPicPr>
          <p:nvPr/>
        </p:nvPicPr>
        <p:blipFill>
          <a:blip r:embed="rId9"/>
          <a:stretch>
            <a:fillRect/>
          </a:stretch>
        </p:blipFill>
        <p:spPr>
          <a:xfrm>
            <a:off x="206460" y="6044921"/>
            <a:ext cx="504565" cy="476250"/>
          </a:xfrm>
          <a:prstGeom prst="rect">
            <a:avLst/>
          </a:prstGeom>
        </p:spPr>
      </p:pic>
      <p:sp>
        <p:nvSpPr>
          <p:cNvPr id="11" name="Slide Number Placeholder 9">
            <a:extLst>
              <a:ext uri="{FF2B5EF4-FFF2-40B4-BE49-F238E27FC236}">
                <a16:creationId xmlns:a16="http://schemas.microsoft.com/office/drawing/2014/main" id="{B2F85842-F199-F5A8-AFC4-E5B461D80617}"/>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42</a:t>
            </a:fld>
            <a:endParaRPr lang="en-US" sz="1100"/>
          </a:p>
        </p:txBody>
      </p:sp>
    </p:spTree>
    <p:extLst>
      <p:ext uri="{BB962C8B-B14F-4D97-AF65-F5344CB8AC3E}">
        <p14:creationId xmlns:p14="http://schemas.microsoft.com/office/powerpoint/2010/main" val="361833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565767" y="626454"/>
            <a:ext cx="5546884"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a:t>Gıda Üretimi ve Lojistik</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fontAlgn="base"/>
            <a:r>
              <a:rPr lang="en-GB" sz="1200" i="0" dirty="0">
                <a:solidFill>
                  <a:srgbClr val="000000"/>
                </a:solidFill>
                <a:effectLst/>
                <a:latin typeface="Calibri"/>
                <a:ea typeface="Calibri" panose="020F0502020204030204" pitchFamily="34" charset="0"/>
                <a:cs typeface="Calibri"/>
              </a:rPr>
              <a:t>Amerika </a:t>
            </a:r>
            <a:r>
              <a:rPr lang="en-GB" sz="1200" i="0" dirty="0" err="1">
                <a:solidFill>
                  <a:srgbClr val="000000"/>
                </a:solidFill>
                <a:effectLst/>
                <a:latin typeface="Calibri"/>
                <a:ea typeface="Calibri" panose="020F0502020204030204" pitchFamily="34" charset="0"/>
                <a:cs typeface="Calibri"/>
              </a:rPr>
              <a:t>Birleşik</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Devletleri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Çevre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Koruma</a:t>
            </a:r>
            <a:r>
              <a:rPr lang="en-GB" sz="1200" i="0" dirty="0">
                <a:solidFill>
                  <a:srgbClr val="000000"/>
                </a:solidFill>
                <a:effectLst/>
                <a:latin typeface="Calibri"/>
                <a:ea typeface="Calibri" panose="020F0502020204030204" pitchFamily="34" charset="0"/>
                <a:cs typeface="Calibri"/>
              </a:rPr>
              <a:t> Ajansı'na </a:t>
            </a:r>
            <a:r>
              <a:rPr lang="en-GB" sz="1200" dirty="0">
                <a:latin typeface="Calibri"/>
                <a:ea typeface="Calibri" panose="020F0502020204030204" pitchFamily="34" charset="0"/>
                <a:cs typeface="Calibri"/>
              </a:rPr>
              <a:t>[Environmental Protection Agency – </a:t>
            </a:r>
            <a:r>
              <a:rPr lang="en-GB" sz="1200" i="0" dirty="0">
                <a:solidFill>
                  <a:srgbClr val="000000"/>
                </a:solidFill>
                <a:effectLst/>
                <a:latin typeface="Calibri"/>
                <a:ea typeface="Calibri" panose="020F0502020204030204" pitchFamily="34" charset="0"/>
                <a:cs typeface="Calibri"/>
              </a:rPr>
              <a:t>EPA</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göre</a:t>
            </a:r>
            <a:r>
              <a:rPr lang="en-GB" sz="1200" i="0" dirty="0">
                <a:solidFill>
                  <a:srgbClr val="000000"/>
                </a:solidFill>
                <a:effectLst/>
                <a:latin typeface="Calibri"/>
                <a:ea typeface="Calibri" panose="020F0502020204030204" pitchFamily="34" charset="0"/>
                <a:cs typeface="Calibri"/>
              </a:rPr>
              <a:t>, sera </a:t>
            </a:r>
            <a:r>
              <a:rPr lang="en-GB" sz="1200" i="0" dirty="0" err="1">
                <a:solidFill>
                  <a:srgbClr val="000000"/>
                </a:solidFill>
                <a:effectLst/>
                <a:latin typeface="Calibri"/>
                <a:ea typeface="Calibri" panose="020F0502020204030204" pitchFamily="34" charset="0"/>
                <a:cs typeface="Calibri"/>
              </a:rPr>
              <a:t>gazı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emisyonlarının</a:t>
            </a:r>
            <a:r>
              <a:rPr lang="en-GB" sz="1200" i="0" dirty="0">
                <a:solidFill>
                  <a:srgbClr val="000000"/>
                </a:solidFill>
                <a:effectLst/>
                <a:latin typeface="Calibri"/>
                <a:ea typeface="Calibri" panose="020F0502020204030204" pitchFamily="34" charset="0"/>
                <a:cs typeface="Calibri"/>
              </a:rPr>
              <a:t> %27'si 2020 </a:t>
            </a:r>
            <a:r>
              <a:rPr lang="en-GB" sz="1200" i="0" dirty="0" err="1">
                <a:solidFill>
                  <a:srgbClr val="000000"/>
                </a:solidFill>
                <a:effectLst/>
                <a:latin typeface="Calibri"/>
                <a:ea typeface="Calibri" panose="020F0502020204030204" pitchFamily="34" charset="0"/>
                <a:cs typeface="Calibri"/>
              </a:rPr>
              <a:t>yılına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özel</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olarak</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fosil</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yakıtların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taşınması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yakılmasından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kaynaklanmaktadır</a:t>
            </a:r>
            <a:r>
              <a:rPr lang="en-GB" sz="1200" i="0" dirty="0">
                <a:solidFill>
                  <a:srgbClr val="000000"/>
                </a:solidFill>
                <a:effectLst/>
                <a:latin typeface="Calibri"/>
                <a:ea typeface="Calibri" panose="020F0502020204030204" pitchFamily="34" charset="0"/>
                <a:cs typeface="Calibri"/>
              </a:rPr>
              <a:t>. Buna </a:t>
            </a:r>
            <a:r>
              <a:rPr lang="en-GB" sz="1200" i="0" dirty="0" err="1">
                <a:solidFill>
                  <a:srgbClr val="000000"/>
                </a:solidFill>
                <a:effectLst/>
                <a:latin typeface="Calibri"/>
                <a:ea typeface="Calibri" panose="020F0502020204030204" pitchFamily="34" charset="0"/>
                <a:cs typeface="Calibri"/>
              </a:rPr>
              <a:t>göre</a:t>
            </a:r>
            <a:r>
              <a:rPr lang="en-GB" sz="120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emisyonların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önemli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kısmı</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hammadde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hayvan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ürünlerin</a:t>
            </a:r>
            <a:r>
              <a:rPr lang="en-GB" sz="120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taşınmasından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kaynaklanmaktadır</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i="0" dirty="0">
              <a:solidFill>
                <a:srgbClr val="000000"/>
              </a:solidFill>
              <a:ea typeface="Calibri" panose="020F0502020204030204" pitchFamily="34" charset="0"/>
            </a:endParaRPr>
          </a:p>
          <a:p>
            <a:pPr rtl="0" fontAlgn="base"/>
            <a:endParaRPr lang="en-GB" sz="1000" i="0">
              <a:solidFill>
                <a:srgbClr val="000000"/>
              </a:solidFill>
              <a:ea typeface="Calibri" panose="020F0502020204030204" pitchFamily="34" charset="0"/>
            </a:endParaRPr>
          </a:p>
          <a:p>
            <a:pPr fontAlgn="base"/>
            <a:r>
              <a:rPr lang="en-GB" sz="1200" b="1" i="0" dirty="0" err="1">
                <a:solidFill>
                  <a:srgbClr val="000000"/>
                </a:solidFill>
                <a:effectLst/>
                <a:latin typeface="Calibri"/>
                <a:ea typeface="Calibri" panose="020F0502020204030204" pitchFamily="34" charset="0"/>
                <a:cs typeface="Calibri"/>
              </a:rPr>
              <a:t>Hayvanların</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taşınması</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Hayvan</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refahı</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ve</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hakları</a:t>
            </a:r>
            <a:r>
              <a:rPr lang="en-GB" sz="1200" b="1" i="0" dirty="0">
                <a:solidFill>
                  <a:srgbClr val="000000"/>
                </a:solidFill>
                <a:effectLst/>
                <a:latin typeface="Calibri"/>
                <a:ea typeface="Calibri" panose="020F0502020204030204" pitchFamily="34" charset="0"/>
                <a:cs typeface="Calibri"/>
              </a:rPr>
              <a:t>)</a:t>
            </a:r>
            <a:r>
              <a:rPr lang="en-GB" sz="1200" b="1" dirty="0">
                <a:latin typeface="Calibri"/>
                <a:ea typeface="Calibri" panose="020F0502020204030204" pitchFamily="34" charset="0"/>
                <a:cs typeface="Calibri"/>
              </a:rPr>
              <a:t> </a:t>
            </a:r>
            <a:endParaRPr lang="en-GB" sz="1200" dirty="0">
              <a:ea typeface="Calibri" panose="020F0502020204030204" pitchFamily="34" charset="0"/>
            </a:endParaRPr>
          </a:p>
          <a:p>
            <a:pPr rtl="0" fontAlgn="base"/>
            <a:r>
              <a:rPr lang="en-GB" sz="1200" i="0" dirty="0" err="1">
                <a:solidFill>
                  <a:srgbClr val="000000"/>
                </a:solidFill>
                <a:effectLst/>
                <a:latin typeface="Calibri"/>
                <a:ea typeface="Calibri" panose="020F0502020204030204" pitchFamily="34" charset="0"/>
                <a:cs typeface="Calibri"/>
              </a:rPr>
              <a:t>Hayvanların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refah</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gereksinimlerine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mevzuata</a:t>
            </a:r>
            <a:r>
              <a:rPr lang="en-GB" sz="1200" dirty="0">
                <a:latin typeface="Calibri"/>
                <a:ea typeface="Calibri" panose="020F0502020204030204" pitchFamily="34" charset="0"/>
                <a:cs typeface="Calibri"/>
              </a:rPr>
              <a:t> her</a:t>
            </a:r>
            <a:r>
              <a:rPr lang="en-GB" sz="1200" i="0" dirty="0">
                <a:solidFill>
                  <a:srgbClr val="000000"/>
                </a:solidFill>
                <a:effectLst/>
                <a:latin typeface="Calibri"/>
                <a:ea typeface="Calibri" panose="020F0502020204030204" pitchFamily="34" charset="0"/>
                <a:cs typeface="Calibri"/>
              </a:rPr>
              <a:t> zaman </a:t>
            </a:r>
            <a:r>
              <a:rPr lang="en-GB" sz="1200" i="0" dirty="0" err="1">
                <a:solidFill>
                  <a:srgbClr val="000000"/>
                </a:solidFill>
                <a:effectLst/>
                <a:latin typeface="Calibri"/>
                <a:ea typeface="Calibri" panose="020F0502020204030204" pitchFamily="34" charset="0"/>
                <a:cs typeface="Calibri"/>
              </a:rPr>
              <a:t>sıkı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bir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şekilde</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uyulmalıdır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Hiç</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kimse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hayvanların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yaralanmasına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veya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gereksiz</a:t>
            </a:r>
            <a:r>
              <a:rPr lang="en-GB" sz="1200" i="0" dirty="0">
                <a:solidFill>
                  <a:srgbClr val="000000"/>
                </a:solidFill>
                <a:effectLst/>
                <a:latin typeface="Calibri"/>
                <a:ea typeface="Calibri" panose="020F0502020204030204" pitchFamily="34" charset="0"/>
                <a:cs typeface="Calibri"/>
              </a:rPr>
              <a:t> yere </a:t>
            </a:r>
            <a:r>
              <a:rPr lang="en-GB" sz="1200" i="0" dirty="0" err="1">
                <a:solidFill>
                  <a:srgbClr val="000000"/>
                </a:solidFill>
                <a:effectLst/>
                <a:latin typeface="Calibri"/>
                <a:ea typeface="Calibri" panose="020F0502020204030204" pitchFamily="34" charset="0"/>
                <a:cs typeface="Calibri"/>
              </a:rPr>
              <a:t>acı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çekmesine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neden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olabilecek</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şekilde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hayvanları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nakletmeyecek</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veya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hayvanların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taşınmasına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sebep</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olmayacaktır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AB'de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Konsey</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Tüzüğü</a:t>
            </a:r>
            <a:r>
              <a:rPr lang="en-GB" sz="1200" i="0" dirty="0">
                <a:solidFill>
                  <a:srgbClr val="000000"/>
                </a:solidFill>
                <a:effectLst/>
                <a:latin typeface="Calibri"/>
                <a:ea typeface="Calibri" panose="020F0502020204030204" pitchFamily="34" charset="0"/>
                <a:cs typeface="Calibri"/>
              </a:rPr>
              <a:t> (EC) No 1/2005 Ek </a:t>
            </a:r>
            <a:r>
              <a:rPr lang="en-GB" sz="1200" i="0" dirty="0" err="1">
                <a:solidFill>
                  <a:srgbClr val="000000"/>
                </a:solidFill>
                <a:effectLst/>
                <a:latin typeface="Calibri"/>
                <a:ea typeface="Calibri" panose="020F0502020204030204" pitchFamily="34" charset="0"/>
                <a:cs typeface="Calibri"/>
              </a:rPr>
              <a:t>I'de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belirtilen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teknik</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kurallara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kesinlikle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uyulmalıdır</a:t>
            </a:r>
            <a:r>
              <a:rPr lang="en-GB" sz="1200" i="0" dirty="0">
                <a:solidFill>
                  <a:srgbClr val="000000"/>
                </a:solidFill>
                <a:effectLst/>
                <a:latin typeface="Calibri"/>
                <a:ea typeface="Calibri" panose="020F0502020204030204" pitchFamily="34" charset="0"/>
                <a:cs typeface="Calibri"/>
              </a:rPr>
              <a:t>.</a:t>
            </a:r>
            <a:endParaRPr lang="en-GB" sz="1200" i="0" dirty="0">
              <a:solidFill>
                <a:srgbClr val="000000"/>
              </a:solidFill>
              <a:ea typeface="Calibri" panose="020F0502020204030204" pitchFamily="34" charset="0"/>
              <a:cs typeface="Calibri"/>
            </a:endParaRPr>
          </a:p>
          <a:p>
            <a:pPr rtl="0" fontAlgn="base"/>
            <a:endParaRPr lang="en-GB" sz="800" i="0">
              <a:solidFill>
                <a:srgbClr val="000000"/>
              </a:solidFill>
              <a:ea typeface="Calibri" panose="020F0502020204030204" pitchFamily="34" charset="0"/>
            </a:endParaRPr>
          </a:p>
          <a:p>
            <a:pPr fontAlgn="base"/>
            <a:r>
              <a:rPr lang="en-GB" sz="1200" i="0" dirty="0" err="1">
                <a:solidFill>
                  <a:srgbClr val="000000"/>
                </a:solidFill>
                <a:effectLst/>
                <a:latin typeface="Calibri"/>
                <a:ea typeface="Calibri" panose="020F0502020204030204" pitchFamily="34" charset="0"/>
                <a:cs typeface="Calibri"/>
              </a:rPr>
              <a:t>Taşıma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ilgili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operasyonlar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sırasında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hayvanların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korunmasına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ilişkin</a:t>
            </a:r>
            <a:r>
              <a:rPr lang="en-GB" sz="1200" i="0" dirty="0">
                <a:solidFill>
                  <a:srgbClr val="000000"/>
                </a:solidFill>
                <a:effectLst/>
                <a:latin typeface="Calibri"/>
                <a:ea typeface="Calibri" panose="020F0502020204030204" pitchFamily="34" charset="0"/>
                <a:cs typeface="Calibri"/>
              </a:rPr>
              <a:t> 22 </a:t>
            </a:r>
            <a:r>
              <a:rPr lang="en-GB" sz="1200" i="0" dirty="0" err="1">
                <a:solidFill>
                  <a:srgbClr val="000000"/>
                </a:solidFill>
                <a:effectLst/>
                <a:latin typeface="Calibri"/>
                <a:ea typeface="Calibri" panose="020F0502020204030204" pitchFamily="34" charset="0"/>
                <a:cs typeface="Calibri"/>
              </a:rPr>
              <a:t>Aralık</a:t>
            </a:r>
            <a:r>
              <a:rPr lang="en-GB" sz="1200" i="0" dirty="0">
                <a:solidFill>
                  <a:srgbClr val="000000"/>
                </a:solidFill>
                <a:effectLst/>
                <a:latin typeface="Calibri"/>
                <a:ea typeface="Calibri" panose="020F0502020204030204" pitchFamily="34" charset="0"/>
                <a:cs typeface="Calibri"/>
              </a:rPr>
              <a:t> 2004 </a:t>
            </a:r>
            <a:r>
              <a:rPr lang="en-GB" sz="1200" i="0" dirty="0" err="1">
                <a:solidFill>
                  <a:srgbClr val="000000"/>
                </a:solidFill>
                <a:effectLst/>
                <a:latin typeface="Calibri"/>
                <a:ea typeface="Calibri" panose="020F0502020204030204" pitchFamily="34" charset="0"/>
                <a:cs typeface="Calibri"/>
              </a:rPr>
              <a:t>tarih</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a:t>
            </a:r>
            <a:r>
              <a:rPr lang="en-GB" sz="1200" i="0" dirty="0">
                <a:solidFill>
                  <a:srgbClr val="000000"/>
                </a:solidFill>
                <a:effectLst/>
                <a:latin typeface="Calibri"/>
                <a:ea typeface="Calibri" panose="020F0502020204030204" pitchFamily="34" charset="0"/>
                <a:cs typeface="Calibri"/>
              </a:rPr>
              <a:t> (EC) 1/2005 </a:t>
            </a:r>
            <a:r>
              <a:rPr lang="en-GB" sz="1200" i="0" dirty="0" err="1">
                <a:solidFill>
                  <a:srgbClr val="000000"/>
                </a:solidFill>
                <a:effectLst/>
                <a:latin typeface="Calibri"/>
                <a:ea typeface="Calibri" panose="020F0502020204030204" pitchFamily="34" charset="0"/>
                <a:cs typeface="Calibri"/>
              </a:rPr>
              <a:t>sayılı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Konsey</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Tüzüğü</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a:t>
            </a:r>
            <a:r>
              <a:rPr lang="en-GB" sz="1200" i="0" dirty="0">
                <a:solidFill>
                  <a:srgbClr val="000000"/>
                </a:solidFill>
                <a:effectLst/>
                <a:latin typeface="Calibri"/>
                <a:ea typeface="Calibri" panose="020F0502020204030204" pitchFamily="34" charset="0"/>
                <a:cs typeface="Calibri"/>
              </a:rPr>
              <a:t> 64/432/EEC </a:t>
            </a:r>
            <a:r>
              <a:rPr lang="en-GB" sz="1200" i="0" dirty="0" err="1">
                <a:solidFill>
                  <a:srgbClr val="000000"/>
                </a:solidFill>
                <a:effectLst/>
                <a:latin typeface="Calibri"/>
                <a:ea typeface="Calibri" panose="020F0502020204030204" pitchFamily="34" charset="0"/>
                <a:cs typeface="Calibri"/>
              </a:rPr>
              <a:t>ve</a:t>
            </a:r>
            <a:r>
              <a:rPr lang="en-GB" sz="1200" i="0" dirty="0">
                <a:solidFill>
                  <a:srgbClr val="000000"/>
                </a:solidFill>
                <a:effectLst/>
                <a:latin typeface="Calibri"/>
                <a:ea typeface="Calibri" panose="020F0502020204030204" pitchFamily="34" charset="0"/>
                <a:cs typeface="Calibri"/>
              </a:rPr>
              <a:t> 93/ </a:t>
            </a:r>
            <a:r>
              <a:rPr lang="en-GB" sz="1200" i="0" dirty="0" err="1">
                <a:solidFill>
                  <a:srgbClr val="000000"/>
                </a:solidFill>
                <a:effectLst/>
                <a:latin typeface="Calibri"/>
                <a:ea typeface="Calibri" panose="020F0502020204030204" pitchFamily="34" charset="0"/>
                <a:cs typeface="Calibri"/>
              </a:rPr>
              <a:t>sayılı</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Direktifleri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tadil</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eden</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Konsey</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Tüzüğü</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dikkate</a:t>
            </a:r>
            <a:r>
              <a:rPr lang="en-GB" sz="120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alınarak</a:t>
            </a:r>
            <a:r>
              <a:rPr lang="en-GB" sz="1200" dirty="0">
                <a:latin typeface="Calibri"/>
                <a:ea typeface="Calibri" panose="020F0502020204030204" pitchFamily="34" charset="0"/>
                <a:cs typeface="Calibri"/>
              </a:rPr>
              <a:t> </a:t>
            </a:r>
            <a:r>
              <a:rPr lang="en-GB" sz="1200" i="1" dirty="0">
                <a:latin typeface="Calibri"/>
                <a:ea typeface="Calibri" panose="020F0502020204030204" pitchFamily="34" charset="0"/>
                <a:cs typeface="Calibri"/>
              </a:rPr>
              <a:t>119</a:t>
            </a:r>
            <a:r>
              <a:rPr lang="en-GB" sz="1200" i="1" dirty="0">
                <a:solidFill>
                  <a:srgbClr val="000000"/>
                </a:solidFill>
                <a:effectLst/>
                <a:latin typeface="Calibri"/>
                <a:ea typeface="Calibri" panose="020F0502020204030204" pitchFamily="34" charset="0"/>
                <a:cs typeface="Calibri"/>
              </a:rPr>
              <a:t>/EC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(EC) No 1255/97 </a:t>
            </a:r>
            <a:r>
              <a:rPr lang="en-GB" sz="1200" i="1" dirty="0" err="1">
                <a:solidFill>
                  <a:srgbClr val="000000"/>
                </a:solidFill>
                <a:effectLst/>
                <a:latin typeface="Calibri"/>
                <a:ea typeface="Calibri" panose="020F0502020204030204" pitchFamily="34" charset="0"/>
                <a:cs typeface="Calibri"/>
              </a:rPr>
              <a:t>Yönetmeliği</a:t>
            </a:r>
            <a:r>
              <a:rPr lang="en-GB" sz="1200" i="1" dirty="0">
                <a:solidFill>
                  <a:srgbClr val="000000"/>
                </a:solidFill>
                <a:effectLst/>
                <a:latin typeface="Calibri"/>
                <a:ea typeface="Calibri" panose="020F0502020204030204" pitchFamily="34" charset="0"/>
                <a:cs typeface="Calibri"/>
              </a:rPr>
              <a:t>,</a:t>
            </a:r>
            <a:r>
              <a:rPr lang="en-GB" sz="1200" i="1" dirty="0">
                <a:latin typeface="Calibri"/>
                <a:ea typeface="Calibri" panose="020F0502020204030204" pitchFamily="34" charset="0"/>
                <a:cs typeface="Calibri"/>
              </a:rPr>
              <a:t> </a:t>
            </a:r>
            <a:r>
              <a:rPr lang="en-GB" sz="1200" dirty="0" err="1">
                <a:solidFill>
                  <a:srgbClr val="000000"/>
                </a:solidFill>
                <a:effectLst/>
                <a:latin typeface="Calibri"/>
                <a:ea typeface="Calibri" panose="020F0502020204030204" pitchFamily="34" charset="0"/>
                <a:cs typeface="Calibri"/>
              </a:rPr>
              <a:t>hayvanların</a:t>
            </a:r>
            <a:r>
              <a:rPr lang="en-GB" sz="1200" dirty="0">
                <a:solidFill>
                  <a:srgbClr val="000000"/>
                </a:solidFill>
                <a:effectLst/>
                <a:latin typeface="Calibri"/>
                <a:ea typeface="Calibri" panose="020F0502020204030204" pitchFamily="34" charset="0"/>
                <a:cs typeface="Calibri"/>
              </a:rPr>
              <a:t> </a:t>
            </a:r>
            <a:r>
              <a:rPr lang="en-GB" sz="1200" dirty="0" err="1">
                <a:solidFill>
                  <a:srgbClr val="000000"/>
                </a:solidFill>
                <a:effectLst/>
                <a:latin typeface="Calibri"/>
                <a:ea typeface="Calibri" panose="020F0502020204030204" pitchFamily="34" charset="0"/>
                <a:cs typeface="Calibri"/>
              </a:rPr>
              <a:t>taşınmasında</a:t>
            </a:r>
            <a:r>
              <a:rPr lang="en-GB" sz="1200" dirty="0">
                <a:solidFill>
                  <a:srgbClr val="000000"/>
                </a:solidFill>
                <a:effectLst/>
                <a:latin typeface="Calibri"/>
                <a:ea typeface="Calibri" panose="020F0502020204030204" pitchFamily="34" charset="0"/>
                <a:cs typeface="Calibri"/>
              </a:rPr>
              <a:t> </a:t>
            </a:r>
            <a:r>
              <a:rPr lang="en-GB" sz="1200" dirty="0" err="1">
                <a:solidFill>
                  <a:srgbClr val="000000"/>
                </a:solidFill>
                <a:effectLst/>
                <a:latin typeface="Calibri"/>
                <a:ea typeface="Calibri" panose="020F0502020204030204" pitchFamily="34" charset="0"/>
                <a:cs typeface="Calibri"/>
              </a:rPr>
              <a:t>aşağıdaki</a:t>
            </a:r>
            <a:r>
              <a:rPr lang="en-GB" sz="1200" dirty="0">
                <a:solidFill>
                  <a:srgbClr val="000000"/>
                </a:solidFill>
                <a:effectLst/>
                <a:latin typeface="Calibri"/>
                <a:ea typeface="Calibri" panose="020F0502020204030204" pitchFamily="34" charset="0"/>
                <a:cs typeface="Calibri"/>
              </a:rPr>
              <a:t> </a:t>
            </a:r>
            <a:r>
              <a:rPr lang="en-GB" sz="1200" dirty="0" err="1">
                <a:solidFill>
                  <a:srgbClr val="000000"/>
                </a:solidFill>
                <a:effectLst/>
                <a:latin typeface="Calibri"/>
                <a:ea typeface="Calibri" panose="020F0502020204030204" pitchFamily="34" charset="0"/>
                <a:cs typeface="Calibri"/>
              </a:rPr>
              <a:t>şartlara</a:t>
            </a:r>
            <a:r>
              <a:rPr lang="en-GB" sz="1200" dirty="0">
                <a:solidFill>
                  <a:srgbClr val="000000"/>
                </a:solidFill>
                <a:effectLst/>
                <a:latin typeface="Calibri"/>
                <a:ea typeface="Calibri" panose="020F0502020204030204" pitchFamily="34" charset="0"/>
                <a:cs typeface="Calibri"/>
              </a:rPr>
              <a:t> </a:t>
            </a:r>
            <a:r>
              <a:rPr lang="en-GB" sz="1200" dirty="0" err="1">
                <a:solidFill>
                  <a:srgbClr val="000000"/>
                </a:solidFill>
                <a:effectLst/>
                <a:latin typeface="Calibri"/>
                <a:ea typeface="Calibri" panose="020F0502020204030204" pitchFamily="34" charset="0"/>
                <a:cs typeface="Calibri"/>
              </a:rPr>
              <a:t>uyulacaktır</a:t>
            </a:r>
            <a:r>
              <a:rPr lang="en-GB" sz="120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dirty="0">
              <a:ea typeface="Calibri" panose="020F0502020204030204" pitchFamily="34" charset="0"/>
              <a:cs typeface="Calibri"/>
            </a:endParaRPr>
          </a:p>
          <a:p>
            <a:pPr marL="171450" indent="-171450" fontAlgn="base"/>
            <a:r>
              <a:rPr lang="en-GB" sz="1200" i="1" dirty="0">
                <a:latin typeface="Calibri"/>
                <a:ea typeface="Calibri" panose="020F0502020204030204" pitchFamily="34" charset="0"/>
                <a:cs typeface="Calibri"/>
              </a:rPr>
              <a:t>a) </a:t>
            </a:r>
            <a:r>
              <a:rPr lang="en-GB" sz="1200" i="1" dirty="0" err="1">
                <a:latin typeface="Calibri"/>
                <a:ea typeface="Calibri" panose="020F0502020204030204" pitchFamily="34" charset="0"/>
                <a:cs typeface="Calibri"/>
              </a:rPr>
              <a:t>Yolculuk</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süresi</a:t>
            </a:r>
            <a:r>
              <a:rPr lang="en-GB" sz="1200" i="1" dirty="0">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en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aza</a:t>
            </a:r>
            <a:r>
              <a:rPr lang="en-GB" sz="1200" i="1" dirty="0">
                <a:solidFill>
                  <a:srgbClr val="000000"/>
                </a:solidFill>
                <a:effectLst/>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indirilmeli</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yolculuk</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sırasında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hayvanların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ihtiyaçlarını</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karşılamak</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için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gerekli</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düzenlemeler</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önceden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yapılmalıdır</a:t>
            </a:r>
            <a:r>
              <a:rPr lang="en-GB" sz="1200" i="1" dirty="0">
                <a:solidFill>
                  <a:srgbClr val="000000"/>
                </a:solidFill>
                <a:effectLst/>
                <a:latin typeface="Calibri"/>
                <a:ea typeface="Calibri" panose="020F0502020204030204" pitchFamily="34" charset="0"/>
                <a:cs typeface="Calibri"/>
              </a:rPr>
              <a:t>;</a:t>
            </a:r>
            <a:r>
              <a:rPr lang="en-GB" sz="1200" i="1" dirty="0">
                <a:latin typeface="Calibri"/>
                <a:ea typeface="Calibri" panose="020F0502020204030204" pitchFamily="34" charset="0"/>
                <a:cs typeface="Calibri"/>
              </a:rPr>
              <a:t> </a:t>
            </a:r>
            <a:endParaRPr lang="en-GB" sz="1200" i="1" dirty="0">
              <a:solidFill>
                <a:srgbClr val="000000"/>
              </a:solidFill>
              <a:ea typeface="Calibri" panose="020F0502020204030204" pitchFamily="34" charset="0"/>
            </a:endParaRPr>
          </a:p>
          <a:p>
            <a:pPr marL="228600" indent="-228600" rtl="0" fontAlgn="base">
              <a:buFont typeface="+mj-lt"/>
              <a:buAutoNum type="alphaLcParenR"/>
            </a:pPr>
            <a:endParaRPr lang="en-GB" sz="400" i="1">
              <a:solidFill>
                <a:srgbClr val="000000"/>
              </a:solidFill>
              <a:ea typeface="Calibri" panose="020F0502020204030204" pitchFamily="34" charset="0"/>
            </a:endParaRPr>
          </a:p>
          <a:p>
            <a:pPr fontAlgn="base"/>
            <a:r>
              <a:rPr lang="en-GB" sz="1200" i="1" dirty="0">
                <a:latin typeface="Calibri"/>
                <a:ea typeface="Calibri" panose="020F0502020204030204" pitchFamily="34" charset="0"/>
                <a:cs typeface="Calibri"/>
              </a:rPr>
              <a:t>b) </a:t>
            </a:r>
            <a:r>
              <a:rPr lang="en-GB" sz="1200" i="1" dirty="0" err="1">
                <a:latin typeface="Calibri"/>
                <a:ea typeface="Calibri" panose="020F0502020204030204" pitchFamily="34" charset="0"/>
                <a:cs typeface="Calibri"/>
              </a:rPr>
              <a:t>Yolculuk</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için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uygun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olan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hayvanlar</a:t>
            </a:r>
            <a:r>
              <a:rPr lang="en-GB" sz="1200" i="1" dirty="0">
                <a:latin typeface="Calibri"/>
                <a:ea typeface="Calibri" panose="020F0502020204030204" pitchFamily="34" charset="0"/>
                <a:cs typeface="Calibri"/>
              </a:rPr>
              <a:t> transfer </a:t>
            </a:r>
            <a:r>
              <a:rPr lang="en-GB" sz="1200" i="1" dirty="0" err="1">
                <a:latin typeface="Calibri"/>
                <a:ea typeface="Calibri" panose="020F0502020204030204" pitchFamily="34" charset="0"/>
                <a:cs typeface="Calibri"/>
              </a:rPr>
              <a:t>edilmelidir</a:t>
            </a:r>
            <a:r>
              <a:rPr lang="en-GB" sz="1200" i="1" dirty="0">
                <a:latin typeface="Calibri"/>
                <a:ea typeface="Calibri" panose="020F0502020204030204" pitchFamily="34" charset="0"/>
                <a:cs typeface="Calibri"/>
              </a:rPr>
              <a:t>. </a:t>
            </a:r>
            <a:endParaRPr lang="en-GB" sz="1200" i="1" dirty="0">
              <a:solidFill>
                <a:srgbClr val="000000"/>
              </a:solidFill>
              <a:ea typeface="Calibri" panose="020F0502020204030204" pitchFamily="34" charset="0"/>
            </a:endParaRPr>
          </a:p>
          <a:p>
            <a:pPr marL="228600" indent="-228600" rtl="0" fontAlgn="base">
              <a:buFont typeface="+mj-lt"/>
              <a:buAutoNum type="alphaLcParenR"/>
            </a:pPr>
            <a:endParaRPr lang="en-GB" sz="400" i="1">
              <a:solidFill>
                <a:srgbClr val="000000"/>
              </a:solidFill>
              <a:ea typeface="Calibri" panose="020F0502020204030204" pitchFamily="34" charset="0"/>
            </a:endParaRPr>
          </a:p>
          <a:p>
            <a:pPr marL="114300" indent="-114300" fontAlgn="base"/>
            <a:r>
              <a:rPr lang="en-GB" sz="1200" i="1" dirty="0">
                <a:latin typeface="Calibri"/>
                <a:ea typeface="Calibri" panose="020F0502020204030204" pitchFamily="34" charset="0"/>
                <a:cs typeface="Calibri"/>
              </a:rPr>
              <a:t>c) </a:t>
            </a:r>
            <a:r>
              <a:rPr lang="en-GB" sz="1200" i="1" dirty="0" err="1">
                <a:latin typeface="Calibri"/>
                <a:ea typeface="Calibri" panose="020F0502020204030204" pitchFamily="34" charset="0"/>
                <a:cs typeface="Calibri"/>
              </a:rPr>
              <a:t>Taşıma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araçları</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yaralanma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acı</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çekmeyi</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önleyecek</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hayvanların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güvenliğini</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sağlayacak</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şekilde</a:t>
            </a:r>
            <a:r>
              <a:rPr lang="en-GB" sz="1200" i="1" dirty="0">
                <a:solidFill>
                  <a:srgbClr val="000000"/>
                </a:solidFill>
                <a:effectLst/>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tasarlanmalı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kullanılmalıdır</a:t>
            </a:r>
            <a:r>
              <a:rPr lang="en-GB" sz="1200" i="1" dirty="0">
                <a:latin typeface="Calibri"/>
                <a:ea typeface="Calibri" panose="020F0502020204030204" pitchFamily="34" charset="0"/>
                <a:cs typeface="Calibri"/>
              </a:rPr>
              <a:t>.</a:t>
            </a:r>
            <a:endParaRPr lang="en-GB" sz="1200" i="1" dirty="0">
              <a:ea typeface="Calibri" panose="020F0502020204030204" pitchFamily="34" charset="0"/>
            </a:endParaRPr>
          </a:p>
          <a:p>
            <a:pPr marL="228600" indent="-228600" rtl="0">
              <a:buAutoNum type="alphaLcParenR"/>
            </a:pPr>
            <a:endParaRPr lang="en-GB" sz="400" i="1">
              <a:ea typeface="Calibri" panose="020F0502020204030204" pitchFamily="34" charset="0"/>
              <a:cs typeface="Calibri"/>
            </a:endParaRPr>
          </a:p>
          <a:p>
            <a:pPr marL="114300" indent="-114300" algn="l"/>
            <a:r>
              <a:rPr lang="en-GB" sz="1200" i="1" dirty="0">
                <a:latin typeface="Calibri"/>
                <a:ea typeface="Calibri" panose="020F0502020204030204" pitchFamily="34" charset="0"/>
                <a:cs typeface="Calibri"/>
              </a:rPr>
              <a:t>d) </a:t>
            </a:r>
            <a:r>
              <a:rPr lang="en-GB" sz="1200" i="1" dirty="0" err="1">
                <a:latin typeface="Calibri"/>
                <a:ea typeface="Calibri" panose="020F0502020204030204" pitchFamily="34" charset="0"/>
                <a:cs typeface="Calibri"/>
              </a:rPr>
              <a:t>Yükleme</a:t>
            </a:r>
            <a:r>
              <a:rPr lang="en-GB" sz="1200" i="1" dirty="0">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boşaltma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tesisleri</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yaralanma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ıstırabı</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önlemek</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hayvanların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güvenliğini</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sağlamak</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için</a:t>
            </a:r>
            <a:r>
              <a:rPr lang="en-GB" sz="1200" i="1" dirty="0">
                <a:solidFill>
                  <a:srgbClr val="000000"/>
                </a:solidFill>
                <a:effectLst/>
                <a:latin typeface="Calibri"/>
                <a:ea typeface="Calibri" panose="020F0502020204030204" pitchFamily="34" charset="0"/>
                <a:cs typeface="Calibri"/>
              </a:rPr>
              <a:t> </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tasarlanmalı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işletilmelidir</a:t>
            </a:r>
            <a:r>
              <a:rPr lang="en-GB" sz="1200" i="1" dirty="0">
                <a:latin typeface="Calibri"/>
                <a:ea typeface="Calibri" panose="020F0502020204030204" pitchFamily="34" charset="0"/>
                <a:cs typeface="Calibri"/>
              </a:rPr>
              <a:t>. </a:t>
            </a:r>
            <a:endParaRPr lang="en-GB" sz="1200" i="1" dirty="0">
              <a:solidFill>
                <a:srgbClr val="000000"/>
              </a:solidFill>
              <a:effectLst/>
              <a:ea typeface="Calibri" panose="020F0502020204030204" pitchFamily="34" charset="0"/>
            </a:endParaRPr>
          </a:p>
          <a:p>
            <a:pPr marL="228600" indent="-228600" algn="l" rtl="0" fontAlgn="base">
              <a:buFont typeface="+mj-lt"/>
              <a:buAutoNum type="alphaLcParenR"/>
            </a:pPr>
            <a:endParaRPr lang="en-GB" sz="400" i="1">
              <a:solidFill>
                <a:srgbClr val="000000"/>
              </a:solidFill>
              <a:effectLst/>
              <a:ea typeface="Calibri" panose="020F0502020204030204" pitchFamily="34" charset="0"/>
            </a:endParaRPr>
          </a:p>
          <a:p>
            <a:pPr marL="114300" indent="-114300" algn="l" fontAlgn="base"/>
            <a:r>
              <a:rPr lang="en-GB" sz="1200" i="1" dirty="0">
                <a:latin typeface="Calibri"/>
                <a:ea typeface="Calibri" panose="020F0502020204030204" pitchFamily="34" charset="0"/>
                <a:cs typeface="Calibri"/>
              </a:rPr>
              <a:t>e) </a:t>
            </a:r>
            <a:r>
              <a:rPr lang="en-GB" sz="1200" i="1" dirty="0" err="1">
                <a:latin typeface="Calibri"/>
                <a:ea typeface="Calibri" panose="020F0502020204030204" pitchFamily="34" charset="0"/>
                <a:cs typeface="Calibri"/>
              </a:rPr>
              <a:t>Hayvanlarla</a:t>
            </a:r>
            <a:r>
              <a:rPr lang="en-GB" sz="1200" i="1" dirty="0">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ilgilenen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personelin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bu</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amaca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uygun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olarak</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eğitilmiş</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veya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yetkin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olduğunu</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görevlerini</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şiddet</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veya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gereksiz</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korku</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yaralanma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veya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ıstıraba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yol</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açabilecek</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herhangi</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bir</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yöntem</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kullanmadan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yerine</a:t>
            </a:r>
            <a:r>
              <a:rPr lang="en-GB" sz="1200" i="1" dirty="0">
                <a:solidFill>
                  <a:srgbClr val="000000"/>
                </a:solidFill>
                <a:effectLst/>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getirmesi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sağlanmalıdır</a:t>
            </a:r>
            <a:r>
              <a:rPr lang="en-GB" sz="1200" i="1" dirty="0">
                <a:latin typeface="Calibri"/>
                <a:ea typeface="Calibri" panose="020F0502020204030204" pitchFamily="34" charset="0"/>
                <a:cs typeface="Calibri"/>
              </a:rPr>
              <a:t>.</a:t>
            </a:r>
            <a:endParaRPr lang="en-GB" sz="1200" i="1" dirty="0">
              <a:solidFill>
                <a:srgbClr val="000000"/>
              </a:solidFill>
              <a:effectLst/>
              <a:ea typeface="Calibri" panose="020F0502020204030204" pitchFamily="34" charset="0"/>
            </a:endParaRPr>
          </a:p>
          <a:p>
            <a:pPr marL="228600" indent="-228600" algn="l" rtl="0" fontAlgn="base">
              <a:buFont typeface="+mj-lt"/>
              <a:buAutoNum type="alphaLcParenR"/>
            </a:pPr>
            <a:endParaRPr lang="en-GB" sz="400" i="1">
              <a:solidFill>
                <a:srgbClr val="000000"/>
              </a:solidFill>
              <a:effectLst/>
              <a:ea typeface="Calibri" panose="020F0502020204030204" pitchFamily="34" charset="0"/>
            </a:endParaRPr>
          </a:p>
          <a:p>
            <a:pPr marL="114300" indent="-114300" algn="l" fontAlgn="base"/>
            <a:r>
              <a:rPr lang="en-GB" sz="1200" i="1" dirty="0">
                <a:latin typeface="Calibri"/>
                <a:ea typeface="Calibri" panose="020F0502020204030204" pitchFamily="34" charset="0"/>
                <a:cs typeface="Calibri"/>
              </a:rPr>
              <a:t>f) </a:t>
            </a:r>
            <a:r>
              <a:rPr lang="en-GB" sz="1200" i="1" dirty="0" err="1">
                <a:latin typeface="Calibri"/>
                <a:ea typeface="Calibri" panose="020F0502020204030204" pitchFamily="34" charset="0"/>
                <a:cs typeface="Calibri"/>
              </a:rPr>
              <a:t>Varış</a:t>
            </a:r>
            <a:r>
              <a:rPr lang="en-GB" sz="1200" i="1" dirty="0">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yerine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gecikmeden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nakliye</a:t>
            </a:r>
            <a:r>
              <a:rPr lang="en-GB" sz="1200" i="1" dirty="0">
                <a:solidFill>
                  <a:srgbClr val="000000"/>
                </a:solidFill>
                <a:effectLst/>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yapılması</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hayvanların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refah</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koşulları</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düzenli</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olarak</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kontrol</a:t>
            </a:r>
            <a:r>
              <a:rPr lang="en-GB" sz="1200" i="1" dirty="0">
                <a:solidFill>
                  <a:srgbClr val="000000"/>
                </a:solidFill>
                <a:effectLst/>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edilmesi</a:t>
            </a:r>
            <a:r>
              <a:rPr lang="en-GB" sz="1200" i="1" dirty="0">
                <a:latin typeface="Calibri"/>
                <a:ea typeface="Calibri" panose="020F0502020204030204" pitchFamily="34" charset="0"/>
                <a:cs typeface="Calibri"/>
              </a:rPr>
              <a:t> </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uygun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şekilde</a:t>
            </a:r>
            <a:r>
              <a:rPr lang="en-GB" sz="1200" i="1" dirty="0">
                <a:solidFill>
                  <a:srgbClr val="000000"/>
                </a:solidFill>
                <a:effectLst/>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korunması</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gerekir</a:t>
            </a:r>
            <a:r>
              <a:rPr lang="en-GB" sz="1200" i="1" dirty="0">
                <a:latin typeface="Calibri"/>
                <a:ea typeface="Calibri" panose="020F0502020204030204" pitchFamily="34" charset="0"/>
                <a:cs typeface="Calibri"/>
              </a:rPr>
              <a:t>. </a:t>
            </a:r>
            <a:endParaRPr lang="en-GB" sz="1200" i="1" dirty="0">
              <a:solidFill>
                <a:srgbClr val="000000"/>
              </a:solidFill>
              <a:effectLst/>
              <a:ea typeface="Calibri" panose="020F0502020204030204" pitchFamily="34" charset="0"/>
            </a:endParaRPr>
          </a:p>
          <a:p>
            <a:pPr marL="228600" indent="-228600" algn="l" rtl="0" fontAlgn="base">
              <a:buFont typeface="+mj-lt"/>
              <a:buAutoNum type="alphaLcParenR"/>
            </a:pPr>
            <a:endParaRPr lang="en-GB" sz="400" i="1">
              <a:solidFill>
                <a:srgbClr val="000000"/>
              </a:solidFill>
              <a:effectLst/>
              <a:ea typeface="Calibri" panose="020F0502020204030204" pitchFamily="34" charset="0"/>
            </a:endParaRPr>
          </a:p>
          <a:p>
            <a:pPr marL="114300" indent="-114300" algn="l" fontAlgn="base"/>
            <a:r>
              <a:rPr lang="en-GB" sz="1200" i="1" dirty="0">
                <a:latin typeface="Calibri"/>
                <a:ea typeface="Calibri" panose="020F0502020204030204" pitchFamily="34" charset="0"/>
                <a:cs typeface="Calibri"/>
              </a:rPr>
              <a:t>g) </a:t>
            </a:r>
            <a:r>
              <a:rPr lang="en-GB" sz="1200" i="1" dirty="0" err="1">
                <a:latin typeface="Calibri"/>
                <a:ea typeface="Calibri" panose="020F0502020204030204" pitchFamily="34" charset="0"/>
                <a:cs typeface="Calibri"/>
              </a:rPr>
              <a:t>Hayvanlar</a:t>
            </a:r>
            <a:r>
              <a:rPr lang="en-GB" sz="1200" i="1" dirty="0">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için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boyutlarına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amaçlanan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yolculuğa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uygun</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yeterli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zemin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alanı</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yükseklik</a:t>
            </a:r>
            <a:r>
              <a:rPr lang="en-GB" sz="1200" i="1" dirty="0">
                <a:solidFill>
                  <a:srgbClr val="000000"/>
                </a:solidFill>
                <a:effectLst/>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sağlanmalıdır</a:t>
            </a:r>
            <a:r>
              <a:rPr lang="en-GB" sz="1200" i="1" dirty="0">
                <a:latin typeface="Calibri"/>
                <a:ea typeface="Calibri" panose="020F0502020204030204" pitchFamily="34" charset="0"/>
                <a:cs typeface="Calibri"/>
              </a:rPr>
              <a:t>.</a:t>
            </a:r>
            <a:endParaRPr lang="en-GB" sz="1200" i="1" dirty="0">
              <a:solidFill>
                <a:srgbClr val="000000"/>
              </a:solidFill>
              <a:ea typeface="Calibri" panose="020F0502020204030204" pitchFamily="34" charset="0"/>
            </a:endParaRPr>
          </a:p>
          <a:p>
            <a:pPr marL="228600" indent="-228600" algn="l" rtl="0" fontAlgn="base">
              <a:buFont typeface="+mj-lt"/>
              <a:buAutoNum type="alphaLcParenR"/>
            </a:pPr>
            <a:endParaRPr lang="en-GB" sz="400" i="1">
              <a:solidFill>
                <a:srgbClr val="000000"/>
              </a:solidFill>
              <a:effectLst/>
              <a:ea typeface="Calibri" panose="020F0502020204030204" pitchFamily="34" charset="0"/>
            </a:endParaRPr>
          </a:p>
          <a:p>
            <a:pPr marL="114300" indent="-114300" algn="l" fontAlgn="base"/>
            <a:r>
              <a:rPr lang="en-GB" sz="1200" i="1" dirty="0">
                <a:latin typeface="Calibri"/>
                <a:ea typeface="Calibri" panose="020F0502020204030204" pitchFamily="34" charset="0"/>
                <a:cs typeface="Calibri"/>
              </a:rPr>
              <a:t>h) </a:t>
            </a:r>
            <a:r>
              <a:rPr lang="en-GB" sz="1200" i="1" dirty="0" err="1">
                <a:latin typeface="Calibri"/>
                <a:ea typeface="Calibri" panose="020F0502020204030204" pitchFamily="34" charset="0"/>
                <a:cs typeface="Calibri"/>
              </a:rPr>
              <a:t>Hayvanlara</a:t>
            </a:r>
            <a:r>
              <a:rPr lang="en-GB" sz="1200" i="1" dirty="0">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uygun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aralıklarla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tür</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büyüklüklerine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uygun</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nitelik</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nicelikte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su</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yem</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dinlenme</a:t>
            </a:r>
            <a:r>
              <a:rPr lang="en-GB" sz="1200" i="1" dirty="0">
                <a:solidFill>
                  <a:srgbClr val="000000"/>
                </a:solidFill>
                <a:effectLst/>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sağlanmalıdır</a:t>
            </a:r>
            <a:r>
              <a:rPr lang="en-GB" sz="1200" i="1" dirty="0">
                <a:solidFill>
                  <a:srgbClr val="000000"/>
                </a:solidFill>
                <a:effectLst/>
                <a:latin typeface="Calibri"/>
                <a:ea typeface="Calibri" panose="020F0502020204030204" pitchFamily="34" charset="0"/>
                <a:cs typeface="Calibri"/>
              </a:rPr>
              <a:t>.</a:t>
            </a:r>
            <a:r>
              <a:rPr lang="en-GB" sz="1200" i="1" dirty="0">
                <a:latin typeface="Calibri"/>
                <a:ea typeface="Calibri" panose="020F0502020204030204" pitchFamily="34" charset="0"/>
                <a:cs typeface="Calibri"/>
              </a:rPr>
              <a:t> </a:t>
            </a:r>
            <a:endParaRPr lang="en-GB" sz="1200" i="1" dirty="0">
              <a:solidFill>
                <a:srgbClr val="000000"/>
              </a:solidFill>
              <a:effectLst/>
              <a:ea typeface="Calibri" panose="020F0502020204030204" pitchFamily="34" charset="0"/>
            </a:endParaRPr>
          </a:p>
          <a:p>
            <a:pPr marL="228600" indent="-228600" algn="l" rtl="0" fontAlgn="base">
              <a:buFont typeface="+mj-lt"/>
              <a:buAutoNum type="alphaLcParenR"/>
            </a:pPr>
            <a:endParaRPr lang="en-GB" sz="800" i="0">
              <a:solidFill>
                <a:srgbClr val="000000"/>
              </a:solidFill>
              <a:effectLst/>
              <a:ea typeface="Calibri" panose="020F0502020204030204" pitchFamily="34" charset="0"/>
            </a:endParaRPr>
          </a:p>
          <a:p>
            <a:pPr algn="l" fontAlgn="base"/>
            <a:r>
              <a:rPr lang="en-GB" sz="1200" i="0" dirty="0" err="1">
                <a:solidFill>
                  <a:srgbClr val="000000"/>
                </a:solidFill>
                <a:effectLst/>
                <a:latin typeface="Calibri"/>
                <a:ea typeface="Calibri" panose="020F0502020204030204" pitchFamily="34" charset="0"/>
                <a:cs typeface="Calibri"/>
              </a:rPr>
              <a:t>Taşıyıcılar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bekçiler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toplanma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merkezleri</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mevzuata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uymak</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zorundadır</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1562939" y="1282974"/>
            <a:ext cx="5549712" cy="461665"/>
          </a:xfrm>
          <a:prstGeom prst="rect">
            <a:avLst/>
          </a:prstGeom>
          <a:noFill/>
        </p:spPr>
        <p:txBody>
          <a:bodyPr wrap="square" lIns="91440" tIns="45720" rIns="91440" bIns="45720" anchor="t">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B.2.6. Lojistik / Taşımacılık</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33" name="Slide Number Placeholder 9">
            <a:extLst>
              <a:ext uri="{FF2B5EF4-FFF2-40B4-BE49-F238E27FC236}">
                <a16:creationId xmlns:a16="http://schemas.microsoft.com/office/drawing/2014/main" id="{454A037F-B191-3356-B8E5-BFF7F27247BE}"/>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43</a:t>
            </a:fld>
            <a:endParaRPr lang="en-US" sz="1100"/>
          </a:p>
        </p:txBody>
      </p:sp>
    </p:spTree>
    <p:extLst>
      <p:ext uri="{BB962C8B-B14F-4D97-AF65-F5344CB8AC3E}">
        <p14:creationId xmlns:p14="http://schemas.microsoft.com/office/powerpoint/2010/main" val="4076676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926122"/>
          </a:xfrm>
        </p:spPr>
        <p:txBody>
          <a:bodyPr lIns="91440" tIns="45720" rIns="91440" bIns="45720" numCol="1" spcCol="288000" anchor="t">
            <a:noAutofit/>
          </a:bodyPr>
          <a:lstStyle/>
          <a:p>
            <a:pPr fontAlgn="base"/>
            <a:r>
              <a:rPr lang="en-GB" sz="1400" b="1" i="0" err="1">
                <a:solidFill>
                  <a:srgbClr val="000000"/>
                </a:solidFill>
                <a:effectLst/>
                <a:latin typeface="Calibri"/>
                <a:ea typeface="Calibri" panose="020F0502020204030204" pitchFamily="34" charset="0"/>
                <a:cs typeface="Calibri"/>
              </a:rPr>
              <a:t>Kısa</a:t>
            </a:r>
            <a:r>
              <a:rPr lang="en-GB" sz="1400" b="1" i="0" dirty="0">
                <a:solidFill>
                  <a:srgbClr val="000000"/>
                </a:solidFill>
                <a:effectLst/>
                <a:latin typeface="Calibri"/>
                <a:ea typeface="Calibri" panose="020F0502020204030204" pitchFamily="34" charset="0"/>
                <a:cs typeface="Calibri"/>
              </a:rPr>
              <a:t> </a:t>
            </a:r>
            <a:r>
              <a:rPr lang="en-GB" sz="1400" b="1" i="0" err="1">
                <a:solidFill>
                  <a:srgbClr val="000000"/>
                </a:solidFill>
                <a:effectLst/>
                <a:latin typeface="Calibri"/>
                <a:ea typeface="Calibri" panose="020F0502020204030204" pitchFamily="34" charset="0"/>
                <a:cs typeface="Calibri"/>
              </a:rPr>
              <a:t>gıda</a:t>
            </a:r>
            <a:r>
              <a:rPr lang="en-GB" sz="1400" b="1" i="0" dirty="0">
                <a:solidFill>
                  <a:srgbClr val="000000"/>
                </a:solidFill>
                <a:effectLst/>
                <a:latin typeface="Calibri"/>
                <a:ea typeface="Calibri" panose="020F0502020204030204" pitchFamily="34" charset="0"/>
                <a:cs typeface="Calibri"/>
              </a:rPr>
              <a:t> </a:t>
            </a:r>
            <a:r>
              <a:rPr lang="en-GB" sz="1400" b="1" i="0" err="1">
                <a:solidFill>
                  <a:srgbClr val="000000"/>
                </a:solidFill>
                <a:effectLst/>
                <a:latin typeface="Calibri"/>
                <a:ea typeface="Calibri" panose="020F0502020204030204" pitchFamily="34" charset="0"/>
                <a:cs typeface="Calibri"/>
              </a:rPr>
              <a:t>tedarik</a:t>
            </a:r>
            <a:r>
              <a:rPr lang="en-GB" sz="1400" b="1" i="0" dirty="0">
                <a:solidFill>
                  <a:srgbClr val="000000"/>
                </a:solidFill>
                <a:effectLst/>
                <a:latin typeface="Calibri"/>
                <a:ea typeface="Calibri" panose="020F0502020204030204" pitchFamily="34" charset="0"/>
                <a:cs typeface="Calibri"/>
              </a:rPr>
              <a:t> </a:t>
            </a:r>
            <a:r>
              <a:rPr lang="en-GB" sz="1400" b="1" i="0" err="1">
                <a:solidFill>
                  <a:srgbClr val="000000"/>
                </a:solidFill>
                <a:effectLst/>
                <a:latin typeface="Calibri"/>
                <a:ea typeface="Calibri" panose="020F0502020204030204" pitchFamily="34" charset="0"/>
                <a:cs typeface="Calibri"/>
              </a:rPr>
              <a:t>zincirleri</a:t>
            </a:r>
            <a:r>
              <a:rPr lang="en-GB" sz="1400" b="1" dirty="0">
                <a:latin typeface="Calibri"/>
                <a:ea typeface="Calibri" panose="020F0502020204030204" pitchFamily="34" charset="0"/>
                <a:cs typeface="Calibri"/>
              </a:rPr>
              <a:t> </a:t>
            </a:r>
            <a:endParaRPr lang="en-GB" sz="1400" b="1" i="0" dirty="0">
              <a:solidFill>
                <a:srgbClr val="000000"/>
              </a:solidFill>
              <a:effectLst/>
              <a:ea typeface="Calibri" panose="020F0502020204030204" pitchFamily="34" charset="0"/>
            </a:endParaRPr>
          </a:p>
          <a:p>
            <a:pPr fontAlgn="base"/>
            <a:r>
              <a:rPr lang="en-GB" sz="1200" b="0" i="0" err="1">
                <a:solidFill>
                  <a:srgbClr val="000000"/>
                </a:solidFill>
                <a:effectLst/>
                <a:latin typeface="Calibri"/>
                <a:ea typeface="Calibri" panose="020F0502020204030204" pitchFamily="34" charset="0"/>
                <a:cs typeface="Calibri"/>
              </a:rPr>
              <a:t>Tüketiciler</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politika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yapıcılar</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araştırmacılar</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gıda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üreticileri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tedarikçileri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gıda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zincirlerinin</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sürdürülebilirliğini</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garanti</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altına</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almakla</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ilgileniyorlar</a:t>
            </a:r>
            <a:r>
              <a:rPr lang="en-GB" sz="1200" b="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Kısa</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gıda</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tedarik</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zincirleri</a:t>
            </a:r>
            <a:r>
              <a:rPr lang="en-GB" sz="1200" dirty="0">
                <a:latin typeface="Calibri"/>
                <a:ea typeface="Calibri" panose="020F0502020204030204" pitchFamily="34" charset="0"/>
                <a:cs typeface="Calibri"/>
              </a:rPr>
              <a:t> [Short food supply chains - SFSC] </a:t>
            </a:r>
            <a:r>
              <a:rPr lang="en-GB" sz="1200" b="0" i="0" err="1">
                <a:solidFill>
                  <a:srgbClr val="000000"/>
                </a:solidFill>
                <a:effectLst/>
                <a:latin typeface="Calibri"/>
                <a:ea typeface="Calibri" panose="020F0502020204030204" pitchFamily="34" charset="0"/>
                <a:cs typeface="Calibri"/>
              </a:rPr>
              <a:t>küreselleşmiş</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gıda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zincirlerine</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mükemmel</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bir</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alternatif</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olarak</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ortaya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çıkmıştır</a:t>
            </a:r>
            <a:r>
              <a:rPr lang="en-GB" sz="1200" b="0" i="0" dirty="0">
                <a:solidFill>
                  <a:srgbClr val="000000"/>
                </a:solidFill>
                <a:effectLst/>
                <a:latin typeface="Calibri"/>
                <a:ea typeface="Calibri" panose="020F0502020204030204" pitchFamily="34" charset="0"/>
                <a:cs typeface="Calibri"/>
              </a:rPr>
              <a:t>.</a:t>
            </a:r>
            <a:endParaRPr lang="en-GB" sz="1200" b="0" i="0" dirty="0">
              <a:solidFill>
                <a:srgbClr val="000000"/>
              </a:solidFill>
              <a:ea typeface="Calibri" panose="020F0502020204030204" pitchFamily="34" charset="0"/>
              <a:cs typeface="Calibri"/>
            </a:endParaRPr>
          </a:p>
          <a:p>
            <a:pPr rtl="0" fontAlgn="base"/>
            <a:endParaRPr lang="en-GB" sz="800" b="0" i="0">
              <a:solidFill>
                <a:srgbClr val="000000"/>
              </a:solidFill>
              <a:effectLst/>
              <a:ea typeface="Calibri" panose="020F0502020204030204" pitchFamily="34" charset="0"/>
            </a:endParaRPr>
          </a:p>
          <a:p>
            <a:pPr fontAlgn="base"/>
            <a:r>
              <a:rPr lang="en-GB" sz="1200" b="1" i="0" dirty="0">
                <a:solidFill>
                  <a:srgbClr val="000000"/>
                </a:solidFill>
                <a:effectLst/>
                <a:latin typeface="Calibri"/>
                <a:ea typeface="Calibri" panose="020F0502020204030204" pitchFamily="34" charset="0"/>
                <a:cs typeface="Calibri"/>
              </a:rPr>
              <a:t>SFSC, </a:t>
            </a:r>
            <a:r>
              <a:rPr lang="en-GB" sz="1200" b="1" i="0" err="1">
                <a:solidFill>
                  <a:srgbClr val="000000"/>
                </a:solidFill>
                <a:effectLst/>
                <a:latin typeface="Calibri"/>
                <a:ea typeface="Calibri" panose="020F0502020204030204" pitchFamily="34" charset="0"/>
                <a:cs typeface="Calibri"/>
              </a:rPr>
              <a:t>sürdürülebilirlik</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hedeflerine</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ulaşmayı</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amaçlayan</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alternatif</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bir</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gıda</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sistemini</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temsil</a:t>
            </a:r>
            <a:r>
              <a:rPr lang="en-GB" sz="1200" b="1" i="0" dirty="0">
                <a:solidFill>
                  <a:srgbClr val="000000"/>
                </a:solidFill>
                <a:effectLst/>
                <a:latin typeface="Calibri"/>
                <a:ea typeface="Calibri" panose="020F0502020204030204" pitchFamily="34" charset="0"/>
                <a:cs typeface="Calibri"/>
              </a:rPr>
              <a:t> </a:t>
            </a:r>
            <a:r>
              <a:rPr lang="en-GB" sz="1200" b="1" i="0" err="1">
                <a:solidFill>
                  <a:srgbClr val="000000"/>
                </a:solidFill>
                <a:effectLst/>
                <a:latin typeface="Calibri"/>
                <a:ea typeface="Calibri" panose="020F0502020204030204" pitchFamily="34" charset="0"/>
                <a:cs typeface="Calibri"/>
              </a:rPr>
              <a:t>eder</a:t>
            </a:r>
            <a:r>
              <a:rPr lang="en-GB" sz="1200" b="1"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b="0" i="0" dirty="0">
              <a:solidFill>
                <a:srgbClr val="000000"/>
              </a:solidFill>
              <a:ea typeface="Calibri" panose="020F0502020204030204" pitchFamily="34" charset="0"/>
              <a:cs typeface="Calibri"/>
            </a:endParaRPr>
          </a:p>
          <a:p>
            <a:pPr rtl="0" fontAlgn="base"/>
            <a:endParaRPr lang="en-GB" sz="500" b="0" i="0">
              <a:solidFill>
                <a:srgbClr val="000000"/>
              </a:solidFill>
              <a:effectLst/>
              <a:ea typeface="Calibri" panose="020F0502020204030204" pitchFamily="34" charset="0"/>
            </a:endParaRPr>
          </a:p>
          <a:p>
            <a:pPr rtl="0" fontAlgn="base"/>
            <a:r>
              <a:rPr lang="en-GB" sz="1200" b="0" i="0" dirty="0">
                <a:solidFill>
                  <a:srgbClr val="000000"/>
                </a:solidFill>
                <a:effectLst/>
                <a:latin typeface="Calibri"/>
                <a:ea typeface="Calibri" panose="020F0502020204030204" pitchFamily="34" charset="0"/>
                <a:cs typeface="Calibri"/>
              </a:rPr>
              <a:t>SFSC </a:t>
            </a:r>
            <a:r>
              <a:rPr lang="en-GB" sz="1200" b="0" i="0" err="1">
                <a:solidFill>
                  <a:srgbClr val="000000"/>
                </a:solidFill>
                <a:effectLst/>
                <a:latin typeface="Calibri"/>
                <a:ea typeface="Calibri" panose="020F0502020204030204" pitchFamily="34" charset="0"/>
                <a:cs typeface="Calibri"/>
              </a:rPr>
              <a:t>sürdürülebilirlik</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hedefleri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aşağıdaki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şekilde</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temsil</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edilmektedir</a:t>
            </a:r>
            <a:r>
              <a:rPr lang="en-GB" sz="1200" b="0" i="0" dirty="0">
                <a:solidFill>
                  <a:srgbClr val="000000"/>
                </a:solidFill>
                <a:effectLst/>
                <a:latin typeface="Calibri"/>
                <a:ea typeface="Calibri" panose="020F0502020204030204" pitchFamily="34" charset="0"/>
                <a:cs typeface="Calibri"/>
              </a:rPr>
              <a:t>:</a:t>
            </a:r>
            <a:endParaRPr lang="en-GB" sz="1200" b="0" i="0" dirty="0">
              <a:solidFill>
                <a:srgbClr val="000000"/>
              </a:solidFill>
              <a:ea typeface="Calibri" panose="020F0502020204030204" pitchFamily="34" charset="0"/>
              <a:cs typeface="Calibri"/>
            </a:endParaRPr>
          </a:p>
          <a:p>
            <a:pPr rtl="0" fontAlgn="base"/>
            <a:endParaRPr lang="en-GB" sz="1200">
              <a:ea typeface="Calibri" panose="020F0502020204030204" pitchFamily="34" charset="0"/>
            </a:endParaRPr>
          </a:p>
          <a:p>
            <a:pPr rtl="0" fontAlgn="base"/>
            <a:endParaRPr lang="en-GB" sz="1200" b="0" i="0">
              <a:solidFill>
                <a:srgbClr val="000000"/>
              </a:solidFill>
              <a:effectLst/>
              <a:ea typeface="Calibri" panose="020F0502020204030204" pitchFamily="34" charset="0"/>
            </a:endParaRPr>
          </a:p>
          <a:p>
            <a:pPr rtl="0" fontAlgn="base"/>
            <a:endParaRPr lang="en-GB" sz="1200">
              <a:ea typeface="Calibri" panose="020F0502020204030204" pitchFamily="34" charset="0"/>
            </a:endParaRPr>
          </a:p>
          <a:p>
            <a:pPr rtl="0" fontAlgn="base"/>
            <a:endParaRPr lang="en-GB" sz="1200" b="0" i="0">
              <a:solidFill>
                <a:srgbClr val="000000"/>
              </a:solidFill>
              <a:effectLst/>
              <a:ea typeface="Calibri" panose="020F0502020204030204" pitchFamily="34" charset="0"/>
            </a:endParaRPr>
          </a:p>
          <a:p>
            <a:pPr rtl="0" fontAlgn="base"/>
            <a:endParaRPr lang="en-GB" sz="1200">
              <a:ea typeface="Calibri" panose="020F0502020204030204" pitchFamily="34" charset="0"/>
            </a:endParaRPr>
          </a:p>
          <a:p>
            <a:pPr rtl="0" fontAlgn="base"/>
            <a:endParaRPr lang="en-GB" sz="1200" b="0" i="0">
              <a:solidFill>
                <a:srgbClr val="000000"/>
              </a:solidFill>
              <a:effectLst/>
              <a:ea typeface="Calibri" panose="020F0502020204030204" pitchFamily="34" charset="0"/>
            </a:endParaRPr>
          </a:p>
          <a:p>
            <a:pPr rtl="0" fontAlgn="base"/>
            <a:endParaRPr lang="en-GB" sz="1200">
              <a:ea typeface="Calibri" panose="020F0502020204030204" pitchFamily="34" charset="0"/>
            </a:endParaRPr>
          </a:p>
          <a:p>
            <a:pPr rtl="0" fontAlgn="base"/>
            <a:endParaRPr lang="en-GB" sz="1200" b="0" i="0">
              <a:solidFill>
                <a:srgbClr val="000000"/>
              </a:solidFill>
              <a:effectLst/>
              <a:ea typeface="Calibri" panose="020F0502020204030204" pitchFamily="34" charset="0"/>
            </a:endParaRPr>
          </a:p>
          <a:p>
            <a:pPr rtl="0" fontAlgn="base"/>
            <a:endParaRPr lang="en-GB" sz="1200">
              <a:ea typeface="Calibri" panose="020F0502020204030204" pitchFamily="34" charset="0"/>
            </a:endParaRPr>
          </a:p>
          <a:p>
            <a:pPr rtl="0" fontAlgn="base"/>
            <a:endParaRPr lang="en-GB" sz="1200" b="0" i="0">
              <a:solidFill>
                <a:srgbClr val="000000"/>
              </a:solidFill>
              <a:effectLst/>
              <a:ea typeface="Calibri" panose="020F0502020204030204" pitchFamily="34" charset="0"/>
            </a:endParaRPr>
          </a:p>
          <a:p>
            <a:pPr rtl="0" fontAlgn="base"/>
            <a:endParaRPr lang="en-GB" sz="1200">
              <a:ea typeface="Calibri" panose="020F0502020204030204" pitchFamily="34" charset="0"/>
            </a:endParaRPr>
          </a:p>
          <a:p>
            <a:pPr rtl="0" fontAlgn="base"/>
            <a:endParaRPr lang="en-GB" sz="1200" b="0" i="0">
              <a:solidFill>
                <a:srgbClr val="000000"/>
              </a:solidFill>
              <a:effectLst/>
              <a:ea typeface="Calibri" panose="020F0502020204030204" pitchFamily="34" charset="0"/>
            </a:endParaRPr>
          </a:p>
          <a:p>
            <a:pPr rtl="0" fontAlgn="base"/>
            <a:endParaRPr lang="en-GB" sz="1200">
              <a:ea typeface="Calibri" panose="020F0502020204030204" pitchFamily="34" charset="0"/>
            </a:endParaRPr>
          </a:p>
          <a:p>
            <a:pPr rtl="0" fontAlgn="base"/>
            <a:endParaRPr lang="en-GB" sz="1200" b="0" i="0">
              <a:solidFill>
                <a:srgbClr val="000000"/>
              </a:solidFill>
              <a:effectLst/>
              <a:ea typeface="Calibri" panose="020F0502020204030204" pitchFamily="34" charset="0"/>
            </a:endParaRPr>
          </a:p>
          <a:p>
            <a:pPr rtl="0" fontAlgn="base"/>
            <a:endParaRPr lang="en-GB" sz="1200">
              <a:ea typeface="Calibri" panose="020F0502020204030204" pitchFamily="34" charset="0"/>
            </a:endParaRPr>
          </a:p>
          <a:p>
            <a:pPr rtl="0" fontAlgn="base"/>
            <a:endParaRPr lang="en-GB" sz="1200" b="0" i="0">
              <a:solidFill>
                <a:srgbClr val="000000"/>
              </a:solidFill>
              <a:effectLst/>
              <a:ea typeface="Calibri" panose="020F0502020204030204" pitchFamily="34" charset="0"/>
            </a:endParaRPr>
          </a:p>
          <a:p>
            <a:pPr rtl="0" fontAlgn="base"/>
            <a:endParaRPr lang="en-GB" sz="1200">
              <a:ea typeface="Calibri" panose="020F0502020204030204" pitchFamily="34" charset="0"/>
            </a:endParaRPr>
          </a:p>
          <a:p>
            <a:pPr rtl="0" fontAlgn="base"/>
            <a:endParaRPr lang="en-GB" sz="1200" b="0" i="0">
              <a:solidFill>
                <a:srgbClr val="000000"/>
              </a:solidFill>
              <a:effectLst/>
              <a:ea typeface="Calibri" panose="020F0502020204030204" pitchFamily="34" charset="0"/>
            </a:endParaRPr>
          </a:p>
          <a:p>
            <a:pPr rtl="0" fontAlgn="base"/>
            <a:endParaRPr lang="en-GB" sz="1200">
              <a:ea typeface="Calibri" panose="020F0502020204030204" pitchFamily="34" charset="0"/>
            </a:endParaRPr>
          </a:p>
          <a:p>
            <a:pPr rtl="0" fontAlgn="base"/>
            <a:endParaRPr lang="en-GB" sz="1200" b="0" i="0">
              <a:solidFill>
                <a:srgbClr val="000000"/>
              </a:solidFill>
              <a:effectLst/>
              <a:ea typeface="Calibri" panose="020F0502020204030204" pitchFamily="34" charset="0"/>
            </a:endParaRPr>
          </a:p>
          <a:p>
            <a:pPr rtl="0" fontAlgn="base"/>
            <a:endParaRPr lang="en-GB" sz="1200">
              <a:ea typeface="Calibri" panose="020F0502020204030204" pitchFamily="34" charset="0"/>
            </a:endParaRPr>
          </a:p>
          <a:p>
            <a:pPr rtl="0" fontAlgn="base"/>
            <a:endParaRPr lang="en-GB" sz="1200" b="0" i="0">
              <a:solidFill>
                <a:srgbClr val="000000"/>
              </a:solidFill>
              <a:effectLst/>
              <a:ea typeface="Calibri" panose="020F0502020204030204" pitchFamily="34" charset="0"/>
            </a:endParaRPr>
          </a:p>
          <a:p>
            <a:pPr rtl="0" fontAlgn="base"/>
            <a:endParaRPr lang="en-GB" sz="1200">
              <a:ea typeface="Calibri" panose="020F0502020204030204" pitchFamily="34" charset="0"/>
            </a:endParaRPr>
          </a:p>
          <a:p>
            <a:pPr rtl="0" fontAlgn="base"/>
            <a:endParaRPr lang="en-GB" sz="400">
              <a:ea typeface="Calibri" panose="020F0502020204030204" pitchFamily="34" charset="0"/>
            </a:endParaRPr>
          </a:p>
          <a:p>
            <a:pPr fontAlgn="base"/>
            <a:r>
              <a:rPr lang="en-GB" sz="1200" b="0" i="0" dirty="0">
                <a:solidFill>
                  <a:srgbClr val="000000"/>
                </a:solidFill>
                <a:effectLst/>
                <a:latin typeface="Calibri"/>
                <a:ea typeface="Calibri" panose="020F0502020204030204" pitchFamily="34" charset="0"/>
                <a:cs typeface="Calibri"/>
              </a:rPr>
              <a:t>SFSC </a:t>
            </a:r>
            <a:r>
              <a:rPr lang="en-GB" sz="1200" err="1">
                <a:latin typeface="Calibri"/>
                <a:ea typeface="Calibri" panose="020F0502020204030204" pitchFamily="34" charset="0"/>
                <a:cs typeface="Calibri"/>
              </a:rPr>
              <a:t>bir</a:t>
            </a:r>
            <a:r>
              <a:rPr lang="en-GB" sz="1200" dirty="0">
                <a:latin typeface="Calibri"/>
                <a:ea typeface="Calibri" panose="020F0502020204030204" pitchFamily="34" charset="0"/>
                <a:cs typeface="Calibri"/>
              </a:rPr>
              <a:t> </a:t>
            </a:r>
            <a:r>
              <a:rPr lang="en-GB" sz="1200" err="1">
                <a:latin typeface="Calibri"/>
                <a:ea typeface="Calibri" panose="020F0502020204030204" pitchFamily="34" charset="0"/>
                <a:cs typeface="Calibri"/>
              </a:rPr>
              <a:t>değer</a:t>
            </a:r>
            <a:r>
              <a:rPr lang="en-GB" sz="1200" dirty="0">
                <a:latin typeface="Calibri"/>
                <a:ea typeface="Calibri" panose="020F0502020204030204" pitchFamily="34" charset="0"/>
                <a:cs typeface="Calibri"/>
              </a:rPr>
              <a:t> </a:t>
            </a:r>
            <a:r>
              <a:rPr lang="en-GB" sz="1200" err="1">
                <a:latin typeface="Calibri"/>
                <a:ea typeface="Calibri" panose="020F0502020204030204" pitchFamily="34" charset="0"/>
                <a:cs typeface="Calibri"/>
              </a:rPr>
              <a:t>tabanlı</a:t>
            </a:r>
            <a:r>
              <a:rPr lang="en-GB" sz="1200" dirty="0">
                <a:latin typeface="Calibri"/>
                <a:ea typeface="Calibri" panose="020F0502020204030204" pitchFamily="34" charset="0"/>
                <a:cs typeface="Calibri"/>
              </a:rPr>
              <a:t> </a:t>
            </a:r>
            <a:r>
              <a:rPr lang="en-GB" sz="1200" err="1">
                <a:latin typeface="Calibri"/>
                <a:ea typeface="Calibri" panose="020F0502020204030204" pitchFamily="34" charset="0"/>
                <a:cs typeface="Calibri"/>
              </a:rPr>
              <a:t>sosyal</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sağlık</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çevresel</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değerleri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etkileri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içeren</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tedarik</a:t>
            </a:r>
            <a:r>
              <a:rPr lang="en-GB" sz="1200" b="0" i="0" dirty="0">
                <a:solidFill>
                  <a:srgbClr val="000000"/>
                </a:solidFill>
                <a:effectLst/>
                <a:latin typeface="Calibri"/>
                <a:ea typeface="Calibri" panose="020F0502020204030204" pitchFamily="34" charset="0"/>
                <a:cs typeface="Calibri"/>
              </a:rPr>
              <a:t> </a:t>
            </a:r>
            <a:r>
              <a:rPr lang="en-GB" sz="1200" err="1">
                <a:latin typeface="Calibri"/>
                <a:ea typeface="Calibri" panose="020F0502020204030204" pitchFamily="34" charset="0"/>
                <a:cs typeface="Calibri"/>
              </a:rPr>
              <a:t>zinciridir</a:t>
            </a:r>
            <a:r>
              <a:rPr lang="en-GB" sz="1200" dirty="0">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SFSC'nin</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en</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sezgisel</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sık</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alıntılanan</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özelliği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coğrafi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yakınlıktır</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yani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bölgeler</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veya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ülkeler</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mesafe</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veya</a:t>
            </a:r>
            <a:r>
              <a:rPr lang="en-GB" sz="1200" b="0" i="0" dirty="0">
                <a:solidFill>
                  <a:srgbClr val="000000"/>
                </a:solidFill>
                <a:effectLst/>
                <a:latin typeface="Calibri"/>
                <a:ea typeface="Calibri" panose="020F0502020204030204" pitchFamily="34" charset="0"/>
                <a:cs typeface="Calibri"/>
              </a:rPr>
              <a:t> zaman </a:t>
            </a:r>
            <a:r>
              <a:rPr lang="en-GB" sz="1200" b="0" i="0" err="1">
                <a:solidFill>
                  <a:srgbClr val="000000"/>
                </a:solidFill>
                <a:effectLst/>
                <a:latin typeface="Calibri"/>
                <a:ea typeface="Calibri" panose="020F0502020204030204" pitchFamily="34" charset="0"/>
                <a:cs typeface="Calibri"/>
              </a:rPr>
              <a:t>cinsinden</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siyasi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sınırlarla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ölçülebilen</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üreticiler</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ve</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tüketiciler</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arasındaki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yakınlıktır</a:t>
            </a:r>
            <a:r>
              <a:rPr lang="en-GB" sz="1200" b="0" i="0" dirty="0">
                <a:solidFill>
                  <a:srgbClr val="000000"/>
                </a:solidFill>
                <a:effectLst/>
                <a:latin typeface="Calibri"/>
                <a:ea typeface="Calibri" panose="020F0502020204030204" pitchFamily="34" charset="0"/>
                <a:cs typeface="Calibri"/>
              </a:rPr>
              <a:t> (Zepeda </a:t>
            </a:r>
            <a:r>
              <a:rPr lang="en-GB" sz="1200" err="1">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a:t>
            </a:r>
            <a:r>
              <a:rPr lang="en-GB" sz="1200" err="1">
                <a:latin typeface="Calibri"/>
                <a:ea typeface="Calibri" panose="020F0502020204030204" pitchFamily="34" charset="0"/>
                <a:cs typeface="Calibri"/>
              </a:rPr>
              <a:t>Leviten</a:t>
            </a:r>
            <a:r>
              <a:rPr lang="en-GB" sz="1200" dirty="0">
                <a:latin typeface="Calibri"/>
                <a:ea typeface="Calibri" panose="020F0502020204030204" pitchFamily="34" charset="0"/>
                <a:cs typeface="Calibri"/>
              </a:rPr>
              <a:t>-Reid</a:t>
            </a:r>
            <a:r>
              <a:rPr lang="en-GB" sz="1200" b="0" i="0" dirty="0">
                <a:solidFill>
                  <a:srgbClr val="000000"/>
                </a:solidFill>
                <a:effectLst/>
                <a:latin typeface="Calibri"/>
                <a:ea typeface="Calibri" panose="020F0502020204030204" pitchFamily="34" charset="0"/>
                <a:cs typeface="Calibri"/>
              </a:rPr>
              <a:t>, 2004).</a:t>
            </a:r>
            <a:r>
              <a:rPr lang="en-GB" sz="1200" dirty="0">
                <a:latin typeface="Calibri"/>
                <a:ea typeface="Calibri" panose="020F0502020204030204" pitchFamily="34" charset="0"/>
                <a:cs typeface="Calibri"/>
              </a:rPr>
              <a:t> </a:t>
            </a:r>
            <a:endParaRPr lang="en-GB" sz="1200" b="0" i="0" dirty="0">
              <a:solidFill>
                <a:srgbClr val="000000"/>
              </a:solidFill>
              <a:effectLst/>
              <a:ea typeface="Calibri" panose="020F0502020204030204" pitchFamily="34" charset="0"/>
            </a:endParaRPr>
          </a:p>
          <a:p>
            <a:pPr rtl="0" fontAlgn="base"/>
            <a:endParaRPr lang="en-GB" sz="400" b="0" i="0">
              <a:solidFill>
                <a:srgbClr val="000000"/>
              </a:solidFill>
              <a:effectLst/>
              <a:ea typeface="Calibri" panose="020F0502020204030204" pitchFamily="34" charset="0"/>
            </a:endParaRPr>
          </a:p>
          <a:p>
            <a:pPr fontAlgn="base"/>
            <a:r>
              <a:rPr lang="en-GB" sz="1200" b="0" i="0" err="1">
                <a:solidFill>
                  <a:srgbClr val="000000"/>
                </a:solidFill>
                <a:effectLst/>
                <a:latin typeface="Calibri"/>
                <a:ea typeface="Calibri" panose="020F0502020204030204" pitchFamily="34" charset="0"/>
                <a:cs typeface="Calibri"/>
              </a:rPr>
              <a:t>Kısa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gıda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tedarik</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zincirleri</a:t>
            </a:r>
            <a:r>
              <a:rPr lang="en-GB" sz="1200" b="0" i="0" dirty="0">
                <a:solidFill>
                  <a:srgbClr val="000000"/>
                </a:solidFill>
                <a:effectLst/>
                <a:latin typeface="Calibri"/>
                <a:ea typeface="Calibri" panose="020F0502020204030204" pitchFamily="34" charset="0"/>
                <a:cs typeface="Calibri"/>
              </a:rPr>
              <a:t> (SFSC) </a:t>
            </a:r>
            <a:r>
              <a:rPr lang="en-GB" sz="1200" b="0" i="0" err="1">
                <a:solidFill>
                  <a:srgbClr val="000000"/>
                </a:solidFill>
                <a:effectLst/>
                <a:latin typeface="Calibri"/>
                <a:ea typeface="Calibri" panose="020F0502020204030204" pitchFamily="34" charset="0"/>
                <a:cs typeface="Calibri"/>
              </a:rPr>
              <a:t>hakkında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daha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fazla</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bilgi</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edinmek</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için</a:t>
            </a:r>
            <a:r>
              <a:rPr lang="en-GB" sz="1200" b="0" i="0" dirty="0">
                <a:solidFill>
                  <a:srgbClr val="000000"/>
                </a:solidFill>
                <a:effectLst/>
                <a:latin typeface="Calibri"/>
                <a:ea typeface="Calibri" panose="020F0502020204030204" pitchFamily="34" charset="0"/>
                <a:cs typeface="Calibri"/>
              </a:rPr>
              <a:t> </a:t>
            </a:r>
            <a:r>
              <a:rPr lang="en-GB" sz="1200" b="0" i="0" err="1">
                <a:solidFill>
                  <a:srgbClr val="000000"/>
                </a:solidFill>
                <a:effectLst/>
                <a:latin typeface="Calibri"/>
                <a:ea typeface="Calibri" panose="020F0502020204030204" pitchFamily="34" charset="0"/>
                <a:cs typeface="Calibri"/>
              </a:rPr>
              <a:t>lütfen</a:t>
            </a:r>
            <a:r>
              <a:rPr lang="en-GB" sz="1200" b="0" i="0" dirty="0">
                <a:solidFill>
                  <a:srgbClr val="000000"/>
                </a:solidFill>
                <a:effectLst/>
                <a:latin typeface="Calibri"/>
                <a:ea typeface="Calibri" panose="020F0502020204030204" pitchFamily="34" charset="0"/>
                <a:cs typeface="Calibri"/>
              </a:rPr>
              <a:t> </a:t>
            </a:r>
            <a:r>
              <a:rPr lang="en-GB"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burayı</a:t>
            </a:r>
            <a:r>
              <a:rPr lang="en-GB" sz="1200" b="1" dirty="0">
                <a:solidFill>
                  <a:srgbClr val="F79037"/>
                </a:solidFill>
                <a:latin typeface="Calibri"/>
                <a:ea typeface="Calibri" panose="020F0502020204030204" pitchFamily="34" charset="0"/>
                <a:cs typeface="Calibri"/>
              </a:rPr>
              <a:t>  </a:t>
            </a:r>
            <a:r>
              <a:rPr lang="en-GB" sz="1200" err="1">
                <a:solidFill>
                  <a:schemeClr val="tx1"/>
                </a:solidFill>
                <a:latin typeface="Calibri"/>
                <a:ea typeface="Calibri" panose="020F0502020204030204" pitchFamily="34" charset="0"/>
                <a:cs typeface="Calibri"/>
              </a:rPr>
              <a:t>tıklayınız</a:t>
            </a:r>
            <a:r>
              <a:rPr lang="en-GB" sz="1200" dirty="0">
                <a:solidFill>
                  <a:schemeClr val="tx1"/>
                </a:solidFill>
                <a:latin typeface="Calibri"/>
                <a:ea typeface="Calibri" panose="020F0502020204030204" pitchFamily="34" charset="0"/>
                <a:cs typeface="Calibri"/>
              </a:rPr>
              <a:t>.</a:t>
            </a:r>
            <a:endParaRPr lang="en-GB" sz="1200" i="0" dirty="0">
              <a:solidFill>
                <a:schemeClr val="tx1"/>
              </a:solidFill>
              <a:ea typeface="Calibri" panose="020F0502020204030204" pitchFamily="34" charset="0"/>
            </a:endParaRPr>
          </a:p>
        </p:txBody>
      </p:sp>
      <p:pic>
        <p:nvPicPr>
          <p:cNvPr id="40" name="Picture 39">
            <a:extLst>
              <a:ext uri="{FF2B5EF4-FFF2-40B4-BE49-F238E27FC236}">
                <a16:creationId xmlns:a16="http://schemas.microsoft.com/office/drawing/2014/main" id="{395280F6-D59A-EA5C-F186-611B14A7D3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9808" y="3846286"/>
            <a:ext cx="6152844" cy="3792173"/>
          </a:xfrm>
          <a:prstGeom prst="rect">
            <a:avLst/>
          </a:prstGeom>
          <a:solidFill>
            <a:schemeClr val="bg1"/>
          </a:solidFill>
        </p:spPr>
      </p:pic>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557067" y="626454"/>
            <a:ext cx="5555584" cy="9467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a:t>Gıda Üretimi ve Lojistik</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1554240" y="1282974"/>
            <a:ext cx="5558411" cy="461665"/>
          </a:xfrm>
          <a:prstGeom prst="rect">
            <a:avLst/>
          </a:prstGeom>
          <a:noFill/>
        </p:spPr>
        <p:txBody>
          <a:bodyPr wrap="square" lIns="91440" tIns="45720" rIns="91440" bIns="45720" anchor="t">
            <a:spAutoFit/>
          </a:bodyPr>
          <a:lstStyle/>
          <a:p>
            <a:pPr algn="r" rtl="0"/>
            <a:r>
              <a:rPr lang="en-US" sz="2400" i="0">
                <a:effectLst/>
                <a:latin typeface="Calibri" panose="020F0502020204030204" pitchFamily="34" charset="0"/>
                <a:ea typeface="Calibri" panose="020F0502020204030204" pitchFamily="34" charset="0"/>
                <a:cs typeface="Calibri" panose="020F0502020204030204" pitchFamily="34" charset="0"/>
              </a:rPr>
              <a:t>B.2.6. Lojistik / Taşımacılık</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F3B5830-68CE-8B87-5793-157E5F0A88CD}"/>
              </a:ext>
            </a:extLst>
          </p:cNvPr>
          <p:cNvSpPr txBox="1"/>
          <p:nvPr/>
        </p:nvSpPr>
        <p:spPr>
          <a:xfrm>
            <a:off x="1116800" y="7638459"/>
            <a:ext cx="5300549" cy="461665"/>
          </a:xfrm>
          <a:prstGeom prst="rect">
            <a:avLst/>
          </a:prstGeom>
          <a:noFill/>
        </p:spPr>
        <p:txBody>
          <a:bodyPr wrap="square" lIns="91440" tIns="45720" rIns="91440" bIns="45720" anchor="t">
            <a:spAutoFit/>
          </a:bodyPr>
          <a:lstStyle/>
          <a:p>
            <a:pPr algn="ctr"/>
            <a:r>
              <a:rPr lang="en-US" sz="1200" b="1" dirty="0" err="1">
                <a:solidFill>
                  <a:srgbClr val="000000"/>
                </a:solidFill>
                <a:latin typeface="Calibri"/>
                <a:ea typeface="Calibri" panose="020F0502020204030204" pitchFamily="34" charset="0"/>
                <a:cs typeface="Calibri"/>
              </a:rPr>
              <a:t>Şekil</a:t>
            </a:r>
            <a:r>
              <a:rPr lang="en-US" sz="1200" b="1" dirty="0">
                <a:solidFill>
                  <a:srgbClr val="000000"/>
                </a:solidFill>
                <a:latin typeface="Calibri"/>
                <a:ea typeface="Calibri" panose="020F0502020204030204" pitchFamily="34" charset="0"/>
                <a:cs typeface="Calibri"/>
              </a:rPr>
              <a:t> 7 -</a:t>
            </a:r>
            <a:r>
              <a:rPr lang="en-US" sz="1200" b="1" i="0" dirty="0">
                <a:solidFill>
                  <a:srgbClr val="000000"/>
                </a:solidFill>
                <a:effectLst/>
                <a:latin typeface="Calibri"/>
                <a:ea typeface="Calibri" panose="020F0502020204030204" pitchFamily="34" charset="0"/>
                <a:cs typeface="Calibri"/>
              </a:rPr>
              <a:t> </a:t>
            </a:r>
            <a:r>
              <a:rPr lang="en-US" sz="1200" i="0" dirty="0">
                <a:solidFill>
                  <a:srgbClr val="000000"/>
                </a:solidFill>
                <a:effectLst/>
                <a:latin typeface="Calibri"/>
                <a:ea typeface="Calibri" panose="020F0502020204030204" pitchFamily="34" charset="0"/>
                <a:cs typeface="Calibri"/>
              </a:rPr>
              <a:t>SFSC </a:t>
            </a:r>
            <a:r>
              <a:rPr lang="en-US" sz="1200" i="0" dirty="0" err="1">
                <a:solidFill>
                  <a:srgbClr val="000000"/>
                </a:solidFill>
                <a:effectLst/>
                <a:latin typeface="Calibri"/>
                <a:ea typeface="Calibri" panose="020F0502020204030204" pitchFamily="34" charset="0"/>
                <a:cs typeface="Calibri"/>
              </a:rPr>
              <a:t>sürdürülebilirlik</a:t>
            </a:r>
            <a:r>
              <a:rPr lang="en-US" sz="1200" i="0" dirty="0">
                <a:solidFill>
                  <a:srgbClr val="000000"/>
                </a:solidFill>
                <a:effectLst/>
                <a:latin typeface="Calibri"/>
                <a:ea typeface="Calibri" panose="020F0502020204030204" pitchFamily="34" charset="0"/>
                <a:cs typeface="Calibri"/>
              </a:rPr>
              <a:t> </a:t>
            </a:r>
            <a:r>
              <a:rPr lang="en-US" sz="1200" i="0" dirty="0" err="1">
                <a:solidFill>
                  <a:srgbClr val="000000"/>
                </a:solidFill>
                <a:effectLst/>
                <a:latin typeface="Calibri"/>
                <a:ea typeface="Calibri" panose="020F0502020204030204" pitchFamily="34" charset="0"/>
                <a:cs typeface="Calibri"/>
              </a:rPr>
              <a:t>hedefleri</a:t>
            </a:r>
            <a:r>
              <a:rPr lang="en-US" sz="1200" i="0" dirty="0">
                <a:solidFill>
                  <a:srgbClr val="000000"/>
                </a:solidFill>
                <a:effectLst/>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Paciarottive</a:t>
            </a:r>
            <a:r>
              <a:rPr lang="en-US" sz="1200" i="0" dirty="0">
                <a:solidFill>
                  <a:srgbClr val="000000"/>
                </a:solidFill>
                <a:effectLst/>
                <a:latin typeface="Calibri"/>
                <a:ea typeface="Calibri" panose="020F0502020204030204" pitchFamily="34" charset="0"/>
                <a:cs typeface="Calibri"/>
              </a:rPr>
              <a:t> Torregiani, </a:t>
            </a:r>
            <a:r>
              <a:rPr lang="en-US" sz="1200" dirty="0">
                <a:solidFill>
                  <a:srgbClr val="000000"/>
                </a:solidFill>
                <a:latin typeface="Calibri"/>
                <a:ea typeface="Calibri" panose="020F0502020204030204" pitchFamily="34" charset="0"/>
                <a:cs typeface="Calibri"/>
              </a:rPr>
              <a:t>2021'den </a:t>
            </a:r>
            <a:r>
              <a:rPr lang="en-US" sz="1200" dirty="0" err="1">
                <a:solidFill>
                  <a:srgbClr val="000000"/>
                </a:solidFill>
                <a:latin typeface="Calibri"/>
                <a:ea typeface="Calibri" panose="020F0502020204030204" pitchFamily="34" charset="0"/>
                <a:cs typeface="Calibri"/>
              </a:rPr>
              <a:t>uyarlanmıştır</a:t>
            </a:r>
            <a:r>
              <a:rPr lang="en-US" sz="1200" i="0" dirty="0">
                <a:solidFill>
                  <a:srgbClr val="000000"/>
                </a:solidFill>
                <a:effectLst/>
                <a:latin typeface="Calibri"/>
                <a:ea typeface="Calibri" panose="020F0502020204030204" pitchFamily="34" charset="0"/>
                <a:cs typeface="Calibri"/>
              </a:rPr>
              <a:t>).</a:t>
            </a:r>
            <a:endParaRPr lang="en-IE" sz="1200" dirty="0">
              <a:latin typeface="Calibri"/>
              <a:ea typeface="Calibri" panose="020F0502020204030204" pitchFamily="34" charset="0"/>
              <a:cs typeface="Calibri"/>
            </a:endParaRPr>
          </a:p>
        </p:txBody>
      </p:sp>
      <p:sp>
        <p:nvSpPr>
          <p:cNvPr id="34" name="TextBox 33">
            <a:extLst>
              <a:ext uri="{FF2B5EF4-FFF2-40B4-BE49-F238E27FC236}">
                <a16:creationId xmlns:a16="http://schemas.microsoft.com/office/drawing/2014/main" id="{D8784E89-D822-94C0-8E3E-EF4226F423CE}"/>
              </a:ext>
            </a:extLst>
          </p:cNvPr>
          <p:cNvSpPr txBox="1"/>
          <p:nvPr/>
        </p:nvSpPr>
        <p:spPr>
          <a:xfrm>
            <a:off x="3293390" y="5325078"/>
            <a:ext cx="1491478" cy="830997"/>
          </a:xfrm>
          <a:prstGeom prst="rect">
            <a:avLst/>
          </a:prstGeom>
          <a:noFill/>
        </p:spPr>
        <p:txBody>
          <a:bodyPr wrap="square" lIns="91440" tIns="45720" rIns="91440" bIns="45720" rtlCol="0" anchor="t">
            <a:spAutoFit/>
          </a:bodyPr>
          <a:lstStyle/>
          <a:p>
            <a:pPr algn="ctr" rtl="0"/>
            <a:r>
              <a:rPr lang="en-GB" b="1" dirty="0">
                <a:latin typeface="Calibri"/>
                <a:cs typeface="Calibri"/>
              </a:rPr>
              <a:t>SFSC</a:t>
            </a:r>
            <a:endParaRPr lang="en-GB" b="1" dirty="0">
              <a:latin typeface="Calibri" panose="020F0502020204030204" pitchFamily="34" charset="0"/>
              <a:cs typeface="Calibri" panose="020F0502020204030204" pitchFamily="34" charset="0"/>
            </a:endParaRPr>
          </a:p>
          <a:p>
            <a:pPr algn="ctr" rtl="0"/>
            <a:r>
              <a:rPr lang="en-GB" sz="1500" b="1" dirty="0" err="1">
                <a:latin typeface="Calibri"/>
                <a:cs typeface="Calibri"/>
              </a:rPr>
              <a:t>Sürdürülebilirlik</a:t>
            </a:r>
            <a:endParaRPr lang="en-GB" sz="1500" b="1" dirty="0">
              <a:latin typeface="Calibri"/>
              <a:cs typeface="Calibri"/>
            </a:endParaRPr>
          </a:p>
          <a:p>
            <a:pPr algn="ctr" rtl="0"/>
            <a:r>
              <a:rPr lang="en-GB" sz="1500" b="1" err="1">
                <a:latin typeface="Calibri"/>
                <a:cs typeface="Calibri"/>
              </a:rPr>
              <a:t>hedefleri</a:t>
            </a:r>
            <a:endParaRPr lang="en-GB" sz="1500" err="1">
              <a:latin typeface="Calibri"/>
              <a:cs typeface="Calibri"/>
            </a:endParaRPr>
          </a:p>
        </p:txBody>
      </p:sp>
      <p:sp>
        <p:nvSpPr>
          <p:cNvPr id="37" name="TextBox 36">
            <a:extLst>
              <a:ext uri="{FF2B5EF4-FFF2-40B4-BE49-F238E27FC236}">
                <a16:creationId xmlns:a16="http://schemas.microsoft.com/office/drawing/2014/main" id="{A4F62318-8A5D-2C42-67E4-F28083EAAFBF}"/>
              </a:ext>
            </a:extLst>
          </p:cNvPr>
          <p:cNvSpPr txBox="1"/>
          <p:nvPr/>
        </p:nvSpPr>
        <p:spPr>
          <a:xfrm>
            <a:off x="3184925" y="4191858"/>
            <a:ext cx="1516320" cy="656590"/>
          </a:xfrm>
          <a:prstGeom prst="rect">
            <a:avLst/>
          </a:prstGeom>
          <a:noFill/>
        </p:spPr>
        <p:txBody>
          <a:bodyPr wrap="square" lIns="91440" tIns="45720" rIns="91440" bIns="45720" rtlCol="0" anchor="t">
            <a:spAutoFit/>
          </a:bodyPr>
          <a:lstStyle/>
          <a:p>
            <a:pPr algn="l" rtl="0">
              <a:lnSpc>
                <a:spcPts val="1140"/>
              </a:lnSpc>
            </a:pPr>
            <a:r>
              <a:rPr lang="en-GB" sz="1200" b="1" dirty="0">
                <a:latin typeface="Calibri"/>
                <a:cs typeface="Calibri"/>
              </a:rPr>
              <a:t>İyi </a:t>
            </a:r>
            <a:r>
              <a:rPr lang="en-GB" sz="1200" b="1" dirty="0" err="1">
                <a:latin typeface="Calibri"/>
                <a:cs typeface="Calibri"/>
              </a:rPr>
              <a:t>Yönetişim</a:t>
            </a:r>
            <a:endParaRPr lang="en-GB" sz="1200" b="1" dirty="0" err="1">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dirty="0" err="1">
                <a:latin typeface="Calibri"/>
                <a:cs typeface="Calibri"/>
              </a:rPr>
              <a:t>Kurumsal</a:t>
            </a:r>
            <a:r>
              <a:rPr lang="en-GB" sz="1000" dirty="0">
                <a:latin typeface="Calibri"/>
                <a:cs typeface="Calibri"/>
              </a:rPr>
              <a:t> </a:t>
            </a:r>
            <a:r>
              <a:rPr lang="en-GB" sz="1000" dirty="0" err="1">
                <a:latin typeface="Calibri"/>
                <a:cs typeface="Calibri"/>
              </a:rPr>
              <a:t>etik</a:t>
            </a:r>
            <a:endParaRPr lang="en-GB" sz="1000" dirty="0">
              <a:latin typeface="Calibri"/>
              <a:cs typeface="Calibri"/>
            </a:endParaRPr>
          </a:p>
          <a:p>
            <a:pPr marL="171450" indent="-171450" algn="l" rtl="0">
              <a:lnSpc>
                <a:spcPts val="1140"/>
              </a:lnSpc>
              <a:buFont typeface="Arial" panose="020B0604020202020204" pitchFamily="34" charset="0"/>
              <a:buChar char="•"/>
            </a:pPr>
            <a:r>
              <a:rPr lang="en-GB" sz="1000" dirty="0">
                <a:latin typeface="Calibri"/>
                <a:cs typeface="Calibri"/>
              </a:rPr>
              <a:t>Hesap </a:t>
            </a:r>
            <a:r>
              <a:rPr lang="en-GB" sz="1000" dirty="0" err="1">
                <a:latin typeface="Calibri"/>
                <a:cs typeface="Calibri"/>
              </a:rPr>
              <a:t>verebilirlik</a:t>
            </a:r>
            <a:endParaRPr lang="en-GB" sz="1000" dirty="0">
              <a:latin typeface="Calibri"/>
              <a:cs typeface="Calibri"/>
            </a:endParaRPr>
          </a:p>
          <a:p>
            <a:pPr marL="171450" indent="-171450" algn="l" rtl="0">
              <a:lnSpc>
                <a:spcPts val="1140"/>
              </a:lnSpc>
              <a:buFont typeface="Arial" panose="020B0604020202020204" pitchFamily="34" charset="0"/>
              <a:buChar char="•"/>
            </a:pPr>
            <a:r>
              <a:rPr lang="en-GB" sz="1000" dirty="0" err="1">
                <a:latin typeface="Calibri"/>
                <a:cs typeface="Calibri"/>
              </a:rPr>
              <a:t>Katılım</a:t>
            </a:r>
          </a:p>
        </p:txBody>
      </p:sp>
      <p:sp>
        <p:nvSpPr>
          <p:cNvPr id="41" name="TextBox 40">
            <a:extLst>
              <a:ext uri="{FF2B5EF4-FFF2-40B4-BE49-F238E27FC236}">
                <a16:creationId xmlns:a16="http://schemas.microsoft.com/office/drawing/2014/main" id="{3ED1A22B-EE4D-ACFD-1742-2A230212E95E}"/>
              </a:ext>
            </a:extLst>
          </p:cNvPr>
          <p:cNvSpPr txBox="1"/>
          <p:nvPr/>
        </p:nvSpPr>
        <p:spPr>
          <a:xfrm>
            <a:off x="5080138" y="5213968"/>
            <a:ext cx="1349974" cy="1195199"/>
          </a:xfrm>
          <a:prstGeom prst="rect">
            <a:avLst/>
          </a:prstGeom>
          <a:noFill/>
        </p:spPr>
        <p:txBody>
          <a:bodyPr wrap="square" lIns="91440" tIns="45720" rIns="91440" bIns="45720" rtlCol="0" anchor="t">
            <a:spAutoFit/>
          </a:bodyPr>
          <a:lstStyle/>
          <a:p>
            <a:pPr algn="l" rtl="0">
              <a:lnSpc>
                <a:spcPts val="940"/>
              </a:lnSpc>
            </a:pPr>
            <a:r>
              <a:rPr lang="en-GB" sz="1200" b="1" dirty="0" err="1">
                <a:latin typeface="Calibri"/>
                <a:cs typeface="Calibri"/>
              </a:rPr>
              <a:t>Çevre</a:t>
            </a:r>
          </a:p>
          <a:p>
            <a:pPr marL="171450" indent="-171450" algn="l" rtl="0">
              <a:lnSpc>
                <a:spcPts val="1140"/>
              </a:lnSpc>
              <a:buFont typeface="Arial" panose="020B0604020202020204" pitchFamily="34" charset="0"/>
              <a:buChar char="•"/>
            </a:pPr>
            <a:r>
              <a:rPr lang="en-GB" sz="1000" dirty="0" err="1">
                <a:latin typeface="Calibri"/>
                <a:cs typeface="Calibri"/>
              </a:rPr>
              <a:t>Atmosfer</a:t>
            </a:r>
          </a:p>
          <a:p>
            <a:pPr marL="171450" indent="-171450" algn="l" rtl="0">
              <a:lnSpc>
                <a:spcPts val="1140"/>
              </a:lnSpc>
              <a:buFont typeface="Arial" panose="020B0604020202020204" pitchFamily="34" charset="0"/>
              <a:buChar char="•"/>
            </a:pPr>
            <a:r>
              <a:rPr lang="en-GB" sz="1000" dirty="0" err="1">
                <a:latin typeface="Calibri"/>
                <a:cs typeface="Calibri"/>
              </a:rPr>
              <a:t>Su</a:t>
            </a:r>
          </a:p>
          <a:p>
            <a:pPr marL="171450" indent="-171450" algn="l" rtl="0">
              <a:lnSpc>
                <a:spcPts val="1140"/>
              </a:lnSpc>
              <a:buFont typeface="Arial" panose="020B0604020202020204" pitchFamily="34" charset="0"/>
              <a:buChar char="•"/>
            </a:pPr>
            <a:r>
              <a:rPr lang="en-GB" sz="1000" dirty="0">
                <a:latin typeface="Calibri"/>
                <a:cs typeface="Calibri"/>
              </a:rPr>
              <a:t>Toprak/Arazi</a:t>
            </a:r>
            <a:endParaRPr lang="en-GB" sz="1000" dirty="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dirty="0" err="1">
                <a:latin typeface="Calibri"/>
                <a:cs typeface="Calibri"/>
              </a:rPr>
              <a:t>biyoçeşitlilik</a:t>
            </a:r>
          </a:p>
          <a:p>
            <a:pPr marL="171450" indent="-171450">
              <a:lnSpc>
                <a:spcPts val="1140"/>
              </a:lnSpc>
              <a:buFont typeface="Arial" panose="020B0604020202020204" pitchFamily="34" charset="0"/>
              <a:buChar char="•"/>
            </a:pPr>
            <a:r>
              <a:rPr lang="en-GB" sz="1000" dirty="0">
                <a:latin typeface="Calibri"/>
                <a:cs typeface="Calibri"/>
              </a:rPr>
              <a:t>Ham </a:t>
            </a:r>
            <a:r>
              <a:rPr lang="en-GB" sz="1000" dirty="0" err="1">
                <a:latin typeface="Calibri"/>
                <a:cs typeface="Calibri"/>
              </a:rPr>
              <a:t>maddeler</a:t>
            </a:r>
          </a:p>
          <a:p>
            <a:pPr marL="171450" indent="-171450">
              <a:lnSpc>
                <a:spcPts val="1140"/>
              </a:lnSpc>
              <a:buFont typeface="Arial" panose="020B0604020202020204" pitchFamily="34" charset="0"/>
              <a:buChar char="•"/>
            </a:pPr>
            <a:r>
              <a:rPr lang="en-GB" sz="1000" dirty="0">
                <a:latin typeface="Calibri"/>
                <a:cs typeface="Calibri"/>
              </a:rPr>
              <a:t>Enerji</a:t>
            </a:r>
            <a:endParaRPr lang="en-GB" dirty="0"/>
          </a:p>
          <a:p>
            <a:pPr marL="171450" indent="-171450" algn="l" rtl="0">
              <a:lnSpc>
                <a:spcPts val="1140"/>
              </a:lnSpc>
              <a:buFont typeface="Arial" panose="020B0604020202020204" pitchFamily="34" charset="0"/>
              <a:buChar char="•"/>
            </a:pPr>
            <a:r>
              <a:rPr lang="en-GB" sz="1000" dirty="0" err="1">
                <a:latin typeface="Calibri"/>
                <a:cs typeface="Calibri"/>
              </a:rPr>
              <a:t>Hayvan</a:t>
            </a:r>
            <a:r>
              <a:rPr lang="en-GB" sz="1000" dirty="0">
                <a:latin typeface="Calibri"/>
                <a:cs typeface="Calibri"/>
              </a:rPr>
              <a:t> </a:t>
            </a:r>
            <a:r>
              <a:rPr lang="en-GB" sz="1000" dirty="0" err="1">
                <a:latin typeface="Calibri"/>
                <a:cs typeface="Calibri"/>
              </a:rPr>
              <a:t>refahı</a:t>
            </a:r>
          </a:p>
        </p:txBody>
      </p:sp>
      <p:sp>
        <p:nvSpPr>
          <p:cNvPr id="42" name="TextBox 41">
            <a:extLst>
              <a:ext uri="{FF2B5EF4-FFF2-40B4-BE49-F238E27FC236}">
                <a16:creationId xmlns:a16="http://schemas.microsoft.com/office/drawing/2014/main" id="{667BE590-643B-E66D-A5A5-9789E6EBDEB1}"/>
              </a:ext>
            </a:extLst>
          </p:cNvPr>
          <p:cNvSpPr txBox="1"/>
          <p:nvPr/>
        </p:nvSpPr>
        <p:spPr>
          <a:xfrm>
            <a:off x="1400409" y="5391019"/>
            <a:ext cx="1681606" cy="656590"/>
          </a:xfrm>
          <a:prstGeom prst="rect">
            <a:avLst/>
          </a:prstGeom>
          <a:noFill/>
        </p:spPr>
        <p:txBody>
          <a:bodyPr wrap="square" lIns="91440" tIns="45720" rIns="91440" bIns="45720" rtlCol="0" anchor="t">
            <a:spAutoFit/>
          </a:bodyPr>
          <a:lstStyle/>
          <a:p>
            <a:pPr>
              <a:lnSpc>
                <a:spcPts val="1140"/>
              </a:lnSpc>
            </a:pPr>
            <a:r>
              <a:rPr lang="en-GB" sz="1200" b="1" dirty="0" err="1">
                <a:latin typeface="Calibri"/>
                <a:cs typeface="Calibri"/>
              </a:rPr>
              <a:t>Ekonomik</a:t>
            </a:r>
            <a:r>
              <a:rPr lang="en-GB" sz="1200" b="1" dirty="0">
                <a:latin typeface="Calibri"/>
                <a:cs typeface="Calibri"/>
              </a:rPr>
              <a:t> </a:t>
            </a:r>
            <a:r>
              <a:rPr lang="en-GB" sz="1200" b="1" dirty="0" err="1">
                <a:latin typeface="Calibri"/>
                <a:cs typeface="Calibri"/>
              </a:rPr>
              <a:t>Dayanıklılık</a:t>
            </a:r>
            <a:endParaRPr lang="en-GB" sz="1200" b="1">
              <a:latin typeface="Calibri"/>
              <a:cs typeface="Calibri"/>
            </a:endParaRPr>
          </a:p>
          <a:p>
            <a:pPr marL="171450" indent="-171450" algn="l" rtl="0">
              <a:lnSpc>
                <a:spcPts val="1140"/>
              </a:lnSpc>
              <a:buFont typeface="Arial" panose="020B0604020202020204" pitchFamily="34" charset="0"/>
              <a:buChar char="•"/>
            </a:pPr>
            <a:r>
              <a:rPr lang="en-GB" sz="1000" dirty="0" err="1">
                <a:latin typeface="Calibri"/>
                <a:cs typeface="Calibri"/>
              </a:rPr>
              <a:t>Güvenlik</a:t>
            </a:r>
            <a:r>
              <a:rPr lang="en-GB" sz="1000" dirty="0">
                <a:latin typeface="Calibri"/>
                <a:cs typeface="Calibri"/>
              </a:rPr>
              <a:t> </a:t>
            </a:r>
            <a:r>
              <a:rPr lang="en-GB" sz="1000" dirty="0" err="1">
                <a:latin typeface="Calibri"/>
                <a:cs typeface="Calibri"/>
              </a:rPr>
              <a:t>açığı</a:t>
            </a:r>
            <a:endParaRPr lang="en-GB" sz="1000">
              <a:latin typeface="Calibri"/>
              <a:cs typeface="Calibri"/>
            </a:endParaRPr>
          </a:p>
          <a:p>
            <a:pPr marL="171450" indent="-171450">
              <a:lnSpc>
                <a:spcPts val="1140"/>
              </a:lnSpc>
              <a:buFont typeface="Arial" panose="020B0604020202020204" pitchFamily="34" charset="0"/>
              <a:buChar char="•"/>
            </a:pPr>
            <a:r>
              <a:rPr lang="en-GB" sz="1000" dirty="0" err="1">
                <a:latin typeface="Calibri"/>
                <a:cs typeface="Calibri"/>
              </a:rPr>
              <a:t>Ürün</a:t>
            </a:r>
            <a:r>
              <a:rPr lang="en-GB" sz="1000" dirty="0">
                <a:latin typeface="Calibri"/>
                <a:cs typeface="Calibri"/>
              </a:rPr>
              <a:t> </a:t>
            </a:r>
            <a:r>
              <a:rPr lang="en-GB" sz="1000" dirty="0" err="1">
                <a:latin typeface="Calibri"/>
                <a:cs typeface="Calibri"/>
              </a:rPr>
              <a:t>kalitesi</a:t>
            </a:r>
            <a:r>
              <a:rPr lang="en-GB" sz="1000" dirty="0">
                <a:latin typeface="Calibri"/>
                <a:cs typeface="Calibri"/>
              </a:rPr>
              <a:t> </a:t>
            </a:r>
            <a:r>
              <a:rPr lang="en-GB" sz="1000" dirty="0" err="1">
                <a:latin typeface="Calibri"/>
                <a:cs typeface="Calibri"/>
              </a:rPr>
              <a:t>ve</a:t>
            </a:r>
            <a:r>
              <a:rPr lang="en-GB" sz="1000" dirty="0">
                <a:latin typeface="Calibri"/>
                <a:cs typeface="Calibri"/>
              </a:rPr>
              <a:t> </a:t>
            </a:r>
            <a:r>
              <a:rPr lang="en-GB" sz="1000" dirty="0" err="1">
                <a:latin typeface="Calibri"/>
                <a:cs typeface="Calibri"/>
              </a:rPr>
              <a:t>bilgi</a:t>
            </a:r>
            <a:endParaRPr lang="en-GB" sz="1000" dirty="0">
              <a:latin typeface="Calibri"/>
              <a:cs typeface="Calibri"/>
            </a:endParaRPr>
          </a:p>
          <a:p>
            <a:pPr marL="171450" indent="-171450" algn="l" rtl="0">
              <a:lnSpc>
                <a:spcPts val="1140"/>
              </a:lnSpc>
              <a:buFont typeface="Arial" panose="020B0604020202020204" pitchFamily="34" charset="0"/>
              <a:buChar char="•"/>
            </a:pPr>
            <a:r>
              <a:rPr lang="en-GB" sz="1000" dirty="0" err="1">
                <a:latin typeface="Calibri"/>
                <a:cs typeface="Calibri"/>
              </a:rPr>
              <a:t>Yerel</a:t>
            </a:r>
            <a:r>
              <a:rPr lang="en-GB" sz="1000" dirty="0">
                <a:latin typeface="Calibri"/>
                <a:cs typeface="Calibri"/>
              </a:rPr>
              <a:t> </a:t>
            </a:r>
            <a:r>
              <a:rPr lang="en-GB" sz="1000" dirty="0" err="1">
                <a:latin typeface="Calibri"/>
                <a:cs typeface="Calibri"/>
              </a:rPr>
              <a:t>ekonomi</a:t>
            </a:r>
            <a:endParaRPr lang="en-GB" sz="1000">
              <a:latin typeface="Calibri"/>
              <a:cs typeface="Calibri"/>
            </a:endParaRPr>
          </a:p>
        </p:txBody>
      </p:sp>
      <p:sp>
        <p:nvSpPr>
          <p:cNvPr id="43" name="TextBox 42">
            <a:extLst>
              <a:ext uri="{FF2B5EF4-FFF2-40B4-BE49-F238E27FC236}">
                <a16:creationId xmlns:a16="http://schemas.microsoft.com/office/drawing/2014/main" id="{B5EC97F8-01D9-FCF8-20F2-F50B59CC4F5C}"/>
              </a:ext>
            </a:extLst>
          </p:cNvPr>
          <p:cNvSpPr txBox="1"/>
          <p:nvPr/>
        </p:nvSpPr>
        <p:spPr>
          <a:xfrm>
            <a:off x="3143032" y="6592162"/>
            <a:ext cx="1759025" cy="913070"/>
          </a:xfrm>
          <a:prstGeom prst="rect">
            <a:avLst/>
          </a:prstGeom>
          <a:noFill/>
        </p:spPr>
        <p:txBody>
          <a:bodyPr wrap="square" lIns="91440" tIns="45720" rIns="91440" bIns="45720" rtlCol="0" anchor="t">
            <a:spAutoFit/>
          </a:bodyPr>
          <a:lstStyle/>
          <a:p>
            <a:pPr algn="l" rtl="0">
              <a:lnSpc>
                <a:spcPts val="940"/>
              </a:lnSpc>
            </a:pPr>
            <a:r>
              <a:rPr lang="en-GB" sz="1200" b="1" dirty="0" err="1">
                <a:latin typeface="Calibri"/>
                <a:cs typeface="Calibri"/>
              </a:rPr>
              <a:t>Sosyal</a:t>
            </a:r>
            <a:r>
              <a:rPr lang="en-GB" sz="1200" b="1" dirty="0">
                <a:latin typeface="Calibri"/>
                <a:cs typeface="Calibri"/>
              </a:rPr>
              <a:t> </a:t>
            </a:r>
            <a:r>
              <a:rPr lang="en-GB" sz="1200" b="1" dirty="0" err="1">
                <a:latin typeface="Calibri"/>
                <a:cs typeface="Calibri"/>
              </a:rPr>
              <a:t>refah</a:t>
            </a:r>
          </a:p>
          <a:p>
            <a:pPr marL="171450" indent="-171450" algn="l" rtl="0">
              <a:lnSpc>
                <a:spcPts val="1140"/>
              </a:lnSpc>
              <a:buFont typeface="Arial" panose="020B0604020202020204" pitchFamily="34" charset="0"/>
              <a:buChar char="•"/>
            </a:pPr>
            <a:r>
              <a:rPr lang="en-GB" sz="1000" dirty="0">
                <a:latin typeface="Calibri"/>
                <a:cs typeface="Calibri"/>
              </a:rPr>
              <a:t>Makul </a:t>
            </a:r>
            <a:r>
              <a:rPr lang="en-GB" sz="1000" dirty="0" err="1">
                <a:latin typeface="Calibri"/>
                <a:cs typeface="Calibri"/>
              </a:rPr>
              <a:t>geçim</a:t>
            </a:r>
          </a:p>
          <a:p>
            <a:pPr marL="171450" indent="-171450" algn="l" rtl="0">
              <a:lnSpc>
                <a:spcPts val="1140"/>
              </a:lnSpc>
              <a:buFont typeface="Arial" panose="020B0604020202020204" pitchFamily="34" charset="0"/>
              <a:buChar char="•"/>
            </a:pPr>
            <a:r>
              <a:rPr lang="en-GB" sz="1000" dirty="0" err="1">
                <a:latin typeface="Calibri"/>
                <a:cs typeface="Calibri"/>
              </a:rPr>
              <a:t>İşçi</a:t>
            </a:r>
            <a:r>
              <a:rPr lang="en-GB" sz="1000" dirty="0">
                <a:latin typeface="Calibri"/>
                <a:cs typeface="Calibri"/>
              </a:rPr>
              <a:t> </a:t>
            </a:r>
            <a:r>
              <a:rPr lang="en-GB" sz="1000" dirty="0" err="1">
                <a:latin typeface="Calibri"/>
                <a:cs typeface="Calibri"/>
              </a:rPr>
              <a:t>hakları</a:t>
            </a:r>
            <a:endParaRPr lang="en-GB" sz="1000" dirty="0">
              <a:latin typeface="Calibri"/>
              <a:cs typeface="Calibri"/>
            </a:endParaRPr>
          </a:p>
          <a:p>
            <a:pPr marL="171450" indent="-171450" algn="l" rtl="0">
              <a:lnSpc>
                <a:spcPts val="1140"/>
              </a:lnSpc>
              <a:buFont typeface="Arial" panose="020B0604020202020204" pitchFamily="34" charset="0"/>
              <a:buChar char="•"/>
            </a:pPr>
            <a:r>
              <a:rPr lang="en-GB" sz="1000" dirty="0" err="1">
                <a:latin typeface="Calibri"/>
                <a:cs typeface="Calibri"/>
              </a:rPr>
              <a:t>Eşitlik</a:t>
            </a:r>
          </a:p>
          <a:p>
            <a:pPr marL="171450" indent="-171450" algn="l" rtl="0">
              <a:lnSpc>
                <a:spcPts val="1140"/>
              </a:lnSpc>
              <a:buFont typeface="Arial" panose="020B0604020202020204" pitchFamily="34" charset="0"/>
              <a:buChar char="•"/>
            </a:pPr>
            <a:r>
              <a:rPr lang="en-GB" sz="1000" dirty="0" err="1">
                <a:latin typeface="Calibri"/>
                <a:cs typeface="Calibri"/>
              </a:rPr>
              <a:t>İnsan</a:t>
            </a:r>
            <a:r>
              <a:rPr lang="en-GB" sz="1000" dirty="0">
                <a:latin typeface="Calibri"/>
                <a:cs typeface="Calibri"/>
              </a:rPr>
              <a:t> </a:t>
            </a:r>
            <a:r>
              <a:rPr lang="en-GB" sz="1000" dirty="0" err="1">
                <a:latin typeface="Calibri"/>
                <a:cs typeface="Calibri"/>
              </a:rPr>
              <a:t>güvenliği</a:t>
            </a:r>
            <a:r>
              <a:rPr lang="en-GB" sz="1000" dirty="0">
                <a:latin typeface="Calibri"/>
                <a:cs typeface="Calibri"/>
              </a:rPr>
              <a:t> </a:t>
            </a:r>
            <a:r>
              <a:rPr lang="en-GB" sz="1000" dirty="0" err="1">
                <a:latin typeface="Calibri"/>
                <a:cs typeface="Calibri"/>
              </a:rPr>
              <a:t>ve</a:t>
            </a:r>
            <a:r>
              <a:rPr lang="en-GB" sz="1000" dirty="0">
                <a:latin typeface="Calibri"/>
                <a:cs typeface="Calibri"/>
              </a:rPr>
              <a:t> </a:t>
            </a:r>
            <a:r>
              <a:rPr lang="en-GB" sz="1000" dirty="0" err="1">
                <a:latin typeface="Calibri"/>
                <a:cs typeface="Calibri"/>
              </a:rPr>
              <a:t>sağlığı</a:t>
            </a:r>
          </a:p>
          <a:p>
            <a:pPr marL="171450" indent="-171450" algn="l" rtl="0">
              <a:lnSpc>
                <a:spcPts val="1140"/>
              </a:lnSpc>
              <a:buFont typeface="Arial" panose="020B0604020202020204" pitchFamily="34" charset="0"/>
              <a:buChar char="•"/>
            </a:pPr>
            <a:r>
              <a:rPr lang="en-GB" sz="1000" dirty="0" err="1">
                <a:latin typeface="Calibri"/>
                <a:cs typeface="Calibri"/>
              </a:rPr>
              <a:t>Kültürel</a:t>
            </a:r>
            <a:r>
              <a:rPr lang="en-GB" sz="1000" dirty="0">
                <a:latin typeface="Calibri"/>
                <a:cs typeface="Calibri"/>
              </a:rPr>
              <a:t> </a:t>
            </a:r>
            <a:r>
              <a:rPr lang="en-GB" sz="1000" dirty="0" err="1">
                <a:latin typeface="Calibri"/>
                <a:cs typeface="Calibri"/>
              </a:rPr>
              <a:t>çeşitlilik</a:t>
            </a:r>
          </a:p>
        </p:txBody>
      </p:sp>
      <p:pic>
        <p:nvPicPr>
          <p:cNvPr id="4" name="Picture 3">
            <a:extLst>
              <a:ext uri="{FF2B5EF4-FFF2-40B4-BE49-F238E27FC236}">
                <a16:creationId xmlns:a16="http://schemas.microsoft.com/office/drawing/2014/main" id="{BA5C7B12-3B57-5F60-E022-35CB5A20BF06}"/>
              </a:ext>
            </a:extLst>
          </p:cNvPr>
          <p:cNvPicPr>
            <a:picLocks noChangeAspect="1"/>
          </p:cNvPicPr>
          <p:nvPr/>
        </p:nvPicPr>
        <p:blipFill>
          <a:blip r:embed="rId4"/>
          <a:stretch>
            <a:fillRect/>
          </a:stretch>
        </p:blipFill>
        <p:spPr>
          <a:xfrm>
            <a:off x="130337" y="8747921"/>
            <a:ext cx="493080" cy="474817"/>
          </a:xfrm>
          <a:prstGeom prst="rect">
            <a:avLst/>
          </a:prstGeom>
        </p:spPr>
      </p:pic>
      <p:sp>
        <p:nvSpPr>
          <p:cNvPr id="36" name="Slide Number Placeholder 9">
            <a:extLst>
              <a:ext uri="{FF2B5EF4-FFF2-40B4-BE49-F238E27FC236}">
                <a16:creationId xmlns:a16="http://schemas.microsoft.com/office/drawing/2014/main" id="{73D41CF7-EEDE-766F-270E-A95F6B2BF8E0}"/>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44</a:t>
            </a:fld>
            <a:endParaRPr lang="en-US" sz="1100"/>
          </a:p>
        </p:txBody>
      </p:sp>
    </p:spTree>
    <p:extLst>
      <p:ext uri="{BB962C8B-B14F-4D97-AF65-F5344CB8AC3E}">
        <p14:creationId xmlns:p14="http://schemas.microsoft.com/office/powerpoint/2010/main" val="752863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Bireysel Öğrenci Ödevi Önerisi:</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5079660"/>
          </a:xfrm>
        </p:spPr>
        <p:txBody>
          <a:bodyPr lIns="91440" tIns="45720" rIns="91440" bIns="45720" numCol="1" spcCol="288000" anchor="t">
            <a:noAutofit/>
          </a:bodyPr>
          <a:lstStyle/>
          <a:p>
            <a:pPr algn="l" rtl="0"/>
            <a:r>
              <a:rPr lang="en-US" sz="1200" b="1" dirty="0" err="1">
                <a:latin typeface="Calibri"/>
                <a:ea typeface="Calibri" panose="020F0502020204030204" pitchFamily="34" charset="0"/>
                <a:cs typeface="Calibri"/>
              </a:rPr>
              <a:t>Uygulamalı</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Etkinlik</a:t>
            </a:r>
            <a:r>
              <a:rPr lang="en-US" sz="1200" b="1" dirty="0">
                <a:latin typeface="Calibri"/>
                <a:ea typeface="Calibri" panose="020F0502020204030204" pitchFamily="34" charset="0"/>
                <a:cs typeface="Calibri"/>
              </a:rPr>
              <a:t> 1:</a:t>
            </a:r>
          </a:p>
          <a:p>
            <a:pPr algn="l" rtl="0" fontAlgn="base"/>
            <a:r>
              <a:rPr lang="en-US" sz="1200" b="0" i="0" dirty="0" err="1">
                <a:solidFill>
                  <a:srgbClr val="000000"/>
                </a:solidFill>
                <a:effectLst/>
                <a:latin typeface="Calibri"/>
                <a:ea typeface="Calibri" panose="020F0502020204030204" pitchFamily="34" charset="0"/>
                <a:cs typeface="Calibri"/>
              </a:rPr>
              <a:t>Öğrencilerden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aşağıdaki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videoyu</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izlemeleri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istenir</a:t>
            </a:r>
            <a:r>
              <a:rPr lang="en-US" sz="1200" b="0" i="0" dirty="0">
                <a:solidFill>
                  <a:srgbClr val="000000"/>
                </a:solidFill>
                <a:effectLst/>
                <a:latin typeface="Calibri"/>
                <a:ea typeface="Calibri" panose="020F0502020204030204" pitchFamily="34" charset="0"/>
                <a:cs typeface="Calibri"/>
              </a:rPr>
              <a:t>:</a:t>
            </a:r>
            <a:endParaRPr lang="en-US" sz="2000" b="0" i="0" dirty="0">
              <a:solidFill>
                <a:srgbClr val="000000"/>
              </a:solidFill>
              <a:effectLst/>
              <a:latin typeface="Calibri"/>
              <a:ea typeface="Calibri" panose="020F0502020204030204" pitchFamily="34" charset="0"/>
              <a:cs typeface="Calibri"/>
            </a:endParaRPr>
          </a:p>
          <a:p>
            <a:pPr algn="l" fontAlgn="base"/>
            <a:r>
              <a:rPr lang="en-US" sz="1200" b="1" i="0" u="sng" strike="noStrike" dirty="0">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Kısa Gıda Tedarik Zincirlerinde SMARTCHAIN ​​Akıllı Çözümler - Bing videosu</a:t>
            </a:r>
            <a:r>
              <a:rPr lang="en-US" sz="1200" b="1" dirty="0">
                <a:solidFill>
                  <a:srgbClr val="F79037"/>
                </a:solidFill>
                <a:latin typeface="Calibri"/>
                <a:ea typeface="Calibri" panose="020F0502020204030204" pitchFamily="34" charset="0"/>
                <a:cs typeface="Calibri"/>
              </a:rPr>
              <a:t> </a:t>
            </a:r>
            <a:endParaRPr lang="en-US" sz="2000" b="1" i="0" dirty="0">
              <a:solidFill>
                <a:srgbClr val="F79037"/>
              </a:solidFill>
              <a:effectLst/>
              <a:latin typeface="Calibri"/>
              <a:ea typeface="Calibri" panose="020F0502020204030204" pitchFamily="34" charset="0"/>
              <a:cs typeface="Calibri"/>
            </a:endParaRPr>
          </a:p>
          <a:p>
            <a:pPr algn="l" rtl="0" fontAlgn="base"/>
            <a:r>
              <a:rPr lang="en-US" sz="1200" b="0" i="0" dirty="0">
                <a:solidFill>
                  <a:srgbClr val="000000"/>
                </a:solidFill>
                <a:effectLst/>
                <a:latin typeface="Calibri"/>
                <a:ea typeface="Calibri" panose="020F0502020204030204" pitchFamily="34" charset="0"/>
                <a:cs typeface="Calibri"/>
              </a:rPr>
              <a:t>ve </a:t>
            </a:r>
            <a:r>
              <a:rPr lang="en-US" sz="1200" b="0" i="0" dirty="0" err="1">
                <a:solidFill>
                  <a:srgbClr val="000000"/>
                </a:solidFill>
                <a:effectLst/>
                <a:latin typeface="Calibri"/>
                <a:ea typeface="Calibri" panose="020F0502020204030204" pitchFamily="34" charset="0"/>
                <a:cs typeface="Calibri"/>
              </a:rPr>
              <a:t>şehirlerinde</a:t>
            </a:r>
            <a:r>
              <a:rPr lang="en-US" sz="1200" b="0" i="0" dirty="0">
                <a:solidFill>
                  <a:srgbClr val="000000"/>
                </a:solidFill>
                <a:effectLst/>
                <a:latin typeface="Calibri"/>
                <a:ea typeface="Calibri" panose="020F0502020204030204" pitchFamily="34" charset="0"/>
                <a:cs typeface="Calibri"/>
              </a:rPr>
              <a:t> SFSC </a:t>
            </a:r>
            <a:r>
              <a:rPr lang="en-US" sz="1200" b="0" i="0" dirty="0" err="1">
                <a:solidFill>
                  <a:srgbClr val="000000"/>
                </a:solidFill>
                <a:effectLst/>
                <a:latin typeface="Calibri"/>
                <a:ea typeface="Calibri" panose="020F0502020204030204" pitchFamily="34" charset="0"/>
                <a:cs typeface="Calibri"/>
              </a:rPr>
              <a:t>olup</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olmadığını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tartışın</a:t>
            </a:r>
            <a:r>
              <a:rPr lang="en-US" sz="1200" b="0" i="0" dirty="0">
                <a:solidFill>
                  <a:srgbClr val="000000"/>
                </a:solidFill>
                <a:effectLst/>
                <a:latin typeface="Calibri"/>
                <a:ea typeface="Calibri" panose="020F0502020204030204" pitchFamily="34" charset="0"/>
                <a:cs typeface="Calibri"/>
              </a:rPr>
              <a:t>.</a:t>
            </a:r>
            <a:endParaRPr lang="en-US" sz="2000" b="0" i="0" dirty="0">
              <a:solidFill>
                <a:srgbClr val="000000"/>
              </a:solidFill>
              <a:effectLst/>
              <a:latin typeface="Calibri"/>
              <a:ea typeface="Calibri" panose="020F0502020204030204" pitchFamily="34" charset="0"/>
              <a:cs typeface="Calibri"/>
            </a:endParaRPr>
          </a:p>
          <a:p>
            <a:pPr algn="l" rtl="0"/>
            <a:endParaRPr lang="en-US" sz="1200" dirty="0">
              <a:solidFill>
                <a:schemeClr val="tx1"/>
              </a:solidFill>
              <a:ea typeface="Calibri" panose="020F0502020204030204" pitchFamily="34" charset="0"/>
            </a:endParaRPr>
          </a:p>
          <a:p>
            <a:pPr algn="l" rtl="0"/>
            <a:endParaRPr lang="en-US" sz="1200" dirty="0">
              <a:solidFill>
                <a:schemeClr val="tx1"/>
              </a:solidFill>
              <a:ea typeface="Calibri" panose="020F0502020204030204" pitchFamily="34" charset="0"/>
            </a:endParaRPr>
          </a:p>
          <a:p>
            <a:pPr algn="l" rtl="0"/>
            <a:endParaRPr lang="en-US" sz="1200" dirty="0">
              <a:solidFill>
                <a:schemeClr val="tx1"/>
              </a:solidFill>
              <a:ea typeface="Calibri" panose="020F0502020204030204" pitchFamily="34" charset="0"/>
            </a:endParaRPr>
          </a:p>
          <a:p>
            <a:pPr algn="l" rtl="0"/>
            <a:endParaRPr lang="en-US" sz="1200" dirty="0">
              <a:solidFill>
                <a:schemeClr val="tx1"/>
              </a:solidFill>
              <a:ea typeface="Calibri" panose="020F0502020204030204" pitchFamily="34" charset="0"/>
            </a:endParaRPr>
          </a:p>
          <a:p>
            <a:pPr algn="l" rtl="0"/>
            <a:endParaRPr lang="en-US" sz="1200" dirty="0">
              <a:solidFill>
                <a:schemeClr val="tx1"/>
              </a:solidFill>
              <a:ea typeface="Calibri" panose="020F0502020204030204" pitchFamily="34" charset="0"/>
            </a:endParaRPr>
          </a:p>
          <a:p>
            <a:pPr algn="l" rtl="0"/>
            <a:endParaRPr lang="en-US" sz="1200" dirty="0">
              <a:solidFill>
                <a:schemeClr val="tx1"/>
              </a:solidFill>
              <a:ea typeface="Calibri" panose="020F0502020204030204" pitchFamily="34" charset="0"/>
            </a:endParaRPr>
          </a:p>
          <a:p>
            <a:pPr algn="l" rtl="0"/>
            <a:endParaRPr lang="en-US" sz="1200" dirty="0">
              <a:solidFill>
                <a:schemeClr val="tx1"/>
              </a:solidFill>
              <a:ea typeface="Calibri" panose="020F0502020204030204" pitchFamily="34" charset="0"/>
            </a:endParaRPr>
          </a:p>
          <a:p>
            <a:pPr algn="l" rtl="0"/>
            <a:endParaRPr lang="en-US" sz="1200" dirty="0">
              <a:solidFill>
                <a:schemeClr val="tx1"/>
              </a:solidFill>
              <a:ea typeface="Calibri" panose="020F0502020204030204" pitchFamily="34" charset="0"/>
            </a:endParaRPr>
          </a:p>
          <a:p>
            <a:pPr algn="l" rtl="0"/>
            <a:endParaRPr lang="en-US" sz="1200" dirty="0">
              <a:solidFill>
                <a:schemeClr val="tx1"/>
              </a:solidFill>
              <a:ea typeface="Calibri" panose="020F0502020204030204" pitchFamily="34" charset="0"/>
            </a:endParaRPr>
          </a:p>
          <a:p>
            <a:pPr algn="l" rtl="0"/>
            <a:endParaRPr lang="en-US" sz="1200" dirty="0">
              <a:solidFill>
                <a:schemeClr val="tx1"/>
              </a:solidFill>
              <a:ea typeface="Calibri" panose="020F0502020204030204" pitchFamily="34" charset="0"/>
            </a:endParaRPr>
          </a:p>
          <a:p>
            <a:pPr algn="l" rtl="0"/>
            <a:r>
              <a:rPr lang="en-IE" sz="1200" b="1" dirty="0" err="1">
                <a:solidFill>
                  <a:schemeClr val="tx1"/>
                </a:solidFill>
                <a:latin typeface="Calibri"/>
                <a:ea typeface="Calibri" panose="020F0502020204030204" pitchFamily="34" charset="0"/>
                <a:cs typeface="Calibri"/>
              </a:rPr>
              <a:t>Yayın</a:t>
            </a:r>
            <a:r>
              <a:rPr lang="en-IE" sz="1200" b="1" dirty="0">
                <a:solidFill>
                  <a:schemeClr val="tx1"/>
                </a:solidFill>
                <a:latin typeface="Calibri"/>
                <a:ea typeface="Calibri" panose="020F0502020204030204" pitchFamily="34" charset="0"/>
                <a:cs typeface="Calibri"/>
              </a:rPr>
              <a:t> </a:t>
            </a:r>
            <a:r>
              <a:rPr lang="en-IE" sz="1200" b="1" dirty="0" err="1">
                <a:solidFill>
                  <a:schemeClr val="tx1"/>
                </a:solidFill>
                <a:latin typeface="Calibri"/>
                <a:ea typeface="Calibri" panose="020F0502020204030204" pitchFamily="34" charset="0"/>
                <a:cs typeface="Calibri"/>
              </a:rPr>
              <a:t>Önerileri</a:t>
            </a:r>
            <a:r>
              <a:rPr lang="en-IE" sz="1200" b="1" dirty="0">
                <a:solidFill>
                  <a:schemeClr val="tx1"/>
                </a:solidFill>
                <a:latin typeface="Calibri"/>
                <a:ea typeface="Calibri" panose="020F0502020204030204" pitchFamily="34" charset="0"/>
                <a:cs typeface="Calibri"/>
              </a:rPr>
              <a:t>:</a:t>
            </a:r>
          </a:p>
          <a:p>
            <a:pPr marL="171450" indent="-171450" algn="l">
              <a:buChar char="•"/>
            </a:pPr>
            <a:r>
              <a:rPr lang="en-US" sz="1200" b="0" i="0" dirty="0" err="1">
                <a:solidFill>
                  <a:srgbClr val="000000"/>
                </a:solidFill>
                <a:effectLst/>
                <a:latin typeface="Calibri"/>
                <a:ea typeface="Calibri" panose="020F0502020204030204" pitchFamily="34" charset="0"/>
                <a:cs typeface="Calibri"/>
              </a:rPr>
              <a:t>Taşıma</a:t>
            </a:r>
            <a:r>
              <a:rPr lang="en-US" sz="1200" b="0" i="0" dirty="0">
                <a:solidFill>
                  <a:srgbClr val="000000"/>
                </a:solidFill>
                <a:effectLst/>
                <a:latin typeface="Calibri"/>
                <a:ea typeface="Calibri" panose="020F0502020204030204" pitchFamily="34" charset="0"/>
                <a:cs typeface="Calibri"/>
              </a:rPr>
              <a:t> ve </a:t>
            </a:r>
            <a:r>
              <a:rPr lang="en-US" sz="1200" b="0" i="0" dirty="0" err="1">
                <a:solidFill>
                  <a:srgbClr val="000000"/>
                </a:solidFill>
                <a:effectLst/>
                <a:latin typeface="Calibri"/>
                <a:ea typeface="Calibri" panose="020F0502020204030204" pitchFamily="34" charset="0"/>
                <a:cs typeface="Calibri"/>
              </a:rPr>
              <a:t>ilgili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operasyonlar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sırasında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hayvanların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korunmasına</a:t>
            </a:r>
            <a:r>
              <a:rPr lang="en-US" sz="1200" b="0" i="0" dirty="0">
                <a:solidFill>
                  <a:srgbClr val="000000"/>
                </a:solidFill>
                <a:effectLst/>
                <a:latin typeface="Calibri"/>
                <a:ea typeface="Calibri" panose="020F0502020204030204" pitchFamily="34" charset="0"/>
                <a:cs typeface="Calibri"/>
              </a:rPr>
              <a:t> ve 64/432/EEC ve 93/119/EC </a:t>
            </a:r>
            <a:r>
              <a:rPr lang="en-US" sz="1200" b="0" i="0" dirty="0" err="1">
                <a:solidFill>
                  <a:srgbClr val="000000"/>
                </a:solidFill>
                <a:effectLst/>
                <a:latin typeface="Calibri"/>
                <a:ea typeface="Calibri" panose="020F0502020204030204" pitchFamily="34" charset="0"/>
                <a:cs typeface="Calibri"/>
              </a:rPr>
              <a:t>Direktiflerini</a:t>
            </a:r>
            <a:r>
              <a:rPr lang="en-US" sz="1200" b="0" i="0" dirty="0">
                <a:solidFill>
                  <a:srgbClr val="000000"/>
                </a:solidFill>
                <a:effectLst/>
                <a:latin typeface="Calibri"/>
                <a:ea typeface="Calibri" panose="020F0502020204030204" pitchFamily="34" charset="0"/>
                <a:cs typeface="Calibri"/>
              </a:rPr>
              <a:t> ve (EC) 1255/97 </a:t>
            </a:r>
            <a:r>
              <a:rPr lang="en-US" sz="1200" b="0" i="0" dirty="0" err="1">
                <a:solidFill>
                  <a:srgbClr val="000000"/>
                </a:solidFill>
                <a:effectLst/>
                <a:latin typeface="Calibri"/>
                <a:ea typeface="Calibri" panose="020F0502020204030204" pitchFamily="34" charset="0"/>
                <a:cs typeface="Calibri"/>
              </a:rPr>
              <a:t>Sayılı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Tüzüğü</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tadil</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eden</a:t>
            </a:r>
            <a:r>
              <a:rPr lang="en-US" sz="1200" b="0" i="0" dirty="0">
                <a:solidFill>
                  <a:srgbClr val="000000"/>
                </a:solidFill>
                <a:effectLst/>
                <a:latin typeface="Calibri"/>
                <a:ea typeface="Calibri" panose="020F0502020204030204" pitchFamily="34" charset="0"/>
                <a:cs typeface="Calibri"/>
              </a:rPr>
              <a:t> 22 </a:t>
            </a:r>
            <a:r>
              <a:rPr lang="en-US" sz="1200" b="0" i="0" dirty="0" err="1">
                <a:solidFill>
                  <a:srgbClr val="000000"/>
                </a:solidFill>
                <a:effectLst/>
                <a:latin typeface="Calibri"/>
                <a:ea typeface="Calibri" panose="020F0502020204030204" pitchFamily="34" charset="0"/>
                <a:cs typeface="Calibri"/>
              </a:rPr>
              <a:t>Aralık</a:t>
            </a:r>
            <a:r>
              <a:rPr lang="en-US" sz="1200" b="0" i="0" dirty="0">
                <a:solidFill>
                  <a:srgbClr val="000000"/>
                </a:solidFill>
                <a:effectLst/>
                <a:latin typeface="Calibri"/>
                <a:ea typeface="Calibri" panose="020F0502020204030204" pitchFamily="34" charset="0"/>
                <a:cs typeface="Calibri"/>
              </a:rPr>
              <a:t> 2004 </a:t>
            </a:r>
            <a:r>
              <a:rPr lang="en-US" sz="1200" b="0" i="0" dirty="0" err="1">
                <a:solidFill>
                  <a:srgbClr val="000000"/>
                </a:solidFill>
                <a:effectLst/>
                <a:latin typeface="Calibri"/>
                <a:ea typeface="Calibri" panose="020F0502020204030204" pitchFamily="34" charset="0"/>
                <a:cs typeface="Calibri"/>
              </a:rPr>
              <a:t>tarihli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Konsey</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Tüzüğü</a:t>
            </a:r>
            <a:r>
              <a:rPr lang="en-US" sz="1200" b="0" i="0" dirty="0">
                <a:solidFill>
                  <a:srgbClr val="000000"/>
                </a:solidFill>
                <a:effectLst/>
                <a:latin typeface="Calibri"/>
                <a:ea typeface="Calibri" panose="020F0502020204030204" pitchFamily="34" charset="0"/>
                <a:cs typeface="Calibri"/>
              </a:rPr>
              <a:t> (EC) No 1/2005 (</a:t>
            </a:r>
            <a:r>
              <a:rPr lang="en-US" sz="1200" b="0" i="0" dirty="0" err="1">
                <a:solidFill>
                  <a:srgbClr val="000000"/>
                </a:solidFill>
                <a:effectLst/>
                <a:latin typeface="Calibri"/>
                <a:ea typeface="Calibri" panose="020F0502020204030204" pitchFamily="34" charset="0"/>
                <a:cs typeface="Calibri"/>
              </a:rPr>
              <a:t>konsolide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versiyonu</a:t>
            </a:r>
            <a:r>
              <a:rPr lang="en-US" sz="1200" b="0" i="0" dirty="0">
                <a:solidFill>
                  <a:srgbClr val="000000"/>
                </a:solidFill>
                <a:effectLst/>
                <a:latin typeface="Calibri"/>
                <a:ea typeface="Calibri" panose="020F0502020204030204" pitchFamily="34" charset="0"/>
                <a:cs typeface="Calibri"/>
              </a:rPr>
              <a:t>) 14 </a:t>
            </a:r>
            <a:r>
              <a:rPr lang="en-US" sz="1200" b="0" i="0" dirty="0" err="1">
                <a:solidFill>
                  <a:srgbClr val="000000"/>
                </a:solidFill>
                <a:effectLst/>
                <a:latin typeface="Calibri"/>
                <a:ea typeface="Calibri" panose="020F0502020204030204" pitchFamily="34" charset="0"/>
                <a:cs typeface="Calibri"/>
              </a:rPr>
              <a:t>Aralık</a:t>
            </a:r>
            <a:r>
              <a:rPr lang="en-US" sz="1200" b="0" i="0" dirty="0">
                <a:solidFill>
                  <a:srgbClr val="000000"/>
                </a:solidFill>
                <a:effectLst/>
                <a:latin typeface="Calibri"/>
                <a:ea typeface="Calibri" panose="020F0502020204030204" pitchFamily="34" charset="0"/>
                <a:cs typeface="Calibri"/>
              </a:rPr>
              <a:t> 2019).</a:t>
            </a:r>
            <a:r>
              <a:rPr lang="en-US" sz="1200" dirty="0">
                <a:latin typeface="Calibri"/>
                <a:ea typeface="Calibri" panose="020F0502020204030204" pitchFamily="34" charset="0"/>
                <a:cs typeface="Calibri"/>
              </a:rPr>
              <a:t> </a:t>
            </a:r>
            <a:endParaRPr lang="en-US" sz="1200" b="0" i="0" dirty="0">
              <a:solidFill>
                <a:srgbClr val="000000"/>
              </a:solidFill>
              <a:effectLst/>
              <a:ea typeface="Calibri" panose="020F0502020204030204" pitchFamily="34" charset="0"/>
            </a:endParaRPr>
          </a:p>
          <a:p>
            <a:pPr marL="171450" indent="-171450" algn="l" fontAlgn="base">
              <a:buFont typeface="Arial" panose="020B0604020202020204" pitchFamily="34" charset="0"/>
              <a:buChar char="•"/>
            </a:pPr>
            <a:r>
              <a:rPr lang="en-US" sz="1200" dirty="0" err="1">
                <a:latin typeface="Calibri"/>
                <a:ea typeface="Calibri" panose="020F0502020204030204" pitchFamily="34" charset="0"/>
                <a:cs typeface="Calibri"/>
              </a:rPr>
              <a:t>Avrupa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Gıda</a:t>
            </a:r>
            <a:r>
              <a:rPr lang="en-US" sz="1200" dirty="0">
                <a:latin typeface="Calibri"/>
                <a:ea typeface="Calibri" panose="020F0502020204030204" pitchFamily="34" charset="0"/>
                <a:cs typeface="Calibri"/>
              </a:rPr>
              <a:t> Bilgi </a:t>
            </a:r>
            <a:r>
              <a:rPr lang="en-US" sz="1200" dirty="0" err="1">
                <a:latin typeface="Calibri"/>
                <a:ea typeface="Calibri" panose="020F0502020204030204" pitchFamily="34" charset="0"/>
                <a:cs typeface="Calibri"/>
              </a:rPr>
              <a:t>Konseyi</a:t>
            </a:r>
            <a:r>
              <a:rPr lang="en-US" sz="1200" dirty="0">
                <a:latin typeface="Calibri"/>
                <a:ea typeface="Calibri" panose="020F0502020204030204" pitchFamily="34" charset="0"/>
                <a:cs typeface="Calibri"/>
              </a:rPr>
              <a:t> [EUFIC] (2021) </a:t>
            </a:r>
            <a:r>
              <a:rPr lang="en-US" sz="1200" b="0" i="0" u="sng" strike="noStrike" dirty="0">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Sağlıklı Seçimler İçin Gıda Gerçekleri</a:t>
            </a:r>
            <a:r>
              <a:rPr lang="en-US" sz="1200" dirty="0">
                <a:solidFill>
                  <a:srgbClr val="F79037"/>
                </a:solidFill>
                <a:latin typeface="Calibri"/>
                <a:ea typeface="Calibri" panose="020F0502020204030204" pitchFamily="34" charset="0"/>
                <a:cs typeface="Calibri"/>
              </a:rPr>
              <a:t> </a:t>
            </a:r>
            <a:endParaRPr lang="en-US" sz="1200" b="0" i="0" dirty="0">
              <a:solidFill>
                <a:srgbClr val="F79037"/>
              </a:solidFill>
              <a:effectLst/>
              <a:latin typeface="Calibri"/>
              <a:ea typeface="Calibri" panose="020F0502020204030204" pitchFamily="34" charset="0"/>
              <a:cs typeface="Calibri"/>
            </a:endParaRPr>
          </a:p>
          <a:p>
            <a:pPr marL="171450" indent="-171450" algn="l" fontAlgn="base">
              <a:buFont typeface="Arial" panose="020B0604020202020204" pitchFamily="34" charset="0"/>
              <a:buChar char="•"/>
            </a:pPr>
            <a:r>
              <a:rPr lang="en-US" sz="1200" dirty="0" err="1">
                <a:latin typeface="Calibri"/>
                <a:ea typeface="Calibri" panose="020F0502020204030204" pitchFamily="34" charset="0"/>
                <a:cs typeface="Calibri"/>
              </a:rPr>
              <a:t>Paciarotti</a:t>
            </a:r>
            <a:r>
              <a:rPr lang="en-US" sz="1200" dirty="0">
                <a:latin typeface="Calibri"/>
                <a:ea typeface="Calibri" panose="020F0502020204030204" pitchFamily="34" charset="0"/>
                <a:cs typeface="Calibri"/>
              </a:rPr>
              <a:t> C</a:t>
            </a:r>
            <a:r>
              <a:rPr lang="en-US" sz="1200" b="0" i="0" dirty="0">
                <a:effectLst/>
                <a:latin typeface="Calibri"/>
                <a:ea typeface="Calibri" panose="020F0502020204030204" pitchFamily="34" charset="0"/>
                <a:cs typeface="Calibri"/>
              </a:rPr>
              <a:t>. &amp; Torregiani F. (2021). </a:t>
            </a:r>
            <a:r>
              <a:rPr lang="en-US" sz="1200" dirty="0">
                <a:latin typeface="Calibri"/>
                <a:ea typeface="Calibri" panose="020F0502020204030204" pitchFamily="34" charset="0"/>
                <a:cs typeface="Calibri"/>
              </a:rPr>
              <a:t>The logistics of the short food supply chain</a:t>
            </a:r>
            <a:r>
              <a:rPr lang="en-US" sz="1200" b="0" i="0" dirty="0">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A literature review</a:t>
            </a:r>
            <a:r>
              <a:rPr lang="en-US" sz="1200" b="0" i="0" dirty="0">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r>
              <a:rPr lang="en-US" sz="1200" i="1" dirty="0">
                <a:latin typeface="Calibri"/>
                <a:ea typeface="Calibri" panose="020F0502020204030204" pitchFamily="34" charset="0"/>
                <a:cs typeface="Calibri"/>
              </a:rPr>
              <a:t>Sustainable Production and Consumption</a:t>
            </a:r>
            <a:r>
              <a:rPr lang="en-US" sz="1200" b="0" i="0" dirty="0">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r>
              <a:rPr lang="en-US" sz="1200" i="0" dirty="0">
                <a:effectLst/>
                <a:latin typeface="Calibri"/>
                <a:ea typeface="Calibri" panose="020F0502020204030204" pitchFamily="34" charset="0"/>
                <a:cs typeface="Calibri"/>
              </a:rPr>
              <a:t>26</a:t>
            </a:r>
            <a:r>
              <a:rPr lang="en-US" sz="1200" b="0" i="0" dirty="0">
                <a:effectLst/>
                <a:latin typeface="Calibri"/>
                <a:ea typeface="Calibri" panose="020F0502020204030204" pitchFamily="34" charset="0"/>
                <a:cs typeface="Calibri"/>
              </a:rPr>
              <a:t>, 428-442.</a:t>
            </a:r>
            <a:r>
              <a:rPr lang="en-US" sz="1200" dirty="0">
                <a:latin typeface="Calibri"/>
                <a:ea typeface="Calibri" panose="020F0502020204030204" pitchFamily="34" charset="0"/>
                <a:cs typeface="Calibri"/>
              </a:rPr>
              <a:t> </a:t>
            </a:r>
          </a:p>
          <a:p>
            <a:pPr marL="171450" indent="-171450" algn="l" rtl="0" fontAlgn="base">
              <a:buFont typeface="Arial" panose="020B0604020202020204" pitchFamily="34" charset="0"/>
              <a:buChar char="•"/>
            </a:pPr>
            <a:r>
              <a:rPr lang="en-US" sz="1200" b="0" i="0" dirty="0" err="1">
                <a:solidFill>
                  <a:srgbClr val="000000"/>
                </a:solidFill>
                <a:effectLst/>
                <a:latin typeface="Calibri"/>
                <a:ea typeface="Calibri" panose="020F0502020204030204" pitchFamily="34" charset="0"/>
                <a:cs typeface="Calibri"/>
              </a:rPr>
              <a:t>Kırsal</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Kalkınma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için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Avrupa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Tarımsal</a:t>
            </a:r>
            <a:r>
              <a:rPr lang="en-US" sz="1200" b="0" i="0" dirty="0">
                <a:solidFill>
                  <a:srgbClr val="000000"/>
                </a:solidFill>
                <a:effectLst/>
                <a:latin typeface="Calibri"/>
                <a:ea typeface="Calibri" panose="020F0502020204030204" pitchFamily="34" charset="0"/>
                <a:cs typeface="Calibri"/>
              </a:rPr>
              <a:t> Fonu (EAFRD) </a:t>
            </a:r>
            <a:r>
              <a:rPr lang="en-US" sz="1200" b="0" i="0" dirty="0" err="1">
                <a:solidFill>
                  <a:srgbClr val="000000"/>
                </a:solidFill>
                <a:effectLst/>
                <a:latin typeface="Calibri"/>
                <a:ea typeface="Calibri" panose="020F0502020204030204" pitchFamily="34" charset="0"/>
                <a:cs typeface="Calibri"/>
              </a:rPr>
              <a:t>tarafından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kırsal</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kalkınmanın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desteklenmesi</a:t>
            </a:r>
            <a:r>
              <a:rPr lang="en-US" sz="1200" b="0" i="0" dirty="0">
                <a:solidFill>
                  <a:srgbClr val="000000"/>
                </a:solidFill>
                <a:effectLst/>
                <a:latin typeface="Calibri"/>
                <a:ea typeface="Calibri" panose="020F0502020204030204" pitchFamily="34" charset="0"/>
                <a:cs typeface="Calibri"/>
              </a:rPr>
              <a:t> ve 1698/2005 (EC) </a:t>
            </a:r>
            <a:r>
              <a:rPr lang="en-US" sz="1200" b="0" i="0" dirty="0" err="1">
                <a:solidFill>
                  <a:srgbClr val="000000"/>
                </a:solidFill>
                <a:effectLst/>
                <a:latin typeface="Calibri"/>
                <a:ea typeface="Calibri" panose="020F0502020204030204" pitchFamily="34" charset="0"/>
                <a:cs typeface="Calibri"/>
              </a:rPr>
              <a:t>sayılı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Konsey</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Tüzüğü'nün</a:t>
            </a:r>
            <a:r>
              <a:rPr lang="en-US" sz="1200" b="0" i="0" dirty="0">
                <a:solidFill>
                  <a:srgbClr val="000000"/>
                </a:solidFill>
                <a:effectLst/>
                <a:latin typeface="Calibri"/>
                <a:ea typeface="Calibri" panose="020F0502020204030204" pitchFamily="34" charset="0"/>
                <a:cs typeface="Calibri"/>
              </a:rPr>
              <a:t> (EC) </a:t>
            </a:r>
            <a:r>
              <a:rPr lang="en-US" sz="1200" b="0" i="0" dirty="0" err="1">
                <a:solidFill>
                  <a:srgbClr val="000000"/>
                </a:solidFill>
                <a:effectLst/>
                <a:latin typeface="Calibri"/>
                <a:ea typeface="Calibri" panose="020F0502020204030204" pitchFamily="34" charset="0"/>
                <a:cs typeface="Calibri"/>
              </a:rPr>
              <a:t>yürürlükten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kaldırılmasına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ilişkin</a:t>
            </a:r>
            <a:r>
              <a:rPr lang="en-US" sz="1200" b="0" i="0" dirty="0">
                <a:solidFill>
                  <a:srgbClr val="000000"/>
                </a:solidFill>
                <a:effectLst/>
                <a:latin typeface="Calibri"/>
                <a:ea typeface="Calibri" panose="020F0502020204030204" pitchFamily="34" charset="0"/>
                <a:cs typeface="Calibri"/>
              </a:rPr>
              <a:t> 17 </a:t>
            </a:r>
            <a:r>
              <a:rPr lang="en-US" sz="1200" b="0" i="0" dirty="0" err="1">
                <a:solidFill>
                  <a:srgbClr val="000000"/>
                </a:solidFill>
                <a:effectLst/>
                <a:latin typeface="Calibri"/>
                <a:ea typeface="Calibri" panose="020F0502020204030204" pitchFamily="34" charset="0"/>
                <a:cs typeface="Calibri"/>
              </a:rPr>
              <a:t>Aralık</a:t>
            </a:r>
            <a:r>
              <a:rPr lang="en-US" sz="1200" b="0" i="0" dirty="0">
                <a:solidFill>
                  <a:srgbClr val="000000"/>
                </a:solidFill>
                <a:effectLst/>
                <a:latin typeface="Calibri"/>
                <a:ea typeface="Calibri" panose="020F0502020204030204" pitchFamily="34" charset="0"/>
                <a:cs typeface="Calibri"/>
              </a:rPr>
              <a:t> 2013 </a:t>
            </a:r>
            <a:r>
              <a:rPr lang="en-US" sz="1200" b="0" i="0" dirty="0" err="1">
                <a:solidFill>
                  <a:srgbClr val="000000"/>
                </a:solidFill>
                <a:effectLst/>
                <a:latin typeface="Calibri"/>
                <a:ea typeface="Calibri" panose="020F0502020204030204" pitchFamily="34" charset="0"/>
                <a:cs typeface="Calibri"/>
              </a:rPr>
              <a:t>tarihli</a:t>
            </a:r>
            <a:r>
              <a:rPr lang="en-US" sz="1200" b="0" i="0" dirty="0">
                <a:solidFill>
                  <a:srgbClr val="000000"/>
                </a:solidFill>
                <a:effectLst/>
                <a:latin typeface="Calibri"/>
                <a:ea typeface="Calibri" panose="020F0502020204030204" pitchFamily="34" charset="0"/>
                <a:cs typeface="Calibri"/>
              </a:rPr>
              <a:t> (EC) 1305/2013 </a:t>
            </a:r>
            <a:r>
              <a:rPr lang="en-US" sz="1200" b="0" i="0" dirty="0" err="1">
                <a:solidFill>
                  <a:srgbClr val="000000"/>
                </a:solidFill>
                <a:effectLst/>
                <a:latin typeface="Calibri"/>
                <a:ea typeface="Calibri" panose="020F0502020204030204" pitchFamily="34" charset="0"/>
                <a:cs typeface="Calibri"/>
              </a:rPr>
              <a:t>sayılı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Avrupa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Parlamentosu</a:t>
            </a:r>
            <a:r>
              <a:rPr lang="en-US" sz="1200" b="0" i="0" dirty="0">
                <a:solidFill>
                  <a:srgbClr val="000000"/>
                </a:solidFill>
                <a:effectLst/>
                <a:latin typeface="Calibri"/>
                <a:ea typeface="Calibri" panose="020F0502020204030204" pitchFamily="34" charset="0"/>
                <a:cs typeface="Calibri"/>
              </a:rPr>
              <a:t> ve </a:t>
            </a:r>
            <a:r>
              <a:rPr lang="en-US" sz="1200" b="0" i="0" dirty="0" err="1">
                <a:solidFill>
                  <a:srgbClr val="000000"/>
                </a:solidFill>
                <a:effectLst/>
                <a:latin typeface="Calibri"/>
                <a:ea typeface="Calibri" panose="020F0502020204030204" pitchFamily="34" charset="0"/>
                <a:cs typeface="Calibri"/>
              </a:rPr>
              <a:t>Konsey</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Tüzüğü</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konsolide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versiyon</a:t>
            </a:r>
            <a:r>
              <a:rPr lang="en-US" sz="1200" b="0" i="0" dirty="0">
                <a:solidFill>
                  <a:srgbClr val="000000"/>
                </a:solidFill>
                <a:effectLst/>
                <a:latin typeface="Calibri"/>
                <a:ea typeface="Calibri" panose="020F0502020204030204" pitchFamily="34" charset="0"/>
                <a:cs typeface="Calibri"/>
              </a:rPr>
              <a:t>) 30 </a:t>
            </a:r>
            <a:r>
              <a:rPr lang="en-US" sz="1200" b="0" i="0" dirty="0" err="1">
                <a:solidFill>
                  <a:srgbClr val="000000"/>
                </a:solidFill>
                <a:effectLst/>
                <a:latin typeface="Calibri"/>
                <a:ea typeface="Calibri" panose="020F0502020204030204" pitchFamily="34" charset="0"/>
                <a:cs typeface="Calibri"/>
              </a:rPr>
              <a:t>Haziran</a:t>
            </a:r>
            <a:r>
              <a:rPr lang="en-US" sz="1200" b="0" i="0" dirty="0">
                <a:solidFill>
                  <a:srgbClr val="000000"/>
                </a:solidFill>
                <a:effectLst/>
                <a:latin typeface="Calibri"/>
                <a:ea typeface="Calibri" panose="020F0502020204030204" pitchFamily="34" charset="0"/>
                <a:cs typeface="Calibri"/>
              </a:rPr>
              <a:t> 2022);</a:t>
            </a:r>
          </a:p>
          <a:p>
            <a:pPr marL="171450" indent="-171450" algn="l" fontAlgn="base">
              <a:buFont typeface="Arial" panose="020B0604020202020204" pitchFamily="34" charset="0"/>
              <a:buChar char="•"/>
            </a:pPr>
            <a:r>
              <a:rPr lang="en-US" sz="1200" dirty="0">
                <a:latin typeface="Calibri"/>
                <a:ea typeface="Calibri" panose="020F0502020204030204" pitchFamily="34" charset="0"/>
                <a:cs typeface="Calibri"/>
              </a:rPr>
              <a:t>Slow Food </a:t>
            </a:r>
            <a:r>
              <a:rPr lang="en-US" sz="1200" b="0" i="0" dirty="0">
                <a:solidFill>
                  <a:srgbClr val="000000"/>
                </a:solidFill>
                <a:effectLst/>
                <a:latin typeface="Calibri"/>
                <a:ea typeface="Calibri" panose="020F0502020204030204" pitchFamily="34" charset="0"/>
                <a:cs typeface="Calibri"/>
              </a:rPr>
              <a:t>(2013),</a:t>
            </a:r>
            <a:r>
              <a:rPr lang="en-US" sz="1200" dirty="0">
                <a:latin typeface="Calibri"/>
                <a:ea typeface="Calibri" panose="020F0502020204030204" pitchFamily="34" charset="0"/>
                <a:cs typeface="Calibri"/>
              </a:rPr>
              <a:t> </a:t>
            </a:r>
            <a:r>
              <a:rPr lang="en-US" sz="1200" b="0" i="0" u="sng" strike="noStrike" dirty="0">
                <a:solidFill>
                  <a:srgbClr val="F79037"/>
                </a:solidFill>
                <a:effectLst/>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Slow Food'un Gıda Sisteminin Sürdürülebilirliği Tartışmasına Katkısı</a:t>
            </a:r>
            <a:endParaRPr lang="en-US" sz="1200" b="0" i="0" dirty="0">
              <a:solidFill>
                <a:srgbClr val="F79037"/>
              </a:solidFill>
              <a:effectLst/>
              <a:latin typeface="Calibri"/>
              <a:ea typeface="Calibri" panose="020F0502020204030204" pitchFamily="34" charset="0"/>
              <a:cs typeface="Calibri"/>
            </a:endParaRPr>
          </a:p>
          <a:p>
            <a:pPr marL="171450" indent="-171450" algn="l" rtl="0" fontAlgn="base">
              <a:buFont typeface="Arial" panose="020B0604020202020204" pitchFamily="34" charset="0"/>
              <a:buChar char="•"/>
            </a:pPr>
            <a:endParaRPr lang="en-US" sz="1200" b="0" i="0" dirty="0">
              <a:solidFill>
                <a:srgbClr val="F79037"/>
              </a:solidFill>
              <a:effectLst/>
              <a:ea typeface="Calibri" panose="020F0502020204030204" pitchFamily="34" charset="0"/>
            </a:endParaRPr>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299045" y="2960422"/>
            <a:ext cx="3123813" cy="1817953"/>
          </a:xfrm>
          <a:prstGeom prst="wedgeRoundRectCallout">
            <a:avLst>
              <a:gd name="adj1" fmla="val -49086"/>
              <a:gd name="adj2" fmla="val 7587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rtl="0"/>
            <a:r>
              <a:rPr lang="en-US" sz="1400" b="1" dirty="0">
                <a:solidFill>
                  <a:schemeClr val="bg1"/>
                </a:solidFill>
                <a:latin typeface="Calibri"/>
                <a:ea typeface="Calibri" panose="020F0502020204030204" pitchFamily="34" charset="0"/>
                <a:cs typeface="Calibri"/>
              </a:rPr>
              <a:t>Vaka </a:t>
            </a:r>
            <a:r>
              <a:rPr lang="en-US" sz="1400" b="1" dirty="0" err="1">
                <a:solidFill>
                  <a:schemeClr val="bg1"/>
                </a:solidFill>
                <a:latin typeface="Calibri"/>
                <a:ea typeface="Calibri" panose="020F0502020204030204" pitchFamily="34" charset="0"/>
                <a:cs typeface="Calibri"/>
              </a:rPr>
              <a:t>çalışmaları</a:t>
            </a:r>
            <a:r>
              <a:rPr lang="en-US" sz="1400" b="1" dirty="0">
                <a:solidFill>
                  <a:schemeClr val="bg1"/>
                </a:solidFill>
                <a:latin typeface="Calibri"/>
                <a:ea typeface="Calibri" panose="020F0502020204030204" pitchFamily="34" charset="0"/>
                <a:cs typeface="Calibri"/>
              </a:rPr>
              <a:t>:</a:t>
            </a:r>
          </a:p>
          <a:p>
            <a:pPr algn="ctr"/>
            <a:r>
              <a:rPr lang="en-US" sz="1400" dirty="0">
                <a:solidFill>
                  <a:schemeClr val="bg1"/>
                </a:solidFill>
                <a:latin typeface="Calibri"/>
                <a:ea typeface="Calibri" panose="020F0502020204030204" pitchFamily="34" charset="0"/>
                <a:cs typeface="Calibri"/>
              </a:rPr>
              <a:t>Bu </a:t>
            </a:r>
            <a:r>
              <a:rPr lang="en-US" sz="1400" dirty="0" err="1">
                <a:solidFill>
                  <a:schemeClr val="bg1"/>
                </a:solidFill>
                <a:latin typeface="Calibri"/>
                <a:ea typeface="Calibri" panose="020F0502020204030204" pitchFamily="34" charset="0"/>
                <a:cs typeface="Calibri"/>
              </a:rPr>
              <a:t>vakalar</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Kısa</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Gıda</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Tedarik</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Zincirlerini</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kullanarak</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başarılı</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işlerin</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nasıl</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yürütüleceğini</a:t>
            </a:r>
            <a:r>
              <a:rPr lang="en-US" sz="1400" dirty="0">
                <a:solidFill>
                  <a:schemeClr val="bg1"/>
                </a:solidFill>
                <a:latin typeface="Calibri"/>
                <a:ea typeface="Calibri" panose="020F0502020204030204" pitchFamily="34" charset="0"/>
                <a:cs typeface="Calibri"/>
              </a:rPr>
              <a:t> </a:t>
            </a:r>
            <a:r>
              <a:rPr lang="en-US" sz="1400" dirty="0" err="1">
                <a:solidFill>
                  <a:schemeClr val="bg1"/>
                </a:solidFill>
                <a:latin typeface="Calibri"/>
                <a:ea typeface="Calibri" panose="020F0502020204030204" pitchFamily="34" charset="0"/>
                <a:cs typeface="Calibri"/>
              </a:rPr>
              <a:t>gösteriyor</a:t>
            </a:r>
            <a:r>
              <a:rPr lang="en-US" sz="1400" dirty="0">
                <a:solidFill>
                  <a:schemeClr val="bg1"/>
                </a:solidFill>
                <a:latin typeface="Calibri"/>
                <a:ea typeface="Calibri" panose="020F0502020204030204" pitchFamily="34" charset="0"/>
                <a:cs typeface="Calibri"/>
              </a:rPr>
              <a:t>:</a:t>
            </a:r>
          </a:p>
          <a:p>
            <a:pPr algn="ctr" rtl="0"/>
            <a:r>
              <a:rPr lang="en-US" sz="1400" dirty="0">
                <a:solidFill>
                  <a:schemeClr val="bg1"/>
                </a:solidFill>
                <a:latin typeface="Calibri"/>
                <a:ea typeface="Calibri" panose="020F0502020204030204" pitchFamily="34" charset="0"/>
                <a:cs typeface="Calibri"/>
              </a:rPr>
              <a:t>Loam</a:t>
            </a:r>
            <a:endParaRPr lang="en-US" sz="1400" dirty="0">
              <a:solidFill>
                <a:schemeClr val="bg1"/>
              </a:solidFill>
              <a:latin typeface="Calibri"/>
              <a:ea typeface="Calibri" panose="020F0502020204030204" pitchFamily="34" charset="0"/>
              <a:cs typeface="Calibri" panose="020F0502020204030204" pitchFamily="34" charset="0"/>
            </a:endParaRPr>
          </a:p>
          <a:p>
            <a:pPr algn="ctr" rtl="0"/>
            <a:r>
              <a:rPr lang="en-US" sz="1400" dirty="0" err="1">
                <a:solidFill>
                  <a:schemeClr val="bg1"/>
                </a:solidFill>
                <a:latin typeface="Calibri"/>
                <a:ea typeface="Calibri" panose="020F0502020204030204" pitchFamily="34" charset="0"/>
                <a:cs typeface="Calibri"/>
              </a:rPr>
              <a:t>FoodSpace</a:t>
            </a:r>
          </a:p>
          <a:p>
            <a:pPr algn="ctr" rtl="0"/>
            <a:r>
              <a:rPr lang="en-US" sz="1400" dirty="0">
                <a:solidFill>
                  <a:schemeClr val="bg1"/>
                </a:solidFill>
                <a:latin typeface="Calibri"/>
                <a:ea typeface="Calibri" panose="020F0502020204030204" pitchFamily="34" charset="0"/>
                <a:cs typeface="Calibri"/>
              </a:rPr>
              <a:t>Nolla</a:t>
            </a:r>
          </a:p>
          <a:p>
            <a:pPr algn="ctr" rtl="0"/>
            <a:endParaRPr lang="en-IE"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Placeholder 7" descr="Pigs rooting in dirt field">
            <a:extLst>
              <a:ext uri="{FF2B5EF4-FFF2-40B4-BE49-F238E27FC236}">
                <a16:creationId xmlns:a16="http://schemas.microsoft.com/office/drawing/2014/main" id="{11F4FDFE-8D0E-79E2-A2F1-9BD3845F5567}"/>
              </a:ext>
            </a:extLst>
          </p:cNvPr>
          <p:cNvPicPr>
            <a:picLocks noGrp="1" noChangeAspect="1"/>
          </p:cNvPicPr>
          <p:nvPr>
            <p:ph type="pic" sz="quarter" idx="41"/>
          </p:nvPr>
        </p:nvPicPr>
        <p:blipFill>
          <a:blip r:embed="rId7" cstate="screen">
            <a:extLst>
              <a:ext uri="{28A0092B-C50C-407E-A947-70E740481C1C}">
                <a14:useLocalDpi xmlns:a14="http://schemas.microsoft.com/office/drawing/2010/main"/>
              </a:ext>
            </a:extLst>
          </a:blip>
          <a:srcRect/>
          <a:stretch>
            <a:fillRect/>
          </a:stretch>
        </p:blipFill>
        <p:spPr/>
      </p:pic>
      <p:grpSp>
        <p:nvGrpSpPr>
          <p:cNvPr id="12" name="Group 11">
            <a:extLst>
              <a:ext uri="{FF2B5EF4-FFF2-40B4-BE49-F238E27FC236}">
                <a16:creationId xmlns:a16="http://schemas.microsoft.com/office/drawing/2014/main" id="{620BB851-14A8-4B6D-547A-DB894EE101EC}"/>
              </a:ext>
            </a:extLst>
          </p:cNvPr>
          <p:cNvGrpSpPr/>
          <p:nvPr/>
        </p:nvGrpSpPr>
        <p:grpSpPr>
          <a:xfrm>
            <a:off x="2923533" y="6001907"/>
            <a:ext cx="3587388" cy="1913308"/>
            <a:chOff x="1950804" y="3053151"/>
            <a:chExt cx="5608871" cy="3418425"/>
          </a:xfrm>
        </p:grpSpPr>
        <p:pic>
          <p:nvPicPr>
            <p:cNvPr id="13" name="Picture 12">
              <a:extLst>
                <a:ext uri="{FF2B5EF4-FFF2-40B4-BE49-F238E27FC236}">
                  <a16:creationId xmlns:a16="http://schemas.microsoft.com/office/drawing/2014/main" id="{ABF93A7B-0C1B-D9A6-9703-65AB9B87009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AE73CCD5-1912-014B-8D94-4A42A445B077}"/>
                </a:ext>
              </a:extLst>
            </p:cNvPr>
            <p:cNvSpPr/>
            <p:nvPr/>
          </p:nvSpPr>
          <p:spPr>
            <a:xfrm>
              <a:off x="2801073" y="3350554"/>
              <a:ext cx="3981693"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04F6BBBD-A932-0CCD-CA26-E33E2835D0CD}"/>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GB" sz="1800" b="0">
                  <a:solidFill>
                    <a:srgbClr val="000000"/>
                  </a:solidFill>
                  <a:latin typeface="Calibri" panose="020F0502020204030204" pitchFamily="34" charset="0"/>
                </a:rPr>
                <a:t>Web sitesi burada</a:t>
              </a:r>
              <a:endParaRPr lang="en-US" sz="1800" b="0">
                <a:solidFill>
                  <a:srgbClr val="000000"/>
                </a:solidFill>
                <a:latin typeface="Calibri" panose="020F0502020204030204" pitchFamily="34" charset="0"/>
              </a:endParaRPr>
            </a:p>
          </p:txBody>
        </p:sp>
      </p:grpSp>
      <p:pic>
        <p:nvPicPr>
          <p:cNvPr id="16" name="Online Media 15" title="SMARTCHAIN Smart Solutions in Short Food Supply Chains">
            <a:hlinkClick r:id="" action="ppaction://media"/>
            <a:extLst>
              <a:ext uri="{FF2B5EF4-FFF2-40B4-BE49-F238E27FC236}">
                <a16:creationId xmlns:a16="http://schemas.microsoft.com/office/drawing/2014/main" id="{8C245906-FDC5-3E28-746A-ACE69EEF43B2}"/>
              </a:ext>
            </a:extLst>
          </p:cNvPr>
          <p:cNvPicPr>
            <a:picLocks noRot="1" noChangeAspect="1"/>
          </p:cNvPicPr>
          <p:nvPr>
            <a:videoFile r:link="rId1"/>
          </p:nvPr>
        </p:nvPicPr>
        <p:blipFill>
          <a:blip r:embed="rId9"/>
          <a:stretch>
            <a:fillRect/>
          </a:stretch>
        </p:blipFill>
        <p:spPr>
          <a:xfrm>
            <a:off x="3442665" y="6131878"/>
            <a:ext cx="2571351" cy="1435100"/>
          </a:xfrm>
          <a:prstGeom prst="rect">
            <a:avLst/>
          </a:prstGeom>
        </p:spPr>
      </p:pic>
      <p:sp>
        <p:nvSpPr>
          <p:cNvPr id="2" name="Oval 1">
            <a:extLst>
              <a:ext uri="{FF2B5EF4-FFF2-40B4-BE49-F238E27FC236}">
                <a16:creationId xmlns:a16="http://schemas.microsoft.com/office/drawing/2014/main" id="{8CB62D64-E934-7779-A862-863FF9AC03CB}"/>
              </a:ext>
            </a:extLst>
          </p:cNvPr>
          <p:cNvSpPr/>
          <p:nvPr/>
        </p:nvSpPr>
        <p:spPr>
          <a:xfrm rot="766773">
            <a:off x="2219291" y="6437155"/>
            <a:ext cx="1091819" cy="981836"/>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a:latin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26C54A13-C6B7-8409-70D7-14B73CF5DC17}"/>
              </a:ext>
            </a:extLst>
          </p:cNvPr>
          <p:cNvSpPr txBox="1">
            <a:spLocks/>
          </p:cNvSpPr>
          <p:nvPr/>
        </p:nvSpPr>
        <p:spPr>
          <a:xfrm rot="1500048">
            <a:off x="2341066" y="6601502"/>
            <a:ext cx="921738" cy="427149"/>
          </a:xfrm>
          <a:prstGeom prst="rect">
            <a:avLst/>
          </a:prstGeom>
          <a:noFill/>
          <a:ln>
            <a:noFill/>
          </a:ln>
        </p:spPr>
        <p:txBody>
          <a:bodyPr vert="horz" lIns="88901" tIns="44451" rIns="88901" bIns="44451" rtlCol="0" anchor="t">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400" b="1" dirty="0" err="1">
                <a:solidFill>
                  <a:schemeClr val="bg1"/>
                </a:solidFill>
                <a:latin typeface="Calibri"/>
                <a:cs typeface="Calibri"/>
              </a:rPr>
              <a:t>İzlemek</a:t>
            </a:r>
            <a:r>
              <a:rPr lang="en-US" sz="1400" b="1" dirty="0">
                <a:solidFill>
                  <a:schemeClr val="bg1"/>
                </a:solidFill>
                <a:latin typeface="Calibri"/>
                <a:cs typeface="Calibri"/>
              </a:rPr>
              <a:t> </a:t>
            </a:r>
            <a:r>
              <a:rPr lang="en-US" sz="1400" b="1" dirty="0" err="1">
                <a:solidFill>
                  <a:schemeClr val="bg1"/>
                </a:solidFill>
                <a:latin typeface="Calibri"/>
                <a:cs typeface="Calibri"/>
              </a:rPr>
              <a:t>için</a:t>
            </a:r>
            <a:r>
              <a:rPr lang="en-US" sz="1400" b="1" dirty="0">
                <a:solidFill>
                  <a:schemeClr val="bg1"/>
                </a:solidFill>
                <a:latin typeface="Calibri"/>
                <a:cs typeface="Calibri"/>
              </a:rPr>
              <a:t> </a:t>
            </a:r>
            <a:r>
              <a:rPr lang="en-US" sz="1400" b="1" dirty="0" err="1">
                <a:solidFill>
                  <a:schemeClr val="bg1"/>
                </a:solidFill>
                <a:latin typeface="Calibri"/>
                <a:cs typeface="Calibri"/>
              </a:rPr>
              <a:t>Tıklayın</a:t>
            </a:r>
            <a:endParaRPr lang="en-US" sz="1400" b="1" dirty="0" err="1">
              <a:solidFill>
                <a:schemeClr val="bg1"/>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071C1F69-E2DF-45D8-5FB7-EB4CDE8DFE7F}"/>
              </a:ext>
            </a:extLst>
          </p:cNvPr>
          <p:cNvPicPr>
            <a:picLocks noChangeAspect="1"/>
          </p:cNvPicPr>
          <p:nvPr/>
        </p:nvPicPr>
        <p:blipFill>
          <a:blip r:embed="rId10"/>
          <a:stretch>
            <a:fillRect/>
          </a:stretch>
        </p:blipFill>
        <p:spPr>
          <a:xfrm>
            <a:off x="277061" y="5513853"/>
            <a:ext cx="493080" cy="474817"/>
          </a:xfrm>
          <a:prstGeom prst="rect">
            <a:avLst/>
          </a:prstGeom>
        </p:spPr>
      </p:pic>
      <p:sp>
        <p:nvSpPr>
          <p:cNvPr id="17" name="Slide Number Placeholder 9">
            <a:extLst>
              <a:ext uri="{FF2B5EF4-FFF2-40B4-BE49-F238E27FC236}">
                <a16:creationId xmlns:a16="http://schemas.microsoft.com/office/drawing/2014/main" id="{6A63C5DA-C78A-8E0A-34E5-1EADB6C05F48}"/>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45</a:t>
            </a:fld>
            <a:endParaRPr lang="en-US" sz="1100"/>
          </a:p>
        </p:txBody>
      </p:sp>
      <p:pic>
        <p:nvPicPr>
          <p:cNvPr id="6" name="Picture 5">
            <a:extLst>
              <a:ext uri="{FF2B5EF4-FFF2-40B4-BE49-F238E27FC236}">
                <a16:creationId xmlns:a16="http://schemas.microsoft.com/office/drawing/2014/main" id="{222F92F3-0775-4FBC-0236-E72BF6036C41}"/>
              </a:ext>
            </a:extLst>
          </p:cNvPr>
          <p:cNvPicPr>
            <a:picLocks noChangeAspect="1"/>
          </p:cNvPicPr>
          <p:nvPr/>
        </p:nvPicPr>
        <p:blipFill rotWithShape="1">
          <a:blip r:embed="rId10"/>
          <a:srcRect l="16667" r="-2778"/>
          <a:stretch/>
        </p:blipFill>
        <p:spPr>
          <a:xfrm>
            <a:off x="399128" y="9861816"/>
            <a:ext cx="424597" cy="474817"/>
          </a:xfrm>
          <a:prstGeom prst="rect">
            <a:avLst/>
          </a:prstGeom>
        </p:spPr>
      </p:pic>
      <p:pic>
        <p:nvPicPr>
          <p:cNvPr id="7" name="Picture 6">
            <a:extLst>
              <a:ext uri="{FF2B5EF4-FFF2-40B4-BE49-F238E27FC236}">
                <a16:creationId xmlns:a16="http://schemas.microsoft.com/office/drawing/2014/main" id="{AE79841B-4252-E74B-F20A-29CA75DB38A0}"/>
              </a:ext>
            </a:extLst>
          </p:cNvPr>
          <p:cNvPicPr>
            <a:picLocks noChangeAspect="1"/>
          </p:cNvPicPr>
          <p:nvPr/>
        </p:nvPicPr>
        <p:blipFill rotWithShape="1">
          <a:blip r:embed="rId10"/>
          <a:srcRect l="16667" r="-2778"/>
          <a:stretch/>
        </p:blipFill>
        <p:spPr>
          <a:xfrm>
            <a:off x="399264" y="8534400"/>
            <a:ext cx="424597" cy="474817"/>
          </a:xfrm>
          <a:prstGeom prst="rect">
            <a:avLst/>
          </a:prstGeom>
        </p:spPr>
      </p:pic>
    </p:spTree>
    <p:extLst>
      <p:ext uri="{BB962C8B-B14F-4D97-AF65-F5344CB8AC3E}">
        <p14:creationId xmlns:p14="http://schemas.microsoft.com/office/powerpoint/2010/main" val="36715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651166" y="667588"/>
            <a:ext cx="5481150" cy="955445"/>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r>
              <a:rPr lang="en-IE" sz="3600"/>
              <a:t>Gıda Pazarlaması</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algn="l" fontAlgn="base">
              <a:defRPr/>
            </a:pPr>
            <a:r>
              <a:rPr lang="en-GB" sz="1400" b="1" dirty="0" err="1">
                <a:solidFill>
                  <a:schemeClr val="tx1"/>
                </a:solidFill>
                <a:latin typeface="Calibri"/>
                <a:ea typeface="Calibri" panose="020F0502020204030204" pitchFamily="34" charset="0"/>
                <a:cs typeface="Calibri"/>
              </a:rPr>
              <a:t>Fiyatlandırma</a:t>
            </a:r>
            <a:r>
              <a:rPr lang="en-GB" sz="1400" b="1" dirty="0">
                <a:solidFill>
                  <a:schemeClr val="tx1"/>
                </a:solidFill>
                <a:latin typeface="Calibri"/>
                <a:ea typeface="Calibri" panose="020F0502020204030204" pitchFamily="34" charset="0"/>
                <a:cs typeface="Calibri"/>
              </a:rPr>
              <a:t> </a:t>
            </a:r>
            <a:r>
              <a:rPr lang="en-GB" sz="1400" b="1" dirty="0" err="1">
                <a:solidFill>
                  <a:schemeClr val="tx1"/>
                </a:solidFill>
                <a:latin typeface="Calibri"/>
                <a:ea typeface="Calibri" panose="020F0502020204030204" pitchFamily="34" charset="0"/>
                <a:cs typeface="Calibri"/>
              </a:rPr>
              <a:t>ve</a:t>
            </a:r>
            <a:r>
              <a:rPr lang="en-GB" sz="1400" b="1" dirty="0">
                <a:solidFill>
                  <a:schemeClr val="tx1"/>
                </a:solidFill>
                <a:latin typeface="Calibri"/>
                <a:ea typeface="Calibri" panose="020F0502020204030204" pitchFamily="34" charset="0"/>
                <a:cs typeface="Calibri"/>
              </a:rPr>
              <a:t> </a:t>
            </a:r>
            <a:r>
              <a:rPr lang="en-GB" sz="1400" b="1" dirty="0" err="1">
                <a:solidFill>
                  <a:schemeClr val="tx1"/>
                </a:solidFill>
                <a:latin typeface="Calibri"/>
                <a:ea typeface="Calibri" panose="020F0502020204030204" pitchFamily="34" charset="0"/>
                <a:cs typeface="Calibri"/>
              </a:rPr>
              <a:t>Satın</a:t>
            </a:r>
            <a:r>
              <a:rPr lang="en-GB" sz="1400" b="1" dirty="0">
                <a:solidFill>
                  <a:schemeClr val="tx1"/>
                </a:solidFill>
                <a:latin typeface="Calibri"/>
                <a:ea typeface="Calibri" panose="020F0502020204030204" pitchFamily="34" charset="0"/>
                <a:cs typeface="Calibri"/>
              </a:rPr>
              <a:t> </a:t>
            </a:r>
            <a:r>
              <a:rPr lang="en-GB" sz="1400" b="1" dirty="0" err="1">
                <a:solidFill>
                  <a:schemeClr val="tx1"/>
                </a:solidFill>
                <a:latin typeface="Calibri"/>
                <a:ea typeface="Calibri" panose="020F0502020204030204" pitchFamily="34" charset="0"/>
                <a:cs typeface="Calibri"/>
              </a:rPr>
              <a:t>alınabilirliğin</a:t>
            </a:r>
            <a:r>
              <a:rPr lang="en-GB" sz="1400" b="1" dirty="0">
                <a:solidFill>
                  <a:schemeClr val="tx1"/>
                </a:solidFill>
                <a:latin typeface="Calibri"/>
                <a:ea typeface="Calibri" panose="020F0502020204030204" pitchFamily="34" charset="0"/>
                <a:cs typeface="Calibri"/>
              </a:rPr>
              <a:t> </a:t>
            </a:r>
            <a:r>
              <a:rPr lang="en-GB" sz="1400" b="1" dirty="0" err="1">
                <a:solidFill>
                  <a:schemeClr val="tx1"/>
                </a:solidFill>
                <a:latin typeface="Calibri"/>
                <a:ea typeface="Calibri" panose="020F0502020204030204" pitchFamily="34" charset="0"/>
                <a:cs typeface="Calibri"/>
              </a:rPr>
              <a:t>önemini</a:t>
            </a:r>
            <a:r>
              <a:rPr lang="en-GB" sz="1400" b="1" dirty="0">
                <a:solidFill>
                  <a:schemeClr val="tx1"/>
                </a:solidFill>
                <a:latin typeface="Calibri"/>
                <a:ea typeface="Calibri" panose="020F0502020204030204" pitchFamily="34" charset="0"/>
                <a:cs typeface="Calibri"/>
              </a:rPr>
              <a:t> </a:t>
            </a:r>
            <a:r>
              <a:rPr lang="en-GB" sz="1400" b="1" dirty="0" err="1">
                <a:solidFill>
                  <a:schemeClr val="tx1"/>
                </a:solidFill>
                <a:latin typeface="Calibri"/>
                <a:ea typeface="Calibri" panose="020F0502020204030204" pitchFamily="34" charset="0"/>
                <a:cs typeface="Calibri"/>
              </a:rPr>
              <a:t>anlamak</a:t>
            </a:r>
            <a:endParaRPr lang="en-GB" sz="1400" b="1" dirty="0">
              <a:solidFill>
                <a:schemeClr val="tx1"/>
              </a:solidFill>
              <a:latin typeface="Calibri"/>
              <a:ea typeface="Calibri" panose="020F0502020204030204" pitchFamily="34" charset="0"/>
              <a:cs typeface="Calibri"/>
            </a:endParaRPr>
          </a:p>
          <a:p>
            <a:pPr marL="0" marR="0" lvl="0" indent="0" algn="l"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4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fontAlgn="base">
              <a:defRPr/>
            </a:pP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Küresel</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talebinin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arttığı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günümüz</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dünyasında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fiyatları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satın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alınabilirlik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oldukça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önemli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konulardır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Birleşmiş</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Milletler</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Tarım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Örgütü</a:t>
            </a:r>
            <a:r>
              <a:rPr lang="en-GB" sz="1200" dirty="0">
                <a:latin typeface="Calibri"/>
                <a:ea typeface="Calibri" panose="020F0502020204030204" pitchFamily="34" charset="0"/>
                <a:cs typeface="Calibri"/>
              </a:rPr>
              <a:t> (FAO, 2009)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küresel</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talebinin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2050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yılına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kadar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%60 - %100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oranında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artmasını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bekliyor</a:t>
            </a:r>
            <a:r>
              <a:rPr lang="en-GB" sz="1200" dirty="0">
                <a:latin typeface="Calibri"/>
                <a:ea typeface="Calibri" panose="020F0502020204030204" pitchFamily="34" charset="0"/>
                <a:cs typeface="Calibri"/>
              </a:rPr>
              <a:t>.</a:t>
            </a:r>
            <a:r>
              <a:rPr lang="en-GB" sz="1200" dirty="0">
                <a:solidFill>
                  <a:srgbClr val="FF0000"/>
                </a:solidFill>
                <a:latin typeface="Calibri"/>
                <a:ea typeface="Calibri" panose="020F0502020204030204" pitchFamily="34" charset="0"/>
                <a:cs typeface="Calibri"/>
              </a:rPr>
              <a:t>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Artan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nüfus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daha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yüksek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kentleşme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küresel</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talepteki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artışın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önde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gelen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iki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nedenidir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Daha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ayrıntılı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bir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ifadeyle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FAO, 2050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yılına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kadar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artan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talebiyle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büyüyen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zenginleşen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bu</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nüfusun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taleplerini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karşılamak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için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üretiminin</a:t>
            </a:r>
            <a:r>
              <a:rPr lang="en-GB" sz="1200" dirty="0">
                <a:latin typeface="Calibri"/>
                <a:ea typeface="Calibri" panose="020F0502020204030204" pitchFamily="34" charset="0"/>
                <a:cs typeface="Calibri"/>
              </a:rPr>
              <a:t> 8,4 </a:t>
            </a:r>
            <a:r>
              <a:rPr lang="en-GB" sz="1200" dirty="0" err="1">
                <a:latin typeface="Calibri"/>
                <a:ea typeface="Calibri" panose="020F0502020204030204" pitchFamily="34" charset="0"/>
                <a:cs typeface="Calibri"/>
              </a:rPr>
              <a:t>milyar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tondan</a:t>
            </a:r>
            <a:r>
              <a:rPr lang="en-GB" sz="1200" dirty="0">
                <a:latin typeface="Calibri"/>
                <a:ea typeface="Calibri" panose="020F0502020204030204" pitchFamily="34" charset="0"/>
                <a:cs typeface="Calibri"/>
              </a:rPr>
              <a:t> 13,5 </a:t>
            </a:r>
            <a:r>
              <a:rPr lang="en-GB" sz="1200" dirty="0" err="1">
                <a:latin typeface="Calibri"/>
                <a:ea typeface="Calibri" panose="020F0502020204030204" pitchFamily="34" charset="0"/>
                <a:cs typeface="Calibri"/>
              </a:rPr>
              <a:t>milyar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tona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çıkarak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az</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%50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artması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gerektiğini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tahmin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ediyor</a:t>
            </a:r>
            <a:r>
              <a:rPr lang="en-GB" sz="1200" dirty="0">
                <a:latin typeface="Calibri"/>
                <a:ea typeface="Calibri" panose="020F0502020204030204" pitchFamily="34" charset="0"/>
                <a:cs typeface="Calibri"/>
              </a:rPr>
              <a:t>. 2050</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yılında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9,7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milyarlık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bir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nüfus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öngörülüyor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Bu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artışın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fiyatlarında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artışa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neden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olması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bekleniyor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dirty="0">
              <a:ea typeface="Calibri" panose="020F0502020204030204" pitchFamily="34" charset="0"/>
            </a:endParaRPr>
          </a:p>
          <a:p>
            <a:pPr fontAlgn="base">
              <a:defRPr/>
            </a:pPr>
            <a:endParaRPr lang="en-GB" sz="800">
              <a:ea typeface="Calibri" panose="020F0502020204030204" pitchFamily="34" charset="0"/>
            </a:endParaRPr>
          </a:p>
          <a:p>
            <a:pPr fontAlgn="base">
              <a:defRPr/>
            </a:pP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Avrupa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Birliği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ülkelerinin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yiyecek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içecek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endüstrisindeki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rekabet</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gücünü</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desteklemek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için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Komisyon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2015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yılında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Daha İyi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İşleyen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Bir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Tedarik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Zinciri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için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Üst</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Düzey</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Forum'u</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kurdu</a:t>
            </a:r>
            <a:r>
              <a:rPr lang="en-GB" sz="1200" dirty="0">
                <a:latin typeface="Calibri"/>
                <a:ea typeface="Calibri" panose="020F0502020204030204" pitchFamily="34" charset="0"/>
                <a:cs typeface="Calibri"/>
              </a:rPr>
              <a:t> (European Commission, n.d., Forum for a better-functioning food supply chain).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Forum,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adil</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ticaret</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uygulamalarını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fiyat</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dalgala</a:t>
            </a:r>
            <a:r>
              <a:rPr lang="en-GB" sz="1200" dirty="0" err="1">
                <a:latin typeface="Calibri"/>
                <a:cs typeface="Calibri"/>
              </a:rPr>
              <a:t>nmalarını</a:t>
            </a:r>
            <a:r>
              <a:rPr lang="en-GB" sz="1200" dirty="0">
                <a:latin typeface="Calibri"/>
                <a:cs typeface="Calibri"/>
              </a:rPr>
              <a:t> </a:t>
            </a:r>
            <a:r>
              <a:rPr lang="en-GB" sz="1200" dirty="0" err="1">
                <a:latin typeface="Calibri"/>
                <a:cs typeface="Calibri"/>
              </a:rPr>
              <a:t>ele</a:t>
            </a:r>
            <a:r>
              <a:rPr lang="en-GB" sz="1200" dirty="0">
                <a:latin typeface="Calibri"/>
                <a:cs typeface="Calibri"/>
              </a:rPr>
              <a:t> </a:t>
            </a:r>
            <a:r>
              <a:rPr lang="en-GB" sz="1200" dirty="0" err="1">
                <a:latin typeface="Calibri"/>
                <a:cs typeface="Calibri"/>
              </a:rPr>
              <a:t>almaktadır</a:t>
            </a:r>
            <a:r>
              <a:rPr lang="en-GB" sz="1200" dirty="0">
                <a:latin typeface="Calibri"/>
                <a:cs typeface="Calibri"/>
              </a:rPr>
              <a:t>. </a:t>
            </a:r>
            <a:r>
              <a:rPr lang="en-GB" sz="1200" dirty="0" err="1">
                <a:latin typeface="Calibri"/>
                <a:cs typeface="Calibri"/>
              </a:rPr>
              <a:t>Forum'un</a:t>
            </a:r>
            <a:r>
              <a:rPr lang="en-GB" sz="1200" dirty="0">
                <a:latin typeface="Calibri"/>
                <a:cs typeface="Calibri"/>
              </a:rPr>
              <a:t> 2019 </a:t>
            </a:r>
            <a:r>
              <a:rPr lang="en-GB" sz="1200" dirty="0" err="1">
                <a:latin typeface="Calibri"/>
                <a:cs typeface="Calibri"/>
              </a:rPr>
              <a:t>raporu</a:t>
            </a:r>
            <a:r>
              <a:rPr lang="en-GB" sz="1200" dirty="0">
                <a:latin typeface="Calibri"/>
                <a:cs typeface="Calibri"/>
              </a:rPr>
              <a:t>, </a:t>
            </a:r>
            <a:r>
              <a:rPr lang="en-GB" sz="1200" dirty="0" err="1">
                <a:latin typeface="Calibri"/>
                <a:cs typeface="Calibri"/>
              </a:rPr>
              <a:t>gıda</a:t>
            </a:r>
            <a:r>
              <a:rPr lang="en-GB" sz="1200" dirty="0">
                <a:latin typeface="Calibri"/>
                <a:cs typeface="Calibri"/>
              </a:rPr>
              <a:t> </a:t>
            </a:r>
            <a:r>
              <a:rPr lang="en-GB" sz="1200" dirty="0" err="1">
                <a:latin typeface="Calibri"/>
                <a:cs typeface="Calibri"/>
              </a:rPr>
              <a:t>endüstrisindeki</a:t>
            </a:r>
            <a:r>
              <a:rPr lang="en-GB" sz="1200" dirty="0">
                <a:latin typeface="Calibri"/>
                <a:cs typeface="Calibri"/>
              </a:rPr>
              <a:t> </a:t>
            </a:r>
            <a:r>
              <a:rPr lang="en-GB" sz="1200" dirty="0" err="1">
                <a:latin typeface="Calibri"/>
                <a:cs typeface="Calibri"/>
              </a:rPr>
              <a:t>değişen</a:t>
            </a:r>
            <a:r>
              <a:rPr lang="en-GB" sz="1200" dirty="0">
                <a:latin typeface="Calibri"/>
                <a:cs typeface="Calibri"/>
              </a:rPr>
              <a:t> </a:t>
            </a:r>
            <a:r>
              <a:rPr lang="en-GB" sz="1200" dirty="0" err="1">
                <a:latin typeface="Calibri"/>
                <a:cs typeface="Calibri"/>
              </a:rPr>
              <a:t>talepleri</a:t>
            </a:r>
            <a:r>
              <a:rPr lang="en-GB" sz="1200" dirty="0">
                <a:latin typeface="Calibri"/>
                <a:cs typeface="Calibri"/>
              </a:rPr>
              <a:t> </a:t>
            </a:r>
            <a:r>
              <a:rPr lang="en-GB" sz="1200" dirty="0" err="1">
                <a:latin typeface="Calibri"/>
                <a:cs typeface="Calibri"/>
              </a:rPr>
              <a:t>vurgulayarak</a:t>
            </a:r>
            <a:r>
              <a:rPr lang="en-GB" sz="1200" dirty="0">
                <a:latin typeface="Calibri"/>
                <a:cs typeface="Calibri"/>
              </a:rPr>
              <a:t>; </a:t>
            </a:r>
            <a:r>
              <a:rPr lang="en-GB" sz="1200" dirty="0" err="1">
                <a:latin typeface="Calibri"/>
                <a:cs typeface="Calibri"/>
              </a:rPr>
              <a:t>tedarik</a:t>
            </a:r>
            <a:r>
              <a:rPr lang="en-GB" sz="1200" dirty="0">
                <a:latin typeface="Calibri"/>
                <a:cs typeface="Calibri"/>
              </a:rPr>
              <a:t> </a:t>
            </a:r>
            <a:r>
              <a:rPr lang="en-GB" sz="1200" dirty="0" err="1">
                <a:latin typeface="Calibri"/>
                <a:cs typeface="Calibri"/>
              </a:rPr>
              <a:t>zincirindeki</a:t>
            </a:r>
            <a:r>
              <a:rPr lang="en-GB" sz="1200" dirty="0">
                <a:latin typeface="Calibri"/>
                <a:cs typeface="Calibri"/>
              </a:rPr>
              <a:t> </a:t>
            </a:r>
            <a:r>
              <a:rPr lang="en-GB" sz="1200" dirty="0" err="1">
                <a:latin typeface="Calibri"/>
                <a:cs typeface="Calibri"/>
              </a:rPr>
              <a:t>küreselleşme</a:t>
            </a:r>
            <a:r>
              <a:rPr lang="en-GB" sz="1200" dirty="0">
                <a:latin typeface="Calibri"/>
                <a:cs typeface="Calibri"/>
              </a:rPr>
              <a:t> </a:t>
            </a:r>
            <a:r>
              <a:rPr lang="en-GB" sz="1200" dirty="0" err="1">
                <a:latin typeface="Calibri"/>
                <a:cs typeface="Calibri"/>
              </a:rPr>
              <a:t>nedeniyle</a:t>
            </a:r>
            <a:r>
              <a:rPr lang="en-GB" sz="1200" dirty="0">
                <a:latin typeface="Calibri"/>
                <a:cs typeface="Calibri"/>
              </a:rPr>
              <a:t> </a:t>
            </a:r>
            <a:r>
              <a:rPr lang="en-GB" sz="1200" dirty="0" err="1">
                <a:latin typeface="Calibri"/>
                <a:cs typeface="Calibri"/>
              </a:rPr>
              <a:t>artan</a:t>
            </a:r>
            <a:r>
              <a:rPr lang="en-GB" sz="1200" dirty="0">
                <a:latin typeface="Calibri"/>
                <a:cs typeface="Calibri"/>
              </a:rPr>
              <a:t> </a:t>
            </a:r>
            <a:r>
              <a:rPr lang="en-GB" sz="1200" dirty="0" err="1">
                <a:latin typeface="Calibri"/>
                <a:cs typeface="Calibri"/>
              </a:rPr>
              <a:t>taşıma</a:t>
            </a:r>
            <a:r>
              <a:rPr lang="en-GB" sz="1200" dirty="0">
                <a:latin typeface="Calibri"/>
                <a:cs typeface="Calibri"/>
              </a:rPr>
              <a:t> </a:t>
            </a:r>
            <a:r>
              <a:rPr lang="en-GB" sz="1200" dirty="0" err="1">
                <a:latin typeface="Calibri"/>
                <a:cs typeface="Calibri"/>
              </a:rPr>
              <a:t>ve</a:t>
            </a:r>
            <a:r>
              <a:rPr lang="en-GB" sz="1200" dirty="0">
                <a:latin typeface="Calibri"/>
                <a:cs typeface="Calibri"/>
              </a:rPr>
              <a:t> </a:t>
            </a:r>
            <a:r>
              <a:rPr lang="en-GB" sz="1200" dirty="0" err="1">
                <a:latin typeface="Calibri"/>
                <a:cs typeface="Calibri"/>
              </a:rPr>
              <a:t>depolama</a:t>
            </a:r>
            <a:r>
              <a:rPr lang="en-GB" sz="1200" dirty="0">
                <a:latin typeface="Calibri"/>
                <a:cs typeface="Calibri"/>
              </a:rPr>
              <a:t> </a:t>
            </a:r>
            <a:r>
              <a:rPr lang="en-GB" sz="1200" dirty="0" err="1">
                <a:latin typeface="Calibri"/>
                <a:cs typeface="Calibri"/>
              </a:rPr>
              <a:t>maliyetleri</a:t>
            </a:r>
            <a:r>
              <a:rPr lang="en-GB" sz="1200" dirty="0">
                <a:latin typeface="Calibri"/>
                <a:cs typeface="Calibri"/>
              </a:rPr>
              <a:t>; </a:t>
            </a:r>
            <a:r>
              <a:rPr lang="en-GB" sz="1200" dirty="0" err="1">
                <a:latin typeface="Calibri"/>
                <a:cs typeface="Calibri"/>
              </a:rPr>
              <a:t>doğrudan</a:t>
            </a:r>
            <a:r>
              <a:rPr lang="en-GB" sz="1200" dirty="0">
                <a:latin typeface="Calibri"/>
                <a:cs typeface="Calibri"/>
              </a:rPr>
              <a:t> </a:t>
            </a:r>
            <a:r>
              <a:rPr lang="en-GB" sz="1200" dirty="0" err="1">
                <a:latin typeface="Calibri"/>
                <a:cs typeface="Calibri"/>
              </a:rPr>
              <a:t>müşteriye</a:t>
            </a:r>
            <a:r>
              <a:rPr lang="en-GB" sz="1200" dirty="0">
                <a:latin typeface="Calibri"/>
                <a:cs typeface="Calibri"/>
              </a:rPr>
              <a:t> </a:t>
            </a:r>
            <a:r>
              <a:rPr lang="en-GB" sz="1200" dirty="0" err="1">
                <a:latin typeface="Calibri"/>
                <a:cs typeface="Calibri"/>
              </a:rPr>
              <a:t>hizmet</a:t>
            </a:r>
            <a:r>
              <a:rPr lang="en-GB" sz="1200" dirty="0">
                <a:latin typeface="Calibri"/>
                <a:cs typeface="Calibri"/>
              </a:rPr>
              <a:t> </a:t>
            </a:r>
            <a:r>
              <a:rPr lang="en-GB" sz="1200" dirty="0" err="1">
                <a:latin typeface="Calibri"/>
                <a:cs typeface="Calibri"/>
              </a:rPr>
              <a:t>veren</a:t>
            </a:r>
            <a:r>
              <a:rPr lang="en-GB" sz="1200" dirty="0">
                <a:latin typeface="Calibri"/>
                <a:cs typeface="Calibri"/>
              </a:rPr>
              <a:t> </a:t>
            </a:r>
            <a:r>
              <a:rPr lang="en-GB" sz="1200" dirty="0" err="1">
                <a:latin typeface="Calibri"/>
                <a:cs typeface="Calibri"/>
              </a:rPr>
              <a:t>artan</a:t>
            </a:r>
            <a:r>
              <a:rPr lang="en-GB" sz="1200" dirty="0">
                <a:latin typeface="Calibri"/>
                <a:cs typeface="Calibri"/>
              </a:rPr>
              <a:t> e-</a:t>
            </a:r>
            <a:r>
              <a:rPr lang="en-GB" sz="1200" dirty="0" err="1">
                <a:latin typeface="Calibri"/>
                <a:cs typeface="Calibri"/>
              </a:rPr>
              <a:t>ticaret</a:t>
            </a:r>
            <a:r>
              <a:rPr lang="en-GB" sz="1200" dirty="0">
                <a:latin typeface="Calibri"/>
                <a:cs typeface="Calibri"/>
              </a:rPr>
              <a:t> </a:t>
            </a:r>
            <a:r>
              <a:rPr lang="en-GB" sz="1200" dirty="0" err="1">
                <a:latin typeface="Calibri"/>
                <a:cs typeface="Calibri"/>
              </a:rPr>
              <a:t>tarafından</a:t>
            </a:r>
            <a:r>
              <a:rPr lang="en-GB" sz="1200" dirty="0">
                <a:latin typeface="Calibri"/>
                <a:cs typeface="Calibri"/>
              </a:rPr>
              <a:t> </a:t>
            </a:r>
            <a:r>
              <a:rPr lang="en-GB" sz="1200" dirty="0" err="1">
                <a:latin typeface="Calibri"/>
                <a:cs typeface="Calibri"/>
              </a:rPr>
              <a:t>desteklenen</a:t>
            </a:r>
            <a:r>
              <a:rPr lang="en-GB" sz="1200" dirty="0">
                <a:latin typeface="Calibri"/>
                <a:cs typeface="Calibri"/>
              </a:rPr>
              <a:t> </a:t>
            </a:r>
            <a:r>
              <a:rPr lang="en-GB" sz="1200" dirty="0" err="1">
                <a:latin typeface="Calibri"/>
                <a:cs typeface="Calibri"/>
              </a:rPr>
              <a:t>yerel</a:t>
            </a:r>
            <a:r>
              <a:rPr lang="en-GB" sz="1200" dirty="0">
                <a:latin typeface="Calibri"/>
                <a:cs typeface="Calibri"/>
              </a:rPr>
              <a:t> </a:t>
            </a:r>
            <a:r>
              <a:rPr lang="en-GB" sz="1200" dirty="0" err="1">
                <a:latin typeface="Calibri"/>
                <a:cs typeface="Calibri"/>
              </a:rPr>
              <a:t>gıda</a:t>
            </a:r>
            <a:r>
              <a:rPr lang="en-GB" sz="1200" dirty="0">
                <a:latin typeface="Calibri"/>
                <a:cs typeface="Calibri"/>
              </a:rPr>
              <a:t> </a:t>
            </a:r>
            <a:r>
              <a:rPr lang="en-GB" sz="1200" dirty="0" err="1">
                <a:latin typeface="Calibri"/>
                <a:cs typeface="Calibri"/>
              </a:rPr>
              <a:t>ürünlerine</a:t>
            </a:r>
            <a:r>
              <a:rPr lang="en-GB" sz="1200" dirty="0">
                <a:latin typeface="Calibri"/>
                <a:cs typeface="Calibri"/>
              </a:rPr>
              <a:t> </a:t>
            </a:r>
            <a:r>
              <a:rPr lang="en-GB" sz="1200" dirty="0" err="1">
                <a:latin typeface="Calibri"/>
                <a:cs typeface="Calibri"/>
              </a:rPr>
              <a:t>olan</a:t>
            </a:r>
            <a:r>
              <a:rPr lang="en-GB" sz="1200" dirty="0">
                <a:latin typeface="Calibri"/>
                <a:cs typeface="Calibri"/>
              </a:rPr>
              <a:t> </a:t>
            </a:r>
            <a:r>
              <a:rPr lang="en-GB" sz="1200" dirty="0" err="1">
                <a:latin typeface="Calibri"/>
                <a:cs typeface="Calibri"/>
              </a:rPr>
              <a:t>talebi</a:t>
            </a:r>
            <a:r>
              <a:rPr lang="en-GB" sz="1200" dirty="0">
                <a:latin typeface="Calibri"/>
                <a:cs typeface="Calibri"/>
              </a:rPr>
              <a:t> - </a:t>
            </a:r>
            <a:r>
              <a:rPr lang="en-GB" sz="1200" dirty="0" err="1">
                <a:latin typeface="Calibri"/>
                <a:cs typeface="Calibri"/>
              </a:rPr>
              <a:t>Gastronomik</a:t>
            </a:r>
            <a:r>
              <a:rPr lang="en-GB" sz="1200" dirty="0">
                <a:latin typeface="Calibri"/>
                <a:cs typeface="Calibri"/>
              </a:rPr>
              <a:t> </a:t>
            </a:r>
            <a:r>
              <a:rPr lang="en-GB" sz="1200" dirty="0" err="1">
                <a:latin typeface="Calibri"/>
                <a:cs typeface="Calibri"/>
              </a:rPr>
              <a:t>milliyetçilik</a:t>
            </a:r>
            <a:r>
              <a:rPr lang="en-GB" sz="1200" dirty="0">
                <a:latin typeface="Calibri"/>
                <a:cs typeface="Calibri"/>
              </a:rPr>
              <a:t> - </a:t>
            </a:r>
            <a:r>
              <a:rPr lang="en-GB" sz="1200" dirty="0" err="1">
                <a:latin typeface="Calibri"/>
                <a:cs typeface="Calibri"/>
              </a:rPr>
              <a:t>beraberinde</a:t>
            </a:r>
            <a:r>
              <a:rPr lang="en-GB" sz="1200" dirty="0">
                <a:latin typeface="Calibri"/>
                <a:cs typeface="Calibri"/>
              </a:rPr>
              <a:t> </a:t>
            </a:r>
            <a:r>
              <a:rPr lang="en-GB" sz="1200" dirty="0" err="1">
                <a:latin typeface="Calibri"/>
                <a:cs typeface="Calibri"/>
              </a:rPr>
              <a:t>getirdiğini</a:t>
            </a:r>
            <a:r>
              <a:rPr lang="en-GB" sz="1200" dirty="0">
                <a:latin typeface="Calibri"/>
                <a:cs typeface="Calibri"/>
              </a:rPr>
              <a:t> </a:t>
            </a:r>
            <a:r>
              <a:rPr lang="en-GB" sz="1200" dirty="0" err="1">
                <a:latin typeface="Calibri"/>
                <a:cs typeface="Calibri"/>
              </a:rPr>
              <a:t>belirtmektedir</a:t>
            </a:r>
            <a:r>
              <a:rPr lang="en-GB" sz="1200" dirty="0">
                <a:latin typeface="Calibri"/>
                <a:cs typeface="Calibri"/>
              </a:rPr>
              <a:t>.</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Buna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göre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forum,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daha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sürdürülebilir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sistemlerine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geçişin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aciliyeti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-Ge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çalışmalarına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duyulan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ihtiyaç</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sektörde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katma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değeri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yüksek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işlerin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teşvik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edilmesi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gibi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geleceğe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yönelik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bazı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eylemler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önermektedir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Avrupa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Komisyonu</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Üst</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Düzey</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Forumu</a:t>
            </a:r>
            <a:r>
              <a:rPr lang="en-GB" sz="1200" dirty="0">
                <a:latin typeface="Calibri"/>
                <a:ea typeface="Calibri" panose="020F0502020204030204" pitchFamily="34" charset="0"/>
                <a:cs typeface="Calibri"/>
              </a:rPr>
              <a:t>, 2019).</a:t>
            </a:r>
            <a:endParaRPr lang="en-GB" sz="1200" i="0" u="none" strike="noStrike" kern="1200" cap="none" spc="0" baseline="0" noProof="0" dirty="0">
              <a:solidFill>
                <a:srgbClr val="000000"/>
              </a:solidFill>
              <a:ea typeface="Calibri" panose="020F0502020204030204" pitchFamily="34" charset="0"/>
            </a:endParaRPr>
          </a:p>
          <a:p>
            <a:pPr marL="0" marR="0" lvl="0" indent="0" algn="l"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fontAlgn="base">
              <a:defRPr/>
            </a:pP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Küresel</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talebindeki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artışın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yanı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sıra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fiyatlandırma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karşılanabilirlik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sağlıklı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dengeli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beslenme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için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önemli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hususlardır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Yetersiz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beslenme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dolayısıyla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sağlıksız</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beslenme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alışkanlıkları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yüksek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fiyatlarının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sonucu</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olabilir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Yüksek </a:t>
            </a:r>
            <a:r>
              <a:rPr lang="en-GB" sz="1200" dirty="0" err="1">
                <a:latin typeface="Calibri"/>
                <a:ea typeface="Calibri" panose="020F0502020204030204" pitchFamily="34" charset="0"/>
                <a:cs typeface="Calibri"/>
              </a:rPr>
              <a:t>fiyat</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düşük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satın</a:t>
            </a:r>
            <a:r>
              <a:rPr lang="en-GB" sz="1200" dirty="0">
                <a:latin typeface="Calibri"/>
                <a:ea typeface="Calibri" panose="020F0502020204030204" pitchFamily="34" charset="0"/>
                <a:cs typeface="Calibri"/>
              </a:rPr>
              <a:t> alma </a:t>
            </a:r>
            <a:r>
              <a:rPr lang="en-GB" sz="1200" dirty="0" err="1">
                <a:latin typeface="Calibri"/>
                <a:ea typeface="Calibri" panose="020F0502020204030204" pitchFamily="34" charset="0"/>
                <a:cs typeface="Calibri"/>
              </a:rPr>
              <a:t>gücü</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aktif</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sağlıklı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bir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yaşam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için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beslenme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ihtiyaçlarını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tercihlerini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karşılayacak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yeterli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güvenli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besleyici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gıdaya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erişimin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önündeki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temel</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engeller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olabilir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(Herforth </a:t>
            </a:r>
            <a:r>
              <a:rPr lang="en-GB" sz="1200" dirty="0" err="1">
                <a:latin typeface="Calibri"/>
                <a:ea typeface="Calibri" panose="020F0502020204030204" pitchFamily="34" charset="0"/>
                <a:cs typeface="Calibri"/>
              </a:rPr>
              <a:t>vd</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2020).</a:t>
            </a:r>
            <a:r>
              <a:rPr lang="en-GB" sz="1200" dirty="0">
                <a:latin typeface="Calibri"/>
                <a:ea typeface="Calibri" panose="020F0502020204030204" pitchFamily="34" charset="0"/>
                <a:cs typeface="Calibri"/>
              </a:rPr>
              <a:t> </a:t>
            </a:r>
            <a:endParaRPr lang="en-GB" sz="1200" i="0" u="none" strike="noStrike" kern="1200" cap="none" spc="0" baseline="0" noProof="0" dirty="0">
              <a:solidFill>
                <a:srgbClr val="000000"/>
              </a:solidFill>
              <a:ea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a:highlight>
                <a:srgbClr val="F79037"/>
              </a:highlight>
              <a:ea typeface="Calibri" panose="020F0502020204030204" pitchFamily="34" charset="0"/>
            </a:endParaRPr>
          </a:p>
          <a:p>
            <a:pPr fontAlgn="base">
              <a:defRPr/>
            </a:pPr>
            <a:r>
              <a:rPr lang="en-GB" sz="1200" dirty="0" err="1">
                <a:solidFill>
                  <a:schemeClr val="tx1"/>
                </a:solidFill>
                <a:latin typeface="Calibri"/>
                <a:ea typeface="Calibri" panose="020F0502020204030204" pitchFamily="34" charset="0"/>
                <a:cs typeface="Calibri"/>
              </a:rPr>
              <a:t>Gıda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fiyatlandırması</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oldukça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önemlidir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çünkü</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gıdanın</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geniş</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bir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insan</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grubu</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için</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daha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uygun</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fiyatlı</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olması</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adil</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ticaret</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fiyatları</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ile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sağlanır</a:t>
            </a:r>
            <a:r>
              <a:rPr lang="en-GB" sz="1200" dirty="0">
                <a:solidFill>
                  <a:schemeClr val="tx1"/>
                </a:solidFill>
                <a:latin typeface="Calibri"/>
                <a:ea typeface="Calibri" panose="020F0502020204030204" pitchFamily="34" charset="0"/>
                <a:cs typeface="Calibri"/>
              </a:rPr>
              <a:t>. Adil </a:t>
            </a:r>
            <a:r>
              <a:rPr lang="en-GB" sz="1200" dirty="0" err="1">
                <a:solidFill>
                  <a:schemeClr val="tx1"/>
                </a:solidFill>
                <a:latin typeface="Calibri"/>
                <a:ea typeface="Calibri" panose="020F0502020204030204" pitchFamily="34" charset="0"/>
                <a:cs typeface="Calibri"/>
              </a:rPr>
              <a:t>ticaret</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fiyatı</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piyasa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fiyatından</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bağımsız</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olarak</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ödenmesi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gereken</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fiyattır</a:t>
            </a:r>
            <a:r>
              <a:rPr lang="en-GB" sz="1200" dirty="0">
                <a:solidFill>
                  <a:schemeClr val="tx1"/>
                </a:solidFill>
                <a:latin typeface="Calibri"/>
                <a:ea typeface="Calibri" panose="020F0502020204030204" pitchFamily="34" charset="0"/>
                <a:cs typeface="Calibri"/>
              </a:rPr>
              <a:t>. "</a:t>
            </a:r>
            <a:r>
              <a:rPr lang="en-GB" sz="1200" i="1" dirty="0">
                <a:solidFill>
                  <a:schemeClr val="tx1"/>
                </a:solidFill>
                <a:latin typeface="Calibri"/>
                <a:ea typeface="Calibri" panose="020F0502020204030204" pitchFamily="34" charset="0"/>
                <a:cs typeface="Calibri"/>
              </a:rPr>
              <a:t>Ticaret </a:t>
            </a:r>
            <a:r>
              <a:rPr lang="en-GB" sz="1200" i="1" dirty="0" err="1">
                <a:solidFill>
                  <a:schemeClr val="tx1"/>
                </a:solidFill>
                <a:latin typeface="Calibri"/>
                <a:ea typeface="Calibri" panose="020F0502020204030204" pitchFamily="34" charset="0"/>
                <a:cs typeface="Calibri"/>
              </a:rPr>
              <a:t>fiyatı</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adil</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ticaret</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fiyatının</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üzerinde</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olduğu</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sürece</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tüccarların</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ve</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üreticilerin</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kaliteye</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ve</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diğer</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özelliklere</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bağlı</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olarak</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daha</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yüksek</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fiyatlar</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için</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pazarlık</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yapmasına</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olanak</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tanır</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Bununla</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birlikte</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yerel</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ulusal</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ve</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uluslararası</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düzeylerde</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siyasi</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ekonomik</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sosyo-kültürel</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ve</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çevresel</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faktörler</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dahil</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olmak</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üzere</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birbiriyle</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ilişkili</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bir</a:t>
            </a:r>
            <a:r>
              <a:rPr lang="en-GB" sz="1200" i="1" dirty="0">
                <a:solidFill>
                  <a:schemeClr val="tx1"/>
                </a:solidFill>
                <a:latin typeface="Calibri"/>
                <a:ea typeface="Calibri" panose="020F0502020204030204" pitchFamily="34" charset="0"/>
                <a:cs typeface="Calibri"/>
              </a:rPr>
              <a:t> dizi </a:t>
            </a:r>
            <a:r>
              <a:rPr lang="en-GB" sz="1200" i="1" dirty="0" err="1">
                <a:solidFill>
                  <a:schemeClr val="tx1"/>
                </a:solidFill>
                <a:latin typeface="Calibri"/>
                <a:ea typeface="Calibri" panose="020F0502020204030204" pitchFamily="34" charset="0"/>
                <a:cs typeface="Calibri"/>
              </a:rPr>
              <a:t>faktör</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gıda</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fiyatlarını</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etkiler</a:t>
            </a:r>
            <a:r>
              <a:rPr lang="en-GB" sz="1200" i="1" dirty="0">
                <a:solidFill>
                  <a:schemeClr val="tx1"/>
                </a:solidFill>
                <a:latin typeface="Calibri"/>
                <a:ea typeface="Calibri" panose="020F0502020204030204" pitchFamily="34" charset="0"/>
                <a:cs typeface="Calibri"/>
              </a:rPr>
              <a:t>.</a:t>
            </a:r>
            <a:r>
              <a:rPr lang="en-GB" sz="1200" dirty="0">
                <a:solidFill>
                  <a:schemeClr val="tx1"/>
                </a:solidFill>
                <a:latin typeface="Calibri"/>
                <a:ea typeface="Calibri" panose="020F0502020204030204" pitchFamily="34" charset="0"/>
                <a:cs typeface="Calibri"/>
              </a:rPr>
              <a:t>"(</a:t>
            </a:r>
            <a:r>
              <a:rPr lang="en-GB" sz="1200" dirty="0">
                <a:latin typeface="Calibri"/>
                <a:ea typeface="Calibri" panose="020F0502020204030204" pitchFamily="34" charset="0"/>
                <a:cs typeface="Calibri"/>
              </a:rPr>
              <a:t>The Economic Times, 2023).</a:t>
            </a:r>
            <a:endParaRPr lang="en-GB" sz="1200" dirty="0"/>
          </a:p>
          <a:p>
            <a:pPr rtl="0" fontAlgn="base">
              <a:defRPr/>
            </a:pPr>
            <a:r>
              <a:rPr lang="en-GB" sz="1200" dirty="0" err="1">
                <a:solidFill>
                  <a:schemeClr val="tx1"/>
                </a:solidFill>
                <a:latin typeface="Calibri"/>
                <a:ea typeface="Calibri" panose="020F0502020204030204" pitchFamily="34" charset="0"/>
                <a:cs typeface="Calibri"/>
              </a:rPr>
              <a:t>İklim</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değişkenliği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ekonomik</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yavaşlamalar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ve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gerilemeler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istikrarsız</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gıda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fiyatlarının</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başlıca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itici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güçleridir</a:t>
            </a:r>
            <a:r>
              <a:rPr lang="en-GB" sz="1200" dirty="0">
                <a:solidFill>
                  <a:schemeClr val="tx1"/>
                </a:solidFill>
                <a:latin typeface="Calibri"/>
                <a:ea typeface="Calibri" panose="020F0502020204030204" pitchFamily="34" charset="0"/>
                <a:cs typeface="Calibri"/>
              </a:rPr>
              <a:t>. COVID-19 </a:t>
            </a:r>
            <a:r>
              <a:rPr lang="en-GB" sz="1200" dirty="0" err="1">
                <a:solidFill>
                  <a:schemeClr val="tx1"/>
                </a:solidFill>
                <a:latin typeface="Calibri"/>
                <a:ea typeface="Calibri" panose="020F0502020204030204" pitchFamily="34" charset="0"/>
                <a:cs typeface="Calibri"/>
              </a:rPr>
              <a:t>salgını</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gıda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fiyatlarındaki</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istikrarsızlık</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yolunu</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daha</a:t>
            </a:r>
            <a:r>
              <a:rPr lang="en-GB" sz="1200" dirty="0">
                <a:solidFill>
                  <a:schemeClr val="tx1"/>
                </a:solidFill>
                <a:latin typeface="Calibri"/>
                <a:ea typeface="Calibri" panose="020F0502020204030204" pitchFamily="34" charset="0"/>
                <a:cs typeface="Calibri"/>
              </a:rPr>
              <a:t> da </a:t>
            </a:r>
            <a:r>
              <a:rPr lang="en-GB" sz="1200" dirty="0" err="1">
                <a:solidFill>
                  <a:schemeClr val="tx1"/>
                </a:solidFill>
                <a:latin typeface="Calibri"/>
                <a:ea typeface="Calibri" panose="020F0502020204030204" pitchFamily="34" charset="0"/>
                <a:cs typeface="Calibri"/>
              </a:rPr>
              <a:t>artırmıştır</a:t>
            </a:r>
            <a:r>
              <a:rPr lang="en-GB" sz="1200" dirty="0">
                <a:solidFill>
                  <a:schemeClr val="tx1"/>
                </a:solidFill>
                <a:latin typeface="Calibri"/>
                <a:ea typeface="Calibri" panose="020F0502020204030204" pitchFamily="34" charset="0"/>
                <a:cs typeface="Calibri"/>
              </a:rPr>
              <a:t>.</a:t>
            </a:r>
            <a:endParaRPr lang="en-GB" sz="1200" dirty="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1581247" y="1368259"/>
            <a:ext cx="5483360" cy="461665"/>
          </a:xfrm>
          <a:prstGeom prst="rect">
            <a:avLst/>
          </a:prstGeom>
          <a:noFill/>
        </p:spPr>
        <p:txBody>
          <a:bodyPr wrap="square" lIns="91440" tIns="45720" rIns="91440" bIns="45720" anchor="t">
            <a:spAutoFit/>
          </a:bodyPr>
          <a:lstStyle/>
          <a:p>
            <a:pPr algn="r"/>
            <a:r>
              <a:rPr lang="en-US" sz="2400" i="0" dirty="0">
                <a:solidFill>
                  <a:srgbClr val="000000"/>
                </a:solidFill>
                <a:effectLst/>
                <a:latin typeface="Calibri"/>
                <a:ea typeface="Calibri" panose="020F0502020204030204" pitchFamily="34" charset="0"/>
                <a:cs typeface="Calibri"/>
              </a:rPr>
              <a:t>B.3.1. </a:t>
            </a:r>
            <a:r>
              <a:rPr lang="en-US" sz="2400" i="0" dirty="0" err="1">
                <a:solidFill>
                  <a:srgbClr val="000000"/>
                </a:solidFill>
                <a:effectLst/>
                <a:latin typeface="Calibri"/>
                <a:ea typeface="Calibri" panose="020F0502020204030204" pitchFamily="34" charset="0"/>
                <a:cs typeface="Calibri"/>
              </a:rPr>
              <a:t>Fiyatlandırma</a:t>
            </a:r>
            <a:r>
              <a:rPr lang="en-US" sz="2400" i="0" dirty="0">
                <a:solidFill>
                  <a:srgbClr val="000000"/>
                </a:solidFill>
                <a:effectLst/>
                <a:latin typeface="Calibri"/>
                <a:ea typeface="Calibri" panose="020F0502020204030204" pitchFamily="34" charset="0"/>
                <a:cs typeface="Calibri"/>
              </a:rPr>
              <a:t> ve </a:t>
            </a:r>
            <a:r>
              <a:rPr lang="en-US" sz="2400" dirty="0" err="1">
                <a:solidFill>
                  <a:srgbClr val="000000"/>
                </a:solidFill>
                <a:latin typeface="Calibri"/>
                <a:ea typeface="Calibri" panose="020F0502020204030204" pitchFamily="34" charset="0"/>
                <a:cs typeface="Calibri"/>
              </a:rPr>
              <a:t>Satın</a:t>
            </a:r>
            <a:r>
              <a:rPr lang="en-US" sz="2400" dirty="0">
                <a:solidFill>
                  <a:srgbClr val="000000"/>
                </a:solidFill>
                <a:latin typeface="Calibri"/>
                <a:ea typeface="Calibri" panose="020F0502020204030204" pitchFamily="34" charset="0"/>
                <a:cs typeface="Calibri"/>
              </a:rPr>
              <a:t> </a:t>
            </a:r>
            <a:r>
              <a:rPr lang="en-US" sz="2400" dirty="0" err="1">
                <a:solidFill>
                  <a:srgbClr val="000000"/>
                </a:solidFill>
                <a:latin typeface="Calibri"/>
                <a:ea typeface="Calibri" panose="020F0502020204030204" pitchFamily="34" charset="0"/>
                <a:cs typeface="Calibri"/>
              </a:rPr>
              <a:t>Alınabilirlik</a:t>
            </a:r>
            <a:endParaRPr lang="en-US" sz="2400" i="0" dirty="0">
              <a:solidFill>
                <a:srgbClr val="000000"/>
              </a:solidFill>
              <a:latin typeface="Calibri"/>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4" name="Graphic 3" descr="Film strip outline">
            <a:extLst>
              <a:ext uri="{FF2B5EF4-FFF2-40B4-BE49-F238E27FC236}">
                <a16:creationId xmlns:a16="http://schemas.microsoft.com/office/drawing/2014/main" id="{9AA8BB99-1DDB-4C7F-9E85-7C039E1803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738" y="9237293"/>
            <a:ext cx="742942" cy="742942"/>
          </a:xfrm>
          <a:prstGeom prst="rect">
            <a:avLst/>
          </a:prstGeom>
        </p:spPr>
      </p:pic>
      <p:sp>
        <p:nvSpPr>
          <p:cNvPr id="36" name="TextBox 35">
            <a:extLst>
              <a:ext uri="{FF2B5EF4-FFF2-40B4-BE49-F238E27FC236}">
                <a16:creationId xmlns:a16="http://schemas.microsoft.com/office/drawing/2014/main" id="{D45464E9-FC91-119C-AB89-342AC2FCA89A}"/>
              </a:ext>
            </a:extLst>
          </p:cNvPr>
          <p:cNvSpPr txBox="1"/>
          <p:nvPr/>
        </p:nvSpPr>
        <p:spPr>
          <a:xfrm>
            <a:off x="917376" y="9323554"/>
            <a:ext cx="6029334" cy="461665"/>
          </a:xfrm>
          <a:prstGeom prst="rect">
            <a:avLst/>
          </a:prstGeom>
          <a:noFill/>
        </p:spPr>
        <p:txBody>
          <a:bodyPr wrap="square" lIns="91440" tIns="45720" rIns="91440" bIns="45720" anchor="t">
            <a:spAutoFit/>
          </a:bodyPr>
          <a:lstStyle/>
          <a:p>
            <a:r>
              <a:rPr lang="en-GB" sz="1200" b="1" i="0" dirty="0" err="1">
                <a:solidFill>
                  <a:srgbClr val="000000"/>
                </a:solidFill>
                <a:effectLst/>
                <a:latin typeface="WordVisi_MSFontService"/>
              </a:rPr>
              <a:t>Önerilen</a:t>
            </a:r>
            <a:r>
              <a:rPr lang="en-GB" sz="1200" b="1" i="0" dirty="0">
                <a:solidFill>
                  <a:srgbClr val="000000"/>
                </a:solidFill>
                <a:effectLst/>
                <a:latin typeface="WordVisi_MSFontService"/>
              </a:rPr>
              <a:t> Video:</a:t>
            </a:r>
            <a:r>
              <a:rPr lang="en-GB" sz="1200" dirty="0">
                <a:solidFill>
                  <a:srgbClr val="000000"/>
                </a:solidFill>
                <a:latin typeface="WordVisi_MSFontService"/>
                <a:cs typeface="Calibri"/>
              </a:rPr>
              <a:t> </a:t>
            </a:r>
            <a:r>
              <a:rPr lang="en-GB" sz="1200" dirty="0" err="1">
                <a:solidFill>
                  <a:srgbClr val="000000"/>
                </a:solidFill>
                <a:latin typeface="WordVisi_MSFontService"/>
                <a:cs typeface="Calibri"/>
              </a:rPr>
              <a:t>Lütfen</a:t>
            </a:r>
            <a:r>
              <a:rPr lang="en-GB" sz="1200" dirty="0">
                <a:solidFill>
                  <a:srgbClr val="000000"/>
                </a:solidFill>
                <a:latin typeface="WordVisi_MSFontService"/>
                <a:cs typeface="Calibri"/>
              </a:rPr>
              <a:t> FAO </a:t>
            </a:r>
            <a:r>
              <a:rPr lang="en-GB" sz="1200" dirty="0" err="1">
                <a:solidFill>
                  <a:srgbClr val="000000"/>
                </a:solidFill>
                <a:latin typeface="WordVisi_MSFontService"/>
                <a:cs typeface="Calibri"/>
              </a:rPr>
              <a:t>tarafından</a:t>
            </a:r>
            <a:r>
              <a:rPr lang="en-GB" sz="1200" dirty="0">
                <a:solidFill>
                  <a:srgbClr val="000000"/>
                </a:solidFill>
                <a:latin typeface="WordVisi_MSFontService"/>
                <a:cs typeface="Calibri"/>
              </a:rPr>
              <a:t> </a:t>
            </a:r>
            <a:r>
              <a:rPr lang="en-GB" sz="1200" dirty="0" err="1">
                <a:solidFill>
                  <a:srgbClr val="000000"/>
                </a:solidFill>
                <a:latin typeface="WordVisi_MSFontService"/>
                <a:cs typeface="Calibri"/>
              </a:rPr>
              <a:t>yayınlanan</a:t>
            </a:r>
            <a:r>
              <a:rPr lang="en-GB" sz="1200" dirty="0">
                <a:solidFill>
                  <a:srgbClr val="000000"/>
                </a:solidFill>
                <a:latin typeface="WordVisi_MSFontService"/>
                <a:cs typeface="Calibri"/>
              </a:rPr>
              <a:t> </a:t>
            </a:r>
            <a:r>
              <a:rPr lang="en-GB" sz="1200" dirty="0" err="1">
                <a:solidFill>
                  <a:srgbClr val="000000"/>
                </a:solidFill>
                <a:latin typeface="WordVisi_MSFontService"/>
                <a:cs typeface="Calibri"/>
              </a:rPr>
              <a:t>Dünyada</a:t>
            </a:r>
            <a:r>
              <a:rPr lang="en-GB" sz="1200" dirty="0">
                <a:solidFill>
                  <a:srgbClr val="000000"/>
                </a:solidFill>
                <a:latin typeface="WordVisi_MSFontService"/>
                <a:cs typeface="Calibri"/>
              </a:rPr>
              <a:t> </a:t>
            </a:r>
            <a:r>
              <a:rPr lang="en-GB" sz="1200" dirty="0" err="1">
                <a:solidFill>
                  <a:srgbClr val="000000"/>
                </a:solidFill>
                <a:latin typeface="WordVisi_MSFontService"/>
                <a:cs typeface="Calibri"/>
              </a:rPr>
              <a:t>Gıda</a:t>
            </a:r>
            <a:r>
              <a:rPr lang="en-GB" sz="1200" dirty="0">
                <a:solidFill>
                  <a:srgbClr val="000000"/>
                </a:solidFill>
                <a:latin typeface="WordVisi_MSFontService"/>
                <a:cs typeface="Calibri"/>
              </a:rPr>
              <a:t> </a:t>
            </a:r>
            <a:r>
              <a:rPr lang="en-GB" sz="1200" dirty="0" err="1">
                <a:solidFill>
                  <a:srgbClr val="000000"/>
                </a:solidFill>
                <a:latin typeface="WordVisi_MSFontService"/>
                <a:cs typeface="Calibri"/>
              </a:rPr>
              <a:t>Güvenliği</a:t>
            </a:r>
            <a:r>
              <a:rPr lang="en-GB" sz="1200" dirty="0">
                <a:solidFill>
                  <a:srgbClr val="000000"/>
                </a:solidFill>
                <a:latin typeface="WordVisi_MSFontService"/>
                <a:cs typeface="Calibri"/>
              </a:rPr>
              <a:t> </a:t>
            </a:r>
            <a:r>
              <a:rPr lang="en-GB" sz="1200" dirty="0" err="1">
                <a:solidFill>
                  <a:srgbClr val="000000"/>
                </a:solidFill>
                <a:latin typeface="WordVisi_MSFontService"/>
                <a:cs typeface="Calibri"/>
              </a:rPr>
              <a:t>ve</a:t>
            </a:r>
            <a:r>
              <a:rPr lang="en-GB" sz="1200" dirty="0">
                <a:solidFill>
                  <a:srgbClr val="000000"/>
                </a:solidFill>
                <a:latin typeface="WordVisi_MSFontService"/>
                <a:cs typeface="Calibri"/>
              </a:rPr>
              <a:t> </a:t>
            </a:r>
            <a:r>
              <a:rPr lang="en-GB" sz="1200" dirty="0" err="1">
                <a:solidFill>
                  <a:srgbClr val="000000"/>
                </a:solidFill>
                <a:latin typeface="WordVisi_MSFontService"/>
                <a:cs typeface="Calibri"/>
              </a:rPr>
              <a:t>Beslenme</a:t>
            </a:r>
            <a:r>
              <a:rPr lang="en-GB" sz="1200" dirty="0">
                <a:solidFill>
                  <a:srgbClr val="000000"/>
                </a:solidFill>
                <a:latin typeface="WordVisi_MSFontService"/>
                <a:cs typeface="Calibri"/>
              </a:rPr>
              <a:t> Durumu 2022 </a:t>
            </a:r>
            <a:r>
              <a:rPr lang="en-GB" sz="1200" dirty="0" err="1">
                <a:solidFill>
                  <a:srgbClr val="000000"/>
                </a:solidFill>
                <a:latin typeface="WordVisi_MSFontService"/>
                <a:cs typeface="Calibri"/>
              </a:rPr>
              <a:t>hakkındaki</a:t>
            </a:r>
            <a:r>
              <a:rPr lang="en-GB" sz="1200" dirty="0">
                <a:solidFill>
                  <a:srgbClr val="000000"/>
                </a:solidFill>
                <a:latin typeface="WordVisi_MSFontService"/>
                <a:cs typeface="Calibri"/>
              </a:rPr>
              <a:t> </a:t>
            </a:r>
            <a:r>
              <a:rPr lang="en-GB" sz="1200" dirty="0" err="1">
                <a:solidFill>
                  <a:srgbClr val="000000"/>
                </a:solidFill>
                <a:latin typeface="WordVisi_MSFontService"/>
                <a:cs typeface="Calibri"/>
              </a:rPr>
              <a:t>bu</a:t>
            </a:r>
            <a:r>
              <a:rPr lang="en-GB" sz="1200" dirty="0">
                <a:solidFill>
                  <a:srgbClr val="000000"/>
                </a:solidFill>
                <a:latin typeface="WordVisi_MSFontService"/>
                <a:cs typeface="Calibri"/>
              </a:rPr>
              <a:t> </a:t>
            </a:r>
            <a:r>
              <a:rPr lang="en-GB" sz="1200" b="1" dirty="0">
                <a:solidFill>
                  <a:srgbClr val="FDFFFF"/>
                </a:solidFill>
                <a:latin typeface="WordVisi_MSFontService"/>
                <a:cs typeface="Calibri"/>
                <a:hlinkClick r:id="rId4">
                  <a:extLst>
                    <a:ext uri="{A12FA001-AC4F-418D-AE19-62706E023703}">
                      <ahyp:hlinkClr xmlns:ahyp="http://schemas.microsoft.com/office/drawing/2018/hyperlinkcolor" val="tx"/>
                    </a:ext>
                  </a:extLst>
                </a:hlinkClick>
              </a:rPr>
              <a:t>videoyu izleyin</a:t>
            </a:r>
            <a:r>
              <a:rPr lang="en-GB" sz="1200" b="1" dirty="0">
                <a:solidFill>
                  <a:srgbClr val="FDFFFF"/>
                </a:solidFill>
                <a:latin typeface="WordVisi_MSFontService"/>
                <a:cs typeface="Calibri"/>
              </a:rPr>
              <a:t>.</a:t>
            </a:r>
            <a:endParaRPr lang="en-GB" sz="1200" b="1" dirty="0">
              <a:solidFill>
                <a:srgbClr val="FDFFFF"/>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Slide Number Placeholder 9">
            <a:extLst>
              <a:ext uri="{FF2B5EF4-FFF2-40B4-BE49-F238E27FC236}">
                <a16:creationId xmlns:a16="http://schemas.microsoft.com/office/drawing/2014/main" id="{1F57A7E3-EB07-2764-3DBB-634B036E91BF}"/>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46</a:t>
            </a:fld>
            <a:endParaRPr lang="en-US" sz="1100"/>
          </a:p>
        </p:txBody>
      </p:sp>
      <p:pic>
        <p:nvPicPr>
          <p:cNvPr id="33" name="Picture 32">
            <a:extLst>
              <a:ext uri="{FF2B5EF4-FFF2-40B4-BE49-F238E27FC236}">
                <a16:creationId xmlns:a16="http://schemas.microsoft.com/office/drawing/2014/main" id="{EF543DE5-91BF-9EE7-3F30-7BCBE264A468}"/>
              </a:ext>
            </a:extLst>
          </p:cNvPr>
          <p:cNvPicPr>
            <a:picLocks noChangeAspect="1"/>
          </p:cNvPicPr>
          <p:nvPr/>
        </p:nvPicPr>
        <p:blipFill>
          <a:blip r:embed="rId5"/>
          <a:stretch>
            <a:fillRect/>
          </a:stretch>
        </p:blipFill>
        <p:spPr>
          <a:xfrm>
            <a:off x="6814045" y="9372093"/>
            <a:ext cx="504702" cy="476250"/>
          </a:xfrm>
          <a:prstGeom prst="rect">
            <a:avLst/>
          </a:prstGeom>
        </p:spPr>
      </p:pic>
    </p:spTree>
    <p:extLst>
      <p:ext uri="{BB962C8B-B14F-4D97-AF65-F5344CB8AC3E}">
        <p14:creationId xmlns:p14="http://schemas.microsoft.com/office/powerpoint/2010/main" val="157656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574757" y="667588"/>
            <a:ext cx="5481151" cy="9380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r>
              <a:rPr lang="en-IE" sz="3600"/>
              <a:t>Gıda Pazarlaması</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465316"/>
            <a:ext cx="6143488" cy="6820641"/>
          </a:xfrm>
        </p:spPr>
        <p:txBody>
          <a:bodyPr lIns="91440" tIns="45720" rIns="91440" bIns="45720" numCol="1" spcCol="288000" anchor="t">
            <a:noAutofit/>
          </a:bodyPr>
          <a:lstStyle/>
          <a:p>
            <a:pPr algn="l" rtl="0" fontAlgn="base">
              <a:defRPr/>
            </a:pPr>
            <a:endPar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endParaRPr>
          </a:p>
          <a:p>
            <a:pPr fontAlgn="base">
              <a:defRPr/>
            </a:pP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Yukarıda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belirtilen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birçok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faktöre</a:t>
            </a:r>
            <a:r>
              <a:rPr lang="en-GB" sz="1200" dirty="0">
                <a:latin typeface="Calibri"/>
                <a:ea typeface="Calibri" panose="020F0502020204030204" pitchFamily="34" charset="0"/>
                <a:cs typeface="Calibri"/>
              </a:rPr>
              <a:t> ek </a:t>
            </a:r>
            <a:r>
              <a:rPr lang="en-GB" sz="1200" dirty="0" err="1">
                <a:latin typeface="Calibri"/>
                <a:ea typeface="Calibri" panose="020F0502020204030204" pitchFamily="34" charset="0"/>
                <a:cs typeface="Calibri"/>
              </a:rPr>
              <a:t>olarak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savaşlar</a:t>
            </a:r>
            <a:r>
              <a:rPr lang="en-GB" sz="1200" dirty="0">
                <a:latin typeface="Calibri"/>
                <a:ea typeface="Calibri" panose="020F0502020204030204" pitchFamily="34" charset="0"/>
                <a:cs typeface="Calibri"/>
              </a:rPr>
              <a:t> da </a:t>
            </a:r>
            <a:r>
              <a:rPr lang="en-GB" sz="1200" dirty="0" err="1">
                <a:latin typeface="Calibri"/>
                <a:ea typeface="Calibri" panose="020F0502020204030204" pitchFamily="34" charset="0"/>
                <a:cs typeface="Calibri"/>
              </a:rPr>
              <a:t>gıda</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güvensizliği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fiyat</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dalgalanmaları</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enflasyona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neden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olabilir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Buğday</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yemeklik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yağlar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veya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gübreler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gibi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temel</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mallarda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kıtlık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küresel</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krize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neden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olabilir</a:t>
            </a:r>
            <a:r>
              <a:rPr lang="en-GB" sz="1200" dirty="0">
                <a:latin typeface="Calibri"/>
                <a:ea typeface="Calibri" panose="020F0502020204030204" pitchFamily="34" charset="0"/>
                <a:cs typeface="Calibri"/>
              </a:rPr>
              <a:t>. </a:t>
            </a:r>
            <a:r>
              <a:rPr lang="en-GB" sz="1200" dirty="0" err="1">
                <a:latin typeface="Calibri"/>
                <a:cs typeface="Calibri"/>
              </a:rPr>
              <a:t>Rusya-Ukrayna</a:t>
            </a:r>
            <a:r>
              <a:rPr lang="en-GB" sz="1200" dirty="0">
                <a:latin typeface="Calibri"/>
                <a:cs typeface="Calibri"/>
              </a:rPr>
              <a:t> </a:t>
            </a:r>
            <a:r>
              <a:rPr lang="en-GB" sz="1200" dirty="0" err="1">
                <a:latin typeface="Calibri"/>
                <a:cs typeface="Calibri"/>
              </a:rPr>
              <a:t>Savaşı</a:t>
            </a:r>
            <a:r>
              <a:rPr lang="en-GB" sz="1200" dirty="0">
                <a:latin typeface="Calibri"/>
                <a:cs typeface="Calibri"/>
              </a:rPr>
              <a:t> </a:t>
            </a:r>
            <a:r>
              <a:rPr lang="en-GB" sz="1200" dirty="0" err="1">
                <a:latin typeface="Calibri"/>
                <a:cs typeface="Calibri"/>
              </a:rPr>
              <a:t>ile</a:t>
            </a:r>
            <a:r>
              <a:rPr lang="en-GB" sz="1200" dirty="0">
                <a:latin typeface="Calibri"/>
                <a:cs typeface="Calibri"/>
              </a:rPr>
              <a:t> </a:t>
            </a:r>
            <a:r>
              <a:rPr lang="en-GB" sz="1200" dirty="0" err="1">
                <a:latin typeface="Calibri"/>
                <a:cs typeface="Calibri"/>
              </a:rPr>
              <a:t>ilgili</a:t>
            </a:r>
            <a:r>
              <a:rPr lang="en-GB" sz="1200" dirty="0">
                <a:latin typeface="Calibri"/>
                <a:cs typeface="Calibri"/>
              </a:rPr>
              <a:t> </a:t>
            </a:r>
            <a:r>
              <a:rPr lang="en-GB" sz="1200" dirty="0" err="1">
                <a:latin typeface="Calibri"/>
                <a:cs typeface="Calibri"/>
              </a:rPr>
              <a:t>olarak</a:t>
            </a:r>
            <a:r>
              <a:rPr lang="en-GB" sz="1200" dirty="0">
                <a:latin typeface="Calibri"/>
                <a:cs typeface="Calibri"/>
              </a:rPr>
              <a:t>, </a:t>
            </a:r>
            <a:r>
              <a:rPr lang="en-GB" sz="1200" dirty="0" err="1">
                <a:latin typeface="Calibri"/>
                <a:cs typeface="Calibri"/>
              </a:rPr>
              <a:t>büyük</a:t>
            </a:r>
            <a:r>
              <a:rPr lang="en-GB" sz="1200" dirty="0">
                <a:latin typeface="Calibri"/>
                <a:cs typeface="Calibri"/>
              </a:rPr>
              <a:t> </a:t>
            </a:r>
            <a:r>
              <a:rPr lang="en-GB" sz="1200" dirty="0" err="1">
                <a:latin typeface="Calibri"/>
                <a:cs typeface="Calibri"/>
              </a:rPr>
              <a:t>bir</a:t>
            </a:r>
            <a:r>
              <a:rPr lang="en-GB" sz="1200" dirty="0">
                <a:latin typeface="Calibri"/>
                <a:cs typeface="Calibri"/>
              </a:rPr>
              <a:t> </a:t>
            </a:r>
            <a:r>
              <a:rPr lang="en-GB" sz="1200" dirty="0" err="1">
                <a:latin typeface="Calibri"/>
                <a:cs typeface="Calibri"/>
              </a:rPr>
              <a:t>zorluk</a:t>
            </a:r>
            <a:r>
              <a:rPr lang="en-GB" sz="1200" dirty="0">
                <a:latin typeface="Calibri"/>
                <a:cs typeface="Calibri"/>
              </a:rPr>
              <a:t> </a:t>
            </a:r>
            <a:r>
              <a:rPr lang="en-GB" sz="1200" dirty="0" err="1">
                <a:latin typeface="Calibri"/>
                <a:cs typeface="Calibri"/>
              </a:rPr>
              <a:t>dünya</a:t>
            </a:r>
            <a:r>
              <a:rPr lang="en-GB" sz="1200" dirty="0">
                <a:latin typeface="Calibri"/>
                <a:cs typeface="Calibri"/>
              </a:rPr>
              <a:t> </a:t>
            </a:r>
            <a:r>
              <a:rPr lang="en-GB" sz="1200" dirty="0" err="1">
                <a:latin typeface="Calibri"/>
                <a:cs typeface="Calibri"/>
              </a:rPr>
              <a:t>genelinde</a:t>
            </a:r>
            <a:r>
              <a:rPr lang="en-GB" sz="1200" dirty="0">
                <a:latin typeface="Calibri"/>
                <a:cs typeface="Calibri"/>
              </a:rPr>
              <a:t> </a:t>
            </a:r>
            <a:r>
              <a:rPr lang="en-GB" sz="1200" dirty="0" err="1">
                <a:latin typeface="Calibri"/>
                <a:cs typeface="Calibri"/>
              </a:rPr>
              <a:t>gıda</a:t>
            </a:r>
            <a:r>
              <a:rPr lang="en-GB" sz="1200" dirty="0">
                <a:latin typeface="Calibri"/>
                <a:cs typeface="Calibri"/>
              </a:rPr>
              <a:t> </a:t>
            </a:r>
            <a:r>
              <a:rPr lang="en-GB" sz="1200" dirty="0" err="1">
                <a:latin typeface="Calibri"/>
                <a:cs typeface="Calibri"/>
              </a:rPr>
              <a:t>üretimini</a:t>
            </a:r>
            <a:r>
              <a:rPr lang="en-GB" sz="1200" dirty="0">
                <a:latin typeface="Calibri"/>
                <a:cs typeface="Calibri"/>
              </a:rPr>
              <a:t> </a:t>
            </a:r>
            <a:r>
              <a:rPr lang="en-GB" sz="1200" dirty="0" err="1">
                <a:latin typeface="Calibri"/>
                <a:cs typeface="Calibri"/>
              </a:rPr>
              <a:t>azaltabilen</a:t>
            </a:r>
            <a:r>
              <a:rPr lang="en-GB" sz="1200" dirty="0">
                <a:latin typeface="Calibri"/>
                <a:cs typeface="Calibri"/>
              </a:rPr>
              <a:t> </a:t>
            </a:r>
            <a:r>
              <a:rPr lang="en-GB" sz="1200" dirty="0" err="1">
                <a:latin typeface="Calibri"/>
                <a:cs typeface="Calibri"/>
              </a:rPr>
              <a:t>gübrelerin</a:t>
            </a:r>
            <a:r>
              <a:rPr lang="en-GB" sz="1200" dirty="0">
                <a:latin typeface="Calibri"/>
                <a:cs typeface="Calibri"/>
              </a:rPr>
              <a:t> </a:t>
            </a:r>
            <a:r>
              <a:rPr lang="en-GB" sz="1200" dirty="0" err="1">
                <a:latin typeface="Calibri"/>
                <a:cs typeface="Calibri"/>
              </a:rPr>
              <a:t>erişilebilirliği</a:t>
            </a:r>
            <a:r>
              <a:rPr lang="en-GB" sz="1200" dirty="0">
                <a:latin typeface="Calibri"/>
                <a:cs typeface="Calibri"/>
              </a:rPr>
              <a:t> </a:t>
            </a:r>
            <a:r>
              <a:rPr lang="en-GB" sz="1200" dirty="0" err="1">
                <a:latin typeface="Calibri"/>
                <a:cs typeface="Calibri"/>
              </a:rPr>
              <a:t>olacaktır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Worldbank</a:t>
            </a:r>
            <a:r>
              <a:rPr lang="en-GB" sz="1200" dirty="0">
                <a:latin typeface="Calibri"/>
                <a:ea typeface="Calibri" panose="020F0502020204030204" pitchFamily="34" charset="0"/>
                <a:cs typeface="Calibri"/>
              </a:rPr>
              <a:t>, Commodity Markets Outlook, 2022).</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Örneğin</a:t>
            </a:r>
            <a:r>
              <a:rPr lang="en-GB" sz="1200"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Rusya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ve</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Beyaz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Rusya</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potasik</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gübrelerin</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%38'ini,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bileşik</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gübrelerin</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%17'sini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azotlu</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gübrelerin</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%15'ini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oluşturan</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başlıca</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gübre</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ihracatçılarıdır</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r>
              <a:rPr lang="en-GB" sz="1200" dirty="0">
                <a:latin typeface="Calibri"/>
                <a:ea typeface="Calibri" panose="020F0502020204030204" pitchFamily="34" charset="0"/>
                <a:cs typeface="Calibri"/>
              </a:rPr>
              <a:t>"</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r>
              <a:rPr lang="en-GB" sz="1200" dirty="0" err="1">
                <a:latin typeface="Calibri"/>
                <a:ea typeface="Calibri" panose="020F0502020204030204" pitchFamily="34" charset="0"/>
                <a:cs typeface="Calibri"/>
              </a:rPr>
              <a:t>Worldbank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t.y.</a:t>
            </a:r>
            <a:r>
              <a:rPr lang="en-GB" sz="1200" dirty="0">
                <a:latin typeface="Calibri"/>
                <a:ea typeface="Calibri" panose="020F0502020204030204" pitchFamily="34" charset="0"/>
                <a:cs typeface="Calibri"/>
              </a:rPr>
              <a:t>-a). </a:t>
            </a:r>
            <a:endParaRPr lang="en-GB" sz="1200" i="0" u="none" strike="noStrike" kern="1200" cap="none" spc="0" baseline="0" noProof="0" dirty="0">
              <a:solidFill>
                <a:srgbClr val="000000"/>
              </a:solidFill>
              <a:ea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baseline="0" noProof="0">
              <a:solidFill>
                <a:srgbClr val="000000"/>
              </a:solidFill>
              <a:ea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baseline="0" noProof="0">
              <a:solidFill>
                <a:srgbClr val="000000"/>
              </a:solidFill>
              <a:ea typeface="Calibri" panose="020F0502020204030204" pitchFamily="34" charset="0"/>
            </a:endParaRPr>
          </a:p>
          <a:p>
            <a:pPr>
              <a:defRPr/>
            </a:pPr>
            <a:r>
              <a:rPr lang="en-GB" sz="1200" dirty="0">
                <a:latin typeface="Calibri"/>
                <a:cs typeface="Calibri"/>
              </a:rPr>
              <a:t>Son </a:t>
            </a:r>
            <a:r>
              <a:rPr lang="en-GB" sz="1200" dirty="0" err="1">
                <a:latin typeface="Calibri"/>
                <a:cs typeface="Calibri"/>
              </a:rPr>
              <a:t>aylarda</a:t>
            </a:r>
            <a:r>
              <a:rPr lang="en-GB" sz="1200" dirty="0">
                <a:latin typeface="Calibri"/>
                <a:cs typeface="Calibri"/>
              </a:rPr>
              <a:t> </a:t>
            </a:r>
            <a:r>
              <a:rPr lang="en-GB" sz="1200" dirty="0" err="1">
                <a:latin typeface="Calibri"/>
                <a:cs typeface="Calibri"/>
              </a:rPr>
              <a:t>diyet</a:t>
            </a:r>
            <a:r>
              <a:rPr lang="en-GB" sz="1200" dirty="0">
                <a:latin typeface="Calibri"/>
                <a:cs typeface="Calibri"/>
              </a:rPr>
              <a:t> </a:t>
            </a:r>
            <a:r>
              <a:rPr lang="en-GB" sz="1200" dirty="0" err="1">
                <a:latin typeface="Calibri"/>
                <a:cs typeface="Calibri"/>
              </a:rPr>
              <a:t>maliyetleri</a:t>
            </a:r>
            <a:r>
              <a:rPr lang="en-GB" sz="1200" dirty="0">
                <a:latin typeface="Calibri"/>
                <a:cs typeface="Calibri"/>
              </a:rPr>
              <a:t> </a:t>
            </a:r>
            <a:r>
              <a:rPr lang="en-GB" sz="1200" dirty="0" err="1">
                <a:latin typeface="Calibri"/>
                <a:cs typeface="Calibri"/>
              </a:rPr>
              <a:t>yükseldi</a:t>
            </a:r>
            <a:r>
              <a:rPr lang="en-GB" sz="1200" dirty="0">
                <a:latin typeface="Calibri"/>
                <a:cs typeface="Calibri"/>
              </a:rPr>
              <a:t> </a:t>
            </a:r>
            <a:r>
              <a:rPr lang="en-GB" sz="1200" dirty="0" err="1">
                <a:latin typeface="Calibri"/>
                <a:cs typeface="Calibri"/>
              </a:rPr>
              <a:t>ve</a:t>
            </a:r>
            <a:r>
              <a:rPr lang="en-GB" sz="1200" dirty="0">
                <a:latin typeface="Calibri"/>
                <a:cs typeface="Calibri"/>
              </a:rPr>
              <a:t> COVID-19 </a:t>
            </a:r>
            <a:r>
              <a:rPr lang="en-GB" sz="1200" dirty="0" err="1">
                <a:latin typeface="Calibri"/>
                <a:cs typeface="Calibri"/>
              </a:rPr>
              <a:t>pandemisi</a:t>
            </a:r>
            <a:r>
              <a:rPr lang="en-GB" sz="1200" dirty="0">
                <a:latin typeface="Calibri"/>
                <a:cs typeface="Calibri"/>
              </a:rPr>
              <a:t>, iklim şokları, Ukrayna'daki savaş gibi diğer faktörlerden dolayı birçok ülkede gıda fiyatları enflasyonu %5'in </a:t>
            </a:r>
            <a:r>
              <a:rPr lang="en-GB" sz="1200" dirty="0" err="1">
                <a:latin typeface="Calibri"/>
                <a:cs typeface="Calibri"/>
              </a:rPr>
              <a:t>üzerinde</a:t>
            </a:r>
            <a:r>
              <a:rPr lang="en-GB" sz="1200" dirty="0">
                <a:latin typeface="Calibri"/>
                <a:cs typeface="Calibri"/>
              </a:rPr>
              <a:t> </a:t>
            </a:r>
            <a:r>
              <a:rPr lang="en-GB" sz="1200" dirty="0" err="1">
                <a:latin typeface="Calibri"/>
                <a:cs typeface="Calibri"/>
              </a:rPr>
              <a:t>oldu</a:t>
            </a:r>
            <a:r>
              <a:rPr lang="en-GB" sz="1200" dirty="0">
                <a:latin typeface="Calibri"/>
                <a:cs typeface="Calibri"/>
              </a:rPr>
              <a:t>. 2022 </a:t>
            </a:r>
            <a:r>
              <a:rPr lang="en-GB" sz="1200" dirty="0" err="1">
                <a:latin typeface="Calibri"/>
                <a:cs typeface="Calibri"/>
              </a:rPr>
              <a:t>yılında</a:t>
            </a:r>
            <a:r>
              <a:rPr lang="en-GB" sz="1200" dirty="0">
                <a:latin typeface="Calibri"/>
                <a:cs typeface="Calibri"/>
              </a:rPr>
              <a:t> </a:t>
            </a:r>
            <a:r>
              <a:rPr lang="en-GB" sz="1200" dirty="0" err="1">
                <a:latin typeface="Calibri"/>
                <a:cs typeface="Calibri"/>
              </a:rPr>
              <a:t>gıda</a:t>
            </a:r>
            <a:r>
              <a:rPr lang="en-GB" sz="1200" dirty="0">
                <a:latin typeface="Calibri"/>
                <a:cs typeface="Calibri"/>
              </a:rPr>
              <a:t> </a:t>
            </a:r>
            <a:r>
              <a:rPr lang="en-GB" sz="1200" dirty="0" err="1">
                <a:latin typeface="Calibri"/>
                <a:cs typeface="Calibri"/>
              </a:rPr>
              <a:t>güvensizliği</a:t>
            </a:r>
            <a:r>
              <a:rPr lang="en-GB" sz="1200" dirty="0">
                <a:latin typeface="Calibri"/>
                <a:cs typeface="Calibri"/>
              </a:rPr>
              <a:t> </a:t>
            </a:r>
            <a:r>
              <a:rPr lang="en-GB" sz="1200" dirty="0" err="1">
                <a:latin typeface="Calibri"/>
                <a:cs typeface="Calibri"/>
              </a:rPr>
              <a:t>ile</a:t>
            </a:r>
            <a:r>
              <a:rPr lang="en-GB" sz="1200" dirty="0">
                <a:latin typeface="Calibri"/>
                <a:cs typeface="Calibri"/>
              </a:rPr>
              <a:t> </a:t>
            </a:r>
            <a:r>
              <a:rPr lang="en-GB" sz="1200" dirty="0" err="1">
                <a:latin typeface="Calibri"/>
                <a:cs typeface="Calibri"/>
              </a:rPr>
              <a:t>başa</a:t>
            </a:r>
            <a:r>
              <a:rPr lang="en-GB" sz="1200" dirty="0">
                <a:latin typeface="Calibri"/>
                <a:cs typeface="Calibri"/>
              </a:rPr>
              <a:t> </a:t>
            </a:r>
            <a:r>
              <a:rPr lang="en-GB" sz="1200" dirty="0" err="1">
                <a:latin typeface="Calibri"/>
                <a:cs typeface="Calibri"/>
              </a:rPr>
              <a:t>çıkmak</a:t>
            </a:r>
            <a:r>
              <a:rPr lang="en-GB" sz="1200" dirty="0">
                <a:latin typeface="Calibri"/>
                <a:cs typeface="Calibri"/>
              </a:rPr>
              <a:t> </a:t>
            </a:r>
            <a:r>
              <a:rPr lang="en-GB" sz="1200" dirty="0" err="1">
                <a:latin typeface="Calibri"/>
                <a:cs typeface="Calibri"/>
              </a:rPr>
              <a:t>için</a:t>
            </a:r>
            <a:r>
              <a:rPr lang="en-GB" sz="1200" dirty="0">
                <a:latin typeface="Calibri"/>
                <a:cs typeface="Calibri"/>
              </a:rPr>
              <a:t> </a:t>
            </a:r>
            <a:r>
              <a:rPr lang="en-GB" sz="1200" dirty="0" err="1">
                <a:latin typeface="Calibri"/>
                <a:cs typeface="Calibri"/>
              </a:rPr>
              <a:t>acil</a:t>
            </a:r>
            <a:r>
              <a:rPr lang="en-GB" sz="1200" dirty="0">
                <a:latin typeface="Calibri"/>
                <a:cs typeface="Calibri"/>
              </a:rPr>
              <a:t> </a:t>
            </a:r>
            <a:r>
              <a:rPr lang="en-GB" sz="1200" dirty="0" err="1">
                <a:latin typeface="Calibri"/>
                <a:cs typeface="Calibri"/>
              </a:rPr>
              <a:t>önlemler</a:t>
            </a:r>
            <a:r>
              <a:rPr lang="en-GB" sz="1200" dirty="0">
                <a:latin typeface="Calibri"/>
                <a:cs typeface="Calibri"/>
              </a:rPr>
              <a:t> </a:t>
            </a:r>
            <a:r>
              <a:rPr lang="en-GB" sz="1200" dirty="0" err="1">
                <a:latin typeface="Calibri"/>
                <a:cs typeface="Calibri"/>
              </a:rPr>
              <a:t>gereklidir</a:t>
            </a:r>
            <a:r>
              <a:rPr lang="en-GB" sz="1200" dirty="0">
                <a:latin typeface="Calibri"/>
                <a:cs typeface="Calibri"/>
              </a:rPr>
              <a:t> </a:t>
            </a:r>
            <a:r>
              <a:rPr lang="en-GB" sz="1200" dirty="0">
                <a:latin typeface="Calibri"/>
                <a:ea typeface="Calibri" panose="020F0502020204030204" pitchFamily="34" charset="0"/>
                <a:cs typeface="Calibri"/>
              </a:rPr>
              <a:t>(</a:t>
            </a:r>
            <a:r>
              <a:rPr lang="en-GB" sz="1200" dirty="0" err="1">
                <a:latin typeface="Calibri"/>
                <a:ea typeface="Calibri" panose="020F0502020204030204" pitchFamily="34" charset="0"/>
                <a:cs typeface="Calibri"/>
              </a:rPr>
              <a:t>Worldbank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t.y.</a:t>
            </a:r>
            <a:r>
              <a:rPr lang="en-GB" sz="1200" dirty="0">
                <a:latin typeface="Calibri"/>
                <a:ea typeface="Calibri" panose="020F0502020204030204" pitchFamily="34" charset="0"/>
                <a:cs typeface="Calibri"/>
              </a:rPr>
              <a:t>-b).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Sonuç</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olarak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arzı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fiyatları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için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belirsiz</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bir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gelecek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görünmektedir</a:t>
            </a:r>
            <a:r>
              <a:rPr lang="en-GB" sz="1200" dirty="0">
                <a:latin typeface="Calibri"/>
                <a:ea typeface="Calibri" panose="020F0502020204030204" pitchFamily="34" charset="0"/>
                <a:cs typeface="Calibri"/>
              </a:rPr>
              <a:t>.</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Bu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belirsizlik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dünyanın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her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yerinden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milyonlarca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insan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için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gıdanın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karşılanabilirliğini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etkileyebilir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Daha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yüksek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fiyatlar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sağlıklı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gıdaya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erişimi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etkileyerek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yoksulluğun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artmasına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neden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olabilir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Sağlıklı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beslenmeyi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daha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ucuz</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hale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getirmek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için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tarım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politikaları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araştırma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geliştirmenin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çeşitli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besleyici</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gıdalara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doğru</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kayması</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gerekir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(Herforth </a:t>
            </a:r>
            <a:r>
              <a:rPr lang="en-GB" sz="1200" dirty="0" err="1">
                <a:latin typeface="Calibri"/>
                <a:ea typeface="Calibri" panose="020F0502020204030204" pitchFamily="34" charset="0"/>
                <a:cs typeface="Calibri"/>
              </a:rPr>
              <a:t>vd</a:t>
            </a:r>
            <a:r>
              <a:rPr lang="en-GB" sz="1200" dirty="0">
                <a:latin typeface="Calibri"/>
                <a:ea typeface="Calibri" panose="020F0502020204030204" pitchFamily="34" charset="0"/>
                <a:cs typeface="Calibri"/>
              </a:rPr>
              <a:t>.,</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2020).</a:t>
            </a:r>
            <a:r>
              <a:rPr lang="en-GB" sz="1200" dirty="0">
                <a:latin typeface="Calibri"/>
                <a:ea typeface="Calibri" panose="020F0502020204030204" pitchFamily="34" charset="0"/>
                <a:cs typeface="Calibri"/>
              </a:rPr>
              <a:t> </a:t>
            </a:r>
            <a:endParaRPr lang="en-GB" sz="1200" i="0" u="none" strike="noStrike" kern="1200" cap="none" spc="0" baseline="0" noProof="0" dirty="0">
              <a:solidFill>
                <a:srgbClr val="000000"/>
              </a:solidFill>
              <a:ea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a:ea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1581247" y="1368259"/>
            <a:ext cx="5483360" cy="461665"/>
          </a:xfrm>
          <a:prstGeom prst="rect">
            <a:avLst/>
          </a:prstGeom>
          <a:noFill/>
        </p:spPr>
        <p:txBody>
          <a:bodyPr wrap="square" lIns="91440" tIns="45720" rIns="91440" bIns="45720" anchor="t">
            <a:spAutoFit/>
          </a:bodyPr>
          <a:lstStyle/>
          <a:p>
            <a:pPr algn="r"/>
            <a:r>
              <a:rPr lang="en-US" sz="2400" i="0" dirty="0">
                <a:solidFill>
                  <a:srgbClr val="000000"/>
                </a:solidFill>
                <a:effectLst/>
                <a:latin typeface="Calibri"/>
                <a:ea typeface="Calibri" panose="020F0502020204030204" pitchFamily="34" charset="0"/>
                <a:cs typeface="Calibri"/>
              </a:rPr>
              <a:t>B.3.1. </a:t>
            </a:r>
            <a:r>
              <a:rPr lang="en-US" sz="2400" i="0" dirty="0" err="1">
                <a:solidFill>
                  <a:srgbClr val="000000"/>
                </a:solidFill>
                <a:effectLst/>
                <a:latin typeface="Calibri"/>
                <a:ea typeface="Calibri" panose="020F0502020204030204" pitchFamily="34" charset="0"/>
                <a:cs typeface="Calibri"/>
              </a:rPr>
              <a:t>Fiyatlandırma</a:t>
            </a:r>
            <a:r>
              <a:rPr lang="en-US" sz="2400" i="0" dirty="0">
                <a:solidFill>
                  <a:srgbClr val="000000"/>
                </a:solidFill>
                <a:effectLst/>
                <a:latin typeface="Calibri"/>
                <a:ea typeface="Calibri" panose="020F0502020204030204" pitchFamily="34" charset="0"/>
                <a:cs typeface="Calibri"/>
              </a:rPr>
              <a:t> ve </a:t>
            </a:r>
            <a:r>
              <a:rPr lang="en-US" sz="2400" dirty="0" err="1">
                <a:solidFill>
                  <a:srgbClr val="000000"/>
                </a:solidFill>
                <a:latin typeface="Calibri"/>
                <a:ea typeface="Calibri" panose="020F0502020204030204" pitchFamily="34" charset="0"/>
                <a:cs typeface="Calibri"/>
              </a:rPr>
              <a:t>Satın</a:t>
            </a:r>
            <a:r>
              <a:rPr lang="en-US" sz="2400" dirty="0">
                <a:solidFill>
                  <a:srgbClr val="000000"/>
                </a:solidFill>
                <a:latin typeface="Calibri"/>
                <a:ea typeface="Calibri" panose="020F0502020204030204" pitchFamily="34" charset="0"/>
                <a:cs typeface="Calibri"/>
              </a:rPr>
              <a:t> </a:t>
            </a:r>
            <a:r>
              <a:rPr lang="en-US" sz="2400" dirty="0" err="1">
                <a:solidFill>
                  <a:srgbClr val="000000"/>
                </a:solidFill>
                <a:latin typeface="Calibri"/>
                <a:ea typeface="Calibri" panose="020F0502020204030204" pitchFamily="34" charset="0"/>
                <a:cs typeface="Calibri"/>
              </a:rPr>
              <a:t>Alınabilirlik</a:t>
            </a:r>
            <a:endParaRPr lang="en-US" sz="2400" i="0" dirty="0">
              <a:solidFill>
                <a:srgbClr val="000000"/>
              </a:solidFill>
              <a:latin typeface="Calibri"/>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3" name="Picture 32">
            <a:extLst>
              <a:ext uri="{FF2B5EF4-FFF2-40B4-BE49-F238E27FC236}">
                <a16:creationId xmlns:a16="http://schemas.microsoft.com/office/drawing/2014/main" id="{D74D3B5D-39B1-92EA-BB7F-4C019E9F03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7645" y="6465439"/>
            <a:ext cx="2802192" cy="2247140"/>
          </a:xfrm>
          <a:prstGeom prst="rect">
            <a:avLst/>
          </a:prstGeom>
        </p:spPr>
      </p:pic>
      <p:pic>
        <p:nvPicPr>
          <p:cNvPr id="34" name="Picture 33">
            <a:extLst>
              <a:ext uri="{FF2B5EF4-FFF2-40B4-BE49-F238E27FC236}">
                <a16:creationId xmlns:a16="http://schemas.microsoft.com/office/drawing/2014/main" id="{7C3D199E-2924-43CC-96F3-47511407B9D5}"/>
              </a:ext>
            </a:extLst>
          </p:cNvPr>
          <p:cNvPicPr>
            <a:picLocks noChangeAspect="1"/>
          </p:cNvPicPr>
          <p:nvPr/>
        </p:nvPicPr>
        <p:blipFill>
          <a:blip r:embed="rId3"/>
          <a:stretch>
            <a:fillRect/>
          </a:stretch>
        </p:blipFill>
        <p:spPr>
          <a:xfrm>
            <a:off x="3938068" y="6465439"/>
            <a:ext cx="3109142" cy="2247141"/>
          </a:xfrm>
          <a:prstGeom prst="rect">
            <a:avLst/>
          </a:prstGeom>
        </p:spPr>
      </p:pic>
      <p:sp>
        <p:nvSpPr>
          <p:cNvPr id="35" name="Slide Number Placeholder 9">
            <a:extLst>
              <a:ext uri="{FF2B5EF4-FFF2-40B4-BE49-F238E27FC236}">
                <a16:creationId xmlns:a16="http://schemas.microsoft.com/office/drawing/2014/main" id="{C63A5F8A-4569-259F-15AB-90D29CDF7BBE}"/>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47</a:t>
            </a:fld>
            <a:endParaRPr lang="en-US" sz="1100"/>
          </a:p>
        </p:txBody>
      </p:sp>
    </p:spTree>
    <p:extLst>
      <p:ext uri="{BB962C8B-B14F-4D97-AF65-F5344CB8AC3E}">
        <p14:creationId xmlns:p14="http://schemas.microsoft.com/office/powerpoint/2010/main" val="3067584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583456" y="667588"/>
            <a:ext cx="5481151" cy="929347"/>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latin typeface="Calibri"/>
                <a:cs typeface="Calibri"/>
              </a:rPr>
              <a:t>B</a:t>
            </a:r>
            <a:r>
              <a:rPr kumimoji="0" lang="en-IE" sz="3600" b="0" i="0" u="none" strike="noStrike" kern="1200" cap="none" spc="0" normalizeH="0" baseline="0" noProof="0" dirty="0">
                <a:ln>
                  <a:noFill/>
                </a:ln>
                <a:solidFill>
                  <a:srgbClr val="000000"/>
                </a:solidFill>
                <a:effectLst/>
                <a:uLnTx/>
                <a:uFillTx/>
                <a:latin typeface="Calibri"/>
                <a:cs typeface="Calibri"/>
              </a:rPr>
              <a:t>.3.</a:t>
            </a:r>
            <a:r>
              <a:rPr lang="en-IE" sz="3600" dirty="0">
                <a:latin typeface="Calibri"/>
                <a:cs typeface="Calibri"/>
              </a:rPr>
              <a:t>Gıda </a:t>
            </a:r>
            <a:r>
              <a:rPr lang="en-IE" sz="3600" dirty="0" err="1">
                <a:latin typeface="Calibri"/>
                <a:cs typeface="Calibri"/>
              </a:rPr>
              <a:t>Pazarlaması</a:t>
            </a:r>
            <a:endParaRPr lang="en-IE" sz="3600" b="0" i="0" u="none" strike="noStrike" kern="1200" cap="none" spc="0" normalizeH="0" baseline="0" noProof="0" dirty="0" err="1">
              <a:ln>
                <a:noFill/>
              </a:ln>
              <a:solidFill>
                <a:srgbClr val="000000"/>
              </a:solidFill>
              <a:effectLst/>
              <a:uLnTx/>
              <a:uFillTx/>
              <a:latin typeface="Calibri"/>
              <a:cs typeface="Calibri"/>
            </a:endParaRPr>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465316"/>
            <a:ext cx="6143488" cy="6820641"/>
          </a:xfrm>
        </p:spPr>
        <p:txBody>
          <a:bodyPr lIns="91440" tIns="45720" rIns="91440" bIns="45720" numCol="1" spcCol="288000" anchor="t">
            <a:noAutofit/>
          </a:bodyPr>
          <a:lstStyle/>
          <a:p>
            <a:pPr fontAlgn="base">
              <a:defRPr/>
            </a:pPr>
            <a:r>
              <a:rPr lang="en-US" sz="1200" b="1" dirty="0">
                <a:latin typeface="Calibri"/>
                <a:ea typeface="Calibri" panose="020F0502020204030204" pitchFamily="34" charset="0"/>
                <a:cs typeface="Calibri"/>
              </a:rPr>
              <a:t>"Fikri </a:t>
            </a:r>
            <a:r>
              <a:rPr lang="en-US" sz="1200" b="1" dirty="0" err="1">
                <a:latin typeface="Calibri"/>
                <a:ea typeface="Calibri" panose="020F0502020204030204" pitchFamily="34" charset="0"/>
                <a:cs typeface="Calibri"/>
              </a:rPr>
              <a:t>Mülkiyet</a:t>
            </a:r>
            <a:r>
              <a:rPr lang="en-US" sz="1200" b="1" i="1" dirty="0">
                <a:latin typeface="Calibri"/>
                <a:ea typeface="Calibri" panose="020F0502020204030204" pitchFamily="34" charset="0"/>
                <a:cs typeface="Calibri"/>
              </a:rPr>
              <a:t> [FM] </a:t>
            </a:r>
            <a:r>
              <a:rPr lang="en-US" sz="1200" i="1" dirty="0" err="1">
                <a:latin typeface="Calibri"/>
                <a:ea typeface="Calibri" panose="020F0502020204030204" pitchFamily="34" charset="0"/>
                <a:cs typeface="Calibri"/>
              </a:rPr>
              <a:t>ticarette</a:t>
            </a:r>
            <a:r>
              <a:rPr kumimoji="0" lang="en-US"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kullanılan</a:t>
            </a:r>
            <a:r>
              <a:rPr kumimoji="0" lang="en-US"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edebî</a:t>
            </a:r>
            <a:r>
              <a:rPr kumimoji="0" lang="en-US"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ve </a:t>
            </a:r>
            <a:r>
              <a:rPr kumimoji="0" lang="en-US"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sanat</a:t>
            </a:r>
            <a:r>
              <a:rPr kumimoji="0" lang="en-US"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eserlerinde</a:t>
            </a:r>
            <a:r>
              <a:rPr kumimoji="0" lang="en-US"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tasarımlarda</a:t>
            </a:r>
            <a:r>
              <a:rPr kumimoji="0" lang="en-US"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sembollerde</a:t>
            </a:r>
            <a:r>
              <a:rPr kumimoji="0" lang="en-US"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adlarda</a:t>
            </a:r>
            <a:r>
              <a:rPr kumimoji="0" lang="en-US"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ve </a:t>
            </a:r>
            <a:r>
              <a:rPr kumimoji="0" lang="en-US"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resimlerde</a:t>
            </a:r>
            <a:r>
              <a:rPr kumimoji="0" lang="en-US"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aklın</a:t>
            </a:r>
            <a:r>
              <a:rPr kumimoji="0" lang="en-US"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yarattığı</a:t>
            </a:r>
            <a:r>
              <a:rPr kumimoji="0" lang="en-US"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eserlere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verilen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isimdir</a:t>
            </a:r>
            <a:r>
              <a:rPr lang="en-US" sz="1200" dirty="0">
                <a:latin typeface="Calibri"/>
                <a:ea typeface="Calibri" panose="020F0502020204030204" pitchFamily="34" charset="0"/>
                <a:cs typeface="Calibri"/>
              </a:rPr>
              <a:t> (Dünya Fikri </a:t>
            </a:r>
            <a:r>
              <a:rPr lang="en-US" sz="1200" dirty="0" err="1">
                <a:latin typeface="Calibri"/>
                <a:ea typeface="Calibri" panose="020F0502020204030204" pitchFamily="34" charset="0"/>
                <a:cs typeface="Calibri"/>
              </a:rPr>
              <a:t>Mülkiyet</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Örgütü</a:t>
            </a:r>
            <a:r>
              <a:rPr lang="en-US" sz="1200" dirty="0">
                <a:latin typeface="Calibri"/>
                <a:ea typeface="Calibri" panose="020F0502020204030204" pitchFamily="34" charset="0"/>
                <a:cs typeface="Calibri"/>
              </a:rPr>
              <a:t> [WIPO]).</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WIPO'ya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göre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patentler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telif</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hakları</a:t>
            </a:r>
            <a:r>
              <a:rPr lang="en-US" sz="1200" dirty="0">
                <a:latin typeface="Calibri"/>
                <a:ea typeface="Calibri" panose="020F0502020204030204" pitchFamily="34" charset="0"/>
                <a:cs typeface="Calibri"/>
              </a:rPr>
              <a:t> ve </a:t>
            </a:r>
            <a:r>
              <a:rPr lang="en-US" sz="1200" dirty="0" err="1">
                <a:latin typeface="Calibri"/>
                <a:ea typeface="Calibri" panose="020F0502020204030204" pitchFamily="34" charset="0"/>
                <a:cs typeface="Calibri"/>
              </a:rPr>
              <a:t>ticari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markalar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olarak</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sınıflandırılır</a:t>
            </a:r>
            <a:r>
              <a:rPr lang="en-US" sz="1200" dirty="0">
                <a:latin typeface="Calibri"/>
                <a:ea typeface="Calibri" panose="020F0502020204030204" pitchFamily="34" charset="0"/>
                <a:cs typeface="Calibri"/>
              </a:rPr>
              <a:t> ve </a:t>
            </a:r>
            <a:r>
              <a:rPr lang="en-US" sz="1200" dirty="0" err="1">
                <a:latin typeface="Calibri"/>
                <a:ea typeface="Calibri" panose="020F0502020204030204" pitchFamily="34" charset="0"/>
                <a:cs typeface="Calibri"/>
              </a:rPr>
              <a:t>fikirler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sahiplerine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tanınma</a:t>
            </a:r>
            <a:r>
              <a:rPr lang="en-US" sz="1200" dirty="0">
                <a:latin typeface="Calibri"/>
                <a:ea typeface="Calibri" panose="020F0502020204030204" pitchFamily="34" charset="0"/>
                <a:cs typeface="Calibri"/>
              </a:rPr>
              <a:t> </a:t>
            </a:r>
            <a:r>
              <a:rPr kumimoji="0" lang="en-US" sz="1200" i="0" u="none" strike="noStrike" kern="1200" cap="none" spc="0" normalizeH="0" baseline="0" noProof="0" dirty="0" err="1">
                <a:ln>
                  <a:noFill/>
                </a:ln>
                <a:effectLst/>
                <a:uLnTx/>
                <a:uFillTx/>
                <a:latin typeface="Calibri"/>
                <a:ea typeface="Calibri" panose="020F0502020204030204" pitchFamily="34" charset="0"/>
                <a:cs typeface="Calibri"/>
              </a:rPr>
              <a:t>veya</a:t>
            </a:r>
            <a:r>
              <a:rPr kumimoji="0" lang="en-US" sz="1200" i="0" u="none" strike="noStrike" kern="1200" cap="none" spc="0" normalizeH="0" baseline="0" noProof="0" dirty="0">
                <a:ln>
                  <a:noFill/>
                </a:ln>
                <a:effectLst/>
                <a:uLnTx/>
                <a:uFillTx/>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maddi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faydalar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elde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etme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imkanı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sağlayan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yasalarla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korunur</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US"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Ancak</a:t>
            </a:r>
            <a:r>
              <a:rPr lang="en-US" sz="1200" dirty="0">
                <a:latin typeface="Calibri"/>
                <a:ea typeface="Calibri" panose="020F0502020204030204" pitchFamily="34" charset="0"/>
                <a:cs typeface="Calibri"/>
              </a:rPr>
              <a:t> FM</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haklarının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korunması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gıda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sektörü</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açısından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sorunludur</a:t>
            </a:r>
            <a:r>
              <a:rPr lang="en-US" sz="1200" dirty="0">
                <a:latin typeface="Calibri"/>
                <a:ea typeface="Calibri" panose="020F0502020204030204" pitchFamily="34" charset="0"/>
                <a:cs typeface="Calibri"/>
              </a:rPr>
              <a:t>.</a:t>
            </a:r>
            <a:endParaRPr lang="en-US" sz="1200" i="0" u="none" strike="noStrike" kern="1200" cap="none" spc="0" baseline="0" noProof="0" dirty="0" err="1">
              <a:solidFill>
                <a:srgbClr val="000000"/>
              </a:solidFill>
              <a:ea typeface="Calibri" panose="020F0502020204030204" pitchFamily="34" charset="0"/>
            </a:endParaRPr>
          </a:p>
          <a:p>
            <a:pPr fontAlgn="base">
              <a:defRPr/>
            </a:pPr>
            <a:r>
              <a:rPr lang="en-US" sz="1200" dirty="0">
                <a:latin typeface="Calibri"/>
                <a:ea typeface="Calibri" panose="020F0502020204030204" pitchFamily="34" charset="0"/>
                <a:cs typeface="Calibri"/>
              </a:rPr>
              <a:t>Bir </a:t>
            </a:r>
            <a:r>
              <a:rPr lang="en-US" sz="1200" dirty="0" err="1">
                <a:latin typeface="Calibri"/>
                <a:ea typeface="Calibri" panose="020F0502020204030204" pitchFamily="34" charset="0"/>
                <a:cs typeface="Calibri"/>
              </a:rPr>
              <a:t>besinin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tadı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sübjektif</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kişiden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kişiye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değişen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olduğu</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için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lezzetin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korunması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zor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konu</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olabilir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Örneğin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Avrupa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Birliği</a:t>
            </a:r>
            <a:r>
              <a:rPr lang="en-US" sz="1200" dirty="0">
                <a:latin typeface="Calibri"/>
                <a:ea typeface="Calibri" panose="020F0502020204030204" pitchFamily="34" charset="0"/>
                <a:cs typeface="Calibri"/>
              </a:rPr>
              <a:t> Adalet </a:t>
            </a:r>
            <a:r>
              <a:rPr lang="en-US" sz="1200" dirty="0" err="1">
                <a:latin typeface="Calibri"/>
                <a:ea typeface="Calibri" panose="020F0502020204030204" pitchFamily="34" charset="0"/>
                <a:cs typeface="Calibri"/>
              </a:rPr>
              <a:t>Divanı'na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göre</a:t>
            </a:r>
            <a:r>
              <a:rPr lang="en-US" sz="1200" dirty="0">
                <a:latin typeface="Calibri"/>
                <a:ea typeface="Calibri" panose="020F0502020204030204" pitchFamily="34" charset="0"/>
                <a:cs typeface="Calibri"/>
              </a:rPr>
              <a:t> (2018), "</a:t>
            </a:r>
            <a:r>
              <a:rPr lang="en-US" sz="1200" i="1" dirty="0">
                <a:latin typeface="Calibri"/>
                <a:ea typeface="Calibri" panose="020F0502020204030204" pitchFamily="34" charset="0"/>
                <a:cs typeface="Calibri"/>
              </a:rPr>
              <a:t>Bir </a:t>
            </a:r>
            <a:r>
              <a:rPr lang="en-US" sz="1200" i="1" dirty="0" err="1">
                <a:latin typeface="Calibri"/>
                <a:ea typeface="Calibri" panose="020F0502020204030204" pitchFamily="34" charset="0"/>
                <a:cs typeface="Calibri"/>
              </a:rPr>
              <a:t>gıda</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ürününün</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tadı</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bir</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eser</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olarak</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sınıflandırılamaz</a:t>
            </a:r>
            <a:r>
              <a:rPr lang="en-US" sz="1200" i="1" dirty="0">
                <a:latin typeface="Calibri"/>
                <a:ea typeface="Calibri" panose="020F0502020204030204" pitchFamily="34" charset="0"/>
                <a:cs typeface="Calibri"/>
              </a:rPr>
              <a:t> ve </a:t>
            </a:r>
            <a:r>
              <a:rPr lang="en-US" sz="1200" i="1" dirty="0" err="1">
                <a:latin typeface="Calibri"/>
                <a:ea typeface="Calibri" panose="020F0502020204030204" pitchFamily="34" charset="0"/>
                <a:cs typeface="Calibri"/>
              </a:rPr>
              <a:t>sonuç</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olarak</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direktif</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kapsamında</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telif</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hakkı</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koruması</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için</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uygun</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değildir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Öznellik</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yasal</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belirsizliğe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yol</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açar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bu</a:t>
            </a:r>
            <a:r>
              <a:rPr lang="en-US" sz="1200" dirty="0">
                <a:latin typeface="Calibri"/>
                <a:ea typeface="Calibri" panose="020F0502020204030204" pitchFamily="34" charset="0"/>
                <a:cs typeface="Calibri"/>
              </a:rPr>
              <a:t> da </a:t>
            </a:r>
            <a:r>
              <a:rPr lang="en-US" sz="1200" dirty="0" err="1">
                <a:latin typeface="Calibri"/>
                <a:ea typeface="Calibri" panose="020F0502020204030204" pitchFamily="34" charset="0"/>
                <a:cs typeface="Calibri"/>
              </a:rPr>
              <a:t>karar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vericileri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korumanın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kapsamını</a:t>
            </a:r>
            <a:r>
              <a:rPr lang="en-US" sz="1200" dirty="0">
                <a:latin typeface="Calibri"/>
                <a:ea typeface="Calibri" panose="020F0502020204030204" pitchFamily="34" charset="0"/>
                <a:cs typeface="Calibri"/>
              </a:rPr>
              <a:t> net </a:t>
            </a:r>
            <a:r>
              <a:rPr lang="en-US" sz="1200" dirty="0" err="1">
                <a:latin typeface="Calibri"/>
                <a:ea typeface="Calibri" panose="020F0502020204030204" pitchFamily="34" charset="0"/>
                <a:cs typeface="Calibri"/>
              </a:rPr>
              <a:t>bir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şekilde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tanımlayamayacağı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anlamına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gelir</a:t>
            </a:r>
            <a:r>
              <a:rPr lang="en-US" sz="1200" dirty="0">
                <a:latin typeface="Calibri"/>
                <a:ea typeface="Calibri" panose="020F0502020204030204" pitchFamily="34" charset="0"/>
                <a:cs typeface="Calibri"/>
              </a:rPr>
              <a:t> (Saunders ve Flugge, 2021).</a:t>
            </a:r>
            <a:endParaRPr lang="en-US" sz="1200" dirty="0">
              <a:ea typeface="Calibri" panose="020F0502020204030204" pitchFamily="34" charset="0"/>
            </a:endParaRPr>
          </a:p>
          <a:p>
            <a:pPr marL="0" marR="0" lvl="0" indent="0" algn="l"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ea typeface="Calibri" panose="020F0502020204030204" pitchFamily="34" charset="0"/>
            </a:endParaRPr>
          </a:p>
          <a:p>
            <a:pPr algn="l" fontAlgn="base"/>
            <a:r>
              <a:rPr lang="en-US" sz="1200" b="1" i="0" dirty="0" err="1">
                <a:solidFill>
                  <a:srgbClr val="000000"/>
                </a:solidFill>
                <a:effectLst/>
                <a:latin typeface="Calibri"/>
                <a:ea typeface="Calibri" panose="020F0502020204030204" pitchFamily="34" charset="0"/>
                <a:cs typeface="Calibri"/>
              </a:rPr>
              <a:t>Gıda</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için</a:t>
            </a:r>
            <a:r>
              <a:rPr lang="en-US" sz="1200" b="1" i="0" dirty="0">
                <a:solidFill>
                  <a:srgbClr val="000000"/>
                </a:solidFill>
                <a:effectLst/>
                <a:latin typeface="Calibri"/>
                <a:ea typeface="Calibri" panose="020F0502020204030204" pitchFamily="34" charset="0"/>
                <a:cs typeface="Calibri"/>
              </a:rPr>
              <a:t> Fikri </a:t>
            </a:r>
            <a:r>
              <a:rPr lang="en-US" sz="1200" b="1" i="0" dirty="0" err="1">
                <a:solidFill>
                  <a:srgbClr val="000000"/>
                </a:solidFill>
                <a:effectLst/>
                <a:latin typeface="Calibri"/>
                <a:ea typeface="Calibri" panose="020F0502020204030204" pitchFamily="34" charset="0"/>
                <a:cs typeface="Calibri"/>
              </a:rPr>
              <a:t>Mülkiyet</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Koruması</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aşağıdaki</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gibi</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sınıflandırılabilir</a:t>
            </a:r>
            <a:r>
              <a:rPr lang="en-US" sz="1200" b="1" i="0" dirty="0">
                <a:solidFill>
                  <a:srgbClr val="000000"/>
                </a:solidFill>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endParaRPr lang="en-US" sz="1200" b="0" i="0" dirty="0">
              <a:solidFill>
                <a:srgbClr val="000000"/>
              </a:solidFill>
              <a:effectLst/>
              <a:latin typeface="Calibri"/>
              <a:ea typeface="Calibri" panose="020F0502020204030204" pitchFamily="34" charset="0"/>
              <a:cs typeface="Calibri"/>
            </a:endParaRPr>
          </a:p>
          <a:p>
            <a:pPr algn="l" rtl="0" fontAlgn="base"/>
            <a:endParaRPr lang="en-US" sz="800" b="0" i="0" dirty="0">
              <a:solidFill>
                <a:srgbClr val="000000"/>
              </a:solidFill>
              <a:effectLst/>
              <a:ea typeface="Calibri" panose="020F0502020204030204" pitchFamily="34" charset="0"/>
            </a:endParaRPr>
          </a:p>
          <a:p>
            <a:pPr marL="228600" indent="-228600" algn="l" fontAlgn="base">
              <a:buFont typeface="+mj-lt"/>
              <a:buAutoNum type="arabicPeriod"/>
            </a:pPr>
            <a:r>
              <a:rPr lang="en-US" sz="1200" b="1" u="sng" dirty="0" err="1">
                <a:latin typeface="Calibri"/>
                <a:ea typeface="Calibri" panose="020F0502020204030204" pitchFamily="34" charset="0"/>
                <a:cs typeface="Calibri"/>
              </a:rPr>
              <a:t>Ticari</a:t>
            </a:r>
            <a:r>
              <a:rPr lang="en-US" sz="1200" b="1" u="sng" dirty="0">
                <a:latin typeface="Calibri"/>
                <a:ea typeface="Calibri" panose="020F0502020204030204" pitchFamily="34" charset="0"/>
                <a:cs typeface="Calibri"/>
              </a:rPr>
              <a:t> </a:t>
            </a:r>
            <a:r>
              <a:rPr lang="en-US" sz="1200" b="1" u="sng" dirty="0" err="1">
                <a:latin typeface="Calibri"/>
                <a:ea typeface="Calibri" panose="020F0502020204030204" pitchFamily="34" charset="0"/>
                <a:cs typeface="Calibri"/>
              </a:rPr>
              <a:t>Sır</a:t>
            </a:r>
            <a:endParaRPr lang="en-US" sz="1200" b="1" i="0" u="sng" dirty="0" err="1">
              <a:solidFill>
                <a:srgbClr val="000000"/>
              </a:solidFill>
              <a:effectLst/>
              <a:latin typeface="Calibri"/>
              <a:ea typeface="Calibri" panose="020F0502020204030204" pitchFamily="34" charset="0"/>
              <a:cs typeface="Calibri"/>
            </a:endParaRPr>
          </a:p>
          <a:p>
            <a:pPr fontAlgn="base"/>
            <a:r>
              <a:rPr lang="en-US" sz="1200" b="0" i="0" dirty="0" err="1">
                <a:solidFill>
                  <a:srgbClr val="000000"/>
                </a:solidFill>
                <a:effectLst/>
                <a:latin typeface="Calibri"/>
                <a:ea typeface="Calibri" panose="020F0502020204030204" pitchFamily="34" charset="0"/>
                <a:cs typeface="Calibri"/>
              </a:rPr>
              <a:t>Ticari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sır</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koruması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bilgi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aktarımını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kolaylaştırır</a:t>
            </a:r>
            <a:r>
              <a:rPr lang="en-US" sz="1200" b="0" i="0" dirty="0">
                <a:solidFill>
                  <a:srgbClr val="000000"/>
                </a:solidFill>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ticari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etiğini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destekler</a:t>
            </a:r>
            <a:r>
              <a:rPr lang="en-US" sz="1200" dirty="0">
                <a:latin typeface="Calibri"/>
                <a:ea typeface="Calibri" panose="020F0502020204030204" pitchFamily="34" charset="0"/>
                <a:cs typeface="Calibri"/>
              </a:rPr>
              <a:t> ve </a:t>
            </a:r>
            <a:r>
              <a:rPr lang="en-US" sz="1200" dirty="0" err="1">
                <a:latin typeface="Calibri"/>
                <a:ea typeface="Calibri" panose="020F0502020204030204" pitchFamily="34" charset="0"/>
                <a:cs typeface="Calibri"/>
              </a:rPr>
              <a:t>ekonomiye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yardımcı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olur</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(Saunders ve Flugge, 2021).</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Örneğin</a:t>
            </a:r>
            <a:r>
              <a:rPr lang="en-US" sz="1200" dirty="0">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Coca-</a:t>
            </a:r>
            <a:r>
              <a:rPr lang="en-US" sz="1200" b="0" i="0" dirty="0" err="1">
                <a:solidFill>
                  <a:srgbClr val="000000"/>
                </a:solidFill>
                <a:effectLst/>
                <a:latin typeface="Calibri"/>
                <a:ea typeface="Calibri" panose="020F0502020204030204" pitchFamily="34" charset="0"/>
                <a:cs typeface="Calibri"/>
              </a:rPr>
              <a:t>Cola'nın</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formülü</a:t>
            </a:r>
            <a:r>
              <a:rPr lang="en-US" sz="1200" dirty="0">
                <a:latin typeface="Calibri"/>
                <a:ea typeface="Calibri" panose="020F0502020204030204" pitchFamily="34" charset="0"/>
                <a:cs typeface="Calibri"/>
              </a:rPr>
              <a:t> ve </a:t>
            </a:r>
            <a:r>
              <a:rPr lang="en-US" sz="1200" dirty="0" err="1">
                <a:latin typeface="Calibri"/>
                <a:ea typeface="Calibri" panose="020F0502020204030204" pitchFamily="34" charset="0"/>
                <a:cs typeface="Calibri"/>
              </a:rPr>
              <a:t>tadı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ticari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sırdır</a:t>
            </a:r>
            <a:r>
              <a:rPr lang="en-US" sz="1200" dirty="0">
                <a:latin typeface="Calibri"/>
                <a:ea typeface="Calibri" panose="020F0502020204030204" pitchFamily="34" charset="0"/>
                <a:cs typeface="Calibri"/>
              </a:rPr>
              <a:t> ve 130 </a:t>
            </a:r>
            <a:r>
              <a:rPr lang="en-US" sz="1200" dirty="0" err="1">
                <a:latin typeface="Calibri"/>
                <a:ea typeface="Calibri" panose="020F0502020204030204" pitchFamily="34" charset="0"/>
                <a:cs typeface="Calibri"/>
              </a:rPr>
              <a:t>yılı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aşkın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süredir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korunmaktadır</a:t>
            </a:r>
            <a:r>
              <a:rPr lang="en-US" sz="1200" dirty="0">
                <a:latin typeface="Calibri"/>
                <a:ea typeface="Calibri" panose="020F0502020204030204" pitchFamily="34" charset="0"/>
                <a:cs typeface="Calibri"/>
              </a:rPr>
              <a:t> (Cola Cola,2020). </a:t>
            </a:r>
            <a:endParaRPr lang="en-US" sz="1200" dirty="0"/>
          </a:p>
          <a:p>
            <a:pPr rtl="0" fontAlgn="base"/>
            <a:endParaRPr lang="en-US" sz="800" b="0" i="0" dirty="0">
              <a:solidFill>
                <a:srgbClr val="000000"/>
              </a:solidFill>
              <a:ea typeface="Calibri" panose="020F0502020204030204" pitchFamily="34" charset="0"/>
            </a:endParaRPr>
          </a:p>
          <a:p>
            <a:pPr marL="228600" indent="-228600" rtl="0" fontAlgn="base">
              <a:buFont typeface="+mj-lt"/>
              <a:buAutoNum type="arabicPeriod" startAt="2"/>
            </a:pPr>
            <a:r>
              <a:rPr lang="en-US" sz="1200" b="1" i="0" u="sng" dirty="0" err="1">
                <a:solidFill>
                  <a:srgbClr val="000000"/>
                </a:solidFill>
                <a:effectLst/>
                <a:latin typeface="Calibri"/>
                <a:ea typeface="Calibri" panose="020F0502020204030204" pitchFamily="34" charset="0"/>
                <a:cs typeface="Calibri"/>
              </a:rPr>
              <a:t>Telif</a:t>
            </a:r>
            <a:r>
              <a:rPr lang="en-US" sz="1200" b="1" i="0" u="sng" dirty="0">
                <a:solidFill>
                  <a:srgbClr val="000000"/>
                </a:solidFill>
                <a:effectLst/>
                <a:latin typeface="Calibri"/>
                <a:ea typeface="Calibri" panose="020F0502020204030204" pitchFamily="34" charset="0"/>
                <a:cs typeface="Calibri"/>
              </a:rPr>
              <a:t> </a:t>
            </a:r>
            <a:r>
              <a:rPr lang="en-US" sz="1200" b="1" i="0" u="sng" dirty="0" err="1">
                <a:solidFill>
                  <a:srgbClr val="000000"/>
                </a:solidFill>
                <a:effectLst/>
                <a:latin typeface="Calibri"/>
                <a:ea typeface="Calibri" panose="020F0502020204030204" pitchFamily="34" charset="0"/>
                <a:cs typeface="Calibri"/>
              </a:rPr>
              <a:t>hakları</a:t>
            </a:r>
            <a:endParaRPr lang="en-US" sz="1200" b="1" i="0" u="sng" dirty="0" err="1">
              <a:solidFill>
                <a:srgbClr val="000000"/>
              </a:solidFill>
              <a:ea typeface="Calibri" panose="020F0502020204030204" pitchFamily="34" charset="0"/>
              <a:cs typeface="Calibri"/>
            </a:endParaRPr>
          </a:p>
          <a:p>
            <a:r>
              <a:rPr lang="en-US" sz="1200" dirty="0" err="1">
                <a:latin typeface="Calibri"/>
                <a:ea typeface="Calibri" panose="020F0502020204030204" pitchFamily="34" charset="0"/>
                <a:cs typeface="Calibri"/>
              </a:rPr>
              <a:t>Telif</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hakkı</a:t>
            </a:r>
            <a:r>
              <a:rPr lang="en-US" sz="1200"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Yazarın</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eseri</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somut</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bir</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anlatım</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biçimine</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oturttuğu</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anda</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eser</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sahibine</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ait</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orijinal</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eserleri</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koruyan</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fikri</a:t>
            </a:r>
            <a:r>
              <a:rPr lang="en-US" sz="1200" i="1" dirty="0">
                <a:latin typeface="Calibri"/>
                <a:ea typeface="Calibri" panose="020F0502020204030204" pitchFamily="34" charset="0"/>
                <a:cs typeface="Calibri"/>
              </a:rPr>
              <a:t> </a:t>
            </a:r>
            <a:r>
              <a:rPr lang="en-US" sz="1200" dirty="0" err="1">
                <a:latin typeface="Calibri"/>
                <a:cs typeface="Calibri"/>
              </a:rPr>
              <a:t>mülkiyet</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türüdür</a:t>
            </a:r>
            <a:r>
              <a:rPr lang="en-US" sz="1200" i="1" dirty="0">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(Amerika </a:t>
            </a:r>
            <a:r>
              <a:rPr lang="en-US" sz="1200" dirty="0" err="1">
                <a:latin typeface="Calibri"/>
                <a:cs typeface="Calibri"/>
              </a:rPr>
              <a:t>Birleşik</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Devletleri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Telif</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Hakkı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Ofisi</a:t>
            </a:r>
            <a:r>
              <a:rPr lang="en-US" sz="1200" dirty="0">
                <a:latin typeface="Calibri"/>
                <a:ea typeface="Calibri" panose="020F0502020204030204" pitchFamily="34" charset="0"/>
                <a:cs typeface="Calibri"/>
              </a:rPr>
              <a:t> - United States Copyright Office, </a:t>
            </a:r>
            <a:r>
              <a:rPr lang="en-US" sz="1200" dirty="0" err="1">
                <a:latin typeface="Calibri"/>
                <a:ea typeface="Calibri" panose="020F0502020204030204" pitchFamily="34" charset="0"/>
                <a:cs typeface="Calibri"/>
              </a:rPr>
              <a:t>t.y.</a:t>
            </a:r>
            <a:r>
              <a:rPr lang="en-US" sz="1200" dirty="0">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cs typeface="Calibri"/>
              </a:rPr>
              <a:t>Yaratıcı</a:t>
            </a:r>
            <a:r>
              <a:rPr lang="en-US" sz="1200" dirty="0">
                <a:latin typeface="Calibri"/>
                <a:cs typeface="Calibri"/>
              </a:rPr>
              <a:t> </a:t>
            </a:r>
            <a:r>
              <a:rPr lang="en-US" sz="1200" dirty="0" err="1">
                <a:latin typeface="Calibri"/>
                <a:cs typeface="Calibri"/>
              </a:rPr>
              <a:t>bir</a:t>
            </a:r>
            <a:r>
              <a:rPr lang="en-US" sz="1200" dirty="0">
                <a:latin typeface="Calibri"/>
                <a:cs typeface="Calibri"/>
              </a:rPr>
              <a:t> </a:t>
            </a:r>
            <a:r>
              <a:rPr lang="en-US" sz="1200" dirty="0" err="1">
                <a:latin typeface="Calibri"/>
                <a:cs typeface="Calibri"/>
              </a:rPr>
              <a:t>çalışmanın</a:t>
            </a:r>
            <a:r>
              <a:rPr lang="en-US" sz="1200" dirty="0">
                <a:latin typeface="Calibri"/>
                <a:cs typeface="Calibri"/>
              </a:rPr>
              <a:t> </a:t>
            </a:r>
            <a:r>
              <a:rPr lang="en-US" sz="1200" dirty="0" err="1">
                <a:latin typeface="Calibri"/>
                <a:cs typeface="Calibri"/>
              </a:rPr>
              <a:t>korunması</a:t>
            </a:r>
            <a:r>
              <a:rPr lang="en-US" sz="1200" dirty="0">
                <a:latin typeface="Calibri"/>
                <a:cs typeface="Calibri"/>
              </a:rPr>
              <a:t> </a:t>
            </a:r>
            <a:r>
              <a:rPr lang="en-US" sz="1200" dirty="0" err="1">
                <a:latin typeface="Calibri"/>
                <a:cs typeface="Calibri"/>
              </a:rPr>
              <a:t>için</a:t>
            </a:r>
            <a:r>
              <a:rPr lang="en-US" sz="1200" dirty="0">
                <a:latin typeface="Calibri"/>
                <a:cs typeface="Calibri"/>
              </a:rPr>
              <a:t>, </a:t>
            </a:r>
            <a:r>
              <a:rPr lang="en-US" sz="1200" dirty="0" err="1">
                <a:latin typeface="Calibri"/>
                <a:cs typeface="Calibri"/>
              </a:rPr>
              <a:t>kaydedilmiş</a:t>
            </a:r>
            <a:r>
              <a:rPr lang="en-US" sz="1200" dirty="0">
                <a:latin typeface="Calibri"/>
                <a:cs typeface="Calibri"/>
              </a:rPr>
              <a:t> </a:t>
            </a:r>
            <a:r>
              <a:rPr lang="en-US" sz="1200" dirty="0" err="1">
                <a:latin typeface="Calibri"/>
                <a:cs typeface="Calibri"/>
              </a:rPr>
              <a:t>veya</a:t>
            </a:r>
            <a:r>
              <a:rPr lang="en-US" sz="1200" dirty="0">
                <a:latin typeface="Calibri"/>
                <a:cs typeface="Calibri"/>
              </a:rPr>
              <a:t> </a:t>
            </a:r>
            <a:r>
              <a:rPr lang="en-US" sz="1200" dirty="0" err="1">
                <a:latin typeface="Calibri"/>
                <a:cs typeface="Calibri"/>
              </a:rPr>
              <a:t>stabil</a:t>
            </a:r>
            <a:r>
              <a:rPr lang="en-US" sz="1200" dirty="0">
                <a:latin typeface="Calibri"/>
                <a:cs typeface="Calibri"/>
              </a:rPr>
              <a:t> </a:t>
            </a:r>
            <a:r>
              <a:rPr lang="en-US" sz="1200" dirty="0" err="1">
                <a:latin typeface="Calibri"/>
                <a:cs typeface="Calibri"/>
              </a:rPr>
              <a:t>fiziksel</a:t>
            </a:r>
            <a:r>
              <a:rPr lang="en-US" sz="1200" dirty="0">
                <a:latin typeface="Calibri"/>
                <a:cs typeface="Calibri"/>
              </a:rPr>
              <a:t> </a:t>
            </a:r>
            <a:r>
              <a:rPr lang="en-US" sz="1200" dirty="0" err="1">
                <a:latin typeface="Calibri"/>
                <a:cs typeface="Calibri"/>
              </a:rPr>
              <a:t>bir</a:t>
            </a:r>
            <a:r>
              <a:rPr lang="en-US" sz="1200" dirty="0">
                <a:latin typeface="Calibri"/>
                <a:cs typeface="Calibri"/>
              </a:rPr>
              <a:t> </a:t>
            </a:r>
            <a:r>
              <a:rPr lang="en-US" sz="1200" dirty="0" err="1">
                <a:latin typeface="Calibri"/>
                <a:cs typeface="Calibri"/>
              </a:rPr>
              <a:t>formatta</a:t>
            </a:r>
            <a:r>
              <a:rPr lang="en-US" sz="1200" dirty="0">
                <a:latin typeface="Calibri"/>
                <a:cs typeface="Calibri"/>
              </a:rPr>
              <a:t> </a:t>
            </a:r>
            <a:r>
              <a:rPr lang="en-US" sz="1200" dirty="0" err="1">
                <a:latin typeface="Calibri"/>
                <a:cs typeface="Calibri"/>
              </a:rPr>
              <a:t>saklanmış</a:t>
            </a:r>
            <a:r>
              <a:rPr lang="en-US" sz="1200" dirty="0">
                <a:latin typeface="Calibri"/>
                <a:cs typeface="Calibri"/>
              </a:rPr>
              <a:t> </a:t>
            </a:r>
            <a:r>
              <a:rPr lang="en-US" sz="1200" dirty="0" err="1">
                <a:latin typeface="Calibri"/>
                <a:cs typeface="Calibri"/>
              </a:rPr>
              <a:t>gibi</a:t>
            </a:r>
            <a:r>
              <a:rPr lang="en-US" sz="1200" dirty="0">
                <a:latin typeface="Calibri"/>
                <a:cs typeface="Calibri"/>
              </a:rPr>
              <a:t> </a:t>
            </a:r>
            <a:r>
              <a:rPr lang="en-US" sz="1200" dirty="0" err="1">
                <a:latin typeface="Calibri"/>
                <a:cs typeface="Calibri"/>
              </a:rPr>
              <a:t>somut</a:t>
            </a:r>
            <a:r>
              <a:rPr lang="en-US" sz="1200" dirty="0">
                <a:latin typeface="Calibri"/>
                <a:cs typeface="Calibri"/>
              </a:rPr>
              <a:t> </a:t>
            </a:r>
            <a:r>
              <a:rPr lang="en-US" sz="1200" dirty="0" err="1">
                <a:latin typeface="Calibri"/>
                <a:cs typeface="Calibri"/>
              </a:rPr>
              <a:t>bir</a:t>
            </a:r>
            <a:r>
              <a:rPr lang="en-US" sz="1200" dirty="0">
                <a:latin typeface="Calibri"/>
                <a:cs typeface="Calibri"/>
              </a:rPr>
              <a:t> </a:t>
            </a:r>
            <a:r>
              <a:rPr lang="en-US" sz="1200" dirty="0" err="1">
                <a:latin typeface="Calibri"/>
                <a:cs typeface="Calibri"/>
              </a:rPr>
              <a:t>şekilde</a:t>
            </a:r>
            <a:r>
              <a:rPr lang="en-US" sz="1200" dirty="0">
                <a:latin typeface="Calibri"/>
                <a:cs typeface="Calibri"/>
              </a:rPr>
              <a:t> </a:t>
            </a:r>
            <a:r>
              <a:rPr lang="en-US" sz="1200" dirty="0" err="1">
                <a:latin typeface="Calibri"/>
                <a:cs typeface="Calibri"/>
              </a:rPr>
              <a:t>korunmuş</a:t>
            </a:r>
            <a:r>
              <a:rPr lang="en-US" sz="1200" dirty="0">
                <a:latin typeface="Calibri"/>
                <a:cs typeface="Calibri"/>
              </a:rPr>
              <a:t> </a:t>
            </a:r>
            <a:r>
              <a:rPr lang="en-US" sz="1200" dirty="0" err="1">
                <a:latin typeface="Calibri"/>
                <a:cs typeface="Calibri"/>
              </a:rPr>
              <a:t>olmalıdır</a:t>
            </a:r>
            <a:r>
              <a:rPr lang="en-US" sz="1200" dirty="0">
                <a:latin typeface="Calibri"/>
                <a:cs typeface="Calibri"/>
              </a:rPr>
              <a:t> ve </a:t>
            </a:r>
            <a:r>
              <a:rPr lang="en-US" sz="1200" dirty="0" err="1">
                <a:latin typeface="Calibri"/>
                <a:cs typeface="Calibri"/>
              </a:rPr>
              <a:t>aynı</a:t>
            </a:r>
            <a:r>
              <a:rPr lang="en-US" sz="1200" dirty="0">
                <a:latin typeface="Calibri"/>
                <a:cs typeface="Calibri"/>
              </a:rPr>
              <a:t> </a:t>
            </a:r>
            <a:r>
              <a:rPr lang="en-US" sz="1200" dirty="0" err="1">
                <a:latin typeface="Calibri"/>
                <a:cs typeface="Calibri"/>
              </a:rPr>
              <a:t>zamanda</a:t>
            </a:r>
            <a:r>
              <a:rPr lang="en-US" sz="1200" dirty="0">
                <a:latin typeface="Calibri"/>
                <a:cs typeface="Calibri"/>
              </a:rPr>
              <a:t> </a:t>
            </a:r>
            <a:r>
              <a:rPr lang="en-US" sz="1200" dirty="0" err="1">
                <a:latin typeface="Calibri"/>
                <a:cs typeface="Calibri"/>
              </a:rPr>
              <a:t>özgün</a:t>
            </a:r>
            <a:r>
              <a:rPr lang="en-US" sz="1200" dirty="0">
                <a:latin typeface="Calibri"/>
                <a:cs typeface="Calibri"/>
              </a:rPr>
              <a:t> </a:t>
            </a:r>
            <a:r>
              <a:rPr lang="en-US" sz="1200" dirty="0" err="1">
                <a:latin typeface="Calibri"/>
                <a:cs typeface="Calibri"/>
              </a:rPr>
              <a:t>olmalıdır</a:t>
            </a:r>
            <a:r>
              <a:rPr lang="en-US" sz="1200" dirty="0">
                <a:latin typeface="Calibri"/>
                <a:cs typeface="Calibri"/>
              </a:rPr>
              <a:t> (Cornell </a:t>
            </a:r>
            <a:r>
              <a:rPr lang="en-US" sz="1200" dirty="0" err="1">
                <a:latin typeface="Calibri"/>
                <a:cs typeface="Calibri"/>
              </a:rPr>
              <a:t>Hukuk</a:t>
            </a:r>
            <a:r>
              <a:rPr lang="en-US" sz="1200" dirty="0">
                <a:latin typeface="Calibri"/>
                <a:cs typeface="Calibri"/>
              </a:rPr>
              <a:t> </a:t>
            </a:r>
            <a:r>
              <a:rPr lang="en-US" sz="1200" dirty="0" err="1">
                <a:latin typeface="Calibri"/>
                <a:cs typeface="Calibri"/>
              </a:rPr>
              <a:t>Fakültesi</a:t>
            </a:r>
            <a:r>
              <a:rPr lang="en-US" sz="1200" dirty="0">
                <a:latin typeface="Calibri"/>
                <a:cs typeface="Calibri"/>
              </a:rPr>
              <a:t>,</a:t>
            </a:r>
            <a:r>
              <a:rPr lang="en-US" sz="1200" dirty="0">
                <a:latin typeface="Calibri"/>
                <a:ea typeface="Calibri" panose="020F0502020204030204" pitchFamily="34" charset="0"/>
                <a:cs typeface="Calibri"/>
              </a:rPr>
              <a:t> 2020).</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cs typeface="Calibri"/>
              </a:rPr>
              <a:t>Tariflerin</a:t>
            </a:r>
            <a:r>
              <a:rPr lang="en-US" sz="1200" dirty="0">
                <a:latin typeface="Calibri"/>
                <a:cs typeface="Calibri"/>
              </a:rPr>
              <a:t> </a:t>
            </a:r>
            <a:r>
              <a:rPr lang="en-US" sz="1200" dirty="0" err="1">
                <a:latin typeface="Calibri"/>
                <a:cs typeface="Calibri"/>
              </a:rPr>
              <a:t>korunması</a:t>
            </a:r>
            <a:r>
              <a:rPr lang="en-US" sz="1200" dirty="0">
                <a:latin typeface="Calibri"/>
                <a:cs typeface="Calibri"/>
              </a:rPr>
              <a:t> </a:t>
            </a:r>
            <a:r>
              <a:rPr lang="en-US" sz="1200" dirty="0" err="1">
                <a:latin typeface="Calibri"/>
                <a:cs typeface="Calibri"/>
              </a:rPr>
              <a:t>konusunda</a:t>
            </a:r>
            <a:r>
              <a:rPr lang="en-US" sz="1200" dirty="0">
                <a:latin typeface="Calibri"/>
                <a:cs typeface="Calibri"/>
              </a:rPr>
              <a:t>, Amerika </a:t>
            </a:r>
            <a:r>
              <a:rPr lang="en-US" sz="1200" dirty="0" err="1">
                <a:latin typeface="Calibri"/>
                <a:cs typeface="Calibri"/>
              </a:rPr>
              <a:t>Birleşik</a:t>
            </a:r>
            <a:r>
              <a:rPr lang="en-US" sz="1200" dirty="0">
                <a:latin typeface="Calibri"/>
                <a:cs typeface="Calibri"/>
              </a:rPr>
              <a:t> </a:t>
            </a:r>
            <a:r>
              <a:rPr lang="en-US" sz="1200" dirty="0" err="1">
                <a:latin typeface="Calibri"/>
                <a:cs typeface="Calibri"/>
              </a:rPr>
              <a:t>Devletleri</a:t>
            </a:r>
            <a:r>
              <a:rPr lang="en-US" sz="1200" dirty="0">
                <a:latin typeface="Calibri"/>
                <a:cs typeface="Calibri"/>
              </a:rPr>
              <a:t> </a:t>
            </a:r>
            <a:r>
              <a:rPr lang="en-US" sz="1200" dirty="0" err="1">
                <a:latin typeface="Calibri"/>
                <a:cs typeface="Calibri"/>
              </a:rPr>
              <a:t>Telif</a:t>
            </a:r>
            <a:r>
              <a:rPr lang="en-US" sz="1200" dirty="0">
                <a:latin typeface="Calibri"/>
                <a:cs typeface="Calibri"/>
              </a:rPr>
              <a:t> </a:t>
            </a:r>
            <a:r>
              <a:rPr lang="en-US" sz="1200" dirty="0" err="1">
                <a:latin typeface="Calibri"/>
                <a:cs typeface="Calibri"/>
              </a:rPr>
              <a:t>Hakkı</a:t>
            </a:r>
            <a:r>
              <a:rPr lang="en-US" sz="1200" dirty="0">
                <a:latin typeface="Calibri"/>
                <a:cs typeface="Calibri"/>
              </a:rPr>
              <a:t> </a:t>
            </a:r>
            <a:r>
              <a:rPr lang="en-US" sz="1200" dirty="0" err="1">
                <a:latin typeface="Calibri"/>
                <a:cs typeface="Calibri"/>
              </a:rPr>
              <a:t>Ofisi'ne</a:t>
            </a:r>
            <a:r>
              <a:rPr lang="en-US" sz="1200" dirty="0">
                <a:latin typeface="Calibri"/>
                <a:cs typeface="Calibri"/>
              </a:rPr>
              <a:t> </a:t>
            </a:r>
            <a:r>
              <a:rPr lang="en-US" sz="1200" dirty="0" err="1">
                <a:latin typeface="Calibri"/>
                <a:cs typeface="Calibri"/>
              </a:rPr>
              <a:t>göre</a:t>
            </a:r>
            <a:r>
              <a:rPr lang="en-US" sz="1200" dirty="0">
                <a:latin typeface="Calibri"/>
                <a:cs typeface="Calibri"/>
              </a:rPr>
              <a:t>, </a:t>
            </a:r>
            <a:r>
              <a:rPr lang="en-US" sz="1200" dirty="0" err="1">
                <a:latin typeface="Calibri"/>
                <a:cs typeface="Calibri"/>
              </a:rPr>
              <a:t>içerik</a:t>
            </a:r>
            <a:r>
              <a:rPr lang="en-US" sz="1200" dirty="0">
                <a:latin typeface="Calibri"/>
                <a:cs typeface="Calibri"/>
              </a:rPr>
              <a:t> </a:t>
            </a:r>
            <a:r>
              <a:rPr lang="en-US" sz="1200" dirty="0" err="1">
                <a:latin typeface="Calibri"/>
                <a:cs typeface="Calibri"/>
              </a:rPr>
              <a:t>listesi</a:t>
            </a:r>
            <a:r>
              <a:rPr lang="en-US" sz="1200" dirty="0">
                <a:latin typeface="Calibri"/>
                <a:cs typeface="Calibri"/>
              </a:rPr>
              <a:t> </a:t>
            </a:r>
            <a:r>
              <a:rPr lang="en-US" sz="1200" dirty="0" err="1">
                <a:latin typeface="Calibri"/>
                <a:cs typeface="Calibri"/>
              </a:rPr>
              <a:t>yasal</a:t>
            </a:r>
            <a:r>
              <a:rPr lang="en-US" sz="1200" dirty="0">
                <a:latin typeface="Calibri"/>
                <a:cs typeface="Calibri"/>
              </a:rPr>
              <a:t> </a:t>
            </a:r>
            <a:r>
              <a:rPr lang="en-US" sz="1200" dirty="0" err="1">
                <a:latin typeface="Calibri"/>
                <a:cs typeface="Calibri"/>
              </a:rPr>
              <a:t>olarak</a:t>
            </a:r>
            <a:r>
              <a:rPr lang="en-US" sz="1200" dirty="0">
                <a:latin typeface="Calibri"/>
                <a:cs typeface="Calibri"/>
              </a:rPr>
              <a:t> </a:t>
            </a:r>
            <a:r>
              <a:rPr lang="en-US" sz="1200" dirty="0" err="1">
                <a:latin typeface="Calibri"/>
                <a:cs typeface="Calibri"/>
              </a:rPr>
              <a:t>korunmaz</a:t>
            </a:r>
            <a:r>
              <a:rPr lang="en-US" sz="1200" dirty="0">
                <a:latin typeface="Calibri"/>
                <a:cs typeface="Calibri"/>
              </a:rPr>
              <a:t>, </a:t>
            </a:r>
            <a:r>
              <a:rPr lang="en-US" sz="1200" dirty="0" err="1">
                <a:latin typeface="Calibri"/>
                <a:cs typeface="Calibri"/>
              </a:rPr>
              <a:t>ancak</a:t>
            </a:r>
            <a:r>
              <a:rPr lang="en-US" sz="1200" dirty="0">
                <a:latin typeface="Calibri"/>
                <a:cs typeface="Calibri"/>
              </a:rPr>
              <a:t> </a:t>
            </a:r>
            <a:r>
              <a:rPr lang="en-US" sz="1200" dirty="0" err="1">
                <a:latin typeface="Calibri"/>
                <a:cs typeface="Calibri"/>
              </a:rPr>
              <a:t>yemek</a:t>
            </a:r>
            <a:r>
              <a:rPr lang="en-US" sz="1200" dirty="0">
                <a:latin typeface="Calibri"/>
                <a:cs typeface="Calibri"/>
              </a:rPr>
              <a:t> </a:t>
            </a:r>
            <a:r>
              <a:rPr lang="en-US" sz="1200" dirty="0" err="1">
                <a:latin typeface="Calibri"/>
                <a:cs typeface="Calibri"/>
              </a:rPr>
              <a:t>kitabı</a:t>
            </a:r>
            <a:r>
              <a:rPr lang="en-US" sz="1200" dirty="0">
                <a:latin typeface="Calibri"/>
                <a:cs typeface="Calibri"/>
              </a:rPr>
              <a:t> </a:t>
            </a:r>
            <a:r>
              <a:rPr lang="en-US" sz="1200" dirty="0" err="1">
                <a:latin typeface="Calibri"/>
                <a:cs typeface="Calibri"/>
              </a:rPr>
              <a:t>gibi</a:t>
            </a:r>
            <a:r>
              <a:rPr lang="en-US" sz="1200" dirty="0">
                <a:latin typeface="Calibri"/>
                <a:cs typeface="Calibri"/>
              </a:rPr>
              <a:t> </a:t>
            </a:r>
            <a:r>
              <a:rPr lang="en-US" sz="1200" dirty="0" err="1">
                <a:latin typeface="Calibri"/>
                <a:cs typeface="Calibri"/>
              </a:rPr>
              <a:t>önemli</a:t>
            </a:r>
            <a:r>
              <a:rPr lang="en-US" sz="1200" dirty="0">
                <a:latin typeface="Calibri"/>
                <a:cs typeface="Calibri"/>
              </a:rPr>
              <a:t> </a:t>
            </a:r>
            <a:r>
              <a:rPr lang="en-US" sz="1200" dirty="0" err="1">
                <a:latin typeface="Calibri"/>
                <a:cs typeface="Calibri"/>
              </a:rPr>
              <a:t>edebi</a:t>
            </a:r>
            <a:r>
              <a:rPr lang="en-US" sz="1200" dirty="0">
                <a:latin typeface="Calibri"/>
                <a:cs typeface="Calibri"/>
              </a:rPr>
              <a:t> </a:t>
            </a:r>
            <a:r>
              <a:rPr lang="en-US" sz="1200" dirty="0" err="1">
                <a:latin typeface="Calibri"/>
                <a:cs typeface="Calibri"/>
              </a:rPr>
              <a:t>ifadelerle</a:t>
            </a:r>
            <a:r>
              <a:rPr lang="en-US" sz="1200" dirty="0">
                <a:latin typeface="Calibri"/>
                <a:cs typeface="Calibri"/>
              </a:rPr>
              <a:t> </a:t>
            </a:r>
            <a:r>
              <a:rPr lang="en-US" sz="1200" dirty="0" err="1">
                <a:latin typeface="Calibri"/>
                <a:cs typeface="Calibri"/>
              </a:rPr>
              <a:t>tanımlanan</a:t>
            </a:r>
            <a:r>
              <a:rPr lang="en-US" sz="1200" dirty="0">
                <a:latin typeface="Calibri"/>
                <a:cs typeface="Calibri"/>
              </a:rPr>
              <a:t> </a:t>
            </a:r>
            <a:r>
              <a:rPr lang="en-US" sz="1200" dirty="0" err="1">
                <a:latin typeface="Calibri"/>
                <a:cs typeface="Calibri"/>
              </a:rPr>
              <a:t>bir</a:t>
            </a:r>
            <a:r>
              <a:rPr lang="en-US" sz="1200" dirty="0">
                <a:latin typeface="Calibri"/>
                <a:cs typeface="Calibri"/>
              </a:rPr>
              <a:t> </a:t>
            </a:r>
            <a:r>
              <a:rPr lang="en-US" sz="1200" dirty="0" err="1">
                <a:latin typeface="Calibri"/>
                <a:cs typeface="Calibri"/>
              </a:rPr>
              <a:t>tarif</a:t>
            </a:r>
            <a:r>
              <a:rPr lang="en-US" sz="1200" dirty="0">
                <a:latin typeface="Calibri"/>
                <a:cs typeface="Calibri"/>
              </a:rPr>
              <a:t> </a:t>
            </a:r>
            <a:r>
              <a:rPr lang="en-US" sz="1200" dirty="0" err="1">
                <a:latin typeface="Calibri"/>
                <a:cs typeface="Calibri"/>
              </a:rPr>
              <a:t>veya</a:t>
            </a:r>
            <a:r>
              <a:rPr lang="en-US" sz="1200" dirty="0">
                <a:latin typeface="Calibri"/>
                <a:cs typeface="Calibri"/>
              </a:rPr>
              <a:t> </a:t>
            </a:r>
            <a:r>
              <a:rPr lang="en-US" sz="1200" dirty="0" err="1">
                <a:latin typeface="Calibri"/>
                <a:cs typeface="Calibri"/>
              </a:rPr>
              <a:t>formül</a:t>
            </a:r>
            <a:r>
              <a:rPr lang="en-US" sz="1200" dirty="0">
                <a:latin typeface="Calibri"/>
                <a:cs typeface="Calibri"/>
              </a:rPr>
              <a:t> </a:t>
            </a:r>
            <a:r>
              <a:rPr lang="en-US" sz="1200" dirty="0" err="1">
                <a:latin typeface="Calibri"/>
                <a:cs typeface="Calibri"/>
              </a:rPr>
              <a:t>için</a:t>
            </a:r>
            <a:r>
              <a:rPr lang="en-US" sz="1200" dirty="0">
                <a:latin typeface="Calibri"/>
                <a:cs typeface="Calibri"/>
              </a:rPr>
              <a:t>, </a:t>
            </a:r>
            <a:r>
              <a:rPr lang="en-US" sz="1200" dirty="0" err="1">
                <a:latin typeface="Calibri"/>
                <a:cs typeface="Calibri"/>
              </a:rPr>
              <a:t>telif</a:t>
            </a:r>
            <a:r>
              <a:rPr lang="en-US" sz="1200" dirty="0">
                <a:latin typeface="Calibri"/>
                <a:cs typeface="Calibri"/>
              </a:rPr>
              <a:t> </a:t>
            </a:r>
            <a:r>
              <a:rPr lang="en-US" sz="1200" dirty="0" err="1">
                <a:latin typeface="Calibri"/>
                <a:cs typeface="Calibri"/>
              </a:rPr>
              <a:t>hakkı</a:t>
            </a:r>
            <a:r>
              <a:rPr lang="en-US" sz="1200" dirty="0">
                <a:latin typeface="Calibri"/>
                <a:cs typeface="Calibri"/>
              </a:rPr>
              <a:t> </a:t>
            </a:r>
            <a:r>
              <a:rPr lang="en-US" sz="1200" dirty="0" err="1">
                <a:latin typeface="Calibri"/>
                <a:cs typeface="Calibri"/>
              </a:rPr>
              <a:t>koruması</a:t>
            </a:r>
            <a:r>
              <a:rPr lang="en-US" sz="1200" dirty="0">
                <a:latin typeface="Calibri"/>
                <a:cs typeface="Calibri"/>
              </a:rPr>
              <a:t> </a:t>
            </a:r>
            <a:r>
              <a:rPr lang="en-US" sz="1200" dirty="0" err="1">
                <a:latin typeface="Calibri"/>
                <a:cs typeface="Calibri"/>
              </a:rPr>
              <a:t>mümkün</a:t>
            </a:r>
            <a:r>
              <a:rPr lang="en-US" sz="1200" dirty="0">
                <a:latin typeface="Calibri"/>
                <a:cs typeface="Calibri"/>
              </a:rPr>
              <a:t> hale </a:t>
            </a:r>
            <a:r>
              <a:rPr lang="en-US" sz="1200" dirty="0" err="1">
                <a:latin typeface="Calibri"/>
                <a:cs typeface="Calibri"/>
              </a:rPr>
              <a:t>gelir</a:t>
            </a:r>
            <a:r>
              <a:rPr lang="en-US" sz="1200" dirty="0">
                <a:latin typeface="Calibri"/>
                <a:cs typeface="Calibri"/>
              </a:rPr>
              <a:t>.</a:t>
            </a:r>
          </a:p>
          <a:p>
            <a:pPr rtl="0" fontAlgn="base"/>
            <a:endParaRPr lang="en-US" sz="800" b="0" i="0" dirty="0">
              <a:solidFill>
                <a:srgbClr val="000000"/>
              </a:solidFill>
              <a:ea typeface="Calibri" panose="020F0502020204030204" pitchFamily="34" charset="0"/>
            </a:endParaRPr>
          </a:p>
          <a:p>
            <a:pPr marL="228600" indent="-228600" fontAlgn="base">
              <a:buFont typeface="+mj-lt"/>
              <a:buAutoNum type="arabicPeriod" startAt="3"/>
            </a:pPr>
            <a:r>
              <a:rPr lang="en-US" sz="1200" b="1" u="sng" dirty="0">
                <a:latin typeface="Calibri"/>
                <a:ea typeface="Calibri" panose="020F0502020204030204" pitchFamily="34" charset="0"/>
                <a:cs typeface="Calibri"/>
              </a:rPr>
              <a:t>Faydalı Model </a:t>
            </a:r>
            <a:r>
              <a:rPr lang="en-US" sz="1200" b="1" i="0" u="sng" dirty="0">
                <a:solidFill>
                  <a:srgbClr val="000000"/>
                </a:solidFill>
                <a:effectLst/>
                <a:latin typeface="Calibri"/>
                <a:ea typeface="Calibri" panose="020F0502020204030204" pitchFamily="34" charset="0"/>
                <a:cs typeface="Calibri"/>
              </a:rPr>
              <a:t>ve </a:t>
            </a:r>
            <a:r>
              <a:rPr lang="en-US" sz="1200" b="1" i="0" u="sng" dirty="0" err="1">
                <a:solidFill>
                  <a:srgbClr val="000000"/>
                </a:solidFill>
                <a:effectLst/>
                <a:latin typeface="Calibri"/>
                <a:ea typeface="Calibri" panose="020F0502020204030204" pitchFamily="34" charset="0"/>
                <a:cs typeface="Calibri"/>
              </a:rPr>
              <a:t>Tasarım</a:t>
            </a:r>
            <a:r>
              <a:rPr lang="en-US" sz="1200" b="1" i="0" u="sng" dirty="0">
                <a:solidFill>
                  <a:srgbClr val="000000"/>
                </a:solidFill>
                <a:effectLst/>
                <a:latin typeface="Calibri"/>
                <a:ea typeface="Calibri" panose="020F0502020204030204" pitchFamily="34" charset="0"/>
                <a:cs typeface="Calibri"/>
              </a:rPr>
              <a:t> </a:t>
            </a:r>
            <a:r>
              <a:rPr lang="en-US" sz="1200" b="1" i="0" u="sng" dirty="0" err="1">
                <a:solidFill>
                  <a:srgbClr val="000000"/>
                </a:solidFill>
                <a:effectLst/>
                <a:latin typeface="Calibri"/>
                <a:ea typeface="Calibri" panose="020F0502020204030204" pitchFamily="34" charset="0"/>
                <a:cs typeface="Calibri"/>
              </a:rPr>
              <a:t>Patentleri</a:t>
            </a:r>
            <a:endParaRPr lang="en-US" sz="1200" b="1" i="0" u="sng" dirty="0">
              <a:solidFill>
                <a:srgbClr val="000000"/>
              </a:solidFill>
              <a:ea typeface="Calibri" panose="020F0502020204030204" pitchFamily="34" charset="0"/>
              <a:cs typeface="Calibri"/>
            </a:endParaRPr>
          </a:p>
          <a:p>
            <a:r>
              <a:rPr lang="en-US" sz="1200" dirty="0">
                <a:latin typeface="Calibri"/>
                <a:ea typeface="Calibri" panose="020F0502020204030204" pitchFamily="34" charset="0"/>
                <a:cs typeface="Calibri"/>
              </a:rPr>
              <a:t>Patent, "</a:t>
            </a:r>
            <a:r>
              <a:rPr lang="en-US" sz="1200" dirty="0" err="1">
                <a:latin typeface="Calibri"/>
                <a:ea typeface="Calibri" panose="020F0502020204030204" pitchFamily="34" charset="0"/>
                <a:cs typeface="Calibri"/>
              </a:rPr>
              <a:t>bir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buluş</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için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verilen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özel</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bir</a:t>
            </a:r>
            <a:r>
              <a:rPr lang="en-US" sz="1200" b="0" dirty="0">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hak</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anlamına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gelir</a:t>
            </a:r>
            <a:r>
              <a:rPr lang="en-US" sz="1200" dirty="0">
                <a:latin typeface="Calibri"/>
                <a:ea typeface="Calibri" panose="020F0502020204030204" pitchFamily="34" charset="0"/>
                <a:cs typeface="Calibri"/>
              </a:rPr>
              <a:t>. Bu, </a:t>
            </a:r>
            <a:r>
              <a:rPr lang="en-US" sz="1200" dirty="0" err="1">
                <a:latin typeface="Calibri"/>
                <a:ea typeface="Calibri" panose="020F0502020204030204" pitchFamily="34" charset="0"/>
                <a:cs typeface="Calibri"/>
              </a:rPr>
              <a:t>genellikle</a:t>
            </a:r>
            <a:r>
              <a:rPr lang="en-US" sz="1200" dirty="0">
                <a:latin typeface="Calibri"/>
                <a:ea typeface="Calibri" panose="020F0502020204030204" pitchFamily="34" charset="0"/>
                <a:cs typeface="Calibri"/>
              </a:rPr>
              <a:t> yeni </a:t>
            </a:r>
            <a:r>
              <a:rPr lang="en-US" sz="1200" dirty="0" err="1">
                <a:latin typeface="Calibri"/>
                <a:ea typeface="Calibri" panose="020F0502020204030204" pitchFamily="34" charset="0"/>
                <a:cs typeface="Calibri"/>
              </a:rPr>
              <a:t>bir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şeyler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yapmanın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veya</a:t>
            </a:r>
            <a:r>
              <a:rPr lang="en-US" sz="1200" dirty="0">
                <a:latin typeface="Calibri"/>
                <a:ea typeface="Calibri" panose="020F0502020204030204" pitchFamily="34" charset="0"/>
                <a:cs typeface="Calibri"/>
              </a:rPr>
              <a:t> yeni </a:t>
            </a:r>
            <a:r>
              <a:rPr lang="en-US" sz="1200" dirty="0" err="1">
                <a:latin typeface="Calibri"/>
                <a:ea typeface="Calibri" panose="020F0502020204030204" pitchFamily="34" charset="0"/>
                <a:cs typeface="Calibri"/>
              </a:rPr>
              <a:t>bir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teknik</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çözümün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sunulduğu</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ürün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veya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işlem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hakkına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sahip</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olmak</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demektir</a:t>
            </a:r>
            <a:r>
              <a:rPr lang="en-US" sz="1200" dirty="0">
                <a:latin typeface="Calibri"/>
                <a:ea typeface="Calibri" panose="020F0502020204030204" pitchFamily="34" charset="0"/>
                <a:cs typeface="Calibri"/>
              </a:rPr>
              <a:t> ve </a:t>
            </a:r>
            <a:r>
              <a:rPr lang="en-US" sz="1200" dirty="0" err="1">
                <a:latin typeface="Calibri"/>
                <a:ea typeface="Calibri" panose="020F0502020204030204" pitchFamily="34" charset="0"/>
                <a:cs typeface="Calibri"/>
              </a:rPr>
              <a:t>genellikle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bir</a:t>
            </a:r>
            <a:r>
              <a:rPr lang="en-US" sz="1200" dirty="0">
                <a:latin typeface="Calibri"/>
                <a:ea typeface="Calibri" panose="020F0502020204030204" pitchFamily="34" charset="0"/>
                <a:cs typeface="Calibri"/>
              </a:rPr>
              <a:t> patent </a:t>
            </a:r>
            <a:r>
              <a:rPr lang="en-US" sz="1200" dirty="0" err="1">
                <a:latin typeface="Calibri"/>
                <a:ea typeface="Calibri" panose="020F0502020204030204" pitchFamily="34" charset="0"/>
                <a:cs typeface="Calibri"/>
              </a:rPr>
              <a:t>başvurusunda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yayınlanır</a:t>
            </a:r>
            <a:r>
              <a:rPr lang="en-US" sz="1200" dirty="0">
                <a:latin typeface="Calibri"/>
                <a:ea typeface="Calibri" panose="020F0502020204030204" pitchFamily="34" charset="0"/>
                <a:cs typeface="Calibri"/>
              </a:rPr>
              <a:t> (World Intellectual Property Organization, </a:t>
            </a:r>
            <a:r>
              <a:rPr lang="en-US" sz="1200" dirty="0" err="1">
                <a:latin typeface="Calibri"/>
                <a:ea typeface="Calibri" panose="020F0502020204030204" pitchFamily="34" charset="0"/>
                <a:cs typeface="Calibri"/>
              </a:rPr>
              <a:t>t.y</a:t>
            </a:r>
            <a:r>
              <a:rPr lang="en-US" sz="1200" dirty="0">
                <a:latin typeface="Calibri"/>
                <a:ea typeface="Calibri" panose="020F0502020204030204" pitchFamily="34" charset="0"/>
                <a:cs typeface="Calibri"/>
              </a:rPr>
              <a:t>.).</a:t>
            </a:r>
            <a:endParaRPr lang="en-US" dirty="0"/>
          </a:p>
          <a:p>
            <a:pPr marL="0" marR="0" lvl="0" indent="0" algn="l"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ea typeface="Calibri" panose="020F0502020204030204" pitchFamily="34" charset="0"/>
            </a:endParaRPr>
          </a:p>
          <a:p>
            <a:pPr marL="0" marR="0" lvl="0" indent="0" algn="l"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IE" sz="1200" dirty="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1581247" y="1368259"/>
            <a:ext cx="5483360" cy="461665"/>
          </a:xfrm>
          <a:prstGeom prst="rect">
            <a:avLst/>
          </a:prstGeom>
          <a:noFill/>
        </p:spPr>
        <p:txBody>
          <a:bodyPr wrap="square" lIns="91440" tIns="45720" rIns="91440" bIns="45720" anchor="t">
            <a:spAutoFit/>
          </a:bodyPr>
          <a:lstStyle/>
          <a:p>
            <a:pPr algn="r" rtl="0"/>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B.3.2. Fikri Mülkiyet Hakları</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3" name="Slide Number Placeholder 9">
            <a:extLst>
              <a:ext uri="{FF2B5EF4-FFF2-40B4-BE49-F238E27FC236}">
                <a16:creationId xmlns:a16="http://schemas.microsoft.com/office/drawing/2014/main" id="{252DAF4C-0CE8-596E-81EB-FC0AD60AD8B8}"/>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48</a:t>
            </a:fld>
            <a:endParaRPr lang="en-US" sz="1100"/>
          </a:p>
        </p:txBody>
      </p:sp>
    </p:spTree>
    <p:extLst>
      <p:ext uri="{BB962C8B-B14F-4D97-AF65-F5344CB8AC3E}">
        <p14:creationId xmlns:p14="http://schemas.microsoft.com/office/powerpoint/2010/main" val="3303232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583457" y="667588"/>
            <a:ext cx="5463752" cy="9380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latin typeface="Calibri"/>
                <a:cs typeface="Calibri"/>
              </a:rPr>
              <a:t>B</a:t>
            </a:r>
            <a:r>
              <a:rPr kumimoji="0" lang="en-IE" sz="3600" b="0" i="0" u="none" strike="noStrike" kern="1200" cap="none" spc="0" normalizeH="0" baseline="0" noProof="0" dirty="0">
                <a:ln>
                  <a:noFill/>
                </a:ln>
                <a:solidFill>
                  <a:srgbClr val="000000"/>
                </a:solidFill>
                <a:effectLst/>
                <a:uLnTx/>
                <a:uFillTx/>
                <a:latin typeface="Calibri"/>
                <a:cs typeface="Calibri"/>
              </a:rPr>
              <a:t>.3.</a:t>
            </a:r>
            <a:r>
              <a:rPr lang="en-IE" sz="3600" dirty="0">
                <a:latin typeface="Calibri"/>
                <a:cs typeface="Calibri"/>
              </a:rPr>
              <a:t>Gıda </a:t>
            </a:r>
            <a:r>
              <a:rPr lang="en-IE" sz="3600" dirty="0" err="1">
                <a:latin typeface="Calibri"/>
                <a:cs typeface="Calibri"/>
              </a:rPr>
              <a:t>Pazarlaması</a:t>
            </a:r>
            <a:endParaRPr lang="en-IE" sz="3600" b="0" i="0" u="none" strike="noStrike" kern="1200" cap="none" spc="0" normalizeH="0" baseline="0" noProof="0" dirty="0" err="1">
              <a:ln>
                <a:noFill/>
              </a:ln>
              <a:solidFill>
                <a:srgbClr val="000000"/>
              </a:solidFill>
              <a:effectLst/>
              <a:uLnTx/>
              <a:uFillTx/>
              <a:latin typeface="Calibri"/>
              <a:cs typeface="Calibri"/>
            </a:endParaRPr>
          </a:p>
          <a:p>
            <a:pPr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marL="0" marR="0" lvl="0" indent="0" algn="l"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Daha </a:t>
            </a:r>
            <a:r>
              <a:rPr kumimoji="0" lang="en-GB" sz="1200" b="1"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fazla</a:t>
            </a:r>
            <a:r>
              <a:rPr kumimoji="0" lang="en-GB" sz="12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b="1"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tartışılan</a:t>
            </a:r>
            <a:r>
              <a:rPr kumimoji="0" lang="en-GB" sz="12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b="1"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patentler</a:t>
            </a:r>
            <a:r>
              <a:rPr kumimoji="0" lang="en-GB" sz="12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endParaRPr lang="en-GB" sz="12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endParaRPr>
          </a:p>
          <a:p>
            <a:pPr algn="l" fontAlgn="base">
              <a:defRPr/>
            </a:pP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 Faydalı </a:t>
            </a:r>
            <a:r>
              <a:rPr lang="en-GB" sz="1200" i="1" dirty="0">
                <a:latin typeface="Calibri"/>
                <a:ea typeface="Calibri" panose="020F0502020204030204" pitchFamily="34" charset="0"/>
                <a:cs typeface="Calibri"/>
              </a:rPr>
              <a:t>Model Patent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Koruması</a:t>
            </a:r>
            <a:r>
              <a:rPr lang="en-GB" sz="1200" i="1" dirty="0">
                <a:latin typeface="Calibri"/>
                <a:ea typeface="Calibri" panose="020F0502020204030204" pitchFamily="34" charset="0"/>
                <a:cs typeface="Calibri"/>
              </a:rPr>
              <a:t> </a:t>
            </a:r>
            <a:endParaRPr lang="en-GB" sz="1200" i="1" u="none" strike="noStrike" kern="1200" cap="none" spc="0" normalizeH="0" baseline="0" noProof="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Faydalı </a:t>
            </a:r>
            <a:r>
              <a:rPr lang="en-GB" sz="1200" dirty="0">
                <a:latin typeface="Calibri"/>
                <a:ea typeface="Calibri" panose="020F0502020204030204" pitchFamily="34" charset="0"/>
                <a:cs typeface="Calibri"/>
              </a:rPr>
              <a:t>model </a:t>
            </a:r>
            <a:r>
              <a:rPr lang="en-GB" sz="1200" dirty="0" err="1">
                <a:latin typeface="Calibri"/>
                <a:ea typeface="Calibri" panose="020F0502020204030204" pitchFamily="34" charset="0"/>
                <a:cs typeface="Calibri"/>
              </a:rPr>
              <a:t>patenti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bir</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maddenin</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süreci</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makinesi</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üretimi</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veya</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bileşimi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dir</a:t>
            </a:r>
            <a:r>
              <a:rPr lang="en-GB" sz="1200" dirty="0">
                <a:latin typeface="Calibri"/>
                <a:ea typeface="Calibri" panose="020F0502020204030204" pitchFamily="34" charset="0"/>
                <a:cs typeface="Calibri"/>
              </a:rPr>
              <a:t> (Amerika </a:t>
            </a:r>
            <a:r>
              <a:rPr lang="en-GB" sz="1200" dirty="0" err="1">
                <a:latin typeface="Calibri"/>
                <a:ea typeface="Calibri" panose="020F0502020204030204" pitchFamily="34" charset="0"/>
                <a:cs typeface="Calibri"/>
              </a:rPr>
              <a:t>Birleşik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Devletleri</a:t>
            </a:r>
            <a:r>
              <a:rPr lang="en-GB" sz="1200" dirty="0">
                <a:latin typeface="Calibri"/>
                <a:ea typeface="Calibri" panose="020F0502020204030204" pitchFamily="34" charset="0"/>
                <a:cs typeface="Calibri"/>
              </a:rPr>
              <a:t> Patent </a:t>
            </a:r>
            <a:r>
              <a:rPr lang="en-GB" sz="1200" dirty="0" err="1">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Ticari</a:t>
            </a:r>
            <a:r>
              <a:rPr lang="en-GB" sz="1200" dirty="0">
                <a:latin typeface="Calibri"/>
                <a:ea typeface="Calibri" panose="020F0502020204030204" pitchFamily="34" charset="0"/>
                <a:cs typeface="Calibri"/>
              </a:rPr>
              <a:t> Marka </a:t>
            </a:r>
            <a:r>
              <a:rPr lang="en-GB" sz="1200" dirty="0" err="1">
                <a:latin typeface="Calibri"/>
                <a:ea typeface="Calibri" panose="020F0502020204030204" pitchFamily="34" charset="0"/>
                <a:cs typeface="Calibri"/>
              </a:rPr>
              <a:t>Ofisi</a:t>
            </a:r>
            <a:r>
              <a:rPr lang="en-GB" sz="1200" dirty="0">
                <a:latin typeface="Calibri"/>
                <a:ea typeface="Calibri" panose="020F0502020204030204" pitchFamily="34" charset="0"/>
                <a:cs typeface="Calibri"/>
              </a:rPr>
              <a:t> - United States Patent and Trademark Office, 2016). </a:t>
            </a:r>
            <a:r>
              <a:rPr lang="en-GB" sz="1200" dirty="0" err="1">
                <a:latin typeface="Calibri"/>
                <a:ea typeface="Calibri" panose="020F0502020204030204" pitchFamily="34" charset="0"/>
                <a:cs typeface="Calibri"/>
              </a:rPr>
              <a:t>Tarifler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veya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gıda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ürünleri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söz</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konusu</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olduğunda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ürünün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yasal</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olarak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korunması</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için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süreç</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yemek</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hazırlamayı</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veya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bileşenlerin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kombinasyonunu</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içermelidir</a:t>
            </a:r>
            <a:r>
              <a:rPr lang="en-GB" sz="1200" dirty="0">
                <a:latin typeface="Calibri"/>
                <a:ea typeface="Calibri" panose="020F0502020204030204" pitchFamily="34" charset="0"/>
                <a:cs typeface="Calibri"/>
              </a:rPr>
              <a:t> (Arons, 2015).</a:t>
            </a:r>
            <a:endParaRPr lang="en-GB" sz="1200" b="1" dirty="0">
              <a:ea typeface="Calibri" panose="020F0502020204030204" pitchFamily="34" charset="0"/>
            </a:endParaRPr>
          </a:p>
          <a:p>
            <a:pPr rtl="0">
              <a:defRPr/>
            </a:pPr>
            <a:endParaRPr lang="en-GB" sz="1200">
              <a:ea typeface="Calibri" panose="020F0502020204030204" pitchFamily="34" charset="0"/>
              <a:cs typeface="Calibri"/>
            </a:endParaRPr>
          </a:p>
          <a:p>
            <a:pPr rtl="0">
              <a:defRPr/>
            </a:pPr>
            <a:r>
              <a:rPr lang="en-GB" sz="1200" dirty="0" err="1">
                <a:latin typeface="Calibri"/>
                <a:cs typeface="Calibri"/>
              </a:rPr>
              <a:t>Şunlar</a:t>
            </a:r>
            <a:r>
              <a:rPr lang="en-GB" sz="1200" dirty="0">
                <a:latin typeface="Calibri"/>
                <a:cs typeface="Calibri"/>
              </a:rPr>
              <a:t> </a:t>
            </a:r>
            <a:r>
              <a:rPr lang="en-GB" sz="1200" dirty="0" err="1">
                <a:latin typeface="Calibri"/>
                <a:cs typeface="Calibri"/>
              </a:rPr>
              <a:t>gibi</a:t>
            </a:r>
            <a:r>
              <a:rPr lang="en-GB" sz="1200" dirty="0">
                <a:latin typeface="Calibri"/>
                <a:cs typeface="Calibri"/>
              </a:rPr>
              <a:t> </a:t>
            </a:r>
            <a:r>
              <a:rPr lang="en-GB" sz="1200" dirty="0" err="1">
                <a:latin typeface="Calibri"/>
                <a:cs typeface="Calibri"/>
              </a:rPr>
              <a:t>tarif</a:t>
            </a:r>
            <a:r>
              <a:rPr lang="en-GB" sz="1200" dirty="0">
                <a:latin typeface="Calibri"/>
                <a:cs typeface="Calibri"/>
              </a:rPr>
              <a:t> </a:t>
            </a:r>
            <a:r>
              <a:rPr lang="en-GB" sz="1200" dirty="0" err="1">
                <a:latin typeface="Calibri"/>
                <a:cs typeface="Calibri"/>
              </a:rPr>
              <a:t>ve</a:t>
            </a:r>
            <a:r>
              <a:rPr lang="en-GB" sz="1200" dirty="0">
                <a:latin typeface="Calibri"/>
                <a:cs typeface="Calibri"/>
              </a:rPr>
              <a:t> </a:t>
            </a:r>
            <a:r>
              <a:rPr lang="en-GB" sz="1200" dirty="0" err="1">
                <a:latin typeface="Calibri"/>
                <a:cs typeface="Calibri"/>
              </a:rPr>
              <a:t>gıda</a:t>
            </a:r>
            <a:r>
              <a:rPr lang="en-GB" sz="1200" dirty="0">
                <a:latin typeface="Calibri"/>
                <a:cs typeface="Calibri"/>
              </a:rPr>
              <a:t> </a:t>
            </a:r>
            <a:r>
              <a:rPr lang="en-GB" sz="1200" dirty="0" err="1">
                <a:latin typeface="Calibri"/>
                <a:cs typeface="Calibri"/>
              </a:rPr>
              <a:t>kullanım</a:t>
            </a:r>
            <a:r>
              <a:rPr lang="en-GB" sz="1200" dirty="0">
                <a:latin typeface="Calibri"/>
                <a:cs typeface="Calibri"/>
              </a:rPr>
              <a:t> </a:t>
            </a:r>
            <a:r>
              <a:rPr lang="en-GB" sz="1200" dirty="0" err="1">
                <a:latin typeface="Calibri"/>
                <a:cs typeface="Calibri"/>
              </a:rPr>
              <a:t>modelleri</a:t>
            </a:r>
            <a:r>
              <a:rPr lang="en-GB" sz="1200" dirty="0">
                <a:latin typeface="Calibri"/>
                <a:cs typeface="Calibri"/>
              </a:rPr>
              <a:t> </a:t>
            </a:r>
            <a:r>
              <a:rPr lang="en-GB" sz="1200" dirty="0" err="1">
                <a:latin typeface="Calibri"/>
                <a:cs typeface="Calibri"/>
              </a:rPr>
              <a:t>mümkündür</a:t>
            </a:r>
            <a:r>
              <a:rPr lang="en-GB" sz="1200" dirty="0">
                <a:latin typeface="Calibri"/>
                <a:cs typeface="Calibri"/>
              </a:rPr>
              <a:t>: </a:t>
            </a:r>
            <a:r>
              <a:rPr lang="en-GB" sz="1200" dirty="0" err="1">
                <a:latin typeface="Calibri"/>
                <a:cs typeface="Calibri"/>
              </a:rPr>
              <a:t>hazır</a:t>
            </a:r>
            <a:r>
              <a:rPr lang="en-GB" sz="1200" dirty="0">
                <a:latin typeface="Calibri"/>
                <a:cs typeface="Calibri"/>
              </a:rPr>
              <a:t> </a:t>
            </a:r>
            <a:r>
              <a:rPr lang="en-GB" sz="1200" dirty="0" err="1">
                <a:latin typeface="Calibri"/>
                <a:cs typeface="Calibri"/>
              </a:rPr>
              <a:t>dolum</a:t>
            </a:r>
            <a:r>
              <a:rPr lang="en-GB" sz="1200" dirty="0">
                <a:latin typeface="Calibri"/>
                <a:cs typeface="Calibri"/>
              </a:rPr>
              <a:t> </a:t>
            </a:r>
            <a:r>
              <a:rPr lang="en-GB" sz="1200" dirty="0" err="1">
                <a:latin typeface="Calibri"/>
                <a:cs typeface="Calibri"/>
              </a:rPr>
              <a:t>karışımı</a:t>
            </a:r>
            <a:r>
              <a:rPr lang="en-GB" sz="1200" dirty="0">
                <a:latin typeface="Calibri"/>
                <a:cs typeface="Calibri"/>
              </a:rPr>
              <a:t> </a:t>
            </a:r>
            <a:r>
              <a:rPr lang="en-GB" sz="1200" dirty="0" err="1">
                <a:latin typeface="Calibri"/>
                <a:cs typeface="Calibri"/>
              </a:rPr>
              <a:t>için</a:t>
            </a:r>
            <a:r>
              <a:rPr lang="en-GB" sz="1200" dirty="0">
                <a:latin typeface="Calibri"/>
                <a:cs typeface="Calibri"/>
              </a:rPr>
              <a:t> </a:t>
            </a:r>
            <a:r>
              <a:rPr lang="en-GB" sz="1200" dirty="0" err="1">
                <a:latin typeface="Calibri"/>
                <a:cs typeface="Calibri"/>
              </a:rPr>
              <a:t>bir</a:t>
            </a:r>
            <a:r>
              <a:rPr lang="en-GB" sz="1200" dirty="0">
                <a:latin typeface="Calibri"/>
                <a:cs typeface="Calibri"/>
              </a:rPr>
              <a:t> </a:t>
            </a:r>
            <a:r>
              <a:rPr lang="en-GB" sz="1200" dirty="0" err="1">
                <a:latin typeface="Calibri"/>
                <a:cs typeface="Calibri"/>
              </a:rPr>
              <a:t>tarif</a:t>
            </a:r>
            <a:r>
              <a:rPr lang="en-GB" sz="1200" dirty="0">
                <a:latin typeface="Calibri"/>
                <a:cs typeface="Calibri"/>
              </a:rPr>
              <a:t>, </a:t>
            </a:r>
            <a:r>
              <a:rPr lang="en-GB" sz="1200" dirty="0" err="1">
                <a:latin typeface="Calibri"/>
                <a:cs typeface="Calibri"/>
              </a:rPr>
              <a:t>mikrodalgada</a:t>
            </a:r>
            <a:r>
              <a:rPr lang="en-GB" sz="1200" dirty="0">
                <a:latin typeface="Calibri"/>
                <a:cs typeface="Calibri"/>
              </a:rPr>
              <a:t> </a:t>
            </a:r>
            <a:r>
              <a:rPr lang="en-GB" sz="1200" dirty="0" err="1">
                <a:latin typeface="Calibri"/>
                <a:cs typeface="Calibri"/>
              </a:rPr>
              <a:t>pişirilebilir</a:t>
            </a:r>
            <a:r>
              <a:rPr lang="en-GB" sz="1200" dirty="0">
                <a:latin typeface="Calibri"/>
                <a:cs typeface="Calibri"/>
              </a:rPr>
              <a:t> </a:t>
            </a:r>
            <a:r>
              <a:rPr lang="en-GB" sz="1200" dirty="0" err="1">
                <a:latin typeface="Calibri"/>
                <a:cs typeface="Calibri"/>
              </a:rPr>
              <a:t>pandispanya</a:t>
            </a:r>
            <a:r>
              <a:rPr lang="en-GB" sz="1200" dirty="0">
                <a:latin typeface="Calibri"/>
                <a:cs typeface="Calibri"/>
              </a:rPr>
              <a:t> </a:t>
            </a:r>
            <a:r>
              <a:rPr lang="en-GB" sz="1200" dirty="0" err="1">
                <a:latin typeface="Calibri"/>
                <a:cs typeface="Calibri"/>
              </a:rPr>
              <a:t>yapmak</a:t>
            </a:r>
            <a:r>
              <a:rPr lang="en-GB" sz="1200" dirty="0">
                <a:latin typeface="Calibri"/>
                <a:cs typeface="Calibri"/>
              </a:rPr>
              <a:t> </a:t>
            </a:r>
            <a:r>
              <a:rPr lang="en-GB" sz="1200" dirty="0" err="1">
                <a:latin typeface="Calibri"/>
                <a:cs typeface="Calibri"/>
              </a:rPr>
              <a:t>için</a:t>
            </a:r>
            <a:r>
              <a:rPr lang="en-GB" sz="1200" dirty="0">
                <a:latin typeface="Calibri"/>
                <a:cs typeface="Calibri"/>
              </a:rPr>
              <a:t> </a:t>
            </a:r>
            <a:r>
              <a:rPr lang="en-GB" sz="1200" dirty="0" err="1">
                <a:latin typeface="Calibri"/>
                <a:cs typeface="Calibri"/>
              </a:rPr>
              <a:t>bir</a:t>
            </a:r>
            <a:r>
              <a:rPr lang="en-GB" sz="1200" dirty="0">
                <a:latin typeface="Calibri"/>
                <a:cs typeface="Calibri"/>
              </a:rPr>
              <a:t> </a:t>
            </a:r>
            <a:r>
              <a:rPr lang="en-GB" sz="1200" dirty="0" err="1">
                <a:latin typeface="Calibri"/>
                <a:cs typeface="Calibri"/>
              </a:rPr>
              <a:t>yöntem</a:t>
            </a:r>
            <a:r>
              <a:rPr lang="en-GB" sz="1200" dirty="0">
                <a:latin typeface="Calibri"/>
                <a:cs typeface="Calibri"/>
              </a:rPr>
              <a:t>, </a:t>
            </a:r>
            <a:r>
              <a:rPr lang="en-GB" sz="1200" dirty="0" err="1">
                <a:latin typeface="Calibri"/>
                <a:cs typeface="Calibri"/>
              </a:rPr>
              <a:t>çubukta</a:t>
            </a:r>
            <a:r>
              <a:rPr lang="en-GB" sz="1200" dirty="0">
                <a:latin typeface="Calibri"/>
                <a:cs typeface="Calibri"/>
              </a:rPr>
              <a:t> burrito, kuru </a:t>
            </a:r>
            <a:r>
              <a:rPr lang="en-GB" sz="1200" dirty="0" err="1">
                <a:latin typeface="Calibri"/>
                <a:cs typeface="Calibri"/>
              </a:rPr>
              <a:t>sütle</a:t>
            </a:r>
            <a:r>
              <a:rPr lang="en-GB" sz="1200" dirty="0">
                <a:latin typeface="Calibri"/>
                <a:cs typeface="Calibri"/>
              </a:rPr>
              <a:t> </a:t>
            </a:r>
            <a:r>
              <a:rPr lang="en-GB" sz="1200" dirty="0" err="1">
                <a:latin typeface="Calibri"/>
                <a:cs typeface="Calibri"/>
              </a:rPr>
              <a:t>kaplanmış</a:t>
            </a:r>
            <a:r>
              <a:rPr lang="en-GB" sz="1200" dirty="0">
                <a:latin typeface="Calibri"/>
                <a:cs typeface="Calibri"/>
              </a:rPr>
              <a:t> </a:t>
            </a:r>
            <a:r>
              <a:rPr lang="en-GB" sz="1200" dirty="0" err="1">
                <a:latin typeface="Calibri"/>
                <a:cs typeface="Calibri"/>
              </a:rPr>
              <a:t>mısır</a:t>
            </a:r>
            <a:r>
              <a:rPr lang="en-GB" sz="1200" dirty="0">
                <a:latin typeface="Calibri"/>
                <a:cs typeface="Calibri"/>
              </a:rPr>
              <a:t> </a:t>
            </a:r>
            <a:r>
              <a:rPr lang="en-GB" sz="1200" dirty="0" err="1">
                <a:latin typeface="Calibri"/>
                <a:cs typeface="Calibri"/>
              </a:rPr>
              <a:t>gevreği</a:t>
            </a:r>
            <a:r>
              <a:rPr lang="en-GB" sz="1200" dirty="0">
                <a:latin typeface="Calibri"/>
                <a:cs typeface="Calibri"/>
              </a:rPr>
              <a:t>, </a:t>
            </a:r>
            <a:r>
              <a:rPr lang="en-GB" sz="1200" dirty="0" err="1">
                <a:latin typeface="Calibri"/>
                <a:cs typeface="Calibri"/>
              </a:rPr>
              <a:t>meyve</a:t>
            </a:r>
            <a:r>
              <a:rPr lang="en-GB" sz="1200" dirty="0">
                <a:latin typeface="Calibri"/>
                <a:cs typeface="Calibri"/>
              </a:rPr>
              <a:t> </a:t>
            </a:r>
            <a:r>
              <a:rPr lang="en-GB" sz="1200" dirty="0" err="1">
                <a:latin typeface="Calibri"/>
                <a:cs typeface="Calibri"/>
              </a:rPr>
              <a:t>ganaj</a:t>
            </a:r>
            <a:r>
              <a:rPr lang="en-GB" sz="1200" dirty="0">
                <a:latin typeface="Calibri"/>
                <a:cs typeface="Calibri"/>
              </a:rPr>
              <a:t> </a:t>
            </a:r>
            <a:r>
              <a:rPr lang="en-GB" sz="1200" dirty="0" err="1">
                <a:latin typeface="Calibri"/>
                <a:cs typeface="Calibri"/>
              </a:rPr>
              <a:t>yapma</a:t>
            </a:r>
            <a:r>
              <a:rPr lang="en-GB" sz="1200" dirty="0">
                <a:latin typeface="Calibri"/>
                <a:cs typeface="Calibri"/>
              </a:rPr>
              <a:t> </a:t>
            </a:r>
            <a:r>
              <a:rPr lang="en-GB" sz="1200" dirty="0" err="1">
                <a:latin typeface="Calibri"/>
                <a:cs typeface="Calibri"/>
              </a:rPr>
              <a:t>işlemi</a:t>
            </a:r>
            <a:r>
              <a:rPr lang="en-GB" sz="1200" dirty="0">
                <a:latin typeface="Calibri"/>
                <a:cs typeface="Calibri"/>
              </a:rPr>
              <a:t>, </a:t>
            </a:r>
            <a:r>
              <a:rPr lang="en-GB" sz="1200" dirty="0" err="1">
                <a:latin typeface="Calibri"/>
                <a:cs typeface="Calibri"/>
              </a:rPr>
              <a:t>yoğurt</a:t>
            </a:r>
            <a:r>
              <a:rPr lang="en-GB" sz="1200" dirty="0">
                <a:latin typeface="Calibri"/>
                <a:cs typeface="Calibri"/>
              </a:rPr>
              <a:t> </a:t>
            </a:r>
            <a:r>
              <a:rPr lang="en-GB" sz="1200" dirty="0" err="1">
                <a:latin typeface="Calibri"/>
                <a:cs typeface="Calibri"/>
              </a:rPr>
              <a:t>krem</a:t>
            </a:r>
            <a:r>
              <a:rPr lang="en-GB" sz="1200" dirty="0">
                <a:latin typeface="Calibri"/>
                <a:cs typeface="Calibri"/>
              </a:rPr>
              <a:t> ​​</a:t>
            </a:r>
            <a:r>
              <a:rPr lang="en-GB" sz="1200" dirty="0" err="1">
                <a:latin typeface="Calibri"/>
                <a:cs typeface="Calibri"/>
              </a:rPr>
              <a:t>peynir</a:t>
            </a:r>
            <a:r>
              <a:rPr lang="en-GB" sz="1200" dirty="0">
                <a:latin typeface="Calibri"/>
                <a:cs typeface="Calibri"/>
              </a:rPr>
              <a:t>, </a:t>
            </a:r>
            <a:r>
              <a:rPr lang="en-GB" sz="1200" dirty="0" err="1">
                <a:latin typeface="Calibri"/>
                <a:cs typeface="Calibri"/>
              </a:rPr>
              <a:t>mikrodalgada</a:t>
            </a:r>
            <a:r>
              <a:rPr lang="en-GB" sz="1200" dirty="0">
                <a:latin typeface="Calibri"/>
                <a:cs typeface="Calibri"/>
              </a:rPr>
              <a:t> </a:t>
            </a:r>
            <a:r>
              <a:rPr lang="en-GB" sz="1200" dirty="0" err="1">
                <a:latin typeface="Calibri"/>
                <a:cs typeface="Calibri"/>
              </a:rPr>
              <a:t>pişirilebilir</a:t>
            </a:r>
            <a:r>
              <a:rPr lang="en-GB" sz="1200" dirty="0">
                <a:latin typeface="Calibri"/>
                <a:cs typeface="Calibri"/>
              </a:rPr>
              <a:t> </a:t>
            </a:r>
            <a:r>
              <a:rPr lang="en-GB" sz="1200" dirty="0" err="1">
                <a:latin typeface="Calibri"/>
                <a:cs typeface="Calibri"/>
              </a:rPr>
              <a:t>sünger</a:t>
            </a:r>
            <a:r>
              <a:rPr lang="en-GB" sz="1200" dirty="0">
                <a:latin typeface="Calibri"/>
                <a:cs typeface="Calibri"/>
              </a:rPr>
              <a:t> </a:t>
            </a:r>
            <a:r>
              <a:rPr lang="en-GB" sz="1200" dirty="0" err="1">
                <a:latin typeface="Calibri"/>
                <a:cs typeface="Calibri"/>
              </a:rPr>
              <a:t>kek</a:t>
            </a:r>
            <a:r>
              <a:rPr lang="en-GB" sz="1200" dirty="0">
                <a:latin typeface="Calibri"/>
                <a:cs typeface="Calibri"/>
              </a:rPr>
              <a:t>, </a:t>
            </a:r>
            <a:r>
              <a:rPr lang="en-GB" sz="1200" dirty="0" err="1">
                <a:latin typeface="Calibri"/>
                <a:cs typeface="Calibri"/>
              </a:rPr>
              <a:t>şekersiz</a:t>
            </a:r>
            <a:r>
              <a:rPr lang="en-GB" sz="1200" dirty="0">
                <a:latin typeface="Calibri"/>
                <a:cs typeface="Calibri"/>
              </a:rPr>
              <a:t> </a:t>
            </a:r>
            <a:r>
              <a:rPr lang="en-GB" sz="1200" dirty="0" err="1">
                <a:latin typeface="Calibri"/>
                <a:cs typeface="Calibri"/>
              </a:rPr>
              <a:t>unlu</a:t>
            </a:r>
            <a:r>
              <a:rPr lang="en-GB" sz="1200" dirty="0">
                <a:latin typeface="Calibri"/>
                <a:cs typeface="Calibri"/>
              </a:rPr>
              <a:t> </a:t>
            </a:r>
            <a:r>
              <a:rPr lang="en-GB" sz="1200" dirty="0" err="1">
                <a:latin typeface="Calibri"/>
                <a:cs typeface="Calibri"/>
              </a:rPr>
              <a:t>mamuller</a:t>
            </a:r>
            <a:r>
              <a:rPr lang="en-GB" sz="1200" dirty="0">
                <a:latin typeface="Calibri"/>
                <a:cs typeface="Calibri"/>
              </a:rPr>
              <a:t>, </a:t>
            </a:r>
            <a:r>
              <a:rPr lang="en-GB" sz="1200" dirty="0" err="1">
                <a:latin typeface="Calibri"/>
                <a:cs typeface="Calibri"/>
              </a:rPr>
              <a:t>yumurta</a:t>
            </a:r>
            <a:r>
              <a:rPr lang="en-GB" sz="1200" dirty="0">
                <a:latin typeface="Calibri"/>
                <a:cs typeface="Calibri"/>
              </a:rPr>
              <a:t> </a:t>
            </a:r>
            <a:r>
              <a:rPr lang="en-GB" sz="1200" dirty="0" err="1">
                <a:latin typeface="Calibri"/>
                <a:cs typeface="Calibri"/>
              </a:rPr>
              <a:t>ikamesi</a:t>
            </a:r>
            <a:r>
              <a:rPr lang="en-GB" sz="1200" dirty="0">
                <a:latin typeface="Calibri"/>
                <a:cs typeface="Calibri"/>
              </a:rPr>
              <a:t>, </a:t>
            </a:r>
            <a:r>
              <a:rPr lang="en-GB" sz="1200" dirty="0" err="1">
                <a:latin typeface="Calibri"/>
                <a:cs typeface="Calibri"/>
              </a:rPr>
              <a:t>kızarmış</a:t>
            </a:r>
            <a:r>
              <a:rPr lang="en-GB" sz="1200" dirty="0">
                <a:latin typeface="Calibri"/>
                <a:cs typeface="Calibri"/>
              </a:rPr>
              <a:t> </a:t>
            </a:r>
            <a:r>
              <a:rPr lang="en-GB" sz="1200" dirty="0" err="1">
                <a:latin typeface="Calibri"/>
                <a:cs typeface="Calibri"/>
              </a:rPr>
              <a:t>fırında</a:t>
            </a:r>
            <a:r>
              <a:rPr lang="en-GB" sz="1200" dirty="0">
                <a:latin typeface="Calibri"/>
                <a:cs typeface="Calibri"/>
              </a:rPr>
              <a:t> </a:t>
            </a:r>
            <a:r>
              <a:rPr lang="en-GB" sz="1200" dirty="0" err="1">
                <a:latin typeface="Calibri"/>
                <a:cs typeface="Calibri"/>
              </a:rPr>
              <a:t>patates</a:t>
            </a:r>
            <a:r>
              <a:rPr lang="en-GB" sz="1200" dirty="0">
                <a:latin typeface="Calibri"/>
                <a:cs typeface="Calibri"/>
              </a:rPr>
              <a:t> </a:t>
            </a:r>
            <a:r>
              <a:rPr lang="en-GB" sz="1200" dirty="0" err="1">
                <a:latin typeface="Calibri"/>
                <a:cs typeface="Calibri"/>
              </a:rPr>
              <a:t>parçaları</a:t>
            </a:r>
            <a:r>
              <a:rPr lang="en-GB" sz="1200" dirty="0">
                <a:latin typeface="Calibri"/>
                <a:cs typeface="Calibri"/>
              </a:rPr>
              <a:t>, </a:t>
            </a:r>
            <a:r>
              <a:rPr lang="en-GB" sz="1200" dirty="0" err="1">
                <a:latin typeface="Calibri"/>
                <a:cs typeface="Calibri"/>
              </a:rPr>
              <a:t>az</a:t>
            </a:r>
            <a:r>
              <a:rPr lang="en-GB" sz="1200" dirty="0">
                <a:latin typeface="Calibri"/>
                <a:cs typeface="Calibri"/>
              </a:rPr>
              <a:t> </a:t>
            </a:r>
            <a:r>
              <a:rPr lang="en-GB" sz="1200" dirty="0" err="1">
                <a:latin typeface="Calibri"/>
                <a:cs typeface="Calibri"/>
              </a:rPr>
              <a:t>yağlı</a:t>
            </a:r>
            <a:r>
              <a:rPr lang="en-GB" sz="1200" dirty="0">
                <a:latin typeface="Calibri"/>
                <a:cs typeface="Calibri"/>
              </a:rPr>
              <a:t> </a:t>
            </a:r>
            <a:r>
              <a:rPr lang="en-GB" sz="1200" dirty="0" err="1">
                <a:latin typeface="Calibri"/>
                <a:cs typeface="Calibri"/>
              </a:rPr>
              <a:t>patates</a:t>
            </a:r>
            <a:r>
              <a:rPr lang="en-GB" sz="1200" dirty="0">
                <a:latin typeface="Calibri"/>
                <a:cs typeface="Calibri"/>
              </a:rPr>
              <a:t> </a:t>
            </a:r>
            <a:r>
              <a:rPr lang="en-GB" sz="1200" dirty="0" err="1">
                <a:latin typeface="Calibri"/>
                <a:cs typeface="Calibri"/>
              </a:rPr>
              <a:t>cipsi</a:t>
            </a:r>
            <a:r>
              <a:rPr lang="en-GB" sz="1200" dirty="0">
                <a:latin typeface="Calibri"/>
                <a:cs typeface="Calibri"/>
              </a:rPr>
              <a:t>, </a:t>
            </a:r>
            <a:r>
              <a:rPr lang="en-GB" sz="1200" dirty="0" err="1">
                <a:latin typeface="Calibri"/>
                <a:cs typeface="Calibri"/>
              </a:rPr>
              <a:t>donmuş</a:t>
            </a:r>
            <a:r>
              <a:rPr lang="en-GB" sz="1200" dirty="0">
                <a:latin typeface="Calibri"/>
                <a:cs typeface="Calibri"/>
              </a:rPr>
              <a:t> </a:t>
            </a:r>
            <a:r>
              <a:rPr lang="en-GB" sz="1200" dirty="0" err="1">
                <a:latin typeface="Calibri"/>
                <a:cs typeface="Calibri"/>
              </a:rPr>
              <a:t>buzlu</a:t>
            </a:r>
            <a:r>
              <a:rPr lang="en-GB" sz="1200" dirty="0">
                <a:latin typeface="Calibri"/>
                <a:cs typeface="Calibri"/>
              </a:rPr>
              <a:t> </a:t>
            </a:r>
            <a:r>
              <a:rPr lang="en-GB" sz="1200" dirty="0" err="1">
                <a:latin typeface="Calibri"/>
                <a:cs typeface="Calibri"/>
              </a:rPr>
              <a:t>şeker</a:t>
            </a:r>
            <a:r>
              <a:rPr lang="en-GB" sz="1200" dirty="0">
                <a:latin typeface="Calibri"/>
                <a:cs typeface="Calibri"/>
              </a:rPr>
              <a:t> </a:t>
            </a:r>
            <a:r>
              <a:rPr lang="en-GB" sz="1200" dirty="0" err="1">
                <a:latin typeface="Calibri"/>
                <a:cs typeface="Calibri"/>
              </a:rPr>
              <a:t>ve</a:t>
            </a:r>
            <a:r>
              <a:rPr lang="en-GB" sz="1200" dirty="0">
                <a:latin typeface="Calibri"/>
                <a:cs typeface="Calibri"/>
              </a:rPr>
              <a:t> </a:t>
            </a:r>
            <a:r>
              <a:rPr lang="en-GB" sz="1200" dirty="0" err="1">
                <a:latin typeface="Calibri"/>
                <a:cs typeface="Calibri"/>
              </a:rPr>
              <a:t>çırpılmış</a:t>
            </a:r>
            <a:r>
              <a:rPr lang="en-GB" sz="1200" dirty="0">
                <a:latin typeface="Calibri"/>
                <a:cs typeface="Calibri"/>
              </a:rPr>
              <a:t> </a:t>
            </a:r>
            <a:r>
              <a:rPr lang="en-GB" sz="1200" dirty="0" err="1">
                <a:latin typeface="Calibri"/>
                <a:cs typeface="Calibri"/>
              </a:rPr>
              <a:t>yiyecekler</a:t>
            </a:r>
            <a:r>
              <a:rPr lang="en-GB" sz="1200" dirty="0">
                <a:latin typeface="Calibri"/>
                <a:cs typeface="Calibri"/>
              </a:rPr>
              <a:t> </a:t>
            </a:r>
            <a:r>
              <a:rPr lang="en-GB" sz="1200" dirty="0" err="1">
                <a:latin typeface="Calibri"/>
                <a:cs typeface="Calibri"/>
              </a:rPr>
              <a:t>yapmak</a:t>
            </a:r>
            <a:r>
              <a:rPr lang="en-GB" sz="1200" dirty="0">
                <a:latin typeface="Calibri"/>
                <a:cs typeface="Calibri"/>
              </a:rPr>
              <a:t> </a:t>
            </a:r>
            <a:r>
              <a:rPr lang="en-GB" sz="1200" dirty="0" err="1">
                <a:latin typeface="Calibri"/>
                <a:cs typeface="Calibri"/>
              </a:rPr>
              <a:t>için</a:t>
            </a:r>
            <a:r>
              <a:rPr lang="en-GB" sz="1200" dirty="0">
                <a:latin typeface="Calibri"/>
                <a:cs typeface="Calibri"/>
              </a:rPr>
              <a:t> </a:t>
            </a:r>
            <a:r>
              <a:rPr lang="en-GB" sz="1200" dirty="0" err="1">
                <a:latin typeface="Calibri"/>
                <a:cs typeface="Calibri"/>
              </a:rPr>
              <a:t>işlemler</a:t>
            </a:r>
            <a:r>
              <a:rPr lang="en-GB" sz="1200" dirty="0">
                <a:latin typeface="Calibri"/>
                <a:cs typeface="Calibri"/>
              </a:rPr>
              <a:t> (Saunders </a:t>
            </a:r>
            <a:r>
              <a:rPr lang="en-GB" sz="1200" dirty="0" err="1">
                <a:latin typeface="Calibri"/>
                <a:cs typeface="Calibri"/>
              </a:rPr>
              <a:t>ve</a:t>
            </a:r>
            <a:r>
              <a:rPr lang="en-GB" sz="1200" dirty="0">
                <a:latin typeface="Calibri"/>
                <a:cs typeface="Calibri"/>
              </a:rPr>
              <a:t> Flugge, 2021).</a:t>
            </a:r>
            <a:endParaRPr lang="en-GB" dirty="0"/>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baseline="0" noProof="0">
              <a:solidFill>
                <a:srgbClr val="000000"/>
              </a:solidFill>
              <a:ea typeface="Calibri" panose="020F0502020204030204" pitchFamily="34" charset="0"/>
            </a:endParaRPr>
          </a:p>
          <a:p>
            <a:pPr fontAlgn="base">
              <a:defRPr/>
            </a:pPr>
            <a:r>
              <a:rPr lang="en-GB" sz="1200" i="1" dirty="0">
                <a:latin typeface="Calibri"/>
                <a:ea typeface="Calibri" panose="020F0502020204030204" pitchFamily="34" charset="0"/>
                <a:cs typeface="Calibri"/>
              </a:rPr>
              <a:t>B)</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Tasarım</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Patenti</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Koruması</a:t>
            </a:r>
            <a:r>
              <a:rPr lang="en-GB" sz="1200" i="1" dirty="0">
                <a:latin typeface="Calibri"/>
                <a:ea typeface="Calibri" panose="020F0502020204030204" pitchFamily="34" charset="0"/>
                <a:cs typeface="Calibri"/>
              </a:rPr>
              <a:t> </a:t>
            </a:r>
            <a:endParaRPr lang="en-GB" sz="1200" i="1" u="none" strike="noStrike" kern="1200" cap="none" spc="0" baseline="0" noProof="0">
              <a:solidFill>
                <a:srgbClr val="000000"/>
              </a:solidFill>
              <a:ea typeface="Calibri" panose="020F0502020204030204" pitchFamily="34" charset="0"/>
            </a:endParaRPr>
          </a:p>
          <a:p>
            <a:pPr fontAlgn="base">
              <a:defRPr/>
            </a:pPr>
            <a:r>
              <a:rPr lang="en-GB" sz="1200" dirty="0" err="1">
                <a:latin typeface="Calibri"/>
                <a:ea typeface="Calibri" panose="020F0502020204030204" pitchFamily="34" charset="0"/>
                <a:cs typeface="Calibri"/>
              </a:rPr>
              <a:t>Tasarım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patentleri</a:t>
            </a:r>
            <a:r>
              <a:rPr lang="en-GB" sz="1200" dirty="0">
                <a:latin typeface="Calibri"/>
                <a:ea typeface="Calibri" panose="020F0502020204030204" pitchFamily="34" charset="0"/>
                <a:cs typeface="Calibri"/>
              </a:rPr>
              <a:t>, yeni </a:t>
            </a:r>
            <a:r>
              <a:rPr lang="en-GB" sz="1200" dirty="0" err="1">
                <a:latin typeface="Calibri"/>
                <a:ea typeface="Calibri" panose="020F0502020204030204" pitchFamily="34" charset="0"/>
                <a:cs typeface="Calibri"/>
              </a:rPr>
              <a:t>gibi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görünüm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orijinal</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dekoratif</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tasarım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için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olabilir</a:t>
            </a:r>
            <a:r>
              <a:rPr lang="en-GB" sz="1200" dirty="0">
                <a:latin typeface="Calibri"/>
                <a:ea typeface="Calibri" panose="020F0502020204030204" pitchFamily="34" charset="0"/>
                <a:cs typeface="Calibri"/>
              </a:rPr>
              <a:t> (Saunders </a:t>
            </a:r>
            <a:r>
              <a:rPr lang="en-GB" sz="1200" dirty="0" err="1">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Fl</a:t>
            </a:r>
            <a:r>
              <a:rPr lang="en-GB" sz="1200" dirty="0">
                <a:latin typeface="Calibri"/>
                <a:cs typeface="Calibri"/>
              </a:rPr>
              <a:t>ugge, 2021). </a:t>
            </a:r>
            <a:r>
              <a:rPr lang="en-GB" sz="1200" dirty="0" err="1">
                <a:latin typeface="Calibri"/>
                <a:cs typeface="Calibri"/>
              </a:rPr>
              <a:t>Gıda</a:t>
            </a:r>
            <a:r>
              <a:rPr lang="en-GB" sz="1200" dirty="0">
                <a:latin typeface="Calibri"/>
                <a:cs typeface="Calibri"/>
              </a:rPr>
              <a:t> </a:t>
            </a:r>
            <a:r>
              <a:rPr lang="en-GB" sz="1200" dirty="0" err="1">
                <a:latin typeface="Calibri"/>
                <a:cs typeface="Calibri"/>
              </a:rPr>
              <a:t>tasarım</a:t>
            </a:r>
            <a:r>
              <a:rPr lang="en-GB" sz="1200" dirty="0">
                <a:latin typeface="Calibri"/>
                <a:cs typeface="Calibri"/>
              </a:rPr>
              <a:t> </a:t>
            </a:r>
            <a:r>
              <a:rPr lang="en-GB" sz="1200" dirty="0" err="1">
                <a:latin typeface="Calibri"/>
                <a:cs typeface="Calibri"/>
              </a:rPr>
              <a:t>korumaları</a:t>
            </a:r>
            <a:r>
              <a:rPr lang="en-GB" sz="1200" dirty="0">
                <a:latin typeface="Calibri"/>
                <a:cs typeface="Calibri"/>
              </a:rPr>
              <a:t>, </a:t>
            </a:r>
            <a:r>
              <a:rPr lang="en-GB" sz="1200" dirty="0" err="1">
                <a:latin typeface="Calibri"/>
                <a:cs typeface="Calibri"/>
              </a:rPr>
              <a:t>ambalajlama</a:t>
            </a:r>
            <a:r>
              <a:rPr lang="en-GB" sz="1200" dirty="0">
                <a:latin typeface="Calibri"/>
                <a:cs typeface="Calibri"/>
              </a:rPr>
              <a:t>, </a:t>
            </a:r>
            <a:r>
              <a:rPr lang="en-GB" sz="1200" dirty="0" err="1">
                <a:latin typeface="Calibri"/>
                <a:cs typeface="Calibri"/>
              </a:rPr>
              <a:t>düzenleme</a:t>
            </a:r>
            <a:r>
              <a:rPr lang="en-GB" sz="1200" dirty="0">
                <a:latin typeface="Calibri"/>
                <a:cs typeface="Calibri"/>
              </a:rPr>
              <a:t> </a:t>
            </a:r>
            <a:r>
              <a:rPr lang="en-GB" sz="1200" dirty="0" err="1">
                <a:latin typeface="Calibri"/>
                <a:cs typeface="Calibri"/>
              </a:rPr>
              <a:t>veya</a:t>
            </a:r>
            <a:r>
              <a:rPr lang="en-GB" sz="1200" dirty="0">
                <a:latin typeface="Calibri"/>
                <a:cs typeface="Calibri"/>
              </a:rPr>
              <a:t> </a:t>
            </a:r>
            <a:r>
              <a:rPr lang="en-GB" sz="1200" dirty="0" err="1">
                <a:latin typeface="Calibri"/>
                <a:cs typeface="Calibri"/>
              </a:rPr>
              <a:t>sergileme</a:t>
            </a:r>
            <a:r>
              <a:rPr lang="en-GB" sz="1200" dirty="0">
                <a:latin typeface="Calibri"/>
                <a:cs typeface="Calibri"/>
              </a:rPr>
              <a:t> </a:t>
            </a:r>
            <a:r>
              <a:rPr lang="en-GB" sz="1200" dirty="0" err="1">
                <a:latin typeface="Calibri"/>
                <a:cs typeface="Calibri"/>
              </a:rPr>
              <a:t>gibi</a:t>
            </a:r>
            <a:r>
              <a:rPr lang="en-GB" sz="1200" dirty="0">
                <a:latin typeface="Calibri"/>
                <a:cs typeface="Calibri"/>
              </a:rPr>
              <a:t> </a:t>
            </a:r>
            <a:r>
              <a:rPr lang="en-GB" sz="1200" dirty="0" err="1">
                <a:latin typeface="Calibri"/>
                <a:cs typeface="Calibri"/>
              </a:rPr>
              <a:t>süreçleri</a:t>
            </a:r>
            <a:r>
              <a:rPr lang="en-GB" sz="1200" dirty="0">
                <a:latin typeface="Calibri"/>
                <a:cs typeface="Calibri"/>
              </a:rPr>
              <a:t> </a:t>
            </a:r>
            <a:r>
              <a:rPr lang="en-GB" sz="1200" dirty="0" err="1">
                <a:latin typeface="Calibri"/>
                <a:cs typeface="Calibri"/>
              </a:rPr>
              <a:t>içerebilir</a:t>
            </a:r>
            <a:r>
              <a:rPr lang="en-GB" sz="1200" dirty="0">
                <a:latin typeface="Calibri"/>
                <a:cs typeface="Calibri"/>
              </a:rPr>
              <a:t> (Brown, 2022), </a:t>
            </a:r>
            <a:r>
              <a:rPr lang="en-GB" sz="1200" dirty="0" err="1">
                <a:latin typeface="Calibri"/>
                <a:cs typeface="Calibri"/>
              </a:rPr>
              <a:t>örneğin</a:t>
            </a:r>
            <a:r>
              <a:rPr lang="en-GB" sz="1200" dirty="0">
                <a:latin typeface="Calibri"/>
                <a:cs typeface="Calibri"/>
              </a:rPr>
              <a:t> </a:t>
            </a:r>
            <a:r>
              <a:rPr lang="en-GB" sz="1200" dirty="0" err="1">
                <a:latin typeface="Calibri"/>
                <a:cs typeface="Calibri"/>
              </a:rPr>
              <a:t>bir</a:t>
            </a:r>
            <a:r>
              <a:rPr lang="en-GB" sz="1200" dirty="0">
                <a:latin typeface="Calibri"/>
                <a:cs typeface="Calibri"/>
              </a:rPr>
              <a:t> </a:t>
            </a:r>
            <a:r>
              <a:rPr lang="en-GB" sz="1200" dirty="0" err="1">
                <a:latin typeface="Calibri"/>
                <a:cs typeface="Calibri"/>
              </a:rPr>
              <a:t>kurabiyenin</a:t>
            </a:r>
            <a:r>
              <a:rPr lang="en-GB" sz="1200" dirty="0">
                <a:latin typeface="Calibri"/>
                <a:cs typeface="Calibri"/>
              </a:rPr>
              <a:t> </a:t>
            </a:r>
            <a:r>
              <a:rPr lang="en-GB" sz="1200" dirty="0" err="1">
                <a:latin typeface="Calibri"/>
                <a:cs typeface="Calibri"/>
              </a:rPr>
              <a:t>tasarımı</a:t>
            </a:r>
            <a:r>
              <a:rPr lang="en-GB" sz="1200" dirty="0">
                <a:latin typeface="Calibri"/>
                <a:cs typeface="Calibri"/>
              </a:rPr>
              <a:t>, </a:t>
            </a:r>
            <a:r>
              <a:rPr lang="en-GB" sz="1200" dirty="0" err="1">
                <a:latin typeface="Calibri"/>
                <a:cs typeface="Calibri"/>
              </a:rPr>
              <a:t>bir</a:t>
            </a:r>
            <a:r>
              <a:rPr lang="en-GB" sz="1200" dirty="0">
                <a:latin typeface="Calibri"/>
                <a:cs typeface="Calibri"/>
              </a:rPr>
              <a:t> </a:t>
            </a:r>
            <a:r>
              <a:rPr lang="en-GB" sz="1200" dirty="0" err="1">
                <a:latin typeface="Calibri"/>
                <a:cs typeface="Calibri"/>
              </a:rPr>
              <a:t>paketin</a:t>
            </a:r>
            <a:r>
              <a:rPr lang="en-GB" sz="1200" dirty="0">
                <a:latin typeface="Calibri"/>
                <a:cs typeface="Calibri"/>
              </a:rPr>
              <a:t> </a:t>
            </a:r>
            <a:r>
              <a:rPr lang="en-GB" sz="1200" dirty="0" err="1">
                <a:latin typeface="Calibri"/>
                <a:cs typeface="Calibri"/>
              </a:rPr>
              <a:t>tasarımı</a:t>
            </a:r>
            <a:r>
              <a:rPr lang="en-GB" sz="1200" dirty="0">
                <a:latin typeface="Calibri"/>
                <a:cs typeface="Calibri"/>
              </a:rPr>
              <a:t>, </a:t>
            </a:r>
            <a:r>
              <a:rPr lang="en-GB" sz="1200" dirty="0" err="1">
                <a:latin typeface="Calibri"/>
                <a:cs typeface="Calibri"/>
              </a:rPr>
              <a:t>Heinz'in</a:t>
            </a:r>
            <a:r>
              <a:rPr lang="en-GB" sz="1200" dirty="0">
                <a:latin typeface="Calibri"/>
                <a:cs typeface="Calibri"/>
              </a:rPr>
              <a:t> Dip and Squeeze </a:t>
            </a:r>
            <a:r>
              <a:rPr lang="en-GB" sz="1200" dirty="0" err="1">
                <a:latin typeface="Calibri"/>
                <a:cs typeface="Calibri"/>
              </a:rPr>
              <a:t>ketçap</a:t>
            </a:r>
            <a:r>
              <a:rPr lang="en-GB" sz="1200" dirty="0">
                <a:latin typeface="Calibri"/>
                <a:cs typeface="Calibri"/>
              </a:rPr>
              <a:t> </a:t>
            </a:r>
            <a:r>
              <a:rPr lang="en-GB" sz="1200" dirty="0" err="1">
                <a:latin typeface="Calibri"/>
                <a:cs typeface="Calibri"/>
              </a:rPr>
              <a:t>paketinin</a:t>
            </a:r>
            <a:r>
              <a:rPr lang="en-GB" sz="1200" dirty="0">
                <a:latin typeface="Calibri"/>
                <a:cs typeface="Calibri"/>
              </a:rPr>
              <a:t> </a:t>
            </a:r>
            <a:r>
              <a:rPr lang="en-GB" sz="1200" dirty="0" err="1">
                <a:latin typeface="Calibri"/>
                <a:cs typeface="Calibri"/>
              </a:rPr>
              <a:t>tasarımı</a:t>
            </a:r>
            <a:r>
              <a:rPr lang="en-GB" sz="1200" dirty="0">
                <a:latin typeface="Calibri"/>
                <a:cs typeface="Calibri"/>
              </a:rPr>
              <a:t> </a:t>
            </a:r>
            <a:r>
              <a:rPr lang="en-GB" sz="1200" dirty="0" err="1">
                <a:latin typeface="Calibri"/>
                <a:cs typeface="Calibri"/>
              </a:rPr>
              <a:t>gibi</a:t>
            </a:r>
            <a:r>
              <a:rPr lang="en-GB" sz="1200" dirty="0">
                <a:latin typeface="Calibri"/>
                <a:cs typeface="Calibri"/>
              </a:rPr>
              <a:t>.</a:t>
            </a:r>
          </a:p>
          <a:p>
            <a:pPr rtl="0" fontAlgn="base">
              <a:defRPr/>
            </a:pPr>
            <a:endParaRPr lang="en-GB" sz="1200">
              <a:ea typeface="Calibri" panose="020F0502020204030204" pitchFamily="34" charset="0"/>
            </a:endParaRPr>
          </a:p>
          <a:p>
            <a:pPr marL="228600" indent="-228600" fontAlgn="base">
              <a:buFont typeface="+mj-lt"/>
              <a:buAutoNum type="arabicPeriod" startAt="4"/>
              <a:defRPr/>
            </a:pPr>
            <a:r>
              <a:rPr lang="en-GB" sz="1200" b="1" u="sng" dirty="0">
                <a:latin typeface="Calibri"/>
                <a:ea typeface="Calibri" panose="020F0502020204030204" pitchFamily="34" charset="0"/>
                <a:cs typeface="Calibri"/>
              </a:rPr>
              <a:t> </a:t>
            </a:r>
            <a:r>
              <a:rPr kumimoji="0" lang="en-GB" sz="1200" b="1" i="0" u="sng"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Ticari</a:t>
            </a:r>
            <a:r>
              <a:rPr kumimoji="0" lang="en-GB" sz="1200" b="1" i="0" u="sng"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b="1" i="0" u="sng"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Markalar</a:t>
            </a:r>
            <a:r>
              <a:rPr kumimoji="0" lang="en-GB" sz="1200" b="1" i="0" u="sng"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b="1" u="sng" dirty="0">
                <a:latin typeface="Calibri"/>
                <a:ea typeface="Calibri" panose="020F0502020204030204" pitchFamily="34" charset="0"/>
                <a:cs typeface="Calibri"/>
              </a:rPr>
              <a:t>(Trademark) </a:t>
            </a:r>
            <a:r>
              <a:rPr kumimoji="0" lang="en-GB" sz="1200" b="1" i="0" u="sng"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a:t>
            </a:r>
            <a:r>
              <a:rPr kumimoji="0" lang="en-GB" sz="1200" b="1" i="0" u="sng"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b="1" i="0" u="sng"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Ticari</a:t>
            </a:r>
            <a:r>
              <a:rPr kumimoji="0" lang="en-GB" sz="1200" b="1" i="0" u="sng"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b="1" i="0" u="sng"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Takdir</a:t>
            </a:r>
            <a:r>
              <a:rPr lang="en-GB" sz="1200" b="1" u="sng" dirty="0">
                <a:latin typeface="Calibri"/>
                <a:ea typeface="Calibri" panose="020F0502020204030204" pitchFamily="34" charset="0"/>
                <a:cs typeface="Calibri"/>
              </a:rPr>
              <a:t> (Trade Dress) </a:t>
            </a:r>
            <a:endParaRPr lang="en-GB" sz="1200">
              <a:ea typeface="Calibri" panose="020F0502020204030204" pitchFamily="34" charset="0"/>
            </a:endParaRPr>
          </a:p>
          <a:p>
            <a:pPr>
              <a:defRPr/>
            </a:pPr>
            <a:r>
              <a:rPr lang="en-GB" sz="1200" dirty="0">
                <a:latin typeface="Calibri"/>
                <a:cs typeface="Calibri"/>
              </a:rPr>
              <a:t>"</a:t>
            </a:r>
            <a:r>
              <a:rPr lang="en-GB" sz="1200" i="1" dirty="0" err="1">
                <a:latin typeface="Calibri"/>
                <a:cs typeface="Calibri"/>
              </a:rPr>
              <a:t>Ticari</a:t>
            </a:r>
            <a:r>
              <a:rPr lang="en-GB" sz="1200" i="1" dirty="0">
                <a:latin typeface="Calibri"/>
                <a:cs typeface="Calibri"/>
              </a:rPr>
              <a:t> </a:t>
            </a:r>
            <a:r>
              <a:rPr lang="en-GB" sz="1200" i="1" dirty="0" err="1">
                <a:latin typeface="Calibri"/>
                <a:cs typeface="Calibri"/>
              </a:rPr>
              <a:t>marka</a:t>
            </a:r>
            <a:r>
              <a:rPr lang="en-GB" sz="1200" i="1" dirty="0">
                <a:latin typeface="Calibri"/>
                <a:cs typeface="Calibri"/>
              </a:rPr>
              <a:t>, </a:t>
            </a:r>
            <a:r>
              <a:rPr lang="en-GB" sz="1200" i="1" dirty="0" err="1">
                <a:latin typeface="Calibri"/>
                <a:cs typeface="Calibri"/>
              </a:rPr>
              <a:t>bir</a:t>
            </a:r>
            <a:r>
              <a:rPr lang="en-GB" sz="1200" i="1" dirty="0">
                <a:latin typeface="Calibri"/>
                <a:cs typeface="Calibri"/>
              </a:rPr>
              <a:t> </a:t>
            </a:r>
            <a:r>
              <a:rPr lang="en-GB" sz="1200" i="1" dirty="0" err="1">
                <a:latin typeface="Calibri"/>
                <a:cs typeface="Calibri"/>
              </a:rPr>
              <a:t>marka</a:t>
            </a:r>
            <a:r>
              <a:rPr lang="en-GB" sz="1200" i="1" dirty="0">
                <a:latin typeface="Calibri"/>
                <a:cs typeface="Calibri"/>
              </a:rPr>
              <a:t> </a:t>
            </a:r>
            <a:r>
              <a:rPr lang="en-GB" sz="1200" i="1" dirty="0" err="1">
                <a:latin typeface="Calibri"/>
                <a:cs typeface="Calibri"/>
              </a:rPr>
              <a:t>işlevi</a:t>
            </a:r>
            <a:r>
              <a:rPr lang="en-GB" sz="1200" i="1" dirty="0">
                <a:latin typeface="Calibri"/>
                <a:cs typeface="Calibri"/>
              </a:rPr>
              <a:t> </a:t>
            </a:r>
            <a:r>
              <a:rPr lang="en-GB" sz="1200" i="1" dirty="0" err="1">
                <a:latin typeface="Calibri"/>
                <a:cs typeface="Calibri"/>
              </a:rPr>
              <a:t>gören</a:t>
            </a:r>
            <a:r>
              <a:rPr lang="en-GB" sz="1200" i="1" dirty="0">
                <a:latin typeface="Calibri"/>
                <a:cs typeface="Calibri"/>
              </a:rPr>
              <a:t> </a:t>
            </a:r>
            <a:r>
              <a:rPr lang="en-GB" sz="1200" i="1" dirty="0" err="1">
                <a:latin typeface="Calibri"/>
                <a:cs typeface="Calibri"/>
              </a:rPr>
              <a:t>herhangi</a:t>
            </a:r>
            <a:r>
              <a:rPr lang="en-GB" sz="1200" i="1" dirty="0">
                <a:latin typeface="Calibri"/>
                <a:cs typeface="Calibri"/>
              </a:rPr>
              <a:t> </a:t>
            </a:r>
            <a:r>
              <a:rPr lang="en-GB" sz="1200" i="1" dirty="0" err="1">
                <a:latin typeface="Calibri"/>
                <a:cs typeface="Calibri"/>
              </a:rPr>
              <a:t>bir</a:t>
            </a:r>
            <a:r>
              <a:rPr lang="en-GB" sz="1200" i="1" dirty="0">
                <a:latin typeface="Calibri"/>
                <a:cs typeface="Calibri"/>
              </a:rPr>
              <a:t> </a:t>
            </a:r>
            <a:r>
              <a:rPr lang="en-GB" sz="1200" i="1" dirty="0" err="1">
                <a:latin typeface="Calibri"/>
                <a:cs typeface="Calibri"/>
              </a:rPr>
              <a:t>isim</a:t>
            </a:r>
            <a:r>
              <a:rPr lang="en-GB" sz="1200" i="1" dirty="0">
                <a:latin typeface="Calibri"/>
                <a:cs typeface="Calibri"/>
              </a:rPr>
              <a:t>, </a:t>
            </a:r>
            <a:r>
              <a:rPr lang="en-GB" sz="1200" i="1" dirty="0" err="1">
                <a:latin typeface="Calibri"/>
                <a:cs typeface="Calibri"/>
              </a:rPr>
              <a:t>kelime</a:t>
            </a:r>
            <a:r>
              <a:rPr lang="en-GB" sz="1200" i="1" dirty="0">
                <a:latin typeface="Calibri"/>
                <a:cs typeface="Calibri"/>
              </a:rPr>
              <a:t> </a:t>
            </a:r>
            <a:r>
              <a:rPr lang="en-GB" sz="1200" i="1" dirty="0" err="1">
                <a:latin typeface="Calibri"/>
                <a:cs typeface="Calibri"/>
              </a:rPr>
              <a:t>öbeği</a:t>
            </a:r>
            <a:r>
              <a:rPr lang="en-GB" sz="1200" i="1" dirty="0">
                <a:latin typeface="Calibri"/>
                <a:cs typeface="Calibri"/>
              </a:rPr>
              <a:t> </a:t>
            </a:r>
            <a:r>
              <a:rPr lang="en-GB" sz="1200" i="1" dirty="0" err="1">
                <a:latin typeface="Calibri"/>
                <a:cs typeface="Calibri"/>
              </a:rPr>
              <a:t>veya</a:t>
            </a:r>
            <a:r>
              <a:rPr lang="en-GB" sz="1200" i="1" dirty="0">
                <a:latin typeface="Calibri"/>
                <a:cs typeface="Calibri"/>
              </a:rPr>
              <a:t> </a:t>
            </a:r>
            <a:r>
              <a:rPr lang="en-GB" sz="1200" i="1" dirty="0" err="1">
                <a:latin typeface="Calibri"/>
                <a:cs typeface="Calibri"/>
              </a:rPr>
              <a:t>semboldür</a:t>
            </a:r>
            <a:r>
              <a:rPr lang="en-GB" sz="1200" i="1" dirty="0">
                <a:latin typeface="Calibri"/>
                <a:cs typeface="Calibri"/>
              </a:rPr>
              <a:t>, </a:t>
            </a:r>
            <a:r>
              <a:rPr lang="en-GB" sz="1200" i="1" dirty="0" err="1">
                <a:latin typeface="Calibri"/>
                <a:cs typeface="Calibri"/>
              </a:rPr>
              <a:t>yani</a:t>
            </a:r>
            <a:r>
              <a:rPr lang="en-GB" sz="1200" i="1" dirty="0">
                <a:latin typeface="Calibri"/>
                <a:cs typeface="Calibri"/>
              </a:rPr>
              <a:t> </a:t>
            </a:r>
            <a:r>
              <a:rPr lang="en-GB" sz="1200" i="1" dirty="0" err="1">
                <a:latin typeface="Calibri"/>
                <a:cs typeface="Calibri"/>
              </a:rPr>
              <a:t>halka</a:t>
            </a:r>
            <a:r>
              <a:rPr lang="en-GB" sz="1200" i="1" dirty="0">
                <a:latin typeface="Calibri"/>
                <a:cs typeface="Calibri"/>
              </a:rPr>
              <a:t> </a:t>
            </a:r>
            <a:r>
              <a:rPr lang="en-GB" sz="1200" i="1" dirty="0" err="1">
                <a:latin typeface="Calibri"/>
                <a:cs typeface="Calibri"/>
              </a:rPr>
              <a:t>ürün</a:t>
            </a:r>
            <a:r>
              <a:rPr lang="en-GB" sz="1200" i="1" dirty="0">
                <a:latin typeface="Calibri"/>
                <a:cs typeface="Calibri"/>
              </a:rPr>
              <a:t> </a:t>
            </a:r>
            <a:r>
              <a:rPr lang="en-GB" sz="1200" i="1" dirty="0" err="1">
                <a:latin typeface="Calibri"/>
                <a:cs typeface="Calibri"/>
              </a:rPr>
              <a:t>veya</a:t>
            </a:r>
            <a:r>
              <a:rPr lang="en-GB" sz="1200" i="1" dirty="0">
                <a:latin typeface="Calibri"/>
                <a:cs typeface="Calibri"/>
              </a:rPr>
              <a:t> </a:t>
            </a:r>
            <a:r>
              <a:rPr lang="en-GB" sz="1200" i="1" dirty="0" err="1">
                <a:latin typeface="Calibri"/>
                <a:cs typeface="Calibri"/>
              </a:rPr>
              <a:t>hizmetler</a:t>
            </a:r>
            <a:r>
              <a:rPr lang="en-GB" sz="1200" i="1" dirty="0">
                <a:latin typeface="Calibri"/>
                <a:cs typeface="Calibri"/>
              </a:rPr>
              <a:t> </a:t>
            </a:r>
            <a:r>
              <a:rPr lang="en-GB" sz="1200" i="1" dirty="0" err="1">
                <a:latin typeface="Calibri"/>
                <a:cs typeface="Calibri"/>
              </a:rPr>
              <a:t>için</a:t>
            </a:r>
            <a:r>
              <a:rPr lang="en-GB" sz="1200" i="1" dirty="0">
                <a:latin typeface="Calibri"/>
                <a:cs typeface="Calibri"/>
              </a:rPr>
              <a:t> </a:t>
            </a:r>
            <a:r>
              <a:rPr lang="en-GB" sz="1200" i="1" dirty="0" err="1">
                <a:latin typeface="Calibri"/>
                <a:cs typeface="Calibri"/>
              </a:rPr>
              <a:t>belirli</a:t>
            </a:r>
            <a:r>
              <a:rPr lang="en-GB" sz="1200" i="1" dirty="0">
                <a:latin typeface="Calibri"/>
                <a:cs typeface="Calibri"/>
              </a:rPr>
              <a:t> </a:t>
            </a:r>
            <a:r>
              <a:rPr lang="en-GB" sz="1200" i="1" dirty="0" err="1">
                <a:latin typeface="Calibri"/>
                <a:cs typeface="Calibri"/>
              </a:rPr>
              <a:t>bir</a:t>
            </a:r>
            <a:r>
              <a:rPr lang="en-GB" sz="1200" i="1" dirty="0">
                <a:latin typeface="Calibri"/>
                <a:cs typeface="Calibri"/>
              </a:rPr>
              <a:t> </a:t>
            </a:r>
            <a:r>
              <a:rPr lang="en-GB" sz="1200" i="1" dirty="0" err="1">
                <a:latin typeface="Calibri"/>
                <a:cs typeface="Calibri"/>
              </a:rPr>
              <a:t>kaynak</a:t>
            </a:r>
            <a:r>
              <a:rPr lang="en-GB" sz="1200" i="1" dirty="0">
                <a:latin typeface="Calibri"/>
                <a:cs typeface="Calibri"/>
              </a:rPr>
              <a:t> </a:t>
            </a:r>
            <a:r>
              <a:rPr lang="en-GB" sz="1200" i="1" dirty="0" err="1">
                <a:latin typeface="Calibri"/>
                <a:cs typeface="Calibri"/>
              </a:rPr>
              <a:t>veya</a:t>
            </a:r>
            <a:r>
              <a:rPr lang="en-GB" sz="1200" i="1" dirty="0">
                <a:latin typeface="Calibri"/>
                <a:cs typeface="Calibri"/>
              </a:rPr>
              <a:t> </a:t>
            </a:r>
            <a:r>
              <a:rPr lang="en-GB" sz="1200" i="1" dirty="0" err="1">
                <a:latin typeface="Calibri"/>
                <a:cs typeface="Calibri"/>
              </a:rPr>
              <a:t>üretici</a:t>
            </a:r>
            <a:r>
              <a:rPr lang="en-GB" sz="1200" i="1" dirty="0">
                <a:latin typeface="Calibri"/>
                <a:cs typeface="Calibri"/>
              </a:rPr>
              <a:t> </a:t>
            </a:r>
            <a:r>
              <a:rPr lang="en-GB" sz="1200" i="1" dirty="0" err="1">
                <a:latin typeface="Calibri"/>
                <a:cs typeface="Calibri"/>
              </a:rPr>
              <a:t>olduğunu</a:t>
            </a:r>
            <a:r>
              <a:rPr lang="en-GB" sz="1200" i="1" dirty="0">
                <a:latin typeface="Calibri"/>
                <a:cs typeface="Calibri"/>
              </a:rPr>
              <a:t> </a:t>
            </a:r>
            <a:r>
              <a:rPr lang="en-GB" sz="1200" i="1" dirty="0" err="1">
                <a:latin typeface="Calibri"/>
                <a:cs typeface="Calibri"/>
              </a:rPr>
              <a:t>söyler</a:t>
            </a:r>
            <a:r>
              <a:rPr lang="en-GB" sz="1200" i="1" dirty="0">
                <a:latin typeface="Calibri"/>
                <a:cs typeface="Calibri"/>
              </a:rPr>
              <a:t>.</a:t>
            </a:r>
            <a:r>
              <a:rPr lang="en-GB" sz="1200" dirty="0">
                <a:latin typeface="Calibri"/>
                <a:cs typeface="Calibri"/>
              </a:rPr>
              <a:t>"(</a:t>
            </a:r>
            <a:r>
              <a:rPr lang="en-GB" sz="1200" dirty="0" err="1">
                <a:latin typeface="Calibri"/>
                <a:cs typeface="Calibri"/>
              </a:rPr>
              <a:t>Kattwinkel</a:t>
            </a:r>
            <a:r>
              <a:rPr lang="en-GB" sz="1200" dirty="0">
                <a:latin typeface="Calibri"/>
                <a:cs typeface="Calibri"/>
              </a:rPr>
              <a:t>, 2017). Bir </a:t>
            </a:r>
            <a:r>
              <a:rPr lang="en-GB" sz="1200" dirty="0" err="1">
                <a:latin typeface="Calibri"/>
                <a:cs typeface="Calibri"/>
              </a:rPr>
              <a:t>ürüne</a:t>
            </a:r>
            <a:r>
              <a:rPr lang="en-GB" sz="1200" dirty="0">
                <a:latin typeface="Calibri"/>
                <a:cs typeface="Calibri"/>
              </a:rPr>
              <a:t> </a:t>
            </a:r>
            <a:r>
              <a:rPr lang="en-GB" sz="1200" dirty="0" err="1">
                <a:latin typeface="Calibri"/>
                <a:cs typeface="Calibri"/>
              </a:rPr>
              <a:t>veya</a:t>
            </a:r>
            <a:r>
              <a:rPr lang="en-GB" sz="1200" dirty="0">
                <a:latin typeface="Calibri"/>
                <a:cs typeface="Calibri"/>
              </a:rPr>
              <a:t> </a:t>
            </a:r>
            <a:r>
              <a:rPr lang="en-GB" sz="1200" dirty="0" err="1">
                <a:latin typeface="Calibri"/>
                <a:cs typeface="Calibri"/>
              </a:rPr>
              <a:t>şirkete</a:t>
            </a:r>
            <a:r>
              <a:rPr lang="en-GB" sz="1200" dirty="0">
                <a:latin typeface="Calibri"/>
                <a:cs typeface="Calibri"/>
              </a:rPr>
              <a:t> </a:t>
            </a:r>
            <a:r>
              <a:rPr lang="en-GB" sz="1200" dirty="0" err="1">
                <a:latin typeface="Calibri"/>
                <a:cs typeface="Calibri"/>
              </a:rPr>
              <a:t>kurumsal</a:t>
            </a:r>
            <a:r>
              <a:rPr lang="en-GB" sz="1200" dirty="0">
                <a:latin typeface="Calibri"/>
                <a:cs typeface="Calibri"/>
              </a:rPr>
              <a:t> </a:t>
            </a:r>
            <a:r>
              <a:rPr lang="en-GB" sz="1200" dirty="0" err="1">
                <a:latin typeface="Calibri"/>
                <a:cs typeface="Calibri"/>
              </a:rPr>
              <a:t>kimlik</a:t>
            </a:r>
            <a:r>
              <a:rPr lang="en-GB" sz="1200" dirty="0">
                <a:latin typeface="Calibri"/>
                <a:cs typeface="Calibri"/>
              </a:rPr>
              <a:t> </a:t>
            </a:r>
            <a:r>
              <a:rPr lang="en-GB" sz="1200" dirty="0" err="1">
                <a:latin typeface="Calibri"/>
                <a:cs typeface="Calibri"/>
              </a:rPr>
              <a:t>ve</a:t>
            </a:r>
            <a:r>
              <a:rPr lang="en-GB" sz="1200" dirty="0">
                <a:latin typeface="Calibri"/>
                <a:cs typeface="Calibri"/>
              </a:rPr>
              <a:t> </a:t>
            </a:r>
            <a:r>
              <a:rPr lang="en-GB" sz="1200" dirty="0" err="1">
                <a:latin typeface="Calibri"/>
                <a:cs typeface="Calibri"/>
              </a:rPr>
              <a:t>pazarlama</a:t>
            </a:r>
            <a:r>
              <a:rPr lang="en-GB" sz="1200" dirty="0">
                <a:latin typeface="Calibri"/>
                <a:cs typeface="Calibri"/>
              </a:rPr>
              <a:t> </a:t>
            </a:r>
            <a:r>
              <a:rPr lang="en-GB" sz="1200" dirty="0" err="1">
                <a:latin typeface="Calibri"/>
                <a:cs typeface="Calibri"/>
              </a:rPr>
              <a:t>avantajı</a:t>
            </a:r>
            <a:r>
              <a:rPr lang="en-GB" sz="1200" dirty="0">
                <a:latin typeface="Calibri"/>
                <a:cs typeface="Calibri"/>
              </a:rPr>
              <a:t> </a:t>
            </a:r>
            <a:r>
              <a:rPr lang="en-GB" sz="1200" dirty="0" err="1">
                <a:latin typeface="Calibri"/>
                <a:cs typeface="Calibri"/>
              </a:rPr>
              <a:t>sağlayarak</a:t>
            </a:r>
            <a:r>
              <a:rPr lang="en-GB" sz="1200" dirty="0">
                <a:latin typeface="Calibri"/>
                <a:cs typeface="Calibri"/>
              </a:rPr>
              <a:t> </a:t>
            </a:r>
            <a:r>
              <a:rPr lang="en-GB" sz="1200" dirty="0" err="1">
                <a:latin typeface="Calibri"/>
                <a:cs typeface="Calibri"/>
              </a:rPr>
              <a:t>rekabeti</a:t>
            </a:r>
            <a:r>
              <a:rPr lang="en-GB" sz="1200" dirty="0">
                <a:latin typeface="Calibri"/>
                <a:cs typeface="Calibri"/>
              </a:rPr>
              <a:t> </a:t>
            </a:r>
            <a:r>
              <a:rPr lang="en-GB" sz="1200" dirty="0" err="1">
                <a:latin typeface="Calibri"/>
                <a:cs typeface="Calibri"/>
              </a:rPr>
              <a:t>artırırlar</a:t>
            </a:r>
            <a:r>
              <a:rPr lang="en-GB" sz="1200" dirty="0">
                <a:latin typeface="Calibri"/>
                <a:cs typeface="Calibri"/>
              </a:rPr>
              <a:t> </a:t>
            </a:r>
            <a:r>
              <a:rPr lang="en-GB" sz="1200" dirty="0" err="1">
                <a:latin typeface="Calibri"/>
                <a:cs typeface="Calibri"/>
              </a:rPr>
              <a:t>ve</a:t>
            </a:r>
            <a:r>
              <a:rPr lang="en-GB" sz="1200" dirty="0">
                <a:latin typeface="Calibri"/>
                <a:cs typeface="Calibri"/>
              </a:rPr>
              <a:t> </a:t>
            </a:r>
            <a:r>
              <a:rPr lang="en-GB" sz="1200" dirty="0" err="1">
                <a:latin typeface="Calibri"/>
                <a:cs typeface="Calibri"/>
              </a:rPr>
              <a:t>bu</a:t>
            </a:r>
            <a:r>
              <a:rPr lang="en-GB" sz="1200" dirty="0">
                <a:latin typeface="Calibri"/>
                <a:cs typeface="Calibri"/>
              </a:rPr>
              <a:t> </a:t>
            </a:r>
            <a:r>
              <a:rPr lang="en-GB" sz="1200" dirty="0" err="1">
                <a:latin typeface="Calibri"/>
                <a:cs typeface="Calibri"/>
              </a:rPr>
              <a:t>doğrultuda</a:t>
            </a:r>
            <a:r>
              <a:rPr lang="en-GB" sz="1200" dirty="0">
                <a:latin typeface="Calibri"/>
                <a:cs typeface="Calibri"/>
              </a:rPr>
              <a:t> yeni </a:t>
            </a:r>
            <a:r>
              <a:rPr lang="en-GB" sz="1200" dirty="0" err="1">
                <a:latin typeface="Calibri"/>
                <a:cs typeface="Calibri"/>
              </a:rPr>
              <a:t>girişimler</a:t>
            </a:r>
            <a:r>
              <a:rPr lang="en-GB" sz="1200" dirty="0">
                <a:latin typeface="Calibri"/>
                <a:cs typeface="Calibri"/>
              </a:rPr>
              <a:t> </a:t>
            </a:r>
            <a:r>
              <a:rPr lang="en-GB" sz="1200" dirty="0" err="1">
                <a:latin typeface="Calibri"/>
                <a:cs typeface="Calibri"/>
              </a:rPr>
              <a:t>kimliklerini</a:t>
            </a:r>
            <a:r>
              <a:rPr lang="en-GB" sz="1200" dirty="0">
                <a:latin typeface="Calibri"/>
                <a:cs typeface="Calibri"/>
              </a:rPr>
              <a:t> </a:t>
            </a:r>
            <a:r>
              <a:rPr lang="en-GB" sz="1200" dirty="0" err="1">
                <a:latin typeface="Calibri"/>
                <a:cs typeface="Calibri"/>
              </a:rPr>
              <a:t>oluşturmak</a:t>
            </a:r>
            <a:r>
              <a:rPr lang="en-GB" sz="1200" dirty="0">
                <a:latin typeface="Calibri"/>
                <a:cs typeface="Calibri"/>
              </a:rPr>
              <a:t> </a:t>
            </a:r>
            <a:r>
              <a:rPr lang="en-GB" sz="1200" dirty="0" err="1">
                <a:latin typeface="Calibri"/>
                <a:cs typeface="Calibri"/>
              </a:rPr>
              <a:t>için</a:t>
            </a:r>
            <a:r>
              <a:rPr lang="en-GB" sz="1200" dirty="0">
                <a:latin typeface="Calibri"/>
                <a:cs typeface="Calibri"/>
              </a:rPr>
              <a:t> </a:t>
            </a:r>
            <a:r>
              <a:rPr lang="en-GB" sz="1200" dirty="0" err="1">
                <a:latin typeface="Calibri"/>
                <a:cs typeface="Calibri"/>
              </a:rPr>
              <a:t>bu</a:t>
            </a:r>
            <a:r>
              <a:rPr lang="en-GB" sz="1200" dirty="0">
                <a:latin typeface="Calibri"/>
                <a:cs typeface="Calibri"/>
              </a:rPr>
              <a:t> </a:t>
            </a:r>
            <a:r>
              <a:rPr lang="en-GB" sz="1200" dirty="0" err="1">
                <a:latin typeface="Calibri"/>
                <a:cs typeface="Calibri"/>
              </a:rPr>
              <a:t>hakkı</a:t>
            </a:r>
            <a:r>
              <a:rPr lang="en-GB" sz="1200" dirty="0">
                <a:latin typeface="Calibri"/>
                <a:cs typeface="Calibri"/>
              </a:rPr>
              <a:t> </a:t>
            </a:r>
            <a:r>
              <a:rPr lang="en-GB" sz="1200" dirty="0" err="1">
                <a:latin typeface="Calibri"/>
                <a:cs typeface="Calibri"/>
              </a:rPr>
              <a:t>kullanırlar</a:t>
            </a:r>
            <a:r>
              <a:rPr lang="en-GB" sz="1200" dirty="0">
                <a:latin typeface="Calibri"/>
                <a:cs typeface="Calibri"/>
              </a:rPr>
              <a:t> (Halt </a:t>
            </a:r>
            <a:r>
              <a:rPr lang="en-GB" sz="1200" dirty="0" err="1">
                <a:latin typeface="Calibri"/>
                <a:cs typeface="Calibri"/>
              </a:rPr>
              <a:t>vd</a:t>
            </a:r>
            <a:r>
              <a:rPr lang="en-GB" sz="1200" dirty="0">
                <a:latin typeface="Calibri"/>
                <a:cs typeface="Calibri"/>
              </a:rPr>
              <a:t>., 2017).</a:t>
            </a:r>
            <a:endParaRPr lang="en-GB" sz="1200" b="1" dirty="0">
              <a:latin typeface="Calibri"/>
              <a:cs typeface="Calibri"/>
            </a:endParaRPr>
          </a:p>
          <a:p>
            <a:pPr rtl="0" fontAlgn="base">
              <a:defRPr/>
            </a:pPr>
            <a:endParaRPr lang="en-GB" sz="1200" i="0" u="none" strike="noStrike" kern="1200" cap="none" spc="0" baseline="0" noProof="0">
              <a:solidFill>
                <a:srgbClr val="000000"/>
              </a:solidFill>
              <a:ea typeface="Calibri" panose="020F0502020204030204" pitchFamily="34" charset="0"/>
            </a:endParaRPr>
          </a:p>
          <a:p>
            <a:pPr>
              <a:defRPr/>
            </a:pPr>
            <a:r>
              <a:rPr lang="en-GB" sz="1200" dirty="0" err="1">
                <a:latin typeface="Calibri"/>
                <a:cs typeface="Calibri"/>
              </a:rPr>
              <a:t>Ticari</a:t>
            </a:r>
            <a:r>
              <a:rPr lang="en-GB" sz="1200" dirty="0">
                <a:latin typeface="Calibri"/>
                <a:cs typeface="Calibri"/>
              </a:rPr>
              <a:t> </a:t>
            </a:r>
            <a:r>
              <a:rPr lang="en-GB" sz="1200" dirty="0" err="1">
                <a:latin typeface="Calibri"/>
                <a:cs typeface="Calibri"/>
              </a:rPr>
              <a:t>Takdir</a:t>
            </a:r>
            <a:r>
              <a:rPr lang="en-GB" sz="1200" dirty="0">
                <a:latin typeface="Calibri"/>
                <a:cs typeface="Calibri"/>
              </a:rPr>
              <a:t>, </a:t>
            </a:r>
            <a:r>
              <a:rPr lang="en-GB" sz="1200" dirty="0" err="1">
                <a:latin typeface="Calibri"/>
                <a:cs typeface="Calibri"/>
              </a:rPr>
              <a:t>bir</a:t>
            </a:r>
            <a:r>
              <a:rPr lang="en-GB" sz="1200" dirty="0">
                <a:latin typeface="Calibri"/>
                <a:cs typeface="Calibri"/>
              </a:rPr>
              <a:t> </a:t>
            </a:r>
            <a:r>
              <a:rPr lang="en-GB" sz="1200" dirty="0" err="1">
                <a:latin typeface="Calibri"/>
                <a:cs typeface="Calibri"/>
              </a:rPr>
              <a:t>ürünün</a:t>
            </a:r>
            <a:r>
              <a:rPr lang="en-GB" sz="1200" dirty="0">
                <a:latin typeface="Calibri"/>
                <a:cs typeface="Calibri"/>
              </a:rPr>
              <a:t> </a:t>
            </a:r>
            <a:r>
              <a:rPr lang="en-GB" sz="1200" dirty="0" err="1">
                <a:latin typeface="Calibri"/>
                <a:cs typeface="Calibri"/>
              </a:rPr>
              <a:t>ambalajlandığı</a:t>
            </a:r>
            <a:r>
              <a:rPr lang="en-GB" sz="1200" dirty="0">
                <a:latin typeface="Calibri"/>
                <a:cs typeface="Calibri"/>
              </a:rPr>
              <a:t> </a:t>
            </a:r>
            <a:r>
              <a:rPr lang="en-GB" sz="1200" dirty="0" err="1">
                <a:latin typeface="Calibri"/>
                <a:cs typeface="Calibri"/>
              </a:rPr>
              <a:t>malzemelerin</a:t>
            </a:r>
            <a:r>
              <a:rPr lang="en-GB" sz="1200" dirty="0">
                <a:latin typeface="Calibri"/>
                <a:cs typeface="Calibri"/>
              </a:rPr>
              <a:t> </a:t>
            </a:r>
            <a:r>
              <a:rPr lang="en-GB" sz="1200" dirty="0" err="1">
                <a:latin typeface="Calibri"/>
                <a:cs typeface="Calibri"/>
              </a:rPr>
              <a:t>tasarımı</a:t>
            </a:r>
            <a:r>
              <a:rPr lang="en-GB" sz="1200" dirty="0">
                <a:latin typeface="Calibri"/>
                <a:cs typeface="Calibri"/>
              </a:rPr>
              <a:t> </a:t>
            </a:r>
            <a:r>
              <a:rPr lang="en-GB" sz="1200" dirty="0" err="1">
                <a:latin typeface="Calibri"/>
                <a:cs typeface="Calibri"/>
              </a:rPr>
              <a:t>ve</a:t>
            </a:r>
            <a:r>
              <a:rPr lang="en-GB" sz="1200" dirty="0">
                <a:latin typeface="Calibri"/>
                <a:cs typeface="Calibri"/>
              </a:rPr>
              <a:t> </a:t>
            </a:r>
            <a:r>
              <a:rPr lang="en-GB" sz="1200" dirty="0" err="1">
                <a:latin typeface="Calibri"/>
                <a:cs typeface="Calibri"/>
              </a:rPr>
              <a:t>şekline</a:t>
            </a:r>
            <a:r>
              <a:rPr lang="en-GB" sz="1200" dirty="0">
                <a:latin typeface="Calibri"/>
                <a:cs typeface="Calibri"/>
              </a:rPr>
              <a:t> </a:t>
            </a:r>
            <a:r>
              <a:rPr lang="en-GB" sz="1200" dirty="0" err="1">
                <a:latin typeface="Calibri"/>
                <a:cs typeface="Calibri"/>
              </a:rPr>
              <a:t>atıfta</a:t>
            </a:r>
            <a:r>
              <a:rPr lang="en-GB" sz="1200" dirty="0">
                <a:latin typeface="Calibri"/>
                <a:cs typeface="Calibri"/>
              </a:rPr>
              <a:t> </a:t>
            </a:r>
            <a:r>
              <a:rPr lang="en-GB" sz="1200" dirty="0" err="1">
                <a:latin typeface="Calibri"/>
                <a:cs typeface="Calibri"/>
              </a:rPr>
              <a:t>bulunur</a:t>
            </a:r>
            <a:r>
              <a:rPr lang="en-GB" sz="1200" dirty="0">
                <a:latin typeface="Calibri"/>
                <a:cs typeface="Calibri"/>
              </a:rPr>
              <a:t> (Cornell Law School, </a:t>
            </a:r>
            <a:r>
              <a:rPr lang="en-GB" sz="1200" dirty="0" err="1">
                <a:latin typeface="Calibri"/>
                <a:cs typeface="Calibri"/>
              </a:rPr>
              <a:t>t.y.</a:t>
            </a:r>
            <a:r>
              <a:rPr lang="en-GB" sz="1200" dirty="0">
                <a:latin typeface="Calibri"/>
                <a:cs typeface="Calibri"/>
              </a:rPr>
              <a:t>). </a:t>
            </a:r>
            <a:r>
              <a:rPr lang="en-GB" sz="1200" dirty="0" err="1">
                <a:latin typeface="Calibri"/>
                <a:ea typeface="Calibri" panose="020F0502020204030204" pitchFamily="34" charset="0"/>
                <a:cs typeface="Calibri"/>
              </a:rPr>
              <a:t>Başka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deyişle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malın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veya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menfaatin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kaynağını</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gösteren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veya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tanıyan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ve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diğerlerinden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ayıran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bir</a:t>
            </a:r>
            <a:r>
              <a:rPr lang="en-GB" sz="1200" dirty="0">
                <a:latin typeface="Calibri"/>
                <a:ea typeface="Calibri" panose="020F0502020204030204" pitchFamily="34" charset="0"/>
                <a:cs typeface="Calibri"/>
              </a:rPr>
              <a:t> mal </a:t>
            </a:r>
            <a:r>
              <a:rPr lang="en-GB" sz="1200" dirty="0" err="1">
                <a:latin typeface="Calibri"/>
                <a:ea typeface="Calibri" panose="020F0502020204030204" pitchFamily="34" charset="0"/>
                <a:cs typeface="Calibri"/>
              </a:rPr>
              <a:t>veya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menfaatin</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genel</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ticari</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görünümüdür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Uluslararası</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Ticaret</a:t>
            </a:r>
            <a:r>
              <a:rPr lang="en-GB" sz="1200" dirty="0" err="1">
                <a:latin typeface="Calibri"/>
                <a:cs typeface="Calibri"/>
              </a:rPr>
              <a:t>ark</a:t>
            </a:r>
            <a:r>
              <a:rPr lang="en-GB" sz="1200" dirty="0">
                <a:latin typeface="Calibri"/>
                <a:cs typeface="Calibri"/>
              </a:rPr>
              <a:t> </a:t>
            </a:r>
            <a:r>
              <a:rPr lang="en-GB" sz="1200" dirty="0" err="1">
                <a:latin typeface="Calibri"/>
                <a:cs typeface="Calibri"/>
              </a:rPr>
              <a:t>Derneği</a:t>
            </a:r>
            <a:r>
              <a:rPr lang="en-GB" sz="1200" dirty="0">
                <a:latin typeface="Calibri"/>
                <a:cs typeface="Calibri"/>
              </a:rPr>
              <a:t> - International Trademark Association, </a:t>
            </a:r>
            <a:r>
              <a:rPr lang="en-GB" sz="1200" dirty="0" err="1">
                <a:latin typeface="Calibri"/>
                <a:cs typeface="Calibri"/>
              </a:rPr>
              <a:t>t.y.</a:t>
            </a:r>
            <a:r>
              <a:rPr lang="en-GB" sz="1200" dirty="0">
                <a:latin typeface="Calibri"/>
                <a:cs typeface="Calibri"/>
              </a:rPr>
              <a:t>). </a:t>
            </a:r>
            <a:r>
              <a:rPr lang="en-GB" sz="1200" dirty="0" err="1">
                <a:latin typeface="Calibri"/>
                <a:cs typeface="Calibri"/>
              </a:rPr>
              <a:t>Örneğin</a:t>
            </a:r>
            <a:r>
              <a:rPr lang="en-GB" sz="1200" dirty="0">
                <a:latin typeface="Calibri"/>
                <a:cs typeface="Calibri"/>
              </a:rPr>
              <a:t>, Pepperidge </a:t>
            </a:r>
            <a:r>
              <a:rPr lang="en-GB" sz="1200" dirty="0" err="1">
                <a:latin typeface="Calibri"/>
                <a:cs typeface="Calibri"/>
              </a:rPr>
              <a:t>Farm'ın</a:t>
            </a:r>
            <a:r>
              <a:rPr lang="en-GB" sz="1200" dirty="0">
                <a:latin typeface="Calibri"/>
                <a:cs typeface="Calibri"/>
              </a:rPr>
              <a:t> Milano </a:t>
            </a:r>
            <a:r>
              <a:rPr lang="en-GB" sz="1200" dirty="0" err="1">
                <a:latin typeface="Calibri"/>
                <a:cs typeface="Calibri"/>
              </a:rPr>
              <a:t>Kurabiyeleri</a:t>
            </a:r>
            <a:r>
              <a:rPr lang="en-GB" sz="1200" dirty="0">
                <a:latin typeface="Calibri"/>
                <a:cs typeface="Calibri"/>
              </a:rPr>
              <a:t>, </a:t>
            </a:r>
            <a:r>
              <a:rPr lang="en-GB" sz="1200" dirty="0" err="1">
                <a:latin typeface="Calibri"/>
                <a:cs typeface="Calibri"/>
              </a:rPr>
              <a:t>Carvel'in</a:t>
            </a:r>
            <a:r>
              <a:rPr lang="en-GB" sz="1200" dirty="0">
                <a:latin typeface="Calibri"/>
                <a:cs typeface="Calibri"/>
              </a:rPr>
              <a:t> Fudgie the Whale Ice </a:t>
            </a:r>
            <a:r>
              <a:rPr lang="en-GB" sz="1200" dirty="0" err="1">
                <a:latin typeface="Calibri"/>
                <a:cs typeface="Calibri"/>
              </a:rPr>
              <a:t>ürünü</a:t>
            </a:r>
            <a:r>
              <a:rPr lang="en-GB" sz="1200" dirty="0">
                <a:latin typeface="Calibri"/>
                <a:cs typeface="Calibri"/>
              </a:rPr>
              <a:t>, </a:t>
            </a:r>
            <a:r>
              <a:rPr lang="en-GB" sz="1200" dirty="0" err="1">
                <a:latin typeface="Calibri"/>
                <a:cs typeface="Calibri"/>
              </a:rPr>
              <a:t>Kremalı</a:t>
            </a:r>
            <a:r>
              <a:rPr lang="en-GB" sz="1200" dirty="0">
                <a:latin typeface="Calibri"/>
                <a:cs typeface="Calibri"/>
              </a:rPr>
              <a:t> Kek, </a:t>
            </a:r>
            <a:r>
              <a:rPr lang="en-GB" sz="1200" dirty="0" err="1">
                <a:latin typeface="Calibri"/>
                <a:cs typeface="Calibri"/>
              </a:rPr>
              <a:t>üstte</a:t>
            </a:r>
            <a:r>
              <a:rPr lang="en-GB" sz="1200" dirty="0">
                <a:latin typeface="Calibri"/>
                <a:cs typeface="Calibri"/>
              </a:rPr>
              <a:t> Dairy Queen </a:t>
            </a:r>
            <a:r>
              <a:rPr lang="en-GB" sz="1200" dirty="0" err="1">
                <a:latin typeface="Calibri"/>
                <a:cs typeface="Calibri"/>
              </a:rPr>
              <a:t>markasının</a:t>
            </a:r>
            <a:r>
              <a:rPr lang="en-GB" sz="1200" dirty="0">
                <a:latin typeface="Calibri"/>
                <a:cs typeface="Calibri"/>
              </a:rPr>
              <a:t> </a:t>
            </a:r>
            <a:r>
              <a:rPr lang="en-GB" sz="1200" dirty="0" err="1">
                <a:latin typeface="Calibri"/>
                <a:cs typeface="Calibri"/>
              </a:rPr>
              <a:t>dondurması</a:t>
            </a:r>
            <a:r>
              <a:rPr lang="en-GB" sz="1200" dirty="0">
                <a:latin typeface="Calibri"/>
                <a:cs typeface="Calibri"/>
              </a:rPr>
              <a:t>, </a:t>
            </a:r>
            <a:r>
              <a:rPr lang="en-GB" sz="1200" dirty="0" err="1">
                <a:latin typeface="Calibri"/>
                <a:cs typeface="Calibri"/>
              </a:rPr>
              <a:t>Hershey'in</a:t>
            </a:r>
            <a:r>
              <a:rPr lang="en-GB" sz="1200" dirty="0">
                <a:latin typeface="Calibri"/>
                <a:cs typeface="Calibri"/>
              </a:rPr>
              <a:t> </a:t>
            </a:r>
            <a:r>
              <a:rPr lang="en-GB" sz="1200" dirty="0" err="1">
                <a:latin typeface="Calibri"/>
                <a:cs typeface="Calibri"/>
              </a:rPr>
              <a:t>öpücükleri</a:t>
            </a:r>
            <a:r>
              <a:rPr lang="en-GB" sz="1200" dirty="0">
                <a:latin typeface="Calibri"/>
                <a:cs typeface="Calibri"/>
              </a:rPr>
              <a:t>, </a:t>
            </a:r>
            <a:r>
              <a:rPr lang="en-GB" sz="1200" dirty="0" err="1">
                <a:latin typeface="Calibri"/>
                <a:cs typeface="Calibri"/>
              </a:rPr>
              <a:t>Hershey'in</a:t>
            </a:r>
            <a:r>
              <a:rPr lang="en-GB" sz="1200" dirty="0">
                <a:latin typeface="Calibri"/>
                <a:cs typeface="Calibri"/>
              </a:rPr>
              <a:t> </a:t>
            </a:r>
            <a:r>
              <a:rPr lang="en-GB" sz="1200" dirty="0" err="1">
                <a:latin typeface="Calibri"/>
                <a:cs typeface="Calibri"/>
              </a:rPr>
              <a:t>çikolatası</a:t>
            </a:r>
            <a:r>
              <a:rPr lang="en-GB" sz="1200" dirty="0">
                <a:latin typeface="Calibri"/>
                <a:cs typeface="Calibri"/>
              </a:rPr>
              <a:t> </a:t>
            </a:r>
            <a:r>
              <a:rPr lang="en-GB" sz="1200" dirty="0" err="1">
                <a:latin typeface="Calibri"/>
                <a:cs typeface="Calibri"/>
              </a:rPr>
              <a:t>gibi</a:t>
            </a:r>
            <a:r>
              <a:rPr lang="en-GB" sz="1200" dirty="0">
                <a:latin typeface="Calibri"/>
                <a:cs typeface="Calibri"/>
              </a:rPr>
              <a:t> (Saunders </a:t>
            </a:r>
            <a:r>
              <a:rPr lang="en-GB" sz="1200" dirty="0" err="1">
                <a:latin typeface="Calibri"/>
                <a:cs typeface="Calibri"/>
              </a:rPr>
              <a:t>ve</a:t>
            </a:r>
            <a:r>
              <a:rPr lang="en-GB" sz="1200" dirty="0">
                <a:latin typeface="Calibri"/>
                <a:cs typeface="Calibri"/>
              </a:rPr>
              <a:t> Flugge, 2021).</a:t>
            </a:r>
            <a:endParaRPr lang="en-GB" dirty="0"/>
          </a:p>
        </p:txBody>
      </p:sp>
      <p:sp>
        <p:nvSpPr>
          <p:cNvPr id="5" name="TextBox 4">
            <a:extLst>
              <a:ext uri="{FF2B5EF4-FFF2-40B4-BE49-F238E27FC236}">
                <a16:creationId xmlns:a16="http://schemas.microsoft.com/office/drawing/2014/main" id="{A25B0B12-06AA-E3AE-888C-24629B307B28}"/>
              </a:ext>
            </a:extLst>
          </p:cNvPr>
          <p:cNvSpPr txBox="1"/>
          <p:nvPr/>
        </p:nvSpPr>
        <p:spPr>
          <a:xfrm>
            <a:off x="1581247" y="1368259"/>
            <a:ext cx="5465962" cy="461665"/>
          </a:xfrm>
          <a:prstGeom prst="rect">
            <a:avLst/>
          </a:prstGeom>
          <a:noFill/>
        </p:spPr>
        <p:txBody>
          <a:bodyPr wrap="square" lIns="91440" tIns="45720" rIns="91440" bIns="45720" anchor="t">
            <a:spAutoFit/>
          </a:bodyPr>
          <a:lstStyle/>
          <a:p>
            <a:pPr algn="r" rtl="0"/>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B.3.2. Fikri Mülkiyet Hakları</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4098" name="Picture 2">
            <a:extLst>
              <a:ext uri="{FF2B5EF4-FFF2-40B4-BE49-F238E27FC236}">
                <a16:creationId xmlns:a16="http://schemas.microsoft.com/office/drawing/2014/main" id="{A6A5D019-A0BB-4C3C-0880-C4E483F8D08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828" y="9275508"/>
            <a:ext cx="565553" cy="5655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67CCD5B-1D7D-8C6E-62BA-A53B6C5C6444}"/>
              </a:ext>
            </a:extLst>
          </p:cNvPr>
          <p:cNvSpPr txBox="1"/>
          <p:nvPr/>
        </p:nvSpPr>
        <p:spPr>
          <a:xfrm>
            <a:off x="944077" y="9282669"/>
            <a:ext cx="6103131" cy="461665"/>
          </a:xfrm>
          <a:prstGeom prst="rect">
            <a:avLst/>
          </a:prstGeom>
          <a:noFill/>
        </p:spPr>
        <p:txBody>
          <a:bodyPr wrap="square">
            <a:spAutoFit/>
          </a:bodyPr>
          <a:lstStyle/>
          <a:p>
            <a:pPr algn="l" rtl="0" fontAlgn="base"/>
            <a:r>
              <a:rPr lang="fr-FR" sz="1200" b="1" i="0">
                <a:effectLst/>
                <a:latin typeface="Calibri" panose="020F0502020204030204" pitchFamily="34" charset="0"/>
                <a:ea typeface="Calibri" panose="020F0502020204030204" pitchFamily="34" charset="0"/>
                <a:cs typeface="Calibri" panose="020F0502020204030204" pitchFamily="34" charset="0"/>
              </a:rPr>
              <a:t>Yayın Önerileri</a:t>
            </a:r>
            <a:r>
              <a:rPr lang="fr-FR" sz="1200" b="0" i="0">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fr-FR" sz="1200" b="0" i="0" u="sng" strike="noStrike">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https://www.reuters.com/article/us-eu-copyright-netherlands-food-idUSKCN1NI1IN</a:t>
            </a:r>
            <a:r>
              <a:rPr lang="fr-FR" sz="1200" b="0" i="0">
                <a:effectLst/>
                <a:latin typeface="Calibri" panose="020F0502020204030204" pitchFamily="34" charset="0"/>
                <a:ea typeface="Calibri" panose="020F0502020204030204" pitchFamily="34" charset="0"/>
                <a:cs typeface="Calibri" panose="020F0502020204030204" pitchFamily="34" charset="0"/>
              </a:rPr>
              <a:t> </a:t>
            </a:r>
          </a:p>
        </p:txBody>
      </p:sp>
      <p:sp>
        <p:nvSpPr>
          <p:cNvPr id="34" name="Slide Number Placeholder 9">
            <a:extLst>
              <a:ext uri="{FF2B5EF4-FFF2-40B4-BE49-F238E27FC236}">
                <a16:creationId xmlns:a16="http://schemas.microsoft.com/office/drawing/2014/main" id="{0E5405E4-F471-28E7-CCC2-BBA782ED891D}"/>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49</a:t>
            </a:fld>
            <a:endParaRPr lang="en-US" sz="1100"/>
          </a:p>
        </p:txBody>
      </p:sp>
      <p:pic>
        <p:nvPicPr>
          <p:cNvPr id="4" name="Picture 3">
            <a:extLst>
              <a:ext uri="{FF2B5EF4-FFF2-40B4-BE49-F238E27FC236}">
                <a16:creationId xmlns:a16="http://schemas.microsoft.com/office/drawing/2014/main" id="{F9C06A36-DC18-0BCB-1AAC-1E12F6AC06CB}"/>
              </a:ext>
            </a:extLst>
          </p:cNvPr>
          <p:cNvPicPr>
            <a:picLocks noChangeAspect="1"/>
          </p:cNvPicPr>
          <p:nvPr/>
        </p:nvPicPr>
        <p:blipFill>
          <a:blip r:embed="rId4"/>
          <a:stretch>
            <a:fillRect/>
          </a:stretch>
        </p:blipFill>
        <p:spPr>
          <a:xfrm>
            <a:off x="6651544" y="9372093"/>
            <a:ext cx="504702" cy="476250"/>
          </a:xfrm>
          <a:prstGeom prst="rect">
            <a:avLst/>
          </a:prstGeom>
        </p:spPr>
      </p:pic>
    </p:spTree>
    <p:extLst>
      <p:ext uri="{BB962C8B-B14F-4D97-AF65-F5344CB8AC3E}">
        <p14:creationId xmlns:p14="http://schemas.microsoft.com/office/powerpoint/2010/main" val="238686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D69112-BDCC-6434-0022-21066971E4D8}"/>
              </a:ext>
            </a:extLst>
          </p:cNvPr>
          <p:cNvSpPr>
            <a:spLocks noGrp="1"/>
          </p:cNvSpPr>
          <p:nvPr>
            <p:ph type="body" sz="quarter" idx="30"/>
          </p:nvPr>
        </p:nvSpPr>
        <p:spPr/>
        <p:txBody>
          <a:bodyPr lIns="91440" tIns="45720" rIns="91440" bIns="45720" anchor="t">
            <a:noAutofit/>
          </a:bodyPr>
          <a:lstStyle/>
          <a:p>
            <a:r>
              <a:rPr lang="en-IE" sz="3600" b="1" dirty="0" err="1">
                <a:latin typeface="Calibri"/>
                <a:ea typeface="Calibri"/>
                <a:cs typeface="Calibri"/>
              </a:rPr>
              <a:t>Önsöz</a:t>
            </a:r>
            <a:r>
              <a:rPr lang="en-IE" sz="3600" b="1" dirty="0">
                <a:latin typeface="Calibri"/>
                <a:ea typeface="Calibri"/>
                <a:cs typeface="Calibri"/>
              </a:rPr>
              <a:t> </a:t>
            </a:r>
            <a:r>
              <a:rPr lang="en-IE" sz="3600" dirty="0">
                <a:latin typeface="Calibri"/>
                <a:ea typeface="Calibri"/>
                <a:cs typeface="Calibri"/>
              </a:rPr>
              <a:t>- Neden?</a:t>
            </a:r>
            <a:endParaRPr lang="en-US" dirty="0"/>
          </a:p>
        </p:txBody>
      </p:sp>
      <p:sp>
        <p:nvSpPr>
          <p:cNvPr id="3" name="Text Placeholder 2">
            <a:extLst>
              <a:ext uri="{FF2B5EF4-FFF2-40B4-BE49-F238E27FC236}">
                <a16:creationId xmlns:a16="http://schemas.microsoft.com/office/drawing/2014/main" id="{D9EC9468-E343-4944-2AFD-AF4490B12DDC}"/>
              </a:ext>
            </a:extLst>
          </p:cNvPr>
          <p:cNvSpPr>
            <a:spLocks noGrp="1"/>
          </p:cNvSpPr>
          <p:nvPr>
            <p:ph type="body" sz="quarter" idx="32"/>
          </p:nvPr>
        </p:nvSpPr>
        <p:spPr>
          <a:xfrm>
            <a:off x="903720" y="2441849"/>
            <a:ext cx="6143488" cy="6820641"/>
          </a:xfrm>
        </p:spPr>
        <p:txBody>
          <a:bodyPr lIns="91440" tIns="45720" rIns="91440" bIns="45720" numCol="1" spcCol="288000" anchor="t">
            <a:noAutofit/>
          </a:bodyPr>
          <a:lstStyle/>
          <a:p>
            <a:pPr fontAlgn="base"/>
            <a:r>
              <a:rPr lang="tr-TR" sz="1200" b="0" i="0" dirty="0">
                <a:solidFill>
                  <a:srgbClr val="000000"/>
                </a:solidFill>
                <a:effectLst/>
                <a:latin typeface="Calibri"/>
                <a:ea typeface="Calibri"/>
                <a:cs typeface="Calibri"/>
              </a:rPr>
              <a:t>Dünyanın artan gıda talebi, iklim değişikliğine bağlı kaynak kısıtlamaları ve tarımın</a:t>
            </a:r>
            <a:r>
              <a:rPr lang="tr-TR" sz="1200" dirty="0">
                <a:latin typeface="Calibri"/>
                <a:ea typeface="Calibri"/>
                <a:cs typeface="Calibri"/>
              </a:rPr>
              <a:t> artan </a:t>
            </a:r>
            <a:r>
              <a:rPr lang="tr-TR" sz="1200" b="0" i="0" dirty="0">
                <a:solidFill>
                  <a:srgbClr val="000000"/>
                </a:solidFill>
                <a:effectLst/>
                <a:latin typeface="Calibri"/>
                <a:ea typeface="Calibri"/>
                <a:cs typeface="Calibri"/>
              </a:rPr>
              <a:t>talebi karşılayamaması</a:t>
            </a:r>
            <a:r>
              <a:rPr lang="tr-TR" sz="1200" dirty="0">
                <a:latin typeface="Calibri"/>
                <a:ea typeface="Calibri"/>
                <a:cs typeface="Calibri"/>
              </a:rPr>
              <a:t>, </a:t>
            </a:r>
            <a:r>
              <a:rPr lang="tr-TR" sz="1200" b="0" i="0" dirty="0">
                <a:solidFill>
                  <a:srgbClr val="000000"/>
                </a:solidFill>
                <a:effectLst/>
                <a:latin typeface="Calibri"/>
                <a:ea typeface="Calibri"/>
                <a:cs typeface="Calibri"/>
              </a:rPr>
              <a:t>insanlığı daha sürdürülebilir sistemler geliştirmeye </a:t>
            </a:r>
            <a:r>
              <a:rPr lang="tr-TR" sz="1200" dirty="0">
                <a:latin typeface="Calibri"/>
                <a:ea typeface="Calibri"/>
                <a:cs typeface="Calibri"/>
              </a:rPr>
              <a:t>itmektedir</a:t>
            </a:r>
            <a:r>
              <a:rPr lang="tr-TR" sz="1200" b="0" i="0" dirty="0">
                <a:solidFill>
                  <a:srgbClr val="000000"/>
                </a:solidFill>
                <a:effectLst/>
                <a:latin typeface="Calibri"/>
                <a:ea typeface="Calibri"/>
                <a:cs typeface="Calibri"/>
              </a:rPr>
              <a:t>. Sürdürülebilir ve etik uygulamalara duyulan ihtiyaç, Avrupa Birliği (AB) ve Birleşmiş </a:t>
            </a:r>
            <a:r>
              <a:rPr lang="tr-TR" sz="1200" b="0" i="0" dirty="0" err="1">
                <a:solidFill>
                  <a:srgbClr val="000000"/>
                </a:solidFill>
                <a:effectLst/>
                <a:latin typeface="Calibri"/>
                <a:ea typeface="Calibri"/>
                <a:cs typeface="Calibri"/>
              </a:rPr>
              <a:t>Milletler'in</a:t>
            </a:r>
            <a:r>
              <a:rPr lang="tr-TR" sz="1200" b="0" i="0" dirty="0">
                <a:solidFill>
                  <a:srgbClr val="000000"/>
                </a:solidFill>
                <a:effectLst/>
                <a:latin typeface="Calibri"/>
                <a:ea typeface="Calibri"/>
                <a:cs typeface="Calibri"/>
              </a:rPr>
              <a:t> (BM) hepimizi üstesinden gelmeye teşvik ettiği bir sorun haline </a:t>
            </a:r>
            <a:r>
              <a:rPr lang="tr-TR" sz="1200" dirty="0">
                <a:latin typeface="Calibri"/>
                <a:ea typeface="Calibri"/>
                <a:cs typeface="Calibri"/>
              </a:rPr>
              <a:t>gelmiştir.</a:t>
            </a:r>
            <a:endParaRPr lang="tr-TR" dirty="0"/>
          </a:p>
          <a:p>
            <a:pPr rtl="0" fontAlgn="base"/>
            <a:endParaRPr lang="tr-TR" sz="1200" b="0" i="0" dirty="0">
              <a:solidFill>
                <a:srgbClr val="000000"/>
              </a:solidFill>
              <a:effectLst/>
              <a:ea typeface="Calibri" panose="020F0502020204030204" pitchFamily="34" charset="0"/>
            </a:endParaRPr>
          </a:p>
          <a:p>
            <a:pPr fontAlgn="base"/>
            <a:r>
              <a:rPr lang="tr-TR" sz="1200" b="0" i="0" dirty="0">
                <a:solidFill>
                  <a:srgbClr val="000000"/>
                </a:solidFill>
                <a:effectLst/>
                <a:latin typeface="Calibri"/>
                <a:ea typeface="Calibri"/>
                <a:cs typeface="Calibri"/>
              </a:rPr>
              <a:t>Avrupa Komisyonu'na </a:t>
            </a:r>
            <a:r>
              <a:rPr lang="tr-TR" sz="1200" dirty="0">
                <a:latin typeface="Calibri"/>
                <a:ea typeface="Calibri"/>
                <a:cs typeface="Calibri"/>
              </a:rPr>
              <a:t> </a:t>
            </a:r>
            <a:r>
              <a:rPr lang="tr-TR" sz="1200" b="0" i="0" dirty="0">
                <a:solidFill>
                  <a:srgbClr val="000000"/>
                </a:solidFill>
                <a:effectLst/>
                <a:latin typeface="Calibri"/>
                <a:ea typeface="Calibri"/>
                <a:cs typeface="Calibri"/>
              </a:rPr>
              <a:t>göre </a:t>
            </a:r>
            <a:r>
              <a:rPr lang="tr-TR" sz="1200" dirty="0">
                <a:latin typeface="Calibri"/>
                <a:ea typeface="Calibri"/>
                <a:cs typeface="Calibri"/>
              </a:rPr>
              <a:t>, </a:t>
            </a:r>
            <a:r>
              <a:rPr lang="tr-TR" sz="1200" b="0" i="0" dirty="0">
                <a:solidFill>
                  <a:srgbClr val="000000"/>
                </a:solidFill>
                <a:effectLst/>
                <a:latin typeface="Calibri"/>
                <a:ea typeface="Calibri"/>
                <a:cs typeface="Calibri"/>
              </a:rPr>
              <a:t>gıda ve içecek sektörü, rekabet avantajı ile önemli bir ticaret fazlası </a:t>
            </a:r>
            <a:r>
              <a:rPr lang="tr-TR" sz="1200" dirty="0">
                <a:latin typeface="Calibri"/>
                <a:ea typeface="Calibri"/>
                <a:cs typeface="Calibri"/>
              </a:rPr>
              <a:t>yaratması sebebiyle, Avrupa Birliği'nin</a:t>
            </a:r>
            <a:r>
              <a:rPr lang="tr-TR" sz="1200" b="0" i="0" dirty="0">
                <a:solidFill>
                  <a:srgbClr val="000000"/>
                </a:solidFill>
                <a:effectLst/>
                <a:latin typeface="Calibri"/>
                <a:ea typeface="Calibri"/>
                <a:cs typeface="Calibri"/>
              </a:rPr>
              <a:t> en büyük imalat sanayiidir. Bu yüksek katma değerli sektöre KOBİ'ler hakimdir; ancak KOBİ'ler, iş geliştirme, etik ve sürdürülebilir gıda üretimi ve pazarlamasında yenilikçi bir değişim başlatmak</a:t>
            </a:r>
            <a:r>
              <a:rPr lang="tr-TR" sz="1200" dirty="0">
                <a:latin typeface="Calibri"/>
                <a:ea typeface="Calibri"/>
                <a:cs typeface="Calibri"/>
              </a:rPr>
              <a:t> amacıyla  </a:t>
            </a:r>
            <a:r>
              <a:rPr lang="tr-TR" sz="1200" b="0" i="0" dirty="0">
                <a:solidFill>
                  <a:srgbClr val="000000"/>
                </a:solidFill>
                <a:effectLst/>
                <a:latin typeface="Calibri"/>
                <a:ea typeface="Calibri"/>
                <a:cs typeface="Calibri"/>
              </a:rPr>
              <a:t>profesyonel kapasite, beceri veya farkındalıktan yoksun oldukları için yanıt vermekte yavaş </a:t>
            </a:r>
            <a:r>
              <a:rPr lang="tr-TR" sz="1200" dirty="0">
                <a:latin typeface="Calibri"/>
                <a:ea typeface="Calibri"/>
                <a:cs typeface="Calibri"/>
              </a:rPr>
              <a:t>kalmaktadırlar.</a:t>
            </a:r>
            <a:endParaRPr lang="tr-TR" sz="1200" b="0" i="0" dirty="0">
              <a:solidFill>
                <a:srgbClr val="000000"/>
              </a:solidFill>
              <a:latin typeface="Calibri"/>
              <a:ea typeface="Calibri"/>
              <a:cs typeface="Calibri"/>
            </a:endParaRPr>
          </a:p>
          <a:p>
            <a:pPr rtl="0"/>
            <a:endParaRPr lang="tr-TR" sz="1200" dirty="0">
              <a:ea typeface="Calibri" panose="020F0502020204030204" pitchFamily="34" charset="0"/>
            </a:endParaRPr>
          </a:p>
          <a:p>
            <a:r>
              <a:rPr lang="tr-TR" sz="1200" b="1" dirty="0">
                <a:latin typeface="Calibri"/>
                <a:ea typeface="Calibri"/>
                <a:cs typeface="Calibri"/>
              </a:rPr>
              <a:t>Etik Gıda Girişimciliği</a:t>
            </a:r>
            <a:r>
              <a:rPr lang="tr-TR" sz="1200" dirty="0">
                <a:latin typeface="Calibri"/>
                <a:ea typeface="Calibri"/>
                <a:cs typeface="Calibri"/>
              </a:rPr>
              <a:t>- EFE projesi (Şekil 1) bu konuda bir değişim başlatmayı amaçlamaktadır. Potansiyel girişimcileri destek ve bilgi ile bu sıçramayı yapmaya teşvik etmek hedeflenmektedir.</a:t>
            </a:r>
          </a:p>
          <a:p>
            <a:pPr rtl="0"/>
            <a:endParaRPr lang="tr-TR" sz="1200" dirty="0">
              <a:ea typeface="Calibri" panose="020F0502020204030204" pitchFamily="34" charset="0"/>
            </a:endParaRPr>
          </a:p>
          <a:p>
            <a:endParaRPr lang="tr-TR" sz="1200" dirty="0">
              <a:ea typeface="Calibri" panose="020F0502020204030204" pitchFamily="34" charset="0"/>
              <a:cs typeface="Calibri"/>
            </a:endParaRPr>
          </a:p>
          <a:p>
            <a:pPr rtl="0"/>
            <a:endParaRPr lang="tr-TR" sz="1200" dirty="0">
              <a:ea typeface="Calibri" panose="020F0502020204030204" pitchFamily="34" charset="0"/>
            </a:endParaRPr>
          </a:p>
          <a:p>
            <a:pPr rtl="0"/>
            <a:endParaRPr lang="tr-TR" sz="1200" dirty="0">
              <a:ea typeface="Calibri" panose="020F0502020204030204" pitchFamily="34" charset="0"/>
            </a:endParaRPr>
          </a:p>
          <a:p>
            <a:pPr rtl="0"/>
            <a:endParaRPr lang="tr-TR" sz="1200" dirty="0">
              <a:ea typeface="Calibri" panose="020F0502020204030204" pitchFamily="34" charset="0"/>
            </a:endParaRPr>
          </a:p>
          <a:p>
            <a:pPr rtl="0"/>
            <a:endParaRPr lang="tr-TR" sz="1200" dirty="0">
              <a:ea typeface="Calibri" panose="020F0502020204030204" pitchFamily="34" charset="0"/>
            </a:endParaRPr>
          </a:p>
          <a:p>
            <a:pPr rtl="0"/>
            <a:endParaRPr lang="tr-TR" sz="1200" b="1" dirty="0">
              <a:ea typeface="Calibri" panose="020F0502020204030204" pitchFamily="34" charset="0"/>
            </a:endParaRPr>
          </a:p>
          <a:p>
            <a:pPr algn="ctr"/>
            <a:r>
              <a:rPr lang="tr-TR" sz="1000" b="1" dirty="0">
                <a:latin typeface="Calibri"/>
                <a:ea typeface="Calibri"/>
                <a:cs typeface="Calibri"/>
              </a:rPr>
              <a:t>Şekil 1</a:t>
            </a:r>
            <a:r>
              <a:rPr lang="tr-TR" sz="1000" dirty="0">
                <a:latin typeface="Calibri"/>
                <a:ea typeface="Calibri"/>
                <a:cs typeface="Calibri"/>
              </a:rPr>
              <a:t>– Erasmus + EFE Projesi Logosu. İnsanlar, Dünya ve Kar  için Gıda</a:t>
            </a:r>
            <a:endParaRPr lang="tr-TR" sz="1000" dirty="0">
              <a:ea typeface="Calibri"/>
            </a:endParaRPr>
          </a:p>
          <a:p>
            <a:pPr rtl="0"/>
            <a:endParaRPr lang="tr-TR" sz="1200" dirty="0">
              <a:ea typeface="Calibri" panose="020F0502020204030204" pitchFamily="34" charset="0"/>
            </a:endParaRPr>
          </a:p>
          <a:p>
            <a:pPr rtl="0"/>
            <a:r>
              <a:rPr lang="tr-TR" sz="1200" dirty="0">
                <a:latin typeface="Calibri"/>
                <a:ea typeface="Calibri"/>
                <a:cs typeface="Calibri"/>
              </a:rPr>
              <a:t>Etik gıda kavramı üç temele dayanmaktadır:</a:t>
            </a:r>
            <a:endParaRPr lang="tr-TR" sz="1200" dirty="0">
              <a:ea typeface="Calibri"/>
            </a:endParaRPr>
          </a:p>
          <a:p>
            <a:pPr marL="171450" indent="-171450" rtl="0">
              <a:buFont typeface="Arial" panose="020B0604020202020204" pitchFamily="34" charset="0"/>
              <a:buChar char="•"/>
            </a:pPr>
            <a:r>
              <a:rPr lang="tr-TR" sz="1200" dirty="0">
                <a:latin typeface="Calibri"/>
                <a:ea typeface="Calibri"/>
                <a:cs typeface="Calibri"/>
              </a:rPr>
              <a:t>İnsanlar (tüketici ve çalışanlar),</a:t>
            </a:r>
            <a:endParaRPr lang="tr-TR" sz="1200" dirty="0">
              <a:ea typeface="Calibri"/>
            </a:endParaRPr>
          </a:p>
          <a:p>
            <a:pPr marL="171450" indent="-171450">
              <a:buFont typeface="Arial" panose="020B0604020202020204" pitchFamily="34" charset="0"/>
              <a:buChar char="•"/>
            </a:pPr>
            <a:r>
              <a:rPr lang="tr-TR" sz="1200" dirty="0">
                <a:latin typeface="Calibri"/>
                <a:ea typeface="Calibri"/>
                <a:cs typeface="Calibri"/>
              </a:rPr>
              <a:t>Dünya (çevresel sürdürülebilirlik) ve</a:t>
            </a:r>
            <a:endParaRPr lang="tr-TR" sz="1200" dirty="0">
              <a:ea typeface="Calibri"/>
            </a:endParaRPr>
          </a:p>
          <a:p>
            <a:pPr marL="171450" indent="-171450" rtl="0">
              <a:buFont typeface="Arial" panose="020B0604020202020204" pitchFamily="34" charset="0"/>
              <a:buChar char="•"/>
            </a:pPr>
            <a:r>
              <a:rPr lang="tr-TR" sz="1200" dirty="0">
                <a:latin typeface="Calibri"/>
                <a:ea typeface="Calibri"/>
                <a:cs typeface="Calibri"/>
              </a:rPr>
              <a:t>Hayvanlar (esas olarak hayvan hakları ve refahı ile ilgilidir).</a:t>
            </a:r>
            <a:endParaRPr lang="tr-TR" sz="1200" dirty="0">
              <a:ea typeface="Calibri"/>
            </a:endParaRPr>
          </a:p>
          <a:p>
            <a:pPr rtl="0"/>
            <a:endParaRPr lang="tr-TR" sz="1200" dirty="0">
              <a:ea typeface="Calibri" panose="020F0502020204030204" pitchFamily="34" charset="0"/>
            </a:endParaRPr>
          </a:p>
          <a:p>
            <a:r>
              <a:rPr lang="tr-TR" sz="1200" dirty="0">
                <a:latin typeface="Calibri"/>
                <a:ea typeface="Calibri"/>
                <a:cs typeface="Calibri"/>
              </a:rPr>
              <a:t>EFE, Yüksek Öğrenim Kurumuna (YÖK) bağlı gıda eğitimcilerinin mesleki gelişimlerini, üç unsura (İnsan-Dünya -Kâr) dayalı yeni gıda girişimcilik fikirleri geliştirmek ve öğretmek için pedagojik becerilerini artırarak önemli ölçüde teşvik edecektir. Yeni nesil gıda girişimcileri, etik gıda girişimlerini başlatmak ve geliştirmek için yetkileneceklerdir.</a:t>
            </a:r>
            <a:endParaRPr lang="tr-TR" sz="1200" dirty="0">
              <a:ea typeface="Calibri"/>
            </a:endParaRPr>
          </a:p>
        </p:txBody>
      </p:sp>
      <p:pic>
        <p:nvPicPr>
          <p:cNvPr id="16388" name="Picture 4">
            <a:extLst>
              <a:ext uri="{FF2B5EF4-FFF2-40B4-BE49-F238E27FC236}">
                <a16:creationId xmlns:a16="http://schemas.microsoft.com/office/drawing/2014/main" id="{F923EBBE-2213-E9C7-829C-A56F525E51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08238" y="5215517"/>
            <a:ext cx="27432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  Description automatically generated">
            <a:extLst>
              <a:ext uri="{FF2B5EF4-FFF2-40B4-BE49-F238E27FC236}">
                <a16:creationId xmlns:a16="http://schemas.microsoft.com/office/drawing/2014/main" id="{7D78A05F-B223-9635-4174-14B207E4B4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302" y="335475"/>
            <a:ext cx="1716677" cy="1434792"/>
          </a:xfrm>
          <a:prstGeom prst="rect">
            <a:avLst/>
          </a:prstGeom>
        </p:spPr>
      </p:pic>
      <p:sp>
        <p:nvSpPr>
          <p:cNvPr id="6" name="Slide Number Placeholder 9">
            <a:extLst>
              <a:ext uri="{FF2B5EF4-FFF2-40B4-BE49-F238E27FC236}">
                <a16:creationId xmlns:a16="http://schemas.microsoft.com/office/drawing/2014/main" id="{6D26C197-65BD-40AC-7717-61156C1A9A6E}"/>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5</a:t>
            </a:fld>
            <a:endParaRPr lang="en-US" sz="1100"/>
          </a:p>
        </p:txBody>
      </p:sp>
    </p:spTree>
    <p:extLst>
      <p:ext uri="{BB962C8B-B14F-4D97-AF65-F5344CB8AC3E}">
        <p14:creationId xmlns:p14="http://schemas.microsoft.com/office/powerpoint/2010/main" val="647729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644352" y="667588"/>
            <a:ext cx="5420255" cy="955445"/>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latin typeface="Calibri"/>
                <a:cs typeface="Calibri"/>
              </a:rPr>
              <a:t>B</a:t>
            </a:r>
            <a:r>
              <a:rPr kumimoji="0" lang="en-IE" sz="3600" i="0" u="none" strike="noStrike" kern="1200" cap="none" spc="0" normalizeH="0" baseline="0" noProof="0">
                <a:ln>
                  <a:noFill/>
                </a:ln>
                <a:solidFill>
                  <a:srgbClr val="000000"/>
                </a:solidFill>
                <a:effectLst/>
                <a:uLnTx/>
                <a:uFillTx/>
                <a:latin typeface="Calibri"/>
                <a:cs typeface="Calibri"/>
              </a:rPr>
              <a:t>.4. </a:t>
            </a:r>
            <a:r>
              <a:rPr kumimoji="0" lang="en-IE" sz="3600" i="0" u="none" strike="noStrike" kern="1200" cap="none" spc="0" normalizeH="0" baseline="0" noProof="0" err="1">
                <a:ln>
                  <a:noFill/>
                </a:ln>
                <a:solidFill>
                  <a:srgbClr val="000000"/>
                </a:solidFill>
                <a:effectLst/>
                <a:uLnTx/>
                <a:uFillTx/>
                <a:latin typeface="Calibri"/>
                <a:cs typeface="Calibri"/>
              </a:rPr>
              <a:t>Sorumlu</a:t>
            </a:r>
            <a:r>
              <a:rPr kumimoji="0" lang="en-IE" sz="3600" i="0" u="none" strike="noStrike" kern="1200" cap="none" spc="0" normalizeH="0" baseline="0" noProof="0">
                <a:ln>
                  <a:noFill/>
                </a:ln>
                <a:solidFill>
                  <a:srgbClr val="000000"/>
                </a:solidFill>
                <a:effectLst/>
                <a:uLnTx/>
                <a:uFillTx/>
                <a:latin typeface="Calibri"/>
                <a:cs typeface="Calibri"/>
              </a:rPr>
              <a:t> </a:t>
            </a:r>
            <a:r>
              <a:rPr kumimoji="0" lang="en-IE" sz="3600" i="0" u="none" strike="noStrike" kern="1200" cap="none" spc="0" normalizeH="0" baseline="0" noProof="0" err="1">
                <a:ln>
                  <a:noFill/>
                </a:ln>
                <a:solidFill>
                  <a:srgbClr val="000000"/>
                </a:solidFill>
                <a:effectLst/>
                <a:uLnTx/>
                <a:uFillTx/>
                <a:latin typeface="Calibri"/>
                <a:cs typeface="Calibri"/>
              </a:rPr>
              <a:t>Tüketim</a:t>
            </a:r>
            <a:r>
              <a:rPr kumimoji="0" lang="en-IE" sz="3600" i="0" u="none" strike="noStrike" kern="1200" cap="none" spc="0" normalizeH="0" baseline="0" noProof="0">
                <a:ln>
                  <a:noFill/>
                </a:ln>
                <a:solidFill>
                  <a:srgbClr val="000000"/>
                </a:solidFill>
                <a:effectLst/>
                <a:uLnTx/>
                <a:uFillTx/>
                <a:latin typeface="Calibri"/>
                <a:cs typeface="Calibri"/>
              </a:rPr>
              <a:t> </a:t>
            </a:r>
            <a:r>
              <a:rPr kumimoji="0" lang="en-IE" sz="3600" i="0" u="none" strike="noStrike" kern="1200" cap="none" spc="0" normalizeH="0" baseline="0" noProof="0" err="1">
                <a:ln>
                  <a:noFill/>
                </a:ln>
                <a:solidFill>
                  <a:srgbClr val="000000"/>
                </a:solidFill>
                <a:effectLst/>
                <a:uLnTx/>
                <a:uFillTx/>
                <a:latin typeface="Calibri"/>
                <a:cs typeface="Calibri"/>
              </a:rPr>
              <a:t>ve</a:t>
            </a:r>
            <a:r>
              <a:rPr kumimoji="0" lang="en-IE" sz="3600" i="0" u="none" strike="noStrike" kern="1200" cap="none" spc="0" normalizeH="0" baseline="0" noProof="0">
                <a:ln>
                  <a:noFill/>
                </a:ln>
                <a:solidFill>
                  <a:srgbClr val="000000"/>
                </a:solidFill>
                <a:effectLst/>
                <a:uLnTx/>
                <a:uFillTx/>
                <a:latin typeface="Calibri"/>
                <a:cs typeface="Calibri"/>
              </a:rPr>
              <a:t> Sivil </a:t>
            </a:r>
            <a:r>
              <a:rPr kumimoji="0" lang="en-IE" sz="3600" i="0" u="none" strike="noStrike" kern="1200" cap="none" spc="0" normalizeH="0" baseline="0" noProof="0" err="1">
                <a:ln>
                  <a:noFill/>
                </a:ln>
                <a:solidFill>
                  <a:srgbClr val="000000"/>
                </a:solidFill>
                <a:effectLst/>
                <a:uLnTx/>
                <a:uFillTx/>
                <a:latin typeface="Calibri"/>
                <a:cs typeface="Calibri"/>
              </a:rPr>
              <a:t>Toplum</a:t>
            </a:r>
            <a:endParaRPr lang="en-US" err="1">
              <a:latin typeface="Calibri"/>
              <a:cs typeface="Calibri"/>
            </a:endParaRPr>
          </a:p>
          <a:p>
            <a:pPr algn="l" rtl="0"/>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algn="l" fontAlgn="base">
              <a:defRPr/>
            </a:pPr>
            <a:r>
              <a:rPr lang="tr-TR" sz="1400" b="1" dirty="0">
                <a:latin typeface="Calibri"/>
                <a:ea typeface="Calibri"/>
                <a:cs typeface="Calibri"/>
              </a:rPr>
              <a:t>Amaç: Sorumlu</a:t>
            </a:r>
            <a:r>
              <a:rPr kumimoji="0" lang="tr-TR" sz="1400" b="1" i="0" u="none" strike="noStrike" kern="1200" cap="none" spc="0" normalizeH="0" baseline="0" noProof="0" dirty="0">
                <a:ln>
                  <a:noFill/>
                </a:ln>
                <a:solidFill>
                  <a:srgbClr val="000000"/>
                </a:solidFill>
                <a:effectLst/>
                <a:uLnTx/>
                <a:uFillTx/>
                <a:latin typeface="Calibri"/>
                <a:ea typeface="Calibri"/>
                <a:cs typeface="Calibri"/>
              </a:rPr>
              <a:t> Tüketimin Ne Olduğunu Anlamak…</a:t>
            </a:r>
            <a:endParaRPr lang="tr-TR" sz="14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tr-TR" sz="1200" dirty="0">
              <a:ea typeface="Calibri" panose="020F0502020204030204" pitchFamily="34" charset="0"/>
            </a:endParaRPr>
          </a:p>
          <a:p>
            <a:pPr fontAlgn="base">
              <a:defRPr/>
            </a:pPr>
            <a:r>
              <a:rPr kumimoji="0" lang="tr-TR" sz="1200" i="0" u="none" strike="noStrike" kern="1200" cap="none" spc="0" normalizeH="0" baseline="0" noProof="0" dirty="0">
                <a:ln>
                  <a:noFill/>
                </a:ln>
                <a:solidFill>
                  <a:srgbClr val="000000"/>
                </a:solidFill>
                <a:effectLst/>
                <a:uLnTx/>
                <a:uFillTx/>
                <a:latin typeface="Calibri"/>
                <a:ea typeface="Calibri"/>
                <a:cs typeface="Calibri"/>
              </a:rPr>
              <a:t>Sorumlu tüketici kimdir? İnsanların gıdaları tüketirken sorumlu tüketiciler olup olmadığı tartışma konusudur. Sosyal açıdan sorumlu bir tüketici, “</a:t>
            </a:r>
            <a:r>
              <a:rPr kumimoji="0" lang="tr-TR" sz="1200" i="1" u="none" strike="noStrike" kern="1200" cap="none" spc="0" normalizeH="0" baseline="0" noProof="0" dirty="0">
                <a:ln>
                  <a:noFill/>
                </a:ln>
                <a:solidFill>
                  <a:srgbClr val="000000"/>
                </a:solidFill>
                <a:effectLst/>
                <a:uLnTx/>
                <a:uFillTx/>
                <a:latin typeface="Calibri"/>
                <a:ea typeface="Calibri"/>
                <a:cs typeface="Calibri"/>
              </a:rPr>
              <a:t>Ürünlerin satın </a:t>
            </a:r>
            <a:r>
              <a:rPr lang="tr-TR" sz="1200" i="1" dirty="0">
                <a:latin typeface="Calibri"/>
                <a:ea typeface="Calibri"/>
                <a:cs typeface="Calibri"/>
              </a:rPr>
              <a:t>alınması</a:t>
            </a:r>
            <a:r>
              <a:rPr kumimoji="0" lang="tr-TR" sz="1200" i="1" u="none" strike="noStrike" kern="1200" cap="none" spc="0" normalizeH="0" baseline="0" noProof="0" dirty="0">
                <a:ln>
                  <a:noFill/>
                </a:ln>
                <a:solidFill>
                  <a:srgbClr val="000000"/>
                </a:solidFill>
                <a:effectLst/>
                <a:uLnTx/>
                <a:uFillTx/>
                <a:latin typeface="Calibri"/>
                <a:ea typeface="Calibri"/>
                <a:cs typeface="Calibri"/>
              </a:rPr>
              <a:t>, </a:t>
            </a:r>
            <a:r>
              <a:rPr lang="tr-TR" sz="1200" i="1" dirty="0">
                <a:latin typeface="Calibri"/>
                <a:ea typeface="Calibri"/>
                <a:cs typeface="Calibri"/>
              </a:rPr>
              <a:t>kullanılması, elden</a:t>
            </a:r>
            <a:r>
              <a:rPr kumimoji="0" lang="tr-TR" sz="1200" i="1" u="none" strike="noStrike" kern="1200" cap="none" spc="0" normalizeH="0" baseline="0" noProof="0" dirty="0">
                <a:ln>
                  <a:noFill/>
                </a:ln>
                <a:solidFill>
                  <a:srgbClr val="000000"/>
                </a:solidFill>
                <a:effectLst/>
                <a:uLnTx/>
                <a:uFillTx/>
                <a:latin typeface="Calibri"/>
                <a:ea typeface="Calibri"/>
                <a:cs typeface="Calibri"/>
              </a:rPr>
              <a:t> </a:t>
            </a:r>
            <a:r>
              <a:rPr lang="tr-TR" sz="1200" i="1" dirty="0">
                <a:latin typeface="Calibri"/>
                <a:ea typeface="Calibri"/>
                <a:cs typeface="Calibri"/>
              </a:rPr>
              <a:t>çıkarılması aşamalarında </a:t>
            </a:r>
            <a:r>
              <a:rPr kumimoji="0" lang="tr-TR" sz="1200" i="1" u="none" strike="noStrike" kern="1200" cap="none" spc="0" normalizeH="0" baseline="0" noProof="0" dirty="0">
                <a:ln>
                  <a:noFill/>
                </a:ln>
                <a:solidFill>
                  <a:srgbClr val="000000"/>
                </a:solidFill>
                <a:effectLst/>
                <a:uLnTx/>
                <a:uFillTx/>
                <a:latin typeface="Calibri"/>
                <a:ea typeface="Calibri"/>
                <a:cs typeface="Calibri"/>
              </a:rPr>
              <a:t>herhangi bir zararlı etkiyi en aza indirme veya ortadan kaldırma ve toplum üzerindeki uzun vadeli yararlı etkiyi en üst düzeye çıkarma </a:t>
            </a:r>
            <a:r>
              <a:rPr lang="tr-TR" sz="1200" i="1" dirty="0">
                <a:latin typeface="Calibri"/>
                <a:ea typeface="Calibri"/>
                <a:cs typeface="Calibri"/>
              </a:rPr>
              <a:t>arzusunda olan tüketicidir</a:t>
            </a:r>
            <a:r>
              <a:rPr lang="tr-TR" sz="1200" dirty="0">
                <a:latin typeface="Calibri"/>
                <a:ea typeface="Calibri"/>
                <a:cs typeface="Calibri"/>
              </a:rPr>
              <a:t>”(</a:t>
            </a:r>
            <a:r>
              <a:rPr kumimoji="0" lang="tr-TR" sz="1200" i="0" u="none" strike="noStrike" kern="1200" cap="none" spc="0" normalizeH="0" baseline="0" noProof="0" dirty="0" err="1">
                <a:ln>
                  <a:noFill/>
                </a:ln>
                <a:solidFill>
                  <a:srgbClr val="000000"/>
                </a:solidFill>
                <a:effectLst/>
                <a:uLnTx/>
                <a:uFillTx/>
                <a:latin typeface="Calibri"/>
                <a:ea typeface="Calibri"/>
                <a:cs typeface="Calibri"/>
              </a:rPr>
              <a:t>Mohr</a:t>
            </a:r>
            <a:r>
              <a:rPr kumimoji="0" lang="tr-TR" sz="1200" i="0" u="none" strike="noStrike" kern="1200" cap="none" spc="0" normalizeH="0" baseline="0" noProof="0" dirty="0">
                <a:ln>
                  <a:noFill/>
                </a:ln>
                <a:solidFill>
                  <a:srgbClr val="000000"/>
                </a:solidFill>
                <a:effectLst/>
                <a:uLnTx/>
                <a:uFillTx/>
                <a:latin typeface="Calibri"/>
                <a:ea typeface="Calibri"/>
                <a:cs typeface="Calibri"/>
              </a:rPr>
              <a:t> </a:t>
            </a:r>
            <a:r>
              <a:rPr lang="tr-TR" sz="1200" dirty="0">
                <a:latin typeface="Calibri"/>
                <a:ea typeface="Calibri"/>
                <a:cs typeface="Calibri"/>
              </a:rPr>
              <a:t>vd.,</a:t>
            </a:r>
            <a:r>
              <a:rPr kumimoji="0" lang="tr-TR" sz="1200" i="0" u="none" strike="noStrike" kern="1200" cap="none" spc="0" normalizeH="0" baseline="0" noProof="0" dirty="0">
                <a:ln>
                  <a:noFill/>
                </a:ln>
                <a:solidFill>
                  <a:srgbClr val="000000"/>
                </a:solidFill>
                <a:effectLst/>
                <a:uLnTx/>
                <a:uFillTx/>
                <a:latin typeface="Calibri"/>
                <a:ea typeface="Calibri"/>
                <a:cs typeface="Calibri"/>
              </a:rPr>
              <a:t> 2001, s. 47). Günümüz dünyasında, sorumlu gıda tüketimi birçok nedenden dolayı kritik öneme sahiptir. İlk önce,</a:t>
            </a:r>
            <a:r>
              <a:rPr lang="tr-TR" sz="1200" dirty="0">
                <a:latin typeface="Calibri"/>
                <a:ea typeface="Calibri"/>
                <a:cs typeface="Calibri"/>
              </a:rPr>
              <a:t> evsel gıda</a:t>
            </a:r>
            <a:r>
              <a:rPr kumimoji="0" lang="tr-TR" sz="1200" i="0" u="none" strike="noStrike" kern="1200" cap="none" spc="0" normalizeH="0" baseline="0" noProof="0" dirty="0">
                <a:ln>
                  <a:noFill/>
                </a:ln>
                <a:effectLst/>
                <a:uLnTx/>
                <a:uFillTx/>
                <a:latin typeface="Calibri"/>
                <a:ea typeface="Calibri"/>
                <a:cs typeface="Calibri"/>
              </a:rPr>
              <a:t> </a:t>
            </a:r>
            <a:r>
              <a:rPr lang="tr-TR" sz="1200" dirty="0">
                <a:latin typeface="Calibri"/>
                <a:ea typeface="Calibri"/>
                <a:cs typeface="Calibri"/>
              </a:rPr>
              <a:t>tüketimi, küresel</a:t>
            </a:r>
            <a:r>
              <a:rPr kumimoji="0" lang="tr-TR" sz="1200" i="0" u="none" strike="noStrike" kern="1200" cap="none" spc="0" normalizeH="0" baseline="0" noProof="0" dirty="0">
                <a:ln>
                  <a:noFill/>
                </a:ln>
                <a:effectLst/>
                <a:uLnTx/>
                <a:uFillTx/>
                <a:latin typeface="Calibri"/>
                <a:ea typeface="Calibri"/>
                <a:cs typeface="Calibri"/>
              </a:rPr>
              <a:t> sera gazı emisyonlarının %60'ından </a:t>
            </a:r>
            <a:r>
              <a:rPr lang="tr-TR" sz="1200" dirty="0">
                <a:latin typeface="Calibri"/>
                <a:ea typeface="Calibri"/>
                <a:cs typeface="Calibri"/>
              </a:rPr>
              <a:t>fazlasından sorumludur</a:t>
            </a:r>
            <a:r>
              <a:rPr kumimoji="0" lang="tr-TR" sz="1200" i="0" u="none" strike="noStrike" kern="1200" cap="none" spc="0" normalizeH="0" baseline="0" noProof="0" dirty="0">
                <a:ln>
                  <a:noFill/>
                </a:ln>
                <a:effectLst/>
                <a:uLnTx/>
                <a:uFillTx/>
                <a:latin typeface="Calibri"/>
                <a:ea typeface="Calibri"/>
                <a:cs typeface="Calibri"/>
              </a:rPr>
              <a:t> </a:t>
            </a:r>
            <a:r>
              <a:rPr lang="tr-TR" sz="1200" dirty="0">
                <a:latin typeface="Calibri"/>
                <a:ea typeface="Calibri"/>
                <a:cs typeface="Calibri"/>
              </a:rPr>
              <a:t>ve toplam</a:t>
            </a:r>
            <a:r>
              <a:rPr kumimoji="0" lang="tr-TR" sz="1200" i="0" u="none" strike="noStrike" kern="1200" cap="none" spc="0" normalizeH="0" baseline="0" noProof="0" dirty="0">
                <a:ln>
                  <a:noFill/>
                </a:ln>
                <a:effectLst/>
                <a:uLnTx/>
                <a:uFillTx/>
                <a:latin typeface="Calibri"/>
                <a:ea typeface="Calibri"/>
                <a:cs typeface="Calibri"/>
              </a:rPr>
              <a:t> kaynak kullanımının </a:t>
            </a:r>
            <a:r>
              <a:rPr lang="tr-TR" sz="1200" dirty="0">
                <a:latin typeface="Calibri"/>
                <a:ea typeface="Calibri"/>
                <a:cs typeface="Calibri"/>
              </a:rPr>
              <a:t>yüzde 50 – 80 inini oluşturmaktadır (</a:t>
            </a:r>
            <a:r>
              <a:rPr kumimoji="0" lang="tr-TR" sz="1200" i="0" u="none" strike="noStrike" kern="1200" cap="none" spc="0" normalizeH="0" baseline="0" noProof="0" dirty="0" err="1">
                <a:ln>
                  <a:noFill/>
                </a:ln>
                <a:solidFill>
                  <a:srgbClr val="000000"/>
                </a:solidFill>
                <a:effectLst/>
                <a:uLnTx/>
                <a:uFillTx/>
                <a:latin typeface="Calibri"/>
                <a:ea typeface="Calibri"/>
                <a:cs typeface="Calibri"/>
              </a:rPr>
              <a:t>Ivanova</a:t>
            </a:r>
            <a:r>
              <a:rPr kumimoji="0" lang="tr-TR" sz="1200" i="0" u="none" strike="noStrike" kern="1200" cap="none" spc="0" normalizeH="0" baseline="0" noProof="0" dirty="0">
                <a:ln>
                  <a:noFill/>
                </a:ln>
                <a:solidFill>
                  <a:srgbClr val="000000"/>
                </a:solidFill>
                <a:effectLst/>
                <a:uLnTx/>
                <a:uFillTx/>
                <a:latin typeface="Calibri"/>
                <a:ea typeface="Calibri"/>
                <a:cs typeface="Calibri"/>
              </a:rPr>
              <a:t> </a:t>
            </a:r>
            <a:r>
              <a:rPr lang="tr-TR" sz="1200" dirty="0">
                <a:latin typeface="Calibri"/>
                <a:ea typeface="Calibri"/>
                <a:cs typeface="Calibri"/>
              </a:rPr>
              <a:t>vd.,</a:t>
            </a:r>
            <a:r>
              <a:rPr kumimoji="0" lang="tr-TR" sz="1200" i="0" u="none" strike="noStrike" kern="1200" cap="none" spc="0" normalizeH="0" baseline="0" noProof="0" dirty="0">
                <a:ln>
                  <a:noFill/>
                </a:ln>
                <a:solidFill>
                  <a:srgbClr val="000000"/>
                </a:solidFill>
                <a:effectLst/>
                <a:uLnTx/>
                <a:uFillTx/>
                <a:latin typeface="Calibri"/>
                <a:ea typeface="Calibri"/>
                <a:cs typeface="Calibri"/>
              </a:rPr>
              <a:t> 2016). İkincisi, çevresel sürdürülebilirlik dünyanın geleceği için önemli bir olgudur.</a:t>
            </a:r>
            <a:r>
              <a:rPr lang="tr-TR" sz="1200" dirty="0">
                <a:latin typeface="Calibri"/>
                <a:ea typeface="Calibri"/>
                <a:cs typeface="Calibri"/>
              </a:rPr>
              <a:t> </a:t>
            </a:r>
            <a:endParaRPr lang="tr-TR" sz="1200" i="0" u="none" strike="noStrike" kern="1200" cap="none" spc="0" baseline="0" noProof="0" dirty="0">
              <a:solidFill>
                <a:srgbClr val="000000"/>
              </a:solidFill>
              <a:ea typeface="Calibri"/>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tr-TR" sz="1200" i="0" u="none" strike="noStrike" kern="1200" cap="none" spc="0" baseline="0" noProof="0" dirty="0">
              <a:solidFill>
                <a:srgbClr val="000000"/>
              </a:solidFill>
              <a:ea typeface="Calibri" panose="020F0502020204030204" pitchFamily="34" charset="0"/>
            </a:endParaRPr>
          </a:p>
          <a:p>
            <a:pPr fontAlgn="base">
              <a:defRPr/>
            </a:pPr>
            <a:r>
              <a:rPr kumimoji="0" lang="tr-TR" sz="1200" i="0" u="none" strike="noStrike" kern="1200" cap="none" spc="0" normalizeH="0" baseline="0" noProof="0" dirty="0">
                <a:ln>
                  <a:noFill/>
                </a:ln>
                <a:solidFill>
                  <a:srgbClr val="000000"/>
                </a:solidFill>
                <a:effectLst/>
                <a:uLnTx/>
                <a:uFillTx/>
                <a:latin typeface="Calibri"/>
                <a:ea typeface="Calibri"/>
                <a:cs typeface="Calibri"/>
              </a:rPr>
              <a:t>Çevresel Olarak Sürdürülebilir Gıda Tüketimi</a:t>
            </a:r>
            <a:r>
              <a:rPr lang="tr-TR" sz="1200" dirty="0">
                <a:latin typeface="Calibri"/>
                <a:ea typeface="Calibri"/>
                <a:cs typeface="Calibri"/>
              </a:rPr>
              <a:t> [</a:t>
            </a:r>
            <a:r>
              <a:rPr lang="tr-TR" sz="1200" dirty="0" err="1">
                <a:latin typeface="Calibri"/>
                <a:ea typeface="Calibri"/>
                <a:cs typeface="Calibri"/>
              </a:rPr>
              <a:t>Environmentally</a:t>
            </a:r>
            <a:r>
              <a:rPr lang="tr-TR" sz="1200" dirty="0">
                <a:latin typeface="Calibri"/>
                <a:ea typeface="Calibri"/>
                <a:cs typeface="Calibri"/>
              </a:rPr>
              <a:t> </a:t>
            </a:r>
            <a:r>
              <a:rPr lang="tr-TR" sz="1200" dirty="0" err="1">
                <a:latin typeface="Calibri"/>
                <a:ea typeface="Calibri"/>
                <a:cs typeface="Calibri"/>
              </a:rPr>
              <a:t>Sustainable</a:t>
            </a:r>
            <a:r>
              <a:rPr lang="tr-TR" sz="1200" dirty="0">
                <a:latin typeface="Calibri"/>
                <a:ea typeface="Calibri"/>
                <a:cs typeface="Calibri"/>
              </a:rPr>
              <a:t> </a:t>
            </a:r>
            <a:r>
              <a:rPr lang="tr-TR" sz="1200" dirty="0" err="1">
                <a:latin typeface="Calibri"/>
                <a:ea typeface="Calibri"/>
                <a:cs typeface="Calibri"/>
              </a:rPr>
              <a:t>Food</a:t>
            </a:r>
            <a:r>
              <a:rPr lang="tr-TR" sz="1200" dirty="0">
                <a:latin typeface="Calibri"/>
                <a:ea typeface="Calibri"/>
                <a:cs typeface="Calibri"/>
              </a:rPr>
              <a:t> </a:t>
            </a:r>
            <a:r>
              <a:rPr lang="tr-TR" sz="1200" dirty="0" err="1">
                <a:latin typeface="Calibri"/>
                <a:ea typeface="Calibri"/>
                <a:cs typeface="Calibri"/>
              </a:rPr>
              <a:t>Consumption</a:t>
            </a:r>
            <a:r>
              <a:rPr lang="tr-TR" sz="1200" dirty="0">
                <a:latin typeface="Calibri"/>
                <a:ea typeface="Calibri"/>
                <a:cs typeface="Calibri"/>
              </a:rPr>
              <a:t> - ESFC] </a:t>
            </a:r>
            <a:r>
              <a:rPr kumimoji="0" lang="tr-TR" sz="1200" i="0" u="none" strike="noStrike" kern="1200" cap="none" spc="0" normalizeH="0" baseline="0" noProof="0" dirty="0">
                <a:ln>
                  <a:noFill/>
                </a:ln>
                <a:solidFill>
                  <a:srgbClr val="000000"/>
                </a:solidFill>
                <a:effectLst/>
                <a:uLnTx/>
                <a:uFillTx/>
                <a:latin typeface="Calibri"/>
                <a:ea typeface="Calibri"/>
                <a:cs typeface="Calibri"/>
              </a:rPr>
              <a:t>gıda ürünlerinin</a:t>
            </a:r>
            <a:r>
              <a:rPr lang="tr-TR" sz="1200" dirty="0">
                <a:latin typeface="Calibri"/>
                <a:ea typeface="Calibri"/>
                <a:cs typeface="Calibri"/>
              </a:rPr>
              <a:t>, </a:t>
            </a:r>
            <a:r>
              <a:rPr lang="tr-TR" sz="1200" i="1" dirty="0">
                <a:latin typeface="Calibri"/>
                <a:ea typeface="Calibri"/>
                <a:cs typeface="Calibri"/>
              </a:rPr>
              <a:t>"gelecek</a:t>
            </a:r>
            <a:r>
              <a:rPr kumimoji="0" lang="tr-TR" sz="1200" i="1" u="none" strike="noStrike" kern="1200" cap="none" spc="0" normalizeH="0" baseline="0" noProof="0" dirty="0">
                <a:ln>
                  <a:noFill/>
                </a:ln>
                <a:solidFill>
                  <a:srgbClr val="000000"/>
                </a:solidFill>
                <a:effectLst/>
                <a:uLnTx/>
                <a:uFillTx/>
                <a:latin typeface="Calibri"/>
                <a:ea typeface="Calibri"/>
                <a:cs typeface="Calibri"/>
              </a:rPr>
              <a:t> nesillerin ihtiyaçlarını tehlikeye atmayacak şekilde, yaşam döngüsü boyunca doğal kaynakların, zehirli maddelerin ve atık ve kirletici emisyonlarının kullanımını en aza indirirken, temel ihtiyaçlara cevap veren ve daha iyi bir yaşam kalitesi </a:t>
            </a:r>
            <a:r>
              <a:rPr lang="tr-TR" sz="1200" i="1" dirty="0">
                <a:latin typeface="Calibri"/>
                <a:ea typeface="Calibri"/>
                <a:cs typeface="Calibri"/>
              </a:rPr>
              <a:t>getirecek</a:t>
            </a:r>
            <a:r>
              <a:rPr kumimoji="0" lang="tr-TR" sz="1200" i="0" u="none" strike="noStrike" kern="1200" cap="none" spc="0" normalizeH="0" baseline="0" noProof="0" dirty="0">
                <a:ln>
                  <a:noFill/>
                </a:ln>
                <a:solidFill>
                  <a:srgbClr val="000000"/>
                </a:solidFill>
                <a:effectLst/>
                <a:uLnTx/>
                <a:uFillTx/>
                <a:latin typeface="Calibri"/>
                <a:ea typeface="Calibri"/>
                <a:cs typeface="Calibri"/>
              </a:rPr>
              <a:t>”</a:t>
            </a:r>
            <a:r>
              <a:rPr lang="tr-TR" sz="1200" dirty="0">
                <a:latin typeface="Calibri"/>
                <a:ea typeface="Calibri"/>
                <a:cs typeface="Calibri"/>
              </a:rPr>
              <a:t> şekilde kullanımı olarak tanımlanabilir </a:t>
            </a:r>
            <a:r>
              <a:rPr kumimoji="0" lang="tr-TR" sz="1200" i="0" u="none" strike="noStrike" kern="1200" cap="none" spc="0" normalizeH="0" baseline="0" noProof="0" dirty="0">
                <a:ln>
                  <a:noFill/>
                </a:ln>
                <a:solidFill>
                  <a:srgbClr val="000000"/>
                </a:solidFill>
                <a:effectLst/>
                <a:uLnTx/>
                <a:uFillTx/>
                <a:latin typeface="Calibri"/>
                <a:ea typeface="Calibri"/>
                <a:cs typeface="Calibri"/>
              </a:rPr>
              <a:t>(Sürdürülebilir Üretim ve Tüketim Üzerine Oslo Yuvarlak Masa Toplantısı</a:t>
            </a:r>
            <a:r>
              <a:rPr lang="tr-TR" sz="1200" dirty="0">
                <a:latin typeface="Calibri"/>
                <a:ea typeface="Calibri"/>
                <a:cs typeface="Calibri"/>
              </a:rPr>
              <a:t> - Oslo </a:t>
            </a:r>
            <a:r>
              <a:rPr lang="tr-TR" sz="1200" dirty="0" err="1">
                <a:latin typeface="Calibri"/>
                <a:ea typeface="Calibri"/>
                <a:cs typeface="Calibri"/>
              </a:rPr>
              <a:t>Roundtable</a:t>
            </a:r>
            <a:r>
              <a:rPr lang="tr-TR" sz="1200" dirty="0">
                <a:latin typeface="Calibri"/>
                <a:ea typeface="Calibri"/>
                <a:cs typeface="Calibri"/>
              </a:rPr>
              <a:t> on </a:t>
            </a:r>
            <a:r>
              <a:rPr lang="tr-TR" sz="1200" dirty="0" err="1">
                <a:latin typeface="Calibri"/>
                <a:ea typeface="Calibri"/>
                <a:cs typeface="Calibri"/>
              </a:rPr>
              <a:t>Sustainable</a:t>
            </a:r>
            <a:r>
              <a:rPr lang="tr-TR" sz="1200" dirty="0">
                <a:latin typeface="Calibri"/>
                <a:ea typeface="Calibri"/>
                <a:cs typeface="Calibri"/>
              </a:rPr>
              <a:t> </a:t>
            </a:r>
            <a:r>
              <a:rPr lang="tr-TR" sz="1200" dirty="0" err="1">
                <a:latin typeface="Calibri"/>
                <a:ea typeface="Calibri"/>
                <a:cs typeface="Calibri"/>
              </a:rPr>
              <a:t>Production</a:t>
            </a:r>
            <a:r>
              <a:rPr lang="tr-TR" sz="1200" dirty="0">
                <a:latin typeface="Calibri"/>
                <a:ea typeface="Calibri"/>
                <a:cs typeface="Calibri"/>
              </a:rPr>
              <a:t> </a:t>
            </a:r>
            <a:r>
              <a:rPr lang="tr-TR" sz="1200" dirty="0" err="1">
                <a:latin typeface="Calibri"/>
                <a:ea typeface="Calibri"/>
                <a:cs typeface="Calibri"/>
              </a:rPr>
              <a:t>and</a:t>
            </a:r>
            <a:r>
              <a:rPr lang="tr-TR" sz="1200" dirty="0">
                <a:latin typeface="Calibri"/>
                <a:ea typeface="Calibri"/>
                <a:cs typeface="Calibri"/>
              </a:rPr>
              <a:t> </a:t>
            </a:r>
            <a:r>
              <a:rPr lang="tr-TR" sz="1200" dirty="0" err="1">
                <a:latin typeface="Calibri"/>
                <a:ea typeface="Calibri"/>
                <a:cs typeface="Calibri"/>
              </a:rPr>
              <a:t>Consumption</a:t>
            </a:r>
            <a:r>
              <a:rPr lang="tr-TR" sz="1200" dirty="0">
                <a:latin typeface="Calibri"/>
                <a:ea typeface="Calibri"/>
                <a:cs typeface="Calibri"/>
              </a:rPr>
              <a:t>,</a:t>
            </a:r>
            <a:r>
              <a:rPr kumimoji="0" lang="tr-TR" sz="1200" i="0" u="none" strike="noStrike" kern="1200" cap="none" spc="0" normalizeH="0" baseline="0" noProof="0" dirty="0">
                <a:ln>
                  <a:noFill/>
                </a:ln>
                <a:solidFill>
                  <a:srgbClr val="000000"/>
                </a:solidFill>
                <a:effectLst/>
                <a:uLnTx/>
                <a:uFillTx/>
                <a:latin typeface="Calibri"/>
                <a:ea typeface="Calibri"/>
                <a:cs typeface="Calibri"/>
              </a:rPr>
              <a:t> 1994). İki kavramı birleştirmek ve sorumlu tüketicinin aynı zamanda tarladan sofraya tüm aşamalarda çevresel sürdürülebilirliği önemseyen kişi olduğunu söylemek mümkündür.</a:t>
            </a:r>
            <a:r>
              <a:rPr lang="tr-TR" sz="1200" dirty="0">
                <a:latin typeface="Calibri"/>
                <a:ea typeface="Calibri"/>
                <a:cs typeface="Calibri"/>
              </a:rPr>
              <a:t> </a:t>
            </a:r>
            <a:endParaRPr lang="tr-TR" sz="1200" i="0" u="none" strike="noStrike" kern="1200" cap="none" spc="0" baseline="0" noProof="0" dirty="0">
              <a:solidFill>
                <a:srgbClr val="000000"/>
              </a:solidFill>
              <a:ea typeface="Calibri"/>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tr-TR" sz="1200" i="0" u="none" strike="noStrike" kern="1200" cap="none" spc="0" baseline="0" noProof="0" dirty="0">
              <a:solidFill>
                <a:srgbClr val="000000"/>
              </a:solidFill>
              <a:ea typeface="Calibri" panose="020F0502020204030204" pitchFamily="34" charset="0"/>
            </a:endParaRPr>
          </a:p>
          <a:p>
            <a:pPr>
              <a:defRPr/>
            </a:pPr>
            <a:r>
              <a:rPr lang="tr-TR" sz="1200" dirty="0">
                <a:latin typeface="Calibri"/>
                <a:ea typeface="Calibri"/>
                <a:cs typeface="Calibri"/>
              </a:rPr>
              <a:t>Farklı kültür ve gıda tüketim alışkanlıkları olan, farklı tercihleri olan birçok tüketici bulunmaktadır. Yemek yeme alışkanlıkları, belirli diyetleri bilinçli olarak tekrarlayan şekilde seçme davranışı olarak tanımlanır (</a:t>
            </a:r>
            <a:r>
              <a:rPr lang="tr-TR" sz="1200" dirty="0" err="1">
                <a:latin typeface="Calibri"/>
                <a:ea typeface="Calibri"/>
                <a:cs typeface="Calibri"/>
              </a:rPr>
              <a:t>Rivera</a:t>
            </a:r>
            <a:r>
              <a:rPr lang="tr-TR" sz="1200" dirty="0">
                <a:latin typeface="Calibri"/>
                <a:ea typeface="Calibri"/>
                <a:cs typeface="Calibri"/>
              </a:rPr>
              <a:t> </a:t>
            </a:r>
            <a:r>
              <a:rPr lang="tr-TR" sz="1200" dirty="0" err="1">
                <a:latin typeface="Calibri"/>
                <a:ea typeface="Calibri"/>
                <a:cs typeface="Calibri"/>
              </a:rPr>
              <a:t>Medina</a:t>
            </a:r>
            <a:r>
              <a:rPr lang="tr-TR" sz="1200" dirty="0">
                <a:latin typeface="Calibri"/>
                <a:ea typeface="Calibri"/>
                <a:cs typeface="Calibri"/>
              </a:rPr>
              <a:t> vd., 2020) ve genellikle değiştirilmesi zordur. Yiyecek tercihleri pazarlamayı da etkilemektedir, çünkü kültürel değerler gıda davranışlarının temelini oluşturmaktadır </a:t>
            </a:r>
            <a:r>
              <a:rPr kumimoji="0" lang="tr-TR" sz="1200" i="0" u="none" strike="noStrike" kern="1200" cap="none" spc="0" normalizeH="0" baseline="0" noProof="0" dirty="0">
                <a:ln>
                  <a:noFill/>
                </a:ln>
                <a:solidFill>
                  <a:srgbClr val="000000"/>
                </a:solidFill>
                <a:effectLst/>
                <a:uLnTx/>
                <a:uFillTx/>
                <a:latin typeface="Calibri"/>
                <a:ea typeface="Calibri"/>
                <a:cs typeface="Calibri"/>
              </a:rPr>
              <a:t>(</a:t>
            </a:r>
            <a:r>
              <a:rPr kumimoji="0" lang="tr-TR" sz="1200" i="0" u="none" strike="noStrike" kern="1200" cap="none" spc="0" normalizeH="0" baseline="0" noProof="0" dirty="0" err="1">
                <a:ln>
                  <a:noFill/>
                </a:ln>
                <a:solidFill>
                  <a:srgbClr val="000000"/>
                </a:solidFill>
                <a:effectLst/>
                <a:uLnTx/>
                <a:uFillTx/>
                <a:latin typeface="Calibri"/>
                <a:ea typeface="Calibri"/>
                <a:cs typeface="Calibri"/>
              </a:rPr>
              <a:t>Cairns</a:t>
            </a:r>
            <a:r>
              <a:rPr kumimoji="0" lang="tr-TR" sz="1200" i="0" u="none" strike="noStrike" kern="1200" cap="none" spc="0" normalizeH="0" baseline="0" noProof="0" dirty="0">
                <a:ln>
                  <a:noFill/>
                </a:ln>
                <a:solidFill>
                  <a:srgbClr val="000000"/>
                </a:solidFill>
                <a:effectLst/>
                <a:uLnTx/>
                <a:uFillTx/>
                <a:latin typeface="Calibri"/>
                <a:ea typeface="Calibri"/>
                <a:cs typeface="Calibri"/>
              </a:rPr>
              <a:t>, 2019).</a:t>
            </a:r>
            <a:r>
              <a:rPr lang="tr-TR" sz="1200" dirty="0">
                <a:latin typeface="Calibri"/>
                <a:ea typeface="Calibri"/>
                <a:cs typeface="Calibri"/>
              </a:rPr>
              <a:t> Daha sürdürülebilir bir tüketim alışkanlığına geçiş çabaları düşünüldüğünde, birçok kişi halihazırda olumlu tutumlara sahiptir (</a:t>
            </a:r>
            <a:r>
              <a:rPr lang="tr-TR" sz="1200" dirty="0" err="1">
                <a:latin typeface="Calibri"/>
                <a:ea typeface="Calibri"/>
                <a:cs typeface="Calibri"/>
              </a:rPr>
              <a:t>Vermeir</a:t>
            </a:r>
            <a:r>
              <a:rPr lang="tr-TR" sz="1200" dirty="0">
                <a:latin typeface="Calibri"/>
                <a:ea typeface="Calibri"/>
                <a:cs typeface="Calibri"/>
              </a:rPr>
              <a:t> vd., </a:t>
            </a:r>
            <a:r>
              <a:rPr lang="tr-TR" sz="1200" dirty="0">
                <a:solidFill>
                  <a:schemeClr val="tx1">
                    <a:lumMod val="95000"/>
                    <a:lumOff val="5000"/>
                  </a:schemeClr>
                </a:solidFill>
                <a:latin typeface="Calibri"/>
                <a:ea typeface="Calibri"/>
                <a:cs typeface="Calibri"/>
              </a:rPr>
              <a:t>2020).</a:t>
            </a:r>
            <a:endParaRPr lang="tr-TR" sz="1200">
              <a:solidFill>
                <a:schemeClr val="tx1">
                  <a:lumMod val="95000"/>
                  <a:lumOff val="5000"/>
                </a:schemeClr>
              </a:solidFill>
              <a:ea typeface="Calibri"/>
            </a:endParaRPr>
          </a:p>
          <a:p>
            <a:pPr marL="0" marR="0" lvl="0" indent="0" defTabSz="2072941" rtl="0">
              <a:lnSpc>
                <a:spcPct val="100000"/>
              </a:lnSpc>
              <a:spcBef>
                <a:spcPts val="0"/>
              </a:spcBef>
              <a:spcAft>
                <a:spcPts val="0"/>
              </a:spcAft>
              <a:buClrTx/>
              <a:buSzTx/>
              <a:buFont typeface="Arial" panose="020B0604020202020204" pitchFamily="34" charset="0"/>
              <a:buNone/>
              <a:tabLst/>
              <a:defRPr/>
            </a:pPr>
            <a:endParaRPr lang="tr-TR" sz="1200" dirty="0">
              <a:solidFill>
                <a:schemeClr val="tx1">
                  <a:lumMod val="95000"/>
                  <a:lumOff val="5000"/>
                </a:schemeClr>
              </a:solidFill>
              <a:ea typeface="Calibri" panose="020F0502020204030204" pitchFamily="34" charset="0"/>
            </a:endParaRPr>
          </a:p>
          <a:p>
            <a:pPr>
              <a:defRPr/>
            </a:pPr>
            <a:r>
              <a:rPr lang="tr-TR" sz="1200" dirty="0">
                <a:solidFill>
                  <a:schemeClr val="tx1">
                    <a:lumMod val="95000"/>
                    <a:lumOff val="5000"/>
                  </a:schemeClr>
                </a:solidFill>
                <a:latin typeface="Calibri"/>
                <a:ea typeface="Calibri" panose="020F0502020204030204" pitchFamily="34" charset="0"/>
                <a:cs typeface="Calibri"/>
              </a:rPr>
              <a:t>Sürdürülebilir ve sorumlu tüketim hedefleri, ağırlıklı olarak üretimi de kapsamaktadır. Çeşitli kuruluşlar, geniş bir alanı kapsayan hedefler listesi yayınlar. Buradaki odak, a</a:t>
            </a:r>
            <a:r>
              <a:rPr lang="tr-TR" sz="1200" dirty="0">
                <a:latin typeface="Calibri"/>
                <a:ea typeface="Calibri" panose="020F0502020204030204" pitchFamily="34" charset="0"/>
                <a:cs typeface="Calibri"/>
              </a:rPr>
              <a:t>hlaki hakların ekonomik büyümeye feda edildiği bir dünyada (</a:t>
            </a:r>
            <a:r>
              <a:rPr lang="tr-TR" sz="1200" dirty="0" err="1">
                <a:latin typeface="Calibri"/>
                <a:ea typeface="Calibri" panose="020F0502020204030204" pitchFamily="34" charset="0"/>
                <a:cs typeface="Calibri"/>
              </a:rPr>
              <a:t>Bauman</a:t>
            </a:r>
            <a:r>
              <a:rPr lang="tr-TR" sz="1200" dirty="0">
                <a:latin typeface="Calibri"/>
                <a:ea typeface="Calibri" panose="020F0502020204030204" pitchFamily="34" charset="0"/>
                <a:cs typeface="Calibri"/>
              </a:rPr>
              <a:t>, 2008), kaynakları ve insanları korumak gerektiği bilinciyle ürünlerin seçilmesi, kullanılması ve elden çıkarılmasını en iyi şekilde yönetebilmektir (</a:t>
            </a:r>
            <a:r>
              <a:rPr lang="tr-TR" sz="1200" dirty="0" err="1">
                <a:latin typeface="Calibri"/>
                <a:ea typeface="Calibri" panose="020F0502020204030204" pitchFamily="34" charset="0"/>
                <a:cs typeface="Calibri"/>
              </a:rPr>
              <a:t>Salonen</a:t>
            </a:r>
            <a:r>
              <a:rPr lang="tr-TR" sz="1200" dirty="0">
                <a:latin typeface="Calibri"/>
                <a:ea typeface="Calibri" panose="020F0502020204030204" pitchFamily="34" charset="0"/>
                <a:cs typeface="Calibri"/>
              </a:rPr>
              <a:t>, 2013).</a:t>
            </a:r>
            <a:endParaRPr lang="tr-TR" sz="1200" dirty="0">
              <a:solidFill>
                <a:schemeClr val="tx1">
                  <a:lumMod val="95000"/>
                  <a:lumOff val="5000"/>
                </a:schemeClr>
              </a:solidFill>
              <a:ea typeface="Calibri" panose="020F0502020204030204" pitchFamily="34" charset="0"/>
            </a:endParaRPr>
          </a:p>
          <a:p>
            <a:pPr rtl="0" fontAlgn="base">
              <a:defRPr/>
            </a:pPr>
            <a:endParaRPr lang="tr-TR"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Slide Number Placeholder 9">
            <a:extLst>
              <a:ext uri="{FF2B5EF4-FFF2-40B4-BE49-F238E27FC236}">
                <a16:creationId xmlns:a16="http://schemas.microsoft.com/office/drawing/2014/main" id="{654FD7E0-239F-1239-D5E5-AC940FEB24F5}"/>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50</a:t>
            </a:fld>
            <a:endParaRPr lang="en-US" sz="1100"/>
          </a:p>
        </p:txBody>
      </p:sp>
    </p:spTree>
    <p:extLst>
      <p:ext uri="{BB962C8B-B14F-4D97-AF65-F5344CB8AC3E}">
        <p14:creationId xmlns:p14="http://schemas.microsoft.com/office/powerpoint/2010/main" val="3661706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E57C4F6-6AF5-17C1-07D6-E5CB9466BFBF}"/>
              </a:ext>
            </a:extLst>
          </p:cNvPr>
          <p:cNvSpPr>
            <a:spLocks noGrp="1"/>
          </p:cNvSpPr>
          <p:nvPr>
            <p:ph type="body" sz="quarter" idx="30"/>
          </p:nvPr>
        </p:nvSpPr>
        <p:spPr>
          <a:xfrm>
            <a:off x="1644352" y="667588"/>
            <a:ext cx="5402857" cy="955445"/>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Sorumlu Tüketim ve Sivil Toplum</a:t>
            </a:r>
          </a:p>
          <a:p>
            <a:pPr rtl="0"/>
            <a:endParaRPr lang="en-IE"/>
          </a:p>
        </p:txBody>
      </p:sp>
      <p:grpSp>
        <p:nvGrpSpPr>
          <p:cNvPr id="5" name="Graphic 2">
            <a:extLst>
              <a:ext uri="{FF2B5EF4-FFF2-40B4-BE49-F238E27FC236}">
                <a16:creationId xmlns:a16="http://schemas.microsoft.com/office/drawing/2014/main" id="{AA4D6CD4-C32B-021D-1C80-2D18635229C4}"/>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2CC2A98B-58FC-962C-7433-8EB63CC69797}"/>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1759F832-E65D-6845-B9B3-4D7317249065}"/>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AE3AC922-2D9A-CCC7-EF8F-96B251E7EFE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7A77CD2B-DBB7-F708-DF0A-7B1920BED035}"/>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3FEE0127-895A-9416-636C-CC98D58638E3}"/>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EF59E3E4-ECC3-2CC5-4DFF-89E212D26272}"/>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9C9734CF-A6E1-ACB6-8DCF-871917B1A6A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476F1944-8955-C6E3-8863-8B441F0DDEEE}"/>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AF2F09E8-1489-B2CB-B8FB-1280C37EE67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1D7ACFD8-7A42-8596-CDB9-881467019AF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733E7CB1-9B88-35C2-479C-A5C5DCD618BC}"/>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8EA745D9-B461-C5DB-37A5-9DA9C05E333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E7B056CE-8CBD-35C0-DA07-E7BDFE0B54F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AEC82746-997D-8A52-E4E2-D3C02C45F73B}"/>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05B9ACA5-8B83-9B03-1BA7-EE2D8865ED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280F7500-6E0B-832D-E0E2-1424E335B9E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3BEFE8C0-41A6-0BDF-FDC5-FA11663336E0}"/>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2C70E4CD-CCF8-4C7D-0324-79CE8C11321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EACE91A5-3C2D-F60E-05C0-A287B524187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6C322893-931E-D4EC-822A-7BE2D89B4192}"/>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D09603C2-430B-4CA0-AA60-F345E2706155}"/>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62299C2F-93B3-9AAA-7D88-4B6366FD8DC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95F3731C-F7DF-78BE-31E8-9010CE559E3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9B7A41CF-C841-F86F-A9BF-D65783D02B8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74C792A0-9F1A-9832-94A7-E9F392D1D56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86CA2870-DFAD-9848-31CA-90E78E13DA9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2" name="Text Placeholder 2">
            <a:extLst>
              <a:ext uri="{FF2B5EF4-FFF2-40B4-BE49-F238E27FC236}">
                <a16:creationId xmlns:a16="http://schemas.microsoft.com/office/drawing/2014/main" id="{86C62F65-6EFA-02C4-DF49-1B4A2C962259}"/>
              </a:ext>
            </a:extLst>
          </p:cNvPr>
          <p:cNvSpPr>
            <a:spLocks noGrp="1"/>
          </p:cNvSpPr>
          <p:nvPr>
            <p:ph type="body" sz="quarter" idx="32"/>
          </p:nvPr>
        </p:nvSpPr>
        <p:spPr>
          <a:xfrm>
            <a:off x="903721" y="2566627"/>
            <a:ext cx="6143488" cy="5294484"/>
          </a:xfrm>
        </p:spPr>
        <p:txBody>
          <a:bodyPr lIns="91440" tIns="45720" rIns="91440" bIns="45720" numCol="1" spcCol="288000" anchor="t">
            <a:noAutofit/>
          </a:bodyPr>
          <a:lstStyle/>
          <a:p>
            <a:pPr algn="l" fontAlgn="base">
              <a:defRPr/>
            </a:pPr>
            <a:r>
              <a:rPr kumimoji="0" lang="tr-TR"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Çevreye duyarlı dört tüketim davranışı şu şekilde sıralanabilir:</a:t>
            </a:r>
            <a:r>
              <a:rPr lang="tr-TR" sz="1200" dirty="0">
                <a:latin typeface="Calibri"/>
                <a:ea typeface="Calibri" panose="020F0502020204030204" pitchFamily="34" charset="0"/>
                <a:cs typeface="Calibri"/>
              </a:rPr>
              <a:t> </a:t>
            </a:r>
            <a:endParaRPr lang="tr-TR" sz="1200" i="0" u="none" strike="noStrike" kern="1200" cap="none" spc="0" normalizeH="0" baseline="0" noProof="0" dirty="0">
              <a:ln>
                <a:noFill/>
              </a:ln>
              <a:solidFill>
                <a:srgbClr val="000000"/>
              </a:solidFill>
              <a:effectLst/>
              <a:uLnTx/>
              <a:uFillTx/>
              <a:ea typeface="Calibri" panose="020F0502020204030204" pitchFamily="34" charset="0"/>
            </a:endParaRPr>
          </a:p>
          <a:p>
            <a:pPr marL="171450" indent="-171450" algn="l" fontAlgn="base">
              <a:buFont typeface="Arial" panose="020B0604020202020204" pitchFamily="34" charset="0"/>
              <a:buChar char="•"/>
              <a:defRPr/>
            </a:pPr>
            <a:r>
              <a:rPr kumimoji="0" lang="tr-TR"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azaltmak (enerji ve su tasarrufu),</a:t>
            </a:r>
            <a:r>
              <a:rPr lang="tr-TR" sz="1200" dirty="0">
                <a:latin typeface="Calibri"/>
                <a:ea typeface="Calibri" panose="020F0502020204030204" pitchFamily="34" charset="0"/>
                <a:cs typeface="Calibri"/>
              </a:rPr>
              <a:t> </a:t>
            </a:r>
            <a:endParaRPr lang="tr-TR" sz="1200" i="0" u="none" strike="noStrike" kern="1200" cap="none" spc="0" normalizeH="0" baseline="0" noProof="0" dirty="0">
              <a:ln>
                <a:noFill/>
              </a:ln>
              <a:solidFill>
                <a:srgbClr val="000000"/>
              </a:solidFill>
              <a:effectLst/>
              <a:uLnTx/>
              <a:uFillTx/>
              <a:ea typeface="Calibri" panose="020F0502020204030204" pitchFamily="34" charset="0"/>
            </a:endParaRPr>
          </a:p>
          <a:p>
            <a:pPr marL="171450" indent="-171450" algn="l" fontAlgn="base">
              <a:buFont typeface="Arial" panose="020B0604020202020204" pitchFamily="34" charset="0"/>
              <a:buChar char="•"/>
              <a:defRPr/>
            </a:pPr>
            <a:r>
              <a:rPr kumimoji="0" lang="tr-TR"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yeniden kullanım (örneğin, plastik poşetler, şişeler),</a:t>
            </a:r>
            <a:r>
              <a:rPr lang="tr-TR" sz="1200" dirty="0">
                <a:latin typeface="Calibri"/>
                <a:ea typeface="Calibri" panose="020F0502020204030204" pitchFamily="34" charset="0"/>
                <a:cs typeface="Calibri"/>
              </a:rPr>
              <a:t> </a:t>
            </a:r>
            <a:endParaRPr lang="tr-TR" sz="1200" i="0" u="none" strike="noStrike" kern="1200" cap="none" spc="0" normalizeH="0" baseline="0" noProof="0" dirty="0">
              <a:ln>
                <a:noFill/>
              </a:ln>
              <a:solidFill>
                <a:srgbClr val="000000"/>
              </a:solidFill>
              <a:effectLst/>
              <a:uLnTx/>
              <a:uFillTx/>
              <a:ea typeface="Calibri" panose="020F0502020204030204" pitchFamily="34" charset="0"/>
            </a:endParaRPr>
          </a:p>
          <a:p>
            <a:pPr marL="171450" indent="-171450" algn="l" fontAlgn="base">
              <a:buFont typeface="Arial" panose="020B0604020202020204" pitchFamily="34" charset="0"/>
              <a:buChar char="•"/>
              <a:defRPr/>
            </a:pPr>
            <a:r>
              <a:rPr kumimoji="0" lang="tr-TR"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geri dönüşüm ve</a:t>
            </a:r>
            <a:r>
              <a:rPr lang="tr-TR" sz="1200" dirty="0">
                <a:latin typeface="Calibri"/>
                <a:ea typeface="Calibri" panose="020F0502020204030204" pitchFamily="34" charset="0"/>
                <a:cs typeface="Calibri"/>
              </a:rPr>
              <a:t> </a:t>
            </a:r>
            <a:endParaRPr lang="tr-TR" sz="1200" i="0" u="none" strike="noStrike" kern="1200" cap="none" spc="0" normalizeH="0" baseline="0" noProof="0" dirty="0">
              <a:ln>
                <a:noFill/>
              </a:ln>
              <a:solidFill>
                <a:srgbClr val="000000"/>
              </a:solidFill>
              <a:effectLst/>
              <a:uLnTx/>
              <a:uFillTx/>
              <a:ea typeface="Calibri" panose="020F0502020204030204" pitchFamily="34" charset="0"/>
            </a:endParaRPr>
          </a:p>
          <a:p>
            <a:pPr marL="171450" indent="-171450" algn="l" fontAlgn="base">
              <a:buFont typeface="Arial" panose="020B0604020202020204" pitchFamily="34" charset="0"/>
              <a:buChar char="•"/>
              <a:defRPr/>
            </a:pPr>
            <a:r>
              <a:rPr kumimoji="0" lang="tr-TR"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organik ürünler satın </a:t>
            </a:r>
            <a:r>
              <a:rPr lang="tr-TR" sz="1200" dirty="0">
                <a:latin typeface="Calibri"/>
                <a:ea typeface="Calibri" panose="020F0502020204030204" pitchFamily="34" charset="0"/>
                <a:cs typeface="Calibri"/>
              </a:rPr>
              <a:t>almak</a:t>
            </a:r>
            <a:r>
              <a:rPr kumimoji="0" lang="tr-TR"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r>
              <a:rPr lang="tr-TR" sz="1200" dirty="0">
                <a:latin typeface="Calibri"/>
                <a:ea typeface="Calibri" panose="020F0502020204030204" pitchFamily="34" charset="0"/>
                <a:cs typeface="Calibri"/>
              </a:rPr>
              <a:t> </a:t>
            </a:r>
            <a:endParaRPr lang="tr-TR" sz="1200" i="0" u="none" strike="noStrike" kern="1200" cap="none" spc="0" normalizeH="0" baseline="0" noProof="0" dirty="0">
              <a:ln>
                <a:noFill/>
              </a:ln>
              <a:solidFill>
                <a:srgbClr val="000000"/>
              </a:solidFill>
              <a:effectLst/>
              <a:uLnTx/>
              <a:uFillTx/>
              <a:ea typeface="Calibri" panose="020F0502020204030204" pitchFamily="34" charset="0"/>
            </a:endParaRPr>
          </a:p>
          <a:p>
            <a:pPr marR="0" lvl="0" algn="l" defTabSz="2072941" rtl="0" eaLnBrk="1" fontAlgn="base" latinLnBrk="0" hangingPunct="1">
              <a:lnSpc>
                <a:spcPct val="100000"/>
              </a:lnSpc>
              <a:spcBef>
                <a:spcPts val="0"/>
              </a:spcBef>
              <a:spcAft>
                <a:spcPts val="0"/>
              </a:spcAft>
              <a:buClrTx/>
              <a:buSzTx/>
              <a:tabLst/>
              <a:defRPr/>
            </a:pPr>
            <a:endParaRPr lang="tr-TR" sz="1200" dirty="0">
              <a:ea typeface="Calibri" panose="020F0502020204030204" pitchFamily="34" charset="0"/>
            </a:endParaRPr>
          </a:p>
          <a:p>
            <a:pPr fontAlgn="base">
              <a:defRPr/>
            </a:pPr>
            <a:r>
              <a:rPr lang="tr-TR" sz="1200" dirty="0">
                <a:latin typeface="Calibri"/>
                <a:ea typeface="Calibri" panose="020F0502020204030204" pitchFamily="34" charset="0"/>
                <a:cs typeface="Calibri"/>
              </a:rPr>
              <a:t>Gıda sektöründe bulunan tüm paydaşların sorumlulukları</a:t>
            </a:r>
            <a:r>
              <a:rPr kumimoji="0" lang="tr-TR"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tr-TR" sz="1200" dirty="0">
                <a:latin typeface="Calibri"/>
                <a:ea typeface="Calibri" panose="020F0502020204030204" pitchFamily="34" charset="0"/>
                <a:cs typeface="Calibri"/>
              </a:rPr>
              <a:t>vardır</a:t>
            </a:r>
            <a:r>
              <a:rPr kumimoji="0" lang="tr-TR"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Örneğin</a:t>
            </a:r>
            <a:r>
              <a:rPr lang="tr-TR" sz="1200" dirty="0">
                <a:latin typeface="Calibri"/>
                <a:ea typeface="Calibri" panose="020F0502020204030204" pitchFamily="34" charset="0"/>
                <a:cs typeface="Calibri"/>
              </a:rPr>
              <a:t>, "</a:t>
            </a:r>
            <a:r>
              <a:rPr lang="tr-TR" sz="1200" i="1" dirty="0">
                <a:latin typeface="Calibri"/>
                <a:ea typeface="Calibri" panose="020F0502020204030204" pitchFamily="34" charset="0"/>
                <a:cs typeface="Calibri"/>
              </a:rPr>
              <a:t>üreticiler</a:t>
            </a:r>
            <a:r>
              <a:rPr kumimoji="0" lang="tr-TR"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toprak, su</a:t>
            </a:r>
            <a:r>
              <a:rPr lang="tr-TR" sz="1200" i="1" dirty="0">
                <a:latin typeface="Calibri"/>
                <a:ea typeface="Calibri" panose="020F0502020204030204" pitchFamily="34" charset="0"/>
                <a:cs typeface="Calibri"/>
              </a:rPr>
              <a:t>, </a:t>
            </a:r>
            <a:r>
              <a:rPr kumimoji="0" lang="tr-TR"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besin kaybı, sera gazı emisyonları ve ekosistemlerin bozulması gibi olumsuz çevresel etkileri azaltırken daha fazla gıda </a:t>
            </a:r>
            <a:r>
              <a:rPr lang="tr-TR" sz="1200" i="1" dirty="0">
                <a:latin typeface="Calibri"/>
                <a:ea typeface="Calibri" panose="020F0502020204030204" pitchFamily="34" charset="0"/>
                <a:cs typeface="Calibri"/>
              </a:rPr>
              <a:t>yetiştirmeye yönelmeli ve</a:t>
            </a:r>
            <a:r>
              <a:rPr kumimoji="0" lang="tr-TR"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tüketiciler daha düşük çevresel ayak izi ile </a:t>
            </a:r>
            <a:r>
              <a:rPr lang="tr-TR" sz="1200" i="1" dirty="0">
                <a:latin typeface="Calibri"/>
                <a:ea typeface="Calibri" panose="020F0502020204030204" pitchFamily="34" charset="0"/>
                <a:cs typeface="Calibri"/>
              </a:rPr>
              <a:t> </a:t>
            </a:r>
            <a:r>
              <a:rPr kumimoji="0" lang="tr-TR"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güvenli beslenmeye geçmeye teşvik edilmelidir</a:t>
            </a:r>
            <a:r>
              <a:rPr lang="tr-TR" sz="1200" dirty="0">
                <a:latin typeface="Calibri"/>
                <a:ea typeface="Calibri" panose="020F0502020204030204" pitchFamily="34" charset="0"/>
                <a:cs typeface="Calibri"/>
              </a:rPr>
              <a:t>"</a:t>
            </a:r>
            <a:r>
              <a:rPr kumimoji="0" lang="tr-TR"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tr-TR" sz="1200" dirty="0">
                <a:latin typeface="Calibri"/>
                <a:ea typeface="Calibri" panose="020F0502020204030204" pitchFamily="34" charset="0"/>
                <a:cs typeface="Calibri"/>
              </a:rPr>
              <a:t>(</a:t>
            </a:r>
            <a:r>
              <a:rPr kumimoji="0" lang="tr-TR"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FAO</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t.y</a:t>
            </a:r>
            <a:r>
              <a:rPr lang="tr-TR" sz="1200" dirty="0">
                <a:latin typeface="Calibri"/>
                <a:ea typeface="Calibri" panose="020F0502020204030204" pitchFamily="34" charset="0"/>
                <a:cs typeface="Calibri"/>
              </a:rPr>
              <a:t>.-b).</a:t>
            </a:r>
            <a:endParaRPr lang="tr-TR" sz="1200" i="0" u="none" strike="noStrike" kern="1200" cap="none" spc="0" baseline="0" noProof="0" dirty="0">
              <a:solidFill>
                <a:srgbClr val="000000"/>
              </a:solidFill>
              <a:ea typeface="Calibri" panose="020F0502020204030204" pitchFamily="34" charset="0"/>
            </a:endParaRPr>
          </a:p>
          <a:p>
            <a:pPr marL="0" marR="0" lvl="0" indent="0" defTabSz="2072941" rtl="0" fontAlgn="base">
              <a:lnSpc>
                <a:spcPct val="100000"/>
              </a:lnSpc>
              <a:spcBef>
                <a:spcPts val="0"/>
              </a:spcBef>
              <a:spcAft>
                <a:spcPts val="0"/>
              </a:spcAft>
              <a:buClrTx/>
              <a:buSzTx/>
              <a:buFont typeface="Arial" panose="020B0604020202020204" pitchFamily="34" charset="0"/>
              <a:buNone/>
              <a:tabLst/>
              <a:defRPr/>
            </a:pPr>
            <a:endParaRPr lang="tr-TR" sz="1200" i="0" u="none" strike="noStrike" kern="1200" cap="none" spc="0" baseline="0" noProof="0" dirty="0">
              <a:solidFill>
                <a:srgbClr val="000000"/>
              </a:solidFill>
              <a:ea typeface="Calibri" panose="020F0502020204030204" pitchFamily="34" charset="0"/>
            </a:endParaRPr>
          </a:p>
          <a:p>
            <a:pPr fontAlgn="base">
              <a:defRPr/>
            </a:pPr>
            <a:r>
              <a:rPr kumimoji="0" lang="tr-TR"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Sorumlu gıda tüketimi aynı zamanda gıda kayıplarının ve gıda israfının azaltılmasını da </a:t>
            </a:r>
            <a:r>
              <a:rPr lang="tr-TR" sz="1200" dirty="0">
                <a:latin typeface="Calibri"/>
                <a:ea typeface="Calibri" panose="020F0502020204030204" pitchFamily="34" charset="0"/>
                <a:cs typeface="Calibri"/>
              </a:rPr>
              <a:t>içermelidir ki</a:t>
            </a:r>
            <a:r>
              <a:rPr lang="tr-TR" sz="1200" dirty="0">
                <a:latin typeface="Calibri"/>
                <a:cs typeface="Calibri"/>
              </a:rPr>
              <a:t> bu kayıplar toprak, su, enerji ve diğer girdiler olabilir </a:t>
            </a:r>
            <a:r>
              <a:rPr lang="tr-TR" sz="1200" dirty="0">
                <a:latin typeface="Calibri"/>
                <a:ea typeface="Calibri" panose="020F0502020204030204" pitchFamily="34" charset="0"/>
                <a:cs typeface="Calibri"/>
              </a:rPr>
              <a:t>(FAO, 2011). Sürdürülebilir tüketim</a:t>
            </a:r>
            <a:r>
              <a:rPr kumimoji="0" lang="tr-TR" sz="1200" i="0" u="none" strike="noStrike" kern="1200" cap="none" spc="0" normalizeH="0" baseline="0" noProof="0" dirty="0">
                <a:ln>
                  <a:noFill/>
                </a:ln>
                <a:effectLst/>
                <a:uLnTx/>
                <a:uFillTx/>
                <a:latin typeface="Calibri"/>
                <a:ea typeface="Calibri" panose="020F0502020204030204" pitchFamily="34" charset="0"/>
                <a:cs typeface="Calibri"/>
              </a:rPr>
              <a:t> ve üretim</a:t>
            </a:r>
            <a:r>
              <a:rPr lang="tr-TR" sz="1200" dirty="0">
                <a:latin typeface="Calibri"/>
                <a:ea typeface="Calibri" panose="020F0502020204030204" pitchFamily="34" charset="0"/>
                <a:cs typeface="Calibri"/>
              </a:rPr>
              <a:t>,</a:t>
            </a:r>
            <a:r>
              <a:rPr kumimoji="0" lang="tr-TR" sz="1200" i="0" u="none" strike="noStrike" kern="1200" cap="none" spc="0" normalizeH="0" baseline="0" noProof="0" dirty="0">
                <a:ln>
                  <a:noFill/>
                </a:ln>
                <a:effectLst/>
                <a:uLnTx/>
                <a:uFillTx/>
                <a:latin typeface="Calibri"/>
                <a:ea typeface="Calibri" panose="020F0502020204030204" pitchFamily="34" charset="0"/>
                <a:cs typeface="Calibri"/>
              </a:rPr>
              <a:t> </a:t>
            </a:r>
            <a:r>
              <a:rPr lang="tr-TR" sz="1200" dirty="0">
                <a:latin typeface="Calibri"/>
                <a:ea typeface="Calibri" panose="020F0502020204030204" pitchFamily="34" charset="0"/>
                <a:cs typeface="Calibri"/>
              </a:rPr>
              <a:t>yeşil ekonomilere geçişe katkı sağlayabilir (BM – UN, </a:t>
            </a:r>
            <a:r>
              <a:rPr lang="tr-TR" sz="1200" dirty="0" err="1">
                <a:latin typeface="Calibri"/>
                <a:ea typeface="Calibri" panose="020F0502020204030204" pitchFamily="34" charset="0"/>
                <a:cs typeface="Calibri"/>
              </a:rPr>
              <a:t>t.y</a:t>
            </a:r>
            <a:r>
              <a:rPr lang="tr-TR" sz="1200" dirty="0">
                <a:latin typeface="Calibri"/>
                <a:ea typeface="Calibri" panose="020F0502020204030204" pitchFamily="34" charset="0"/>
                <a:cs typeface="Calibri"/>
              </a:rPr>
              <a:t>.). Yeşil tüketim, sürdürülebilir tüketim ile yakından ilişkili olarak "</a:t>
            </a:r>
            <a:r>
              <a:rPr lang="tr-TR" sz="1200" i="1" dirty="0">
                <a:latin typeface="Calibri"/>
                <a:ea typeface="Calibri" panose="020F0502020204030204" pitchFamily="34" charset="0"/>
                <a:cs typeface="Calibri"/>
              </a:rPr>
              <a:t>doğayı savunmak ve ekolojiyi korumakla karakterize edilen çevreye karşı sorumlu davranış</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dır</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Yue</a:t>
            </a:r>
            <a:r>
              <a:rPr lang="tr-TR" sz="1200" dirty="0">
                <a:latin typeface="Calibri"/>
                <a:ea typeface="Calibri" panose="020F0502020204030204" pitchFamily="34" charset="0"/>
                <a:cs typeface="Calibri"/>
              </a:rPr>
              <a:t> vd., 2020). Gıda kayıpları, tarımsal üretim, hasat işlemi, işleme, depolama, nakliye, dağıtım ve tüketim sırasında olabilir.</a:t>
            </a:r>
            <a:endParaRPr lang="tr-TR" sz="1200" dirty="0">
              <a:ea typeface="Calibri" panose="020F0502020204030204" pitchFamily="34" charset="0"/>
              <a:cs typeface="Calibri"/>
            </a:endParaRPr>
          </a:p>
          <a:p>
            <a:pPr rtl="0" fontAlgn="base">
              <a:defRPr/>
            </a:pPr>
            <a:endParaRPr lang="tr-TR" sz="1200" dirty="0">
              <a:ea typeface="Calibri" panose="020F0502020204030204" pitchFamily="34" charset="0"/>
              <a:cs typeface="Calibri"/>
            </a:endParaRPr>
          </a:p>
          <a:p>
            <a:pPr fontAlgn="base">
              <a:defRPr/>
            </a:pPr>
            <a:r>
              <a:rPr lang="tr-TR" sz="1200" dirty="0">
                <a:latin typeface="Calibri"/>
                <a:ea typeface="Calibri" panose="020F0502020204030204" pitchFamily="34" charset="0"/>
                <a:cs typeface="Calibri"/>
              </a:rPr>
              <a:t>COVID-19 salgını, ülkelere mevcut eğilimleri tersine çevirecek, tüketim ve üretim modellerimizi daha sürdürülebilir bir geleceğe doğru değiştirecek iyileştirme planları oluşturma fırsatı sundu. Sürdürülebilir tüketim ve üretim, yoksulluğun azaltılmasına ve düşük karbonlu ve yeşil ekonomilere geçişe de önemli ölçüde katkıda bulunabilir.</a:t>
            </a:r>
            <a:endParaRPr lang="tr-TR" sz="1200" dirty="0">
              <a:ea typeface="Calibri" panose="020F0502020204030204" pitchFamily="34" charset="0"/>
              <a:cs typeface="Calibri"/>
            </a:endParaRPr>
          </a:p>
          <a:p>
            <a:pPr algn="l" rtl="0" fontAlgn="base">
              <a:defRPr/>
            </a:pPr>
            <a:endParaRPr lang="tr-TR" sz="1200" dirty="0">
              <a:latin typeface="Calibri"/>
              <a:ea typeface="Calibri" panose="020F0502020204030204" pitchFamily="34" charset="0"/>
              <a:cs typeface="Calibri"/>
            </a:endParaRPr>
          </a:p>
          <a:p>
            <a:pPr algn="l" rtl="0" fontAlgn="base">
              <a:defRPr/>
            </a:pPr>
            <a:r>
              <a:rPr lang="tr-TR" sz="1200" b="1" dirty="0">
                <a:latin typeface="Calibri"/>
                <a:ea typeface="Calibri" panose="020F0502020204030204" pitchFamily="34" charset="0"/>
                <a:cs typeface="Calibri"/>
              </a:rPr>
              <a:t>Torunlarımıza sürdürülebilir bir çevre bırakmak istiyorsak sorumlu tüketiciler olarak gıda tüketiminde de çok hassas davranmalıyız.</a:t>
            </a:r>
            <a:endParaRPr lang="tr-TR" sz="1200" b="1" i="0" u="none" strike="noStrike" kern="1200" cap="none" spc="0" normalizeH="0" baseline="0" noProof="0" dirty="0">
              <a:ln>
                <a:noFill/>
              </a:ln>
              <a:solidFill>
                <a:srgbClr val="000000"/>
              </a:solidFill>
              <a:effectLst/>
              <a:uLnTx/>
              <a:uFillTx/>
              <a:ea typeface="Calibri" panose="020F0502020204030204" pitchFamily="34" charset="0"/>
            </a:endParaRPr>
          </a:p>
          <a:p>
            <a:pPr algn="l" rtl="0" fontAlgn="base">
              <a:defRPr/>
            </a:pPr>
            <a:endParaRPr lang="tr-TR" sz="1200" b="1" dirty="0">
              <a:solidFill>
                <a:schemeClr val="tx1"/>
              </a:solidFill>
              <a:ea typeface="Calibri" panose="020F0502020204030204" pitchFamily="34" charset="0"/>
            </a:endParaRPr>
          </a:p>
        </p:txBody>
      </p:sp>
      <p:pic>
        <p:nvPicPr>
          <p:cNvPr id="5122" name="Picture 2">
            <a:extLst>
              <a:ext uri="{FF2B5EF4-FFF2-40B4-BE49-F238E27FC236}">
                <a16:creationId xmlns:a16="http://schemas.microsoft.com/office/drawing/2014/main" id="{9598E54D-6B6E-399E-A8C0-1D930A7C72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019" y="8560616"/>
            <a:ext cx="402493" cy="40249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F4898B4-A610-2D31-7E94-E46D7DF3CD95}"/>
              </a:ext>
            </a:extLst>
          </p:cNvPr>
          <p:cNvSpPr txBox="1"/>
          <p:nvPr/>
        </p:nvSpPr>
        <p:spPr>
          <a:xfrm>
            <a:off x="903720" y="8482699"/>
            <a:ext cx="6655955" cy="1169551"/>
          </a:xfrm>
          <a:prstGeom prst="rect">
            <a:avLst/>
          </a:prstGeom>
          <a:noFill/>
        </p:spPr>
        <p:txBody>
          <a:bodyPr wrap="square" lIns="91440" tIns="45720" rIns="91440" bIns="45720" anchor="t">
            <a:spAutoFit/>
          </a:bodyPr>
          <a:lstStyle/>
          <a:p>
            <a:pPr fontAlgn="base"/>
            <a:r>
              <a:rPr lang="en-US" sz="1400" b="1" i="0" dirty="0" err="1">
                <a:solidFill>
                  <a:srgbClr val="000000"/>
                </a:solidFill>
                <a:effectLst/>
                <a:latin typeface="Calibri"/>
                <a:ea typeface="Calibri" panose="020F0502020204030204" pitchFamily="34" charset="0"/>
                <a:cs typeface="Calibri"/>
              </a:rPr>
              <a:t>Müzik</a:t>
            </a:r>
            <a:r>
              <a:rPr lang="en-US" sz="1400" b="1" i="0" dirty="0">
                <a:solidFill>
                  <a:srgbClr val="000000"/>
                </a:solidFill>
                <a:effectLst/>
                <a:latin typeface="Calibri"/>
                <a:ea typeface="Calibri" panose="020F0502020204030204" pitchFamily="34" charset="0"/>
                <a:cs typeface="Calibri"/>
              </a:rPr>
              <a:t> </a:t>
            </a:r>
            <a:r>
              <a:rPr lang="en-US" sz="1400" b="1" i="0" dirty="0" err="1">
                <a:solidFill>
                  <a:srgbClr val="000000"/>
                </a:solidFill>
                <a:effectLst/>
                <a:latin typeface="Calibri"/>
                <a:ea typeface="Calibri" panose="020F0502020204030204" pitchFamily="34" charset="0"/>
                <a:cs typeface="Calibri"/>
              </a:rPr>
              <a:t>Önerileri</a:t>
            </a:r>
            <a:r>
              <a:rPr lang="en-US" sz="1400" b="1" i="0" dirty="0">
                <a:solidFill>
                  <a:srgbClr val="000000"/>
                </a:solidFill>
                <a:effectLst/>
                <a:latin typeface="Calibri"/>
                <a:ea typeface="Calibri" panose="020F0502020204030204" pitchFamily="34" charset="0"/>
                <a:cs typeface="Calibri"/>
              </a:rPr>
              <a:t>:</a:t>
            </a:r>
            <a:r>
              <a:rPr lang="en-US" sz="1400" dirty="0">
                <a:solidFill>
                  <a:srgbClr val="000000"/>
                </a:solidFill>
                <a:latin typeface="Calibri"/>
                <a:ea typeface="Calibri" panose="020F0502020204030204" pitchFamily="34" charset="0"/>
                <a:cs typeface="Calibri"/>
              </a:rPr>
              <a:t> </a:t>
            </a:r>
            <a:endParaRPr lang="en-US" sz="14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fontAlgn="base"/>
            <a:r>
              <a:rPr lang="en-US" sz="1200" b="0" i="0" dirty="0" err="1">
                <a:solidFill>
                  <a:srgbClr val="000000"/>
                </a:solidFill>
                <a:effectLst/>
                <a:latin typeface="Calibri"/>
                <a:ea typeface="Calibri" panose="020F0502020204030204" pitchFamily="34" charset="0"/>
                <a:cs typeface="Calibri"/>
              </a:rPr>
              <a:t>Etik</a:t>
            </a:r>
            <a:r>
              <a:rPr lang="en-US" sz="1200" b="0" i="0" dirty="0">
                <a:solidFill>
                  <a:srgbClr val="000000"/>
                </a:solidFill>
                <a:effectLst/>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duyarlılıkla</a:t>
            </a:r>
            <a:r>
              <a:rPr lang="en-US" sz="1200" dirty="0">
                <a:solidFill>
                  <a:srgbClr val="000000"/>
                </a:solidFill>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ilgili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bazı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şarkılar</a:t>
            </a:r>
            <a:r>
              <a:rPr lang="en-US" sz="1200" b="0" i="0" dirty="0">
                <a:solidFill>
                  <a:srgbClr val="000000"/>
                </a:solidFill>
                <a:effectLst/>
                <a:latin typeface="Calibri"/>
                <a:ea typeface="Calibri" panose="020F0502020204030204" pitchFamily="34" charset="0"/>
                <a:cs typeface="Calibri"/>
              </a:rPr>
              <a:t>;</a:t>
            </a:r>
          </a:p>
          <a:p>
            <a:pPr algn="l" rtl="0" fontAlgn="base"/>
            <a:endParaRPr lang="en-US" sz="8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fontAlgn="base">
              <a:buFont typeface="Arial" panose="020B0604020202020204" pitchFamily="34" charset="0"/>
              <a:buChar char="•"/>
            </a:pPr>
            <a:r>
              <a:rPr lang="en-US" sz="1200" b="1" dirty="0">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Queen - Is this the World We Created...?  - YouTube</a:t>
            </a:r>
            <a:endParaRPr lang="en-US" sz="1200" b="1">
              <a:latin typeface="Calibri"/>
              <a:ea typeface="Calibri" panose="020F0502020204030204" pitchFamily="34" charset="0"/>
              <a:cs typeface="Calibri"/>
            </a:endParaRPr>
          </a:p>
          <a:p>
            <a:pPr marL="171450" indent="-171450" fontAlgn="base">
              <a:buFont typeface="Arial" panose="020B0604020202020204" pitchFamily="34" charset="0"/>
              <a:buChar char="•"/>
            </a:pPr>
            <a:r>
              <a:rPr lang="en-US" sz="1200" b="1" dirty="0">
                <a:latin typeface="Calibri"/>
                <a:ea typeface="+mn-lt"/>
                <a:cs typeface="Calibri"/>
                <a:hlinkClick r:id="rId4">
                  <a:extLst>
                    <a:ext uri="{A12FA001-AC4F-418D-AE19-62706E023703}">
                      <ahyp:hlinkClr xmlns:ahyp="http://schemas.microsoft.com/office/drawing/2018/hyperlinkcolor" val="tx"/>
                    </a:ext>
                  </a:extLst>
                </a:hlinkClick>
              </a:rPr>
              <a:t>In The Ghetto </a:t>
            </a:r>
            <a:r>
              <a:rPr lang="en-US" sz="1200" b="1" dirty="0">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Elvis Presley With Lisa Marie Presley - YouTube</a:t>
            </a:r>
            <a:endParaRPr lang="en-US" sz="1200" b="1">
              <a:latin typeface="Calibri"/>
              <a:ea typeface="Calibri" panose="020F0502020204030204" pitchFamily="34" charset="0"/>
              <a:cs typeface="Calibri"/>
            </a:endParaRPr>
          </a:p>
          <a:p>
            <a:pPr marL="171450" indent="-171450">
              <a:buFont typeface="Arial" panose="020B0604020202020204" pitchFamily="34" charset="0"/>
              <a:buChar char="•"/>
            </a:pPr>
            <a:endParaRPr lang="en-US" sz="1200" b="1" i="0" dirty="0">
              <a:effectLst/>
              <a:latin typeface="Calibri"/>
              <a:ea typeface="Calibri" panose="020F0502020204030204" pitchFamily="34" charset="0"/>
              <a:cs typeface="Calibri" panose="020F0502020204030204" pitchFamily="34" charset="0"/>
            </a:endParaRPr>
          </a:p>
        </p:txBody>
      </p:sp>
      <p:sp>
        <p:nvSpPr>
          <p:cNvPr id="3" name="Slide Number Placeholder 9">
            <a:extLst>
              <a:ext uri="{FF2B5EF4-FFF2-40B4-BE49-F238E27FC236}">
                <a16:creationId xmlns:a16="http://schemas.microsoft.com/office/drawing/2014/main" id="{55B2DB33-12F7-4DAE-A301-5E8576DD7DC4}"/>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51</a:t>
            </a:fld>
            <a:endParaRPr lang="en-US" sz="1100"/>
          </a:p>
        </p:txBody>
      </p:sp>
      <p:pic>
        <p:nvPicPr>
          <p:cNvPr id="33" name="Picture 32">
            <a:extLst>
              <a:ext uri="{FF2B5EF4-FFF2-40B4-BE49-F238E27FC236}">
                <a16:creationId xmlns:a16="http://schemas.microsoft.com/office/drawing/2014/main" id="{D78FF27C-D510-7537-DCC1-674AAC6483D0}"/>
              </a:ext>
            </a:extLst>
          </p:cNvPr>
          <p:cNvPicPr>
            <a:picLocks noChangeAspect="1"/>
          </p:cNvPicPr>
          <p:nvPr/>
        </p:nvPicPr>
        <p:blipFill>
          <a:blip r:embed="rId5"/>
          <a:stretch>
            <a:fillRect/>
          </a:stretch>
        </p:blipFill>
        <p:spPr>
          <a:xfrm>
            <a:off x="6394250" y="8992832"/>
            <a:ext cx="504702" cy="476250"/>
          </a:xfrm>
          <a:prstGeom prst="rect">
            <a:avLst/>
          </a:prstGeom>
        </p:spPr>
      </p:pic>
    </p:spTree>
    <p:extLst>
      <p:ext uri="{BB962C8B-B14F-4D97-AF65-F5344CB8AC3E}">
        <p14:creationId xmlns:p14="http://schemas.microsoft.com/office/powerpoint/2010/main" val="2450999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F2CCE17-0E8C-611B-BBE1-173BB4FE82EC}"/>
              </a:ext>
            </a:extLst>
          </p:cNvPr>
          <p:cNvSpPr txBox="1">
            <a:spLocks/>
          </p:cNvSpPr>
          <p:nvPr/>
        </p:nvSpPr>
        <p:spPr>
          <a:xfrm>
            <a:off x="1644352" y="667588"/>
            <a:ext cx="5402857" cy="938046"/>
          </a:xfrm>
          <a:prstGeom prst="rect">
            <a:avLst/>
          </a:prstGeom>
        </p:spPr>
        <p:txBody>
          <a:bodyPr lIns="91440" tIns="45720" rIns="91440" bIns="45720" anchor="t">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defRPr/>
            </a:pPr>
            <a:r>
              <a:rPr lang="en-IE" sz="3600"/>
              <a:t>B.4. Sorumlu Tüketim</a:t>
            </a:r>
          </a:p>
          <a:p>
            <a:pPr rtl="0"/>
            <a:endParaRPr lang="en-IE"/>
          </a:p>
        </p:txBody>
      </p:sp>
      <p:grpSp>
        <p:nvGrpSpPr>
          <p:cNvPr id="5" name="Graphic 2">
            <a:extLst>
              <a:ext uri="{FF2B5EF4-FFF2-40B4-BE49-F238E27FC236}">
                <a16:creationId xmlns:a16="http://schemas.microsoft.com/office/drawing/2014/main" id="{D678F606-7B12-B362-9EBD-10584E547430}"/>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1C4B6579-FF4A-4974-CB04-D54DF8F852B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CCFF0210-0CF3-2277-9B54-D0E84619E3BB}"/>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FB7A5E94-43C3-D8C1-079C-6D84E0BA303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A94920D6-FAAB-6783-F176-18481E48BA7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D536B2B6-6090-12B5-95FB-E76A57B99961}"/>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DA48C748-33D4-C4BD-C5DD-0E1601B1CA6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3F73C1F6-2777-0B49-3D3C-74D8B59014E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80EBD163-5461-25E8-B0BF-00128AF2AF17}"/>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C48BD62C-653D-72BB-338A-739A9603D6F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03D6E53E-B8C3-B235-8D53-E1650C07E64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682DAFDE-759A-682E-F305-3EC65CB16ED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856A1A0C-8527-F49F-7A68-8047339F2E24}"/>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62C1D1F4-8A3D-0488-C4DD-DDD58EAD550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625F7460-C6F9-C51A-EA8D-532C6696D1AE}"/>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F82F40FA-2D23-BB8B-2E09-33A707CB4796}"/>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C6B69AF1-A187-7DB5-C9E3-E54F157B84F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F487AF7C-B930-C858-7CD0-16ACE2D28B8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B0E38CDB-5F29-013B-D8C0-49170576CC2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4E0A47C7-8E45-98BA-CFDB-0EE33FB8F40A}"/>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00D08CD8-2123-4C24-C179-6D0C9BA6B33F}"/>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6AF2180B-F113-F8B6-E9F1-B748FFD3B0FC}"/>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05D08726-57DE-AD8F-CF21-BE7A1BA3FF1E}"/>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F9C5B276-F6FC-3B80-48DD-4C78FAEDE929}"/>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D523D91A-4F88-D930-165C-9B0D76D49568}"/>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77506C55-3BD7-EC27-C250-FB1D1CF6EAE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D38572CB-D4EE-4897-9C6E-FCC526FB6417}"/>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2" name="Text Placeholder 4">
            <a:extLst>
              <a:ext uri="{FF2B5EF4-FFF2-40B4-BE49-F238E27FC236}">
                <a16:creationId xmlns:a16="http://schemas.microsoft.com/office/drawing/2014/main" id="{83F07D72-FEC5-0EA1-1A74-87A4C43633F9}"/>
              </a:ext>
            </a:extLst>
          </p:cNvPr>
          <p:cNvSpPr txBox="1">
            <a:spLocks/>
          </p:cNvSpPr>
          <p:nvPr/>
        </p:nvSpPr>
        <p:spPr>
          <a:xfrm>
            <a:off x="944078" y="2295483"/>
            <a:ext cx="6143488" cy="6135756"/>
          </a:xfrm>
          <a:prstGeom prst="rect">
            <a:avLst/>
          </a:prstGeom>
        </p:spPr>
        <p:txBody>
          <a:bodyPr lIns="91440" tIns="45720" rIns="91440" bIns="45720"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tr-TR" sz="1400" b="1" dirty="0">
                <a:latin typeface="Calibri"/>
                <a:cs typeface="Calibri"/>
              </a:rPr>
              <a:t>Pazarlama ve Medyanın Gıda Tüketimi Üzerindeki Etkisi</a:t>
            </a:r>
          </a:p>
          <a:p>
            <a:pPr algn="l" rtl="0"/>
            <a:endParaRPr lang="tr-TR" sz="600" b="1" dirty="0"/>
          </a:p>
          <a:p>
            <a:r>
              <a:rPr lang="tr-TR" sz="1200" dirty="0">
                <a:latin typeface="Calibri"/>
                <a:cs typeface="Calibri"/>
              </a:rPr>
              <a:t>Pazarlamanın yaşamımız üzerinde yaygın bir etkisi vardır. Amerikan Pazarlama Derneği [</a:t>
            </a:r>
            <a:r>
              <a:rPr lang="tr-TR" sz="1200" dirty="0" err="1">
                <a:latin typeface="Calibri"/>
                <a:cs typeface="Calibri"/>
              </a:rPr>
              <a:t>The</a:t>
            </a:r>
            <a:r>
              <a:rPr lang="tr-TR" sz="1200" dirty="0">
                <a:latin typeface="Calibri"/>
                <a:cs typeface="Calibri"/>
              </a:rPr>
              <a:t> </a:t>
            </a:r>
            <a:r>
              <a:rPr lang="tr-TR" sz="1200" dirty="0" err="1">
                <a:latin typeface="Calibri"/>
                <a:cs typeface="Calibri"/>
              </a:rPr>
              <a:t>American</a:t>
            </a:r>
            <a:r>
              <a:rPr lang="tr-TR" sz="1200" dirty="0">
                <a:latin typeface="Calibri"/>
                <a:cs typeface="Calibri"/>
              </a:rPr>
              <a:t> Marketing </a:t>
            </a:r>
            <a:r>
              <a:rPr lang="tr-TR" sz="1200" dirty="0" err="1">
                <a:latin typeface="Calibri"/>
                <a:cs typeface="Calibri"/>
              </a:rPr>
              <a:t>Association</a:t>
            </a:r>
            <a:r>
              <a:rPr lang="tr-TR" sz="1200" dirty="0">
                <a:latin typeface="Calibri"/>
                <a:cs typeface="Calibri"/>
              </a:rPr>
              <a:t> - AMA] (2017), pazarlamayı, değer hizmetleri yaratma, iletme, sunma ve değiş tokuş etmeye yönelik faaliyetler, kurumlar ve süreçler olarak tanımlar. Uzun vadede iyi kurulmuş müşteri ilişkileri yoluyla pazarlamanın temel amacı müşteri değeri yaratmaktır.</a:t>
            </a:r>
            <a:endParaRPr lang="tr-TR" sz="1200" dirty="0"/>
          </a:p>
          <a:p>
            <a:pPr rtl="0"/>
            <a:endParaRPr lang="tr-TR" sz="600" dirty="0"/>
          </a:p>
          <a:p>
            <a:r>
              <a:rPr lang="tr-TR" sz="1200" dirty="0">
                <a:latin typeface="Calibri"/>
                <a:cs typeface="Calibri"/>
              </a:rPr>
              <a:t>Müşteri ilişkileri birçok farklı uygulama üzerinden kurulmaktadır. Bu uygulamalar, ürün, fiyat, tutundurma, yer, kişiler, fiziksel kanıt ve süreci içeren pazarlama karmasının bir sonucu olarak gerçekleşmektedir (Şekil 8). Tutundurma, müşterileri ürün veya hizmetten yana hareket etmeye ikna etmek için satın alma kararı ile biten reklam, satış promosyonu, dijital pazarlama ve diğer tüm kampanya türlerini içerir.</a:t>
            </a:r>
            <a:endParaRPr lang="tr-TR" sz="1200" dirty="0"/>
          </a:p>
          <a:p>
            <a:pPr rtl="0"/>
            <a:endParaRPr lang="tr-TR" sz="600" dirty="0"/>
          </a:p>
          <a:p>
            <a:pPr rtl="0"/>
            <a:r>
              <a:rPr lang="tr-TR" sz="1200" dirty="0">
                <a:latin typeface="Calibri"/>
                <a:cs typeface="Calibri"/>
              </a:rPr>
              <a:t>Gıda pazarlaması, pazarlama çabalarının gıdayı tanıtmaya odaklandığı belirli bir alandır. Bu, gıda tüketiminde bir artışa veya gıda seçeneklerinde bir değişikliğe neden olabilir.</a:t>
            </a:r>
          </a:p>
          <a:p>
            <a:pPr rtl="0"/>
            <a:endParaRPr lang="tr-TR" sz="800" dirty="0"/>
          </a:p>
          <a:p>
            <a:r>
              <a:rPr lang="tr-TR" sz="1200" dirty="0">
                <a:latin typeface="Calibri"/>
                <a:cs typeface="Calibri"/>
              </a:rPr>
              <a:t>"</a:t>
            </a:r>
            <a:r>
              <a:rPr lang="tr-TR" sz="1200" i="1" dirty="0">
                <a:latin typeface="Calibri"/>
                <a:cs typeface="Calibri"/>
              </a:rPr>
              <a:t>Gıda tüketimi, coğrafya, demografi, harcanabilir gelir, kentleşme, küreselleşme, pazarlama, din, kültür ve tüketici tutumlarından etkilenebilen gıda mevcudiyeti, gıda erişilebilirliği ve gıda seçimi gibi bir dizi faktörden etkilenir" </a:t>
            </a:r>
            <a:r>
              <a:rPr lang="tr-TR" sz="1200" dirty="0">
                <a:latin typeface="Calibri"/>
                <a:cs typeface="Calibri"/>
              </a:rPr>
              <a:t>(</a:t>
            </a:r>
            <a:r>
              <a:rPr lang="tr-TR" sz="1200" dirty="0" err="1">
                <a:latin typeface="Calibri"/>
                <a:cs typeface="Calibri"/>
              </a:rPr>
              <a:t>Kearney</a:t>
            </a:r>
            <a:r>
              <a:rPr lang="tr-TR" sz="1200" dirty="0">
                <a:latin typeface="Calibri"/>
                <a:cs typeface="Calibri"/>
              </a:rPr>
              <a:t>, 2010). Farklı toplumlarda gıda tüketimi farklılık göstermektedir, ancak gıda pazarlamasının gıda tüketimi üzerindeki etkisi kaçınılmazdır. Örneğin, gelişmekte olan ülkelerde süpermarketlerin büyümesinde, ve gıda tüketim kalıplarının şekillenmesinde, uluslararası gıda şirketlerinin rolü bulunmaktadır.</a:t>
            </a:r>
            <a:endParaRPr lang="tr-TR" sz="1200" dirty="0"/>
          </a:p>
        </p:txBody>
      </p:sp>
      <p:sp>
        <p:nvSpPr>
          <p:cNvPr id="33" name="TextBox 32">
            <a:extLst>
              <a:ext uri="{FF2B5EF4-FFF2-40B4-BE49-F238E27FC236}">
                <a16:creationId xmlns:a16="http://schemas.microsoft.com/office/drawing/2014/main" id="{6384F92A-526C-4C7A-F56B-42603291DEE3}"/>
              </a:ext>
            </a:extLst>
          </p:cNvPr>
          <p:cNvSpPr txBox="1"/>
          <p:nvPr/>
        </p:nvSpPr>
        <p:spPr>
          <a:xfrm>
            <a:off x="1684482" y="1368259"/>
            <a:ext cx="5362728" cy="461665"/>
          </a:xfrm>
          <a:prstGeom prst="rect">
            <a:avLst/>
          </a:prstGeom>
          <a:noFill/>
        </p:spPr>
        <p:txBody>
          <a:bodyPr wrap="square" lIns="91440" tIns="45720" rIns="91440" bIns="45720" anchor="t">
            <a:spAutoFit/>
          </a:bodyPr>
          <a:lstStyle/>
          <a:p>
            <a:pPr algn="r"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B.4.1.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Pazarlama</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Medyanın</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Etkisi</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4" name="Picture 33">
            <a:extLst>
              <a:ext uri="{FF2B5EF4-FFF2-40B4-BE49-F238E27FC236}">
                <a16:creationId xmlns:a16="http://schemas.microsoft.com/office/drawing/2014/main" id="{0A49293E-A1A8-4C8D-62FB-92E0CCFF3BCD}"/>
              </a:ext>
            </a:extLst>
          </p:cNvPr>
          <p:cNvPicPr/>
          <p:nvPr/>
        </p:nvPicPr>
        <p:blipFill>
          <a:blip r:embed="rId2" cstate="screen">
            <a:extLst>
              <a:ext uri="{28A0092B-C50C-407E-A947-70E740481C1C}">
                <a14:useLocalDpi xmlns:a14="http://schemas.microsoft.com/office/drawing/2010/main"/>
              </a:ext>
            </a:extLst>
          </a:blip>
          <a:stretch>
            <a:fillRect/>
          </a:stretch>
        </p:blipFill>
        <p:spPr>
          <a:xfrm>
            <a:off x="772938" y="6356554"/>
            <a:ext cx="6827991" cy="4252631"/>
          </a:xfrm>
          <a:prstGeom prst="rect">
            <a:avLst/>
          </a:prstGeom>
        </p:spPr>
      </p:pic>
      <p:sp>
        <p:nvSpPr>
          <p:cNvPr id="35" name="Text Box 17">
            <a:extLst>
              <a:ext uri="{FF2B5EF4-FFF2-40B4-BE49-F238E27FC236}">
                <a16:creationId xmlns:a16="http://schemas.microsoft.com/office/drawing/2014/main" id="{033B7D2F-67C2-4133-1E25-A14078302A7A}"/>
              </a:ext>
            </a:extLst>
          </p:cNvPr>
          <p:cNvSpPr txBox="1"/>
          <p:nvPr/>
        </p:nvSpPr>
        <p:spPr>
          <a:xfrm>
            <a:off x="2439920" y="9080647"/>
            <a:ext cx="1332503"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r>
              <a:rPr lang="en-US" sz="1400">
                <a:solidFill>
                  <a:srgbClr val="FFFFFF"/>
                </a:solidFill>
                <a:effectLst/>
                <a:latin typeface="Source Sans 3"/>
                <a:ea typeface="Meiryo" panose="020B0604030504040204" pitchFamily="34" charset="-128"/>
                <a:cs typeface="Times New Roman" panose="02020603050405020304" pitchFamily="18" charset="0"/>
              </a:rPr>
              <a:t>Marka bana nasıl hissettiriyor?</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446C0B37-354F-5ADE-C37E-7E908A2EF362}"/>
              </a:ext>
            </a:extLst>
          </p:cNvPr>
          <p:cNvSpPr txBox="1"/>
          <p:nvPr/>
        </p:nvSpPr>
        <p:spPr>
          <a:xfrm>
            <a:off x="4457086" y="9288649"/>
            <a:ext cx="1489710" cy="523220"/>
          </a:xfrm>
          <a:prstGeom prst="rect">
            <a:avLst/>
          </a:prstGeom>
          <a:noFill/>
        </p:spPr>
        <p:txBody>
          <a:bodyPr wrap="square" lIns="91440" tIns="45720" rIns="91440" bIns="45720" anchor="t">
            <a:spAutoFit/>
          </a:bodyPr>
          <a:lstStyle/>
          <a:p>
            <a:pPr algn="l" rtl="0"/>
            <a:r>
              <a:rPr lang="en-US" sz="1400" dirty="0" err="1">
                <a:solidFill>
                  <a:srgbClr val="FFFFFF"/>
                </a:solidFill>
                <a:effectLst/>
                <a:latin typeface="Source Sans 3"/>
                <a:ea typeface="Meiryo"/>
                <a:cs typeface="Times New Roman"/>
              </a:rPr>
              <a:t>Ürünü</a:t>
            </a:r>
            <a:r>
              <a:rPr lang="en-US" sz="1400" dirty="0">
                <a:solidFill>
                  <a:srgbClr val="FFFFFF"/>
                </a:solidFill>
                <a:effectLst/>
                <a:latin typeface="Source Sans 3"/>
                <a:ea typeface="Meiryo"/>
                <a:cs typeface="Times New Roman"/>
              </a:rPr>
              <a:t> </a:t>
            </a:r>
            <a:r>
              <a:rPr lang="en-US" sz="1400" dirty="0" err="1">
                <a:solidFill>
                  <a:srgbClr val="FFFFFF"/>
                </a:solidFill>
                <a:effectLst/>
                <a:latin typeface="Source Sans 3"/>
                <a:ea typeface="Meiryo"/>
                <a:cs typeface="Times New Roman"/>
              </a:rPr>
              <a:t>nasıl</a:t>
            </a:r>
            <a:r>
              <a:rPr lang="en-US" sz="1400" dirty="0">
                <a:solidFill>
                  <a:srgbClr val="FFFFFF"/>
                </a:solidFill>
                <a:effectLst/>
                <a:latin typeface="Source Sans 3"/>
                <a:ea typeface="Meiryo"/>
                <a:cs typeface="Times New Roman"/>
              </a:rPr>
              <a:t> </a:t>
            </a:r>
            <a:r>
              <a:rPr lang="en-US" sz="1400" dirty="0" err="1">
                <a:solidFill>
                  <a:srgbClr val="FFFFFF"/>
                </a:solidFill>
                <a:effectLst/>
                <a:latin typeface="Source Sans 3"/>
                <a:ea typeface="Meiryo"/>
                <a:cs typeface="Times New Roman"/>
              </a:rPr>
              <a:t>tarif</a:t>
            </a:r>
            <a:r>
              <a:rPr lang="en-US" sz="1400" dirty="0">
                <a:solidFill>
                  <a:srgbClr val="FFFFFF"/>
                </a:solidFill>
                <a:effectLst/>
                <a:latin typeface="Source Sans 3"/>
                <a:ea typeface="Meiryo"/>
                <a:cs typeface="Times New Roman"/>
              </a:rPr>
              <a:t> </a:t>
            </a:r>
            <a:r>
              <a:rPr lang="en-US" sz="1400" dirty="0" err="1">
                <a:solidFill>
                  <a:srgbClr val="FFFFFF"/>
                </a:solidFill>
                <a:effectLst/>
                <a:latin typeface="Source Sans 3"/>
                <a:ea typeface="Meiryo"/>
                <a:cs typeface="Times New Roman"/>
              </a:rPr>
              <a:t>ederim</a:t>
            </a:r>
            <a:r>
              <a:rPr lang="en-US" sz="1400" dirty="0">
                <a:solidFill>
                  <a:srgbClr val="FFFFFF"/>
                </a:solidFill>
                <a:latin typeface="Source Sans 3"/>
                <a:ea typeface="Meiryo"/>
                <a:cs typeface="Times New Roman"/>
              </a:rPr>
              <a: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0">
            <a:extLst>
              <a:ext uri="{FF2B5EF4-FFF2-40B4-BE49-F238E27FC236}">
                <a16:creationId xmlns:a16="http://schemas.microsoft.com/office/drawing/2014/main" id="{E8EB66D3-41FC-0CF5-6E1F-0344F79AE7B3}"/>
              </a:ext>
            </a:extLst>
          </p:cNvPr>
          <p:cNvSpPr txBox="1"/>
          <p:nvPr/>
        </p:nvSpPr>
        <p:spPr>
          <a:xfrm>
            <a:off x="3691893" y="7936468"/>
            <a:ext cx="972458"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0"/>
            <a:r>
              <a:rPr lang="en-US" sz="1700" b="1">
                <a:solidFill>
                  <a:srgbClr val="FFFFFF"/>
                </a:solidFill>
                <a:effectLst/>
                <a:latin typeface="Source Sans 3"/>
                <a:ea typeface="Meiryo" panose="020B0604030504040204" pitchFamily="34" charset="-128"/>
                <a:cs typeface="Times New Roman" panose="02020603050405020304" pitchFamily="18" charset="0"/>
              </a:rPr>
              <a:t>Öz</a:t>
            </a:r>
            <a:endParaRPr lang="en-IE" sz="17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0836206C-1D02-E88B-959F-C29BB42FB9C7}"/>
              </a:ext>
            </a:extLst>
          </p:cNvPr>
          <p:cNvSpPr txBox="1"/>
          <p:nvPr/>
        </p:nvSpPr>
        <p:spPr>
          <a:xfrm>
            <a:off x="2437906" y="6964688"/>
            <a:ext cx="1332503"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dirty="0">
                <a:solidFill>
                  <a:srgbClr val="FFFFFF"/>
                </a:solidFill>
                <a:latin typeface="Source Sans 3"/>
                <a:ea typeface="Meiryo"/>
                <a:cs typeface="Times New Roman"/>
              </a:rPr>
              <a:t>Marka</a:t>
            </a:r>
            <a:r>
              <a:rPr lang="en-US" sz="1400" dirty="0">
                <a:solidFill>
                  <a:srgbClr val="FFFFFF"/>
                </a:solidFill>
                <a:effectLst/>
                <a:latin typeface="Source Sans 3"/>
                <a:ea typeface="Meiryo"/>
                <a:cs typeface="Times New Roman"/>
              </a:rPr>
              <a:t> </a:t>
            </a:r>
            <a:r>
              <a:rPr lang="en-US" sz="1400" dirty="0" err="1">
                <a:solidFill>
                  <a:srgbClr val="FFFFFF"/>
                </a:solidFill>
                <a:latin typeface="Source Sans 3"/>
                <a:ea typeface="Meiryo"/>
                <a:cs typeface="Times New Roman"/>
              </a:rPr>
              <a:t>beni</a:t>
            </a:r>
            <a:r>
              <a:rPr lang="en-US" sz="1400" dirty="0">
                <a:solidFill>
                  <a:srgbClr val="FFFFFF"/>
                </a:solidFill>
                <a:latin typeface="Source Sans 3"/>
                <a:ea typeface="Meiryo"/>
                <a:cs typeface="Times New Roman"/>
              </a:rPr>
              <a:t> </a:t>
            </a:r>
            <a:r>
              <a:rPr lang="en-US" sz="1400" dirty="0" err="1">
                <a:solidFill>
                  <a:srgbClr val="FFFFFF"/>
                </a:solidFill>
                <a:latin typeface="Source Sans 3"/>
                <a:ea typeface="Meiryo"/>
                <a:cs typeface="Times New Roman"/>
              </a:rPr>
              <a:t>nasıl</a:t>
            </a:r>
            <a:r>
              <a:rPr lang="en-US" sz="1400" dirty="0">
                <a:solidFill>
                  <a:srgbClr val="FFFFFF"/>
                </a:solidFill>
                <a:latin typeface="Source Sans 3"/>
                <a:ea typeface="Meiryo"/>
                <a:cs typeface="Times New Roman"/>
              </a:rPr>
              <a:t> </a:t>
            </a:r>
            <a:r>
              <a:rPr lang="en-US" sz="1400" dirty="0" err="1">
                <a:solidFill>
                  <a:srgbClr val="FFFFFF"/>
                </a:solidFill>
                <a:latin typeface="Source Sans 3"/>
                <a:ea typeface="Meiryo"/>
                <a:cs typeface="Times New Roman"/>
              </a:rPr>
              <a:t>gösteriyor</a:t>
            </a:r>
            <a:endParaRPr lang="en-US" sz="1400" dirty="0" err="1">
              <a:solidFill>
                <a:srgbClr val="FFFFFF"/>
              </a:solidFill>
              <a:effectLst/>
              <a:latin typeface="Source Sans 3"/>
              <a:ea typeface="Meiryo"/>
              <a:cs typeface="Times New Roman"/>
            </a:endParaRPr>
          </a:p>
        </p:txBody>
      </p:sp>
      <p:sp>
        <p:nvSpPr>
          <p:cNvPr id="39" name="Text Box 16">
            <a:extLst>
              <a:ext uri="{FF2B5EF4-FFF2-40B4-BE49-F238E27FC236}">
                <a16:creationId xmlns:a16="http://schemas.microsoft.com/office/drawing/2014/main" id="{1F1E3FCF-F145-877C-9CC2-7356D02ADC7E}"/>
              </a:ext>
            </a:extLst>
          </p:cNvPr>
          <p:cNvSpPr txBox="1"/>
          <p:nvPr/>
        </p:nvSpPr>
        <p:spPr>
          <a:xfrm>
            <a:off x="4365846" y="6822073"/>
            <a:ext cx="148971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r>
              <a:rPr lang="en-US" sz="1400" dirty="0" err="1">
                <a:solidFill>
                  <a:srgbClr val="FFFFFF"/>
                </a:solidFill>
                <a:latin typeface="Source Sans 3"/>
                <a:ea typeface="Meiryo"/>
                <a:cs typeface="Times New Roman"/>
              </a:rPr>
              <a:t>Ürün</a:t>
            </a:r>
            <a:r>
              <a:rPr lang="en-US" sz="1400" dirty="0">
                <a:solidFill>
                  <a:srgbClr val="FFFFFF"/>
                </a:solidFill>
                <a:effectLst/>
                <a:latin typeface="Source Sans 3"/>
                <a:ea typeface="Meiryo"/>
                <a:cs typeface="Times New Roman"/>
              </a:rPr>
              <a:t> </a:t>
            </a:r>
            <a:endParaRPr lang="en-IE" sz="1400" dirty="0">
              <a:effectLst/>
              <a:latin typeface="Meiryo"/>
              <a:ea typeface="Meiryo"/>
              <a:cs typeface="Times New Roman"/>
            </a:endParaRPr>
          </a:p>
          <a:p>
            <a:r>
              <a:rPr lang="en-US" sz="1400" dirty="0" err="1">
                <a:solidFill>
                  <a:srgbClr val="FFFFFF"/>
                </a:solidFill>
                <a:effectLst/>
                <a:latin typeface="Source Sans 3"/>
                <a:ea typeface="Meiryo"/>
                <a:cs typeface="Times New Roman"/>
              </a:rPr>
              <a:t>bana</a:t>
            </a:r>
            <a:r>
              <a:rPr lang="en-US" sz="1400" dirty="0">
                <a:solidFill>
                  <a:srgbClr val="FFFFFF"/>
                </a:solidFill>
                <a:latin typeface="Source Sans 3"/>
                <a:ea typeface="Meiryo"/>
                <a:cs typeface="Times New Roman"/>
              </a:rPr>
              <a:t> ne </a:t>
            </a:r>
            <a:r>
              <a:rPr lang="en-US" sz="1400" dirty="0" err="1">
                <a:solidFill>
                  <a:srgbClr val="FFFFFF"/>
                </a:solidFill>
                <a:latin typeface="Source Sans 3"/>
                <a:ea typeface="Meiryo"/>
                <a:cs typeface="Times New Roman"/>
              </a:rPr>
              <a:t>sağlar</a:t>
            </a:r>
            <a:endParaRPr lang="en-IE" sz="1400" dirty="0" err="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3">
            <a:extLst>
              <a:ext uri="{FF2B5EF4-FFF2-40B4-BE49-F238E27FC236}">
                <a16:creationId xmlns:a16="http://schemas.microsoft.com/office/drawing/2014/main" id="{AC916CD0-91D1-AD69-150F-8E7098095A23}"/>
              </a:ext>
            </a:extLst>
          </p:cNvPr>
          <p:cNvSpPr txBox="1"/>
          <p:nvPr/>
        </p:nvSpPr>
        <p:spPr>
          <a:xfrm>
            <a:off x="3174945" y="8418302"/>
            <a:ext cx="958476"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100" dirty="0">
                <a:solidFill>
                  <a:srgbClr val="FFFFFF"/>
                </a:solidFill>
                <a:effectLst/>
                <a:latin typeface="Source Sans 3"/>
                <a:ea typeface="Meiryo"/>
                <a:cs typeface="Times New Roman"/>
              </a:rPr>
              <a:t>Marka</a:t>
            </a:r>
            <a:endParaRPr lang="en-IE" sz="1100" dirty="0">
              <a:effectLst/>
              <a:latin typeface="Meiryo"/>
              <a:ea typeface="Meiryo"/>
              <a:cs typeface="Times New Roman"/>
            </a:endParaRPr>
          </a:p>
          <a:p>
            <a:pPr algn="l" rtl="0">
              <a:lnSpc>
                <a:spcPts val="900"/>
              </a:lnSpc>
            </a:pPr>
            <a:r>
              <a:rPr lang="en-US" sz="1100" dirty="0" err="1">
                <a:solidFill>
                  <a:srgbClr val="FFFFFF"/>
                </a:solidFill>
                <a:latin typeface="Source Sans 3"/>
                <a:ea typeface="Meiryo"/>
                <a:cs typeface="Times New Roman"/>
              </a:rPr>
              <a:t>kişiliği</a:t>
            </a:r>
            <a:endParaRPr lang="en-IE" sz="1100" dirty="0" err="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2">
            <a:extLst>
              <a:ext uri="{FF2B5EF4-FFF2-40B4-BE49-F238E27FC236}">
                <a16:creationId xmlns:a16="http://schemas.microsoft.com/office/drawing/2014/main" id="{E54CA832-8242-7643-E6BC-3EB51889BBDC}"/>
              </a:ext>
            </a:extLst>
          </p:cNvPr>
          <p:cNvSpPr txBox="1"/>
          <p:nvPr/>
        </p:nvSpPr>
        <p:spPr>
          <a:xfrm>
            <a:off x="4415021" y="7502114"/>
            <a:ext cx="1108308" cy="85704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100" dirty="0" err="1">
                <a:solidFill>
                  <a:srgbClr val="FFFFFF"/>
                </a:solidFill>
                <a:latin typeface="Source Sans 3"/>
                <a:ea typeface="Meiryo"/>
                <a:cs typeface="Times New Roman"/>
              </a:rPr>
              <a:t>Semboller</a:t>
            </a:r>
            <a:endParaRPr lang="en-IE" sz="1100" dirty="0" err="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1">
            <a:extLst>
              <a:ext uri="{FF2B5EF4-FFF2-40B4-BE49-F238E27FC236}">
                <a16:creationId xmlns:a16="http://schemas.microsoft.com/office/drawing/2014/main" id="{16E8AC71-05DF-BB37-BCA5-8E8030A71253}"/>
              </a:ext>
            </a:extLst>
          </p:cNvPr>
          <p:cNvSpPr txBox="1"/>
          <p:nvPr/>
        </p:nvSpPr>
        <p:spPr>
          <a:xfrm>
            <a:off x="4499154" y="8488947"/>
            <a:ext cx="1027021" cy="789292"/>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100" dirty="0" err="1">
                <a:solidFill>
                  <a:srgbClr val="FFFFFF"/>
                </a:solidFill>
                <a:latin typeface="Source Sans 3"/>
                <a:ea typeface="Meiryo"/>
                <a:cs typeface="Times New Roman"/>
              </a:rPr>
              <a:t>Gerçekler</a:t>
            </a:r>
            <a:endParaRPr lang="en-IE" sz="1100" dirty="0" err="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19">
            <a:extLst>
              <a:ext uri="{FF2B5EF4-FFF2-40B4-BE49-F238E27FC236}">
                <a16:creationId xmlns:a16="http://schemas.microsoft.com/office/drawing/2014/main" id="{046EE337-10E3-5105-E3E7-3887AA1BC03A}"/>
              </a:ext>
            </a:extLst>
          </p:cNvPr>
          <p:cNvSpPr txBox="1"/>
          <p:nvPr/>
        </p:nvSpPr>
        <p:spPr>
          <a:xfrm>
            <a:off x="2642398" y="9997868"/>
            <a:ext cx="1126490" cy="3727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200">
                <a:solidFill>
                  <a:srgbClr val="02444A"/>
                </a:solidFill>
                <a:effectLst/>
                <a:latin typeface="Source Sans 3"/>
                <a:ea typeface="Meiryo" panose="020B0604030504040204" pitchFamily="34" charset="-128"/>
                <a:cs typeface="Times New Roman" panose="02020603050405020304" pitchFamily="18" charset="0"/>
              </a:rPr>
              <a:t>Duygusal</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0">
            <a:extLst>
              <a:ext uri="{FF2B5EF4-FFF2-40B4-BE49-F238E27FC236}">
                <a16:creationId xmlns:a16="http://schemas.microsoft.com/office/drawing/2014/main" id="{3ACD9619-DF9B-DCD7-9BD8-6DF021C711A6}"/>
              </a:ext>
            </a:extLst>
          </p:cNvPr>
          <p:cNvSpPr txBox="1"/>
          <p:nvPr/>
        </p:nvSpPr>
        <p:spPr>
          <a:xfrm>
            <a:off x="5111652" y="10001436"/>
            <a:ext cx="1126490" cy="3727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200">
                <a:solidFill>
                  <a:srgbClr val="02444A"/>
                </a:solidFill>
                <a:effectLst/>
                <a:latin typeface="Source Sans 3"/>
                <a:ea typeface="Meiryo" panose="020B0604030504040204" pitchFamily="34" charset="-128"/>
                <a:cs typeface="Times New Roman" panose="02020603050405020304" pitchFamily="18" charset="0"/>
              </a:rPr>
              <a:t>Akılcı</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80B5F72F-5075-B468-E3CE-0D384FD6AD09}"/>
              </a:ext>
            </a:extLst>
          </p:cNvPr>
          <p:cNvSpPr txBox="1"/>
          <p:nvPr/>
        </p:nvSpPr>
        <p:spPr>
          <a:xfrm>
            <a:off x="890674" y="6462546"/>
            <a:ext cx="6694438" cy="276999"/>
          </a:xfrm>
          <a:prstGeom prst="rect">
            <a:avLst/>
          </a:prstGeom>
          <a:noFill/>
        </p:spPr>
        <p:txBody>
          <a:bodyPr wrap="square" lIns="91440" tIns="45720" rIns="91440" bIns="45720" rtlCol="0" anchor="t">
            <a:spAutoFit/>
          </a:bodyPr>
          <a:lstStyle/>
          <a:p>
            <a:r>
              <a:rPr lang="en-US" sz="1200" b="1" dirty="0" err="1">
                <a:effectLst/>
                <a:latin typeface="Calibri"/>
                <a:ea typeface="Calibri" panose="020F0502020204030204" pitchFamily="34" charset="0"/>
                <a:cs typeface="Calibri"/>
              </a:rPr>
              <a:t>Şekil</a:t>
            </a:r>
            <a:r>
              <a:rPr lang="en-US" sz="1200" b="1" dirty="0">
                <a:effectLst/>
                <a:latin typeface="Calibri"/>
                <a:ea typeface="Calibri" panose="020F0502020204030204" pitchFamily="34" charset="0"/>
                <a:cs typeface="Calibri"/>
              </a:rPr>
              <a:t> 8 –</a:t>
            </a:r>
            <a:r>
              <a:rPr lang="en-US" sz="1200" b="1" dirty="0">
                <a:latin typeface="Calibri"/>
                <a:ea typeface="Calibri" panose="020F0502020204030204" pitchFamily="34" charset="0"/>
                <a:cs typeface="Calibri"/>
              </a:rPr>
              <a:t> </a:t>
            </a:r>
            <a:r>
              <a:rPr lang="en-US" sz="1200" dirty="0">
                <a:latin typeface="Calibri"/>
                <a:ea typeface="Calibri" panose="020F0502020204030204" pitchFamily="34" charset="0"/>
                <a:cs typeface="Calibri"/>
              </a:rPr>
              <a:t>Marka </a:t>
            </a:r>
            <a:r>
              <a:rPr lang="en-US" sz="1200" dirty="0" err="1">
                <a:latin typeface="Calibri"/>
                <a:ea typeface="Calibri" panose="020F0502020204030204" pitchFamily="34" charset="0"/>
                <a:cs typeface="Calibri"/>
              </a:rPr>
              <a:t>Konumlandırma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Dörtlüsü</a:t>
            </a:r>
            <a:r>
              <a:rPr lang="en-US" sz="1200" dirty="0">
                <a:effectLst/>
                <a:latin typeface="Calibri"/>
                <a:ea typeface="Calibri" panose="020F0502020204030204" pitchFamily="34" charset="0"/>
                <a:cs typeface="Calibri"/>
              </a:rPr>
              <a:t>– </a:t>
            </a:r>
            <a:r>
              <a:rPr lang="en-US" sz="1200" dirty="0" err="1">
                <a:effectLst/>
                <a:latin typeface="Calibri"/>
                <a:ea typeface="Calibri" panose="020F0502020204030204" pitchFamily="34" charset="0"/>
                <a:cs typeface="Calibri"/>
              </a:rPr>
              <a:t>Duygusal</a:t>
            </a:r>
            <a:r>
              <a:rPr lang="en-US" sz="1200" dirty="0">
                <a:latin typeface="Calibri"/>
                <a:ea typeface="Calibri" panose="020F0502020204030204" pitchFamily="34" charset="0"/>
                <a:cs typeface="Calibri"/>
              </a:rPr>
              <a:t> ve </a:t>
            </a:r>
            <a:r>
              <a:rPr lang="en-US" sz="1200" dirty="0" err="1">
                <a:effectLst/>
                <a:latin typeface="Calibri"/>
                <a:ea typeface="Calibri" panose="020F0502020204030204" pitchFamily="34" charset="0"/>
                <a:cs typeface="Calibri"/>
              </a:rPr>
              <a:t>Rasyonel</a:t>
            </a:r>
            <a:r>
              <a:rPr lang="en-US" sz="1200" dirty="0">
                <a:effectLst/>
                <a:latin typeface="Calibri"/>
                <a:ea typeface="Calibri" panose="020F0502020204030204" pitchFamily="34" charset="0"/>
                <a:cs typeface="Calibri"/>
              </a:rPr>
              <a:t> </a:t>
            </a:r>
            <a:r>
              <a:rPr lang="en-US" sz="1200" dirty="0" err="1">
                <a:effectLst/>
                <a:latin typeface="Calibri"/>
                <a:ea typeface="Calibri" panose="020F0502020204030204" pitchFamily="34" charset="0"/>
                <a:cs typeface="Calibri"/>
              </a:rPr>
              <a:t>Düşünme</a:t>
            </a:r>
            <a:r>
              <a:rPr lang="en-US" sz="1200" dirty="0">
                <a:effectLst/>
                <a:latin typeface="Calibri"/>
                <a:ea typeface="Calibri" panose="020F0502020204030204" pitchFamily="34" charset="0"/>
                <a:cs typeface="Calibri"/>
              </a:rPr>
              <a:t> (</a:t>
            </a:r>
            <a:r>
              <a:rPr lang="en-US" sz="1200" dirty="0">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www.foodinnovation.how</a:t>
            </a:r>
            <a:r>
              <a:rPr lang="en-US" sz="1200" dirty="0">
                <a:effectLst/>
                <a:latin typeface="Calibri"/>
                <a:ea typeface="Calibri" panose="020F0502020204030204" pitchFamily="34" charset="0"/>
                <a:cs typeface="Calibri"/>
              </a:rPr>
              <a:t>)</a:t>
            </a:r>
            <a:endParaRPr lang="en-IE" sz="1200" dirty="0">
              <a:latin typeface="Calibri"/>
              <a:ea typeface="Calibri" panose="020F0502020204030204" pitchFamily="34" charset="0"/>
              <a:cs typeface="Calibri"/>
            </a:endParaRPr>
          </a:p>
        </p:txBody>
      </p:sp>
      <p:pic>
        <p:nvPicPr>
          <p:cNvPr id="3" name="Picture 2">
            <a:extLst>
              <a:ext uri="{FF2B5EF4-FFF2-40B4-BE49-F238E27FC236}">
                <a16:creationId xmlns:a16="http://schemas.microsoft.com/office/drawing/2014/main" id="{7A17DF97-8114-CCCD-7452-FEC129A4053D}"/>
              </a:ext>
            </a:extLst>
          </p:cNvPr>
          <p:cNvPicPr>
            <a:picLocks noChangeAspect="1"/>
          </p:cNvPicPr>
          <p:nvPr/>
        </p:nvPicPr>
        <p:blipFill>
          <a:blip r:embed="rId4"/>
          <a:stretch>
            <a:fillRect/>
          </a:stretch>
        </p:blipFill>
        <p:spPr>
          <a:xfrm>
            <a:off x="62143" y="6432369"/>
            <a:ext cx="493080" cy="474817"/>
          </a:xfrm>
          <a:prstGeom prst="rect">
            <a:avLst/>
          </a:prstGeom>
        </p:spPr>
      </p:pic>
      <p:sp>
        <p:nvSpPr>
          <p:cNvPr id="44" name="Slide Number Placeholder 9">
            <a:extLst>
              <a:ext uri="{FF2B5EF4-FFF2-40B4-BE49-F238E27FC236}">
                <a16:creationId xmlns:a16="http://schemas.microsoft.com/office/drawing/2014/main" id="{C99E60A0-9220-A4F7-E2F8-F371F34BC376}"/>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52</a:t>
            </a:fld>
            <a:endParaRPr lang="en-US" sz="1100"/>
          </a:p>
        </p:txBody>
      </p:sp>
    </p:spTree>
    <p:extLst>
      <p:ext uri="{BB962C8B-B14F-4D97-AF65-F5344CB8AC3E}">
        <p14:creationId xmlns:p14="http://schemas.microsoft.com/office/powerpoint/2010/main" val="3436740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82C64F8-E01B-70F3-8A14-6BD1F7112C6A}"/>
              </a:ext>
            </a:extLst>
          </p:cNvPr>
          <p:cNvSpPr>
            <a:spLocks noGrp="1"/>
          </p:cNvSpPr>
          <p:nvPr>
            <p:ph type="body" sz="quarter" idx="30"/>
          </p:nvPr>
        </p:nvSpPr>
        <p:spPr>
          <a:xfrm>
            <a:off x="1687848" y="667588"/>
            <a:ext cx="5359361" cy="9380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Sorumlu Tüketim</a:t>
            </a:r>
          </a:p>
          <a:p>
            <a:pPr rtl="0"/>
            <a:endParaRPr lang="en-IE"/>
          </a:p>
        </p:txBody>
      </p:sp>
      <p:grpSp>
        <p:nvGrpSpPr>
          <p:cNvPr id="5" name="Graphic 2">
            <a:extLst>
              <a:ext uri="{FF2B5EF4-FFF2-40B4-BE49-F238E27FC236}">
                <a16:creationId xmlns:a16="http://schemas.microsoft.com/office/drawing/2014/main" id="{EAB7CB27-B55D-D198-AA74-397CF1519B29}"/>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0536253E-3CD2-AD5A-5879-D2C7CECCB6E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ED269332-3CF1-D7DC-421E-52E2F976F9CA}"/>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C92021CF-B55C-7FB8-C892-0B3CA3074DD6}"/>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8BF27AEB-F034-7B74-5BEA-46EDE1C56EF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BD320406-A67E-2901-3BFB-46F13BBFC77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F9165896-C57B-8462-73BD-C084BA37191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9C5A62B3-55CB-97AF-AFE5-16EF0EABD970}"/>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84BB6D36-9929-AB66-C19E-DFC1D10468C7}"/>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EBD5B1B7-43E0-FE05-EE6B-3F2D899107C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AB1846D9-AB61-8824-AB81-8350754CF78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432AF016-5BE5-9314-C692-32C29306FDD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39D51D43-E020-E1F1-7EAA-6D773E67C7F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33ADD45B-056B-51E7-6A10-58DA62E9E31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2BFEE3ED-5C9E-1C6F-7404-A099FFBABD33}"/>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C074DB56-7B7F-B5DB-35A6-215B1154CE5F}"/>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404F7CBA-E55E-F298-D273-AA010718FAC3}"/>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832051C5-F6BD-F751-E545-E8F4C5F56A1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2AF8E00F-7B31-1D19-39EF-DEE6EC6765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DBCC3E31-7720-EA7A-802E-40336321079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5D37CC54-4E91-04BD-DE4D-FBB0C0BF0136}"/>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E1805732-AFE3-B832-A533-2492139AC02B}"/>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56A56BF6-691A-DA9D-8DE4-8E3810A89750}"/>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58AE1906-77B0-45E5-4F30-12E08897478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76F75A1C-92A8-8C72-E600-A198D36C2B0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CA0CC494-1858-1F14-FA23-A3A565F2B0E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BFFEE1CD-4A61-8617-705F-60F077848C7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2" name="TextBox 31">
            <a:extLst>
              <a:ext uri="{FF2B5EF4-FFF2-40B4-BE49-F238E27FC236}">
                <a16:creationId xmlns:a16="http://schemas.microsoft.com/office/drawing/2014/main" id="{F867BDDA-F61C-8306-CEB2-66F5CE6B3279}"/>
              </a:ext>
            </a:extLst>
          </p:cNvPr>
          <p:cNvSpPr txBox="1"/>
          <p:nvPr/>
        </p:nvSpPr>
        <p:spPr>
          <a:xfrm>
            <a:off x="1684482" y="1368259"/>
            <a:ext cx="5362728" cy="461665"/>
          </a:xfrm>
          <a:prstGeom prst="rect">
            <a:avLst/>
          </a:prstGeom>
          <a:noFill/>
        </p:spPr>
        <p:txBody>
          <a:bodyPr wrap="square" lIns="91440" tIns="45720" rIns="91440" bIns="45720" anchor="t">
            <a:spAutoFit/>
          </a:bodyPr>
          <a:lstStyle/>
          <a:p>
            <a:pPr algn="r"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B.4.1.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Pazarlama</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Medyanın</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Etkisi</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Text Placeholder 2">
            <a:extLst>
              <a:ext uri="{FF2B5EF4-FFF2-40B4-BE49-F238E27FC236}">
                <a16:creationId xmlns:a16="http://schemas.microsoft.com/office/drawing/2014/main" id="{DAD33767-8CF0-6F29-2794-D4C68160DFFD}"/>
              </a:ext>
            </a:extLst>
          </p:cNvPr>
          <p:cNvSpPr>
            <a:spLocks noGrp="1"/>
          </p:cNvSpPr>
          <p:nvPr>
            <p:ph type="body" sz="quarter" idx="32"/>
          </p:nvPr>
        </p:nvSpPr>
        <p:spPr>
          <a:xfrm>
            <a:off x="945837" y="2465316"/>
            <a:ext cx="6126090" cy="5289511"/>
          </a:xfrm>
        </p:spPr>
        <p:txBody>
          <a:bodyPr lIns="91440" tIns="45720" rIns="91440" bIns="45720" numCol="1" spcCol="288000" anchor="t">
            <a:noAutofit/>
          </a:bodyPr>
          <a:lstStyle/>
          <a:p>
            <a:pPr fontAlgn="base">
              <a:defRPr/>
            </a:pPr>
            <a:r>
              <a:rPr kumimoji="0" lang="en-GB" sz="1200" i="0" u="none" strike="noStrike" kern="1200" cap="none" spc="0" normalizeH="0" baseline="0" noProof="0" dirty="0" err="1">
                <a:ln>
                  <a:noFill/>
                </a:ln>
                <a:solidFill>
                  <a:srgbClr val="000000"/>
                </a:solidFill>
                <a:effectLst/>
                <a:uLnTx/>
                <a:uFillTx/>
                <a:latin typeface="Calibri"/>
                <a:ea typeface="Calibri"/>
                <a:cs typeface="Calibri"/>
              </a:rPr>
              <a:t>Geçmişte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olduğu</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gibi</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bugün</a:t>
            </a:r>
            <a:r>
              <a:rPr kumimoji="0" lang="en-GB" sz="1200" i="0" u="none" strike="noStrike" kern="1200" cap="none" spc="0" normalizeH="0" baseline="0" noProof="0" dirty="0">
                <a:ln>
                  <a:noFill/>
                </a:ln>
                <a:solidFill>
                  <a:srgbClr val="000000"/>
                </a:solidFill>
                <a:effectLst/>
                <a:uLnTx/>
                <a:uFillTx/>
                <a:latin typeface="Calibri"/>
                <a:ea typeface="Calibri"/>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birçok</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trendi</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err="1">
                <a:latin typeface="Calibri"/>
                <a:ea typeface="Calibri"/>
                <a:cs typeface="Calibri"/>
              </a:rPr>
              <a:t>vardır</a:t>
            </a:r>
            <a:r>
              <a:rPr kumimoji="0" lang="en-GB" sz="1200" i="0" u="none" strike="noStrike" kern="1200" cap="none" spc="0" normalizeH="0" baseline="0" noProof="0" dirty="0">
                <a:ln>
                  <a:noFill/>
                </a:ln>
                <a:solidFill>
                  <a:srgbClr val="000000"/>
                </a:solidFill>
                <a:effectLst/>
                <a:uLnTx/>
                <a:uFillTx/>
                <a:latin typeface="Calibri"/>
                <a:ea typeface="Calibri"/>
                <a:cs typeface="Calibri"/>
              </a:rPr>
              <a:t>.</a:t>
            </a:r>
            <a:r>
              <a:rPr lang="en-GB" sz="1200" dirty="0">
                <a:latin typeface="Calibri"/>
                <a:ea typeface="Calibri"/>
                <a:cs typeface="Calibri"/>
              </a:rPr>
              <a:t> </a:t>
            </a:r>
            <a:r>
              <a:rPr lang="en-GB" sz="1200" dirty="0" err="1">
                <a:latin typeface="Calibri"/>
                <a:ea typeface="Calibri"/>
                <a:cs typeface="Calibri"/>
              </a:rPr>
              <a:t>Örneğin</a:t>
            </a:r>
            <a:r>
              <a:rPr lang="en-GB" sz="1200" dirty="0">
                <a:latin typeface="Calibri"/>
                <a:ea typeface="Calibri"/>
                <a:cs typeface="Calibri"/>
              </a:rPr>
              <a:t> 1945'te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err="1">
                <a:latin typeface="Calibri"/>
                <a:ea typeface="Calibri"/>
                <a:cs typeface="Calibri"/>
              </a:rPr>
              <a:t>Amerikalılar</a:t>
            </a:r>
            <a:r>
              <a:rPr lang="en-GB" sz="1200" dirty="0">
                <a:latin typeface="Calibri"/>
                <a:ea typeface="Calibri"/>
                <a:cs typeface="Calibri"/>
              </a:rPr>
              <a:t>, </a:t>
            </a:r>
            <a:r>
              <a:rPr lang="en-GB" sz="1200" dirty="0" err="1">
                <a:latin typeface="Calibri"/>
                <a:ea typeface="Calibri"/>
                <a:cs typeface="Calibri"/>
              </a:rPr>
              <a:t>gazlı</a:t>
            </a:r>
            <a:r>
              <a:rPr lang="en-GB" sz="1200" dirty="0">
                <a:latin typeface="Calibri"/>
                <a:ea typeface="Calibri"/>
                <a:cs typeface="Calibri"/>
              </a:rPr>
              <a:t> </a:t>
            </a:r>
            <a:r>
              <a:rPr lang="en-GB" sz="1200" dirty="0" err="1">
                <a:latin typeface="Calibri"/>
                <a:ea typeface="Calibri"/>
                <a:cs typeface="Calibri"/>
              </a:rPr>
              <a:t>meşrubatlardan</a:t>
            </a:r>
            <a:r>
              <a:rPr lang="en-GB" sz="1200" dirty="0">
                <a:latin typeface="Calibri"/>
                <a:ea typeface="Calibri"/>
                <a:cs typeface="Calibri"/>
              </a:rPr>
              <a:t> </a:t>
            </a:r>
            <a:r>
              <a:rPr lang="en-GB" sz="1200" dirty="0" err="1">
                <a:latin typeface="Calibri"/>
                <a:ea typeface="Calibri"/>
                <a:cs typeface="Calibri"/>
              </a:rPr>
              <a:t>daha</a:t>
            </a:r>
            <a:r>
              <a:rPr lang="en-GB" sz="1200" dirty="0">
                <a:latin typeface="Calibri"/>
                <a:ea typeface="Calibri"/>
                <a:cs typeface="Calibri"/>
              </a:rPr>
              <a:t> </a:t>
            </a:r>
            <a:r>
              <a:rPr lang="en-GB" sz="1200" dirty="0" err="1">
                <a:latin typeface="Calibri"/>
                <a:ea typeface="Calibri"/>
                <a:cs typeface="Calibri"/>
              </a:rPr>
              <a:t>çok</a:t>
            </a:r>
            <a:r>
              <a:rPr lang="en-GB" sz="1200" dirty="0">
                <a:latin typeface="Calibri"/>
                <a:ea typeface="Calibri"/>
                <a:cs typeface="Calibri"/>
              </a:rPr>
              <a:t> </a:t>
            </a:r>
            <a:r>
              <a:rPr lang="en-GB" sz="1200" dirty="0" err="1">
                <a:latin typeface="Calibri"/>
                <a:ea typeface="Calibri"/>
                <a:cs typeface="Calibri"/>
              </a:rPr>
              <a:t>süt</a:t>
            </a:r>
            <a:r>
              <a:rPr lang="en-GB" sz="1200" dirty="0">
                <a:latin typeface="Calibri"/>
                <a:ea typeface="Calibri"/>
                <a:cs typeface="Calibri"/>
              </a:rPr>
              <a:t> </a:t>
            </a:r>
            <a:r>
              <a:rPr lang="en-GB" sz="1200" dirty="0" err="1">
                <a:latin typeface="Calibri"/>
                <a:ea typeface="Calibri"/>
                <a:cs typeface="Calibri"/>
              </a:rPr>
              <a:t>içiyorlardı</a:t>
            </a:r>
            <a:r>
              <a:rPr lang="en-GB" sz="1200" dirty="0">
                <a:latin typeface="Calibri"/>
                <a:ea typeface="Calibri"/>
                <a:cs typeface="Calibri"/>
              </a:rPr>
              <a:t>, 50 </a:t>
            </a:r>
            <a:r>
              <a:rPr lang="en-GB" sz="1200" dirty="0" err="1">
                <a:latin typeface="Calibri"/>
                <a:ea typeface="Calibri"/>
                <a:cs typeface="Calibri"/>
              </a:rPr>
              <a:t>yıl</a:t>
            </a:r>
            <a:r>
              <a:rPr lang="en-GB" sz="1200" dirty="0">
                <a:latin typeface="Calibri"/>
                <a:ea typeface="Calibri"/>
                <a:cs typeface="Calibri"/>
              </a:rPr>
              <a:t> </a:t>
            </a:r>
            <a:r>
              <a:rPr lang="en-GB" sz="1200" dirty="0" err="1">
                <a:latin typeface="Calibri"/>
                <a:ea typeface="Calibri"/>
                <a:cs typeface="Calibri"/>
              </a:rPr>
              <a:t>içerisindeki</a:t>
            </a:r>
            <a:r>
              <a:rPr lang="en-GB" sz="1200" dirty="0">
                <a:latin typeface="Calibri"/>
                <a:ea typeface="Calibri"/>
                <a:cs typeface="Calibri"/>
              </a:rPr>
              <a:t> </a:t>
            </a:r>
            <a:r>
              <a:rPr lang="en-GB" sz="1200" dirty="0" err="1">
                <a:latin typeface="Calibri"/>
                <a:ea typeface="Calibri"/>
                <a:cs typeface="Calibri"/>
              </a:rPr>
              <a:t>değişim</a:t>
            </a:r>
            <a:r>
              <a:rPr lang="en-GB" sz="1200" dirty="0">
                <a:latin typeface="Calibri"/>
                <a:ea typeface="Calibri"/>
                <a:cs typeface="Calibri"/>
              </a:rPr>
              <a:t> </a:t>
            </a:r>
            <a:r>
              <a:rPr lang="en-GB" sz="1200" dirty="0" err="1">
                <a:latin typeface="Calibri"/>
                <a:ea typeface="Calibri"/>
                <a:cs typeface="Calibri"/>
              </a:rPr>
              <a:t>sonucu</a:t>
            </a:r>
            <a:r>
              <a:rPr lang="en-GB" sz="1200" dirty="0">
                <a:latin typeface="Calibri"/>
                <a:ea typeface="Calibri"/>
                <a:cs typeface="Calibri"/>
              </a:rPr>
              <a:t> </a:t>
            </a:r>
            <a:r>
              <a:rPr lang="en-GB" sz="1200" dirty="0" err="1">
                <a:latin typeface="Calibri"/>
                <a:ea typeface="Calibri"/>
                <a:cs typeface="Calibri"/>
              </a:rPr>
              <a:t>bugün</a:t>
            </a:r>
            <a:r>
              <a:rPr lang="en-GB" sz="1200" dirty="0">
                <a:latin typeface="Calibri"/>
                <a:ea typeface="Calibri"/>
                <a:cs typeface="Calibri"/>
              </a:rPr>
              <a:t> </a:t>
            </a:r>
            <a:r>
              <a:rPr lang="en-GB" sz="1200" dirty="0" err="1">
                <a:latin typeface="Calibri"/>
                <a:ea typeface="Calibri"/>
                <a:cs typeface="Calibri"/>
              </a:rPr>
              <a:t>süt</a:t>
            </a:r>
            <a:r>
              <a:rPr lang="en-GB" sz="1200" dirty="0">
                <a:latin typeface="Calibri"/>
                <a:ea typeface="Calibri"/>
                <a:cs typeface="Calibri"/>
              </a:rPr>
              <a:t> </a:t>
            </a:r>
            <a:r>
              <a:rPr lang="en-GB" sz="1200" dirty="0" err="1">
                <a:latin typeface="Calibri"/>
                <a:ea typeface="Calibri"/>
                <a:cs typeface="Calibri"/>
              </a:rPr>
              <a:t>yerine</a:t>
            </a:r>
            <a:r>
              <a:rPr lang="en-GB" sz="1200" dirty="0">
                <a:latin typeface="Calibri"/>
                <a:ea typeface="Calibri"/>
                <a:cs typeface="Calibri"/>
              </a:rPr>
              <a:t> </a:t>
            </a:r>
            <a:r>
              <a:rPr lang="en-GB" sz="1200" dirty="0" err="1">
                <a:latin typeface="Calibri"/>
                <a:ea typeface="Calibri"/>
                <a:cs typeface="Calibri"/>
              </a:rPr>
              <a:t>daha</a:t>
            </a:r>
            <a:r>
              <a:rPr lang="en-GB" sz="1200" dirty="0">
                <a:latin typeface="Calibri"/>
                <a:ea typeface="Calibri"/>
                <a:cs typeface="Calibri"/>
              </a:rPr>
              <a:t> </a:t>
            </a:r>
            <a:r>
              <a:rPr lang="en-GB" sz="1200" dirty="0" err="1">
                <a:latin typeface="Calibri"/>
                <a:ea typeface="Calibri"/>
                <a:cs typeface="Calibri"/>
              </a:rPr>
              <a:t>fazla</a:t>
            </a:r>
            <a:r>
              <a:rPr lang="en-GB" sz="1200" dirty="0">
                <a:latin typeface="Calibri"/>
                <a:ea typeface="Calibri"/>
                <a:cs typeface="Calibri"/>
              </a:rPr>
              <a:t> </a:t>
            </a:r>
            <a:r>
              <a:rPr lang="en-GB" sz="1200" dirty="0" err="1">
                <a:latin typeface="Calibri"/>
                <a:ea typeface="Calibri"/>
                <a:cs typeface="Calibri"/>
              </a:rPr>
              <a:t>gazlı</a:t>
            </a:r>
            <a:r>
              <a:rPr lang="en-GB" sz="1200" dirty="0">
                <a:latin typeface="Calibri"/>
                <a:ea typeface="Calibri"/>
                <a:cs typeface="Calibri"/>
              </a:rPr>
              <a:t> </a:t>
            </a:r>
            <a:r>
              <a:rPr lang="en-GB" sz="1200" dirty="0" err="1">
                <a:latin typeface="Calibri"/>
                <a:ea typeface="Calibri"/>
                <a:cs typeface="Calibri"/>
              </a:rPr>
              <a:t>meşrubat</a:t>
            </a:r>
            <a:r>
              <a:rPr lang="en-GB" sz="1200" dirty="0">
                <a:latin typeface="Calibri"/>
                <a:ea typeface="Calibri"/>
                <a:cs typeface="Calibri"/>
              </a:rPr>
              <a:t> </a:t>
            </a:r>
            <a:r>
              <a:rPr lang="en-GB" sz="1200" dirty="0" err="1">
                <a:latin typeface="Calibri"/>
                <a:ea typeface="Calibri"/>
                <a:cs typeface="Calibri"/>
              </a:rPr>
              <a:t>tüketmektedirler</a:t>
            </a:r>
            <a:r>
              <a:rPr lang="en-GB" sz="1200" dirty="0">
                <a:latin typeface="Calibri"/>
                <a:ea typeface="Calibri"/>
                <a:cs typeface="Calibri"/>
              </a:rPr>
              <a:t> (Kearney, 2010).</a:t>
            </a:r>
            <a:endParaRPr lang="tr-TR" dirty="0"/>
          </a:p>
          <a:p>
            <a:pPr rtl="0">
              <a:defRPr/>
            </a:pPr>
            <a:endParaRPr lang="en-GB" sz="1200" dirty="0">
              <a:latin typeface="Calibri"/>
              <a:ea typeface="Calibri"/>
              <a:cs typeface="Calibri"/>
            </a:endParaRPr>
          </a:p>
          <a:p>
            <a:pPr>
              <a:defRPr/>
            </a:pPr>
            <a:r>
              <a:rPr lang="en-GB" sz="1200" dirty="0">
                <a:latin typeface="Calibri"/>
                <a:ea typeface="Calibri"/>
                <a:cs typeface="Calibri"/>
              </a:rPr>
              <a:t>Daha </a:t>
            </a:r>
            <a:r>
              <a:rPr lang="en-GB" sz="1200" dirty="0" err="1">
                <a:latin typeface="Calibri"/>
                <a:ea typeface="Calibri"/>
                <a:cs typeface="Calibri"/>
              </a:rPr>
              <a:t>sürdürülebilir</a:t>
            </a:r>
            <a:r>
              <a:rPr lang="en-GB" sz="1200" dirty="0">
                <a:latin typeface="Calibri"/>
                <a:ea typeface="Calibri"/>
                <a:cs typeface="Calibri"/>
              </a:rPr>
              <a:t> </a:t>
            </a:r>
            <a:r>
              <a:rPr lang="en-GB" sz="1200" dirty="0" err="1">
                <a:latin typeface="Calibri"/>
                <a:ea typeface="Calibri"/>
                <a:cs typeface="Calibri"/>
              </a:rPr>
              <a:t>bir</a:t>
            </a:r>
            <a:r>
              <a:rPr lang="en-GB" sz="1200" dirty="0">
                <a:latin typeface="Calibri"/>
                <a:ea typeface="Calibri"/>
                <a:cs typeface="Calibri"/>
              </a:rPr>
              <a:t> </a:t>
            </a:r>
            <a:r>
              <a:rPr lang="en-GB" sz="1200" dirty="0" err="1">
                <a:latin typeface="Calibri"/>
                <a:ea typeface="Calibri"/>
                <a:cs typeface="Calibri"/>
              </a:rPr>
              <a:t>gelecek</a:t>
            </a:r>
            <a:r>
              <a:rPr lang="en-GB" sz="1200" dirty="0">
                <a:latin typeface="Calibri"/>
                <a:ea typeface="Calibri"/>
                <a:cs typeface="Calibri"/>
              </a:rPr>
              <a:t> </a:t>
            </a:r>
            <a:r>
              <a:rPr lang="en-GB" sz="1200" dirty="0" err="1">
                <a:latin typeface="Calibri"/>
                <a:ea typeface="Calibri"/>
                <a:cs typeface="Calibri"/>
              </a:rPr>
              <a:t>için</a:t>
            </a:r>
            <a:r>
              <a:rPr lang="en-GB" sz="1200" dirty="0">
                <a:latin typeface="Calibri"/>
                <a:ea typeface="Calibri"/>
                <a:cs typeface="Calibri"/>
              </a:rPr>
              <a:t> </a:t>
            </a:r>
            <a:r>
              <a:rPr lang="en-GB" sz="1200" dirty="0" err="1">
                <a:latin typeface="Calibri"/>
                <a:ea typeface="Calibri"/>
                <a:cs typeface="Calibri"/>
              </a:rPr>
              <a:t>gıda</a:t>
            </a:r>
            <a:r>
              <a:rPr lang="en-GB" sz="1200" dirty="0">
                <a:latin typeface="Calibri"/>
                <a:ea typeface="Calibri"/>
                <a:cs typeface="Calibri"/>
              </a:rPr>
              <a:t> </a:t>
            </a:r>
            <a:r>
              <a:rPr lang="en-GB" sz="1200" dirty="0" err="1">
                <a:latin typeface="Calibri"/>
                <a:ea typeface="Calibri"/>
                <a:cs typeface="Calibri"/>
              </a:rPr>
              <a:t>tüketim</a:t>
            </a:r>
            <a:r>
              <a:rPr lang="en-GB" sz="1200" dirty="0">
                <a:latin typeface="Calibri"/>
                <a:ea typeface="Calibri"/>
                <a:cs typeface="Calibri"/>
              </a:rPr>
              <a:t> </a:t>
            </a:r>
            <a:r>
              <a:rPr lang="en-GB" sz="1200" dirty="0" err="1">
                <a:latin typeface="Calibri"/>
                <a:ea typeface="Calibri"/>
                <a:cs typeface="Calibri"/>
              </a:rPr>
              <a:t>davranışlarını</a:t>
            </a:r>
            <a:r>
              <a:rPr lang="en-GB" sz="1200" dirty="0">
                <a:latin typeface="Calibri"/>
                <a:ea typeface="Calibri"/>
                <a:cs typeface="Calibri"/>
              </a:rPr>
              <a:t> </a:t>
            </a:r>
            <a:r>
              <a:rPr lang="en-GB" sz="1200" dirty="0" err="1">
                <a:latin typeface="Calibri"/>
                <a:ea typeface="Calibri"/>
                <a:cs typeface="Calibri"/>
              </a:rPr>
              <a:t>değiştirmeye</a:t>
            </a:r>
            <a:r>
              <a:rPr lang="en-GB" sz="1200" dirty="0">
                <a:latin typeface="Calibri"/>
                <a:ea typeface="Calibri"/>
                <a:cs typeface="Calibri"/>
              </a:rPr>
              <a:t> </a:t>
            </a:r>
            <a:r>
              <a:rPr lang="en-GB" sz="1200" dirty="0" err="1">
                <a:latin typeface="Calibri"/>
                <a:ea typeface="Calibri"/>
                <a:cs typeface="Calibri"/>
              </a:rPr>
              <a:t>yönelik</a:t>
            </a:r>
            <a:r>
              <a:rPr lang="en-GB" sz="1200" dirty="0">
                <a:latin typeface="Calibri"/>
                <a:ea typeface="Calibri"/>
                <a:cs typeface="Calibri"/>
              </a:rPr>
              <a:t> </a:t>
            </a:r>
            <a:r>
              <a:rPr lang="en-GB" sz="1200" dirty="0" err="1">
                <a:latin typeface="Calibri"/>
                <a:ea typeface="Calibri"/>
                <a:cs typeface="Calibri"/>
              </a:rPr>
              <a:t>girişimlerin</a:t>
            </a:r>
            <a:r>
              <a:rPr lang="en-GB" sz="1200" dirty="0">
                <a:latin typeface="Calibri"/>
                <a:ea typeface="Calibri"/>
                <a:cs typeface="Calibri"/>
              </a:rPr>
              <a:t> </a:t>
            </a:r>
            <a:r>
              <a:rPr lang="en-GB" sz="1200" dirty="0" err="1">
                <a:latin typeface="Calibri"/>
                <a:ea typeface="Calibri"/>
                <a:cs typeface="Calibri"/>
              </a:rPr>
              <a:t>iyileştirilmesi</a:t>
            </a:r>
            <a:r>
              <a:rPr lang="en-GB" sz="1200" dirty="0">
                <a:latin typeface="Calibri"/>
                <a:ea typeface="Calibri"/>
                <a:cs typeface="Calibri"/>
              </a:rPr>
              <a:t> </a:t>
            </a:r>
            <a:r>
              <a:rPr lang="en-GB" sz="1200" dirty="0" err="1">
                <a:latin typeface="Calibri"/>
                <a:ea typeface="Calibri"/>
                <a:cs typeface="Calibri"/>
              </a:rPr>
              <a:t>gerekebilir</a:t>
            </a:r>
            <a:r>
              <a:rPr lang="en-GB" sz="1200" dirty="0">
                <a:latin typeface="Calibri"/>
                <a:ea typeface="Calibri"/>
                <a:cs typeface="Calibri"/>
              </a:rPr>
              <a:t> (Hedin </a:t>
            </a:r>
            <a:r>
              <a:rPr lang="en-GB" sz="1200" dirty="0" err="1">
                <a:latin typeface="Calibri"/>
                <a:ea typeface="Calibri"/>
                <a:cs typeface="Calibri"/>
              </a:rPr>
              <a:t>vd</a:t>
            </a:r>
            <a:r>
              <a:rPr lang="en-GB" sz="1200" dirty="0">
                <a:latin typeface="Calibri"/>
                <a:ea typeface="Calibri"/>
                <a:cs typeface="Calibri"/>
              </a:rPr>
              <a:t>., 2019). </a:t>
            </a:r>
            <a:r>
              <a:rPr lang="en-GB" sz="1200" dirty="0" err="1">
                <a:latin typeface="Calibri"/>
                <a:ea typeface="Calibri"/>
                <a:cs typeface="Calibri"/>
              </a:rPr>
              <a:t>Diğer</a:t>
            </a:r>
            <a:r>
              <a:rPr lang="en-GB" sz="1200" dirty="0">
                <a:latin typeface="Calibri"/>
                <a:ea typeface="Calibri"/>
                <a:cs typeface="Calibri"/>
              </a:rPr>
              <a:t> </a:t>
            </a:r>
            <a:r>
              <a:rPr lang="en-GB" sz="1200" dirty="0" err="1">
                <a:latin typeface="Calibri"/>
                <a:ea typeface="Calibri"/>
                <a:cs typeface="Calibri"/>
              </a:rPr>
              <a:t>yandan</a:t>
            </a:r>
            <a:r>
              <a:rPr lang="en-GB" sz="1200" dirty="0">
                <a:latin typeface="Calibri"/>
                <a:ea typeface="Calibri"/>
                <a:cs typeface="Calibri"/>
              </a:rPr>
              <a:t>, </a:t>
            </a:r>
            <a:r>
              <a:rPr lang="en-GB" sz="1200" dirty="0" err="1">
                <a:latin typeface="Calibri"/>
                <a:ea typeface="Calibri"/>
                <a:cs typeface="Calibri"/>
              </a:rPr>
              <a:t>daha</a:t>
            </a:r>
            <a:r>
              <a:rPr lang="en-GB" sz="1200" dirty="0">
                <a:latin typeface="Calibri"/>
                <a:ea typeface="Calibri"/>
                <a:cs typeface="Calibri"/>
              </a:rPr>
              <a:t> </a:t>
            </a:r>
            <a:r>
              <a:rPr lang="en-GB" sz="1200" dirty="0" err="1">
                <a:latin typeface="Calibri"/>
                <a:ea typeface="Calibri"/>
                <a:cs typeface="Calibri"/>
              </a:rPr>
              <a:t>az</a:t>
            </a:r>
            <a:r>
              <a:rPr lang="en-GB" sz="1200" dirty="0">
                <a:latin typeface="Calibri"/>
                <a:ea typeface="Calibri"/>
                <a:cs typeface="Calibri"/>
              </a:rPr>
              <a:t> </a:t>
            </a:r>
            <a:r>
              <a:rPr lang="en-GB" sz="1200" dirty="0" err="1">
                <a:latin typeface="Calibri"/>
                <a:ea typeface="Calibri"/>
                <a:cs typeface="Calibri"/>
              </a:rPr>
              <a:t>mevsimsel</a:t>
            </a:r>
            <a:r>
              <a:rPr lang="en-GB" sz="1200" dirty="0">
                <a:latin typeface="Calibri"/>
                <a:ea typeface="Calibri"/>
                <a:cs typeface="Calibri"/>
              </a:rPr>
              <a:t> </a:t>
            </a:r>
            <a:r>
              <a:rPr lang="en-GB" sz="1200" dirty="0" err="1">
                <a:latin typeface="Calibri"/>
                <a:ea typeface="Calibri"/>
                <a:cs typeface="Calibri"/>
              </a:rPr>
              <a:t>bağımlılığı</a:t>
            </a:r>
            <a:r>
              <a:rPr lang="en-GB" sz="1200" dirty="0">
                <a:latin typeface="Calibri"/>
                <a:ea typeface="Calibri"/>
                <a:cs typeface="Calibri"/>
              </a:rPr>
              <a:t> </a:t>
            </a:r>
            <a:r>
              <a:rPr lang="en-GB" sz="1200" dirty="0" err="1">
                <a:latin typeface="Calibri"/>
                <a:ea typeface="Calibri"/>
                <a:cs typeface="Calibri"/>
              </a:rPr>
              <a:t>olan</a:t>
            </a:r>
            <a:r>
              <a:rPr lang="en-GB" sz="1200" dirty="0">
                <a:latin typeface="Calibri"/>
                <a:ea typeface="Calibri"/>
                <a:cs typeface="Calibri"/>
              </a:rPr>
              <a:t> </a:t>
            </a:r>
            <a:r>
              <a:rPr lang="en-GB" sz="1200" dirty="0" err="1">
                <a:latin typeface="Calibri"/>
                <a:ea typeface="Calibri"/>
                <a:cs typeface="Calibri"/>
              </a:rPr>
              <a:t>gıda</a:t>
            </a:r>
            <a:r>
              <a:rPr lang="en-GB" sz="1200" dirty="0">
                <a:latin typeface="Calibri"/>
                <a:ea typeface="Calibri"/>
                <a:cs typeface="Calibri"/>
              </a:rPr>
              <a:t> </a:t>
            </a:r>
            <a:r>
              <a:rPr lang="en-GB" sz="1200" dirty="0" err="1">
                <a:latin typeface="Calibri"/>
                <a:ea typeface="Calibri"/>
                <a:cs typeface="Calibri"/>
              </a:rPr>
              <a:t>ürünlerinde</a:t>
            </a:r>
            <a:r>
              <a:rPr lang="en-GB" sz="1200" dirty="0">
                <a:latin typeface="Calibri"/>
                <a:ea typeface="Calibri"/>
                <a:cs typeface="Calibri"/>
              </a:rPr>
              <a:t> </a:t>
            </a:r>
            <a:r>
              <a:rPr lang="en-GB" sz="1200" dirty="0" err="1">
                <a:latin typeface="Calibri"/>
                <a:ea typeface="Calibri"/>
                <a:cs typeface="Calibri"/>
              </a:rPr>
              <a:t>çeşitlilik</a:t>
            </a:r>
            <a:r>
              <a:rPr lang="en-GB" sz="1200" dirty="0">
                <a:latin typeface="Calibri"/>
                <a:ea typeface="Calibri"/>
                <a:cs typeface="Calibri"/>
              </a:rPr>
              <a:t> </a:t>
            </a:r>
            <a:r>
              <a:rPr lang="en-GB" sz="1200" dirty="0" err="1">
                <a:latin typeface="Calibri"/>
                <a:ea typeface="Calibri"/>
                <a:cs typeface="Calibri"/>
              </a:rPr>
              <a:t>ve</a:t>
            </a:r>
            <a:r>
              <a:rPr lang="en-GB" sz="1200" dirty="0">
                <a:latin typeface="Calibri"/>
                <a:ea typeface="Calibri"/>
                <a:cs typeface="Calibri"/>
              </a:rPr>
              <a:t> son 50 </a:t>
            </a:r>
            <a:r>
              <a:rPr lang="en-GB" sz="1200" dirty="0" err="1">
                <a:latin typeface="Calibri"/>
                <a:ea typeface="Calibri"/>
                <a:cs typeface="Calibri"/>
              </a:rPr>
              <a:t>yılda</a:t>
            </a:r>
            <a:r>
              <a:rPr lang="en-GB" sz="1200" dirty="0">
                <a:latin typeface="Calibri"/>
                <a:ea typeface="Calibri"/>
                <a:cs typeface="Calibri"/>
              </a:rPr>
              <a:t> </a:t>
            </a:r>
            <a:r>
              <a:rPr lang="en-GB" sz="1200" dirty="0" err="1">
                <a:latin typeface="Calibri"/>
                <a:ea typeface="Calibri"/>
                <a:cs typeface="Calibri"/>
              </a:rPr>
              <a:t>artan</a:t>
            </a:r>
            <a:r>
              <a:rPr lang="en-GB" sz="1200" dirty="0">
                <a:latin typeface="Calibri"/>
                <a:ea typeface="Calibri"/>
                <a:cs typeface="Calibri"/>
              </a:rPr>
              <a:t> </a:t>
            </a:r>
            <a:r>
              <a:rPr lang="en-GB" sz="1200" dirty="0" err="1">
                <a:latin typeface="Calibri"/>
                <a:ea typeface="Calibri"/>
                <a:cs typeface="Calibri"/>
              </a:rPr>
              <a:t>üretim</a:t>
            </a:r>
            <a:r>
              <a:rPr lang="en-GB" sz="1200" dirty="0">
                <a:latin typeface="Calibri"/>
                <a:ea typeface="Calibri"/>
                <a:cs typeface="Calibri"/>
              </a:rPr>
              <a:t> </a:t>
            </a:r>
            <a:r>
              <a:rPr lang="en-GB" sz="1200" dirty="0" err="1">
                <a:latin typeface="Calibri"/>
                <a:ea typeface="Calibri"/>
                <a:cs typeface="Calibri"/>
              </a:rPr>
              <a:t>kapasitesi</a:t>
            </a:r>
            <a:r>
              <a:rPr lang="en-GB" sz="1200" dirty="0">
                <a:latin typeface="Calibri"/>
                <a:ea typeface="Calibri"/>
                <a:cs typeface="Calibri"/>
              </a:rPr>
              <a:t>, </a:t>
            </a:r>
            <a:r>
              <a:rPr lang="en-GB" sz="1200" dirty="0" err="1">
                <a:latin typeface="Calibri"/>
                <a:ea typeface="Calibri"/>
                <a:cs typeface="Calibri"/>
              </a:rPr>
              <a:t>gıda</a:t>
            </a:r>
            <a:r>
              <a:rPr lang="en-GB" sz="1200" dirty="0">
                <a:latin typeface="Calibri"/>
                <a:ea typeface="Calibri"/>
                <a:cs typeface="Calibri"/>
              </a:rPr>
              <a:t> </a:t>
            </a:r>
            <a:r>
              <a:rPr lang="en-GB" sz="1200" dirty="0" err="1">
                <a:latin typeface="Calibri"/>
                <a:ea typeface="Calibri"/>
                <a:cs typeface="Calibri"/>
              </a:rPr>
              <a:t>fiyatlarının</a:t>
            </a:r>
            <a:r>
              <a:rPr lang="en-GB" sz="1200" dirty="0">
                <a:latin typeface="Calibri"/>
                <a:ea typeface="Calibri"/>
                <a:cs typeface="Calibri"/>
              </a:rPr>
              <a:t> </a:t>
            </a:r>
            <a:r>
              <a:rPr lang="en-GB" sz="1200" dirty="0" err="1">
                <a:latin typeface="Calibri"/>
                <a:ea typeface="Calibri"/>
                <a:cs typeface="Calibri"/>
              </a:rPr>
              <a:t>düşmesine</a:t>
            </a:r>
            <a:r>
              <a:rPr lang="en-GB" sz="1200" dirty="0">
                <a:latin typeface="Calibri"/>
                <a:ea typeface="Calibri"/>
                <a:cs typeface="Calibri"/>
              </a:rPr>
              <a:t> </a:t>
            </a:r>
            <a:r>
              <a:rPr lang="en-GB" sz="1200" dirty="0" err="1">
                <a:latin typeface="Calibri"/>
                <a:ea typeface="Calibri"/>
                <a:cs typeface="Calibri"/>
              </a:rPr>
              <a:t>neden</a:t>
            </a:r>
            <a:r>
              <a:rPr lang="en-GB" sz="1200" dirty="0">
                <a:latin typeface="Calibri"/>
                <a:ea typeface="Calibri"/>
                <a:cs typeface="Calibri"/>
              </a:rPr>
              <a:t> </a:t>
            </a:r>
            <a:r>
              <a:rPr lang="en-GB" sz="1200" dirty="0" err="1">
                <a:latin typeface="Calibri"/>
                <a:ea typeface="Calibri"/>
                <a:cs typeface="Calibri"/>
              </a:rPr>
              <a:t>olmuştur</a:t>
            </a:r>
            <a:r>
              <a:rPr lang="en-GB" sz="1200" dirty="0">
                <a:latin typeface="Calibri"/>
                <a:ea typeface="Calibri"/>
                <a:cs typeface="Calibri"/>
              </a:rPr>
              <a:t> (Kearney, 2010).</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err="1">
                <a:latin typeface="Calibri"/>
                <a:cs typeface="Calibri"/>
              </a:rPr>
              <a:t>İyileştirilmiş</a:t>
            </a:r>
            <a:r>
              <a:rPr lang="en-GB" sz="1200" dirty="0">
                <a:latin typeface="Calibri"/>
                <a:cs typeface="Calibri"/>
              </a:rPr>
              <a:t> </a:t>
            </a:r>
            <a:r>
              <a:rPr lang="en-GB" sz="1200" dirty="0" err="1">
                <a:latin typeface="Calibri"/>
                <a:cs typeface="Calibri"/>
              </a:rPr>
              <a:t>gıda</a:t>
            </a:r>
            <a:r>
              <a:rPr lang="en-GB" sz="1200" dirty="0">
                <a:latin typeface="Calibri"/>
                <a:cs typeface="Calibri"/>
              </a:rPr>
              <a:t> </a:t>
            </a:r>
            <a:r>
              <a:rPr lang="en-GB" sz="1200" dirty="0" err="1">
                <a:latin typeface="Calibri"/>
                <a:cs typeface="Calibri"/>
              </a:rPr>
              <a:t>erişilebilirliğinin</a:t>
            </a:r>
            <a:r>
              <a:rPr lang="en-GB" sz="1200" dirty="0">
                <a:latin typeface="Calibri"/>
                <a:cs typeface="Calibri"/>
              </a:rPr>
              <a:t> </a:t>
            </a:r>
            <a:r>
              <a:rPr lang="en-GB" sz="1200" dirty="0" err="1">
                <a:latin typeface="Calibri"/>
                <a:cs typeface="Calibri"/>
              </a:rPr>
              <a:t>sonucu</a:t>
            </a:r>
            <a:r>
              <a:rPr lang="en-GB" sz="1200" dirty="0">
                <a:latin typeface="Calibri"/>
                <a:cs typeface="Calibri"/>
              </a:rPr>
              <a:t> </a:t>
            </a:r>
            <a:r>
              <a:rPr lang="en-GB" sz="1200" dirty="0" err="1">
                <a:latin typeface="Calibri"/>
                <a:cs typeface="Calibri"/>
              </a:rPr>
              <a:t>olarak</a:t>
            </a:r>
            <a:r>
              <a:rPr lang="en-GB" sz="1200" dirty="0">
                <a:latin typeface="Calibri"/>
                <a:cs typeface="Calibri"/>
              </a:rPr>
              <a:t>, </a:t>
            </a:r>
            <a:r>
              <a:rPr lang="en-GB" sz="1200" dirty="0" err="1">
                <a:latin typeface="Calibri"/>
                <a:cs typeface="Calibri"/>
              </a:rPr>
              <a:t>piyasada</a:t>
            </a:r>
            <a:r>
              <a:rPr lang="en-GB" sz="1200" dirty="0">
                <a:latin typeface="Calibri"/>
                <a:cs typeface="Calibri"/>
              </a:rPr>
              <a:t> </a:t>
            </a:r>
            <a:r>
              <a:rPr lang="en-GB" sz="1200" dirty="0" err="1">
                <a:latin typeface="Calibri"/>
                <a:cs typeface="Calibri"/>
              </a:rPr>
              <a:t>artan</a:t>
            </a:r>
            <a:r>
              <a:rPr lang="en-GB" sz="1200" dirty="0">
                <a:latin typeface="Calibri"/>
                <a:cs typeface="Calibri"/>
              </a:rPr>
              <a:t> </a:t>
            </a:r>
            <a:r>
              <a:rPr lang="en-GB" sz="1200" dirty="0" err="1">
                <a:latin typeface="Calibri"/>
                <a:cs typeface="Calibri"/>
              </a:rPr>
              <a:t>rekabet</a:t>
            </a:r>
            <a:r>
              <a:rPr lang="en-GB" sz="1200" dirty="0">
                <a:latin typeface="Calibri"/>
                <a:cs typeface="Calibri"/>
              </a:rPr>
              <a:t>, </a:t>
            </a:r>
            <a:r>
              <a:rPr lang="en-GB" sz="1200" dirty="0" err="1">
                <a:latin typeface="Calibri"/>
                <a:cs typeface="Calibri"/>
              </a:rPr>
              <a:t>gıda</a:t>
            </a:r>
            <a:r>
              <a:rPr lang="en-GB" sz="1200" dirty="0">
                <a:latin typeface="Calibri"/>
                <a:cs typeface="Calibri"/>
              </a:rPr>
              <a:t> </a:t>
            </a:r>
            <a:r>
              <a:rPr lang="en-GB" sz="1200" dirty="0" err="1">
                <a:latin typeface="Calibri"/>
                <a:cs typeface="Calibri"/>
              </a:rPr>
              <a:t>pazarlamasına</a:t>
            </a:r>
            <a:r>
              <a:rPr lang="en-GB" sz="1200" dirty="0">
                <a:latin typeface="Calibri"/>
                <a:cs typeface="Calibri"/>
              </a:rPr>
              <a:t> </a:t>
            </a:r>
            <a:r>
              <a:rPr lang="en-GB" sz="1200" dirty="0" err="1">
                <a:latin typeface="Calibri"/>
                <a:cs typeface="Calibri"/>
              </a:rPr>
              <a:t>olan</a:t>
            </a:r>
            <a:r>
              <a:rPr lang="en-GB" sz="1200" dirty="0">
                <a:latin typeface="Calibri"/>
                <a:cs typeface="Calibri"/>
              </a:rPr>
              <a:t> </a:t>
            </a:r>
            <a:r>
              <a:rPr lang="en-GB" sz="1200" dirty="0" err="1">
                <a:latin typeface="Calibri"/>
                <a:cs typeface="Calibri"/>
              </a:rPr>
              <a:t>ilgiyi</a:t>
            </a:r>
            <a:r>
              <a:rPr lang="en-GB" sz="1200" dirty="0">
                <a:latin typeface="Calibri"/>
                <a:cs typeface="Calibri"/>
              </a:rPr>
              <a:t> </a:t>
            </a:r>
            <a:r>
              <a:rPr lang="en-GB" sz="1200" dirty="0" err="1">
                <a:latin typeface="Calibri"/>
                <a:cs typeface="Calibri"/>
              </a:rPr>
              <a:t>artırmaktadır</a:t>
            </a:r>
            <a:r>
              <a:rPr lang="en-GB" sz="1200" dirty="0">
                <a:latin typeface="Calibri"/>
                <a:cs typeface="Calibri"/>
              </a:rPr>
              <a:t>.</a:t>
            </a: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baseline="0" noProof="0" dirty="0">
              <a:solidFill>
                <a:srgbClr val="000000"/>
              </a:solidFill>
              <a:ea typeface="Calibri" panose="020F0502020204030204" pitchFamily="34" charset="0"/>
            </a:endParaRPr>
          </a:p>
          <a:p>
            <a:pPr fontAlgn="base">
              <a:defRPr/>
            </a:pPr>
            <a:r>
              <a:rPr kumimoji="0" lang="en-GB" sz="1200" i="0" u="none" strike="noStrike" kern="1200" cap="none" spc="0" normalizeH="0" baseline="0" noProof="0" dirty="0" err="1">
                <a:ln>
                  <a:noFill/>
                </a:ln>
                <a:solidFill>
                  <a:srgbClr val="000000"/>
                </a:solidFill>
                <a:effectLst/>
                <a:uLnTx/>
                <a:uFillTx/>
                <a:latin typeface="Calibri"/>
                <a:ea typeface="Calibri"/>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pazarlaması</a:t>
            </a:r>
            <a:r>
              <a:rPr lang="en-GB" sz="1200" dirty="0">
                <a:latin typeface="Calibri"/>
                <a:ea typeface="Calibri"/>
                <a:cs typeface="Calibri"/>
              </a:rPr>
              <a:t>;</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reklamlar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paketleme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satış</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promosyonu</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dağıtım</a:t>
            </a:r>
            <a:r>
              <a:rPr lang="en-GB" sz="1200" dirty="0">
                <a:latin typeface="Calibri"/>
                <a:ea typeface="Calibri"/>
                <a:cs typeface="Calibri"/>
              </a:rPr>
              <a:t> </a:t>
            </a:r>
            <a:r>
              <a:rPr lang="en-GB" sz="1200" dirty="0" err="1">
                <a:latin typeface="Calibri"/>
                <a:ea typeface="Calibri"/>
                <a:cs typeface="Calibri"/>
              </a:rPr>
              <a:t>kanalları</a:t>
            </a:r>
            <a:r>
              <a:rPr lang="en-GB" sz="1200" dirty="0">
                <a:latin typeface="Calibri"/>
                <a:ea typeface="Calibri"/>
                <a:cs typeface="Calibri"/>
              </a:rPr>
              <a:t> </a:t>
            </a:r>
            <a:r>
              <a:rPr lang="en-GB" sz="1200" dirty="0" err="1">
                <a:latin typeface="Calibri"/>
                <a:ea typeface="Calibri"/>
                <a:cs typeface="Calibri"/>
              </a:rPr>
              <a:t>sayesinde</a:t>
            </a:r>
            <a:r>
              <a:rPr lang="en-GB" sz="1200" dirty="0">
                <a:latin typeface="Calibri"/>
                <a:ea typeface="Calibri"/>
                <a:cs typeface="Calibri"/>
              </a:rPr>
              <a:t>, </a:t>
            </a:r>
            <a:r>
              <a:rPr lang="en-GB" sz="1200" dirty="0" err="1">
                <a:latin typeface="Calibri"/>
                <a:ea typeface="Calibri"/>
                <a:cs typeface="Calibri"/>
              </a:rPr>
              <a:t>bireysel</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err="1">
                <a:latin typeface="Calibri"/>
                <a:ea typeface="Calibri"/>
                <a:cs typeface="Calibri"/>
              </a:rPr>
              <a:t>seçimi</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karar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verme</a:t>
            </a:r>
            <a:r>
              <a:rPr lang="en-GB" sz="1200" dirty="0">
                <a:latin typeface="Calibri"/>
                <a:ea typeface="Calibri"/>
                <a:cs typeface="Calibri"/>
              </a:rPr>
              <a:t> </a:t>
            </a:r>
            <a:r>
              <a:rPr lang="en-GB" sz="1200" dirty="0" err="1">
                <a:latin typeface="Calibri"/>
                <a:ea typeface="Calibri"/>
                <a:cs typeface="Calibri"/>
              </a:rPr>
              <a:t>süreci</a:t>
            </a:r>
            <a:r>
              <a:rPr lang="en-GB" sz="1200" dirty="0">
                <a:latin typeface="Calibri"/>
                <a:ea typeface="Calibri"/>
                <a:cs typeface="Calibri"/>
              </a:rPr>
              <a:t> </a:t>
            </a:r>
            <a:r>
              <a:rPr lang="en-GB" sz="1200" dirty="0" err="1">
                <a:latin typeface="Calibri"/>
                <a:ea typeface="Calibri"/>
                <a:cs typeface="Calibri"/>
              </a:rPr>
              <a:t>üzerinde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etkili</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olabilir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Bununla</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birlikte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pazarlamanın</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yetişkinlerin</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yiyecek</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seçimi</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üzerindeki</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etkisi</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bireysel</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sorumluluk</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kişisel</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tercih</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meselesidir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Yetişkinlerin</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yetkin</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tüketiciler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olduğu</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varsayılır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Genç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tüketiciler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olarak</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çocuklar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söz</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konusu</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olduğunda</a:t>
            </a:r>
            <a:r>
              <a:rPr lang="en-GB" sz="1200" dirty="0">
                <a:latin typeface="Calibri"/>
                <a:ea typeface="Calibri"/>
                <a:cs typeface="Calibri"/>
              </a:rPr>
              <a:t> </a:t>
            </a:r>
            <a:r>
              <a:rPr lang="en-GB" sz="1200" dirty="0" err="1">
                <a:latin typeface="Calibri"/>
                <a:ea typeface="Calibri"/>
                <a:cs typeface="Calibri"/>
              </a:rPr>
              <a:t>ise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ebeveynlerin</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çocukların</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gıda</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alımı</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üzerindeki</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etkisi</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merkezi</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bir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rol</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oynamaktadır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Çocuklar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genç</a:t>
            </a:r>
            <a:r>
              <a:rPr kumimoji="0" lang="en-GB" sz="1200" i="0" u="none" strike="noStrike" kern="1200" cap="none" spc="0" normalizeH="0" baseline="0" noProof="0" dirty="0">
                <a:ln>
                  <a:noFill/>
                </a:ln>
                <a:solidFill>
                  <a:srgbClr val="000000"/>
                </a:solidFill>
                <a:effectLst/>
                <a:uLnTx/>
                <a:uFillTx/>
                <a:latin typeface="Calibri"/>
                <a:ea typeface="Calibri"/>
                <a:cs typeface="Calibri"/>
              </a:rPr>
              <a:t> tüketiciler, </a:t>
            </a:r>
            <a:r>
              <a:rPr lang="en-GB" sz="1200" dirty="0" err="1">
                <a:latin typeface="Calibri"/>
                <a:ea typeface="Calibri"/>
                <a:cs typeface="Calibri"/>
              </a:rPr>
              <a:t>özellikle</a:t>
            </a:r>
            <a:r>
              <a:rPr lang="en-GB" sz="1200" dirty="0">
                <a:latin typeface="Calibri"/>
                <a:ea typeface="Calibri"/>
                <a:cs typeface="Calibri"/>
              </a:rPr>
              <a:t> </a:t>
            </a:r>
            <a:r>
              <a:rPr lang="en-GB" sz="1200" dirty="0" err="1">
                <a:latin typeface="Calibri"/>
                <a:ea typeface="Calibri"/>
                <a:cs typeface="Calibri"/>
              </a:rPr>
              <a:t>aşırı</a:t>
            </a:r>
            <a:r>
              <a:rPr lang="en-GB" sz="1200" dirty="0">
                <a:latin typeface="Calibri"/>
                <a:ea typeface="Calibri"/>
                <a:cs typeface="Calibri"/>
              </a:rPr>
              <a:t> </a:t>
            </a:r>
            <a:r>
              <a:rPr lang="en-GB" sz="1200" dirty="0" err="1">
                <a:latin typeface="Calibri"/>
                <a:ea typeface="Calibri"/>
                <a:cs typeface="Calibri"/>
              </a:rPr>
              <a:t>işlenmiş</a:t>
            </a:r>
            <a:r>
              <a:rPr lang="en-GB" sz="1200" dirty="0">
                <a:latin typeface="Calibri"/>
                <a:ea typeface="Calibri"/>
                <a:cs typeface="Calibri"/>
              </a:rPr>
              <a:t> </a:t>
            </a:r>
            <a:r>
              <a:rPr lang="en-GB" sz="1200" dirty="0" err="1">
                <a:latin typeface="Calibri"/>
                <a:ea typeface="Calibri"/>
                <a:cs typeface="Calibri"/>
              </a:rPr>
              <a:t>gıdalarda</a:t>
            </a:r>
            <a:r>
              <a:rPr lang="en-GB" sz="1200" dirty="0">
                <a:latin typeface="Calibri"/>
                <a:ea typeface="Calibri"/>
                <a:cs typeface="Calibri"/>
              </a:rPr>
              <a:t>, </a:t>
            </a:r>
            <a:r>
              <a:rPr lang="en-GB" sz="1200" dirty="0" err="1">
                <a:latin typeface="Calibri"/>
                <a:ea typeface="Calibri"/>
                <a:cs typeface="Calibri"/>
              </a:rPr>
              <a:t>yüksek</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düzeyde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satış</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promosyonu</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ve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reklamına</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maruz</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kalmaktadır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Bu da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obeziteyi</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tetikleyen</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sebeplerden</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biri</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olabilir</a:t>
            </a:r>
            <a:r>
              <a:rPr kumimoji="0" lang="en-GB" sz="1200" i="0" u="none" strike="noStrike" kern="1200" cap="none" spc="0" normalizeH="0" baseline="0" noProof="0" dirty="0">
                <a:ln>
                  <a:noFill/>
                </a:ln>
                <a:solidFill>
                  <a:srgbClr val="000000"/>
                </a:solidFill>
                <a:effectLst/>
                <a:uLnTx/>
                <a:uFillTx/>
                <a:latin typeface="Calibri"/>
                <a:ea typeface="Calibri"/>
                <a:cs typeface="Calibri"/>
              </a:rPr>
              <a:t>.</a:t>
            </a:r>
            <a:endParaRPr lang="en-GB" sz="1200" i="0" u="none" strike="noStrike" kern="1200" cap="none" spc="0" baseline="0" noProof="0" dirty="0">
              <a:solidFill>
                <a:srgbClr val="000000"/>
              </a:solidFill>
              <a:latin typeface="Calibri"/>
              <a:ea typeface="Calibri"/>
              <a:cs typeface="Calibri"/>
            </a:endParaRPr>
          </a:p>
          <a:p>
            <a:pPr rtl="0">
              <a:defRPr/>
            </a:pPr>
            <a:endParaRPr lang="en-GB" sz="1200" dirty="0">
              <a:latin typeface="Calibri"/>
              <a:ea typeface="Calibri"/>
              <a:cs typeface="Calibri"/>
            </a:endParaRPr>
          </a:p>
          <a:p>
            <a:pPr>
              <a:defRPr/>
            </a:pPr>
            <a:r>
              <a:rPr lang="en-GB" sz="1200" dirty="0" err="1">
                <a:latin typeface="Calibri"/>
                <a:ea typeface="Calibri"/>
                <a:cs typeface="Calibri"/>
              </a:rPr>
              <a:t>Çocukların</a:t>
            </a:r>
            <a:r>
              <a:rPr lang="en-GB" sz="1200" dirty="0">
                <a:latin typeface="Calibri"/>
                <a:ea typeface="Calibri"/>
                <a:cs typeface="Calibri"/>
              </a:rPr>
              <a:t> </a:t>
            </a:r>
            <a:r>
              <a:rPr lang="en-GB" sz="1200" dirty="0" err="1">
                <a:latin typeface="Calibri"/>
                <a:ea typeface="Calibri"/>
                <a:cs typeface="Calibri"/>
              </a:rPr>
              <a:t>sağlıksız</a:t>
            </a:r>
            <a:r>
              <a:rPr lang="en-GB" sz="1200" dirty="0">
                <a:latin typeface="Calibri"/>
                <a:ea typeface="Calibri"/>
                <a:cs typeface="Calibri"/>
              </a:rPr>
              <a:t> </a:t>
            </a:r>
            <a:r>
              <a:rPr lang="en-GB" sz="1200" dirty="0" err="1">
                <a:latin typeface="Calibri"/>
                <a:ea typeface="Calibri"/>
                <a:cs typeface="Calibri"/>
              </a:rPr>
              <a:t>gıda</a:t>
            </a:r>
            <a:r>
              <a:rPr lang="en-GB" sz="1200" dirty="0">
                <a:latin typeface="Calibri"/>
                <a:ea typeface="Calibri"/>
                <a:cs typeface="Calibri"/>
              </a:rPr>
              <a:t> </a:t>
            </a:r>
            <a:r>
              <a:rPr lang="en-GB" sz="1200" dirty="0" err="1">
                <a:latin typeface="Calibri"/>
                <a:ea typeface="Calibri"/>
                <a:cs typeface="Calibri"/>
              </a:rPr>
              <a:t>pazarlamasına</a:t>
            </a:r>
            <a:r>
              <a:rPr lang="en-GB" sz="1200" dirty="0">
                <a:latin typeface="Calibri"/>
                <a:ea typeface="Calibri"/>
                <a:cs typeface="Calibri"/>
              </a:rPr>
              <a:t> </a:t>
            </a:r>
            <a:r>
              <a:rPr lang="en-GB" sz="1200" dirty="0" err="1">
                <a:latin typeface="Calibri"/>
                <a:ea typeface="Calibri"/>
                <a:cs typeface="Calibri"/>
              </a:rPr>
              <a:t>maruz</a:t>
            </a:r>
            <a:r>
              <a:rPr lang="en-GB" sz="1200" dirty="0">
                <a:latin typeface="Calibri"/>
                <a:ea typeface="Calibri"/>
                <a:cs typeface="Calibri"/>
              </a:rPr>
              <a:t> </a:t>
            </a:r>
            <a:r>
              <a:rPr lang="en-GB" sz="1200" dirty="0" err="1">
                <a:latin typeface="Calibri"/>
                <a:ea typeface="Calibri"/>
                <a:cs typeface="Calibri"/>
              </a:rPr>
              <a:t>kalması</a:t>
            </a:r>
            <a:r>
              <a:rPr lang="en-GB" sz="1200" dirty="0">
                <a:latin typeface="Calibri"/>
                <a:ea typeface="Calibri"/>
                <a:cs typeface="Calibri"/>
              </a:rPr>
              <a:t>, </a:t>
            </a:r>
            <a:r>
              <a:rPr lang="en-GB" sz="1200" dirty="0" err="1">
                <a:latin typeface="Calibri"/>
                <a:ea typeface="Calibri"/>
                <a:cs typeface="Calibri"/>
              </a:rPr>
              <a:t>yasal</a:t>
            </a:r>
            <a:r>
              <a:rPr lang="en-GB" sz="1200" dirty="0">
                <a:latin typeface="Calibri"/>
                <a:ea typeface="Calibri"/>
                <a:cs typeface="Calibri"/>
              </a:rPr>
              <a:t> </a:t>
            </a:r>
            <a:r>
              <a:rPr lang="en-GB" sz="1200" dirty="0" err="1">
                <a:latin typeface="Calibri"/>
                <a:ea typeface="Calibri"/>
                <a:cs typeface="Calibri"/>
              </a:rPr>
              <a:t>kısıtlamalar</a:t>
            </a:r>
            <a:r>
              <a:rPr lang="en-GB" sz="1200" dirty="0">
                <a:latin typeface="Calibri"/>
                <a:ea typeface="Calibri"/>
                <a:cs typeface="Calibri"/>
              </a:rPr>
              <a:t> </a:t>
            </a:r>
            <a:r>
              <a:rPr lang="en-GB" sz="1200" dirty="0" err="1">
                <a:latin typeface="Calibri"/>
                <a:ea typeface="Calibri"/>
                <a:cs typeface="Calibri"/>
              </a:rPr>
              <a:t>gerektiren</a:t>
            </a:r>
            <a:r>
              <a:rPr lang="en-GB" sz="1200" dirty="0">
                <a:latin typeface="Calibri"/>
                <a:ea typeface="Calibri"/>
                <a:cs typeface="Calibri"/>
              </a:rPr>
              <a:t> </a:t>
            </a:r>
            <a:r>
              <a:rPr lang="en-GB" sz="1200" dirty="0" err="1">
                <a:latin typeface="Calibri"/>
                <a:ea typeface="Calibri"/>
                <a:cs typeface="Calibri"/>
              </a:rPr>
              <a:t>bir</a:t>
            </a:r>
            <a:r>
              <a:rPr lang="en-GB" sz="1200" dirty="0">
                <a:latin typeface="Calibri"/>
                <a:ea typeface="Calibri"/>
                <a:cs typeface="Calibri"/>
              </a:rPr>
              <a:t> </a:t>
            </a:r>
            <a:r>
              <a:rPr lang="en-GB" sz="1200" dirty="0" err="1">
                <a:latin typeface="Calibri"/>
                <a:ea typeface="Calibri"/>
                <a:cs typeface="Calibri"/>
              </a:rPr>
              <a:t>konudur</a:t>
            </a:r>
            <a:r>
              <a:rPr lang="en-GB" sz="1200" dirty="0">
                <a:latin typeface="Calibri"/>
                <a:ea typeface="Calibri"/>
                <a:cs typeface="Calibri"/>
              </a:rPr>
              <a:t> (Smith </a:t>
            </a:r>
            <a:r>
              <a:rPr lang="en-GB" sz="1200" dirty="0" err="1">
                <a:latin typeface="Calibri"/>
                <a:ea typeface="Calibri"/>
                <a:cs typeface="Calibri"/>
              </a:rPr>
              <a:t>v.d.</a:t>
            </a:r>
            <a:r>
              <a:rPr lang="en-GB" sz="1200" dirty="0">
                <a:latin typeface="Calibri"/>
                <a:ea typeface="Calibri"/>
                <a:cs typeface="Calibri"/>
              </a:rPr>
              <a:t>, 2019; </a:t>
            </a:r>
            <a:r>
              <a:rPr lang="en-GB" sz="1200" dirty="0" err="1">
                <a:latin typeface="Calibri"/>
                <a:ea typeface="Calibri"/>
                <a:cs typeface="Calibri"/>
              </a:rPr>
              <a:t>Taillie</a:t>
            </a:r>
            <a:r>
              <a:rPr lang="en-GB" sz="1200" dirty="0">
                <a:latin typeface="Calibri"/>
                <a:ea typeface="Calibri"/>
                <a:cs typeface="Calibri"/>
              </a:rPr>
              <a:t> </a:t>
            </a:r>
            <a:r>
              <a:rPr lang="en-GB" sz="1200" dirty="0" err="1">
                <a:latin typeface="Calibri"/>
                <a:ea typeface="Calibri"/>
                <a:cs typeface="Calibri"/>
              </a:rPr>
              <a:t>v.d.</a:t>
            </a:r>
            <a:r>
              <a:rPr lang="en-GB" sz="1200" dirty="0">
                <a:latin typeface="Calibri"/>
                <a:ea typeface="Calibri"/>
                <a:cs typeface="Calibri"/>
              </a:rPr>
              <a:t>, 2019). Her ne </a:t>
            </a:r>
            <a:r>
              <a:rPr lang="en-GB" sz="1200" dirty="0" err="1">
                <a:latin typeface="Calibri"/>
                <a:ea typeface="Calibri"/>
                <a:cs typeface="Calibri"/>
              </a:rPr>
              <a:t>kadar</a:t>
            </a:r>
            <a:r>
              <a:rPr lang="en-GB" sz="1200" dirty="0">
                <a:latin typeface="Calibri"/>
                <a:ea typeface="Calibri"/>
                <a:cs typeface="Calibri"/>
              </a:rPr>
              <a:t> </a:t>
            </a:r>
            <a:r>
              <a:rPr lang="en-GB" sz="1200" dirty="0" err="1">
                <a:latin typeface="Calibri"/>
                <a:ea typeface="Calibri"/>
                <a:cs typeface="Calibri"/>
              </a:rPr>
              <a:t>ebeveynler</a:t>
            </a:r>
            <a:r>
              <a:rPr lang="en-GB" sz="1200" dirty="0">
                <a:latin typeface="Calibri"/>
                <a:ea typeface="Calibri"/>
                <a:cs typeface="Calibri"/>
              </a:rPr>
              <a:t> </a:t>
            </a:r>
            <a:r>
              <a:rPr lang="en-GB" sz="1200" dirty="0" err="1">
                <a:latin typeface="Calibri"/>
                <a:ea typeface="Calibri"/>
                <a:cs typeface="Calibri"/>
              </a:rPr>
              <a:t>gıda</a:t>
            </a:r>
            <a:r>
              <a:rPr lang="en-GB" sz="1200" dirty="0">
                <a:latin typeface="Calibri"/>
                <a:ea typeface="Calibri"/>
                <a:cs typeface="Calibri"/>
              </a:rPr>
              <a:t> </a:t>
            </a:r>
            <a:r>
              <a:rPr lang="en-GB" sz="1200" dirty="0" err="1">
                <a:latin typeface="Calibri"/>
                <a:ea typeface="Calibri"/>
                <a:cs typeface="Calibri"/>
              </a:rPr>
              <a:t>satın</a:t>
            </a:r>
            <a:r>
              <a:rPr lang="en-GB" sz="1200" dirty="0">
                <a:latin typeface="Calibri"/>
                <a:ea typeface="Calibri"/>
                <a:cs typeface="Calibri"/>
              </a:rPr>
              <a:t> </a:t>
            </a:r>
            <a:r>
              <a:rPr lang="en-GB" sz="1200" dirty="0" err="1">
                <a:latin typeface="Calibri"/>
                <a:ea typeface="Calibri"/>
                <a:cs typeface="Calibri"/>
              </a:rPr>
              <a:t>alımında</a:t>
            </a:r>
            <a:r>
              <a:rPr lang="en-GB" sz="1200" dirty="0">
                <a:latin typeface="Calibri"/>
                <a:ea typeface="Calibri"/>
                <a:cs typeface="Calibri"/>
              </a:rPr>
              <a:t> </a:t>
            </a:r>
            <a:r>
              <a:rPr lang="en-GB" sz="1200" dirty="0" err="1">
                <a:latin typeface="Calibri"/>
                <a:ea typeface="Calibri"/>
                <a:cs typeface="Calibri"/>
              </a:rPr>
              <a:t>birincil</a:t>
            </a:r>
            <a:r>
              <a:rPr lang="en-GB" sz="1200" dirty="0">
                <a:latin typeface="Calibri"/>
                <a:ea typeface="Calibri"/>
                <a:cs typeface="Calibri"/>
              </a:rPr>
              <a:t> </a:t>
            </a:r>
            <a:r>
              <a:rPr lang="en-GB" sz="1200" dirty="0" err="1">
                <a:latin typeface="Calibri"/>
                <a:ea typeface="Calibri"/>
                <a:cs typeface="Calibri"/>
              </a:rPr>
              <a:t>karar</a:t>
            </a:r>
            <a:r>
              <a:rPr lang="en-GB" sz="1200" dirty="0">
                <a:latin typeface="Calibri"/>
                <a:ea typeface="Calibri"/>
                <a:cs typeface="Calibri"/>
              </a:rPr>
              <a:t> </a:t>
            </a:r>
            <a:r>
              <a:rPr lang="en-GB" sz="1200" dirty="0" err="1">
                <a:latin typeface="Calibri"/>
                <a:ea typeface="Calibri"/>
                <a:cs typeface="Calibri"/>
              </a:rPr>
              <a:t>verici</a:t>
            </a:r>
            <a:r>
              <a:rPr lang="en-GB" sz="1200" dirty="0">
                <a:latin typeface="Calibri"/>
                <a:ea typeface="Calibri"/>
                <a:cs typeface="Calibri"/>
              </a:rPr>
              <a:t> </a:t>
            </a:r>
            <a:r>
              <a:rPr lang="en-GB" sz="1200" dirty="0" err="1">
                <a:latin typeface="Calibri"/>
                <a:ea typeface="Calibri"/>
                <a:cs typeface="Calibri"/>
              </a:rPr>
              <a:t>ve</a:t>
            </a:r>
            <a:r>
              <a:rPr lang="en-GB" sz="1200" dirty="0">
                <a:latin typeface="Calibri"/>
                <a:ea typeface="Calibri"/>
                <a:cs typeface="Calibri"/>
              </a:rPr>
              <a:t> </a:t>
            </a:r>
            <a:r>
              <a:rPr lang="en-GB" sz="1200" dirty="0" err="1">
                <a:latin typeface="Calibri"/>
                <a:ea typeface="Calibri"/>
                <a:cs typeface="Calibri"/>
              </a:rPr>
              <a:t>çocukların</a:t>
            </a:r>
            <a:r>
              <a:rPr lang="en-GB" sz="1200" dirty="0">
                <a:latin typeface="Calibri"/>
                <a:ea typeface="Calibri"/>
                <a:cs typeface="Calibri"/>
              </a:rPr>
              <a:t> </a:t>
            </a:r>
            <a:r>
              <a:rPr lang="en-GB" sz="1200" dirty="0" err="1">
                <a:latin typeface="Calibri"/>
                <a:ea typeface="Calibri"/>
                <a:cs typeface="Calibri"/>
              </a:rPr>
              <a:t>yeme</a:t>
            </a:r>
            <a:r>
              <a:rPr lang="en-GB" sz="1200" dirty="0">
                <a:latin typeface="Calibri"/>
                <a:ea typeface="Calibri"/>
                <a:cs typeface="Calibri"/>
              </a:rPr>
              <a:t> </a:t>
            </a:r>
            <a:r>
              <a:rPr lang="en-GB" sz="1200" dirty="0" err="1">
                <a:latin typeface="Calibri"/>
                <a:ea typeface="Calibri"/>
                <a:cs typeface="Calibri"/>
              </a:rPr>
              <a:t>davranışlarına</a:t>
            </a:r>
            <a:r>
              <a:rPr lang="en-GB" sz="1200" dirty="0">
                <a:latin typeface="Calibri"/>
                <a:ea typeface="Calibri"/>
                <a:cs typeface="Calibri"/>
              </a:rPr>
              <a:t> </a:t>
            </a:r>
            <a:r>
              <a:rPr lang="en-GB" sz="1200" dirty="0" err="1">
                <a:latin typeface="Calibri"/>
                <a:ea typeface="Calibri"/>
                <a:cs typeface="Calibri"/>
              </a:rPr>
              <a:t>rol</a:t>
            </a:r>
            <a:r>
              <a:rPr lang="en-GB" sz="1200" dirty="0">
                <a:latin typeface="Calibri"/>
                <a:ea typeface="Calibri"/>
                <a:cs typeface="Calibri"/>
              </a:rPr>
              <a:t> model </a:t>
            </a:r>
            <a:r>
              <a:rPr lang="en-GB" sz="1200" dirty="0" err="1">
                <a:latin typeface="Calibri"/>
                <a:ea typeface="Calibri"/>
                <a:cs typeface="Calibri"/>
              </a:rPr>
              <a:t>olarak</a:t>
            </a:r>
            <a:r>
              <a:rPr lang="en-GB" sz="1200" dirty="0">
                <a:latin typeface="Calibri"/>
                <a:ea typeface="Calibri"/>
                <a:cs typeface="Calibri"/>
              </a:rPr>
              <a:t> </a:t>
            </a:r>
            <a:r>
              <a:rPr lang="en-GB" sz="1200" dirty="0" err="1">
                <a:latin typeface="Calibri"/>
                <a:ea typeface="Calibri"/>
                <a:cs typeface="Calibri"/>
              </a:rPr>
              <a:t>kabul</a:t>
            </a:r>
            <a:r>
              <a:rPr lang="en-GB" sz="1200" dirty="0">
                <a:latin typeface="Calibri"/>
                <a:ea typeface="Calibri"/>
                <a:cs typeface="Calibri"/>
              </a:rPr>
              <a:t> </a:t>
            </a:r>
            <a:r>
              <a:rPr lang="en-GB" sz="1200" dirty="0" err="1">
                <a:latin typeface="Calibri"/>
                <a:ea typeface="Calibri"/>
                <a:cs typeface="Calibri"/>
              </a:rPr>
              <a:t>edilseler</a:t>
            </a:r>
            <a:r>
              <a:rPr lang="en-GB" sz="1200" dirty="0">
                <a:latin typeface="Calibri"/>
                <a:ea typeface="Calibri"/>
                <a:cs typeface="Calibri"/>
              </a:rPr>
              <a:t> de (</a:t>
            </a:r>
            <a:r>
              <a:rPr kumimoji="0" lang="en-GB" sz="1200" i="0" u="none" strike="noStrike" kern="1200" cap="none" spc="0" normalizeH="0" baseline="0" noProof="0" dirty="0">
                <a:ln>
                  <a:noFill/>
                </a:ln>
                <a:solidFill>
                  <a:srgbClr val="000000"/>
                </a:solidFill>
                <a:effectLst/>
                <a:uLnTx/>
                <a:uFillTx/>
                <a:latin typeface="Calibri"/>
                <a:ea typeface="Calibri"/>
                <a:cs typeface="Calibri"/>
              </a:rPr>
              <a:t>Golan</a:t>
            </a:r>
            <a:r>
              <a:rPr lang="en-GB" sz="1200" dirty="0">
                <a:latin typeface="Calibri"/>
                <a:ea typeface="Calibri"/>
                <a:cs typeface="Calibri"/>
              </a:rPr>
              <a:t> </a:t>
            </a:r>
            <a:r>
              <a:rPr lang="en-GB" sz="1200" dirty="0" err="1">
                <a:latin typeface="Calibri"/>
                <a:ea typeface="Calibri"/>
                <a:cs typeface="Calibri"/>
              </a:rPr>
              <a:t>ve</a:t>
            </a:r>
            <a:r>
              <a:rPr lang="en-GB" sz="1200" dirty="0">
                <a:latin typeface="Calibri"/>
                <a:ea typeface="Calibri"/>
                <a:cs typeface="Calibri"/>
              </a:rPr>
              <a:t> Crow</a:t>
            </a:r>
            <a:r>
              <a:rPr kumimoji="0" lang="en-GB" sz="1200" i="0" u="none" strike="noStrike" kern="1200" cap="none" spc="0" normalizeH="0" baseline="0" noProof="0" dirty="0">
                <a:ln>
                  <a:noFill/>
                </a:ln>
                <a:solidFill>
                  <a:srgbClr val="000000"/>
                </a:solidFill>
                <a:effectLst/>
                <a:uLnTx/>
                <a:uFillTx/>
                <a:latin typeface="Calibri"/>
                <a:ea typeface="Calibri"/>
                <a:cs typeface="Calibri"/>
              </a:rPr>
              <a:t>, 2004</a:t>
            </a:r>
            <a:r>
              <a:rPr lang="en-GB" sz="1200" dirty="0">
                <a:latin typeface="Calibri"/>
                <a:ea typeface="Calibri"/>
                <a:cs typeface="Calibri"/>
              </a:rPr>
              <a:t>), </a:t>
            </a:r>
            <a:r>
              <a:rPr lang="en-GB" sz="1200" dirty="0" err="1">
                <a:latin typeface="Calibri"/>
                <a:ea typeface="Calibri"/>
                <a:cs typeface="Calibri"/>
              </a:rPr>
              <a:t>bazı</a:t>
            </a:r>
            <a:r>
              <a:rPr lang="en-GB" sz="1200" dirty="0">
                <a:latin typeface="Calibri"/>
                <a:ea typeface="Calibri"/>
                <a:cs typeface="Calibri"/>
              </a:rPr>
              <a:t> </a:t>
            </a:r>
            <a:r>
              <a:rPr lang="en-GB" sz="1200" dirty="0" err="1">
                <a:latin typeface="Calibri"/>
                <a:ea typeface="Calibri"/>
                <a:cs typeface="Calibri"/>
              </a:rPr>
              <a:t>hükümetler</a:t>
            </a:r>
            <a:r>
              <a:rPr lang="en-GB" sz="1200" dirty="0">
                <a:latin typeface="Calibri"/>
                <a:ea typeface="Calibri"/>
                <a:cs typeface="Calibri"/>
              </a:rPr>
              <a:t> </a:t>
            </a:r>
            <a:r>
              <a:rPr lang="en-GB" sz="1200" dirty="0" err="1">
                <a:latin typeface="Calibri"/>
                <a:ea typeface="Calibri"/>
                <a:cs typeface="Calibri"/>
              </a:rPr>
              <a:t>ve</a:t>
            </a:r>
            <a:r>
              <a:rPr lang="en-GB" sz="1200" dirty="0">
                <a:latin typeface="Calibri"/>
                <a:ea typeface="Calibri"/>
                <a:cs typeface="Calibri"/>
              </a:rPr>
              <a:t> </a:t>
            </a:r>
            <a:r>
              <a:rPr lang="en-GB" sz="1200" dirty="0" err="1">
                <a:latin typeface="Calibri"/>
                <a:ea typeface="Calibri"/>
                <a:cs typeface="Calibri"/>
              </a:rPr>
              <a:t>kar</a:t>
            </a:r>
            <a:r>
              <a:rPr lang="en-GB" sz="1200" dirty="0">
                <a:latin typeface="Calibri"/>
                <a:ea typeface="Calibri"/>
                <a:cs typeface="Calibri"/>
              </a:rPr>
              <a:t> </a:t>
            </a:r>
            <a:r>
              <a:rPr lang="en-GB" sz="1200" dirty="0" err="1">
                <a:latin typeface="Calibri"/>
                <a:ea typeface="Calibri"/>
                <a:cs typeface="Calibri"/>
              </a:rPr>
              <a:t>amacı</a:t>
            </a:r>
            <a:r>
              <a:rPr lang="en-GB" sz="1200" dirty="0">
                <a:latin typeface="Calibri"/>
                <a:ea typeface="Calibri"/>
                <a:cs typeface="Calibri"/>
              </a:rPr>
              <a:t> </a:t>
            </a:r>
            <a:r>
              <a:rPr lang="en-GB" sz="1200" dirty="0" err="1">
                <a:latin typeface="Calibri"/>
                <a:ea typeface="Calibri"/>
                <a:cs typeface="Calibri"/>
              </a:rPr>
              <a:t>gütmeyen</a:t>
            </a:r>
            <a:r>
              <a:rPr lang="en-GB" sz="1200" dirty="0">
                <a:latin typeface="Calibri"/>
                <a:ea typeface="Calibri"/>
                <a:cs typeface="Calibri"/>
              </a:rPr>
              <a:t> </a:t>
            </a:r>
            <a:r>
              <a:rPr lang="en-GB" sz="1200" dirty="0" err="1">
                <a:latin typeface="Calibri"/>
                <a:ea typeface="Calibri"/>
                <a:cs typeface="Calibri"/>
              </a:rPr>
              <a:t>kuruluşlar</a:t>
            </a:r>
            <a:r>
              <a:rPr lang="en-GB" sz="1200" dirty="0">
                <a:latin typeface="Calibri"/>
                <a:ea typeface="Calibri"/>
                <a:cs typeface="Calibri"/>
              </a:rPr>
              <a:t>, </a:t>
            </a:r>
            <a:r>
              <a:rPr lang="en-GB" sz="1200" dirty="0" err="1">
                <a:latin typeface="Calibri"/>
                <a:ea typeface="Calibri"/>
                <a:cs typeface="Calibri"/>
              </a:rPr>
              <a:t>pazar</a:t>
            </a:r>
            <a:r>
              <a:rPr lang="en-GB" sz="1200" dirty="0">
                <a:latin typeface="Calibri"/>
                <a:ea typeface="Calibri"/>
                <a:cs typeface="Calibri"/>
              </a:rPr>
              <a:t> </a:t>
            </a:r>
            <a:r>
              <a:rPr lang="en-GB" sz="1200" dirty="0" err="1">
                <a:latin typeface="Calibri"/>
                <a:ea typeface="Calibri"/>
                <a:cs typeface="Calibri"/>
              </a:rPr>
              <a:t>düzeyinde</a:t>
            </a:r>
            <a:r>
              <a:rPr lang="en-GB" sz="1200" dirty="0">
                <a:latin typeface="Calibri"/>
                <a:ea typeface="Calibri"/>
                <a:cs typeface="Calibri"/>
              </a:rPr>
              <a:t> </a:t>
            </a:r>
            <a:r>
              <a:rPr lang="en-GB" sz="1200" dirty="0" err="1">
                <a:latin typeface="Calibri"/>
                <a:ea typeface="Calibri"/>
                <a:cs typeface="Calibri"/>
              </a:rPr>
              <a:t>farkındalığı</a:t>
            </a:r>
            <a:r>
              <a:rPr lang="en-GB" sz="1200" dirty="0">
                <a:latin typeface="Calibri"/>
                <a:ea typeface="Calibri"/>
                <a:cs typeface="Calibri"/>
              </a:rPr>
              <a:t> </a:t>
            </a:r>
            <a:r>
              <a:rPr lang="en-GB" sz="1200" dirty="0" err="1">
                <a:latin typeface="Calibri"/>
                <a:ea typeface="Calibri"/>
                <a:cs typeface="Calibri"/>
              </a:rPr>
              <a:t>artırmaya</a:t>
            </a:r>
            <a:r>
              <a:rPr lang="en-GB" sz="1200" dirty="0">
                <a:latin typeface="Calibri"/>
                <a:ea typeface="Calibri"/>
                <a:cs typeface="Calibri"/>
              </a:rPr>
              <a:t> </a:t>
            </a:r>
            <a:r>
              <a:rPr lang="en-GB" sz="1200" dirty="0" err="1">
                <a:latin typeface="Calibri"/>
                <a:ea typeface="Calibri"/>
                <a:cs typeface="Calibri"/>
              </a:rPr>
              <a:t>çalışmaktadır</a:t>
            </a:r>
            <a:r>
              <a:rPr lang="en-GB" sz="1200" dirty="0">
                <a:latin typeface="Calibri"/>
                <a:ea typeface="Calibri"/>
                <a:cs typeface="Calibri"/>
              </a:rPr>
              <a:t>. </a:t>
            </a:r>
            <a:r>
              <a:rPr lang="en-GB" sz="1200" dirty="0" err="1">
                <a:latin typeface="Calibri"/>
                <a:ea typeface="Calibri"/>
                <a:cs typeface="Calibri"/>
              </a:rPr>
              <a:t>Dünya</a:t>
            </a:r>
            <a:r>
              <a:rPr lang="en-GB" sz="1200" dirty="0">
                <a:latin typeface="Calibri"/>
                <a:ea typeface="Calibri"/>
                <a:cs typeface="Calibri"/>
              </a:rPr>
              <a:t> </a:t>
            </a:r>
            <a:r>
              <a:rPr lang="en-GB" sz="1200" dirty="0" err="1">
                <a:latin typeface="Calibri"/>
                <a:ea typeface="Calibri"/>
                <a:cs typeface="Calibri"/>
              </a:rPr>
              <a:t>Sağlık</a:t>
            </a:r>
            <a:r>
              <a:rPr lang="en-GB" sz="1200" dirty="0">
                <a:latin typeface="Calibri"/>
                <a:ea typeface="Calibri"/>
                <a:cs typeface="Calibri"/>
              </a:rPr>
              <a:t> </a:t>
            </a:r>
            <a:r>
              <a:rPr lang="en-GB" sz="1200" dirty="0" err="1">
                <a:latin typeface="Calibri"/>
                <a:ea typeface="Calibri"/>
                <a:cs typeface="Calibri"/>
              </a:rPr>
              <a:t>Örgütü</a:t>
            </a:r>
            <a:r>
              <a:rPr lang="en-GB" sz="1200" dirty="0">
                <a:latin typeface="Calibri"/>
                <a:ea typeface="Calibri"/>
                <a:cs typeface="Calibri"/>
              </a:rPr>
              <a:t> (WHO, 2010)</a:t>
            </a:r>
            <a:r>
              <a:rPr lang="en-GB" sz="1200" dirty="0">
                <a:latin typeface="Calibri"/>
                <a:cs typeface="Calibri"/>
              </a:rPr>
              <a:t> </a:t>
            </a:r>
            <a:r>
              <a:rPr lang="en-GB" sz="1200" dirty="0" err="1">
                <a:latin typeface="Calibri"/>
                <a:cs typeface="Calibri"/>
              </a:rPr>
              <a:t>tarafından</a:t>
            </a:r>
            <a:r>
              <a:rPr lang="en-GB" sz="1200" dirty="0">
                <a:latin typeface="Calibri"/>
                <a:cs typeface="Calibri"/>
              </a:rPr>
              <a:t> </a:t>
            </a:r>
            <a:r>
              <a:rPr lang="en-GB" sz="1200" dirty="0" err="1">
                <a:latin typeface="Calibri"/>
                <a:cs typeface="Calibri"/>
              </a:rPr>
              <a:t>yayınlanan</a:t>
            </a:r>
            <a:r>
              <a:rPr lang="en-GB" sz="1200" dirty="0">
                <a:latin typeface="Calibri"/>
                <a:cs typeface="Calibri"/>
              </a:rPr>
              <a:t> "</a:t>
            </a:r>
            <a:r>
              <a:rPr lang="en-GB" sz="1200" i="1" dirty="0" err="1">
                <a:latin typeface="Calibri"/>
                <a:cs typeface="Calibri"/>
              </a:rPr>
              <a:t>Yiyeceklerin</a:t>
            </a:r>
            <a:r>
              <a:rPr lang="en-GB" sz="1200" i="1" dirty="0">
                <a:latin typeface="Calibri"/>
                <a:cs typeface="Calibri"/>
              </a:rPr>
              <a:t> </a:t>
            </a:r>
            <a:r>
              <a:rPr lang="en-GB" sz="1200" i="1" dirty="0" err="1">
                <a:latin typeface="Calibri"/>
                <a:cs typeface="Calibri"/>
              </a:rPr>
              <a:t>ve</a:t>
            </a:r>
            <a:r>
              <a:rPr lang="en-GB" sz="1200" i="1" dirty="0">
                <a:latin typeface="Calibri"/>
                <a:cs typeface="Calibri"/>
              </a:rPr>
              <a:t> </a:t>
            </a:r>
            <a:r>
              <a:rPr lang="en-GB" sz="1200" i="1" dirty="0" err="1">
                <a:latin typeface="Calibri"/>
                <a:cs typeface="Calibri"/>
              </a:rPr>
              <a:t>alkolsüz</a:t>
            </a:r>
            <a:r>
              <a:rPr lang="en-GB" sz="1200" i="1" dirty="0">
                <a:latin typeface="Calibri"/>
                <a:cs typeface="Calibri"/>
              </a:rPr>
              <a:t> </a:t>
            </a:r>
            <a:r>
              <a:rPr lang="en-GB" sz="1200" i="1" dirty="0" err="1">
                <a:latin typeface="Calibri"/>
                <a:cs typeface="Calibri"/>
              </a:rPr>
              <a:t>içeceklerin</a:t>
            </a:r>
            <a:r>
              <a:rPr lang="en-GB" sz="1200" i="1" dirty="0">
                <a:latin typeface="Calibri"/>
                <a:cs typeface="Calibri"/>
              </a:rPr>
              <a:t> </a:t>
            </a:r>
            <a:r>
              <a:rPr lang="en-GB" sz="1200" i="1" dirty="0" err="1">
                <a:latin typeface="Calibri"/>
                <a:cs typeface="Calibri"/>
              </a:rPr>
              <a:t>çocuklara</a:t>
            </a:r>
            <a:r>
              <a:rPr lang="en-GB" sz="1200" i="1" dirty="0">
                <a:latin typeface="Calibri"/>
                <a:cs typeface="Calibri"/>
              </a:rPr>
              <a:t> </a:t>
            </a:r>
            <a:r>
              <a:rPr lang="en-GB" sz="1200" i="1" dirty="0" err="1">
                <a:latin typeface="Calibri"/>
                <a:cs typeface="Calibri"/>
              </a:rPr>
              <a:t>pazarlanmasına</a:t>
            </a:r>
            <a:r>
              <a:rPr lang="en-GB" sz="1200" i="1" dirty="0">
                <a:latin typeface="Calibri"/>
                <a:cs typeface="Calibri"/>
              </a:rPr>
              <a:t> </a:t>
            </a:r>
            <a:r>
              <a:rPr lang="en-GB" sz="1200" i="1" dirty="0" err="1">
                <a:latin typeface="Calibri"/>
                <a:cs typeface="Calibri"/>
              </a:rPr>
              <a:t>ilişkin</a:t>
            </a:r>
            <a:r>
              <a:rPr lang="en-GB" sz="1200" i="1" dirty="0">
                <a:latin typeface="Calibri"/>
                <a:cs typeface="Calibri"/>
              </a:rPr>
              <a:t> </a:t>
            </a:r>
            <a:r>
              <a:rPr lang="en-GB" sz="1200" i="1" dirty="0" err="1">
                <a:latin typeface="Calibri"/>
                <a:cs typeface="Calibri"/>
              </a:rPr>
              <a:t>bir</a:t>
            </a:r>
            <a:r>
              <a:rPr lang="en-GB" sz="1200" i="1" dirty="0">
                <a:latin typeface="Calibri"/>
                <a:cs typeface="Calibri"/>
              </a:rPr>
              <a:t> dizi </a:t>
            </a:r>
            <a:r>
              <a:rPr lang="en-GB" sz="1200" i="1" dirty="0" err="1">
                <a:latin typeface="Calibri"/>
                <a:cs typeface="Calibri"/>
              </a:rPr>
              <a:t>tavsiye</a:t>
            </a:r>
            <a:r>
              <a:rPr lang="en-GB" sz="1200" dirty="0">
                <a:latin typeface="Calibri"/>
                <a:cs typeface="Calibri"/>
              </a:rPr>
              <a:t>" </a:t>
            </a:r>
            <a:r>
              <a:rPr lang="en-GB" sz="1200" dirty="0" err="1">
                <a:latin typeface="Calibri"/>
                <a:cs typeface="Calibri"/>
              </a:rPr>
              <a:t>kaynağı</a:t>
            </a:r>
            <a:r>
              <a:rPr lang="en-GB" sz="1200" dirty="0">
                <a:latin typeface="Calibri"/>
                <a:cs typeface="Calibri"/>
              </a:rPr>
              <a:t>, </a:t>
            </a:r>
            <a:r>
              <a:rPr lang="en-GB" sz="1200" dirty="0" err="1">
                <a:latin typeface="Calibri"/>
                <a:cs typeface="Calibri"/>
              </a:rPr>
              <a:t>daha</a:t>
            </a:r>
            <a:r>
              <a:rPr lang="en-GB" sz="1200" dirty="0">
                <a:latin typeface="Calibri"/>
                <a:cs typeface="Calibri"/>
              </a:rPr>
              <a:t> </a:t>
            </a:r>
            <a:r>
              <a:rPr lang="en-GB" sz="1200" dirty="0" err="1">
                <a:latin typeface="Calibri"/>
                <a:cs typeface="Calibri"/>
              </a:rPr>
              <a:t>erken</a:t>
            </a:r>
            <a:r>
              <a:rPr lang="en-GB" sz="1200" dirty="0">
                <a:latin typeface="Calibri"/>
                <a:cs typeface="Calibri"/>
              </a:rPr>
              <a:t> </a:t>
            </a:r>
            <a:r>
              <a:rPr lang="en-GB" sz="1200" dirty="0" err="1">
                <a:latin typeface="Calibri"/>
                <a:cs typeface="Calibri"/>
              </a:rPr>
              <a:t>bir</a:t>
            </a:r>
            <a:r>
              <a:rPr lang="en-GB" sz="1200" dirty="0">
                <a:latin typeface="Calibri"/>
                <a:cs typeface="Calibri"/>
              </a:rPr>
              <a:t> </a:t>
            </a:r>
            <a:r>
              <a:rPr lang="en-GB" sz="1200" dirty="0" err="1">
                <a:latin typeface="Calibri"/>
                <a:cs typeface="Calibri"/>
              </a:rPr>
              <a:t>aşamada</a:t>
            </a:r>
            <a:r>
              <a:rPr lang="en-GB" sz="1200" dirty="0">
                <a:latin typeface="Calibri"/>
                <a:cs typeface="Calibri"/>
              </a:rPr>
              <a:t> </a:t>
            </a:r>
            <a:r>
              <a:rPr lang="en-GB" sz="1200" dirty="0" err="1">
                <a:latin typeface="Calibri"/>
                <a:cs typeface="Calibri"/>
              </a:rPr>
              <a:t>yanıltıcı</a:t>
            </a:r>
            <a:r>
              <a:rPr lang="en-GB" sz="1200" dirty="0">
                <a:latin typeface="Calibri"/>
                <a:cs typeface="Calibri"/>
              </a:rPr>
              <a:t> </a:t>
            </a:r>
            <a:r>
              <a:rPr lang="en-GB" sz="1200" dirty="0" err="1">
                <a:latin typeface="Calibri"/>
                <a:cs typeface="Calibri"/>
              </a:rPr>
              <a:t>pazarlama</a:t>
            </a:r>
            <a:r>
              <a:rPr lang="en-GB" sz="1200" dirty="0">
                <a:latin typeface="Calibri"/>
                <a:cs typeface="Calibri"/>
              </a:rPr>
              <a:t> </a:t>
            </a:r>
            <a:r>
              <a:rPr lang="en-GB" sz="1200" dirty="0" err="1">
                <a:latin typeface="Calibri"/>
                <a:cs typeface="Calibri"/>
              </a:rPr>
              <a:t>çabalarından</a:t>
            </a:r>
            <a:r>
              <a:rPr lang="en-GB" sz="1200" dirty="0">
                <a:latin typeface="Calibri"/>
                <a:cs typeface="Calibri"/>
              </a:rPr>
              <a:t> </a:t>
            </a:r>
            <a:r>
              <a:rPr lang="en-GB" sz="1200" dirty="0" err="1">
                <a:latin typeface="Calibri"/>
                <a:cs typeface="Calibri"/>
              </a:rPr>
              <a:t>kaçınmak</a:t>
            </a:r>
            <a:r>
              <a:rPr lang="en-GB" sz="1200" dirty="0">
                <a:latin typeface="Calibri"/>
                <a:cs typeface="Calibri"/>
              </a:rPr>
              <a:t> </a:t>
            </a:r>
            <a:r>
              <a:rPr lang="en-GB" sz="1200" dirty="0" err="1">
                <a:latin typeface="Calibri"/>
                <a:cs typeface="Calibri"/>
              </a:rPr>
              <a:t>için</a:t>
            </a:r>
            <a:r>
              <a:rPr lang="en-GB" sz="1200" dirty="0">
                <a:latin typeface="Calibri"/>
                <a:cs typeface="Calibri"/>
              </a:rPr>
              <a:t> </a:t>
            </a:r>
            <a:r>
              <a:rPr lang="en-GB" sz="1200" dirty="0" err="1">
                <a:latin typeface="Calibri"/>
                <a:cs typeface="Calibri"/>
              </a:rPr>
              <a:t>yapılması</a:t>
            </a:r>
            <a:r>
              <a:rPr lang="en-GB" sz="1200" dirty="0">
                <a:latin typeface="Calibri"/>
                <a:cs typeface="Calibri"/>
              </a:rPr>
              <a:t> </a:t>
            </a:r>
            <a:r>
              <a:rPr lang="en-GB" sz="1200" dirty="0" err="1">
                <a:latin typeface="Calibri"/>
                <a:cs typeface="Calibri"/>
              </a:rPr>
              <a:t>gerekenleri</a:t>
            </a:r>
            <a:r>
              <a:rPr lang="en-GB" sz="1200" dirty="0">
                <a:latin typeface="Calibri"/>
                <a:cs typeface="Calibri"/>
              </a:rPr>
              <a:t> </a:t>
            </a:r>
            <a:r>
              <a:rPr lang="en-GB" sz="1200" dirty="0" err="1">
                <a:latin typeface="Calibri"/>
                <a:cs typeface="Calibri"/>
              </a:rPr>
              <a:t>içermektedir</a:t>
            </a:r>
            <a:r>
              <a:rPr lang="en-GB" sz="1200" dirty="0">
                <a:latin typeface="Calibri"/>
                <a:cs typeface="Calibri"/>
              </a:rPr>
              <a:t>.</a:t>
            </a:r>
          </a:p>
          <a:p>
            <a:pPr rtl="0">
              <a:defRPr/>
            </a:pPr>
            <a:endParaRPr lang="en-GB" sz="1200" dirty="0">
              <a:solidFill>
                <a:schemeClr val="tx1"/>
              </a:solidFill>
              <a:ea typeface="Calibri" panose="020F0502020204030204" pitchFamily="34" charset="0"/>
            </a:endParaRPr>
          </a:p>
        </p:txBody>
      </p:sp>
      <p:pic>
        <p:nvPicPr>
          <p:cNvPr id="35" name="Picture 6" descr="Icon  Description automatically generated">
            <a:extLst>
              <a:ext uri="{FF2B5EF4-FFF2-40B4-BE49-F238E27FC236}">
                <a16:creationId xmlns:a16="http://schemas.microsoft.com/office/drawing/2014/main" id="{B26A8260-1B6D-4D1B-F1FE-661F052A4A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99" y="8109881"/>
            <a:ext cx="900753" cy="1777386"/>
          </a:xfrm>
          <a:prstGeom prst="rect">
            <a:avLst/>
          </a:prstGeom>
        </p:spPr>
      </p:pic>
      <p:sp>
        <p:nvSpPr>
          <p:cNvPr id="37" name="TextBox 36">
            <a:extLst>
              <a:ext uri="{FF2B5EF4-FFF2-40B4-BE49-F238E27FC236}">
                <a16:creationId xmlns:a16="http://schemas.microsoft.com/office/drawing/2014/main" id="{CC498B55-14E8-1F1D-B5DC-761C26F9C3E9}"/>
              </a:ext>
            </a:extLst>
          </p:cNvPr>
          <p:cNvSpPr txBox="1"/>
          <p:nvPr/>
        </p:nvSpPr>
        <p:spPr>
          <a:xfrm>
            <a:off x="1193480" y="8052792"/>
            <a:ext cx="5878447" cy="1600438"/>
          </a:xfrm>
          <a:prstGeom prst="rect">
            <a:avLst/>
          </a:prstGeom>
          <a:noFill/>
        </p:spPr>
        <p:txBody>
          <a:bodyPr wrap="square" lIns="91440" tIns="45720" rIns="91440" bIns="45720" anchor="t">
            <a:spAutoFit/>
          </a:bodyPr>
          <a:lstStyle/>
          <a:p>
            <a:pPr fontAlgn="base"/>
            <a:r>
              <a:rPr lang="en-US" sz="1400" b="1" i="0" dirty="0" err="1">
                <a:solidFill>
                  <a:srgbClr val="000000"/>
                </a:solidFill>
                <a:effectLst/>
                <a:latin typeface="Calibri"/>
                <a:ea typeface="Calibri" panose="020F0502020204030204" pitchFamily="34" charset="0"/>
                <a:cs typeface="Calibri"/>
              </a:rPr>
              <a:t>Bireysel</a:t>
            </a:r>
            <a:r>
              <a:rPr lang="en-US" sz="1400" b="1" dirty="0">
                <a:solidFill>
                  <a:srgbClr val="000000"/>
                </a:solidFill>
                <a:latin typeface="Calibri"/>
                <a:ea typeface="Calibri" panose="020F0502020204030204" pitchFamily="34" charset="0"/>
                <a:cs typeface="Calibri"/>
              </a:rPr>
              <a:t> </a:t>
            </a:r>
            <a:r>
              <a:rPr lang="en-US" sz="1400" b="1" dirty="0" err="1">
                <a:solidFill>
                  <a:srgbClr val="000000"/>
                </a:solidFill>
                <a:latin typeface="Calibri"/>
                <a:ea typeface="Calibri" panose="020F0502020204030204" pitchFamily="34" charset="0"/>
                <a:cs typeface="Calibri"/>
              </a:rPr>
              <a:t>Öğrenme</a:t>
            </a:r>
            <a:r>
              <a:rPr lang="en-US" sz="1400" b="1" dirty="0">
                <a:solidFill>
                  <a:srgbClr val="000000"/>
                </a:solidFill>
                <a:latin typeface="Calibri"/>
                <a:ea typeface="Calibri" panose="020F0502020204030204" pitchFamily="34" charset="0"/>
                <a:cs typeface="Calibri"/>
              </a:rPr>
              <a:t> </a:t>
            </a:r>
            <a:r>
              <a:rPr lang="en-US" sz="1400" b="1" dirty="0" err="1">
                <a:solidFill>
                  <a:srgbClr val="000000"/>
                </a:solidFill>
                <a:latin typeface="Calibri"/>
                <a:ea typeface="Calibri" panose="020F0502020204030204" pitchFamily="34" charset="0"/>
                <a:cs typeface="Calibri"/>
              </a:rPr>
              <a:t>için</a:t>
            </a:r>
            <a:r>
              <a:rPr lang="en-US" sz="1400" b="1" dirty="0">
                <a:solidFill>
                  <a:srgbClr val="000000"/>
                </a:solidFill>
                <a:latin typeface="Calibri"/>
                <a:ea typeface="Calibri" panose="020F0502020204030204" pitchFamily="34" charset="0"/>
                <a:cs typeface="Calibri"/>
              </a:rPr>
              <a:t> </a:t>
            </a:r>
            <a:r>
              <a:rPr lang="en-US" sz="1400" b="1" dirty="0" err="1">
                <a:solidFill>
                  <a:srgbClr val="000000"/>
                </a:solidFill>
                <a:latin typeface="Calibri"/>
                <a:ea typeface="Calibri" panose="020F0502020204030204" pitchFamily="34" charset="0"/>
                <a:cs typeface="Calibri"/>
              </a:rPr>
              <a:t>Öneriler</a:t>
            </a:r>
            <a:r>
              <a:rPr lang="en-US" sz="1400" b="0" i="0" dirty="0">
                <a:solidFill>
                  <a:srgbClr val="000000"/>
                </a:solidFill>
                <a:effectLst/>
                <a:latin typeface="Calibri"/>
                <a:ea typeface="Calibri" panose="020F0502020204030204" pitchFamily="34" charset="0"/>
                <a:cs typeface="Calibri"/>
              </a:rPr>
              <a:t>:</a:t>
            </a:r>
          </a:p>
          <a:p>
            <a:pPr marL="171450" indent="-171450" fontAlgn="base">
              <a:buFont typeface="Arial" panose="020B0604020202020204" pitchFamily="34" charset="0"/>
              <a:buChar char="•"/>
            </a:pPr>
            <a:r>
              <a:rPr lang="en-US" sz="1200" b="0" i="0" dirty="0" err="1">
                <a:effectLst/>
                <a:latin typeface="Calibri"/>
                <a:ea typeface="Calibri" panose="020F0502020204030204" pitchFamily="34" charset="0"/>
                <a:cs typeface="Calibri"/>
              </a:rPr>
              <a:t>Süpermarketler</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gıda</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pazarlaması</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ile</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özellikle</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çocuklar</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için</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abur</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cubur</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tüketimini</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artırabilir</a:t>
            </a:r>
            <a:r>
              <a:rPr lang="en-US" sz="1200" b="0" i="0" dirty="0">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r>
              <a:rPr lang="en-US" sz="1200" b="1" i="0" u="sng" strike="noStrike" dirty="0">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https://goodsense.co.nz/junk-food-marketers-culpable-for-childhood-obesity/</a:t>
            </a:r>
            <a:endParaRPr lang="en-US" sz="1200" b="1" i="0" dirty="0">
              <a:effectLst/>
              <a:latin typeface="Calibri"/>
              <a:ea typeface="Calibri" panose="020F0502020204030204" pitchFamily="34" charset="0"/>
              <a:cs typeface="Calibri"/>
            </a:endParaRPr>
          </a:p>
          <a:p>
            <a:pPr marL="171450" indent="-171450" fontAlgn="base">
              <a:buFont typeface="Arial" panose="020B0604020202020204" pitchFamily="34" charset="0"/>
              <a:buChar char="•"/>
            </a:pPr>
            <a:r>
              <a:rPr lang="en-US" sz="1200" dirty="0" err="1">
                <a:latin typeface="Calibri"/>
                <a:ea typeface="Calibri" panose="020F0502020204030204" pitchFamily="34" charset="0"/>
                <a:cs typeface="Calibri"/>
              </a:rPr>
              <a:t>Çocukların</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sağlıklı</a:t>
            </a:r>
            <a:r>
              <a:rPr lang="en-US" sz="1200" i="0" dirty="0">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beslenmesini</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sağlamak</a:t>
            </a:r>
            <a:r>
              <a:rPr lang="en-US" sz="1200" i="0" dirty="0">
                <a:effectLst/>
                <a:latin typeface="Calibri"/>
                <a:ea typeface="Calibri" panose="020F0502020204030204" pitchFamily="34" charset="0"/>
                <a:cs typeface="Calibri"/>
              </a:rPr>
              <a:t> ve </a:t>
            </a:r>
            <a:r>
              <a:rPr lang="en-US" sz="1200" i="0" dirty="0" err="1">
                <a:effectLst/>
                <a:latin typeface="Calibri"/>
                <a:ea typeface="Calibri" panose="020F0502020204030204" pitchFamily="34" charset="0"/>
                <a:cs typeface="Calibri"/>
              </a:rPr>
              <a:t>gıda</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pazarlamasının</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çocuklar</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üzerindeki</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etkilerini</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azaltmak</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oldukça</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önemlidir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Avrupa</a:t>
            </a:r>
            <a:r>
              <a:rPr lang="en-US" sz="1200" dirty="0">
                <a:latin typeface="Calibri"/>
                <a:ea typeface="Calibri" panose="020F0502020204030204" pitchFamily="34" charset="0"/>
                <a:cs typeface="Calibri"/>
              </a:rPr>
              <a:t> Kamu </a:t>
            </a:r>
            <a:r>
              <a:rPr lang="en-US" sz="1200" dirty="0" err="1">
                <a:latin typeface="Calibri"/>
                <a:ea typeface="Calibri" panose="020F0502020204030204" pitchFamily="34" charset="0"/>
                <a:cs typeface="Calibri"/>
              </a:rPr>
              <a:t>Sağlığı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İttifakı</a:t>
            </a:r>
            <a:r>
              <a:rPr lang="en-US" sz="1200" dirty="0">
                <a:latin typeface="Calibri"/>
                <a:ea typeface="Calibri" panose="020F0502020204030204" pitchFamily="34" charset="0"/>
                <a:cs typeface="Calibri"/>
              </a:rPr>
              <a:t> ( European Public Health Alliance) </a:t>
            </a:r>
            <a:r>
              <a:rPr lang="en-US" sz="1200" dirty="0" err="1">
                <a:latin typeface="Calibri"/>
                <a:ea typeface="Calibri" panose="020F0502020204030204" pitchFamily="34" charset="0"/>
                <a:cs typeface="Calibri"/>
              </a:rPr>
              <a:t>tarafından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gerçekleştirilen</a:t>
            </a:r>
            <a:r>
              <a:rPr lang="en-US" sz="1200" dirty="0">
                <a:latin typeface="Calibri"/>
                <a:ea typeface="Calibri" panose="020F0502020204030204" pitchFamily="34" charset="0"/>
                <a:cs typeface="Calibri"/>
              </a:rPr>
              <a:t> web </a:t>
            </a:r>
            <a:r>
              <a:rPr lang="en-US" sz="1200" dirty="0" err="1">
                <a:latin typeface="Calibri"/>
                <a:ea typeface="Calibri" panose="020F0502020204030204" pitchFamily="34" charset="0"/>
                <a:cs typeface="Calibri"/>
              </a:rPr>
              <a:t>seminerleri</a:t>
            </a:r>
            <a:r>
              <a:rPr lang="en-US" sz="1200" dirty="0">
                <a:latin typeface="Calibri"/>
                <a:ea typeface="Calibri" panose="020F0502020204030204" pitchFamily="34" charset="0"/>
                <a:cs typeface="Calibri"/>
              </a:rPr>
              <a:t> : </a:t>
            </a:r>
            <a:r>
              <a:rPr lang="en-US" sz="1200" b="1" dirty="0">
                <a:latin typeface="Calibri"/>
                <a:cs typeface="Calibri"/>
                <a:hlinkClick r:id="rId4">
                  <a:extLst>
                    <a:ext uri="{A12FA001-AC4F-418D-AE19-62706E023703}">
                      <ahyp:hlinkClr xmlns:ahyp="http://schemas.microsoft.com/office/drawing/2018/hyperlinkcolor" val="tx"/>
                    </a:ext>
                  </a:extLst>
                </a:hlinkClick>
              </a:rPr>
              <a:t>Sağlıksız gıda pazarlamasından arınmış bir çocukluğa doğru</a:t>
            </a:r>
            <a:endParaRPr lang="en-US" sz="1200" i="0" dirty="0">
              <a:effectLst/>
              <a:latin typeface="Calibri"/>
              <a:cs typeface="Calibri"/>
              <a:hlinkClick r:id="rId4">
                <a:extLst>
                  <a:ext uri="{A12FA001-AC4F-418D-AE19-62706E023703}">
                    <ahyp:hlinkClr xmlns:ahyp="http://schemas.microsoft.com/office/drawing/2018/hyperlinkcolor" val="tx"/>
                  </a:ext>
                </a:extLst>
              </a:hlinkClick>
            </a:endParaRPr>
          </a:p>
        </p:txBody>
      </p:sp>
      <p:sp>
        <p:nvSpPr>
          <p:cNvPr id="34" name="Slide Number Placeholder 9">
            <a:extLst>
              <a:ext uri="{FF2B5EF4-FFF2-40B4-BE49-F238E27FC236}">
                <a16:creationId xmlns:a16="http://schemas.microsoft.com/office/drawing/2014/main" id="{CB9C9C5C-FD0E-C97A-C1E2-84BBD58ED90F}"/>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53</a:t>
            </a:fld>
            <a:endParaRPr lang="en-US" sz="1100"/>
          </a:p>
        </p:txBody>
      </p:sp>
      <p:pic>
        <p:nvPicPr>
          <p:cNvPr id="3" name="Picture 2">
            <a:extLst>
              <a:ext uri="{FF2B5EF4-FFF2-40B4-BE49-F238E27FC236}">
                <a16:creationId xmlns:a16="http://schemas.microsoft.com/office/drawing/2014/main" id="{D4F33154-AEBC-8412-F660-BC57776D17FC}"/>
              </a:ext>
            </a:extLst>
          </p:cNvPr>
          <p:cNvPicPr>
            <a:picLocks noChangeAspect="1"/>
          </p:cNvPicPr>
          <p:nvPr/>
        </p:nvPicPr>
        <p:blipFill>
          <a:blip r:embed="rId5"/>
          <a:stretch>
            <a:fillRect/>
          </a:stretch>
        </p:blipFill>
        <p:spPr>
          <a:xfrm>
            <a:off x="6900057" y="8898016"/>
            <a:ext cx="495180" cy="476250"/>
          </a:xfrm>
          <a:prstGeom prst="rect">
            <a:avLst/>
          </a:prstGeom>
        </p:spPr>
      </p:pic>
    </p:spTree>
    <p:extLst>
      <p:ext uri="{BB962C8B-B14F-4D97-AF65-F5344CB8AC3E}">
        <p14:creationId xmlns:p14="http://schemas.microsoft.com/office/powerpoint/2010/main" val="3595068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1339BE8A-435A-8387-E12A-D0BE93CE29FE}"/>
              </a:ext>
            </a:extLst>
          </p:cNvPr>
          <p:cNvSpPr txBox="1"/>
          <p:nvPr/>
        </p:nvSpPr>
        <p:spPr>
          <a:xfrm>
            <a:off x="23738" y="2123208"/>
            <a:ext cx="597311" cy="3222698"/>
          </a:xfrm>
          <a:prstGeom prst="rect">
            <a:avLst/>
          </a:prstGeom>
          <a:solidFill>
            <a:schemeClr val="bg1"/>
          </a:solidFill>
        </p:spPr>
        <p:txBody>
          <a:bodyPr wrap="square" rtlCol="0">
            <a:spAutoFit/>
          </a:bodyPr>
          <a:lstStyle/>
          <a:p>
            <a:endParaRPr lang="en-IE" dirty="0"/>
          </a:p>
        </p:txBody>
      </p:sp>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687848" y="667588"/>
            <a:ext cx="5359361" cy="9380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Sorumlu Tüketim</a:t>
            </a:r>
          </a:p>
          <a:p>
            <a:pPr rtl="0"/>
            <a:endParaRPr lang="en-IE"/>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4" name="TextBox 3">
            <a:extLst>
              <a:ext uri="{FF2B5EF4-FFF2-40B4-BE49-F238E27FC236}">
                <a16:creationId xmlns:a16="http://schemas.microsoft.com/office/drawing/2014/main" id="{B0B53030-11FB-253B-7D4F-7E9F42E748F2}"/>
              </a:ext>
            </a:extLst>
          </p:cNvPr>
          <p:cNvSpPr txBox="1"/>
          <p:nvPr/>
        </p:nvSpPr>
        <p:spPr>
          <a:xfrm>
            <a:off x="1684482" y="1368259"/>
            <a:ext cx="5362728" cy="461665"/>
          </a:xfrm>
          <a:prstGeom prst="rect">
            <a:avLst/>
          </a:prstGeom>
          <a:noFill/>
        </p:spPr>
        <p:txBody>
          <a:bodyPr wrap="square" lIns="91440" tIns="45720" rIns="91440" bIns="45720" anchor="t">
            <a:spAutoFit/>
          </a:bodyPr>
          <a:lstStyle/>
          <a:p>
            <a:pPr algn="r"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B.4.1.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Pazarlama</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Medyanın</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Etkisi</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a:xfrm>
            <a:off x="905384" y="2254161"/>
            <a:ext cx="6265418" cy="6989819"/>
          </a:xfrm>
        </p:spPr>
        <p:txBody>
          <a:bodyPr lIns="91440" tIns="45720" rIns="91440" bIns="45720" numCol="1" spcCol="288000" anchor="t">
            <a:noAutofit/>
          </a:bodyPr>
          <a:lstStyle/>
          <a:p>
            <a:r>
              <a:rPr lang="tr-TR" sz="1200" dirty="0">
                <a:latin typeface="Calibri"/>
                <a:cs typeface="Calibri"/>
              </a:rPr>
              <a:t>Gıda pazarlaması, tüketicileri etkileyebilecek her türlü promosyonu içerir. Menü hazırlama, müşterileri belirli bir gıdaya karar vermeye ikna etmek için önemli bir pazarlama aracı olarak kabul edilmektedir. Menü, restoranı tanıtmanın ve müşteri seçimini etkilemenin bir yolu olarak kabul edilir. </a:t>
            </a:r>
            <a:r>
              <a:rPr lang="tr-TR" sz="1200" dirty="0" err="1">
                <a:latin typeface="Calibri"/>
                <a:cs typeface="Calibri"/>
              </a:rPr>
              <a:t>Parkin</a:t>
            </a:r>
            <a:r>
              <a:rPr lang="tr-TR" sz="1200" dirty="0">
                <a:latin typeface="Calibri"/>
                <a:cs typeface="Calibri"/>
              </a:rPr>
              <a:t> ve </a:t>
            </a:r>
            <a:r>
              <a:rPr lang="tr-TR" sz="1200" dirty="0" err="1">
                <a:latin typeface="Calibri"/>
                <a:cs typeface="Calibri"/>
              </a:rPr>
              <a:t>Attwood</a:t>
            </a:r>
            <a:r>
              <a:rPr lang="tr-TR" sz="1200" dirty="0">
                <a:latin typeface="Calibri"/>
                <a:cs typeface="Calibri"/>
              </a:rPr>
              <a:t> (2022), karbon ayak izinin azalmasına neden olacak bitki bazlı diyetleri teşvik ederek yeme alışkanlıklarını değiştirmek için menü tasarımının kullanılmasını önerir.</a:t>
            </a:r>
            <a:endParaRPr lang="tr-TR" sz="1200" dirty="0"/>
          </a:p>
          <a:p>
            <a:pPr rtl="0"/>
            <a:endParaRPr lang="tr-TR" sz="500" dirty="0"/>
          </a:p>
          <a:p>
            <a:r>
              <a:rPr lang="tr-TR" sz="1200" dirty="0">
                <a:latin typeface="Calibri"/>
                <a:cs typeface="Calibri"/>
              </a:rPr>
              <a:t>Günümüz dünyasında sağlıklı yaşam, sürdürülebilirlik ve çevreye karşı hassasiyet, popüler ve önemli kavramlar haline gelmiştir. İnsanlar artık ihtiyaçları kadar tüketmek ve sağlıklı beslenmek istemektedir. Bu arzuya sürdürülebilirliği de eklemek, müşteride farkındalığın artmasını sağlar. Etik tüketim hareketi, </a:t>
            </a:r>
            <a:r>
              <a:rPr lang="tr-TR" sz="1200" b="1" dirty="0">
                <a:solidFill>
                  <a:srgbClr val="F79037"/>
                </a:solidFill>
                <a:latin typeface="Calibri"/>
                <a:cs typeface="Calibri"/>
                <a:hlinkClick r:id="rId2">
                  <a:extLst>
                    <a:ext uri="{A12FA001-AC4F-418D-AE19-62706E023703}">
                      <ahyp:hlinkClr xmlns:ahyp="http://schemas.microsoft.com/office/drawing/2018/hyperlinkcolor" val="tx"/>
                    </a:ext>
                  </a:extLst>
                </a:hlinkClick>
              </a:rPr>
              <a:t>Etik Tüketici Organizasyonu</a:t>
            </a:r>
            <a:r>
              <a:rPr lang="tr-TR" sz="1200" dirty="0">
                <a:latin typeface="Calibri"/>
                <a:cs typeface="Calibri"/>
              </a:rPr>
              <a:t> gibi kar amacı gütmeyen kuruluşlar tarafından desteklenen yaklaşımlardan biridir. Sürdürülebilir gıda gerekliliklerinin farkındalığına sahip tüketiciler ve STK'lar daha sürdürülebilir gıdaya geçişte büyük rol oynamaktadır. </a:t>
            </a:r>
            <a:r>
              <a:rPr lang="tr-TR" sz="1200" dirty="0" err="1">
                <a:latin typeface="Calibri"/>
                <a:cs typeface="Calibri"/>
              </a:rPr>
              <a:t>Simeone</a:t>
            </a:r>
            <a:r>
              <a:rPr lang="tr-TR" sz="1200" dirty="0">
                <a:latin typeface="Calibri"/>
                <a:cs typeface="Calibri"/>
              </a:rPr>
              <a:t> ve </a:t>
            </a:r>
            <a:r>
              <a:rPr lang="tr-TR" sz="1200" dirty="0" err="1">
                <a:latin typeface="Calibri"/>
                <a:cs typeface="Calibri"/>
              </a:rPr>
              <a:t>Scarpato'nun</a:t>
            </a:r>
            <a:r>
              <a:rPr lang="tr-TR" sz="1200" dirty="0">
                <a:latin typeface="Calibri"/>
                <a:cs typeface="Calibri"/>
              </a:rPr>
              <a:t> (2020) belirttiği gibi, tüketicinin sosyal çevresi, tüketicinin karar verme sürecinde etkilidir ve bu sosyal ilişkiler aynı zamanda tüketicinin satın alma davranışlarını değiştirmenin bir yoludur.</a:t>
            </a:r>
          </a:p>
          <a:p>
            <a:pPr rtl="0"/>
            <a:endParaRPr lang="tr-TR" sz="1200" dirty="0">
              <a:latin typeface="Calibri"/>
              <a:cs typeface="Calibri"/>
            </a:endParaRPr>
          </a:p>
          <a:p>
            <a:r>
              <a:rPr lang="tr-TR" sz="1200" dirty="0">
                <a:latin typeface="Calibri"/>
                <a:cs typeface="Calibri"/>
              </a:rPr>
              <a:t>Sonuç olarak, bazı gıda şirketleri tüketicilere sürdürülebilirlik raporları, bitki bazlı alternatifler, karbon ayak izi hesaplamaları gibi bilgileri sunmaktadır. Daha sorumlu davranan bu şirketlerin temel amacı doğal olarak kar elde etmektir, ve bu "</a:t>
            </a:r>
            <a:r>
              <a:rPr lang="tr-TR" sz="1200" i="1" dirty="0">
                <a:latin typeface="Calibri"/>
                <a:cs typeface="Calibri"/>
              </a:rPr>
              <a:t>paranın kazanılma biçimine yönelik ahlaki sorular ortaya çıkacaktır.</a:t>
            </a:r>
            <a:r>
              <a:rPr lang="tr-TR" sz="1200" dirty="0">
                <a:latin typeface="Calibri"/>
                <a:cs typeface="Calibri"/>
              </a:rPr>
              <a:t>" (Erken, 2020).</a:t>
            </a:r>
            <a:endParaRPr lang="tr-TR" sz="1200" dirty="0"/>
          </a:p>
          <a:p>
            <a:endParaRPr lang="tr-TR" sz="1200" dirty="0">
              <a:latin typeface="Calibri"/>
              <a:cs typeface="Calibri"/>
            </a:endParaRPr>
          </a:p>
          <a:p>
            <a:pPr rtl="0"/>
            <a:r>
              <a:rPr lang="tr-TR" sz="1200" dirty="0">
                <a:latin typeface="Calibri"/>
                <a:cs typeface="Calibri"/>
              </a:rPr>
              <a:t>Satış promosyonlarının tüketiciyi nasıl etkilediği </a:t>
            </a:r>
            <a:r>
              <a:rPr lang="tr-TR" sz="1200" dirty="0" err="1">
                <a:latin typeface="Calibri"/>
                <a:cs typeface="Calibri"/>
              </a:rPr>
              <a:t>Hawkes</a:t>
            </a:r>
            <a:r>
              <a:rPr lang="tr-TR" sz="1200" dirty="0">
                <a:latin typeface="Calibri"/>
                <a:cs typeface="Calibri"/>
              </a:rPr>
              <a:t> (2009) tarafından aşağıda açıklanmıştır:</a:t>
            </a:r>
            <a:endParaRPr lang="tr-TR" sz="1200" dirty="0"/>
          </a:p>
          <a:p>
            <a:pPr marL="228600" indent="-228600" rtl="0">
              <a:buFont typeface="+mj-lt"/>
              <a:buAutoNum type="arabicPeriod"/>
            </a:pPr>
            <a:r>
              <a:rPr lang="tr-TR" sz="1200" dirty="0">
                <a:latin typeface="Calibri"/>
                <a:cs typeface="Calibri"/>
              </a:rPr>
              <a:t>Satış promosyonları kısa vadede satışları artırır.</a:t>
            </a:r>
            <a:endParaRPr lang="tr-TR" sz="1200" dirty="0"/>
          </a:p>
          <a:p>
            <a:pPr marL="228600" indent="-228600" rtl="0">
              <a:buFont typeface="+mj-lt"/>
              <a:buAutoNum type="arabicPeriod"/>
            </a:pPr>
            <a:r>
              <a:rPr lang="tr-TR" sz="1200" dirty="0">
                <a:latin typeface="Calibri"/>
                <a:cs typeface="Calibri"/>
              </a:rPr>
              <a:t>Satış promosyonları nedeniyle artan satışlar, mutlaka tüketim davranışlarında değişikliklere yol açmaz.</a:t>
            </a:r>
            <a:endParaRPr lang="tr-TR" sz="1200" dirty="0"/>
          </a:p>
          <a:p>
            <a:pPr marL="228600" indent="-228600" rtl="0">
              <a:buFont typeface="+mj-lt"/>
              <a:buAutoNum type="arabicPeriod"/>
            </a:pPr>
            <a:r>
              <a:rPr lang="tr-TR" sz="1200" dirty="0">
                <a:latin typeface="Calibri"/>
                <a:cs typeface="Calibri"/>
              </a:rPr>
              <a:t>Satış promosyonları, tüketicileri tüketim kalıplarını değiştirmeye teşvik edebilir.</a:t>
            </a:r>
            <a:endParaRPr lang="tr-TR" sz="1200" dirty="0"/>
          </a:p>
          <a:p>
            <a:pPr marL="228600" indent="-228600">
              <a:buFont typeface="+mj-lt"/>
              <a:buAutoNum type="arabicPeriod"/>
            </a:pPr>
            <a:r>
              <a:rPr lang="tr-TR" sz="1200" dirty="0">
                <a:latin typeface="Calibri"/>
                <a:cs typeface="Calibri"/>
              </a:rPr>
              <a:t>Promosyonların tüketim üzerindeki etkisinin boyutu, gıdalar arasında farklılık göstermektedir.</a:t>
            </a:r>
            <a:endParaRPr lang="tr-TR" sz="1200" dirty="0"/>
          </a:p>
          <a:p>
            <a:pPr marL="228600" indent="-228600" rtl="0">
              <a:buFont typeface="+mj-lt"/>
              <a:buAutoNum type="arabicPeriod"/>
            </a:pPr>
            <a:r>
              <a:rPr lang="tr-TR" sz="1200" dirty="0">
                <a:latin typeface="Calibri"/>
                <a:cs typeface="Calibri"/>
              </a:rPr>
              <a:t>Etki, satış promosyonunun türüne ve tüketicinin özelliklerine bağlıdır.</a:t>
            </a:r>
            <a:endParaRPr lang="tr-TR" sz="1200" dirty="0"/>
          </a:p>
          <a:p>
            <a:pPr rtl="0"/>
            <a:endParaRPr lang="tr-TR" sz="500" dirty="0"/>
          </a:p>
          <a:p>
            <a:r>
              <a:rPr lang="tr-TR" sz="1200" dirty="0">
                <a:latin typeface="Calibri"/>
                <a:cs typeface="Calibri"/>
              </a:rPr>
              <a:t>Gıda pazarlaması, yeşil pazarlama kavramlarına dönüşebilir. </a:t>
            </a:r>
            <a:r>
              <a:rPr lang="tr-TR" sz="1200" b="1" dirty="0">
                <a:latin typeface="Calibri"/>
                <a:cs typeface="Calibri"/>
              </a:rPr>
              <a:t>Yeşil pazarlama, </a:t>
            </a:r>
            <a:r>
              <a:rPr lang="tr-TR" sz="1200" dirty="0">
                <a:latin typeface="Calibri"/>
                <a:cs typeface="Calibri"/>
              </a:rPr>
              <a:t>paydaşların sürdürülebilirliği ve uzun vadeli refahı ile ilgilenir. Kavramı şu şekilde tanımlanır: </a:t>
            </a:r>
            <a:r>
              <a:rPr lang="tr-TR" sz="1200" i="1" dirty="0">
                <a:latin typeface="Calibri"/>
                <a:cs typeface="Calibri"/>
              </a:rPr>
              <a:t>Müşterilerin ve toplumun ihtiyaçlarını karlı ve sürdürülebilir bir şekilde belirlemek, tahmin etmek ve karşılamaktan sorumlu bütünsel yönetim süreci</a:t>
            </a:r>
            <a:r>
              <a:rPr lang="tr-TR" sz="1200" dirty="0">
                <a:latin typeface="Calibri"/>
                <a:cs typeface="Calibri"/>
              </a:rPr>
              <a:t>" (Peattie ve Charter, 1992).</a:t>
            </a:r>
            <a:endParaRPr lang="tr-TR" sz="1200" b="1" dirty="0"/>
          </a:p>
          <a:p>
            <a:endParaRPr lang="tr-TR" sz="1200" dirty="0">
              <a:latin typeface="Calibri"/>
              <a:cs typeface="Calibri"/>
            </a:endParaRPr>
          </a:p>
          <a:p>
            <a:pPr rtl="0"/>
            <a:r>
              <a:rPr lang="tr-TR" sz="1200" b="1" dirty="0">
                <a:latin typeface="Calibri"/>
                <a:cs typeface="Calibri"/>
              </a:rPr>
              <a:t>Gelecek nesillerimiz için sağlıklı, sürdürülebilir gıdaya sahip olabilmemiz adına yeşil pazarlamaya ve etik gıda pazarlamasına ihtiyacımız var. Bu nedenle tüm gıda pazarlama uzmanlarının gelecek nesillerimizi ve gezegenimizi düşünme sorumluluğu var.</a:t>
            </a:r>
            <a:endParaRPr lang="tr-TR" sz="1200" b="1" dirty="0"/>
          </a:p>
        </p:txBody>
      </p:sp>
      <p:pic>
        <p:nvPicPr>
          <p:cNvPr id="34" name="Graphic 33" descr="Film strip outline">
            <a:extLst>
              <a:ext uri="{FF2B5EF4-FFF2-40B4-BE49-F238E27FC236}">
                <a16:creationId xmlns:a16="http://schemas.microsoft.com/office/drawing/2014/main" id="{9B270E54-49CA-99AC-211C-71B8D7FBA4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38" y="9237293"/>
            <a:ext cx="742942" cy="742942"/>
          </a:xfrm>
          <a:prstGeom prst="rect">
            <a:avLst/>
          </a:prstGeom>
        </p:spPr>
      </p:pic>
      <p:sp>
        <p:nvSpPr>
          <p:cNvPr id="35" name="TextBox 34">
            <a:extLst>
              <a:ext uri="{FF2B5EF4-FFF2-40B4-BE49-F238E27FC236}">
                <a16:creationId xmlns:a16="http://schemas.microsoft.com/office/drawing/2014/main" id="{8F08E7E1-4F82-F027-A19B-FD9EB36B83E4}"/>
              </a:ext>
            </a:extLst>
          </p:cNvPr>
          <p:cNvSpPr txBox="1"/>
          <p:nvPr/>
        </p:nvSpPr>
        <p:spPr>
          <a:xfrm>
            <a:off x="903834" y="9282919"/>
            <a:ext cx="6029334" cy="646331"/>
          </a:xfrm>
          <a:prstGeom prst="rect">
            <a:avLst/>
          </a:prstGeom>
          <a:noFill/>
        </p:spPr>
        <p:txBody>
          <a:bodyPr wrap="square" lIns="91440" tIns="45720" rIns="91440" bIns="45720" anchor="t">
            <a:spAutoFit/>
          </a:bodyPr>
          <a:lstStyle/>
          <a:p>
            <a:r>
              <a:rPr lang="en-GB" sz="1200" b="1" i="0" dirty="0" err="1">
                <a:solidFill>
                  <a:srgbClr val="000000"/>
                </a:solidFill>
                <a:effectLst/>
                <a:latin typeface="Calibri"/>
                <a:ea typeface="Calibri" panose="020F0502020204030204" pitchFamily="34" charset="0"/>
                <a:cs typeface="Calibri"/>
              </a:rPr>
              <a:t>Önerilen</a:t>
            </a:r>
            <a:r>
              <a:rPr lang="en-GB" sz="1200" b="1" i="0" dirty="0">
                <a:solidFill>
                  <a:srgbClr val="000000"/>
                </a:solidFill>
                <a:effectLst/>
                <a:latin typeface="Calibri"/>
                <a:ea typeface="Calibri" panose="020F0502020204030204" pitchFamily="34" charset="0"/>
                <a:cs typeface="Calibri"/>
              </a:rPr>
              <a:t> Video:</a:t>
            </a:r>
            <a:r>
              <a:rPr lang="en-GB" sz="1200" b="1" dirty="0">
                <a:solidFill>
                  <a:srgbClr val="000000"/>
                </a:solidFill>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Çocuklar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pazarlamacıların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odak</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noktasıdır</a:t>
            </a:r>
            <a:r>
              <a:rPr lang="en-US" sz="1200" b="0" i="0" dirty="0">
                <a:solidFill>
                  <a:srgbClr val="000000"/>
                </a:solidFill>
                <a:effectLst/>
                <a:latin typeface="Calibri"/>
                <a:ea typeface="Calibri" panose="020F0502020204030204" pitchFamily="34" charset="0"/>
                <a:cs typeface="Calibri"/>
              </a:rPr>
              <a:t> ve </a:t>
            </a:r>
            <a:r>
              <a:rPr lang="en-US" sz="1200" b="0" i="0" dirty="0" err="1">
                <a:solidFill>
                  <a:srgbClr val="000000"/>
                </a:solidFill>
                <a:effectLst/>
                <a:latin typeface="Calibri"/>
                <a:ea typeface="Calibri" panose="020F0502020204030204" pitchFamily="34" charset="0"/>
                <a:cs typeface="Calibri"/>
              </a:rPr>
              <a:t>pazarlamacılar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ebeveynlerin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sağlıklı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seçimler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yapmasına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yardımcı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olmak</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istediklerini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iddia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ederler</a:t>
            </a:r>
            <a:r>
              <a:rPr lang="en-US" sz="1200" dirty="0">
                <a:solidFill>
                  <a:srgbClr val="000000"/>
                </a:solidFill>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Lütfen</a:t>
            </a:r>
            <a:r>
              <a:rPr lang="en-US" sz="1200" b="0" i="0" dirty="0">
                <a:solidFill>
                  <a:srgbClr val="000000"/>
                </a:solidFill>
                <a:effectLst/>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bu</a:t>
            </a:r>
            <a:r>
              <a:rPr lang="en-US" sz="1200" dirty="0">
                <a:solidFill>
                  <a:srgbClr val="000000"/>
                </a:solidFill>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videoyu</a:t>
            </a:r>
            <a:r>
              <a:rPr lang="en-US" sz="1200" dirty="0">
                <a:solidFill>
                  <a:srgbClr val="000000"/>
                </a:solidFill>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izleyin</a:t>
            </a:r>
            <a:r>
              <a:rPr lang="en-US" sz="1200" dirty="0">
                <a:solidFill>
                  <a:srgbClr val="000000"/>
                </a:solidFill>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r>
              <a:rPr lang="en-US" sz="1200" b="1" dirty="0">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Gençler İçin Gıda Pazarlamasına Giriş - YouTube</a:t>
            </a:r>
            <a:endParaRPr lang="en-IE" sz="1200" b="1" dirty="0">
              <a:latin typeface="Calibri"/>
              <a:ea typeface="Calibri" panose="020F0502020204030204" pitchFamily="34" charset="0"/>
              <a:cs typeface="Calibri"/>
            </a:endParaRPr>
          </a:p>
        </p:txBody>
      </p:sp>
      <p:pic>
        <p:nvPicPr>
          <p:cNvPr id="3" name="Picture 2">
            <a:extLst>
              <a:ext uri="{FF2B5EF4-FFF2-40B4-BE49-F238E27FC236}">
                <a16:creationId xmlns:a16="http://schemas.microsoft.com/office/drawing/2014/main" id="{BE054005-2E82-C52A-F188-ADBCEB4B6AAC}"/>
              </a:ext>
            </a:extLst>
          </p:cNvPr>
          <p:cNvPicPr>
            <a:picLocks noChangeAspect="1"/>
          </p:cNvPicPr>
          <p:nvPr/>
        </p:nvPicPr>
        <p:blipFill>
          <a:blip r:embed="rId6"/>
          <a:stretch>
            <a:fillRect/>
          </a:stretch>
        </p:blipFill>
        <p:spPr>
          <a:xfrm>
            <a:off x="6825732" y="9376338"/>
            <a:ext cx="493080" cy="474817"/>
          </a:xfrm>
          <a:prstGeom prst="rect">
            <a:avLst/>
          </a:prstGeom>
        </p:spPr>
      </p:pic>
      <p:sp>
        <p:nvSpPr>
          <p:cNvPr id="36" name="Slide Number Placeholder 9">
            <a:extLst>
              <a:ext uri="{FF2B5EF4-FFF2-40B4-BE49-F238E27FC236}">
                <a16:creationId xmlns:a16="http://schemas.microsoft.com/office/drawing/2014/main" id="{E096ABE7-07C9-0695-A561-C0B0F214B85C}"/>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54</a:t>
            </a:fld>
            <a:endParaRPr lang="en-US" sz="1100"/>
          </a:p>
        </p:txBody>
      </p:sp>
      <p:pic>
        <p:nvPicPr>
          <p:cNvPr id="41" name="Picture 40">
            <a:extLst>
              <a:ext uri="{FF2B5EF4-FFF2-40B4-BE49-F238E27FC236}">
                <a16:creationId xmlns:a16="http://schemas.microsoft.com/office/drawing/2014/main" id="{8BCFBBBD-ECBE-1996-031B-3A0575653CDC}"/>
              </a:ext>
            </a:extLst>
          </p:cNvPr>
          <p:cNvPicPr>
            <a:picLocks noChangeAspect="1"/>
          </p:cNvPicPr>
          <p:nvPr/>
        </p:nvPicPr>
        <p:blipFill>
          <a:blip r:embed="rId6"/>
          <a:stretch>
            <a:fillRect/>
          </a:stretch>
        </p:blipFill>
        <p:spPr>
          <a:xfrm>
            <a:off x="127969" y="3704923"/>
            <a:ext cx="493080" cy="474817"/>
          </a:xfrm>
          <a:prstGeom prst="rect">
            <a:avLst/>
          </a:prstGeom>
        </p:spPr>
      </p:pic>
    </p:spTree>
    <p:extLst>
      <p:ext uri="{BB962C8B-B14F-4D97-AF65-F5344CB8AC3E}">
        <p14:creationId xmlns:p14="http://schemas.microsoft.com/office/powerpoint/2010/main" val="1747063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687848" y="667588"/>
            <a:ext cx="5359361" cy="9380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Sorumlu Tüketim</a:t>
            </a:r>
          </a:p>
          <a:p>
            <a:pPr rtl="0"/>
            <a:endParaRPr lang="en-IE"/>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4" name="TextBox 3">
            <a:extLst>
              <a:ext uri="{FF2B5EF4-FFF2-40B4-BE49-F238E27FC236}">
                <a16:creationId xmlns:a16="http://schemas.microsoft.com/office/drawing/2014/main" id="{B0B53030-11FB-253B-7D4F-7E9F42E748F2}"/>
              </a:ext>
            </a:extLst>
          </p:cNvPr>
          <p:cNvSpPr txBox="1"/>
          <p:nvPr/>
        </p:nvSpPr>
        <p:spPr>
          <a:xfrm>
            <a:off x="1684482" y="1368259"/>
            <a:ext cx="5362728" cy="461665"/>
          </a:xfrm>
          <a:prstGeom prst="rect">
            <a:avLst/>
          </a:prstGeom>
          <a:noFill/>
        </p:spPr>
        <p:txBody>
          <a:bodyPr wrap="square" lIns="91440" tIns="45720" rIns="91440" bIns="45720" anchor="t">
            <a:spAutoFit/>
          </a:bodyPr>
          <a:lstStyle/>
          <a:p>
            <a:pPr algn="r" rtl="0"/>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B.4.2. Hayvan hakları</a:t>
            </a:r>
          </a:p>
        </p:txBody>
      </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a:xfrm>
            <a:off x="917376" y="2343715"/>
            <a:ext cx="6143488" cy="6820641"/>
          </a:xfrm>
        </p:spPr>
        <p:txBody>
          <a:bodyPr lIns="91440" tIns="45720" rIns="91440" bIns="45720" numCol="1" spcCol="288000" anchor="t">
            <a:noAutofit/>
          </a:bodyPr>
          <a:lstStyle/>
          <a:p>
            <a:pPr fontAlgn="base"/>
            <a:r>
              <a:rPr lang="tr-TR" sz="1200" b="0" i="0" dirty="0">
                <a:solidFill>
                  <a:srgbClr val="000000"/>
                </a:solidFill>
                <a:effectLst/>
                <a:latin typeface="Calibri"/>
                <a:ea typeface="Calibri" panose="020F0502020204030204" pitchFamily="34" charset="0"/>
                <a:cs typeface="Calibri"/>
              </a:rPr>
              <a:t>Hayvan hakları endişeleri, tahmin edilebileceğinden daha eskidir. Bir yandan, bu endişeler hayvanlara eziyet, işkence ve</a:t>
            </a:r>
            <a:r>
              <a:rPr lang="tr-TR" sz="1200" dirty="0">
                <a:latin typeface="Calibri"/>
                <a:ea typeface="Calibri" panose="020F0502020204030204" pitchFamily="34" charset="0"/>
                <a:cs typeface="Calibri"/>
              </a:rPr>
              <a:t> hayvan deneylerine</a:t>
            </a:r>
            <a:r>
              <a:rPr lang="tr-TR" sz="1200" b="0" i="0" dirty="0">
                <a:solidFill>
                  <a:srgbClr val="000000"/>
                </a:solidFill>
                <a:effectLst/>
                <a:latin typeface="Calibri"/>
                <a:ea typeface="Calibri" panose="020F0502020204030204" pitchFamily="34" charset="0"/>
                <a:cs typeface="Calibri"/>
              </a:rPr>
              <a:t> yöneliktir; </a:t>
            </a:r>
            <a:r>
              <a:rPr lang="tr-TR" sz="1200" dirty="0">
                <a:latin typeface="Calibri"/>
                <a:ea typeface="Calibri" panose="020F0502020204030204" pitchFamily="34" charset="0"/>
                <a:cs typeface="Calibri"/>
              </a:rPr>
              <a:t>öte</a:t>
            </a:r>
            <a:r>
              <a:rPr lang="tr-TR" sz="1200" b="0" i="0" dirty="0">
                <a:solidFill>
                  <a:srgbClr val="000000"/>
                </a:solidFill>
                <a:effectLst/>
                <a:latin typeface="Calibri"/>
                <a:ea typeface="Calibri" panose="020F0502020204030204" pitchFamily="34" charset="0"/>
                <a:cs typeface="Calibri"/>
              </a:rPr>
              <a:t> yandan, hayvansal ürünlerin diyette </a:t>
            </a:r>
            <a:r>
              <a:rPr lang="tr-TR" sz="1200" dirty="0">
                <a:latin typeface="Calibri"/>
                <a:ea typeface="Calibri" panose="020F0502020204030204" pitchFamily="34" charset="0"/>
                <a:cs typeface="Calibri"/>
              </a:rPr>
              <a:t>kullanılması ve bitki temelli beslenme konularıyla ilişkilidir.</a:t>
            </a:r>
            <a:endParaRPr lang="tr-TR" sz="1200" b="0" i="0" dirty="0">
              <a:solidFill>
                <a:srgbClr val="000000"/>
              </a:solidFill>
              <a:ea typeface="Calibri" panose="020F0502020204030204" pitchFamily="34" charset="0"/>
            </a:endParaRPr>
          </a:p>
          <a:p>
            <a:endParaRPr lang="tr-TR" sz="1200" dirty="0">
              <a:ea typeface="Calibri" panose="020F0502020204030204" pitchFamily="34" charset="0"/>
              <a:cs typeface="Calibri"/>
            </a:endParaRPr>
          </a:p>
          <a:p>
            <a:pPr fontAlgn="base"/>
            <a:r>
              <a:rPr lang="tr-TR" sz="1200" b="0" i="0" dirty="0">
                <a:solidFill>
                  <a:srgbClr val="000000"/>
                </a:solidFill>
                <a:effectLst/>
                <a:latin typeface="Calibri"/>
                <a:ea typeface="Calibri" panose="020F0502020204030204" pitchFamily="34" charset="0"/>
                <a:cs typeface="Calibri"/>
              </a:rPr>
              <a:t>Bildiğimiz en eski din olan Hinduizm, insanlara ve hayvanlara </a:t>
            </a:r>
            <a:r>
              <a:rPr lang="tr-TR" sz="1200" dirty="0">
                <a:latin typeface="Calibri"/>
                <a:ea typeface="Calibri" panose="020F0502020204030204" pitchFamily="34" charset="0"/>
                <a:cs typeface="Calibri"/>
              </a:rPr>
              <a:t>karşı </a:t>
            </a:r>
            <a:r>
              <a:rPr lang="tr-TR" sz="1200" b="0" i="0" dirty="0">
                <a:solidFill>
                  <a:srgbClr val="000000"/>
                </a:solidFill>
                <a:effectLst/>
                <a:latin typeface="Calibri"/>
                <a:ea typeface="Calibri" panose="020F0502020204030204" pitchFamily="34" charset="0"/>
                <a:cs typeface="Calibri"/>
              </a:rPr>
              <a:t>şiddet içermeyen</a:t>
            </a:r>
            <a:r>
              <a:rPr lang="tr-TR" sz="1200" dirty="0">
                <a:latin typeface="Calibri"/>
                <a:ea typeface="Calibri" panose="020F0502020204030204" pitchFamily="34" charset="0"/>
                <a:cs typeface="Calibri"/>
              </a:rPr>
              <a:t> eylemlerde bulunma</a:t>
            </a:r>
            <a:r>
              <a:rPr lang="tr-TR" sz="1200" b="0" i="0" dirty="0">
                <a:solidFill>
                  <a:srgbClr val="000000"/>
                </a:solidFill>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anlamına gelen</a:t>
            </a:r>
            <a:r>
              <a:rPr lang="tr-TR" sz="1200" b="0" i="0" dirty="0">
                <a:solidFill>
                  <a:srgbClr val="000000"/>
                </a:solidFill>
                <a:effectLst/>
                <a:latin typeface="Calibri"/>
                <a:ea typeface="Calibri" panose="020F0502020204030204" pitchFamily="34" charset="0"/>
                <a:cs typeface="Calibri"/>
              </a:rPr>
              <a:t> </a:t>
            </a:r>
            <a:r>
              <a:rPr lang="tr-TR" sz="1200" b="0" i="0" err="1">
                <a:solidFill>
                  <a:srgbClr val="000000"/>
                </a:solidFill>
                <a:effectLst/>
                <a:latin typeface="Calibri"/>
                <a:ea typeface="Calibri" panose="020F0502020204030204" pitchFamily="34" charset="0"/>
                <a:cs typeface="Calibri"/>
              </a:rPr>
              <a:t>Ahimsa</a:t>
            </a:r>
            <a:r>
              <a:rPr lang="tr-TR" sz="1200" b="0" i="0" dirty="0">
                <a:solidFill>
                  <a:srgbClr val="000000"/>
                </a:solidFill>
                <a:effectLst/>
                <a:latin typeface="Calibri"/>
                <a:ea typeface="Calibri" panose="020F0502020204030204" pitchFamily="34" charset="0"/>
                <a:cs typeface="Calibri"/>
              </a:rPr>
              <a:t> doktrinine sahiptir. </a:t>
            </a:r>
            <a:r>
              <a:rPr lang="tr-TR" sz="1200" dirty="0">
                <a:latin typeface="Calibri"/>
                <a:ea typeface="Calibri" panose="020F0502020204030204" pitchFamily="34" charset="0"/>
                <a:cs typeface="Calibri"/>
              </a:rPr>
              <a:t>Bu doktrine </a:t>
            </a:r>
            <a:r>
              <a:rPr lang="tr-TR" sz="1200" b="0" i="0" dirty="0">
                <a:solidFill>
                  <a:srgbClr val="000000"/>
                </a:solidFill>
                <a:effectLst/>
                <a:latin typeface="Calibri"/>
                <a:ea typeface="Calibri" panose="020F0502020204030204" pitchFamily="34" charset="0"/>
                <a:cs typeface="Calibri"/>
              </a:rPr>
              <a:t>göre bazı Hindular, bazı Budistler, yine </a:t>
            </a:r>
            <a:r>
              <a:rPr lang="tr-TR" sz="1200" b="0" i="0" err="1">
                <a:solidFill>
                  <a:srgbClr val="000000"/>
                </a:solidFill>
                <a:effectLst/>
                <a:latin typeface="Calibri"/>
                <a:ea typeface="Calibri" panose="020F0502020204030204" pitchFamily="34" charset="0"/>
                <a:cs typeface="Calibri"/>
              </a:rPr>
              <a:t>Hinduizme</a:t>
            </a:r>
            <a:r>
              <a:rPr lang="tr-TR" sz="1200" b="0" i="0" dirty="0">
                <a:solidFill>
                  <a:srgbClr val="000000"/>
                </a:solidFill>
                <a:effectLst/>
                <a:latin typeface="Calibri"/>
                <a:ea typeface="Calibri" panose="020F0502020204030204" pitchFamily="34" charset="0"/>
                <a:cs typeface="Calibri"/>
              </a:rPr>
              <a:t> dayalı bir din olan </a:t>
            </a:r>
            <a:r>
              <a:rPr lang="tr-TR" sz="1200" b="0" i="0" err="1">
                <a:solidFill>
                  <a:srgbClr val="000000"/>
                </a:solidFill>
                <a:effectLst/>
                <a:latin typeface="Calibri"/>
                <a:ea typeface="Calibri" panose="020F0502020204030204" pitchFamily="34" charset="0"/>
                <a:cs typeface="Calibri"/>
              </a:rPr>
              <a:t>Jainizm'e</a:t>
            </a:r>
            <a:r>
              <a:rPr lang="tr-TR" sz="1200" b="0" i="0" dirty="0">
                <a:solidFill>
                  <a:srgbClr val="000000"/>
                </a:solidFill>
                <a:effectLst/>
                <a:latin typeface="Calibri"/>
                <a:ea typeface="Calibri" panose="020F0502020204030204" pitchFamily="34" charset="0"/>
                <a:cs typeface="Calibri"/>
              </a:rPr>
              <a:t> inananların hepsi </a:t>
            </a:r>
            <a:r>
              <a:rPr lang="tr-TR" sz="1200" dirty="0">
                <a:latin typeface="Calibri"/>
                <a:ea typeface="Calibri" panose="020F0502020204030204" pitchFamily="34" charset="0"/>
                <a:cs typeface="Calibri"/>
              </a:rPr>
              <a:t>vejetaryendir</a:t>
            </a:r>
            <a:r>
              <a:rPr lang="tr-TR" sz="1200" b="0" i="0" dirty="0">
                <a:solidFill>
                  <a:srgbClr val="000000"/>
                </a:solidFill>
                <a:effectLst/>
                <a:latin typeface="Calibri"/>
                <a:ea typeface="Calibri" panose="020F0502020204030204" pitchFamily="34" charset="0"/>
                <a:cs typeface="Calibri"/>
              </a:rPr>
              <a:t>. Tartışma felsefi açıdan da günümüze kadar taşınmıştır. Pisagor, </a:t>
            </a:r>
            <a:r>
              <a:rPr lang="tr-TR" sz="1200" dirty="0">
                <a:latin typeface="Calibri"/>
                <a:ea typeface="Calibri" panose="020F0502020204030204" pitchFamily="34" charset="0"/>
                <a:cs typeface="Calibri"/>
              </a:rPr>
              <a:t>M.Ö.</a:t>
            </a:r>
            <a:r>
              <a:rPr lang="tr-TR" sz="1200" b="0" i="0" dirty="0">
                <a:solidFill>
                  <a:srgbClr val="000000"/>
                </a:solidFill>
                <a:effectLst/>
                <a:latin typeface="Calibri"/>
                <a:ea typeface="Calibri" panose="020F0502020204030204" pitchFamily="34" charset="0"/>
                <a:cs typeface="Calibri"/>
              </a:rPr>
              <a:t> 500 civarında antik Yunanistan'da zulüm içermeyen bir diyet </a:t>
            </a:r>
            <a:r>
              <a:rPr lang="tr-TR" sz="1200" dirty="0">
                <a:latin typeface="Calibri"/>
                <a:ea typeface="Calibri" panose="020F0502020204030204" pitchFamily="34" charset="0"/>
                <a:cs typeface="Calibri"/>
              </a:rPr>
              <a:t>önermektedir</a:t>
            </a:r>
            <a:r>
              <a:rPr lang="tr-TR" sz="1200" b="0" i="0" dirty="0">
                <a:solidFill>
                  <a:srgbClr val="000000"/>
                </a:solidFill>
                <a:effectLst/>
                <a:latin typeface="Calibri"/>
                <a:ea typeface="Calibri" panose="020F0502020204030204" pitchFamily="34" charset="0"/>
                <a:cs typeface="Calibri"/>
              </a:rPr>
              <a:t>.</a:t>
            </a:r>
            <a:r>
              <a:rPr lang="tr-TR" sz="1200" dirty="0">
                <a:latin typeface="Calibri"/>
                <a:ea typeface="Calibri" panose="020F0502020204030204" pitchFamily="34" charset="0"/>
                <a:cs typeface="Calibri"/>
              </a:rPr>
              <a:t> </a:t>
            </a:r>
            <a:r>
              <a:rPr lang="tr-TR" sz="1200" err="1">
                <a:latin typeface="Calibri"/>
                <a:ea typeface="Calibri" panose="020F0502020204030204" pitchFamily="34" charset="0"/>
                <a:cs typeface="Calibri"/>
              </a:rPr>
              <a:t>Traïni</a:t>
            </a:r>
            <a:r>
              <a:rPr lang="tr-TR" sz="1200"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(2016), </a:t>
            </a:r>
            <a:r>
              <a:rPr lang="tr-TR" sz="1200" dirty="0">
                <a:latin typeface="Calibri"/>
                <a:ea typeface="Calibri" panose="020F0502020204030204" pitchFamily="34" charset="0"/>
                <a:cs typeface="Calibri"/>
              </a:rPr>
              <a:t>19.yy'da </a:t>
            </a:r>
            <a:r>
              <a:rPr lang="tr-TR" sz="1200" b="0" i="0" dirty="0">
                <a:solidFill>
                  <a:srgbClr val="000000"/>
                </a:solidFill>
                <a:effectLst/>
                <a:latin typeface="Calibri"/>
                <a:ea typeface="Calibri" panose="020F0502020204030204" pitchFamily="34" charset="0"/>
                <a:cs typeface="Calibri"/>
              </a:rPr>
              <a:t>hayvan hakları hareketinde öncü bir etkiye sahip olan İngiliz aktivistlere ayrıntılı olarak atıfta bulunur. 1823'te Jeremy Bentham, şunu </a:t>
            </a:r>
            <a:r>
              <a:rPr lang="tr-TR" sz="1200" dirty="0">
                <a:latin typeface="Calibri"/>
                <a:ea typeface="Calibri" panose="020F0502020204030204" pitchFamily="34" charset="0"/>
                <a:cs typeface="Calibri"/>
              </a:rPr>
              <a:t>ifade etmektedir: bir hayvana eziyet edilmeli mi diye sorguladığımızda, sormamız gereken </a:t>
            </a:r>
            <a:r>
              <a:rPr lang="tr-TR" sz="1200" i="1" dirty="0">
                <a:latin typeface="Calibri"/>
                <a:ea typeface="Calibri" panose="020F0502020204030204" pitchFamily="34" charset="0"/>
                <a:cs typeface="Calibri"/>
              </a:rPr>
              <a:t>“...</a:t>
            </a:r>
            <a:r>
              <a:rPr lang="tr-TR" sz="1200" b="0" i="1" dirty="0">
                <a:solidFill>
                  <a:srgbClr val="000000"/>
                </a:solidFill>
                <a:effectLst/>
                <a:latin typeface="Calibri"/>
                <a:ea typeface="Calibri" panose="020F0502020204030204" pitchFamily="34" charset="0"/>
                <a:cs typeface="Calibri"/>
              </a:rPr>
              <a:t> soru</a:t>
            </a:r>
            <a:r>
              <a:rPr lang="tr-TR" sz="1200" i="1" dirty="0">
                <a:latin typeface="Calibri"/>
                <a:ea typeface="Calibri" panose="020F0502020204030204" pitchFamily="34" charset="0"/>
                <a:cs typeface="Calibri"/>
              </a:rPr>
              <a:t> 'Akıl</a:t>
            </a:r>
            <a:r>
              <a:rPr lang="tr-TR" sz="1200" b="0" i="1" dirty="0">
                <a:solidFill>
                  <a:srgbClr val="000000"/>
                </a:solidFill>
                <a:effectLst/>
                <a:latin typeface="Calibri"/>
                <a:ea typeface="Calibri" panose="020F0502020204030204" pitchFamily="34" charset="0"/>
                <a:cs typeface="Calibri"/>
              </a:rPr>
              <a:t> yürütebilirler mi</a:t>
            </a:r>
            <a:r>
              <a:rPr lang="tr-TR" sz="1200" i="1" dirty="0">
                <a:latin typeface="Calibri"/>
                <a:ea typeface="Calibri" panose="020F0502020204030204" pitchFamily="34" charset="0"/>
                <a:cs typeface="Calibri"/>
              </a:rPr>
              <a:t>?'</a:t>
            </a:r>
            <a:r>
              <a:rPr lang="tr-TR" sz="1200" b="0" i="1" dirty="0">
                <a:solidFill>
                  <a:srgbClr val="000000"/>
                </a:solidFill>
                <a:effectLst/>
                <a:latin typeface="Calibri"/>
                <a:ea typeface="Calibri" panose="020F0502020204030204" pitchFamily="34" charset="0"/>
                <a:cs typeface="Calibri"/>
              </a:rPr>
              <a:t> </a:t>
            </a:r>
            <a:r>
              <a:rPr lang="tr-TR" sz="1200" i="1" dirty="0">
                <a:latin typeface="Calibri"/>
                <a:ea typeface="Calibri" panose="020F0502020204030204" pitchFamily="34" charset="0"/>
                <a:cs typeface="Calibri"/>
              </a:rPr>
              <a:t>değil, 'Konuşabiliyorlar</a:t>
            </a:r>
            <a:r>
              <a:rPr lang="tr-TR" sz="1200" b="0" i="1" dirty="0">
                <a:solidFill>
                  <a:srgbClr val="000000"/>
                </a:solidFill>
                <a:effectLst/>
                <a:latin typeface="Calibri"/>
                <a:ea typeface="Calibri" panose="020F0502020204030204" pitchFamily="34" charset="0"/>
                <a:cs typeface="Calibri"/>
              </a:rPr>
              <a:t> mı</a:t>
            </a:r>
            <a:r>
              <a:rPr lang="tr-TR" sz="1200" i="1" dirty="0">
                <a:latin typeface="Calibri"/>
                <a:ea typeface="Calibri" panose="020F0502020204030204" pitchFamily="34" charset="0"/>
                <a:cs typeface="Calibri"/>
              </a:rPr>
              <a:t>?' da değil, soru şu; acı</a:t>
            </a:r>
            <a:r>
              <a:rPr lang="tr-TR" sz="1200" b="0" i="1" dirty="0">
                <a:solidFill>
                  <a:srgbClr val="000000"/>
                </a:solidFill>
                <a:effectLst/>
                <a:latin typeface="Calibri"/>
                <a:ea typeface="Calibri" panose="020F0502020204030204" pitchFamily="34" charset="0"/>
                <a:cs typeface="Calibri"/>
              </a:rPr>
              <a:t> çekebilirler mi</a:t>
            </a:r>
            <a:r>
              <a:rPr lang="tr-TR" sz="1200" i="1"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Hayvan zulmüne karşı bu aktivist hareketler, diğer ülkelerde hayvan haklarını savunan kar amacı gütmeyen örgütlerin kurulmasına ilham </a:t>
            </a:r>
            <a:r>
              <a:rPr lang="tr-TR" sz="1200" dirty="0">
                <a:latin typeface="Calibri"/>
                <a:ea typeface="Calibri" panose="020F0502020204030204" pitchFamily="34" charset="0"/>
                <a:cs typeface="Calibri"/>
              </a:rPr>
              <a:t>vermiştir</a:t>
            </a:r>
            <a:r>
              <a:rPr lang="tr-TR" sz="1200" b="0" i="0" dirty="0">
                <a:solidFill>
                  <a:srgbClr val="000000"/>
                </a:solidFill>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ve bu örgütlerin bazıları</a:t>
            </a:r>
            <a:r>
              <a:rPr lang="tr-TR" sz="1200" b="0" i="0" dirty="0">
                <a:solidFill>
                  <a:srgbClr val="000000"/>
                </a:solidFill>
                <a:effectLst/>
                <a:latin typeface="Calibri"/>
                <a:ea typeface="Calibri" panose="020F0502020204030204" pitchFamily="34" charset="0"/>
                <a:cs typeface="Calibri"/>
              </a:rPr>
              <a:t> bugün hala </a:t>
            </a:r>
            <a:r>
              <a:rPr lang="tr-TR" sz="1200" dirty="0">
                <a:latin typeface="Calibri"/>
                <a:ea typeface="Calibri" panose="020F0502020204030204" pitchFamily="34" charset="0"/>
                <a:cs typeface="Calibri"/>
              </a:rPr>
              <a:t>varlığını sürdürmektedir (</a:t>
            </a:r>
            <a:r>
              <a:rPr lang="tr-TR" sz="1200" err="1">
                <a:latin typeface="Calibri"/>
                <a:ea typeface="Calibri" panose="020F0502020204030204" pitchFamily="34" charset="0"/>
                <a:cs typeface="Calibri"/>
              </a:rPr>
              <a:t>Traïni</a:t>
            </a:r>
            <a:r>
              <a:rPr lang="tr-TR" sz="1200" b="0" i="0" dirty="0">
                <a:solidFill>
                  <a:srgbClr val="000000"/>
                </a:solidFill>
                <a:effectLst/>
                <a:latin typeface="Calibri"/>
                <a:ea typeface="Calibri" panose="020F0502020204030204" pitchFamily="34" charset="0"/>
                <a:cs typeface="Calibri"/>
              </a:rPr>
              <a:t>, 2016</a:t>
            </a:r>
            <a:r>
              <a:rPr lang="tr-TR" sz="1200" dirty="0">
                <a:latin typeface="Calibri"/>
                <a:ea typeface="Calibri" panose="020F0502020204030204" pitchFamily="34" charset="0"/>
                <a:cs typeface="Calibri"/>
              </a:rPr>
              <a:t>). </a:t>
            </a:r>
            <a:endParaRPr lang="tr-TR" sz="1200" b="0" i="0" dirty="0">
              <a:solidFill>
                <a:srgbClr val="000000"/>
              </a:solidFill>
              <a:ea typeface="Calibri" panose="020F0502020204030204" pitchFamily="34" charset="0"/>
              <a:cs typeface="Calibri"/>
            </a:endParaRPr>
          </a:p>
          <a:p>
            <a:pPr fontAlgn="base"/>
            <a:r>
              <a:rPr lang="tr-TR" sz="1200" dirty="0">
                <a:latin typeface="Calibri"/>
                <a:ea typeface="Calibri" panose="020F0502020204030204" pitchFamily="34" charset="0"/>
                <a:cs typeface="Calibri"/>
              </a:rPr>
              <a:t>Konuyla ilgili</a:t>
            </a:r>
            <a:r>
              <a:rPr lang="tr-TR" sz="1200" b="0" i="0" dirty="0">
                <a:solidFill>
                  <a:srgbClr val="000000"/>
                </a:solidFill>
                <a:effectLst/>
                <a:latin typeface="Calibri"/>
                <a:ea typeface="Calibri" panose="020F0502020204030204" pitchFamily="34" charset="0"/>
                <a:cs typeface="Calibri"/>
              </a:rPr>
              <a:t> başka bir kavram</a:t>
            </a:r>
            <a:r>
              <a:rPr lang="tr-TR" sz="1200" dirty="0">
                <a:latin typeface="Calibri"/>
                <a:ea typeface="Calibri" panose="020F0502020204030204" pitchFamily="34" charset="0"/>
                <a:cs typeface="Calibri"/>
              </a:rPr>
              <a:t> "</a:t>
            </a:r>
            <a:r>
              <a:rPr lang="tr-TR" sz="1200" b="0" i="0" err="1">
                <a:solidFill>
                  <a:srgbClr val="000000"/>
                </a:solidFill>
                <a:effectLst/>
                <a:latin typeface="Calibri"/>
                <a:ea typeface="Calibri" panose="020F0502020204030204" pitchFamily="34" charset="0"/>
                <a:cs typeface="Calibri"/>
              </a:rPr>
              <a:t>türcülük</a:t>
            </a:r>
            <a:r>
              <a:rPr lang="tr-TR" sz="1200" b="0" i="0" dirty="0">
                <a:solidFill>
                  <a:srgbClr val="000000"/>
                </a:solidFill>
                <a:effectLst/>
                <a:latin typeface="Calibri"/>
                <a:ea typeface="Calibri" panose="020F0502020204030204" pitchFamily="34" charset="0"/>
                <a:cs typeface="Calibri"/>
              </a:rPr>
              <a:t> </a:t>
            </a:r>
            <a:r>
              <a:rPr lang="tr-TR" sz="1200" b="0" i="0" err="1">
                <a:solidFill>
                  <a:srgbClr val="000000"/>
                </a:solidFill>
                <a:effectLst/>
                <a:latin typeface="Calibri"/>
                <a:ea typeface="Calibri" panose="020F0502020204030204" pitchFamily="34" charset="0"/>
                <a:cs typeface="Calibri"/>
              </a:rPr>
              <a:t>karşıtlığı</a:t>
            </a:r>
            <a:r>
              <a:rPr lang="tr-TR" sz="1200" err="1">
                <a:latin typeface="Calibri"/>
                <a:ea typeface="Calibri" panose="020F0502020204030204" pitchFamily="34" charset="0"/>
                <a:cs typeface="Calibri"/>
              </a:rPr>
              <a:t>"dır</a:t>
            </a:r>
            <a:r>
              <a:rPr lang="tr-TR" sz="1200" dirty="0">
                <a:latin typeface="Calibri"/>
                <a:ea typeface="Calibri" panose="020F0502020204030204" pitchFamily="34" charset="0"/>
                <a:cs typeface="Calibri"/>
              </a:rPr>
              <a:t>. Bu kavram hayvanların türüne göre onlara gösterdiğimiz ayrımcılığı eleştirir. </a:t>
            </a:r>
            <a:r>
              <a:rPr lang="tr-TR" sz="1200" b="0" i="0" dirty="0">
                <a:solidFill>
                  <a:srgbClr val="000000"/>
                </a:solidFill>
                <a:effectLst/>
                <a:latin typeface="Calibri"/>
                <a:ea typeface="Calibri" panose="020F0502020204030204" pitchFamily="34" charset="0"/>
                <a:cs typeface="Calibri"/>
              </a:rPr>
              <a:t>Türe dayalı ayrımcılığa bir örnek</a:t>
            </a:r>
            <a:r>
              <a:rPr lang="tr-TR" sz="1200" dirty="0">
                <a:latin typeface="Calibri"/>
                <a:ea typeface="Calibri" panose="020F0502020204030204" pitchFamily="34" charset="0"/>
                <a:cs typeface="Calibri"/>
              </a:rPr>
              <a:t> olarak</a:t>
            </a:r>
            <a:r>
              <a:rPr lang="tr-TR" sz="1200" b="0" i="0" dirty="0">
                <a:solidFill>
                  <a:srgbClr val="000000"/>
                </a:solidFill>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evcilleştirilmiş</a:t>
            </a:r>
            <a:r>
              <a:rPr lang="tr-TR" sz="1200" b="0" i="0" dirty="0">
                <a:solidFill>
                  <a:srgbClr val="000000"/>
                </a:solidFill>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bir balık türünü</a:t>
            </a:r>
            <a:r>
              <a:rPr lang="tr-TR" sz="1200" b="0" i="0" dirty="0">
                <a:solidFill>
                  <a:srgbClr val="000000"/>
                </a:solidFill>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beslerken</a:t>
            </a:r>
            <a:r>
              <a:rPr lang="tr-TR" sz="1200" b="0" i="0" dirty="0">
                <a:solidFill>
                  <a:srgbClr val="000000"/>
                </a:solidFill>
                <a:effectLst/>
                <a:latin typeface="Calibri"/>
                <a:ea typeface="Calibri" panose="020F0502020204030204" pitchFamily="34" charset="0"/>
                <a:cs typeface="Calibri"/>
              </a:rPr>
              <a:t>, </a:t>
            </a:r>
            <a:r>
              <a:rPr lang="tr-TR" sz="1200" dirty="0">
                <a:latin typeface="Calibri"/>
                <a:ea typeface="Calibri" panose="020F0502020204030204" pitchFamily="34" charset="0"/>
                <a:cs typeface="Calibri"/>
              </a:rPr>
              <a:t>bakan kişinin </a:t>
            </a:r>
            <a:r>
              <a:rPr lang="tr-TR" sz="1200" b="0" i="0" dirty="0">
                <a:solidFill>
                  <a:srgbClr val="000000"/>
                </a:solidFill>
                <a:effectLst/>
                <a:latin typeface="Calibri"/>
                <a:ea typeface="Calibri" panose="020F0502020204030204" pitchFamily="34" charset="0"/>
                <a:cs typeface="Calibri"/>
              </a:rPr>
              <a:t>o balığı yeme arzusunun olmaması olabilir; öte yandan, bir meta olarak</a:t>
            </a:r>
            <a:r>
              <a:rPr lang="tr-TR" sz="1200"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algılanan</a:t>
            </a:r>
            <a:r>
              <a:rPr lang="tr-TR" sz="1200"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başka</a:t>
            </a:r>
            <a:r>
              <a:rPr lang="tr-TR" sz="1200"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bir</a:t>
            </a:r>
            <a:r>
              <a:rPr lang="tr-TR" sz="1200"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iştah</a:t>
            </a:r>
            <a:r>
              <a:rPr lang="tr-TR" sz="1200"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açıcı</a:t>
            </a:r>
            <a:r>
              <a:rPr lang="tr-TR" sz="1200"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balık</a:t>
            </a:r>
            <a:r>
              <a:rPr lang="tr-TR" sz="1200"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türü</a:t>
            </a:r>
            <a:r>
              <a:rPr lang="tr-TR" sz="1200" dirty="0">
                <a:latin typeface="Calibri"/>
                <a:ea typeface="Calibri" panose="020F0502020204030204" pitchFamily="34" charset="0"/>
                <a:cs typeface="Calibri"/>
              </a:rPr>
              <a:t> kişinin iştahını açmaktadır ve bu tür </a:t>
            </a:r>
            <a:r>
              <a:rPr lang="tr-TR" sz="1200" b="0" i="0" dirty="0">
                <a:solidFill>
                  <a:srgbClr val="000000"/>
                </a:solidFill>
                <a:effectLst/>
                <a:latin typeface="Calibri"/>
                <a:ea typeface="Calibri" panose="020F0502020204030204" pitchFamily="34" charset="0"/>
                <a:cs typeface="Calibri"/>
              </a:rPr>
              <a:t>büyük</a:t>
            </a:r>
            <a:r>
              <a:rPr lang="tr-TR" sz="1200"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olasılıkla</a:t>
            </a:r>
            <a:r>
              <a:rPr lang="tr-TR" sz="1200"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kar</a:t>
            </a:r>
            <a:r>
              <a:rPr lang="tr-TR" sz="1200"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amacı</a:t>
            </a:r>
            <a:r>
              <a:rPr lang="tr-TR" sz="1200"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güden</a:t>
            </a:r>
            <a:r>
              <a:rPr lang="tr-TR" sz="1200" dirty="0">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bir</a:t>
            </a:r>
            <a:r>
              <a:rPr lang="tr-TR" sz="1200" dirty="0">
                <a:latin typeface="Calibri"/>
                <a:ea typeface="Calibri" panose="020F0502020204030204" pitchFamily="34" charset="0"/>
                <a:cs typeface="Calibri"/>
              </a:rPr>
              <a:t> işletme tarafından beslenip satılmak üzere öldürülüyordur</a:t>
            </a:r>
            <a:r>
              <a:rPr lang="tr-TR" sz="1200" b="0" i="0" dirty="0">
                <a:solidFill>
                  <a:srgbClr val="000000"/>
                </a:solidFill>
                <a:effectLst/>
                <a:latin typeface="Calibri"/>
                <a:ea typeface="Calibri" panose="020F0502020204030204" pitchFamily="34" charset="0"/>
                <a:cs typeface="Calibri"/>
              </a:rPr>
              <a:t>.</a:t>
            </a:r>
            <a:r>
              <a:rPr lang="tr-TR" sz="1200" dirty="0">
                <a:latin typeface="Calibri"/>
                <a:ea typeface="Calibri" panose="020F0502020204030204" pitchFamily="34" charset="0"/>
                <a:cs typeface="Calibri"/>
              </a:rPr>
              <a:t> </a:t>
            </a:r>
            <a:r>
              <a:rPr lang="tr-TR" sz="1200" b="0" i="0" err="1">
                <a:solidFill>
                  <a:srgbClr val="000000"/>
                </a:solidFill>
                <a:effectLst/>
                <a:latin typeface="Calibri"/>
                <a:ea typeface="Calibri" panose="020F0502020204030204" pitchFamily="34" charset="0"/>
                <a:cs typeface="Calibri"/>
              </a:rPr>
              <a:t>PETA'nın</a:t>
            </a:r>
            <a:r>
              <a:rPr lang="tr-TR" sz="1200" b="0" i="0" dirty="0">
                <a:solidFill>
                  <a:srgbClr val="000000"/>
                </a:solidFill>
                <a:effectLst/>
                <a:latin typeface="Calibri"/>
                <a:ea typeface="Calibri" panose="020F0502020204030204" pitchFamily="34" charset="0"/>
                <a:cs typeface="Calibri"/>
              </a:rPr>
              <a:t> (</a:t>
            </a:r>
            <a:r>
              <a:rPr lang="tr-TR" sz="1200" err="1">
                <a:latin typeface="Calibri"/>
                <a:ea typeface="Calibri" panose="020F0502020204030204" pitchFamily="34" charset="0"/>
                <a:cs typeface="Calibri"/>
              </a:rPr>
              <a:t>t.y</a:t>
            </a:r>
            <a:r>
              <a:rPr lang="tr-TR" sz="1200" dirty="0">
                <a:latin typeface="Calibri"/>
                <a:ea typeface="Calibri" panose="020F0502020204030204" pitchFamily="34" charset="0"/>
                <a:cs typeface="Calibri"/>
              </a:rPr>
              <a:t>.)</a:t>
            </a:r>
            <a:r>
              <a:rPr lang="tr-TR" sz="1200" b="0" i="0" dirty="0">
                <a:solidFill>
                  <a:srgbClr val="000000"/>
                </a:solidFill>
                <a:effectLst/>
                <a:latin typeface="Calibri"/>
                <a:ea typeface="Calibri" panose="020F0502020204030204" pitchFamily="34" charset="0"/>
                <a:cs typeface="Calibri"/>
              </a:rPr>
              <a:t> beli</a:t>
            </a:r>
            <a:r>
              <a:rPr lang="tr-TR" sz="1200" dirty="0">
                <a:latin typeface="Calibri"/>
                <a:cs typeface="Calibri"/>
              </a:rPr>
              <a:t>rttiği gibi </a:t>
            </a:r>
            <a:r>
              <a:rPr lang="tr-TR" sz="1200" err="1">
                <a:latin typeface="Calibri"/>
                <a:cs typeface="Calibri"/>
              </a:rPr>
              <a:t>türcülüğe</a:t>
            </a:r>
            <a:r>
              <a:rPr lang="tr-TR" sz="1200" dirty="0">
                <a:latin typeface="Calibri"/>
                <a:cs typeface="Calibri"/>
              </a:rPr>
              <a:t> olan yanlış inancımız neticesinde “...küçük köpekler ve kediler arkadaşlarımızdır; sığırlar ve tavuklar gıdamızdır; fareler ve sıçanlar ise zararlı olarak kabul edilir”.</a:t>
            </a:r>
          </a:p>
          <a:p>
            <a:r>
              <a:rPr lang="tr-TR" sz="1200" b="0" i="0" err="1">
                <a:solidFill>
                  <a:srgbClr val="000000"/>
                </a:solidFill>
                <a:effectLst/>
                <a:latin typeface="Calibri"/>
                <a:ea typeface="Calibri" panose="020F0502020204030204" pitchFamily="34" charset="0"/>
                <a:cs typeface="Calibri"/>
              </a:rPr>
              <a:t>Zulümün</a:t>
            </a:r>
            <a:r>
              <a:rPr lang="tr-TR" sz="1200" b="0" i="0" dirty="0">
                <a:solidFill>
                  <a:srgbClr val="000000"/>
                </a:solidFill>
                <a:effectLst/>
                <a:latin typeface="Calibri"/>
                <a:ea typeface="Calibri" panose="020F0502020204030204" pitchFamily="34" charset="0"/>
                <a:cs typeface="Calibri"/>
              </a:rPr>
              <a:t> Dört Aşaması, William </a:t>
            </a:r>
            <a:r>
              <a:rPr lang="tr-TR" sz="1200" b="0" i="0" err="1">
                <a:solidFill>
                  <a:srgbClr val="000000"/>
                </a:solidFill>
                <a:effectLst/>
                <a:latin typeface="Calibri"/>
                <a:ea typeface="Calibri" panose="020F0502020204030204" pitchFamily="34" charset="0"/>
                <a:cs typeface="Calibri"/>
              </a:rPr>
              <a:t>Hogarth'ın</a:t>
            </a:r>
            <a:r>
              <a:rPr lang="tr-TR" sz="1200" b="0" i="0" dirty="0">
                <a:solidFill>
                  <a:srgbClr val="000000"/>
                </a:solidFill>
                <a:effectLst/>
                <a:latin typeface="Calibri"/>
                <a:ea typeface="Calibri" panose="020F0502020204030204" pitchFamily="34" charset="0"/>
                <a:cs typeface="Calibri"/>
              </a:rPr>
              <a:t> 1751'de zulmün aşamalarının bir ifadesi olarak yayınlanan ünlü bir resim serisidir.</a:t>
            </a:r>
            <a:endParaRPr lang="tr-TR" dirty="0"/>
          </a:p>
          <a:p>
            <a:pPr fontAlgn="base"/>
            <a:r>
              <a:rPr lang="tr-TR" sz="1200" b="0" i="0" dirty="0">
                <a:solidFill>
                  <a:srgbClr val="000000"/>
                </a:solidFill>
                <a:effectLst/>
                <a:latin typeface="Calibri"/>
                <a:ea typeface="Calibri" panose="020F0502020204030204" pitchFamily="34" charset="0"/>
                <a:cs typeface="Calibri"/>
              </a:rPr>
              <a:t>“</a:t>
            </a:r>
            <a:r>
              <a:rPr lang="tr-TR" sz="1200" b="0" i="1" dirty="0">
                <a:solidFill>
                  <a:srgbClr val="000000"/>
                </a:solidFill>
                <a:effectLst/>
                <a:latin typeface="Calibri"/>
                <a:ea typeface="Calibri" panose="020F0502020204030204" pitchFamily="34" charset="0"/>
                <a:cs typeface="Calibri"/>
              </a:rPr>
              <a:t>Ana karakter </a:t>
            </a:r>
            <a:r>
              <a:rPr lang="tr-TR" sz="1200" b="0" i="1" err="1">
                <a:solidFill>
                  <a:srgbClr val="000000"/>
                </a:solidFill>
                <a:effectLst/>
                <a:latin typeface="Calibri"/>
                <a:ea typeface="Calibri" panose="020F0502020204030204" pitchFamily="34" charset="0"/>
                <a:cs typeface="Calibri"/>
              </a:rPr>
              <a:t>Tom</a:t>
            </a:r>
            <a:r>
              <a:rPr lang="tr-TR" sz="1200" b="0" i="1" dirty="0">
                <a:solidFill>
                  <a:srgbClr val="000000"/>
                </a:solidFill>
                <a:effectLst/>
                <a:latin typeface="Calibri"/>
                <a:ea typeface="Calibri" panose="020F0502020204030204" pitchFamily="34" charset="0"/>
                <a:cs typeface="Calibri"/>
              </a:rPr>
              <a:t> Nero, St. </a:t>
            </a:r>
            <a:r>
              <a:rPr lang="tr-TR" sz="1200" i="1" err="1">
                <a:latin typeface="Calibri"/>
                <a:ea typeface="Calibri" panose="020F0502020204030204" pitchFamily="34" charset="0"/>
                <a:cs typeface="Calibri"/>
              </a:rPr>
              <a:t>Gile</a:t>
            </a:r>
            <a:r>
              <a:rPr lang="tr-TR" sz="1200" i="1" err="1">
                <a:latin typeface="Calibri"/>
                <a:cs typeface="Calibri"/>
              </a:rPr>
              <a:t>s'in</a:t>
            </a:r>
            <a:r>
              <a:rPr lang="tr-TR" sz="1200" i="1" dirty="0">
                <a:latin typeface="Calibri"/>
                <a:cs typeface="Calibri"/>
              </a:rPr>
              <a:t> yardımseveri tarafından yetiştirilen bir çocuktur. </a:t>
            </a:r>
            <a:r>
              <a:rPr lang="tr-TR" sz="1200" b="0" i="1" dirty="0">
                <a:solidFill>
                  <a:srgbClr val="000000"/>
                </a:solidFill>
                <a:effectLst/>
                <a:latin typeface="Calibri"/>
                <a:ea typeface="Calibri" panose="020F0502020204030204" pitchFamily="34" charset="0"/>
                <a:cs typeface="Calibri"/>
              </a:rPr>
              <a:t>Kendi haline bırakılan ve uygun ahlaki eğitim verilmeyen</a:t>
            </a:r>
            <a:r>
              <a:rPr lang="tr-TR" sz="1200" i="1" dirty="0">
                <a:latin typeface="Calibri"/>
                <a:ea typeface="Calibri" panose="020F0502020204030204" pitchFamily="34" charset="0"/>
                <a:cs typeface="Calibri"/>
              </a:rPr>
              <a:t> Nero'yu anlatan çizimler</a:t>
            </a:r>
            <a:r>
              <a:rPr lang="tr-TR" sz="1200" b="0" i="1" dirty="0">
                <a:solidFill>
                  <a:srgbClr val="000000"/>
                </a:solidFill>
                <a:effectLst/>
                <a:latin typeface="Calibri"/>
                <a:ea typeface="Calibri" panose="020F0502020204030204" pitchFamily="34" charset="0"/>
                <a:cs typeface="Calibri"/>
              </a:rPr>
              <a:t>, </a:t>
            </a:r>
            <a:r>
              <a:rPr lang="tr-TR" sz="1200" i="1" dirty="0">
                <a:latin typeface="Calibri"/>
                <a:ea typeface="Calibri" panose="020F0502020204030204" pitchFamily="34" charset="0"/>
                <a:cs typeface="Calibri"/>
              </a:rPr>
              <a:t>ondaki </a:t>
            </a:r>
            <a:r>
              <a:rPr lang="tr-TR" sz="1200" b="0" i="1" dirty="0">
                <a:solidFill>
                  <a:srgbClr val="000000"/>
                </a:solidFill>
                <a:effectLst/>
                <a:latin typeface="Calibri"/>
                <a:ea typeface="Calibri" panose="020F0502020204030204" pitchFamily="34" charset="0"/>
                <a:cs typeface="Calibri"/>
              </a:rPr>
              <a:t>zulmün gelişimini,</a:t>
            </a:r>
            <a:r>
              <a:rPr lang="tr-TR" sz="1200" i="1" dirty="0">
                <a:latin typeface="Calibri"/>
                <a:ea typeface="Calibri" panose="020F0502020204030204" pitchFamily="34" charset="0"/>
                <a:cs typeface="Calibri"/>
              </a:rPr>
              <a:t> </a:t>
            </a:r>
            <a:r>
              <a:rPr lang="tr-TR" sz="1200" b="0" i="1" dirty="0">
                <a:solidFill>
                  <a:srgbClr val="000000"/>
                </a:solidFill>
                <a:effectLst/>
                <a:latin typeface="Calibri"/>
                <a:ea typeface="Calibri" panose="020F0502020204030204" pitchFamily="34" charset="0"/>
                <a:cs typeface="Calibri"/>
              </a:rPr>
              <a:t>gençliğinde</a:t>
            </a:r>
            <a:r>
              <a:rPr lang="tr-TR" sz="1200" i="1" dirty="0">
                <a:latin typeface="Calibri"/>
                <a:ea typeface="Calibri" panose="020F0502020204030204" pitchFamily="34" charset="0"/>
                <a:cs typeface="Calibri"/>
              </a:rPr>
              <a:t> </a:t>
            </a:r>
            <a:r>
              <a:rPr lang="tr-TR" sz="1200" b="0" i="1" dirty="0">
                <a:solidFill>
                  <a:srgbClr val="000000"/>
                </a:solidFill>
                <a:effectLst/>
                <a:latin typeface="Calibri"/>
                <a:ea typeface="Calibri" panose="020F0502020204030204" pitchFamily="34" charset="0"/>
                <a:cs typeface="Calibri"/>
              </a:rPr>
              <a:t>hayvanlara eziyet ve işkenceden</a:t>
            </a:r>
            <a:r>
              <a:rPr lang="tr-TR" sz="1200" i="1" dirty="0">
                <a:latin typeface="Calibri"/>
                <a:ea typeface="Calibri" panose="020F0502020204030204" pitchFamily="34" charset="0"/>
                <a:cs typeface="Calibri"/>
              </a:rPr>
              <a:t> başlayıp,</a:t>
            </a:r>
            <a:r>
              <a:rPr lang="tr-TR" sz="1200" b="0" i="1" dirty="0">
                <a:solidFill>
                  <a:srgbClr val="000000"/>
                </a:solidFill>
                <a:effectLst/>
                <a:latin typeface="Calibri"/>
                <a:ea typeface="Calibri" panose="020F0502020204030204" pitchFamily="34" charset="0"/>
                <a:cs typeface="Calibri"/>
              </a:rPr>
              <a:t> genç bir adam olarak katı yürekliliğe, bir yetişkin olarak cinayet ve nihayet</a:t>
            </a:r>
            <a:r>
              <a:rPr lang="tr-TR" sz="1200" i="1" dirty="0">
                <a:latin typeface="Calibri"/>
                <a:ea typeface="Calibri" panose="020F0502020204030204" pitchFamily="34" charset="0"/>
                <a:cs typeface="Calibri"/>
              </a:rPr>
              <a:t> </a:t>
            </a:r>
            <a:r>
              <a:rPr lang="tr-TR" sz="1200" i="1" err="1">
                <a:latin typeface="Calibri"/>
                <a:ea typeface="Calibri" panose="020F0502020204030204" pitchFamily="34" charset="0"/>
                <a:cs typeface="Calibri"/>
              </a:rPr>
              <a:t>Tyburn'deki</a:t>
            </a:r>
            <a:r>
              <a:rPr lang="tr-TR" sz="1200" i="1" dirty="0">
                <a:latin typeface="Calibri"/>
                <a:ea typeface="Calibri" panose="020F0502020204030204" pitchFamily="34" charset="0"/>
                <a:cs typeface="Calibri"/>
              </a:rPr>
              <a:t> infazıyla birlikte</a:t>
            </a:r>
            <a:r>
              <a:rPr lang="tr-TR" sz="1200" b="0" i="1" dirty="0">
                <a:solidFill>
                  <a:srgbClr val="000000"/>
                </a:solidFill>
                <a:effectLst/>
                <a:latin typeface="Calibri"/>
                <a:ea typeface="Calibri" panose="020F0502020204030204" pitchFamily="34" charset="0"/>
                <a:cs typeface="Calibri"/>
              </a:rPr>
              <a:t>, adaletin Nero'nun cesedine</a:t>
            </a:r>
            <a:r>
              <a:rPr lang="tr-TR" sz="1200" i="1" dirty="0">
                <a:latin typeface="Calibri"/>
                <a:ea typeface="Calibri" panose="020F0502020204030204" pitchFamily="34" charset="0"/>
                <a:cs typeface="Calibri"/>
              </a:rPr>
              <a:t> uyguladığı zulmü anlatmaktadır</a:t>
            </a:r>
            <a:r>
              <a:rPr lang="tr-TR" sz="1200" b="0" i="0" dirty="0">
                <a:solidFill>
                  <a:srgbClr val="000000"/>
                </a:solidFill>
                <a:effectLst/>
                <a:latin typeface="Calibri"/>
                <a:ea typeface="Calibri" panose="020F0502020204030204" pitchFamily="34" charset="0"/>
                <a:cs typeface="Calibri"/>
              </a:rPr>
              <a:t>” (</a:t>
            </a:r>
            <a:r>
              <a:rPr lang="tr-TR" sz="1200" b="0" i="0" dirty="0">
                <a:effectLst/>
                <a:latin typeface="Calibri"/>
                <a:ea typeface="Calibri" panose="020F0502020204030204" pitchFamily="34" charset="0"/>
                <a:cs typeface="Calibri"/>
              </a:rPr>
              <a:t>Sanders of Oxford: </a:t>
            </a:r>
            <a:r>
              <a:rPr lang="tr-TR" sz="1200" err="1">
                <a:latin typeface="Calibri"/>
                <a:ea typeface="Calibri" panose="020F0502020204030204" pitchFamily="34" charset="0"/>
                <a:cs typeface="Calibri"/>
              </a:rPr>
              <a:t>Antique</a:t>
            </a:r>
            <a:r>
              <a:rPr lang="tr-TR" sz="1200" dirty="0">
                <a:latin typeface="Calibri"/>
                <a:ea typeface="Calibri" panose="020F0502020204030204" pitchFamily="34" charset="0"/>
                <a:cs typeface="Calibri"/>
              </a:rPr>
              <a:t> </a:t>
            </a:r>
            <a:r>
              <a:rPr lang="tr-TR" sz="1200" err="1">
                <a:latin typeface="Calibri"/>
                <a:ea typeface="Calibri" panose="020F0502020204030204" pitchFamily="34" charset="0"/>
                <a:cs typeface="Calibri"/>
              </a:rPr>
              <a:t>Prints</a:t>
            </a:r>
            <a:r>
              <a:rPr lang="tr-TR" sz="1200" dirty="0">
                <a:latin typeface="Calibri"/>
                <a:ea typeface="Calibri" panose="020F0502020204030204" pitchFamily="34" charset="0"/>
                <a:cs typeface="Calibri"/>
              </a:rPr>
              <a:t> &amp; </a:t>
            </a:r>
            <a:r>
              <a:rPr lang="tr-TR" sz="1200" err="1">
                <a:latin typeface="Calibri"/>
                <a:ea typeface="Calibri" panose="020F0502020204030204" pitchFamily="34" charset="0"/>
                <a:cs typeface="Calibri"/>
              </a:rPr>
              <a:t>Maps</a:t>
            </a:r>
            <a:r>
              <a:rPr lang="tr-TR" sz="1200" dirty="0">
                <a:latin typeface="Calibri"/>
                <a:ea typeface="Calibri" panose="020F0502020204030204" pitchFamily="34" charset="0"/>
                <a:cs typeface="Calibri"/>
              </a:rPr>
              <a:t>, </a:t>
            </a:r>
            <a:r>
              <a:rPr lang="tr-TR" sz="1200" err="1">
                <a:latin typeface="Calibri"/>
                <a:ea typeface="Calibri" panose="020F0502020204030204" pitchFamily="34" charset="0"/>
                <a:cs typeface="Calibri"/>
              </a:rPr>
              <a:t>t.y</a:t>
            </a:r>
            <a:r>
              <a:rPr lang="tr-TR" sz="1200" dirty="0">
                <a:latin typeface="Calibri"/>
                <a:ea typeface="Calibri" panose="020F0502020204030204" pitchFamily="34" charset="0"/>
                <a:cs typeface="Calibri"/>
              </a:rPr>
              <a:t>.).</a:t>
            </a:r>
            <a:endParaRPr lang="tr-TR" sz="1200" b="0" i="0" dirty="0">
              <a:solidFill>
                <a:srgbClr val="000000"/>
              </a:solidFill>
              <a:ea typeface="Calibri" panose="020F0502020204030204" pitchFamily="34" charset="0"/>
              <a:cs typeface="Calibri"/>
            </a:endParaRPr>
          </a:p>
          <a:p>
            <a:pPr algn="l" rtl="0" fontAlgn="base"/>
            <a:endParaRPr lang="tr-TR" sz="1200" b="0" i="0" dirty="0">
              <a:solidFill>
                <a:srgbClr val="000000"/>
              </a:solidFill>
              <a:effectLst/>
              <a:ea typeface="Calibri" panose="020F0502020204030204" pitchFamily="34" charset="0"/>
            </a:endParaRPr>
          </a:p>
        </p:txBody>
      </p:sp>
      <p:pic>
        <p:nvPicPr>
          <p:cNvPr id="5" name="Picture 4">
            <a:extLst>
              <a:ext uri="{FF2B5EF4-FFF2-40B4-BE49-F238E27FC236}">
                <a16:creationId xmlns:a16="http://schemas.microsoft.com/office/drawing/2014/main" id="{9AD043C8-15C8-7644-9A70-0D9ED6DB80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5596" y="7892665"/>
            <a:ext cx="3190557" cy="2216409"/>
          </a:xfrm>
          <a:prstGeom prst="rect">
            <a:avLst/>
          </a:prstGeom>
        </p:spPr>
      </p:pic>
      <p:pic>
        <p:nvPicPr>
          <p:cNvPr id="37" name="Picture 36">
            <a:extLst>
              <a:ext uri="{FF2B5EF4-FFF2-40B4-BE49-F238E27FC236}">
                <a16:creationId xmlns:a16="http://schemas.microsoft.com/office/drawing/2014/main" id="{51F14961-CB38-3036-46E9-61F8AE0B23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7461" y="7890531"/>
            <a:ext cx="3301431" cy="2216410"/>
          </a:xfrm>
          <a:prstGeom prst="rect">
            <a:avLst/>
          </a:prstGeom>
        </p:spPr>
      </p:pic>
      <p:sp>
        <p:nvSpPr>
          <p:cNvPr id="34" name="Slide Number Placeholder 9">
            <a:extLst>
              <a:ext uri="{FF2B5EF4-FFF2-40B4-BE49-F238E27FC236}">
                <a16:creationId xmlns:a16="http://schemas.microsoft.com/office/drawing/2014/main" id="{88360F07-D139-5E2C-14A4-28C07436A0A5}"/>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55</a:t>
            </a:fld>
            <a:endParaRPr lang="en-US" sz="1100"/>
          </a:p>
        </p:txBody>
      </p:sp>
    </p:spTree>
    <p:extLst>
      <p:ext uri="{BB962C8B-B14F-4D97-AF65-F5344CB8AC3E}">
        <p14:creationId xmlns:p14="http://schemas.microsoft.com/office/powerpoint/2010/main" val="1286256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Bireysel Öğrenci Ödevi Önerisi:</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598155" y="7359963"/>
            <a:ext cx="6363361" cy="2587460"/>
          </a:xfrm>
        </p:spPr>
        <p:txBody>
          <a:bodyPr lIns="91440" tIns="45720" rIns="91440" bIns="45720" numCol="1" spcCol="288000" anchor="t">
            <a:noAutofit/>
          </a:bodyPr>
          <a:lstStyle/>
          <a:p>
            <a:pPr algn="l" rtl="0"/>
            <a:endParaRPr lang="en-US" sz="1200" b="1" dirty="0">
              <a:ea typeface="Calibri" panose="020F0502020204030204" pitchFamily="34" charset="0"/>
            </a:endParaRPr>
          </a:p>
          <a:p>
            <a:pPr algn="l" rtl="0"/>
            <a:endParaRPr lang="en-US" sz="1200" b="1" dirty="0">
              <a:ea typeface="Calibri" panose="020F0502020204030204" pitchFamily="34" charset="0"/>
            </a:endParaRPr>
          </a:p>
          <a:p>
            <a:pPr algn="l" rtl="0"/>
            <a:endParaRPr lang="en-US" sz="1200" b="1" dirty="0">
              <a:ea typeface="Calibri" panose="020F0502020204030204" pitchFamily="34" charset="0"/>
            </a:endParaRPr>
          </a:p>
          <a:p>
            <a:pPr algn="l" rtl="0"/>
            <a:r>
              <a:rPr lang="en-US" sz="1200" b="1" dirty="0" err="1">
                <a:latin typeface="Calibri"/>
                <a:ea typeface="Calibri"/>
                <a:cs typeface="Calibri"/>
              </a:rPr>
              <a:t>Uygulamalı</a:t>
            </a:r>
            <a:r>
              <a:rPr lang="en-US" sz="1200" b="1" dirty="0">
                <a:latin typeface="Calibri"/>
                <a:ea typeface="Calibri"/>
                <a:cs typeface="Calibri"/>
              </a:rPr>
              <a:t> </a:t>
            </a:r>
            <a:r>
              <a:rPr lang="en-US" sz="1200" b="1" dirty="0" err="1">
                <a:latin typeface="Calibri"/>
                <a:ea typeface="Calibri"/>
                <a:cs typeface="Calibri"/>
              </a:rPr>
              <a:t>Etkinlik</a:t>
            </a:r>
            <a:r>
              <a:rPr lang="en-US" sz="1200" b="1" dirty="0">
                <a:latin typeface="Calibri"/>
                <a:ea typeface="Calibri"/>
                <a:cs typeface="Calibri"/>
              </a:rPr>
              <a:t> 1:</a:t>
            </a:r>
          </a:p>
          <a:p>
            <a:pPr algn="l" rtl="0"/>
            <a:r>
              <a:rPr lang="en-US" sz="1200" dirty="0" err="1">
                <a:solidFill>
                  <a:schemeClr val="tx1"/>
                </a:solidFill>
                <a:latin typeface="Calibri"/>
                <a:ea typeface="Calibri"/>
                <a:cs typeface="Calibri"/>
              </a:rPr>
              <a:t>Öğrencilerin</a:t>
            </a:r>
            <a:r>
              <a:rPr lang="en-US" sz="1200" dirty="0">
                <a:solidFill>
                  <a:schemeClr val="tx1"/>
                </a:solidFill>
                <a:latin typeface="Calibri"/>
                <a:ea typeface="Calibri"/>
                <a:cs typeface="Calibri"/>
              </a:rPr>
              <a:t> bitki </a:t>
            </a:r>
            <a:r>
              <a:rPr lang="en-US" sz="1200" dirty="0" err="1">
                <a:solidFill>
                  <a:schemeClr val="tx1"/>
                </a:solidFill>
                <a:latin typeface="Calibri"/>
                <a:ea typeface="Calibri"/>
                <a:cs typeface="Calibri"/>
              </a:rPr>
              <a:t>temelli</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yaklaşımlar</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erkeklik</a:t>
            </a:r>
            <a:r>
              <a:rPr lang="en-US" sz="1200" dirty="0">
                <a:solidFill>
                  <a:schemeClr val="tx1"/>
                </a:solidFill>
                <a:latin typeface="Calibri"/>
                <a:ea typeface="Calibri"/>
                <a:cs typeface="Calibri"/>
              </a:rPr>
              <a:t> ve </a:t>
            </a:r>
            <a:r>
              <a:rPr lang="en-US" sz="1200" dirty="0" err="1">
                <a:solidFill>
                  <a:schemeClr val="tx1"/>
                </a:solidFill>
                <a:latin typeface="Calibri"/>
                <a:ea typeface="Calibri"/>
                <a:cs typeface="Calibri"/>
              </a:rPr>
              <a:t>feminizm</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arasındaki</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bağlantıyı</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tartıştığı</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bir</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sınıf</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tartışması</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başlatın</a:t>
            </a:r>
            <a:r>
              <a:rPr lang="en-US" sz="1200" dirty="0">
                <a:solidFill>
                  <a:schemeClr val="tx1"/>
                </a:solidFill>
                <a:latin typeface="Calibri"/>
                <a:ea typeface="Calibri"/>
                <a:cs typeface="Calibri"/>
              </a:rPr>
              <a:t>.</a:t>
            </a:r>
          </a:p>
          <a:p>
            <a:pPr algn="l" rtl="0"/>
            <a:r>
              <a:rPr lang="en-US" sz="1200" dirty="0" err="1">
                <a:solidFill>
                  <a:schemeClr val="tx1"/>
                </a:solidFill>
                <a:latin typeface="Calibri"/>
                <a:ea typeface="Calibri"/>
                <a:cs typeface="Calibri"/>
              </a:rPr>
              <a:t>Bazı</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insanlar</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bu</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konuyu</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aşırı</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bulabilir</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ancak</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eleştirel</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düşünmeyi</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destekliyoruz</a:t>
            </a:r>
            <a:r>
              <a:rPr lang="en-US" sz="1200" dirty="0">
                <a:solidFill>
                  <a:schemeClr val="tx1"/>
                </a:solidFill>
                <a:latin typeface="Calibri"/>
                <a:ea typeface="Calibri"/>
                <a:cs typeface="Calibri"/>
              </a:rPr>
              <a:t> ve </a:t>
            </a:r>
            <a:r>
              <a:rPr lang="en-US" sz="1200" dirty="0" err="1">
                <a:solidFill>
                  <a:schemeClr val="tx1"/>
                </a:solidFill>
                <a:latin typeface="Calibri"/>
                <a:ea typeface="Calibri"/>
                <a:cs typeface="Calibri"/>
              </a:rPr>
              <a:t>öğrenciler</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arasında</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münazara</a:t>
            </a:r>
            <a:r>
              <a:rPr lang="en-US" sz="1200" dirty="0">
                <a:solidFill>
                  <a:schemeClr val="tx1"/>
                </a:solidFill>
                <a:latin typeface="Calibri"/>
                <a:ea typeface="Calibri"/>
                <a:cs typeface="Calibri"/>
              </a:rPr>
              <a:t> ve </a:t>
            </a:r>
            <a:r>
              <a:rPr lang="en-US" sz="1200" dirty="0" err="1">
                <a:solidFill>
                  <a:schemeClr val="tx1"/>
                </a:solidFill>
                <a:latin typeface="Calibri"/>
                <a:ea typeface="Calibri"/>
                <a:cs typeface="Calibri"/>
              </a:rPr>
              <a:t>iletişim</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becerileri</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oluşturmak</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istiyoruz</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İsterseniz</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alternatif</a:t>
            </a:r>
            <a:r>
              <a:rPr lang="en-US" sz="1200" dirty="0">
                <a:solidFill>
                  <a:schemeClr val="tx1"/>
                </a:solidFill>
                <a:latin typeface="Calibri"/>
                <a:ea typeface="Calibri"/>
                <a:cs typeface="Calibri"/>
              </a:rPr>
              <a:t> ama </a:t>
            </a:r>
            <a:r>
              <a:rPr lang="en-US" sz="1200" dirty="0" err="1">
                <a:solidFill>
                  <a:schemeClr val="tx1"/>
                </a:solidFill>
                <a:latin typeface="Calibri"/>
                <a:ea typeface="Calibri"/>
                <a:cs typeface="Calibri"/>
              </a:rPr>
              <a:t>düşündürücü</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bir</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konu</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seçin</a:t>
            </a:r>
            <a:r>
              <a:rPr lang="en-US" sz="1200" dirty="0">
                <a:solidFill>
                  <a:schemeClr val="tx1"/>
                </a:solidFill>
                <a:latin typeface="Calibri"/>
                <a:ea typeface="Calibri"/>
                <a:cs typeface="Calibri"/>
              </a:rPr>
              <a:t>.</a:t>
            </a:r>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2" name="Speech Bubble: Rectangle with Corners Rounded 1">
            <a:extLst>
              <a:ext uri="{FF2B5EF4-FFF2-40B4-BE49-F238E27FC236}">
                <a16:creationId xmlns:a16="http://schemas.microsoft.com/office/drawing/2014/main" id="{AFFE7AB1-35A3-FD55-14C1-5DA94C905BE3}"/>
              </a:ext>
            </a:extLst>
          </p:cNvPr>
          <p:cNvSpPr/>
          <p:nvPr/>
        </p:nvSpPr>
        <p:spPr>
          <a:xfrm>
            <a:off x="1648826" y="5547111"/>
            <a:ext cx="5075442" cy="1817953"/>
          </a:xfrm>
          <a:prstGeom prst="wedgeRoundRectCallout">
            <a:avLst>
              <a:gd name="adj1" fmla="val -49086"/>
              <a:gd name="adj2" fmla="val 7587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US" sz="1400" err="1">
                <a:solidFill>
                  <a:schemeClr val="bg1"/>
                </a:solidFill>
                <a:latin typeface="Calibri"/>
                <a:ea typeface="Calibri" panose="020F0502020204030204" pitchFamily="34" charset="0"/>
                <a:cs typeface="Calibri"/>
              </a:rPr>
              <a:t>Alandaki</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dikkat</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çekici</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eleştirilerden</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biri</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feminizm</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ile</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vejeteryanlığı</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ilişkilendirir</a:t>
            </a:r>
            <a:r>
              <a:rPr lang="en-US" sz="1400" dirty="0">
                <a:solidFill>
                  <a:schemeClr val="bg1"/>
                </a:solidFill>
                <a:latin typeface="Calibri"/>
                <a:ea typeface="Calibri" panose="020F0502020204030204" pitchFamily="34" charset="0"/>
                <a:cs typeface="Calibri"/>
              </a:rPr>
              <a:t>. Carol Adams (2015) "</a:t>
            </a:r>
            <a:r>
              <a:rPr lang="en-US" sz="1400" err="1">
                <a:solidFill>
                  <a:schemeClr val="bg1"/>
                </a:solidFill>
                <a:latin typeface="Calibri"/>
                <a:ea typeface="Calibri" panose="020F0502020204030204" pitchFamily="34" charset="0"/>
                <a:cs typeface="Calibri"/>
              </a:rPr>
              <a:t>Etin</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Cinsel</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Politikası"nda</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dişi</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hayvanların</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sömürülmesinin</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kadın</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sömürüsünü</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yansıttığını</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iddia</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ediyor</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Çalışmasında</a:t>
            </a:r>
            <a:r>
              <a:rPr lang="en-US" sz="1400" dirty="0">
                <a:solidFill>
                  <a:schemeClr val="bg1"/>
                </a:solidFill>
                <a:latin typeface="Calibri"/>
                <a:ea typeface="Calibri" panose="020F0502020204030204" pitchFamily="34" charset="0"/>
                <a:cs typeface="Calibri"/>
              </a:rPr>
              <a:t> et </a:t>
            </a:r>
            <a:r>
              <a:rPr lang="en-US" sz="1400" err="1">
                <a:solidFill>
                  <a:schemeClr val="bg1"/>
                </a:solidFill>
                <a:latin typeface="Calibri"/>
                <a:ea typeface="Calibri" panose="020F0502020204030204" pitchFamily="34" charset="0"/>
                <a:cs typeface="Calibri"/>
              </a:rPr>
              <a:t>tüketiminin</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güçlü</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yiğit</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erkeklikle</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nasıl</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ilişkilendirildiğini</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tarihten</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örnekler</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vererek</a:t>
            </a:r>
            <a:r>
              <a:rPr lang="en-US" sz="1400" dirty="0">
                <a:solidFill>
                  <a:schemeClr val="bg1"/>
                </a:solidFill>
                <a:latin typeface="Calibri"/>
                <a:ea typeface="Calibri" panose="020F0502020204030204" pitchFamily="34" charset="0"/>
                <a:cs typeface="Calibri"/>
              </a:rPr>
              <a:t> </a:t>
            </a:r>
            <a:r>
              <a:rPr lang="en-US" sz="1400" err="1">
                <a:solidFill>
                  <a:schemeClr val="bg1"/>
                </a:solidFill>
                <a:latin typeface="Calibri"/>
                <a:ea typeface="Calibri" panose="020F0502020204030204" pitchFamily="34" charset="0"/>
                <a:cs typeface="Calibri"/>
              </a:rPr>
              <a:t>anlatıyor</a:t>
            </a:r>
            <a:r>
              <a:rPr lang="en-US" sz="1400" dirty="0">
                <a:solidFill>
                  <a:schemeClr val="bg1"/>
                </a:solidFill>
                <a:latin typeface="Calibri"/>
                <a:ea typeface="Calibri" panose="020F0502020204030204" pitchFamily="34" charset="0"/>
                <a:cs typeface="Calibri"/>
              </a:rPr>
              <a:t>.</a:t>
            </a:r>
            <a:endParaRPr lang="en-IE" sz="1400" dirty="0">
              <a:solidFill>
                <a:schemeClr val="bg1"/>
              </a:solidFill>
              <a:latin typeface="Calibri"/>
              <a:ea typeface="Calibri" panose="020F0502020204030204" pitchFamily="34" charset="0"/>
              <a:cs typeface="Calibri"/>
            </a:endParaRPr>
          </a:p>
        </p:txBody>
      </p:sp>
      <p:pic>
        <p:nvPicPr>
          <p:cNvPr id="11" name="Picture Placeholder 10" descr="Cows eating from trough">
            <a:extLst>
              <a:ext uri="{FF2B5EF4-FFF2-40B4-BE49-F238E27FC236}">
                <a16:creationId xmlns:a16="http://schemas.microsoft.com/office/drawing/2014/main" id="{F27486DF-4322-08D3-66A6-54D3A903F92C}"/>
              </a:ext>
            </a:extLst>
          </p:cNvPr>
          <p:cNvPicPr>
            <a:picLocks noGrp="1" noChangeAspect="1"/>
          </p:cNvPicPr>
          <p:nvPr>
            <p:ph type="pic" sz="quarter" idx="41"/>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8" descr="Icon  Description automatically generated">
            <a:extLst>
              <a:ext uri="{FF2B5EF4-FFF2-40B4-BE49-F238E27FC236}">
                <a16:creationId xmlns:a16="http://schemas.microsoft.com/office/drawing/2014/main" id="{E5A86FEE-965A-36AB-B6A4-F51B601FF1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2636" y="3809409"/>
            <a:ext cx="2741632" cy="2096219"/>
          </a:xfrm>
          <a:prstGeom prst="rect">
            <a:avLst/>
          </a:prstGeom>
        </p:spPr>
      </p:pic>
      <p:sp>
        <p:nvSpPr>
          <p:cNvPr id="8" name="Slide Number Placeholder 9">
            <a:extLst>
              <a:ext uri="{FF2B5EF4-FFF2-40B4-BE49-F238E27FC236}">
                <a16:creationId xmlns:a16="http://schemas.microsoft.com/office/drawing/2014/main" id="{3FF77D12-B3B2-9EC5-B025-202C482764B3}"/>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56</a:t>
            </a:fld>
            <a:endParaRPr lang="en-US" sz="1100"/>
          </a:p>
        </p:txBody>
      </p:sp>
    </p:spTree>
    <p:extLst>
      <p:ext uri="{BB962C8B-B14F-4D97-AF65-F5344CB8AC3E}">
        <p14:creationId xmlns:p14="http://schemas.microsoft.com/office/powerpoint/2010/main" val="11551345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823266" y="667588"/>
            <a:ext cx="5359361" cy="938046"/>
          </a:xfrm>
        </p:spPr>
        <p:txBody>
          <a:bodyPr lIns="91440" tIns="45720" rIns="91440" bIns="45720" anchor="t">
            <a:noAutofit/>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latin typeface="Calibri"/>
                <a:cs typeface="Calibri"/>
              </a:rPr>
              <a:t>B</a:t>
            </a:r>
            <a:r>
              <a:rPr kumimoji="0" lang="en-IE" sz="3600" b="0" i="0" u="none" strike="noStrike" kern="1200" cap="none" spc="0" normalizeH="0" baseline="0" noProof="0" dirty="0">
                <a:ln>
                  <a:noFill/>
                </a:ln>
                <a:solidFill>
                  <a:srgbClr val="000000"/>
                </a:solidFill>
                <a:effectLst/>
                <a:uLnTx/>
                <a:uFillTx/>
                <a:latin typeface="Calibri"/>
                <a:cs typeface="Calibri"/>
              </a:rPr>
              <a:t>.4. </a:t>
            </a:r>
            <a:r>
              <a:rPr kumimoji="0" lang="en-IE" sz="3600" b="0" i="0" u="none" strike="noStrike" kern="1200" cap="none" spc="0" normalizeH="0" baseline="0" noProof="0" dirty="0" err="1">
                <a:ln>
                  <a:noFill/>
                </a:ln>
                <a:solidFill>
                  <a:srgbClr val="000000"/>
                </a:solidFill>
                <a:effectLst/>
                <a:uLnTx/>
                <a:uFillTx/>
                <a:latin typeface="Calibri"/>
                <a:cs typeface="Calibri"/>
              </a:rPr>
              <a:t>Sorumlu</a:t>
            </a:r>
            <a:r>
              <a:rPr kumimoji="0" lang="en-IE" sz="3600" b="0" i="0" u="none" strike="noStrike" kern="1200" cap="none" spc="0" normalizeH="0" baseline="0" noProof="0" dirty="0">
                <a:ln>
                  <a:noFill/>
                </a:ln>
                <a:solidFill>
                  <a:srgbClr val="000000"/>
                </a:solidFill>
                <a:effectLst/>
                <a:uLnTx/>
                <a:uFillTx/>
                <a:latin typeface="Calibri"/>
                <a:cs typeface="Calibri"/>
              </a:rPr>
              <a:t> </a:t>
            </a:r>
            <a:r>
              <a:rPr kumimoji="0" lang="en-IE" sz="3600" b="0" i="0" u="none" strike="noStrike" kern="1200" cap="none" spc="0" normalizeH="0" baseline="0" noProof="0" dirty="0" err="1">
                <a:ln>
                  <a:noFill/>
                </a:ln>
                <a:solidFill>
                  <a:srgbClr val="000000"/>
                </a:solidFill>
                <a:effectLst/>
                <a:uLnTx/>
                <a:uFillTx/>
                <a:latin typeface="Calibri"/>
                <a:cs typeface="Calibri"/>
              </a:rPr>
              <a:t>Tüketim</a:t>
            </a:r>
            <a:endParaRPr lang="en-IE" sz="3600" b="0" i="0" u="none" strike="noStrike" kern="1200" cap="none" spc="0" normalizeH="0" baseline="0" noProof="0" dirty="0" err="1">
              <a:ln>
                <a:noFill/>
              </a:ln>
              <a:solidFill>
                <a:srgbClr val="000000"/>
              </a:solidFill>
              <a:effectLst/>
              <a:uLnTx/>
              <a:uFillTx/>
              <a:latin typeface="Calibri"/>
              <a:cs typeface="Calibri"/>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4" name="TextBox 3">
            <a:extLst>
              <a:ext uri="{FF2B5EF4-FFF2-40B4-BE49-F238E27FC236}">
                <a16:creationId xmlns:a16="http://schemas.microsoft.com/office/drawing/2014/main" id="{B0B53030-11FB-253B-7D4F-7E9F42E748F2}"/>
              </a:ext>
            </a:extLst>
          </p:cNvPr>
          <p:cNvSpPr txBox="1"/>
          <p:nvPr/>
        </p:nvSpPr>
        <p:spPr>
          <a:xfrm>
            <a:off x="1684482" y="1368259"/>
            <a:ext cx="5509517" cy="430887"/>
          </a:xfrm>
          <a:prstGeom prst="rect">
            <a:avLst/>
          </a:prstGeom>
          <a:noFill/>
        </p:spPr>
        <p:txBody>
          <a:bodyPr wrap="square" lIns="91440" tIns="45720" rIns="91440" bIns="45720" anchor="t">
            <a:spAutoFit/>
          </a:bodyPr>
          <a:lstStyle/>
          <a:p>
            <a:pPr algn="r"/>
            <a:r>
              <a:rPr lang="en-US" sz="2200" i="0" dirty="0">
                <a:solidFill>
                  <a:srgbClr val="000000"/>
                </a:solidFill>
                <a:effectLst/>
                <a:latin typeface="Calibri"/>
                <a:ea typeface="Calibri" panose="020F0502020204030204" pitchFamily="34" charset="0"/>
                <a:cs typeface="Calibri"/>
              </a:rPr>
              <a:t>B.4.3. </a:t>
            </a:r>
            <a:r>
              <a:rPr lang="en-US" sz="2200" dirty="0" err="1">
                <a:solidFill>
                  <a:srgbClr val="000000"/>
                </a:solidFill>
                <a:latin typeface="Calibri"/>
                <a:ea typeface="Calibri" panose="020F0502020204030204" pitchFamily="34" charset="0"/>
                <a:cs typeface="Calibri"/>
              </a:rPr>
              <a:t>Zulüm</a:t>
            </a:r>
            <a:r>
              <a:rPr lang="en-US" sz="2200" dirty="0">
                <a:solidFill>
                  <a:srgbClr val="000000"/>
                </a:solidFill>
                <a:latin typeface="Calibri"/>
                <a:ea typeface="Calibri" panose="020F0502020204030204" pitchFamily="34" charset="0"/>
                <a:cs typeface="Calibri"/>
              </a:rPr>
              <a:t> </a:t>
            </a:r>
            <a:r>
              <a:rPr lang="en-US" sz="2200" dirty="0" err="1">
                <a:solidFill>
                  <a:srgbClr val="000000"/>
                </a:solidFill>
                <a:latin typeface="Calibri"/>
                <a:ea typeface="Calibri" panose="020F0502020204030204" pitchFamily="34" charset="0"/>
                <a:cs typeface="Calibri"/>
              </a:rPr>
              <a:t>İçermeyen</a:t>
            </a:r>
            <a:r>
              <a:rPr lang="en-US" sz="2200" i="0" dirty="0">
                <a:solidFill>
                  <a:srgbClr val="000000"/>
                </a:solidFill>
                <a:effectLst/>
                <a:latin typeface="Calibri"/>
                <a:ea typeface="Calibri" panose="020F0502020204030204" pitchFamily="34" charset="0"/>
                <a:cs typeface="Calibri"/>
              </a:rPr>
              <a:t> ve Bitki </a:t>
            </a:r>
            <a:r>
              <a:rPr lang="en-US" sz="2200" i="0" dirty="0" err="1">
                <a:solidFill>
                  <a:srgbClr val="000000"/>
                </a:solidFill>
                <a:effectLst/>
                <a:latin typeface="Calibri"/>
                <a:ea typeface="Calibri" panose="020F0502020204030204" pitchFamily="34" charset="0"/>
                <a:cs typeface="Calibri"/>
              </a:rPr>
              <a:t>Temelli</a:t>
            </a:r>
            <a:r>
              <a:rPr lang="en-US" sz="2200" i="0" dirty="0">
                <a:solidFill>
                  <a:srgbClr val="000000"/>
                </a:solidFill>
                <a:effectLst/>
                <a:latin typeface="Calibri"/>
                <a:ea typeface="Calibri" panose="020F0502020204030204" pitchFamily="34" charset="0"/>
                <a:cs typeface="Calibri"/>
              </a:rPr>
              <a:t> </a:t>
            </a:r>
            <a:r>
              <a:rPr lang="en-US" sz="2200" i="0" dirty="0" err="1">
                <a:solidFill>
                  <a:srgbClr val="000000"/>
                </a:solidFill>
                <a:effectLst/>
                <a:latin typeface="Calibri"/>
                <a:ea typeface="Calibri" panose="020F0502020204030204" pitchFamily="34" charset="0"/>
                <a:cs typeface="Calibri"/>
              </a:rPr>
              <a:t>Yaşam</a:t>
            </a:r>
            <a:endParaRPr lang="en-US" sz="2200" i="0" dirty="0">
              <a:solidFill>
                <a:srgbClr val="000000"/>
              </a:solidFill>
              <a:effectLst/>
              <a:latin typeface="Calibri"/>
              <a:ea typeface="Calibri" panose="020F0502020204030204" pitchFamily="34" charset="0"/>
              <a:cs typeface="Calibri"/>
            </a:endParaRPr>
          </a:p>
        </p:txBody>
      </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p:txBody>
          <a:bodyPr lIns="91440" tIns="45720" rIns="91440" bIns="45720" numCol="1" spcCol="288000" anchor="t">
            <a:noAutofit/>
          </a:bodyPr>
          <a:lstStyle/>
          <a:p>
            <a:pPr fontAlgn="base"/>
            <a:r>
              <a:rPr lang="tr-TR" sz="1200" b="1" i="0" dirty="0">
                <a:solidFill>
                  <a:srgbClr val="000000"/>
                </a:solidFill>
                <a:effectLst/>
                <a:latin typeface="Calibri"/>
                <a:ea typeface="Calibri"/>
                <a:cs typeface="Calibri"/>
              </a:rPr>
              <a:t>Bitki bazlı yaklaşımlar</a:t>
            </a:r>
            <a:r>
              <a:rPr lang="tr-TR" sz="1200" b="0" i="0" dirty="0">
                <a:solidFill>
                  <a:srgbClr val="000000"/>
                </a:solidFill>
                <a:effectLst/>
                <a:latin typeface="Calibri"/>
                <a:ea typeface="Calibri"/>
                <a:cs typeface="Calibri"/>
              </a:rPr>
              <a:t>- </a:t>
            </a:r>
            <a:r>
              <a:rPr lang="tr-TR" sz="1200" b="0" i="0" dirty="0" err="1">
                <a:solidFill>
                  <a:srgbClr val="000000"/>
                </a:solidFill>
                <a:effectLst/>
                <a:latin typeface="Calibri"/>
                <a:ea typeface="Calibri"/>
                <a:cs typeface="Calibri"/>
              </a:rPr>
              <a:t>veganizm</a:t>
            </a:r>
            <a:r>
              <a:rPr lang="tr-TR" sz="1200" b="0" i="0" dirty="0">
                <a:solidFill>
                  <a:srgbClr val="000000"/>
                </a:solidFill>
                <a:effectLst/>
                <a:latin typeface="Calibri"/>
                <a:ea typeface="Calibri"/>
                <a:cs typeface="Calibri"/>
              </a:rPr>
              <a:t>, </a:t>
            </a:r>
            <a:r>
              <a:rPr lang="tr-TR" sz="1200" b="0" i="0" dirty="0" err="1">
                <a:solidFill>
                  <a:srgbClr val="000000"/>
                </a:solidFill>
                <a:effectLst/>
                <a:latin typeface="Calibri"/>
                <a:ea typeface="Calibri"/>
                <a:cs typeface="Calibri"/>
              </a:rPr>
              <a:t>vejeteryanlık</a:t>
            </a:r>
            <a:r>
              <a:rPr lang="tr-TR" sz="1200" b="0" i="0" dirty="0">
                <a:solidFill>
                  <a:srgbClr val="000000"/>
                </a:solidFill>
                <a:effectLst/>
                <a:latin typeface="Calibri"/>
                <a:ea typeface="Calibri"/>
                <a:cs typeface="Calibri"/>
              </a:rPr>
              <a:t> ve çeşitleri - hayvan hakları ve çevresel kaygılar konusunda artan farkındalık nedeniyle daha fazla popülerlik kazanıyor. Bitki temelli yaklaşımın kökü, bu </a:t>
            </a:r>
            <a:r>
              <a:rPr lang="tr-TR" sz="1200" dirty="0">
                <a:latin typeface="Calibri"/>
                <a:ea typeface="Calibri"/>
                <a:cs typeface="Calibri"/>
              </a:rPr>
              <a:t>rehberin</a:t>
            </a:r>
            <a:r>
              <a:rPr lang="tr-TR" sz="1200" b="0" i="0" dirty="0">
                <a:solidFill>
                  <a:srgbClr val="000000"/>
                </a:solidFill>
                <a:effectLst/>
                <a:latin typeface="Calibri"/>
                <a:ea typeface="Calibri"/>
                <a:cs typeface="Calibri"/>
              </a:rPr>
              <a:t> “Hayvan Hakları” bölümünde tartışıldığı gibi Hinduizm ve Antik Yunan filozoflarına kadar izlenebilen hayvan zulmü tartışmalarıyla ilgilidir. Hayvan hakları </a:t>
            </a:r>
            <a:r>
              <a:rPr lang="tr-TR" sz="1200" dirty="0">
                <a:latin typeface="Calibri"/>
                <a:ea typeface="Calibri"/>
                <a:cs typeface="Calibri"/>
              </a:rPr>
              <a:t>konusuna duyulan etik kaygıyla </a:t>
            </a:r>
            <a:r>
              <a:rPr lang="tr-TR" sz="1200" b="0" i="0" dirty="0">
                <a:solidFill>
                  <a:srgbClr val="000000"/>
                </a:solidFill>
                <a:effectLst/>
                <a:latin typeface="Calibri"/>
                <a:ea typeface="Calibri"/>
                <a:cs typeface="Calibri"/>
              </a:rPr>
              <a:t>başlayan bireysel hareketler</a:t>
            </a:r>
            <a:r>
              <a:rPr lang="tr-TR" sz="1200" dirty="0">
                <a:latin typeface="Calibri"/>
                <a:ea typeface="Calibri"/>
                <a:cs typeface="Calibri"/>
              </a:rPr>
              <a:t>,  </a:t>
            </a:r>
            <a:r>
              <a:rPr lang="tr-TR" sz="1200" b="0" i="0" dirty="0">
                <a:solidFill>
                  <a:srgbClr val="000000"/>
                </a:solidFill>
                <a:effectLst/>
                <a:latin typeface="Calibri"/>
                <a:ea typeface="Calibri"/>
                <a:cs typeface="Calibri"/>
              </a:rPr>
              <a:t>zamanla daha örgütlü hale geldi ve hayvan haklarını korumak için</a:t>
            </a:r>
            <a:r>
              <a:rPr lang="tr-TR" sz="1200" dirty="0">
                <a:latin typeface="Calibri"/>
                <a:ea typeface="Calibri"/>
                <a:cs typeface="Calibri"/>
              </a:rPr>
              <a:t> 19. </a:t>
            </a:r>
            <a:r>
              <a:rPr lang="tr-TR" sz="1200" dirty="0" err="1">
                <a:latin typeface="Calibri"/>
                <a:ea typeface="Calibri"/>
                <a:cs typeface="Calibri"/>
              </a:rPr>
              <a:t>yy'da</a:t>
            </a:r>
            <a:r>
              <a:rPr lang="tr-TR" sz="1200" dirty="0">
                <a:latin typeface="Calibri"/>
                <a:ea typeface="Calibri"/>
                <a:cs typeface="Calibri"/>
              </a:rPr>
              <a:t> kar</a:t>
            </a:r>
            <a:r>
              <a:rPr lang="tr-TR" sz="1200" b="0" i="0" dirty="0">
                <a:solidFill>
                  <a:srgbClr val="000000"/>
                </a:solidFill>
                <a:effectLst/>
                <a:latin typeface="Calibri"/>
                <a:ea typeface="Calibri"/>
                <a:cs typeface="Calibri"/>
              </a:rPr>
              <a:t> amacı gütmeyen kuruluşlar kuruldu</a:t>
            </a:r>
            <a:r>
              <a:rPr lang="tr-TR" sz="1200" dirty="0">
                <a:latin typeface="Calibri"/>
                <a:ea typeface="Calibri"/>
                <a:cs typeface="Calibri"/>
              </a:rPr>
              <a:t> (</a:t>
            </a:r>
            <a:r>
              <a:rPr lang="tr-TR" sz="1200" dirty="0" err="1">
                <a:latin typeface="Calibri"/>
                <a:ea typeface="Calibri"/>
                <a:cs typeface="Calibri"/>
              </a:rPr>
              <a:t>Traïni</a:t>
            </a:r>
            <a:r>
              <a:rPr lang="tr-TR" sz="1200" dirty="0">
                <a:latin typeface="Calibri"/>
                <a:ea typeface="Calibri"/>
                <a:cs typeface="Calibri"/>
              </a:rPr>
              <a:t>, 2016); </a:t>
            </a:r>
            <a:r>
              <a:rPr lang="tr-TR" sz="1200" b="0" i="0" dirty="0">
                <a:solidFill>
                  <a:srgbClr val="000000"/>
                </a:solidFill>
                <a:effectLst/>
                <a:latin typeface="Calibri"/>
                <a:ea typeface="Calibri"/>
                <a:cs typeface="Calibri"/>
              </a:rPr>
              <a:t> </a:t>
            </a:r>
            <a:r>
              <a:rPr lang="tr-TR" sz="1200" b="0" i="0" dirty="0" err="1">
                <a:solidFill>
                  <a:srgbClr val="000000"/>
                </a:solidFill>
                <a:effectLst/>
                <a:latin typeface="Calibri"/>
                <a:ea typeface="Calibri"/>
                <a:cs typeface="Calibri"/>
              </a:rPr>
              <a:t>Band</a:t>
            </a:r>
            <a:r>
              <a:rPr lang="tr-TR" sz="1200" b="0" i="0" dirty="0">
                <a:solidFill>
                  <a:srgbClr val="000000"/>
                </a:solidFill>
                <a:effectLst/>
                <a:latin typeface="Calibri"/>
                <a:ea typeface="Calibri"/>
                <a:cs typeface="Calibri"/>
              </a:rPr>
              <a:t> of </a:t>
            </a:r>
            <a:r>
              <a:rPr lang="tr-TR" sz="1200" b="0" i="0" dirty="0" err="1">
                <a:solidFill>
                  <a:srgbClr val="000000"/>
                </a:solidFill>
                <a:effectLst/>
                <a:latin typeface="Calibri"/>
                <a:ea typeface="Calibri"/>
                <a:cs typeface="Calibri"/>
              </a:rPr>
              <a:t>Hope</a:t>
            </a:r>
            <a:r>
              <a:rPr lang="tr-TR" sz="1200" b="0" i="0" dirty="0">
                <a:solidFill>
                  <a:srgbClr val="000000"/>
                </a:solidFill>
                <a:effectLst/>
                <a:latin typeface="Calibri"/>
                <a:ea typeface="Calibri"/>
                <a:cs typeface="Calibri"/>
              </a:rPr>
              <a:t>, </a:t>
            </a:r>
            <a:r>
              <a:rPr lang="tr-TR" sz="1200" b="0" i="0" dirty="0" err="1">
                <a:solidFill>
                  <a:srgbClr val="000000"/>
                </a:solidFill>
                <a:effectLst/>
                <a:latin typeface="Calibri"/>
                <a:ea typeface="Calibri"/>
                <a:cs typeface="Calibri"/>
              </a:rPr>
              <a:t>Bands</a:t>
            </a:r>
            <a:r>
              <a:rPr lang="tr-TR" sz="1200" b="0" i="0" dirty="0">
                <a:solidFill>
                  <a:srgbClr val="000000"/>
                </a:solidFill>
                <a:effectLst/>
                <a:latin typeface="Calibri"/>
                <a:ea typeface="Calibri"/>
                <a:cs typeface="Calibri"/>
              </a:rPr>
              <a:t> of </a:t>
            </a:r>
            <a:r>
              <a:rPr lang="tr-TR" sz="1200" b="0" i="0" dirty="0" err="1">
                <a:solidFill>
                  <a:srgbClr val="000000"/>
                </a:solidFill>
                <a:effectLst/>
                <a:latin typeface="Calibri"/>
                <a:ea typeface="Calibri"/>
                <a:cs typeface="Calibri"/>
              </a:rPr>
              <a:t>Mercy</a:t>
            </a:r>
            <a:r>
              <a:rPr lang="tr-TR" sz="1200" b="0" i="0" dirty="0">
                <a:solidFill>
                  <a:srgbClr val="000000"/>
                </a:solidFill>
                <a:effectLst/>
                <a:latin typeface="Calibri"/>
                <a:ea typeface="Calibri"/>
                <a:cs typeface="Calibri"/>
              </a:rPr>
              <a:t> ve </a:t>
            </a:r>
            <a:r>
              <a:rPr lang="tr-TR" sz="1200" b="0" i="0" dirty="0" err="1">
                <a:solidFill>
                  <a:srgbClr val="000000"/>
                </a:solidFill>
                <a:effectLst/>
                <a:latin typeface="Calibri"/>
                <a:ea typeface="Calibri"/>
                <a:cs typeface="Calibri"/>
              </a:rPr>
              <a:t>Swiss</a:t>
            </a:r>
            <a:r>
              <a:rPr lang="tr-TR" sz="1200" b="0" i="0" dirty="0">
                <a:solidFill>
                  <a:srgbClr val="000000"/>
                </a:solidFill>
                <a:effectLst/>
                <a:latin typeface="Calibri"/>
                <a:ea typeface="Calibri"/>
                <a:cs typeface="Calibri"/>
              </a:rPr>
              <a:t> </a:t>
            </a:r>
            <a:r>
              <a:rPr lang="tr-TR" sz="1200" b="0" i="0" dirty="0" err="1">
                <a:solidFill>
                  <a:srgbClr val="000000"/>
                </a:solidFill>
                <a:effectLst/>
                <a:latin typeface="Calibri"/>
                <a:ea typeface="Calibri"/>
                <a:cs typeface="Calibri"/>
              </a:rPr>
              <a:t>League</a:t>
            </a:r>
            <a:r>
              <a:rPr lang="tr-TR" sz="1200" b="0" i="0" dirty="0">
                <a:solidFill>
                  <a:srgbClr val="000000"/>
                </a:solidFill>
                <a:effectLst/>
                <a:latin typeface="Calibri"/>
                <a:ea typeface="Calibri"/>
                <a:cs typeface="Calibri"/>
              </a:rPr>
              <a:t> </a:t>
            </a:r>
            <a:r>
              <a:rPr lang="tr-TR" sz="1200" b="0" i="0" dirty="0" err="1">
                <a:solidFill>
                  <a:srgbClr val="000000"/>
                </a:solidFill>
                <a:effectLst/>
                <a:latin typeface="Calibri"/>
                <a:ea typeface="Calibri"/>
                <a:cs typeface="Calibri"/>
              </a:rPr>
              <a:t>Against</a:t>
            </a:r>
            <a:r>
              <a:rPr lang="tr-TR" sz="1200" b="0" i="0" dirty="0">
                <a:solidFill>
                  <a:srgbClr val="000000"/>
                </a:solidFill>
                <a:effectLst/>
                <a:latin typeface="Calibri"/>
                <a:ea typeface="Calibri"/>
                <a:cs typeface="Calibri"/>
              </a:rPr>
              <a:t> </a:t>
            </a:r>
            <a:r>
              <a:rPr lang="tr-TR" sz="1200" b="0" i="0" dirty="0" err="1">
                <a:solidFill>
                  <a:srgbClr val="000000"/>
                </a:solidFill>
                <a:effectLst/>
                <a:latin typeface="Calibri"/>
                <a:ea typeface="Calibri"/>
                <a:cs typeface="Calibri"/>
              </a:rPr>
              <a:t>Animal</a:t>
            </a:r>
            <a:r>
              <a:rPr lang="tr-TR" sz="1200" b="0" i="0" dirty="0">
                <a:solidFill>
                  <a:srgbClr val="000000"/>
                </a:solidFill>
                <a:effectLst/>
                <a:latin typeface="Calibri"/>
                <a:ea typeface="Calibri"/>
                <a:cs typeface="Calibri"/>
              </a:rPr>
              <a:t> </a:t>
            </a:r>
            <a:r>
              <a:rPr lang="tr-TR" sz="1200" b="0" i="0" dirty="0" err="1">
                <a:solidFill>
                  <a:srgbClr val="000000"/>
                </a:solidFill>
                <a:effectLst/>
                <a:latin typeface="Calibri"/>
                <a:ea typeface="Calibri"/>
                <a:cs typeface="Calibri"/>
              </a:rPr>
              <a:t>Testing</a:t>
            </a:r>
            <a:r>
              <a:rPr lang="tr-TR" sz="1200" b="0" i="0" dirty="0">
                <a:solidFill>
                  <a:srgbClr val="000000"/>
                </a:solidFill>
                <a:effectLst/>
                <a:latin typeface="Calibri"/>
                <a:ea typeface="Calibri"/>
                <a:cs typeface="Calibri"/>
              </a:rPr>
              <a:t> gibi.</a:t>
            </a:r>
            <a:r>
              <a:rPr lang="tr-TR" sz="1200" dirty="0">
                <a:latin typeface="Calibri"/>
                <a:ea typeface="Calibri"/>
                <a:cs typeface="Calibri"/>
              </a:rPr>
              <a:t> </a:t>
            </a:r>
            <a:endParaRPr lang="tr-TR" sz="1200" b="0" i="0" dirty="0">
              <a:solidFill>
                <a:srgbClr val="000000"/>
              </a:solidFill>
              <a:ea typeface="Calibri"/>
            </a:endParaRPr>
          </a:p>
          <a:p>
            <a:pPr rtl="0" fontAlgn="base"/>
            <a:endParaRPr lang="tr-TR" sz="1200" b="0" i="0" dirty="0">
              <a:solidFill>
                <a:srgbClr val="000000"/>
              </a:solidFill>
              <a:ea typeface="Calibri" panose="020F0502020204030204" pitchFamily="34" charset="0"/>
            </a:endParaRPr>
          </a:p>
          <a:p>
            <a:pPr fontAlgn="base"/>
            <a:r>
              <a:rPr lang="tr-TR" sz="1200" b="1" dirty="0">
                <a:latin typeface="Calibri"/>
                <a:ea typeface="Calibri"/>
                <a:cs typeface="Calibri"/>
              </a:rPr>
              <a:t>Hayvanlara </a:t>
            </a:r>
            <a:r>
              <a:rPr lang="tr-TR" sz="1200" b="1" i="0" dirty="0">
                <a:solidFill>
                  <a:srgbClr val="000000"/>
                </a:solidFill>
                <a:effectLst/>
                <a:latin typeface="Calibri"/>
                <a:ea typeface="Calibri"/>
                <a:cs typeface="Calibri"/>
              </a:rPr>
              <a:t>etik muamele</a:t>
            </a:r>
            <a:r>
              <a:rPr lang="tr-TR" sz="1200" b="1" dirty="0">
                <a:latin typeface="Calibri"/>
                <a:ea typeface="Calibri"/>
                <a:cs typeface="Calibri"/>
              </a:rPr>
              <a:t> </a:t>
            </a:r>
            <a:r>
              <a:rPr lang="tr-TR" sz="1200" dirty="0">
                <a:latin typeface="Calibri"/>
                <a:ea typeface="Calibri"/>
                <a:cs typeface="Calibri"/>
              </a:rPr>
              <a:t>arayışı</a:t>
            </a:r>
            <a:r>
              <a:rPr lang="tr-TR" sz="1200" b="0" i="0" dirty="0">
                <a:solidFill>
                  <a:srgbClr val="000000"/>
                </a:solidFill>
                <a:effectLst/>
                <a:latin typeface="Calibri"/>
                <a:ea typeface="Calibri"/>
                <a:cs typeface="Calibri"/>
              </a:rPr>
              <a:t>, iklim değişikliği ve sera gazı emisyonları ile yoğunlaştı. Azalan hayvansal </a:t>
            </a:r>
            <a:r>
              <a:rPr lang="tr-TR" sz="1200" dirty="0">
                <a:latin typeface="Calibri"/>
                <a:ea typeface="Calibri"/>
                <a:cs typeface="Calibri"/>
              </a:rPr>
              <a:t>ürün üretimi</a:t>
            </a:r>
            <a:r>
              <a:rPr lang="tr-TR" sz="1200" b="0" i="0" dirty="0">
                <a:solidFill>
                  <a:srgbClr val="000000"/>
                </a:solidFill>
                <a:effectLst/>
                <a:latin typeface="Calibri"/>
                <a:ea typeface="Calibri"/>
                <a:cs typeface="Calibri"/>
              </a:rPr>
              <a:t>, sera gazı emisyonlarının azalmasına neden </a:t>
            </a:r>
            <a:r>
              <a:rPr lang="tr-TR" sz="1200" dirty="0">
                <a:latin typeface="Calibri"/>
                <a:ea typeface="Calibri"/>
                <a:cs typeface="Calibri"/>
              </a:rPr>
              <a:t>olmakta</a:t>
            </a:r>
            <a:r>
              <a:rPr lang="tr-TR" sz="1200" b="0" i="0" dirty="0">
                <a:solidFill>
                  <a:srgbClr val="000000"/>
                </a:solidFill>
                <a:effectLst/>
                <a:latin typeface="Calibri"/>
                <a:ea typeface="Calibri"/>
                <a:cs typeface="Calibri"/>
              </a:rPr>
              <a:t>. Scarborough </a:t>
            </a:r>
            <a:r>
              <a:rPr lang="tr-TR" sz="1200" dirty="0">
                <a:latin typeface="Calibri"/>
                <a:ea typeface="Calibri"/>
                <a:cs typeface="Calibri"/>
              </a:rPr>
              <a:t>vd.'ne göre</a:t>
            </a:r>
            <a:r>
              <a:rPr lang="tr-TR" sz="1200" b="0" i="0" dirty="0">
                <a:solidFill>
                  <a:srgbClr val="000000"/>
                </a:solidFill>
                <a:effectLst/>
                <a:latin typeface="Calibri"/>
                <a:ea typeface="Calibri"/>
                <a:cs typeface="Calibri"/>
              </a:rPr>
              <a:t> (2014) “</a:t>
            </a:r>
            <a:r>
              <a:rPr lang="tr-TR" sz="1200" b="0" i="1" dirty="0">
                <a:solidFill>
                  <a:srgbClr val="000000"/>
                </a:solidFill>
                <a:effectLst/>
                <a:latin typeface="Calibri"/>
                <a:ea typeface="Calibri"/>
                <a:cs typeface="Calibri"/>
              </a:rPr>
              <a:t>Yüksek </a:t>
            </a:r>
            <a:r>
              <a:rPr lang="tr-TR" sz="1200" i="1" dirty="0">
                <a:latin typeface="Calibri"/>
                <a:ea typeface="Calibri"/>
                <a:cs typeface="Calibri"/>
              </a:rPr>
              <a:t>etiçeren</a:t>
            </a:r>
            <a:r>
              <a:rPr lang="tr-TR" sz="1200" b="0" i="1" dirty="0">
                <a:solidFill>
                  <a:srgbClr val="000000"/>
                </a:solidFill>
                <a:effectLst/>
                <a:latin typeface="Calibri"/>
                <a:ea typeface="Calibri"/>
                <a:cs typeface="Calibri"/>
              </a:rPr>
              <a:t> bir diyetten</a:t>
            </a:r>
            <a:r>
              <a:rPr lang="tr-TR" sz="1200" i="1" dirty="0">
                <a:latin typeface="Calibri"/>
                <a:ea typeface="Calibri"/>
                <a:cs typeface="Calibri"/>
              </a:rPr>
              <a:t>,</a:t>
            </a:r>
            <a:r>
              <a:rPr lang="tr-TR" sz="1200" b="0" i="1" dirty="0">
                <a:solidFill>
                  <a:srgbClr val="000000"/>
                </a:solidFill>
                <a:effectLst/>
                <a:latin typeface="Calibri"/>
                <a:ea typeface="Calibri"/>
                <a:cs typeface="Calibri"/>
              </a:rPr>
              <a:t> düşük</a:t>
            </a:r>
            <a:r>
              <a:rPr lang="tr-TR" sz="1200" i="1" dirty="0">
                <a:latin typeface="Calibri"/>
                <a:ea typeface="Calibri"/>
                <a:cs typeface="Calibri"/>
              </a:rPr>
              <a:t> miktarda et içeren</a:t>
            </a:r>
            <a:r>
              <a:rPr lang="tr-TR" sz="1200" b="0" i="1" dirty="0">
                <a:solidFill>
                  <a:srgbClr val="000000"/>
                </a:solidFill>
                <a:effectLst/>
                <a:latin typeface="Calibri"/>
                <a:ea typeface="Calibri"/>
                <a:cs typeface="Calibri"/>
              </a:rPr>
              <a:t> bir diyete geçiş, bireyin karbon ayak izini</a:t>
            </a:r>
            <a:r>
              <a:rPr lang="tr-TR" sz="1200" i="1" dirty="0">
                <a:latin typeface="Calibri"/>
                <a:ea typeface="Calibri"/>
                <a:cs typeface="Calibri"/>
              </a:rPr>
              <a:t> her yıl 920</a:t>
            </a:r>
            <a:r>
              <a:rPr lang="tr-TR" sz="1200" b="0" i="1" dirty="0">
                <a:solidFill>
                  <a:srgbClr val="000000"/>
                </a:solidFill>
                <a:effectLst/>
                <a:latin typeface="Calibri"/>
                <a:ea typeface="Calibri"/>
                <a:cs typeface="Calibri"/>
              </a:rPr>
              <a:t> kg </a:t>
            </a:r>
            <a:r>
              <a:rPr lang="tr-TR" sz="1200" i="1" dirty="0">
                <a:latin typeface="Calibri"/>
                <a:ea typeface="Calibri"/>
                <a:cs typeface="Calibri"/>
              </a:rPr>
              <a:t>CO</a:t>
            </a:r>
            <a:r>
              <a:rPr lang="tr-TR" sz="1200" i="1" baseline="30000" dirty="0">
                <a:latin typeface="Calibri"/>
                <a:ea typeface="Calibri"/>
                <a:cs typeface="Calibri"/>
              </a:rPr>
              <a:t>2</a:t>
            </a:r>
            <a:r>
              <a:rPr lang="tr-TR" sz="1200" b="0" i="1" dirty="0">
                <a:solidFill>
                  <a:srgbClr val="000000"/>
                </a:solidFill>
                <a:effectLst/>
                <a:latin typeface="Calibri"/>
                <a:ea typeface="Calibri"/>
                <a:cs typeface="Calibri"/>
              </a:rPr>
              <a:t> azaltır.</a:t>
            </a:r>
            <a:r>
              <a:rPr lang="tr-TR" sz="1200" i="1" dirty="0">
                <a:latin typeface="Calibri"/>
                <a:ea typeface="Calibri"/>
                <a:cs typeface="Calibri"/>
              </a:rPr>
              <a:t> Yüksek</a:t>
            </a:r>
            <a:r>
              <a:rPr lang="tr-TR" sz="1200" b="0" i="1" dirty="0">
                <a:solidFill>
                  <a:srgbClr val="000000"/>
                </a:solidFill>
                <a:effectLst/>
                <a:latin typeface="Calibri"/>
                <a:ea typeface="Calibri"/>
                <a:cs typeface="Calibri"/>
              </a:rPr>
              <a:t> oranda et içeren bir diyetten vejeteryan bir diyete geçmek, karbon ayak izini 1.230 kg </a:t>
            </a:r>
            <a:r>
              <a:rPr lang="tr-TR" sz="1200" i="1" dirty="0">
                <a:latin typeface="Calibri"/>
                <a:ea typeface="Calibri"/>
                <a:cs typeface="Calibri"/>
              </a:rPr>
              <a:t>CO</a:t>
            </a:r>
            <a:r>
              <a:rPr lang="tr-TR" sz="1200" i="1" baseline="30000" dirty="0">
                <a:latin typeface="Calibri"/>
                <a:ea typeface="Calibri"/>
                <a:cs typeface="Calibri"/>
              </a:rPr>
              <a:t>2</a:t>
            </a:r>
            <a:r>
              <a:rPr lang="tr-TR" sz="800" i="1" baseline="-25000" dirty="0">
                <a:latin typeface="Calibri"/>
                <a:ea typeface="Calibri"/>
                <a:cs typeface="Calibri"/>
              </a:rPr>
              <a:t>2</a:t>
            </a:r>
            <a:r>
              <a:rPr lang="tr-TR" sz="1200" i="1" dirty="0">
                <a:latin typeface="Calibri"/>
                <a:ea typeface="Calibri"/>
                <a:cs typeface="Calibri"/>
              </a:rPr>
              <a:t>/yıl  </a:t>
            </a:r>
            <a:r>
              <a:rPr lang="tr-TR" sz="1200" b="0" i="1" dirty="0">
                <a:solidFill>
                  <a:srgbClr val="000000"/>
                </a:solidFill>
                <a:effectLst/>
                <a:latin typeface="Calibri"/>
                <a:ea typeface="Calibri"/>
                <a:cs typeface="Calibri"/>
              </a:rPr>
              <a:t>azaltacaktır.</a:t>
            </a:r>
            <a:r>
              <a:rPr lang="tr-TR" sz="1200" i="1" dirty="0">
                <a:latin typeface="Calibri"/>
                <a:ea typeface="Calibri"/>
                <a:cs typeface="Calibri"/>
              </a:rPr>
              <a:t> Yüksek</a:t>
            </a:r>
            <a:r>
              <a:rPr lang="tr-TR" sz="1200" b="0" i="1" dirty="0">
                <a:solidFill>
                  <a:srgbClr val="000000"/>
                </a:solidFill>
                <a:effectLst/>
                <a:latin typeface="Calibri"/>
                <a:ea typeface="Calibri"/>
                <a:cs typeface="Calibri"/>
              </a:rPr>
              <a:t> et içeren bir diyetten vegan bir diyete geçmek</a:t>
            </a:r>
            <a:r>
              <a:rPr lang="tr-TR" sz="1200" i="1" dirty="0">
                <a:latin typeface="Calibri"/>
                <a:ea typeface="Calibri"/>
                <a:cs typeface="Calibri"/>
              </a:rPr>
              <a:t> ise</a:t>
            </a:r>
            <a:r>
              <a:rPr lang="tr-TR" sz="1200" b="0" i="1" dirty="0">
                <a:solidFill>
                  <a:srgbClr val="000000"/>
                </a:solidFill>
                <a:effectLst/>
                <a:latin typeface="Calibri"/>
                <a:ea typeface="Calibri"/>
                <a:cs typeface="Calibri"/>
              </a:rPr>
              <a:t>, karbon ayak izini 1.560 kg </a:t>
            </a:r>
            <a:r>
              <a:rPr lang="tr-TR" sz="1200" i="1" dirty="0">
                <a:latin typeface="Calibri"/>
                <a:ea typeface="Calibri"/>
                <a:cs typeface="Calibri"/>
              </a:rPr>
              <a:t>CO</a:t>
            </a:r>
            <a:r>
              <a:rPr lang="tr-TR" sz="1200" i="1" baseline="30000" dirty="0">
                <a:latin typeface="Calibri"/>
                <a:ea typeface="Calibri"/>
                <a:cs typeface="Calibri"/>
              </a:rPr>
              <a:t>2</a:t>
            </a:r>
            <a:r>
              <a:rPr lang="tr-TR" sz="1200" i="1" dirty="0">
                <a:latin typeface="Calibri"/>
                <a:ea typeface="Calibri"/>
                <a:cs typeface="Calibri"/>
              </a:rPr>
              <a:t>/yıl</a:t>
            </a:r>
            <a:r>
              <a:rPr lang="tr-TR" sz="1200" b="0" i="1" dirty="0">
                <a:solidFill>
                  <a:srgbClr val="000000"/>
                </a:solidFill>
                <a:effectLst/>
                <a:latin typeface="Calibri"/>
                <a:ea typeface="Calibri"/>
                <a:cs typeface="Calibri"/>
              </a:rPr>
              <a:t> azaltacaktır</a:t>
            </a:r>
            <a:r>
              <a:rPr lang="tr-TR" sz="1200" b="0" i="0" dirty="0">
                <a:solidFill>
                  <a:srgbClr val="000000"/>
                </a:solidFill>
                <a:effectLst/>
                <a:latin typeface="Calibri"/>
                <a:ea typeface="Calibri"/>
                <a:cs typeface="Calibri"/>
              </a:rPr>
              <a:t>”.</a:t>
            </a:r>
            <a:r>
              <a:rPr lang="tr-TR" sz="1200" dirty="0">
                <a:latin typeface="Calibri"/>
                <a:ea typeface="Calibri"/>
                <a:cs typeface="Calibri"/>
              </a:rPr>
              <a:t> </a:t>
            </a:r>
            <a:endParaRPr lang="tr-TR" sz="1200" b="0" i="0" dirty="0">
              <a:solidFill>
                <a:srgbClr val="000000"/>
              </a:solidFill>
              <a:ea typeface="Calibri"/>
            </a:endParaRPr>
          </a:p>
          <a:p>
            <a:pPr rtl="0" fontAlgn="base"/>
            <a:endParaRPr lang="tr-TR" sz="1200" b="0" i="0" dirty="0">
              <a:solidFill>
                <a:srgbClr val="000000"/>
              </a:solidFill>
              <a:ea typeface="Calibri" panose="020F0502020204030204" pitchFamily="34" charset="0"/>
            </a:endParaRPr>
          </a:p>
          <a:p>
            <a:pPr fontAlgn="base"/>
            <a:r>
              <a:rPr lang="tr-TR" sz="1200" b="0" i="0" dirty="0">
                <a:solidFill>
                  <a:srgbClr val="000000"/>
                </a:solidFill>
                <a:effectLst/>
                <a:latin typeface="Calibri"/>
                <a:ea typeface="Calibri"/>
                <a:cs typeface="Calibri"/>
              </a:rPr>
              <a:t>Hayvan hakları ve sürdürülebilirlik konuları hakkında artan farkındalık, artan sayıda insanın çevre dostu beslenmeye geçmesine neden oluyor. Hayvansal ürün üreticileri, pazardaki bu talep değişikliğinin sonuçlarıyla karşı </a:t>
            </a:r>
            <a:r>
              <a:rPr lang="tr-TR" sz="1200" dirty="0">
                <a:latin typeface="Calibri"/>
                <a:ea typeface="Calibri"/>
                <a:cs typeface="Calibri"/>
              </a:rPr>
              <a:t>karşıya kalıyorlar</a:t>
            </a:r>
            <a:r>
              <a:rPr lang="tr-TR" sz="1200" b="0" i="0" dirty="0">
                <a:solidFill>
                  <a:srgbClr val="000000"/>
                </a:solidFill>
                <a:effectLst/>
                <a:latin typeface="Calibri"/>
                <a:ea typeface="Calibri"/>
                <a:cs typeface="Calibri"/>
              </a:rPr>
              <a:t>. Tesco, 2025 yılına kadar vegan et tüketiminde %300'lük bir artış tahmin ediyor (BBC News, 2020). Fast food restoranları (Burger King'in bitki bazlı </a:t>
            </a:r>
            <a:r>
              <a:rPr lang="tr-TR" sz="1200" dirty="0">
                <a:latin typeface="Calibri"/>
                <a:ea typeface="Calibri"/>
                <a:cs typeface="Calibri"/>
              </a:rPr>
              <a:t>whooper ürünü</a:t>
            </a:r>
            <a:r>
              <a:rPr lang="tr-TR" sz="1200" b="0" i="0" dirty="0">
                <a:solidFill>
                  <a:srgbClr val="000000"/>
                </a:solidFill>
                <a:effectLst/>
                <a:latin typeface="Calibri"/>
                <a:ea typeface="Calibri"/>
                <a:cs typeface="Calibri"/>
              </a:rPr>
              <a:t>, </a:t>
            </a:r>
            <a:r>
              <a:rPr lang="tr-TR" sz="1200" dirty="0">
                <a:latin typeface="Calibri"/>
                <a:ea typeface="Calibri"/>
                <a:cs typeface="Calibri"/>
              </a:rPr>
              <a:t>McDonald's McPlanthamburger ürünü</a:t>
            </a:r>
            <a:r>
              <a:rPr lang="tr-TR" sz="1200" b="0" i="0" dirty="0">
                <a:solidFill>
                  <a:srgbClr val="000000"/>
                </a:solidFill>
                <a:effectLst/>
                <a:latin typeface="Calibri"/>
                <a:ea typeface="Calibri"/>
                <a:cs typeface="Calibri"/>
              </a:rPr>
              <a:t>,</a:t>
            </a:r>
            <a:r>
              <a:rPr lang="tr-TR" sz="1200" dirty="0">
                <a:latin typeface="Calibri"/>
                <a:ea typeface="Calibri"/>
                <a:cs typeface="Calibri"/>
              </a:rPr>
              <a:t> </a:t>
            </a:r>
            <a:r>
              <a:rPr lang="tr-TR" sz="1200" b="0" i="0" dirty="0">
                <a:solidFill>
                  <a:srgbClr val="000000"/>
                </a:solidFill>
                <a:effectLst/>
                <a:latin typeface="Calibri"/>
                <a:ea typeface="Calibri"/>
                <a:cs typeface="Calibri"/>
              </a:rPr>
              <a:t>KFC'nin Beyond Chicken Fries ve benzeri</a:t>
            </a:r>
            <a:r>
              <a:rPr lang="tr-TR" sz="1200" dirty="0">
                <a:latin typeface="Calibri"/>
                <a:ea typeface="Calibri"/>
                <a:cs typeface="Calibri"/>
              </a:rPr>
              <a:t> ürünleri</a:t>
            </a:r>
            <a:r>
              <a:rPr lang="tr-TR" sz="1200" b="0" i="0" dirty="0">
                <a:solidFill>
                  <a:srgbClr val="000000"/>
                </a:solidFill>
                <a:effectLst/>
                <a:latin typeface="Calibri"/>
                <a:ea typeface="Calibri"/>
                <a:cs typeface="Calibri"/>
              </a:rPr>
              <a:t>) menülerini tıpkı et gibi tat veren bitki bazlı ürünlerle </a:t>
            </a:r>
            <a:r>
              <a:rPr lang="tr-TR" sz="1200" dirty="0">
                <a:latin typeface="Calibri"/>
                <a:ea typeface="Calibri"/>
                <a:cs typeface="Calibri"/>
              </a:rPr>
              <a:t>güncellediler</a:t>
            </a:r>
            <a:r>
              <a:rPr lang="tr-TR" sz="1200" b="0" i="0" dirty="0">
                <a:solidFill>
                  <a:srgbClr val="000000"/>
                </a:solidFill>
                <a:effectLst/>
                <a:latin typeface="Calibri"/>
                <a:ea typeface="Calibri"/>
                <a:cs typeface="Calibri"/>
              </a:rPr>
              <a:t> Et yerine geçen bitki bazlı</a:t>
            </a:r>
            <a:r>
              <a:rPr lang="tr-TR" sz="1200" dirty="0">
                <a:latin typeface="Calibri"/>
                <a:ea typeface="Calibri"/>
                <a:cs typeface="Calibri"/>
              </a:rPr>
              <a:t> ürünler üreten, 2009 yılında Ethan Brown tarafından kurulan </a:t>
            </a:r>
            <a:r>
              <a:rPr lang="tr-TR" sz="1200" b="0" i="0" dirty="0">
                <a:solidFill>
                  <a:srgbClr val="000000"/>
                </a:solidFill>
                <a:effectLst/>
                <a:latin typeface="Calibri"/>
                <a:ea typeface="Calibri"/>
                <a:cs typeface="Calibri"/>
              </a:rPr>
              <a:t>Beyond Meat</a:t>
            </a:r>
            <a:r>
              <a:rPr lang="tr-TR" sz="1200" dirty="0">
                <a:latin typeface="Calibri"/>
                <a:ea typeface="Calibri"/>
                <a:cs typeface="Calibri"/>
              </a:rPr>
              <a:t> (t.y.),</a:t>
            </a:r>
            <a:r>
              <a:rPr lang="tr-TR" sz="1200" b="0" i="0" dirty="0">
                <a:solidFill>
                  <a:srgbClr val="000000"/>
                </a:solidFill>
                <a:effectLst/>
                <a:latin typeface="Calibri"/>
                <a:ea typeface="Calibri"/>
                <a:cs typeface="Calibri"/>
              </a:rPr>
              <a:t> </a:t>
            </a:r>
            <a:r>
              <a:rPr lang="tr-TR" sz="1200" dirty="0">
                <a:latin typeface="Calibri"/>
                <a:ea typeface="Calibri"/>
                <a:cs typeface="Calibri"/>
              </a:rPr>
              <a:t>hayvanları feda etmeden “</a:t>
            </a:r>
            <a:r>
              <a:rPr lang="tr-TR" sz="1200" i="1" dirty="0">
                <a:latin typeface="Calibri"/>
                <a:ea typeface="Calibri"/>
                <a:cs typeface="Calibri"/>
              </a:rPr>
              <a:t>lezzetli, besleyici, sürdürülebilir protein</a:t>
            </a:r>
            <a:r>
              <a:rPr lang="tr-TR" sz="1200" dirty="0">
                <a:latin typeface="Calibri"/>
                <a:ea typeface="Calibri"/>
                <a:cs typeface="Calibri"/>
              </a:rPr>
              <a:t>” üretmeyi kendilerine misyon edindiler. Firma, bitki</a:t>
            </a:r>
            <a:r>
              <a:rPr lang="tr-TR" sz="1200" b="0" i="0" dirty="0">
                <a:solidFill>
                  <a:srgbClr val="000000"/>
                </a:solidFill>
                <a:effectLst/>
                <a:latin typeface="Calibri"/>
                <a:ea typeface="Calibri"/>
                <a:cs typeface="Calibri"/>
              </a:rPr>
              <a:t> bazlı köfte, tavuk, sosis, biftek vb.</a:t>
            </a:r>
            <a:r>
              <a:rPr lang="tr-TR" sz="1200" dirty="0">
                <a:latin typeface="Calibri"/>
                <a:ea typeface="Calibri"/>
                <a:cs typeface="Calibri"/>
              </a:rPr>
              <a:t> üretmektedir.</a:t>
            </a:r>
            <a:endParaRPr lang="tr-TR" sz="1200" b="0" i="0" dirty="0">
              <a:solidFill>
                <a:srgbClr val="000000"/>
              </a:solidFill>
              <a:latin typeface="Calibri"/>
              <a:ea typeface="Calibri"/>
              <a:cs typeface="Calibri"/>
            </a:endParaRPr>
          </a:p>
          <a:p>
            <a:pPr rtl="0" fontAlgn="base"/>
            <a:endParaRPr lang="tr-TR" sz="1200" dirty="0">
              <a:ea typeface="Calibri" panose="020F0502020204030204" pitchFamily="34" charset="0"/>
            </a:endParaRPr>
          </a:p>
          <a:p>
            <a:pPr fontAlgn="base"/>
            <a:r>
              <a:rPr lang="tr-TR" sz="1200" b="0" i="0" dirty="0">
                <a:solidFill>
                  <a:srgbClr val="000000"/>
                </a:solidFill>
                <a:effectLst/>
                <a:latin typeface="Calibri"/>
                <a:ea typeface="Calibri"/>
                <a:cs typeface="Calibri"/>
              </a:rPr>
              <a:t>Bitkisel ağırlıklı beslenme sadece çevresel sürdürülebilirlik ya da hayvan hakları ve sağlığı açısından tercih edilmiyor. Artan meyve ve sebze tüketimi, kolon kanseri</a:t>
            </a:r>
            <a:r>
              <a:rPr lang="tr-TR" sz="1200" dirty="0">
                <a:latin typeface="Calibri"/>
                <a:ea typeface="Calibri"/>
                <a:cs typeface="Calibri"/>
              </a:rPr>
              <a:t> (</a:t>
            </a:r>
            <a:r>
              <a:rPr lang="tr-TR" sz="1200" dirty="0" err="1">
                <a:latin typeface="Calibri"/>
                <a:ea typeface="Calibri"/>
                <a:cs typeface="Calibri"/>
              </a:rPr>
              <a:t>Mettlin</a:t>
            </a:r>
            <a:r>
              <a:rPr lang="tr-TR" sz="1200" dirty="0">
                <a:latin typeface="Calibri"/>
                <a:ea typeface="Calibri"/>
                <a:cs typeface="Calibri"/>
              </a:rPr>
              <a:t> vd.,1981; Jenkins vd., 2001), akciğer kanseri (</a:t>
            </a:r>
            <a:r>
              <a:rPr lang="tr-TR" sz="1200" dirty="0" err="1">
                <a:latin typeface="Calibri"/>
                <a:ea typeface="Calibri"/>
                <a:cs typeface="Calibri"/>
              </a:rPr>
              <a:t>Voorrips</a:t>
            </a:r>
            <a:r>
              <a:rPr lang="tr-TR" sz="1200" dirty="0">
                <a:latin typeface="Calibri"/>
                <a:ea typeface="Calibri"/>
                <a:cs typeface="Calibri"/>
              </a:rPr>
              <a:t> vd., 2000); kolorektal kanser (Terry vd., 2001) ve meme kanseri (</a:t>
            </a:r>
            <a:r>
              <a:rPr lang="tr-TR" sz="1200" dirty="0" err="1">
                <a:latin typeface="Calibri"/>
                <a:ea typeface="Calibri"/>
                <a:cs typeface="Calibri"/>
              </a:rPr>
              <a:t>Gandini</a:t>
            </a:r>
            <a:r>
              <a:rPr lang="tr-TR" sz="1200" dirty="0">
                <a:latin typeface="Calibri"/>
                <a:ea typeface="Calibri"/>
                <a:cs typeface="Calibri"/>
              </a:rPr>
              <a:t> vd., 2000) riskini</a:t>
            </a:r>
            <a:r>
              <a:rPr lang="tr-TR" sz="1200" b="0" i="0" dirty="0">
                <a:solidFill>
                  <a:srgbClr val="000000"/>
                </a:solidFill>
                <a:effectLst/>
                <a:latin typeface="Calibri"/>
                <a:ea typeface="Calibri"/>
                <a:cs typeface="Calibri"/>
              </a:rPr>
              <a:t> azaltan yüksek lif alımına neden olur</a:t>
            </a:r>
            <a:r>
              <a:rPr lang="tr-TR" sz="1200" dirty="0">
                <a:latin typeface="Calibri"/>
                <a:ea typeface="Calibri"/>
                <a:cs typeface="Calibri"/>
              </a:rPr>
              <a:t>.</a:t>
            </a:r>
            <a:r>
              <a:rPr lang="tr-TR" sz="1200" b="0" i="0" dirty="0">
                <a:solidFill>
                  <a:srgbClr val="000000"/>
                </a:solidFill>
                <a:effectLst/>
                <a:latin typeface="Calibri"/>
                <a:ea typeface="Calibri"/>
                <a:cs typeface="Calibri"/>
              </a:rPr>
              <a:t> Bazı araştırmalar, </a:t>
            </a:r>
            <a:r>
              <a:rPr lang="tr-TR" sz="1200" b="0" i="0" dirty="0" err="1">
                <a:solidFill>
                  <a:srgbClr val="000000"/>
                </a:solidFill>
                <a:effectLst/>
                <a:latin typeface="Calibri"/>
                <a:ea typeface="Calibri"/>
                <a:cs typeface="Calibri"/>
              </a:rPr>
              <a:t>lahanagiller</a:t>
            </a:r>
            <a:r>
              <a:rPr lang="tr-TR" sz="1200" b="0" i="0" dirty="0">
                <a:solidFill>
                  <a:srgbClr val="000000"/>
                </a:solidFill>
                <a:effectLst/>
                <a:latin typeface="Calibri"/>
                <a:ea typeface="Calibri"/>
                <a:cs typeface="Calibri"/>
              </a:rPr>
              <a:t> (</a:t>
            </a:r>
            <a:r>
              <a:rPr lang="tr-TR" sz="1200" dirty="0">
                <a:latin typeface="Calibri"/>
                <a:ea typeface="Calibri"/>
                <a:cs typeface="Calibri"/>
              </a:rPr>
              <a:t>Van</a:t>
            </a:r>
            <a:r>
              <a:rPr lang="tr-TR" sz="1200" b="0" i="0" dirty="0">
                <a:solidFill>
                  <a:srgbClr val="000000"/>
                </a:solidFill>
                <a:effectLst/>
                <a:latin typeface="Calibri"/>
                <a:ea typeface="Calibri"/>
                <a:cs typeface="Calibri"/>
              </a:rPr>
              <a:t> </a:t>
            </a:r>
            <a:r>
              <a:rPr lang="tr-TR" sz="1200" b="0" i="0" dirty="0" err="1">
                <a:solidFill>
                  <a:srgbClr val="000000"/>
                </a:solidFill>
                <a:effectLst/>
                <a:latin typeface="Calibri"/>
                <a:ea typeface="Calibri"/>
                <a:cs typeface="Calibri"/>
              </a:rPr>
              <a:t>Poppel</a:t>
            </a:r>
            <a:r>
              <a:rPr lang="tr-TR" sz="1200" b="0" i="0" dirty="0">
                <a:solidFill>
                  <a:srgbClr val="000000"/>
                </a:solidFill>
                <a:effectLst/>
                <a:latin typeface="Calibri"/>
                <a:ea typeface="Calibri"/>
                <a:cs typeface="Calibri"/>
              </a:rPr>
              <a:t> </a:t>
            </a:r>
            <a:r>
              <a:rPr lang="tr-TR" sz="1200" dirty="0">
                <a:latin typeface="Calibri"/>
                <a:ea typeface="Calibri"/>
                <a:cs typeface="Calibri"/>
              </a:rPr>
              <a:t>vd.,</a:t>
            </a:r>
            <a:r>
              <a:rPr lang="tr-TR" sz="1200" b="0" i="0" dirty="0">
                <a:solidFill>
                  <a:srgbClr val="000000"/>
                </a:solidFill>
                <a:effectLst/>
                <a:latin typeface="Calibri"/>
                <a:ea typeface="Calibri"/>
                <a:cs typeface="Calibri"/>
              </a:rPr>
              <a:t> 1999), sarımsak (</a:t>
            </a:r>
            <a:r>
              <a:rPr lang="tr-TR" sz="1200" b="0" i="0" dirty="0" err="1">
                <a:solidFill>
                  <a:srgbClr val="000000"/>
                </a:solidFill>
                <a:effectLst/>
                <a:latin typeface="Calibri"/>
                <a:ea typeface="Calibri"/>
                <a:cs typeface="Calibri"/>
              </a:rPr>
              <a:t>Fleischauer</a:t>
            </a:r>
            <a:r>
              <a:rPr lang="tr-TR" sz="1200" b="0" i="0" dirty="0">
                <a:solidFill>
                  <a:srgbClr val="000000"/>
                </a:solidFill>
                <a:effectLst/>
                <a:latin typeface="Calibri"/>
                <a:ea typeface="Calibri"/>
                <a:cs typeface="Calibri"/>
              </a:rPr>
              <a:t> ve </a:t>
            </a:r>
            <a:r>
              <a:rPr lang="tr-TR" sz="1200" b="0" i="0" dirty="0" err="1">
                <a:solidFill>
                  <a:srgbClr val="000000"/>
                </a:solidFill>
                <a:effectLst/>
                <a:latin typeface="Calibri"/>
                <a:ea typeface="Calibri"/>
                <a:cs typeface="Calibri"/>
              </a:rPr>
              <a:t>Arab</a:t>
            </a:r>
            <a:r>
              <a:rPr lang="tr-TR" sz="1200" b="0" i="0" dirty="0">
                <a:solidFill>
                  <a:srgbClr val="000000"/>
                </a:solidFill>
                <a:effectLst/>
                <a:latin typeface="Calibri"/>
                <a:ea typeface="Calibri"/>
                <a:cs typeface="Calibri"/>
              </a:rPr>
              <a:t>, 2001; </a:t>
            </a:r>
            <a:r>
              <a:rPr lang="tr-TR" sz="1200" b="0" i="0" dirty="0" err="1">
                <a:solidFill>
                  <a:srgbClr val="000000"/>
                </a:solidFill>
                <a:effectLst/>
                <a:latin typeface="Calibri"/>
                <a:ea typeface="Calibri"/>
                <a:cs typeface="Calibri"/>
              </a:rPr>
              <a:t>Galeone</a:t>
            </a:r>
            <a:r>
              <a:rPr lang="tr-TR" sz="1200" b="0" i="0" dirty="0">
                <a:solidFill>
                  <a:srgbClr val="000000"/>
                </a:solidFill>
                <a:effectLst/>
                <a:latin typeface="Calibri"/>
                <a:ea typeface="Calibri"/>
                <a:cs typeface="Calibri"/>
              </a:rPr>
              <a:t> </a:t>
            </a:r>
            <a:r>
              <a:rPr lang="tr-TR" sz="1200" dirty="0">
                <a:latin typeface="Calibri"/>
                <a:ea typeface="Calibri"/>
                <a:cs typeface="Calibri"/>
              </a:rPr>
              <a:t>vd.,</a:t>
            </a:r>
            <a:r>
              <a:rPr lang="tr-TR" sz="1200" b="0" i="0" dirty="0">
                <a:solidFill>
                  <a:srgbClr val="000000"/>
                </a:solidFill>
                <a:effectLst/>
                <a:latin typeface="Calibri"/>
                <a:ea typeface="Calibri"/>
                <a:cs typeface="Calibri"/>
              </a:rPr>
              <a:t> 2006) gibi kanserden koruyucu etkileri için belirli sebzelere atıfta bulunur.</a:t>
            </a:r>
            <a:r>
              <a:rPr lang="tr-TR" sz="1200" dirty="0">
                <a:latin typeface="Calibri"/>
                <a:ea typeface="Calibri"/>
                <a:cs typeface="Calibri"/>
              </a:rPr>
              <a:t> Vejetaryen  beslenmenin diğer sonuçları Phillips (2005) tarafından tartışılmaktadır.</a:t>
            </a:r>
            <a:endParaRPr lang="tr-TR" sz="1200" b="0" i="0" dirty="0">
              <a:solidFill>
                <a:srgbClr val="000000"/>
              </a:solidFill>
              <a:ea typeface="Calibri"/>
            </a:endParaRPr>
          </a:p>
        </p:txBody>
      </p:sp>
      <p:sp>
        <p:nvSpPr>
          <p:cNvPr id="5" name="Slide Number Placeholder 9">
            <a:extLst>
              <a:ext uri="{FF2B5EF4-FFF2-40B4-BE49-F238E27FC236}">
                <a16:creationId xmlns:a16="http://schemas.microsoft.com/office/drawing/2014/main" id="{BF43A433-9C8A-588C-B0ED-B87D6FAB414E}"/>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57</a:t>
            </a:fld>
            <a:endParaRPr lang="en-US" sz="1100"/>
          </a:p>
        </p:txBody>
      </p:sp>
    </p:spTree>
    <p:extLst>
      <p:ext uri="{BB962C8B-B14F-4D97-AF65-F5344CB8AC3E}">
        <p14:creationId xmlns:p14="http://schemas.microsoft.com/office/powerpoint/2010/main" val="1922536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F4858-BA3C-BB6B-E7ED-C40CD64A66D3}"/>
              </a:ext>
            </a:extLst>
          </p:cNvPr>
          <p:cNvSpPr>
            <a:spLocks noGrp="1"/>
          </p:cNvSpPr>
          <p:nvPr>
            <p:ph type="body" sz="quarter" idx="32"/>
          </p:nvPr>
        </p:nvSpPr>
        <p:spPr/>
        <p:txBody>
          <a:bodyPr lIns="91440" tIns="45720" rIns="91440" bIns="45720" numCol="1" spcCol="288000" anchor="t">
            <a:noAutofit/>
          </a:bodyPr>
          <a:lstStyle/>
          <a:p>
            <a:r>
              <a:rPr lang="tr-TR" sz="1200" dirty="0">
                <a:latin typeface="Calibri"/>
                <a:cs typeface="Calibri"/>
              </a:rPr>
              <a:t>İşlenmiş et tüketiminin yüksek olması, ki buradaki işlenmiş et “</a:t>
            </a:r>
            <a:r>
              <a:rPr lang="tr-TR" sz="1200" i="1" dirty="0">
                <a:latin typeface="Calibri"/>
                <a:cs typeface="Calibri"/>
              </a:rPr>
              <a:t>tuzlama, kürleme, fermantasyon, tütsüleme veya diğer işlemler yoluyla dönüştürülmüş eti" </a:t>
            </a:r>
            <a:r>
              <a:rPr lang="tr-TR" sz="1200" dirty="0">
                <a:latin typeface="Calibri"/>
                <a:cs typeface="Calibri"/>
              </a:rPr>
              <a:t>ifade eder (</a:t>
            </a:r>
            <a:r>
              <a:rPr lang="tr-TR" sz="1200" dirty="0" err="1">
                <a:latin typeface="Calibri"/>
                <a:cs typeface="Calibri"/>
              </a:rPr>
              <a:t>Bouvard</a:t>
            </a:r>
            <a:r>
              <a:rPr lang="tr-TR" sz="1200" dirty="0">
                <a:latin typeface="Calibri"/>
                <a:cs typeface="Calibri"/>
              </a:rPr>
              <a:t> vd., 2015); pankreas kanseri (</a:t>
            </a:r>
            <a:r>
              <a:rPr lang="tr-TR" sz="1200" dirty="0" err="1">
                <a:latin typeface="Calibri"/>
                <a:cs typeface="Calibri"/>
              </a:rPr>
              <a:t>Larsson</a:t>
            </a:r>
            <a:r>
              <a:rPr lang="tr-TR" sz="1200" dirty="0">
                <a:latin typeface="Calibri"/>
                <a:cs typeface="Calibri"/>
              </a:rPr>
              <a:t> ve </a:t>
            </a:r>
            <a:r>
              <a:rPr lang="tr-TR" sz="1200" dirty="0" err="1">
                <a:latin typeface="Calibri"/>
                <a:cs typeface="Calibri"/>
              </a:rPr>
              <a:t>Wolk</a:t>
            </a:r>
            <a:r>
              <a:rPr lang="tr-TR" sz="1200" dirty="0">
                <a:latin typeface="Calibri"/>
                <a:cs typeface="Calibri"/>
              </a:rPr>
              <a:t>, 2012), kolorektal, kolon ve rektum kanserleri (</a:t>
            </a:r>
            <a:r>
              <a:rPr lang="tr-TR" sz="1200" dirty="0" err="1">
                <a:latin typeface="Calibri"/>
                <a:cs typeface="Calibri"/>
              </a:rPr>
              <a:t>Chan</a:t>
            </a:r>
            <a:r>
              <a:rPr lang="tr-TR" sz="1200" dirty="0">
                <a:latin typeface="Calibri"/>
                <a:cs typeface="Calibri"/>
              </a:rPr>
              <a:t> vd., 2011; </a:t>
            </a:r>
            <a:r>
              <a:rPr lang="tr-TR" sz="1200" dirty="0" err="1">
                <a:latin typeface="Calibri"/>
                <a:cs typeface="Calibri"/>
              </a:rPr>
              <a:t>Santarelli</a:t>
            </a:r>
            <a:r>
              <a:rPr lang="tr-TR" sz="1200" dirty="0">
                <a:latin typeface="Calibri"/>
                <a:cs typeface="Calibri"/>
              </a:rPr>
              <a:t> vd., 2008; World </a:t>
            </a:r>
            <a:r>
              <a:rPr lang="tr-TR" sz="1200" dirty="0" err="1">
                <a:latin typeface="Calibri"/>
                <a:cs typeface="Calibri"/>
              </a:rPr>
              <a:t>Cancer</a:t>
            </a:r>
            <a:r>
              <a:rPr lang="tr-TR" sz="1200" dirty="0">
                <a:latin typeface="Calibri"/>
                <a:cs typeface="Calibri"/>
              </a:rPr>
              <a:t> </a:t>
            </a:r>
            <a:r>
              <a:rPr lang="tr-TR" sz="1200" dirty="0" err="1">
                <a:latin typeface="Calibri"/>
                <a:cs typeface="Calibri"/>
              </a:rPr>
              <a:t>Research</a:t>
            </a:r>
            <a:r>
              <a:rPr lang="tr-TR" sz="1200" dirty="0">
                <a:latin typeface="Calibri"/>
                <a:cs typeface="Calibri"/>
              </a:rPr>
              <a:t> </a:t>
            </a:r>
            <a:r>
              <a:rPr lang="tr-TR" sz="1200" dirty="0" err="1">
                <a:latin typeface="Calibri"/>
                <a:cs typeface="Calibri"/>
              </a:rPr>
              <a:t>Fund</a:t>
            </a:r>
            <a:r>
              <a:rPr lang="tr-TR" sz="1200" dirty="0">
                <a:latin typeface="Calibri"/>
                <a:cs typeface="Calibri"/>
              </a:rPr>
              <a:t> International, </a:t>
            </a:r>
            <a:r>
              <a:rPr lang="tr-TR" sz="1200" dirty="0" err="1">
                <a:latin typeface="Calibri"/>
                <a:cs typeface="Calibri"/>
              </a:rPr>
              <a:t>t.y</a:t>
            </a:r>
            <a:r>
              <a:rPr lang="tr-TR" sz="1200" dirty="0">
                <a:latin typeface="Calibri"/>
                <a:cs typeface="Calibri"/>
              </a:rPr>
              <a:t>.), akciğer kanseri (Cross vd., 2007; Lam vd., 2009) ve diğer bazı kanserler riskinde artış ile ilişkilidir. Yüksek sıcaklıklarda tavada kızartma, ızgara veya mangalda pişirme, bazı kanserojenlerin yüksek miktarlarda ,ortaya çıkmasına neden olduğundan etin pişirme yöntemi de kanserojen bileşikleri etkiler (</a:t>
            </a:r>
            <a:r>
              <a:rPr lang="tr-TR" sz="1200" dirty="0" err="1">
                <a:latin typeface="Calibri"/>
                <a:cs typeface="Calibri"/>
              </a:rPr>
              <a:t>Bouvard</a:t>
            </a:r>
            <a:r>
              <a:rPr lang="tr-TR" sz="1200" dirty="0">
                <a:latin typeface="Calibri"/>
                <a:cs typeface="Calibri"/>
              </a:rPr>
              <a:t> vd., 2015). Buna göre, Amerikan Kanser Araştırmaları Enstitüsü (Smith, 2019) ve Avustralya Kanser Konseyi  gibi kuruluşlar, kanser ve işlenmiş et tüketimi hakkında farkındalık yaratmak, kırmızı et tüketimini azaltmayı ve işlenmiş et ürünlerinden mümkün olduğunca kaçınmayı önermektedir.</a:t>
            </a:r>
            <a:endParaRPr lang="tr-TR" sz="1200" dirty="0"/>
          </a:p>
          <a:p>
            <a:pPr rtl="0"/>
            <a:endParaRPr lang="tr-TR" sz="1200" dirty="0"/>
          </a:p>
          <a:p>
            <a:pPr rtl="0"/>
            <a:r>
              <a:rPr lang="tr-TR" sz="1200" dirty="0">
                <a:latin typeface="Calibri"/>
                <a:cs typeface="Calibri"/>
              </a:rPr>
              <a:t>Öte yandan, vejetaryenler ve veganlar, tüketicilerin besin değerleri konusunda eğitilmesini gerektiren bazı besinlerden yoksun olabilir. Bitki bazlı diyetler B12 Vitamini eksikliğine neden olabilir (</a:t>
            </a:r>
            <a:r>
              <a:rPr lang="tr-TR" sz="1200" dirty="0" err="1">
                <a:latin typeface="Calibri"/>
                <a:cs typeface="Calibri"/>
              </a:rPr>
              <a:t>Pawlak</a:t>
            </a:r>
            <a:r>
              <a:rPr lang="tr-TR" sz="1200" dirty="0">
                <a:latin typeface="Calibri"/>
                <a:cs typeface="Calibri"/>
              </a:rPr>
              <a:t> vd., 2013; Phillips 2005). Bu da gıdanın besin değerine dikkat eden, okuyan, araştıran ve gıda okuryazarlığına ilgi duyan bir tüketici profilini gerektirmektedir.</a:t>
            </a:r>
            <a:endParaRPr lang="tr-TR" sz="1200" dirty="0"/>
          </a:p>
        </p:txBody>
      </p:sp>
      <p:sp>
        <p:nvSpPr>
          <p:cNvPr id="7" name="Text Placeholder 1">
            <a:extLst>
              <a:ext uri="{FF2B5EF4-FFF2-40B4-BE49-F238E27FC236}">
                <a16:creationId xmlns:a16="http://schemas.microsoft.com/office/drawing/2014/main" id="{88FA8675-389D-4746-E1E3-D1C89F9BED61}"/>
              </a:ext>
            </a:extLst>
          </p:cNvPr>
          <p:cNvSpPr>
            <a:spLocks noGrp="1"/>
          </p:cNvSpPr>
          <p:nvPr>
            <p:ph type="body" sz="quarter" idx="30"/>
          </p:nvPr>
        </p:nvSpPr>
        <p:spPr>
          <a:xfrm>
            <a:off x="292409" y="392022"/>
            <a:ext cx="5655136" cy="946746"/>
          </a:xfrm>
        </p:spPr>
        <p:txBody>
          <a:body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Sorumlu Tüketim</a:t>
            </a:r>
          </a:p>
          <a:p>
            <a:pPr algn="l" rtl="0"/>
            <a:endParaRPr lang="en-IE"/>
          </a:p>
        </p:txBody>
      </p:sp>
      <p:sp>
        <p:nvSpPr>
          <p:cNvPr id="8" name="TextBox 7">
            <a:extLst>
              <a:ext uri="{FF2B5EF4-FFF2-40B4-BE49-F238E27FC236}">
                <a16:creationId xmlns:a16="http://schemas.microsoft.com/office/drawing/2014/main" id="{5D940DEA-2288-56F3-5E35-DCDD48175DF1}"/>
              </a:ext>
            </a:extLst>
          </p:cNvPr>
          <p:cNvSpPr txBox="1"/>
          <p:nvPr/>
        </p:nvSpPr>
        <p:spPr>
          <a:xfrm>
            <a:off x="292409" y="1113485"/>
            <a:ext cx="5362728" cy="461665"/>
          </a:xfrm>
          <a:prstGeom prst="rect">
            <a:avLst/>
          </a:prstGeom>
          <a:noFill/>
        </p:spPr>
        <p:txBody>
          <a:bodyPr wrap="square">
            <a:spAutoFit/>
          </a:bodyPr>
          <a:lstStyle/>
          <a:p>
            <a:pPr algn="l"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B.4.3.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Zulümsüz</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 Bitki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Temelli</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Yaşam</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9" name="Graphic 2">
            <a:extLst>
              <a:ext uri="{FF2B5EF4-FFF2-40B4-BE49-F238E27FC236}">
                <a16:creationId xmlns:a16="http://schemas.microsoft.com/office/drawing/2014/main" id="{C3291A56-81EB-9B8A-5DC3-61C351880E91}"/>
              </a:ext>
            </a:extLst>
          </p:cNvPr>
          <p:cNvGrpSpPr/>
          <p:nvPr/>
        </p:nvGrpSpPr>
        <p:grpSpPr>
          <a:xfrm>
            <a:off x="6183197" y="273012"/>
            <a:ext cx="1082141" cy="1124763"/>
            <a:chOff x="690225" y="4499263"/>
            <a:chExt cx="1499146" cy="1521296"/>
          </a:xfrm>
        </p:grpSpPr>
        <p:sp>
          <p:nvSpPr>
            <p:cNvPr id="10" name="Freeform 109">
              <a:extLst>
                <a:ext uri="{FF2B5EF4-FFF2-40B4-BE49-F238E27FC236}">
                  <a16:creationId xmlns:a16="http://schemas.microsoft.com/office/drawing/2014/main" id="{9701D7CF-C54F-0F6C-9D89-D2CE440C935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1" name="Graphic 2">
              <a:extLst>
                <a:ext uri="{FF2B5EF4-FFF2-40B4-BE49-F238E27FC236}">
                  <a16:creationId xmlns:a16="http://schemas.microsoft.com/office/drawing/2014/main" id="{C52BC982-6319-902B-57C9-E0D43B18D6C1}"/>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C6376319-FB0B-3BA9-B620-F614F9C3EC5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67">
                <a:extLst>
                  <a:ext uri="{FF2B5EF4-FFF2-40B4-BE49-F238E27FC236}">
                    <a16:creationId xmlns:a16="http://schemas.microsoft.com/office/drawing/2014/main" id="{F27E56C2-39BA-B52C-9AF3-611ACE88AA0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8">
                <a:extLst>
                  <a:ext uri="{FF2B5EF4-FFF2-40B4-BE49-F238E27FC236}">
                    <a16:creationId xmlns:a16="http://schemas.microsoft.com/office/drawing/2014/main" id="{A2F1179D-8D3B-E140-8B7E-A041D721237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70">
                <a:extLst>
                  <a:ext uri="{FF2B5EF4-FFF2-40B4-BE49-F238E27FC236}">
                    <a16:creationId xmlns:a16="http://schemas.microsoft.com/office/drawing/2014/main" id="{9DEBEB7B-C7CF-3684-05AC-E58AAE88957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1">
                <a:extLst>
                  <a:ext uri="{FF2B5EF4-FFF2-40B4-BE49-F238E27FC236}">
                    <a16:creationId xmlns:a16="http://schemas.microsoft.com/office/drawing/2014/main" id="{F505CC67-6BA1-4024-9555-C5B826673E8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2D71310C-5D84-E548-A14D-B8073EDEF4E5}"/>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339E4EAC-751C-E44B-7020-10983E77DB8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26">
                <a:extLst>
                  <a:ext uri="{FF2B5EF4-FFF2-40B4-BE49-F238E27FC236}">
                    <a16:creationId xmlns:a16="http://schemas.microsoft.com/office/drawing/2014/main" id="{9372701E-8196-7E40-4139-BF9F493E420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31">
                <a:extLst>
                  <a:ext uri="{FF2B5EF4-FFF2-40B4-BE49-F238E27FC236}">
                    <a16:creationId xmlns:a16="http://schemas.microsoft.com/office/drawing/2014/main" id="{4BE91D9B-26AA-27CA-EB3E-E6D27C8AB64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9">
                <a:extLst>
                  <a:ext uri="{FF2B5EF4-FFF2-40B4-BE49-F238E27FC236}">
                    <a16:creationId xmlns:a16="http://schemas.microsoft.com/office/drawing/2014/main" id="{D04F7149-7337-3552-C886-56869082026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5">
                <a:extLst>
                  <a:ext uri="{FF2B5EF4-FFF2-40B4-BE49-F238E27FC236}">
                    <a16:creationId xmlns:a16="http://schemas.microsoft.com/office/drawing/2014/main" id="{EF5B9457-6D39-69F6-2940-06B7286103D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406F7B16-7499-B899-EFE4-783F06A565D0}"/>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C1AD8211-AC59-9985-4A7D-4FA43B87B49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1">
                <a:extLst>
                  <a:ext uri="{FF2B5EF4-FFF2-40B4-BE49-F238E27FC236}">
                    <a16:creationId xmlns:a16="http://schemas.microsoft.com/office/drawing/2014/main" id="{6E6911C2-1A03-4AD2-1D64-BA0864ADAD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2">
                <a:extLst>
                  <a:ext uri="{FF2B5EF4-FFF2-40B4-BE49-F238E27FC236}">
                    <a16:creationId xmlns:a16="http://schemas.microsoft.com/office/drawing/2014/main" id="{8769EE1F-3CB2-D9A8-D773-B25CCF81B34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3">
                <a:extLst>
                  <a:ext uri="{FF2B5EF4-FFF2-40B4-BE49-F238E27FC236}">
                    <a16:creationId xmlns:a16="http://schemas.microsoft.com/office/drawing/2014/main" id="{E0CCBB8D-CB59-1694-6634-AE84E790D4D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4">
                <a:extLst>
                  <a:ext uri="{FF2B5EF4-FFF2-40B4-BE49-F238E27FC236}">
                    <a16:creationId xmlns:a16="http://schemas.microsoft.com/office/drawing/2014/main" id="{672F488E-0FCF-6356-E407-03FC550FAF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3FF596AA-4DB3-6348-0D0C-8ACBE08C6AA8}"/>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AD190B16-52F6-459A-0136-19EBDF51AFDD}"/>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66FCACB3-4C93-7EBC-7491-95F9A48DCE9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0" name="Freeform 119">
                  <a:extLst>
                    <a:ext uri="{FF2B5EF4-FFF2-40B4-BE49-F238E27FC236}">
                      <a16:creationId xmlns:a16="http://schemas.microsoft.com/office/drawing/2014/main" id="{3F0A93A5-6303-A2CC-5AB7-3F93133C025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6" name="Freeform 115">
                <a:extLst>
                  <a:ext uri="{FF2B5EF4-FFF2-40B4-BE49-F238E27FC236}">
                    <a16:creationId xmlns:a16="http://schemas.microsoft.com/office/drawing/2014/main" id="{D254E722-373A-1C08-30E0-A01B07C2876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6">
                <a:extLst>
                  <a:ext uri="{FF2B5EF4-FFF2-40B4-BE49-F238E27FC236}">
                    <a16:creationId xmlns:a16="http://schemas.microsoft.com/office/drawing/2014/main" id="{1E0336DF-77A1-CCA0-DE99-D006B7F3D9A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7">
                <a:extLst>
                  <a:ext uri="{FF2B5EF4-FFF2-40B4-BE49-F238E27FC236}">
                    <a16:creationId xmlns:a16="http://schemas.microsoft.com/office/drawing/2014/main" id="{85F93B35-DDDB-9C80-D148-2BB56375BC6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9" name="Picture 38" descr="Beet veggie burger">
            <a:extLst>
              <a:ext uri="{FF2B5EF4-FFF2-40B4-BE49-F238E27FC236}">
                <a16:creationId xmlns:a16="http://schemas.microsoft.com/office/drawing/2014/main" id="{FFA156C1-E690-9818-6848-C199088B46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6715" y="6875081"/>
            <a:ext cx="3546083" cy="2519892"/>
          </a:xfrm>
          <a:prstGeom prst="rect">
            <a:avLst/>
          </a:prstGeom>
        </p:spPr>
      </p:pic>
      <p:pic>
        <p:nvPicPr>
          <p:cNvPr id="41" name="Picture 40" descr="Multi-layer burger with fries on wood board">
            <a:extLst>
              <a:ext uri="{FF2B5EF4-FFF2-40B4-BE49-F238E27FC236}">
                <a16:creationId xmlns:a16="http://schemas.microsoft.com/office/drawing/2014/main" id="{8E310518-52EC-6C3E-CAB4-FB430BEBD3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77" y="6875081"/>
            <a:ext cx="3662960" cy="2519892"/>
          </a:xfrm>
          <a:prstGeom prst="rect">
            <a:avLst/>
          </a:prstGeom>
        </p:spPr>
      </p:pic>
      <p:sp>
        <p:nvSpPr>
          <p:cNvPr id="42" name="TextBox 41">
            <a:extLst>
              <a:ext uri="{FF2B5EF4-FFF2-40B4-BE49-F238E27FC236}">
                <a16:creationId xmlns:a16="http://schemas.microsoft.com/office/drawing/2014/main" id="{DB1A8A5A-1893-C79C-69EE-50D0546B60BE}"/>
              </a:ext>
            </a:extLst>
          </p:cNvPr>
          <p:cNvSpPr txBox="1"/>
          <p:nvPr/>
        </p:nvSpPr>
        <p:spPr>
          <a:xfrm>
            <a:off x="1431404" y="6454033"/>
            <a:ext cx="5830501" cy="369332"/>
          </a:xfrm>
          <a:prstGeom prst="rect">
            <a:avLst/>
          </a:prstGeom>
          <a:noFill/>
        </p:spPr>
        <p:txBody>
          <a:bodyPr wrap="square" lIns="91440" tIns="45720" rIns="91440" bIns="45720" rtlCol="0" anchor="t">
            <a:spAutoFit/>
          </a:bodyPr>
          <a:lstStyle/>
          <a:p>
            <a:r>
              <a:rPr lang="en-IE" b="1" dirty="0" err="1">
                <a:latin typeface="Calibri"/>
                <a:ea typeface="Calibri" panose="020F0502020204030204" pitchFamily="34" charset="0"/>
                <a:cs typeface="Calibri"/>
              </a:rPr>
              <a:t>Hayvan</a:t>
            </a:r>
            <a:r>
              <a:rPr lang="en-IE" b="1" dirty="0">
                <a:latin typeface="Calibri"/>
                <a:ea typeface="Calibri" panose="020F0502020204030204" pitchFamily="34" charset="0"/>
                <a:cs typeface="Calibri"/>
              </a:rPr>
              <a:t> </a:t>
            </a:r>
            <a:r>
              <a:rPr lang="en-IE" b="1" dirty="0" err="1">
                <a:latin typeface="Calibri"/>
                <a:ea typeface="Calibri" panose="020F0502020204030204" pitchFamily="34" charset="0"/>
                <a:cs typeface="Calibri"/>
              </a:rPr>
              <a:t>Bazlı</a:t>
            </a:r>
            <a:r>
              <a:rPr lang="en-IE" b="1" dirty="0">
                <a:latin typeface="Calibri"/>
                <a:ea typeface="Calibri" panose="020F0502020204030204" pitchFamily="34" charset="0"/>
                <a:cs typeface="Calibri"/>
              </a:rPr>
              <a:t> </a:t>
            </a:r>
            <a:r>
              <a:rPr lang="en-IE" b="1" dirty="0" err="1">
                <a:latin typeface="Calibri"/>
                <a:ea typeface="Calibri" panose="020F0502020204030204" pitchFamily="34" charset="0"/>
                <a:cs typeface="Calibri"/>
              </a:rPr>
              <a:t>ve</a:t>
            </a:r>
            <a:r>
              <a:rPr lang="en-IE" b="1" dirty="0">
                <a:latin typeface="Calibri"/>
                <a:ea typeface="Calibri" panose="020F0502020204030204" pitchFamily="34" charset="0"/>
                <a:cs typeface="Calibri"/>
              </a:rPr>
              <a:t> Bitki </a:t>
            </a:r>
            <a:r>
              <a:rPr lang="en-IE" b="1" dirty="0" err="1">
                <a:latin typeface="Calibri"/>
                <a:ea typeface="Calibri" panose="020F0502020204030204" pitchFamily="34" charset="0"/>
                <a:cs typeface="Calibri"/>
              </a:rPr>
              <a:t>Bazlı</a:t>
            </a:r>
            <a:r>
              <a:rPr lang="en-IE" b="1" dirty="0">
                <a:latin typeface="Calibri"/>
                <a:ea typeface="Calibri" panose="020F0502020204030204" pitchFamily="34" charset="0"/>
                <a:cs typeface="Calibri"/>
              </a:rPr>
              <a:t> Burger</a:t>
            </a:r>
            <a:endParaRPr lang="en-IE" b="1" dirty="0">
              <a:latin typeface="Calibri"/>
              <a:ea typeface="Calibri" panose="020F0502020204030204" pitchFamily="34" charset="0"/>
              <a:cs typeface="Calibri" panose="020F0502020204030204" pitchFamily="34" charset="0"/>
            </a:endParaRPr>
          </a:p>
        </p:txBody>
      </p:sp>
      <p:sp>
        <p:nvSpPr>
          <p:cNvPr id="5" name="Slide Number Placeholder 9">
            <a:extLst>
              <a:ext uri="{FF2B5EF4-FFF2-40B4-BE49-F238E27FC236}">
                <a16:creationId xmlns:a16="http://schemas.microsoft.com/office/drawing/2014/main" id="{B6C33CDC-6FF9-2B20-0658-469251DABA8A}"/>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58</a:t>
            </a:fld>
            <a:endParaRPr lang="en-US" sz="1100"/>
          </a:p>
        </p:txBody>
      </p:sp>
    </p:spTree>
    <p:extLst>
      <p:ext uri="{BB962C8B-B14F-4D97-AF65-F5344CB8AC3E}">
        <p14:creationId xmlns:p14="http://schemas.microsoft.com/office/powerpoint/2010/main" val="1882377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a:t>Bireysel Öğrenci Ödevi Önerisi:</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805961"/>
          </a:xfrm>
        </p:spPr>
        <p:txBody>
          <a:bodyPr lIns="91440" tIns="45720" rIns="91440" bIns="45720" numCol="1" spcCol="288000" anchor="t">
            <a:noAutofit/>
          </a:bodyPr>
          <a:lstStyle/>
          <a:p>
            <a:pPr algn="l" rtl="0"/>
            <a:r>
              <a:rPr lang="tr-TR" sz="1200" b="1" dirty="0">
                <a:latin typeface="Calibri"/>
                <a:ea typeface="Calibri" panose="020F0502020204030204" pitchFamily="34" charset="0"/>
                <a:cs typeface="Calibri"/>
              </a:rPr>
              <a:t>Uygulamalı Etkinlik 1:</a:t>
            </a:r>
          </a:p>
          <a:p>
            <a:pPr algn="l"/>
            <a:r>
              <a:rPr lang="tr-TR" sz="1200" dirty="0">
                <a:solidFill>
                  <a:schemeClr val="tx1"/>
                </a:solidFill>
                <a:latin typeface="Calibri"/>
                <a:ea typeface="Calibri" panose="020F0502020204030204" pitchFamily="34" charset="0"/>
                <a:cs typeface="Calibri"/>
              </a:rPr>
              <a:t>Et ikamesi için et benzeri bir tat yaratmak, bazı etik kaygıları da beraberinde getirir. </a:t>
            </a:r>
            <a:r>
              <a:rPr lang="tr-TR" sz="1200" dirty="0" err="1">
                <a:solidFill>
                  <a:schemeClr val="tx1"/>
                </a:solidFill>
                <a:latin typeface="Calibri"/>
                <a:ea typeface="Calibri" panose="020F0502020204030204" pitchFamily="34" charset="0"/>
                <a:cs typeface="Calibri"/>
              </a:rPr>
              <a:t>Alvaro</a:t>
            </a:r>
            <a:r>
              <a:rPr lang="tr-TR" sz="1200" dirty="0">
                <a:solidFill>
                  <a:schemeClr val="tx1"/>
                </a:solidFill>
                <a:latin typeface="Calibri"/>
                <a:ea typeface="Calibri" panose="020F0502020204030204" pitchFamily="34" charset="0"/>
                <a:cs typeface="Calibri"/>
              </a:rPr>
              <a:t> (2019) bu konuyu tartışıyor ve laboratuvarda yetiştirilen etin ahlaki boyutunu sorguluyor. Yazar, erdem etiğini ve bireyin motivasyonunu ve özelliklerini ele almaktadır. Konuyu sınıfta bir grup etkinliği olarak tartışın.</a:t>
            </a:r>
          </a:p>
          <a:p>
            <a:pPr algn="l" rtl="0"/>
            <a:endParaRPr lang="tr-TR" sz="1200" dirty="0">
              <a:solidFill>
                <a:schemeClr val="tx1"/>
              </a:solidFill>
              <a:ea typeface="Calibri" panose="020F0502020204030204" pitchFamily="34" charset="0"/>
            </a:endParaRPr>
          </a:p>
          <a:p>
            <a:pPr algn="l"/>
            <a:endParaRPr lang="tr-TR" sz="1200" dirty="0">
              <a:solidFill>
                <a:schemeClr val="tx1"/>
              </a:solidFill>
              <a:latin typeface="Calibri"/>
              <a:ea typeface="Calibri" panose="020F0502020204030204" pitchFamily="34" charset="0"/>
              <a:cs typeface="Calibri"/>
            </a:endParaRPr>
          </a:p>
          <a:p>
            <a:pPr algn="l"/>
            <a:r>
              <a:rPr lang="tr-TR" sz="1200" b="1" dirty="0">
                <a:solidFill>
                  <a:schemeClr val="tx1"/>
                </a:solidFill>
                <a:latin typeface="Calibri"/>
                <a:ea typeface="Calibri" panose="020F0502020204030204" pitchFamily="34" charset="0"/>
                <a:cs typeface="Calibri"/>
              </a:rPr>
              <a:t>Uygulamalı Etkinlik 2:</a:t>
            </a:r>
            <a:r>
              <a:rPr lang="tr-TR" sz="1200" dirty="0">
                <a:solidFill>
                  <a:schemeClr val="tx1"/>
                </a:solidFill>
                <a:latin typeface="Calibri"/>
                <a:ea typeface="Calibri" panose="020F0502020204030204" pitchFamily="34" charset="0"/>
                <a:cs typeface="Calibri"/>
              </a:rPr>
              <a:t> </a:t>
            </a:r>
          </a:p>
          <a:p>
            <a:pPr algn="l" rtl="0"/>
            <a:r>
              <a:rPr lang="tr-TR" sz="1200" dirty="0">
                <a:solidFill>
                  <a:schemeClr val="tx1"/>
                </a:solidFill>
                <a:latin typeface="Calibri"/>
                <a:ea typeface="Calibri" panose="020F0502020204030204" pitchFamily="34" charset="0"/>
                <a:cs typeface="Calibri"/>
              </a:rPr>
              <a:t>Farkındalık yaratmak için öğrencilerden şu sorular sorulabilir:</a:t>
            </a:r>
          </a:p>
          <a:p>
            <a:pPr marL="171450" indent="-171450" algn="l" rtl="0">
              <a:buFont typeface="Arial" panose="020B0604020202020204" pitchFamily="34" charset="0"/>
              <a:buChar char="•"/>
            </a:pPr>
            <a:r>
              <a:rPr lang="tr-TR" sz="1200" dirty="0">
                <a:solidFill>
                  <a:schemeClr val="tx1"/>
                </a:solidFill>
                <a:latin typeface="Calibri"/>
                <a:ea typeface="Calibri" panose="020F0502020204030204" pitchFamily="34" charset="0"/>
                <a:cs typeface="Calibri"/>
              </a:rPr>
              <a:t>Vegan tarifleri arayın ve bir porsiyon için fiyatı veya karbon ayak izini hesaplayın.</a:t>
            </a:r>
          </a:p>
          <a:p>
            <a:pPr marL="171450" indent="-171450" algn="l" rtl="0">
              <a:buFont typeface="Arial" panose="020B0604020202020204" pitchFamily="34" charset="0"/>
              <a:buChar char="•"/>
            </a:pPr>
            <a:r>
              <a:rPr lang="tr-TR" sz="1200" dirty="0">
                <a:solidFill>
                  <a:schemeClr val="tx1"/>
                </a:solidFill>
                <a:latin typeface="Calibri"/>
                <a:ea typeface="Calibri" panose="020F0502020204030204" pitchFamily="34" charset="0"/>
                <a:cs typeface="Calibri"/>
              </a:rPr>
              <a:t>Vegan et ikamelerinin içeriklerini araştırın.</a:t>
            </a:r>
          </a:p>
          <a:p>
            <a:pPr algn="l" rtl="0"/>
            <a:endParaRPr lang="tr-TR" sz="1200" dirty="0">
              <a:solidFill>
                <a:schemeClr val="tx1"/>
              </a:solidFill>
              <a:ea typeface="Calibri" panose="020F0502020204030204" pitchFamily="34" charset="0"/>
            </a:endParaRPr>
          </a:p>
          <a:p>
            <a:pPr algn="l" rtl="0"/>
            <a:r>
              <a:rPr lang="tr-TR" sz="1200" b="1" dirty="0">
                <a:solidFill>
                  <a:schemeClr val="tx1"/>
                </a:solidFill>
                <a:latin typeface="Calibri"/>
                <a:ea typeface="Calibri" panose="020F0502020204030204" pitchFamily="34" charset="0"/>
                <a:cs typeface="Calibri"/>
              </a:rPr>
              <a:t>Uygulamalı Etkinlik 3:</a:t>
            </a:r>
          </a:p>
          <a:p>
            <a:pPr algn="l"/>
            <a:r>
              <a:rPr lang="tr-TR" sz="1200" dirty="0">
                <a:solidFill>
                  <a:schemeClr val="tx1"/>
                </a:solidFill>
                <a:latin typeface="Calibri"/>
                <a:ea typeface="Calibri" panose="020F0502020204030204" pitchFamily="34" charset="0"/>
                <a:cs typeface="Calibri"/>
              </a:rPr>
              <a:t>Öğrenciler gruplar halinde çalışabilir ve belirli bir gıda sektörü için kendi etik kurallarını oluşturabilir, her grup farklı bir sektörü ele alabilir. Sınıfta sunum yaparak, gruplar benzer kodları ele alabilir, benzerleri birleştirebilir ve nihai bir kod listesi oluşturabilir.</a:t>
            </a:r>
          </a:p>
          <a:p>
            <a:pPr algn="l" rtl="0"/>
            <a:endParaRPr lang="tr-TR" sz="1200" dirty="0">
              <a:solidFill>
                <a:schemeClr val="tx1"/>
              </a:solidFill>
              <a:ea typeface="Calibri" panose="020F0502020204030204" pitchFamily="34" charset="0"/>
            </a:endParaRPr>
          </a:p>
          <a:p>
            <a:pPr algn="l" rtl="0"/>
            <a:r>
              <a:rPr lang="tr-TR" sz="1200" b="1" dirty="0">
                <a:solidFill>
                  <a:schemeClr val="tx1"/>
                </a:solidFill>
                <a:latin typeface="Calibri"/>
                <a:ea typeface="Calibri" panose="020F0502020204030204" pitchFamily="34" charset="0"/>
                <a:cs typeface="Calibri"/>
              </a:rPr>
              <a:t>Yayın Önerileri:</a:t>
            </a:r>
          </a:p>
          <a:p>
            <a:pPr fontAlgn="base">
              <a:buFont typeface="Arial" panose="020B0604020202020204" pitchFamily="34" charset="0"/>
              <a:buChar char="•"/>
            </a:pPr>
            <a:r>
              <a:rPr lang="tr-TR" sz="1200" dirty="0">
                <a:latin typeface="Calibri"/>
                <a:ea typeface="Calibri" panose="020F0502020204030204" pitchFamily="34" charset="0"/>
                <a:cs typeface="Calibri"/>
              </a:rPr>
              <a:t> </a:t>
            </a:r>
            <a:r>
              <a:rPr lang="tr-TR" sz="1200" b="0" i="0" dirty="0" err="1">
                <a:effectLst/>
                <a:latin typeface="Calibri"/>
                <a:ea typeface="Calibri" panose="020F0502020204030204" pitchFamily="34" charset="0"/>
                <a:cs typeface="Calibri"/>
              </a:rPr>
              <a:t>Earle</a:t>
            </a:r>
            <a:r>
              <a:rPr lang="tr-TR" sz="1200" b="0" i="0" dirty="0">
                <a:effectLst/>
                <a:latin typeface="Calibri"/>
                <a:ea typeface="Calibri" panose="020F0502020204030204" pitchFamily="34" charset="0"/>
                <a:cs typeface="Calibri"/>
              </a:rPr>
              <a:t>, M., </a:t>
            </a:r>
            <a:r>
              <a:rPr lang="tr-TR" sz="1200" b="0" i="0" dirty="0" err="1">
                <a:effectLst/>
                <a:latin typeface="Calibri"/>
                <a:ea typeface="Calibri" panose="020F0502020204030204" pitchFamily="34" charset="0"/>
                <a:cs typeface="Calibri"/>
              </a:rPr>
              <a:t>Hodson</a:t>
            </a:r>
            <a:r>
              <a:rPr lang="tr-TR" sz="1200" b="0" i="0" dirty="0">
                <a:effectLst/>
                <a:latin typeface="Calibri"/>
                <a:ea typeface="Calibri" panose="020F0502020204030204" pitchFamily="34" charset="0"/>
                <a:cs typeface="Calibri"/>
              </a:rPr>
              <a:t>, G., </a:t>
            </a:r>
            <a:r>
              <a:rPr lang="tr-TR" sz="1200" b="0" i="0" dirty="0" err="1">
                <a:effectLst/>
                <a:latin typeface="Calibri"/>
                <a:ea typeface="Calibri" panose="020F0502020204030204" pitchFamily="34" charset="0"/>
                <a:cs typeface="Calibri"/>
              </a:rPr>
              <a:t>Dhont</a:t>
            </a:r>
            <a:r>
              <a:rPr lang="tr-TR" sz="1200" b="0" i="0" dirty="0">
                <a:effectLst/>
                <a:latin typeface="Calibri"/>
                <a:ea typeface="Calibri" panose="020F0502020204030204" pitchFamily="34" charset="0"/>
                <a:cs typeface="Calibri"/>
              </a:rPr>
              <a:t>, K., &amp;</a:t>
            </a:r>
            <a:r>
              <a:rPr lang="tr-TR" sz="1200" dirty="0">
                <a:latin typeface="Calibri"/>
                <a:ea typeface="Calibri" panose="020F0502020204030204" pitchFamily="34" charset="0"/>
                <a:cs typeface="Calibri"/>
              </a:rPr>
              <a:t> </a:t>
            </a:r>
            <a:r>
              <a:rPr lang="tr-TR" sz="1200" b="0" i="0" dirty="0" err="1">
                <a:effectLst/>
                <a:latin typeface="Calibri"/>
                <a:ea typeface="Calibri" panose="020F0502020204030204" pitchFamily="34" charset="0"/>
                <a:cs typeface="Calibri"/>
              </a:rPr>
              <a:t>MacInnis</a:t>
            </a:r>
            <a:r>
              <a:rPr lang="tr-TR" sz="1200" b="0" i="0" dirty="0">
                <a:effectLst/>
                <a:latin typeface="Calibri"/>
                <a:ea typeface="Calibri" panose="020F0502020204030204" pitchFamily="34" charset="0"/>
                <a:cs typeface="Calibri"/>
              </a:rPr>
              <a:t>, C. (2019). </a:t>
            </a:r>
            <a:r>
              <a:rPr lang="tr-TR" sz="1200" dirty="0" err="1">
                <a:latin typeface="Calibri"/>
                <a:ea typeface="Calibri" panose="020F0502020204030204" pitchFamily="34" charset="0"/>
                <a:cs typeface="Calibri"/>
              </a:rPr>
              <a:t>Eating</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with</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our</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eyes</a:t>
            </a:r>
            <a:r>
              <a:rPr lang="tr-TR" sz="1200" dirty="0">
                <a:latin typeface="Calibri"/>
                <a:ea typeface="Calibri" panose="020F0502020204030204" pitchFamily="34" charset="0"/>
                <a:cs typeface="Calibri"/>
              </a:rPr>
              <a:t> </a:t>
            </a:r>
            <a:r>
              <a:rPr lang="tr-TR" sz="1200" b="0" i="0" dirty="0">
                <a:effectLst/>
                <a:latin typeface="Calibri"/>
                <a:ea typeface="Calibri" panose="020F0502020204030204" pitchFamily="34" charset="0"/>
                <a:cs typeface="Calibri"/>
              </a:rPr>
              <a:t>(</a:t>
            </a:r>
            <a:r>
              <a:rPr lang="tr-TR" sz="1200" dirty="0" err="1">
                <a:latin typeface="Calibri"/>
                <a:ea typeface="Calibri" panose="020F0502020204030204" pitchFamily="34" charset="0"/>
                <a:cs typeface="Calibri"/>
              </a:rPr>
              <a:t>closed</a:t>
            </a:r>
            <a:r>
              <a:rPr lang="tr-TR" sz="1200" b="0" i="0" dirty="0">
                <a:effectLst/>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Effects</a:t>
            </a:r>
            <a:r>
              <a:rPr lang="tr-TR" sz="1200" dirty="0">
                <a:latin typeface="Calibri"/>
                <a:ea typeface="Calibri" panose="020F0502020204030204" pitchFamily="34" charset="0"/>
                <a:cs typeface="Calibri"/>
              </a:rPr>
              <a:t> of </a:t>
            </a:r>
            <a:r>
              <a:rPr lang="tr-TR" sz="1200" dirty="0" err="1">
                <a:latin typeface="Calibri"/>
                <a:ea typeface="Calibri" panose="020F0502020204030204" pitchFamily="34" charset="0"/>
                <a:cs typeface="Calibri"/>
              </a:rPr>
              <a:t>visually</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associating</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animals</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with</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meat</a:t>
            </a:r>
            <a:r>
              <a:rPr lang="tr-TR" sz="1200" dirty="0">
                <a:latin typeface="Calibri"/>
                <a:ea typeface="Calibri" panose="020F0502020204030204" pitchFamily="34" charset="0"/>
                <a:cs typeface="Calibri"/>
              </a:rPr>
              <a:t> on </a:t>
            </a:r>
            <a:r>
              <a:rPr lang="tr-TR" sz="1200" b="0" i="0" dirty="0">
                <a:effectLst/>
                <a:latin typeface="Calibri"/>
                <a:ea typeface="Calibri" panose="020F0502020204030204" pitchFamily="34" charset="0"/>
                <a:cs typeface="Calibri"/>
              </a:rPr>
              <a:t>anti-vegan/</a:t>
            </a:r>
            <a:r>
              <a:rPr lang="tr-TR" sz="1200" dirty="0" err="1">
                <a:latin typeface="Calibri"/>
                <a:ea typeface="Calibri" panose="020F0502020204030204" pitchFamily="34" charset="0"/>
                <a:cs typeface="Calibri"/>
              </a:rPr>
              <a:t>vegetarian</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attitudes</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and</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meat</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consumption</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willingness</a:t>
            </a:r>
            <a:r>
              <a:rPr lang="tr-TR" sz="1200" b="0" i="0" dirty="0">
                <a:effectLst/>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Group</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Processes</a:t>
            </a:r>
            <a:r>
              <a:rPr lang="tr-TR" sz="1200" dirty="0">
                <a:latin typeface="Calibri"/>
                <a:ea typeface="Calibri" panose="020F0502020204030204" pitchFamily="34" charset="0"/>
                <a:cs typeface="Calibri"/>
              </a:rPr>
              <a:t> &amp; </a:t>
            </a:r>
            <a:r>
              <a:rPr lang="tr-TR" sz="1200" dirty="0" err="1">
                <a:latin typeface="Calibri"/>
                <a:ea typeface="Calibri" panose="020F0502020204030204" pitchFamily="34" charset="0"/>
                <a:cs typeface="Calibri"/>
              </a:rPr>
              <a:t>Intergroup</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Relations</a:t>
            </a:r>
            <a:r>
              <a:rPr lang="tr-TR" sz="1200" b="0" i="0" dirty="0">
                <a:effectLst/>
                <a:latin typeface="Calibri"/>
                <a:ea typeface="Calibri" panose="020F0502020204030204" pitchFamily="34" charset="0"/>
                <a:cs typeface="Calibri"/>
              </a:rPr>
              <a:t>, 22(6), 818–835.</a:t>
            </a:r>
            <a:r>
              <a:rPr lang="tr-TR" sz="1200" dirty="0">
                <a:latin typeface="Calibri"/>
                <a:ea typeface="Calibri" panose="020F0502020204030204" pitchFamily="34" charset="0"/>
                <a:cs typeface="Calibri"/>
              </a:rPr>
              <a:t> </a:t>
            </a:r>
            <a:r>
              <a:rPr lang="tr-TR" sz="1200" b="1" i="0" u="sng" strike="noStrike" dirty="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https://doi.org/10.1177/1368430219861848</a:t>
            </a:r>
            <a:r>
              <a:rPr lang="tr-TR" sz="1200" b="1" dirty="0">
                <a:solidFill>
                  <a:srgbClr val="F79037"/>
                </a:solidFill>
                <a:latin typeface="Calibri"/>
                <a:ea typeface="Calibri" panose="020F0502020204030204" pitchFamily="34" charset="0"/>
                <a:cs typeface="Calibri"/>
              </a:rPr>
              <a:t> </a:t>
            </a:r>
            <a:endParaRPr lang="tr-TR" sz="1200" b="1" i="0" dirty="0">
              <a:solidFill>
                <a:srgbClr val="F79037"/>
              </a:solidFill>
              <a:ea typeface="Calibri" panose="020F0502020204030204" pitchFamily="34" charset="0"/>
            </a:endParaRPr>
          </a:p>
          <a:p>
            <a:pPr>
              <a:buFont typeface="Arial" panose="020B0604020202020204" pitchFamily="34" charset="0"/>
              <a:buChar char="•"/>
            </a:pPr>
            <a:r>
              <a:rPr lang="tr-TR" sz="1200" dirty="0">
                <a:latin typeface="Calibri"/>
                <a:ea typeface="Calibri" panose="020F0502020204030204" pitchFamily="34" charset="0"/>
                <a:cs typeface="Calibri"/>
              </a:rPr>
              <a:t> </a:t>
            </a:r>
            <a:r>
              <a:rPr lang="tr-TR" sz="1200" b="0" i="0" dirty="0" err="1">
                <a:effectLst/>
                <a:latin typeface="Calibri"/>
                <a:ea typeface="Calibri" panose="020F0502020204030204" pitchFamily="34" charset="0"/>
                <a:cs typeface="Calibri"/>
              </a:rPr>
              <a:t>Nobis</a:t>
            </a:r>
            <a:r>
              <a:rPr lang="tr-TR" sz="1200" b="0" i="0" dirty="0">
                <a:effectLst/>
                <a:latin typeface="Calibri"/>
                <a:ea typeface="Calibri" panose="020F0502020204030204" pitchFamily="34" charset="0"/>
                <a:cs typeface="Calibri"/>
              </a:rPr>
              <a:t>, N. (2002) </a:t>
            </a:r>
            <a:r>
              <a:rPr lang="tr-TR" sz="1200" dirty="0" err="1">
                <a:latin typeface="Calibri"/>
                <a:ea typeface="Calibri" panose="020F0502020204030204" pitchFamily="34" charset="0"/>
                <a:cs typeface="Calibri"/>
              </a:rPr>
              <a:t>Vegetarianism</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and</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Virtue</a:t>
            </a:r>
            <a:r>
              <a:rPr lang="tr-TR" sz="1200" b="0" i="0" dirty="0">
                <a:effectLst/>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Does</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Consequentialism</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Demand</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Too</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Little</a:t>
            </a:r>
            <a:r>
              <a:rPr lang="tr-TR" sz="1200" b="0" i="0" dirty="0">
                <a:effectLst/>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Social</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Theory</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and</a:t>
            </a:r>
            <a:r>
              <a:rPr lang="tr-TR" sz="1200" dirty="0">
                <a:latin typeface="Calibri"/>
                <a:ea typeface="Calibri" panose="020F0502020204030204" pitchFamily="34" charset="0"/>
                <a:cs typeface="Calibri"/>
              </a:rPr>
              <a:t> </a:t>
            </a:r>
            <a:r>
              <a:rPr lang="tr-TR" sz="1200" dirty="0" err="1">
                <a:latin typeface="Calibri"/>
                <a:ea typeface="Calibri" panose="020F0502020204030204" pitchFamily="34" charset="0"/>
                <a:cs typeface="Calibri"/>
              </a:rPr>
              <a:t>Practice</a:t>
            </a:r>
            <a:r>
              <a:rPr lang="tr-TR" sz="1200" b="0" i="0" dirty="0">
                <a:effectLst/>
                <a:latin typeface="Calibri"/>
                <a:ea typeface="Calibri" panose="020F0502020204030204" pitchFamily="34" charset="0"/>
                <a:cs typeface="Calibri"/>
              </a:rPr>
              <a:t>, 28 (1), </a:t>
            </a:r>
            <a:r>
              <a:rPr lang="tr-TR" sz="1200" dirty="0" err="1">
                <a:latin typeface="Calibri"/>
                <a:ea typeface="Calibri" panose="020F0502020204030204" pitchFamily="34" charset="0"/>
                <a:cs typeface="Calibri"/>
              </a:rPr>
              <a:t>pp</a:t>
            </a:r>
            <a:r>
              <a:rPr lang="tr-TR" sz="1200" b="0" i="0" dirty="0">
                <a:effectLst/>
                <a:latin typeface="Calibri"/>
                <a:ea typeface="Calibri" panose="020F0502020204030204" pitchFamily="34" charset="0"/>
                <a:cs typeface="Calibri"/>
              </a:rPr>
              <a:t>. 135-156.</a:t>
            </a:r>
            <a:r>
              <a:rPr lang="tr-TR" sz="1200" dirty="0">
                <a:latin typeface="Calibri"/>
                <a:ea typeface="Calibri" panose="020F0502020204030204" pitchFamily="34" charset="0"/>
                <a:cs typeface="Calibri"/>
              </a:rPr>
              <a:t> </a:t>
            </a:r>
            <a:endParaRPr lang="tr-TR" dirty="0"/>
          </a:p>
          <a:p>
            <a:pPr marL="171450" indent="-171450" algn="l" fontAlgn="base">
              <a:buChar char="•"/>
            </a:pPr>
            <a:endParaRPr lang="tr-TR" sz="1200" b="0" i="0" dirty="0">
              <a:solidFill>
                <a:srgbClr val="F79037"/>
              </a:solidFill>
              <a:ea typeface="Calibri" panose="020F0502020204030204" pitchFamily="34" charset="0"/>
            </a:endParaRPr>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grpSp>
        <p:nvGrpSpPr>
          <p:cNvPr id="12" name="Group 11">
            <a:extLst>
              <a:ext uri="{FF2B5EF4-FFF2-40B4-BE49-F238E27FC236}">
                <a16:creationId xmlns:a16="http://schemas.microsoft.com/office/drawing/2014/main" id="{620BB851-14A8-4B6D-547A-DB894EE101EC}"/>
              </a:ext>
            </a:extLst>
          </p:cNvPr>
          <p:cNvGrpSpPr/>
          <p:nvPr/>
        </p:nvGrpSpPr>
        <p:grpSpPr>
          <a:xfrm>
            <a:off x="4119870" y="2789732"/>
            <a:ext cx="3587388" cy="1913308"/>
            <a:chOff x="1950804" y="3053151"/>
            <a:chExt cx="5608871" cy="3418425"/>
          </a:xfrm>
        </p:grpSpPr>
        <p:pic>
          <p:nvPicPr>
            <p:cNvPr id="13" name="Picture 12">
              <a:extLst>
                <a:ext uri="{FF2B5EF4-FFF2-40B4-BE49-F238E27FC236}">
                  <a16:creationId xmlns:a16="http://schemas.microsoft.com/office/drawing/2014/main" id="{ABF93A7B-0C1B-D9A6-9703-65AB9B8700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AE73CCD5-1912-014B-8D94-4A42A445B077}"/>
                </a:ext>
              </a:extLst>
            </p:cNvPr>
            <p:cNvSpPr/>
            <p:nvPr/>
          </p:nvSpPr>
          <p:spPr>
            <a:xfrm>
              <a:off x="2801073" y="3350554"/>
              <a:ext cx="3981693"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04F6BBBD-A932-0CCD-CA26-E33E2835D0CD}"/>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GB" sz="1800" b="0">
                  <a:solidFill>
                    <a:srgbClr val="000000"/>
                  </a:solidFill>
                  <a:latin typeface="Calibri" panose="020F0502020204030204" pitchFamily="34" charset="0"/>
                </a:rPr>
                <a:t>Web sitesi burada</a:t>
              </a:r>
              <a:endParaRPr lang="en-US" sz="1800" b="0">
                <a:solidFill>
                  <a:srgbClr val="000000"/>
                </a:solidFill>
                <a:latin typeface="Calibri" panose="020F0502020204030204" pitchFamily="34" charset="0"/>
              </a:endParaRPr>
            </a:p>
          </p:txBody>
        </p:sp>
      </p:grpSp>
      <p:pic>
        <p:nvPicPr>
          <p:cNvPr id="11" name="Picture 10">
            <a:hlinkClick r:id="rId5"/>
            <a:extLst>
              <a:ext uri="{FF2B5EF4-FFF2-40B4-BE49-F238E27FC236}">
                <a16:creationId xmlns:a16="http://schemas.microsoft.com/office/drawing/2014/main" id="{3B4A5186-02FA-A6D6-A3D1-9852A3C444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63695" y="2925145"/>
            <a:ext cx="2546658" cy="1474381"/>
          </a:xfrm>
          <a:prstGeom prst="rect">
            <a:avLst/>
          </a:prstGeom>
        </p:spPr>
      </p:pic>
      <p:pic>
        <p:nvPicPr>
          <p:cNvPr id="21" name="Picture Placeholder 20" descr="Business team brainstorming">
            <a:extLst>
              <a:ext uri="{FF2B5EF4-FFF2-40B4-BE49-F238E27FC236}">
                <a16:creationId xmlns:a16="http://schemas.microsoft.com/office/drawing/2014/main" id="{CBBF44B2-BF02-9B41-1A3E-733A09ADE9EB}"/>
              </a:ext>
            </a:extLst>
          </p:cNvPr>
          <p:cNvPicPr>
            <a:picLocks noGrp="1" noChangeAspect="1"/>
          </p:cNvPicPr>
          <p:nvPr>
            <p:ph type="pic" sz="quarter" idx="41"/>
          </p:nvPr>
        </p:nvPicPr>
        <p:blipFill rotWithShape="1">
          <a:blip r:embed="rId7" cstate="screen">
            <a:extLst>
              <a:ext uri="{28A0092B-C50C-407E-A947-70E740481C1C}">
                <a14:useLocalDpi xmlns:a14="http://schemas.microsoft.com/office/drawing/2010/main"/>
              </a:ext>
            </a:extLst>
          </a:blip>
          <a:srcRect/>
          <a:stretch/>
        </p:blipFill>
        <p:spPr>
          <a:xfrm>
            <a:off x="-1" y="-11581"/>
            <a:ext cx="7559675" cy="2723566"/>
          </a:xfrm>
        </p:spPr>
      </p:pic>
      <p:sp>
        <p:nvSpPr>
          <p:cNvPr id="19" name="Speech Bubble: Rectangle with Corners Rounded 18">
            <a:extLst>
              <a:ext uri="{FF2B5EF4-FFF2-40B4-BE49-F238E27FC236}">
                <a16:creationId xmlns:a16="http://schemas.microsoft.com/office/drawing/2014/main" id="{E57C436D-38D4-9988-6D4E-9157BB471F6F}"/>
              </a:ext>
            </a:extLst>
          </p:cNvPr>
          <p:cNvSpPr/>
          <p:nvPr/>
        </p:nvSpPr>
        <p:spPr>
          <a:xfrm>
            <a:off x="4111098" y="6021605"/>
            <a:ext cx="3138526" cy="479294"/>
          </a:xfrm>
          <a:prstGeom prst="wedgeRoundRectCallout">
            <a:avLst>
              <a:gd name="adj1" fmla="val -40252"/>
              <a:gd name="adj2" fmla="val 94200"/>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solidFill>
                  <a:schemeClr val="bg1"/>
                </a:solidFill>
                <a:latin typeface="Calibri"/>
                <a:ea typeface="Calibri"/>
                <a:cs typeface="Calibri"/>
              </a:rPr>
              <a:t>İPUCU: </a:t>
            </a:r>
            <a:r>
              <a:rPr lang="en-US" sz="1100" b="1" dirty="0">
                <a:solidFill>
                  <a:srgbClr val="B2DEDD"/>
                </a:solidFill>
                <a:latin typeface="Calibri"/>
                <a:ea typeface="Calibri"/>
                <a:cs typeface="Calibri"/>
                <a:hlinkClick r:id="rId8">
                  <a:extLst>
                    <a:ext uri="{A12FA001-AC4F-418D-AE19-62706E023703}">
                      <ahyp:hlinkClr xmlns:ahyp="http://schemas.microsoft.com/office/drawing/2018/hyperlinkcolor" val="tx"/>
                    </a:ext>
                  </a:extLst>
                </a:hlinkClick>
              </a:rPr>
              <a:t>Evocco Uygulaması </a:t>
            </a:r>
            <a:r>
              <a:rPr lang="en-US" sz="1100" dirty="0">
                <a:solidFill>
                  <a:schemeClr val="bg1"/>
                </a:solidFill>
                <a:latin typeface="Calibri"/>
                <a:ea typeface="Calibri"/>
                <a:cs typeface="Calibri"/>
              </a:rPr>
              <a:t>ve </a:t>
            </a:r>
            <a:r>
              <a:rPr lang="en-US" sz="1100" dirty="0" err="1">
                <a:solidFill>
                  <a:schemeClr val="bg1"/>
                </a:solidFill>
                <a:latin typeface="Calibri"/>
                <a:ea typeface="Calibri"/>
                <a:cs typeface="Calibri"/>
              </a:rPr>
              <a:t>benzerleri</a:t>
            </a:r>
            <a:r>
              <a:rPr lang="en-US" sz="1100" dirty="0">
                <a:solidFill>
                  <a:schemeClr val="bg1"/>
                </a:solidFill>
                <a:latin typeface="Calibri"/>
                <a:ea typeface="Calibri"/>
                <a:cs typeface="Calibri"/>
              </a:rPr>
              <a:t>, </a:t>
            </a:r>
            <a:r>
              <a:rPr lang="en-US" sz="1100" dirty="0" err="1">
                <a:solidFill>
                  <a:schemeClr val="bg1"/>
                </a:solidFill>
                <a:latin typeface="Calibri"/>
                <a:ea typeface="Calibri"/>
                <a:cs typeface="Calibri"/>
              </a:rPr>
              <a:t>gıdaların</a:t>
            </a:r>
            <a:r>
              <a:rPr lang="en-US" sz="1100" dirty="0">
                <a:solidFill>
                  <a:schemeClr val="bg1"/>
                </a:solidFill>
                <a:latin typeface="Calibri"/>
                <a:ea typeface="Calibri"/>
                <a:cs typeface="Calibri"/>
              </a:rPr>
              <a:t> </a:t>
            </a:r>
            <a:r>
              <a:rPr lang="en-US" sz="1100" dirty="0" err="1">
                <a:solidFill>
                  <a:schemeClr val="bg1"/>
                </a:solidFill>
                <a:latin typeface="Calibri"/>
                <a:ea typeface="Calibri"/>
                <a:cs typeface="Calibri"/>
              </a:rPr>
              <a:t>karbon</a:t>
            </a:r>
            <a:r>
              <a:rPr lang="en-US" sz="1100" dirty="0">
                <a:solidFill>
                  <a:schemeClr val="bg1"/>
                </a:solidFill>
                <a:latin typeface="Calibri"/>
                <a:ea typeface="Calibri"/>
                <a:cs typeface="Calibri"/>
              </a:rPr>
              <a:t> </a:t>
            </a:r>
            <a:r>
              <a:rPr lang="en-US" sz="1100" dirty="0" err="1">
                <a:solidFill>
                  <a:schemeClr val="bg1"/>
                </a:solidFill>
                <a:latin typeface="Calibri"/>
                <a:ea typeface="Calibri"/>
                <a:cs typeface="Calibri"/>
              </a:rPr>
              <a:t>ayak</a:t>
            </a:r>
            <a:r>
              <a:rPr lang="en-US" sz="1100" dirty="0">
                <a:solidFill>
                  <a:schemeClr val="bg1"/>
                </a:solidFill>
                <a:latin typeface="Calibri"/>
                <a:ea typeface="Calibri"/>
                <a:cs typeface="Calibri"/>
              </a:rPr>
              <a:t> </a:t>
            </a:r>
            <a:r>
              <a:rPr lang="en-US" sz="1100" dirty="0" err="1">
                <a:solidFill>
                  <a:schemeClr val="bg1"/>
                </a:solidFill>
                <a:latin typeface="Calibri"/>
                <a:ea typeface="Calibri"/>
                <a:cs typeface="Calibri"/>
              </a:rPr>
              <a:t>izinin</a:t>
            </a:r>
            <a:r>
              <a:rPr lang="en-US" sz="1100" dirty="0">
                <a:solidFill>
                  <a:schemeClr val="bg1"/>
                </a:solidFill>
                <a:latin typeface="Calibri"/>
                <a:ea typeface="Calibri"/>
                <a:cs typeface="Calibri"/>
              </a:rPr>
              <a:t> </a:t>
            </a:r>
            <a:r>
              <a:rPr lang="en-US" sz="1100" dirty="0" err="1">
                <a:solidFill>
                  <a:schemeClr val="bg1"/>
                </a:solidFill>
                <a:latin typeface="Calibri"/>
                <a:ea typeface="Calibri"/>
                <a:cs typeface="Calibri"/>
              </a:rPr>
              <a:t>hesaplanmasına</a:t>
            </a:r>
            <a:r>
              <a:rPr lang="en-US" sz="1100" dirty="0">
                <a:solidFill>
                  <a:schemeClr val="bg1"/>
                </a:solidFill>
                <a:latin typeface="Calibri"/>
                <a:ea typeface="Calibri"/>
                <a:cs typeface="Calibri"/>
              </a:rPr>
              <a:t> </a:t>
            </a:r>
            <a:r>
              <a:rPr lang="en-US" sz="1100" dirty="0" err="1">
                <a:solidFill>
                  <a:schemeClr val="bg1"/>
                </a:solidFill>
                <a:latin typeface="Calibri"/>
                <a:ea typeface="Calibri"/>
                <a:cs typeface="Calibri"/>
              </a:rPr>
              <a:t>yardımcı</a:t>
            </a:r>
            <a:r>
              <a:rPr lang="en-US" sz="1100" dirty="0">
                <a:solidFill>
                  <a:schemeClr val="bg1"/>
                </a:solidFill>
                <a:latin typeface="Calibri"/>
                <a:ea typeface="Calibri"/>
                <a:cs typeface="Calibri"/>
              </a:rPr>
              <a:t> </a:t>
            </a:r>
            <a:r>
              <a:rPr lang="en-US" sz="1100" dirty="0" err="1">
                <a:solidFill>
                  <a:schemeClr val="bg1"/>
                </a:solidFill>
                <a:latin typeface="Calibri"/>
                <a:ea typeface="Calibri"/>
                <a:cs typeface="Calibri"/>
              </a:rPr>
              <a:t>olur</a:t>
            </a:r>
            <a:endParaRPr lang="en-US" sz="1100" dirty="0">
              <a:solidFill>
                <a:schemeClr val="bg1"/>
              </a:solidFill>
              <a:latin typeface="Calibri"/>
              <a:ea typeface="Calibri"/>
              <a:cs typeface="Calibri"/>
            </a:endParaRPr>
          </a:p>
        </p:txBody>
      </p:sp>
      <p:pic>
        <p:nvPicPr>
          <p:cNvPr id="2" name="Picture 1">
            <a:extLst>
              <a:ext uri="{FF2B5EF4-FFF2-40B4-BE49-F238E27FC236}">
                <a16:creationId xmlns:a16="http://schemas.microsoft.com/office/drawing/2014/main" id="{F0974A20-F476-E0CF-B755-5642C4D026F9}"/>
              </a:ext>
            </a:extLst>
          </p:cNvPr>
          <p:cNvPicPr>
            <a:picLocks noChangeAspect="1"/>
          </p:cNvPicPr>
          <p:nvPr/>
        </p:nvPicPr>
        <p:blipFill>
          <a:blip r:embed="rId9"/>
          <a:stretch>
            <a:fillRect/>
          </a:stretch>
        </p:blipFill>
        <p:spPr>
          <a:xfrm>
            <a:off x="3640618" y="6021162"/>
            <a:ext cx="493080" cy="474817"/>
          </a:xfrm>
          <a:prstGeom prst="rect">
            <a:avLst/>
          </a:prstGeom>
        </p:spPr>
      </p:pic>
      <p:sp>
        <p:nvSpPr>
          <p:cNvPr id="7" name="Slide Number Placeholder 9">
            <a:extLst>
              <a:ext uri="{FF2B5EF4-FFF2-40B4-BE49-F238E27FC236}">
                <a16:creationId xmlns:a16="http://schemas.microsoft.com/office/drawing/2014/main" id="{39F24D7C-EF44-DBD8-E300-BCD7875EEFF8}"/>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59</a:t>
            </a:fld>
            <a:endParaRPr lang="en-US" sz="1100"/>
          </a:p>
        </p:txBody>
      </p:sp>
    </p:spTree>
    <p:extLst>
      <p:ext uri="{BB962C8B-B14F-4D97-AF65-F5344CB8AC3E}">
        <p14:creationId xmlns:p14="http://schemas.microsoft.com/office/powerpoint/2010/main" val="169375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B5D4F-8EC0-BA18-52BB-6AB13C28AF04}"/>
              </a:ext>
            </a:extLst>
          </p:cNvPr>
          <p:cNvSpPr>
            <a:spLocks noGrp="1"/>
          </p:cNvSpPr>
          <p:nvPr>
            <p:ph type="body" sz="quarter" idx="32"/>
          </p:nvPr>
        </p:nvSpPr>
        <p:spPr>
          <a:xfrm>
            <a:off x="494393" y="1905400"/>
            <a:ext cx="6753507" cy="3729370"/>
          </a:xfrm>
        </p:spPr>
        <p:txBody>
          <a:bodyPr lIns="91440" tIns="45720" rIns="91440" bIns="45720" numCol="1" spcCol="288000" anchor="t">
            <a:noAutofit/>
          </a:bodyPr>
          <a:lstStyle/>
          <a:p>
            <a:pPr fontAlgn="base"/>
            <a:r>
              <a:rPr lang="en-US" sz="1200" b="0" i="0" dirty="0">
                <a:solidFill>
                  <a:srgbClr val="000000"/>
                </a:solidFill>
                <a:effectLst/>
                <a:latin typeface="Calibri"/>
                <a:ea typeface="Calibri" panose="020F0502020204030204" pitchFamily="34" charset="0"/>
                <a:cs typeface="Calibri"/>
              </a:rPr>
              <a:t>EFE </a:t>
            </a:r>
            <a:r>
              <a:rPr lang="en-US" sz="1200" b="0" i="0" dirty="0" err="1">
                <a:solidFill>
                  <a:srgbClr val="000000"/>
                </a:solidFill>
                <a:effectLst/>
                <a:latin typeface="Calibri"/>
                <a:ea typeface="Calibri" panose="020F0502020204030204" pitchFamily="34" charset="0"/>
                <a:cs typeface="Calibri"/>
              </a:rPr>
              <a:t>projesi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kapsamında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çeşitli</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rehberler</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hazırlanmıştır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Bunlardan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biri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Etik</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Gıdaların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İnovasyonu</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için</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Eğitmenler</a:t>
            </a:r>
            <a:r>
              <a:rPr lang="en-US" sz="1200" b="0" i="0" dirty="0">
                <a:solidFill>
                  <a:srgbClr val="000000"/>
                </a:solidFill>
                <a:effectLst/>
                <a:latin typeface="Calibri"/>
                <a:ea typeface="Calibri" panose="020F0502020204030204" pitchFamily="34" charset="0"/>
                <a:cs typeface="Calibri"/>
              </a:rPr>
              <a:t> ve </a:t>
            </a:r>
            <a:r>
              <a:rPr lang="en-US" sz="1200" dirty="0" err="1">
                <a:latin typeface="Calibri"/>
                <a:ea typeface="Calibri" panose="020F0502020204030204" pitchFamily="34" charset="0"/>
                <a:cs typeface="Calibri"/>
              </a:rPr>
              <a:t>Kolaylaştırıcılar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için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Eğitimciler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Rehberi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olup</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bugüne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kadar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gıda</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girişimciliği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inovasyonu</a:t>
            </a:r>
            <a:r>
              <a:rPr lang="en-US" sz="1200" dirty="0">
                <a:latin typeface="Calibri"/>
                <a:ea typeface="Calibri" panose="020F0502020204030204" pitchFamily="34" charset="0"/>
                <a:cs typeface="Calibri"/>
              </a:rPr>
              <a:t> ve </a:t>
            </a:r>
            <a:r>
              <a:rPr lang="en-US" sz="1200" dirty="0" err="1">
                <a:latin typeface="Calibri"/>
                <a:ea typeface="Calibri" panose="020F0502020204030204" pitchFamily="34" charset="0"/>
                <a:cs typeface="Calibri"/>
              </a:rPr>
              <a:t>teknolojisiyle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çok</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az</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veya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hiç</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karşılaşmamış</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eğitimcilerinin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ihtiyacını</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karşılaması</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amaçlanmaktadır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Etik</a:t>
            </a:r>
            <a:r>
              <a:rPr lang="en-US" sz="1200" b="0" i="0" dirty="0">
                <a:solidFill>
                  <a:srgbClr val="000000"/>
                </a:solidFill>
                <a:effectLst/>
                <a:latin typeface="Calibri"/>
                <a:ea typeface="Calibri" panose="020F0502020204030204" pitchFamily="34" charset="0"/>
                <a:cs typeface="Calibri"/>
              </a:rPr>
              <a:t>/</a:t>
            </a:r>
            <a:r>
              <a:rPr lang="en-US" sz="1200" b="0" i="0" dirty="0" err="1">
                <a:solidFill>
                  <a:srgbClr val="000000"/>
                </a:solidFill>
                <a:effectLst/>
                <a:latin typeface="Calibri"/>
                <a:ea typeface="Calibri" panose="020F0502020204030204" pitchFamily="34" charset="0"/>
                <a:cs typeface="Calibri"/>
              </a:rPr>
              <a:t>temiz</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gıdalara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dayalı</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iş</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fırsatlarına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ilişkin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farkındalığı</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artırarak</a:t>
            </a:r>
            <a:r>
              <a:rPr lang="en-US" sz="1200" dirty="0">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hem </a:t>
            </a:r>
            <a:r>
              <a:rPr lang="en-US" sz="1200" b="0" i="0" dirty="0" err="1">
                <a:solidFill>
                  <a:srgbClr val="000000"/>
                </a:solidFill>
                <a:effectLst/>
                <a:latin typeface="Calibri"/>
                <a:ea typeface="Calibri" panose="020F0502020204030204" pitchFamily="34" charset="0"/>
                <a:cs typeface="Calibri"/>
              </a:rPr>
              <a:t>öğrencilere</a:t>
            </a:r>
            <a:r>
              <a:rPr lang="en-US" sz="1200" b="0" i="0" dirty="0">
                <a:solidFill>
                  <a:srgbClr val="000000"/>
                </a:solidFill>
                <a:effectLst/>
                <a:latin typeface="Calibri"/>
                <a:ea typeface="Calibri" panose="020F0502020204030204" pitchFamily="34" charset="0"/>
                <a:cs typeface="Calibri"/>
              </a:rPr>
              <a:t> hem de </a:t>
            </a:r>
            <a:r>
              <a:rPr lang="en-US" sz="1200" b="0" i="0" dirty="0" err="1">
                <a:solidFill>
                  <a:srgbClr val="000000"/>
                </a:solidFill>
                <a:effectLst/>
                <a:latin typeface="Calibri"/>
                <a:ea typeface="Calibri" panose="020F0502020204030204" pitchFamily="34" charset="0"/>
                <a:cs typeface="Calibri"/>
              </a:rPr>
              <a:t>KOBİ'lere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fayda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sağlayacak</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çok</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disiplinli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rehber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hazırlanmıştır</a:t>
            </a:r>
            <a:r>
              <a:rPr lang="en-US" sz="1200" b="0" i="0" dirty="0">
                <a:solidFill>
                  <a:srgbClr val="000000"/>
                </a:solidFill>
                <a:effectLst/>
                <a:latin typeface="Calibri"/>
                <a:ea typeface="Calibri" panose="020F0502020204030204" pitchFamily="34" charset="0"/>
                <a:cs typeface="Calibri"/>
              </a:rPr>
              <a:t>.</a:t>
            </a:r>
            <a:endParaRPr lang="tr-TR" dirty="0"/>
          </a:p>
          <a:p>
            <a:pPr fontAlgn="base"/>
            <a:r>
              <a:rPr lang="en-US" sz="1200" b="0" i="0" dirty="0" err="1">
                <a:solidFill>
                  <a:srgbClr val="000000"/>
                </a:solidFill>
                <a:effectLst/>
                <a:latin typeface="Calibri"/>
                <a:ea typeface="Calibri" panose="020F0502020204030204" pitchFamily="34" charset="0"/>
                <a:cs typeface="Calibri"/>
              </a:rPr>
              <a:t>Eğitimcinin</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etik</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gıda</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girişimciliği</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rehberi</a:t>
            </a:r>
            <a:r>
              <a:rPr lang="en-US" sz="1200" b="0" i="0" dirty="0">
                <a:solidFill>
                  <a:srgbClr val="000000"/>
                </a:solidFill>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eğitimcilerin</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yararlanabileceği</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terminoloji</a:t>
            </a:r>
            <a:r>
              <a:rPr lang="en-US" sz="1200" b="0" i="0" dirty="0">
                <a:solidFill>
                  <a:srgbClr val="000000"/>
                </a:solidFill>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teoriler</a:t>
            </a:r>
            <a:r>
              <a:rPr lang="en-US" sz="1200" b="0" i="0" dirty="0">
                <a:solidFill>
                  <a:srgbClr val="000000"/>
                </a:solidFill>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değerlendirme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yöntemleri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vaka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çalışmaları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videolar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podcast'ler</a:t>
            </a:r>
            <a:r>
              <a:rPr lang="en-US" sz="1200" b="0" i="0" dirty="0">
                <a:solidFill>
                  <a:srgbClr val="000000"/>
                </a:solidFill>
                <a:effectLst/>
                <a:latin typeface="Calibri"/>
                <a:ea typeface="Calibri" panose="020F0502020204030204" pitchFamily="34" charset="0"/>
                <a:cs typeface="Calibri"/>
              </a:rPr>
              <a:t> ve </a:t>
            </a:r>
            <a:r>
              <a:rPr lang="en-US" sz="1200" b="0" i="0" dirty="0" err="1">
                <a:solidFill>
                  <a:srgbClr val="000000"/>
                </a:solidFill>
                <a:effectLst/>
                <a:latin typeface="Calibri"/>
                <a:ea typeface="Calibri" panose="020F0502020204030204" pitchFamily="34" charset="0"/>
                <a:cs typeface="Calibri"/>
              </a:rPr>
              <a:t>diğer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kaynakları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tanıtmak</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üzere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yapılandırılmıştır</a:t>
            </a:r>
            <a:r>
              <a:rPr lang="en-US" sz="1200" b="0" i="0" dirty="0">
                <a:solidFill>
                  <a:srgbClr val="000000"/>
                </a:solidFill>
                <a:effectLst/>
                <a:latin typeface="Calibri"/>
                <a:ea typeface="Calibri" panose="020F0502020204030204" pitchFamily="34" charset="0"/>
                <a:cs typeface="Calibri"/>
              </a:rPr>
              <a:t>. Bu </a:t>
            </a:r>
            <a:r>
              <a:rPr lang="en-US" sz="1200" dirty="0" err="1">
                <a:latin typeface="Calibri"/>
                <a:ea typeface="Calibri" panose="020F0502020204030204" pitchFamily="34" charset="0"/>
                <a:cs typeface="Calibri"/>
              </a:rPr>
              <a:t>rehberdeki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konuların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sırası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eğitmenlerin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dersi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öğretmek</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için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izleyebilecekleri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sıranın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bir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örneğidir</a:t>
            </a:r>
            <a:r>
              <a:rPr lang="en-US" sz="1200" b="0" i="0" dirty="0">
                <a:solidFill>
                  <a:srgbClr val="000000"/>
                </a:solidFill>
                <a:effectLst/>
                <a:latin typeface="Calibri"/>
                <a:ea typeface="Calibri" panose="020F0502020204030204" pitchFamily="34" charset="0"/>
                <a:cs typeface="Calibri"/>
              </a:rPr>
              <a:t>.</a:t>
            </a:r>
            <a:endParaRPr lang="en-US" sz="1200" b="0" i="0" dirty="0">
              <a:solidFill>
                <a:srgbClr val="000000"/>
              </a:solidFill>
              <a:ea typeface="Calibri" panose="020F0502020204030204" pitchFamily="34" charset="0"/>
              <a:cs typeface="Calibri"/>
            </a:endParaRPr>
          </a:p>
          <a:p>
            <a:pPr fontAlgn="base"/>
            <a:endParaRPr lang="en-US" sz="1200" dirty="0">
              <a:ea typeface="Calibri" panose="020F0502020204030204" pitchFamily="34" charset="0"/>
              <a:cs typeface="Calibri"/>
            </a:endParaRPr>
          </a:p>
          <a:p>
            <a:pPr fontAlgn="base"/>
            <a:r>
              <a:rPr lang="en-US" sz="1200" dirty="0" err="1">
                <a:latin typeface="Calibri"/>
                <a:ea typeface="Calibri" panose="020F0502020204030204" pitchFamily="34" charset="0"/>
                <a:cs typeface="Calibri"/>
              </a:rPr>
              <a:t>Rehberde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iki</a:t>
            </a:r>
            <a:r>
              <a:rPr lang="en-US" sz="1200" dirty="0">
                <a:latin typeface="Calibri"/>
                <a:ea typeface="Calibri" panose="020F0502020204030204" pitchFamily="34" charset="0"/>
                <a:cs typeface="Calibri"/>
              </a:rPr>
              <a:t> ana </a:t>
            </a:r>
            <a:r>
              <a:rPr lang="en-US" sz="1200" dirty="0" err="1">
                <a:latin typeface="Calibri"/>
                <a:ea typeface="Calibri" panose="020F0502020204030204" pitchFamily="34" charset="0"/>
                <a:cs typeface="Calibri"/>
              </a:rPr>
              <a:t>bölüm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vardır</a:t>
            </a:r>
            <a:r>
              <a:rPr lang="en-US" sz="1200" b="0" i="0" dirty="0">
                <a:solidFill>
                  <a:srgbClr val="000000"/>
                </a:solidFill>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endParaRPr lang="en-US" dirty="0"/>
          </a:p>
          <a:p>
            <a:pPr marL="171450" indent="-171450" fontAlgn="base">
              <a:buChar char="•"/>
            </a:pPr>
            <a:r>
              <a:rPr lang="en-US" sz="1200" b="1" i="0" dirty="0">
                <a:solidFill>
                  <a:srgbClr val="000000"/>
                </a:solidFill>
                <a:effectLst/>
                <a:latin typeface="Calibri"/>
                <a:ea typeface="Calibri" panose="020F0502020204030204" pitchFamily="34" charset="0"/>
                <a:cs typeface="Calibri"/>
              </a:rPr>
              <a:t>“</a:t>
            </a:r>
            <a:r>
              <a:rPr lang="en-US" sz="1200" b="1" i="0" dirty="0" err="1">
                <a:solidFill>
                  <a:srgbClr val="000000"/>
                </a:solidFill>
                <a:effectLst/>
                <a:latin typeface="Calibri"/>
                <a:ea typeface="Calibri" panose="020F0502020204030204" pitchFamily="34" charset="0"/>
                <a:cs typeface="Calibri"/>
              </a:rPr>
              <a:t>Etik</a:t>
            </a:r>
            <a:r>
              <a:rPr lang="en-US" sz="1200" b="1" i="0" dirty="0">
                <a:solidFill>
                  <a:srgbClr val="000000"/>
                </a:solidFill>
                <a:effectLst/>
                <a:latin typeface="Calibri"/>
                <a:ea typeface="Calibri" panose="020F0502020204030204" pitchFamily="34" charset="0"/>
                <a:cs typeface="Calibri"/>
              </a:rPr>
              <a:t> ve </a:t>
            </a:r>
            <a:r>
              <a:rPr lang="en-US" sz="1200" b="1" i="0" dirty="0" err="1">
                <a:solidFill>
                  <a:srgbClr val="000000"/>
                </a:solidFill>
                <a:effectLst/>
                <a:latin typeface="Calibri"/>
                <a:ea typeface="Calibri" panose="020F0502020204030204" pitchFamily="34" charset="0"/>
                <a:cs typeface="Calibri"/>
              </a:rPr>
              <a:t>Etik</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Kuramları</a:t>
            </a:r>
            <a:r>
              <a:rPr lang="en-US" sz="1200" b="1" i="0" dirty="0">
                <a:solidFill>
                  <a:srgbClr val="000000"/>
                </a:solidFill>
                <a:effectLst/>
                <a:latin typeface="Calibri"/>
                <a:ea typeface="Calibri" panose="020F0502020204030204" pitchFamily="34" charset="0"/>
                <a:cs typeface="Calibri"/>
              </a:rPr>
              <a:t>”,</a:t>
            </a:r>
            <a:r>
              <a:rPr lang="en-US" sz="1200" b="1" dirty="0">
                <a:latin typeface="Calibri"/>
                <a:ea typeface="Calibri" panose="020F0502020204030204" pitchFamily="34" charset="0"/>
                <a:cs typeface="Calibri"/>
              </a:rPr>
              <a:t> </a:t>
            </a:r>
            <a:endParaRPr lang="en-US" sz="1200" b="1" dirty="0">
              <a:ea typeface="Calibri" panose="020F0502020204030204" pitchFamily="34" charset="0"/>
            </a:endParaRPr>
          </a:p>
          <a:p>
            <a:pPr marL="171450" indent="-171450" fontAlgn="base">
              <a:buChar char="•"/>
            </a:pPr>
            <a:r>
              <a:rPr lang="en-US" sz="1200" b="1" i="0" dirty="0">
                <a:solidFill>
                  <a:srgbClr val="000000"/>
                </a:solidFill>
                <a:effectLst/>
                <a:latin typeface="Calibri"/>
                <a:ea typeface="Calibri" panose="020F0502020204030204" pitchFamily="34" charset="0"/>
                <a:cs typeface="Calibri"/>
              </a:rPr>
              <a:t>“</a:t>
            </a:r>
            <a:r>
              <a:rPr lang="en-US" sz="1200" b="1" i="0" dirty="0" err="1">
                <a:solidFill>
                  <a:srgbClr val="000000"/>
                </a:solidFill>
                <a:effectLst/>
                <a:latin typeface="Calibri"/>
                <a:ea typeface="Calibri" panose="020F0502020204030204" pitchFamily="34" charset="0"/>
                <a:cs typeface="Calibri"/>
              </a:rPr>
              <a:t>Gıda</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Ekosisteminde</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Etik</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Konular</a:t>
            </a:r>
            <a:r>
              <a:rPr lang="en-US" sz="1200" b="1" i="0" dirty="0">
                <a:solidFill>
                  <a:srgbClr val="000000"/>
                </a:solidFill>
                <a:effectLst/>
                <a:latin typeface="Calibri"/>
                <a:ea typeface="Calibri" panose="020F0502020204030204" pitchFamily="34" charset="0"/>
                <a:cs typeface="Calibri"/>
              </a:rPr>
              <a:t>”</a:t>
            </a:r>
            <a:r>
              <a:rPr lang="en-US" sz="1200" b="1" dirty="0">
                <a:latin typeface="Calibri"/>
                <a:ea typeface="Calibri" panose="020F0502020204030204" pitchFamily="34" charset="0"/>
                <a:cs typeface="Calibri"/>
              </a:rPr>
              <a:t> </a:t>
            </a:r>
            <a:endParaRPr lang="en-US" sz="1200" b="1" i="0" dirty="0">
              <a:solidFill>
                <a:srgbClr val="000000"/>
              </a:solidFill>
              <a:ea typeface="Calibri" panose="020F0502020204030204" pitchFamily="34" charset="0"/>
            </a:endParaRPr>
          </a:p>
          <a:p>
            <a:pPr rtl="0" fontAlgn="base"/>
            <a:endParaRPr lang="en-US" sz="1200" b="0" i="0" dirty="0">
              <a:solidFill>
                <a:srgbClr val="000000"/>
              </a:solidFill>
              <a:ea typeface="Calibri" panose="020F0502020204030204" pitchFamily="34" charset="0"/>
            </a:endParaRPr>
          </a:p>
          <a:p>
            <a:pPr fontAlgn="base"/>
            <a:r>
              <a:rPr lang="en-US" sz="1200" b="0" i="0" dirty="0">
                <a:solidFill>
                  <a:srgbClr val="000000"/>
                </a:solidFill>
                <a:effectLst/>
                <a:latin typeface="Calibri"/>
                <a:ea typeface="Calibri" panose="020F0502020204030204" pitchFamily="34" charset="0"/>
                <a:cs typeface="Calibri"/>
              </a:rPr>
              <a:t>Costa </a:t>
            </a:r>
            <a:r>
              <a:rPr lang="en-US" sz="1200" dirty="0">
                <a:latin typeface="Calibri"/>
                <a:ea typeface="Calibri" panose="020F0502020204030204" pitchFamily="34" charset="0"/>
                <a:cs typeface="Calibri"/>
              </a:rPr>
              <a:t>(2018:13) </a:t>
            </a:r>
            <a:r>
              <a:rPr lang="en-US" sz="1200" b="0" i="0" dirty="0" err="1">
                <a:solidFill>
                  <a:srgbClr val="000000"/>
                </a:solidFill>
                <a:effectLst/>
                <a:latin typeface="Calibri"/>
                <a:ea typeface="Calibri" panose="020F0502020204030204" pitchFamily="34" charset="0"/>
                <a:cs typeface="Calibri"/>
              </a:rPr>
              <a:t>tarafından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belirtildiği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gibi</a:t>
            </a:r>
            <a:r>
              <a:rPr lang="en-US" sz="1200" dirty="0">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gıda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etiğinin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öğrenme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çıktıları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öğrencilerin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gıda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ile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ilgili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etik</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konulara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ilişkin</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farkındalığının</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artması</a:t>
            </a:r>
            <a:r>
              <a:rPr lang="en-US" sz="1200" dirty="0">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ve </a:t>
            </a:r>
            <a:r>
              <a:rPr lang="en-US" sz="1200" b="0" i="0" dirty="0" err="1">
                <a:solidFill>
                  <a:srgbClr val="000000"/>
                </a:solidFill>
                <a:effectLst/>
                <a:latin typeface="Calibri"/>
                <a:ea typeface="Calibri" panose="020F0502020204030204" pitchFamily="34" charset="0"/>
                <a:cs typeface="Calibri"/>
              </a:rPr>
              <a:t>gıda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etiği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ile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ilgili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tartışmalara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katkıda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bulunma</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becerisinin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gelişmesi</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olabilir</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Bu </a:t>
            </a:r>
            <a:r>
              <a:rPr lang="en-US" sz="1200" dirty="0" err="1">
                <a:latin typeface="Calibri"/>
                <a:ea typeface="Calibri" panose="020F0502020204030204" pitchFamily="34" charset="0"/>
                <a:cs typeface="Calibri"/>
              </a:rPr>
              <a:t>sebeple</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çeşitli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bölgelerdeki</a:t>
            </a:r>
            <a:r>
              <a:rPr lang="en-US" sz="1200" b="0" i="0" dirty="0">
                <a:solidFill>
                  <a:srgbClr val="000000"/>
                </a:solidFill>
                <a:effectLst/>
                <a:latin typeface="Calibri"/>
                <a:ea typeface="Calibri" panose="020F0502020204030204" pitchFamily="34" charset="0"/>
                <a:cs typeface="Calibri"/>
              </a:rPr>
              <a:t> iyi </a:t>
            </a:r>
            <a:r>
              <a:rPr lang="en-US" sz="1200" b="0" i="0" dirty="0" err="1">
                <a:solidFill>
                  <a:srgbClr val="000000"/>
                </a:solidFill>
                <a:effectLst/>
                <a:latin typeface="Calibri"/>
                <a:ea typeface="Calibri" panose="020F0502020204030204" pitchFamily="34" charset="0"/>
                <a:cs typeface="Calibri"/>
              </a:rPr>
              <a:t>uygulamalar</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toplanmış</a:t>
            </a:r>
            <a:r>
              <a:rPr lang="en-US" sz="1200" dirty="0">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ve </a:t>
            </a:r>
            <a:r>
              <a:rPr lang="en-US" sz="1200" b="0" i="0" dirty="0" err="1">
                <a:solidFill>
                  <a:srgbClr val="000000"/>
                </a:solidFill>
                <a:effectLst/>
                <a:latin typeface="Calibri"/>
                <a:ea typeface="Calibri" panose="020F0502020204030204" pitchFamily="34" charset="0"/>
                <a:cs typeface="Calibri"/>
              </a:rPr>
              <a:t>vaka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çalışmaları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olarak</a:t>
            </a:r>
            <a:r>
              <a:rPr lang="en-US" sz="1200" dirty="0">
                <a:latin typeface="Calibri"/>
                <a:ea typeface="Calibri" panose="020F0502020204030204" pitchFamily="34" charset="0"/>
                <a:cs typeface="Calibri"/>
              </a:rPr>
              <a:t> ek </a:t>
            </a:r>
            <a:r>
              <a:rPr lang="en-US" sz="1200" dirty="0" err="1">
                <a:latin typeface="Calibri"/>
                <a:ea typeface="Calibri" panose="020F0502020204030204" pitchFamily="34" charset="0"/>
                <a:cs typeface="Calibri"/>
              </a:rPr>
              <a:t>bir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kaynakta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paylaşılmıştır</a:t>
            </a:r>
            <a:r>
              <a:rPr lang="en-US" sz="1200" b="0" i="0" dirty="0">
                <a:solidFill>
                  <a:srgbClr val="000000"/>
                </a:solidFill>
                <a:effectLst/>
                <a:latin typeface="Calibri"/>
                <a:ea typeface="Calibri" panose="020F0502020204030204" pitchFamily="34" charset="0"/>
                <a:cs typeface="Calibri"/>
              </a:rPr>
              <a:t>.</a:t>
            </a:r>
            <a:endParaRPr lang="en-US" sz="1200" b="0" i="0" dirty="0">
              <a:solidFill>
                <a:srgbClr val="000000"/>
              </a:solidFill>
              <a:ea typeface="Calibri" panose="020F0502020204030204" pitchFamily="34" charset="0"/>
              <a:cs typeface="Calibri"/>
            </a:endParaRPr>
          </a:p>
          <a:p>
            <a:pPr rtl="0"/>
            <a:endParaRPr lang="en-IE" sz="1200" dirty="0"/>
          </a:p>
        </p:txBody>
      </p:sp>
      <p:sp>
        <p:nvSpPr>
          <p:cNvPr id="6" name="Text Placeholder 5">
            <a:extLst>
              <a:ext uri="{FF2B5EF4-FFF2-40B4-BE49-F238E27FC236}">
                <a16:creationId xmlns:a16="http://schemas.microsoft.com/office/drawing/2014/main" id="{3DB7AF1E-C0AC-DCD7-CC87-944A7E5BD763}"/>
              </a:ext>
            </a:extLst>
          </p:cNvPr>
          <p:cNvSpPr>
            <a:spLocks noGrp="1"/>
          </p:cNvSpPr>
          <p:nvPr>
            <p:ph type="body" sz="quarter" idx="30"/>
          </p:nvPr>
        </p:nvSpPr>
        <p:spPr>
          <a:xfrm>
            <a:off x="494393" y="793689"/>
            <a:ext cx="6570888" cy="785535"/>
          </a:xfrm>
        </p:spPr>
        <p:txBody>
          <a:bodyPr lIns="91440" tIns="45720" rIns="91440" bIns="45720" anchor="t">
            <a:noAutofit/>
          </a:bodyPr>
          <a:lstStyle/>
          <a:p>
            <a:pPr>
              <a:defRPr/>
            </a:pPr>
            <a:r>
              <a:rPr lang="en-IE" sz="3600" err="1">
                <a:latin typeface="Calibri"/>
                <a:ea typeface="Calibri"/>
                <a:cs typeface="Calibri"/>
              </a:rPr>
              <a:t>Önsöz</a:t>
            </a:r>
            <a:r>
              <a:rPr kumimoji="0" lang="en-IE" sz="3600" b="0" i="0" u="none" strike="noStrike" kern="1200" cap="none" spc="0" normalizeH="0" baseline="0" noProof="0">
                <a:ln>
                  <a:noFill/>
                </a:ln>
                <a:solidFill>
                  <a:srgbClr val="000000"/>
                </a:solidFill>
                <a:effectLst/>
                <a:uLnTx/>
                <a:uFillTx/>
                <a:latin typeface="Calibri"/>
                <a:ea typeface="Calibri"/>
                <a:cs typeface="Calibri"/>
              </a:rPr>
              <a:t> </a:t>
            </a:r>
            <a:r>
              <a:rPr lang="en-IE" sz="3600">
                <a:latin typeface="Calibri"/>
                <a:ea typeface="Calibri"/>
                <a:cs typeface="Calibri"/>
              </a:rPr>
              <a:t>- </a:t>
            </a:r>
            <a:r>
              <a:rPr lang="en-IE" sz="2400">
                <a:latin typeface="Calibri"/>
                <a:ea typeface="Calibri"/>
                <a:cs typeface="Calibri"/>
              </a:rPr>
              <a:t>(</a:t>
            </a:r>
            <a:r>
              <a:rPr lang="en-IE" sz="2400" err="1">
                <a:latin typeface="Calibri"/>
                <a:ea typeface="Calibri"/>
                <a:cs typeface="Calibri"/>
              </a:rPr>
              <a:t>Devamı</a:t>
            </a:r>
            <a:r>
              <a:rPr lang="en-IE" sz="2400">
                <a:latin typeface="Calibri"/>
                <a:ea typeface="Calibri"/>
                <a:cs typeface="Calibri"/>
              </a:rPr>
              <a:t>)</a:t>
            </a:r>
            <a:endParaRPr lang="en-US" err="1">
              <a:ea typeface="+mn-ea"/>
            </a:endParaRPr>
          </a:p>
          <a:p>
            <a:pPr algn="l" rtl="0"/>
            <a:endParaRPr lang="en-IE"/>
          </a:p>
        </p:txBody>
      </p:sp>
      <p:pic>
        <p:nvPicPr>
          <p:cNvPr id="10" name="Picture 8" descr="Icon  Description automatically generated">
            <a:extLst>
              <a:ext uri="{FF2B5EF4-FFF2-40B4-BE49-F238E27FC236}">
                <a16:creationId xmlns:a16="http://schemas.microsoft.com/office/drawing/2014/main" id="{A1221353-0CAC-A9A2-0F1D-F53164B120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5240" y="7133813"/>
            <a:ext cx="2741632" cy="2096219"/>
          </a:xfrm>
          <a:prstGeom prst="rect">
            <a:avLst/>
          </a:prstGeom>
        </p:spPr>
      </p:pic>
      <p:pic>
        <p:nvPicPr>
          <p:cNvPr id="12" name="Picture 11">
            <a:extLst>
              <a:ext uri="{FF2B5EF4-FFF2-40B4-BE49-F238E27FC236}">
                <a16:creationId xmlns:a16="http://schemas.microsoft.com/office/drawing/2014/main" id="{4CEE2588-9C88-CD8B-1901-4908D36CA3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8102" y="6547379"/>
            <a:ext cx="2282330" cy="3142950"/>
          </a:xfrm>
          <a:prstGeom prst="rect">
            <a:avLst/>
          </a:prstGeom>
          <a:ln>
            <a:solidFill>
              <a:schemeClr val="tx1"/>
            </a:solidFill>
          </a:ln>
        </p:spPr>
      </p:pic>
      <p:sp>
        <p:nvSpPr>
          <p:cNvPr id="5" name="Slide Number Placeholder 9">
            <a:extLst>
              <a:ext uri="{FF2B5EF4-FFF2-40B4-BE49-F238E27FC236}">
                <a16:creationId xmlns:a16="http://schemas.microsoft.com/office/drawing/2014/main" id="{2831AB10-B5B7-3884-DD64-5990E84A3344}"/>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6</a:t>
            </a:fld>
            <a:endParaRPr lang="en-US" sz="1100"/>
          </a:p>
        </p:txBody>
      </p:sp>
    </p:spTree>
    <p:extLst>
      <p:ext uri="{BB962C8B-B14F-4D97-AF65-F5344CB8AC3E}">
        <p14:creationId xmlns:p14="http://schemas.microsoft.com/office/powerpoint/2010/main" val="2406459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F4858-BA3C-BB6B-E7ED-C40CD64A66D3}"/>
              </a:ext>
            </a:extLst>
          </p:cNvPr>
          <p:cNvSpPr>
            <a:spLocks noGrp="1"/>
          </p:cNvSpPr>
          <p:nvPr>
            <p:ph type="body" sz="quarter" idx="32"/>
          </p:nvPr>
        </p:nvSpPr>
        <p:spPr>
          <a:xfrm>
            <a:off x="518987" y="1845955"/>
            <a:ext cx="6526988" cy="3729370"/>
          </a:xfrm>
        </p:spPr>
        <p:txBody>
          <a:bodyPr lIns="91440" tIns="45720" rIns="91440" bIns="45720" numCol="1" spcCol="288000" anchor="t">
            <a:noAutofit/>
          </a:bodyPr>
          <a:lstStyle/>
          <a:p>
            <a:r>
              <a:rPr lang="tr-TR" sz="1200" dirty="0">
                <a:latin typeface="Calibri"/>
                <a:cs typeface="Calibri"/>
              </a:rPr>
              <a:t>Dünyadaki açlık büyüyen ve ihmal edilen bir konu olduğu için gıda yoksulluğu ve gıda hayırseverliği arasındaki ilişki gittikçe önem kazanmaktadır. Yardım kuruluşlarının besin yardımı uygulamalarının daha kurumsallaşmış ve yaygın olmasına rağmen, uzun vadede faydaları sorgulanmaktadır. Eleştirilerden biri, gıda adaletinde hükümetin ihmal edilen rolünü </a:t>
            </a:r>
            <a:r>
              <a:rPr lang="tr-TR" sz="1200" err="1">
                <a:latin typeface="Calibri"/>
                <a:cs typeface="Calibri"/>
              </a:rPr>
              <a:t>vurgulamakatdır</a:t>
            </a:r>
            <a:r>
              <a:rPr lang="tr-TR" sz="1200" dirty="0">
                <a:latin typeface="Calibri"/>
                <a:cs typeface="Calibri"/>
              </a:rPr>
              <a:t> (</a:t>
            </a:r>
            <a:r>
              <a:rPr lang="tr-TR" sz="1200" err="1">
                <a:latin typeface="Calibri"/>
                <a:cs typeface="Calibri"/>
              </a:rPr>
              <a:t>Riches</a:t>
            </a:r>
            <a:r>
              <a:rPr lang="tr-TR" sz="1200" dirty="0">
                <a:latin typeface="Calibri"/>
                <a:cs typeface="Calibri"/>
              </a:rPr>
              <a:t> ve </a:t>
            </a:r>
            <a:r>
              <a:rPr lang="tr-TR" sz="1200" err="1">
                <a:latin typeface="Calibri"/>
                <a:cs typeface="Calibri"/>
              </a:rPr>
              <a:t>Silvasti</a:t>
            </a:r>
            <a:r>
              <a:rPr lang="tr-TR" sz="1200" dirty="0">
                <a:latin typeface="Calibri"/>
                <a:cs typeface="Calibri"/>
              </a:rPr>
              <a:t>, 2014). Başka bir çalışma, gıda yardım kuruluşlarıyla, gıda sağlayıcılar ve alıcıları arasındaki iletişim eksikliğini, yardıma erişimdeki güçlükleri ve besleyiciliği düşük gıdaların dağıtımı yoluyla sosyal adaletsizliğin daha da artabileceğine değinmektedir (</a:t>
            </a:r>
            <a:r>
              <a:rPr lang="tr-TR" sz="1200" err="1">
                <a:latin typeface="Calibri"/>
                <a:cs typeface="Calibri"/>
              </a:rPr>
              <a:t>Poppendieck</a:t>
            </a:r>
            <a:r>
              <a:rPr lang="tr-TR" sz="1200" dirty="0">
                <a:latin typeface="Calibri"/>
                <a:cs typeface="Calibri"/>
              </a:rPr>
              <a:t>, 1998). Her insanın doğru beslenme hakkı olduğu için hükümet politikaları şu konulara değinmelidir; gıda bağışlarının dezavantajları, gıda güvensizliğinin altında yatan nedenler ve uzun vadeli sürdürülebilir bir program. Daha işbirlikçi bir çözüm için sosyal ve ekolojik açıdan yenilikçi bir yaklaşım gereklidir (</a:t>
            </a:r>
            <a:r>
              <a:rPr lang="tr-TR" sz="1200" err="1">
                <a:latin typeface="Calibri"/>
                <a:cs typeface="Calibri"/>
              </a:rPr>
              <a:t>Vlaholias</a:t>
            </a:r>
            <a:r>
              <a:rPr lang="tr-TR" sz="1200" dirty="0">
                <a:latin typeface="Calibri"/>
                <a:cs typeface="Calibri"/>
              </a:rPr>
              <a:t>-Batı </a:t>
            </a:r>
            <a:r>
              <a:rPr lang="tr-TR" sz="1200" err="1">
                <a:latin typeface="Calibri"/>
                <a:cs typeface="Calibri"/>
              </a:rPr>
              <a:t>v.d</a:t>
            </a:r>
            <a:r>
              <a:rPr lang="tr-TR" sz="1200" dirty="0">
                <a:latin typeface="Calibri"/>
                <a:cs typeface="Calibri"/>
              </a:rPr>
              <a:t>., 2018).</a:t>
            </a:r>
            <a:endParaRPr lang="tr-TR"/>
          </a:p>
          <a:p>
            <a:pPr rtl="0"/>
            <a:endParaRPr lang="tr-TR" sz="1200" dirty="0"/>
          </a:p>
          <a:p>
            <a:r>
              <a:rPr lang="tr-TR" sz="1200" dirty="0">
                <a:latin typeface="Calibri"/>
                <a:cs typeface="Calibri"/>
              </a:rPr>
              <a:t>Evsiz insanlar, gıda güvensizliği yaşayan insanların bir bölümüdür. Evsiz insanların topluma yeniden kazandırılması; barınma, istihdam ve sosyal içermeyi de içeren karmaşık bir süreçtir. Resmi ve gayri resmi ilişkiler kurmaları, hayatlarını sürdürmek için özerklik kazanmaları, güvenlik ihtiyaçları, normalleşmeleri ve sosyal sermayelerini arttırmaları, sürecin önemli bileşenleri olarak kabul edilmektedir (</a:t>
            </a:r>
            <a:r>
              <a:rPr lang="tr-TR" sz="1200" err="1">
                <a:latin typeface="Calibri"/>
                <a:cs typeface="Calibri"/>
              </a:rPr>
              <a:t>Tosi</a:t>
            </a:r>
            <a:r>
              <a:rPr lang="tr-TR" sz="1200" dirty="0">
                <a:latin typeface="Calibri"/>
                <a:cs typeface="Calibri"/>
              </a:rPr>
              <a:t>, 2007). Bireysel öykülerdeki ve gereksinimlerdeki çeşitlilik, kapsamlı bir yeniden bütünleştirme modeli ve takip ziyaretleri gerektirir. Buna göre, evsizleri beslemek, sorunu sadece erteleyen kısa vadeli bir plan olarak düşünülebilir.</a:t>
            </a:r>
          </a:p>
        </p:txBody>
      </p:sp>
      <p:sp>
        <p:nvSpPr>
          <p:cNvPr id="7" name="Text Placeholder 1">
            <a:extLst>
              <a:ext uri="{FF2B5EF4-FFF2-40B4-BE49-F238E27FC236}">
                <a16:creationId xmlns:a16="http://schemas.microsoft.com/office/drawing/2014/main" id="{88FA8675-389D-4746-E1E3-D1C89F9BED61}"/>
              </a:ext>
            </a:extLst>
          </p:cNvPr>
          <p:cNvSpPr>
            <a:spLocks noGrp="1"/>
          </p:cNvSpPr>
          <p:nvPr>
            <p:ph type="body" sz="quarter" idx="30"/>
          </p:nvPr>
        </p:nvSpPr>
        <p:spPr>
          <a:xfrm>
            <a:off x="512071" y="324020"/>
            <a:ext cx="5470999" cy="946746"/>
          </a:xfrm>
        </p:spPr>
        <p:txBody>
          <a:body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Sorumlu &amp; Sivil Toplum</a:t>
            </a:r>
          </a:p>
          <a:p>
            <a:pPr algn="l" rtl="0"/>
            <a:endParaRPr lang="en-IE"/>
          </a:p>
        </p:txBody>
      </p:sp>
      <p:sp>
        <p:nvSpPr>
          <p:cNvPr id="8" name="TextBox 7">
            <a:extLst>
              <a:ext uri="{FF2B5EF4-FFF2-40B4-BE49-F238E27FC236}">
                <a16:creationId xmlns:a16="http://schemas.microsoft.com/office/drawing/2014/main" id="{5D940DEA-2288-56F3-5E35-DCDD48175DF1}"/>
              </a:ext>
            </a:extLst>
          </p:cNvPr>
          <p:cNvSpPr txBox="1"/>
          <p:nvPr/>
        </p:nvSpPr>
        <p:spPr>
          <a:xfrm>
            <a:off x="525613" y="1233362"/>
            <a:ext cx="5362728" cy="400110"/>
          </a:xfrm>
          <a:prstGeom prst="rect">
            <a:avLst/>
          </a:prstGeom>
          <a:noFill/>
        </p:spPr>
        <p:txBody>
          <a:bodyPr wrap="square">
            <a:spAutoFit/>
          </a:bodyPr>
          <a:lstStyle/>
          <a:p>
            <a:pPr algn="l" rtl="0"/>
            <a:r>
              <a:rPr lang="en-US"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B.4.4. </a:t>
            </a:r>
            <a:r>
              <a:rPr lang="en-US" sz="20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Gıda</a:t>
            </a:r>
            <a:r>
              <a:rPr lang="en-US"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Yardım</a:t>
            </a:r>
            <a:r>
              <a:rPr lang="en-US"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Kuruluşları</a:t>
            </a:r>
            <a:r>
              <a:rPr lang="en-US"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 </a:t>
            </a:r>
            <a:r>
              <a:rPr lang="en-US" sz="20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Sivil</a:t>
            </a:r>
            <a:r>
              <a:rPr lang="en-US"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Toplum</a:t>
            </a:r>
            <a:endParaRPr lang="en-US"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9" name="Graphic 2">
            <a:extLst>
              <a:ext uri="{FF2B5EF4-FFF2-40B4-BE49-F238E27FC236}">
                <a16:creationId xmlns:a16="http://schemas.microsoft.com/office/drawing/2014/main" id="{C3291A56-81EB-9B8A-5DC3-61C351880E91}"/>
              </a:ext>
            </a:extLst>
          </p:cNvPr>
          <p:cNvGrpSpPr/>
          <p:nvPr/>
        </p:nvGrpSpPr>
        <p:grpSpPr>
          <a:xfrm>
            <a:off x="6183197" y="273012"/>
            <a:ext cx="1082141" cy="1124763"/>
            <a:chOff x="690225" y="4499263"/>
            <a:chExt cx="1499146" cy="1521296"/>
          </a:xfrm>
        </p:grpSpPr>
        <p:sp>
          <p:nvSpPr>
            <p:cNvPr id="10" name="Freeform 109">
              <a:extLst>
                <a:ext uri="{FF2B5EF4-FFF2-40B4-BE49-F238E27FC236}">
                  <a16:creationId xmlns:a16="http://schemas.microsoft.com/office/drawing/2014/main" id="{9701D7CF-C54F-0F6C-9D89-D2CE440C935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1" name="Graphic 2">
              <a:extLst>
                <a:ext uri="{FF2B5EF4-FFF2-40B4-BE49-F238E27FC236}">
                  <a16:creationId xmlns:a16="http://schemas.microsoft.com/office/drawing/2014/main" id="{C52BC982-6319-902B-57C9-E0D43B18D6C1}"/>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C6376319-FB0B-3BA9-B620-F614F9C3EC5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67">
                <a:extLst>
                  <a:ext uri="{FF2B5EF4-FFF2-40B4-BE49-F238E27FC236}">
                    <a16:creationId xmlns:a16="http://schemas.microsoft.com/office/drawing/2014/main" id="{F27E56C2-39BA-B52C-9AF3-611ACE88AA0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8">
                <a:extLst>
                  <a:ext uri="{FF2B5EF4-FFF2-40B4-BE49-F238E27FC236}">
                    <a16:creationId xmlns:a16="http://schemas.microsoft.com/office/drawing/2014/main" id="{A2F1179D-8D3B-E140-8B7E-A041D721237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70">
                <a:extLst>
                  <a:ext uri="{FF2B5EF4-FFF2-40B4-BE49-F238E27FC236}">
                    <a16:creationId xmlns:a16="http://schemas.microsoft.com/office/drawing/2014/main" id="{9DEBEB7B-C7CF-3684-05AC-E58AAE88957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1">
                <a:extLst>
                  <a:ext uri="{FF2B5EF4-FFF2-40B4-BE49-F238E27FC236}">
                    <a16:creationId xmlns:a16="http://schemas.microsoft.com/office/drawing/2014/main" id="{F505CC67-6BA1-4024-9555-C5B826673E8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2D71310C-5D84-E548-A14D-B8073EDEF4E5}"/>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339E4EAC-751C-E44B-7020-10983E77DB8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26">
                <a:extLst>
                  <a:ext uri="{FF2B5EF4-FFF2-40B4-BE49-F238E27FC236}">
                    <a16:creationId xmlns:a16="http://schemas.microsoft.com/office/drawing/2014/main" id="{9372701E-8196-7E40-4139-BF9F493E420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31">
                <a:extLst>
                  <a:ext uri="{FF2B5EF4-FFF2-40B4-BE49-F238E27FC236}">
                    <a16:creationId xmlns:a16="http://schemas.microsoft.com/office/drawing/2014/main" id="{4BE91D9B-26AA-27CA-EB3E-E6D27C8AB64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9">
                <a:extLst>
                  <a:ext uri="{FF2B5EF4-FFF2-40B4-BE49-F238E27FC236}">
                    <a16:creationId xmlns:a16="http://schemas.microsoft.com/office/drawing/2014/main" id="{D04F7149-7337-3552-C886-56869082026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5">
                <a:extLst>
                  <a:ext uri="{FF2B5EF4-FFF2-40B4-BE49-F238E27FC236}">
                    <a16:creationId xmlns:a16="http://schemas.microsoft.com/office/drawing/2014/main" id="{EF5B9457-6D39-69F6-2940-06B7286103D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406F7B16-7499-B899-EFE4-783F06A565D0}"/>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C1AD8211-AC59-9985-4A7D-4FA43B87B49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1">
                <a:extLst>
                  <a:ext uri="{FF2B5EF4-FFF2-40B4-BE49-F238E27FC236}">
                    <a16:creationId xmlns:a16="http://schemas.microsoft.com/office/drawing/2014/main" id="{6E6911C2-1A03-4AD2-1D64-BA0864ADAD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2">
                <a:extLst>
                  <a:ext uri="{FF2B5EF4-FFF2-40B4-BE49-F238E27FC236}">
                    <a16:creationId xmlns:a16="http://schemas.microsoft.com/office/drawing/2014/main" id="{8769EE1F-3CB2-D9A8-D773-B25CCF81B34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3">
                <a:extLst>
                  <a:ext uri="{FF2B5EF4-FFF2-40B4-BE49-F238E27FC236}">
                    <a16:creationId xmlns:a16="http://schemas.microsoft.com/office/drawing/2014/main" id="{E0CCBB8D-CB59-1694-6634-AE84E790D4D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4">
                <a:extLst>
                  <a:ext uri="{FF2B5EF4-FFF2-40B4-BE49-F238E27FC236}">
                    <a16:creationId xmlns:a16="http://schemas.microsoft.com/office/drawing/2014/main" id="{672F488E-0FCF-6356-E407-03FC550FAF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3FF596AA-4DB3-6348-0D0C-8ACBE08C6AA8}"/>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AD190B16-52F6-459A-0136-19EBDF51AFDD}"/>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66FCACB3-4C93-7EBC-7491-95F9A48DCE9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0" name="Freeform 119">
                  <a:extLst>
                    <a:ext uri="{FF2B5EF4-FFF2-40B4-BE49-F238E27FC236}">
                      <a16:creationId xmlns:a16="http://schemas.microsoft.com/office/drawing/2014/main" id="{3F0A93A5-6303-A2CC-5AB7-3F93133C025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6" name="Freeform 115">
                <a:extLst>
                  <a:ext uri="{FF2B5EF4-FFF2-40B4-BE49-F238E27FC236}">
                    <a16:creationId xmlns:a16="http://schemas.microsoft.com/office/drawing/2014/main" id="{D254E722-373A-1C08-30E0-A01B07C2876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6">
                <a:extLst>
                  <a:ext uri="{FF2B5EF4-FFF2-40B4-BE49-F238E27FC236}">
                    <a16:creationId xmlns:a16="http://schemas.microsoft.com/office/drawing/2014/main" id="{1E0336DF-77A1-CCA0-DE99-D006B7F3D9A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7">
                <a:extLst>
                  <a:ext uri="{FF2B5EF4-FFF2-40B4-BE49-F238E27FC236}">
                    <a16:creationId xmlns:a16="http://schemas.microsoft.com/office/drawing/2014/main" id="{85F93B35-DDDB-9C80-D148-2BB56375BC6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5" name="Picture 8" descr="Icon  Description automatically generated">
            <a:extLst>
              <a:ext uri="{FF2B5EF4-FFF2-40B4-BE49-F238E27FC236}">
                <a16:creationId xmlns:a16="http://schemas.microsoft.com/office/drawing/2014/main" id="{F5EC7400-A482-2E1D-424E-90E9B5BAE9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546" y="6429857"/>
            <a:ext cx="2741632" cy="2096219"/>
          </a:xfrm>
          <a:prstGeom prst="rect">
            <a:avLst/>
          </a:prstGeom>
        </p:spPr>
      </p:pic>
      <p:sp>
        <p:nvSpPr>
          <p:cNvPr id="36" name="Rectangle: Rounded Corners 35">
            <a:extLst>
              <a:ext uri="{FF2B5EF4-FFF2-40B4-BE49-F238E27FC236}">
                <a16:creationId xmlns:a16="http://schemas.microsoft.com/office/drawing/2014/main" id="{70B29538-B3B8-BA8A-A8BD-84EC992CDB02}"/>
              </a:ext>
            </a:extLst>
          </p:cNvPr>
          <p:cNvSpPr/>
          <p:nvPr/>
        </p:nvSpPr>
        <p:spPr>
          <a:xfrm>
            <a:off x="1527500" y="8526076"/>
            <a:ext cx="5486527" cy="1170689"/>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37" name="TextBox 36">
            <a:extLst>
              <a:ext uri="{FF2B5EF4-FFF2-40B4-BE49-F238E27FC236}">
                <a16:creationId xmlns:a16="http://schemas.microsoft.com/office/drawing/2014/main" id="{3B60EDB1-86AF-176A-5283-15855F993292}"/>
              </a:ext>
            </a:extLst>
          </p:cNvPr>
          <p:cNvSpPr txBox="1"/>
          <p:nvPr/>
        </p:nvSpPr>
        <p:spPr>
          <a:xfrm>
            <a:off x="1568090" y="8564347"/>
            <a:ext cx="5445937" cy="1031051"/>
          </a:xfrm>
          <a:prstGeom prst="rect">
            <a:avLst/>
          </a:prstGeom>
          <a:noFill/>
        </p:spPr>
        <p:txBody>
          <a:bodyPr wrap="square" lIns="91440" tIns="45720" rIns="91440" bIns="45720" anchor="t">
            <a:spAutoFit/>
          </a:bodyPr>
          <a:lstStyle/>
          <a:p>
            <a:pPr fontAlgn="base"/>
            <a:r>
              <a:rPr lang="en-US" sz="1300" b="1" i="0" dirty="0" err="1">
                <a:solidFill>
                  <a:srgbClr val="000000"/>
                </a:solidFill>
                <a:effectLst/>
                <a:latin typeface="Calibri"/>
                <a:ea typeface="Calibri" panose="020F0502020204030204" pitchFamily="34" charset="0"/>
                <a:cs typeface="Calibri"/>
              </a:rPr>
              <a:t>Sınıf</a:t>
            </a:r>
            <a:r>
              <a:rPr lang="en-US" sz="1300" b="1" i="0" dirty="0">
                <a:solidFill>
                  <a:srgbClr val="000000"/>
                </a:solidFill>
                <a:effectLst/>
                <a:latin typeface="Calibri"/>
                <a:ea typeface="Calibri" panose="020F0502020204030204" pitchFamily="34" charset="0"/>
                <a:cs typeface="Calibri"/>
              </a:rPr>
              <a:t> </a:t>
            </a:r>
            <a:r>
              <a:rPr lang="en-US" sz="1300" b="1" i="0" dirty="0" err="1">
                <a:solidFill>
                  <a:srgbClr val="000000"/>
                </a:solidFill>
                <a:effectLst/>
                <a:latin typeface="Calibri"/>
                <a:ea typeface="Calibri" panose="020F0502020204030204" pitchFamily="34" charset="0"/>
                <a:cs typeface="Calibri"/>
              </a:rPr>
              <a:t>Tartışması</a:t>
            </a:r>
            <a:r>
              <a:rPr lang="en-US" sz="1300" b="1" i="0" dirty="0">
                <a:solidFill>
                  <a:srgbClr val="000000"/>
                </a:solidFill>
                <a:effectLst/>
                <a:latin typeface="Calibri"/>
                <a:ea typeface="Calibri" panose="020F0502020204030204" pitchFamily="34" charset="0"/>
                <a:cs typeface="Calibri"/>
              </a:rPr>
              <a:t> </a:t>
            </a:r>
            <a:r>
              <a:rPr lang="en-US" sz="1300" b="1" i="0" dirty="0" err="1">
                <a:solidFill>
                  <a:srgbClr val="000000"/>
                </a:solidFill>
                <a:effectLst/>
                <a:latin typeface="Calibri"/>
                <a:ea typeface="Calibri" panose="020F0502020204030204" pitchFamily="34" charset="0"/>
                <a:cs typeface="Calibri"/>
              </a:rPr>
              <a:t>Önerisi</a:t>
            </a:r>
            <a:r>
              <a:rPr lang="en-US" sz="1300" b="1" i="0" dirty="0">
                <a:solidFill>
                  <a:srgbClr val="000000"/>
                </a:solidFill>
                <a:effectLst/>
                <a:latin typeface="Calibri"/>
                <a:ea typeface="Calibri" panose="020F0502020204030204" pitchFamily="34" charset="0"/>
                <a:cs typeface="Calibri"/>
              </a:rPr>
              <a:t>:</a:t>
            </a:r>
            <a:r>
              <a:rPr lang="en-US" sz="1300" dirty="0">
                <a:solidFill>
                  <a:srgbClr val="000000"/>
                </a:solidFill>
                <a:latin typeface="Calibri"/>
                <a:ea typeface="Calibri" panose="020F0502020204030204" pitchFamily="34" charset="0"/>
                <a:cs typeface="Calibri"/>
              </a:rPr>
              <a:t> </a:t>
            </a:r>
            <a:endParaRPr lang="en-US" sz="1300" b="0" i="0">
              <a:solidFill>
                <a:srgbClr val="000000"/>
              </a:solidFill>
              <a:effectLst/>
              <a:latin typeface="Calibri"/>
              <a:ea typeface="Calibri" panose="020F0502020204030204" pitchFamily="34" charset="0"/>
              <a:cs typeface="Calibri"/>
            </a:endParaRPr>
          </a:p>
          <a:p>
            <a:pPr fontAlgn="base"/>
            <a:r>
              <a:rPr lang="en-US" sz="1200" b="0" i="0" dirty="0">
                <a:solidFill>
                  <a:srgbClr val="000000"/>
                </a:solidFill>
                <a:effectLst/>
                <a:latin typeface="Calibri"/>
                <a:ea typeface="Calibri" panose="020F0502020204030204" pitchFamily="34" charset="0"/>
                <a:cs typeface="Calibri"/>
              </a:rPr>
              <a:t>Soru</a:t>
            </a:r>
            <a:r>
              <a:rPr lang="en-US" sz="1200" dirty="0">
                <a:solidFill>
                  <a:srgbClr val="000000"/>
                </a:solidFill>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G</a:t>
            </a:r>
            <a:r>
              <a:rPr lang="en-US" sz="1200" i="1" dirty="0" err="1">
                <a:solidFill>
                  <a:srgbClr val="000000"/>
                </a:solidFill>
                <a:latin typeface="Calibri"/>
                <a:ea typeface="Calibri" panose="020F0502020204030204" pitchFamily="34" charset="0"/>
                <a:cs typeface="Calibri"/>
              </a:rPr>
              <a:t>ıda</a:t>
            </a:r>
            <a:r>
              <a:rPr lang="en-US" sz="1200" i="1" dirty="0">
                <a:solidFill>
                  <a:srgbClr val="000000"/>
                </a:solidFill>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bağışı</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yoksulluğa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gerçekten</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yardımcı</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oluyor</a:t>
            </a:r>
            <a:r>
              <a:rPr lang="en-US" sz="1200" b="0" i="1" dirty="0">
                <a:solidFill>
                  <a:srgbClr val="000000"/>
                </a:solidFill>
                <a:effectLst/>
                <a:latin typeface="Calibri"/>
                <a:ea typeface="Calibri" panose="020F0502020204030204" pitchFamily="34" charset="0"/>
                <a:cs typeface="Calibri"/>
              </a:rPr>
              <a:t> mu?</a:t>
            </a:r>
            <a:r>
              <a:rPr lang="en-US" sz="1200" i="1" dirty="0">
                <a:solidFill>
                  <a:srgbClr val="000000"/>
                </a:solidFill>
                <a:latin typeface="Calibri"/>
                <a:ea typeface="Calibri" panose="020F0502020204030204" pitchFamily="34" charset="0"/>
                <a:cs typeface="Calibri"/>
              </a:rPr>
              <a:t> </a:t>
            </a:r>
            <a:endParaRPr lang="en-US" sz="1200" b="0" i="1">
              <a:solidFill>
                <a:srgbClr val="000000"/>
              </a:solidFill>
              <a:effectLst/>
              <a:latin typeface="Calibri"/>
              <a:ea typeface="Calibri" panose="020F0502020204030204" pitchFamily="34" charset="0"/>
              <a:cs typeface="Calibri" panose="020F0502020204030204" pitchFamily="34" charset="0"/>
            </a:endParaRPr>
          </a:p>
          <a:p>
            <a:pPr algn="l" rtl="0" fontAlgn="base"/>
            <a:endParaRPr lang="en-US" sz="12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200" b="0" i="0" dirty="0" err="1">
                <a:solidFill>
                  <a:srgbClr val="000000"/>
                </a:solidFill>
                <a:effectLst/>
                <a:latin typeface="Calibri"/>
                <a:ea typeface="Calibri" panose="020F0502020204030204" pitchFamily="34" charset="0"/>
                <a:cs typeface="Calibri"/>
              </a:rPr>
              <a:t>Gruplardan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biri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gıda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bağışının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yoksulluğa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yardımcı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olduğu</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fikrini</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savunurken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karşı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grup</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gıda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bağışının</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yoksulluğa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bir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çözüm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olmadığı</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fikrini</a:t>
            </a:r>
            <a:r>
              <a:rPr lang="en-US" sz="1200" b="0" i="0" dirty="0">
                <a:solidFill>
                  <a:srgbClr val="000000"/>
                </a:solidFill>
                <a:effectLst/>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savunmalıdır</a:t>
            </a:r>
            <a:r>
              <a:rPr lang="en-US" sz="1200" dirty="0">
                <a:solidFill>
                  <a:srgbClr val="000000"/>
                </a:solidFill>
                <a:latin typeface="Calibri"/>
                <a:ea typeface="Calibri" panose="020F0502020204030204" pitchFamily="34" charset="0"/>
                <a:cs typeface="Calibri"/>
              </a:rPr>
              <a:t>.</a:t>
            </a:r>
            <a:endParaRPr lang="en-US" sz="1200" b="0" i="0" dirty="0">
              <a:solidFill>
                <a:srgbClr val="000000"/>
              </a:solidFill>
              <a:effectLst/>
              <a:latin typeface="Calibri"/>
              <a:ea typeface="Calibri" panose="020F0502020204030204" pitchFamily="34" charset="0"/>
              <a:cs typeface="Calibri"/>
            </a:endParaRPr>
          </a:p>
        </p:txBody>
      </p:sp>
      <p:sp>
        <p:nvSpPr>
          <p:cNvPr id="6" name="Slide Number Placeholder 9">
            <a:extLst>
              <a:ext uri="{FF2B5EF4-FFF2-40B4-BE49-F238E27FC236}">
                <a16:creationId xmlns:a16="http://schemas.microsoft.com/office/drawing/2014/main" id="{5EC5D9C4-C7BB-C106-D79F-614203EDE3C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60</a:t>
            </a:fld>
            <a:endParaRPr lang="en-US" sz="1100"/>
          </a:p>
        </p:txBody>
      </p:sp>
    </p:spTree>
    <p:extLst>
      <p:ext uri="{BB962C8B-B14F-4D97-AF65-F5344CB8AC3E}">
        <p14:creationId xmlns:p14="http://schemas.microsoft.com/office/powerpoint/2010/main" val="1024605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7344AA-915F-D7C3-696E-C6360C42EF97}"/>
              </a:ext>
            </a:extLst>
          </p:cNvPr>
          <p:cNvSpPr>
            <a:spLocks noGrp="1"/>
          </p:cNvSpPr>
          <p:nvPr>
            <p:ph type="body" sz="quarter" idx="13"/>
          </p:nvPr>
        </p:nvSpPr>
        <p:spPr>
          <a:xfrm>
            <a:off x="662170" y="900727"/>
            <a:ext cx="4003324" cy="1400960"/>
          </a:xfrm>
        </p:spPr>
        <p:txBody>
          <a:bodyPr lIns="91440" tIns="45720" rIns="91440" bIns="45720" anchor="ctr">
            <a:normAutofit/>
          </a:bodyPr>
          <a:lstStyle/>
          <a:p>
            <a:pPr algn="l" rtl="0"/>
            <a:r>
              <a:rPr lang="en-US" sz="3600" b="1" i="0" dirty="0">
                <a:latin typeface="Calibri"/>
                <a:cs typeface="Calibri"/>
              </a:rPr>
              <a:t>Sonuç ve Son </a:t>
            </a:r>
            <a:r>
              <a:rPr lang="en-US" sz="3600" b="1" i="0" dirty="0" err="1">
                <a:latin typeface="Calibri"/>
                <a:cs typeface="Calibri"/>
              </a:rPr>
              <a:t>Sözler</a:t>
            </a:r>
            <a:endParaRPr lang="en-US" sz="3600" b="1" i="0" dirty="0"/>
          </a:p>
          <a:p>
            <a:pPr algn="l" rtl="0"/>
            <a:endParaRPr lang="en-IE" i="0" dirty="0"/>
          </a:p>
        </p:txBody>
      </p:sp>
      <p:sp>
        <p:nvSpPr>
          <p:cNvPr id="5" name="Text Placeholder 4">
            <a:extLst>
              <a:ext uri="{FF2B5EF4-FFF2-40B4-BE49-F238E27FC236}">
                <a16:creationId xmlns:a16="http://schemas.microsoft.com/office/drawing/2014/main" id="{5280574A-4E0C-FD18-18B9-92DB68B6F093}"/>
              </a:ext>
            </a:extLst>
          </p:cNvPr>
          <p:cNvSpPr>
            <a:spLocks noGrp="1"/>
          </p:cNvSpPr>
          <p:nvPr>
            <p:ph type="body" sz="quarter" idx="32"/>
          </p:nvPr>
        </p:nvSpPr>
        <p:spPr>
          <a:xfrm>
            <a:off x="752314" y="3035390"/>
            <a:ext cx="6317225" cy="5931605"/>
          </a:xfrm>
        </p:spPr>
        <p:txBody>
          <a:bodyPr lIns="91440" tIns="45720" rIns="91440" bIns="45720" numCol="1" spcCol="288000" anchor="t">
            <a:noAutofit/>
          </a:bodyPr>
          <a:lstStyle/>
          <a:p>
            <a:r>
              <a:rPr lang="en-US" sz="1200" dirty="0">
                <a:latin typeface="Calibri"/>
                <a:cs typeface="Calibri"/>
              </a:rPr>
              <a:t>Bu </a:t>
            </a:r>
            <a:r>
              <a:rPr lang="en-US" sz="1200" dirty="0" err="1">
                <a:latin typeface="Calibri"/>
                <a:cs typeface="Calibri"/>
              </a:rPr>
              <a:t>rehberin</a:t>
            </a:r>
            <a:r>
              <a:rPr lang="en-US" sz="1200" dirty="0">
                <a:latin typeface="Calibri"/>
                <a:cs typeface="Calibri"/>
              </a:rPr>
              <a:t> </a:t>
            </a:r>
            <a:r>
              <a:rPr lang="en-US" sz="1200" dirty="0" err="1">
                <a:latin typeface="Calibri"/>
                <a:cs typeface="Calibri"/>
              </a:rPr>
              <a:t>amacı</a:t>
            </a:r>
            <a:r>
              <a:rPr lang="en-US" sz="1200" dirty="0">
                <a:latin typeface="Calibri"/>
                <a:cs typeface="Calibri"/>
              </a:rPr>
              <a:t>, </a:t>
            </a:r>
            <a:r>
              <a:rPr lang="en-US" sz="1200" dirty="0" err="1">
                <a:latin typeface="Calibri"/>
                <a:cs typeface="Calibri"/>
              </a:rPr>
              <a:t>üksek</a:t>
            </a:r>
            <a:r>
              <a:rPr lang="en-US" sz="1200" dirty="0">
                <a:latin typeface="Calibri"/>
                <a:cs typeface="Calibri"/>
              </a:rPr>
              <a:t> </a:t>
            </a:r>
            <a:r>
              <a:rPr lang="en-US" sz="1200" dirty="0" err="1">
                <a:latin typeface="Calibri"/>
                <a:cs typeface="Calibri"/>
              </a:rPr>
              <a:t>eğitim</a:t>
            </a:r>
            <a:r>
              <a:rPr lang="en-US" sz="1200" dirty="0">
                <a:latin typeface="Calibri"/>
                <a:cs typeface="Calibri"/>
              </a:rPr>
              <a:t> ve </a:t>
            </a:r>
            <a:r>
              <a:rPr lang="en-US" sz="1200" dirty="0" err="1">
                <a:latin typeface="Calibri"/>
                <a:cs typeface="Calibri"/>
              </a:rPr>
              <a:t>mesleki</a:t>
            </a:r>
            <a:r>
              <a:rPr lang="en-US" sz="1200" dirty="0">
                <a:latin typeface="Calibri"/>
                <a:cs typeface="Calibri"/>
              </a:rPr>
              <a:t> </a:t>
            </a:r>
            <a:r>
              <a:rPr lang="en-US" sz="1200" dirty="0" err="1">
                <a:latin typeface="Calibri"/>
                <a:cs typeface="Calibri"/>
              </a:rPr>
              <a:t>eğitim</a:t>
            </a:r>
            <a:r>
              <a:rPr lang="en-US" sz="1200" dirty="0">
                <a:latin typeface="Calibri"/>
                <a:cs typeface="Calibri"/>
              </a:rPr>
              <a:t> </a:t>
            </a:r>
            <a:r>
              <a:rPr lang="en-US" sz="1200" dirty="0" err="1">
                <a:latin typeface="Calibri"/>
                <a:cs typeface="Calibri"/>
              </a:rPr>
              <a:t>kurumlarındaki</a:t>
            </a:r>
            <a:r>
              <a:rPr lang="en-US" sz="1200" dirty="0">
                <a:latin typeface="Calibri"/>
                <a:cs typeface="Calibri"/>
              </a:rPr>
              <a:t> </a:t>
            </a:r>
            <a:r>
              <a:rPr lang="en-US" sz="1200" dirty="0" err="1">
                <a:latin typeface="Calibri"/>
                <a:cs typeface="Calibri"/>
              </a:rPr>
              <a:t>eğitimenler</a:t>
            </a:r>
            <a:r>
              <a:rPr lang="en-US" sz="1200" dirty="0">
                <a:latin typeface="Calibri"/>
                <a:cs typeface="Calibri"/>
              </a:rPr>
              <a:t> </a:t>
            </a:r>
            <a:r>
              <a:rPr lang="en-US" sz="1200" dirty="0" err="1">
                <a:latin typeface="Calibri"/>
                <a:cs typeface="Calibri"/>
              </a:rPr>
              <a:t>ile</a:t>
            </a:r>
            <a:r>
              <a:rPr lang="en-US" sz="1200" dirty="0">
                <a:latin typeface="Calibri"/>
                <a:cs typeface="Calibri"/>
              </a:rPr>
              <a:t>, </a:t>
            </a:r>
            <a:r>
              <a:rPr lang="en-US" sz="1200" dirty="0" err="1">
                <a:latin typeface="Calibri"/>
                <a:cs typeface="Calibri"/>
              </a:rPr>
              <a:t>etik</a:t>
            </a:r>
            <a:r>
              <a:rPr lang="en-US" sz="1200" dirty="0">
                <a:latin typeface="Calibri"/>
                <a:cs typeface="Calibri"/>
              </a:rPr>
              <a:t> </a:t>
            </a:r>
            <a:r>
              <a:rPr lang="en-US" sz="1200" dirty="0" err="1">
                <a:latin typeface="Calibri"/>
                <a:cs typeface="Calibri"/>
              </a:rPr>
              <a:t>gıda</a:t>
            </a:r>
            <a:r>
              <a:rPr lang="en-US" sz="1200" dirty="0">
                <a:latin typeface="Calibri"/>
                <a:cs typeface="Calibri"/>
              </a:rPr>
              <a:t> </a:t>
            </a:r>
            <a:r>
              <a:rPr lang="en-US" sz="1200" dirty="0" err="1">
                <a:latin typeface="Calibri"/>
                <a:cs typeface="Calibri"/>
              </a:rPr>
              <a:t>üretimine</a:t>
            </a:r>
            <a:r>
              <a:rPr lang="en-US" sz="1200" dirty="0">
                <a:latin typeface="Calibri"/>
                <a:cs typeface="Calibri"/>
              </a:rPr>
              <a:t> </a:t>
            </a:r>
            <a:r>
              <a:rPr lang="en-US" sz="1200" dirty="0" err="1">
                <a:latin typeface="Calibri"/>
                <a:cs typeface="Calibri"/>
              </a:rPr>
              <a:t>dahil</a:t>
            </a:r>
            <a:r>
              <a:rPr lang="en-US" sz="1200" dirty="0">
                <a:latin typeface="Calibri"/>
                <a:cs typeface="Calibri"/>
              </a:rPr>
              <a:t> </a:t>
            </a:r>
            <a:r>
              <a:rPr lang="en-US" sz="1200" dirty="0" err="1">
                <a:latin typeface="Calibri"/>
                <a:cs typeface="Calibri"/>
              </a:rPr>
              <a:t>olan</a:t>
            </a:r>
            <a:r>
              <a:rPr lang="en-US" sz="1200" dirty="0">
                <a:latin typeface="Calibri"/>
                <a:cs typeface="Calibri"/>
              </a:rPr>
              <a:t> </a:t>
            </a:r>
            <a:r>
              <a:rPr lang="en-US" sz="1200" dirty="0" err="1">
                <a:latin typeface="Calibri"/>
                <a:cs typeface="Calibri"/>
              </a:rPr>
              <a:t>paydaşlara</a:t>
            </a:r>
            <a:r>
              <a:rPr lang="en-US" sz="1200" dirty="0">
                <a:latin typeface="Calibri"/>
                <a:cs typeface="Calibri"/>
              </a:rPr>
              <a:t> </a:t>
            </a:r>
            <a:r>
              <a:rPr lang="en-US" sz="1200" dirty="0" err="1">
                <a:latin typeface="Calibri"/>
                <a:cs typeface="Calibri"/>
              </a:rPr>
              <a:t>yararlı</a:t>
            </a:r>
            <a:r>
              <a:rPr lang="en-US" sz="1200" dirty="0">
                <a:latin typeface="Calibri"/>
                <a:cs typeface="Calibri"/>
              </a:rPr>
              <a:t> </a:t>
            </a:r>
            <a:r>
              <a:rPr lang="en-US" sz="1200" dirty="0" err="1">
                <a:latin typeface="Calibri"/>
                <a:cs typeface="Calibri"/>
              </a:rPr>
              <a:t>olduğunu</a:t>
            </a:r>
            <a:r>
              <a:rPr lang="en-US" sz="1200" dirty="0">
                <a:latin typeface="Calibri"/>
                <a:cs typeface="Calibri"/>
              </a:rPr>
              <a:t> </a:t>
            </a:r>
            <a:r>
              <a:rPr lang="en-US" sz="1200" dirty="0" err="1">
                <a:latin typeface="Calibri"/>
                <a:cs typeface="Calibri"/>
              </a:rPr>
              <a:t>düşündüğümüz</a:t>
            </a:r>
            <a:r>
              <a:rPr lang="en-US" sz="1200" dirty="0">
                <a:latin typeface="Calibri"/>
                <a:cs typeface="Calibri"/>
              </a:rPr>
              <a:t> </a:t>
            </a:r>
            <a:r>
              <a:rPr lang="en-US" sz="1200" dirty="0" err="1">
                <a:latin typeface="Calibri"/>
                <a:cs typeface="Calibri"/>
              </a:rPr>
              <a:t>materyali</a:t>
            </a:r>
            <a:r>
              <a:rPr lang="en-US" sz="1200" dirty="0">
                <a:latin typeface="Calibri"/>
                <a:cs typeface="Calibri"/>
              </a:rPr>
              <a:t> </a:t>
            </a:r>
            <a:r>
              <a:rPr lang="en-US" sz="1200" dirty="0" err="1">
                <a:latin typeface="Calibri"/>
                <a:cs typeface="Calibri"/>
              </a:rPr>
              <a:t>sağlamaktır</a:t>
            </a:r>
            <a:r>
              <a:rPr lang="en-US" sz="1200" dirty="0">
                <a:latin typeface="Calibri"/>
                <a:cs typeface="Calibri"/>
              </a:rPr>
              <a:t>.</a:t>
            </a:r>
            <a:endParaRPr lang="pt-PT" sz="1200" dirty="0"/>
          </a:p>
          <a:p>
            <a:pPr rtl="0"/>
            <a:endParaRPr lang="en-US" sz="1200" dirty="0">
              <a:latin typeface="Calibri"/>
              <a:cs typeface="Calibri"/>
            </a:endParaRPr>
          </a:p>
          <a:p>
            <a:pPr rtl="0"/>
            <a:r>
              <a:rPr lang="en-US" sz="1200" dirty="0" err="1">
                <a:latin typeface="Calibri"/>
                <a:cs typeface="Calibri"/>
              </a:rPr>
              <a:t>Etiğin</a:t>
            </a:r>
            <a:r>
              <a:rPr lang="en-US" sz="1200" dirty="0">
                <a:latin typeface="Calibri"/>
                <a:cs typeface="Calibri"/>
              </a:rPr>
              <a:t> </a:t>
            </a:r>
            <a:r>
              <a:rPr lang="en-US" sz="1200" dirty="0" err="1">
                <a:latin typeface="Calibri"/>
                <a:cs typeface="Calibri"/>
              </a:rPr>
              <a:t>farklı</a:t>
            </a:r>
            <a:r>
              <a:rPr lang="en-US" sz="1200" dirty="0">
                <a:latin typeface="Calibri"/>
                <a:cs typeface="Calibri"/>
              </a:rPr>
              <a:t> </a:t>
            </a:r>
            <a:r>
              <a:rPr lang="en-US" sz="1200" dirty="0" err="1">
                <a:latin typeface="Calibri"/>
                <a:cs typeface="Calibri"/>
              </a:rPr>
              <a:t>tanımları</a:t>
            </a:r>
            <a:r>
              <a:rPr lang="en-US" sz="1200" dirty="0">
                <a:latin typeface="Calibri"/>
                <a:cs typeface="Calibri"/>
              </a:rPr>
              <a:t> </a:t>
            </a:r>
            <a:r>
              <a:rPr lang="en-US" sz="1200" dirty="0" err="1">
                <a:latin typeface="Calibri"/>
                <a:cs typeface="Calibri"/>
              </a:rPr>
              <a:t>olsa</a:t>
            </a:r>
            <a:r>
              <a:rPr lang="en-US" sz="1200" dirty="0">
                <a:latin typeface="Calibri"/>
                <a:cs typeface="Calibri"/>
              </a:rPr>
              <a:t> da </a:t>
            </a:r>
            <a:r>
              <a:rPr lang="en-US" sz="1200" dirty="0" err="1">
                <a:latin typeface="Calibri"/>
                <a:cs typeface="Calibri"/>
              </a:rPr>
              <a:t>gıda</a:t>
            </a:r>
            <a:r>
              <a:rPr lang="en-US" sz="1200" dirty="0">
                <a:latin typeface="Calibri"/>
                <a:cs typeface="Calibri"/>
              </a:rPr>
              <a:t> </a:t>
            </a:r>
            <a:r>
              <a:rPr lang="en-US" sz="1200" dirty="0" err="1">
                <a:latin typeface="Calibri"/>
                <a:cs typeface="Calibri"/>
              </a:rPr>
              <a:t>üreticilerinin</a:t>
            </a:r>
            <a:r>
              <a:rPr lang="en-US" sz="1200" dirty="0">
                <a:latin typeface="Calibri"/>
                <a:cs typeface="Calibri"/>
              </a:rPr>
              <a:t> </a:t>
            </a:r>
            <a:r>
              <a:rPr lang="en-US" sz="1200" dirty="0" err="1">
                <a:latin typeface="Calibri"/>
                <a:cs typeface="Calibri"/>
              </a:rPr>
              <a:t>veya</a:t>
            </a:r>
            <a:r>
              <a:rPr lang="en-US" sz="1200" dirty="0">
                <a:latin typeface="Calibri"/>
                <a:cs typeface="Calibri"/>
              </a:rPr>
              <a:t> </a:t>
            </a:r>
            <a:r>
              <a:rPr lang="en-US" sz="1200" dirty="0" err="1">
                <a:latin typeface="Calibri"/>
                <a:cs typeface="Calibri"/>
              </a:rPr>
              <a:t>gıda</a:t>
            </a:r>
            <a:r>
              <a:rPr lang="en-US" sz="1200" dirty="0">
                <a:latin typeface="Calibri"/>
                <a:cs typeface="Calibri"/>
              </a:rPr>
              <a:t> </a:t>
            </a:r>
            <a:r>
              <a:rPr lang="en-US" sz="1200" dirty="0" err="1">
                <a:latin typeface="Calibri"/>
                <a:cs typeface="Calibri"/>
              </a:rPr>
              <a:t>zincirindeki</a:t>
            </a:r>
            <a:r>
              <a:rPr lang="en-US" sz="1200" dirty="0">
                <a:latin typeface="Calibri"/>
                <a:cs typeface="Calibri"/>
              </a:rPr>
              <a:t> </a:t>
            </a:r>
            <a:r>
              <a:rPr lang="en-US" sz="1200" dirty="0" err="1">
                <a:latin typeface="Calibri"/>
                <a:cs typeface="Calibri"/>
              </a:rPr>
              <a:t>diğer</a:t>
            </a:r>
            <a:r>
              <a:rPr lang="en-US" sz="1200" dirty="0">
                <a:latin typeface="Calibri"/>
                <a:cs typeface="Calibri"/>
              </a:rPr>
              <a:t> </a:t>
            </a:r>
            <a:r>
              <a:rPr lang="en-US" sz="1200" dirty="0" err="1">
                <a:latin typeface="Calibri"/>
                <a:cs typeface="Calibri"/>
              </a:rPr>
              <a:t>aktörlerin</a:t>
            </a:r>
            <a:r>
              <a:rPr lang="en-US" sz="1200" dirty="0">
                <a:latin typeface="Calibri"/>
                <a:cs typeface="Calibri"/>
              </a:rPr>
              <a:t> </a:t>
            </a:r>
            <a:r>
              <a:rPr lang="en-US" sz="1200" dirty="0" err="1">
                <a:latin typeface="Calibri"/>
                <a:cs typeface="Calibri"/>
              </a:rPr>
              <a:t>temel</a:t>
            </a:r>
            <a:r>
              <a:rPr lang="en-US" sz="1200" dirty="0">
                <a:latin typeface="Calibri"/>
                <a:cs typeface="Calibri"/>
              </a:rPr>
              <a:t> </a:t>
            </a:r>
            <a:r>
              <a:rPr lang="en-US" sz="1200" dirty="0" err="1">
                <a:latin typeface="Calibri"/>
                <a:cs typeface="Calibri"/>
              </a:rPr>
              <a:t>amacı</a:t>
            </a:r>
            <a:r>
              <a:rPr lang="en-US" sz="1200" dirty="0">
                <a:latin typeface="Calibri"/>
                <a:cs typeface="Calibri"/>
              </a:rPr>
              <a:t> </a:t>
            </a:r>
            <a:r>
              <a:rPr lang="en-US" sz="1200" dirty="0" err="1">
                <a:latin typeface="Calibri"/>
                <a:cs typeface="Calibri"/>
              </a:rPr>
              <a:t>güvenli</a:t>
            </a:r>
            <a:r>
              <a:rPr lang="en-US" sz="1200" dirty="0">
                <a:latin typeface="Calibri"/>
                <a:cs typeface="Calibri"/>
              </a:rPr>
              <a:t> </a:t>
            </a:r>
            <a:r>
              <a:rPr lang="en-US" sz="1200" dirty="0" err="1">
                <a:latin typeface="Calibri"/>
                <a:cs typeface="Calibri"/>
              </a:rPr>
              <a:t>gıda</a:t>
            </a:r>
            <a:r>
              <a:rPr lang="en-US" sz="1200" dirty="0">
                <a:latin typeface="Calibri"/>
                <a:cs typeface="Calibri"/>
              </a:rPr>
              <a:t> </a:t>
            </a:r>
            <a:r>
              <a:rPr lang="en-US" sz="1200" dirty="0" err="1">
                <a:latin typeface="Calibri"/>
                <a:cs typeface="Calibri"/>
              </a:rPr>
              <a:t>üretmektir</a:t>
            </a:r>
            <a:r>
              <a:rPr lang="en-US" sz="1200" dirty="0">
                <a:latin typeface="Calibri"/>
                <a:cs typeface="Calibri"/>
              </a:rPr>
              <a:t>. </a:t>
            </a:r>
            <a:r>
              <a:rPr lang="en-US" sz="1200" dirty="0" err="1">
                <a:latin typeface="Calibri"/>
                <a:cs typeface="Calibri"/>
              </a:rPr>
              <a:t>Ancak</a:t>
            </a:r>
            <a:r>
              <a:rPr lang="en-US" sz="1200" dirty="0">
                <a:latin typeface="Calibri"/>
                <a:cs typeface="Calibri"/>
              </a:rPr>
              <a:t> </a:t>
            </a:r>
            <a:r>
              <a:rPr lang="en-US" sz="1200" dirty="0" err="1">
                <a:latin typeface="Calibri"/>
                <a:cs typeface="Calibri"/>
              </a:rPr>
              <a:t>bu</a:t>
            </a:r>
            <a:r>
              <a:rPr lang="en-US" sz="1200" dirty="0">
                <a:latin typeface="Calibri"/>
                <a:cs typeface="Calibri"/>
              </a:rPr>
              <a:t> </a:t>
            </a:r>
            <a:r>
              <a:rPr lang="en-US" sz="1200" dirty="0" err="1">
                <a:latin typeface="Calibri"/>
                <a:cs typeface="Calibri"/>
              </a:rPr>
              <a:t>üretim</a:t>
            </a:r>
            <a:r>
              <a:rPr lang="en-US" sz="1200" dirty="0">
                <a:latin typeface="Calibri"/>
                <a:cs typeface="Calibri"/>
              </a:rPr>
              <a:t>, </a:t>
            </a:r>
            <a:r>
              <a:rPr lang="en-US" sz="1200" dirty="0" err="1">
                <a:latin typeface="Calibri"/>
                <a:cs typeface="Calibri"/>
              </a:rPr>
              <a:t>gıda</a:t>
            </a:r>
            <a:r>
              <a:rPr lang="en-US" sz="1200" dirty="0">
                <a:latin typeface="Calibri"/>
                <a:cs typeface="Calibri"/>
              </a:rPr>
              <a:t> </a:t>
            </a:r>
            <a:r>
              <a:rPr lang="en-US" sz="1200" dirty="0" err="1">
                <a:latin typeface="Calibri"/>
                <a:cs typeface="Calibri"/>
              </a:rPr>
              <a:t>ekosistemlerinin</a:t>
            </a:r>
            <a:r>
              <a:rPr lang="en-US" sz="1200" dirty="0">
                <a:latin typeface="Calibri"/>
                <a:cs typeface="Calibri"/>
              </a:rPr>
              <a:t> </a:t>
            </a:r>
            <a:r>
              <a:rPr lang="en-US" sz="1200" dirty="0" err="1">
                <a:latin typeface="Calibri"/>
                <a:cs typeface="Calibri"/>
              </a:rPr>
              <a:t>bir</a:t>
            </a:r>
            <a:r>
              <a:rPr lang="en-US" sz="1200" dirty="0">
                <a:latin typeface="Calibri"/>
                <a:cs typeface="Calibri"/>
              </a:rPr>
              <a:t> </a:t>
            </a:r>
            <a:r>
              <a:rPr lang="en-US" sz="1200" dirty="0" err="1">
                <a:latin typeface="Calibri"/>
                <a:cs typeface="Calibri"/>
              </a:rPr>
              <a:t>parçası</a:t>
            </a:r>
            <a:r>
              <a:rPr lang="en-US" sz="1200" dirty="0">
                <a:latin typeface="Calibri"/>
                <a:cs typeface="Calibri"/>
              </a:rPr>
              <a:t> </a:t>
            </a:r>
            <a:r>
              <a:rPr lang="en-US" sz="1200" dirty="0" err="1">
                <a:latin typeface="Calibri"/>
                <a:cs typeface="Calibri"/>
              </a:rPr>
              <a:t>olan</a:t>
            </a:r>
            <a:r>
              <a:rPr lang="en-US" sz="1200" dirty="0">
                <a:latin typeface="Calibri"/>
                <a:cs typeface="Calibri"/>
              </a:rPr>
              <a:t> </a:t>
            </a:r>
            <a:r>
              <a:rPr lang="en-US" sz="1200" dirty="0" err="1">
                <a:latin typeface="Calibri"/>
                <a:cs typeface="Calibri"/>
              </a:rPr>
              <a:t>tüm</a:t>
            </a:r>
            <a:r>
              <a:rPr lang="en-US" sz="1200" dirty="0">
                <a:latin typeface="Calibri"/>
                <a:cs typeface="Calibri"/>
              </a:rPr>
              <a:t> </a:t>
            </a:r>
            <a:r>
              <a:rPr lang="en-US" sz="1200" dirty="0" err="1">
                <a:latin typeface="Calibri"/>
                <a:cs typeface="Calibri"/>
              </a:rPr>
              <a:t>faktörleri</a:t>
            </a:r>
            <a:r>
              <a:rPr lang="en-US" sz="1200" dirty="0">
                <a:latin typeface="Calibri"/>
                <a:cs typeface="Calibri"/>
              </a:rPr>
              <a:t> </a:t>
            </a:r>
            <a:r>
              <a:rPr lang="en-US" sz="1200" dirty="0" err="1">
                <a:latin typeface="Calibri"/>
                <a:cs typeface="Calibri"/>
              </a:rPr>
              <a:t>hesaba</a:t>
            </a:r>
            <a:r>
              <a:rPr lang="en-US" sz="1200" dirty="0">
                <a:latin typeface="Calibri"/>
                <a:cs typeface="Calibri"/>
              </a:rPr>
              <a:t> </a:t>
            </a:r>
            <a:r>
              <a:rPr lang="en-US" sz="1200" dirty="0" err="1">
                <a:latin typeface="Calibri"/>
                <a:cs typeface="Calibri"/>
              </a:rPr>
              <a:t>katmalıdır</a:t>
            </a:r>
            <a:r>
              <a:rPr lang="en-US" sz="1200" dirty="0">
                <a:latin typeface="Calibri"/>
                <a:cs typeface="Calibri"/>
              </a:rPr>
              <a:t>.</a:t>
            </a:r>
          </a:p>
          <a:p>
            <a:endParaRPr lang="en-US" sz="1200" dirty="0">
              <a:latin typeface="Calibri"/>
              <a:cs typeface="Calibri"/>
            </a:endParaRPr>
          </a:p>
          <a:p>
            <a:pPr rtl="0"/>
            <a:r>
              <a:rPr lang="en-US" sz="1200" dirty="0">
                <a:latin typeface="Calibri"/>
                <a:cs typeface="Calibri"/>
              </a:rPr>
              <a:t>Bu </a:t>
            </a:r>
            <a:r>
              <a:rPr lang="en-US" sz="1200" dirty="0" err="1">
                <a:latin typeface="Calibri"/>
                <a:cs typeface="Calibri"/>
              </a:rPr>
              <a:t>nedenle</a:t>
            </a:r>
            <a:r>
              <a:rPr lang="en-US" sz="1200" dirty="0">
                <a:latin typeface="Calibri"/>
                <a:cs typeface="Calibri"/>
              </a:rPr>
              <a:t>, </a:t>
            </a:r>
            <a:r>
              <a:rPr lang="en-US" sz="1200" dirty="0" err="1">
                <a:latin typeface="Calibri"/>
                <a:cs typeface="Calibri"/>
              </a:rPr>
              <a:t>hammadde</a:t>
            </a:r>
            <a:r>
              <a:rPr lang="en-US" sz="1200" dirty="0">
                <a:latin typeface="Calibri"/>
                <a:cs typeface="Calibri"/>
              </a:rPr>
              <a:t> ve </a:t>
            </a:r>
            <a:r>
              <a:rPr lang="en-US" sz="1200" dirty="0" err="1">
                <a:latin typeface="Calibri"/>
                <a:cs typeface="Calibri"/>
              </a:rPr>
              <a:t>canlı</a:t>
            </a:r>
            <a:r>
              <a:rPr lang="en-US" sz="1200" dirty="0">
                <a:latin typeface="Calibri"/>
                <a:cs typeface="Calibri"/>
              </a:rPr>
              <a:t> </a:t>
            </a:r>
            <a:r>
              <a:rPr lang="en-US" sz="1200" dirty="0" err="1">
                <a:latin typeface="Calibri"/>
                <a:cs typeface="Calibri"/>
              </a:rPr>
              <a:t>hayvan</a:t>
            </a:r>
            <a:r>
              <a:rPr lang="en-US" sz="1200" dirty="0">
                <a:latin typeface="Calibri"/>
                <a:cs typeface="Calibri"/>
              </a:rPr>
              <a:t> </a:t>
            </a:r>
            <a:r>
              <a:rPr lang="en-US" sz="1200" dirty="0" err="1">
                <a:latin typeface="Calibri"/>
                <a:cs typeface="Calibri"/>
              </a:rPr>
              <a:t>üretimi</a:t>
            </a:r>
            <a:r>
              <a:rPr lang="en-US" sz="1200" dirty="0">
                <a:latin typeface="Calibri"/>
                <a:cs typeface="Calibri"/>
              </a:rPr>
              <a:t>, </a:t>
            </a:r>
            <a:r>
              <a:rPr lang="en-US" sz="1200" dirty="0" err="1">
                <a:latin typeface="Calibri"/>
                <a:cs typeface="Calibri"/>
              </a:rPr>
              <a:t>ürünlerin</a:t>
            </a:r>
            <a:r>
              <a:rPr lang="en-US" sz="1200" dirty="0">
                <a:latin typeface="Calibri"/>
                <a:cs typeface="Calibri"/>
              </a:rPr>
              <a:t> </a:t>
            </a:r>
            <a:r>
              <a:rPr lang="en-US" sz="1200" dirty="0" err="1">
                <a:latin typeface="Calibri"/>
                <a:cs typeface="Calibri"/>
              </a:rPr>
              <a:t>dönüştürülmesi</a:t>
            </a:r>
            <a:r>
              <a:rPr lang="en-US" sz="1200" dirty="0">
                <a:latin typeface="Calibri"/>
                <a:cs typeface="Calibri"/>
              </a:rPr>
              <a:t>, </a:t>
            </a:r>
            <a:r>
              <a:rPr lang="en-US" sz="1200" dirty="0" err="1">
                <a:latin typeface="Calibri"/>
                <a:cs typeface="Calibri"/>
              </a:rPr>
              <a:t>dağıtımı</a:t>
            </a:r>
            <a:r>
              <a:rPr lang="en-US" sz="1200" dirty="0">
                <a:latin typeface="Calibri"/>
                <a:cs typeface="Calibri"/>
              </a:rPr>
              <a:t> ve </a:t>
            </a:r>
            <a:r>
              <a:rPr lang="en-US" sz="1200" dirty="0" err="1">
                <a:latin typeface="Calibri"/>
                <a:cs typeface="Calibri"/>
              </a:rPr>
              <a:t>pazarlanması</a:t>
            </a:r>
            <a:r>
              <a:rPr lang="en-US" sz="1200" dirty="0">
                <a:latin typeface="Calibri"/>
                <a:cs typeface="Calibri"/>
              </a:rPr>
              <a:t> her zaman </a:t>
            </a:r>
            <a:r>
              <a:rPr lang="en-US" sz="1200" dirty="0" err="1">
                <a:latin typeface="Calibri"/>
                <a:cs typeface="Calibri"/>
              </a:rPr>
              <a:t>mümkün</a:t>
            </a:r>
            <a:r>
              <a:rPr lang="en-US" sz="1200" dirty="0">
                <a:latin typeface="Calibri"/>
                <a:cs typeface="Calibri"/>
              </a:rPr>
              <a:t> </a:t>
            </a:r>
            <a:r>
              <a:rPr lang="en-US" sz="1200" dirty="0" err="1">
                <a:latin typeface="Calibri"/>
                <a:cs typeface="Calibri"/>
              </a:rPr>
              <a:t>olduğunca</a:t>
            </a:r>
            <a:r>
              <a:rPr lang="en-US" sz="1200" dirty="0">
                <a:latin typeface="Calibri"/>
                <a:cs typeface="Calibri"/>
              </a:rPr>
              <a:t> </a:t>
            </a:r>
            <a:r>
              <a:rPr lang="en-US" sz="1200" dirty="0" err="1">
                <a:latin typeface="Calibri"/>
                <a:cs typeface="Calibri"/>
              </a:rPr>
              <a:t>sürdürülebilir</a:t>
            </a:r>
            <a:r>
              <a:rPr lang="en-US" sz="1200" dirty="0">
                <a:latin typeface="Calibri"/>
                <a:cs typeface="Calibri"/>
              </a:rPr>
              <a:t> </a:t>
            </a:r>
            <a:r>
              <a:rPr lang="en-US" sz="1200" dirty="0" err="1">
                <a:latin typeface="Calibri"/>
                <a:cs typeface="Calibri"/>
              </a:rPr>
              <a:t>olmalıdır</a:t>
            </a:r>
            <a:r>
              <a:rPr lang="en-US" sz="1200" dirty="0">
                <a:latin typeface="Calibri"/>
                <a:cs typeface="Calibri"/>
              </a:rPr>
              <a:t>. </a:t>
            </a:r>
            <a:r>
              <a:rPr lang="en-US" sz="1200" dirty="0" err="1">
                <a:latin typeface="Calibri"/>
                <a:cs typeface="Calibri"/>
              </a:rPr>
              <a:t>Ayrıca</a:t>
            </a:r>
            <a:r>
              <a:rPr lang="en-US" sz="1200" dirty="0">
                <a:latin typeface="Calibri"/>
                <a:cs typeface="Calibri"/>
              </a:rPr>
              <a:t> </a:t>
            </a:r>
            <a:r>
              <a:rPr lang="en-US" sz="1200" dirty="0" err="1">
                <a:latin typeface="Calibri"/>
                <a:cs typeface="Calibri"/>
              </a:rPr>
              <a:t>gıda</a:t>
            </a:r>
            <a:r>
              <a:rPr lang="en-US" sz="1200" dirty="0">
                <a:latin typeface="Calibri"/>
                <a:cs typeface="Calibri"/>
              </a:rPr>
              <a:t> </a:t>
            </a:r>
            <a:r>
              <a:rPr lang="en-US" sz="1200" dirty="0" err="1">
                <a:latin typeface="Calibri"/>
                <a:cs typeface="Calibri"/>
              </a:rPr>
              <a:t>tüketimi</a:t>
            </a:r>
            <a:r>
              <a:rPr lang="en-US" sz="1200" dirty="0">
                <a:latin typeface="Calibri"/>
                <a:cs typeface="Calibri"/>
              </a:rPr>
              <a:t>, </a:t>
            </a:r>
            <a:r>
              <a:rPr lang="en-US" sz="1200" dirty="0" err="1">
                <a:latin typeface="Calibri"/>
                <a:cs typeface="Calibri"/>
              </a:rPr>
              <a:t>hayvanların</a:t>
            </a:r>
            <a:r>
              <a:rPr lang="en-US" sz="1200" dirty="0">
                <a:latin typeface="Calibri"/>
                <a:cs typeface="Calibri"/>
              </a:rPr>
              <a:t> </a:t>
            </a:r>
            <a:r>
              <a:rPr lang="en-US" sz="1200" dirty="0" err="1">
                <a:latin typeface="Calibri"/>
                <a:cs typeface="Calibri"/>
              </a:rPr>
              <a:t>haklarını</a:t>
            </a:r>
            <a:r>
              <a:rPr lang="en-US" sz="1200" dirty="0">
                <a:latin typeface="Calibri"/>
                <a:cs typeface="Calibri"/>
              </a:rPr>
              <a:t> ve </a:t>
            </a:r>
            <a:r>
              <a:rPr lang="en-US" sz="1200" dirty="0" err="1">
                <a:latin typeface="Calibri"/>
                <a:cs typeface="Calibri"/>
              </a:rPr>
              <a:t>insan</a:t>
            </a:r>
            <a:r>
              <a:rPr lang="en-US" sz="1200" dirty="0">
                <a:latin typeface="Calibri"/>
                <a:cs typeface="Calibri"/>
              </a:rPr>
              <a:t> </a:t>
            </a:r>
            <a:r>
              <a:rPr lang="en-US" sz="1200" dirty="0" err="1">
                <a:latin typeface="Calibri"/>
                <a:cs typeface="Calibri"/>
              </a:rPr>
              <a:t>sağlığını</a:t>
            </a:r>
            <a:r>
              <a:rPr lang="en-US" sz="1200" dirty="0">
                <a:latin typeface="Calibri"/>
                <a:cs typeface="Calibri"/>
              </a:rPr>
              <a:t> </a:t>
            </a:r>
            <a:r>
              <a:rPr lang="en-US" sz="1200" dirty="0" err="1">
                <a:latin typeface="Calibri"/>
                <a:cs typeface="Calibri"/>
              </a:rPr>
              <a:t>gözeterek</a:t>
            </a:r>
            <a:r>
              <a:rPr lang="en-US" sz="1200" dirty="0">
                <a:latin typeface="Calibri"/>
                <a:cs typeface="Calibri"/>
              </a:rPr>
              <a:t> </a:t>
            </a:r>
            <a:r>
              <a:rPr lang="en-US" sz="1200" dirty="0" err="1">
                <a:latin typeface="Calibri"/>
                <a:cs typeface="Calibri"/>
              </a:rPr>
              <a:t>en</a:t>
            </a:r>
            <a:r>
              <a:rPr lang="en-US" sz="1200" dirty="0">
                <a:latin typeface="Calibri"/>
                <a:cs typeface="Calibri"/>
              </a:rPr>
              <a:t> </a:t>
            </a:r>
            <a:r>
              <a:rPr lang="en-US" sz="1200" dirty="0" err="1">
                <a:latin typeface="Calibri"/>
                <a:cs typeface="Calibri"/>
              </a:rPr>
              <a:t>sorumlu</a:t>
            </a:r>
            <a:r>
              <a:rPr lang="en-US" sz="1200" dirty="0">
                <a:latin typeface="Calibri"/>
                <a:cs typeface="Calibri"/>
              </a:rPr>
              <a:t> </a:t>
            </a:r>
            <a:r>
              <a:rPr lang="en-US" sz="1200" dirty="0" err="1">
                <a:latin typeface="Calibri"/>
                <a:cs typeface="Calibri"/>
              </a:rPr>
              <a:t>şekilde</a:t>
            </a:r>
            <a:r>
              <a:rPr lang="en-US" sz="1200" dirty="0">
                <a:latin typeface="Calibri"/>
                <a:cs typeface="Calibri"/>
              </a:rPr>
              <a:t> </a:t>
            </a:r>
            <a:r>
              <a:rPr lang="en-US" sz="1200" dirty="0" err="1">
                <a:latin typeface="Calibri"/>
                <a:cs typeface="Calibri"/>
              </a:rPr>
              <a:t>yapılmalıdır</a:t>
            </a:r>
            <a:r>
              <a:rPr lang="en-US" sz="1200" dirty="0">
                <a:latin typeface="Calibri"/>
                <a:cs typeface="Calibri"/>
              </a:rPr>
              <a:t>.</a:t>
            </a:r>
          </a:p>
          <a:p>
            <a:pPr rtl="0"/>
            <a:endParaRPr lang="en-US" sz="1200" dirty="0">
              <a:latin typeface="Calibri"/>
              <a:cs typeface="Calibri"/>
            </a:endParaRPr>
          </a:p>
          <a:p>
            <a:pPr rtl="0"/>
            <a:r>
              <a:rPr lang="en-US" sz="1200" dirty="0">
                <a:latin typeface="Calibri"/>
                <a:cs typeface="Calibri"/>
              </a:rPr>
              <a:t>Besin </a:t>
            </a:r>
            <a:r>
              <a:rPr lang="en-US" sz="1200" dirty="0" err="1">
                <a:latin typeface="Calibri"/>
                <a:cs typeface="Calibri"/>
              </a:rPr>
              <a:t>zincirindeki</a:t>
            </a:r>
            <a:r>
              <a:rPr lang="en-US" sz="1200" dirty="0">
                <a:latin typeface="Calibri"/>
                <a:cs typeface="Calibri"/>
              </a:rPr>
              <a:t> </a:t>
            </a:r>
            <a:r>
              <a:rPr lang="en-US" sz="1200" dirty="0" err="1">
                <a:latin typeface="Calibri"/>
                <a:cs typeface="Calibri"/>
              </a:rPr>
              <a:t>çeşitli</a:t>
            </a:r>
            <a:r>
              <a:rPr lang="en-US" sz="1200" dirty="0">
                <a:latin typeface="Calibri"/>
                <a:cs typeface="Calibri"/>
              </a:rPr>
              <a:t> </a:t>
            </a:r>
            <a:r>
              <a:rPr lang="en-US" sz="1200" dirty="0" err="1">
                <a:latin typeface="Calibri"/>
                <a:cs typeface="Calibri"/>
              </a:rPr>
              <a:t>noktalarla</a:t>
            </a:r>
            <a:r>
              <a:rPr lang="en-US" sz="1200" dirty="0">
                <a:latin typeface="Calibri"/>
                <a:cs typeface="Calibri"/>
              </a:rPr>
              <a:t> </a:t>
            </a:r>
            <a:r>
              <a:rPr lang="en-US" sz="1200" dirty="0" err="1">
                <a:latin typeface="Calibri"/>
                <a:cs typeface="Calibri"/>
              </a:rPr>
              <a:t>ilgili</a:t>
            </a:r>
            <a:r>
              <a:rPr lang="en-US" sz="1200" dirty="0">
                <a:latin typeface="Calibri"/>
                <a:cs typeface="Calibri"/>
              </a:rPr>
              <a:t> </a:t>
            </a:r>
            <a:r>
              <a:rPr lang="en-US" sz="1200" dirty="0" err="1">
                <a:latin typeface="Calibri"/>
                <a:cs typeface="Calibri"/>
              </a:rPr>
              <a:t>olarak</a:t>
            </a:r>
            <a:r>
              <a:rPr lang="en-US" sz="1200" dirty="0">
                <a:latin typeface="Calibri"/>
                <a:cs typeface="Calibri"/>
              </a:rPr>
              <a:t> </a:t>
            </a:r>
            <a:r>
              <a:rPr lang="en-US" sz="1200" dirty="0" err="1">
                <a:latin typeface="Calibri"/>
                <a:cs typeface="Calibri"/>
              </a:rPr>
              <a:t>daha</a:t>
            </a:r>
            <a:r>
              <a:rPr lang="en-US" sz="1200" dirty="0">
                <a:latin typeface="Calibri"/>
                <a:cs typeface="Calibri"/>
              </a:rPr>
              <a:t> </a:t>
            </a:r>
            <a:r>
              <a:rPr lang="en-US" sz="1200" dirty="0" err="1">
                <a:latin typeface="Calibri"/>
                <a:cs typeface="Calibri"/>
              </a:rPr>
              <a:t>gidilecek</a:t>
            </a:r>
            <a:r>
              <a:rPr lang="en-US" sz="1200" dirty="0">
                <a:latin typeface="Calibri"/>
                <a:cs typeface="Calibri"/>
              </a:rPr>
              <a:t> </a:t>
            </a:r>
            <a:r>
              <a:rPr lang="en-US" sz="1200" dirty="0" err="1">
                <a:latin typeface="Calibri"/>
                <a:cs typeface="Calibri"/>
              </a:rPr>
              <a:t>çok</a:t>
            </a:r>
            <a:r>
              <a:rPr lang="en-US" sz="1200" dirty="0">
                <a:latin typeface="Calibri"/>
                <a:cs typeface="Calibri"/>
              </a:rPr>
              <a:t> </a:t>
            </a:r>
            <a:r>
              <a:rPr lang="en-US" sz="1200" dirty="0" err="1">
                <a:latin typeface="Calibri"/>
                <a:cs typeface="Calibri"/>
              </a:rPr>
              <a:t>yolumuz</a:t>
            </a:r>
            <a:r>
              <a:rPr lang="en-US" sz="1200" dirty="0">
                <a:latin typeface="Calibri"/>
                <a:cs typeface="Calibri"/>
              </a:rPr>
              <a:t> var. </a:t>
            </a:r>
            <a:r>
              <a:rPr lang="en-US" sz="1200" dirty="0" err="1">
                <a:latin typeface="Calibri"/>
                <a:cs typeface="Calibri"/>
              </a:rPr>
              <a:t>Gelecekte</a:t>
            </a:r>
            <a:r>
              <a:rPr lang="en-US" sz="1200" dirty="0">
                <a:latin typeface="Calibri"/>
                <a:cs typeface="Calibri"/>
              </a:rPr>
              <a:t> </a:t>
            </a:r>
            <a:r>
              <a:rPr lang="en-US" sz="1200" dirty="0" err="1">
                <a:latin typeface="Calibri"/>
                <a:cs typeface="Calibri"/>
              </a:rPr>
              <a:t>alınacak</a:t>
            </a:r>
            <a:r>
              <a:rPr lang="en-US" sz="1200" dirty="0">
                <a:latin typeface="Calibri"/>
                <a:cs typeface="Calibri"/>
              </a:rPr>
              <a:t> </a:t>
            </a:r>
            <a:r>
              <a:rPr lang="en-US" sz="1200" dirty="0" err="1">
                <a:latin typeface="Calibri"/>
                <a:cs typeface="Calibri"/>
              </a:rPr>
              <a:t>tüm</a:t>
            </a:r>
            <a:r>
              <a:rPr lang="en-US" sz="1200" dirty="0">
                <a:latin typeface="Calibri"/>
                <a:cs typeface="Calibri"/>
              </a:rPr>
              <a:t> </a:t>
            </a:r>
            <a:r>
              <a:rPr lang="en-US" sz="1200" dirty="0" err="1">
                <a:latin typeface="Calibri"/>
                <a:cs typeface="Calibri"/>
              </a:rPr>
              <a:t>kararlarda</a:t>
            </a:r>
            <a:r>
              <a:rPr lang="en-US" sz="1200" dirty="0">
                <a:latin typeface="Calibri"/>
                <a:cs typeface="Calibri"/>
              </a:rPr>
              <a:t> </a:t>
            </a:r>
            <a:r>
              <a:rPr lang="en-US" sz="1200" dirty="0" err="1">
                <a:latin typeface="Calibri"/>
                <a:cs typeface="Calibri"/>
              </a:rPr>
              <a:t>sürdürülebilirlik</a:t>
            </a:r>
            <a:r>
              <a:rPr lang="en-US" sz="1200" dirty="0">
                <a:latin typeface="Calibri"/>
                <a:cs typeface="Calibri"/>
              </a:rPr>
              <a:t> ve </a:t>
            </a:r>
            <a:r>
              <a:rPr lang="en-US" sz="1200" dirty="0" err="1">
                <a:latin typeface="Calibri"/>
                <a:cs typeface="Calibri"/>
              </a:rPr>
              <a:t>döngüsel</a:t>
            </a:r>
            <a:r>
              <a:rPr lang="en-US" sz="1200" dirty="0">
                <a:latin typeface="Calibri"/>
                <a:cs typeface="Calibri"/>
              </a:rPr>
              <a:t> </a:t>
            </a:r>
            <a:r>
              <a:rPr lang="en-US" sz="1200" dirty="0" err="1">
                <a:latin typeface="Calibri"/>
                <a:cs typeface="Calibri"/>
              </a:rPr>
              <a:t>ekonomi</a:t>
            </a:r>
            <a:r>
              <a:rPr lang="en-US" sz="1200" dirty="0">
                <a:latin typeface="Calibri"/>
                <a:cs typeface="Calibri"/>
              </a:rPr>
              <a:t> </a:t>
            </a:r>
            <a:r>
              <a:rPr lang="en-US" sz="1200" dirty="0" err="1">
                <a:latin typeface="Calibri"/>
                <a:cs typeface="Calibri"/>
              </a:rPr>
              <a:t>ilkeleri</a:t>
            </a:r>
            <a:r>
              <a:rPr lang="en-US" sz="1200" dirty="0">
                <a:latin typeface="Calibri"/>
                <a:cs typeface="Calibri"/>
              </a:rPr>
              <a:t> her zaman </a:t>
            </a:r>
            <a:r>
              <a:rPr lang="en-US" sz="1200" dirty="0" err="1">
                <a:latin typeface="Calibri"/>
                <a:cs typeface="Calibri"/>
              </a:rPr>
              <a:t>mevcut</a:t>
            </a:r>
            <a:r>
              <a:rPr lang="en-US" sz="1200" dirty="0">
                <a:latin typeface="Calibri"/>
                <a:cs typeface="Calibri"/>
              </a:rPr>
              <a:t> </a:t>
            </a:r>
            <a:r>
              <a:rPr lang="en-US" sz="1200" dirty="0" err="1">
                <a:latin typeface="Calibri"/>
                <a:cs typeface="Calibri"/>
              </a:rPr>
              <a:t>olmalıdır</a:t>
            </a:r>
            <a:r>
              <a:rPr lang="en-US" sz="1200" dirty="0">
                <a:latin typeface="Calibri"/>
                <a:cs typeface="Calibri"/>
              </a:rPr>
              <a:t>.</a:t>
            </a:r>
            <a:endParaRPr lang="en-US" sz="1200" dirty="0"/>
          </a:p>
          <a:p>
            <a:pPr rtl="0"/>
            <a:endParaRPr lang="en-US" sz="1200" dirty="0">
              <a:latin typeface="Calibri"/>
              <a:cs typeface="Calibri"/>
            </a:endParaRPr>
          </a:p>
          <a:p>
            <a:pPr algn="ctr" rtl="0"/>
            <a:r>
              <a:rPr lang="en-US" sz="1200" b="1" dirty="0">
                <a:latin typeface="Calibri"/>
                <a:cs typeface="Calibri"/>
              </a:rPr>
              <a:t>Bu </a:t>
            </a:r>
            <a:r>
              <a:rPr lang="en-US" sz="1200" b="1" dirty="0" err="1">
                <a:latin typeface="Calibri"/>
                <a:cs typeface="Calibri"/>
              </a:rPr>
              <a:t>rehberin</a:t>
            </a:r>
            <a:r>
              <a:rPr lang="en-US" sz="1200" b="1" dirty="0">
                <a:latin typeface="Calibri"/>
                <a:cs typeface="Calibri"/>
              </a:rPr>
              <a:t> </a:t>
            </a:r>
            <a:r>
              <a:rPr lang="en-US" sz="1200" b="1" dirty="0" err="1">
                <a:latin typeface="Calibri"/>
                <a:cs typeface="Calibri"/>
              </a:rPr>
              <a:t>sizin</a:t>
            </a:r>
            <a:r>
              <a:rPr lang="en-US" sz="1200" b="1" dirty="0">
                <a:latin typeface="Calibri"/>
                <a:cs typeface="Calibri"/>
              </a:rPr>
              <a:t> </a:t>
            </a:r>
            <a:r>
              <a:rPr lang="en-US" sz="1200" b="1" dirty="0" err="1">
                <a:latin typeface="Calibri"/>
                <a:cs typeface="Calibri"/>
              </a:rPr>
              <a:t>için</a:t>
            </a:r>
            <a:r>
              <a:rPr lang="en-US" sz="1200" b="1" dirty="0">
                <a:latin typeface="Calibri"/>
                <a:cs typeface="Calibri"/>
              </a:rPr>
              <a:t> </a:t>
            </a:r>
            <a:r>
              <a:rPr lang="en-US" sz="1200" b="1" dirty="0" err="1">
                <a:latin typeface="Calibri"/>
                <a:cs typeface="Calibri"/>
              </a:rPr>
              <a:t>yararlı</a:t>
            </a:r>
            <a:r>
              <a:rPr lang="en-US" sz="1200" b="1" dirty="0">
                <a:latin typeface="Calibri"/>
                <a:cs typeface="Calibri"/>
              </a:rPr>
              <a:t> </a:t>
            </a:r>
            <a:r>
              <a:rPr lang="en-US" sz="1200" b="1" dirty="0" err="1">
                <a:latin typeface="Calibri"/>
                <a:cs typeface="Calibri"/>
              </a:rPr>
              <a:t>olacağını</a:t>
            </a:r>
            <a:r>
              <a:rPr lang="en-US" sz="1200" b="1" dirty="0">
                <a:latin typeface="Calibri"/>
                <a:cs typeface="Calibri"/>
              </a:rPr>
              <a:t> ve </a:t>
            </a:r>
            <a:r>
              <a:rPr lang="en-US" sz="1200" b="1" dirty="0" err="1">
                <a:latin typeface="Calibri"/>
                <a:cs typeface="Calibri"/>
              </a:rPr>
              <a:t>daha</a:t>
            </a:r>
            <a:r>
              <a:rPr lang="en-US" sz="1200" b="1" dirty="0">
                <a:latin typeface="Calibri"/>
                <a:cs typeface="Calibri"/>
              </a:rPr>
              <a:t> iyi </a:t>
            </a:r>
            <a:r>
              <a:rPr lang="en-US" sz="1200" b="1" dirty="0" err="1">
                <a:latin typeface="Calibri"/>
                <a:cs typeface="Calibri"/>
              </a:rPr>
              <a:t>bir</a:t>
            </a:r>
            <a:r>
              <a:rPr lang="en-US" sz="1200" b="1" dirty="0">
                <a:latin typeface="Calibri"/>
                <a:cs typeface="Calibri"/>
              </a:rPr>
              <a:t> </a:t>
            </a:r>
            <a:r>
              <a:rPr lang="en-US" sz="1200" b="1" dirty="0" err="1">
                <a:latin typeface="Calibri"/>
                <a:cs typeface="Calibri"/>
              </a:rPr>
              <a:t>gezegen</a:t>
            </a:r>
            <a:r>
              <a:rPr lang="en-US" sz="1200" b="1" dirty="0">
                <a:latin typeface="Calibri"/>
                <a:cs typeface="Calibri"/>
              </a:rPr>
              <a:t> </a:t>
            </a:r>
            <a:r>
              <a:rPr lang="en-US" sz="1200" b="1" dirty="0" err="1">
                <a:latin typeface="Calibri"/>
                <a:cs typeface="Calibri"/>
              </a:rPr>
              <a:t>yaratmaya</a:t>
            </a:r>
            <a:r>
              <a:rPr lang="en-US" sz="1200" b="1" dirty="0">
                <a:latin typeface="Calibri"/>
                <a:cs typeface="Calibri"/>
              </a:rPr>
              <a:t> </a:t>
            </a:r>
            <a:r>
              <a:rPr lang="en-US" sz="1200" b="1" dirty="0" err="1">
                <a:latin typeface="Calibri"/>
                <a:cs typeface="Calibri"/>
              </a:rPr>
              <a:t>yardımcı</a:t>
            </a:r>
            <a:r>
              <a:rPr lang="en-US" sz="1200" b="1" dirty="0">
                <a:latin typeface="Calibri"/>
                <a:cs typeface="Calibri"/>
              </a:rPr>
              <a:t> </a:t>
            </a:r>
            <a:r>
              <a:rPr lang="en-US" sz="1200" b="1" dirty="0" err="1">
                <a:latin typeface="Calibri"/>
                <a:cs typeface="Calibri"/>
              </a:rPr>
              <a:t>olacağını</a:t>
            </a:r>
            <a:r>
              <a:rPr lang="en-US" sz="1200" b="1" dirty="0">
                <a:latin typeface="Calibri"/>
                <a:cs typeface="Calibri"/>
              </a:rPr>
              <a:t> </a:t>
            </a:r>
            <a:r>
              <a:rPr lang="en-US" sz="1200" b="1" dirty="0" err="1">
                <a:latin typeface="Calibri"/>
                <a:cs typeface="Calibri"/>
              </a:rPr>
              <a:t>umuyoruz</a:t>
            </a:r>
            <a:r>
              <a:rPr lang="en-US" sz="1200" b="1" dirty="0">
                <a:latin typeface="Calibri"/>
                <a:cs typeface="Calibri"/>
              </a:rPr>
              <a:t>!</a:t>
            </a:r>
          </a:p>
          <a:p>
            <a:pPr rtl="0"/>
            <a:endParaRPr lang="en-US" sz="1200" dirty="0"/>
          </a:p>
          <a:p>
            <a:pPr rtl="0">
              <a:spcBef>
                <a:spcPts val="600"/>
              </a:spcBef>
            </a:pPr>
            <a:endParaRPr lang="en-US" sz="1200" dirty="0">
              <a:ea typeface="Calibri" panose="020F0502020204030204" pitchFamily="34" charset="0"/>
            </a:endParaRPr>
          </a:p>
        </p:txBody>
      </p:sp>
      <p:grpSp>
        <p:nvGrpSpPr>
          <p:cNvPr id="7" name="Graphic 2">
            <a:extLst>
              <a:ext uri="{FF2B5EF4-FFF2-40B4-BE49-F238E27FC236}">
                <a16:creationId xmlns:a16="http://schemas.microsoft.com/office/drawing/2014/main" id="{8833877A-13E9-370F-44C0-DAD431FA4BB7}"/>
              </a:ext>
            </a:extLst>
          </p:cNvPr>
          <p:cNvGrpSpPr/>
          <p:nvPr/>
        </p:nvGrpSpPr>
        <p:grpSpPr>
          <a:xfrm>
            <a:off x="5812885" y="1056341"/>
            <a:ext cx="1082141" cy="1124763"/>
            <a:chOff x="690225" y="4499263"/>
            <a:chExt cx="1499146" cy="1521296"/>
          </a:xfrm>
        </p:grpSpPr>
        <p:sp>
          <p:nvSpPr>
            <p:cNvPr id="8" name="Freeform 109">
              <a:extLst>
                <a:ext uri="{FF2B5EF4-FFF2-40B4-BE49-F238E27FC236}">
                  <a16:creationId xmlns:a16="http://schemas.microsoft.com/office/drawing/2014/main" id="{BEE2D880-EB39-2952-C87C-BCBC1DBC2E3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9" name="Graphic 2">
              <a:extLst>
                <a:ext uri="{FF2B5EF4-FFF2-40B4-BE49-F238E27FC236}">
                  <a16:creationId xmlns:a16="http://schemas.microsoft.com/office/drawing/2014/main" id="{E38B99D4-1A2E-5114-305F-33C3C7341D6B}"/>
                </a:ext>
              </a:extLst>
            </p:cNvPr>
            <p:cNvGrpSpPr/>
            <p:nvPr/>
          </p:nvGrpSpPr>
          <p:grpSpPr>
            <a:xfrm>
              <a:off x="879521" y="4954417"/>
              <a:ext cx="306297" cy="518817"/>
              <a:chOff x="879521" y="4954417"/>
              <a:chExt cx="306297" cy="518817"/>
            </a:xfrm>
            <a:solidFill>
              <a:srgbClr val="F1A0C2"/>
            </a:solidFill>
          </p:grpSpPr>
          <p:sp>
            <p:nvSpPr>
              <p:cNvPr id="29" name="Freeform 166">
                <a:extLst>
                  <a:ext uri="{FF2B5EF4-FFF2-40B4-BE49-F238E27FC236}">
                    <a16:creationId xmlns:a16="http://schemas.microsoft.com/office/drawing/2014/main" id="{FF58AB43-9243-790D-6883-F4384C070CA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7">
                <a:extLst>
                  <a:ext uri="{FF2B5EF4-FFF2-40B4-BE49-F238E27FC236}">
                    <a16:creationId xmlns:a16="http://schemas.microsoft.com/office/drawing/2014/main" id="{AD198C2B-4074-E049-8C16-354384BA5F4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68">
                <a:extLst>
                  <a:ext uri="{FF2B5EF4-FFF2-40B4-BE49-F238E27FC236}">
                    <a16:creationId xmlns:a16="http://schemas.microsoft.com/office/drawing/2014/main" id="{018F6457-D249-F1C4-5ABF-FF39C9F0F5C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0">
                <a:extLst>
                  <a:ext uri="{FF2B5EF4-FFF2-40B4-BE49-F238E27FC236}">
                    <a16:creationId xmlns:a16="http://schemas.microsoft.com/office/drawing/2014/main" id="{D483DE84-76EF-F12A-E0F2-C0C16BF1F6F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71">
                <a:extLst>
                  <a:ext uri="{FF2B5EF4-FFF2-40B4-BE49-F238E27FC236}">
                    <a16:creationId xmlns:a16="http://schemas.microsoft.com/office/drawing/2014/main" id="{65253802-51C4-DF45-E7D2-1A13509F65A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49E11847-1EAD-BD75-49B3-1CBEFD01BF6F}"/>
                </a:ext>
              </a:extLst>
            </p:cNvPr>
            <p:cNvGrpSpPr/>
            <p:nvPr/>
          </p:nvGrpSpPr>
          <p:grpSpPr>
            <a:xfrm>
              <a:off x="1305674" y="4681705"/>
              <a:ext cx="305346" cy="518817"/>
              <a:chOff x="1305674" y="4681705"/>
              <a:chExt cx="305346" cy="518817"/>
            </a:xfrm>
            <a:solidFill>
              <a:srgbClr val="F1A0C2"/>
            </a:solidFill>
          </p:grpSpPr>
          <p:sp>
            <p:nvSpPr>
              <p:cNvPr id="24" name="Freeform 125">
                <a:extLst>
                  <a:ext uri="{FF2B5EF4-FFF2-40B4-BE49-F238E27FC236}">
                    <a16:creationId xmlns:a16="http://schemas.microsoft.com/office/drawing/2014/main" id="{97D2F521-6412-3839-C6BF-91DE56A87177}"/>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6">
                <a:extLst>
                  <a:ext uri="{FF2B5EF4-FFF2-40B4-BE49-F238E27FC236}">
                    <a16:creationId xmlns:a16="http://schemas.microsoft.com/office/drawing/2014/main" id="{9AB3991A-2515-53CC-7695-E7192C11423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1">
                <a:extLst>
                  <a:ext uri="{FF2B5EF4-FFF2-40B4-BE49-F238E27FC236}">
                    <a16:creationId xmlns:a16="http://schemas.microsoft.com/office/drawing/2014/main" id="{7953B998-555A-3643-31B1-A72247AECDC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39">
                <a:extLst>
                  <a:ext uri="{FF2B5EF4-FFF2-40B4-BE49-F238E27FC236}">
                    <a16:creationId xmlns:a16="http://schemas.microsoft.com/office/drawing/2014/main" id="{DC5C6BAE-B44E-9CF4-0875-6FBD23C006B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5">
                <a:extLst>
                  <a:ext uri="{FF2B5EF4-FFF2-40B4-BE49-F238E27FC236}">
                    <a16:creationId xmlns:a16="http://schemas.microsoft.com/office/drawing/2014/main" id="{9CEFE3B5-CF4D-624B-2B9E-4C2D51B6ED8F}"/>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C5F106B4-BCC7-28F8-EC39-DD7BD54174C6}"/>
                </a:ext>
              </a:extLst>
            </p:cNvPr>
            <p:cNvGrpSpPr/>
            <p:nvPr/>
          </p:nvGrpSpPr>
          <p:grpSpPr>
            <a:xfrm>
              <a:off x="1725169" y="4951566"/>
              <a:ext cx="306297" cy="518817"/>
              <a:chOff x="1725169" y="4951566"/>
              <a:chExt cx="306297" cy="518817"/>
            </a:xfrm>
            <a:solidFill>
              <a:srgbClr val="F1A0C2"/>
            </a:solidFill>
          </p:grpSpPr>
          <p:sp>
            <p:nvSpPr>
              <p:cNvPr id="19" name="Freeform 120">
                <a:extLst>
                  <a:ext uri="{FF2B5EF4-FFF2-40B4-BE49-F238E27FC236}">
                    <a16:creationId xmlns:a16="http://schemas.microsoft.com/office/drawing/2014/main" id="{8E9758FA-0F91-3651-90EA-FE2A2953AE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1">
                <a:extLst>
                  <a:ext uri="{FF2B5EF4-FFF2-40B4-BE49-F238E27FC236}">
                    <a16:creationId xmlns:a16="http://schemas.microsoft.com/office/drawing/2014/main" id="{E32BF189-755E-060B-C65B-9F92DD4518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2">
                <a:extLst>
                  <a:ext uri="{FF2B5EF4-FFF2-40B4-BE49-F238E27FC236}">
                    <a16:creationId xmlns:a16="http://schemas.microsoft.com/office/drawing/2014/main" id="{FF79990D-B71D-5D88-C2D0-159F724AA15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3">
                <a:extLst>
                  <a:ext uri="{FF2B5EF4-FFF2-40B4-BE49-F238E27FC236}">
                    <a16:creationId xmlns:a16="http://schemas.microsoft.com/office/drawing/2014/main" id="{7EE10BCD-DFCD-4B4E-9F30-2C0DB1B121E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4">
                <a:extLst>
                  <a:ext uri="{FF2B5EF4-FFF2-40B4-BE49-F238E27FC236}">
                    <a16:creationId xmlns:a16="http://schemas.microsoft.com/office/drawing/2014/main" id="{41CF0EF2-5B68-6532-D87A-83850D0E612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39A2E525-8BBA-B94D-855A-8E0396377E9A}"/>
                </a:ext>
              </a:extLst>
            </p:cNvPr>
            <p:cNvGrpSpPr/>
            <p:nvPr/>
          </p:nvGrpSpPr>
          <p:grpSpPr>
            <a:xfrm>
              <a:off x="690225" y="4499263"/>
              <a:ext cx="1499146" cy="1498491"/>
              <a:chOff x="690225" y="4499263"/>
              <a:chExt cx="1499146" cy="1498491"/>
            </a:xfrm>
            <a:solidFill>
              <a:srgbClr val="000000"/>
            </a:solidFill>
          </p:grpSpPr>
          <p:grpSp>
            <p:nvGrpSpPr>
              <p:cNvPr id="13" name="Graphic 2">
                <a:extLst>
                  <a:ext uri="{FF2B5EF4-FFF2-40B4-BE49-F238E27FC236}">
                    <a16:creationId xmlns:a16="http://schemas.microsoft.com/office/drawing/2014/main" id="{B6A22E2D-129C-7EC7-36FC-FA6126735BA1}"/>
                  </a:ext>
                </a:extLst>
              </p:cNvPr>
              <p:cNvGrpSpPr/>
              <p:nvPr userDrawn="1"/>
            </p:nvGrpSpPr>
            <p:grpSpPr>
              <a:xfrm>
                <a:off x="690225" y="4499263"/>
                <a:ext cx="1499146" cy="1498491"/>
                <a:chOff x="690225" y="4499263"/>
                <a:chExt cx="1499146" cy="1498491"/>
              </a:xfrm>
              <a:solidFill>
                <a:srgbClr val="000000"/>
              </a:solidFill>
            </p:grpSpPr>
            <p:sp>
              <p:nvSpPr>
                <p:cNvPr id="17" name="Freeform 118">
                  <a:extLst>
                    <a:ext uri="{FF2B5EF4-FFF2-40B4-BE49-F238E27FC236}">
                      <a16:creationId xmlns:a16="http://schemas.microsoft.com/office/drawing/2014/main" id="{C499830F-A630-E1F4-5B12-2FB5CF90FB7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9">
                  <a:extLst>
                    <a:ext uri="{FF2B5EF4-FFF2-40B4-BE49-F238E27FC236}">
                      <a16:creationId xmlns:a16="http://schemas.microsoft.com/office/drawing/2014/main" id="{59BFF518-8A61-758C-6EB2-DC010ADC017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4" name="Freeform 115">
                <a:extLst>
                  <a:ext uri="{FF2B5EF4-FFF2-40B4-BE49-F238E27FC236}">
                    <a16:creationId xmlns:a16="http://schemas.microsoft.com/office/drawing/2014/main" id="{E03EB673-828F-3DA1-53E1-87968FDD0BC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6">
                <a:extLst>
                  <a:ext uri="{FF2B5EF4-FFF2-40B4-BE49-F238E27FC236}">
                    <a16:creationId xmlns:a16="http://schemas.microsoft.com/office/drawing/2014/main" id="{E0D44D50-A637-7D7C-E834-95520DB246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7">
                <a:extLst>
                  <a:ext uri="{FF2B5EF4-FFF2-40B4-BE49-F238E27FC236}">
                    <a16:creationId xmlns:a16="http://schemas.microsoft.com/office/drawing/2014/main" id="{7287B7D3-8528-51C7-D1B1-59B1910CE70E}"/>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4" name="Picture 3" descr="Abundant produce in reusable bags">
            <a:extLst>
              <a:ext uri="{FF2B5EF4-FFF2-40B4-BE49-F238E27FC236}">
                <a16:creationId xmlns:a16="http://schemas.microsoft.com/office/drawing/2014/main" id="{A7A62010-EBC4-6E11-798A-3C150E937D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547807"/>
            <a:ext cx="4665494" cy="3499121"/>
          </a:xfrm>
          <a:prstGeom prst="rect">
            <a:avLst/>
          </a:prstGeom>
        </p:spPr>
      </p:pic>
      <p:sp>
        <p:nvSpPr>
          <p:cNvPr id="34" name="Slide Number Placeholder 9">
            <a:extLst>
              <a:ext uri="{FF2B5EF4-FFF2-40B4-BE49-F238E27FC236}">
                <a16:creationId xmlns:a16="http://schemas.microsoft.com/office/drawing/2014/main" id="{FC03D357-7E43-CCCF-D10C-8CA39387FE75}"/>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61</a:t>
            </a:fld>
            <a:endParaRPr lang="en-US" sz="1100"/>
          </a:p>
        </p:txBody>
      </p:sp>
    </p:spTree>
    <p:extLst>
      <p:ext uri="{BB962C8B-B14F-4D97-AF65-F5344CB8AC3E}">
        <p14:creationId xmlns:p14="http://schemas.microsoft.com/office/powerpoint/2010/main" val="1830645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7344AA-915F-D7C3-696E-C6360C42EF97}"/>
              </a:ext>
            </a:extLst>
          </p:cNvPr>
          <p:cNvSpPr>
            <a:spLocks noGrp="1"/>
          </p:cNvSpPr>
          <p:nvPr>
            <p:ph type="body" sz="quarter" idx="13"/>
          </p:nvPr>
        </p:nvSpPr>
        <p:spPr>
          <a:xfrm>
            <a:off x="662170" y="900727"/>
            <a:ext cx="6016087" cy="1400960"/>
          </a:xfrm>
        </p:spPr>
        <p:txBody>
          <a:bodyPr>
            <a:normAutofit/>
          </a:bodyPr>
          <a:lstStyle/>
          <a:p>
            <a:pPr algn="l" rtl="0"/>
            <a:r>
              <a:rPr lang="en-US" sz="3600" b="1" i="0"/>
              <a:t>Referanslar</a:t>
            </a:r>
          </a:p>
          <a:p>
            <a:pPr algn="l" rtl="0"/>
            <a:endParaRPr lang="en-IE" i="0"/>
          </a:p>
        </p:txBody>
      </p:sp>
      <p:sp>
        <p:nvSpPr>
          <p:cNvPr id="5" name="Text Placeholder 4">
            <a:extLst>
              <a:ext uri="{FF2B5EF4-FFF2-40B4-BE49-F238E27FC236}">
                <a16:creationId xmlns:a16="http://schemas.microsoft.com/office/drawing/2014/main" id="{5280574A-4E0C-FD18-18B9-92DB68B6F093}"/>
              </a:ext>
            </a:extLst>
          </p:cNvPr>
          <p:cNvSpPr>
            <a:spLocks noGrp="1"/>
          </p:cNvSpPr>
          <p:nvPr>
            <p:ph type="body" sz="quarter" idx="32"/>
          </p:nvPr>
        </p:nvSpPr>
        <p:spPr>
          <a:xfrm>
            <a:off x="752314" y="3035390"/>
            <a:ext cx="6317225" cy="7837202"/>
          </a:xfrm>
        </p:spPr>
        <p:txBody>
          <a:bodyPr lIns="91440" tIns="45720" rIns="91440" bIns="45720" numCol="1" spcCol="288000" anchor="t">
            <a:noAutofit/>
          </a:bodyPr>
          <a:lstStyle/>
          <a:p>
            <a:pPr marL="171450" indent="-171450" algn="l" fontAlgn="base">
              <a:buChar char="•"/>
            </a:pPr>
            <a:r>
              <a:rPr lang="en-US" dirty="0">
                <a:latin typeface="Calibri"/>
                <a:cs typeface="Calibri"/>
              </a:rPr>
              <a:t>Adams, C. J. (2015). The Sexual Politics of Meat: A Feminist-Vegetarian Critical Theory. Bloomsbury Publishing USA. </a:t>
            </a:r>
          </a:p>
          <a:p>
            <a:pPr marL="171450" indent="-171450" algn="l">
              <a:spcBef>
                <a:spcPts val="600"/>
              </a:spcBef>
              <a:buChar char="•"/>
            </a:pPr>
            <a:r>
              <a:rPr lang="en-US" dirty="0">
                <a:latin typeface="Calibri"/>
                <a:cs typeface="Calibri"/>
              </a:rPr>
              <a:t>Alvaro, C. (2019). Lab-grown meat and veganism: a virtue-oriented perspective. Journal of Agricultural and Environmental Ethics, 32(1), 127-141.</a:t>
            </a:r>
            <a:endParaRPr lang="en-US" dirty="0"/>
          </a:p>
          <a:p>
            <a:pPr marL="171450" indent="-171450" algn="l">
              <a:spcBef>
                <a:spcPts val="600"/>
              </a:spcBef>
              <a:buChar char="•"/>
            </a:pPr>
            <a:r>
              <a:rPr lang="en-US" dirty="0">
                <a:latin typeface="Calibri"/>
                <a:cs typeface="Calibri"/>
              </a:rPr>
              <a:t>American Marketing Association [AMA] (2017), Definitions of Marketing. Retrieved from </a:t>
            </a:r>
            <a:r>
              <a:rPr lang="en-US" dirty="0">
                <a:solidFill>
                  <a:srgbClr val="F79037"/>
                </a:solidFill>
                <a:latin typeface="Calibri"/>
                <a:cs typeface="Calibri"/>
                <a:hlinkClick r:id="rId2">
                  <a:extLst>
                    <a:ext uri="{A12FA001-AC4F-418D-AE19-62706E023703}">
                      <ahyp:hlinkClr xmlns:ahyp="http://schemas.microsoft.com/office/drawing/2018/hyperlinkcolor" val="tx"/>
                    </a:ext>
                  </a:extLst>
                </a:hlinkClick>
              </a:rPr>
              <a:t>https://www.ama.org/the-definition-of-marketing-what-is-marketing/</a:t>
            </a:r>
            <a:r>
              <a:rPr lang="en-US" dirty="0">
                <a:latin typeface="Calibri"/>
                <a:cs typeface="Calibri"/>
              </a:rPr>
              <a:t>  (Access Date: 06.02.2023).</a:t>
            </a:r>
            <a:endParaRPr lang="en-US" dirty="0"/>
          </a:p>
          <a:p>
            <a:pPr marL="171450" indent="-171450" algn="l">
              <a:spcBef>
                <a:spcPts val="600"/>
              </a:spcBef>
              <a:buChar char="•"/>
            </a:pPr>
            <a:r>
              <a:rPr lang="en-US" dirty="0">
                <a:latin typeface="Calibri"/>
                <a:cs typeface="Calibri"/>
              </a:rPr>
              <a:t>Arons, M. P. (2015) A Chef’s Guide to Patent Protections Available for Cooking Techniques and Recipes in the Era of Postmodern Cuisine and Molecular Gastronomy, Journal of Business &amp; Technology, 10, 137-141.</a:t>
            </a:r>
            <a:endParaRPr lang="en-US" dirty="0"/>
          </a:p>
          <a:p>
            <a:pPr marL="171450" indent="-171450" algn="l">
              <a:spcBef>
                <a:spcPts val="600"/>
              </a:spcBef>
              <a:buChar char="•"/>
            </a:pPr>
            <a:r>
              <a:rPr lang="en-US" dirty="0" err="1">
                <a:latin typeface="Calibri"/>
                <a:cs typeface="Calibri"/>
              </a:rPr>
              <a:t>Asgher</a:t>
            </a:r>
            <a:r>
              <a:rPr lang="en-US" dirty="0">
                <a:latin typeface="Calibri"/>
                <a:cs typeface="Calibri"/>
              </a:rPr>
              <a:t> M., Qamar S.A., Bilal M. &amp; Iqbal H.M.N. (2020). Bio-based active food packaging materials: sustainable alternative to conventional petrochemical-based packaging materials. Food Research International, 137, 109625 (p. 12).</a:t>
            </a:r>
            <a:endParaRPr lang="en-US" dirty="0"/>
          </a:p>
          <a:p>
            <a:pPr marL="171450" indent="-171450" algn="l">
              <a:spcBef>
                <a:spcPts val="600"/>
              </a:spcBef>
              <a:buChar char="•"/>
            </a:pPr>
            <a:r>
              <a:rPr lang="en-US" dirty="0">
                <a:latin typeface="Calibri"/>
                <a:cs typeface="Calibri"/>
              </a:rPr>
              <a:t>Bauman, Z. (2008). Does ethics have change in a World of consumers? Cambridge: Harward University.</a:t>
            </a:r>
            <a:endParaRPr lang="en-US" dirty="0"/>
          </a:p>
          <a:p>
            <a:pPr marL="171450" indent="-171450" algn="l">
              <a:spcBef>
                <a:spcPts val="600"/>
              </a:spcBef>
              <a:buChar char="•"/>
            </a:pPr>
            <a:r>
              <a:rPr lang="en-US" dirty="0">
                <a:latin typeface="Calibri"/>
                <a:cs typeface="Calibri"/>
              </a:rPr>
              <a:t>BBC News (2020) Tesco targets 300% rise in vegan meat sales. Retrieved from </a:t>
            </a:r>
            <a:r>
              <a:rPr lang="en-US" dirty="0">
                <a:solidFill>
                  <a:srgbClr val="F79037"/>
                </a:solidFill>
                <a:latin typeface="Calibri"/>
                <a:cs typeface="Calibri"/>
                <a:hlinkClick r:id="rId3">
                  <a:extLst>
                    <a:ext uri="{A12FA001-AC4F-418D-AE19-62706E023703}">
                      <ahyp:hlinkClr xmlns:ahyp="http://schemas.microsoft.com/office/drawing/2018/hyperlinkcolor" val="tx"/>
                    </a:ext>
                  </a:extLst>
                </a:hlinkClick>
              </a:rPr>
              <a:t>https://www.bbc.com/news/business-54338754</a:t>
            </a:r>
            <a:r>
              <a:rPr lang="en-US" dirty="0">
                <a:latin typeface="Calibri"/>
                <a:cs typeface="Calibri"/>
              </a:rPr>
              <a:t> </a:t>
            </a:r>
            <a:endParaRPr lang="en-US" dirty="0"/>
          </a:p>
          <a:p>
            <a:pPr marL="171450" indent="-171450" algn="l">
              <a:spcBef>
                <a:spcPts val="600"/>
              </a:spcBef>
              <a:buChar char="•"/>
            </a:pPr>
            <a:r>
              <a:rPr lang="en-US" dirty="0">
                <a:latin typeface="Calibri"/>
                <a:cs typeface="Calibri"/>
              </a:rPr>
              <a:t>Bentham, J. (1823) [1780] An Introduction to the Principles of Morals and Legislation. Retrieved from </a:t>
            </a:r>
            <a:r>
              <a:rPr lang="en-US" dirty="0">
                <a:solidFill>
                  <a:srgbClr val="F79037"/>
                </a:solidFill>
                <a:latin typeface="Calibri"/>
                <a:cs typeface="Calibri"/>
                <a:hlinkClick r:id="rId4">
                  <a:extLst>
                    <a:ext uri="{A12FA001-AC4F-418D-AE19-62706E023703}">
                      <ahyp:hlinkClr xmlns:ahyp="http://schemas.microsoft.com/office/drawing/2018/hyperlinkcolor" val="tx"/>
                    </a:ext>
                  </a:extLst>
                </a:hlinkClick>
              </a:rPr>
              <a:t>https://www.earlymoderntexts.com/assets/pdfs/bentham1780.pdf</a:t>
            </a:r>
            <a:r>
              <a:rPr lang="en-US" dirty="0">
                <a:latin typeface="Calibri"/>
                <a:cs typeface="Calibri"/>
              </a:rPr>
              <a:t>  </a:t>
            </a:r>
            <a:endParaRPr lang="en-US" dirty="0"/>
          </a:p>
          <a:p>
            <a:pPr marL="171450" indent="-171450" algn="l">
              <a:spcBef>
                <a:spcPts val="600"/>
              </a:spcBef>
              <a:buChar char="•"/>
            </a:pPr>
            <a:r>
              <a:rPr lang="en-US" dirty="0">
                <a:latin typeface="Calibri"/>
                <a:cs typeface="Calibri"/>
              </a:rPr>
              <a:t>Bentham, J. (1948) A Fragment on Government and Principles of Morals and Legislation. Blackwell: Oxford. </a:t>
            </a:r>
            <a:endParaRPr lang="en-US" dirty="0"/>
          </a:p>
          <a:p>
            <a:pPr marL="171450" indent="-171450" algn="l">
              <a:spcBef>
                <a:spcPts val="600"/>
              </a:spcBef>
              <a:buChar char="•"/>
            </a:pPr>
            <a:r>
              <a:rPr lang="en-US" dirty="0">
                <a:latin typeface="Calibri"/>
                <a:cs typeface="Calibri"/>
              </a:rPr>
              <a:t>Bentham, J. (2013) Ethical Principles and Ethical Matrix. In Practical Ethics for Food Professionals. Clark, J. P., Ritson, C. (Eds). 39-56. John Wiley &amp; Sons. </a:t>
            </a:r>
            <a:endParaRPr lang="en-US" dirty="0"/>
          </a:p>
          <a:p>
            <a:pPr marL="171450" indent="-171450" algn="l">
              <a:spcBef>
                <a:spcPts val="600"/>
              </a:spcBef>
              <a:buChar char="•"/>
            </a:pPr>
            <a:r>
              <a:rPr lang="en-US" dirty="0">
                <a:latin typeface="Calibri"/>
                <a:cs typeface="Calibri"/>
              </a:rPr>
              <a:t>Beyond Meat (n.d.) Mission. Retrieved from </a:t>
            </a:r>
            <a:r>
              <a:rPr lang="en-US" dirty="0">
                <a:solidFill>
                  <a:srgbClr val="F79037"/>
                </a:solidFill>
                <a:latin typeface="Calibri"/>
                <a:cs typeface="Calibri"/>
                <a:hlinkClick r:id="rId5">
                  <a:extLst>
                    <a:ext uri="{A12FA001-AC4F-418D-AE19-62706E023703}">
                      <ahyp:hlinkClr xmlns:ahyp="http://schemas.microsoft.com/office/drawing/2018/hyperlinkcolor" val="tx"/>
                    </a:ext>
                  </a:extLst>
                </a:hlinkClick>
              </a:rPr>
              <a:t>https://www.beyondmeat.com/en-US/mission/</a:t>
            </a:r>
            <a:r>
              <a:rPr lang="en-US" dirty="0">
                <a:latin typeface="Calibri"/>
                <a:cs typeface="Calibri"/>
              </a:rPr>
              <a:t>  </a:t>
            </a:r>
            <a:endParaRPr lang="en-US" dirty="0"/>
          </a:p>
          <a:p>
            <a:pPr marL="171450" indent="-171450" algn="l">
              <a:spcBef>
                <a:spcPts val="600"/>
              </a:spcBef>
              <a:buChar char="•"/>
            </a:pPr>
            <a:r>
              <a:rPr lang="en-US" dirty="0">
                <a:latin typeface="Calibri"/>
                <a:cs typeface="Calibri"/>
              </a:rPr>
              <a:t>Bhargava N., </a:t>
            </a:r>
            <a:r>
              <a:rPr lang="en-US" dirty="0" err="1">
                <a:latin typeface="Calibri"/>
                <a:cs typeface="Calibri"/>
              </a:rPr>
              <a:t>Sharanagat</a:t>
            </a:r>
            <a:r>
              <a:rPr lang="en-US" dirty="0">
                <a:latin typeface="Calibri"/>
                <a:cs typeface="Calibri"/>
              </a:rPr>
              <a:t> V.S., Mor R.S. &amp; Kumar K. (2020). Active and intelligent biodegradable packaging films using food and food waste-derived bioactive compounds: A review. Trends in Food Science &amp; Technology, 105, 385-401.</a:t>
            </a:r>
            <a:endParaRPr lang="en-US" dirty="0"/>
          </a:p>
          <a:p>
            <a:pPr marL="171450" indent="-171450" algn="l">
              <a:spcBef>
                <a:spcPts val="600"/>
              </a:spcBef>
              <a:buChar char="•"/>
            </a:pPr>
            <a:r>
              <a:rPr lang="en-US" dirty="0">
                <a:latin typeface="Calibri"/>
                <a:cs typeface="Calibri"/>
              </a:rPr>
              <a:t>Bouvard, V., Loomis, D., Guyton, K. Z., Grosse, Y., </a:t>
            </a:r>
            <a:r>
              <a:rPr lang="en-US" dirty="0" err="1">
                <a:latin typeface="Calibri"/>
                <a:cs typeface="Calibri"/>
              </a:rPr>
              <a:t>Ghissassi</a:t>
            </a:r>
            <a:r>
              <a:rPr lang="en-US" dirty="0">
                <a:latin typeface="Calibri"/>
                <a:cs typeface="Calibri"/>
              </a:rPr>
              <a:t>, F. E., Benbrahim-Tallaa, L., ... &amp; </a:t>
            </a:r>
            <a:r>
              <a:rPr lang="en-US" dirty="0" err="1">
                <a:latin typeface="Calibri"/>
                <a:cs typeface="Calibri"/>
              </a:rPr>
              <a:t>Corpet</a:t>
            </a:r>
            <a:r>
              <a:rPr lang="en-US" dirty="0">
                <a:latin typeface="Calibri"/>
                <a:cs typeface="Calibri"/>
              </a:rPr>
              <a:t>, D. (2015). Carcinogenicity of consumption of red and processed meat. The Lancet Oncology, 16 (16), 1599-1600. </a:t>
            </a:r>
            <a:endParaRPr lang="en-US" dirty="0"/>
          </a:p>
          <a:p>
            <a:pPr marL="171450" indent="-171450" algn="l">
              <a:spcBef>
                <a:spcPts val="600"/>
              </a:spcBef>
              <a:buChar char="•"/>
            </a:pPr>
            <a:r>
              <a:rPr lang="en-US" dirty="0">
                <a:latin typeface="Calibri"/>
                <a:cs typeface="Calibri"/>
              </a:rPr>
              <a:t>Brown, S. (2022) How to Get a Patent on a Food Product. </a:t>
            </a:r>
            <a:r>
              <a:rPr lang="en-US" dirty="0">
                <a:solidFill>
                  <a:srgbClr val="F79037"/>
                </a:solidFill>
                <a:latin typeface="Calibri"/>
                <a:cs typeface="Calibri"/>
                <a:hlinkClick r:id="rId6">
                  <a:extLst>
                    <a:ext uri="{A12FA001-AC4F-418D-AE19-62706E023703}">
                      <ahyp:hlinkClr xmlns:ahyp="http://schemas.microsoft.com/office/drawing/2018/hyperlinkcolor" val="tx"/>
                    </a:ext>
                  </a:extLst>
                </a:hlinkClick>
              </a:rPr>
              <a:t>https://patentexperts.org/patent/how-to-get-a-patent/food-patent/</a:t>
            </a:r>
            <a:r>
              <a:rPr lang="en-US" dirty="0">
                <a:latin typeface="Calibri"/>
                <a:cs typeface="Calibri"/>
              </a:rPr>
              <a:t>  </a:t>
            </a:r>
            <a:endParaRPr lang="en-US" dirty="0"/>
          </a:p>
          <a:p>
            <a:pPr marL="171450" indent="-171450" algn="l">
              <a:spcBef>
                <a:spcPts val="600"/>
              </a:spcBef>
              <a:buChar char="•"/>
            </a:pPr>
            <a:r>
              <a:rPr lang="en-US" dirty="0">
                <a:latin typeface="Calibri"/>
                <a:ea typeface="Calibri"/>
                <a:cs typeface="Calibri"/>
              </a:rPr>
              <a:t>Burkhardt, J. (2001). The GMO debates: taking ethics seriously. In Proceedings of the 2001 National Public Policy Education Conference. Access at: www. </a:t>
            </a:r>
            <a:r>
              <a:rPr lang="en-US" dirty="0" err="1">
                <a:latin typeface="Calibri"/>
                <a:ea typeface="Calibri"/>
                <a:cs typeface="Calibri"/>
              </a:rPr>
              <a:t>farmfoundation</a:t>
            </a:r>
            <a:r>
              <a:rPr lang="en-US" dirty="0">
                <a:latin typeface="Calibri"/>
                <a:ea typeface="Calibri"/>
                <a:cs typeface="Calibri"/>
              </a:rPr>
              <a:t>. org/</a:t>
            </a:r>
            <a:r>
              <a:rPr lang="en-US" dirty="0" err="1">
                <a:latin typeface="Calibri"/>
                <a:ea typeface="Calibri"/>
                <a:cs typeface="Calibri"/>
              </a:rPr>
              <a:t>nppecindex</a:t>
            </a:r>
            <a:r>
              <a:rPr lang="en-US" dirty="0">
                <a:latin typeface="Calibri"/>
                <a:ea typeface="Calibri"/>
                <a:cs typeface="Calibri"/>
              </a:rPr>
              <a:t>. </a:t>
            </a:r>
            <a:r>
              <a:rPr lang="en-US" dirty="0" err="1">
                <a:latin typeface="Calibri"/>
                <a:ea typeface="Calibri"/>
                <a:cs typeface="Calibri"/>
              </a:rPr>
              <a:t>htm</a:t>
            </a:r>
            <a:r>
              <a:rPr lang="en-US" dirty="0">
                <a:latin typeface="Calibri"/>
                <a:ea typeface="Calibri"/>
                <a:cs typeface="Calibri"/>
              </a:rPr>
              <a:t>.</a:t>
            </a:r>
            <a:endParaRPr lang="en-US" dirty="0">
              <a:latin typeface="Calibri"/>
              <a:cs typeface="Calibri"/>
            </a:endParaRPr>
          </a:p>
          <a:p>
            <a:pPr marL="171450" indent="-171450" algn="l">
              <a:spcBef>
                <a:spcPts val="600"/>
              </a:spcBef>
              <a:buChar char="•"/>
            </a:pPr>
            <a:r>
              <a:rPr lang="en-US" dirty="0">
                <a:latin typeface="Calibri"/>
                <a:cs typeface="Calibri"/>
              </a:rPr>
              <a:t>Burkhardt J., Comstock G., Hartel P.G., Thompson P.B., </a:t>
            </a:r>
            <a:r>
              <a:rPr lang="en-US" dirty="0" err="1">
                <a:latin typeface="Calibri"/>
                <a:cs typeface="Calibri"/>
              </a:rPr>
              <a:t>Chrispeels</a:t>
            </a:r>
            <a:r>
              <a:rPr lang="en-US" dirty="0">
                <a:latin typeface="Calibri"/>
                <a:cs typeface="Calibri"/>
              </a:rPr>
              <a:t> M.J., </a:t>
            </a:r>
            <a:r>
              <a:rPr lang="en-US" dirty="0" err="1">
                <a:latin typeface="Calibri"/>
                <a:cs typeface="Calibri"/>
              </a:rPr>
              <a:t>Muscoplat</a:t>
            </a:r>
            <a:r>
              <a:rPr lang="en-US" dirty="0">
                <a:latin typeface="Calibri"/>
                <a:cs typeface="Calibri"/>
              </a:rPr>
              <a:t> C.C., </a:t>
            </a:r>
            <a:r>
              <a:rPr lang="en-US" dirty="0" err="1">
                <a:latin typeface="Calibri"/>
                <a:cs typeface="Calibri"/>
              </a:rPr>
              <a:t>Streiffer</a:t>
            </a:r>
            <a:r>
              <a:rPr lang="en-US" dirty="0">
                <a:latin typeface="Calibri"/>
                <a:cs typeface="Calibri"/>
              </a:rPr>
              <a:t> R. (2005). Agricultural Ethics. CAST – Council for Agricultural Science and Technology, 29, p. 12 (ISSN 1070-0021).</a:t>
            </a:r>
            <a:endParaRPr lang="en-US" dirty="0"/>
          </a:p>
          <a:p>
            <a:pPr algn="l">
              <a:spcBef>
                <a:spcPts val="600"/>
              </a:spcBef>
            </a:pPr>
            <a:endParaRPr lang="en-US" b="0" i="0" dirty="0">
              <a:solidFill>
                <a:srgbClr val="000000"/>
              </a:solidFill>
              <a:effectLst/>
              <a:latin typeface="Calibri"/>
              <a:ea typeface="Calibri" panose="020F0502020204030204" pitchFamily="34" charset="0"/>
              <a:cs typeface="Calibri"/>
            </a:endParaRPr>
          </a:p>
        </p:txBody>
      </p:sp>
      <p:grpSp>
        <p:nvGrpSpPr>
          <p:cNvPr id="7" name="Graphic 2">
            <a:extLst>
              <a:ext uri="{FF2B5EF4-FFF2-40B4-BE49-F238E27FC236}">
                <a16:creationId xmlns:a16="http://schemas.microsoft.com/office/drawing/2014/main" id="{8833877A-13E9-370F-44C0-DAD431FA4BB7}"/>
              </a:ext>
            </a:extLst>
          </p:cNvPr>
          <p:cNvGrpSpPr/>
          <p:nvPr/>
        </p:nvGrpSpPr>
        <p:grpSpPr>
          <a:xfrm>
            <a:off x="5812885" y="1056341"/>
            <a:ext cx="1082141" cy="1124763"/>
            <a:chOff x="690225" y="4499263"/>
            <a:chExt cx="1499146" cy="1521296"/>
          </a:xfrm>
        </p:grpSpPr>
        <p:sp>
          <p:nvSpPr>
            <p:cNvPr id="8" name="Freeform 109">
              <a:extLst>
                <a:ext uri="{FF2B5EF4-FFF2-40B4-BE49-F238E27FC236}">
                  <a16:creationId xmlns:a16="http://schemas.microsoft.com/office/drawing/2014/main" id="{BEE2D880-EB39-2952-C87C-BCBC1DBC2E3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9" name="Graphic 2">
              <a:extLst>
                <a:ext uri="{FF2B5EF4-FFF2-40B4-BE49-F238E27FC236}">
                  <a16:creationId xmlns:a16="http://schemas.microsoft.com/office/drawing/2014/main" id="{E38B99D4-1A2E-5114-305F-33C3C7341D6B}"/>
                </a:ext>
              </a:extLst>
            </p:cNvPr>
            <p:cNvGrpSpPr/>
            <p:nvPr/>
          </p:nvGrpSpPr>
          <p:grpSpPr>
            <a:xfrm>
              <a:off x="879521" y="4954417"/>
              <a:ext cx="306297" cy="518817"/>
              <a:chOff x="879521" y="4954417"/>
              <a:chExt cx="306297" cy="518817"/>
            </a:xfrm>
            <a:solidFill>
              <a:srgbClr val="F1A0C2"/>
            </a:solidFill>
          </p:grpSpPr>
          <p:sp>
            <p:nvSpPr>
              <p:cNvPr id="29" name="Freeform 166">
                <a:extLst>
                  <a:ext uri="{FF2B5EF4-FFF2-40B4-BE49-F238E27FC236}">
                    <a16:creationId xmlns:a16="http://schemas.microsoft.com/office/drawing/2014/main" id="{FF58AB43-9243-790D-6883-F4384C070CA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7">
                <a:extLst>
                  <a:ext uri="{FF2B5EF4-FFF2-40B4-BE49-F238E27FC236}">
                    <a16:creationId xmlns:a16="http://schemas.microsoft.com/office/drawing/2014/main" id="{AD198C2B-4074-E049-8C16-354384BA5F4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68">
                <a:extLst>
                  <a:ext uri="{FF2B5EF4-FFF2-40B4-BE49-F238E27FC236}">
                    <a16:creationId xmlns:a16="http://schemas.microsoft.com/office/drawing/2014/main" id="{018F6457-D249-F1C4-5ABF-FF39C9F0F5C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0">
                <a:extLst>
                  <a:ext uri="{FF2B5EF4-FFF2-40B4-BE49-F238E27FC236}">
                    <a16:creationId xmlns:a16="http://schemas.microsoft.com/office/drawing/2014/main" id="{D483DE84-76EF-F12A-E0F2-C0C16BF1F6F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71">
                <a:extLst>
                  <a:ext uri="{FF2B5EF4-FFF2-40B4-BE49-F238E27FC236}">
                    <a16:creationId xmlns:a16="http://schemas.microsoft.com/office/drawing/2014/main" id="{65253802-51C4-DF45-E7D2-1A13509F65A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49E11847-1EAD-BD75-49B3-1CBEFD01BF6F}"/>
                </a:ext>
              </a:extLst>
            </p:cNvPr>
            <p:cNvGrpSpPr/>
            <p:nvPr/>
          </p:nvGrpSpPr>
          <p:grpSpPr>
            <a:xfrm>
              <a:off x="1305674" y="4681705"/>
              <a:ext cx="305346" cy="518817"/>
              <a:chOff x="1305674" y="4681705"/>
              <a:chExt cx="305346" cy="518817"/>
            </a:xfrm>
            <a:solidFill>
              <a:srgbClr val="F1A0C2"/>
            </a:solidFill>
          </p:grpSpPr>
          <p:sp>
            <p:nvSpPr>
              <p:cNvPr id="24" name="Freeform 125">
                <a:extLst>
                  <a:ext uri="{FF2B5EF4-FFF2-40B4-BE49-F238E27FC236}">
                    <a16:creationId xmlns:a16="http://schemas.microsoft.com/office/drawing/2014/main" id="{97D2F521-6412-3839-C6BF-91DE56A87177}"/>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6">
                <a:extLst>
                  <a:ext uri="{FF2B5EF4-FFF2-40B4-BE49-F238E27FC236}">
                    <a16:creationId xmlns:a16="http://schemas.microsoft.com/office/drawing/2014/main" id="{9AB3991A-2515-53CC-7695-E7192C11423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1">
                <a:extLst>
                  <a:ext uri="{FF2B5EF4-FFF2-40B4-BE49-F238E27FC236}">
                    <a16:creationId xmlns:a16="http://schemas.microsoft.com/office/drawing/2014/main" id="{7953B998-555A-3643-31B1-A72247AECDC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39">
                <a:extLst>
                  <a:ext uri="{FF2B5EF4-FFF2-40B4-BE49-F238E27FC236}">
                    <a16:creationId xmlns:a16="http://schemas.microsoft.com/office/drawing/2014/main" id="{DC5C6BAE-B44E-9CF4-0875-6FBD23C006B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5">
                <a:extLst>
                  <a:ext uri="{FF2B5EF4-FFF2-40B4-BE49-F238E27FC236}">
                    <a16:creationId xmlns:a16="http://schemas.microsoft.com/office/drawing/2014/main" id="{9CEFE3B5-CF4D-624B-2B9E-4C2D51B6ED8F}"/>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C5F106B4-BCC7-28F8-EC39-DD7BD54174C6}"/>
                </a:ext>
              </a:extLst>
            </p:cNvPr>
            <p:cNvGrpSpPr/>
            <p:nvPr/>
          </p:nvGrpSpPr>
          <p:grpSpPr>
            <a:xfrm>
              <a:off x="1725169" y="4951566"/>
              <a:ext cx="306297" cy="518817"/>
              <a:chOff x="1725169" y="4951566"/>
              <a:chExt cx="306297" cy="518817"/>
            </a:xfrm>
            <a:solidFill>
              <a:srgbClr val="F1A0C2"/>
            </a:solidFill>
          </p:grpSpPr>
          <p:sp>
            <p:nvSpPr>
              <p:cNvPr id="19" name="Freeform 120">
                <a:extLst>
                  <a:ext uri="{FF2B5EF4-FFF2-40B4-BE49-F238E27FC236}">
                    <a16:creationId xmlns:a16="http://schemas.microsoft.com/office/drawing/2014/main" id="{8E9758FA-0F91-3651-90EA-FE2A2953AE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1">
                <a:extLst>
                  <a:ext uri="{FF2B5EF4-FFF2-40B4-BE49-F238E27FC236}">
                    <a16:creationId xmlns:a16="http://schemas.microsoft.com/office/drawing/2014/main" id="{E32BF189-755E-060B-C65B-9F92DD4518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2">
                <a:extLst>
                  <a:ext uri="{FF2B5EF4-FFF2-40B4-BE49-F238E27FC236}">
                    <a16:creationId xmlns:a16="http://schemas.microsoft.com/office/drawing/2014/main" id="{FF79990D-B71D-5D88-C2D0-159F724AA15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3">
                <a:extLst>
                  <a:ext uri="{FF2B5EF4-FFF2-40B4-BE49-F238E27FC236}">
                    <a16:creationId xmlns:a16="http://schemas.microsoft.com/office/drawing/2014/main" id="{7EE10BCD-DFCD-4B4E-9F30-2C0DB1B121E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4">
                <a:extLst>
                  <a:ext uri="{FF2B5EF4-FFF2-40B4-BE49-F238E27FC236}">
                    <a16:creationId xmlns:a16="http://schemas.microsoft.com/office/drawing/2014/main" id="{41CF0EF2-5B68-6532-D87A-83850D0E612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39A2E525-8BBA-B94D-855A-8E0396377E9A}"/>
                </a:ext>
              </a:extLst>
            </p:cNvPr>
            <p:cNvGrpSpPr/>
            <p:nvPr/>
          </p:nvGrpSpPr>
          <p:grpSpPr>
            <a:xfrm>
              <a:off x="690225" y="4499263"/>
              <a:ext cx="1499146" cy="1498491"/>
              <a:chOff x="690225" y="4499263"/>
              <a:chExt cx="1499146" cy="1498491"/>
            </a:xfrm>
            <a:solidFill>
              <a:srgbClr val="000000"/>
            </a:solidFill>
          </p:grpSpPr>
          <p:grpSp>
            <p:nvGrpSpPr>
              <p:cNvPr id="13" name="Graphic 2">
                <a:extLst>
                  <a:ext uri="{FF2B5EF4-FFF2-40B4-BE49-F238E27FC236}">
                    <a16:creationId xmlns:a16="http://schemas.microsoft.com/office/drawing/2014/main" id="{B6A22E2D-129C-7EC7-36FC-FA6126735BA1}"/>
                  </a:ext>
                </a:extLst>
              </p:cNvPr>
              <p:cNvGrpSpPr/>
              <p:nvPr userDrawn="1"/>
            </p:nvGrpSpPr>
            <p:grpSpPr>
              <a:xfrm>
                <a:off x="690225" y="4499263"/>
                <a:ext cx="1499146" cy="1498491"/>
                <a:chOff x="690225" y="4499263"/>
                <a:chExt cx="1499146" cy="1498491"/>
              </a:xfrm>
              <a:solidFill>
                <a:srgbClr val="000000"/>
              </a:solidFill>
            </p:grpSpPr>
            <p:sp>
              <p:nvSpPr>
                <p:cNvPr id="17" name="Freeform 118">
                  <a:extLst>
                    <a:ext uri="{FF2B5EF4-FFF2-40B4-BE49-F238E27FC236}">
                      <a16:creationId xmlns:a16="http://schemas.microsoft.com/office/drawing/2014/main" id="{C499830F-A630-E1F4-5B12-2FB5CF90FB7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9">
                  <a:extLst>
                    <a:ext uri="{FF2B5EF4-FFF2-40B4-BE49-F238E27FC236}">
                      <a16:creationId xmlns:a16="http://schemas.microsoft.com/office/drawing/2014/main" id="{59BFF518-8A61-758C-6EB2-DC010ADC017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4" name="Freeform 115">
                <a:extLst>
                  <a:ext uri="{FF2B5EF4-FFF2-40B4-BE49-F238E27FC236}">
                    <a16:creationId xmlns:a16="http://schemas.microsoft.com/office/drawing/2014/main" id="{E03EB673-828F-3DA1-53E1-87968FDD0BC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6">
                <a:extLst>
                  <a:ext uri="{FF2B5EF4-FFF2-40B4-BE49-F238E27FC236}">
                    <a16:creationId xmlns:a16="http://schemas.microsoft.com/office/drawing/2014/main" id="{E0D44D50-A637-7D7C-E834-95520DB246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7">
                <a:extLst>
                  <a:ext uri="{FF2B5EF4-FFF2-40B4-BE49-F238E27FC236}">
                    <a16:creationId xmlns:a16="http://schemas.microsoft.com/office/drawing/2014/main" id="{7287B7D3-8528-51C7-D1B1-59B1910CE70E}"/>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4" name="Slide Number Placeholder 9">
            <a:extLst>
              <a:ext uri="{FF2B5EF4-FFF2-40B4-BE49-F238E27FC236}">
                <a16:creationId xmlns:a16="http://schemas.microsoft.com/office/drawing/2014/main" id="{49344D1E-B666-3733-E930-B1B069BC071F}"/>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62</a:t>
            </a:fld>
            <a:endParaRPr lang="en-US" sz="1100"/>
          </a:p>
        </p:txBody>
      </p:sp>
    </p:spTree>
    <p:extLst>
      <p:ext uri="{BB962C8B-B14F-4D97-AF65-F5344CB8AC3E}">
        <p14:creationId xmlns:p14="http://schemas.microsoft.com/office/powerpoint/2010/main" val="172148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668313"/>
            <a:ext cx="6335972" cy="8464045"/>
          </a:xfrm>
        </p:spPr>
        <p:txBody>
          <a:bodyPr lIns="91440" tIns="45720" rIns="91440" bIns="45720" numCol="1" spcCol="288000" anchor="t">
            <a:noAutofit/>
          </a:bodyPr>
          <a:lstStyle/>
          <a:p>
            <a:pPr marL="171450" indent="-171450" algn="l" fontAlgn="base">
              <a:spcBef>
                <a:spcPts val="600"/>
              </a:spcBef>
              <a:buFont typeface="Arial,Sans-Serif" panose="020B0604020202020204" pitchFamily="34" charset="0"/>
              <a:buChar char="•"/>
            </a:pPr>
            <a:r>
              <a:rPr lang="en-US" sz="1200" dirty="0">
                <a:ea typeface="Calibri" panose="020F0502020204030204" pitchFamily="34" charset="0"/>
              </a:rPr>
              <a:t>Buzby,J. C., Hyman, J. (2012) Total and per capita value of food loss in the United States. Food Policy, 37 (5), 561-570. </a:t>
            </a:r>
          </a:p>
          <a:p>
            <a:pPr marL="171450" indent="-171450" algn="l" fontAlgn="base">
              <a:spcBef>
                <a:spcPts val="600"/>
              </a:spcBef>
              <a:buFont typeface="Arial,Sans-Serif" panose="020B0604020202020204" pitchFamily="34" charset="0"/>
              <a:buChar char="•"/>
            </a:pPr>
            <a:r>
              <a:rPr lang="en-US" sz="1200" dirty="0">
                <a:ea typeface="Calibri" panose="020F0502020204030204" pitchFamily="34" charset="0"/>
              </a:rPr>
              <a:t>Cairns, G. (2019). A critical review of evidence on the sociocultural impacts of food marketing and policy implications. Appetite 136, 193–207. </a:t>
            </a:r>
            <a:r>
              <a:rPr lang="en-US" sz="1200" dirty="0" err="1">
                <a:ea typeface="Calibri" panose="020F0502020204030204" pitchFamily="34" charset="0"/>
              </a:rPr>
              <a:t>doi</a:t>
            </a:r>
            <a:r>
              <a:rPr lang="en-US" sz="1200" dirty="0">
                <a:ea typeface="Calibri" panose="020F0502020204030204" pitchFamily="34" charset="0"/>
              </a:rPr>
              <a:t>: 10.1016/j.appet.2019.02.002  </a:t>
            </a:r>
          </a:p>
          <a:p>
            <a:pPr marL="171450" indent="-171450" algn="l">
              <a:spcBef>
                <a:spcPts val="600"/>
              </a:spcBef>
              <a:buFont typeface="Arial,Sans-Serif" panose="020B0604020202020204" pitchFamily="34" charset="0"/>
              <a:buChar char="•"/>
            </a:pPr>
            <a:r>
              <a:rPr lang="en-US" sz="1200" dirty="0">
                <a:ea typeface="Calibri" panose="020F0502020204030204" pitchFamily="34" charset="0"/>
              </a:rPr>
              <a:t>Cancer Council (n.d.). Meat and Cancer Risk: Improving your health and reducing the risk. Retrieved from </a:t>
            </a:r>
            <a:r>
              <a:rPr lang="en-US" sz="1200" dirty="0">
                <a:solidFill>
                  <a:srgbClr val="F79037"/>
                </a:solidFill>
                <a:ea typeface="Calibri" panose="020F0502020204030204" pitchFamily="34" charset="0"/>
                <a:hlinkClick r:id="rId2">
                  <a:extLst>
                    <a:ext uri="{A12FA001-AC4F-418D-AE19-62706E023703}">
                      <ahyp:hlinkClr xmlns:ahyp="http://schemas.microsoft.com/office/drawing/2018/hyperlinkcolor" val="tx"/>
                    </a:ext>
                  </a:extLst>
                </a:hlinkClick>
              </a:rPr>
              <a:t>https://www.cancer.org.au/cancer-information/causes-and-prevention/diet-and-exercise/meat-and-cancer-risk</a:t>
            </a:r>
            <a:r>
              <a:rPr lang="en-US" sz="1200" dirty="0">
                <a:solidFill>
                  <a:srgbClr val="F79037"/>
                </a:solidFill>
                <a:ea typeface="Calibri" panose="020F0502020204030204" pitchFamily="34" charset="0"/>
              </a:rPr>
              <a:t> </a:t>
            </a:r>
            <a:r>
              <a:rPr lang="en-US" sz="1200" dirty="0">
                <a:ea typeface="Calibri" panose="020F0502020204030204" pitchFamily="34" charset="0"/>
              </a:rPr>
              <a:t>  </a:t>
            </a:r>
            <a:endParaRPr lang="en-US" dirty="0">
              <a:ea typeface="Calibri" panose="020F0502020204030204" pitchFamily="34" charset="0"/>
            </a:endParaRPr>
          </a:p>
          <a:p>
            <a:pPr marL="171450" indent="-171450" algn="l">
              <a:spcBef>
                <a:spcPts val="600"/>
              </a:spcBef>
              <a:buFont typeface="Arial,Sans-Serif" panose="020B0604020202020204" pitchFamily="34" charset="0"/>
              <a:buChar char="•"/>
            </a:pPr>
            <a:r>
              <a:rPr lang="en-US" sz="1200" dirty="0">
                <a:ea typeface="Calibri" panose="020F0502020204030204" pitchFamily="34" charset="0"/>
              </a:rPr>
              <a:t>Chan, D. S., Lau, R., Aune, D., Vieira, R., Greenwood, D. C., Kampman, E., &amp; Norat, T. (2011). Red and processed meat and colorectal cancer incidence: meta-analysis of prospective studies. </a:t>
            </a:r>
            <a:r>
              <a:rPr lang="en-US" sz="1200" dirty="0" err="1">
                <a:ea typeface="Calibri" panose="020F0502020204030204" pitchFamily="34" charset="0"/>
              </a:rPr>
              <a:t>PloS</a:t>
            </a:r>
            <a:r>
              <a:rPr lang="en-US" sz="1200" dirty="0">
                <a:ea typeface="Calibri" panose="020F0502020204030204" pitchFamily="34" charset="0"/>
              </a:rPr>
              <a:t> one, 6(6), e20456. </a:t>
            </a:r>
            <a:endParaRPr lang="en-US" dirty="0">
              <a:ea typeface="Calibri" panose="020F0502020204030204" pitchFamily="34" charset="0"/>
            </a:endParaRPr>
          </a:p>
          <a:p>
            <a:pPr marL="171450" indent="-171450" algn="l">
              <a:spcBef>
                <a:spcPts val="600"/>
              </a:spcBef>
              <a:buFont typeface="Arial,Sans-Serif" panose="020B0604020202020204" pitchFamily="34" charset="0"/>
              <a:buChar char="•"/>
            </a:pPr>
            <a:r>
              <a:rPr lang="en-US" sz="1200" dirty="0">
                <a:ea typeface="Calibri" panose="020F0502020204030204" pitchFamily="34" charset="0"/>
              </a:rPr>
              <a:t>Coca Cola (2020).Is the Coca‑Cola formula kept secret because the company has something to hide? </a:t>
            </a:r>
            <a:r>
              <a:rPr lang="en-US" sz="1200" dirty="0">
                <a:solidFill>
                  <a:srgbClr val="F79037"/>
                </a:solidFill>
                <a:ea typeface="Calibri" panose="020F0502020204030204" pitchFamily="34" charset="0"/>
                <a:hlinkClick r:id="rId3">
                  <a:extLst>
                    <a:ext uri="{A12FA001-AC4F-418D-AE19-62706E023703}">
                      <ahyp:hlinkClr xmlns:ahyp="http://schemas.microsoft.com/office/drawing/2018/hyperlinkcolor" val="tx"/>
                    </a:ext>
                  </a:extLst>
                </a:hlinkClick>
              </a:rPr>
              <a:t>https://www.coca-cola.co.uk/our-business/faqs/is-the-coca-cola-formula-kept-secret-because-the-company-has-something-to-hide</a:t>
            </a:r>
            <a:r>
              <a:rPr lang="en-US" sz="1200" dirty="0">
                <a:ea typeface="Calibri" panose="020F0502020204030204" pitchFamily="34" charset="0"/>
              </a:rPr>
              <a:t>  (Access Date: 10.02.2023).</a:t>
            </a:r>
            <a:endParaRPr lang="en-US" dirty="0">
              <a:ea typeface="Calibri" panose="020F0502020204030204" pitchFamily="34" charset="0"/>
            </a:endParaRPr>
          </a:p>
          <a:p>
            <a:pPr marL="171450" indent="-171450" algn="l">
              <a:spcBef>
                <a:spcPts val="600"/>
              </a:spcBef>
              <a:buFont typeface="Arial,Sans-Serif" panose="020B0604020202020204" pitchFamily="34" charset="0"/>
              <a:buChar char="•"/>
            </a:pPr>
            <a:r>
              <a:rPr lang="en-US" sz="1200" dirty="0">
                <a:ea typeface="Calibri" panose="020F0502020204030204" pitchFamily="34" charset="0"/>
              </a:rPr>
              <a:t>Codex Alimentarius (2011). General Principles of Food Hygiene - CXC 1-1969. Adopted in 1969. Amended in 1999</a:t>
            </a:r>
            <a:r>
              <a:rPr lang="en-US" sz="1200" dirty="0">
                <a:solidFill>
                  <a:schemeClr val="tx1"/>
                </a:solidFill>
                <a:ea typeface="Calibri" panose="020F0502020204030204" pitchFamily="34" charset="0"/>
              </a:rPr>
              <a:t>. Revised in 1997, 2003, 2020. Editorial corrections in 2011.</a:t>
            </a:r>
            <a:endParaRPr lang="en-US" dirty="0">
              <a:solidFill>
                <a:schemeClr val="tx1"/>
              </a:solidFill>
              <a:ea typeface="Calibri" panose="020F0502020204030204" pitchFamily="34" charset="0"/>
            </a:endParaRPr>
          </a:p>
          <a:p>
            <a:pPr marL="171450" indent="-171450" algn="l">
              <a:spcBef>
                <a:spcPts val="600"/>
              </a:spcBef>
              <a:buFont typeface="Arial,Sans-Serif" panose="020B0604020202020204" pitchFamily="34" charset="0"/>
              <a:buChar char="•"/>
            </a:pPr>
            <a:r>
              <a:rPr lang="en-US" sz="1200" dirty="0">
                <a:ea typeface="Calibri" panose="020F0502020204030204" pitchFamily="34" charset="0"/>
              </a:rPr>
              <a:t>Cornell Law School, (2020). Original Work of Authorship Retrieved from </a:t>
            </a:r>
            <a:r>
              <a:rPr lang="en-US" sz="1200" dirty="0">
                <a:solidFill>
                  <a:srgbClr val="F79037"/>
                </a:solidFill>
                <a:ea typeface="Calibri" panose="020F0502020204030204" pitchFamily="34" charset="0"/>
                <a:hlinkClick r:id="rId4">
                  <a:extLst>
                    <a:ext uri="{A12FA001-AC4F-418D-AE19-62706E023703}">
                      <ahyp:hlinkClr xmlns:ahyp="http://schemas.microsoft.com/office/drawing/2018/hyperlinkcolor" val="tx"/>
                    </a:ext>
                  </a:extLst>
                </a:hlinkClick>
              </a:rPr>
              <a:t>https://www.law.cornell.edu/wex/original_work_of_authorship</a:t>
            </a:r>
            <a:r>
              <a:rPr lang="en-US" sz="1200" dirty="0">
                <a:solidFill>
                  <a:srgbClr val="F79037"/>
                </a:solidFill>
                <a:ea typeface="Calibri" panose="020F0502020204030204" pitchFamily="34" charset="0"/>
              </a:rPr>
              <a:t> </a:t>
            </a:r>
            <a:endParaRPr lang="en-US" dirty="0">
              <a:solidFill>
                <a:srgbClr val="F79037"/>
              </a:solidFill>
              <a:ea typeface="Calibri" panose="020F0502020204030204" pitchFamily="34" charset="0"/>
            </a:endParaRPr>
          </a:p>
          <a:p>
            <a:pPr marL="171450" indent="-171450" algn="l">
              <a:spcBef>
                <a:spcPts val="600"/>
              </a:spcBef>
              <a:buFont typeface="Arial,Sans-Serif" panose="020B0604020202020204" pitchFamily="34" charset="0"/>
              <a:buChar char="•"/>
            </a:pPr>
            <a:r>
              <a:rPr lang="en-US" sz="1200" dirty="0">
                <a:ea typeface="Calibri" panose="020F0502020204030204" pitchFamily="34" charset="0"/>
              </a:rPr>
              <a:t>Cornell Law School (n.d.). Trade Dress. </a:t>
            </a:r>
            <a:r>
              <a:rPr lang="en-US" sz="1200" dirty="0">
                <a:solidFill>
                  <a:srgbClr val="F79037"/>
                </a:solidFill>
                <a:ea typeface="Calibri" panose="020F0502020204030204" pitchFamily="34" charset="0"/>
                <a:hlinkClick r:id="rId5">
                  <a:extLst>
                    <a:ext uri="{A12FA001-AC4F-418D-AE19-62706E023703}">
                      <ahyp:hlinkClr xmlns:ahyp="http://schemas.microsoft.com/office/drawing/2018/hyperlinkcolor" val="tx"/>
                    </a:ext>
                  </a:extLst>
                </a:hlinkClick>
              </a:rPr>
              <a:t>https://www.law.cornell.edu/wex/trade_dress#:~:text=Definition,identifying%20function%20as%20a%20trademark</a:t>
            </a:r>
            <a:r>
              <a:rPr lang="en-US" sz="1200" dirty="0">
                <a:ea typeface="Calibri" panose="020F0502020204030204" pitchFamily="34" charset="0"/>
              </a:rPr>
              <a:t>  (Access Date: 14.02.2023).</a:t>
            </a:r>
            <a:endParaRPr lang="en-US" dirty="0">
              <a:ea typeface="Calibri" panose="020F0502020204030204" pitchFamily="34" charset="0"/>
            </a:endParaRPr>
          </a:p>
          <a:p>
            <a:pPr marL="171450" indent="-171450" algn="l">
              <a:spcBef>
                <a:spcPts val="600"/>
              </a:spcBef>
              <a:buFont typeface="Arial,Sans-Serif" panose="020B0604020202020204" pitchFamily="34" charset="0"/>
              <a:buChar char="•"/>
            </a:pPr>
            <a:r>
              <a:rPr lang="en-US" sz="1200" dirty="0">
                <a:ea typeface="Calibri" panose="020F0502020204030204" pitchFamily="34" charset="0"/>
              </a:rPr>
              <a:t>Costa, R. (</a:t>
            </a:r>
            <a:r>
              <a:rPr lang="en-US" sz="1200" b="0" i="0" dirty="0">
                <a:effectLst/>
                <a:ea typeface="Calibri" panose="020F0502020204030204" pitchFamily="34" charset="0"/>
              </a:rPr>
              <a:t>2018)</a:t>
            </a:r>
            <a:r>
              <a:rPr lang="en-US" sz="1200" dirty="0">
                <a:ea typeface="Calibri" panose="020F0502020204030204" pitchFamily="34" charset="0"/>
              </a:rPr>
              <a:t> Teaching Food Ethics</a:t>
            </a:r>
            <a:r>
              <a:rPr lang="en-US" sz="1200" b="0" i="0" dirty="0">
                <a:effectLst/>
                <a:ea typeface="Calibri" panose="020F0502020204030204" pitchFamily="34" charset="0"/>
              </a:rPr>
              <a:t>. </a:t>
            </a:r>
            <a:r>
              <a:rPr lang="en-US" sz="1200" dirty="0">
                <a:ea typeface="Calibri" panose="020F0502020204030204" pitchFamily="34" charset="0"/>
              </a:rPr>
              <a:t>In Food Ethics Education</a:t>
            </a:r>
            <a:r>
              <a:rPr lang="en-US" sz="1200" b="0" i="0" dirty="0">
                <a:effectLst/>
                <a:ea typeface="Calibri" panose="020F0502020204030204" pitchFamily="34" charset="0"/>
              </a:rPr>
              <a:t>. </a:t>
            </a:r>
            <a:r>
              <a:rPr lang="en-US" sz="1200" dirty="0">
                <a:ea typeface="Calibri" panose="020F0502020204030204" pitchFamily="34" charset="0"/>
              </a:rPr>
              <a:t>Costa</a:t>
            </a:r>
            <a:r>
              <a:rPr lang="en-US" sz="1200" b="0" i="0" dirty="0">
                <a:effectLst/>
                <a:ea typeface="Calibri" panose="020F0502020204030204" pitchFamily="34" charset="0"/>
              </a:rPr>
              <a:t>, R.,</a:t>
            </a:r>
            <a:r>
              <a:rPr lang="en-US" sz="1200" dirty="0">
                <a:ea typeface="Calibri" panose="020F0502020204030204" pitchFamily="34" charset="0"/>
              </a:rPr>
              <a:t> </a:t>
            </a:r>
            <a:r>
              <a:rPr lang="en-US" sz="1200" dirty="0" err="1">
                <a:ea typeface="Calibri" panose="020F0502020204030204" pitchFamily="34" charset="0"/>
              </a:rPr>
              <a:t>Pittia</a:t>
            </a:r>
            <a:r>
              <a:rPr lang="en-US" sz="1200" b="0" i="0" dirty="0">
                <a:effectLst/>
                <a:ea typeface="Calibri" panose="020F0502020204030204" pitchFamily="34" charset="0"/>
              </a:rPr>
              <a:t>, P. (</a:t>
            </a:r>
            <a:r>
              <a:rPr lang="en-US" sz="1200" dirty="0">
                <a:ea typeface="Calibri" panose="020F0502020204030204" pitchFamily="34" charset="0"/>
              </a:rPr>
              <a:t>Editors</a:t>
            </a:r>
            <a:r>
              <a:rPr lang="en-US" sz="1200" b="0" i="0" dirty="0">
                <a:effectLst/>
                <a:ea typeface="Calibri" panose="020F0502020204030204" pitchFamily="34" charset="0"/>
              </a:rPr>
              <a:t>). </a:t>
            </a:r>
            <a:r>
              <a:rPr lang="en-US" sz="1200" dirty="0">
                <a:ea typeface="Calibri" panose="020F0502020204030204" pitchFamily="34" charset="0"/>
              </a:rPr>
              <a:t>Springer</a:t>
            </a:r>
            <a:r>
              <a:rPr lang="en-US" sz="1200" b="0" i="0" dirty="0">
                <a:effectLst/>
                <a:ea typeface="Calibri" panose="020F0502020204030204" pitchFamily="34" charset="0"/>
              </a:rPr>
              <a:t>.</a:t>
            </a:r>
            <a:r>
              <a:rPr lang="en-US" sz="1200" dirty="0">
                <a:ea typeface="Calibri" panose="020F0502020204030204" pitchFamily="34" charset="0"/>
              </a:rPr>
              <a:t> </a:t>
            </a:r>
            <a:endParaRPr lang="en-US" dirty="0">
              <a:ea typeface="Calibri" panose="020F0502020204030204" pitchFamily="34" charset="0"/>
            </a:endParaRPr>
          </a:p>
          <a:p>
            <a:pPr marL="171450" indent="-171450" algn="l">
              <a:spcBef>
                <a:spcPts val="600"/>
              </a:spcBef>
              <a:buFont typeface="Arial,Sans-Serif" panose="020B0604020202020204" pitchFamily="34" charset="0"/>
              <a:buChar char="•"/>
            </a:pPr>
            <a:r>
              <a:rPr lang="en-US" sz="1200" dirty="0">
                <a:ea typeface="Calibri" panose="020F0502020204030204" pitchFamily="34" charset="0"/>
              </a:rPr>
              <a:t>Council Regulation (EC) No 1/2005 of 22 December 2004 on the protection of animals during transport and related operations and amending Directives 64/432/EEC and 93/119/EC and Regulation (EC) No 1255/97 (consolidated version of 14 December 2019).</a:t>
            </a:r>
            <a:endParaRPr lang="en-US" dirty="0">
              <a:ea typeface="Calibri" panose="020F0502020204030204" pitchFamily="34" charset="0"/>
            </a:endParaRPr>
          </a:p>
          <a:p>
            <a:pPr marL="171450" indent="-171450" algn="l">
              <a:spcBef>
                <a:spcPts val="600"/>
              </a:spcBef>
              <a:buFont typeface="Arial,Sans-Serif" panose="020B0604020202020204" pitchFamily="34" charset="0"/>
              <a:buChar char="•"/>
            </a:pPr>
            <a:r>
              <a:rPr lang="en-US" sz="1200" dirty="0">
                <a:ea typeface="Calibri" panose="020F0502020204030204" pitchFamily="34" charset="0"/>
              </a:rPr>
              <a:t>Court of Justice of the European Union (2018). Press Release No 171/18. </a:t>
            </a:r>
            <a:r>
              <a:rPr lang="en-US" sz="1200" dirty="0">
                <a:solidFill>
                  <a:srgbClr val="F79037"/>
                </a:solidFill>
                <a:ea typeface="Calibri" panose="020F0502020204030204" pitchFamily="34" charset="0"/>
                <a:hlinkClick r:id="rId6">
                  <a:extLst>
                    <a:ext uri="{A12FA001-AC4F-418D-AE19-62706E023703}">
                      <ahyp:hlinkClr xmlns:ahyp="http://schemas.microsoft.com/office/drawing/2018/hyperlinkcolor" val="tx"/>
                    </a:ext>
                  </a:extLst>
                </a:hlinkClick>
              </a:rPr>
              <a:t>https://curia.europa.eu/jcms/upload/docs/application/pdf/2018-11/cp180171en.pdf</a:t>
            </a:r>
            <a:r>
              <a:rPr lang="en-US" sz="1200" dirty="0">
                <a:solidFill>
                  <a:srgbClr val="F79037"/>
                </a:solidFill>
                <a:ea typeface="Calibri" panose="020F0502020204030204" pitchFamily="34" charset="0"/>
              </a:rPr>
              <a:t> </a:t>
            </a:r>
            <a:r>
              <a:rPr lang="en-US" sz="1200" dirty="0">
                <a:ea typeface="Calibri" panose="020F0502020204030204" pitchFamily="34" charset="0"/>
              </a:rPr>
              <a:t> </a:t>
            </a:r>
            <a:endParaRPr lang="en-US" dirty="0">
              <a:ea typeface="Calibri" panose="020F0502020204030204" pitchFamily="34" charset="0"/>
            </a:endParaRPr>
          </a:p>
          <a:p>
            <a:pPr marL="171450" indent="-171450" algn="l">
              <a:spcBef>
                <a:spcPts val="600"/>
              </a:spcBef>
              <a:buFont typeface="Arial,Sans-Serif" panose="020B0604020202020204" pitchFamily="34" charset="0"/>
              <a:buChar char="•"/>
            </a:pPr>
            <a:r>
              <a:rPr lang="en-US" sz="1200" dirty="0">
                <a:ea typeface="Calibri" panose="020F0502020204030204" pitchFamily="34" charset="0"/>
              </a:rPr>
              <a:t>Cross</a:t>
            </a:r>
            <a:r>
              <a:rPr lang="en-US" sz="1200" b="0" i="0" dirty="0">
                <a:effectLst/>
                <a:ea typeface="Calibri" panose="020F0502020204030204" pitchFamily="34" charset="0"/>
              </a:rPr>
              <a:t>, </a:t>
            </a:r>
            <a:r>
              <a:rPr lang="en-US" sz="1200" dirty="0">
                <a:ea typeface="Calibri" panose="020F0502020204030204" pitchFamily="34" charset="0"/>
              </a:rPr>
              <a:t>A. J., </a:t>
            </a:r>
            <a:r>
              <a:rPr lang="en-US" sz="1200" b="0" i="0" dirty="0" err="1">
                <a:effectLst/>
                <a:ea typeface="Calibri" panose="020F0502020204030204" pitchFamily="34" charset="0"/>
              </a:rPr>
              <a:t>Leitzmann</a:t>
            </a:r>
            <a:r>
              <a:rPr lang="en-US" sz="1200" b="0" i="0" dirty="0">
                <a:effectLst/>
                <a:ea typeface="Calibri" panose="020F0502020204030204" pitchFamily="34" charset="0"/>
              </a:rPr>
              <a:t>, </a:t>
            </a:r>
            <a:r>
              <a:rPr lang="en-US" sz="1200" dirty="0">
                <a:ea typeface="Calibri" panose="020F0502020204030204" pitchFamily="34" charset="0"/>
              </a:rPr>
              <a:t>M. F., </a:t>
            </a:r>
            <a:r>
              <a:rPr lang="en-US" sz="1200" b="0" i="0" dirty="0">
                <a:effectLst/>
                <a:ea typeface="Calibri" panose="020F0502020204030204" pitchFamily="34" charset="0"/>
              </a:rPr>
              <a:t>Gail, </a:t>
            </a:r>
            <a:r>
              <a:rPr lang="en-US" sz="1200" dirty="0">
                <a:ea typeface="Calibri" panose="020F0502020204030204" pitchFamily="34" charset="0"/>
              </a:rPr>
              <a:t>M. H., </a:t>
            </a:r>
            <a:r>
              <a:rPr lang="en-US" sz="1200" b="0" i="0" dirty="0">
                <a:effectLst/>
                <a:ea typeface="Calibri" panose="020F0502020204030204" pitchFamily="34" charset="0"/>
              </a:rPr>
              <a:t>Hollenbeck, </a:t>
            </a:r>
            <a:r>
              <a:rPr lang="en-US" sz="1200" dirty="0">
                <a:ea typeface="Calibri" panose="020F0502020204030204" pitchFamily="34" charset="0"/>
              </a:rPr>
              <a:t>A. R., </a:t>
            </a:r>
            <a:r>
              <a:rPr lang="en-US" sz="1200" b="0" i="0" dirty="0" err="1">
                <a:effectLst/>
                <a:ea typeface="Calibri" panose="020F0502020204030204" pitchFamily="34" charset="0"/>
              </a:rPr>
              <a:t>Schatzkin</a:t>
            </a:r>
            <a:r>
              <a:rPr lang="en-US" sz="1200" b="0" i="0" dirty="0">
                <a:effectLst/>
                <a:ea typeface="Calibri" panose="020F0502020204030204" pitchFamily="34" charset="0"/>
              </a:rPr>
              <a:t>, A</a:t>
            </a:r>
            <a:r>
              <a:rPr lang="en-US" sz="1200" dirty="0">
                <a:ea typeface="Calibri" panose="020F0502020204030204" pitchFamily="34" charset="0"/>
              </a:rPr>
              <a:t>., &amp; </a:t>
            </a:r>
            <a:r>
              <a:rPr lang="en-US" sz="1200" b="0" i="0" dirty="0">
                <a:effectLst/>
                <a:ea typeface="Calibri" panose="020F0502020204030204" pitchFamily="34" charset="0"/>
              </a:rPr>
              <a:t>Sinha, R. (2007). </a:t>
            </a:r>
            <a:r>
              <a:rPr lang="en-US" sz="1200" dirty="0">
                <a:ea typeface="Calibri" panose="020F0502020204030204" pitchFamily="34" charset="0"/>
              </a:rPr>
              <a:t>A prospective study of red and processed meat intake in relation to cancer risk</a:t>
            </a:r>
            <a:r>
              <a:rPr lang="en-US" sz="1200" b="0" i="0" dirty="0">
                <a:effectLst/>
                <a:ea typeface="Calibri" panose="020F0502020204030204" pitchFamily="34" charset="0"/>
              </a:rPr>
              <a:t>.</a:t>
            </a:r>
            <a:r>
              <a:rPr lang="en-US" sz="1200" dirty="0">
                <a:ea typeface="Calibri" panose="020F0502020204030204" pitchFamily="34" charset="0"/>
              </a:rPr>
              <a:t> </a:t>
            </a:r>
            <a:r>
              <a:rPr lang="en-US" sz="1200" dirty="0" err="1">
                <a:ea typeface="Calibri" panose="020F0502020204030204" pitchFamily="34" charset="0"/>
              </a:rPr>
              <a:t>PLoS</a:t>
            </a:r>
            <a:r>
              <a:rPr lang="en-US" sz="1200" dirty="0">
                <a:ea typeface="Calibri" panose="020F0502020204030204" pitchFamily="34" charset="0"/>
              </a:rPr>
              <a:t> Med</a:t>
            </a:r>
            <a:r>
              <a:rPr lang="en-US" sz="1200" b="0" i="0" dirty="0">
                <a:effectLst/>
                <a:ea typeface="Calibri" panose="020F0502020204030204" pitchFamily="34" charset="0"/>
              </a:rPr>
              <a:t>, 4(12), e325.</a:t>
            </a:r>
            <a:r>
              <a:rPr lang="en-US" sz="1200" dirty="0">
                <a:ea typeface="Calibri" panose="020F0502020204030204" pitchFamily="34" charset="0"/>
              </a:rPr>
              <a:t> </a:t>
            </a:r>
            <a:endParaRPr lang="en-US" dirty="0">
              <a:ea typeface="Calibri" panose="020F0502020204030204" pitchFamily="34" charset="0"/>
            </a:endParaRPr>
          </a:p>
          <a:p>
            <a:pPr marL="171450" indent="-171450" algn="l">
              <a:spcBef>
                <a:spcPts val="600"/>
              </a:spcBef>
              <a:buFont typeface="Arial,Sans-Serif" panose="020B0604020202020204" pitchFamily="34" charset="0"/>
              <a:buChar char="•"/>
            </a:pPr>
            <a:r>
              <a:rPr lang="en-US" sz="1200" dirty="0">
                <a:ea typeface="Calibri" panose="020F0502020204030204" pitchFamily="34" charset="0"/>
              </a:rPr>
              <a:t>Das L., Bhaumik E., Raychaudhuri U., Chakraborty R. (2012). Role of nutraceuticals in human health. Journal of Food Science and Technology, 49(2), 173-183.</a:t>
            </a:r>
            <a:endParaRPr lang="en-US" dirty="0">
              <a:ea typeface="Calibri" panose="020F0502020204030204" pitchFamily="34" charset="0"/>
            </a:endParaRPr>
          </a:p>
          <a:p>
            <a:pPr marL="171450" indent="-171450" algn="l">
              <a:spcBef>
                <a:spcPts val="600"/>
              </a:spcBef>
              <a:buFont typeface="Arial,Sans-Serif" panose="020B0604020202020204" pitchFamily="34" charset="0"/>
              <a:buChar char="•"/>
            </a:pPr>
            <a:r>
              <a:rPr lang="en-US" sz="1200" dirty="0">
                <a:ea typeface="Calibri" panose="020F0502020204030204" pitchFamily="34" charset="0"/>
              </a:rPr>
              <a:t>Early, R. (2020). Food ethics: moral marketing. Retrieved from </a:t>
            </a:r>
            <a:r>
              <a:rPr lang="en-US" sz="1200" dirty="0">
                <a:solidFill>
                  <a:srgbClr val="F79037"/>
                </a:solidFill>
                <a:ea typeface="Calibri" panose="020F0502020204030204" pitchFamily="34" charset="0"/>
                <a:hlinkClick r:id="rId7">
                  <a:extLst>
                    <a:ext uri="{A12FA001-AC4F-418D-AE19-62706E023703}">
                      <ahyp:hlinkClr xmlns:ahyp="http://schemas.microsoft.com/office/drawing/2018/hyperlinkcolor" val="tx"/>
                    </a:ext>
                  </a:extLst>
                </a:hlinkClick>
              </a:rPr>
              <a:t>https://ifst.onlinelibrary.wiley.com/doi/full/10.1002/fsat.3401_11.x</a:t>
            </a:r>
            <a:r>
              <a:rPr lang="en-US" sz="1200" dirty="0">
                <a:ea typeface="Calibri" panose="020F0502020204030204" pitchFamily="34" charset="0"/>
              </a:rPr>
              <a:t> (Access Date: 10.03.2023).</a:t>
            </a:r>
            <a:endParaRPr lang="en-US" dirty="0">
              <a:ea typeface="Calibri" panose="020F0502020204030204" pitchFamily="34" charset="0"/>
            </a:endParaRPr>
          </a:p>
          <a:p>
            <a:pPr marL="171450" indent="-171450" algn="l">
              <a:spcBef>
                <a:spcPts val="600"/>
              </a:spcBef>
              <a:buFont typeface="Arial" panose="020B0604020202020204" pitchFamily="34" charset="0"/>
              <a:buChar char="•"/>
            </a:pPr>
            <a:r>
              <a:rPr lang="en-US" sz="1200" dirty="0">
                <a:ea typeface="Calibri" panose="020F0502020204030204" pitchFamily="34" charset="0"/>
              </a:rPr>
              <a:t>European Academies Science Advisory Council (2013) Planting the Future: Opportunities and Challenges for Using Crop Genetic Improvement Technologies for Sustainable Agriculture. Available online:</a:t>
            </a:r>
            <a:r>
              <a:rPr lang="en-US" sz="1200" dirty="0">
                <a:solidFill>
                  <a:srgbClr val="F79037"/>
                </a:solidFill>
                <a:ea typeface="Calibri" panose="020F0502020204030204" pitchFamily="34" charset="0"/>
              </a:rPr>
              <a:t> </a:t>
            </a:r>
            <a:r>
              <a:rPr lang="en-US" sz="1200" dirty="0">
                <a:solidFill>
                  <a:srgbClr val="F79037"/>
                </a:solidFill>
                <a:ea typeface="Calibri" panose="020F0502020204030204" pitchFamily="34" charset="0"/>
                <a:hlinkClick r:id="rId8">
                  <a:extLst>
                    <a:ext uri="{A12FA001-AC4F-418D-AE19-62706E023703}">
                      <ahyp:hlinkClr xmlns:ahyp="http://schemas.microsoft.com/office/drawing/2018/hyperlinkcolor" val="tx"/>
                    </a:ext>
                  </a:extLst>
                </a:hlinkClick>
              </a:rPr>
              <a:t>https://easac.eu/publications/details/planting-the-future-opportunities-and-challenges-for-using-crop-genetic-improvement-technologies-for-sustainable-agriculture</a:t>
            </a:r>
            <a:r>
              <a:rPr lang="en-US" sz="1200" dirty="0">
                <a:solidFill>
                  <a:srgbClr val="F79037"/>
                </a:solidFill>
                <a:ea typeface="Calibri" panose="020F0502020204030204" pitchFamily="34" charset="0"/>
              </a:rPr>
              <a:t> </a:t>
            </a:r>
          </a:p>
        </p:txBody>
      </p:sp>
      <p:grpSp>
        <p:nvGrpSpPr>
          <p:cNvPr id="6" name="Graphic 2">
            <a:extLst>
              <a:ext uri="{FF2B5EF4-FFF2-40B4-BE49-F238E27FC236}">
                <a16:creationId xmlns:a16="http://schemas.microsoft.com/office/drawing/2014/main" id="{2AE123A6-2E80-81F5-EE82-BB92AB1C27C2}"/>
              </a:ext>
            </a:extLst>
          </p:cNvPr>
          <p:cNvGrpSpPr/>
          <p:nvPr/>
        </p:nvGrpSpPr>
        <p:grpSpPr>
          <a:xfrm>
            <a:off x="752315" y="0"/>
            <a:ext cx="1082141" cy="1124763"/>
            <a:chOff x="690225" y="4499263"/>
            <a:chExt cx="1499146" cy="1521296"/>
          </a:xfrm>
        </p:grpSpPr>
        <p:sp>
          <p:nvSpPr>
            <p:cNvPr id="7" name="Freeform 109">
              <a:extLst>
                <a:ext uri="{FF2B5EF4-FFF2-40B4-BE49-F238E27FC236}">
                  <a16:creationId xmlns:a16="http://schemas.microsoft.com/office/drawing/2014/main" id="{585C3F10-1202-C262-3632-E0F40C2FACE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86ADDC1-F192-A157-0B35-2882B582064D}"/>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65551FE1-E268-5ECE-BAFC-12EF801788D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E18A9829-F971-291F-67EA-831E54A7FCE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0BA87499-A37F-D0DC-BDB0-89B2AF71A1F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6FB3850E-5464-9399-70E3-87DE22D3BA6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B718018-9A04-2CC4-EEF2-2A6C913A1F6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180E4EE-B97B-4CBD-301D-C2407AB0B892}"/>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6097549-2C29-54A6-1EF6-FAFE411D125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7CA26F38-4F51-67BC-90D2-4286338755CB}"/>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C067FA0-DD42-0396-5049-FCE13ACB8109}"/>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1C64D30C-F6D1-7128-4A34-D7E95954731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0E1C1518-606C-70D0-E184-CE6B16749E1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F7F87630-4E65-9774-77FA-D7129FAE220D}"/>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40BF0036-1E79-1AC5-6481-02F5E891DBE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AF10BF2D-0E90-996B-758B-6A946D4152A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3C766265-6A20-DDD4-610A-91223397A6A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4D5DD93E-F259-6AD6-9CB4-E5F0C4CE2AA1}"/>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2292E9BB-5CDE-589F-FCF0-26206EDAD3B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F0E4C098-A615-330A-B907-260AFD3B4EA0}"/>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BBAB34F7-C550-CC33-3828-60FB6DEE9B54}"/>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BDA965CC-6D8A-A56F-75A9-7DA5DAD530B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174F0366-027D-4E28-9834-158D2C0079E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4CDEBC0A-10BA-8CA5-552D-66A6834B1C8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C960268-C7C7-E18F-4EC5-96C94D1B97EC}"/>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8E35E068-1964-1CCB-AA82-9D9954672F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Slide Number Placeholder 9">
            <a:extLst>
              <a:ext uri="{FF2B5EF4-FFF2-40B4-BE49-F238E27FC236}">
                <a16:creationId xmlns:a16="http://schemas.microsoft.com/office/drawing/2014/main" id="{23FF9D3A-87BE-909A-A9D7-1E331D31D712}"/>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63</a:t>
            </a:fld>
            <a:endParaRPr lang="en-US" sz="1100"/>
          </a:p>
        </p:txBody>
      </p:sp>
    </p:spTree>
    <p:extLst>
      <p:ext uri="{BB962C8B-B14F-4D97-AF65-F5344CB8AC3E}">
        <p14:creationId xmlns:p14="http://schemas.microsoft.com/office/powerpoint/2010/main" val="9804041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529966"/>
            <a:ext cx="6335972" cy="8543614"/>
          </a:xfrm>
        </p:spPr>
        <p:txBody>
          <a:bodyPr lIns="91440" tIns="45720" rIns="91440" bIns="45720" numCol="1" spcCol="288000" anchor="t">
            <a:noAutofit/>
          </a:bodyPr>
          <a:lstStyle/>
          <a:p>
            <a:pPr marL="171450" indent="-171450" algn="l">
              <a:spcBef>
                <a:spcPts val="600"/>
              </a:spcBef>
              <a:buFont typeface="Arial,Sans-Serif" panose="020B0604020202020204" pitchFamily="34" charset="0"/>
              <a:buChar char="•"/>
            </a:pPr>
            <a:r>
              <a:rPr lang="en-US" dirty="0">
                <a:latin typeface="Calibri"/>
                <a:ea typeface="Calibri"/>
                <a:cs typeface="Calibri"/>
              </a:rPr>
              <a:t>European Commission (n.d.-a). Internal Market, Industry, Entrepreneurship and SMEs: Food and drink industry. Retriev</a:t>
            </a:r>
            <a:r>
              <a:rPr lang="en-US" dirty="0">
                <a:latin typeface="Calibri"/>
                <a:cs typeface="Calibri"/>
              </a:rPr>
              <a:t>ed from</a:t>
            </a:r>
            <a:r>
              <a:rPr lang="en-US" dirty="0">
                <a:solidFill>
                  <a:srgbClr val="F79037"/>
                </a:solidFill>
                <a:latin typeface="Calibri"/>
                <a:ea typeface="Calibri"/>
                <a:cs typeface="Calibri"/>
              </a:rPr>
              <a:t> </a:t>
            </a:r>
            <a:r>
              <a:rPr lang="en-US" u="sng" dirty="0">
                <a:solidFill>
                  <a:srgbClr val="F79037"/>
                </a:solidFill>
                <a:latin typeface="Calibri"/>
                <a:ea typeface="Calibri"/>
                <a:cs typeface="Calibri"/>
                <a:hlinkClick r:id="rId2">
                  <a:extLst>
                    <a:ext uri="{A12FA001-AC4F-418D-AE19-62706E023703}">
                      <ahyp:hlinkClr xmlns:ahyp="http://schemas.microsoft.com/office/drawing/2018/hyperlinkcolor" val="tx"/>
                    </a:ext>
                  </a:extLst>
                </a:hlinkClick>
              </a:rPr>
              <a:t>https://single-market-economy.ec.europa.eu/sectors/food-and-drink-industry_en</a:t>
            </a:r>
            <a:endParaRPr lang="en-US" dirty="0">
              <a:solidFill>
                <a:srgbClr val="F79037"/>
              </a:solidFill>
              <a:latin typeface="Calibri"/>
              <a:ea typeface="Calibri"/>
              <a:cs typeface="Calibri"/>
              <a:hlinkClick r:id="" action="ppaction://noaction">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US" dirty="0">
                <a:latin typeface="Calibri"/>
                <a:ea typeface="Calibri" panose="020F0502020204030204" pitchFamily="34" charset="0"/>
                <a:cs typeface="Calibri"/>
              </a:rPr>
              <a:t>European Commission (n.d.-b). Forum for a better functioning food supply chain. Retrieved from </a:t>
            </a:r>
            <a:r>
              <a:rPr lang="en-US" u="sng" dirty="0">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https://single-market-economy.ec.europa.eu/sectors/food-and-drink-industry/competitiveness-european-food-industry/forum-better-functioning-food-supply-chain_en</a:t>
            </a:r>
            <a:r>
              <a:rPr lang="en-US" dirty="0">
                <a:solidFill>
                  <a:srgbClr val="F79037"/>
                </a:solidFill>
                <a:latin typeface="Calibri"/>
                <a:ea typeface="Calibri" panose="020F0502020204030204" pitchFamily="34" charset="0"/>
                <a:cs typeface="Calibri"/>
              </a:rPr>
              <a:t>  </a:t>
            </a: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European Commision High Level Forum (2019). High Level Forum for a Better Functioning Food Supply Chain.</a:t>
            </a:r>
            <a:r>
              <a:rPr lang="en-GB" dirty="0">
                <a:solidFill>
                  <a:srgbClr val="F79037"/>
                </a:solidFill>
                <a:latin typeface="Calibri"/>
                <a:ea typeface="Calibri" panose="020F0502020204030204" pitchFamily="34" charset="0"/>
                <a:cs typeface="Calibri"/>
              </a:rPr>
              <a:t> </a:t>
            </a:r>
            <a:r>
              <a:rPr lang="en-GB" dirty="0">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https://ec.europa.eu/docsroom/documents/36045/attachments/1/translations/en/renditions/native</a:t>
            </a:r>
            <a:r>
              <a:rPr lang="en-GB" dirty="0">
                <a:latin typeface="Calibri"/>
                <a:ea typeface="Calibri" panose="020F0502020204030204" pitchFamily="34" charset="0"/>
                <a:cs typeface="Calibri"/>
              </a:rPr>
              <a:t> (Access date: 06.02.2023)</a:t>
            </a:r>
            <a:endParaRPr lang="en-US" dirty="0">
              <a:solidFill>
                <a:srgbClr val="F79037"/>
              </a:solidFill>
              <a:latin typeface="Calibri"/>
              <a:ea typeface="Calibri" panose="020F0502020204030204" pitchFamily="34" charset="0"/>
              <a:cs typeface="Calibri"/>
            </a:endParaRPr>
          </a:p>
          <a:p>
            <a:pPr marL="171450" indent="-171450" algn="l">
              <a:spcBef>
                <a:spcPts val="600"/>
              </a:spcBef>
              <a:buFont typeface="Arial" panose="020B0604020202020204" pitchFamily="34" charset="0"/>
              <a:buChar char="•"/>
            </a:pPr>
            <a:r>
              <a:rPr lang="en-US" dirty="0">
                <a:latin typeface="Calibri"/>
                <a:ea typeface="Calibri"/>
                <a:cs typeface="Calibri"/>
              </a:rPr>
              <a:t>The European Food Information Council [EUFIC] (2021) </a:t>
            </a:r>
            <a:r>
              <a:rPr lang="en-US" dirty="0">
                <a:latin typeface="Calibri"/>
                <a:cs typeface="Calibri"/>
              </a:rPr>
              <a:t>Short food supply chains: reconnecting producers and consumers Retrieved from </a:t>
            </a:r>
            <a:r>
              <a:rPr lang="en-US" dirty="0">
                <a:solidFill>
                  <a:srgbClr val="F79037"/>
                </a:solidFill>
                <a:latin typeface="Calibri"/>
                <a:cs typeface="Calibri"/>
                <a:hlinkClick r:id="rId5">
                  <a:extLst>
                    <a:ext uri="{A12FA001-AC4F-418D-AE19-62706E023703}">
                      <ahyp:hlinkClr xmlns:ahyp="http://schemas.microsoft.com/office/drawing/2018/hyperlinkcolor" val="tx"/>
                    </a:ext>
                  </a:extLst>
                </a:hlinkClick>
              </a:rPr>
              <a:t>Food</a:t>
            </a:r>
            <a:r>
              <a:rPr lang="en-US" dirty="0">
                <a:solidFill>
                  <a:srgbClr val="F79037"/>
                </a:solidFill>
                <a:latin typeface="Calibri"/>
                <a:ea typeface="Calibri"/>
                <a:cs typeface="Calibri"/>
                <a:hlinkClick r:id="rId5">
                  <a:extLst>
                    <a:ext uri="{A12FA001-AC4F-418D-AE19-62706E023703}">
                      <ahyp:hlinkClr xmlns:ahyp="http://schemas.microsoft.com/office/drawing/2018/hyperlinkcolor" val="tx"/>
                    </a:ext>
                  </a:extLst>
                </a:hlinkClick>
              </a:rPr>
              <a:t> Facts for Healthy Choices</a:t>
            </a:r>
            <a:endParaRPr lang="en-US" dirty="0">
              <a:solidFill>
                <a:srgbClr val="F79037"/>
              </a:solidFill>
              <a:ea typeface="Calibri"/>
              <a:cs typeface="Calibri"/>
              <a:hlinkClick r:id="rId5">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Firouz M.S., Mohi-Alden K. &amp; Omid M. (2021). A critical review on intelligent and active packaging in the food industry: Research and development. Food Research International, 141, 110113 (p. 24).</a:t>
            </a:r>
            <a:endParaRPr lang="en-GB" dirty="0"/>
          </a:p>
          <a:p>
            <a:pPr marL="171450" indent="-171450" algn="l">
              <a:spcBef>
                <a:spcPts val="600"/>
              </a:spcBef>
              <a:buFont typeface="Arial" panose="020B0604020202020204" pitchFamily="34" charset="0"/>
              <a:buChar char="•"/>
            </a:pPr>
            <a:r>
              <a:rPr lang="en-GB" i="0" dirty="0">
                <a:solidFill>
                  <a:srgbClr val="000000"/>
                </a:solidFill>
                <a:effectLst/>
                <a:latin typeface="Calibri"/>
                <a:ea typeface="Calibri" panose="020F0502020204030204" pitchFamily="34" charset="0"/>
                <a:cs typeface="Calibri"/>
              </a:rPr>
              <a:t>Fleischauer</a:t>
            </a:r>
            <a:r>
              <a:rPr lang="en-GB" b="0" i="0" dirty="0">
                <a:solidFill>
                  <a:srgbClr val="000000"/>
                </a:solidFill>
                <a:effectLst/>
                <a:latin typeface="Calibri"/>
                <a:ea typeface="Calibri" panose="020F0502020204030204" pitchFamily="34" charset="0"/>
                <a:cs typeface="Calibri"/>
              </a:rPr>
              <a:t>, A. T., &amp; Arab, L. (2001). Garlic and cancer: a critical review of the epidemiologic literature. Journal of nutrition, 131(3), 1032S-1040S. </a:t>
            </a:r>
            <a:endParaRPr lang="en-GB" dirty="0">
              <a:latin typeface="Calibri"/>
              <a:cs typeface="Calibri"/>
            </a:endParaRPr>
          </a:p>
          <a:p>
            <a:pPr marL="171450" indent="-171450" algn="l">
              <a:spcBef>
                <a:spcPts val="600"/>
              </a:spcBef>
              <a:buFont typeface="Arial" panose="020B0604020202020204" pitchFamily="34" charset="0"/>
              <a:buChar char="•"/>
            </a:pPr>
            <a:r>
              <a:rPr lang="en-GB" dirty="0">
                <a:solidFill>
                  <a:schemeClr val="tx1"/>
                </a:solidFill>
                <a:latin typeface="Calibri"/>
                <a:cs typeface="Calibri"/>
              </a:rPr>
              <a:t>Food and Agriculture Organisation of the United Nations [FAO]</a:t>
            </a:r>
            <a:r>
              <a:rPr lang="en-GB" dirty="0">
                <a:latin typeface="Calibri"/>
                <a:cs typeface="Calibri"/>
              </a:rPr>
              <a:t>,</a:t>
            </a:r>
            <a:r>
              <a:rPr lang="en-GB" dirty="0">
                <a:solidFill>
                  <a:schemeClr val="tx1"/>
                </a:solidFill>
                <a:latin typeface="Calibri"/>
                <a:cs typeface="Calibri"/>
              </a:rPr>
              <a:t> International Fund for Agricultural Development [IFAD], United Nations World Food Programme [WFP] (2013). The State of Food Insecurity in the World 2013. The Multiple Dimensions of Food Security. FAO, Rome. </a:t>
            </a:r>
            <a:endParaRPr lang="en-GB" dirty="0">
              <a:solidFill>
                <a:schemeClr val="tx1"/>
              </a:solidFill>
              <a:latin typeface="Calibri"/>
              <a:ea typeface="Calibri"/>
              <a:cs typeface="Calibri"/>
            </a:endParaRPr>
          </a:p>
          <a:p>
            <a:pPr marL="171450" indent="-171450" algn="l">
              <a:spcBef>
                <a:spcPts val="600"/>
              </a:spcBef>
              <a:buFont typeface="Arial" panose="020B0604020202020204" pitchFamily="34" charset="0"/>
              <a:buChar char="•"/>
            </a:pPr>
            <a:r>
              <a:rPr lang="en-GB" dirty="0">
                <a:solidFill>
                  <a:schemeClr val="tx1"/>
                </a:solidFill>
                <a:latin typeface="Calibri"/>
                <a:cs typeface="Calibri"/>
              </a:rPr>
              <a:t>Food and Agriculture Organisation of the United Nations [FAO]</a:t>
            </a:r>
            <a:r>
              <a:rPr lang="en-GB" dirty="0">
                <a:latin typeface="Calibri"/>
                <a:cs typeface="Calibri"/>
              </a:rPr>
              <a:t> (2003). Trade reforms and food security. Commodity Policy and Projections Service - Commodities </a:t>
            </a:r>
            <a:r>
              <a:rPr lang="en-GB" dirty="0">
                <a:solidFill>
                  <a:schemeClr val="tx1"/>
                </a:solidFill>
                <a:latin typeface="Calibri"/>
                <a:cs typeface="Calibri"/>
              </a:rPr>
              <a:t>and Trade Division. </a:t>
            </a:r>
            <a:r>
              <a:rPr lang="en-GB" dirty="0">
                <a:solidFill>
                  <a:srgbClr val="F79037"/>
                </a:solidFill>
                <a:latin typeface="Calibri"/>
                <a:cs typeface="Calibri"/>
                <a:hlinkClick r:id="rId6">
                  <a:extLst>
                    <a:ext uri="{A12FA001-AC4F-418D-AE19-62706E023703}">
                      <ahyp:hlinkClr xmlns:ahyp="http://schemas.microsoft.com/office/drawing/2018/hyperlinkcolor" val="tx"/>
                    </a:ext>
                  </a:extLst>
                </a:hlinkClick>
              </a:rPr>
              <a:t>https://www.fao.org/3/y4671e/y4671e00.htm#Contents </a:t>
            </a:r>
            <a:r>
              <a:rPr lang="en-GB" dirty="0">
                <a:solidFill>
                  <a:srgbClr val="F79037"/>
                </a:solidFill>
                <a:latin typeface="Calibri"/>
                <a:cs typeface="Calibri"/>
              </a:rPr>
              <a:t> </a:t>
            </a:r>
            <a:endParaRPr lang="en-GB" dirty="0">
              <a:solidFill>
                <a:srgbClr val="F79037"/>
              </a:solidFill>
            </a:endParaRPr>
          </a:p>
          <a:p>
            <a:pPr marL="171450" indent="-171450" algn="l">
              <a:spcBef>
                <a:spcPts val="600"/>
              </a:spcBef>
              <a:buFont typeface="Arial" panose="020B0604020202020204" pitchFamily="34" charset="0"/>
              <a:buChar char="•"/>
            </a:pPr>
            <a:r>
              <a:rPr lang="en-GB" dirty="0">
                <a:solidFill>
                  <a:schemeClr val="tx1"/>
                </a:solidFill>
                <a:latin typeface="Calibri"/>
                <a:cs typeface="Calibri"/>
              </a:rPr>
              <a:t>Food and Agriculture Organisation of the United Nations [FAO] (2006). </a:t>
            </a:r>
            <a:r>
              <a:rPr lang="en-GB" dirty="0">
                <a:latin typeface="Calibri"/>
                <a:cs typeface="Calibri"/>
              </a:rPr>
              <a:t>Food Security. Policy Brief. June, Issue 2.</a:t>
            </a:r>
            <a:endParaRPr lang="en-GB" dirty="0"/>
          </a:p>
          <a:p>
            <a:pPr marL="171450" indent="-171450" algn="l">
              <a:spcBef>
                <a:spcPts val="600"/>
              </a:spcBef>
              <a:buFont typeface="Arial" panose="020B0604020202020204" pitchFamily="34" charset="0"/>
              <a:buChar char="•"/>
            </a:pPr>
            <a:r>
              <a:rPr lang="en-GB" dirty="0">
                <a:solidFill>
                  <a:schemeClr val="tx1"/>
                </a:solidFill>
                <a:latin typeface="Calibri"/>
                <a:ea typeface="Calibri"/>
                <a:cs typeface="Calibri"/>
              </a:rPr>
              <a:t>Food and Agriculture Organisation of the United Nations [FAO]  (2009). High Level Expert Forum. </a:t>
            </a:r>
            <a:r>
              <a:rPr lang="en-GB" dirty="0">
                <a:solidFill>
                  <a:srgbClr val="F79037"/>
                </a:solidFill>
                <a:latin typeface="Calibri"/>
                <a:ea typeface="Calibri"/>
                <a:cs typeface="Calibri"/>
                <a:hlinkClick r:id="rId7">
                  <a:extLst>
                    <a:ext uri="{A12FA001-AC4F-418D-AE19-62706E023703}">
                      <ahyp:hlinkClr xmlns:ahyp="http://schemas.microsoft.com/office/drawing/2018/hyperlinkcolor" val="tx"/>
                    </a:ext>
                  </a:extLst>
                </a:hlinkClick>
              </a:rPr>
              <a:t>https://www.fao.org/fileadmin/templates/wsfs/docs/Issues_papers/HLEF2050_Global_Agriculture.pdf</a:t>
            </a:r>
            <a:r>
              <a:rPr lang="en-GB" dirty="0">
                <a:latin typeface="Calibri"/>
                <a:ea typeface="Calibri"/>
                <a:cs typeface="Calibri"/>
              </a:rPr>
              <a:t> (Access Date: 06.02.2023).</a:t>
            </a:r>
            <a:endParaRPr lang="en-GB" dirty="0">
              <a:ea typeface="Calibri"/>
              <a:cs typeface="Calibri"/>
            </a:endParaRPr>
          </a:p>
          <a:p>
            <a:pPr marL="171450" indent="-171450" algn="l">
              <a:spcBef>
                <a:spcPts val="600"/>
              </a:spcBef>
              <a:buFont typeface="Arial" panose="020B0604020202020204" pitchFamily="34" charset="0"/>
              <a:buChar char="•"/>
            </a:pPr>
            <a:r>
              <a:rPr lang="en-GB" dirty="0">
                <a:solidFill>
                  <a:schemeClr val="tx1"/>
                </a:solidFill>
                <a:latin typeface="Calibri"/>
                <a:ea typeface="Calibri"/>
                <a:cs typeface="Calibri"/>
              </a:rPr>
              <a:t>Food and Agriculture Organisation of the United Nations [FAO]  (2011) </a:t>
            </a:r>
            <a:r>
              <a:rPr lang="en-GB" dirty="0">
                <a:latin typeface="Calibri"/>
                <a:ea typeface="Calibri"/>
                <a:cs typeface="Calibri"/>
              </a:rPr>
              <a:t>Global Food Losses and Food Waste: Extent, Causes and Prevention. </a:t>
            </a:r>
            <a:r>
              <a:rPr lang="en-GB" dirty="0">
                <a:solidFill>
                  <a:srgbClr val="F79037"/>
                </a:solidFill>
                <a:latin typeface="Calibri"/>
                <a:ea typeface="Calibri"/>
                <a:cs typeface="Calibri"/>
                <a:hlinkClick r:id="rId8">
                  <a:extLst>
                    <a:ext uri="{A12FA001-AC4F-418D-AE19-62706E023703}">
                      <ahyp:hlinkClr xmlns:ahyp="http://schemas.microsoft.com/office/drawing/2018/hyperlinkcolor" val="tx"/>
                    </a:ext>
                  </a:extLst>
                </a:hlinkClick>
              </a:rPr>
              <a:t>https://www.fao.org/3/i2697e/i2697e.pdf</a:t>
            </a:r>
            <a:r>
              <a:rPr lang="en-GB" dirty="0">
                <a:latin typeface="Calibri"/>
                <a:ea typeface="Calibri"/>
                <a:cs typeface="Calibri"/>
              </a:rPr>
              <a:t> (Access Date: 17.02.2023).</a:t>
            </a:r>
            <a:endParaRPr lang="en-GB" dirty="0">
              <a:ea typeface="Calibri"/>
              <a:cs typeface="Calibri"/>
            </a:endParaRPr>
          </a:p>
          <a:p>
            <a:pPr marL="171450" indent="-171450" algn="l">
              <a:spcBef>
                <a:spcPts val="600"/>
              </a:spcBef>
              <a:buFont typeface="Arial" panose="020B0604020202020204" pitchFamily="34" charset="0"/>
              <a:buChar char="•"/>
            </a:pPr>
            <a:r>
              <a:rPr lang="en-GB" dirty="0">
                <a:solidFill>
                  <a:schemeClr val="tx1"/>
                </a:solidFill>
                <a:latin typeface="Calibri"/>
                <a:ea typeface="Calibri"/>
                <a:cs typeface="Calibri"/>
              </a:rPr>
              <a:t>Food and Agriculture Organisation of the United Nations [FAO] (n.d.-a)</a:t>
            </a:r>
            <a:r>
              <a:rPr lang="en-GB" dirty="0">
                <a:latin typeface="Calibri"/>
                <a:ea typeface="Calibri"/>
                <a:cs typeface="Calibri"/>
              </a:rPr>
              <a:t> </a:t>
            </a:r>
            <a:r>
              <a:rPr lang="en-GB" dirty="0">
                <a:solidFill>
                  <a:srgbClr val="F79037"/>
                </a:solidFill>
                <a:latin typeface="Calibri"/>
                <a:ea typeface="Calibri"/>
                <a:cs typeface="Calibri"/>
                <a:hlinkClick r:id="rId9">
                  <a:extLst>
                    <a:ext uri="{A12FA001-AC4F-418D-AE19-62706E023703}">
                      <ahyp:hlinkClr xmlns:ahyp="http://schemas.microsoft.com/office/drawing/2018/hyperlinkcolor" val="tx"/>
                    </a:ext>
                  </a:extLst>
                </a:hlinkClick>
              </a:rPr>
              <a:t>https://www.fao.org/sustainable-development-goals/goals/goal-12/en/</a:t>
            </a:r>
            <a:r>
              <a:rPr lang="en-GB" dirty="0">
                <a:latin typeface="Calibri"/>
                <a:ea typeface="Calibri"/>
                <a:cs typeface="Calibri"/>
              </a:rPr>
              <a:t> (Access Date: 10.08.2022). </a:t>
            </a:r>
          </a:p>
          <a:p>
            <a:pPr marL="171450" indent="-171450" algn="l">
              <a:spcBef>
                <a:spcPts val="600"/>
              </a:spcBef>
              <a:buFont typeface="Arial" panose="020B0604020202020204" pitchFamily="34" charset="0"/>
              <a:buChar char="•"/>
            </a:pPr>
            <a:r>
              <a:rPr lang="en-GB" dirty="0">
                <a:solidFill>
                  <a:schemeClr val="tx1"/>
                </a:solidFill>
                <a:latin typeface="Calibri"/>
                <a:ea typeface="Calibri"/>
                <a:cs typeface="Calibri"/>
              </a:rPr>
              <a:t>Food and Agriculture Organisation of the United Nations [FAO] (n.d.-b) </a:t>
            </a:r>
            <a:r>
              <a:rPr lang="en-GB" dirty="0">
                <a:latin typeface="Calibri"/>
                <a:cs typeface="Calibri"/>
              </a:rPr>
              <a:t>Ensure sustainable consumption and production patterns. </a:t>
            </a:r>
            <a:r>
              <a:rPr lang="en-GB" dirty="0">
                <a:solidFill>
                  <a:srgbClr val="F79037"/>
                </a:solidFill>
                <a:latin typeface="Calibri"/>
                <a:cs typeface="Calibri"/>
                <a:hlinkClick r:id="rId9">
                  <a:extLst>
                    <a:ext uri="{A12FA001-AC4F-418D-AE19-62706E023703}">
                      <ahyp:hlinkClr xmlns:ahyp="http://schemas.microsoft.com/office/drawing/2018/hyperlinkcolor" val="tx"/>
                    </a:ext>
                  </a:extLst>
                </a:hlinkClick>
              </a:rPr>
              <a:t>https://www.fao.org/sustainable-development-goals/goals/goal-12/en/</a:t>
            </a:r>
            <a:r>
              <a:rPr lang="en-GB" dirty="0">
                <a:latin typeface="Calibri"/>
                <a:cs typeface="Calibri"/>
              </a:rPr>
              <a:t> (Access date: 16.02.2013)</a:t>
            </a:r>
            <a:endParaRPr lang="en-GB" dirty="0">
              <a:solidFill>
                <a:schemeClr val="tx1"/>
              </a:solidFill>
              <a:latin typeface="Calibri"/>
              <a:ea typeface="Calibri" panose="020F0502020204030204" pitchFamily="34" charset="0"/>
              <a:cs typeface="Calibri"/>
            </a:endParaRPr>
          </a:p>
          <a:p>
            <a:pPr marL="171450" indent="-171450" algn="l" rtl="0" fontAlgn="base">
              <a:spcBef>
                <a:spcPts val="600"/>
              </a:spcBef>
              <a:buFont typeface="Arial" panose="020B0604020202020204" pitchFamily="34" charset="0"/>
              <a:buChar char="•"/>
            </a:pPr>
            <a:r>
              <a:rPr lang="en-GB" i="0" dirty="0">
                <a:solidFill>
                  <a:srgbClr val="000000"/>
                </a:solidFill>
                <a:effectLst/>
                <a:latin typeface="Calibri"/>
                <a:ea typeface="Calibri"/>
                <a:cs typeface="Calibri"/>
              </a:rPr>
              <a:t>Food and Drug Administration</a:t>
            </a:r>
            <a:r>
              <a:rPr lang="en-GB" b="0" i="0" dirty="0">
                <a:solidFill>
                  <a:srgbClr val="000000"/>
                </a:solidFill>
                <a:effectLst/>
                <a:latin typeface="Calibri"/>
                <a:ea typeface="Calibri"/>
                <a:cs typeface="Calibri"/>
              </a:rPr>
              <a:t> (2021). Food Loss and Waste. </a:t>
            </a:r>
            <a:r>
              <a:rPr lang="en-GB" b="0" i="0" u="sng" strike="noStrike" dirty="0">
                <a:solidFill>
                  <a:srgbClr val="F79037"/>
                </a:solidFill>
                <a:effectLst/>
                <a:latin typeface="Calibri"/>
                <a:ea typeface="Calibri"/>
                <a:cs typeface="Calibri"/>
                <a:hlinkClick r:id="rId10">
                  <a:extLst>
                    <a:ext uri="{A12FA001-AC4F-418D-AE19-62706E023703}">
                      <ahyp:hlinkClr xmlns:ahyp="http://schemas.microsoft.com/office/drawing/2018/hyperlinkcolor" val="tx"/>
                    </a:ext>
                  </a:extLst>
                </a:hlinkClick>
              </a:rPr>
              <a:t>https://www.fda.gov/food/consumers/food-loss-and-waste</a:t>
            </a:r>
            <a:r>
              <a:rPr lang="en-GB" b="0" i="0" dirty="0">
                <a:solidFill>
                  <a:srgbClr val="F79037"/>
                </a:solidFill>
                <a:effectLst/>
                <a:latin typeface="Calibri"/>
                <a:ea typeface="Calibri"/>
                <a:cs typeface="Calibri"/>
              </a:rPr>
              <a:t> </a:t>
            </a:r>
          </a:p>
          <a:p>
            <a:pPr marL="171450" indent="-171450" algn="l" rtl="0" fontAlgn="base">
              <a:spcBef>
                <a:spcPts val="600"/>
              </a:spcBef>
              <a:buFont typeface="Arial" panose="020B0604020202020204" pitchFamily="34" charset="0"/>
              <a:buChar char="•"/>
            </a:pPr>
            <a:r>
              <a:rPr lang="en-GB" i="0" dirty="0">
                <a:solidFill>
                  <a:srgbClr val="000000"/>
                </a:solidFill>
                <a:effectLst/>
                <a:latin typeface="Calibri"/>
                <a:ea typeface="Calibri"/>
                <a:cs typeface="Calibri"/>
              </a:rPr>
              <a:t>Ford</a:t>
            </a:r>
            <a:r>
              <a:rPr lang="en-GB" b="0" i="0" dirty="0">
                <a:solidFill>
                  <a:srgbClr val="000000"/>
                </a:solidFill>
                <a:effectLst/>
                <a:latin typeface="Calibri"/>
                <a:ea typeface="Calibri"/>
                <a:cs typeface="Calibri"/>
              </a:rPr>
              <a:t>, R. C., &amp; Richardson, W. D. (1994). Ethical decision making: A review of the empirical literature. </a:t>
            </a:r>
            <a:r>
              <a:rPr lang="en-GB" b="0" i="1" dirty="0">
                <a:solidFill>
                  <a:srgbClr val="000000"/>
                </a:solidFill>
                <a:effectLst/>
                <a:latin typeface="Calibri"/>
                <a:ea typeface="Calibri"/>
                <a:cs typeface="Calibri"/>
              </a:rPr>
              <a:t>Journal of business ethics</a:t>
            </a:r>
            <a:r>
              <a:rPr lang="en-GB" b="0" i="0" dirty="0">
                <a:solidFill>
                  <a:srgbClr val="000000"/>
                </a:solidFill>
                <a:effectLst/>
                <a:latin typeface="Calibri"/>
                <a:ea typeface="Calibri"/>
                <a:cs typeface="Calibri"/>
              </a:rPr>
              <a:t>, 13(3), 205-221. </a:t>
            </a:r>
          </a:p>
          <a:p>
            <a:pPr marL="171450" indent="-171450" algn="l" fontAlgn="base">
              <a:spcBef>
                <a:spcPts val="600"/>
              </a:spcBef>
              <a:buFont typeface="Arial" panose="020B0604020202020204" pitchFamily="34" charset="0"/>
              <a:buChar char="•"/>
            </a:pPr>
            <a:r>
              <a:rPr lang="en-GB" i="0" dirty="0">
                <a:solidFill>
                  <a:srgbClr val="000000"/>
                </a:solidFill>
                <a:effectLst/>
                <a:latin typeface="Calibri"/>
                <a:ea typeface="Calibri" panose="020F0502020204030204" pitchFamily="34" charset="0"/>
                <a:cs typeface="Calibri"/>
              </a:rPr>
              <a:t>Galeone</a:t>
            </a:r>
            <a:r>
              <a:rPr lang="en-GB" b="0" i="0" dirty="0">
                <a:solidFill>
                  <a:srgbClr val="000000"/>
                </a:solidFill>
                <a:effectLst/>
                <a:latin typeface="Calibri"/>
                <a:ea typeface="Calibri" panose="020F0502020204030204" pitchFamily="34" charset="0"/>
                <a:cs typeface="Calibri"/>
              </a:rPr>
              <a:t>, C., </a:t>
            </a:r>
            <a:r>
              <a:rPr lang="en-GB" b="0" i="0" dirty="0" err="1">
                <a:solidFill>
                  <a:srgbClr val="000000"/>
                </a:solidFill>
                <a:effectLst/>
                <a:latin typeface="Calibri"/>
                <a:ea typeface="Calibri" panose="020F0502020204030204" pitchFamily="34" charset="0"/>
                <a:cs typeface="Calibri"/>
              </a:rPr>
              <a:t>Pelucchi</a:t>
            </a:r>
            <a:r>
              <a:rPr lang="en-GB" b="0" i="0" dirty="0">
                <a:solidFill>
                  <a:srgbClr val="000000"/>
                </a:solidFill>
                <a:effectLst/>
                <a:latin typeface="Calibri"/>
                <a:ea typeface="Calibri" panose="020F0502020204030204" pitchFamily="34" charset="0"/>
                <a:cs typeface="Calibri"/>
              </a:rPr>
              <a:t>, C., Levi, F., Negri, E., Franceschi, S., Talamini, R., ... &amp; La Vecchia, C. (2006). Onion and garlic use and human cancer. </a:t>
            </a:r>
            <a:r>
              <a:rPr lang="en-GB" b="0" i="1" dirty="0">
                <a:solidFill>
                  <a:srgbClr val="000000"/>
                </a:solidFill>
                <a:effectLst/>
                <a:latin typeface="Calibri"/>
                <a:ea typeface="Calibri" panose="020F0502020204030204" pitchFamily="34" charset="0"/>
                <a:cs typeface="Calibri"/>
              </a:rPr>
              <a:t>The American journal of clinical nutrition</a:t>
            </a:r>
            <a:r>
              <a:rPr lang="en-GB" b="0" i="0" dirty="0">
                <a:solidFill>
                  <a:srgbClr val="000000"/>
                </a:solidFill>
                <a:effectLst/>
                <a:latin typeface="Calibri"/>
                <a:ea typeface="Calibri" panose="020F0502020204030204" pitchFamily="34" charset="0"/>
                <a:cs typeface="Calibri"/>
              </a:rPr>
              <a:t>, 84(5), 1027-1032.</a:t>
            </a:r>
            <a:endParaRPr lang="en-GB" b="0" i="0" dirty="0">
              <a:solidFill>
                <a:srgbClr val="000000"/>
              </a:solidFill>
              <a:latin typeface="Calibri"/>
              <a:ea typeface="Calibri" panose="020F0502020204030204" pitchFamily="34" charset="0"/>
              <a:cs typeface="Calibri"/>
            </a:endParaRP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Gandini, S., </a:t>
            </a:r>
            <a:r>
              <a:rPr lang="en-GB" dirty="0" err="1">
                <a:latin typeface="Calibri"/>
                <a:ea typeface="Calibri" panose="020F0502020204030204" pitchFamily="34" charset="0"/>
                <a:cs typeface="Calibri"/>
              </a:rPr>
              <a:t>Merzenich</a:t>
            </a:r>
            <a:r>
              <a:rPr lang="en-GB" dirty="0">
                <a:latin typeface="Calibri"/>
                <a:ea typeface="Calibri" panose="020F0502020204030204" pitchFamily="34" charset="0"/>
                <a:cs typeface="Calibri"/>
              </a:rPr>
              <a:t>, H., Robertson, C., &amp; Boyle, P. (2000). Meta-analysis of studies on breast cancer risk and diet: the role of fruit and vegetable consumption and the intake of associated micronutrients. </a:t>
            </a:r>
            <a:r>
              <a:rPr lang="en-GB" i="1" dirty="0">
                <a:latin typeface="Calibri"/>
                <a:ea typeface="Calibri" panose="020F0502020204030204" pitchFamily="34" charset="0"/>
                <a:cs typeface="Calibri"/>
              </a:rPr>
              <a:t>European journal of cancer</a:t>
            </a:r>
            <a:r>
              <a:rPr lang="en-GB" dirty="0">
                <a:latin typeface="Calibri"/>
                <a:ea typeface="Calibri" panose="020F0502020204030204" pitchFamily="34" charset="0"/>
                <a:cs typeface="Calibri"/>
              </a:rPr>
              <a:t>, 36(5), 636-646. </a:t>
            </a:r>
            <a:endParaRPr lang="en-US" dirty="0">
              <a:latin typeface="Calibri"/>
              <a:ea typeface="Calibri" panose="020F0502020204030204" pitchFamily="34" charset="0"/>
              <a:cs typeface="Calibri"/>
            </a:endParaRPr>
          </a:p>
        </p:txBody>
      </p:sp>
      <p:grpSp>
        <p:nvGrpSpPr>
          <p:cNvPr id="6" name="Graphic 2">
            <a:extLst>
              <a:ext uri="{FF2B5EF4-FFF2-40B4-BE49-F238E27FC236}">
                <a16:creationId xmlns:a16="http://schemas.microsoft.com/office/drawing/2014/main" id="{2AE123A6-2E80-81F5-EE82-BB92AB1C27C2}"/>
              </a:ext>
            </a:extLst>
          </p:cNvPr>
          <p:cNvGrpSpPr/>
          <p:nvPr/>
        </p:nvGrpSpPr>
        <p:grpSpPr>
          <a:xfrm>
            <a:off x="752315" y="0"/>
            <a:ext cx="1082141" cy="1124763"/>
            <a:chOff x="690225" y="4499263"/>
            <a:chExt cx="1499146" cy="1521296"/>
          </a:xfrm>
        </p:grpSpPr>
        <p:sp>
          <p:nvSpPr>
            <p:cNvPr id="7" name="Freeform 109">
              <a:extLst>
                <a:ext uri="{FF2B5EF4-FFF2-40B4-BE49-F238E27FC236}">
                  <a16:creationId xmlns:a16="http://schemas.microsoft.com/office/drawing/2014/main" id="{585C3F10-1202-C262-3632-E0F40C2FACE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86ADDC1-F192-A157-0B35-2882B582064D}"/>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65551FE1-E268-5ECE-BAFC-12EF801788D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E18A9829-F971-291F-67EA-831E54A7FCE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0BA87499-A37F-D0DC-BDB0-89B2AF71A1F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6FB3850E-5464-9399-70E3-87DE22D3BA6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B718018-9A04-2CC4-EEF2-2A6C913A1F6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180E4EE-B97B-4CBD-301D-C2407AB0B892}"/>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6097549-2C29-54A6-1EF6-FAFE411D125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7CA26F38-4F51-67BC-90D2-4286338755CB}"/>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C067FA0-DD42-0396-5049-FCE13ACB8109}"/>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1C64D30C-F6D1-7128-4A34-D7E95954731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0E1C1518-606C-70D0-E184-CE6B16749E1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F7F87630-4E65-9774-77FA-D7129FAE220D}"/>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40BF0036-1E79-1AC5-6481-02F5E891DBE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AF10BF2D-0E90-996B-758B-6A946D4152A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3C766265-6A20-DDD4-610A-91223397A6A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4D5DD93E-F259-6AD6-9CB4-E5F0C4CE2AA1}"/>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2292E9BB-5CDE-589F-FCF0-26206EDAD3B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F0E4C098-A615-330A-B907-260AFD3B4EA0}"/>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BBAB34F7-C550-CC33-3828-60FB6DEE9B54}"/>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BDA965CC-6D8A-A56F-75A9-7DA5DAD530B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174F0366-027D-4E28-9834-158D2C0079E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4CDEBC0A-10BA-8CA5-552D-66A6834B1C8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C960268-C7C7-E18F-4EC5-96C94D1B97EC}"/>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8E35E068-1964-1CCB-AA82-9D9954672F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Slide Number Placeholder 9">
            <a:extLst>
              <a:ext uri="{FF2B5EF4-FFF2-40B4-BE49-F238E27FC236}">
                <a16:creationId xmlns:a16="http://schemas.microsoft.com/office/drawing/2014/main" id="{B3A5BC9E-B598-A4D0-0890-7951C5342216}"/>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64</a:t>
            </a:fld>
            <a:endParaRPr lang="en-US" sz="1100"/>
          </a:p>
        </p:txBody>
      </p:sp>
    </p:spTree>
    <p:extLst>
      <p:ext uri="{BB962C8B-B14F-4D97-AF65-F5344CB8AC3E}">
        <p14:creationId xmlns:p14="http://schemas.microsoft.com/office/powerpoint/2010/main" val="3344823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533994"/>
            <a:ext cx="6335972" cy="8666537"/>
          </a:xfrm>
        </p:spPr>
        <p:txBody>
          <a:bodyPr lIns="91440" tIns="45720" rIns="91440" bIns="45720" numCol="1" spcCol="288000" anchor="t">
            <a:noAutofit/>
          </a:bodyPr>
          <a:lstStyle/>
          <a:p>
            <a:pPr marL="171450" indent="-171450" algn="l">
              <a:spcBef>
                <a:spcPts val="600"/>
              </a:spcBef>
              <a:buFont typeface="Arial,Sans-Serif" panose="020B0604020202020204" pitchFamily="34" charset="0"/>
              <a:buChar char="•"/>
            </a:pPr>
            <a:r>
              <a:rPr lang="en-GB" dirty="0">
                <a:latin typeface="Calibri"/>
                <a:ea typeface="Calibri"/>
                <a:cs typeface="Calibri"/>
              </a:rPr>
              <a:t>Glaab, K., &amp; </a:t>
            </a:r>
            <a:r>
              <a:rPr lang="en-GB" dirty="0" err="1">
                <a:latin typeface="Calibri"/>
                <a:ea typeface="Calibri"/>
                <a:cs typeface="Calibri"/>
              </a:rPr>
              <a:t>Partzsch</a:t>
            </a:r>
            <a:r>
              <a:rPr lang="en-GB" dirty="0">
                <a:latin typeface="Calibri"/>
                <a:ea typeface="Calibri"/>
                <a:cs typeface="Calibri"/>
              </a:rPr>
              <a:t>, L. (2018). Utopia, food sovereignty, and ethical fashion: the narrative power of anti-GMO campaigns. New Political Science, 40(4), 691-707.</a:t>
            </a:r>
          </a:p>
          <a:p>
            <a:pPr marL="171450" indent="-171450" algn="l">
              <a:spcBef>
                <a:spcPts val="600"/>
              </a:spcBef>
              <a:buFont typeface="Arial,Sans-Serif" panose="020B0604020202020204" pitchFamily="34" charset="0"/>
              <a:buChar char="•"/>
            </a:pPr>
            <a:r>
              <a:rPr lang="en-GB" dirty="0">
                <a:latin typeface="Calibri"/>
                <a:ea typeface="Calibri"/>
                <a:cs typeface="Calibri"/>
              </a:rPr>
              <a:t>Golan, M., &amp; Crow, S. (2004). Parents are key players in the prevention and treatment of weight-related problems. </a:t>
            </a:r>
            <a:r>
              <a:rPr lang="en-GB" i="1" dirty="0">
                <a:latin typeface="Calibri"/>
                <a:ea typeface="Calibri"/>
                <a:cs typeface="Calibri"/>
              </a:rPr>
              <a:t>Nutrition reviews</a:t>
            </a:r>
            <a:r>
              <a:rPr lang="en-GB" dirty="0">
                <a:latin typeface="Calibri"/>
                <a:ea typeface="Calibri"/>
                <a:cs typeface="Calibri"/>
              </a:rPr>
              <a:t>, 62(1), 39-50.</a:t>
            </a:r>
            <a:endParaRPr lang="en-US" dirty="0">
              <a:latin typeface="Calibri"/>
              <a:ea typeface="Calibri"/>
              <a:cs typeface="Calibri"/>
            </a:endParaRP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Halt, Jr, G. B., Donch, Jr, J. C., Stiles, A. R., </a:t>
            </a:r>
            <a:r>
              <a:rPr lang="en-GB" dirty="0" err="1">
                <a:latin typeface="Calibri"/>
                <a:ea typeface="Calibri" panose="020F0502020204030204" pitchFamily="34" charset="0"/>
                <a:cs typeface="Calibri"/>
              </a:rPr>
              <a:t>Fesnak</a:t>
            </a:r>
            <a:r>
              <a:rPr lang="en-GB" dirty="0">
                <a:latin typeface="Calibri"/>
                <a:ea typeface="Calibri" panose="020F0502020204030204" pitchFamily="34" charset="0"/>
                <a:cs typeface="Calibri"/>
              </a:rPr>
              <a:t>, R., Halt, G. B., Donch, J. C., ... &amp; </a:t>
            </a:r>
            <a:r>
              <a:rPr lang="en-GB" dirty="0" err="1">
                <a:latin typeface="Calibri"/>
                <a:ea typeface="Calibri" panose="020F0502020204030204" pitchFamily="34" charset="0"/>
                <a:cs typeface="Calibri"/>
              </a:rPr>
              <a:t>Fesnak</a:t>
            </a:r>
            <a:r>
              <a:rPr lang="en-GB" dirty="0">
                <a:latin typeface="Calibri"/>
                <a:ea typeface="Calibri" panose="020F0502020204030204" pitchFamily="34" charset="0"/>
                <a:cs typeface="Calibri"/>
              </a:rPr>
              <a:t>, R. (2017). Trademarks and Trade Dress. </a:t>
            </a:r>
            <a:r>
              <a:rPr lang="en-GB" i="1" dirty="0">
                <a:latin typeface="Calibri"/>
                <a:ea typeface="Calibri" panose="020F0502020204030204" pitchFamily="34" charset="0"/>
                <a:cs typeface="Calibri"/>
              </a:rPr>
              <a:t>Intellectual Property and Financing Strategies for Technology Startups</a:t>
            </a:r>
            <a:r>
              <a:rPr lang="en-GB" dirty="0">
                <a:latin typeface="Calibri"/>
                <a:ea typeface="Calibri" panose="020F0502020204030204" pitchFamily="34" charset="0"/>
                <a:cs typeface="Calibri"/>
              </a:rPr>
              <a:t>, 89-108.</a:t>
            </a:r>
            <a:endParaRPr lang="en-GB" dirty="0"/>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Hawkes, C. (2009). Sales promotions and food consumption. </a:t>
            </a:r>
            <a:r>
              <a:rPr lang="en-GB" i="1" dirty="0">
                <a:latin typeface="Calibri"/>
                <a:ea typeface="Calibri" panose="020F0502020204030204" pitchFamily="34" charset="0"/>
                <a:cs typeface="Calibri"/>
              </a:rPr>
              <a:t>Nutrition reviews</a:t>
            </a:r>
            <a:r>
              <a:rPr lang="en-GB" dirty="0">
                <a:latin typeface="Calibri"/>
                <a:ea typeface="Calibri" panose="020F0502020204030204" pitchFamily="34" charset="0"/>
                <a:cs typeface="Calibri"/>
              </a:rPr>
              <a:t>, 67(6), 333-342.</a:t>
            </a: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Halal Certification Authority [HCA] (2022). Certification. Retrieved from  </a:t>
            </a:r>
            <a:r>
              <a:rPr lang="en-GB"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https://halalauthority.org/certification/</a:t>
            </a:r>
            <a:r>
              <a:rPr lang="en-GB" dirty="0">
                <a:latin typeface="Calibri"/>
                <a:ea typeface="Calibri" panose="020F0502020204030204" pitchFamily="34" charset="0"/>
                <a:cs typeface="Calibri"/>
              </a:rPr>
              <a:t> (Access Date: 20/01/2023).  </a:t>
            </a: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Hedin, B., </a:t>
            </a:r>
            <a:r>
              <a:rPr lang="en-GB" dirty="0" err="1">
                <a:latin typeface="Calibri"/>
                <a:ea typeface="Calibri" panose="020F0502020204030204" pitchFamily="34" charset="0"/>
                <a:cs typeface="Calibri"/>
              </a:rPr>
              <a:t>Katzeff</a:t>
            </a:r>
            <a:r>
              <a:rPr lang="en-GB" dirty="0">
                <a:latin typeface="Calibri"/>
                <a:ea typeface="Calibri" panose="020F0502020204030204" pitchFamily="34" charset="0"/>
                <a:cs typeface="Calibri"/>
              </a:rPr>
              <a:t>, C., Eriksson, E., &amp; Pargman, D. (2019). A Systematic Review of Digital Behaviour Change Interventions for More Sustainable Food Consumption. </a:t>
            </a:r>
            <a:r>
              <a:rPr lang="en-GB" i="1" dirty="0">
                <a:latin typeface="Calibri"/>
                <a:ea typeface="Calibri" panose="020F0502020204030204" pitchFamily="34" charset="0"/>
                <a:cs typeface="Calibri"/>
              </a:rPr>
              <a:t>Sustainability</a:t>
            </a:r>
            <a:r>
              <a:rPr lang="en-GB" dirty="0">
                <a:latin typeface="Calibri"/>
                <a:ea typeface="Calibri" panose="020F0502020204030204" pitchFamily="34" charset="0"/>
                <a:cs typeface="Calibri"/>
              </a:rPr>
              <a:t>, </a:t>
            </a:r>
            <a:r>
              <a:rPr lang="en-GB" i="1" dirty="0">
                <a:latin typeface="Calibri"/>
                <a:ea typeface="Calibri" panose="020F0502020204030204" pitchFamily="34" charset="0"/>
                <a:cs typeface="Calibri"/>
              </a:rPr>
              <a:t>11</a:t>
            </a:r>
            <a:r>
              <a:rPr lang="en-GB" dirty="0">
                <a:latin typeface="Calibri"/>
                <a:ea typeface="Calibri" panose="020F0502020204030204" pitchFamily="34" charset="0"/>
                <a:cs typeface="Calibri"/>
              </a:rPr>
              <a:t>(9), 2638. MDPI AG. </a:t>
            </a:r>
            <a:r>
              <a:rPr lang="en-GB" dirty="0">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http://dx.doi.org/10.3390/su11092638</a:t>
            </a:r>
            <a:endParaRPr lang="en-GB" dirty="0">
              <a:solidFill>
                <a:srgbClr val="F79037"/>
              </a:solidFill>
              <a:hlinkClick r:id="rId3">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Herforth, A., Bai, Y., Venkat, A., Mahrt, K., Ebel, A. &amp; Masters, W.A. (2020). Cost and affordability of healthy diets across and within countries. Background paper for The State of Food Security and Nutrition in the World 2020. FAO Agricultural Development Economics Technical Study No. 9. Rome, FAO.</a:t>
            </a:r>
            <a:endParaRPr lang="en-GB" dirty="0"/>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International Labour Organization [ILO] (2021). Child Labour: Global Estimates 2020, trends and the road forward. </a:t>
            </a:r>
            <a:r>
              <a:rPr lang="en-GB" u="sng" dirty="0">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https://www.ilo.org/ipec/Informationresources/WCMS_797515/lang--en/index.htm</a:t>
            </a:r>
            <a:endParaRPr lang="en-US" dirty="0">
              <a:ea typeface="Calibri" panose="020F0502020204030204" pitchFamily="34" charset="0"/>
              <a:cs typeface="Calibri"/>
              <a:hlinkClick r:id="rId4">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International Trademark Association, (n.d.). Trade Dress. </a:t>
            </a:r>
            <a:r>
              <a:rPr lang="en-GB" dirty="0">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https://www.inta.org/topics/trade-dress/</a:t>
            </a:r>
            <a:r>
              <a:rPr lang="en-GB" dirty="0">
                <a:solidFill>
                  <a:srgbClr val="F79037"/>
                </a:solidFill>
                <a:latin typeface="Calibri"/>
                <a:ea typeface="Calibri" panose="020F0502020204030204" pitchFamily="34" charset="0"/>
                <a:cs typeface="Calibri"/>
              </a:rPr>
              <a:t> </a:t>
            </a:r>
            <a:r>
              <a:rPr lang="en-GB" dirty="0">
                <a:latin typeface="Calibri"/>
                <a:ea typeface="Calibri" panose="020F0502020204030204" pitchFamily="34" charset="0"/>
                <a:cs typeface="Calibri"/>
              </a:rPr>
              <a:t>(Access Date: 15.20.2023)</a:t>
            </a:r>
            <a:endParaRPr lang="en-GB" dirty="0">
              <a:ea typeface="Calibri" panose="020F0502020204030204" pitchFamily="34" charset="0"/>
              <a:cs typeface="Calibri"/>
            </a:endParaRPr>
          </a:p>
          <a:p>
            <a:pPr marL="171450" indent="-171450" algn="l">
              <a:spcBef>
                <a:spcPts val="600"/>
              </a:spcBef>
              <a:buFont typeface="Arial,Sans-Serif" panose="020B0604020202020204" pitchFamily="34" charset="0"/>
              <a:buChar char="•"/>
            </a:pPr>
            <a:r>
              <a:rPr lang="en-GB" dirty="0">
                <a:latin typeface="Calibri"/>
                <a:ea typeface="Calibri" panose="020F0502020204030204" pitchFamily="34" charset="0"/>
                <a:cs typeface="Calibri"/>
              </a:rPr>
              <a:t>Ivanova, D., Stadler, K., Steen-Olsen, K., Wood, R., Vita, G., Tukker, A., et al. (2016). Environmental impact assessment of household consumption. </a:t>
            </a:r>
            <a:r>
              <a:rPr lang="en-GB" i="1" dirty="0">
                <a:latin typeface="Calibri"/>
                <a:ea typeface="Calibri" panose="020F0502020204030204" pitchFamily="34" charset="0"/>
                <a:cs typeface="Calibri"/>
              </a:rPr>
              <a:t>Journal of Ind. Ecol.</a:t>
            </a:r>
            <a:r>
              <a:rPr lang="en-GB" dirty="0">
                <a:latin typeface="Calibri"/>
                <a:ea typeface="Calibri" panose="020F0502020204030204" pitchFamily="34" charset="0"/>
                <a:cs typeface="Calibri"/>
              </a:rPr>
              <a:t> 20, 526–536. </a:t>
            </a:r>
            <a:r>
              <a:rPr lang="en-GB" dirty="0" err="1">
                <a:latin typeface="Calibri"/>
                <a:ea typeface="Calibri" panose="020F0502020204030204" pitchFamily="34" charset="0"/>
                <a:cs typeface="Calibri"/>
              </a:rPr>
              <a:t>doi</a:t>
            </a:r>
            <a:r>
              <a:rPr lang="en-GB" dirty="0">
                <a:latin typeface="Calibri"/>
                <a:ea typeface="Calibri" panose="020F0502020204030204" pitchFamily="34" charset="0"/>
                <a:cs typeface="Calibri"/>
              </a:rPr>
              <a:t>: 10.1111/jiec.12371</a:t>
            </a:r>
            <a:endParaRPr lang="en-US" dirty="0"/>
          </a:p>
          <a:p>
            <a:pPr marL="171450" indent="-171450" algn="l">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Jenkins</a:t>
            </a:r>
            <a:r>
              <a:rPr lang="en-US" b="0" i="0" dirty="0">
                <a:solidFill>
                  <a:srgbClr val="000000"/>
                </a:solidFill>
                <a:effectLst/>
                <a:latin typeface="Calibri"/>
                <a:ea typeface="Calibri" panose="020F0502020204030204" pitchFamily="34" charset="0"/>
                <a:cs typeface="Calibri"/>
              </a:rPr>
              <a:t>, D. J., Kendall, C. W., Popovich, D. G., </a:t>
            </a:r>
            <a:r>
              <a:rPr lang="en-US" b="0" i="0" dirty="0" err="1">
                <a:solidFill>
                  <a:srgbClr val="000000"/>
                </a:solidFill>
                <a:effectLst/>
                <a:latin typeface="Calibri"/>
                <a:ea typeface="Calibri" panose="020F0502020204030204" pitchFamily="34" charset="0"/>
                <a:cs typeface="Calibri"/>
              </a:rPr>
              <a:t>Vidgen</a:t>
            </a:r>
            <a:r>
              <a:rPr lang="en-US" b="0" i="0" dirty="0">
                <a:solidFill>
                  <a:srgbClr val="000000"/>
                </a:solidFill>
                <a:effectLst/>
                <a:latin typeface="Calibri"/>
                <a:ea typeface="Calibri" panose="020F0502020204030204" pitchFamily="34" charset="0"/>
                <a:cs typeface="Calibri"/>
              </a:rPr>
              <a:t>, E., Mehling, C. C., Vuksan, V., ... &amp; Corey, P. (2001). Effect of a very-high-fiber vegetable, fruit, and nut diet on serum lipids and colonic function. </a:t>
            </a:r>
            <a:r>
              <a:rPr lang="en-US" b="0" i="1" dirty="0">
                <a:solidFill>
                  <a:srgbClr val="000000"/>
                </a:solidFill>
                <a:effectLst/>
                <a:latin typeface="Calibri"/>
                <a:ea typeface="Calibri" panose="020F0502020204030204" pitchFamily="34" charset="0"/>
                <a:cs typeface="Calibri"/>
              </a:rPr>
              <a:t>Metabolism-Clinical and Experimental</a:t>
            </a:r>
            <a:r>
              <a:rPr lang="en-US" b="0" i="0" dirty="0">
                <a:solidFill>
                  <a:srgbClr val="000000"/>
                </a:solidFill>
                <a:effectLst/>
                <a:latin typeface="Calibri"/>
                <a:ea typeface="Calibri" panose="020F0502020204030204" pitchFamily="34" charset="0"/>
                <a:cs typeface="Calibri"/>
              </a:rPr>
              <a:t>, 50(4), 494-503. </a:t>
            </a:r>
            <a:endParaRPr lang="en-US" dirty="0"/>
          </a:p>
          <a:p>
            <a:pPr marL="171450" indent="-171450" algn="l" fontAlgn="base">
              <a:spcBef>
                <a:spcPts val="600"/>
              </a:spcBef>
              <a:buFont typeface="Arial" panose="020B0604020202020204" pitchFamily="34" charset="0"/>
              <a:buChar char="•"/>
            </a:pPr>
            <a:r>
              <a:rPr lang="en-GB" dirty="0" err="1">
                <a:latin typeface="Calibri"/>
                <a:ea typeface="Calibri" panose="020F0502020204030204" pitchFamily="34" charset="0"/>
                <a:cs typeface="Calibri"/>
              </a:rPr>
              <a:t>Kattwinkel</a:t>
            </a:r>
            <a:r>
              <a:rPr lang="en-GB" dirty="0">
                <a:latin typeface="Calibri"/>
                <a:ea typeface="Calibri" panose="020F0502020204030204" pitchFamily="34" charset="0"/>
                <a:cs typeface="Calibri"/>
              </a:rPr>
              <a:t>, L. J. (2017). Trademark and Trade Dress. </a:t>
            </a:r>
            <a:r>
              <a:rPr lang="en-GB" dirty="0">
                <a:solidFill>
                  <a:srgbClr val="F79037"/>
                </a:solidFill>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https://www.aiga.org/sites/default/files/2021-02/Trademark_Trade_Dress_2019.pdf</a:t>
            </a:r>
            <a:r>
              <a:rPr lang="en-GB" dirty="0">
                <a:latin typeface="Calibri"/>
                <a:ea typeface="Calibri" panose="020F0502020204030204" pitchFamily="34" charset="0"/>
                <a:cs typeface="Calibri"/>
              </a:rPr>
              <a:t> (Access date: 08.02.2023)</a:t>
            </a:r>
            <a:endParaRPr lang="en-US" dirty="0">
              <a:ea typeface="Calibri" panose="020F0502020204030204" pitchFamily="34" charset="0"/>
              <a:cs typeface="Calibri"/>
            </a:endParaRPr>
          </a:p>
          <a:p>
            <a:pPr marL="171450" indent="-171450" algn="l">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Kearney</a:t>
            </a:r>
            <a:r>
              <a:rPr lang="en-US" b="0" i="0" dirty="0">
                <a:solidFill>
                  <a:srgbClr val="000000"/>
                </a:solidFill>
                <a:effectLst/>
                <a:latin typeface="Calibri"/>
                <a:ea typeface="Calibri" panose="020F0502020204030204" pitchFamily="34" charset="0"/>
                <a:cs typeface="Calibri"/>
              </a:rPr>
              <a:t>, J. (2010). Food consumption trends and drivers. Philosophical transactions of the royal society B: </a:t>
            </a:r>
            <a:r>
              <a:rPr lang="en-US" b="0" i="1" dirty="0">
                <a:solidFill>
                  <a:srgbClr val="000000"/>
                </a:solidFill>
                <a:effectLst/>
                <a:latin typeface="Calibri"/>
                <a:ea typeface="Calibri" panose="020F0502020204030204" pitchFamily="34" charset="0"/>
                <a:cs typeface="Calibri"/>
              </a:rPr>
              <a:t>biological sciences</a:t>
            </a:r>
            <a:r>
              <a:rPr lang="en-US" b="0" i="0" dirty="0">
                <a:solidFill>
                  <a:srgbClr val="000000"/>
                </a:solidFill>
                <a:effectLst/>
                <a:latin typeface="Calibri"/>
                <a:ea typeface="Calibri" panose="020F0502020204030204" pitchFamily="34" charset="0"/>
                <a:cs typeface="Calibri"/>
              </a:rPr>
              <a:t>, 365(1554), 2793-2807.  </a:t>
            </a:r>
            <a:endParaRPr lang="en-US" dirty="0"/>
          </a:p>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Lam</a:t>
            </a:r>
            <a:r>
              <a:rPr lang="en-US" b="0" i="0" dirty="0">
                <a:solidFill>
                  <a:srgbClr val="000000"/>
                </a:solidFill>
                <a:effectLst/>
                <a:latin typeface="Calibri"/>
                <a:ea typeface="Calibri" panose="020F0502020204030204" pitchFamily="34" charset="0"/>
                <a:cs typeface="Calibri"/>
              </a:rPr>
              <a:t>, T. K., Cross, A. J., Consonni, D., Randi, G., </a:t>
            </a:r>
            <a:r>
              <a:rPr lang="en-US" b="0" i="0" dirty="0" err="1">
                <a:solidFill>
                  <a:srgbClr val="000000"/>
                </a:solidFill>
                <a:effectLst/>
                <a:latin typeface="Calibri"/>
                <a:ea typeface="Calibri" panose="020F0502020204030204" pitchFamily="34" charset="0"/>
                <a:cs typeface="Calibri"/>
              </a:rPr>
              <a:t>Bagnardi</a:t>
            </a:r>
            <a:r>
              <a:rPr lang="en-US" b="0" i="0" dirty="0">
                <a:solidFill>
                  <a:srgbClr val="000000"/>
                </a:solidFill>
                <a:effectLst/>
                <a:latin typeface="Calibri"/>
                <a:ea typeface="Calibri" panose="020F0502020204030204" pitchFamily="34" charset="0"/>
                <a:cs typeface="Calibri"/>
              </a:rPr>
              <a:t>, V., </a:t>
            </a:r>
            <a:r>
              <a:rPr lang="en-US" b="0" i="0" dirty="0" err="1">
                <a:solidFill>
                  <a:srgbClr val="000000"/>
                </a:solidFill>
                <a:effectLst/>
                <a:latin typeface="Calibri"/>
                <a:ea typeface="Calibri" panose="020F0502020204030204" pitchFamily="34" charset="0"/>
                <a:cs typeface="Calibri"/>
              </a:rPr>
              <a:t>Bertazzi</a:t>
            </a:r>
            <a:r>
              <a:rPr lang="en-US" b="0" i="0" dirty="0">
                <a:solidFill>
                  <a:srgbClr val="000000"/>
                </a:solidFill>
                <a:effectLst/>
                <a:latin typeface="Calibri"/>
                <a:ea typeface="Calibri" panose="020F0502020204030204" pitchFamily="34" charset="0"/>
                <a:cs typeface="Calibri"/>
              </a:rPr>
              <a:t>, P. A., ... &amp; Landi, M. T. (2009). Intakes of red meat, processed meat, and meat mutagens increase lung cancer risk. </a:t>
            </a:r>
            <a:r>
              <a:rPr lang="en-US" b="0" i="1" dirty="0">
                <a:solidFill>
                  <a:srgbClr val="000000"/>
                </a:solidFill>
                <a:effectLst/>
                <a:latin typeface="Calibri"/>
                <a:ea typeface="Calibri" panose="020F0502020204030204" pitchFamily="34" charset="0"/>
                <a:cs typeface="Calibri"/>
              </a:rPr>
              <a:t>Cancer research</a:t>
            </a:r>
            <a:r>
              <a:rPr lang="en-US" b="0" i="0" dirty="0">
                <a:solidFill>
                  <a:srgbClr val="000000"/>
                </a:solidFill>
                <a:effectLst/>
                <a:latin typeface="Calibri"/>
                <a:ea typeface="Calibri" panose="020F0502020204030204" pitchFamily="34" charset="0"/>
                <a:cs typeface="Calibri"/>
              </a:rPr>
              <a:t>, 69(3), 932-939. </a:t>
            </a:r>
            <a:endParaRPr lang="en-US" b="0" i="0" dirty="0">
              <a:solidFill>
                <a:srgbClr val="000000"/>
              </a:solidFill>
              <a:latin typeface="Calibri"/>
              <a:ea typeface="Calibri" panose="020F0502020204030204" pitchFamily="34" charset="0"/>
              <a:cs typeface="Calibri"/>
            </a:endParaRPr>
          </a:p>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Larsson</a:t>
            </a:r>
            <a:r>
              <a:rPr lang="en-US" b="0" i="0" dirty="0">
                <a:solidFill>
                  <a:srgbClr val="000000"/>
                </a:solidFill>
                <a:effectLst/>
                <a:latin typeface="Calibri"/>
                <a:ea typeface="Calibri" panose="020F0502020204030204" pitchFamily="34" charset="0"/>
                <a:cs typeface="Calibri"/>
              </a:rPr>
              <a:t>, S. C., &amp; Wolk, A. (2012). Red and processed meat consumption and risk of pancreatic cancer: meta-analysis of prospective studies. </a:t>
            </a:r>
            <a:r>
              <a:rPr lang="en-US" b="0" i="1" dirty="0">
                <a:solidFill>
                  <a:srgbClr val="000000"/>
                </a:solidFill>
                <a:effectLst/>
                <a:latin typeface="Calibri"/>
                <a:ea typeface="Calibri" panose="020F0502020204030204" pitchFamily="34" charset="0"/>
                <a:cs typeface="Calibri"/>
              </a:rPr>
              <a:t>British journal of cancer</a:t>
            </a:r>
            <a:r>
              <a:rPr lang="en-US" b="0" i="0" dirty="0">
                <a:solidFill>
                  <a:srgbClr val="000000"/>
                </a:solidFill>
                <a:effectLst/>
                <a:latin typeface="Calibri"/>
                <a:ea typeface="Calibri" panose="020F0502020204030204" pitchFamily="34" charset="0"/>
                <a:cs typeface="Calibri"/>
              </a:rPr>
              <a:t>, 106(3), 603-607. </a:t>
            </a:r>
          </a:p>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McCombs School of Business</a:t>
            </a:r>
            <a:r>
              <a:rPr lang="en-US" b="0" i="0" dirty="0">
                <a:solidFill>
                  <a:srgbClr val="000000"/>
                </a:solidFill>
                <a:effectLst/>
                <a:latin typeface="Calibri"/>
                <a:ea typeface="Calibri" panose="020F0502020204030204" pitchFamily="34" charset="0"/>
                <a:cs typeface="Calibri"/>
              </a:rPr>
              <a:t> (2018) Utilitarianism: Ethics Defined, </a:t>
            </a:r>
            <a:r>
              <a:rPr lang="en-US" b="0" i="0" u="sng" strike="noStrike" dirty="0">
                <a:solidFill>
                  <a:srgbClr val="F79037"/>
                </a:solidFill>
                <a:effectLst/>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https://youtu.be/-FrZl22_79Q</a:t>
            </a:r>
            <a:r>
              <a:rPr lang="en-US" b="0" i="0" dirty="0">
                <a:solidFill>
                  <a:srgbClr val="F79037"/>
                </a:solidFill>
                <a:effectLst/>
                <a:latin typeface="Calibri"/>
                <a:ea typeface="Calibri" panose="020F0502020204030204" pitchFamily="34" charset="0"/>
                <a:cs typeface="Calibri"/>
              </a:rPr>
              <a:t>  </a:t>
            </a:r>
          </a:p>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McCombs School of Business </a:t>
            </a:r>
            <a:r>
              <a:rPr lang="en-US" b="0" i="0" dirty="0">
                <a:solidFill>
                  <a:srgbClr val="000000"/>
                </a:solidFill>
                <a:effectLst/>
                <a:latin typeface="Calibri"/>
                <a:ea typeface="Calibri" panose="020F0502020204030204" pitchFamily="34" charset="0"/>
                <a:cs typeface="Calibri"/>
              </a:rPr>
              <a:t>(2018) Deontology: Ethics Defined, </a:t>
            </a:r>
            <a:r>
              <a:rPr lang="en-US" b="0" i="0" u="sng" strike="noStrike" dirty="0">
                <a:solidFill>
                  <a:srgbClr val="F79037"/>
                </a:solidFill>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https://youtu.be/wWZi-8Wji7M</a:t>
            </a:r>
            <a:r>
              <a:rPr lang="en-US" b="0" i="0" dirty="0">
                <a:solidFill>
                  <a:srgbClr val="F79037"/>
                </a:solidFill>
                <a:effectLst/>
                <a:latin typeface="Calibri"/>
                <a:ea typeface="Calibri" panose="020F0502020204030204" pitchFamily="34" charset="0"/>
                <a:cs typeface="Calibri"/>
              </a:rPr>
              <a:t> </a:t>
            </a:r>
          </a:p>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McCombs School of Business</a:t>
            </a:r>
            <a:r>
              <a:rPr lang="en-US" b="0" i="0" dirty="0">
                <a:solidFill>
                  <a:srgbClr val="000000"/>
                </a:solidFill>
                <a:effectLst/>
                <a:latin typeface="Calibri"/>
                <a:ea typeface="Calibri" panose="020F0502020204030204" pitchFamily="34" charset="0"/>
                <a:cs typeface="Calibri"/>
              </a:rPr>
              <a:t> (2018) Hedonism: Ethics Defined, </a:t>
            </a:r>
            <a:r>
              <a:rPr lang="en-US" b="0" i="0" u="sng" strike="noStrike" dirty="0">
                <a:solidFill>
                  <a:srgbClr val="F79037"/>
                </a:solidFill>
                <a:effectLst/>
                <a:latin typeface="Calibri"/>
                <a:ea typeface="Calibri" panose="020F0502020204030204" pitchFamily="34" charset="0"/>
                <a:cs typeface="Calibri"/>
                <a:hlinkClick r:id="rId9">
                  <a:extLst>
                    <a:ext uri="{A12FA001-AC4F-418D-AE19-62706E023703}">
                      <ahyp:hlinkClr xmlns:ahyp="http://schemas.microsoft.com/office/drawing/2018/hyperlinkcolor" val="tx"/>
                    </a:ext>
                  </a:extLst>
                </a:hlinkClick>
              </a:rPr>
              <a:t>https://youtu.be/EY6Cgp5nd_c</a:t>
            </a:r>
            <a:r>
              <a:rPr lang="en-US" b="0" i="0" dirty="0">
                <a:solidFill>
                  <a:srgbClr val="F79037"/>
                </a:solidFill>
                <a:effectLst/>
                <a:latin typeface="Calibri"/>
                <a:ea typeface="Calibri" panose="020F0502020204030204" pitchFamily="34" charset="0"/>
                <a:cs typeface="Calibri"/>
              </a:rPr>
              <a:t> </a:t>
            </a:r>
          </a:p>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McCombs School of Business</a:t>
            </a:r>
            <a:r>
              <a:rPr lang="en-US" b="0" i="0" dirty="0">
                <a:solidFill>
                  <a:srgbClr val="000000"/>
                </a:solidFill>
                <a:effectLst/>
                <a:latin typeface="Calibri"/>
                <a:ea typeface="Calibri" panose="020F0502020204030204" pitchFamily="34" charset="0"/>
                <a:cs typeface="Calibri"/>
              </a:rPr>
              <a:t> (2018) Virtue Ethics: Ethics Defined, </a:t>
            </a:r>
            <a:r>
              <a:rPr lang="en-US" b="0" i="0" u="sng" strike="noStrike" dirty="0">
                <a:solidFill>
                  <a:srgbClr val="F79037"/>
                </a:solidFill>
                <a:effectLst/>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https://youtu.be/NMblKpkKYao</a:t>
            </a:r>
            <a:r>
              <a:rPr lang="en-US" b="0" i="0" dirty="0">
                <a:solidFill>
                  <a:srgbClr val="F79037"/>
                </a:solidFill>
                <a:effectLst/>
                <a:latin typeface="Calibri"/>
                <a:ea typeface="Calibri" panose="020F0502020204030204" pitchFamily="34" charset="0"/>
                <a:cs typeface="Calibri"/>
              </a:rPr>
              <a:t> </a:t>
            </a:r>
          </a:p>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Mepham</a:t>
            </a:r>
            <a:r>
              <a:rPr lang="en-US" b="0" i="0" dirty="0">
                <a:solidFill>
                  <a:srgbClr val="000000"/>
                </a:solidFill>
                <a:effectLst/>
                <a:latin typeface="Calibri"/>
                <a:ea typeface="Calibri" panose="020F0502020204030204" pitchFamily="34" charset="0"/>
                <a:cs typeface="Calibri"/>
              </a:rPr>
              <a:t>, B. (2000). A framework for the ethical analysis of novel foods: The ethical matrix. </a:t>
            </a:r>
            <a:r>
              <a:rPr lang="en-US" b="0" i="1" dirty="0">
                <a:solidFill>
                  <a:srgbClr val="000000"/>
                </a:solidFill>
                <a:effectLst/>
                <a:latin typeface="Calibri"/>
                <a:ea typeface="Calibri" panose="020F0502020204030204" pitchFamily="34" charset="0"/>
                <a:cs typeface="Calibri"/>
              </a:rPr>
              <a:t>Journal of agricultural and environmental ethics</a:t>
            </a:r>
            <a:r>
              <a:rPr lang="en-US" b="0" i="0" dirty="0">
                <a:solidFill>
                  <a:srgbClr val="000000"/>
                </a:solidFill>
                <a:effectLst/>
                <a:latin typeface="Calibri"/>
                <a:ea typeface="Calibri" panose="020F0502020204030204" pitchFamily="34" charset="0"/>
                <a:cs typeface="Calibri"/>
              </a:rPr>
              <a:t>, 12(2), 165-176.  </a:t>
            </a:r>
          </a:p>
          <a:p>
            <a:pPr marL="171450" indent="-171450" algn="l" rtl="0" fontAlgn="base">
              <a:spcBef>
                <a:spcPts val="600"/>
              </a:spcBef>
              <a:buFont typeface="Arial" panose="020B0604020202020204" pitchFamily="34" charset="0"/>
              <a:buChar char="•"/>
            </a:pPr>
            <a:r>
              <a:rPr lang="en-US" i="0" dirty="0" err="1">
                <a:solidFill>
                  <a:srgbClr val="000000"/>
                </a:solidFill>
                <a:effectLst/>
                <a:latin typeface="Calibri"/>
                <a:ea typeface="Calibri" panose="020F0502020204030204" pitchFamily="34" charset="0"/>
                <a:cs typeface="Calibri"/>
              </a:rPr>
              <a:t>Mettlin</a:t>
            </a:r>
            <a:r>
              <a:rPr lang="en-US" b="0" i="0" dirty="0">
                <a:solidFill>
                  <a:srgbClr val="000000"/>
                </a:solidFill>
                <a:effectLst/>
                <a:latin typeface="Calibri"/>
                <a:ea typeface="Calibri" panose="020F0502020204030204" pitchFamily="34" charset="0"/>
                <a:cs typeface="Calibri"/>
              </a:rPr>
              <a:t>, C., Graham, S., Priore, R., Marshall, J., &amp; Swanson, M. (1981). Diet and cancer of the esophagus. </a:t>
            </a:r>
            <a:r>
              <a:rPr lang="en-US" b="0" i="1" dirty="0">
                <a:solidFill>
                  <a:srgbClr val="000000"/>
                </a:solidFill>
                <a:effectLst/>
                <a:latin typeface="Calibri"/>
                <a:ea typeface="Calibri" panose="020F0502020204030204" pitchFamily="34" charset="0"/>
                <a:cs typeface="Calibri"/>
              </a:rPr>
              <a:t>Nutrition and Cancer</a:t>
            </a:r>
            <a:r>
              <a:rPr lang="en-US" b="0" i="0" dirty="0">
                <a:solidFill>
                  <a:srgbClr val="000000"/>
                </a:solidFill>
                <a:effectLst/>
                <a:latin typeface="Calibri"/>
                <a:ea typeface="Calibri" panose="020F0502020204030204" pitchFamily="34" charset="0"/>
                <a:cs typeface="Calibri"/>
              </a:rPr>
              <a:t>. 2(3). 143-147. </a:t>
            </a:r>
            <a:endParaRPr lang="en-US" b="0" i="0" dirty="0">
              <a:solidFill>
                <a:srgbClr val="000000"/>
              </a:solidFill>
              <a:latin typeface="Calibri"/>
              <a:ea typeface="Calibri" panose="020F0502020204030204" pitchFamily="34" charset="0"/>
              <a:cs typeface="Calibri"/>
            </a:endParaRPr>
          </a:p>
        </p:txBody>
      </p:sp>
      <p:grpSp>
        <p:nvGrpSpPr>
          <p:cNvPr id="4" name="Graphic 2">
            <a:extLst>
              <a:ext uri="{FF2B5EF4-FFF2-40B4-BE49-F238E27FC236}">
                <a16:creationId xmlns:a16="http://schemas.microsoft.com/office/drawing/2014/main" id="{79E0ADCD-C0CB-813B-80A0-0FDB29F6D1B3}"/>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13B13537-6E7F-A6E0-F10F-05E17003C642}"/>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0105AFFD-9FAD-A405-673A-5A80651CAE53}"/>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1D057195-4C54-D4E9-E2C1-D06DB57D90A9}"/>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61581FDA-532C-496A-2584-FDE4CB2325E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B8C9EB1D-87FC-5204-84F2-04E7B4F80E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6D9335A9-D443-6A60-E7B0-D34B9C07BB7A}"/>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E4405AE8-3076-08D6-3DB3-D7CF61F4761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9591BBB0-CC72-7114-EC07-E750BCF8B9A4}"/>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0E339965-6065-5FF8-CC08-A9FBE84CA54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01424B31-7E4F-71AF-2F12-49317454660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8C3EBFB0-C7CC-351C-BB05-94EBCFC668E8}"/>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737F66F1-2BEA-3CF4-79B6-721624FBA9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ABB35789-8CA0-70DE-01F4-920A04358E7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BDC2DAE7-85FC-63C4-73C0-38188026B394}"/>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77F3BE72-9CD0-0803-944F-E595C5C659F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62759BA9-2D9A-6321-C82F-36AA0A65F6FD}"/>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4CFCB749-018D-0BD2-289F-F0231DD9D03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31C78341-EBE9-F7FA-B301-51E5D5C47C6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71B58C3B-8B22-7B85-838A-46E06DB5B63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20BFE18D-BBD5-ED89-10F8-AB5905E46639}"/>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FA2C099E-9A33-328C-AC84-512A96DDC4A2}"/>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B2178BDD-7EBC-89CE-63FB-8062B962312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ABC08FDC-7ADC-0412-D72C-7C3D04A579C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D31212A5-0F7B-B657-E443-599C89B4511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ED808E61-5A2A-4BB6-8E09-1AE3A2499B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FB901C8C-5592-B2BF-3F9F-D43CA9F02BC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2" name="Slide Number Placeholder 9">
            <a:extLst>
              <a:ext uri="{FF2B5EF4-FFF2-40B4-BE49-F238E27FC236}">
                <a16:creationId xmlns:a16="http://schemas.microsoft.com/office/drawing/2014/main" id="{51ABA292-3E47-BC47-57BD-5512AAD78210}"/>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65</a:t>
            </a:fld>
            <a:endParaRPr lang="en-US" sz="1100"/>
          </a:p>
        </p:txBody>
      </p:sp>
    </p:spTree>
    <p:extLst>
      <p:ext uri="{BB962C8B-B14F-4D97-AF65-F5344CB8AC3E}">
        <p14:creationId xmlns:p14="http://schemas.microsoft.com/office/powerpoint/2010/main" val="37317623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651379"/>
            <a:ext cx="6335972" cy="8400626"/>
          </a:xfrm>
        </p:spPr>
        <p:txBody>
          <a:bodyPr lIns="91440" tIns="45720" rIns="91440" bIns="45720" numCol="1" spcCol="288000" anchor="t">
            <a:noAutofit/>
          </a:bodyPr>
          <a:lstStyle/>
          <a:p>
            <a:pPr marL="171450" indent="-171450" algn="l">
              <a:spcBef>
                <a:spcPts val="600"/>
              </a:spcBef>
              <a:buFont typeface="Arial,Sans-Serif" panose="020B0604020202020204" pitchFamily="34" charset="0"/>
              <a:buChar char="•"/>
            </a:pPr>
            <a:r>
              <a:rPr lang="en-US" dirty="0">
                <a:latin typeface="Calibri"/>
                <a:ea typeface="Calibri"/>
                <a:cs typeface="Calibri"/>
              </a:rPr>
              <a:t>Mohr, L.A., Webb, D.J. and Harris, K.E. (2001), Do consumers expect companies to be socially responsible? The impact of corporate social responsibility on buying </a:t>
            </a:r>
            <a:r>
              <a:rPr lang="en-US" dirty="0" err="1">
                <a:latin typeface="Calibri"/>
                <a:ea typeface="Calibri"/>
                <a:cs typeface="Calibri"/>
              </a:rPr>
              <a:t>behaviour</a:t>
            </a:r>
            <a:r>
              <a:rPr lang="en-US" dirty="0">
                <a:latin typeface="Calibri"/>
                <a:ea typeface="Calibri"/>
                <a:cs typeface="Calibri"/>
              </a:rPr>
              <a:t>, </a:t>
            </a:r>
            <a:r>
              <a:rPr lang="en-US" i="1" dirty="0">
                <a:latin typeface="Calibri"/>
                <a:ea typeface="Calibri"/>
                <a:cs typeface="Calibri"/>
              </a:rPr>
              <a:t>Journal of Consumer Affairs</a:t>
            </a:r>
            <a:r>
              <a:rPr lang="en-US" dirty="0">
                <a:latin typeface="Calibri"/>
                <a:ea typeface="Calibri"/>
                <a:cs typeface="Calibri"/>
              </a:rPr>
              <a:t>, 35(1), 45-72.  </a:t>
            </a:r>
          </a:p>
          <a:p>
            <a:pPr marL="171450" indent="-171450" algn="l">
              <a:spcBef>
                <a:spcPts val="600"/>
              </a:spcBef>
              <a:buFont typeface="Arial,Sans-Serif" panose="020B0604020202020204" pitchFamily="34" charset="0"/>
              <a:buChar char="•"/>
            </a:pPr>
            <a:r>
              <a:rPr lang="en-US" dirty="0">
                <a:latin typeface="Calibri"/>
                <a:ea typeface="Calibri"/>
                <a:cs typeface="Calibri"/>
              </a:rPr>
              <a:t>National Geographic (n.d.). Sustainable fishing. </a:t>
            </a:r>
            <a:r>
              <a:rPr lang="en-US" dirty="0">
                <a:solidFill>
                  <a:srgbClr val="F79037"/>
                </a:solidFill>
                <a:latin typeface="Calibri"/>
                <a:ea typeface="Calibri"/>
                <a:cs typeface="Calibri"/>
                <a:hlinkClick r:id="rId2">
                  <a:extLst>
                    <a:ext uri="{A12FA001-AC4F-418D-AE19-62706E023703}">
                      <ahyp:hlinkClr xmlns:ahyp="http://schemas.microsoft.com/office/drawing/2018/hyperlinkcolor" val="tx"/>
                    </a:ext>
                  </a:extLst>
                </a:hlinkClick>
              </a:rPr>
              <a:t>https://education.nationalgeographic.org/resource/sustainable-fishing</a:t>
            </a:r>
            <a:r>
              <a:rPr lang="en-US" dirty="0">
                <a:solidFill>
                  <a:srgbClr val="F79037"/>
                </a:solidFill>
                <a:latin typeface="Calibri"/>
                <a:ea typeface="Calibri"/>
                <a:cs typeface="Calibri"/>
              </a:rPr>
              <a:t> </a:t>
            </a:r>
            <a:r>
              <a:rPr lang="en-US" dirty="0">
                <a:latin typeface="Calibri"/>
                <a:ea typeface="Calibri"/>
                <a:cs typeface="Calibri"/>
              </a:rPr>
              <a:t>(Access Date: 28.01.2023).</a:t>
            </a:r>
          </a:p>
          <a:p>
            <a:pPr marL="171450" indent="-171450" algn="l">
              <a:spcBef>
                <a:spcPts val="600"/>
              </a:spcBef>
              <a:buFont typeface="Arial,Sans-Serif" panose="020B0604020202020204" pitchFamily="34" charset="0"/>
              <a:buChar char="•"/>
            </a:pPr>
            <a:r>
              <a:rPr lang="en-US" dirty="0">
                <a:latin typeface="Calibri"/>
                <a:ea typeface="Calibri"/>
                <a:cs typeface="Calibri"/>
              </a:rPr>
              <a:t>O’Fallon, M. J., &amp; Butterfield, K. D. (2013). A review of the empirical ethical decision-making literature: 1996–2003. </a:t>
            </a:r>
            <a:r>
              <a:rPr lang="en-US" i="1" dirty="0">
                <a:latin typeface="Calibri"/>
                <a:ea typeface="Calibri"/>
                <a:cs typeface="Calibri"/>
              </a:rPr>
              <a:t>Citation classics from the journal of business ethics</a:t>
            </a:r>
            <a:r>
              <a:rPr lang="en-US" dirty="0">
                <a:latin typeface="Calibri"/>
                <a:ea typeface="Calibri"/>
                <a:cs typeface="Calibri"/>
              </a:rPr>
              <a:t>, 213-263. </a:t>
            </a:r>
          </a:p>
          <a:p>
            <a:pPr marL="171450" indent="-171450" algn="l">
              <a:spcBef>
                <a:spcPts val="600"/>
              </a:spcBef>
              <a:buFont typeface="Arial,Sans-Serif" panose="020B0604020202020204" pitchFamily="34" charset="0"/>
              <a:buChar char="•"/>
            </a:pPr>
            <a:r>
              <a:rPr lang="en-US" dirty="0">
                <a:latin typeface="Calibri"/>
                <a:ea typeface="Calibri"/>
                <a:cs typeface="Calibri"/>
              </a:rPr>
              <a:t>Ogden, C. L., Carroll, M. D., Curtin, L. R., McDowell, M. A., Tabak, C. J., &amp; Flegal, K. M. (2006). Prevalence of overweight and obesity in the United States, 1999-2004. Jama, 295(13), 1549-1555.  </a:t>
            </a:r>
          </a:p>
          <a:p>
            <a:pPr marL="171450" indent="-171450" algn="l">
              <a:spcBef>
                <a:spcPts val="600"/>
              </a:spcBef>
              <a:buFont typeface="Arial,Sans-Serif" panose="020B0604020202020204" pitchFamily="34" charset="0"/>
              <a:buChar char="•"/>
            </a:pPr>
            <a:r>
              <a:rPr lang="en-US" dirty="0">
                <a:latin typeface="Calibri"/>
                <a:ea typeface="Calibri"/>
                <a:cs typeface="Calibri"/>
              </a:rPr>
              <a:t>Oslo Roundtable on Sustainable Production and Consumption (1994). The Imperative of Sustainable Production and Consumption. Available online at</a:t>
            </a:r>
            <a:r>
              <a:rPr lang="en-US" dirty="0">
                <a:solidFill>
                  <a:srgbClr val="F79037"/>
                </a:solidFill>
                <a:latin typeface="Calibri"/>
                <a:ea typeface="Calibri"/>
                <a:cs typeface="Calibri"/>
              </a:rPr>
              <a:t>: </a:t>
            </a:r>
            <a:r>
              <a:rPr lang="en-US" dirty="0">
                <a:solidFill>
                  <a:srgbClr val="F79037"/>
                </a:solidFill>
                <a:latin typeface="Calibri"/>
                <a:ea typeface="Calibri"/>
                <a:cs typeface="Calibri"/>
                <a:hlinkClick r:id="rId3">
                  <a:extLst>
                    <a:ext uri="{A12FA001-AC4F-418D-AE19-62706E023703}">
                      <ahyp:hlinkClr xmlns:ahyp="http://schemas.microsoft.com/office/drawing/2018/hyperlinkcolor" val="tx"/>
                    </a:ext>
                  </a:extLst>
                </a:hlinkClick>
              </a:rPr>
              <a:t>https://enb.iisd.org/consume/oslo004.htm</a:t>
            </a:r>
            <a:r>
              <a:rPr lang="en-US" dirty="0">
                <a:solidFill>
                  <a:srgbClr val="FFC000"/>
                </a:solidFill>
                <a:latin typeface="Calibri"/>
                <a:ea typeface="Calibri"/>
                <a:cs typeface="Calibri"/>
                <a:hlinkClick r:id="rId3">
                  <a:extLst>
                    <a:ext uri="{A12FA001-AC4F-418D-AE19-62706E023703}">
                      <ahyp:hlinkClr xmlns:ahyp="http://schemas.microsoft.com/office/drawing/2018/hyperlinkcolor" val="tx"/>
                    </a:ext>
                  </a:extLst>
                </a:hlinkClick>
              </a:rPr>
              <a:t>l</a:t>
            </a:r>
            <a:r>
              <a:rPr lang="en-US" dirty="0">
                <a:solidFill>
                  <a:srgbClr val="FFC000"/>
                </a:solidFill>
                <a:latin typeface="Calibri"/>
                <a:ea typeface="Calibri"/>
                <a:cs typeface="Calibri"/>
              </a:rPr>
              <a:t> </a:t>
            </a:r>
            <a:r>
              <a:rPr lang="en-US" dirty="0">
                <a:latin typeface="Calibri"/>
                <a:ea typeface="Calibri"/>
                <a:cs typeface="Calibri"/>
              </a:rPr>
              <a:t>(Access Date 24.12.2022). </a:t>
            </a:r>
          </a:p>
          <a:p>
            <a:pPr marL="171450" indent="-171450" algn="l">
              <a:spcBef>
                <a:spcPts val="600"/>
              </a:spcBef>
              <a:buFont typeface="Arial,Sans-Serif" panose="020B0604020202020204" pitchFamily="34" charset="0"/>
              <a:buChar char="•"/>
            </a:pPr>
            <a:r>
              <a:rPr lang="en-US" dirty="0" err="1">
                <a:latin typeface="Calibri"/>
                <a:ea typeface="Calibri"/>
                <a:cs typeface="Calibri"/>
              </a:rPr>
              <a:t>Paciarotti</a:t>
            </a:r>
            <a:r>
              <a:rPr lang="en-US" dirty="0">
                <a:latin typeface="Calibri"/>
                <a:ea typeface="Calibri"/>
                <a:cs typeface="Calibri"/>
              </a:rPr>
              <a:t> C. &amp; Torregiani F. (2021). The logistics of the short food supply chain: A literature review. </a:t>
            </a:r>
            <a:r>
              <a:rPr lang="en-US" i="1" dirty="0">
                <a:latin typeface="Calibri"/>
                <a:ea typeface="Calibri"/>
                <a:cs typeface="Calibri"/>
              </a:rPr>
              <a:t>Sustainable Production and Consumption</a:t>
            </a:r>
            <a:r>
              <a:rPr lang="en-US" dirty="0">
                <a:latin typeface="Calibri"/>
                <a:ea typeface="Calibri"/>
                <a:cs typeface="Calibri"/>
              </a:rPr>
              <a:t>, 26, 428-442.</a:t>
            </a:r>
          </a:p>
          <a:p>
            <a:pPr marL="171450" indent="-171450" algn="l">
              <a:spcBef>
                <a:spcPts val="600"/>
              </a:spcBef>
              <a:buFont typeface="Arial,Sans-Serif" panose="020B0604020202020204" pitchFamily="34" charset="0"/>
              <a:buChar char="•"/>
            </a:pPr>
            <a:r>
              <a:rPr lang="en-GB" dirty="0">
                <a:latin typeface="Calibri"/>
                <a:ea typeface="Calibri"/>
                <a:cs typeface="Calibri"/>
              </a:rPr>
              <a:t>Parkin, B. L., &amp; Attwood, S. (2022). Menu design approaches to promote sustainable vegetarian food choices when dining out. </a:t>
            </a:r>
            <a:r>
              <a:rPr lang="en-GB" i="1" dirty="0">
                <a:latin typeface="Calibri"/>
                <a:ea typeface="Calibri"/>
                <a:cs typeface="Calibri"/>
              </a:rPr>
              <a:t>Journal of Environmental Psychology</a:t>
            </a:r>
            <a:r>
              <a:rPr lang="en-GB" dirty="0">
                <a:latin typeface="Calibri"/>
                <a:ea typeface="Calibri"/>
                <a:cs typeface="Calibri"/>
              </a:rPr>
              <a:t>, </a:t>
            </a:r>
            <a:r>
              <a:rPr lang="en-GB" i="1" dirty="0">
                <a:latin typeface="Calibri"/>
                <a:ea typeface="Calibri"/>
                <a:cs typeface="Calibri"/>
              </a:rPr>
              <a:t>79</a:t>
            </a:r>
            <a:r>
              <a:rPr lang="en-GB" dirty="0">
                <a:latin typeface="Calibri"/>
                <a:ea typeface="Calibri"/>
                <a:cs typeface="Calibri"/>
              </a:rPr>
              <a:t>, 101721.</a:t>
            </a:r>
            <a:endParaRPr lang="en-US" dirty="0">
              <a:solidFill>
                <a:srgbClr val="FFC000"/>
              </a:solidFill>
              <a:latin typeface="Calibri"/>
              <a:ea typeface="Calibri"/>
              <a:cs typeface="Calibri"/>
              <a:hlinkClick r:id="rId4">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GB" dirty="0">
                <a:latin typeface="Calibri"/>
                <a:ea typeface="Calibri"/>
                <a:cs typeface="Calibri"/>
              </a:rPr>
              <a:t>Pawlak, R., Parrott, S. J., Raj, S., Cullum-Dugan, D., &amp; Lucus, D. (2013). How prevalent is vitamin B(12) deficiency among vegetarians?. </a:t>
            </a:r>
            <a:r>
              <a:rPr lang="en-GB" i="1" dirty="0">
                <a:latin typeface="Calibri"/>
                <a:ea typeface="Calibri"/>
                <a:cs typeface="Calibri"/>
              </a:rPr>
              <a:t>Nutrition reviews</a:t>
            </a:r>
            <a:r>
              <a:rPr lang="en-GB" dirty="0">
                <a:latin typeface="Calibri"/>
                <a:ea typeface="Calibri"/>
                <a:cs typeface="Calibri"/>
              </a:rPr>
              <a:t>, 71(2), 110–117. </a:t>
            </a:r>
            <a:r>
              <a:rPr lang="en-GB" u="sng" dirty="0">
                <a:solidFill>
                  <a:srgbClr val="F79037"/>
                </a:solidFill>
                <a:latin typeface="Calibri"/>
                <a:ea typeface="Calibri"/>
                <a:cs typeface="Calibri"/>
                <a:hlinkClick r:id="rId4">
                  <a:extLst>
                    <a:ext uri="{A12FA001-AC4F-418D-AE19-62706E023703}">
                      <ahyp:hlinkClr xmlns:ahyp="http://schemas.microsoft.com/office/drawing/2018/hyperlinkcolor" val="tx"/>
                    </a:ext>
                  </a:extLst>
                </a:hlinkClick>
              </a:rPr>
              <a:t>https://doi.org/10.1111/nure.12001</a:t>
            </a:r>
            <a:endParaRPr lang="en-US" dirty="0">
              <a:solidFill>
                <a:srgbClr val="F79037"/>
              </a:solidFill>
              <a:latin typeface="Calibri"/>
              <a:ea typeface="Calibri"/>
              <a:cs typeface="Calibri"/>
              <a:hlinkClick r:id="" action="ppaction://noaction">
                <a:extLst>
                  <a:ext uri="{A12FA001-AC4F-418D-AE19-62706E023703}">
                    <ahyp:hlinkClr xmlns:ahyp="http://schemas.microsoft.com/office/drawing/2018/hyperlinkcolor" val="tx"/>
                  </a:ext>
                </a:extLst>
              </a:hlinkClick>
            </a:endParaRPr>
          </a:p>
          <a:p>
            <a:pPr marL="171450" indent="-171450" algn="l">
              <a:spcBef>
                <a:spcPts val="600"/>
              </a:spcBef>
              <a:buFont typeface="Arial" panose="020B0604020202020204" pitchFamily="34" charset="0"/>
              <a:buChar char="•"/>
            </a:pPr>
            <a:r>
              <a:rPr lang="en-GB" dirty="0">
                <a:latin typeface="Calibri"/>
                <a:ea typeface="Calibri"/>
                <a:cs typeface="Calibri"/>
              </a:rPr>
              <a:t>Peattie, K., &amp; Charter, M. (1992). Green marketing. </a:t>
            </a:r>
            <a:r>
              <a:rPr lang="en-GB" i="1" dirty="0">
                <a:latin typeface="Calibri"/>
                <a:ea typeface="Calibri"/>
                <a:cs typeface="Calibri"/>
              </a:rPr>
              <a:t>The marketing book</a:t>
            </a:r>
            <a:r>
              <a:rPr lang="en-GB" dirty="0">
                <a:latin typeface="Calibri"/>
                <a:ea typeface="Calibri"/>
                <a:cs typeface="Calibri"/>
              </a:rPr>
              <a:t>, </a:t>
            </a:r>
            <a:r>
              <a:rPr lang="en-GB" i="1" dirty="0">
                <a:latin typeface="Calibri"/>
                <a:ea typeface="Calibri"/>
                <a:cs typeface="Calibri"/>
              </a:rPr>
              <a:t>726-756</a:t>
            </a:r>
            <a:r>
              <a:rPr lang="en-GB" dirty="0">
                <a:latin typeface="Calibri"/>
                <a:ea typeface="Calibri"/>
                <a:cs typeface="Calibri"/>
              </a:rPr>
              <a:t>.</a:t>
            </a:r>
          </a:p>
          <a:p>
            <a:pPr marL="171450" indent="-171450" algn="l">
              <a:spcBef>
                <a:spcPts val="600"/>
              </a:spcBef>
              <a:buFont typeface="Arial" panose="020B0604020202020204" pitchFamily="34" charset="0"/>
              <a:buChar char="•"/>
            </a:pPr>
            <a:r>
              <a:rPr lang="en-GB" dirty="0">
                <a:latin typeface="Calibri"/>
                <a:ea typeface="Calibri"/>
                <a:cs typeface="Calibri"/>
              </a:rPr>
              <a:t>Pesticide Atlas </a:t>
            </a:r>
            <a:r>
              <a:rPr lang="en-GB" dirty="0">
                <a:solidFill>
                  <a:schemeClr val="tx1"/>
                </a:solidFill>
                <a:latin typeface="Calibri"/>
                <a:ea typeface="Calibri"/>
                <a:cs typeface="Calibri"/>
              </a:rPr>
              <a:t>(n.d.). </a:t>
            </a:r>
            <a:r>
              <a:rPr lang="en-GB" dirty="0">
                <a:solidFill>
                  <a:srgbClr val="F79037"/>
                </a:solidFill>
                <a:latin typeface="Calibri"/>
                <a:ea typeface="Calibri"/>
                <a:cs typeface="Calibri"/>
                <a:hlinkClick r:id="rId5">
                  <a:extLst>
                    <a:ext uri="{A12FA001-AC4F-418D-AE19-62706E023703}">
                      <ahyp:hlinkClr xmlns:ahyp="http://schemas.microsoft.com/office/drawing/2018/hyperlinkcolor" val="tx"/>
                    </a:ext>
                  </a:extLst>
                </a:hlinkClick>
              </a:rPr>
              <a:t>Pesticide Atlas 2022: Facts and figures about toxic chemicals in agriculture | Heinrich Böll Stiftung | Brussels office - European Union (boell.org</a:t>
            </a:r>
            <a:r>
              <a:rPr lang="en-GB" dirty="0">
                <a:solidFill>
                  <a:srgbClr val="6B9F25"/>
                </a:solidFill>
                <a:latin typeface="Calibri"/>
                <a:ea typeface="Calibri"/>
                <a:cs typeface="Calibri"/>
                <a:hlinkClick r:id="rId5">
                  <a:extLst>
                    <a:ext uri="{A12FA001-AC4F-418D-AE19-62706E023703}">
                      <ahyp:hlinkClr xmlns:ahyp="http://schemas.microsoft.com/office/drawing/2018/hyperlinkcolor" val="tx"/>
                    </a:ext>
                  </a:extLst>
                </a:hlinkClick>
              </a:rPr>
              <a:t>)</a:t>
            </a:r>
            <a:r>
              <a:rPr lang="en-GB" dirty="0">
                <a:solidFill>
                  <a:schemeClr val="tx1"/>
                </a:solidFill>
                <a:latin typeface="Calibri"/>
                <a:ea typeface="Calibri"/>
                <a:cs typeface="Calibri"/>
              </a:rPr>
              <a:t> (Access Date: 05.01.2023)</a:t>
            </a:r>
            <a:endParaRPr lang="en-GB" dirty="0">
              <a:solidFill>
                <a:schemeClr val="tx1"/>
              </a:solidFill>
            </a:endParaRPr>
          </a:p>
          <a:p>
            <a:pPr marL="171450" indent="-171450" algn="l" rtl="0" fontAlgn="base">
              <a:spcBef>
                <a:spcPts val="600"/>
              </a:spcBef>
              <a:buFont typeface="Arial" panose="020B0604020202020204" pitchFamily="34" charset="0"/>
              <a:buChar char="•"/>
            </a:pPr>
            <a:r>
              <a:rPr lang="en-GB" i="0" dirty="0">
                <a:solidFill>
                  <a:srgbClr val="000000"/>
                </a:solidFill>
                <a:effectLst/>
                <a:latin typeface="Calibri"/>
                <a:ea typeface="Calibri"/>
                <a:cs typeface="Calibri"/>
              </a:rPr>
              <a:t>PETA</a:t>
            </a:r>
            <a:r>
              <a:rPr lang="en-GB" b="0" i="0" dirty="0">
                <a:solidFill>
                  <a:srgbClr val="000000"/>
                </a:solidFill>
                <a:effectLst/>
                <a:latin typeface="Calibri"/>
                <a:ea typeface="Calibri"/>
                <a:cs typeface="Calibri"/>
              </a:rPr>
              <a:t> (n.d.) What Is Speciesism? Retrieved from </a:t>
            </a:r>
            <a:r>
              <a:rPr lang="en-GB" b="0" i="0" u="sng" strike="noStrike" dirty="0">
                <a:solidFill>
                  <a:srgbClr val="F79037"/>
                </a:solidFill>
                <a:effectLst/>
                <a:latin typeface="Calibri"/>
                <a:ea typeface="Calibri"/>
                <a:cs typeface="Calibri"/>
                <a:hlinkClick r:id="rId6">
                  <a:extLst>
                    <a:ext uri="{A12FA001-AC4F-418D-AE19-62706E023703}">
                      <ahyp:hlinkClr xmlns:ahyp="http://schemas.microsoft.com/office/drawing/2018/hyperlinkcolor" val="tx"/>
                    </a:ext>
                  </a:extLst>
                </a:hlinkClick>
              </a:rPr>
              <a:t>https://www.peta.org/features/what-is-speciesism/</a:t>
            </a:r>
            <a:r>
              <a:rPr lang="en-GB" b="0" i="0" dirty="0">
                <a:solidFill>
                  <a:srgbClr val="F79037"/>
                </a:solidFill>
                <a:effectLst/>
                <a:latin typeface="Calibri"/>
                <a:ea typeface="Calibri"/>
                <a:cs typeface="Calibri"/>
              </a:rPr>
              <a:t> </a:t>
            </a:r>
            <a:r>
              <a:rPr lang="en-GB" b="0" i="0" dirty="0">
                <a:solidFill>
                  <a:srgbClr val="000000"/>
                </a:solidFill>
                <a:effectLst/>
                <a:latin typeface="Calibri"/>
                <a:ea typeface="Calibri"/>
                <a:cs typeface="Calibri"/>
              </a:rPr>
              <a:t> </a:t>
            </a:r>
          </a:p>
          <a:p>
            <a:pPr marL="171450" indent="-171450" algn="l" rtl="0" fontAlgn="base">
              <a:spcBef>
                <a:spcPts val="600"/>
              </a:spcBef>
              <a:buFont typeface="Arial" panose="020B0604020202020204" pitchFamily="34" charset="0"/>
              <a:buChar char="•"/>
            </a:pPr>
            <a:r>
              <a:rPr lang="en-GB" i="0" dirty="0">
                <a:solidFill>
                  <a:schemeClr val="tx1"/>
                </a:solidFill>
                <a:effectLst/>
                <a:latin typeface="Calibri"/>
                <a:ea typeface="Calibri"/>
                <a:cs typeface="Calibri"/>
              </a:rPr>
              <a:t>Phillips</a:t>
            </a:r>
            <a:r>
              <a:rPr lang="en-GB" b="0" i="0" dirty="0">
                <a:solidFill>
                  <a:srgbClr val="000000"/>
                </a:solidFill>
                <a:effectLst/>
                <a:latin typeface="Calibri"/>
                <a:ea typeface="Calibri"/>
                <a:cs typeface="Calibri"/>
              </a:rPr>
              <a:t>, F. (2005) Vegetarian Nutrition. Nutrition Bulletin. 30(2). 132-167.   </a:t>
            </a:r>
            <a:endParaRPr lang="en-US" b="0" i="0" dirty="0">
              <a:solidFill>
                <a:srgbClr val="000000"/>
              </a:solidFill>
              <a:effectLst/>
              <a:latin typeface="Calibri"/>
              <a:ea typeface="Calibri"/>
              <a:cs typeface="Calibri"/>
            </a:endParaRPr>
          </a:p>
          <a:p>
            <a:pPr marL="171450" indent="-171450" algn="l">
              <a:spcBef>
                <a:spcPts val="600"/>
              </a:spcBef>
              <a:buFont typeface="Arial,Sans-Serif" panose="020B0604020202020204" pitchFamily="34" charset="0"/>
              <a:buChar char="•"/>
            </a:pPr>
            <a:r>
              <a:rPr lang="en-US" dirty="0">
                <a:latin typeface="Calibri"/>
                <a:ea typeface="Calibri"/>
                <a:cs typeface="Calibri"/>
              </a:rPr>
              <a:t>Pinto J.F. (2010). </a:t>
            </a:r>
            <a:r>
              <a:rPr lang="en-US" dirty="0" err="1">
                <a:latin typeface="Calibri"/>
                <a:ea typeface="Calibri"/>
                <a:cs typeface="Calibri"/>
              </a:rPr>
              <a:t>Nutracêuticos</a:t>
            </a:r>
            <a:r>
              <a:rPr lang="en-US" dirty="0">
                <a:latin typeface="Calibri"/>
                <a:ea typeface="Calibri"/>
                <a:cs typeface="Calibri"/>
              </a:rPr>
              <a:t> e Alimentos </a:t>
            </a:r>
            <a:r>
              <a:rPr lang="en-US" dirty="0" err="1">
                <a:latin typeface="Calibri"/>
                <a:ea typeface="Calibri"/>
                <a:cs typeface="Calibri"/>
              </a:rPr>
              <a:t>Funcionais</a:t>
            </a:r>
            <a:r>
              <a:rPr lang="en-US" dirty="0">
                <a:latin typeface="Calibri"/>
                <a:ea typeface="Calibri"/>
                <a:cs typeface="Calibri"/>
              </a:rPr>
              <a:t>. </a:t>
            </a:r>
            <a:r>
              <a:rPr lang="en-US" i="1" dirty="0" err="1">
                <a:latin typeface="Calibri"/>
                <a:ea typeface="Calibri"/>
                <a:cs typeface="Calibri"/>
              </a:rPr>
              <a:t>Lidel</a:t>
            </a:r>
            <a:r>
              <a:rPr lang="en-US" dirty="0">
                <a:latin typeface="Calibri"/>
                <a:ea typeface="Calibri"/>
                <a:cs typeface="Calibri"/>
              </a:rPr>
              <a:t>. 3-10.</a:t>
            </a:r>
          </a:p>
          <a:p>
            <a:pPr marL="171450" indent="-171450" algn="l" rtl="0" fontAlgn="base">
              <a:spcBef>
                <a:spcPts val="600"/>
              </a:spcBef>
              <a:buFont typeface="Arial" panose="020B0604020202020204" pitchFamily="34" charset="0"/>
              <a:buChar char="•"/>
            </a:pPr>
            <a:r>
              <a:rPr lang="en-US" i="0" dirty="0" err="1">
                <a:solidFill>
                  <a:srgbClr val="000000"/>
                </a:solidFill>
                <a:effectLst/>
                <a:latin typeface="Calibri"/>
                <a:ea typeface="Calibri"/>
                <a:cs typeface="Calibri"/>
              </a:rPr>
              <a:t>Poppendieck</a:t>
            </a:r>
            <a:r>
              <a:rPr lang="en-US" b="0" i="0" dirty="0">
                <a:solidFill>
                  <a:srgbClr val="000000"/>
                </a:solidFill>
                <a:effectLst/>
                <a:latin typeface="Calibri"/>
                <a:ea typeface="Calibri"/>
                <a:cs typeface="Calibri"/>
              </a:rPr>
              <a:t>, J. (1998). </a:t>
            </a:r>
            <a:r>
              <a:rPr lang="en-US" b="0" i="1" dirty="0">
                <a:solidFill>
                  <a:srgbClr val="000000"/>
                </a:solidFill>
                <a:effectLst/>
                <a:latin typeface="Calibri"/>
                <a:ea typeface="Calibri"/>
                <a:cs typeface="Calibri"/>
              </a:rPr>
              <a:t>Sweet charity: Emergency food and the end of entitlement</a:t>
            </a:r>
            <a:r>
              <a:rPr lang="en-US" b="0" i="0" dirty="0">
                <a:solidFill>
                  <a:srgbClr val="000000"/>
                </a:solidFill>
                <a:effectLst/>
                <a:latin typeface="Calibri"/>
                <a:ea typeface="Calibri"/>
                <a:cs typeface="Calibri"/>
              </a:rPr>
              <a:t>. New York: Viking.  </a:t>
            </a:r>
          </a:p>
          <a:p>
            <a:pPr marL="171450" indent="-171450" algn="l" fontAlgn="base">
              <a:spcBef>
                <a:spcPts val="600"/>
              </a:spcBef>
              <a:buFont typeface="Arial" panose="020B0604020202020204" pitchFamily="34" charset="0"/>
              <a:buChar char="•"/>
            </a:pPr>
            <a:r>
              <a:rPr lang="en-US" i="0" dirty="0">
                <a:solidFill>
                  <a:srgbClr val="000000"/>
                </a:solidFill>
                <a:effectLst/>
                <a:latin typeface="Calibri"/>
                <a:ea typeface="Calibri"/>
                <a:cs typeface="Calibri"/>
              </a:rPr>
              <a:t>Rawls</a:t>
            </a:r>
            <a:r>
              <a:rPr lang="en-US" b="0" i="0" dirty="0">
                <a:solidFill>
                  <a:srgbClr val="000000"/>
                </a:solidFill>
                <a:effectLst/>
                <a:latin typeface="Calibri"/>
                <a:ea typeface="Calibri"/>
                <a:cs typeface="Calibri"/>
              </a:rPr>
              <a:t>, J. (1972) </a:t>
            </a:r>
            <a:r>
              <a:rPr lang="en-US" b="0" i="1" dirty="0">
                <a:solidFill>
                  <a:srgbClr val="000000"/>
                </a:solidFill>
                <a:effectLst/>
                <a:latin typeface="Calibri"/>
                <a:ea typeface="Calibri"/>
                <a:cs typeface="Calibri"/>
              </a:rPr>
              <a:t>A Theory of Justice</a:t>
            </a:r>
            <a:r>
              <a:rPr lang="en-US" b="0" i="0" dirty="0">
                <a:solidFill>
                  <a:srgbClr val="000000"/>
                </a:solidFill>
                <a:effectLst/>
                <a:latin typeface="Calibri"/>
                <a:ea typeface="Calibri"/>
                <a:cs typeface="Calibri"/>
              </a:rPr>
              <a:t>. Oxford University Press: Oxford. </a:t>
            </a:r>
            <a:endParaRPr lang="en-US" dirty="0">
              <a:latin typeface="Calibri"/>
              <a:cs typeface="Calibri"/>
            </a:endParaRPr>
          </a:p>
          <a:p>
            <a:pPr marL="171450" indent="-171450" algn="l">
              <a:spcBef>
                <a:spcPts val="600"/>
              </a:spcBef>
              <a:buFont typeface="Arial" panose="020B0604020202020204" pitchFamily="34" charset="0"/>
              <a:buChar char="•"/>
            </a:pPr>
            <a:r>
              <a:rPr lang="en-US" dirty="0">
                <a:latin typeface="Calibri"/>
                <a:cs typeface="Calibri"/>
              </a:rPr>
              <a:t>Regulation (EU) No 1169/2011 of the European Parliament and of the Council of 25 October 2011 on the provision of food information to consumers, amending Regulations (EC) No 1924/2006 and (EC) No 1925/2006 of the European Parliament and of the Council, and repealing Commission Directive 87/250/EEC, Council Directive 90/496/EEC, Commission Directive 1999/10/EC, Directive 2000/13/EC of the European Parliament and of the Council, Commission Directives 2002/67/EC and 2008/5/EC and Commission Regulation (EC) No 608/2004 (consolidated version of 01 January 2018).</a:t>
            </a:r>
            <a:endParaRPr lang="en-US" dirty="0"/>
          </a:p>
          <a:p>
            <a:pPr marL="171450" indent="-171450" algn="l" rtl="0" fontAlgn="base">
              <a:spcBef>
                <a:spcPts val="600"/>
              </a:spcBef>
              <a:buFont typeface="Arial" panose="020B0604020202020204" pitchFamily="34" charset="0"/>
              <a:buChar char="•"/>
            </a:pPr>
            <a:r>
              <a:rPr lang="en-US" i="0" dirty="0">
                <a:solidFill>
                  <a:srgbClr val="000000"/>
                </a:solidFill>
                <a:effectLst/>
                <a:latin typeface="Calibri"/>
                <a:ea typeface="Calibri"/>
                <a:cs typeface="Calibri"/>
              </a:rPr>
              <a:t>Riches</a:t>
            </a:r>
            <a:r>
              <a:rPr lang="en-US" b="0" i="0" dirty="0">
                <a:solidFill>
                  <a:srgbClr val="000000"/>
                </a:solidFill>
                <a:effectLst/>
                <a:latin typeface="Calibri"/>
                <a:ea typeface="Calibri"/>
                <a:cs typeface="Calibri"/>
              </a:rPr>
              <a:t>, G. and </a:t>
            </a:r>
            <a:r>
              <a:rPr lang="en-US" b="0" i="0" dirty="0" err="1">
                <a:solidFill>
                  <a:srgbClr val="000000"/>
                </a:solidFill>
                <a:effectLst/>
                <a:latin typeface="Calibri"/>
                <a:ea typeface="Calibri"/>
                <a:cs typeface="Calibri"/>
              </a:rPr>
              <a:t>Silvasti</a:t>
            </a:r>
            <a:r>
              <a:rPr lang="en-US" b="0" i="0" dirty="0">
                <a:solidFill>
                  <a:srgbClr val="000000"/>
                </a:solidFill>
                <a:effectLst/>
                <a:latin typeface="Calibri"/>
                <a:ea typeface="Calibri"/>
                <a:cs typeface="Calibri"/>
              </a:rPr>
              <a:t>, T. (2014)  </a:t>
            </a:r>
            <a:r>
              <a:rPr lang="en-US" b="0" i="1" dirty="0">
                <a:solidFill>
                  <a:srgbClr val="000000"/>
                </a:solidFill>
                <a:effectLst/>
                <a:latin typeface="Calibri"/>
                <a:ea typeface="Calibri"/>
                <a:cs typeface="Calibri"/>
              </a:rPr>
              <a:t>Hunger in Rich World: Food Aid and Right to Food Perspectives</a:t>
            </a:r>
            <a:r>
              <a:rPr lang="en-US" b="0" i="0" dirty="0">
                <a:solidFill>
                  <a:srgbClr val="000000"/>
                </a:solidFill>
                <a:effectLst/>
                <a:latin typeface="Calibri"/>
                <a:ea typeface="Calibri"/>
                <a:cs typeface="Calibri"/>
              </a:rPr>
              <a:t>. Springer. </a:t>
            </a:r>
          </a:p>
          <a:p>
            <a:pPr marL="171450" indent="-171450" algn="l">
              <a:spcBef>
                <a:spcPts val="600"/>
              </a:spcBef>
              <a:buFont typeface="Arial" panose="020B0604020202020204" pitchFamily="34" charset="0"/>
              <a:buChar char="•"/>
            </a:pPr>
            <a:r>
              <a:rPr lang="en-US" dirty="0">
                <a:latin typeface="Calibri"/>
                <a:ea typeface="Calibri"/>
                <a:cs typeface="Calibri"/>
              </a:rPr>
              <a:t>Rivera Medina, C., Briones Urbano, M., de Jesús Espinosa, A., &amp; Toledo López, Á. (2020). Eating habits associated with nutrition-related knowledge among university students enrolled in academic programs related to nutrition and culinary arts in Puerto Rico. </a:t>
            </a:r>
            <a:r>
              <a:rPr lang="en-US" i="1" dirty="0">
                <a:latin typeface="Calibri"/>
                <a:ea typeface="Calibri"/>
                <a:cs typeface="Calibri"/>
              </a:rPr>
              <a:t>Nutrients</a:t>
            </a:r>
            <a:r>
              <a:rPr lang="en-US" dirty="0">
                <a:latin typeface="Calibri"/>
                <a:ea typeface="Calibri"/>
                <a:cs typeface="Calibri"/>
              </a:rPr>
              <a:t>, </a:t>
            </a:r>
            <a:r>
              <a:rPr lang="en-US" i="1" dirty="0">
                <a:latin typeface="Calibri"/>
                <a:ea typeface="Calibri"/>
                <a:cs typeface="Calibri"/>
              </a:rPr>
              <a:t>12</a:t>
            </a:r>
            <a:r>
              <a:rPr lang="en-US" dirty="0">
                <a:latin typeface="Calibri"/>
                <a:ea typeface="Calibri"/>
                <a:cs typeface="Calibri"/>
              </a:rPr>
              <a:t>(5), 1408.</a:t>
            </a:r>
          </a:p>
          <a:p>
            <a:pPr marL="171450" indent="-171450" algn="l" rtl="0" fontAlgn="base">
              <a:spcBef>
                <a:spcPts val="600"/>
              </a:spcBef>
              <a:buFont typeface="Arial" panose="020B0604020202020204" pitchFamily="34" charset="0"/>
              <a:buChar char="•"/>
            </a:pPr>
            <a:r>
              <a:rPr lang="en-US" i="0" dirty="0" err="1">
                <a:solidFill>
                  <a:srgbClr val="000000"/>
                </a:solidFill>
                <a:effectLst/>
                <a:latin typeface="Calibri"/>
                <a:ea typeface="Calibri"/>
                <a:cs typeface="Calibri"/>
              </a:rPr>
              <a:t>Röös</a:t>
            </a:r>
            <a:r>
              <a:rPr lang="en-US" b="0" i="0" dirty="0">
                <a:solidFill>
                  <a:srgbClr val="000000"/>
                </a:solidFill>
                <a:effectLst/>
                <a:latin typeface="Calibri"/>
                <a:ea typeface="Calibri"/>
                <a:cs typeface="Calibri"/>
              </a:rPr>
              <a:t>, E., Garnett, T., Watz, V., &amp; </a:t>
            </a:r>
            <a:r>
              <a:rPr lang="en-US" b="0" i="0" dirty="0" err="1">
                <a:solidFill>
                  <a:srgbClr val="000000"/>
                </a:solidFill>
                <a:effectLst/>
                <a:latin typeface="Calibri"/>
                <a:ea typeface="Calibri"/>
                <a:cs typeface="Calibri"/>
              </a:rPr>
              <a:t>Sjörs</a:t>
            </a:r>
            <a:r>
              <a:rPr lang="en-US" b="0" i="0" dirty="0">
                <a:solidFill>
                  <a:srgbClr val="000000"/>
                </a:solidFill>
                <a:effectLst/>
                <a:latin typeface="Calibri"/>
                <a:ea typeface="Calibri"/>
                <a:cs typeface="Calibri"/>
              </a:rPr>
              <a:t>, C. (2018). The role of dairy and plant based dairy alternatives in sustainable diets. SLU Future Food Reports; 3. ISBN: 978-91-576-9604-5 [Report].  </a:t>
            </a:r>
          </a:p>
          <a:p>
            <a:pPr algn="l" fontAlgn="base">
              <a:spcBef>
                <a:spcPts val="600"/>
              </a:spcBef>
            </a:pPr>
            <a:endParaRPr lang="en-US" sz="1200" b="0" i="0" dirty="0">
              <a:solidFill>
                <a:srgbClr val="000000"/>
              </a:solidFill>
              <a:effectLst/>
              <a:ea typeface="Calibri" panose="020F0502020204030204" pitchFamily="34" charset="0"/>
            </a:endParaRPr>
          </a:p>
          <a:p>
            <a:pPr marL="171450" indent="-171450" algn="l" rtl="0" fontAlgn="base">
              <a:spcBef>
                <a:spcPts val="600"/>
              </a:spcBef>
              <a:buChar char="•"/>
            </a:pPr>
            <a:endParaRPr lang="en-US" sz="1200" b="0" i="0" dirty="0">
              <a:solidFill>
                <a:srgbClr val="000000"/>
              </a:solidFill>
              <a:effectLst/>
              <a:ea typeface="Calibri" panose="020F0502020204030204" pitchFamily="34" charset="0"/>
            </a:endParaRPr>
          </a:p>
          <a:p>
            <a:pPr marL="171450" indent="-171450">
              <a:spcBef>
                <a:spcPts val="600"/>
              </a:spcBef>
              <a:buFont typeface="Arial" panose="020B0604020202020204" pitchFamily="34" charset="0"/>
              <a:buChar char="•"/>
            </a:pPr>
            <a:endParaRPr lang="en-IE" sz="1200" dirty="0">
              <a:ea typeface="Calibri" panose="020F0502020204030204" pitchFamily="34" charset="0"/>
            </a:endParaRPr>
          </a:p>
        </p:txBody>
      </p:sp>
      <p:grpSp>
        <p:nvGrpSpPr>
          <p:cNvPr id="4" name="Graphic 2">
            <a:extLst>
              <a:ext uri="{FF2B5EF4-FFF2-40B4-BE49-F238E27FC236}">
                <a16:creationId xmlns:a16="http://schemas.microsoft.com/office/drawing/2014/main" id="{3A9CC609-CA15-73AF-CAC7-945F864A7B45}"/>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EC3A898F-9566-7BCA-5731-465BA38ED63A}"/>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4FB16999-F7DA-5E83-1F3F-FCAB4FF9C671}"/>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3A534D7B-F608-225C-1F37-9B1B2D4E47A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3552D742-E64F-D0EA-BDA8-A04A0182D1E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3099AEB4-8CBB-849C-95F8-09F42D9A14B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53CB3098-B239-1EE7-B542-473C50D090F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6B5B4581-BD8F-24D5-BDAA-A615AD6A097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1370F951-AD94-657A-C723-32068BFF2CF8}"/>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65304D5B-A3A0-ABEB-ED17-6D3C1706CC8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6493557C-21BE-5D98-07F6-592B3C8C2FF5}"/>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D3BAB106-6C4E-5FD9-9AAC-33C52C059B7C}"/>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4A2BDD39-AA4A-F864-E6B6-395D0C0C79D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AB1239FB-8128-6662-832A-7584CB647FC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2ECB3E5B-7AB0-F814-327B-E01567B26930}"/>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554E2C1F-E004-EB48-35BF-B3EBEF7C311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1C5D8C28-2DF5-5D71-B7F7-97F7F081BAE8}"/>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250FFFBB-51AA-B8E2-042F-81C73702C21B}"/>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FD44B416-C041-423B-DDAD-31930FBCE96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3A80DAC2-87EA-BEE5-2C1C-850F4E2CE85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6AAABF38-08BD-4FED-6EB3-B774FE12A797}"/>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92471B29-0E38-928B-03BA-3B4EA1F6E2CD}"/>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D53CD52E-0ECD-461B-908E-8004B331147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5DE3F51A-BB5A-01F3-BAE6-CF839843C2B3}"/>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4459868C-73B0-859E-9E9F-4F0B3B4E539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F660139C-B378-DEBC-E509-41158B7B6C57}"/>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19116879-D42D-1EF4-7407-023A2DB31F3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4" name="Slide Number Placeholder 9">
            <a:extLst>
              <a:ext uri="{FF2B5EF4-FFF2-40B4-BE49-F238E27FC236}">
                <a16:creationId xmlns:a16="http://schemas.microsoft.com/office/drawing/2014/main" id="{82299283-F4A6-4DF9-BC2B-ADA6074A6BA7}"/>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66</a:t>
            </a:fld>
            <a:endParaRPr lang="en-US" sz="1100"/>
          </a:p>
        </p:txBody>
      </p:sp>
    </p:spTree>
    <p:extLst>
      <p:ext uri="{BB962C8B-B14F-4D97-AF65-F5344CB8AC3E}">
        <p14:creationId xmlns:p14="http://schemas.microsoft.com/office/powerpoint/2010/main" val="26095050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611851" y="1538486"/>
            <a:ext cx="6335972" cy="8673645"/>
          </a:xfrm>
        </p:spPr>
        <p:txBody>
          <a:bodyPr lIns="91440" tIns="45720" rIns="91440" bIns="45720" numCol="1" spcCol="288000" anchor="t">
            <a:noAutofit/>
          </a:bodyPr>
          <a:lstStyle/>
          <a:p>
            <a:pPr marL="171450" indent="-171450" algn="l" fontAlgn="base">
              <a:spcBef>
                <a:spcPts val="600"/>
              </a:spcBef>
              <a:buFont typeface="Arial,Sans-Serif" panose="020B0604020202020204" pitchFamily="34" charset="0"/>
              <a:buChar char="•"/>
            </a:pPr>
            <a:r>
              <a:rPr lang="en-US" dirty="0">
                <a:latin typeface="Calibri"/>
                <a:ea typeface="Calibri" panose="020F0502020204030204" pitchFamily="34" charset="0"/>
                <a:cs typeface="Calibri"/>
              </a:rPr>
              <a:t>Salonen, A.O. (2013). Responsible Consumption. In: Idowu, S.O., Capaldi, N., Zu, L., Gupta, A.D. (eds) Encyclopedia of Corporate Social Responsibility. Springer, Berlin, Heidelberg. </a:t>
            </a:r>
            <a:r>
              <a:rPr lang="en-US"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https://doi.org/10.1007/978-3-642-28036-8_119</a:t>
            </a:r>
            <a:r>
              <a:rPr lang="en-US" dirty="0">
                <a:solidFill>
                  <a:srgbClr val="FFC000"/>
                </a:solidFill>
                <a:latin typeface="Calibri"/>
                <a:ea typeface="Calibri" panose="020F0502020204030204" pitchFamily="34" charset="0"/>
                <a:cs typeface="Calibri"/>
              </a:rPr>
              <a:t> </a:t>
            </a:r>
          </a:p>
          <a:p>
            <a:pPr marL="171450" indent="-171450" algn="l">
              <a:spcBef>
                <a:spcPts val="600"/>
              </a:spcBef>
              <a:buFont typeface="Arial,Sans-Serif" panose="020B0604020202020204" pitchFamily="34" charset="0"/>
              <a:buChar char="•"/>
            </a:pPr>
            <a:r>
              <a:rPr lang="en-US" dirty="0">
                <a:latin typeface="Calibri"/>
                <a:ea typeface="Calibri" panose="020F0502020204030204" pitchFamily="34" charset="0"/>
                <a:cs typeface="Calibri"/>
              </a:rPr>
              <a:t>Santarelli, R. L., Pierre, F., &amp; </a:t>
            </a:r>
            <a:r>
              <a:rPr lang="en-US" dirty="0" err="1">
                <a:latin typeface="Calibri"/>
                <a:ea typeface="Calibri" panose="020F0502020204030204" pitchFamily="34" charset="0"/>
                <a:cs typeface="Calibri"/>
              </a:rPr>
              <a:t>Corpet</a:t>
            </a:r>
            <a:r>
              <a:rPr lang="en-US" dirty="0">
                <a:latin typeface="Calibri"/>
                <a:ea typeface="Calibri" panose="020F0502020204030204" pitchFamily="34" charset="0"/>
                <a:cs typeface="Calibri"/>
              </a:rPr>
              <a:t>, D. E. (2008). Processed meat and colorectal cancer: a review of epidemiologic and experimental evidence. </a:t>
            </a:r>
            <a:r>
              <a:rPr lang="en-US" i="1" dirty="0">
                <a:latin typeface="Calibri"/>
                <a:ea typeface="Calibri" panose="020F0502020204030204" pitchFamily="34" charset="0"/>
                <a:cs typeface="Calibri"/>
              </a:rPr>
              <a:t>Nutrition and cancer</a:t>
            </a:r>
            <a:r>
              <a:rPr lang="en-US" dirty="0">
                <a:latin typeface="Calibri"/>
                <a:ea typeface="Calibri" panose="020F0502020204030204" pitchFamily="34" charset="0"/>
                <a:cs typeface="Calibri"/>
              </a:rPr>
              <a:t>, 60(2), 131-144. </a:t>
            </a:r>
          </a:p>
          <a:p>
            <a:pPr marL="171450" indent="-171450" algn="l">
              <a:spcBef>
                <a:spcPts val="600"/>
              </a:spcBef>
              <a:buFont typeface="Arial,Sans-Serif" panose="020B0604020202020204" pitchFamily="34" charset="0"/>
              <a:buChar char="•"/>
            </a:pPr>
            <a:r>
              <a:rPr lang="en-US" dirty="0">
                <a:latin typeface="Calibri"/>
                <a:ea typeface="Calibri" panose="020F0502020204030204" pitchFamily="34" charset="0"/>
                <a:cs typeface="Calibri"/>
              </a:rPr>
              <a:t>Saunders, K. M., &amp; Flugge, V. (2021). Food for Thought: Intellectual Property Protection for Recipes and Food Designs. Duke L. &amp; Tech. Rev., 19, 159.  </a:t>
            </a:r>
          </a:p>
          <a:p>
            <a:pPr marL="171450" indent="-171450" algn="l">
              <a:spcBef>
                <a:spcPts val="600"/>
              </a:spcBef>
              <a:buFont typeface="Arial,Sans-Serif" panose="020B0604020202020204" pitchFamily="34" charset="0"/>
              <a:buChar char="•"/>
            </a:pPr>
            <a:r>
              <a:rPr lang="en-US" dirty="0">
                <a:latin typeface="Calibri"/>
                <a:ea typeface="Calibri" panose="020F0502020204030204" pitchFamily="34" charset="0"/>
                <a:cs typeface="Calibri"/>
              </a:rPr>
              <a:t>Scarborough, P., Appleby, P. N., </a:t>
            </a:r>
            <a:r>
              <a:rPr lang="en-US" dirty="0" err="1">
                <a:latin typeface="Calibri"/>
                <a:ea typeface="Calibri" panose="020F0502020204030204" pitchFamily="34" charset="0"/>
                <a:cs typeface="Calibri"/>
              </a:rPr>
              <a:t>Mizdrak</a:t>
            </a:r>
            <a:r>
              <a:rPr lang="en-US" dirty="0">
                <a:latin typeface="Calibri"/>
                <a:ea typeface="Calibri" panose="020F0502020204030204" pitchFamily="34" charset="0"/>
                <a:cs typeface="Calibri"/>
              </a:rPr>
              <a:t>, A., Briggs, A. D., Travis, R. C., Bradbury, K. E., &amp; Key, T. J. (2014). Dietary greenhouse gas emissions of meat-eaters, fish-eaters, vegetarians and vegans in the UK. </a:t>
            </a:r>
            <a:r>
              <a:rPr lang="en-US" i="1" dirty="0">
                <a:latin typeface="Calibri"/>
                <a:ea typeface="Calibri" panose="020F0502020204030204" pitchFamily="34" charset="0"/>
                <a:cs typeface="Calibri"/>
              </a:rPr>
              <a:t>Climatic change</a:t>
            </a:r>
            <a:r>
              <a:rPr lang="en-US" dirty="0">
                <a:latin typeface="Calibri"/>
                <a:ea typeface="Calibri" panose="020F0502020204030204" pitchFamily="34" charset="0"/>
                <a:cs typeface="Calibri"/>
              </a:rPr>
              <a:t>, 125(2), 179-192.  </a:t>
            </a:r>
            <a:endParaRPr lang="en-US" dirty="0">
              <a:ea typeface="Calibri" panose="020F0502020204030204" pitchFamily="34" charset="0"/>
              <a:cs typeface="Calibri"/>
            </a:endParaRPr>
          </a:p>
          <a:p>
            <a:pPr marL="171450" indent="-171450" algn="l">
              <a:spcBef>
                <a:spcPts val="600"/>
              </a:spcBef>
              <a:buFont typeface="Arial,Sans-Serif" panose="020B0604020202020204" pitchFamily="34" charset="0"/>
              <a:buChar char="•"/>
            </a:pPr>
            <a:r>
              <a:rPr lang="en-US" dirty="0">
                <a:latin typeface="Calibri"/>
                <a:ea typeface="Calibri" panose="020F0502020204030204" pitchFamily="34" charset="0"/>
                <a:cs typeface="Calibri"/>
              </a:rPr>
              <a:t>Simeone, M., &amp; Scarpato, D. (2020). Sustainable consumption: How does social media affect food choices? </a:t>
            </a:r>
            <a:r>
              <a:rPr lang="en-US" i="1" dirty="0">
                <a:latin typeface="Calibri"/>
                <a:ea typeface="Calibri" panose="020F0502020204030204" pitchFamily="34" charset="0"/>
                <a:cs typeface="Calibri"/>
              </a:rPr>
              <a:t>Journal of Cleaner Production</a:t>
            </a:r>
            <a:r>
              <a:rPr lang="en-US" dirty="0">
                <a:latin typeface="Calibri"/>
                <a:ea typeface="Calibri" panose="020F0502020204030204" pitchFamily="34" charset="0"/>
                <a:cs typeface="Calibri"/>
              </a:rPr>
              <a:t>, 277, 124036.  </a:t>
            </a:r>
            <a:endParaRPr lang="en-US" dirty="0">
              <a:ea typeface="Calibri" panose="020F0502020204030204" pitchFamily="34" charset="0"/>
            </a:endParaRPr>
          </a:p>
          <a:p>
            <a:pPr marL="171450" indent="-171450" algn="l">
              <a:spcBef>
                <a:spcPts val="600"/>
              </a:spcBef>
              <a:buFont typeface="Arial,Sans-Serif" panose="020B0604020202020204" pitchFamily="34" charset="0"/>
              <a:buChar char="•"/>
            </a:pPr>
            <a:r>
              <a:rPr lang="en-US" dirty="0">
                <a:latin typeface="Calibri"/>
                <a:ea typeface="Calibri" panose="020F0502020204030204" pitchFamily="34" charset="0"/>
                <a:cs typeface="Calibri"/>
              </a:rPr>
              <a:t>Slow Food (2013), Slow Food’s Contribution to the Debate on the Sustainability of the Food System. Retrieved from: </a:t>
            </a:r>
            <a:r>
              <a:rPr lang="en-US" dirty="0">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https://docslib.org/doc/12142127/slow-foods-contribution-to-the-debate-on-the-sustainability-of-the</a:t>
            </a:r>
            <a:r>
              <a:rPr lang="en-US" dirty="0">
                <a:solidFill>
                  <a:srgbClr val="F79037"/>
                </a:solidFill>
                <a:latin typeface="Calibri"/>
                <a:ea typeface="Calibri" panose="020F0502020204030204" pitchFamily="34" charset="0"/>
                <a:cs typeface="Calibri"/>
              </a:rPr>
              <a:t> </a:t>
            </a:r>
            <a:endParaRPr lang="en-US" dirty="0">
              <a:solidFill>
                <a:srgbClr val="F79037"/>
              </a:solidFill>
            </a:endParaRPr>
          </a:p>
          <a:p>
            <a:pPr marL="171450" indent="-171450" algn="l">
              <a:spcBef>
                <a:spcPts val="600"/>
              </a:spcBef>
              <a:buFont typeface="Arial,Sans-Serif" panose="020B0604020202020204" pitchFamily="34" charset="0"/>
              <a:buChar char="•"/>
            </a:pPr>
            <a:r>
              <a:rPr lang="en-US" dirty="0">
                <a:latin typeface="Calibri"/>
                <a:ea typeface="Calibri" panose="020F0502020204030204" pitchFamily="34" charset="0"/>
                <a:cs typeface="Calibri"/>
              </a:rPr>
              <a:t>Smith, B. (2019) American Institute of Cancer Research: Processed Meat and Cancer. Retrieved from </a:t>
            </a:r>
            <a:r>
              <a:rPr lang="en-US" u="sng" dirty="0">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https://www.aicr.org/resources/blog/processed-meat-and-cancer/</a:t>
            </a:r>
            <a:r>
              <a:rPr lang="en-US" dirty="0">
                <a:solidFill>
                  <a:srgbClr val="F79037"/>
                </a:solidFill>
                <a:latin typeface="Calibri"/>
                <a:ea typeface="Calibri" panose="020F0502020204030204" pitchFamily="34" charset="0"/>
                <a:cs typeface="Calibri"/>
              </a:rPr>
              <a:t> </a:t>
            </a:r>
            <a:endParaRPr lang="en-US" dirty="0">
              <a:solidFill>
                <a:srgbClr val="F79037"/>
              </a:solidFill>
              <a:ea typeface="Calibri" panose="020F0502020204030204" pitchFamily="34" charset="0"/>
              <a:cs typeface="Calibri"/>
            </a:endParaRPr>
          </a:p>
          <a:p>
            <a:pPr marL="171450" indent="-171450" algn="l">
              <a:spcBef>
                <a:spcPts val="600"/>
              </a:spcBef>
              <a:buFont typeface="Arial,Sans-Serif" panose="020B0604020202020204" pitchFamily="34" charset="0"/>
              <a:buChar char="•"/>
            </a:pPr>
            <a:r>
              <a:rPr lang="en-US" dirty="0">
                <a:latin typeface="Calibri"/>
                <a:ea typeface="Calibri" panose="020F0502020204030204" pitchFamily="34" charset="0"/>
                <a:cs typeface="Calibri"/>
              </a:rPr>
              <a:t>Smith, R., Kelly, B., Yeatman, H., &amp; Boyland, E. (2019). Food marketing influences children’s attitudes, preferences and consumption: a systematic critical review. </a:t>
            </a:r>
            <a:r>
              <a:rPr lang="en-US" i="1" dirty="0">
                <a:latin typeface="Calibri"/>
                <a:ea typeface="Calibri" panose="020F0502020204030204" pitchFamily="34" charset="0"/>
                <a:cs typeface="Calibri"/>
              </a:rPr>
              <a:t>Nutrients</a:t>
            </a:r>
            <a:r>
              <a:rPr lang="en-US" dirty="0">
                <a:latin typeface="Calibri"/>
                <a:ea typeface="Calibri" panose="020F0502020204030204" pitchFamily="34" charset="0"/>
                <a:cs typeface="Calibri"/>
              </a:rPr>
              <a:t>, </a:t>
            </a:r>
            <a:r>
              <a:rPr lang="en-US" i="1" dirty="0">
                <a:latin typeface="Calibri"/>
                <a:ea typeface="Calibri" panose="020F0502020204030204" pitchFamily="34" charset="0"/>
                <a:cs typeface="Calibri"/>
              </a:rPr>
              <a:t>11</a:t>
            </a:r>
            <a:r>
              <a:rPr lang="en-US" dirty="0">
                <a:latin typeface="Calibri"/>
                <a:ea typeface="Calibri" panose="020F0502020204030204" pitchFamily="34" charset="0"/>
                <a:cs typeface="Calibri"/>
              </a:rPr>
              <a:t>(4), 875.</a:t>
            </a:r>
            <a:endParaRPr lang="en-US" dirty="0">
              <a:ea typeface="Calibri" panose="020F0502020204030204" pitchFamily="34" charset="0"/>
              <a:cs typeface="Calibri"/>
            </a:endParaRPr>
          </a:p>
          <a:p>
            <a:pPr marL="171450" indent="-171450" algn="l">
              <a:spcBef>
                <a:spcPts val="600"/>
              </a:spcBef>
              <a:buFont typeface="Arial,Sans-Serif" panose="020B0604020202020204" pitchFamily="34" charset="0"/>
              <a:buChar char="•"/>
            </a:pPr>
            <a:r>
              <a:rPr lang="en-US" dirty="0" err="1">
                <a:latin typeface="Calibri"/>
                <a:ea typeface="Calibri" panose="020F0502020204030204" pitchFamily="34" charset="0"/>
                <a:cs typeface="Calibri"/>
              </a:rPr>
              <a:t>Steavenson</a:t>
            </a:r>
            <a:r>
              <a:rPr lang="en-US" dirty="0">
                <a:latin typeface="Calibri"/>
                <a:ea typeface="Calibri" panose="020F0502020204030204" pitchFamily="34" charset="0"/>
                <a:cs typeface="Calibri"/>
              </a:rPr>
              <a:t>, W. (2021). How things are changing for women in the kitchen. Retrieved from </a:t>
            </a:r>
            <a:r>
              <a:rPr lang="en-US" dirty="0">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https://www.ft.com/content/d8677261-e136-4969-bd5f-a19a539cbdbc</a:t>
            </a:r>
            <a:r>
              <a:rPr lang="en-US" dirty="0">
                <a:solidFill>
                  <a:srgbClr val="F79037"/>
                </a:solidFill>
                <a:latin typeface="Calibri"/>
                <a:ea typeface="Calibri" panose="020F0502020204030204" pitchFamily="34" charset="0"/>
                <a:cs typeface="Calibri"/>
              </a:rPr>
              <a:t>  </a:t>
            </a:r>
            <a:endParaRPr lang="en-US" dirty="0">
              <a:solidFill>
                <a:srgbClr val="F79037"/>
              </a:solidFill>
              <a:ea typeface="Calibri" panose="020F0502020204030204" pitchFamily="34" charset="0"/>
              <a:cs typeface="Calibri"/>
            </a:endParaRPr>
          </a:p>
          <a:p>
            <a:pPr marL="171450" indent="-171450" algn="l">
              <a:spcBef>
                <a:spcPts val="600"/>
              </a:spcBef>
              <a:buFont typeface="Arial,Sans-Serif" panose="020B0604020202020204" pitchFamily="34" charset="0"/>
              <a:buChar char="•"/>
            </a:pPr>
            <a:r>
              <a:rPr lang="en-US" dirty="0" err="1">
                <a:latin typeface="Calibri"/>
                <a:ea typeface="Calibri" panose="020F0502020204030204" pitchFamily="34" charset="0"/>
                <a:cs typeface="Calibri"/>
              </a:rPr>
              <a:t>Taillie</a:t>
            </a:r>
            <a:r>
              <a:rPr lang="en-US" dirty="0">
                <a:latin typeface="Calibri"/>
                <a:ea typeface="Calibri" panose="020F0502020204030204" pitchFamily="34" charset="0"/>
                <a:cs typeface="Calibri"/>
              </a:rPr>
              <a:t>, L. S., Busey, E., Stoltze, F. M., &amp; Dillman Carpentier, F. R. (2019). Governmental policies to reduce unhealthy food marketing to children. </a:t>
            </a:r>
            <a:r>
              <a:rPr lang="en-US" i="1" dirty="0">
                <a:latin typeface="Calibri"/>
                <a:ea typeface="Calibri" panose="020F0502020204030204" pitchFamily="34" charset="0"/>
                <a:cs typeface="Calibri"/>
              </a:rPr>
              <a:t>Nutrition reviews</a:t>
            </a:r>
            <a:r>
              <a:rPr lang="en-US" dirty="0">
                <a:latin typeface="Calibri"/>
                <a:ea typeface="Calibri" panose="020F0502020204030204" pitchFamily="34" charset="0"/>
                <a:cs typeface="Calibri"/>
              </a:rPr>
              <a:t>, </a:t>
            </a:r>
            <a:r>
              <a:rPr lang="en-US" i="1" dirty="0">
                <a:latin typeface="Calibri"/>
                <a:ea typeface="Calibri" panose="020F0502020204030204" pitchFamily="34" charset="0"/>
                <a:cs typeface="Calibri"/>
              </a:rPr>
              <a:t>77</a:t>
            </a:r>
            <a:r>
              <a:rPr lang="en-US" dirty="0">
                <a:latin typeface="Calibri"/>
                <a:ea typeface="Calibri" panose="020F0502020204030204" pitchFamily="34" charset="0"/>
                <a:cs typeface="Calibri"/>
              </a:rPr>
              <a:t>(11), 787-816.</a:t>
            </a:r>
            <a:endParaRPr lang="en-US" dirty="0">
              <a:ea typeface="Calibri" panose="020F0502020204030204" pitchFamily="34" charset="0"/>
              <a:cs typeface="Calibri"/>
            </a:endParaRPr>
          </a:p>
          <a:p>
            <a:pPr marL="171450" indent="-171450" algn="l">
              <a:spcBef>
                <a:spcPts val="600"/>
              </a:spcBef>
              <a:buFont typeface="Arial,Sans-Serif" panose="020B0604020202020204" pitchFamily="34" charset="0"/>
              <a:buChar char="•"/>
            </a:pPr>
            <a:r>
              <a:rPr lang="en-US" dirty="0">
                <a:latin typeface="Calibri"/>
                <a:ea typeface="Calibri" panose="020F0502020204030204" pitchFamily="34" charset="0"/>
                <a:cs typeface="Calibri"/>
              </a:rPr>
              <a:t>Terry, P., Giovannucci, E., Michels, K. B., Bergkvist, L., Hansen, H., Holmberg, L., &amp; Wolk, A. (2001). Fruit, vegetables, dietary fiber, and risk of colorectal cancer. </a:t>
            </a:r>
            <a:r>
              <a:rPr lang="en-US" i="1" dirty="0">
                <a:latin typeface="Calibri"/>
                <a:ea typeface="Calibri" panose="020F0502020204030204" pitchFamily="34" charset="0"/>
                <a:cs typeface="Calibri"/>
              </a:rPr>
              <a:t>Journal of the National Cancer Institute</a:t>
            </a:r>
            <a:r>
              <a:rPr lang="en-US" dirty="0">
                <a:latin typeface="Calibri"/>
                <a:ea typeface="Calibri" panose="020F0502020204030204" pitchFamily="34" charset="0"/>
                <a:cs typeface="Calibri"/>
              </a:rPr>
              <a:t>, 93(7), 525-533. </a:t>
            </a:r>
            <a:endParaRPr lang="en-US" dirty="0"/>
          </a:p>
          <a:p>
            <a:pPr marL="171450" indent="-171450" algn="l">
              <a:spcBef>
                <a:spcPts val="600"/>
              </a:spcBef>
              <a:buFont typeface="Arial" panose="020B0604020202020204" pitchFamily="34" charset="0"/>
              <a:buChar char="•"/>
            </a:pPr>
            <a:r>
              <a:rPr lang="en-US" dirty="0">
                <a:latin typeface="Calibri"/>
                <a:ea typeface="Calibri" panose="020F0502020204030204" pitchFamily="34" charset="0"/>
                <a:cs typeface="Calibri"/>
              </a:rPr>
              <a:t>The Economic Times (2023), </a:t>
            </a:r>
            <a:r>
              <a:rPr lang="en-US" dirty="0">
                <a:latin typeface="Calibri"/>
                <a:cs typeface="Calibri"/>
              </a:rPr>
              <a:t>What is 'Fair Trade Price' Retrieved from </a:t>
            </a:r>
            <a:r>
              <a:rPr lang="en-US" dirty="0">
                <a:solidFill>
                  <a:srgbClr val="F79037"/>
                </a:solidFill>
                <a:latin typeface="Calibri"/>
                <a:cs typeface="Calibri"/>
                <a:hlinkClick r:id="rId6">
                  <a:extLst>
                    <a:ext uri="{A12FA001-AC4F-418D-AE19-62706E023703}">
                      <ahyp:hlinkClr xmlns:ahyp="http://schemas.microsoft.com/office/drawing/2018/hyperlinkcolor" val="tx"/>
                    </a:ext>
                  </a:extLst>
                </a:hlinkClick>
              </a:rPr>
              <a:t>https</a:t>
            </a:r>
            <a:r>
              <a:rPr lang="en-US" dirty="0">
                <a:solidFill>
                  <a:srgbClr val="F79037"/>
                </a:solidFill>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://economictimes.indiatimes.com/definition/fair-trade-price</a:t>
            </a:r>
            <a:r>
              <a:rPr lang="en-US" dirty="0">
                <a:solidFill>
                  <a:srgbClr val="F79037"/>
                </a:solidFill>
                <a:latin typeface="Calibri"/>
                <a:ea typeface="Calibri" panose="020F0502020204030204" pitchFamily="34" charset="0"/>
                <a:cs typeface="Calibri"/>
              </a:rPr>
              <a:t> </a:t>
            </a:r>
            <a:r>
              <a:rPr lang="en-US" dirty="0">
                <a:latin typeface="Calibri"/>
                <a:ea typeface="Calibri" panose="020F0502020204030204" pitchFamily="34" charset="0"/>
                <a:cs typeface="Calibri"/>
              </a:rPr>
              <a:t>(Access Date: 06.02.2023) </a:t>
            </a:r>
            <a:endParaRPr lang="en-US" dirty="0"/>
          </a:p>
          <a:p>
            <a:pPr marL="171450" indent="-171450" algn="l">
              <a:spcBef>
                <a:spcPts val="600"/>
              </a:spcBef>
              <a:buFont typeface="Arial" panose="020B0604020202020204" pitchFamily="34" charset="0"/>
              <a:buChar char="•"/>
            </a:pPr>
            <a:r>
              <a:rPr lang="en-US" dirty="0">
                <a:latin typeface="Calibri"/>
                <a:ea typeface="Calibri" panose="020F0502020204030204" pitchFamily="34" charset="0"/>
                <a:cs typeface="Calibri"/>
              </a:rPr>
              <a:t>Thompson, P. B. (2018) Farming, The Virtues, and Agrarian Philosophy. In </a:t>
            </a:r>
            <a:r>
              <a:rPr lang="en-US" dirty="0">
                <a:latin typeface="Calibri"/>
                <a:cs typeface="Calibri"/>
              </a:rPr>
              <a:t>The Oxford Handbook of Food Ethics. Barnhill, A., Doggett, T. &amp; </a:t>
            </a:r>
            <a:r>
              <a:rPr lang="en-US" dirty="0" err="1">
                <a:latin typeface="Calibri"/>
                <a:cs typeface="Calibri"/>
              </a:rPr>
              <a:t>Budolfson</a:t>
            </a:r>
            <a:r>
              <a:rPr lang="en-US" dirty="0">
                <a:latin typeface="Calibri"/>
                <a:cs typeface="Calibri"/>
              </a:rPr>
              <a:t>, M. (Eds.). Oxford University Press.</a:t>
            </a:r>
            <a:endParaRPr lang="en-US" dirty="0">
              <a:ea typeface="Calibri" panose="020F0502020204030204" pitchFamily="34" charset="0"/>
              <a:cs typeface="Calibri"/>
            </a:endParaRPr>
          </a:p>
          <a:p>
            <a:pPr marL="171450" indent="-171450" algn="l"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Tosi, A. (2007). Re-housing and social reintegration of homeless people: A case study from Milan. Innovation</a:t>
            </a:r>
            <a:r>
              <a:rPr lang="en-US" dirty="0">
                <a:latin typeface="Calibri"/>
                <a:ea typeface="Calibri" panose="020F0502020204030204" pitchFamily="34" charset="0"/>
                <a:cs typeface="Calibri"/>
              </a:rPr>
              <a:t>. </a:t>
            </a:r>
            <a:r>
              <a:rPr lang="en-US" i="1" dirty="0">
                <a:solidFill>
                  <a:srgbClr val="000000"/>
                </a:solidFill>
                <a:effectLst/>
                <a:latin typeface="Calibri"/>
                <a:ea typeface="Calibri" panose="020F0502020204030204" pitchFamily="34" charset="0"/>
                <a:cs typeface="Calibri"/>
              </a:rPr>
              <a:t>The European Journal of Social Science Research</a:t>
            </a:r>
            <a:r>
              <a:rPr lang="en-US" i="0" dirty="0">
                <a:solidFill>
                  <a:srgbClr val="000000"/>
                </a:solidFill>
                <a:effectLst/>
                <a:latin typeface="Calibri"/>
                <a:ea typeface="Calibri" panose="020F0502020204030204" pitchFamily="34" charset="0"/>
                <a:cs typeface="Calibri"/>
              </a:rPr>
              <a:t>, 18(2), 183-203. </a:t>
            </a:r>
          </a:p>
          <a:p>
            <a:pPr marL="171450" indent="-171450" algn="l">
              <a:spcBef>
                <a:spcPts val="600"/>
              </a:spcBef>
              <a:buFont typeface="Arial,Sans-Serif" panose="020B0604020202020204" pitchFamily="34" charset="0"/>
              <a:buChar char="•"/>
            </a:pPr>
            <a:r>
              <a:rPr lang="en-US" dirty="0" err="1">
                <a:latin typeface="Calibri"/>
                <a:ea typeface="Calibri" panose="020F0502020204030204" pitchFamily="34" charset="0"/>
                <a:cs typeface="Calibri"/>
              </a:rPr>
              <a:t>Traïni</a:t>
            </a:r>
            <a:r>
              <a:rPr lang="en-US" dirty="0">
                <a:latin typeface="Calibri"/>
                <a:ea typeface="Calibri" panose="020F0502020204030204" pitchFamily="34" charset="0"/>
                <a:cs typeface="Calibri"/>
              </a:rPr>
              <a:t>, C. (2016). T</a:t>
            </a:r>
            <a:r>
              <a:rPr lang="en-US" i="1" dirty="0">
                <a:latin typeface="Calibri"/>
                <a:ea typeface="Calibri" panose="020F0502020204030204" pitchFamily="34" charset="0"/>
                <a:cs typeface="Calibri"/>
              </a:rPr>
              <a:t>he Animal Rights Struggle: An Essay in Historical Sociology</a:t>
            </a:r>
            <a:r>
              <a:rPr lang="en-US" dirty="0">
                <a:latin typeface="Calibri"/>
                <a:ea typeface="Calibri" panose="020F0502020204030204" pitchFamily="34" charset="0"/>
                <a:cs typeface="Calibri"/>
              </a:rPr>
              <a:t>. HAL Id: halshs-02864005 </a:t>
            </a:r>
          </a:p>
          <a:p>
            <a:pPr marL="171450" indent="-171450" algn="l" fontAlgn="base">
              <a:spcBef>
                <a:spcPts val="600"/>
              </a:spcBef>
              <a:buFont typeface="Arial" panose="020B0604020202020204" pitchFamily="34" charset="0"/>
              <a:buChar char="•"/>
            </a:pPr>
            <a:r>
              <a:rPr lang="en-US" i="0" dirty="0">
                <a:effectLst/>
                <a:latin typeface="Calibri"/>
                <a:ea typeface="Calibri" panose="020F0502020204030204" pitchFamily="34" charset="0"/>
                <a:cs typeface="Calibri"/>
              </a:rPr>
              <a:t>United</a:t>
            </a:r>
            <a:r>
              <a:rPr lang="en-US" dirty="0">
                <a:latin typeface="Calibri"/>
                <a:ea typeface="Calibri" panose="020F0502020204030204" pitchFamily="34" charset="0"/>
                <a:cs typeface="Calibri"/>
              </a:rPr>
              <a:t> States Copyright Office, (n.d.) What is Copyright? </a:t>
            </a:r>
            <a:r>
              <a:rPr lang="en-US" dirty="0">
                <a:solidFill>
                  <a:srgbClr val="F79037"/>
                </a:solidFill>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https://www.copyright.gov/what-is-copyright/</a:t>
            </a:r>
            <a:r>
              <a:rPr lang="en-US" dirty="0">
                <a:solidFill>
                  <a:srgbClr val="F79037"/>
                </a:solidFill>
                <a:latin typeface="Calibri"/>
                <a:ea typeface="Calibri" panose="020F0502020204030204" pitchFamily="34" charset="0"/>
                <a:cs typeface="Calibri"/>
              </a:rPr>
              <a:t> </a:t>
            </a:r>
            <a:endParaRPr lang="en-US" dirty="0">
              <a:solidFill>
                <a:srgbClr val="F79037"/>
              </a:solidFill>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endParaRPr>
          </a:p>
          <a:p>
            <a:pPr marL="171450" indent="-171450" algn="l">
              <a:spcBef>
                <a:spcPts val="600"/>
              </a:spcBef>
              <a:buFont typeface="Arial" panose="020B0604020202020204" pitchFamily="34" charset="0"/>
              <a:buChar char="•"/>
            </a:pPr>
            <a:r>
              <a:rPr lang="en-US" dirty="0">
                <a:latin typeface="Calibri"/>
                <a:ea typeface="Calibri" panose="020F0502020204030204" pitchFamily="34" charset="0"/>
                <a:cs typeface="Calibri"/>
              </a:rPr>
              <a:t>United</a:t>
            </a:r>
            <a:r>
              <a:rPr lang="en-US" i="0" dirty="0">
                <a:solidFill>
                  <a:srgbClr val="000000"/>
                </a:solidFill>
                <a:effectLst/>
                <a:latin typeface="Calibri"/>
                <a:ea typeface="Calibri" panose="020F0502020204030204" pitchFamily="34" charset="0"/>
                <a:cs typeface="Calibri"/>
              </a:rPr>
              <a:t> States Environmental Protection Agency</a:t>
            </a:r>
            <a:r>
              <a:rPr lang="en-US" dirty="0">
                <a:latin typeface="Calibri"/>
                <a:ea typeface="Calibri" panose="020F0502020204030204" pitchFamily="34" charset="0"/>
                <a:cs typeface="Calibri"/>
              </a:rPr>
              <a:t> [</a:t>
            </a:r>
            <a:r>
              <a:rPr lang="en-US" i="0" dirty="0">
                <a:solidFill>
                  <a:srgbClr val="000000"/>
                </a:solidFill>
                <a:effectLst/>
                <a:latin typeface="Calibri"/>
                <a:ea typeface="Calibri" panose="020F0502020204030204" pitchFamily="34" charset="0"/>
                <a:cs typeface="Calibri"/>
              </a:rPr>
              <a:t>EPA</a:t>
            </a:r>
            <a:r>
              <a:rPr lang="en-US" dirty="0">
                <a:latin typeface="Calibri"/>
                <a:ea typeface="Calibri" panose="020F0502020204030204" pitchFamily="34" charset="0"/>
                <a:cs typeface="Calibri"/>
              </a:rPr>
              <a:t>]</a:t>
            </a:r>
            <a:r>
              <a:rPr lang="en-US" i="0" dirty="0">
                <a:solidFill>
                  <a:srgbClr val="000000"/>
                </a:solidFill>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(2020) Sources</a:t>
            </a:r>
            <a:r>
              <a:rPr lang="en-US" i="0" dirty="0">
                <a:solidFill>
                  <a:srgbClr val="000000"/>
                </a:solidFill>
                <a:effectLst/>
                <a:latin typeface="Calibri"/>
                <a:ea typeface="Calibri" panose="020F0502020204030204" pitchFamily="34" charset="0"/>
                <a:cs typeface="Calibri"/>
              </a:rPr>
              <a:t> of Greenhouse Gas Emissions,</a:t>
            </a:r>
            <a:r>
              <a:rPr lang="en-US" dirty="0">
                <a:latin typeface="Calibri"/>
                <a:ea typeface="Calibri" panose="020F0502020204030204" pitchFamily="34" charset="0"/>
                <a:cs typeface="Calibri"/>
              </a:rPr>
              <a:t> Retrieved from </a:t>
            </a:r>
            <a:r>
              <a:rPr lang="en-US" i="0" dirty="0">
                <a:solidFill>
                  <a:srgbClr val="F79037"/>
                </a:solidFill>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https://www.epa.gov/</a:t>
            </a:r>
            <a:r>
              <a:rPr lang="en-US" dirty="0">
                <a:solidFill>
                  <a:srgbClr val="F79037"/>
                </a:solidFill>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greenvehicles</a:t>
            </a:r>
            <a:r>
              <a:rPr lang="en-US" i="0" dirty="0">
                <a:solidFill>
                  <a:srgbClr val="F79037"/>
                </a:solidFill>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a:t>
            </a:r>
            <a:r>
              <a:rPr lang="en-US" dirty="0">
                <a:solidFill>
                  <a:srgbClr val="F79037"/>
                </a:solidFill>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fast-facts-transportation-greenhouse-gas-emissions</a:t>
            </a:r>
            <a:endParaRPr lang="en-US" dirty="0">
              <a:solidFill>
                <a:srgbClr val="F79037"/>
              </a:solidFill>
              <a:latin typeface="Calibri"/>
              <a:ea typeface="Calibri" panose="020F0502020204030204" pitchFamily="34" charset="0"/>
              <a:cs typeface="Calibri"/>
            </a:endParaRPr>
          </a:p>
          <a:p>
            <a:pPr marL="171450" indent="-171450" algn="l">
              <a:spcBef>
                <a:spcPts val="600"/>
              </a:spcBef>
              <a:buFont typeface="Arial,Sans-Serif" panose="020B0604020202020204" pitchFamily="34" charset="0"/>
              <a:buChar char="•"/>
            </a:pPr>
            <a:r>
              <a:rPr lang="en-US" dirty="0">
                <a:latin typeface="Calibri"/>
                <a:cs typeface="Calibri"/>
              </a:rPr>
              <a:t>United States Patent and Trademark Office [USPTO] (2016). Electronic Information Products Division, Patent Technology Monitoring Team. </a:t>
            </a:r>
            <a:r>
              <a:rPr lang="en-US" dirty="0">
                <a:solidFill>
                  <a:srgbClr val="F79037"/>
                </a:solidFill>
                <a:latin typeface="Calibri"/>
                <a:cs typeface="Calibri"/>
                <a:hlinkClick r:id="rId9">
                  <a:extLst>
                    <a:ext uri="{A12FA001-AC4F-418D-AE19-62706E023703}">
                      <ahyp:hlinkClr xmlns:ahyp="http://schemas.microsoft.com/office/drawing/2018/hyperlinkcolor" val="tx"/>
                    </a:ext>
                  </a:extLst>
                </a:hlinkClick>
              </a:rPr>
              <a:t>https://www.uspto.gov/web/offices/ac/ido/oeip/taf/data/patdesc.htm</a:t>
            </a:r>
            <a:r>
              <a:rPr lang="en-US" dirty="0">
                <a:latin typeface="Calibri"/>
                <a:cs typeface="Calibri"/>
              </a:rPr>
              <a:t> </a:t>
            </a:r>
            <a:endParaRPr lang="en-US" dirty="0"/>
          </a:p>
          <a:p>
            <a:pPr marL="171450" indent="-171450" algn="l">
              <a:spcBef>
                <a:spcPts val="600"/>
              </a:spcBef>
              <a:buFont typeface="Arial" panose="020B0604020202020204" pitchFamily="34" charset="0"/>
              <a:buChar char="•"/>
            </a:pPr>
            <a:r>
              <a:rPr lang="en-US" dirty="0">
                <a:latin typeface="Calibri"/>
                <a:ea typeface="Calibri" panose="020F0502020204030204" pitchFamily="34" charset="0"/>
                <a:cs typeface="Calibri"/>
              </a:rPr>
              <a:t>United Nations [UN</a:t>
            </a:r>
            <a:r>
              <a:rPr lang="en-US" b="1" dirty="0">
                <a:latin typeface="Calibri"/>
                <a:ea typeface="Calibri" panose="020F0502020204030204" pitchFamily="34" charset="0"/>
                <a:cs typeface="Calibri"/>
              </a:rPr>
              <a:t>] </a:t>
            </a:r>
            <a:r>
              <a:rPr lang="en-US" dirty="0">
                <a:latin typeface="Calibri"/>
                <a:ea typeface="Calibri" panose="020F0502020204030204" pitchFamily="34" charset="0"/>
                <a:cs typeface="Calibri"/>
              </a:rPr>
              <a:t>(n.d.) </a:t>
            </a:r>
            <a:r>
              <a:rPr lang="en-US" dirty="0">
                <a:latin typeface="Calibri"/>
                <a:cs typeface="Calibri"/>
              </a:rPr>
              <a:t>Goal 12: Ensure sustainable consumption and production patterns. </a:t>
            </a:r>
            <a:r>
              <a:rPr lang="en-US" dirty="0">
                <a:solidFill>
                  <a:srgbClr val="F79037"/>
                </a:solidFill>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https://www.un.org/sustainabledevelopment/sustainable-consumption-production/</a:t>
            </a:r>
            <a:r>
              <a:rPr lang="en-US" dirty="0">
                <a:latin typeface="Calibri"/>
                <a:ea typeface="Calibri" panose="020F0502020204030204" pitchFamily="34" charset="0"/>
                <a:cs typeface="Calibri"/>
              </a:rPr>
              <a:t> (Access Date: 10.08.2022).</a:t>
            </a:r>
            <a:endParaRPr lang="en-US" dirty="0"/>
          </a:p>
          <a:p>
            <a:pPr marL="171450" indent="-171450" algn="l" rtl="0">
              <a:spcBef>
                <a:spcPts val="600"/>
              </a:spcBef>
              <a:buChar char="•"/>
            </a:pPr>
            <a:endParaRPr lang="en-IE" sz="1200" dirty="0">
              <a:ea typeface="Calibri" panose="020F0502020204030204" pitchFamily="34" charset="0"/>
            </a:endParaRPr>
          </a:p>
        </p:txBody>
      </p:sp>
      <p:grpSp>
        <p:nvGrpSpPr>
          <p:cNvPr id="4" name="Graphic 2">
            <a:extLst>
              <a:ext uri="{FF2B5EF4-FFF2-40B4-BE49-F238E27FC236}">
                <a16:creationId xmlns:a16="http://schemas.microsoft.com/office/drawing/2014/main" id="{68939201-0DB0-608A-5334-0FC1667B4407}"/>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2049AA31-3351-2F60-02EB-CF8784C515BE}"/>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2F03836A-206A-3DD1-FD27-CFD841DDD3C1}"/>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6B8283E2-3A30-64A1-C553-C9021F5A153B}"/>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0196F74B-208C-5B42-8726-2785D504592B}"/>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EAD1F7F2-1FC8-E513-8C72-A632468B46F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EC17570F-9080-CA03-4032-27DFC6EB82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A0090B3B-993D-6EAE-70F9-A7AE3A5D1517}"/>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3AFA78B6-CA8F-296A-AD4D-01C7487B01AC}"/>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9EFF9A65-C683-5D2C-0234-FB65FCBCDE2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DF677360-E397-1AA3-3FEE-C4ACBCE8557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407698D6-0551-E415-6E73-7F955EDDD5A8}"/>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2F3CC7AC-D756-37BC-B888-416A2E8AFDC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EF67014F-91E7-3F75-BDFC-60085DB53C5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F9AA9AA4-B141-F744-D06F-60CB9E6EDDE9}"/>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85742D4A-DBA9-915C-F610-A6344F5ED6BF}"/>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7172D926-6D7C-9916-863B-9002F58E9EFF}"/>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14EDF037-B6E4-1940-5E0C-9F044CBA1A9E}"/>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D95E93F5-1594-E99C-F779-431C4E06992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E9671A77-10F7-9CDF-FB5E-FC90416E82C0}"/>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F27D8B3B-8812-36E3-0970-5BD3F266C882}"/>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2709A9FD-AEBA-A524-5424-060CD70D011E}"/>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B0CB296E-B394-473C-B7B0-F7AEC6C1A9B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0F408DDF-813B-C194-0DE4-F27104DD80C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CEAB8B6C-67A5-C21F-6640-33107F336F4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6F916FDA-1045-7BE4-C585-B9C2E411853F}"/>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AA3BF402-C145-00BC-1DF9-C264BB17F85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2" name="Slide Number Placeholder 9">
            <a:extLst>
              <a:ext uri="{FF2B5EF4-FFF2-40B4-BE49-F238E27FC236}">
                <a16:creationId xmlns:a16="http://schemas.microsoft.com/office/drawing/2014/main" id="{199923B7-C1A1-C7DE-F848-96A2DBAA180F}"/>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67</a:t>
            </a:fld>
            <a:endParaRPr lang="en-US" sz="1100"/>
          </a:p>
        </p:txBody>
      </p:sp>
    </p:spTree>
    <p:extLst>
      <p:ext uri="{BB962C8B-B14F-4D97-AF65-F5344CB8AC3E}">
        <p14:creationId xmlns:p14="http://schemas.microsoft.com/office/powerpoint/2010/main" val="5500700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DC5B4C-297A-19BC-DA4E-22784BBA83FD}"/>
              </a:ext>
            </a:extLst>
          </p:cNvPr>
          <p:cNvSpPr>
            <a:spLocks noGrp="1"/>
          </p:cNvSpPr>
          <p:nvPr>
            <p:ph type="body" sz="quarter" idx="32"/>
          </p:nvPr>
        </p:nvSpPr>
        <p:spPr/>
        <p:txBody>
          <a:bodyPr lIns="91440" tIns="45720" rIns="91440" bIns="45720" numCol="1" spcCol="288000" anchor="t">
            <a:noAutofit/>
          </a:bodyPr>
          <a:lstStyle/>
          <a:p>
            <a:pPr marL="171450" indent="-171450" algn="l">
              <a:spcBef>
                <a:spcPts val="600"/>
              </a:spcBef>
              <a:buFont typeface="Arial,Sans-Serif"/>
              <a:buChar char="•"/>
            </a:pPr>
            <a:r>
              <a:rPr lang="en-US" dirty="0">
                <a:latin typeface="Calibri"/>
                <a:cs typeface="Calibri"/>
              </a:rPr>
              <a:t>van Poppel, G., Verhoeven, D. T., Verhagen, H., &amp; </a:t>
            </a:r>
            <a:r>
              <a:rPr lang="en-US" dirty="0" err="1">
                <a:latin typeface="Calibri"/>
                <a:cs typeface="Calibri"/>
              </a:rPr>
              <a:t>Goldbohm</a:t>
            </a:r>
            <a:r>
              <a:rPr lang="en-US" dirty="0">
                <a:latin typeface="Calibri"/>
                <a:cs typeface="Calibri"/>
              </a:rPr>
              <a:t>, R. A. (1999). Brassica vegetables and cancer prevention. In Advances in nutrition and cancer, 2, 159-168. Springer, Boston, MA. </a:t>
            </a:r>
          </a:p>
          <a:p>
            <a:pPr marL="171450" indent="-171450" algn="l">
              <a:spcBef>
                <a:spcPts val="600"/>
              </a:spcBef>
              <a:buFont typeface="Arial,Sans-Serif"/>
              <a:buChar char="•"/>
            </a:pPr>
            <a:r>
              <a:rPr lang="en-GB" dirty="0" err="1">
                <a:latin typeface="Calibri"/>
                <a:cs typeface="Calibri"/>
              </a:rPr>
              <a:t>Vermeir</a:t>
            </a:r>
            <a:r>
              <a:rPr lang="en-GB" dirty="0">
                <a:latin typeface="Calibri"/>
                <a:cs typeface="Calibri"/>
              </a:rPr>
              <a:t>, I., </a:t>
            </a:r>
            <a:r>
              <a:rPr lang="en-GB" dirty="0" err="1">
                <a:latin typeface="Calibri"/>
                <a:cs typeface="Calibri"/>
              </a:rPr>
              <a:t>Weijters</a:t>
            </a:r>
            <a:r>
              <a:rPr lang="en-GB" dirty="0">
                <a:latin typeface="Calibri"/>
                <a:cs typeface="Calibri"/>
              </a:rPr>
              <a:t>, B., </a:t>
            </a:r>
            <a:r>
              <a:rPr lang="en-GB" dirty="0" err="1">
                <a:latin typeface="Calibri"/>
                <a:cs typeface="Calibri"/>
              </a:rPr>
              <a:t>Houwer</a:t>
            </a:r>
            <a:r>
              <a:rPr lang="en-GB" dirty="0">
                <a:latin typeface="Calibri"/>
                <a:cs typeface="Calibri"/>
              </a:rPr>
              <a:t>, J.D., </a:t>
            </a:r>
            <a:r>
              <a:rPr lang="en-GB" dirty="0" err="1">
                <a:latin typeface="Calibri"/>
                <a:cs typeface="Calibri"/>
              </a:rPr>
              <a:t>Geuens</a:t>
            </a:r>
            <a:r>
              <a:rPr lang="en-GB" dirty="0">
                <a:latin typeface="Calibri"/>
                <a:cs typeface="Calibri"/>
              </a:rPr>
              <a:t>, M., </a:t>
            </a:r>
            <a:r>
              <a:rPr lang="en-GB" dirty="0" err="1">
                <a:latin typeface="Calibri"/>
                <a:cs typeface="Calibri"/>
              </a:rPr>
              <a:t>Slabbinck</a:t>
            </a:r>
            <a:r>
              <a:rPr lang="en-GB" dirty="0">
                <a:latin typeface="Calibri"/>
                <a:cs typeface="Calibri"/>
              </a:rPr>
              <a:t>, H., </a:t>
            </a:r>
            <a:r>
              <a:rPr lang="en-GB" dirty="0" err="1">
                <a:latin typeface="Calibri"/>
                <a:cs typeface="Calibri"/>
              </a:rPr>
              <a:t>Spruyt</a:t>
            </a:r>
            <a:r>
              <a:rPr lang="en-GB" dirty="0">
                <a:latin typeface="Calibri"/>
                <a:cs typeface="Calibri"/>
              </a:rPr>
              <a:t>, A., </a:t>
            </a:r>
            <a:r>
              <a:rPr lang="en-GB" dirty="0" err="1">
                <a:latin typeface="Calibri"/>
                <a:cs typeface="Calibri"/>
              </a:rPr>
              <a:t>Kerckhove</a:t>
            </a:r>
            <a:r>
              <a:rPr lang="en-GB" dirty="0">
                <a:latin typeface="Calibri"/>
                <a:cs typeface="Calibri"/>
              </a:rPr>
              <a:t>, A.V., </a:t>
            </a:r>
            <a:r>
              <a:rPr lang="en-GB" dirty="0" err="1">
                <a:latin typeface="Calibri"/>
                <a:cs typeface="Calibri"/>
              </a:rPr>
              <a:t>Lippevelde</a:t>
            </a:r>
            <a:r>
              <a:rPr lang="en-GB" dirty="0">
                <a:latin typeface="Calibri"/>
                <a:cs typeface="Calibri"/>
              </a:rPr>
              <a:t>, W.V., </a:t>
            </a:r>
            <a:r>
              <a:rPr lang="en-GB" dirty="0" err="1">
                <a:latin typeface="Calibri"/>
                <a:cs typeface="Calibri"/>
              </a:rPr>
              <a:t>Steur</a:t>
            </a:r>
            <a:r>
              <a:rPr lang="en-GB" dirty="0">
                <a:latin typeface="Calibri"/>
                <a:cs typeface="Calibri"/>
              </a:rPr>
              <a:t>, H. D., Verbeke, W. (2020) Environmentally Sustainable Food Consumption: A Review and Research Agenda From a Goal-Directed Perspective. </a:t>
            </a:r>
            <a:r>
              <a:rPr lang="en-GB" i="1" dirty="0">
                <a:latin typeface="Calibri"/>
                <a:cs typeface="Calibri"/>
              </a:rPr>
              <a:t>Frontiers in Psychology</a:t>
            </a:r>
            <a:r>
              <a:rPr lang="en-GB" dirty="0">
                <a:latin typeface="Calibri"/>
                <a:cs typeface="Calibri"/>
              </a:rPr>
              <a:t>, 11, 1603. </a:t>
            </a:r>
            <a:r>
              <a:rPr lang="en-GB" dirty="0">
                <a:solidFill>
                  <a:srgbClr val="F79037"/>
                </a:solidFill>
                <a:latin typeface="Calibri"/>
                <a:cs typeface="Calibri"/>
                <a:hlinkClick r:id="rId2">
                  <a:extLst>
                    <a:ext uri="{A12FA001-AC4F-418D-AE19-62706E023703}">
                      <ahyp:hlinkClr xmlns:ahyp="http://schemas.microsoft.com/office/drawing/2018/hyperlinkcolor" val="tx"/>
                    </a:ext>
                  </a:extLst>
                </a:hlinkClick>
              </a:rPr>
              <a:t>https://doi.org/10.3389/fpsyg.2020.01603</a:t>
            </a:r>
            <a:r>
              <a:rPr lang="en-GB" dirty="0">
                <a:solidFill>
                  <a:srgbClr val="F79037"/>
                </a:solidFill>
                <a:latin typeface="Calibri"/>
                <a:cs typeface="Calibri"/>
              </a:rPr>
              <a:t> </a:t>
            </a:r>
          </a:p>
          <a:p>
            <a:pPr marL="171450" indent="-171450" algn="l">
              <a:spcBef>
                <a:spcPts val="600"/>
              </a:spcBef>
              <a:buFont typeface="Arial,Sans-Serif"/>
              <a:buChar char="•"/>
            </a:pPr>
            <a:r>
              <a:rPr lang="en-US" dirty="0" err="1">
                <a:latin typeface="Calibri"/>
                <a:cs typeface="Calibri"/>
              </a:rPr>
              <a:t>Vlaholias</a:t>
            </a:r>
            <a:r>
              <a:rPr lang="en-US" dirty="0">
                <a:latin typeface="Calibri"/>
                <a:cs typeface="Calibri"/>
              </a:rPr>
              <a:t>-West, E., Thompson, K., </a:t>
            </a:r>
            <a:r>
              <a:rPr lang="en-US" dirty="0" err="1">
                <a:latin typeface="Calibri"/>
                <a:cs typeface="Calibri"/>
              </a:rPr>
              <a:t>Chiveralls</a:t>
            </a:r>
            <a:r>
              <a:rPr lang="en-US" dirty="0">
                <a:latin typeface="Calibri"/>
                <a:cs typeface="Calibri"/>
              </a:rPr>
              <a:t>, K., &amp; Dawson, D. (2018). </a:t>
            </a:r>
            <a:r>
              <a:rPr lang="en-US" i="1" dirty="0">
                <a:latin typeface="Calibri"/>
                <a:cs typeface="Calibri"/>
              </a:rPr>
              <a:t>The ethics of food charity</a:t>
            </a:r>
            <a:r>
              <a:rPr lang="en-US" dirty="0">
                <a:latin typeface="Calibri"/>
                <a:cs typeface="Calibri"/>
              </a:rPr>
              <a:t>. E</a:t>
            </a:r>
            <a:r>
              <a:rPr lang="en-US" i="1" dirty="0">
                <a:latin typeface="Calibri"/>
                <a:cs typeface="Calibri"/>
              </a:rPr>
              <a:t>ncyclopedia of food and agricultural ethics</a:t>
            </a:r>
            <a:r>
              <a:rPr lang="en-US" dirty="0">
                <a:latin typeface="Calibri"/>
                <a:cs typeface="Calibri"/>
              </a:rPr>
              <a:t>. Dordrecht: Springer.  </a:t>
            </a:r>
            <a:endParaRPr lang="en-US" dirty="0"/>
          </a:p>
          <a:p>
            <a:pPr marL="171450" indent="-171450" algn="l">
              <a:spcBef>
                <a:spcPts val="600"/>
              </a:spcBef>
              <a:buFont typeface="Arial,Sans-Serif"/>
              <a:buChar char="•"/>
            </a:pPr>
            <a:r>
              <a:rPr lang="en-US" dirty="0" err="1">
                <a:latin typeface="Calibri"/>
                <a:cs typeface="Calibri"/>
              </a:rPr>
              <a:t>Voorrips</a:t>
            </a:r>
            <a:r>
              <a:rPr lang="en-US" dirty="0">
                <a:latin typeface="Calibri"/>
                <a:cs typeface="Calibri"/>
              </a:rPr>
              <a:t>, L. E., </a:t>
            </a:r>
            <a:r>
              <a:rPr lang="en-US" dirty="0" err="1">
                <a:latin typeface="Calibri"/>
                <a:cs typeface="Calibri"/>
              </a:rPr>
              <a:t>Goldbohm</a:t>
            </a:r>
            <a:r>
              <a:rPr lang="en-US" dirty="0">
                <a:latin typeface="Calibri"/>
                <a:cs typeface="Calibri"/>
              </a:rPr>
              <a:t>, R. A., van Poppel, G.A. F. C., </a:t>
            </a:r>
            <a:r>
              <a:rPr lang="en-US" dirty="0" err="1">
                <a:latin typeface="Calibri"/>
                <a:cs typeface="Calibri"/>
              </a:rPr>
              <a:t>Sturmans</a:t>
            </a:r>
            <a:r>
              <a:rPr lang="en-US" dirty="0">
                <a:latin typeface="Calibri"/>
                <a:cs typeface="Calibri"/>
              </a:rPr>
              <a:t>, F., Hermus, R. J. J., &amp; Van Den Brandt, P. A. (2000). Vegetable and fruit consumption and risks of colon and rectal cancer in a prospective cohort study The Netherlands Cohort Study on Diet and Cancer. </a:t>
            </a:r>
            <a:r>
              <a:rPr lang="en-US" i="1" dirty="0">
                <a:latin typeface="Calibri"/>
                <a:cs typeface="Calibri"/>
              </a:rPr>
              <a:t>American Journal of Epidemiology</a:t>
            </a:r>
            <a:r>
              <a:rPr lang="en-US" dirty="0">
                <a:latin typeface="Calibri"/>
                <a:cs typeface="Calibri"/>
              </a:rPr>
              <a:t>, 152(11), 1081-1092. </a:t>
            </a:r>
            <a:endParaRPr lang="en-US" dirty="0"/>
          </a:p>
          <a:p>
            <a:pPr marL="171450" indent="-171450" algn="l">
              <a:spcBef>
                <a:spcPts val="600"/>
              </a:spcBef>
              <a:buFont typeface="Arial,Sans-Serif"/>
              <a:buChar char="•"/>
            </a:pPr>
            <a:r>
              <a:rPr lang="en-US" dirty="0">
                <a:latin typeface="Calibri"/>
                <a:cs typeface="Calibri"/>
              </a:rPr>
              <a:t>Wireless Philosophy (2018) Philosophy - Ethics: Consequentialism, Retrieved from</a:t>
            </a:r>
            <a:r>
              <a:rPr lang="en-US" dirty="0">
                <a:solidFill>
                  <a:srgbClr val="002060"/>
                </a:solidFill>
                <a:latin typeface="Calibri"/>
                <a:cs typeface="Calibri"/>
              </a:rPr>
              <a:t> </a:t>
            </a:r>
            <a:r>
              <a:rPr lang="en-US" dirty="0">
                <a:solidFill>
                  <a:srgbClr val="F79037"/>
                </a:solidFill>
                <a:latin typeface="Calibri"/>
                <a:cs typeface="Calibri"/>
                <a:hlinkClick r:id="rId3">
                  <a:extLst>
                    <a:ext uri="{A12FA001-AC4F-418D-AE19-62706E023703}">
                      <ahyp:hlinkClr xmlns:ahyp="http://schemas.microsoft.com/office/drawing/2018/hyperlinkcolor" val="tx"/>
                    </a:ext>
                  </a:extLst>
                </a:hlinkClick>
              </a:rPr>
              <a:t>https://youtu.be/hACdhD_kes8</a:t>
            </a:r>
            <a:r>
              <a:rPr lang="en-US" dirty="0">
                <a:solidFill>
                  <a:srgbClr val="FFC000"/>
                </a:solidFill>
                <a:latin typeface="Calibri"/>
                <a:cs typeface="Calibri"/>
              </a:rPr>
              <a:t> </a:t>
            </a:r>
            <a:r>
              <a:rPr lang="en-US" dirty="0">
                <a:solidFill>
                  <a:srgbClr val="F79037"/>
                </a:solidFill>
                <a:latin typeface="Calibri"/>
                <a:cs typeface="Calibri"/>
              </a:rPr>
              <a:t> </a:t>
            </a:r>
            <a:endParaRPr lang="en-US" dirty="0">
              <a:latin typeface="Calibri"/>
              <a:cs typeface="Calibri"/>
            </a:endParaRPr>
          </a:p>
          <a:p>
            <a:pPr marL="171450" indent="-171450" algn="l">
              <a:spcBef>
                <a:spcPts val="600"/>
              </a:spcBef>
              <a:buFont typeface="Arial,Sans-Serif"/>
              <a:buChar char="•"/>
            </a:pPr>
            <a:r>
              <a:rPr lang="en-US" dirty="0">
                <a:latin typeface="Calibri"/>
                <a:cs typeface="Calibri"/>
              </a:rPr>
              <a:t>Wireless Philosophy (2018) Philosophy - Ethics: Killing Animals for Food, </a:t>
            </a:r>
            <a:r>
              <a:rPr lang="en-US" dirty="0">
                <a:solidFill>
                  <a:srgbClr val="F79037"/>
                </a:solidFill>
                <a:latin typeface="Calibri"/>
                <a:cs typeface="Calibri"/>
                <a:hlinkClick r:id="rId4">
                  <a:extLst>
                    <a:ext uri="{A12FA001-AC4F-418D-AE19-62706E023703}">
                      <ahyp:hlinkClr xmlns:ahyp="http://schemas.microsoft.com/office/drawing/2018/hyperlinkcolor" val="tx"/>
                    </a:ext>
                  </a:extLst>
                </a:hlinkClick>
              </a:rPr>
              <a:t>https://youtu.be/3HAMk_ZYO7g</a:t>
            </a:r>
            <a:r>
              <a:rPr lang="en-US" dirty="0">
                <a:solidFill>
                  <a:srgbClr val="F79037"/>
                </a:solidFill>
                <a:latin typeface="Calibri"/>
                <a:cs typeface="Calibri"/>
              </a:rPr>
              <a:t> </a:t>
            </a:r>
            <a:endParaRPr lang="en-US" dirty="0">
              <a:latin typeface="Calibri"/>
              <a:cs typeface="Calibri"/>
            </a:endParaRPr>
          </a:p>
          <a:p>
            <a:pPr marL="171450" indent="-171450" algn="l">
              <a:spcBef>
                <a:spcPts val="600"/>
              </a:spcBef>
              <a:buFont typeface="Arial,Sans-Serif"/>
              <a:buChar char="•"/>
            </a:pPr>
            <a:r>
              <a:rPr lang="en-US" dirty="0">
                <a:latin typeface="Calibri"/>
                <a:cs typeface="Calibri"/>
              </a:rPr>
              <a:t>World Cancer Research Fund International (n.d.) Wholegrains, vegetables, fruit and cancer risk. Retrieved from </a:t>
            </a:r>
            <a:r>
              <a:rPr lang="en-US" dirty="0">
                <a:solidFill>
                  <a:srgbClr val="F79037"/>
                </a:solidFill>
                <a:latin typeface="Calibri"/>
                <a:cs typeface="Calibri"/>
                <a:hlinkClick r:id="rId5">
                  <a:extLst>
                    <a:ext uri="{A12FA001-AC4F-418D-AE19-62706E023703}">
                      <ahyp:hlinkClr xmlns:ahyp="http://schemas.microsoft.com/office/drawing/2018/hyperlinkcolor" val="tx"/>
                    </a:ext>
                  </a:extLst>
                </a:hlinkClick>
              </a:rPr>
              <a:t>https://www.wcrf.org/diet-activity-and-cancer/risk-factors/wholegrains-vegetables-fruit-and-cancer-risk/</a:t>
            </a:r>
            <a:r>
              <a:rPr lang="en-US" dirty="0">
                <a:solidFill>
                  <a:srgbClr val="F79037"/>
                </a:solidFill>
                <a:latin typeface="Calibri"/>
                <a:cs typeface="Calibri"/>
              </a:rPr>
              <a:t>  </a:t>
            </a:r>
            <a:endParaRPr lang="en-US" dirty="0">
              <a:latin typeface="Calibri"/>
              <a:cs typeface="Calibri"/>
            </a:endParaRPr>
          </a:p>
          <a:p>
            <a:pPr marL="171450" indent="-171450" algn="l">
              <a:spcBef>
                <a:spcPts val="600"/>
              </a:spcBef>
              <a:buFont typeface="Arial"/>
              <a:buChar char="•"/>
            </a:pPr>
            <a:r>
              <a:rPr lang="en-US" dirty="0">
                <a:solidFill>
                  <a:schemeClr val="tx1"/>
                </a:solidFill>
                <a:latin typeface="Calibri"/>
                <a:cs typeface="Calibri"/>
              </a:rPr>
              <a:t>World Health Organization (2010). Set of recommendations on the marketing of foods and non-alcoholic beverages to children. Retrieved from</a:t>
            </a:r>
            <a:r>
              <a:rPr lang="en-US" dirty="0">
                <a:latin typeface="Calibri"/>
                <a:cs typeface="Calibri"/>
              </a:rPr>
              <a:t> </a:t>
            </a:r>
            <a:r>
              <a:rPr lang="en-US" dirty="0">
                <a:solidFill>
                  <a:srgbClr val="F79037"/>
                </a:solidFill>
                <a:latin typeface="Calibri"/>
                <a:cs typeface="Calibri"/>
                <a:hlinkClick r:id="rId6">
                  <a:extLst>
                    <a:ext uri="{A12FA001-AC4F-418D-AE19-62706E023703}">
                      <ahyp:hlinkClr xmlns:ahyp="http://schemas.microsoft.com/office/drawing/2018/hyperlinkcolor" val="tx"/>
                    </a:ext>
                  </a:extLst>
                </a:hlinkClick>
              </a:rPr>
              <a:t>https://www.who.int/publications/i/item/9789241500210</a:t>
            </a:r>
            <a:r>
              <a:rPr lang="en-US" dirty="0">
                <a:solidFill>
                  <a:srgbClr val="FFC000"/>
                </a:solidFill>
                <a:latin typeface="Calibri"/>
                <a:cs typeface="Calibri"/>
              </a:rPr>
              <a:t> </a:t>
            </a:r>
          </a:p>
          <a:p>
            <a:pPr marL="171450" indent="-171450" algn="l">
              <a:spcBef>
                <a:spcPts val="600"/>
              </a:spcBef>
              <a:buFont typeface="Arial,Sans-Serif"/>
              <a:buChar char="•"/>
            </a:pPr>
            <a:r>
              <a:rPr lang="en-US" dirty="0">
                <a:latin typeface="Calibri"/>
                <a:cs typeface="Calibri"/>
              </a:rPr>
              <a:t>World Intellectual Property Organization (n.d.). What is Intellectual Property? </a:t>
            </a:r>
            <a:r>
              <a:rPr lang="en-US" dirty="0">
                <a:solidFill>
                  <a:srgbClr val="F79037"/>
                </a:solidFill>
                <a:latin typeface="Calibri"/>
                <a:cs typeface="Calibri"/>
                <a:hlinkClick r:id="rId7">
                  <a:extLst>
                    <a:ext uri="{A12FA001-AC4F-418D-AE19-62706E023703}">
                      <ahyp:hlinkClr xmlns:ahyp="http://schemas.microsoft.com/office/drawing/2018/hyperlinkcolor" val="tx"/>
                    </a:ext>
                  </a:extLst>
                </a:hlinkClick>
              </a:rPr>
              <a:t>https://www.wipo.int/about-ip/en/</a:t>
            </a:r>
            <a:r>
              <a:rPr lang="en-US" dirty="0">
                <a:solidFill>
                  <a:srgbClr val="F79037"/>
                </a:solidFill>
                <a:latin typeface="Calibri"/>
                <a:cs typeface="Calibri"/>
              </a:rPr>
              <a:t> </a:t>
            </a:r>
            <a:endParaRPr lang="en-US" dirty="0">
              <a:solidFill>
                <a:srgbClr val="F79037"/>
              </a:solidFill>
            </a:endParaRPr>
          </a:p>
          <a:p>
            <a:pPr marL="171450" indent="-171450" algn="l">
              <a:spcBef>
                <a:spcPts val="600"/>
              </a:spcBef>
              <a:buFont typeface="Arial,Sans-Serif"/>
              <a:buChar char="•"/>
            </a:pPr>
            <a:r>
              <a:rPr lang="en-US" dirty="0" err="1">
                <a:latin typeface="Calibri"/>
                <a:cs typeface="Calibri"/>
              </a:rPr>
              <a:t>Worldbank</a:t>
            </a:r>
            <a:r>
              <a:rPr lang="en-US" dirty="0">
                <a:latin typeface="Calibri"/>
                <a:cs typeface="Calibri"/>
              </a:rPr>
              <a:t> (n.d.-a) Are healthy diets affordable? Using new data to guide agricultural and food policy. Retrieved from </a:t>
            </a:r>
            <a:r>
              <a:rPr lang="en-US" dirty="0">
                <a:solidFill>
                  <a:srgbClr val="F79037"/>
                </a:solidFill>
                <a:latin typeface="Calibri"/>
                <a:cs typeface="Calibri"/>
                <a:hlinkClick r:id="rId8">
                  <a:extLst>
                    <a:ext uri="{A12FA001-AC4F-418D-AE19-62706E023703}">
                      <ahyp:hlinkClr xmlns:ahyp="http://schemas.microsoft.com/office/drawing/2018/hyperlinkcolor" val="tx"/>
                    </a:ext>
                  </a:extLst>
                </a:hlinkClick>
              </a:rPr>
              <a:t>https://live.worldbank.org/events/healthy-diets-affordable</a:t>
            </a:r>
            <a:r>
              <a:rPr lang="en-US" dirty="0">
                <a:solidFill>
                  <a:srgbClr val="F79037"/>
                </a:solidFill>
                <a:latin typeface="Calibri"/>
                <a:cs typeface="Calibri"/>
              </a:rPr>
              <a:t> </a:t>
            </a:r>
            <a:r>
              <a:rPr lang="en-US" dirty="0">
                <a:latin typeface="Calibri"/>
                <a:cs typeface="Calibri"/>
              </a:rPr>
              <a:t>(Access Date: 9.08.2022) </a:t>
            </a:r>
          </a:p>
          <a:p>
            <a:pPr marL="171450" indent="-171450" algn="l">
              <a:spcBef>
                <a:spcPts val="600"/>
              </a:spcBef>
              <a:buFont typeface="Arial,Sans-Serif"/>
              <a:buChar char="•"/>
            </a:pPr>
            <a:r>
              <a:rPr lang="en-US" dirty="0" err="1">
                <a:latin typeface="Calibri"/>
                <a:cs typeface="Calibri"/>
              </a:rPr>
              <a:t>Worldbank</a:t>
            </a:r>
            <a:r>
              <a:rPr lang="en-US" dirty="0">
                <a:latin typeface="Calibri"/>
                <a:cs typeface="Calibri"/>
              </a:rPr>
              <a:t> (n.d.-b). Food Security Update. Retrieved from</a:t>
            </a:r>
            <a:r>
              <a:rPr lang="en-US" dirty="0">
                <a:solidFill>
                  <a:srgbClr val="F79037"/>
                </a:solidFill>
                <a:latin typeface="Calibri"/>
                <a:cs typeface="Calibri"/>
              </a:rPr>
              <a:t> </a:t>
            </a:r>
            <a:r>
              <a:rPr lang="en-US" u="sng" dirty="0">
                <a:solidFill>
                  <a:srgbClr val="F79037"/>
                </a:solidFill>
                <a:latin typeface="Calibri"/>
                <a:cs typeface="Calibri"/>
                <a:hlinkClick r:id="rId9">
                  <a:extLst>
                    <a:ext uri="{A12FA001-AC4F-418D-AE19-62706E023703}">
                      <ahyp:hlinkClr xmlns:ahyp="http://schemas.microsoft.com/office/drawing/2018/hyperlinkcolor" val="tx"/>
                    </a:ext>
                  </a:extLst>
                </a:hlinkClick>
              </a:rPr>
              <a:t>https://www.worldbank.org/en/topic/agriculture/brief/food-security-update</a:t>
            </a:r>
            <a:r>
              <a:rPr lang="en-US" dirty="0">
                <a:solidFill>
                  <a:srgbClr val="F79037"/>
                </a:solidFill>
                <a:latin typeface="Calibri"/>
                <a:cs typeface="Calibri"/>
              </a:rPr>
              <a:t> </a:t>
            </a:r>
            <a:r>
              <a:rPr lang="en-US" dirty="0">
                <a:latin typeface="Calibri"/>
                <a:cs typeface="Calibri"/>
              </a:rPr>
              <a:t>(Access Date: 9.08.2022)</a:t>
            </a:r>
          </a:p>
          <a:p>
            <a:pPr marL="171450" indent="-171450" algn="l">
              <a:spcBef>
                <a:spcPts val="600"/>
              </a:spcBef>
              <a:buFont typeface="Arial,Sans-Serif"/>
              <a:buChar char="•"/>
            </a:pPr>
            <a:r>
              <a:rPr lang="en-US" dirty="0">
                <a:latin typeface="Calibri"/>
                <a:cs typeface="Calibri"/>
              </a:rPr>
              <a:t>Yue, B., Sheng, G., She, S., Xu, J. (2020) Impact of Consumer Environmental Responsibility on Green Consumption Behavior in China: The Role of Environmental Concern and Price Sensitivity. </a:t>
            </a:r>
            <a:r>
              <a:rPr lang="en-US" i="1" dirty="0">
                <a:latin typeface="Calibri"/>
                <a:cs typeface="Calibri"/>
              </a:rPr>
              <a:t>Sustainability</a:t>
            </a:r>
            <a:r>
              <a:rPr lang="en-US" dirty="0">
                <a:latin typeface="Calibri"/>
                <a:cs typeface="Calibri"/>
              </a:rPr>
              <a:t>, </a:t>
            </a:r>
            <a:r>
              <a:rPr lang="en-US" i="1" dirty="0">
                <a:latin typeface="Calibri"/>
                <a:cs typeface="Calibri"/>
              </a:rPr>
              <a:t>12</a:t>
            </a:r>
            <a:r>
              <a:rPr lang="en-US" dirty="0">
                <a:latin typeface="Calibri"/>
                <a:cs typeface="Calibri"/>
              </a:rPr>
              <a:t>, 2074.</a:t>
            </a:r>
            <a:r>
              <a:rPr lang="en-US" dirty="0">
                <a:solidFill>
                  <a:srgbClr val="F79037"/>
                </a:solidFill>
                <a:latin typeface="Calibri"/>
                <a:cs typeface="Calibri"/>
              </a:rPr>
              <a:t> </a:t>
            </a:r>
            <a:r>
              <a:rPr lang="en-US" dirty="0">
                <a:solidFill>
                  <a:srgbClr val="F79037"/>
                </a:solidFill>
                <a:latin typeface="Calibri"/>
                <a:cs typeface="Calibri"/>
                <a:hlinkClick r:id="rId10">
                  <a:extLst>
                    <a:ext uri="{A12FA001-AC4F-418D-AE19-62706E023703}">
                      <ahyp:hlinkClr xmlns:ahyp="http://schemas.microsoft.com/office/drawing/2018/hyperlinkcolor" val="tx"/>
                    </a:ext>
                  </a:extLst>
                </a:hlinkClick>
              </a:rPr>
              <a:t>https://doi.org/10.3390/su12052074</a:t>
            </a:r>
            <a:r>
              <a:rPr lang="en-US" dirty="0">
                <a:solidFill>
                  <a:srgbClr val="F79037"/>
                </a:solidFill>
                <a:latin typeface="Calibri"/>
                <a:cs typeface="Calibri"/>
              </a:rPr>
              <a:t> </a:t>
            </a:r>
          </a:p>
          <a:p>
            <a:pPr marL="171450" indent="-171450" algn="l">
              <a:spcBef>
                <a:spcPts val="600"/>
              </a:spcBef>
              <a:buFont typeface="Arial,Sans-Serif"/>
              <a:buChar char="•"/>
            </a:pPr>
            <a:r>
              <a:rPr lang="en-US" dirty="0">
                <a:latin typeface="Calibri"/>
                <a:cs typeface="Calibri"/>
              </a:rPr>
              <a:t>Zepeda L. &amp; </a:t>
            </a:r>
            <a:r>
              <a:rPr lang="en-US" dirty="0" err="1">
                <a:latin typeface="Calibri"/>
                <a:cs typeface="Calibri"/>
              </a:rPr>
              <a:t>Leviten</a:t>
            </a:r>
            <a:r>
              <a:rPr lang="en-US" dirty="0">
                <a:latin typeface="Calibri"/>
                <a:cs typeface="Calibri"/>
              </a:rPr>
              <a:t>-Reid C. (2004). </a:t>
            </a:r>
            <a:r>
              <a:rPr lang="en-GB" dirty="0">
                <a:latin typeface="Calibri"/>
                <a:cs typeface="Calibri"/>
              </a:rPr>
              <a:t>Consumers’ Views on Local Food. Journal of Food Distribution Research, 35(3), p.6.</a:t>
            </a:r>
            <a:endParaRPr lang="en-US" dirty="0">
              <a:latin typeface="Calibri"/>
              <a:cs typeface="Calibri"/>
            </a:endParaRPr>
          </a:p>
          <a:p>
            <a:pPr algn="l"/>
            <a:endParaRPr lang="en-US" dirty="0"/>
          </a:p>
        </p:txBody>
      </p:sp>
      <p:grpSp>
        <p:nvGrpSpPr>
          <p:cNvPr id="31" name="Graphic 2">
            <a:extLst>
              <a:ext uri="{FF2B5EF4-FFF2-40B4-BE49-F238E27FC236}">
                <a16:creationId xmlns:a16="http://schemas.microsoft.com/office/drawing/2014/main" id="{86D4F953-B572-4D8C-3DDF-E1AE85544D52}"/>
              </a:ext>
            </a:extLst>
          </p:cNvPr>
          <p:cNvGrpSpPr/>
          <p:nvPr/>
        </p:nvGrpSpPr>
        <p:grpSpPr>
          <a:xfrm>
            <a:off x="752315" y="-5"/>
            <a:ext cx="1082141" cy="1124761"/>
            <a:chOff x="690225" y="4499263"/>
            <a:chExt cx="1499146" cy="1521296"/>
          </a:xfrm>
        </p:grpSpPr>
        <p:sp>
          <p:nvSpPr>
            <p:cNvPr id="5" name="Freeform 109">
              <a:extLst>
                <a:ext uri="{FF2B5EF4-FFF2-40B4-BE49-F238E27FC236}">
                  <a16:creationId xmlns:a16="http://schemas.microsoft.com/office/drawing/2014/main" id="{D591CC9B-B370-FFBB-02E5-3E01FAC5D32E}"/>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206FCAAE-16EB-F61E-5A13-9D31484BF31A}"/>
                </a:ext>
              </a:extLst>
            </p:cNvPr>
            <p:cNvGrpSpPr/>
            <p:nvPr/>
          </p:nvGrpSpPr>
          <p:grpSpPr>
            <a:xfrm>
              <a:off x="879521" y="4954417"/>
              <a:ext cx="306297" cy="518817"/>
              <a:chOff x="879521" y="4954417"/>
              <a:chExt cx="306297" cy="518817"/>
            </a:xfrm>
            <a:solidFill>
              <a:srgbClr val="F1A0C2"/>
            </a:solidFill>
          </p:grpSpPr>
          <p:sp>
            <p:nvSpPr>
              <p:cNvPr id="26" name="Freeform 166">
                <a:extLst>
                  <a:ext uri="{FF2B5EF4-FFF2-40B4-BE49-F238E27FC236}">
                    <a16:creationId xmlns:a16="http://schemas.microsoft.com/office/drawing/2014/main" id="{BADE3538-CE56-EB7C-C2FE-3EC6D3D82AC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167">
                <a:extLst>
                  <a:ext uri="{FF2B5EF4-FFF2-40B4-BE49-F238E27FC236}">
                    <a16:creationId xmlns:a16="http://schemas.microsoft.com/office/drawing/2014/main" id="{887D4B82-AA1E-3E76-5FB9-56013B75BE9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168">
                <a:extLst>
                  <a:ext uri="{FF2B5EF4-FFF2-40B4-BE49-F238E27FC236}">
                    <a16:creationId xmlns:a16="http://schemas.microsoft.com/office/drawing/2014/main" id="{93D725FB-B561-5D5D-8007-2D583F48613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170">
                <a:extLst>
                  <a:ext uri="{FF2B5EF4-FFF2-40B4-BE49-F238E27FC236}">
                    <a16:creationId xmlns:a16="http://schemas.microsoft.com/office/drawing/2014/main" id="{89E5F2A5-AA20-DFE0-780E-80DF58B3967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171">
                <a:extLst>
                  <a:ext uri="{FF2B5EF4-FFF2-40B4-BE49-F238E27FC236}">
                    <a16:creationId xmlns:a16="http://schemas.microsoft.com/office/drawing/2014/main" id="{D97C9052-057A-450C-06C8-67A5DB1B22C7}"/>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A5B2DFB-DB16-D774-D905-FF0EC2C765CC}"/>
                </a:ext>
              </a:extLst>
            </p:cNvPr>
            <p:cNvGrpSpPr/>
            <p:nvPr/>
          </p:nvGrpSpPr>
          <p:grpSpPr>
            <a:xfrm>
              <a:off x="1305674" y="4681705"/>
              <a:ext cx="305346" cy="518817"/>
              <a:chOff x="1305674" y="4681705"/>
              <a:chExt cx="305346" cy="518817"/>
            </a:xfrm>
            <a:solidFill>
              <a:srgbClr val="F1A0C2"/>
            </a:solidFill>
          </p:grpSpPr>
          <p:sp>
            <p:nvSpPr>
              <p:cNvPr id="21" name="Freeform 125">
                <a:extLst>
                  <a:ext uri="{FF2B5EF4-FFF2-40B4-BE49-F238E27FC236}">
                    <a16:creationId xmlns:a16="http://schemas.microsoft.com/office/drawing/2014/main" id="{ECDCB4B4-F76C-FF4B-B397-D5896BDCFB1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126">
                <a:extLst>
                  <a:ext uri="{FF2B5EF4-FFF2-40B4-BE49-F238E27FC236}">
                    <a16:creationId xmlns:a16="http://schemas.microsoft.com/office/drawing/2014/main" id="{61C1C6B0-54A9-9E17-674E-F4A8007C47A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131">
                <a:extLst>
                  <a:ext uri="{FF2B5EF4-FFF2-40B4-BE49-F238E27FC236}">
                    <a16:creationId xmlns:a16="http://schemas.microsoft.com/office/drawing/2014/main" id="{1F5C04A2-EDC8-8DD9-1CA5-18785D0F6F1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139">
                <a:extLst>
                  <a:ext uri="{FF2B5EF4-FFF2-40B4-BE49-F238E27FC236}">
                    <a16:creationId xmlns:a16="http://schemas.microsoft.com/office/drawing/2014/main" id="{C58F2FD3-EF44-E924-4680-6E053596D87E}"/>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165">
                <a:extLst>
                  <a:ext uri="{FF2B5EF4-FFF2-40B4-BE49-F238E27FC236}">
                    <a16:creationId xmlns:a16="http://schemas.microsoft.com/office/drawing/2014/main" id="{9AC1CFFD-BCEF-59B7-A6FF-6E30952C67B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5C44C62D-900F-26E1-DBEE-6DD05B263744}"/>
                </a:ext>
              </a:extLst>
            </p:cNvPr>
            <p:cNvGrpSpPr/>
            <p:nvPr/>
          </p:nvGrpSpPr>
          <p:grpSpPr>
            <a:xfrm>
              <a:off x="1725169" y="4951566"/>
              <a:ext cx="306297" cy="518818"/>
              <a:chOff x="1725169" y="4951566"/>
              <a:chExt cx="306297" cy="518818"/>
            </a:xfrm>
            <a:solidFill>
              <a:srgbClr val="F1A0C2"/>
            </a:solidFill>
          </p:grpSpPr>
          <p:sp>
            <p:nvSpPr>
              <p:cNvPr id="16" name="Freeform 120">
                <a:extLst>
                  <a:ext uri="{FF2B5EF4-FFF2-40B4-BE49-F238E27FC236}">
                    <a16:creationId xmlns:a16="http://schemas.microsoft.com/office/drawing/2014/main" id="{313CF243-C1FA-3C40-CE8E-D452C1FF5F1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121">
                <a:extLst>
                  <a:ext uri="{FF2B5EF4-FFF2-40B4-BE49-F238E27FC236}">
                    <a16:creationId xmlns:a16="http://schemas.microsoft.com/office/drawing/2014/main" id="{E21E3E68-EDD8-00DC-F06E-BC9BFDFD284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122">
                <a:extLst>
                  <a:ext uri="{FF2B5EF4-FFF2-40B4-BE49-F238E27FC236}">
                    <a16:creationId xmlns:a16="http://schemas.microsoft.com/office/drawing/2014/main" id="{953D8BAD-13F5-2D46-04F6-D16003F1090E}"/>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123">
                <a:extLst>
                  <a:ext uri="{FF2B5EF4-FFF2-40B4-BE49-F238E27FC236}">
                    <a16:creationId xmlns:a16="http://schemas.microsoft.com/office/drawing/2014/main" id="{6FF8D418-AAE4-1CEA-03BA-E0387561902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124">
                <a:extLst>
                  <a:ext uri="{FF2B5EF4-FFF2-40B4-BE49-F238E27FC236}">
                    <a16:creationId xmlns:a16="http://schemas.microsoft.com/office/drawing/2014/main" id="{F1DC28FF-6AD2-1965-22A6-F733EEAF847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79212F04-21C4-7951-B16C-15AE1F2D506F}"/>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4F8B4F17-8907-EB6E-3736-90E808A59CC0}"/>
                  </a:ext>
                </a:extLst>
              </p:cNvPr>
              <p:cNvGrpSpPr/>
              <p:nvPr userDrawn="1"/>
            </p:nvGrpSpPr>
            <p:grpSpPr>
              <a:xfrm>
                <a:off x="690225" y="4499263"/>
                <a:ext cx="1499146" cy="1498491"/>
                <a:chOff x="690225" y="4499263"/>
                <a:chExt cx="1499146" cy="1498491"/>
              </a:xfrm>
              <a:solidFill>
                <a:srgbClr val="000000"/>
              </a:solidFill>
            </p:grpSpPr>
            <p:sp>
              <p:nvSpPr>
                <p:cNvPr id="14" name="Freeform 118">
                  <a:extLst>
                    <a:ext uri="{FF2B5EF4-FFF2-40B4-BE49-F238E27FC236}">
                      <a16:creationId xmlns:a16="http://schemas.microsoft.com/office/drawing/2014/main" id="{D944F4B0-A573-6AE8-DA8C-C56F59786B95}"/>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119">
                  <a:extLst>
                    <a:ext uri="{FF2B5EF4-FFF2-40B4-BE49-F238E27FC236}">
                      <a16:creationId xmlns:a16="http://schemas.microsoft.com/office/drawing/2014/main" id="{10C2A035-D4F5-467D-4C02-67D8C6E4BA00}"/>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15">
                <a:extLst>
                  <a:ext uri="{FF2B5EF4-FFF2-40B4-BE49-F238E27FC236}">
                    <a16:creationId xmlns:a16="http://schemas.microsoft.com/office/drawing/2014/main" id="{D04E7F83-0DF9-6365-6AF9-5FD8D586BB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116">
                <a:extLst>
                  <a:ext uri="{FF2B5EF4-FFF2-40B4-BE49-F238E27FC236}">
                    <a16:creationId xmlns:a16="http://schemas.microsoft.com/office/drawing/2014/main" id="{12E304B4-BFB2-08FD-9057-4A8114E22A3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117">
                <a:extLst>
                  <a:ext uri="{FF2B5EF4-FFF2-40B4-BE49-F238E27FC236}">
                    <a16:creationId xmlns:a16="http://schemas.microsoft.com/office/drawing/2014/main" id="{BA9D7E33-A4ED-E70F-0503-28CF65B3881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2" name="Slide Number Placeholder 9">
            <a:extLst>
              <a:ext uri="{FF2B5EF4-FFF2-40B4-BE49-F238E27FC236}">
                <a16:creationId xmlns:a16="http://schemas.microsoft.com/office/drawing/2014/main" id="{4CA45649-9FA8-8D39-0F4B-51930F1BD687}"/>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68</a:t>
            </a:fld>
            <a:endParaRPr lang="en-US" sz="1100"/>
          </a:p>
        </p:txBody>
      </p:sp>
    </p:spTree>
    <p:extLst>
      <p:ext uri="{BB962C8B-B14F-4D97-AF65-F5344CB8AC3E}">
        <p14:creationId xmlns:p14="http://schemas.microsoft.com/office/powerpoint/2010/main" val="23112237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FAC2A0BD-C734-794F-9F76-86C6BF548A9B}"/>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391AE85D-47B3-8A42-8F63-97771B6BE4C9}"/>
              </a:ext>
            </a:extLst>
          </p:cNvPr>
          <p:cNvSpPr>
            <a:spLocks noGrp="1"/>
          </p:cNvSpPr>
          <p:nvPr>
            <p:ph type="body" sz="quarter" idx="13"/>
          </p:nvPr>
        </p:nvSpPr>
        <p:spPr>
          <a:xfrm>
            <a:off x="645961" y="2506733"/>
            <a:ext cx="3418702" cy="2586284"/>
          </a:xfrm>
        </p:spPr>
        <p:txBody>
          <a:bodyPr lIns="91440" tIns="45720" rIns="91440" bIns="45720" anchor="ctr">
            <a:normAutofit/>
          </a:bodyPr>
          <a:lstStyle/>
          <a:p>
            <a:pPr algn="l"/>
            <a:r>
              <a:rPr lang="en-US" dirty="0" err="1">
                <a:latin typeface="Calibri"/>
                <a:cs typeface="Calibri"/>
              </a:rPr>
              <a:t>Geleceğin</a:t>
            </a:r>
            <a:r>
              <a:rPr lang="en-US" dirty="0">
                <a:latin typeface="Calibri"/>
                <a:cs typeface="Calibri"/>
              </a:rPr>
              <a:t> </a:t>
            </a:r>
            <a:r>
              <a:rPr lang="en-US" dirty="0" err="1">
                <a:latin typeface="Calibri"/>
                <a:cs typeface="Calibri"/>
              </a:rPr>
              <a:t>en</a:t>
            </a:r>
            <a:r>
              <a:rPr lang="en-US" dirty="0">
                <a:latin typeface="Calibri"/>
                <a:cs typeface="Calibri"/>
              </a:rPr>
              <a:t> </a:t>
            </a:r>
            <a:r>
              <a:rPr lang="en-US" dirty="0" err="1">
                <a:latin typeface="Calibri"/>
                <a:cs typeface="Calibri"/>
              </a:rPr>
              <a:t>güzel</a:t>
            </a:r>
            <a:r>
              <a:rPr lang="en-US" dirty="0">
                <a:latin typeface="Calibri"/>
                <a:cs typeface="Calibri"/>
              </a:rPr>
              <a:t> </a:t>
            </a:r>
            <a:r>
              <a:rPr lang="en-US" dirty="0" err="1">
                <a:latin typeface="Calibri"/>
                <a:cs typeface="Calibri"/>
              </a:rPr>
              <a:t>sanatı</a:t>
            </a:r>
            <a:r>
              <a:rPr lang="en-US" dirty="0">
                <a:latin typeface="Calibri"/>
                <a:cs typeface="Calibri"/>
              </a:rPr>
              <a:t>, </a:t>
            </a:r>
            <a:r>
              <a:rPr lang="en-US" dirty="0" err="1">
                <a:latin typeface="Calibri"/>
                <a:cs typeface="Calibri"/>
              </a:rPr>
              <a:t>küçük</a:t>
            </a:r>
            <a:r>
              <a:rPr lang="en-US" dirty="0">
                <a:latin typeface="Calibri"/>
                <a:cs typeface="Calibri"/>
              </a:rPr>
              <a:t> </a:t>
            </a:r>
            <a:r>
              <a:rPr lang="en-US" dirty="0" err="1">
                <a:latin typeface="Calibri"/>
                <a:cs typeface="Calibri"/>
              </a:rPr>
              <a:t>bir</a:t>
            </a:r>
            <a:r>
              <a:rPr lang="en-US" dirty="0">
                <a:latin typeface="Calibri"/>
                <a:cs typeface="Calibri"/>
              </a:rPr>
              <a:t> </a:t>
            </a:r>
            <a:r>
              <a:rPr lang="en-US" dirty="0" err="1">
                <a:latin typeface="Calibri"/>
                <a:cs typeface="Calibri"/>
              </a:rPr>
              <a:t>toprak</a:t>
            </a:r>
            <a:r>
              <a:rPr lang="en-US" dirty="0">
                <a:latin typeface="Calibri"/>
                <a:cs typeface="Calibri"/>
              </a:rPr>
              <a:t> </a:t>
            </a:r>
            <a:r>
              <a:rPr lang="en-US" dirty="0" err="1">
                <a:latin typeface="Calibri"/>
                <a:cs typeface="Calibri"/>
              </a:rPr>
              <a:t>parçasından</a:t>
            </a:r>
            <a:r>
              <a:rPr lang="en-US" dirty="0">
                <a:latin typeface="Calibri"/>
                <a:cs typeface="Calibri"/>
              </a:rPr>
              <a:t> </a:t>
            </a:r>
            <a:r>
              <a:rPr lang="en-US" dirty="0" err="1">
                <a:latin typeface="Calibri"/>
                <a:cs typeface="Calibri"/>
              </a:rPr>
              <a:t>rahat</a:t>
            </a:r>
            <a:r>
              <a:rPr lang="en-US" dirty="0">
                <a:latin typeface="Calibri"/>
                <a:cs typeface="Calibri"/>
              </a:rPr>
              <a:t> </a:t>
            </a:r>
            <a:r>
              <a:rPr lang="en-US" dirty="0" err="1">
                <a:latin typeface="Calibri"/>
                <a:cs typeface="Calibri"/>
              </a:rPr>
              <a:t>bir</a:t>
            </a:r>
            <a:r>
              <a:rPr lang="en-US" dirty="0">
                <a:latin typeface="Calibri"/>
                <a:cs typeface="Calibri"/>
              </a:rPr>
              <a:t> </a:t>
            </a:r>
            <a:r>
              <a:rPr lang="en-US" dirty="0" err="1">
                <a:latin typeface="Calibri"/>
                <a:cs typeface="Calibri"/>
              </a:rPr>
              <a:t>yaşam</a:t>
            </a:r>
            <a:r>
              <a:rPr lang="en-US" dirty="0">
                <a:latin typeface="Calibri"/>
                <a:cs typeface="Calibri"/>
              </a:rPr>
              <a:t> </a:t>
            </a:r>
            <a:r>
              <a:rPr lang="en-US" dirty="0" err="1">
                <a:latin typeface="Calibri"/>
                <a:cs typeface="Calibri"/>
              </a:rPr>
              <a:t>alanı</a:t>
            </a:r>
            <a:r>
              <a:rPr lang="en-US" dirty="0">
                <a:latin typeface="Calibri"/>
                <a:cs typeface="Calibri"/>
              </a:rPr>
              <a:t> </a:t>
            </a:r>
            <a:r>
              <a:rPr lang="en-US" dirty="0" err="1">
                <a:latin typeface="Calibri"/>
                <a:cs typeface="Calibri"/>
              </a:rPr>
              <a:t>yaratmak</a:t>
            </a:r>
            <a:r>
              <a:rPr lang="en-US" dirty="0">
                <a:latin typeface="Calibri"/>
                <a:cs typeface="Calibri"/>
              </a:rPr>
              <a:t> </a:t>
            </a:r>
            <a:r>
              <a:rPr lang="en-US" dirty="0" err="1">
                <a:latin typeface="Calibri"/>
                <a:cs typeface="Calibri"/>
              </a:rPr>
              <a:t>olacaktır</a:t>
            </a:r>
            <a:r>
              <a:rPr lang="en-US" dirty="0">
                <a:latin typeface="Calibri"/>
                <a:cs typeface="Calibri"/>
              </a:rPr>
              <a:t>.</a:t>
            </a:r>
            <a:endParaRPr lang="en-US"/>
          </a:p>
        </p:txBody>
      </p:sp>
      <p:sp>
        <p:nvSpPr>
          <p:cNvPr id="9" name="Text Placeholder 6">
            <a:extLst>
              <a:ext uri="{FF2B5EF4-FFF2-40B4-BE49-F238E27FC236}">
                <a16:creationId xmlns:a16="http://schemas.microsoft.com/office/drawing/2014/main" id="{C37AD6AD-DC46-3E47-98EB-7272FD57457E}"/>
              </a:ext>
            </a:extLst>
          </p:cNvPr>
          <p:cNvSpPr txBox="1">
            <a:spLocks/>
          </p:cNvSpPr>
          <p:nvPr/>
        </p:nvSpPr>
        <p:spPr>
          <a:xfrm>
            <a:off x="774624" y="4840129"/>
            <a:ext cx="3161377" cy="505777"/>
          </a:xfrm>
          <a:prstGeom prst="rect">
            <a:avLst/>
          </a:prstGeom>
        </p:spPr>
        <p:txBody>
          <a:bodyPr lIns="91440" tIns="45720" rIns="91440" bIns="45720"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sz="1200" b="1" i="0" dirty="0">
                <a:latin typeface="Calibri"/>
                <a:cs typeface="Calibri"/>
              </a:rPr>
              <a:t>Abraham Lincoln</a:t>
            </a:r>
            <a:endParaRPr lang="en-US" sz="1200" b="1" dirty="0">
              <a:latin typeface="Calibri"/>
              <a:cs typeface="Calibri"/>
            </a:endParaRPr>
          </a:p>
        </p:txBody>
      </p:sp>
      <p:grpSp>
        <p:nvGrpSpPr>
          <p:cNvPr id="10" name="Group 9">
            <a:extLst>
              <a:ext uri="{FF2B5EF4-FFF2-40B4-BE49-F238E27FC236}">
                <a16:creationId xmlns:a16="http://schemas.microsoft.com/office/drawing/2014/main" id="{EB844627-BAF6-2949-BBBD-A678DAD9F6C8}"/>
              </a:ext>
            </a:extLst>
          </p:cNvPr>
          <p:cNvGrpSpPr/>
          <p:nvPr/>
        </p:nvGrpSpPr>
        <p:grpSpPr>
          <a:xfrm>
            <a:off x="1611399" y="2131290"/>
            <a:ext cx="1487826" cy="1083162"/>
            <a:chOff x="3400450" y="986392"/>
            <a:chExt cx="1487826" cy="1083162"/>
          </a:xfrm>
        </p:grpSpPr>
        <p:sp>
          <p:nvSpPr>
            <p:cNvPr id="11" name="Freeform 10">
              <a:extLst>
                <a:ext uri="{FF2B5EF4-FFF2-40B4-BE49-F238E27FC236}">
                  <a16:creationId xmlns:a16="http://schemas.microsoft.com/office/drawing/2014/main" id="{8B03380A-69B4-FE44-B349-8CC82F496D4F}"/>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D8F8BE08-7E83-7B49-906E-BBB10818C65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3" name="Slide Number Placeholder 9">
            <a:extLst>
              <a:ext uri="{FF2B5EF4-FFF2-40B4-BE49-F238E27FC236}">
                <a16:creationId xmlns:a16="http://schemas.microsoft.com/office/drawing/2014/main" id="{2C8C48A9-C056-C4D2-CE86-EA896FE9AA2D}"/>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69</a:t>
            </a:fld>
            <a:endParaRPr lang="en-US" sz="1100"/>
          </a:p>
        </p:txBody>
      </p:sp>
    </p:spTree>
    <p:extLst>
      <p:ext uri="{BB962C8B-B14F-4D97-AF65-F5344CB8AC3E}">
        <p14:creationId xmlns:p14="http://schemas.microsoft.com/office/powerpoint/2010/main" val="238026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5815BF-A426-966C-4EE7-0E850741123E}"/>
              </a:ext>
            </a:extLst>
          </p:cNvPr>
          <p:cNvSpPr/>
          <p:nvPr/>
        </p:nvSpPr>
        <p:spPr>
          <a:xfrm>
            <a:off x="312554" y="7998134"/>
            <a:ext cx="2392081" cy="307777"/>
          </a:xfrm>
          <a:prstGeom prst="rect">
            <a:avLst/>
          </a:prstGeom>
        </p:spPr>
        <p:txBody>
          <a:bodyPr wrap="square">
            <a:spAutoFit/>
          </a:bodyPr>
          <a:lstStyle/>
          <a:p>
            <a:pPr algn="l" rtl="0"/>
            <a:r>
              <a:rPr lang="en-US" sz="1400">
                <a:solidFill>
                  <a:schemeClr val="bg1"/>
                </a:solidFill>
                <a:latin typeface="Poppins" pitchFamily="2" charset="77"/>
                <a:cs typeface="Poppins" pitchFamily="2" charset="77"/>
              </a:rPr>
              <a:t>www.</a:t>
            </a:r>
            <a:r>
              <a:rPr lang="en-US" sz="1400" b="1">
                <a:solidFill>
                  <a:schemeClr val="bg1"/>
                </a:solidFill>
                <a:latin typeface="Poppins" pitchFamily="2" charset="77"/>
                <a:cs typeface="Poppins" pitchFamily="2" charset="77"/>
              </a:rPr>
              <a:t>yeniden değerlendirmek</a:t>
            </a:r>
            <a:r>
              <a:rPr lang="en-US" sz="1400">
                <a:solidFill>
                  <a:schemeClr val="bg1"/>
                </a:solidFill>
                <a:latin typeface="Poppins" pitchFamily="2" charset="77"/>
                <a:cs typeface="Poppins" pitchFamily="2" charset="77"/>
              </a:rPr>
              <a:t>.AB</a:t>
            </a:r>
          </a:p>
        </p:txBody>
      </p:sp>
      <p:sp>
        <p:nvSpPr>
          <p:cNvPr id="5" name="Rectangle 4">
            <a:extLst>
              <a:ext uri="{FF2B5EF4-FFF2-40B4-BE49-F238E27FC236}">
                <a16:creationId xmlns:a16="http://schemas.microsoft.com/office/drawing/2014/main" id="{5E291A29-7060-B298-9A11-357EAF12C930}"/>
              </a:ext>
            </a:extLst>
          </p:cNvPr>
          <p:cNvSpPr/>
          <p:nvPr/>
        </p:nvSpPr>
        <p:spPr>
          <a:xfrm>
            <a:off x="0" y="4907143"/>
            <a:ext cx="7559674" cy="4691947"/>
          </a:xfrm>
          <a:prstGeom prst="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83"/>
          </a:p>
        </p:txBody>
      </p:sp>
      <p:sp>
        <p:nvSpPr>
          <p:cNvPr id="6" name="Text Placeholder 32">
            <a:extLst>
              <a:ext uri="{FF2B5EF4-FFF2-40B4-BE49-F238E27FC236}">
                <a16:creationId xmlns:a16="http://schemas.microsoft.com/office/drawing/2014/main" id="{04584998-0127-3AE4-D5A8-7BCB61F3618E}"/>
              </a:ext>
            </a:extLst>
          </p:cNvPr>
          <p:cNvSpPr txBox="1">
            <a:spLocks/>
          </p:cNvSpPr>
          <p:nvPr/>
        </p:nvSpPr>
        <p:spPr>
          <a:xfrm>
            <a:off x="409544" y="1632722"/>
            <a:ext cx="6691826" cy="3132077"/>
          </a:xfrm>
          <a:prstGeom prst="rect">
            <a:avLst/>
          </a:prstGeom>
        </p:spPr>
        <p:txBody>
          <a:bodyPr lIns="91440" tIns="45720" rIns="91440" bIns="45720"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tr-TR" i="0" dirty="0">
                <a:latin typeface="Poppins"/>
                <a:cs typeface="Poppins"/>
              </a:rPr>
              <a:t>Etik Gıda Girişimciliği </a:t>
            </a:r>
            <a:r>
              <a:rPr lang="tr-TR" b="0" i="0" dirty="0">
                <a:latin typeface="Calibri"/>
                <a:cs typeface="Calibri"/>
              </a:rPr>
              <a:t>projesi</a:t>
            </a:r>
            <a:r>
              <a:rPr lang="tr-TR" b="0" i="0" dirty="0">
                <a:latin typeface="Calibri"/>
                <a:ea typeface="Calibri" panose="020F0502020204030204" pitchFamily="34" charset="0"/>
                <a:cs typeface="Calibri"/>
              </a:rPr>
              <a:t> Finlandiya, Türkiye, Portekiz, İrlanda ve Danimarka'dan ortakları bir araya getirmektedir. Farklı uzmanlık alanlarından oluşan proje ortakları  (gıda bilimi ve beslenme, teknoloji ve yenilik, bilgi transferi, gıda kuluçkası, girişimcilik eğitimi, dijital öğrenme)  gıda sektörü sürdürülebilirliğine odaklanan yeni eğitim araçları ve stratejileri sunma ihtiyacını paylaşmakta ve </a:t>
            </a:r>
            <a:r>
              <a:rPr lang="tr-TR" b="0" i="0" dirty="0">
                <a:latin typeface="Calibri"/>
                <a:cs typeface="Calibri"/>
              </a:rPr>
              <a:t>ülkemizdeki etik gıda uygulamalarından örnekleri sunmaktadır.  </a:t>
            </a:r>
            <a:endParaRPr lang="tr-TR" b="0" i="0" dirty="0">
              <a:latin typeface="Calibri" panose="020F0502020204030204" pitchFamily="34" charset="0"/>
              <a:cs typeface="Poppins"/>
            </a:endParaRPr>
          </a:p>
          <a:p>
            <a:endParaRPr lang="tr-TR" b="0" i="0" dirty="0">
              <a:latin typeface="Calibri" panose="020F0502020204030204" pitchFamily="34" charset="0"/>
              <a:ea typeface="Calibri" panose="020F0502020204030204" pitchFamily="34" charset="0"/>
              <a:cs typeface="Calibri"/>
            </a:endParaRPr>
          </a:p>
          <a:p>
            <a:r>
              <a:rPr lang="tr-TR" b="0" i="0" dirty="0">
                <a:latin typeface="Calibri"/>
                <a:ea typeface="Calibri" panose="020F0502020204030204" pitchFamily="34" charset="0"/>
                <a:cs typeface="Calibri"/>
              </a:rPr>
              <a:t>Beş farklı ülkeden altı ortak olarak işbirliği sağlayarak, Avrupa Birliği'nde gelecek nesil etik gıda girişimcilerini eğitmek amacıyla, ulus ötesi ve zamanında (pazara daha hızlı bir yol sağlayarak) ancak gıda sektörüne uzun süreli bir katkı sağlayan bir dizi eğitim kaynağı üretmemizi sağlayacak önemli avantajlardan yararlanıyoruz. </a:t>
            </a:r>
          </a:p>
          <a:p>
            <a:pPr rtl="0"/>
            <a:endParaRPr lang="tr-TR" b="0" i="0" dirty="0">
              <a:latin typeface="Calibri" panose="020F0502020204030204" pitchFamily="34" charset="0"/>
              <a:ea typeface="Calibri" panose="020F0502020204030204" pitchFamily="34" charset="0"/>
              <a:cs typeface="Calibri" panose="020F0502020204030204" pitchFamily="34" charset="0"/>
            </a:endParaRPr>
          </a:p>
          <a:p>
            <a:pPr rtl="0"/>
            <a:endParaRPr lang="tr-TR" b="0" i="0" dirty="0">
              <a:latin typeface="Calibri" panose="020F0502020204030204" pitchFamily="34" charset="0"/>
              <a:ea typeface="Calibri" panose="020F0502020204030204" pitchFamily="34" charset="0"/>
              <a:cs typeface="Calibri" panose="020F0502020204030204" pitchFamily="34" charset="0"/>
            </a:endParaRPr>
          </a:p>
          <a:p>
            <a:r>
              <a:rPr lang="tr-TR" b="0" i="0" dirty="0">
                <a:latin typeface="Calibri"/>
                <a:ea typeface="Calibri" panose="020F0502020204030204" pitchFamily="34" charset="0"/>
                <a:cs typeface="Calibri"/>
              </a:rPr>
              <a:t>Aşağıdaki grafik, daha fazla bilgi için iş ortaklarımızın web sitelerine bağlantılar içerir. Bu rehberin üretimi Antalya Bilim Üniversitesi ve </a:t>
            </a:r>
            <a:r>
              <a:rPr lang="tr-TR" b="0" i="0" dirty="0" err="1">
                <a:latin typeface="Calibri"/>
                <a:ea typeface="Calibri" panose="020F0502020204030204" pitchFamily="34" charset="0"/>
                <a:cs typeface="Calibri"/>
              </a:rPr>
              <a:t>Bragança</a:t>
            </a:r>
            <a:r>
              <a:rPr lang="tr-TR" b="0" i="0" dirty="0">
                <a:latin typeface="Calibri"/>
                <a:ea typeface="Calibri" panose="020F0502020204030204" pitchFamily="34" charset="0"/>
                <a:cs typeface="Calibri"/>
              </a:rPr>
              <a:t> Politeknik Enstitüsü tarafından ortaklaşa oluşturulmuştur. Ancak tüm ortaklar, Finlandiya, Türkiye, Portekiz, İrlanda ve Danimarka gibi kendi bölgelerinden içerik ve örnek olaylarla bu rehberi destekleyerek, katkıda bulunmuşlardır. </a:t>
            </a:r>
          </a:p>
          <a:p>
            <a:pPr rtl="0"/>
            <a:endParaRPr lang="tr-TR" i="0" dirty="0"/>
          </a:p>
        </p:txBody>
      </p:sp>
      <p:sp>
        <p:nvSpPr>
          <p:cNvPr id="7" name="Text Placeholder 32">
            <a:extLst>
              <a:ext uri="{FF2B5EF4-FFF2-40B4-BE49-F238E27FC236}">
                <a16:creationId xmlns:a16="http://schemas.microsoft.com/office/drawing/2014/main" id="{3B03C889-D7AB-BA4A-997E-7990CA361B3E}"/>
              </a:ext>
            </a:extLst>
          </p:cNvPr>
          <p:cNvSpPr txBox="1">
            <a:spLocks/>
          </p:cNvSpPr>
          <p:nvPr/>
        </p:nvSpPr>
        <p:spPr>
          <a:xfrm>
            <a:off x="406012" y="400859"/>
            <a:ext cx="2864232" cy="87966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400" b="1" i="0" kern="1200">
                <a:solidFill>
                  <a:schemeClr val="tx1"/>
                </a:solidFill>
                <a:latin typeface="Avenir Black" panose="02000503020000020003" pitchFamily="2" charset="0"/>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3600">
                <a:latin typeface="Calibri" panose="020F0502020204030204" pitchFamily="34" charset="0"/>
                <a:ea typeface="Calibri" panose="020F0502020204030204" pitchFamily="34" charset="0"/>
                <a:cs typeface="Calibri" panose="020F0502020204030204" pitchFamily="34" charset="0"/>
              </a:rPr>
              <a:t>Ortaklar</a:t>
            </a:r>
            <a:endParaRPr lang="en-US" sz="360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32">
            <a:extLst>
              <a:ext uri="{FF2B5EF4-FFF2-40B4-BE49-F238E27FC236}">
                <a16:creationId xmlns:a16="http://schemas.microsoft.com/office/drawing/2014/main" id="{9DD973D2-C971-AE9F-7307-9B7D021D3CDC}"/>
              </a:ext>
            </a:extLst>
          </p:cNvPr>
          <p:cNvSpPr txBox="1">
            <a:spLocks/>
          </p:cNvSpPr>
          <p:nvPr/>
        </p:nvSpPr>
        <p:spPr>
          <a:xfrm>
            <a:off x="406012" y="5192147"/>
            <a:ext cx="2864232" cy="451257"/>
          </a:xfrm>
          <a:prstGeom prst="rect">
            <a:avLst/>
          </a:prstGeom>
        </p:spPr>
        <p:txBody>
          <a:bodyPr lIns="91440" tIns="45720" rIns="91440" bIns="45720" anchor="t">
            <a:noAutofit/>
          </a:bodyPr>
          <a:lstStyle>
            <a:lvl1pPr marL="0" indent="0" algn="l" defTabSz="2072941" rtl="0" eaLnBrk="1" latinLnBrk="0" hangingPunct="1">
              <a:lnSpc>
                <a:spcPct val="100000"/>
              </a:lnSpc>
              <a:spcBef>
                <a:spcPts val="2267"/>
              </a:spcBef>
              <a:buFont typeface="Arial" panose="020B0604020202020204" pitchFamily="34" charset="0"/>
              <a:buNone/>
              <a:defRPr sz="1600" b="1" i="0" kern="1200">
                <a:solidFill>
                  <a:schemeClr val="bg1"/>
                </a:solidFill>
                <a:latin typeface="Avenir Black" panose="02000503020000020003" pitchFamily="2" charset="0"/>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2000">
                <a:latin typeface="Calibri"/>
                <a:ea typeface="Calibri"/>
                <a:cs typeface="Calibri"/>
              </a:rPr>
              <a:t>EKİBİMİZLE TANIŞ</a:t>
            </a:r>
            <a:endParaRPr lang="en-US" sz="2000">
              <a:latin typeface="Calibri"/>
              <a:ea typeface="Calibri"/>
              <a:cs typeface="Calibri"/>
            </a:endParaRPr>
          </a:p>
        </p:txBody>
      </p:sp>
      <p:sp>
        <p:nvSpPr>
          <p:cNvPr id="10" name="Rectangle 9">
            <a:extLst>
              <a:ext uri="{FF2B5EF4-FFF2-40B4-BE49-F238E27FC236}">
                <a16:creationId xmlns:a16="http://schemas.microsoft.com/office/drawing/2014/main" id="{7B9F2579-439F-0CF2-3856-07257970EF85}"/>
              </a:ext>
            </a:extLst>
          </p:cNvPr>
          <p:cNvSpPr/>
          <p:nvPr/>
        </p:nvSpPr>
        <p:spPr>
          <a:xfrm>
            <a:off x="363979"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ctangle 11">
            <a:extLst>
              <a:ext uri="{FF2B5EF4-FFF2-40B4-BE49-F238E27FC236}">
                <a16:creationId xmlns:a16="http://schemas.microsoft.com/office/drawing/2014/main" id="{F88BD478-178B-09F6-4F52-07BA5070CDE3}"/>
              </a:ext>
            </a:extLst>
          </p:cNvPr>
          <p:cNvSpPr/>
          <p:nvPr/>
        </p:nvSpPr>
        <p:spPr>
          <a:xfrm>
            <a:off x="5059031"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ext Placeholder 32">
            <a:extLst>
              <a:ext uri="{FF2B5EF4-FFF2-40B4-BE49-F238E27FC236}">
                <a16:creationId xmlns:a16="http://schemas.microsoft.com/office/drawing/2014/main" id="{F35F8380-DF8F-EA66-1ADF-FFB419F415B1}"/>
              </a:ext>
            </a:extLst>
          </p:cNvPr>
          <p:cNvSpPr txBox="1">
            <a:spLocks/>
          </p:cNvSpPr>
          <p:nvPr/>
        </p:nvSpPr>
        <p:spPr>
          <a:xfrm>
            <a:off x="5708116" y="7019131"/>
            <a:ext cx="1014365" cy="286698"/>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a:t>PORTEKİZ</a:t>
            </a:r>
            <a:endParaRPr lang="en-US" sz="1200"/>
          </a:p>
        </p:txBody>
      </p:sp>
      <p:sp>
        <p:nvSpPr>
          <p:cNvPr id="14" name="Rectangle 13">
            <a:extLst>
              <a:ext uri="{FF2B5EF4-FFF2-40B4-BE49-F238E27FC236}">
                <a16:creationId xmlns:a16="http://schemas.microsoft.com/office/drawing/2014/main" id="{8A82BC9F-2745-82E8-BB75-F84DD017A83C}"/>
              </a:ext>
            </a:extLst>
          </p:cNvPr>
          <p:cNvSpPr/>
          <p:nvPr/>
        </p:nvSpPr>
        <p:spPr>
          <a:xfrm>
            <a:off x="2691663"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Text Placeholder 32">
            <a:extLst>
              <a:ext uri="{FF2B5EF4-FFF2-40B4-BE49-F238E27FC236}">
                <a16:creationId xmlns:a16="http://schemas.microsoft.com/office/drawing/2014/main" id="{9CF3C2AD-66CD-8402-1738-037E488298AF}"/>
              </a:ext>
            </a:extLst>
          </p:cNvPr>
          <p:cNvSpPr txBox="1">
            <a:spLocks/>
          </p:cNvSpPr>
          <p:nvPr/>
        </p:nvSpPr>
        <p:spPr>
          <a:xfrm>
            <a:off x="3308762" y="7019139"/>
            <a:ext cx="2133447" cy="278871"/>
          </a:xfrm>
          <a:prstGeom prst="rect">
            <a:avLst/>
          </a:prstGeom>
        </p:spPr>
        <p:txBody>
          <a:bodyPr lIns="91440" tIns="45720" rIns="91440" bIns="45720"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a:latin typeface="Poppins"/>
                <a:cs typeface="Poppins"/>
              </a:rPr>
              <a:t>TÜRKİYE</a:t>
            </a:r>
            <a:endParaRPr lang="en-US" sz="1200"/>
          </a:p>
        </p:txBody>
      </p:sp>
      <p:sp>
        <p:nvSpPr>
          <p:cNvPr id="16" name="Rectangle 15">
            <a:extLst>
              <a:ext uri="{FF2B5EF4-FFF2-40B4-BE49-F238E27FC236}">
                <a16:creationId xmlns:a16="http://schemas.microsoft.com/office/drawing/2014/main" id="{20C09698-B983-6E16-5F1C-D2D4D76EE99D}"/>
              </a:ext>
            </a:extLst>
          </p:cNvPr>
          <p:cNvSpPr/>
          <p:nvPr/>
        </p:nvSpPr>
        <p:spPr>
          <a:xfrm>
            <a:off x="363979"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Text Placeholder 32">
            <a:extLst>
              <a:ext uri="{FF2B5EF4-FFF2-40B4-BE49-F238E27FC236}">
                <a16:creationId xmlns:a16="http://schemas.microsoft.com/office/drawing/2014/main" id="{ABDB7790-A1DA-6B4D-0FF8-3E3E3101555A}"/>
              </a:ext>
            </a:extLst>
          </p:cNvPr>
          <p:cNvSpPr txBox="1">
            <a:spLocks/>
          </p:cNvSpPr>
          <p:nvPr/>
        </p:nvSpPr>
        <p:spPr>
          <a:xfrm>
            <a:off x="1027985" y="8737129"/>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a:t>İRLANDA</a:t>
            </a:r>
            <a:endParaRPr lang="en-US" sz="1200"/>
          </a:p>
        </p:txBody>
      </p:sp>
      <p:sp>
        <p:nvSpPr>
          <p:cNvPr id="18" name="Rectangle 17">
            <a:extLst>
              <a:ext uri="{FF2B5EF4-FFF2-40B4-BE49-F238E27FC236}">
                <a16:creationId xmlns:a16="http://schemas.microsoft.com/office/drawing/2014/main" id="{A8C939F3-1ABF-25B7-5B7A-3BFA6D446CF1}"/>
              </a:ext>
            </a:extLst>
          </p:cNvPr>
          <p:cNvSpPr/>
          <p:nvPr/>
        </p:nvSpPr>
        <p:spPr>
          <a:xfrm>
            <a:off x="5059031"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 name="Text Placeholder 32">
            <a:extLst>
              <a:ext uri="{FF2B5EF4-FFF2-40B4-BE49-F238E27FC236}">
                <a16:creationId xmlns:a16="http://schemas.microsoft.com/office/drawing/2014/main" id="{34B0D070-27B3-62C8-7B90-D3D83BF73E7F}"/>
              </a:ext>
            </a:extLst>
          </p:cNvPr>
          <p:cNvSpPr txBox="1">
            <a:spLocks/>
          </p:cNvSpPr>
          <p:nvPr/>
        </p:nvSpPr>
        <p:spPr>
          <a:xfrm>
            <a:off x="5660494" y="8737129"/>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a:t>DANİMARKA</a:t>
            </a:r>
            <a:endParaRPr lang="en-US" sz="1200"/>
          </a:p>
        </p:txBody>
      </p:sp>
      <p:sp>
        <p:nvSpPr>
          <p:cNvPr id="20" name="Rectangle 19">
            <a:extLst>
              <a:ext uri="{FF2B5EF4-FFF2-40B4-BE49-F238E27FC236}">
                <a16:creationId xmlns:a16="http://schemas.microsoft.com/office/drawing/2014/main" id="{206E8ED3-9CDB-F6FD-3272-FBBBBB85E96C}"/>
              </a:ext>
            </a:extLst>
          </p:cNvPr>
          <p:cNvSpPr/>
          <p:nvPr/>
        </p:nvSpPr>
        <p:spPr>
          <a:xfrm>
            <a:off x="2691663"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1" name="Text Placeholder 32">
            <a:extLst>
              <a:ext uri="{FF2B5EF4-FFF2-40B4-BE49-F238E27FC236}">
                <a16:creationId xmlns:a16="http://schemas.microsoft.com/office/drawing/2014/main" id="{DA9DE0F3-E653-1BE6-AAFB-0F4753D69DDE}"/>
              </a:ext>
            </a:extLst>
          </p:cNvPr>
          <p:cNvSpPr txBox="1">
            <a:spLocks/>
          </p:cNvSpPr>
          <p:nvPr/>
        </p:nvSpPr>
        <p:spPr>
          <a:xfrm>
            <a:off x="3332215" y="8737129"/>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a:t>İRLANDA</a:t>
            </a:r>
            <a:endParaRPr lang="en-US" sz="1200"/>
          </a:p>
        </p:txBody>
      </p:sp>
      <p:sp>
        <p:nvSpPr>
          <p:cNvPr id="22" name="Graphic 4">
            <a:extLst>
              <a:ext uri="{FF2B5EF4-FFF2-40B4-BE49-F238E27FC236}">
                <a16:creationId xmlns:a16="http://schemas.microsoft.com/office/drawing/2014/main" id="{8BE54B68-5D3A-2A28-21A8-D8AE84FD0B8E}"/>
              </a:ext>
            </a:extLst>
          </p:cNvPr>
          <p:cNvSpPr/>
          <p:nvPr/>
        </p:nvSpPr>
        <p:spPr>
          <a:xfrm rot="16200000">
            <a:off x="2258871" y="3019558"/>
            <a:ext cx="45719" cy="3820887"/>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chemeClr val="tx1"/>
          </a:solidFill>
          <a:ln w="2370" cap="flat">
            <a:noFill/>
            <a:prstDash val="solid"/>
            <a:miter/>
          </a:ln>
        </p:spPr>
        <p:txBody>
          <a:bodyPr rtlCol="0" anchor="ctr"/>
          <a:lstStyle/>
          <a:p>
            <a:pPr algn="l" rtl="0"/>
            <a:endParaRPr lang="en-US"/>
          </a:p>
        </p:txBody>
      </p:sp>
      <p:pic>
        <p:nvPicPr>
          <p:cNvPr id="25" name="Picture 24">
            <a:hlinkClick r:id="rId2"/>
            <a:extLst>
              <a:ext uri="{FF2B5EF4-FFF2-40B4-BE49-F238E27FC236}">
                <a16:creationId xmlns:a16="http://schemas.microsoft.com/office/drawing/2014/main" id="{08FB213F-68D4-A77A-BAF4-81E7167694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836" y="6055547"/>
            <a:ext cx="1812631" cy="736094"/>
          </a:xfrm>
          <a:prstGeom prst="rect">
            <a:avLst/>
          </a:prstGeom>
        </p:spPr>
      </p:pic>
      <p:pic>
        <p:nvPicPr>
          <p:cNvPr id="26" name="Picture 25">
            <a:hlinkClick r:id="rId4"/>
            <a:extLst>
              <a:ext uri="{FF2B5EF4-FFF2-40B4-BE49-F238E27FC236}">
                <a16:creationId xmlns:a16="http://schemas.microsoft.com/office/drawing/2014/main" id="{B3FCBF81-1FC3-A982-9A9F-F6A42EF21E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9494" y="6204179"/>
            <a:ext cx="1962341" cy="414272"/>
          </a:xfrm>
          <a:prstGeom prst="rect">
            <a:avLst/>
          </a:prstGeom>
        </p:spPr>
      </p:pic>
      <p:pic>
        <p:nvPicPr>
          <p:cNvPr id="27" name="Picture 26">
            <a:hlinkClick r:id="rId6"/>
            <a:extLst>
              <a:ext uri="{FF2B5EF4-FFF2-40B4-BE49-F238E27FC236}">
                <a16:creationId xmlns:a16="http://schemas.microsoft.com/office/drawing/2014/main" id="{4D72576E-4566-6B8F-D46C-85ABAD69C5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03981" y="6162923"/>
            <a:ext cx="1843545" cy="494911"/>
          </a:xfrm>
          <a:prstGeom prst="rect">
            <a:avLst/>
          </a:prstGeom>
        </p:spPr>
      </p:pic>
      <p:pic>
        <p:nvPicPr>
          <p:cNvPr id="28" name="Picture 27">
            <a:hlinkClick r:id="rId8"/>
            <a:extLst>
              <a:ext uri="{FF2B5EF4-FFF2-40B4-BE49-F238E27FC236}">
                <a16:creationId xmlns:a16="http://schemas.microsoft.com/office/drawing/2014/main" id="{8202AF5C-D1F3-697F-F9DE-A6473F1B8186}"/>
              </a:ext>
            </a:extLst>
          </p:cNvPr>
          <p:cNvPicPr>
            <a:picLocks noChangeAspect="1"/>
          </p:cNvPicPr>
          <p:nvPr/>
        </p:nvPicPr>
        <p:blipFill>
          <a:blip r:embed="rId9"/>
          <a:stretch>
            <a:fillRect/>
          </a:stretch>
        </p:blipFill>
        <p:spPr>
          <a:xfrm>
            <a:off x="362242" y="7723615"/>
            <a:ext cx="2095500" cy="762000"/>
          </a:xfrm>
          <a:prstGeom prst="rect">
            <a:avLst/>
          </a:prstGeom>
        </p:spPr>
      </p:pic>
      <p:pic>
        <p:nvPicPr>
          <p:cNvPr id="29" name="Picture 28">
            <a:hlinkClick r:id="rId10"/>
            <a:extLst>
              <a:ext uri="{FF2B5EF4-FFF2-40B4-BE49-F238E27FC236}">
                <a16:creationId xmlns:a16="http://schemas.microsoft.com/office/drawing/2014/main" id="{28E0AA98-619F-EC14-72A8-EF2BEE27EE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19984" y="7678325"/>
            <a:ext cx="1768237" cy="857595"/>
          </a:xfrm>
          <a:prstGeom prst="rect">
            <a:avLst/>
          </a:prstGeom>
        </p:spPr>
      </p:pic>
      <p:pic>
        <p:nvPicPr>
          <p:cNvPr id="30" name="Picture 29">
            <a:hlinkClick r:id="rId12"/>
            <a:extLst>
              <a:ext uri="{FF2B5EF4-FFF2-40B4-BE49-F238E27FC236}">
                <a16:creationId xmlns:a16="http://schemas.microsoft.com/office/drawing/2014/main" id="{5E20D31A-1BE6-7FC9-C147-BC3EBCF974C3}"/>
              </a:ext>
            </a:extLst>
          </p:cNvPr>
          <p:cNvPicPr>
            <a:picLocks noChangeAspect="1"/>
          </p:cNvPicPr>
          <p:nvPr/>
        </p:nvPicPr>
        <p:blipFill>
          <a:blip r:embed="rId13"/>
          <a:stretch>
            <a:fillRect/>
          </a:stretch>
        </p:blipFill>
        <p:spPr>
          <a:xfrm>
            <a:off x="5468014" y="7723615"/>
            <a:ext cx="1465244" cy="681338"/>
          </a:xfrm>
          <a:prstGeom prst="rect">
            <a:avLst/>
          </a:prstGeom>
        </p:spPr>
      </p:pic>
      <p:sp>
        <p:nvSpPr>
          <p:cNvPr id="31" name="Oval 30">
            <a:extLst>
              <a:ext uri="{FF2B5EF4-FFF2-40B4-BE49-F238E27FC236}">
                <a16:creationId xmlns:a16="http://schemas.microsoft.com/office/drawing/2014/main" id="{11237F2C-D09A-0DCA-9D13-2E6AA92806DC}"/>
              </a:ext>
            </a:extLst>
          </p:cNvPr>
          <p:cNvSpPr/>
          <p:nvPr/>
        </p:nvSpPr>
        <p:spPr>
          <a:xfrm>
            <a:off x="518799" y="6882741"/>
            <a:ext cx="553791" cy="553791"/>
          </a:xfrm>
          <a:prstGeom prst="ellipse">
            <a:avLst/>
          </a:prstGeom>
          <a:blipFill>
            <a:blip r:embed="rId1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2" name="Picture 31">
            <a:extLst>
              <a:ext uri="{FF2B5EF4-FFF2-40B4-BE49-F238E27FC236}">
                <a16:creationId xmlns:a16="http://schemas.microsoft.com/office/drawing/2014/main" id="{8B468AAA-4653-3D08-2C80-70FAFFD36700}"/>
              </a:ext>
            </a:extLst>
          </p:cNvPr>
          <p:cNvPicPr>
            <a:picLocks noChangeAspect="1"/>
          </p:cNvPicPr>
          <p:nvPr/>
        </p:nvPicPr>
        <p:blipFill>
          <a:blip r:embed="rId15"/>
          <a:stretch>
            <a:fillRect/>
          </a:stretch>
        </p:blipFill>
        <p:spPr>
          <a:xfrm>
            <a:off x="5186184" y="6838528"/>
            <a:ext cx="554784" cy="560881"/>
          </a:xfrm>
          <a:prstGeom prst="rect">
            <a:avLst/>
          </a:prstGeom>
        </p:spPr>
      </p:pic>
      <p:sp>
        <p:nvSpPr>
          <p:cNvPr id="481" name="Text Placeholder 32">
            <a:extLst>
              <a:ext uri="{FF2B5EF4-FFF2-40B4-BE49-F238E27FC236}">
                <a16:creationId xmlns:a16="http://schemas.microsoft.com/office/drawing/2014/main" id="{67BB34D1-9980-AD57-323B-520D0083A93D}"/>
              </a:ext>
            </a:extLst>
          </p:cNvPr>
          <p:cNvSpPr txBox="1">
            <a:spLocks/>
          </p:cNvSpPr>
          <p:nvPr/>
        </p:nvSpPr>
        <p:spPr>
          <a:xfrm>
            <a:off x="1007276" y="7021346"/>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a:t>FİNLANDİYA</a:t>
            </a:r>
            <a:endParaRPr lang="en-US" sz="1200"/>
          </a:p>
        </p:txBody>
      </p:sp>
      <p:grpSp>
        <p:nvGrpSpPr>
          <p:cNvPr id="482" name="Graphic 2">
            <a:extLst>
              <a:ext uri="{FF2B5EF4-FFF2-40B4-BE49-F238E27FC236}">
                <a16:creationId xmlns:a16="http://schemas.microsoft.com/office/drawing/2014/main" id="{C501A4B5-ACE8-3370-7A5C-1035D83E378E}"/>
              </a:ext>
            </a:extLst>
          </p:cNvPr>
          <p:cNvGrpSpPr>
            <a:grpSpLocks noChangeAspect="1"/>
          </p:cNvGrpSpPr>
          <p:nvPr/>
        </p:nvGrpSpPr>
        <p:grpSpPr>
          <a:xfrm>
            <a:off x="2786786" y="6856535"/>
            <a:ext cx="558048" cy="558000"/>
            <a:chOff x="4094891" y="4680533"/>
            <a:chExt cx="381887" cy="381854"/>
          </a:xfrm>
        </p:grpSpPr>
        <p:sp>
          <p:nvSpPr>
            <p:cNvPr id="483" name="Freeform 4">
              <a:extLst>
                <a:ext uri="{FF2B5EF4-FFF2-40B4-BE49-F238E27FC236}">
                  <a16:creationId xmlns:a16="http://schemas.microsoft.com/office/drawing/2014/main" id="{77354C4B-F029-2E64-E1AF-3DBDF3A01278}"/>
                </a:ext>
              </a:extLst>
            </p:cNvPr>
            <p:cNvSpPr/>
            <p:nvPr/>
          </p:nvSpPr>
          <p:spPr>
            <a:xfrm>
              <a:off x="4094891" y="4680533"/>
              <a:ext cx="381887" cy="381854"/>
            </a:xfrm>
            <a:custGeom>
              <a:avLst/>
              <a:gdLst>
                <a:gd name="connsiteX0" fmla="*/ 5758 w 381887"/>
                <a:gd name="connsiteY0" fmla="*/ 144768 h 381854"/>
                <a:gd name="connsiteX1" fmla="*/ 237086 w 381887"/>
                <a:gd name="connsiteY1" fmla="*/ 5813 h 381854"/>
                <a:gd name="connsiteX2" fmla="*/ 376073 w 381887"/>
                <a:gd name="connsiteY2" fmla="*/ 237087 h 381854"/>
                <a:gd name="connsiteX3" fmla="*/ 144745 w 381887"/>
                <a:gd name="connsiteY3" fmla="*/ 376042 h 381854"/>
                <a:gd name="connsiteX4" fmla="*/ 5758 w 381887"/>
                <a:gd name="connsiteY4" fmla="*/ 144768 h 38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87" h="381854">
                  <a:moveTo>
                    <a:pt x="5758" y="144768"/>
                  </a:moveTo>
                  <a:cubicBezTo>
                    <a:pt x="31461" y="41979"/>
                    <a:pt x="134274" y="-19884"/>
                    <a:pt x="237086" y="5813"/>
                  </a:cubicBezTo>
                  <a:cubicBezTo>
                    <a:pt x="339898" y="31510"/>
                    <a:pt x="401776" y="134299"/>
                    <a:pt x="376073" y="237087"/>
                  </a:cubicBezTo>
                  <a:cubicBezTo>
                    <a:pt x="350370" y="339876"/>
                    <a:pt x="247558" y="401739"/>
                    <a:pt x="144745" y="376042"/>
                  </a:cubicBezTo>
                  <a:cubicBezTo>
                    <a:pt x="42885" y="350345"/>
                    <a:pt x="-19945" y="247556"/>
                    <a:pt x="5758" y="144768"/>
                  </a:cubicBezTo>
                </a:path>
              </a:pathLst>
            </a:custGeom>
            <a:solidFill>
              <a:srgbClr val="ED3726"/>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endParaRPr lang="en-US"/>
            </a:p>
          </p:txBody>
        </p:sp>
        <p:sp>
          <p:nvSpPr>
            <p:cNvPr id="484" name="Freeform 5">
              <a:extLst>
                <a:ext uri="{FF2B5EF4-FFF2-40B4-BE49-F238E27FC236}">
                  <a16:creationId xmlns:a16="http://schemas.microsoft.com/office/drawing/2014/main" id="{81F589F2-FF9B-9572-589C-329E0C6F2D6B}"/>
                </a:ext>
              </a:extLst>
            </p:cNvPr>
            <p:cNvSpPr/>
            <p:nvPr/>
          </p:nvSpPr>
          <p:spPr>
            <a:xfrm>
              <a:off x="4141584" y="4769147"/>
              <a:ext cx="181825" cy="199866"/>
            </a:xfrm>
            <a:custGeom>
              <a:avLst/>
              <a:gdLst>
                <a:gd name="connsiteX0" fmla="*/ 124708 w 181825"/>
                <a:gd name="connsiteY0" fmla="*/ 178928 h 199866"/>
                <a:gd name="connsiteX1" fmla="*/ 44743 w 181825"/>
                <a:gd name="connsiteY1" fmla="*/ 98982 h 199866"/>
                <a:gd name="connsiteX2" fmla="*/ 124708 w 181825"/>
                <a:gd name="connsiteY2" fmla="*/ 19035 h 199866"/>
                <a:gd name="connsiteX3" fmla="*/ 181826 w 181825"/>
                <a:gd name="connsiteY3" fmla="*/ 42829 h 199866"/>
                <a:gd name="connsiteX4" fmla="*/ 99956 w 181825"/>
                <a:gd name="connsiteY4" fmla="*/ 0 h 199866"/>
                <a:gd name="connsiteX5" fmla="*/ 0 w 181825"/>
                <a:gd name="connsiteY5" fmla="*/ 99933 h 199866"/>
                <a:gd name="connsiteX6" fmla="*/ 99956 w 181825"/>
                <a:gd name="connsiteY6" fmla="*/ 199867 h 199866"/>
                <a:gd name="connsiteX7" fmla="*/ 181826 w 181825"/>
                <a:gd name="connsiteY7" fmla="*/ 157038 h 199866"/>
                <a:gd name="connsiteX8" fmla="*/ 124708 w 181825"/>
                <a:gd name="connsiteY8" fmla="*/ 178928 h 19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825" h="199866">
                  <a:moveTo>
                    <a:pt x="124708" y="178928"/>
                  </a:moveTo>
                  <a:cubicBezTo>
                    <a:pt x="79965" y="178928"/>
                    <a:pt x="44743" y="142762"/>
                    <a:pt x="44743" y="98982"/>
                  </a:cubicBezTo>
                  <a:cubicBezTo>
                    <a:pt x="44743" y="54250"/>
                    <a:pt x="80917" y="19035"/>
                    <a:pt x="124708" y="19035"/>
                  </a:cubicBezTo>
                  <a:cubicBezTo>
                    <a:pt x="146603" y="19035"/>
                    <a:pt x="166594" y="27601"/>
                    <a:pt x="181826" y="42829"/>
                  </a:cubicBezTo>
                  <a:cubicBezTo>
                    <a:pt x="163738" y="17132"/>
                    <a:pt x="134227" y="0"/>
                    <a:pt x="99956" y="0"/>
                  </a:cubicBezTo>
                  <a:cubicBezTo>
                    <a:pt x="44743" y="0"/>
                    <a:pt x="0" y="44732"/>
                    <a:pt x="0" y="99933"/>
                  </a:cubicBezTo>
                  <a:cubicBezTo>
                    <a:pt x="0" y="155135"/>
                    <a:pt x="44743" y="199867"/>
                    <a:pt x="99956" y="199867"/>
                  </a:cubicBezTo>
                  <a:cubicBezTo>
                    <a:pt x="133275" y="199867"/>
                    <a:pt x="163738" y="182735"/>
                    <a:pt x="181826" y="157038"/>
                  </a:cubicBezTo>
                  <a:cubicBezTo>
                    <a:pt x="166594" y="169411"/>
                    <a:pt x="146603" y="178928"/>
                    <a:pt x="124708" y="178928"/>
                  </a:cubicBezTo>
                </a:path>
              </a:pathLst>
            </a:custGeom>
            <a:solidFill>
              <a:srgbClr val="FFFFFF"/>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endParaRPr lang="en-US"/>
            </a:p>
          </p:txBody>
        </p:sp>
        <p:sp>
          <p:nvSpPr>
            <p:cNvPr id="485" name="Freeform 6">
              <a:extLst>
                <a:ext uri="{FF2B5EF4-FFF2-40B4-BE49-F238E27FC236}">
                  <a16:creationId xmlns:a16="http://schemas.microsoft.com/office/drawing/2014/main" id="{9909DFC7-D0C7-6186-5626-0B5357BD353C}"/>
                </a:ext>
              </a:extLst>
            </p:cNvPr>
            <p:cNvSpPr/>
            <p:nvPr/>
          </p:nvSpPr>
          <p:spPr>
            <a:xfrm>
              <a:off x="4331025" y="4824349"/>
              <a:ext cx="81869" cy="85657"/>
            </a:xfrm>
            <a:custGeom>
              <a:avLst/>
              <a:gdLst>
                <a:gd name="connsiteX0" fmla="*/ 31415 w 81869"/>
                <a:gd name="connsiteY0" fmla="*/ 0 h 85657"/>
                <a:gd name="connsiteX1" fmla="*/ 50454 w 81869"/>
                <a:gd name="connsiteY1" fmla="*/ 27601 h 85657"/>
                <a:gd name="connsiteX2" fmla="*/ 81869 w 81869"/>
                <a:gd name="connsiteY2" fmla="*/ 18083 h 85657"/>
                <a:gd name="connsiteX3" fmla="*/ 61878 w 81869"/>
                <a:gd name="connsiteY3" fmla="*/ 43780 h 85657"/>
                <a:gd name="connsiteX4" fmla="*/ 79965 w 81869"/>
                <a:gd name="connsiteY4" fmla="*/ 70429 h 85657"/>
                <a:gd name="connsiteX5" fmla="*/ 49502 w 81869"/>
                <a:gd name="connsiteY5" fmla="*/ 59960 h 85657"/>
                <a:gd name="connsiteX6" fmla="*/ 29511 w 81869"/>
                <a:gd name="connsiteY6" fmla="*/ 85657 h 85657"/>
                <a:gd name="connsiteX7" fmla="*/ 30463 w 81869"/>
                <a:gd name="connsiteY7" fmla="*/ 53298 h 85657"/>
                <a:gd name="connsiteX8" fmla="*/ 0 w 81869"/>
                <a:gd name="connsiteY8" fmla="*/ 42829 h 85657"/>
                <a:gd name="connsiteX9" fmla="*/ 31415 w 81869"/>
                <a:gd name="connsiteY9" fmla="*/ 33311 h 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69" h="85657">
                  <a:moveTo>
                    <a:pt x="31415" y="0"/>
                  </a:moveTo>
                  <a:lnTo>
                    <a:pt x="50454" y="27601"/>
                  </a:lnTo>
                  <a:lnTo>
                    <a:pt x="81869" y="18083"/>
                  </a:lnTo>
                  <a:lnTo>
                    <a:pt x="61878" y="43780"/>
                  </a:lnTo>
                  <a:lnTo>
                    <a:pt x="79965" y="70429"/>
                  </a:lnTo>
                  <a:lnTo>
                    <a:pt x="49502" y="59960"/>
                  </a:lnTo>
                  <a:lnTo>
                    <a:pt x="29511" y="85657"/>
                  </a:lnTo>
                  <a:lnTo>
                    <a:pt x="30463" y="53298"/>
                  </a:lnTo>
                  <a:lnTo>
                    <a:pt x="0" y="42829"/>
                  </a:lnTo>
                  <a:lnTo>
                    <a:pt x="31415" y="33311"/>
                  </a:lnTo>
                  <a:close/>
                </a:path>
              </a:pathLst>
            </a:custGeom>
            <a:solidFill>
              <a:srgbClr val="FFFFFF"/>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endParaRPr lang="en-US"/>
            </a:p>
          </p:txBody>
        </p:sp>
      </p:grpSp>
      <p:pic>
        <p:nvPicPr>
          <p:cNvPr id="486" name="Picture 485">
            <a:extLst>
              <a:ext uri="{FF2B5EF4-FFF2-40B4-BE49-F238E27FC236}">
                <a16:creationId xmlns:a16="http://schemas.microsoft.com/office/drawing/2014/main" id="{3CF6D0F8-E42A-E28F-11BE-EBDE6777E16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11836" y="8571068"/>
            <a:ext cx="557530" cy="557530"/>
          </a:xfrm>
          <a:prstGeom prst="rect">
            <a:avLst/>
          </a:prstGeom>
        </p:spPr>
      </p:pic>
      <p:pic>
        <p:nvPicPr>
          <p:cNvPr id="487" name="Picture 486">
            <a:extLst>
              <a:ext uri="{FF2B5EF4-FFF2-40B4-BE49-F238E27FC236}">
                <a16:creationId xmlns:a16="http://schemas.microsoft.com/office/drawing/2014/main" id="{962F985E-A052-7610-6FFB-DEF06BD8D9E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821439" y="8571068"/>
            <a:ext cx="557530" cy="557530"/>
          </a:xfrm>
          <a:prstGeom prst="rect">
            <a:avLst/>
          </a:prstGeom>
        </p:spPr>
      </p:pic>
      <p:pic>
        <p:nvPicPr>
          <p:cNvPr id="489" name="Picture 488">
            <a:extLst>
              <a:ext uri="{FF2B5EF4-FFF2-40B4-BE49-F238E27FC236}">
                <a16:creationId xmlns:a16="http://schemas.microsoft.com/office/drawing/2014/main" id="{BF750FDB-38EC-A83C-44B3-02D6F72F913C}"/>
              </a:ext>
            </a:extLst>
          </p:cNvPr>
          <p:cNvPicPr>
            <a:picLocks noChangeAspect="1"/>
          </p:cNvPicPr>
          <p:nvPr/>
        </p:nvPicPr>
        <p:blipFill>
          <a:blip r:embed="rId17"/>
          <a:stretch>
            <a:fillRect/>
          </a:stretch>
        </p:blipFill>
        <p:spPr>
          <a:xfrm>
            <a:off x="5026655" y="8571068"/>
            <a:ext cx="824709" cy="618532"/>
          </a:xfrm>
          <a:prstGeom prst="rect">
            <a:avLst/>
          </a:prstGeom>
        </p:spPr>
      </p:pic>
      <p:pic>
        <p:nvPicPr>
          <p:cNvPr id="491" name="Picture 490">
            <a:extLst>
              <a:ext uri="{FF2B5EF4-FFF2-40B4-BE49-F238E27FC236}">
                <a16:creationId xmlns:a16="http://schemas.microsoft.com/office/drawing/2014/main" id="{DC8B9EF8-8455-BDBA-92FF-42B217366464}"/>
              </a:ext>
            </a:extLst>
          </p:cNvPr>
          <p:cNvPicPr>
            <a:picLocks noChangeAspect="1"/>
          </p:cNvPicPr>
          <p:nvPr/>
        </p:nvPicPr>
        <p:blipFill>
          <a:blip r:embed="rId18"/>
          <a:stretch>
            <a:fillRect/>
          </a:stretch>
        </p:blipFill>
        <p:spPr>
          <a:xfrm>
            <a:off x="2489362" y="5087850"/>
            <a:ext cx="578035" cy="556626"/>
          </a:xfrm>
          <a:prstGeom prst="rect">
            <a:avLst/>
          </a:prstGeom>
        </p:spPr>
      </p:pic>
      <p:sp>
        <p:nvSpPr>
          <p:cNvPr id="8" name="Slide Number Placeholder 9">
            <a:extLst>
              <a:ext uri="{FF2B5EF4-FFF2-40B4-BE49-F238E27FC236}">
                <a16:creationId xmlns:a16="http://schemas.microsoft.com/office/drawing/2014/main" id="{FC3DCFDA-BA74-2BB4-7264-DE1215CCBEE8}"/>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7</a:t>
            </a:fld>
            <a:endParaRPr lang="en-US" sz="1100"/>
          </a:p>
        </p:txBody>
      </p:sp>
    </p:spTree>
    <p:extLst>
      <p:ext uri="{BB962C8B-B14F-4D97-AF65-F5344CB8AC3E}">
        <p14:creationId xmlns:p14="http://schemas.microsoft.com/office/powerpoint/2010/main" val="18725731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p:txBody>
          <a:bodyPr lIns="91440" tIns="45720" rIns="91440" bIns="45720" anchor="t">
            <a:normAutofit/>
          </a:bodyPr>
          <a:lstStyle/>
          <a:p>
            <a:pPr algn="l" rtl="0"/>
            <a:r>
              <a:rPr lang="en-US" b="1" dirty="0">
                <a:latin typeface="Calibri"/>
                <a:cs typeface="Calibri"/>
                <a:hlinkClick r:id="rId2">
                  <a:extLst>
                    <a:ext uri="{A12FA001-AC4F-418D-AE19-62706E023703}">
                      <ahyp:hlinkClr xmlns:ahyp="http://schemas.microsoft.com/office/drawing/2018/hyperlinkcolor" val="tx"/>
                    </a:ext>
                  </a:extLst>
                </a:hlinkClick>
              </a:rPr>
              <a:t>www.ethical-food.eu</a:t>
            </a:r>
            <a:endParaRPr lang="en-US" b="1" dirty="0">
              <a:latin typeface="Calibri"/>
              <a:cs typeface="Calibri"/>
            </a:endParaRPr>
          </a:p>
          <a:p>
            <a:pPr algn="l" rtl="0"/>
            <a:endParaRPr lang="en-US" b="1"/>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a:xfrm>
            <a:off x="842038" y="3741018"/>
            <a:ext cx="4109047" cy="690592"/>
          </a:xfrm>
        </p:spPr>
        <p:txBody>
          <a:bodyPr lIns="91440" tIns="45720" rIns="91440" bIns="45720" anchor="t">
            <a:noAutofit/>
          </a:bodyPr>
          <a:lstStyle/>
          <a:p>
            <a:pPr algn="l"/>
            <a:r>
              <a:rPr lang="en-US" sz="3600">
                <a:latin typeface="Calibri"/>
                <a:cs typeface="Calibri"/>
              </a:rPr>
              <a:t>Bizi </a:t>
            </a:r>
            <a:r>
              <a:rPr lang="en-US" sz="3600" err="1">
                <a:latin typeface="Calibri"/>
                <a:cs typeface="Calibri"/>
              </a:rPr>
              <a:t>takip</a:t>
            </a:r>
            <a:r>
              <a:rPr lang="en-US" sz="3600">
                <a:latin typeface="Calibri"/>
                <a:cs typeface="Calibri"/>
              </a:rPr>
              <a:t> edin...</a:t>
            </a:r>
            <a:endParaRPr lang="en-US" sz="3600"/>
          </a:p>
        </p:txBody>
      </p:sp>
      <p:grpSp>
        <p:nvGrpSpPr>
          <p:cNvPr id="18" name="Graphic 3">
            <a:extLst>
              <a:ext uri="{FF2B5EF4-FFF2-40B4-BE49-F238E27FC236}">
                <a16:creationId xmlns:a16="http://schemas.microsoft.com/office/drawing/2014/main" id="{ECD3E71B-C68E-EF4F-BD57-2088EB8AAF22}"/>
              </a:ext>
            </a:extLst>
          </p:cNvPr>
          <p:cNvGrpSpPr/>
          <p:nvPr/>
        </p:nvGrpSpPr>
        <p:grpSpPr>
          <a:xfrm>
            <a:off x="5526748" y="9233370"/>
            <a:ext cx="280634" cy="280634"/>
            <a:chOff x="-147782" y="2499889"/>
            <a:chExt cx="850463" cy="850463"/>
          </a:xfrm>
        </p:grpSpPr>
        <p:sp>
          <p:nvSpPr>
            <p:cNvPr id="19" name="Freeform 18">
              <a:extLst>
                <a:ext uri="{FF2B5EF4-FFF2-40B4-BE49-F238E27FC236}">
                  <a16:creationId xmlns:a16="http://schemas.microsoft.com/office/drawing/2014/main" id="{ECD7060A-752B-D248-9378-EF7AC92A0514}"/>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0" name="Freeform 19">
              <a:hlinkClick r:id="rId3"/>
              <a:extLst>
                <a:ext uri="{FF2B5EF4-FFF2-40B4-BE49-F238E27FC236}">
                  <a16:creationId xmlns:a16="http://schemas.microsoft.com/office/drawing/2014/main" id="{38C93ECF-60E4-3D4D-B077-E70E95008C72}"/>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4" name="Graphic 3">
            <a:extLst>
              <a:ext uri="{FF2B5EF4-FFF2-40B4-BE49-F238E27FC236}">
                <a16:creationId xmlns:a16="http://schemas.microsoft.com/office/drawing/2014/main" id="{3875894D-33B0-F244-BCF5-D1955FBCC28D}"/>
              </a:ext>
            </a:extLst>
          </p:cNvPr>
          <p:cNvGrpSpPr/>
          <p:nvPr/>
        </p:nvGrpSpPr>
        <p:grpSpPr>
          <a:xfrm>
            <a:off x="5180841" y="9233370"/>
            <a:ext cx="280634" cy="280842"/>
            <a:chOff x="-1196056" y="2499889"/>
            <a:chExt cx="850463" cy="851093"/>
          </a:xfrm>
        </p:grpSpPr>
        <p:sp>
          <p:nvSpPr>
            <p:cNvPr id="25" name="Freeform 24">
              <a:extLst>
                <a:ext uri="{FF2B5EF4-FFF2-40B4-BE49-F238E27FC236}">
                  <a16:creationId xmlns:a16="http://schemas.microsoft.com/office/drawing/2014/main" id="{C6EBB123-1718-AB48-A374-9B012F3C9255}"/>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hlinkClick r:id="rId4"/>
              <a:extLst>
                <a:ext uri="{FF2B5EF4-FFF2-40B4-BE49-F238E27FC236}">
                  <a16:creationId xmlns:a16="http://schemas.microsoft.com/office/drawing/2014/main" id="{80507A17-D0AB-414C-B541-DCDAB0E531A4}"/>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72CE4B5B-27B4-9842-9E03-D98F6EBFC562}"/>
              </a:ext>
            </a:extLst>
          </p:cNvPr>
          <p:cNvGrpSpPr/>
          <p:nvPr/>
        </p:nvGrpSpPr>
        <p:grpSpPr>
          <a:xfrm>
            <a:off x="245648" y="5190857"/>
            <a:ext cx="4705438" cy="2867812"/>
            <a:chOff x="1950804" y="3053151"/>
            <a:chExt cx="5608871" cy="3418425"/>
          </a:xfrm>
        </p:grpSpPr>
        <p:pic>
          <p:nvPicPr>
            <p:cNvPr id="31" name="Picture 30">
              <a:extLst>
                <a:ext uri="{FF2B5EF4-FFF2-40B4-BE49-F238E27FC236}">
                  <a16:creationId xmlns:a16="http://schemas.microsoft.com/office/drawing/2014/main" id="{F8695417-59B8-C24A-A8C9-04D73D1385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32" name="Rectangle 31">
              <a:extLst>
                <a:ext uri="{FF2B5EF4-FFF2-40B4-BE49-F238E27FC236}">
                  <a16:creationId xmlns:a16="http://schemas.microsoft.com/office/drawing/2014/main" id="{A17C61FB-BFA0-D342-B87B-FD7065FF2DB6}"/>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endParaRPr>
            </a:p>
          </p:txBody>
        </p:sp>
        <p:sp>
          <p:nvSpPr>
            <p:cNvPr id="33" name="Text Placeholder 32">
              <a:extLst>
                <a:ext uri="{FF2B5EF4-FFF2-40B4-BE49-F238E27FC236}">
                  <a16:creationId xmlns:a16="http://schemas.microsoft.com/office/drawing/2014/main" id="{77EF4167-90F5-514F-A3C2-13A8EAF9D147}"/>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GB" sz="1800" b="0">
                  <a:solidFill>
                    <a:srgbClr val="000000"/>
                  </a:solidFill>
                  <a:latin typeface="Calibri" panose="020F0502020204030204" pitchFamily="34" charset="0"/>
                </a:rPr>
                <a:t>Web sitesi burada</a:t>
              </a:r>
              <a:endParaRPr lang="en-US" sz="1800" b="0">
                <a:solidFill>
                  <a:srgbClr val="000000"/>
                </a:solidFill>
                <a:latin typeface="Calibri" panose="020F0502020204030204" pitchFamily="34" charset="0"/>
              </a:endParaRPr>
            </a:p>
          </p:txBody>
        </p:sp>
      </p:grpSp>
      <p:pic>
        <p:nvPicPr>
          <p:cNvPr id="3" name="Picture 2">
            <a:extLst>
              <a:ext uri="{FF2B5EF4-FFF2-40B4-BE49-F238E27FC236}">
                <a16:creationId xmlns:a16="http://schemas.microsoft.com/office/drawing/2014/main" id="{8A292AB6-4CF7-1031-9379-89288F7A52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8962" y="5405202"/>
            <a:ext cx="3340352" cy="2149221"/>
          </a:xfrm>
          <a:prstGeom prst="rect">
            <a:avLst/>
          </a:prstGeom>
        </p:spPr>
      </p:pic>
      <p:grpSp>
        <p:nvGrpSpPr>
          <p:cNvPr id="4" name="Group 3">
            <a:extLst>
              <a:ext uri="{FF2B5EF4-FFF2-40B4-BE49-F238E27FC236}">
                <a16:creationId xmlns:a16="http://schemas.microsoft.com/office/drawing/2014/main" id="{3EBBB6A7-3FA3-7B41-06E1-E27C82B07DE0}"/>
              </a:ext>
            </a:extLst>
          </p:cNvPr>
          <p:cNvGrpSpPr>
            <a:grpSpLocks noChangeAspect="1"/>
          </p:cNvGrpSpPr>
          <p:nvPr/>
        </p:nvGrpSpPr>
        <p:grpSpPr>
          <a:xfrm>
            <a:off x="5932482" y="9265061"/>
            <a:ext cx="192166" cy="225184"/>
            <a:chOff x="8589661" y="3431570"/>
            <a:chExt cx="510568" cy="569231"/>
          </a:xfrm>
          <a:solidFill>
            <a:srgbClr val="F1A0C2"/>
          </a:solidFill>
        </p:grpSpPr>
        <p:sp>
          <p:nvSpPr>
            <p:cNvPr id="5" name="Freeform: Shape 27">
              <a:extLst>
                <a:ext uri="{FF2B5EF4-FFF2-40B4-BE49-F238E27FC236}">
                  <a16:creationId xmlns:a16="http://schemas.microsoft.com/office/drawing/2014/main" id="{E5E86F2D-6183-6C52-F862-C2139F066A25}"/>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pPr algn="l" rtl="0"/>
              <a:endParaRPr lang="en-ID"/>
            </a:p>
          </p:txBody>
        </p:sp>
        <p:sp>
          <p:nvSpPr>
            <p:cNvPr id="10" name="Freeform: Shape 30">
              <a:hlinkClick r:id="rId7"/>
              <a:extLst>
                <a:ext uri="{FF2B5EF4-FFF2-40B4-BE49-F238E27FC236}">
                  <a16:creationId xmlns:a16="http://schemas.microsoft.com/office/drawing/2014/main" id="{6F198F4C-AA49-F708-A70F-BDB8D749CAB6}"/>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pPr algn="l" rtl="0"/>
              <a:endParaRPr lang="en-ID"/>
            </a:p>
          </p:txBody>
        </p:sp>
        <p:sp>
          <p:nvSpPr>
            <p:cNvPr id="11" name="Freeform: Shape 72">
              <a:extLst>
                <a:ext uri="{FF2B5EF4-FFF2-40B4-BE49-F238E27FC236}">
                  <a16:creationId xmlns:a16="http://schemas.microsoft.com/office/drawing/2014/main" id="{C70334DA-45E4-930B-B7D5-EC8AA606E322}"/>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pPr algn="l" rtl="0"/>
              <a:endParaRPr lang="en-ID"/>
            </a:p>
          </p:txBody>
        </p:sp>
      </p:grpSp>
      <p:sp>
        <p:nvSpPr>
          <p:cNvPr id="8" name="Slide Number Placeholder 9">
            <a:extLst>
              <a:ext uri="{FF2B5EF4-FFF2-40B4-BE49-F238E27FC236}">
                <a16:creationId xmlns:a16="http://schemas.microsoft.com/office/drawing/2014/main" id="{9BAF48AA-492F-53D8-2B65-4E9F5207038C}"/>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70</a:t>
            </a:fld>
            <a:endParaRPr lang="en-US" sz="1100"/>
          </a:p>
        </p:txBody>
      </p:sp>
      <p:pic>
        <p:nvPicPr>
          <p:cNvPr id="9" name="Picture 8">
            <a:extLst>
              <a:ext uri="{FF2B5EF4-FFF2-40B4-BE49-F238E27FC236}">
                <a16:creationId xmlns:a16="http://schemas.microsoft.com/office/drawing/2014/main" id="{1E18A5C1-BB2B-E0A3-89C8-85D7CBCE2AE9}"/>
              </a:ext>
            </a:extLst>
          </p:cNvPr>
          <p:cNvPicPr>
            <a:picLocks noChangeAspect="1"/>
          </p:cNvPicPr>
          <p:nvPr/>
        </p:nvPicPr>
        <p:blipFill>
          <a:blip r:embed="rId8"/>
          <a:stretch>
            <a:fillRect/>
          </a:stretch>
        </p:blipFill>
        <p:spPr>
          <a:xfrm>
            <a:off x="6240638" y="9136525"/>
            <a:ext cx="493080" cy="474817"/>
          </a:xfrm>
          <a:prstGeom prst="rect">
            <a:avLst/>
          </a:prstGeom>
        </p:spPr>
      </p:pic>
    </p:spTree>
    <p:extLst>
      <p:ext uri="{BB962C8B-B14F-4D97-AF65-F5344CB8AC3E}">
        <p14:creationId xmlns:p14="http://schemas.microsoft.com/office/powerpoint/2010/main" val="345414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b="1">
                <a:solidFill>
                  <a:srgbClr val="F79037"/>
                </a:solidFill>
              </a:rPr>
              <a:t>A</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5" y="3124029"/>
            <a:ext cx="3257618" cy="2002900"/>
          </a:xfrm>
        </p:spPr>
        <p:txBody>
          <a:bodyPr vert="horz" lIns="91440" tIns="45720" rIns="91440" bIns="45720" rtlCol="0" anchor="t">
            <a:noAutofit/>
          </a:bodyPr>
          <a:lstStyle/>
          <a:p>
            <a:r>
              <a:rPr lang="en-US" dirty="0" err="1">
                <a:latin typeface="Calibri"/>
                <a:ea typeface="Open Sans"/>
                <a:cs typeface="Calibri"/>
              </a:rPr>
              <a:t>Etik</a:t>
            </a:r>
            <a:r>
              <a:rPr lang="en-US" dirty="0">
                <a:latin typeface="Calibri"/>
                <a:ea typeface="Open Sans"/>
                <a:cs typeface="Calibri"/>
              </a:rPr>
              <a:t> ve </a:t>
            </a:r>
            <a:endParaRPr lang="en-US" dirty="0"/>
          </a:p>
          <a:p>
            <a:r>
              <a:rPr lang="en-US" dirty="0" err="1">
                <a:latin typeface="Calibri"/>
                <a:ea typeface="Open Sans"/>
                <a:cs typeface="Calibri"/>
              </a:rPr>
              <a:t>Etik</a:t>
            </a:r>
            <a:r>
              <a:rPr lang="en-US" dirty="0">
                <a:latin typeface="Calibri"/>
                <a:ea typeface="Open Sans"/>
                <a:cs typeface="Calibri"/>
              </a:rPr>
              <a:t> </a:t>
            </a:r>
            <a:r>
              <a:rPr lang="en-US" dirty="0" err="1">
                <a:latin typeface="Calibri"/>
                <a:ea typeface="Open Sans"/>
                <a:cs typeface="Calibri"/>
              </a:rPr>
              <a:t>Teorileri</a:t>
            </a:r>
            <a:endParaRPr lang="en-US" dirty="0">
              <a:latin typeface="Calibri"/>
              <a:ea typeface="Open Sans"/>
              <a:cs typeface="Calibri"/>
            </a:endParaRPr>
          </a:p>
        </p:txBody>
      </p:sp>
    </p:spTree>
    <p:extLst>
      <p:ext uri="{BB962C8B-B14F-4D97-AF65-F5344CB8AC3E}">
        <p14:creationId xmlns:p14="http://schemas.microsoft.com/office/powerpoint/2010/main" val="318316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D0C9D0-445B-B3A9-6CE9-9708AFBFED56}"/>
              </a:ext>
            </a:extLst>
          </p:cNvPr>
          <p:cNvSpPr>
            <a:spLocks noGrp="1"/>
          </p:cNvSpPr>
          <p:nvPr>
            <p:ph type="body" sz="quarter" idx="30"/>
          </p:nvPr>
        </p:nvSpPr>
        <p:spPr>
          <a:xfrm>
            <a:off x="1937982" y="652042"/>
            <a:ext cx="5232057" cy="946746"/>
          </a:xfrm>
        </p:spPr>
        <p:txBody>
          <a:bodyPr lIns="91440" tIns="45720" rIns="91440" bIns="45720" anchor="t">
            <a:noAutofit/>
          </a:bodyPr>
          <a:lstStyle/>
          <a:p>
            <a:pPr>
              <a:spcBef>
                <a:spcPts val="0"/>
              </a:spcBef>
            </a:pPr>
            <a:r>
              <a:rPr lang="en-IE" sz="3600" b="1" err="1">
                <a:latin typeface="Calibri"/>
                <a:cs typeface="Calibri"/>
              </a:rPr>
              <a:t>Etik</a:t>
            </a:r>
            <a:r>
              <a:rPr lang="en-IE" sz="3600" b="1" dirty="0">
                <a:latin typeface="Calibri"/>
                <a:cs typeface="Calibri"/>
              </a:rPr>
              <a:t> </a:t>
            </a:r>
            <a:r>
              <a:rPr lang="en-IE" sz="3600" b="1" err="1">
                <a:latin typeface="Calibri"/>
                <a:cs typeface="Calibri"/>
              </a:rPr>
              <a:t>ve</a:t>
            </a:r>
            <a:r>
              <a:rPr lang="en-IE" sz="3600" b="1" dirty="0">
                <a:latin typeface="Calibri"/>
                <a:cs typeface="Calibri"/>
              </a:rPr>
              <a:t> </a:t>
            </a:r>
            <a:endParaRPr lang="en-IE" sz="3600" b="1" dirty="0" err="1"/>
          </a:p>
          <a:p>
            <a:pPr>
              <a:spcBef>
                <a:spcPts val="0"/>
              </a:spcBef>
            </a:pPr>
            <a:r>
              <a:rPr lang="en-IE" sz="3600" b="1" err="1">
                <a:latin typeface="Calibri"/>
                <a:cs typeface="Calibri"/>
              </a:rPr>
              <a:t>Etik</a:t>
            </a:r>
            <a:r>
              <a:rPr lang="en-IE" sz="3600" b="1" dirty="0">
                <a:latin typeface="Calibri"/>
                <a:cs typeface="Calibri"/>
              </a:rPr>
              <a:t> </a:t>
            </a:r>
            <a:r>
              <a:rPr lang="en-IE" sz="3600" b="1" err="1">
                <a:latin typeface="Calibri"/>
                <a:cs typeface="Calibri"/>
              </a:rPr>
              <a:t>Teorileri</a:t>
            </a:r>
            <a:endParaRPr lang="en-IE" sz="3600" b="1"/>
          </a:p>
        </p:txBody>
      </p:sp>
      <p:sp>
        <p:nvSpPr>
          <p:cNvPr id="3" name="Text Placeholder 2">
            <a:extLst>
              <a:ext uri="{FF2B5EF4-FFF2-40B4-BE49-F238E27FC236}">
                <a16:creationId xmlns:a16="http://schemas.microsoft.com/office/drawing/2014/main" id="{3CF77DC5-ED38-DABA-EF65-137F134B9AEB}"/>
              </a:ext>
            </a:extLst>
          </p:cNvPr>
          <p:cNvSpPr>
            <a:spLocks noGrp="1"/>
          </p:cNvSpPr>
          <p:nvPr>
            <p:ph type="body" sz="quarter" idx="32"/>
          </p:nvPr>
        </p:nvSpPr>
        <p:spPr/>
        <p:txBody>
          <a:bodyPr numCol="1"/>
          <a:lstStyle/>
          <a:p>
            <a:pPr algn="l" rtl="0"/>
            <a:endParaRPr lang="en-IE" sz="1200">
              <a:ea typeface="Calibri" panose="020F0502020204030204" pitchFamily="34" charset="0"/>
            </a:endParaRPr>
          </a:p>
          <a:p>
            <a:pPr algn="l" rtl="0"/>
            <a:endParaRPr lang="en-IE" sz="1200">
              <a:ea typeface="Calibri" panose="020F0502020204030204" pitchFamily="34" charset="0"/>
            </a:endParaRPr>
          </a:p>
        </p:txBody>
      </p:sp>
      <p:sp>
        <p:nvSpPr>
          <p:cNvPr id="4" name="TextBox 3">
            <a:extLst>
              <a:ext uri="{FF2B5EF4-FFF2-40B4-BE49-F238E27FC236}">
                <a16:creationId xmlns:a16="http://schemas.microsoft.com/office/drawing/2014/main" id="{32AE6E9F-B647-48BF-B617-F17F4D5DA515}"/>
              </a:ext>
            </a:extLst>
          </p:cNvPr>
          <p:cNvSpPr txBox="1"/>
          <p:nvPr/>
        </p:nvSpPr>
        <p:spPr>
          <a:xfrm>
            <a:off x="903720" y="204717"/>
            <a:ext cx="1034262" cy="1569660"/>
          </a:xfrm>
          <a:prstGeom prst="rect">
            <a:avLst/>
          </a:prstGeom>
          <a:noFill/>
        </p:spPr>
        <p:txBody>
          <a:bodyPr wrap="square" rtlCol="0">
            <a:spAutoFit/>
          </a:bodyPr>
          <a:lstStyle/>
          <a:p>
            <a:pPr algn="l" rtl="0"/>
            <a:r>
              <a:rPr lang="en-IE" sz="9600" b="1">
                <a:solidFill>
                  <a:srgbClr val="F79037"/>
                </a:solidFill>
                <a:latin typeface="Calibri" panose="020F0502020204030204" pitchFamily="34" charset="0"/>
                <a:ea typeface="Calibri" panose="020F0502020204030204" pitchFamily="34" charset="0"/>
                <a:cs typeface="Calibri" panose="020F0502020204030204" pitchFamily="34" charset="0"/>
              </a:rPr>
              <a:t>A</a:t>
            </a:r>
          </a:p>
        </p:txBody>
      </p:sp>
      <p:sp>
        <p:nvSpPr>
          <p:cNvPr id="6" name="TextBox 5">
            <a:extLst>
              <a:ext uri="{FF2B5EF4-FFF2-40B4-BE49-F238E27FC236}">
                <a16:creationId xmlns:a16="http://schemas.microsoft.com/office/drawing/2014/main" id="{EFD3DB96-0313-7F02-DAEC-4CDBA047034F}"/>
              </a:ext>
            </a:extLst>
          </p:cNvPr>
          <p:cNvSpPr txBox="1"/>
          <p:nvPr/>
        </p:nvSpPr>
        <p:spPr>
          <a:xfrm>
            <a:off x="903720" y="2659772"/>
            <a:ext cx="5833959" cy="5816977"/>
          </a:xfrm>
          <a:prstGeom prst="rect">
            <a:avLst/>
          </a:prstGeom>
          <a:noFill/>
        </p:spPr>
        <p:txBody>
          <a:bodyPr wrap="square" lIns="91440" tIns="45720" rIns="91440" bIns="45720" anchor="t">
            <a:spAutoFit/>
          </a:bodyPr>
          <a:lstStyle/>
          <a:p>
            <a:pPr algn="just" fontAlgn="base"/>
            <a:r>
              <a:rPr lang="tr-TR" sz="1200" b="0" i="0" dirty="0">
                <a:solidFill>
                  <a:srgbClr val="000000"/>
                </a:solidFill>
                <a:effectLst/>
                <a:latin typeface="Calibri"/>
                <a:ea typeface="Calibri" panose="020F0502020204030204" pitchFamily="34" charset="0"/>
                <a:cs typeface="Calibri"/>
              </a:rPr>
              <a:t>Bu</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bölümün</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amacı,</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öğrencilere</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etiğin</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temellerini,</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ahlakı</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ve</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etik</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kuramları</a:t>
            </a:r>
            <a:r>
              <a:rPr lang="tr-TR" sz="1200" dirty="0">
                <a:solidFill>
                  <a:srgbClr val="000000"/>
                </a:solidFill>
                <a:latin typeface="Calibri"/>
                <a:ea typeface="Calibri" panose="020F0502020204030204" pitchFamily="34" charset="0"/>
                <a:cs typeface="Calibri"/>
              </a:rPr>
              <a:t> kavrama, </a:t>
            </a:r>
            <a:r>
              <a:rPr lang="tr-TR" sz="1200" b="0" i="0" dirty="0">
                <a:solidFill>
                  <a:srgbClr val="000000"/>
                </a:solidFill>
                <a:effectLst/>
                <a:latin typeface="Calibri"/>
                <a:ea typeface="Calibri" panose="020F0502020204030204" pitchFamily="34" charset="0"/>
                <a:cs typeface="Calibri"/>
              </a:rPr>
              <a:t>etik</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çalışmalarında</a:t>
            </a:r>
            <a:r>
              <a:rPr lang="tr-TR" sz="1200" dirty="0">
                <a:solidFill>
                  <a:srgbClr val="000000"/>
                </a:solidFill>
                <a:latin typeface="Calibri"/>
                <a:ea typeface="Calibri" panose="020F0502020204030204" pitchFamily="34" charset="0"/>
                <a:cs typeface="Calibri"/>
              </a:rPr>
              <a:t> tanınmış düşünürlerin </a:t>
            </a:r>
            <a:r>
              <a:rPr lang="tr-TR" sz="1200" b="0" i="0" dirty="0">
                <a:solidFill>
                  <a:srgbClr val="000000"/>
                </a:solidFill>
                <a:effectLst/>
                <a:latin typeface="Calibri"/>
                <a:ea typeface="Calibri" panose="020F0502020204030204" pitchFamily="34" charset="0"/>
                <a:cs typeface="Calibri"/>
              </a:rPr>
              <a:t>bakış</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açıları</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arasındaki</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farkı</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anlama</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becerisi</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kazandırmaktır.</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Öğrencilerin</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ayrıca</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etik</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teorilerin</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arkasındaki</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mantığı</a:t>
            </a:r>
            <a:r>
              <a:rPr lang="tr-TR" sz="1200"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anlamaları</a:t>
            </a:r>
            <a:r>
              <a:rPr lang="tr-TR" sz="1200" dirty="0">
                <a:solidFill>
                  <a:srgbClr val="000000"/>
                </a:solidFill>
                <a:latin typeface="Calibri"/>
                <a:ea typeface="Calibri" panose="020F0502020204030204" pitchFamily="34" charset="0"/>
                <a:cs typeface="Calibri"/>
              </a:rPr>
              <a:t> ve analiz edebilmeleri hedeflenmektedir. </a:t>
            </a:r>
            <a:endParaRPr lang="tr-TR" dirty="0"/>
          </a:p>
          <a:p>
            <a:pPr algn="just" fontAlgn="base"/>
            <a:endParaRPr lang="tr-TR" sz="1200" dirty="0">
              <a:solidFill>
                <a:srgbClr val="000000"/>
              </a:solidFill>
              <a:latin typeface="Calibri" panose="020F0502020204030204" pitchFamily="34" charset="0"/>
              <a:ea typeface="Calibri" panose="020F0502020204030204" pitchFamily="34" charset="0"/>
              <a:cs typeface="Calibri"/>
            </a:endParaRPr>
          </a:p>
          <a:p>
            <a:pPr algn="just" rtl="0" fontAlgn="base"/>
            <a:r>
              <a:rPr lang="tr-TR" sz="1200" b="0" i="0" dirty="0">
                <a:solidFill>
                  <a:srgbClr val="000000"/>
                </a:solidFill>
                <a:effectLst/>
                <a:latin typeface="Calibri"/>
                <a:ea typeface="Calibri" panose="020F0502020204030204" pitchFamily="34" charset="0"/>
                <a:cs typeface="Calibri"/>
              </a:rPr>
              <a:t>Etik teoriler genellikle üç kategoride tanımlanır:</a:t>
            </a:r>
            <a:endParaRPr lang="tr-TR" sz="1200" b="0" i="0" dirty="0">
              <a:solidFill>
                <a:srgbClr val="000000"/>
              </a:solidFill>
              <a:latin typeface="Calibri"/>
              <a:ea typeface="Calibri" panose="020F0502020204030204" pitchFamily="34" charset="0"/>
              <a:cs typeface="Calibri"/>
            </a:endParaRPr>
          </a:p>
          <a:p>
            <a:pPr marL="228600" indent="-228600" algn="just" fontAlgn="base">
              <a:buFont typeface="+mj-lt"/>
              <a:buAutoNum type="arabicPeriod"/>
            </a:pPr>
            <a:r>
              <a:rPr lang="tr-TR" sz="1200" b="1" dirty="0">
                <a:solidFill>
                  <a:srgbClr val="000000"/>
                </a:solidFill>
                <a:latin typeface="Calibri"/>
                <a:ea typeface="Calibri" panose="020F0502020204030204" pitchFamily="34" charset="0"/>
                <a:cs typeface="Calibri"/>
              </a:rPr>
              <a:t>Sonuç-odaklı</a:t>
            </a:r>
            <a:r>
              <a:rPr lang="tr-TR" sz="1200" b="1" i="0" dirty="0">
                <a:solidFill>
                  <a:srgbClr val="000000"/>
                </a:solidFill>
                <a:effectLst/>
                <a:latin typeface="Calibri"/>
                <a:ea typeface="Calibri" panose="020F0502020204030204" pitchFamily="34" charset="0"/>
                <a:cs typeface="Calibri"/>
              </a:rPr>
              <a:t> teoriler</a:t>
            </a:r>
            <a:r>
              <a:rPr lang="tr-TR" sz="1200" b="1"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(Teleoloji): Faydacılık, Hedonizm, Egoizm</a:t>
            </a:r>
            <a:endParaRPr lang="en-IE" sz="1200" dirty="0">
              <a:solidFill>
                <a:srgbClr val="000000"/>
              </a:solidFill>
              <a:effectLst/>
              <a:latin typeface="Calibri"/>
              <a:ea typeface="Calibri" panose="020F0502020204030204" pitchFamily="34" charset="0"/>
              <a:cs typeface="Calibri"/>
            </a:endParaRPr>
          </a:p>
          <a:p>
            <a:pPr marL="228600" indent="-228600" algn="just" fontAlgn="base">
              <a:buFont typeface="+mj-lt"/>
              <a:buAutoNum type="arabicPeriod"/>
            </a:pPr>
            <a:r>
              <a:rPr lang="tr-TR" sz="1200" b="1" dirty="0">
                <a:solidFill>
                  <a:srgbClr val="000000"/>
                </a:solidFill>
                <a:latin typeface="Calibri"/>
                <a:ea typeface="Calibri" panose="020F0502020204030204" pitchFamily="34" charset="0"/>
                <a:cs typeface="Calibri"/>
              </a:rPr>
              <a:t>Sonuç-odaklı</a:t>
            </a:r>
            <a:r>
              <a:rPr lang="tr-TR" sz="1200" b="1" i="0" dirty="0">
                <a:solidFill>
                  <a:srgbClr val="000000"/>
                </a:solidFill>
                <a:effectLst/>
                <a:latin typeface="Calibri"/>
                <a:ea typeface="Calibri" panose="020F0502020204030204" pitchFamily="34" charset="0"/>
                <a:cs typeface="Calibri"/>
              </a:rPr>
              <a:t> olmayan teoriler</a:t>
            </a:r>
            <a:r>
              <a:rPr lang="tr-TR" sz="1200" b="1" dirty="0">
                <a:solidFill>
                  <a:srgbClr val="000000"/>
                </a:solidFill>
                <a:latin typeface="Calibri"/>
                <a:ea typeface="Calibri" panose="020F0502020204030204" pitchFamily="34" charset="0"/>
                <a:cs typeface="Calibri"/>
              </a:rPr>
              <a:t> </a:t>
            </a:r>
            <a:r>
              <a:rPr lang="tr-TR" sz="1200" b="0" i="0" dirty="0">
                <a:solidFill>
                  <a:srgbClr val="000000"/>
                </a:solidFill>
                <a:effectLst/>
                <a:latin typeface="Calibri"/>
                <a:ea typeface="Calibri" panose="020F0502020204030204" pitchFamily="34" charset="0"/>
                <a:cs typeface="Calibri"/>
              </a:rPr>
              <a:t>(Deontoloji): Kantçı</a:t>
            </a:r>
            <a:r>
              <a:rPr lang="tr-TR" sz="1200" dirty="0">
                <a:solidFill>
                  <a:srgbClr val="000000"/>
                </a:solidFill>
                <a:latin typeface="Calibri"/>
                <a:ea typeface="Calibri" panose="020F0502020204030204" pitchFamily="34" charset="0"/>
                <a:cs typeface="Calibri"/>
              </a:rPr>
              <a:t> Bakış Açısı </a:t>
            </a:r>
            <a:r>
              <a:rPr lang="tr-TR" sz="1200" b="0" i="0" dirty="0">
                <a:solidFill>
                  <a:srgbClr val="000000"/>
                </a:solidFill>
                <a:effectLst/>
                <a:latin typeface="Calibri"/>
                <a:ea typeface="Calibri" panose="020F0502020204030204" pitchFamily="34" charset="0"/>
                <a:cs typeface="Calibri"/>
              </a:rPr>
              <a:t>(Görev Temelli Etik), Teoloji, Sosyal Sözleşme</a:t>
            </a:r>
            <a:endParaRPr lang="en-IE" sz="1200" dirty="0">
              <a:solidFill>
                <a:srgbClr val="000000"/>
              </a:solidFill>
              <a:effectLst/>
              <a:latin typeface="Calibri"/>
              <a:ea typeface="Calibri" panose="020F0502020204030204" pitchFamily="34" charset="0"/>
              <a:cs typeface="Calibri"/>
            </a:endParaRPr>
          </a:p>
          <a:p>
            <a:pPr marL="228600" indent="-228600" algn="just" fontAlgn="base">
              <a:buFont typeface="+mj-lt"/>
              <a:buAutoNum type="arabicPeriod"/>
            </a:pPr>
            <a:r>
              <a:rPr lang="tr-TR" sz="1200" b="1" dirty="0">
                <a:solidFill>
                  <a:srgbClr val="000000"/>
                </a:solidFill>
                <a:latin typeface="Calibri"/>
                <a:ea typeface="Calibri" panose="020F0502020204030204" pitchFamily="34" charset="0"/>
                <a:cs typeface="Calibri"/>
              </a:rPr>
              <a:t>Ajan temelli</a:t>
            </a:r>
            <a:r>
              <a:rPr lang="tr-TR" sz="1200" b="1" i="0" dirty="0">
                <a:solidFill>
                  <a:srgbClr val="000000"/>
                </a:solidFill>
                <a:effectLst/>
                <a:latin typeface="Calibri"/>
                <a:ea typeface="Calibri" panose="020F0502020204030204" pitchFamily="34" charset="0"/>
                <a:cs typeface="Calibri"/>
              </a:rPr>
              <a:t> teoriler</a:t>
            </a:r>
            <a:r>
              <a:rPr lang="tr-TR" sz="1200" b="0" i="0" dirty="0">
                <a:solidFill>
                  <a:srgbClr val="000000"/>
                </a:solidFill>
                <a:effectLst/>
                <a:latin typeface="Calibri"/>
                <a:ea typeface="Calibri" panose="020F0502020204030204" pitchFamily="34" charset="0"/>
                <a:cs typeface="Calibri"/>
              </a:rPr>
              <a:t>: Erdem Etiği</a:t>
            </a:r>
            <a:endParaRPr lang="tr-TR" sz="1200" b="0" i="0" dirty="0">
              <a:solidFill>
                <a:srgbClr val="000000"/>
              </a:solidFill>
              <a:latin typeface="Calibri"/>
              <a:ea typeface="Calibri" panose="020F0502020204030204" pitchFamily="34" charset="0"/>
              <a:cs typeface="Calibri"/>
            </a:endParaRPr>
          </a:p>
          <a:p>
            <a:pPr algn="just" rtl="0" fontAlgn="base"/>
            <a:endParaRPr lang="tr-TR"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fontAlgn="base"/>
            <a:r>
              <a:rPr lang="tr-TR" sz="1200" b="1" dirty="0">
                <a:solidFill>
                  <a:srgbClr val="000000"/>
                </a:solidFill>
                <a:latin typeface="Calibri"/>
                <a:ea typeface="Calibri" panose="020F0502020204030204" pitchFamily="34" charset="0"/>
                <a:cs typeface="Calibri"/>
              </a:rPr>
              <a:t>Sonuç odaklı</a:t>
            </a:r>
            <a:r>
              <a:rPr lang="tr-TR" sz="1200" b="1" i="0" dirty="0">
                <a:solidFill>
                  <a:srgbClr val="000000"/>
                </a:solidFill>
                <a:effectLst/>
                <a:latin typeface="Calibri"/>
                <a:ea typeface="Calibri" panose="020F0502020204030204" pitchFamily="34" charset="0"/>
                <a:cs typeface="Calibri"/>
              </a:rPr>
              <a:t> </a:t>
            </a:r>
            <a:r>
              <a:rPr lang="tr-TR" sz="1200" b="1" dirty="0">
                <a:solidFill>
                  <a:srgbClr val="000000"/>
                </a:solidFill>
                <a:latin typeface="Calibri"/>
                <a:ea typeface="Calibri" panose="020F0502020204030204" pitchFamily="34" charset="0"/>
                <a:cs typeface="Calibri"/>
              </a:rPr>
              <a:t>teoriler, </a:t>
            </a:r>
            <a:r>
              <a:rPr lang="tr-TR" sz="1200" dirty="0">
                <a:solidFill>
                  <a:srgbClr val="000000"/>
                </a:solidFill>
                <a:latin typeface="Calibri"/>
                <a:ea typeface="Calibri" panose="020F0502020204030204" pitchFamily="34" charset="0"/>
                <a:cs typeface="Calibri"/>
              </a:rPr>
              <a:t>adından da anlaşılacağı üzere</a:t>
            </a:r>
            <a:r>
              <a:rPr lang="tr-TR" sz="1200" b="1" dirty="0">
                <a:solidFill>
                  <a:srgbClr val="000000"/>
                </a:solidFill>
                <a:latin typeface="Calibri"/>
                <a:ea typeface="Calibri" panose="020F0502020204030204" pitchFamily="34" charset="0"/>
                <a:cs typeface="Calibri"/>
              </a:rPr>
              <a:t> </a:t>
            </a:r>
            <a:r>
              <a:rPr lang="tr-TR" sz="1200" dirty="0">
                <a:solidFill>
                  <a:srgbClr val="000000"/>
                </a:solidFill>
                <a:latin typeface="Calibri"/>
                <a:ea typeface="Calibri" panose="020F0502020204030204" pitchFamily="34" charset="0"/>
                <a:cs typeface="Calibri"/>
              </a:rPr>
              <a:t>eylemin</a:t>
            </a:r>
            <a:r>
              <a:rPr lang="tr-TR" sz="1200" b="0" i="0" dirty="0">
                <a:solidFill>
                  <a:srgbClr val="000000"/>
                </a:solidFill>
                <a:effectLst/>
                <a:latin typeface="Calibri"/>
                <a:ea typeface="Calibri" panose="020F0502020204030204" pitchFamily="34" charset="0"/>
                <a:cs typeface="Calibri"/>
              </a:rPr>
              <a:t> sonucuna </a:t>
            </a:r>
            <a:r>
              <a:rPr lang="tr-TR" sz="1200" dirty="0">
                <a:solidFill>
                  <a:srgbClr val="000000"/>
                </a:solidFill>
                <a:latin typeface="Calibri"/>
                <a:ea typeface="Calibri" panose="020F0502020204030204" pitchFamily="34" charset="0"/>
                <a:cs typeface="Calibri"/>
              </a:rPr>
              <a:t>odaklanır</a:t>
            </a:r>
            <a:r>
              <a:rPr lang="tr-TR" sz="1200" b="0" i="0" dirty="0">
                <a:solidFill>
                  <a:srgbClr val="000000"/>
                </a:solidFill>
                <a:effectLst/>
                <a:latin typeface="Calibri"/>
                <a:ea typeface="Calibri" panose="020F0502020204030204" pitchFamily="34" charset="0"/>
                <a:cs typeface="Calibri"/>
              </a:rPr>
              <a:t>. Jeremy Bentham (1948) ile ilişkilendirilen faydacılık, eylemlerin “en büyük sayı için en büyük faydaya” neden olması gerektiği anlamına gelir. Bu yaklaşımda sonuç önemli olduğu için faydacılığa göre hareket etmek daha az zarar ve daha fazla insan için maksimum fayda sağlayabilir.</a:t>
            </a:r>
            <a:endParaRPr lang="tr-TR" sz="1200" b="0" i="0" dirty="0">
              <a:solidFill>
                <a:srgbClr val="000000"/>
              </a:solidFill>
              <a:latin typeface="Calibri"/>
              <a:ea typeface="Calibri" panose="020F0502020204030204" pitchFamily="34" charset="0"/>
              <a:cs typeface="Calibri"/>
            </a:endParaRPr>
          </a:p>
          <a:p>
            <a:pPr algn="just" rtl="0" fontAlgn="base"/>
            <a:endParaRPr lang="tr-TR"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fontAlgn="base"/>
            <a:r>
              <a:rPr lang="tr-TR" sz="1200" b="0" i="0" dirty="0">
                <a:solidFill>
                  <a:srgbClr val="000000"/>
                </a:solidFill>
                <a:effectLst/>
                <a:latin typeface="Calibri"/>
                <a:ea typeface="Calibri" panose="020F0502020204030204" pitchFamily="34" charset="0"/>
                <a:cs typeface="Calibri"/>
              </a:rPr>
              <a:t>Deontolojik teoriler olarak da </a:t>
            </a:r>
            <a:r>
              <a:rPr lang="tr-TR" sz="1200" dirty="0">
                <a:solidFill>
                  <a:srgbClr val="000000"/>
                </a:solidFill>
                <a:latin typeface="Calibri"/>
                <a:ea typeface="Calibri" panose="020F0502020204030204" pitchFamily="34" charset="0"/>
                <a:cs typeface="Calibri"/>
              </a:rPr>
              <a:t>bilinen </a:t>
            </a:r>
            <a:r>
              <a:rPr lang="tr-TR" sz="1200" b="1" dirty="0">
                <a:solidFill>
                  <a:srgbClr val="000000"/>
                </a:solidFill>
                <a:latin typeface="Calibri"/>
                <a:ea typeface="Calibri" panose="020F0502020204030204" pitchFamily="34" charset="0"/>
                <a:cs typeface="Calibri"/>
              </a:rPr>
              <a:t>sonuç odaklı olmayan teoriler</a:t>
            </a:r>
            <a:r>
              <a:rPr lang="tr-TR" sz="1200" dirty="0">
                <a:solidFill>
                  <a:srgbClr val="000000"/>
                </a:solidFill>
                <a:latin typeface="Calibri"/>
                <a:ea typeface="Calibri" panose="020F0502020204030204" pitchFamily="34" charset="0"/>
                <a:cs typeface="Calibri"/>
              </a:rPr>
              <a:t>, en</a:t>
            </a:r>
            <a:r>
              <a:rPr lang="tr-TR" sz="1200" b="0" i="0" dirty="0">
                <a:solidFill>
                  <a:srgbClr val="000000"/>
                </a:solidFill>
                <a:effectLst/>
                <a:latin typeface="Calibri"/>
                <a:ea typeface="Calibri" panose="020F0502020204030204" pitchFamily="34" charset="0"/>
                <a:cs typeface="Calibri"/>
              </a:rPr>
              <a:t> çok </a:t>
            </a:r>
            <a:r>
              <a:rPr lang="tr-TR" sz="1200" dirty="0" err="1">
                <a:solidFill>
                  <a:srgbClr val="000000"/>
                </a:solidFill>
                <a:latin typeface="Calibri"/>
                <a:ea typeface="Calibri" panose="020F0502020204030204" pitchFamily="34" charset="0"/>
                <a:cs typeface="Calibri"/>
              </a:rPr>
              <a:t>İmmanuel</a:t>
            </a:r>
            <a:r>
              <a:rPr lang="tr-TR" sz="1200" dirty="0">
                <a:solidFill>
                  <a:srgbClr val="000000"/>
                </a:solidFill>
                <a:latin typeface="Calibri"/>
                <a:ea typeface="Calibri" panose="020F0502020204030204" pitchFamily="34" charset="0"/>
                <a:cs typeface="Calibri"/>
              </a:rPr>
              <a:t> Kant ile ilişkilendirilmektedir</a:t>
            </a:r>
            <a:r>
              <a:rPr lang="tr-TR" sz="1200" b="0" i="0" dirty="0">
                <a:solidFill>
                  <a:srgbClr val="000000"/>
                </a:solidFill>
                <a:effectLst/>
                <a:latin typeface="Calibri"/>
                <a:ea typeface="Calibri" panose="020F0502020204030204" pitchFamily="34" charset="0"/>
                <a:cs typeface="Calibri"/>
              </a:rPr>
              <a:t>. Kant'ın </a:t>
            </a:r>
            <a:r>
              <a:rPr lang="tr-TR" sz="1200" dirty="0">
                <a:solidFill>
                  <a:srgbClr val="000000"/>
                </a:solidFill>
                <a:latin typeface="Calibri"/>
                <a:ea typeface="Calibri" panose="020F0502020204030204" pitchFamily="34" charset="0"/>
                <a:cs typeface="Calibri"/>
              </a:rPr>
              <a:t>teorisi,  doğruyu söylemek gibi doğru</a:t>
            </a:r>
            <a:r>
              <a:rPr lang="tr-TR" sz="1200" b="0" i="0" dirty="0">
                <a:solidFill>
                  <a:srgbClr val="000000"/>
                </a:solidFill>
                <a:effectLst/>
                <a:latin typeface="Calibri"/>
                <a:ea typeface="Calibri" panose="020F0502020204030204" pitchFamily="34" charset="0"/>
                <a:cs typeface="Calibri"/>
              </a:rPr>
              <a:t> şeyi </a:t>
            </a:r>
            <a:r>
              <a:rPr lang="tr-TR" sz="1200" dirty="0">
                <a:solidFill>
                  <a:srgbClr val="000000"/>
                </a:solidFill>
                <a:latin typeface="Calibri"/>
                <a:ea typeface="Calibri" panose="020F0502020204030204" pitchFamily="34" charset="0"/>
                <a:cs typeface="Calibri"/>
              </a:rPr>
              <a:t>yapmayı, ve</a:t>
            </a:r>
            <a:r>
              <a:rPr lang="tr-TR" sz="1200" b="0" i="0" dirty="0">
                <a:solidFill>
                  <a:srgbClr val="000000"/>
                </a:solidFill>
                <a:effectLst/>
                <a:latin typeface="Calibri"/>
                <a:ea typeface="Calibri" panose="020F0502020204030204" pitchFamily="34" charset="0"/>
                <a:cs typeface="Calibri"/>
              </a:rPr>
              <a:t> </a:t>
            </a:r>
            <a:r>
              <a:rPr lang="tr-TR" sz="1200" dirty="0">
                <a:solidFill>
                  <a:srgbClr val="000000"/>
                </a:solidFill>
                <a:latin typeface="Calibri"/>
                <a:ea typeface="Calibri" panose="020F0502020204030204" pitchFamily="34" charset="0"/>
                <a:cs typeface="Calibri"/>
              </a:rPr>
              <a:t>görevi doğru yapmayı vurgular</a:t>
            </a:r>
            <a:r>
              <a:rPr lang="tr-TR" sz="1200" b="0" i="0" dirty="0">
                <a:solidFill>
                  <a:srgbClr val="000000"/>
                </a:solidFill>
                <a:effectLst/>
                <a:latin typeface="Calibri"/>
                <a:ea typeface="Calibri" panose="020F0502020204030204" pitchFamily="34" charset="0"/>
                <a:cs typeface="Calibri"/>
              </a:rPr>
              <a:t>. Bu teoriye göre, </a:t>
            </a:r>
            <a:r>
              <a:rPr lang="tr-TR" sz="1200" dirty="0">
                <a:solidFill>
                  <a:srgbClr val="000000"/>
                </a:solidFill>
                <a:latin typeface="Calibri"/>
                <a:ea typeface="Calibri" panose="020F0502020204030204" pitchFamily="34" charset="0"/>
                <a:cs typeface="Calibri"/>
              </a:rPr>
              <a:t>kişi başkalarının</a:t>
            </a:r>
            <a:r>
              <a:rPr lang="tr-TR" sz="1200" b="0" i="0" dirty="0">
                <a:solidFill>
                  <a:srgbClr val="000000"/>
                </a:solidFill>
                <a:effectLst/>
                <a:latin typeface="Calibri"/>
                <a:ea typeface="Calibri" panose="020F0502020204030204" pitchFamily="34" charset="0"/>
                <a:cs typeface="Calibri"/>
              </a:rPr>
              <a:t> özerkliğine saygı duyarak doğru davranmalı ve görevine uygun davrandığı sürece etik </a:t>
            </a:r>
            <a:r>
              <a:rPr lang="tr-TR" sz="1200" dirty="0">
                <a:solidFill>
                  <a:srgbClr val="000000"/>
                </a:solidFill>
                <a:latin typeface="Calibri"/>
                <a:ea typeface="Calibri" panose="020F0502020204030204" pitchFamily="34" charset="0"/>
                <a:cs typeface="Calibri"/>
              </a:rPr>
              <a:t>davranmış olarak kabul edilmelidir</a:t>
            </a:r>
            <a:r>
              <a:rPr lang="tr-TR" sz="1200" b="0" i="0" dirty="0">
                <a:solidFill>
                  <a:srgbClr val="000000"/>
                </a:solidFill>
                <a:effectLst/>
                <a:latin typeface="Calibri"/>
                <a:ea typeface="Calibri" panose="020F0502020204030204" pitchFamily="34" charset="0"/>
                <a:cs typeface="Calibri"/>
              </a:rPr>
              <a:t>.</a:t>
            </a:r>
            <a:endParaRPr lang="tr-TR" sz="1200" b="0" i="0" dirty="0">
              <a:solidFill>
                <a:srgbClr val="000000"/>
              </a:solidFill>
              <a:latin typeface="Calibri"/>
              <a:ea typeface="Calibri" panose="020F0502020204030204" pitchFamily="34" charset="0"/>
              <a:cs typeface="Calibri"/>
            </a:endParaRPr>
          </a:p>
          <a:p>
            <a:pPr algn="just" rtl="0" fontAlgn="base"/>
            <a:endParaRPr lang="tr-TR"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fontAlgn="base"/>
            <a:r>
              <a:rPr lang="tr-TR" sz="1200" b="0" i="0" dirty="0">
                <a:solidFill>
                  <a:srgbClr val="000000"/>
                </a:solidFill>
                <a:effectLst/>
                <a:latin typeface="Calibri"/>
                <a:ea typeface="Calibri" panose="020F0502020204030204" pitchFamily="34" charset="0"/>
                <a:cs typeface="Calibri"/>
              </a:rPr>
              <a:t>Platon ve </a:t>
            </a:r>
            <a:r>
              <a:rPr lang="tr-TR" sz="1200" dirty="0" err="1">
                <a:solidFill>
                  <a:srgbClr val="000000"/>
                </a:solidFill>
                <a:latin typeface="Calibri"/>
                <a:ea typeface="Calibri" panose="020F0502020204030204" pitchFamily="34" charset="0"/>
                <a:cs typeface="Calibri"/>
              </a:rPr>
              <a:t>Aristotle'dan</a:t>
            </a:r>
            <a:r>
              <a:rPr lang="tr-TR" sz="1200" dirty="0">
                <a:solidFill>
                  <a:srgbClr val="000000"/>
                </a:solidFill>
                <a:latin typeface="Calibri"/>
                <a:ea typeface="Calibri" panose="020F0502020204030204" pitchFamily="34" charset="0"/>
                <a:cs typeface="Calibri"/>
              </a:rPr>
              <a:t> etkilenen</a:t>
            </a:r>
            <a:r>
              <a:rPr lang="tr-TR" sz="1200" b="0" i="0" dirty="0">
                <a:solidFill>
                  <a:srgbClr val="000000"/>
                </a:solidFill>
                <a:effectLst/>
                <a:latin typeface="Calibri"/>
                <a:ea typeface="Calibri" panose="020F0502020204030204" pitchFamily="34" charset="0"/>
                <a:cs typeface="Calibri"/>
              </a:rPr>
              <a:t> Erdem Teorisi,</a:t>
            </a:r>
            <a:r>
              <a:rPr lang="tr-TR" sz="1200" dirty="0">
                <a:solidFill>
                  <a:srgbClr val="000000"/>
                </a:solidFill>
                <a:latin typeface="Calibri"/>
                <a:ea typeface="Calibri" panose="020F0502020204030204" pitchFamily="34" charset="0"/>
                <a:cs typeface="Calibri"/>
              </a:rPr>
              <a:t> bireyin</a:t>
            </a:r>
            <a:r>
              <a:rPr lang="tr-TR" sz="1200" b="0" i="0" dirty="0">
                <a:solidFill>
                  <a:srgbClr val="000000"/>
                </a:solidFill>
                <a:effectLst/>
                <a:latin typeface="Calibri"/>
                <a:ea typeface="Calibri" panose="020F0502020204030204" pitchFamily="34" charset="0"/>
                <a:cs typeface="Calibri"/>
              </a:rPr>
              <a:t> kişiliğini geliştirmek ve ahlaki bir karaktere sahip </a:t>
            </a:r>
            <a:r>
              <a:rPr lang="tr-TR" sz="1200" dirty="0">
                <a:solidFill>
                  <a:srgbClr val="000000"/>
                </a:solidFill>
                <a:latin typeface="Calibri"/>
                <a:ea typeface="Calibri" panose="020F0502020204030204" pitchFamily="34" charset="0"/>
                <a:cs typeface="Calibri"/>
              </a:rPr>
              <a:t>olmasını</a:t>
            </a:r>
            <a:r>
              <a:rPr lang="tr-TR" sz="1200" b="0" i="0" dirty="0">
                <a:solidFill>
                  <a:srgbClr val="000000"/>
                </a:solidFill>
                <a:effectLst/>
                <a:latin typeface="Calibri"/>
                <a:ea typeface="Calibri" panose="020F0502020204030204" pitchFamily="34" charset="0"/>
                <a:cs typeface="Calibri"/>
              </a:rPr>
              <a:t> hedeflemektir.</a:t>
            </a:r>
            <a:r>
              <a:rPr lang="tr-TR" sz="1200" dirty="0">
                <a:solidFill>
                  <a:srgbClr val="000000"/>
                </a:solidFill>
                <a:latin typeface="Calibri"/>
                <a:ea typeface="Calibri" panose="020F0502020204030204" pitchFamily="34" charset="0"/>
                <a:cs typeface="Calibri"/>
              </a:rPr>
              <a:t> Erdemler</a:t>
            </a:r>
            <a:r>
              <a:rPr lang="tr-TR" sz="1200" b="0" i="0" dirty="0">
                <a:solidFill>
                  <a:srgbClr val="000000"/>
                </a:solidFill>
                <a:effectLst/>
                <a:latin typeface="Calibri"/>
                <a:ea typeface="Calibri" panose="020F0502020204030204" pitchFamily="34" charset="0"/>
                <a:cs typeface="Calibri"/>
              </a:rPr>
              <a:t> arasında cesaret, cömertlik, dürüstlük, adalet, adil olmak ya da </a:t>
            </a:r>
            <a:r>
              <a:rPr lang="tr-TR" sz="1200" dirty="0">
                <a:solidFill>
                  <a:srgbClr val="000000"/>
                </a:solidFill>
                <a:latin typeface="Calibri"/>
                <a:ea typeface="Calibri" panose="020F0502020204030204" pitchFamily="34" charset="0"/>
                <a:cs typeface="Calibri"/>
              </a:rPr>
              <a:t>kısaca </a:t>
            </a:r>
            <a:r>
              <a:rPr lang="tr-TR" sz="1200" b="0" i="0" dirty="0">
                <a:solidFill>
                  <a:srgbClr val="000000"/>
                </a:solidFill>
                <a:effectLst/>
                <a:latin typeface="Calibri"/>
                <a:ea typeface="Calibri" panose="020F0502020204030204" pitchFamily="34" charset="0"/>
                <a:cs typeface="Calibri"/>
              </a:rPr>
              <a:t>iyi bir insan olmak yer alır.</a:t>
            </a:r>
            <a:endParaRPr lang="tr-TR" sz="1200" b="0" i="0" dirty="0">
              <a:solidFill>
                <a:srgbClr val="000000"/>
              </a:solidFill>
              <a:latin typeface="Calibri"/>
              <a:ea typeface="Calibri" panose="020F0502020204030204" pitchFamily="34" charset="0"/>
              <a:cs typeface="Calibri"/>
            </a:endParaRPr>
          </a:p>
          <a:p>
            <a:pPr algn="just" rtl="0"/>
            <a:endParaRPr lang="tr-TR" sz="1200" dirty="0">
              <a:solidFill>
                <a:srgbClr val="000000"/>
              </a:solidFill>
              <a:latin typeface="Calibri" panose="020F0502020204030204" pitchFamily="34" charset="0"/>
              <a:ea typeface="Calibri" panose="020F0502020204030204" pitchFamily="34" charset="0"/>
              <a:cs typeface="Calibri"/>
            </a:endParaRPr>
          </a:p>
          <a:p>
            <a:pPr algn="just" fontAlgn="base"/>
            <a:r>
              <a:rPr lang="tr-TR" sz="1200" b="0" i="0" dirty="0">
                <a:solidFill>
                  <a:srgbClr val="000000"/>
                </a:solidFill>
                <a:effectLst/>
                <a:latin typeface="Calibri"/>
                <a:ea typeface="Calibri" panose="020F0502020204030204" pitchFamily="34" charset="0"/>
                <a:cs typeface="Calibri"/>
              </a:rPr>
              <a:t>Erdem teorisini gıda </a:t>
            </a:r>
            <a:r>
              <a:rPr lang="tr-TR" sz="1200" dirty="0">
                <a:solidFill>
                  <a:srgbClr val="000000"/>
                </a:solidFill>
                <a:latin typeface="Calibri"/>
                <a:ea typeface="Calibri" panose="020F0502020204030204" pitchFamily="34" charset="0"/>
                <a:cs typeface="Calibri"/>
              </a:rPr>
              <a:t>etiğiyle ilişkilendiren</a:t>
            </a:r>
            <a:r>
              <a:rPr lang="tr-TR" sz="1200" b="0" i="0" dirty="0">
                <a:solidFill>
                  <a:srgbClr val="000000"/>
                </a:solidFill>
                <a:effectLst/>
                <a:latin typeface="Calibri"/>
                <a:ea typeface="Calibri" panose="020F0502020204030204" pitchFamily="34" charset="0"/>
                <a:cs typeface="Calibri"/>
              </a:rPr>
              <a:t> yaklaşımlarından biri,</a:t>
            </a:r>
            <a:r>
              <a:rPr lang="tr-TR" sz="1200" dirty="0">
                <a:latin typeface="Calibri"/>
                <a:ea typeface="Calibri" panose="020F0502020204030204" pitchFamily="34" charset="0"/>
                <a:cs typeface="Calibri"/>
              </a:rPr>
              <a:t> Thompson'ın</a:t>
            </a:r>
            <a:r>
              <a:rPr lang="tr-TR" sz="1200" b="0" i="0" dirty="0">
                <a:solidFill>
                  <a:srgbClr val="000000"/>
                </a:solidFill>
                <a:effectLst/>
                <a:latin typeface="Calibri"/>
                <a:ea typeface="Calibri" panose="020F0502020204030204" pitchFamily="34" charset="0"/>
                <a:cs typeface="Calibri"/>
              </a:rPr>
              <a:t> (2018) tarımcılığın sistematik ve karmaşık </a:t>
            </a:r>
            <a:r>
              <a:rPr lang="tr-TR" sz="1200" dirty="0">
                <a:solidFill>
                  <a:srgbClr val="000000"/>
                </a:solidFill>
                <a:latin typeface="Calibri"/>
                <a:ea typeface="Calibri" panose="020F0502020204030204" pitchFamily="34" charset="0"/>
                <a:cs typeface="Calibri"/>
              </a:rPr>
              <a:t>yöntemlere</a:t>
            </a:r>
            <a:r>
              <a:rPr lang="tr-TR" sz="1200" b="0" i="0" dirty="0">
                <a:solidFill>
                  <a:srgbClr val="000000"/>
                </a:solidFill>
                <a:effectLst/>
                <a:latin typeface="Calibri"/>
                <a:ea typeface="Calibri" panose="020F0502020204030204" pitchFamily="34" charset="0"/>
                <a:cs typeface="Calibri"/>
              </a:rPr>
              <a:t> geçişi gerektirdiği durumlarda çiftçinin </a:t>
            </a:r>
            <a:r>
              <a:rPr lang="tr-TR" sz="1200" dirty="0">
                <a:solidFill>
                  <a:srgbClr val="000000"/>
                </a:solidFill>
                <a:latin typeface="Calibri"/>
                <a:ea typeface="Calibri" panose="020F0502020204030204" pitchFamily="34" charset="0"/>
                <a:cs typeface="Calibri"/>
              </a:rPr>
              <a:t>konumunu yorumlamaktadır</a:t>
            </a:r>
            <a:r>
              <a:rPr lang="tr-TR" sz="1200" b="0" i="0" dirty="0">
                <a:solidFill>
                  <a:srgbClr val="000000"/>
                </a:solidFill>
                <a:effectLst/>
                <a:latin typeface="Calibri"/>
                <a:ea typeface="Calibri" panose="020F0502020204030204" pitchFamily="34" charset="0"/>
                <a:cs typeface="Calibri"/>
              </a:rPr>
              <a:t>. Yazarın da belirttiği gibi, çiftçinin sahip olduğu tarımsal değerler bu süreçte kritik bir rol oynamaktadır.</a:t>
            </a:r>
            <a:endParaRPr lang="tr-TR" sz="1200" b="0" i="0" dirty="0">
              <a:solidFill>
                <a:srgbClr val="000000"/>
              </a:solidFill>
              <a:latin typeface="Calibri"/>
              <a:ea typeface="Calibri" panose="020F0502020204030204" pitchFamily="34" charset="0"/>
              <a:cs typeface="Calibri"/>
            </a:endParaRPr>
          </a:p>
        </p:txBody>
      </p:sp>
      <p:sp>
        <p:nvSpPr>
          <p:cNvPr id="8" name="Slide Number Placeholder 9">
            <a:extLst>
              <a:ext uri="{FF2B5EF4-FFF2-40B4-BE49-F238E27FC236}">
                <a16:creationId xmlns:a16="http://schemas.microsoft.com/office/drawing/2014/main" id="{3EACF53B-0F01-273B-B65C-2C5D26622294}"/>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z="1100" smtClean="0"/>
              <a:pPr algn="l" rtl="0"/>
              <a:t>9</a:t>
            </a:fld>
            <a:endParaRPr lang="en-US" sz="1100"/>
          </a:p>
        </p:txBody>
      </p:sp>
    </p:spTree>
    <p:extLst>
      <p:ext uri="{BB962C8B-B14F-4D97-AF65-F5344CB8AC3E}">
        <p14:creationId xmlns:p14="http://schemas.microsoft.com/office/powerpoint/2010/main" val="2034311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139FAD8EE85A704BA29170AC060F8439" ma:contentTypeVersion="17" ma:contentTypeDescription="Luo uusi asiakirja." ma:contentTypeScope="" ma:versionID="7dc331bedd259bc7876e23d98c390118">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db1359a5dea6277d117a97003722ec38"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E22061-3031-44F6-A3A2-78A86AB798C2}">
  <ds:schemaRefs>
    <ds:schemaRef ds:uri="http://schemas.microsoft.com/sharepoint/v3/contenttype/forms"/>
  </ds:schemaRefs>
</ds:datastoreItem>
</file>

<file path=customXml/itemProps2.xml><?xml version="1.0" encoding="utf-8"?>
<ds:datastoreItem xmlns:ds="http://schemas.openxmlformats.org/officeDocument/2006/customXml" ds:itemID="{949E1135-8FED-4E00-AD93-873EB575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DF207A-4C68-4DE1-A762-BD5F6CBC3804}">
  <ds:schemaRefs>
    <ds:schemaRef ds:uri="b368c81d-2a3c-4b2e-8f20-ebff1d13c98d"/>
    <ds:schemaRef ds:uri="d8d94d33-0f46-420b-ad84-827e2691e3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379</TotalTime>
  <Words>20811</Words>
  <Application>Microsoft Office PowerPoint</Application>
  <PresentationFormat>Custom</PresentationFormat>
  <Paragraphs>1379</Paragraphs>
  <Slides>70</Slides>
  <Notes>1</Notes>
  <HiddenSlides>0</HiddenSlides>
  <MMClips>2</MMClips>
  <ScaleCrop>false</ScaleCrop>
  <HeadingPairs>
    <vt:vector size="4" baseType="variant">
      <vt:variant>
        <vt:lpstr>Theme</vt:lpstr>
      </vt:variant>
      <vt:variant>
        <vt:i4>3</vt:i4>
      </vt:variant>
      <vt:variant>
        <vt:lpstr>Slide Titles</vt:lpstr>
      </vt:variant>
      <vt:variant>
        <vt:i4>70</vt:i4>
      </vt:variant>
    </vt:vector>
  </HeadingPairs>
  <TitlesOfParts>
    <vt:vector size="73" baseType="lpstr">
      <vt:lpstr>Office Theme</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2583</cp:revision>
  <dcterms:created xsi:type="dcterms:W3CDTF">2020-10-14T13:32:04Z</dcterms:created>
  <dcterms:modified xsi:type="dcterms:W3CDTF">2024-01-09T14:20:51Z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