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8D_F2FD251A.xml" ContentType="application/vnd.ms-powerpoint.comments+xml"/>
  <Override PartName="/ppt/comments/modernComment_193_C4E355DF.xml" ContentType="application/vnd.ms-powerpoint.comments+xml"/>
  <Override PartName="/ppt/comments/modernComment_194_8E44B2A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76"/>
  </p:notesMasterIdLst>
  <p:handoutMasterIdLst>
    <p:handoutMasterId r:id="rId77"/>
  </p:handoutMasterIdLst>
  <p:sldIdLst>
    <p:sldId id="317" r:id="rId6"/>
    <p:sldId id="442" r:id="rId7"/>
    <p:sldId id="445" r:id="rId8"/>
    <p:sldId id="448" r:id="rId9"/>
    <p:sldId id="356" r:id="rId10"/>
    <p:sldId id="358" r:id="rId11"/>
    <p:sldId id="436" r:id="rId12"/>
    <p:sldId id="320" r:id="rId13"/>
    <p:sldId id="357" r:id="rId14"/>
    <p:sldId id="359" r:id="rId15"/>
    <p:sldId id="360" r:id="rId16"/>
    <p:sldId id="361" r:id="rId17"/>
    <p:sldId id="362" r:id="rId18"/>
    <p:sldId id="366" r:id="rId19"/>
    <p:sldId id="446" r:id="rId20"/>
    <p:sldId id="367" r:id="rId21"/>
    <p:sldId id="368" r:id="rId22"/>
    <p:sldId id="369" r:id="rId23"/>
    <p:sldId id="429" r:id="rId24"/>
    <p:sldId id="450" r:id="rId25"/>
    <p:sldId id="430" r:id="rId26"/>
    <p:sldId id="374" r:id="rId27"/>
    <p:sldId id="375" r:id="rId28"/>
    <p:sldId id="376" r:id="rId29"/>
    <p:sldId id="378" r:id="rId30"/>
    <p:sldId id="377" r:id="rId31"/>
    <p:sldId id="380" r:id="rId32"/>
    <p:sldId id="379" r:id="rId33"/>
    <p:sldId id="400" r:id="rId34"/>
    <p:sldId id="383" r:id="rId35"/>
    <p:sldId id="381" r:id="rId36"/>
    <p:sldId id="384" r:id="rId37"/>
    <p:sldId id="385" r:id="rId38"/>
    <p:sldId id="386" r:id="rId39"/>
    <p:sldId id="387" r:id="rId40"/>
    <p:sldId id="388" r:id="rId41"/>
    <p:sldId id="451" r:id="rId42"/>
    <p:sldId id="390" r:id="rId43"/>
    <p:sldId id="452" r:id="rId44"/>
    <p:sldId id="394" r:id="rId45"/>
    <p:sldId id="393" r:id="rId46"/>
    <p:sldId id="395" r:id="rId47"/>
    <p:sldId id="397" r:id="rId48"/>
    <p:sldId id="431" r:id="rId49"/>
    <p:sldId id="399" r:id="rId50"/>
    <p:sldId id="401" r:id="rId51"/>
    <p:sldId id="402" r:id="rId52"/>
    <p:sldId id="403" r:id="rId53"/>
    <p:sldId id="404" r:id="rId54"/>
    <p:sldId id="405" r:id="rId55"/>
    <p:sldId id="407" r:id="rId56"/>
    <p:sldId id="408" r:id="rId57"/>
    <p:sldId id="410" r:id="rId58"/>
    <p:sldId id="409" r:id="rId59"/>
    <p:sldId id="411" r:id="rId60"/>
    <p:sldId id="413" r:id="rId61"/>
    <p:sldId id="414" r:id="rId62"/>
    <p:sldId id="415" r:id="rId63"/>
    <p:sldId id="416" r:id="rId64"/>
    <p:sldId id="417" r:id="rId65"/>
    <p:sldId id="418" r:id="rId66"/>
    <p:sldId id="444" r:id="rId67"/>
    <p:sldId id="419" r:id="rId68"/>
    <p:sldId id="443" r:id="rId69"/>
    <p:sldId id="420" r:id="rId70"/>
    <p:sldId id="421" r:id="rId71"/>
    <p:sldId id="422" r:id="rId72"/>
    <p:sldId id="447" r:id="rId73"/>
    <p:sldId id="305" r:id="rId74"/>
    <p:sldId id="449" r:id="rId7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332003-ACAF-1F93-D3ED-BB867C34AD4A}" name="Orla Casey" initials="OC" userId="S::orla_momentumconsulting.ie#ext#@amksavonia.onmicrosoft.com::4e5243cc-1cc6-4fb4-b929-256ba2dd7c41" providerId="AD"/>
  <p188:author id="{892B030D-011A-8B4F-9112-49A488042403}" name="Paula Whyte ( Momentum Consulting )" initials="PW(MC)" userId="Paula Whyte ( Momentum Consulting )" providerId="None"/>
  <p188:author id="{CE1DEE3D-2B83-A365-73B0-B7D50F510C7D}" name="Emilia S Tarvainen" initials="EST" userId="S::Emilia.Tarvainen@edu.savonia.fi::424771e1-30a4-49d8-95a9-75e3e5633166" providerId="AD"/>
  <p188:author id="{094A336D-91E2-6AF8-6E7F-64F12580031F}" name="Solja Ryhänen" initials="SR" userId="S::Solja.Ryhanen@savonia.fi::b6ef0220-d1be-4476-bf4c-707bba5627ed" providerId="AD"/>
  <p188:author id="{F03CDB86-06AE-56A3-1B57-BA7357BCFE44}" name="Paula Whyte ( Momentum Consulting )" initials="P)" userId="S::paula_momentumconsulting.ie#ext#@amksavonia.onmicrosoft.com::765db67a-a27b-46bd-a1ca-c3fc1b9795e0" providerId="AD"/>
  <p188:author id="{F0460CB2-DCB2-818A-2E5E-1B9965E7DE81}" name="evla.mutlu" initials="ev" userId="S::evla.mutlu_antalya.edu.tr#ext#@amksavonia.onmicrosoft.com::c77a06ac-88e7-4cac-ad40-ea2e3ca0cfdc" providerId="AD"/>
  <p188:author id="{3B5F8FCC-2261-2AC3-18DA-BF8BC2249269}" name="Anna-Maria Saarela" initials="AS" userId="S::anna-maria.saarela@savonia.fi::c6fd2d3e-6063-45b1-b49c-2f05723342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F1192-D258-412A-88B0-CEF2BA14AD5F}" v="688" dt="2023-08-29T21:00:44.423"/>
    <p1510:client id="{D1C4FDB2-78DC-4E90-9873-5535B7A9DE8D}" v="38" dt="2023-08-29T07:53:31.618"/>
    <p1510:client id="{D8706125-5B03-24DD-8B2F-8602353B8121}" v="2" dt="2023-12-06T22:27:52.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amksavonia.onmicrosoft.com::765db67a-a27b-46bd-a1ca-c3fc1b9795e0" providerId="AD" clId="Web-{D8706125-5B03-24DD-8B2F-8602353B8121}"/>
    <pc:docChg chg="modSld">
      <pc:chgData name="Paula Whyte ( Momentum Consulting )" userId="S::paula_momentumconsulting.ie#ext#@amksavonia.onmicrosoft.com::765db67a-a27b-46bd-a1ca-c3fc1b9795e0" providerId="AD" clId="Web-{D8706125-5B03-24DD-8B2F-8602353B8121}" dt="2023-12-06T22:27:52.642" v="1"/>
      <pc:docMkLst>
        <pc:docMk/>
      </pc:docMkLst>
      <pc:sldChg chg="modSp delCm">
        <pc:chgData name="Paula Whyte ( Momentum Consulting )" userId="S::paula_momentumconsulting.ie#ext#@amksavonia.onmicrosoft.com::765db67a-a27b-46bd-a1ca-c3fc1b9795e0" providerId="AD" clId="Web-{D8706125-5B03-24DD-8B2F-8602353B8121}" dt="2023-12-06T22:27:52.642" v="1"/>
        <pc:sldMkLst>
          <pc:docMk/>
          <pc:sldMk cId="4256415198" sldId="383"/>
        </pc:sldMkLst>
        <pc:spChg chg="mod">
          <ac:chgData name="Paula Whyte ( Momentum Consulting )" userId="S::paula_momentumconsulting.ie#ext#@amksavonia.onmicrosoft.com::765db67a-a27b-46bd-a1ca-c3fc1b9795e0" providerId="AD" clId="Web-{D8706125-5B03-24DD-8B2F-8602353B8121}" dt="2023-12-06T22:27:30.313" v="0" actId="1076"/>
          <ac:spMkLst>
            <pc:docMk/>
            <pc:sldMk cId="4256415198" sldId="383"/>
            <ac:spMk id="9" creationId="{AFC4D09F-4C8B-7BA1-BC93-BE74B4F9B873}"/>
          </ac:spMkLst>
        </pc:spChg>
        <pc:extLst>
          <p:ext xmlns:p="http://schemas.openxmlformats.org/presentationml/2006/main" uri="{D6D511B9-2390-475A-947B-AFAB55BFBCF1}">
            <pc226:cmChg xmlns:pc226="http://schemas.microsoft.com/office/powerpoint/2022/06/main/command" chg="del">
              <pc226:chgData name="Paula Whyte ( Momentum Consulting )" userId="S::paula_momentumconsulting.ie#ext#@amksavonia.onmicrosoft.com::765db67a-a27b-46bd-a1ca-c3fc1b9795e0" providerId="AD" clId="Web-{D8706125-5B03-24DD-8B2F-8602353B8121}" dt="2023-12-06T22:27:52.642" v="1"/>
              <pc2:cmMkLst xmlns:pc2="http://schemas.microsoft.com/office/powerpoint/2019/9/main/command">
                <pc:docMk/>
                <pc:sldMk cId="4256415198" sldId="383"/>
                <pc2:cmMk id="{D4B149DE-8729-41E3-806C-847B154D806F}"/>
              </pc2:cmMkLst>
            </pc226:cmChg>
          </p:ext>
        </pc:extLst>
      </pc:sldChg>
    </pc:docChg>
  </pc:docChgLst>
</pc:chgInfo>
</file>

<file path=ppt/comments/modernComment_18D_F2FD251A.xml><?xml version="1.0" encoding="utf-8"?>
<p188:cmLst xmlns:a="http://schemas.openxmlformats.org/drawingml/2006/main" xmlns:r="http://schemas.openxmlformats.org/officeDocument/2006/relationships" xmlns:p188="http://schemas.microsoft.com/office/powerpoint/2018/8/main">
  <p188:cm id="{073938D9-01E5-4075-A022-20C5BDA35752}" authorId="{094A336D-91E2-6AF8-6E7F-64F12580031F}" status="resolved" created="2023-08-11T15:48:57.767" complete="100000">
    <ac:txMkLst xmlns:ac="http://schemas.microsoft.com/office/drawing/2013/main/command">
      <pc:docMk xmlns:pc="http://schemas.microsoft.com/office/powerpoint/2013/main/command"/>
      <pc:sldMk xmlns:pc="http://schemas.microsoft.com/office/powerpoint/2013/main/command" cId="4076676378" sldId="397"/>
      <ac:spMk id="3" creationId="{F7371ACD-ACC4-D077-EA47-12CB80A288FE}"/>
      <ac:txMk cp="2144">
        <ac:context len="2196" hash="183695273"/>
      </ac:txMk>
    </ac:txMkLst>
    <p188:pos x="1369581" y="6109693"/>
    <p188:txBody>
      <a:bodyPr/>
      <a:lstStyle/>
      <a:p>
        <a:r>
          <a:rPr lang="fi-FI"/>
          <a:t>Pitäjien (Eng. Keeper) - tarkoitetaankohan tällä eläinten pitäjiä eli tuottajia?</a:t>
        </a:r>
      </a:p>
    </p188:txBody>
  </p188:cm>
</p188:cmLst>
</file>

<file path=ppt/comments/modernComment_193_C4E355DF.xml><?xml version="1.0" encoding="utf-8"?>
<p188:cmLst xmlns:a="http://schemas.openxmlformats.org/drawingml/2006/main" xmlns:r="http://schemas.openxmlformats.org/officeDocument/2006/relationships" xmlns:p188="http://schemas.microsoft.com/office/powerpoint/2018/8/main">
  <p188:cm id="{BD650D0A-4221-4DF0-8653-D7EA3235AEFF}" authorId="{094A336D-91E2-6AF8-6E7F-64F12580031F}" status="resolved" created="2023-08-11T16:00:52.930" complete="100000">
    <ac:txMkLst xmlns:ac="http://schemas.microsoft.com/office/drawing/2013/main/command">
      <pc:docMk xmlns:pc="http://schemas.microsoft.com/office/powerpoint/2013/main/command"/>
      <pc:sldMk xmlns:pc="http://schemas.microsoft.com/office/powerpoint/2013/main/command" cId="3303232991" sldId="403"/>
      <ac:spMk id="3" creationId="{F7371ACD-ACC4-D077-EA47-12CB80A288FE}"/>
      <ac:txMk cp="1498" len="33">
        <ac:context len="2320" hash="3879490867"/>
      </ac:txMk>
    </ac:txMkLst>
    <p188:pos x="5712024" y="4430784"/>
    <p188:replyLst>
      <p188:reply id="{D0A3DC14-9F4F-42D1-B78C-BAF9E1D1DC82}" authorId="{3B5F8FCC-2261-2AC3-18DA-BF8BC2249269}" created="2023-08-11T16:15:18.031">
        <p188:txBody>
          <a:bodyPr/>
          <a:lstStyle/>
          <a:p>
            <a:r>
              <a:rPr lang="en-US"/>
              <a:t>jep</a:t>
            </a:r>
          </a:p>
        </p188:txBody>
      </p188:reply>
    </p188:replyLst>
    <p188:txBody>
      <a:bodyPr/>
      <a:lstStyle/>
      <a:p>
        <a:r>
          <a:rPr lang="fi-FI"/>
          <a:t>Pitäisiköhän nämäkin organisaatiot (maailmanpankki yms) olla alkukielellä, jos ne löytyvät alkukielellä myös lähdeluettelosta?</a:t>
        </a:r>
      </a:p>
    </p188:txBody>
  </p188:cm>
</p188:cmLst>
</file>

<file path=ppt/comments/modernComment_194_8E44B2A6.xml><?xml version="1.0" encoding="utf-8"?>
<p188:cmLst xmlns:a="http://schemas.openxmlformats.org/drawingml/2006/main" xmlns:r="http://schemas.openxmlformats.org/officeDocument/2006/relationships" xmlns:p188="http://schemas.microsoft.com/office/powerpoint/2018/8/main">
  <p188:cm id="{71B9DBFD-44B1-4FC0-A08C-582315B61344}" authorId="{094A336D-91E2-6AF8-6E7F-64F12580031F}" status="resolved" created="2023-08-11T16:03:21.849" complete="100000">
    <ac:txMkLst xmlns:ac="http://schemas.microsoft.com/office/drawing/2013/main/command">
      <pc:docMk xmlns:pc="http://schemas.microsoft.com/office/powerpoint/2013/main/command"/>
      <pc:sldMk xmlns:pc="http://schemas.microsoft.com/office/powerpoint/2013/main/command" cId="2386866854" sldId="404"/>
      <ac:spMk id="3" creationId="{F7371ACD-ACC4-D077-EA47-12CB80A288FE}"/>
      <ac:txMk cp="1599" len="18">
        <ac:context len="2104" hash="2315119914"/>
      </ac:txMk>
    </ac:txMkLst>
    <p188:pos x="936824" y="5101795"/>
    <p188:replyLst>
      <p188:reply id="{26C1BC6A-287A-4822-8F8B-4EA67C4E73C5}" authorId="{3B5F8FCC-2261-2AC3-18DA-BF8BC2249269}" created="2023-08-11T16:17:33.155">
        <p188:txBody>
          <a:bodyPr/>
          <a:lstStyle/>
          <a:p>
            <a:r>
              <a:rPr lang="en-US"/>
              <a:t>jep</a:t>
            </a:r>
          </a:p>
        </p188:txBody>
      </p188:reply>
    </p188:replyLst>
    <p188:txBody>
      <a:bodyPr/>
      <a:lstStyle/>
      <a:p>
        <a:r>
          <a:rPr lang="fi-FI"/>
          <a:t>Kauppamekko / kauppapuku (eng. Trade dress) - onko alalla käytetty termi, vai pitäisikö muotoilla jotenkin vain  "ulkoasu"?</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3244F2D-2A8D-E536-4E1A-8B4F0DE28A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4494833-E083-80C7-EA1D-0ADD52AAEE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25F1BA-70CB-4B6C-8E9E-1F9D050C1331}" type="datetimeFigureOut">
              <a:rPr lang="fi-FI" smtClean="0"/>
              <a:t>6.12.2023</a:t>
            </a:fld>
            <a:endParaRPr lang="fi-FI"/>
          </a:p>
        </p:txBody>
      </p:sp>
      <p:sp>
        <p:nvSpPr>
          <p:cNvPr id="4" name="Alatunnisteen paikkamerkki 3">
            <a:extLst>
              <a:ext uri="{FF2B5EF4-FFF2-40B4-BE49-F238E27FC236}">
                <a16:creationId xmlns:a16="http://schemas.microsoft.com/office/drawing/2014/main" id="{B4FC9AC6-B81C-EDD8-151E-043A9CDF72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DC00A48-E347-C51A-6AC9-DF1E3FB421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11BFAE-6C46-4401-A4C1-B7968210D3BB}" type="slidenum">
              <a:rPr lang="fi-FI" smtClean="0"/>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439A453-F2B5-82F5-F55C-353F985B22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891D371A-09F8-FA44-8F3F-D1FA74FCE14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C4602-D3F7-48DA-9A40-8DCCE6D66140}" type="datetimeFigureOut">
              <a:rPr lang="fi-FI" smtClean="0"/>
              <a:t>6.12.2023</a:t>
            </a:fld>
            <a:endParaRPr lang="fi-FI"/>
          </a:p>
        </p:txBody>
      </p:sp>
      <p:sp>
        <p:nvSpPr>
          <p:cNvPr id="4" name="Dian kuvan paikkamerkki 3">
            <a:extLst>
              <a:ext uri="{FF2B5EF4-FFF2-40B4-BE49-F238E27FC236}">
                <a16:creationId xmlns:a16="http://schemas.microsoft.com/office/drawing/2014/main" id="{C4DB90EB-25DD-DAE1-D160-7AEF9B8BE464}"/>
              </a:ext>
            </a:extLst>
          </p:cNvPr>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a:extLst>
              <a:ext uri="{FF2B5EF4-FFF2-40B4-BE49-F238E27FC236}">
                <a16:creationId xmlns:a16="http://schemas.microsoft.com/office/drawing/2014/main" id="{48A7297F-A83B-5654-EEE7-622F4106129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a:extLst>
              <a:ext uri="{FF2B5EF4-FFF2-40B4-BE49-F238E27FC236}">
                <a16:creationId xmlns:a16="http://schemas.microsoft.com/office/drawing/2014/main" id="{F0669F65-03C5-C0AB-74A8-2579FDFF8B8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a:extLst>
              <a:ext uri="{FF2B5EF4-FFF2-40B4-BE49-F238E27FC236}">
                <a16:creationId xmlns:a16="http://schemas.microsoft.com/office/drawing/2014/main" id="{5E6D45FB-68EA-547B-E326-335BF6FA44D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C946D-3A23-41F7-9A83-B9474566845C}" type="slidenum">
              <a:rPr lang="fi-FI" smtClean="0"/>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i-FI"/>
          </a:p>
        </p:txBody>
      </p:sp>
      <p:sp>
        <p:nvSpPr>
          <p:cNvPr id="4" name="Slide Number Placeholder 3"/>
          <p:cNvSpPr>
            <a:spLocks noGrp="1"/>
          </p:cNvSpPr>
          <p:nvPr>
            <p:ph type="sldNum" sz="quarter" idx="5"/>
          </p:nvPr>
        </p:nvSpPr>
        <p:spPr/>
        <p:txBody>
          <a:bodyPr/>
          <a:lstStyle/>
          <a:p>
            <a:pPr algn="l" rtl="0"/>
            <a:fld id="{9F133B2F-6662-2B4E-A57B-B009C830B425}" type="slidenum">
              <a:rPr lang="en-US" smtClean="0"/>
              <a:t>36</a:t>
            </a:fld>
            <a:endParaRPr lang="en-US"/>
          </a:p>
        </p:txBody>
      </p:sp>
    </p:spTree>
    <p:extLst>
      <p:ext uri="{BB962C8B-B14F-4D97-AF65-F5344CB8AC3E}">
        <p14:creationId xmlns:p14="http://schemas.microsoft.com/office/powerpoint/2010/main" val="128722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406185" y="8652862"/>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9E757DE8-6D8B-3755-7D02-21575BE8CE7E}"/>
              </a:ext>
            </a:extLst>
          </p:cNvPr>
          <p:cNvSpPr/>
          <p:nvPr userDrawn="1"/>
        </p:nvSpPr>
        <p:spPr>
          <a:xfrm>
            <a:off x="3248749" y="9741006"/>
            <a:ext cx="4039429"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a:solidFill>
                  <a:schemeClr val="tx1"/>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5"/>
            <a:ext cx="6916560" cy="7806695"/>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66383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8106770"/>
            <a:ext cx="7597291" cy="1868740"/>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333535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TextBox 1">
            <a:extLst>
              <a:ext uri="{FF2B5EF4-FFF2-40B4-BE49-F238E27FC236}">
                <a16:creationId xmlns:a16="http://schemas.microsoft.com/office/drawing/2014/main" id="{655776C8-E965-2567-D993-2119BCFD5774}"/>
              </a:ext>
            </a:extLst>
          </p:cNvPr>
          <p:cNvSpPr txBox="1"/>
          <p:nvPr userDrawn="1"/>
        </p:nvSpPr>
        <p:spPr>
          <a:xfrm>
            <a:off x="4995081" y="10099343"/>
            <a:ext cx="1869743" cy="491320"/>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72045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197106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942383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95534"/>
            <a:ext cx="7332439" cy="1428010"/>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011425"/>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1651379"/>
            <a:ext cx="6143488" cy="7653445"/>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089377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538502"/>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102846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376125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5504656"/>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94821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19047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0635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932479A4-B1E9-72E7-E63C-5CF05859F749}"/>
              </a:ext>
            </a:extLst>
          </p:cNvPr>
          <p:cNvSpPr>
            <a:spLocks noGrp="1"/>
          </p:cNvSpPr>
          <p:nvPr>
            <p:ph type="pic" sz="quarter" idx="45"/>
          </p:nvPr>
        </p:nvSpPr>
        <p:spPr>
          <a:xfrm rot="5400000">
            <a:off x="2251283" y="2200363"/>
            <a:ext cx="6261518" cy="3115967"/>
          </a:xfrm>
          <a:custGeom>
            <a:avLst/>
            <a:gdLst>
              <a:gd name="connsiteX0" fmla="*/ 0 w 5529871"/>
              <a:gd name="connsiteY0" fmla="*/ 0 h 2751872"/>
              <a:gd name="connsiteX1" fmla="*/ 2464916 w 5529871"/>
              <a:gd name="connsiteY1" fmla="*/ 0 h 2751872"/>
              <a:gd name="connsiteX2" fmla="*/ 2532001 w 5529871"/>
              <a:gd name="connsiteY2" fmla="*/ 0 h 2751872"/>
              <a:gd name="connsiteX3" fmla="*/ 4996917 w 5529871"/>
              <a:gd name="connsiteY3" fmla="*/ 0 h 2751872"/>
              <a:gd name="connsiteX4" fmla="*/ 5529871 w 5529871"/>
              <a:gd name="connsiteY4" fmla="*/ 532801 h 2751872"/>
              <a:gd name="connsiteX5" fmla="*/ 5529871 w 5529871"/>
              <a:gd name="connsiteY5" fmla="*/ 2751872 h 2751872"/>
              <a:gd name="connsiteX6" fmla="*/ 3247519 w 5529871"/>
              <a:gd name="connsiteY6" fmla="*/ 2751872 h 2751872"/>
              <a:gd name="connsiteX7" fmla="*/ 3089867 w 5529871"/>
              <a:gd name="connsiteY7" fmla="*/ 2735967 h 2751872"/>
              <a:gd name="connsiteX8" fmla="*/ 3064955 w 5529871"/>
              <a:gd name="connsiteY8" fmla="*/ 2728230 h 2751872"/>
              <a:gd name="connsiteX9" fmla="*/ 3064955 w 5529871"/>
              <a:gd name="connsiteY9" fmla="*/ 2751872 h 2751872"/>
              <a:gd name="connsiteX10" fmla="*/ 782602 w 5529871"/>
              <a:gd name="connsiteY10" fmla="*/ 2751872 h 2751872"/>
              <a:gd name="connsiteX11" fmla="*/ 0 w 5529871"/>
              <a:gd name="connsiteY11" fmla="*/ 1969495 h 275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9871" h="2751872">
                <a:moveTo>
                  <a:pt x="0" y="0"/>
                </a:moveTo>
                <a:lnTo>
                  <a:pt x="2464916" y="0"/>
                </a:lnTo>
                <a:lnTo>
                  <a:pt x="2532001" y="0"/>
                </a:lnTo>
                <a:lnTo>
                  <a:pt x="4996917" y="0"/>
                </a:lnTo>
                <a:cubicBezTo>
                  <a:pt x="5291445" y="0"/>
                  <a:pt x="5529871" y="238358"/>
                  <a:pt x="5529871" y="532801"/>
                </a:cubicBezTo>
                <a:lnTo>
                  <a:pt x="5529871" y="2751872"/>
                </a:lnTo>
                <a:lnTo>
                  <a:pt x="3247519" y="2751872"/>
                </a:lnTo>
                <a:cubicBezTo>
                  <a:pt x="3193522" y="2751872"/>
                  <a:pt x="3140796" y="2746395"/>
                  <a:pt x="3089867" y="2735967"/>
                </a:cubicBezTo>
                <a:lnTo>
                  <a:pt x="3064955" y="2728230"/>
                </a:lnTo>
                <a:lnTo>
                  <a:pt x="3064955" y="2751872"/>
                </a:lnTo>
                <a:lnTo>
                  <a:pt x="782602" y="2751872"/>
                </a:lnTo>
                <a:cubicBezTo>
                  <a:pt x="350629" y="2751872"/>
                  <a:pt x="0" y="2401345"/>
                  <a:pt x="0" y="196949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621086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656660" y="9969416"/>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Index</a:t>
            </a:r>
            <a:endParaRPr lang="en-US"/>
          </a:p>
        </p:txBody>
      </p:sp>
    </p:spTree>
    <p:extLst>
      <p:ext uri="{BB962C8B-B14F-4D97-AF65-F5344CB8AC3E}">
        <p14:creationId xmlns:p14="http://schemas.microsoft.com/office/powerpoint/2010/main" val="39495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 id="2147483954"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55" r:id="rId6"/>
    <p:sldLayoutId id="2147483952" r:id="rId7"/>
    <p:sldLayoutId id="2147483950" r:id="rId8"/>
    <p:sldLayoutId id="2147483939" r:id="rId9"/>
    <p:sldLayoutId id="2147483956" r:id="rId10"/>
    <p:sldLayoutId id="2147483940" r:id="rId11"/>
    <p:sldLayoutId id="2147483953" r:id="rId12"/>
    <p:sldLayoutId id="2147483941" r:id="rId13"/>
    <p:sldLayoutId id="2147483951" r:id="rId14"/>
    <p:sldLayoutId id="2147483949" r:id="rId15"/>
    <p:sldLayoutId id="2147483942" r:id="rId16"/>
    <p:sldLayoutId id="2147483943" r:id="rId17"/>
    <p:sldLayoutId id="2147483948" r:id="rId18"/>
    <p:sldLayoutId id="2147483944" r:id="rId19"/>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thicsunwrapped.utexas.edu/" TargetMode="External"/><Relationship Id="rId7"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bbc.co.uk/programmes/p01f0vzr" TargetMode="External"/><Relationship Id="rId4" Type="http://schemas.openxmlformats.org/officeDocument/2006/relationships/hyperlink" Target="https://www.youtube.com/playlist?list=PLtKNX4SfKpzWO2Yjvkp-hMS0gTI948p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bing.com/ck/a?!&amp;&amp;p=64a57cf1774a12adJmltdHM9MTY3MTQ5NDQwMCZpZ3VpZD0yMTYwNDNlZC1lZjE1LTZmZDUtMTQ5OC01M2NjZWViZTZlZDEmaW5zaWQ9NTE5Mw&amp;ptn=3&amp;hsh=3&amp;fclid=216043ed-ef15-6fd5-1498-53cceebe6ed1&amp;psq=netflix&amp;u=a1aHR0cHM6Ly93d3cubmV0ZmxpeC5jb20v&amp;ntb=1" TargetMode="Externa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1.png"/><Relationship Id="rId2" Type="http://schemas.openxmlformats.org/officeDocument/2006/relationships/hyperlink" Target="https://www.fao.org/3/x5584e/x5584e0i.htm" TargetMode="External"/><Relationship Id="rId1" Type="http://schemas.openxmlformats.org/officeDocument/2006/relationships/slideLayout" Target="../slideLayouts/slideLayout9.xml"/><Relationship Id="rId6" Type="http://schemas.openxmlformats.org/officeDocument/2006/relationships/image" Target="../media/image44.jpeg"/><Relationship Id="rId5" Type="http://schemas.openxmlformats.org/officeDocument/2006/relationships/hyperlink" Target="https://audiovisual.ec.europa.eu/en/video/I-196217?lg=INT" TargetMode="External"/><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hyperlink" Target="https://www.fairtradecertified.org/" TargetMode="External"/><Relationship Id="rId13" Type="http://schemas.openxmlformats.org/officeDocument/2006/relationships/image" Target="../media/image43.svg"/><Relationship Id="rId3" Type="http://schemas.openxmlformats.org/officeDocument/2006/relationships/hyperlink" Target="https://www.ecocert.com/en/certification-detail/organic-farming-europe-eu-n-848-2018" TargetMode="External"/><Relationship Id="rId7" Type="http://schemas.openxmlformats.org/officeDocument/2006/relationships/image" Target="../media/image47.png"/><Relationship Id="rId12" Type="http://schemas.openxmlformats.org/officeDocument/2006/relationships/image" Target="../media/image42.png"/><Relationship Id="rId17" Type="http://schemas.openxmlformats.org/officeDocument/2006/relationships/image" Target="../media/image49.png"/><Relationship Id="rId2" Type="http://schemas.openxmlformats.org/officeDocument/2006/relationships/hyperlink" Target="https://www.iscc-system.org/certificates/all-certificates/" TargetMode="External"/><Relationship Id="rId16"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hyperlink" Target="https://www.rainforest-alliance.org/about/" TargetMode="External"/><Relationship Id="rId11" Type="http://schemas.openxmlformats.org/officeDocument/2006/relationships/hyperlink" Target="https://www.globalgap.org/uk_en/ggn-label/ggn-label-faq/" TargetMode="External"/><Relationship Id="rId5" Type="http://schemas.openxmlformats.org/officeDocument/2006/relationships/hyperlink" Target="https://docs.google.com/document/d/1qO2rq3juzAk_d17wZ8OT0pULwj-MvyAm/edit?usp=share_link&amp;ouid=107836455325722665013&amp;rtpof=true&amp;sd=true" TargetMode="External"/><Relationship Id="rId15" Type="http://schemas.openxmlformats.org/officeDocument/2006/relationships/hyperlink" Target="https://www.youtube.com/watch?v=IjCs8aMfZZw&amp;t=239s" TargetMode="External"/><Relationship Id="rId10"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hyperlink" Target="https://reilukauppa.fi/" TargetMode="External"/><Relationship Id="rId14" Type="http://schemas.openxmlformats.org/officeDocument/2006/relationships/hyperlink" Target="https://www.youtube.com/watch?v=T29rRlu5xz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ethical-food.eu/the-good-practice-compendium-fi/" TargetMode="External"/><Relationship Id="rId3" Type="http://schemas.openxmlformats.org/officeDocument/2006/relationships/hyperlink" Target="https://web.archive.org/web/20210504164007/https:/ec.europa.eu/food/sites/food/files/safety/docs/f2f_action-plan_2020_strategy-info_en.pdf" TargetMode="External"/><Relationship Id="rId7" Type="http://schemas.openxmlformats.org/officeDocument/2006/relationships/image" Target="../media/image53.jpeg"/><Relationship Id="rId2" Type="http://schemas.openxmlformats.org/officeDocument/2006/relationships/hyperlink" Target="https://audiovisual.ec.europa.eu/en/video/I-226229?lg=EN"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luke.fi/sites/default/files/2023-04/LUKE_Tietokortti_Ruoantuotannon%20taloudellinen%20ja%20sosiaalinen%20kest%C3%A4vyys_FINAL.pdf" TargetMode="External"/><Relationship Id="rId4" Type="http://schemas.openxmlformats.org/officeDocument/2006/relationships/hyperlink" Target="https://www.fao.org/3/y4671e/y4671e00.htm#Contents" TargetMode="External"/><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docs.google.com/document/d/1-E8kzYPqJ8Rw-KkJFR1ptx0QXH5DeZte/edit?usp=share_link&amp;ouid=107836455325722665013&amp;rtpof=true&amp;sd=true" TargetMode="External"/><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s6fyUfOXLV0Zfdm8RE5pZDQ8GBkfwwR/edit?usp=share_link&amp;ouid=107836455325722665013&amp;rtpof=true&amp;sd=true" TargetMode="External"/><Relationship Id="rId2" Type="http://schemas.openxmlformats.org/officeDocument/2006/relationships/image" Target="../media/image57.jpe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cs.google.com/document/d/13rr2xDPfb51hv6MVZ6wwb1_AhisthYSA/edit?usp=share_link&amp;ouid=107836455325722665013&amp;rtpof=true&amp;sd=tru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istsresource.org/studies/society/public-health/food-safety-united-states-research-roundup/" TargetMode="External"/><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hyperlink" Target="https://glossarissimo.wordpress.com/2013/02/19/en-definitions-of-words-used-in-food-processing-arrow-scientific/" TargetMode="External"/><Relationship Id="rId3" Type="http://schemas.openxmlformats.org/officeDocument/2006/relationships/hyperlink" Target="https://www.logistiikanmaailma.fi/" TargetMode="External"/><Relationship Id="rId7" Type="http://schemas.openxmlformats.org/officeDocument/2006/relationships/image" Target="../media/image59.jpeg"/><Relationship Id="rId2" Type="http://schemas.openxmlformats.org/officeDocument/2006/relationships/hyperlink" Target="https://halalauthority.org/certification/"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f.fi/" TargetMode="External"/><Relationship Id="rId4" Type="http://schemas.openxmlformats.org/officeDocument/2006/relationships/hyperlink" Target="https://wcef2023.com/sessions/designing-food-for-nature-to-thrive/" TargetMode="External"/><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s://www.middleeastmonitor.com/20170123-child-labour-in-yemen/" TargetMode="External"/><Relationship Id="rId2" Type="http://schemas.openxmlformats.org/officeDocument/2006/relationships/image" Target="../media/image60.jpeg"/><Relationship Id="rId1" Type="http://schemas.openxmlformats.org/officeDocument/2006/relationships/slideLayout" Target="../slideLayouts/slideLayout18.xml"/><Relationship Id="rId5" Type="http://schemas.openxmlformats.org/officeDocument/2006/relationships/hyperlink" Target="http://www.thelondonfoodie.co.uk/2017/03/gourmet-tinned-fish-seafood-spanish.html" TargetMode="Externa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hyperlink" Target="https://osha.europa.eu/en" TargetMode="External"/><Relationship Id="rId3" Type="http://schemas.openxmlformats.org/officeDocument/2006/relationships/hyperlink" Target="https://www.etl.fi/elintarviketeollisuus/vastuullisuus.html" TargetMode="External"/><Relationship Id="rId7" Type="http://schemas.openxmlformats.org/officeDocument/2006/relationships/image" Target="../media/image37.png"/><Relationship Id="rId2" Type="http://schemas.openxmlformats.org/officeDocument/2006/relationships/hyperlink" Target="https://www.irishtimes.com/life-and-style/food-and-drink/why-are-there-so-few-women-chefs-1.4731442" TargetMode="External"/><Relationship Id="rId1" Type="http://schemas.openxmlformats.org/officeDocument/2006/relationships/slideLayout" Target="../slideLayouts/slideLayout13.xml"/><Relationship Id="rId6" Type="http://schemas.openxmlformats.org/officeDocument/2006/relationships/hyperlink" Target="https://www.etl.fi/elintarviketeollisuus/hyvinvointisivusto/hyvinvointia-innovaatioista.html" TargetMode="External"/><Relationship Id="rId11" Type="http://schemas.openxmlformats.org/officeDocument/2006/relationships/image" Target="../media/image21.png"/><Relationship Id="rId5" Type="http://schemas.openxmlformats.org/officeDocument/2006/relationships/hyperlink" Target="https://www.etl.fi/elintarviketeollisuus/vastuullisuus/taloudellinen-vastuu/verotus.html" TargetMode="External"/><Relationship Id="rId10" Type="http://schemas.openxmlformats.org/officeDocument/2006/relationships/image" Target="../media/image62.jpeg"/><Relationship Id="rId4" Type="http://schemas.openxmlformats.org/officeDocument/2006/relationships/hyperlink" Target="https://www.etl.fi/elintarviketeollisuus/vastuullisuus/taloudellinen-vastuu/tyollisyys.html" TargetMode="External"/><Relationship Id="rId9" Type="http://schemas.openxmlformats.org/officeDocument/2006/relationships/hyperlink" Target="https://www.ilo.org/wcmsp5/groups/public/---dgreports/---dcomm/documents/genericdocument/wcms_865810.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ruokavirasto.fi/elintarvikkeet/elintarvikeala/elintarvikeyrityksen-perustaminen-ja-omavalvonta/omavalvonta-ja-jaljitettavyys/jaljitettavyys/" TargetMode="External"/><Relationship Id="rId2" Type="http://schemas.openxmlformats.org/officeDocument/2006/relationships/hyperlink" Target="https://www.fda.gov/safety/recalls-market-withdrawals-safety-alerts" TargetMode="Externa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63.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cs.google.com/document/d/13GFNIeXZfDzBnrBg6lbfHbBHqUvrvSe1/edit?usp=share_link&amp;ouid=107836455325722665013&amp;rtpof=true&amp;sd=true"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JqcOemwQr30SOKu5wbJ7ftZcHLIthj4u/edit?usp=share_link&amp;ouid=107836455325722665013&amp;rtpof=true&amp;sd=true" TargetMode="External"/><Relationship Id="rId2" Type="http://schemas.openxmlformats.org/officeDocument/2006/relationships/hyperlink" Target="https://docs.google.com/document/d/1bC1NUlSc_0Ukv_OHlnD2MlxHo9UKP6F8/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docs.google.com/document/d/1qyJ9RfNvXELFa6S8UW1g-dZmMIrOMCx0/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www.sydanmerkki.fi/" TargetMode="External"/><Relationship Id="rId7" Type="http://schemas.openxmlformats.org/officeDocument/2006/relationships/hyperlink" Target="https://www.bmj.com/content/370/bmj.m3173"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6.jpeg"/><Relationship Id="rId5" Type="http://schemas.openxmlformats.org/officeDocument/2006/relationships/hyperlink" Target="http://theconversation.com/food-traffic-lights-are-green-for-go-but-eu-holds-back-more-radical-measures-15403" TargetMode="External"/><Relationship Id="rId10" Type="http://schemas.openxmlformats.org/officeDocument/2006/relationships/image" Target="../media/image69.png"/><Relationship Id="rId4" Type="http://schemas.openxmlformats.org/officeDocument/2006/relationships/image" Target="../media/image65.jpeg"/><Relationship Id="rId9" Type="http://schemas.openxmlformats.org/officeDocument/2006/relationships/image" Target="../media/image68.svg"/></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audiovisual.ec.europa.eu/en/video/I-226232?lg=EN" TargetMode="External"/><Relationship Id="rId7" Type="http://schemas.openxmlformats.org/officeDocument/2006/relationships/hyperlink" Target="https://www.sydanmerkki.fi/" TargetMode="External"/><Relationship Id="rId2" Type="http://schemas.openxmlformats.org/officeDocument/2006/relationships/image" Target="../media/image70.jpeg"/><Relationship Id="rId1" Type="http://schemas.openxmlformats.org/officeDocument/2006/relationships/slideLayout" Target="../slideLayouts/slideLayout14.xml"/><Relationship Id="rId6" Type="http://schemas.openxmlformats.org/officeDocument/2006/relationships/hyperlink" Target="https://www.ruokavirasto.fi/elintarvikkeet/elintarvikeala/ohjeet/#pakkausmerkinnat" TargetMode="External"/><Relationship Id="rId5" Type="http://schemas.openxmlformats.org/officeDocument/2006/relationships/hyperlink" Target="https://www.ruokavirasto.fi/elintarvikkeet/ohjeita-kuluttajille/pakkausmerkinnat/" TargetMode="External"/><Relationship Id="rId4" Type="http://schemas.openxmlformats.org/officeDocument/2006/relationships/hyperlink" Target="https://webgate.ec.europa.eu/rasff-window/screen/search" TargetMode="Externa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hyperlink" Target="https://maistuvakoulu.fi/ideat/lautashavikki-haltuun/" TargetMode="External"/><Relationship Id="rId13" Type="http://schemas.openxmlformats.org/officeDocument/2006/relationships/hyperlink" Target="https://www.kuluttajaliitto.fi/materiaalit/ruokahavikki/" TargetMode="External"/><Relationship Id="rId18" Type="http://schemas.openxmlformats.org/officeDocument/2006/relationships/hyperlink" Target="https://silolondon.com/" TargetMode="External"/><Relationship Id="rId3" Type="http://schemas.openxmlformats.org/officeDocument/2006/relationships/hyperlink" Target="https://www.etl.fi/elintarviketeollisuus/vastuullisuus/ymparistovastuu/havikki.html" TargetMode="External"/><Relationship Id="rId21" Type="http://schemas.openxmlformats.org/officeDocument/2006/relationships/image" Target="../media/image21.png"/><Relationship Id="rId7" Type="http://schemas.openxmlformats.org/officeDocument/2006/relationships/hyperlink" Target="https://www.ruokatutka.fi/oppimisymparisto/ruokahavikki-oppimisymparisto/" TargetMode="External"/><Relationship Id="rId12" Type="http://schemas.openxmlformats.org/officeDocument/2006/relationships/hyperlink" Target="https://arkisto.ruokavisa.fi/#/visat" TargetMode="External"/><Relationship Id="rId17" Type="http://schemas.openxmlformats.org/officeDocument/2006/relationships/image" Target="../media/image37.png"/><Relationship Id="rId2" Type="http://schemas.openxmlformats.org/officeDocument/2006/relationships/image" Target="../media/image72.jpeg"/><Relationship Id="rId16" Type="http://schemas.openxmlformats.org/officeDocument/2006/relationships/hyperlink" Target="https://projects.luke.fi/ruokahavikkiseuranta/" TargetMode="External"/><Relationship Id="rId20" Type="http://schemas.openxmlformats.org/officeDocument/2006/relationships/hyperlink" Target="https://nammushroom.com/pages/sobre-nos" TargetMode="External"/><Relationship Id="rId1" Type="http://schemas.openxmlformats.org/officeDocument/2006/relationships/slideLayout" Target="../slideLayouts/slideLayout14.xml"/><Relationship Id="rId6" Type="http://schemas.openxmlformats.org/officeDocument/2006/relationships/hyperlink" Target="https://www.ruokatieto.fi/node/377" TargetMode="External"/><Relationship Id="rId11" Type="http://schemas.openxmlformats.org/officeDocument/2006/relationships/hyperlink" Target="https://yle.fi/aihe/kiertotaloustesti-miten-sina-pelastaisit-maapallon" TargetMode="External"/><Relationship Id="rId5" Type="http://schemas.openxmlformats.org/officeDocument/2006/relationships/hyperlink" Target="https://www.ruokatieto.fi/ruokakasvatus/ruokavisa-vastuullisuus-ruokaketjussa/ymparisto/voit-vaikuttaa-ruuan-ymparistovaikutuksiin/valta-ruokahavikkia" TargetMode="External"/><Relationship Id="rId15" Type="http://schemas.openxmlformats.org/officeDocument/2006/relationships/hyperlink" Target="https://havikkiviikko.fi/tietoa-ruokahavikista/" TargetMode="External"/><Relationship Id="rId10" Type="http://schemas.openxmlformats.org/officeDocument/2006/relationships/hyperlink" Target="https://www.youtube.com/watch?v=cyVlGjelwxo" TargetMode="External"/><Relationship Id="rId19" Type="http://schemas.openxmlformats.org/officeDocument/2006/relationships/hyperlink" Target="https://www.restaurantnolla.com/fi/ravintola" TargetMode="External"/><Relationship Id="rId4" Type="http://schemas.openxmlformats.org/officeDocument/2006/relationships/hyperlink" Target="https://www.saasyoda.fi/h%C3%A4vikki-battle-2022" TargetMode="External"/><Relationship Id="rId9" Type="http://schemas.openxmlformats.org/officeDocument/2006/relationships/hyperlink" Target="https://www.pauliggroup.com/fi/vastuullisuus/ruokahavikkilaskuri/digioppitunti" TargetMode="External"/><Relationship Id="rId14" Type="http://schemas.openxmlformats.org/officeDocument/2006/relationships/hyperlink" Target="https://www.kuluttajaliitto.fi/hankkeet/kuluttajien-havikkifoorumi-hank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25.xml"/><Relationship Id="rId7" Type="http://schemas.openxmlformats.org/officeDocument/2006/relationships/image" Target="../media/image21.png"/><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slide" Target="slide50.xml"/><Relationship Id="rId4" Type="http://schemas.openxmlformats.org/officeDocument/2006/relationships/slide" Target="slide46.xml"/></Relationships>
</file>

<file path=ppt/slides/_rels/slide40.xml.rels><?xml version="1.0" encoding="UTF-8" standalone="yes"?>
<Relationships xmlns="http://schemas.openxmlformats.org/package/2006/relationships"><Relationship Id="rId3" Type="http://schemas.openxmlformats.org/officeDocument/2006/relationships/hyperlink" Target="https://environment.ec.europa.eu/strategy/plastics-strategy_en" TargetMode="External"/><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docs.google.com/document/d/1wOFPBkUmMG2Hh41hLc79x2RHdxlF_aA-/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hyperlink" Target="https://webgate.ec.europa.eu/rasff-window/screen/search" TargetMode="External"/><Relationship Id="rId7" Type="http://schemas.openxmlformats.org/officeDocument/2006/relationships/image" Target="../media/image76.png"/><Relationship Id="rId2" Type="http://schemas.openxmlformats.org/officeDocument/2006/relationships/slideLayout" Target="../slideLayouts/slideLayout13.xml"/><Relationship Id="rId1" Type="http://schemas.openxmlformats.org/officeDocument/2006/relationships/video" Target="https://www.youtube.com/embed/_6xlNyWPpB8?feature=oembed" TargetMode="External"/><Relationship Id="rId6" Type="http://schemas.openxmlformats.org/officeDocument/2006/relationships/image" Target="../media/image75.jpeg"/><Relationship Id="rId5" Type="http://schemas.openxmlformats.org/officeDocument/2006/relationships/image" Target="../media/image37.png"/><Relationship Id="rId10" Type="http://schemas.openxmlformats.org/officeDocument/2006/relationships/image" Target="../media/image78.png"/><Relationship Id="rId4" Type="http://schemas.openxmlformats.org/officeDocument/2006/relationships/hyperlink" Target="https://wcef2023.com/sessions/towards-truly-circular-packaging-boosting-the-reuse-uptake/" TargetMode="External"/><Relationship Id="rId9" Type="http://schemas.openxmlformats.org/officeDocument/2006/relationships/hyperlink" Target="https://www.youtube.com/watch?v=_6xlNyWPpB8&amp;list=RDCMUCsooa4yRKGN_zEE8iknghZA&amp;index=2" TargetMode="External"/></Relationships>
</file>

<file path=ppt/slides/_rels/slide43.xml.rels><?xml version="1.0" encoding="UTF-8" standalone="yes"?>
<Relationships xmlns="http://schemas.openxmlformats.org/package/2006/relationships"><Relationship Id="rId2" Type="http://schemas.microsoft.com/office/2018/10/relationships/comments" Target="../comments/modernComment_18D_F2FD251A.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docs.google.com/document/d/1TxHq3IHF_DPRtoa6nWLUuitiGeKp-7QF/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hyperlink" Target="https://www.bing.com/videos/search?q=short+food+supply+chain&amp;ru=%2fvideos%2fsearch%3fq%3dshort%2bfood%2bsupply%2bchain%26FORM%3dHDRSC4&amp;view=detail&amp;mid=4422EBE8A958271E36B84422EBE8A958271E36B8&amp;rvsmid=C4BC7DE694E881D2D529C4BC7DE694E881D2D529&amp;FORM=VDRVRV" TargetMode="Externa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ideo" Target="https://www.youtube.com/embed/o9VJBnisQEo?feature=oembed" TargetMode="External"/><Relationship Id="rId6" Type="http://schemas.openxmlformats.org/officeDocument/2006/relationships/hyperlink" Target="https://wwf.fi/" TargetMode="External"/><Relationship Id="rId11" Type="http://schemas.openxmlformats.org/officeDocument/2006/relationships/image" Target="../media/image21.png"/><Relationship Id="rId5" Type="http://schemas.openxmlformats.org/officeDocument/2006/relationships/hyperlink" Target="https://docslib.org/doc/12142127/slow-foods-contribution-to-the-debate-on-the-sustainability-of-the" TargetMode="External"/><Relationship Id="rId10" Type="http://schemas.openxmlformats.org/officeDocument/2006/relationships/image" Target="../media/image82.jpeg"/><Relationship Id="rId4" Type="http://schemas.openxmlformats.org/officeDocument/2006/relationships/hyperlink" Target="https://www.eufic.org/en/food-production/article/short-food-supply-chains-reconnecting-producers-and-consumers" TargetMode="External"/><Relationship Id="rId9"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hyperlink" Target="https://youtu.be/9rkE-gAUhB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microsoft.com/office/2018/10/relationships/comments" Target="../comments/modernComment_193_C4E355DF.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microsoft.com/office/2018/10/relationships/comments" Target="../comments/modernComment_194_8E44B2A6.xml"/><Relationship Id="rId1" Type="http://schemas.openxmlformats.org/officeDocument/2006/relationships/slideLayout" Target="../slideLayouts/slideLayout9.xml"/><Relationship Id="rId4" Type="http://schemas.openxmlformats.org/officeDocument/2006/relationships/hyperlink" Target="https://www.reuters.com/article/us-eu-copyright-netherlands-food-idUSKCN1NI1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wllXY322K7Q" TargetMode="External"/><Relationship Id="rId2" Type="http://schemas.openxmlformats.org/officeDocument/2006/relationships/image" Target="../media/image86.png"/><Relationship Id="rId1" Type="http://schemas.openxmlformats.org/officeDocument/2006/relationships/slideLayout" Target="../slideLayouts/slideLayout11.xml"/><Relationship Id="rId4" Type="http://schemas.openxmlformats.org/officeDocument/2006/relationships/hyperlink" Target="https://www.youtube.com/watch?v=KaYbwbkeC4w"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hyperlink" Target="https://goodsense.co.nz/junk-food-marketers-culpable-for-childhood-obesity/" TargetMode="External"/><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hyperlink" Target="https://www.youtube.com/watch?v=UbgrvX-0nEQ"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ethicalconsumer.org/" TargetMode="Externa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hyperlink" Target="https://www.youtube.com/watch?v=TLga8qAOLvI" TargetMode="External"/><Relationship Id="rId4" Type="http://schemas.openxmlformats.org/officeDocument/2006/relationships/image" Target="../media/image43.sv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8" Type="http://schemas.openxmlformats.org/officeDocument/2006/relationships/hyperlink" Target="http://www.evocco.con/" TargetMode="External"/><Relationship Id="rId3" Type="http://schemas.openxmlformats.org/officeDocument/2006/relationships/image" Target="../media/image37.png"/><Relationship Id="rId7" Type="http://schemas.openxmlformats.org/officeDocument/2006/relationships/image" Target="../media/image94.jpeg"/><Relationship Id="rId2" Type="http://schemas.openxmlformats.org/officeDocument/2006/relationships/hyperlink" Target="https://doi.org/10.1177/1368430219861848%20&#8203;" TargetMode="External"/><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hyperlink" Target="https://www.evocco.com/" TargetMode="External"/><Relationship Id="rId4" Type="http://schemas.openxmlformats.org/officeDocument/2006/relationships/image" Target="../media/image81.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s://www.earlymoderntexts.com/assets/pdfs/bentham1780.pdf" TargetMode="External"/><Relationship Id="rId2" Type="http://schemas.openxmlformats.org/officeDocument/2006/relationships/hyperlink" Target="https://www.ama.org/the-definition-of-marketing-what-is-marketing/" TargetMode="External"/><Relationship Id="rId1" Type="http://schemas.openxmlformats.org/officeDocument/2006/relationships/slideLayout" Target="../slideLayouts/slideLayout15.xml"/><Relationship Id="rId5" Type="http://schemas.openxmlformats.org/officeDocument/2006/relationships/hyperlink" Target="https://patentexperts.org/patent/how-to-get-a-patent/food-patent/" TargetMode="External"/><Relationship Id="rId4" Type="http://schemas.openxmlformats.org/officeDocument/2006/relationships/hyperlink" Target="https://www.beyondmeat.com/en-US/missio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etl.fi/elintarviketeollisuus/vastuullisuus.html" TargetMode="External"/><Relationship Id="rId13" Type="http://schemas.openxmlformats.org/officeDocument/2006/relationships/hyperlink" Target="https://easac.eu/publications/details/planting-the-future-opportunities-and-challenges-for-using-crop-genetic-improvement-technologies-for-sustainable-agriculture" TargetMode="External"/><Relationship Id="rId3" Type="http://schemas.openxmlformats.org/officeDocument/2006/relationships/hyperlink" Target="https://www.coca-cola.co.uk/our-business/faqs/is-the-coca-cola-formula-kept-secret-because-the-company-has-something-to-hide" TargetMode="External"/><Relationship Id="rId7" Type="http://schemas.openxmlformats.org/officeDocument/2006/relationships/hyperlink" Target="https://ifst.onlinelibrary.wiley.com/doi/full/10.1002/fsat.3401_11.x" TargetMode="External"/><Relationship Id="rId12" Type="http://schemas.openxmlformats.org/officeDocument/2006/relationships/hyperlink" Target="https://www.etl.fi/elintarviketeollisuus/vastuullisuus/ymparistovastuu/havikki.html" TargetMode="External"/><Relationship Id="rId2" Type="http://schemas.openxmlformats.org/officeDocument/2006/relationships/hyperlink" Target="https://www.cancer.org.au/cancer-information/causes-and-prevention/diet-and-exercise/meat-and-cancer-risk" TargetMode="External"/><Relationship Id="rId1" Type="http://schemas.openxmlformats.org/officeDocument/2006/relationships/slideLayout" Target="../slideLayouts/slideLayout16.xml"/><Relationship Id="rId6" Type="http://schemas.openxmlformats.org/officeDocument/2006/relationships/hyperlink" Target="https://curia.europa.eu/jcms/upload/docs/application/pdf/2018-11/cp180171en.pdf" TargetMode="External"/><Relationship Id="rId11" Type="http://schemas.openxmlformats.org/officeDocument/2006/relationships/hyperlink" Target="https://www.etl.fi/elintarviketeollisuus/hyvinvointisivusto/hyvinvointia-innovaatioista.html" TargetMode="External"/><Relationship Id="rId5" Type="http://schemas.openxmlformats.org/officeDocument/2006/relationships/hyperlink" Target="https://www.law.cornell.edu/wex/trade_dress#:~:text=Definition,identifying%20function%20as%20a%20trademark" TargetMode="External"/><Relationship Id="rId10" Type="http://schemas.openxmlformats.org/officeDocument/2006/relationships/hyperlink" Target="https://www.etl.fi/elintarviketeollisuus/vastuullisuus/taloudellinen-vastuu/verotus.html" TargetMode="External"/><Relationship Id="rId4" Type="http://schemas.openxmlformats.org/officeDocument/2006/relationships/hyperlink" Target="https://www.law.cornell.edu/wex/original_work_of_authorship" TargetMode="External"/><Relationship Id="rId9" Type="http://schemas.openxmlformats.org/officeDocument/2006/relationships/hyperlink" Target="https://www.etl.fi/elintarviketeollisuus/vastuullisuus/taloudellinen-vastuu/tyollisyys.html"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fao.org/3/y4671e/y4671e00.htm#Contents" TargetMode="External"/><Relationship Id="rId3" Type="http://schemas.openxmlformats.org/officeDocument/2006/relationships/hyperlink" Target="https://www.eea.europa.eu/ims/greenhouse-gas-emissions-from-transport" TargetMode="External"/><Relationship Id="rId7" Type="http://schemas.openxmlformats.org/officeDocument/2006/relationships/hyperlink" Target="https://www.eufic.org/en/food-production/article/short-food-supply-chains-reconnecting-producers-and-consumers" TargetMode="External"/><Relationship Id="rId12" Type="http://schemas.openxmlformats.org/officeDocument/2006/relationships/hyperlink" Target="https://www.fda.gov/food/consumers/food-loss-and-waste" TargetMode="External"/><Relationship Id="rId2" Type="http://schemas.openxmlformats.org/officeDocument/2006/relationships/hyperlink" Target="https://web.archive.org/web/20210504164007/https:/ec.europa.eu/food/sites/food/files/safety/docs/f2f_action-plan_2020_strategy-info_en.pdf" TargetMode="External"/><Relationship Id="rId1" Type="http://schemas.openxmlformats.org/officeDocument/2006/relationships/slideLayout" Target="../slideLayouts/slideLayout16.xml"/><Relationship Id="rId6" Type="http://schemas.openxmlformats.org/officeDocument/2006/relationships/hyperlink" Target="https://ec.europa.eu/docsroom/documents/36045/attachments/1/translations/en/renditions/native" TargetMode="External"/><Relationship Id="rId11" Type="http://schemas.openxmlformats.org/officeDocument/2006/relationships/hyperlink" Target="https://www.fao.org/sustainable-development-goals/goals/goal-12/en/" TargetMode="External"/><Relationship Id="rId5" Type="http://schemas.openxmlformats.org/officeDocument/2006/relationships/hyperlink" Target="https://single-market-economy.ec.europa.eu/sectors/food-and-drink-industry/competitiveness-european-food-industry/forum-better-functioning-food-supply-chain_en" TargetMode="External"/><Relationship Id="rId10" Type="http://schemas.openxmlformats.org/officeDocument/2006/relationships/hyperlink" Target="https://www.fao.org/3/i2697e/i2697e.pdf" TargetMode="External"/><Relationship Id="rId4" Type="http://schemas.openxmlformats.org/officeDocument/2006/relationships/hyperlink" Target="https://single-market-economy.ec.europa.eu/sectors/food-and-drink-industry_en" TargetMode="External"/><Relationship Id="rId9" Type="http://schemas.openxmlformats.org/officeDocument/2006/relationships/hyperlink" Target="https://www.fao.org/fileadmin/templates/wsfs/docs/Issues_papers/HLEF2050_Global_Agriculture.pdf"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luke.fi/sites/default/files/2023-04/LUKE_Tietokortti_Ruoantuotannon%20taloudellinen%20ja%20sosiaalinen%20kest%C3%A4vyys_FINAL.pdf" TargetMode="External"/><Relationship Id="rId3" Type="http://schemas.openxmlformats.org/officeDocument/2006/relationships/hyperlink" Target="http://dx.doi.org/10.3390/su11092638" TargetMode="External"/><Relationship Id="rId7" Type="http://schemas.openxmlformats.org/officeDocument/2006/relationships/hyperlink" Target="https://www.logistiikanmaailma.fi/" TargetMode="External"/><Relationship Id="rId2" Type="http://schemas.openxmlformats.org/officeDocument/2006/relationships/hyperlink" Target="https://halalauthority.org/certification/" TargetMode="External"/><Relationship Id="rId1" Type="http://schemas.openxmlformats.org/officeDocument/2006/relationships/slideLayout" Target="../slideLayouts/slideLayout16.xml"/><Relationship Id="rId6" Type="http://schemas.openxmlformats.org/officeDocument/2006/relationships/hyperlink" Target="https://www.aiga.org/sites/default/files/2021-02/Trademark_Trade_Dress_2019.pdf" TargetMode="External"/><Relationship Id="rId5" Type="http://schemas.openxmlformats.org/officeDocument/2006/relationships/hyperlink" Target="https://www.inta.org/topics/trade-dress/" TargetMode="External"/><Relationship Id="rId4" Type="http://schemas.openxmlformats.org/officeDocument/2006/relationships/hyperlink" Target="https://www.ilo.org/ipec/Informationresources/WCMS_797515/lang--en/index.htm" TargetMode="External"/><Relationship Id="rId9" Type="http://schemas.openxmlformats.org/officeDocument/2006/relationships/hyperlink" Target="https://youtu.be/-FrZl22_79Q"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eu.boell.org/en/PesticideAtlas" TargetMode="External"/><Relationship Id="rId13" Type="http://schemas.openxmlformats.org/officeDocument/2006/relationships/hyperlink" Target="https://www.ruokavirasto.fi/tietoa-meista/mika-on-ruokavirasto/vastuullisuus/" TargetMode="External"/><Relationship Id="rId3" Type="http://schemas.openxmlformats.org/officeDocument/2006/relationships/hyperlink" Target="https://youtu.be/EY6Cgp5nd_c" TargetMode="External"/><Relationship Id="rId7" Type="http://schemas.openxmlformats.org/officeDocument/2006/relationships/hyperlink" Target="https://doi.org/10.1111/nure.12001" TargetMode="External"/><Relationship Id="rId12" Type="http://schemas.openxmlformats.org/officeDocument/2006/relationships/hyperlink" Target="https://www.ruokavirasto.fi/elintarvikkeet/elintarvikeala/ohjeet/#pakkausmerkinnat" TargetMode="External"/><Relationship Id="rId2" Type="http://schemas.openxmlformats.org/officeDocument/2006/relationships/hyperlink" Target="https://youtu.be/wWZi-8Wji7M" TargetMode="External"/><Relationship Id="rId1" Type="http://schemas.openxmlformats.org/officeDocument/2006/relationships/slideLayout" Target="../slideLayouts/slideLayout16.xml"/><Relationship Id="rId6" Type="http://schemas.openxmlformats.org/officeDocument/2006/relationships/hyperlink" Target="https://enb.iisd.org/consume/oslo004.html" TargetMode="External"/><Relationship Id="rId11" Type="http://schemas.openxmlformats.org/officeDocument/2006/relationships/hyperlink" Target="https://www.ruokavirasto.fi/elintarvikkeet/ohjeita-kuluttajille/pakkausmerkinnat/" TargetMode="External"/><Relationship Id="rId5" Type="http://schemas.openxmlformats.org/officeDocument/2006/relationships/hyperlink" Target="https://education.nationalgeographic.org/resource/sustainable-fishing" TargetMode="External"/><Relationship Id="rId10" Type="http://schemas.openxmlformats.org/officeDocument/2006/relationships/hyperlink" Target="https://reilukauppa.fi/" TargetMode="External"/><Relationship Id="rId4" Type="http://schemas.openxmlformats.org/officeDocument/2006/relationships/hyperlink" Target="https://youtu.be/NMblKpkKYao" TargetMode="External"/><Relationship Id="rId9" Type="http://schemas.openxmlformats.org/officeDocument/2006/relationships/hyperlink" Target="https://www.peta.org/features/what-is-speciesis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economictimes.indiatimes.com/definition/fair-trade-price" TargetMode="External"/><Relationship Id="rId3" Type="http://schemas.openxmlformats.org/officeDocument/2006/relationships/hyperlink" Target="https://docslib.org/doc/12142127/slow-foods-contribution-to-the-debate-on-the-sustainability-of-the" TargetMode="External"/><Relationship Id="rId7" Type="http://schemas.openxmlformats.org/officeDocument/2006/relationships/hyperlink" Target="https://sydan.fi/artikkeli/sydanmerkki-loytyy-vaikka-mista/" TargetMode="External"/><Relationship Id="rId12" Type="http://schemas.openxmlformats.org/officeDocument/2006/relationships/hyperlink" Target="https://www.un.org/sustainabledevelopment/sustainable-consumption-production/" TargetMode="External"/><Relationship Id="rId2" Type="http://schemas.openxmlformats.org/officeDocument/2006/relationships/hyperlink" Target="https://doi.org/10.1007/978-3-642-28036-8_119" TargetMode="External"/><Relationship Id="rId1" Type="http://schemas.openxmlformats.org/officeDocument/2006/relationships/slideLayout" Target="../slideLayouts/slideLayout16.xml"/><Relationship Id="rId6" Type="http://schemas.openxmlformats.org/officeDocument/2006/relationships/hyperlink" Target="https://www.sydanmerkki.fi/" TargetMode="External"/><Relationship Id="rId11" Type="http://schemas.openxmlformats.org/officeDocument/2006/relationships/hyperlink" Target="https://www.uspto.gov/web/offices/ac/ido/oeip/taf/data/patdesc.htm" TargetMode="External"/><Relationship Id="rId5" Type="http://schemas.openxmlformats.org/officeDocument/2006/relationships/hyperlink" Target="https://www.ft.com/content/d8677261-e136-4969-bd5f-a19a539cbdbc" TargetMode="External"/><Relationship Id="rId10" Type="http://schemas.openxmlformats.org/officeDocument/2006/relationships/hyperlink" Target="https://www.epa.gov/greenvehicles/fast-facts-transportation-greenhouse-gas-emissions" TargetMode="External"/><Relationship Id="rId4" Type="http://schemas.openxmlformats.org/officeDocument/2006/relationships/hyperlink" Target="https://www.aicr.org/resources/blog/processed-meat-and-cancer/" TargetMode="External"/><Relationship Id="rId9" Type="http://schemas.openxmlformats.org/officeDocument/2006/relationships/hyperlink" Target="https://www.copyright.gov/what-is-copyright/"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live.worldbank.org/events/healthy-diets-affordable" TargetMode="External"/><Relationship Id="rId13" Type="http://schemas.openxmlformats.org/officeDocument/2006/relationships/hyperlink" Target="https://doi.org/10.3390/su12052074" TargetMode="External"/><Relationship Id="rId3" Type="http://schemas.openxmlformats.org/officeDocument/2006/relationships/hyperlink" Target="https://youtu.be/hACdhD_kes8" TargetMode="External"/><Relationship Id="rId7" Type="http://schemas.openxmlformats.org/officeDocument/2006/relationships/hyperlink" Target="https://www.wipo.int/about-ip/en/" TargetMode="External"/><Relationship Id="rId12" Type="http://schemas.openxmlformats.org/officeDocument/2006/relationships/hyperlink" Target="https://wwf.fi/ruoka/ruokakurssi/" TargetMode="External"/><Relationship Id="rId2" Type="http://schemas.openxmlformats.org/officeDocument/2006/relationships/hyperlink" Target="https://doi.org/10.3389/fpsyg.2020.01603" TargetMode="External"/><Relationship Id="rId1" Type="http://schemas.openxmlformats.org/officeDocument/2006/relationships/slideLayout" Target="../slideLayouts/slideLayout16.xml"/><Relationship Id="rId6" Type="http://schemas.openxmlformats.org/officeDocument/2006/relationships/hyperlink" Target="https://www.who.int/publications/i/item/9789241500210" TargetMode="External"/><Relationship Id="rId11" Type="http://schemas.openxmlformats.org/officeDocument/2006/relationships/hyperlink" Target="https://wwf.fi/" TargetMode="External"/><Relationship Id="rId5" Type="http://schemas.openxmlformats.org/officeDocument/2006/relationships/hyperlink" Target="https://www.wcrf.org/diet-activity-and-cancer/risk-factors/wholegrains-vegetables-fruit-and-cancer-risk/" TargetMode="External"/><Relationship Id="rId10" Type="http://schemas.openxmlformats.org/officeDocument/2006/relationships/hyperlink" Target="https://wcef2023.com/sessions/designing-food-for-nature-to-thrive/" TargetMode="External"/><Relationship Id="rId4" Type="http://schemas.openxmlformats.org/officeDocument/2006/relationships/hyperlink" Target="https://youtu.be/3HAMk_ZYO7g" TargetMode="External"/><Relationship Id="rId9" Type="http://schemas.openxmlformats.org/officeDocument/2006/relationships/hyperlink" Target="https://www.worldbank.org/en/topic/agriculture/brief/food-security-updat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momentumconsulting.ie/" TargetMode="External"/><Relationship Id="rId13" Type="http://schemas.openxmlformats.org/officeDocument/2006/relationships/image" Target="../media/image31.png"/><Relationship Id="rId18"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www.euei.dk/" TargetMode="External"/><Relationship Id="rId17" Type="http://schemas.openxmlformats.org/officeDocument/2006/relationships/image" Target="../media/image35.png"/><Relationship Id="rId2" Type="http://schemas.openxmlformats.org/officeDocument/2006/relationships/hyperlink" Target="https://www.savonia.fi/" TargetMode="External"/><Relationship Id="rId16" Type="http://schemas.openxmlformats.org/officeDocument/2006/relationships/image" Target="../media/image34.emf"/><Relationship Id="rId1" Type="http://schemas.openxmlformats.org/officeDocument/2006/relationships/slideLayout" Target="../slideLayouts/slideLayout16.xml"/><Relationship Id="rId6" Type="http://schemas.openxmlformats.org/officeDocument/2006/relationships/hyperlink" Target="https://portal3.ipb.pt/index.php/pt/ipb" TargetMode="Externa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3.png"/><Relationship Id="rId10" Type="http://schemas.openxmlformats.org/officeDocument/2006/relationships/hyperlink" Target="https://biainnovatorcampus.ie/" TargetMode="External"/><Relationship Id="rId4" Type="http://schemas.openxmlformats.org/officeDocument/2006/relationships/hyperlink" Target="https://www.antalya.edu.tr/en" TargetMode="External"/><Relationship Id="rId9" Type="http://schemas.openxmlformats.org/officeDocument/2006/relationships/image" Target="../media/image29.png"/><Relationship Id="rId14" Type="http://schemas.openxmlformats.org/officeDocument/2006/relationships/image" Target="../media/image32.png"/></Relationships>
</file>

<file path=ppt/slides/_rels/slide70.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hyperlink" Target="https://www.linkedin.com/company/80257426/admin/" TargetMode="External"/><Relationship Id="rId2" Type="http://schemas.openxmlformats.org/officeDocument/2006/relationships/hyperlink" Target="http://www.ethical-food.eu/" TargetMode="External"/><Relationship Id="rId1" Type="http://schemas.openxmlformats.org/officeDocument/2006/relationships/slideLayout" Target="../slideLayouts/slideLayout2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hyperlink" Target="https://www.facebook.com/efe.erasmus.proj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a:xfrm>
            <a:off x="3562066" y="2559301"/>
            <a:ext cx="3684895" cy="1224685"/>
          </a:xfrm>
        </p:spPr>
        <p:txBody>
          <a:bodyPr/>
          <a:lstStyle/>
          <a:p>
            <a:pPr algn="l" rtl="0"/>
            <a:r>
              <a:rPr lang="en-US"/>
              <a:t>KOULUTTAJIEN OPAS</a:t>
            </a:r>
            <a:endParaRPr lang="en-US" sz="3000" b="0"/>
          </a:p>
        </p:txBody>
      </p:sp>
      <p:sp>
        <p:nvSpPr>
          <p:cNvPr id="8" name="TextBox 7">
            <a:extLst>
              <a:ext uri="{FF2B5EF4-FFF2-40B4-BE49-F238E27FC236}">
                <a16:creationId xmlns:a16="http://schemas.microsoft.com/office/drawing/2014/main" id="{B4F097F3-BBEB-62E7-0DD4-2677E05E0F5B}"/>
              </a:ext>
            </a:extLst>
          </p:cNvPr>
          <p:cNvSpPr txBox="1"/>
          <p:nvPr/>
        </p:nvSpPr>
        <p:spPr>
          <a:xfrm>
            <a:off x="3562067" y="4259877"/>
            <a:ext cx="3458666" cy="1200329"/>
          </a:xfrm>
          <a:prstGeom prst="rect">
            <a:avLst/>
          </a:prstGeom>
          <a:noFill/>
        </p:spPr>
        <p:txBody>
          <a:bodyPr wrap="square">
            <a:spAutoFit/>
          </a:bodyPr>
          <a:lstStyle/>
          <a:p>
            <a:pPr algn="l" rtl="0"/>
            <a:r>
              <a:rPr lang="fi-FI" sz="2400" noProof="1"/>
              <a:t>E</a:t>
            </a:r>
            <a:r>
              <a:rPr lang="fi-FI" sz="2400" b="0" noProof="1"/>
              <a:t>ettisten</a:t>
            </a:r>
            <a:r>
              <a:rPr lang="en-US" sz="2400" b="0"/>
              <a:t> </a:t>
            </a:r>
            <a:r>
              <a:rPr lang="fi-FI" sz="2400" b="0" noProof="1"/>
              <a:t>elintarvikkeiden</a:t>
            </a:r>
            <a:r>
              <a:rPr lang="en-US" sz="2400" b="0"/>
              <a:t> </a:t>
            </a:r>
            <a:r>
              <a:rPr lang="en-US" sz="2400" b="0" err="1"/>
              <a:t>innovaatioiden</a:t>
            </a:r>
            <a:r>
              <a:rPr lang="en-US" sz="2400" b="0"/>
              <a:t> </a:t>
            </a:r>
            <a:r>
              <a:rPr lang="en-US" sz="2400" b="0" err="1"/>
              <a:t>kehittäjille</a:t>
            </a:r>
            <a:r>
              <a:rPr lang="en-US" sz="2400" b="0"/>
              <a:t> ja </a:t>
            </a:r>
            <a:r>
              <a:rPr lang="en-US" sz="2400" b="0" err="1"/>
              <a:t>mahdollistajille</a:t>
            </a:r>
            <a:endParaRPr lang="en-IE" sz="2400"/>
          </a:p>
        </p:txBody>
      </p:sp>
      <p:pic>
        <p:nvPicPr>
          <p:cNvPr id="3074" name="Picture 2">
            <a:extLst>
              <a:ext uri="{FF2B5EF4-FFF2-40B4-BE49-F238E27FC236}">
                <a16:creationId xmlns:a16="http://schemas.microsoft.com/office/drawing/2014/main" id="{6B13DCCA-2E52-4C98-B491-821E4FFDD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6"/>
            <a:ext cx="5036949" cy="22622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lue text on a white background&#10;&#10;Description automatically generated">
            <a:extLst>
              <a:ext uri="{FF2B5EF4-FFF2-40B4-BE49-F238E27FC236}">
                <a16:creationId xmlns:a16="http://schemas.microsoft.com/office/drawing/2014/main" id="{29A51CA8-C842-BF7C-602C-6579A176635F}"/>
              </a:ext>
            </a:extLst>
          </p:cNvPr>
          <p:cNvPicPr>
            <a:picLocks noChangeAspect="1"/>
          </p:cNvPicPr>
          <p:nvPr/>
        </p:nvPicPr>
        <p:blipFill>
          <a:blip r:embed="rId3"/>
          <a:stretch>
            <a:fillRect/>
          </a:stretch>
        </p:blipFill>
        <p:spPr>
          <a:xfrm>
            <a:off x="413685" y="9788769"/>
            <a:ext cx="1686069" cy="315113"/>
          </a:xfrm>
          <a:prstGeom prst="rect">
            <a:avLst/>
          </a:prstGeom>
        </p:spPr>
      </p:pic>
      <p:sp>
        <p:nvSpPr>
          <p:cNvPr id="5" name="TextBox 4">
            <a:extLst>
              <a:ext uri="{FF2B5EF4-FFF2-40B4-BE49-F238E27FC236}">
                <a16:creationId xmlns:a16="http://schemas.microsoft.com/office/drawing/2014/main" id="{85E2B24D-8C05-F886-142B-6595A413199B}"/>
              </a:ext>
            </a:extLst>
          </p:cNvPr>
          <p:cNvSpPr txBox="1"/>
          <p:nvPr/>
        </p:nvSpPr>
        <p:spPr>
          <a:xfrm>
            <a:off x="473134" y="9034068"/>
            <a:ext cx="1686069" cy="246221"/>
          </a:xfrm>
          <a:prstGeom prst="rect">
            <a:avLst/>
          </a:prstGeom>
          <a:solidFill>
            <a:srgbClr val="F79037"/>
          </a:solidFill>
        </p:spPr>
        <p:txBody>
          <a:bodyPr wrap="square">
            <a:spAutoFit/>
          </a:bodyPr>
          <a:lstStyle/>
          <a:p>
            <a:pPr algn="l" rtl="0"/>
            <a:r>
              <a:rPr lang="en-US" sz="1000" b="1" err="1"/>
              <a:t>Julkaistu</a:t>
            </a:r>
            <a:r>
              <a:rPr lang="en-US" sz="1000" b="1"/>
              <a:t>: 2023</a:t>
            </a:r>
            <a:endParaRPr lang="en-US" sz="1000"/>
          </a:p>
        </p:txBody>
      </p:sp>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A0E2-4EDD-9F78-B88A-88E7B50D911D}"/>
              </a:ext>
            </a:extLst>
          </p:cNvPr>
          <p:cNvSpPr>
            <a:spLocks noGrp="1"/>
          </p:cNvSpPr>
          <p:nvPr>
            <p:ph type="body" sz="quarter" idx="30"/>
          </p:nvPr>
        </p:nvSpPr>
        <p:spPr/>
        <p:txBody>
          <a:bodyPr/>
          <a:lstStyle/>
          <a:p>
            <a:pPr rtl="0"/>
            <a:r>
              <a:rPr lang="en-IE" sz="3600"/>
              <a:t>A.1. </a:t>
            </a:r>
            <a:r>
              <a:rPr lang="en-IE" sz="3600" err="1"/>
              <a:t>Eettinen</a:t>
            </a:r>
            <a:r>
              <a:rPr lang="en-IE" sz="3600"/>
              <a:t> </a:t>
            </a:r>
            <a:r>
              <a:rPr lang="en-IE" sz="3600" err="1"/>
              <a:t>viitekehys</a:t>
            </a:r>
            <a:endParaRPr lang="en-IE" sz="3600"/>
          </a:p>
          <a:p>
            <a:pPr rtl="0"/>
            <a:endParaRPr lang="en-IE" sz="3600"/>
          </a:p>
        </p:txBody>
      </p:sp>
      <p:sp>
        <p:nvSpPr>
          <p:cNvPr id="3" name="Text Placeholder 2">
            <a:extLst>
              <a:ext uri="{FF2B5EF4-FFF2-40B4-BE49-F238E27FC236}">
                <a16:creationId xmlns:a16="http://schemas.microsoft.com/office/drawing/2014/main" id="{AAC5B8CC-6507-E3B7-E220-F37AC59E6A05}"/>
              </a:ext>
            </a:extLst>
          </p:cNvPr>
          <p:cNvSpPr>
            <a:spLocks noGrp="1"/>
          </p:cNvSpPr>
          <p:nvPr>
            <p:ph type="body" sz="quarter" idx="32"/>
          </p:nvPr>
        </p:nvSpPr>
        <p:spPr>
          <a:xfrm>
            <a:off x="903720" y="2310016"/>
            <a:ext cx="6143488" cy="6482396"/>
          </a:xfrm>
        </p:spPr>
        <p:txBody>
          <a:bodyPr lIns="91440" tIns="45720" rIns="91440" bIns="45720" numCol="1" spcCol="288000" anchor="t">
            <a:noAutofit/>
          </a:bodyPr>
          <a:lstStyle/>
          <a:p>
            <a:pPr rtl="0"/>
            <a:r>
              <a:rPr lang="fi-FI" sz="1200">
                <a:latin typeface="Calibri"/>
                <a:cs typeface="Calibri"/>
              </a:rPr>
              <a:t>Kuten Mepham (2000) ehdotti, eettinen viitekehys (</a:t>
            </a:r>
            <a:r>
              <a:rPr lang="fi-FI" sz="1200" i="1" err="1">
                <a:latin typeface="Calibri"/>
                <a:cs typeface="Calibri"/>
              </a:rPr>
              <a:t>ethical</a:t>
            </a:r>
            <a:r>
              <a:rPr lang="fi-FI" sz="1200" i="1">
                <a:latin typeface="Calibri"/>
                <a:cs typeface="Calibri"/>
              </a:rPr>
              <a:t> </a:t>
            </a:r>
            <a:r>
              <a:rPr lang="fi-FI" sz="1200" i="1" err="1">
                <a:latin typeface="Calibri"/>
                <a:cs typeface="Calibri"/>
              </a:rPr>
              <a:t>matrix</a:t>
            </a:r>
            <a:r>
              <a:rPr lang="fi-FI" sz="1200">
                <a:latin typeface="Calibri"/>
                <a:cs typeface="Calibri"/>
              </a:rPr>
              <a:t>) on käytännöllinen lähestymistapa, jossa pyritään kunnioittamaan hyvinvointia, autonomiaa ja oikeudenmukaisuutta ko. asiassa. Tämän viitekehyksen kohteet ovat syntyneet utilitarismista, deontologisesta etiikasta ja yhteiskuntasopimusteoriasta. Viitekehyksen tavoitteena on listata kaikki mahdolliset tekijät (ihmiset, järjestöt, eläimet, eliöstö), jotka ovat suoraan tai epäsuorasti mukana tilanteessa, ja ottaen huomioon kunkin tekijän hyvinvointi, autonomia ja oikeudenmukaisuus.</a:t>
            </a:r>
            <a:endParaRPr lang="fi-FI" sz="1200"/>
          </a:p>
          <a:p>
            <a:pPr rtl="0"/>
            <a:endParaRPr lang="fi-FI" sz="1200"/>
          </a:p>
          <a:p>
            <a:pPr rtl="0"/>
            <a:r>
              <a:rPr lang="fi-FI" sz="1200" err="1">
                <a:latin typeface="Calibri"/>
                <a:cs typeface="Calibri"/>
              </a:rPr>
              <a:t>Mephamin</a:t>
            </a:r>
            <a:r>
              <a:rPr lang="fi-FI" sz="1200">
                <a:latin typeface="Calibri"/>
                <a:cs typeface="Calibri"/>
              </a:rPr>
              <a:t> </a:t>
            </a:r>
            <a:r>
              <a:rPr lang="fi-FI" sz="1200" b="1">
                <a:latin typeface="Calibri"/>
                <a:cs typeface="Calibri"/>
              </a:rPr>
              <a:t>Eettinen matriisi</a:t>
            </a:r>
            <a:r>
              <a:rPr lang="fi-FI" sz="1200">
                <a:latin typeface="Calibri"/>
                <a:cs typeface="Calibri"/>
              </a:rPr>
              <a:t> -käsikirja esittelee kolme komponenttia:</a:t>
            </a:r>
          </a:p>
          <a:p>
            <a:pPr marL="171450" indent="-171450" rtl="0">
              <a:buFont typeface="Arial" panose="020B0604020202020204" pitchFamily="34" charset="0"/>
              <a:buChar char="•"/>
            </a:pPr>
            <a:r>
              <a:rPr lang="fi-FI" sz="1200">
                <a:latin typeface="Calibri"/>
                <a:cs typeface="Calibri"/>
              </a:rPr>
              <a:t>hyvinvoinnin kunnioittaminen edustaa suurimman hyvän saamista, kuten utilitarismia,</a:t>
            </a:r>
            <a:endParaRPr lang="fi-FI" sz="1200"/>
          </a:p>
          <a:p>
            <a:pPr marL="171450" indent="-171450" rtl="0">
              <a:buFont typeface="Arial" panose="020B0604020202020204" pitchFamily="34" charset="0"/>
              <a:buChar char="•"/>
            </a:pPr>
            <a:r>
              <a:rPr lang="fi-FI" sz="1200">
                <a:latin typeface="Calibri"/>
                <a:cs typeface="Calibri"/>
              </a:rPr>
              <a:t>autonomia edustaa deontologista näkökulmaa, koska on otettava huomioon tekijä, johon tilanne vaikuttaa, ja</a:t>
            </a:r>
            <a:endParaRPr lang="fi-FI" sz="1200"/>
          </a:p>
          <a:p>
            <a:pPr marL="171450" indent="-171450" rtl="0">
              <a:buFont typeface="Arial" panose="020B0604020202020204" pitchFamily="34" charset="0"/>
              <a:buChar char="•"/>
            </a:pPr>
            <a:r>
              <a:rPr lang="fi-FI" sz="1200">
                <a:latin typeface="Calibri"/>
                <a:cs typeface="Calibri"/>
              </a:rPr>
              <a:t>oikeudenmukaisuus edustaa oikeudenmukaisuuden tavoittelua, viitaten Rawlsin (1972) tutkimukseen "A Theory of Justice".</a:t>
            </a:r>
            <a:endParaRPr lang="fi-FI" sz="1200"/>
          </a:p>
          <a:p>
            <a:pPr rtl="0"/>
            <a:endParaRPr lang="fi-FI" sz="1200"/>
          </a:p>
          <a:p>
            <a:pPr rtl="0"/>
            <a:r>
              <a:rPr lang="fi-FI" sz="1200">
                <a:latin typeface="Calibri"/>
                <a:cs typeface="Calibri"/>
              </a:rPr>
              <a:t>Esimerkki eettisestä lähestymistavasta (</a:t>
            </a:r>
            <a:r>
              <a:rPr lang="fi-FI" sz="1200">
                <a:solidFill>
                  <a:schemeClr val="tx1"/>
                </a:solidFill>
                <a:latin typeface="Calibri"/>
                <a:cs typeface="Calibri"/>
              </a:rPr>
              <a:t>Bentham </a:t>
            </a:r>
            <a:r>
              <a:rPr lang="fi-FI" sz="1200">
                <a:latin typeface="Calibri"/>
                <a:cs typeface="Calibri"/>
              </a:rPr>
              <a:t>2013) on käyttää torjunta-aineita maataloudessa. Kun on tunnistettu kaikki vaikuttavat tekijät (kuten viljelijät, hallinto, kuluttajat, maaperä, alueen asukkaat ja alueen ympäristö), lähestymistapaa sovelletaan näihin tekijöihin yksitellen. Viljelijän puolelta eettinen viitekehys voidaan huomioida seuraavasti:</a:t>
            </a:r>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endParaRPr lang="fi-FI" sz="1200"/>
          </a:p>
          <a:p>
            <a:pPr algn="l" rtl="0"/>
            <a:r>
              <a:rPr lang="fi-FI" sz="1200">
                <a:latin typeface="Calibri"/>
                <a:cs typeface="Calibri"/>
              </a:rPr>
              <a:t>Tämä menetelmä kattaa eri toimijat ja korostaa eettisen kysymyksen kokonaisvaltaisen ymmärtämisen tarvetta eri näkökulmista.</a:t>
            </a:r>
            <a:endParaRPr lang="fi-FI" sz="1200"/>
          </a:p>
        </p:txBody>
      </p:sp>
      <p:graphicFrame>
        <p:nvGraphicFramePr>
          <p:cNvPr id="4" name="Table 3">
            <a:extLst>
              <a:ext uri="{FF2B5EF4-FFF2-40B4-BE49-F238E27FC236}">
                <a16:creationId xmlns:a16="http://schemas.microsoft.com/office/drawing/2014/main" id="{340A8425-4AC4-96B8-EB92-A21999054F0F}"/>
              </a:ext>
            </a:extLst>
          </p:cNvPr>
          <p:cNvGraphicFramePr>
            <a:graphicFrameLocks noGrp="1"/>
          </p:cNvGraphicFramePr>
          <p:nvPr>
            <p:extLst>
              <p:ext uri="{D42A27DB-BD31-4B8C-83A1-F6EECF244321}">
                <p14:modId xmlns:p14="http://schemas.microsoft.com/office/powerpoint/2010/main" val="3803830323"/>
              </p:ext>
            </p:extLst>
          </p:nvPr>
        </p:nvGraphicFramePr>
        <p:xfrm>
          <a:off x="903720" y="6025593"/>
          <a:ext cx="6143488" cy="2116881"/>
        </p:xfrm>
        <a:graphic>
          <a:graphicData uri="http://schemas.openxmlformats.org/drawingml/2006/table">
            <a:tbl>
              <a:tblPr/>
              <a:tblGrid>
                <a:gridCol w="924950">
                  <a:extLst>
                    <a:ext uri="{9D8B030D-6E8A-4147-A177-3AD203B41FA5}">
                      <a16:colId xmlns:a16="http://schemas.microsoft.com/office/drawing/2014/main" val="2947315375"/>
                    </a:ext>
                  </a:extLst>
                </a:gridCol>
                <a:gridCol w="5218538">
                  <a:extLst>
                    <a:ext uri="{9D8B030D-6E8A-4147-A177-3AD203B41FA5}">
                      <a16:colId xmlns:a16="http://schemas.microsoft.com/office/drawing/2014/main" val="762268656"/>
                    </a:ext>
                  </a:extLst>
                </a:gridCol>
              </a:tblGrid>
              <a:tr h="790632">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Hyvinvointi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Viljelijän taloudellinen hyvinvointi riippuu korkeasta tuottavuudesta ja korkeasta myyntimäärästä hyvällä hinnalla. Taloudellisen hyvinvoinnin lisäämiseksi viljelijät voivat mieluummin käyttää menetelmää ei-toivottujen hyönteisten poistamiseksi maataloudesta.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648491"/>
                  </a:ext>
                </a:extLst>
              </a:tr>
              <a:tr h="599070">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Autonomia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Viljelijällä tulee olla oikeus päättää </a:t>
                      </a:r>
                      <a:r>
                        <a:rPr lang="en-US" sz="1200" b="0" i="0" err="1">
                          <a:effectLst/>
                          <a:latin typeface="Calibri" panose="020F0502020204030204" pitchFamily="34" charset="0"/>
                          <a:ea typeface="Calibri" panose="020F0502020204030204" pitchFamily="34" charset="0"/>
                          <a:cs typeface="Calibri" panose="020F0502020204030204" pitchFamily="34" charset="0"/>
                        </a:rPr>
                        <a:t>harjoittamasta</a:t>
                      </a:r>
                      <a:r>
                        <a:rPr lang="en-US" sz="1200" b="0" i="0">
                          <a:effectLst/>
                          <a:latin typeface="Calibri" panose="020F0502020204030204" pitchFamily="34" charset="0"/>
                          <a:ea typeface="Calibri" panose="020F0502020204030204" pitchFamily="34" charset="0"/>
                          <a:cs typeface="Calibri" panose="020F0502020204030204" pitchFamily="34" charset="0"/>
                        </a:rPr>
                        <a:t> viljelytavasta sekä siitä, käyttääkö torjunta-aineita vai ei.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815161"/>
                  </a:ext>
                </a:extLst>
              </a:tr>
              <a:tr h="694851">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Oikeuden-mukaisuus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Viljelijöiden on saatava kohtuulliset tulot ponnistelujensa mukaisesti. Liiallinen torjunta-aineiden käyttö saattaa saastuttaa alueen maaperän ja pohjaveden, mikä voi lopulta johtaa sadon laskuun.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69089"/>
                  </a:ext>
                </a:extLst>
              </a:tr>
            </a:tbl>
          </a:graphicData>
        </a:graphic>
      </p:graphicFrame>
      <p:grpSp>
        <p:nvGrpSpPr>
          <p:cNvPr id="5" name="Graphic 2">
            <a:extLst>
              <a:ext uri="{FF2B5EF4-FFF2-40B4-BE49-F238E27FC236}">
                <a16:creationId xmlns:a16="http://schemas.microsoft.com/office/drawing/2014/main" id="{2C8288AA-7BFD-E137-9DDC-68F11FF00A13}"/>
              </a:ext>
            </a:extLst>
          </p:cNvPr>
          <p:cNvGrpSpPr/>
          <p:nvPr/>
        </p:nvGrpSpPr>
        <p:grpSpPr>
          <a:xfrm>
            <a:off x="512467" y="419718"/>
            <a:ext cx="1082141" cy="1124763"/>
            <a:chOff x="690225" y="4499263"/>
            <a:chExt cx="1499146" cy="1521296"/>
          </a:xfrm>
        </p:grpSpPr>
        <p:sp>
          <p:nvSpPr>
            <p:cNvPr id="6" name="Freeform 109">
              <a:extLst>
                <a:ext uri="{FF2B5EF4-FFF2-40B4-BE49-F238E27FC236}">
                  <a16:creationId xmlns:a16="http://schemas.microsoft.com/office/drawing/2014/main" id="{9E2C447F-4210-3D49-7C26-470D1B80154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0ED6556B-22BA-300D-212F-13D6A21ED629}"/>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2CCE005-A0E6-A041-86BE-1A78C0FA862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8FFBA151-6EEB-54F6-5737-211D47F9673C}"/>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12D477FF-9723-4E7D-47F0-259D3A32052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C553502-DC38-5012-0EE3-4F3428250D0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C808F3BE-AEEB-6876-AA1C-E871BAEE964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190B8F65-9E0A-71D0-7E77-B6E85EE0D2C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3D33E8CB-65B3-C930-0E24-351EF59E9502}"/>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EA4B5803-0F29-6AC8-7D2F-BF2BCD49772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006A45DD-7B56-C3A9-5326-1DC01A16F0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F7EEA22F-3BDE-0AE4-A222-BACD9825269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53C3C902-B008-415B-EC91-013C1B5BF3B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EDE103-72ED-FD55-87D5-27DC289D857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A7C5AB9-155E-5AF1-C9E1-F86433BCF9FE}"/>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F43ABCB2-D2F1-3F7D-2DDB-FA38D018EA4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4944088B-038E-A67A-40AE-1E36E168213F}"/>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878B0967-EE13-FFDA-56BC-0DB9228AC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F3254909-B37E-C256-F5FC-107DF0267D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37D0EA65-ACDF-F8EA-FFCB-50DF2688CD90}"/>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0C604F7F-45E5-C6B2-E0B0-EF4A2FA050B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C8DB7722-A97E-FCF3-C1A6-DF386A080C9C}"/>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73D5B3C0-94D9-E5DA-2BE3-1843B82B7E82}"/>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187FC1A0-BFC5-16AB-0903-0455CCA9056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216A5FF3-B33D-6931-5806-F94B1C00192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C3D6E33E-3778-8B9D-9FF7-060AE8F9A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2954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s of cabbages growing in field">
            <a:extLst>
              <a:ext uri="{FF2B5EF4-FFF2-40B4-BE49-F238E27FC236}">
                <a16:creationId xmlns:a16="http://schemas.microsoft.com/office/drawing/2014/main" id="{55E2EA2F-8636-6D54-30C9-69157E70B38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540249" cy="4870043"/>
          </a:xfrm>
        </p:spPr>
        <p:txBody>
          <a:bodyPr lIns="91440" tIns="45720" rIns="91440" bIns="45720" numCol="1" spcCol="288000" anchor="t">
            <a:noAutofit/>
          </a:bodyPr>
          <a:lstStyle/>
          <a:p>
            <a:pPr algn="l" rtl="0"/>
            <a:r>
              <a:rPr lang="fi-FI" b="1">
                <a:latin typeface="Calibri"/>
                <a:ea typeface="Calibri"/>
                <a:cs typeface="Calibri"/>
              </a:rPr>
              <a:t>Opiskelijoita voi pyytää arvioimaan eettisiä kysymyksiä eettisen matriisiin avulla. Jotkut aiheista voivat olla </a:t>
            </a:r>
            <a:r>
              <a:rPr lang="fi-FI" b="1" err="1">
                <a:latin typeface="Calibri"/>
                <a:ea typeface="Calibri"/>
                <a:cs typeface="Calibri"/>
              </a:rPr>
              <a:t>esim</a:t>
            </a:r>
            <a:r>
              <a:rPr lang="fi-FI" b="1">
                <a:latin typeface="Calibri"/>
                <a:ea typeface="Calibri"/>
                <a:cs typeface="Calibri"/>
              </a:rPr>
              <a:t>:</a:t>
            </a:r>
            <a:endParaRPr lang="fi-FI" b="1">
              <a:ea typeface="Calibri"/>
            </a:endParaRPr>
          </a:p>
          <a:p>
            <a:pPr algn="l" rtl="0"/>
            <a:endParaRPr lang="fi-FI">
              <a:ea typeface="Calibri" panose="020F0502020204030204" pitchFamily="34" charset="0"/>
            </a:endParaRPr>
          </a:p>
          <a:p>
            <a:pPr marL="171450" indent="-171450" algn="l" rtl="0">
              <a:lnSpc>
                <a:spcPct val="50000"/>
              </a:lnSpc>
              <a:buFont typeface="Arial" panose="020B0604020202020204" pitchFamily="34" charset="0"/>
              <a:buChar char="•"/>
            </a:pPr>
            <a:r>
              <a:rPr lang="fi-FI">
                <a:latin typeface="Calibri"/>
                <a:ea typeface="Calibri"/>
                <a:cs typeface="Calibri"/>
              </a:rPr>
              <a:t>Pitkät työajat </a:t>
            </a:r>
            <a:r>
              <a:rPr lang="fi-FI" err="1">
                <a:latin typeface="Calibri"/>
                <a:ea typeface="Calibri"/>
                <a:cs typeface="Calibri"/>
              </a:rPr>
              <a:t>fine</a:t>
            </a:r>
            <a:r>
              <a:rPr lang="fi-FI">
                <a:latin typeface="Calibri"/>
                <a:ea typeface="Calibri"/>
                <a:cs typeface="Calibri"/>
              </a:rPr>
              <a:t> </a:t>
            </a:r>
            <a:r>
              <a:rPr lang="fi-FI" err="1">
                <a:latin typeface="Calibri"/>
                <a:ea typeface="Calibri"/>
                <a:cs typeface="Calibri"/>
              </a:rPr>
              <a:t>dining</a:t>
            </a:r>
            <a:r>
              <a:rPr lang="fi-FI">
                <a:latin typeface="Calibri"/>
                <a:ea typeface="Calibri"/>
                <a:cs typeface="Calibri"/>
              </a:rPr>
              <a:t> -ravintoloissa</a:t>
            </a:r>
            <a:endParaRPr lang="fi-FI">
              <a:ea typeface="Calibri"/>
            </a:endParaRPr>
          </a:p>
          <a:p>
            <a:pPr marL="171450" indent="-171450" algn="l" rtl="0">
              <a:lnSpc>
                <a:spcPct val="50000"/>
              </a:lnSpc>
              <a:buFont typeface="Arial" panose="020B0604020202020204" pitchFamily="34" charset="0"/>
              <a:buChar char="•"/>
            </a:pPr>
            <a:endParaRPr lang="fi-FI">
              <a:ea typeface="Calibri" panose="020F0502020204030204" pitchFamily="34" charset="0"/>
            </a:endParaRPr>
          </a:p>
          <a:p>
            <a:pPr marL="171450" indent="-171450" algn="l" rtl="0">
              <a:lnSpc>
                <a:spcPct val="50000"/>
              </a:lnSpc>
              <a:buFont typeface="Arial" panose="020B0604020202020204" pitchFamily="34" charset="0"/>
              <a:buChar char="•"/>
            </a:pPr>
            <a:r>
              <a:rPr lang="fi-FI">
                <a:latin typeface="Calibri"/>
                <a:ea typeface="Calibri"/>
                <a:cs typeface="Calibri"/>
              </a:rPr>
              <a:t>Ravintola-alalla työskentelevät maahanmuuttajat ilman sosiaaliturvaa</a:t>
            </a:r>
            <a:endParaRPr lang="fi-FI">
              <a:ea typeface="Calibri"/>
            </a:endParaRPr>
          </a:p>
          <a:p>
            <a:pPr marL="171450" indent="-171450" algn="l" rtl="0">
              <a:lnSpc>
                <a:spcPct val="50000"/>
              </a:lnSpc>
              <a:buFont typeface="Arial" panose="020B0604020202020204" pitchFamily="34" charset="0"/>
              <a:buChar char="•"/>
            </a:pPr>
            <a:endParaRPr lang="fi-FI">
              <a:ea typeface="Calibri" panose="020F0502020204030204" pitchFamily="34" charset="0"/>
            </a:endParaRPr>
          </a:p>
          <a:p>
            <a:pPr marL="171450" indent="-171450" algn="l" rtl="0">
              <a:lnSpc>
                <a:spcPct val="50000"/>
              </a:lnSpc>
              <a:buFont typeface="Arial" panose="020B0604020202020204" pitchFamily="34" charset="0"/>
              <a:buChar char="•"/>
            </a:pPr>
            <a:r>
              <a:rPr lang="fi-FI">
                <a:latin typeface="Calibri"/>
                <a:ea typeface="Calibri"/>
                <a:cs typeface="Calibri"/>
              </a:rPr>
              <a:t>Epäterveellistä ruokaa markkinoidaan lapsille</a:t>
            </a:r>
            <a:endParaRPr lang="fi-FI">
              <a:ea typeface="Calibri"/>
            </a:endParaRPr>
          </a:p>
          <a:p>
            <a:pPr marL="171450" indent="-171450" algn="l" rtl="0">
              <a:lnSpc>
                <a:spcPct val="50000"/>
              </a:lnSpc>
              <a:buFont typeface="Arial" panose="020B0604020202020204" pitchFamily="34" charset="0"/>
              <a:buChar char="•"/>
            </a:pPr>
            <a:endParaRPr lang="fi-FI">
              <a:highlight>
                <a:srgbClr val="FFFF00"/>
              </a:highlight>
              <a:ea typeface="Calibri" panose="020F0502020204030204" pitchFamily="34" charset="0"/>
            </a:endParaRPr>
          </a:p>
          <a:p>
            <a:pPr marL="171450" indent="-171450" algn="l" rtl="0">
              <a:lnSpc>
                <a:spcPct val="50000"/>
              </a:lnSpc>
              <a:buFont typeface="Arial" panose="020B0604020202020204" pitchFamily="34" charset="0"/>
              <a:buChar char="•"/>
            </a:pPr>
            <a:r>
              <a:rPr lang="fi-FI">
                <a:latin typeface="Calibri"/>
                <a:ea typeface="Calibri"/>
                <a:cs typeface="Calibri"/>
              </a:rPr>
              <a:t>Ruokahävikki buffetruokailussa</a:t>
            </a:r>
            <a:endParaRPr lang="fi-FI">
              <a:ea typeface="Calibri"/>
            </a:endParaRPr>
          </a:p>
          <a:p>
            <a:pPr marL="171450" indent="-171450" algn="l" rtl="0">
              <a:lnSpc>
                <a:spcPct val="50000"/>
              </a:lnSpc>
              <a:buFont typeface="Arial" panose="020B0604020202020204" pitchFamily="34" charset="0"/>
              <a:buChar char="•"/>
            </a:pPr>
            <a:endParaRPr lang="fi-FI">
              <a:ea typeface="Calibri" panose="020F0502020204030204" pitchFamily="34" charset="0"/>
            </a:endParaRPr>
          </a:p>
          <a:p>
            <a:pPr marL="171450" indent="-171450" algn="l" rtl="0">
              <a:lnSpc>
                <a:spcPct val="50000"/>
              </a:lnSpc>
              <a:buFont typeface="Arial" panose="020B0604020202020204" pitchFamily="34" charset="0"/>
              <a:buChar char="•"/>
            </a:pPr>
            <a:r>
              <a:rPr lang="fi-FI">
                <a:latin typeface="Calibri"/>
                <a:ea typeface="Calibri"/>
                <a:cs typeface="Calibri"/>
              </a:rPr>
              <a:t>Jokin elintarviketurvallisuusskandaali ja takaisinvetoprosessi</a:t>
            </a:r>
            <a:endParaRPr lang="fi-FI">
              <a:ea typeface="Calibri"/>
            </a:endParaRPr>
          </a:p>
          <a:p>
            <a:pPr marL="171450" indent="-171450" algn="l" rtl="0">
              <a:lnSpc>
                <a:spcPct val="50000"/>
              </a:lnSpc>
              <a:buFont typeface="Arial" panose="020B0604020202020204" pitchFamily="34" charset="0"/>
              <a:buChar char="•"/>
            </a:pPr>
            <a:endParaRPr lang="fi-FI">
              <a:ea typeface="Calibri" panose="020F0502020204030204" pitchFamily="34" charset="0"/>
            </a:endParaRPr>
          </a:p>
          <a:p>
            <a:pPr marL="171450" indent="-171450" algn="l" rtl="0">
              <a:lnSpc>
                <a:spcPct val="50000"/>
              </a:lnSpc>
              <a:buFont typeface="Arial" panose="020B0604020202020204" pitchFamily="34" charset="0"/>
              <a:buChar char="•"/>
            </a:pPr>
            <a:endParaRPr lang="fi-FI">
              <a:ea typeface="Calibri" panose="020F0502020204030204" pitchFamily="34" charset="0"/>
            </a:endParaRPr>
          </a:p>
          <a:p>
            <a:pPr algn="l" rtl="0">
              <a:lnSpc>
                <a:spcPct val="50000"/>
              </a:lnSpc>
            </a:pPr>
            <a:endParaRPr lang="fi-FI">
              <a:ea typeface="Calibri" panose="020F0502020204030204" pitchFamily="34" charset="0"/>
            </a:endParaRPr>
          </a:p>
          <a:p>
            <a:pPr algn="l" rtl="0">
              <a:lnSpc>
                <a:spcPct val="50000"/>
              </a:lnSpc>
            </a:pPr>
            <a:r>
              <a:rPr lang="fi-FI" b="1">
                <a:latin typeface="Calibri"/>
                <a:ea typeface="Calibri"/>
                <a:cs typeface="Calibri"/>
              </a:rPr>
              <a:t>Videoehdotuksia:</a:t>
            </a:r>
          </a:p>
          <a:p>
            <a:pPr marL="171450" indent="-171450" algn="l" rtl="0">
              <a:buFont typeface="Arial" panose="020B0604020202020204" pitchFamily="34" charset="0"/>
              <a:buChar char="•"/>
            </a:pPr>
            <a:r>
              <a:rPr lang="fi-FI">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Ethics Unwrapped - Beyond Business Ethics - UT Austin (utexas.edu)</a:t>
            </a:r>
            <a:endParaRPr lang="fi-FI">
              <a:solidFill>
                <a:srgbClr val="F79037"/>
              </a:solidFill>
              <a:latin typeface="Calibri"/>
              <a:ea typeface="Calibri"/>
              <a:cs typeface="Calibri"/>
            </a:endParaRPr>
          </a:p>
          <a:p>
            <a:pPr algn="l" rtl="0"/>
            <a:r>
              <a:rPr lang="fi-FI" b="0" i="0" err="1">
                <a:solidFill>
                  <a:srgbClr val="000000"/>
                </a:solidFill>
                <a:effectLst/>
                <a:latin typeface="Calibri"/>
                <a:ea typeface="Calibri"/>
                <a:cs typeface="Calibri"/>
              </a:rPr>
              <a:t>McCombs</a:t>
            </a:r>
            <a:r>
              <a:rPr lang="fi-FI" b="0" i="0">
                <a:solidFill>
                  <a:srgbClr val="000000"/>
                </a:solidFill>
                <a:effectLst/>
                <a:latin typeface="Calibri"/>
                <a:ea typeface="Calibri"/>
                <a:cs typeface="Calibri"/>
              </a:rPr>
              <a:t> School of Business </a:t>
            </a:r>
            <a:r>
              <a:rPr lang="fi-FI" b="0" i="0" err="1">
                <a:solidFill>
                  <a:srgbClr val="000000"/>
                </a:solidFill>
                <a:effectLst/>
                <a:latin typeface="Calibri"/>
                <a:ea typeface="Calibri"/>
                <a:cs typeface="Calibri"/>
              </a:rPr>
              <a:t>Ethics</a:t>
            </a:r>
            <a:r>
              <a:rPr lang="fi-FI" b="0" i="0">
                <a:solidFill>
                  <a:srgbClr val="000000"/>
                </a:solidFill>
                <a:effectLst/>
                <a:latin typeface="Calibri"/>
                <a:ea typeface="Calibri"/>
                <a:cs typeface="Calibri"/>
              </a:rPr>
              <a:t> </a:t>
            </a:r>
            <a:r>
              <a:rPr lang="fi-FI" b="0" i="0" err="1">
                <a:solidFill>
                  <a:srgbClr val="000000"/>
                </a:solidFill>
                <a:effectLst/>
                <a:latin typeface="Calibri"/>
                <a:ea typeface="Calibri"/>
                <a:cs typeface="Calibri"/>
              </a:rPr>
              <a:t>Unwrapped</a:t>
            </a:r>
            <a:r>
              <a:rPr lang="fi-FI" b="0" i="0">
                <a:solidFill>
                  <a:srgbClr val="000000"/>
                </a:solidFill>
                <a:effectLst/>
                <a:latin typeface="Calibri"/>
                <a:ea typeface="Calibri"/>
                <a:cs typeface="Calibri"/>
              </a:rPr>
              <a:t> videot aiheista "</a:t>
            </a:r>
            <a:r>
              <a:rPr lang="fi-FI" b="0" i="0" err="1">
                <a:solidFill>
                  <a:srgbClr val="000000"/>
                </a:solidFill>
                <a:effectLst/>
                <a:latin typeface="Calibri"/>
                <a:ea typeface="Calibri"/>
                <a:cs typeface="Calibri"/>
              </a:rPr>
              <a:t>Utilitarianism</a:t>
            </a:r>
            <a:r>
              <a:rPr lang="fi-FI" b="0" i="0">
                <a:solidFill>
                  <a:srgbClr val="000000"/>
                </a:solidFill>
                <a:effectLst/>
                <a:latin typeface="Calibri"/>
                <a:ea typeface="Calibri"/>
                <a:cs typeface="Calibri"/>
              </a:rPr>
              <a:t>" (2018), </a:t>
            </a:r>
            <a:r>
              <a:rPr lang="fi-FI" b="0" i="0" err="1">
                <a:solidFill>
                  <a:srgbClr val="000000"/>
                </a:solidFill>
                <a:effectLst/>
                <a:latin typeface="Calibri"/>
                <a:ea typeface="Calibri"/>
                <a:cs typeface="Calibri"/>
              </a:rPr>
              <a:t>Deontology</a:t>
            </a:r>
            <a:r>
              <a:rPr lang="fi-FI" b="0" i="0">
                <a:solidFill>
                  <a:srgbClr val="000000"/>
                </a:solidFill>
                <a:effectLst/>
                <a:latin typeface="Calibri"/>
                <a:ea typeface="Calibri"/>
                <a:cs typeface="Calibri"/>
              </a:rPr>
              <a:t> (2018), </a:t>
            </a:r>
            <a:r>
              <a:rPr lang="fi-FI" b="0" i="0" err="1">
                <a:solidFill>
                  <a:srgbClr val="000000"/>
                </a:solidFill>
                <a:effectLst/>
                <a:latin typeface="Calibri"/>
                <a:ea typeface="Calibri"/>
                <a:cs typeface="Calibri"/>
              </a:rPr>
              <a:t>Hedonism</a:t>
            </a:r>
            <a:r>
              <a:rPr lang="fi-FI" b="0" i="0">
                <a:solidFill>
                  <a:srgbClr val="000000"/>
                </a:solidFill>
                <a:effectLst/>
                <a:latin typeface="Calibri"/>
                <a:ea typeface="Calibri"/>
                <a:cs typeface="Calibri"/>
              </a:rPr>
              <a:t> (2018), </a:t>
            </a:r>
            <a:r>
              <a:rPr lang="fi-FI" b="0" i="0" err="1">
                <a:solidFill>
                  <a:srgbClr val="000000"/>
                </a:solidFill>
                <a:effectLst/>
                <a:latin typeface="Calibri"/>
                <a:ea typeface="Calibri"/>
                <a:cs typeface="Calibri"/>
              </a:rPr>
              <a:t>Virtue</a:t>
            </a:r>
            <a:r>
              <a:rPr lang="fi-FI" b="0" i="0">
                <a:solidFill>
                  <a:srgbClr val="000000"/>
                </a:solidFill>
                <a:effectLst/>
                <a:latin typeface="Calibri"/>
                <a:ea typeface="Calibri"/>
                <a:cs typeface="Calibri"/>
              </a:rPr>
              <a:t> </a:t>
            </a:r>
            <a:r>
              <a:rPr lang="fi-FI" b="0" i="0" err="1">
                <a:solidFill>
                  <a:srgbClr val="000000"/>
                </a:solidFill>
                <a:effectLst/>
                <a:latin typeface="Calibri"/>
                <a:ea typeface="Calibri"/>
                <a:cs typeface="Calibri"/>
              </a:rPr>
              <a:t>Ethics</a:t>
            </a:r>
            <a:r>
              <a:rPr lang="fi-FI" b="0" i="0">
                <a:solidFill>
                  <a:srgbClr val="000000"/>
                </a:solidFill>
                <a:effectLst/>
                <a:latin typeface="Calibri"/>
                <a:ea typeface="Calibri"/>
                <a:cs typeface="Calibri"/>
              </a:rPr>
              <a:t> (2018) ja muista käsitteistä, kuten </a:t>
            </a:r>
            <a:r>
              <a:rPr lang="fi-FI" b="0" i="0" err="1">
                <a:solidFill>
                  <a:srgbClr val="000000"/>
                </a:solidFill>
                <a:effectLst/>
                <a:latin typeface="Calibri"/>
                <a:ea typeface="Calibri"/>
                <a:cs typeface="Calibri"/>
              </a:rPr>
              <a:t>Moral</a:t>
            </a:r>
            <a:r>
              <a:rPr lang="fi-FI" b="0" i="0">
                <a:solidFill>
                  <a:srgbClr val="000000"/>
                </a:solidFill>
                <a:effectLst/>
                <a:latin typeface="Calibri"/>
                <a:ea typeface="Calibri"/>
                <a:cs typeface="Calibri"/>
              </a:rPr>
              <a:t> </a:t>
            </a:r>
            <a:r>
              <a:rPr lang="fi-FI" b="0" i="0" err="1">
                <a:solidFill>
                  <a:srgbClr val="000000"/>
                </a:solidFill>
                <a:effectLst/>
                <a:latin typeface="Calibri"/>
                <a:ea typeface="Calibri"/>
                <a:cs typeface="Calibri"/>
              </a:rPr>
              <a:t>Myopia</a:t>
            </a:r>
            <a:r>
              <a:rPr lang="fi-FI" b="0" i="0">
                <a:solidFill>
                  <a:srgbClr val="000000"/>
                </a:solidFill>
                <a:effectLst/>
                <a:latin typeface="Calibri"/>
                <a:ea typeface="Calibri"/>
                <a:cs typeface="Calibri"/>
              </a:rPr>
              <a:t>, </a:t>
            </a:r>
            <a:r>
              <a:rPr lang="fi-FI" b="0" i="0" err="1">
                <a:solidFill>
                  <a:srgbClr val="000000"/>
                </a:solidFill>
                <a:effectLst/>
                <a:latin typeface="Calibri"/>
                <a:ea typeface="Calibri"/>
                <a:cs typeface="Calibri"/>
              </a:rPr>
              <a:t>Bounded</a:t>
            </a:r>
            <a:r>
              <a:rPr lang="fi-FI" b="0" i="0">
                <a:solidFill>
                  <a:srgbClr val="000000"/>
                </a:solidFill>
                <a:effectLst/>
                <a:latin typeface="Calibri"/>
                <a:ea typeface="Calibri"/>
                <a:cs typeface="Calibri"/>
              </a:rPr>
              <a:t> </a:t>
            </a:r>
            <a:r>
              <a:rPr lang="fi-FI" b="0" i="0" err="1">
                <a:solidFill>
                  <a:srgbClr val="000000"/>
                </a:solidFill>
                <a:effectLst/>
                <a:latin typeface="Calibri"/>
                <a:ea typeface="Calibri"/>
                <a:cs typeface="Calibri"/>
              </a:rPr>
              <a:t>Ethicality</a:t>
            </a:r>
            <a:r>
              <a:rPr lang="fi-FI" b="0" i="0">
                <a:solidFill>
                  <a:srgbClr val="000000"/>
                </a:solidFill>
                <a:effectLst/>
                <a:latin typeface="Calibri"/>
                <a:ea typeface="Calibri"/>
                <a:cs typeface="Calibri"/>
              </a:rPr>
              <a:t> jne.</a:t>
            </a:r>
          </a:p>
          <a:p>
            <a:pPr marL="171450" indent="-171450" algn="l" rtl="0">
              <a:buFont typeface="Arial" panose="020B0604020202020204" pitchFamily="34" charset="0"/>
              <a:buChar char="•"/>
            </a:pPr>
            <a:r>
              <a:rPr lang="fi-FI">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Introduction to ethics – YouTube</a:t>
            </a:r>
            <a:endParaRPr lang="fi-FI">
              <a:solidFill>
                <a:srgbClr val="F79037"/>
              </a:solidFill>
              <a:latin typeface="Calibri"/>
              <a:ea typeface="Calibri"/>
              <a:cs typeface="Calibri"/>
            </a:endParaRPr>
          </a:p>
          <a:p>
            <a:pPr algn="l" rtl="0"/>
            <a:r>
              <a:rPr lang="fi-FI">
                <a:solidFill>
                  <a:schemeClr val="tx1"/>
                </a:solidFill>
                <a:latin typeface="Calibri"/>
                <a:ea typeface="Calibri"/>
                <a:cs typeface="Calibri"/>
              </a:rPr>
              <a:t>Wireless </a:t>
            </a:r>
            <a:r>
              <a:rPr lang="fi-FI" err="1">
                <a:solidFill>
                  <a:schemeClr val="tx1"/>
                </a:solidFill>
                <a:latin typeface="Calibri"/>
                <a:ea typeface="Calibri"/>
                <a:cs typeface="Calibri"/>
              </a:rPr>
              <a:t>Philosophyn</a:t>
            </a:r>
            <a:r>
              <a:rPr lang="fi-FI">
                <a:solidFill>
                  <a:schemeClr val="tx1"/>
                </a:solidFill>
                <a:latin typeface="Calibri"/>
                <a:ea typeface="Calibri"/>
                <a:cs typeface="Calibri"/>
              </a:rPr>
              <a:t> </a:t>
            </a:r>
            <a:r>
              <a:rPr lang="fi-FI" err="1">
                <a:solidFill>
                  <a:schemeClr val="tx1"/>
                </a:solidFill>
                <a:latin typeface="Calibri"/>
                <a:ea typeface="Calibri"/>
                <a:cs typeface="Calibri"/>
              </a:rPr>
              <a:t>Introduction</a:t>
            </a:r>
            <a:r>
              <a:rPr lang="fi-FI">
                <a:solidFill>
                  <a:schemeClr val="tx1"/>
                </a:solidFill>
                <a:latin typeface="Calibri"/>
                <a:ea typeface="Calibri"/>
                <a:cs typeface="Calibri"/>
              </a:rPr>
              <a:t> to </a:t>
            </a:r>
            <a:r>
              <a:rPr lang="fi-FI" err="1">
                <a:solidFill>
                  <a:schemeClr val="tx1"/>
                </a:solidFill>
                <a:latin typeface="Calibri"/>
                <a:ea typeface="Calibri"/>
                <a:cs typeface="Calibri"/>
              </a:rPr>
              <a:t>Ethics</a:t>
            </a:r>
            <a:r>
              <a:rPr lang="fi-FI">
                <a:solidFill>
                  <a:schemeClr val="tx1"/>
                </a:solidFill>
                <a:latin typeface="Calibri"/>
                <a:ea typeface="Calibri"/>
                <a:cs typeface="Calibri"/>
              </a:rPr>
              <a:t> -videot useista teorioista, kuten </a:t>
            </a:r>
            <a:r>
              <a:rPr lang="fi-FI" err="1">
                <a:solidFill>
                  <a:schemeClr val="tx1"/>
                </a:solidFill>
                <a:latin typeface="Calibri"/>
                <a:ea typeface="Calibri"/>
                <a:cs typeface="Calibri"/>
              </a:rPr>
              <a:t>Consequentialism</a:t>
            </a:r>
            <a:r>
              <a:rPr lang="fi-FI">
                <a:solidFill>
                  <a:schemeClr val="tx1"/>
                </a:solidFill>
                <a:latin typeface="Calibri"/>
                <a:ea typeface="Calibri"/>
                <a:cs typeface="Calibri"/>
              </a:rPr>
              <a:t> (2018) tai muista käytännön asioista, kuten </a:t>
            </a:r>
            <a:r>
              <a:rPr lang="fi-FI" err="1">
                <a:solidFill>
                  <a:schemeClr val="tx1"/>
                </a:solidFill>
                <a:latin typeface="Calibri"/>
                <a:ea typeface="Calibri"/>
                <a:cs typeface="Calibri"/>
              </a:rPr>
              <a:t>Killing</a:t>
            </a:r>
            <a:r>
              <a:rPr lang="fi-FI">
                <a:solidFill>
                  <a:schemeClr val="tx1"/>
                </a:solidFill>
                <a:latin typeface="Calibri"/>
                <a:ea typeface="Calibri"/>
                <a:cs typeface="Calibri"/>
              </a:rPr>
              <a:t> </a:t>
            </a:r>
            <a:r>
              <a:rPr lang="fi-FI" err="1">
                <a:solidFill>
                  <a:schemeClr val="tx1"/>
                </a:solidFill>
                <a:latin typeface="Calibri"/>
                <a:ea typeface="Calibri"/>
                <a:cs typeface="Calibri"/>
              </a:rPr>
              <a:t>Animals</a:t>
            </a:r>
            <a:r>
              <a:rPr lang="fi-FI">
                <a:solidFill>
                  <a:schemeClr val="tx1"/>
                </a:solidFill>
                <a:latin typeface="Calibri"/>
                <a:ea typeface="Calibri"/>
                <a:cs typeface="Calibri"/>
              </a:rPr>
              <a:t> for Food (2014).</a:t>
            </a:r>
            <a:endParaRPr lang="fi-FI">
              <a:solidFill>
                <a:schemeClr val="tx1"/>
              </a:solidFill>
              <a:ea typeface="Calibri"/>
            </a:endParaRPr>
          </a:p>
          <a:p>
            <a:pPr algn="l" rtl="0"/>
            <a:endParaRPr lang="fi-FI">
              <a:solidFill>
                <a:schemeClr val="tx1"/>
              </a:solidFill>
              <a:ea typeface="Calibri" panose="020F0502020204030204" pitchFamily="34" charset="0"/>
            </a:endParaRPr>
          </a:p>
          <a:p>
            <a:pPr algn="l" rtl="0"/>
            <a:r>
              <a:rPr lang="fi-FI" b="1">
                <a:solidFill>
                  <a:schemeClr val="tx1"/>
                </a:solidFill>
                <a:latin typeface="Calibri"/>
                <a:ea typeface="Calibri"/>
                <a:cs typeface="Calibri"/>
              </a:rPr>
              <a:t>Podcast-ehdotukset:</a:t>
            </a:r>
          </a:p>
          <a:p>
            <a:pPr marL="171450" indent="-171450" algn="l" rtl="0">
              <a:buFont typeface="Arial" panose="020B0604020202020204" pitchFamily="34" charset="0"/>
              <a:buChar char="•"/>
            </a:pPr>
            <a:r>
              <a:rPr lang="fi-FI">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BBC Radio 4 – In Our Time, Philosophy </a:t>
            </a:r>
            <a:endParaRPr lang="fi-FI">
              <a:solidFill>
                <a:srgbClr val="F79037"/>
              </a:solidFill>
              <a:latin typeface="Calibri"/>
              <a:ea typeface="Calibri"/>
              <a:cs typeface="Calibri"/>
            </a:endParaRPr>
          </a:p>
          <a:p>
            <a:pPr algn="l" rtl="0"/>
            <a:r>
              <a:rPr lang="fi-FI">
                <a:solidFill>
                  <a:schemeClr val="tx1"/>
                </a:solidFill>
                <a:latin typeface="Calibri"/>
                <a:ea typeface="Calibri"/>
                <a:cs typeface="Calibri"/>
              </a:rPr>
              <a:t>Filosofia-podcast-sarja aiheesta "Utilitarism" (2015), "</a:t>
            </a:r>
            <a:r>
              <a:rPr lang="fi-FI" err="1">
                <a:solidFill>
                  <a:schemeClr val="tx1"/>
                </a:solidFill>
                <a:latin typeface="Calibri"/>
                <a:ea typeface="Calibri"/>
                <a:cs typeface="Calibri"/>
              </a:rPr>
              <a:t>Kant's</a:t>
            </a:r>
            <a:r>
              <a:rPr lang="fi-FI">
                <a:solidFill>
                  <a:schemeClr val="tx1"/>
                </a:solidFill>
                <a:latin typeface="Calibri"/>
                <a:ea typeface="Calibri"/>
                <a:cs typeface="Calibri"/>
              </a:rPr>
              <a:t> </a:t>
            </a:r>
            <a:r>
              <a:rPr lang="fi-FI" err="1">
                <a:solidFill>
                  <a:schemeClr val="tx1"/>
                </a:solidFill>
                <a:latin typeface="Calibri"/>
                <a:ea typeface="Calibri"/>
                <a:cs typeface="Calibri"/>
              </a:rPr>
              <a:t>Categorical</a:t>
            </a:r>
            <a:r>
              <a:rPr lang="fi-FI">
                <a:solidFill>
                  <a:schemeClr val="tx1"/>
                </a:solidFill>
                <a:latin typeface="Calibri"/>
                <a:ea typeface="Calibri"/>
                <a:cs typeface="Calibri"/>
              </a:rPr>
              <a:t> </a:t>
            </a:r>
            <a:r>
              <a:rPr lang="fi-FI" err="1">
                <a:solidFill>
                  <a:schemeClr val="tx1"/>
                </a:solidFill>
                <a:latin typeface="Calibri"/>
                <a:ea typeface="Calibri"/>
                <a:cs typeface="Calibri"/>
              </a:rPr>
              <a:t>Imperative</a:t>
            </a:r>
            <a:r>
              <a:rPr lang="fi-FI">
                <a:solidFill>
                  <a:schemeClr val="tx1"/>
                </a:solidFill>
                <a:latin typeface="Calibri"/>
                <a:ea typeface="Calibri"/>
                <a:cs typeface="Calibri"/>
              </a:rPr>
              <a:t>" (2021), "</a:t>
            </a:r>
            <a:r>
              <a:rPr lang="fi-FI" err="1">
                <a:solidFill>
                  <a:schemeClr val="tx1"/>
                </a:solidFill>
                <a:latin typeface="Calibri"/>
                <a:ea typeface="Calibri"/>
                <a:cs typeface="Calibri"/>
              </a:rPr>
              <a:t>Virtue</a:t>
            </a:r>
            <a:r>
              <a:rPr lang="fi-FI">
                <a:solidFill>
                  <a:schemeClr val="tx1"/>
                </a:solidFill>
                <a:latin typeface="Calibri"/>
                <a:ea typeface="Calibri"/>
                <a:cs typeface="Calibri"/>
              </a:rPr>
              <a:t>" (2002).</a:t>
            </a:r>
            <a:endParaRPr lang="fi-FI">
              <a:solidFill>
                <a:schemeClr val="tx1"/>
              </a:solidFill>
              <a:ea typeface="Calibri"/>
            </a:endParaRPr>
          </a:p>
          <a:p>
            <a:pPr algn="l" rtl="0"/>
            <a:endParaRPr lang="fi-FI">
              <a:solidFill>
                <a:schemeClr val="tx1"/>
              </a:solidFill>
              <a:ea typeface="Calibri" panose="020F0502020204030204" pitchFamily="34" charset="0"/>
            </a:endParaRPr>
          </a:p>
          <a:p>
            <a:pPr algn="l" rtl="0"/>
            <a:r>
              <a:rPr lang="fi-FI" b="1">
                <a:solidFill>
                  <a:schemeClr val="tx1"/>
                </a:solidFill>
                <a:latin typeface="Calibri"/>
                <a:ea typeface="Calibri"/>
                <a:cs typeface="Calibri"/>
              </a:rPr>
              <a:t>Lukusuositukset:</a:t>
            </a:r>
            <a:endParaRPr lang="fi-FI" b="1">
              <a:solidFill>
                <a:schemeClr val="tx1"/>
              </a:solidFill>
              <a:ea typeface="Calibri"/>
            </a:endParaRPr>
          </a:p>
          <a:p>
            <a:pPr marL="171450" indent="-171450" algn="l" rtl="0" fontAlgn="base">
              <a:buFont typeface="Arial" panose="020B0604020202020204" pitchFamily="34" charset="0"/>
              <a:buChar char="•"/>
            </a:pPr>
            <a:r>
              <a:rPr lang="en-US">
                <a:solidFill>
                  <a:schemeClr val="tx1"/>
                </a:solidFill>
                <a:latin typeface="Calibri"/>
                <a:ea typeface="Calibri"/>
                <a:cs typeface="Calibri"/>
              </a:rPr>
              <a:t>Ferraro, F. (2017) Ritual Slaughtering vs. Animal Welfare: A Utilitarian Example of Moral Conflict Management. In The Routledge Handbook of Food Ethics. Rawlinson, M. C., Ward, C. (Eds.). Routledge. ​</a:t>
            </a:r>
          </a:p>
          <a:p>
            <a:pPr marL="171450" indent="-171450" algn="l" rtl="0" fontAlgn="base">
              <a:buFont typeface="Arial" panose="020B0604020202020204" pitchFamily="34" charset="0"/>
              <a:buChar char="•"/>
            </a:pPr>
            <a:r>
              <a:rPr lang="en-US">
                <a:solidFill>
                  <a:schemeClr val="tx1"/>
                </a:solidFill>
                <a:latin typeface="Calibri"/>
                <a:ea typeface="Calibri"/>
                <a:cs typeface="Calibri"/>
              </a:rPr>
              <a:t>Rush, E. (2012) Ethics of food security. In Food security in Australia (pp. 35-48). Springer, Boston, MA. ​</a:t>
            </a:r>
          </a:p>
          <a:p>
            <a:pPr marL="171450" indent="-171450" algn="l" rtl="0" fontAlgn="base">
              <a:buFont typeface="Arial" panose="020B0604020202020204" pitchFamily="34" charset="0"/>
              <a:buChar char="•"/>
            </a:pPr>
            <a:r>
              <a:rPr lang="en-US">
                <a:solidFill>
                  <a:schemeClr val="tx1"/>
                </a:solidFill>
                <a:latin typeface="Calibri"/>
                <a:ea typeface="Calibri"/>
                <a:cs typeface="Calibri"/>
              </a:rPr>
              <a:t>Chignell, A., Cuneo, T., Halteman, M. C. (2016). Philosophy Comes to Dinner: Arguments about the Ethics of Eating. Routledge: New York. ​</a:t>
            </a:r>
            <a:endParaRPr lang="en-IE" b="1">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pPr algn="l" rtl="0"/>
            <a:fld id="{CB2079F2-58AF-ED44-82D7-E04B2F6FD686}" type="slidenum">
              <a:rPr lang="en-US" smtClean="0"/>
              <a:pPr algn="l" rtl="0"/>
              <a:t>11</a:t>
            </a:fld>
            <a:endParaRPr lang="en-US"/>
          </a:p>
        </p:txBody>
      </p:sp>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380931" y="3176720"/>
            <a:ext cx="2866969" cy="1595763"/>
          </a:xfrm>
          <a:prstGeom prst="wedgeRoundRectCallout">
            <a:avLst>
              <a:gd name="adj1" fmla="val -37494"/>
              <a:gd name="adj2" fmla="val 625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latin typeface="Calibri" panose="020F0502020204030204" pitchFamily="34" charset="0"/>
                <a:ea typeface="Calibri" panose="020F0502020204030204" pitchFamily="34" charset="0"/>
                <a:cs typeface="Calibri" panose="020F0502020204030204" pitchFamily="34" charset="0"/>
              </a:rPr>
              <a:t>Näiden teorioiden määrittelyn </a:t>
            </a:r>
            <a:r>
              <a:rPr lang="en-US" sz="1400" b="1" err="1">
                <a:latin typeface="Calibri" panose="020F0502020204030204" pitchFamily="34" charset="0"/>
                <a:ea typeface="Calibri" panose="020F0502020204030204" pitchFamily="34" charset="0"/>
                <a:cs typeface="Calibri" panose="020F0502020204030204" pitchFamily="34" charset="0"/>
              </a:rPr>
              <a:t>jälkeen</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voidaan</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keskustella</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ruokaan</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liittyvistä</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eettisistä</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asioista</a:t>
            </a:r>
            <a:r>
              <a:rPr lang="en-US" sz="1400" b="1">
                <a:latin typeface="Calibri" panose="020F0502020204030204" pitchFamily="34" charset="0"/>
                <a:ea typeface="Calibri" panose="020F0502020204030204" pitchFamily="34" charset="0"/>
                <a:cs typeface="Calibri" panose="020F0502020204030204" pitchFamily="34" charset="0"/>
              </a:rPr>
              <a:t> </a:t>
            </a:r>
            <a:r>
              <a:rPr lang="en-US" sz="1400" b="1" err="1">
                <a:latin typeface="Calibri" panose="020F0502020204030204" pitchFamily="34" charset="0"/>
                <a:ea typeface="Calibri" panose="020F0502020204030204" pitchFamily="34" charset="0"/>
                <a:cs typeface="Calibri" panose="020F0502020204030204" pitchFamily="34" charset="0"/>
              </a:rPr>
              <a:t>eri</a:t>
            </a:r>
            <a:r>
              <a:rPr lang="en-US" sz="1400" b="1">
                <a:latin typeface="Calibri" panose="020F0502020204030204" pitchFamily="34" charset="0"/>
                <a:ea typeface="Calibri" panose="020F0502020204030204" pitchFamily="34" charset="0"/>
                <a:cs typeface="Calibri" panose="020F0502020204030204" pitchFamily="34" charset="0"/>
              </a:rPr>
              <a:t> näkökulmista.</a:t>
            </a:r>
            <a:endParaRPr lang="en-IE" sz="1400" b="1">
              <a:latin typeface="Calibri" panose="020F0502020204030204" pitchFamily="34" charset="0"/>
              <a:ea typeface="Calibri" panose="020F0502020204030204" pitchFamily="34" charset="0"/>
              <a:cs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2" name="Picture 1">
            <a:extLst>
              <a:ext uri="{FF2B5EF4-FFF2-40B4-BE49-F238E27FC236}">
                <a16:creationId xmlns:a16="http://schemas.microsoft.com/office/drawing/2014/main" id="{393752E1-38DE-AB41-D881-67C6286B5DF5}"/>
              </a:ext>
            </a:extLst>
          </p:cNvPr>
          <p:cNvPicPr>
            <a:picLocks noChangeAspect="1"/>
          </p:cNvPicPr>
          <p:nvPr/>
        </p:nvPicPr>
        <p:blipFill>
          <a:blip r:embed="rId7"/>
          <a:stretch>
            <a:fillRect/>
          </a:stretch>
        </p:blipFill>
        <p:spPr>
          <a:xfrm>
            <a:off x="133270" y="9811395"/>
            <a:ext cx="493080" cy="474817"/>
          </a:xfrm>
          <a:prstGeom prst="rect">
            <a:avLst/>
          </a:prstGeom>
        </p:spPr>
      </p:pic>
    </p:spTree>
    <p:extLst>
      <p:ext uri="{BB962C8B-B14F-4D97-AF65-F5344CB8AC3E}">
        <p14:creationId xmlns:p14="http://schemas.microsoft.com/office/powerpoint/2010/main" val="60018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7CD2-D696-302A-81BB-14E6ACD2560D}"/>
              </a:ext>
            </a:extLst>
          </p:cNvPr>
          <p:cNvSpPr>
            <a:spLocks noGrp="1"/>
          </p:cNvSpPr>
          <p:nvPr>
            <p:ph type="body" sz="quarter" idx="32"/>
          </p:nvPr>
        </p:nvSpPr>
        <p:spPr>
          <a:xfrm>
            <a:off x="538293" y="1738265"/>
            <a:ext cx="6526988" cy="4155082"/>
          </a:xfrm>
        </p:spPr>
        <p:txBody>
          <a:bodyPr numCol="1"/>
          <a:lstStyle/>
          <a:p>
            <a:pPr rtl="0"/>
            <a:r>
              <a:rPr lang="fi-FI" sz="1200" b="1"/>
              <a:t>”The </a:t>
            </a:r>
            <a:r>
              <a:rPr lang="fi-FI" sz="1200" b="1" err="1"/>
              <a:t>Platform</a:t>
            </a:r>
            <a:r>
              <a:rPr lang="fi-FI" sz="1200" b="1"/>
              <a:t>” </a:t>
            </a:r>
            <a:r>
              <a:rPr lang="fi-FI" sz="1200"/>
              <a:t>(Alkuperäinen nimi: El hoyo) on espanjalainen elokuva, jonka on ohjannut Galder Gaztelu-Urrutia ja se on julkaistu vuonna 2019. Elokuva sijoittuu pystysuoraan rakennukseen, jossa on asukkaita jokaisessa kerroksessa. Asukkaita ruokkii yläosassa oleva ruokalava. Taso pysähtyy jokaisessa kerroksessa rajoitetun ajan ja siirtyy alas seuraavalle tasolle. Ylimmän kerroksen asukkaat syövät niin paljon kuin pystyvät, mikä johtaa ristiriitaan alempien tasojen kanssa. Tekojen moraalista ja hahmojen motiiveista voidaan keskustella eri eettisistä näkökulmista. Keskustelu asukkaiden nälkäreaktion moraalista voi johtaa eroon utilitarismin ja kantilaisen etiikan (tai teleologian vs. deontologian) välillä.</a:t>
            </a:r>
          </a:p>
          <a:p>
            <a:pPr rtl="0"/>
            <a:endParaRPr lang="fi-FI" sz="1200"/>
          </a:p>
          <a:p>
            <a:pPr rtl="0"/>
            <a:r>
              <a:rPr lang="fi-FI" sz="1200"/>
              <a:t>Fordin ja Richardsonin (1994) ja myöhemmin O'Fallonin ja Butterfieldin (2013) meta-analyysi eettisestä päätöksentekokirjallisuudesta paljastaa kaksi päätökseen vaikuttavaa pilaria. Ensinnäkin yksilölliset tekijät, kuten persoonallisuus, väestötiedot, uskomukset, työllisyys, ja toiseksi tilannetekijät, kuten ryhmävaikutus, auktoriteetin vaikutus, asema organisaatiossa, yrityksen etiikkapolitiikan olemassaolo, järjestöllinen rakenne, järjestöllinen kulttuuri, palkkiot ja sanktiot jne. Lisätietoja käsitellään artikkeleissa. Nämä perusluokat voivat olla hyödyllisiä keskustelunaiheita myös elokuvalle. Oppijat voivat keskustella asukkaiden toimintaan vaikuttavista yksilöllisistä ja tilannetekijöistä.</a:t>
            </a:r>
          </a:p>
          <a:p>
            <a:pPr rtl="0"/>
            <a:endParaRPr lang="fi-FI" sz="1200"/>
          </a:p>
          <a:p>
            <a:pPr rtl="0"/>
            <a:r>
              <a:rPr lang="fi-FI" sz="1200"/>
              <a:t>Tämä elokuva voidaan arvioida myös elintarviketurvallisuuden ja ruoan jakeluongelmien (jakelun oikeudenmukaisuus) suhteen, alustavana lähestymistapana seuraavaan osaan.</a:t>
            </a:r>
          </a:p>
        </p:txBody>
      </p:sp>
      <p:sp>
        <p:nvSpPr>
          <p:cNvPr id="3" name="Slide Number Placeholder 2">
            <a:extLst>
              <a:ext uri="{FF2B5EF4-FFF2-40B4-BE49-F238E27FC236}">
                <a16:creationId xmlns:a16="http://schemas.microsoft.com/office/drawing/2014/main" id="{23C7FE89-8E45-B841-D1F7-017A7C273159}"/>
              </a:ext>
            </a:extLst>
          </p:cNvPr>
          <p:cNvSpPr>
            <a:spLocks noGrp="1"/>
          </p:cNvSpPr>
          <p:nvPr>
            <p:ph type="sldNum" sz="quarter" idx="4"/>
          </p:nvPr>
        </p:nvSpPr>
        <p:spPr/>
        <p:txBody>
          <a:bodyPr/>
          <a:lstStyle/>
          <a:p>
            <a:pPr algn="l" rtl="0"/>
            <a:fld id="{CB2079F2-58AF-ED44-82D7-E04B2F6FD686}" type="slidenum">
              <a:rPr lang="en-US" smtClean="0"/>
              <a:pPr algn="l" rtl="0"/>
              <a:t>12</a:t>
            </a:fld>
            <a:endParaRPr lang="en-US"/>
          </a:p>
        </p:txBody>
      </p:sp>
      <p:sp>
        <p:nvSpPr>
          <p:cNvPr id="4" name="Text Placeholder 3">
            <a:extLst>
              <a:ext uri="{FF2B5EF4-FFF2-40B4-BE49-F238E27FC236}">
                <a16:creationId xmlns:a16="http://schemas.microsoft.com/office/drawing/2014/main" id="{92F9D182-C7BA-DD54-2129-6FF3CF1643C5}"/>
              </a:ext>
            </a:extLst>
          </p:cNvPr>
          <p:cNvSpPr>
            <a:spLocks noGrp="1"/>
          </p:cNvSpPr>
          <p:nvPr>
            <p:ph type="body" sz="quarter" idx="33"/>
          </p:nvPr>
        </p:nvSpPr>
        <p:spPr>
          <a:xfrm>
            <a:off x="818919" y="7342429"/>
            <a:ext cx="2390100" cy="1924369"/>
          </a:xfrm>
        </p:spPr>
        <p:txBody>
          <a:bodyPr/>
          <a:lstStyle/>
          <a:p>
            <a:pPr algn="l" rtl="0"/>
            <a:r>
              <a:rPr lang="en-IE" sz="1400"/>
              <a:t>Tämä elokuva on tällä hetkellä katsottavissa </a:t>
            </a:r>
            <a:r>
              <a:rPr lang="en-IE" sz="1400">
                <a:solidFill>
                  <a:srgbClr val="F79037"/>
                </a:solidFill>
                <a:hlinkClick r:id="rId2">
                  <a:extLst>
                    <a:ext uri="{A12FA001-AC4F-418D-AE19-62706E023703}">
                      <ahyp:hlinkClr xmlns:ahyp="http://schemas.microsoft.com/office/drawing/2018/hyperlinkcolor" val="tx"/>
                    </a:ext>
                  </a:extLst>
                </a:hlinkClick>
              </a:rPr>
              <a:t>Netflix</a:t>
            </a:r>
            <a:r>
              <a:rPr lang="en-IE" sz="1400">
                <a:solidFill>
                  <a:srgbClr val="F79037"/>
                </a:solidFill>
              </a:rPr>
              <a:t>-</a:t>
            </a:r>
            <a:r>
              <a:rPr lang="en-IE" sz="1400" err="1">
                <a:solidFill>
                  <a:schemeClr val="tx1"/>
                </a:solidFill>
              </a:rPr>
              <a:t>suoratoistopalvelussa</a:t>
            </a:r>
            <a:endParaRPr lang="en-IE" sz="1400">
              <a:solidFill>
                <a:schemeClr val="tx1"/>
              </a:solidFill>
            </a:endParaRPr>
          </a:p>
        </p:txBody>
      </p:sp>
      <p:sp>
        <p:nvSpPr>
          <p:cNvPr id="6" name="Text Placeholder 5">
            <a:extLst>
              <a:ext uri="{FF2B5EF4-FFF2-40B4-BE49-F238E27FC236}">
                <a16:creationId xmlns:a16="http://schemas.microsoft.com/office/drawing/2014/main" id="{1189CDDF-3FBE-9ECD-17AD-3A679107BB50}"/>
              </a:ext>
            </a:extLst>
          </p:cNvPr>
          <p:cNvSpPr>
            <a:spLocks noGrp="1"/>
          </p:cNvSpPr>
          <p:nvPr>
            <p:ph type="body" sz="quarter" idx="30"/>
          </p:nvPr>
        </p:nvSpPr>
        <p:spPr/>
        <p:txBody>
          <a:bodyPr/>
          <a:lstStyle/>
          <a:p>
            <a:pPr algn="l" rtl="0"/>
            <a:r>
              <a:rPr lang="en-IE" b="1"/>
              <a:t>Elokuvaehdotus:</a:t>
            </a:r>
          </a:p>
        </p:txBody>
      </p:sp>
      <p:pic>
        <p:nvPicPr>
          <p:cNvPr id="7" name="Picture 6">
            <a:extLst>
              <a:ext uri="{FF2B5EF4-FFF2-40B4-BE49-F238E27FC236}">
                <a16:creationId xmlns:a16="http://schemas.microsoft.com/office/drawing/2014/main" id="{0E862678-7CAD-8B7F-D9B9-70A339D594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8568" y="6379248"/>
            <a:ext cx="5111107" cy="3850732"/>
          </a:xfrm>
          <a:prstGeom prst="rect">
            <a:avLst/>
          </a:prstGeom>
        </p:spPr>
      </p:pic>
      <p:pic>
        <p:nvPicPr>
          <p:cNvPr id="9" name="Picture 8">
            <a:extLst>
              <a:ext uri="{FF2B5EF4-FFF2-40B4-BE49-F238E27FC236}">
                <a16:creationId xmlns:a16="http://schemas.microsoft.com/office/drawing/2014/main" id="{39804A93-2736-2490-86C4-CE525ACE288B}"/>
              </a:ext>
            </a:extLst>
          </p:cNvPr>
          <p:cNvPicPr>
            <a:picLocks noChangeAspect="1"/>
          </p:cNvPicPr>
          <p:nvPr/>
        </p:nvPicPr>
        <p:blipFill>
          <a:blip r:embed="rId4"/>
          <a:stretch>
            <a:fillRect/>
          </a:stretch>
        </p:blipFill>
        <p:spPr>
          <a:xfrm>
            <a:off x="3402280" y="6509982"/>
            <a:ext cx="4157395" cy="2936198"/>
          </a:xfrm>
          <a:prstGeom prst="rect">
            <a:avLst/>
          </a:prstGeom>
        </p:spPr>
      </p:pic>
      <p:grpSp>
        <p:nvGrpSpPr>
          <p:cNvPr id="10" name="Graphic 2">
            <a:extLst>
              <a:ext uri="{FF2B5EF4-FFF2-40B4-BE49-F238E27FC236}">
                <a16:creationId xmlns:a16="http://schemas.microsoft.com/office/drawing/2014/main" id="{6A5CD0B2-84F5-D40A-886D-57AAEEC70CA3}"/>
              </a:ext>
            </a:extLst>
          </p:cNvPr>
          <p:cNvGrpSpPr/>
          <p:nvPr/>
        </p:nvGrpSpPr>
        <p:grpSpPr>
          <a:xfrm>
            <a:off x="6044731" y="261999"/>
            <a:ext cx="1082141" cy="1124763"/>
            <a:chOff x="690225" y="4499263"/>
            <a:chExt cx="1499146" cy="1521296"/>
          </a:xfrm>
        </p:grpSpPr>
        <p:sp>
          <p:nvSpPr>
            <p:cNvPr id="11" name="Freeform 109">
              <a:extLst>
                <a:ext uri="{FF2B5EF4-FFF2-40B4-BE49-F238E27FC236}">
                  <a16:creationId xmlns:a16="http://schemas.microsoft.com/office/drawing/2014/main" id="{351E1D69-0125-B9A5-AADD-8FB092E9A83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2" name="Graphic 2">
              <a:extLst>
                <a:ext uri="{FF2B5EF4-FFF2-40B4-BE49-F238E27FC236}">
                  <a16:creationId xmlns:a16="http://schemas.microsoft.com/office/drawing/2014/main" id="{F8BB5252-E145-730F-E726-136CCFD0BD53}"/>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79E7EA1D-9A14-7AA0-E2CF-816BC43022C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7">
                <a:extLst>
                  <a:ext uri="{FF2B5EF4-FFF2-40B4-BE49-F238E27FC236}">
                    <a16:creationId xmlns:a16="http://schemas.microsoft.com/office/drawing/2014/main" id="{24D67CD9-45F2-20A1-18BF-89908300DDD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68">
                <a:extLst>
                  <a:ext uri="{FF2B5EF4-FFF2-40B4-BE49-F238E27FC236}">
                    <a16:creationId xmlns:a16="http://schemas.microsoft.com/office/drawing/2014/main" id="{963D7A14-B28F-0130-0676-DAB656BBC258}"/>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0">
                <a:extLst>
                  <a:ext uri="{FF2B5EF4-FFF2-40B4-BE49-F238E27FC236}">
                    <a16:creationId xmlns:a16="http://schemas.microsoft.com/office/drawing/2014/main" id="{50905D71-B3DE-C8FE-C97A-35478E31DAE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71">
                <a:extLst>
                  <a:ext uri="{FF2B5EF4-FFF2-40B4-BE49-F238E27FC236}">
                    <a16:creationId xmlns:a16="http://schemas.microsoft.com/office/drawing/2014/main" id="{20DE5C91-AB04-5863-BAC2-32869006E6D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A0234ED5-2CA3-1878-A696-EE944E7B797F}"/>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88038448-C440-EA7E-258F-0994647CB86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26">
                <a:extLst>
                  <a:ext uri="{FF2B5EF4-FFF2-40B4-BE49-F238E27FC236}">
                    <a16:creationId xmlns:a16="http://schemas.microsoft.com/office/drawing/2014/main" id="{2DD63A5D-CA67-055D-5B49-F98A6B94BA6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1">
                <a:extLst>
                  <a:ext uri="{FF2B5EF4-FFF2-40B4-BE49-F238E27FC236}">
                    <a16:creationId xmlns:a16="http://schemas.microsoft.com/office/drawing/2014/main" id="{9EE69A88-B89A-A0AE-6A83-DD1E44173C1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39">
                <a:extLst>
                  <a:ext uri="{FF2B5EF4-FFF2-40B4-BE49-F238E27FC236}">
                    <a16:creationId xmlns:a16="http://schemas.microsoft.com/office/drawing/2014/main" id="{CD634323-88D5-BADF-254A-20510FB7FB4A}"/>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5">
                <a:extLst>
                  <a:ext uri="{FF2B5EF4-FFF2-40B4-BE49-F238E27FC236}">
                    <a16:creationId xmlns:a16="http://schemas.microsoft.com/office/drawing/2014/main" id="{A7996318-822F-1E26-5C4C-997F050F42F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AA80C011-7C03-AC8F-0745-7DBDE61E00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880B4736-AD89-8FFA-4854-032505C39CD5}"/>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1">
                <a:extLst>
                  <a:ext uri="{FF2B5EF4-FFF2-40B4-BE49-F238E27FC236}">
                    <a16:creationId xmlns:a16="http://schemas.microsoft.com/office/drawing/2014/main" id="{9C69247B-D89F-043D-E2F4-B02EA75A9C1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2">
                <a:extLst>
                  <a:ext uri="{FF2B5EF4-FFF2-40B4-BE49-F238E27FC236}">
                    <a16:creationId xmlns:a16="http://schemas.microsoft.com/office/drawing/2014/main" id="{FE10ACE6-9F82-2DB0-18F2-B23E526E1745}"/>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3">
                <a:extLst>
                  <a:ext uri="{FF2B5EF4-FFF2-40B4-BE49-F238E27FC236}">
                    <a16:creationId xmlns:a16="http://schemas.microsoft.com/office/drawing/2014/main" id="{6AE190B7-F451-42D4-731B-12A2EDE96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24">
                <a:extLst>
                  <a:ext uri="{FF2B5EF4-FFF2-40B4-BE49-F238E27FC236}">
                    <a16:creationId xmlns:a16="http://schemas.microsoft.com/office/drawing/2014/main" id="{325C999E-5A7E-75F4-D7C2-7A3C0CDCD5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CC2F11E9-34AA-4919-2D6E-5C0713201449}"/>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CCA9D7F4-DA54-C49D-80F3-DC003306370C}"/>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850551D5-0DE0-8A30-422A-79558198B396}"/>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19">
                  <a:extLst>
                    <a:ext uri="{FF2B5EF4-FFF2-40B4-BE49-F238E27FC236}">
                      <a16:creationId xmlns:a16="http://schemas.microsoft.com/office/drawing/2014/main" id="{E7C72CEA-29DB-D4EE-D49F-730C1B00FAE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7" name="Freeform 115">
                <a:extLst>
                  <a:ext uri="{FF2B5EF4-FFF2-40B4-BE49-F238E27FC236}">
                    <a16:creationId xmlns:a16="http://schemas.microsoft.com/office/drawing/2014/main" id="{4E21C06D-CD95-6208-3E1E-9696082BD73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6">
                <a:extLst>
                  <a:ext uri="{FF2B5EF4-FFF2-40B4-BE49-F238E27FC236}">
                    <a16:creationId xmlns:a16="http://schemas.microsoft.com/office/drawing/2014/main" id="{7CE8CF5C-7631-1A33-3F26-B917A2ABFCF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9" name="Freeform 117">
                <a:extLst>
                  <a:ext uri="{FF2B5EF4-FFF2-40B4-BE49-F238E27FC236}">
                    <a16:creationId xmlns:a16="http://schemas.microsoft.com/office/drawing/2014/main" id="{0249DC8D-56EF-72F8-1CF1-8BED33919F0B}"/>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5" name="Picture 4">
            <a:extLst>
              <a:ext uri="{FF2B5EF4-FFF2-40B4-BE49-F238E27FC236}">
                <a16:creationId xmlns:a16="http://schemas.microsoft.com/office/drawing/2014/main" id="{8B99D53A-1CB8-18B5-0308-ACD9D7A5811E}"/>
              </a:ext>
            </a:extLst>
          </p:cNvPr>
          <p:cNvPicPr>
            <a:picLocks noChangeAspect="1"/>
          </p:cNvPicPr>
          <p:nvPr/>
        </p:nvPicPr>
        <p:blipFill>
          <a:blip r:embed="rId5"/>
          <a:stretch>
            <a:fillRect/>
          </a:stretch>
        </p:blipFill>
        <p:spPr>
          <a:xfrm>
            <a:off x="326428" y="7695175"/>
            <a:ext cx="493080" cy="474817"/>
          </a:xfrm>
          <a:prstGeom prst="rect">
            <a:avLst/>
          </a:prstGeom>
        </p:spPr>
      </p:pic>
    </p:spTree>
    <p:extLst>
      <p:ext uri="{BB962C8B-B14F-4D97-AF65-F5344CB8AC3E}">
        <p14:creationId xmlns:p14="http://schemas.microsoft.com/office/powerpoint/2010/main" val="112458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b="1">
                <a:solidFill>
                  <a:srgbClr val="F79037"/>
                </a:solidFill>
              </a:rPr>
              <a:t>B</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09626" y="3180332"/>
            <a:ext cx="3161655" cy="1970304"/>
          </a:xfrm>
        </p:spPr>
        <p:txBody>
          <a:bodyPr/>
          <a:lstStyle/>
          <a:p>
            <a:pPr rtl="0"/>
            <a:r>
              <a:rPr lang="en-US" err="1"/>
              <a:t>Elintarvikejärjestelmän</a:t>
            </a:r>
            <a:r>
              <a:rPr lang="en-US"/>
              <a:t> </a:t>
            </a:r>
            <a:r>
              <a:rPr lang="en-US" err="1"/>
              <a:t>eettiset</a:t>
            </a:r>
            <a:r>
              <a:rPr lang="en-US"/>
              <a:t> </a:t>
            </a:r>
            <a:r>
              <a:rPr lang="en-US" err="1"/>
              <a:t>kysymykset</a:t>
            </a:r>
            <a:endParaRPr lang="en-US"/>
          </a:p>
        </p:txBody>
      </p:sp>
    </p:spTree>
    <p:extLst>
      <p:ext uri="{BB962C8B-B14F-4D97-AF65-F5344CB8AC3E}">
        <p14:creationId xmlns:p14="http://schemas.microsoft.com/office/powerpoint/2010/main" val="315880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D4DF9-E12B-B23A-7F26-969A37955393}"/>
              </a:ext>
            </a:extLst>
          </p:cNvPr>
          <p:cNvSpPr>
            <a:spLocks noGrp="1"/>
          </p:cNvSpPr>
          <p:nvPr>
            <p:ph type="body" sz="quarter" idx="30"/>
          </p:nvPr>
        </p:nvSpPr>
        <p:spPr>
          <a:xfrm>
            <a:off x="1937982" y="516174"/>
            <a:ext cx="5310868" cy="946746"/>
          </a:xfrm>
        </p:spPr>
        <p:txBody>
          <a:bodyPr/>
          <a:lstStyle/>
          <a:p>
            <a:pPr rtl="0"/>
            <a:r>
              <a:rPr lang="en-US" sz="3600" b="1" err="1"/>
              <a:t>Elintarvikejärjestelmän</a:t>
            </a:r>
            <a:r>
              <a:rPr lang="en-US" sz="3600" b="1"/>
              <a:t> </a:t>
            </a:r>
            <a:r>
              <a:rPr kumimoji="0" lang="en-US" sz="36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eettiset</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kysymykset</a:t>
            </a:r>
            <a:endParaRPr kumimoji="0" lang="en-IE" sz="3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600"/>
          </a:p>
        </p:txBody>
      </p:sp>
      <p:sp>
        <p:nvSpPr>
          <p:cNvPr id="3" name="Text Placeholder 2">
            <a:extLst>
              <a:ext uri="{FF2B5EF4-FFF2-40B4-BE49-F238E27FC236}">
                <a16:creationId xmlns:a16="http://schemas.microsoft.com/office/drawing/2014/main" id="{1DB0EB4B-38EB-9261-B126-EA5549EF51E6}"/>
              </a:ext>
            </a:extLst>
          </p:cNvPr>
          <p:cNvSpPr>
            <a:spLocks noGrp="1"/>
          </p:cNvSpPr>
          <p:nvPr>
            <p:ph type="body" sz="quarter" idx="32"/>
          </p:nvPr>
        </p:nvSpPr>
        <p:spPr>
          <a:xfrm>
            <a:off x="903720" y="2729843"/>
            <a:ext cx="6143488" cy="6820641"/>
          </a:xfrm>
        </p:spPr>
        <p:txBody>
          <a:bodyPr lIns="91440" tIns="45720" rIns="91440" bIns="45720" numCol="1" spcCol="288000" anchor="t">
            <a:noAutofit/>
          </a:bodyPr>
          <a:lstStyle/>
          <a:p>
            <a:pPr rtl="0">
              <a:defRPr/>
            </a:pPr>
            <a:r>
              <a:rPr lang="fi-FI" sz="1200" b="1">
                <a:highlight>
                  <a:srgbClr val="F79037"/>
                </a:highlight>
                <a:latin typeface="Calibri"/>
                <a:cs typeface="Calibri"/>
              </a:rPr>
              <a:t>Tavoite</a:t>
            </a:r>
            <a:r>
              <a:rPr kumimoji="0" lang="fi-FI" sz="1200" b="1" i="0" u="none" strike="noStrike" kern="1200" cap="none" spc="0" normalizeH="0" baseline="0" noProof="0">
                <a:ln>
                  <a:noFill/>
                </a:ln>
                <a:solidFill>
                  <a:srgbClr val="000000"/>
                </a:solidFill>
                <a:effectLst/>
                <a:highlight>
                  <a:srgbClr val="F79037"/>
                </a:highlight>
                <a:uLnTx/>
                <a:uFillTx/>
                <a:latin typeface="Calibri"/>
                <a:cs typeface="Calibri"/>
              </a:rPr>
              <a:t>: tarjota opiskelijoille mahdollisuus käsitellä olemassa olevia ja tulevia eettisiä huolenaiheita elintarviketeollisuuden eri vaiheessa, kuten markkinoinnissa, tuotannossa, hinnoittelussa, logistiikassa, pakkaamisessa, tarjoilussa jne.</a:t>
            </a:r>
            <a:endParaRPr lang="fi-FI" sz="1200" b="1" i="0" u="none" strike="noStrike" kern="1200" cap="none" spc="0" normalizeH="0" baseline="0" noProof="0">
              <a:ln>
                <a:noFill/>
              </a:ln>
              <a:solidFill>
                <a:srgbClr val="000000"/>
              </a:solidFill>
              <a:effectLst/>
              <a:highlight>
                <a:srgbClr val="F79037"/>
              </a:highlight>
              <a:uLnTx/>
              <a:uFillTx/>
              <a:latin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lang="fi-FI" sz="1200" b="1" i="1">
                <a:latin typeface="Calibri"/>
                <a:cs typeface="Calibri"/>
              </a:rPr>
              <a:t>Näin ollen on tärkeä oppia ymmärtämään </a:t>
            </a:r>
            <a:r>
              <a:rPr kumimoji="0" lang="fi-FI" sz="1200" b="1" i="1" u="none" strike="noStrike" kern="1200" cap="none" spc="0" normalizeH="0" baseline="0" noProof="0">
                <a:ln>
                  <a:noFill/>
                </a:ln>
                <a:solidFill>
                  <a:srgbClr val="000000"/>
                </a:solidFill>
                <a:effectLst/>
                <a:uLnTx/>
                <a:uFillTx/>
                <a:latin typeface="Calibri"/>
                <a:cs typeface="Calibri"/>
              </a:rPr>
              <a:t>ruoka-ekosysteemi </a:t>
            </a:r>
            <a:r>
              <a:rPr lang="fi-FI" sz="1200" b="1" i="1">
                <a:latin typeface="Calibri"/>
                <a:cs typeface="Calibri"/>
              </a:rPr>
              <a:t>monimutkaisena </a:t>
            </a:r>
            <a:r>
              <a:rPr kumimoji="0" lang="fi-FI" sz="1200" b="1" i="1" u="none" strike="noStrike" kern="1200" cap="none" spc="0" normalizeH="0" baseline="0" noProof="0">
                <a:ln>
                  <a:noFill/>
                </a:ln>
                <a:solidFill>
                  <a:srgbClr val="000000"/>
                </a:solidFill>
                <a:effectLst/>
                <a:uLnTx/>
                <a:uFillTx/>
                <a:latin typeface="Calibri"/>
                <a:cs typeface="Calibri"/>
              </a:rPr>
              <a:t>ja dynaamisena organismina ja lisätä </a:t>
            </a:r>
            <a:r>
              <a:rPr lang="fi-FI" sz="1200" b="1" i="1">
                <a:latin typeface="Calibri"/>
                <a:cs typeface="Calibri"/>
              </a:rPr>
              <a:t>opiskelija</a:t>
            </a:r>
            <a:r>
              <a:rPr kumimoji="0" lang="fi-FI" sz="1200" b="1" i="1" u="none" strike="noStrike" kern="1200" cap="none" spc="0" normalizeH="0" baseline="0" noProof="0">
                <a:ln>
                  <a:noFill/>
                </a:ln>
                <a:solidFill>
                  <a:srgbClr val="000000"/>
                </a:solidFill>
                <a:effectLst/>
                <a:uLnTx/>
                <a:uFillTx/>
                <a:latin typeface="Calibri"/>
                <a:cs typeface="Calibri"/>
              </a:rPr>
              <a:t>n tietoisuutta politiikantekoon suoraan tai epäsuorasti mukana olevien osapuolten tai sidosryhmien, kuten hallinnon, kuluttajan, maanviljelijän, valmistajan ja ravintoloitsijan rooleista.</a:t>
            </a:r>
            <a:endParaRPr lang="fi-FI" sz="1200" b="1" i="1" u="none" strike="noStrike" kern="1200" cap="none" spc="0" normalizeH="0" baseline="0" noProof="0">
              <a:ln>
                <a:noFill/>
              </a:ln>
              <a:solidFill>
                <a:srgbClr val="000000"/>
              </a:solidFill>
              <a:effectLst/>
              <a:uLnTx/>
              <a:uFillTx/>
              <a:latin typeface="Calibri"/>
              <a:cs typeface="Calibri"/>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kumimoji="0" lang="fi-FI" sz="1200" b="0" i="0" u="none" strike="noStrike" kern="1200" cap="none" spc="0" normalizeH="0" baseline="0" noProof="0">
                <a:ln>
                  <a:noFill/>
                </a:ln>
                <a:solidFill>
                  <a:srgbClr val="000000"/>
                </a:solidFill>
                <a:effectLst/>
                <a:uLnTx/>
                <a:uFillTx/>
                <a:latin typeface="Calibri"/>
                <a:cs typeface="Calibri"/>
              </a:rPr>
              <a:t>Ymmärtääkseen järjestelmän monimutkaisuuden </a:t>
            </a:r>
            <a:r>
              <a:rPr lang="fi-FI" sz="1200">
                <a:latin typeface="Calibri"/>
                <a:cs typeface="Calibri"/>
              </a:rPr>
              <a:t>(kuva 1), </a:t>
            </a:r>
            <a:r>
              <a:rPr kumimoji="0" lang="fi-FI" sz="1200" b="0" i="0" u="none" strike="noStrike" kern="1200" cap="none" spc="0" normalizeH="0" baseline="0" noProof="0">
                <a:ln>
                  <a:noFill/>
                </a:ln>
                <a:solidFill>
                  <a:srgbClr val="000000"/>
                </a:solidFill>
                <a:effectLst/>
                <a:uLnTx/>
                <a:uFillTx/>
                <a:latin typeface="Calibri"/>
                <a:cs typeface="Calibri"/>
              </a:rPr>
              <a:t>on suositeltavaa, että opiskelijat viedään opintomatkoille tai voidaan kutsua vierailevia puhujia kurssin aikana. Mahdollisia kumppaneita ovat esim.:</a:t>
            </a:r>
            <a:r>
              <a:rPr lang="fi-FI" sz="1200">
                <a:latin typeface="Calibri"/>
                <a:cs typeface="Calibri"/>
              </a:rPr>
              <a:t> </a:t>
            </a:r>
            <a:endParaRPr lang="fi-FI" sz="1200"/>
          </a:p>
          <a:p>
            <a:pPr algn="l">
              <a:defRPr/>
            </a:pPr>
            <a:endParaRPr lang="fi-FI" sz="1200"/>
          </a:p>
          <a:p>
            <a:pPr rtl="0">
              <a:defRPr/>
            </a:pPr>
            <a:r>
              <a:rPr lang="fi-FI" sz="1200" b="1">
                <a:latin typeface="Calibri"/>
                <a:cs typeface="Calibri"/>
              </a:rPr>
              <a:t>Maatilat: </a:t>
            </a:r>
            <a:r>
              <a:rPr lang="fi-FI" sz="1200">
                <a:latin typeface="Calibri"/>
                <a:cs typeface="Calibri"/>
              </a:rPr>
              <a:t>aktiivinen opiske</a:t>
            </a:r>
            <a:r>
              <a:rPr kumimoji="0" lang="fi-FI" sz="1200" b="0" i="0" u="none" strike="noStrike" kern="1200" cap="none" spc="0" normalizeH="0" baseline="0" noProof="0">
                <a:ln>
                  <a:noFill/>
                </a:ln>
                <a:solidFill>
                  <a:srgbClr val="000000"/>
                </a:solidFill>
                <a:effectLst/>
                <a:uLnTx/>
                <a:uFillTx/>
                <a:latin typeface="Calibri"/>
                <a:cs typeface="Calibri"/>
              </a:rPr>
              <a:t>lijoiden osallistuminen sadonkorjuuseen, istutukseen, lypsämiseen, munien keräämiseen tai muihin toimintoihin ymmärtääkseen liiketoiminnan laajuutta, prosessin aikana ilmeneviä vaikeuksia ja ongelmia.</a:t>
            </a:r>
            <a:r>
              <a:rPr lang="fi-FI" sz="1200">
                <a:latin typeface="Calibri"/>
                <a:cs typeface="Calibri"/>
              </a:rPr>
              <a:t> </a:t>
            </a:r>
            <a:endParaRPr lang="fi-FI"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defRPr/>
            </a:pPr>
            <a:r>
              <a:rPr kumimoji="0" lang="fi-FI" sz="1200" b="1" i="0" u="none" strike="noStrike" kern="1200" cap="none" spc="0" normalizeH="0" baseline="0" noProof="0">
                <a:ln>
                  <a:noFill/>
                </a:ln>
                <a:solidFill>
                  <a:srgbClr val="000000"/>
                </a:solidFill>
                <a:effectLst/>
                <a:uLnTx/>
                <a:uFillTx/>
                <a:latin typeface="Calibri"/>
                <a:cs typeface="Calibri"/>
              </a:rPr>
              <a:t>Osuuskunnat</a:t>
            </a:r>
            <a:r>
              <a:rPr lang="fi-FI" sz="1200" b="1">
                <a:latin typeface="Calibri"/>
                <a:cs typeface="Calibri"/>
              </a:rPr>
              <a:t>: </a:t>
            </a:r>
            <a:r>
              <a:rPr kumimoji="0" lang="fi-FI" sz="1200" b="0" i="0" u="none" strike="noStrike" kern="1200" cap="none" spc="0" normalizeH="0" baseline="0" noProof="0">
                <a:ln>
                  <a:noFill/>
                </a:ln>
                <a:solidFill>
                  <a:srgbClr val="000000"/>
                </a:solidFill>
                <a:effectLst/>
                <a:uLnTx/>
                <a:uFillTx/>
                <a:latin typeface="Calibri"/>
                <a:cs typeface="Calibri"/>
              </a:rPr>
              <a:t>tärkeä toimija hintojen asettamisessa, tarjonnan tasapainottamisessa, laadun määrittämisessä, alueen tai jäsenten markkinoinnissa.</a:t>
            </a:r>
            <a:r>
              <a:rPr lang="fi-FI" sz="1200">
                <a:latin typeface="Calibri"/>
                <a:cs typeface="Calibri"/>
              </a:rPr>
              <a:t> </a:t>
            </a:r>
            <a:endParaRPr lang="fi-FI"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lgn="l" rtl="0">
              <a:buFont typeface="Arial" panose="020B0604020202020204" pitchFamily="34" charset="0"/>
              <a:buChar char="•"/>
              <a:defRPr/>
            </a:pPr>
            <a:r>
              <a:rPr kumimoji="0" lang="fi-FI" sz="1200" b="1" i="0" u="none" strike="noStrike" kern="1200" cap="none" spc="0" normalizeH="0" baseline="0" noProof="0">
                <a:ln>
                  <a:noFill/>
                </a:ln>
                <a:solidFill>
                  <a:srgbClr val="000000"/>
                </a:solidFill>
                <a:effectLst/>
                <a:uLnTx/>
                <a:uFillTx/>
                <a:latin typeface="Calibri"/>
                <a:cs typeface="Calibri"/>
              </a:rPr>
              <a:t>Jätehuoltolaitokset</a:t>
            </a:r>
            <a:r>
              <a:rPr lang="fi-FI" sz="1200" b="1">
                <a:latin typeface="Calibri"/>
                <a:cs typeface="Calibri"/>
              </a:rPr>
              <a:t>: </a:t>
            </a:r>
            <a:r>
              <a:rPr kumimoji="0" lang="fi-FI" sz="1200" b="0" i="0" u="none" strike="noStrike" kern="1200" cap="none" spc="0" normalizeH="0" baseline="0" noProof="0">
                <a:ln>
                  <a:noFill/>
                </a:ln>
                <a:solidFill>
                  <a:srgbClr val="000000"/>
                </a:solidFill>
                <a:effectLst/>
                <a:uLnTx/>
                <a:uFillTx/>
                <a:latin typeface="Calibri"/>
                <a:cs typeface="Calibri"/>
              </a:rPr>
              <a:t>maasta riippuen </a:t>
            </a:r>
            <a:r>
              <a:rPr lang="fi-FI" sz="1200">
                <a:latin typeface="Calibri"/>
                <a:cs typeface="Calibri"/>
              </a:rPr>
              <a:t>opiske</a:t>
            </a:r>
            <a:r>
              <a:rPr kumimoji="0" lang="fi-FI" sz="1200" b="0" i="0" u="none" strike="noStrike" kern="1200" cap="none" spc="0" normalizeH="0" baseline="0" noProof="0">
                <a:ln>
                  <a:noFill/>
                </a:ln>
                <a:solidFill>
                  <a:srgbClr val="000000"/>
                </a:solidFill>
                <a:effectLst/>
                <a:uLnTx/>
                <a:uFillTx/>
                <a:latin typeface="Calibri"/>
                <a:cs typeface="Calibri"/>
              </a:rPr>
              <a:t>lijoita voidaan ottaa mukaan keskuksiin keräys-, erottelu-, uudelleenkäyttö- ja kierrätyslaitoksiin</a:t>
            </a:r>
            <a:r>
              <a:rPr lang="fi-FI" sz="1200">
                <a:latin typeface="Calibri"/>
                <a:cs typeface="Calibri"/>
              </a:rPr>
              <a:t>.</a:t>
            </a:r>
            <a:endParaRPr lang="fi-FI"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lgn="l" rtl="0">
              <a:buFont typeface="Arial" panose="020B0604020202020204" pitchFamily="34" charset="0"/>
              <a:buChar char="•"/>
              <a:defRPr/>
            </a:pPr>
            <a:r>
              <a:rPr kumimoji="0" lang="fi-FI" sz="1200" b="1" i="0" u="none" strike="noStrike" kern="1200" cap="none" spc="0" normalizeH="0" baseline="0" noProof="0">
                <a:ln>
                  <a:noFill/>
                </a:ln>
                <a:solidFill>
                  <a:srgbClr val="000000"/>
                </a:solidFill>
                <a:effectLst/>
                <a:uLnTx/>
                <a:uFillTx/>
                <a:latin typeface="Calibri"/>
                <a:cs typeface="Calibri"/>
              </a:rPr>
              <a:t>Elintarvikkeiden tukkukauppiaat</a:t>
            </a:r>
            <a:r>
              <a:rPr lang="fi-FI" sz="1200" b="1">
                <a:latin typeface="Calibri"/>
                <a:cs typeface="Calibri"/>
              </a:rPr>
              <a:t>: </a:t>
            </a:r>
            <a:r>
              <a:rPr lang="fi-FI" sz="1200">
                <a:latin typeface="Calibri"/>
                <a:cs typeface="Calibri"/>
              </a:rPr>
              <a:t>tavoitteena on </a:t>
            </a:r>
            <a:r>
              <a:rPr kumimoji="0" lang="fi-FI" sz="1200" b="0" i="0" u="none" strike="noStrike" kern="1200" cap="none" spc="0" normalizeH="0" baseline="0" noProof="0">
                <a:ln>
                  <a:noFill/>
                </a:ln>
                <a:solidFill>
                  <a:srgbClr val="000000"/>
                </a:solidFill>
                <a:effectLst/>
                <a:uLnTx/>
                <a:uFillTx/>
                <a:latin typeface="Calibri"/>
                <a:cs typeface="Calibri"/>
              </a:rPr>
              <a:t>ymmärtää tukkukauppiaiden ja tavarantoimittajien odotukset</a:t>
            </a:r>
            <a:r>
              <a:rPr lang="fi-FI" sz="1200">
                <a:latin typeface="Calibri"/>
                <a:cs typeface="Calibri"/>
              </a:rPr>
              <a:t>.</a:t>
            </a:r>
            <a:endParaRPr lang="fi-FI" sz="1200"/>
          </a:p>
          <a:p>
            <a:pPr marL="171450" indent="-171450" algn="l">
              <a:buFont typeface="Arial" panose="020B0604020202020204" pitchFamily="34" charset="0"/>
              <a:buChar char="•"/>
              <a:defRPr/>
            </a:pPr>
            <a:r>
              <a:rPr kumimoji="0" lang="fi-FI" sz="1200" b="1" i="0" u="none" strike="noStrike" kern="1200" cap="none" spc="0" normalizeH="0" baseline="0" noProof="0">
                <a:ln>
                  <a:noFill/>
                </a:ln>
                <a:solidFill>
                  <a:srgbClr val="000000"/>
                </a:solidFill>
                <a:effectLst/>
                <a:uLnTx/>
                <a:uFillTx/>
                <a:latin typeface="Calibri"/>
                <a:cs typeface="Calibri"/>
              </a:rPr>
              <a:t>Ympäristöaktivistit</a:t>
            </a:r>
            <a:r>
              <a:rPr kumimoji="0" lang="fi-FI" sz="1200" b="0" i="0" u="none" strike="noStrike" kern="1200" cap="none" spc="0" normalizeH="0" baseline="0" noProof="0">
                <a:ln>
                  <a:noFill/>
                </a:ln>
                <a:solidFill>
                  <a:srgbClr val="000000"/>
                </a:solidFill>
                <a:effectLst/>
                <a:uLnTx/>
                <a:uFillTx/>
                <a:latin typeface="Calibri"/>
                <a:cs typeface="Calibri"/>
              </a:rPr>
              <a:t>: </a:t>
            </a:r>
            <a:r>
              <a:rPr lang="fi-FI" sz="1200">
                <a:latin typeface="Calibri"/>
                <a:cs typeface="Calibri"/>
              </a:rPr>
              <a:t>Opiskelijoi</a:t>
            </a:r>
            <a:r>
              <a:rPr kumimoji="0" lang="fi-FI" sz="1200" b="0" i="0" u="none" strike="noStrike" kern="1200" cap="none" spc="0" normalizeH="0" baseline="0" noProof="0">
                <a:ln>
                  <a:noFill/>
                </a:ln>
                <a:solidFill>
                  <a:srgbClr val="000000"/>
                </a:solidFill>
                <a:effectLst/>
                <a:uLnTx/>
                <a:uFillTx/>
                <a:latin typeface="Calibri"/>
                <a:cs typeface="Calibri"/>
              </a:rPr>
              <a:t>den tulee ymmärtää ympäristöasiat viranomaisten, mutta myös aktivistien näkökulmasta. Aktivistit voivat olla yksityishenkilöitä tai kansalaisjärjestöjä organisaatioita, jotka ovat valmiita olemaan esimerkiksi vierailevia puhujia.</a:t>
            </a:r>
            <a:r>
              <a:rPr lang="fi-FI" sz="1200">
                <a:latin typeface="Calibri"/>
                <a:cs typeface="Calibri"/>
              </a:rPr>
              <a:t> </a:t>
            </a:r>
            <a:endParaRPr lang="fi-FI"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defRPr/>
            </a:pPr>
            <a:r>
              <a:rPr kumimoji="0" lang="fi-FI" sz="1200" b="0" i="0" u="none" strike="noStrike" kern="1200" cap="none" spc="0" normalizeH="0" baseline="0" noProof="0">
                <a:ln>
                  <a:noFill/>
                </a:ln>
                <a:solidFill>
                  <a:srgbClr val="000000"/>
                </a:solidFill>
                <a:effectLst/>
                <a:uLnTx/>
                <a:uFillTx/>
                <a:latin typeface="Calibri"/>
                <a:cs typeface="Calibri"/>
              </a:rPr>
              <a:t>Muut yritykset </a:t>
            </a:r>
            <a:r>
              <a:rPr kumimoji="0" lang="fi-FI" sz="1200" b="1" i="0" u="none" strike="noStrike" kern="1200" cap="none" spc="0" normalizeH="0" baseline="0" noProof="0">
                <a:ln>
                  <a:noFill/>
                </a:ln>
                <a:solidFill>
                  <a:srgbClr val="000000"/>
                </a:solidFill>
                <a:effectLst/>
                <a:uLnTx/>
                <a:uFillTx/>
                <a:latin typeface="Calibri"/>
                <a:cs typeface="Calibri"/>
              </a:rPr>
              <a:t>elintarviketeollisuudessa </a:t>
            </a:r>
            <a:r>
              <a:rPr kumimoji="0" lang="fi-FI" sz="1200" b="0" i="0" u="none" strike="noStrike" kern="1200" cap="none" spc="0" normalizeH="0" baseline="0" noProof="0">
                <a:ln>
                  <a:noFill/>
                </a:ln>
                <a:solidFill>
                  <a:srgbClr val="000000"/>
                </a:solidFill>
                <a:effectLst/>
                <a:uLnTx/>
                <a:uFillTx/>
                <a:latin typeface="Calibri"/>
                <a:cs typeface="Calibri"/>
              </a:rPr>
              <a:t>kuten biopolttoaineiden, maatalouskemikaalien ja siementen tuottajat, ravitsemusterapeutit, ravintolat, catering</a:t>
            </a:r>
            <a:r>
              <a:rPr lang="fi-FI" sz="1200">
                <a:latin typeface="Calibri"/>
                <a:cs typeface="Calibri"/>
              </a:rPr>
              <a:t>, </a:t>
            </a:r>
            <a:r>
              <a:rPr kumimoji="0" lang="fi-FI" sz="1200" b="0" i="0" u="none" strike="noStrike" kern="1200" cap="none" spc="0" normalizeH="0" baseline="0" noProof="0">
                <a:ln>
                  <a:noFill/>
                </a:ln>
                <a:solidFill>
                  <a:srgbClr val="000000"/>
                </a:solidFill>
                <a:effectLst/>
                <a:uLnTx/>
                <a:uFillTx/>
                <a:latin typeface="Calibri"/>
                <a:cs typeface="Calibri"/>
              </a:rPr>
              <a:t>jne.</a:t>
            </a:r>
            <a:r>
              <a:rPr lang="fi-FI" sz="1200">
                <a:latin typeface="Calibri"/>
                <a:cs typeface="Calibri"/>
              </a:rPr>
              <a:t> </a:t>
            </a:r>
            <a:endParaRPr lang="fi-FI"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defRPr/>
            </a:pPr>
            <a:r>
              <a:rPr lang="fi-FI" sz="1200">
                <a:latin typeface="Calibri"/>
                <a:cs typeface="Calibri"/>
              </a:rPr>
              <a:t>Elintarvikejärjestelmiin ja elintarviketeollisuuteen liittyvät </a:t>
            </a:r>
            <a:r>
              <a:rPr lang="fi-FI" sz="1200" b="1">
                <a:latin typeface="Calibri"/>
                <a:cs typeface="Calibri"/>
              </a:rPr>
              <a:t>v</a:t>
            </a:r>
            <a:r>
              <a:rPr kumimoji="0" lang="fi-FI" sz="1200" b="1" i="0" u="none" strike="noStrike" kern="1200" cap="none" spc="0" normalizeH="0" baseline="0" noProof="0">
                <a:ln>
                  <a:noFill/>
                </a:ln>
                <a:solidFill>
                  <a:srgbClr val="000000"/>
                </a:solidFill>
                <a:effectLst/>
                <a:uLnTx/>
                <a:uFillTx/>
                <a:latin typeface="Calibri"/>
                <a:cs typeface="Calibri"/>
              </a:rPr>
              <a:t>altion organisaatiot</a:t>
            </a:r>
            <a:endParaRPr lang="fi-FI" sz="1200" b="1" i="0" u="none" strike="noStrike" kern="1200" cap="none" spc="0" normalizeH="0" baseline="0" noProof="0">
              <a:ln>
                <a:noFill/>
              </a:ln>
              <a:solidFill>
                <a:srgbClr val="000000"/>
              </a:solidFill>
              <a:effectLst/>
              <a:uLnTx/>
              <a:uFillTx/>
              <a:latin typeface="Calibri"/>
              <a:cs typeface="Calibri"/>
            </a:endParaRPr>
          </a:p>
          <a:p>
            <a:pPr marL="171450" indent="-171450" algn="l">
              <a:buFont typeface="Arial" panose="020B0604020202020204" pitchFamily="34" charset="0"/>
              <a:buChar char="•"/>
              <a:defRPr/>
            </a:pPr>
            <a:r>
              <a:rPr kumimoji="0" lang="fi-FI" sz="1200" b="1" i="0" u="none" strike="noStrike" kern="1200" cap="none" spc="0" normalizeH="0" baseline="0" noProof="0">
                <a:ln>
                  <a:noFill/>
                </a:ln>
                <a:solidFill>
                  <a:srgbClr val="000000"/>
                </a:solidFill>
                <a:effectLst/>
                <a:uLnTx/>
                <a:uFillTx/>
                <a:latin typeface="Calibri"/>
                <a:cs typeface="Calibri"/>
              </a:rPr>
              <a:t>Valtiosta riippumattomat järjestöt - </a:t>
            </a:r>
            <a:r>
              <a:rPr kumimoji="0" lang="fi-FI" sz="1200" b="0" i="0" u="none" strike="noStrike" kern="1200" cap="none" spc="0" normalizeH="0" baseline="0" noProof="0">
                <a:ln>
                  <a:noFill/>
                </a:ln>
                <a:solidFill>
                  <a:srgbClr val="000000"/>
                </a:solidFill>
                <a:effectLst/>
                <a:uLnTx/>
                <a:uFillTx/>
                <a:latin typeface="Calibri"/>
                <a:cs typeface="Calibri"/>
              </a:rPr>
              <a:t>muut kuin alueen osuuskunnat.</a:t>
            </a:r>
            <a:r>
              <a:rPr lang="fi-FI" sz="1200">
                <a:latin typeface="Calibri"/>
                <a:cs typeface="Calibri"/>
              </a:rPr>
              <a:t> </a:t>
            </a:r>
            <a:endPar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algn="l" rtl="0"/>
            <a:endParaRPr lang="en-IE" sz="1200"/>
          </a:p>
        </p:txBody>
      </p:sp>
      <p:pic>
        <p:nvPicPr>
          <p:cNvPr id="4" name="Picture 3" descr="A picture containing vector graphics  Description automatically generated">
            <a:extLst>
              <a:ext uri="{FF2B5EF4-FFF2-40B4-BE49-F238E27FC236}">
                <a16:creationId xmlns:a16="http://schemas.microsoft.com/office/drawing/2014/main" id="{BA426FA9-853B-6A0A-18F1-A9DC176C4D61}"/>
              </a:ext>
            </a:extLst>
          </p:cNvPr>
          <p:cNvPicPr>
            <a:picLocks noChangeAspect="1"/>
          </p:cNvPicPr>
          <p:nvPr/>
        </p:nvPicPr>
        <p:blipFill>
          <a:blip r:embed="rId2"/>
          <a:stretch>
            <a:fillRect/>
          </a:stretch>
        </p:blipFill>
        <p:spPr>
          <a:xfrm>
            <a:off x="4694830" y="8003603"/>
            <a:ext cx="2554020" cy="1871226"/>
          </a:xfrm>
          <a:prstGeom prst="rect">
            <a:avLst/>
          </a:prstGeom>
        </p:spPr>
      </p:pic>
      <p:sp>
        <p:nvSpPr>
          <p:cNvPr id="5" name="TextBox 4">
            <a:extLst>
              <a:ext uri="{FF2B5EF4-FFF2-40B4-BE49-F238E27FC236}">
                <a16:creationId xmlns:a16="http://schemas.microsoft.com/office/drawing/2014/main" id="{8B08F8AC-24D1-2405-C9FC-F6326449A641}"/>
              </a:ext>
            </a:extLst>
          </p:cNvPr>
          <p:cNvSpPr txBox="1"/>
          <p:nvPr/>
        </p:nvSpPr>
        <p:spPr>
          <a:xfrm>
            <a:off x="903720" y="204717"/>
            <a:ext cx="1034262" cy="1569660"/>
          </a:xfrm>
          <a:prstGeom prst="rect">
            <a:avLst/>
          </a:prstGeom>
          <a:noFill/>
        </p:spPr>
        <p:txBody>
          <a:bodyPr wrap="square" rtlCol="0">
            <a:spAutoFit/>
          </a:bodyPr>
          <a:lstStyle/>
          <a:p>
            <a:pPr algn="l" rtl="0"/>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111665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544DB-2779-474C-1E46-7EA683F45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36" r="5391"/>
          <a:stretch/>
        </p:blipFill>
        <p:spPr>
          <a:xfrm>
            <a:off x="0" y="3365885"/>
            <a:ext cx="7559675" cy="5802566"/>
          </a:xfrm>
          <a:prstGeom prst="rect">
            <a:avLst/>
          </a:prstGeom>
        </p:spPr>
      </p:pic>
      <p:sp>
        <p:nvSpPr>
          <p:cNvPr id="3" name="Text Placeholder 2">
            <a:extLst>
              <a:ext uri="{FF2B5EF4-FFF2-40B4-BE49-F238E27FC236}">
                <a16:creationId xmlns:a16="http://schemas.microsoft.com/office/drawing/2014/main" id="{52827000-D9B9-C3C1-F762-A07F20986F23}"/>
              </a:ext>
            </a:extLst>
          </p:cNvPr>
          <p:cNvSpPr>
            <a:spLocks noGrp="1"/>
          </p:cNvSpPr>
          <p:nvPr>
            <p:ph type="body" sz="quarter" idx="13"/>
          </p:nvPr>
        </p:nvSpPr>
        <p:spPr>
          <a:xfrm>
            <a:off x="2194204" y="1081653"/>
            <a:ext cx="4565974" cy="927620"/>
          </a:xfrm>
        </p:spPr>
        <p:txBody>
          <a:bodyPr>
            <a:noAutofit/>
          </a:bodyPr>
          <a:lstStyle/>
          <a:p>
            <a:pPr algn="r" rtl="0"/>
            <a:r>
              <a:rPr lang="en-IE" sz="3600" i="0" err="1"/>
              <a:t>Ruokaekosysteemin</a:t>
            </a:r>
            <a:r>
              <a:rPr lang="en-IE" sz="3600" i="0"/>
              <a:t> </a:t>
            </a:r>
            <a:r>
              <a:rPr lang="en-IE" sz="3600" i="0" err="1"/>
              <a:t>ymmärtäminen</a:t>
            </a:r>
            <a:endParaRPr lang="en-IE" sz="3600" i="0"/>
          </a:p>
        </p:txBody>
      </p:sp>
      <p:sp>
        <p:nvSpPr>
          <p:cNvPr id="6" name="Slide Number Placeholder 5">
            <a:extLst>
              <a:ext uri="{FF2B5EF4-FFF2-40B4-BE49-F238E27FC236}">
                <a16:creationId xmlns:a16="http://schemas.microsoft.com/office/drawing/2014/main" id="{60CA6017-8D3C-EDC8-1147-008FBEC16663}"/>
              </a:ext>
            </a:extLst>
          </p:cNvPr>
          <p:cNvSpPr>
            <a:spLocks noGrp="1"/>
          </p:cNvSpPr>
          <p:nvPr>
            <p:ph type="sldNum" sz="quarter" idx="4"/>
          </p:nvPr>
        </p:nvSpPr>
        <p:spPr/>
        <p:txBody>
          <a:bodyPr/>
          <a:lstStyle/>
          <a:p>
            <a:pPr algn="l" rtl="0"/>
            <a:fld id="{CB2079F2-58AF-ED44-82D7-E04B2F6FD686}" type="slidenum">
              <a:rPr lang="en-US" smtClean="0"/>
              <a:pPr algn="l" rtl="0"/>
              <a:t>15</a:t>
            </a:fld>
            <a:endParaRPr lang="en-US"/>
          </a:p>
        </p:txBody>
      </p:sp>
      <p:sp>
        <p:nvSpPr>
          <p:cNvPr id="9" name="TextBox 8">
            <a:extLst>
              <a:ext uri="{FF2B5EF4-FFF2-40B4-BE49-F238E27FC236}">
                <a16:creationId xmlns:a16="http://schemas.microsoft.com/office/drawing/2014/main" id="{9D621A58-B46D-3EAF-F87B-5674A0B37B82}"/>
              </a:ext>
            </a:extLst>
          </p:cNvPr>
          <p:cNvSpPr txBox="1"/>
          <p:nvPr/>
        </p:nvSpPr>
        <p:spPr>
          <a:xfrm>
            <a:off x="1509268" y="8985269"/>
            <a:ext cx="5309714" cy="276999"/>
          </a:xfrm>
          <a:prstGeom prst="rect">
            <a:avLst/>
          </a:prstGeom>
          <a:noFill/>
        </p:spPr>
        <p:txBody>
          <a:bodyPr wrap="square" lIns="91440" tIns="45720" rIns="91440" bIns="45720" anchor="t">
            <a:spAutoFit/>
          </a:bodyPr>
          <a:lstStyle/>
          <a:p>
            <a:pPr algn="l" rtl="0"/>
            <a:r>
              <a:rPr lang="en-US" sz="1200" b="1" i="0">
                <a:solidFill>
                  <a:srgbClr val="000000"/>
                </a:solidFill>
                <a:effectLst/>
                <a:latin typeface="Calibri"/>
                <a:ea typeface="Calibri" panose="020F0502020204030204" pitchFamily="34" charset="0"/>
                <a:cs typeface="Calibri"/>
              </a:rPr>
              <a:t>Kuva 1</a:t>
            </a:r>
            <a:r>
              <a:rPr lang="en-US" sz="1200" b="0" i="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Elintarvikejärjestelmän</a:t>
            </a:r>
            <a:r>
              <a:rPr lang="en-US" sz="1200">
                <a:solidFill>
                  <a:srgbClr val="000000"/>
                </a:solidFill>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ekosysteemi</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mukautettu</a:t>
            </a:r>
            <a:r>
              <a:rPr lang="en-US" sz="1200" b="0" i="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Röös</a:t>
            </a:r>
            <a:r>
              <a:rPr lang="en-US" sz="1200" b="0" i="0" err="1">
                <a:solidFill>
                  <a:srgbClr val="000000"/>
                </a:solidFill>
                <a:effectLst/>
                <a:latin typeface="Calibri"/>
                <a:ea typeface="Calibri" panose="020F0502020204030204" pitchFamily="34" charset="0"/>
                <a:cs typeface="Calibri"/>
              </a:rPr>
              <a:t>et</a:t>
            </a:r>
            <a:r>
              <a:rPr lang="en-US" sz="1200" b="0" i="0">
                <a:solidFill>
                  <a:srgbClr val="000000"/>
                </a:solidFill>
                <a:effectLst/>
                <a:latin typeface="Calibri"/>
                <a:ea typeface="Calibri" panose="020F0502020204030204" pitchFamily="34" charset="0"/>
                <a:cs typeface="Calibri"/>
              </a:rPr>
              <a:t> et al</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2018)</a:t>
            </a:r>
            <a:endParaRPr lang="en-IE" sz="1200">
              <a:latin typeface="Calibri"/>
              <a:ea typeface="Calibri" panose="020F0502020204030204" pitchFamily="34" charset="0"/>
              <a:cs typeface="Calibri"/>
            </a:endParaRPr>
          </a:p>
        </p:txBody>
      </p:sp>
      <p:grpSp>
        <p:nvGrpSpPr>
          <p:cNvPr id="10" name="Graphic 2">
            <a:extLst>
              <a:ext uri="{FF2B5EF4-FFF2-40B4-BE49-F238E27FC236}">
                <a16:creationId xmlns:a16="http://schemas.microsoft.com/office/drawing/2014/main" id="{D3B2CFA6-725B-7B8B-D54D-23505A93053B}"/>
              </a:ext>
            </a:extLst>
          </p:cNvPr>
          <p:cNvGrpSpPr/>
          <p:nvPr/>
        </p:nvGrpSpPr>
        <p:grpSpPr>
          <a:xfrm>
            <a:off x="662170" y="1229668"/>
            <a:ext cx="1082141" cy="1124763"/>
            <a:chOff x="690225" y="4499263"/>
            <a:chExt cx="1499146" cy="1521296"/>
          </a:xfrm>
        </p:grpSpPr>
        <p:sp>
          <p:nvSpPr>
            <p:cNvPr id="11" name="Freeform 109">
              <a:extLst>
                <a:ext uri="{FF2B5EF4-FFF2-40B4-BE49-F238E27FC236}">
                  <a16:creationId xmlns:a16="http://schemas.microsoft.com/office/drawing/2014/main" id="{3C8423CB-357C-E9E4-3300-5673E457972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2" name="Graphic 2">
              <a:extLst>
                <a:ext uri="{FF2B5EF4-FFF2-40B4-BE49-F238E27FC236}">
                  <a16:creationId xmlns:a16="http://schemas.microsoft.com/office/drawing/2014/main" id="{DF7470DC-79F6-8BE8-67EE-43B4B669986F}"/>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83B5254D-8959-0120-DDBD-15A24379E86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7">
                <a:extLst>
                  <a:ext uri="{FF2B5EF4-FFF2-40B4-BE49-F238E27FC236}">
                    <a16:creationId xmlns:a16="http://schemas.microsoft.com/office/drawing/2014/main" id="{246E418B-BACB-4993-2067-CBBB91EE4C9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68">
                <a:extLst>
                  <a:ext uri="{FF2B5EF4-FFF2-40B4-BE49-F238E27FC236}">
                    <a16:creationId xmlns:a16="http://schemas.microsoft.com/office/drawing/2014/main" id="{B1BA6FDA-1D96-8D72-DED0-A1CDEF414FA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0">
                <a:extLst>
                  <a:ext uri="{FF2B5EF4-FFF2-40B4-BE49-F238E27FC236}">
                    <a16:creationId xmlns:a16="http://schemas.microsoft.com/office/drawing/2014/main" id="{82851284-2FD4-24F1-8DD4-05D9B2442B2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71">
                <a:extLst>
                  <a:ext uri="{FF2B5EF4-FFF2-40B4-BE49-F238E27FC236}">
                    <a16:creationId xmlns:a16="http://schemas.microsoft.com/office/drawing/2014/main" id="{9F61572C-6CBE-6DDD-74A9-A7397D7EC4D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529C567D-1FE6-7B91-E677-4C70B72DE80A}"/>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5A94A198-DAE3-4474-EB61-F25BC80C5136}"/>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26">
                <a:extLst>
                  <a:ext uri="{FF2B5EF4-FFF2-40B4-BE49-F238E27FC236}">
                    <a16:creationId xmlns:a16="http://schemas.microsoft.com/office/drawing/2014/main" id="{703A00CC-DE98-053C-30C4-5906A107882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1">
                <a:extLst>
                  <a:ext uri="{FF2B5EF4-FFF2-40B4-BE49-F238E27FC236}">
                    <a16:creationId xmlns:a16="http://schemas.microsoft.com/office/drawing/2014/main" id="{357DD965-00C7-4EB4-053D-3EEB4E29583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39">
                <a:extLst>
                  <a:ext uri="{FF2B5EF4-FFF2-40B4-BE49-F238E27FC236}">
                    <a16:creationId xmlns:a16="http://schemas.microsoft.com/office/drawing/2014/main" id="{4483E9CF-E28C-2186-FDC3-CFDFC4975298}"/>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5">
                <a:extLst>
                  <a:ext uri="{FF2B5EF4-FFF2-40B4-BE49-F238E27FC236}">
                    <a16:creationId xmlns:a16="http://schemas.microsoft.com/office/drawing/2014/main" id="{63EED540-CB45-3518-B82F-475DC156E92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D9D227E8-9E25-6855-0C72-4BEB5F4943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E2A4E43F-E8D0-4451-E12A-093E24A2B0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1">
                <a:extLst>
                  <a:ext uri="{FF2B5EF4-FFF2-40B4-BE49-F238E27FC236}">
                    <a16:creationId xmlns:a16="http://schemas.microsoft.com/office/drawing/2014/main" id="{C8F7B62F-27F3-1701-3AE1-C5A4EB9A17B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2">
                <a:extLst>
                  <a:ext uri="{FF2B5EF4-FFF2-40B4-BE49-F238E27FC236}">
                    <a16:creationId xmlns:a16="http://schemas.microsoft.com/office/drawing/2014/main" id="{E82FEC3A-E792-427B-73EF-124E433D984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3">
                <a:extLst>
                  <a:ext uri="{FF2B5EF4-FFF2-40B4-BE49-F238E27FC236}">
                    <a16:creationId xmlns:a16="http://schemas.microsoft.com/office/drawing/2014/main" id="{C566C3F6-1B72-4757-A044-02D8FF3B1E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24">
                <a:extLst>
                  <a:ext uri="{FF2B5EF4-FFF2-40B4-BE49-F238E27FC236}">
                    <a16:creationId xmlns:a16="http://schemas.microsoft.com/office/drawing/2014/main" id="{7887B1DB-0965-C68B-2163-D1BAECFBA9E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F87C6A73-9447-61E4-35B9-A0C10DB95C95}"/>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F2829750-2D62-E328-59B2-2AD92AA7832D}"/>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FC59BF2D-C070-2B90-5431-4DC0CB2BD83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19">
                  <a:extLst>
                    <a:ext uri="{FF2B5EF4-FFF2-40B4-BE49-F238E27FC236}">
                      <a16:creationId xmlns:a16="http://schemas.microsoft.com/office/drawing/2014/main" id="{1255D132-1DE4-9BA8-1395-C8620A8E34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7" name="Freeform 115">
                <a:extLst>
                  <a:ext uri="{FF2B5EF4-FFF2-40B4-BE49-F238E27FC236}">
                    <a16:creationId xmlns:a16="http://schemas.microsoft.com/office/drawing/2014/main" id="{5C191EF3-F902-DB67-9900-A8F09664574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6">
                <a:extLst>
                  <a:ext uri="{FF2B5EF4-FFF2-40B4-BE49-F238E27FC236}">
                    <a16:creationId xmlns:a16="http://schemas.microsoft.com/office/drawing/2014/main" id="{28A7573A-1C26-5D6B-63D1-504D6AB8CFC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9" name="Freeform 117">
                <a:extLst>
                  <a:ext uri="{FF2B5EF4-FFF2-40B4-BE49-F238E27FC236}">
                    <a16:creationId xmlns:a16="http://schemas.microsoft.com/office/drawing/2014/main" id="{16C35350-6658-7735-57E1-72BB1CCB516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B72E5B6C-B4A3-E340-4B67-2AC42F89B5DD}"/>
              </a:ext>
            </a:extLst>
          </p:cNvPr>
          <p:cNvSpPr txBox="1"/>
          <p:nvPr/>
        </p:nvSpPr>
        <p:spPr>
          <a:xfrm>
            <a:off x="1786768" y="7992055"/>
            <a:ext cx="3999522" cy="656590"/>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Ulkoiset tekijät</a:t>
            </a:r>
          </a:p>
          <a:p>
            <a:pPr algn="ctr" rtl="0">
              <a:lnSpc>
                <a:spcPts val="1140"/>
              </a:lnSpc>
            </a:pPr>
            <a:r>
              <a:rPr lang="en-GB" sz="1000">
                <a:latin typeface="Calibri"/>
                <a:cs typeface="Calibri"/>
              </a:rPr>
              <a:t>Hallitukset/poliittiset päättäjät, kansainväliset toimijat, markkinat, lobbaajat, kansalaisjärjestöt, yliopistot, media, kulttuuri, kuluttajien tietoisuus</a:t>
            </a:r>
            <a:endParaRPr lang="en-GB" sz="100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80DF199-29A3-519D-D178-7940737BB4D2}"/>
              </a:ext>
            </a:extLst>
          </p:cNvPr>
          <p:cNvSpPr txBox="1"/>
          <p:nvPr/>
        </p:nvSpPr>
        <p:spPr>
          <a:xfrm>
            <a:off x="101506" y="6601709"/>
            <a:ext cx="1194865" cy="1074974"/>
          </a:xfrm>
          <a:prstGeom prst="rect">
            <a:avLst/>
          </a:prstGeom>
          <a:noFill/>
        </p:spPr>
        <p:txBody>
          <a:bodyPr wrap="square" lIns="91440" tIns="45720" rIns="91440" bIns="45720" rtlCol="0" anchor="t">
            <a:spAutoFit/>
          </a:bodyPr>
          <a:lstStyle/>
          <a:p>
            <a:pPr algn="ctr" rtl="0">
              <a:lnSpc>
                <a:spcPts val="1140"/>
              </a:lnSpc>
            </a:pPr>
            <a:r>
              <a:rPr lang="fi-FI" sz="900">
                <a:latin typeface="Calibri" panose="020F0502020204030204" pitchFamily="34" charset="0"/>
                <a:cs typeface="Calibri" panose="020F0502020204030204" pitchFamily="34" charset="0"/>
              </a:rPr>
              <a:t>lannoitteet kemikaalit</a:t>
            </a:r>
          </a:p>
          <a:p>
            <a:pPr algn="ctr" rtl="0">
              <a:lnSpc>
                <a:spcPts val="1140"/>
              </a:lnSpc>
            </a:pPr>
            <a:r>
              <a:rPr lang="fi-FI" sz="900">
                <a:latin typeface="Calibri"/>
                <a:cs typeface="Calibri"/>
              </a:rPr>
              <a:t>fossiiliset polttoaineet</a:t>
            </a:r>
          </a:p>
          <a:p>
            <a:pPr algn="ctr" rtl="0">
              <a:lnSpc>
                <a:spcPts val="1140"/>
              </a:lnSpc>
            </a:pPr>
            <a:r>
              <a:rPr lang="fi-FI" sz="900">
                <a:latin typeface="Calibri"/>
                <a:cs typeface="Calibri"/>
              </a:rPr>
              <a:t>kastelu</a:t>
            </a:r>
            <a:endParaRPr lang="fi-FI" sz="900">
              <a:latin typeface="Calibri" panose="020F0502020204030204" pitchFamily="34" charset="0"/>
              <a:cs typeface="Calibri" panose="020F0502020204030204" pitchFamily="34" charset="0"/>
            </a:endParaRPr>
          </a:p>
          <a:p>
            <a:pPr algn="ctr" rtl="0">
              <a:lnSpc>
                <a:spcPts val="1140"/>
              </a:lnSpc>
            </a:pPr>
            <a:r>
              <a:rPr lang="fi-FI" sz="900">
                <a:latin typeface="Calibri" panose="020F0502020204030204" pitchFamily="34" charset="0"/>
                <a:cs typeface="Calibri" panose="020F0502020204030204" pitchFamily="34" charset="0"/>
              </a:rPr>
              <a:t>koneisto</a:t>
            </a:r>
          </a:p>
          <a:p>
            <a:pPr algn="ctr" rtl="0">
              <a:lnSpc>
                <a:spcPts val="1140"/>
              </a:lnSpc>
            </a:pPr>
            <a:r>
              <a:rPr lang="fi-FI" sz="900">
                <a:latin typeface="Calibri" panose="020F0502020204030204" pitchFamily="34" charset="0"/>
                <a:cs typeface="Calibri" panose="020F0502020204030204" pitchFamily="34" charset="0"/>
              </a:rPr>
              <a:t>siemenet</a:t>
            </a:r>
          </a:p>
        </p:txBody>
      </p:sp>
      <p:sp>
        <p:nvSpPr>
          <p:cNvPr id="41" name="TextBox 40">
            <a:extLst>
              <a:ext uri="{FF2B5EF4-FFF2-40B4-BE49-F238E27FC236}">
                <a16:creationId xmlns:a16="http://schemas.microsoft.com/office/drawing/2014/main" id="{DBC1E838-A3F8-68CF-D11D-ADA0AE1C348F}"/>
              </a:ext>
            </a:extLst>
          </p:cNvPr>
          <p:cNvSpPr txBox="1"/>
          <p:nvPr/>
        </p:nvSpPr>
        <p:spPr>
          <a:xfrm>
            <a:off x="3578759" y="6926403"/>
            <a:ext cx="1146701" cy="515526"/>
          </a:xfrm>
          <a:prstGeom prst="rect">
            <a:avLst/>
          </a:prstGeom>
          <a:noFill/>
        </p:spPr>
        <p:txBody>
          <a:bodyPr wrap="square" rtlCol="0">
            <a:spAutoFit/>
          </a:bodyPr>
          <a:lstStyle/>
          <a:p>
            <a:pPr algn="ctr" rtl="0">
              <a:lnSpc>
                <a:spcPts val="1140"/>
              </a:lnSpc>
            </a:pPr>
            <a:r>
              <a:rPr lang="en-GB" sz="1000">
                <a:latin typeface="Calibri" panose="020F0502020204030204" pitchFamily="34" charset="0"/>
                <a:cs typeface="Calibri" panose="020F0502020204030204" pitchFamily="34" charset="0"/>
              </a:rPr>
              <a:t>Jalostajat</a:t>
            </a:r>
          </a:p>
          <a:p>
            <a:pPr algn="ctr" rtl="0">
              <a:lnSpc>
                <a:spcPts val="1140"/>
              </a:lnSpc>
            </a:pPr>
            <a:r>
              <a:rPr lang="en-GB" sz="1000">
                <a:latin typeface="Calibri" panose="020F0502020204030204" pitchFamily="34" charset="0"/>
                <a:cs typeface="Calibri" panose="020F0502020204030204" pitchFamily="34" charset="0"/>
              </a:rPr>
              <a:t>Jakelijat</a:t>
            </a:r>
          </a:p>
          <a:p>
            <a:pPr algn="ctr" rtl="0">
              <a:lnSpc>
                <a:spcPts val="1140"/>
              </a:lnSpc>
            </a:pPr>
            <a:r>
              <a:rPr lang="en-GB" sz="1000">
                <a:latin typeface="Calibri" panose="020F0502020204030204" pitchFamily="34" charset="0"/>
                <a:cs typeface="Calibri" panose="020F0502020204030204" pitchFamily="34" charset="0"/>
              </a:rPr>
              <a:t>Kauppiaat</a:t>
            </a:r>
          </a:p>
        </p:txBody>
      </p:sp>
      <p:sp>
        <p:nvSpPr>
          <p:cNvPr id="42" name="TextBox 41">
            <a:extLst>
              <a:ext uri="{FF2B5EF4-FFF2-40B4-BE49-F238E27FC236}">
                <a16:creationId xmlns:a16="http://schemas.microsoft.com/office/drawing/2014/main" id="{F716E08F-3C78-D78B-7482-1DE90537A6DB}"/>
              </a:ext>
            </a:extLst>
          </p:cNvPr>
          <p:cNvSpPr txBox="1"/>
          <p:nvPr/>
        </p:nvSpPr>
        <p:spPr>
          <a:xfrm>
            <a:off x="5360197" y="6901379"/>
            <a:ext cx="1146701" cy="515526"/>
          </a:xfrm>
          <a:prstGeom prst="rect">
            <a:avLst/>
          </a:prstGeom>
          <a:noFill/>
        </p:spPr>
        <p:txBody>
          <a:bodyPr wrap="square" lIns="91440" tIns="45720" rIns="91440" bIns="45720" rtlCol="0" anchor="t">
            <a:spAutoFit/>
          </a:bodyPr>
          <a:lstStyle/>
          <a:p>
            <a:pPr algn="ctr" rtl="0">
              <a:lnSpc>
                <a:spcPts val="1140"/>
              </a:lnSpc>
            </a:pPr>
            <a:r>
              <a:rPr lang="en-GB" sz="1000">
                <a:latin typeface="Calibri"/>
                <a:cs typeface="Calibri"/>
              </a:rPr>
              <a:t>Jälleenmyyjät</a:t>
            </a:r>
          </a:p>
          <a:p>
            <a:pPr algn="ctr" rtl="0">
              <a:lnSpc>
                <a:spcPts val="1140"/>
              </a:lnSpc>
            </a:pPr>
            <a:r>
              <a:rPr lang="en-GB" sz="1000">
                <a:latin typeface="Calibri"/>
                <a:cs typeface="Calibri"/>
              </a:rPr>
              <a:t>Ruokapisteet</a:t>
            </a:r>
          </a:p>
          <a:p>
            <a:pPr algn="ctr" rtl="0">
              <a:lnSpc>
                <a:spcPts val="1140"/>
              </a:lnSpc>
            </a:pPr>
            <a:r>
              <a:rPr lang="en-GB" sz="1000">
                <a:latin typeface="Calibri"/>
                <a:cs typeface="Calibri"/>
              </a:rPr>
              <a:t>Kuluttajat</a:t>
            </a:r>
            <a:endParaRPr lang="en-GB" sz="100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86B08F4A-06CF-FDF0-E28F-80AAFA3315A8}"/>
              </a:ext>
            </a:extLst>
          </p:cNvPr>
          <p:cNvSpPr txBox="1"/>
          <p:nvPr/>
        </p:nvSpPr>
        <p:spPr>
          <a:xfrm>
            <a:off x="351781" y="6035606"/>
            <a:ext cx="711058" cy="238720"/>
          </a:xfrm>
          <a:prstGeom prst="rect">
            <a:avLst/>
          </a:prstGeom>
          <a:noFill/>
        </p:spPr>
        <p:txBody>
          <a:bodyPr wrap="square" rtlCol="0">
            <a:spAutoFit/>
          </a:bodyPr>
          <a:lstStyle/>
          <a:p>
            <a:pPr algn="ctr" rtl="0">
              <a:lnSpc>
                <a:spcPts val="1140"/>
              </a:lnSpc>
            </a:pPr>
            <a:r>
              <a:rPr lang="en-GB" sz="1200" b="1">
                <a:latin typeface="Calibri" panose="020F0502020204030204" pitchFamily="34" charset="0"/>
                <a:cs typeface="Calibri" panose="020F0502020204030204" pitchFamily="34" charset="0"/>
              </a:rPr>
              <a:t>Maa</a:t>
            </a:r>
            <a:endParaRPr lang="en-GB" sz="100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B634F86-720E-9780-211E-30B1330CC4F6}"/>
              </a:ext>
            </a:extLst>
          </p:cNvPr>
          <p:cNvSpPr txBox="1"/>
          <p:nvPr/>
        </p:nvSpPr>
        <p:spPr>
          <a:xfrm>
            <a:off x="1762571" y="6060419"/>
            <a:ext cx="900843" cy="238783"/>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Sato</a:t>
            </a:r>
            <a:endParaRPr lang="en-GB" sz="1200" b="1">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3E86799-55E8-D847-94FB-E26BF4ED3D71}"/>
              </a:ext>
            </a:extLst>
          </p:cNvPr>
          <p:cNvSpPr txBox="1"/>
          <p:nvPr/>
        </p:nvSpPr>
        <p:spPr>
          <a:xfrm>
            <a:off x="3361769" y="6035606"/>
            <a:ext cx="711058" cy="238720"/>
          </a:xfrm>
          <a:prstGeom prst="rect">
            <a:avLst/>
          </a:prstGeom>
          <a:noFill/>
        </p:spPr>
        <p:txBody>
          <a:bodyPr wrap="square" rtlCol="0">
            <a:spAutoFit/>
          </a:bodyPr>
          <a:lstStyle/>
          <a:p>
            <a:pPr algn="ctr" rtl="0">
              <a:lnSpc>
                <a:spcPts val="1140"/>
              </a:lnSpc>
            </a:pPr>
            <a:r>
              <a:rPr lang="en-GB" sz="1200" b="1">
                <a:latin typeface="Calibri" panose="020F0502020204030204" pitchFamily="34" charset="0"/>
                <a:cs typeface="Calibri" panose="020F0502020204030204" pitchFamily="34" charset="0"/>
              </a:rPr>
              <a:t>Tuote</a:t>
            </a:r>
            <a:endParaRPr lang="en-GB" sz="1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D2AE43C-B30C-0502-1049-AA328CCBDEC8}"/>
              </a:ext>
            </a:extLst>
          </p:cNvPr>
          <p:cNvSpPr txBox="1"/>
          <p:nvPr/>
        </p:nvSpPr>
        <p:spPr>
          <a:xfrm>
            <a:off x="4959541" y="6045766"/>
            <a:ext cx="801313" cy="238783"/>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Käsittely</a:t>
            </a:r>
            <a:endParaRPr lang="en-GB" sz="1200" b="1">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85B48A2-7BE2-7422-4FC3-6BF8D3D9043F}"/>
              </a:ext>
            </a:extLst>
          </p:cNvPr>
          <p:cNvSpPr txBox="1"/>
          <p:nvPr/>
        </p:nvSpPr>
        <p:spPr>
          <a:xfrm>
            <a:off x="6678257" y="6035606"/>
            <a:ext cx="801312" cy="238720"/>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Ihmiset</a:t>
            </a:r>
            <a:endParaRPr lang="en-GB" sz="1200" b="1">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38EF80DB-6354-91BA-370B-22267AF8F920}"/>
              </a:ext>
            </a:extLst>
          </p:cNvPr>
          <p:cNvGrpSpPr/>
          <p:nvPr/>
        </p:nvGrpSpPr>
        <p:grpSpPr>
          <a:xfrm>
            <a:off x="1505635" y="5721566"/>
            <a:ext cx="252313" cy="280713"/>
            <a:chOff x="-914308" y="6462753"/>
            <a:chExt cx="252313" cy="280713"/>
          </a:xfrm>
        </p:grpSpPr>
        <p:sp>
          <p:nvSpPr>
            <p:cNvPr id="49" name="Oval 48">
              <a:extLst>
                <a:ext uri="{FF2B5EF4-FFF2-40B4-BE49-F238E27FC236}">
                  <a16:creationId xmlns:a16="http://schemas.microsoft.com/office/drawing/2014/main" id="{F2768DA6-37BC-1035-EB45-90A9729229DE}"/>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8" name="TextBox 47">
              <a:extLst>
                <a:ext uri="{FF2B5EF4-FFF2-40B4-BE49-F238E27FC236}">
                  <a16:creationId xmlns:a16="http://schemas.microsoft.com/office/drawing/2014/main" id="{482DFFC3-DBEC-E61D-7A8F-DA0795388381}"/>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1</a:t>
              </a:r>
              <a:endParaRPr lang="en-GB" sz="160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C5AB2CA5-0D86-9D2A-DC39-D60D4E782177}"/>
              </a:ext>
            </a:extLst>
          </p:cNvPr>
          <p:cNvGrpSpPr/>
          <p:nvPr/>
        </p:nvGrpSpPr>
        <p:grpSpPr>
          <a:xfrm>
            <a:off x="2995476" y="5721566"/>
            <a:ext cx="252313" cy="280713"/>
            <a:chOff x="-914308" y="6462753"/>
            <a:chExt cx="252313" cy="280713"/>
          </a:xfrm>
        </p:grpSpPr>
        <p:sp>
          <p:nvSpPr>
            <p:cNvPr id="52" name="Oval 51">
              <a:extLst>
                <a:ext uri="{FF2B5EF4-FFF2-40B4-BE49-F238E27FC236}">
                  <a16:creationId xmlns:a16="http://schemas.microsoft.com/office/drawing/2014/main" id="{F3672206-3485-088C-2484-00A4AB74AE50}"/>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TextBox 52">
              <a:extLst>
                <a:ext uri="{FF2B5EF4-FFF2-40B4-BE49-F238E27FC236}">
                  <a16:creationId xmlns:a16="http://schemas.microsoft.com/office/drawing/2014/main" id="{92EBD7C3-28F8-22DF-F56F-5582FCC2B7B5}"/>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2</a:t>
              </a:r>
              <a:endParaRPr lang="en-GB" sz="1600">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F64C940F-24B4-C417-9D32-905E67E1FD50}"/>
              </a:ext>
            </a:extLst>
          </p:cNvPr>
          <p:cNvGrpSpPr/>
          <p:nvPr/>
        </p:nvGrpSpPr>
        <p:grpSpPr>
          <a:xfrm>
            <a:off x="4524731" y="5721566"/>
            <a:ext cx="252313" cy="280713"/>
            <a:chOff x="-914308" y="6462753"/>
            <a:chExt cx="252313" cy="280713"/>
          </a:xfrm>
        </p:grpSpPr>
        <p:sp>
          <p:nvSpPr>
            <p:cNvPr id="55" name="Oval 54">
              <a:extLst>
                <a:ext uri="{FF2B5EF4-FFF2-40B4-BE49-F238E27FC236}">
                  <a16:creationId xmlns:a16="http://schemas.microsoft.com/office/drawing/2014/main" id="{39FA2933-34EA-450B-BFB3-DCE2BB9AE317}"/>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TextBox 55">
              <a:extLst>
                <a:ext uri="{FF2B5EF4-FFF2-40B4-BE49-F238E27FC236}">
                  <a16:creationId xmlns:a16="http://schemas.microsoft.com/office/drawing/2014/main" id="{5D84DE9C-746A-B6F7-90D6-656D8496B363}"/>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3</a:t>
              </a:r>
              <a:endParaRPr lang="en-GB" sz="1600">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0BD713EC-A5E5-C878-A8B2-75CD0CC3B11E}"/>
              </a:ext>
            </a:extLst>
          </p:cNvPr>
          <p:cNvGrpSpPr/>
          <p:nvPr/>
        </p:nvGrpSpPr>
        <p:grpSpPr>
          <a:xfrm>
            <a:off x="6093400" y="5721566"/>
            <a:ext cx="252313" cy="280713"/>
            <a:chOff x="-914308" y="6462753"/>
            <a:chExt cx="252313" cy="280713"/>
          </a:xfrm>
        </p:grpSpPr>
        <p:sp>
          <p:nvSpPr>
            <p:cNvPr id="58" name="Oval 57">
              <a:extLst>
                <a:ext uri="{FF2B5EF4-FFF2-40B4-BE49-F238E27FC236}">
                  <a16:creationId xmlns:a16="http://schemas.microsoft.com/office/drawing/2014/main" id="{7E8A67ED-D819-E501-0DE5-CEFDA5BE38E6}"/>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9" name="TextBox 58">
              <a:extLst>
                <a:ext uri="{FF2B5EF4-FFF2-40B4-BE49-F238E27FC236}">
                  <a16:creationId xmlns:a16="http://schemas.microsoft.com/office/drawing/2014/main" id="{4C16F07E-ABD1-517A-119A-7C81633DD1DB}"/>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4</a:t>
              </a:r>
              <a:endParaRPr lang="en-GB" sz="160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6CAA8E9C-078A-0769-F772-E8AA701EF200}"/>
              </a:ext>
            </a:extLst>
          </p:cNvPr>
          <p:cNvSpPr txBox="1"/>
          <p:nvPr/>
        </p:nvSpPr>
        <p:spPr>
          <a:xfrm>
            <a:off x="245073" y="3546772"/>
            <a:ext cx="1382933" cy="2282997"/>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Ekosysteemin toiminnot</a:t>
            </a:r>
          </a:p>
          <a:p>
            <a:pPr algn="ctr" rtl="0">
              <a:lnSpc>
                <a:spcPts val="1140"/>
              </a:lnSpc>
            </a:pPr>
            <a:r>
              <a:rPr lang="en-GB" sz="900">
                <a:latin typeface="Calibri"/>
                <a:cs typeface="Calibri"/>
              </a:rPr>
              <a:t>maaperän hedelmällisyys</a:t>
            </a:r>
          </a:p>
          <a:p>
            <a:pPr algn="ctr" rtl="0">
              <a:lnSpc>
                <a:spcPts val="1140"/>
              </a:lnSpc>
            </a:pPr>
            <a:r>
              <a:rPr lang="en-GB" sz="900">
                <a:latin typeface="Calibri"/>
                <a:cs typeface="Calibri"/>
              </a:rPr>
              <a:t>ravinteiden kierto</a:t>
            </a:r>
          </a:p>
          <a:p>
            <a:pPr algn="ctr" rtl="0">
              <a:lnSpc>
                <a:spcPts val="1140"/>
              </a:lnSpc>
            </a:pPr>
            <a:r>
              <a:rPr lang="en-GB" sz="900">
                <a:latin typeface="Calibri"/>
                <a:cs typeface="Calibri"/>
              </a:rPr>
              <a:t>vesihuolto</a:t>
            </a:r>
          </a:p>
          <a:p>
            <a:pPr algn="ctr" rtl="0">
              <a:lnSpc>
                <a:spcPts val="1140"/>
              </a:lnSpc>
            </a:pPr>
            <a:r>
              <a:rPr lang="en-GB" sz="900">
                <a:latin typeface="Calibri"/>
                <a:cs typeface="Calibri"/>
              </a:rPr>
              <a:t>Ilman laatu, biologinen monimuotoisuus</a:t>
            </a:r>
            <a:endParaRPr lang="en-GB"/>
          </a:p>
          <a:p>
            <a:pPr algn="ctr" rtl="0">
              <a:lnSpc>
                <a:spcPts val="1140"/>
              </a:lnSpc>
            </a:pPr>
            <a:r>
              <a:rPr lang="en-GB" sz="900">
                <a:latin typeface="Calibri"/>
                <a:cs typeface="Calibri"/>
              </a:rPr>
              <a:t>hyönteisten/tuholaisten torjunta</a:t>
            </a:r>
            <a:endParaRPr lang="en-GB">
              <a:latin typeface="Century Schoolbook" panose="02040604050505020304"/>
              <a:cs typeface="Calibri"/>
            </a:endParaRPr>
          </a:p>
          <a:p>
            <a:pPr algn="ctr" rtl="0">
              <a:lnSpc>
                <a:spcPct val="150000"/>
              </a:lnSpc>
            </a:pPr>
            <a:r>
              <a:rPr lang="en-GB" sz="1200" b="1">
                <a:latin typeface="Calibri"/>
                <a:cs typeface="Calibri"/>
              </a:rPr>
              <a:t>Ilmasto</a:t>
            </a:r>
          </a:p>
          <a:p>
            <a:pPr algn="ctr" rtl="0">
              <a:lnSpc>
                <a:spcPct val="150000"/>
              </a:lnSpc>
            </a:pPr>
            <a:r>
              <a:rPr lang="en-GB" sz="1200" b="1">
                <a:latin typeface="Calibri"/>
                <a:cs typeface="Calibri"/>
              </a:rPr>
              <a:t>Uusiutumattomat</a:t>
            </a:r>
          </a:p>
          <a:p>
            <a:pPr algn="ctr" rtl="0">
              <a:lnSpc>
                <a:spcPts val="740"/>
              </a:lnSpc>
            </a:pPr>
            <a:r>
              <a:rPr lang="en-GB" sz="900">
                <a:latin typeface="Calibri"/>
                <a:cs typeface="Calibri"/>
              </a:rPr>
              <a:t>mineraalit</a:t>
            </a:r>
          </a:p>
          <a:p>
            <a:pPr algn="ctr" rtl="0">
              <a:lnSpc>
                <a:spcPts val="1140"/>
              </a:lnSpc>
            </a:pPr>
            <a:r>
              <a:rPr lang="en-GB" sz="900" err="1">
                <a:latin typeface="Calibri"/>
                <a:cs typeface="Calibri"/>
              </a:rPr>
              <a:t>pohjavesi</a:t>
            </a:r>
            <a:endParaRPr lang="en-GB" sz="900">
              <a:latin typeface="Calibri"/>
              <a:cs typeface="Calibri"/>
            </a:endParaRPr>
          </a:p>
          <a:p>
            <a:pPr algn="ctr" rtl="0">
              <a:lnSpc>
                <a:spcPts val="1140"/>
              </a:lnSpc>
            </a:pPr>
            <a:endParaRPr lang="en-GB" sz="900">
              <a:latin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06E281BE-C769-3FA3-A68B-20A955B105B2}"/>
              </a:ext>
            </a:extLst>
          </p:cNvPr>
          <p:cNvCxnSpPr>
            <a:cxnSpLocks/>
          </p:cNvCxnSpPr>
          <p:nvPr/>
        </p:nvCxnSpPr>
        <p:spPr>
          <a:xfrm>
            <a:off x="566165" y="4871971"/>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873835-2223-1213-4BCB-DB7A351EAE36}"/>
              </a:ext>
            </a:extLst>
          </p:cNvPr>
          <p:cNvCxnSpPr>
            <a:cxnSpLocks/>
          </p:cNvCxnSpPr>
          <p:nvPr/>
        </p:nvCxnSpPr>
        <p:spPr>
          <a:xfrm>
            <a:off x="567534" y="5121492"/>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5243309-9735-08F7-EA9D-A3D8A9BCA195}"/>
              </a:ext>
            </a:extLst>
          </p:cNvPr>
          <p:cNvSpPr txBox="1"/>
          <p:nvPr/>
        </p:nvSpPr>
        <p:spPr>
          <a:xfrm>
            <a:off x="6247420" y="4627478"/>
            <a:ext cx="1232149" cy="792846"/>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Terveyshaitat</a:t>
            </a:r>
          </a:p>
          <a:p>
            <a:pPr algn="ctr" rtl="0">
              <a:lnSpc>
                <a:spcPts val="1140"/>
              </a:lnSpc>
            </a:pPr>
            <a:r>
              <a:rPr lang="en-GB" sz="900">
                <a:latin typeface="Calibri"/>
                <a:cs typeface="Calibri"/>
              </a:rPr>
              <a:t>sairaus</a:t>
            </a:r>
          </a:p>
          <a:p>
            <a:pPr algn="ctr" rtl="0">
              <a:lnSpc>
                <a:spcPts val="1140"/>
              </a:lnSpc>
            </a:pPr>
            <a:r>
              <a:rPr lang="en-GB" sz="900">
                <a:latin typeface="Calibri"/>
                <a:cs typeface="Calibri"/>
              </a:rPr>
              <a:t>lihavuus</a:t>
            </a:r>
          </a:p>
          <a:p>
            <a:pPr algn="ctr" rtl="0">
              <a:lnSpc>
                <a:spcPts val="1140"/>
              </a:lnSpc>
            </a:pPr>
            <a:r>
              <a:rPr lang="en-GB" sz="900">
                <a:latin typeface="Calibri"/>
                <a:cs typeface="Calibri"/>
              </a:rPr>
              <a:t>aliravitsemus</a:t>
            </a:r>
            <a:endParaRPr lang="en-GB" sz="900">
              <a:latin typeface="Calibri" panose="020F0502020204030204" pitchFamily="34" charset="0"/>
              <a:cs typeface="Calibri" panose="020F0502020204030204" pitchFamily="34" charset="0"/>
            </a:endParaRPr>
          </a:p>
          <a:p>
            <a:pPr algn="ctr" rtl="0">
              <a:lnSpc>
                <a:spcPts val="1140"/>
              </a:lnSpc>
            </a:pPr>
            <a:r>
              <a:rPr lang="en-GB" sz="900">
                <a:latin typeface="Calibri"/>
                <a:cs typeface="Calibri"/>
              </a:rPr>
              <a:t>nälkä</a:t>
            </a:r>
          </a:p>
        </p:txBody>
      </p:sp>
      <p:sp>
        <p:nvSpPr>
          <p:cNvPr id="65" name="TextBox 64">
            <a:extLst>
              <a:ext uri="{FF2B5EF4-FFF2-40B4-BE49-F238E27FC236}">
                <a16:creationId xmlns:a16="http://schemas.microsoft.com/office/drawing/2014/main" id="{D4EC6BE9-4054-3756-C61A-CD54A0C856E9}"/>
              </a:ext>
            </a:extLst>
          </p:cNvPr>
          <p:cNvSpPr txBox="1"/>
          <p:nvPr/>
        </p:nvSpPr>
        <p:spPr>
          <a:xfrm>
            <a:off x="4775162" y="4973389"/>
            <a:ext cx="1232149" cy="651781"/>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Ruokajäte</a:t>
            </a:r>
          </a:p>
          <a:p>
            <a:pPr algn="ctr" rtl="0">
              <a:lnSpc>
                <a:spcPts val="1140"/>
              </a:lnSpc>
            </a:pPr>
            <a:r>
              <a:rPr lang="en-GB" sz="900">
                <a:latin typeface="Calibri"/>
                <a:cs typeface="Calibri"/>
              </a:rPr>
              <a:t>liikakulutus</a:t>
            </a:r>
            <a:endParaRPr lang="en-GB" sz="900">
              <a:latin typeface="Calibri" panose="020F0502020204030204" pitchFamily="34" charset="0"/>
              <a:cs typeface="Calibri" panose="020F0502020204030204" pitchFamily="34" charset="0"/>
            </a:endParaRPr>
          </a:p>
          <a:p>
            <a:pPr algn="ctr" rtl="0">
              <a:lnSpc>
                <a:spcPts val="1140"/>
              </a:lnSpc>
            </a:pPr>
            <a:r>
              <a:rPr lang="en-GB" sz="900">
                <a:latin typeface="Calibri"/>
                <a:cs typeface="Calibri"/>
              </a:rPr>
              <a:t>ruokailutottumukset</a:t>
            </a:r>
          </a:p>
          <a:p>
            <a:pPr algn="ctr" rtl="0">
              <a:lnSpc>
                <a:spcPts val="1140"/>
              </a:lnSpc>
            </a:pPr>
            <a:r>
              <a:rPr lang="en-GB" sz="900">
                <a:latin typeface="Calibri"/>
                <a:cs typeface="Calibri"/>
              </a:rPr>
              <a:t>huono ruokalukutaito</a:t>
            </a:r>
          </a:p>
        </p:txBody>
      </p:sp>
      <p:sp>
        <p:nvSpPr>
          <p:cNvPr id="66" name="TextBox 65">
            <a:extLst>
              <a:ext uri="{FF2B5EF4-FFF2-40B4-BE49-F238E27FC236}">
                <a16:creationId xmlns:a16="http://schemas.microsoft.com/office/drawing/2014/main" id="{EE79EC89-E379-C6F7-69B2-B673D2791248}"/>
              </a:ext>
            </a:extLst>
          </p:cNvPr>
          <p:cNvSpPr txBox="1"/>
          <p:nvPr/>
        </p:nvSpPr>
        <p:spPr>
          <a:xfrm>
            <a:off x="1608406" y="5024305"/>
            <a:ext cx="1232149" cy="792846"/>
          </a:xfrm>
          <a:prstGeom prst="rect">
            <a:avLst/>
          </a:prstGeom>
          <a:noFill/>
        </p:spPr>
        <p:txBody>
          <a:bodyPr wrap="square" rtlCol="0">
            <a:spAutoFit/>
          </a:bodyPr>
          <a:lstStyle/>
          <a:p>
            <a:pPr algn="ctr" rtl="0">
              <a:lnSpc>
                <a:spcPts val="1140"/>
              </a:lnSpc>
            </a:pPr>
            <a:r>
              <a:rPr lang="en-US" sz="1200" b="1">
                <a:latin typeface="Calibri" panose="020F0502020204030204" pitchFamily="34" charset="0"/>
                <a:cs typeface="Calibri" panose="020F0502020204030204" pitchFamily="34" charset="0"/>
              </a:rPr>
              <a:t>Tuoton menetys</a:t>
            </a:r>
            <a:endParaRPr lang="en-GB" sz="1200" b="1">
              <a:latin typeface="Calibri" panose="020F0502020204030204" pitchFamily="34" charset="0"/>
              <a:cs typeface="Calibri" panose="020F0502020204030204" pitchFamily="34" charset="0"/>
            </a:endParaRPr>
          </a:p>
          <a:p>
            <a:pPr algn="ctr" rtl="0">
              <a:lnSpc>
                <a:spcPts val="1140"/>
              </a:lnSpc>
            </a:pPr>
            <a:r>
              <a:rPr lang="en-GB" sz="900">
                <a:latin typeface="Calibri" panose="020F0502020204030204" pitchFamily="34" charset="0"/>
                <a:cs typeface="Calibri" panose="020F0502020204030204" pitchFamily="34" charset="0"/>
              </a:rPr>
              <a:t>tehottomuus</a:t>
            </a:r>
          </a:p>
          <a:p>
            <a:pPr algn="ctr" rtl="0">
              <a:lnSpc>
                <a:spcPts val="1140"/>
              </a:lnSpc>
            </a:pPr>
            <a:r>
              <a:rPr lang="en-GB" sz="900">
                <a:latin typeface="Calibri" panose="020F0502020204030204" pitchFamily="34" charset="0"/>
                <a:cs typeface="Calibri" panose="020F0502020204030204" pitchFamily="34" charset="0"/>
              </a:rPr>
              <a:t>tuholaiset ja taudit</a:t>
            </a:r>
          </a:p>
          <a:p>
            <a:pPr algn="ctr" rtl="0">
              <a:lnSpc>
                <a:spcPts val="1140"/>
              </a:lnSpc>
            </a:pPr>
            <a:r>
              <a:rPr lang="en-GB" sz="900">
                <a:latin typeface="Calibri" panose="020F0502020204030204" pitchFamily="34" charset="0"/>
                <a:cs typeface="Calibri" panose="020F0502020204030204" pitchFamily="34" charset="0"/>
              </a:rPr>
              <a:t>resurssien puute</a:t>
            </a:r>
          </a:p>
          <a:p>
            <a:pPr algn="ctr" rtl="0">
              <a:lnSpc>
                <a:spcPts val="1140"/>
              </a:lnSpc>
            </a:pPr>
            <a:r>
              <a:rPr lang="en-GB" sz="900">
                <a:latin typeface="Calibri" panose="020F0502020204030204" pitchFamily="34" charset="0"/>
                <a:cs typeface="Calibri" panose="020F0502020204030204" pitchFamily="34" charset="0"/>
              </a:rPr>
              <a:t>sää</a:t>
            </a:r>
          </a:p>
        </p:txBody>
      </p:sp>
      <p:sp>
        <p:nvSpPr>
          <p:cNvPr id="67" name="TextBox 66">
            <a:extLst>
              <a:ext uri="{FF2B5EF4-FFF2-40B4-BE49-F238E27FC236}">
                <a16:creationId xmlns:a16="http://schemas.microsoft.com/office/drawing/2014/main" id="{AA244FA2-625B-A59F-EF4E-29B0AB6DD072}"/>
              </a:ext>
            </a:extLst>
          </p:cNvPr>
          <p:cNvSpPr txBox="1"/>
          <p:nvPr/>
        </p:nvSpPr>
        <p:spPr>
          <a:xfrm>
            <a:off x="3084083" y="4988554"/>
            <a:ext cx="1439395" cy="786434"/>
          </a:xfrm>
          <a:prstGeom prst="rect">
            <a:avLst/>
          </a:prstGeom>
          <a:noFill/>
        </p:spPr>
        <p:txBody>
          <a:bodyPr wrap="square" rtlCol="0">
            <a:spAutoFit/>
          </a:bodyPr>
          <a:lstStyle/>
          <a:p>
            <a:pPr algn="ctr" rtl="0">
              <a:lnSpc>
                <a:spcPts val="940"/>
              </a:lnSpc>
            </a:pPr>
            <a:r>
              <a:rPr lang="en-GB" sz="1200" b="1">
                <a:latin typeface="Calibri" panose="020F0502020204030204" pitchFamily="34" charset="0"/>
                <a:cs typeface="Calibri" panose="020F0502020204030204" pitchFamily="34" charset="0"/>
              </a:rPr>
              <a:t>Sadonkorjuun jälkeinen menetys</a:t>
            </a:r>
          </a:p>
          <a:p>
            <a:pPr algn="ctr" rtl="0">
              <a:lnSpc>
                <a:spcPts val="940"/>
              </a:lnSpc>
            </a:pPr>
            <a:r>
              <a:rPr lang="en-GB" sz="900">
                <a:latin typeface="Calibri" panose="020F0502020204030204" pitchFamily="34" charset="0"/>
                <a:cs typeface="Calibri" panose="020F0502020204030204" pitchFamily="34" charset="0"/>
              </a:rPr>
              <a:t>huono säilytystila</a:t>
            </a:r>
          </a:p>
          <a:p>
            <a:pPr algn="ctr" rtl="0">
              <a:lnSpc>
                <a:spcPts val="940"/>
              </a:lnSpc>
            </a:pPr>
            <a:r>
              <a:rPr lang="en-GB" sz="900">
                <a:latin typeface="Calibri" panose="020F0502020204030204" pitchFamily="34" charset="0"/>
                <a:cs typeface="Calibri" panose="020F0502020204030204" pitchFamily="34" charset="0"/>
              </a:rPr>
              <a:t>tartunta</a:t>
            </a:r>
          </a:p>
          <a:p>
            <a:pPr algn="ctr" rtl="0">
              <a:lnSpc>
                <a:spcPts val="940"/>
              </a:lnSpc>
            </a:pPr>
            <a:r>
              <a:rPr lang="en-GB" sz="900">
                <a:latin typeface="Calibri" panose="020F0502020204030204" pitchFamily="34" charset="0"/>
                <a:cs typeface="Calibri" panose="020F0502020204030204" pitchFamily="34" charset="0"/>
              </a:rPr>
              <a:t>ylituotanto ja yliostaminen</a:t>
            </a:r>
          </a:p>
          <a:p>
            <a:pPr algn="ctr" rtl="0">
              <a:lnSpc>
                <a:spcPts val="940"/>
              </a:lnSpc>
            </a:pPr>
            <a:r>
              <a:rPr lang="en-GB" sz="900">
                <a:latin typeface="Calibri" panose="020F0502020204030204" pitchFamily="34" charset="0"/>
                <a:cs typeface="Calibri" panose="020F0502020204030204" pitchFamily="34" charset="0"/>
              </a:rPr>
              <a:t>laadunvalvonta</a:t>
            </a:r>
          </a:p>
        </p:txBody>
      </p:sp>
      <p:sp>
        <p:nvSpPr>
          <p:cNvPr id="68" name="TextBox 67">
            <a:extLst>
              <a:ext uri="{FF2B5EF4-FFF2-40B4-BE49-F238E27FC236}">
                <a16:creationId xmlns:a16="http://schemas.microsoft.com/office/drawing/2014/main" id="{E77F343C-DC54-9A97-B3AD-3DE04C855B80}"/>
              </a:ext>
            </a:extLst>
          </p:cNvPr>
          <p:cNvSpPr txBox="1"/>
          <p:nvPr/>
        </p:nvSpPr>
        <p:spPr>
          <a:xfrm>
            <a:off x="1673403" y="4346472"/>
            <a:ext cx="4310169" cy="671018"/>
          </a:xfrm>
          <a:prstGeom prst="rect">
            <a:avLst/>
          </a:prstGeom>
          <a:noFill/>
        </p:spPr>
        <p:txBody>
          <a:bodyPr wrap="square" rtlCol="0">
            <a:spAutoFit/>
          </a:bodyPr>
          <a:lstStyle/>
          <a:p>
            <a:pPr algn="ctr" rtl="0">
              <a:lnSpc>
                <a:spcPts val="940"/>
              </a:lnSpc>
            </a:pPr>
            <a:r>
              <a:rPr lang="en-GB" sz="1200" b="1">
                <a:latin typeface="Calibri" panose="020F0502020204030204" pitchFamily="34" charset="0"/>
                <a:cs typeface="Calibri" panose="020F0502020204030204" pitchFamily="34" charset="0"/>
              </a:rPr>
              <a:t>Ympäristöhaitat</a:t>
            </a:r>
          </a:p>
          <a:p>
            <a:pPr algn="ctr" rtl="0">
              <a:lnSpc>
                <a:spcPts val="940"/>
              </a:lnSpc>
            </a:pPr>
            <a:r>
              <a:rPr lang="en-GB" sz="900">
                <a:latin typeface="Calibri" panose="020F0502020204030204" pitchFamily="34" charset="0"/>
                <a:cs typeface="Calibri" panose="020F0502020204030204" pitchFamily="34" charset="0"/>
              </a:rPr>
              <a:t>vedenkäyttö, maaperän huonontuminen, rehevöityminen, kasvihuonekaasupäästöt, biologisen monimuotoisuuden väheneminen, metsien hävittäminen, saastuminen, resurssien käyttö, liiallinen pakkaus, liiallinen infrastruktuuri, kaatopaikat</a:t>
            </a:r>
          </a:p>
          <a:p>
            <a:pPr algn="ctr" rtl="0">
              <a:lnSpc>
                <a:spcPts val="940"/>
              </a:lnSpc>
            </a:pPr>
            <a:endParaRPr lang="en-GB" sz="90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710B4DB-673D-0B5E-CFBC-979C1C907600}"/>
              </a:ext>
            </a:extLst>
          </p:cNvPr>
          <p:cNvSpPr txBox="1"/>
          <p:nvPr/>
        </p:nvSpPr>
        <p:spPr>
          <a:xfrm>
            <a:off x="1627075" y="6765699"/>
            <a:ext cx="1135895" cy="651781"/>
          </a:xfrm>
          <a:prstGeom prst="rect">
            <a:avLst/>
          </a:prstGeom>
          <a:noFill/>
        </p:spPr>
        <p:txBody>
          <a:bodyPr wrap="square" rtlCol="0">
            <a:spAutoFit/>
          </a:bodyPr>
          <a:lstStyle/>
          <a:p>
            <a:pPr algn="ctr" rtl="0">
              <a:lnSpc>
                <a:spcPts val="1140"/>
              </a:lnSpc>
            </a:pPr>
            <a:r>
              <a:rPr lang="en-GB" sz="900">
                <a:latin typeface="Calibri" panose="020F0502020204030204" pitchFamily="34" charset="0"/>
                <a:cs typeface="Calibri" panose="020F0502020204030204" pitchFamily="34" charset="0"/>
              </a:rPr>
              <a:t>Maanviljelijät</a:t>
            </a:r>
          </a:p>
          <a:p>
            <a:pPr algn="ctr" rtl="0">
              <a:lnSpc>
                <a:spcPts val="1140"/>
              </a:lnSpc>
            </a:pPr>
            <a:r>
              <a:rPr lang="en-GB" sz="900">
                <a:latin typeface="Calibri" panose="020F0502020204030204" pitchFamily="34" charset="0"/>
                <a:cs typeface="Calibri" panose="020F0502020204030204" pitchFamily="34" charset="0"/>
              </a:rPr>
              <a:t>Maanomistajat</a:t>
            </a:r>
          </a:p>
          <a:p>
            <a:pPr algn="ctr" rtl="0">
              <a:lnSpc>
                <a:spcPts val="1140"/>
              </a:lnSpc>
            </a:pPr>
            <a:r>
              <a:rPr lang="en-GB" sz="900">
                <a:latin typeface="Calibri" panose="020F0502020204030204" pitchFamily="34" charset="0"/>
                <a:cs typeface="Calibri" panose="020F0502020204030204" pitchFamily="34" charset="0"/>
              </a:rPr>
              <a:t>Maatalouskeskukset</a:t>
            </a:r>
          </a:p>
          <a:p>
            <a:pPr algn="ctr" rtl="0">
              <a:lnSpc>
                <a:spcPts val="1140"/>
              </a:lnSpc>
            </a:pPr>
            <a:r>
              <a:rPr lang="en-GB" sz="900">
                <a:latin typeface="Calibri" panose="020F0502020204030204" pitchFamily="34" charset="0"/>
                <a:cs typeface="Calibri" panose="020F0502020204030204" pitchFamily="34" charset="0"/>
              </a:rPr>
              <a:t>Maatalousteollisuus</a:t>
            </a:r>
          </a:p>
        </p:txBody>
      </p:sp>
      <p:sp>
        <p:nvSpPr>
          <p:cNvPr id="70" name="Right Arrow 69">
            <a:extLst>
              <a:ext uri="{FF2B5EF4-FFF2-40B4-BE49-F238E27FC236}">
                <a16:creationId xmlns:a16="http://schemas.microsoft.com/office/drawing/2014/main" id="{FA32A13B-E444-3FA1-1C8D-00FF59AC043D}"/>
              </a:ext>
            </a:extLst>
          </p:cNvPr>
          <p:cNvSpPr/>
          <p:nvPr/>
        </p:nvSpPr>
        <p:spPr>
          <a:xfrm>
            <a:off x="1215903" y="6029644"/>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Right Arrow 70">
            <a:extLst>
              <a:ext uri="{FF2B5EF4-FFF2-40B4-BE49-F238E27FC236}">
                <a16:creationId xmlns:a16="http://schemas.microsoft.com/office/drawing/2014/main" id="{D5427775-F493-98CB-2A11-A1A042E703EA}"/>
              </a:ext>
            </a:extLst>
          </p:cNvPr>
          <p:cNvSpPr/>
          <p:nvPr/>
        </p:nvSpPr>
        <p:spPr>
          <a:xfrm>
            <a:off x="2718880"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2" name="Right Arrow 71">
            <a:extLst>
              <a:ext uri="{FF2B5EF4-FFF2-40B4-BE49-F238E27FC236}">
                <a16:creationId xmlns:a16="http://schemas.microsoft.com/office/drawing/2014/main" id="{73814E82-7C35-139B-A2CA-E2C474885562}"/>
              </a:ext>
            </a:extLst>
          </p:cNvPr>
          <p:cNvSpPr/>
          <p:nvPr/>
        </p:nvSpPr>
        <p:spPr>
          <a:xfrm>
            <a:off x="4300687"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3" name="Right Arrow 72">
            <a:extLst>
              <a:ext uri="{FF2B5EF4-FFF2-40B4-BE49-F238E27FC236}">
                <a16:creationId xmlns:a16="http://schemas.microsoft.com/office/drawing/2014/main" id="{1EFA58C4-292B-8B1D-8734-45BFC45FF832}"/>
              </a:ext>
            </a:extLst>
          </p:cNvPr>
          <p:cNvSpPr/>
          <p:nvPr/>
        </p:nvSpPr>
        <p:spPr>
          <a:xfrm>
            <a:off x="5961325" y="5966582"/>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77" name="Group 76">
            <a:extLst>
              <a:ext uri="{FF2B5EF4-FFF2-40B4-BE49-F238E27FC236}">
                <a16:creationId xmlns:a16="http://schemas.microsoft.com/office/drawing/2014/main" id="{37273067-C41E-57D6-7FB5-1628944D86C0}"/>
              </a:ext>
            </a:extLst>
          </p:cNvPr>
          <p:cNvGrpSpPr/>
          <p:nvPr/>
        </p:nvGrpSpPr>
        <p:grpSpPr>
          <a:xfrm>
            <a:off x="4824540" y="6981169"/>
            <a:ext cx="445052" cy="238720"/>
            <a:chOff x="6345713" y="7790819"/>
            <a:chExt cx="445052" cy="238720"/>
          </a:xfrm>
        </p:grpSpPr>
        <p:sp>
          <p:nvSpPr>
            <p:cNvPr id="74" name="Right Arrow 73">
              <a:extLst>
                <a:ext uri="{FF2B5EF4-FFF2-40B4-BE49-F238E27FC236}">
                  <a16:creationId xmlns:a16="http://schemas.microsoft.com/office/drawing/2014/main" id="{6E7D4906-24F7-FBD3-C898-37026C4AC179}"/>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6" name="Right Arrow 75">
              <a:extLst>
                <a:ext uri="{FF2B5EF4-FFF2-40B4-BE49-F238E27FC236}">
                  <a16:creationId xmlns:a16="http://schemas.microsoft.com/office/drawing/2014/main" id="{DD2CCBE6-6564-572C-5355-B596F3D79072}"/>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78" name="Group 77">
            <a:extLst>
              <a:ext uri="{FF2B5EF4-FFF2-40B4-BE49-F238E27FC236}">
                <a16:creationId xmlns:a16="http://schemas.microsoft.com/office/drawing/2014/main" id="{813FB7B5-2BDE-D0D4-5811-1C00254B27AB}"/>
              </a:ext>
            </a:extLst>
          </p:cNvPr>
          <p:cNvGrpSpPr/>
          <p:nvPr/>
        </p:nvGrpSpPr>
        <p:grpSpPr>
          <a:xfrm>
            <a:off x="2895987" y="6981169"/>
            <a:ext cx="445052" cy="238720"/>
            <a:chOff x="6345713" y="7790819"/>
            <a:chExt cx="445052" cy="238720"/>
          </a:xfrm>
        </p:grpSpPr>
        <p:sp>
          <p:nvSpPr>
            <p:cNvPr id="79" name="Right Arrow 78">
              <a:extLst>
                <a:ext uri="{FF2B5EF4-FFF2-40B4-BE49-F238E27FC236}">
                  <a16:creationId xmlns:a16="http://schemas.microsoft.com/office/drawing/2014/main" id="{93AA0508-AEB9-C17B-B198-6816FA0AE1AD}"/>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0" name="Right Arrow 79">
              <a:extLst>
                <a:ext uri="{FF2B5EF4-FFF2-40B4-BE49-F238E27FC236}">
                  <a16:creationId xmlns:a16="http://schemas.microsoft.com/office/drawing/2014/main" id="{72A097E6-FBB3-5C77-117A-BC152F974738}"/>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07" name="Group 106">
            <a:extLst>
              <a:ext uri="{FF2B5EF4-FFF2-40B4-BE49-F238E27FC236}">
                <a16:creationId xmlns:a16="http://schemas.microsoft.com/office/drawing/2014/main" id="{CA657EEC-9EA7-1BE5-E9C8-EEA23E7819D6}"/>
              </a:ext>
            </a:extLst>
          </p:cNvPr>
          <p:cNvGrpSpPr/>
          <p:nvPr/>
        </p:nvGrpSpPr>
        <p:grpSpPr>
          <a:xfrm>
            <a:off x="6058553" y="6408009"/>
            <a:ext cx="1047770" cy="1841809"/>
            <a:chOff x="6058553" y="6408009"/>
            <a:chExt cx="1047770" cy="1841809"/>
          </a:xfrm>
        </p:grpSpPr>
        <p:cxnSp>
          <p:nvCxnSpPr>
            <p:cNvPr id="82" name="Straight Arrow Connector 81">
              <a:extLst>
                <a:ext uri="{FF2B5EF4-FFF2-40B4-BE49-F238E27FC236}">
                  <a16:creationId xmlns:a16="http://schemas.microsoft.com/office/drawing/2014/main" id="{60DC088F-E556-AB47-B5C7-9757049171BA}"/>
                </a:ext>
              </a:extLst>
            </p:cNvPr>
            <p:cNvCxnSpPr>
              <a:cxnSpLocks/>
            </p:cNvCxnSpPr>
            <p:nvPr/>
          </p:nvCxnSpPr>
          <p:spPr>
            <a:xfrm flipH="1">
              <a:off x="6058553" y="8249818"/>
              <a:ext cx="10477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E892A-8ACB-28E3-7D18-F19AEAF66ED6}"/>
                </a:ext>
              </a:extLst>
            </p:cNvPr>
            <p:cNvCxnSpPr>
              <a:cxnSpLocks/>
            </p:cNvCxnSpPr>
            <p:nvPr/>
          </p:nvCxnSpPr>
          <p:spPr>
            <a:xfrm>
              <a:off x="7078913" y="6408009"/>
              <a:ext cx="0" cy="1841809"/>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A113524-0830-D679-43F1-07CE9EE69A7C}"/>
                </a:ext>
              </a:extLst>
            </p:cNvPr>
            <p:cNvCxnSpPr>
              <a:cxnSpLocks/>
            </p:cNvCxnSpPr>
            <p:nvPr/>
          </p:nvCxnSpPr>
          <p:spPr>
            <a:xfrm flipH="1">
              <a:off x="6620653" y="7072231"/>
              <a:ext cx="4856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DA8242-9750-A983-9FC1-1B0B90993482}"/>
              </a:ext>
            </a:extLst>
          </p:cNvPr>
          <p:cNvGrpSpPr/>
          <p:nvPr/>
        </p:nvGrpSpPr>
        <p:grpSpPr>
          <a:xfrm>
            <a:off x="1642253" y="3951659"/>
            <a:ext cx="2137584" cy="357644"/>
            <a:chOff x="1642253" y="3951659"/>
            <a:chExt cx="2137584" cy="357644"/>
          </a:xfrm>
        </p:grpSpPr>
        <p:cxnSp>
          <p:nvCxnSpPr>
            <p:cNvPr id="90" name="Straight Arrow Connector 89">
              <a:extLst>
                <a:ext uri="{FF2B5EF4-FFF2-40B4-BE49-F238E27FC236}">
                  <a16:creationId xmlns:a16="http://schemas.microsoft.com/office/drawing/2014/main" id="{DAD28076-605B-64E7-6F0A-917DB4CE6B76}"/>
                </a:ext>
              </a:extLst>
            </p:cNvPr>
            <p:cNvCxnSpPr>
              <a:cxnSpLocks/>
            </p:cNvCxnSpPr>
            <p:nvPr/>
          </p:nvCxnSpPr>
          <p:spPr>
            <a:xfrm flipH="1">
              <a:off x="1642253" y="3951659"/>
              <a:ext cx="2137584"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1A360-E013-FDDA-2D33-C7A49DAD30D2}"/>
                </a:ext>
              </a:extLst>
            </p:cNvPr>
            <p:cNvCxnSpPr>
              <a:cxnSpLocks/>
            </p:cNvCxnSpPr>
            <p:nvPr/>
          </p:nvCxnSpPr>
          <p:spPr>
            <a:xfrm flipV="1">
              <a:off x="3755491" y="3951659"/>
              <a:ext cx="0" cy="357644"/>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DF11F8B-4972-8412-F4C7-8D4AB620EE1B}"/>
              </a:ext>
            </a:extLst>
          </p:cNvPr>
          <p:cNvGrpSpPr/>
          <p:nvPr/>
        </p:nvGrpSpPr>
        <p:grpSpPr>
          <a:xfrm>
            <a:off x="4427858" y="3951659"/>
            <a:ext cx="2456473" cy="446487"/>
            <a:chOff x="4427858" y="3951659"/>
            <a:chExt cx="2456473" cy="446487"/>
          </a:xfrm>
        </p:grpSpPr>
        <p:cxnSp>
          <p:nvCxnSpPr>
            <p:cNvPr id="92" name="Straight Arrow Connector 91">
              <a:extLst>
                <a:ext uri="{FF2B5EF4-FFF2-40B4-BE49-F238E27FC236}">
                  <a16:creationId xmlns:a16="http://schemas.microsoft.com/office/drawing/2014/main" id="{A22808CF-FF1A-1C4C-384D-9ADCE0267B52}"/>
                </a:ext>
              </a:extLst>
            </p:cNvPr>
            <p:cNvCxnSpPr>
              <a:cxnSpLocks/>
            </p:cNvCxnSpPr>
            <p:nvPr/>
          </p:nvCxnSpPr>
          <p:spPr>
            <a:xfrm>
              <a:off x="6863488" y="3951659"/>
              <a:ext cx="0" cy="446487"/>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ED719-3603-41A9-75DA-6E873CFC5D8D}"/>
                </a:ext>
              </a:extLst>
            </p:cNvPr>
            <p:cNvCxnSpPr>
              <a:cxnSpLocks/>
            </p:cNvCxnSpPr>
            <p:nvPr/>
          </p:nvCxnSpPr>
          <p:spPr>
            <a:xfrm>
              <a:off x="4427858" y="3951659"/>
              <a:ext cx="2456473" cy="0"/>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E937F6-04FE-A2AE-405F-938390C772CC}"/>
                </a:ext>
              </a:extLst>
            </p:cNvPr>
            <p:cNvCxnSpPr>
              <a:cxnSpLocks/>
            </p:cNvCxnSpPr>
            <p:nvPr/>
          </p:nvCxnSpPr>
          <p:spPr>
            <a:xfrm flipV="1">
              <a:off x="4459499" y="3951659"/>
              <a:ext cx="0" cy="365736"/>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a:extLst>
              <a:ext uri="{FF2B5EF4-FFF2-40B4-BE49-F238E27FC236}">
                <a16:creationId xmlns:a16="http://schemas.microsoft.com/office/drawing/2014/main" id="{DC680299-6B1C-1362-1AC4-0D0550CC22DB}"/>
              </a:ext>
            </a:extLst>
          </p:cNvPr>
          <p:cNvCxnSpPr>
            <a:cxnSpLocks/>
          </p:cNvCxnSpPr>
          <p:nvPr/>
        </p:nvCxnSpPr>
        <p:spPr>
          <a:xfrm flipH="1" flipV="1">
            <a:off x="2762970" y="7470718"/>
            <a:ext cx="381094" cy="45544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6CEC56B-F020-97AB-85CB-A032DA7FBA08}"/>
              </a:ext>
            </a:extLst>
          </p:cNvPr>
          <p:cNvCxnSpPr/>
          <p:nvPr/>
        </p:nvCxnSpPr>
        <p:spPr>
          <a:xfrm flipV="1">
            <a:off x="4072827" y="7465338"/>
            <a:ext cx="0" cy="426132"/>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F516D4D-C2F4-48E9-4215-035D02B9CDF1}"/>
              </a:ext>
            </a:extLst>
          </p:cNvPr>
          <p:cNvCxnSpPr>
            <a:cxnSpLocks/>
          </p:cNvCxnSpPr>
          <p:nvPr/>
        </p:nvCxnSpPr>
        <p:spPr>
          <a:xfrm flipV="1">
            <a:off x="5269592" y="7465338"/>
            <a:ext cx="230255" cy="46082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F85F91E-7DD0-6FE6-D283-59E44FF5092C}"/>
              </a:ext>
            </a:extLst>
          </p:cNvPr>
          <p:cNvCxnSpPr>
            <a:cxnSpLocks/>
          </p:cNvCxnSpPr>
          <p:nvPr/>
        </p:nvCxnSpPr>
        <p:spPr>
          <a:xfrm flipH="1" flipV="1">
            <a:off x="1530991" y="6314410"/>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95E2EA2-5549-7A4D-E478-BB159CDF8515}"/>
              </a:ext>
            </a:extLst>
          </p:cNvPr>
          <p:cNvCxnSpPr>
            <a:cxnSpLocks/>
          </p:cNvCxnSpPr>
          <p:nvPr/>
        </p:nvCxnSpPr>
        <p:spPr>
          <a:xfrm flipV="1">
            <a:off x="2672904" y="6296805"/>
            <a:ext cx="223083" cy="32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515C1F9-138C-742B-99B9-49A688825D8C}"/>
              </a:ext>
            </a:extLst>
          </p:cNvPr>
          <p:cNvCxnSpPr/>
          <p:nvPr/>
        </p:nvCxnSpPr>
        <p:spPr>
          <a:xfrm flipV="1">
            <a:off x="4427858" y="6272571"/>
            <a:ext cx="95620" cy="576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9FE672A-BDDD-FA6D-B55E-DCBDA86911B7}"/>
              </a:ext>
            </a:extLst>
          </p:cNvPr>
          <p:cNvCxnSpPr/>
          <p:nvPr/>
        </p:nvCxnSpPr>
        <p:spPr>
          <a:xfrm flipV="1">
            <a:off x="6029464" y="6216726"/>
            <a:ext cx="129605" cy="6081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C403F0B-F0DD-A8C7-0410-FB8F3744B640}"/>
              </a:ext>
            </a:extLst>
          </p:cNvPr>
          <p:cNvCxnSpPr/>
          <p:nvPr/>
        </p:nvCxnSpPr>
        <p:spPr>
          <a:xfrm flipV="1">
            <a:off x="2944893" y="4930695"/>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7B4B477-DD75-205A-092D-5E56460F7CCD}"/>
              </a:ext>
            </a:extLst>
          </p:cNvPr>
          <p:cNvCxnSpPr>
            <a:cxnSpLocks/>
          </p:cNvCxnSpPr>
          <p:nvPr/>
        </p:nvCxnSpPr>
        <p:spPr>
          <a:xfrm flipH="1" flipV="1">
            <a:off x="2715847"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81DE18A-03EE-1CBB-21EB-7A5EA8D9BCBA}"/>
              </a:ext>
            </a:extLst>
          </p:cNvPr>
          <p:cNvCxnSpPr>
            <a:cxnSpLocks/>
          </p:cNvCxnSpPr>
          <p:nvPr/>
        </p:nvCxnSpPr>
        <p:spPr>
          <a:xfrm flipV="1">
            <a:off x="4440737" y="4887415"/>
            <a:ext cx="297226" cy="1172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B1B8A82-9B0D-6851-A144-611F40219AE3}"/>
              </a:ext>
            </a:extLst>
          </p:cNvPr>
          <p:cNvCxnSpPr>
            <a:cxnSpLocks/>
          </p:cNvCxnSpPr>
          <p:nvPr/>
        </p:nvCxnSpPr>
        <p:spPr>
          <a:xfrm flipH="1" flipV="1">
            <a:off x="4211479"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8CD0E2E-F598-418A-45EC-A12ED8911B13}"/>
              </a:ext>
            </a:extLst>
          </p:cNvPr>
          <p:cNvCxnSpPr>
            <a:cxnSpLocks/>
          </p:cNvCxnSpPr>
          <p:nvPr/>
        </p:nvCxnSpPr>
        <p:spPr>
          <a:xfrm flipH="1" flipV="1">
            <a:off x="5813287" y="5737265"/>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2A9D09B-F986-EC63-3EB9-C8AD9D5E81D2}"/>
              </a:ext>
            </a:extLst>
          </p:cNvPr>
          <p:cNvCxnSpPr/>
          <p:nvPr/>
        </p:nvCxnSpPr>
        <p:spPr>
          <a:xfrm flipV="1">
            <a:off x="6035823" y="4904938"/>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6C2F94E-E9D0-7A4F-188E-D14F813F8DAB}"/>
              </a:ext>
            </a:extLst>
          </p:cNvPr>
          <p:cNvCxnSpPr>
            <a:cxnSpLocks/>
          </p:cNvCxnSpPr>
          <p:nvPr/>
        </p:nvCxnSpPr>
        <p:spPr>
          <a:xfrm flipV="1">
            <a:off x="6313604" y="5441489"/>
            <a:ext cx="188825" cy="59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66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209298" y="661717"/>
            <a:ext cx="6143488"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500" err="1"/>
              <a:t>Luonnolliset</a:t>
            </a:r>
            <a:r>
              <a:rPr lang="en-IE" sz="3500"/>
              <a:t> </a:t>
            </a:r>
            <a:r>
              <a:rPr lang="en-IE" sz="3500" err="1"/>
              <a:t>ruokaresurssit</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p:txBody>
          <a:bodyPr lIns="91440" tIns="45720" rIns="91440" bIns="45720" numCol="1" spcCol="288000" anchor="t">
            <a:noAutofit/>
          </a:bodyPr>
          <a:lstStyle/>
          <a:p>
            <a:pPr rtl="0"/>
            <a:r>
              <a:rPr lang="fi-FI" sz="1200" b="1">
                <a:solidFill>
                  <a:schemeClr val="tx1"/>
                </a:solidFill>
                <a:highlight>
                  <a:srgbClr val="F79037"/>
                </a:highlight>
                <a:latin typeface="Calibri"/>
                <a:ea typeface="Calibri" panose="020F0502020204030204" pitchFamily="34" charset="0"/>
                <a:cs typeface="Calibri"/>
              </a:rPr>
              <a:t>Tavoite: Opiskelijalla on valmiudet käsitellä olemassa olevia ja tulevia eettisiä huolenaiheita elintarviketuotannossa.</a:t>
            </a:r>
          </a:p>
          <a:p>
            <a:pPr rtl="0"/>
            <a:endParaRPr lang="fi-FI" sz="1200" b="1">
              <a:solidFill>
                <a:schemeClr val="tx1"/>
              </a:solidFill>
              <a:highlight>
                <a:srgbClr val="F79037"/>
              </a:highligh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Maatalouteen ja elintarvikejärjestelmään kuuluvat maanviljely, luonnonvarojen hallinta, elintarvikejalostus, </a:t>
            </a:r>
            <a:r>
              <a:rPr lang="fi-FI" sz="1200">
                <a:latin typeface="Calibri"/>
                <a:ea typeface="Calibri" panose="020F0502020204030204" pitchFamily="34" charset="0"/>
                <a:cs typeface="Calibri"/>
              </a:rPr>
              <a:t>logistiikka </a:t>
            </a:r>
            <a:r>
              <a:rPr lang="fi-FI" sz="1200" b="0" i="0">
                <a:solidFill>
                  <a:srgbClr val="000000"/>
                </a:solidFill>
                <a:effectLst/>
                <a:latin typeface="Calibri"/>
                <a:ea typeface="Calibri" panose="020F0502020204030204" pitchFamily="34" charset="0"/>
                <a:cs typeface="Calibri"/>
              </a:rPr>
              <a:t>ja kulutus. Kaikkien näiden osien on noudatettava eettisiä arvoja ja normeja.</a:t>
            </a:r>
          </a:p>
          <a:p>
            <a:pPr rtl="0"/>
            <a:endParaRPr lang="fi-FI" sz="1200">
              <a:latin typeface="Calibri"/>
              <a:ea typeface="Calibri" panose="020F0502020204030204" pitchFamily="34" charset="0"/>
              <a:cs typeface="Calibri"/>
            </a:endParaRPr>
          </a:p>
          <a:p>
            <a:pPr rtl="0" fontAlgn="base"/>
            <a:r>
              <a:rPr lang="fi-FI" sz="1200" b="1" i="0">
                <a:solidFill>
                  <a:srgbClr val="000000"/>
                </a:solidFill>
                <a:effectLst/>
                <a:latin typeface="Calibri"/>
                <a:ea typeface="Calibri" panose="020F0502020204030204" pitchFamily="34" charset="0"/>
                <a:cs typeface="Calibri"/>
              </a:rPr>
              <a:t>Kestävä maatalous </a:t>
            </a:r>
            <a:r>
              <a:rPr lang="fi-FI" sz="1200" b="0" i="0">
                <a:solidFill>
                  <a:srgbClr val="000000"/>
                </a:solidFill>
                <a:effectLst/>
                <a:latin typeface="Calibri"/>
                <a:ea typeface="Calibri" panose="020F0502020204030204" pitchFamily="34" charset="0"/>
                <a:cs typeface="Calibri"/>
              </a:rPr>
              <a:t>on pohja </a:t>
            </a:r>
            <a:r>
              <a:rPr lang="fi-FI" sz="1200" b="1" i="0">
                <a:solidFill>
                  <a:srgbClr val="000000"/>
                </a:solidFill>
                <a:effectLst/>
                <a:latin typeface="Calibri"/>
                <a:ea typeface="Calibri" panose="020F0502020204030204" pitchFamily="34" charset="0"/>
                <a:cs typeface="Calibri"/>
              </a:rPr>
              <a:t>ruokaturvallisuudelle</a:t>
            </a:r>
            <a:r>
              <a:rPr lang="fi-FI" sz="1200" b="0" i="0">
                <a:solidFill>
                  <a:srgbClr val="000000"/>
                </a:solidFill>
                <a:effectLst/>
                <a:latin typeface="Calibri"/>
                <a:ea typeface="Calibri" panose="020F0502020204030204" pitchFamily="34" charset="0"/>
                <a:cs typeface="Calibri"/>
              </a:rPr>
              <a:t>. Kuten </a:t>
            </a:r>
            <a:r>
              <a:rPr lang="fi-FI" sz="1200">
                <a:latin typeface="Calibri"/>
                <a:ea typeface="Calibri" panose="020F0502020204030204" pitchFamily="34" charset="0"/>
                <a:cs typeface="Calibri"/>
              </a:rPr>
              <a:t>Yhdistyneiden Kansakuntien elintarvike- ja maatalousjärjestö (FAO) </a:t>
            </a:r>
            <a:r>
              <a:rPr lang="fi-FI" sz="1200" b="0" i="0">
                <a:solidFill>
                  <a:srgbClr val="000000"/>
                </a:solidFill>
                <a:effectLst/>
                <a:latin typeface="Calibri"/>
                <a:ea typeface="Calibri" panose="020F0502020204030204" pitchFamily="34" charset="0"/>
                <a:cs typeface="Calibri"/>
              </a:rPr>
              <a:t>mainitsee "</a:t>
            </a:r>
            <a:r>
              <a:rPr lang="fi-FI" sz="1200" b="0" i="1">
                <a:solidFill>
                  <a:srgbClr val="000000"/>
                </a:solidFill>
                <a:effectLst/>
                <a:latin typeface="Calibri"/>
                <a:ea typeface="Calibri" panose="020F0502020204030204" pitchFamily="34" charset="0"/>
                <a:cs typeface="Calibri"/>
              </a:rPr>
              <a:t>Ruokaturva on olemassa, kun kaikilla ihmisillä on kaikkina aikoina fyysinen, sosiaalinen ja taloudellinen mahdollisuus saada riittävästi, turvallista ja ravitsevaa ruokaa, joka täyttää heidän ruokavaliotarpeensa ja ruokamieltymyksensä aktiiviseen ja terveelliseen elämään. Kotitalouksien ruokaturva on tämän käsitteen soveltamista perhetasolla, jolloin huolenaiheena ovat yksilöt kotitalouksissa. "</a:t>
            </a:r>
            <a:r>
              <a:rPr lang="fi-FI" sz="1200" b="0" i="0">
                <a:solidFill>
                  <a:srgbClr val="000000"/>
                </a:solidFill>
                <a:effectLst/>
                <a:latin typeface="Calibri"/>
                <a:ea typeface="Calibri" panose="020F0502020204030204" pitchFamily="34" charset="0"/>
                <a:cs typeface="Calibri"/>
              </a:rPr>
              <a:t>Toisaalta, </a:t>
            </a:r>
            <a:r>
              <a:rPr lang="fi-FI" sz="1200" i="1">
                <a:latin typeface="Calibri"/>
                <a:ea typeface="Calibri" panose="020F0502020204030204" pitchFamily="34" charset="0"/>
                <a:cs typeface="Calibri"/>
              </a:rPr>
              <a:t>e</a:t>
            </a:r>
            <a:r>
              <a:rPr lang="fi-FI" sz="1200" b="0" i="1">
                <a:solidFill>
                  <a:srgbClr val="000000"/>
                </a:solidFill>
                <a:effectLst/>
                <a:latin typeface="Calibri"/>
                <a:ea typeface="Calibri" panose="020F0502020204030204" pitchFamily="34" charset="0"/>
                <a:cs typeface="Calibri"/>
              </a:rPr>
              <a:t>lintarviketurvaa ei ole, kun ihmisillä ei ole riittävää fyysistä, sosiaalista tai taloudellista mahdollisuuksia saada ruokaa edellä määritellyllä tavalla</a:t>
            </a:r>
            <a:r>
              <a:rPr lang="fi-FI" sz="1200" b="0" i="0">
                <a:solidFill>
                  <a:srgbClr val="000000"/>
                </a:solidFill>
                <a:effectLst/>
                <a:latin typeface="Calibri"/>
                <a:ea typeface="Calibri" panose="020F0502020204030204" pitchFamily="34" charset="0"/>
                <a:cs typeface="Calibri"/>
              </a:rPr>
              <a:t>" (FAO, 2003). Siksi on välttämätöntä torjua nälkää ja tarjota riittävästi ruokaa kaikille.</a:t>
            </a:r>
            <a:endParaRPr lang="fi-FI" sz="1200"/>
          </a:p>
          <a:p>
            <a:pPr algn="l" rtl="0" fontAlgn="base"/>
            <a:endParaRPr lang="fi-FI" sz="1200">
              <a:ea typeface="Calibri" panose="020F0502020204030204" pitchFamily="34" charset="0"/>
            </a:endParaRPr>
          </a:p>
          <a:p>
            <a:pPr algn="l" rtl="0" fontAlgn="base"/>
            <a:r>
              <a:rPr lang="fi-FI" sz="1200" b="0" i="0" err="1">
                <a:solidFill>
                  <a:srgbClr val="000000"/>
                </a:solidFill>
                <a:effectLst/>
                <a:latin typeface="Calibri"/>
                <a:ea typeface="Calibri" panose="020F0502020204030204" pitchFamily="34" charset="0"/>
                <a:cs typeface="Calibri"/>
              </a:rPr>
              <a:t>FAO:n</a:t>
            </a:r>
            <a:r>
              <a:rPr lang="fi-FI" sz="1200" b="0" i="0">
                <a:solidFill>
                  <a:srgbClr val="000000"/>
                </a:solidFill>
                <a:effectLst/>
                <a:latin typeface="Calibri"/>
                <a:ea typeface="Calibri" panose="020F0502020204030204" pitchFamily="34" charset="0"/>
                <a:cs typeface="Calibri"/>
              </a:rPr>
              <a:t> perustuslakiin eettiset arvot on jo sisällytetty. </a:t>
            </a:r>
            <a:r>
              <a:rPr lang="fi-FI" sz="1200" b="1" i="0">
                <a:solidFill>
                  <a:srgbClr val="000000"/>
                </a:solidFill>
                <a:effectLst/>
                <a:latin typeface="Calibri"/>
                <a:ea typeface="Calibri" panose="020F0502020204030204" pitchFamily="34" charset="0"/>
                <a:cs typeface="Calibri"/>
              </a:rPr>
              <a:t>Ote </a:t>
            </a:r>
            <a:r>
              <a:rPr lang="fi-FI" sz="1200" b="1" i="0">
                <a:solidFill>
                  <a:schemeClr val="accent2"/>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FAO:n perustuslain johdanto-osasta</a:t>
            </a:r>
            <a:r>
              <a:rPr lang="fi-FI" sz="1200">
                <a:solidFill>
                  <a:schemeClr val="accent2"/>
                </a:solidFill>
                <a:latin typeface="Calibri"/>
                <a:ea typeface="Calibri" panose="020F0502020204030204" pitchFamily="34" charset="0"/>
                <a:cs typeface="Calibri"/>
              </a:rPr>
              <a:t>:</a:t>
            </a:r>
            <a:r>
              <a:rPr lang="fi-FI" sz="1200" b="0" i="0">
                <a:solidFill>
                  <a:schemeClr val="accent2"/>
                </a:solidFill>
                <a:effectLst/>
                <a:latin typeface="Calibri"/>
                <a:ea typeface="Calibri" panose="020F0502020204030204" pitchFamily="34" charset="0"/>
                <a:cs typeface="Calibri"/>
              </a:rPr>
              <a:t> </a:t>
            </a:r>
          </a:p>
          <a:p>
            <a:pPr algn="l" rtl="0" fontAlgn="base"/>
            <a:endParaRPr lang="fi-FI" sz="1200" b="0" i="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r>
              <a:rPr lang="fi-FI" sz="1200" i="1">
                <a:latin typeface="Calibri"/>
                <a:ea typeface="Calibri" panose="020F0502020204030204" pitchFamily="34" charset="0"/>
                <a:cs typeface="Calibri"/>
              </a:rPr>
              <a:t>"</a:t>
            </a:r>
            <a:r>
              <a:rPr lang="fi-FI" sz="1200" b="0" i="1">
                <a:solidFill>
                  <a:srgbClr val="000000"/>
                </a:solidFill>
                <a:effectLst/>
                <a:latin typeface="Calibri"/>
                <a:ea typeface="Calibri" panose="020F0502020204030204" pitchFamily="34" charset="0"/>
                <a:cs typeface="Calibri"/>
              </a:rPr>
              <a:t>nostetaan lainkäyttövaltaan kuuluvien ihmisten ravitsemustasoa ja elintasoa;</a:t>
            </a:r>
          </a:p>
          <a:p>
            <a:pPr marL="171450" indent="-171450" algn="l" fontAlgn="base">
              <a:buFont typeface="Arial" panose="020B0604020202020204" pitchFamily="34" charset="0"/>
              <a:buChar char="•"/>
            </a:pPr>
            <a:r>
              <a:rPr lang="fi-FI" sz="1200" i="1">
                <a:latin typeface="Calibri"/>
                <a:ea typeface="Calibri" panose="020F0502020204030204" pitchFamily="34" charset="0"/>
                <a:cs typeface="Calibri"/>
              </a:rPr>
              <a:t>varmistetaan kaikkien </a:t>
            </a:r>
            <a:r>
              <a:rPr lang="fi-FI" sz="1200" b="0" i="1">
                <a:solidFill>
                  <a:srgbClr val="000000"/>
                </a:solidFill>
                <a:effectLst/>
                <a:latin typeface="Calibri"/>
                <a:ea typeface="Calibri" panose="020F0502020204030204" pitchFamily="34" charset="0"/>
                <a:cs typeface="Calibri"/>
              </a:rPr>
              <a:t>elintarvikkeiden ja maataloustuotteiden tuotannon ja jakelun tehokkuus;</a:t>
            </a:r>
          </a:p>
          <a:p>
            <a:pPr marL="171450" indent="-171450" algn="l" rtl="0" fontAlgn="base">
              <a:buFont typeface="Arial" panose="020B0604020202020204" pitchFamily="34" charset="0"/>
              <a:buChar char="•"/>
            </a:pPr>
            <a:r>
              <a:rPr lang="fi-FI" sz="1200" i="1">
                <a:latin typeface="Calibri"/>
                <a:ea typeface="Calibri" panose="020F0502020204030204" pitchFamily="34" charset="0"/>
                <a:cs typeface="Calibri"/>
              </a:rPr>
              <a:t>p</a:t>
            </a:r>
            <a:r>
              <a:rPr lang="fi-FI" sz="1200" b="0" i="1">
                <a:solidFill>
                  <a:srgbClr val="000000"/>
                </a:solidFill>
                <a:effectLst/>
                <a:latin typeface="Calibri"/>
                <a:ea typeface="Calibri" panose="020F0502020204030204" pitchFamily="34" charset="0"/>
                <a:cs typeface="Calibri"/>
              </a:rPr>
              <a:t>arannetaan maaseutuväestön tilaa;</a:t>
            </a:r>
          </a:p>
          <a:p>
            <a:pPr marL="171450" indent="-171450" algn="l" rtl="0" fontAlgn="base">
              <a:buFont typeface="Arial" panose="020B0604020202020204" pitchFamily="34" charset="0"/>
              <a:buChar char="•"/>
            </a:pPr>
            <a:r>
              <a:rPr lang="fi-FI" sz="1200" b="0" i="1">
                <a:solidFill>
                  <a:srgbClr val="000000"/>
                </a:solidFill>
                <a:effectLst/>
                <a:latin typeface="Calibri"/>
                <a:ea typeface="Calibri" panose="020F0502020204030204" pitchFamily="34" charset="0"/>
                <a:cs typeface="Calibri"/>
              </a:rPr>
              <a:t>ja siten myötävaikutetaan maailmantalouden laajentumiseen ja ihmiskunnan vapauden varmistamiseen nälästä</a:t>
            </a:r>
            <a:r>
              <a:rPr lang="fi-FI" sz="1200" i="1">
                <a:latin typeface="Calibri"/>
                <a:ea typeface="Calibri" panose="020F0502020204030204" pitchFamily="34" charset="0"/>
                <a:cs typeface="Calibri"/>
              </a:rPr>
              <a:t>."</a:t>
            </a:r>
            <a:endParaRPr lang="fi-FI" sz="1200" b="0" i="1">
              <a:solidFill>
                <a:srgbClr val="000000"/>
              </a:solidFill>
              <a:effectLst/>
              <a:latin typeface="Calibri"/>
              <a:ea typeface="Calibri" panose="020F0502020204030204" pitchFamily="34" charset="0"/>
              <a:cs typeface="Calibri"/>
            </a:endParaRPr>
          </a:p>
          <a:p>
            <a:pPr algn="l" rtl="0" fontAlgn="base"/>
            <a:r>
              <a:rPr lang="en-US" sz="1200" b="0" i="0">
                <a:solidFill>
                  <a:srgbClr val="000000"/>
                </a:solidFill>
                <a:effectLst/>
                <a:latin typeface="Calibri"/>
                <a:ea typeface="Calibri" panose="020F0502020204030204" pitchFamily="34" charset="0"/>
                <a:cs typeface="Calibri"/>
              </a:rPr>
              <a:t> </a:t>
            </a:r>
          </a:p>
          <a:p>
            <a:pPr algn="ctr" rtl="0" fontAlgn="base"/>
            <a:r>
              <a:rPr lang="en-US" sz="1200" b="1" i="0">
                <a:solidFill>
                  <a:srgbClr val="000000"/>
                </a:solidFill>
                <a:effectLst/>
                <a:latin typeface="Calibri"/>
                <a:ea typeface="Calibri" panose="020F0502020204030204" pitchFamily="34" charset="0"/>
                <a:cs typeface="Calibri"/>
              </a:rPr>
              <a:t>Siksi on tärkeää saada korkealaatuisia raaka-aineita kaikille.</a:t>
            </a:r>
            <a:r>
              <a:rPr lang="en-US" sz="1200" b="0" i="0">
                <a:solidFill>
                  <a:srgbClr val="000000"/>
                </a:solidFill>
                <a:effectLst/>
                <a:latin typeface="Calibri"/>
                <a:ea typeface="Calibri" panose="020F0502020204030204" pitchFamily="34" charset="0"/>
                <a:cs typeface="Calibri"/>
              </a:rPr>
              <a:t> </a:t>
            </a:r>
          </a:p>
          <a:p>
            <a:pPr algn="l" rtl="0" fontAlgn="base"/>
            <a:endParaRPr lang="en-US" sz="1200" b="0" i="0">
              <a:solidFill>
                <a:srgbClr val="000000"/>
              </a:solidFill>
              <a:effectLst/>
              <a:ea typeface="Calibri" panose="020F0502020204030204" pitchFamily="34" charset="0"/>
            </a:endParaRPr>
          </a:p>
          <a:p>
            <a:pPr algn="l" rtl="0"/>
            <a:endParaRPr lang="en-IE" sz="1200" b="1">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4359184" y="1232955"/>
            <a:ext cx="2930254" cy="461665"/>
          </a:xfrm>
          <a:prstGeom prst="rect">
            <a:avLst/>
          </a:prstGeom>
          <a:noFill/>
        </p:spPr>
        <p:txBody>
          <a:bodyPr wrap="square">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t>
            </a:r>
            <a:r>
              <a:rPr lang="en-IE"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Graphic 33" descr="Film strip outline">
            <a:extLst>
              <a:ext uri="{FF2B5EF4-FFF2-40B4-BE49-F238E27FC236}">
                <a16:creationId xmlns:a16="http://schemas.microsoft.com/office/drawing/2014/main" id="{76626D58-9CCB-2D7D-A45E-A342F9628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01B8F811-2108-E68B-FE6F-5F9F39769D9B}"/>
              </a:ext>
            </a:extLst>
          </p:cNvPr>
          <p:cNvSpPr txBox="1"/>
          <p:nvPr/>
        </p:nvSpPr>
        <p:spPr>
          <a:xfrm>
            <a:off x="977645" y="9374717"/>
            <a:ext cx="5493836" cy="461665"/>
          </a:xfrm>
          <a:prstGeom prst="rect">
            <a:avLst/>
          </a:prstGeom>
          <a:noFill/>
          <a:ln>
            <a:solidFill>
              <a:srgbClr val="F79037"/>
            </a:solidFill>
          </a:ln>
        </p:spPr>
        <p:txBody>
          <a:bodyPr wrap="square">
            <a:spAutoFit/>
          </a:bodyPr>
          <a:lstStyle/>
          <a:p>
            <a:pPr algn="l" rtl="0"/>
            <a:r>
              <a:rPr lang="en-IE" sz="1200" b="1">
                <a:latin typeface="Calibri" panose="020F0502020204030204" pitchFamily="34" charset="0"/>
                <a:ea typeface="Calibri" panose="020F0502020204030204" pitchFamily="34" charset="0"/>
                <a:cs typeface="Calibri" panose="020F0502020204030204" pitchFamily="34" charset="0"/>
              </a:rPr>
              <a:t>Opiskelijoita pyydetään katsomaan seuraavat videosarjat ja keskustelemaan sen jälkeen kestävän kehityksen </a:t>
            </a:r>
            <a:r>
              <a:rPr lang="en-IE" sz="1200" b="1" err="1">
                <a:latin typeface="Calibri" panose="020F0502020204030204" pitchFamily="34" charset="0"/>
                <a:ea typeface="Calibri" panose="020F0502020204030204" pitchFamily="34" charset="0"/>
                <a:cs typeface="Calibri" panose="020F0502020204030204" pitchFamily="34" charset="0"/>
              </a:rPr>
              <a:t>teemasta</a:t>
            </a:r>
            <a:r>
              <a:rPr lang="en-IE" sz="1200" b="1">
                <a:latin typeface="Calibri" panose="020F0502020204030204" pitchFamily="34" charset="0"/>
                <a:ea typeface="Calibri" panose="020F0502020204030204" pitchFamily="34" charset="0"/>
                <a:cs typeface="Calibri" panose="020F0502020204030204" pitchFamily="34" charset="0"/>
              </a:rPr>
              <a:t>. </a:t>
            </a:r>
            <a:r>
              <a:rPr lang="en-IE" sz="1200" b="1" err="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EU:n</a:t>
            </a:r>
            <a:r>
              <a:rPr lang="en-IE" sz="1200" b="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AV-PORTAALI (europa.eu)</a:t>
            </a:r>
            <a:r>
              <a:rPr lang="en-IE" sz="1200" b="1">
                <a:latin typeface="Calibri" panose="020F0502020204030204" pitchFamily="34" charset="0"/>
                <a:ea typeface="Calibri" panose="020F0502020204030204" pitchFamily="34" charset="0"/>
                <a:cs typeface="Calibri" panose="020F0502020204030204" pitchFamily="34" charset="0"/>
              </a:rPr>
              <a:t> </a:t>
            </a:r>
          </a:p>
        </p:txBody>
      </p:sp>
      <p:pic>
        <p:nvPicPr>
          <p:cNvPr id="24578" name="Picture 2">
            <a:extLst>
              <a:ext uri="{FF2B5EF4-FFF2-40B4-BE49-F238E27FC236}">
                <a16:creationId xmlns:a16="http://schemas.microsoft.com/office/drawing/2014/main" id="{D8CD31C9-0A4D-E60A-BF0F-C1D83D20C0F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130322" y="7502633"/>
            <a:ext cx="3885557" cy="1550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25891B-CC35-7537-1087-95E59DB2B6F3}"/>
              </a:ext>
            </a:extLst>
          </p:cNvPr>
          <p:cNvPicPr>
            <a:picLocks noChangeAspect="1"/>
          </p:cNvPicPr>
          <p:nvPr/>
        </p:nvPicPr>
        <p:blipFill>
          <a:blip r:embed="rId7"/>
          <a:stretch>
            <a:fillRect/>
          </a:stretch>
        </p:blipFill>
        <p:spPr>
          <a:xfrm>
            <a:off x="116802" y="8658450"/>
            <a:ext cx="493080" cy="474817"/>
          </a:xfrm>
          <a:prstGeom prst="rect">
            <a:avLst/>
          </a:prstGeom>
          <a:noFill/>
        </p:spPr>
      </p:pic>
    </p:spTree>
    <p:extLst>
      <p:ext uri="{BB962C8B-B14F-4D97-AF65-F5344CB8AC3E}">
        <p14:creationId xmlns:p14="http://schemas.microsoft.com/office/powerpoint/2010/main" val="36755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855842"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500" err="1"/>
              <a:t>Luonnolliset</a:t>
            </a:r>
            <a:r>
              <a:rPr lang="en-IE" sz="3500"/>
              <a:t> </a:t>
            </a:r>
            <a:r>
              <a:rPr lang="en-IE" sz="3500" err="1"/>
              <a:t>ruokaresurssit</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0" y="2595221"/>
            <a:ext cx="6143488" cy="6569136"/>
          </a:xfrm>
        </p:spPr>
        <p:txBody>
          <a:bodyPr lIns="91440" tIns="45720" rIns="91440" bIns="45720" numCol="1" spcCol="288000" anchor="t">
            <a:noAutofit/>
          </a:bodyPr>
          <a:lstStyle/>
          <a:p>
            <a:pPr rtl="0" fontAlgn="base"/>
            <a:r>
              <a:rPr lang="fi-FI" sz="1400" b="1" i="0">
                <a:solidFill>
                  <a:srgbClr val="000000"/>
                </a:solidFill>
                <a:effectLst/>
                <a:latin typeface="Calibri"/>
                <a:ea typeface="Calibri" panose="020F0502020204030204" pitchFamily="34" charset="0"/>
                <a:cs typeface="Calibri"/>
              </a:rPr>
              <a:t>Maatalous voi vahingoittaa ekosysteemejä, jos sitä ei harjoiteta kestävästi.</a:t>
            </a:r>
          </a:p>
          <a:p>
            <a:pPr rtl="0" fontAlgn="base"/>
            <a:r>
              <a:rPr lang="fi-FI" sz="1400" b="1" i="0">
                <a:solidFill>
                  <a:srgbClr val="000000"/>
                </a:solidFill>
                <a:effectLst/>
                <a:latin typeface="Calibri"/>
                <a:ea typeface="Calibri" panose="020F0502020204030204" pitchFamily="34" charset="0"/>
                <a:cs typeface="Calibri"/>
              </a:rPr>
              <a:t> </a:t>
            </a:r>
          </a:p>
          <a:p>
            <a:pPr rtl="0" fontAlgn="base"/>
            <a:r>
              <a:rPr lang="fi-FI" sz="1200" b="0" i="0">
                <a:solidFill>
                  <a:srgbClr val="000000"/>
                </a:solidFill>
                <a:effectLst/>
                <a:latin typeface="Calibri"/>
                <a:ea typeface="Calibri" panose="020F0502020204030204" pitchFamily="34" charset="0"/>
                <a:cs typeface="Calibri"/>
              </a:rPr>
              <a:t>Saat lisätietoja "Farm to Fork" -strategiasta napsauttamalla </a:t>
            </a:r>
            <a:r>
              <a:rPr lang="fi-FI"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endParaRPr lang="fi-FI" sz="1200" b="1" i="0">
              <a:solidFill>
                <a:srgbClr val="F79037"/>
              </a:solidFill>
              <a:effectLst/>
              <a:latin typeface="Calibri"/>
              <a:ea typeface="Calibri" panose="020F0502020204030204" pitchFamily="34" charset="0"/>
              <a:cs typeface="Calibri"/>
            </a:endParaRPr>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"Farm to Fork" -strategian mukaisesti </a:t>
            </a:r>
            <a:r>
              <a:rPr lang="fi-FI" sz="1200">
                <a:latin typeface="Calibri"/>
                <a:ea typeface="Calibri" panose="020F0502020204030204" pitchFamily="34" charset="0"/>
                <a:cs typeface="Calibri"/>
              </a:rPr>
              <a:t>Euroopan unioni (2020) </a:t>
            </a:r>
            <a:r>
              <a:rPr lang="fi-FI" sz="1200" b="0" i="0">
                <a:solidFill>
                  <a:srgbClr val="000000"/>
                </a:solidFill>
                <a:effectLst/>
                <a:latin typeface="Calibri"/>
                <a:ea typeface="Calibri" panose="020F0502020204030204" pitchFamily="34" charset="0"/>
                <a:cs typeface="Calibri"/>
              </a:rPr>
              <a:t>ehdotti elintarviketuotannon aloille toimia, jotka sisältävät seuraavat määrälliset tavoitteet vuodelle 2030:</a:t>
            </a:r>
          </a:p>
          <a:p>
            <a:pPr rtl="0" fontAlgn="base"/>
            <a:endParaRPr lang="fi-FI" sz="1200" b="0" i="0">
              <a:solidFill>
                <a:srgbClr val="000000"/>
              </a:solidFill>
              <a:effectLst/>
              <a:ea typeface="Calibri" panose="020F0502020204030204" pitchFamily="34" charset="0"/>
            </a:endParaRPr>
          </a:p>
          <a:p>
            <a:pPr marL="228600" indent="-228600" rtl="0" fontAlgn="base">
              <a:buFont typeface="+mj-lt"/>
              <a:buAutoNum type="arabicPeriod"/>
            </a:pPr>
            <a:r>
              <a:rPr lang="fi-FI" sz="1200" b="0" i="1">
                <a:solidFill>
                  <a:srgbClr val="000000"/>
                </a:solidFill>
                <a:effectLst/>
                <a:latin typeface="Calibri"/>
                <a:ea typeface="Calibri" panose="020F0502020204030204" pitchFamily="34" charset="0"/>
                <a:cs typeface="Calibri"/>
              </a:rPr>
              <a:t>50 % vähennys kemiallisten torjunta-aineiden käytössä ja riskeissä sekä vaarallisempien torjunta-aineiden käytössä;</a:t>
            </a:r>
          </a:p>
          <a:p>
            <a:pPr marL="228600" indent="-228600" rtl="0" fontAlgn="base">
              <a:buFont typeface="+mj-lt"/>
              <a:buAutoNum type="arabicPeriod"/>
            </a:pPr>
            <a:r>
              <a:rPr lang="fi-FI" sz="1200" b="0" i="1">
                <a:solidFill>
                  <a:srgbClr val="000000"/>
                </a:solidFill>
                <a:effectLst/>
                <a:latin typeface="Calibri"/>
                <a:ea typeface="Calibri" panose="020F0502020204030204" pitchFamily="34" charset="0"/>
                <a:cs typeface="Calibri"/>
              </a:rPr>
              <a:t>vähintään 20 % vähemmän lannoitteiden käyttöä;</a:t>
            </a:r>
          </a:p>
          <a:p>
            <a:pPr marL="228600" indent="-228600" rtl="0" fontAlgn="base">
              <a:buFont typeface="+mj-lt"/>
              <a:buAutoNum type="arabicPeriod"/>
            </a:pPr>
            <a:r>
              <a:rPr lang="fi-FI" sz="1200" b="0" i="1">
                <a:solidFill>
                  <a:srgbClr val="000000"/>
                </a:solidFill>
                <a:effectLst/>
                <a:latin typeface="Calibri"/>
                <a:ea typeface="Calibri" panose="020F0502020204030204" pitchFamily="34" charset="0"/>
                <a:cs typeface="Calibri"/>
              </a:rPr>
              <a:t>50 % leikkaus tuotantoeläimille ja vesiviljelylle tarkoitettujen mikrobilääkkeiden myynnissä EU:ssa;</a:t>
            </a:r>
          </a:p>
          <a:p>
            <a:pPr marL="228600" indent="-228600" rtl="0" fontAlgn="base">
              <a:buFont typeface="+mj-lt"/>
              <a:buAutoNum type="arabicPeriod"/>
            </a:pPr>
            <a:r>
              <a:rPr lang="fi-FI" sz="1200" b="0" i="1">
                <a:solidFill>
                  <a:srgbClr val="000000"/>
                </a:solidFill>
                <a:effectLst/>
                <a:latin typeface="Calibri"/>
                <a:ea typeface="Calibri" panose="020F0502020204030204" pitchFamily="34" charset="0"/>
                <a:cs typeface="Calibri"/>
              </a:rPr>
              <a:t>vähintään 25 % pinta-alasta tulee olla luonnonmukaista viljeltyä ja luonnonmukaista vesiviljelyä on lisättävä merkittävästi.</a:t>
            </a:r>
            <a:r>
              <a:rPr lang="fi-FI" sz="1200" b="0" i="0">
                <a:solidFill>
                  <a:srgbClr val="000000"/>
                </a:solidFill>
                <a:effectLst/>
                <a:latin typeface="Calibri"/>
                <a:ea typeface="Calibri" panose="020F0502020204030204" pitchFamily="34" charset="0"/>
                <a:cs typeface="Calibri"/>
              </a:rPr>
              <a:t> </a:t>
            </a:r>
          </a:p>
          <a:p>
            <a:pPr rtl="0" fontAlgn="base"/>
            <a:endParaRPr lang="fi-FI" sz="1200" b="0" i="0">
              <a:solidFill>
                <a:srgbClr val="000000"/>
              </a:solidFill>
              <a:effectLst/>
              <a:ea typeface="Calibri" panose="020F0502020204030204" pitchFamily="34" charset="0"/>
            </a:endParaRPr>
          </a:p>
          <a:p>
            <a:pPr rtl="0"/>
            <a:r>
              <a:rPr lang="fi-FI" sz="1200" i="1">
                <a:latin typeface="Calibri"/>
                <a:ea typeface="Calibri" panose="020F0502020204030204" pitchFamily="34" charset="0"/>
                <a:cs typeface="Calibri"/>
              </a:rPr>
              <a:t>"</a:t>
            </a:r>
            <a:r>
              <a:rPr lang="fi-FI" sz="1200" b="0" i="0">
                <a:solidFill>
                  <a:srgbClr val="000000"/>
                </a:solidFill>
                <a:effectLst/>
                <a:latin typeface="Calibri"/>
                <a:ea typeface="Calibri" panose="020F0502020204030204" pitchFamily="34" charset="0"/>
                <a:cs typeface="Calibri"/>
              </a:rPr>
              <a:t>Muut etenemissuunnitelmat ja poliittiset aloitteet sisältävät toimenpiteitä koskien </a:t>
            </a:r>
            <a:r>
              <a:rPr lang="fi-FI" sz="1200" b="0" i="1">
                <a:solidFill>
                  <a:srgbClr val="000000"/>
                </a:solidFill>
                <a:effectLst/>
                <a:latin typeface="Calibri"/>
                <a:ea typeface="Calibri" panose="020F0502020204030204" pitchFamily="34" charset="0"/>
                <a:cs typeface="Calibri"/>
              </a:rPr>
              <a:t>kestävää tuotantoeläin- , kala- ja äyriäisaloilla sekä eläinten hyvinvointia ja kasvien terveyttä </a:t>
            </a:r>
            <a:r>
              <a:rPr lang="fi-FI" sz="1200" i="1">
                <a:latin typeface="Calibri"/>
                <a:ea typeface="Calibri" panose="020F0502020204030204" pitchFamily="34" charset="0"/>
                <a:cs typeface="Calibri"/>
              </a:rPr>
              <a:t>"</a:t>
            </a:r>
            <a:r>
              <a:rPr lang="fi-FI" sz="1200">
                <a:latin typeface="Calibri"/>
                <a:ea typeface="Calibri" panose="020F0502020204030204" pitchFamily="34" charset="0"/>
                <a:cs typeface="Calibri"/>
              </a:rPr>
              <a:t>(EU, 2020).</a:t>
            </a:r>
            <a:r>
              <a:rPr lang="fi-FI" sz="1200" b="0" i="0">
                <a:solidFill>
                  <a:srgbClr val="000000"/>
                </a:solidFill>
                <a:effectLst/>
                <a:latin typeface="Calibri"/>
                <a:ea typeface="Calibri" panose="020F0502020204030204" pitchFamily="34" charset="0"/>
                <a:cs typeface="Calibri"/>
              </a:rPr>
              <a:t> </a:t>
            </a:r>
            <a:endParaRPr lang="fi-FI"/>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Tällä tavalla, </a:t>
            </a:r>
            <a:r>
              <a:rPr lang="fi-FI" sz="1200" b="1" i="0">
                <a:solidFill>
                  <a:srgbClr val="000000"/>
                </a:solidFill>
                <a:effectLst/>
                <a:latin typeface="Calibri"/>
                <a:ea typeface="Calibri" panose="020F0502020204030204" pitchFamily="34" charset="0"/>
                <a:cs typeface="Calibri"/>
              </a:rPr>
              <a:t>kestävä maatalous </a:t>
            </a:r>
            <a:r>
              <a:rPr lang="fi-FI" sz="1200" b="0" i="0">
                <a:solidFill>
                  <a:srgbClr val="000000"/>
                </a:solidFill>
                <a:effectLst/>
                <a:latin typeface="Calibri"/>
                <a:ea typeface="Calibri" panose="020F0502020204030204" pitchFamily="34" charset="0"/>
                <a:cs typeface="Calibri"/>
              </a:rPr>
              <a:t>on maanviljelyä kestävällä tavalla yhteiskunnan tarpeiden tyydyttämiseksi. On välttämätöntä taata tulevaisuus ja tulevien sukupolvien kehitys. Siksi on tärkeää:</a:t>
            </a:r>
            <a:endParaRPr lang="fi-FI" sz="2000" b="0" i="0">
              <a:solidFill>
                <a:srgbClr val="000000"/>
              </a:solidFill>
              <a:effectLst/>
              <a:latin typeface="Calibri"/>
              <a:ea typeface="Calibri" panose="020F0502020204030204" pitchFamily="34" charset="0"/>
              <a:cs typeface="Calibri"/>
            </a:endParaRPr>
          </a:p>
          <a:p>
            <a:pPr marL="171450" indent="-171450" rtl="0" fontAlgn="base">
              <a:buFont typeface="Arial" panose="020B0604020202020204" pitchFamily="34" charset="0"/>
              <a:buChar char="•"/>
            </a:pPr>
            <a:r>
              <a:rPr lang="fi-FI" sz="1200" b="0" i="0">
                <a:solidFill>
                  <a:srgbClr val="000000"/>
                </a:solidFill>
                <a:effectLst/>
                <a:latin typeface="Calibri"/>
                <a:ea typeface="Calibri" panose="020F0502020204030204" pitchFamily="34" charset="0"/>
                <a:cs typeface="Calibri"/>
              </a:rPr>
              <a:t>harjoittaa liiketoimintaprosesseja ja maataloustoimintoja, jotka pyrkivät </a:t>
            </a:r>
            <a:r>
              <a:rPr lang="fi-FI" sz="1200" b="1" i="0">
                <a:solidFill>
                  <a:srgbClr val="000000"/>
                </a:solidFill>
                <a:effectLst/>
                <a:latin typeface="Calibri"/>
                <a:ea typeface="Calibri" panose="020F0502020204030204" pitchFamily="34" charset="0"/>
                <a:cs typeface="Calibri"/>
              </a:rPr>
              <a:t>pienentämään hiilijalanjälkeä</a:t>
            </a:r>
            <a:r>
              <a:rPr lang="fi-FI" sz="1200" b="0" i="0">
                <a:solidFill>
                  <a:srgbClr val="000000"/>
                </a:solidFill>
                <a:effectLst/>
                <a:latin typeface="Calibri"/>
                <a:ea typeface="Calibri" panose="020F0502020204030204" pitchFamily="34" charset="0"/>
                <a:cs typeface="Calibri"/>
              </a:rPr>
              <a:t>. Maanviljelyssä on minimoitava ilmastonmuutos, maan köyhtyminen ja metsien häviäminen ja hallittava vesitalous sen niukkuuden ja saastumisen estämiseksi. </a:t>
            </a:r>
            <a:r>
              <a:rPr lang="fi-FI" sz="1200" b="0" i="0">
                <a:effectLst/>
                <a:latin typeface="Calibri"/>
                <a:ea typeface="Calibri" panose="020F0502020204030204" pitchFamily="34" charset="0"/>
                <a:cs typeface="Calibri"/>
              </a:rPr>
              <a:t>Useita toimintoja voidaan toteuttaa, </a:t>
            </a:r>
            <a:r>
              <a:rPr lang="fi-FI" sz="1200" b="0" i="0">
                <a:solidFill>
                  <a:srgbClr val="000000"/>
                </a:solidFill>
                <a:effectLst/>
                <a:latin typeface="Calibri"/>
                <a:ea typeface="Calibri" panose="020F0502020204030204" pitchFamily="34" charset="0"/>
                <a:cs typeface="Calibri"/>
              </a:rPr>
              <a:t>kuten permakulttuuri, </a:t>
            </a:r>
            <a:r>
              <a:rPr lang="fi-FI" sz="1200">
                <a:latin typeface="Calibri"/>
                <a:ea typeface="Calibri" panose="020F0502020204030204" pitchFamily="34" charset="0"/>
                <a:cs typeface="Calibri"/>
              </a:rPr>
              <a:t>välileikkaus</a:t>
            </a:r>
            <a:r>
              <a:rPr lang="fi-FI" sz="1200" b="0" i="0">
                <a:solidFill>
                  <a:srgbClr val="000000"/>
                </a:solidFill>
                <a:effectLst/>
                <a:latin typeface="Calibri"/>
                <a:ea typeface="Calibri" panose="020F0502020204030204" pitchFamily="34" charset="0"/>
                <a:cs typeface="Calibri"/>
              </a:rPr>
              <a:t>, vuoroviljely</a:t>
            </a:r>
            <a:r>
              <a:rPr lang="fi-FI" sz="1200">
                <a:latin typeface="Calibri"/>
                <a:ea typeface="Calibri" panose="020F0502020204030204" pitchFamily="34" charset="0"/>
                <a:cs typeface="Calibri"/>
              </a:rPr>
              <a:t>, jne.</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Uusien hiilen sitomiseen liittyvien vihreiden liiketoimintamallien käyttöönotto on välttämätöntä, koska ne auttavat takaamaan </a:t>
            </a:r>
            <a:r>
              <a:rPr lang="fi-FI" sz="1200" b="0" i="0">
                <a:solidFill>
                  <a:srgbClr val="000000"/>
                </a:solidFill>
                <a:effectLst/>
                <a:latin typeface="Calibri"/>
                <a:ea typeface="Calibri" panose="020F0502020204030204" pitchFamily="34" charset="0"/>
                <a:cs typeface="Calibri"/>
              </a:rPr>
              <a:t>ilmastoneutraalin tavoitteteen</a:t>
            </a:r>
            <a:r>
              <a:rPr lang="fi-FI" sz="1200">
                <a:latin typeface="Calibri"/>
                <a:ea typeface="Calibri" panose="020F0502020204030204" pitchFamily="34" charset="0"/>
                <a:cs typeface="Calibri"/>
              </a:rPr>
              <a:t>;</a:t>
            </a:r>
            <a:endParaRPr lang="fi-FI" sz="1200" b="0" i="0">
              <a:solidFill>
                <a:srgbClr val="000000"/>
              </a:solidFill>
              <a:effectLst/>
              <a:latin typeface="Calibri"/>
              <a:ea typeface="Calibri" panose="020F0502020204030204" pitchFamily="34" charset="0"/>
              <a:cs typeface="Calibri"/>
            </a:endParaRPr>
          </a:p>
          <a:p>
            <a:pPr marL="171450" indent="-171450" rtl="0" fontAlgn="base">
              <a:buFont typeface="Arial" panose="020B0604020202020204" pitchFamily="34" charset="0"/>
              <a:buChar char="•"/>
            </a:pPr>
            <a:r>
              <a:rPr lang="fi-FI" sz="1200">
                <a:latin typeface="Calibri"/>
                <a:ea typeface="Calibri" panose="020F0502020204030204" pitchFamily="34" charset="0"/>
                <a:cs typeface="Calibri"/>
              </a:rPr>
              <a:t>toteuttaa</a:t>
            </a:r>
            <a:r>
              <a:rPr lang="fi-FI" sz="1200" b="0" i="0">
                <a:solidFill>
                  <a:srgbClr val="000000"/>
                </a:solidFill>
                <a:effectLst/>
                <a:latin typeface="Calibri"/>
                <a:ea typeface="Calibri" panose="020F0502020204030204" pitchFamily="34" charset="0"/>
                <a:cs typeface="Calibri"/>
              </a:rPr>
              <a:t> </a:t>
            </a:r>
            <a:r>
              <a:rPr lang="fi-FI" sz="1200" b="1" i="0">
                <a:solidFill>
                  <a:srgbClr val="000000"/>
                </a:solidFill>
                <a:effectLst/>
                <a:latin typeface="Calibri"/>
                <a:ea typeface="Calibri" panose="020F0502020204030204" pitchFamily="34" charset="0"/>
                <a:cs typeface="Calibri"/>
              </a:rPr>
              <a:t>ympäristöystävällisiä menetelmiä</a:t>
            </a:r>
            <a:r>
              <a:rPr lang="fi-FI" sz="1200" b="0" i="0">
                <a:solidFill>
                  <a:srgbClr val="000000"/>
                </a:solidFill>
                <a:effectLst/>
                <a:latin typeface="Calibri"/>
                <a:ea typeface="Calibri" panose="020F0502020204030204" pitchFamily="34" charset="0"/>
                <a:cs typeface="Calibri"/>
              </a:rPr>
              <a:t>, jotka mahdollistavat viljelykasvien ja karjan tuotannon vahingoittamatta ihmisiä tai luonnollisia ekosysteemejä. On välttämätöntä säilyttää maaperä, vesi, biologinen monimuotoisuus ja luonnonvarat.</a:t>
            </a:r>
          </a:p>
          <a:p>
            <a:pPr marL="171450" indent="-171450" rtl="0" fontAlgn="base">
              <a:buFont typeface="Arial" panose="020B0604020202020204" pitchFamily="34" charset="0"/>
              <a:buChar char="•"/>
            </a:pPr>
            <a:r>
              <a:rPr lang="fi-FI" sz="1200" b="0" i="0">
                <a:solidFill>
                  <a:srgbClr val="000000"/>
                </a:solidFill>
                <a:effectLst/>
                <a:latin typeface="Calibri"/>
                <a:ea typeface="Calibri" panose="020F0502020204030204" pitchFamily="34" charset="0"/>
                <a:cs typeface="Calibri"/>
              </a:rPr>
              <a:t>taata hyvä </a:t>
            </a:r>
            <a:r>
              <a:rPr lang="fi-FI" sz="1200" b="1" i="0">
                <a:solidFill>
                  <a:srgbClr val="000000"/>
                </a:solidFill>
                <a:effectLst/>
                <a:latin typeface="Calibri"/>
                <a:ea typeface="Calibri" panose="020F0502020204030204" pitchFamily="34" charset="0"/>
                <a:cs typeface="Calibri"/>
              </a:rPr>
              <a:t>työ- ja elinolot </a:t>
            </a:r>
            <a:r>
              <a:rPr lang="fi-FI" sz="1200" b="0" i="0">
                <a:solidFill>
                  <a:srgbClr val="000000"/>
                </a:solidFill>
                <a:effectLst/>
                <a:latin typeface="Calibri"/>
                <a:ea typeface="Calibri" panose="020F0502020204030204" pitchFamily="34" charset="0"/>
                <a:cs typeface="Calibri"/>
              </a:rPr>
              <a:t>niille, jotka työskentelevät ja asuvat maatilalla tai lähialueilla.</a:t>
            </a:r>
          </a:p>
          <a:p>
            <a:pPr algn="l" rtl="0"/>
            <a:endParaRPr lang="en-GB" sz="1200" b="1">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4427292" y="1261754"/>
            <a:ext cx="2820623" cy="461665"/>
          </a:xfrm>
          <a:prstGeom prst="rect">
            <a:avLst/>
          </a:prstGeom>
          <a:noFill/>
        </p:spPr>
        <p:txBody>
          <a:bodyPr wrap="square">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t>
            </a:r>
            <a:r>
              <a:rPr lang="en-IE"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5" name="Picture 6" descr="Icon  Description automatically generated">
            <a:extLst>
              <a:ext uri="{FF2B5EF4-FFF2-40B4-BE49-F238E27FC236}">
                <a16:creationId xmlns:a16="http://schemas.microsoft.com/office/drawing/2014/main" id="{EA975699-48CC-6B3A-1118-EC2738A14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6" y="7564839"/>
            <a:ext cx="881821" cy="1740028"/>
          </a:xfrm>
          <a:prstGeom prst="rect">
            <a:avLst/>
          </a:prstGeom>
        </p:spPr>
      </p:pic>
      <p:sp>
        <p:nvSpPr>
          <p:cNvPr id="33" name="TextBox 32">
            <a:extLst>
              <a:ext uri="{FF2B5EF4-FFF2-40B4-BE49-F238E27FC236}">
                <a16:creationId xmlns:a16="http://schemas.microsoft.com/office/drawing/2014/main" id="{B9F1DFBB-EE2B-B099-FB93-68CF4C362FAB}"/>
              </a:ext>
            </a:extLst>
          </p:cNvPr>
          <p:cNvSpPr txBox="1"/>
          <p:nvPr/>
        </p:nvSpPr>
        <p:spPr>
          <a:xfrm>
            <a:off x="71556" y="2212258"/>
            <a:ext cx="440911" cy="3288890"/>
          </a:xfrm>
          <a:prstGeom prst="rect">
            <a:avLst/>
          </a:prstGeom>
          <a:solidFill>
            <a:schemeClr val="bg1"/>
          </a:solidFill>
        </p:spPr>
        <p:txBody>
          <a:bodyPr wrap="square" rtlCol="0">
            <a:spAutoFit/>
          </a:bodyPr>
          <a:lstStyle/>
          <a:p>
            <a:pPr algn="l" rtl="0"/>
            <a:endParaRPr lang="en-IE"/>
          </a:p>
        </p:txBody>
      </p:sp>
      <p:pic>
        <p:nvPicPr>
          <p:cNvPr id="4" name="Picture 3">
            <a:extLst>
              <a:ext uri="{FF2B5EF4-FFF2-40B4-BE49-F238E27FC236}">
                <a16:creationId xmlns:a16="http://schemas.microsoft.com/office/drawing/2014/main" id="{5A019843-0D8E-81ED-7857-86D2F27F635E}"/>
              </a:ext>
            </a:extLst>
          </p:cNvPr>
          <p:cNvPicPr>
            <a:picLocks noChangeAspect="1"/>
          </p:cNvPicPr>
          <p:nvPr/>
        </p:nvPicPr>
        <p:blipFill>
          <a:blip r:embed="rId4"/>
          <a:stretch>
            <a:fillRect/>
          </a:stretch>
        </p:blipFill>
        <p:spPr>
          <a:xfrm>
            <a:off x="133231" y="2968940"/>
            <a:ext cx="493080" cy="474817"/>
          </a:xfrm>
          <a:prstGeom prst="rect">
            <a:avLst/>
          </a:prstGeom>
          <a:solidFill>
            <a:srgbClr val="94B3B2"/>
          </a:solidFill>
        </p:spPr>
      </p:pic>
    </p:spTree>
    <p:extLst>
      <p:ext uri="{BB962C8B-B14F-4D97-AF65-F5344CB8AC3E}">
        <p14:creationId xmlns:p14="http://schemas.microsoft.com/office/powerpoint/2010/main" val="21914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200"/>
              <a:t>B</a:t>
            </a:r>
            <a:r>
              <a:rPr kumimoji="0" lang="en-IE" sz="3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200"/>
              <a:t>Luonnolliset ruokaresurssit</a:t>
            </a:r>
            <a:r>
              <a:rPr kumimoji="0" lang="en-IE" sz="3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650496" y="2371043"/>
            <a:ext cx="6837623" cy="6820641"/>
          </a:xfrm>
        </p:spPr>
        <p:txBody>
          <a:bodyPr lIns="91440" tIns="45720" rIns="91440" bIns="45720" numCol="1" spcCol="288000" anchor="t">
            <a:noAutofit/>
          </a:bodyPr>
          <a:lstStyle/>
          <a:p>
            <a:pPr algn="l" rtl="0"/>
            <a:r>
              <a:rPr lang="en-US" sz="1200" b="1">
                <a:solidFill>
                  <a:schemeClr val="tx1"/>
                </a:solidFill>
                <a:latin typeface="Calibri"/>
                <a:ea typeface="Calibri" panose="020F0502020204030204" pitchFamily="34" charset="0"/>
                <a:cs typeface="Calibri"/>
              </a:rPr>
              <a:t>On </a:t>
            </a:r>
            <a:r>
              <a:rPr lang="en-US" sz="1200" b="1" err="1">
                <a:solidFill>
                  <a:schemeClr val="tx1"/>
                </a:solidFill>
                <a:latin typeface="Calibri"/>
                <a:ea typeface="Calibri" panose="020F0502020204030204" pitchFamily="34" charset="0"/>
                <a:cs typeface="Calibri"/>
              </a:rPr>
              <a:t>olemassa</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lukuisia</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kestävän</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kehityksen</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standardeja</a:t>
            </a:r>
            <a:r>
              <a:rPr lang="en-US" sz="1200" b="1">
                <a:solidFill>
                  <a:schemeClr val="tx1"/>
                </a:solidFill>
                <a:latin typeface="Calibri"/>
                <a:ea typeface="Calibri" panose="020F0502020204030204" pitchFamily="34" charset="0"/>
                <a:cs typeface="Calibri"/>
              </a:rPr>
              <a:t> ja </a:t>
            </a:r>
            <a:r>
              <a:rPr lang="en-US" sz="1200" b="1" err="1">
                <a:solidFill>
                  <a:schemeClr val="tx1"/>
                </a:solidFill>
                <a:latin typeface="Calibri"/>
                <a:ea typeface="Calibri" panose="020F0502020204030204" pitchFamily="34" charset="0"/>
                <a:cs typeface="Calibri"/>
              </a:rPr>
              <a:t>sertifiointijärjestelmiä</a:t>
            </a:r>
            <a:r>
              <a:rPr lang="en-US" sz="1200" b="1">
                <a:solidFill>
                  <a:schemeClr val="tx1"/>
                </a:solidFill>
                <a:latin typeface="Calibri"/>
                <a:ea typeface="Calibri" panose="020F0502020204030204" pitchFamily="34" charset="0"/>
                <a:cs typeface="Calibri"/>
              </a:rPr>
              <a:t>. Saat </a:t>
            </a:r>
            <a:r>
              <a:rPr lang="en-US" sz="1200" b="1" err="1">
                <a:solidFill>
                  <a:schemeClr val="tx1"/>
                </a:solidFill>
                <a:latin typeface="Calibri"/>
                <a:ea typeface="Calibri" panose="020F0502020204030204" pitchFamily="34" charset="0"/>
                <a:cs typeface="Calibri"/>
              </a:rPr>
              <a:t>lisätietoja</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sertifiointijärjestelmistä</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napsauttamalla</a:t>
            </a:r>
            <a:r>
              <a:rPr lang="en-US" sz="1200" b="1">
                <a:solidFill>
                  <a:schemeClr val="tx1"/>
                </a:solidFill>
                <a:latin typeface="Calibri"/>
                <a:ea typeface="Calibri" panose="020F0502020204030204" pitchFamily="34" charset="0"/>
                <a:cs typeface="Calibri"/>
              </a:rPr>
              <a:t> </a:t>
            </a:r>
            <a:r>
              <a:rPr lang="en-US"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r>
              <a:rPr lang="en-US" sz="1200" b="1">
                <a:solidFill>
                  <a:srgbClr val="F79037"/>
                </a:solidFill>
                <a:latin typeface="Calibri"/>
                <a:ea typeface="Calibri" panose="020F0502020204030204" pitchFamily="34" charset="0"/>
                <a:cs typeface="Calibri"/>
              </a:rPr>
              <a:t>.</a:t>
            </a:r>
            <a:endParaRPr lang="en-US" sz="1200" b="1">
              <a:solidFill>
                <a:srgbClr val="F79037"/>
              </a:solidFill>
              <a:ea typeface="Calibri" panose="020F0502020204030204" pitchFamily="34" charset="0"/>
            </a:endParaRPr>
          </a:p>
          <a:p>
            <a:pPr algn="l" rtl="0"/>
            <a:endParaRPr lang="en-US" sz="800" b="1">
              <a:solidFill>
                <a:srgbClr val="F79037"/>
              </a:solidFill>
              <a:ea typeface="Calibri" panose="020F0502020204030204" pitchFamily="34" charset="0"/>
            </a:endParaRPr>
          </a:p>
          <a:p>
            <a:pPr algn="l" rtl="0"/>
            <a:r>
              <a:rPr lang="en-US" sz="1400" b="1" err="1">
                <a:solidFill>
                  <a:schemeClr val="tx1"/>
                </a:solidFill>
                <a:latin typeface="Calibri"/>
                <a:ea typeface="Calibri" panose="020F0502020204030204" pitchFamily="34" charset="0"/>
                <a:cs typeface="Calibri"/>
              </a:rPr>
              <a:t>Joitakin</a:t>
            </a:r>
            <a:r>
              <a:rPr lang="en-US" sz="1400" b="1">
                <a:solidFill>
                  <a:schemeClr val="tx1"/>
                </a:solidFill>
                <a:latin typeface="Calibri"/>
                <a:ea typeface="Calibri" panose="020F0502020204030204" pitchFamily="34" charset="0"/>
                <a:cs typeface="Calibri"/>
              </a:rPr>
              <a:t> </a:t>
            </a:r>
            <a:r>
              <a:rPr lang="en-US" sz="1400" b="1" err="1">
                <a:solidFill>
                  <a:schemeClr val="tx1"/>
                </a:solidFill>
                <a:latin typeface="Calibri"/>
                <a:ea typeface="Calibri" panose="020F0502020204030204" pitchFamily="34" charset="0"/>
                <a:cs typeface="Calibri"/>
              </a:rPr>
              <a:t>esimerkkejä</a:t>
            </a:r>
            <a:r>
              <a:rPr lang="en-US" sz="1400" b="1">
                <a:solidFill>
                  <a:schemeClr val="tx1"/>
                </a:solidFill>
                <a:latin typeface="Calibri"/>
                <a:ea typeface="Calibri" panose="020F0502020204030204" pitchFamily="34" charset="0"/>
                <a:cs typeface="Calibri"/>
              </a:rPr>
              <a:t> </a:t>
            </a:r>
            <a:r>
              <a:rPr lang="en-US" sz="1400" b="1" err="1">
                <a:solidFill>
                  <a:schemeClr val="tx1"/>
                </a:solidFill>
                <a:latin typeface="Calibri"/>
                <a:ea typeface="Calibri" panose="020F0502020204030204" pitchFamily="34" charset="0"/>
                <a:cs typeface="Calibri"/>
              </a:rPr>
              <a:t>sertifikaateista</a:t>
            </a:r>
            <a:r>
              <a:rPr lang="en-US" sz="1400" b="1">
                <a:solidFill>
                  <a:schemeClr val="tx1"/>
                </a:solidFill>
                <a:latin typeface="Calibri"/>
                <a:ea typeface="Calibri" panose="020F0502020204030204" pitchFamily="34" charset="0"/>
                <a:cs typeface="Calibri"/>
              </a:rPr>
              <a:t> </a:t>
            </a:r>
            <a:r>
              <a:rPr lang="en-US" sz="1400" b="1" err="1">
                <a:solidFill>
                  <a:schemeClr val="tx1"/>
                </a:solidFill>
                <a:latin typeface="Calibri"/>
                <a:ea typeface="Calibri" panose="020F0502020204030204" pitchFamily="34" charset="0"/>
                <a:cs typeface="Calibri"/>
              </a:rPr>
              <a:t>ovat</a:t>
            </a:r>
            <a:r>
              <a:rPr lang="en-US" sz="1400" b="1">
                <a:solidFill>
                  <a:schemeClr val="tx1"/>
                </a:solidFill>
                <a:latin typeface="Calibri"/>
                <a:ea typeface="Calibri" panose="020F0502020204030204" pitchFamily="34" charset="0"/>
                <a:cs typeface="Calibri"/>
              </a:rPr>
              <a:t>:</a:t>
            </a: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l" rtl="0"/>
            <a:endParaRPr lang="en-US" sz="1200" b="1">
              <a:solidFill>
                <a:srgbClr val="F79037"/>
              </a:solidFill>
              <a:ea typeface="Calibri" panose="020F0502020204030204" pitchFamily="34" charset="0"/>
            </a:endParaRPr>
          </a:p>
          <a:p>
            <a:pPr algn="ctr"/>
            <a:endParaRPr lang="en-US" sz="1200" b="1">
              <a:solidFill>
                <a:schemeClr val="tx1"/>
              </a:solidFill>
              <a:latin typeface="Calibri"/>
              <a:ea typeface="Calibri" panose="020F0502020204030204" pitchFamily="34" charset="0"/>
              <a:cs typeface="Calibri"/>
            </a:endParaRPr>
          </a:p>
          <a:p>
            <a:pPr algn="ctr"/>
            <a:endParaRPr lang="en-US" sz="1200" b="1">
              <a:solidFill>
                <a:schemeClr val="tx1"/>
              </a:solidFill>
              <a:latin typeface="Calibri"/>
              <a:ea typeface="Calibri" panose="020F0502020204030204" pitchFamily="34" charset="0"/>
              <a:cs typeface="Calibri"/>
            </a:endParaRPr>
          </a:p>
          <a:p>
            <a:pPr algn="ctr"/>
            <a:r>
              <a:rPr lang="en-US" sz="1200" b="1">
                <a:solidFill>
                  <a:schemeClr val="tx1"/>
                </a:solidFill>
                <a:latin typeface="Calibri"/>
                <a:ea typeface="Calibri" panose="020F0502020204030204" pitchFamily="34" charset="0"/>
                <a:cs typeface="Calibri"/>
              </a:rPr>
              <a:t>Jos </a:t>
            </a:r>
            <a:r>
              <a:rPr lang="en-US" sz="1200" b="1" err="1">
                <a:solidFill>
                  <a:schemeClr val="tx1"/>
                </a:solidFill>
                <a:latin typeface="Calibri"/>
                <a:ea typeface="Calibri" panose="020F0502020204030204" pitchFamily="34" charset="0"/>
                <a:cs typeface="Calibri"/>
              </a:rPr>
              <a:t>elintarviketuottajat</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mainitsevat</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kestävän</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kehityksen</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standardeja</a:t>
            </a:r>
            <a:r>
              <a:rPr lang="en-US" sz="1200" b="1">
                <a:solidFill>
                  <a:schemeClr val="tx1"/>
                </a:solidFill>
                <a:latin typeface="Calibri"/>
                <a:ea typeface="Calibri" panose="020F0502020204030204" pitchFamily="34" charset="0"/>
                <a:cs typeface="Calibri"/>
              </a:rPr>
              <a:t> ja </a:t>
            </a:r>
            <a:r>
              <a:rPr lang="en-US" sz="1200" b="1" err="1">
                <a:solidFill>
                  <a:schemeClr val="tx1"/>
                </a:solidFill>
                <a:latin typeface="Calibri"/>
                <a:ea typeface="Calibri" panose="020F0502020204030204" pitchFamily="34" charset="0"/>
                <a:cs typeface="Calibri"/>
              </a:rPr>
              <a:t>sertifiointijärjestelmiä</a:t>
            </a:r>
            <a:r>
              <a:rPr lang="en-US" sz="1200" b="1">
                <a:solidFill>
                  <a:schemeClr val="tx1"/>
                </a:solidFill>
                <a:latin typeface="Calibri"/>
                <a:ea typeface="Calibri" panose="020F0502020204030204" pitchFamily="34" charset="0"/>
                <a:cs typeface="Calibri"/>
              </a:rPr>
              <a:t>, </a:t>
            </a:r>
          </a:p>
          <a:p>
            <a:pPr algn="ctr"/>
            <a:r>
              <a:rPr lang="en-US" sz="1200" b="1" err="1">
                <a:solidFill>
                  <a:schemeClr val="tx1"/>
                </a:solidFill>
                <a:latin typeface="Calibri"/>
                <a:ea typeface="Calibri" panose="020F0502020204030204" pitchFamily="34" charset="0"/>
                <a:cs typeface="Calibri"/>
              </a:rPr>
              <a:t>niitä</a:t>
            </a:r>
            <a:r>
              <a:rPr lang="en-US" sz="1200" b="1">
                <a:solidFill>
                  <a:schemeClr val="tx1"/>
                </a:solidFill>
                <a:latin typeface="Calibri"/>
                <a:ea typeface="Calibri" panose="020F0502020204030204" pitchFamily="34" charset="0"/>
                <a:cs typeface="Calibri"/>
              </a:rPr>
              <a:t> on </a:t>
            </a:r>
            <a:r>
              <a:rPr lang="en-US" sz="1200" b="1" err="1">
                <a:solidFill>
                  <a:schemeClr val="tx1"/>
                </a:solidFill>
                <a:latin typeface="Calibri"/>
                <a:ea typeface="Calibri" panose="020F0502020204030204" pitchFamily="34" charset="0"/>
                <a:cs typeface="Calibri"/>
              </a:rPr>
              <a:t>noudatettava</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tarkasti</a:t>
            </a:r>
            <a:r>
              <a:rPr lang="en-US" sz="1200" b="1">
                <a:solidFill>
                  <a:schemeClr val="tx1"/>
                </a:solidFill>
                <a:latin typeface="Calibri"/>
                <a:ea typeface="Calibri" panose="020F0502020204030204" pitchFamily="34" charset="0"/>
                <a:cs typeface="Calibri"/>
              </a:rPr>
              <a:t>.</a:t>
            </a:r>
            <a:endParaRPr lang="en-US" sz="1200" b="1">
              <a:solidFill>
                <a:schemeClr val="tx1"/>
              </a:solidFill>
              <a:ea typeface="Calibri" panose="020F0502020204030204" pitchFamily="34" charset="0"/>
            </a:endParaRPr>
          </a:p>
          <a:p>
            <a:pPr algn="l" rtl="0"/>
            <a:endParaRPr lang="en-US" sz="1200" b="1">
              <a:solidFill>
                <a:srgbClr val="F79037"/>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4272300" y="1266004"/>
            <a:ext cx="3800900" cy="461665"/>
          </a:xfrm>
          <a:prstGeom prst="rect">
            <a:avLst/>
          </a:prstGeom>
          <a:noFill/>
        </p:spPr>
        <p:txBody>
          <a:bodyPr wrap="square">
            <a:spAutoFit/>
          </a:bodyPr>
          <a:lstStyle/>
          <a:p>
            <a:pPr algn="l"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22530" name="Picture 2">
            <a:hlinkClick r:id="rId3"/>
            <a:extLst>
              <a:ext uri="{FF2B5EF4-FFF2-40B4-BE49-F238E27FC236}">
                <a16:creationId xmlns:a16="http://schemas.microsoft.com/office/drawing/2014/main" id="{D6A7BAE8-9BEE-0DFC-AFF2-376715081C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9350" y="3071862"/>
            <a:ext cx="1514888" cy="10156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3A562B-156B-34E9-FE75-3B3DCA4C80C3}"/>
              </a:ext>
            </a:extLst>
          </p:cNvPr>
          <p:cNvSpPr txBox="1"/>
          <p:nvPr/>
        </p:nvSpPr>
        <p:spPr>
          <a:xfrm>
            <a:off x="890674" y="3181274"/>
            <a:ext cx="4144455" cy="1015663"/>
          </a:xfrm>
          <a:prstGeom prst="rect">
            <a:avLst/>
          </a:prstGeom>
          <a:noFill/>
        </p:spPr>
        <p:txBody>
          <a:bodyPr wrap="square" lIns="91440" tIns="45720" rIns="91440" bIns="45720" anchor="t">
            <a:spAutoFit/>
          </a:bodyPr>
          <a:lstStyle/>
          <a:p>
            <a:pPr algn="l" rtl="0"/>
            <a:r>
              <a:rPr lang="fi-FI" sz="1200" b="1">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Luomusertifikaatti:</a:t>
            </a:r>
            <a:r>
              <a:rPr lang="fi-FI" sz="1200" b="1">
                <a:latin typeface="Calibri"/>
                <a:ea typeface="Calibri" panose="020F0502020204030204" pitchFamily="34" charset="0"/>
                <a:cs typeface="Calibri"/>
              </a:rPr>
              <a:t> </a:t>
            </a:r>
            <a:r>
              <a:rPr lang="fi-FI" sz="1200">
                <a:latin typeface="Calibri"/>
                <a:ea typeface="Calibri" panose="020F0502020204030204" pitchFamily="34" charset="0"/>
                <a:cs typeface="Calibri"/>
              </a:rPr>
              <a:t>Tämä varmistaa, että maatila tai käsittelylaitos noudattaa luomumääräyksiä. Sertifioinnin jälkeen yritykset voivat myydä, merkitä ja esittää tuotteita luomutuotteena. Saat lisätietoja napsauttamalla </a:t>
            </a:r>
            <a:r>
              <a:rPr lang="fi-FI" sz="120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tästä</a:t>
            </a:r>
            <a:r>
              <a:rPr lang="fi-FI" sz="1200">
                <a:solidFill>
                  <a:srgbClr val="F79037"/>
                </a:solidFill>
                <a:latin typeface="Calibri"/>
                <a:ea typeface="Calibri" panose="020F0502020204030204" pitchFamily="34" charset="0"/>
                <a:cs typeface="Calibri"/>
              </a:rPr>
              <a:t> </a:t>
            </a:r>
            <a:endParaRPr lang="fi-FI" sz="1200">
              <a:solidFill>
                <a:srgbClr val="F79037"/>
              </a:solidFill>
              <a:latin typeface="Calibri"/>
              <a:ea typeface="Calibri" panose="020F0502020204030204" pitchFamily="34" charset="0"/>
              <a:cs typeface="Calibri" panose="020F0502020204030204" pitchFamily="34" charset="0"/>
            </a:endParaRPr>
          </a:p>
          <a:p>
            <a:pPr algn="l" rtl="0"/>
            <a:r>
              <a:rPr lang="fi-FI" sz="1200">
                <a:latin typeface="Calibri"/>
                <a:ea typeface="Calibri" panose="020F0502020204030204" pitchFamily="34" charset="0"/>
                <a:cs typeface="Calibri"/>
              </a:rPr>
              <a:t>Tämä on Euroopan unionin luonnonmukaisen tuotannon logo.</a:t>
            </a:r>
            <a:endParaRPr lang="fi-FI" sz="1200">
              <a:latin typeface="Calibri"/>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DAEEAE7-A9F5-CCBE-3F08-D5022AF1C16C}"/>
              </a:ext>
            </a:extLst>
          </p:cNvPr>
          <p:cNvSpPr txBox="1"/>
          <p:nvPr/>
        </p:nvSpPr>
        <p:spPr>
          <a:xfrm>
            <a:off x="890673" y="4138699"/>
            <a:ext cx="4144455" cy="1200329"/>
          </a:xfrm>
          <a:prstGeom prst="rect">
            <a:avLst/>
          </a:prstGeom>
          <a:noFill/>
        </p:spPr>
        <p:txBody>
          <a:bodyPr wrap="square" lIns="91440" tIns="45720" rIns="91440" bIns="45720" anchor="t">
            <a:spAutoFit/>
          </a:bodyPr>
          <a:lstStyle/>
          <a:p>
            <a:pPr algn="l" rtl="0"/>
            <a:r>
              <a:rPr lang="fi-FI" sz="1200" b="1">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Rainforest Alliance</a:t>
            </a:r>
            <a:r>
              <a:rPr lang="fi-FI" sz="1200">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a:t>
            </a:r>
            <a:r>
              <a:rPr lang="fi-FI" sz="1200">
                <a:latin typeface="Calibri"/>
                <a:ea typeface="Calibri" panose="020F0502020204030204" pitchFamily="34" charset="0"/>
                <a:cs typeface="Calibri"/>
              </a:rPr>
              <a:t> </a:t>
            </a:r>
            <a:r>
              <a:rPr lang="fi-FI" sz="1200">
                <a:latin typeface="Calibri"/>
                <a:cs typeface="Calibri"/>
              </a:rPr>
              <a:t>on kansalaisjärjestö, joka pyrkii ylläpitämään biodiversiteettiä ja varmistamaan kestävän elinkeinon muuttamalla maankäytön ja liiketoiminnan käytäntöjä. Järjestön tavoitteena on vaikuttaa ympäristösertifioinnilla kuluttajakäyttäytymiseen. Tämä on Rainforest Alliancen logo.</a:t>
            </a:r>
          </a:p>
        </p:txBody>
      </p:sp>
      <p:pic>
        <p:nvPicPr>
          <p:cNvPr id="37" name="Picture 2">
            <a:hlinkClick r:id="rId6"/>
            <a:extLst>
              <a:ext uri="{FF2B5EF4-FFF2-40B4-BE49-F238E27FC236}">
                <a16:creationId xmlns:a16="http://schemas.microsoft.com/office/drawing/2014/main" id="{C8DE24A3-AF2C-25B0-0F92-E4809194D74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58962" y="4223067"/>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FDB2CF3-522D-EF5B-5901-9B53BE8FA27A}"/>
              </a:ext>
            </a:extLst>
          </p:cNvPr>
          <p:cNvSpPr txBox="1"/>
          <p:nvPr/>
        </p:nvSpPr>
        <p:spPr>
          <a:xfrm>
            <a:off x="901961" y="5309315"/>
            <a:ext cx="4291974" cy="1384995"/>
          </a:xfrm>
          <a:prstGeom prst="rect">
            <a:avLst/>
          </a:prstGeom>
          <a:noFill/>
        </p:spPr>
        <p:txBody>
          <a:bodyPr wrap="square" lIns="91440" tIns="45720" rIns="91440" bIns="45720" anchor="t">
            <a:spAutoFit/>
          </a:bodyPr>
          <a:lstStyle/>
          <a:p>
            <a:pPr algn="l" rtl="0"/>
            <a:r>
              <a:rPr lang="fi-FI" sz="1200" b="1" i="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Reilu kauppa</a:t>
            </a:r>
            <a:r>
              <a:rPr lang="fi-FI" sz="1200" b="0" i="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a:t>
            </a:r>
            <a:r>
              <a:rPr lang="fi-FI" sz="1200" b="0" i="0">
                <a:effectLst/>
                <a:latin typeface="Calibri"/>
                <a:ea typeface="Calibri" panose="020F0502020204030204" pitchFamily="34" charset="0"/>
                <a:cs typeface="Calibri"/>
              </a:rPr>
              <a:t> Reilu</a:t>
            </a:r>
            <a:r>
              <a:rPr lang="fi-FI" sz="1200" b="0" i="0">
                <a:solidFill>
                  <a:srgbClr val="000000"/>
                </a:solidFill>
                <a:effectLst/>
                <a:latin typeface="Calibri"/>
                <a:ea typeface="Calibri" panose="020F0502020204030204" pitchFamily="34" charset="0"/>
                <a:cs typeface="Calibri"/>
              </a:rPr>
              <a:t>kauppa on maailmanlaajuinen liike, johon kuuluu tuottajien, yritysten, kuluttajien ja organisaatioiden verkosto, joka asettaa ihmiset ja planeetan etusijalle. Valitsemalla Fair Trade Certified™ -tuotteet tuet vastuullisia yrityksiä, voimaannutat maanviljelijöitä, työntekijöitä ja kalastajia sekä suojelet ympäristöä. Se on maailmaa muuttava tapa harjoittaa liiketoimintaa. Katso myös tietoa </a:t>
            </a:r>
            <a:r>
              <a:rPr lang="fi-FI" sz="1200" b="0" i="0">
                <a:solidFill>
                  <a:srgbClr val="000000"/>
                </a:solidFill>
                <a:effectLst/>
                <a:latin typeface="Calibri"/>
                <a:ea typeface="Calibri" panose="020F0502020204030204" pitchFamily="34" charset="0"/>
                <a:cs typeface="Calibri"/>
                <a:hlinkClick r:id="rId9"/>
              </a:rPr>
              <a:t>Reilu Kauppa Suomi –sivustolta.</a:t>
            </a:r>
            <a:endParaRPr lang="fi-FI" sz="1200">
              <a:latin typeface="Calibri"/>
              <a:ea typeface="Calibri" panose="020F0502020204030204" pitchFamily="34" charset="0"/>
              <a:cs typeface="Calibri"/>
            </a:endParaRPr>
          </a:p>
        </p:txBody>
      </p:sp>
      <p:pic>
        <p:nvPicPr>
          <p:cNvPr id="39" name="Picture 38">
            <a:hlinkClick r:id="rId8"/>
            <a:extLst>
              <a:ext uri="{FF2B5EF4-FFF2-40B4-BE49-F238E27FC236}">
                <a16:creationId xmlns:a16="http://schemas.microsoft.com/office/drawing/2014/main" id="{DAE21CC3-7D46-AAC0-0C5B-0FD2EABE71D9}"/>
              </a:ext>
            </a:extLst>
          </p:cNvPr>
          <p:cNvPicPr>
            <a:picLocks noChangeAspect="1"/>
          </p:cNvPicPr>
          <p:nvPr/>
        </p:nvPicPr>
        <p:blipFill>
          <a:blip r:embed="rId10"/>
          <a:stretch>
            <a:fillRect/>
          </a:stretch>
        </p:blipFill>
        <p:spPr>
          <a:xfrm>
            <a:off x="5521835" y="5457933"/>
            <a:ext cx="819192" cy="1162110"/>
          </a:xfrm>
          <a:prstGeom prst="rect">
            <a:avLst/>
          </a:prstGeom>
        </p:spPr>
      </p:pic>
      <p:sp>
        <p:nvSpPr>
          <p:cNvPr id="40" name="TextBox 39">
            <a:extLst>
              <a:ext uri="{FF2B5EF4-FFF2-40B4-BE49-F238E27FC236}">
                <a16:creationId xmlns:a16="http://schemas.microsoft.com/office/drawing/2014/main" id="{5AADFA3D-04A2-9202-AEA1-28CF4146A5F2}"/>
              </a:ext>
            </a:extLst>
          </p:cNvPr>
          <p:cNvSpPr txBox="1"/>
          <p:nvPr/>
        </p:nvSpPr>
        <p:spPr>
          <a:xfrm>
            <a:off x="917376" y="6723772"/>
            <a:ext cx="4117752" cy="1938992"/>
          </a:xfrm>
          <a:prstGeom prst="rect">
            <a:avLst/>
          </a:prstGeom>
          <a:noFill/>
        </p:spPr>
        <p:txBody>
          <a:bodyPr wrap="square" lIns="91440" tIns="45720" rIns="91440" bIns="45720" anchor="t">
            <a:spAutoFit/>
          </a:bodyPr>
          <a:lstStyle/>
          <a:p>
            <a:pPr rtl="0"/>
            <a:r>
              <a:rPr lang="fi-FI" sz="1200" b="1" i="0">
                <a:effectLst/>
                <a:latin typeface="Calibri"/>
                <a:ea typeface="Calibri" panose="020F0502020204030204" pitchFamily="34" charset="0"/>
                <a:cs typeface="Calibri"/>
                <a:hlinkClick r:id="rId11">
                  <a:extLst>
                    <a:ext uri="{A12FA001-AC4F-418D-AE19-62706E023703}">
                      <ahyp:hlinkClr xmlns:ahyp="http://schemas.microsoft.com/office/drawing/2018/hyperlinkcolor" val="tx"/>
                    </a:ext>
                  </a:extLst>
                </a:hlinkClick>
              </a:rPr>
              <a:t>GLOBALG.AP</a:t>
            </a:r>
            <a:r>
              <a:rPr lang="fi-FI" sz="1200" b="0" i="0">
                <a:effectLst/>
                <a:latin typeface="Calibri"/>
                <a:ea typeface="Calibri" panose="020F0502020204030204" pitchFamily="34" charset="0"/>
                <a:cs typeface="Calibri"/>
                <a:hlinkClick r:id="rId11">
                  <a:extLst>
                    <a:ext uri="{A12FA001-AC4F-418D-AE19-62706E023703}">
                      <ahyp:hlinkClr xmlns:ahyp="http://schemas.microsoft.com/office/drawing/2018/hyperlinkcolor" val="tx"/>
                    </a:ext>
                  </a:extLst>
                </a:hlinkClick>
              </a:rPr>
              <a:t>:</a:t>
            </a:r>
            <a:r>
              <a:rPr lang="fi-FI" sz="1200" b="0" i="0">
                <a:effectLst/>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Se on kansainvälisesti tunnustettu maatilatuotannon standardi. Se on saatavana kolmelle tuotantoalueelle: viljely, karjankasvatus ja vesiviljely. Se kattaa seuraavat aiheet: elintarvikkeiden turvallisuus ja jäljitettävyys; ympäristö (mukaan lukien biologinen monimuotoisuus); työntekijöiden terveys, turvallisuus ja hyvinvointi; eläinten hyvinvointi; integroitu sadonhallinta (ICM), integroitu tuholaistorjunta (IPC), laadunhallintajärjestelmä (QMS) ja vaara-analyysi ja kriittiset valvontapisteet (HACCP). GLOBALG.AP:n kuluttajamerkki on GGN-merkki.</a:t>
            </a:r>
            <a:endParaRPr lang="en-US" sz="1200">
              <a:cs typeface="Calibri" panose="020F0502020204030204"/>
            </a:endParaRPr>
          </a:p>
        </p:txBody>
      </p:sp>
      <p:pic>
        <p:nvPicPr>
          <p:cNvPr id="42" name="Graphic 41" descr="Film strip outline">
            <a:extLst>
              <a:ext uri="{FF2B5EF4-FFF2-40B4-BE49-F238E27FC236}">
                <a16:creationId xmlns:a16="http://schemas.microsoft.com/office/drawing/2014/main" id="{76DAC081-407C-848E-9E7B-07FC0567AA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773" y="9347516"/>
            <a:ext cx="607898" cy="607898"/>
          </a:xfrm>
          <a:prstGeom prst="rect">
            <a:avLst/>
          </a:prstGeom>
        </p:spPr>
      </p:pic>
      <p:sp>
        <p:nvSpPr>
          <p:cNvPr id="43" name="TextBox 42">
            <a:extLst>
              <a:ext uri="{FF2B5EF4-FFF2-40B4-BE49-F238E27FC236}">
                <a16:creationId xmlns:a16="http://schemas.microsoft.com/office/drawing/2014/main" id="{B2BC0FA7-988C-FA37-534C-4F76866EA4C6}"/>
              </a:ext>
            </a:extLst>
          </p:cNvPr>
          <p:cNvSpPr txBox="1"/>
          <p:nvPr/>
        </p:nvSpPr>
        <p:spPr>
          <a:xfrm>
            <a:off x="854316" y="9323554"/>
            <a:ext cx="6456055" cy="646331"/>
          </a:xfrm>
          <a:prstGeom prst="rect">
            <a:avLst/>
          </a:prstGeom>
          <a:noFill/>
          <a:ln>
            <a:solidFill>
              <a:srgbClr val="F79037"/>
            </a:solidFill>
          </a:ln>
        </p:spPr>
        <p:txBody>
          <a:bodyPr wrap="square" lIns="91440" tIns="45720" rIns="91440" bIns="45720" anchor="t">
            <a:spAutoFit/>
          </a:bodyPr>
          <a:lstStyle/>
          <a:p>
            <a:pPr algn="l" rtl="0"/>
            <a:r>
              <a:rPr lang="en-IE" sz="1200" b="1">
                <a:latin typeface="Calibri"/>
                <a:ea typeface="Calibri" panose="020F0502020204030204" pitchFamily="34" charset="0"/>
                <a:cs typeface="Calibri"/>
              </a:rPr>
              <a:t>Opiskelijoita pyydetään katsomaan </a:t>
            </a:r>
            <a:r>
              <a:rPr lang="en-IE" sz="1200" b="1" err="1">
                <a:latin typeface="Calibri"/>
                <a:ea typeface="Calibri" panose="020F0502020204030204" pitchFamily="34" charset="0"/>
                <a:cs typeface="Calibri"/>
              </a:rPr>
              <a:t>seuraavat</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Youtube-videot</a:t>
            </a:r>
            <a:r>
              <a:rPr lang="en-IE" sz="1200" b="1">
                <a:latin typeface="Calibri"/>
                <a:ea typeface="Calibri" panose="020F0502020204030204" pitchFamily="34" charset="0"/>
                <a:cs typeface="Calibri"/>
              </a:rPr>
              <a:t> ja keskustelemaan niistä sen </a:t>
            </a:r>
            <a:r>
              <a:rPr lang="en-IE" sz="1200" b="1" err="1">
                <a:latin typeface="Calibri"/>
                <a:ea typeface="Calibri" panose="020F0502020204030204" pitchFamily="34" charset="0"/>
                <a:cs typeface="Calibri"/>
              </a:rPr>
              <a:t>jälkeen</a:t>
            </a:r>
            <a:r>
              <a:rPr lang="en-IE" sz="1200" b="1">
                <a:latin typeface="Calibri"/>
                <a:ea typeface="Calibri" panose="020F0502020204030204" pitchFamily="34" charset="0"/>
                <a:cs typeface="Calibri"/>
              </a:rPr>
              <a:t>: </a:t>
            </a:r>
            <a:r>
              <a:rPr lang="en-US" sz="1200">
                <a:latin typeface="Calibri"/>
                <a:ea typeface="Calibri" panose="020F0502020204030204" pitchFamily="34" charset="0"/>
                <a:cs typeface="Calibri"/>
                <a:hlinkClick r:id="rId14">
                  <a:extLst>
                    <a:ext uri="{A12FA001-AC4F-418D-AE19-62706E023703}">
                      <ahyp:hlinkClr xmlns:ahyp="http://schemas.microsoft.com/office/drawing/2018/hyperlinkcolor" val="tx"/>
                    </a:ext>
                  </a:extLst>
                </a:hlinkClick>
              </a:rPr>
              <a:t>Our New Certification Program Is Here! </a:t>
            </a:r>
            <a:endParaRPr lang="en-US" sz="1200">
              <a:latin typeface="Calibri"/>
              <a:ea typeface="Calibri" panose="020F0502020204030204" pitchFamily="34" charset="0"/>
              <a:cs typeface="Calibri"/>
            </a:endParaRPr>
          </a:p>
          <a:p>
            <a:pPr algn="l" rtl="0"/>
            <a:r>
              <a:rPr lang="en-US" sz="1200">
                <a:latin typeface="Calibri"/>
                <a:ea typeface="Calibri" panose="020F0502020204030204" pitchFamily="34" charset="0"/>
                <a:cs typeface="Calibri"/>
                <a:hlinkClick r:id="rId15">
                  <a:extLst>
                    <a:ext uri="{A12FA001-AC4F-418D-AE19-62706E023703}">
                      <ahyp:hlinkClr xmlns:ahyp="http://schemas.microsoft.com/office/drawing/2018/hyperlinkcolor" val="tx"/>
                    </a:ext>
                  </a:extLst>
                </a:hlinkClick>
              </a:rPr>
              <a:t>The Fair Trade Difference </a:t>
            </a:r>
            <a:endParaRPr lang="en-IE" sz="1200" b="1">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40246F4E-9C26-2E6E-A001-94D9668A5076}"/>
              </a:ext>
            </a:extLst>
          </p:cNvPr>
          <p:cNvSpPr txBox="1"/>
          <p:nvPr/>
        </p:nvSpPr>
        <p:spPr>
          <a:xfrm>
            <a:off x="71556" y="2212258"/>
            <a:ext cx="440911" cy="3288890"/>
          </a:xfrm>
          <a:prstGeom prst="rect">
            <a:avLst/>
          </a:prstGeom>
          <a:solidFill>
            <a:schemeClr val="bg1"/>
          </a:solidFill>
        </p:spPr>
        <p:txBody>
          <a:bodyPr wrap="square" rtlCol="0">
            <a:spAutoFit/>
          </a:bodyPr>
          <a:lstStyle/>
          <a:p>
            <a:pPr algn="l" rtl="0"/>
            <a:endParaRPr lang="en-IE"/>
          </a:p>
        </p:txBody>
      </p:sp>
      <p:pic>
        <p:nvPicPr>
          <p:cNvPr id="34" name="Picture 33">
            <a:extLst>
              <a:ext uri="{FF2B5EF4-FFF2-40B4-BE49-F238E27FC236}">
                <a16:creationId xmlns:a16="http://schemas.microsoft.com/office/drawing/2014/main" id="{6AB29C16-C0B2-0AE5-C125-BFBBC7C46F71}"/>
              </a:ext>
            </a:extLst>
          </p:cNvPr>
          <p:cNvPicPr>
            <a:picLocks noChangeAspect="1"/>
          </p:cNvPicPr>
          <p:nvPr/>
        </p:nvPicPr>
        <p:blipFill>
          <a:blip r:embed="rId16"/>
          <a:stretch>
            <a:fillRect/>
          </a:stretch>
        </p:blipFill>
        <p:spPr>
          <a:xfrm>
            <a:off x="114486" y="3491725"/>
            <a:ext cx="493080" cy="474817"/>
          </a:xfrm>
          <a:prstGeom prst="rect">
            <a:avLst/>
          </a:prstGeom>
          <a:solidFill>
            <a:srgbClr val="94B3B2"/>
          </a:solidFill>
        </p:spPr>
      </p:pic>
      <p:pic>
        <p:nvPicPr>
          <p:cNvPr id="36" name="Picture 35">
            <a:extLst>
              <a:ext uri="{FF2B5EF4-FFF2-40B4-BE49-F238E27FC236}">
                <a16:creationId xmlns:a16="http://schemas.microsoft.com/office/drawing/2014/main" id="{FD1F7607-F3D6-BFF6-0D72-8B8EAA4DDD3D}"/>
              </a:ext>
            </a:extLst>
          </p:cNvPr>
          <p:cNvPicPr>
            <a:picLocks noChangeAspect="1"/>
          </p:cNvPicPr>
          <p:nvPr/>
        </p:nvPicPr>
        <p:blipFill>
          <a:blip r:embed="rId16"/>
          <a:stretch>
            <a:fillRect/>
          </a:stretch>
        </p:blipFill>
        <p:spPr>
          <a:xfrm>
            <a:off x="114697" y="2370730"/>
            <a:ext cx="493080" cy="474817"/>
          </a:xfrm>
          <a:prstGeom prst="rect">
            <a:avLst/>
          </a:prstGeom>
          <a:solidFill>
            <a:srgbClr val="94B3B2"/>
          </a:solidFill>
        </p:spPr>
      </p:pic>
      <p:pic>
        <p:nvPicPr>
          <p:cNvPr id="44" name="Picture 40">
            <a:hlinkClick r:id="rId11"/>
            <a:extLst>
              <a:ext uri="{FF2B5EF4-FFF2-40B4-BE49-F238E27FC236}">
                <a16:creationId xmlns:a16="http://schemas.microsoft.com/office/drawing/2014/main" id="{07000C10-B5B8-45BE-DBD8-3DC7A1EC8E6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035129" y="7162457"/>
            <a:ext cx="2275242" cy="1162110"/>
          </a:xfrm>
          <a:prstGeom prst="rect">
            <a:avLst/>
          </a:prstGeom>
        </p:spPr>
      </p:pic>
    </p:spTree>
    <p:extLst>
      <p:ext uri="{BB962C8B-B14F-4D97-AF65-F5344CB8AC3E}">
        <p14:creationId xmlns:p14="http://schemas.microsoft.com/office/powerpoint/2010/main" val="370168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E240D1-F8E4-6F89-DEDB-932C96A686AC}"/>
              </a:ext>
            </a:extLst>
          </p:cNvPr>
          <p:cNvSpPr/>
          <p:nvPr/>
        </p:nvSpPr>
        <p:spPr>
          <a:xfrm>
            <a:off x="1027314" y="3957724"/>
            <a:ext cx="5697589" cy="382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p>
        </p:txBody>
      </p:sp>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290808" y="645254"/>
            <a:ext cx="600689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500" err="1"/>
              <a:t>Luonnolliset</a:t>
            </a:r>
            <a:r>
              <a:rPr lang="en-IE" sz="3500"/>
              <a:t> </a:t>
            </a:r>
            <a:r>
              <a:rPr lang="en-IE" sz="3500" err="1"/>
              <a:t>ruokaresurssit</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0" y="2595220"/>
            <a:ext cx="6143488" cy="6820641"/>
          </a:xfrm>
        </p:spPr>
        <p:txBody>
          <a:bodyPr lIns="91440" tIns="45720" rIns="91440" bIns="45720" numCol="1" spcCol="288000" anchor="t">
            <a:noAutofit/>
          </a:bodyPr>
          <a:lstStyle/>
          <a:p>
            <a:pPr algn="l" rtl="0" fontAlgn="base"/>
            <a:r>
              <a:rPr lang="fi-FI" sz="1200" b="1" i="0">
                <a:solidFill>
                  <a:srgbClr val="000000"/>
                </a:solidFill>
                <a:effectLst/>
                <a:latin typeface="Calibri"/>
                <a:ea typeface="Calibri" panose="020F0502020204030204" pitchFamily="34" charset="0"/>
                <a:cs typeface="Calibri"/>
              </a:rPr>
              <a:t>Eettinen säännöstö:</a:t>
            </a:r>
          </a:p>
          <a:p>
            <a:pPr rtl="0"/>
            <a:r>
              <a:rPr lang="fi-FI" sz="1200">
                <a:latin typeface="Calibri"/>
                <a:ea typeface="Calibri" panose="020F0502020204030204" pitchFamily="34" charset="0"/>
                <a:cs typeface="Calibri"/>
              </a:rPr>
              <a:t>E</a:t>
            </a:r>
            <a:r>
              <a:rPr lang="fi-FI" sz="1200" i="0">
                <a:effectLst/>
                <a:latin typeface="Calibri"/>
                <a:ea typeface="Calibri" panose="020F0502020204030204" pitchFamily="34" charset="0"/>
                <a:cs typeface="Calibri"/>
              </a:rPr>
              <a:t>ettisten sääntöje</a:t>
            </a:r>
            <a:r>
              <a:rPr lang="fi-FI" sz="1200">
                <a:latin typeface="Calibri"/>
                <a:ea typeface="Calibri" panose="020F0502020204030204" pitchFamily="34" charset="0"/>
                <a:cs typeface="Calibri"/>
              </a:rPr>
              <a:t>n</a:t>
            </a:r>
            <a:r>
              <a:rPr lang="fi-FI" sz="1200" i="0">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luom</a:t>
            </a:r>
            <a:r>
              <a:rPr lang="fi-FI" sz="1200" i="0">
                <a:effectLst/>
                <a:latin typeface="Calibri"/>
                <a:ea typeface="Calibri" panose="020F0502020204030204" pitchFamily="34" charset="0"/>
                <a:cs typeface="Calibri"/>
              </a:rPr>
              <a:t>inen </a:t>
            </a:r>
            <a:r>
              <a:rPr lang="fi-FI" sz="1200">
                <a:latin typeface="Calibri"/>
                <a:ea typeface="Calibri" panose="020F0502020204030204" pitchFamily="34" charset="0"/>
                <a:cs typeface="Calibri"/>
              </a:rPr>
              <a:t>on melko haastavaa, </a:t>
            </a:r>
            <a:r>
              <a:rPr lang="fi-FI" sz="1200" i="0">
                <a:effectLst/>
                <a:latin typeface="Calibri"/>
                <a:ea typeface="Calibri" panose="020F0502020204030204" pitchFamily="34" charset="0"/>
                <a:cs typeface="Calibri"/>
              </a:rPr>
              <a:t>koska tiede </a:t>
            </a:r>
            <a:r>
              <a:rPr lang="fi-FI" sz="1200">
                <a:latin typeface="Calibri"/>
                <a:ea typeface="Calibri" panose="020F0502020204030204" pitchFamily="34" charset="0"/>
                <a:cs typeface="Calibri"/>
              </a:rPr>
              <a:t>tekee tutkimusta</a:t>
            </a:r>
            <a:r>
              <a:rPr lang="fi-FI" sz="1200" i="0">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sidosryhmät </a:t>
            </a:r>
            <a:r>
              <a:rPr lang="fi-FI" sz="1200" i="0">
                <a:effectLst/>
                <a:latin typeface="Calibri"/>
                <a:ea typeface="Calibri" panose="020F0502020204030204" pitchFamily="34" charset="0"/>
                <a:cs typeface="Calibri"/>
              </a:rPr>
              <a:t>tekevät </a:t>
            </a:r>
            <a:r>
              <a:rPr lang="fi-FI" sz="1200">
                <a:latin typeface="Calibri"/>
                <a:cs typeface="Calibri"/>
              </a:rPr>
              <a:t>markkinapohjaista politiikkaa, ja etiikka jätetään usein jokaisen henkilökohtaiselle vastuulle. Meidän on kuitenkin tuotava etiikka osaksi elintarvikejärjestelmää, ja esimerkiksi korkeakoulujen ja tutkimuslaitosten eettisten toimikuntien kehittäminen on askel oikeaan suuntaan. Siitä </a:t>
            </a:r>
            <a:r>
              <a:rPr lang="fi-FI" sz="1200" i="0">
                <a:solidFill>
                  <a:srgbClr val="000000"/>
                </a:solidFill>
                <a:effectLst/>
                <a:latin typeface="Calibri"/>
                <a:ea typeface="Calibri" panose="020F0502020204030204" pitchFamily="34" charset="0"/>
                <a:cs typeface="Calibri"/>
              </a:rPr>
              <a:t>huolimatta maatalouden kriittisimmät eettiset ongelmat on esitetty kuvassa 2.</a:t>
            </a:r>
            <a:r>
              <a:rPr lang="fi-FI" sz="1200">
                <a:latin typeface="Calibri"/>
                <a:ea typeface="Calibri" panose="020F0502020204030204" pitchFamily="34" charset="0"/>
                <a:cs typeface="Calibri"/>
              </a:rPr>
              <a:t> </a:t>
            </a:r>
            <a:endParaRPr lang="fi-FI" sz="1200"/>
          </a:p>
          <a:p>
            <a:pPr rtl="0" fontAlgn="base"/>
            <a:endParaRPr lang="en-GB" sz="1400">
              <a:highlight>
                <a:srgbClr val="F79037"/>
              </a:highlight>
              <a:ea typeface="Calibri" panose="020F0502020204030204" pitchFamily="34" charset="0"/>
            </a:endParaRPr>
          </a:p>
          <a:p>
            <a:pPr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4427292" y="1223257"/>
            <a:ext cx="2870412" cy="461665"/>
          </a:xfrm>
          <a:prstGeom prst="rect">
            <a:avLst/>
          </a:prstGeom>
          <a:noFill/>
        </p:spPr>
        <p:txBody>
          <a:bodyPr wrap="square">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t>
            </a:r>
            <a:r>
              <a:rPr lang="en-IE"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Box 33">
            <a:extLst>
              <a:ext uri="{FF2B5EF4-FFF2-40B4-BE49-F238E27FC236}">
                <a16:creationId xmlns:a16="http://schemas.microsoft.com/office/drawing/2014/main" id="{E6F4C47B-A586-E701-537C-1B0643EE4E65}"/>
              </a:ext>
            </a:extLst>
          </p:cNvPr>
          <p:cNvSpPr txBox="1"/>
          <p:nvPr/>
        </p:nvSpPr>
        <p:spPr>
          <a:xfrm>
            <a:off x="1074478" y="7850211"/>
            <a:ext cx="5875360" cy="276999"/>
          </a:xfrm>
          <a:prstGeom prst="rect">
            <a:avLst/>
          </a:prstGeom>
          <a:noFill/>
        </p:spPr>
        <p:txBody>
          <a:bodyPr wrap="square" lIns="91440" tIns="45720" rIns="91440" bIns="45720" anchor="t">
            <a:spAutoFit/>
          </a:bodyPr>
          <a:lstStyle/>
          <a:p>
            <a:pPr algn="ctr" rtl="0"/>
            <a:r>
              <a:rPr lang="en-US" sz="1200" b="1" i="0">
                <a:solidFill>
                  <a:srgbClr val="000000"/>
                </a:solidFill>
                <a:effectLst/>
                <a:latin typeface="Calibri"/>
                <a:ea typeface="Calibri" panose="020F0502020204030204" pitchFamily="34" charset="0"/>
                <a:cs typeface="Calibri"/>
              </a:rPr>
              <a:t>Kuva 2 </a:t>
            </a:r>
            <a:r>
              <a:rPr lang="en-US" sz="1200" b="0" i="0">
                <a:solidFill>
                  <a:srgbClr val="000000"/>
                </a:solidFill>
                <a:effectLst/>
                <a:latin typeface="Calibri"/>
                <a:ea typeface="Calibri" panose="020F0502020204030204" pitchFamily="34" charset="0"/>
                <a:cs typeface="Calibri"/>
              </a:rPr>
              <a:t>– Maatalouden eettiset kysymykset </a:t>
            </a:r>
            <a:r>
              <a:rPr lang="en-US" sz="1200">
                <a:solidFill>
                  <a:srgbClr val="000000"/>
                </a:solidFill>
                <a:latin typeface="Calibri"/>
                <a:ea typeface="Calibri" panose="020F0502020204030204" pitchFamily="34" charset="0"/>
                <a:cs typeface="Calibri"/>
              </a:rPr>
              <a:t>(Otettu </a:t>
            </a:r>
            <a:r>
              <a:rPr lang="en-US" sz="1200">
                <a:latin typeface="Calibri"/>
                <a:ea typeface="Calibri" panose="020F0502020204030204" pitchFamily="34" charset="0"/>
                <a:cs typeface="Calibri"/>
              </a:rPr>
              <a:t>Burkhardt et ai., 2005)</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endParaRPr lang="en-IE" sz="1200">
              <a:latin typeface="Calibri"/>
              <a:ea typeface="Calibri" panose="020F0502020204030204" pitchFamily="34" charset="0"/>
              <a:cs typeface="Calibri"/>
            </a:endParaRPr>
          </a:p>
        </p:txBody>
      </p:sp>
      <p:grpSp>
        <p:nvGrpSpPr>
          <p:cNvPr id="50" name="Ryhmä 49">
            <a:extLst>
              <a:ext uri="{FF2B5EF4-FFF2-40B4-BE49-F238E27FC236}">
                <a16:creationId xmlns:a16="http://schemas.microsoft.com/office/drawing/2014/main" id="{C4870C49-2CF3-DCA2-036A-882310292AEE}"/>
              </a:ext>
            </a:extLst>
          </p:cNvPr>
          <p:cNvGrpSpPr/>
          <p:nvPr/>
        </p:nvGrpSpPr>
        <p:grpSpPr>
          <a:xfrm>
            <a:off x="2177748" y="4103127"/>
            <a:ext cx="2459624" cy="3441888"/>
            <a:chOff x="2542335" y="4567759"/>
            <a:chExt cx="2459624" cy="3441888"/>
          </a:xfrm>
        </p:grpSpPr>
        <p:grpSp>
          <p:nvGrpSpPr>
            <p:cNvPr id="62" name="Group 61">
              <a:extLst>
                <a:ext uri="{FF2B5EF4-FFF2-40B4-BE49-F238E27FC236}">
                  <a16:creationId xmlns:a16="http://schemas.microsoft.com/office/drawing/2014/main" id="{2AEEAE67-DD66-CABE-BDDC-82F21A24DE5B}"/>
                </a:ext>
              </a:extLst>
            </p:cNvPr>
            <p:cNvGrpSpPr/>
            <p:nvPr/>
          </p:nvGrpSpPr>
          <p:grpSpPr>
            <a:xfrm>
              <a:off x="2970997" y="4753865"/>
              <a:ext cx="292870" cy="3037178"/>
              <a:chOff x="-2390292" y="4447045"/>
              <a:chExt cx="292870" cy="3037178"/>
            </a:xfrm>
          </p:grpSpPr>
          <p:cxnSp>
            <p:nvCxnSpPr>
              <p:cNvPr id="51" name="Straight Connector 50">
                <a:extLst>
                  <a:ext uri="{FF2B5EF4-FFF2-40B4-BE49-F238E27FC236}">
                    <a16:creationId xmlns:a16="http://schemas.microsoft.com/office/drawing/2014/main" id="{81871C9B-498A-06D9-5C18-02B6C7F7819E}"/>
                  </a:ext>
                </a:extLst>
              </p:cNvPr>
              <p:cNvCxnSpPr>
                <a:cxnSpLocks/>
              </p:cNvCxnSpPr>
              <p:nvPr/>
            </p:nvCxnSpPr>
            <p:spPr>
              <a:xfrm>
                <a:off x="-2290439" y="4447045"/>
                <a:ext cx="1541" cy="3037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855AF72-9671-DD91-328E-50E4BF548116}"/>
                  </a:ext>
                </a:extLst>
              </p:cNvPr>
              <p:cNvCxnSpPr/>
              <p:nvPr/>
            </p:nvCxnSpPr>
            <p:spPr>
              <a:xfrm>
                <a:off x="-2284034" y="445405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202BA7-F384-704B-E2E1-43A246B3179B}"/>
                  </a:ext>
                </a:extLst>
              </p:cNvPr>
              <p:cNvCxnSpPr/>
              <p:nvPr/>
            </p:nvCxnSpPr>
            <p:spPr>
              <a:xfrm>
                <a:off x="-2298625" y="497448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CB1688-8F57-F628-CDE2-7951C88B5CD3}"/>
                  </a:ext>
                </a:extLst>
              </p:cNvPr>
              <p:cNvCxnSpPr/>
              <p:nvPr/>
            </p:nvCxnSpPr>
            <p:spPr>
              <a:xfrm>
                <a:off x="-2284034" y="5485188"/>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EAAFCF7-4507-DC1D-12C8-FD198666B6E7}"/>
                  </a:ext>
                </a:extLst>
              </p:cNvPr>
              <p:cNvCxnSpPr>
                <a:cxnSpLocks/>
              </p:cNvCxnSpPr>
              <p:nvPr/>
            </p:nvCxnSpPr>
            <p:spPr>
              <a:xfrm flipV="1">
                <a:off x="-2390292" y="5990427"/>
                <a:ext cx="288006" cy="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5D5A96-07C4-0CDF-4573-4C153A723FFA}"/>
                  </a:ext>
                </a:extLst>
              </p:cNvPr>
              <p:cNvCxnSpPr/>
              <p:nvPr/>
            </p:nvCxnSpPr>
            <p:spPr>
              <a:xfrm>
                <a:off x="-2288898" y="650659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497517-1603-4244-FA98-4A827E0143AD}"/>
                  </a:ext>
                </a:extLst>
              </p:cNvPr>
              <p:cNvCxnSpPr/>
              <p:nvPr/>
            </p:nvCxnSpPr>
            <p:spPr>
              <a:xfrm>
                <a:off x="-2298625" y="698811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DA0180-9CE0-EC25-8157-DDEA9517526F}"/>
                  </a:ext>
                </a:extLst>
              </p:cNvPr>
              <p:cNvCxnSpPr/>
              <p:nvPr/>
            </p:nvCxnSpPr>
            <p:spPr>
              <a:xfrm>
                <a:off x="-2298625" y="748422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B5CEF621-FAE0-B53C-5264-F66A9DA3B0FF}"/>
                </a:ext>
              </a:extLst>
            </p:cNvPr>
            <p:cNvGrpSpPr/>
            <p:nvPr/>
          </p:nvGrpSpPr>
          <p:grpSpPr>
            <a:xfrm>
              <a:off x="3242732" y="4567759"/>
              <a:ext cx="1759227" cy="3441888"/>
              <a:chOff x="3401942" y="4260939"/>
              <a:chExt cx="1759227" cy="3441888"/>
            </a:xfrm>
          </p:grpSpPr>
          <p:sp>
            <p:nvSpPr>
              <p:cNvPr id="4" name="Rectangle 3">
                <a:extLst>
                  <a:ext uri="{FF2B5EF4-FFF2-40B4-BE49-F238E27FC236}">
                    <a16:creationId xmlns:a16="http://schemas.microsoft.com/office/drawing/2014/main" id="{CBB3C382-0A1F-6E06-B8A0-4DA1610B598A}"/>
                  </a:ext>
                </a:extLst>
              </p:cNvPr>
              <p:cNvSpPr/>
              <p:nvPr/>
            </p:nvSpPr>
            <p:spPr>
              <a:xfrm>
                <a:off x="3401942" y="4260939"/>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3" name="Rectangle 32">
                <a:extLst>
                  <a:ext uri="{FF2B5EF4-FFF2-40B4-BE49-F238E27FC236}">
                    <a16:creationId xmlns:a16="http://schemas.microsoft.com/office/drawing/2014/main" id="{4CC818AE-F5DC-6C5F-7BB3-622CDA6B323A}"/>
                  </a:ext>
                </a:extLst>
              </p:cNvPr>
              <p:cNvSpPr/>
              <p:nvPr/>
            </p:nvSpPr>
            <p:spPr>
              <a:xfrm>
                <a:off x="3401942" y="4766178"/>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5" name="Rectangle 34">
                <a:extLst>
                  <a:ext uri="{FF2B5EF4-FFF2-40B4-BE49-F238E27FC236}">
                    <a16:creationId xmlns:a16="http://schemas.microsoft.com/office/drawing/2014/main" id="{309EE524-CB51-C42D-C2EC-181C74ABFE04}"/>
                  </a:ext>
                </a:extLst>
              </p:cNvPr>
              <p:cNvSpPr/>
              <p:nvPr/>
            </p:nvSpPr>
            <p:spPr>
              <a:xfrm>
                <a:off x="3401942" y="5271417"/>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6" name="Rectangle 35">
                <a:extLst>
                  <a:ext uri="{FF2B5EF4-FFF2-40B4-BE49-F238E27FC236}">
                    <a16:creationId xmlns:a16="http://schemas.microsoft.com/office/drawing/2014/main" id="{C876084B-8B5D-1262-8EAF-225080844BCF}"/>
                  </a:ext>
                </a:extLst>
              </p:cNvPr>
              <p:cNvSpPr/>
              <p:nvPr/>
            </p:nvSpPr>
            <p:spPr>
              <a:xfrm>
                <a:off x="3401942" y="5776656"/>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7" name="Rectangle 36">
                <a:extLst>
                  <a:ext uri="{FF2B5EF4-FFF2-40B4-BE49-F238E27FC236}">
                    <a16:creationId xmlns:a16="http://schemas.microsoft.com/office/drawing/2014/main" id="{DB9B65D8-FA27-A108-256C-6732FB24E48D}"/>
                  </a:ext>
                </a:extLst>
              </p:cNvPr>
              <p:cNvSpPr/>
              <p:nvPr/>
            </p:nvSpPr>
            <p:spPr>
              <a:xfrm>
                <a:off x="3401942" y="628189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8" name="Rectangle 37">
                <a:extLst>
                  <a:ext uri="{FF2B5EF4-FFF2-40B4-BE49-F238E27FC236}">
                    <a16:creationId xmlns:a16="http://schemas.microsoft.com/office/drawing/2014/main" id="{AD080F80-7E72-B9A9-0F5C-2D0744AAAE0C}"/>
                  </a:ext>
                </a:extLst>
              </p:cNvPr>
              <p:cNvSpPr/>
              <p:nvPr/>
            </p:nvSpPr>
            <p:spPr>
              <a:xfrm>
                <a:off x="3401942" y="6787134"/>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9" name="Rectangle 38">
                <a:extLst>
                  <a:ext uri="{FF2B5EF4-FFF2-40B4-BE49-F238E27FC236}">
                    <a16:creationId xmlns:a16="http://schemas.microsoft.com/office/drawing/2014/main" id="{FD95631C-92A3-2FFF-F8D7-067B5BEA1103}"/>
                  </a:ext>
                </a:extLst>
              </p:cNvPr>
              <p:cNvSpPr/>
              <p:nvPr/>
            </p:nvSpPr>
            <p:spPr>
              <a:xfrm>
                <a:off x="3401942" y="729237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grpSp>
        <p:sp>
          <p:nvSpPr>
            <p:cNvPr id="40" name="Rectangle 39">
              <a:extLst>
                <a:ext uri="{FF2B5EF4-FFF2-40B4-BE49-F238E27FC236}">
                  <a16:creationId xmlns:a16="http://schemas.microsoft.com/office/drawing/2014/main" id="{DC1824ED-ECB9-2D3D-030A-78EBDA7B95F4}"/>
                </a:ext>
              </a:extLst>
            </p:cNvPr>
            <p:cNvSpPr/>
            <p:nvPr/>
          </p:nvSpPr>
          <p:spPr>
            <a:xfrm rot="16200000">
              <a:off x="1718225" y="6121041"/>
              <a:ext cx="2092518" cy="410452"/>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49" name="TextBox 48">
              <a:extLst>
                <a:ext uri="{FF2B5EF4-FFF2-40B4-BE49-F238E27FC236}">
                  <a16:creationId xmlns:a16="http://schemas.microsoft.com/office/drawing/2014/main" id="{08234495-D367-BC17-300A-5E797573A668}"/>
                </a:ext>
              </a:extLst>
            </p:cNvPr>
            <p:cNvSpPr txBox="1"/>
            <p:nvPr/>
          </p:nvSpPr>
          <p:spPr>
            <a:xfrm rot="16200000">
              <a:off x="1640778" y="6155117"/>
              <a:ext cx="2095501" cy="292388"/>
            </a:xfrm>
            <a:prstGeom prst="rect">
              <a:avLst/>
            </a:prstGeom>
            <a:noFill/>
          </p:spPr>
          <p:txBody>
            <a:bodyPr wrap="square" lIns="91440" tIns="45720" rIns="91440" bIns="45720" rtlCol="0" anchor="t">
              <a:spAutoFit/>
            </a:bodyPr>
            <a:lstStyle/>
            <a:p>
              <a:pPr algn="ctr" rtl="0"/>
              <a:r>
                <a:rPr lang="en-GB" sz="1300" b="1" err="1">
                  <a:latin typeface="Calibri"/>
                  <a:cs typeface="Calibri"/>
                </a:rPr>
                <a:t>Eettiset</a:t>
              </a:r>
              <a:r>
                <a:rPr lang="en-GB" sz="1300" b="1">
                  <a:latin typeface="Calibri"/>
                  <a:cs typeface="Calibri"/>
                </a:rPr>
                <a:t> </a:t>
              </a:r>
              <a:r>
                <a:rPr lang="en-GB" sz="1300" b="1" err="1">
                  <a:latin typeface="Calibri"/>
                  <a:cs typeface="Calibri"/>
                </a:rPr>
                <a:t>kysymykset</a:t>
              </a:r>
              <a:r>
                <a:rPr lang="en-GB" sz="1300" b="1">
                  <a:latin typeface="Calibri"/>
                  <a:cs typeface="Calibri"/>
                </a:rPr>
                <a:t>: </a:t>
              </a:r>
              <a:r>
                <a:rPr lang="en-GB" sz="1300" b="1" err="1">
                  <a:latin typeface="Calibri"/>
                  <a:cs typeface="Calibri"/>
                </a:rPr>
                <a:t>Maatalous</a:t>
              </a:r>
              <a:endParaRPr lang="en-GB" sz="1300" b="1">
                <a:latin typeface="Calibri"/>
                <a:cs typeface="Calibri"/>
              </a:endParaRPr>
            </a:p>
          </p:txBody>
        </p:sp>
      </p:grpSp>
      <p:grpSp>
        <p:nvGrpSpPr>
          <p:cNvPr id="52" name="Ryhmä 51">
            <a:extLst>
              <a:ext uri="{FF2B5EF4-FFF2-40B4-BE49-F238E27FC236}">
                <a16:creationId xmlns:a16="http://schemas.microsoft.com/office/drawing/2014/main" id="{BAAF51A0-6593-38D4-7B4B-01ACB59B4126}"/>
              </a:ext>
            </a:extLst>
          </p:cNvPr>
          <p:cNvGrpSpPr/>
          <p:nvPr/>
        </p:nvGrpSpPr>
        <p:grpSpPr>
          <a:xfrm>
            <a:off x="2900186" y="4062490"/>
            <a:ext cx="1768105" cy="3417451"/>
            <a:chOff x="3233854" y="4567759"/>
            <a:chExt cx="1768105" cy="3417451"/>
          </a:xfrm>
        </p:grpSpPr>
        <p:sp>
          <p:nvSpPr>
            <p:cNvPr id="42" name="TextBox 41">
              <a:extLst>
                <a:ext uri="{FF2B5EF4-FFF2-40B4-BE49-F238E27FC236}">
                  <a16:creationId xmlns:a16="http://schemas.microsoft.com/office/drawing/2014/main" id="{37FA8ADF-FB75-350F-22F7-5DB129981352}"/>
                </a:ext>
              </a:extLst>
            </p:cNvPr>
            <p:cNvSpPr txBox="1"/>
            <p:nvPr/>
          </p:nvSpPr>
          <p:spPr>
            <a:xfrm>
              <a:off x="3233854" y="4567759"/>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Elintarvikkeiden turvallisuus</a:t>
              </a:r>
            </a:p>
          </p:txBody>
        </p:sp>
        <p:sp>
          <p:nvSpPr>
            <p:cNvPr id="43" name="TextBox 42">
              <a:extLst>
                <a:ext uri="{FF2B5EF4-FFF2-40B4-BE49-F238E27FC236}">
                  <a16:creationId xmlns:a16="http://schemas.microsoft.com/office/drawing/2014/main" id="{F47ABC6B-8FB7-2E83-05AE-3C3BD55DCAD6}"/>
                </a:ext>
              </a:extLst>
            </p:cNvPr>
            <p:cNvSpPr txBox="1"/>
            <p:nvPr/>
          </p:nvSpPr>
          <p:spPr>
            <a:xfrm>
              <a:off x="3242732" y="5162686"/>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Eläinten hoito</a:t>
              </a:r>
            </a:p>
          </p:txBody>
        </p:sp>
        <p:sp>
          <p:nvSpPr>
            <p:cNvPr id="44" name="TextBox 43">
              <a:extLst>
                <a:ext uri="{FF2B5EF4-FFF2-40B4-BE49-F238E27FC236}">
                  <a16:creationId xmlns:a16="http://schemas.microsoft.com/office/drawing/2014/main" id="{44A5A2A3-0186-F19A-DF97-5B3306F2427F}"/>
                </a:ext>
              </a:extLst>
            </p:cNvPr>
            <p:cNvSpPr txBox="1"/>
            <p:nvPr/>
          </p:nvSpPr>
          <p:spPr>
            <a:xfrm>
              <a:off x="3242732" y="5677591"/>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Kemikaalit</a:t>
              </a:r>
            </a:p>
          </p:txBody>
        </p:sp>
        <p:sp>
          <p:nvSpPr>
            <p:cNvPr id="45" name="TextBox 44">
              <a:extLst>
                <a:ext uri="{FF2B5EF4-FFF2-40B4-BE49-F238E27FC236}">
                  <a16:creationId xmlns:a16="http://schemas.microsoft.com/office/drawing/2014/main" id="{4B1998EB-DBC4-1259-2063-05E81F7071DE}"/>
                </a:ext>
              </a:extLst>
            </p:cNvPr>
            <p:cNvSpPr txBox="1"/>
            <p:nvPr/>
          </p:nvSpPr>
          <p:spPr>
            <a:xfrm>
              <a:off x="3242732" y="6174740"/>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Maatilan hallinta</a:t>
              </a:r>
            </a:p>
          </p:txBody>
        </p:sp>
        <p:sp>
          <p:nvSpPr>
            <p:cNvPr id="46" name="TextBox 45">
              <a:extLst>
                <a:ext uri="{FF2B5EF4-FFF2-40B4-BE49-F238E27FC236}">
                  <a16:creationId xmlns:a16="http://schemas.microsoft.com/office/drawing/2014/main" id="{2C2E0AD7-B8B1-80BC-4923-89FB726033A9}"/>
                </a:ext>
              </a:extLst>
            </p:cNvPr>
            <p:cNvSpPr txBox="1"/>
            <p:nvPr/>
          </p:nvSpPr>
          <p:spPr>
            <a:xfrm>
              <a:off x="3242732" y="6680768"/>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Kestävyys</a:t>
              </a:r>
            </a:p>
          </p:txBody>
        </p:sp>
        <p:sp>
          <p:nvSpPr>
            <p:cNvPr id="47" name="TextBox 46">
              <a:extLst>
                <a:ext uri="{FF2B5EF4-FFF2-40B4-BE49-F238E27FC236}">
                  <a16:creationId xmlns:a16="http://schemas.microsoft.com/office/drawing/2014/main" id="{3A9A2E0D-9C5A-4FD0-F497-7DD7D2BE19E6}"/>
                </a:ext>
              </a:extLst>
            </p:cNvPr>
            <p:cNvSpPr txBox="1"/>
            <p:nvPr/>
          </p:nvSpPr>
          <p:spPr>
            <a:xfrm>
              <a:off x="3242732" y="7195672"/>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Kauppasopimukset</a:t>
              </a:r>
            </a:p>
          </p:txBody>
        </p:sp>
        <p:sp>
          <p:nvSpPr>
            <p:cNvPr id="48" name="TextBox 47">
              <a:extLst>
                <a:ext uri="{FF2B5EF4-FFF2-40B4-BE49-F238E27FC236}">
                  <a16:creationId xmlns:a16="http://schemas.microsoft.com/office/drawing/2014/main" id="{663A9E5F-B40E-2F55-6EAF-8D3A492D1686}"/>
                </a:ext>
              </a:extLst>
            </p:cNvPr>
            <p:cNvSpPr txBox="1"/>
            <p:nvPr/>
          </p:nvSpPr>
          <p:spPr>
            <a:xfrm>
              <a:off x="3242732" y="7692822"/>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Tietojen jakaminen</a:t>
              </a:r>
            </a:p>
          </p:txBody>
        </p:sp>
      </p:grpSp>
      <p:sp>
        <p:nvSpPr>
          <p:cNvPr id="64" name="Tekstiruutu 63">
            <a:extLst>
              <a:ext uri="{FF2B5EF4-FFF2-40B4-BE49-F238E27FC236}">
                <a16:creationId xmlns:a16="http://schemas.microsoft.com/office/drawing/2014/main" id="{14964383-A79A-6CCE-CE15-8C2F6B2F86D2}"/>
              </a:ext>
            </a:extLst>
          </p:cNvPr>
          <p:cNvSpPr txBox="1"/>
          <p:nvPr/>
        </p:nvSpPr>
        <p:spPr>
          <a:xfrm>
            <a:off x="1027314" y="8216900"/>
            <a:ext cx="6019894" cy="1015663"/>
          </a:xfrm>
          <a:prstGeom prst="rect">
            <a:avLst/>
          </a:prstGeom>
          <a:noFill/>
        </p:spPr>
        <p:txBody>
          <a:bodyPr wrap="square" lIns="91440" tIns="45720" rIns="91440" bIns="45720" rtlCol="0" anchor="t">
            <a:spAutoFit/>
          </a:bodyPr>
          <a:lstStyle/>
          <a:p>
            <a:pPr algn="just"/>
            <a:r>
              <a:rPr lang="en-GB" sz="1200" b="1" i="0" u="none" strike="noStrike" err="1">
                <a:solidFill>
                  <a:srgbClr val="000000"/>
                </a:solidFill>
                <a:effectLst/>
                <a:latin typeface="Calibri"/>
                <a:cs typeface="Calibri"/>
              </a:rPr>
              <a:t>Elintarviketurvallisuus</a:t>
            </a:r>
            <a:r>
              <a:rPr lang="en-GB" sz="1200" b="1" i="0" u="none" strike="noStrike">
                <a:solidFill>
                  <a:srgbClr val="000000"/>
                </a:solidFill>
                <a:effectLst/>
                <a:latin typeface="Calibri"/>
                <a:cs typeface="Calibri"/>
              </a:rPr>
              <a:t> vs. -</a:t>
            </a:r>
            <a:r>
              <a:rPr lang="en-GB" sz="1200" b="1" i="0" u="none" strike="noStrike" err="1">
                <a:solidFill>
                  <a:srgbClr val="000000"/>
                </a:solidFill>
                <a:effectLst/>
                <a:latin typeface="Calibri"/>
                <a:cs typeface="Calibri"/>
              </a:rPr>
              <a:t>turva</a:t>
            </a:r>
            <a:r>
              <a:rPr lang="en-GB" sz="1200" b="1" i="0" u="none" strike="noStrike">
                <a:solidFill>
                  <a:srgbClr val="000000"/>
                </a:solidFill>
                <a:effectLst/>
                <a:latin typeface="Calibri"/>
                <a:cs typeface="Calibri"/>
              </a:rPr>
              <a:t>: </a:t>
            </a:r>
            <a:r>
              <a:rPr lang="en-GB" sz="1200" b="0" i="0" u="none" strike="noStrike" err="1">
                <a:solidFill>
                  <a:srgbClr val="000000"/>
                </a:solidFill>
                <a:effectLst/>
                <a:latin typeface="Calibri"/>
                <a:cs typeface="Calibri"/>
              </a:rPr>
              <a:t>Kuten</a:t>
            </a:r>
            <a:r>
              <a:rPr lang="en-GB" sz="1200" b="0" i="0" u="none" strike="noStrike">
                <a:solidFill>
                  <a:srgbClr val="000000"/>
                </a:solidFill>
                <a:effectLst/>
                <a:latin typeface="Calibri"/>
                <a:cs typeface="Calibri"/>
              </a:rPr>
              <a:t> </a:t>
            </a:r>
            <a:r>
              <a:rPr lang="en-GB" sz="1200" b="0" i="0" u="none" strike="noStrike" err="1">
                <a:solidFill>
                  <a:srgbClr val="000000"/>
                </a:solidFill>
                <a:effectLst/>
                <a:latin typeface="Calibri"/>
                <a:cs typeface="Calibri"/>
              </a:rPr>
              <a:t>todettua</a:t>
            </a:r>
            <a:r>
              <a:rPr lang="en-GB" sz="1200" b="0" i="0" u="none" strike="noStrike">
                <a:solidFill>
                  <a:srgbClr val="000000"/>
                </a:solidFill>
                <a:effectLst/>
                <a:latin typeface="Calibri"/>
                <a:cs typeface="Calibri"/>
              </a:rPr>
              <a:t>, FAO (2006) </a:t>
            </a:r>
            <a:r>
              <a:rPr lang="en-GB" sz="1200" b="0" i="0" u="none" strike="noStrike" err="1">
                <a:solidFill>
                  <a:srgbClr val="000000"/>
                </a:solidFill>
                <a:effectLst/>
                <a:latin typeface="Calibri"/>
                <a:cs typeface="Calibri"/>
              </a:rPr>
              <a:t>määrittelee</a:t>
            </a:r>
            <a:r>
              <a:rPr lang="en-GB" sz="1200" b="0" i="0" u="none" strike="noStrike">
                <a:solidFill>
                  <a:srgbClr val="000000"/>
                </a:solidFill>
                <a:effectLst/>
                <a:latin typeface="Calibri"/>
                <a:cs typeface="Calibri"/>
              </a:rPr>
              <a:t> </a:t>
            </a:r>
            <a:r>
              <a:rPr lang="en-GB" sz="1200" b="0" i="0" u="none" strike="noStrike" err="1">
                <a:solidFill>
                  <a:srgbClr val="000000"/>
                </a:solidFill>
                <a:effectLst/>
                <a:latin typeface="Calibri"/>
                <a:cs typeface="Calibri"/>
              </a:rPr>
              <a:t>elintarviketurvan</a:t>
            </a:r>
            <a:r>
              <a:rPr lang="en-GB" sz="1200" b="0" i="0"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tilanteeksi</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jossa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ihmisillä</a:t>
            </a:r>
            <a:r>
              <a:rPr lang="en-GB" sz="1200" b="0" i="1" u="none" strike="noStrike">
                <a:solidFill>
                  <a:srgbClr val="000000"/>
                </a:solidFill>
                <a:effectLst/>
                <a:latin typeface="Calibri"/>
                <a:cs typeface="Calibri"/>
              </a:rPr>
              <a:t> on </a:t>
            </a:r>
            <a:r>
              <a:rPr lang="en-GB" sz="1200" b="0" i="1" u="none" strike="noStrike" err="1">
                <a:solidFill>
                  <a:srgbClr val="000000"/>
                </a:solidFill>
                <a:effectLst/>
                <a:latin typeface="Calibri"/>
                <a:cs typeface="Calibri"/>
              </a:rPr>
              <a:t>fyysinen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taloudellinen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mahdollisuus</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saada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riittävästi</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turvallista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ravitsevaa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ruokaa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ruokavalion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tarpeiden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ruokamieltymysten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mukaisesti</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joka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mahdollistaa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aktiivisen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ja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terveen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elämän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Elintarvikeomavaraisuudella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tarkoitetaan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sitä</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missä</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määrin</a:t>
            </a:r>
            <a:r>
              <a:rPr lang="en-GB" sz="1200" b="0" i="1" u="none" strike="noStrike">
                <a:solidFill>
                  <a:srgbClr val="000000"/>
                </a:solidFill>
                <a:effectLst/>
                <a:latin typeface="Calibri"/>
                <a:cs typeface="Calibri"/>
              </a:rPr>
              <a:t> maa </a:t>
            </a:r>
            <a:r>
              <a:rPr lang="en-GB" sz="1200" b="0" i="1" u="none" strike="noStrike" err="1">
                <a:solidFill>
                  <a:srgbClr val="000000"/>
                </a:solidFill>
                <a:effectLst/>
                <a:latin typeface="Calibri"/>
                <a:cs typeface="Calibri"/>
              </a:rPr>
              <a:t>pystyy</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tyydyttämään</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ruokatarpeensa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kotimaisella</a:t>
            </a:r>
            <a:r>
              <a:rPr lang="en-GB" sz="1200" b="0" i="1" u="none" strike="noStrike">
                <a:solidFill>
                  <a:srgbClr val="000000"/>
                </a:solidFill>
                <a:effectLst/>
                <a:latin typeface="Calibri"/>
                <a:cs typeface="Calibri"/>
              </a:rPr>
              <a:t> </a:t>
            </a:r>
            <a:r>
              <a:rPr lang="en-GB" sz="1200" b="0" i="1" u="none" strike="noStrike" err="1">
                <a:solidFill>
                  <a:srgbClr val="000000"/>
                </a:solidFill>
                <a:effectLst/>
                <a:latin typeface="Calibri"/>
                <a:cs typeface="Calibri"/>
              </a:rPr>
              <a:t>tuotannolla</a:t>
            </a:r>
            <a:r>
              <a:rPr lang="en-GB" sz="1200" b="0" i="1" u="none" strike="noStrike">
                <a:solidFill>
                  <a:srgbClr val="000000"/>
                </a:solidFill>
                <a:effectLst/>
                <a:latin typeface="Calibri"/>
                <a:cs typeface="Calibri"/>
              </a:rPr>
              <a:t>."</a:t>
            </a:r>
            <a:endParaRPr lang="fi-FI" sz="1200">
              <a:latin typeface="Calibri"/>
              <a:cs typeface="Calibri"/>
            </a:endParaRPr>
          </a:p>
        </p:txBody>
      </p:sp>
    </p:spTree>
    <p:extLst>
      <p:ext uri="{BB962C8B-B14F-4D97-AF65-F5344CB8AC3E}">
        <p14:creationId xmlns:p14="http://schemas.microsoft.com/office/powerpoint/2010/main" val="134657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0359-9493-D48E-08D8-F04FFB70A7F6}"/>
              </a:ext>
            </a:extLst>
          </p:cNvPr>
          <p:cNvSpPr>
            <a:spLocks noGrp="1"/>
          </p:cNvSpPr>
          <p:nvPr>
            <p:ph type="body" sz="quarter" idx="47"/>
          </p:nvPr>
        </p:nvSpPr>
        <p:spPr>
          <a:xfrm>
            <a:off x="358862" y="1240655"/>
            <a:ext cx="6815990" cy="1070954"/>
          </a:xfrm>
        </p:spPr>
        <p:txBody>
          <a:bodyPr vert="horz" lIns="91440" tIns="45720" rIns="91440" bIns="45720" rtlCol="0" anchor="t">
            <a:noAutofit/>
          </a:bodyPr>
          <a:lstStyle/>
          <a:p>
            <a:pPr algn="l" rtl="0"/>
            <a:r>
              <a:rPr lang="en-US" sz="3600">
                <a:latin typeface="Calibri"/>
                <a:ea typeface="Open Sans"/>
                <a:cs typeface="Calibri"/>
              </a:rPr>
              <a:t>Kirjoittajat</a:t>
            </a:r>
            <a:endParaRPr lang="en-US" sz="3600"/>
          </a:p>
        </p:txBody>
      </p:sp>
      <p:sp>
        <p:nvSpPr>
          <p:cNvPr id="3" name="TextBox 2">
            <a:extLst>
              <a:ext uri="{FF2B5EF4-FFF2-40B4-BE49-F238E27FC236}">
                <a16:creationId xmlns:a16="http://schemas.microsoft.com/office/drawing/2014/main" id="{BAA31C9A-ABB8-D7D8-EC4C-465D55311F55}"/>
              </a:ext>
            </a:extLst>
          </p:cNvPr>
          <p:cNvSpPr txBox="1"/>
          <p:nvPr/>
        </p:nvSpPr>
        <p:spPr>
          <a:xfrm>
            <a:off x="360972" y="2300081"/>
            <a:ext cx="240516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Elsa </a:t>
            </a:r>
            <a:r>
              <a:rPr lang="en-US" sz="1400" err="1">
                <a:cs typeface="Calibri"/>
              </a:rPr>
              <a:t>Ramalhosa</a:t>
            </a:r>
            <a:r>
              <a:rPr lang="en-US" sz="1400">
                <a:cs typeface="Calibri"/>
              </a:rPr>
              <a:t> </a:t>
            </a:r>
            <a:endParaRPr lang="en-US"/>
          </a:p>
          <a:p>
            <a:pPr algn="l" rtl="0"/>
            <a:endParaRPr lang="en-US" sz="1400">
              <a:cs typeface="Calibri"/>
            </a:endParaRPr>
          </a:p>
          <a:p>
            <a:pPr algn="l" rtl="0"/>
            <a:r>
              <a:rPr lang="en-US" sz="1400">
                <a:ea typeface="+mn-lt"/>
                <a:cs typeface="+mn-lt"/>
              </a:rPr>
              <a:t>Ermelinda Pereira</a:t>
            </a:r>
            <a:endParaRPr lang="en-US">
              <a:cs typeface="Calibri"/>
            </a:endParaRPr>
          </a:p>
          <a:p>
            <a:pPr algn="l" rtl="0"/>
            <a:endParaRPr lang="en-US">
              <a:cs typeface="Calibri"/>
            </a:endParaRPr>
          </a:p>
          <a:p>
            <a:r>
              <a:rPr lang="en-US" sz="1400" err="1">
                <a:cs typeface="Calibri"/>
              </a:rPr>
              <a:t>Gözdegül</a:t>
            </a:r>
            <a:r>
              <a:rPr lang="en-US" sz="1400">
                <a:cs typeface="Calibri"/>
              </a:rPr>
              <a:t> Başer</a:t>
            </a:r>
          </a:p>
          <a:p>
            <a:endParaRPr lang="en-US" sz="1400">
              <a:ea typeface="+mn-lt"/>
              <a:cs typeface="+mn-lt"/>
            </a:endParaRPr>
          </a:p>
          <a:p>
            <a:r>
              <a:rPr lang="en-US" sz="1400">
                <a:ea typeface="+mn-lt"/>
                <a:cs typeface="+mn-lt"/>
              </a:rPr>
              <a:t>Evla Mutlu</a:t>
            </a:r>
            <a:r>
              <a:rPr lang="en-US" sz="1400">
                <a:cs typeface="Calibri"/>
              </a:rPr>
              <a:t> </a:t>
            </a:r>
            <a:endParaRPr lang="en-US">
              <a:cs typeface="Calibri"/>
            </a:endParaRPr>
          </a:p>
          <a:p>
            <a:pPr algn="l" rtl="0"/>
            <a:endParaRPr lang="en-US" sz="1400">
              <a:cs typeface="Calibri"/>
            </a:endParaRPr>
          </a:p>
          <a:p>
            <a:pPr algn="l" rtl="0"/>
            <a:r>
              <a:rPr lang="en-US" sz="1400">
                <a:cs typeface="Calibri"/>
              </a:rPr>
              <a:t>Anna-Maria Saarela</a:t>
            </a:r>
          </a:p>
          <a:p>
            <a:endParaRPr lang="en-US" sz="1400">
              <a:cs typeface="Calibri"/>
            </a:endParaRPr>
          </a:p>
          <a:p>
            <a:endParaRPr lang="en-US" sz="1400">
              <a:cs typeface="Calibri"/>
            </a:endParaRPr>
          </a:p>
          <a:p>
            <a:pPr algn="l" rtl="0"/>
            <a:endParaRPr lang="en-US" sz="1400">
              <a:cs typeface="Calibri"/>
            </a:endParaRPr>
          </a:p>
          <a:p>
            <a:r>
              <a:rPr lang="en-US" sz="1400" b="1" err="1">
                <a:cs typeface="Calibri"/>
              </a:rPr>
              <a:t>Toimittanut</a:t>
            </a:r>
            <a:r>
              <a:rPr lang="en-US" sz="1400" b="1">
                <a:cs typeface="Calibri"/>
              </a:rPr>
              <a:t>:</a:t>
            </a:r>
            <a:r>
              <a:rPr lang="en-US" sz="1400">
                <a:cs typeface="Calibri"/>
              </a:rPr>
              <a:t> </a:t>
            </a:r>
          </a:p>
          <a:p>
            <a:pPr algn="l" rtl="0"/>
            <a:endParaRPr lang="en-US" sz="1400">
              <a:cs typeface="Calibri"/>
            </a:endParaRPr>
          </a:p>
          <a:p>
            <a:pPr algn="l" rtl="0"/>
            <a:r>
              <a:rPr lang="en-US" sz="1400">
                <a:cs typeface="Calibri"/>
              </a:rPr>
              <a:t>Paula Whyte</a:t>
            </a:r>
          </a:p>
        </p:txBody>
      </p:sp>
      <p:sp>
        <p:nvSpPr>
          <p:cNvPr id="4" name="TextBox 3">
            <a:extLst>
              <a:ext uri="{FF2B5EF4-FFF2-40B4-BE49-F238E27FC236}">
                <a16:creationId xmlns:a16="http://schemas.microsoft.com/office/drawing/2014/main" id="{94DB7F76-E66C-6829-5D47-BB498C04FACF}"/>
              </a:ext>
            </a:extLst>
          </p:cNvPr>
          <p:cNvSpPr txBox="1"/>
          <p:nvPr/>
        </p:nvSpPr>
        <p:spPr>
          <a:xfrm>
            <a:off x="2766140" y="2300081"/>
            <a:ext cx="5749871" cy="3539430"/>
          </a:xfrm>
          <a:prstGeom prst="rect">
            <a:avLst/>
          </a:prstGeom>
          <a:noFill/>
        </p:spPr>
        <p:txBody>
          <a:bodyPr wrap="square" lIns="91440" tIns="45720" rIns="91440" bIns="45720" rtlCol="0" anchor="t">
            <a:spAutoFit/>
          </a:bodyPr>
          <a:lstStyle/>
          <a:p>
            <a:r>
              <a:rPr lang="en-US" sz="1400">
                <a:cs typeface="Calibri"/>
              </a:rPr>
              <a:t>– Polytechic Institute of Bragan</a:t>
            </a:r>
            <a:r>
              <a:rPr lang="fi-FI" sz="1400" b="0" i="0">
                <a:solidFill>
                  <a:srgbClr val="202124"/>
                </a:solidFill>
                <a:effectLst/>
                <a:latin typeface="Google Sans"/>
              </a:rPr>
              <a:t>ç</a:t>
            </a:r>
            <a:r>
              <a:rPr lang="en-US" sz="1400">
                <a:cs typeface="Calibri"/>
              </a:rPr>
              <a:t>a, Portugali</a:t>
            </a:r>
            <a:endParaRPr lang="en-US"/>
          </a:p>
          <a:p>
            <a:pPr algn="l" rtl="0"/>
            <a:endParaRPr lang="en-US" sz="1400">
              <a:cs typeface="Calibri"/>
            </a:endParaRPr>
          </a:p>
          <a:p>
            <a:r>
              <a:rPr lang="en-US" sz="1400">
                <a:cs typeface="Calibri"/>
              </a:rPr>
              <a:t>– Polytechic Institute of Bragan</a:t>
            </a:r>
            <a:r>
              <a:rPr lang="fi-FI" sz="1400" b="0" i="0">
                <a:solidFill>
                  <a:srgbClr val="202124"/>
                </a:solidFill>
                <a:effectLst/>
                <a:latin typeface="Google Sans"/>
              </a:rPr>
              <a:t>ç</a:t>
            </a:r>
            <a:r>
              <a:rPr lang="en-US" sz="1400">
                <a:cs typeface="Calibri"/>
              </a:rPr>
              <a:t>a, Portugali</a:t>
            </a:r>
          </a:p>
          <a:p>
            <a:endParaRPr lang="en-US" sz="1400">
              <a:cs typeface="Calibri"/>
            </a:endParaRPr>
          </a:p>
          <a:p>
            <a:r>
              <a:rPr lang="en-US" sz="1400">
                <a:cs typeface="Calibri"/>
              </a:rPr>
              <a:t>– Antalya Bilim University, Turkki</a:t>
            </a:r>
          </a:p>
          <a:p>
            <a:br>
              <a:rPr lang="en-US" sz="1400">
                <a:cs typeface="Calibri"/>
              </a:rPr>
            </a:br>
            <a:r>
              <a:rPr lang="en-US" sz="1400">
                <a:cs typeface="Calibri"/>
              </a:rPr>
              <a:t>– Antalya Bilim University, Turkki</a:t>
            </a:r>
          </a:p>
          <a:p>
            <a:pPr algn="l" rtl="0"/>
            <a:br>
              <a:rPr lang="en-US" sz="1400">
                <a:cs typeface="Calibri"/>
              </a:rPr>
            </a:br>
            <a:r>
              <a:rPr lang="en-US" sz="1400">
                <a:cs typeface="Calibri"/>
              </a:rPr>
              <a:t>– Savonia-ammattikorkeakoulu, Suomi</a:t>
            </a:r>
          </a:p>
          <a:p>
            <a:pPr algn="l" rtl="0"/>
            <a:endParaRPr lang="en-US" sz="1400">
              <a:cs typeface="Calibri"/>
            </a:endParaRPr>
          </a:p>
          <a:p>
            <a:br>
              <a:rPr lang="en-US" sz="1400">
                <a:cs typeface="Calibri"/>
              </a:rPr>
            </a:br>
            <a:br>
              <a:rPr lang="en-US" sz="1400">
                <a:cs typeface="Calibri"/>
              </a:rPr>
            </a:br>
            <a:br>
              <a:rPr lang="en-US" sz="1400">
                <a:cs typeface="Calibri"/>
              </a:rPr>
            </a:br>
            <a:br>
              <a:rPr lang="en-US" sz="1400">
                <a:cs typeface="Calibri"/>
              </a:rPr>
            </a:br>
            <a:r>
              <a:rPr lang="en-US" sz="1400">
                <a:cs typeface="Calibri"/>
              </a:rPr>
              <a:t>– Momentum Marketing Services, Irlanti</a:t>
            </a:r>
          </a:p>
          <a:p>
            <a:pPr algn="l" rtl="0"/>
            <a:endParaRPr lang="en-US" sz="1400">
              <a:cs typeface="Calibri"/>
            </a:endParaRPr>
          </a:p>
        </p:txBody>
      </p:sp>
      <p:pic>
        <p:nvPicPr>
          <p:cNvPr id="1028" name="Picture 4" descr="A group of people posing for a photo&#10;&#10;Description automatically generated">
            <a:extLst>
              <a:ext uri="{FF2B5EF4-FFF2-40B4-BE49-F238E27FC236}">
                <a16:creationId xmlns:a16="http://schemas.microsoft.com/office/drawing/2014/main" id="{13B233E9-CE9B-0DA5-769A-0D5E90B22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6350001"/>
            <a:ext cx="3487737" cy="2358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7ACA4E-AD5F-83AC-1A5A-8CFA77BA678F}"/>
              </a:ext>
            </a:extLst>
          </p:cNvPr>
          <p:cNvSpPr txBox="1"/>
          <p:nvPr/>
        </p:nvSpPr>
        <p:spPr>
          <a:xfrm>
            <a:off x="2920568" y="9127992"/>
            <a:ext cx="4254284" cy="646331"/>
          </a:xfrm>
          <a:prstGeom prst="rect">
            <a:avLst/>
          </a:prstGeom>
          <a:noFill/>
        </p:spPr>
        <p:txBody>
          <a:bodyPr wrap="square">
            <a:spAutoFit/>
          </a:bodyPr>
          <a:lstStyle/>
          <a:p>
            <a:r>
              <a:rPr lang="fi-FI" sz="1200"/>
              <a:t>Tätä asiakirjaa voidaan lainata nimellä Ramalhosa, E., Başer, G., Pereira, E., Mutlu, E., Saarela, A. M. (2023). Opettajan opas eettisten elintarvikkeiden innovoinnin ohjaajille ja mahdollistajille</a:t>
            </a:r>
            <a:endParaRPr lang="en-IE" sz="1200"/>
          </a:p>
        </p:txBody>
      </p:sp>
    </p:spTree>
    <p:extLst>
      <p:ext uri="{BB962C8B-B14F-4D97-AF65-F5344CB8AC3E}">
        <p14:creationId xmlns:p14="http://schemas.microsoft.com/office/powerpoint/2010/main" val="10623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CA4530F-53A4-E68B-6DB6-15BBE0449A98}"/>
              </a:ext>
            </a:extLst>
          </p:cNvPr>
          <p:cNvSpPr>
            <a:spLocks noGrp="1"/>
          </p:cNvSpPr>
          <p:nvPr>
            <p:ph type="body" sz="quarter" idx="32"/>
          </p:nvPr>
        </p:nvSpPr>
        <p:spPr>
          <a:xfrm>
            <a:off x="928015" y="2406947"/>
            <a:ext cx="6225932" cy="6819900"/>
          </a:xfrm>
        </p:spPr>
        <p:txBody>
          <a:bodyPr lIns="91440" tIns="45720" rIns="91440" bIns="45720" numCol="1" spcCol="288000" anchor="t">
            <a:noAutofit/>
          </a:bodyPr>
          <a:lstStyle/>
          <a:p>
            <a:pPr rtl="0"/>
            <a:r>
              <a:rPr lang="fi-FI" sz="1200" i="0">
                <a:effectLst/>
                <a:latin typeface="Calibri"/>
                <a:ea typeface="Calibri" panose="020F0502020204030204" pitchFamily="34" charset="0"/>
                <a:cs typeface="Calibri"/>
              </a:rPr>
              <a:t>EU:n elintarvikejärjestelmä on kehittänyt kykyään varmistaa korkea elintarviketurva ja omavaraisuusuus. </a:t>
            </a:r>
            <a:r>
              <a:rPr lang="fi-FI" sz="1200" i="0">
                <a:solidFill>
                  <a:srgbClr val="000000"/>
                </a:solidFill>
                <a:effectLst/>
                <a:latin typeface="Calibri"/>
                <a:ea typeface="Calibri" panose="020F0502020204030204" pitchFamily="34" charset="0"/>
                <a:cs typeface="Calibri"/>
              </a:rPr>
              <a:t>Euroopan unioni on </a:t>
            </a:r>
            <a:r>
              <a:rPr lang="fi-FI" sz="1200">
                <a:latin typeface="Calibri"/>
                <a:ea typeface="Calibri" panose="020F0502020204030204" pitchFamily="34" charset="0"/>
                <a:cs typeface="Calibri"/>
              </a:rPr>
              <a:t>myös</a:t>
            </a:r>
            <a:r>
              <a:rPr lang="fi-FI" sz="1200" i="0">
                <a:solidFill>
                  <a:srgbClr val="000000"/>
                </a:solidFill>
                <a:effectLst/>
                <a:latin typeface="Calibri"/>
                <a:ea typeface="Calibri" panose="020F0502020204030204" pitchFamily="34" charset="0"/>
                <a:cs typeface="Calibri"/>
              </a:rPr>
              <a:t> kehittänyt ruokaturvattomuuden käsitteen. Tämä liittyy pääasiassa ruokaan, joka johtaa terveyteen pikemminkin kuin ruoan puutteeseen, sekä tuotanto- ja kuljetuskustannuksiin ja hallintoon enemmän kuin resurssien puutteeseen. </a:t>
            </a:r>
            <a:r>
              <a:rPr lang="fi-FI" sz="1200" i="0">
                <a:effectLst/>
                <a:latin typeface="Calibri"/>
                <a:ea typeface="Calibri" panose="020F0502020204030204" pitchFamily="34" charset="0"/>
                <a:cs typeface="Calibri"/>
              </a:rPr>
              <a:t>Elintarviketurvallisuuteen liittyy siis nykyaikaiseen ruoan</a:t>
            </a:r>
            <a:r>
              <a:rPr lang="fi-FI" sz="1200" i="0">
                <a:solidFill>
                  <a:srgbClr val="000000"/>
                </a:solidFill>
                <a:effectLst/>
                <a:latin typeface="Calibri"/>
                <a:ea typeface="Calibri" panose="020F0502020204030204" pitchFamily="34" charset="0"/>
                <a:cs typeface="Calibri"/>
              </a:rPr>
              <a:t>tuotantoon,</a:t>
            </a:r>
            <a:r>
              <a:rPr lang="fi-FI" sz="1200">
                <a:latin typeface="Calibri"/>
                <a:ea typeface="Calibri" panose="020F0502020204030204" pitchFamily="34" charset="0"/>
                <a:cs typeface="Calibri"/>
              </a:rPr>
              <a:t> </a:t>
            </a:r>
            <a:r>
              <a:rPr lang="fi-FI" sz="1200" i="0">
                <a:solidFill>
                  <a:srgbClr val="000000"/>
                </a:solidFill>
                <a:effectLst/>
                <a:latin typeface="Calibri"/>
                <a:ea typeface="Calibri" panose="020F0502020204030204" pitchFamily="34" charset="0"/>
                <a:cs typeface="Calibri"/>
              </a:rPr>
              <a:t>ja </a:t>
            </a:r>
            <a:r>
              <a:rPr lang="fi-FI" sz="1200">
                <a:latin typeface="Calibri"/>
                <a:ea typeface="Calibri" panose="020F0502020204030204" pitchFamily="34" charset="0"/>
                <a:cs typeface="Calibri"/>
              </a:rPr>
              <a:t>millä tavalla asiakkaat </a:t>
            </a:r>
            <a:r>
              <a:rPr lang="fi-FI" sz="1200" i="0">
                <a:solidFill>
                  <a:srgbClr val="000000"/>
                </a:solidFill>
                <a:effectLst/>
                <a:latin typeface="Calibri"/>
                <a:ea typeface="Calibri" panose="020F0502020204030204" pitchFamily="34" charset="0"/>
                <a:cs typeface="Calibri"/>
              </a:rPr>
              <a:t>ovat alttiina lisäaineille, taudinaiheuttajille ja muille </a:t>
            </a:r>
            <a:r>
              <a:rPr lang="fi-FI" sz="1200">
                <a:latin typeface="Calibri"/>
                <a:ea typeface="Calibri" panose="020F0502020204030204" pitchFamily="34" charset="0"/>
                <a:cs typeface="Calibri"/>
              </a:rPr>
              <a:t>vaaroille. </a:t>
            </a:r>
            <a:r>
              <a:rPr lang="fi-FI" sz="1200" b="1">
                <a:latin typeface="Calibri"/>
                <a:ea typeface="Calibri" panose="020F0502020204030204" pitchFamily="34" charset="0"/>
                <a:cs typeface="Calibri"/>
              </a:rPr>
              <a:t>Elintarvikkeiden tuotannon tarkastus ja avoimuus on keskeinen tekijä.</a:t>
            </a:r>
            <a:r>
              <a:rPr lang="fi-FI" sz="1200">
                <a:latin typeface="Calibri"/>
                <a:ea typeface="Calibri" panose="020F0502020204030204" pitchFamily="34" charset="0"/>
                <a:cs typeface="Calibri"/>
              </a:rPr>
              <a:t> </a:t>
            </a:r>
            <a:r>
              <a:rPr lang="fi-FI" sz="1200" b="1">
                <a:latin typeface="Calibri"/>
                <a:ea typeface="Calibri" panose="020F0502020204030204" pitchFamily="34" charset="0"/>
                <a:cs typeface="Calibri"/>
              </a:rPr>
              <a:t> </a:t>
            </a:r>
            <a:endParaRPr lang="fi-FI" sz="1200"/>
          </a:p>
          <a:p>
            <a:pPr rtl="0" fontAlgn="base"/>
            <a:endParaRPr lang="fi-FI" sz="1200">
              <a:ea typeface="Calibri" panose="020F0502020204030204" pitchFamily="34" charset="0"/>
            </a:endParaRPr>
          </a:p>
          <a:p>
            <a:pPr rtl="0" fontAlgn="base"/>
            <a:r>
              <a:rPr lang="fi-FI" sz="1200">
                <a:latin typeface="Calibri"/>
                <a:ea typeface="Calibri" panose="020F0502020204030204" pitchFamily="34" charset="0"/>
                <a:cs typeface="Calibri"/>
              </a:rPr>
              <a:t>O</a:t>
            </a:r>
            <a:r>
              <a:rPr lang="fi-FI" sz="1200" i="0">
                <a:solidFill>
                  <a:srgbClr val="000000"/>
                </a:solidFill>
                <a:effectLst/>
                <a:latin typeface="Calibri"/>
                <a:ea typeface="Calibri" panose="020F0502020204030204" pitchFamily="34" charset="0"/>
                <a:cs typeface="Calibri"/>
              </a:rPr>
              <a:t>n vältettävä sellaisten alueiden käyttöä, joiden ympäristö on uhka elintarvikkeiden turvallisuudelle. Saastuneet paikat, likaisen veden lähteiden lähellä olevat kohteet, kuten teollisuustuotannon jätevesien purkaminen tai valuminen maatalousmaasta, jossa on runsaasti uloste- tai kemikaalijäämiä, on kiellettävä. Lisäksi maataloudessa käytettävän veden soveltuvuuden arviointi on välttämätöntä. Se ei voi aiheuttaa vaaraa esimerkiksi sadon kastelussa, huuhtelutoiminnoissa jne.</a:t>
            </a:r>
            <a:endParaRPr lang="fi-FI" sz="1200" i="0">
              <a:solidFill>
                <a:srgbClr val="000000"/>
              </a:solidFill>
              <a:effectLst/>
              <a:ea typeface="Calibri" panose="020F0502020204030204" pitchFamily="34" charset="0"/>
            </a:endParaRPr>
          </a:p>
          <a:p>
            <a:pPr rtl="0" fontAlgn="base"/>
            <a:endParaRPr lang="fi-FI" sz="1200" i="0">
              <a:solidFill>
                <a:srgbClr val="000000"/>
              </a:solidFill>
              <a:effectLst/>
              <a:ea typeface="Calibri" panose="020F0502020204030204" pitchFamily="34" charset="0"/>
            </a:endParaRPr>
          </a:p>
          <a:p>
            <a:pPr rtl="0"/>
            <a:r>
              <a:rPr lang="fi-FI" sz="1200" i="0">
                <a:effectLst/>
                <a:latin typeface="Calibri"/>
                <a:ea typeface="Calibri" panose="020F0502020204030204" pitchFamily="34" charset="0"/>
                <a:cs typeface="Calibri"/>
              </a:rPr>
              <a:t>Torjunta-aineiden ja muiden kemikaalien käyttö on ollut aina kiistanalaista. </a:t>
            </a:r>
            <a:r>
              <a:rPr lang="fi-FI" sz="1200">
                <a:latin typeface="Calibri"/>
                <a:ea typeface="Calibri" panose="020F0502020204030204" pitchFamily="34" charset="0"/>
                <a:cs typeface="Calibri"/>
              </a:rPr>
              <a:t>Joissakin tilanteissa viljelijät </a:t>
            </a:r>
            <a:r>
              <a:rPr lang="fi-FI" sz="1200" i="0">
                <a:effectLst/>
                <a:latin typeface="Calibri"/>
                <a:ea typeface="Calibri" panose="020F0502020204030204" pitchFamily="34" charset="0"/>
                <a:cs typeface="Calibri"/>
              </a:rPr>
              <a:t>haluavat käyttää </a:t>
            </a:r>
            <a:r>
              <a:rPr lang="fi-FI" sz="1200">
                <a:latin typeface="Calibri"/>
                <a:ea typeface="Calibri" panose="020F0502020204030204" pitchFamily="34" charset="0"/>
                <a:cs typeface="Calibri"/>
              </a:rPr>
              <a:t>tuotteita tuholaisten torjuntaan tai tuottavuuden lisäämiseen. Kuitenkin jotkut näistä </a:t>
            </a:r>
            <a:r>
              <a:rPr lang="fi-FI" sz="1200" i="0">
                <a:effectLst/>
                <a:latin typeface="Calibri"/>
                <a:ea typeface="Calibri" panose="020F0502020204030204" pitchFamily="34" charset="0"/>
                <a:cs typeface="Calibri"/>
              </a:rPr>
              <a:t>kemikaaleista </a:t>
            </a:r>
            <a:r>
              <a:rPr lang="fi-FI" sz="1200">
                <a:latin typeface="Calibri"/>
                <a:ea typeface="Calibri" panose="020F0502020204030204" pitchFamily="34" charset="0"/>
                <a:cs typeface="Calibri"/>
              </a:rPr>
              <a:t>aiheuttavat </a:t>
            </a:r>
            <a:r>
              <a:rPr lang="fi-FI" sz="1200" i="0">
                <a:effectLst/>
                <a:latin typeface="Calibri"/>
                <a:ea typeface="Calibri" panose="020F0502020204030204" pitchFamily="34" charset="0"/>
                <a:cs typeface="Calibri"/>
              </a:rPr>
              <a:t>terveys</a:t>
            </a:r>
            <a:r>
              <a:rPr lang="fi-FI" sz="1200">
                <a:latin typeface="Calibri"/>
                <a:ea typeface="Calibri" panose="020F0502020204030204" pitchFamily="34" charset="0"/>
                <a:cs typeface="Calibri"/>
              </a:rPr>
              <a:t>ongelmia</a:t>
            </a:r>
            <a:r>
              <a:rPr lang="fi-FI" sz="1200" i="0">
                <a:effectLst/>
                <a:latin typeface="Calibri"/>
                <a:ea typeface="Calibri" panose="020F0502020204030204" pitchFamily="34" charset="0"/>
                <a:cs typeface="Calibri"/>
              </a:rPr>
              <a:t>. Enn</a:t>
            </a:r>
            <a:r>
              <a:rPr lang="fi-FI" sz="1200">
                <a:latin typeface="Calibri"/>
                <a:ea typeface="Calibri" panose="020F0502020204030204" pitchFamily="34" charset="0"/>
                <a:cs typeface="Calibri"/>
              </a:rPr>
              <a:t>en kaikkea</a:t>
            </a:r>
            <a:r>
              <a:rPr lang="fi-FI" sz="1200" i="0">
                <a:effectLst/>
                <a:latin typeface="Calibri"/>
                <a:ea typeface="Calibri" panose="020F0502020204030204" pitchFamily="34" charset="0"/>
                <a:cs typeface="Calibri"/>
              </a:rPr>
              <a:t>,</a:t>
            </a:r>
            <a:r>
              <a:rPr lang="fi-FI" sz="1200">
                <a:latin typeface="Calibri"/>
                <a:ea typeface="Calibri" panose="020F0502020204030204" pitchFamily="34" charset="0"/>
                <a:cs typeface="Calibri"/>
              </a:rPr>
              <a:t> </a:t>
            </a:r>
            <a:r>
              <a:rPr lang="fi-FI" sz="1200" i="0">
                <a:effectLst/>
                <a:latin typeface="Calibri"/>
                <a:ea typeface="Calibri" panose="020F0502020204030204" pitchFamily="34" charset="0"/>
                <a:cs typeface="Calibri"/>
              </a:rPr>
              <a:t>torjunta-aineiden käyttö </a:t>
            </a:r>
            <a:r>
              <a:rPr lang="fi-FI" sz="1200">
                <a:latin typeface="Calibri"/>
                <a:ea typeface="Calibri" panose="020F0502020204030204" pitchFamily="34" charset="0"/>
                <a:cs typeface="Calibri"/>
              </a:rPr>
              <a:t>voi edistää kotoperäisten lajien, esimerkiksi pölytyksen kannalta välttämättömien mehiläisten kuolemaa. Elintarvikkeiden turvallisuuden takaamiseksi on kuitenkin ratkaisevan tärkeää torjua eläinten ja kasvien tuholaisia ja tauteja. Lisäksi viljelijöiden on käytettävä ilmastonmuutokseen paremmin sopeutuneita siemeniä. </a:t>
            </a:r>
            <a:r>
              <a:rPr lang="fi-FI" sz="1200" i="0">
                <a:effectLst/>
                <a:latin typeface="Calibri"/>
                <a:ea typeface="Calibri" panose="020F0502020204030204" pitchFamily="34" charset="0"/>
                <a:cs typeface="Calibri"/>
              </a:rPr>
              <a:t>Näin olisi edullista auttaa siemenlajikkeiden rekisteröinnissä, mukaan lukien luomuviljelyssä käytettävät lajikkeet, ja helpottaa perinteisten ja paikallisesti mukautuneiden lajien saatavuutta. </a:t>
            </a:r>
            <a:r>
              <a:rPr lang="fi-FI" sz="1200"/>
              <a:t>Ruoka pitää aina olla valmistettu hygieenisissa olosuhteissa. </a:t>
            </a:r>
            <a:r>
              <a:rPr lang="en-GB" sz="1200"/>
              <a:t>On </a:t>
            </a:r>
            <a:r>
              <a:rPr lang="en-GB" sz="1200" err="1"/>
              <a:t>tärkeää</a:t>
            </a:r>
            <a:r>
              <a:rPr lang="en-GB" sz="1200"/>
              <a:t> </a:t>
            </a:r>
            <a:r>
              <a:rPr lang="en-GB" sz="1200" err="1"/>
              <a:t>noudattaa</a:t>
            </a:r>
            <a:r>
              <a:rPr lang="en-GB" sz="1200"/>
              <a:t> </a:t>
            </a:r>
            <a:r>
              <a:rPr lang="en-GB" sz="1200" err="1"/>
              <a:t>hyviä</a:t>
            </a:r>
            <a:r>
              <a:rPr lang="en-GB" sz="1200"/>
              <a:t> </a:t>
            </a:r>
            <a:r>
              <a:rPr lang="en-GB" sz="1200" err="1"/>
              <a:t>maatalouskäytäntöjä</a:t>
            </a:r>
            <a:r>
              <a:rPr lang="en-GB" sz="1200"/>
              <a:t> (GAP) </a:t>
            </a:r>
            <a:r>
              <a:rPr lang="en-GB" sz="1200" err="1"/>
              <a:t>ja</a:t>
            </a:r>
            <a:r>
              <a:rPr lang="en-GB" sz="1200"/>
              <a:t>/tai </a:t>
            </a:r>
            <a:r>
              <a:rPr lang="en-GB" sz="1200" err="1"/>
              <a:t>hyviä</a:t>
            </a:r>
            <a:r>
              <a:rPr lang="en-GB" sz="1200"/>
              <a:t> </a:t>
            </a:r>
            <a:r>
              <a:rPr lang="en-GB" sz="1200" err="1"/>
              <a:t>hygieniakäytäntöjä</a:t>
            </a:r>
            <a:r>
              <a:rPr lang="en-GB" sz="1200"/>
              <a:t> (GHP), </a:t>
            </a:r>
            <a:r>
              <a:rPr lang="en-GB" sz="1200" err="1"/>
              <a:t>jotta</a:t>
            </a:r>
            <a:r>
              <a:rPr lang="en-GB" sz="1200"/>
              <a:t> </a:t>
            </a:r>
            <a:r>
              <a:rPr lang="en-GB" sz="1200" err="1"/>
              <a:t>minimoidaan</a:t>
            </a:r>
            <a:r>
              <a:rPr lang="en-GB" sz="1200"/>
              <a:t> </a:t>
            </a:r>
            <a:r>
              <a:rPr lang="en-GB" sz="1200" err="1"/>
              <a:t>elintarvikeketjun</a:t>
            </a:r>
            <a:r>
              <a:rPr lang="en-GB" sz="1200"/>
              <a:t> </a:t>
            </a:r>
            <a:r>
              <a:rPr lang="en-GB" sz="1200" err="1"/>
              <a:t>vaaratilanteet</a:t>
            </a:r>
            <a:r>
              <a:rPr lang="en-GB" sz="1200"/>
              <a:t> </a:t>
            </a:r>
            <a:r>
              <a:rPr lang="en-GB" sz="1200" err="1"/>
              <a:t>ja</a:t>
            </a:r>
            <a:r>
              <a:rPr lang="en-GB" sz="1200"/>
              <a:t> </a:t>
            </a:r>
            <a:r>
              <a:rPr lang="en-GB" sz="1200" err="1"/>
              <a:t>tasot</a:t>
            </a:r>
            <a:r>
              <a:rPr lang="en-GB" sz="1200"/>
              <a:t>. </a:t>
            </a:r>
            <a:endParaRPr lang="fi-FI" sz="1200"/>
          </a:p>
          <a:p>
            <a:pPr rtl="0"/>
            <a:endParaRPr lang="en-GB" sz="1200" i="0">
              <a:solidFill>
                <a:srgbClr val="000000"/>
              </a:solidFill>
              <a:effectLst/>
              <a:ea typeface="Calibri" panose="020F0502020204030204" pitchFamily="34" charset="0"/>
            </a:endParaRPr>
          </a:p>
          <a:p>
            <a:pPr rtl="0" fontAlgn="base"/>
            <a:r>
              <a:rPr lang="fi-FI" sz="1200" b="1" i="0">
                <a:solidFill>
                  <a:srgbClr val="000000"/>
                </a:solidFill>
                <a:effectLst/>
                <a:ea typeface="Calibri" panose="020F0502020204030204" pitchFamily="34" charset="0"/>
              </a:rPr>
              <a:t>Geneettisesti muunnetut organismit (GMO) – elintarviketuotannossa</a:t>
            </a:r>
            <a:endParaRPr lang="fi-FI" sz="1200">
              <a:ea typeface="Calibri" panose="020F0502020204030204" pitchFamily="34" charset="0"/>
            </a:endParaRPr>
          </a:p>
          <a:p>
            <a:pPr rtl="0" fontAlgn="base"/>
            <a:r>
              <a:rPr lang="fi-FI" sz="1200" i="0">
                <a:solidFill>
                  <a:srgbClr val="000000"/>
                </a:solidFill>
                <a:effectLst/>
                <a:ea typeface="Calibri" panose="020F0502020204030204" pitchFamily="34" charset="0"/>
              </a:rPr>
              <a:t>GMO on toinen kuuma aihe, koska on olemassa ristiriitaisia näkemyksiä spesifisesti yhdistelmä-DNA (rDNA) -tekniikasta, joka "on antanut tutkijoille mahdollisuuden siirtää geenejä lajirajojen yli luodakseen kasveihin, eläimiin ja mikro-organismeihin ominaisuuksia, joita ei koskaan voitaisi saavuttaa perinteisillä risteytystekniikoilla." (Burkhardt, 2001). European Academies Science Advisory Council (2013) väittää, että "näkyvissä on monia mahdollisuuksia parantaa maatalouden tuottavuutta ja tehokkuutta, ympäristön laatua ja ihmisten terveyttä käyttämällä kaikkia saatavilla olevia tekniikoita tarvittaessa". Toisaalta jotkut tutkijat korostavat mahdollisia sivuvaikutuksia biologiseen monimuotoisuuteen, ei-GMO:iden saastumista GMO:illa, monopolisoitujen siemententuottajien viljelijöihin kohdistuvaa taloudellista painetta (Glaab &amp; Partzsch, 2018). Keskustelun tulee kuitenkin olla tapauskohtaista ja jokainen tuote tulee arvioida sen olosuhteiden perusteella (Burkhardt, 2001), ottaen huomioon maatalouden, biologisen monimuotoisuuden, kulttuuriset ja lainsäädännölliset erot.</a:t>
            </a:r>
            <a:endParaRPr lang="en-GB" sz="1200" i="0">
              <a:solidFill>
                <a:srgbClr val="000000"/>
              </a:solidFill>
              <a:effectLst/>
              <a:ea typeface="Calibri" panose="020F0502020204030204" pitchFamily="34" charset="0"/>
            </a:endParaRPr>
          </a:p>
          <a:p>
            <a:pPr rtl="0" fontAlgn="base"/>
            <a:endParaRPr lang="en-GB" sz="1200">
              <a:highlight>
                <a:srgbClr val="F79037"/>
              </a:highlight>
              <a:ea typeface="Calibri" panose="020F0502020204030204" pitchFamily="34" charset="0"/>
            </a:endParaRPr>
          </a:p>
          <a:p>
            <a:pPr algn="l" rtl="0" fontAlgn="base"/>
            <a:endParaRPr lang="en-GB" sz="1200">
              <a:solidFill>
                <a:schemeClr val="tx1"/>
              </a:solidFill>
              <a:highlight>
                <a:srgbClr val="F79037"/>
              </a:highlight>
              <a:ea typeface="Calibri" panose="020F0502020204030204" pitchFamily="34" charset="0"/>
            </a:endParaRPr>
          </a:p>
        </p:txBody>
      </p:sp>
      <p:sp>
        <p:nvSpPr>
          <p:cNvPr id="5" name="Text Placeholder 1">
            <a:extLst>
              <a:ext uri="{FF2B5EF4-FFF2-40B4-BE49-F238E27FC236}">
                <a16:creationId xmlns:a16="http://schemas.microsoft.com/office/drawing/2014/main" id="{C98AD7BA-EA9E-9244-FD7B-0652DF80948E}"/>
              </a:ext>
            </a:extLst>
          </p:cNvPr>
          <p:cNvSpPr txBox="1">
            <a:spLocks/>
          </p:cNvSpPr>
          <p:nvPr/>
        </p:nvSpPr>
        <p:spPr>
          <a:xfrm>
            <a:off x="1456753" y="720729"/>
            <a:ext cx="5801520"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500"/>
              <a:t>B.1.Luonnolliset ruokaresurssit </a:t>
            </a:r>
          </a:p>
          <a:p>
            <a:endParaRPr lang="en-IE" sz="3500"/>
          </a:p>
        </p:txBody>
      </p:sp>
      <p:sp>
        <p:nvSpPr>
          <p:cNvPr id="6" name="TextBox 5">
            <a:extLst>
              <a:ext uri="{FF2B5EF4-FFF2-40B4-BE49-F238E27FC236}">
                <a16:creationId xmlns:a16="http://schemas.microsoft.com/office/drawing/2014/main" id="{9ED71554-A2C8-5470-AC05-D419B51FB9A1}"/>
              </a:ext>
            </a:extLst>
          </p:cNvPr>
          <p:cNvSpPr txBox="1"/>
          <p:nvPr/>
        </p:nvSpPr>
        <p:spPr>
          <a:xfrm>
            <a:off x="4345007" y="1249250"/>
            <a:ext cx="2913266" cy="461665"/>
          </a:xfrm>
          <a:prstGeom prst="rect">
            <a:avLst/>
          </a:prstGeom>
          <a:noFill/>
        </p:spPr>
        <p:txBody>
          <a:bodyPr wrap="square">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t>
            </a:r>
            <a:r>
              <a:rPr lang="en-IE"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7" name="Graphic 2">
            <a:extLst>
              <a:ext uri="{FF2B5EF4-FFF2-40B4-BE49-F238E27FC236}">
                <a16:creationId xmlns:a16="http://schemas.microsoft.com/office/drawing/2014/main" id="{43F95787-CB15-B031-E485-99DFFAE7EDF8}"/>
              </a:ext>
            </a:extLst>
          </p:cNvPr>
          <p:cNvGrpSpPr/>
          <p:nvPr/>
        </p:nvGrpSpPr>
        <p:grpSpPr>
          <a:xfrm>
            <a:off x="362649" y="669658"/>
            <a:ext cx="1082141" cy="1124763"/>
            <a:chOff x="690225" y="4499263"/>
            <a:chExt cx="1499146" cy="1521296"/>
          </a:xfrm>
        </p:grpSpPr>
        <p:sp>
          <p:nvSpPr>
            <p:cNvPr id="8" name="Freeform 109">
              <a:extLst>
                <a:ext uri="{FF2B5EF4-FFF2-40B4-BE49-F238E27FC236}">
                  <a16:creationId xmlns:a16="http://schemas.microsoft.com/office/drawing/2014/main" id="{433777D7-031E-F14B-06C1-5B3EEE49912A}"/>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FB8B7D92-5CB9-738A-2D69-F296C48691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4F133CB6-37E5-6F38-1CF9-3E11569B0F7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7">
                <a:extLst>
                  <a:ext uri="{FF2B5EF4-FFF2-40B4-BE49-F238E27FC236}">
                    <a16:creationId xmlns:a16="http://schemas.microsoft.com/office/drawing/2014/main" id="{1B3F37CC-0DBD-D81F-52DE-34E08B07EF1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8">
                <a:extLst>
                  <a:ext uri="{FF2B5EF4-FFF2-40B4-BE49-F238E27FC236}">
                    <a16:creationId xmlns:a16="http://schemas.microsoft.com/office/drawing/2014/main" id="{75AD9CA5-9FC3-5A63-67C3-9D629D4DD16D}"/>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0">
                <a:extLst>
                  <a:ext uri="{FF2B5EF4-FFF2-40B4-BE49-F238E27FC236}">
                    <a16:creationId xmlns:a16="http://schemas.microsoft.com/office/drawing/2014/main" id="{C2675B07-BC04-5640-5D04-05C5FE2A216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71">
                <a:extLst>
                  <a:ext uri="{FF2B5EF4-FFF2-40B4-BE49-F238E27FC236}">
                    <a16:creationId xmlns:a16="http://schemas.microsoft.com/office/drawing/2014/main" id="{EBA5E23B-7CE5-CAB9-6182-F5E2E68E07F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D07F80CA-7C51-99C7-9E32-06B47C4ACBD7}"/>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681BBB0B-1F18-C416-5FE3-F853A4FCB07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6">
                <a:extLst>
                  <a:ext uri="{FF2B5EF4-FFF2-40B4-BE49-F238E27FC236}">
                    <a16:creationId xmlns:a16="http://schemas.microsoft.com/office/drawing/2014/main" id="{9A344239-DF2B-B996-DBD1-03E9E272F84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1">
                <a:extLst>
                  <a:ext uri="{FF2B5EF4-FFF2-40B4-BE49-F238E27FC236}">
                    <a16:creationId xmlns:a16="http://schemas.microsoft.com/office/drawing/2014/main" id="{8A8046B8-7A18-B5AC-DD18-6E85F9F362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39">
                <a:extLst>
                  <a:ext uri="{FF2B5EF4-FFF2-40B4-BE49-F238E27FC236}">
                    <a16:creationId xmlns:a16="http://schemas.microsoft.com/office/drawing/2014/main" id="{BA493177-3163-1564-EEBF-4DACB00E411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5">
                <a:extLst>
                  <a:ext uri="{FF2B5EF4-FFF2-40B4-BE49-F238E27FC236}">
                    <a16:creationId xmlns:a16="http://schemas.microsoft.com/office/drawing/2014/main" id="{E24DF03D-B045-A4A2-5D70-A8CB5F254747}"/>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AEB3E4FC-1858-F88D-B816-B6A1D2F1FD53}"/>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542ACDEA-A260-AAFD-B3AE-C37549FA87B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1">
                <a:extLst>
                  <a:ext uri="{FF2B5EF4-FFF2-40B4-BE49-F238E27FC236}">
                    <a16:creationId xmlns:a16="http://schemas.microsoft.com/office/drawing/2014/main" id="{5A3B9F5A-A41D-C859-FB54-61405177BF7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2">
                <a:extLst>
                  <a:ext uri="{FF2B5EF4-FFF2-40B4-BE49-F238E27FC236}">
                    <a16:creationId xmlns:a16="http://schemas.microsoft.com/office/drawing/2014/main" id="{1BC809E8-CE3F-F880-043C-918246EB3872}"/>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3">
                <a:extLst>
                  <a:ext uri="{FF2B5EF4-FFF2-40B4-BE49-F238E27FC236}">
                    <a16:creationId xmlns:a16="http://schemas.microsoft.com/office/drawing/2014/main" id="{9368B1E7-AEAC-A0DA-993A-844E03E5193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4">
                <a:extLst>
                  <a:ext uri="{FF2B5EF4-FFF2-40B4-BE49-F238E27FC236}">
                    <a16:creationId xmlns:a16="http://schemas.microsoft.com/office/drawing/2014/main" id="{E74A9B84-BF3A-0DC3-70D0-E98DB76A2451}"/>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D79EB8EF-0BE9-B2A2-5D09-6BE647CBBEC8}"/>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9D76DBFC-E3EF-458D-F037-449DFF8D7C86}"/>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8A7B7CF9-6AA6-D817-3C00-7F09FEEA2820}"/>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9">
                  <a:extLst>
                    <a:ext uri="{FF2B5EF4-FFF2-40B4-BE49-F238E27FC236}">
                      <a16:creationId xmlns:a16="http://schemas.microsoft.com/office/drawing/2014/main" id="{49668655-4535-F216-5DD8-C813A901B96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4" name="Freeform 115">
                <a:extLst>
                  <a:ext uri="{FF2B5EF4-FFF2-40B4-BE49-F238E27FC236}">
                    <a16:creationId xmlns:a16="http://schemas.microsoft.com/office/drawing/2014/main" id="{85A29400-76C8-FE76-AACC-4F11E64AB547}"/>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6">
                <a:extLst>
                  <a:ext uri="{FF2B5EF4-FFF2-40B4-BE49-F238E27FC236}">
                    <a16:creationId xmlns:a16="http://schemas.microsoft.com/office/drawing/2014/main" id="{147E6F6A-0D76-EE77-269B-962BD3D0A89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7">
                <a:extLst>
                  <a:ext uri="{FF2B5EF4-FFF2-40B4-BE49-F238E27FC236}">
                    <a16:creationId xmlns:a16="http://schemas.microsoft.com/office/drawing/2014/main" id="{EAE493B6-E131-D27B-E00E-53C0C243B01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56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84592" y="661717"/>
            <a:ext cx="5830607"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500" err="1"/>
              <a:t>Luonnolliset</a:t>
            </a:r>
            <a:r>
              <a:rPr lang="en-IE" sz="3500"/>
              <a:t> </a:t>
            </a:r>
            <a:r>
              <a:rPr lang="en-IE" sz="3500" err="1"/>
              <a:t>ruokaresurssit</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28514" y="2465316"/>
            <a:ext cx="6143488" cy="6820641"/>
          </a:xfrm>
        </p:spPr>
        <p:txBody>
          <a:bodyPr lIns="91440" tIns="45720" rIns="91440" bIns="45720" numCol="1" spcCol="288000" anchor="t">
            <a:noAutofit/>
          </a:bodyPr>
          <a:lstStyle/>
          <a:p>
            <a:pPr algn="l" rtl="0" fontAlgn="base"/>
            <a:r>
              <a:rPr lang="fi-FI" sz="1400" b="1" i="0">
                <a:solidFill>
                  <a:srgbClr val="000000"/>
                </a:solidFill>
                <a:effectLst/>
                <a:latin typeface="Calibri"/>
                <a:ea typeface="Calibri" panose="020F0502020204030204" pitchFamily="34" charset="0"/>
                <a:cs typeface="Calibri"/>
              </a:rPr>
              <a:t>Muita tärkeitä huomioita:</a:t>
            </a:r>
          </a:p>
          <a:p>
            <a:pPr algn="l" rtl="0" fontAlgn="base"/>
            <a:endParaRPr lang="fi-FI" sz="1200" b="1">
              <a:ea typeface="Calibri" panose="020F0502020204030204" pitchFamily="34" charset="0"/>
            </a:endParaRPr>
          </a:p>
          <a:p>
            <a:pPr rtl="0" fontAlgn="base"/>
            <a:r>
              <a:rPr lang="fi-FI" sz="1200" b="1" i="0">
                <a:solidFill>
                  <a:srgbClr val="000000"/>
                </a:solidFill>
                <a:effectLst/>
                <a:latin typeface="Calibri"/>
                <a:ea typeface="Calibri" panose="020F0502020204030204" pitchFamily="34" charset="0"/>
                <a:cs typeface="Calibri"/>
              </a:rPr>
              <a:t>Eläinten hoito: </a:t>
            </a:r>
            <a:r>
              <a:rPr lang="fi-FI" sz="1200" i="0">
                <a:solidFill>
                  <a:srgbClr val="000000"/>
                </a:solidFill>
                <a:effectLst/>
                <a:latin typeface="Calibri"/>
                <a:ea typeface="Calibri" panose="020F0502020204030204" pitchFamily="34" charset="0"/>
                <a:cs typeface="Calibri"/>
              </a:rPr>
              <a:t>Tämä </a:t>
            </a:r>
            <a:r>
              <a:rPr lang="fi-FI" sz="1200">
                <a:latin typeface="Calibri"/>
                <a:ea typeface="Calibri" panose="020F0502020204030204" pitchFamily="34" charset="0"/>
                <a:cs typeface="Calibri"/>
              </a:rPr>
              <a:t>aihe sisältää </a:t>
            </a:r>
            <a:r>
              <a:rPr lang="fi-FI" sz="1200" i="0">
                <a:solidFill>
                  <a:srgbClr val="000000"/>
                </a:solidFill>
                <a:effectLst/>
                <a:latin typeface="Calibri"/>
                <a:ea typeface="Calibri" panose="020F0502020204030204" pitchFamily="34" charset="0"/>
                <a:cs typeface="Calibri"/>
              </a:rPr>
              <a:t>eläinten käyttöä </a:t>
            </a:r>
            <a:r>
              <a:rPr lang="fi-FI" sz="1200">
                <a:latin typeface="Calibri"/>
                <a:ea typeface="Calibri" panose="020F0502020204030204" pitchFamily="34" charset="0"/>
                <a:cs typeface="Calibri"/>
              </a:rPr>
              <a:t>liha-, siipikarjassa tai laboratoriokokeissa</a:t>
            </a:r>
            <a:r>
              <a:rPr lang="fi-FI" sz="1200" i="0">
                <a:solidFill>
                  <a:srgbClr val="000000"/>
                </a:solidFill>
                <a:effectLst/>
                <a:latin typeface="Calibri"/>
                <a:ea typeface="Calibri" panose="020F0502020204030204" pitchFamily="34" charset="0"/>
                <a:cs typeface="Calibri"/>
              </a:rPr>
              <a:t>, laajamittaisen eläinrehun tuotannon ja </a:t>
            </a:r>
            <a:r>
              <a:rPr lang="fi-FI" sz="1200">
                <a:latin typeface="Calibri"/>
                <a:ea typeface="Calibri" panose="020F0502020204030204" pitchFamily="34" charset="0"/>
                <a:cs typeface="Calibri"/>
              </a:rPr>
              <a:t>tuotannon vaikutukset ympäristöön</a:t>
            </a:r>
            <a:r>
              <a:rPr lang="fi-FI" sz="1200" i="0">
                <a:solidFill>
                  <a:srgbClr val="000000"/>
                </a:solidFill>
                <a:effectLst/>
                <a:latin typeface="Calibri"/>
                <a:ea typeface="Calibri" panose="020F0502020204030204" pitchFamily="34" charset="0"/>
                <a:cs typeface="Calibri"/>
              </a:rPr>
              <a:t>. Myös eläinten oikeudet ja hyvinvointi on sisällytettävä tähän. Lue lisää tästä aiheesta </a:t>
            </a:r>
            <a:r>
              <a:rPr lang="fi-FI" sz="1200">
                <a:latin typeface="Calibri"/>
                <a:ea typeface="Calibri" panose="020F0502020204030204" pitchFamily="34" charset="0"/>
                <a:cs typeface="Calibri"/>
              </a:rPr>
              <a:t>osissa B.1.2 ja B.4.2.</a:t>
            </a:r>
            <a:endParaRPr lang="fi-FI" sz="1200" i="0">
              <a:solidFill>
                <a:srgbClr val="000000"/>
              </a:solidFill>
              <a:effectLst/>
              <a:latin typeface="Calibri"/>
              <a:ea typeface="Calibri" panose="020F0502020204030204" pitchFamily="34" charset="0"/>
              <a:cs typeface="Calibri"/>
            </a:endParaRPr>
          </a:p>
          <a:p>
            <a:pPr rtl="0"/>
            <a:endParaRPr lang="fi-FI" sz="1200">
              <a:latin typeface="Calibri"/>
              <a:ea typeface="Calibri" panose="020F0502020204030204" pitchFamily="34" charset="0"/>
              <a:cs typeface="Calibri"/>
            </a:endParaRPr>
          </a:p>
          <a:p>
            <a:pPr rtl="0" fontAlgn="base"/>
            <a:r>
              <a:rPr lang="fi-FI" sz="1200" b="1" i="0">
                <a:solidFill>
                  <a:srgbClr val="000000"/>
                </a:solidFill>
                <a:effectLst/>
                <a:latin typeface="Calibri"/>
                <a:ea typeface="Calibri" panose="020F0502020204030204" pitchFamily="34" charset="0"/>
                <a:cs typeface="Calibri"/>
              </a:rPr>
              <a:t>Kemikaalit</a:t>
            </a:r>
            <a:r>
              <a:rPr lang="fi-FI" sz="1200" i="0">
                <a:solidFill>
                  <a:srgbClr val="000000"/>
                </a:solidFill>
                <a:effectLst/>
                <a:latin typeface="Calibri"/>
                <a:ea typeface="Calibri" panose="020F0502020204030204" pitchFamily="34" charset="0"/>
                <a:cs typeface="Calibri"/>
              </a:rPr>
              <a:t>: Torjunta-ainejäämät elintarvikkeissa voivat olla haitallisia ihmisten terveydelle. Lisäksi on otettava huomioon työntekijöiden altistuminen torjunta-aineille. Torjunta-aineet saastuttavat vettä tunkeutumalla, valumalla pintaan ja kulkeutumalla. Ne voivat myös kerääntyä maaperään ja vaikuttaa haitallisesti maaperän elämään. Lisäksi torjunta-aineiden käyttö vähentää myös luonnon monimuotoisuutta.</a:t>
            </a:r>
            <a:r>
              <a:rPr lang="fi-FI" sz="1200">
                <a:latin typeface="Calibri"/>
                <a:ea typeface="Calibri" panose="020F0502020204030204" pitchFamily="34" charset="0"/>
                <a:cs typeface="Calibri"/>
              </a:rPr>
              <a:t> </a:t>
            </a:r>
          </a:p>
          <a:p>
            <a:pPr rtl="0" fontAlgn="base"/>
            <a:endParaRPr lang="fi-FI" sz="1200">
              <a:ea typeface="Calibri" panose="020F0502020204030204" pitchFamily="34" charset="0"/>
            </a:endParaRPr>
          </a:p>
          <a:p>
            <a:pPr rtl="0" fontAlgn="base"/>
            <a:r>
              <a:rPr lang="fi-FI" sz="1200" i="0">
                <a:solidFill>
                  <a:srgbClr val="000000"/>
                </a:solidFill>
                <a:effectLst/>
                <a:latin typeface="Calibri"/>
                <a:ea typeface="Calibri" panose="020F0502020204030204" pitchFamily="34" charset="0"/>
                <a:cs typeface="Calibri"/>
              </a:rPr>
              <a:t>EU:lla on tiukat kriteerit torjunta-aineiden hyväksymiselle. Huolimatta yrityksistä saavuttaa maailmanlaajuiset yhdenmukaistetut standardit, jäämien enimmäismäärät vaihtelevat suuresti maittain.</a:t>
            </a:r>
            <a:r>
              <a:rPr lang="fi-FI" sz="1200">
                <a:latin typeface="Calibri"/>
                <a:ea typeface="Calibri" panose="020F0502020204030204" pitchFamily="34" charset="0"/>
                <a:cs typeface="Calibri"/>
              </a:rPr>
              <a:t> </a:t>
            </a:r>
            <a:endParaRPr lang="fi-FI" sz="1200" i="0">
              <a:solidFill>
                <a:srgbClr val="000000"/>
              </a:solidFill>
              <a:effectLst/>
              <a:ea typeface="Calibri" panose="020F0502020204030204" pitchFamily="34" charset="0"/>
            </a:endParaRPr>
          </a:p>
          <a:p>
            <a:pPr rtl="0" fontAlgn="base"/>
            <a:endParaRPr lang="fi-FI" sz="1200" i="0">
              <a:solidFill>
                <a:srgbClr val="F79037"/>
              </a:solidFill>
              <a:effectLst/>
              <a:ea typeface="Calibri" panose="020F0502020204030204" pitchFamily="34" charset="0"/>
            </a:endParaRPr>
          </a:p>
          <a:p>
            <a:pPr rtl="0" fontAlgn="base"/>
            <a:r>
              <a:rPr lang="fi-FI" sz="1200" i="0">
                <a:solidFill>
                  <a:srgbClr val="000000"/>
                </a:solidFill>
                <a:effectLst/>
                <a:latin typeface="Calibri"/>
                <a:ea typeface="Calibri" panose="020F0502020204030204" pitchFamily="34" charset="0"/>
                <a:cs typeface="Calibri"/>
              </a:rPr>
              <a:t>Torjunta-aineiden välttämiseksi voidaan käyttää integroitua tuholaistorjuntajärjestelmää, joka koostuu seuraavista osista:</a:t>
            </a:r>
            <a:r>
              <a:rPr lang="fi-FI" sz="1200">
                <a:latin typeface="Calibri"/>
                <a:ea typeface="Calibri" panose="020F0502020204030204" pitchFamily="34" charset="0"/>
                <a:cs typeface="Calibri"/>
              </a:rPr>
              <a:t> </a:t>
            </a:r>
            <a:endParaRPr lang="fi-FI" sz="1200" i="0">
              <a:solidFill>
                <a:srgbClr val="000000"/>
              </a:solidFill>
              <a:effectLst/>
              <a:ea typeface="Calibri" panose="020F0502020204030204" pitchFamily="34" charset="0"/>
            </a:endParaRPr>
          </a:p>
          <a:p>
            <a:pPr algn="l" rtl="0" fontAlgn="base"/>
            <a:endParaRPr lang="en-GB" sz="1200">
              <a:highlight>
                <a:srgbClr val="F79037"/>
              </a:highlight>
              <a:ea typeface="Calibri" panose="020F0502020204030204" pitchFamily="34" charset="0"/>
            </a:endParaRPr>
          </a:p>
          <a:p>
            <a:pPr algn="l"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4472918" y="1271704"/>
            <a:ext cx="2744442" cy="461665"/>
          </a:xfrm>
          <a:prstGeom prst="rect">
            <a:avLst/>
          </a:prstGeom>
          <a:noFill/>
        </p:spPr>
        <p:txBody>
          <a:bodyPr wrap="square">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t>
            </a:r>
            <a:r>
              <a:rPr lang="en-IE"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Box 33">
            <a:extLst>
              <a:ext uri="{FF2B5EF4-FFF2-40B4-BE49-F238E27FC236}">
                <a16:creationId xmlns:a16="http://schemas.microsoft.com/office/drawing/2014/main" id="{5AAE8265-A84B-C3F6-B80A-FED9E34A4C88}"/>
              </a:ext>
            </a:extLst>
          </p:cNvPr>
          <p:cNvSpPr txBox="1"/>
          <p:nvPr/>
        </p:nvSpPr>
        <p:spPr>
          <a:xfrm>
            <a:off x="931249" y="8949208"/>
            <a:ext cx="5697176" cy="276999"/>
          </a:xfrm>
          <a:prstGeom prst="rect">
            <a:avLst/>
          </a:prstGeom>
          <a:noFill/>
        </p:spPr>
        <p:txBody>
          <a:bodyPr wrap="square" lIns="91440" tIns="45720" rIns="91440" bIns="45720" anchor="t">
            <a:spAutoFit/>
          </a:bodyPr>
          <a:lstStyle/>
          <a:p>
            <a:pPr algn="ctr" rtl="0"/>
            <a:r>
              <a:rPr lang="en-US" sz="1200" b="1">
                <a:solidFill>
                  <a:srgbClr val="000000"/>
                </a:solidFill>
                <a:latin typeface="Calibri"/>
                <a:ea typeface="Calibri" panose="020F0502020204030204" pitchFamily="34" charset="0"/>
                <a:cs typeface="Calibri"/>
              </a:rPr>
              <a:t>K</a:t>
            </a:r>
            <a:r>
              <a:rPr lang="en-US" sz="1200" b="1" i="0">
                <a:solidFill>
                  <a:srgbClr val="000000"/>
                </a:solidFill>
                <a:effectLst/>
                <a:latin typeface="Calibri"/>
                <a:ea typeface="Calibri" panose="020F0502020204030204" pitchFamily="34" charset="0"/>
                <a:cs typeface="Calibri"/>
              </a:rPr>
              <a:t>uva 3 - </a:t>
            </a:r>
            <a:r>
              <a:rPr lang="en-US" sz="1200" i="0">
                <a:solidFill>
                  <a:srgbClr val="000000"/>
                </a:solidFill>
                <a:effectLst/>
                <a:latin typeface="Calibri"/>
                <a:ea typeface="Calibri" panose="020F0502020204030204" pitchFamily="34" charset="0"/>
                <a:cs typeface="Calibri"/>
              </a:rPr>
              <a:t>Integroidun tuholaistorjunnan osat (Lähde: </a:t>
            </a:r>
            <a:r>
              <a:rPr lang="en-US" sz="1200" i="0">
                <a:effectLst/>
                <a:latin typeface="Calibri"/>
                <a:ea typeface="Calibri" panose="020F0502020204030204" pitchFamily="34" charset="0"/>
                <a:cs typeface="Calibri"/>
              </a:rPr>
              <a:t>Pesticide Atlas, </a:t>
            </a:r>
            <a:r>
              <a:rPr lang="en-US" sz="1200">
                <a:latin typeface="Calibri"/>
                <a:ea typeface="Calibri" panose="020F0502020204030204" pitchFamily="34" charset="0"/>
                <a:cs typeface="Calibri"/>
              </a:rPr>
              <a:t>n</a:t>
            </a:r>
            <a:r>
              <a:rPr lang="en-US" sz="1200">
                <a:solidFill>
                  <a:srgbClr val="000000"/>
                </a:solidFill>
                <a:latin typeface="Calibri"/>
                <a:ea typeface="Calibri" panose="020F0502020204030204" pitchFamily="34" charset="0"/>
                <a:cs typeface="Calibri"/>
              </a:rPr>
              <a:t>.d.)</a:t>
            </a:r>
            <a:r>
              <a:rPr lang="en-US" sz="1200" i="0">
                <a:solidFill>
                  <a:srgbClr val="000000"/>
                </a:solidFill>
                <a:effectLst/>
                <a:latin typeface="Calibri"/>
                <a:ea typeface="Calibri" panose="020F0502020204030204" pitchFamily="34" charset="0"/>
                <a:cs typeface="Calibri"/>
              </a:rPr>
              <a:t> </a:t>
            </a:r>
            <a:endParaRPr lang="en-IE" sz="1200">
              <a:latin typeface="Calibri"/>
              <a:ea typeface="Calibri" panose="020F0502020204030204" pitchFamily="34" charset="0"/>
              <a:cs typeface="Calibri"/>
            </a:endParaRPr>
          </a:p>
        </p:txBody>
      </p:sp>
      <p:sp>
        <p:nvSpPr>
          <p:cNvPr id="4" name="Rectangle 3">
            <a:extLst>
              <a:ext uri="{FF2B5EF4-FFF2-40B4-BE49-F238E27FC236}">
                <a16:creationId xmlns:a16="http://schemas.microsoft.com/office/drawing/2014/main" id="{AC710741-364D-3993-0B9B-3C511A4C1C5E}"/>
              </a:ext>
            </a:extLst>
          </p:cNvPr>
          <p:cNvSpPr/>
          <p:nvPr/>
        </p:nvSpPr>
        <p:spPr>
          <a:xfrm>
            <a:off x="1027313" y="5857875"/>
            <a:ext cx="6143487" cy="2968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40" name="Picture 39">
            <a:extLst>
              <a:ext uri="{FF2B5EF4-FFF2-40B4-BE49-F238E27FC236}">
                <a16:creationId xmlns:a16="http://schemas.microsoft.com/office/drawing/2014/main" id="{E6B2B777-40E1-4858-EECC-191A184AB1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9217" y="5982781"/>
            <a:ext cx="3856436" cy="2729734"/>
          </a:xfrm>
          <a:prstGeom prst="rect">
            <a:avLst/>
          </a:prstGeom>
        </p:spPr>
      </p:pic>
      <p:sp>
        <p:nvSpPr>
          <p:cNvPr id="42" name="TextBox 41">
            <a:extLst>
              <a:ext uri="{FF2B5EF4-FFF2-40B4-BE49-F238E27FC236}">
                <a16:creationId xmlns:a16="http://schemas.microsoft.com/office/drawing/2014/main" id="{118560C1-78C8-3FC8-F9FD-0DDAD0D32F33}"/>
              </a:ext>
            </a:extLst>
          </p:cNvPr>
          <p:cNvSpPr txBox="1"/>
          <p:nvPr/>
        </p:nvSpPr>
        <p:spPr>
          <a:xfrm>
            <a:off x="3888963" y="6275256"/>
            <a:ext cx="2145593" cy="276999"/>
          </a:xfrm>
          <a:prstGeom prst="rect">
            <a:avLst/>
          </a:prstGeom>
          <a:noFill/>
        </p:spPr>
        <p:txBody>
          <a:bodyPr wrap="square" rtlCol="0">
            <a:spAutoFit/>
          </a:bodyPr>
          <a:lstStyle/>
          <a:p>
            <a:pPr algn="ctr" rtl="0"/>
            <a:r>
              <a:rPr lang="en-GB" sz="1200" b="1">
                <a:latin typeface="Calibri" panose="020F0502020204030204" pitchFamily="34" charset="0"/>
                <a:cs typeface="Calibri" panose="020F0502020204030204" pitchFamily="34" charset="0"/>
              </a:rPr>
              <a:t>Synteettiset torjunta-aineet</a:t>
            </a:r>
          </a:p>
        </p:txBody>
      </p:sp>
      <p:sp>
        <p:nvSpPr>
          <p:cNvPr id="43" name="TextBox 42">
            <a:extLst>
              <a:ext uri="{FF2B5EF4-FFF2-40B4-BE49-F238E27FC236}">
                <a16:creationId xmlns:a16="http://schemas.microsoft.com/office/drawing/2014/main" id="{FF7DCD3A-CAE2-836C-ED84-B9542E428E99}"/>
              </a:ext>
            </a:extLst>
          </p:cNvPr>
          <p:cNvSpPr txBox="1"/>
          <p:nvPr/>
        </p:nvSpPr>
        <p:spPr>
          <a:xfrm>
            <a:off x="3773565" y="6698557"/>
            <a:ext cx="2349962" cy="328167"/>
          </a:xfrm>
          <a:prstGeom prst="rect">
            <a:avLst/>
          </a:prstGeom>
          <a:noFill/>
        </p:spPr>
        <p:txBody>
          <a:bodyPr wrap="square" lIns="91440" tIns="45720" rIns="91440" bIns="45720" rtlCol="0" anchor="t">
            <a:spAutoFit/>
          </a:bodyPr>
          <a:lstStyle/>
          <a:p>
            <a:pPr algn="ctr" rtl="0">
              <a:lnSpc>
                <a:spcPts val="940"/>
              </a:lnSpc>
            </a:pPr>
            <a:r>
              <a:rPr lang="en-GB" sz="1200" b="1">
                <a:latin typeface="Calibri"/>
                <a:cs typeface="Calibri"/>
              </a:rPr>
              <a:t>Biopestisidit</a:t>
            </a:r>
          </a:p>
          <a:p>
            <a:pPr algn="ctr" rtl="0">
              <a:lnSpc>
                <a:spcPts val="940"/>
              </a:lnSpc>
            </a:pPr>
            <a:r>
              <a:rPr lang="en-GB" sz="1000">
                <a:latin typeface="Calibri"/>
                <a:cs typeface="Calibri"/>
              </a:rPr>
              <a:t>Esim. Luonnontuotteisiin perustuvat torjunta-aineet</a:t>
            </a:r>
          </a:p>
        </p:txBody>
      </p:sp>
      <p:sp>
        <p:nvSpPr>
          <p:cNvPr id="44" name="TextBox 43">
            <a:extLst>
              <a:ext uri="{FF2B5EF4-FFF2-40B4-BE49-F238E27FC236}">
                <a16:creationId xmlns:a16="http://schemas.microsoft.com/office/drawing/2014/main" id="{3B28381A-1C1A-F2D5-4D30-F55E254A6022}"/>
              </a:ext>
            </a:extLst>
          </p:cNvPr>
          <p:cNvSpPr txBox="1"/>
          <p:nvPr/>
        </p:nvSpPr>
        <p:spPr>
          <a:xfrm>
            <a:off x="3822964" y="7202775"/>
            <a:ext cx="2250229" cy="328167"/>
          </a:xfrm>
          <a:prstGeom prst="rect">
            <a:avLst/>
          </a:prstGeom>
          <a:noFill/>
        </p:spPr>
        <p:txBody>
          <a:bodyPr wrap="square" rtlCol="0">
            <a:spAutoFit/>
          </a:bodyPr>
          <a:lstStyle/>
          <a:p>
            <a:pPr algn="ctr" rtl="0">
              <a:lnSpc>
                <a:spcPts val="940"/>
              </a:lnSpc>
            </a:pPr>
            <a:r>
              <a:rPr lang="en-GB" sz="1200" b="1">
                <a:latin typeface="Calibri" panose="020F0502020204030204" pitchFamily="34" charset="0"/>
                <a:cs typeface="Calibri" panose="020F0502020204030204" pitchFamily="34" charset="0"/>
              </a:rPr>
              <a:t>Biologiset ratkaisut</a:t>
            </a:r>
          </a:p>
          <a:p>
            <a:pPr algn="ctr" rtl="0">
              <a:lnSpc>
                <a:spcPts val="940"/>
              </a:lnSpc>
            </a:pPr>
            <a:r>
              <a:rPr lang="en-GB" sz="1000">
                <a:latin typeface="Calibri" panose="020F0502020204030204" pitchFamily="34" charset="0"/>
                <a:cs typeface="Calibri" panose="020F0502020204030204" pitchFamily="34" charset="0"/>
              </a:rPr>
              <a:t>Esim. Luonnolliset viholliset, feromoniloukut</a:t>
            </a:r>
          </a:p>
        </p:txBody>
      </p:sp>
      <p:sp>
        <p:nvSpPr>
          <p:cNvPr id="45" name="TextBox 44">
            <a:extLst>
              <a:ext uri="{FF2B5EF4-FFF2-40B4-BE49-F238E27FC236}">
                <a16:creationId xmlns:a16="http://schemas.microsoft.com/office/drawing/2014/main" id="{EAA96A63-1B6D-C5FA-EDF9-87E1441AFA9E}"/>
              </a:ext>
            </a:extLst>
          </p:cNvPr>
          <p:cNvSpPr txBox="1"/>
          <p:nvPr/>
        </p:nvSpPr>
        <p:spPr>
          <a:xfrm>
            <a:off x="3773097" y="7765377"/>
            <a:ext cx="2349962" cy="328167"/>
          </a:xfrm>
          <a:prstGeom prst="rect">
            <a:avLst/>
          </a:prstGeom>
          <a:noFill/>
        </p:spPr>
        <p:txBody>
          <a:bodyPr wrap="square" rtlCol="0">
            <a:spAutoFit/>
          </a:bodyPr>
          <a:lstStyle/>
          <a:p>
            <a:pPr algn="ctr" rtl="0">
              <a:lnSpc>
                <a:spcPts val="940"/>
              </a:lnSpc>
            </a:pPr>
            <a:r>
              <a:rPr lang="en-GB" sz="1200" b="1">
                <a:latin typeface="Calibri" panose="020F0502020204030204" pitchFamily="34" charset="0"/>
                <a:cs typeface="Calibri" panose="020F0502020204030204" pitchFamily="34" charset="0"/>
              </a:rPr>
              <a:t>Mekaaniset ratkaisut</a:t>
            </a:r>
          </a:p>
          <a:p>
            <a:pPr algn="ctr" rtl="0">
              <a:lnSpc>
                <a:spcPts val="940"/>
              </a:lnSpc>
            </a:pPr>
            <a:r>
              <a:rPr lang="en-GB" sz="1000">
                <a:latin typeface="Calibri" panose="020F0502020204030204" pitchFamily="34" charset="0"/>
                <a:cs typeface="Calibri" panose="020F0502020204030204" pitchFamily="34" charset="0"/>
              </a:rPr>
              <a:t>Esim. Ansoittaminen tai kitkeminen</a:t>
            </a:r>
          </a:p>
        </p:txBody>
      </p:sp>
      <p:sp>
        <p:nvSpPr>
          <p:cNvPr id="46" name="TextBox 45">
            <a:extLst>
              <a:ext uri="{FF2B5EF4-FFF2-40B4-BE49-F238E27FC236}">
                <a16:creationId xmlns:a16="http://schemas.microsoft.com/office/drawing/2014/main" id="{CCBD8EF6-56F6-0EB8-35DE-25907E65F4E4}"/>
              </a:ext>
            </a:extLst>
          </p:cNvPr>
          <p:cNvSpPr txBox="1"/>
          <p:nvPr/>
        </p:nvSpPr>
        <p:spPr>
          <a:xfrm>
            <a:off x="3571367" y="8191654"/>
            <a:ext cx="2679572" cy="395301"/>
          </a:xfrm>
          <a:prstGeom prst="rect">
            <a:avLst/>
          </a:prstGeom>
          <a:noFill/>
        </p:spPr>
        <p:txBody>
          <a:bodyPr wrap="square" rtlCol="0">
            <a:spAutoFit/>
          </a:bodyPr>
          <a:lstStyle/>
          <a:p>
            <a:pPr algn="ctr" rtl="0">
              <a:lnSpc>
                <a:spcPts val="940"/>
              </a:lnSpc>
            </a:pPr>
            <a:r>
              <a:rPr lang="en-GB" sz="1200" b="1">
                <a:latin typeface="Calibri" panose="020F0502020204030204" pitchFamily="34" charset="0"/>
                <a:cs typeface="Calibri" panose="020F0502020204030204" pitchFamily="34" charset="0"/>
              </a:rPr>
              <a:t>Ennaltaehkäisy</a:t>
            </a:r>
          </a:p>
          <a:p>
            <a:pPr algn="ctr" rtl="0">
              <a:lnSpc>
                <a:spcPts val="740"/>
              </a:lnSpc>
            </a:pPr>
            <a:r>
              <a:rPr lang="en-GB" sz="900">
                <a:latin typeface="Calibri" panose="020F0502020204030204" pitchFamily="34" charset="0"/>
                <a:cs typeface="Calibri" panose="020F0502020204030204" pitchFamily="34" charset="0"/>
              </a:rPr>
              <a:t>Esim. Vuoroviljely,</a:t>
            </a:r>
          </a:p>
          <a:p>
            <a:pPr algn="ctr" rtl="0">
              <a:lnSpc>
                <a:spcPts val="740"/>
              </a:lnSpc>
            </a:pPr>
            <a:r>
              <a:rPr lang="en-GB" sz="900">
                <a:latin typeface="Calibri" panose="020F0502020204030204" pitchFamily="34" charset="0"/>
                <a:cs typeface="Calibri" panose="020F0502020204030204" pitchFamily="34" charset="0"/>
              </a:rPr>
              <a:t>älykkäät satoyhdistelmät</a:t>
            </a:r>
          </a:p>
        </p:txBody>
      </p:sp>
    </p:spTree>
    <p:extLst>
      <p:ext uri="{BB962C8B-B14F-4D97-AF65-F5344CB8AC3E}">
        <p14:creationId xmlns:p14="http://schemas.microsoft.com/office/powerpoint/2010/main" val="34368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6143488"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err="1"/>
              <a:t>Luonnolliset</a:t>
            </a:r>
            <a:r>
              <a:rPr lang="en-IE" sz="3600"/>
              <a:t> </a:t>
            </a:r>
            <a:r>
              <a:rPr lang="en-IE" sz="3600" err="1"/>
              <a:t>ruokaresurssit</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4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Tärkeitä huomioita - jatkuu:</a:t>
            </a:r>
            <a:endParaRPr lang="fi-FI" sz="14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rtl="0" fontAlgn="base"/>
            <a:endParaRPr lang="fi-FI" sz="1200" b="1" i="0">
              <a:solidFill>
                <a:srgbClr val="000000"/>
              </a:solidFill>
              <a:effectLst/>
              <a:ea typeface="Calibri" panose="020F0502020204030204" pitchFamily="34" charset="0"/>
            </a:endParaRPr>
          </a:p>
          <a:p>
            <a:pPr fontAlgn="base"/>
            <a:r>
              <a:rPr lang="fi-FI" sz="1200" b="1" i="0">
                <a:solidFill>
                  <a:srgbClr val="000000"/>
                </a:solidFill>
                <a:effectLst/>
                <a:latin typeface="Calibri"/>
                <a:ea typeface="Calibri" panose="020F0502020204030204" pitchFamily="34" charset="0"/>
                <a:cs typeface="Calibri"/>
              </a:rPr>
              <a:t>Integroitu tuholaistorjuntajärjestelmä</a:t>
            </a:r>
            <a:r>
              <a:rPr lang="fi-FI" sz="1200" b="1">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EU haluaa edistää turvallisten vaihtoehtoisten keinojen käyttöä sadon suojelemiseksi tuholaisilta ja taudeilta </a:t>
            </a:r>
            <a:r>
              <a:rPr lang="fi-FI" sz="1200">
                <a:latin typeface="Calibri"/>
                <a:ea typeface="Calibri" panose="020F0502020204030204" pitchFamily="34" charset="0"/>
                <a:cs typeface="Calibri"/>
              </a:rPr>
              <a:t>(EU, 2020). </a:t>
            </a:r>
            <a:r>
              <a:rPr lang="fi-FI" sz="1200" b="0" i="0">
                <a:solidFill>
                  <a:srgbClr val="000000"/>
                </a:solidFill>
                <a:effectLst/>
                <a:latin typeface="Calibri"/>
                <a:ea typeface="Calibri" panose="020F0502020204030204" pitchFamily="34" charset="0"/>
                <a:cs typeface="Calibri"/>
              </a:rPr>
              <a:t>Siksi integroidussa </a:t>
            </a:r>
            <a:r>
              <a:rPr lang="fi-FI" sz="1200" b="0" i="0" err="1">
                <a:solidFill>
                  <a:srgbClr val="000000"/>
                </a:solidFill>
                <a:effectLst/>
                <a:latin typeface="Calibri"/>
                <a:ea typeface="Calibri" panose="020F0502020204030204" pitchFamily="34" charset="0"/>
                <a:cs typeface="Calibri"/>
              </a:rPr>
              <a:t>tuholaistenhallinassa</a:t>
            </a:r>
            <a:r>
              <a:rPr lang="fi-FI" sz="1200" b="0" i="0">
                <a:solidFill>
                  <a:srgbClr val="000000"/>
                </a:solidFill>
                <a:effectLst/>
                <a:latin typeface="Calibri"/>
                <a:ea typeface="Calibri" panose="020F0502020204030204" pitchFamily="34" charset="0"/>
                <a:cs typeface="Calibri"/>
              </a:rPr>
              <a:t> rohkaistaan käyttämään </a:t>
            </a:r>
            <a:r>
              <a:rPr lang="fi-FI" sz="1200" b="0" i="1">
                <a:solidFill>
                  <a:srgbClr val="000000"/>
                </a:solidFill>
                <a:effectLst/>
                <a:latin typeface="Calibri"/>
                <a:ea typeface="Calibri" panose="020F0502020204030204" pitchFamily="34" charset="0"/>
                <a:cs typeface="Calibri"/>
              </a:rPr>
              <a:t>vaihtoehtoisia torjuntamenetelmiä, kuten viljelykiertoa ja mekaanista kitkemistä, ja se on yksi tärkeimmistä välineistä vähentää </a:t>
            </a:r>
            <a:r>
              <a:rPr lang="fi-FI" sz="1200" i="1">
                <a:latin typeface="Calibri"/>
                <a:ea typeface="Calibri" panose="020F0502020204030204" pitchFamily="34" charset="0"/>
                <a:cs typeface="Calibri"/>
              </a:rPr>
              <a:t>yleisesti </a:t>
            </a:r>
            <a:r>
              <a:rPr lang="fi-FI" sz="1200" b="0" i="1">
                <a:solidFill>
                  <a:srgbClr val="000000"/>
                </a:solidFill>
                <a:effectLst/>
                <a:latin typeface="Calibri"/>
                <a:ea typeface="Calibri" panose="020F0502020204030204" pitchFamily="34" charset="0"/>
                <a:cs typeface="Calibri"/>
              </a:rPr>
              <a:t>kemiallisten torjunta-aineiden ja erityisesti vaarallisten torjunta-aineiden käyttöä ja riippuvuutta</a:t>
            </a:r>
            <a:r>
              <a:rPr lang="fi-FI" sz="1200" i="1">
                <a:latin typeface="Calibri"/>
                <a:ea typeface="Calibri" panose="020F0502020204030204" pitchFamily="34" charset="0"/>
                <a:cs typeface="Calibri"/>
              </a:rPr>
              <a:t> </a:t>
            </a:r>
            <a:r>
              <a:rPr lang="fi-FI" sz="1200">
                <a:latin typeface="Calibri"/>
                <a:ea typeface="Calibri" panose="020F0502020204030204" pitchFamily="34" charset="0"/>
                <a:cs typeface="Calibri"/>
              </a:rPr>
              <a:t>(EU, 2020). </a:t>
            </a:r>
            <a:endParaRPr lang="fi-FI" sz="2000">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Myös joidenkin ravinteiden (erityisesti typen ja fosforin) käyttöä ympäristössä on vähennettävä.</a:t>
            </a:r>
            <a:r>
              <a:rPr lang="fi-FI" sz="1200">
                <a:latin typeface="Calibri"/>
                <a:ea typeface="Calibri" panose="020F0502020204030204" pitchFamily="34" charset="0"/>
                <a:cs typeface="Calibri"/>
              </a:rPr>
              <a:t> </a:t>
            </a:r>
            <a:r>
              <a:rPr lang="fi-FI" sz="1200" b="0" i="0">
                <a:effectLst/>
                <a:latin typeface="Calibri"/>
                <a:ea typeface="Calibri" panose="020F0502020204030204" pitchFamily="34" charset="0"/>
                <a:cs typeface="Calibri"/>
              </a:rPr>
              <a:t>Itse asiassa</a:t>
            </a:r>
            <a:r>
              <a:rPr lang="fi-FI" sz="1200">
                <a:latin typeface="Calibri"/>
                <a:ea typeface="Calibri" panose="020F0502020204030204" pitchFamily="34" charset="0"/>
                <a:cs typeface="Calibri"/>
              </a:rPr>
              <a:t> </a:t>
            </a:r>
            <a:r>
              <a:rPr lang="fi-FI" sz="1200" b="0" i="0">
                <a:effectLst/>
                <a:latin typeface="Calibri"/>
                <a:ea typeface="Calibri" panose="020F0502020204030204" pitchFamily="34" charset="0"/>
                <a:cs typeface="Calibri"/>
              </a:rPr>
              <a:t>kaikki ravintoaineet, joita käytetään maataloudessa, eivät </a:t>
            </a:r>
            <a:r>
              <a:rPr lang="fi-FI" sz="1200">
                <a:latin typeface="Calibri"/>
                <a:ea typeface="Calibri" panose="020F0502020204030204" pitchFamily="34" charset="0"/>
                <a:cs typeface="Calibri"/>
              </a:rPr>
              <a:t>tehokkaasti </a:t>
            </a:r>
            <a:r>
              <a:rPr lang="fi-FI" sz="1200" b="0" i="0">
                <a:effectLst/>
                <a:latin typeface="Calibri"/>
                <a:ea typeface="Calibri" panose="020F0502020204030204" pitchFamily="34" charset="0"/>
                <a:cs typeface="Calibri"/>
              </a:rPr>
              <a:t>imeydy kasveihin, ollen näin </a:t>
            </a:r>
            <a:r>
              <a:rPr lang="fi-FI" sz="1200">
                <a:latin typeface="Calibri"/>
                <a:ea typeface="Calibri" panose="020F0502020204030204" pitchFamily="34" charset="0"/>
                <a:cs typeface="Calibri"/>
              </a:rPr>
              <a:t>merkittävä </a:t>
            </a:r>
            <a:r>
              <a:rPr lang="fi-FI" sz="1200" b="0" i="0">
                <a:solidFill>
                  <a:srgbClr val="000000"/>
                </a:solidFill>
                <a:effectLst/>
                <a:latin typeface="Calibri"/>
                <a:ea typeface="Calibri" panose="020F0502020204030204" pitchFamily="34" charset="0"/>
                <a:cs typeface="Calibri"/>
              </a:rPr>
              <a:t>ilman, maaperän ja veden saastumisen lähde </a:t>
            </a:r>
            <a:r>
              <a:rPr lang="fi-FI" sz="1200">
                <a:latin typeface="Calibri"/>
                <a:ea typeface="Calibri" panose="020F0502020204030204" pitchFamily="34" charset="0"/>
                <a:cs typeface="Calibri"/>
              </a:rPr>
              <a:t>(EU, 2020).</a:t>
            </a:r>
            <a:endParaRPr lang="fi-FI" sz="1200" b="0" i="0">
              <a:solidFill>
                <a:srgbClr val="000000"/>
              </a:solidFill>
              <a:effectLst/>
              <a:latin typeface="Calibri"/>
              <a:ea typeface="Calibri" panose="020F0502020204030204" pitchFamily="34" charset="0"/>
              <a:cs typeface="Calibri"/>
            </a:endParaRPr>
          </a:p>
          <a:p>
            <a:pPr rtl="0" fontAlgn="base"/>
            <a:endParaRPr lang="fi-FI" sz="800" b="0" i="0">
              <a:solidFill>
                <a:srgbClr val="000000"/>
              </a:solidFill>
              <a:effectLst/>
              <a:ea typeface="Calibri" panose="020F0502020204030204" pitchFamily="34" charset="0"/>
            </a:endParaRPr>
          </a:p>
          <a:p>
            <a:pPr rtl="0" fontAlgn="base"/>
            <a:r>
              <a:rPr lang="fi-FI" sz="1200" b="1" i="0">
                <a:solidFill>
                  <a:srgbClr val="000000"/>
                </a:solidFill>
                <a:effectLst/>
                <a:latin typeface="Calibri"/>
                <a:ea typeface="Calibri" panose="020F0502020204030204" pitchFamily="34" charset="0"/>
                <a:cs typeface="Calibri"/>
              </a:rPr>
              <a:t>Maatilan hallinta</a:t>
            </a:r>
            <a:r>
              <a:rPr lang="fi-FI" sz="1200" b="0" i="0">
                <a:solidFill>
                  <a:srgbClr val="000000"/>
                </a:solidFill>
                <a:effectLst/>
                <a:latin typeface="Calibri"/>
                <a:ea typeface="Calibri" panose="020F0502020204030204" pitchFamily="34" charset="0"/>
                <a:cs typeface="Calibri"/>
              </a:rPr>
              <a:t>: Tämä liittyy maatalouden yleiseen sosiaaliseen ja taloudelliseen rooliin yhteiskunnassa. Maatilojen keskikoko, erikokoisten tilojen suhteelliset markkinaosuudet, maataloudessa työskentelevien määrä ja se, ovatko maatilat omistajan omistuksessa vai eivät, ovat aiheita, joihin pitää kiinnittää huomiota</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t>
            </a:r>
            <a:r>
              <a:rPr lang="fi-FI" sz="1200" err="1">
                <a:solidFill>
                  <a:schemeClr val="tx1"/>
                </a:solidFill>
                <a:latin typeface="Calibri"/>
                <a:ea typeface="Calibri" panose="020F0502020204030204" pitchFamily="34" charset="0"/>
                <a:cs typeface="Calibri"/>
              </a:rPr>
              <a:t>Burkhardt</a:t>
            </a:r>
            <a:r>
              <a:rPr lang="fi-FI" sz="1200">
                <a:solidFill>
                  <a:schemeClr val="tx1"/>
                </a:solidFill>
                <a:latin typeface="Calibri"/>
                <a:ea typeface="Calibri" panose="020F0502020204030204" pitchFamily="34" charset="0"/>
                <a:cs typeface="Calibri"/>
              </a:rPr>
              <a:t> ym., 2005)</a:t>
            </a:r>
            <a:r>
              <a:rPr lang="fi-FI" sz="1200">
                <a:latin typeface="Calibri"/>
                <a:ea typeface="Calibri" panose="020F0502020204030204" pitchFamily="34" charset="0"/>
                <a:cs typeface="Calibri"/>
              </a:rPr>
              <a:t>.</a:t>
            </a:r>
            <a:r>
              <a:rPr lang="fi-FI" sz="1200" b="0" i="0">
                <a:solidFill>
                  <a:srgbClr val="000000"/>
                </a:solidFill>
                <a:effectLst/>
                <a:latin typeface="Calibri"/>
                <a:ea typeface="Calibri" panose="020F0502020204030204" pitchFamily="34" charset="0"/>
                <a:cs typeface="Calibri"/>
              </a:rPr>
              <a:t> </a:t>
            </a:r>
            <a:r>
              <a:rPr lang="fi-FI" sz="1200">
                <a:solidFill>
                  <a:srgbClr val="000000"/>
                </a:solidFill>
                <a:latin typeface="Calibri"/>
                <a:ea typeface="Calibri" panose="020F0502020204030204" pitchFamily="34" charset="0"/>
                <a:cs typeface="Calibri"/>
              </a:rPr>
              <a:t>M</a:t>
            </a:r>
            <a:r>
              <a:rPr lang="fi-FI" sz="1200" b="0" i="0">
                <a:effectLst/>
                <a:latin typeface="Calibri"/>
                <a:ea typeface="Calibri" panose="020F0502020204030204" pitchFamily="34" charset="0"/>
                <a:cs typeface="Calibri"/>
              </a:rPr>
              <a:t>aataloustyöntekijöiden ihmisoikeudet olisi myös huomioitava samalla</a:t>
            </a:r>
            <a:r>
              <a:rPr lang="fi-FI" sz="1200">
                <a:latin typeface="Calibri"/>
                <a:ea typeface="Calibri" panose="020F0502020204030204" pitchFamily="34" charset="0"/>
                <a:cs typeface="Calibri"/>
              </a:rPr>
              <a:t>.</a:t>
            </a:r>
            <a:r>
              <a:rPr lang="fi-FI" sz="1200" b="0" i="0">
                <a:solidFill>
                  <a:srgbClr val="000000"/>
                </a:solidFill>
                <a:effectLst/>
                <a:latin typeface="Calibri"/>
                <a:ea typeface="Calibri" panose="020F0502020204030204" pitchFamily="34" charset="0"/>
                <a:cs typeface="Calibri"/>
              </a:rPr>
              <a:t> </a:t>
            </a:r>
            <a:r>
              <a:rPr lang="fi-FI" sz="1200" b="0" i="0">
                <a:effectLst/>
                <a:latin typeface="Calibri"/>
                <a:ea typeface="Calibri" panose="020F0502020204030204" pitchFamily="34" charset="0"/>
                <a:cs typeface="Calibri"/>
              </a:rPr>
              <a:t>Usein maataloustyöntekijät </a:t>
            </a:r>
            <a:r>
              <a:rPr lang="fi-FI" sz="1200">
                <a:latin typeface="Calibri"/>
                <a:ea typeface="Calibri" panose="020F0502020204030204" pitchFamily="34" charset="0"/>
                <a:cs typeface="Calibri"/>
              </a:rPr>
              <a:t>kohtaavat vaikeita ja turvattomia oloja,</a:t>
            </a:r>
            <a:r>
              <a:rPr lang="fi-FI" sz="1200" b="0" i="0">
                <a:effectLst/>
                <a:latin typeface="Calibri"/>
                <a:ea typeface="Calibri" panose="020F0502020204030204" pitchFamily="34" charset="0"/>
                <a:cs typeface="Calibri"/>
              </a:rPr>
              <a:t> ovat </a:t>
            </a:r>
            <a:r>
              <a:rPr lang="fi-FI" sz="1200">
                <a:latin typeface="Calibri"/>
                <a:ea typeface="Calibri" panose="020F0502020204030204" pitchFamily="34" charset="0"/>
                <a:cs typeface="Calibri"/>
              </a:rPr>
              <a:t>huonopalkkaisia </a:t>
            </a:r>
            <a:r>
              <a:rPr lang="fi-FI" sz="1200" b="0" i="0">
                <a:solidFill>
                  <a:srgbClr val="000000"/>
                </a:solidFill>
                <a:effectLst/>
                <a:latin typeface="Calibri"/>
                <a:ea typeface="Calibri" panose="020F0502020204030204" pitchFamily="34" charset="0"/>
                <a:cs typeface="Calibri"/>
              </a:rPr>
              <a:t>eikä </a:t>
            </a:r>
            <a:r>
              <a:rPr lang="fi-FI" sz="1200">
                <a:latin typeface="Calibri"/>
                <a:ea typeface="Calibri" panose="020F0502020204030204" pitchFamily="34" charset="0"/>
                <a:cs typeface="Calibri"/>
              </a:rPr>
              <a:t>heillä usein ei ole sairasvakuutusta</a:t>
            </a:r>
            <a:r>
              <a:rPr lang="fi-FI" sz="1200" b="0" i="0">
                <a:solidFill>
                  <a:srgbClr val="000000"/>
                </a:solidFill>
                <a:effectLst/>
                <a:latin typeface="Calibri"/>
                <a:ea typeface="Calibri" panose="020F0502020204030204" pitchFamily="34" charset="0"/>
                <a:cs typeface="Calibri"/>
              </a:rPr>
              <a:t>.</a:t>
            </a:r>
          </a:p>
          <a:p>
            <a:pPr rtl="0" fontAlgn="base"/>
            <a:endParaRPr lang="fi-FI" sz="800" b="0" i="0">
              <a:solidFill>
                <a:srgbClr val="000000"/>
              </a:solidFill>
              <a:effectLst/>
              <a:ea typeface="Calibri" panose="020F0502020204030204" pitchFamily="34" charset="0"/>
            </a:endParaRPr>
          </a:p>
          <a:p>
            <a:pPr fontAlgn="base"/>
            <a:r>
              <a:rPr lang="fi-FI" sz="1200" b="1" i="0">
                <a:solidFill>
                  <a:srgbClr val="000000"/>
                </a:solidFill>
                <a:effectLst/>
                <a:latin typeface="Calibri"/>
                <a:ea typeface="Calibri" panose="020F0502020204030204" pitchFamily="34" charset="0"/>
                <a:cs typeface="Calibri"/>
              </a:rPr>
              <a:t>Kestävyys</a:t>
            </a:r>
            <a:r>
              <a:rPr lang="fi-FI" sz="1200" b="0" i="0">
                <a:solidFill>
                  <a:srgbClr val="000000"/>
                </a:solidFill>
                <a:effectLst/>
                <a:latin typeface="Calibri"/>
                <a:ea typeface="Calibri" panose="020F0502020204030204" pitchFamily="34" charset="0"/>
                <a:cs typeface="Calibri"/>
              </a:rPr>
              <a:t>: Kasvien ja kotieläintuotannon hallinta on merkittävä huolenaihe</a:t>
            </a:r>
            <a:r>
              <a:rPr lang="fi-FI" sz="1200">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paikallisesti, kansallisesti ja maailmanlaajuisesti. Maatalouskäytännöt, jotka tuhoavat maaperän, johtavat kemikaalien valumiseen pohjavesikerrokseen ja tiedostamatta vahingoittavat villieläimiä, eivät ole kestäviä. Jos meillä ei ole terveellistä ympäristöä, elintarviketuotannon tulevaisuus voi olla vaarassa, varsinkin kun maailman väestö jatkaa kasvuaan.</a:t>
            </a:r>
            <a:r>
              <a:rPr lang="fi-FI" sz="1200">
                <a:latin typeface="Calibri"/>
                <a:ea typeface="Calibri" panose="020F0502020204030204" pitchFamily="34" charset="0"/>
                <a:cs typeface="Calibri"/>
              </a:rPr>
              <a:t> </a:t>
            </a:r>
            <a:r>
              <a:rPr lang="fi-FI" sz="1200" b="0" i="0">
                <a:effectLst/>
                <a:latin typeface="Calibri"/>
                <a:ea typeface="Calibri" panose="020F0502020204030204" pitchFamily="34" charset="0"/>
                <a:cs typeface="Calibri"/>
              </a:rPr>
              <a:t>EU-viljelijöiden pitäisi </a:t>
            </a:r>
            <a:r>
              <a:rPr lang="fi-FI" sz="1200">
                <a:latin typeface="Calibri"/>
                <a:ea typeface="Calibri" panose="020F0502020204030204" pitchFamily="34" charset="0"/>
                <a:cs typeface="Calibri"/>
              </a:rPr>
              <a:t>yrittää vähentää </a:t>
            </a:r>
            <a:r>
              <a:rPr lang="fi-FI" sz="1200" b="0" i="0">
                <a:effectLst/>
                <a:latin typeface="Calibri"/>
                <a:ea typeface="Calibri" panose="020F0502020204030204" pitchFamily="34" charset="0"/>
                <a:cs typeface="Calibri"/>
              </a:rPr>
              <a:t>karjan metaanipäästöjä </a:t>
            </a:r>
            <a:r>
              <a:rPr lang="fi-FI" sz="1200">
                <a:latin typeface="Calibri"/>
                <a:ea typeface="Calibri" panose="020F0502020204030204" pitchFamily="34" charset="0"/>
                <a:cs typeface="Calibri"/>
              </a:rPr>
              <a:t>(Euroopan komissio, </a:t>
            </a:r>
            <a:r>
              <a:rPr lang="fi-FI" sz="1200" err="1">
                <a:latin typeface="Calibri"/>
                <a:ea typeface="Calibri" panose="020F0502020204030204" pitchFamily="34" charset="0"/>
                <a:cs typeface="Calibri"/>
              </a:rPr>
              <a:t>nd</a:t>
            </a:r>
            <a:r>
              <a:rPr lang="fi-FI" sz="1200">
                <a:latin typeface="Calibri"/>
                <a:ea typeface="Calibri" panose="020F0502020204030204" pitchFamily="34" charset="0"/>
                <a:cs typeface="Calibri"/>
              </a:rPr>
              <a:t>-b). Kasvattajat voivat käyttää </a:t>
            </a:r>
            <a:r>
              <a:rPr lang="fi-FI" sz="1200" b="0" i="0">
                <a:effectLst/>
                <a:latin typeface="Calibri"/>
                <a:ea typeface="Calibri" panose="020F0502020204030204" pitchFamily="34" charset="0"/>
                <a:cs typeface="Calibri"/>
              </a:rPr>
              <a:t>uusiutuvaa energia- ja anaerobisia keittimiä biokaasun tuottamiseksi</a:t>
            </a:r>
            <a:r>
              <a:rPr lang="fi-FI" sz="1200">
                <a:latin typeface="Calibri"/>
                <a:ea typeface="Calibri" panose="020F0502020204030204" pitchFamily="34" charset="0"/>
                <a:cs typeface="Calibri"/>
              </a:rPr>
              <a:t>. Jätteet </a:t>
            </a:r>
            <a:r>
              <a:rPr lang="fi-FI" sz="1200" b="0" i="0">
                <a:effectLst/>
                <a:latin typeface="Calibri"/>
                <a:ea typeface="Calibri" panose="020F0502020204030204" pitchFamily="34" charset="0"/>
                <a:cs typeface="Calibri"/>
              </a:rPr>
              <a:t>ja tähteet, kuten lanta, </a:t>
            </a:r>
            <a:r>
              <a:rPr lang="fi-FI" sz="1200">
                <a:latin typeface="Calibri"/>
                <a:cs typeface="Calibri"/>
              </a:rPr>
              <a:t>likavesi, jätevedet ja yhdyskuntajätteet voidaan käyttää biokaasun tuottamiseen. Aurinkopaneelit voidaan asentaa myös maalaistaloihin ja latoihin. Sellaisten investointien pitäisi olla valokeilassa. </a:t>
            </a:r>
          </a:p>
          <a:p>
            <a:pPr fontAlgn="base"/>
            <a:endParaRPr lang="fi-FI" sz="1200">
              <a:latin typeface="Calibri"/>
              <a:cs typeface="Calibri"/>
            </a:endParaRPr>
          </a:p>
          <a:p>
            <a:pPr fontAlgn="base"/>
            <a:r>
              <a:rPr lang="fi-FI" sz="1200">
                <a:latin typeface="Calibri"/>
                <a:cs typeface="Calibri"/>
              </a:rPr>
              <a:t>On myös tarpeen löytää kestävämpiä ja innovatiivisempia rehun lisäaineita. On olennaista vähentää riippuvuutta </a:t>
            </a:r>
            <a:r>
              <a:rPr lang="fi-FI" sz="1200" b="0" i="0">
                <a:effectLst/>
                <a:latin typeface="Calibri"/>
                <a:ea typeface="Calibri" panose="020F0502020204030204" pitchFamily="34" charset="0"/>
                <a:cs typeface="Calibri"/>
              </a:rPr>
              <a:t>kriittisistä rehuaineista (esim. kaadetulla maalla kasvatettu soija) edistämällä muita kasviproteiineja sekä vaihtoehtoisia rehuaineita, nimittäin hyönteisiä, meren raaka-aineita (esim. levät) ja sivutuotteita (esim. kalajätteitä).</a:t>
            </a:r>
          </a:p>
          <a:p>
            <a:pPr rtl="0"/>
            <a:endParaRPr lang="fi-FI" sz="800" b="1" i="0">
              <a:solidFill>
                <a:srgbClr val="000000"/>
              </a:solidFill>
              <a:effectLst/>
              <a:ea typeface="Calibri" panose="020F0502020204030204" pitchFamily="34" charset="0"/>
            </a:endParaRPr>
          </a:p>
          <a:p>
            <a:pPr fontAlgn="base"/>
            <a:r>
              <a:rPr lang="fi-FI" sz="1200" b="1" i="0">
                <a:solidFill>
                  <a:srgbClr val="000000"/>
                </a:solidFill>
                <a:effectLst/>
                <a:latin typeface="Calibri"/>
                <a:ea typeface="Calibri" panose="020F0502020204030204" pitchFamily="34" charset="0"/>
                <a:cs typeface="Calibri"/>
              </a:rPr>
              <a:t>Kauppasopimukset</a:t>
            </a:r>
            <a:r>
              <a:rPr lang="fi-FI" sz="1200" b="0" i="0">
                <a:solidFill>
                  <a:srgbClr val="000000"/>
                </a:solidFill>
                <a:effectLst/>
                <a:latin typeface="Calibri"/>
                <a:ea typeface="Calibri" panose="020F0502020204030204" pitchFamily="34" charset="0"/>
                <a:cs typeface="Calibri"/>
              </a:rPr>
              <a:t>: Kysymys on oikeudenmukaisuudesta, miten säännöt asetetaan, kuka asettaa säännöt ja kuka hyötyy verrattuna markkinoilta syrjäytyneisiin. Eettiset </a:t>
            </a:r>
            <a:r>
              <a:rPr lang="fi-FI" sz="1200">
                <a:latin typeface="Calibri"/>
                <a:ea typeface="Calibri" panose="020F0502020204030204" pitchFamily="34" charset="0"/>
                <a:cs typeface="Calibri"/>
              </a:rPr>
              <a:t>ongelmat </a:t>
            </a:r>
            <a:r>
              <a:rPr lang="fi-FI" sz="1200" b="0" i="0">
                <a:solidFill>
                  <a:srgbClr val="000000"/>
                </a:solidFill>
                <a:effectLst/>
                <a:latin typeface="Calibri"/>
                <a:ea typeface="Calibri" panose="020F0502020204030204" pitchFamily="34" charset="0"/>
                <a:cs typeface="Calibri"/>
              </a:rPr>
              <a:t>liittyvät ihmisoikeuksiin ja resurssien oikeudenmukaiseen jakautumiseen</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algn="l" rtl="0" fontAlgn="base"/>
            <a:endParaRPr lang="fi-FI" sz="1200">
              <a:highlight>
                <a:srgbClr val="F79037"/>
              </a:highlight>
              <a:ea typeface="Calibri" panose="020F0502020204030204" pitchFamily="34" charset="0"/>
            </a:endParaRPr>
          </a:p>
          <a:p>
            <a:pPr algn="l"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5037713" y="1282975"/>
            <a:ext cx="2497848" cy="461665"/>
          </a:xfrm>
          <a:prstGeom prst="rect">
            <a:avLst/>
          </a:prstGeom>
          <a:noFill/>
        </p:spPr>
        <p:txBody>
          <a:bodyPr wrap="square">
            <a:spAutoFit/>
          </a:bodyPr>
          <a:lstStyle/>
          <a:p>
            <a:pPr algn="l"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Maatalous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3" name="TextBox 32">
            <a:extLst>
              <a:ext uri="{FF2B5EF4-FFF2-40B4-BE49-F238E27FC236}">
                <a16:creationId xmlns:a16="http://schemas.microsoft.com/office/drawing/2014/main" id="{75A80E30-AFF9-EE0C-47CA-C276AE2FCF57}"/>
              </a:ext>
            </a:extLst>
          </p:cNvPr>
          <p:cNvSpPr txBox="1"/>
          <p:nvPr/>
        </p:nvSpPr>
        <p:spPr>
          <a:xfrm>
            <a:off x="737099" y="9286806"/>
            <a:ext cx="6537158" cy="646331"/>
          </a:xfrm>
          <a:prstGeom prst="rect">
            <a:avLst/>
          </a:prstGeom>
          <a:noFill/>
        </p:spPr>
        <p:txBody>
          <a:bodyPr wrap="square">
            <a:spAutoFit/>
          </a:bodyPr>
          <a:lstStyle/>
          <a:p>
            <a:pPr algn="l"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Tietojen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jakaminen</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muiden</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auttamiseksi auttaa koko alaa ja maailmaa. Esimerkiksi maanviljelijätoverin varoittaminen lois- tai tuholaisongelmasta on eettistä ja ilmoittamatta jättäminen epäeettistä.</a:t>
            </a:r>
          </a:p>
        </p:txBody>
      </p:sp>
      <p:pic>
        <p:nvPicPr>
          <p:cNvPr id="36" name="Graphic 35" descr="Share outline">
            <a:extLst>
              <a:ext uri="{FF2B5EF4-FFF2-40B4-BE49-F238E27FC236}">
                <a16:creationId xmlns:a16="http://schemas.microsoft.com/office/drawing/2014/main" id="{F53EF142-F0DE-7970-7B67-5A9B791DE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222059"/>
            <a:ext cx="796584" cy="796584"/>
          </a:xfrm>
          <a:prstGeom prst="rect">
            <a:avLst/>
          </a:prstGeom>
        </p:spPr>
      </p:pic>
    </p:spTree>
    <p:extLst>
      <p:ext uri="{BB962C8B-B14F-4D97-AF65-F5344CB8AC3E}">
        <p14:creationId xmlns:p14="http://schemas.microsoft.com/office/powerpoint/2010/main" val="33803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2"/>
            <a:ext cx="6363361" cy="5117567"/>
          </a:xfrm>
        </p:spPr>
        <p:txBody>
          <a:bodyPr lIns="91440" tIns="45720" rIns="91440" bIns="45720" numCol="1" spcCol="288000" anchor="t">
            <a:noAutofit/>
          </a:bodyPr>
          <a:lstStyle/>
          <a:p>
            <a:pPr algn="l" rtl="0"/>
            <a:r>
              <a:rPr lang="fi-FI" sz="1200" b="1">
                <a:latin typeface="Calibri"/>
                <a:cs typeface="Calibri"/>
              </a:rPr>
              <a:t>Käytännön tehtävä 1:</a:t>
            </a:r>
          </a:p>
          <a:p>
            <a:pPr algn="l" rtl="0"/>
            <a:r>
              <a:rPr lang="fi-FI" sz="1200">
                <a:latin typeface="Calibri"/>
                <a:cs typeface="Calibri"/>
              </a:rPr>
              <a:t>Opiskelijoita voidaan pyytää katsomaan seuraavat </a:t>
            </a:r>
            <a:r>
              <a:rPr lang="fi-FI" sz="1200" b="1">
                <a:solidFill>
                  <a:srgbClr val="F79037"/>
                </a:solidFill>
                <a:latin typeface="Calibri"/>
                <a:cs typeface="Calibri"/>
                <a:hlinkClick r:id="rId2">
                  <a:extLst>
                    <a:ext uri="{A12FA001-AC4F-418D-AE19-62706E023703}">
                      <ahyp:hlinkClr xmlns:ahyp="http://schemas.microsoft.com/office/drawing/2018/hyperlinkcolor" val="tx"/>
                    </a:ext>
                  </a:extLst>
                </a:hlinkClick>
              </a:rPr>
              <a:t>video</a:t>
            </a:r>
            <a:r>
              <a:rPr lang="fi-FI" sz="1200" b="1">
                <a:solidFill>
                  <a:srgbClr val="F79037"/>
                </a:solidFill>
                <a:latin typeface="Calibri"/>
                <a:cs typeface="Calibri"/>
              </a:rPr>
              <a:t>t </a:t>
            </a:r>
            <a:r>
              <a:rPr lang="fi-FI" sz="1200">
                <a:latin typeface="Calibri"/>
                <a:cs typeface="Calibri"/>
              </a:rPr>
              <a:t>ja keskustelemaan hyväksytyistä menetelmistä.</a:t>
            </a:r>
            <a:endParaRPr lang="fi-FI" sz="1200">
              <a:latin typeface="Calibri"/>
              <a:ea typeface="Calibri"/>
              <a:cs typeface="Calibri"/>
            </a:endParaRPr>
          </a:p>
          <a:p>
            <a:pPr algn="l" rtl="0"/>
            <a:endParaRPr lang="fi-FI" sz="1200">
              <a:solidFill>
                <a:schemeClr val="tx1"/>
              </a:solidFill>
              <a:ea typeface="Calibri" panose="020F0502020204030204" pitchFamily="34" charset="0"/>
            </a:endParaRPr>
          </a:p>
          <a:p>
            <a:pPr algn="l" rtl="0"/>
            <a:r>
              <a:rPr lang="fi-FI" sz="1200" b="1">
                <a:latin typeface="Calibri"/>
                <a:cs typeface="Calibri"/>
              </a:rPr>
              <a:t>Käytännön tehtävä 2:</a:t>
            </a:r>
            <a:endParaRPr lang="fi-FI" sz="1200" b="1">
              <a:latin typeface="Calibri"/>
              <a:ea typeface="Calibri"/>
              <a:cs typeface="Calibri"/>
            </a:endParaRPr>
          </a:p>
          <a:p>
            <a:pPr algn="l" rtl="0"/>
            <a:r>
              <a:rPr lang="fi-FI" sz="1200">
                <a:latin typeface="Calibri"/>
                <a:cs typeface="Calibri"/>
              </a:rPr>
              <a:t>Opiskelijoita pyydetään valitsemaan yksi yllä olevista aiheista (B.1.1. Maatalous) ja etsimään aiheesta yksi tieteellinen artikkeli. Heidän tulee esittää se suullisesti kollegoilleen.</a:t>
            </a:r>
            <a:endParaRPr lang="fi-FI" sz="1200"/>
          </a:p>
          <a:p>
            <a:pPr algn="l" rtl="0"/>
            <a:endParaRPr lang="fi-FI" sz="1200"/>
          </a:p>
          <a:p>
            <a:pPr algn="l" rtl="0"/>
            <a:r>
              <a:rPr lang="fi-FI" sz="1200" b="1">
                <a:latin typeface="Calibri"/>
                <a:cs typeface="Calibri"/>
              </a:rPr>
              <a:t>Käytännön tehtävä 3:</a:t>
            </a:r>
            <a:endParaRPr lang="fi-FI" sz="1200" b="1">
              <a:latin typeface="Calibri"/>
              <a:ea typeface="Calibri"/>
              <a:cs typeface="Calibri"/>
            </a:endParaRPr>
          </a:p>
          <a:p>
            <a:pPr algn="l" rtl="0"/>
            <a:r>
              <a:rPr lang="fi-FI" sz="1200">
                <a:latin typeface="Calibri"/>
                <a:cs typeface="Calibri"/>
              </a:rPr>
              <a:t>Lue artikkeli: </a:t>
            </a:r>
            <a:r>
              <a:rPr lang="fi-FI" sz="1200" err="1">
                <a:latin typeface="Calibri"/>
                <a:cs typeface="Calibri"/>
              </a:rPr>
              <a:t>TisenkopfsT</a:t>
            </a:r>
            <a:r>
              <a:rPr lang="fi-FI" sz="1200">
                <a:latin typeface="Calibri"/>
                <a:cs typeface="Calibri"/>
              </a:rPr>
              <a:t>., </a:t>
            </a:r>
            <a:r>
              <a:rPr lang="fi-FI" sz="1200" err="1">
                <a:latin typeface="Calibri"/>
                <a:cs typeface="Calibri"/>
              </a:rPr>
              <a:t>Kilis</a:t>
            </a:r>
            <a:r>
              <a:rPr lang="fi-FI" sz="1200">
                <a:latin typeface="Calibri"/>
                <a:cs typeface="Calibri"/>
              </a:rPr>
              <a:t> E., </a:t>
            </a:r>
            <a:r>
              <a:rPr lang="fi-FI" sz="1200" err="1">
                <a:latin typeface="Calibri"/>
                <a:cs typeface="Calibri"/>
              </a:rPr>
              <a:t>GrivinsM</a:t>
            </a:r>
            <a:r>
              <a:rPr lang="fi-FI" sz="1200">
                <a:latin typeface="Calibri"/>
                <a:cs typeface="Calibri"/>
              </a:rPr>
              <a:t>., </a:t>
            </a:r>
            <a:r>
              <a:rPr lang="fi-FI" sz="1200" err="1">
                <a:latin typeface="Calibri"/>
                <a:cs typeface="Calibri"/>
              </a:rPr>
              <a:t>Adamsone-Fiskovica</a:t>
            </a:r>
            <a:r>
              <a:rPr lang="fi-FI" sz="1200">
                <a:latin typeface="Calibri"/>
                <a:cs typeface="Calibri"/>
              </a:rPr>
              <a:t> A. (2019). </a:t>
            </a:r>
            <a:r>
              <a:rPr lang="fi-FI" sz="1200" err="1">
                <a:latin typeface="Calibri"/>
                <a:cs typeface="Calibri"/>
              </a:rPr>
              <a:t>Whose</a:t>
            </a:r>
            <a:r>
              <a:rPr lang="fi-FI" sz="1200">
                <a:latin typeface="Calibri"/>
                <a:cs typeface="Calibri"/>
              </a:rPr>
              <a:t> </a:t>
            </a:r>
            <a:r>
              <a:rPr lang="fi-FI" sz="1200" err="1">
                <a:latin typeface="Calibri"/>
                <a:cs typeface="Calibri"/>
              </a:rPr>
              <a:t>ethics</a:t>
            </a:r>
            <a:r>
              <a:rPr lang="fi-FI" sz="1200">
                <a:latin typeface="Calibri"/>
                <a:cs typeface="Calibri"/>
              </a:rPr>
              <a:t> and for </a:t>
            </a:r>
            <a:r>
              <a:rPr lang="fi-FI" sz="1200" err="1">
                <a:latin typeface="Calibri"/>
                <a:cs typeface="Calibri"/>
              </a:rPr>
              <a:t>whom</a:t>
            </a:r>
            <a:r>
              <a:rPr lang="fi-FI" sz="1200">
                <a:latin typeface="Calibri"/>
                <a:cs typeface="Calibri"/>
              </a:rPr>
              <a:t>? </a:t>
            </a:r>
            <a:r>
              <a:rPr lang="fi-FI" sz="1200" err="1">
                <a:latin typeface="Calibri"/>
                <a:cs typeface="Calibri"/>
              </a:rPr>
              <a:t>Dealing</a:t>
            </a:r>
            <a:r>
              <a:rPr lang="fi-FI" sz="1200">
                <a:latin typeface="Calibri"/>
                <a:cs typeface="Calibri"/>
              </a:rPr>
              <a:t> </a:t>
            </a:r>
            <a:r>
              <a:rPr lang="fi-FI" sz="1200" err="1">
                <a:latin typeface="Calibri"/>
                <a:cs typeface="Calibri"/>
              </a:rPr>
              <a:t>with</a:t>
            </a:r>
            <a:r>
              <a:rPr lang="fi-FI" sz="1200">
                <a:latin typeface="Calibri"/>
                <a:cs typeface="Calibri"/>
              </a:rPr>
              <a:t> </a:t>
            </a:r>
            <a:r>
              <a:rPr lang="fi-FI" sz="1200" err="1">
                <a:latin typeface="Calibri"/>
                <a:cs typeface="Calibri"/>
              </a:rPr>
              <a:t>ethical</a:t>
            </a:r>
            <a:r>
              <a:rPr lang="fi-FI" sz="1200">
                <a:latin typeface="Calibri"/>
                <a:cs typeface="Calibri"/>
              </a:rPr>
              <a:t> </a:t>
            </a:r>
            <a:r>
              <a:rPr lang="fi-FI" sz="1200" err="1">
                <a:latin typeface="Calibri"/>
                <a:cs typeface="Calibri"/>
              </a:rPr>
              <a:t>disputes</a:t>
            </a:r>
            <a:r>
              <a:rPr lang="fi-FI" sz="1200">
                <a:latin typeface="Calibri"/>
                <a:cs typeface="Calibri"/>
              </a:rPr>
              <a:t> in </a:t>
            </a:r>
            <a:r>
              <a:rPr lang="fi-FI" sz="1200" err="1">
                <a:latin typeface="Calibri"/>
                <a:cs typeface="Calibri"/>
              </a:rPr>
              <a:t>agri</a:t>
            </a:r>
            <a:r>
              <a:rPr lang="fi-FI" sz="1200">
                <a:latin typeface="Calibri"/>
                <a:cs typeface="Calibri"/>
              </a:rPr>
              <a:t>-food </a:t>
            </a:r>
            <a:r>
              <a:rPr lang="fi-FI" sz="1200" err="1">
                <a:latin typeface="Calibri"/>
                <a:cs typeface="Calibri"/>
              </a:rPr>
              <a:t>governance</a:t>
            </a:r>
            <a:r>
              <a:rPr lang="fi-FI" sz="1200">
                <a:latin typeface="Calibri"/>
                <a:cs typeface="Calibri"/>
              </a:rPr>
              <a:t>. </a:t>
            </a:r>
            <a:r>
              <a:rPr lang="fi-FI" sz="1200" err="1">
                <a:latin typeface="Calibri"/>
                <a:cs typeface="Calibri"/>
              </a:rPr>
              <a:t>Agriculture</a:t>
            </a:r>
            <a:r>
              <a:rPr lang="fi-FI" sz="1200">
                <a:latin typeface="Calibri"/>
                <a:cs typeface="Calibri"/>
              </a:rPr>
              <a:t> and Human </a:t>
            </a:r>
            <a:r>
              <a:rPr lang="fi-FI" sz="1200" err="1">
                <a:latin typeface="Calibri"/>
                <a:cs typeface="Calibri"/>
              </a:rPr>
              <a:t>Values</a:t>
            </a:r>
            <a:r>
              <a:rPr lang="fi-FI" sz="1200">
                <a:latin typeface="Calibri"/>
                <a:cs typeface="Calibri"/>
              </a:rPr>
              <a:t>, 36, 353–364. Esitetyistä yritysesimerkeistä voidaan keskustella.</a:t>
            </a:r>
            <a:endParaRPr lang="fi-FI" sz="1200">
              <a:latin typeface="Calibri"/>
              <a:ea typeface="Calibri"/>
              <a:cs typeface="Calibri"/>
            </a:endParaRPr>
          </a:p>
          <a:p>
            <a:pPr algn="l" rtl="0"/>
            <a:endParaRPr lang="fi-FI" sz="800">
              <a:solidFill>
                <a:schemeClr val="tx1"/>
              </a:solidFill>
              <a:ea typeface="Calibri" panose="020F0502020204030204" pitchFamily="34" charset="0"/>
            </a:endParaRPr>
          </a:p>
          <a:p>
            <a:pPr algn="l" rtl="0"/>
            <a:r>
              <a:rPr lang="fi-FI" sz="1200" b="1">
                <a:solidFill>
                  <a:schemeClr val="tx1"/>
                </a:solidFill>
                <a:latin typeface="Calibri"/>
                <a:ea typeface="Calibri"/>
                <a:cs typeface="Calibri"/>
              </a:rPr>
              <a:t>Lukusuositukset:</a:t>
            </a:r>
            <a:endParaRPr lang="fi-FI" sz="1200" b="1">
              <a:solidFill>
                <a:schemeClr val="tx1"/>
              </a:solidFill>
              <a:ea typeface="Calibri"/>
            </a:endParaRPr>
          </a:p>
          <a:p>
            <a:pPr marL="171450" indent="-171450" algn="l" rtl="0">
              <a:buFont typeface="Arial" panose="020B0604020202020204" pitchFamily="34" charset="0"/>
              <a:buChar char="•"/>
            </a:pPr>
            <a:r>
              <a:rPr lang="fi-FI" err="1">
                <a:solidFill>
                  <a:schemeClr val="tx1"/>
                </a:solidFill>
                <a:latin typeface="Calibri"/>
                <a:ea typeface="Calibri"/>
                <a:cs typeface="Calibri"/>
              </a:rPr>
              <a:t>Burkhardt</a:t>
            </a:r>
            <a:r>
              <a:rPr lang="fi-FI">
                <a:solidFill>
                  <a:schemeClr val="tx1"/>
                </a:solidFill>
                <a:latin typeface="Calibri"/>
                <a:ea typeface="Calibri"/>
                <a:cs typeface="Calibri"/>
              </a:rPr>
              <a:t> J., </a:t>
            </a:r>
            <a:r>
              <a:rPr lang="fi-FI" err="1">
                <a:solidFill>
                  <a:schemeClr val="tx1"/>
                </a:solidFill>
                <a:latin typeface="Calibri"/>
                <a:ea typeface="Calibri"/>
                <a:cs typeface="Calibri"/>
              </a:rPr>
              <a:t>Comstock</a:t>
            </a:r>
            <a:r>
              <a:rPr lang="fi-FI">
                <a:solidFill>
                  <a:schemeClr val="tx1"/>
                </a:solidFill>
                <a:latin typeface="Calibri"/>
                <a:ea typeface="Calibri"/>
                <a:cs typeface="Calibri"/>
              </a:rPr>
              <a:t> G., </a:t>
            </a:r>
            <a:r>
              <a:rPr lang="fi-FI" err="1">
                <a:solidFill>
                  <a:schemeClr val="tx1"/>
                </a:solidFill>
                <a:latin typeface="Calibri"/>
                <a:ea typeface="Calibri"/>
                <a:cs typeface="Calibri"/>
              </a:rPr>
              <a:t>Hartel</a:t>
            </a:r>
            <a:r>
              <a:rPr lang="fi-FI">
                <a:solidFill>
                  <a:schemeClr val="tx1"/>
                </a:solidFill>
                <a:latin typeface="Calibri"/>
                <a:ea typeface="Calibri"/>
                <a:cs typeface="Calibri"/>
              </a:rPr>
              <a:t> PG., Thompson PB., </a:t>
            </a:r>
            <a:r>
              <a:rPr lang="fi-FI" err="1">
                <a:solidFill>
                  <a:schemeClr val="tx1"/>
                </a:solidFill>
                <a:latin typeface="Calibri"/>
                <a:ea typeface="Calibri"/>
                <a:cs typeface="Calibri"/>
              </a:rPr>
              <a:t>Chrispeels</a:t>
            </a:r>
            <a:r>
              <a:rPr lang="fi-FI">
                <a:solidFill>
                  <a:schemeClr val="tx1"/>
                </a:solidFill>
                <a:latin typeface="Calibri"/>
                <a:ea typeface="Calibri"/>
                <a:cs typeface="Calibri"/>
              </a:rPr>
              <a:t> MJ., </a:t>
            </a:r>
            <a:r>
              <a:rPr lang="fi-FI" err="1">
                <a:solidFill>
                  <a:schemeClr val="tx1"/>
                </a:solidFill>
                <a:latin typeface="Calibri"/>
                <a:ea typeface="Calibri"/>
                <a:cs typeface="Calibri"/>
              </a:rPr>
              <a:t>Muscoplat</a:t>
            </a:r>
            <a:r>
              <a:rPr lang="fi-FI">
                <a:solidFill>
                  <a:schemeClr val="tx1"/>
                </a:solidFill>
                <a:latin typeface="Calibri"/>
                <a:ea typeface="Calibri"/>
                <a:cs typeface="Calibri"/>
              </a:rPr>
              <a:t> CC., </a:t>
            </a:r>
            <a:r>
              <a:rPr lang="fi-FI" err="1">
                <a:solidFill>
                  <a:schemeClr val="tx1"/>
                </a:solidFill>
                <a:latin typeface="Calibri"/>
                <a:ea typeface="Calibri"/>
                <a:cs typeface="Calibri"/>
              </a:rPr>
              <a:t>Streiffer</a:t>
            </a:r>
            <a:r>
              <a:rPr lang="fi-FI">
                <a:solidFill>
                  <a:schemeClr val="tx1"/>
                </a:solidFill>
                <a:latin typeface="Calibri"/>
                <a:ea typeface="Calibri"/>
                <a:cs typeface="Calibri"/>
              </a:rPr>
              <a:t> R. (2005). Agricultural </a:t>
            </a:r>
            <a:r>
              <a:rPr lang="fi-FI" err="1">
                <a:solidFill>
                  <a:schemeClr val="tx1"/>
                </a:solidFill>
                <a:latin typeface="Calibri"/>
                <a:ea typeface="Calibri"/>
                <a:cs typeface="Calibri"/>
              </a:rPr>
              <a:t>Ethics</a:t>
            </a:r>
            <a:r>
              <a:rPr lang="fi-FI">
                <a:solidFill>
                  <a:schemeClr val="tx1"/>
                </a:solidFill>
                <a:latin typeface="Calibri"/>
                <a:ea typeface="Calibri"/>
                <a:cs typeface="Calibri"/>
              </a:rPr>
              <a:t>. CAST – </a:t>
            </a:r>
            <a:r>
              <a:rPr lang="fi-FI" err="1">
                <a:solidFill>
                  <a:schemeClr val="tx1"/>
                </a:solidFill>
                <a:latin typeface="Calibri"/>
                <a:ea typeface="Calibri"/>
                <a:cs typeface="Calibri"/>
              </a:rPr>
              <a:t>Council</a:t>
            </a:r>
            <a:r>
              <a:rPr lang="fi-FI">
                <a:solidFill>
                  <a:schemeClr val="tx1"/>
                </a:solidFill>
                <a:latin typeface="Calibri"/>
                <a:ea typeface="Calibri"/>
                <a:cs typeface="Calibri"/>
              </a:rPr>
              <a:t> for Agricultural Science and Technology, 29, s. 12 (ISSN 1070-0021).</a:t>
            </a:r>
          </a:p>
          <a:p>
            <a:pPr marL="171450" indent="-171450" algn="l" rtl="0">
              <a:buFont typeface="Arial" panose="020B0604020202020204" pitchFamily="34" charset="0"/>
              <a:buChar char="•"/>
            </a:pPr>
            <a:r>
              <a:rPr lang="fi-FI" err="1">
                <a:solidFill>
                  <a:schemeClr val="tx1"/>
                </a:solidFill>
                <a:latin typeface="Calibri"/>
                <a:ea typeface="Calibri"/>
                <a:cs typeface="Calibri"/>
              </a:rPr>
              <a:t>Chrispeels</a:t>
            </a:r>
            <a:r>
              <a:rPr lang="fi-FI">
                <a:solidFill>
                  <a:schemeClr val="tx1"/>
                </a:solidFill>
                <a:latin typeface="Calibri"/>
                <a:ea typeface="Calibri"/>
                <a:cs typeface="Calibri"/>
              </a:rPr>
              <a:t> MJ., </a:t>
            </a:r>
            <a:r>
              <a:rPr lang="fi-FI" err="1">
                <a:solidFill>
                  <a:schemeClr val="tx1"/>
                </a:solidFill>
                <a:latin typeface="Calibri"/>
                <a:ea typeface="Calibri"/>
                <a:cs typeface="Calibri"/>
              </a:rPr>
              <a:t>Mandoli</a:t>
            </a:r>
            <a:r>
              <a:rPr lang="fi-FI">
                <a:solidFill>
                  <a:schemeClr val="tx1"/>
                </a:solidFill>
                <a:latin typeface="Calibri"/>
                <a:ea typeface="Calibri"/>
                <a:cs typeface="Calibri"/>
              </a:rPr>
              <a:t> DF. (2003). Agricultural </a:t>
            </a:r>
            <a:r>
              <a:rPr lang="fi-FI" err="1">
                <a:solidFill>
                  <a:schemeClr val="tx1"/>
                </a:solidFill>
                <a:latin typeface="Calibri"/>
                <a:ea typeface="Calibri"/>
                <a:cs typeface="Calibri"/>
              </a:rPr>
              <a:t>Ethics</a:t>
            </a:r>
            <a:r>
              <a:rPr lang="fi-FI">
                <a:solidFill>
                  <a:schemeClr val="tx1"/>
                </a:solidFill>
                <a:latin typeface="Calibri"/>
                <a:ea typeface="Calibri"/>
                <a:cs typeface="Calibri"/>
              </a:rPr>
              <a:t>. </a:t>
            </a:r>
            <a:r>
              <a:rPr lang="fi-FI" err="1">
                <a:solidFill>
                  <a:schemeClr val="tx1"/>
                </a:solidFill>
                <a:latin typeface="Calibri"/>
                <a:ea typeface="Calibri"/>
                <a:cs typeface="Calibri"/>
              </a:rPr>
              <a:t>Plant</a:t>
            </a:r>
            <a:r>
              <a:rPr lang="fi-FI">
                <a:solidFill>
                  <a:schemeClr val="tx1"/>
                </a:solidFill>
                <a:latin typeface="Calibri"/>
                <a:ea typeface="Calibri"/>
                <a:cs typeface="Calibri"/>
              </a:rPr>
              <a:t> </a:t>
            </a:r>
            <a:r>
              <a:rPr lang="fi-FI" err="1">
                <a:solidFill>
                  <a:schemeClr val="tx1"/>
                </a:solidFill>
                <a:latin typeface="Calibri"/>
                <a:ea typeface="Calibri"/>
                <a:cs typeface="Calibri"/>
              </a:rPr>
              <a:t>Physiology</a:t>
            </a:r>
            <a:r>
              <a:rPr lang="fi-FI">
                <a:solidFill>
                  <a:schemeClr val="tx1"/>
                </a:solidFill>
                <a:latin typeface="Calibri"/>
                <a:ea typeface="Calibri"/>
                <a:cs typeface="Calibri"/>
              </a:rPr>
              <a:t>, 132, 4–9.</a:t>
            </a:r>
            <a:endParaRPr lang="fi-FI">
              <a:solidFill>
                <a:schemeClr val="tx1"/>
              </a:solidFill>
              <a:ea typeface="Calibri"/>
            </a:endParaRPr>
          </a:p>
          <a:p>
            <a:pPr marL="171450" indent="-171450" algn="l">
              <a:buFont typeface="Arial" panose="020B0604020202020204" pitchFamily="34" charset="0"/>
              <a:buChar char="•"/>
            </a:pPr>
            <a:r>
              <a:rPr lang="fi-FI" err="1">
                <a:solidFill>
                  <a:schemeClr val="tx1"/>
                </a:solidFill>
                <a:latin typeface="Calibri"/>
                <a:ea typeface="Calibri"/>
                <a:cs typeface="Calibri"/>
              </a:rPr>
              <a:t>Codex</a:t>
            </a:r>
            <a:r>
              <a:rPr lang="fi-FI">
                <a:solidFill>
                  <a:schemeClr val="tx1"/>
                </a:solidFill>
                <a:latin typeface="Calibri"/>
                <a:ea typeface="Calibri"/>
                <a:cs typeface="Calibri"/>
              </a:rPr>
              <a:t> </a:t>
            </a:r>
            <a:r>
              <a:rPr lang="fi-FI" err="1">
                <a:solidFill>
                  <a:schemeClr val="tx1"/>
                </a:solidFill>
                <a:latin typeface="Calibri"/>
                <a:ea typeface="Calibri"/>
                <a:cs typeface="Calibri"/>
              </a:rPr>
              <a:t>Alimentarius</a:t>
            </a:r>
            <a:r>
              <a:rPr lang="fi-FI">
                <a:solidFill>
                  <a:schemeClr val="tx1"/>
                </a:solidFill>
                <a:latin typeface="Calibri"/>
                <a:ea typeface="Calibri"/>
                <a:cs typeface="Calibri"/>
              </a:rPr>
              <a:t> (2011). General </a:t>
            </a:r>
            <a:r>
              <a:rPr lang="fi-FI" err="1">
                <a:solidFill>
                  <a:schemeClr val="tx1"/>
                </a:solidFill>
                <a:latin typeface="Calibri"/>
                <a:ea typeface="Calibri"/>
                <a:cs typeface="Calibri"/>
              </a:rPr>
              <a:t>Principle</a:t>
            </a:r>
            <a:r>
              <a:rPr lang="fi-FI">
                <a:solidFill>
                  <a:schemeClr val="tx1"/>
                </a:solidFill>
                <a:latin typeface="Calibri"/>
                <a:ea typeface="Calibri"/>
                <a:cs typeface="Calibri"/>
              </a:rPr>
              <a:t> </a:t>
            </a:r>
            <a:r>
              <a:rPr lang="fi-FI" err="1">
                <a:solidFill>
                  <a:schemeClr val="tx1"/>
                </a:solidFill>
                <a:latin typeface="Calibri"/>
                <a:ea typeface="Calibri"/>
                <a:cs typeface="Calibri"/>
              </a:rPr>
              <a:t>sof</a:t>
            </a:r>
            <a:r>
              <a:rPr lang="fi-FI">
                <a:solidFill>
                  <a:schemeClr val="tx1"/>
                </a:solidFill>
                <a:latin typeface="Calibri"/>
                <a:ea typeface="Calibri"/>
                <a:cs typeface="Calibri"/>
              </a:rPr>
              <a:t> </a:t>
            </a:r>
            <a:r>
              <a:rPr lang="fi-FI" err="1">
                <a:solidFill>
                  <a:schemeClr val="tx1"/>
                </a:solidFill>
                <a:latin typeface="Calibri"/>
                <a:ea typeface="Calibri"/>
                <a:cs typeface="Calibri"/>
              </a:rPr>
              <a:t>FoodHygiene</a:t>
            </a:r>
            <a:r>
              <a:rPr lang="fi-FI">
                <a:solidFill>
                  <a:schemeClr val="tx1"/>
                </a:solidFill>
                <a:latin typeface="Calibri"/>
                <a:ea typeface="Calibri"/>
                <a:cs typeface="Calibri"/>
              </a:rPr>
              <a:t> - CXC 1-1969. Hyväksytty 1969. Muutettu 1999. Tarkistettu 1997, 2003, 2020. Toimitukselliset korjaukset 2011.</a:t>
            </a:r>
            <a:endParaRPr lang="fi-FI">
              <a:solidFill>
                <a:schemeClr val="tx1"/>
              </a:solidFill>
              <a:ea typeface="Calibri"/>
            </a:endParaRPr>
          </a:p>
          <a:p>
            <a:pPr marL="171450" indent="-171450" algn="l" rtl="0">
              <a:buFont typeface="Arial" panose="020B0604020202020204" pitchFamily="34" charset="0"/>
              <a:buChar char="•"/>
            </a:pPr>
            <a:r>
              <a:rPr lang="fi-FI">
                <a:solidFill>
                  <a:schemeClr val="tx1"/>
                </a:solidFill>
                <a:latin typeface="Calibri"/>
                <a:ea typeface="Calibri"/>
                <a:cs typeface="Calibri"/>
              </a:rPr>
              <a:t>Komission delegoitu asetus (EU) 2020/691, annettu 30 päivänä tammikuuta 2020, Euroopan parlamentin ja neuvoston asetuksen (EU) 2016/429 täydentämisestä vesiviljelylaitoksia ja vesieläinten kuljettajia koskevien sääntöjen osalta.</a:t>
            </a:r>
            <a:endParaRPr lang="fi-FI">
              <a:solidFill>
                <a:schemeClr val="tx1"/>
              </a:solidFill>
              <a:ea typeface="Calibri"/>
            </a:endParaRPr>
          </a:p>
          <a:p>
            <a:pPr marL="171450" indent="-171450" algn="l">
              <a:buFont typeface="Arial" panose="020B0604020202020204" pitchFamily="34" charset="0"/>
              <a:buChar char="•"/>
            </a:pPr>
            <a:r>
              <a:rPr lang="fi-FI">
                <a:solidFill>
                  <a:schemeClr val="tx1"/>
                </a:solidFill>
                <a:latin typeface="Calibri"/>
                <a:ea typeface="Calibri"/>
                <a:cs typeface="Calibri"/>
              </a:rPr>
              <a:t>EU (2020). </a:t>
            </a:r>
            <a:r>
              <a:rPr lang="fi-FI">
                <a:latin typeface="Calibri"/>
                <a:ea typeface="Calibri"/>
                <a:cs typeface="Calibri"/>
              </a:rPr>
              <a:t>Farm to </a:t>
            </a:r>
            <a:r>
              <a:rPr lang="fi-FI" err="1">
                <a:latin typeface="Calibri"/>
                <a:ea typeface="Calibri"/>
                <a:cs typeface="Calibri"/>
              </a:rPr>
              <a:t>fork</a:t>
            </a:r>
            <a:r>
              <a:rPr lang="fi-FI">
                <a:latin typeface="Calibri"/>
                <a:ea typeface="Calibri"/>
                <a:cs typeface="Calibri"/>
              </a:rPr>
              <a:t> </a:t>
            </a:r>
            <a:r>
              <a:rPr lang="fi-FI" err="1">
                <a:latin typeface="Calibri"/>
                <a:ea typeface="Calibri"/>
                <a:cs typeface="Calibri"/>
              </a:rPr>
              <a:t>strategy</a:t>
            </a:r>
            <a:r>
              <a:rPr lang="fi-FI">
                <a:latin typeface="Calibri"/>
                <a:ea typeface="Calibri"/>
                <a:cs typeface="Calibri"/>
              </a:rPr>
              <a:t> – </a:t>
            </a:r>
            <a:r>
              <a:rPr lang="en-US">
                <a:latin typeface="Calibri"/>
                <a:ea typeface="Calibri"/>
                <a:cs typeface="Calibri"/>
              </a:rPr>
              <a:t>For a fair, healthy and environmentally-friendly food system.</a:t>
            </a:r>
            <a:r>
              <a:rPr lang="fi-FI">
                <a:latin typeface="Calibri"/>
                <a:ea typeface="Calibri"/>
                <a:cs typeface="Calibri"/>
              </a:rPr>
              <a:t> </a:t>
            </a:r>
            <a:r>
              <a:rPr lang="fi-FI">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fi-FI">
              <a:solidFill>
                <a:srgbClr val="F79037"/>
              </a:solidFill>
              <a:latin typeface="Calibri"/>
              <a:ea typeface="Calibri"/>
              <a:cs typeface="Calibri"/>
            </a:endParaRPr>
          </a:p>
          <a:p>
            <a:pPr marL="171450" indent="-171450" algn="l" rtl="0">
              <a:buFont typeface="Arial" panose="020B0604020202020204" pitchFamily="34" charset="0"/>
              <a:buChar char="•"/>
            </a:pPr>
            <a:r>
              <a:rPr lang="fi-FI">
                <a:solidFill>
                  <a:schemeClr val="tx1"/>
                </a:solidFill>
                <a:latin typeface="Calibri"/>
                <a:ea typeface="Calibri"/>
                <a:cs typeface="Calibri"/>
              </a:rPr>
              <a:t>FAO (2003). Trade </a:t>
            </a:r>
            <a:r>
              <a:rPr lang="fi-FI" err="1">
                <a:solidFill>
                  <a:schemeClr val="tx1"/>
                </a:solidFill>
                <a:latin typeface="Calibri"/>
                <a:ea typeface="Calibri"/>
                <a:cs typeface="Calibri"/>
              </a:rPr>
              <a:t>reforms</a:t>
            </a:r>
            <a:r>
              <a:rPr lang="fi-FI">
                <a:solidFill>
                  <a:schemeClr val="tx1"/>
                </a:solidFill>
                <a:latin typeface="Calibri"/>
                <a:ea typeface="Calibri"/>
                <a:cs typeface="Calibri"/>
              </a:rPr>
              <a:t> and food </a:t>
            </a:r>
            <a:r>
              <a:rPr lang="fi-FI" err="1">
                <a:solidFill>
                  <a:schemeClr val="tx1"/>
                </a:solidFill>
                <a:latin typeface="Calibri"/>
                <a:ea typeface="Calibri"/>
                <a:cs typeface="Calibri"/>
              </a:rPr>
              <a:t>security</a:t>
            </a:r>
            <a:r>
              <a:rPr lang="fi-FI">
                <a:solidFill>
                  <a:schemeClr val="tx1"/>
                </a:solidFill>
                <a:latin typeface="Calibri"/>
                <a:ea typeface="Calibri"/>
                <a:cs typeface="Calibri"/>
              </a:rPr>
              <a:t>. </a:t>
            </a:r>
            <a:r>
              <a:rPr lang="fi-FI" err="1">
                <a:solidFill>
                  <a:schemeClr val="tx1"/>
                </a:solidFill>
                <a:latin typeface="Calibri"/>
                <a:ea typeface="Calibri"/>
                <a:cs typeface="Calibri"/>
              </a:rPr>
              <a:t>Commodity</a:t>
            </a:r>
            <a:r>
              <a:rPr lang="fi-FI">
                <a:solidFill>
                  <a:schemeClr val="tx1"/>
                </a:solidFill>
                <a:latin typeface="Calibri"/>
                <a:ea typeface="Calibri"/>
                <a:cs typeface="Calibri"/>
              </a:rPr>
              <a:t> Policy and </a:t>
            </a:r>
            <a:r>
              <a:rPr lang="fi-FI" err="1">
                <a:solidFill>
                  <a:schemeClr val="tx1"/>
                </a:solidFill>
                <a:latin typeface="Calibri"/>
                <a:ea typeface="Calibri"/>
                <a:cs typeface="Calibri"/>
              </a:rPr>
              <a:t>Projections</a:t>
            </a:r>
            <a:r>
              <a:rPr lang="fi-FI">
                <a:solidFill>
                  <a:schemeClr val="tx1"/>
                </a:solidFill>
                <a:latin typeface="Calibri"/>
                <a:ea typeface="Calibri"/>
                <a:cs typeface="Calibri"/>
              </a:rPr>
              <a:t> Service - </a:t>
            </a:r>
            <a:r>
              <a:rPr lang="fi-FI" err="1">
                <a:solidFill>
                  <a:schemeClr val="tx1"/>
                </a:solidFill>
                <a:latin typeface="Calibri"/>
                <a:ea typeface="Calibri"/>
                <a:cs typeface="Calibri"/>
              </a:rPr>
              <a:t>Commodities</a:t>
            </a:r>
            <a:r>
              <a:rPr lang="fi-FI">
                <a:solidFill>
                  <a:schemeClr val="tx1"/>
                </a:solidFill>
                <a:latin typeface="Calibri"/>
                <a:ea typeface="Calibri"/>
                <a:cs typeface="Calibri"/>
              </a:rPr>
              <a:t> and Trade Division. </a:t>
            </a:r>
            <a:r>
              <a:rPr lang="fi-FI">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https://www.fao.org/3/y4671e/y4671e00.htm#Contents</a:t>
            </a:r>
            <a:endParaRPr lang="fi-FI">
              <a:solidFill>
                <a:srgbClr val="F79037"/>
              </a:solidFill>
              <a:ea typeface="Calibri"/>
            </a:endParaRPr>
          </a:p>
          <a:p>
            <a:pPr marL="171450" indent="-171450" algn="l" rtl="0">
              <a:buChar char="•"/>
            </a:pPr>
            <a:r>
              <a:rPr lang="fi-FI">
                <a:solidFill>
                  <a:schemeClr val="tx1"/>
                </a:solidFill>
                <a:latin typeface="Calibri"/>
                <a:ea typeface="Calibri"/>
                <a:cs typeface="Calibri"/>
              </a:rPr>
              <a:t>FAO (2006). Food </a:t>
            </a:r>
            <a:r>
              <a:rPr lang="fi-FI" err="1">
                <a:solidFill>
                  <a:schemeClr val="tx1"/>
                </a:solidFill>
                <a:latin typeface="Calibri"/>
                <a:ea typeface="Calibri"/>
                <a:cs typeface="Calibri"/>
              </a:rPr>
              <a:t>security</a:t>
            </a:r>
            <a:r>
              <a:rPr lang="fi-FI">
                <a:latin typeface="Calibri"/>
                <a:ea typeface="Calibri"/>
                <a:cs typeface="Calibri"/>
              </a:rPr>
              <a:t>. Policy </a:t>
            </a:r>
            <a:r>
              <a:rPr lang="fi-FI" err="1">
                <a:latin typeface="Calibri"/>
                <a:ea typeface="Calibri"/>
                <a:cs typeface="Calibri"/>
              </a:rPr>
              <a:t>Brief</a:t>
            </a:r>
            <a:r>
              <a:rPr lang="fi-FI">
                <a:latin typeface="Calibri"/>
                <a:ea typeface="Calibri"/>
                <a:cs typeface="Calibri"/>
              </a:rPr>
              <a:t>. Kesäkuu, numero 2.</a:t>
            </a:r>
          </a:p>
          <a:p>
            <a:pPr marL="171450" indent="-171450" algn="l">
              <a:buFont typeface="Arial" panose="020B0604020202020204" pitchFamily="34" charset="0"/>
              <a:buChar char="•"/>
            </a:pPr>
            <a:r>
              <a:rPr lang="fi-FI"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LUKE. Ruoantuotannon kestävyys: taloudelliset ja sosiaaliset vaikutukset.</a:t>
            </a:r>
            <a:endParaRPr lang="fi-FI">
              <a:solidFill>
                <a:schemeClr val="tx1"/>
              </a:solidFill>
              <a:ea typeface="Calibri"/>
            </a:endParaRPr>
          </a:p>
          <a:p>
            <a:pPr algn="l" rtl="0"/>
            <a:endParaRPr lang="en-US">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724268" y="10158490"/>
            <a:ext cx="1047264" cy="465822"/>
          </a:xfrm>
        </p:spPr>
        <p:txBody>
          <a:bodyPr/>
          <a:lstStyle/>
          <a:p>
            <a:pPr algn="l" rtl="0"/>
            <a:fld id="{CB2079F2-58AF-ED44-82D7-E04B2F6FD686}" type="slidenum">
              <a:rPr lang="en-US" smtClean="0"/>
              <a:pPr algn="l" rtl="0"/>
              <a:t>23</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11" name="Picture Placeholder 10" descr="A garden with plants and flowers  Description automatically generated with low confidence">
            <a:extLst>
              <a:ext uri="{FF2B5EF4-FFF2-40B4-BE49-F238E27FC236}">
                <a16:creationId xmlns:a16="http://schemas.microsoft.com/office/drawing/2014/main" id="{56C3009D-8078-04F6-761A-4BFF0DC3FE66}"/>
              </a:ext>
            </a:extLst>
          </p:cNvPr>
          <p:cNvPicPr>
            <a:picLocks noGrp="1" noChangeAspect="1"/>
          </p:cNvPicPr>
          <p:nvPr>
            <p:ph type="pic" sz="quarter" idx="41"/>
          </p:nvPr>
        </p:nvPicPr>
        <p:blipFill>
          <a:blip r:embed="rId7" cstate="screen">
            <a:extLst>
              <a:ext uri="{28A0092B-C50C-407E-A947-70E740481C1C}">
                <a14:useLocalDpi xmlns:a14="http://schemas.microsoft.com/office/drawing/2010/main"/>
              </a:ext>
            </a:extLst>
          </a:blip>
          <a:srcRect/>
          <a:stretch>
            <a:fillRect/>
          </a:stretch>
        </p:blipFill>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150299" y="2142342"/>
            <a:ext cx="3097601" cy="2264228"/>
          </a:xfrm>
          <a:prstGeom prst="wedgeRoundRectCallout">
            <a:avLst>
              <a:gd name="adj1" fmla="val -30445"/>
              <a:gd name="adj2" fmla="val 6973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err="1">
                <a:solidFill>
                  <a:schemeClr val="bg1"/>
                </a:solidFill>
                <a:latin typeface="Calibri"/>
                <a:ea typeface="Calibri"/>
                <a:cs typeface="Calibri"/>
              </a:rPr>
              <a:t>Yritysesimerkkejä</a:t>
            </a:r>
            <a:r>
              <a:rPr lang="en-US" b="1">
                <a:solidFill>
                  <a:schemeClr val="bg1"/>
                </a:solidFill>
                <a:latin typeface="Calibri"/>
                <a:ea typeface="Calibri"/>
                <a:cs typeface="Calibri"/>
              </a:rPr>
              <a:t> </a:t>
            </a:r>
            <a:r>
              <a:rPr lang="en-US" b="1" err="1">
                <a:solidFill>
                  <a:schemeClr val="bg1"/>
                </a:solidFill>
                <a:latin typeface="Calibri"/>
                <a:ea typeface="Calibri"/>
                <a:cs typeface="Calibri"/>
              </a:rPr>
              <a:t>tutkittavaksi</a:t>
            </a:r>
            <a:r>
              <a:rPr lang="en-US" b="1">
                <a:solidFill>
                  <a:schemeClr val="bg1"/>
                </a:solidFill>
                <a:latin typeface="Calibri"/>
                <a:ea typeface="Calibri"/>
                <a:cs typeface="Calibri"/>
              </a:rPr>
              <a:t> - </a:t>
            </a:r>
            <a:r>
              <a:rPr lang="en-US" b="1" err="1">
                <a:solidFill>
                  <a:schemeClr val="bg1"/>
                </a:solidFill>
                <a:latin typeface="Calibri"/>
                <a:ea typeface="Calibri"/>
                <a:cs typeface="Calibri"/>
              </a:rPr>
              <a:t>ks</a:t>
            </a:r>
            <a:r>
              <a:rPr lang="en-US" b="1">
                <a:solidFill>
                  <a:schemeClr val="bg1"/>
                </a:solidFill>
                <a:latin typeface="Calibri"/>
                <a:ea typeface="Calibri"/>
                <a:cs typeface="Calibri"/>
              </a:rPr>
              <a:t>. </a:t>
            </a:r>
            <a:r>
              <a:rPr lang="en-US" b="1" err="1">
                <a:solidFill>
                  <a:schemeClr val="bg1">
                    <a:lumMod val="95000"/>
                  </a:schemeClr>
                </a:solidFill>
                <a:latin typeface="Calibri"/>
                <a:ea typeface="Calibri"/>
                <a:cs typeface="Calibri"/>
                <a:hlinkClick r:id="rId8">
                  <a:extLst>
                    <a:ext uri="{A12FA001-AC4F-418D-AE19-62706E023703}">
                      <ahyp:hlinkClr xmlns:ahyp="http://schemas.microsoft.com/office/drawing/2018/hyperlinkcolor" val="tx"/>
                    </a:ext>
                  </a:extLst>
                </a:hlinkClick>
              </a:rPr>
              <a:t>Hyvien</a:t>
            </a:r>
            <a:r>
              <a:rPr lang="en-US" b="1">
                <a:solidFill>
                  <a:schemeClr val="bg1">
                    <a:lumMod val="95000"/>
                  </a:schemeClr>
                </a:solidFill>
                <a:latin typeface="Calibri"/>
                <a:ea typeface="Calibri"/>
                <a:cs typeface="Calibri"/>
                <a:hlinkClick r:id="rId8">
                  <a:extLst>
                    <a:ext uri="{A12FA001-AC4F-418D-AE19-62706E023703}">
                      <ahyp:hlinkClr xmlns:ahyp="http://schemas.microsoft.com/office/drawing/2018/hyperlinkcolor" val="tx"/>
                    </a:ext>
                  </a:extLst>
                </a:hlinkClick>
              </a:rPr>
              <a:t> </a:t>
            </a:r>
            <a:r>
              <a:rPr lang="en-US" b="1" err="1">
                <a:solidFill>
                  <a:schemeClr val="bg1">
                    <a:lumMod val="95000"/>
                  </a:schemeClr>
                </a:solidFill>
                <a:latin typeface="Calibri"/>
                <a:ea typeface="Calibri"/>
                <a:cs typeface="Calibri"/>
                <a:hlinkClick r:id="rId8">
                  <a:extLst>
                    <a:ext uri="{A12FA001-AC4F-418D-AE19-62706E023703}">
                      <ahyp:hlinkClr xmlns:ahyp="http://schemas.microsoft.com/office/drawing/2018/hyperlinkcolor" val="tx"/>
                    </a:ext>
                  </a:extLst>
                </a:hlinkClick>
              </a:rPr>
              <a:t>käytäntöjen</a:t>
            </a:r>
            <a:r>
              <a:rPr lang="en-US" b="1">
                <a:solidFill>
                  <a:schemeClr val="bg1">
                    <a:lumMod val="95000"/>
                  </a:schemeClr>
                </a:solidFill>
                <a:latin typeface="Calibri"/>
                <a:ea typeface="Calibri"/>
                <a:cs typeface="Calibri"/>
                <a:hlinkClick r:id="rId8">
                  <a:extLst>
                    <a:ext uri="{A12FA001-AC4F-418D-AE19-62706E023703}">
                      <ahyp:hlinkClr xmlns:ahyp="http://schemas.microsoft.com/office/drawing/2018/hyperlinkcolor" val="tx"/>
                    </a:ext>
                  </a:extLst>
                </a:hlinkClick>
              </a:rPr>
              <a:t> </a:t>
            </a:r>
            <a:r>
              <a:rPr lang="en-US" b="1" err="1">
                <a:solidFill>
                  <a:schemeClr val="bg1">
                    <a:lumMod val="95000"/>
                  </a:schemeClr>
                </a:solidFill>
                <a:latin typeface="Calibri"/>
                <a:ea typeface="Calibri"/>
                <a:cs typeface="Calibri"/>
                <a:hlinkClick r:id="rId8">
                  <a:extLst>
                    <a:ext uri="{A12FA001-AC4F-418D-AE19-62706E023703}">
                      <ahyp:hlinkClr xmlns:ahyp="http://schemas.microsoft.com/office/drawing/2018/hyperlinkcolor" val="tx"/>
                    </a:ext>
                  </a:extLst>
                </a:hlinkClick>
              </a:rPr>
              <a:t>opas</a:t>
            </a:r>
            <a:r>
              <a:rPr lang="en-US" b="1">
                <a:solidFill>
                  <a:schemeClr val="bg1">
                    <a:lumMod val="95000"/>
                  </a:schemeClr>
                </a:solidFill>
                <a:latin typeface="Calibri"/>
                <a:ea typeface="Calibri"/>
                <a:cs typeface="Calibri"/>
              </a:rPr>
              <a:t>:</a:t>
            </a:r>
          </a:p>
          <a:p>
            <a:pPr algn="l" rtl="0"/>
            <a:endParaRPr lang="en-US" sz="8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215900" indent="-215900" algn="l" rtl="0" fontAlgn="base">
              <a:buFont typeface="Arial" panose="020B0604020202020204" pitchFamily="34" charset="0"/>
              <a:buChar char="•"/>
            </a:pPr>
            <a:r>
              <a:rPr lang="en-US" sz="1400" b="1" i="0" err="1">
                <a:solidFill>
                  <a:schemeClr val="bg1"/>
                </a:solidFill>
                <a:effectLst/>
                <a:latin typeface="Calibri"/>
                <a:ea typeface="Calibri"/>
                <a:cs typeface="Calibri"/>
              </a:rPr>
              <a:t>Carned'Erva</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keskustele</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uusiutuvan</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maatalouden</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aiheesta</a:t>
            </a:r>
            <a:r>
              <a:rPr lang="en-US" sz="1400" b="0" i="0">
                <a:solidFill>
                  <a:schemeClr val="bg1"/>
                </a:solidFill>
                <a:effectLst/>
                <a:latin typeface="Calibri"/>
                <a:ea typeface="Calibri"/>
                <a:cs typeface="Calibri"/>
              </a:rPr>
              <a:t>.</a:t>
            </a:r>
          </a:p>
          <a:p>
            <a:pPr marL="215900" indent="-215900" algn="l" rtl="0" fontAlgn="base">
              <a:buFont typeface="Arial" panose="020B0604020202020204" pitchFamily="34" charset="0"/>
              <a:buChar char="•"/>
            </a:pPr>
            <a:r>
              <a:rPr lang="en-US" sz="1400" b="1" i="0" err="1">
                <a:solidFill>
                  <a:schemeClr val="bg1"/>
                </a:solidFill>
                <a:effectLst/>
                <a:latin typeface="Calibri"/>
                <a:ea typeface="Calibri"/>
                <a:cs typeface="Calibri"/>
              </a:rPr>
              <a:t>Frulact</a:t>
            </a:r>
            <a:r>
              <a:rPr lang="en-US" sz="14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keskustele</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maatalouden</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parhaiden</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käytäntöjen</a:t>
            </a:r>
            <a:r>
              <a:rPr lang="en-US" sz="1200" b="0" i="0">
                <a:solidFill>
                  <a:schemeClr val="bg1"/>
                </a:solidFill>
                <a:effectLst/>
                <a:latin typeface="Calibri"/>
                <a:ea typeface="Calibri"/>
                <a:cs typeface="Calibri"/>
              </a:rPr>
              <a:t> </a:t>
            </a:r>
            <a:r>
              <a:rPr lang="en-US" sz="1200" b="0" i="0" err="1">
                <a:solidFill>
                  <a:schemeClr val="bg1"/>
                </a:solidFill>
                <a:effectLst/>
                <a:latin typeface="Calibri"/>
                <a:ea typeface="Calibri"/>
                <a:cs typeface="Calibri"/>
              </a:rPr>
              <a:t>edistämisestä</a:t>
            </a:r>
            <a:r>
              <a:rPr lang="en-US" sz="1200" b="0" i="0">
                <a:solidFill>
                  <a:schemeClr val="bg1"/>
                </a:solidFill>
                <a:effectLst/>
                <a:latin typeface="Calibri"/>
                <a:ea typeface="Calibri"/>
                <a:cs typeface="Calibri"/>
              </a:rPr>
              <a:t>.</a:t>
            </a:r>
          </a:p>
          <a:p>
            <a:pPr algn="ctr" rtl="0"/>
            <a:endParaRPr lang="en-IE" sz="1400" b="1">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DB3DDC-D662-26AC-9E6D-EE896D6D1793}"/>
              </a:ext>
            </a:extLst>
          </p:cNvPr>
          <p:cNvPicPr>
            <a:picLocks noChangeAspect="1"/>
          </p:cNvPicPr>
          <p:nvPr/>
        </p:nvPicPr>
        <p:blipFill>
          <a:blip r:embed="rId9"/>
          <a:stretch>
            <a:fillRect/>
          </a:stretch>
        </p:blipFill>
        <p:spPr>
          <a:xfrm>
            <a:off x="213098" y="5220414"/>
            <a:ext cx="493080" cy="474817"/>
          </a:xfrm>
          <a:prstGeom prst="rect">
            <a:avLst/>
          </a:prstGeom>
        </p:spPr>
      </p:pic>
    </p:spTree>
    <p:extLst>
      <p:ext uri="{BB962C8B-B14F-4D97-AF65-F5344CB8AC3E}">
        <p14:creationId xmlns:p14="http://schemas.microsoft.com/office/powerpoint/2010/main" val="34766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801520"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500" err="1"/>
              <a:t>Luonnolliset</a:t>
            </a:r>
            <a:r>
              <a:rPr lang="en-IE" sz="3500"/>
              <a:t> </a:t>
            </a:r>
            <a:r>
              <a:rPr lang="en-IE" sz="3500" err="1"/>
              <a:t>ruokaresurssit</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07273"/>
            <a:ext cx="6143488" cy="6696129"/>
          </a:xfrm>
        </p:spPr>
        <p:txBody>
          <a:bodyPr lIns="91440" tIns="45720" rIns="91440" bIns="45720" numCol="1" spcCol="288000" anchor="t">
            <a:noAutofit/>
          </a:bodyPr>
          <a:lstStyle/>
          <a:p>
            <a:pPr rtl="0" fontAlgn="base">
              <a:defRPr/>
            </a:pPr>
            <a:r>
              <a:rPr lang="fi-FI" sz="1400" b="1">
                <a:solidFill>
                  <a:schemeClr val="tx1"/>
                </a:solidFill>
                <a:highlight>
                  <a:srgbClr val="F79037"/>
                </a:highlight>
                <a:latin typeface="Calibri"/>
                <a:ea typeface="Calibri" panose="020F0502020204030204" pitchFamily="34" charset="0"/>
                <a:cs typeface="Calibri"/>
              </a:rPr>
              <a:t>Eläinten ja meren hyvinvoinnin merkityksen ymmärtäminen eettisessä ruoantuotannossa</a:t>
            </a: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4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Eläimet ovat ravinnonlähde, mutta niitä on kohdeltava hyvin. Epäeettinen kohtelu johtaa heikompilaatuisiin tuotteisiin, joten eläinten parempaan hoitoon kannattaa panostaa. Myös huoli steroidien ja hormonien käytöstä kasvun ja tuotannon edistämiseen on otettava huomioon.</a:t>
            </a:r>
            <a:r>
              <a:rPr lang="fi-FI" sz="1200">
                <a:latin typeface="Calibri"/>
                <a:ea typeface="Calibri" panose="020F0502020204030204" pitchFamily="34" charset="0"/>
                <a:cs typeface="Calibri"/>
              </a:rPr>
              <a:t> </a:t>
            </a:r>
          </a:p>
          <a:p>
            <a:pPr rtl="0" fontAlgn="base">
              <a:defRPr/>
            </a:pPr>
            <a:endParaRPr lang="fi-FI" sz="1200">
              <a:ea typeface="Calibri" panose="020F0502020204030204" pitchFamily="34" charset="0"/>
            </a:endParaRPr>
          </a:p>
          <a:p>
            <a:pPr rtl="0" fontAlgn="base">
              <a:defRPr/>
            </a:pPr>
            <a:r>
              <a:rPr lang="fi-FI" sz="1200">
                <a:latin typeface="Calibri"/>
                <a:ea typeface="Calibri" panose="020F0502020204030204" pitchFamily="34" charset="0"/>
                <a:cs typeface="Calibri"/>
              </a:rPr>
              <a:t>Lisääntynyt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eläinten hyvinvointi </a:t>
            </a:r>
            <a:r>
              <a:rPr lang="fi-FI" sz="1200">
                <a:latin typeface="Calibri"/>
                <a:ea typeface="Calibri" panose="020F0502020204030204" pitchFamily="34" charset="0"/>
                <a:cs typeface="Calibri"/>
              </a:rPr>
              <a:t>auttaa säilyttämään biologista monimuotoisuutta,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parantaa eläinten terveyttä ja </a:t>
            </a:r>
            <a:r>
              <a:rPr lang="fi-FI" sz="1200">
                <a:latin typeface="Calibri"/>
                <a:ea typeface="Calibri" panose="020F0502020204030204" pitchFamily="34" charset="0"/>
                <a:cs typeface="Calibri"/>
              </a:rPr>
              <a:t>lihan laatu, joka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vähentää lääkkeiden tarvetta. </a:t>
            </a:r>
            <a:r>
              <a:rPr lang="fi-FI" sz="1200">
                <a:latin typeface="Calibri"/>
                <a:ea typeface="Calibri" panose="020F0502020204030204" pitchFamily="34" charset="0"/>
                <a:cs typeface="Calibri"/>
              </a:rPr>
              <a:t>Lisäksi kansalaiset</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toivovat tätä myös </a:t>
            </a:r>
            <a:r>
              <a:rPr lang="fi-FI" sz="1200">
                <a:latin typeface="Calibri"/>
                <a:ea typeface="Calibri" panose="020F0502020204030204" pitchFamily="34" charset="0"/>
                <a:cs typeface="Calibri"/>
              </a:rPr>
              <a:t>moraalisista syistä.</a:t>
            </a:r>
            <a:endParaRPr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a:lnSpc>
                <a:spcPct val="100000"/>
              </a:lnSpc>
              <a:spcBef>
                <a:spcPts val="0"/>
              </a:spcBef>
              <a:spcAft>
                <a:spcPts val="0"/>
              </a:spcAft>
              <a:buNone/>
              <a:tabLst/>
              <a:defRPr/>
            </a:pPr>
            <a:endParaRPr lang="fi-FI" sz="12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rtl="0">
              <a:defRPr/>
            </a:pPr>
            <a:r>
              <a:rPr lang="fi-FI" sz="1200">
                <a:latin typeface="Calibri"/>
                <a:ea typeface="Calibri" panose="020F0502020204030204" pitchFamily="34" charset="0"/>
                <a:cs typeface="Calibri"/>
              </a:rPr>
              <a:t>Saat lisätietoja eläinten käsittelystä napsauttamalla </a:t>
            </a:r>
            <a:r>
              <a:rPr lang="fi-FI"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endParaRPr lang="fi-FI" sz="1200">
              <a:solidFill>
                <a:srgbClr val="F79037"/>
              </a:solidFill>
              <a:latin typeface="Calibri"/>
              <a:ea typeface="Calibri" panose="020F0502020204030204" pitchFamily="34" charset="0"/>
              <a:cs typeface="Calibri"/>
            </a:endParaRPr>
          </a:p>
          <a:p>
            <a:pPr rtl="0">
              <a:defRPr/>
            </a:pPr>
            <a:endParaRPr lang="fi-FI" sz="1200">
              <a:latin typeface="Calibri"/>
              <a:ea typeface="Calibri" panose="020F0502020204030204" pitchFamily="34" charset="0"/>
              <a:cs typeface="Calibri"/>
            </a:endParaRPr>
          </a:p>
          <a:p>
            <a:pPr rtl="0">
              <a:defRPr/>
            </a:pPr>
            <a:r>
              <a:rPr lang="fi-FI" sz="1200">
                <a:latin typeface="Calibri"/>
                <a:cs typeface="Calibri"/>
              </a:rPr>
              <a:t>Kestävä kalastus suojelee myös valtamerten luonnon monimuotoisuutta ja makean veden luontoa. Useita kaloja ja selkärangattomia käytetään ravinnoksi, kun taas toiset kerätään taloudellisista syistä (esim. osterit, jotka tuottavat helmiä, joita käytetään korujen valmistuksessa) (National Geographic, nd). Meren ja äyriäisten kysyntä ja nykyaikaisen teknologian käyttö ovat johtaneet kalastuskäytäntöihin, jotka heikentävät joitakin kala- ja äyriäispopulaatioita. Liikakalastus tarkoittaa luonnonvaraisten eläinten ottamista merestä nopeammin kuin populaatiot pystyvät lisääntymään (National Geographic, nd). Siksi tällainen toiminta on kiellettävä. Toinen ongelma on sivusaalis. Siihen liittyy lajien, kuten lintujen, merikilpikonnien jne., vahingossa pyydystäminen (National Geographic, nd). Kurenuotta ja pitkäsiima voivat suosia sivusaaliita. Siksi on kiireellisesti otettava käyttöön kestäviä kalastuskäytäntöjä.</a:t>
            </a:r>
            <a:endParaRPr lang="fi-FI"/>
          </a:p>
          <a:p>
            <a:pPr algn="l" rtl="0">
              <a:defRPr/>
            </a:pPr>
            <a:endParaRPr lang="fi-FI"/>
          </a:p>
          <a:p>
            <a:pPr algn="l" rtl="0" fontAlgn="base">
              <a:defRPr/>
            </a:pPr>
            <a:endParaRPr lang="fi-FI" sz="1200">
              <a:highlight>
                <a:srgbClr val="F79037"/>
              </a:highlight>
              <a:ea typeface="Calibri" panose="020F0502020204030204" pitchFamily="34" charset="0"/>
            </a:endParaRPr>
          </a:p>
          <a:p>
            <a:pPr algn="l" rtl="0" fontAlgn="base">
              <a:defRPr/>
            </a:pPr>
            <a:endParaRPr lang="en-GB" sz="1200">
              <a:highlight>
                <a:srgbClr val="F79037"/>
              </a:highlight>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482123" y="1282974"/>
            <a:ext cx="4690410"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B.1.2.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Eläinten</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merie</a:t>
            </a:r>
            <a:r>
              <a:rPr lang="en-US" sz="2400" err="1">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hyvinvointi</a:t>
            </a:r>
            <a:endPar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descr="Person examining plants in farm">
            <a:extLst>
              <a:ext uri="{FF2B5EF4-FFF2-40B4-BE49-F238E27FC236}">
                <a16:creationId xmlns:a16="http://schemas.microsoft.com/office/drawing/2014/main" id="{E74EEE91-8328-0DD9-15C7-981B255C55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7646" y="7048500"/>
            <a:ext cx="2664568" cy="2115856"/>
          </a:xfrm>
          <a:prstGeom prst="rect">
            <a:avLst/>
          </a:prstGeom>
        </p:spPr>
      </p:pic>
      <p:pic>
        <p:nvPicPr>
          <p:cNvPr id="35" name="Picture 34" descr="Men holding fishing nets">
            <a:extLst>
              <a:ext uri="{FF2B5EF4-FFF2-40B4-BE49-F238E27FC236}">
                <a16:creationId xmlns:a16="http://schemas.microsoft.com/office/drawing/2014/main" id="{B8763583-58E1-F3C9-49FA-8416722825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58672" y="7048499"/>
            <a:ext cx="2664568" cy="2115856"/>
          </a:xfrm>
          <a:prstGeom prst="rect">
            <a:avLst/>
          </a:prstGeom>
        </p:spPr>
      </p:pic>
      <p:sp>
        <p:nvSpPr>
          <p:cNvPr id="4" name="TextBox 3">
            <a:extLst>
              <a:ext uri="{FF2B5EF4-FFF2-40B4-BE49-F238E27FC236}">
                <a16:creationId xmlns:a16="http://schemas.microsoft.com/office/drawing/2014/main" id="{8DF36AA7-4723-73EA-C7F3-5B9235ADA906}"/>
              </a:ext>
            </a:extLst>
          </p:cNvPr>
          <p:cNvSpPr txBox="1"/>
          <p:nvPr/>
        </p:nvSpPr>
        <p:spPr>
          <a:xfrm>
            <a:off x="0" y="2182761"/>
            <a:ext cx="559027" cy="3163145"/>
          </a:xfrm>
          <a:prstGeom prst="rect">
            <a:avLst/>
          </a:prstGeom>
          <a:solidFill>
            <a:schemeClr val="bg1"/>
          </a:solidFill>
        </p:spPr>
        <p:txBody>
          <a:bodyPr wrap="square" rtlCol="0">
            <a:spAutoFit/>
          </a:bodyPr>
          <a:lstStyle/>
          <a:p>
            <a:pPr algn="l" rtl="0"/>
            <a:endParaRPr lang="en-IE"/>
          </a:p>
        </p:txBody>
      </p:sp>
      <p:pic>
        <p:nvPicPr>
          <p:cNvPr id="34" name="Picture 35" descr="Icon  Description automatically generated">
            <a:extLst>
              <a:ext uri="{FF2B5EF4-FFF2-40B4-BE49-F238E27FC236}">
                <a16:creationId xmlns:a16="http://schemas.microsoft.com/office/drawing/2014/main" id="{1A9931D2-FF4E-FDBF-13CD-7D45BEF91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719" y="4351173"/>
            <a:ext cx="495375" cy="485775"/>
          </a:xfrm>
          <a:prstGeom prst="rect">
            <a:avLst/>
          </a:prstGeom>
        </p:spPr>
      </p:pic>
    </p:spTree>
    <p:extLst>
      <p:ext uri="{BB962C8B-B14F-4D97-AF65-F5344CB8AC3E}">
        <p14:creationId xmlns:p14="http://schemas.microsoft.com/office/powerpoint/2010/main" val="323675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739940" y="599803"/>
            <a:ext cx="6240884" cy="946746"/>
          </a:xfrm>
        </p:spPr>
        <p:txBody>
          <a:bodyPr lIns="91440" tIns="45720" rIns="91440" bIns="45720" anchor="t">
            <a:noAutofit/>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2400">
                <a:latin typeface="Calibri"/>
                <a:ea typeface="Calibri"/>
                <a:cs typeface="Calibri"/>
              </a:rPr>
              <a:t>B</a:t>
            </a:r>
            <a:r>
              <a:rPr kumimoji="0" lang="en-IE" sz="2400" b="0" i="0" u="none" strike="noStrike" kern="1200" cap="none" spc="0" normalizeH="0" baseline="0" noProof="0">
                <a:ln>
                  <a:noFill/>
                </a:ln>
                <a:solidFill>
                  <a:srgbClr val="000000"/>
                </a:solidFill>
                <a:effectLst/>
                <a:uLnTx/>
                <a:uFillTx/>
                <a:latin typeface="Calibri"/>
                <a:ea typeface="Calibri"/>
                <a:cs typeface="Calibri"/>
              </a:rPr>
              <a:t>.2.</a:t>
            </a:r>
            <a:r>
              <a:rPr lang="en-IE" sz="2400">
                <a:latin typeface="Calibri"/>
                <a:ea typeface="Calibri"/>
                <a:cs typeface="Calibri"/>
              </a:rPr>
              <a:t>Elintarvikkeiden </a:t>
            </a:r>
            <a:r>
              <a:rPr lang="en-IE" sz="2400" err="1">
                <a:latin typeface="Calibri"/>
                <a:ea typeface="Calibri"/>
                <a:cs typeface="Calibri"/>
              </a:rPr>
              <a:t>tuotanto</a:t>
            </a:r>
            <a:r>
              <a:rPr lang="en-IE" sz="2400">
                <a:latin typeface="Calibri"/>
                <a:ea typeface="Calibri"/>
                <a:cs typeface="Calibri"/>
              </a:rPr>
              <a:t> </a:t>
            </a:r>
            <a:r>
              <a:rPr lang="en-IE" sz="2400" err="1">
                <a:latin typeface="Calibri"/>
                <a:ea typeface="Calibri"/>
                <a:cs typeface="Calibri"/>
              </a:rPr>
              <a:t>ja</a:t>
            </a:r>
            <a:r>
              <a:rPr lang="en-IE" sz="2400">
                <a:latin typeface="Calibri"/>
                <a:ea typeface="Calibri"/>
                <a:cs typeface="Calibri"/>
              </a:rPr>
              <a:t> </a:t>
            </a:r>
            <a:r>
              <a:rPr lang="en-IE" sz="2400" err="1">
                <a:latin typeface="Calibri"/>
                <a:ea typeface="Calibri"/>
                <a:cs typeface="Calibri"/>
              </a:rPr>
              <a:t>logistiikka</a:t>
            </a:r>
            <a:endParaRPr lang="en-IE" sz="2400" b="0" i="0" u="none" strike="noStrike" kern="1200" cap="none" spc="0" normalizeH="0" baseline="0" noProof="0">
              <a:ln>
                <a:noFill/>
              </a:ln>
              <a:solidFill>
                <a:srgbClr val="000000"/>
              </a:solidFill>
              <a:effectLst/>
              <a:uLnTx/>
              <a:uFillTx/>
              <a:latin typeface="Calibri"/>
              <a:ea typeface="Calibri"/>
              <a:cs typeface="Calibri"/>
            </a:endParaRP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1" y="2239128"/>
            <a:ext cx="6143488" cy="6691874"/>
          </a:xfrm>
        </p:spPr>
        <p:txBody>
          <a:bodyPr lIns="91440" tIns="45720" rIns="91440" bIns="45720" numCol="1" spcCol="288000" anchor="t">
            <a:noAutofit/>
          </a:bodyPr>
          <a:lstStyle/>
          <a:p>
            <a:pPr rtl="0" fontAlgn="base"/>
            <a:r>
              <a:rPr lang="fi-FI" sz="1400" b="1">
                <a:solidFill>
                  <a:schemeClr val="tx1"/>
                </a:solidFill>
                <a:highlight>
                  <a:srgbClr val="F79037"/>
                </a:highlight>
                <a:latin typeface="Calibri"/>
                <a:ea typeface="Calibri" panose="020F0502020204030204" pitchFamily="34" charset="0"/>
                <a:cs typeface="Calibri"/>
              </a:rPr>
              <a:t>Tavoite: Oppija tietää, kuinka tärkeää on ylläpitää hyviä elintarviketuotantolaitoksia infrastruktuurien ja käytäntöjen kannalta.</a:t>
            </a:r>
            <a:endParaRPr lang="fi-FI" sz="1400" b="1">
              <a:solidFill>
                <a:schemeClr val="tx1"/>
              </a:solidFill>
              <a:highlight>
                <a:srgbClr val="F79037"/>
              </a:highlight>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On tärkeää noudattaa tehokkaita elintarvikehygieniakäytäntöjä ruokaperäisten sairauksien, ruokavahinkojen ja ruoan pilaantumisen ehkäisemiseksi. </a:t>
            </a:r>
            <a:r>
              <a:rPr lang="fi-FI" sz="1200">
                <a:solidFill>
                  <a:schemeClr val="tx1"/>
                </a:solidFill>
                <a:latin typeface="Calibri"/>
                <a:ea typeface="Calibri" panose="020F0502020204030204" pitchFamily="34" charset="0"/>
                <a:cs typeface="Calibri"/>
              </a:rPr>
              <a:t>Elintarvikkeiden turvallisuudesta ja kulutukseen soveltuvuudesta vastaavat toimijat, joihin kuuluvat maanviljelijät, maahantuojat, valmistajat ja jalostajat, varasto-/logistiikkatoimijat, elintarvikekäsittelijät ja kuluttajat.</a:t>
            </a:r>
            <a:endParaRPr lang="fi-FI" sz="1200">
              <a:solidFill>
                <a:schemeClr val="tx1"/>
              </a:solidFill>
              <a:ea typeface="Calibri" panose="020F0502020204030204" pitchFamily="34" charset="0"/>
            </a:endParaRPr>
          </a:p>
          <a:p>
            <a:pPr rtl="0"/>
            <a:endParaRPr lang="fi-FI" sz="800">
              <a:solidFill>
                <a:schemeClr val="tx1"/>
              </a:solidFill>
              <a:ea typeface="Calibri" panose="020F0502020204030204" pitchFamily="34" charset="0"/>
            </a:endParaRPr>
          </a:p>
          <a:p>
            <a:pPr rtl="0"/>
            <a:r>
              <a:rPr lang="fi-FI" sz="1200">
                <a:latin typeface="Calibri"/>
                <a:ea typeface="Calibri" panose="020F0502020204030204" pitchFamily="34" charset="0"/>
                <a:cs typeface="Calibri"/>
              </a:rPr>
              <a:t>Elintarvikealan toimijan, Food Business Operator:in (FBO), päätavoitteena on tarjota turvallista ruokaa. </a:t>
            </a:r>
            <a:r>
              <a:rPr lang="fi-FI" sz="1200">
                <a:solidFill>
                  <a:schemeClr val="tx1"/>
                </a:solidFill>
                <a:latin typeface="Calibri"/>
                <a:ea typeface="Calibri" panose="020F0502020204030204" pitchFamily="34" charset="0"/>
                <a:cs typeface="Calibri"/>
              </a:rPr>
              <a:t>Joidenkin elintarvikealan toimittajien mukaan se riittää täyttämään WHO:n viisi periaatetta turvalliseen ruokaan. </a:t>
            </a:r>
          </a:p>
          <a:p>
            <a:pPr rtl="0"/>
            <a:endParaRPr lang="fi-FI" sz="800" b="1">
              <a:solidFill>
                <a:schemeClr val="tx1"/>
              </a:solidFill>
              <a:ea typeface="Calibri" panose="020F0502020204030204" pitchFamily="34" charset="0"/>
            </a:endParaRPr>
          </a:p>
          <a:p>
            <a:pPr rtl="0"/>
            <a:r>
              <a:rPr lang="fi-FI" sz="1300" b="1">
                <a:solidFill>
                  <a:schemeClr val="tx1"/>
                </a:solidFill>
                <a:latin typeface="Calibri"/>
                <a:ea typeface="Calibri" panose="020F0502020204030204" pitchFamily="34" charset="0"/>
                <a:cs typeface="Calibri"/>
              </a:rPr>
              <a:t>WHO:n viisi periaatetta turvalliseen ruokaan ovat:</a:t>
            </a:r>
            <a:endParaRPr lang="fi-FI" sz="1300" b="1">
              <a:solidFill>
                <a:schemeClr val="tx1"/>
              </a:solidFill>
              <a:ea typeface="Calibri" panose="020F0502020204030204" pitchFamily="34" charset="0"/>
            </a:endParaRPr>
          </a:p>
          <a:p>
            <a:pPr marL="2015490" indent="-171450"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pidä puhtaana,</a:t>
            </a:r>
            <a:endParaRPr lang="fi-FI" sz="1200" b="1">
              <a:solidFill>
                <a:schemeClr val="tx1"/>
              </a:solidFill>
              <a:ea typeface="Calibri" panose="020F0502020204030204" pitchFamily="34" charset="0"/>
            </a:endParaRPr>
          </a:p>
          <a:p>
            <a:pPr marL="2015490" indent="-171450"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erota raaka ja keitetty,</a:t>
            </a:r>
            <a:endParaRPr lang="fi-FI" sz="1200" b="1">
              <a:solidFill>
                <a:schemeClr val="tx1"/>
              </a:solidFill>
              <a:ea typeface="Calibri" panose="020F0502020204030204" pitchFamily="34" charset="0"/>
            </a:endParaRPr>
          </a:p>
          <a:p>
            <a:pPr marL="2015490" indent="-171450"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kypsennä kunnolla,</a:t>
            </a:r>
            <a:endParaRPr lang="fi-FI" sz="1200" b="1">
              <a:solidFill>
                <a:schemeClr val="tx1"/>
              </a:solidFill>
              <a:ea typeface="Calibri" panose="020F0502020204030204" pitchFamily="34" charset="0"/>
            </a:endParaRPr>
          </a:p>
          <a:p>
            <a:pPr marL="2015490" indent="-171450"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säilytä ruoka turvallisissa lämpötiloissa ja</a:t>
            </a:r>
            <a:endParaRPr lang="fi-FI" sz="1200" b="1">
              <a:solidFill>
                <a:schemeClr val="tx1"/>
              </a:solidFill>
              <a:ea typeface="Calibri" panose="020F0502020204030204" pitchFamily="34" charset="0"/>
            </a:endParaRPr>
          </a:p>
          <a:p>
            <a:pPr marL="2015490" indent="-171450"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käytä turvallista vettä ja raaka-aineita.</a:t>
            </a:r>
            <a:endParaRPr lang="fi-FI" sz="1200" b="1">
              <a:solidFill>
                <a:schemeClr val="tx1"/>
              </a:solidFill>
              <a:ea typeface="Calibri" panose="020F0502020204030204" pitchFamily="34" charset="0"/>
            </a:endParaRPr>
          </a:p>
          <a:p>
            <a:pPr marL="2015490" rtl="0"/>
            <a:endParaRPr lang="fi-FI" sz="800" b="1">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Elintarvikealan toimijoiden on oltava tietoisia vaaroista, jotka voivat vaikuttaa heidän elintarvikkeisiinsa. Hyvät hygieniakäytännöt (Good Hygiene Practices, GHP) ovat perusta heidän liiketoimintaansa liittyvien vaarojen tehokkaalle hallinnalle. </a:t>
            </a:r>
            <a:r>
              <a:rPr lang="fi-FI" sz="1200">
                <a:latin typeface="Calibri"/>
                <a:ea typeface="Calibri" panose="020F0502020204030204" pitchFamily="34" charset="0"/>
                <a:cs typeface="Calibri"/>
              </a:rPr>
              <a:t>Joissakin tilanteissa GHP:n käyttöönotto saattaa kuitenkin olla riittämätöntä varmistamaan </a:t>
            </a:r>
            <a:r>
              <a:rPr lang="fi-FI" sz="1200">
                <a:solidFill>
                  <a:schemeClr val="tx1"/>
                </a:solidFill>
                <a:latin typeface="Calibri"/>
                <a:ea typeface="Calibri" panose="020F0502020204030204" pitchFamily="34" charset="0"/>
                <a:cs typeface="Calibri"/>
              </a:rPr>
              <a:t>elintarviketurvallisuuden, joka johtuu elintarviketoimen monimutkaisuudesta ja/tai tuotteeseen tai prosessiin liittyvistä erityisistä vaaroista, tekniikan kehityksestä tai tuotteen loppukäytöstä. Tapaukset, joissa on olemassa merkittäviä vaaroja, joita GHP:t eivät hallitse, tulee ottaa huomioon Hazard Analysis and Critical Control Points (HACCP) -suunnitelmassa. Näin ollen GHP:t ovat kaikkien elintarvikehygieniajärjestelmien perusta, jotka tukevat turvallisten ja sopivien elintarvikkeiden tuotantoa.</a:t>
            </a:r>
            <a:endParaRPr lang="fi-FI">
              <a:solidFill>
                <a:schemeClr val="tx1"/>
              </a:solidFill>
            </a:endParaRPr>
          </a:p>
          <a:p>
            <a:pPr algn="l" rtl="0"/>
            <a:endParaRPr lang="en-US" sz="1200">
              <a:solidFill>
                <a:srgbClr val="F79037"/>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1026" name="Picture 2">
            <a:extLst>
              <a:ext uri="{FF2B5EF4-FFF2-40B4-BE49-F238E27FC236}">
                <a16:creationId xmlns:a16="http://schemas.microsoft.com/office/drawing/2014/main" id="{77BE5C60-ABAD-A399-2234-DBB1AE429B1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62838" y="7317536"/>
            <a:ext cx="3797418" cy="13638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2047CFC-F15F-6A02-5AA9-E60008FDC541}"/>
              </a:ext>
            </a:extLst>
          </p:cNvPr>
          <p:cNvSpPr txBox="1"/>
          <p:nvPr/>
        </p:nvSpPr>
        <p:spPr>
          <a:xfrm>
            <a:off x="901535" y="7378719"/>
            <a:ext cx="2353858" cy="986703"/>
          </a:xfrm>
          <a:prstGeom prst="rect">
            <a:avLst/>
          </a:prstGeom>
          <a:noFill/>
        </p:spPr>
        <p:txBody>
          <a:bodyPr wrap="square">
            <a:spAutoFit/>
          </a:bodyPr>
          <a:lstStyle/>
          <a:p>
            <a:pPr marL="0" marR="0" lvl="0" indent="0" algn="l"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Saat lisätietoja siitä, mitä elintarviketuotantolaitoksissa on otettava huomioon napsauttamalla </a:t>
            </a:r>
            <a:r>
              <a:rPr kumimoji="0" lang="en-US" sz="12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tästä</a:t>
            </a:r>
            <a:endParaRPr kumimoji="0" lang="en-US" sz="12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602E01-248B-FD3D-DC83-A81832E253A5}"/>
              </a:ext>
            </a:extLst>
          </p:cNvPr>
          <p:cNvPicPr>
            <a:picLocks noChangeAspect="1"/>
          </p:cNvPicPr>
          <p:nvPr/>
        </p:nvPicPr>
        <p:blipFill>
          <a:blip r:embed="rId4"/>
          <a:stretch>
            <a:fillRect/>
          </a:stretch>
        </p:blipFill>
        <p:spPr>
          <a:xfrm>
            <a:off x="119419" y="7671234"/>
            <a:ext cx="493080" cy="474817"/>
          </a:xfrm>
          <a:prstGeom prst="rect">
            <a:avLst/>
          </a:prstGeom>
        </p:spPr>
      </p:pic>
      <p:sp>
        <p:nvSpPr>
          <p:cNvPr id="34" name="TextBox 33">
            <a:extLst>
              <a:ext uri="{FF2B5EF4-FFF2-40B4-BE49-F238E27FC236}">
                <a16:creationId xmlns:a16="http://schemas.microsoft.com/office/drawing/2014/main" id="{E37D1FB2-C3CA-DB2A-0BF5-C12CEAF1B724}"/>
              </a:ext>
            </a:extLst>
          </p:cNvPr>
          <p:cNvSpPr txBox="1"/>
          <p:nvPr/>
        </p:nvSpPr>
        <p:spPr>
          <a:xfrm>
            <a:off x="0" y="9542473"/>
            <a:ext cx="7683910" cy="530493"/>
          </a:xfrm>
          <a:prstGeom prst="rect">
            <a:avLst/>
          </a:prstGeom>
          <a:solidFill>
            <a:schemeClr val="bg1"/>
          </a:solidFill>
        </p:spPr>
        <p:txBody>
          <a:bodyPr wrap="square" rtlCol="0">
            <a:spAutoFit/>
          </a:bodyPr>
          <a:lstStyle/>
          <a:p>
            <a:pPr algn="l" rtl="0"/>
            <a:endParaRPr lang="en-IE"/>
          </a:p>
        </p:txBody>
      </p:sp>
      <p:sp>
        <p:nvSpPr>
          <p:cNvPr id="4" name="Rectangle: Rounded Corners 3">
            <a:extLst>
              <a:ext uri="{FF2B5EF4-FFF2-40B4-BE49-F238E27FC236}">
                <a16:creationId xmlns:a16="http://schemas.microsoft.com/office/drawing/2014/main" id="{634C530D-B071-7435-082D-B7368F032A9D}"/>
              </a:ext>
            </a:extLst>
          </p:cNvPr>
          <p:cNvSpPr/>
          <p:nvPr/>
        </p:nvSpPr>
        <p:spPr>
          <a:xfrm>
            <a:off x="-1" y="8681362"/>
            <a:ext cx="7559675" cy="1522092"/>
          </a:xfrm>
          <a:prstGeom prst="round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kumimoji="0" lang="fi-FI"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Määritelmät:</a:t>
            </a:r>
            <a:endParaRPr lang="fi-FI"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endParaRPr>
          </a:p>
          <a:p>
            <a:pPr marL="171450" indent="-171450" algn="ctr"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 </a:t>
            </a:r>
            <a:r>
              <a:rPr kumimoji="0" lang="fi-FI"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Ruokahygienia: </a:t>
            </a:r>
            <a:r>
              <a:rPr kumimoji="0" lang="fi-FI" sz="120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Kaikki olosuhteet ja toimenpiteet, joita tarvitaan elintarvikkeiden turvallisuuden ja soveltuvuuden varmistamiseksi elintarvikeketjun kaikissa vaiheissa </a:t>
            </a:r>
            <a:r>
              <a:rPr kumimoji="0" lang="fi-FI"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r>
              <a:rPr lang="fi-FI" sz="1200">
                <a:solidFill>
                  <a:schemeClr val="tx1"/>
                </a:solidFill>
                <a:latin typeface="Calibri"/>
                <a:ea typeface="Calibri" panose="020F0502020204030204" pitchFamily="34" charset="0"/>
                <a:cs typeface="Calibri"/>
              </a:rPr>
              <a:t> </a:t>
            </a:r>
            <a:endParaRPr lang="fi-FI"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rtl="0">
              <a:buFont typeface="Arial" panose="020B0604020202020204" pitchFamily="34" charset="0"/>
              <a:buChar char="•"/>
            </a:pPr>
            <a:r>
              <a:rPr lang="fi-FI" sz="1200" b="1">
                <a:solidFill>
                  <a:schemeClr val="tx1"/>
                </a:solidFill>
                <a:latin typeface="Calibri"/>
                <a:ea typeface="Calibri" panose="020F0502020204030204" pitchFamily="34" charset="0"/>
                <a:cs typeface="Calibri"/>
              </a:rPr>
              <a:t>Vaara</a:t>
            </a:r>
            <a:r>
              <a:rPr kumimoji="0" lang="fi-FI"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kumimoji="0" lang="fi-FI" sz="120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Biologinen, kemiallinen tai fysikaalinen tekijä elintarvikkeessa, joka voi aiheuttaa haitallisia terveysvaikutuksia </a:t>
            </a:r>
            <a:r>
              <a:rPr kumimoji="0" lang="fi-FI"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r>
              <a:rPr lang="fi-FI" sz="1200">
                <a:solidFill>
                  <a:schemeClr val="tx1"/>
                </a:solidFill>
                <a:latin typeface="Calibri"/>
                <a:ea typeface="Calibri" panose="020F0502020204030204" pitchFamily="34" charset="0"/>
                <a:cs typeface="Calibri"/>
              </a:rPr>
              <a:t> </a:t>
            </a:r>
            <a:endParaRPr lang="fi-FI"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rtl="0">
              <a:buFont typeface="Arial" panose="020B0604020202020204" pitchFamily="34" charset="0"/>
              <a:buChar char="•"/>
            </a:pPr>
            <a:r>
              <a:rPr kumimoji="0" lang="fi-FI"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Hyvät hygieniakäytännöt </a:t>
            </a:r>
            <a:r>
              <a:rPr lang="fi-FI" sz="1200">
                <a:solidFill>
                  <a:schemeClr val="tx1"/>
                </a:solidFill>
                <a:latin typeface="Calibri"/>
                <a:ea typeface="Calibri" panose="020F0502020204030204" pitchFamily="34" charset="0"/>
                <a:cs typeface="Calibri"/>
              </a:rPr>
              <a:t>[</a:t>
            </a:r>
            <a:r>
              <a:rPr kumimoji="0" lang="fi-FI"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GHP:t</a:t>
            </a:r>
            <a:r>
              <a:rPr lang="fi-FI" sz="1200">
                <a:solidFill>
                  <a:schemeClr val="tx1"/>
                </a:solidFill>
                <a:latin typeface="Calibri"/>
                <a:ea typeface="Calibri" panose="020F0502020204030204" pitchFamily="34" charset="0"/>
                <a:cs typeface="Calibri"/>
              </a:rPr>
              <a:t>]</a:t>
            </a:r>
            <a:r>
              <a:rPr kumimoji="0" lang="fi-FI"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ovat</a:t>
            </a:r>
            <a:r>
              <a:rPr kumimoji="0" lang="fi-FI"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kumimoji="0" lang="fi-FI" sz="1200" b="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elintarvikeketjun missä tahansa vaiheessa sovellettavat perustoimenpiteet ja ehdot turvallisten ja sopivien elintarvikkeiden tarjoamiseksi </a:t>
            </a:r>
            <a:r>
              <a:rPr kumimoji="0" lang="fi-FI"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endParaRPr lang="fi-FI">
              <a:solidFill>
                <a:schemeClr val="tx1"/>
              </a:solidFill>
              <a:latin typeface="Calibri"/>
              <a:cs typeface="Calibri"/>
            </a:endParaRPr>
          </a:p>
        </p:txBody>
      </p:sp>
    </p:spTree>
    <p:extLst>
      <p:ext uri="{BB962C8B-B14F-4D97-AF65-F5344CB8AC3E}">
        <p14:creationId xmlns:p14="http://schemas.microsoft.com/office/powerpoint/2010/main" val="58814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56753" y="610783"/>
            <a:ext cx="5790207"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latin typeface="Calibri"/>
                <a:ea typeface="Calibri"/>
                <a:cs typeface="Calibri"/>
              </a:rPr>
              <a:t>B</a:t>
            </a:r>
            <a:r>
              <a:rPr kumimoji="0" lang="en-IE" sz="3600" b="0" i="0" u="none" strike="noStrike" kern="1200" cap="none" spc="0" normalizeH="0" baseline="0" noProof="0">
                <a:ln>
                  <a:noFill/>
                </a:ln>
                <a:solidFill>
                  <a:srgbClr val="000000"/>
                </a:solidFill>
                <a:effectLst/>
                <a:uLnTx/>
                <a:uFillTx/>
                <a:latin typeface="Calibri"/>
                <a:ea typeface="Calibri"/>
                <a:cs typeface="Calibri"/>
              </a:rPr>
              <a:t>.2.</a:t>
            </a:r>
            <a:r>
              <a:rPr lang="en-IE" sz="3600" err="1">
                <a:latin typeface="Calibri"/>
                <a:ea typeface="Calibri"/>
                <a:cs typeface="Calibri"/>
              </a:rPr>
              <a:t>Elintarvikkeiden</a:t>
            </a:r>
            <a:r>
              <a:rPr lang="en-IE" sz="3600">
                <a:latin typeface="Calibri"/>
                <a:ea typeface="Calibri"/>
                <a:cs typeface="Calibri"/>
              </a:rPr>
              <a:t> </a:t>
            </a:r>
            <a:r>
              <a:rPr lang="en-IE" sz="3600" err="1">
                <a:latin typeface="Calibri"/>
                <a:ea typeface="Calibri"/>
                <a:cs typeface="Calibri"/>
              </a:rPr>
              <a:t>tuotanto</a:t>
            </a:r>
            <a:r>
              <a:rPr lang="en-IE" sz="3600">
                <a:latin typeface="Calibri"/>
                <a:ea typeface="Calibri"/>
                <a:cs typeface="Calibri"/>
              </a:rPr>
              <a:t> </a:t>
            </a:r>
            <a:r>
              <a:rPr lang="en-IE" sz="3600" err="1">
                <a:latin typeface="Calibri"/>
                <a:ea typeface="Calibri"/>
                <a:cs typeface="Calibri"/>
              </a:rPr>
              <a:t>ja</a:t>
            </a:r>
            <a:r>
              <a:rPr lang="en-IE" sz="3600">
                <a:latin typeface="Calibri"/>
                <a:ea typeface="Calibri"/>
                <a:cs typeface="Calibri"/>
              </a:rPr>
              <a:t> </a:t>
            </a:r>
            <a:r>
              <a:rPr lang="en-IE" sz="3600" err="1">
                <a:latin typeface="Calibri"/>
                <a:ea typeface="Calibri"/>
                <a:cs typeface="Calibri"/>
              </a:rPr>
              <a:t>logistiikka</a:t>
            </a:r>
            <a:endParaRPr lang="en-IE" sz="3600" b="0" i="0" u="none" strike="noStrike" kern="1200" cap="none" spc="0" normalizeH="0" baseline="0" noProof="0">
              <a:ln>
                <a:noFill/>
              </a:ln>
              <a:solidFill>
                <a:srgbClr val="000000"/>
              </a:solidFill>
              <a:effectLst/>
              <a:uLnTx/>
              <a:uFillTx/>
              <a:latin typeface="Calibri"/>
              <a:ea typeface="Calibri"/>
              <a:cs typeface="Calibri"/>
            </a:endParaRPr>
          </a:p>
          <a:p>
            <a:pPr rtl="0"/>
            <a:endParaRPr lang="en-IE" sz="36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234377"/>
            <a:ext cx="6343241" cy="6820641"/>
          </a:xfrm>
        </p:spPr>
        <p:txBody>
          <a:bodyPr lIns="91440" tIns="45720" rIns="91440" bIns="45720" numCol="1" spcCol="288000" anchor="t">
            <a:noAutofit/>
          </a:bodyPr>
          <a:lstStyle/>
          <a:p>
            <a:pPr algn="l" rtl="0"/>
            <a:r>
              <a:rPr lang="fi-FI" sz="1400" b="1">
                <a:solidFill>
                  <a:schemeClr val="tx1"/>
                </a:solidFill>
                <a:latin typeface="Calibri"/>
                <a:ea typeface="Calibri" panose="020F0502020204030204" pitchFamily="34" charset="0"/>
                <a:cs typeface="Calibri"/>
              </a:rPr>
              <a:t>Muita huomioita:</a:t>
            </a:r>
          </a:p>
          <a:p>
            <a:pPr algn="l" rtl="0"/>
            <a:endParaRPr lang="fi-FI" sz="1200">
              <a:solidFill>
                <a:srgbClr val="F79037"/>
              </a:solidFill>
              <a:ea typeface="Calibri" panose="020F0502020204030204" pitchFamily="34" charset="0"/>
            </a:endParaRPr>
          </a:p>
          <a:p>
            <a:pPr algn="l" rtl="0"/>
            <a:r>
              <a:rPr lang="fi-FI" sz="1200">
                <a:solidFill>
                  <a:schemeClr val="tx1"/>
                </a:solidFill>
                <a:latin typeface="Calibri"/>
                <a:ea typeface="Calibri" panose="020F0502020204030204" pitchFamily="34" charset="0"/>
                <a:cs typeface="Calibri"/>
              </a:rPr>
              <a:t>On olennaista, että elintarvikkeiden valmistustiloissa on mahdollista erottaa tehokkaasti allergeeneja mahdollisesti sisältävät tuotekierrot niistä, jotka eivät voi sisältää allergeeneja.</a:t>
            </a:r>
          </a:p>
          <a:p>
            <a:pPr algn="l" rtl="0"/>
            <a:endParaRPr lang="fi-FI" sz="1200">
              <a:solidFill>
                <a:schemeClr val="tx1"/>
              </a:solidFill>
              <a:latin typeface="Calibri"/>
              <a:ea typeface="Calibri" panose="020F0502020204030204" pitchFamily="34" charset="0"/>
              <a:cs typeface="Calibri"/>
            </a:endParaRPr>
          </a:p>
          <a:p>
            <a:pPr algn="l" rtl="0"/>
            <a:r>
              <a:rPr lang="fi-FI" sz="1200">
                <a:solidFill>
                  <a:schemeClr val="tx1"/>
                </a:solidFill>
                <a:latin typeface="Calibri"/>
                <a:ea typeface="Calibri" panose="020F0502020204030204" pitchFamily="34" charset="0"/>
                <a:cs typeface="Calibri"/>
              </a:rPr>
              <a:t>Lisäksi yritykset, jotka tuottavat </a:t>
            </a:r>
            <a:r>
              <a:rPr lang="fi-FI" sz="1200" b="1">
                <a:solidFill>
                  <a:schemeClr val="tx1"/>
                </a:solidFill>
                <a:latin typeface="Calibri"/>
                <a:ea typeface="Calibri" panose="020F0502020204030204" pitchFamily="34" charset="0"/>
                <a:cs typeface="Calibri"/>
              </a:rPr>
              <a:t>Halal-</a:t>
            </a:r>
            <a:r>
              <a:rPr lang="fi-FI" sz="1200">
                <a:solidFill>
                  <a:schemeClr val="tx1"/>
                </a:solidFill>
                <a:latin typeface="Calibri"/>
                <a:ea typeface="Calibri" panose="020F0502020204030204" pitchFamily="34" charset="0"/>
                <a:cs typeface="Calibri"/>
              </a:rPr>
              <a:t>tuotteita, on oltava Halal-sertifioitu Codex Alimentarius Commissionin mukaan (Halal Certification Authority [HCA], 2022). Siksi on välttämätöntä noudattaa tiukasti tämän sertifiointijärjestelmän tuotantosääntöjä. Lisäksi </a:t>
            </a:r>
            <a:r>
              <a:rPr lang="fi-FI" sz="1200" b="1">
                <a:solidFill>
                  <a:schemeClr val="tx1"/>
                </a:solidFill>
                <a:latin typeface="Calibri"/>
                <a:ea typeface="Calibri" panose="020F0502020204030204" pitchFamily="34" charset="0"/>
                <a:cs typeface="Calibri"/>
              </a:rPr>
              <a:t>kosher</a:t>
            </a:r>
            <a:r>
              <a:rPr lang="fi-FI" sz="1200">
                <a:solidFill>
                  <a:schemeClr val="tx1"/>
                </a:solidFill>
                <a:latin typeface="Calibri"/>
                <a:ea typeface="Calibri" panose="020F0502020204030204" pitchFamily="34" charset="0"/>
                <a:cs typeface="Calibri"/>
              </a:rPr>
              <a:t>-tila on paikka, jossa myydään, keitetään tai syödään juutalaisen lain vaatimukset täyttävää ruokaa.</a:t>
            </a:r>
          </a:p>
          <a:p>
            <a:pPr algn="l" rtl="0"/>
            <a:endParaRPr lang="fi-FI" sz="800">
              <a:solidFill>
                <a:schemeClr val="tx1"/>
              </a:solidFill>
              <a:ea typeface="Calibri" panose="020F0502020204030204" pitchFamily="34" charset="0"/>
            </a:endParaRPr>
          </a:p>
          <a:p>
            <a:pPr algn="l" rtl="0"/>
            <a:r>
              <a:rPr lang="fi-FI" sz="1200">
                <a:solidFill>
                  <a:schemeClr val="tx1"/>
                </a:solidFill>
                <a:latin typeface="Calibri"/>
                <a:ea typeface="Calibri" panose="020F0502020204030204" pitchFamily="34" charset="0"/>
                <a:cs typeface="Calibri"/>
              </a:rPr>
              <a:t>Esimerkiksi Halal-sertifioinnin osalta tarkastajat (HCA, 2022):</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tarkastavat sisäisen varastoinnin, valmistelun, pakkauksen ja valmiiden tuotteiden varastointitilat;</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tarkastavat tuotantolinjat;</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suorittavat tarvittaessa laboratoriokokeet;</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tarkastavat kaikki varastossa olevat materiaalit;</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varmistavat, että kone on tarkoitettu vain Halal-käyttöön;</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varmistavat, ettei saastumista sian tai ei-halal-tuotteiden kanssa ole.</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tarkistavat Halal Assurance Procedures Manual -käsikirjassa vaaditut asiakirjat, ja</a:t>
            </a:r>
            <a:endParaRPr lang="fi-FI" sz="1200">
              <a:solidFill>
                <a:schemeClr val="tx1"/>
              </a:solidFill>
              <a:ea typeface="Calibri" panose="020F0502020204030204" pitchFamily="34" charset="0"/>
            </a:endParaRPr>
          </a:p>
          <a:p>
            <a:pPr marL="285750" indent="-285750" algn="l" rtl="0">
              <a:buAutoNum type="romanLcParenBoth"/>
            </a:pPr>
            <a:r>
              <a:rPr lang="fi-FI" sz="1200">
                <a:solidFill>
                  <a:schemeClr val="tx1"/>
                </a:solidFill>
                <a:latin typeface="Calibri"/>
                <a:ea typeface="Calibri" panose="020F0502020204030204" pitchFamily="34" charset="0"/>
                <a:cs typeface="Calibri"/>
              </a:rPr>
              <a:t>keskustelevat suunnitelmasta johdon kanssa.</a:t>
            </a:r>
          </a:p>
          <a:p>
            <a:pPr marL="285750" indent="-285750" algn="l" rtl="0">
              <a:buAutoNum type="romanLcParenBoth"/>
            </a:pPr>
            <a:endParaRPr lang="fi-FI" sz="1200">
              <a:solidFill>
                <a:schemeClr val="tx1"/>
              </a:solidFill>
              <a:ea typeface="Calibri" panose="020F0502020204030204" pitchFamily="34" charset="0"/>
            </a:endParaRPr>
          </a:p>
          <a:p>
            <a:pPr algn="l" rtl="0"/>
            <a:r>
              <a:rPr lang="fi-FI" sz="1400" b="1">
                <a:solidFill>
                  <a:schemeClr val="tx1"/>
                </a:solidFill>
                <a:latin typeface="Calibri"/>
                <a:ea typeface="Calibri" panose="020F0502020204030204" pitchFamily="34" charset="0"/>
                <a:cs typeface="Calibri"/>
              </a:rPr>
              <a:t>Vaarojen hallinta:</a:t>
            </a:r>
          </a:p>
          <a:p>
            <a:pPr algn="l" rtl="0"/>
            <a:endParaRPr lang="fi-FI" sz="800" b="1">
              <a:solidFill>
                <a:schemeClr val="tx1"/>
              </a:solidFill>
              <a:ea typeface="Calibri" panose="020F0502020204030204" pitchFamily="34" charset="0"/>
            </a:endParaRPr>
          </a:p>
          <a:p>
            <a:pPr algn="l" rtl="0"/>
            <a:r>
              <a:rPr lang="fi-FI" sz="1200" b="1">
                <a:latin typeface="Calibri"/>
                <a:ea typeface="Calibri" panose="020F0502020204030204" pitchFamily="34" charset="0"/>
                <a:cs typeface="Calibri"/>
              </a:rPr>
              <a:t>"</a:t>
            </a:r>
            <a:r>
              <a:rPr lang="fi-FI" sz="1200" b="1" i="1">
                <a:latin typeface="Calibri"/>
                <a:ea typeface="Calibri" panose="020F0502020204030204" pitchFamily="34" charset="0"/>
                <a:cs typeface="Calibri"/>
              </a:rPr>
              <a:t>HACCP-järjestelmä </a:t>
            </a:r>
            <a:r>
              <a:rPr lang="fi-FI" sz="1200" i="1">
                <a:solidFill>
                  <a:schemeClr val="tx1"/>
                </a:solidFill>
                <a:latin typeface="Calibri"/>
                <a:ea typeface="Calibri" panose="020F0502020204030204" pitchFamily="34" charset="0"/>
                <a:cs typeface="Calibri"/>
              </a:rPr>
              <a:t>tunnistaa ja tehostaa tarvittaessa merkittävien vaarojen hallintaa verrattuna laitoksen soveltamien GHP:iden aikaansaamiin vaaroihin</a:t>
            </a:r>
            <a:r>
              <a:rPr lang="fi-FI" sz="1200">
                <a:solidFill>
                  <a:schemeClr val="tx1"/>
                </a:solidFill>
                <a:latin typeface="Calibri"/>
                <a:ea typeface="Calibri" panose="020F0502020204030204" pitchFamily="34" charset="0"/>
                <a:cs typeface="Calibri"/>
              </a:rPr>
              <a:t>" (Codex Alimentarius, 2011). HACCP-järjestelmän tavoitteena on valvoa kriittisiä ohjauspisteitä [Critical Control Points, CCP]. Jokaiselle CCP:lle asetetaan kriittiset rajat ja korjaavat toimenpiteet, kun asetettuja rajoja ei saavuteta. Näin ollen HACCP antaa johdonmukaista ja todennettavissa olevaa valvontaa GHP:n käyttöönoton lisäksi.</a:t>
            </a:r>
            <a:endParaRPr lang="fi-FI">
              <a:solidFill>
                <a:schemeClr val="tx1"/>
              </a:solidFill>
            </a:endParaRPr>
          </a:p>
          <a:p>
            <a:pPr algn="l" rtl="0"/>
            <a:endParaRPr lang="fi-FI" sz="1200">
              <a:solidFill>
                <a:schemeClr val="tx1"/>
              </a:solidFill>
              <a:ea typeface="Calibri" panose="020F0502020204030204" pitchFamily="34" charset="0"/>
            </a:endParaRPr>
          </a:p>
          <a:p>
            <a:pPr algn="l" rtl="0"/>
            <a:r>
              <a:rPr lang="fi-FI" sz="1200">
                <a:solidFill>
                  <a:schemeClr val="tx1"/>
                </a:solidFill>
                <a:latin typeface="Calibri"/>
                <a:ea typeface="Calibri" panose="020F0502020204030204" pitchFamily="34" charset="0"/>
                <a:cs typeface="Calibri"/>
              </a:rPr>
              <a:t>Saat lisätietoja HACCP-järjestelmästä napsauttamalla </a:t>
            </a:r>
            <a:r>
              <a:rPr lang="fi-FI"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r>
              <a:rPr lang="fi-FI" sz="1200">
                <a:solidFill>
                  <a:schemeClr val="tx1"/>
                </a:solidFill>
                <a:latin typeface="Calibri"/>
                <a:ea typeface="Calibri" panose="020F0502020204030204" pitchFamily="34" charset="0"/>
                <a:cs typeface="Calibri"/>
              </a:rPr>
              <a:t> </a:t>
            </a:r>
            <a:endParaRPr lang="fi-FI"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Rectangle: Rounded Corners 3">
            <a:extLst>
              <a:ext uri="{FF2B5EF4-FFF2-40B4-BE49-F238E27FC236}">
                <a16:creationId xmlns:a16="http://schemas.microsoft.com/office/drawing/2014/main" id="{634C530D-B071-7435-082D-B7368F032A9D}"/>
              </a:ext>
            </a:extLst>
          </p:cNvPr>
          <p:cNvSpPr/>
          <p:nvPr/>
        </p:nvSpPr>
        <p:spPr>
          <a:xfrm>
            <a:off x="1004466" y="7810224"/>
            <a:ext cx="6366195" cy="1294423"/>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Määritelmät:</a:t>
            </a:r>
          </a:p>
          <a:p>
            <a:pPr marL="171450" indent="-171450" algn="l" rtl="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HACCP-järjestelmä: </a:t>
            </a:r>
            <a:r>
              <a:rPr lang="en-US" sz="1200" b="0" i="1">
                <a:solidFill>
                  <a:srgbClr val="000000"/>
                </a:solidFill>
                <a:effectLst/>
                <a:latin typeface="Calibri"/>
                <a:ea typeface="Calibri" panose="020F0502020204030204" pitchFamily="34" charset="0"/>
                <a:cs typeface="Calibri"/>
              </a:rPr>
              <a:t>HACCP-suunnitelman laatiminen ja menettelyjen toteuttaminen sen mukaisesti </a:t>
            </a:r>
            <a:r>
              <a:rPr lang="en-US" sz="1200" b="0" i="0">
                <a:solidFill>
                  <a:srgbClr val="000000"/>
                </a:solidFill>
                <a:effectLst/>
                <a:latin typeface="Calibri"/>
                <a:ea typeface="Calibri" panose="020F0502020204030204" pitchFamily="34" charset="0"/>
                <a:cs typeface="Calibri"/>
              </a:rPr>
              <a:t>(Codex Alimentarius, 2011).</a:t>
            </a:r>
            <a:r>
              <a:rPr lang="en-US" sz="1200" b="1" i="0">
                <a:solidFill>
                  <a:srgbClr val="000000"/>
                </a:solidFill>
                <a:effectLst/>
                <a:latin typeface="Calibri"/>
                <a:ea typeface="Calibri" panose="020F0502020204030204" pitchFamily="34" charset="0"/>
                <a:cs typeface="Calibri"/>
              </a:rPr>
              <a:t> </a:t>
            </a:r>
            <a:r>
              <a:rPr lang="en-US" sz="1200" b="0" i="0">
                <a:solidFill>
                  <a:srgbClr val="000000"/>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HACCP-suunnitelma: </a:t>
            </a:r>
            <a:r>
              <a:rPr lang="en-US" sz="1200" b="0" i="1">
                <a:solidFill>
                  <a:srgbClr val="000000"/>
                </a:solidFill>
                <a:effectLst/>
                <a:latin typeface="Calibri"/>
                <a:ea typeface="Calibri" panose="020F0502020204030204" pitchFamily="34" charset="0"/>
                <a:cs typeface="Calibri"/>
              </a:rPr>
              <a:t>HACCP-periaatteiden mukaisesti laadittu dokumentaatio tai asiakirjasarja elintarvikealan merkittävien vaarojen hallinnan varmistamiseksi </a:t>
            </a:r>
            <a:r>
              <a:rPr lang="en-US" sz="1200" b="0" i="0">
                <a:solidFill>
                  <a:srgbClr val="000000"/>
                </a:solidFill>
                <a:effectLst/>
                <a:latin typeface="Calibri"/>
                <a:ea typeface="Calibri" panose="020F0502020204030204" pitchFamily="34" charset="0"/>
                <a:cs typeface="Calibri"/>
              </a:rPr>
              <a:t>(Codex Alimentarius, 2011).</a:t>
            </a:r>
          </a:p>
        </p:txBody>
      </p:sp>
      <p:pic>
        <p:nvPicPr>
          <p:cNvPr id="5" name="Picture 4">
            <a:extLst>
              <a:ext uri="{FF2B5EF4-FFF2-40B4-BE49-F238E27FC236}">
                <a16:creationId xmlns:a16="http://schemas.microsoft.com/office/drawing/2014/main" id="{347F6523-7447-7605-2689-FC0AEBEE314B}"/>
              </a:ext>
            </a:extLst>
          </p:cNvPr>
          <p:cNvPicPr>
            <a:picLocks noChangeAspect="1"/>
          </p:cNvPicPr>
          <p:nvPr/>
        </p:nvPicPr>
        <p:blipFill>
          <a:blip r:embed="rId3"/>
          <a:stretch>
            <a:fillRect/>
          </a:stretch>
        </p:blipFill>
        <p:spPr>
          <a:xfrm>
            <a:off x="85954" y="7221277"/>
            <a:ext cx="493080" cy="474817"/>
          </a:xfrm>
          <a:prstGeom prst="rect">
            <a:avLst/>
          </a:prstGeom>
        </p:spPr>
      </p:pic>
    </p:spTree>
    <p:extLst>
      <p:ext uri="{BB962C8B-B14F-4D97-AF65-F5344CB8AC3E}">
        <p14:creationId xmlns:p14="http://schemas.microsoft.com/office/powerpoint/2010/main" val="42147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5179" y="583213"/>
            <a:ext cx="5851781" cy="651900"/>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latin typeface="Calibri"/>
                <a:ea typeface="Calibri"/>
                <a:cs typeface="Calibri"/>
              </a:rPr>
              <a:t>B</a:t>
            </a:r>
            <a:r>
              <a:rPr kumimoji="0" lang="en-IE" sz="3600" b="0" i="0" u="none" strike="noStrike" kern="1200" cap="none" spc="0" normalizeH="0" baseline="0" noProof="0">
                <a:ln>
                  <a:noFill/>
                </a:ln>
                <a:solidFill>
                  <a:srgbClr val="000000"/>
                </a:solidFill>
                <a:effectLst/>
                <a:uLnTx/>
                <a:uFillTx/>
                <a:latin typeface="Calibri"/>
                <a:ea typeface="Calibri"/>
                <a:cs typeface="Calibri"/>
              </a:rPr>
              <a:t>.2.</a:t>
            </a:r>
            <a:r>
              <a:rPr lang="en-IE" sz="3600" err="1">
                <a:latin typeface="Calibri"/>
                <a:ea typeface="Calibri"/>
                <a:cs typeface="Calibri"/>
              </a:rPr>
              <a:t>Elintarvikkeiden</a:t>
            </a:r>
            <a:r>
              <a:rPr lang="en-IE" sz="3600">
                <a:latin typeface="Calibri"/>
                <a:ea typeface="Calibri"/>
                <a:cs typeface="Calibri"/>
              </a:rPr>
              <a:t> </a:t>
            </a:r>
            <a:r>
              <a:rPr lang="en-IE" sz="3600" err="1">
                <a:latin typeface="Calibri"/>
                <a:ea typeface="Calibri"/>
                <a:cs typeface="Calibri"/>
              </a:rPr>
              <a:t>tuotanto</a:t>
            </a:r>
            <a:r>
              <a:rPr lang="en-IE" sz="3600">
                <a:latin typeface="Calibri"/>
                <a:ea typeface="Calibri"/>
                <a:cs typeface="Calibri"/>
              </a:rPr>
              <a:t> </a:t>
            </a:r>
            <a:r>
              <a:rPr lang="en-IE" sz="3600" err="1">
                <a:latin typeface="Calibri"/>
                <a:ea typeface="Calibri"/>
                <a:cs typeface="Calibri"/>
              </a:rPr>
              <a:t>ja</a:t>
            </a:r>
            <a:r>
              <a:rPr lang="en-IE" sz="3600">
                <a:latin typeface="Calibri"/>
                <a:ea typeface="Calibri"/>
                <a:cs typeface="Calibri"/>
              </a:rPr>
              <a:t> </a:t>
            </a:r>
            <a:r>
              <a:rPr lang="en-IE" sz="3600" err="1">
                <a:latin typeface="Calibri"/>
                <a:ea typeface="Calibri"/>
                <a:cs typeface="Calibri"/>
              </a:rPr>
              <a:t>logistiikka</a:t>
            </a:r>
            <a:endParaRPr lang="en-IE" sz="3600" b="0" i="0" u="none" strike="noStrike" kern="1200" cap="none" spc="0" normalizeH="0" baseline="0" noProof="0">
              <a:ln>
                <a:noFill/>
              </a:ln>
              <a:solidFill>
                <a:srgbClr val="000000"/>
              </a:solidFill>
              <a:effectLst/>
              <a:uLnTx/>
              <a:uFillTx/>
              <a:latin typeface="Calibri"/>
              <a:ea typeface="Calibri"/>
              <a:cs typeface="Calibri"/>
            </a:endParaRPr>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rtl="0"/>
            <a:r>
              <a:rPr lang="fi-FI" sz="1400" b="1">
                <a:solidFill>
                  <a:schemeClr val="tx1"/>
                </a:solidFill>
                <a:latin typeface="Calibri"/>
                <a:ea typeface="Calibri" panose="020F0502020204030204" pitchFamily="34" charset="0"/>
                <a:cs typeface="Calibri"/>
              </a:rPr>
              <a:t>Muita huomioita:</a:t>
            </a:r>
          </a:p>
          <a:p>
            <a:pPr algn="l" rtl="0"/>
            <a:endParaRPr lang="fi-FI" sz="1200">
              <a:solidFill>
                <a:srgbClr val="F79037"/>
              </a:solidFill>
              <a:ea typeface="Calibri" panose="020F0502020204030204" pitchFamily="34" charset="0"/>
            </a:endParaRPr>
          </a:p>
          <a:p>
            <a:pPr algn="l" rtl="0"/>
            <a:r>
              <a:rPr lang="fi-FI" sz="1200">
                <a:solidFill>
                  <a:schemeClr val="tx1"/>
                </a:solidFill>
                <a:latin typeface="Calibri"/>
                <a:ea typeface="Calibri" panose="020F0502020204030204" pitchFamily="34" charset="0"/>
                <a:cs typeface="Calibri"/>
              </a:rPr>
              <a:t>Elintarvikkeiden tuotannon ja valmistuksen prosessien kestävyyden lisäämiseksi on tärkeää vähentää vedenkulutusta, omaksua vähähiiliset tai nollahiiliset energialähteet, edistää jätteiden talteenottoa ja vähentää kasvihuonekaasupäästöjä. Siksi on tärkeää suorittaa seuraavat tehtävät:</a:t>
            </a:r>
          </a:p>
          <a:p>
            <a:pPr algn="l" rtl="0"/>
            <a:endParaRPr lang="fi-FI" sz="1200">
              <a:solidFill>
                <a:schemeClr val="tx1"/>
              </a:solidFill>
              <a:ea typeface="Calibri" panose="020F0502020204030204" pitchFamily="34" charset="0"/>
            </a:endParaRPr>
          </a:p>
          <a:p>
            <a:pPr marL="171450" indent="-171450" algn="l" rtl="0">
              <a:buFont typeface="Arial" panose="020B0604020202020204" pitchFamily="34" charset="0"/>
              <a:buChar char="•"/>
            </a:pPr>
            <a:r>
              <a:rPr lang="fi-FI" sz="1200">
                <a:solidFill>
                  <a:schemeClr val="tx1"/>
                </a:solidFill>
                <a:latin typeface="Calibri"/>
                <a:ea typeface="Calibri" panose="020F0502020204030204" pitchFamily="34" charset="0"/>
                <a:cs typeface="Calibri"/>
              </a:rPr>
              <a:t>tuotantoprosessit on tarkistettava säännöllisesti;</a:t>
            </a:r>
            <a:endParaRPr lang="fi-FI" sz="1200">
              <a:solidFill>
                <a:schemeClr val="tx1"/>
              </a:solidFill>
              <a:ea typeface="Calibri" panose="020F0502020204030204" pitchFamily="34" charset="0"/>
            </a:endParaRPr>
          </a:p>
          <a:p>
            <a:pPr marL="171450" indent="-171450" algn="l" rtl="0">
              <a:buFont typeface="Arial" panose="020B0604020202020204" pitchFamily="34" charset="0"/>
              <a:buChar char="•"/>
            </a:pPr>
            <a:endParaRPr lang="fi-FI" sz="1200">
              <a:solidFill>
                <a:schemeClr val="tx1"/>
              </a:solidFill>
              <a:ea typeface="Calibri" panose="020F0502020204030204" pitchFamily="34" charset="0"/>
            </a:endParaRPr>
          </a:p>
          <a:p>
            <a:pPr marL="171450" indent="-171450" algn="l">
              <a:buFont typeface="Arial" panose="020B0604020202020204" pitchFamily="34" charset="0"/>
              <a:buChar char="•"/>
            </a:pPr>
            <a:r>
              <a:rPr lang="fi-FI" sz="1200">
                <a:solidFill>
                  <a:schemeClr val="tx1"/>
                </a:solidFill>
                <a:latin typeface="Calibri"/>
                <a:ea typeface="Calibri" panose="020F0502020204030204" pitchFamily="34" charset="0"/>
                <a:cs typeface="Calibri"/>
              </a:rPr>
              <a:t>laitteiden toiminnoissa on hyvät käytännöt otettava huomioon;</a:t>
            </a:r>
            <a:endParaRPr lang="fi-FI" sz="1200">
              <a:solidFill>
                <a:schemeClr val="tx1"/>
              </a:solidFill>
              <a:ea typeface="Calibri" panose="020F0502020204030204" pitchFamily="34" charset="0"/>
            </a:endParaRPr>
          </a:p>
          <a:p>
            <a:pPr marL="171450" indent="-171450" algn="l" rtl="0">
              <a:buFont typeface="Arial" panose="020B0604020202020204" pitchFamily="34" charset="0"/>
              <a:buChar char="•"/>
            </a:pPr>
            <a:endParaRPr lang="fi-FI" sz="1200">
              <a:solidFill>
                <a:schemeClr val="tx1"/>
              </a:solidFill>
              <a:ea typeface="Calibri" panose="020F0502020204030204" pitchFamily="34" charset="0"/>
            </a:endParaRPr>
          </a:p>
          <a:p>
            <a:pPr marL="171450" indent="-171450" algn="l" rtl="0">
              <a:buFont typeface="Arial" panose="020B0604020202020204" pitchFamily="34" charset="0"/>
              <a:buChar char="•"/>
            </a:pPr>
            <a:r>
              <a:rPr lang="fi-FI" sz="1200">
                <a:solidFill>
                  <a:schemeClr val="tx1"/>
                </a:solidFill>
                <a:latin typeface="Calibri"/>
                <a:ea typeface="Calibri" panose="020F0502020204030204" pitchFamily="34" charset="0"/>
                <a:cs typeface="Calibri"/>
              </a:rPr>
              <a:t>energiahäviöitä on vähennettävä ja lämpöpotentiaalisia virtauksia on käytettävä uudelleen;</a:t>
            </a:r>
            <a:endParaRPr lang="fi-FI" sz="1200">
              <a:solidFill>
                <a:schemeClr val="tx1"/>
              </a:solidFill>
              <a:ea typeface="Calibri" panose="020F0502020204030204" pitchFamily="34" charset="0"/>
            </a:endParaRPr>
          </a:p>
          <a:p>
            <a:pPr marL="171450" indent="-171450" algn="l" rtl="0">
              <a:buFont typeface="Arial" panose="020B0604020202020204" pitchFamily="34" charset="0"/>
              <a:buChar char="•"/>
            </a:pPr>
            <a:endParaRPr lang="fi-FI" sz="1200">
              <a:solidFill>
                <a:schemeClr val="tx1"/>
              </a:solidFill>
              <a:ea typeface="Calibri" panose="020F0502020204030204" pitchFamily="34" charset="0"/>
            </a:endParaRPr>
          </a:p>
          <a:p>
            <a:pPr marL="171450" indent="-171450" algn="l" rtl="0">
              <a:buFont typeface="Arial" panose="020B0604020202020204" pitchFamily="34" charset="0"/>
              <a:buChar char="•"/>
            </a:pPr>
            <a:r>
              <a:rPr lang="fi-FI" sz="1200">
                <a:solidFill>
                  <a:schemeClr val="tx1"/>
                </a:solidFill>
                <a:latin typeface="Calibri"/>
                <a:ea typeface="Calibri" panose="020F0502020204030204" pitchFamily="34" charset="0"/>
                <a:cs typeface="Calibri"/>
              </a:rPr>
              <a:t>fossiilisten energiavarojen käyttöä on vähennettävä ja uusiutuvista lähteistä peräisin olevan energian osuutta on lisättävä.</a:t>
            </a:r>
            <a:endParaRPr lang="fi-FI" sz="1200">
              <a:solidFill>
                <a:schemeClr val="tx1"/>
              </a:solidFill>
              <a:ea typeface="Calibri" panose="020F0502020204030204" pitchFamily="34" charset="0"/>
            </a:endParaRPr>
          </a:p>
          <a:p>
            <a:pPr algn="l" rtl="0"/>
            <a:endParaRPr lang="fi-FI" sz="1200">
              <a:solidFill>
                <a:schemeClr val="tx1"/>
              </a:solidFill>
              <a:ea typeface="Calibri" panose="020F0502020204030204" pitchFamily="34" charset="0"/>
            </a:endParaRPr>
          </a:p>
          <a:p>
            <a:pPr algn="l" rtl="0"/>
            <a:r>
              <a:rPr lang="fi-FI" sz="1200">
                <a:solidFill>
                  <a:schemeClr val="tx1"/>
                </a:solidFill>
                <a:latin typeface="Calibri"/>
                <a:ea typeface="Calibri" panose="020F0502020204030204" pitchFamily="34" charset="0"/>
                <a:cs typeface="Calibri"/>
              </a:rPr>
              <a:t>Toinen huomioitava asia on henkilöstön koulutus. Olennaista on edistää toimijoiden koulutusta, jotta he voivat suorittaa elintarviketoimet oikein ja turvallisesti.</a:t>
            </a:r>
            <a:endParaRPr lang="fi-FI"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descr="A picture containing indoor, person, preparing  Description automatically generated">
            <a:extLst>
              <a:ext uri="{FF2B5EF4-FFF2-40B4-BE49-F238E27FC236}">
                <a16:creationId xmlns:a16="http://schemas.microsoft.com/office/drawing/2014/main" id="{8BAA2034-534A-DF44-940A-4CB1A7A22C8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893274" y="5999285"/>
            <a:ext cx="4203440" cy="2778264"/>
          </a:xfrm>
          <a:prstGeom prst="rect">
            <a:avLst/>
          </a:prstGeom>
        </p:spPr>
      </p:pic>
    </p:spTree>
    <p:extLst>
      <p:ext uri="{BB962C8B-B14F-4D97-AF65-F5344CB8AC3E}">
        <p14:creationId xmlns:p14="http://schemas.microsoft.com/office/powerpoint/2010/main" val="336959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342361"/>
            <a:ext cx="6363361" cy="4277530"/>
          </a:xfrm>
        </p:spPr>
        <p:txBody>
          <a:bodyPr lIns="91440" tIns="45720" rIns="91440" bIns="45720" numCol="1" spcCol="288000" anchor="t">
            <a:noAutofit/>
          </a:bodyPr>
          <a:lstStyle/>
          <a:p>
            <a:pPr algn="l" rtl="0"/>
            <a:r>
              <a:rPr lang="en-GB" sz="1200" b="1" err="1">
                <a:latin typeface="Calibri"/>
                <a:cs typeface="Calibri"/>
              </a:rPr>
              <a:t>Käytännön</a:t>
            </a:r>
            <a:r>
              <a:rPr lang="en-GB" sz="1200" b="1">
                <a:latin typeface="Calibri"/>
                <a:cs typeface="Calibri"/>
              </a:rPr>
              <a:t> </a:t>
            </a:r>
            <a:r>
              <a:rPr lang="en-GB" sz="1200" b="1" err="1">
                <a:latin typeface="Calibri"/>
                <a:cs typeface="Calibri"/>
              </a:rPr>
              <a:t>tehtävä</a:t>
            </a:r>
            <a:r>
              <a:rPr lang="en-GB" sz="1200" b="1">
                <a:latin typeface="Calibri"/>
                <a:cs typeface="Calibri"/>
              </a:rPr>
              <a:t> 1:</a:t>
            </a:r>
          </a:p>
          <a:p>
            <a:pPr algn="l" rtl="0"/>
            <a:r>
              <a:rPr lang="en-GB" sz="1200" err="1">
                <a:latin typeface="Calibri"/>
                <a:cs typeface="Calibri"/>
              </a:rPr>
              <a:t>Opiskelijan</a:t>
            </a:r>
            <a:r>
              <a:rPr lang="en-GB" sz="1200">
                <a:latin typeface="Calibri"/>
                <a:cs typeface="Calibri"/>
              </a:rPr>
              <a:t> </a:t>
            </a:r>
            <a:r>
              <a:rPr lang="en-GB" sz="1200" err="1">
                <a:latin typeface="Calibri"/>
                <a:cs typeface="Calibri"/>
              </a:rPr>
              <a:t>tulee</a:t>
            </a:r>
            <a:r>
              <a:rPr lang="en-GB" sz="1200">
                <a:latin typeface="Calibri"/>
                <a:cs typeface="Calibri"/>
              </a:rPr>
              <a:t> </a:t>
            </a:r>
            <a:r>
              <a:rPr lang="en-GB" sz="1200" err="1">
                <a:latin typeface="Calibri"/>
                <a:cs typeface="Calibri"/>
              </a:rPr>
              <a:t>valita</a:t>
            </a:r>
            <a:r>
              <a:rPr lang="en-GB" sz="1200">
                <a:latin typeface="Calibri"/>
                <a:cs typeface="Calibri"/>
              </a:rPr>
              <a:t> </a:t>
            </a:r>
            <a:r>
              <a:rPr lang="en-GB" sz="1200" err="1">
                <a:latin typeface="Calibri"/>
                <a:cs typeface="Calibri"/>
              </a:rPr>
              <a:t>ruokatuote</a:t>
            </a:r>
            <a:r>
              <a:rPr lang="en-GB" sz="1200">
                <a:latin typeface="Calibri"/>
                <a:cs typeface="Calibri"/>
              </a:rPr>
              <a:t> </a:t>
            </a:r>
            <a:r>
              <a:rPr lang="en-GB" sz="1200" err="1">
                <a:latin typeface="Calibri"/>
                <a:cs typeface="Calibri"/>
              </a:rPr>
              <a:t>ja</a:t>
            </a:r>
            <a:r>
              <a:rPr lang="en-GB" sz="1200">
                <a:latin typeface="Calibri"/>
                <a:cs typeface="Calibri"/>
              </a:rPr>
              <a:t>/tai -</a:t>
            </a:r>
            <a:r>
              <a:rPr lang="en-GB" sz="1200" err="1">
                <a:latin typeface="Calibri"/>
                <a:cs typeface="Calibri"/>
              </a:rPr>
              <a:t>palvelu</a:t>
            </a:r>
            <a:r>
              <a:rPr lang="en-GB" sz="1200">
                <a:latin typeface="Calibri"/>
                <a:cs typeface="Calibri"/>
              </a:rPr>
              <a:t> </a:t>
            </a:r>
            <a:r>
              <a:rPr lang="en-GB" sz="1200" err="1">
                <a:latin typeface="Calibri"/>
                <a:cs typeface="Calibri"/>
              </a:rPr>
              <a:t>ja</a:t>
            </a:r>
            <a:r>
              <a:rPr lang="en-GB" sz="1200">
                <a:latin typeface="Calibri"/>
                <a:cs typeface="Calibri"/>
              </a:rPr>
              <a:t> </a:t>
            </a:r>
            <a:r>
              <a:rPr lang="en-GB" sz="1200" err="1">
                <a:latin typeface="Calibri"/>
                <a:cs typeface="Calibri"/>
              </a:rPr>
              <a:t>kuvata</a:t>
            </a:r>
            <a:r>
              <a:rPr lang="en-GB" sz="1200">
                <a:latin typeface="Calibri"/>
                <a:cs typeface="Calibri"/>
              </a:rPr>
              <a:t>, </a:t>
            </a:r>
            <a:r>
              <a:rPr lang="en-GB" sz="1200" err="1">
                <a:latin typeface="Calibri"/>
                <a:cs typeface="Calibri"/>
              </a:rPr>
              <a:t>miten</a:t>
            </a:r>
            <a:r>
              <a:rPr lang="en-GB" sz="1200">
                <a:latin typeface="Calibri"/>
                <a:cs typeface="Calibri"/>
              </a:rPr>
              <a:t> </a:t>
            </a:r>
            <a:r>
              <a:rPr lang="en-GB" sz="1200" err="1">
                <a:latin typeface="Calibri"/>
                <a:cs typeface="Calibri"/>
              </a:rPr>
              <a:t>siihen</a:t>
            </a:r>
            <a:r>
              <a:rPr lang="en-GB" sz="1200">
                <a:latin typeface="Calibri"/>
                <a:cs typeface="Calibri"/>
              </a:rPr>
              <a:t> </a:t>
            </a:r>
            <a:r>
              <a:rPr lang="en-GB" sz="1200" err="1">
                <a:latin typeface="Calibri"/>
                <a:cs typeface="Calibri"/>
              </a:rPr>
              <a:t>liittyvät</a:t>
            </a:r>
            <a:r>
              <a:rPr lang="en-GB" sz="1200">
                <a:latin typeface="Calibri"/>
                <a:cs typeface="Calibri"/>
              </a:rPr>
              <a:t> </a:t>
            </a:r>
            <a:r>
              <a:rPr lang="en-GB" sz="1200" err="1">
                <a:latin typeface="Calibri"/>
                <a:cs typeface="Calibri"/>
              </a:rPr>
              <a:t>tilat</a:t>
            </a:r>
            <a:r>
              <a:rPr lang="en-GB" sz="1200">
                <a:latin typeface="Calibri"/>
                <a:cs typeface="Calibri"/>
              </a:rPr>
              <a:t> </a:t>
            </a:r>
            <a:r>
              <a:rPr lang="en-GB" sz="1200" err="1">
                <a:latin typeface="Calibri"/>
                <a:cs typeface="Calibri"/>
              </a:rPr>
              <a:t>ja</a:t>
            </a:r>
            <a:r>
              <a:rPr lang="en-GB" sz="1200">
                <a:latin typeface="Calibri"/>
                <a:cs typeface="Calibri"/>
              </a:rPr>
              <a:t> </a:t>
            </a:r>
            <a:r>
              <a:rPr lang="en-GB" sz="1200" err="1">
                <a:latin typeface="Calibri"/>
                <a:cs typeface="Calibri"/>
              </a:rPr>
              <a:t>hyvät</a:t>
            </a:r>
            <a:r>
              <a:rPr lang="en-GB" sz="1200">
                <a:latin typeface="Calibri"/>
                <a:cs typeface="Calibri"/>
              </a:rPr>
              <a:t> </a:t>
            </a:r>
            <a:r>
              <a:rPr lang="en-GB" sz="1200" err="1">
                <a:latin typeface="Calibri"/>
                <a:cs typeface="Calibri"/>
              </a:rPr>
              <a:t>hygienia</a:t>
            </a:r>
            <a:r>
              <a:rPr lang="en-GB" sz="1200">
                <a:latin typeface="Calibri"/>
                <a:cs typeface="Calibri"/>
              </a:rPr>
              <a:t>-/</a:t>
            </a:r>
            <a:r>
              <a:rPr lang="en-GB" sz="1200" err="1">
                <a:latin typeface="Calibri"/>
                <a:cs typeface="Calibri"/>
              </a:rPr>
              <a:t>valmistuskäytännöt</a:t>
            </a:r>
            <a:r>
              <a:rPr lang="en-GB" sz="1200">
                <a:latin typeface="Calibri"/>
                <a:cs typeface="Calibri"/>
              </a:rPr>
              <a:t> </a:t>
            </a:r>
            <a:r>
              <a:rPr lang="en-GB" sz="1200" err="1">
                <a:latin typeface="Calibri"/>
                <a:cs typeface="Calibri"/>
              </a:rPr>
              <a:t>tulee</a:t>
            </a:r>
            <a:r>
              <a:rPr lang="en-GB" sz="1200">
                <a:latin typeface="Calibri"/>
                <a:cs typeface="Calibri"/>
              </a:rPr>
              <a:t> </a:t>
            </a:r>
            <a:r>
              <a:rPr lang="en-GB" sz="1200" err="1">
                <a:latin typeface="Calibri"/>
                <a:cs typeface="Calibri"/>
              </a:rPr>
              <a:t>suunnitella</a:t>
            </a:r>
            <a:r>
              <a:rPr lang="en-GB" sz="1200">
                <a:latin typeface="Calibri"/>
                <a:cs typeface="Calibri"/>
              </a:rPr>
              <a:t>.</a:t>
            </a:r>
          </a:p>
          <a:p>
            <a:pPr algn="l" rtl="0"/>
            <a:endParaRPr lang="en-GB" sz="1200">
              <a:solidFill>
                <a:schemeClr val="tx1"/>
              </a:solidFill>
              <a:ea typeface="Calibri" panose="020F0502020204030204" pitchFamily="34" charset="0"/>
            </a:endParaRPr>
          </a:p>
          <a:p>
            <a:pPr algn="l" rtl="0"/>
            <a:r>
              <a:rPr lang="en-GB" sz="1200" b="1" err="1">
                <a:latin typeface="Calibri"/>
                <a:cs typeface="Calibri"/>
              </a:rPr>
              <a:t>Käytännön</a:t>
            </a:r>
            <a:r>
              <a:rPr lang="en-GB" sz="1200" b="1">
                <a:latin typeface="Calibri"/>
                <a:cs typeface="Calibri"/>
              </a:rPr>
              <a:t> </a:t>
            </a:r>
            <a:r>
              <a:rPr lang="en-GB" sz="1200" b="1" err="1">
                <a:latin typeface="Calibri"/>
                <a:cs typeface="Calibri"/>
              </a:rPr>
              <a:t>tehtävä</a:t>
            </a:r>
            <a:r>
              <a:rPr lang="en-GB" sz="1200" b="1">
                <a:latin typeface="Calibri"/>
                <a:cs typeface="Calibri"/>
              </a:rPr>
              <a:t> 2:</a:t>
            </a:r>
          </a:p>
          <a:p>
            <a:pPr algn="l" rtl="0"/>
            <a:r>
              <a:rPr lang="en-GB" sz="1200" err="1">
                <a:latin typeface="Calibri"/>
                <a:cs typeface="Calibri"/>
              </a:rPr>
              <a:t>Opiskelijoita</a:t>
            </a:r>
            <a:r>
              <a:rPr lang="en-GB" sz="1200">
                <a:latin typeface="Calibri"/>
                <a:cs typeface="Calibri"/>
              </a:rPr>
              <a:t> </a:t>
            </a:r>
            <a:r>
              <a:rPr lang="en-GB" sz="1200" err="1">
                <a:latin typeface="Calibri"/>
                <a:cs typeface="Calibri"/>
              </a:rPr>
              <a:t>pyydetään</a:t>
            </a:r>
            <a:r>
              <a:rPr lang="en-GB" sz="1200">
                <a:latin typeface="Calibri"/>
                <a:cs typeface="Calibri"/>
              </a:rPr>
              <a:t> </a:t>
            </a:r>
            <a:r>
              <a:rPr lang="en-GB" sz="1200" err="1">
                <a:latin typeface="Calibri"/>
                <a:cs typeface="Calibri"/>
              </a:rPr>
              <a:t>laatimaan</a:t>
            </a:r>
            <a:r>
              <a:rPr lang="en-GB" sz="1200">
                <a:latin typeface="Calibri"/>
                <a:cs typeface="Calibri"/>
              </a:rPr>
              <a:t> HACCP-</a:t>
            </a:r>
            <a:r>
              <a:rPr lang="en-GB" sz="1200" err="1">
                <a:latin typeface="Calibri"/>
                <a:cs typeface="Calibri"/>
              </a:rPr>
              <a:t>suunnitelma</a:t>
            </a:r>
            <a:r>
              <a:rPr lang="en-GB" sz="1200">
                <a:latin typeface="Calibri"/>
                <a:cs typeface="Calibri"/>
              </a:rPr>
              <a:t> </a:t>
            </a:r>
            <a:r>
              <a:rPr lang="en-GB" sz="1200" err="1">
                <a:latin typeface="Calibri"/>
                <a:cs typeface="Calibri"/>
              </a:rPr>
              <a:t>valitsemalleen</a:t>
            </a:r>
            <a:r>
              <a:rPr lang="en-GB" sz="1200">
                <a:latin typeface="Calibri"/>
                <a:cs typeface="Calibri"/>
              </a:rPr>
              <a:t> </a:t>
            </a:r>
            <a:r>
              <a:rPr lang="en-GB" sz="1200" err="1">
                <a:latin typeface="Calibri"/>
                <a:cs typeface="Calibri"/>
              </a:rPr>
              <a:t>ruokatuotteelle</a:t>
            </a:r>
            <a:r>
              <a:rPr lang="en-GB" sz="1200">
                <a:latin typeface="Calibri"/>
                <a:cs typeface="Calibri"/>
              </a:rPr>
              <a:t> </a:t>
            </a:r>
            <a:r>
              <a:rPr lang="en-GB" sz="1200" err="1">
                <a:latin typeface="Calibri"/>
                <a:cs typeface="Calibri"/>
              </a:rPr>
              <a:t>ja</a:t>
            </a:r>
            <a:r>
              <a:rPr lang="en-GB" sz="1200">
                <a:latin typeface="Calibri"/>
                <a:cs typeface="Calibri"/>
              </a:rPr>
              <a:t>/tai </a:t>
            </a:r>
            <a:br>
              <a:rPr lang="en-GB" sz="1200">
                <a:latin typeface="Calibri"/>
                <a:cs typeface="Calibri"/>
              </a:rPr>
            </a:br>
            <a:r>
              <a:rPr lang="en-GB" sz="1200">
                <a:latin typeface="Calibri"/>
                <a:cs typeface="Calibri"/>
              </a:rPr>
              <a:t>-</a:t>
            </a:r>
            <a:r>
              <a:rPr lang="en-GB" sz="1200" err="1">
                <a:latin typeface="Calibri"/>
                <a:cs typeface="Calibri"/>
              </a:rPr>
              <a:t>palvelulle</a:t>
            </a:r>
            <a:r>
              <a:rPr lang="en-GB" sz="1200">
                <a:latin typeface="Calibri"/>
                <a:cs typeface="Calibri"/>
              </a:rPr>
              <a:t>.</a:t>
            </a:r>
          </a:p>
          <a:p>
            <a:pPr algn="l" rtl="0"/>
            <a:endParaRPr lang="en-GB" sz="1200" b="1"/>
          </a:p>
          <a:p>
            <a:pPr algn="l" rtl="0"/>
            <a:r>
              <a:rPr lang="en-GB" sz="1200" b="1" err="1">
                <a:latin typeface="Calibri"/>
                <a:cs typeface="Calibri"/>
              </a:rPr>
              <a:t>Käytännön</a:t>
            </a:r>
            <a:r>
              <a:rPr lang="en-GB" sz="1200" b="1">
                <a:latin typeface="Calibri"/>
                <a:cs typeface="Calibri"/>
              </a:rPr>
              <a:t> </a:t>
            </a:r>
            <a:r>
              <a:rPr lang="en-GB" sz="1200" b="1" err="1">
                <a:latin typeface="Calibri"/>
                <a:cs typeface="Calibri"/>
              </a:rPr>
              <a:t>tehtävä</a:t>
            </a:r>
            <a:r>
              <a:rPr lang="en-GB" sz="1200" b="1">
                <a:latin typeface="Calibri"/>
                <a:cs typeface="Calibri"/>
              </a:rPr>
              <a:t> 3:</a:t>
            </a:r>
          </a:p>
          <a:p>
            <a:pPr algn="l" rtl="0"/>
            <a:r>
              <a:rPr lang="en-GB" sz="1200">
                <a:latin typeface="Calibri"/>
                <a:cs typeface="Calibri"/>
              </a:rPr>
              <a:t>Lue </a:t>
            </a:r>
            <a:r>
              <a:rPr lang="en-GB" sz="1200" err="1">
                <a:latin typeface="Calibri"/>
                <a:cs typeface="Calibri"/>
              </a:rPr>
              <a:t>joitakin</a:t>
            </a:r>
            <a:r>
              <a:rPr lang="en-GB" sz="1200">
                <a:latin typeface="Calibri"/>
                <a:cs typeface="Calibri"/>
              </a:rPr>
              <a:t> </a:t>
            </a:r>
            <a:r>
              <a:rPr lang="en-GB" sz="1200" err="1">
                <a:latin typeface="Calibri"/>
                <a:cs typeface="Calibri"/>
              </a:rPr>
              <a:t>tässä</a:t>
            </a:r>
            <a:r>
              <a:rPr lang="en-GB" sz="1200">
                <a:latin typeface="Calibri"/>
                <a:cs typeface="Calibri"/>
              </a:rPr>
              <a:t> </a:t>
            </a:r>
            <a:r>
              <a:rPr lang="en-GB" sz="1200" err="1">
                <a:latin typeface="Calibri"/>
                <a:cs typeface="Calibri"/>
              </a:rPr>
              <a:t>esitettyjä</a:t>
            </a:r>
            <a:r>
              <a:rPr lang="en-GB" sz="1200">
                <a:latin typeface="Calibri"/>
                <a:cs typeface="Calibri"/>
              </a:rPr>
              <a:t> </a:t>
            </a:r>
            <a:r>
              <a:rPr lang="en-GB" sz="1200" err="1">
                <a:latin typeface="Calibri"/>
                <a:cs typeface="Calibri"/>
              </a:rPr>
              <a:t>yritysesimerkkejä</a:t>
            </a:r>
            <a:r>
              <a:rPr lang="en-GB" sz="1200">
                <a:latin typeface="Calibri"/>
                <a:cs typeface="Calibri"/>
              </a:rPr>
              <a:t> </a:t>
            </a:r>
            <a:r>
              <a:rPr lang="en-GB" sz="1200" err="1">
                <a:latin typeface="Calibri"/>
                <a:cs typeface="Calibri"/>
              </a:rPr>
              <a:t>ja</a:t>
            </a:r>
            <a:r>
              <a:rPr lang="en-GB" sz="1200">
                <a:latin typeface="Calibri"/>
                <a:cs typeface="Calibri"/>
              </a:rPr>
              <a:t> </a:t>
            </a:r>
            <a:r>
              <a:rPr lang="en-GB" sz="1200" err="1">
                <a:latin typeface="Calibri"/>
                <a:cs typeface="Calibri"/>
              </a:rPr>
              <a:t>valitse</a:t>
            </a:r>
            <a:r>
              <a:rPr lang="en-GB" sz="1200">
                <a:latin typeface="Calibri"/>
                <a:cs typeface="Calibri"/>
              </a:rPr>
              <a:t> </a:t>
            </a:r>
            <a:r>
              <a:rPr lang="en-GB" sz="1200" err="1">
                <a:latin typeface="Calibri"/>
                <a:cs typeface="Calibri"/>
              </a:rPr>
              <a:t>mikä</a:t>
            </a:r>
            <a:r>
              <a:rPr lang="en-GB" sz="1200">
                <a:latin typeface="Calibri"/>
                <a:cs typeface="Calibri"/>
              </a:rPr>
              <a:t> </a:t>
            </a:r>
            <a:r>
              <a:rPr lang="en-GB" sz="1200" err="1">
                <a:latin typeface="Calibri"/>
                <a:cs typeface="Calibri"/>
              </a:rPr>
              <a:t>tahansa</a:t>
            </a:r>
            <a:r>
              <a:rPr lang="en-GB" sz="1200">
                <a:latin typeface="Calibri"/>
                <a:cs typeface="Calibri"/>
              </a:rPr>
              <a:t>, </a:t>
            </a:r>
            <a:r>
              <a:rPr lang="en-GB" sz="1200" err="1">
                <a:latin typeface="Calibri"/>
                <a:cs typeface="Calibri"/>
              </a:rPr>
              <a:t>joka</a:t>
            </a:r>
            <a:r>
              <a:rPr lang="en-GB" sz="1200">
                <a:latin typeface="Calibri"/>
                <a:cs typeface="Calibri"/>
              </a:rPr>
              <a:t> </a:t>
            </a:r>
            <a:r>
              <a:rPr lang="en-GB" sz="1200" err="1">
                <a:latin typeface="Calibri"/>
                <a:cs typeface="Calibri"/>
              </a:rPr>
              <a:t>osoittaa</a:t>
            </a:r>
            <a:r>
              <a:rPr lang="en-GB" sz="1200">
                <a:latin typeface="Calibri"/>
                <a:cs typeface="Calibri"/>
              </a:rPr>
              <a:t>:</a:t>
            </a:r>
            <a:endParaRPr lang="en-GB" sz="1200"/>
          </a:p>
          <a:p>
            <a:pPr marL="171450" indent="-171450" algn="l" rtl="0">
              <a:buFont typeface="Arial" panose="020B0604020202020204" pitchFamily="34" charset="0"/>
              <a:buChar char="•"/>
            </a:pPr>
            <a:r>
              <a:rPr lang="en-GB" sz="1200" b="1" err="1">
                <a:latin typeface="Calibri"/>
                <a:cs typeface="Calibri"/>
              </a:rPr>
              <a:t>resurssien</a:t>
            </a:r>
            <a:r>
              <a:rPr lang="en-GB" sz="1200" b="1">
                <a:latin typeface="Calibri"/>
                <a:cs typeface="Calibri"/>
              </a:rPr>
              <a:t> </a:t>
            </a:r>
            <a:r>
              <a:rPr lang="en-GB" sz="1200" b="1" err="1">
                <a:latin typeface="Calibri"/>
                <a:cs typeface="Calibri"/>
              </a:rPr>
              <a:t>tehokasta</a:t>
            </a:r>
            <a:r>
              <a:rPr lang="en-GB" sz="1200" b="1">
                <a:latin typeface="Calibri"/>
                <a:cs typeface="Calibri"/>
              </a:rPr>
              <a:t> </a:t>
            </a:r>
            <a:r>
              <a:rPr lang="en-GB" sz="1200" b="1" err="1">
                <a:latin typeface="Calibri"/>
                <a:cs typeface="Calibri"/>
              </a:rPr>
              <a:t>käyttöä</a:t>
            </a:r>
            <a:r>
              <a:rPr lang="en-GB" sz="1200" b="1">
                <a:latin typeface="Calibri"/>
                <a:cs typeface="Calibri"/>
              </a:rPr>
              <a:t>,</a:t>
            </a:r>
            <a:endParaRPr lang="en-GB" sz="1200" b="1"/>
          </a:p>
          <a:p>
            <a:pPr marL="171450" indent="-171450" algn="l" rtl="0">
              <a:buFont typeface="Arial" panose="020B0604020202020204" pitchFamily="34" charset="0"/>
              <a:buChar char="•"/>
            </a:pPr>
            <a:r>
              <a:rPr lang="en-GB" sz="1200" b="1">
                <a:latin typeface="Calibri"/>
                <a:cs typeface="Calibri"/>
              </a:rPr>
              <a:t>ne, </a:t>
            </a:r>
            <a:r>
              <a:rPr lang="en-GB" sz="1200" b="1" err="1">
                <a:latin typeface="Calibri"/>
                <a:cs typeface="Calibri"/>
              </a:rPr>
              <a:t>joilla</a:t>
            </a:r>
            <a:r>
              <a:rPr lang="en-GB" sz="1200" b="1">
                <a:latin typeface="Calibri"/>
                <a:cs typeface="Calibri"/>
              </a:rPr>
              <a:t> on </a:t>
            </a:r>
            <a:r>
              <a:rPr lang="en-GB" sz="1200" b="1" err="1">
                <a:latin typeface="Calibri"/>
                <a:cs typeface="Calibri"/>
              </a:rPr>
              <a:t>erityisiä</a:t>
            </a:r>
            <a:r>
              <a:rPr lang="en-GB" sz="1200" b="1">
                <a:latin typeface="Calibri"/>
                <a:cs typeface="Calibri"/>
              </a:rPr>
              <a:t> </a:t>
            </a:r>
            <a:r>
              <a:rPr lang="en-GB" sz="1200" b="1" err="1">
                <a:latin typeface="Calibri"/>
                <a:cs typeface="Calibri"/>
              </a:rPr>
              <a:t>väitteitä</a:t>
            </a:r>
            <a:r>
              <a:rPr lang="en-GB" sz="1200" b="1">
                <a:latin typeface="Calibri"/>
                <a:cs typeface="Calibri"/>
              </a:rPr>
              <a:t> tai </a:t>
            </a:r>
            <a:r>
              <a:rPr lang="en-GB" sz="1200" b="1" err="1">
                <a:latin typeface="Calibri"/>
                <a:cs typeface="Calibri"/>
              </a:rPr>
              <a:t>tuotemerkintöjä</a:t>
            </a:r>
            <a:r>
              <a:rPr lang="en-GB" sz="1200" b="1">
                <a:latin typeface="Calibri"/>
                <a:cs typeface="Calibri"/>
              </a:rPr>
              <a:t> </a:t>
            </a:r>
            <a:r>
              <a:rPr lang="en-GB" sz="1200" b="1" err="1">
                <a:latin typeface="Calibri"/>
                <a:cs typeface="Calibri"/>
              </a:rPr>
              <a:t>ja</a:t>
            </a:r>
            <a:endParaRPr lang="en-GB" sz="1200" b="1"/>
          </a:p>
          <a:p>
            <a:pPr marL="171450" indent="-171450" algn="l" rtl="0">
              <a:buFont typeface="Arial" panose="020B0604020202020204" pitchFamily="34" charset="0"/>
              <a:buChar char="•"/>
            </a:pPr>
            <a:r>
              <a:rPr lang="en-GB" sz="1200" b="1" err="1">
                <a:latin typeface="Calibri"/>
                <a:cs typeface="Calibri"/>
              </a:rPr>
              <a:t>jotka</a:t>
            </a:r>
            <a:r>
              <a:rPr lang="en-GB" sz="1200" b="1">
                <a:latin typeface="Calibri"/>
                <a:cs typeface="Calibri"/>
              </a:rPr>
              <a:t> </a:t>
            </a:r>
            <a:r>
              <a:rPr lang="en-GB" sz="1200" b="1" err="1">
                <a:latin typeface="Calibri"/>
                <a:cs typeface="Calibri"/>
              </a:rPr>
              <a:t>edistävät</a:t>
            </a:r>
            <a:r>
              <a:rPr lang="en-GB" sz="1200" b="1">
                <a:latin typeface="Calibri"/>
                <a:cs typeface="Calibri"/>
              </a:rPr>
              <a:t> </a:t>
            </a:r>
            <a:r>
              <a:rPr lang="en-GB" sz="1200" b="1" err="1">
                <a:latin typeface="Calibri"/>
                <a:cs typeface="Calibri"/>
              </a:rPr>
              <a:t>henkilöstön</a:t>
            </a:r>
            <a:r>
              <a:rPr lang="en-GB" sz="1200" b="1">
                <a:latin typeface="Calibri"/>
                <a:cs typeface="Calibri"/>
              </a:rPr>
              <a:t> </a:t>
            </a:r>
            <a:r>
              <a:rPr lang="en-GB" sz="1200" b="1" err="1">
                <a:latin typeface="Calibri"/>
                <a:cs typeface="Calibri"/>
              </a:rPr>
              <a:t>kehitystä</a:t>
            </a:r>
            <a:endParaRPr lang="en-GB" sz="1200">
              <a:latin typeface="Calibri"/>
              <a:cs typeface="Calibri"/>
            </a:endParaRPr>
          </a:p>
          <a:p>
            <a:pPr algn="l" rtl="0"/>
            <a:endParaRPr lang="en-GB" sz="1200">
              <a:solidFill>
                <a:schemeClr val="tx1"/>
              </a:solidFill>
              <a:ea typeface="Calibri" panose="020F0502020204030204" pitchFamily="34" charset="0"/>
            </a:endParaRPr>
          </a:p>
          <a:p>
            <a:pPr algn="l" rtl="0"/>
            <a:r>
              <a:rPr lang="en-GB" sz="1200" b="1" err="1">
                <a:solidFill>
                  <a:schemeClr val="tx1"/>
                </a:solidFill>
                <a:latin typeface="Calibri"/>
                <a:ea typeface="Calibri" panose="020F0502020204030204" pitchFamily="34" charset="0"/>
                <a:cs typeface="Calibri"/>
              </a:rPr>
              <a:t>Lukusuositukset</a:t>
            </a:r>
            <a:r>
              <a:rPr lang="en-GB" sz="1200" b="1">
                <a:solidFill>
                  <a:schemeClr val="tx1"/>
                </a:solidFill>
                <a:latin typeface="Calibri"/>
                <a:ea typeface="Calibri" panose="020F0502020204030204" pitchFamily="34" charset="0"/>
                <a:cs typeface="Calibri"/>
              </a:rPr>
              <a:t>:</a:t>
            </a:r>
            <a:endParaRPr lang="en-GB" sz="1200" b="1">
              <a:solidFill>
                <a:schemeClr val="tx1"/>
              </a:solidFill>
              <a:ea typeface="Calibri" panose="020F0502020204030204" pitchFamily="34" charset="0"/>
            </a:endParaRPr>
          </a:p>
          <a:p>
            <a:pPr marL="171450" indent="-171450" algn="l" rtl="0">
              <a:buFont typeface="Arial" panose="020B0604020202020204" pitchFamily="34" charset="0"/>
              <a:buChar char="•"/>
            </a:pPr>
            <a:r>
              <a:rPr lang="en-GB" sz="1200">
                <a:solidFill>
                  <a:schemeClr val="tx1"/>
                </a:solidFill>
                <a:latin typeface="Calibri"/>
                <a:ea typeface="Calibri" panose="020F0502020204030204" pitchFamily="34" charset="0"/>
                <a:cs typeface="Calibri"/>
              </a:rPr>
              <a:t>Codex Alimentarius (2011). General Principles of Food Hygiene - CXC 1-1969. </a:t>
            </a:r>
            <a:r>
              <a:rPr lang="en-GB" sz="1200" err="1">
                <a:solidFill>
                  <a:schemeClr val="tx1"/>
                </a:solidFill>
                <a:latin typeface="Calibri"/>
                <a:ea typeface="Calibri" panose="020F0502020204030204" pitchFamily="34" charset="0"/>
                <a:cs typeface="Calibri"/>
              </a:rPr>
              <a:t>Hyväksytty</a:t>
            </a:r>
            <a:r>
              <a:rPr lang="en-GB" sz="1200">
                <a:solidFill>
                  <a:schemeClr val="tx1"/>
                </a:solidFill>
                <a:latin typeface="Calibri"/>
                <a:ea typeface="Calibri" panose="020F0502020204030204" pitchFamily="34" charset="0"/>
                <a:cs typeface="Calibri"/>
              </a:rPr>
              <a:t> 1969. </a:t>
            </a:r>
            <a:r>
              <a:rPr lang="en-GB" sz="1200" err="1">
                <a:solidFill>
                  <a:schemeClr val="tx1"/>
                </a:solidFill>
                <a:latin typeface="Calibri"/>
                <a:ea typeface="Calibri" panose="020F0502020204030204" pitchFamily="34" charset="0"/>
                <a:cs typeface="Calibri"/>
              </a:rPr>
              <a:t>Muutettu</a:t>
            </a:r>
            <a:r>
              <a:rPr lang="en-GB" sz="1200">
                <a:solidFill>
                  <a:schemeClr val="tx1"/>
                </a:solidFill>
                <a:latin typeface="Calibri"/>
                <a:ea typeface="Calibri" panose="020F0502020204030204" pitchFamily="34" charset="0"/>
                <a:cs typeface="Calibri"/>
              </a:rPr>
              <a:t> 1999. </a:t>
            </a:r>
            <a:r>
              <a:rPr lang="en-GB" sz="1200" err="1">
                <a:solidFill>
                  <a:schemeClr val="tx1"/>
                </a:solidFill>
                <a:latin typeface="Calibri"/>
                <a:ea typeface="Calibri" panose="020F0502020204030204" pitchFamily="34" charset="0"/>
                <a:cs typeface="Calibri"/>
              </a:rPr>
              <a:t>Tarkistettu</a:t>
            </a:r>
            <a:r>
              <a:rPr lang="en-GB" sz="1200">
                <a:solidFill>
                  <a:schemeClr val="tx1"/>
                </a:solidFill>
                <a:latin typeface="Calibri"/>
                <a:ea typeface="Calibri" panose="020F0502020204030204" pitchFamily="34" charset="0"/>
                <a:cs typeface="Calibri"/>
              </a:rPr>
              <a:t> 1997, 2003, 2020. </a:t>
            </a:r>
            <a:r>
              <a:rPr lang="en-GB" sz="1200" err="1">
                <a:solidFill>
                  <a:schemeClr val="tx1"/>
                </a:solidFill>
                <a:latin typeface="Calibri"/>
                <a:ea typeface="Calibri" panose="020F0502020204030204" pitchFamily="34" charset="0"/>
                <a:cs typeface="Calibri"/>
              </a:rPr>
              <a:t>Toimitukselliset</a:t>
            </a:r>
            <a:r>
              <a:rPr lang="en-GB" sz="120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korjaukset</a:t>
            </a:r>
            <a:r>
              <a:rPr lang="en-GB" sz="1200">
                <a:solidFill>
                  <a:schemeClr val="tx1"/>
                </a:solidFill>
                <a:latin typeface="Calibri"/>
                <a:ea typeface="Calibri" panose="020F0502020204030204" pitchFamily="34" charset="0"/>
                <a:cs typeface="Calibri"/>
              </a:rPr>
              <a:t> 2011.</a:t>
            </a:r>
            <a:endParaRPr lang="en-GB" sz="1200">
              <a:solidFill>
                <a:schemeClr val="tx1"/>
              </a:solidFill>
              <a:ea typeface="Calibri" panose="020F0502020204030204" pitchFamily="34" charset="0"/>
            </a:endParaRPr>
          </a:p>
          <a:p>
            <a:pPr marL="171450" indent="-171450" algn="l" rtl="0">
              <a:buFont typeface="Arial" panose="020B0604020202020204" pitchFamily="34" charset="0"/>
              <a:buChar char="•"/>
            </a:pPr>
            <a:r>
              <a:rPr lang="en-GB" sz="1200">
                <a:solidFill>
                  <a:schemeClr val="tx1"/>
                </a:solidFill>
                <a:ea typeface="Calibri" panose="020F0502020204030204" pitchFamily="34" charset="0"/>
              </a:rPr>
              <a:t>Halal Certification Authority [HCA] (2022). </a:t>
            </a:r>
            <a:r>
              <a:rPr lang="en-GB" sz="1200">
                <a:solidFill>
                  <a:srgbClr val="F79037"/>
                </a:solidFill>
                <a:ea typeface="Calibri" panose="020F0502020204030204" pitchFamily="34" charset="0"/>
                <a:hlinkClick r:id="rId2">
                  <a:extLst>
                    <a:ext uri="{A12FA001-AC4F-418D-AE19-62706E023703}">
                      <ahyp:hlinkClr xmlns:ahyp="http://schemas.microsoft.com/office/drawing/2018/hyperlinkcolor" val="tx"/>
                    </a:ext>
                  </a:extLst>
                </a:hlinkClick>
              </a:rPr>
              <a:t>https://halalauthority.org/certification/</a:t>
            </a:r>
            <a:endParaRPr lang="en-GB" sz="1200">
              <a:solidFill>
                <a:srgbClr val="F79037"/>
              </a:solidFill>
              <a:ea typeface="Calibri" panose="020F0502020204030204" pitchFamily="34" charset="0"/>
            </a:endParaRPr>
          </a:p>
          <a:p>
            <a:pPr marL="171450" indent="-171450" algn="l">
              <a:buFont typeface="Arial" panose="020B0604020202020204" pitchFamily="34" charset="0"/>
              <a:buChar char="•"/>
            </a:pPr>
            <a:r>
              <a:rPr lang="fi-FI" sz="1200">
                <a:solidFill>
                  <a:schemeClr val="tx1"/>
                </a:solidFill>
                <a:effectLst/>
                <a:ea typeface="Calibri" panose="020F0502020204030204" pitchFamily="34" charset="0"/>
              </a:rPr>
              <a:t>Logistiikan maailma. Vastuullinen hankinta ja logistiikka -sivusto: </a:t>
            </a:r>
            <a:r>
              <a:rPr lang="fi-FI" sz="1200" u="sng">
                <a:solidFill>
                  <a:srgbClr val="1F497D"/>
                </a:solidFill>
                <a:effectLst/>
                <a:ea typeface="Calibri" panose="020F0502020204030204" pitchFamily="34" charset="0"/>
                <a:hlinkClick r:id="rId3"/>
              </a:rPr>
              <a:t>https://www.logistiikanmaailma.fi</a:t>
            </a:r>
            <a:endParaRPr lang="fi-FI" sz="1200" u="sng">
              <a:solidFill>
                <a:srgbClr val="1F497D"/>
              </a:solidFill>
              <a:ea typeface="Calibri" panose="020F0502020204030204" pitchFamily="34" charset="0"/>
            </a:endParaRPr>
          </a:p>
          <a:p>
            <a:pPr marL="171450" indent="-171450" algn="l">
              <a:buFont typeface="Arial" panose="020B0604020202020204" pitchFamily="34" charset="0"/>
              <a:buChar cha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WCEF 2023. Designing Food for Nature to Thrive. </a:t>
            </a:r>
            <a:r>
              <a:rPr lang="fi-FI" sz="1200"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4"/>
              </a:rPr>
              <a:t>https://wcef2023.com/sessions/designing-food-for-nature-to-thrive/</a:t>
            </a:r>
            <a:endParaRPr lang="en-US" sz="1200" u="sng">
              <a:solidFill>
                <a:srgbClr val="1F497D"/>
              </a:solidFill>
              <a:ea typeface="Calibri" panose="020F0502020204030204" pitchFamily="34" charset="0"/>
            </a:endParaRPr>
          </a:p>
          <a:p>
            <a:pPr marL="171450" indent="-171450" algn="l">
              <a:buFont typeface="Arial" panose="020B0604020202020204" pitchFamily="34" charset="0"/>
              <a:buChar cha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WWF World Wide Fund for Nature Suomi. </a:t>
            </a:r>
            <a:r>
              <a:rPr lang="en-US" sz="1200"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5"/>
              </a:rPr>
              <a:t>https://wwf.fi/</a:t>
            </a:r>
            <a:r>
              <a:rPr lang="en-US" sz="120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fi-FI" sz="1200" u="sng">
              <a:solidFill>
                <a:srgbClr val="1F497D"/>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pPr algn="l" rtl="0"/>
            <a:fld id="{CB2079F2-58AF-ED44-82D7-E04B2F6FD686}" type="slidenum">
              <a:rPr lang="en-US" smtClean="0"/>
              <a:pPr algn="l" rtl="0"/>
              <a:t>28</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3980387" y="3535586"/>
            <a:ext cx="3051963" cy="1053820"/>
          </a:xfrm>
          <a:prstGeom prst="wedgeRoundRectCallout">
            <a:avLst>
              <a:gd name="adj1" fmla="val -34491"/>
              <a:gd name="adj2" fmla="val 9569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1400" b="1" err="1">
                <a:latin typeface="Calibri"/>
                <a:ea typeface="Calibri"/>
                <a:cs typeface="Calibri"/>
              </a:rPr>
              <a:t>Aiheeseen</a:t>
            </a:r>
            <a:r>
              <a:rPr lang="en-IE" sz="1400" b="1">
                <a:latin typeface="Calibri"/>
                <a:ea typeface="Calibri"/>
                <a:cs typeface="Calibri"/>
              </a:rPr>
              <a:t> </a:t>
            </a:r>
            <a:r>
              <a:rPr lang="en-IE" sz="1400" b="1" err="1">
                <a:latin typeface="Calibri"/>
                <a:ea typeface="Calibri"/>
                <a:cs typeface="Calibri"/>
              </a:rPr>
              <a:t>liittyvät</a:t>
            </a:r>
            <a:r>
              <a:rPr lang="en-IE" sz="1400" b="1">
                <a:latin typeface="Calibri"/>
                <a:ea typeface="Calibri"/>
                <a:cs typeface="Calibri"/>
              </a:rPr>
              <a:t> </a:t>
            </a:r>
            <a:r>
              <a:rPr lang="en-IE" sz="1400" b="1" err="1">
                <a:latin typeface="Calibri"/>
                <a:ea typeface="Calibri"/>
                <a:cs typeface="Calibri"/>
              </a:rPr>
              <a:t>yritysesimerkit</a:t>
            </a:r>
            <a:r>
              <a:rPr lang="en-IE" sz="1400" b="1">
                <a:latin typeface="Calibri"/>
                <a:ea typeface="Calibri"/>
                <a:cs typeface="Calibri"/>
              </a:rPr>
              <a:t>:</a:t>
            </a:r>
            <a:endParaRPr lang="en-US">
              <a:ea typeface="Calibri"/>
            </a:endParaRPr>
          </a:p>
          <a:p>
            <a:pPr algn="ctr" rtl="0"/>
            <a:r>
              <a:rPr lang="en-IE" sz="1400" b="1" err="1">
                <a:latin typeface="Calibri"/>
                <a:ea typeface="Calibri"/>
                <a:cs typeface="Calibri"/>
              </a:rPr>
              <a:t>BiaSol</a:t>
            </a:r>
            <a:r>
              <a:rPr lang="en-IE" sz="1400" b="1">
                <a:latin typeface="Calibri"/>
                <a:ea typeface="Calibri"/>
                <a:cs typeface="Calibri"/>
              </a:rPr>
              <a:t>, Helsingin </a:t>
            </a:r>
            <a:r>
              <a:rPr lang="en-IE" sz="1400" b="1" err="1">
                <a:latin typeface="Calibri"/>
                <a:ea typeface="Calibri"/>
                <a:cs typeface="Calibri"/>
              </a:rPr>
              <a:t>Mylly</a:t>
            </a:r>
            <a:endParaRPr lang="en-IE" sz="1400" b="1">
              <a:latin typeface="Calibri"/>
              <a:ea typeface="Calibri"/>
              <a:cs typeface="Calibri"/>
            </a:endParaRPr>
          </a:p>
          <a:p>
            <a:pPr algn="ctr" rtl="0"/>
            <a:r>
              <a:rPr lang="en-IE" sz="1400" b="1" err="1">
                <a:latin typeface="Calibri"/>
                <a:ea typeface="Calibri"/>
                <a:cs typeface="Calibri"/>
              </a:rPr>
              <a:t>FoodSpace</a:t>
            </a:r>
            <a:endParaRPr lang="en-IE" sz="1400" b="1">
              <a:latin typeface="Calibri"/>
              <a:ea typeface="Calibri"/>
              <a:cs typeface="Calibri"/>
            </a:endParaRPr>
          </a:p>
        </p:txBody>
      </p:sp>
      <p:pic>
        <p:nvPicPr>
          <p:cNvPr id="12" name="Picture Placeholder 11" descr="A picture containing indoor, working, worktable, equipment  Description automatically generated">
            <a:extLst>
              <a:ext uri="{FF2B5EF4-FFF2-40B4-BE49-F238E27FC236}">
                <a16:creationId xmlns:a16="http://schemas.microsoft.com/office/drawing/2014/main" id="{854E2CBB-B0B1-14D1-9E26-25ABAE29E302}"/>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 y="-11581"/>
            <a:ext cx="7559675" cy="2723566"/>
          </a:xfrm>
        </p:spPr>
      </p:pic>
      <p:sp>
        <p:nvSpPr>
          <p:cNvPr id="5" name="TextBox 4">
            <a:extLst>
              <a:ext uri="{FF2B5EF4-FFF2-40B4-BE49-F238E27FC236}">
                <a16:creationId xmlns:a16="http://schemas.microsoft.com/office/drawing/2014/main" id="{6CB57866-CFD7-6B37-2ED2-EA0D4A823B1F}"/>
              </a:ext>
            </a:extLst>
          </p:cNvPr>
          <p:cNvSpPr txBox="1"/>
          <p:nvPr/>
        </p:nvSpPr>
        <p:spPr>
          <a:xfrm>
            <a:off x="136817" y="6887497"/>
            <a:ext cx="569361" cy="3159431"/>
          </a:xfrm>
          <a:prstGeom prst="rect">
            <a:avLst/>
          </a:prstGeom>
          <a:solidFill>
            <a:schemeClr val="bg1"/>
          </a:solidFill>
        </p:spPr>
        <p:txBody>
          <a:bodyPr wrap="square" rtlCol="0">
            <a:spAutoFit/>
          </a:bodyPr>
          <a:lstStyle/>
          <a:p>
            <a:pPr algn="l" rtl="0"/>
            <a:endParaRPr lang="en-IE"/>
          </a:p>
        </p:txBody>
      </p:sp>
      <p:pic>
        <p:nvPicPr>
          <p:cNvPr id="2" name="Picture 1">
            <a:extLst>
              <a:ext uri="{FF2B5EF4-FFF2-40B4-BE49-F238E27FC236}">
                <a16:creationId xmlns:a16="http://schemas.microsoft.com/office/drawing/2014/main" id="{D8A68BAB-D1D8-2A7D-C763-6E91F9528143}"/>
              </a:ext>
            </a:extLst>
          </p:cNvPr>
          <p:cNvPicPr>
            <a:picLocks noChangeAspect="1"/>
          </p:cNvPicPr>
          <p:nvPr/>
        </p:nvPicPr>
        <p:blipFill>
          <a:blip r:embed="rId9"/>
          <a:stretch>
            <a:fillRect/>
          </a:stretch>
        </p:blipFill>
        <p:spPr>
          <a:xfrm>
            <a:off x="214969" y="8132089"/>
            <a:ext cx="493080" cy="474817"/>
          </a:xfrm>
          <a:prstGeom prst="rect">
            <a:avLst/>
          </a:prstGeom>
        </p:spPr>
      </p:pic>
    </p:spTree>
    <p:extLst>
      <p:ext uri="{BB962C8B-B14F-4D97-AF65-F5344CB8AC3E}">
        <p14:creationId xmlns:p14="http://schemas.microsoft.com/office/powerpoint/2010/main" val="423119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691ED0-F322-CF2F-9F19-09E356D8BC33}"/>
              </a:ext>
            </a:extLst>
          </p:cNvPr>
          <p:cNvSpPr>
            <a:spLocks noGrp="1"/>
          </p:cNvSpPr>
          <p:nvPr>
            <p:ph type="sldNum" sz="quarter" idx="4"/>
          </p:nvPr>
        </p:nvSpPr>
        <p:spPr/>
        <p:txBody>
          <a:bodyPr/>
          <a:lstStyle/>
          <a:p>
            <a:pPr algn="l" rtl="0"/>
            <a:fld id="{CB2079F2-58AF-ED44-82D7-E04B2F6FD686}" type="slidenum">
              <a:rPr lang="en-US" smtClean="0"/>
              <a:pPr algn="l" rtl="0"/>
              <a:t>29</a:t>
            </a:fld>
            <a:endParaRPr lang="en-US"/>
          </a:p>
        </p:txBody>
      </p:sp>
      <p:sp>
        <p:nvSpPr>
          <p:cNvPr id="4" name="Text Placeholder 3">
            <a:extLst>
              <a:ext uri="{FF2B5EF4-FFF2-40B4-BE49-F238E27FC236}">
                <a16:creationId xmlns:a16="http://schemas.microsoft.com/office/drawing/2014/main" id="{3A4616AA-5142-A5E3-9B7E-52B019F6ABFA}"/>
              </a:ext>
            </a:extLst>
          </p:cNvPr>
          <p:cNvSpPr>
            <a:spLocks noGrp="1"/>
          </p:cNvSpPr>
          <p:nvPr>
            <p:ph type="body" sz="quarter" idx="33"/>
          </p:nvPr>
        </p:nvSpPr>
        <p:spPr/>
        <p:txBody>
          <a:bodyPr/>
          <a:lstStyle/>
          <a:p>
            <a:pPr algn="l" rtl="0"/>
            <a:endParaRPr lang="en-IE"/>
          </a:p>
        </p:txBody>
      </p:sp>
      <p:sp>
        <p:nvSpPr>
          <p:cNvPr id="7" name="Text Placeholder 1">
            <a:extLst>
              <a:ext uri="{FF2B5EF4-FFF2-40B4-BE49-F238E27FC236}">
                <a16:creationId xmlns:a16="http://schemas.microsoft.com/office/drawing/2014/main" id="{A8E75D9B-0D01-71EB-D5EC-103D70C7DDC3}"/>
              </a:ext>
            </a:extLst>
          </p:cNvPr>
          <p:cNvSpPr txBox="1">
            <a:spLocks/>
          </p:cNvSpPr>
          <p:nvPr/>
        </p:nvSpPr>
        <p:spPr>
          <a:xfrm>
            <a:off x="332269" y="304894"/>
            <a:ext cx="7545401" cy="693254"/>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defRPr/>
            </a:pPr>
            <a:r>
              <a:rPr lang="en-IE" sz="3200"/>
              <a:t>B.2. </a:t>
            </a:r>
            <a:r>
              <a:rPr lang="en-IE" sz="3200" err="1"/>
              <a:t>Elintarvikkeiden</a:t>
            </a:r>
            <a:r>
              <a:rPr lang="en-IE" sz="3200"/>
              <a:t> </a:t>
            </a:r>
            <a:r>
              <a:rPr lang="en-IE" sz="3200" err="1"/>
              <a:t>tuotanto</a:t>
            </a:r>
            <a:r>
              <a:rPr lang="en-IE" sz="3200"/>
              <a:t> </a:t>
            </a:r>
            <a:r>
              <a:rPr lang="en-IE" sz="3200" err="1"/>
              <a:t>ja</a:t>
            </a:r>
            <a:r>
              <a:rPr lang="en-IE" sz="3200"/>
              <a:t> </a:t>
            </a:r>
            <a:r>
              <a:rPr lang="en-IE" sz="3200" err="1"/>
              <a:t>logistiikka</a:t>
            </a:r>
            <a:endParaRPr lang="en-IE" sz="3200"/>
          </a:p>
          <a:p>
            <a:pPr algn="l" rtl="0"/>
            <a:endParaRPr lang="en-IE" sz="3200"/>
          </a:p>
        </p:txBody>
      </p:sp>
      <p:sp>
        <p:nvSpPr>
          <p:cNvPr id="8" name="Text Placeholder 7">
            <a:extLst>
              <a:ext uri="{FF2B5EF4-FFF2-40B4-BE49-F238E27FC236}">
                <a16:creationId xmlns:a16="http://schemas.microsoft.com/office/drawing/2014/main" id="{65B155E1-CA68-3B81-B8E7-AFFB45040FC9}"/>
              </a:ext>
            </a:extLst>
          </p:cNvPr>
          <p:cNvSpPr txBox="1">
            <a:spLocks noGrp="1"/>
          </p:cNvSpPr>
          <p:nvPr>
            <p:ph type="body" sz="quarter" idx="30"/>
          </p:nvPr>
        </p:nvSpPr>
        <p:spPr>
          <a:xfrm>
            <a:off x="332269" y="1126472"/>
            <a:ext cx="6572250" cy="461665"/>
          </a:xfrm>
          <a:prstGeom prst="rect">
            <a:avLst/>
          </a:prstGeom>
          <a:noFill/>
        </p:spPr>
        <p:txBody>
          <a:bodyPr wrap="square">
            <a:spAutoFit/>
          </a:bodyPr>
          <a:lstStyle/>
          <a:p>
            <a:pPr algn="l" rtl="0"/>
            <a:r>
              <a:rPr lang="en-IE" sz="2400" i="0">
                <a:effectLst/>
                <a:latin typeface="Calibri" panose="020F0502020204030204" pitchFamily="34" charset="0"/>
                <a:ea typeface="Calibri" panose="020F0502020204030204" pitchFamily="34" charset="0"/>
                <a:cs typeface="Calibri" panose="020F0502020204030204" pitchFamily="34" charset="0"/>
              </a:rPr>
              <a:t>B.2.1. </a:t>
            </a:r>
            <a:r>
              <a:rPr lang="en-IE" sz="2400" i="0" err="1">
                <a:effectLst/>
                <a:latin typeface="Calibri" panose="020F0502020204030204" pitchFamily="34" charset="0"/>
                <a:ea typeface="Calibri" panose="020F0502020204030204" pitchFamily="34" charset="0"/>
                <a:cs typeface="Calibri" panose="020F0502020204030204" pitchFamily="34" charset="0"/>
              </a:rPr>
              <a:t>Työolosuhteet</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236FA7D9-4788-A308-5533-DA59F0E9F74F}"/>
              </a:ext>
            </a:extLst>
          </p:cNvPr>
          <p:cNvGrpSpPr/>
          <p:nvPr/>
        </p:nvGrpSpPr>
        <p:grpSpPr>
          <a:xfrm>
            <a:off x="825570" y="4941282"/>
            <a:ext cx="1082141" cy="1124763"/>
            <a:chOff x="690225" y="4499263"/>
            <a:chExt cx="1499146" cy="1521296"/>
          </a:xfrm>
        </p:grpSpPr>
        <p:sp>
          <p:nvSpPr>
            <p:cNvPr id="10" name="Freeform 109">
              <a:extLst>
                <a:ext uri="{FF2B5EF4-FFF2-40B4-BE49-F238E27FC236}">
                  <a16:creationId xmlns:a16="http://schemas.microsoft.com/office/drawing/2014/main" id="{64588B4D-876E-9FA8-87DF-989D9792D97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224EFFB5-6CAE-5C9C-AC65-7CCEFE54B268}"/>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A7AFC37A-C93A-7CD2-02E9-A225947E237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6814D300-78D6-E3BB-A918-7AD1A36F64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F03FE68E-1EA7-5327-A9B0-78CB81E162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3871F201-7A85-3C5D-AE77-F0650B797363}"/>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421C268C-D69F-9E88-0C0C-EA071F25015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EF0C60FD-322E-71A1-E4DC-51BBCC4B5194}"/>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2E6C1807-065E-79E1-D264-AA23C980EBD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6F4C788A-82C4-493D-CB6C-398A2BA7192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5C054C46-F7D3-CCF1-788B-9ACC29CEDD1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9E18C5AE-01DB-2028-0898-497B7DBD5C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40391EE1-868A-FD1D-1E35-E442E8684A22}"/>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E3649E62-D2B0-0F70-AAD2-CE35EBC39D5F}"/>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9DFF3BEF-3957-A036-BCB2-36D1E5723CE4}"/>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E5041B37-2ED5-2286-F934-93DC1E83971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9B054467-3E45-33C6-814C-845EBBE6DBD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35DECFE2-0C8A-E816-B3C7-2B0483AE78C3}"/>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10C8E5A0-AD2E-09B6-1EA5-DCA487654271}"/>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59363435-0C1A-3AC3-CEEF-B9396812F605}"/>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B8C9ABE9-FB32-7C53-D529-06BEE7C412CE}"/>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37DFAE54-9CD8-59FB-170D-5D2E94FC68FF}"/>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02114677-27BE-E6C3-67E1-BD884FF41E37}"/>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8C8C6DE6-BD68-4007-E834-15554E6E7C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5DEF99E6-40ED-8368-0AD6-54623EE47AF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B8A58A17-BCD2-B405-8865-2F1D7905B2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6" name="Text Placeholder 1">
            <a:extLst>
              <a:ext uri="{FF2B5EF4-FFF2-40B4-BE49-F238E27FC236}">
                <a16:creationId xmlns:a16="http://schemas.microsoft.com/office/drawing/2014/main" id="{41D5244C-9A1D-3452-BE0A-7043CA21EA6F}"/>
              </a:ext>
            </a:extLst>
          </p:cNvPr>
          <p:cNvSpPr>
            <a:spLocks noGrp="1"/>
          </p:cNvSpPr>
          <p:nvPr>
            <p:ph type="body" sz="quarter" idx="32"/>
          </p:nvPr>
        </p:nvSpPr>
        <p:spPr>
          <a:xfrm>
            <a:off x="560388" y="2170042"/>
            <a:ext cx="6526212" cy="3729037"/>
          </a:xfrm>
        </p:spPr>
        <p:txBody>
          <a:bodyPr lIns="91440" tIns="45720" rIns="91440" bIns="45720" numCol="1" spcCol="288000" anchor="t">
            <a:noAutofit/>
          </a:bodyPr>
          <a:lstStyle/>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400" b="1" i="0" u="none" strike="noStrike" kern="1200" cap="none" spc="0" normalizeH="0" baseline="0" noProof="0">
                <a:ln>
                  <a:noFill/>
                </a:ln>
                <a:effectLst/>
                <a:uLnTx/>
                <a:uFillTx/>
                <a:latin typeface="Calibri"/>
                <a:ea typeface="Calibri" panose="020F0502020204030204" pitchFamily="34" charset="0"/>
                <a:cs typeface="Calibri"/>
              </a:rPr>
              <a:t>Sopivien työolojen merkitys elintarviketuotantotiloissa</a:t>
            </a:r>
            <a:endParaRPr lang="en-US"/>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b="0" i="0" u="none" strike="noStrike" kern="1200" cap="none" spc="0" normalizeH="0" baseline="0" noProof="0">
              <a:ln>
                <a:noFill/>
              </a:ln>
              <a:solidFill>
                <a:srgbClr val="F79037"/>
              </a:solidFill>
              <a:effectLst/>
              <a:uLnTx/>
              <a:uFillTx/>
              <a:ea typeface="Calibri" panose="020F0502020204030204" pitchFamily="34" charset="0"/>
            </a:endParaRPr>
          </a:p>
          <a:p>
            <a:pPr rtl="0">
              <a:defRPr/>
            </a:pPr>
            <a:r>
              <a:rPr kumimoji="0" lang="fi-FI" sz="1200" b="0" i="0" u="none" strike="noStrike" kern="1200" cap="none" spc="0" normalizeH="0" baseline="0" noProof="0">
                <a:ln>
                  <a:noFill/>
                </a:ln>
                <a:effectLst/>
                <a:uLnTx/>
                <a:uFillTx/>
                <a:latin typeface="Calibri"/>
                <a:ea typeface="Calibri" panose="020F0502020204030204" pitchFamily="34" charset="0"/>
                <a:cs typeface="Calibri"/>
              </a:rPr>
              <a:t>Lapsi</a:t>
            </a:r>
            <a:r>
              <a:rPr lang="fi-FI" sz="1200">
                <a:latin typeface="Calibri"/>
                <a:ea typeface="Calibri" panose="020F0502020204030204" pitchFamily="34" charset="0"/>
                <a:cs typeface="Calibri"/>
              </a:rPr>
              <a:t>työvoima</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 asianmukaiset palkat, työajan väärinkäyttö, työturvallisuus, työntekijöiden sosiaaliset oikeudet ja sukupuolten tasa-arvo ovat joitain eettisiä huolenaiheita elintarvikkeiden valmistuksessa, toimittamisessa tai myynnissä. Kansainvälisen työjärjestön </a:t>
            </a:r>
            <a:r>
              <a:rPr lang="fi-FI" sz="1200">
                <a:latin typeface="Calibri"/>
                <a:ea typeface="Calibri" panose="020F0502020204030204" pitchFamily="34" charset="0"/>
                <a:cs typeface="Calibri"/>
              </a:rPr>
              <a:t>(ILO) (2021) </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lapsityöstä kertovan raportin mukaan maailmassa työskentelee 160 miljoonaa lasta, ja 4,7 % työskentelee vaarallisissa tehtävissä. Raportin mukaan 72,1 % lapsityövoimasta johtuu siitä, että lapset auttavat perheitä työssä.</a:t>
            </a:r>
            <a:r>
              <a:rPr lang="fi-FI" sz="1200">
                <a:latin typeface="Calibri"/>
                <a:ea typeface="Calibri" panose="020F0502020204030204" pitchFamily="34" charset="0"/>
                <a:cs typeface="Calibri"/>
              </a:rPr>
              <a:t> </a:t>
            </a:r>
            <a:endParaRPr lang="fi-FI" sz="1200" b="0" i="0" u="none" strike="noStrike" kern="1200" cap="none" spc="0" normalizeH="0" baseline="0" noProof="0">
              <a:ln>
                <a:noFill/>
              </a:ln>
              <a:effectLst/>
              <a:uLnTx/>
              <a:uFillTx/>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b="0" i="0" u="none" strike="noStrike" kern="1200" cap="none" spc="0" normalizeH="0" baseline="0" noProof="0">
              <a:ln>
                <a:noFill/>
              </a:ln>
              <a:effectLst/>
              <a:uLnTx/>
              <a:uFillTx/>
              <a:ea typeface="Calibri" panose="020F0502020204030204" pitchFamily="34" charset="0"/>
            </a:endParaRPr>
          </a:p>
          <a:p>
            <a:pPr rtl="0">
              <a:defRPr/>
            </a:pPr>
            <a:r>
              <a:rPr kumimoji="0" lang="fi-FI" sz="1200" b="0" i="0" u="none" strike="noStrike" kern="1200" cap="none" spc="0" normalizeH="0" baseline="0" noProof="0">
                <a:ln>
                  <a:noFill/>
                </a:ln>
                <a:effectLst/>
                <a:uLnTx/>
                <a:uFillTx/>
                <a:latin typeface="Calibri"/>
                <a:ea typeface="Calibri" panose="020F0502020204030204" pitchFamily="34" charset="0"/>
                <a:cs typeface="Calibri"/>
              </a:rPr>
              <a:t>Elintarvikealalla työskentelevien naisten haasteet tulisi käsitellä sukupuolten tasa-arvon otsikon alla. Vaikka naisten odotetaan työskentelevän kotitalouden keittiössä, kaupallisia keittiöitä hallitsevat miehet. </a:t>
            </a:r>
            <a:r>
              <a:rPr kumimoji="0" lang="fi-FI" sz="1200" b="0" i="0" u="none" strike="noStrike" kern="1200" cap="none" spc="0" normalizeH="0" baseline="0" noProof="0" err="1">
                <a:ln>
                  <a:noFill/>
                </a:ln>
                <a:effectLst/>
                <a:uLnTx/>
                <a:uFillTx/>
                <a:latin typeface="Calibri"/>
                <a:ea typeface="Calibri" panose="020F0502020204030204" pitchFamily="34" charset="0"/>
                <a:cs typeface="Calibri"/>
              </a:rPr>
              <a:t>Steavenson</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 (2021) käsittelee tätä asiaa Financial </a:t>
            </a:r>
            <a:r>
              <a:rPr kumimoji="0" lang="fi-FI" sz="1200" b="0" i="0" u="none" strike="noStrike" kern="1200" cap="none" spc="0" normalizeH="0" baseline="0" noProof="0" err="1">
                <a:ln>
                  <a:noFill/>
                </a:ln>
                <a:effectLst/>
                <a:uLnTx/>
                <a:uFillTx/>
                <a:latin typeface="Calibri"/>
                <a:ea typeface="Calibri" panose="020F0502020204030204" pitchFamily="34" charset="0"/>
                <a:cs typeface="Calibri"/>
              </a:rPr>
              <a:t>Timesissa</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a:t>
            </a:r>
            <a:r>
              <a:rPr lang="fi-FI" sz="1200">
                <a:latin typeface="Calibri"/>
                <a:ea typeface="Calibri" panose="020F0502020204030204" pitchFamily="34" charset="0"/>
                <a:cs typeface="Calibri"/>
              </a:rPr>
              <a:t> </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Haastattelu vuoden 2017 parhaan naiskokin Ana Rosin kanssa</a:t>
            </a:r>
            <a:r>
              <a:rPr lang="fi-FI" sz="1200">
                <a:latin typeface="Calibri"/>
                <a:ea typeface="Calibri" panose="020F0502020204030204" pitchFamily="34" charset="0"/>
                <a:cs typeface="Calibri"/>
              </a:rPr>
              <a:t> toi esille kysymyksen, onko </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välttämätöntä </a:t>
            </a:r>
            <a:r>
              <a:rPr lang="fi-FI" sz="1200">
                <a:latin typeface="Calibri"/>
                <a:ea typeface="Calibri" panose="020F0502020204030204" pitchFamily="34" charset="0"/>
                <a:cs typeface="Calibri"/>
              </a:rPr>
              <a:t>luokitella </a:t>
            </a:r>
            <a:r>
              <a:rPr kumimoji="0" lang="fi-FI" sz="1200" b="0" i="0" u="none" strike="noStrike" kern="1200" cap="none" spc="0" normalizeH="0" baseline="0" noProof="0">
                <a:ln>
                  <a:noFill/>
                </a:ln>
                <a:effectLst/>
                <a:uLnTx/>
                <a:uFillTx/>
                <a:latin typeface="Calibri"/>
                <a:ea typeface="Calibri" panose="020F0502020204030204" pitchFamily="34" charset="0"/>
                <a:cs typeface="Calibri"/>
              </a:rPr>
              <a:t>parhaan kokin palkinnoissa eri sukupuolet.</a:t>
            </a:r>
            <a:r>
              <a:rPr lang="fi-FI" sz="1200">
                <a:latin typeface="Calibri"/>
                <a:ea typeface="Calibri" panose="020F0502020204030204" pitchFamily="34" charset="0"/>
                <a:cs typeface="Calibri"/>
              </a:rPr>
              <a:t> </a:t>
            </a:r>
            <a:endParaRPr lang="fi-FI" sz="1200" b="0" i="0" u="none" strike="noStrike" kern="1200" cap="none" spc="0" normalizeH="0" baseline="0" noProof="0">
              <a:ln>
                <a:noFill/>
              </a:ln>
              <a:effectLst/>
              <a:uLnTx/>
              <a:uFillTx/>
              <a:ea typeface="Calibri" panose="020F0502020204030204" pitchFamily="34" charset="0"/>
            </a:endParaRPr>
          </a:p>
          <a:p>
            <a:pPr algn="l" rtl="0"/>
            <a:endParaRPr lang="en-GB"/>
          </a:p>
        </p:txBody>
      </p:sp>
      <p:pic>
        <p:nvPicPr>
          <p:cNvPr id="37" name="Picture 36" descr="A picture containing food, doughnut, donut, indoor  Description automatically generated">
            <a:extLst>
              <a:ext uri="{FF2B5EF4-FFF2-40B4-BE49-F238E27FC236}">
                <a16:creationId xmlns:a16="http://schemas.microsoft.com/office/drawing/2014/main" id="{2CB80994-97AF-A343-2651-BB212FABB35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43110" y="6693997"/>
            <a:ext cx="3436727" cy="2518317"/>
          </a:xfrm>
          <a:prstGeom prst="rect">
            <a:avLst/>
          </a:prstGeom>
        </p:spPr>
      </p:pic>
      <p:pic>
        <p:nvPicPr>
          <p:cNvPr id="38" name="Picture 37" descr="A picture containing text, indoor, preparing, shop  Description automatically generated">
            <a:extLst>
              <a:ext uri="{FF2B5EF4-FFF2-40B4-BE49-F238E27FC236}">
                <a16:creationId xmlns:a16="http://schemas.microsoft.com/office/drawing/2014/main" id="{DB77409E-439B-461D-047A-5F67943430A4}"/>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977501" y="6693997"/>
            <a:ext cx="3324858" cy="2518317"/>
          </a:xfrm>
          <a:prstGeom prst="rect">
            <a:avLst/>
          </a:prstGeom>
          <a:ln>
            <a:noFill/>
          </a:ln>
        </p:spPr>
      </p:pic>
    </p:spTree>
    <p:extLst>
      <p:ext uri="{BB962C8B-B14F-4D97-AF65-F5344CB8AC3E}">
        <p14:creationId xmlns:p14="http://schemas.microsoft.com/office/powerpoint/2010/main" val="10491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CFB634-C88B-9805-77DE-CA3641284A5B}"/>
              </a:ext>
            </a:extLst>
          </p:cNvPr>
          <p:cNvSpPr>
            <a:spLocks noGrp="1"/>
          </p:cNvSpPr>
          <p:nvPr>
            <p:ph type="sldNum" sz="quarter" idx="4"/>
          </p:nvPr>
        </p:nvSpPr>
        <p:spPr>
          <a:xfrm>
            <a:off x="6724268" y="10099753"/>
            <a:ext cx="1047264" cy="465822"/>
          </a:xfrm>
        </p:spPr>
        <p:txBody>
          <a:bodyPr/>
          <a:lstStyle/>
          <a:p>
            <a:pPr algn="l" rtl="0"/>
            <a:fld id="{CB2079F2-58AF-ED44-82D7-E04B2F6FD686}" type="slidenum">
              <a:rPr lang="en-US" smtClean="0"/>
              <a:pPr algn="l" rtl="0"/>
              <a:t>3</a:t>
            </a:fld>
            <a:endParaRPr lang="en-US"/>
          </a:p>
        </p:txBody>
      </p:sp>
      <p:sp>
        <p:nvSpPr>
          <p:cNvPr id="4" name="object 5">
            <a:extLst>
              <a:ext uri="{FF2B5EF4-FFF2-40B4-BE49-F238E27FC236}">
                <a16:creationId xmlns:a16="http://schemas.microsoft.com/office/drawing/2014/main" id="{8E90AE14-CFF6-9DFA-05FF-D88E84E32EC1}"/>
              </a:ext>
            </a:extLst>
          </p:cNvPr>
          <p:cNvSpPr txBox="1"/>
          <p:nvPr/>
        </p:nvSpPr>
        <p:spPr>
          <a:xfrm>
            <a:off x="2909454" y="1443731"/>
            <a:ext cx="4338446" cy="1300064"/>
          </a:xfrm>
          <a:prstGeom prst="rect">
            <a:avLst/>
          </a:prstGeom>
        </p:spPr>
        <p:txBody>
          <a:bodyPr vert="horz" wrap="square" lIns="0" tIns="12347" rIns="0" bIns="0" rtlCol="0">
            <a:spAutoFit/>
          </a:bodyPr>
          <a:lstStyle/>
          <a:p>
            <a:pPr algn="l" rtl="0"/>
            <a:r>
              <a:rPr lang="en-US" sz="1200">
                <a:latin typeface="Calibri" panose="020F0502020204030204" pitchFamily="34" charset="0"/>
                <a:cs typeface="Calibri" panose="020F0502020204030204" pitchFamily="34" charset="0"/>
              </a:rPr>
              <a:t>Tämä kouluttajien opas on verkkopohjainen interaktiivinen kokoelma koulutusmateriaaleja ja oppimislinkkejä. Tämä sisältö tarjoaa syvän, itseohjautuvan oppimismahdollisuuden, joka tarjoaa ajatuksia ja näkemyksiä eettiseen ja kestävään elintarvikeyrittäjyyteen ja innovaatiotoimintaan. Sukella näihin teemoihin syvällisemmin oppaan </a:t>
            </a:r>
            <a:r>
              <a:rPr lang="fi-FI" sz="1200">
                <a:latin typeface="Calibri" panose="020F0502020204030204" pitchFamily="34" charset="0"/>
                <a:cs typeface="Calibri" panose="020F0502020204030204" pitchFamily="34" charset="0"/>
              </a:rPr>
              <a:t>linkkien avulla.</a:t>
            </a:r>
            <a:endParaRPr lang="en-IE" sz="1200">
              <a:latin typeface="Calibri" panose="020F0502020204030204" pitchFamily="34" charset="0"/>
              <a:cs typeface="Calibri" panose="020F0502020204030204" pitchFamily="34" charset="0"/>
            </a:endParaRPr>
          </a:p>
          <a:p>
            <a:pPr algn="l" rtl="0"/>
            <a:endParaRPr lang="en-IE" sz="1167">
              <a:latin typeface="Calibri" panose="020F0502020204030204" pitchFamily="34" charset="0"/>
              <a:cs typeface="Calibri" panose="020F0502020204030204" pitchFamily="34" charset="0"/>
            </a:endParaRPr>
          </a:p>
        </p:txBody>
      </p:sp>
      <p:sp>
        <p:nvSpPr>
          <p:cNvPr id="5" name="object 9">
            <a:extLst>
              <a:ext uri="{FF2B5EF4-FFF2-40B4-BE49-F238E27FC236}">
                <a16:creationId xmlns:a16="http://schemas.microsoft.com/office/drawing/2014/main" id="{2200BC3C-DCAD-6F26-9070-4C18D214BC36}"/>
              </a:ext>
            </a:extLst>
          </p:cNvPr>
          <p:cNvSpPr txBox="1"/>
          <p:nvPr/>
        </p:nvSpPr>
        <p:spPr>
          <a:xfrm rot="720000">
            <a:off x="3689760" y="3070213"/>
            <a:ext cx="460866" cy="171137"/>
          </a:xfrm>
          <a:prstGeom prst="rect">
            <a:avLst/>
          </a:prstGeom>
        </p:spPr>
        <p:txBody>
          <a:bodyPr vert="horz" wrap="square" lIns="0" tIns="0" rIns="0" bIns="0" rtlCol="0">
            <a:spAutoFit/>
          </a:bodyPr>
          <a:lstStyle/>
          <a:p>
            <a:pPr algn="l" rtl="0">
              <a:lnSpc>
                <a:spcPts val="1317"/>
              </a:lnSpc>
            </a:pPr>
            <a:r>
              <a:rPr sz="1361" spc="-131">
                <a:solidFill>
                  <a:srgbClr val="FFFFFF"/>
                </a:solidFill>
                <a:latin typeface="Calibri" panose="020F0502020204030204" pitchFamily="34" charset="0"/>
                <a:cs typeface="Calibri" panose="020F0502020204030204" pitchFamily="34" charset="0"/>
              </a:rPr>
              <a:t>KLIKKAUS</a:t>
            </a:r>
            <a:endParaRPr sz="1361">
              <a:latin typeface="Calibri" panose="020F0502020204030204" pitchFamily="34" charset="0"/>
              <a:cs typeface="Calibri" panose="020F0502020204030204" pitchFamily="34" charset="0"/>
            </a:endParaRPr>
          </a:p>
        </p:txBody>
      </p:sp>
      <p:sp>
        <p:nvSpPr>
          <p:cNvPr id="6" name="object 10">
            <a:extLst>
              <a:ext uri="{FF2B5EF4-FFF2-40B4-BE49-F238E27FC236}">
                <a16:creationId xmlns:a16="http://schemas.microsoft.com/office/drawing/2014/main" id="{E38BD456-CE5D-BE66-5528-F8152DBE8E2E}"/>
              </a:ext>
            </a:extLst>
          </p:cNvPr>
          <p:cNvSpPr txBox="1"/>
          <p:nvPr/>
        </p:nvSpPr>
        <p:spPr>
          <a:xfrm rot="720000">
            <a:off x="3572589" y="3239318"/>
            <a:ext cx="623297" cy="171137"/>
          </a:xfrm>
          <a:prstGeom prst="rect">
            <a:avLst/>
          </a:prstGeom>
        </p:spPr>
        <p:txBody>
          <a:bodyPr vert="horz" wrap="square" lIns="0" tIns="0" rIns="0" bIns="0" rtlCol="0">
            <a:spAutoFit/>
          </a:bodyPr>
          <a:lstStyle/>
          <a:p>
            <a:pPr algn="l" rtl="0">
              <a:lnSpc>
                <a:spcPts val="1317"/>
              </a:lnSpc>
            </a:pPr>
            <a:r>
              <a:rPr sz="1361" spc="-136">
                <a:solidFill>
                  <a:srgbClr val="FFFFFF"/>
                </a:solidFill>
                <a:latin typeface="Calibri" panose="020F0502020204030204" pitchFamily="34" charset="0"/>
                <a:cs typeface="Calibri" panose="020F0502020204030204" pitchFamily="34" charset="0"/>
              </a:rPr>
              <a:t>T</a:t>
            </a:r>
            <a:r>
              <a:rPr sz="1361" spc="-156">
                <a:solidFill>
                  <a:srgbClr val="FFFFFF"/>
                </a:solidFill>
                <a:latin typeface="Calibri" panose="020F0502020204030204" pitchFamily="34" charset="0"/>
                <a:cs typeface="Calibri" panose="020F0502020204030204" pitchFamily="34" charset="0"/>
              </a:rPr>
              <a:t>O</a:t>
            </a:r>
            <a:r>
              <a:rPr sz="1361" spc="-107">
                <a:solidFill>
                  <a:srgbClr val="FFFFFF"/>
                </a:solidFill>
                <a:latin typeface="Calibri" panose="020F0502020204030204" pitchFamily="34" charset="0"/>
                <a:cs typeface="Calibri" panose="020F0502020204030204" pitchFamily="34" charset="0"/>
              </a:rPr>
              <a:t> </a:t>
            </a:r>
            <a:r>
              <a:rPr sz="1361" spc="-219">
                <a:solidFill>
                  <a:srgbClr val="FFFFFF"/>
                </a:solidFill>
                <a:latin typeface="Calibri" panose="020F0502020204030204" pitchFamily="34" charset="0"/>
                <a:cs typeface="Calibri" panose="020F0502020204030204" pitchFamily="34" charset="0"/>
              </a:rPr>
              <a:t>V</a:t>
            </a:r>
            <a:r>
              <a:rPr sz="1361" spc="-146">
                <a:solidFill>
                  <a:srgbClr val="FFFFFF"/>
                </a:solidFill>
                <a:latin typeface="Calibri" panose="020F0502020204030204" pitchFamily="34" charset="0"/>
                <a:cs typeface="Calibri" panose="020F0502020204030204" pitchFamily="34" charset="0"/>
              </a:rPr>
              <a:t>IEW</a:t>
            </a:r>
            <a:endParaRPr sz="1361">
              <a:latin typeface="Calibri" panose="020F0502020204030204" pitchFamily="34" charset="0"/>
              <a:cs typeface="Calibri" panose="020F0502020204030204" pitchFamily="34" charset="0"/>
            </a:endParaRPr>
          </a:p>
        </p:txBody>
      </p:sp>
      <p:sp>
        <p:nvSpPr>
          <p:cNvPr id="7" name="object 11">
            <a:extLst>
              <a:ext uri="{FF2B5EF4-FFF2-40B4-BE49-F238E27FC236}">
                <a16:creationId xmlns:a16="http://schemas.microsoft.com/office/drawing/2014/main" id="{45938500-15D8-D721-D8D2-027048281069}"/>
              </a:ext>
            </a:extLst>
          </p:cNvPr>
          <p:cNvSpPr txBox="1"/>
          <p:nvPr/>
        </p:nvSpPr>
        <p:spPr>
          <a:xfrm>
            <a:off x="-1" y="4081569"/>
            <a:ext cx="7559675" cy="221930"/>
          </a:xfrm>
          <a:prstGeom prst="rect">
            <a:avLst/>
          </a:prstGeom>
        </p:spPr>
        <p:txBody>
          <a:bodyPr vert="horz" wrap="square" lIns="0" tIns="12347" rIns="0" bIns="0" rtlCol="0">
            <a:spAutoFit/>
          </a:bodyPr>
          <a:lstStyle/>
          <a:p>
            <a:pPr marL="12347" algn="ctr" rtl="0">
              <a:spcBef>
                <a:spcPts val="97"/>
              </a:spcBef>
            </a:pPr>
            <a:r>
              <a:rPr lang="fi-FI" sz="1361" b="1">
                <a:solidFill>
                  <a:srgbClr val="F79037"/>
                </a:solidFill>
                <a:latin typeface="Calibri" panose="020F0502020204030204" pitchFamily="34" charset="0"/>
                <a:cs typeface="Calibri" panose="020F0502020204030204" pitchFamily="34" charset="0"/>
              </a:rPr>
              <a:t>SYVENNÄ OSAAMISTASI </a:t>
            </a:r>
            <a:r>
              <a:rPr sz="1021">
                <a:latin typeface="Calibri" panose="020F0502020204030204" pitchFamily="34" charset="0"/>
                <a:cs typeface="Calibri" panose="020F0502020204030204" pitchFamily="34" charset="0"/>
              </a:rPr>
              <a:t>-</a:t>
            </a:r>
            <a:r>
              <a:rPr lang="fi-FI" sz="1021">
                <a:latin typeface="Calibri" panose="020F0502020204030204" pitchFamily="34" charset="0"/>
                <a:cs typeface="Calibri" panose="020F0502020204030204" pitchFamily="34" charset="0"/>
              </a:rPr>
              <a:t> </a:t>
            </a:r>
            <a:r>
              <a:rPr sz="1200" err="1">
                <a:latin typeface="Calibri" panose="020F0502020204030204" pitchFamily="34" charset="0"/>
                <a:cs typeface="Calibri" panose="020F0502020204030204" pitchFamily="34" charset="0"/>
              </a:rPr>
              <a:t>Napsauta</a:t>
            </a:r>
            <a:r>
              <a:rPr sz="1200">
                <a:latin typeface="Calibri" panose="020F0502020204030204" pitchFamily="34" charset="0"/>
                <a:cs typeface="Calibri" panose="020F0502020204030204" pitchFamily="34" charset="0"/>
              </a:rPr>
              <a:t> </a:t>
            </a:r>
            <a:r>
              <a:rPr sz="1200" err="1">
                <a:latin typeface="Calibri" panose="020F0502020204030204" pitchFamily="34" charset="0"/>
                <a:cs typeface="Calibri" panose="020F0502020204030204" pitchFamily="34" charset="0"/>
              </a:rPr>
              <a:t>saadaksesi</a:t>
            </a:r>
            <a:r>
              <a:rPr sz="1200">
                <a:latin typeface="Calibri" panose="020F0502020204030204" pitchFamily="34" charset="0"/>
                <a:cs typeface="Calibri" panose="020F0502020204030204" pitchFamily="34" charset="0"/>
              </a:rPr>
              <a:t> </a:t>
            </a:r>
            <a:r>
              <a:rPr sz="1200" err="1">
                <a:latin typeface="Calibri" panose="020F0502020204030204" pitchFamily="34" charset="0"/>
                <a:cs typeface="Calibri" panose="020F0502020204030204" pitchFamily="34" charset="0"/>
              </a:rPr>
              <a:t>lisätietoja</a:t>
            </a:r>
            <a:r>
              <a:rPr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yritysesimerkeistä</a:t>
            </a:r>
            <a:endParaRPr sz="1200">
              <a:latin typeface="Calibri" panose="020F0502020204030204" pitchFamily="34" charset="0"/>
              <a:cs typeface="Calibri" panose="020F0502020204030204" pitchFamily="34" charset="0"/>
            </a:endParaRPr>
          </a:p>
        </p:txBody>
      </p:sp>
      <p:grpSp>
        <p:nvGrpSpPr>
          <p:cNvPr id="8" name="object 15">
            <a:extLst>
              <a:ext uri="{FF2B5EF4-FFF2-40B4-BE49-F238E27FC236}">
                <a16:creationId xmlns:a16="http://schemas.microsoft.com/office/drawing/2014/main" id="{02F3A4C2-129E-FD76-7D32-17CC15E097C1}"/>
              </a:ext>
            </a:extLst>
          </p:cNvPr>
          <p:cNvGrpSpPr/>
          <p:nvPr/>
        </p:nvGrpSpPr>
        <p:grpSpPr>
          <a:xfrm>
            <a:off x="471669" y="4502983"/>
            <a:ext cx="3047022" cy="1729173"/>
            <a:chOff x="485139" y="4586859"/>
            <a:chExt cx="3134043" cy="1778557"/>
          </a:xfrm>
        </p:grpSpPr>
        <p:pic>
          <p:nvPicPr>
            <p:cNvPr id="9" name="object 16">
              <a:extLst>
                <a:ext uri="{FF2B5EF4-FFF2-40B4-BE49-F238E27FC236}">
                  <a16:creationId xmlns:a16="http://schemas.microsoft.com/office/drawing/2014/main" id="{B98A2DAC-3CE5-69A5-D7BF-1B6909079B80}"/>
                </a:ext>
              </a:extLst>
            </p:cNvPr>
            <p:cNvPicPr/>
            <p:nvPr/>
          </p:nvPicPr>
          <p:blipFill>
            <a:blip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9C4B74CB-C251-450E-6A5D-5F1634A1E8B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999E1059-F5FC-338C-A4F1-274140FE9C5E}"/>
                </a:ext>
              </a:extLst>
            </p:cNvPr>
            <p:cNvPicPr/>
            <p:nvPr/>
          </p:nvPicPr>
          <p:blipFill>
            <a:blip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16C88D34-E07D-34D9-A15B-2BFEFB84486F}"/>
                </a:ext>
              </a:extLst>
            </p:cNvPr>
            <p:cNvPicPr/>
            <p:nvPr/>
          </p:nvPicPr>
          <p:blipFill>
            <a:blip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0D8C7DC7-6BCD-3B36-29D2-32D8134CBDB1}"/>
                </a:ext>
              </a:extLst>
            </p:cNvPr>
            <p:cNvPicPr/>
            <p:nvPr/>
          </p:nvPicPr>
          <p:blipFill>
            <a:blip r:embed="rId2"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grpSp>
        <p:nvGrpSpPr>
          <p:cNvPr id="14" name="object 25">
            <a:extLst>
              <a:ext uri="{FF2B5EF4-FFF2-40B4-BE49-F238E27FC236}">
                <a16:creationId xmlns:a16="http://schemas.microsoft.com/office/drawing/2014/main" id="{4CF1A356-B064-EE23-F68B-C83F86968A1A}"/>
              </a:ext>
            </a:extLst>
          </p:cNvPr>
          <p:cNvGrpSpPr/>
          <p:nvPr/>
        </p:nvGrpSpPr>
        <p:grpSpPr>
          <a:xfrm>
            <a:off x="3845710" y="4509119"/>
            <a:ext cx="3047047" cy="1729174"/>
            <a:chOff x="3955541" y="4593171"/>
            <a:chExt cx="3134069" cy="1778558"/>
          </a:xfrm>
        </p:grpSpPr>
        <p:pic>
          <p:nvPicPr>
            <p:cNvPr id="15" name="object 26">
              <a:extLst>
                <a:ext uri="{FF2B5EF4-FFF2-40B4-BE49-F238E27FC236}">
                  <a16:creationId xmlns:a16="http://schemas.microsoft.com/office/drawing/2014/main" id="{D4B9847E-975B-091B-2AAB-F9D145385AC3}"/>
                </a:ext>
              </a:extLst>
            </p:cNvPr>
            <p:cNvPicPr/>
            <p:nvPr/>
          </p:nvPicPr>
          <p:blipFill>
            <a:blip r:embed="rId3" cstate="screen">
              <a:extLst>
                <a:ext uri="{28A0092B-C50C-407E-A947-70E740481C1C}">
                  <a14:useLocalDpi xmlns:a14="http://schemas.microsoft.com/office/drawing/2010/main"/>
                </a:ext>
              </a:extLst>
            </a:blip>
            <a:stretch>
              <a:fillRect/>
            </a:stretch>
          </p:blipFill>
          <p:spPr>
            <a:xfrm>
              <a:off x="4265168" y="4593171"/>
              <a:ext cx="2540254" cy="1682863"/>
            </a:xfrm>
            <a:prstGeom prst="rect">
              <a:avLst/>
            </a:prstGeom>
          </p:spPr>
        </p:pic>
        <p:sp>
          <p:nvSpPr>
            <p:cNvPr id="16" name="object 27">
              <a:extLst>
                <a:ext uri="{FF2B5EF4-FFF2-40B4-BE49-F238E27FC236}">
                  <a16:creationId xmlns:a16="http://schemas.microsoft.com/office/drawing/2014/main" id="{FEE52FED-D453-FA88-0D80-3CE700C13CA0}"/>
                </a:ext>
              </a:extLst>
            </p:cNvPr>
            <p:cNvSpPr/>
            <p:nvPr/>
          </p:nvSpPr>
          <p:spPr>
            <a:xfrm>
              <a:off x="4265308" y="4604245"/>
              <a:ext cx="2540635" cy="1676400"/>
            </a:xfrm>
            <a:custGeom>
              <a:avLst/>
              <a:gdLst/>
              <a:ahLst/>
              <a:cxnLst/>
              <a:rect l="l" t="t" r="r" b="b"/>
              <a:pathLst>
                <a:path w="2540634" h="1676400">
                  <a:moveTo>
                    <a:pt x="2528849" y="1627124"/>
                  </a:moveTo>
                  <a:lnTo>
                    <a:pt x="2528836" y="65633"/>
                  </a:lnTo>
                  <a:lnTo>
                    <a:pt x="2523629" y="40106"/>
                  </a:lnTo>
                  <a:lnTo>
                    <a:pt x="2509443" y="19240"/>
                  </a:lnTo>
                  <a:lnTo>
                    <a:pt x="2488412" y="5168"/>
                  </a:lnTo>
                  <a:lnTo>
                    <a:pt x="2462682" y="0"/>
                  </a:lnTo>
                  <a:lnTo>
                    <a:pt x="77254" y="0"/>
                  </a:lnTo>
                  <a:lnTo>
                    <a:pt x="51523" y="5168"/>
                  </a:lnTo>
                  <a:lnTo>
                    <a:pt x="30480" y="19240"/>
                  </a:lnTo>
                  <a:lnTo>
                    <a:pt x="16281" y="40106"/>
                  </a:lnTo>
                  <a:lnTo>
                    <a:pt x="11074" y="65633"/>
                  </a:lnTo>
                  <a:lnTo>
                    <a:pt x="11074" y="1627124"/>
                  </a:lnTo>
                  <a:lnTo>
                    <a:pt x="11074" y="1671789"/>
                  </a:lnTo>
                  <a:lnTo>
                    <a:pt x="2528849" y="1671789"/>
                  </a:lnTo>
                  <a:lnTo>
                    <a:pt x="2528849" y="1627124"/>
                  </a:lnTo>
                  <a:close/>
                </a:path>
                <a:path w="2540634" h="1676400">
                  <a:moveTo>
                    <a:pt x="2540101" y="1671802"/>
                  </a:moveTo>
                  <a:lnTo>
                    <a:pt x="0" y="1671802"/>
                  </a:lnTo>
                  <a:lnTo>
                    <a:pt x="0" y="1675892"/>
                  </a:lnTo>
                  <a:lnTo>
                    <a:pt x="2540101" y="1675892"/>
                  </a:lnTo>
                  <a:lnTo>
                    <a:pt x="2540101"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7" name="object 28">
              <a:extLst>
                <a:ext uri="{FF2B5EF4-FFF2-40B4-BE49-F238E27FC236}">
                  <a16:creationId xmlns:a16="http://schemas.microsoft.com/office/drawing/2014/main" id="{275E5B89-392A-FF9F-FC2E-C14E12705EED}"/>
                </a:ext>
              </a:extLst>
            </p:cNvPr>
            <p:cNvPicPr/>
            <p:nvPr/>
          </p:nvPicPr>
          <p:blipFill>
            <a:blip r:embed="rId4" cstate="screen">
              <a:extLst>
                <a:ext uri="{28A0092B-C50C-407E-A947-70E740481C1C}">
                  <a14:useLocalDpi xmlns:a14="http://schemas.microsoft.com/office/drawing/2010/main"/>
                </a:ext>
              </a:extLst>
            </a:blip>
            <a:stretch>
              <a:fillRect/>
            </a:stretch>
          </p:blipFill>
          <p:spPr>
            <a:xfrm>
              <a:off x="3955541" y="6280124"/>
              <a:ext cx="3134067" cy="49796"/>
            </a:xfrm>
            <a:prstGeom prst="rect">
              <a:avLst/>
            </a:prstGeom>
          </p:spPr>
        </p:pic>
        <p:pic>
          <p:nvPicPr>
            <p:cNvPr id="18" name="object 29">
              <a:extLst>
                <a:ext uri="{FF2B5EF4-FFF2-40B4-BE49-F238E27FC236}">
                  <a16:creationId xmlns:a16="http://schemas.microsoft.com/office/drawing/2014/main" id="{04E88925-8AA8-8BC4-5091-C494241588A1}"/>
                </a:ext>
              </a:extLst>
            </p:cNvPr>
            <p:cNvPicPr/>
            <p:nvPr/>
          </p:nvPicPr>
          <p:blipFill>
            <a:blip r:embed="rId5" cstate="screen">
              <a:extLst>
                <a:ext uri="{28A0092B-C50C-407E-A947-70E740481C1C}">
                  <a14:useLocalDpi xmlns:a14="http://schemas.microsoft.com/office/drawing/2010/main"/>
                </a:ext>
              </a:extLst>
            </a:blip>
            <a:stretch>
              <a:fillRect/>
            </a:stretch>
          </p:blipFill>
          <p:spPr>
            <a:xfrm>
              <a:off x="5297779" y="6280137"/>
              <a:ext cx="449592" cy="39001"/>
            </a:xfrm>
            <a:prstGeom prst="rect">
              <a:avLst/>
            </a:prstGeom>
          </p:spPr>
        </p:pic>
        <p:pic>
          <p:nvPicPr>
            <p:cNvPr id="19" name="object 30">
              <a:extLst>
                <a:ext uri="{FF2B5EF4-FFF2-40B4-BE49-F238E27FC236}">
                  <a16:creationId xmlns:a16="http://schemas.microsoft.com/office/drawing/2014/main" id="{150A3C56-47EA-3E42-EFC8-77DA79C6BEE2}"/>
                </a:ext>
              </a:extLst>
            </p:cNvPr>
            <p:cNvPicPr/>
            <p:nvPr/>
          </p:nvPicPr>
          <p:blipFill>
            <a:blip r:embed="rId6" cstate="screen">
              <a:extLst>
                <a:ext uri="{28A0092B-C50C-407E-A947-70E740481C1C}">
                  <a14:useLocalDpi xmlns:a14="http://schemas.microsoft.com/office/drawing/2010/main"/>
                </a:ext>
              </a:extLst>
            </a:blip>
            <a:stretch>
              <a:fillRect/>
            </a:stretch>
          </p:blipFill>
          <p:spPr>
            <a:xfrm>
              <a:off x="3955542" y="6329921"/>
              <a:ext cx="3134068" cy="41808"/>
            </a:xfrm>
            <a:prstGeom prst="rect">
              <a:avLst/>
            </a:prstGeom>
          </p:spPr>
        </p:pic>
      </p:grpSp>
      <p:sp>
        <p:nvSpPr>
          <p:cNvPr id="20" name="object 55">
            <a:extLst>
              <a:ext uri="{FF2B5EF4-FFF2-40B4-BE49-F238E27FC236}">
                <a16:creationId xmlns:a16="http://schemas.microsoft.com/office/drawing/2014/main" id="{9B3BA0F0-2BC6-5292-275B-0C631641AFB0}"/>
              </a:ext>
            </a:extLst>
          </p:cNvPr>
          <p:cNvSpPr txBox="1"/>
          <p:nvPr/>
        </p:nvSpPr>
        <p:spPr>
          <a:xfrm>
            <a:off x="884651" y="8035543"/>
            <a:ext cx="279050" cy="52344"/>
          </a:xfrm>
          <a:prstGeom prst="rect">
            <a:avLst/>
          </a:prstGeom>
        </p:spPr>
        <p:txBody>
          <a:bodyPr vert="horz" wrap="square" lIns="0" tIns="14817" rIns="0" bIns="0" rtlCol="0">
            <a:spAutoFit/>
          </a:bodyPr>
          <a:lstStyle/>
          <a:p>
            <a:pPr marL="12347" algn="l" rtl="0">
              <a:spcBef>
                <a:spcPts val="117"/>
              </a:spcBef>
            </a:pPr>
            <a:r>
              <a:rPr sz="243" spc="5">
                <a:solidFill>
                  <a:srgbClr val="231F20"/>
                </a:solidFill>
                <a:latin typeface="Calibri" panose="020F0502020204030204" pitchFamily="34" charset="0"/>
                <a:cs typeface="Calibri" panose="020F0502020204030204" pitchFamily="34" charset="0"/>
              </a:rPr>
              <a:t> </a:t>
            </a:r>
            <a:r>
              <a:rPr sz="243" err="1">
                <a:solidFill>
                  <a:srgbClr val="231F20"/>
                </a:solidFill>
                <a:latin typeface="Calibri" panose="020F0502020204030204" pitchFamily="34" charset="0"/>
                <a:cs typeface="Calibri" panose="020F0502020204030204" pitchFamily="34" charset="0"/>
              </a:rPr>
              <a:t>Klikkaus</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to</a:t>
            </a:r>
            <a:r>
              <a:rPr sz="243" spc="-10">
                <a:solidFill>
                  <a:srgbClr val="231F20"/>
                </a:solidFill>
                <a:latin typeface="Calibri" panose="020F0502020204030204" pitchFamily="34" charset="0"/>
                <a:cs typeface="Calibri" panose="020F0502020204030204" pitchFamily="34" charset="0"/>
              </a:rPr>
              <a:t> </a:t>
            </a:r>
            <a:r>
              <a:rPr sz="243" spc="5" err="1">
                <a:solidFill>
                  <a:srgbClr val="231F20"/>
                </a:solidFill>
                <a:latin typeface="Calibri" panose="020F0502020204030204" pitchFamily="34" charset="0"/>
                <a:cs typeface="Calibri" panose="020F0502020204030204" pitchFamily="34" charset="0"/>
              </a:rPr>
              <a:t>mennä</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takaisin</a:t>
            </a:r>
            <a:endParaRPr sz="243">
              <a:latin typeface="Calibri" panose="020F0502020204030204" pitchFamily="34" charset="0"/>
              <a:cs typeface="Calibri" panose="020F0502020204030204" pitchFamily="34" charset="0"/>
            </a:endParaRPr>
          </a:p>
        </p:txBody>
      </p:sp>
      <p:sp>
        <p:nvSpPr>
          <p:cNvPr id="21" name="object 57">
            <a:extLst>
              <a:ext uri="{FF2B5EF4-FFF2-40B4-BE49-F238E27FC236}">
                <a16:creationId xmlns:a16="http://schemas.microsoft.com/office/drawing/2014/main" id="{E1094F9B-D77A-0F6B-AB3C-B61DD3AD5BB2}"/>
              </a:ext>
            </a:extLst>
          </p:cNvPr>
          <p:cNvSpPr txBox="1"/>
          <p:nvPr/>
        </p:nvSpPr>
        <p:spPr>
          <a:xfrm>
            <a:off x="725713" y="6833870"/>
            <a:ext cx="2410206" cy="756261"/>
          </a:xfrm>
          <a:prstGeom prst="rect">
            <a:avLst/>
          </a:prstGeom>
        </p:spPr>
        <p:txBody>
          <a:bodyPr vert="horz" wrap="square" lIns="0" tIns="12347" rIns="0" bIns="0" rtlCol="0" anchor="t">
            <a:spAutoFit/>
          </a:bodyPr>
          <a:lstStyle/>
          <a:p>
            <a:pPr algn="ctr" rtl="0">
              <a:lnSpc>
                <a:spcPts val="1614"/>
              </a:lnSpc>
              <a:spcBef>
                <a:spcPts val="97"/>
              </a:spcBef>
            </a:pPr>
            <a:r>
              <a:rPr sz="1361" b="1">
                <a:solidFill>
                  <a:srgbClr val="F79037"/>
                </a:solidFill>
                <a:latin typeface="Calibri" panose="020F0502020204030204" pitchFamily="34" charset="0"/>
                <a:cs typeface="Calibri" panose="020F0502020204030204" pitchFamily="34" charset="0"/>
              </a:rPr>
              <a:t>VINKKI</a:t>
            </a:r>
          </a:p>
          <a:p>
            <a:pPr marL="12065" marR="4445" algn="ctr">
              <a:lnSpc>
                <a:spcPts val="1400"/>
              </a:lnSpc>
              <a:spcBef>
                <a:spcPts val="24"/>
              </a:spcBef>
            </a:pPr>
            <a:r>
              <a:rPr lang="en-US" sz="1200">
                <a:latin typeface="Calibri"/>
                <a:cs typeface="Calibri"/>
              </a:rPr>
              <a:t>Voit palata opettajan oppaaseen napsauttamalla selaimesi ‘palaa takaisin’ -painiketta</a:t>
            </a:r>
            <a:endParaRPr lang="en-US"/>
          </a:p>
        </p:txBody>
      </p:sp>
      <p:sp>
        <p:nvSpPr>
          <p:cNvPr id="22" name="object 58">
            <a:extLst>
              <a:ext uri="{FF2B5EF4-FFF2-40B4-BE49-F238E27FC236}">
                <a16:creationId xmlns:a16="http://schemas.microsoft.com/office/drawing/2014/main" id="{3A20F7C6-EB13-BC0B-2ABA-3C3BF51B2488}"/>
              </a:ext>
            </a:extLst>
          </p:cNvPr>
          <p:cNvSpPr txBox="1"/>
          <p:nvPr/>
        </p:nvSpPr>
        <p:spPr>
          <a:xfrm>
            <a:off x="3920555" y="6833870"/>
            <a:ext cx="2970159" cy="576725"/>
          </a:xfrm>
          <a:prstGeom prst="rect">
            <a:avLst/>
          </a:prstGeom>
        </p:spPr>
        <p:txBody>
          <a:bodyPr vert="horz" wrap="square" lIns="0" tIns="12347" rIns="0" bIns="0" rtlCol="0">
            <a:spAutoFit/>
          </a:bodyPr>
          <a:lstStyle/>
          <a:p>
            <a:pPr algn="ctr" rtl="0">
              <a:lnSpc>
                <a:spcPts val="1614"/>
              </a:lnSpc>
              <a:spcBef>
                <a:spcPts val="97"/>
              </a:spcBef>
            </a:pPr>
            <a:r>
              <a:rPr sz="1361" b="1">
                <a:solidFill>
                  <a:srgbClr val="F79037"/>
                </a:solidFill>
                <a:latin typeface="Calibri" panose="020F0502020204030204" pitchFamily="34" charset="0"/>
                <a:cs typeface="Calibri" panose="020F0502020204030204" pitchFamily="34" charset="0"/>
              </a:rPr>
              <a:t>NOPEA JA HELPPO NAVIGOINTI</a:t>
            </a:r>
          </a:p>
          <a:p>
            <a:pPr marL="3704" algn="ctr" rtl="0">
              <a:lnSpc>
                <a:spcPts val="1381"/>
              </a:lnSpc>
            </a:pPr>
            <a:r>
              <a:rPr lang="en-US"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Siirry</a:t>
            </a:r>
            <a:r>
              <a:rPr lang="en-US"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valitsemaasi</a:t>
            </a:r>
            <a:r>
              <a:rPr lang="en-US"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yritysesimerkkiin</a:t>
            </a:r>
            <a:r>
              <a:rPr lang="en-US"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napsauttamalla</a:t>
            </a:r>
            <a:r>
              <a:rPr lang="en-US"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interaktiivista</a:t>
            </a:r>
            <a:r>
              <a:rPr lang="en-US" sz="1200">
                <a:latin typeface="Calibri" panose="020F0502020204030204" pitchFamily="34" charset="0"/>
                <a:cs typeface="Calibri" panose="020F0502020204030204" pitchFamily="34" charset="0"/>
              </a:rPr>
              <a:t> </a:t>
            </a:r>
            <a:r>
              <a:rPr lang="en-US" sz="1200" err="1">
                <a:latin typeface="Calibri" panose="020F0502020204030204" pitchFamily="34" charset="0"/>
                <a:cs typeface="Calibri" panose="020F0502020204030204" pitchFamily="34" charset="0"/>
              </a:rPr>
              <a:t>sisällysluetteloa</a:t>
            </a:r>
            <a:endParaRPr sz="1200">
              <a:latin typeface="Calibri" panose="020F0502020204030204" pitchFamily="34" charset="0"/>
              <a:cs typeface="Calibri" panose="020F0502020204030204" pitchFamily="34" charset="0"/>
            </a:endParaRPr>
          </a:p>
        </p:txBody>
      </p:sp>
      <p:grpSp>
        <p:nvGrpSpPr>
          <p:cNvPr id="28" name="object 45">
            <a:extLst>
              <a:ext uri="{FF2B5EF4-FFF2-40B4-BE49-F238E27FC236}">
                <a16:creationId xmlns:a16="http://schemas.microsoft.com/office/drawing/2014/main" id="{356FE0B8-7A54-5117-4B7B-19DA2652F72C}"/>
              </a:ext>
            </a:extLst>
          </p:cNvPr>
          <p:cNvGrpSpPr/>
          <p:nvPr/>
        </p:nvGrpSpPr>
        <p:grpSpPr>
          <a:xfrm>
            <a:off x="3821682" y="7851150"/>
            <a:ext cx="3084571" cy="1729174"/>
            <a:chOff x="3930827" y="8109026"/>
            <a:chExt cx="3134018" cy="1778558"/>
          </a:xfrm>
        </p:grpSpPr>
        <p:pic>
          <p:nvPicPr>
            <p:cNvPr id="31" name="object 46">
              <a:extLst>
                <a:ext uri="{FF2B5EF4-FFF2-40B4-BE49-F238E27FC236}">
                  <a16:creationId xmlns:a16="http://schemas.microsoft.com/office/drawing/2014/main" id="{E1F04D5B-6252-82C9-E1AD-28DED3573BFC}"/>
                </a:ext>
              </a:extLst>
            </p:cNvPr>
            <p:cNvPicPr/>
            <p:nvPr/>
          </p:nvPicPr>
          <p:blipFill>
            <a:blip r:embed="rId7" cstate="screen">
              <a:extLst>
                <a:ext uri="{28A0092B-C50C-407E-A947-70E740481C1C}">
                  <a14:useLocalDpi xmlns:a14="http://schemas.microsoft.com/office/drawing/2010/main"/>
                </a:ext>
              </a:extLst>
            </a:blip>
            <a:stretch>
              <a:fillRect/>
            </a:stretch>
          </p:blipFill>
          <p:spPr>
            <a:xfrm>
              <a:off x="4240441" y="8109026"/>
              <a:ext cx="2540228" cy="1682889"/>
            </a:xfrm>
            <a:prstGeom prst="rect">
              <a:avLst/>
            </a:prstGeom>
          </p:spPr>
        </p:pic>
        <p:sp>
          <p:nvSpPr>
            <p:cNvPr id="32" name="object 47">
              <a:extLst>
                <a:ext uri="{FF2B5EF4-FFF2-40B4-BE49-F238E27FC236}">
                  <a16:creationId xmlns:a16="http://schemas.microsoft.com/office/drawing/2014/main" id="{40FAFA1F-7C39-31FD-30F7-7C2DD4C4A44A}"/>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3" name="object 48">
              <a:extLst>
                <a:ext uri="{FF2B5EF4-FFF2-40B4-BE49-F238E27FC236}">
                  <a16:creationId xmlns:a16="http://schemas.microsoft.com/office/drawing/2014/main" id="{32C43989-4563-80FD-E606-E52D632B4F8E}"/>
                </a:ext>
              </a:extLst>
            </p:cNvPr>
            <p:cNvPicPr/>
            <p:nvPr/>
          </p:nvPicPr>
          <p:blipFill>
            <a:blip r:embed="rId8" cstate="screen">
              <a:extLst>
                <a:ext uri="{28A0092B-C50C-407E-A947-70E740481C1C}">
                  <a14:useLocalDpi xmlns:a14="http://schemas.microsoft.com/office/drawing/2010/main"/>
                </a:ext>
              </a:extLst>
            </a:blip>
            <a:stretch>
              <a:fillRect/>
            </a:stretch>
          </p:blipFill>
          <p:spPr>
            <a:xfrm>
              <a:off x="3930827" y="9795980"/>
              <a:ext cx="3134017" cy="49796"/>
            </a:xfrm>
            <a:prstGeom prst="rect">
              <a:avLst/>
            </a:prstGeom>
          </p:spPr>
        </p:pic>
        <p:pic>
          <p:nvPicPr>
            <p:cNvPr id="34" name="object 49">
              <a:extLst>
                <a:ext uri="{FF2B5EF4-FFF2-40B4-BE49-F238E27FC236}">
                  <a16:creationId xmlns:a16="http://schemas.microsoft.com/office/drawing/2014/main" id="{041A9279-C52D-51DF-DB09-5E13565F9B6C}"/>
                </a:ext>
              </a:extLst>
            </p:cNvPr>
            <p:cNvPicPr/>
            <p:nvPr/>
          </p:nvPicPr>
          <p:blipFill>
            <a:blip r:embed="rId9" cstate="screen">
              <a:extLst>
                <a:ext uri="{28A0092B-C50C-407E-A947-70E740481C1C}">
                  <a14:useLocalDpi xmlns:a14="http://schemas.microsoft.com/office/drawing/2010/main"/>
                </a:ext>
              </a:extLst>
            </a:blip>
            <a:stretch>
              <a:fillRect/>
            </a:stretch>
          </p:blipFill>
          <p:spPr>
            <a:xfrm>
              <a:off x="5273052" y="9795993"/>
              <a:ext cx="449605" cy="39001"/>
            </a:xfrm>
            <a:prstGeom prst="rect">
              <a:avLst/>
            </a:prstGeom>
          </p:spPr>
        </p:pic>
        <p:pic>
          <p:nvPicPr>
            <p:cNvPr id="35" name="object 50">
              <a:extLst>
                <a:ext uri="{FF2B5EF4-FFF2-40B4-BE49-F238E27FC236}">
                  <a16:creationId xmlns:a16="http://schemas.microsoft.com/office/drawing/2014/main" id="{44E1BECE-4BE3-CC2B-748D-851C4AC4349C}"/>
                </a:ext>
              </a:extLst>
            </p:cNvPr>
            <p:cNvPicPr/>
            <p:nvPr/>
          </p:nvPicPr>
          <p:blipFill>
            <a:blip r:embed="rId10" cstate="screen">
              <a:extLst>
                <a:ext uri="{28A0092B-C50C-407E-A947-70E740481C1C}">
                  <a14:useLocalDpi xmlns:a14="http://schemas.microsoft.com/office/drawing/2010/main"/>
                </a:ext>
              </a:extLst>
            </a:blip>
            <a:stretch>
              <a:fillRect/>
            </a:stretch>
          </p:blipFill>
          <p:spPr>
            <a:xfrm>
              <a:off x="3930828" y="9845789"/>
              <a:ext cx="3134017" cy="41795"/>
            </a:xfrm>
            <a:prstGeom prst="rect">
              <a:avLst/>
            </a:prstGeom>
          </p:spPr>
        </p:pic>
      </p:grpSp>
      <p:grpSp>
        <p:nvGrpSpPr>
          <p:cNvPr id="36" name="Group 35">
            <a:extLst>
              <a:ext uri="{FF2B5EF4-FFF2-40B4-BE49-F238E27FC236}">
                <a16:creationId xmlns:a16="http://schemas.microsoft.com/office/drawing/2014/main" id="{32C6562D-9E82-9498-C40A-2F1C2C2794CC}"/>
              </a:ext>
            </a:extLst>
          </p:cNvPr>
          <p:cNvGrpSpPr/>
          <p:nvPr/>
        </p:nvGrpSpPr>
        <p:grpSpPr>
          <a:xfrm>
            <a:off x="447629" y="7832324"/>
            <a:ext cx="3047021" cy="1729161"/>
            <a:chOff x="460413" y="8102727"/>
            <a:chExt cx="3134042" cy="1778545"/>
          </a:xfrm>
        </p:grpSpPr>
        <p:grpSp>
          <p:nvGrpSpPr>
            <p:cNvPr id="37" name="object 35">
              <a:extLst>
                <a:ext uri="{FF2B5EF4-FFF2-40B4-BE49-F238E27FC236}">
                  <a16:creationId xmlns:a16="http://schemas.microsoft.com/office/drawing/2014/main" id="{921ABA02-4337-0FA3-C4E1-B9A699EA540A}"/>
                </a:ext>
              </a:extLst>
            </p:cNvPr>
            <p:cNvGrpSpPr/>
            <p:nvPr/>
          </p:nvGrpSpPr>
          <p:grpSpPr>
            <a:xfrm>
              <a:off x="460413" y="8102727"/>
              <a:ext cx="3134042" cy="1778545"/>
              <a:chOff x="460413" y="8102727"/>
              <a:chExt cx="3134042" cy="1778545"/>
            </a:xfrm>
          </p:grpSpPr>
          <p:pic>
            <p:nvPicPr>
              <p:cNvPr id="39" name="object 36">
                <a:extLst>
                  <a:ext uri="{FF2B5EF4-FFF2-40B4-BE49-F238E27FC236}">
                    <a16:creationId xmlns:a16="http://schemas.microsoft.com/office/drawing/2014/main" id="{4ED279B0-22FA-4641-0A49-D1D75C31B94C}"/>
                  </a:ext>
                </a:extLst>
              </p:cNvPr>
              <p:cNvPicPr/>
              <p:nvPr/>
            </p:nvPicPr>
            <p:blipFill>
              <a:blip r:embed="rId11" cstate="screen">
                <a:extLst>
                  <a:ext uri="{28A0092B-C50C-407E-A947-70E740481C1C}">
                    <a14:useLocalDpi xmlns:a14="http://schemas.microsoft.com/office/drawing/2010/main"/>
                  </a:ext>
                </a:extLst>
              </a:blip>
              <a:stretch>
                <a:fillRect/>
              </a:stretch>
            </p:blipFill>
            <p:spPr>
              <a:xfrm>
                <a:off x="770013" y="8102727"/>
                <a:ext cx="2540228" cy="1682864"/>
              </a:xfrm>
              <a:prstGeom prst="rect">
                <a:avLst/>
              </a:prstGeom>
            </p:spPr>
          </p:pic>
          <p:sp>
            <p:nvSpPr>
              <p:cNvPr id="40" name="object 37">
                <a:extLst>
                  <a:ext uri="{FF2B5EF4-FFF2-40B4-BE49-F238E27FC236}">
                    <a16:creationId xmlns:a16="http://schemas.microsoft.com/office/drawing/2014/main" id="{C13BBAF6-FA2C-928A-62DB-A350C40F9AC9}"/>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41" name="object 38">
                <a:extLst>
                  <a:ext uri="{FF2B5EF4-FFF2-40B4-BE49-F238E27FC236}">
                    <a16:creationId xmlns:a16="http://schemas.microsoft.com/office/drawing/2014/main" id="{734BCD5F-61BF-5853-BEE0-21985D2223B3}"/>
                  </a:ext>
                </a:extLst>
              </p:cNvPr>
              <p:cNvPicPr/>
              <p:nvPr/>
            </p:nvPicPr>
            <p:blipFill>
              <a:blip r:embed="rId12" cstate="screen">
                <a:extLst>
                  <a:ext uri="{28A0092B-C50C-407E-A947-70E740481C1C}">
                    <a14:useLocalDpi xmlns:a14="http://schemas.microsoft.com/office/drawing/2010/main"/>
                  </a:ext>
                </a:extLst>
              </a:blip>
              <a:stretch>
                <a:fillRect/>
              </a:stretch>
            </p:blipFill>
            <p:spPr>
              <a:xfrm>
                <a:off x="460413" y="9789680"/>
                <a:ext cx="3134042" cy="49809"/>
              </a:xfrm>
              <a:prstGeom prst="rect">
                <a:avLst/>
              </a:prstGeom>
            </p:spPr>
          </p:pic>
          <p:pic>
            <p:nvPicPr>
              <p:cNvPr id="42" name="object 39">
                <a:extLst>
                  <a:ext uri="{FF2B5EF4-FFF2-40B4-BE49-F238E27FC236}">
                    <a16:creationId xmlns:a16="http://schemas.microsoft.com/office/drawing/2014/main" id="{34EDA4A5-B69B-8F7C-58F6-2F9C6E6ED843}"/>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802638" y="9789693"/>
                <a:ext cx="449580" cy="38989"/>
              </a:xfrm>
              <a:prstGeom prst="rect">
                <a:avLst/>
              </a:prstGeom>
            </p:spPr>
          </p:pic>
          <p:pic>
            <p:nvPicPr>
              <p:cNvPr id="43" name="object 40">
                <a:extLst>
                  <a:ext uri="{FF2B5EF4-FFF2-40B4-BE49-F238E27FC236}">
                    <a16:creationId xmlns:a16="http://schemas.microsoft.com/office/drawing/2014/main" id="{04FC6A5F-F6F7-73DD-3FE7-C234F6E11C8F}"/>
                  </a:ext>
                </a:extLst>
              </p:cNvPr>
              <p:cNvPicPr/>
              <p:nvPr/>
            </p:nvPicPr>
            <p:blipFill>
              <a:blip r:embed="rId2" cstate="screen">
                <a:extLst>
                  <a:ext uri="{28A0092B-C50C-407E-A947-70E740481C1C}">
                    <a14:useLocalDpi xmlns:a14="http://schemas.microsoft.com/office/drawing/2010/main"/>
                  </a:ext>
                </a:extLst>
              </a:blip>
              <a:stretch>
                <a:fillRect/>
              </a:stretch>
            </p:blipFill>
            <p:spPr>
              <a:xfrm>
                <a:off x="460413" y="9839477"/>
                <a:ext cx="3134042" cy="41795"/>
              </a:xfrm>
              <a:prstGeom prst="rect">
                <a:avLst/>
              </a:prstGeom>
            </p:spPr>
          </p:pic>
          <p:sp>
            <p:nvSpPr>
              <p:cNvPr id="44" name="object 44">
                <a:extLst>
                  <a:ext uri="{FF2B5EF4-FFF2-40B4-BE49-F238E27FC236}">
                    <a16:creationId xmlns:a16="http://schemas.microsoft.com/office/drawing/2014/main" id="{B8920825-E762-38BA-676F-3A9113B5BC5F}"/>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grpSp>
        <p:pic>
          <p:nvPicPr>
            <p:cNvPr id="38" name="Picture 37">
              <a:extLst>
                <a:ext uri="{FF2B5EF4-FFF2-40B4-BE49-F238E27FC236}">
                  <a16:creationId xmlns:a16="http://schemas.microsoft.com/office/drawing/2014/main" id="{50FE9211-BCB3-698C-1B6E-66B843AFE57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1558" y="8216218"/>
              <a:ext cx="2340000" cy="59400"/>
            </a:xfrm>
            <a:prstGeom prst="rect">
              <a:avLst/>
            </a:prstGeom>
          </p:spPr>
        </p:pic>
      </p:grpSp>
      <p:cxnSp>
        <p:nvCxnSpPr>
          <p:cNvPr id="45" name="Straight Connector 44">
            <a:extLst>
              <a:ext uri="{FF2B5EF4-FFF2-40B4-BE49-F238E27FC236}">
                <a16:creationId xmlns:a16="http://schemas.microsoft.com/office/drawing/2014/main" id="{CD411F25-67A9-7EC0-CD5E-99899D9FAC18}"/>
              </a:ext>
            </a:extLst>
          </p:cNvPr>
          <p:cNvCxnSpPr>
            <a:cxnSpLocks/>
          </p:cNvCxnSpPr>
          <p:nvPr/>
        </p:nvCxnSpPr>
        <p:spPr>
          <a:xfrm>
            <a:off x="186457" y="6569194"/>
            <a:ext cx="7186759" cy="0"/>
          </a:xfrm>
          <a:prstGeom prst="line">
            <a:avLst/>
          </a:prstGeom>
          <a:ln w="12700">
            <a:solidFill>
              <a:srgbClr val="297239"/>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E378429-E8B6-9386-25F5-4B7198A284B9}"/>
              </a:ext>
            </a:extLst>
          </p:cNvPr>
          <p:cNvGrpSpPr/>
          <p:nvPr/>
        </p:nvGrpSpPr>
        <p:grpSpPr>
          <a:xfrm>
            <a:off x="-2" y="-20811"/>
            <a:ext cx="2909456" cy="1913687"/>
            <a:chOff x="-2" y="325071"/>
            <a:chExt cx="2992548" cy="1968341"/>
          </a:xfrm>
          <a:solidFill>
            <a:srgbClr val="F79037"/>
          </a:solidFill>
        </p:grpSpPr>
        <p:sp>
          <p:nvSpPr>
            <p:cNvPr id="47" name="Freeform 127">
              <a:extLst>
                <a:ext uri="{FF2B5EF4-FFF2-40B4-BE49-F238E27FC236}">
                  <a16:creationId xmlns:a16="http://schemas.microsoft.com/office/drawing/2014/main" id="{58D3E609-89EC-BB10-4BF6-7D1F915557F9}"/>
                </a:ext>
              </a:extLst>
            </p:cNvPr>
            <p:cNvSpPr/>
            <p:nvPr/>
          </p:nvSpPr>
          <p:spPr>
            <a:xfrm rot="16200000">
              <a:off x="512101" y="-187032"/>
              <a:ext cx="1968341" cy="299254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grpFill/>
            <a:ln w="15768" cap="flat">
              <a:noFill/>
              <a:prstDash val="solid"/>
              <a:miter/>
            </a:ln>
          </p:spPr>
          <p:txBody>
            <a:bodyPr wrap="square" rtlCol="0" anchor="ctr">
              <a:noAutofit/>
            </a:bodyPr>
            <a:lstStyle/>
            <a:p>
              <a:pPr algn="l" rtl="0"/>
              <a:endParaRPr lang="en-US" sz="1247">
                <a:latin typeface="Calibri" panose="020F0502020204030204" pitchFamily="34" charset="0"/>
                <a:cs typeface="Calibri" panose="020F0502020204030204" pitchFamily="34" charset="0"/>
              </a:endParaRPr>
            </a:p>
          </p:txBody>
        </p:sp>
        <p:sp>
          <p:nvSpPr>
            <p:cNvPr id="48" name="object 3">
              <a:extLst>
                <a:ext uri="{FF2B5EF4-FFF2-40B4-BE49-F238E27FC236}">
                  <a16:creationId xmlns:a16="http://schemas.microsoft.com/office/drawing/2014/main" id="{9EEFD73C-7464-1C55-0182-AF7CB9331DB0}"/>
                </a:ext>
              </a:extLst>
            </p:cNvPr>
            <p:cNvSpPr txBox="1"/>
            <p:nvPr/>
          </p:nvSpPr>
          <p:spPr>
            <a:xfrm>
              <a:off x="100691" y="861876"/>
              <a:ext cx="2791163" cy="1171794"/>
            </a:xfrm>
            <a:prstGeom prst="rect">
              <a:avLst/>
            </a:prstGeom>
            <a:grpFill/>
          </p:spPr>
          <p:txBody>
            <a:bodyPr vert="horz" wrap="square" lIns="0" tIns="54327" rIns="0" bIns="0" rtlCol="0">
              <a:spAutoFit/>
            </a:bodyPr>
            <a:lstStyle/>
            <a:p>
              <a:pPr marL="12347" marR="448811" algn="l" rtl="0">
                <a:lnSpc>
                  <a:spcPts val="2139"/>
                </a:lnSpc>
                <a:spcBef>
                  <a:spcPts val="427"/>
                </a:spcBef>
              </a:pPr>
              <a:r>
                <a:rPr sz="2200" b="1">
                  <a:solidFill>
                    <a:schemeClr val="bg1"/>
                  </a:solidFill>
                  <a:latin typeface="Calibri" panose="020F0502020204030204" pitchFamily="34" charset="0"/>
                  <a:cs typeface="Calibri" panose="020F0502020204030204" pitchFamily="34" charset="0"/>
                </a:rPr>
                <a:t>MITEN KÄYT</a:t>
              </a:r>
              <a:r>
                <a:rPr lang="fi-FI" sz="2200" b="1">
                  <a:solidFill>
                    <a:schemeClr val="bg1"/>
                  </a:solidFill>
                  <a:latin typeface="Calibri" panose="020F0502020204030204" pitchFamily="34" charset="0"/>
                  <a:cs typeface="Calibri" panose="020F0502020204030204" pitchFamily="34" charset="0"/>
                </a:rPr>
                <a:t>TÄÄ TÄTÄ</a:t>
              </a:r>
              <a:r>
                <a:rPr lang="en-IE" sz="2200" b="1">
                  <a:solidFill>
                    <a:schemeClr val="bg1"/>
                  </a:solidFill>
                  <a:latin typeface="Calibri" panose="020F0502020204030204" pitchFamily="34" charset="0"/>
                  <a:cs typeface="Calibri" panose="020F0502020204030204" pitchFamily="34" charset="0"/>
                </a:rPr>
                <a:t> </a:t>
              </a:r>
              <a:r>
                <a:rPr sz="2200" b="1">
                  <a:solidFill>
                    <a:schemeClr val="bg1"/>
                  </a:solidFill>
                  <a:latin typeface="Calibri" panose="020F0502020204030204" pitchFamily="34" charset="0"/>
                  <a:cs typeface="Calibri" panose="020F0502020204030204" pitchFamily="34" charset="0"/>
                </a:rPr>
                <a:t>INTERAKTIIVI</a:t>
              </a:r>
              <a:r>
                <a:rPr lang="fi-FI" sz="2200" b="1">
                  <a:solidFill>
                    <a:schemeClr val="bg1"/>
                  </a:solidFill>
                  <a:latin typeface="Calibri" panose="020F0502020204030204" pitchFamily="34" charset="0"/>
                  <a:cs typeface="Calibri" panose="020F0502020204030204" pitchFamily="34" charset="0"/>
                </a:rPr>
                <a:t>STA</a:t>
              </a:r>
              <a:r>
                <a:rPr sz="2200" b="1">
                  <a:solidFill>
                    <a:schemeClr val="bg1"/>
                  </a:solidFill>
                  <a:latin typeface="Calibri" panose="020F0502020204030204" pitchFamily="34" charset="0"/>
                  <a:cs typeface="Calibri" panose="020F0502020204030204" pitchFamily="34" charset="0"/>
                </a:rPr>
                <a:t> OPAS</a:t>
              </a:r>
              <a:r>
                <a:rPr lang="fi-FI" sz="2200" b="1">
                  <a:solidFill>
                    <a:schemeClr val="bg1"/>
                  </a:solidFill>
                  <a:latin typeface="Calibri" panose="020F0502020204030204" pitchFamily="34" charset="0"/>
                  <a:cs typeface="Calibri" panose="020F0502020204030204" pitchFamily="34" charset="0"/>
                </a:rPr>
                <a:t>TA</a:t>
              </a:r>
              <a:endParaRPr sz="2200" b="1">
                <a:solidFill>
                  <a:schemeClr val="bg1"/>
                </a:solidFill>
                <a:latin typeface="Calibri" panose="020F0502020204030204" pitchFamily="34" charset="0"/>
                <a:cs typeface="Calibri" panose="020F0502020204030204" pitchFamily="34" charset="0"/>
              </a:endParaRPr>
            </a:p>
          </p:txBody>
        </p:sp>
      </p:grpSp>
      <p:grpSp>
        <p:nvGrpSpPr>
          <p:cNvPr id="49" name="Group 48">
            <a:extLst>
              <a:ext uri="{FF2B5EF4-FFF2-40B4-BE49-F238E27FC236}">
                <a16:creationId xmlns:a16="http://schemas.microsoft.com/office/drawing/2014/main" id="{7AEDF5F5-BB6E-C634-E2A4-C3EE5C49335C}"/>
              </a:ext>
            </a:extLst>
          </p:cNvPr>
          <p:cNvGrpSpPr/>
          <p:nvPr/>
        </p:nvGrpSpPr>
        <p:grpSpPr>
          <a:xfrm>
            <a:off x="335152" y="2688779"/>
            <a:ext cx="6856136" cy="1043695"/>
            <a:chOff x="344723" y="2715995"/>
            <a:chExt cx="7051943" cy="1073502"/>
          </a:xfrm>
          <a:solidFill>
            <a:srgbClr val="F79037"/>
          </a:solidFill>
        </p:grpSpPr>
        <p:grpSp>
          <p:nvGrpSpPr>
            <p:cNvPr id="50" name="Group 49">
              <a:extLst>
                <a:ext uri="{FF2B5EF4-FFF2-40B4-BE49-F238E27FC236}">
                  <a16:creationId xmlns:a16="http://schemas.microsoft.com/office/drawing/2014/main" id="{0F20776C-C562-CB20-DFBD-43827A68202F}"/>
                </a:ext>
              </a:extLst>
            </p:cNvPr>
            <p:cNvGrpSpPr/>
            <p:nvPr/>
          </p:nvGrpSpPr>
          <p:grpSpPr>
            <a:xfrm>
              <a:off x="344723" y="2715995"/>
              <a:ext cx="7051943" cy="1073502"/>
              <a:chOff x="333197" y="1662553"/>
              <a:chExt cx="7051943" cy="1073502"/>
            </a:xfrm>
            <a:grpFill/>
          </p:grpSpPr>
          <p:sp>
            <p:nvSpPr>
              <p:cNvPr id="52" name="Text Placeholder 12">
                <a:extLst>
                  <a:ext uri="{FF2B5EF4-FFF2-40B4-BE49-F238E27FC236}">
                    <a16:creationId xmlns:a16="http://schemas.microsoft.com/office/drawing/2014/main" id="{9EB67C05-0DCB-6A8B-1295-9002A6CC4A41}"/>
                  </a:ext>
                </a:extLst>
              </p:cNvPr>
              <p:cNvSpPr txBox="1">
                <a:spLocks/>
              </p:cNvSpPr>
              <p:nvPr/>
            </p:nvSpPr>
            <p:spPr>
              <a:xfrm>
                <a:off x="426170" y="1926773"/>
                <a:ext cx="4380664" cy="809282"/>
              </a:xfrm>
              <a:prstGeom prst="rect">
                <a:avLst/>
              </a:prstGeom>
              <a:grpFill/>
              <a:ln>
                <a:noFill/>
              </a:ln>
            </p:spPr>
            <p:txBody>
              <a:bodyPr vert="horz" lIns="88901" tIns="44451" rIns="88901" bIns="44451" numCol="1" spcCol="21600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l" rtl="0">
                  <a:buNone/>
                </a:pPr>
                <a:r>
                  <a:rPr lang="en-IE" sz="1750">
                    <a:solidFill>
                      <a:schemeClr val="bg1"/>
                    </a:solidFill>
                    <a:latin typeface="Calibri" panose="020F0502020204030204" pitchFamily="34" charset="0"/>
                    <a:cs typeface="Calibri" panose="020F0502020204030204" pitchFamily="34" charset="0"/>
                  </a:rPr>
                  <a:t>VOIT TUNNISTAA TÄMÄN OPPAAN </a:t>
                </a:r>
                <a:r>
                  <a:rPr lang="en-IE" sz="1750" b="1">
                    <a:solidFill>
                      <a:schemeClr val="bg1"/>
                    </a:solidFill>
                    <a:latin typeface="Calibri" panose="020F0502020204030204" pitchFamily="34" charset="0"/>
                    <a:cs typeface="Calibri" panose="020F0502020204030204" pitchFamily="34" charset="0"/>
                  </a:rPr>
                  <a:t>INTERAKTIIVISEN</a:t>
                </a:r>
                <a:r>
                  <a:rPr lang="en-IE" sz="1750">
                    <a:solidFill>
                      <a:schemeClr val="bg1"/>
                    </a:solidFill>
                    <a:latin typeface="Calibri" panose="020F0502020204030204" pitchFamily="34" charset="0"/>
                    <a:cs typeface="Calibri" panose="020F0502020204030204" pitchFamily="34" charset="0"/>
                  </a:rPr>
                  <a:t> SISÄLLÖN NÄISTÄ </a:t>
                </a:r>
                <a:r>
                  <a:rPr lang="en-IE" sz="1750" b="1">
                    <a:solidFill>
                      <a:schemeClr val="bg1"/>
                    </a:solidFill>
                    <a:latin typeface="Calibri" panose="020F0502020204030204" pitchFamily="34" charset="0"/>
                    <a:cs typeface="Calibri" panose="020F0502020204030204" pitchFamily="34" charset="0"/>
                  </a:rPr>
                  <a:t>SYMBOLEISTA </a:t>
                </a:r>
                <a:r>
                  <a:rPr lang="en-IE" sz="1750">
                    <a:solidFill>
                      <a:schemeClr val="bg1"/>
                    </a:solidFill>
                    <a:latin typeface="Calibri" panose="020F0502020204030204" pitchFamily="34" charset="0"/>
                    <a:cs typeface="Calibri" panose="020F0502020204030204" pitchFamily="34" charset="0"/>
                  </a:rPr>
                  <a:t>&amp; ORANSSISTA VÄRISTÄ</a:t>
                </a:r>
                <a:endParaRPr lang="en-IE" sz="1167">
                  <a:solidFill>
                    <a:srgbClr val="297239"/>
                  </a:solidFill>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D1285C6E-EAC7-FB74-C96A-B30DD0DF4A65}"/>
                  </a:ext>
                </a:extLst>
              </p:cNvPr>
              <p:cNvGrpSpPr/>
              <p:nvPr/>
            </p:nvGrpSpPr>
            <p:grpSpPr>
              <a:xfrm rot="766773">
                <a:off x="6180481" y="1810051"/>
                <a:ext cx="1047597" cy="871539"/>
                <a:chOff x="286813" y="3352260"/>
                <a:chExt cx="1031806" cy="858402"/>
              </a:xfrm>
              <a:grpFill/>
            </p:grpSpPr>
            <p:sp>
              <p:nvSpPr>
                <p:cNvPr id="61" name="Oval 60">
                  <a:extLst>
                    <a:ext uri="{FF2B5EF4-FFF2-40B4-BE49-F238E27FC236}">
                      <a16:creationId xmlns:a16="http://schemas.microsoft.com/office/drawing/2014/main" id="{7BEDA52D-A608-6A21-ACFE-DFC53AF82B54}"/>
                    </a:ext>
                  </a:extLst>
                </p:cNvPr>
                <p:cNvSpPr/>
                <p:nvPr/>
              </p:nvSpPr>
              <p:spPr>
                <a:xfrm>
                  <a:off x="375519" y="3352260"/>
                  <a:ext cx="872171" cy="858402"/>
                </a:xfrm>
                <a:prstGeom prst="ellipse">
                  <a:avLst/>
                </a:prstGeom>
                <a:grp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62" name="Text Placeholder 1">
                  <a:extLst>
                    <a:ext uri="{FF2B5EF4-FFF2-40B4-BE49-F238E27FC236}">
                      <a16:creationId xmlns:a16="http://schemas.microsoft.com/office/drawing/2014/main" id="{903A8BAE-BF99-7EC4-2F94-17BE18D87AB4}"/>
                    </a:ext>
                  </a:extLst>
                </p:cNvPr>
                <p:cNvSpPr txBox="1">
                  <a:spLocks/>
                </p:cNvSpPr>
                <p:nvPr/>
              </p:nvSpPr>
              <p:spPr>
                <a:xfrm>
                  <a:off x="286813" y="3546654"/>
                  <a:ext cx="1031806" cy="493798"/>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100" b="1">
                      <a:solidFill>
                        <a:schemeClr val="bg1"/>
                      </a:solidFill>
                      <a:latin typeface="Calibri" panose="020F0502020204030204" pitchFamily="34" charset="0"/>
                      <a:cs typeface="Calibri" panose="020F0502020204030204" pitchFamily="34" charset="0"/>
                    </a:rPr>
                    <a:t>NAPSAUTA KATSOAKSESI</a:t>
                  </a:r>
                </a:p>
              </p:txBody>
            </p:sp>
          </p:grpSp>
          <p:grpSp>
            <p:nvGrpSpPr>
              <p:cNvPr id="54" name="Graphic 72">
                <a:extLst>
                  <a:ext uri="{FF2B5EF4-FFF2-40B4-BE49-F238E27FC236}">
                    <a16:creationId xmlns:a16="http://schemas.microsoft.com/office/drawing/2014/main" id="{9ADC4D63-9687-5EAC-5FBF-FB85BF29CD15}"/>
                  </a:ext>
                </a:extLst>
              </p:cNvPr>
              <p:cNvGrpSpPr/>
              <p:nvPr/>
            </p:nvGrpSpPr>
            <p:grpSpPr>
              <a:xfrm>
                <a:off x="5478512" y="1938727"/>
                <a:ext cx="353212" cy="527594"/>
                <a:chOff x="2649436" y="2791642"/>
                <a:chExt cx="415449" cy="620559"/>
              </a:xfrm>
              <a:grpFill/>
            </p:grpSpPr>
            <p:sp>
              <p:nvSpPr>
                <p:cNvPr id="58" name="Freeform 122">
                  <a:extLst>
                    <a:ext uri="{FF2B5EF4-FFF2-40B4-BE49-F238E27FC236}">
                      <a16:creationId xmlns:a16="http://schemas.microsoft.com/office/drawing/2014/main" id="{A1D60AE2-2F7B-748F-1245-103CC57567FC}"/>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sp>
              <p:nvSpPr>
                <p:cNvPr id="59" name="Freeform 123">
                  <a:extLst>
                    <a:ext uri="{FF2B5EF4-FFF2-40B4-BE49-F238E27FC236}">
                      <a16:creationId xmlns:a16="http://schemas.microsoft.com/office/drawing/2014/main" id="{4430F3F8-42D3-9916-D997-696A59B0CD3B}"/>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solidFill>
                    <a:srgbClr val="F1A0C2"/>
                  </a:solid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sp>
              <p:nvSpPr>
                <p:cNvPr id="60" name="Freeform 124">
                  <a:extLst>
                    <a:ext uri="{FF2B5EF4-FFF2-40B4-BE49-F238E27FC236}">
                      <a16:creationId xmlns:a16="http://schemas.microsoft.com/office/drawing/2014/main" id="{394CBAC9-F556-7E10-D033-02EFD56C83F0}"/>
                    </a:ext>
                  </a:extLst>
                </p:cNvPr>
                <p:cNvSpPr/>
                <p:nvPr/>
              </p:nvSpPr>
              <p:spPr>
                <a:xfrm>
                  <a:off x="2649436" y="2900346"/>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grpSp>
          <p:cxnSp>
            <p:nvCxnSpPr>
              <p:cNvPr id="55" name="Straight Connector 54">
                <a:extLst>
                  <a:ext uri="{FF2B5EF4-FFF2-40B4-BE49-F238E27FC236}">
                    <a16:creationId xmlns:a16="http://schemas.microsoft.com/office/drawing/2014/main" id="{A052A6AD-5B53-EF3B-C1D2-71A63CBD53A9}"/>
                  </a:ext>
                </a:extLst>
              </p:cNvPr>
              <p:cNvCxnSpPr>
                <a:cxnSpLocks/>
              </p:cNvCxnSpPr>
              <p:nvPr/>
            </p:nvCxnSpPr>
            <p:spPr>
              <a:xfrm>
                <a:off x="333197" y="2710786"/>
                <a:ext cx="7051943" cy="0"/>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44B9DF0-9798-7296-745C-FDD2D33A5867}"/>
                  </a:ext>
                </a:extLst>
              </p:cNvPr>
              <p:cNvCxnSpPr>
                <a:cxnSpLocks/>
              </p:cNvCxnSpPr>
              <p:nvPr/>
            </p:nvCxnSpPr>
            <p:spPr>
              <a:xfrm flipV="1">
                <a:off x="6135290" y="1662553"/>
                <a:ext cx="0" cy="1048233"/>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62AF25-2896-6CB5-7DCC-4E21A9F3D000}"/>
                  </a:ext>
                </a:extLst>
              </p:cNvPr>
              <p:cNvCxnSpPr>
                <a:cxnSpLocks/>
              </p:cNvCxnSpPr>
              <p:nvPr/>
            </p:nvCxnSpPr>
            <p:spPr>
              <a:xfrm flipV="1">
                <a:off x="5110399" y="1676665"/>
                <a:ext cx="0" cy="1034121"/>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6907779-B661-A129-83F8-7B80A6D406DA}"/>
                </a:ext>
              </a:extLst>
            </p:cNvPr>
            <p:cNvCxnSpPr>
              <a:cxnSpLocks/>
            </p:cNvCxnSpPr>
            <p:nvPr/>
          </p:nvCxnSpPr>
          <p:spPr>
            <a:xfrm flipV="1">
              <a:off x="344723" y="2715995"/>
              <a:ext cx="7014422" cy="14112"/>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pic>
        <p:nvPicPr>
          <p:cNvPr id="66" name="Picture 65">
            <a:extLst>
              <a:ext uri="{FF2B5EF4-FFF2-40B4-BE49-F238E27FC236}">
                <a16:creationId xmlns:a16="http://schemas.microsoft.com/office/drawing/2014/main" id="{53197C3E-21C7-DD0A-05EA-6BD82A30AE2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5019" y="4552629"/>
            <a:ext cx="2300900" cy="1580674"/>
          </a:xfrm>
          <a:prstGeom prst="rect">
            <a:avLst/>
          </a:prstGeom>
        </p:spPr>
      </p:pic>
      <p:sp>
        <p:nvSpPr>
          <p:cNvPr id="24" name="object 24">
            <a:extLst>
              <a:ext uri="{FF2B5EF4-FFF2-40B4-BE49-F238E27FC236}">
                <a16:creationId xmlns:a16="http://schemas.microsoft.com/office/drawing/2014/main" id="{2D51E457-58F3-602F-4F12-BAD936DCE34C}"/>
              </a:ext>
            </a:extLst>
          </p:cNvPr>
          <p:cNvSpPr/>
          <p:nvPr/>
        </p:nvSpPr>
        <p:spPr>
          <a:xfrm>
            <a:off x="832874" y="5015467"/>
            <a:ext cx="766355" cy="444487"/>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8" name="Picture 67">
            <a:extLst>
              <a:ext uri="{FF2B5EF4-FFF2-40B4-BE49-F238E27FC236}">
                <a16:creationId xmlns:a16="http://schemas.microsoft.com/office/drawing/2014/main" id="{7C1AEBE2-AF26-DBF7-DE8C-BF51FFFCBB1C}"/>
              </a:ext>
            </a:extLst>
          </p:cNvPr>
          <p:cNvPicPr>
            <a:picLocks noChangeAspect="1"/>
          </p:cNvPicPr>
          <p:nvPr/>
        </p:nvPicPr>
        <p:blipFill>
          <a:blip r:embed="rId16"/>
          <a:stretch>
            <a:fillRect/>
          </a:stretch>
        </p:blipFill>
        <p:spPr>
          <a:xfrm>
            <a:off x="4193216" y="4572069"/>
            <a:ext cx="2351655" cy="1543099"/>
          </a:xfrm>
          <a:prstGeom prst="rect">
            <a:avLst/>
          </a:prstGeom>
        </p:spPr>
      </p:pic>
      <p:sp>
        <p:nvSpPr>
          <p:cNvPr id="26" name="object 34">
            <a:extLst>
              <a:ext uri="{FF2B5EF4-FFF2-40B4-BE49-F238E27FC236}">
                <a16:creationId xmlns:a16="http://schemas.microsoft.com/office/drawing/2014/main" id="{01254AF0-6417-238F-CC45-2283DC6BB49F}"/>
              </a:ext>
            </a:extLst>
          </p:cNvPr>
          <p:cNvSpPr/>
          <p:nvPr/>
        </p:nvSpPr>
        <p:spPr>
          <a:xfrm>
            <a:off x="4374627" y="5260054"/>
            <a:ext cx="1189132" cy="729028"/>
          </a:xfrm>
          <a:custGeom>
            <a:avLst/>
            <a:gdLst/>
            <a:ahLst/>
            <a:cxnLst/>
            <a:rect l="l" t="t" r="r" b="b"/>
            <a:pathLst>
              <a:path w="1409700" h="872489">
                <a:moveTo>
                  <a:pt x="329058" y="182657"/>
                </a:moveTo>
                <a:lnTo>
                  <a:pt x="281084" y="207059"/>
                </a:lnTo>
                <a:lnTo>
                  <a:pt x="239208" y="231724"/>
                </a:lnTo>
                <a:lnTo>
                  <a:pt x="199053" y="258745"/>
                </a:lnTo>
                <a:lnTo>
                  <a:pt x="161033" y="288066"/>
                </a:lnTo>
                <a:lnTo>
                  <a:pt x="125561" y="319632"/>
                </a:lnTo>
                <a:lnTo>
                  <a:pt x="93050" y="353387"/>
                </a:lnTo>
                <a:lnTo>
                  <a:pt x="63911" y="389275"/>
                </a:lnTo>
                <a:lnTo>
                  <a:pt x="38428" y="428822"/>
                </a:lnTo>
                <a:lnTo>
                  <a:pt x="19181" y="469867"/>
                </a:lnTo>
                <a:lnTo>
                  <a:pt x="6321" y="511810"/>
                </a:lnTo>
                <a:lnTo>
                  <a:pt x="0" y="554051"/>
                </a:lnTo>
                <a:lnTo>
                  <a:pt x="365" y="595993"/>
                </a:lnTo>
                <a:lnTo>
                  <a:pt x="7569" y="637035"/>
                </a:lnTo>
                <a:lnTo>
                  <a:pt x="21760" y="676580"/>
                </a:lnTo>
                <a:lnTo>
                  <a:pt x="43090" y="714026"/>
                </a:lnTo>
                <a:lnTo>
                  <a:pt x="71708" y="748777"/>
                </a:lnTo>
                <a:lnTo>
                  <a:pt x="107764" y="780232"/>
                </a:lnTo>
                <a:lnTo>
                  <a:pt x="147926" y="806099"/>
                </a:lnTo>
                <a:lnTo>
                  <a:pt x="191116" y="826867"/>
                </a:lnTo>
                <a:lnTo>
                  <a:pt x="236831" y="843054"/>
                </a:lnTo>
                <a:lnTo>
                  <a:pt x="284269" y="855103"/>
                </a:lnTo>
                <a:lnTo>
                  <a:pt x="333075" y="863569"/>
                </a:lnTo>
                <a:lnTo>
                  <a:pt x="382595" y="868932"/>
                </a:lnTo>
                <a:lnTo>
                  <a:pt x="432252" y="871691"/>
                </a:lnTo>
                <a:lnTo>
                  <a:pt x="481467" y="872346"/>
                </a:lnTo>
                <a:lnTo>
                  <a:pt x="529660" y="871394"/>
                </a:lnTo>
                <a:lnTo>
                  <a:pt x="576255" y="869335"/>
                </a:lnTo>
                <a:lnTo>
                  <a:pt x="624266" y="866168"/>
                </a:lnTo>
                <a:lnTo>
                  <a:pt x="672322" y="861782"/>
                </a:lnTo>
                <a:lnTo>
                  <a:pt x="720334" y="856115"/>
                </a:lnTo>
                <a:lnTo>
                  <a:pt x="768214" y="849101"/>
                </a:lnTo>
                <a:lnTo>
                  <a:pt x="770152" y="848758"/>
                </a:lnTo>
                <a:lnTo>
                  <a:pt x="477605" y="848758"/>
                </a:lnTo>
                <a:lnTo>
                  <a:pt x="429302" y="846962"/>
                </a:lnTo>
                <a:lnTo>
                  <a:pt x="381266" y="843054"/>
                </a:lnTo>
                <a:lnTo>
                  <a:pt x="333608" y="836875"/>
                </a:lnTo>
                <a:lnTo>
                  <a:pt x="286441" y="828263"/>
                </a:lnTo>
                <a:lnTo>
                  <a:pt x="240335" y="816582"/>
                </a:lnTo>
                <a:lnTo>
                  <a:pt x="195473" y="800697"/>
                </a:lnTo>
                <a:lnTo>
                  <a:pt x="152842" y="780014"/>
                </a:lnTo>
                <a:lnTo>
                  <a:pt x="113430" y="753942"/>
                </a:lnTo>
                <a:lnTo>
                  <a:pt x="78224" y="721888"/>
                </a:lnTo>
                <a:lnTo>
                  <a:pt x="50267" y="684326"/>
                </a:lnTo>
                <a:lnTo>
                  <a:pt x="31832" y="643055"/>
                </a:lnTo>
                <a:lnTo>
                  <a:pt x="22512" y="599316"/>
                </a:lnTo>
                <a:lnTo>
                  <a:pt x="21930" y="556683"/>
                </a:lnTo>
                <a:lnTo>
                  <a:pt x="21949" y="554051"/>
                </a:lnTo>
                <a:lnTo>
                  <a:pt x="29581" y="509399"/>
                </a:lnTo>
                <a:lnTo>
                  <a:pt x="45153" y="465704"/>
                </a:lnTo>
                <a:lnTo>
                  <a:pt x="66797" y="425263"/>
                </a:lnTo>
                <a:lnTo>
                  <a:pt x="93444" y="387246"/>
                </a:lnTo>
                <a:lnTo>
                  <a:pt x="124480" y="351678"/>
                </a:lnTo>
                <a:lnTo>
                  <a:pt x="159295" y="318587"/>
                </a:lnTo>
                <a:lnTo>
                  <a:pt x="197275" y="287999"/>
                </a:lnTo>
                <a:lnTo>
                  <a:pt x="237809" y="259941"/>
                </a:lnTo>
                <a:lnTo>
                  <a:pt x="280285" y="234440"/>
                </a:lnTo>
                <a:lnTo>
                  <a:pt x="281421" y="233845"/>
                </a:lnTo>
                <a:lnTo>
                  <a:pt x="311242" y="200088"/>
                </a:lnTo>
                <a:lnTo>
                  <a:pt x="329058" y="182657"/>
                </a:lnTo>
                <a:close/>
              </a:path>
              <a:path w="1409700" h="872489">
                <a:moveTo>
                  <a:pt x="996811" y="25431"/>
                </a:moveTo>
                <a:lnTo>
                  <a:pt x="803387" y="25431"/>
                </a:lnTo>
                <a:lnTo>
                  <a:pt x="851058" y="27419"/>
                </a:lnTo>
                <a:lnTo>
                  <a:pt x="898772" y="32457"/>
                </a:lnTo>
                <a:lnTo>
                  <a:pt x="946350" y="40521"/>
                </a:lnTo>
                <a:lnTo>
                  <a:pt x="993611" y="51587"/>
                </a:lnTo>
                <a:lnTo>
                  <a:pt x="1040376" y="65628"/>
                </a:lnTo>
                <a:lnTo>
                  <a:pt x="1086464" y="82621"/>
                </a:lnTo>
                <a:lnTo>
                  <a:pt x="1133776" y="103719"/>
                </a:lnTo>
                <a:lnTo>
                  <a:pt x="1180085" y="128691"/>
                </a:lnTo>
                <a:lnTo>
                  <a:pt x="1224399" y="157580"/>
                </a:lnTo>
                <a:lnTo>
                  <a:pt x="1265728" y="190428"/>
                </a:lnTo>
                <a:lnTo>
                  <a:pt x="1303080" y="227278"/>
                </a:lnTo>
                <a:lnTo>
                  <a:pt x="1335464" y="268171"/>
                </a:lnTo>
                <a:lnTo>
                  <a:pt x="1361889" y="313151"/>
                </a:lnTo>
                <a:lnTo>
                  <a:pt x="1379211" y="360789"/>
                </a:lnTo>
                <a:lnTo>
                  <a:pt x="1385042" y="407866"/>
                </a:lnTo>
                <a:lnTo>
                  <a:pt x="1380526" y="453795"/>
                </a:lnTo>
                <a:lnTo>
                  <a:pt x="1366806" y="497991"/>
                </a:lnTo>
                <a:lnTo>
                  <a:pt x="1345025" y="539868"/>
                </a:lnTo>
                <a:lnTo>
                  <a:pt x="1316327" y="578839"/>
                </a:lnTo>
                <a:lnTo>
                  <a:pt x="1281854" y="614319"/>
                </a:lnTo>
                <a:lnTo>
                  <a:pt x="1242525" y="646915"/>
                </a:lnTo>
                <a:lnTo>
                  <a:pt x="1200483" y="676190"/>
                </a:lnTo>
                <a:lnTo>
                  <a:pt x="1156122" y="702354"/>
                </a:lnTo>
                <a:lnTo>
                  <a:pt x="1109834" y="725611"/>
                </a:lnTo>
                <a:lnTo>
                  <a:pt x="1062014" y="746170"/>
                </a:lnTo>
                <a:lnTo>
                  <a:pt x="1013054" y="764238"/>
                </a:lnTo>
                <a:lnTo>
                  <a:pt x="963349" y="780020"/>
                </a:lnTo>
                <a:lnTo>
                  <a:pt x="913291" y="793725"/>
                </a:lnTo>
                <a:lnTo>
                  <a:pt x="863275" y="805558"/>
                </a:lnTo>
                <a:lnTo>
                  <a:pt x="813694" y="815728"/>
                </a:lnTo>
                <a:lnTo>
                  <a:pt x="766687" y="824208"/>
                </a:lnTo>
                <a:lnTo>
                  <a:pt x="719158" y="831702"/>
                </a:lnTo>
                <a:lnTo>
                  <a:pt x="671217" y="838049"/>
                </a:lnTo>
                <a:lnTo>
                  <a:pt x="622979" y="843089"/>
                </a:lnTo>
                <a:lnTo>
                  <a:pt x="574556" y="846661"/>
                </a:lnTo>
                <a:lnTo>
                  <a:pt x="526060" y="848605"/>
                </a:lnTo>
                <a:lnTo>
                  <a:pt x="477605" y="848758"/>
                </a:lnTo>
                <a:lnTo>
                  <a:pt x="770152" y="848758"/>
                </a:lnTo>
                <a:lnTo>
                  <a:pt x="815875" y="840677"/>
                </a:lnTo>
                <a:lnTo>
                  <a:pt x="863229" y="830780"/>
                </a:lnTo>
                <a:lnTo>
                  <a:pt x="910188" y="819345"/>
                </a:lnTo>
                <a:lnTo>
                  <a:pt x="956664" y="806309"/>
                </a:lnTo>
                <a:lnTo>
                  <a:pt x="1002570" y="791608"/>
                </a:lnTo>
                <a:lnTo>
                  <a:pt x="1047818" y="775177"/>
                </a:lnTo>
                <a:lnTo>
                  <a:pt x="1091784" y="757397"/>
                </a:lnTo>
                <a:lnTo>
                  <a:pt x="1136284" y="737388"/>
                </a:lnTo>
                <a:lnTo>
                  <a:pt x="1180432" y="714902"/>
                </a:lnTo>
                <a:lnTo>
                  <a:pt x="1223342" y="689692"/>
                </a:lnTo>
                <a:lnTo>
                  <a:pt x="1264131" y="661512"/>
                </a:lnTo>
                <a:lnTo>
                  <a:pt x="1301911" y="630115"/>
                </a:lnTo>
                <a:lnTo>
                  <a:pt x="1335799" y="595254"/>
                </a:lnTo>
                <a:lnTo>
                  <a:pt x="1364909" y="556683"/>
                </a:lnTo>
                <a:lnTo>
                  <a:pt x="1388356" y="514154"/>
                </a:lnTo>
                <a:lnTo>
                  <a:pt x="1404008" y="467330"/>
                </a:lnTo>
                <a:lnTo>
                  <a:pt x="1409363" y="420024"/>
                </a:lnTo>
                <a:lnTo>
                  <a:pt x="1405357" y="373052"/>
                </a:lnTo>
                <a:lnTo>
                  <a:pt x="1392927" y="327234"/>
                </a:lnTo>
                <a:lnTo>
                  <a:pt x="1373012" y="283385"/>
                </a:lnTo>
                <a:lnTo>
                  <a:pt x="1346548" y="242323"/>
                </a:lnTo>
                <a:lnTo>
                  <a:pt x="1316238" y="205648"/>
                </a:lnTo>
                <a:lnTo>
                  <a:pt x="1282625" y="172064"/>
                </a:lnTo>
                <a:lnTo>
                  <a:pt x="1246034" y="141549"/>
                </a:lnTo>
                <a:lnTo>
                  <a:pt x="1206793" y="114078"/>
                </a:lnTo>
                <a:lnTo>
                  <a:pt x="1165226" y="89628"/>
                </a:lnTo>
                <a:lnTo>
                  <a:pt x="1121662" y="68176"/>
                </a:lnTo>
                <a:lnTo>
                  <a:pt x="1076426" y="49699"/>
                </a:lnTo>
                <a:lnTo>
                  <a:pt x="1029845" y="34174"/>
                </a:lnTo>
                <a:lnTo>
                  <a:pt x="996811" y="25431"/>
                </a:lnTo>
                <a:close/>
              </a:path>
              <a:path w="1409700" h="872489">
                <a:moveTo>
                  <a:pt x="343004" y="202893"/>
                </a:moveTo>
                <a:lnTo>
                  <a:pt x="281421" y="233845"/>
                </a:lnTo>
                <a:lnTo>
                  <a:pt x="248696" y="276245"/>
                </a:lnTo>
                <a:lnTo>
                  <a:pt x="246893" y="285299"/>
                </a:lnTo>
                <a:lnTo>
                  <a:pt x="252395" y="291841"/>
                </a:lnTo>
                <a:lnTo>
                  <a:pt x="261255" y="293629"/>
                </a:lnTo>
                <a:lnTo>
                  <a:pt x="269524" y="288424"/>
                </a:lnTo>
                <a:lnTo>
                  <a:pt x="300249" y="248507"/>
                </a:lnTo>
                <a:lnTo>
                  <a:pt x="333358" y="211962"/>
                </a:lnTo>
                <a:lnTo>
                  <a:pt x="343004" y="202893"/>
                </a:lnTo>
                <a:close/>
              </a:path>
              <a:path w="1409700" h="872489">
                <a:moveTo>
                  <a:pt x="402259" y="151886"/>
                </a:moveTo>
                <a:lnTo>
                  <a:pt x="368351" y="165020"/>
                </a:lnTo>
                <a:lnTo>
                  <a:pt x="329058" y="182657"/>
                </a:lnTo>
                <a:lnTo>
                  <a:pt x="311242" y="200088"/>
                </a:lnTo>
                <a:lnTo>
                  <a:pt x="281421" y="233845"/>
                </a:lnTo>
                <a:lnTo>
                  <a:pt x="324089" y="211521"/>
                </a:lnTo>
                <a:lnTo>
                  <a:pt x="343004" y="202893"/>
                </a:lnTo>
                <a:lnTo>
                  <a:pt x="368670" y="178764"/>
                </a:lnTo>
                <a:lnTo>
                  <a:pt x="402259" y="151886"/>
                </a:lnTo>
                <a:close/>
              </a:path>
              <a:path w="1409700" h="872489">
                <a:moveTo>
                  <a:pt x="501845" y="121026"/>
                </a:moveTo>
                <a:lnTo>
                  <a:pt x="457552" y="133075"/>
                </a:lnTo>
                <a:lnTo>
                  <a:pt x="412916" y="147758"/>
                </a:lnTo>
                <a:lnTo>
                  <a:pt x="368670" y="178764"/>
                </a:lnTo>
                <a:lnTo>
                  <a:pt x="343004" y="202893"/>
                </a:lnTo>
                <a:lnTo>
                  <a:pt x="368612" y="191212"/>
                </a:lnTo>
                <a:lnTo>
                  <a:pt x="413239" y="173540"/>
                </a:lnTo>
                <a:lnTo>
                  <a:pt x="457359" y="158530"/>
                </a:lnTo>
                <a:lnTo>
                  <a:pt x="500359" y="146210"/>
                </a:lnTo>
                <a:lnTo>
                  <a:pt x="508271" y="144279"/>
                </a:lnTo>
                <a:lnTo>
                  <a:pt x="515763" y="138578"/>
                </a:lnTo>
                <a:lnTo>
                  <a:pt x="516388" y="129890"/>
                </a:lnTo>
                <a:lnTo>
                  <a:pt x="511349" y="122584"/>
                </a:lnTo>
                <a:lnTo>
                  <a:pt x="501845" y="121026"/>
                </a:lnTo>
                <a:close/>
              </a:path>
              <a:path w="1409700" h="872489">
                <a:moveTo>
                  <a:pt x="788183" y="0"/>
                </a:moveTo>
                <a:lnTo>
                  <a:pt x="740385" y="1692"/>
                </a:lnTo>
                <a:lnTo>
                  <a:pt x="693526" y="6173"/>
                </a:lnTo>
                <a:lnTo>
                  <a:pt x="647933" y="13419"/>
                </a:lnTo>
                <a:lnTo>
                  <a:pt x="599615" y="24771"/>
                </a:lnTo>
                <a:lnTo>
                  <a:pt x="552823" y="39862"/>
                </a:lnTo>
                <a:lnTo>
                  <a:pt x="507683" y="58536"/>
                </a:lnTo>
                <a:lnTo>
                  <a:pt x="464325" y="80632"/>
                </a:lnTo>
                <a:lnTo>
                  <a:pt x="422874" y="105994"/>
                </a:lnTo>
                <a:lnTo>
                  <a:pt x="383458" y="134462"/>
                </a:lnTo>
                <a:lnTo>
                  <a:pt x="346205" y="165880"/>
                </a:lnTo>
                <a:lnTo>
                  <a:pt x="329058" y="182657"/>
                </a:lnTo>
                <a:lnTo>
                  <a:pt x="368351" y="165020"/>
                </a:lnTo>
                <a:lnTo>
                  <a:pt x="402259" y="151886"/>
                </a:lnTo>
                <a:lnTo>
                  <a:pt x="445185" y="122309"/>
                </a:lnTo>
                <a:lnTo>
                  <a:pt x="486028" y="99004"/>
                </a:lnTo>
                <a:lnTo>
                  <a:pt x="528355" y="78947"/>
                </a:lnTo>
                <a:lnTo>
                  <a:pt x="571985" y="62113"/>
                </a:lnTo>
                <a:lnTo>
                  <a:pt x="616738" y="48478"/>
                </a:lnTo>
                <a:lnTo>
                  <a:pt x="662435" y="38017"/>
                </a:lnTo>
                <a:lnTo>
                  <a:pt x="708896" y="30705"/>
                </a:lnTo>
                <a:lnTo>
                  <a:pt x="755940" y="26518"/>
                </a:lnTo>
                <a:lnTo>
                  <a:pt x="803387" y="25431"/>
                </a:lnTo>
                <a:lnTo>
                  <a:pt x="996811" y="25431"/>
                </a:lnTo>
                <a:lnTo>
                  <a:pt x="982244" y="21576"/>
                </a:lnTo>
                <a:lnTo>
                  <a:pt x="933952" y="11883"/>
                </a:lnTo>
                <a:lnTo>
                  <a:pt x="885293" y="5072"/>
                </a:lnTo>
                <a:lnTo>
                  <a:pt x="836595" y="1118"/>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9" name="Picture 68">
            <a:extLst>
              <a:ext uri="{FF2B5EF4-FFF2-40B4-BE49-F238E27FC236}">
                <a16:creationId xmlns:a16="http://schemas.microsoft.com/office/drawing/2014/main" id="{8346F97A-54E0-D244-4769-E6ABFDDD861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32119" y="8039409"/>
            <a:ext cx="2329760" cy="1385119"/>
          </a:xfrm>
          <a:prstGeom prst="rect">
            <a:avLst/>
          </a:prstGeom>
        </p:spPr>
      </p:pic>
      <p:sp>
        <p:nvSpPr>
          <p:cNvPr id="64" name="object 56">
            <a:extLst>
              <a:ext uri="{FF2B5EF4-FFF2-40B4-BE49-F238E27FC236}">
                <a16:creationId xmlns:a16="http://schemas.microsoft.com/office/drawing/2014/main" id="{5525686C-BE55-5C62-6845-AA1EED64187F}"/>
              </a:ext>
            </a:extLst>
          </p:cNvPr>
          <p:cNvSpPr/>
          <p:nvPr/>
        </p:nvSpPr>
        <p:spPr>
          <a:xfrm>
            <a:off x="210855" y="7649587"/>
            <a:ext cx="1370558" cy="848264"/>
          </a:xfrm>
          <a:custGeom>
            <a:avLst/>
            <a:gdLst/>
            <a:ahLst/>
            <a:cxnLst/>
            <a:rect l="l" t="t" r="r" b="b"/>
            <a:pathLst>
              <a:path w="1409700" h="872490">
                <a:moveTo>
                  <a:pt x="329086" y="182648"/>
                </a:moveTo>
                <a:lnTo>
                  <a:pt x="281086" y="207063"/>
                </a:lnTo>
                <a:lnTo>
                  <a:pt x="239209" y="231729"/>
                </a:lnTo>
                <a:lnTo>
                  <a:pt x="199055" y="258750"/>
                </a:lnTo>
                <a:lnTo>
                  <a:pt x="161035" y="288072"/>
                </a:lnTo>
                <a:lnTo>
                  <a:pt x="125562" y="319637"/>
                </a:lnTo>
                <a:lnTo>
                  <a:pt x="93048" y="353390"/>
                </a:lnTo>
                <a:lnTo>
                  <a:pt x="63907" y="389275"/>
                </a:lnTo>
                <a:lnTo>
                  <a:pt x="38423" y="428823"/>
                </a:lnTo>
                <a:lnTo>
                  <a:pt x="19178" y="469868"/>
                </a:lnTo>
                <a:lnTo>
                  <a:pt x="6320" y="511812"/>
                </a:lnTo>
                <a:lnTo>
                  <a:pt x="0" y="554056"/>
                </a:lnTo>
                <a:lnTo>
                  <a:pt x="367" y="595999"/>
                </a:lnTo>
                <a:lnTo>
                  <a:pt x="7572" y="637044"/>
                </a:lnTo>
                <a:lnTo>
                  <a:pt x="21766" y="676590"/>
                </a:lnTo>
                <a:lnTo>
                  <a:pt x="43097" y="714038"/>
                </a:lnTo>
                <a:lnTo>
                  <a:pt x="71716" y="748789"/>
                </a:lnTo>
                <a:lnTo>
                  <a:pt x="107773" y="780245"/>
                </a:lnTo>
                <a:lnTo>
                  <a:pt x="147934" y="806108"/>
                </a:lnTo>
                <a:lnTo>
                  <a:pt x="191124" y="826875"/>
                </a:lnTo>
                <a:lnTo>
                  <a:pt x="236811" y="843054"/>
                </a:lnTo>
                <a:lnTo>
                  <a:pt x="284278" y="855111"/>
                </a:lnTo>
                <a:lnTo>
                  <a:pt x="333083" y="863577"/>
                </a:lnTo>
                <a:lnTo>
                  <a:pt x="382604" y="868941"/>
                </a:lnTo>
                <a:lnTo>
                  <a:pt x="432260" y="871702"/>
                </a:lnTo>
                <a:lnTo>
                  <a:pt x="481475" y="872357"/>
                </a:lnTo>
                <a:lnTo>
                  <a:pt x="529668" y="871406"/>
                </a:lnTo>
                <a:lnTo>
                  <a:pt x="576263" y="869348"/>
                </a:lnTo>
                <a:lnTo>
                  <a:pt x="624274" y="866177"/>
                </a:lnTo>
                <a:lnTo>
                  <a:pt x="672330" y="861790"/>
                </a:lnTo>
                <a:lnTo>
                  <a:pt x="720342" y="856121"/>
                </a:lnTo>
                <a:lnTo>
                  <a:pt x="768222" y="849107"/>
                </a:lnTo>
                <a:lnTo>
                  <a:pt x="770196" y="848758"/>
                </a:lnTo>
                <a:lnTo>
                  <a:pt x="477613" y="848758"/>
                </a:lnTo>
                <a:lnTo>
                  <a:pt x="429311" y="846962"/>
                </a:lnTo>
                <a:lnTo>
                  <a:pt x="381183" y="843043"/>
                </a:lnTo>
                <a:lnTo>
                  <a:pt x="333616" y="836875"/>
                </a:lnTo>
                <a:lnTo>
                  <a:pt x="286449" y="828263"/>
                </a:lnTo>
                <a:lnTo>
                  <a:pt x="240344" y="816582"/>
                </a:lnTo>
                <a:lnTo>
                  <a:pt x="195484" y="800697"/>
                </a:lnTo>
                <a:lnTo>
                  <a:pt x="152853" y="780014"/>
                </a:lnTo>
                <a:lnTo>
                  <a:pt x="113437" y="753942"/>
                </a:lnTo>
                <a:lnTo>
                  <a:pt x="78220" y="721888"/>
                </a:lnTo>
                <a:lnTo>
                  <a:pt x="50268" y="684331"/>
                </a:lnTo>
                <a:lnTo>
                  <a:pt x="31837" y="643063"/>
                </a:lnTo>
                <a:lnTo>
                  <a:pt x="22519" y="599325"/>
                </a:lnTo>
                <a:lnTo>
                  <a:pt x="21938" y="556683"/>
                </a:lnTo>
                <a:lnTo>
                  <a:pt x="21958" y="554056"/>
                </a:lnTo>
                <a:lnTo>
                  <a:pt x="29589" y="509404"/>
                </a:lnTo>
                <a:lnTo>
                  <a:pt x="45162" y="465704"/>
                </a:lnTo>
                <a:lnTo>
                  <a:pt x="66806" y="425263"/>
                </a:lnTo>
                <a:lnTo>
                  <a:pt x="93452" y="387246"/>
                </a:lnTo>
                <a:lnTo>
                  <a:pt x="124488" y="351678"/>
                </a:lnTo>
                <a:lnTo>
                  <a:pt x="159303" y="318587"/>
                </a:lnTo>
                <a:lnTo>
                  <a:pt x="197283" y="287999"/>
                </a:lnTo>
                <a:lnTo>
                  <a:pt x="237817" y="259941"/>
                </a:lnTo>
                <a:lnTo>
                  <a:pt x="280293" y="234440"/>
                </a:lnTo>
                <a:lnTo>
                  <a:pt x="281450" y="233835"/>
                </a:lnTo>
                <a:lnTo>
                  <a:pt x="311250" y="200100"/>
                </a:lnTo>
                <a:lnTo>
                  <a:pt x="329086" y="182648"/>
                </a:lnTo>
                <a:close/>
              </a:path>
              <a:path w="1409700" h="872490">
                <a:moveTo>
                  <a:pt x="996819" y="25431"/>
                </a:moveTo>
                <a:lnTo>
                  <a:pt x="803385" y="25431"/>
                </a:lnTo>
                <a:lnTo>
                  <a:pt x="851056" y="27419"/>
                </a:lnTo>
                <a:lnTo>
                  <a:pt x="898769" y="32457"/>
                </a:lnTo>
                <a:lnTo>
                  <a:pt x="946346" y="40521"/>
                </a:lnTo>
                <a:lnTo>
                  <a:pt x="993607" y="51587"/>
                </a:lnTo>
                <a:lnTo>
                  <a:pt x="1040372" y="65628"/>
                </a:lnTo>
                <a:lnTo>
                  <a:pt x="1086460" y="82621"/>
                </a:lnTo>
                <a:lnTo>
                  <a:pt x="1133773" y="103720"/>
                </a:lnTo>
                <a:lnTo>
                  <a:pt x="1180083" y="128694"/>
                </a:lnTo>
                <a:lnTo>
                  <a:pt x="1224400" y="157585"/>
                </a:lnTo>
                <a:lnTo>
                  <a:pt x="1265731" y="190436"/>
                </a:lnTo>
                <a:lnTo>
                  <a:pt x="1303085" y="227288"/>
                </a:lnTo>
                <a:lnTo>
                  <a:pt x="1335471" y="268183"/>
                </a:lnTo>
                <a:lnTo>
                  <a:pt x="1361898" y="313164"/>
                </a:lnTo>
                <a:lnTo>
                  <a:pt x="1379218" y="360797"/>
                </a:lnTo>
                <a:lnTo>
                  <a:pt x="1385048" y="407870"/>
                </a:lnTo>
                <a:lnTo>
                  <a:pt x="1380530" y="453797"/>
                </a:lnTo>
                <a:lnTo>
                  <a:pt x="1366809" y="497992"/>
                </a:lnTo>
                <a:lnTo>
                  <a:pt x="1345028" y="539868"/>
                </a:lnTo>
                <a:lnTo>
                  <a:pt x="1316331" y="578839"/>
                </a:lnTo>
                <a:lnTo>
                  <a:pt x="1281862" y="614319"/>
                </a:lnTo>
                <a:lnTo>
                  <a:pt x="1242533" y="646918"/>
                </a:lnTo>
                <a:lnTo>
                  <a:pt x="1200490" y="676195"/>
                </a:lnTo>
                <a:lnTo>
                  <a:pt x="1156128" y="702359"/>
                </a:lnTo>
                <a:lnTo>
                  <a:pt x="1109839" y="725617"/>
                </a:lnTo>
                <a:lnTo>
                  <a:pt x="1062017" y="746175"/>
                </a:lnTo>
                <a:lnTo>
                  <a:pt x="1013057" y="764241"/>
                </a:lnTo>
                <a:lnTo>
                  <a:pt x="963351" y="780022"/>
                </a:lnTo>
                <a:lnTo>
                  <a:pt x="913295" y="793726"/>
                </a:lnTo>
                <a:lnTo>
                  <a:pt x="863280" y="805559"/>
                </a:lnTo>
                <a:lnTo>
                  <a:pt x="813702" y="815728"/>
                </a:lnTo>
                <a:lnTo>
                  <a:pt x="766696" y="824208"/>
                </a:lnTo>
                <a:lnTo>
                  <a:pt x="719166" y="831702"/>
                </a:lnTo>
                <a:lnTo>
                  <a:pt x="671226" y="838049"/>
                </a:lnTo>
                <a:lnTo>
                  <a:pt x="622987" y="843089"/>
                </a:lnTo>
                <a:lnTo>
                  <a:pt x="574564" y="846661"/>
                </a:lnTo>
                <a:lnTo>
                  <a:pt x="526068" y="848605"/>
                </a:lnTo>
                <a:lnTo>
                  <a:pt x="477613" y="848758"/>
                </a:lnTo>
                <a:lnTo>
                  <a:pt x="770196" y="848758"/>
                </a:lnTo>
                <a:lnTo>
                  <a:pt x="815883" y="840684"/>
                </a:lnTo>
                <a:lnTo>
                  <a:pt x="863237" y="830787"/>
                </a:lnTo>
                <a:lnTo>
                  <a:pt x="910196" y="819351"/>
                </a:lnTo>
                <a:lnTo>
                  <a:pt x="956673" y="806314"/>
                </a:lnTo>
                <a:lnTo>
                  <a:pt x="1002579" y="791611"/>
                </a:lnTo>
                <a:lnTo>
                  <a:pt x="1047827" y="775177"/>
                </a:lnTo>
                <a:lnTo>
                  <a:pt x="1091793" y="757397"/>
                </a:lnTo>
                <a:lnTo>
                  <a:pt x="1136292" y="737388"/>
                </a:lnTo>
                <a:lnTo>
                  <a:pt x="1180440" y="714902"/>
                </a:lnTo>
                <a:lnTo>
                  <a:pt x="1223351" y="689692"/>
                </a:lnTo>
                <a:lnTo>
                  <a:pt x="1264139" y="661512"/>
                </a:lnTo>
                <a:lnTo>
                  <a:pt x="1301920" y="630115"/>
                </a:lnTo>
                <a:lnTo>
                  <a:pt x="1335808" y="595254"/>
                </a:lnTo>
                <a:lnTo>
                  <a:pt x="1364918" y="556683"/>
                </a:lnTo>
                <a:lnTo>
                  <a:pt x="1388364" y="514154"/>
                </a:lnTo>
                <a:lnTo>
                  <a:pt x="1404017" y="467335"/>
                </a:lnTo>
                <a:lnTo>
                  <a:pt x="1409371" y="420032"/>
                </a:lnTo>
                <a:lnTo>
                  <a:pt x="1405365" y="373062"/>
                </a:lnTo>
                <a:lnTo>
                  <a:pt x="1392935" y="327242"/>
                </a:lnTo>
                <a:lnTo>
                  <a:pt x="1373020" y="283390"/>
                </a:lnTo>
                <a:lnTo>
                  <a:pt x="1346556" y="242323"/>
                </a:lnTo>
                <a:lnTo>
                  <a:pt x="1316246" y="205648"/>
                </a:lnTo>
                <a:lnTo>
                  <a:pt x="1282633" y="172064"/>
                </a:lnTo>
                <a:lnTo>
                  <a:pt x="1246042" y="141549"/>
                </a:lnTo>
                <a:lnTo>
                  <a:pt x="1206801" y="114078"/>
                </a:lnTo>
                <a:lnTo>
                  <a:pt x="1165235" y="89628"/>
                </a:lnTo>
                <a:lnTo>
                  <a:pt x="1121670" y="68176"/>
                </a:lnTo>
                <a:lnTo>
                  <a:pt x="1076434" y="49699"/>
                </a:lnTo>
                <a:lnTo>
                  <a:pt x="1029853" y="34174"/>
                </a:lnTo>
                <a:lnTo>
                  <a:pt x="996819" y="25431"/>
                </a:lnTo>
                <a:close/>
              </a:path>
              <a:path w="1409700" h="872490">
                <a:moveTo>
                  <a:pt x="343012" y="202893"/>
                </a:moveTo>
                <a:lnTo>
                  <a:pt x="281450" y="233835"/>
                </a:lnTo>
                <a:lnTo>
                  <a:pt x="248704" y="276258"/>
                </a:lnTo>
                <a:lnTo>
                  <a:pt x="246906" y="285304"/>
                </a:lnTo>
                <a:lnTo>
                  <a:pt x="252408" y="291842"/>
                </a:lnTo>
                <a:lnTo>
                  <a:pt x="261265" y="293630"/>
                </a:lnTo>
                <a:lnTo>
                  <a:pt x="269532" y="288424"/>
                </a:lnTo>
                <a:lnTo>
                  <a:pt x="300257" y="248507"/>
                </a:lnTo>
                <a:lnTo>
                  <a:pt x="333366" y="211962"/>
                </a:lnTo>
                <a:lnTo>
                  <a:pt x="343012" y="202893"/>
                </a:lnTo>
                <a:close/>
              </a:path>
              <a:path w="1409700" h="872490">
                <a:moveTo>
                  <a:pt x="402266" y="151886"/>
                </a:moveTo>
                <a:lnTo>
                  <a:pt x="368354" y="165022"/>
                </a:lnTo>
                <a:lnTo>
                  <a:pt x="329086" y="182648"/>
                </a:lnTo>
                <a:lnTo>
                  <a:pt x="311250" y="200100"/>
                </a:lnTo>
                <a:lnTo>
                  <a:pt x="281450" y="233835"/>
                </a:lnTo>
                <a:lnTo>
                  <a:pt x="324098" y="211521"/>
                </a:lnTo>
                <a:lnTo>
                  <a:pt x="343012" y="202893"/>
                </a:lnTo>
                <a:lnTo>
                  <a:pt x="368678" y="178764"/>
                </a:lnTo>
                <a:lnTo>
                  <a:pt x="402266" y="151886"/>
                </a:lnTo>
                <a:close/>
              </a:path>
              <a:path w="1409700" h="872490">
                <a:moveTo>
                  <a:pt x="501854" y="121026"/>
                </a:moveTo>
                <a:lnTo>
                  <a:pt x="457557" y="133075"/>
                </a:lnTo>
                <a:lnTo>
                  <a:pt x="412920" y="147759"/>
                </a:lnTo>
                <a:lnTo>
                  <a:pt x="368678" y="178764"/>
                </a:lnTo>
                <a:lnTo>
                  <a:pt x="343012" y="202893"/>
                </a:lnTo>
                <a:lnTo>
                  <a:pt x="368620" y="191212"/>
                </a:lnTo>
                <a:lnTo>
                  <a:pt x="413247" y="173540"/>
                </a:lnTo>
                <a:lnTo>
                  <a:pt x="457367" y="158530"/>
                </a:lnTo>
                <a:lnTo>
                  <a:pt x="500368" y="146210"/>
                </a:lnTo>
                <a:lnTo>
                  <a:pt x="505638" y="144952"/>
                </a:lnTo>
                <a:lnTo>
                  <a:pt x="508280" y="144292"/>
                </a:lnTo>
                <a:lnTo>
                  <a:pt x="515766" y="138589"/>
                </a:lnTo>
                <a:lnTo>
                  <a:pt x="516392" y="129897"/>
                </a:lnTo>
                <a:lnTo>
                  <a:pt x="511355" y="122586"/>
                </a:lnTo>
                <a:lnTo>
                  <a:pt x="501854" y="121026"/>
                </a:lnTo>
                <a:close/>
              </a:path>
              <a:path w="1409700" h="872490">
                <a:moveTo>
                  <a:pt x="788191" y="0"/>
                </a:moveTo>
                <a:lnTo>
                  <a:pt x="740393" y="1692"/>
                </a:lnTo>
                <a:lnTo>
                  <a:pt x="693534" y="6173"/>
                </a:lnTo>
                <a:lnTo>
                  <a:pt x="647942" y="13419"/>
                </a:lnTo>
                <a:lnTo>
                  <a:pt x="599623" y="24771"/>
                </a:lnTo>
                <a:lnTo>
                  <a:pt x="552831" y="39864"/>
                </a:lnTo>
                <a:lnTo>
                  <a:pt x="507692" y="58538"/>
                </a:lnTo>
                <a:lnTo>
                  <a:pt x="464333" y="80636"/>
                </a:lnTo>
                <a:lnTo>
                  <a:pt x="422882" y="106000"/>
                </a:lnTo>
                <a:lnTo>
                  <a:pt x="383466" y="134470"/>
                </a:lnTo>
                <a:lnTo>
                  <a:pt x="346213" y="165890"/>
                </a:lnTo>
                <a:lnTo>
                  <a:pt x="329086" y="182648"/>
                </a:lnTo>
                <a:lnTo>
                  <a:pt x="368354" y="165022"/>
                </a:lnTo>
                <a:lnTo>
                  <a:pt x="402266" y="151886"/>
                </a:lnTo>
                <a:lnTo>
                  <a:pt x="445192" y="122309"/>
                </a:lnTo>
                <a:lnTo>
                  <a:pt x="486034" y="99004"/>
                </a:lnTo>
                <a:lnTo>
                  <a:pt x="528359" y="78947"/>
                </a:lnTo>
                <a:lnTo>
                  <a:pt x="571988" y="62113"/>
                </a:lnTo>
                <a:lnTo>
                  <a:pt x="616741" y="48478"/>
                </a:lnTo>
                <a:lnTo>
                  <a:pt x="662436" y="38017"/>
                </a:lnTo>
                <a:lnTo>
                  <a:pt x="708896" y="30705"/>
                </a:lnTo>
                <a:lnTo>
                  <a:pt x="755939" y="26518"/>
                </a:lnTo>
                <a:lnTo>
                  <a:pt x="803385" y="25431"/>
                </a:lnTo>
                <a:lnTo>
                  <a:pt x="996819" y="25431"/>
                </a:lnTo>
                <a:lnTo>
                  <a:pt x="982253" y="21576"/>
                </a:lnTo>
                <a:lnTo>
                  <a:pt x="933960" y="11883"/>
                </a:lnTo>
                <a:lnTo>
                  <a:pt x="885301" y="5072"/>
                </a:lnTo>
                <a:lnTo>
                  <a:pt x="836603" y="1118"/>
                </a:lnTo>
                <a:lnTo>
                  <a:pt x="788191"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32AB4F16-825E-0AB7-ECC6-705D2AE2A85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r="11891"/>
          <a:stretch/>
        </p:blipFill>
        <p:spPr>
          <a:xfrm>
            <a:off x="4146740" y="7902913"/>
            <a:ext cx="2410206" cy="1540149"/>
          </a:xfrm>
          <a:prstGeom prst="rect">
            <a:avLst/>
          </a:prstGeom>
        </p:spPr>
      </p:pic>
      <p:sp>
        <p:nvSpPr>
          <p:cNvPr id="72" name="object 54">
            <a:extLst>
              <a:ext uri="{FF2B5EF4-FFF2-40B4-BE49-F238E27FC236}">
                <a16:creationId xmlns:a16="http://schemas.microsoft.com/office/drawing/2014/main" id="{D54A44BF-23F6-EFF7-510F-AC96EDCEDFFF}"/>
              </a:ext>
            </a:extLst>
          </p:cNvPr>
          <p:cNvSpPr/>
          <p:nvPr/>
        </p:nvSpPr>
        <p:spPr>
          <a:xfrm rot="11349584">
            <a:off x="4468769" y="9058857"/>
            <a:ext cx="1401960" cy="701769"/>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60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pPr algn="l" rtl="0"/>
            <a:r>
              <a:rPr lang="en-GB" sz="1200" b="1" err="1">
                <a:latin typeface="Calibri"/>
                <a:ea typeface="Calibri" panose="020F0502020204030204" pitchFamily="34" charset="0"/>
                <a:cs typeface="Calibri"/>
              </a:rPr>
              <a:t>Käytännön</a:t>
            </a:r>
            <a:r>
              <a:rPr lang="en-GB" sz="1200" b="1">
                <a:latin typeface="Calibri"/>
                <a:ea typeface="Calibri" panose="020F0502020204030204" pitchFamily="34" charset="0"/>
                <a:cs typeface="Calibri"/>
              </a:rPr>
              <a:t> </a:t>
            </a:r>
            <a:r>
              <a:rPr lang="en-GB" sz="1200" b="1" err="1">
                <a:latin typeface="Calibri"/>
                <a:ea typeface="Calibri" panose="020F0502020204030204" pitchFamily="34" charset="0"/>
                <a:cs typeface="Calibri"/>
              </a:rPr>
              <a:t>tehtävä</a:t>
            </a:r>
            <a:r>
              <a:rPr lang="en-GB" sz="1200" b="1">
                <a:latin typeface="Calibri"/>
                <a:ea typeface="Calibri" panose="020F0502020204030204" pitchFamily="34" charset="0"/>
                <a:cs typeface="Calibri"/>
              </a:rPr>
              <a:t> 1:</a:t>
            </a:r>
          </a:p>
          <a:p>
            <a:pPr algn="l" rtl="0" fontAlgn="base"/>
            <a:r>
              <a:rPr lang="en-GB" sz="1200" b="0" i="0" err="1">
                <a:solidFill>
                  <a:srgbClr val="000000"/>
                </a:solidFill>
                <a:effectLst/>
                <a:latin typeface="Calibri"/>
                <a:ea typeface="Calibri" panose="020F0502020204030204" pitchFamily="34" charset="0"/>
                <a:cs typeface="Calibri"/>
              </a:rPr>
              <a:t>Keskustele</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keittiöiden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tasa-arvokysymyksistä</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ja</a:t>
            </a:r>
            <a:r>
              <a:rPr lang="en-GB" sz="1200" b="0" i="0">
                <a:solidFill>
                  <a:srgbClr val="000000"/>
                </a:solidFill>
                <a:effectLst/>
                <a:latin typeface="Calibri"/>
                <a:ea typeface="Calibri" panose="020F0502020204030204" pitchFamily="34" charset="0"/>
                <a:cs typeface="Calibri"/>
              </a:rPr>
              <a:t> anna </a:t>
            </a:r>
            <a:r>
              <a:rPr lang="en-GB" sz="1200" b="0" i="0" err="1">
                <a:solidFill>
                  <a:srgbClr val="000000"/>
                </a:solidFill>
                <a:effectLst/>
                <a:latin typeface="Calibri"/>
                <a:ea typeface="Calibri" panose="020F0502020204030204" pitchFamily="34" charset="0"/>
                <a:cs typeface="Calibri"/>
              </a:rPr>
              <a:t>soveltuvia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ratkaisuehdotuksia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Alla</a:t>
            </a:r>
            <a:r>
              <a:rPr lang="en-GB" sz="1200" b="0" i="0">
                <a:solidFill>
                  <a:srgbClr val="000000"/>
                </a:solidFill>
                <a:effectLst/>
                <a:latin typeface="Calibri"/>
                <a:ea typeface="Calibri" panose="020F0502020204030204" pitchFamily="34" charset="0"/>
                <a:cs typeface="Calibri"/>
              </a:rPr>
              <a:t> on </a:t>
            </a:r>
            <a:r>
              <a:rPr lang="en-GB" sz="1200" b="0" i="0" err="1">
                <a:solidFill>
                  <a:srgbClr val="000000"/>
                </a:solidFill>
                <a:effectLst/>
                <a:latin typeface="Calibri"/>
                <a:ea typeface="Calibri" panose="020F0502020204030204" pitchFamily="34" charset="0"/>
                <a:cs typeface="Calibri"/>
              </a:rPr>
              <a:t>joitain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hyödyllisiä</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resursseja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jotka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osoittavat</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ongelman</a:t>
            </a:r>
            <a:r>
              <a:rPr lang="en-GB" sz="1200" b="0" i="0">
                <a:solidFill>
                  <a:srgbClr val="000000"/>
                </a:solidFill>
                <a:effectLst/>
                <a:latin typeface="Calibri"/>
                <a:ea typeface="Calibri" panose="020F0502020204030204" pitchFamily="34" charset="0"/>
                <a:cs typeface="Calibri"/>
              </a:rPr>
              <a:t>.</a:t>
            </a:r>
            <a:endParaRPr lang="en-GB" sz="2000" b="0" i="0">
              <a:solidFill>
                <a:srgbClr val="000000"/>
              </a:solidFill>
              <a:effectLst/>
              <a:latin typeface="Calibri"/>
              <a:ea typeface="Calibri" panose="020F0502020204030204" pitchFamily="34" charset="0"/>
              <a:cs typeface="Calibri"/>
            </a:endParaRPr>
          </a:p>
          <a:p>
            <a:pPr algn="l" rtl="0"/>
            <a:endParaRPr lang="en-GB" sz="1200">
              <a:solidFill>
                <a:schemeClr val="tx1"/>
              </a:solidFill>
              <a:ea typeface="Calibri" panose="020F0502020204030204" pitchFamily="34" charset="0"/>
            </a:endParaRPr>
          </a:p>
          <a:p>
            <a:pPr algn="l" rtl="0"/>
            <a:r>
              <a:rPr lang="en-GB" sz="1200" b="1" err="1">
                <a:latin typeface="Calibri"/>
                <a:ea typeface="Calibri" panose="020F0502020204030204" pitchFamily="34" charset="0"/>
                <a:cs typeface="Calibri"/>
              </a:rPr>
              <a:t>Käytännön</a:t>
            </a:r>
            <a:r>
              <a:rPr lang="en-GB" sz="1200" b="1">
                <a:latin typeface="Calibri"/>
                <a:ea typeface="Calibri" panose="020F0502020204030204" pitchFamily="34" charset="0"/>
                <a:cs typeface="Calibri"/>
              </a:rPr>
              <a:t> </a:t>
            </a:r>
            <a:r>
              <a:rPr lang="en-GB" sz="1200" b="1" err="1">
                <a:latin typeface="Calibri"/>
                <a:ea typeface="Calibri" panose="020F0502020204030204" pitchFamily="34" charset="0"/>
                <a:cs typeface="Calibri"/>
              </a:rPr>
              <a:t>tehtävä</a:t>
            </a:r>
            <a:r>
              <a:rPr lang="en-GB" sz="1200" b="1">
                <a:latin typeface="Calibri"/>
                <a:ea typeface="Calibri" panose="020F0502020204030204" pitchFamily="34" charset="0"/>
                <a:cs typeface="Calibri"/>
              </a:rPr>
              <a:t> 2:</a:t>
            </a:r>
          </a:p>
          <a:p>
            <a:pPr algn="l" rtl="0"/>
            <a:r>
              <a:rPr lang="en-GB" sz="1200" err="1">
                <a:latin typeface="Calibri"/>
                <a:ea typeface="Calibri" panose="020F0502020204030204" pitchFamily="34" charset="0"/>
                <a:cs typeface="Calibri"/>
              </a:rPr>
              <a:t>Minimipalkkaa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saavien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ihmisten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ymmärtämiseksi</a:t>
            </a:r>
            <a:r>
              <a:rPr lang="en-GB" sz="1200">
                <a:latin typeface="Calibri"/>
                <a:ea typeface="Calibri" panose="020F0502020204030204" pitchFamily="34" charset="0"/>
                <a:cs typeface="Calibri"/>
              </a:rPr>
              <a:t> </a:t>
            </a:r>
            <a:r>
              <a:rPr lang="fi-FI" sz="1200" b="0" i="0">
                <a:solidFill>
                  <a:srgbClr val="000000"/>
                </a:solidFill>
                <a:effectLst/>
                <a:ea typeface="Calibri" panose="020F0502020204030204" pitchFamily="34" charset="0"/>
              </a:rPr>
              <a:t>opiskelijoita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voidaan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pyytää</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löytämään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edullisin</a:t>
            </a:r>
            <a:r>
              <a:rPr lang="en-GB" sz="1200">
                <a:latin typeface="Calibri"/>
                <a:ea typeface="Calibri" panose="020F0502020204030204" pitchFamily="34" charset="0"/>
                <a:cs typeface="Calibri"/>
              </a:rPr>
              <a:t> tapa </a:t>
            </a:r>
            <a:r>
              <a:rPr lang="en-GB" sz="1200" err="1">
                <a:latin typeface="Calibri"/>
                <a:ea typeface="Calibri" panose="020F0502020204030204" pitchFamily="34" charset="0"/>
                <a:cs typeface="Calibri"/>
              </a:rPr>
              <a:t>syödä</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kolme</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ateriaa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yhdessä</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päivässä</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ja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videokuvata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kokemuksiaan</a:t>
            </a:r>
            <a:r>
              <a:rPr lang="en-GB" sz="1200">
                <a:latin typeface="Calibri"/>
                <a:ea typeface="Calibri" panose="020F0502020204030204" pitchFamily="34" charset="0"/>
                <a:cs typeface="Calibri"/>
              </a:rPr>
              <a:t>.</a:t>
            </a:r>
            <a:endParaRPr lang="en-GB" sz="1200" b="1">
              <a:latin typeface="Calibri"/>
              <a:ea typeface="Calibri" panose="020F0502020204030204" pitchFamily="34" charset="0"/>
              <a:cs typeface="Calibri"/>
            </a:endParaRPr>
          </a:p>
          <a:p>
            <a:pPr algn="l" rtl="0"/>
            <a:endParaRPr lang="en-GB" sz="1200">
              <a:solidFill>
                <a:schemeClr val="tx1"/>
              </a:solidFill>
              <a:ea typeface="Calibri" panose="020F0502020204030204" pitchFamily="34" charset="0"/>
            </a:endParaRPr>
          </a:p>
          <a:p>
            <a:pPr algn="l" rtl="0"/>
            <a:r>
              <a:rPr lang="en-GB" sz="1200" b="1" err="1">
                <a:solidFill>
                  <a:schemeClr val="tx1"/>
                </a:solidFill>
                <a:latin typeface="Calibri"/>
                <a:ea typeface="Calibri" panose="020F0502020204030204" pitchFamily="34" charset="0"/>
                <a:cs typeface="Calibri"/>
              </a:rPr>
              <a:t>Lukusuositukset</a:t>
            </a:r>
            <a:r>
              <a:rPr lang="en-GB" sz="1200" b="1">
                <a:solidFill>
                  <a:schemeClr val="tx1"/>
                </a:solidFill>
                <a:latin typeface="Calibri"/>
                <a:ea typeface="Calibri" panose="020F0502020204030204" pitchFamily="34" charset="0"/>
                <a:cs typeface="Calibri"/>
              </a:rPr>
              <a:t>:</a:t>
            </a:r>
            <a:endParaRPr lang="en-GB"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Rosalie </a:t>
            </a:r>
            <a:r>
              <a:rPr lang="en-GB" sz="1200" b="0" i="0" err="1">
                <a:solidFill>
                  <a:srgbClr val="000000"/>
                </a:solidFill>
                <a:effectLst/>
                <a:latin typeface="Calibri"/>
                <a:ea typeface="Calibri" panose="020F0502020204030204" pitchFamily="34" charset="0"/>
                <a:cs typeface="Calibri"/>
              </a:rPr>
              <a:t>Platzer</a:t>
            </a:r>
            <a:r>
              <a:rPr lang="en-GB" sz="1200" b="0" i="0">
                <a:solidFill>
                  <a:srgbClr val="000000"/>
                </a:solidFill>
                <a:effectLst/>
                <a:latin typeface="Calibri"/>
                <a:ea typeface="Calibri" panose="020F0502020204030204" pitchFamily="34" charset="0"/>
                <a:cs typeface="Calibri"/>
              </a:rPr>
              <a:t> (2011) </a:t>
            </a:r>
            <a:r>
              <a:rPr lang="en-US" sz="1200" b="0" i="0" u="sng" strike="noStrike">
                <a:solidFill>
                  <a:srgbClr val="F79037"/>
                </a:solidFill>
                <a:effectLst/>
                <a:latin typeface="Calibri"/>
                <a:ea typeface="Calibri" panose="020F0502020204030204" pitchFamily="34" charset="0"/>
                <a:cs typeface="Calibri"/>
              </a:rPr>
              <a:t>Women Not in the Kitchen: A Look at Gender Equality in the Restaurant Industry (core.ac.uk)</a:t>
            </a:r>
            <a:endParaRPr lang="en-GB" sz="1200" b="0" i="0">
              <a:solidFill>
                <a:srgbClr val="F79037"/>
              </a:solidFill>
              <a:effectLst/>
              <a:latin typeface="Calibri"/>
              <a:ea typeface="Calibri" panose="020F0502020204030204" pitchFamily="34" charset="0"/>
              <a:cs typeface="Calibri"/>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Deirdre Falvey (2021) </a:t>
            </a:r>
            <a:r>
              <a:rPr lang="en-US" sz="1200" b="0" i="0" u="sng" strike="noStrike">
                <a:solidFill>
                  <a:schemeClr val="accent2"/>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Why are there so few women chefs? –The Irish Times</a:t>
            </a:r>
            <a:endParaRPr lang="en-GB" sz="1200" b="0" i="0">
              <a:solidFill>
                <a:schemeClr val="accent2"/>
              </a:solidFill>
              <a:effectLst/>
              <a:latin typeface="Calibri"/>
              <a:ea typeface="Calibri" panose="020F0502020204030204" pitchFamily="34" charset="0"/>
              <a:cs typeface="Calibri"/>
            </a:endParaRPr>
          </a:p>
          <a:p>
            <a:pPr marL="171450" indent="-171450" algn="l" rtl="0" fontAlgn="base">
              <a:buFont typeface="Arial" panose="020B0604020202020204" pitchFamily="34" charset="0"/>
              <a:buChar char="•"/>
            </a:pPr>
            <a:r>
              <a:rPr lang="en-GB" sz="1200">
                <a:latin typeface="Calibri"/>
                <a:ea typeface="Calibri" panose="020F0502020204030204" pitchFamily="34" charset="0"/>
                <a:cs typeface="Calibri"/>
              </a:rPr>
              <a:t>Rawlinson, M.C. </a:t>
            </a:r>
            <a:r>
              <a:rPr lang="en-GB" sz="1200" b="0" i="0">
                <a:solidFill>
                  <a:srgbClr val="000000"/>
                </a:solidFill>
                <a:effectLst/>
                <a:latin typeface="Calibri"/>
                <a:ea typeface="Calibri" panose="020F0502020204030204" pitchFamily="34" charset="0"/>
                <a:cs typeface="Calibri"/>
              </a:rPr>
              <a:t>(2017) </a:t>
            </a:r>
            <a:r>
              <a:rPr lang="en-US" sz="1200" b="0" i="0">
                <a:solidFill>
                  <a:srgbClr val="000000"/>
                </a:solidFill>
                <a:effectLst/>
                <a:latin typeface="Calibri"/>
                <a:ea typeface="Calibri" panose="020F0502020204030204" pitchFamily="34" charset="0"/>
                <a:cs typeface="Calibri"/>
              </a:rPr>
              <a:t>Women’s Work: ethics, home cooking, and sexual politics of food. The Routledge Handbook of Food Ethics. </a:t>
            </a:r>
            <a:r>
              <a:rPr lang="en-GB" sz="1200" b="0" i="0" err="1">
                <a:solidFill>
                  <a:srgbClr val="000000"/>
                </a:solidFill>
                <a:effectLst/>
                <a:latin typeface="Calibri"/>
                <a:ea typeface="Calibri" panose="020F0502020204030204" pitchFamily="34" charset="0"/>
                <a:cs typeface="Calibri"/>
              </a:rPr>
              <a:t>Toimittajat</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Rawlinson, MC </a:t>
            </a:r>
            <a:r>
              <a:rPr lang="en-GB" sz="1200" b="0" i="0" err="1">
                <a:solidFill>
                  <a:srgbClr val="000000"/>
                </a:solidFill>
                <a:effectLst/>
                <a:latin typeface="Calibri"/>
                <a:ea typeface="Calibri" panose="020F0502020204030204" pitchFamily="34" charset="0"/>
                <a:cs typeface="Calibri"/>
              </a:rPr>
              <a:t>ja</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Ward, C.</a:t>
            </a:r>
            <a:r>
              <a:rPr lang="en-GB" sz="1200" b="0" i="0">
                <a:solidFill>
                  <a:srgbClr val="000000"/>
                </a:solidFill>
                <a:effectLst/>
                <a:latin typeface="Calibri"/>
                <a:ea typeface="Calibri" panose="020F0502020204030204" pitchFamily="34" charset="0"/>
                <a:cs typeface="Calibri"/>
              </a:rPr>
              <a:t> </a:t>
            </a:r>
          </a:p>
          <a:p>
            <a:pPr marL="171450" indent="-171450" algn="l" fontAlgn="base">
              <a:buFont typeface="Arial" panose="020B0604020202020204" pitchFamily="34" charset="0"/>
              <a:buChar char="•"/>
            </a:pPr>
            <a:r>
              <a:rPr lang="fi-FI" sz="1200">
                <a:effectLst/>
                <a:latin typeface="Calibri" panose="020F0502020204030204" pitchFamily="34" charset="0"/>
                <a:ea typeface="Calibri" panose="020F0502020204030204" pitchFamily="34" charset="0"/>
                <a:cs typeface="Calibri" panose="020F0502020204030204" pitchFamily="34" charset="0"/>
              </a:rPr>
              <a:t>Elintarviketeollisuusliitto / ETL. </a:t>
            </a:r>
            <a:r>
              <a:rPr lang="fi-FI" sz="1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Vastuullisuus</a:t>
            </a:r>
            <a:r>
              <a:rPr lang="fi-FI" sz="1200">
                <a:effectLst/>
                <a:latin typeface="Calibri" panose="020F0502020204030204" pitchFamily="34" charset="0"/>
                <a:ea typeface="Calibri" panose="020F0502020204030204" pitchFamily="34" charset="0"/>
                <a:cs typeface="Calibri" panose="020F0502020204030204" pitchFamily="34" charset="0"/>
              </a:rPr>
              <a:t> – TALOUDELLINEN VASTUU - </a:t>
            </a:r>
            <a:r>
              <a:rPr lang="fi-FI" sz="1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Vastuullisuussivuston toimialan ja elintarviketeollisuusyritysten esimerkkejä erilaisista vastuullisuusteoista</a:t>
            </a:r>
            <a:r>
              <a:rPr lang="fi-FI"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1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Työllisyys</a:t>
            </a:r>
            <a:r>
              <a:rPr lang="fi-FI"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1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Verotus</a:t>
            </a:r>
            <a:r>
              <a:rPr lang="fi-FI"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1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Tuotekehitys &amp; kuluttajatutkimus</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rtl="0" fontAlgn="base">
              <a:buFont typeface="Arial" panose="020B0604020202020204" pitchFamily="34" charset="0"/>
              <a:buChar char="•"/>
            </a:pPr>
            <a:endParaRPr lang="en-GB"/>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572727" y="10116619"/>
            <a:ext cx="1047264" cy="465822"/>
          </a:xfrm>
        </p:spPr>
        <p:txBody>
          <a:bodyPr/>
          <a:lstStyle/>
          <a:p>
            <a:pPr algn="l" rtl="0"/>
            <a:fld id="{CB2079F2-58AF-ED44-82D7-E04B2F6FD686}" type="slidenum">
              <a:rPr lang="en-US" smtClean="0"/>
              <a:pPr algn="l" rtl="0"/>
              <a:t>30</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2128575" y="8790728"/>
            <a:ext cx="4967784" cy="1410129"/>
          </a:xfrm>
          <a:prstGeom prst="wedgeRoundRectCallout">
            <a:avLst>
              <a:gd name="adj1" fmla="val -38840"/>
              <a:gd name="adj2" fmla="val -6805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1400" b="1">
                <a:latin typeface="Calibri" panose="020F0502020204030204" pitchFamily="34" charset="0"/>
                <a:ea typeface="Calibri" panose="020F0502020204030204" pitchFamily="34" charset="0"/>
                <a:cs typeface="Calibri" panose="020F0502020204030204" pitchFamily="34" charset="0"/>
              </a:rPr>
              <a:t>Hyödyllisiä lähteitä:</a:t>
            </a:r>
          </a:p>
        </p:txBody>
      </p:sp>
      <p:sp>
        <p:nvSpPr>
          <p:cNvPr id="14" name="TextBox 13">
            <a:extLst>
              <a:ext uri="{FF2B5EF4-FFF2-40B4-BE49-F238E27FC236}">
                <a16:creationId xmlns:a16="http://schemas.microsoft.com/office/drawing/2014/main" id="{D97DEFC5-A55D-FB6B-6F07-2B87E090B919}"/>
              </a:ext>
            </a:extLst>
          </p:cNvPr>
          <p:cNvSpPr txBox="1"/>
          <p:nvPr/>
        </p:nvSpPr>
        <p:spPr>
          <a:xfrm>
            <a:off x="2185964" y="9013677"/>
            <a:ext cx="4667533" cy="954107"/>
          </a:xfrm>
          <a:prstGeom prst="rect">
            <a:avLst/>
          </a:prstGeom>
          <a:noFill/>
        </p:spPr>
        <p:txBody>
          <a:bodyPr wrap="square">
            <a:spAutoFit/>
          </a:bodyPr>
          <a:lstStyle/>
          <a:p>
            <a:pPr algn="ctr" rtl="0"/>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Euroopan</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työterveys</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ja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työturvallisuusvirasto</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 EU-OSHA </a:t>
            </a:r>
            <a:b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br>
            <a:b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5th Global Conference on the Elimination of Child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Labour</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 Conference Report</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(ILO)</a:t>
            </a:r>
            <a:endParaRPr lang="en-IE" sz="14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Picture Placeholder 17" descr="Chefs standing in kitchen of restaurant">
            <a:extLst>
              <a:ext uri="{FF2B5EF4-FFF2-40B4-BE49-F238E27FC236}">
                <a16:creationId xmlns:a16="http://schemas.microsoft.com/office/drawing/2014/main" id="{DFBB22F1-1961-364B-EECF-5B061C47FDFD}"/>
              </a:ext>
            </a:extLst>
          </p:cNvPr>
          <p:cNvPicPr>
            <a:picLocks noGrp="1" noChangeAspect="1"/>
          </p:cNvPicPr>
          <p:nvPr>
            <p:ph type="pic" sz="quarter" idx="41"/>
          </p:nvPr>
        </p:nvPicPr>
        <p:blipFill rotWithShape="1">
          <a:blip r:embed="rId10" cstate="screen">
            <a:extLst>
              <a:ext uri="{28A0092B-C50C-407E-A947-70E740481C1C}">
                <a14:useLocalDpi xmlns:a14="http://schemas.microsoft.com/office/drawing/2010/main"/>
              </a:ext>
            </a:extLst>
          </a:blip>
          <a:srcRect/>
          <a:stretch/>
        </p:blipFill>
        <p:spPr>
          <a:xfrm>
            <a:off x="-1" y="-11581"/>
            <a:ext cx="7559675" cy="2723566"/>
          </a:xfrm>
        </p:spPr>
      </p:pic>
      <p:pic>
        <p:nvPicPr>
          <p:cNvPr id="2" name="Picture 1">
            <a:extLst>
              <a:ext uri="{FF2B5EF4-FFF2-40B4-BE49-F238E27FC236}">
                <a16:creationId xmlns:a16="http://schemas.microsoft.com/office/drawing/2014/main" id="{D471C41D-CBE6-1AF7-D800-CACA1AAF77CF}"/>
              </a:ext>
            </a:extLst>
          </p:cNvPr>
          <p:cNvPicPr>
            <a:picLocks noChangeAspect="1"/>
          </p:cNvPicPr>
          <p:nvPr/>
        </p:nvPicPr>
        <p:blipFill>
          <a:blip r:embed="rId11"/>
          <a:stretch>
            <a:fillRect/>
          </a:stretch>
        </p:blipFill>
        <p:spPr>
          <a:xfrm>
            <a:off x="1037570" y="9104010"/>
            <a:ext cx="493080" cy="474817"/>
          </a:xfrm>
          <a:prstGeom prst="rect">
            <a:avLst/>
          </a:prstGeom>
        </p:spPr>
      </p:pic>
    </p:spTree>
    <p:extLst>
      <p:ext uri="{BB962C8B-B14F-4D97-AF65-F5344CB8AC3E}">
        <p14:creationId xmlns:p14="http://schemas.microsoft.com/office/powerpoint/2010/main" val="425641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2004266" y="315576"/>
            <a:ext cx="5166702" cy="555583"/>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latin typeface="Calibri"/>
                <a:ea typeface="Calibri"/>
                <a:cs typeface="Calibri"/>
              </a:rPr>
              <a:t>B</a:t>
            </a:r>
            <a:r>
              <a:rPr kumimoji="0" lang="en-IE" sz="3300" b="0" i="0" u="none" strike="noStrike" kern="1200" cap="none" spc="0" normalizeH="0" baseline="0" noProof="0">
                <a:ln>
                  <a:noFill/>
                </a:ln>
                <a:solidFill>
                  <a:srgbClr val="000000"/>
                </a:solidFill>
                <a:effectLst/>
                <a:uLnTx/>
                <a:uFillTx/>
                <a:latin typeface="Calibri"/>
                <a:ea typeface="Calibri"/>
                <a:cs typeface="Calibri"/>
              </a:rPr>
              <a:t>.2.</a:t>
            </a:r>
            <a:r>
              <a:rPr lang="en-IE" sz="3300" err="1">
                <a:latin typeface="Calibri"/>
                <a:ea typeface="Calibri"/>
                <a:cs typeface="Calibri"/>
              </a:rPr>
              <a:t>Elintarvikkeiden</a:t>
            </a:r>
            <a:r>
              <a:rPr lang="en-IE" sz="3300">
                <a:latin typeface="Calibri"/>
                <a:ea typeface="Calibri"/>
                <a:cs typeface="Calibri"/>
              </a:rPr>
              <a:t>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b="0" i="0" u="none" strike="noStrike" kern="1200" cap="none" spc="0" normalizeH="0" baseline="0" noProof="0">
              <a:ln>
                <a:noFill/>
              </a:ln>
              <a:solidFill>
                <a:srgbClr val="000000"/>
              </a:solidFill>
              <a:effectLst/>
              <a:uLnTx/>
              <a:uFillTx/>
              <a:latin typeface="Calibri"/>
              <a:ea typeface="Calibri"/>
              <a:cs typeface="Calibri"/>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rtl="0"/>
            <a:r>
              <a:rPr lang="fi-FI" sz="1200" b="1">
                <a:solidFill>
                  <a:schemeClr val="tx1"/>
                </a:solidFill>
                <a:highlight>
                  <a:srgbClr val="F79037"/>
                </a:highlight>
                <a:latin typeface="Calibri"/>
                <a:ea typeface="Calibri" panose="020F0502020204030204" pitchFamily="34" charset="0"/>
                <a:cs typeface="Calibri"/>
              </a:rPr>
              <a:t>Tavoite: Oppia jäljitettävyyden merkitys turvallisen elintarviketuotannon takaamisessa.</a:t>
            </a:r>
            <a:endParaRPr lang="fi-FI" sz="1200" b="1">
              <a:solidFill>
                <a:schemeClr val="tx1"/>
              </a:solidFill>
              <a:highlight>
                <a:srgbClr val="F79037"/>
              </a:highlight>
              <a:ea typeface="Calibri" panose="020F0502020204030204" pitchFamily="34" charset="0"/>
            </a:endParaRPr>
          </a:p>
          <a:p>
            <a:pPr algn="l" rtl="0"/>
            <a:endParaRPr lang="fi-FI" sz="1200" b="1">
              <a:solidFill>
                <a:schemeClr val="tx1"/>
              </a:solidFill>
              <a:highlight>
                <a:srgbClr val="F79037"/>
              </a:highlight>
              <a:ea typeface="Calibri" panose="020F0502020204030204" pitchFamily="34" charset="0"/>
            </a:endParaRPr>
          </a:p>
          <a:p>
            <a:pPr rtl="0"/>
            <a:r>
              <a:rPr lang="fi-FI" sz="1200">
                <a:latin typeface="Calibri"/>
                <a:cs typeface="Calibri"/>
              </a:rPr>
              <a:t>Vaarallisia tuotteita voidaan hankkia, jos kuluttajille annetaan riittämätöntä tuotetietoa ja/tai sovelletaan vääriä käytäntöjä. Tällaiset tilanteet voivat aiheuttaa sairauksia tai tuottaa kulutukseen sopimattomia tuotteita. Riittämätön tuotetieto elintarvikkeissa esiintyvistä allergeeneista voi myös johtaa allergisten kuluttajien sairauteen tai mahdolliseen kuolemaan (</a:t>
            </a:r>
            <a:r>
              <a:rPr lang="fi-FI" sz="1200" err="1">
                <a:latin typeface="Calibri"/>
                <a:cs typeface="Calibri"/>
              </a:rPr>
              <a:t>Codex</a:t>
            </a:r>
            <a:r>
              <a:rPr lang="fi-FI" sz="1200">
                <a:latin typeface="Calibri"/>
                <a:cs typeface="Calibri"/>
              </a:rPr>
              <a:t> </a:t>
            </a:r>
            <a:r>
              <a:rPr lang="fi-FI" sz="1200" err="1">
                <a:latin typeface="Calibri"/>
                <a:cs typeface="Calibri"/>
              </a:rPr>
              <a:t>Alimentarius</a:t>
            </a:r>
            <a:r>
              <a:rPr lang="fi-FI" sz="1200">
                <a:latin typeface="Calibri"/>
                <a:cs typeface="Calibri"/>
              </a:rPr>
              <a:t>, 2011).</a:t>
            </a:r>
            <a:endParaRPr lang="fi-FI"/>
          </a:p>
          <a:p>
            <a:pPr rtl="0"/>
            <a:r>
              <a:rPr lang="fi-FI" sz="1200">
                <a:latin typeface="Calibri"/>
                <a:ea typeface="Calibri" panose="020F0502020204030204" pitchFamily="34" charset="0"/>
                <a:cs typeface="Calibri"/>
              </a:rPr>
              <a:t>Näin ollen asianmukaisten tietojen on varmistettava (</a:t>
            </a:r>
            <a:r>
              <a:rPr lang="fi-FI" sz="1200" err="1">
                <a:latin typeface="Calibri"/>
                <a:ea typeface="Calibri" panose="020F0502020204030204" pitchFamily="34" charset="0"/>
                <a:cs typeface="Calibri"/>
              </a:rPr>
              <a:t>Codex</a:t>
            </a:r>
            <a:r>
              <a:rPr lang="fi-FI" sz="1200">
                <a:latin typeface="Calibri"/>
                <a:ea typeface="Calibri" panose="020F0502020204030204" pitchFamily="34" charset="0"/>
                <a:cs typeface="Calibri"/>
              </a:rPr>
              <a:t> </a:t>
            </a:r>
            <a:r>
              <a:rPr lang="fi-FI" sz="1200" err="1">
                <a:latin typeface="Calibri"/>
                <a:ea typeface="Calibri" panose="020F0502020204030204" pitchFamily="34" charset="0"/>
                <a:cs typeface="Calibri"/>
              </a:rPr>
              <a:t>Alimentarius</a:t>
            </a:r>
            <a:r>
              <a:rPr lang="fi-FI" sz="1200">
                <a:latin typeface="Calibri"/>
                <a:ea typeface="Calibri" panose="020F0502020204030204" pitchFamily="34" charset="0"/>
                <a:cs typeface="Calibri"/>
              </a:rPr>
              <a:t>, 2011), että:</a:t>
            </a:r>
            <a:r>
              <a:rPr lang="fi-FI" sz="1200" b="0" i="0">
                <a:solidFill>
                  <a:srgbClr val="000000"/>
                </a:solidFill>
                <a:effectLst/>
                <a:latin typeface="Calibri"/>
                <a:ea typeface="Calibri" panose="020F0502020204030204" pitchFamily="34" charset="0"/>
                <a:cs typeface="Calibri"/>
              </a:rPr>
              <a:t> </a:t>
            </a:r>
            <a:endParaRPr lang="fi-FI"/>
          </a:p>
          <a:p>
            <a:pPr marL="171450" indent="-171450" fontAlgn="base">
              <a:buFont typeface="Arial" panose="020B0604020202020204" pitchFamily="34" charset="0"/>
              <a:buChar char="•"/>
            </a:pPr>
            <a:r>
              <a:rPr lang="fi-FI" sz="1200" i="1">
                <a:latin typeface="Calibri"/>
                <a:ea typeface="Calibri" panose="020F0502020204030204" pitchFamily="34" charset="0"/>
                <a:cs typeface="Calibri"/>
              </a:rPr>
              <a:t>Elintarvikeketjun</a:t>
            </a:r>
            <a:r>
              <a:rPr lang="fi-FI" sz="1200" b="0" i="1">
                <a:solidFill>
                  <a:srgbClr val="000000"/>
                </a:solidFill>
                <a:effectLst/>
                <a:latin typeface="Calibri"/>
                <a:ea typeface="Calibri" panose="020F0502020204030204" pitchFamily="34" charset="0"/>
                <a:cs typeface="Calibri"/>
              </a:rPr>
              <a:t> </a:t>
            </a:r>
            <a:r>
              <a:rPr lang="fi-FI" sz="1200" i="1">
                <a:latin typeface="Calibri"/>
                <a:ea typeface="Calibri" panose="020F0502020204030204" pitchFamily="34" charset="0"/>
                <a:cs typeface="Calibri"/>
              </a:rPr>
              <a:t>seuraavalla toimijan</a:t>
            </a:r>
            <a:r>
              <a:rPr lang="fi-FI" sz="1200" b="0" i="1">
                <a:solidFill>
                  <a:srgbClr val="000000"/>
                </a:solidFill>
                <a:effectLst/>
                <a:latin typeface="Calibri"/>
                <a:ea typeface="Calibri" panose="020F0502020204030204" pitchFamily="34" charset="0"/>
                <a:cs typeface="Calibri"/>
              </a:rPr>
              <a:t> tai </a:t>
            </a:r>
            <a:r>
              <a:rPr lang="fi-FI" sz="1200" i="1">
                <a:latin typeface="Calibri"/>
                <a:ea typeface="Calibri" panose="020F0502020204030204" pitchFamily="34" charset="0"/>
                <a:cs typeface="Calibri"/>
              </a:rPr>
              <a:t>kuluttajalla on</a:t>
            </a:r>
            <a:r>
              <a:rPr lang="fi-FI" sz="1200" b="0" i="1">
                <a:solidFill>
                  <a:srgbClr val="000000"/>
                </a:solidFill>
                <a:effectLst/>
                <a:latin typeface="Calibri"/>
                <a:ea typeface="Calibri" panose="020F0502020204030204" pitchFamily="34" charset="0"/>
                <a:cs typeface="Calibri"/>
              </a:rPr>
              <a:t> saatavilla riittävät</a:t>
            </a:r>
            <a:r>
              <a:rPr lang="fi-FI" sz="1200" i="1">
                <a:latin typeface="Calibri"/>
                <a:ea typeface="Calibri" panose="020F0502020204030204" pitchFamily="34" charset="0"/>
                <a:cs typeface="Calibri"/>
              </a:rPr>
              <a:t> </a:t>
            </a:r>
            <a:r>
              <a:rPr lang="fi-FI" sz="1200" b="0" i="1">
                <a:solidFill>
                  <a:srgbClr val="000000"/>
                </a:solidFill>
                <a:effectLst/>
                <a:latin typeface="Calibri"/>
                <a:ea typeface="Calibri" panose="020F0502020204030204" pitchFamily="34" charset="0"/>
                <a:cs typeface="Calibri"/>
              </a:rPr>
              <a:t>tiedot;</a:t>
            </a:r>
          </a:p>
          <a:p>
            <a:pPr marL="171450" indent="-171450" rtl="0" fontAlgn="base">
              <a:buFont typeface="Arial" panose="020B0604020202020204" pitchFamily="34" charset="0"/>
              <a:buChar char="•"/>
            </a:pPr>
            <a:r>
              <a:rPr lang="fi-FI" sz="1200" i="1">
                <a:latin typeface="Calibri"/>
                <a:ea typeface="Calibri" panose="020F0502020204030204" pitchFamily="34" charset="0"/>
                <a:cs typeface="Calibri"/>
              </a:rPr>
              <a:t>kuluttajat </a:t>
            </a:r>
            <a:r>
              <a:rPr lang="fi-FI" sz="1200" b="0" i="1">
                <a:solidFill>
                  <a:srgbClr val="000000"/>
                </a:solidFill>
                <a:effectLst/>
                <a:latin typeface="Calibri"/>
                <a:ea typeface="Calibri" panose="020F0502020204030204" pitchFamily="34" charset="0"/>
                <a:cs typeface="Calibri"/>
              </a:rPr>
              <a:t>pystyvät käsittelemään, varastoimaan, jalostamaan, valmistelemaan ja esittelemään tuotetta turvallisesti ja oikein;</a:t>
            </a:r>
          </a:p>
          <a:p>
            <a:pPr marL="171450" indent="-171450" rtl="0" fontAlgn="base">
              <a:buFont typeface="Arial" panose="020B0604020202020204" pitchFamily="34" charset="0"/>
              <a:buChar char="•"/>
            </a:pPr>
            <a:r>
              <a:rPr lang="fi-FI" sz="1200" b="0" i="1">
                <a:solidFill>
                  <a:srgbClr val="000000"/>
                </a:solidFill>
                <a:effectLst/>
                <a:latin typeface="Calibri"/>
                <a:ea typeface="Calibri" panose="020F0502020204030204" pitchFamily="34" charset="0"/>
                <a:cs typeface="Calibri"/>
              </a:rPr>
              <a:t>kuluttajat voivat tunnistaa elintarvikkeissa olevat allergeenit, ja</a:t>
            </a:r>
          </a:p>
          <a:p>
            <a:pPr marL="171450" indent="-171450" rtl="0" fontAlgn="base">
              <a:buFont typeface="Arial" panose="020B0604020202020204" pitchFamily="34" charset="0"/>
              <a:buChar char="•"/>
            </a:pPr>
            <a:r>
              <a:rPr lang="fi-FI" sz="1200" b="0" i="1">
                <a:solidFill>
                  <a:srgbClr val="000000"/>
                </a:solidFill>
                <a:effectLst/>
                <a:latin typeface="Calibri"/>
                <a:ea typeface="Calibri" panose="020F0502020204030204" pitchFamily="34" charset="0"/>
                <a:cs typeface="Calibri"/>
              </a:rPr>
              <a:t>erä tai erät voidaan helposti tunnistaa ja tarvittaessa poistaa/palauttaa</a:t>
            </a:r>
            <a:r>
              <a:rPr lang="fi-FI" sz="1200" b="0" i="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endParaRPr lang="fi-FI" sz="1200" b="0" i="0">
              <a:solidFill>
                <a:srgbClr val="000000"/>
              </a:solidFill>
              <a:effectLst/>
              <a:ea typeface="Calibri" panose="020F0502020204030204" pitchFamily="34" charset="0"/>
            </a:endParaRPr>
          </a:p>
          <a:p>
            <a:pPr rtl="0"/>
            <a:r>
              <a:rPr lang="fi-FI" sz="1200" b="0" i="0">
                <a:effectLst/>
                <a:latin typeface="Calibri"/>
                <a:ea typeface="Calibri" panose="020F0502020204030204" pitchFamily="34" charset="0"/>
                <a:cs typeface="Calibri"/>
              </a:rPr>
              <a:t>Kuluttajilla on oltava hyvin tietoa elintarvikehygieniasta, jotta he voivat</a:t>
            </a:r>
            <a:r>
              <a:rPr lang="fi-FI" sz="1200">
                <a:latin typeface="Calibri"/>
                <a:ea typeface="Calibri" panose="020F0502020204030204" pitchFamily="34" charset="0"/>
                <a:cs typeface="Calibri"/>
              </a:rPr>
              <a:t> (</a:t>
            </a:r>
            <a:r>
              <a:rPr lang="fi-FI" sz="1200" err="1">
                <a:latin typeface="Calibri"/>
                <a:ea typeface="Calibri" panose="020F0502020204030204" pitchFamily="34" charset="0"/>
                <a:cs typeface="Calibri"/>
              </a:rPr>
              <a:t>Codex</a:t>
            </a:r>
            <a:r>
              <a:rPr lang="fi-FI" sz="1200">
                <a:latin typeface="Calibri"/>
                <a:ea typeface="Calibri" panose="020F0502020204030204" pitchFamily="34" charset="0"/>
                <a:cs typeface="Calibri"/>
              </a:rPr>
              <a:t> </a:t>
            </a:r>
            <a:r>
              <a:rPr lang="fi-FI" sz="1200" err="1">
                <a:latin typeface="Calibri"/>
                <a:ea typeface="Calibri" panose="020F0502020204030204" pitchFamily="34" charset="0"/>
                <a:cs typeface="Calibri"/>
              </a:rPr>
              <a:t>Alimentarius</a:t>
            </a:r>
            <a:r>
              <a:rPr lang="fi-FI" sz="1200">
                <a:latin typeface="Calibri"/>
                <a:ea typeface="Calibri" panose="020F0502020204030204" pitchFamily="34" charset="0"/>
                <a:cs typeface="Calibri"/>
              </a:rPr>
              <a:t>, 2011):</a:t>
            </a:r>
            <a:r>
              <a:rPr lang="fi-FI" sz="1200" b="0" i="0">
                <a:solidFill>
                  <a:srgbClr val="000000"/>
                </a:solidFill>
                <a:effectLst/>
                <a:latin typeface="Calibri"/>
                <a:ea typeface="Calibri" panose="020F0502020204030204" pitchFamily="34" charset="0"/>
                <a:cs typeface="Calibri"/>
              </a:rPr>
              <a:t> </a:t>
            </a:r>
            <a:endParaRPr lang="fi-FI">
              <a:latin typeface="Calibri"/>
              <a:cs typeface="Calibri"/>
            </a:endParaRPr>
          </a:p>
          <a:p>
            <a:pPr marL="171450" indent="-171450" rtl="0" fontAlgn="base">
              <a:buFont typeface="Arial" panose="020B0604020202020204" pitchFamily="34" charset="0"/>
              <a:buChar char="•"/>
            </a:pPr>
            <a:r>
              <a:rPr lang="fi-FI" sz="1200" b="0" i="1">
                <a:solidFill>
                  <a:srgbClr val="000000"/>
                </a:solidFill>
                <a:effectLst/>
                <a:latin typeface="Calibri"/>
                <a:ea typeface="Calibri" panose="020F0502020204030204" pitchFamily="34" charset="0"/>
                <a:cs typeface="Calibri"/>
              </a:rPr>
              <a:t>olla tietoisia tuoteselosteen lukemisen ja ymmärtämisen tärkeydestä;</a:t>
            </a:r>
          </a:p>
          <a:p>
            <a:pPr marL="171450" indent="-171450" rtl="0" fontAlgn="base">
              <a:buFont typeface="Arial" panose="020B0604020202020204" pitchFamily="34" charset="0"/>
              <a:buChar char="•"/>
            </a:pPr>
            <a:r>
              <a:rPr lang="fi-FI" sz="1200" i="1">
                <a:latin typeface="Calibri"/>
                <a:ea typeface="Calibri" panose="020F0502020204030204" pitchFamily="34" charset="0"/>
                <a:cs typeface="Calibri"/>
              </a:rPr>
              <a:t>tehdä </a:t>
            </a:r>
            <a:r>
              <a:rPr lang="fi-FI" sz="1200" b="0" i="1">
                <a:solidFill>
                  <a:srgbClr val="000000"/>
                </a:solidFill>
                <a:effectLst/>
                <a:latin typeface="Calibri"/>
                <a:ea typeface="Calibri" panose="020F0502020204030204" pitchFamily="34" charset="0"/>
                <a:cs typeface="Calibri"/>
              </a:rPr>
              <a:t>tietoon perustuvia valintoja, jotka ovat yksilölle sopivia, mukaan lukien allergeenit, ja</a:t>
            </a:r>
          </a:p>
          <a:p>
            <a:pPr marL="171450" indent="-171450" rtl="0" fontAlgn="base">
              <a:buFont typeface="Arial" panose="020B0604020202020204" pitchFamily="34" charset="0"/>
              <a:buChar char="•"/>
            </a:pPr>
            <a:r>
              <a:rPr lang="fi-FI" sz="1200" b="0" i="1">
                <a:solidFill>
                  <a:srgbClr val="000000"/>
                </a:solidFill>
                <a:effectLst/>
                <a:latin typeface="Calibri"/>
                <a:ea typeface="Calibri" panose="020F0502020204030204" pitchFamily="34" charset="0"/>
                <a:cs typeface="Calibri"/>
              </a:rPr>
              <a:t>estää ruokaperäisten taudinaiheuttajien saastumista ja kasvua tai selviytymistä varastoimalla, valmistamalla ja käyttämällä ruokaa oikein.</a:t>
            </a:r>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On tärkeää antaa seuraavat tiedot (</a:t>
            </a:r>
            <a:r>
              <a:rPr lang="fi-FI" sz="1200" b="0" i="0" err="1">
                <a:solidFill>
                  <a:srgbClr val="000000"/>
                </a:solidFill>
                <a:effectLst/>
                <a:latin typeface="Calibri"/>
                <a:ea typeface="Calibri" panose="020F0502020204030204" pitchFamily="34" charset="0"/>
                <a:cs typeface="Calibri"/>
              </a:rPr>
              <a:t>Codex</a:t>
            </a:r>
            <a:r>
              <a:rPr lang="fi-FI" sz="1200" b="0" i="0">
                <a:solidFill>
                  <a:srgbClr val="000000"/>
                </a:solidFill>
                <a:effectLst/>
                <a:latin typeface="Calibri"/>
                <a:ea typeface="Calibri" panose="020F0502020204030204" pitchFamily="34" charset="0"/>
                <a:cs typeface="Calibri"/>
              </a:rPr>
              <a:t> </a:t>
            </a:r>
            <a:r>
              <a:rPr lang="fi-FI" sz="1200" b="0" i="0" err="1">
                <a:solidFill>
                  <a:srgbClr val="000000"/>
                </a:solidFill>
                <a:effectLst/>
                <a:latin typeface="Calibri"/>
                <a:ea typeface="Calibri" panose="020F0502020204030204" pitchFamily="34" charset="0"/>
                <a:cs typeface="Calibri"/>
              </a:rPr>
              <a:t>Alimentarius</a:t>
            </a:r>
            <a:r>
              <a:rPr lang="fi-FI" sz="1200" b="0" i="0">
                <a:solidFill>
                  <a:srgbClr val="000000"/>
                </a:solidFill>
                <a:effectLst/>
                <a:latin typeface="Calibri"/>
                <a:ea typeface="Calibri" panose="020F0502020204030204" pitchFamily="34" charset="0"/>
                <a:cs typeface="Calibri"/>
              </a:rPr>
              <a:t>, 2011):</a:t>
            </a:r>
          </a:p>
          <a:p>
            <a:pPr rtl="0" fontAlgn="base"/>
            <a:endParaRPr lang="fi-FI" sz="1200" b="0" i="0">
              <a:solidFill>
                <a:srgbClr val="000000"/>
              </a:solidFill>
              <a:effectLst/>
              <a:latin typeface="Calibri"/>
              <a:ea typeface="Calibri" panose="020F0502020204030204" pitchFamily="34" charset="0"/>
              <a:cs typeface="Calibri"/>
            </a:endParaRPr>
          </a:p>
          <a:p>
            <a:pPr marL="171450" indent="-171450" fontAlgn="base">
              <a:buFont typeface="Arial" panose="020B0604020202020204" pitchFamily="34" charset="0"/>
              <a:buChar char="•"/>
            </a:pPr>
            <a:r>
              <a:rPr lang="fi-FI" sz="1200" b="1" i="0">
                <a:solidFill>
                  <a:srgbClr val="000000"/>
                </a:solidFill>
                <a:effectLst/>
                <a:latin typeface="Calibri"/>
                <a:ea typeface="Calibri" panose="020F0502020204030204" pitchFamily="34" charset="0"/>
                <a:cs typeface="Calibri"/>
              </a:rPr>
              <a:t>Erän tunnistus ja jäljitettävyys</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Jos on tarpeen tehdä </a:t>
            </a:r>
            <a:r>
              <a:rPr lang="fi-FI" sz="1200" b="0" i="0">
                <a:effectLst/>
                <a:latin typeface="Calibri"/>
                <a:ea typeface="Calibri" panose="020F0502020204030204" pitchFamily="34" charset="0"/>
                <a:cs typeface="Calibri"/>
              </a:rPr>
              <a:t>tuotteen takaisinveto </a:t>
            </a:r>
            <a:r>
              <a:rPr lang="fi-FI" sz="1200">
                <a:latin typeface="Calibri"/>
                <a:ea typeface="Calibri" panose="020F0502020204030204" pitchFamily="34" charset="0"/>
                <a:cs typeface="Calibri"/>
              </a:rPr>
              <a:t>tai tehdä tuotteiden kierto oikein, erät on tunnistettava</a:t>
            </a:r>
            <a:r>
              <a:rPr lang="fi-FI" sz="1200" b="0" i="0">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Näin ollen jokaisessa säiliössä on oltava valmistaja ja erä tunnistettuna. Lisäksi olisi suunniteltavaa ja pantava täytäntöön jäljitettävyysjärjestelmä.</a:t>
            </a:r>
          </a:p>
          <a:p>
            <a:pPr rtl="0"/>
            <a:endParaRPr lang="fi-FI" sz="1200">
              <a:ea typeface="Calibri" panose="020F0502020204030204" pitchFamily="34" charset="0"/>
              <a:cs typeface="Calibri"/>
            </a:endParaRPr>
          </a:p>
          <a:p>
            <a:pPr marL="171450" indent="-171450" rtl="0" fontAlgn="base">
              <a:buFont typeface="Arial" panose="020B0604020202020204" pitchFamily="34" charset="0"/>
              <a:buChar char="•"/>
            </a:pPr>
            <a:r>
              <a:rPr lang="fi-FI" sz="1200" b="1" i="0">
                <a:solidFill>
                  <a:srgbClr val="000000"/>
                </a:solidFill>
                <a:effectLst/>
                <a:latin typeface="Calibri"/>
                <a:ea typeface="Calibri" panose="020F0502020204030204" pitchFamily="34" charset="0"/>
                <a:cs typeface="Calibri"/>
              </a:rPr>
              <a:t>Tuotetiedot</a:t>
            </a:r>
            <a:r>
              <a:rPr lang="fi-FI" sz="1200" b="0" i="0">
                <a:solidFill>
                  <a:srgbClr val="000000"/>
                </a:solidFill>
                <a:effectLst/>
                <a:latin typeface="Calibri"/>
                <a:ea typeface="Calibri" panose="020F0502020204030204" pitchFamily="34" charset="0"/>
                <a:cs typeface="Calibri"/>
              </a:rPr>
              <a:t>: </a:t>
            </a:r>
            <a:r>
              <a:rPr lang="fi-FI" sz="1200" b="0" i="0">
                <a:effectLst/>
                <a:latin typeface="Calibri"/>
                <a:ea typeface="Calibri" panose="020F0502020204030204" pitchFamily="34" charset="0"/>
                <a:cs typeface="Calibri"/>
              </a:rPr>
              <a:t>Käyttääkseen tuotteita turvallisesti ja oikein</a:t>
            </a:r>
            <a:r>
              <a:rPr lang="fi-FI" sz="1200">
                <a:latin typeface="Calibri"/>
                <a:ea typeface="Calibri" panose="020F0502020204030204" pitchFamily="34" charset="0"/>
                <a:cs typeface="Calibri"/>
              </a:rPr>
              <a:t>, kaikissa tuotteissa on oltava tiedot siitä, kuinka ne on säilytettävä ja käsiteltävä</a:t>
            </a:r>
            <a:r>
              <a:rPr lang="fi-FI" sz="1200" b="0" i="0">
                <a:effectLst/>
                <a:latin typeface="Calibri"/>
                <a:ea typeface="Calibri" panose="020F0502020204030204" pitchFamily="34" charset="0"/>
                <a:cs typeface="Calibri"/>
              </a:rPr>
              <a:t>.</a:t>
            </a:r>
            <a:endParaRPr lang="fi-FI" sz="1200">
              <a:latin typeface="Calibri"/>
              <a:ea typeface="Calibri" panose="020F0502020204030204" pitchFamily="34" charset="0"/>
              <a:cs typeface="Calibri"/>
            </a:endParaRPr>
          </a:p>
          <a:p>
            <a:pPr rtl="0"/>
            <a:endParaRPr lang="fi-FI" sz="1200" b="0" i="0">
              <a:solidFill>
                <a:srgbClr val="000000"/>
              </a:solidFill>
              <a:effectLst/>
              <a:ea typeface="Calibri" panose="020F0502020204030204" pitchFamily="34" charset="0"/>
              <a:cs typeface="Calibri"/>
            </a:endParaRPr>
          </a:p>
          <a:p>
            <a:pPr marL="171450" indent="-171450" rtl="0" fontAlgn="base">
              <a:buFont typeface="Arial" panose="020B0604020202020204" pitchFamily="34" charset="0"/>
              <a:buChar char="•"/>
            </a:pPr>
            <a:r>
              <a:rPr lang="fi-FI" sz="1200" b="1" i="0">
                <a:solidFill>
                  <a:srgbClr val="000000"/>
                </a:solidFill>
                <a:effectLst/>
                <a:latin typeface="Calibri"/>
                <a:ea typeface="Calibri" panose="020F0502020204030204" pitchFamily="34" charset="0"/>
                <a:cs typeface="Calibri"/>
              </a:rPr>
              <a:t>Tuotteen merkintä</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Käsiteltyihin </a:t>
            </a:r>
            <a:r>
              <a:rPr lang="fi-FI" sz="1200" b="0" i="0">
                <a:solidFill>
                  <a:srgbClr val="000000"/>
                </a:solidFill>
                <a:effectLst/>
                <a:latin typeface="Calibri"/>
                <a:ea typeface="Calibri" panose="020F0502020204030204" pitchFamily="34" charset="0"/>
                <a:cs typeface="Calibri"/>
              </a:rPr>
              <a:t>elintarvikkeisiin tulee merkitä säilytysohjeet, jotta elintarvikkeita voidaan käsitellä, asettaa esille, säilyttää ja käyttää turvallisesti. Lisätietoja saat merkintöjä koskevasta osiosta.</a:t>
            </a:r>
            <a:endParaRPr lang="en-IE" sz="1200">
              <a:solidFill>
                <a:schemeClr val="tx1"/>
              </a:solidFill>
              <a:highlight>
                <a:srgbClr val="F79037"/>
              </a:highligh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168297" y="45666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2369740" y="1364801"/>
            <a:ext cx="4877220" cy="400110"/>
          </a:xfrm>
          <a:prstGeom prst="rect">
            <a:avLst/>
          </a:prstGeom>
          <a:noFill/>
        </p:spPr>
        <p:txBody>
          <a:bodyPr wrap="square" lIns="91440" tIns="45720" rIns="91440" bIns="45720" anchor="t">
            <a:spAutoFit/>
          </a:bodyPr>
          <a:lstStyle/>
          <a:p>
            <a:pPr algn="r"/>
            <a:r>
              <a:rPr lang="en-US" sz="2000" i="0">
                <a:effectLst/>
                <a:latin typeface="Calibri"/>
                <a:ea typeface="Calibri"/>
                <a:cs typeface="Calibri"/>
              </a:rPr>
              <a:t>B.2.2. </a:t>
            </a:r>
            <a:r>
              <a:rPr lang="en-US" sz="2000" err="1">
                <a:latin typeface="Calibri"/>
                <a:ea typeface="Calibri"/>
                <a:cs typeface="Calibri"/>
              </a:rPr>
              <a:t>Vastuu</a:t>
            </a:r>
            <a:r>
              <a:rPr lang="en-US" sz="2000">
                <a:latin typeface="Calibri"/>
                <a:ea typeface="Calibri"/>
                <a:cs typeface="Calibri"/>
              </a:rPr>
              <a:t> ja </a:t>
            </a:r>
            <a:r>
              <a:rPr lang="en-US" sz="2000" err="1">
                <a:latin typeface="Calibri"/>
                <a:ea typeface="Calibri"/>
                <a:cs typeface="Calibri"/>
              </a:rPr>
              <a:t>raaka-aineiden</a:t>
            </a:r>
            <a:r>
              <a:rPr lang="en-US" sz="2000">
                <a:latin typeface="Calibri"/>
                <a:ea typeface="Calibri"/>
                <a:cs typeface="Calibri"/>
              </a:rPr>
              <a:t> </a:t>
            </a:r>
            <a:r>
              <a:rPr lang="en-US" sz="2000" err="1">
                <a:latin typeface="Calibri"/>
                <a:ea typeface="Calibri"/>
                <a:cs typeface="Calibri"/>
              </a:rPr>
              <a:t>jäljitettävyys</a:t>
            </a:r>
            <a:endParaRPr lang="en-IE" sz="2000">
              <a:latin typeface="Calibri"/>
              <a:ea typeface="Calibri"/>
              <a:cs typeface="Calibri"/>
            </a:endParaRPr>
          </a:p>
        </p:txBody>
      </p:sp>
    </p:spTree>
    <p:extLst>
      <p:ext uri="{BB962C8B-B14F-4D97-AF65-F5344CB8AC3E}">
        <p14:creationId xmlns:p14="http://schemas.microsoft.com/office/powerpoint/2010/main" val="326278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841516"/>
          </a:xfrm>
        </p:spPr>
        <p:txBody>
          <a:bodyPr lIns="91440" tIns="45720" rIns="91440" bIns="45720" numCol="1" spcCol="288000" anchor="t">
            <a:noAutofit/>
          </a:bodyPr>
          <a:lstStyle/>
          <a:p>
            <a:pPr algn="l" rtl="0"/>
            <a:r>
              <a:rPr lang="en-GB" sz="1200" b="1" err="1">
                <a:latin typeface="Calibri"/>
                <a:ea typeface="Calibri" panose="020F0502020204030204" pitchFamily="34" charset="0"/>
                <a:cs typeface="Calibri"/>
              </a:rPr>
              <a:t>Käytännön</a:t>
            </a:r>
            <a:r>
              <a:rPr lang="en-GB" sz="1200" b="1">
                <a:latin typeface="Calibri"/>
                <a:ea typeface="Calibri" panose="020F0502020204030204" pitchFamily="34" charset="0"/>
                <a:cs typeface="Calibri"/>
              </a:rPr>
              <a:t> </a:t>
            </a:r>
            <a:r>
              <a:rPr lang="en-GB" sz="1200" b="1" err="1">
                <a:latin typeface="Calibri"/>
                <a:ea typeface="Calibri" panose="020F0502020204030204" pitchFamily="34" charset="0"/>
                <a:cs typeface="Calibri"/>
              </a:rPr>
              <a:t>tehtävä</a:t>
            </a:r>
            <a:r>
              <a:rPr lang="en-GB" sz="1200" b="1">
                <a:latin typeface="Calibri"/>
                <a:ea typeface="Calibri" panose="020F0502020204030204" pitchFamily="34" charset="0"/>
                <a:cs typeface="Calibri"/>
              </a:rPr>
              <a:t> 1:</a:t>
            </a:r>
          </a:p>
          <a:p>
            <a:pPr algn="l" rtl="0" fontAlgn="base"/>
            <a:r>
              <a:rPr lang="en-GB" sz="1200" b="0" i="0" err="1">
                <a:solidFill>
                  <a:srgbClr val="000000"/>
                </a:solidFill>
                <a:effectLst/>
                <a:latin typeface="Calibri"/>
                <a:ea typeface="Calibri" panose="020F0502020204030204" pitchFamily="34" charset="0"/>
                <a:cs typeface="Calibri"/>
              </a:rPr>
              <a:t>Pyydä</a:t>
            </a:r>
            <a:r>
              <a:rPr lang="en-GB" sz="1200" b="0" i="0">
                <a:solidFill>
                  <a:srgbClr val="000000"/>
                </a:solidFill>
                <a:effectLst/>
                <a:latin typeface="Calibri"/>
                <a:ea typeface="Calibri" panose="020F0502020204030204" pitchFamily="34" charset="0"/>
                <a:cs typeface="Calibri"/>
              </a:rPr>
              <a:t> </a:t>
            </a:r>
            <a:r>
              <a:rPr lang="fi-FI" sz="1200" b="0" i="0">
                <a:solidFill>
                  <a:srgbClr val="000000"/>
                </a:solidFill>
                <a:effectLst/>
                <a:ea typeface="Calibri" panose="020F0502020204030204" pitchFamily="34" charset="0"/>
              </a:rPr>
              <a:t>opiskelijoita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analysoimaan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erilaisten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elintarvikepakkausten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etiketit</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tarkistamaan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onko</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jäljitettävyys</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taattu</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Keskustele</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elintarviketuottajan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käyttämästä</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menetelmästä</a:t>
            </a:r>
            <a:r>
              <a:rPr lang="en-GB" sz="1200" b="0" i="0">
                <a:solidFill>
                  <a:srgbClr val="000000"/>
                </a:solidFill>
                <a:effectLst/>
                <a:latin typeface="Calibri"/>
                <a:ea typeface="Calibri" panose="020F0502020204030204" pitchFamily="34" charset="0"/>
                <a:cs typeface="Calibri"/>
              </a:rPr>
              <a:t>.</a:t>
            </a:r>
          </a:p>
          <a:p>
            <a:pPr algn="l" rtl="0" fontAlgn="base"/>
            <a:endParaRPr lang="en-GB" sz="1200">
              <a:solidFill>
                <a:schemeClr val="tx1"/>
              </a:solidFill>
              <a:ea typeface="Calibri" panose="020F0502020204030204" pitchFamily="34" charset="0"/>
            </a:endParaRPr>
          </a:p>
          <a:p>
            <a:pPr algn="l" rtl="0"/>
            <a:r>
              <a:rPr lang="en-GB" sz="1200" b="1" err="1">
                <a:latin typeface="Calibri"/>
                <a:ea typeface="Calibri" panose="020F0502020204030204" pitchFamily="34" charset="0"/>
                <a:cs typeface="Calibri"/>
              </a:rPr>
              <a:t>Käytännön</a:t>
            </a:r>
            <a:r>
              <a:rPr lang="en-GB" sz="1200" b="1">
                <a:latin typeface="Calibri"/>
                <a:ea typeface="Calibri" panose="020F0502020204030204" pitchFamily="34" charset="0"/>
                <a:cs typeface="Calibri"/>
              </a:rPr>
              <a:t> </a:t>
            </a:r>
            <a:r>
              <a:rPr lang="en-GB" sz="1200" b="1" err="1">
                <a:latin typeface="Calibri"/>
                <a:ea typeface="Calibri" panose="020F0502020204030204" pitchFamily="34" charset="0"/>
                <a:cs typeface="Calibri"/>
              </a:rPr>
              <a:t>tehtävä</a:t>
            </a:r>
            <a:r>
              <a:rPr lang="en-GB" sz="1200" b="1">
                <a:latin typeface="Calibri"/>
                <a:ea typeface="Calibri" panose="020F0502020204030204" pitchFamily="34" charset="0"/>
                <a:cs typeface="Calibri"/>
              </a:rPr>
              <a:t> 2:</a:t>
            </a:r>
          </a:p>
          <a:p>
            <a:pPr algn="l" rtl="0"/>
            <a:r>
              <a:rPr lang="en-GB" sz="1200" err="1">
                <a:latin typeface="Calibri"/>
                <a:ea typeface="Calibri" panose="020F0502020204030204" pitchFamily="34" charset="0"/>
                <a:cs typeface="Calibri"/>
              </a:rPr>
              <a:t>Pyydä</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opiskelijoita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tutkimaan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uusia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digitaalisia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teknologioita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joita</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voidaan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käyttää</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elintarvikkeiden</a:t>
            </a:r>
            <a:r>
              <a:rPr lang="en-GB" sz="1200">
                <a:latin typeface="Calibri"/>
                <a:ea typeface="Calibri" panose="020F0502020204030204" pitchFamily="34" charset="0"/>
                <a:cs typeface="Calibri"/>
              </a:rPr>
              <a:t> </a:t>
            </a:r>
            <a:r>
              <a:rPr lang="en-GB" sz="1200" err="1">
                <a:latin typeface="Calibri"/>
                <a:ea typeface="Calibri" panose="020F0502020204030204" pitchFamily="34" charset="0"/>
                <a:cs typeface="Calibri"/>
              </a:rPr>
              <a:t>jäljitettävyydessä</a:t>
            </a:r>
            <a:endParaRPr lang="en-GB" sz="1200" b="1">
              <a:latin typeface="Calibri"/>
              <a:ea typeface="Calibri" panose="020F0502020204030204" pitchFamily="34" charset="0"/>
              <a:cs typeface="Calibri"/>
            </a:endParaRPr>
          </a:p>
          <a:p>
            <a:pPr algn="l" rtl="0"/>
            <a:endParaRPr lang="en-GB" sz="1200">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algn="l" rtl="0"/>
            <a:r>
              <a:rPr lang="en-GB" sz="1200" b="1" err="1">
                <a:solidFill>
                  <a:schemeClr val="tx1"/>
                </a:solidFill>
                <a:latin typeface="Calibri"/>
                <a:ea typeface="Calibri" panose="020F0502020204030204" pitchFamily="34" charset="0"/>
                <a:cs typeface="Calibri"/>
              </a:rPr>
              <a:t>Lukusuositukset</a:t>
            </a:r>
            <a:r>
              <a:rPr lang="en-GB" sz="1200" b="1">
                <a:solidFill>
                  <a:schemeClr val="tx1"/>
                </a:solidFill>
                <a:latin typeface="Calibri"/>
                <a:ea typeface="Calibri" panose="020F0502020204030204" pitchFamily="34" charset="0"/>
                <a:cs typeface="Calibri"/>
              </a:rPr>
              <a:t>:</a:t>
            </a:r>
            <a:endParaRPr lang="en-GB" sz="1200" b="1">
              <a:solidFill>
                <a:schemeClr val="tx1"/>
              </a:solidFill>
              <a:ea typeface="Calibri" panose="020F0502020204030204" pitchFamily="34" charset="0"/>
            </a:endParaRPr>
          </a:p>
          <a:p>
            <a:pPr algn="l" rtl="0"/>
            <a:endParaRPr lang="en-GB"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Codex Alimentarius (2011). </a:t>
            </a:r>
            <a:r>
              <a:rPr lang="en-US" sz="1200" b="0" i="0">
                <a:solidFill>
                  <a:srgbClr val="000000"/>
                </a:solidFill>
                <a:effectLst/>
                <a:latin typeface="Calibri"/>
                <a:ea typeface="Calibri" panose="020F0502020204030204" pitchFamily="34" charset="0"/>
                <a:cs typeface="Calibri"/>
              </a:rPr>
              <a:t>General Principles of Food Hygiene </a:t>
            </a:r>
            <a:r>
              <a:rPr lang="en-GB" sz="1200" b="0" i="0">
                <a:solidFill>
                  <a:srgbClr val="000000"/>
                </a:solidFill>
                <a:effectLst/>
                <a:latin typeface="Calibri"/>
                <a:ea typeface="Calibri" panose="020F0502020204030204" pitchFamily="34" charset="0"/>
                <a:cs typeface="Calibri"/>
              </a:rPr>
              <a:t>- CXC 1-1969. </a:t>
            </a:r>
            <a:r>
              <a:rPr lang="en-GB" sz="1200" b="0" i="0" err="1">
                <a:solidFill>
                  <a:srgbClr val="000000"/>
                </a:solidFill>
                <a:effectLst/>
                <a:latin typeface="Calibri"/>
                <a:ea typeface="Calibri" panose="020F0502020204030204" pitchFamily="34" charset="0"/>
                <a:cs typeface="Calibri"/>
              </a:rPr>
              <a:t>Hyväksytty</a:t>
            </a:r>
            <a:r>
              <a:rPr lang="en-GB" sz="1200" b="0" i="0">
                <a:solidFill>
                  <a:srgbClr val="000000"/>
                </a:solidFill>
                <a:effectLst/>
                <a:latin typeface="Calibri"/>
                <a:ea typeface="Calibri" panose="020F0502020204030204" pitchFamily="34" charset="0"/>
                <a:cs typeface="Calibri"/>
              </a:rPr>
              <a:t> 1969. </a:t>
            </a:r>
            <a:r>
              <a:rPr lang="en-GB" sz="1200" b="0" i="0" err="1">
                <a:solidFill>
                  <a:srgbClr val="000000"/>
                </a:solidFill>
                <a:effectLst/>
                <a:latin typeface="Calibri"/>
                <a:ea typeface="Calibri" panose="020F0502020204030204" pitchFamily="34" charset="0"/>
                <a:cs typeface="Calibri"/>
              </a:rPr>
              <a:t>Muutettu</a:t>
            </a:r>
            <a:r>
              <a:rPr lang="en-GB" sz="1200" b="0" i="0">
                <a:solidFill>
                  <a:srgbClr val="000000"/>
                </a:solidFill>
                <a:effectLst/>
                <a:latin typeface="Calibri"/>
                <a:ea typeface="Calibri" panose="020F0502020204030204" pitchFamily="34" charset="0"/>
                <a:cs typeface="Calibri"/>
              </a:rPr>
              <a:t> 1999. </a:t>
            </a:r>
            <a:r>
              <a:rPr lang="en-GB" sz="1200" b="0" i="0" err="1">
                <a:solidFill>
                  <a:srgbClr val="000000"/>
                </a:solidFill>
                <a:effectLst/>
                <a:latin typeface="Calibri"/>
                <a:ea typeface="Calibri" panose="020F0502020204030204" pitchFamily="34" charset="0"/>
                <a:cs typeface="Calibri"/>
              </a:rPr>
              <a:t>Tarkistettu</a:t>
            </a:r>
            <a:r>
              <a:rPr lang="en-GB" sz="1200" b="0" i="0">
                <a:solidFill>
                  <a:srgbClr val="000000"/>
                </a:solidFill>
                <a:effectLst/>
                <a:latin typeface="Calibri"/>
                <a:ea typeface="Calibri" panose="020F0502020204030204" pitchFamily="34" charset="0"/>
                <a:cs typeface="Calibri"/>
              </a:rPr>
              <a:t> 1997, 2003, 2020. </a:t>
            </a:r>
            <a:r>
              <a:rPr lang="en-GB" sz="1200" b="0" i="0" err="1">
                <a:solidFill>
                  <a:srgbClr val="000000"/>
                </a:solidFill>
                <a:effectLst/>
                <a:latin typeface="Calibri"/>
                <a:ea typeface="Calibri" panose="020F0502020204030204" pitchFamily="34" charset="0"/>
                <a:cs typeface="Calibri"/>
              </a:rPr>
              <a:t>Toimitukselliset</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korjaukset</a:t>
            </a:r>
            <a:r>
              <a:rPr lang="en-GB" sz="1200" b="0" i="0">
                <a:solidFill>
                  <a:srgbClr val="000000"/>
                </a:solidFill>
                <a:effectLst/>
                <a:latin typeface="Calibri"/>
                <a:ea typeface="Calibri" panose="020F0502020204030204" pitchFamily="34" charset="0"/>
                <a:cs typeface="Calibri"/>
              </a:rPr>
              <a:t> 2011.</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FDA </a:t>
            </a:r>
            <a:r>
              <a:rPr lang="en-GB" sz="1200" b="0" i="0" err="1">
                <a:solidFill>
                  <a:srgbClr val="000000"/>
                </a:solidFill>
                <a:effectLst/>
                <a:latin typeface="Calibri"/>
                <a:ea typeface="Calibri" panose="020F0502020204030204" pitchFamily="34" charset="0"/>
                <a:cs typeface="Calibri"/>
              </a:rPr>
              <a:t>ilmoittaa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joistakin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elintarvikkeiden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juomien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vetämisestä</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markkinoilta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useiden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syiden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kuten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mahdollisen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mikrobikontaminaation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ilmoittamattomien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materiaalien</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allergeenit</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gluteeni</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vuoksi</a:t>
            </a:r>
            <a:r>
              <a:rPr lang="en-GB" sz="1200" b="0" i="0">
                <a:solidFill>
                  <a:srgbClr val="000000"/>
                </a:solidFill>
                <a:effectLst/>
                <a:latin typeface="Calibri"/>
                <a:ea typeface="Calibri" panose="020F0502020204030204" pitchFamily="34" charset="0"/>
                <a:cs typeface="Calibri"/>
              </a:rPr>
              <a:t>.</a:t>
            </a:r>
            <a:r>
              <a:rPr lang="en-GB" sz="1200">
                <a:latin typeface="Calibri"/>
                <a:ea typeface="Calibri" panose="020F0502020204030204" pitchFamily="34" charset="0"/>
                <a:cs typeface="Calibri"/>
              </a:rPr>
              <a:t>,</a:t>
            </a:r>
            <a:r>
              <a:rPr lang="en-GB" sz="1200" b="0" i="0" err="1">
                <a:solidFill>
                  <a:srgbClr val="000000"/>
                </a:solidFill>
                <a:effectLst/>
                <a:latin typeface="Calibri"/>
                <a:ea typeface="Calibri" panose="020F0502020204030204" pitchFamily="34" charset="0"/>
                <a:cs typeface="Calibri"/>
              </a:rPr>
              <a:t>jne</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Tarkista</a:t>
            </a:r>
            <a:r>
              <a:rPr lang="en-GB" sz="1200" b="0" i="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takaisinvetoluettelo</a:t>
            </a:r>
            <a:r>
              <a:rPr lang="en-GB" sz="1200" b="0" i="0">
                <a:solidFill>
                  <a:srgbClr val="000000"/>
                </a:solidFill>
                <a:effectLst/>
                <a:latin typeface="Calibri"/>
                <a:ea typeface="Calibri" panose="020F0502020204030204" pitchFamily="34" charset="0"/>
                <a:cs typeface="Calibri"/>
              </a:rPr>
              <a:t>; </a:t>
            </a:r>
            <a:r>
              <a:rPr lang="en-US" sz="1200"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Recalls, Market Withdrawals, &amp; Safety Alerts,</a:t>
            </a:r>
            <a:r>
              <a:rPr lang="en-GB" sz="1200"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FDA</a:t>
            </a:r>
            <a:r>
              <a:rPr lang="en-GB"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GB" sz="1200" err="1">
                <a:solidFill>
                  <a:schemeClr val="tx1"/>
                </a:solidFill>
                <a:latin typeface="Calibri"/>
                <a:ea typeface="Calibri" panose="020F0502020204030204" pitchFamily="34" charset="0"/>
                <a:cs typeface="Calibri"/>
              </a:rPr>
              <a:t>Elintarvikevirasto</a:t>
            </a:r>
            <a:r>
              <a:rPr lang="en-GB" sz="1200">
                <a:solidFill>
                  <a:schemeClr val="tx1"/>
                </a:solidFill>
                <a:latin typeface="Calibri"/>
                <a:ea typeface="Calibri" panose="020F0502020204030204" pitchFamily="34" charset="0"/>
                <a:cs typeface="Calibri"/>
              </a:rPr>
              <a:t>. </a:t>
            </a:r>
            <a:r>
              <a:rPr lang="en-GB" sz="1200" err="1">
                <a:solidFill>
                  <a:srgbClr val="F79037"/>
                </a:solidFill>
                <a:latin typeface="Calibri"/>
                <a:ea typeface="Calibri" panose="020F0502020204030204" pitchFamily="34" charset="0"/>
                <a:cs typeface="Calibri"/>
                <a:hlinkClick r:id="rId3"/>
              </a:rPr>
              <a:t>Jäljitettävyys</a:t>
            </a:r>
            <a:r>
              <a:rPr lang="en-GB" sz="1200">
                <a:solidFill>
                  <a:srgbClr val="F79037"/>
                </a:solidFill>
                <a:latin typeface="Calibri"/>
                <a:ea typeface="Calibri" panose="020F0502020204030204" pitchFamily="34" charset="0"/>
                <a:cs typeface="Calibri"/>
                <a:hlinkClick r:id="rId3"/>
              </a:rPr>
              <a:t> on </a:t>
            </a:r>
            <a:r>
              <a:rPr lang="en-GB" sz="1200" err="1">
                <a:solidFill>
                  <a:srgbClr val="F79037"/>
                </a:solidFill>
                <a:latin typeface="Calibri"/>
                <a:ea typeface="Calibri" panose="020F0502020204030204" pitchFamily="34" charset="0"/>
                <a:cs typeface="Calibri"/>
                <a:hlinkClick r:id="rId3"/>
              </a:rPr>
              <a:t>osa</a:t>
            </a:r>
            <a:r>
              <a:rPr lang="en-GB" sz="1200">
                <a:solidFill>
                  <a:srgbClr val="F79037"/>
                </a:solidFill>
                <a:latin typeface="Calibri"/>
                <a:ea typeface="Calibri" panose="020F0502020204030204" pitchFamily="34" charset="0"/>
                <a:cs typeface="Calibri"/>
                <a:hlinkClick r:id="rId3"/>
              </a:rPr>
              <a:t> </a:t>
            </a:r>
            <a:r>
              <a:rPr lang="en-GB" sz="1200" err="1">
                <a:solidFill>
                  <a:srgbClr val="F79037"/>
                </a:solidFill>
                <a:latin typeface="Calibri"/>
                <a:ea typeface="Calibri" panose="020F0502020204030204" pitchFamily="34" charset="0"/>
                <a:cs typeface="Calibri"/>
                <a:hlinkClick r:id="rId3"/>
              </a:rPr>
              <a:t>elintarviketoimintaa</a:t>
            </a:r>
            <a:r>
              <a:rPr lang="en-GB" sz="1200">
                <a:solidFill>
                  <a:srgbClr val="F79037"/>
                </a:solidFill>
                <a:latin typeface="Calibri"/>
                <a:ea typeface="Calibri" panose="020F0502020204030204" pitchFamily="34" charset="0"/>
                <a:cs typeface="Calibri"/>
                <a:hlinkClick r:id="rId3"/>
              </a:rPr>
              <a:t>.</a:t>
            </a:r>
            <a:endParaRPr lang="en-GB" sz="1200" b="0" i="0">
              <a:solidFill>
                <a:srgbClr val="F79037"/>
              </a:solidFill>
              <a:effectLst/>
              <a:latin typeface="Calibri"/>
              <a:ea typeface="Calibri" panose="020F0502020204030204" pitchFamily="34" charset="0"/>
              <a:cs typeface="Calibri"/>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pPr algn="l" rtl="0"/>
            <a:fld id="{CB2079F2-58AF-ED44-82D7-E04B2F6FD686}" type="slidenum">
              <a:rPr lang="en-US" smtClean="0"/>
              <a:pPr algn="l" rtl="0"/>
              <a:t>32</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1885713" y="6824036"/>
            <a:ext cx="4967784" cy="1053820"/>
          </a:xfrm>
          <a:prstGeom prst="wedgeRoundRectCallout">
            <a:avLst>
              <a:gd name="adj1" fmla="val -34994"/>
              <a:gd name="adj2" fmla="val -87479"/>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rtl="0"/>
            <a:r>
              <a:rPr lang="en-IE" sz="1400" b="1">
                <a:latin typeface="Calibri"/>
                <a:ea typeface="Calibri" panose="020F0502020204030204" pitchFamily="34" charset="0"/>
                <a:cs typeface="Calibri"/>
              </a:rPr>
              <a:t>Vinkki tehtävään 2:</a:t>
            </a:r>
          </a:p>
          <a:p>
            <a:pPr algn="ctr" rtl="0"/>
            <a:r>
              <a:rPr lang="en-IE" sz="1400" b="1">
                <a:latin typeface="Calibri"/>
                <a:ea typeface="Calibri" panose="020F0502020204030204" pitchFamily="34" charset="0"/>
                <a:cs typeface="Calibri"/>
              </a:rPr>
              <a:t>Lohkoketju</a:t>
            </a:r>
          </a:p>
          <a:p>
            <a:pPr algn="ctr" rtl="0"/>
            <a:r>
              <a:rPr lang="en-IE" sz="1400" b="1">
                <a:latin typeface="Calibri"/>
                <a:ea typeface="Calibri" panose="020F0502020204030204" pitchFamily="34" charset="0"/>
                <a:cs typeface="Calibri"/>
              </a:rPr>
              <a:t>Esineiden internet [IoT]</a:t>
            </a:r>
          </a:p>
          <a:p>
            <a:pPr algn="ctr" rtl="0"/>
            <a:r>
              <a:rPr lang="en-IE" sz="1400" b="1">
                <a:latin typeface="Calibri"/>
                <a:ea typeface="Calibri" panose="020F0502020204030204" pitchFamily="34" charset="0"/>
                <a:cs typeface="Calibri"/>
              </a:rPr>
              <a:t>QR-koodit</a:t>
            </a:r>
          </a:p>
        </p:txBody>
      </p:sp>
      <p:pic>
        <p:nvPicPr>
          <p:cNvPr id="22" name="Picture Placeholder 21" descr="A picture containing ground, plant  Description automatically generated">
            <a:extLst>
              <a:ext uri="{FF2B5EF4-FFF2-40B4-BE49-F238E27FC236}">
                <a16:creationId xmlns:a16="http://schemas.microsoft.com/office/drawing/2014/main" id="{7ED90F76-704B-652D-F84E-5A4650F387FB}"/>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63E1E89-AADD-DBD8-E168-CDCBE4A12217}"/>
              </a:ext>
            </a:extLst>
          </p:cNvPr>
          <p:cNvSpPr txBox="1"/>
          <p:nvPr/>
        </p:nvSpPr>
        <p:spPr>
          <a:xfrm>
            <a:off x="0" y="6824036"/>
            <a:ext cx="706178" cy="3222892"/>
          </a:xfrm>
          <a:prstGeom prst="rect">
            <a:avLst/>
          </a:prstGeom>
          <a:solidFill>
            <a:schemeClr val="bg1"/>
          </a:solidFill>
        </p:spPr>
        <p:txBody>
          <a:bodyPr wrap="square" rtlCol="0">
            <a:spAutoFit/>
          </a:bodyPr>
          <a:lstStyle/>
          <a:p>
            <a:pPr algn="l" rtl="0"/>
            <a:endParaRPr lang="en-IE"/>
          </a:p>
        </p:txBody>
      </p:sp>
      <p:pic>
        <p:nvPicPr>
          <p:cNvPr id="2" name="Picture 1">
            <a:extLst>
              <a:ext uri="{FF2B5EF4-FFF2-40B4-BE49-F238E27FC236}">
                <a16:creationId xmlns:a16="http://schemas.microsoft.com/office/drawing/2014/main" id="{2D249D33-C013-AD7E-4BC7-90138BCA52C3}"/>
              </a:ext>
            </a:extLst>
          </p:cNvPr>
          <p:cNvPicPr>
            <a:picLocks noChangeAspect="1"/>
          </p:cNvPicPr>
          <p:nvPr/>
        </p:nvPicPr>
        <p:blipFill>
          <a:blip r:embed="rId6"/>
          <a:stretch>
            <a:fillRect/>
          </a:stretch>
        </p:blipFill>
        <p:spPr>
          <a:xfrm>
            <a:off x="205200" y="9196055"/>
            <a:ext cx="493080" cy="474817"/>
          </a:xfrm>
          <a:prstGeom prst="rect">
            <a:avLst/>
          </a:prstGeom>
        </p:spPr>
      </p:pic>
    </p:spTree>
    <p:extLst>
      <p:ext uri="{BB962C8B-B14F-4D97-AF65-F5344CB8AC3E}">
        <p14:creationId xmlns:p14="http://schemas.microsoft.com/office/powerpoint/2010/main" val="16181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882575" y="255492"/>
            <a:ext cx="532702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latin typeface="Calibri"/>
                <a:ea typeface="Calibri"/>
                <a:cs typeface="Calibri"/>
              </a:rPr>
              <a:t>B</a:t>
            </a:r>
            <a:r>
              <a:rPr kumimoji="0" lang="en-IE" sz="3300" b="0" i="0" u="none" strike="noStrike" kern="1200" cap="none" spc="0" normalizeH="0" baseline="0" noProof="0">
                <a:ln>
                  <a:noFill/>
                </a:ln>
                <a:solidFill>
                  <a:srgbClr val="000000"/>
                </a:solidFill>
                <a:effectLst/>
                <a:uLnTx/>
                <a:uFillTx/>
                <a:latin typeface="Calibri"/>
                <a:ea typeface="Calibri"/>
                <a:cs typeface="Calibri"/>
              </a:rPr>
              <a:t>.2.</a:t>
            </a:r>
            <a:r>
              <a:rPr lang="en-IE" sz="3300" err="1">
                <a:latin typeface="Calibri"/>
                <a:ea typeface="Calibri"/>
                <a:cs typeface="Calibri"/>
              </a:rPr>
              <a:t>Elintarvikkeiden</a:t>
            </a:r>
            <a:r>
              <a:rPr lang="en-IE" sz="3300">
                <a:latin typeface="Calibri"/>
                <a:ea typeface="Calibri"/>
                <a:cs typeface="Calibri"/>
              </a:rPr>
              <a:t>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b="0" i="0" u="none" strike="noStrike" kern="1200" cap="none" spc="0" normalizeH="0" baseline="0" noProof="0">
              <a:ln>
                <a:noFill/>
              </a:ln>
              <a:solidFill>
                <a:srgbClr val="000000"/>
              </a:solidFill>
              <a:effectLst/>
              <a:uLnTx/>
              <a:uFillTx/>
              <a:latin typeface="Calibri"/>
              <a:ea typeface="Calibri"/>
              <a:cs typeface="Calibri"/>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fi-FI" sz="1200" b="1">
                <a:solidFill>
                  <a:schemeClr val="tx1"/>
                </a:solidFill>
                <a:highlight>
                  <a:srgbClr val="F79037"/>
                </a:highlight>
                <a:latin typeface="Calibri"/>
                <a:ea typeface="Calibri" panose="020F0502020204030204" pitchFamily="34" charset="0"/>
                <a:cs typeface="Calibri"/>
              </a:rPr>
              <a:t>Tavoite: Ymmärtää elintarvikemerkintöjen merkitys.</a:t>
            </a:r>
            <a:endParaRPr lang="fi-FI" sz="1200" b="1">
              <a:solidFill>
                <a:schemeClr val="tx1"/>
              </a:solidFill>
              <a:highlight>
                <a:srgbClr val="F79037"/>
              </a:highlight>
              <a:ea typeface="Calibri" panose="020F0502020204030204" pitchFamily="34" charset="0"/>
            </a:endParaRPr>
          </a:p>
          <a:p>
            <a:pPr rtl="0"/>
            <a:endParaRPr lang="fi-FI" sz="1200" b="1">
              <a:solidFill>
                <a:schemeClr val="tx1"/>
              </a:solidFill>
              <a:highlight>
                <a:srgbClr val="F79037"/>
              </a:highlight>
              <a:ea typeface="Calibri" panose="020F0502020204030204" pitchFamily="34" charset="0"/>
            </a:endParaRPr>
          </a:p>
          <a:p>
            <a:pPr fontAlgn="base"/>
            <a:r>
              <a:rPr lang="fi-FI" sz="1200" b="1" i="0">
                <a:solidFill>
                  <a:srgbClr val="000000"/>
                </a:solidFill>
                <a:effectLst/>
                <a:latin typeface="Calibri"/>
                <a:ea typeface="Calibri" panose="020F0502020204030204" pitchFamily="34" charset="0"/>
                <a:cs typeface="Calibri"/>
              </a:rPr>
              <a:t>Merkinnät </a:t>
            </a:r>
            <a:r>
              <a:rPr lang="fi-FI" sz="1200" b="0" i="0">
                <a:solidFill>
                  <a:srgbClr val="000000"/>
                </a:solidFill>
                <a:effectLst/>
                <a:latin typeface="Calibri"/>
                <a:ea typeface="Calibri" panose="020F0502020204030204" pitchFamily="34" charset="0"/>
                <a:cs typeface="Calibri"/>
              </a:rPr>
              <a:t>tarkoittavat mitä tahansa </a:t>
            </a:r>
            <a:r>
              <a:rPr lang="fi-FI" sz="1200" b="0" i="1">
                <a:solidFill>
                  <a:srgbClr val="000000"/>
                </a:solidFill>
                <a:effectLst/>
                <a:latin typeface="Calibri"/>
                <a:ea typeface="Calibri" panose="020F0502020204030204" pitchFamily="34" charset="0"/>
                <a:cs typeface="Calibri"/>
              </a:rPr>
              <a:t>elintarvikkeisiin liittyviä sanoja, tietoja, tavaramerkkejä, tuotenimiä, kuvamateriaaleja tai symboleita, jotka on sijoitettu mihin tahansa pakkaukseen, asiakirjaan, huomautukseen, etikettiin, renkaaseen tai kaulukseen, joka liittyy tällaiseen ruokaan tai viittaa siihen</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endParaRPr lang="fi-FI" sz="1200">
              <a:ea typeface="Calibri" panose="020F0502020204030204" pitchFamily="34" charset="0"/>
            </a:endParaRPr>
          </a:p>
          <a:p>
            <a:pPr fontAlgn="base"/>
            <a:endParaRPr lang="fi-FI" sz="1200">
              <a:highlight>
                <a:srgbClr val="F79037"/>
              </a:highlight>
              <a:ea typeface="Calibri" panose="020F0502020204030204" pitchFamily="34" charset="0"/>
            </a:endParaRPr>
          </a:p>
          <a:p>
            <a:pPr rtl="0" fontAlgn="base"/>
            <a:r>
              <a:rPr lang="fi-FI" sz="1200">
                <a:solidFill>
                  <a:schemeClr val="tx1"/>
                </a:solidFill>
                <a:latin typeface="Calibri"/>
                <a:ea typeface="Calibri" panose="020F0502020204030204" pitchFamily="34" charset="0"/>
                <a:cs typeface="Calibri"/>
              </a:rPr>
              <a:t>Kuluttajien terveyden ja etujen tulee aina täyttyä. Loppukuluttajan on voitava tehdä tietoisia valintoja ja käyttää elintarvikkeita turvallisesti ottaen huomioon erityisesti terveydelliset, taloudelliset, ympäristölliset, sosiaaliset ja eettiset näkökohdat. Siksi merkintä on välttämätöntä. Merkintöjä koskevaa kansallista lainsäädäntöä on noudatettava tarkasti. Euroopan unionissa kaikkiin elintarvikkeisiin, jotka on tarkoitettu toimitettavaksi loppukuluttajalle tai suurtalouksille, on liitettävä elintarviketiedot 25.10.2011 annetun Euroopan parlamentin ja neuvoston asetuksen (EU) N:o 1169/2011 mukaisesti.</a:t>
            </a:r>
            <a:endParaRPr lang="fi-FI" sz="1200">
              <a:solidFill>
                <a:schemeClr val="tx1"/>
              </a:solidFill>
              <a:ea typeface="Calibri" panose="020F0502020204030204" pitchFamily="34" charset="0"/>
            </a:endParaRPr>
          </a:p>
          <a:p>
            <a:pPr rtl="0" fontAlgn="base"/>
            <a:endParaRPr lang="fi-FI" sz="1200">
              <a:solidFill>
                <a:schemeClr val="tx1"/>
              </a:solidFill>
              <a:ea typeface="Calibri" panose="020F0502020204030204" pitchFamily="34" charset="0"/>
            </a:endParaRPr>
          </a:p>
          <a:p>
            <a:pPr rtl="0" fontAlgn="base"/>
            <a:r>
              <a:rPr lang="fi-FI" sz="1200" b="1" i="0">
                <a:solidFill>
                  <a:srgbClr val="000000"/>
                </a:solidFill>
                <a:effectLst/>
                <a:latin typeface="Calibri"/>
                <a:ea typeface="Calibri" panose="020F0502020204030204" pitchFamily="34" charset="0"/>
                <a:cs typeface="Calibri"/>
              </a:rPr>
              <a:t>Ruokatiedot eivät saa olla harhaanjohtavia, </a:t>
            </a:r>
            <a:r>
              <a:rPr lang="fi-FI" sz="1200" i="0">
                <a:solidFill>
                  <a:srgbClr val="000000"/>
                </a:solidFill>
                <a:effectLst/>
                <a:latin typeface="Calibri"/>
                <a:ea typeface="Calibri" panose="020F0502020204030204" pitchFamily="34" charset="0"/>
                <a:cs typeface="Calibri"/>
              </a:rPr>
              <a:t>eivätkä se saa herättää epäilyksiä seuraavista aiheista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a:t>
            </a:r>
            <a:endParaRPr lang="fi-FI" sz="1200" i="0">
              <a:solidFill>
                <a:srgbClr val="000000"/>
              </a:solidFill>
              <a:effectLst/>
              <a:latin typeface="Calibri"/>
              <a:ea typeface="Calibri" panose="020F0502020204030204" pitchFamily="34" charset="0"/>
              <a:cs typeface="Calibri"/>
            </a:endParaRPr>
          </a:p>
          <a:p>
            <a:pPr rtl="0" fontAlgn="base"/>
            <a:endParaRPr lang="fi-FI" sz="1200" i="0">
              <a:solidFill>
                <a:srgbClr val="000000"/>
              </a:solidFill>
              <a:effectLst/>
              <a:ea typeface="Calibri" panose="020F0502020204030204" pitchFamily="34" charset="0"/>
            </a:endParaRPr>
          </a:p>
          <a:p>
            <a:pPr marL="228600" indent="-228600" rtl="0" fontAlgn="base">
              <a:buFont typeface="+mj-lt"/>
              <a:buAutoNum type="alphaLcParenR"/>
            </a:pPr>
            <a:r>
              <a:rPr lang="fi-FI" sz="1200" i="1">
                <a:latin typeface="Calibri"/>
                <a:ea typeface="Calibri" panose="020F0502020204030204" pitchFamily="34" charset="0"/>
                <a:cs typeface="Calibri"/>
              </a:rPr>
              <a:t>elintarvikkeen ominaisuudet ja erityisesti sen luonne, tunniste, ominaisuudet, koostumus, määrä, säilyvyys, alkuperämaa tai lähtöpaikka, valmistus- tai tuotantotapa;</a:t>
            </a:r>
            <a:endParaRPr lang="fi-FI" sz="1200" i="1">
              <a:ea typeface="Calibri" panose="020F0502020204030204" pitchFamily="34" charset="0"/>
            </a:endParaRPr>
          </a:p>
          <a:p>
            <a:pPr marL="228600" indent="-228600" rtl="0" fontAlgn="base">
              <a:buFont typeface="+mj-lt"/>
              <a:buAutoNum type="alphaLcParenR"/>
            </a:pPr>
            <a:endParaRPr lang="fi-FI" sz="300" i="1">
              <a:ea typeface="Calibri" panose="020F0502020204030204" pitchFamily="34" charset="0"/>
            </a:endParaRPr>
          </a:p>
          <a:p>
            <a:pPr marL="228600" indent="-228600" rtl="0" fontAlgn="base">
              <a:buFont typeface="+mj-lt"/>
              <a:buAutoNum type="alphaLcParenR"/>
            </a:pPr>
            <a:r>
              <a:rPr lang="fi-FI" sz="1200" i="1">
                <a:latin typeface="Calibri"/>
                <a:ea typeface="Calibri" panose="020F0502020204030204" pitchFamily="34" charset="0"/>
                <a:cs typeface="Calibri"/>
              </a:rPr>
              <a:t>elintarvikkeiden vaikutuksista tai ominaisuuksista, joita sillä ei ole;</a:t>
            </a:r>
            <a:endParaRPr lang="fi-FI" sz="1200" i="1">
              <a:ea typeface="Calibri" panose="020F0502020204030204" pitchFamily="34" charset="0"/>
            </a:endParaRPr>
          </a:p>
          <a:p>
            <a:pPr marL="228600" indent="-228600" rtl="0" fontAlgn="base">
              <a:buFont typeface="+mj-lt"/>
              <a:buAutoNum type="alphaLcParenR"/>
            </a:pPr>
            <a:endParaRPr lang="fi-FI" sz="300" i="1">
              <a:ea typeface="Calibri" panose="020F0502020204030204" pitchFamily="34" charset="0"/>
            </a:endParaRPr>
          </a:p>
          <a:p>
            <a:pPr marL="228600" indent="-228600" rtl="0" fontAlgn="base">
              <a:buFont typeface="+mj-lt"/>
              <a:buAutoNum type="alphaLcParenR"/>
            </a:pPr>
            <a:r>
              <a:rPr lang="fi-FI" sz="1200" i="1">
                <a:latin typeface="Calibri"/>
                <a:ea typeface="Calibri" panose="020F0502020204030204" pitchFamily="34" charset="0"/>
                <a:cs typeface="Calibri"/>
              </a:rPr>
              <a:t>viittaamalla siihen, että elintarvikkeella on erityisiä ominaisuuksia, vaikka kaikki samankaltaiset elintarvikkeet sisältävät tällaisia ​​ominaisuuksia, erityisesti korostamalla tiettyjen ainesosien ja/tai ravintoaineiden läsnäoloa tai puuttumista;</a:t>
            </a:r>
            <a:endParaRPr lang="fi-FI" sz="1200" i="1">
              <a:ea typeface="Calibri" panose="020F0502020204030204" pitchFamily="34" charset="0"/>
            </a:endParaRPr>
          </a:p>
          <a:p>
            <a:pPr marL="228600" indent="-228600" rtl="0" fontAlgn="base">
              <a:buFont typeface="+mj-lt"/>
              <a:buAutoNum type="alphaLcParenR"/>
            </a:pPr>
            <a:endParaRPr lang="fi-FI" sz="300" i="1">
              <a:ea typeface="Calibri" panose="020F0502020204030204" pitchFamily="34" charset="0"/>
            </a:endParaRPr>
          </a:p>
          <a:p>
            <a:pPr marL="228600" indent="-228600" fontAlgn="base">
              <a:buFont typeface="+mj-lt"/>
              <a:buAutoNum type="alphaLcParenR"/>
            </a:pPr>
            <a:r>
              <a:rPr lang="fi-FI" sz="1200" i="1">
                <a:latin typeface="Calibri"/>
                <a:ea typeface="Calibri" panose="020F0502020204030204" pitchFamily="34" charset="0"/>
                <a:cs typeface="Calibri"/>
              </a:rPr>
              <a:t>ulkoasun, kuvauksen tai kuvien avulla vihjataan tietyn elintarvikkeen tai ainesosan olemassaolosta, vaikka todellisuudessa kyseisessä elintarvikkeessa luonnostaan ​​esiintyvä ainesosa tai yleisesti käytetty ainesosa on korvattu toisella ainesosalla tai eri ainesosalla.</a:t>
            </a:r>
            <a:r>
              <a:rPr lang="fi-FI" sz="1200">
                <a:latin typeface="Calibri"/>
                <a:ea typeface="Calibri" panose="020F0502020204030204" pitchFamily="34" charset="0"/>
                <a:cs typeface="Calibri"/>
              </a:rPr>
              <a:t> </a:t>
            </a:r>
            <a:endParaRPr lang="fi-FI" sz="1200" i="0">
              <a:solidFill>
                <a:srgbClr val="000000"/>
              </a:solidFill>
              <a:effectLst/>
              <a:ea typeface="Calibri" panose="020F0502020204030204" pitchFamily="34" charset="0"/>
            </a:endParaRPr>
          </a:p>
          <a:p>
            <a:pPr rtl="0" fontAlgn="base"/>
            <a:endParaRPr lang="fi-FI" sz="1200" i="0">
              <a:solidFill>
                <a:srgbClr val="000000"/>
              </a:solidFill>
              <a:effectLst/>
              <a:ea typeface="Calibri" panose="020F0502020204030204" pitchFamily="34" charset="0"/>
            </a:endParaRPr>
          </a:p>
          <a:p>
            <a:pPr rtl="0" fontAlgn="base"/>
            <a:r>
              <a:rPr lang="fi-FI" sz="1200" b="1" i="0">
                <a:solidFill>
                  <a:srgbClr val="000000"/>
                </a:solidFill>
                <a:effectLst/>
                <a:latin typeface="Calibri"/>
                <a:ea typeface="Calibri" panose="020F0502020204030204" pitchFamily="34" charset="0"/>
                <a:cs typeface="Calibri"/>
              </a:rPr>
              <a:t>Elintarviketietojen on oltava tarkkoja, selkeitä ja kuluttajan helposti ymmärrettäviä.</a:t>
            </a:r>
            <a:r>
              <a:rPr lang="fi-FI" sz="1200" b="1">
                <a:latin typeface="Calibri"/>
                <a:ea typeface="Calibri" panose="020F0502020204030204" pitchFamily="34" charset="0"/>
                <a:cs typeface="Calibri"/>
              </a:rPr>
              <a:t> </a:t>
            </a:r>
            <a:endParaRPr lang="fi-FI" sz="1200" b="1" i="0">
              <a:solidFill>
                <a:srgbClr val="000000"/>
              </a:solidFill>
              <a:effectLst/>
              <a:ea typeface="Calibri" panose="020F0502020204030204" pitchFamily="34" charset="0"/>
            </a:endParaRPr>
          </a:p>
          <a:p>
            <a:pPr rtl="0" fontAlgn="base"/>
            <a:r>
              <a:rPr lang="fi-FI" sz="1200" b="1">
                <a:latin typeface="Calibri"/>
                <a:ea typeface="Calibri" panose="020F0502020204030204" pitchFamily="34" charset="0"/>
                <a:cs typeface="Calibri"/>
              </a:rPr>
              <a:t>Elintarviketiedoista vastaava elintarvikealan toimija on FBO, </a:t>
            </a:r>
            <a:r>
              <a:rPr lang="fi-FI" sz="1200" b="1" i="0">
                <a:solidFill>
                  <a:srgbClr val="000000"/>
                </a:solidFill>
                <a:effectLst/>
                <a:latin typeface="Calibri"/>
                <a:ea typeface="Calibri" panose="020F0502020204030204" pitchFamily="34" charset="0"/>
                <a:cs typeface="Calibri"/>
              </a:rPr>
              <a:t>jonka nimellä tai toiminimellä elintarviketta markkinoidaan, tai jos kyseinen toimija ei ole sijoittautunut unioniin, unionin markkinoille tuoja.</a:t>
            </a:r>
            <a:r>
              <a:rPr lang="fi-FI" sz="1200" b="1">
                <a:latin typeface="Calibri"/>
                <a:ea typeface="Calibri" panose="020F0502020204030204" pitchFamily="34" charset="0"/>
                <a:cs typeface="Calibri"/>
              </a:rPr>
              <a:t> </a:t>
            </a:r>
            <a:endParaRPr lang="fi-FI" sz="1200" b="1" i="0">
              <a:solidFill>
                <a:srgbClr val="000000"/>
              </a:solidFill>
              <a:effectLst/>
              <a:ea typeface="Calibri" panose="020F0502020204030204" pitchFamily="34" charset="0"/>
            </a:endParaRPr>
          </a:p>
          <a:p>
            <a:pPr rtl="0" fontAlgn="base"/>
            <a:endParaRPr lang="fi-FI" sz="1200" i="0">
              <a:solidFill>
                <a:srgbClr val="000000"/>
              </a:solidFill>
              <a:effectLst/>
              <a:ea typeface="Calibri" panose="020F0502020204030204" pitchFamily="34" charset="0"/>
            </a:endParaRPr>
          </a:p>
          <a:p>
            <a:pPr fontAlgn="base"/>
            <a:r>
              <a:rPr lang="fi-FI" sz="1200" i="0">
                <a:solidFill>
                  <a:srgbClr val="000000"/>
                </a:solidFill>
                <a:effectLst/>
                <a:latin typeface="Calibri"/>
                <a:ea typeface="Calibri" panose="020F0502020204030204" pitchFamily="34" charset="0"/>
                <a:cs typeface="Calibri"/>
              </a:rPr>
              <a:t>Saat lisätietoja merkinnöistä, nimittäin pakollisista tiedoista, napsauttamalla </a:t>
            </a:r>
            <a:r>
              <a:rPr lang="fi-FI"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r>
              <a:rPr lang="fi-FI" sz="1200">
                <a:latin typeface="Calibri"/>
                <a:ea typeface="Calibri" panose="020F0502020204030204" pitchFamily="34" charset="0"/>
                <a:cs typeface="Calibri"/>
              </a:rPr>
              <a:t> </a:t>
            </a:r>
            <a:endParaRPr lang="fi-FI" sz="1200" i="0">
              <a:solidFill>
                <a:srgbClr val="000000"/>
              </a:solidFill>
              <a:effectLst/>
              <a:ea typeface="Calibri" panose="020F0502020204030204" pitchFamily="34" charset="0"/>
            </a:endParaRPr>
          </a:p>
          <a:p>
            <a:pPr algn="l" rtl="0" fontAlgn="base"/>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2638686" y="1343537"/>
            <a:ext cx="4570915"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a:t>
            </a:r>
            <a:r>
              <a:rPr lang="en-US" sz="2400" i="0" err="1">
                <a:effectLst/>
                <a:latin typeface="Calibri" panose="020F0502020204030204" pitchFamily="34" charset="0"/>
                <a:ea typeface="Calibri" panose="020F0502020204030204" pitchFamily="34" charset="0"/>
                <a:cs typeface="Calibri" panose="020F0502020204030204" pitchFamily="34" charset="0"/>
              </a:rPr>
              <a:t>Elintarvikkeiden</a:t>
            </a:r>
            <a:r>
              <a:rPr lang="en-US" sz="2400" i="0">
                <a:effectLst/>
                <a:latin typeface="Calibri" panose="020F0502020204030204" pitchFamily="34" charset="0"/>
                <a:ea typeface="Calibri" panose="020F0502020204030204" pitchFamily="34" charset="0"/>
                <a:cs typeface="Calibri" panose="020F0502020204030204" pitchFamily="34" charset="0"/>
              </a:rPr>
              <a:t> </a:t>
            </a:r>
            <a:r>
              <a:rPr lang="en-US" sz="2400" i="0" err="1">
                <a:effectLst/>
                <a:latin typeface="Calibri" panose="020F0502020204030204" pitchFamily="34" charset="0"/>
                <a:ea typeface="Calibri" panose="020F0502020204030204" pitchFamily="34" charset="0"/>
                <a:cs typeface="Calibri" panose="020F0502020204030204" pitchFamily="34" charset="0"/>
              </a:rPr>
              <a:t>merkintä</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50D2095-93D1-A3CA-62D3-D3FADB7A28C6}"/>
              </a:ext>
            </a:extLst>
          </p:cNvPr>
          <p:cNvPicPr>
            <a:picLocks noChangeAspect="1"/>
          </p:cNvPicPr>
          <p:nvPr/>
        </p:nvPicPr>
        <p:blipFill>
          <a:blip r:embed="rId3"/>
          <a:stretch>
            <a:fillRect/>
          </a:stretch>
        </p:blipFill>
        <p:spPr>
          <a:xfrm>
            <a:off x="94113" y="8621381"/>
            <a:ext cx="493080" cy="474817"/>
          </a:xfrm>
          <a:prstGeom prst="rect">
            <a:avLst/>
          </a:prstGeom>
        </p:spPr>
      </p:pic>
    </p:spTree>
    <p:extLst>
      <p:ext uri="{BB962C8B-B14F-4D97-AF65-F5344CB8AC3E}">
        <p14:creationId xmlns:p14="http://schemas.microsoft.com/office/powerpoint/2010/main" val="392425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fi-FI" sz="1200" b="1" i="1">
                <a:latin typeface="Calibri"/>
                <a:ea typeface="Calibri" panose="020F0502020204030204" pitchFamily="34" charset="0"/>
                <a:cs typeface="Calibri"/>
              </a:rPr>
              <a:t>R</a:t>
            </a:r>
            <a:r>
              <a:rPr lang="fi-FI" sz="1200" b="1" i="1">
                <a:solidFill>
                  <a:srgbClr val="000000"/>
                </a:solidFill>
                <a:effectLst/>
                <a:latin typeface="Calibri"/>
                <a:ea typeface="Calibri" panose="020F0502020204030204" pitchFamily="34" charset="0"/>
                <a:cs typeface="Calibri"/>
              </a:rPr>
              <a:t>uokatiedot </a:t>
            </a:r>
            <a:r>
              <a:rPr lang="fi-FI" sz="1200" b="1" i="1">
                <a:latin typeface="Calibri"/>
                <a:ea typeface="Calibri" panose="020F0502020204030204" pitchFamily="34" charset="0"/>
                <a:cs typeface="Calibri"/>
              </a:rPr>
              <a:t>pakkauksessa pitää </a:t>
            </a:r>
            <a:r>
              <a:rPr lang="fi-FI" sz="1200" b="1" i="1">
                <a:solidFill>
                  <a:srgbClr val="000000"/>
                </a:solidFill>
                <a:effectLst/>
                <a:latin typeface="Calibri"/>
                <a:ea typeface="Calibri" panose="020F0502020204030204" pitchFamily="34" charset="0"/>
                <a:cs typeface="Calibri"/>
              </a:rPr>
              <a:t>näkyä kielellä, jota kuluttajat helposti ymmärtävät</a:t>
            </a:r>
            <a:r>
              <a:rPr lang="fi-FI" sz="1200" b="1" i="1">
                <a:latin typeface="Calibri"/>
                <a:ea typeface="Calibri" panose="020F0502020204030204" pitchFamily="34" charset="0"/>
                <a:cs typeface="Calibri"/>
              </a:rPr>
              <a:t>.</a:t>
            </a:r>
            <a:endParaRPr lang="fi-FI" sz="1200" i="1">
              <a:solidFill>
                <a:schemeClr val="tx1"/>
              </a:solidFill>
              <a:latin typeface="Calibri"/>
              <a:ea typeface="Calibri" panose="020F0502020204030204" pitchFamily="34" charset="0"/>
              <a:cs typeface="Calibri"/>
            </a:endParaRPr>
          </a:p>
          <a:p>
            <a:pPr rtl="0" fontAlgn="base"/>
            <a:endParaRPr lang="fi-FI" sz="1200" i="0">
              <a:solidFill>
                <a:srgbClr val="000000"/>
              </a:solidFill>
              <a:effectLst/>
              <a:ea typeface="Calibri" panose="020F0502020204030204" pitchFamily="34" charset="0"/>
            </a:endParaRPr>
          </a:p>
          <a:p>
            <a:pPr rtl="0" fontAlgn="base"/>
            <a:r>
              <a:rPr lang="fi-FI" sz="1200">
                <a:latin typeface="Calibri"/>
                <a:ea typeface="Calibri" panose="020F0502020204030204" pitchFamily="34" charset="0"/>
                <a:cs typeface="Calibri"/>
              </a:rPr>
              <a:t>Edellä mainittu on tärkeää, jotta vältytään mahdollisilta </a:t>
            </a:r>
            <a:r>
              <a:rPr lang="fi-FI" sz="1200" i="0">
                <a:solidFill>
                  <a:srgbClr val="000000"/>
                </a:solidFill>
                <a:effectLst/>
                <a:latin typeface="Calibri"/>
                <a:ea typeface="Calibri" panose="020F0502020204030204" pitchFamily="34" charset="0"/>
                <a:cs typeface="Calibri"/>
              </a:rPr>
              <a:t>viimeinen käyttöpäivä ja parasta ennen </a:t>
            </a:r>
            <a:endParaRPr lang="fi-FI" sz="1200" i="0">
              <a:solidFill>
                <a:srgbClr val="000000"/>
              </a:solidFill>
              <a:effectLst/>
              <a:ea typeface="Calibri" panose="020F0502020204030204" pitchFamily="34" charset="0"/>
              <a:cs typeface="Calibri"/>
            </a:endParaRPr>
          </a:p>
          <a:p>
            <a:pPr rtl="0" fontAlgn="base"/>
            <a:r>
              <a:rPr lang="fi-FI" sz="1200" i="0">
                <a:solidFill>
                  <a:srgbClr val="000000"/>
                </a:solidFill>
                <a:effectLst/>
                <a:latin typeface="Calibri"/>
                <a:ea typeface="Calibri" panose="020F0502020204030204" pitchFamily="34" charset="0"/>
                <a:cs typeface="Calibri"/>
              </a:rPr>
              <a:t>-</a:t>
            </a:r>
            <a:r>
              <a:rPr lang="fi-FI" sz="1200">
                <a:latin typeface="Calibri"/>
                <a:ea typeface="Calibri" panose="020F0502020204030204" pitchFamily="34" charset="0"/>
                <a:cs typeface="Calibri"/>
              </a:rPr>
              <a:t>väärinkäsityksiltä, joka saattaa </a:t>
            </a:r>
            <a:r>
              <a:rPr lang="fi-FI" sz="1200" i="0">
                <a:solidFill>
                  <a:srgbClr val="000000"/>
                </a:solidFill>
                <a:effectLst/>
                <a:latin typeface="Calibri"/>
                <a:ea typeface="Calibri" panose="020F0502020204030204" pitchFamily="34" charset="0"/>
                <a:cs typeface="Calibri"/>
              </a:rPr>
              <a:t>johtaa ruokahävikkiin. Näin ollen kuluttajien pitäisi saada enemmän tietoa tästä aiheesta.</a:t>
            </a:r>
            <a:r>
              <a:rPr lang="fi-FI" sz="1200">
                <a:latin typeface="Calibri"/>
                <a:ea typeface="Calibri" panose="020F0502020204030204" pitchFamily="34" charset="0"/>
                <a:cs typeface="Calibri"/>
              </a:rPr>
              <a:t> </a:t>
            </a:r>
            <a:endParaRPr lang="fi-FI" sz="1200">
              <a:ea typeface="Calibri" panose="020F0502020204030204" pitchFamily="34" charset="0"/>
              <a:cs typeface="Calibri"/>
            </a:endParaRPr>
          </a:p>
          <a:p>
            <a:pPr rtl="0" fontAlgn="base"/>
            <a:endParaRPr lang="fi-FI" sz="1200">
              <a:ea typeface="Calibri" panose="020F0502020204030204" pitchFamily="34" charset="0"/>
            </a:endParaRPr>
          </a:p>
          <a:p>
            <a:pPr fontAlgn="base"/>
            <a:r>
              <a:rPr lang="fi-FI" sz="1200">
                <a:latin typeface="Calibri"/>
                <a:ea typeface="Calibri" panose="020F0502020204030204" pitchFamily="34" charset="0"/>
                <a:cs typeface="Calibri"/>
              </a:rPr>
              <a:t>"</a:t>
            </a:r>
            <a:r>
              <a:rPr lang="fi-FI" sz="1200" b="0" i="1">
                <a:solidFill>
                  <a:srgbClr val="000000"/>
                </a:solidFill>
                <a:effectLst/>
                <a:latin typeface="Calibri"/>
                <a:ea typeface="Calibri" panose="020F0502020204030204" pitchFamily="34" charset="0"/>
                <a:cs typeface="Calibri"/>
              </a:rPr>
              <a:t>Mitä tulee </a:t>
            </a:r>
            <a:r>
              <a:rPr lang="fi-FI" sz="1200" b="1" i="1">
                <a:solidFill>
                  <a:srgbClr val="000000"/>
                </a:solidFill>
                <a:effectLst/>
                <a:latin typeface="Calibri"/>
                <a:ea typeface="Calibri" panose="020F0502020204030204" pitchFamily="34" charset="0"/>
                <a:cs typeface="Calibri"/>
              </a:rPr>
              <a:t>etämyyntiin</a:t>
            </a:r>
            <a:r>
              <a:rPr lang="fi-FI" sz="1200" b="0" i="1">
                <a:solidFill>
                  <a:srgbClr val="000000"/>
                </a:solidFill>
                <a:effectLst/>
                <a:latin typeface="Calibri"/>
                <a:ea typeface="Calibri" panose="020F0502020204030204" pitchFamily="34" charset="0"/>
                <a:cs typeface="Calibri"/>
              </a:rPr>
              <a:t>, pakollisten elintarviketietojen, lukuun ottamatta vähimmäissäilyvyysaikaa tai viimeistä käyttöpäivää, on oltava saatavilla ennen oston tekemistä, ja niiden on oltava etämyyntiä tukevassa aineistossa tai ne on toimitettava muilla asianmukaisilla keinoilla, jotka elintarvikkeiden hankintaviranomainen FBO selvästi tunnistaa.</a:t>
            </a:r>
            <a:r>
              <a:rPr lang="fi-FI" sz="1200">
                <a:latin typeface="Calibri"/>
                <a:ea typeface="Calibri" panose="020F0502020204030204" pitchFamily="34" charset="0"/>
                <a:cs typeface="Calibri"/>
              </a:rPr>
              <a:t>"</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Lisäksi kaikkien pakollisten tietojen on oltava saatavilla toimitushetkellä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endParaRPr lang="fi-FI" sz="2000">
              <a:latin typeface="Calibri"/>
              <a:ea typeface="Calibri" panose="020F0502020204030204" pitchFamily="34" charset="0"/>
              <a:cs typeface="Calibri"/>
            </a:endParaRPr>
          </a:p>
          <a:p>
            <a:pPr fontAlgn="base"/>
            <a:endParaRPr lang="fi-FI" sz="2000">
              <a:latin typeface="Calibri"/>
              <a:ea typeface="Calibri" panose="020F0502020204030204" pitchFamily="34" charset="0"/>
              <a:cs typeface="Calibri"/>
            </a:endParaRPr>
          </a:p>
          <a:p>
            <a:pPr rtl="0" fontAlgn="base"/>
            <a:r>
              <a:rPr lang="fi-FI" sz="1200" b="1" i="0">
                <a:solidFill>
                  <a:srgbClr val="000000"/>
                </a:solidFill>
                <a:effectLst/>
                <a:latin typeface="Calibri"/>
                <a:ea typeface="Calibri" panose="020F0502020204030204" pitchFamily="34" charset="0"/>
                <a:cs typeface="Calibri"/>
              </a:rPr>
              <a:t>Allergeenit</a:t>
            </a:r>
            <a:r>
              <a:rPr lang="fi-FI" sz="1200">
                <a:latin typeface="Calibri"/>
                <a:ea typeface="Calibri" panose="020F0502020204030204" pitchFamily="34" charset="0"/>
                <a:cs typeface="Calibri"/>
              </a:rPr>
              <a:t> </a:t>
            </a:r>
            <a:endParaRPr lang="fi-FI" sz="2000">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On erittäin tärkeää tiedottaa kuluttajille allergeeneista. Tuoteselosteet palvelevat tätä tarkoitusta.</a:t>
            </a:r>
            <a:endParaRPr lang="fi-FI" sz="2000" b="0" i="0">
              <a:solidFill>
                <a:srgbClr val="000000"/>
              </a:solidFill>
              <a:effectLst/>
              <a:latin typeface="Calibri"/>
              <a:ea typeface="Calibri" panose="020F0502020204030204" pitchFamily="34" charset="0"/>
              <a:cs typeface="Calibri"/>
            </a:endParaRPr>
          </a:p>
          <a:p>
            <a:pPr rtl="0" fontAlgn="base"/>
            <a:endParaRPr lang="fi-FI" sz="1200" i="0">
              <a:solidFill>
                <a:srgbClr val="000000"/>
              </a:solidFill>
              <a:effectLst/>
              <a:ea typeface="Calibri" panose="020F0502020204030204" pitchFamily="34" charset="0"/>
            </a:endParaRPr>
          </a:p>
          <a:p>
            <a:pPr fontAlgn="base"/>
            <a:r>
              <a:rPr lang="fi-FI" sz="1200" i="0">
                <a:solidFill>
                  <a:srgbClr val="000000"/>
                </a:solidFill>
                <a:effectLst/>
                <a:latin typeface="Calibri"/>
                <a:ea typeface="Calibri" panose="020F0502020204030204" pitchFamily="34" charset="0"/>
                <a:cs typeface="Calibri"/>
              </a:rPr>
              <a:t>Saadaksesi lisätietoja aiheesta </a:t>
            </a:r>
            <a:r>
              <a:rPr lang="fi-FI" sz="1200">
                <a:latin typeface="Calibri"/>
                <a:ea typeface="Calibri" panose="020F0502020204030204" pitchFamily="34" charset="0"/>
                <a:cs typeface="Calibri"/>
              </a:rPr>
              <a:t>allergeenit</a:t>
            </a:r>
            <a:r>
              <a:rPr lang="fi-FI" sz="1200" i="0">
                <a:solidFill>
                  <a:srgbClr val="000000"/>
                </a:solidFill>
                <a:effectLst/>
                <a:latin typeface="Calibri"/>
                <a:ea typeface="Calibri" panose="020F0502020204030204" pitchFamily="34" charset="0"/>
                <a:cs typeface="Calibri"/>
              </a:rPr>
              <a:t>, napsauta </a:t>
            </a:r>
            <a:r>
              <a:rPr lang="fi-FI"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r>
              <a:rPr lang="fi-FI" sz="1200">
                <a:latin typeface="Calibri"/>
                <a:ea typeface="Calibri" panose="020F0502020204030204" pitchFamily="34" charset="0"/>
                <a:cs typeface="Calibri"/>
              </a:rPr>
              <a:t> </a:t>
            </a:r>
            <a:endParaRPr lang="fi-FI" sz="1200" i="0">
              <a:solidFill>
                <a:srgbClr val="000000"/>
              </a:solidFill>
              <a:effectLst/>
              <a:ea typeface="Calibri" panose="020F0502020204030204" pitchFamily="34" charset="0"/>
            </a:endParaRPr>
          </a:p>
          <a:p>
            <a:pPr rtl="0" fontAlgn="base"/>
            <a:endParaRPr lang="fi-FI" sz="1200" i="1">
              <a:ea typeface="Calibri" panose="020F0502020204030204" pitchFamily="34" charset="0"/>
            </a:endParaRPr>
          </a:p>
          <a:p>
            <a:pPr fontAlgn="base"/>
            <a:r>
              <a:rPr lang="fi-FI" sz="1200" b="1" i="1">
                <a:solidFill>
                  <a:srgbClr val="000000"/>
                </a:solidFill>
                <a:effectLst/>
                <a:latin typeface="Calibri"/>
                <a:ea typeface="Calibri" panose="020F0502020204030204" pitchFamily="34" charset="0"/>
                <a:cs typeface="Calibri"/>
              </a:rPr>
              <a:t>Allergeenina pidetyn aineen tai tuotteen nimi on korostettava kirjasinlajilla, joka erottaa sen selvästi muusta ainesosaluettelosta</a:t>
            </a:r>
            <a:r>
              <a:rPr lang="fi-FI" sz="1200" b="1" i="1">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b="1" i="1">
                <a:latin typeface="Calibri"/>
                <a:ea typeface="Calibri" panose="020F0502020204030204" pitchFamily="34" charset="0"/>
                <a:cs typeface="Calibri"/>
              </a:rPr>
              <a:t>.</a:t>
            </a:r>
            <a:r>
              <a:rPr lang="fi-FI" sz="1200" i="1">
                <a:latin typeface="Calibri"/>
                <a:ea typeface="Calibri" panose="020F0502020204030204" pitchFamily="34" charset="0"/>
                <a:cs typeface="Calibri"/>
              </a:rPr>
              <a:t> </a:t>
            </a:r>
            <a:endParaRPr lang="fi-FI" sz="1200" b="0" i="1">
              <a:solidFill>
                <a:srgbClr val="000000"/>
              </a:solidFill>
              <a:effectLst/>
              <a:latin typeface="Calibri"/>
              <a:ea typeface="Calibri" panose="020F0502020204030204" pitchFamily="34" charset="0"/>
              <a:cs typeface="Calibri"/>
            </a:endParaRPr>
          </a:p>
          <a:p>
            <a:pPr rtl="0" fontAlgn="base"/>
            <a:endParaRPr lang="fi-FI" sz="1200" b="0" i="1">
              <a:solidFill>
                <a:srgbClr val="000000"/>
              </a:solidFill>
              <a:effectLst/>
              <a:ea typeface="Calibri" panose="020F0502020204030204" pitchFamily="34" charset="0"/>
            </a:endParaRPr>
          </a:p>
          <a:p>
            <a:pPr fontAlgn="base"/>
            <a:r>
              <a:rPr lang="fi-FI" sz="1200" b="0" i="0">
                <a:solidFill>
                  <a:srgbClr val="000000"/>
                </a:solidFill>
                <a:effectLst/>
                <a:latin typeface="Calibri"/>
                <a:ea typeface="Calibri" panose="020F0502020204030204" pitchFamily="34" charset="0"/>
                <a:cs typeface="Calibri"/>
              </a:rPr>
              <a:t>Eron tekemiseen voidaan käyttää eri fonttia, tyyliä tai taustaväriä. Jos ainesosaluetteloa ei ole, allergeeniksi katsotun aineen tai tuotteen merkinnässä oltava sana </a:t>
            </a:r>
            <a:r>
              <a:rPr lang="fi-FI" sz="1200" b="1" i="0">
                <a:solidFill>
                  <a:srgbClr val="000000"/>
                </a:solidFill>
                <a:effectLst/>
                <a:latin typeface="Calibri"/>
                <a:ea typeface="Calibri" panose="020F0502020204030204" pitchFamily="34" charset="0"/>
                <a:cs typeface="Calibri"/>
              </a:rPr>
              <a:t>'sisältää’ , </a:t>
            </a:r>
            <a:r>
              <a:rPr lang="fi-FI" sz="1200" b="0" i="0">
                <a:solidFill>
                  <a:srgbClr val="000000"/>
                </a:solidFill>
                <a:effectLst/>
                <a:latin typeface="Calibri"/>
                <a:ea typeface="Calibri" panose="020F0502020204030204" pitchFamily="34" charset="0"/>
                <a:cs typeface="Calibri"/>
              </a:rPr>
              <a:t>sen jälkeen aineen tai tuotteen nimi</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fontAlgn="base"/>
            <a:r>
              <a:rPr lang="fi-FI" sz="1200">
                <a:latin typeface="Calibri"/>
                <a:ea typeface="Calibri" panose="020F0502020204030204" pitchFamily="34" charset="0"/>
                <a:cs typeface="Calibri"/>
              </a:rPr>
              <a:t> </a:t>
            </a:r>
            <a:r>
              <a:rPr lang="fi-FI" sz="1200" b="1">
                <a:latin typeface="Calibri"/>
                <a:ea typeface="Calibri" panose="020F0502020204030204" pitchFamily="34" charset="0"/>
                <a:cs typeface="Calibri"/>
              </a:rPr>
              <a:t> </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fontAlgn="base"/>
            <a:r>
              <a:rPr lang="fi-FI" sz="1200" b="1" i="0">
                <a:solidFill>
                  <a:srgbClr val="000000"/>
                </a:solidFill>
                <a:effectLst/>
                <a:latin typeface="Calibri"/>
                <a:ea typeface="Calibri" panose="020F0502020204030204" pitchFamily="34" charset="0"/>
                <a:cs typeface="Calibri"/>
              </a:rPr>
              <a:t>Tuotteen ravintoarvoilmoitus: </a:t>
            </a:r>
            <a:r>
              <a:rPr lang="fi-FI" sz="1200" b="0" i="0">
                <a:solidFill>
                  <a:srgbClr val="000000"/>
                </a:solidFill>
                <a:effectLst/>
                <a:latin typeface="Calibri"/>
                <a:ea typeface="Calibri" panose="020F0502020204030204" pitchFamily="34" charset="0"/>
                <a:cs typeface="Calibri"/>
              </a:rPr>
              <a:t>Pakollisen ravintoarvoilmoituksen on sisällettävä seuraavat tiedot</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rtl="0" fontAlgn="base">
              <a:buFont typeface="+mj-lt"/>
              <a:buAutoNum type="arabicPeriod"/>
            </a:pPr>
            <a:r>
              <a:rPr lang="fi-FI" sz="1200" b="0" i="0">
                <a:solidFill>
                  <a:srgbClr val="000000"/>
                </a:solidFill>
                <a:effectLst/>
                <a:latin typeface="Calibri"/>
                <a:ea typeface="Calibri" panose="020F0502020204030204" pitchFamily="34" charset="0"/>
                <a:cs typeface="Calibri"/>
              </a:rPr>
              <a:t>energia-arvo; ja</a:t>
            </a:r>
            <a:endParaRPr lang="fi-FI" sz="2000">
              <a:latin typeface="Calibri"/>
              <a:ea typeface="Calibri" panose="020F0502020204030204" pitchFamily="34" charset="0"/>
              <a:cs typeface="Calibri"/>
            </a:endParaRPr>
          </a:p>
          <a:p>
            <a:pPr rtl="0" fontAlgn="base">
              <a:buFont typeface="+mj-lt"/>
              <a:buAutoNum type="arabicPeriod"/>
            </a:pPr>
            <a:r>
              <a:rPr lang="fi-FI" sz="1200" b="0" i="0">
                <a:solidFill>
                  <a:srgbClr val="000000"/>
                </a:solidFill>
                <a:effectLst/>
                <a:latin typeface="Calibri"/>
                <a:ea typeface="Calibri" panose="020F0502020204030204" pitchFamily="34" charset="0"/>
                <a:cs typeface="Calibri"/>
              </a:rPr>
              <a:t>rasvan, tyydyttyneiden rasvahappojen, hiilihydraattien, sokereiden, proteiinin ja suolan määrät.</a:t>
            </a:r>
            <a:endParaRPr lang="fi-FI" sz="2000" b="0" i="0">
              <a:solidFill>
                <a:srgbClr val="000000"/>
              </a:solidFill>
              <a:effectLst/>
              <a:latin typeface="Calibri"/>
              <a:ea typeface="Calibri" panose="020F0502020204030204" pitchFamily="34" charset="0"/>
              <a:cs typeface="Calibri"/>
            </a:endParaRPr>
          </a:p>
          <a:p>
            <a:pPr rtl="0" fontAlgn="base"/>
            <a:endParaRPr lang="fi-FI" sz="1200" b="0" i="0">
              <a:solidFill>
                <a:srgbClr val="000000"/>
              </a:solidFill>
              <a:effectLst/>
              <a:ea typeface="Calibri" panose="020F0502020204030204" pitchFamily="34" charset="0"/>
            </a:endParaRPr>
          </a:p>
          <a:p>
            <a:pPr fontAlgn="base"/>
            <a:r>
              <a:rPr lang="fi-FI" sz="1200">
                <a:latin typeface="Calibri"/>
                <a:ea typeface="Calibri" panose="020F0502020204030204" pitchFamily="34" charset="0"/>
                <a:cs typeface="Calibri"/>
              </a:rPr>
              <a:t>"</a:t>
            </a:r>
            <a:r>
              <a:rPr lang="fi-FI" sz="1200" b="0" i="1">
                <a:solidFill>
                  <a:srgbClr val="000000"/>
                </a:solidFill>
                <a:effectLst/>
                <a:latin typeface="Calibri"/>
                <a:ea typeface="Calibri" panose="020F0502020204030204" pitchFamily="34" charset="0"/>
                <a:cs typeface="Calibri"/>
              </a:rPr>
              <a:t>Tarvittaessa ravintoarvoilmoituksen läheisyydessä voi olla maininta siitä, että suolapitoisuus johtuu yksinomaan luonnollisesti esiintyvästä natriumista.</a:t>
            </a:r>
            <a:r>
              <a:rPr lang="fi-FI" sz="1200">
                <a:latin typeface="Calibri"/>
                <a:ea typeface="Calibri" panose="020F0502020204030204" pitchFamily="34" charset="0"/>
                <a:cs typeface="Calibri"/>
              </a:rPr>
              <a:t>"</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rtl="0" fontAlgn="base"/>
            <a:endParaRPr lang="fi-FI" sz="1200" b="0" i="0">
              <a:solidFill>
                <a:srgbClr val="000000"/>
              </a:solidFill>
              <a:effectLst/>
              <a:ea typeface="Calibri" panose="020F0502020204030204" pitchFamily="34" charset="0"/>
            </a:endParaRPr>
          </a:p>
          <a:p>
            <a:pPr fontAlgn="base"/>
            <a:r>
              <a:rPr lang="fi-FI" sz="1200" b="0" i="0">
                <a:solidFill>
                  <a:srgbClr val="000000"/>
                </a:solidFill>
                <a:effectLst/>
                <a:latin typeface="Calibri"/>
                <a:ea typeface="Calibri" panose="020F0502020204030204" pitchFamily="34" charset="0"/>
                <a:cs typeface="Calibri"/>
              </a:rPr>
              <a:t>Jotkin elintarvikkeet on kuitenkin vapautettu pakollisen ravintoarvoilmoituksen vaatimuksesta. Saat lisätietoja tästä aiheesta napsauttamalla </a:t>
            </a:r>
            <a:r>
              <a:rPr lang="fi-FI" sz="1200" b="1" i="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tästä</a:t>
            </a:r>
            <a:r>
              <a:rPr lang="fi-FI" sz="1200" b="1" i="0">
                <a:solidFill>
                  <a:srgbClr val="F79037"/>
                </a:solidFill>
                <a:effectLst/>
                <a:latin typeface="Calibri"/>
                <a:ea typeface="Calibri" panose="020F0502020204030204" pitchFamily="34" charset="0"/>
                <a:cs typeface="Calibri"/>
              </a:rPr>
              <a:t>.</a:t>
            </a:r>
            <a:r>
              <a:rPr lang="fi-FI" sz="1200">
                <a:latin typeface="Calibri"/>
                <a:ea typeface="Calibri" panose="020F0502020204030204" pitchFamily="34" charset="0"/>
                <a:cs typeface="Calibri"/>
              </a:rPr>
              <a:t> </a:t>
            </a:r>
            <a:endParaRPr lang="fi-FI" sz="2000" b="0" i="0">
              <a:solidFill>
                <a:srgbClr val="000000"/>
              </a:solidFill>
              <a:effectLst/>
              <a:ea typeface="Calibri" panose="020F0502020204030204" pitchFamily="34" charset="0"/>
            </a:endParaRPr>
          </a:p>
          <a:p>
            <a:pPr algn="l" rtl="0" fontAlgn="base"/>
            <a:endParaRPr lang="fi-FI" sz="1200" i="0">
              <a:solidFill>
                <a:srgbClr val="000000"/>
              </a:solidFill>
              <a:effectLst/>
              <a:ea typeface="Calibri" panose="020F0502020204030204" pitchFamily="34" charset="0"/>
            </a:endParaRPr>
          </a:p>
          <a:p>
            <a:pPr algn="l" rtl="0" fontAlgn="base"/>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2960176" y="1354075"/>
            <a:ext cx="4249425" cy="461665"/>
          </a:xfrm>
          <a:prstGeom prst="rect">
            <a:avLst/>
          </a:prstGeom>
          <a:noFill/>
        </p:spPr>
        <p:txBody>
          <a:bodyPr wrap="square">
            <a:spAutoFit/>
          </a:bodyPr>
          <a:lstStyle/>
          <a:p>
            <a:pPr algn="l" rtl="0"/>
            <a:r>
              <a:rPr lang="en-US" sz="2400" i="0">
                <a:effectLst/>
                <a:latin typeface="Calibri" panose="020F0502020204030204" pitchFamily="34" charset="0"/>
                <a:ea typeface="Calibri" panose="020F0502020204030204" pitchFamily="34" charset="0"/>
                <a:cs typeface="Calibri" panose="020F0502020204030204" pitchFamily="34" charset="0"/>
              </a:rPr>
              <a:t>B.2.3. </a:t>
            </a:r>
            <a:r>
              <a:rPr lang="en-US" sz="2400" i="0" err="1">
                <a:effectLst/>
                <a:latin typeface="Calibri" panose="020F0502020204030204" pitchFamily="34" charset="0"/>
                <a:ea typeface="Calibri" panose="020F0502020204030204" pitchFamily="34" charset="0"/>
                <a:cs typeface="Calibri" panose="020F0502020204030204" pitchFamily="34" charset="0"/>
              </a:rPr>
              <a:t>Elintarvikkeiden</a:t>
            </a:r>
            <a:r>
              <a:rPr lang="en-US" sz="2400" i="0">
                <a:effectLst/>
                <a:latin typeface="Calibri" panose="020F0502020204030204" pitchFamily="34" charset="0"/>
                <a:ea typeface="Calibri" panose="020F0502020204030204" pitchFamily="34" charset="0"/>
                <a:cs typeface="Calibri" panose="020F0502020204030204" pitchFamily="34" charset="0"/>
              </a:rPr>
              <a:t> </a:t>
            </a:r>
            <a:r>
              <a:rPr lang="en-US" sz="2400" i="0" err="1">
                <a:effectLst/>
                <a:latin typeface="Calibri" panose="020F0502020204030204" pitchFamily="34" charset="0"/>
                <a:ea typeface="Calibri" panose="020F0502020204030204" pitchFamily="34" charset="0"/>
                <a:cs typeface="Calibri" panose="020F0502020204030204" pitchFamily="34" charset="0"/>
              </a:rPr>
              <a:t>merkintä</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B26A8E-A444-0CE3-41E9-4C268223404A}"/>
              </a:ext>
            </a:extLst>
          </p:cNvPr>
          <p:cNvPicPr>
            <a:picLocks noChangeAspect="1"/>
          </p:cNvPicPr>
          <p:nvPr/>
        </p:nvPicPr>
        <p:blipFill>
          <a:blip r:embed="rId4"/>
          <a:stretch>
            <a:fillRect/>
          </a:stretch>
        </p:blipFill>
        <p:spPr>
          <a:xfrm>
            <a:off x="119998" y="8381264"/>
            <a:ext cx="493080" cy="474817"/>
          </a:xfrm>
          <a:prstGeom prst="rect">
            <a:avLst/>
          </a:prstGeom>
        </p:spPr>
      </p:pic>
      <p:pic>
        <p:nvPicPr>
          <p:cNvPr id="33" name="Picture 32">
            <a:extLst>
              <a:ext uri="{FF2B5EF4-FFF2-40B4-BE49-F238E27FC236}">
                <a16:creationId xmlns:a16="http://schemas.microsoft.com/office/drawing/2014/main" id="{FF306BD9-B9EE-8642-B44F-6EF726D7FAB8}"/>
              </a:ext>
            </a:extLst>
          </p:cNvPr>
          <p:cNvPicPr>
            <a:picLocks noChangeAspect="1"/>
          </p:cNvPicPr>
          <p:nvPr/>
        </p:nvPicPr>
        <p:blipFill>
          <a:blip r:embed="rId4"/>
          <a:stretch>
            <a:fillRect/>
          </a:stretch>
        </p:blipFill>
        <p:spPr>
          <a:xfrm>
            <a:off x="103534" y="5108497"/>
            <a:ext cx="493080" cy="474817"/>
          </a:xfrm>
          <a:prstGeom prst="rect">
            <a:avLst/>
          </a:prstGeom>
        </p:spPr>
      </p:pic>
      <p:sp>
        <p:nvSpPr>
          <p:cNvPr id="36" name="Text Placeholder 1">
            <a:extLst>
              <a:ext uri="{FF2B5EF4-FFF2-40B4-BE49-F238E27FC236}">
                <a16:creationId xmlns:a16="http://schemas.microsoft.com/office/drawing/2014/main" id="{FFFBC9CF-C7D6-D2B4-6444-561E69EB4560}"/>
              </a:ext>
            </a:extLst>
          </p:cNvPr>
          <p:cNvSpPr>
            <a:spLocks noGrp="1"/>
          </p:cNvSpPr>
          <p:nvPr>
            <p:ph type="body" sz="quarter" idx="30"/>
          </p:nvPr>
        </p:nvSpPr>
        <p:spPr>
          <a:xfrm>
            <a:off x="1882575" y="255492"/>
            <a:ext cx="532702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latin typeface="Calibri"/>
                <a:ea typeface="Calibri"/>
                <a:cs typeface="Calibri"/>
              </a:rPr>
              <a:t>B</a:t>
            </a:r>
            <a:r>
              <a:rPr kumimoji="0" lang="en-IE" sz="3300" b="0" i="0" u="none" strike="noStrike" kern="1200" cap="none" spc="0" normalizeH="0" baseline="0" noProof="0">
                <a:ln>
                  <a:noFill/>
                </a:ln>
                <a:solidFill>
                  <a:srgbClr val="000000"/>
                </a:solidFill>
                <a:effectLst/>
                <a:uLnTx/>
                <a:uFillTx/>
                <a:latin typeface="Calibri"/>
                <a:ea typeface="Calibri"/>
                <a:cs typeface="Calibri"/>
              </a:rPr>
              <a:t>.2.</a:t>
            </a:r>
            <a:r>
              <a:rPr lang="en-IE" sz="3300" err="1">
                <a:latin typeface="Calibri"/>
                <a:ea typeface="Calibri"/>
                <a:cs typeface="Calibri"/>
              </a:rPr>
              <a:t>Elintarvikkeiden</a:t>
            </a:r>
            <a:r>
              <a:rPr lang="en-IE" sz="3300">
                <a:latin typeface="Calibri"/>
                <a:ea typeface="Calibri"/>
                <a:cs typeface="Calibri"/>
              </a:rPr>
              <a:t>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b="0" i="0" u="none" strike="noStrike" kern="1200" cap="none" spc="0" normalizeH="0" baseline="0" noProof="0">
              <a:ln>
                <a:noFill/>
              </a:ln>
              <a:solidFill>
                <a:srgbClr val="000000"/>
              </a:solidFill>
              <a:effectLst/>
              <a:uLnTx/>
              <a:uFillTx/>
              <a:latin typeface="Calibri"/>
              <a:ea typeface="Calibri"/>
              <a:cs typeface="Calibri"/>
            </a:endParaRPr>
          </a:p>
          <a:p>
            <a:pPr rtl="0"/>
            <a:endParaRPr lang="en-IE" sz="3300"/>
          </a:p>
        </p:txBody>
      </p:sp>
    </p:spTree>
    <p:extLst>
      <p:ext uri="{BB962C8B-B14F-4D97-AF65-F5344CB8AC3E}">
        <p14:creationId xmlns:p14="http://schemas.microsoft.com/office/powerpoint/2010/main" val="6785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2644" y="2245203"/>
            <a:ext cx="6343241" cy="6820641"/>
          </a:xfrm>
        </p:spPr>
        <p:txBody>
          <a:bodyPr lIns="91440" tIns="45720" rIns="91440" bIns="45720" numCol="1" spcCol="288000" anchor="t">
            <a:noAutofit/>
          </a:bodyPr>
          <a:lstStyle/>
          <a:p>
            <a:pPr algn="l" fontAlgn="base"/>
            <a:r>
              <a:rPr lang="fi-FI" sz="1200" b="0" i="0">
                <a:solidFill>
                  <a:srgbClr val="000000"/>
                </a:solidFill>
                <a:effectLst/>
                <a:latin typeface="Calibri"/>
                <a:ea typeface="Calibri" panose="020F0502020204030204" pitchFamily="34" charset="0"/>
                <a:cs typeface="Calibri"/>
              </a:rPr>
              <a:t>Ravintoarvoilmoituksen sisältö </a:t>
            </a:r>
            <a:r>
              <a:rPr lang="fi-FI" sz="1200">
                <a:latin typeface="Calibri"/>
                <a:ea typeface="Calibri" panose="020F0502020204030204" pitchFamily="34" charset="0"/>
                <a:cs typeface="Calibri"/>
              </a:rPr>
              <a:t>on</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pakollinen ja sen tulisi sisältää </a:t>
            </a:r>
            <a:r>
              <a:rPr lang="fi-FI" sz="1200" b="0" i="0">
                <a:solidFill>
                  <a:srgbClr val="000000"/>
                </a:solidFill>
                <a:effectLst/>
                <a:latin typeface="Calibri"/>
                <a:ea typeface="Calibri" panose="020F0502020204030204" pitchFamily="34" charset="0"/>
                <a:cs typeface="Calibri"/>
              </a:rPr>
              <a:t>yhden tai useamman seuraavista määristä</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a) mono-tyydyttymättömät rasvahapot;</a:t>
            </a:r>
            <a:endParaRPr lang="fi-FI" sz="2000" b="0" i="0">
              <a:solidFill>
                <a:srgbClr val="000000"/>
              </a:solidFill>
              <a:effectLst/>
              <a:latin typeface="Calibri"/>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b) </a:t>
            </a:r>
            <a:r>
              <a:rPr lang="fi-FI" sz="1200">
                <a:latin typeface="Calibri"/>
                <a:ea typeface="Calibri" panose="020F0502020204030204" pitchFamily="34" charset="0"/>
                <a:cs typeface="Calibri"/>
              </a:rPr>
              <a:t>monityydyttämättömät rasvahapot</a:t>
            </a:r>
            <a:r>
              <a:rPr lang="fi-FI" sz="1200" b="0" i="0">
                <a:solidFill>
                  <a:srgbClr val="000000"/>
                </a:solidFill>
                <a:effectLst/>
                <a:latin typeface="Calibri"/>
                <a:ea typeface="Calibri" panose="020F0502020204030204" pitchFamily="34" charset="0"/>
                <a:cs typeface="Calibri"/>
              </a:rPr>
              <a:t>;</a:t>
            </a:r>
            <a:endParaRPr lang="fi-FI" sz="2000" b="0" i="0">
              <a:solidFill>
                <a:srgbClr val="000000"/>
              </a:solidFill>
              <a:effectLst/>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c) </a:t>
            </a:r>
            <a:r>
              <a:rPr lang="fi-FI" sz="1200" b="0" i="0" err="1">
                <a:solidFill>
                  <a:srgbClr val="000000"/>
                </a:solidFill>
                <a:effectLst/>
                <a:latin typeface="Calibri"/>
                <a:ea typeface="Calibri" panose="020F0502020204030204" pitchFamily="34" charset="0"/>
                <a:cs typeface="Calibri"/>
              </a:rPr>
              <a:t>polyolit</a:t>
            </a:r>
            <a:r>
              <a:rPr lang="fi-FI" sz="1200" b="0" i="0">
                <a:solidFill>
                  <a:srgbClr val="000000"/>
                </a:solidFill>
                <a:effectLst/>
                <a:latin typeface="Calibri"/>
                <a:ea typeface="Calibri" panose="020F0502020204030204" pitchFamily="34" charset="0"/>
                <a:cs typeface="Calibri"/>
              </a:rPr>
              <a:t>;</a:t>
            </a:r>
            <a:endParaRPr lang="fi-FI" sz="2000" b="0" i="0">
              <a:solidFill>
                <a:srgbClr val="000000"/>
              </a:solidFill>
              <a:effectLst/>
              <a:latin typeface="Calibri"/>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d) tärkkelys;</a:t>
            </a:r>
            <a:endParaRPr lang="fi-FI" sz="2000" b="0" i="0">
              <a:solidFill>
                <a:srgbClr val="000000"/>
              </a:solidFill>
              <a:effectLst/>
              <a:latin typeface="Calibri"/>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e) kuitu;</a:t>
            </a:r>
            <a:endParaRPr lang="fi-FI" sz="2000" b="0" i="0">
              <a:solidFill>
                <a:srgbClr val="000000"/>
              </a:solidFill>
              <a:effectLst/>
              <a:latin typeface="Calibri"/>
              <a:ea typeface="Calibri" panose="020F0502020204030204" pitchFamily="34" charset="0"/>
              <a:cs typeface="Calibri"/>
            </a:endParaRPr>
          </a:p>
          <a:p>
            <a:pPr algn="l" fontAlgn="base"/>
            <a:r>
              <a:rPr lang="fi-FI" sz="1200" b="0" i="0">
                <a:solidFill>
                  <a:srgbClr val="000000"/>
                </a:solidFill>
                <a:effectLst/>
                <a:latin typeface="Calibri"/>
                <a:ea typeface="Calibri" panose="020F0502020204030204" pitchFamily="34" charset="0"/>
                <a:cs typeface="Calibri"/>
              </a:rPr>
              <a:t>f) vitamiinit (kuten A-, D-, E-, K- ja C-vitamiinit, </a:t>
            </a:r>
            <a:r>
              <a:rPr lang="fi-FI" sz="1200">
                <a:latin typeface="Calibri"/>
                <a:ea typeface="Calibri" panose="020F0502020204030204" pitchFamily="34" charset="0"/>
                <a:cs typeface="Calibri"/>
              </a:rPr>
              <a:t>ti</a:t>
            </a:r>
            <a:r>
              <a:rPr lang="fi-FI" sz="1200" b="0" i="0">
                <a:solidFill>
                  <a:srgbClr val="000000"/>
                </a:solidFill>
                <a:effectLst/>
                <a:latin typeface="Calibri"/>
                <a:ea typeface="Calibri" panose="020F0502020204030204" pitchFamily="34" charset="0"/>
                <a:cs typeface="Calibri"/>
              </a:rPr>
              <a:t>amiini, riboflaviini, niasiini, B6-vitamiini, foolihappo, B12-vitamiini ja biotiini) tai kivennäisaineita, joita on merkittäviä määriä asetuksen (EU) N:o 1169/2011 liitteessä XIII olevan A osan mukaisesti.</a:t>
            </a:r>
            <a:endParaRPr lang="fi-FI" sz="2000" i="1">
              <a:latin typeface="Calibri"/>
              <a:ea typeface="Calibri" panose="020F0502020204030204" pitchFamily="34" charset="0"/>
              <a:cs typeface="Calibri"/>
            </a:endParaRPr>
          </a:p>
          <a:p>
            <a:pPr algn="l"/>
            <a:endParaRPr lang="fi-FI" sz="1200" b="1" i="1">
              <a:latin typeface="Calibri"/>
              <a:ea typeface="Calibri" panose="020F0502020204030204" pitchFamily="34" charset="0"/>
              <a:cs typeface="Calibri"/>
            </a:endParaRPr>
          </a:p>
          <a:p>
            <a:pPr algn="l"/>
            <a:r>
              <a:rPr lang="fi-FI" sz="1200" b="1" i="1">
                <a:solidFill>
                  <a:srgbClr val="000000"/>
                </a:solidFill>
                <a:effectLst/>
                <a:latin typeface="Calibri"/>
                <a:ea typeface="Calibri" panose="020F0502020204030204" pitchFamily="34" charset="0"/>
                <a:cs typeface="Calibri"/>
              </a:rPr>
              <a:t>Energia-arvo ja ravintoaineiden määrä on ilmaistava 100 grammaa tai 100 millilitraa kohti.</a:t>
            </a:r>
            <a:r>
              <a:rPr lang="fi-FI" sz="1200" i="1">
                <a:latin typeface="Calibri"/>
                <a:ea typeface="Calibri" panose="020F0502020204030204" pitchFamily="34" charset="0"/>
                <a:cs typeface="Calibri"/>
              </a:rPr>
              <a:t> </a:t>
            </a:r>
            <a:endParaRPr lang="fi-FI" sz="2000" b="0" i="1">
              <a:solidFill>
                <a:srgbClr val="000000"/>
              </a:solidFill>
              <a:effectLst/>
              <a:ea typeface="Calibri" panose="020F0502020204030204" pitchFamily="34" charset="0"/>
              <a:cs typeface="Calibri"/>
            </a:endParaRPr>
          </a:p>
          <a:p>
            <a:pPr algn="l"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Lisäksi arvot voidaan kuvata annosta ja/tai kulutusyksikköä kohti; annoksen tai kulutusyksikön on kuitenkin oltava kuluttajan helposti tunnistettavissa</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Nämä tiedot on ilmoitettava etiketissä ja pakkauksessa olevien annosten tai yksiköiden lukumäärä</a:t>
            </a:r>
            <a:r>
              <a:rPr lang="fi-FI" sz="1200">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a:latin typeface="Calibri"/>
                <a:ea typeface="Calibri" panose="020F0502020204030204" pitchFamily="34" charset="0"/>
                <a:cs typeface="Calibri"/>
              </a:rPr>
              <a:t>.</a:t>
            </a:r>
            <a:r>
              <a:rPr lang="fi-FI" sz="1200" b="0" i="0">
                <a:solidFill>
                  <a:srgbClr val="000000"/>
                </a:solidFill>
                <a:effectLst/>
                <a:latin typeface="Calibri"/>
                <a:ea typeface="Calibri" panose="020F0502020204030204" pitchFamily="34" charset="0"/>
                <a:cs typeface="Calibri"/>
              </a:rPr>
              <a:t> </a:t>
            </a:r>
            <a:endParaRPr lang="fi-FI" sz="2000" b="0" i="0">
              <a:solidFill>
                <a:srgbClr val="000000"/>
              </a:solidFill>
              <a:effectLst/>
              <a:ea typeface="Calibri" panose="020F0502020204030204" pitchFamily="34" charset="0"/>
              <a:cs typeface="Calibri"/>
            </a:endParaRPr>
          </a:p>
          <a:p>
            <a:pPr algn="ctr" rtl="0" fontAlgn="base"/>
            <a:endParaRPr lang="fi-FI" sz="1200" b="1" i="1">
              <a:latin typeface="Calibri"/>
              <a:ea typeface="Calibri" panose="020F0502020204030204" pitchFamily="34" charset="0"/>
              <a:cs typeface="Calibri"/>
            </a:endParaRPr>
          </a:p>
          <a:p>
            <a:pPr algn="l"/>
            <a:r>
              <a:rPr lang="fi-FI" sz="1200" b="1" i="1">
                <a:latin typeface="Calibri"/>
                <a:ea typeface="Calibri" panose="020F0502020204030204" pitchFamily="34" charset="0"/>
                <a:cs typeface="Calibri"/>
              </a:rPr>
              <a:t>"</a:t>
            </a:r>
            <a:r>
              <a:rPr lang="fi-FI" sz="1200" b="1" i="1">
                <a:solidFill>
                  <a:srgbClr val="000000"/>
                </a:solidFill>
                <a:effectLst/>
                <a:latin typeface="Calibri"/>
                <a:ea typeface="Calibri" panose="020F0502020204030204" pitchFamily="34" charset="0"/>
                <a:cs typeface="Calibri"/>
              </a:rPr>
              <a:t>Jos ravintoaineesta esitetään ravitsemus- ja/tai terveysväite, kyseisen ravintoaineen määrä on ilmoitettava</a:t>
            </a:r>
            <a:r>
              <a:rPr lang="fi-FI" sz="1200" b="1" i="1">
                <a:latin typeface="Calibri"/>
                <a:ea typeface="Calibri" panose="020F0502020204030204" pitchFamily="34" charset="0"/>
                <a:cs typeface="Calibri"/>
              </a:rPr>
              <a:t>” </a:t>
            </a:r>
            <a:r>
              <a:rPr lang="fi-FI" sz="1200">
                <a:solidFill>
                  <a:schemeClr val="tx1"/>
                </a:solidFill>
                <a:latin typeface="Calibri"/>
                <a:ea typeface="Calibri" panose="020F0502020204030204" pitchFamily="34" charset="0"/>
                <a:cs typeface="Calibri"/>
              </a:rPr>
              <a:t>(asetus (EU) N:o 1169/2011)</a:t>
            </a:r>
            <a:r>
              <a:rPr lang="fi-FI" sz="1200" i="1">
                <a:latin typeface="Calibri"/>
                <a:ea typeface="Calibri" panose="020F0502020204030204" pitchFamily="34" charset="0"/>
                <a:cs typeface="Calibri"/>
              </a:rPr>
              <a:t> </a:t>
            </a:r>
            <a:endParaRPr lang="fi-FI" sz="2000" b="0" i="1">
              <a:solidFill>
                <a:srgbClr val="000000"/>
              </a:solidFill>
              <a:effectLst/>
              <a:ea typeface="Calibri" panose="020F0502020204030204" pitchFamily="34" charset="0"/>
              <a:cs typeface="Calibri"/>
            </a:endParaRPr>
          </a:p>
          <a:p>
            <a:pPr algn="ctr" fontAlgn="base"/>
            <a:endParaRPr lang="fi-FI" sz="800" b="0" i="0">
              <a:solidFill>
                <a:srgbClr val="000000"/>
              </a:solidFill>
              <a:effectLst/>
              <a:latin typeface="Calibri"/>
              <a:ea typeface="Calibri" panose="020F0502020204030204" pitchFamily="34" charset="0"/>
              <a:cs typeface="Calibri"/>
            </a:endParaRPr>
          </a:p>
          <a:p>
            <a:pPr algn="l" fontAlgn="base"/>
            <a:r>
              <a:rPr lang="fi-FI" sz="1200" b="1" i="0">
                <a:solidFill>
                  <a:srgbClr val="000000"/>
                </a:solidFill>
                <a:effectLst/>
                <a:latin typeface="Calibri"/>
                <a:ea typeface="Calibri" panose="020F0502020204030204" pitchFamily="34" charset="0"/>
                <a:cs typeface="Calibri"/>
              </a:rPr>
              <a:t>Lisäaineet</a:t>
            </a:r>
            <a:r>
              <a:rPr lang="fi-FI" sz="1200">
                <a:latin typeface="Calibri"/>
                <a:ea typeface="Calibri" panose="020F0502020204030204" pitchFamily="34" charset="0"/>
                <a:cs typeface="Calibri"/>
              </a:rPr>
              <a:t> </a:t>
            </a:r>
            <a:endParaRPr lang="fi-FI" sz="2000" b="0" i="0">
              <a:solidFill>
                <a:srgbClr val="000000"/>
              </a:solidFill>
              <a:effectLst/>
              <a:latin typeface="Calibri"/>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Elintarvikkeisiin lisättävät lisäaineet tulee merkitä ainesosaluettelossa sen luokan nimellä, johon ne kuuluvat.</a:t>
            </a:r>
          </a:p>
          <a:p>
            <a:pPr algn="l" fontAlgn="base"/>
            <a:endParaRPr lang="fi-FI" sz="1200" b="1" i="1">
              <a:latin typeface="Calibri"/>
              <a:ea typeface="Calibri" panose="020F0502020204030204" pitchFamily="34" charset="0"/>
              <a:cs typeface="Calibri"/>
            </a:endParaRPr>
          </a:p>
          <a:p>
            <a:pPr algn="l"/>
            <a:r>
              <a:rPr lang="fi-FI" sz="1200" b="1" i="1">
                <a:solidFill>
                  <a:srgbClr val="000000"/>
                </a:solidFill>
                <a:effectLst/>
                <a:latin typeface="Calibri"/>
                <a:ea typeface="Calibri" panose="020F0502020204030204" pitchFamily="34" charset="0"/>
                <a:cs typeface="Calibri"/>
              </a:rPr>
              <a:t>Lisäaineet on merkittävä niiden nimen tai tarvittaessa E-numeron perusteella.</a:t>
            </a:r>
            <a:r>
              <a:rPr lang="fi-FI" sz="1200" i="1">
                <a:latin typeface="Calibri"/>
                <a:ea typeface="Calibri" panose="020F0502020204030204" pitchFamily="34" charset="0"/>
                <a:cs typeface="Calibri"/>
              </a:rPr>
              <a:t> </a:t>
            </a:r>
            <a:endParaRPr lang="fi-FI" sz="2000" b="0" i="1">
              <a:solidFill>
                <a:srgbClr val="000000"/>
              </a:solidFill>
              <a:effectLst/>
              <a:latin typeface="Calibri"/>
              <a:ea typeface="Calibri" panose="020F0502020204030204" pitchFamily="34" charset="0"/>
              <a:cs typeface="Calibri"/>
            </a:endParaRPr>
          </a:p>
          <a:p>
            <a:pPr algn="l" rtl="0" fontAlgn="base"/>
            <a:r>
              <a:rPr lang="fi-FI" sz="1200" b="0" i="0">
                <a:solidFill>
                  <a:srgbClr val="000000"/>
                </a:solidFill>
                <a:effectLst/>
                <a:latin typeface="Calibri"/>
                <a:ea typeface="Calibri" panose="020F0502020204030204" pitchFamily="34" charset="0"/>
                <a:cs typeface="Calibri"/>
              </a:rPr>
              <a:t>Saat lisätietoja lisäaineista napsauttamalla </a:t>
            </a:r>
            <a:r>
              <a:rPr lang="fi-FI"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r>
              <a:rPr lang="fi-FI" sz="1200" b="0" i="0">
                <a:solidFill>
                  <a:srgbClr val="000000"/>
                </a:solidFill>
                <a:effectLst/>
                <a:latin typeface="Calibri"/>
                <a:ea typeface="Calibri" panose="020F0502020204030204" pitchFamily="34" charset="0"/>
                <a:cs typeface="Calibri"/>
              </a:rPr>
              <a:t>.</a:t>
            </a:r>
            <a:endParaRPr lang="fi-FI" sz="2000" b="0" i="0">
              <a:solidFill>
                <a:srgbClr val="000000"/>
              </a:solidFill>
              <a:effectLst/>
              <a:latin typeface="Calibri"/>
              <a:ea typeface="Calibri" panose="020F0502020204030204" pitchFamily="34" charset="0"/>
              <a:cs typeface="Calibri"/>
            </a:endParaRPr>
          </a:p>
          <a:p>
            <a:pPr algn="l" fontAlgn="base"/>
            <a:endParaRPr lang="fi-FI" sz="1200" b="1">
              <a:latin typeface="Calibri"/>
              <a:ea typeface="Calibri" panose="020F0502020204030204" pitchFamily="34" charset="0"/>
              <a:cs typeface="Calibri"/>
            </a:endParaRPr>
          </a:p>
          <a:p>
            <a:pPr algn="l"/>
            <a:r>
              <a:rPr lang="fi-FI" sz="1200" b="1" i="0">
                <a:solidFill>
                  <a:srgbClr val="000000"/>
                </a:solidFill>
                <a:effectLst/>
                <a:latin typeface="Calibri"/>
                <a:ea typeface="Calibri" panose="020F0502020204030204" pitchFamily="34" charset="0"/>
                <a:cs typeface="Calibri"/>
              </a:rPr>
              <a:t>Nykyään kuluttajat etsivät aitoja, tuoreita, vähäsuolaisia ​​ja puhtaita ainesosia</a:t>
            </a:r>
            <a:r>
              <a:rPr lang="fi-FI" sz="1200" b="0" i="0">
                <a:solidFill>
                  <a:srgbClr val="000000"/>
                </a:solidFill>
                <a:effectLst/>
                <a:latin typeface="Calibri"/>
                <a:ea typeface="Calibri" panose="020F0502020204030204" pitchFamily="34" charset="0"/>
                <a:cs typeface="Calibri"/>
              </a:rPr>
              <a:t>.</a:t>
            </a:r>
            <a:endParaRPr lang="fi-FI" sz="2000" b="0" i="0">
              <a:solidFill>
                <a:srgbClr val="000000"/>
              </a:solidFill>
              <a:effectLst/>
              <a:latin typeface="Calibri"/>
              <a:ea typeface="Calibri" panose="020F0502020204030204" pitchFamily="34" charset="0"/>
              <a:cs typeface="Calibri"/>
            </a:endParaRPr>
          </a:p>
          <a:p>
            <a:pPr fontAlgn="base"/>
            <a:r>
              <a:rPr lang="fi-FI" sz="1200">
                <a:solidFill>
                  <a:schemeClr val="tx1"/>
                </a:solidFill>
                <a:latin typeface="Calibri"/>
                <a:ea typeface="Calibri" panose="020F0502020204030204" pitchFamily="34" charset="0"/>
                <a:cs typeface="Calibri"/>
              </a:rPr>
              <a:t>Kuluttajat odottavat lisäaineetonta elämäntapaa. Tämä on kuitenkin haastava aihe elintarviketeollisuudelle, jonka on taattava elintarviketurvallisuus muilla keinoin kuin säilöntäaineilla. Uusien luonnontuotteisiin perustuvien säilöntäaineiden kysyntä on viime aikoina kasvanut.</a:t>
            </a:r>
            <a:endParaRPr lang="fi-FI"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2819493" y="1310114"/>
            <a:ext cx="4436392"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a:t>
            </a:r>
            <a:r>
              <a:rPr lang="en-US" sz="2400" i="0" err="1">
                <a:effectLst/>
                <a:latin typeface="Calibri" panose="020F0502020204030204" pitchFamily="34" charset="0"/>
                <a:ea typeface="Calibri" panose="020F0502020204030204" pitchFamily="34" charset="0"/>
                <a:cs typeface="Calibri" panose="020F0502020204030204" pitchFamily="34" charset="0"/>
              </a:rPr>
              <a:t>Elintarvikkeiden</a:t>
            </a:r>
            <a:r>
              <a:rPr lang="en-US" sz="2400" i="0">
                <a:effectLst/>
                <a:latin typeface="Calibri" panose="020F0502020204030204" pitchFamily="34" charset="0"/>
                <a:ea typeface="Calibri" panose="020F0502020204030204" pitchFamily="34" charset="0"/>
                <a:cs typeface="Calibri" panose="020F0502020204030204" pitchFamily="34" charset="0"/>
              </a:rPr>
              <a:t> </a:t>
            </a:r>
            <a:r>
              <a:rPr lang="en-US" sz="2400" i="0" err="1">
                <a:effectLst/>
                <a:latin typeface="Calibri" panose="020F0502020204030204" pitchFamily="34" charset="0"/>
                <a:ea typeface="Calibri" panose="020F0502020204030204" pitchFamily="34" charset="0"/>
                <a:cs typeface="Calibri" panose="020F0502020204030204" pitchFamily="34" charset="0"/>
              </a:rPr>
              <a:t>merkintä</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070B937-5870-79DE-3C2D-A0A39F99AB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293410"/>
            <a:ext cx="4352451" cy="19614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66BA60-2950-7A28-3475-F153C791FB41}"/>
              </a:ext>
            </a:extLst>
          </p:cNvPr>
          <p:cNvPicPr>
            <a:picLocks noChangeAspect="1"/>
          </p:cNvPicPr>
          <p:nvPr/>
        </p:nvPicPr>
        <p:blipFill>
          <a:blip r:embed="rId4"/>
          <a:stretch>
            <a:fillRect/>
          </a:stretch>
        </p:blipFill>
        <p:spPr>
          <a:xfrm>
            <a:off x="130337" y="6835287"/>
            <a:ext cx="493080" cy="474817"/>
          </a:xfrm>
          <a:prstGeom prst="rect">
            <a:avLst/>
          </a:prstGeom>
        </p:spPr>
      </p:pic>
      <p:sp>
        <p:nvSpPr>
          <p:cNvPr id="35" name="Text Placeholder 1">
            <a:extLst>
              <a:ext uri="{FF2B5EF4-FFF2-40B4-BE49-F238E27FC236}">
                <a16:creationId xmlns:a16="http://schemas.microsoft.com/office/drawing/2014/main" id="{6C1525E4-B609-C891-978C-7161EE3158F4}"/>
              </a:ext>
            </a:extLst>
          </p:cNvPr>
          <p:cNvSpPr>
            <a:spLocks noGrp="1"/>
          </p:cNvSpPr>
          <p:nvPr>
            <p:ph type="body" sz="quarter" idx="30"/>
          </p:nvPr>
        </p:nvSpPr>
        <p:spPr>
          <a:xfrm>
            <a:off x="1882575" y="255492"/>
            <a:ext cx="532702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latin typeface="Calibri"/>
                <a:ea typeface="Calibri"/>
                <a:cs typeface="Calibri"/>
              </a:rPr>
              <a:t>B</a:t>
            </a:r>
            <a:r>
              <a:rPr kumimoji="0" lang="en-IE" sz="3300" b="0" i="0" u="none" strike="noStrike" kern="1200" cap="none" spc="0" normalizeH="0" baseline="0" noProof="0">
                <a:ln>
                  <a:noFill/>
                </a:ln>
                <a:solidFill>
                  <a:srgbClr val="000000"/>
                </a:solidFill>
                <a:effectLst/>
                <a:uLnTx/>
                <a:uFillTx/>
                <a:latin typeface="Calibri"/>
                <a:ea typeface="Calibri"/>
                <a:cs typeface="Calibri"/>
              </a:rPr>
              <a:t>.2.</a:t>
            </a:r>
            <a:r>
              <a:rPr lang="en-IE" sz="3300" err="1">
                <a:latin typeface="Calibri"/>
                <a:ea typeface="Calibri"/>
                <a:cs typeface="Calibri"/>
              </a:rPr>
              <a:t>Elintarvikkeiden</a:t>
            </a:r>
            <a:r>
              <a:rPr lang="en-IE" sz="3300">
                <a:latin typeface="Calibri"/>
                <a:ea typeface="Calibri"/>
                <a:cs typeface="Calibri"/>
              </a:rPr>
              <a:t>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b="0" i="0" u="none" strike="noStrike" kern="1200" cap="none" spc="0" normalizeH="0" baseline="0" noProof="0">
              <a:ln>
                <a:noFill/>
              </a:ln>
              <a:solidFill>
                <a:srgbClr val="000000"/>
              </a:solidFill>
              <a:effectLst/>
              <a:uLnTx/>
              <a:uFillTx/>
              <a:latin typeface="Calibri"/>
              <a:ea typeface="Calibri"/>
              <a:cs typeface="Calibri"/>
            </a:endParaRPr>
          </a:p>
          <a:p>
            <a:pPr rtl="0"/>
            <a:endParaRPr lang="en-IE" sz="3300"/>
          </a:p>
        </p:txBody>
      </p:sp>
    </p:spTree>
    <p:extLst>
      <p:ext uri="{BB962C8B-B14F-4D97-AF65-F5344CB8AC3E}">
        <p14:creationId xmlns:p14="http://schemas.microsoft.com/office/powerpoint/2010/main" val="186719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2643" y="2202869"/>
            <a:ext cx="6268825" cy="5819024"/>
          </a:xfrm>
        </p:spPr>
        <p:txBody>
          <a:bodyPr lIns="91440" tIns="45720" rIns="91440" bIns="45720" numCol="1" spcCol="288000" anchor="t">
            <a:noAutofit/>
          </a:bodyPr>
          <a:lstStyle/>
          <a:p>
            <a:pPr fontAlgn="base"/>
            <a:r>
              <a:rPr lang="fi-FI" sz="1200" b="1" i="0">
                <a:solidFill>
                  <a:srgbClr val="000000"/>
                </a:solidFill>
                <a:effectLst/>
                <a:latin typeface="Calibri"/>
                <a:ea typeface="Calibri" panose="020F0502020204030204" pitchFamily="34" charset="0"/>
                <a:cs typeface="Calibri"/>
              </a:rPr>
              <a:t>Funktionaaliset ruoat</a:t>
            </a:r>
            <a:r>
              <a:rPr lang="fi-FI" sz="1200">
                <a:latin typeface="Calibri"/>
                <a:ea typeface="Calibri" panose="020F0502020204030204" pitchFamily="34" charset="0"/>
                <a:cs typeface="Calibri"/>
              </a:rPr>
              <a:t> </a:t>
            </a:r>
            <a:endParaRPr lang="fi-FI" sz="1200" b="0" i="0">
              <a:solidFill>
                <a:srgbClr val="000000"/>
              </a:solidFill>
              <a:effectLst/>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Terveellinen ruokavalio koostuu ravitsevien ruokien syömisestä ja niiden mekanismien tunnistamisesta, joilla elintarvikkeet muokkaavat aineenvaihduntaa ja terveyttä. </a:t>
            </a:r>
            <a:r>
              <a:rPr lang="fi-FI" sz="1200" b="1" i="0">
                <a:solidFill>
                  <a:srgbClr val="000000"/>
                </a:solidFill>
                <a:effectLst/>
                <a:latin typeface="Calibri"/>
                <a:ea typeface="Calibri" panose="020F0502020204030204" pitchFamily="34" charset="0"/>
                <a:cs typeface="Calibri"/>
              </a:rPr>
              <a:t>Funktionaaliset ruoat </a:t>
            </a:r>
            <a:r>
              <a:rPr lang="fi-FI" sz="1200" b="0" i="0">
                <a:solidFill>
                  <a:srgbClr val="000000"/>
                </a:solidFill>
                <a:effectLst/>
                <a:latin typeface="Calibri"/>
                <a:ea typeface="Calibri" panose="020F0502020204030204" pitchFamily="34" charset="0"/>
                <a:cs typeface="Calibri"/>
              </a:rPr>
              <a:t>voidaan määritellä minä tahansa ruokana, joka vaikuttaa positiivisesti yksilön terveyteen, fyysiseen suorituskykyyn tai mielentilaan sen ravintoarvon lisäksi. Jotta näitä tuotteita pidettäisiin terveysvaikutteisina elintarvikkeina, niitä tulee kuluttaa säännöllisesti ja niillä on tunnettujen ravitsemuksellisten ominaisuuksiensa lisäksi hyödyllinen, hyvin tunnistettu ja tieteellisesti todistettu vaikutus yksilön terveyteen (Pinto, 2010).</a:t>
            </a:r>
          </a:p>
          <a:p>
            <a:pPr rtl="0" fontAlgn="base"/>
            <a:endParaRPr lang="fi-FI" sz="500" b="0" i="0">
              <a:solidFill>
                <a:srgbClr val="000000"/>
              </a:solidFill>
              <a:effectLst/>
              <a:ea typeface="Calibri" panose="020F0502020204030204" pitchFamily="34" charset="0"/>
            </a:endParaRPr>
          </a:p>
          <a:p>
            <a:pPr rtl="0" fontAlgn="base"/>
            <a:r>
              <a:rPr lang="fi-FI" sz="1200" b="1" i="0">
                <a:solidFill>
                  <a:srgbClr val="000000"/>
                </a:solidFill>
                <a:effectLst/>
                <a:latin typeface="Calibri"/>
                <a:ea typeface="Calibri" panose="020F0502020204030204" pitchFamily="34" charset="0"/>
                <a:cs typeface="Calibri"/>
              </a:rPr>
              <a:t>Ravintoaineet </a:t>
            </a:r>
            <a:r>
              <a:rPr lang="fi-FI" sz="1200" b="0" i="0">
                <a:solidFill>
                  <a:srgbClr val="000000"/>
                </a:solidFill>
                <a:effectLst/>
                <a:latin typeface="Calibri"/>
                <a:ea typeface="Calibri" panose="020F0502020204030204" pitchFamily="34" charset="0"/>
                <a:cs typeface="Calibri"/>
              </a:rPr>
              <a:t>sisältävät usein elintarvikkeista, syntetisoiduista aineista tai kasveista valmistettuja uutteita. Näin saadaan elintarvikkeista eristetty tai puhdistettu tuote, joka esitetään kuluttajalle samannäköisenä kuin lääkkeet. Tämän seurauksena kuluttaja altistuu paljon suuremmalle annokselle bioaktiivisia yhdisteitä kuin mitä hän normaalin ruokavalionsa kautta (Pinto, 2010).</a:t>
            </a:r>
          </a:p>
          <a:p>
            <a:pPr fontAlgn="base"/>
            <a:endParaRPr lang="fi-FI" sz="500">
              <a:latin typeface="Calibri"/>
              <a:ea typeface="Calibri" panose="020F0502020204030204" pitchFamily="34" charset="0"/>
              <a:cs typeface="Calibri"/>
            </a:endParaRPr>
          </a:p>
          <a:p>
            <a:r>
              <a:rPr lang="fi-FI" sz="1200" b="0" i="0">
                <a:solidFill>
                  <a:srgbClr val="000000"/>
                </a:solidFill>
                <a:effectLst/>
                <a:latin typeface="Calibri"/>
                <a:ea typeface="Calibri" panose="020F0502020204030204" pitchFamily="34" charset="0"/>
                <a:cs typeface="Calibri"/>
              </a:rPr>
              <a:t>Nämä ravintoaineet </a:t>
            </a:r>
            <a:r>
              <a:rPr lang="fi-FI" sz="1200">
                <a:latin typeface="Calibri"/>
                <a:ea typeface="Calibri" panose="020F0502020204030204" pitchFamily="34" charset="0"/>
                <a:cs typeface="Calibri"/>
              </a:rPr>
              <a:t>voivat </a:t>
            </a:r>
            <a:r>
              <a:rPr lang="fi-FI" sz="1200" b="0" i="0">
                <a:solidFill>
                  <a:srgbClr val="000000"/>
                </a:solidFill>
                <a:effectLst/>
                <a:latin typeface="Calibri"/>
                <a:ea typeface="Calibri" panose="020F0502020204030204" pitchFamily="34" charset="0"/>
                <a:cs typeface="Calibri"/>
              </a:rPr>
              <a:t>auttaa </a:t>
            </a:r>
            <a:r>
              <a:rPr lang="fi-FI" sz="1200">
                <a:latin typeface="Calibri"/>
                <a:ea typeface="Calibri" panose="020F0502020204030204" pitchFamily="34" charset="0"/>
                <a:cs typeface="Calibri"/>
              </a:rPr>
              <a:t>sairauksien torjunnassa, </a:t>
            </a:r>
            <a:r>
              <a:rPr lang="fi-FI" sz="1200" b="0" i="0">
                <a:solidFill>
                  <a:srgbClr val="000000"/>
                </a:solidFill>
                <a:effectLst/>
                <a:latin typeface="Calibri"/>
                <a:ea typeface="Calibri" panose="020F0502020204030204" pitchFamily="34" charset="0"/>
                <a:cs typeface="Calibri"/>
              </a:rPr>
              <a:t>kuten liikalihavuus, sydän- ja verisuonitaudit, syöpä, osteoporoosi, niveltulehdus, diabetes, kolesteroli jne</a:t>
            </a:r>
            <a:r>
              <a:rPr lang="fi-FI" sz="1200">
                <a:latin typeface="Calibri"/>
                <a:ea typeface="Calibri" panose="020F0502020204030204" pitchFamily="34" charset="0"/>
                <a:cs typeface="Calibri"/>
              </a:rPr>
              <a:t>.</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koska ne sisältävät</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terveellisiä komponentteja, kuten ruokavalio</a:t>
            </a:r>
            <a:r>
              <a:rPr lang="fi-FI" sz="1200" b="0" i="0">
                <a:solidFill>
                  <a:srgbClr val="000000"/>
                </a:solidFill>
                <a:effectLst/>
                <a:latin typeface="Calibri"/>
                <a:ea typeface="Calibri" panose="020F0502020204030204" pitchFamily="34" charset="0"/>
                <a:cs typeface="Calibri"/>
              </a:rPr>
              <a:t>kuituja, prebiootteja, probiootteja, monityydyttymättömiä rasva</a:t>
            </a:r>
            <a:r>
              <a:rPr lang="fi-FI" sz="1200">
                <a:latin typeface="Calibri"/>
                <a:ea typeface="Calibri" panose="020F0502020204030204" pitchFamily="34" charset="0"/>
                <a:cs typeface="Calibri"/>
              </a:rPr>
              <a:t>happoja ja antioksidantteja. </a:t>
            </a:r>
            <a:r>
              <a:rPr lang="fi-FI" sz="1200" b="0" i="0">
                <a:solidFill>
                  <a:srgbClr val="000000"/>
                </a:solidFill>
                <a:effectLst/>
                <a:latin typeface="Calibri"/>
                <a:ea typeface="Calibri" panose="020F0502020204030204" pitchFamily="34" charset="0"/>
                <a:cs typeface="Calibri"/>
              </a:rPr>
              <a:t>On tärkeää mainita, että ravintoaineet voidaan luokitella kahteen ryhmään: mahdolliset ravintoaineet ja vakiintuneet ravintoaineet. Potentiaalinen ravintoaine voi tulla vakiintuneeksi vasta, kun sen terveydellisistä ja lääketieteellisistä eduista on saatu tehokasta kliinistä tietoa (Das et al., 2012).</a:t>
            </a:r>
            <a:endParaRPr lang="fi-FI" sz="1200" b="0" i="0">
              <a:solidFill>
                <a:srgbClr val="000000"/>
              </a:solidFill>
              <a:effectLst/>
              <a:ea typeface="Calibri" panose="020F0502020204030204" pitchFamily="34" charset="0"/>
            </a:endParaRPr>
          </a:p>
          <a:p>
            <a:pPr rtl="0" fontAlgn="base"/>
            <a:endParaRPr lang="fi-FI" sz="500" b="0" i="0">
              <a:solidFill>
                <a:srgbClr val="000000"/>
              </a:solidFill>
              <a:effectLst/>
              <a:ea typeface="Calibri" panose="020F0502020204030204" pitchFamily="34" charset="0"/>
            </a:endParaRPr>
          </a:p>
          <a:p>
            <a:pPr rtl="0" fontAlgn="base"/>
            <a:r>
              <a:rPr lang="fi-FI" sz="1200">
                <a:latin typeface="Calibri"/>
                <a:ea typeface="Calibri" panose="020F0502020204030204" pitchFamily="34" charset="0"/>
                <a:cs typeface="Calibri"/>
              </a:rPr>
              <a:t>”Pellol</a:t>
            </a:r>
            <a:r>
              <a:rPr lang="fi-FI" sz="1200" b="0" i="0">
                <a:solidFill>
                  <a:srgbClr val="000000"/>
                </a:solidFill>
                <a:effectLst/>
                <a:latin typeface="Calibri"/>
                <a:ea typeface="Calibri" panose="020F0502020204030204" pitchFamily="34" charset="0"/>
                <a:cs typeface="Calibri"/>
              </a:rPr>
              <a:t>ta pöytään” -strategian mukaisesti EU ehdotti elintarvikkeiden kulutusta koskevia toimia, joihin sisältyy asiakkaiden tietoisuuden lisääminen terveelliseen ja kestävään ruokavalioon liittyvistä ruokavalinnoista, elintarvikkeiden pakkausmerkinnät sekä verotuksen helpottaminen terveelliseen ja kestävään suuntaan, ruokailutottumuksien tavoitteiden asettaminen ruokahävikin vähentämiseksi, mukaan lukien viimeinen käyttö- ja parasta ennen -päivämäärät. </a:t>
            </a:r>
            <a:r>
              <a:rPr lang="fi-FI" sz="1200">
                <a:latin typeface="Calibri"/>
                <a:ea typeface="Calibri" panose="020F0502020204030204" pitchFamily="34" charset="0"/>
                <a:cs typeface="Calibri"/>
              </a:rPr>
              <a:t>Yhtenä hyvänä e</a:t>
            </a:r>
            <a:r>
              <a:rPr lang="fi-FI" sz="1200" b="0" i="0">
                <a:solidFill>
                  <a:srgbClr val="000000"/>
                </a:solidFill>
                <a:effectLst/>
                <a:latin typeface="Calibri"/>
                <a:ea typeface="Calibri" panose="020F0502020204030204" pitchFamily="34" charset="0"/>
                <a:cs typeface="Calibri"/>
              </a:rPr>
              <a:t>simerkkinä terveellisestä valinnasta ja suomalaisesta ravitsemusvastuusta on kansanterveysjärjestöjen yhdessä kehitämä </a:t>
            </a:r>
            <a:r>
              <a:rPr lang="fi-FI" sz="1200" b="0" i="0">
                <a:solidFill>
                  <a:srgbClr val="000000"/>
                </a:solidFill>
                <a:effectLst/>
                <a:latin typeface="Calibri"/>
                <a:ea typeface="Calibri" panose="020F0502020204030204" pitchFamily="34" charset="0"/>
                <a:cs typeface="Calibri"/>
                <a:hlinkClick r:id="rId3"/>
              </a:rPr>
              <a:t>sydänmerkkijärjestelmä.</a:t>
            </a:r>
            <a:r>
              <a:rPr lang="fi-FI" sz="1200" b="0" i="0">
                <a:solidFill>
                  <a:srgbClr val="000000"/>
                </a:solidFill>
                <a:effectLst/>
                <a:latin typeface="Calibri"/>
                <a:ea typeface="Calibri" panose="020F0502020204030204" pitchFamily="34" charset="0"/>
                <a:cs typeface="Calibri"/>
              </a:rPr>
              <a:t> (kuva 4)</a:t>
            </a:r>
          </a:p>
          <a:p>
            <a:pPr rtl="0" fontAlgn="base"/>
            <a:endParaRPr lang="fi-FI" sz="500" b="0" i="0">
              <a:solidFill>
                <a:srgbClr val="000000"/>
              </a:solidFill>
              <a:effectLst/>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Maailmalla yksi käytössä oleva ravitsemukseen liittävä merkintätapa on </a:t>
            </a:r>
            <a:r>
              <a:rPr lang="fi-FI" sz="1200" b="1" i="0">
                <a:solidFill>
                  <a:srgbClr val="000000"/>
                </a:solidFill>
                <a:effectLst/>
                <a:latin typeface="Calibri"/>
                <a:ea typeface="Calibri" panose="020F0502020204030204" pitchFamily="34" charset="0"/>
                <a:cs typeface="Calibri"/>
              </a:rPr>
              <a:t>Nutri-pisteet </a:t>
            </a:r>
            <a:r>
              <a:rPr lang="fi-FI" sz="1200">
                <a:latin typeface="Calibri"/>
                <a:ea typeface="Calibri" panose="020F0502020204030204" pitchFamily="34" charset="0"/>
                <a:cs typeface="Calibri"/>
              </a:rPr>
              <a:t>(kuva 4), </a:t>
            </a:r>
            <a:r>
              <a:rPr lang="fi-FI" sz="1200" b="0" i="0">
                <a:solidFill>
                  <a:srgbClr val="000000"/>
                </a:solidFill>
                <a:effectLst/>
                <a:latin typeface="Calibri"/>
                <a:ea typeface="Calibri" panose="020F0502020204030204" pitchFamily="34" charset="0"/>
                <a:cs typeface="Calibri"/>
              </a:rPr>
              <a:t>jossa 5-portainen väri- ja kirjainasteikko antaa yleiskuvan ruuan ravitsemuksellisesta laadusta</a:t>
            </a:r>
            <a:r>
              <a:rPr lang="fi-FI" sz="1200">
                <a:latin typeface="Calibri"/>
                <a:ea typeface="Calibri" panose="020F0502020204030204" pitchFamily="34" charset="0"/>
                <a:cs typeface="Calibri"/>
              </a:rPr>
              <a:t>, mutta asteikossa on joitain puutteita ja se voi olla harhaanjohtavaa. Tarvitaankin kansainvälinen standardoitu elintarvikkeiden merkintäjärjestelmä.</a:t>
            </a:r>
            <a:endParaRPr lang="fi-FI" sz="1200" b="0" i="0">
              <a:solidFill>
                <a:srgbClr val="000000"/>
              </a:solidFill>
              <a:effectLst/>
              <a:ea typeface="Calibri" panose="020F0502020204030204" pitchFamily="34" charset="0"/>
            </a:endParaRPr>
          </a:p>
          <a:p>
            <a:pPr algn="l" rtl="0" fontAlgn="base"/>
            <a:endParaRPr lang="fi-FI" sz="1200" b="0" i="0">
              <a:solidFill>
                <a:srgbClr val="000000"/>
              </a:solidFill>
              <a:effectLst/>
              <a:ea typeface="Calibri" panose="020F0502020204030204" pitchFamily="34" charset="0"/>
            </a:endParaRPr>
          </a:p>
          <a:p>
            <a:pPr algn="l" rtl="0" fontAlgn="base"/>
            <a:endParaRPr lang="fi-FI" sz="1200" i="0">
              <a:solidFill>
                <a:srgbClr val="000000"/>
              </a:solidFill>
              <a:effectLst/>
              <a:ea typeface="Calibri" panose="020F0502020204030204" pitchFamily="34" charset="0"/>
            </a:endParaRPr>
          </a:p>
          <a:p>
            <a:pPr algn="l" rtl="0" fontAlgn="base"/>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742027" y="1326518"/>
            <a:ext cx="6489234"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a:t>
            </a:r>
            <a:r>
              <a:rPr lang="en-US" sz="2400" i="0" err="1">
                <a:effectLst/>
                <a:latin typeface="Calibri" panose="020F0502020204030204" pitchFamily="34" charset="0"/>
                <a:ea typeface="Calibri" panose="020F0502020204030204" pitchFamily="34" charset="0"/>
                <a:cs typeface="Calibri" panose="020F0502020204030204" pitchFamily="34" charset="0"/>
              </a:rPr>
              <a:t>Elintarvikkeiden</a:t>
            </a:r>
            <a:r>
              <a:rPr lang="en-US" sz="2400" i="0">
                <a:effectLst/>
                <a:latin typeface="Calibri" panose="020F0502020204030204" pitchFamily="34" charset="0"/>
                <a:ea typeface="Calibri" panose="020F0502020204030204" pitchFamily="34" charset="0"/>
                <a:cs typeface="Calibri" panose="020F0502020204030204" pitchFamily="34" charset="0"/>
              </a:rPr>
              <a:t> </a:t>
            </a:r>
            <a:r>
              <a:rPr lang="en-US" sz="2400" i="0" err="1">
                <a:effectLst/>
                <a:latin typeface="Calibri" panose="020F0502020204030204" pitchFamily="34" charset="0"/>
                <a:ea typeface="Calibri" panose="020F0502020204030204" pitchFamily="34" charset="0"/>
                <a:cs typeface="Calibri" panose="020F0502020204030204" pitchFamily="34" charset="0"/>
              </a:rPr>
              <a:t>merkintä</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77" name="Picture 2076" descr="Graphical user interface, text, application, chat or text message  Description automatically generated">
            <a:extLst>
              <a:ext uri="{FF2B5EF4-FFF2-40B4-BE49-F238E27FC236}">
                <a16:creationId xmlns:a16="http://schemas.microsoft.com/office/drawing/2014/main" id="{B40B1488-8B52-D34F-E572-BED492BE9A85}"/>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898183" y="8054086"/>
            <a:ext cx="2657659" cy="905652"/>
          </a:xfrm>
          <a:prstGeom prst="rect">
            <a:avLst/>
          </a:prstGeom>
        </p:spPr>
      </p:pic>
      <p:sp>
        <p:nvSpPr>
          <p:cNvPr id="2078" name="TextBox 2077">
            <a:extLst>
              <a:ext uri="{FF2B5EF4-FFF2-40B4-BE49-F238E27FC236}">
                <a16:creationId xmlns:a16="http://schemas.microsoft.com/office/drawing/2014/main" id="{17F226F0-0283-9BDD-FD32-99047F2EA844}"/>
              </a:ext>
            </a:extLst>
          </p:cNvPr>
          <p:cNvSpPr txBox="1"/>
          <p:nvPr/>
        </p:nvSpPr>
        <p:spPr>
          <a:xfrm>
            <a:off x="849968" y="8968413"/>
            <a:ext cx="6746369" cy="246221"/>
          </a:xfrm>
          <a:prstGeom prst="rect">
            <a:avLst/>
          </a:prstGeom>
          <a:noFill/>
        </p:spPr>
        <p:txBody>
          <a:bodyPr wrap="square" lIns="91440" tIns="45720" rIns="91440" bIns="45720" rtlCol="0" anchor="t">
            <a:spAutoFit/>
          </a:bodyPr>
          <a:lstStyle/>
          <a:p>
            <a:pPr algn="l" rtl="0"/>
            <a:r>
              <a:rPr lang="en-IE" sz="1000" b="1">
                <a:latin typeface="Calibri"/>
                <a:ea typeface="Calibri" panose="020F0502020204030204" pitchFamily="34" charset="0"/>
                <a:cs typeface="Calibri"/>
              </a:rPr>
              <a:t>Kuva 4 – </a:t>
            </a:r>
            <a:r>
              <a:rPr lang="en-IE" sz="1000" err="1">
                <a:latin typeface="Calibri"/>
                <a:ea typeface="Calibri" panose="020F0502020204030204" pitchFamily="34" charset="0"/>
                <a:cs typeface="Calibri"/>
              </a:rPr>
              <a:t>Esimerkki</a:t>
            </a:r>
            <a:r>
              <a:rPr lang="en-IE" sz="1000">
                <a:latin typeface="Calibri"/>
                <a:ea typeface="Calibri" panose="020F0502020204030204" pitchFamily="34" charset="0"/>
                <a:cs typeface="Calibri"/>
              </a:rPr>
              <a:t> </a:t>
            </a:r>
            <a:r>
              <a:rPr lang="en-IE" sz="1000" err="1">
                <a:latin typeface="Calibri"/>
                <a:ea typeface="Calibri" panose="020F0502020204030204" pitchFamily="34" charset="0"/>
                <a:cs typeface="Calibri"/>
              </a:rPr>
              <a:t>liikennevalomerkistä</a:t>
            </a:r>
            <a:r>
              <a:rPr lang="en-IE" sz="1000">
                <a:latin typeface="Calibri"/>
                <a:ea typeface="Calibri" panose="020F0502020204030204" pitchFamily="34" charset="0"/>
                <a:cs typeface="Calibri"/>
              </a:rPr>
              <a:t> tai Nutri-</a:t>
            </a:r>
            <a:r>
              <a:rPr lang="en-IE" sz="1000" err="1">
                <a:latin typeface="Calibri"/>
                <a:ea typeface="Calibri" panose="020F0502020204030204" pitchFamily="34" charset="0"/>
                <a:cs typeface="Calibri"/>
              </a:rPr>
              <a:t>pistemäärästä</a:t>
            </a:r>
            <a:r>
              <a:rPr lang="en-IE" sz="1000">
                <a:latin typeface="Calibri"/>
                <a:ea typeface="Calibri" panose="020F0502020204030204" pitchFamily="34" charset="0"/>
                <a:cs typeface="Calibri"/>
              </a:rPr>
              <a:t> </a:t>
            </a:r>
            <a:r>
              <a:rPr lang="en-IE" sz="1000" err="1">
                <a:latin typeface="Calibri"/>
                <a:ea typeface="Calibri" panose="020F0502020204030204" pitchFamily="34" charset="0"/>
                <a:cs typeface="Calibri"/>
              </a:rPr>
              <a:t>sekä</a:t>
            </a:r>
            <a:r>
              <a:rPr lang="en-IE" sz="1000">
                <a:latin typeface="Calibri"/>
                <a:ea typeface="Calibri" panose="020F0502020204030204" pitchFamily="34" charset="0"/>
                <a:cs typeface="Calibri"/>
              </a:rPr>
              <a:t> </a:t>
            </a:r>
            <a:r>
              <a:rPr lang="en-IE" sz="1000" err="1">
                <a:latin typeface="Calibri"/>
                <a:ea typeface="Calibri" panose="020F0502020204030204" pitchFamily="34" charset="0"/>
                <a:cs typeface="Calibri"/>
              </a:rPr>
              <a:t>Suomessa</a:t>
            </a:r>
            <a:r>
              <a:rPr lang="en-IE" sz="1000">
                <a:latin typeface="Calibri"/>
                <a:ea typeface="Calibri" panose="020F0502020204030204" pitchFamily="34" charset="0"/>
                <a:cs typeface="Calibri"/>
              </a:rPr>
              <a:t> </a:t>
            </a:r>
            <a:r>
              <a:rPr lang="en-IE" sz="1000" err="1">
                <a:latin typeface="Calibri"/>
                <a:ea typeface="Calibri" panose="020F0502020204030204" pitchFamily="34" charset="0"/>
                <a:cs typeface="Calibri"/>
              </a:rPr>
              <a:t>käytössä</a:t>
            </a:r>
            <a:r>
              <a:rPr lang="en-IE" sz="1000">
                <a:latin typeface="Calibri"/>
                <a:ea typeface="Calibri" panose="020F0502020204030204" pitchFamily="34" charset="0"/>
                <a:cs typeface="Calibri"/>
              </a:rPr>
              <a:t> </a:t>
            </a:r>
            <a:r>
              <a:rPr lang="en-IE" sz="1000" err="1">
                <a:latin typeface="Calibri"/>
                <a:ea typeface="Calibri" panose="020F0502020204030204" pitchFamily="34" charset="0"/>
                <a:cs typeface="Calibri"/>
              </a:rPr>
              <a:t>olevasta</a:t>
            </a:r>
            <a:r>
              <a:rPr lang="en-IE" sz="1000">
                <a:latin typeface="Calibri"/>
                <a:ea typeface="Calibri" panose="020F0502020204030204" pitchFamily="34" charset="0"/>
                <a:cs typeface="Calibri"/>
              </a:rPr>
              <a:t> </a:t>
            </a:r>
            <a:r>
              <a:rPr lang="en-IE" sz="1000" err="1">
                <a:latin typeface="Calibri"/>
                <a:ea typeface="Calibri" panose="020F0502020204030204" pitchFamily="34" charset="0"/>
                <a:cs typeface="Calibri"/>
              </a:rPr>
              <a:t>sydänmerkistä</a:t>
            </a:r>
            <a:r>
              <a:rPr lang="en-IE" sz="1000">
                <a:latin typeface="Calibri"/>
                <a:ea typeface="Calibri" panose="020F0502020204030204" pitchFamily="34" charset="0"/>
                <a:cs typeface="Calibri"/>
              </a:rPr>
              <a:t>. (Wikimedia)</a:t>
            </a:r>
          </a:p>
        </p:txBody>
      </p:sp>
      <p:sp>
        <p:nvSpPr>
          <p:cNvPr id="2080" name="TextBox 2079">
            <a:extLst>
              <a:ext uri="{FF2B5EF4-FFF2-40B4-BE49-F238E27FC236}">
                <a16:creationId xmlns:a16="http://schemas.microsoft.com/office/drawing/2014/main" id="{E5F276A4-C255-CA67-C6AB-5379E522498E}"/>
              </a:ext>
            </a:extLst>
          </p:cNvPr>
          <p:cNvSpPr txBox="1"/>
          <p:nvPr/>
        </p:nvSpPr>
        <p:spPr>
          <a:xfrm>
            <a:off x="912644" y="9365443"/>
            <a:ext cx="6197267" cy="461665"/>
          </a:xfrm>
          <a:prstGeom prst="rect">
            <a:avLst/>
          </a:prstGeom>
          <a:noFill/>
        </p:spPr>
        <p:txBody>
          <a:bodyPr wrap="square">
            <a:spAutoFit/>
          </a:bodyPr>
          <a:lstStyle/>
          <a:p>
            <a:pPr algn="l" rtl="0" fontAlgn="base"/>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Tulevaisuudessa</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on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ehdotettava</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kestävää</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elintarvikkeiden</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merkintätapaa</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jotta</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kuluttajat</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voivat</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tehdä</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kestäviä</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elintarvikevalintoja</a:t>
            </a:r>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2081" name="Picture 2080" descr="Graphical user interface, application  Description automatically generated">
            <a:extLst>
              <a:ext uri="{FF2B5EF4-FFF2-40B4-BE49-F238E27FC236}">
                <a16:creationId xmlns:a16="http://schemas.microsoft.com/office/drawing/2014/main" id="{7AB2EC90-2F10-9AC6-1A9D-2C065AB25F0C}"/>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116800" y="8056435"/>
            <a:ext cx="1397421" cy="936983"/>
          </a:xfrm>
          <a:prstGeom prst="rect">
            <a:avLst/>
          </a:prstGeom>
        </p:spPr>
      </p:pic>
      <p:pic>
        <p:nvPicPr>
          <p:cNvPr id="2083" name="Graphic 2082" descr="Lights On with solid fill">
            <a:extLst>
              <a:ext uri="{FF2B5EF4-FFF2-40B4-BE49-F238E27FC236}">
                <a16:creationId xmlns:a16="http://schemas.microsoft.com/office/drawing/2014/main" id="{7ABC9E20-8D3E-5D26-AE37-5958C6BE902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3524" y="9297121"/>
            <a:ext cx="581666" cy="581666"/>
          </a:xfrm>
          <a:prstGeom prst="rect">
            <a:avLst/>
          </a:prstGeom>
        </p:spPr>
      </p:pic>
      <p:pic>
        <p:nvPicPr>
          <p:cNvPr id="4" name="Kuva 3">
            <a:extLst>
              <a:ext uri="{FF2B5EF4-FFF2-40B4-BE49-F238E27FC236}">
                <a16:creationId xmlns:a16="http://schemas.microsoft.com/office/drawing/2014/main" id="{21EA9F80-C740-020D-A39E-1076FC486DE6}"/>
              </a:ext>
            </a:extLst>
          </p:cNvPr>
          <p:cNvPicPr>
            <a:picLocks noChangeAspect="1"/>
          </p:cNvPicPr>
          <p:nvPr/>
        </p:nvPicPr>
        <p:blipFill>
          <a:blip r:embed="rId10"/>
          <a:stretch>
            <a:fillRect/>
          </a:stretch>
        </p:blipFill>
        <p:spPr>
          <a:xfrm>
            <a:off x="5974611" y="8014927"/>
            <a:ext cx="910734" cy="910734"/>
          </a:xfrm>
          <a:prstGeom prst="rect">
            <a:avLst/>
          </a:prstGeom>
        </p:spPr>
      </p:pic>
      <p:sp>
        <p:nvSpPr>
          <p:cNvPr id="35" name="Text Placeholder 1">
            <a:extLst>
              <a:ext uri="{FF2B5EF4-FFF2-40B4-BE49-F238E27FC236}">
                <a16:creationId xmlns:a16="http://schemas.microsoft.com/office/drawing/2014/main" id="{DADC89B6-E942-9141-029B-A906AC3A3AF7}"/>
              </a:ext>
            </a:extLst>
          </p:cNvPr>
          <p:cNvSpPr>
            <a:spLocks noGrp="1"/>
          </p:cNvSpPr>
          <p:nvPr>
            <p:ph type="body" sz="quarter" idx="30"/>
          </p:nvPr>
        </p:nvSpPr>
        <p:spPr>
          <a:xfrm>
            <a:off x="1882575" y="255492"/>
            <a:ext cx="532702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latin typeface="Calibri"/>
                <a:ea typeface="Calibri"/>
                <a:cs typeface="Calibri"/>
              </a:rPr>
              <a:t>B</a:t>
            </a:r>
            <a:r>
              <a:rPr kumimoji="0" lang="en-IE" sz="3300" b="0" i="0" u="none" strike="noStrike" kern="1200" cap="none" spc="0" normalizeH="0" baseline="0" noProof="0">
                <a:ln>
                  <a:noFill/>
                </a:ln>
                <a:solidFill>
                  <a:srgbClr val="000000"/>
                </a:solidFill>
                <a:effectLst/>
                <a:uLnTx/>
                <a:uFillTx/>
                <a:latin typeface="Calibri"/>
                <a:ea typeface="Calibri"/>
                <a:cs typeface="Calibri"/>
              </a:rPr>
              <a:t>.2.</a:t>
            </a:r>
            <a:r>
              <a:rPr lang="en-IE" sz="3300" err="1">
                <a:latin typeface="Calibri"/>
                <a:ea typeface="Calibri"/>
                <a:cs typeface="Calibri"/>
              </a:rPr>
              <a:t>Elintarvikkeiden</a:t>
            </a:r>
            <a:r>
              <a:rPr lang="en-IE" sz="3300">
                <a:latin typeface="Calibri"/>
                <a:ea typeface="Calibri"/>
                <a:cs typeface="Calibri"/>
              </a:rPr>
              <a:t>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b="0" i="0" u="none" strike="noStrike" kern="1200" cap="none" spc="0" normalizeH="0" baseline="0" noProof="0">
              <a:ln>
                <a:noFill/>
              </a:ln>
              <a:solidFill>
                <a:srgbClr val="000000"/>
              </a:solidFill>
              <a:effectLst/>
              <a:uLnTx/>
              <a:uFillTx/>
              <a:latin typeface="Calibri"/>
              <a:ea typeface="Calibri"/>
              <a:cs typeface="Calibri"/>
            </a:endParaRPr>
          </a:p>
          <a:p>
            <a:pPr rtl="0"/>
            <a:endParaRPr lang="en-IE" sz="3300"/>
          </a:p>
        </p:txBody>
      </p:sp>
    </p:spTree>
    <p:extLst>
      <p:ext uri="{BB962C8B-B14F-4D97-AF65-F5344CB8AC3E}">
        <p14:creationId xmlns:p14="http://schemas.microsoft.com/office/powerpoint/2010/main" val="364789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19CBD4-A16E-2CF6-58F1-45A8DFE73B2D}"/>
              </a:ext>
            </a:extLst>
          </p:cNvPr>
          <p:cNvSpPr>
            <a:spLocks noGrp="1"/>
          </p:cNvSpPr>
          <p:nvPr>
            <p:ph type="sldNum" sz="quarter" idx="4"/>
          </p:nvPr>
        </p:nvSpPr>
        <p:spPr>
          <a:xfrm>
            <a:off x="6169640" y="10134784"/>
            <a:ext cx="1047264" cy="465822"/>
          </a:xfrm>
        </p:spPr>
        <p:txBody>
          <a:bodyPr/>
          <a:lstStyle/>
          <a:p>
            <a:fld id="{CB2079F2-58AF-ED44-82D7-E04B2F6FD686}" type="slidenum">
              <a:rPr lang="en-US" smtClean="0"/>
              <a:pPr/>
              <a:t>37</a:t>
            </a:fld>
            <a:endParaRPr lang="en-US"/>
          </a:p>
        </p:txBody>
      </p:sp>
      <p:pic>
        <p:nvPicPr>
          <p:cNvPr id="7" name="Picture Placeholder 14" descr="Dry food items in cardboard box">
            <a:extLst>
              <a:ext uri="{FF2B5EF4-FFF2-40B4-BE49-F238E27FC236}">
                <a16:creationId xmlns:a16="http://schemas.microsoft.com/office/drawing/2014/main" id="{19F1188E-6A16-6E68-640B-50231797EE5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t="88" b="88"/>
          <a:stretch>
            <a:fillRect/>
          </a:stretch>
        </p:blipFill>
        <p:spPr>
          <a:xfrm>
            <a:off x="0" y="-11113"/>
            <a:ext cx="7559675" cy="2722563"/>
          </a:xfrm>
        </p:spPr>
      </p:pic>
      <p:sp>
        <p:nvSpPr>
          <p:cNvPr id="8" name="Text Placeholder 2">
            <a:extLst>
              <a:ext uri="{FF2B5EF4-FFF2-40B4-BE49-F238E27FC236}">
                <a16:creationId xmlns:a16="http://schemas.microsoft.com/office/drawing/2014/main" id="{30C2B86F-187A-0D51-8EC7-7FD2D1C599A8}"/>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9" name="Text Placeholder 3">
            <a:extLst>
              <a:ext uri="{FF2B5EF4-FFF2-40B4-BE49-F238E27FC236}">
                <a16:creationId xmlns:a16="http://schemas.microsoft.com/office/drawing/2014/main" id="{1E860664-DBE8-78E3-2D76-7529B5685E14}"/>
              </a:ext>
            </a:extLst>
          </p:cNvPr>
          <p:cNvSpPr>
            <a:spLocks noGrp="1"/>
          </p:cNvSpPr>
          <p:nvPr>
            <p:ph type="body" sz="quarter" idx="42"/>
          </p:nvPr>
        </p:nvSpPr>
        <p:spPr>
          <a:xfrm>
            <a:off x="587192" y="4757488"/>
            <a:ext cx="6972483" cy="4841516"/>
          </a:xfrm>
        </p:spPr>
        <p:txBody>
          <a:bodyPr/>
          <a:lstStyle/>
          <a:p>
            <a:pPr algn="l" rtl="0"/>
            <a:r>
              <a:rPr lang="fi-FI" sz="1200" b="1">
                <a:ea typeface="Calibri" panose="020F0502020204030204" pitchFamily="34" charset="0"/>
              </a:rPr>
              <a:t>Käytännön tehtävä 1:</a:t>
            </a:r>
          </a:p>
          <a:p>
            <a:pPr algn="l" rtl="0" fontAlgn="base"/>
            <a:r>
              <a:rPr lang="fi-FI" sz="1200" b="0" i="0">
                <a:solidFill>
                  <a:srgbClr val="000000"/>
                </a:solidFill>
                <a:effectLst/>
                <a:ea typeface="Calibri" panose="020F0502020204030204" pitchFamily="34" charset="0"/>
              </a:rPr>
              <a:t>Pyydä opiskelijoita katsomaan tämä </a:t>
            </a:r>
            <a:r>
              <a:rPr lang="fi-FI" sz="1200" b="1" i="0">
                <a:solidFill>
                  <a:srgbClr val="F79037"/>
                </a:solidFill>
                <a:effectLst/>
                <a:ea typeface="Calibri" panose="020F0502020204030204" pitchFamily="34" charset="0"/>
                <a:hlinkClick r:id="rId3">
                  <a:extLst>
                    <a:ext uri="{A12FA001-AC4F-418D-AE19-62706E023703}">
                      <ahyp:hlinkClr xmlns:ahyp="http://schemas.microsoft.com/office/drawing/2018/hyperlinkcolor" val="tx"/>
                    </a:ext>
                  </a:extLst>
                </a:hlinkClick>
              </a:rPr>
              <a:t>video</a:t>
            </a:r>
            <a:r>
              <a:rPr lang="fi-FI" sz="1200" b="1" i="0">
                <a:solidFill>
                  <a:srgbClr val="F79037"/>
                </a:solidFill>
                <a:effectLst/>
                <a:ea typeface="Calibri" panose="020F0502020204030204" pitchFamily="34" charset="0"/>
              </a:rPr>
              <a:t> </a:t>
            </a:r>
            <a:r>
              <a:rPr lang="fi-FI" sz="1200">
                <a:ea typeface="Calibri" panose="020F0502020204030204" pitchFamily="34" charset="0"/>
              </a:rPr>
              <a:t>j</a:t>
            </a:r>
            <a:r>
              <a:rPr lang="fi-FI" sz="1200" b="0" i="0">
                <a:solidFill>
                  <a:srgbClr val="000000"/>
                </a:solidFill>
                <a:effectLst/>
                <a:ea typeface="Calibri" panose="020F0502020204030204" pitchFamily="34" charset="0"/>
              </a:rPr>
              <a:t>a keskustelkaa elintarvikkeiden merkintöjen ja ruokajätteen välisestä yhteydestä.</a:t>
            </a:r>
          </a:p>
          <a:p>
            <a:pPr algn="l" rtl="0" fontAlgn="base"/>
            <a:endParaRPr lang="fi-FI" sz="500">
              <a:solidFill>
                <a:schemeClr val="tx1"/>
              </a:solidFill>
              <a:ea typeface="Calibri" panose="020F0502020204030204" pitchFamily="34" charset="0"/>
            </a:endParaRPr>
          </a:p>
          <a:p>
            <a:pPr algn="l" rtl="0"/>
            <a:r>
              <a:rPr lang="fi-FI" sz="1200" b="1">
                <a:ea typeface="Calibri" panose="020F0502020204030204" pitchFamily="34" charset="0"/>
              </a:rPr>
              <a:t>Käytännön tehtävä 2:</a:t>
            </a:r>
          </a:p>
          <a:p>
            <a:pPr algn="l" rtl="0"/>
            <a:r>
              <a:rPr lang="fi-FI" sz="1200">
                <a:ea typeface="Calibri" panose="020F0502020204030204" pitchFamily="34" charset="0"/>
              </a:rPr>
              <a:t>Pyydä </a:t>
            </a:r>
            <a:r>
              <a:rPr lang="fi-FI" sz="1200" b="0" i="0">
                <a:solidFill>
                  <a:srgbClr val="000000"/>
                </a:solidFill>
                <a:effectLst/>
                <a:ea typeface="Calibri" panose="020F0502020204030204" pitchFamily="34" charset="0"/>
              </a:rPr>
              <a:t>opiskelijoita</a:t>
            </a:r>
            <a:r>
              <a:rPr lang="fi-FI" sz="1200">
                <a:ea typeface="Calibri" panose="020F0502020204030204" pitchFamily="34" charset="0"/>
              </a:rPr>
              <a:t> analysoimaan eri elintarvikepakkausten etiketit ja tarkistamaan, onko kaikki pakolliset tiedot mainittu.</a:t>
            </a:r>
          </a:p>
          <a:p>
            <a:pPr algn="l" rtl="0"/>
            <a:endParaRPr lang="fi-FI" sz="500">
              <a:solidFill>
                <a:schemeClr val="tx1"/>
              </a:solidFill>
              <a:ea typeface="Calibri" panose="020F0502020204030204" pitchFamily="34" charset="0"/>
            </a:endParaRPr>
          </a:p>
          <a:p>
            <a:pPr algn="l" rtl="0"/>
            <a:r>
              <a:rPr lang="fi-FI" sz="1200" b="1">
                <a:solidFill>
                  <a:schemeClr val="tx1"/>
                </a:solidFill>
                <a:ea typeface="Calibri" panose="020F0502020204030204" pitchFamily="34" charset="0"/>
              </a:rPr>
              <a:t>Käytännön tehtävä 3:</a:t>
            </a:r>
          </a:p>
          <a:p>
            <a:pPr algn="l" rtl="0"/>
            <a:r>
              <a:rPr lang="fi-FI" sz="1200">
                <a:solidFill>
                  <a:schemeClr val="tx1"/>
                </a:solidFill>
                <a:ea typeface="Calibri" panose="020F0502020204030204" pitchFamily="34" charset="0"/>
              </a:rPr>
              <a:t>Opiskelijoita pyydetään tutustumaan eri elintarvikepakkausten ainesosaluetteloihin, jotta voidaan tarkistaa allergeenien ja lisäaineiden olemassaolo sekä keskustella tuloksista.</a:t>
            </a:r>
          </a:p>
          <a:p>
            <a:pPr algn="l" rtl="0"/>
            <a:r>
              <a:rPr lang="fi-FI" sz="800">
                <a:solidFill>
                  <a:schemeClr val="tx1"/>
                </a:solidFill>
                <a:ea typeface="Calibri" panose="020F0502020204030204" pitchFamily="34" charset="0"/>
              </a:rPr>
              <a:t> </a:t>
            </a:r>
          </a:p>
          <a:p>
            <a:pPr algn="l" rtl="0"/>
            <a:r>
              <a:rPr lang="fi-FI" sz="1200" b="1">
                <a:solidFill>
                  <a:schemeClr val="tx1"/>
                </a:solidFill>
                <a:ea typeface="Calibri" panose="020F0502020204030204" pitchFamily="34" charset="0"/>
              </a:rPr>
              <a:t>Käytännön tehtävä 4:</a:t>
            </a:r>
          </a:p>
          <a:p>
            <a:pPr algn="l" rtl="0"/>
            <a:r>
              <a:rPr lang="fi-FI" sz="1200" b="0" i="0">
                <a:solidFill>
                  <a:srgbClr val="000000"/>
                </a:solidFill>
                <a:effectLst/>
                <a:ea typeface="Calibri" panose="020F0502020204030204" pitchFamily="34" charset="0"/>
              </a:rPr>
              <a:t>Opiskelijoita pyydetään ottamaan yhteyttä </a:t>
            </a:r>
            <a:r>
              <a:rPr lang="fi-FI" sz="1200" b="1" i="0" u="sng" strike="noStrike">
                <a:solidFill>
                  <a:srgbClr val="F79037"/>
                </a:solidFill>
                <a:effectLst/>
                <a:ea typeface="Calibri" panose="020F0502020204030204" pitchFamily="34" charset="0"/>
                <a:hlinkClick r:id="rId4">
                  <a:extLst>
                    <a:ext uri="{A12FA001-AC4F-418D-AE19-62706E023703}">
                      <ahyp:hlinkClr xmlns:ahyp="http://schemas.microsoft.com/office/drawing/2018/hyperlinkcolor" val="tx"/>
                    </a:ext>
                  </a:extLst>
                </a:hlinkClick>
              </a:rPr>
              <a:t>RASFF Window - hakutyökaluun (europa.eu)</a:t>
            </a:r>
            <a:r>
              <a:rPr lang="fi-FI" sz="1200" b="1" i="0">
                <a:solidFill>
                  <a:srgbClr val="F79037"/>
                </a:solidFill>
                <a:effectLst/>
                <a:ea typeface="Calibri" panose="020F0502020204030204" pitchFamily="34" charset="0"/>
              </a:rPr>
              <a:t> </a:t>
            </a:r>
            <a:r>
              <a:rPr lang="fi-FI" sz="1200" b="0" i="0">
                <a:solidFill>
                  <a:srgbClr val="000000"/>
                </a:solidFill>
                <a:effectLst/>
                <a:ea typeface="Calibri" panose="020F0502020204030204" pitchFamily="34" charset="0"/>
              </a:rPr>
              <a:t>tarkistaakseen, onko heidän maassaan elintarvikepetoksia.</a:t>
            </a:r>
          </a:p>
          <a:p>
            <a:pPr algn="l" rtl="0"/>
            <a:endParaRPr lang="fi-FI" sz="800">
              <a:solidFill>
                <a:schemeClr val="tx1"/>
              </a:solidFill>
              <a:ea typeface="Calibri" panose="020F0502020204030204" pitchFamily="34" charset="0"/>
            </a:endParaRPr>
          </a:p>
          <a:p>
            <a:pPr algn="l" rtl="0"/>
            <a:r>
              <a:rPr lang="fi-FI" sz="1200" b="1">
                <a:solidFill>
                  <a:schemeClr val="tx1"/>
                </a:solidFill>
                <a:ea typeface="Calibri" panose="020F0502020204030204" pitchFamily="34" charset="0"/>
              </a:rPr>
              <a:t>Lukusuositukset:</a:t>
            </a:r>
          </a:p>
          <a:p>
            <a:pPr marL="171450" indent="-171450" algn="l" rtl="0" fontAlgn="base">
              <a:buFont typeface="Arial" panose="020B0604020202020204" pitchFamily="34" charset="0"/>
              <a:buChar char="•"/>
            </a:pPr>
            <a:r>
              <a:rPr lang="fi-FI" sz="1150" b="0" i="0">
                <a:solidFill>
                  <a:srgbClr val="000000"/>
                </a:solidFill>
                <a:effectLst/>
                <a:ea typeface="Calibri" panose="020F0502020204030204" pitchFamily="34" charset="0"/>
              </a:rPr>
              <a:t>Das L., BhaumikE., Raychaudhuri U., Chakraborty R. (2012). </a:t>
            </a:r>
            <a:r>
              <a:rPr lang="en-US" sz="1150" b="0" i="0">
                <a:solidFill>
                  <a:srgbClr val="000000"/>
                </a:solidFill>
                <a:effectLst/>
                <a:ea typeface="Calibri" panose="020F0502020204030204" pitchFamily="34" charset="0"/>
              </a:rPr>
              <a:t>Role of nutraceuticals in human health</a:t>
            </a:r>
            <a:r>
              <a:rPr lang="fi-FI" sz="1150" b="0" i="0">
                <a:solidFill>
                  <a:srgbClr val="000000"/>
                </a:solidFill>
                <a:effectLst/>
                <a:ea typeface="Calibri" panose="020F0502020204030204" pitchFamily="34" charset="0"/>
              </a:rPr>
              <a:t>. Journal of Food Science and Technology, 49(2), 173-183.</a:t>
            </a:r>
          </a:p>
          <a:p>
            <a:pPr marL="171450" indent="-171450" algn="l" rtl="0" fontAlgn="base">
              <a:buFont typeface="Arial" panose="020B0604020202020204" pitchFamily="34" charset="0"/>
              <a:buChar char="•"/>
            </a:pPr>
            <a:r>
              <a:rPr lang="fi-FI" sz="1150" b="0" i="0">
                <a:solidFill>
                  <a:srgbClr val="000000"/>
                </a:solidFill>
                <a:effectLst/>
                <a:ea typeface="Calibri" panose="020F0502020204030204" pitchFamily="34" charset="0"/>
              </a:rPr>
              <a:t>Pinto JF (2010). Nutracêuticose Alimentos Funcionais. Lidel. s. 3-10.</a:t>
            </a:r>
          </a:p>
          <a:p>
            <a:pPr marL="171450" indent="-171450" algn="l" rtl="0" fontAlgn="base">
              <a:buFont typeface="Arial" panose="020B0604020202020204" pitchFamily="34" charset="0"/>
              <a:buChar char="•"/>
            </a:pPr>
            <a:r>
              <a:rPr lang="fi-FI" sz="1150" b="0" i="0">
                <a:solidFill>
                  <a:srgbClr val="000000"/>
                </a:solidFill>
                <a:effectLst/>
                <a:ea typeface="Calibri" panose="020F0502020204030204" pitchFamily="34" charset="0"/>
              </a:rPr>
              <a:t>Euroopan parlamentin ja neuvoston asetus (EU) N:o 1169/2011, annettu 25 päivänä lokakuuta 2011, elintarviketietojen antamisesta kuluttajille, Euroopan parlamentin asetusten (EY) N:o 1924/2006 ja (EY) N:o 1925/2006 muuttamisesta ja neuvoston direktiivien 87/250/ETY kumoamisesta, neuvoston direktiivistä 90/496/ETY, komission direktiivistä 1999/10/EY, Euroopan parlamentin ja neuvoston direktiivistä 2000/13/EY, komission direktiivistä 2002/ 67/EY ja 2008/5/EY sekä komission asetus (EY) N:o 608/2004 (konsolidoitu toisinto 1. tammikuuta 2018</a:t>
            </a:r>
            <a:r>
              <a:rPr lang="en-US" sz="1150" b="0" i="0">
                <a:solidFill>
                  <a:srgbClr val="000000"/>
                </a:solidFill>
                <a:effectLst/>
                <a:ea typeface="Calibri" panose="020F0502020204030204" pitchFamily="34" charset="0"/>
              </a:rPr>
              <a:t>).</a:t>
            </a:r>
          </a:p>
          <a:p>
            <a:pPr marL="171450" indent="-171450" algn="l" fontAlgn="base">
              <a:buFont typeface="Arial" panose="020B0604020202020204" pitchFamily="34" charset="0"/>
              <a:buChar char="•"/>
            </a:pPr>
            <a:r>
              <a:rPr lang="fi-FI" sz="1150">
                <a:solidFill>
                  <a:schemeClr val="tx1"/>
                </a:solidFill>
                <a:effectLst/>
                <a:ea typeface="Calibri" panose="020F0502020204030204" pitchFamily="34" charset="0"/>
              </a:rPr>
              <a:t>Ruokavirasto. Pakkausmerkinnät: </a:t>
            </a:r>
            <a:r>
              <a:rPr lang="fi-FI" sz="1150" u="sng">
                <a:solidFill>
                  <a:srgbClr val="1F497D"/>
                </a:solidFill>
                <a:effectLst/>
                <a:ea typeface="Calibri" panose="020F0502020204030204" pitchFamily="34" charset="0"/>
                <a:hlinkClick r:id="rId5"/>
              </a:rPr>
              <a:t>https://www.ruokavirasto.fi/elintarvikkeet/ohjeita-kuluttajille/pakkausmerkinnat/</a:t>
            </a:r>
            <a:r>
              <a:rPr lang="fi-FI" sz="1150">
                <a:solidFill>
                  <a:srgbClr val="1F497D"/>
                </a:solidFill>
                <a:effectLst/>
                <a:ea typeface="Calibri" panose="020F0502020204030204" pitchFamily="34" charset="0"/>
              </a:rPr>
              <a:t> </a:t>
            </a:r>
            <a:r>
              <a:rPr lang="fi-FI" sz="1150">
                <a:solidFill>
                  <a:schemeClr val="tx1"/>
                </a:solidFill>
                <a:effectLst/>
                <a:ea typeface="Calibri" panose="020F0502020204030204" pitchFamily="34" charset="0"/>
              </a:rPr>
              <a:t>ja </a:t>
            </a:r>
            <a:r>
              <a:rPr lang="fi-FI" sz="1150" u="sng">
                <a:solidFill>
                  <a:srgbClr val="1F497D"/>
                </a:solidFill>
                <a:effectLst/>
                <a:ea typeface="Calibri" panose="020F0502020204030204" pitchFamily="34" charset="0"/>
                <a:hlinkClick r:id="rId6"/>
              </a:rPr>
              <a:t>https://www.ruokavirasto.fi/elintarvikkeet/elintarvikeala/ohjeet/#pakkausmerkinnat</a:t>
            </a:r>
            <a:endParaRPr lang="fi-FI" sz="1150" u="sng">
              <a:solidFill>
                <a:srgbClr val="1F497D"/>
              </a:solidFill>
              <a:ea typeface="Calibri" panose="020F0502020204030204" pitchFamily="34" charset="0"/>
            </a:endParaRPr>
          </a:p>
          <a:p>
            <a:pPr marL="171450" indent="-171450" algn="l" fontAlgn="base">
              <a:buFont typeface="Arial" panose="020B0604020202020204" pitchFamily="34" charset="0"/>
              <a:buChar char="•"/>
            </a:pPr>
            <a:r>
              <a:rPr lang="fi-FI" sz="1150">
                <a:solidFill>
                  <a:schemeClr val="tx1"/>
                </a:solidFill>
                <a:effectLst/>
                <a:latin typeface="Calibri" panose="020F0502020204030204" pitchFamily="34" charset="0"/>
                <a:ea typeface="Calibri" panose="020F0502020204030204" pitchFamily="34" charset="0"/>
                <a:cs typeface="Calibri" panose="020F0502020204030204" pitchFamily="34" charset="0"/>
              </a:rPr>
              <a:t>Sydänmerkki. </a:t>
            </a:r>
            <a:r>
              <a:rPr lang="fi-FI"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Esimerkkinä ravitsemusvastuusta suomalainen Sydänmerkkijärjestelmä</a:t>
            </a:r>
            <a:r>
              <a:rPr lang="fi-FI" sz="115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fi-FI" sz="1150" u="sng">
                <a:solidFill>
                  <a:srgbClr val="1F497D"/>
                </a:solidFill>
                <a:effectLst/>
                <a:latin typeface="Calibri" panose="020F0502020204030204" pitchFamily="34" charset="0"/>
                <a:ea typeface="Calibri" panose="020F0502020204030204" pitchFamily="34" charset="0"/>
                <a:cs typeface="Times New Roman" panose="02020603050405020304" pitchFamily="18" charset="0"/>
                <a:hlinkClick r:id="rId7"/>
              </a:rPr>
              <a:t>https://www.sydanmerkki.fi/</a:t>
            </a:r>
            <a:endParaRPr lang="fi-FI" sz="1150" u="sng">
              <a:solidFill>
                <a:srgbClr val="1F497D"/>
              </a:solidFill>
              <a:ea typeface="Calibri" panose="020F0502020204030204" pitchFamily="34" charset="0"/>
              <a:cs typeface="Times New Roman" panose="02020603050405020304" pitchFamily="18" charset="0"/>
            </a:endParaRPr>
          </a:p>
          <a:p>
            <a:pPr marL="171450" indent="-171450" algn="l" fontAlgn="base">
              <a:buFont typeface="Arial" panose="020B0604020202020204" pitchFamily="34" charset="0"/>
              <a:buChar char="•"/>
            </a:pPr>
            <a:r>
              <a:rPr lang="fi-FI"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Sydänliitto. Sydänmerkki löytyy vaikka mistä. https://sydan.fi/artikkeli/sydanmerkki-loytyy-vaikka-mista/</a:t>
            </a:r>
          </a:p>
          <a:p>
            <a:pPr marL="171450" indent="-171450" algn="l" fontAlgn="base">
              <a:buFont typeface="Arial" panose="020B0604020202020204" pitchFamily="34" charset="0"/>
              <a:buChar char="•"/>
            </a:pPr>
            <a:endParaRPr lang="en-GB">
              <a:solidFill>
                <a:srgbClr val="F79037"/>
              </a:solidFill>
              <a:ea typeface="Calibri" panose="020F0502020204030204" pitchFamily="34" charset="0"/>
            </a:endParaRPr>
          </a:p>
        </p:txBody>
      </p:sp>
      <p:pic>
        <p:nvPicPr>
          <p:cNvPr id="11" name="Picture 6" descr="Icon  Description automatically generated">
            <a:extLst>
              <a:ext uri="{FF2B5EF4-FFF2-40B4-BE49-F238E27FC236}">
                <a16:creationId xmlns:a16="http://schemas.microsoft.com/office/drawing/2014/main" id="{533C94DD-F855-6DF9-F276-7BC0461AD3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6817" y="3179589"/>
            <a:ext cx="752779" cy="1485401"/>
          </a:xfrm>
          <a:prstGeom prst="rect">
            <a:avLst/>
          </a:prstGeom>
        </p:spPr>
      </p:pic>
      <p:sp>
        <p:nvSpPr>
          <p:cNvPr id="12" name="Speech Bubble: Rectangle with Corners Rounded 11">
            <a:extLst>
              <a:ext uri="{FF2B5EF4-FFF2-40B4-BE49-F238E27FC236}">
                <a16:creationId xmlns:a16="http://schemas.microsoft.com/office/drawing/2014/main" id="{DC0BFBFA-643D-E511-3707-C5069EEAFD78}"/>
              </a:ext>
            </a:extLst>
          </p:cNvPr>
          <p:cNvSpPr/>
          <p:nvPr/>
        </p:nvSpPr>
        <p:spPr>
          <a:xfrm>
            <a:off x="4029740" y="3179589"/>
            <a:ext cx="3393118" cy="1042119"/>
          </a:xfrm>
          <a:prstGeom prst="wedgeRoundRectCallout">
            <a:avLst>
              <a:gd name="adj1" fmla="val -30148"/>
              <a:gd name="adj2" fmla="val 102897"/>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1400" b="1" err="1">
                <a:latin typeface="Calibri" panose="020F0502020204030204" pitchFamily="34" charset="0"/>
                <a:ea typeface="Calibri" panose="020F0502020204030204" pitchFamily="34" charset="0"/>
                <a:cs typeface="Calibri" panose="020F0502020204030204" pitchFamily="34" charset="0"/>
              </a:rPr>
              <a:t>Tutustumisen</a:t>
            </a:r>
            <a:r>
              <a:rPr lang="en-IE" sz="1400" b="1">
                <a:latin typeface="Calibri" panose="020F0502020204030204" pitchFamily="34" charset="0"/>
                <a:ea typeface="Calibri" panose="020F0502020204030204" pitchFamily="34" charset="0"/>
                <a:cs typeface="Calibri" panose="020F0502020204030204" pitchFamily="34" charset="0"/>
              </a:rPr>
              <a:t> </a:t>
            </a:r>
            <a:r>
              <a:rPr lang="en-IE" sz="1400" b="1" err="1">
                <a:latin typeface="Calibri" panose="020F0502020204030204" pitchFamily="34" charset="0"/>
                <a:ea typeface="Calibri" panose="020F0502020204030204" pitchFamily="34" charset="0"/>
                <a:cs typeface="Calibri" panose="020F0502020204030204" pitchFamily="34" charset="0"/>
              </a:rPr>
              <a:t>arvoisia</a:t>
            </a:r>
            <a:r>
              <a:rPr lang="en-IE" sz="1400" b="1">
                <a:latin typeface="Calibri" panose="020F0502020204030204" pitchFamily="34" charset="0"/>
                <a:ea typeface="Calibri" panose="020F0502020204030204" pitchFamily="34" charset="0"/>
                <a:cs typeface="Calibri" panose="020F0502020204030204" pitchFamily="34" charset="0"/>
              </a:rPr>
              <a:t> </a:t>
            </a:r>
            <a:r>
              <a:rPr lang="en-IE" sz="1400" b="1" err="1">
                <a:latin typeface="Calibri" panose="020F0502020204030204" pitchFamily="34" charset="0"/>
                <a:ea typeface="Calibri" panose="020F0502020204030204" pitchFamily="34" charset="0"/>
                <a:cs typeface="Calibri" panose="020F0502020204030204" pitchFamily="34" charset="0"/>
              </a:rPr>
              <a:t>yritysesimerkkejä</a:t>
            </a:r>
            <a:r>
              <a:rPr lang="en-IE" sz="1400" b="1">
                <a:latin typeface="Calibri" panose="020F0502020204030204" pitchFamily="34" charset="0"/>
                <a:ea typeface="Calibri" panose="020F0502020204030204" pitchFamily="34" charset="0"/>
                <a:cs typeface="Calibri" panose="020F0502020204030204" pitchFamily="34" charset="0"/>
              </a:rPr>
              <a:t>:</a:t>
            </a:r>
          </a:p>
          <a:p>
            <a:pPr algn="ctr" rtl="0"/>
            <a:r>
              <a:rPr lang="en-IE" sz="1400" b="1">
                <a:latin typeface="Calibri" panose="020F0502020204030204" pitchFamily="34" charset="0"/>
                <a:cs typeface="Calibri" panose="020F0502020204030204" pitchFamily="34" charset="0"/>
              </a:rPr>
              <a:t>Cream of the Crop​</a:t>
            </a:r>
          </a:p>
          <a:p>
            <a:pPr algn="ctr" rtl="0"/>
            <a:r>
              <a:rPr lang="en-IE" sz="1400" b="1" err="1">
                <a:latin typeface="Calibri" panose="020F0502020204030204" pitchFamily="34" charset="0"/>
                <a:cs typeface="Calibri" panose="020F0502020204030204" pitchFamily="34" charset="0"/>
              </a:rPr>
              <a:t>FruLact</a:t>
            </a:r>
            <a:endParaRPr lang="en-IE" sz="1400" b="1">
              <a:latin typeface="Calibri" panose="020F0502020204030204" pitchFamily="34" charset="0"/>
              <a:cs typeface="Calibri" panose="020F0502020204030204" pitchFamily="34" charset="0"/>
            </a:endParaRPr>
          </a:p>
          <a:p>
            <a:pPr algn="ctr" rtl="0"/>
            <a:r>
              <a:rPr lang="en-IE" sz="1400" b="1">
                <a:latin typeface="Calibri" panose="020F0502020204030204" pitchFamily="34" charset="0"/>
                <a:cs typeface="Calibri" panose="020F0502020204030204" pitchFamily="34" charset="0"/>
              </a:rPr>
              <a:t>Camile Thai</a:t>
            </a:r>
          </a:p>
        </p:txBody>
      </p:sp>
      <p:pic>
        <p:nvPicPr>
          <p:cNvPr id="13" name="Picture 12">
            <a:extLst>
              <a:ext uri="{FF2B5EF4-FFF2-40B4-BE49-F238E27FC236}">
                <a16:creationId xmlns:a16="http://schemas.microsoft.com/office/drawing/2014/main" id="{756E55B1-6B5B-30C4-264C-F3405686769C}"/>
              </a:ext>
            </a:extLst>
          </p:cNvPr>
          <p:cNvPicPr>
            <a:picLocks noChangeAspect="1"/>
          </p:cNvPicPr>
          <p:nvPr/>
        </p:nvPicPr>
        <p:blipFill>
          <a:blip r:embed="rId9"/>
          <a:stretch>
            <a:fillRect/>
          </a:stretch>
        </p:blipFill>
        <p:spPr>
          <a:xfrm>
            <a:off x="185358" y="5260021"/>
            <a:ext cx="493080" cy="474817"/>
          </a:xfrm>
          <a:prstGeom prst="rect">
            <a:avLst/>
          </a:prstGeom>
        </p:spPr>
      </p:pic>
    </p:spTree>
    <p:extLst>
      <p:ext uri="{BB962C8B-B14F-4D97-AF65-F5344CB8AC3E}">
        <p14:creationId xmlns:p14="http://schemas.microsoft.com/office/powerpoint/2010/main" val="1658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fi-FI" sz="1200" b="1">
                <a:solidFill>
                  <a:schemeClr val="tx1"/>
                </a:solidFill>
                <a:highlight>
                  <a:srgbClr val="F79037"/>
                </a:highlight>
                <a:latin typeface="Calibri"/>
                <a:ea typeface="Calibri" panose="020F0502020204030204" pitchFamily="34" charset="0"/>
                <a:cs typeface="Calibri"/>
              </a:rPr>
              <a:t>Tavoite: Ymmärtää ruokajätehuollon tärkeys</a:t>
            </a:r>
            <a:endParaRPr lang="fi-FI" sz="1200" b="1">
              <a:solidFill>
                <a:schemeClr val="tx1"/>
              </a:solidFill>
              <a:highlight>
                <a:srgbClr val="F79037"/>
              </a:highlight>
              <a:ea typeface="Calibri" panose="020F0502020204030204" pitchFamily="34" charset="0"/>
            </a:endParaRPr>
          </a:p>
          <a:p>
            <a:pPr rtl="0"/>
            <a:endParaRPr lang="fi-FI" sz="1200" b="1">
              <a:solidFill>
                <a:schemeClr val="tx1"/>
              </a:solidFill>
              <a:highlight>
                <a:srgbClr val="F79037"/>
              </a:highlight>
              <a:ea typeface="Calibri" panose="020F0502020204030204" pitchFamily="34" charset="0"/>
            </a:endParaRPr>
          </a:p>
          <a:p>
            <a:pPr rtl="0" fontAlgn="base"/>
            <a:r>
              <a:rPr lang="fi-FI" sz="1200" i="0">
                <a:solidFill>
                  <a:srgbClr val="000000"/>
                </a:solidFill>
                <a:effectLst/>
                <a:latin typeface="Calibri"/>
                <a:ea typeface="Calibri" panose="020F0502020204030204" pitchFamily="34" charset="0"/>
                <a:cs typeface="Calibri"/>
              </a:rPr>
              <a:t>FAO:n vuoden 2013 raportin mukaan maailmanlaajuisesti ruokahävikkiä on 1,3 miljardia tonnia vuodessa. Ruokahävikki on korkeampi kehittyneissä maissa (Buzby ja Hyman, 2012), kuten Yhdysvalloissa ruokahävikin arvioidaan olevan 30-40 % (</a:t>
            </a:r>
            <a:r>
              <a:rPr lang="fi-FI" sz="1200">
                <a:latin typeface="Calibri"/>
                <a:ea typeface="Calibri" panose="020F0502020204030204" pitchFamily="34" charset="0"/>
                <a:cs typeface="Calibri"/>
              </a:rPr>
              <a:t>Food and Drug Administration [FDA], </a:t>
            </a:r>
            <a:r>
              <a:rPr lang="fi-FI" sz="1200" i="0">
                <a:solidFill>
                  <a:srgbClr val="000000"/>
                </a:solidFill>
                <a:effectLst/>
                <a:latin typeface="Calibri"/>
                <a:ea typeface="Calibri" panose="020F0502020204030204" pitchFamily="34" charset="0"/>
                <a:cs typeface="Calibri"/>
              </a:rPr>
              <a:t>2021).</a:t>
            </a:r>
            <a:endParaRPr lang="fi-FI" sz="1200" i="0">
              <a:solidFill>
                <a:srgbClr val="000000"/>
              </a:solidFill>
              <a:effectLst/>
              <a:ea typeface="Calibri" panose="020F0502020204030204" pitchFamily="34" charset="0"/>
            </a:endParaRPr>
          </a:p>
          <a:p>
            <a:pPr rtl="0" fontAlgn="base"/>
            <a:endParaRPr lang="fi-FI" sz="1200" i="0">
              <a:solidFill>
                <a:srgbClr val="000000"/>
              </a:solidFill>
              <a:effectLst/>
              <a:ea typeface="Calibri" panose="020F0502020204030204" pitchFamily="34" charset="0"/>
            </a:endParaRPr>
          </a:p>
          <a:p>
            <a:pPr rtl="0" fontAlgn="base"/>
            <a:r>
              <a:rPr lang="fi-FI" sz="1200" i="0">
                <a:solidFill>
                  <a:srgbClr val="000000"/>
                </a:solidFill>
                <a:effectLst/>
                <a:latin typeface="Calibri"/>
                <a:ea typeface="Calibri" panose="020F0502020204030204" pitchFamily="34" charset="0"/>
                <a:cs typeface="Calibri"/>
              </a:rPr>
              <a:t>Ruokahävikki on ongelma, joka koskee kaikkia yhteiskunnan osa-alueita, tuottajia, viljelijöitä, vähittäiskauppaa, ravitsemisalaa, kuluttajia ja ruokaköyhyydestä kärsiviä, ja noin kolmasosa kaikesta tuotetusta ruoasta menee hukkaan. Kun otetaan huomioon maailman kohtaama nälänhätä, ruokajätteen käsittelystä tulee välttämätöntä. On olemassa useita teorioita ja menetelmiä, jotka viittaavat kestävämpään ruoan tuotantoon ja kulutukseen, kuten 3R:t (Reduce-Reuse-Recycle), biopolttoaineiden (kuten biodieselin, biokaasun) tuottaminen, ruokajäämien kompostointi, ruokajätteen yhdistelyn talteenotto teolliseen käyttöön jne.</a:t>
            </a:r>
            <a:r>
              <a:rPr lang="fi-FI" sz="1200">
                <a:latin typeface="Calibri"/>
                <a:ea typeface="Calibri" panose="020F0502020204030204" pitchFamily="34" charset="0"/>
                <a:cs typeface="Calibri"/>
              </a:rPr>
              <a:t> </a:t>
            </a:r>
            <a:endParaRPr lang="fi-FI" sz="1200">
              <a:ea typeface="Calibri" panose="020F0502020204030204" pitchFamily="34" charset="0"/>
            </a:endParaRPr>
          </a:p>
          <a:p>
            <a:pPr rtl="0"/>
            <a:endParaRPr lang="fi-FI" sz="1200">
              <a:latin typeface="Calibri"/>
              <a:ea typeface="Calibri" panose="020F0502020204030204" pitchFamily="34" charset="0"/>
              <a:cs typeface="Calibri"/>
            </a:endParaRPr>
          </a:p>
          <a:p>
            <a:pPr rtl="0"/>
            <a:r>
              <a:rPr lang="fi-FI" sz="1200">
                <a:latin typeface="Calibri"/>
                <a:ea typeface="Calibri" panose="020F0502020204030204" pitchFamily="34" charset="0"/>
                <a:cs typeface="Calibri"/>
              </a:rPr>
              <a:t>Kuvassa 5 on esitetty ruokajätteen kolme pääluokkaa.</a:t>
            </a:r>
            <a:endParaRPr lang="fi-FI"/>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92234" y="1336975"/>
            <a:ext cx="6489234"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B.2.4. Ruokajätehuolto</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ie 1">
            <a:extLst>
              <a:ext uri="{FF2B5EF4-FFF2-40B4-BE49-F238E27FC236}">
                <a16:creationId xmlns:a16="http://schemas.microsoft.com/office/drawing/2014/main" id="{4CC03363-E8E4-212D-1942-758A6C5747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573" y="5344960"/>
            <a:ext cx="3856987" cy="314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265263D4-085D-39FD-7496-4A991E57F9B3}"/>
              </a:ext>
            </a:extLst>
          </p:cNvPr>
          <p:cNvSpPr txBox="1"/>
          <p:nvPr/>
        </p:nvSpPr>
        <p:spPr>
          <a:xfrm>
            <a:off x="742027" y="5464532"/>
            <a:ext cx="1491986" cy="830997"/>
          </a:xfrm>
          <a:prstGeom prst="rect">
            <a:avLst/>
          </a:prstGeom>
          <a:noFill/>
        </p:spPr>
        <p:txBody>
          <a:bodyPr wrap="square" rtlCol="0">
            <a:spAutoFit/>
          </a:bodyPr>
          <a:lstStyle/>
          <a:p>
            <a:pPr algn="ctr" defTabSz="914400" rtl="0"/>
            <a:r>
              <a:rPr lang="en-US" sz="1600" b="1">
                <a:solidFill>
                  <a:srgbClr val="FFC000">
                    <a:lumMod val="75000"/>
                  </a:srgbClr>
                </a:solidFill>
                <a:latin typeface="Calibri" panose="020F0502020204030204"/>
              </a:rPr>
              <a:t>20 % väistämätön ruokahävikkiä</a:t>
            </a:r>
            <a:endParaRPr lang="en-IE" sz="1600" b="1">
              <a:solidFill>
                <a:srgbClr val="FFC000">
                  <a:lumMod val="75000"/>
                </a:srgbClr>
              </a:solidFill>
              <a:latin typeface="Calibri" panose="020F0502020204030204"/>
            </a:endParaRPr>
          </a:p>
        </p:txBody>
      </p:sp>
      <p:sp>
        <p:nvSpPr>
          <p:cNvPr id="34" name="TextBox 33">
            <a:extLst>
              <a:ext uri="{FF2B5EF4-FFF2-40B4-BE49-F238E27FC236}">
                <a16:creationId xmlns:a16="http://schemas.microsoft.com/office/drawing/2014/main" id="{72B22217-FDA3-D6CC-A71E-817B18617FC3}"/>
              </a:ext>
            </a:extLst>
          </p:cNvPr>
          <p:cNvSpPr txBox="1"/>
          <p:nvPr/>
        </p:nvSpPr>
        <p:spPr>
          <a:xfrm>
            <a:off x="570361" y="7125305"/>
            <a:ext cx="1799039" cy="1077218"/>
          </a:xfrm>
          <a:prstGeom prst="rect">
            <a:avLst/>
          </a:prstGeom>
          <a:noFill/>
        </p:spPr>
        <p:txBody>
          <a:bodyPr wrap="square" rtlCol="0">
            <a:spAutoFit/>
          </a:bodyPr>
          <a:lstStyle/>
          <a:p>
            <a:pPr algn="ctr" defTabSz="914400" rtl="0"/>
            <a:r>
              <a:rPr lang="en-US" sz="1600" b="1">
                <a:solidFill>
                  <a:srgbClr val="5E5E5E"/>
                </a:solidFill>
                <a:latin typeface="Calibri" panose="020F0502020204030204"/>
              </a:rPr>
              <a:t>20 %</a:t>
            </a:r>
          </a:p>
          <a:p>
            <a:pPr algn="ctr" defTabSz="914400" rtl="0"/>
            <a:r>
              <a:rPr lang="en-US" sz="1600" b="1">
                <a:solidFill>
                  <a:srgbClr val="5E5E5E"/>
                </a:solidFill>
                <a:latin typeface="Calibri" panose="020F0502020204030204"/>
              </a:rPr>
              <a:t>mahdollisesti vältettävissä oleva ruokahävikki</a:t>
            </a:r>
            <a:endParaRPr lang="en-IE" sz="1600" b="1">
              <a:solidFill>
                <a:srgbClr val="5E5E5E"/>
              </a:solidFill>
              <a:latin typeface="Calibri" panose="020F0502020204030204"/>
            </a:endParaRPr>
          </a:p>
        </p:txBody>
      </p:sp>
      <p:sp>
        <p:nvSpPr>
          <p:cNvPr id="35" name="TextBox 34">
            <a:extLst>
              <a:ext uri="{FF2B5EF4-FFF2-40B4-BE49-F238E27FC236}">
                <a16:creationId xmlns:a16="http://schemas.microsoft.com/office/drawing/2014/main" id="{2E1D0E36-8F15-3EDB-04AD-0216A5CF06D1}"/>
              </a:ext>
            </a:extLst>
          </p:cNvPr>
          <p:cNvSpPr txBox="1"/>
          <p:nvPr/>
        </p:nvSpPr>
        <p:spPr>
          <a:xfrm>
            <a:off x="6134120" y="6342962"/>
            <a:ext cx="1274532" cy="830997"/>
          </a:xfrm>
          <a:prstGeom prst="rect">
            <a:avLst/>
          </a:prstGeom>
          <a:noFill/>
        </p:spPr>
        <p:txBody>
          <a:bodyPr wrap="square" rtlCol="0">
            <a:spAutoFit/>
          </a:bodyPr>
          <a:lstStyle/>
          <a:p>
            <a:pPr algn="ctr" defTabSz="914400" rtl="0"/>
            <a:r>
              <a:rPr lang="en-US" sz="1600" b="1">
                <a:solidFill>
                  <a:srgbClr val="406F70"/>
                </a:solidFill>
                <a:latin typeface="Calibri" panose="020F0502020204030204"/>
              </a:rPr>
              <a:t>60 %</a:t>
            </a:r>
          </a:p>
          <a:p>
            <a:pPr algn="ctr" defTabSz="914400" rtl="0"/>
            <a:r>
              <a:rPr lang="en-US" sz="1600" b="1">
                <a:solidFill>
                  <a:srgbClr val="406F70"/>
                </a:solidFill>
                <a:latin typeface="Calibri" panose="020F0502020204030204"/>
              </a:rPr>
              <a:t>vältettävä ruokahävikki</a:t>
            </a:r>
            <a:endParaRPr lang="en-IE" sz="1600" b="1">
              <a:solidFill>
                <a:srgbClr val="406F70"/>
              </a:solidFill>
              <a:latin typeface="Calibri" panose="020F0502020204030204"/>
            </a:endParaRPr>
          </a:p>
        </p:txBody>
      </p:sp>
      <p:sp>
        <p:nvSpPr>
          <p:cNvPr id="36" name="Text Placeholder 1">
            <a:extLst>
              <a:ext uri="{FF2B5EF4-FFF2-40B4-BE49-F238E27FC236}">
                <a16:creationId xmlns:a16="http://schemas.microsoft.com/office/drawing/2014/main" id="{1A0BBD05-C008-027D-1179-5D4518B85F58}"/>
              </a:ext>
            </a:extLst>
          </p:cNvPr>
          <p:cNvSpPr txBox="1">
            <a:spLocks/>
          </p:cNvSpPr>
          <p:nvPr/>
        </p:nvSpPr>
        <p:spPr>
          <a:xfrm>
            <a:off x="1782060" y="8543694"/>
            <a:ext cx="4804012" cy="53642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defRPr/>
            </a:pPr>
            <a:r>
              <a:rPr lang="en-US" sz="1200" b="1">
                <a:solidFill>
                  <a:schemeClr val="tx1"/>
                </a:solidFill>
                <a:latin typeface="Calibri" panose="020F0502020204030204"/>
              </a:rPr>
              <a:t> </a:t>
            </a:r>
            <a:r>
              <a:rPr kumimoji="0" lang="en-US" sz="1200" b="1" i="0" u="none" strike="noStrike" kern="1200" cap="none" spc="0" normalizeH="0" baseline="0" noProof="0">
                <a:ln>
                  <a:noFill/>
                </a:ln>
                <a:solidFill>
                  <a:schemeClr val="tx1"/>
                </a:solidFill>
                <a:effectLst/>
                <a:uLnTx/>
                <a:uFillTx/>
                <a:latin typeface="Calibri" panose="020F0502020204030204"/>
                <a:ea typeface="+mn-ea"/>
                <a:cs typeface="+mn-cs"/>
              </a:rPr>
              <a:t>Kuva 5</a:t>
            </a:r>
            <a:r>
              <a:rPr lang="en-US" sz="1200" b="1">
                <a:solidFill>
                  <a:schemeClr val="tx1"/>
                </a:solidFill>
                <a:latin typeface="Calibri" panose="020F0502020204030204"/>
              </a:rPr>
              <a:t> </a:t>
            </a:r>
            <a:r>
              <a:rPr lang="en-US" sz="1200">
                <a:solidFill>
                  <a:schemeClr val="tx1"/>
                </a:solidFill>
                <a:latin typeface="Calibri" panose="020F0502020204030204"/>
              </a:rPr>
              <a:t>-</a:t>
            </a:r>
            <a:r>
              <a:rPr kumimoji="0" lang="en-US" sz="1200" b="1" i="0" u="none" strike="noStrike" kern="1200" cap="none" spc="0" normalizeH="0" baseline="0" noProof="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Ruokahävikin 3 pääluokkaa (</a:t>
            </a:r>
            <a:r>
              <a:rPr kumimoji="0" lang="en-US" sz="1200" i="0" strike="noStrike" kern="1200" cap="none" spc="0" normalizeH="0" baseline="0" noProof="0">
                <a:ln>
                  <a:noFill/>
                </a:ln>
                <a:solidFill>
                  <a:schemeClr val="tx1"/>
                </a:solidFill>
                <a:effectLst/>
                <a:uLnTx/>
                <a:uFillTx/>
                <a:latin typeface="Calibri" panose="020F0502020204030204"/>
                <a:ea typeface="+mn-ea"/>
                <a:cs typeface="+mn-cs"/>
              </a:rPr>
              <a:t>L</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ähde </a:t>
            </a:r>
            <a:r>
              <a:rPr kumimoji="0" lang="en-US" sz="1200" i="0" u="none" strike="noStrike" kern="1200" cap="none" spc="0" normalizeH="0" baseline="0" noProof="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SUSTAIN</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IE" sz="12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7" name="Text Placeholder 1">
            <a:extLst>
              <a:ext uri="{FF2B5EF4-FFF2-40B4-BE49-F238E27FC236}">
                <a16:creationId xmlns:a16="http://schemas.microsoft.com/office/drawing/2014/main" id="{4FA1971A-7C8D-34E4-D8BD-AC98A3327B17}"/>
              </a:ext>
            </a:extLst>
          </p:cNvPr>
          <p:cNvSpPr txBox="1">
            <a:spLocks/>
          </p:cNvSpPr>
          <p:nvPr/>
        </p:nvSpPr>
        <p:spPr>
          <a:xfrm>
            <a:off x="1882575" y="255492"/>
            <a:ext cx="5327026"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latin typeface="Calibri"/>
                <a:ea typeface="Calibri"/>
                <a:cs typeface="Calibri"/>
              </a:rPr>
              <a:t>B.2.Elintarvikkeiden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a:latin typeface="Calibri"/>
              <a:ea typeface="Calibri"/>
              <a:cs typeface="Calibri"/>
            </a:endParaRPr>
          </a:p>
          <a:p>
            <a:endParaRPr lang="en-IE" sz="3300"/>
          </a:p>
        </p:txBody>
      </p:sp>
    </p:spTree>
    <p:extLst>
      <p:ext uri="{BB962C8B-B14F-4D97-AF65-F5344CB8AC3E}">
        <p14:creationId xmlns:p14="http://schemas.microsoft.com/office/powerpoint/2010/main" val="9143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8FE41AD-C36D-C70E-5272-9D3875453C54}"/>
              </a:ext>
            </a:extLst>
          </p:cNvPr>
          <p:cNvSpPr txBox="1"/>
          <p:nvPr/>
        </p:nvSpPr>
        <p:spPr>
          <a:xfrm>
            <a:off x="0" y="10145476"/>
            <a:ext cx="6724268" cy="546337"/>
          </a:xfrm>
          <a:prstGeom prst="rect">
            <a:avLst/>
          </a:prstGeom>
          <a:solidFill>
            <a:schemeClr val="bg1"/>
          </a:solidFill>
        </p:spPr>
        <p:txBody>
          <a:bodyPr wrap="square" rtlCol="0">
            <a:spAutoFit/>
          </a:bodyPr>
          <a:lstStyle/>
          <a:p>
            <a:endParaRPr lang="en-IE"/>
          </a:p>
        </p:txBody>
      </p:sp>
      <p:sp>
        <p:nvSpPr>
          <p:cNvPr id="6" name="Slide Number Placeholder 5">
            <a:extLst>
              <a:ext uri="{FF2B5EF4-FFF2-40B4-BE49-F238E27FC236}">
                <a16:creationId xmlns:a16="http://schemas.microsoft.com/office/drawing/2014/main" id="{217FBEBA-6135-AE44-B8EE-327E2E2B1D12}"/>
              </a:ext>
            </a:extLst>
          </p:cNvPr>
          <p:cNvSpPr>
            <a:spLocks noGrp="1"/>
          </p:cNvSpPr>
          <p:nvPr>
            <p:ph type="sldNum" sz="quarter" idx="4"/>
          </p:nvPr>
        </p:nvSpPr>
        <p:spPr/>
        <p:txBody>
          <a:bodyPr/>
          <a:lstStyle/>
          <a:p>
            <a:fld id="{CB2079F2-58AF-ED44-82D7-E04B2F6FD686}" type="slidenum">
              <a:rPr lang="en-US" smtClean="0"/>
              <a:pPr/>
              <a:t>39</a:t>
            </a:fld>
            <a:endParaRPr lang="en-US"/>
          </a:p>
        </p:txBody>
      </p:sp>
      <p:pic>
        <p:nvPicPr>
          <p:cNvPr id="7" name="Picture Placeholder 10">
            <a:extLst>
              <a:ext uri="{FF2B5EF4-FFF2-40B4-BE49-F238E27FC236}">
                <a16:creationId xmlns:a16="http://schemas.microsoft.com/office/drawing/2014/main" id="{76D2D53E-0029-63BE-AC63-52306ADDB59B}"/>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l="20" r="20"/>
          <a:stretch>
            <a:fillRect/>
          </a:stretch>
        </p:blipFill>
        <p:spPr>
          <a:xfrm>
            <a:off x="0" y="-11113"/>
            <a:ext cx="7559675" cy="2722563"/>
          </a:xfrm>
        </p:spPr>
      </p:pic>
      <p:sp>
        <p:nvSpPr>
          <p:cNvPr id="8" name="Text Placeholder 2">
            <a:extLst>
              <a:ext uri="{FF2B5EF4-FFF2-40B4-BE49-F238E27FC236}">
                <a16:creationId xmlns:a16="http://schemas.microsoft.com/office/drawing/2014/main" id="{47AEE514-DF00-2D54-DC15-A5D39FEAB8A7}"/>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9" name="Text Placeholder 3">
            <a:extLst>
              <a:ext uri="{FF2B5EF4-FFF2-40B4-BE49-F238E27FC236}">
                <a16:creationId xmlns:a16="http://schemas.microsoft.com/office/drawing/2014/main" id="{AC497CAE-1A03-0A9A-22B5-EE150AC1B60E}"/>
              </a:ext>
            </a:extLst>
          </p:cNvPr>
          <p:cNvSpPr>
            <a:spLocks noGrp="1"/>
          </p:cNvSpPr>
          <p:nvPr>
            <p:ph type="body" sz="quarter" idx="42"/>
          </p:nvPr>
        </p:nvSpPr>
        <p:spPr>
          <a:xfrm>
            <a:off x="544064" y="4857519"/>
            <a:ext cx="6787039" cy="4672182"/>
          </a:xfrm>
        </p:spPr>
        <p:txBody>
          <a:bodyPr lIns="91440" tIns="45720" rIns="91440" bIns="45720" numCol="1" spcCol="288000" anchor="t">
            <a:noAutofit/>
          </a:bodyPr>
          <a:lstStyle/>
          <a:p>
            <a:pPr algn="l" rtl="0"/>
            <a:r>
              <a:rPr lang="fi-FI" sz="1200" b="1">
                <a:latin typeface="+mn-lt"/>
                <a:ea typeface="Calibri" panose="020F0502020204030204" pitchFamily="34" charset="0"/>
                <a:cs typeface="Calibri"/>
              </a:rPr>
              <a:t>Käytännön tehtävä 1:</a:t>
            </a:r>
          </a:p>
          <a:p>
            <a:pPr algn="l" rtl="0" fontAlgn="base"/>
            <a:r>
              <a:rPr lang="fi-FI" sz="1200" b="0" i="0">
                <a:solidFill>
                  <a:srgbClr val="000000"/>
                </a:solidFill>
                <a:effectLst/>
                <a:latin typeface="+mn-lt"/>
                <a:ea typeface="Calibri" panose="020F0502020204030204" pitchFamily="34" charset="0"/>
                <a:cs typeface="Calibri"/>
              </a:rPr>
              <a:t>Pyydä </a:t>
            </a:r>
            <a:r>
              <a:rPr lang="fi-FI" sz="1200" b="0" i="0">
                <a:solidFill>
                  <a:srgbClr val="000000"/>
                </a:solidFill>
                <a:effectLst/>
                <a:latin typeface="+mn-lt"/>
                <a:ea typeface="Calibri" panose="020F0502020204030204" pitchFamily="34" charset="0"/>
              </a:rPr>
              <a:t>opiskelijoita</a:t>
            </a:r>
            <a:r>
              <a:rPr lang="fi-FI" sz="1200" b="0" i="0">
                <a:solidFill>
                  <a:srgbClr val="000000"/>
                </a:solidFill>
                <a:effectLst/>
                <a:latin typeface="+mn-lt"/>
                <a:ea typeface="Calibri" panose="020F0502020204030204" pitchFamily="34" charset="0"/>
                <a:cs typeface="Calibri"/>
              </a:rPr>
              <a:t> </a:t>
            </a:r>
            <a:r>
              <a:rPr lang="fi-FI" sz="1200">
                <a:latin typeface="+mn-lt"/>
                <a:ea typeface="Calibri" panose="020F0502020204030204" pitchFamily="34" charset="0"/>
                <a:cs typeface="Calibri"/>
              </a:rPr>
              <a:t>järjestämään</a:t>
            </a:r>
            <a:r>
              <a:rPr lang="fi-FI" sz="1200" b="0" i="0">
                <a:solidFill>
                  <a:srgbClr val="000000"/>
                </a:solidFill>
                <a:effectLst/>
                <a:latin typeface="+mn-lt"/>
                <a:ea typeface="Calibri" panose="020F0502020204030204" pitchFamily="34" charset="0"/>
                <a:cs typeface="Calibri"/>
              </a:rPr>
              <a:t> kotijätteensä viiteen kategoriaan (paperi, muovi, lasi, metalli, muu) viikon ajaksi, tekemään lyhyt video tai esitys kokemuksistaan.</a:t>
            </a:r>
          </a:p>
          <a:p>
            <a:pPr algn="l" rtl="0" fontAlgn="base"/>
            <a:endParaRPr lang="fi-FI" sz="500" b="0" i="0">
              <a:solidFill>
                <a:srgbClr val="000000"/>
              </a:solidFill>
              <a:effectLst/>
              <a:latin typeface="+mn-lt"/>
              <a:ea typeface="Calibri" panose="020F0502020204030204" pitchFamily="34" charset="0"/>
            </a:endParaRPr>
          </a:p>
          <a:p>
            <a:pPr algn="l" rtl="0" fontAlgn="base"/>
            <a:r>
              <a:rPr lang="fi-FI" sz="1200" b="1">
                <a:latin typeface="+mn-lt"/>
                <a:ea typeface="Calibri" panose="020F0502020204030204" pitchFamily="34" charset="0"/>
                <a:cs typeface="Calibri"/>
              </a:rPr>
              <a:t>Käytännön tehtävä 2:</a:t>
            </a:r>
          </a:p>
          <a:p>
            <a:pPr algn="l" rtl="0"/>
            <a:r>
              <a:rPr lang="fi-FI" sz="1200">
                <a:latin typeface="+mn-lt"/>
                <a:ea typeface="Calibri" panose="020F0502020204030204" pitchFamily="34" charset="0"/>
                <a:cs typeface="Calibri"/>
              </a:rPr>
              <a:t>Pyydä </a:t>
            </a:r>
            <a:r>
              <a:rPr lang="fi-FI" sz="1200" b="0" i="0">
                <a:solidFill>
                  <a:srgbClr val="000000"/>
                </a:solidFill>
                <a:effectLst/>
                <a:latin typeface="+mn-lt"/>
                <a:ea typeface="Calibri" panose="020F0502020204030204" pitchFamily="34" charset="0"/>
              </a:rPr>
              <a:t>opiskelijoita</a:t>
            </a:r>
            <a:r>
              <a:rPr lang="fi-FI" sz="1200">
                <a:latin typeface="+mn-lt"/>
                <a:ea typeface="Calibri" panose="020F0502020204030204" pitchFamily="34" charset="0"/>
                <a:cs typeface="Calibri"/>
              </a:rPr>
              <a:t> roskisdyykkaamaan yhdeksi päiväksi (ryhmätyö voi olla parempi) ja tekemään lyhyt video tai esitys kokemuksistaan. (Huom: tätä voidaan pitää suuren riskin toimintona, joten keskustele organisaatiosi johdon kanssa ennen tämän toiminnan aloittamista).</a:t>
            </a:r>
          </a:p>
          <a:p>
            <a:pPr algn="l" rtl="0"/>
            <a:endParaRPr lang="fi-FI" sz="500">
              <a:solidFill>
                <a:schemeClr val="tx1"/>
              </a:solidFill>
              <a:latin typeface="+mn-lt"/>
              <a:ea typeface="Calibri" panose="020F0502020204030204" pitchFamily="34" charset="0"/>
            </a:endParaRPr>
          </a:p>
          <a:p>
            <a:pPr algn="l" rtl="0"/>
            <a:r>
              <a:rPr lang="fi-FI" sz="1200" b="1">
                <a:solidFill>
                  <a:schemeClr val="tx1"/>
                </a:solidFill>
                <a:latin typeface="+mn-lt"/>
                <a:ea typeface="Calibri" panose="020F0502020204030204" pitchFamily="34" charset="0"/>
                <a:cs typeface="Calibri"/>
              </a:rPr>
              <a:t>Käytännön tehtävä 3:</a:t>
            </a:r>
          </a:p>
          <a:p>
            <a:pPr algn="l" rtl="0"/>
            <a:r>
              <a:rPr lang="fi-FI" sz="1200">
                <a:solidFill>
                  <a:schemeClr val="tx1"/>
                </a:solidFill>
                <a:latin typeface="+mn-lt"/>
                <a:ea typeface="Calibri" panose="020F0502020204030204" pitchFamily="34" charset="0"/>
                <a:cs typeface="Calibri"/>
              </a:rPr>
              <a:t>Opiskelijoita pyydetään kokeilemaan kompostin valmistusta kotona ja tekemään lyhyt video tai esitys kokemuksistaan.</a:t>
            </a:r>
          </a:p>
          <a:p>
            <a:pPr algn="l" rtl="0"/>
            <a:endParaRPr lang="fi-FI" sz="500" b="1">
              <a:solidFill>
                <a:schemeClr val="tx1"/>
              </a:solidFill>
              <a:latin typeface="+mn-lt"/>
              <a:ea typeface="Calibri" panose="020F0502020204030204" pitchFamily="34" charset="0"/>
            </a:endParaRPr>
          </a:p>
          <a:p>
            <a:pPr algn="l" rtl="0"/>
            <a:r>
              <a:rPr lang="fi-FI" sz="1200" b="1">
                <a:solidFill>
                  <a:schemeClr val="tx1"/>
                </a:solidFill>
                <a:latin typeface="+mn-lt"/>
                <a:ea typeface="Calibri" panose="020F0502020204030204" pitchFamily="34" charset="0"/>
                <a:cs typeface="Calibri"/>
              </a:rPr>
              <a:t>Ehdotuksia vierailukohteiksi:</a:t>
            </a:r>
            <a:endParaRPr lang="fi-FI" sz="1200" b="1">
              <a:solidFill>
                <a:schemeClr val="tx1"/>
              </a:solidFill>
              <a:latin typeface="+mn-lt"/>
              <a:ea typeface="Calibri" panose="020F0502020204030204" pitchFamily="34" charset="0"/>
            </a:endParaRPr>
          </a:p>
          <a:p>
            <a:pPr marL="171450" indent="-171450" algn="l" rtl="0" fontAlgn="base">
              <a:buFont typeface="Arial" panose="020B0604020202020204" pitchFamily="34" charset="0"/>
              <a:buChar char="•"/>
            </a:pPr>
            <a:r>
              <a:rPr lang="fi-FI" sz="1200" b="0" i="0">
                <a:solidFill>
                  <a:srgbClr val="000000"/>
                </a:solidFill>
                <a:effectLst/>
                <a:latin typeface="+mn-lt"/>
                <a:ea typeface="Calibri" panose="020F0502020204030204" pitchFamily="34" charset="0"/>
                <a:cs typeface="Calibri"/>
              </a:rPr>
              <a:t>Jätteiden kierrätyslaitoksissa voi vierailla saadakseen tietoa alueellisesta jätteiden vähentämisestä, kierrätyksestä ja uusiokäytöstä.</a:t>
            </a:r>
            <a:endParaRPr lang="fi-FI" sz="1200" b="0" i="0">
              <a:solidFill>
                <a:srgbClr val="000000"/>
              </a:solidFill>
              <a:effectLst/>
              <a:latin typeface="+mn-lt"/>
              <a:ea typeface="Calibri" panose="020F0502020204030204" pitchFamily="34" charset="0"/>
            </a:endParaRPr>
          </a:p>
          <a:p>
            <a:pPr marL="171450" indent="-171450" algn="l" rtl="0" fontAlgn="base">
              <a:buFont typeface="Arial" panose="020B0604020202020204" pitchFamily="34" charset="0"/>
              <a:buChar char="•"/>
            </a:pPr>
            <a:r>
              <a:rPr lang="fi-FI" sz="1200" b="0" i="0">
                <a:solidFill>
                  <a:srgbClr val="000000"/>
                </a:solidFill>
                <a:effectLst/>
                <a:latin typeface="+mn-lt"/>
                <a:ea typeface="Calibri" panose="020F0502020204030204" pitchFamily="34" charset="0"/>
                <a:cs typeface="Calibri"/>
              </a:rPr>
              <a:t>Keittiö, jossa on kunnollinen jätteiden lajittelujärjestelmä.</a:t>
            </a:r>
            <a:r>
              <a:rPr lang="fi-FI" sz="1200">
                <a:latin typeface="+mn-lt"/>
                <a:ea typeface="Calibri" panose="020F0502020204030204" pitchFamily="34" charset="0"/>
                <a:cs typeface="Calibri"/>
              </a:rPr>
              <a:t> </a:t>
            </a:r>
            <a:endParaRPr lang="fi-FI" sz="1200" b="0" i="0">
              <a:solidFill>
                <a:srgbClr val="000000"/>
              </a:solidFill>
              <a:effectLst/>
              <a:latin typeface="+mn-lt"/>
              <a:ea typeface="Calibri" panose="020F0502020204030204" pitchFamily="34" charset="0"/>
            </a:endParaRPr>
          </a:p>
          <a:p>
            <a:pPr marL="171450" indent="-171450" algn="l" rtl="0" fontAlgn="base">
              <a:buFont typeface="Arial" panose="020B0604020202020204" pitchFamily="34" charset="0"/>
              <a:buChar char="•"/>
            </a:pPr>
            <a:r>
              <a:rPr lang="fi-FI" sz="1200">
                <a:latin typeface="+mn-lt"/>
                <a:ea typeface="Calibri" panose="020F0502020204030204" pitchFamily="34" charset="0"/>
                <a:cs typeface="Calibri"/>
              </a:rPr>
              <a:t>Kaatopaikka.</a:t>
            </a:r>
          </a:p>
          <a:p>
            <a:pPr algn="l" rtl="0" fontAlgn="base"/>
            <a:endParaRPr lang="fi-FI" sz="600" b="0" i="0">
              <a:solidFill>
                <a:srgbClr val="F79037"/>
              </a:solidFill>
              <a:effectLst/>
              <a:latin typeface="+mn-lt"/>
              <a:ea typeface="Calibri" panose="020F0502020204030204" pitchFamily="34" charset="0"/>
              <a:cs typeface="Calibri"/>
            </a:endParaRPr>
          </a:p>
          <a:p>
            <a:pPr algn="l" rtl="0" fontAlgn="base"/>
            <a:r>
              <a:rPr lang="fi-FI" sz="1200" b="1">
                <a:solidFill>
                  <a:schemeClr val="tx1"/>
                </a:solidFill>
                <a:latin typeface="+mn-lt"/>
                <a:cs typeface="Calibri"/>
              </a:rPr>
              <a:t>Lukusuositukset:</a:t>
            </a:r>
          </a:p>
          <a:p>
            <a:pPr marL="171450" indent="-171450" algn="l">
              <a:buFont typeface="Arial" panose="020B0604020202020204" pitchFamily="34" charset="0"/>
              <a:buChar char="•"/>
            </a:pPr>
            <a:r>
              <a:rPr lang="fi-FI" sz="1200">
                <a:effectLst/>
                <a:latin typeface="+mn-lt"/>
                <a:ea typeface="Calibri" panose="020F0502020204030204" pitchFamily="34" charset="0"/>
                <a:cs typeface="Calibri" panose="020F0502020204030204" pitchFamily="34" charset="0"/>
              </a:rPr>
              <a:t>ETL. Elintarviketeollisuusyritysten esimerkkejä hävikistä: </a:t>
            </a:r>
            <a:r>
              <a:rPr lang="fi-FI" sz="1200" u="sng">
                <a:solidFill>
                  <a:srgbClr val="0563C1"/>
                </a:solidFill>
                <a:effectLst/>
                <a:latin typeface="+mn-lt"/>
                <a:ea typeface="Calibri" panose="020F0502020204030204" pitchFamily="34" charset="0"/>
                <a:cs typeface="Calibri" panose="020F0502020204030204" pitchFamily="34" charset="0"/>
                <a:hlinkClick r:id="rId3"/>
              </a:rPr>
              <a:t>Atria – Apetit – Valio – Arla – Snellman.</a:t>
            </a:r>
            <a:endParaRPr lang="fi-FI" sz="1200" u="sng">
              <a:solidFill>
                <a:srgbClr val="0563C1"/>
              </a:solidFill>
              <a:effectLst/>
              <a:latin typeface="+mn-lt"/>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4"/>
              </a:rPr>
              <a:t>Hävikki-battle (Ruokatieto ja Motiva)</a:t>
            </a:r>
            <a:endParaRPr lang="fi-FI" sz="1200">
              <a:effectLst/>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5"/>
              </a:rPr>
              <a:t>Vältä ruokahävikkiä (Ruokatieto)</a:t>
            </a:r>
            <a:r>
              <a:rPr lang="fi-FI" sz="1200" u="sng">
                <a:solidFill>
                  <a:srgbClr val="444444"/>
                </a:solidFill>
                <a:latin typeface="+mn-lt"/>
                <a:ea typeface="Times New Roman" panose="02020603050405020304" pitchFamily="18" charset="0"/>
              </a:rPr>
              <a:t> - </a:t>
            </a:r>
            <a:r>
              <a:rPr lang="fi-FI" sz="1200">
                <a:solidFill>
                  <a:srgbClr val="444444"/>
                </a:solidFill>
                <a:effectLst/>
                <a:latin typeface="+mn-lt"/>
                <a:ea typeface="Times New Roman" panose="02020603050405020304" pitchFamily="18" charset="0"/>
              </a:rPr>
              <a:t>Vinkkejä ruokahävikin ehkäisyyn ja ylijääneen ruoan </a:t>
            </a:r>
            <a:r>
              <a:rPr lang="fi-FI" sz="1200" u="sng">
                <a:solidFill>
                  <a:srgbClr val="245268"/>
                </a:solidFill>
                <a:effectLst/>
                <a:latin typeface="+mn-lt"/>
                <a:ea typeface="Times New Roman" panose="02020603050405020304" pitchFamily="18" charset="0"/>
                <a:hlinkClick r:id="rId6"/>
              </a:rPr>
              <a:t>tuunaukseen</a:t>
            </a:r>
            <a:r>
              <a:rPr lang="fi-FI" sz="1200">
                <a:solidFill>
                  <a:srgbClr val="444444"/>
                </a:solidFill>
                <a:effectLst/>
                <a:latin typeface="+mn-lt"/>
                <a:ea typeface="Times New Roman" panose="02020603050405020304" pitchFamily="18" charset="0"/>
              </a:rPr>
              <a:t>.</a:t>
            </a:r>
            <a:endParaRPr lang="fi-FI" sz="1200">
              <a:effectLst/>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7"/>
              </a:rPr>
              <a:t>Ruokatutkan Ruokahävikki-oppimisympäristö (Ruukku)</a:t>
            </a:r>
            <a:endParaRPr lang="fi-FI" sz="1200" u="sng">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8"/>
              </a:rPr>
              <a:t>Maistuva koulu (Ruukku)</a:t>
            </a:r>
            <a:endParaRPr lang="fi-FI" sz="1200">
              <a:effectLst/>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9"/>
              </a:rPr>
              <a:t>Digioppitunti ruokahävikistä (Paulig)</a:t>
            </a:r>
            <a:endParaRPr lang="fi-FI" sz="1200" u="sng">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0"/>
              </a:rPr>
              <a:t>RuokaTutkaTuben Hävikkivälkky (Ruukku)</a:t>
            </a:r>
            <a:endParaRPr lang="fi-FI" sz="1200" u="sng">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1"/>
              </a:rPr>
              <a:t>Kiertotaloustesti - Miten sinä pelastaisit maapallon (YLE)</a:t>
            </a:r>
            <a:endParaRPr lang="fi-FI" sz="1200" u="sng">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2"/>
              </a:rPr>
              <a:t>Ruokavisan nettipeli</a:t>
            </a:r>
            <a:r>
              <a:rPr lang="fi-FI" sz="1200">
                <a:solidFill>
                  <a:srgbClr val="444444"/>
                </a:solidFill>
                <a:effectLst/>
                <a:latin typeface="+mn-lt"/>
                <a:ea typeface="Times New Roman" panose="02020603050405020304" pitchFamily="18" charset="0"/>
              </a:rPr>
              <a:t>t (Ruokatieto Yhdistys ry)</a:t>
            </a:r>
            <a:endParaRPr lang="fi-FI" sz="1200">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3"/>
              </a:rPr>
              <a:t>Ruokahävikki (Kuluttajaliitto)</a:t>
            </a:r>
            <a:endParaRPr lang="fi-FI" sz="1200" u="sng">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4"/>
              </a:rPr>
              <a:t>Hävikkifoorumi (Kuluttajaliitto)</a:t>
            </a:r>
            <a:endParaRPr lang="fi-FI" sz="1200" u="sng">
              <a:solidFill>
                <a:srgbClr val="444444"/>
              </a:solidFill>
              <a:latin typeface="+mn-lt"/>
              <a:ea typeface="Times New Roman" panose="02020603050405020304" pitchFamily="18" charset="0"/>
            </a:endParaRP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5"/>
              </a:rPr>
              <a:t>Tietoa ruokahävikistä (Hävikkiviikko)</a:t>
            </a:r>
            <a:r>
              <a:rPr lang="fi-FI" sz="1200">
                <a:effectLst/>
                <a:latin typeface="+mn-lt"/>
                <a:ea typeface="Times New Roman" panose="02020603050405020304" pitchFamily="18" charset="0"/>
              </a:rPr>
              <a:t> </a:t>
            </a:r>
          </a:p>
          <a:p>
            <a:pPr marL="171450" indent="-171450" algn="l">
              <a:buFont typeface="Arial" panose="020B0604020202020204" pitchFamily="34" charset="0"/>
              <a:buChar char="•"/>
            </a:pPr>
            <a:r>
              <a:rPr lang="fi-FI" sz="1200" u="sng">
                <a:solidFill>
                  <a:srgbClr val="245268"/>
                </a:solidFill>
                <a:effectLst/>
                <a:latin typeface="+mn-lt"/>
                <a:ea typeface="Times New Roman" panose="02020603050405020304" pitchFamily="18" charset="0"/>
                <a:hlinkClick r:id="rId16"/>
              </a:rPr>
              <a:t>Elintarvikejäte- ja ruokahävikkiseuranta -hanke (LUKE)</a:t>
            </a:r>
            <a:br>
              <a:rPr lang="fi-FI" sz="1200">
                <a:solidFill>
                  <a:srgbClr val="444444"/>
                </a:solidFill>
                <a:effectLst/>
                <a:latin typeface="+mn-lt"/>
                <a:ea typeface="Times New Roman" panose="02020603050405020304" pitchFamily="18" charset="0"/>
              </a:rPr>
            </a:b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fi-FI" sz="1200" b="1">
              <a:solidFill>
                <a:schemeClr val="tx1"/>
              </a:solidFill>
              <a:latin typeface="Calibri"/>
              <a:cs typeface="Calibri"/>
            </a:endParaRPr>
          </a:p>
        </p:txBody>
      </p:sp>
      <p:pic>
        <p:nvPicPr>
          <p:cNvPr id="10" name="Picture 6" descr="Icon  Description automatically generated">
            <a:extLst>
              <a:ext uri="{FF2B5EF4-FFF2-40B4-BE49-F238E27FC236}">
                <a16:creationId xmlns:a16="http://schemas.microsoft.com/office/drawing/2014/main" id="{2392FF20-2BC0-4306-9328-F5485A88EBD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36817" y="3179589"/>
            <a:ext cx="808709" cy="1595763"/>
          </a:xfrm>
          <a:prstGeom prst="rect">
            <a:avLst/>
          </a:prstGeom>
        </p:spPr>
      </p:pic>
      <p:sp>
        <p:nvSpPr>
          <p:cNvPr id="11" name="Speech Bubble: Rectangle with Corners Rounded 10">
            <a:extLst>
              <a:ext uri="{FF2B5EF4-FFF2-40B4-BE49-F238E27FC236}">
                <a16:creationId xmlns:a16="http://schemas.microsoft.com/office/drawing/2014/main" id="{A70839F3-A520-C270-3680-BB7F7048186F}"/>
              </a:ext>
            </a:extLst>
          </p:cNvPr>
          <p:cNvSpPr/>
          <p:nvPr/>
        </p:nvSpPr>
        <p:spPr>
          <a:xfrm>
            <a:off x="4207290" y="2779707"/>
            <a:ext cx="3123813" cy="1897097"/>
          </a:xfrm>
          <a:prstGeom prst="wedgeRoundRectCallout">
            <a:avLst>
              <a:gd name="adj1" fmla="val -37179"/>
              <a:gd name="adj2" fmla="val 64434"/>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rtl="0"/>
            <a:r>
              <a:rPr lang="en-US" sz="1200" b="1" err="1">
                <a:solidFill>
                  <a:schemeClr val="bg1"/>
                </a:solidFill>
                <a:latin typeface="Calibri"/>
                <a:ea typeface="Calibri" panose="020F0502020204030204" pitchFamily="34" charset="0"/>
                <a:cs typeface="Calibri"/>
              </a:rPr>
              <a:t>Jätteettömyyden</a:t>
            </a:r>
            <a:r>
              <a:rPr lang="en-US" sz="1200" b="1">
                <a:solidFill>
                  <a:schemeClr val="bg1"/>
                </a:solidFill>
                <a:latin typeface="Calibri"/>
                <a:ea typeface="Calibri" panose="020F0502020204030204" pitchFamily="34" charset="0"/>
                <a:cs typeface="Calibri"/>
              </a:rPr>
              <a:t> </a:t>
            </a:r>
            <a:r>
              <a:rPr lang="en-US" sz="1200" b="1" err="1">
                <a:solidFill>
                  <a:schemeClr val="bg1"/>
                </a:solidFill>
                <a:latin typeface="Calibri"/>
                <a:ea typeface="Calibri" panose="020F0502020204030204" pitchFamily="34" charset="0"/>
                <a:cs typeface="Calibri"/>
              </a:rPr>
              <a:t>hyvät</a:t>
            </a:r>
            <a:r>
              <a:rPr lang="en-US" sz="1200" b="1">
                <a:solidFill>
                  <a:schemeClr val="bg1"/>
                </a:solidFill>
                <a:latin typeface="Calibri"/>
                <a:ea typeface="Calibri" panose="020F0502020204030204" pitchFamily="34" charset="0"/>
                <a:cs typeface="Calibri"/>
              </a:rPr>
              <a:t> </a:t>
            </a:r>
            <a:r>
              <a:rPr lang="en-US" sz="1200" b="1" err="1">
                <a:solidFill>
                  <a:schemeClr val="bg1"/>
                </a:solidFill>
                <a:latin typeface="Calibri"/>
                <a:ea typeface="Calibri" panose="020F0502020204030204" pitchFamily="34" charset="0"/>
                <a:cs typeface="Calibri"/>
              </a:rPr>
              <a:t>käytännöt</a:t>
            </a:r>
            <a:r>
              <a:rPr lang="en-US" sz="1200" b="1">
                <a:solidFill>
                  <a:schemeClr val="bg1"/>
                </a:solidFill>
                <a:latin typeface="Calibri"/>
                <a:ea typeface="Calibri" panose="020F0502020204030204" pitchFamily="34" charset="0"/>
                <a:cs typeface="Calibri"/>
              </a:rPr>
              <a:t>:</a:t>
            </a:r>
          </a:p>
          <a:p>
            <a:pPr algn="ctr"/>
            <a:r>
              <a:rPr lang="en-US" sz="1200" b="1">
                <a:solidFill>
                  <a:schemeClr val="bg1"/>
                </a:solidFill>
                <a:latin typeface="Calibri"/>
                <a:ea typeface="Calibri" panose="020F0502020204030204" pitchFamily="34" charset="0"/>
                <a:cs typeface="Calibri"/>
                <a:hlinkClick r:id="rId18">
                  <a:extLst>
                    <a:ext uri="{A12FA001-AC4F-418D-AE19-62706E023703}">
                      <ahyp:hlinkClr xmlns:ahyp="http://schemas.microsoft.com/office/drawing/2018/hyperlinkcolor" val="tx"/>
                    </a:ext>
                  </a:extLst>
                </a:hlinkClick>
              </a:rPr>
              <a:t>Silo</a:t>
            </a:r>
            <a:r>
              <a:rPr lang="en-US" sz="1200" b="1">
                <a:solidFill>
                  <a:srgbClr val="ED7D31"/>
                </a:solidFill>
                <a:latin typeface="Calibri"/>
                <a:ea typeface="Calibri" panose="020F0502020204030204" pitchFamily="34" charset="0"/>
                <a:cs typeface="Calibri"/>
                <a:hlinkClick r:id="rId18">
                  <a:extLst>
                    <a:ext uri="{A12FA001-AC4F-418D-AE19-62706E023703}">
                      <ahyp:hlinkClr xmlns:ahyp="http://schemas.microsoft.com/office/drawing/2018/hyperlinkcolor" val="tx"/>
                    </a:ext>
                  </a:extLst>
                </a:hlinkClick>
              </a:rPr>
              <a:t> </a:t>
            </a:r>
            <a:r>
              <a:rPr lang="en-US" sz="1200">
                <a:solidFill>
                  <a:schemeClr val="bg1"/>
                </a:solidFill>
                <a:latin typeface="Calibri"/>
                <a:ea typeface="Calibri" panose="020F0502020204030204" pitchFamily="34" charset="0"/>
                <a:cs typeface="Calibri"/>
              </a:rPr>
              <a:t>London on </a:t>
            </a:r>
            <a:r>
              <a:rPr lang="en-US" sz="1200" err="1">
                <a:solidFill>
                  <a:schemeClr val="bg1"/>
                </a:solidFill>
                <a:latin typeface="Calibri"/>
                <a:ea typeface="Calibri" panose="020F0502020204030204" pitchFamily="34" charset="0"/>
                <a:cs typeface="Calibri"/>
              </a:rPr>
              <a:t>perustettu</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ajatuksella</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roskakorivapaasta</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ravintolasta</a:t>
            </a:r>
            <a:r>
              <a:rPr lang="en-US" sz="1200">
                <a:solidFill>
                  <a:schemeClr val="bg1"/>
                </a:solidFill>
                <a:latin typeface="Calibri"/>
                <a:ea typeface="Calibri" panose="020F0502020204030204" pitchFamily="34" charset="0"/>
                <a:cs typeface="Calibri"/>
              </a:rPr>
              <a:t>, ja </a:t>
            </a:r>
            <a:r>
              <a:rPr lang="en-US" sz="1200" err="1">
                <a:solidFill>
                  <a:schemeClr val="bg1"/>
                </a:solidFill>
                <a:latin typeface="Calibri"/>
                <a:ea typeface="Calibri" panose="020F0502020204030204" pitchFamily="34" charset="0"/>
                <a:cs typeface="Calibri"/>
              </a:rPr>
              <a:t>siitä</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tuli</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maailman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ensimmäinen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jätteetön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ravintola</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kuten</a:t>
            </a:r>
            <a:r>
              <a:rPr lang="en-US" sz="1200">
                <a:solidFill>
                  <a:schemeClr val="bg1"/>
                </a:solidFill>
                <a:latin typeface="Calibri"/>
                <a:ea typeface="Calibri" panose="020F0502020204030204" pitchFamily="34" charset="0"/>
                <a:cs typeface="Calibri"/>
              </a:rPr>
              <a:t> </a:t>
            </a:r>
            <a:r>
              <a:rPr lang="en-US" sz="1200" b="1">
                <a:solidFill>
                  <a:srgbClr val="F2F2F2"/>
                </a:solidFill>
                <a:latin typeface="Calibri"/>
                <a:ea typeface="Calibri" panose="020F0502020204030204" pitchFamily="34" charset="0"/>
                <a:cs typeface="Calibri"/>
                <a:hlinkClick r:id="rId19">
                  <a:extLst>
                    <a:ext uri="{A12FA001-AC4F-418D-AE19-62706E023703}">
                      <ahyp:hlinkClr xmlns:ahyp="http://schemas.microsoft.com/office/drawing/2018/hyperlinkcolor" val="tx"/>
                    </a:ext>
                  </a:extLst>
                </a:hlinkClick>
              </a:rPr>
              <a:t>Ravintola Nolla</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Helsingissä</a:t>
            </a:r>
            <a:r>
              <a:rPr lang="en-US" sz="1200">
                <a:solidFill>
                  <a:schemeClr val="bg1"/>
                </a:solidFill>
                <a:latin typeface="Calibri"/>
                <a:ea typeface="Calibri" panose="020F0502020204030204" pitchFamily="34" charset="0"/>
                <a:cs typeface="Calibri"/>
              </a:rPr>
              <a:t>.</a:t>
            </a:r>
          </a:p>
          <a:p>
            <a:pPr algn="ctr"/>
            <a:endParaRPr lang="en-US" sz="1200" b="1">
              <a:solidFill>
                <a:schemeClr val="bg1">
                  <a:lumMod val="95000"/>
                </a:schemeClr>
              </a:solidFill>
              <a:latin typeface="Calibri"/>
              <a:ea typeface="Calibri" panose="020F0502020204030204" pitchFamily="34" charset="0"/>
              <a:cs typeface="Calibri"/>
            </a:endParaRPr>
          </a:p>
          <a:p>
            <a:pPr algn="ctr" rtl="0"/>
            <a:r>
              <a:rPr lang="en-US" sz="1200">
                <a:solidFill>
                  <a:schemeClr val="bg1"/>
                </a:solidFill>
                <a:latin typeface="Calibri"/>
                <a:ea typeface="Calibri" panose="020F0502020204030204" pitchFamily="34" charset="0"/>
                <a:cs typeface="Calibri"/>
                <a:hlinkClick r:id="rId20">
                  <a:extLst>
                    <a:ext uri="{A12FA001-AC4F-418D-AE19-62706E023703}">
                      <ahyp:hlinkClr xmlns:ahyp="http://schemas.microsoft.com/office/drawing/2018/hyperlinkcolor" val="tx"/>
                    </a:ext>
                  </a:extLst>
                </a:hlinkClick>
              </a:rPr>
              <a:t>Nãm</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Käytettyjen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kahvijauhojen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muuttaminen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sienien</a:t>
            </a:r>
            <a:r>
              <a:rPr lang="en-US" sz="1200">
                <a:solidFill>
                  <a:schemeClr val="bg1"/>
                </a:solidFill>
                <a:latin typeface="Calibri"/>
                <a:ea typeface="Calibri" panose="020F0502020204030204" pitchFamily="34" charset="0"/>
                <a:cs typeface="Calibri"/>
              </a:rPr>
              <a:t> </a:t>
            </a:r>
            <a:r>
              <a:rPr lang="en-US" sz="1200" err="1">
                <a:solidFill>
                  <a:schemeClr val="bg1"/>
                </a:solidFill>
                <a:latin typeface="Calibri"/>
                <a:ea typeface="Calibri" panose="020F0502020204030204" pitchFamily="34" charset="0"/>
                <a:cs typeface="Calibri"/>
              </a:rPr>
              <a:t>kasvatusmateriaaliksi</a:t>
            </a:r>
            <a:endParaRPr lang="en-IE" sz="1200">
              <a:solidFill>
                <a:schemeClr val="bg1"/>
              </a:solidFill>
              <a:latin typeface="Calibri"/>
              <a:ea typeface="Calibri" panose="020F0502020204030204" pitchFamily="34" charset="0"/>
              <a:cs typeface="Calibri"/>
            </a:endParaRPr>
          </a:p>
        </p:txBody>
      </p:sp>
      <p:pic>
        <p:nvPicPr>
          <p:cNvPr id="12" name="Picture 11">
            <a:extLst>
              <a:ext uri="{FF2B5EF4-FFF2-40B4-BE49-F238E27FC236}">
                <a16:creationId xmlns:a16="http://schemas.microsoft.com/office/drawing/2014/main" id="{22DDBB69-B151-95F1-9075-337D48F85AC8}"/>
              </a:ext>
            </a:extLst>
          </p:cNvPr>
          <p:cNvPicPr>
            <a:picLocks noChangeAspect="1"/>
          </p:cNvPicPr>
          <p:nvPr/>
        </p:nvPicPr>
        <p:blipFill>
          <a:blip r:embed="rId21"/>
          <a:stretch>
            <a:fillRect/>
          </a:stretch>
        </p:blipFill>
        <p:spPr>
          <a:xfrm>
            <a:off x="6231188" y="4674770"/>
            <a:ext cx="493080" cy="474817"/>
          </a:xfrm>
          <a:prstGeom prst="rect">
            <a:avLst/>
          </a:prstGeom>
        </p:spPr>
      </p:pic>
    </p:spTree>
    <p:extLst>
      <p:ext uri="{BB962C8B-B14F-4D97-AF65-F5344CB8AC3E}">
        <p14:creationId xmlns:p14="http://schemas.microsoft.com/office/powerpoint/2010/main" val="38773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pPr algn="l" rtl="0"/>
            <a:r>
              <a:rPr lang="en-US"/>
              <a:t>sisällys</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mtClean="0"/>
              <a:pPr algn="l" rtl="0"/>
              <a:t>4</a:t>
            </a:fld>
            <a:endParaRPr lang="en-US"/>
          </a:p>
        </p:txBody>
      </p:sp>
      <p:sp>
        <p:nvSpPr>
          <p:cNvPr id="28" name="TextBox 27">
            <a:extLst>
              <a:ext uri="{FF2B5EF4-FFF2-40B4-BE49-F238E27FC236}">
                <a16:creationId xmlns:a16="http://schemas.microsoft.com/office/drawing/2014/main" id="{26005448-F4B6-FAC6-0418-A495EE6E6214}"/>
              </a:ext>
            </a:extLst>
          </p:cNvPr>
          <p:cNvSpPr txBox="1"/>
          <p:nvPr/>
        </p:nvSpPr>
        <p:spPr>
          <a:xfrm>
            <a:off x="2759441" y="1985244"/>
            <a:ext cx="4708160" cy="7109639"/>
          </a:xfrm>
          <a:prstGeom prst="rect">
            <a:avLst/>
          </a:prstGeom>
          <a:noFill/>
        </p:spPr>
        <p:txBody>
          <a:bodyPr wrap="square" lIns="91440" tIns="45720" rIns="91440" bIns="45720" anchor="t">
            <a:spAutoFit/>
          </a:bodyPr>
          <a:lstStyle/>
          <a:p>
            <a:pPr algn="l" rtl="0"/>
            <a:r>
              <a:rPr lang="en-US" sz="1300" b="1" err="1"/>
              <a:t>Esipuhe</a:t>
            </a:r>
            <a:endParaRPr lang="en-US" sz="1300" b="1" err="1">
              <a:cs typeface="Calibri"/>
            </a:endParaRPr>
          </a:p>
          <a:p>
            <a:pPr algn="l" rtl="0"/>
            <a:endParaRPr lang="en-US" sz="500"/>
          </a:p>
          <a:p>
            <a:pPr algn="l" rtl="0"/>
            <a:r>
              <a:rPr lang="en-US" sz="1600" b="1">
                <a:solidFill>
                  <a:srgbClr val="F79037"/>
                </a:solidFill>
              </a:rPr>
              <a:t>A </a:t>
            </a:r>
            <a:r>
              <a:rPr lang="en-US" sz="1300" b="1"/>
              <a:t>– ETIIKKA JA EETTISET TEORIAT					8</a:t>
            </a:r>
            <a:endParaRPr lang="en-US" sz="1300" b="1">
              <a:cs typeface="Calibri"/>
            </a:endParaRPr>
          </a:p>
          <a:p>
            <a:pPr algn="l" rtl="0"/>
            <a:endParaRPr lang="en-US" sz="1100" b="1"/>
          </a:p>
          <a:p>
            <a:pPr algn="l" rtl="0"/>
            <a:r>
              <a:rPr lang="en-US" sz="1300"/>
              <a:t>A.1 – </a:t>
            </a:r>
            <a:r>
              <a:rPr lang="en-US" sz="1300" b="1"/>
              <a:t>Eettinen </a:t>
            </a:r>
            <a:r>
              <a:rPr lang="en-US" sz="1300" b="1" err="1"/>
              <a:t>viitekehys</a:t>
            </a:r>
            <a:r>
              <a:rPr lang="en-US" sz="1300" b="1"/>
              <a:t>						10</a:t>
            </a:r>
            <a:endParaRPr lang="en-US" sz="1300" b="1">
              <a:cs typeface="Calibri"/>
            </a:endParaRPr>
          </a:p>
          <a:p>
            <a:pPr algn="l" rtl="0"/>
            <a:endParaRPr lang="en-US" sz="1300"/>
          </a:p>
          <a:p>
            <a:pPr algn="l" rtl="0"/>
            <a:r>
              <a:rPr lang="en-US" sz="1600" b="1">
                <a:solidFill>
                  <a:srgbClr val="F79037"/>
                </a:solidFill>
              </a:rPr>
              <a:t>B </a:t>
            </a:r>
            <a:r>
              <a:rPr lang="en-US" sz="1300" b="1"/>
              <a:t>– ELINTARVIKEJÄRJESTELMÄN EETTISET KYSYMYKSET	13</a:t>
            </a:r>
            <a:endParaRPr lang="en-US" sz="1300" b="1">
              <a:cs typeface="Calibri"/>
            </a:endParaRPr>
          </a:p>
          <a:p>
            <a:pPr algn="l" rtl="0"/>
            <a:endParaRPr lang="en-US" sz="1100" b="1"/>
          </a:p>
          <a:p>
            <a:pPr algn="l" rtl="0"/>
            <a:r>
              <a:rPr lang="en-US" sz="1300"/>
              <a:t>B.1 – </a:t>
            </a:r>
            <a:r>
              <a:rPr lang="en-US" sz="1300" b="1">
                <a:hlinkClick r:id="rId2" action="ppaction://hlinksldjump">
                  <a:extLst>
                    <a:ext uri="{A12FA001-AC4F-418D-AE19-62706E023703}">
                      <ahyp:hlinkClr xmlns:ahyp="http://schemas.microsoft.com/office/drawing/2018/hyperlinkcolor" val="tx"/>
                    </a:ext>
                  </a:extLst>
                </a:hlinkClick>
              </a:rPr>
              <a:t>Luonnolliset </a:t>
            </a:r>
            <a:r>
              <a:rPr lang="en-US" sz="1300" b="1" err="1">
                <a:hlinkClick r:id="rId2" action="ppaction://hlinksldjump">
                  <a:extLst>
                    <a:ext uri="{A12FA001-AC4F-418D-AE19-62706E023703}">
                      <ahyp:hlinkClr xmlns:ahyp="http://schemas.microsoft.com/office/drawing/2018/hyperlinkcolor" val="tx"/>
                    </a:ext>
                  </a:extLst>
                </a:hlinkClick>
              </a:rPr>
              <a:t>ruokaresurssit</a:t>
            </a:r>
            <a:r>
              <a:rPr lang="en-US" sz="1300" b="1"/>
              <a:t>					16</a:t>
            </a:r>
            <a:endParaRPr lang="en-US" sz="1300" b="1">
              <a:cs typeface="Calibri"/>
            </a:endParaRPr>
          </a:p>
          <a:p>
            <a:pPr algn="l" rtl="0"/>
            <a:r>
              <a:rPr lang="en-US" sz="1300"/>
              <a:t>B.1.1 – </a:t>
            </a:r>
            <a:r>
              <a:rPr lang="en-US" sz="1300" err="1"/>
              <a:t>Maatalous</a:t>
            </a:r>
            <a:r>
              <a:rPr lang="en-US" sz="1300"/>
              <a:t>							</a:t>
            </a:r>
            <a:r>
              <a:rPr lang="en-US" sz="1300" b="1"/>
              <a:t>17</a:t>
            </a:r>
            <a:endParaRPr lang="en-US" sz="1300" b="1">
              <a:cs typeface="Calibri"/>
            </a:endParaRPr>
          </a:p>
          <a:p>
            <a:pPr algn="l" rtl="0"/>
            <a:r>
              <a:rPr lang="en-US" sz="1300"/>
              <a:t>B.1.2 – </a:t>
            </a:r>
            <a:r>
              <a:rPr lang="en-US" sz="1300" err="1"/>
              <a:t>Eläinten</a:t>
            </a:r>
            <a:r>
              <a:rPr lang="en-US" sz="1300"/>
              <a:t> ja </a:t>
            </a:r>
            <a:r>
              <a:rPr lang="en-US" sz="1300" err="1"/>
              <a:t>merien</a:t>
            </a:r>
            <a:r>
              <a:rPr lang="en-US" sz="1300"/>
              <a:t> </a:t>
            </a:r>
            <a:r>
              <a:rPr lang="en-US" sz="1300" err="1"/>
              <a:t>hyvinvointi</a:t>
            </a:r>
            <a:r>
              <a:rPr lang="en-US" sz="1300"/>
              <a:t>				</a:t>
            </a:r>
            <a:r>
              <a:rPr lang="en-US" sz="1300" b="1"/>
              <a:t>24</a:t>
            </a:r>
            <a:endParaRPr lang="en-US" sz="1300"/>
          </a:p>
          <a:p>
            <a:pPr algn="l" rtl="0"/>
            <a:endParaRPr lang="en-US" sz="1000"/>
          </a:p>
          <a:p>
            <a:pPr algn="l" rtl="0"/>
            <a:r>
              <a:rPr lang="en-US" sz="1300"/>
              <a:t>B.2 – </a:t>
            </a:r>
            <a:r>
              <a:rPr lang="en-US" sz="1300" b="1">
                <a:hlinkClick r:id="rId3" action="ppaction://hlinksldjump">
                  <a:extLst>
                    <a:ext uri="{A12FA001-AC4F-418D-AE19-62706E023703}">
                      <ahyp:hlinkClr xmlns:ahyp="http://schemas.microsoft.com/office/drawing/2018/hyperlinkcolor" val="tx"/>
                    </a:ext>
                  </a:extLst>
                </a:hlinkClick>
              </a:rPr>
              <a:t>Elintarvikkeiden </a:t>
            </a:r>
            <a:r>
              <a:rPr lang="en-US" sz="1300" b="1" err="1">
                <a:hlinkClick r:id="rId3" action="ppaction://hlinksldjump">
                  <a:extLst>
                    <a:ext uri="{A12FA001-AC4F-418D-AE19-62706E023703}">
                      <ahyp:hlinkClr xmlns:ahyp="http://schemas.microsoft.com/office/drawing/2018/hyperlinkcolor" val="tx"/>
                    </a:ext>
                  </a:extLst>
                </a:hlinkClick>
              </a:rPr>
              <a:t>tuotanto</a:t>
            </a:r>
            <a:r>
              <a:rPr lang="en-US" sz="1300" b="1">
                <a:hlinkClick r:id="rId3" action="ppaction://hlinksldjump">
                  <a:extLst>
                    <a:ext uri="{A12FA001-AC4F-418D-AE19-62706E023703}">
                      <ahyp:hlinkClr xmlns:ahyp="http://schemas.microsoft.com/office/drawing/2018/hyperlinkcolor" val="tx"/>
                    </a:ext>
                  </a:extLst>
                </a:hlinkClick>
              </a:rPr>
              <a:t> ja </a:t>
            </a:r>
            <a:r>
              <a:rPr lang="en-US" sz="1300" b="1" err="1">
                <a:hlinkClick r:id="rId3" action="ppaction://hlinksldjump">
                  <a:extLst>
                    <a:ext uri="{A12FA001-AC4F-418D-AE19-62706E023703}">
                      <ahyp:hlinkClr xmlns:ahyp="http://schemas.microsoft.com/office/drawing/2018/hyperlinkcolor" val="tx"/>
                    </a:ext>
                  </a:extLst>
                </a:hlinkClick>
              </a:rPr>
              <a:t>logistiikka</a:t>
            </a:r>
            <a:r>
              <a:rPr lang="en-US" sz="1300" b="1"/>
              <a:t>			25</a:t>
            </a:r>
            <a:endParaRPr lang="en-US" sz="1300" b="1">
              <a:cs typeface="Calibri"/>
            </a:endParaRPr>
          </a:p>
          <a:p>
            <a:pPr algn="l" rtl="0"/>
            <a:r>
              <a:rPr lang="en-US" sz="1300"/>
              <a:t>B.2.1 – </a:t>
            </a:r>
            <a:r>
              <a:rPr lang="en-US" sz="1300" err="1"/>
              <a:t>Työolosuhteet</a:t>
            </a:r>
            <a:r>
              <a:rPr lang="en-US" sz="1300"/>
              <a:t>						</a:t>
            </a:r>
            <a:r>
              <a:rPr lang="en-US" sz="1300" b="1"/>
              <a:t>29</a:t>
            </a:r>
            <a:endParaRPr lang="en-US" sz="1300"/>
          </a:p>
          <a:p>
            <a:r>
              <a:rPr lang="en-US" sz="1300"/>
              <a:t>B.2.2 – </a:t>
            </a:r>
            <a:r>
              <a:rPr lang="en-US" sz="1300" err="1"/>
              <a:t>Vastuu</a:t>
            </a:r>
            <a:r>
              <a:rPr lang="en-US" sz="1300"/>
              <a:t> ja </a:t>
            </a:r>
            <a:r>
              <a:rPr lang="en-US" sz="1300" err="1"/>
              <a:t>raaka-aineiden</a:t>
            </a:r>
            <a:r>
              <a:rPr lang="en-US" sz="1300"/>
              <a:t> </a:t>
            </a:r>
            <a:r>
              <a:rPr lang="en-US" sz="1300" err="1"/>
              <a:t>jäljitettävyys</a:t>
            </a:r>
            <a:r>
              <a:rPr lang="en-US" sz="1300"/>
              <a:t>			</a:t>
            </a:r>
            <a:r>
              <a:rPr lang="en-US" sz="1300" b="1"/>
              <a:t>31</a:t>
            </a:r>
            <a:endParaRPr lang="en-US" sz="1300"/>
          </a:p>
          <a:p>
            <a:pPr algn="l" rtl="0"/>
            <a:r>
              <a:rPr lang="en-US" sz="1300"/>
              <a:t>B.2.3 – </a:t>
            </a:r>
            <a:r>
              <a:rPr lang="en-US" sz="1300" err="1"/>
              <a:t>Elintarvikkeiden</a:t>
            </a:r>
            <a:r>
              <a:rPr lang="en-US" sz="1300"/>
              <a:t> </a:t>
            </a:r>
            <a:r>
              <a:rPr lang="en-US" sz="1300" err="1"/>
              <a:t>merkinnät</a:t>
            </a:r>
            <a:r>
              <a:rPr lang="en-US" sz="1300"/>
              <a:t>				</a:t>
            </a:r>
            <a:r>
              <a:rPr lang="en-US" sz="1300" b="1"/>
              <a:t>33</a:t>
            </a:r>
            <a:endParaRPr lang="en-US" sz="1300"/>
          </a:p>
          <a:p>
            <a:pPr algn="l" rtl="0"/>
            <a:r>
              <a:rPr lang="en-US" sz="1300"/>
              <a:t>B.2.4 – </a:t>
            </a:r>
            <a:r>
              <a:rPr lang="en-US" sz="1300" err="1"/>
              <a:t>Ruokajätehuolto</a:t>
            </a:r>
            <a:r>
              <a:rPr lang="en-US" sz="1300"/>
              <a:t>						</a:t>
            </a:r>
            <a:r>
              <a:rPr lang="en-US" sz="1300" b="1"/>
              <a:t>38</a:t>
            </a:r>
            <a:endParaRPr lang="en-US" sz="1300"/>
          </a:p>
          <a:p>
            <a:pPr algn="l" rtl="0"/>
            <a:r>
              <a:rPr lang="en-US" sz="1300"/>
              <a:t>B.2.5 – </a:t>
            </a:r>
            <a:r>
              <a:rPr lang="en-US" sz="1300" err="1"/>
              <a:t>Pakkaus</a:t>
            </a:r>
            <a:r>
              <a:rPr lang="en-US" sz="1300"/>
              <a:t>							</a:t>
            </a:r>
            <a:r>
              <a:rPr lang="en-US" sz="1300" b="1"/>
              <a:t>40</a:t>
            </a:r>
            <a:endParaRPr lang="en-US" sz="1300"/>
          </a:p>
          <a:p>
            <a:pPr algn="l" rtl="0"/>
            <a:r>
              <a:rPr lang="en-US" sz="1300"/>
              <a:t>B.2.6 – </a:t>
            </a:r>
            <a:r>
              <a:rPr lang="en-US" sz="1300" err="1"/>
              <a:t>Logistiikka</a:t>
            </a:r>
            <a:r>
              <a:rPr lang="en-US" sz="1300"/>
              <a:t> ja </a:t>
            </a:r>
            <a:r>
              <a:rPr lang="en-US" sz="1300" err="1"/>
              <a:t>kuljetus</a:t>
            </a:r>
            <a:r>
              <a:rPr lang="en-US" sz="1300"/>
              <a:t>					</a:t>
            </a:r>
            <a:r>
              <a:rPr lang="en-US" sz="1300" b="1"/>
              <a:t>43</a:t>
            </a:r>
            <a:endParaRPr lang="en-US" sz="1300"/>
          </a:p>
          <a:p>
            <a:pPr algn="l" rtl="0"/>
            <a:endParaRPr lang="en-US" sz="1000"/>
          </a:p>
          <a:p>
            <a:pPr algn="l" rtl="0"/>
            <a:r>
              <a:rPr lang="en-US" sz="1300"/>
              <a:t>B.3 – </a:t>
            </a:r>
            <a:r>
              <a:rPr lang="en-US" sz="1300" b="1">
                <a:hlinkClick r:id="rId4" action="ppaction://hlinksldjump">
                  <a:extLst>
                    <a:ext uri="{A12FA001-AC4F-418D-AE19-62706E023703}">
                      <ahyp:hlinkClr xmlns:ahyp="http://schemas.microsoft.com/office/drawing/2018/hyperlinkcolor" val="tx"/>
                    </a:ext>
                  </a:extLst>
                </a:hlinkClick>
              </a:rPr>
              <a:t>Elintarvikkeiden </a:t>
            </a:r>
            <a:r>
              <a:rPr lang="en-US" sz="1300" b="1" err="1">
                <a:hlinkClick r:id="rId4" action="ppaction://hlinksldjump">
                  <a:extLst>
                    <a:ext uri="{A12FA001-AC4F-418D-AE19-62706E023703}">
                      <ahyp:hlinkClr xmlns:ahyp="http://schemas.microsoft.com/office/drawing/2018/hyperlinkcolor" val="tx"/>
                    </a:ext>
                  </a:extLst>
                </a:hlinkClick>
              </a:rPr>
              <a:t>markkinointi</a:t>
            </a:r>
            <a:r>
              <a:rPr lang="en-US" sz="1300" b="1"/>
              <a:t>				46</a:t>
            </a:r>
            <a:endParaRPr lang="en-US" sz="1300" b="1">
              <a:cs typeface="Calibri"/>
            </a:endParaRPr>
          </a:p>
          <a:p>
            <a:pPr algn="l" rtl="0"/>
            <a:r>
              <a:rPr lang="en-US" sz="1300"/>
              <a:t>B.3.1 – </a:t>
            </a:r>
            <a:r>
              <a:rPr lang="en-US" sz="1300" err="1"/>
              <a:t>Hinnoittelu</a:t>
            </a:r>
            <a:r>
              <a:rPr lang="en-US" sz="1300"/>
              <a:t> ja </a:t>
            </a:r>
            <a:r>
              <a:rPr lang="en-US" sz="1300" err="1"/>
              <a:t>edullisuus</a:t>
            </a:r>
            <a:r>
              <a:rPr lang="en-US" sz="1300"/>
              <a:t>					</a:t>
            </a:r>
            <a:r>
              <a:rPr lang="en-US" sz="1300" b="1"/>
              <a:t>46</a:t>
            </a:r>
            <a:endParaRPr lang="en-US" sz="1300"/>
          </a:p>
          <a:p>
            <a:pPr algn="l" rtl="0"/>
            <a:r>
              <a:rPr lang="en-US" sz="1300"/>
              <a:t>B.3.2 – </a:t>
            </a:r>
            <a:r>
              <a:rPr lang="en-US" sz="1300" err="1"/>
              <a:t>Immateriaalioikeudet</a:t>
            </a:r>
            <a:r>
              <a:rPr lang="en-US" sz="1300"/>
              <a:t>					</a:t>
            </a:r>
            <a:r>
              <a:rPr lang="en-US" sz="1300" b="1"/>
              <a:t>48</a:t>
            </a:r>
            <a:endParaRPr lang="en-US" sz="1300"/>
          </a:p>
          <a:p>
            <a:pPr algn="l" rtl="0"/>
            <a:endParaRPr lang="en-US" sz="1000"/>
          </a:p>
          <a:p>
            <a:pPr algn="l" rtl="0"/>
            <a:r>
              <a:rPr lang="en-US" sz="1300"/>
              <a:t>B.4 - </a:t>
            </a:r>
            <a:r>
              <a:rPr lang="en-US" sz="1300" b="1">
                <a:hlinkClick r:id="rId5" action="ppaction://hlinksldjump">
                  <a:extLst>
                    <a:ext uri="{A12FA001-AC4F-418D-AE19-62706E023703}">
                      <ahyp:hlinkClr xmlns:ahyp="http://schemas.microsoft.com/office/drawing/2018/hyperlinkcolor" val="tx"/>
                    </a:ext>
                  </a:extLst>
                </a:hlinkClick>
              </a:rPr>
              <a:t>Vastuullinen </a:t>
            </a:r>
            <a:r>
              <a:rPr lang="en-US" sz="1300" b="1" err="1">
                <a:hlinkClick r:id="rId5" action="ppaction://hlinksldjump">
                  <a:extLst>
                    <a:ext uri="{A12FA001-AC4F-418D-AE19-62706E023703}">
                      <ahyp:hlinkClr xmlns:ahyp="http://schemas.microsoft.com/office/drawing/2018/hyperlinkcolor" val="tx"/>
                    </a:ext>
                  </a:extLst>
                </a:hlinkClick>
              </a:rPr>
              <a:t>kulut</a:t>
            </a:r>
            <a:r>
              <a:rPr lang="en-US" sz="1300" b="1" u="sng" err="1"/>
              <a:t>taminen</a:t>
            </a:r>
            <a:r>
              <a:rPr lang="en-US" sz="1300" b="1"/>
              <a:t>					50</a:t>
            </a:r>
            <a:endParaRPr lang="en-US" sz="1300" b="1">
              <a:cs typeface="Calibri"/>
            </a:endParaRPr>
          </a:p>
          <a:p>
            <a:pPr algn="l" rtl="0"/>
            <a:r>
              <a:rPr lang="en-US" sz="1300"/>
              <a:t>B.4.1 – </a:t>
            </a:r>
            <a:r>
              <a:rPr lang="en-US" sz="1300" err="1"/>
              <a:t>Markkinoinnin</a:t>
            </a:r>
            <a:r>
              <a:rPr lang="en-US" sz="1300"/>
              <a:t> ja median </a:t>
            </a:r>
            <a:r>
              <a:rPr lang="en-US" sz="1300" err="1"/>
              <a:t>vaikutus</a:t>
            </a:r>
            <a:r>
              <a:rPr lang="en-US" sz="1300"/>
              <a:t> </a:t>
            </a:r>
            <a:r>
              <a:rPr lang="en-US" sz="1300" err="1"/>
              <a:t>ruoan</a:t>
            </a:r>
            <a:r>
              <a:rPr lang="en-US" sz="1300"/>
              <a:t> </a:t>
            </a:r>
            <a:r>
              <a:rPr lang="en-US" sz="1300" err="1"/>
              <a:t>kulutukseen</a:t>
            </a:r>
            <a:r>
              <a:rPr lang="en-US" sz="1300"/>
              <a:t>	</a:t>
            </a:r>
            <a:r>
              <a:rPr lang="en-US" sz="1300" b="1"/>
              <a:t>52</a:t>
            </a:r>
            <a:endParaRPr lang="en-US" sz="1300"/>
          </a:p>
          <a:p>
            <a:pPr algn="l" rtl="0"/>
            <a:r>
              <a:rPr lang="en-US" sz="1300"/>
              <a:t>B.4.2 – </a:t>
            </a:r>
            <a:r>
              <a:rPr lang="en-US" sz="1300" err="1"/>
              <a:t>Eläinten</a:t>
            </a:r>
            <a:r>
              <a:rPr lang="en-US" sz="1300"/>
              <a:t> </a:t>
            </a:r>
            <a:r>
              <a:rPr lang="en-US" sz="1300" err="1"/>
              <a:t>oikeudet</a:t>
            </a:r>
            <a:r>
              <a:rPr lang="en-US" sz="1300"/>
              <a:t>						</a:t>
            </a:r>
            <a:r>
              <a:rPr lang="en-US" sz="1300" b="1"/>
              <a:t>55</a:t>
            </a:r>
            <a:endParaRPr lang="en-US" sz="1300"/>
          </a:p>
          <a:p>
            <a:pPr algn="l" rtl="0"/>
            <a:r>
              <a:rPr lang="en-US" sz="1300"/>
              <a:t>B.4.3 – </a:t>
            </a:r>
            <a:r>
              <a:rPr lang="en-US" sz="1300" err="1"/>
              <a:t>Elämää</a:t>
            </a:r>
            <a:r>
              <a:rPr lang="en-US" sz="1300"/>
              <a:t> </a:t>
            </a:r>
            <a:r>
              <a:rPr lang="en-US" sz="1300" err="1"/>
              <a:t>kunnioittava</a:t>
            </a:r>
            <a:r>
              <a:rPr lang="en-US" sz="1300"/>
              <a:t> ja </a:t>
            </a:r>
            <a:r>
              <a:rPr lang="en-US" sz="1300" err="1"/>
              <a:t>kasvispohjainen</a:t>
            </a:r>
            <a:r>
              <a:rPr lang="en-US" sz="1300"/>
              <a:t> </a:t>
            </a:r>
            <a:r>
              <a:rPr lang="en-US" sz="1300" err="1"/>
              <a:t>elämäntapa</a:t>
            </a:r>
            <a:r>
              <a:rPr lang="en-US" sz="1300"/>
              <a:t>	</a:t>
            </a:r>
            <a:r>
              <a:rPr lang="en-US" sz="1300" b="1"/>
              <a:t>57</a:t>
            </a:r>
            <a:endParaRPr lang="en-US" sz="1300"/>
          </a:p>
          <a:p>
            <a:pPr algn="l" rtl="0"/>
            <a:r>
              <a:rPr lang="en-US" sz="1300"/>
              <a:t>B.4.4 – </a:t>
            </a:r>
            <a:r>
              <a:rPr lang="en-US" sz="1300" err="1"/>
              <a:t>Ruoka-apu</a:t>
            </a:r>
            <a:r>
              <a:rPr lang="en-US" sz="1300"/>
              <a:t> ja </a:t>
            </a:r>
            <a:r>
              <a:rPr lang="en-US" sz="1300" err="1"/>
              <a:t>kansalaisvaikuttaminen</a:t>
            </a:r>
            <a:r>
              <a:rPr lang="en-US" sz="1300"/>
              <a:t>			</a:t>
            </a:r>
            <a:r>
              <a:rPr lang="en-US" sz="1300" b="1"/>
              <a:t>60</a:t>
            </a:r>
            <a:endParaRPr lang="en-US" sz="1300"/>
          </a:p>
          <a:p>
            <a:pPr algn="l" rtl="0"/>
            <a:endParaRPr lang="en-US" sz="1200"/>
          </a:p>
          <a:p>
            <a:pPr algn="l" rtl="0"/>
            <a:r>
              <a:rPr lang="en-US" sz="1300" b="1" err="1"/>
              <a:t>Johtopäätökset</a:t>
            </a:r>
            <a:r>
              <a:rPr lang="en-US" sz="1300" b="1"/>
              <a:t>							61</a:t>
            </a:r>
            <a:endParaRPr lang="en-US" sz="1300" b="1">
              <a:cs typeface="Calibri"/>
            </a:endParaRPr>
          </a:p>
          <a:p>
            <a:pPr algn="l" rtl="0"/>
            <a:endParaRPr lang="en-US" sz="1300" b="1"/>
          </a:p>
          <a:p>
            <a:pPr algn="l" rtl="0"/>
            <a:r>
              <a:rPr lang="en-US" sz="1300" b="1" err="1">
                <a:hlinkClick r:id="rId6" action="ppaction://hlinksldjump">
                  <a:extLst>
                    <a:ext uri="{A12FA001-AC4F-418D-AE19-62706E023703}">
                      <ahyp:hlinkClr xmlns:ahyp="http://schemas.microsoft.com/office/drawing/2018/hyperlinkcolor" val="tx"/>
                    </a:ext>
                  </a:extLst>
                </a:hlinkClick>
              </a:rPr>
              <a:t>Viitteet</a:t>
            </a:r>
            <a:r>
              <a:rPr lang="en-US" sz="1300" b="1"/>
              <a:t>								62</a:t>
            </a:r>
            <a:endParaRPr lang="en-US" sz="1300" b="1">
              <a:cs typeface="Calibri"/>
            </a:endParaRPr>
          </a:p>
          <a:p>
            <a:pPr algn="l" rtl="0"/>
            <a:endParaRPr lang="en-US" sz="500"/>
          </a:p>
          <a:p>
            <a:pPr algn="l" rtl="0"/>
            <a:endParaRPr lang="en-US" sz="1200" b="1"/>
          </a:p>
          <a:p>
            <a:pPr algn="l" rtl="0"/>
            <a:endParaRPr lang="en-IE" sz="1300" b="1"/>
          </a:p>
        </p:txBody>
      </p:sp>
      <p:pic>
        <p:nvPicPr>
          <p:cNvPr id="3" name="Picture 2">
            <a:extLst>
              <a:ext uri="{FF2B5EF4-FFF2-40B4-BE49-F238E27FC236}">
                <a16:creationId xmlns:a16="http://schemas.microsoft.com/office/drawing/2014/main" id="{E1861E84-AD35-9F09-5C6A-0203BB946D5C}"/>
              </a:ext>
            </a:extLst>
          </p:cNvPr>
          <p:cNvPicPr>
            <a:picLocks noChangeAspect="1"/>
          </p:cNvPicPr>
          <p:nvPr/>
        </p:nvPicPr>
        <p:blipFill>
          <a:blip r:embed="rId7"/>
          <a:stretch>
            <a:fillRect/>
          </a:stretch>
        </p:blipFill>
        <p:spPr>
          <a:xfrm>
            <a:off x="3037911" y="9383352"/>
            <a:ext cx="837013" cy="806012"/>
          </a:xfrm>
          <a:prstGeom prst="rect">
            <a:avLst/>
          </a:prstGeom>
        </p:spPr>
      </p:pic>
      <p:pic>
        <p:nvPicPr>
          <p:cNvPr id="2" name="Picture 1" descr="Blue text on a white background&#10;&#10;Description automatically generated">
            <a:extLst>
              <a:ext uri="{FF2B5EF4-FFF2-40B4-BE49-F238E27FC236}">
                <a16:creationId xmlns:a16="http://schemas.microsoft.com/office/drawing/2014/main" id="{0550D2A7-B8D4-C3A4-EDDE-D7E44B03373F}"/>
              </a:ext>
            </a:extLst>
          </p:cNvPr>
          <p:cNvPicPr>
            <a:picLocks noChangeAspect="1"/>
          </p:cNvPicPr>
          <p:nvPr/>
        </p:nvPicPr>
        <p:blipFill>
          <a:blip r:embed="rId8"/>
          <a:stretch>
            <a:fillRect/>
          </a:stretch>
        </p:blipFill>
        <p:spPr>
          <a:xfrm>
            <a:off x="294468" y="8801642"/>
            <a:ext cx="2464973" cy="586482"/>
          </a:xfrm>
          <a:prstGeom prst="rect">
            <a:avLst/>
          </a:prstGeom>
        </p:spPr>
      </p:pic>
    </p:spTree>
    <p:extLst>
      <p:ext uri="{BB962C8B-B14F-4D97-AF65-F5344CB8AC3E}">
        <p14:creationId xmlns:p14="http://schemas.microsoft.com/office/powerpoint/2010/main" val="261398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C6EC917D-C252-5DA8-3F34-18FB0444D612}"/>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22035" y="7653070"/>
            <a:ext cx="4162567" cy="2770494"/>
          </a:xfrm>
          <a:prstGeom prst="rect">
            <a:avLst/>
          </a:prstGeom>
        </p:spPr>
      </p:pic>
      <p:grpSp>
        <p:nvGrpSpPr>
          <p:cNvPr id="5" name="Graphic 2">
            <a:extLst>
              <a:ext uri="{FF2B5EF4-FFF2-40B4-BE49-F238E27FC236}">
                <a16:creationId xmlns:a16="http://schemas.microsoft.com/office/drawing/2014/main" id="{EE419AB4-64EE-422B-EFF5-BB766805B677}"/>
              </a:ext>
            </a:extLst>
          </p:cNvPr>
          <p:cNvGrpSpPr/>
          <p:nvPr/>
        </p:nvGrpSpPr>
        <p:grpSpPr>
          <a:xfrm>
            <a:off x="247979" y="158211"/>
            <a:ext cx="1082141" cy="1124763"/>
            <a:chOff x="690225" y="4499263"/>
            <a:chExt cx="1499146" cy="1521296"/>
          </a:xfrm>
        </p:grpSpPr>
        <p:sp>
          <p:nvSpPr>
            <p:cNvPr id="6" name="Freeform 109">
              <a:extLst>
                <a:ext uri="{FF2B5EF4-FFF2-40B4-BE49-F238E27FC236}">
                  <a16:creationId xmlns:a16="http://schemas.microsoft.com/office/drawing/2014/main" id="{DF937F55-091C-75F9-3210-67C460C68AD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8DA17BA1-86DE-5BD8-E74D-B7296F374614}"/>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086DE3EC-69E3-DFF2-110C-3CC17D933F5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5A970769-5E0A-EC3F-F00F-CCF3DD4745B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4269E4D1-C52C-5DC5-2AF0-E2D227B482A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D489813-B6E1-2CB7-AD03-5AFFEADC9EB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51E6A51F-12C6-FE7D-F975-4A55C0054F5A}"/>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D55A5681-A2C9-919E-591D-EB94B6331E0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11B0B4-1C91-F32E-0F5A-CF2FD5CD9A41}"/>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35D1A3A7-9DAE-0EA3-DEDA-B9AB4C19CE4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3EDA373D-FE8B-3D3B-EB5B-10EF576EB1FD}"/>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1552251E-33C5-D1A4-5AC6-E7038DE7EAA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52010D06-FA77-CF20-AF95-ED81007FAC8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42FA05F9-0C29-10FC-84F2-0765E83CF8F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25FCAD0-1770-73A2-63CB-D4E6A2BF168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4E723C38-EB27-4631-88CC-C5BC0E1F298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F91050BC-9984-08A1-5529-95DFF5AC3128}"/>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AF0AEADE-625F-87D2-A354-B0BD70E144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2A6176F0-6861-09CA-BB28-434C496E5FD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A34B0C80-1201-40A1-1192-9D56AE910EFC}"/>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08EC379-5D5D-58C9-9EA7-B37CA597C9E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30D03D95-8635-B1E4-832D-C98B38A45D8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84C3DD86-0F22-FB47-12C1-DD4BBDCDF99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56D693CE-F12A-6B36-C31D-929AE14707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A79400C7-C3C2-AFC1-5AF2-3C61F3E89BD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4B216962-EC2B-9987-8B6A-7DA3C5F2387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Box 31">
            <a:extLst>
              <a:ext uri="{FF2B5EF4-FFF2-40B4-BE49-F238E27FC236}">
                <a16:creationId xmlns:a16="http://schemas.microsoft.com/office/drawing/2014/main" id="{CA57BB90-54F5-979E-0F09-08EF387D06AE}"/>
              </a:ext>
            </a:extLst>
          </p:cNvPr>
          <p:cNvSpPr txBox="1"/>
          <p:nvPr/>
        </p:nvSpPr>
        <p:spPr>
          <a:xfrm>
            <a:off x="757746" y="1387179"/>
            <a:ext cx="6489234"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B.2.5.</a:t>
            </a:r>
            <a:r>
              <a:rPr lang="en-US" sz="2400">
                <a:latin typeface="Calibri" panose="020F0502020204030204" pitchFamily="34" charset="0"/>
                <a:ea typeface="Calibri" panose="020F0502020204030204" pitchFamily="34" charset="0"/>
                <a:cs typeface="Calibri" panose="020F0502020204030204" pitchFamily="34" charset="0"/>
              </a:rPr>
              <a:t>Pakkaus</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9AFBE594-221C-C402-944C-7589BDC041BF}"/>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fi-FI" sz="1200" b="1">
                <a:solidFill>
                  <a:schemeClr val="tx1"/>
                </a:solidFill>
                <a:highlight>
                  <a:srgbClr val="F79037"/>
                </a:highlight>
                <a:latin typeface="Calibri"/>
                <a:ea typeface="Calibri" panose="020F0502020204030204" pitchFamily="34" charset="0"/>
                <a:cs typeface="Calibri"/>
              </a:rPr>
              <a:t>Tavoite: Ymmärtää pakkauksen tärkeys sekä biohajoavien materiaalien käytön edut, ja ymmärtää ero aktiivisen pakkauksen ja älypakkauksen välillä.</a:t>
            </a:r>
            <a:endParaRPr lang="fi-FI" sz="1200" b="1">
              <a:solidFill>
                <a:schemeClr val="tx1"/>
              </a:solidFill>
              <a:highlight>
                <a:srgbClr val="F79037"/>
              </a:highlight>
              <a:ea typeface="Calibri" panose="020F0502020204030204" pitchFamily="34" charset="0"/>
            </a:endParaRPr>
          </a:p>
          <a:p>
            <a:pPr rtl="0"/>
            <a:endParaRPr lang="fi-FI" sz="800" b="1">
              <a:solidFill>
                <a:schemeClr val="tx1"/>
              </a:solidFill>
              <a:highlight>
                <a:srgbClr val="F79037"/>
              </a:highlight>
              <a:ea typeface="Calibri" panose="020F0502020204030204" pitchFamily="34" charset="0"/>
            </a:endParaRPr>
          </a:p>
          <a:p>
            <a:pPr rtl="0"/>
            <a:r>
              <a:rPr lang="fi-FI" sz="1200" i="0">
                <a:solidFill>
                  <a:srgbClr val="000000"/>
                </a:solidFill>
                <a:effectLst/>
                <a:latin typeface="Calibri"/>
                <a:ea typeface="Calibri" panose="020F0502020204030204" pitchFamily="34" charset="0"/>
                <a:cs typeface="Calibri"/>
              </a:rPr>
              <a:t>Kuluttajan elämäntyyli muuttuu. He odottavat puhtaita, korkealaatuisia, tuoreita, minimaalisesti prosessoituja ja syötäviä tuotteita, joiden säilyvyyden on myös oltava pidempi. Siksi pakkausteknologiaa on uudistettava. Pakkaukselta vaaditaan </a:t>
            </a:r>
            <a:r>
              <a:rPr lang="fi-FI" sz="1200">
                <a:latin typeface="Calibri"/>
                <a:ea typeface="Calibri" panose="020F0502020204030204" pitchFamily="34" charset="0"/>
                <a:cs typeface="Calibri"/>
              </a:rPr>
              <a:t>ruoan suojelua, </a:t>
            </a:r>
            <a:r>
              <a:rPr lang="fi-FI" sz="1200" i="0">
                <a:solidFill>
                  <a:srgbClr val="000000"/>
                </a:solidFill>
                <a:effectLst/>
                <a:latin typeface="Calibri"/>
                <a:ea typeface="Calibri" panose="020F0502020204030204" pitchFamily="34" charset="0"/>
                <a:cs typeface="Calibri"/>
              </a:rPr>
              <a:t>saastumisen minimoimista ja tiedon </a:t>
            </a:r>
            <a:r>
              <a:rPr lang="fi-FI" sz="1200">
                <a:latin typeface="Calibri"/>
                <a:ea typeface="Calibri" panose="020F0502020204030204" pitchFamily="34" charset="0"/>
                <a:cs typeface="Calibri"/>
              </a:rPr>
              <a:t>antamista merkitsemällä</a:t>
            </a:r>
            <a:r>
              <a:rPr lang="fi-FI" sz="1200" i="0">
                <a:solidFill>
                  <a:srgbClr val="000000"/>
                </a:solidFill>
                <a:effectLst/>
                <a:latin typeface="Calibri"/>
                <a:ea typeface="Calibri" panose="020F0502020204030204" pitchFamily="34" charset="0"/>
                <a:cs typeface="Calibri"/>
              </a:rPr>
              <a:t>.</a:t>
            </a:r>
            <a:r>
              <a:rPr lang="fi-FI" sz="1200">
                <a:latin typeface="Calibri"/>
                <a:ea typeface="Calibri" panose="020F0502020204030204" pitchFamily="34" charset="0"/>
                <a:cs typeface="Calibri"/>
              </a:rPr>
              <a:t> </a:t>
            </a:r>
            <a:endParaRPr lang="fi-FI" sz="1200" i="0">
              <a:solidFill>
                <a:srgbClr val="000000"/>
              </a:solidFill>
              <a:effectLst/>
              <a:ea typeface="Calibri" panose="020F0502020204030204" pitchFamily="34" charset="0"/>
            </a:endParaRPr>
          </a:p>
          <a:p>
            <a:pPr rtl="0"/>
            <a:endParaRPr lang="fi-FI" sz="800">
              <a:ea typeface="Calibri" panose="020F0502020204030204" pitchFamily="34" charset="0"/>
            </a:endParaRPr>
          </a:p>
          <a:p>
            <a:pPr rtl="0"/>
            <a:r>
              <a:rPr lang="fi-FI" sz="1200" b="1">
                <a:solidFill>
                  <a:schemeClr val="tx1"/>
                </a:solidFill>
                <a:latin typeface="Calibri"/>
                <a:ea typeface="Calibri" panose="020F0502020204030204" pitchFamily="34" charset="0"/>
                <a:cs typeface="Calibri"/>
              </a:rPr>
              <a:t>Elintarvikepakkauksella on kolme olennaista tehtävää: eristäminen, laadun säilyttäminen sekä suojaaminen ympäristö-, fysikaalisilta ja mikrobiologisilta tekijöiltä.</a:t>
            </a:r>
            <a:endParaRPr lang="fi-FI" sz="1200" b="1">
              <a:solidFill>
                <a:schemeClr val="tx1"/>
              </a:solidFill>
              <a:ea typeface="Calibri" panose="020F0502020204030204" pitchFamily="34" charset="0"/>
            </a:endParaRPr>
          </a:p>
          <a:p>
            <a:pPr rtl="0"/>
            <a:endParaRPr lang="fi-FI" sz="800" b="1">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Pakkausmateriaalit tai kaasut voivat käytettäessä olla myös kuluttajien turvallisuutta uhkaavien myrkyllisten epäpuhtauksien lähde, joten pakkausmateriaalien tulee täyttää asianmukaiset säilytys- ja käyttöehdot. Kaikkien uudelleenkäytettävien pakkausten tulee olla sopivan kestäviä, helposti puhdistettavia ja tarvittaessa desinfioitavissa (Codex Alimentarius, 2011).</a:t>
            </a:r>
            <a:endParaRPr lang="fi-FI" sz="1200">
              <a:solidFill>
                <a:schemeClr val="tx1"/>
              </a:solidFill>
              <a:ea typeface="Calibri" panose="020F0502020204030204" pitchFamily="34" charset="0"/>
            </a:endParaRPr>
          </a:p>
          <a:p>
            <a:pPr rtl="0"/>
            <a:endParaRPr lang="fi-FI" sz="800">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Pakkausyritykset yrittävät löytää yhä enemmän </a:t>
            </a:r>
            <a:r>
              <a:rPr lang="fi-FI" sz="1200" b="1">
                <a:solidFill>
                  <a:schemeClr val="tx1"/>
                </a:solidFill>
                <a:latin typeface="Calibri"/>
                <a:ea typeface="Calibri" panose="020F0502020204030204" pitchFamily="34" charset="0"/>
                <a:cs typeface="Calibri"/>
              </a:rPr>
              <a:t>kestäviä ratkaisuja </a:t>
            </a:r>
            <a:r>
              <a:rPr lang="fi-FI" sz="1200">
                <a:solidFill>
                  <a:schemeClr val="tx1"/>
                </a:solidFill>
                <a:latin typeface="Calibri"/>
                <a:ea typeface="Calibri" panose="020F0502020204030204" pitchFamily="34" charset="0"/>
                <a:cs typeface="Calibri"/>
              </a:rPr>
              <a:t>ja ympäristöä vähemmän kuormittavia ratkaisuja tuotteiden koko elinkaaren ajan, vähentämällä käytetyn materiaalin määrää ja edistämällä kiertotalouden periaatteiden mukaisten kierrätysmateriaalien käyttöä. Vaihtoehtoisille materiaaleille, kuten selluloosalle, biomuoville jne., tai bulkkimyynnille on yhä enemmän kysyntää tuotteiden sisältämien pakkausten vähentämiseksi. Irtotavaramyynti ei kuitenkaan voi tarjota loppukuluttajalle turvallisuutta ja ruokahävikin vähentämistä, jäljitettävyyttä ja laadunvalvontaa, elintarvikkeen tunnistamista sen tuottajan kanssa tai mahdollisuutta saada viestintäpinta promootiota tai markkinointia varten.</a:t>
            </a:r>
            <a:endParaRPr lang="fi-FI" sz="1200">
              <a:solidFill>
                <a:schemeClr val="tx1"/>
              </a:solidFill>
              <a:ea typeface="Calibri" panose="020F0502020204030204" pitchFamily="34" charset="0"/>
            </a:endParaRPr>
          </a:p>
          <a:p>
            <a:pPr rtl="0"/>
            <a:endParaRPr lang="fi-FI" sz="800">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EU aikoo vähentää muovisaastumista korostaen "</a:t>
            </a:r>
            <a:r>
              <a:rPr lang="fi-FI" sz="120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Euroopan muovistrategia kiertotaloudessa</a:t>
            </a:r>
            <a:r>
              <a:rPr lang="fi-FI" sz="1200">
                <a:solidFill>
                  <a:schemeClr val="tx1"/>
                </a:solidFill>
                <a:latin typeface="Calibri"/>
                <a:ea typeface="Calibri" panose="020F0502020204030204" pitchFamily="34" charset="0"/>
                <a:cs typeface="Calibri"/>
              </a:rPr>
              <a:t>" (kuva 6), jossa asetetaan kunnianhimoinen tavoite vuodelle 2030, jossa kaikkien pakkausten tulee olla uudelleenkäytettäviä, kierrätettäviä tai kompostoitavia. Raskaimmilla pakkauksilla on suurempi hiilijalanjälki, koska painavammat pakkaukset vaativat enemmän raaka-aineita tuotantoon ja korkeampiin kuljetuskustannuksiin ja energiankulutukseen.</a:t>
            </a:r>
            <a:endParaRPr lang="fi-FI" sz="1200">
              <a:solidFill>
                <a:schemeClr val="tx1"/>
              </a:solidFill>
              <a:ea typeface="Calibri" panose="020F0502020204030204" pitchFamily="34" charset="0"/>
            </a:endParaRPr>
          </a:p>
          <a:p>
            <a:pPr rtl="0"/>
            <a:endParaRPr lang="en-GB" sz="800">
              <a:solidFill>
                <a:schemeClr val="tx1"/>
              </a:solidFill>
              <a:ea typeface="Calibri" panose="020F0502020204030204" pitchFamily="34" charset="0"/>
            </a:endParaRPr>
          </a:p>
          <a:p>
            <a:pPr algn="l" rtl="0"/>
            <a:endParaRPr lang="en-GB" sz="1200">
              <a:solidFill>
                <a:schemeClr val="tx1"/>
              </a:solidFill>
              <a:ea typeface="Calibri" panose="020F0502020204030204" pitchFamily="34" charset="0"/>
            </a:endParaRPr>
          </a:p>
        </p:txBody>
      </p:sp>
      <p:sp>
        <p:nvSpPr>
          <p:cNvPr id="35" name="Text Box 20">
            <a:extLst>
              <a:ext uri="{FF2B5EF4-FFF2-40B4-BE49-F238E27FC236}">
                <a16:creationId xmlns:a16="http://schemas.microsoft.com/office/drawing/2014/main" id="{AA63E0A6-4613-DA61-C89D-A8961547AB31}"/>
              </a:ext>
            </a:extLst>
          </p:cNvPr>
          <p:cNvSpPr txBox="1"/>
          <p:nvPr/>
        </p:nvSpPr>
        <p:spPr>
          <a:xfrm>
            <a:off x="1313032" y="9363467"/>
            <a:ext cx="1495108"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a:solidFill>
                  <a:srgbClr val="FFFFFF"/>
                </a:solidFill>
                <a:effectLst/>
                <a:latin typeface="DIN Condensed"/>
                <a:ea typeface="Meiryo" panose="020B0604030504040204" pitchFamily="34" charset="-128"/>
                <a:cs typeface="Times New Roman" panose="02020603050405020304" pitchFamily="18" charset="0"/>
              </a:rPr>
              <a:t>SYKLINEN</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48">
            <a:extLst>
              <a:ext uri="{FF2B5EF4-FFF2-40B4-BE49-F238E27FC236}">
                <a16:creationId xmlns:a16="http://schemas.microsoft.com/office/drawing/2014/main" id="{AD11D122-F407-CF1C-CEA8-550CB0F3F762}"/>
              </a:ext>
            </a:extLst>
          </p:cNvPr>
          <p:cNvSpPr txBox="1"/>
          <p:nvPr/>
        </p:nvSpPr>
        <p:spPr>
          <a:xfrm>
            <a:off x="1313032" y="9616407"/>
            <a:ext cx="1420500" cy="699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400">
                <a:solidFill>
                  <a:srgbClr val="FFFFFF"/>
                </a:solidFill>
                <a:effectLst/>
                <a:latin typeface="Source Sans 3"/>
                <a:ea typeface="Meiryo" panose="020B0604030504040204" pitchFamily="34" charset="-128"/>
                <a:cs typeface="Times New Roman" panose="02020603050405020304" pitchFamily="18" charset="0"/>
              </a:rPr>
              <a:t>Uusiutuva ja/tai kierrätettävä</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7">
            <a:extLst>
              <a:ext uri="{FF2B5EF4-FFF2-40B4-BE49-F238E27FC236}">
                <a16:creationId xmlns:a16="http://schemas.microsoft.com/office/drawing/2014/main" id="{B34D203E-8452-11C4-540E-95A5C0726709}"/>
              </a:ext>
            </a:extLst>
          </p:cNvPr>
          <p:cNvSpPr txBox="1"/>
          <p:nvPr/>
        </p:nvSpPr>
        <p:spPr>
          <a:xfrm>
            <a:off x="1336815" y="8132871"/>
            <a:ext cx="1810385" cy="627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a:solidFill>
                  <a:srgbClr val="FFFFFF"/>
                </a:solidFill>
                <a:effectLst/>
                <a:latin typeface="DIN Condensed"/>
                <a:ea typeface="Meiryo" panose="020B0604030504040204" pitchFamily="34" charset="-128"/>
                <a:cs typeface="Times New Roman" panose="02020603050405020304" pitchFamily="18" charset="0"/>
              </a:rPr>
              <a:t>TOIMIVA</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8">
            <a:extLst>
              <a:ext uri="{FF2B5EF4-FFF2-40B4-BE49-F238E27FC236}">
                <a16:creationId xmlns:a16="http://schemas.microsoft.com/office/drawing/2014/main" id="{5211376B-12F2-9A2A-FEBC-DB0EDBE44FEF}"/>
              </a:ext>
            </a:extLst>
          </p:cNvPr>
          <p:cNvSpPr txBox="1"/>
          <p:nvPr/>
        </p:nvSpPr>
        <p:spPr>
          <a:xfrm>
            <a:off x="1330120" y="8369501"/>
            <a:ext cx="1253144" cy="627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400">
                <a:solidFill>
                  <a:srgbClr val="FFFFFF"/>
                </a:solidFill>
                <a:effectLst/>
                <a:latin typeface="Source Sans 3"/>
                <a:ea typeface="Meiryo" panose="020B0604030504040204" pitchFamily="34" charset="-128"/>
                <a:cs typeface="Times New Roman" panose="02020603050405020304" pitchFamily="18" charset="0"/>
              </a:rPr>
              <a:t>Tarkoituksen-</a:t>
            </a:r>
            <a:br>
              <a:rPr lang="en-US" sz="1400">
                <a:solidFill>
                  <a:srgbClr val="FFFFFF"/>
                </a:solidFill>
                <a:effectLst/>
                <a:latin typeface="Source Sans 3"/>
                <a:ea typeface="Meiryo" panose="020B0604030504040204" pitchFamily="34" charset="-128"/>
                <a:cs typeface="Times New Roman" panose="02020603050405020304" pitchFamily="18" charset="0"/>
              </a:rPr>
            </a:br>
            <a:r>
              <a:rPr lang="en-US" sz="1400">
                <a:solidFill>
                  <a:srgbClr val="FFFFFF"/>
                </a:solidFill>
                <a:effectLst/>
                <a:latin typeface="Source Sans 3"/>
                <a:ea typeface="Meiryo" panose="020B0604030504040204" pitchFamily="34" charset="-128"/>
                <a:cs typeface="Times New Roman" panose="02020603050405020304" pitchFamily="18" charset="0"/>
              </a:rPr>
              <a:t>mukainen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9">
            <a:extLst>
              <a:ext uri="{FF2B5EF4-FFF2-40B4-BE49-F238E27FC236}">
                <a16:creationId xmlns:a16="http://schemas.microsoft.com/office/drawing/2014/main" id="{C64CB7A1-6ECA-DAF1-CB87-8E826B9059AF}"/>
              </a:ext>
            </a:extLst>
          </p:cNvPr>
          <p:cNvSpPr txBox="1"/>
          <p:nvPr/>
        </p:nvSpPr>
        <p:spPr>
          <a:xfrm>
            <a:off x="2706424" y="8112219"/>
            <a:ext cx="1931776" cy="564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a:solidFill>
                  <a:srgbClr val="FFFFFF"/>
                </a:solidFill>
                <a:effectLst/>
                <a:latin typeface="DIN Condensed"/>
                <a:ea typeface="Meiryo" panose="020B0604030504040204" pitchFamily="34" charset="-128"/>
                <a:cs typeface="Times New Roman" panose="02020603050405020304" pitchFamily="18" charset="0"/>
              </a:rPr>
              <a:t>TEHOKAS</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6">
            <a:extLst>
              <a:ext uri="{FF2B5EF4-FFF2-40B4-BE49-F238E27FC236}">
                <a16:creationId xmlns:a16="http://schemas.microsoft.com/office/drawing/2014/main" id="{C6B38457-E6A9-4108-35EA-6841D725DEDF}"/>
              </a:ext>
            </a:extLst>
          </p:cNvPr>
          <p:cNvSpPr txBox="1"/>
          <p:nvPr/>
        </p:nvSpPr>
        <p:spPr>
          <a:xfrm>
            <a:off x="2713939" y="8343448"/>
            <a:ext cx="1141473" cy="5734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350">
                <a:solidFill>
                  <a:srgbClr val="FFFFFF"/>
                </a:solidFill>
                <a:effectLst/>
                <a:latin typeface="Source Sans 3"/>
                <a:ea typeface="Meiryo" panose="020B0604030504040204" pitchFamily="34" charset="-128"/>
                <a:cs typeface="Times New Roman" panose="02020603050405020304" pitchFamily="18" charset="0"/>
              </a:rPr>
              <a:t>Materiaalit, energia, vesi</a:t>
            </a:r>
            <a:endParaRPr lang="en-IE" sz="13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7">
            <a:extLst>
              <a:ext uri="{FF2B5EF4-FFF2-40B4-BE49-F238E27FC236}">
                <a16:creationId xmlns:a16="http://schemas.microsoft.com/office/drawing/2014/main" id="{C000D563-9D7C-56E1-5377-82805DD96F97}"/>
              </a:ext>
            </a:extLst>
          </p:cNvPr>
          <p:cNvSpPr txBox="1"/>
          <p:nvPr/>
        </p:nvSpPr>
        <p:spPr>
          <a:xfrm>
            <a:off x="1744569" y="8651334"/>
            <a:ext cx="1729159" cy="91176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0"/>
            <a:r>
              <a:rPr lang="en-US" sz="1200" b="1">
                <a:solidFill>
                  <a:srgbClr val="FFFFFF"/>
                </a:solidFill>
                <a:effectLst/>
                <a:latin typeface="DIN Condensed"/>
                <a:ea typeface="Meiryo" panose="020B0604030504040204" pitchFamily="34" charset="-128"/>
                <a:cs typeface="Times New Roman" panose="02020603050405020304" pitchFamily="18" charset="0"/>
              </a:rPr>
              <a:t>KESTÄVÄ </a:t>
            </a:r>
            <a:br>
              <a:rPr lang="en-US" sz="1200" b="1">
                <a:solidFill>
                  <a:srgbClr val="FFFFFF"/>
                </a:solidFill>
                <a:effectLst/>
                <a:latin typeface="DIN Condensed"/>
                <a:ea typeface="Meiryo" panose="020B0604030504040204" pitchFamily="34" charset="-128"/>
                <a:cs typeface="Times New Roman" panose="02020603050405020304" pitchFamily="18" charset="0"/>
              </a:rPr>
            </a:br>
            <a:r>
              <a:rPr lang="en-US" sz="1200" b="1">
                <a:solidFill>
                  <a:srgbClr val="FFFFFF"/>
                </a:solidFill>
                <a:effectLst/>
                <a:latin typeface="DIN Condensed"/>
                <a:ea typeface="Meiryo" panose="020B0604030504040204" pitchFamily="34" charset="-128"/>
                <a:cs typeface="Times New Roman" panose="02020603050405020304" pitchFamily="18" charset="0"/>
              </a:rPr>
              <a:t>PAKKAUS</a:t>
            </a:r>
            <a:endParaRPr lang="en-IE" sz="1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6">
            <a:extLst>
              <a:ext uri="{FF2B5EF4-FFF2-40B4-BE49-F238E27FC236}">
                <a16:creationId xmlns:a16="http://schemas.microsoft.com/office/drawing/2014/main" id="{526DBCED-6168-BF08-B33E-8327657B2842}"/>
              </a:ext>
            </a:extLst>
          </p:cNvPr>
          <p:cNvSpPr txBox="1"/>
          <p:nvPr/>
        </p:nvSpPr>
        <p:spPr>
          <a:xfrm>
            <a:off x="2522772" y="9400377"/>
            <a:ext cx="1774190"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700">
                <a:solidFill>
                  <a:srgbClr val="FFFFFF"/>
                </a:solidFill>
                <a:effectLst/>
                <a:latin typeface="DIN Condensed"/>
                <a:ea typeface="Meiryo" panose="020B0604030504040204" pitchFamily="34" charset="-128"/>
                <a:cs typeface="Times New Roman" panose="02020603050405020304" pitchFamily="18" charset="0"/>
              </a:rPr>
              <a:t>TURVALLINEN</a:t>
            </a:r>
            <a:endParaRPr lang="en-IE" sz="17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67">
            <a:extLst>
              <a:ext uri="{FF2B5EF4-FFF2-40B4-BE49-F238E27FC236}">
                <a16:creationId xmlns:a16="http://schemas.microsoft.com/office/drawing/2014/main" id="{291F3041-AB61-92FE-15BC-26DB9702ADEF}"/>
              </a:ext>
            </a:extLst>
          </p:cNvPr>
          <p:cNvSpPr txBox="1"/>
          <p:nvPr/>
        </p:nvSpPr>
        <p:spPr>
          <a:xfrm>
            <a:off x="2583264" y="9628297"/>
            <a:ext cx="1223785" cy="7513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400">
                <a:solidFill>
                  <a:srgbClr val="FFFFFF"/>
                </a:solidFill>
                <a:effectLst/>
                <a:latin typeface="Source Sans 3"/>
                <a:ea typeface="Meiryo" panose="020B0604030504040204" pitchFamily="34" charset="-128"/>
                <a:cs typeface="Times New Roman" panose="02020603050405020304" pitchFamily="18" charset="0"/>
              </a:rPr>
              <a:t>Ei-saastuttava &amp; myrkytön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0C00C3B6-595E-06A4-787E-E7B4FB48EF06}"/>
              </a:ext>
            </a:extLst>
          </p:cNvPr>
          <p:cNvSpPr txBox="1"/>
          <p:nvPr/>
        </p:nvSpPr>
        <p:spPr>
          <a:xfrm>
            <a:off x="4182620" y="8365672"/>
            <a:ext cx="2968626" cy="461665"/>
          </a:xfrm>
          <a:prstGeom prst="rect">
            <a:avLst/>
          </a:prstGeom>
          <a:noFill/>
        </p:spPr>
        <p:txBody>
          <a:bodyPr wrap="square" rtlCol="0">
            <a:spAutoFit/>
          </a:bodyPr>
          <a:lstStyle/>
          <a:p>
            <a:pPr algn="l" rtl="0"/>
            <a:r>
              <a:rPr lang="en-IE" sz="1200" b="1">
                <a:latin typeface="Calibri" panose="020F0502020204030204" pitchFamily="34" charset="0"/>
                <a:ea typeface="Calibri" panose="020F0502020204030204" pitchFamily="34" charset="0"/>
                <a:cs typeface="Calibri" panose="020F0502020204030204" pitchFamily="34" charset="0"/>
              </a:rPr>
              <a:t>Kuva 6. </a:t>
            </a:r>
            <a:r>
              <a:rPr lang="en-IE" sz="1200" err="1">
                <a:latin typeface="Calibri" panose="020F0502020204030204" pitchFamily="34" charset="0"/>
                <a:ea typeface="Calibri" panose="020F0502020204030204" pitchFamily="34" charset="0"/>
                <a:cs typeface="Calibri" panose="020F0502020204030204" pitchFamily="34" charset="0"/>
              </a:rPr>
              <a:t>EU:n</a:t>
            </a:r>
            <a:r>
              <a:rPr lang="en-IE" sz="1200">
                <a:latin typeface="Calibri" panose="020F0502020204030204" pitchFamily="34" charset="0"/>
                <a:ea typeface="Calibri" panose="020F0502020204030204" pitchFamily="34" charset="0"/>
                <a:cs typeface="Calibri" panose="020F0502020204030204" pitchFamily="34" charset="0"/>
              </a:rPr>
              <a:t> </a:t>
            </a:r>
            <a:r>
              <a:rPr lang="en-IE" sz="1200" err="1">
                <a:latin typeface="Calibri" panose="020F0502020204030204" pitchFamily="34" charset="0"/>
                <a:ea typeface="Calibri" panose="020F0502020204030204" pitchFamily="34" charset="0"/>
                <a:cs typeface="Calibri" panose="020F0502020204030204" pitchFamily="34" charset="0"/>
              </a:rPr>
              <a:t>muovistrategian</a:t>
            </a:r>
            <a:r>
              <a:rPr lang="en-IE" sz="1200">
                <a:latin typeface="Calibri" panose="020F0502020204030204" pitchFamily="34" charset="0"/>
                <a:ea typeface="Calibri" panose="020F0502020204030204" pitchFamily="34" charset="0"/>
                <a:cs typeface="Calibri" panose="020F0502020204030204" pitchFamily="34" charset="0"/>
              </a:rPr>
              <a:t> </a:t>
            </a:r>
            <a:r>
              <a:rPr lang="en-IE" sz="1200" err="1">
                <a:latin typeface="Calibri" panose="020F0502020204030204" pitchFamily="34" charset="0"/>
                <a:ea typeface="Calibri" panose="020F0502020204030204" pitchFamily="34" charset="0"/>
                <a:cs typeface="Calibri" panose="020F0502020204030204" pitchFamily="34" charset="0"/>
              </a:rPr>
              <a:t>pääperiaatteet</a:t>
            </a:r>
            <a:r>
              <a:rPr lang="en-IE" sz="1200">
                <a:latin typeface="Calibri" panose="020F0502020204030204" pitchFamily="34" charset="0"/>
                <a:ea typeface="Calibri" panose="020F0502020204030204" pitchFamily="34" charset="0"/>
                <a:cs typeface="Calibri" panose="020F0502020204030204" pitchFamily="34" charset="0"/>
              </a:rPr>
              <a:t> </a:t>
            </a:r>
            <a:r>
              <a:rPr lang="en-IE" sz="1200" err="1">
                <a:latin typeface="Calibri" panose="020F0502020204030204" pitchFamily="34" charset="0"/>
                <a:ea typeface="Calibri" panose="020F0502020204030204" pitchFamily="34" charset="0"/>
                <a:cs typeface="Calibri" panose="020F0502020204030204" pitchFamily="34" charset="0"/>
              </a:rPr>
              <a:t>kiertotaloudessa</a:t>
            </a:r>
            <a:r>
              <a:rPr lang="en-IE" sz="1200">
                <a:latin typeface="Calibri" panose="020F0502020204030204" pitchFamily="34" charset="0"/>
                <a:ea typeface="Calibri" panose="020F0502020204030204" pitchFamily="34" charset="0"/>
                <a:cs typeface="Calibri" panose="020F0502020204030204" pitchFamily="34" charset="0"/>
              </a:rPr>
              <a:t> (www.foodinnovation.how)</a:t>
            </a:r>
            <a:endParaRPr lang="en-IE" sz="1200" b="1">
              <a:latin typeface="Calibri" panose="020F0502020204030204" pitchFamily="34" charset="0"/>
              <a:ea typeface="Calibri" panose="020F0502020204030204" pitchFamily="34" charset="0"/>
              <a:cs typeface="Calibri" panose="020F0502020204030204" pitchFamily="34" charset="0"/>
            </a:endParaRPr>
          </a:p>
        </p:txBody>
      </p:sp>
      <p:sp>
        <p:nvSpPr>
          <p:cNvPr id="34" name="Text Placeholder 1">
            <a:extLst>
              <a:ext uri="{FF2B5EF4-FFF2-40B4-BE49-F238E27FC236}">
                <a16:creationId xmlns:a16="http://schemas.microsoft.com/office/drawing/2014/main" id="{48DC2997-4FC0-3D45-2DCA-93B8A4FA6CA9}"/>
              </a:ext>
            </a:extLst>
          </p:cNvPr>
          <p:cNvSpPr txBox="1">
            <a:spLocks/>
          </p:cNvSpPr>
          <p:nvPr/>
        </p:nvSpPr>
        <p:spPr>
          <a:xfrm>
            <a:off x="1919934" y="263788"/>
            <a:ext cx="5327026"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latin typeface="Calibri"/>
                <a:ea typeface="Calibri"/>
                <a:cs typeface="Calibri"/>
              </a:rPr>
              <a:t>B.2.Elintarvikkeiden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a:latin typeface="Calibri"/>
              <a:ea typeface="Calibri"/>
              <a:cs typeface="Calibri"/>
            </a:endParaRPr>
          </a:p>
          <a:p>
            <a:endParaRPr lang="en-IE" sz="3300"/>
          </a:p>
        </p:txBody>
      </p:sp>
    </p:spTree>
    <p:extLst>
      <p:ext uri="{BB962C8B-B14F-4D97-AF65-F5344CB8AC3E}">
        <p14:creationId xmlns:p14="http://schemas.microsoft.com/office/powerpoint/2010/main" val="328544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fi-FI" sz="1200" b="1">
                <a:solidFill>
                  <a:schemeClr val="tx1"/>
                </a:solidFill>
                <a:latin typeface="Calibri"/>
                <a:ea typeface="Calibri" panose="020F0502020204030204" pitchFamily="34" charset="0"/>
                <a:cs typeface="Calibri"/>
              </a:rPr>
              <a:t>Älykäs pakkaustekniikka ja aktiivinen pakkaus </a:t>
            </a:r>
            <a:r>
              <a:rPr lang="fi-FI" sz="1200">
                <a:solidFill>
                  <a:schemeClr val="tx1"/>
                </a:solidFill>
                <a:latin typeface="Calibri"/>
                <a:ea typeface="Calibri" panose="020F0502020204030204" pitchFamily="34" charset="0"/>
                <a:cs typeface="Calibri"/>
              </a:rPr>
              <a:t>ovat elintarvikkeiden pakkausalalla nousevia teknologioita, joiden tarkoituksena on pidentää tuotteiden säilyvyyttä, taata elintarviketurvallisuus ja vähentää jätettä.</a:t>
            </a:r>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r>
              <a:rPr lang="fi-FI" sz="1200" b="1">
                <a:solidFill>
                  <a:schemeClr val="tx1"/>
                </a:solidFill>
                <a:latin typeface="Calibri"/>
                <a:ea typeface="Calibri" panose="020F0502020204030204" pitchFamily="34" charset="0"/>
                <a:cs typeface="Calibri"/>
              </a:rPr>
              <a:t>Mitkä ovat tärkeimmät erot älykkään pakkaustekniikan ja aktiivisen pakkauksen välillä?</a:t>
            </a:r>
            <a:endParaRPr lang="fi-FI" sz="1200" b="1">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r>
              <a:rPr lang="fi-FI" sz="1200" b="1">
                <a:solidFill>
                  <a:schemeClr val="tx1"/>
                </a:solidFill>
                <a:latin typeface="Calibri"/>
                <a:ea typeface="Calibri" panose="020F0502020204030204" pitchFamily="34" charset="0"/>
                <a:cs typeface="Calibri"/>
              </a:rPr>
              <a:t>Älykäs pakkaustekniikka </a:t>
            </a:r>
            <a:r>
              <a:rPr lang="fi-FI" sz="1200">
                <a:solidFill>
                  <a:schemeClr val="tx1"/>
                </a:solidFill>
                <a:latin typeface="Calibri"/>
                <a:ea typeface="Calibri" panose="020F0502020204030204" pitchFamily="34" charset="0"/>
                <a:cs typeface="Calibri"/>
              </a:rPr>
              <a:t>on kuvattu seuraavasti "</a:t>
            </a:r>
            <a:r>
              <a:rPr lang="fi-FI" sz="1200" i="1">
                <a:solidFill>
                  <a:schemeClr val="tx1"/>
                </a:solidFill>
                <a:latin typeface="Calibri"/>
                <a:ea typeface="Calibri" panose="020F0502020204030204" pitchFamily="34" charset="0"/>
                <a:cs typeface="Calibri"/>
              </a:rPr>
              <a:t>tiede ja teknologia, jotka tuovat käyttöön viestintävälineitä elintarvikepakkausjärjestelmää varten järjestelmän sisäisten ja ulkoisten ympäristöolosuhteiden ja pakattujen elintarvikkeiden muutosten seuraamiseksi toimitusketjun sidosryhmille, mukaan lukien tuottajat, jälleenmyyjät ja kuluttajat” </a:t>
            </a:r>
            <a:r>
              <a:rPr lang="fi-FI" sz="1200">
                <a:solidFill>
                  <a:schemeClr val="tx1"/>
                </a:solidFill>
                <a:latin typeface="Calibri"/>
                <a:ea typeface="Calibri" panose="020F0502020204030204" pitchFamily="34" charset="0"/>
                <a:cs typeface="Calibri"/>
              </a:rPr>
              <a:t>(Firouz et ai., 2021).</a:t>
            </a:r>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r>
              <a:rPr lang="fi-FI" sz="1200" b="1">
                <a:solidFill>
                  <a:schemeClr val="tx1"/>
                </a:solidFill>
                <a:latin typeface="Calibri"/>
                <a:ea typeface="Calibri" panose="020F0502020204030204" pitchFamily="34" charset="0"/>
                <a:cs typeface="Calibri"/>
              </a:rPr>
              <a:t>Aktiivinen pakkaus </a:t>
            </a:r>
            <a:r>
              <a:rPr lang="fi-FI" sz="1200">
                <a:solidFill>
                  <a:schemeClr val="tx1"/>
                </a:solidFill>
                <a:latin typeface="Calibri"/>
                <a:ea typeface="Calibri" panose="020F0502020204030204" pitchFamily="34" charset="0"/>
                <a:cs typeface="Calibri"/>
              </a:rPr>
              <a:t>on määritelty "</a:t>
            </a:r>
            <a:r>
              <a:rPr lang="fi-FI" sz="1200" i="1">
                <a:solidFill>
                  <a:schemeClr val="tx1"/>
                </a:solidFill>
                <a:latin typeface="Calibri"/>
                <a:ea typeface="Calibri" panose="020F0502020204030204" pitchFamily="34" charset="0"/>
                <a:cs typeface="Calibri"/>
              </a:rPr>
              <a:t>pakkaukset, joissa toissijaisia ​​ainesosia on tarkoituksella sisällytetty joko pakkausmateriaaliin tai pakkauksen ylätilaan tai sen päälle pakkausjärjestelmän suorituskyvyn parantamiseksi</a:t>
            </a:r>
            <a:r>
              <a:rPr lang="fi-FI" sz="1200">
                <a:solidFill>
                  <a:schemeClr val="tx1"/>
                </a:solidFill>
                <a:latin typeface="Calibri"/>
                <a:ea typeface="Calibri" panose="020F0502020204030204" pitchFamily="34" charset="0"/>
                <a:cs typeface="Calibri"/>
              </a:rPr>
              <a:t>" (Firouz ym., 2021).</a:t>
            </a:r>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Aktiivisten järjestelmien kehittämisessä ja valmistuksessa tulee noudattaa eri viranomaisten, kuten Euroopan elintarviketurvallisuusviranomaisen (EFSA, Euroopan Unioni) tai Food and Drug Administrationin (FDA, USA) vaatimuksia ja standardeja.</a:t>
            </a:r>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Tällaisten pakkausten käyttö aiheuttaa kuitenkin haasteita, jotka liittyvät kuluttajien hyväksyntään, ympäristöturvallisuuteen ja markkinoitavuuteen. Lisäksi aktiivisten pakkausjärjestelmien suurin este on aktiivisten materiaalien kyky säilyttää alkuperäiset ominaisuutensa. Nouseva lähestymistapa on nanoteknologia, jota voidaan soveltaa tämän haasteen voittamiseksi. Lisäksi kuluttajat vaativat turvallisia antimikrobisia materiaaleja, joten nykytrendi on löytää luonnollisia mikrobilääkkeitä ja biopolymeereja.</a:t>
            </a:r>
            <a:endParaRPr lang="fi-FI" sz="1200">
              <a:solidFill>
                <a:schemeClr val="tx1"/>
              </a:solidFill>
              <a:ea typeface="Calibri" panose="020F0502020204030204" pitchFamily="34" charset="0"/>
            </a:endParaRPr>
          </a:p>
          <a:p>
            <a:pPr rtl="0"/>
            <a:endParaRPr lang="fi-FI" sz="1200">
              <a:solidFill>
                <a:schemeClr val="tx1"/>
              </a:solidFill>
              <a:ea typeface="Calibri" panose="020F0502020204030204" pitchFamily="34" charset="0"/>
            </a:endParaRPr>
          </a:p>
          <a:p>
            <a:pPr rtl="0"/>
            <a:r>
              <a:rPr lang="fi-FI" sz="1200">
                <a:solidFill>
                  <a:schemeClr val="tx1"/>
                </a:solidFill>
                <a:latin typeface="Calibri"/>
                <a:ea typeface="Calibri" panose="020F0502020204030204" pitchFamily="34" charset="0"/>
                <a:cs typeface="Calibri"/>
              </a:rPr>
              <a:t>Saat lisätietoja vaihtoehdoista muoville ja älykkäälle/aktiiviselle pakkaukselle napsauttamalla </a:t>
            </a:r>
            <a:r>
              <a:rPr lang="fi-FI"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endParaRPr lang="fi-FI" sz="1200" b="1">
              <a:solidFill>
                <a:srgbClr val="F79037"/>
              </a:solidFill>
              <a:latin typeface="Calibri"/>
              <a:ea typeface="Calibri" panose="020F0502020204030204" pitchFamily="34" charset="0"/>
              <a:cs typeface="Calibri"/>
            </a:endParaRPr>
          </a:p>
          <a:p>
            <a:pPr algn="l" rtl="0"/>
            <a:endParaRPr lang="fi-FI" sz="1200">
              <a:solidFill>
                <a:schemeClr val="tx1"/>
              </a:solidFill>
              <a:ea typeface="Calibri" panose="020F0502020204030204" pitchFamily="34" charset="0"/>
            </a:endParaRPr>
          </a:p>
          <a:p>
            <a:pPr algn="l" rtl="0"/>
            <a:endParaRPr lang="fi-FI" sz="800">
              <a:solidFill>
                <a:schemeClr val="tx1"/>
              </a:solidFill>
              <a:ea typeface="Calibri" panose="020F0502020204030204" pitchFamily="34" charset="0"/>
            </a:endParaRPr>
          </a:p>
          <a:p>
            <a:pPr algn="l" rtl="0"/>
            <a:endParaRPr lang="fi-FI" sz="800">
              <a:solidFill>
                <a:schemeClr val="tx1"/>
              </a:solidFill>
              <a:ea typeface="Calibri" panose="020F0502020204030204" pitchFamily="34" charset="0"/>
            </a:endParaRPr>
          </a:p>
          <a:p>
            <a:pPr algn="l" rtl="0"/>
            <a:endParaRPr lang="en-US" sz="8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92234" y="1361256"/>
            <a:ext cx="6489234"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B.2.5.</a:t>
            </a:r>
            <a:r>
              <a:rPr lang="en-US" sz="2400">
                <a:latin typeface="Calibri" panose="020F0502020204030204" pitchFamily="34" charset="0"/>
                <a:ea typeface="Calibri" panose="020F0502020204030204" pitchFamily="34" charset="0"/>
                <a:cs typeface="Calibri" panose="020F0502020204030204" pitchFamily="34" charset="0"/>
              </a:rPr>
              <a:t>Pakkaus</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799AC65-BBAA-7BDA-E159-16EDA59BA4E5}"/>
              </a:ext>
            </a:extLst>
          </p:cNvPr>
          <p:cNvSpPr/>
          <p:nvPr/>
        </p:nvSpPr>
        <p:spPr>
          <a:xfrm>
            <a:off x="903718" y="4415490"/>
            <a:ext cx="6343241" cy="602972"/>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err="1">
                <a:solidFill>
                  <a:schemeClr val="tx1"/>
                </a:solidFill>
                <a:latin typeface="Calibri" panose="020F0502020204030204" pitchFamily="34" charset="0"/>
                <a:ea typeface="Calibri" panose="020F0502020204030204" pitchFamily="34" charset="0"/>
                <a:cs typeface="Calibri" panose="020F0502020204030204" pitchFamily="34" charset="0"/>
              </a:rPr>
              <a:t>Määritelmä</a:t>
            </a:r>
            <a:endParaRPr lang="en-US" sz="14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rtl="0"/>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Älykäs</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pakkaus</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on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elintarvikepakkausinnovaatio</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jolla</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voidaan</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seurata</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kuluttajien</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elintarvikkeiden</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laatua</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IE" sz="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descr="A picture containing water, outdoor, board, beach  Description automatically generated">
            <a:extLst>
              <a:ext uri="{FF2B5EF4-FFF2-40B4-BE49-F238E27FC236}">
                <a16:creationId xmlns:a16="http://schemas.microsoft.com/office/drawing/2014/main" id="{AF65C3E0-D25F-24CC-8D26-0FB00BA69FCE}"/>
              </a:ext>
            </a:extLst>
          </p:cNvPr>
          <p:cNvPicPr>
            <a:picLocks noChangeAspect="1"/>
          </p:cNvPicPr>
          <p:nvPr/>
        </p:nvPicPr>
        <p:blipFill>
          <a:blip r:embed="rId3"/>
          <a:stretch>
            <a:fillRect/>
          </a:stretch>
        </p:blipFill>
        <p:spPr>
          <a:xfrm>
            <a:off x="605717" y="8522052"/>
            <a:ext cx="3235206" cy="1531868"/>
          </a:xfrm>
          <a:prstGeom prst="rect">
            <a:avLst/>
          </a:prstGeom>
          <a:ln>
            <a:noFill/>
          </a:ln>
          <a:effectLst>
            <a:softEdge rad="112500"/>
          </a:effectLst>
        </p:spPr>
      </p:pic>
      <p:sp>
        <p:nvSpPr>
          <p:cNvPr id="34" name="Rectangle 33">
            <a:extLst>
              <a:ext uri="{FF2B5EF4-FFF2-40B4-BE49-F238E27FC236}">
                <a16:creationId xmlns:a16="http://schemas.microsoft.com/office/drawing/2014/main" id="{128F4C56-266A-0DFB-A829-0101E67B834C}"/>
              </a:ext>
            </a:extLst>
          </p:cNvPr>
          <p:cNvSpPr/>
          <p:nvPr/>
        </p:nvSpPr>
        <p:spPr>
          <a:xfrm>
            <a:off x="3840841" y="9372202"/>
            <a:ext cx="3226780" cy="461665"/>
          </a:xfrm>
          <a:prstGeom prst="rect">
            <a:avLst/>
          </a:prstGeom>
        </p:spPr>
        <p:txBody>
          <a:bodyPr wrap="square" lIns="91440" tIns="45720" rIns="91440" bIns="45720" anchor="t">
            <a:spAutoFit/>
          </a:bodyPr>
          <a:lstStyle/>
          <a:p>
            <a:pPr algn="l" rtl="0"/>
            <a:r>
              <a:rPr lang="en-IE" sz="1200" b="1">
                <a:latin typeface="Calibri"/>
                <a:ea typeface="Calibri"/>
                <a:cs typeface="Calibri"/>
              </a:rPr>
              <a:t>Vesi, joka on "pakattu" syötävään merileväpohjaiseen "muovikalvoon".</a:t>
            </a:r>
            <a:endParaRPr lang="en-IE" sz="1200">
              <a:latin typeface="Calibri" panose="020F0502020204030204" pitchFamily="34" charset="0"/>
              <a:ea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646360EC-062F-A80D-028C-FCC1AA560D9F}"/>
              </a:ext>
            </a:extLst>
          </p:cNvPr>
          <p:cNvPicPr>
            <a:picLocks noChangeAspect="1"/>
          </p:cNvPicPr>
          <p:nvPr/>
        </p:nvPicPr>
        <p:blipFill>
          <a:blip r:embed="rId4"/>
          <a:stretch>
            <a:fillRect/>
          </a:stretch>
        </p:blipFill>
        <p:spPr>
          <a:xfrm>
            <a:off x="138766" y="8047235"/>
            <a:ext cx="493080" cy="474817"/>
          </a:xfrm>
          <a:prstGeom prst="rect">
            <a:avLst/>
          </a:prstGeom>
        </p:spPr>
      </p:pic>
      <p:sp>
        <p:nvSpPr>
          <p:cNvPr id="36" name="Text Placeholder 1">
            <a:extLst>
              <a:ext uri="{FF2B5EF4-FFF2-40B4-BE49-F238E27FC236}">
                <a16:creationId xmlns:a16="http://schemas.microsoft.com/office/drawing/2014/main" id="{4521768E-7B93-6442-04CC-4E6321FED2C5}"/>
              </a:ext>
            </a:extLst>
          </p:cNvPr>
          <p:cNvSpPr txBox="1">
            <a:spLocks/>
          </p:cNvSpPr>
          <p:nvPr/>
        </p:nvSpPr>
        <p:spPr>
          <a:xfrm>
            <a:off x="1882575" y="255492"/>
            <a:ext cx="5327026"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latin typeface="Calibri"/>
                <a:ea typeface="Calibri"/>
                <a:cs typeface="Calibri"/>
              </a:rPr>
              <a:t>B.2.Elintarvikkeiden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a:latin typeface="Calibri"/>
              <a:ea typeface="Calibri"/>
              <a:cs typeface="Calibri"/>
            </a:endParaRPr>
          </a:p>
          <a:p>
            <a:endParaRPr lang="en-IE" sz="3300"/>
          </a:p>
        </p:txBody>
      </p:sp>
    </p:spTree>
    <p:extLst>
      <p:ext uri="{BB962C8B-B14F-4D97-AF65-F5344CB8AC3E}">
        <p14:creationId xmlns:p14="http://schemas.microsoft.com/office/powerpoint/2010/main" val="189134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111743"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409945"/>
            <a:ext cx="6363361" cy="4414479"/>
          </a:xfrm>
        </p:spPr>
        <p:txBody>
          <a:bodyPr lIns="91440" tIns="45720" rIns="91440" bIns="45720" numCol="1" spcCol="288000" anchor="t">
            <a:noAutofit/>
          </a:bodyPr>
          <a:lstStyle/>
          <a:p>
            <a:pPr algn="l" rtl="0"/>
            <a:r>
              <a:rPr lang="fi-FI" sz="1200" b="1">
                <a:latin typeface="Calibri"/>
                <a:ea typeface="Calibri" panose="020F0502020204030204" pitchFamily="34" charset="0"/>
                <a:cs typeface="Calibri"/>
              </a:rPr>
              <a:t>Käytännön tehtävä 1:</a:t>
            </a:r>
          </a:p>
          <a:p>
            <a:pPr algn="l" rtl="0" fontAlgn="base"/>
            <a:r>
              <a:rPr lang="fi-FI" sz="1200" b="0" i="0">
                <a:solidFill>
                  <a:srgbClr val="000000"/>
                </a:solidFill>
                <a:effectLst/>
                <a:latin typeface="Calibri"/>
                <a:ea typeface="Calibri" panose="020F0502020204030204" pitchFamily="34" charset="0"/>
                <a:cs typeface="Calibri"/>
              </a:rPr>
              <a:t>Pyydä </a:t>
            </a:r>
            <a:r>
              <a:rPr lang="fi-FI" sz="1200" b="0" i="0">
                <a:solidFill>
                  <a:srgbClr val="000000"/>
                </a:solidFill>
                <a:effectLst/>
                <a:ea typeface="Calibri" panose="020F0502020204030204" pitchFamily="34" charset="0"/>
              </a:rPr>
              <a:t>opiskelijoita</a:t>
            </a:r>
            <a:r>
              <a:rPr lang="fi-FI" sz="1200" b="0" i="0">
                <a:solidFill>
                  <a:srgbClr val="000000"/>
                </a:solidFill>
                <a:effectLst/>
                <a:latin typeface="Calibri"/>
                <a:ea typeface="Calibri" panose="020F0502020204030204" pitchFamily="34" charset="0"/>
                <a:cs typeface="Calibri"/>
              </a:rPr>
              <a:t> </a:t>
            </a:r>
            <a:r>
              <a:rPr lang="fi-FI" sz="1200">
                <a:latin typeface="Calibri"/>
                <a:ea typeface="Calibri" panose="020F0502020204030204" pitchFamily="34" charset="0"/>
                <a:cs typeface="Calibri"/>
              </a:rPr>
              <a:t>analysoimaan erilaisia ​​elintarvikepakkauksia ja katso, mistä ne on valmistettu. Heidän tulisi keskustella käytettyjen materiaalien hajoavuusasteesta.</a:t>
            </a:r>
            <a:endParaRPr lang="fi-FI" sz="1200">
              <a:ea typeface="Calibri" panose="020F0502020204030204" pitchFamily="34" charset="0"/>
            </a:endParaRPr>
          </a:p>
          <a:p>
            <a:pPr algn="l" rtl="0" fontAlgn="base"/>
            <a:endParaRPr lang="fi-FI" sz="800" b="0" i="0">
              <a:solidFill>
                <a:srgbClr val="000000"/>
              </a:solidFill>
              <a:effectLst/>
              <a:ea typeface="Calibri" panose="020F0502020204030204" pitchFamily="34" charset="0"/>
            </a:endParaRPr>
          </a:p>
          <a:p>
            <a:pPr algn="l" rtl="0" fontAlgn="base"/>
            <a:r>
              <a:rPr lang="fi-FI" sz="1200" b="1">
                <a:latin typeface="Calibri"/>
                <a:ea typeface="Calibri" panose="020F0502020204030204" pitchFamily="34" charset="0"/>
                <a:cs typeface="Calibri"/>
              </a:rPr>
              <a:t>Käytännön tehtävä 2:</a:t>
            </a:r>
          </a:p>
          <a:p>
            <a:pPr algn="l" rtl="0"/>
            <a:r>
              <a:rPr lang="fi-FI" sz="1200">
                <a:latin typeface="Calibri"/>
                <a:ea typeface="Calibri" panose="020F0502020204030204" pitchFamily="34" charset="0"/>
                <a:cs typeface="Calibri"/>
              </a:rPr>
              <a:t>Pyydä </a:t>
            </a:r>
            <a:r>
              <a:rPr lang="fi-FI" sz="1200" b="0" i="0">
                <a:solidFill>
                  <a:srgbClr val="000000"/>
                </a:solidFill>
                <a:effectLst/>
                <a:ea typeface="Calibri" panose="020F0502020204030204" pitchFamily="34" charset="0"/>
              </a:rPr>
              <a:t>opiskelijoita</a:t>
            </a:r>
            <a:r>
              <a:rPr lang="fi-FI" sz="1200">
                <a:latin typeface="Calibri"/>
                <a:ea typeface="Calibri" panose="020F0502020204030204" pitchFamily="34" charset="0"/>
                <a:cs typeface="Calibri"/>
              </a:rPr>
              <a:t> ottamaan yhteyttä </a:t>
            </a:r>
            <a:r>
              <a:rPr lang="fi-FI" sz="1200" b="1">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RASFF-portaali</a:t>
            </a:r>
            <a:r>
              <a:rPr lang="fi-FI" sz="1200" b="1">
                <a:solidFill>
                  <a:srgbClr val="F79037"/>
                </a:solidFill>
                <a:latin typeface="Calibri"/>
                <a:ea typeface="Calibri" panose="020F0502020204030204" pitchFamily="34" charset="0"/>
                <a:cs typeface="Calibri"/>
              </a:rPr>
              <a:t>in </a:t>
            </a:r>
            <a:r>
              <a:rPr lang="fi-FI" sz="1200">
                <a:latin typeface="Calibri"/>
                <a:ea typeface="Calibri" panose="020F0502020204030204" pitchFamily="34" charset="0"/>
                <a:cs typeface="Calibri"/>
              </a:rPr>
              <a:t>tarkistaakseen onko pakkauksessa ongelmia.</a:t>
            </a:r>
            <a:endParaRPr lang="fi-FI" sz="1200">
              <a:ea typeface="Calibri" panose="020F0502020204030204" pitchFamily="34" charset="0"/>
            </a:endParaRPr>
          </a:p>
          <a:p>
            <a:pPr algn="l" rtl="0"/>
            <a:endParaRPr lang="fi-FI" sz="800">
              <a:solidFill>
                <a:schemeClr val="tx1"/>
              </a:solidFill>
              <a:ea typeface="Calibri" panose="020F0502020204030204" pitchFamily="34" charset="0"/>
            </a:endParaRPr>
          </a:p>
          <a:p>
            <a:pPr algn="l" rtl="0"/>
            <a:r>
              <a:rPr lang="fi-FI" sz="1200" b="1">
                <a:solidFill>
                  <a:schemeClr val="tx1"/>
                </a:solidFill>
                <a:latin typeface="Calibri"/>
                <a:ea typeface="Calibri" panose="020F0502020204030204" pitchFamily="34" charset="0"/>
                <a:cs typeface="Calibri"/>
              </a:rPr>
              <a:t>Käytännön tehtävä 3:</a:t>
            </a:r>
          </a:p>
          <a:p>
            <a:pPr algn="l" rtl="0"/>
            <a:r>
              <a:rPr lang="fi-FI" sz="1200">
                <a:solidFill>
                  <a:schemeClr val="tx1"/>
                </a:solidFill>
                <a:latin typeface="Calibri"/>
                <a:ea typeface="Calibri" panose="020F0502020204030204" pitchFamily="34" charset="0"/>
                <a:cs typeface="Calibri"/>
              </a:rPr>
              <a:t>Opiskelijoita pyydetään valitsemaan yksi yllä olevista aiheista ja etsimään aiheesta yksi tieteellinen artikkeli. Heidän tulee esittää se suullisesti opiskelijatovereilleen.</a:t>
            </a:r>
          </a:p>
          <a:p>
            <a:pPr algn="l" rtl="0"/>
            <a:endParaRPr lang="fi-FI" sz="1200">
              <a:solidFill>
                <a:schemeClr val="tx1"/>
              </a:solidFill>
              <a:ea typeface="Calibri" panose="020F0502020204030204" pitchFamily="34" charset="0"/>
            </a:endParaRPr>
          </a:p>
          <a:p>
            <a:pPr algn="l" rtl="0"/>
            <a:r>
              <a:rPr lang="fi-FI" sz="1200" b="1">
                <a:solidFill>
                  <a:schemeClr val="tx1"/>
                </a:solidFill>
                <a:latin typeface="Calibri"/>
                <a:ea typeface="Calibri" panose="020F0502020204030204" pitchFamily="34" charset="0"/>
                <a:cs typeface="Calibri"/>
              </a:rPr>
              <a:t>Lukusuositukset:</a:t>
            </a:r>
            <a:endParaRPr lang="fi-FI"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fi-FI" sz="1200" b="0" i="0">
                <a:solidFill>
                  <a:srgbClr val="000000"/>
                </a:solidFill>
                <a:effectLst/>
                <a:latin typeface="Calibri"/>
                <a:ea typeface="Calibri" panose="020F0502020204030204" pitchFamily="34" charset="0"/>
                <a:cs typeface="Calibri"/>
              </a:rPr>
              <a:t>Asgher M., Qamar S.A., Bilal M. &amp; Iqbal H.M.N. (2020). Bio-based active food packaging materials: sustainable alternative to conventional petrochemical-based packaging materials. Food Research International, 137, 109625 (sivu 12). ​</a:t>
            </a:r>
          </a:p>
          <a:p>
            <a:pPr marL="171450" indent="-171450" algn="l" rtl="0" fontAlgn="base">
              <a:buFont typeface="Arial" panose="020B0604020202020204" pitchFamily="34" charset="0"/>
              <a:buChar char="•"/>
            </a:pPr>
            <a:r>
              <a:rPr lang="fi-FI" sz="1200" b="0" i="0">
                <a:solidFill>
                  <a:srgbClr val="000000"/>
                </a:solidFill>
                <a:effectLst/>
                <a:latin typeface="Calibri"/>
                <a:ea typeface="Calibri" panose="020F0502020204030204" pitchFamily="34" charset="0"/>
                <a:cs typeface="Calibri"/>
              </a:rPr>
              <a:t>​Bhargava N., Sharanagat V.S., Mor R.S. &amp; Kumar K. (2020). Active and intelligent biodegradable packaging films using food and food waste-derived bioactive compounds: A review. Trends in Food Science &amp; Technology, 105, 385-401 ​</a:t>
            </a:r>
          </a:p>
          <a:p>
            <a:pPr marL="171450" indent="-171450" algn="l" rtl="0" fontAlgn="base">
              <a:buFont typeface="Arial" panose="020B0604020202020204" pitchFamily="34" charset="0"/>
              <a:buChar char="•"/>
            </a:pPr>
            <a:r>
              <a:rPr lang="fi-FI" sz="1200" b="0" i="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p>
          <a:p>
            <a:pPr marL="171450" indent="-171450" algn="l" rtl="0" fontAlgn="base">
              <a:buFont typeface="Arial" panose="020B0604020202020204" pitchFamily="34" charset="0"/>
              <a:buChar char="•"/>
            </a:pPr>
            <a:r>
              <a:rPr lang="fi-FI" sz="1200" b="0" i="0">
                <a:solidFill>
                  <a:srgbClr val="000000"/>
                </a:solidFill>
                <a:effectLst/>
                <a:latin typeface="Calibri"/>
                <a:ea typeface="Calibri" panose="020F0502020204030204" pitchFamily="34" charset="0"/>
                <a:cs typeface="Calibri"/>
              </a:rPr>
              <a:t>Firouz M.S., Mohi-Alden K. &amp; Omid M. (2021). A critical review on intelligent and active packaging in the food industry: Research and development. Food Research International, 141, </a:t>
            </a:r>
            <a:r>
              <a:rPr lang="fi-FI" sz="1200" i="0">
                <a:solidFill>
                  <a:srgbClr val="000000"/>
                </a:solidFill>
                <a:effectLst/>
                <a:latin typeface="+mn-lt"/>
                <a:ea typeface="Calibri" panose="020F0502020204030204" pitchFamily="34" charset="0"/>
                <a:cs typeface="Calibri"/>
              </a:rPr>
              <a:t>110113 (sivu 24). </a:t>
            </a:r>
          </a:p>
          <a:p>
            <a:pPr marL="171450" indent="-171450" algn="l" fontAlgn="base">
              <a:buFont typeface="Arial" panose="020B0604020202020204" pitchFamily="34" charset="0"/>
              <a:buChar char="•"/>
            </a:pPr>
            <a:r>
              <a:rPr lang="fi-FI" sz="1200">
                <a:solidFill>
                  <a:schemeClr val="tx1"/>
                </a:solidFill>
                <a:latin typeface="+mn-lt"/>
              </a:rPr>
              <a:t>WCEF 2023 Helsinki. </a:t>
            </a:r>
            <a:r>
              <a:rPr lang="en-US" sz="1200">
                <a:latin typeface="+mn-lt"/>
                <a:hlinkClick r:id="rId4"/>
              </a:rPr>
              <a:t>Towards truly circular packaging – Boosting the reuse uptake</a:t>
            </a:r>
            <a:r>
              <a:rPr lang="fi-FI" sz="1200">
                <a:solidFill>
                  <a:srgbClr val="F79037"/>
                </a:solidFill>
                <a:latin typeface="+mn-lt"/>
                <a:hlinkClick r:id="rId4"/>
              </a:rPr>
              <a:t> </a:t>
            </a:r>
            <a:r>
              <a:rPr lang="fi-FI" sz="1200">
                <a:solidFill>
                  <a:srgbClr val="F79037"/>
                </a:solidFill>
                <a:latin typeface="+mn-lt"/>
              </a:rPr>
              <a:t>–website &amp; also recording available: https://www.youtube.com/watch?v=ZBwzGw_9AH4</a:t>
            </a:r>
            <a:endParaRPr lang="en-US" sz="1200" i="0">
              <a:solidFill>
                <a:srgbClr val="000000"/>
              </a:solidFill>
              <a:effectLst/>
              <a:latin typeface="+mn-lt"/>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pPr algn="l" rtl="0"/>
            <a:fld id="{CB2079F2-58AF-ED44-82D7-E04B2F6FD686}" type="slidenum">
              <a:rPr lang="en-US" smtClean="0"/>
              <a:pPr algn="l" rtl="0"/>
              <a:t>42</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8" name="Picture Placeholder 7" descr="A picture containing graphical user interface  Description automatically generated">
            <a:extLst>
              <a:ext uri="{FF2B5EF4-FFF2-40B4-BE49-F238E27FC236}">
                <a16:creationId xmlns:a16="http://schemas.microsoft.com/office/drawing/2014/main" id="{33B8F7B6-F262-FE92-57AE-A517324930B4}"/>
              </a:ext>
            </a:extLst>
          </p:cNvPr>
          <p:cNvPicPr>
            <a:picLocks noGrp="1" noChangeAspect="1"/>
          </p:cNvPicPr>
          <p:nvPr>
            <p:ph type="pic" sz="quarter" idx="41"/>
          </p:nvPr>
        </p:nvPicPr>
        <p:blipFill rotWithShape="1">
          <a:blip r:embed="rId6" cstate="screen">
            <a:extLst>
              <a:ext uri="{28A0092B-C50C-407E-A947-70E740481C1C}">
                <a14:useLocalDpi xmlns:a14="http://schemas.microsoft.com/office/drawing/2010/main"/>
              </a:ext>
            </a:extLst>
          </a:blip>
          <a:srcRect/>
          <a:stretch/>
        </p:blipFill>
        <p:spPr>
          <a:xfrm>
            <a:off x="-1" y="-11581"/>
            <a:ext cx="7559675" cy="2723566"/>
          </a:xfrm>
        </p:spPr>
      </p:pic>
      <p:grpSp>
        <p:nvGrpSpPr>
          <p:cNvPr id="12" name="Group 11">
            <a:extLst>
              <a:ext uri="{FF2B5EF4-FFF2-40B4-BE49-F238E27FC236}">
                <a16:creationId xmlns:a16="http://schemas.microsoft.com/office/drawing/2014/main" id="{6AD44BCA-FC1A-CAD3-2975-1C0379C9E329}"/>
              </a:ext>
            </a:extLst>
          </p:cNvPr>
          <p:cNvGrpSpPr/>
          <p:nvPr/>
        </p:nvGrpSpPr>
        <p:grpSpPr>
          <a:xfrm>
            <a:off x="3660512" y="1828382"/>
            <a:ext cx="4484150" cy="2618311"/>
            <a:chOff x="1950804" y="3053151"/>
            <a:chExt cx="5608871" cy="3418425"/>
          </a:xfrm>
        </p:grpSpPr>
        <p:pic>
          <p:nvPicPr>
            <p:cNvPr id="13" name="Picture 12">
              <a:extLst>
                <a:ext uri="{FF2B5EF4-FFF2-40B4-BE49-F238E27FC236}">
                  <a16:creationId xmlns:a16="http://schemas.microsoft.com/office/drawing/2014/main" id="{5DF48F3E-C40D-AFE0-73B1-07FA1103D0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493F4DBD-1A9F-1BB7-11EF-9C35EB959A17}"/>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87BC405C-F9BF-A25F-71BF-B4FB3F13EB1C}"/>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Verkkosivusto Täällä</a:t>
              </a:r>
              <a:endParaRPr lang="en-US" sz="1800" b="0">
                <a:solidFill>
                  <a:srgbClr val="000000"/>
                </a:solidFill>
                <a:latin typeface="Calibri" panose="020F0502020204030204" pitchFamily="34" charset="0"/>
              </a:endParaRPr>
            </a:p>
          </p:txBody>
        </p:sp>
      </p:grpSp>
      <p:pic>
        <p:nvPicPr>
          <p:cNvPr id="16" name="Online Media 15" title="What really happens to the plastic you throw away - Emma Bryce">
            <a:hlinkClick r:id="" action="ppaction://media"/>
            <a:extLst>
              <a:ext uri="{FF2B5EF4-FFF2-40B4-BE49-F238E27FC236}">
                <a16:creationId xmlns:a16="http://schemas.microsoft.com/office/drawing/2014/main" id="{D1DC6254-F76E-8438-05B2-31AC0FCAA7A9}"/>
              </a:ext>
            </a:extLst>
          </p:cNvPr>
          <p:cNvPicPr>
            <a:picLocks noRot="1" noChangeAspect="1"/>
          </p:cNvPicPr>
          <p:nvPr>
            <a:videoFile r:link="rId1"/>
          </p:nvPr>
        </p:nvPicPr>
        <p:blipFill>
          <a:blip r:embed="rId8"/>
          <a:stretch>
            <a:fillRect/>
          </a:stretch>
        </p:blipFill>
        <p:spPr>
          <a:xfrm>
            <a:off x="4304148" y="2056176"/>
            <a:ext cx="3255527" cy="2040063"/>
          </a:xfrm>
          <a:prstGeom prst="rect">
            <a:avLst/>
          </a:prstGeom>
        </p:spPr>
      </p:pic>
      <p:sp>
        <p:nvSpPr>
          <p:cNvPr id="18" name="TextBox 17">
            <a:extLst>
              <a:ext uri="{FF2B5EF4-FFF2-40B4-BE49-F238E27FC236}">
                <a16:creationId xmlns:a16="http://schemas.microsoft.com/office/drawing/2014/main" id="{A10FEB13-2D67-2C97-93EA-2D3927164950}"/>
              </a:ext>
            </a:extLst>
          </p:cNvPr>
          <p:cNvSpPr txBox="1"/>
          <p:nvPr/>
        </p:nvSpPr>
        <p:spPr>
          <a:xfrm>
            <a:off x="4676983" y="4277826"/>
            <a:ext cx="2873854" cy="738664"/>
          </a:xfrm>
          <a:prstGeom prst="rect">
            <a:avLst/>
          </a:prstGeom>
          <a:noFill/>
        </p:spPr>
        <p:txBody>
          <a:bodyPr wrap="square">
            <a:spAutoFit/>
          </a:bodyPr>
          <a:lstStyle/>
          <a:p>
            <a:pPr algn="l" rtl="0"/>
            <a:r>
              <a:rPr lang="en-US" sz="1400">
                <a:solidFill>
                  <a:srgbClr val="F79037"/>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What really happens to the plastic you throw away - Emma Bryce - YouTube</a:t>
            </a:r>
            <a:endParaRPr lang="en-IE" sz="1400">
              <a:solidFill>
                <a:srgbClr val="F79037"/>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C494F5-E3DE-7C32-B92E-B097242B6DC6}"/>
              </a:ext>
            </a:extLst>
          </p:cNvPr>
          <p:cNvSpPr txBox="1"/>
          <p:nvPr/>
        </p:nvSpPr>
        <p:spPr>
          <a:xfrm>
            <a:off x="3889903" y="4397447"/>
            <a:ext cx="900753" cy="461665"/>
          </a:xfrm>
          <a:prstGeom prst="rect">
            <a:avLst/>
          </a:prstGeom>
          <a:noFill/>
        </p:spPr>
        <p:txBody>
          <a:bodyPr wrap="square" rtlCol="0">
            <a:spAutoFit/>
          </a:bodyPr>
          <a:lstStyle/>
          <a:p>
            <a:pPr algn="l" rtl="0"/>
            <a:r>
              <a:rPr lang="en-IE" sz="1200" b="1">
                <a:latin typeface="Calibri" panose="020F0502020204030204" pitchFamily="34" charset="0"/>
                <a:ea typeface="Calibri" panose="020F0502020204030204" pitchFamily="34" charset="0"/>
                <a:cs typeface="Calibri" panose="020F0502020204030204" pitchFamily="34" charset="0"/>
              </a:rPr>
              <a:t>Ajatuksen herättäjä!</a:t>
            </a:r>
          </a:p>
        </p:txBody>
      </p:sp>
      <p:sp>
        <p:nvSpPr>
          <p:cNvPr id="2" name="Oval 1">
            <a:extLst>
              <a:ext uri="{FF2B5EF4-FFF2-40B4-BE49-F238E27FC236}">
                <a16:creationId xmlns:a16="http://schemas.microsoft.com/office/drawing/2014/main" id="{BFFC26CE-F5ED-9AFF-AC9F-15BA9B3014A8}"/>
              </a:ext>
            </a:extLst>
          </p:cNvPr>
          <p:cNvSpPr/>
          <p:nvPr/>
        </p:nvSpPr>
        <p:spPr>
          <a:xfrm rot="766773">
            <a:off x="6411731" y="4746217"/>
            <a:ext cx="1015215" cy="94509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90F84CCB-E08B-2BB4-C451-0B1E225AEED1}"/>
              </a:ext>
            </a:extLst>
          </p:cNvPr>
          <p:cNvSpPr txBox="1">
            <a:spLocks/>
          </p:cNvSpPr>
          <p:nvPr/>
        </p:nvSpPr>
        <p:spPr>
          <a:xfrm rot="1500048">
            <a:off x="6383805" y="4995836"/>
            <a:ext cx="960806" cy="81670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a:solidFill>
                  <a:schemeClr val="bg1"/>
                </a:solidFill>
                <a:latin typeface="Calibri" panose="020F0502020204030204" pitchFamily="34" charset="0"/>
                <a:cs typeface="Calibri" panose="020F0502020204030204" pitchFamily="34" charset="0"/>
              </a:rPr>
              <a:t>NAPSAUTA KATSOAKSESI</a:t>
            </a:r>
          </a:p>
        </p:txBody>
      </p:sp>
      <p:pic>
        <p:nvPicPr>
          <p:cNvPr id="7" name="Picture 8">
            <a:extLst>
              <a:ext uri="{FF2B5EF4-FFF2-40B4-BE49-F238E27FC236}">
                <a16:creationId xmlns:a16="http://schemas.microsoft.com/office/drawing/2014/main" id="{9B5BF599-115D-DC7D-7501-5013F70801EF}"/>
              </a:ext>
            </a:extLst>
          </p:cNvPr>
          <p:cNvPicPr>
            <a:picLocks noChangeAspect="1"/>
          </p:cNvPicPr>
          <p:nvPr/>
        </p:nvPicPr>
        <p:blipFill>
          <a:blip r:embed="rId10"/>
          <a:stretch>
            <a:fillRect/>
          </a:stretch>
        </p:blipFill>
        <p:spPr>
          <a:xfrm>
            <a:off x="206460" y="6044921"/>
            <a:ext cx="504565" cy="476250"/>
          </a:xfrm>
          <a:prstGeom prst="rect">
            <a:avLst/>
          </a:prstGeom>
        </p:spPr>
      </p:pic>
    </p:spTree>
    <p:extLst>
      <p:ext uri="{BB962C8B-B14F-4D97-AF65-F5344CB8AC3E}">
        <p14:creationId xmlns:p14="http://schemas.microsoft.com/office/powerpoint/2010/main" val="36183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fontAlgn="base"/>
            <a:r>
              <a:rPr lang="fi-FI" sz="1200" i="0">
                <a:solidFill>
                  <a:srgbClr val="000000"/>
                </a:solidFill>
                <a:effectLst/>
                <a:latin typeface="Calibri"/>
                <a:ea typeface="Calibri"/>
                <a:cs typeface="Calibri"/>
              </a:rPr>
              <a:t>Yhdysvaltain ympäristönsuojeluviraston (EPA) mukaan 27 % kasvihuonekaasupäästöistä johtuu kuljetuksista ja fossiilisen öljyn polttamisesta erityisesti vuonna 2020. Vastaavasti tämä osa keskittyy raaka-aineiden, eläinten ja tuotteiden kuljetuksiin.</a:t>
            </a:r>
            <a:r>
              <a:rPr lang="fi-FI" sz="1200">
                <a:latin typeface="Calibri"/>
                <a:ea typeface="Calibri"/>
                <a:cs typeface="Calibri"/>
              </a:rPr>
              <a:t> </a:t>
            </a:r>
            <a:endParaRPr lang="fi-FI" sz="1200" i="0">
              <a:solidFill>
                <a:srgbClr val="000000"/>
              </a:solidFill>
              <a:effectLst/>
              <a:ea typeface="Calibri" panose="020F0502020204030204" pitchFamily="34" charset="0"/>
            </a:endParaRPr>
          </a:p>
          <a:p>
            <a:pPr rtl="0" fontAlgn="base"/>
            <a:endParaRPr lang="fi-FI" sz="1000" i="0">
              <a:solidFill>
                <a:srgbClr val="000000"/>
              </a:solidFill>
              <a:effectLst/>
              <a:ea typeface="Calibri" panose="020F0502020204030204" pitchFamily="34" charset="0"/>
            </a:endParaRPr>
          </a:p>
          <a:p>
            <a:pPr fontAlgn="base"/>
            <a:r>
              <a:rPr lang="fi-FI" sz="1200" b="1" i="0">
                <a:solidFill>
                  <a:srgbClr val="000000"/>
                </a:solidFill>
                <a:effectLst/>
                <a:latin typeface="Calibri"/>
                <a:ea typeface="Calibri"/>
                <a:cs typeface="Calibri"/>
              </a:rPr>
              <a:t>Eläinten kuljettaminen (eläinten hyvinvointi ja oikeudet)</a:t>
            </a:r>
            <a:r>
              <a:rPr lang="fi-FI" sz="1200" b="1">
                <a:latin typeface="Calibri"/>
                <a:ea typeface="Calibri"/>
                <a:cs typeface="Calibri"/>
              </a:rPr>
              <a:t> </a:t>
            </a:r>
            <a:endParaRPr lang="fi-FI" sz="1200" i="0">
              <a:solidFill>
                <a:srgbClr val="000000"/>
              </a:solidFill>
              <a:effectLst/>
              <a:ea typeface="Calibri" panose="020F0502020204030204" pitchFamily="34" charset="0"/>
            </a:endParaRPr>
          </a:p>
          <a:p>
            <a:pPr rtl="0" fontAlgn="base"/>
            <a:r>
              <a:rPr lang="fi-FI" sz="1200" i="0">
                <a:solidFill>
                  <a:srgbClr val="000000"/>
                </a:solidFill>
                <a:effectLst/>
                <a:latin typeface="Calibri"/>
                <a:ea typeface="Calibri"/>
                <a:cs typeface="Calibri"/>
              </a:rPr>
              <a:t>Eläinten hyvinvointivaatimuksia on aina noudatettava tarkasti ja lainsäädännön mukaan on toimittava. Kukaan ei saa kuljettaa eläimiä tai aiheuttaa eläimiä kuljetettavaksi tavalla, joka saattaa aiheuttaa niille vammoja tai tarpeetonta kärsimystä. EU:ssa on noudatettava tarkasti neuvoston asetuksen (EY) N:o 1/2005 liitteessä I mainittuja teknisiä sääntöjä.</a:t>
            </a:r>
          </a:p>
          <a:p>
            <a:pPr rtl="0" fontAlgn="base"/>
            <a:endParaRPr lang="fi-FI" sz="800" i="0">
              <a:solidFill>
                <a:srgbClr val="000000"/>
              </a:solidFill>
              <a:effectLst/>
              <a:ea typeface="Calibri" panose="020F0502020204030204" pitchFamily="34" charset="0"/>
            </a:endParaRPr>
          </a:p>
          <a:p>
            <a:pPr fontAlgn="base"/>
            <a:r>
              <a:rPr lang="fi-FI" sz="1200" i="0">
                <a:solidFill>
                  <a:srgbClr val="000000"/>
                </a:solidFill>
                <a:effectLst/>
                <a:latin typeface="Calibri"/>
                <a:ea typeface="Calibri"/>
                <a:cs typeface="Calibri"/>
              </a:rPr>
              <a:t>Ottaen huomioon neuvoston asetuksen (EY) N:o 1/2005, annettu 22.12.2004, eläinten suojelusta kuljetuksen ja siihen liittyvien toimintojen aikana sekä direktiivien 64/432/ETY ja 93/93/ETY muuttamisesta </a:t>
            </a:r>
            <a:r>
              <a:rPr lang="fi-FI" sz="1200" i="1">
                <a:solidFill>
                  <a:srgbClr val="000000"/>
                </a:solidFill>
                <a:effectLst/>
                <a:latin typeface="Calibri"/>
                <a:ea typeface="Calibri"/>
                <a:cs typeface="Calibri"/>
              </a:rPr>
              <a:t>119/EY ja asetus (EY) N:o 1255/97, </a:t>
            </a:r>
            <a:r>
              <a:rPr lang="fi-FI" sz="1200">
                <a:solidFill>
                  <a:srgbClr val="000000"/>
                </a:solidFill>
                <a:effectLst/>
                <a:latin typeface="Calibri"/>
                <a:ea typeface="Calibri"/>
                <a:cs typeface="Calibri"/>
              </a:rPr>
              <a:t>seuraavia ehtoja on noudatettava eläinten kuljetuksessa:</a:t>
            </a:r>
            <a:r>
              <a:rPr lang="fi-FI" sz="1200">
                <a:latin typeface="Calibri"/>
                <a:ea typeface="Calibri"/>
                <a:cs typeface="Calibri"/>
              </a:rPr>
              <a:t> </a:t>
            </a:r>
            <a:endParaRPr lang="fi-FI" sz="1200">
              <a:latin typeface="Calibri"/>
              <a:ea typeface="Calibri" panose="020F0502020204030204" pitchFamily="34" charset="0"/>
              <a:cs typeface="Calibri"/>
            </a:endParaRPr>
          </a:p>
          <a:p>
            <a:pPr marL="171450" indent="-171450" fontAlgn="base"/>
            <a:r>
              <a:rPr lang="fi-FI" sz="1200" i="1">
                <a:latin typeface="Calibri"/>
                <a:ea typeface="Calibri"/>
                <a:cs typeface="Calibri"/>
              </a:rPr>
              <a:t>a) Kaikki </a:t>
            </a:r>
            <a:r>
              <a:rPr lang="fi-FI" sz="1200" i="1">
                <a:solidFill>
                  <a:srgbClr val="000000"/>
                </a:solidFill>
                <a:effectLst/>
                <a:latin typeface="Calibri"/>
                <a:ea typeface="Calibri"/>
                <a:cs typeface="Calibri"/>
              </a:rPr>
              <a:t>tarvittavat järjestelyt on tehtävä etukäteen matkan pituuden minimoimiseksi ja eläinten tarpeiden täyttämiseksi matkan aikana;</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400" i="1">
              <a:solidFill>
                <a:srgbClr val="000000"/>
              </a:solidFill>
              <a:effectLst/>
              <a:ea typeface="Calibri" panose="020F0502020204030204" pitchFamily="34" charset="0"/>
            </a:endParaRPr>
          </a:p>
          <a:p>
            <a:pPr fontAlgn="base"/>
            <a:r>
              <a:rPr lang="fi-FI" sz="1200" i="1">
                <a:latin typeface="Calibri"/>
                <a:ea typeface="Calibri"/>
                <a:cs typeface="Calibri"/>
              </a:rPr>
              <a:t>b) </a:t>
            </a:r>
            <a:r>
              <a:rPr lang="fi-FI" sz="1200" i="1">
                <a:solidFill>
                  <a:srgbClr val="000000"/>
                </a:solidFill>
                <a:effectLst/>
                <a:latin typeface="Calibri"/>
                <a:ea typeface="Calibri"/>
                <a:cs typeface="Calibri"/>
              </a:rPr>
              <a:t>Eläimet mahtuvat matkaan;</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400" i="1">
              <a:solidFill>
                <a:srgbClr val="000000"/>
              </a:solidFill>
              <a:effectLst/>
              <a:ea typeface="Calibri" panose="020F0502020204030204" pitchFamily="34" charset="0"/>
            </a:endParaRPr>
          </a:p>
          <a:p>
            <a:pPr marL="114300" indent="-114300" rtl="0" fontAlgn="base"/>
            <a:r>
              <a:rPr lang="fi-FI" sz="1200" i="1">
                <a:latin typeface="Calibri"/>
                <a:ea typeface="Calibri"/>
                <a:cs typeface="Calibri"/>
              </a:rPr>
              <a:t>c) </a:t>
            </a:r>
            <a:r>
              <a:rPr lang="fi-FI" sz="1200" i="1">
                <a:solidFill>
                  <a:srgbClr val="000000"/>
                </a:solidFill>
                <a:effectLst/>
                <a:latin typeface="Calibri"/>
                <a:ea typeface="Calibri"/>
                <a:cs typeface="Calibri"/>
              </a:rPr>
              <a:t>Kuljetusvälineet suunnitellaan, rakennetaan, huolletaan ja niitä käytetään siten, että vältetään loukkaantumiset ja kärsimykset ja varmistetaan eläinten turvallisuus;</a:t>
            </a:r>
            <a:endParaRPr lang="fi-FI" sz="1200" i="1">
              <a:ea typeface="Calibri"/>
            </a:endParaRPr>
          </a:p>
          <a:p>
            <a:pPr marL="228600" indent="-228600" rtl="0">
              <a:buAutoNum type="alphaLcParenR"/>
            </a:pPr>
            <a:endParaRPr lang="fi-FI" sz="400" i="1">
              <a:latin typeface="Calibri"/>
              <a:ea typeface="Calibri" panose="020F0502020204030204" pitchFamily="34" charset="0"/>
              <a:cs typeface="Calibri"/>
            </a:endParaRPr>
          </a:p>
          <a:p>
            <a:pPr marL="114300" indent="-114300"/>
            <a:r>
              <a:rPr lang="fi-FI" sz="1200" i="1">
                <a:latin typeface="Calibri"/>
                <a:ea typeface="Calibri"/>
                <a:cs typeface="Calibri"/>
              </a:rPr>
              <a:t>d) </a:t>
            </a:r>
            <a:r>
              <a:rPr lang="fi-FI" sz="1200" i="1">
                <a:solidFill>
                  <a:srgbClr val="000000"/>
                </a:solidFill>
                <a:effectLst/>
                <a:latin typeface="Calibri"/>
                <a:ea typeface="Calibri"/>
                <a:cs typeface="Calibri"/>
              </a:rPr>
              <a:t>Lastaus- ja purkutilat suunnitellaan, rakennetaan, ylläpidetään ja niitä käytetään asianmukaisesti loukkaantumisen ja kärsimyksen välttämiseksi ja eläinten turvallisuuden varmistamiseksi;</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400" i="1">
              <a:solidFill>
                <a:srgbClr val="000000"/>
              </a:solidFill>
              <a:effectLst/>
              <a:ea typeface="Calibri" panose="020F0502020204030204" pitchFamily="34" charset="0"/>
            </a:endParaRPr>
          </a:p>
          <a:p>
            <a:pPr marL="114300" indent="-114300" fontAlgn="base"/>
            <a:r>
              <a:rPr lang="fi-FI" sz="1200" i="1">
                <a:latin typeface="Calibri"/>
                <a:ea typeface="Calibri"/>
                <a:cs typeface="Calibri"/>
              </a:rPr>
              <a:t>e) </a:t>
            </a:r>
            <a:r>
              <a:rPr lang="fi-FI" sz="1200" i="1">
                <a:solidFill>
                  <a:srgbClr val="000000"/>
                </a:solidFill>
                <a:effectLst/>
                <a:latin typeface="Calibri"/>
                <a:ea typeface="Calibri"/>
                <a:cs typeface="Calibri"/>
              </a:rPr>
              <a:t>Eläimiä käsittelevä henkilöstö on koulutettu tai pätevä tähän tarkoitukseen ja suorittaa tehtävänsä käyttämättä väkivaltaa tai muita keinoja, jotka voivat aiheuttaa tarpeetonta pelkoa, loukkaantumista tai kärsimystä;</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400" i="1">
              <a:solidFill>
                <a:srgbClr val="000000"/>
              </a:solidFill>
              <a:effectLst/>
              <a:ea typeface="Calibri" panose="020F0502020204030204" pitchFamily="34" charset="0"/>
            </a:endParaRPr>
          </a:p>
          <a:p>
            <a:pPr marL="114300" indent="-114300" fontAlgn="base"/>
            <a:r>
              <a:rPr lang="fi-FI" sz="1200" i="1">
                <a:latin typeface="Calibri"/>
                <a:ea typeface="Calibri"/>
                <a:cs typeface="Calibri"/>
              </a:rPr>
              <a:t>f) </a:t>
            </a:r>
            <a:r>
              <a:rPr lang="fi-FI" sz="1200" i="1">
                <a:solidFill>
                  <a:srgbClr val="000000"/>
                </a:solidFill>
                <a:effectLst/>
                <a:latin typeface="Calibri"/>
                <a:ea typeface="Calibri"/>
                <a:cs typeface="Calibri"/>
              </a:rPr>
              <a:t>Kuljetus suoritetaan viipymättä määränpaikkaan, ja eläinten hyvinvointiolosuhteet tarkastetaan säännöllisesti ja niitä ylläpidetään asianmukaisesti;</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400" i="1">
              <a:solidFill>
                <a:srgbClr val="000000"/>
              </a:solidFill>
              <a:effectLst/>
              <a:ea typeface="Calibri" panose="020F0502020204030204" pitchFamily="34" charset="0"/>
            </a:endParaRPr>
          </a:p>
          <a:p>
            <a:pPr marL="114300" indent="-114300" fontAlgn="base"/>
            <a:r>
              <a:rPr lang="fi-FI" sz="1200" i="1">
                <a:latin typeface="Calibri"/>
                <a:ea typeface="Calibri"/>
                <a:cs typeface="Calibri"/>
              </a:rPr>
              <a:t>g) Eläimille </a:t>
            </a:r>
            <a:r>
              <a:rPr lang="fi-FI" sz="1200" i="1">
                <a:solidFill>
                  <a:srgbClr val="000000"/>
                </a:solidFill>
                <a:effectLst/>
                <a:latin typeface="Calibri"/>
                <a:ea typeface="Calibri"/>
                <a:cs typeface="Calibri"/>
              </a:rPr>
              <a:t>on varattu riittävä lattiapinta-ala ja korkeus niiden koon ja aiotun matkan mukaan;</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400" i="1">
              <a:solidFill>
                <a:srgbClr val="000000"/>
              </a:solidFill>
              <a:effectLst/>
              <a:ea typeface="Calibri" panose="020F0502020204030204" pitchFamily="34" charset="0"/>
            </a:endParaRPr>
          </a:p>
          <a:p>
            <a:pPr marL="114300" indent="-114300" fontAlgn="base"/>
            <a:r>
              <a:rPr lang="fi-FI" sz="1200" i="1">
                <a:latin typeface="Calibri"/>
                <a:ea typeface="Calibri"/>
                <a:cs typeface="Calibri"/>
              </a:rPr>
              <a:t>h) </a:t>
            </a:r>
            <a:r>
              <a:rPr lang="fi-FI" sz="1200" i="1">
                <a:solidFill>
                  <a:srgbClr val="000000"/>
                </a:solidFill>
                <a:effectLst/>
                <a:latin typeface="Calibri"/>
                <a:ea typeface="Calibri"/>
                <a:cs typeface="Calibri"/>
              </a:rPr>
              <a:t>Vettä, rehua ja lepoa tarjotaan eläimille sopivin väliajoin, ja ne ovat laadultaan ja määrältään asianmukaisia ​​niiden lajiin ja kokoon nähden.</a:t>
            </a:r>
            <a:r>
              <a:rPr lang="fi-FI" sz="1200" i="1">
                <a:latin typeface="Calibri"/>
                <a:ea typeface="Calibri"/>
                <a:cs typeface="Calibri"/>
              </a:rPr>
              <a:t> </a:t>
            </a:r>
            <a:endParaRPr lang="fi-FI" sz="1200" i="1">
              <a:solidFill>
                <a:srgbClr val="000000"/>
              </a:solidFill>
              <a:effectLst/>
              <a:ea typeface="Calibri" panose="020F0502020204030204" pitchFamily="34" charset="0"/>
            </a:endParaRPr>
          </a:p>
          <a:p>
            <a:pPr marL="228600" indent="-228600" rtl="0" fontAlgn="base">
              <a:buFont typeface="+mj-lt"/>
              <a:buAutoNum type="alphaLcParenR"/>
            </a:pPr>
            <a:endParaRPr lang="fi-FI" sz="800" i="0">
              <a:solidFill>
                <a:srgbClr val="000000"/>
              </a:solidFill>
              <a:effectLst/>
              <a:ea typeface="Calibri" panose="020F0502020204030204" pitchFamily="34" charset="0"/>
            </a:endParaRPr>
          </a:p>
          <a:p>
            <a:pPr fontAlgn="base"/>
            <a:r>
              <a:rPr lang="fi-FI" sz="1200" i="0">
                <a:solidFill>
                  <a:srgbClr val="000000"/>
                </a:solidFill>
                <a:effectLst/>
                <a:latin typeface="Calibri"/>
                <a:ea typeface="Calibri"/>
                <a:cs typeface="Calibri"/>
              </a:rPr>
              <a:t>Kuljettajien, </a:t>
            </a:r>
            <a:r>
              <a:rPr lang="fi-FI" sz="1200">
                <a:latin typeface="Calibri"/>
                <a:ea typeface="Calibri"/>
                <a:cs typeface="Calibri"/>
              </a:rPr>
              <a:t>tuottajien </a:t>
            </a:r>
            <a:r>
              <a:rPr lang="fi-FI" sz="1200" i="0">
                <a:solidFill>
                  <a:srgbClr val="000000"/>
                </a:solidFill>
                <a:effectLst/>
                <a:latin typeface="Calibri"/>
                <a:ea typeface="Calibri"/>
                <a:cs typeface="Calibri"/>
              </a:rPr>
              <a:t>ja keräyskeskusten on noudatettava lainsäädäntöä.</a:t>
            </a:r>
            <a:r>
              <a:rPr lang="fi-FI" sz="1200">
                <a:latin typeface="Calibri"/>
                <a:ea typeface="Calibri"/>
                <a:cs typeface="Calibri"/>
              </a:rPr>
              <a:t> </a:t>
            </a:r>
            <a:endParaRPr lang="fi-FI" sz="1200" i="0">
              <a:solidFill>
                <a:srgbClr val="000000"/>
              </a:solidFill>
              <a:effectLs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720367" y="1288049"/>
            <a:ext cx="6489234"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B.2.6. </a:t>
            </a:r>
            <a:r>
              <a:rPr lang="en-US" sz="2400" i="0" err="1">
                <a:effectLst/>
                <a:latin typeface="Calibri" panose="020F0502020204030204" pitchFamily="34" charset="0"/>
                <a:ea typeface="Calibri" panose="020F0502020204030204" pitchFamily="34" charset="0"/>
                <a:cs typeface="Calibri" panose="020F0502020204030204" pitchFamily="34" charset="0"/>
              </a:rPr>
              <a:t>Logistiikka</a:t>
            </a:r>
            <a:r>
              <a:rPr lang="en-US" sz="2400" i="0">
                <a:effectLst/>
                <a:latin typeface="Calibri" panose="020F0502020204030204" pitchFamily="34" charset="0"/>
                <a:ea typeface="Calibri" panose="020F0502020204030204" pitchFamily="34" charset="0"/>
                <a:cs typeface="Calibri" panose="020F0502020204030204" pitchFamily="34" charset="0"/>
              </a:rPr>
              <a:t> </a:t>
            </a:r>
            <a:r>
              <a:rPr lang="en-US" sz="2400">
                <a:latin typeface="Calibri" panose="020F0502020204030204" pitchFamily="34" charset="0"/>
                <a:ea typeface="Calibri" panose="020F0502020204030204" pitchFamily="34" charset="0"/>
                <a:cs typeface="Calibri" panose="020F0502020204030204" pitchFamily="34" charset="0"/>
              </a:rPr>
              <a:t>ja </a:t>
            </a:r>
            <a:r>
              <a:rPr lang="en-US" sz="2400" err="1">
                <a:latin typeface="Calibri" panose="020F0502020204030204" pitchFamily="34" charset="0"/>
                <a:ea typeface="Calibri" panose="020F0502020204030204" pitchFamily="34" charset="0"/>
                <a:cs typeface="Calibri" panose="020F0502020204030204" pitchFamily="34" charset="0"/>
              </a:rPr>
              <a:t>k</a:t>
            </a:r>
            <a:r>
              <a:rPr lang="en-US" sz="2400" i="0" err="1">
                <a:effectLst/>
                <a:latin typeface="Calibri" panose="020F0502020204030204" pitchFamily="34" charset="0"/>
                <a:ea typeface="Calibri" panose="020F0502020204030204" pitchFamily="34" charset="0"/>
                <a:cs typeface="Calibri" panose="020F0502020204030204" pitchFamily="34" charset="0"/>
              </a:rPr>
              <a:t>uljetus</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4" name="Text Placeholder 1">
            <a:extLst>
              <a:ext uri="{FF2B5EF4-FFF2-40B4-BE49-F238E27FC236}">
                <a16:creationId xmlns:a16="http://schemas.microsoft.com/office/drawing/2014/main" id="{0CD79EBA-2989-58D2-C037-2CDE9E394ED2}"/>
              </a:ext>
            </a:extLst>
          </p:cNvPr>
          <p:cNvSpPr txBox="1">
            <a:spLocks/>
          </p:cNvSpPr>
          <p:nvPr/>
        </p:nvSpPr>
        <p:spPr>
          <a:xfrm>
            <a:off x="1882575" y="255492"/>
            <a:ext cx="5327026"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latin typeface="Calibri"/>
                <a:ea typeface="Calibri"/>
                <a:cs typeface="Calibri"/>
              </a:rPr>
              <a:t>B.2.Elintarvikkeiden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a:latin typeface="Calibri"/>
              <a:ea typeface="Calibri"/>
              <a:cs typeface="Calibri"/>
            </a:endParaRPr>
          </a:p>
          <a:p>
            <a:endParaRPr lang="en-IE" sz="3300"/>
          </a:p>
        </p:txBody>
      </p:sp>
    </p:spTree>
    <p:extLst>
      <p:ext uri="{BB962C8B-B14F-4D97-AF65-F5344CB8AC3E}">
        <p14:creationId xmlns:p14="http://schemas.microsoft.com/office/powerpoint/2010/main" val="4076676378"/>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2644" y="2229720"/>
            <a:ext cx="6343241" cy="6926122"/>
          </a:xfrm>
        </p:spPr>
        <p:txBody>
          <a:bodyPr lIns="91440" tIns="45720" rIns="91440" bIns="45720" numCol="1" spcCol="288000" anchor="t">
            <a:noAutofit/>
          </a:bodyPr>
          <a:lstStyle/>
          <a:p>
            <a:pPr rtl="0" fontAlgn="base"/>
            <a:r>
              <a:rPr lang="fi-FI" sz="1400" b="1" i="0">
                <a:solidFill>
                  <a:srgbClr val="000000"/>
                </a:solidFill>
                <a:effectLst/>
                <a:latin typeface="Calibri"/>
                <a:ea typeface="Calibri" panose="020F0502020204030204" pitchFamily="34" charset="0"/>
                <a:cs typeface="Calibri"/>
              </a:rPr>
              <a:t>Lyhyet elintarvikeketjut</a:t>
            </a:r>
            <a:r>
              <a:rPr lang="fi-FI" sz="1400" b="1">
                <a:latin typeface="Calibri"/>
                <a:ea typeface="Calibri" panose="020F0502020204030204" pitchFamily="34" charset="0"/>
                <a:cs typeface="Calibri"/>
              </a:rPr>
              <a:t> </a:t>
            </a:r>
            <a:endParaRPr lang="fi-FI" sz="1400" b="1"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Kuluttajat, päättäjät, tutkijat, elintarviketuottajat ja -toimittajat ovat erittäin kiinnostuneita elintarvikeketjujen kestävyyden takaamisesta. Lyhyet elintarvikeketjut (SFSC</a:t>
            </a:r>
            <a:r>
              <a:rPr lang="fi-FI" sz="1200">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ovat osoittautuneet erinomaiseksi vaihtoehdoksi globalisoituneille elintarvikeketjuille.</a:t>
            </a:r>
          </a:p>
          <a:p>
            <a:pPr rtl="0" fontAlgn="base"/>
            <a:endParaRPr lang="fi-FI" sz="800" b="0" i="0">
              <a:solidFill>
                <a:srgbClr val="000000"/>
              </a:solidFill>
              <a:effectLst/>
              <a:ea typeface="Calibri" panose="020F0502020204030204" pitchFamily="34" charset="0"/>
            </a:endParaRPr>
          </a:p>
          <a:p>
            <a:pPr algn="ctr" rtl="0" fontAlgn="base"/>
            <a:r>
              <a:rPr lang="fi-FI" sz="1200" b="1" i="0">
                <a:solidFill>
                  <a:srgbClr val="000000"/>
                </a:solidFill>
                <a:effectLst/>
                <a:latin typeface="Calibri"/>
                <a:ea typeface="Calibri" panose="020F0502020204030204" pitchFamily="34" charset="0"/>
                <a:cs typeface="Calibri"/>
              </a:rPr>
              <a:t>SFSC edustaa vaihtoehtoista elintarvikejärjestelmää, jonka tavoitteena on kestävän kehityksen tavoitteiden saavuttaminen.</a:t>
            </a:r>
            <a:r>
              <a:rPr lang="fi-FI" sz="1200" b="0" i="0">
                <a:solidFill>
                  <a:srgbClr val="000000"/>
                </a:solidFill>
                <a:effectLst/>
                <a:latin typeface="Calibri"/>
                <a:ea typeface="Calibri" panose="020F0502020204030204" pitchFamily="34" charset="0"/>
                <a:cs typeface="Calibri"/>
              </a:rPr>
              <a:t> </a:t>
            </a:r>
          </a:p>
          <a:p>
            <a:pPr rtl="0" fontAlgn="base"/>
            <a:endParaRPr lang="fi-FI" sz="5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SFSC:n kestävän kehityksen tavoitteet on esitetty seuraavassa kuvassa:</a:t>
            </a: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endParaRPr lang="fi-FI" sz="1200">
              <a:ea typeface="Calibri" panose="020F0502020204030204" pitchFamily="34" charset="0"/>
            </a:endParaRPr>
          </a:p>
          <a:p>
            <a:pPr rtl="0" fontAlgn="base"/>
            <a:endParaRPr lang="fi-FI" sz="400">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SFSC on a</a:t>
            </a:r>
            <a:r>
              <a:rPr lang="fi-FI" sz="1200">
                <a:latin typeface="Calibri"/>
                <a:ea typeface="Calibri" panose="020F0502020204030204" pitchFamily="34" charset="0"/>
                <a:cs typeface="Calibri"/>
              </a:rPr>
              <a:t>rvopohjainen </a:t>
            </a:r>
            <a:r>
              <a:rPr lang="fi-FI" sz="1200" b="0" i="0">
                <a:solidFill>
                  <a:srgbClr val="000000"/>
                </a:solidFill>
                <a:effectLst/>
                <a:latin typeface="Calibri"/>
                <a:ea typeface="Calibri" panose="020F0502020204030204" pitchFamily="34" charset="0"/>
                <a:cs typeface="Calibri"/>
              </a:rPr>
              <a:t>toimitusketju, joka sisältää sosiaaliset, terveydelliset ja ympäristölliset arvot ja seuraukset.</a:t>
            </a:r>
            <a:r>
              <a:rPr lang="fi-FI" sz="1200">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SFSC:n intuitiivisin ja usein siteeratuin ominaisuus on maantieteellinen läheisyys, eli läheisyys tuottajien ja kuluttajien välillä, jota voidaan mitata poliittisilla rajoilla, eli alueilla tai mailla, etäisyydellä tai ajalla (Zepeda ja Leviten-Reid, 2004).</a:t>
            </a:r>
            <a:r>
              <a:rPr lang="fi-FI" sz="1200">
                <a:latin typeface="Calibri"/>
                <a:ea typeface="Calibri" panose="020F0502020204030204" pitchFamily="34" charset="0"/>
                <a:cs typeface="Calibri"/>
              </a:rPr>
              <a:t> </a:t>
            </a:r>
            <a:endParaRPr lang="fi-FI" sz="1200" b="0" i="0">
              <a:solidFill>
                <a:srgbClr val="000000"/>
              </a:solidFill>
              <a:effectLst/>
              <a:ea typeface="Calibri" panose="020F0502020204030204" pitchFamily="34" charset="0"/>
            </a:endParaRPr>
          </a:p>
          <a:p>
            <a:pPr rtl="0" fontAlgn="base"/>
            <a:endParaRPr lang="fi-FI" sz="4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Saat lisätietoja lyhyistä elintarvikeketjuista (SFSC) napsauttamalla </a:t>
            </a:r>
            <a:r>
              <a:rPr lang="fi-FI"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tästä</a:t>
            </a:r>
            <a:r>
              <a:rPr lang="fi-FI"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endParaRPr lang="fi-FI" sz="1200" b="1" i="0">
              <a:solidFill>
                <a:srgbClr val="F79037"/>
              </a:solidFill>
              <a:effectLst/>
              <a:ea typeface="Calibri" panose="020F0502020204030204" pitchFamily="34" charset="0"/>
            </a:endParaRPr>
          </a:p>
        </p:txBody>
      </p:sp>
      <p:pic>
        <p:nvPicPr>
          <p:cNvPr id="40" name="Picture 39">
            <a:extLst>
              <a:ext uri="{FF2B5EF4-FFF2-40B4-BE49-F238E27FC236}">
                <a16:creationId xmlns:a16="http://schemas.microsoft.com/office/drawing/2014/main" id="{395280F6-D59A-EA5C-F186-611B14A7D3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808" y="3846286"/>
            <a:ext cx="6152844" cy="3792173"/>
          </a:xfrm>
          <a:prstGeom prst="rect">
            <a:avLst/>
          </a:prstGeom>
          <a:solidFill>
            <a:schemeClr val="bg1"/>
          </a:solidFill>
        </p:spPr>
      </p:pic>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720367" y="1352814"/>
            <a:ext cx="6489234" cy="461665"/>
          </a:xfrm>
          <a:prstGeom prst="rect">
            <a:avLst/>
          </a:prstGeom>
          <a:noFill/>
        </p:spPr>
        <p:txBody>
          <a:bodyPr wrap="square">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B.2.6. </a:t>
            </a:r>
            <a:r>
              <a:rPr lang="en-US" sz="2400" i="0" err="1">
                <a:effectLst/>
                <a:latin typeface="Calibri" panose="020F0502020204030204" pitchFamily="34" charset="0"/>
                <a:ea typeface="Calibri" panose="020F0502020204030204" pitchFamily="34" charset="0"/>
                <a:cs typeface="Calibri" panose="020F0502020204030204" pitchFamily="34" charset="0"/>
              </a:rPr>
              <a:t>Logistiikka</a:t>
            </a:r>
            <a:r>
              <a:rPr lang="en-US" sz="2400" i="0">
                <a:effectLst/>
                <a:latin typeface="Calibri" panose="020F0502020204030204" pitchFamily="34" charset="0"/>
                <a:ea typeface="Calibri" panose="020F0502020204030204" pitchFamily="34" charset="0"/>
                <a:cs typeface="Calibri" panose="020F0502020204030204" pitchFamily="34" charset="0"/>
              </a:rPr>
              <a:t> / </a:t>
            </a:r>
            <a:r>
              <a:rPr lang="en-US" sz="2400" i="0" err="1">
                <a:effectLst/>
                <a:latin typeface="Calibri" panose="020F0502020204030204" pitchFamily="34" charset="0"/>
                <a:ea typeface="Calibri" panose="020F0502020204030204" pitchFamily="34" charset="0"/>
                <a:cs typeface="Calibri" panose="020F0502020204030204" pitchFamily="34" charset="0"/>
              </a:rPr>
              <a:t>kuljetus</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F3B5830-68CE-8B87-5793-157E5F0A88CD}"/>
              </a:ext>
            </a:extLst>
          </p:cNvPr>
          <p:cNvSpPr txBox="1"/>
          <p:nvPr/>
        </p:nvSpPr>
        <p:spPr>
          <a:xfrm>
            <a:off x="1116800" y="7638459"/>
            <a:ext cx="5775924" cy="276999"/>
          </a:xfrm>
          <a:prstGeom prst="rect">
            <a:avLst/>
          </a:prstGeom>
          <a:noFill/>
        </p:spPr>
        <p:txBody>
          <a:bodyPr wrap="square" lIns="91440" tIns="45720" rIns="91440" bIns="45720" anchor="t">
            <a:spAutoFit/>
          </a:bodyPr>
          <a:lstStyle/>
          <a:p>
            <a:pPr algn="ctr" rtl="0"/>
            <a:r>
              <a:rPr lang="en-US" sz="1200" b="1" i="0">
                <a:solidFill>
                  <a:srgbClr val="000000"/>
                </a:solidFill>
                <a:effectLst/>
                <a:latin typeface="Calibri"/>
                <a:ea typeface="Calibri" panose="020F0502020204030204" pitchFamily="34" charset="0"/>
                <a:cs typeface="Calibri"/>
              </a:rPr>
              <a:t>Kuva </a:t>
            </a:r>
            <a:r>
              <a:rPr lang="en-US" sz="1200" b="1">
                <a:solidFill>
                  <a:srgbClr val="000000"/>
                </a:solidFill>
                <a:latin typeface="Calibri"/>
                <a:ea typeface="Calibri" panose="020F0502020204030204" pitchFamily="34" charset="0"/>
                <a:cs typeface="Calibri"/>
              </a:rPr>
              <a:t>7 -</a:t>
            </a:r>
            <a:r>
              <a:rPr lang="en-US" sz="1200" b="1" i="0">
                <a:solidFill>
                  <a:srgbClr val="000000"/>
                </a:solidFill>
                <a:effectLst/>
                <a:latin typeface="Calibri"/>
                <a:ea typeface="Calibri" panose="020F0502020204030204" pitchFamily="34" charset="0"/>
                <a:cs typeface="Calibri"/>
              </a:rPr>
              <a:t> </a:t>
            </a:r>
            <a:r>
              <a:rPr lang="en-US" sz="1200" i="0">
                <a:solidFill>
                  <a:srgbClr val="000000"/>
                </a:solidFill>
                <a:effectLst/>
                <a:latin typeface="Calibri"/>
                <a:ea typeface="Calibri" panose="020F0502020204030204" pitchFamily="34" charset="0"/>
                <a:cs typeface="Calibri"/>
              </a:rPr>
              <a:t>SFSC:n kestävän kehityksen tavoitteet (Paciarotti ja Torregiani, 2021).</a:t>
            </a:r>
            <a:endParaRPr lang="en-IE" sz="1200">
              <a:latin typeface="Calibri"/>
              <a:ea typeface="Calibri" panose="020F0502020204030204" pitchFamily="34" charset="0"/>
              <a:cs typeface="Calibri"/>
            </a:endParaRPr>
          </a:p>
        </p:txBody>
      </p:sp>
      <p:sp>
        <p:nvSpPr>
          <p:cNvPr id="34" name="TextBox 33">
            <a:extLst>
              <a:ext uri="{FF2B5EF4-FFF2-40B4-BE49-F238E27FC236}">
                <a16:creationId xmlns:a16="http://schemas.microsoft.com/office/drawing/2014/main" id="{D8784E89-D822-94C0-8E3E-EF4226F423CE}"/>
              </a:ext>
            </a:extLst>
          </p:cNvPr>
          <p:cNvSpPr txBox="1"/>
          <p:nvPr/>
        </p:nvSpPr>
        <p:spPr>
          <a:xfrm>
            <a:off x="3296578" y="5174357"/>
            <a:ext cx="1491478" cy="1200329"/>
          </a:xfrm>
          <a:prstGeom prst="rect">
            <a:avLst/>
          </a:prstGeom>
          <a:noFill/>
        </p:spPr>
        <p:txBody>
          <a:bodyPr wrap="square" lIns="91440" tIns="45720" rIns="91440" bIns="45720" rtlCol="0" anchor="t">
            <a:spAutoFit/>
          </a:bodyPr>
          <a:lstStyle/>
          <a:p>
            <a:pPr algn="ctr" rtl="0"/>
            <a:r>
              <a:rPr lang="en-GB" b="1" err="1">
                <a:latin typeface="Calibri"/>
                <a:cs typeface="Calibri"/>
              </a:rPr>
              <a:t>SFSC:n</a:t>
            </a:r>
            <a:endParaRPr lang="en-GB" b="1">
              <a:latin typeface="Calibri" panose="020F0502020204030204" pitchFamily="34" charset="0"/>
              <a:cs typeface="Calibri" panose="020F0502020204030204" pitchFamily="34" charset="0"/>
            </a:endParaRPr>
          </a:p>
          <a:p>
            <a:pPr algn="ctr" rtl="0"/>
            <a:r>
              <a:rPr lang="en-GB" b="1" err="1">
                <a:latin typeface="Calibri"/>
                <a:cs typeface="Calibri"/>
              </a:rPr>
              <a:t>kestävän</a:t>
            </a:r>
            <a:r>
              <a:rPr lang="en-GB" b="1">
                <a:latin typeface="Calibri"/>
                <a:cs typeface="Calibri"/>
              </a:rPr>
              <a:t> </a:t>
            </a:r>
            <a:r>
              <a:rPr lang="en-GB" b="1" err="1">
                <a:latin typeface="Calibri"/>
                <a:cs typeface="Calibri"/>
              </a:rPr>
              <a:t>kehityksen</a:t>
            </a:r>
            <a:endParaRPr lang="en-GB" b="1">
              <a:latin typeface="Calibri"/>
              <a:cs typeface="Calibri"/>
            </a:endParaRPr>
          </a:p>
          <a:p>
            <a:pPr algn="ctr" rtl="0"/>
            <a:r>
              <a:rPr lang="en-GB" b="1" err="1">
                <a:latin typeface="Calibri"/>
                <a:cs typeface="Calibri"/>
              </a:rPr>
              <a:t>tavoitteet</a:t>
            </a:r>
            <a:endParaRPr lang="en-GB">
              <a:latin typeface="Calibri"/>
              <a:cs typeface="Calibri"/>
            </a:endParaRPr>
          </a:p>
        </p:txBody>
      </p:sp>
      <p:sp>
        <p:nvSpPr>
          <p:cNvPr id="37" name="TextBox 36">
            <a:extLst>
              <a:ext uri="{FF2B5EF4-FFF2-40B4-BE49-F238E27FC236}">
                <a16:creationId xmlns:a16="http://schemas.microsoft.com/office/drawing/2014/main" id="{A4F62318-8A5D-2C42-67E4-F28083EAAFBF}"/>
              </a:ext>
            </a:extLst>
          </p:cNvPr>
          <p:cNvSpPr txBox="1"/>
          <p:nvPr/>
        </p:nvSpPr>
        <p:spPr>
          <a:xfrm>
            <a:off x="3176233" y="4096246"/>
            <a:ext cx="1516320" cy="656590"/>
          </a:xfrm>
          <a:prstGeom prst="rect">
            <a:avLst/>
          </a:prstGeom>
          <a:noFill/>
        </p:spPr>
        <p:txBody>
          <a:bodyPr wrap="square" rtlCol="0">
            <a:spAutoFit/>
          </a:bodyPr>
          <a:lstStyle/>
          <a:p>
            <a:pPr algn="l" rtl="0">
              <a:lnSpc>
                <a:spcPts val="1140"/>
              </a:lnSpc>
            </a:pPr>
            <a:r>
              <a:rPr lang="en-GB" sz="1200" b="1">
                <a:latin typeface="Calibri" panose="020F0502020204030204" pitchFamily="34" charset="0"/>
                <a:cs typeface="Calibri" panose="020F0502020204030204" pitchFamily="34" charset="0"/>
              </a:rPr>
              <a:t>Hyvä hallinto</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Yritysetiikka</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Vastuullisuus</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Osallistuminen</a:t>
            </a:r>
          </a:p>
        </p:txBody>
      </p:sp>
      <p:sp>
        <p:nvSpPr>
          <p:cNvPr id="41" name="TextBox 40">
            <a:extLst>
              <a:ext uri="{FF2B5EF4-FFF2-40B4-BE49-F238E27FC236}">
                <a16:creationId xmlns:a16="http://schemas.microsoft.com/office/drawing/2014/main" id="{3ED1A22B-EE4D-ACFD-1742-2A230212E95E}"/>
              </a:ext>
            </a:extLst>
          </p:cNvPr>
          <p:cNvSpPr txBox="1"/>
          <p:nvPr/>
        </p:nvSpPr>
        <p:spPr>
          <a:xfrm>
            <a:off x="5080137" y="5213968"/>
            <a:ext cx="1566893" cy="1054135"/>
          </a:xfrm>
          <a:prstGeom prst="rect">
            <a:avLst/>
          </a:prstGeom>
          <a:noFill/>
        </p:spPr>
        <p:txBody>
          <a:bodyPr wrap="square" lIns="91440" tIns="45720" rIns="91440" bIns="45720" rtlCol="0" anchor="t">
            <a:spAutoFit/>
          </a:bodyPr>
          <a:lstStyle/>
          <a:p>
            <a:pPr algn="l" rtl="0">
              <a:lnSpc>
                <a:spcPts val="940"/>
              </a:lnSpc>
            </a:pPr>
            <a:r>
              <a:rPr lang="en-GB" sz="1200" b="1">
                <a:latin typeface="Calibri"/>
                <a:cs typeface="Calibri"/>
              </a:rPr>
              <a:t>Ympäristö</a:t>
            </a:r>
          </a:p>
          <a:p>
            <a:pPr marL="171450" indent="-171450" algn="l" rtl="0">
              <a:lnSpc>
                <a:spcPts val="1140"/>
              </a:lnSpc>
              <a:buFont typeface="Arial" panose="020B0604020202020204" pitchFamily="34" charset="0"/>
              <a:buChar char="•"/>
            </a:pPr>
            <a:r>
              <a:rPr lang="en-GB" sz="1000">
                <a:latin typeface="Calibri"/>
                <a:cs typeface="Calibri"/>
              </a:rPr>
              <a:t>Ilmakehä ja vesi</a:t>
            </a:r>
          </a:p>
          <a:p>
            <a:pPr marL="171450" indent="-171450" algn="l" rtl="0">
              <a:lnSpc>
                <a:spcPts val="1140"/>
              </a:lnSpc>
              <a:buFont typeface="Arial" panose="020B0604020202020204" pitchFamily="34" charset="0"/>
              <a:buChar char="•"/>
            </a:pPr>
            <a:r>
              <a:rPr lang="en-GB" sz="1000">
                <a:latin typeface="Calibri"/>
                <a:cs typeface="Calibri"/>
              </a:rPr>
              <a:t>Maaperä/maa</a:t>
            </a:r>
            <a:endParaRPr lang="en-GB" sz="100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a:latin typeface="Calibri"/>
                <a:cs typeface="Calibri"/>
              </a:rPr>
              <a:t>Biol. monimuotoisuus</a:t>
            </a:r>
          </a:p>
          <a:p>
            <a:pPr marL="171450" indent="-171450" algn="l" rtl="0">
              <a:lnSpc>
                <a:spcPts val="1140"/>
              </a:lnSpc>
              <a:buFont typeface="Arial" panose="020B0604020202020204" pitchFamily="34" charset="0"/>
              <a:buChar char="•"/>
            </a:pPr>
            <a:r>
              <a:rPr lang="en-GB" sz="1000">
                <a:latin typeface="Calibri"/>
                <a:cs typeface="Calibri"/>
              </a:rPr>
              <a:t>Raakamateriaalit</a:t>
            </a:r>
          </a:p>
          <a:p>
            <a:pPr marL="171450" indent="-171450" algn="l" rtl="0">
              <a:lnSpc>
                <a:spcPts val="1140"/>
              </a:lnSpc>
              <a:buFont typeface="Arial" panose="020B0604020202020204" pitchFamily="34" charset="0"/>
              <a:buChar char="•"/>
            </a:pPr>
            <a:r>
              <a:rPr lang="en-GB" sz="1000">
                <a:latin typeface="Calibri"/>
                <a:cs typeface="Calibri"/>
              </a:rPr>
              <a:t>Energia</a:t>
            </a:r>
          </a:p>
          <a:p>
            <a:pPr marL="171450" indent="-171450" algn="l" rtl="0">
              <a:lnSpc>
                <a:spcPts val="1140"/>
              </a:lnSpc>
              <a:buFont typeface="Arial" panose="020B0604020202020204" pitchFamily="34" charset="0"/>
              <a:buChar char="•"/>
            </a:pPr>
            <a:r>
              <a:rPr lang="en-GB" sz="1000">
                <a:latin typeface="Calibri"/>
                <a:cs typeface="Calibri"/>
              </a:rPr>
              <a:t>Eläinten hyvinvointi</a:t>
            </a:r>
          </a:p>
        </p:txBody>
      </p:sp>
      <p:sp>
        <p:nvSpPr>
          <p:cNvPr id="42" name="TextBox 41">
            <a:extLst>
              <a:ext uri="{FF2B5EF4-FFF2-40B4-BE49-F238E27FC236}">
                <a16:creationId xmlns:a16="http://schemas.microsoft.com/office/drawing/2014/main" id="{667BE590-643B-E66D-A5A5-9789E6EBDEB1}"/>
              </a:ext>
            </a:extLst>
          </p:cNvPr>
          <p:cNvSpPr txBox="1"/>
          <p:nvPr/>
        </p:nvSpPr>
        <p:spPr>
          <a:xfrm>
            <a:off x="1444485" y="5225266"/>
            <a:ext cx="1804929" cy="957345"/>
          </a:xfrm>
          <a:prstGeom prst="rect">
            <a:avLst/>
          </a:prstGeom>
          <a:noFill/>
        </p:spPr>
        <p:txBody>
          <a:bodyPr wrap="square" rtlCol="0">
            <a:spAutoFit/>
          </a:bodyPr>
          <a:lstStyle/>
          <a:p>
            <a:pPr algn="l" rtl="0">
              <a:lnSpc>
                <a:spcPts val="1140"/>
              </a:lnSpc>
            </a:pPr>
            <a:r>
              <a:rPr lang="en-GB" sz="1200" b="1" err="1">
                <a:latin typeface="Calibri" panose="020F0502020204030204" pitchFamily="34" charset="0"/>
                <a:cs typeface="Calibri" panose="020F0502020204030204" pitchFamily="34" charset="0"/>
              </a:rPr>
              <a:t>Taloudellinen</a:t>
            </a:r>
            <a:endParaRPr lang="en-GB" sz="1200" b="1">
              <a:latin typeface="Calibri" panose="020F0502020204030204" pitchFamily="34" charset="0"/>
              <a:cs typeface="Calibri" panose="020F0502020204030204" pitchFamily="34" charset="0"/>
            </a:endParaRPr>
          </a:p>
          <a:p>
            <a:pPr algn="l" rtl="0">
              <a:lnSpc>
                <a:spcPts val="1140"/>
              </a:lnSpc>
            </a:pPr>
            <a:r>
              <a:rPr lang="en-GB" sz="1200" b="1" err="1">
                <a:latin typeface="Calibri" panose="020F0502020204030204" pitchFamily="34" charset="0"/>
                <a:cs typeface="Calibri" panose="020F0502020204030204" pitchFamily="34" charset="0"/>
              </a:rPr>
              <a:t>joustavuus</a:t>
            </a:r>
            <a:endParaRPr lang="en-GB" sz="1200" b="1">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err="1">
                <a:latin typeface="Calibri" panose="020F0502020204030204" pitchFamily="34" charset="0"/>
                <a:cs typeface="Calibri" panose="020F0502020204030204" pitchFamily="34" charset="0"/>
              </a:rPr>
              <a:t>Haavoittuvuus</a:t>
            </a:r>
            <a:endParaRPr lang="en-GB" sz="100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err="1">
                <a:latin typeface="Calibri" panose="020F0502020204030204" pitchFamily="34" charset="0"/>
                <a:cs typeface="Calibri" panose="020F0502020204030204" pitchFamily="34" charset="0"/>
              </a:rPr>
              <a:t>Tuotteen</a:t>
            </a:r>
            <a:r>
              <a:rPr lang="en-GB" sz="1000">
                <a:latin typeface="Calibri" panose="020F0502020204030204" pitchFamily="34" charset="0"/>
                <a:cs typeface="Calibri" panose="020F0502020204030204" pitchFamily="34" charset="0"/>
              </a:rPr>
              <a:t> </a:t>
            </a:r>
            <a:r>
              <a:rPr lang="en-GB" sz="1000" err="1">
                <a:latin typeface="Calibri" panose="020F0502020204030204" pitchFamily="34" charset="0"/>
                <a:cs typeface="Calibri" panose="020F0502020204030204" pitchFamily="34" charset="0"/>
              </a:rPr>
              <a:t>laatu</a:t>
            </a:r>
            <a:endParaRPr lang="en-GB" sz="1000">
              <a:latin typeface="Calibri" panose="020F0502020204030204" pitchFamily="34" charset="0"/>
              <a:cs typeface="Calibri" panose="020F0502020204030204" pitchFamily="34" charset="0"/>
            </a:endParaRPr>
          </a:p>
          <a:p>
            <a:pPr algn="l" rtl="0">
              <a:lnSpc>
                <a:spcPts val="1140"/>
              </a:lnSpc>
            </a:pPr>
            <a:r>
              <a:rPr lang="en-GB" sz="1000">
                <a:latin typeface="Calibri" panose="020F0502020204030204" pitchFamily="34" charset="0"/>
                <a:cs typeface="Calibri" panose="020F0502020204030204" pitchFamily="34" charset="0"/>
              </a:rPr>
              <a:t>      </a:t>
            </a:r>
            <a:r>
              <a:rPr lang="en-GB" sz="1000" err="1">
                <a:latin typeface="Calibri" panose="020F0502020204030204" pitchFamily="34" charset="0"/>
                <a:cs typeface="Calibri" panose="020F0502020204030204" pitchFamily="34" charset="0"/>
              </a:rPr>
              <a:t>ja</a:t>
            </a:r>
            <a:r>
              <a:rPr lang="en-GB" sz="1000">
                <a:latin typeface="Calibri" panose="020F0502020204030204" pitchFamily="34" charset="0"/>
                <a:cs typeface="Calibri" panose="020F0502020204030204" pitchFamily="34" charset="0"/>
              </a:rPr>
              <a:t> </a:t>
            </a:r>
            <a:r>
              <a:rPr lang="en-GB" sz="1000" err="1">
                <a:latin typeface="Calibri" panose="020F0502020204030204" pitchFamily="34" charset="0"/>
                <a:cs typeface="Calibri" panose="020F0502020204030204" pitchFamily="34" charset="0"/>
              </a:rPr>
              <a:t>tiedot</a:t>
            </a:r>
            <a:endParaRPr lang="en-GB" sz="100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err="1">
                <a:latin typeface="Calibri" panose="020F0502020204030204" pitchFamily="34" charset="0"/>
                <a:cs typeface="Calibri" panose="020F0502020204030204" pitchFamily="34" charset="0"/>
              </a:rPr>
              <a:t>Paikallinen</a:t>
            </a:r>
            <a:r>
              <a:rPr lang="en-GB" sz="1000">
                <a:latin typeface="Calibri" panose="020F0502020204030204" pitchFamily="34" charset="0"/>
                <a:cs typeface="Calibri" panose="020F0502020204030204" pitchFamily="34" charset="0"/>
              </a:rPr>
              <a:t> </a:t>
            </a:r>
            <a:r>
              <a:rPr lang="en-GB" sz="1000" err="1">
                <a:latin typeface="Calibri" panose="020F0502020204030204" pitchFamily="34" charset="0"/>
                <a:cs typeface="Calibri" panose="020F0502020204030204" pitchFamily="34" charset="0"/>
              </a:rPr>
              <a:t>talous</a:t>
            </a:r>
            <a:endParaRPr lang="en-GB" sz="100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B5EC97F8-01D9-FCF8-20F2-F50B59CC4F5C}"/>
              </a:ext>
            </a:extLst>
          </p:cNvPr>
          <p:cNvSpPr txBox="1"/>
          <p:nvPr/>
        </p:nvSpPr>
        <p:spPr>
          <a:xfrm>
            <a:off x="3161651" y="6566762"/>
            <a:ext cx="1926604" cy="913070"/>
          </a:xfrm>
          <a:prstGeom prst="rect">
            <a:avLst/>
          </a:prstGeom>
          <a:noFill/>
        </p:spPr>
        <p:txBody>
          <a:bodyPr wrap="square" rtlCol="0">
            <a:spAutoFit/>
          </a:bodyPr>
          <a:lstStyle/>
          <a:p>
            <a:pPr algn="l" rtl="0">
              <a:lnSpc>
                <a:spcPts val="940"/>
              </a:lnSpc>
            </a:pPr>
            <a:r>
              <a:rPr lang="en-GB" sz="1200" b="1">
                <a:latin typeface="Calibri" panose="020F0502020204030204" pitchFamily="34" charset="0"/>
                <a:cs typeface="Calibri" panose="020F0502020204030204" pitchFamily="34" charset="0"/>
              </a:rPr>
              <a:t>Sosiaalinen hyvinvointi</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Kunnollinen toimeentulo</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Työtekijän oikeudet</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Oma pääoma</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Turvallisuus ja terveys</a:t>
            </a:r>
          </a:p>
          <a:p>
            <a:pPr marL="171450" indent="-171450" algn="l" rtl="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Kulttuurinen monimuotoisuus</a:t>
            </a:r>
          </a:p>
        </p:txBody>
      </p:sp>
      <p:pic>
        <p:nvPicPr>
          <p:cNvPr id="4" name="Picture 3">
            <a:extLst>
              <a:ext uri="{FF2B5EF4-FFF2-40B4-BE49-F238E27FC236}">
                <a16:creationId xmlns:a16="http://schemas.microsoft.com/office/drawing/2014/main" id="{BA5C7B12-3B57-5F60-E022-35CB5A20BF06}"/>
              </a:ext>
            </a:extLst>
          </p:cNvPr>
          <p:cNvPicPr>
            <a:picLocks noChangeAspect="1"/>
          </p:cNvPicPr>
          <p:nvPr/>
        </p:nvPicPr>
        <p:blipFill>
          <a:blip r:embed="rId4"/>
          <a:stretch>
            <a:fillRect/>
          </a:stretch>
        </p:blipFill>
        <p:spPr>
          <a:xfrm>
            <a:off x="130337" y="8626016"/>
            <a:ext cx="493080" cy="474817"/>
          </a:xfrm>
          <a:prstGeom prst="rect">
            <a:avLst/>
          </a:prstGeom>
        </p:spPr>
      </p:pic>
      <p:sp>
        <p:nvSpPr>
          <p:cNvPr id="38" name="Text Placeholder 1">
            <a:extLst>
              <a:ext uri="{FF2B5EF4-FFF2-40B4-BE49-F238E27FC236}">
                <a16:creationId xmlns:a16="http://schemas.microsoft.com/office/drawing/2014/main" id="{F98FE390-8297-997C-DE4F-BD5F33F825F2}"/>
              </a:ext>
            </a:extLst>
          </p:cNvPr>
          <p:cNvSpPr txBox="1">
            <a:spLocks/>
          </p:cNvSpPr>
          <p:nvPr/>
        </p:nvSpPr>
        <p:spPr>
          <a:xfrm>
            <a:off x="1882575" y="255492"/>
            <a:ext cx="5327026"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latin typeface="Calibri"/>
                <a:ea typeface="Calibri"/>
                <a:cs typeface="Calibri"/>
              </a:rPr>
              <a:t>B.2.Elintarvikkeiden </a:t>
            </a:r>
            <a:r>
              <a:rPr lang="en-IE" sz="3300" err="1">
                <a:latin typeface="Calibri"/>
                <a:ea typeface="Calibri"/>
                <a:cs typeface="Calibri"/>
              </a:rPr>
              <a:t>tuotanto</a:t>
            </a:r>
            <a:r>
              <a:rPr lang="en-IE" sz="3300">
                <a:latin typeface="Calibri"/>
                <a:ea typeface="Calibri"/>
                <a:cs typeface="Calibri"/>
              </a:rPr>
              <a:t> </a:t>
            </a:r>
            <a:r>
              <a:rPr lang="en-IE" sz="3300" err="1">
                <a:latin typeface="Calibri"/>
                <a:ea typeface="Calibri"/>
                <a:cs typeface="Calibri"/>
              </a:rPr>
              <a:t>ja</a:t>
            </a:r>
            <a:r>
              <a:rPr lang="en-IE" sz="3300">
                <a:latin typeface="Calibri"/>
                <a:ea typeface="Calibri"/>
                <a:cs typeface="Calibri"/>
              </a:rPr>
              <a:t> </a:t>
            </a:r>
            <a:r>
              <a:rPr lang="en-IE" sz="3300" err="1">
                <a:latin typeface="Calibri"/>
                <a:ea typeface="Calibri"/>
                <a:cs typeface="Calibri"/>
              </a:rPr>
              <a:t>logistiikka</a:t>
            </a:r>
            <a:endParaRPr lang="en-IE" sz="3300">
              <a:latin typeface="Calibri"/>
              <a:ea typeface="Calibri"/>
              <a:cs typeface="Calibri"/>
            </a:endParaRPr>
          </a:p>
          <a:p>
            <a:endParaRPr lang="en-IE" sz="3300"/>
          </a:p>
        </p:txBody>
      </p:sp>
    </p:spTree>
    <p:extLst>
      <p:ext uri="{BB962C8B-B14F-4D97-AF65-F5344CB8AC3E}">
        <p14:creationId xmlns:p14="http://schemas.microsoft.com/office/powerpoint/2010/main" val="75286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783951" cy="5079660"/>
          </a:xfrm>
        </p:spPr>
        <p:txBody>
          <a:bodyPr lIns="91440" tIns="45720" rIns="91440" bIns="45720" numCol="1" spcCol="288000" anchor="t">
            <a:noAutofit/>
          </a:bodyPr>
          <a:lstStyle/>
          <a:p>
            <a:pPr algn="l" rtl="0"/>
            <a:r>
              <a:rPr lang="en-US" sz="1200" b="1" err="1">
                <a:latin typeface="Calibri"/>
                <a:ea typeface="Calibri" panose="020F0502020204030204" pitchFamily="34" charset="0"/>
                <a:cs typeface="Calibri"/>
              </a:rPr>
              <a:t>Käytännön</a:t>
            </a:r>
            <a:r>
              <a:rPr lang="en-US" sz="1200" b="1">
                <a:latin typeface="Calibri"/>
                <a:ea typeface="Calibri" panose="020F0502020204030204" pitchFamily="34" charset="0"/>
                <a:cs typeface="Calibri"/>
              </a:rPr>
              <a:t> </a:t>
            </a:r>
            <a:r>
              <a:rPr lang="en-US" sz="1200" b="1" err="1">
                <a:latin typeface="Calibri"/>
                <a:ea typeface="Calibri" panose="020F0502020204030204" pitchFamily="34" charset="0"/>
                <a:cs typeface="Calibri"/>
              </a:rPr>
              <a:t>tehtävä</a:t>
            </a:r>
            <a:r>
              <a:rPr lang="en-US" sz="1200" b="1">
                <a:latin typeface="Calibri"/>
                <a:ea typeface="Calibri" panose="020F0502020204030204" pitchFamily="34" charset="0"/>
                <a:cs typeface="Calibri"/>
              </a:rPr>
              <a:t> 1:</a:t>
            </a:r>
          </a:p>
          <a:p>
            <a:pPr algn="l" rtl="0" fontAlgn="base"/>
            <a:r>
              <a:rPr lang="en-US" sz="1200" b="0" i="0" err="1">
                <a:solidFill>
                  <a:srgbClr val="000000"/>
                </a:solidFill>
                <a:effectLst/>
                <a:latin typeface="Calibri"/>
                <a:ea typeface="Calibri" panose="020F0502020204030204" pitchFamily="34" charset="0"/>
                <a:cs typeface="Calibri"/>
              </a:rPr>
              <a:t>Opiskelijoita</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pyydetään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katsomaan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seuraava</a:t>
            </a:r>
            <a:r>
              <a:rPr lang="en-US" sz="1200" b="0" i="0">
                <a:solidFill>
                  <a:srgbClr val="000000"/>
                </a:solidFill>
                <a:effectLst/>
                <a:latin typeface="Calibri"/>
                <a:ea typeface="Calibri" panose="020F0502020204030204" pitchFamily="34" charset="0"/>
                <a:cs typeface="Calibri"/>
              </a:rPr>
              <a:t> video:</a:t>
            </a:r>
            <a:endParaRPr lang="en-US" sz="2000" b="0" i="0">
              <a:solidFill>
                <a:srgbClr val="000000"/>
              </a:solidFill>
              <a:effectLst/>
              <a:latin typeface="Calibri"/>
              <a:ea typeface="Calibri" panose="020F0502020204030204" pitchFamily="34" charset="0"/>
              <a:cs typeface="Calibri"/>
            </a:endParaRPr>
          </a:p>
          <a:p>
            <a:pPr algn="l" rtl="0" fontAlgn="base"/>
            <a:r>
              <a:rPr lang="en-US" sz="1200" b="1"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SMARTCHAIN ​​Smart solutions in Short Food Supply - Bing-video</a:t>
            </a:r>
            <a:r>
              <a:rPr lang="en-US" sz="1200" b="1" i="0">
                <a:solidFill>
                  <a:srgbClr val="F79037"/>
                </a:solidFill>
                <a:effectLst/>
                <a:latin typeface="Calibri"/>
                <a:ea typeface="Calibri" panose="020F0502020204030204" pitchFamily="34" charset="0"/>
                <a:cs typeface="Calibri"/>
              </a:rPr>
              <a:t> </a:t>
            </a:r>
            <a:endParaRPr lang="en-US" sz="2000" b="1" i="0">
              <a:solidFill>
                <a:srgbClr val="F79037"/>
              </a:solidFill>
              <a:effectLst/>
              <a:latin typeface="Calibri"/>
              <a:ea typeface="Calibri" panose="020F0502020204030204" pitchFamily="34" charset="0"/>
              <a:cs typeface="Calibri"/>
            </a:endParaRPr>
          </a:p>
          <a:p>
            <a:pPr algn="l" rtl="0" fontAlgn="base"/>
            <a:r>
              <a:rPr lang="en-US" sz="1200" b="0" i="0">
                <a:solidFill>
                  <a:srgbClr val="000000"/>
                </a:solidFill>
                <a:effectLst/>
                <a:latin typeface="Calibri"/>
                <a:ea typeface="Calibri" panose="020F0502020204030204" pitchFamily="34" charset="0"/>
                <a:cs typeface="Calibri"/>
              </a:rPr>
              <a:t>ja </a:t>
            </a:r>
            <a:r>
              <a:rPr lang="en-US" sz="1200" b="0" i="0" err="1">
                <a:solidFill>
                  <a:srgbClr val="000000"/>
                </a:solidFill>
                <a:effectLst/>
                <a:latin typeface="Calibri"/>
                <a:ea typeface="Calibri" panose="020F0502020204030204" pitchFamily="34" charset="0"/>
                <a:cs typeface="Calibri"/>
              </a:rPr>
              <a:t>keskustelemaan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onko</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heidän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kaupungissaan</a:t>
            </a:r>
            <a:r>
              <a:rPr lang="en-US" sz="1200" b="0" i="0">
                <a:solidFill>
                  <a:srgbClr val="000000"/>
                </a:solidFill>
                <a:effectLst/>
                <a:latin typeface="Calibri"/>
                <a:ea typeface="Calibri" panose="020F0502020204030204" pitchFamily="34" charset="0"/>
                <a:cs typeface="Calibri"/>
              </a:rPr>
              <a:t> SFSC.</a:t>
            </a:r>
            <a:endParaRPr lang="en-US" sz="2000" b="0" i="0">
              <a:solidFill>
                <a:srgbClr val="000000"/>
              </a:solidFill>
              <a:effectLst/>
              <a:latin typeface="Calibri"/>
              <a:ea typeface="Calibri" panose="020F0502020204030204" pitchFamily="34" charset="0"/>
              <a:cs typeface="Calibri"/>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endParaRPr lang="en-US" sz="1200">
              <a:solidFill>
                <a:schemeClr val="tx1"/>
              </a:solidFill>
              <a:ea typeface="Calibri" panose="020F0502020204030204" pitchFamily="34" charset="0"/>
            </a:endParaRPr>
          </a:p>
          <a:p>
            <a:pPr algn="l" rtl="0"/>
            <a:r>
              <a:rPr lang="en-IE" sz="1200" b="1" err="1">
                <a:solidFill>
                  <a:schemeClr val="tx1"/>
                </a:solidFill>
                <a:latin typeface="Calibri"/>
                <a:ea typeface="Calibri" panose="020F0502020204030204" pitchFamily="34" charset="0"/>
                <a:cs typeface="Calibri"/>
              </a:rPr>
              <a:t>Lukusuositukset</a:t>
            </a:r>
            <a:r>
              <a:rPr lang="en-IE" sz="1200" b="1">
                <a:solidFill>
                  <a:schemeClr val="tx1"/>
                </a:solidFill>
                <a:latin typeface="Calibri"/>
                <a:ea typeface="Calibri" panose="020F0502020204030204" pitchFamily="34" charset="0"/>
                <a:cs typeface="Calibri"/>
              </a:rPr>
              <a:t>:</a:t>
            </a:r>
          </a:p>
          <a:p>
            <a:pPr marL="171450" indent="-171450" algn="l" rtl="0">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Council Regulation (EC) No 1/2005 of 22 December 2004 on the protection of animals during transport and related operations and amending Directives 64/432/EEC and 93/119/EC and Regulation (EC) No 1255/97 (consolidated version of 14 December 2019). ​</a:t>
            </a:r>
          </a:p>
          <a:p>
            <a:pPr marL="171450" indent="-171450" algn="l" rtl="0">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The European Food Information Council [EUFIC] (2021) </a:t>
            </a:r>
            <a:r>
              <a:rPr lang="en-US" sz="1200" b="0" i="0" u="sng" strike="noStrike">
                <a:solidFill>
                  <a:schemeClr val="accent2"/>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Food Facts for Healthy Choices</a:t>
            </a:r>
            <a:r>
              <a:rPr lang="en-US" sz="1200" b="0" i="0" u="none" strike="noStrike">
                <a:solidFill>
                  <a:schemeClr val="accent2"/>
                </a:solidFill>
                <a:effectLst/>
                <a:latin typeface="Calibri" panose="020F0502020204030204" pitchFamily="34" charset="0"/>
              </a:rPr>
              <a:t> </a:t>
            </a:r>
            <a:r>
              <a:rPr lang="en-US" sz="1200" b="0" i="0" u="none" strike="noStrike">
                <a:solidFill>
                  <a:srgbClr val="F79037"/>
                </a:solidFill>
                <a:effectLst/>
                <a:latin typeface="Calibri" panose="020F0502020204030204" pitchFamily="34" charset="0"/>
              </a:rPr>
              <a:t>  </a:t>
            </a:r>
            <a:r>
              <a:rPr lang="en-US" sz="1200" b="0" i="0">
                <a:solidFill>
                  <a:srgbClr val="000000"/>
                </a:solidFill>
                <a:effectLst/>
                <a:latin typeface="Calibri"/>
                <a:ea typeface="Calibri" panose="020F0502020204030204" pitchFamily="34" charset="0"/>
                <a:cs typeface="Calibri"/>
              </a:rPr>
              <a:t>​</a:t>
            </a:r>
          </a:p>
          <a:p>
            <a:pPr marL="171450" indent="-171450" algn="l" rtl="0">
              <a:buFont typeface="Arial" panose="020B0604020202020204" pitchFamily="34" charset="0"/>
              <a:buChar char="•"/>
            </a:pPr>
            <a:r>
              <a:rPr lang="en-US" sz="1200" b="0" i="0" err="1">
                <a:solidFill>
                  <a:srgbClr val="000000"/>
                </a:solidFill>
                <a:effectLst/>
                <a:latin typeface="Calibri"/>
                <a:ea typeface="Calibri" panose="020F0502020204030204" pitchFamily="34" charset="0"/>
                <a:cs typeface="Calibri"/>
              </a:rPr>
              <a:t>Paciarotti</a:t>
            </a:r>
            <a:r>
              <a:rPr lang="en-US" sz="1200" b="0" i="0">
                <a:solidFill>
                  <a:srgbClr val="000000"/>
                </a:solidFill>
                <a:effectLst/>
                <a:latin typeface="Calibri"/>
                <a:ea typeface="Calibri" panose="020F0502020204030204" pitchFamily="34" charset="0"/>
                <a:cs typeface="Calibri"/>
              </a:rPr>
              <a:t> C. &amp; Torregiani F. (2021). The logistics of the short food supply chain: A literature review. Sustainable Production and Consumption, 26, 428-442. ​</a:t>
            </a:r>
          </a:p>
          <a:p>
            <a:pPr marL="171450" indent="-171450" algn="l">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Regulation (EC) No 1305/2013 of the European Parliament and of the Council of 17 December 2013 on support for rural development by the European Agricultural Fund for Rural Development (EAFRD) and repealing Council Regulation (EC) No 1698/2005 (consolidated version of 30 June 2022) ​</a:t>
            </a:r>
          </a:p>
          <a:p>
            <a:pPr marL="171450" indent="-171450" algn="l" rtl="0">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Slow Food (2013), </a:t>
            </a:r>
            <a:r>
              <a:rPr lang="en-US" sz="1200" u="sng">
                <a:solidFill>
                  <a:schemeClr val="accent2"/>
                </a:solidFill>
                <a:hlinkClick r:id="rId5">
                  <a:extLst>
                    <a:ext uri="{A12FA001-AC4F-418D-AE19-62706E023703}">
                      <ahyp:hlinkClr xmlns:ahyp="http://schemas.microsoft.com/office/drawing/2018/hyperlinkcolor" val="tx"/>
                    </a:ext>
                  </a:extLst>
                </a:hlinkClick>
              </a:rPr>
              <a:t>Slow Food's Contribution to the Debate on the Sustainability of the Food System</a:t>
            </a:r>
            <a:r>
              <a:rPr lang="en-US" sz="1200">
                <a:solidFill>
                  <a:schemeClr val="accent2"/>
                </a:solidFill>
              </a:rPr>
              <a:t>​</a:t>
            </a:r>
          </a:p>
          <a:p>
            <a:pPr marL="171450" indent="-171450" algn="l">
              <a:buFont typeface="Arial" panose="020B0604020202020204" pitchFamily="34" charset="0"/>
              <a:buChar cha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WWF World Wide Fund for Nature Suomi</a:t>
            </a:r>
            <a:r>
              <a:rPr lang="en-US" sz="120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6"/>
              </a:rPr>
              <a:t>https://wwf.fi/</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rtl="0">
              <a:buFont typeface="Arial" panose="020B0604020202020204" pitchFamily="34" charset="0"/>
              <a:buChar char="•"/>
            </a:pPr>
            <a:endParaRPr lang="en-US" sz="1200" b="0" i="0">
              <a:solidFill>
                <a:schemeClr val="accent2"/>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pPr algn="l" rtl="0"/>
            <a:fld id="{CB2079F2-58AF-ED44-82D7-E04B2F6FD686}" type="slidenum">
              <a:rPr lang="en-US" smtClean="0"/>
              <a:pPr algn="l" rtl="0"/>
              <a:t>45</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1400" b="1" err="1">
                <a:latin typeface="Calibri" panose="020F0502020204030204" pitchFamily="34" charset="0"/>
                <a:ea typeface="Calibri" panose="020F0502020204030204" pitchFamily="34" charset="0"/>
                <a:cs typeface="Calibri" panose="020F0502020204030204" pitchFamily="34" charset="0"/>
              </a:rPr>
              <a:t>Yritysesimerkkejä</a:t>
            </a: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ctr" rtl="0"/>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Menestyviä</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yrityksiä</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jotka</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hyödyntävät</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lyhyitä</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elintarvikeketjuja</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a:t>
            </a:r>
            <a:b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rtl="0"/>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Loam</a:t>
            </a:r>
          </a:p>
          <a:p>
            <a:pPr algn="ctr" rtl="0"/>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FoodSpace</a:t>
            </a:r>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rtl="0"/>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Nolla</a:t>
            </a:r>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rtl="0"/>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descr="Pigs rooting in dirt field">
            <a:extLst>
              <a:ext uri="{FF2B5EF4-FFF2-40B4-BE49-F238E27FC236}">
                <a16:creationId xmlns:a16="http://schemas.microsoft.com/office/drawing/2014/main" id="{11F4FDFE-8D0E-79E2-A2F1-9BD3845F5567}"/>
              </a:ext>
            </a:extLst>
          </p:cNvPr>
          <p:cNvPicPr>
            <a:picLocks noGrp="1" noChangeAspect="1"/>
          </p:cNvPicPr>
          <p:nvPr>
            <p:ph type="pic" sz="quarter" idx="41"/>
          </p:nvPr>
        </p:nvPicPr>
        <p:blipFill>
          <a:blip r:embed="rId8"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20BB851-14A8-4B6D-547A-DB894EE101EC}"/>
              </a:ext>
            </a:extLst>
          </p:cNvPr>
          <p:cNvGrpSpPr/>
          <p:nvPr/>
        </p:nvGrpSpPr>
        <p:grpSpPr>
          <a:xfrm>
            <a:off x="2923533" y="6001907"/>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Verkkosivusto Täällä</a:t>
              </a:r>
              <a:endParaRPr lang="en-US" sz="1800" b="0">
                <a:solidFill>
                  <a:srgbClr val="000000"/>
                </a:solidFill>
                <a:latin typeface="Calibri" panose="020F0502020204030204" pitchFamily="34" charset="0"/>
              </a:endParaRPr>
            </a:p>
          </p:txBody>
        </p:sp>
      </p:grpSp>
      <p:pic>
        <p:nvPicPr>
          <p:cNvPr id="16" name="Online Media 15" title="SMARTCHAIN Smart Solutions in Short Food Supply Chains">
            <a:hlinkClick r:id="" action="ppaction://media"/>
            <a:extLst>
              <a:ext uri="{FF2B5EF4-FFF2-40B4-BE49-F238E27FC236}">
                <a16:creationId xmlns:a16="http://schemas.microsoft.com/office/drawing/2014/main" id="{8C245906-FDC5-3E28-746A-ACE69EEF43B2}"/>
              </a:ext>
            </a:extLst>
          </p:cNvPr>
          <p:cNvPicPr>
            <a:picLocks noRot="1" noChangeAspect="1"/>
          </p:cNvPicPr>
          <p:nvPr>
            <a:videoFile r:link="rId1"/>
          </p:nvPr>
        </p:nvPicPr>
        <p:blipFill>
          <a:blip r:embed="rId10"/>
          <a:stretch>
            <a:fillRect/>
          </a:stretch>
        </p:blipFill>
        <p:spPr>
          <a:xfrm>
            <a:off x="3442665" y="6131878"/>
            <a:ext cx="2571351" cy="1435100"/>
          </a:xfrm>
          <a:prstGeom prst="rect">
            <a:avLst/>
          </a:prstGeom>
        </p:spPr>
      </p:pic>
      <p:sp>
        <p:nvSpPr>
          <p:cNvPr id="2" name="Oval 1">
            <a:extLst>
              <a:ext uri="{FF2B5EF4-FFF2-40B4-BE49-F238E27FC236}">
                <a16:creationId xmlns:a16="http://schemas.microsoft.com/office/drawing/2014/main" id="{8CB62D64-E934-7779-A862-863FF9AC03CB}"/>
              </a:ext>
            </a:extLst>
          </p:cNvPr>
          <p:cNvSpPr/>
          <p:nvPr/>
        </p:nvSpPr>
        <p:spPr>
          <a:xfrm rot="766773">
            <a:off x="2219291" y="6437155"/>
            <a:ext cx="1091819" cy="981836"/>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26C54A13-C6B7-8409-70D7-14B73CF5DC17}"/>
              </a:ext>
            </a:extLst>
          </p:cNvPr>
          <p:cNvSpPr txBox="1">
            <a:spLocks/>
          </p:cNvSpPr>
          <p:nvPr/>
        </p:nvSpPr>
        <p:spPr>
          <a:xfrm rot="1500048">
            <a:off x="2097199" y="6705482"/>
            <a:ext cx="1266503" cy="4271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400" b="1">
                <a:solidFill>
                  <a:schemeClr val="bg1"/>
                </a:solidFill>
                <a:latin typeface="Calibri" panose="020F0502020204030204" pitchFamily="34" charset="0"/>
                <a:cs typeface="Calibri" panose="020F0502020204030204" pitchFamily="34" charset="0"/>
              </a:rPr>
              <a:t>NAPSAUTA KATSOAKSESI</a:t>
            </a:r>
          </a:p>
        </p:txBody>
      </p:sp>
      <p:pic>
        <p:nvPicPr>
          <p:cNvPr id="11" name="Picture 10">
            <a:extLst>
              <a:ext uri="{FF2B5EF4-FFF2-40B4-BE49-F238E27FC236}">
                <a16:creationId xmlns:a16="http://schemas.microsoft.com/office/drawing/2014/main" id="{071C1F69-E2DF-45D8-5FB7-EB4CDE8DFE7F}"/>
              </a:ext>
            </a:extLst>
          </p:cNvPr>
          <p:cNvPicPr>
            <a:picLocks noChangeAspect="1"/>
          </p:cNvPicPr>
          <p:nvPr/>
        </p:nvPicPr>
        <p:blipFill>
          <a:blip r:embed="rId11"/>
          <a:stretch>
            <a:fillRect/>
          </a:stretch>
        </p:blipFill>
        <p:spPr>
          <a:xfrm>
            <a:off x="277061" y="5513853"/>
            <a:ext cx="493080" cy="474817"/>
          </a:xfrm>
          <a:prstGeom prst="rect">
            <a:avLst/>
          </a:prstGeom>
        </p:spPr>
      </p:pic>
    </p:spTree>
    <p:extLst>
      <p:ext uri="{BB962C8B-B14F-4D97-AF65-F5344CB8AC3E}">
        <p14:creationId xmlns:p14="http://schemas.microsoft.com/office/powerpoint/2010/main" val="36715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82180" y="460088"/>
            <a:ext cx="6274001"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500" err="1"/>
              <a:t>Elintarvikkeiden</a:t>
            </a:r>
            <a:r>
              <a:rPr lang="en-IE" sz="3500"/>
              <a:t> </a:t>
            </a:r>
            <a:r>
              <a:rPr lang="en-IE" sz="3500" err="1"/>
              <a:t>markkinointi</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806904" y="2358516"/>
            <a:ext cx="6430804" cy="6814727"/>
          </a:xfrm>
        </p:spPr>
        <p:txBody>
          <a:bodyPr lIns="91440" tIns="45720" rIns="91440" bIns="45720" numCol="1" spcCol="288000" anchor="t">
            <a:noAutofit/>
          </a:bodyPr>
          <a:lstStyle/>
          <a:p>
            <a:pPr rtl="0" fontAlgn="base">
              <a:spcBef>
                <a:spcPts val="600"/>
              </a:spcBef>
              <a:defRPr/>
            </a:pPr>
            <a:r>
              <a:rPr lang="fi-FI" sz="1400" b="1">
                <a:solidFill>
                  <a:schemeClr val="tx1"/>
                </a:solidFill>
                <a:highlight>
                  <a:srgbClr val="F79037"/>
                </a:highlight>
                <a:latin typeface="Calibri"/>
                <a:ea typeface="Calibri" panose="020F0502020204030204" pitchFamily="34" charset="0"/>
                <a:cs typeface="Calibri"/>
              </a:rPr>
              <a:t>Tavoite: Opiskelija ymmärtää hinnoittelun ja kohtuuhintaisuuden merkityksen</a:t>
            </a:r>
          </a:p>
          <a:p>
            <a:pPr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Ruoan hinnoittelu ja kohtuuhintaisuus ovat varsin tärkeitä aiheita nykymaailmassa, kun globaali ruoan kysyntä kasvaa. YK:n elintarvike- ja maatalousjärjestö </a:t>
            </a:r>
            <a:r>
              <a:rPr lang="fi-FI" sz="1200">
                <a:latin typeface="Calibri"/>
                <a:ea typeface="Calibri" panose="020F0502020204030204" pitchFamily="34" charset="0"/>
                <a:cs typeface="Calibri"/>
              </a:rPr>
              <a:t>(FAO, 2009)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odottaa maailmanlaajuisen ruoan kysynnän kasvavan 60–100 % vuoteen 2050 mennessä</a:t>
            </a:r>
            <a:r>
              <a:rPr lang="fi-FI" sz="1200">
                <a:latin typeface="Calibri"/>
                <a:ea typeface="Calibri" panose="020F0502020204030204" pitchFamily="34" charset="0"/>
                <a:cs typeface="Calibri"/>
              </a:rPr>
              <a:t>.</a:t>
            </a:r>
            <a:r>
              <a:rPr lang="fi-FI" sz="1200">
                <a:solidFill>
                  <a:srgbClr val="FF0000"/>
                </a:solidFill>
                <a:latin typeface="Calibri"/>
                <a:ea typeface="Calibri" panose="020F0502020204030204" pitchFamily="34" charset="0"/>
                <a:cs typeface="Calibri"/>
              </a:rPr>
              <a:t>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Kasvava väestö ja lisääntyvä kaupungistuminen ovat kaksi johtavaa syytä maailmanlaajuisen kysynnän kasvuun. Tarkemmin sanottuna FAO arvioi, että vuoteen 2050 mennessä elintarviketuotannon on lisättävä vähintään 50 % tämän kasvavan ja vauraamman väestön tarpeiden tyydyttämiseksi: nykyisestä 8,4 miljardista tonnista 13,5 miljardiin tonniin. </a:t>
            </a:r>
            <a:r>
              <a:rPr lang="fi-FI" sz="1200">
                <a:latin typeface="Calibri"/>
                <a:ea typeface="Calibri" panose="020F0502020204030204" pitchFamily="34" charset="0"/>
                <a:cs typeface="Calibri"/>
              </a:rPr>
              <a:t>E</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nnustettu väkiluku on 9,7 miljardia vuonna 2050. Tämän nousun odotetaan aiheuttavan elintarvikkeiden hintojen nousun.</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Tukeakseen EU-maiden kilpailukykyä elintarvike- ja juomateollisuudessa komissio perusti vuonna 2015 korkean tason foorumin paremman elintarvikeketjun toiminnasta (European Commission, nd, Foorumi paremmin toimivan elintarvikeketjun puolesta). Foorumi käsittelee reilun kaupan käytäntöjä ja hintavaihteluita. Forumin raportti korostaa elintarviketeollisuuden muuttuvia vaatimuksia; toimitusketjun globalisoituminen, mikä lisää kuljetus- ja varastointikustannuksia; johtaa paikallisten elintarvikkeiden kysyntään – </a:t>
            </a:r>
            <a:r>
              <a:rPr lang="fi-FI" sz="1200">
                <a:latin typeface="Calibri"/>
                <a:ea typeface="Calibri" panose="020F0502020204030204" pitchFamily="34" charset="0"/>
                <a:cs typeface="Calibri"/>
              </a:rPr>
              <a:t>kulinaariseen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nationalismiin – jota tukee lisääntynyt sähköinen kaupankäynti, joka palvelee suoraan asiakkaalle. Näin ollen foorumi suosittelee joitain toimia tulevaisuutta varten, kuten "kiireellinen siirtyminen kestävämpiin elintarvikejärjestelmiin", tutkimus- ja kehitystutkimusten tarve ja korkean lisäarvon työpaikkojen edistäminen alalla </a:t>
            </a:r>
            <a:r>
              <a:rPr lang="fi-FI" sz="1200">
                <a:latin typeface="Calibri"/>
                <a:ea typeface="Calibri" panose="020F0502020204030204" pitchFamily="34" charset="0"/>
                <a:cs typeface="Calibri"/>
              </a:rPr>
              <a:t>(European Commission High Level Forum, 2019).</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Ruoan maailmanlaajuisen kysynnän kasvun lisäksi hinnoittelu ja kohtuuhintaisuus ovat tärkeitä näkökohtia terveelliselle ja tasapainoiselle ruokavaliolle. Aliravitsemus ja sitä kautta epäterveelliset ruokailutottumukset voivat johtua elintarvikkeiden korkeista hinnoista. Hinta ja kohtuuhintaisuus voivat olla keskeisiä esteitä riittävän, turvallisen ja ravitsevan ruoan saamiselle, joka täyttää ruokavalion tarpeet ja ruokamieltymykset aktiiviseen ja terveelliseen elämään (Herforth et al., 2020).</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800">
              <a:highlight>
                <a:srgbClr val="F79037"/>
              </a:highlight>
              <a:ea typeface="Calibri" panose="020F0502020204030204" pitchFamily="34" charset="0"/>
            </a:endParaRPr>
          </a:p>
          <a:p>
            <a:pPr rtl="0" fontAlgn="base">
              <a:defRPr/>
            </a:pPr>
            <a:r>
              <a:rPr lang="fi-FI" sz="1200">
                <a:solidFill>
                  <a:schemeClr val="tx1"/>
                </a:solidFill>
                <a:latin typeface="Calibri"/>
                <a:ea typeface="Calibri" panose="020F0502020204030204" pitchFamily="34" charset="0"/>
                <a:cs typeface="Calibri"/>
              </a:rPr>
              <a:t>Hinnoittelu on varsin tärkeää, sillä hintojen pitäisi olla reiluja, jotta ruoka olisi edullisempaa suurelle ihmisjoukolle. Reilun kaupan hinta on hinta, joka maksetaan markkinahinnasta riippumatta. "</a:t>
            </a:r>
            <a:r>
              <a:rPr lang="fi-FI" sz="1200" i="1">
                <a:solidFill>
                  <a:schemeClr val="tx1"/>
                </a:solidFill>
                <a:latin typeface="Calibri"/>
                <a:ea typeface="Calibri" panose="020F0502020204030204" pitchFamily="34" charset="0"/>
                <a:cs typeface="Calibri"/>
              </a:rPr>
              <a:t>Niin kauan kuin kauppahinta on reilun kaupan hintaa korkeampi, se antaa kauppiaille ja tuottajille mahdollisuuden neuvotella korkeampia hintoja laadusta ja muista ominaisuuksista riippuen. Useat toisiinsa liittyvät tekijät vaikuttavat kuitenkin elintarvikkeiden hintoihin, mukaan lukien poliittiset, taloudelliset, sosiokulttuuriset ja ympäristötekijät paikallisella, kansallisella ja kansainvälisellä tasolla.</a:t>
            </a:r>
            <a:r>
              <a:rPr lang="fi-FI" sz="1200">
                <a:solidFill>
                  <a:schemeClr val="tx1"/>
                </a:solidFill>
                <a:latin typeface="Calibri"/>
                <a:ea typeface="Calibri" panose="020F0502020204030204" pitchFamily="34" charset="0"/>
                <a:cs typeface="Calibri"/>
              </a:rPr>
              <a:t>"(</a:t>
            </a:r>
            <a:r>
              <a:rPr lang="fi-FI" sz="1200">
                <a:latin typeface="Calibri"/>
                <a:ea typeface="Calibri" panose="020F0502020204030204" pitchFamily="34" charset="0"/>
                <a:cs typeface="Calibri"/>
              </a:rPr>
              <a:t>The Economic Times, 2023).</a:t>
            </a:r>
            <a:endParaRPr lang="fi-FI" sz="1200"/>
          </a:p>
          <a:p>
            <a:pPr>
              <a:defRPr/>
            </a:pPr>
            <a:endParaRPr lang="fi-FI" sz="800">
              <a:solidFill>
                <a:schemeClr val="tx1"/>
              </a:solidFill>
              <a:latin typeface="Calibri"/>
              <a:ea typeface="Calibri" panose="020F0502020204030204" pitchFamily="34" charset="0"/>
              <a:cs typeface="Calibri"/>
            </a:endParaRPr>
          </a:p>
          <a:p>
            <a:pPr rtl="0" fontAlgn="base">
              <a:defRPr/>
            </a:pPr>
            <a:r>
              <a:rPr lang="fi-FI" sz="1200">
                <a:solidFill>
                  <a:schemeClr val="tx1"/>
                </a:solidFill>
                <a:latin typeface="Calibri"/>
                <a:ea typeface="Calibri" panose="020F0502020204030204" pitchFamily="34" charset="0"/>
                <a:cs typeface="Calibri"/>
              </a:rPr>
              <a:t>Ilmaston vaihtelu, talouden hidastuminen ja laskusuhdanne ovat tärkeimmät elintarvikkeiden epävakaiden hintojen syyt. COVID-19-pandemia teki elintarvikkeiden hintojen epävakauden tiestä vieläkin jyrkemmän.</a:t>
            </a:r>
            <a:endParaRPr lang="fi-FI"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920051" y="1192642"/>
            <a:ext cx="4317657"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B.3.1.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Hinnoittelu</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edullisuus</a:t>
            </a:r>
            <a:endPar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Graphic 3" descr="Film strip outline">
            <a:extLst>
              <a:ext uri="{FF2B5EF4-FFF2-40B4-BE49-F238E27FC236}">
                <a16:creationId xmlns:a16="http://schemas.microsoft.com/office/drawing/2014/main" id="{9AA8BB99-1DDB-4C7F-9E85-7C039E180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D45464E9-FC91-119C-AB89-342AC2FCA89A}"/>
              </a:ext>
            </a:extLst>
          </p:cNvPr>
          <p:cNvSpPr txBox="1"/>
          <p:nvPr/>
        </p:nvSpPr>
        <p:spPr>
          <a:xfrm>
            <a:off x="917376" y="9323554"/>
            <a:ext cx="6029334" cy="461665"/>
          </a:xfrm>
          <a:prstGeom prst="rect">
            <a:avLst/>
          </a:prstGeom>
          <a:noFill/>
        </p:spPr>
        <p:txBody>
          <a:bodyPr wrap="square">
            <a:spAutoFit/>
          </a:bodyPr>
          <a:lstStyle/>
          <a:p>
            <a:pPr algn="l" rtl="0"/>
            <a:r>
              <a:rPr lang="en-GB" sz="1200" b="1" i="0">
                <a:solidFill>
                  <a:srgbClr val="000000"/>
                </a:solidFill>
                <a:effectLst/>
                <a:latin typeface="WordVisi_MSFontService"/>
              </a:rPr>
              <a:t>Suositeltu video:</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Katso </a:t>
            </a:r>
            <a:r>
              <a:rPr lang="en-GB" sz="1200" b="1" i="0">
                <a:solidFill>
                  <a:srgbClr val="B2DEDD"/>
                </a:solidFill>
                <a:effectLst/>
                <a:latin typeface="Calibri" panose="020F0502020204030204" pitchFamily="34" charset="0"/>
                <a:ea typeface="Calibri" panose="020F0502020204030204" pitchFamily="34" charset="0"/>
                <a:cs typeface="Calibri" panose="020F0502020204030204" pitchFamily="34" charset="0"/>
              </a:rPr>
              <a:t>t</a:t>
            </a:r>
            <a:r>
              <a:rPr lang="en-GB" sz="1200" b="1">
                <a:solidFill>
                  <a:srgbClr val="B2DEDD"/>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ämä </a:t>
            </a:r>
            <a:r>
              <a:rPr lang="en-GB" sz="1200" b="1" i="0">
                <a:solidFill>
                  <a:srgbClr val="B2DEDD"/>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video</a:t>
            </a:r>
            <a:r>
              <a:rPr lang="en-GB" sz="1200" b="1" i="0">
                <a:solidFill>
                  <a:srgbClr val="B2DEDD"/>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FAO:n julkaisemasta artikkelista maailman elintarviketurvan ja ravitsemuksen tilasta vuonna 2022</a:t>
            </a:r>
            <a:endParaRPr lang="en-IE" sz="12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56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algn="l" rtl="0" fontAlgn="base">
              <a:defRPr/>
            </a:pPr>
            <a:endPar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Monien edellä mainittujen tekijöiden lisäksi sodat </a:t>
            </a:r>
            <a:r>
              <a:rPr lang="fi-FI" sz="1200">
                <a:latin typeface="Calibri"/>
                <a:ea typeface="Calibri" panose="020F0502020204030204" pitchFamily="34" charset="0"/>
                <a:cs typeface="Calibri"/>
              </a:rPr>
              <a:t>voivat myös aiheuttaa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ruoan turvattomuutta</a:t>
            </a:r>
            <a:r>
              <a:rPr lang="fi-FI" sz="1200">
                <a:latin typeface="Calibri"/>
                <a:ea typeface="Calibri" panose="020F0502020204030204" pitchFamily="34" charset="0"/>
                <a:cs typeface="Calibri"/>
              </a:rPr>
              <a:t>, hintavaihteluita ja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inflaatiota. </a:t>
            </a:r>
            <a:r>
              <a:rPr lang="fi-FI" sz="1200">
                <a:latin typeface="Calibri"/>
                <a:ea typeface="Calibri" panose="020F0502020204030204" pitchFamily="34" charset="0"/>
                <a:cs typeface="Calibri"/>
              </a:rPr>
              <a:t>Perushyödykkeiden niukkuus,</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fi-FI" sz="1200">
                <a:latin typeface="Calibri"/>
                <a:ea typeface="Calibri" panose="020F0502020204030204" pitchFamily="34" charset="0"/>
                <a:cs typeface="Calibri"/>
              </a:rPr>
              <a:t>kuten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vehnä, ruokaöljyt, </a:t>
            </a:r>
            <a:r>
              <a:rPr lang="fi-FI" sz="1200">
                <a:latin typeface="Calibri"/>
                <a:ea typeface="Calibri" panose="020F0502020204030204" pitchFamily="34" charset="0"/>
                <a:cs typeface="Calibri"/>
              </a:rPr>
              <a:t>tai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lannoitteet</a:t>
            </a:r>
            <a:r>
              <a:rPr lang="fi-FI" sz="1200">
                <a:latin typeface="Calibri"/>
                <a:ea typeface="Calibri" panose="020F0502020204030204" pitchFamily="34" charset="0"/>
                <a:cs typeface="Calibri"/>
              </a:rPr>
              <a:t>, voi johtaa maailmanlaajuiseen kriisiin. Venäjän ja Ukrainan sodan osalta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olisi suuri haaste </a:t>
            </a:r>
            <a:r>
              <a:rPr lang="fi-FI" sz="1200">
                <a:latin typeface="Calibri"/>
                <a:ea typeface="Calibri" panose="020F0502020204030204" pitchFamily="34" charset="0"/>
                <a:cs typeface="Calibri"/>
              </a:rPr>
              <a:t>pääsy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lannoitteisiin, </a:t>
            </a:r>
            <a:r>
              <a:rPr lang="fi-FI" sz="1200">
                <a:latin typeface="Calibri"/>
                <a:ea typeface="Calibri" panose="020F0502020204030204" pitchFamily="34" charset="0"/>
                <a:cs typeface="Calibri"/>
              </a:rPr>
              <a:t>mikä voi vähentää ruoan tuotantoa</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fi-FI" sz="1200">
                <a:latin typeface="Calibri"/>
                <a:ea typeface="Calibri" panose="020F0502020204030204" pitchFamily="34" charset="0"/>
                <a:cs typeface="Calibri"/>
              </a:rPr>
              <a:t>maailman ympäri (Worldbank, Hyödykemarkkinoiden näkymät, 2022).</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fi-FI" sz="1200">
                <a:latin typeface="Calibri"/>
                <a:ea typeface="Calibri" panose="020F0502020204030204" pitchFamily="34" charset="0"/>
                <a:cs typeface="Calibri"/>
              </a:rPr>
              <a:t>Esimerkiksi, "</a:t>
            </a:r>
            <a:r>
              <a:rPr lang="fi-FI" sz="1200" i="1">
                <a:latin typeface="Calibri"/>
                <a:ea typeface="Calibri" panose="020F0502020204030204" pitchFamily="34" charset="0"/>
                <a:cs typeface="Calibri"/>
              </a:rPr>
              <a:t>Venäjä </a:t>
            </a:r>
            <a:r>
              <a:rPr kumimoji="0" lang="fi-FI"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ja Valko-Venäjä ovat suuria lannoitteiden viejiä, joiden osuus kaliumlannoitteista on 38 prosenttia, seoslannoitteista 17 prosenttia ja typpilannoitteista 15 prosenttia.</a:t>
            </a:r>
            <a:r>
              <a:rPr lang="fi-FI" sz="1200">
                <a:latin typeface="Calibri"/>
                <a:ea typeface="Calibri" panose="020F0502020204030204" pitchFamily="34" charset="0"/>
                <a:cs typeface="Calibri"/>
              </a:rPr>
              <a:t>"</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t>
            </a:r>
            <a:r>
              <a:rPr lang="fi-FI" sz="1200">
                <a:latin typeface="Calibri"/>
                <a:ea typeface="Calibri" panose="020F0502020204030204" pitchFamily="34" charset="0"/>
                <a:cs typeface="Calibri"/>
              </a:rPr>
              <a:t>Worldbank,</a:t>
            </a:r>
            <a:r>
              <a:rPr lang="fi-FI" sz="1200">
                <a:solidFill>
                  <a:schemeClr val="tx1"/>
                </a:solidFill>
                <a:latin typeface="Calibri"/>
                <a:ea typeface="Calibri" panose="020F0502020204030204" pitchFamily="34" charset="0"/>
                <a:cs typeface="Calibri"/>
              </a:rPr>
              <a:t>nd-a).</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Ruokavalion kustannukset ovat nousseet viime aikoina, ja elintarvikkeiden hintainflaatio on monissa maissa yli 5 % muun muassa COVID-19-pandemian, ilmastosokkien ja Ukrainan sodan seurauksena. Tarvitaan kiireellisiä toimia elintarviketurvan ratkaisemiseksi vuonna 2022 (Worldbank, </a:t>
            </a:r>
            <a:r>
              <a:rPr lang="fi-FI" sz="1200">
                <a:latin typeface="Calibri"/>
                <a:ea typeface="Calibri" panose="020F0502020204030204" pitchFamily="34" charset="0"/>
                <a:cs typeface="Calibri"/>
              </a:rPr>
              <a:t>nd-b). </a:t>
            </a: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Näin ollen ruoan tarjonnan ja hintojen tulevaisuus näyttää olevan epävarma. Tämä epävarmuus voi vaikuttaa ruoan kohtuuhintaisuuteen miljoonille ihmisille eri puolilta maailmaa. Korkeammat hinnat voivat vaikuttaa terveellisen ruoan saatavuuteen ja lisätä köyhyyttä. Terveellisen ruokavalion halventamiseksi maatalouspolitiikan, tutkimuksen ja kehityksen on siirryttävä kohti monipuolista ravitsevaa ruokaa (Herforth et al., 2020).</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ea typeface="Calibri" panose="020F0502020204030204" pitchFamily="34" charset="0"/>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991019" y="1222154"/>
            <a:ext cx="4317657"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B.3.1. Hinnoittelu ja edullisuus</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a:extLst>
              <a:ext uri="{FF2B5EF4-FFF2-40B4-BE49-F238E27FC236}">
                <a16:creationId xmlns:a16="http://schemas.microsoft.com/office/drawing/2014/main" id="{D74D3B5D-39B1-92EA-BB7F-4C019E9F0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645" y="6465439"/>
            <a:ext cx="2802192" cy="2247140"/>
          </a:xfrm>
          <a:prstGeom prst="rect">
            <a:avLst/>
          </a:prstGeom>
        </p:spPr>
      </p:pic>
      <p:pic>
        <p:nvPicPr>
          <p:cNvPr id="34" name="Picture 33">
            <a:extLst>
              <a:ext uri="{FF2B5EF4-FFF2-40B4-BE49-F238E27FC236}">
                <a16:creationId xmlns:a16="http://schemas.microsoft.com/office/drawing/2014/main" id="{7C3D199E-2924-43CC-96F3-47511407B9D5}"/>
              </a:ext>
            </a:extLst>
          </p:cNvPr>
          <p:cNvPicPr>
            <a:picLocks noChangeAspect="1"/>
          </p:cNvPicPr>
          <p:nvPr/>
        </p:nvPicPr>
        <p:blipFill>
          <a:blip r:embed="rId3"/>
          <a:stretch>
            <a:fillRect/>
          </a:stretch>
        </p:blipFill>
        <p:spPr>
          <a:xfrm>
            <a:off x="3938068" y="6465439"/>
            <a:ext cx="3109142" cy="2247141"/>
          </a:xfrm>
          <a:prstGeom prst="rect">
            <a:avLst/>
          </a:prstGeom>
        </p:spPr>
      </p:pic>
      <p:sp>
        <p:nvSpPr>
          <p:cNvPr id="37" name="Text Placeholder 1">
            <a:extLst>
              <a:ext uri="{FF2B5EF4-FFF2-40B4-BE49-F238E27FC236}">
                <a16:creationId xmlns:a16="http://schemas.microsoft.com/office/drawing/2014/main" id="{F73762A9-03B5-B702-2DF4-8B769E70358E}"/>
              </a:ext>
            </a:extLst>
          </p:cNvPr>
          <p:cNvSpPr>
            <a:spLocks noGrp="1"/>
          </p:cNvSpPr>
          <p:nvPr>
            <p:ph type="body" sz="quarter" idx="30"/>
          </p:nvPr>
        </p:nvSpPr>
        <p:spPr>
          <a:xfrm>
            <a:off x="1034675" y="333171"/>
            <a:ext cx="6274001" cy="789162"/>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500" err="1"/>
              <a:t>Elintarvikkeiden</a:t>
            </a:r>
            <a:r>
              <a:rPr lang="en-IE" sz="3500"/>
              <a:t> </a:t>
            </a:r>
            <a:r>
              <a:rPr lang="en-IE" sz="3500" err="1"/>
              <a:t>markkinointi</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Tree>
    <p:extLst>
      <p:ext uri="{BB962C8B-B14F-4D97-AF65-F5344CB8AC3E}">
        <p14:creationId xmlns:p14="http://schemas.microsoft.com/office/powerpoint/2010/main" val="306758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r>
              <a:rPr lang="en-GB" sz="1200" b="1" err="1">
                <a:latin typeface="Calibri"/>
                <a:ea typeface="Calibri"/>
                <a:cs typeface="Calibri"/>
              </a:rPr>
              <a:t>Aineeton</a:t>
            </a:r>
            <a:r>
              <a:rPr lang="en-GB" sz="1200" b="1">
                <a:latin typeface="Calibri"/>
                <a:ea typeface="Calibri"/>
                <a:cs typeface="Calibri"/>
              </a:rPr>
              <a:t> </a:t>
            </a:r>
            <a:r>
              <a:rPr lang="en-GB" sz="1200" b="1" err="1">
                <a:latin typeface="Calibri"/>
                <a:ea typeface="Calibri"/>
                <a:cs typeface="Calibri"/>
              </a:rPr>
              <a:t>omaisuus</a:t>
            </a:r>
            <a:r>
              <a:rPr kumimoji="0" lang="fi-FI" sz="1200" b="1" i="1" u="none" strike="noStrike" kern="1200" cap="none" spc="0" normalizeH="0" baseline="0" noProof="0">
                <a:ln>
                  <a:noFill/>
                </a:ln>
                <a:solidFill>
                  <a:srgbClr val="000000"/>
                </a:solidFill>
                <a:effectLst/>
                <a:uLnTx/>
                <a:uFillTx/>
                <a:latin typeface="Calibri"/>
                <a:ea typeface="Calibri"/>
                <a:cs typeface="Calibri"/>
              </a:rPr>
              <a:t> </a:t>
            </a:r>
            <a:r>
              <a:rPr lang="fi-FI" sz="1200" b="1" i="1">
                <a:latin typeface="Calibri"/>
                <a:ea typeface="Calibri"/>
                <a:cs typeface="Calibri"/>
              </a:rPr>
              <a:t>(</a:t>
            </a:r>
            <a:r>
              <a:rPr lang="fi-FI" sz="1200" b="1" i="1" err="1">
                <a:latin typeface="Calibri"/>
                <a:ea typeface="Calibri"/>
                <a:cs typeface="Calibri"/>
              </a:rPr>
              <a:t>Intellectual</a:t>
            </a:r>
            <a:r>
              <a:rPr lang="fi-FI" sz="1200" b="1" i="1">
                <a:latin typeface="Calibri"/>
                <a:ea typeface="Calibri"/>
                <a:cs typeface="Calibri"/>
              </a:rPr>
              <a:t> </a:t>
            </a:r>
            <a:r>
              <a:rPr lang="fi-FI" sz="1200" b="1" i="1" err="1">
                <a:latin typeface="Calibri"/>
                <a:ea typeface="Calibri"/>
                <a:cs typeface="Calibri"/>
              </a:rPr>
              <a:t>property</a:t>
            </a:r>
            <a:r>
              <a:rPr lang="fi-FI" sz="1200" b="1" i="1">
                <a:latin typeface="Calibri"/>
                <a:ea typeface="Calibri"/>
                <a:cs typeface="Calibri"/>
              </a:rPr>
              <a:t>, </a:t>
            </a:r>
            <a:r>
              <a:rPr kumimoji="0" lang="fi-FI" sz="1200" b="1" i="1" u="none" strike="noStrike" kern="1200" cap="none" spc="0" normalizeH="0" baseline="0" noProof="0">
                <a:ln>
                  <a:noFill/>
                </a:ln>
                <a:solidFill>
                  <a:srgbClr val="000000"/>
                </a:solidFill>
                <a:effectLst/>
                <a:uLnTx/>
                <a:uFillTx/>
                <a:latin typeface="Calibri"/>
                <a:ea typeface="Calibri"/>
                <a:cs typeface="Calibri"/>
              </a:rPr>
              <a:t>IP</a:t>
            </a:r>
            <a:r>
              <a:rPr lang="fi-FI" sz="1200" b="1" i="1">
                <a:latin typeface="Calibri"/>
                <a:ea typeface="Calibri"/>
                <a:cs typeface="Calibri"/>
              </a:rPr>
              <a:t>) </a:t>
            </a:r>
            <a:r>
              <a:rPr lang="fi-FI" sz="1200" i="1">
                <a:latin typeface="Calibri"/>
                <a:ea typeface="Calibri"/>
                <a:cs typeface="Calibri"/>
              </a:rPr>
              <a:t>viittaa </a:t>
            </a:r>
            <a:r>
              <a:rPr kumimoji="0" lang="fi-FI" sz="1200" i="1" u="none" strike="noStrike" kern="1200" cap="none" spc="0" normalizeH="0" baseline="0" noProof="0">
                <a:ln>
                  <a:noFill/>
                </a:ln>
                <a:solidFill>
                  <a:srgbClr val="000000"/>
                </a:solidFill>
                <a:effectLst/>
                <a:uLnTx/>
                <a:uFillTx/>
                <a:latin typeface="Calibri"/>
                <a:ea typeface="Calibri"/>
                <a:cs typeface="Calibri"/>
              </a:rPr>
              <a:t>mielen luomuksiin kirjallisissa ja taiteellisissa teoksissa, kuvioissa, symboleissa, nimissä ja kaupassa käytetyissä kuvissa</a:t>
            </a:r>
            <a:r>
              <a:rPr lang="fi-FI" sz="1200">
                <a:latin typeface="Calibri"/>
                <a:ea typeface="Calibri"/>
                <a:cs typeface="Calibri"/>
              </a:rPr>
              <a:t>" (World </a:t>
            </a:r>
            <a:r>
              <a:rPr lang="fi-FI" sz="1200" err="1">
                <a:latin typeface="Calibri"/>
                <a:ea typeface="Calibri"/>
                <a:cs typeface="Calibri"/>
              </a:rPr>
              <a:t>Intellectual</a:t>
            </a:r>
            <a:r>
              <a:rPr lang="fi-FI" sz="1200">
                <a:latin typeface="Calibri"/>
                <a:ea typeface="Calibri"/>
                <a:cs typeface="Calibri"/>
              </a:rPr>
              <a:t> Property Organization [WIPO], </a:t>
            </a:r>
            <a:r>
              <a:rPr lang="fi-FI" sz="1200" err="1">
                <a:latin typeface="Calibri"/>
                <a:ea typeface="Calibri"/>
                <a:cs typeface="Calibri"/>
              </a:rPr>
              <a:t>nd</a:t>
            </a:r>
            <a:r>
              <a:rPr lang="fi-FI" sz="1200">
                <a:latin typeface="Calibri"/>
                <a:ea typeface="Calibri"/>
                <a:cs typeface="Calibri"/>
              </a:rPr>
              <a:t>).</a:t>
            </a:r>
            <a:r>
              <a:rPr kumimoji="0" lang="fi-FI" sz="1200" i="0" u="none" strike="noStrike" kern="1200" cap="none" spc="0" normalizeH="0" baseline="0" noProof="0">
                <a:ln>
                  <a:noFill/>
                </a:ln>
                <a:solidFill>
                  <a:srgbClr val="000000"/>
                </a:solidFill>
                <a:effectLst/>
                <a:uLnTx/>
                <a:uFillTx/>
                <a:latin typeface="Calibri"/>
                <a:ea typeface="Calibri"/>
                <a:cs typeface="Calibri"/>
              </a:rPr>
              <a:t> </a:t>
            </a:r>
            <a:r>
              <a:rPr lang="fi-FI" sz="1200">
                <a:latin typeface="Calibri"/>
                <a:ea typeface="Calibri"/>
                <a:cs typeface="Calibri"/>
              </a:rPr>
              <a:t>WIPO:n mukaan IP luokitellaan patenteiksi, tekijänoikeuksiksi ja tavaramerkeiksi, ja idea on suojattu lailla, joka mahdollistaa sen omistajien hyötymisen tunnustusta</a:t>
            </a:r>
            <a:r>
              <a:rPr kumimoji="0" lang="fi-FI" sz="1200" i="0" u="none" strike="noStrike" kern="1200" cap="none" spc="0" normalizeH="0" baseline="0" noProof="0">
                <a:ln>
                  <a:noFill/>
                </a:ln>
                <a:solidFill>
                  <a:srgbClr val="000000"/>
                </a:solidFill>
                <a:effectLst/>
                <a:uLnTx/>
                <a:uFillTx/>
                <a:latin typeface="Calibri"/>
                <a:ea typeface="Calibri"/>
                <a:cs typeface="Calibri"/>
              </a:rPr>
              <a:t> tai </a:t>
            </a:r>
            <a:r>
              <a:rPr lang="fi-FI" sz="1200">
                <a:latin typeface="Calibri"/>
                <a:ea typeface="Calibri"/>
                <a:cs typeface="Calibri"/>
              </a:rPr>
              <a:t>taloudellista etuja</a:t>
            </a:r>
            <a:r>
              <a:rPr kumimoji="0" lang="fi-FI" sz="1200" i="0" u="none" strike="noStrike" kern="1200" cap="none" spc="0" normalizeH="0" baseline="0" noProof="0">
                <a:ln>
                  <a:noFill/>
                </a:ln>
                <a:solidFill>
                  <a:srgbClr val="000000"/>
                </a:solidFill>
                <a:effectLst/>
                <a:uLnTx/>
                <a:uFillTx/>
                <a:latin typeface="Calibri"/>
                <a:ea typeface="Calibri"/>
                <a:cs typeface="Calibri"/>
              </a:rPr>
              <a:t>. IP on kuitenkin ongelma </a:t>
            </a:r>
            <a:r>
              <a:rPr lang="fi-FI" sz="1200">
                <a:latin typeface="Calibri"/>
                <a:ea typeface="Calibri"/>
                <a:cs typeface="Calibri"/>
              </a:rPr>
              <a:t>elintarvikealalla.</a:t>
            </a:r>
            <a:br>
              <a:rPr lang="fi-FI" sz="1200">
                <a:latin typeface="Calibri"/>
                <a:ea typeface="Calibri" panose="020F0502020204030204" pitchFamily="34" charset="0"/>
                <a:cs typeface="Calibri"/>
              </a:rPr>
            </a:br>
            <a:endParaRPr kumimoji="0" lang="fi-FI" sz="1200" i="0"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lang="fi-FI" sz="1200">
                <a:latin typeface="Calibri"/>
                <a:ea typeface="Calibri"/>
                <a:cs typeface="Calibri"/>
              </a:rPr>
              <a:t>Koska ruoan maku on subjektiivinen, maun suojaaminen voi olla vaikea asia. Esimerkiksi Euroopan unionin tuomioistuin (2018) päätti hylätä immateriaalioikeudet, koska "</a:t>
            </a:r>
            <a:r>
              <a:rPr lang="fi-FI" sz="1200" i="1">
                <a:latin typeface="Calibri"/>
                <a:ea typeface="Calibri"/>
                <a:cs typeface="Calibri"/>
              </a:rPr>
              <a:t>elintarvikkeen makua ei voida luokitella "teokseksi", joten se ei ole oikeutettu tekijänoikeussuojaan direktiivin mukaisesti</a:t>
            </a:r>
            <a:r>
              <a:rPr lang="fi-FI" sz="1200">
                <a:latin typeface="Calibri"/>
                <a:ea typeface="Calibri"/>
                <a:cs typeface="Calibri"/>
              </a:rPr>
              <a:t>". Subjektiivisuus johtaisi oikeudelliseen epävarmuuteen, mikä tarkoittaa, että päätöksentekijät eivät ehkä pysty määrittelemään suojan laajuutta selkeästi (</a:t>
            </a:r>
            <a:r>
              <a:rPr lang="fi-FI" sz="1200" err="1">
                <a:latin typeface="Calibri"/>
                <a:ea typeface="Calibri"/>
                <a:cs typeface="Calibri"/>
              </a:rPr>
              <a:t>Saunders</a:t>
            </a:r>
            <a:r>
              <a:rPr lang="fi-FI" sz="1200">
                <a:latin typeface="Calibri"/>
                <a:ea typeface="Calibri"/>
                <a:cs typeface="Calibri"/>
              </a:rPr>
              <a:t> ja </a:t>
            </a:r>
            <a:r>
              <a:rPr lang="fi-FI" sz="1200" err="1">
                <a:latin typeface="Calibri"/>
                <a:ea typeface="Calibri"/>
                <a:cs typeface="Calibri"/>
              </a:rPr>
              <a:t>Flugge</a:t>
            </a:r>
            <a:r>
              <a:rPr lang="fi-FI" sz="1200">
                <a:latin typeface="Calibri"/>
                <a:ea typeface="Calibri"/>
                <a:cs typeface="Calibri"/>
              </a:rPr>
              <a:t>, 2021).</a:t>
            </a:r>
            <a:endParaRPr lang="fi-FI" sz="1200">
              <a:ea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200">
              <a:ea typeface="Calibri" panose="020F0502020204030204" pitchFamily="34" charset="0"/>
            </a:endParaRPr>
          </a:p>
          <a:p>
            <a:pPr fontAlgn="base"/>
            <a:r>
              <a:rPr lang="fi-FI" sz="1200" b="1" i="0">
                <a:solidFill>
                  <a:srgbClr val="000000"/>
                </a:solidFill>
                <a:effectLst/>
                <a:latin typeface="Calibri"/>
                <a:ea typeface="Calibri"/>
                <a:cs typeface="Calibri"/>
              </a:rPr>
              <a:t>Elintarvikkeiden henkisen omaisuuden suoja voidaan luokitella seuraavasti:</a:t>
            </a:r>
            <a:r>
              <a:rPr lang="fi-FI" sz="1200">
                <a:latin typeface="Calibri"/>
                <a:ea typeface="Calibri"/>
                <a:cs typeface="Calibri"/>
              </a:rPr>
              <a:t> </a:t>
            </a:r>
          </a:p>
          <a:p>
            <a:pPr fontAlgn="base"/>
            <a:endParaRPr lang="fi-FI" sz="800">
              <a:ea typeface="Calibri" panose="020F0502020204030204" pitchFamily="34" charset="0"/>
            </a:endParaRPr>
          </a:p>
          <a:p>
            <a:pPr rtl="0" fontAlgn="base"/>
            <a:r>
              <a:rPr lang="fi-FI" sz="1200" b="1" i="0">
                <a:solidFill>
                  <a:srgbClr val="000000"/>
                </a:solidFill>
                <a:effectLst/>
                <a:latin typeface="Calibri"/>
                <a:ea typeface="Calibri"/>
                <a:cs typeface="Calibri"/>
              </a:rPr>
              <a:t>1.  </a:t>
            </a:r>
            <a:r>
              <a:rPr lang="fi-FI" sz="1200" b="1" i="0" u="sng">
                <a:solidFill>
                  <a:srgbClr val="000000"/>
                </a:solidFill>
                <a:effectLst/>
                <a:latin typeface="Calibri"/>
                <a:ea typeface="Calibri"/>
                <a:cs typeface="Calibri"/>
              </a:rPr>
              <a:t>Liikesalaisuudet</a:t>
            </a:r>
          </a:p>
          <a:p>
            <a:pPr fontAlgn="base"/>
            <a:r>
              <a:rPr lang="fi-FI" sz="1200" b="0" i="0">
                <a:solidFill>
                  <a:srgbClr val="000000"/>
                </a:solidFill>
                <a:effectLst/>
                <a:latin typeface="Calibri"/>
                <a:ea typeface="Calibri"/>
                <a:cs typeface="Calibri"/>
              </a:rPr>
              <a:t>Liikesalaisuuden suoja </a:t>
            </a:r>
            <a:r>
              <a:rPr lang="fi-FI" sz="1200">
                <a:latin typeface="Calibri"/>
                <a:ea typeface="Calibri"/>
                <a:cs typeface="Calibri"/>
              </a:rPr>
              <a:t>helpottaa tiedon siirtoa</a:t>
            </a:r>
            <a:r>
              <a:rPr lang="fi-FI" sz="1200" b="0" i="0">
                <a:solidFill>
                  <a:srgbClr val="000000"/>
                </a:solidFill>
                <a:effectLst/>
                <a:latin typeface="Calibri"/>
                <a:ea typeface="Calibri"/>
                <a:cs typeface="Calibri"/>
              </a:rPr>
              <a:t>, </a:t>
            </a:r>
            <a:r>
              <a:rPr lang="fi-FI" sz="1200">
                <a:latin typeface="Calibri"/>
                <a:ea typeface="Calibri"/>
                <a:cs typeface="Calibri"/>
              </a:rPr>
              <a:t>tukee kaupallista etiikkaa ja auttaa talouskehityksessä</a:t>
            </a:r>
            <a:r>
              <a:rPr lang="fi-FI" sz="1200" b="0" i="0">
                <a:solidFill>
                  <a:srgbClr val="000000"/>
                </a:solidFill>
                <a:effectLst/>
                <a:latin typeface="Calibri"/>
                <a:ea typeface="Calibri"/>
                <a:cs typeface="Calibri"/>
              </a:rPr>
              <a:t> </a:t>
            </a:r>
            <a:r>
              <a:rPr lang="fi-FI" sz="1200">
                <a:latin typeface="Calibri"/>
                <a:ea typeface="Calibri"/>
                <a:cs typeface="Calibri"/>
              </a:rPr>
              <a:t>(</a:t>
            </a:r>
            <a:r>
              <a:rPr lang="fi-FI" sz="1200" err="1">
                <a:latin typeface="Calibri"/>
                <a:ea typeface="Calibri"/>
                <a:cs typeface="Calibri"/>
              </a:rPr>
              <a:t>Saunders</a:t>
            </a:r>
            <a:r>
              <a:rPr lang="fi-FI" sz="1200">
                <a:latin typeface="Calibri"/>
                <a:ea typeface="Calibri"/>
                <a:cs typeface="Calibri"/>
              </a:rPr>
              <a:t> ja </a:t>
            </a:r>
            <a:r>
              <a:rPr lang="fi-FI" sz="1200" err="1">
                <a:latin typeface="Calibri"/>
                <a:ea typeface="Calibri"/>
                <a:cs typeface="Calibri"/>
              </a:rPr>
              <a:t>Flugge</a:t>
            </a:r>
            <a:r>
              <a:rPr lang="fi-FI" sz="1200">
                <a:latin typeface="Calibri"/>
                <a:ea typeface="Calibri"/>
                <a:cs typeface="Calibri"/>
              </a:rPr>
              <a:t>, 2021). </a:t>
            </a:r>
            <a:r>
              <a:rPr lang="fi-FI" sz="1200" b="0" i="0">
                <a:solidFill>
                  <a:srgbClr val="000000"/>
                </a:solidFill>
                <a:effectLst/>
                <a:latin typeface="Calibri"/>
                <a:ea typeface="Calibri"/>
                <a:cs typeface="Calibri"/>
              </a:rPr>
              <a:t>Esimerkiksi, Coca-Colan kaava </a:t>
            </a:r>
            <a:r>
              <a:rPr lang="fi-FI" sz="1200">
                <a:latin typeface="Calibri"/>
                <a:ea typeface="Calibri"/>
                <a:cs typeface="Calibri"/>
              </a:rPr>
              <a:t>ja maku on </a:t>
            </a:r>
            <a:r>
              <a:rPr lang="fi-FI" sz="1200" b="0" i="0">
                <a:solidFill>
                  <a:srgbClr val="000000"/>
                </a:solidFill>
                <a:effectLst/>
                <a:latin typeface="Calibri"/>
                <a:ea typeface="Calibri"/>
                <a:cs typeface="Calibri"/>
              </a:rPr>
              <a:t>liikesalaisuus </a:t>
            </a:r>
            <a:r>
              <a:rPr lang="fi-FI" sz="1200">
                <a:latin typeface="Calibri"/>
                <a:ea typeface="Calibri"/>
                <a:cs typeface="Calibri"/>
              </a:rPr>
              <a:t>ja on ollut suojattuna yli 130 vuotta ja vain ko. yritys osaa valmistaa tuotteen (Cola </a:t>
            </a:r>
            <a:r>
              <a:rPr lang="fi-FI" sz="1200" err="1">
                <a:latin typeface="Calibri"/>
                <a:ea typeface="Calibri"/>
                <a:cs typeface="Calibri"/>
              </a:rPr>
              <a:t>Cola</a:t>
            </a:r>
            <a:r>
              <a:rPr lang="fi-FI" sz="1200">
                <a:latin typeface="Calibri"/>
                <a:ea typeface="Calibri"/>
                <a:cs typeface="Calibri"/>
              </a:rPr>
              <a:t>, 2020). </a:t>
            </a:r>
            <a:endParaRPr lang="fi-FI" sz="1200"/>
          </a:p>
          <a:p>
            <a:pPr rtl="0" fontAlgn="base"/>
            <a:endParaRPr lang="fi-FI" sz="800" b="0" i="0">
              <a:solidFill>
                <a:srgbClr val="000000"/>
              </a:solidFill>
              <a:effectLst/>
              <a:ea typeface="Calibri" panose="020F0502020204030204" pitchFamily="34" charset="0"/>
            </a:endParaRPr>
          </a:p>
          <a:p>
            <a:pPr marL="228600" indent="-228600" rtl="0" fontAlgn="base">
              <a:buFont typeface="+mj-lt"/>
              <a:buAutoNum type="arabicPeriod" startAt="2"/>
            </a:pPr>
            <a:r>
              <a:rPr lang="fi-FI" sz="1200" b="1" i="0" u="sng">
                <a:solidFill>
                  <a:srgbClr val="000000"/>
                </a:solidFill>
                <a:effectLst/>
                <a:latin typeface="Calibri"/>
                <a:ea typeface="Calibri"/>
                <a:cs typeface="Calibri"/>
              </a:rPr>
              <a:t>Tekijänoikeudet</a:t>
            </a:r>
          </a:p>
          <a:p>
            <a:pPr rtl="0"/>
            <a:r>
              <a:rPr lang="fi-FI" sz="1200">
                <a:latin typeface="Calibri"/>
                <a:ea typeface="Calibri"/>
                <a:cs typeface="Calibri"/>
              </a:rPr>
              <a:t>Tekijänoikeus "</a:t>
            </a:r>
            <a:r>
              <a:rPr lang="fi-FI" sz="1200" i="1">
                <a:latin typeface="Calibri"/>
                <a:ea typeface="Calibri"/>
                <a:cs typeface="Calibri"/>
              </a:rPr>
              <a:t>on henkisen omaisuuden tyyppi, joka suojaa alkuperäisiä teoksia heti, kun tekijä kiinnittää teoksen konkreettiseen ilmaisumuotoon</a:t>
            </a:r>
            <a:r>
              <a:rPr lang="fi-FI" sz="1200">
                <a:latin typeface="Calibri"/>
                <a:ea typeface="Calibri"/>
                <a:cs typeface="Calibri"/>
              </a:rPr>
              <a:t>" (Yhdysvaltain tekijänoikeusvirasto, </a:t>
            </a:r>
            <a:r>
              <a:rPr lang="fi-FI" sz="1200" err="1">
                <a:latin typeface="Calibri"/>
                <a:ea typeface="Calibri"/>
                <a:cs typeface="Calibri"/>
              </a:rPr>
              <a:t>nd</a:t>
            </a:r>
            <a:r>
              <a:rPr lang="fi-FI" sz="1200">
                <a:latin typeface="Calibri"/>
                <a:ea typeface="Calibri"/>
                <a:cs typeface="Calibri"/>
              </a:rPr>
              <a:t>).</a:t>
            </a:r>
            <a:r>
              <a:rPr lang="fi-FI" sz="1200" b="0" i="0">
                <a:solidFill>
                  <a:srgbClr val="000000"/>
                </a:solidFill>
                <a:effectLst/>
                <a:latin typeface="Calibri"/>
                <a:ea typeface="Calibri"/>
                <a:cs typeface="Calibri"/>
              </a:rPr>
              <a:t> Suojellakseen luovan teoksen tulee olla sekä alkuperäinen, että säilytetty konkreettisessa muodossa, esimerkiksi tallennettuna tai konservoituna jossain vakaassa fyysisessä muodossa (</a:t>
            </a:r>
            <a:r>
              <a:rPr lang="fi-FI" sz="1200" b="0" i="0" err="1">
                <a:solidFill>
                  <a:srgbClr val="000000"/>
                </a:solidFill>
                <a:effectLst/>
                <a:latin typeface="Calibri"/>
                <a:ea typeface="Calibri"/>
                <a:cs typeface="Calibri"/>
              </a:rPr>
              <a:t>Cornell</a:t>
            </a:r>
            <a:r>
              <a:rPr lang="fi-FI" sz="1200" b="0" i="0">
                <a:solidFill>
                  <a:srgbClr val="000000"/>
                </a:solidFill>
                <a:effectLst/>
                <a:latin typeface="Calibri"/>
                <a:ea typeface="Calibri"/>
                <a:cs typeface="Calibri"/>
              </a:rPr>
              <a:t> </a:t>
            </a:r>
            <a:r>
              <a:rPr lang="fi-FI" sz="1200" b="0" i="0" err="1">
                <a:solidFill>
                  <a:srgbClr val="000000"/>
                </a:solidFill>
                <a:effectLst/>
                <a:latin typeface="Calibri"/>
                <a:ea typeface="Calibri"/>
                <a:cs typeface="Calibri"/>
              </a:rPr>
              <a:t>Law</a:t>
            </a:r>
            <a:r>
              <a:rPr lang="fi-FI" sz="1200" b="0" i="0">
                <a:solidFill>
                  <a:srgbClr val="000000"/>
                </a:solidFill>
                <a:effectLst/>
                <a:latin typeface="Calibri"/>
                <a:ea typeface="Calibri"/>
                <a:cs typeface="Calibri"/>
              </a:rPr>
              <a:t> School, 2020). Yhdysvaltain tekijänoikeusviraston (</a:t>
            </a:r>
            <a:r>
              <a:rPr lang="fi-FI" sz="1200" b="0" i="0" err="1">
                <a:solidFill>
                  <a:srgbClr val="000000"/>
                </a:solidFill>
                <a:effectLst/>
                <a:latin typeface="Calibri"/>
                <a:ea typeface="Calibri"/>
                <a:cs typeface="Calibri"/>
              </a:rPr>
              <a:t>n.d</a:t>
            </a:r>
            <a:r>
              <a:rPr lang="fi-FI" sz="1200" b="0" i="0">
                <a:solidFill>
                  <a:srgbClr val="000000"/>
                </a:solidFill>
                <a:effectLst/>
                <a:latin typeface="Calibri"/>
                <a:ea typeface="Calibri"/>
                <a:cs typeface="Calibri"/>
              </a:rPr>
              <a:t>) mainitsema reseptien suojaus, ainesosien luettelo ei ole laillisesti suojattu, mutta resepti tai kaava, jonka määrittelee merkittävä kirjallinen ilmaisu, kuten keittokirja, tekijänoikeussuoja tulee mahdolliseksi.</a:t>
            </a:r>
          </a:p>
          <a:p>
            <a:pPr rtl="0"/>
            <a:endParaRPr lang="fi-FI" sz="800" b="0" i="0">
              <a:solidFill>
                <a:srgbClr val="000000"/>
              </a:solidFill>
              <a:effectLst/>
              <a:ea typeface="Calibri" panose="020F0502020204030204" pitchFamily="34" charset="0"/>
            </a:endParaRPr>
          </a:p>
          <a:p>
            <a:pPr marL="228600" indent="-228600" rtl="0" fontAlgn="base">
              <a:buFont typeface="+mj-lt"/>
              <a:buAutoNum type="arabicPeriod" startAt="3"/>
            </a:pPr>
            <a:r>
              <a:rPr lang="fi-FI" sz="1200" b="1" i="0" u="sng">
                <a:solidFill>
                  <a:srgbClr val="000000"/>
                </a:solidFill>
                <a:effectLst/>
                <a:latin typeface="Calibri"/>
                <a:ea typeface="Calibri"/>
                <a:cs typeface="Calibri"/>
              </a:rPr>
              <a:t>Käyttö- ja suunnittelupatentit</a:t>
            </a:r>
          </a:p>
          <a:p>
            <a:pPr rtl="0"/>
            <a:r>
              <a:rPr lang="fi-FI" sz="1200" b="0" i="0">
                <a:effectLst/>
                <a:latin typeface="Calibri"/>
                <a:ea typeface="Calibri"/>
                <a:cs typeface="Calibri"/>
              </a:rPr>
              <a:t>Patentti on "keksinnölle myönnetty yksinoikeus", mikä tarkoittaa, että sillä on oikeus tuotteeseen tai prosessiin, joka yleensä tarjoaa uuden tavan tehdä asioita tai uuteen tekniseen ratkaisuun, joka julkaistaan ​​patenttihakemuksessa (World </a:t>
            </a:r>
            <a:r>
              <a:rPr lang="fi-FI" sz="1200" b="0" i="0" err="1">
                <a:effectLst/>
                <a:latin typeface="Calibri"/>
                <a:ea typeface="Calibri"/>
                <a:cs typeface="Calibri"/>
              </a:rPr>
              <a:t>Intellectual</a:t>
            </a:r>
            <a:r>
              <a:rPr lang="fi-FI" sz="1200" b="0" i="0">
                <a:effectLst/>
                <a:latin typeface="Calibri"/>
                <a:ea typeface="Calibri"/>
                <a:cs typeface="Calibri"/>
              </a:rPr>
              <a:t> Property Organization, </a:t>
            </a:r>
            <a:r>
              <a:rPr lang="fi-FI" sz="1200" b="0" i="0" err="1">
                <a:effectLst/>
                <a:latin typeface="Calibri"/>
                <a:ea typeface="Calibri"/>
                <a:cs typeface="Calibri"/>
              </a:rPr>
              <a:t>n.d</a:t>
            </a:r>
            <a:r>
              <a:rPr lang="fi-FI" sz="1200" b="0" i="0">
                <a:effectLst/>
                <a:latin typeface="Calibri"/>
                <a:ea typeface="Calibri"/>
                <a:cs typeface="Calibri"/>
              </a:rPr>
              <a:t>.)</a:t>
            </a:r>
          </a:p>
          <a:p>
            <a:pPr algn="l" rtl="0"/>
            <a:endParaRPr lang="fi-FI" sz="1200">
              <a:ea typeface="Calibri" panose="020F0502020204030204" pitchFamily="34" charset="0"/>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IE"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030822" y="1135090"/>
            <a:ext cx="4317657"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Immateriaalioikeudet</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 Placeholder 1">
            <a:extLst>
              <a:ext uri="{FF2B5EF4-FFF2-40B4-BE49-F238E27FC236}">
                <a16:creationId xmlns:a16="http://schemas.microsoft.com/office/drawing/2014/main" id="{7227EFD5-D95E-8EBC-0331-5B8567BB7BA4}"/>
              </a:ext>
            </a:extLst>
          </p:cNvPr>
          <p:cNvSpPr>
            <a:spLocks noGrp="1"/>
          </p:cNvSpPr>
          <p:nvPr>
            <p:ph type="body" sz="quarter" idx="30"/>
          </p:nvPr>
        </p:nvSpPr>
        <p:spPr>
          <a:xfrm>
            <a:off x="1042294" y="271352"/>
            <a:ext cx="6274001" cy="789162"/>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500" err="1"/>
              <a:t>Elintarvikkeiden</a:t>
            </a:r>
            <a:r>
              <a:rPr lang="en-IE" sz="3500"/>
              <a:t> </a:t>
            </a:r>
            <a:r>
              <a:rPr lang="en-IE" sz="3500" err="1"/>
              <a:t>markkinointi</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Tree>
    <p:extLst>
      <p:ext uri="{BB962C8B-B14F-4D97-AF65-F5344CB8AC3E}">
        <p14:creationId xmlns:p14="http://schemas.microsoft.com/office/powerpoint/2010/main" val="3303232991"/>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1" i="0" u="none" strike="noStrike" kern="1200" cap="none" spc="0" normalizeH="0" baseline="0" noProof="0">
                <a:ln>
                  <a:noFill/>
                </a:ln>
                <a:solidFill>
                  <a:srgbClr val="000000"/>
                </a:solidFill>
                <a:effectLst/>
                <a:uLnTx/>
                <a:uFillTx/>
                <a:latin typeface="Calibri"/>
                <a:ea typeface="Calibri"/>
                <a:cs typeface="Calibri"/>
              </a:rPr>
              <a:t>Lisää patenteista:</a:t>
            </a:r>
            <a:endParaRPr lang="fi-FI" sz="1200" b="1" i="0" u="none" strike="noStrike" kern="1200" cap="none" spc="0" normalizeH="0" baseline="0" noProof="0">
              <a:ln>
                <a:noFill/>
              </a:ln>
              <a:solidFill>
                <a:srgbClr val="000000"/>
              </a:solidFill>
              <a:effectLst/>
              <a:uLnTx/>
              <a:uFillTx/>
              <a:latin typeface="Calibri"/>
              <a:ea typeface="Calibri"/>
              <a:cs typeface="Calibri"/>
            </a:endParaRPr>
          </a:p>
          <a:p>
            <a:pPr fontAlgn="base">
              <a:defRPr/>
            </a:pPr>
            <a:r>
              <a:rPr kumimoji="0" lang="fi-FI" sz="1200" i="1" u="none" strike="noStrike" kern="1200" cap="none" spc="0" normalizeH="0" baseline="0" noProof="0">
                <a:ln>
                  <a:noFill/>
                </a:ln>
                <a:solidFill>
                  <a:srgbClr val="000000"/>
                </a:solidFill>
                <a:effectLst/>
                <a:uLnTx/>
                <a:uFillTx/>
                <a:latin typeface="Calibri"/>
                <a:ea typeface="Calibri"/>
                <a:cs typeface="Calibri"/>
              </a:rPr>
              <a:t>a) Patenttisuojaus</a:t>
            </a:r>
            <a:r>
              <a:rPr lang="fi-FI" sz="1200" i="1">
                <a:latin typeface="Calibri"/>
                <a:ea typeface="Calibri"/>
                <a:cs typeface="Calibri"/>
              </a:rPr>
              <a:t> </a:t>
            </a:r>
            <a:endParaRPr lang="fi-FI" sz="1200" i="1"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a:cs typeface="Calibri"/>
              </a:rPr>
              <a:t>Käyttöpatentti </a:t>
            </a:r>
            <a:r>
              <a:rPr lang="fi-FI" sz="1200">
                <a:latin typeface="Calibri"/>
                <a:ea typeface="Calibri"/>
                <a:cs typeface="Calibri"/>
              </a:rPr>
              <a:t>on</a:t>
            </a:r>
            <a:r>
              <a:rPr kumimoji="0" lang="fi-FI" sz="1200" i="0" u="none" strike="noStrike" kern="1200" cap="none" spc="0" normalizeH="0" baseline="0" noProof="0">
                <a:ln>
                  <a:noFill/>
                </a:ln>
                <a:solidFill>
                  <a:srgbClr val="000000"/>
                </a:solidFill>
                <a:effectLst/>
                <a:uLnTx/>
                <a:uFillTx/>
                <a:latin typeface="Calibri"/>
                <a:ea typeface="Calibri"/>
                <a:cs typeface="Calibri"/>
              </a:rPr>
              <a:t>"</a:t>
            </a:r>
            <a:r>
              <a:rPr kumimoji="0" lang="fi-FI" sz="1200" i="1" u="none" strike="noStrike" kern="1200" cap="none" spc="0" normalizeH="0" baseline="0" noProof="0">
                <a:ln>
                  <a:noFill/>
                </a:ln>
                <a:solidFill>
                  <a:srgbClr val="000000"/>
                </a:solidFill>
                <a:effectLst/>
                <a:uLnTx/>
                <a:uFillTx/>
                <a:latin typeface="Calibri"/>
                <a:ea typeface="Calibri"/>
                <a:cs typeface="Calibri"/>
              </a:rPr>
              <a:t>prosessi, kone, valmistus tai aineen koostumus</a:t>
            </a:r>
            <a:r>
              <a:rPr lang="fi-FI" sz="1200">
                <a:latin typeface="Calibri"/>
                <a:ea typeface="Calibri"/>
                <a:cs typeface="Calibri"/>
              </a:rPr>
              <a:t>", joka on uusi tai parannus (Yhdysvaltain patentti- ja tavaramerkkivirasto, 2016). Reseptejä tai ruokatuotteita ajatellen prosessiin tulee sisältyä valmistus tai jos tuote on ainesosien yhdistelmä lainsuojaa varten (Arons, 2015).</a:t>
            </a:r>
            <a:endParaRPr lang="fi-FI" sz="1200" b="1">
              <a:ea typeface="Calibri"/>
            </a:endParaRPr>
          </a:p>
          <a:p>
            <a:pPr rtl="0">
              <a:defRPr/>
            </a:pPr>
            <a:endParaRPr lang="fi-FI" sz="1200">
              <a:latin typeface="Calibri"/>
              <a:ea typeface="Calibri" panose="020F0502020204030204" pitchFamily="34" charset="0"/>
              <a:cs typeface="Calibri"/>
            </a:endParaRPr>
          </a:p>
          <a:p>
            <a:pPr rtl="0">
              <a:defRPr/>
            </a:pPr>
            <a:r>
              <a:rPr lang="fi-FI" sz="1200">
                <a:latin typeface="Calibri"/>
                <a:cs typeface="Calibri"/>
              </a:rPr>
              <a:t>Resepti- ja hyödyllisyysmallit ovat mahdollisia, kuten: pikatäytesekoituksen resepti, menetelmä mikroaaltouunissa käytettävän sokerikakun tekemiseen, burrito tikussa, kuivamaidolla päällystetty muro, hedelmäganachen valmistusprosessi, jogurttituorejuusto, mikroaaltouunissa käytettävä sokerikakku, sokerittomat leivonnaiset, kananmunan korvike, prosessit paistettujen uuniperunapalojen, vähärasvaisten perunalastujen, pakastettujen mehujääpalojen ja taikinaruokien valmistusta varten (Saunders ja Flugge, 2021).</a:t>
            </a:r>
            <a:endParaRPr lang="fi-FI"/>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lang="fi-FI" sz="1200" i="1">
                <a:latin typeface="Calibri"/>
                <a:ea typeface="Calibri"/>
                <a:cs typeface="Calibri"/>
              </a:rPr>
              <a:t>b) </a:t>
            </a:r>
            <a:r>
              <a:rPr kumimoji="0" lang="fi-FI" sz="1200" i="1" u="none" strike="noStrike" kern="1200" cap="none" spc="0" normalizeH="0" baseline="0" noProof="0">
                <a:ln>
                  <a:noFill/>
                </a:ln>
                <a:solidFill>
                  <a:srgbClr val="000000"/>
                </a:solidFill>
                <a:effectLst/>
                <a:uLnTx/>
                <a:uFillTx/>
                <a:latin typeface="Calibri"/>
                <a:ea typeface="Calibri"/>
                <a:cs typeface="Calibri"/>
              </a:rPr>
              <a:t>Suunnittelun patenttisuojaus</a:t>
            </a:r>
            <a:r>
              <a:rPr lang="fi-FI" sz="1200" i="1">
                <a:latin typeface="Calibri"/>
                <a:ea typeface="Calibri"/>
                <a:cs typeface="Calibri"/>
              </a:rPr>
              <a:t> </a:t>
            </a:r>
            <a:endParaRPr lang="fi-FI" sz="1200" i="1"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lang="fi-FI" sz="1200">
                <a:latin typeface="Calibri"/>
                <a:ea typeface="Calibri"/>
                <a:cs typeface="Calibri"/>
              </a:rPr>
              <a:t>Mallipatentit</a:t>
            </a:r>
            <a:r>
              <a:rPr kumimoji="0" lang="fi-FI" sz="1200" i="0" u="none" strike="noStrike" kern="1200" cap="none" spc="0" normalizeH="0" baseline="0" noProof="0">
                <a:ln>
                  <a:noFill/>
                </a:ln>
                <a:solidFill>
                  <a:srgbClr val="000000"/>
                </a:solidFill>
                <a:effectLst/>
                <a:uLnTx/>
                <a:uFillTx/>
                <a:latin typeface="Calibri"/>
                <a:ea typeface="Calibri"/>
                <a:cs typeface="Calibri"/>
              </a:rPr>
              <a:t> suojaavat tuotteen </a:t>
            </a:r>
            <a:r>
              <a:rPr lang="fi-FI" sz="1200">
                <a:latin typeface="Calibri"/>
                <a:ea typeface="Calibri"/>
                <a:cs typeface="Calibri"/>
              </a:rPr>
              <a:t>ulkonäköä, kuten uutta</a:t>
            </a:r>
            <a:r>
              <a:rPr kumimoji="0" lang="fi-FI" sz="1200" i="0" u="none" strike="noStrike" kern="1200" cap="none" spc="0" normalizeH="0" baseline="0" noProof="0">
                <a:ln>
                  <a:noFill/>
                </a:ln>
                <a:solidFill>
                  <a:srgbClr val="000000"/>
                </a:solidFill>
                <a:effectLst/>
                <a:uLnTx/>
                <a:uFillTx/>
                <a:latin typeface="Calibri"/>
                <a:ea typeface="Calibri"/>
                <a:cs typeface="Calibri"/>
              </a:rPr>
              <a:t>, alkuperäistä ja koristeellista </a:t>
            </a:r>
            <a:r>
              <a:rPr lang="fi-FI" sz="1200">
                <a:latin typeface="Calibri"/>
                <a:ea typeface="Calibri"/>
                <a:cs typeface="Calibri"/>
              </a:rPr>
              <a:t>suunnittelua (Saunders ja Fl</a:t>
            </a:r>
            <a:r>
              <a:rPr lang="fi-FI" sz="1200">
                <a:latin typeface="Calibri"/>
                <a:cs typeface="Calibri"/>
              </a:rPr>
              <a:t>ugge, 2021). Elintarvikemallisuojat voivat sisältää pakkauksen, asettelun tai esittelyn (ruskea, 2022), kuten keksin, pakkauksen, Heinzin Dip and Squeeze -ketsuppipaketin.</a:t>
            </a:r>
            <a:endParaRPr lang="fi-FI" sz="1200">
              <a:latin typeface="Calibri"/>
              <a:ea typeface="Calibri"/>
              <a:cs typeface="Calibri"/>
            </a:endParaRPr>
          </a:p>
          <a:p>
            <a:pPr rtl="0" fontAlgn="base">
              <a:defRPr/>
            </a:pPr>
            <a:endParaRPr lang="fi-FI" sz="1200">
              <a:ea typeface="Calibri" panose="020F0502020204030204" pitchFamily="34" charset="0"/>
            </a:endParaRPr>
          </a:p>
          <a:p>
            <a:pPr marL="228600" indent="-228600" fontAlgn="base">
              <a:buFont typeface="+mj-lt"/>
              <a:buAutoNum type="arabicPeriod" startAt="4"/>
              <a:defRPr/>
            </a:pPr>
            <a:r>
              <a:rPr lang="fi-FI" sz="1200" b="1" u="sng">
                <a:latin typeface="Calibri"/>
                <a:ea typeface="Calibri"/>
                <a:cs typeface="Calibri"/>
              </a:rPr>
              <a:t> </a:t>
            </a:r>
            <a:r>
              <a:rPr kumimoji="0" lang="fi-FI" sz="1200" b="1" i="0" u="sng" strike="noStrike" kern="1200" cap="none" spc="0" normalizeH="0" baseline="0" noProof="0">
                <a:ln>
                  <a:noFill/>
                </a:ln>
                <a:solidFill>
                  <a:srgbClr val="000000"/>
                </a:solidFill>
                <a:effectLst/>
                <a:uLnTx/>
                <a:uFillTx/>
                <a:latin typeface="Calibri"/>
                <a:ea typeface="Calibri"/>
                <a:cs typeface="Calibri"/>
              </a:rPr>
              <a:t>Tavaramerkit ja </a:t>
            </a:r>
            <a:r>
              <a:rPr lang="fi-FI" sz="1200" b="1" u="sng">
                <a:latin typeface="Calibri"/>
                <a:ea typeface="Calibri"/>
                <a:cs typeface="Calibri"/>
              </a:rPr>
              <a:t>pakkauksen / tuotteen ulkoasu </a:t>
            </a:r>
            <a:endParaRPr lang="fi-FI" sz="1200">
              <a:ea typeface="Calibri" panose="020F0502020204030204" pitchFamily="34" charset="0"/>
            </a:endParaRPr>
          </a:p>
          <a:p>
            <a:pPr rtl="0">
              <a:defRPr/>
            </a:pPr>
            <a:r>
              <a:rPr lang="fi-FI" sz="1200">
                <a:latin typeface="Calibri"/>
                <a:cs typeface="Calibri"/>
              </a:rPr>
              <a:t>"</a:t>
            </a:r>
            <a:r>
              <a:rPr lang="fi-FI" sz="1200" i="1">
                <a:latin typeface="Calibri"/>
                <a:cs typeface="Calibri"/>
              </a:rPr>
              <a:t>Tavaramerkki on mikä tahansa nimi, lause tai symboli, joka toimii brändinä, eli se kertoo yleisölle, että tuotteilla tai palveluilla on tietty lähde tai valmistaja</a:t>
            </a:r>
            <a:r>
              <a:rPr lang="fi-FI" sz="1200">
                <a:latin typeface="Calibri"/>
                <a:cs typeface="Calibri"/>
              </a:rPr>
              <a:t>"(Kattwinkel, 2017). Ne ajavat kilpailua antamalla tuotteelle tai yritykselle yritysidentiteettiä ja markkinointietua, joten startup-yritykset käyttävät tätä oikeutta identiteettinsä vahvistamiseen (Halt ym., 2017).</a:t>
            </a:r>
            <a:endParaRPr lang="fi-FI" sz="1200" b="1">
              <a:latin typeface="Calibri"/>
              <a:cs typeface="Calibri"/>
            </a:endParaRPr>
          </a:p>
          <a:p>
            <a:pPr rtl="0" fontAlgn="base">
              <a:defRPr/>
            </a:pP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lang="fi-FI" sz="1200">
                <a:latin typeface="Calibri"/>
                <a:ea typeface="Calibri"/>
                <a:cs typeface="Calibri"/>
              </a:rPr>
              <a:t>Ns. ’trade dress’ viittaa "materiaalien suunnitteluun ja muotoon, joihin tuote on pakattu" (Cornell Law School, n.d.). Toisin sanoen tavaran tai edun yleinen kaupallinen ulkonäkö osoittaa tai tunnistaa tavaran tai edun lähteen ja erottaa sen muiden vastaavista (International Trademark Association, n.d.). Saundersin ja Fluggen esimerkkinä (2021); Pepperidge Farmin Milano Cookies, Carvelin Fudgie the Whale Ice, Cream Cake, Dairy Queen -jäätelökierre päällä, Hersheyn suudelmat, Hersheyn suklaapatukka.</a:t>
            </a:r>
          </a:p>
          <a:p>
            <a:pPr algn="l" rtl="0" fontAlgn="base">
              <a:defRPr/>
            </a:pPr>
            <a:endParaRPr lang="fi-FI" sz="1200">
              <a:latin typeface="Calibri"/>
              <a:cs typeface="Calibri"/>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978152" y="1154009"/>
            <a:ext cx="4317657"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Immateriaalioikeudet</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098" name="Picture 2">
            <a:extLst>
              <a:ext uri="{FF2B5EF4-FFF2-40B4-BE49-F238E27FC236}">
                <a16:creationId xmlns:a16="http://schemas.microsoft.com/office/drawing/2014/main" id="{A6A5D019-A0BB-4C3C-0880-C4E483F8D0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828" y="9275508"/>
            <a:ext cx="565553" cy="5655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67CCD5B-1D7D-8C6E-62BA-A53B6C5C6444}"/>
              </a:ext>
            </a:extLst>
          </p:cNvPr>
          <p:cNvSpPr txBox="1"/>
          <p:nvPr/>
        </p:nvSpPr>
        <p:spPr>
          <a:xfrm>
            <a:off x="944077" y="9282669"/>
            <a:ext cx="6103131" cy="461665"/>
          </a:xfrm>
          <a:prstGeom prst="rect">
            <a:avLst/>
          </a:prstGeom>
          <a:noFill/>
        </p:spPr>
        <p:txBody>
          <a:bodyPr wrap="square">
            <a:spAutoFit/>
          </a:bodyPr>
          <a:lstStyle/>
          <a:p>
            <a:pPr algn="l" rtl="0" fontAlgn="base"/>
            <a:r>
              <a:rPr lang="fr-FR" sz="1200" b="1" i="0">
                <a:effectLst/>
                <a:latin typeface="Calibri" panose="020F0502020204030204" pitchFamily="34" charset="0"/>
                <a:ea typeface="Calibri" panose="020F0502020204030204" pitchFamily="34" charset="0"/>
                <a:cs typeface="Calibri" panose="020F0502020204030204" pitchFamily="34" charset="0"/>
              </a:rPr>
              <a:t>Lukusuositus</a:t>
            </a:r>
            <a:r>
              <a:rPr lang="fr-FR" sz="1200" b="0" i="0">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fr-FR" sz="1200" b="0" i="0" u="sng" strike="noStrike">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https://www.reuters.com/article/us-eu-copyright-netherlands-food-idUSKCN1NI1IN</a:t>
            </a:r>
            <a:r>
              <a:rPr lang="fr-FR" sz="1200" b="0" i="0">
                <a:effectLst/>
                <a:latin typeface="Calibri" panose="020F0502020204030204" pitchFamily="34" charset="0"/>
                <a:ea typeface="Calibri" panose="020F0502020204030204" pitchFamily="34" charset="0"/>
                <a:cs typeface="Calibri" panose="020F0502020204030204" pitchFamily="34" charset="0"/>
              </a:rPr>
              <a:t> </a:t>
            </a:r>
          </a:p>
        </p:txBody>
      </p:sp>
      <p:sp>
        <p:nvSpPr>
          <p:cNvPr id="35" name="Text Placeholder 1">
            <a:extLst>
              <a:ext uri="{FF2B5EF4-FFF2-40B4-BE49-F238E27FC236}">
                <a16:creationId xmlns:a16="http://schemas.microsoft.com/office/drawing/2014/main" id="{2F08F3FD-4965-1AD1-F2F2-2317D3356A66}"/>
              </a:ext>
            </a:extLst>
          </p:cNvPr>
          <p:cNvSpPr>
            <a:spLocks noGrp="1"/>
          </p:cNvSpPr>
          <p:nvPr>
            <p:ph type="body" sz="quarter" idx="30"/>
          </p:nvPr>
        </p:nvSpPr>
        <p:spPr>
          <a:xfrm>
            <a:off x="1034675" y="333171"/>
            <a:ext cx="6274001" cy="789162"/>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500" err="1"/>
              <a:t>Elintarvikkeiden</a:t>
            </a:r>
            <a:r>
              <a:rPr lang="en-IE" sz="3500"/>
              <a:t> </a:t>
            </a:r>
            <a:r>
              <a:rPr lang="en-IE" sz="3500" err="1"/>
              <a:t>markkinointi</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sz="3500"/>
          </a:p>
        </p:txBody>
      </p:sp>
    </p:spTree>
    <p:extLst>
      <p:ext uri="{BB962C8B-B14F-4D97-AF65-F5344CB8AC3E}">
        <p14:creationId xmlns:p14="http://schemas.microsoft.com/office/powerpoint/2010/main" val="238686685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69112-BDCC-6434-0022-21066971E4D8}"/>
              </a:ext>
            </a:extLst>
          </p:cNvPr>
          <p:cNvSpPr>
            <a:spLocks noGrp="1"/>
          </p:cNvSpPr>
          <p:nvPr>
            <p:ph type="body" sz="quarter" idx="30"/>
          </p:nvPr>
        </p:nvSpPr>
        <p:spPr/>
        <p:txBody>
          <a:bodyPr lIns="91440" tIns="45720" rIns="91440" bIns="45720" anchor="t">
            <a:noAutofit/>
          </a:bodyPr>
          <a:lstStyle/>
          <a:p>
            <a:pPr algn="l" rtl="0"/>
            <a:r>
              <a:rPr lang="en-IE" sz="3600" b="1">
                <a:latin typeface="Calibri"/>
                <a:ea typeface="Calibri"/>
                <a:cs typeface="Calibri"/>
              </a:rPr>
              <a:t>Esipuhe</a:t>
            </a:r>
            <a:endParaRPr lang="en-IE" sz="3600">
              <a:latin typeface="Calibri"/>
              <a:ea typeface="Calibri"/>
              <a:cs typeface="Calibri"/>
            </a:endParaRPr>
          </a:p>
        </p:txBody>
      </p:sp>
      <p:sp>
        <p:nvSpPr>
          <p:cNvPr id="3" name="Text Placeholder 2">
            <a:extLst>
              <a:ext uri="{FF2B5EF4-FFF2-40B4-BE49-F238E27FC236}">
                <a16:creationId xmlns:a16="http://schemas.microsoft.com/office/drawing/2014/main" id="{D9EC9468-E343-4944-2AFD-AF4490B12DDC}"/>
              </a:ext>
            </a:extLst>
          </p:cNvPr>
          <p:cNvSpPr>
            <a:spLocks noGrp="1"/>
          </p:cNvSpPr>
          <p:nvPr>
            <p:ph type="body" sz="quarter" idx="32"/>
          </p:nvPr>
        </p:nvSpPr>
        <p:spPr>
          <a:xfrm>
            <a:off x="903720" y="2441849"/>
            <a:ext cx="6143488" cy="6820641"/>
          </a:xfrm>
        </p:spPr>
        <p:txBody>
          <a:bodyPr lIns="91440" tIns="45720" rIns="91440" bIns="45720" numCol="1" spcCol="288000" anchor="t">
            <a:noAutofit/>
          </a:bodyPr>
          <a:lstStyle/>
          <a:p>
            <a:pPr rtl="0" fontAlgn="base"/>
            <a:r>
              <a:rPr lang="fi-FI" sz="1200" b="0" i="0">
                <a:solidFill>
                  <a:srgbClr val="000000"/>
                </a:solidFill>
                <a:effectLst/>
                <a:latin typeface="Calibri"/>
                <a:ea typeface="Calibri" panose="020F0502020204030204" pitchFamily="34" charset="0"/>
                <a:cs typeface="Calibri"/>
              </a:rPr>
              <a:t>Maailman kasvava ruoan kysyntä, ilmastonmuutokseen liittyvät resurssien rajallisuus ja maatalouden kyvyttömyys vastata kasvavaan kysyntään pakottavat ihmiskunnan kehittämään kestävämpiä järjestelmiä. Kestävien ja eettisten käytäntöjen tarpeesta on tullut haaste, johon Euroopan unioni (EU) ja Yhdistyneet Kansakunnat (YK) rohkaisevat kaikkia tarttumaan.</a:t>
            </a:r>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Euroopan komission mukaan elintarvike- ja juoma-ala on suurin valmistava teollisuus, joka luo kilpailuedullaan merkittävän kauppataseen ylijäämän. Tätä korkean lisäarvon alaa hallitsevat pk-yritykset. Pk-yritykset ovat kuitenkin olleet hitaita reagoimaan, koska niillä ei ole ammatillista kapasiteettia, riittäviä taitoja tai tietoja innovatiivisen muutoksen käynnistämiseen eettisen ja kestävän ruoan liiketoiminnan kehittämisessä, tuotannossa ja markkinoinnissa.</a:t>
            </a:r>
            <a:endParaRPr lang="fi-FI" sz="1200" b="0" i="0">
              <a:solidFill>
                <a:srgbClr val="000000"/>
              </a:solidFill>
              <a:latin typeface="Calibri"/>
              <a:ea typeface="Calibri" panose="020F0502020204030204" pitchFamily="34" charset="0"/>
              <a:cs typeface="Calibri"/>
            </a:endParaRPr>
          </a:p>
          <a:p>
            <a:pPr rtl="0"/>
            <a:endParaRPr lang="fi-FI" sz="1200">
              <a:ea typeface="Calibri" panose="020F0502020204030204" pitchFamily="34" charset="0"/>
            </a:endParaRPr>
          </a:p>
          <a:p>
            <a:pPr rtl="0"/>
            <a:r>
              <a:rPr lang="fi-FI" sz="1200" b="1">
                <a:latin typeface="Calibri"/>
                <a:ea typeface="Calibri" panose="020F0502020204030204" pitchFamily="34" charset="0"/>
                <a:cs typeface="Calibri"/>
              </a:rPr>
              <a:t>Eettisen elintarvikeyrittäjyyden </a:t>
            </a:r>
            <a:r>
              <a:rPr lang="fi-FI" sz="1200">
                <a:latin typeface="Calibri"/>
                <a:ea typeface="Calibri" panose="020F0502020204030204" pitchFamily="34" charset="0"/>
                <a:cs typeface="Calibri"/>
              </a:rPr>
              <a:t>– </a:t>
            </a:r>
            <a:r>
              <a:rPr lang="fi-FI" sz="1200" err="1">
                <a:latin typeface="Calibri"/>
                <a:ea typeface="Calibri" panose="020F0502020204030204" pitchFamily="34" charset="0"/>
                <a:cs typeface="Calibri"/>
              </a:rPr>
              <a:t>Ethical</a:t>
            </a:r>
            <a:r>
              <a:rPr lang="fi-FI" sz="1200">
                <a:latin typeface="Calibri"/>
                <a:ea typeface="Calibri" panose="020F0502020204030204" pitchFamily="34" charset="0"/>
                <a:cs typeface="Calibri"/>
              </a:rPr>
              <a:t> Food </a:t>
            </a:r>
            <a:r>
              <a:rPr lang="fi-FI" sz="1200" err="1">
                <a:latin typeface="Calibri"/>
                <a:ea typeface="Calibri" panose="020F0502020204030204" pitchFamily="34" charset="0"/>
                <a:cs typeface="Calibri"/>
              </a:rPr>
              <a:t>Entrepreneuships</a:t>
            </a:r>
            <a:r>
              <a:rPr lang="fi-FI" sz="1200">
                <a:latin typeface="Calibri"/>
                <a:ea typeface="Calibri" panose="020F0502020204030204" pitchFamily="34" charset="0"/>
                <a:cs typeface="Calibri"/>
              </a:rPr>
              <a:t> (EFE) – hanke pyrkii käynnistämään muutoksen tässä suhteessa. Sen tarkoituksena on rohkaista ja edistää potentiaalisia yrittäjiä ottamaan harppaus tietojensa ja toimintojensa kehittämisessä.</a:t>
            </a:r>
          </a:p>
          <a:p>
            <a:pPr rtl="0"/>
            <a:endParaRPr lang="fi-FI" sz="1200">
              <a:ea typeface="Calibri" panose="020F0502020204030204" pitchFamily="34" charset="0"/>
            </a:endParaRPr>
          </a:p>
          <a:p>
            <a:pPr rtl="0"/>
            <a:endParaRPr lang="fi-FI" sz="1200">
              <a:latin typeface="Calibri"/>
              <a:ea typeface="Calibri" panose="020F0502020204030204" pitchFamily="34" charset="0"/>
              <a:cs typeface="Calibri"/>
            </a:endParaRPr>
          </a:p>
          <a:p>
            <a:pPr rtl="0"/>
            <a:endParaRPr lang="fi-FI" sz="1200">
              <a:ea typeface="Calibri" panose="020F0502020204030204" pitchFamily="34" charset="0"/>
            </a:endParaRPr>
          </a:p>
          <a:p>
            <a:pPr rtl="0"/>
            <a:endParaRPr lang="fi-FI" sz="1200">
              <a:ea typeface="Calibri" panose="020F0502020204030204" pitchFamily="34" charset="0"/>
            </a:endParaRPr>
          </a:p>
          <a:p>
            <a:pPr rtl="0"/>
            <a:endParaRPr lang="fi-FI" sz="1200">
              <a:ea typeface="Calibri" panose="020F0502020204030204" pitchFamily="34" charset="0"/>
            </a:endParaRPr>
          </a:p>
          <a:p>
            <a:pPr rtl="0"/>
            <a:endParaRPr lang="fi-FI" sz="1200">
              <a:ea typeface="Calibri" panose="020F0502020204030204" pitchFamily="34" charset="0"/>
            </a:endParaRPr>
          </a:p>
          <a:p>
            <a:pPr rtl="0"/>
            <a:endParaRPr lang="fi-FI" sz="1200" b="1">
              <a:ea typeface="Calibri" panose="020F0502020204030204" pitchFamily="34" charset="0"/>
            </a:endParaRPr>
          </a:p>
          <a:p>
            <a:pPr algn="ctr" rtl="0"/>
            <a:r>
              <a:rPr lang="fi-FI" sz="1000">
                <a:latin typeface="Calibri"/>
                <a:ea typeface="Calibri" panose="020F0502020204030204" pitchFamily="34" charset="0"/>
                <a:cs typeface="Calibri"/>
              </a:rPr>
              <a:t>Erasmus + EFE -projektin logo - Food for People – Planet – </a:t>
            </a:r>
            <a:r>
              <a:rPr lang="fi-FI" sz="1000" err="1">
                <a:latin typeface="Calibri"/>
                <a:ea typeface="Calibri" panose="020F0502020204030204" pitchFamily="34" charset="0"/>
                <a:cs typeface="Calibri"/>
              </a:rPr>
              <a:t>Profit</a:t>
            </a:r>
            <a:endParaRPr lang="fi-FI" sz="1000">
              <a:ea typeface="Calibri" panose="020F0502020204030204" pitchFamily="34" charset="0"/>
            </a:endParaRPr>
          </a:p>
          <a:p>
            <a:pPr rtl="0"/>
            <a:endParaRPr lang="fi-FI" sz="1200">
              <a:ea typeface="Calibri" panose="020F0502020204030204" pitchFamily="34" charset="0"/>
            </a:endParaRPr>
          </a:p>
          <a:p>
            <a:pPr rtl="0"/>
            <a:r>
              <a:rPr lang="fi-FI" sz="1200">
                <a:latin typeface="Calibri"/>
                <a:ea typeface="Calibri" panose="020F0502020204030204" pitchFamily="34" charset="0"/>
                <a:cs typeface="Calibri"/>
              </a:rPr>
              <a:t>Eettisen ruoan käsite perustuu kolmeen peruspilariin:</a:t>
            </a:r>
            <a:endParaRPr lang="fi-FI" sz="1200">
              <a:ea typeface="Calibri" panose="020F0502020204030204" pitchFamily="34" charset="0"/>
            </a:endParaRPr>
          </a:p>
          <a:p>
            <a:pPr marL="171450" indent="-171450" rtl="0">
              <a:buFont typeface="Arial" panose="020B0604020202020204" pitchFamily="34" charset="0"/>
              <a:buChar char="•"/>
            </a:pPr>
            <a:r>
              <a:rPr lang="fi-FI" sz="1200">
                <a:latin typeface="Calibri"/>
                <a:ea typeface="Calibri" panose="020F0502020204030204" pitchFamily="34" charset="0"/>
                <a:cs typeface="Calibri"/>
              </a:rPr>
              <a:t>ihmisten (kuluttajan ja työntekijöiden) huomioon ottaminen,</a:t>
            </a:r>
            <a:endParaRPr lang="fi-FI" sz="1200">
              <a:ea typeface="Calibri" panose="020F0502020204030204" pitchFamily="34" charset="0"/>
            </a:endParaRPr>
          </a:p>
          <a:p>
            <a:pPr marL="171450" indent="-171450" rtl="0">
              <a:buFont typeface="Arial" panose="020B0604020202020204" pitchFamily="34" charset="0"/>
              <a:buChar char="•"/>
            </a:pPr>
            <a:r>
              <a:rPr lang="fi-FI" sz="1200">
                <a:latin typeface="Calibri"/>
                <a:ea typeface="Calibri" panose="020F0502020204030204" pitchFamily="34" charset="0"/>
                <a:cs typeface="Calibri"/>
              </a:rPr>
              <a:t>luonto (keskiössä luonnon kantokyky) ja</a:t>
            </a:r>
            <a:endParaRPr lang="fi-FI" sz="1200">
              <a:ea typeface="Calibri" panose="020F0502020204030204" pitchFamily="34" charset="0"/>
            </a:endParaRPr>
          </a:p>
          <a:p>
            <a:pPr marL="171450" indent="-171450" rtl="0">
              <a:buFont typeface="Arial" panose="020B0604020202020204" pitchFamily="34" charset="0"/>
              <a:buChar char="•"/>
            </a:pPr>
            <a:r>
              <a:rPr lang="fi-FI" sz="1200">
                <a:latin typeface="Calibri"/>
                <a:ea typeface="Calibri" panose="020F0502020204030204" pitchFamily="34" charset="0"/>
                <a:cs typeface="Calibri"/>
              </a:rPr>
              <a:t>eläimet (erityisesti eläinten oikeudet ja hyvinvointi).</a:t>
            </a:r>
            <a:endParaRPr lang="fi-FI" sz="1200">
              <a:ea typeface="Calibri" panose="020F0502020204030204" pitchFamily="34" charset="0"/>
            </a:endParaRPr>
          </a:p>
          <a:p>
            <a:pPr rtl="0"/>
            <a:endParaRPr lang="fi-FI" sz="1200">
              <a:ea typeface="Calibri" panose="020F0502020204030204" pitchFamily="34" charset="0"/>
            </a:endParaRPr>
          </a:p>
          <a:p>
            <a:pPr rtl="0"/>
            <a:r>
              <a:rPr lang="fi-FI" sz="1200">
                <a:latin typeface="Calibri"/>
                <a:ea typeface="Calibri" panose="020F0502020204030204" pitchFamily="34" charset="0"/>
                <a:cs typeface="Calibri"/>
              </a:rPr>
              <a:t>EFE-hanke edistää merkittävästi elintarvikealan korkeakouluopettajien ammatillista kehittymistä lisäämällä heidän pedagogisia taitojaan kehittää ja opettaa uusia elintarvikeyrittäjyyden toimintatapoja, jotka perustuvat kolmikantaiseen (People-Planet-</a:t>
            </a:r>
            <a:r>
              <a:rPr lang="fi-FI" sz="1200" err="1">
                <a:latin typeface="Calibri"/>
                <a:ea typeface="Calibri" panose="020F0502020204030204" pitchFamily="34" charset="0"/>
                <a:cs typeface="Calibri"/>
              </a:rPr>
              <a:t>Profit</a:t>
            </a:r>
            <a:r>
              <a:rPr lang="fi-FI" sz="1200">
                <a:latin typeface="Calibri"/>
                <a:ea typeface="Calibri" panose="020F0502020204030204" pitchFamily="34" charset="0"/>
                <a:cs typeface="Calibri"/>
              </a:rPr>
              <a:t>) -liiketoimintaan. Uusi elintarvikeyrittäjien sukupolvi saa valmiudet käynnistää ja kehittää uusia eettisiä elintarvikeyrityksiä.</a:t>
            </a:r>
            <a:endParaRPr lang="fi-FI" sz="1200">
              <a:ea typeface="Calibri" panose="020F0502020204030204" pitchFamily="34" charset="0"/>
            </a:endParaRPr>
          </a:p>
        </p:txBody>
      </p:sp>
      <p:pic>
        <p:nvPicPr>
          <p:cNvPr id="16388" name="Picture 4">
            <a:extLst>
              <a:ext uri="{FF2B5EF4-FFF2-40B4-BE49-F238E27FC236}">
                <a16:creationId xmlns:a16="http://schemas.microsoft.com/office/drawing/2014/main" id="{F923EBBE-2213-E9C7-829C-A56F525E51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3864" y="5345906"/>
            <a:ext cx="27432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  Description automatically generated">
            <a:extLst>
              <a:ext uri="{FF2B5EF4-FFF2-40B4-BE49-F238E27FC236}">
                <a16:creationId xmlns:a16="http://schemas.microsoft.com/office/drawing/2014/main" id="{7D78A05F-B223-9635-4174-14B207E4B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02" y="335475"/>
            <a:ext cx="1716677" cy="1434792"/>
          </a:xfrm>
          <a:prstGeom prst="rect">
            <a:avLst/>
          </a:prstGeom>
        </p:spPr>
      </p:pic>
    </p:spTree>
    <p:extLst>
      <p:ext uri="{BB962C8B-B14F-4D97-AF65-F5344CB8AC3E}">
        <p14:creationId xmlns:p14="http://schemas.microsoft.com/office/powerpoint/2010/main" val="64772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20284" y="599893"/>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Vastuullinen</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ja</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lang="en-IE" sz="3500" err="1"/>
              <a:t>yksilön</a:t>
            </a:r>
            <a:r>
              <a:rPr lang="en-IE" sz="3500"/>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endPar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5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lang="fi-FI" sz="1400" b="1">
                <a:solidFill>
                  <a:schemeClr val="tx1"/>
                </a:solidFill>
                <a:highlight>
                  <a:srgbClr val="F79037"/>
                </a:highlight>
                <a:latin typeface="Calibri"/>
                <a:ea typeface="Calibri" panose="020F0502020204030204" pitchFamily="34" charset="0"/>
                <a:cs typeface="Calibri"/>
              </a:rPr>
              <a:t>Tavoite: </a:t>
            </a:r>
            <a:r>
              <a:rPr kumimoji="0" lang="fi-FI" sz="1400" b="1" i="0" u="none" strike="noStrike" kern="1200" cap="none" spc="0" normalizeH="0" baseline="0" noProof="0">
                <a:ln>
                  <a:noFill/>
                </a:ln>
                <a:solidFill>
                  <a:schemeClr val="tx1"/>
                </a:solidFill>
                <a:effectLst/>
                <a:highlight>
                  <a:srgbClr val="F79037"/>
                </a:highlight>
                <a:uLnTx/>
                <a:uFillTx/>
                <a:latin typeface="Calibri"/>
                <a:ea typeface="Calibri"/>
                <a:cs typeface="Calibri"/>
              </a:rPr>
              <a:t>Ymmärrys, mitä vastuullinen kulutus on …</a:t>
            </a:r>
            <a:endParaRPr lang="fi-FI" sz="1400" b="1" i="0" u="none" strike="noStrike" kern="1200" cap="none" spc="0" normalizeH="0" baseline="0" noProof="0">
              <a:ln>
                <a:noFill/>
              </a:ln>
              <a:solidFill>
                <a:schemeClr val="tx1"/>
              </a:solidFill>
              <a:effectLst/>
              <a:highlight>
                <a:srgbClr val="F79037"/>
              </a:highlight>
              <a:uLnTx/>
              <a:uFillTx/>
              <a:latin typeface="Calibri"/>
              <a:ea typeface="Calibri"/>
              <a:cs typeface="Calibri"/>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200">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a:cs typeface="Calibri"/>
              </a:rPr>
              <a:t>Kuka on vastuullinen kuluttaja? On hyvä pohtia, ovatko ihmiset vastuullisia kuluttajia syödessään ruokaa. Yhteiskunnallisesti vastuullinen kuluttaja on "</a:t>
            </a:r>
            <a:r>
              <a:rPr kumimoji="0" lang="fi-FI" sz="1200" i="1" u="none" strike="noStrike" kern="1200" cap="none" spc="0" normalizeH="0" baseline="0" noProof="0">
                <a:ln>
                  <a:noFill/>
                </a:ln>
                <a:solidFill>
                  <a:srgbClr val="000000"/>
                </a:solidFill>
                <a:effectLst/>
                <a:uLnTx/>
                <a:uFillTx/>
                <a:latin typeface="Calibri"/>
                <a:ea typeface="Calibri"/>
                <a:cs typeface="Calibri"/>
              </a:rPr>
              <a:t>kuluttaja, joka perustaa tuotteidensa hankinnan, käytön ja hävittämisen halulle minimoida tai eliminoida haitalliset vaikutukset ja maksimoida pitkän aikavälin hyödyllinen vaikutus yhteiskunnassa</a:t>
            </a:r>
            <a:r>
              <a:rPr kumimoji="0" lang="fi-FI" sz="1200" i="0" u="none" strike="noStrike" kern="1200" cap="none" spc="0" normalizeH="0" baseline="0" noProof="0">
                <a:ln>
                  <a:noFill/>
                </a:ln>
                <a:solidFill>
                  <a:srgbClr val="000000"/>
                </a:solidFill>
                <a:effectLst/>
                <a:uLnTx/>
                <a:uFillTx/>
                <a:latin typeface="Calibri"/>
                <a:ea typeface="Calibri"/>
                <a:cs typeface="Calibri"/>
              </a:rPr>
              <a:t>” (Mohr et al., 2001, s. 47). Nykymaailmassa vastuullinen ruoan kulutus on kriittistä monista syistä. Ensinnäkin kotitalouksien ruoankulutus on vastuussa yli 60 prosentista maailmanlaajuisista kasvihuonekaasupäästöistä ja 50–80 prosentista resurssien kokonaiskäytöstä (Ivanova et al., 2016). Toiseksi ympäristön kestävyys on tärkeä tosiasia maailman tulevaisuuden kannalta.</a:t>
            </a:r>
          </a:p>
          <a:p>
            <a:pPr rtl="0" fontAlgn="base">
              <a:defRPr/>
            </a:pP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a:cs typeface="Calibri"/>
              </a:rPr>
              <a:t>Ympäristön kannalta kestävä elintarvikkeiden kulutus (ESFC</a:t>
            </a:r>
            <a:r>
              <a:rPr lang="fi-FI" sz="1200">
                <a:latin typeface="Calibri"/>
                <a:ea typeface="Calibri"/>
                <a:cs typeface="Calibri"/>
              </a:rPr>
              <a:t>) </a:t>
            </a:r>
            <a:r>
              <a:rPr kumimoji="0" lang="fi-FI" sz="1200" i="0" u="none" strike="noStrike" kern="1200" cap="none" spc="0" normalizeH="0" baseline="0" noProof="0">
                <a:ln>
                  <a:noFill/>
                </a:ln>
                <a:solidFill>
                  <a:srgbClr val="000000"/>
                </a:solidFill>
                <a:effectLst/>
                <a:uLnTx/>
                <a:uFillTx/>
                <a:latin typeface="Calibri"/>
                <a:ea typeface="Calibri"/>
                <a:cs typeface="Calibri"/>
              </a:rPr>
              <a:t>voidaan määritellä elintarvikkeiden käytöksi "</a:t>
            </a:r>
            <a:r>
              <a:rPr kumimoji="0" lang="fi-FI" sz="1200" i="1" u="none" strike="noStrike" kern="1200" cap="none" spc="0" normalizeH="0" baseline="0" noProof="0">
                <a:ln>
                  <a:noFill/>
                </a:ln>
                <a:solidFill>
                  <a:srgbClr val="000000"/>
                </a:solidFill>
                <a:effectLst/>
                <a:uLnTx/>
                <a:uFillTx/>
                <a:latin typeface="Calibri"/>
                <a:ea typeface="Calibri"/>
                <a:cs typeface="Calibri"/>
              </a:rPr>
              <a:t>jotka vastaavat perustarpeisiin ja </a:t>
            </a:r>
            <a:r>
              <a:rPr lang="fi-FI" sz="1200" i="1">
                <a:latin typeface="Calibri"/>
                <a:ea typeface="Calibri"/>
                <a:cs typeface="Calibri"/>
              </a:rPr>
              <a:t>parantavat </a:t>
            </a:r>
            <a:r>
              <a:rPr kumimoji="0" lang="fi-FI" sz="1200" i="1" u="none" strike="noStrike" kern="1200" cap="none" spc="0" normalizeH="0" baseline="0" noProof="0">
                <a:ln>
                  <a:noFill/>
                </a:ln>
                <a:solidFill>
                  <a:srgbClr val="000000"/>
                </a:solidFill>
                <a:effectLst/>
                <a:uLnTx/>
                <a:uFillTx/>
                <a:latin typeface="Calibri"/>
                <a:ea typeface="Calibri"/>
                <a:cs typeface="Calibri"/>
              </a:rPr>
              <a:t>elämänlaatua samalla kun minimoivat luonnonvarojen, myrkyllisten materiaalien käytön sekä jätteiden ja saastepäästöjen elinkaaren aikana, jotta tulevien sukupolvien tarpeet eivät vaarantuisi</a:t>
            </a:r>
            <a:r>
              <a:rPr kumimoji="0" lang="fi-FI" sz="1200" i="0" u="none" strike="noStrike" kern="1200" cap="none" spc="0" normalizeH="0" baseline="0" noProof="0">
                <a:ln>
                  <a:noFill/>
                </a:ln>
                <a:solidFill>
                  <a:srgbClr val="000000"/>
                </a:solidFill>
                <a:effectLst/>
                <a:uLnTx/>
                <a:uFillTx/>
                <a:latin typeface="Calibri"/>
                <a:ea typeface="Calibri"/>
                <a:cs typeface="Calibri"/>
              </a:rPr>
              <a:t>” (Oslon pyöreä pöytä kestävästä tuotannosta ja kulutuksesta, 1994). Nämä kaksi käsitettä voidaan yhdistää ja todeta, että vastuullinen kuluttaja on ihminen, joka myös huolehtii ympäristön kestävyydestä kaikissa vaiheissa pellolta ruokapöytään.</a:t>
            </a:r>
            <a:r>
              <a:rPr lang="fi-FI" sz="1200">
                <a:latin typeface="Calibri"/>
                <a:ea typeface="Calibri"/>
                <a:cs typeface="Calibri"/>
              </a:rPr>
              <a:t>  </a:t>
            </a:r>
            <a:endParaRPr lang="fi-FI" sz="1200" i="0" u="none" strike="noStrike" kern="1200" cap="none" spc="0" normalizeH="0" baseline="0" noProof="0">
              <a:ln>
                <a:noFill/>
              </a:ln>
              <a:solidFill>
                <a:srgbClr val="000000"/>
              </a:solidFill>
              <a:effectLst/>
              <a:uLnTx/>
              <a:uFillTx/>
              <a:ea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a:cs typeface="Calibri"/>
              </a:rPr>
              <a:t>On olemassa monia erilaisia ​​kuluttajia, joilla on erilaiset mieltymykset ja valinnat </a:t>
            </a:r>
            <a:r>
              <a:rPr lang="fi-FI" sz="1200">
                <a:latin typeface="Calibri"/>
                <a:ea typeface="Calibri"/>
                <a:cs typeface="Calibri"/>
              </a:rPr>
              <a:t>ruoan kulutustottumuksissa myös kulttuurisesti</a:t>
            </a:r>
            <a:r>
              <a:rPr kumimoji="0" lang="fi-FI" sz="1200" i="0" u="none" strike="noStrike" kern="1200" cap="none" spc="0" normalizeH="0" baseline="0" noProof="0">
                <a:ln>
                  <a:noFill/>
                </a:ln>
                <a:solidFill>
                  <a:srgbClr val="000000"/>
                </a:solidFill>
                <a:effectLst/>
                <a:uLnTx/>
                <a:uFillTx/>
                <a:latin typeface="Calibri"/>
                <a:ea typeface="Calibri"/>
                <a:cs typeface="Calibri"/>
              </a:rPr>
              <a:t>. </a:t>
            </a:r>
            <a:r>
              <a:rPr lang="fi-FI" sz="1200">
                <a:latin typeface="Calibri"/>
                <a:ea typeface="Calibri"/>
                <a:cs typeface="Calibri"/>
              </a:rPr>
              <a:t>Ruokailutottumuksia, jotka määritellään tietoiseksi ja toistuvaksi tiettyjä ruokavalioita koskeviksi ruokailutavoiksi (Rivera Medina et. al., 2020) on </a:t>
            </a:r>
            <a:r>
              <a:rPr kumimoji="0" lang="fi-FI" sz="1200" i="0" u="none" strike="noStrike" kern="1200" cap="none" spc="0" normalizeH="0" baseline="0" noProof="0">
                <a:ln>
                  <a:noFill/>
                </a:ln>
                <a:solidFill>
                  <a:srgbClr val="000000"/>
                </a:solidFill>
                <a:effectLst/>
                <a:uLnTx/>
                <a:uFillTx/>
                <a:latin typeface="Calibri"/>
                <a:ea typeface="Calibri"/>
                <a:cs typeface="Calibri"/>
              </a:rPr>
              <a:t>vaikea muuttaa</a:t>
            </a:r>
            <a:r>
              <a:rPr lang="fi-FI" sz="1200">
                <a:latin typeface="Calibri"/>
                <a:ea typeface="Calibri"/>
                <a:cs typeface="Calibri"/>
              </a:rPr>
              <a:t>. Ruokamieltymykset ovat myös elintarvikkeiden markkinoinnin kohteena, jotta ne voivat vaikuttaa ruokamieltymyksiin ja ruokakäyttäytymisen taustalla oleviin kulttuurillisiin arvoihin (Cairns, 2019). Kun otetaan huomioon pyrkimykset siirtyä kestävämpään kulutustottumukseen, monilla ihmisillä on jo positiivisia asenteita (Vermeir et.al., 2020).</a:t>
            </a:r>
          </a:p>
          <a:p>
            <a:pPr rtl="0" fontAlgn="base">
              <a:defRPr/>
            </a:pPr>
            <a:endParaRPr lang="fi-FI" sz="1200">
              <a:solidFill>
                <a:schemeClr val="tx1">
                  <a:lumMod val="95000"/>
                  <a:lumOff val="5000"/>
                </a:schemeClr>
              </a:solidFill>
              <a:ea typeface="Calibri" panose="020F0502020204030204" pitchFamily="34" charset="0"/>
            </a:endParaRPr>
          </a:p>
          <a:p>
            <a:pPr rtl="0">
              <a:defRPr/>
            </a:pPr>
            <a:r>
              <a:rPr lang="fi-FI" sz="1200">
                <a:solidFill>
                  <a:schemeClr val="tx1">
                    <a:lumMod val="95000"/>
                    <a:lumOff val="5000"/>
                  </a:schemeClr>
                </a:solidFill>
                <a:latin typeface="Calibri"/>
                <a:ea typeface="Calibri" panose="020F0502020204030204" pitchFamily="34" charset="0"/>
                <a:cs typeface="Calibri"/>
              </a:rPr>
              <a:t>Kestävän ja vastuullisen kulutuksen tavoitteet kattavat pääosin myös tuotannon. Useat organisaatiot julkaisevat listan tavoitteista, jotka kattavat laajan alueen. Painopiste on </a:t>
            </a:r>
            <a:r>
              <a:rPr lang="fi-FI" sz="1200">
                <a:latin typeface="Calibri"/>
                <a:ea typeface="Calibri" panose="020F0502020204030204" pitchFamily="34" charset="0"/>
                <a:cs typeface="Calibri"/>
              </a:rPr>
              <a:t>tavaroiden valinnalla, käytöllä ja hävittämisellä suojellessa resurssien ja ihmisiä (Salonen, 2013) maailmassa, jossa moraaliset oikeudet uhrataan talouskasvulle (Bauman, 2008).</a:t>
            </a:r>
            <a:endParaRPr lang="fi-FI" sz="1200">
              <a:solidFill>
                <a:schemeClr val="tx1">
                  <a:lumMod val="95000"/>
                  <a:lumOff val="5000"/>
                </a:schemeClr>
              </a:solidFill>
              <a:ea typeface="Calibri" panose="020F0502020204030204" pitchFamily="34" charset="0"/>
            </a:endParaRPr>
          </a:p>
          <a:p>
            <a:pPr algn="l" rtl="0" fontAlgn="base">
              <a:defRPr/>
            </a:pPr>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66170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AA4D6CD4-C32B-021D-1C80-2D18635229C4}"/>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2CC2A98B-58FC-962C-7433-8EB63CC69797}"/>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1759F832-E65D-6845-B9B3-4D7317249065}"/>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AE3AC922-2D9A-CCC7-EF8F-96B251E7EFE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7A77CD2B-DBB7-F708-DF0A-7B1920BED035}"/>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3FEE0127-895A-9416-636C-CC98D58638E3}"/>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F59E3E4-ECC3-2CC5-4DFF-89E212D26272}"/>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9C9734CF-A6E1-ACB6-8DCF-871917B1A6A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476F1944-8955-C6E3-8863-8B441F0DDEEE}"/>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2F09E8-1489-B2CB-B8FB-1280C37EE67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1D7ACFD8-7A42-8596-CDB9-881467019AF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733E7CB1-9B88-35C2-479C-A5C5DCD618B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8EA745D9-B461-C5DB-37A5-9DA9C05E33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E7B056CE-8CBD-35C0-DA07-E7BDFE0B54F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AEC82746-997D-8A52-E4E2-D3C02C45F73B}"/>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5B9ACA5-8B83-9B03-1BA7-EE2D8865ED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280F7500-6E0B-832D-E0E2-1424E335B9E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3BEFE8C0-41A6-0BDF-FDC5-FA11663336E0}"/>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2C70E4CD-CCF8-4C7D-0324-79CE8C11321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EACE91A5-3C2D-F60E-05C0-A287B524187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6C322893-931E-D4EC-822A-7BE2D89B419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D09603C2-430B-4CA0-AA60-F345E2706155}"/>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62299C2F-93B3-9AAA-7D88-4B6366FD8DC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95F3731C-F7DF-78BE-31E8-9010CE559E3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9B7A41CF-C841-F86F-A9BF-D65783D02B8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74C792A0-9F1A-9832-94A7-E9F392D1D56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86CA2870-DFAD-9848-31CA-90E78E13DA9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 Placeholder 2">
            <a:extLst>
              <a:ext uri="{FF2B5EF4-FFF2-40B4-BE49-F238E27FC236}">
                <a16:creationId xmlns:a16="http://schemas.microsoft.com/office/drawing/2014/main" id="{86C62F65-6EFA-02C4-DF49-1B4A2C962259}"/>
              </a:ext>
            </a:extLst>
          </p:cNvPr>
          <p:cNvSpPr>
            <a:spLocks noGrp="1"/>
          </p:cNvSpPr>
          <p:nvPr>
            <p:ph type="body" sz="quarter" idx="32"/>
          </p:nvPr>
        </p:nvSpPr>
        <p:spPr>
          <a:xfrm>
            <a:off x="903721" y="2566627"/>
            <a:ext cx="6143488" cy="5294484"/>
          </a:xfrm>
        </p:spPr>
        <p:txBody>
          <a:bodyPr lIns="91440" tIns="45720" rIns="91440" bIns="45720" numCol="1" spcCol="288000" anchor="t">
            <a:noAutofit/>
          </a:bodyPr>
          <a:lstStyle/>
          <a:p>
            <a:pPr algn="l"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Ympäristöystävällistä kulutuskäyttäytymistä ovat esimerkiksi seuraavat neljä toimintatapaa:</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algn="l" rtl="0" fontAlgn="base">
              <a:buFont typeface="Arial" panose="020B0604020202020204" pitchFamily="34" charset="0"/>
              <a:buChar char="•"/>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vähentäminen (säästää energiaa ja vettä),</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algn="l" rtl="0" fontAlgn="base">
              <a:buFont typeface="Arial" panose="020B0604020202020204" pitchFamily="34" charset="0"/>
              <a:buChar char="•"/>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uudelleenkäytto (esim. muovipussit, pullot),</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algn="l" rtl="0" fontAlgn="base">
              <a:buFont typeface="Arial" panose="020B0604020202020204" pitchFamily="34" charset="0"/>
              <a:buChar char="•"/>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kierrättäminen ja</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algn="l" rtl="0" fontAlgn="base">
              <a:buFont typeface="Arial" panose="020B0604020202020204" pitchFamily="34" charset="0"/>
              <a:buChar char="•"/>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luomutuotteiden ostaminen.</a:t>
            </a:r>
            <a:r>
              <a:rPr lang="fi-FI" sz="1200">
                <a:latin typeface="Calibri"/>
                <a:ea typeface="Calibri" panose="020F0502020204030204" pitchFamily="34" charset="0"/>
                <a:cs typeface="Calibri"/>
              </a:rPr>
              <a:t> </a:t>
            </a: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marR="0" lvl="0" algn="l" defTabSz="2072941" rtl="0" eaLnBrk="1" fontAlgn="base" latinLnBrk="0" hangingPunct="1">
              <a:lnSpc>
                <a:spcPct val="100000"/>
              </a:lnSpc>
              <a:spcBef>
                <a:spcPts val="0"/>
              </a:spcBef>
              <a:spcAft>
                <a:spcPts val="0"/>
              </a:spcAft>
              <a:buClrTx/>
              <a:buSzTx/>
              <a:tabLst/>
              <a:defRPr/>
            </a:pPr>
            <a:endParaRPr lang="fi-FI" sz="1200">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Kaikilla elintarvikealan sidosryhmillä on vastuu. Esimerkiksi "tuottajien on kasvatettava enemmän ruokaa ja samalla vähennettävä kielteisiä ympäristövaikutuksia, kuten maaperän, veden ja ravinteiden menetystä, kasvihuonekaasupäästöjä ja ekosysteemien rappeutumista, ja kuluttajia on rohkaistava siirtymään ravitseviin ja turvallisiin ruokavalioihin, joilla on pienempi ympäristöjalanjälki". FAO, n.d.-b).</a:t>
            </a:r>
          </a:p>
          <a:p>
            <a:pPr rtl="0" fontAlgn="base">
              <a:defRPr/>
            </a:pPr>
            <a:endParaRPr lang="fi-FI" sz="1200" i="0"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Vastuulliseen ruuankulutukseen tulisi kuulua myös ruokamenekin ja ruokahävikin vähentäminen, joka voi olla maata, vettä, energiaa ja muita panoksia (FAO, 2011). Kestävä kulutus ja tuotanto voivat myös edistää siirtymistä kohti vihreää taloutta (YK, n.d.). Vihreä kulutus on toinen ilmaisu, joka kattaa "ympäristövastuullisen käytöksen, jolle on ominaista luonnon edistäminen ja ekologian suojeleminen", joka liittyy läheisesti kestävään kulutukseen (Yue et.al., 2020). Elintarvikkeiden hävikki voi tapahtua maataloustuotannon, sadonkorjuun, jalostuksen, varastoinnin, kuljetuksen, jakelun ja kulutuksen aikana.</a:t>
            </a:r>
          </a:p>
          <a:p>
            <a:pPr rtl="0" fontAlgn="base">
              <a:defRPr/>
            </a:pPr>
            <a:endParaRPr lang="fi-FI" sz="1200">
              <a:latin typeface="Calibri"/>
              <a:ea typeface="Calibri" panose="020F0502020204030204" pitchFamily="34" charset="0"/>
              <a:cs typeface="Calibri"/>
            </a:endParaRPr>
          </a:p>
          <a:p>
            <a:pPr rtl="0" fontAlgn="base">
              <a:defRPr/>
            </a:pPr>
            <a:r>
              <a:rPr lang="fi-FI" sz="1200">
                <a:latin typeface="Calibri"/>
                <a:ea typeface="Calibri" panose="020F0502020204030204" pitchFamily="34" charset="0"/>
                <a:cs typeface="Calibri"/>
              </a:rPr>
              <a:t>COVID-19-pandemia tarjosi maille mahdollisuuden rakentaa elvytyssuunnitelmia, jotka kääntäisivät nykyiset suuntaukset ja muuttaisivat kulutus- ja tuotantotottumuksiamme kohti kestävämpää tulevaisuutta. Kestävä kulutus ja tuotanto voivat myös edistää merkittävästi köyhyyden lievitystä ja siirtymistä vähähiiliseen ja vihreään talouteen.</a:t>
            </a:r>
          </a:p>
          <a:p>
            <a:pPr rtl="0" fontAlgn="base">
              <a:defRPr/>
            </a:pPr>
            <a:endParaRPr lang="fi-FI" sz="1200">
              <a:latin typeface="Calibri"/>
              <a:ea typeface="Calibri" panose="020F0502020204030204" pitchFamily="34" charset="0"/>
              <a:cs typeface="Calibri"/>
            </a:endParaRPr>
          </a:p>
          <a:p>
            <a:pPr rtl="0" fontAlgn="base">
              <a:defRPr/>
            </a:pPr>
            <a:r>
              <a:rPr lang="fi-FI" sz="1200" b="1">
                <a:latin typeface="Calibri"/>
                <a:ea typeface="Calibri" panose="020F0502020204030204" pitchFamily="34" charset="0"/>
                <a:cs typeface="Calibri"/>
              </a:rPr>
              <a:t>Vastuullisina kuluttajina meidän tulee myös olla hyvin herkkiä ruoan kulutuksessa, jos haluamme jättää kestävän ympäristön lastenlapsillemme.</a:t>
            </a:r>
            <a:endParaRPr lang="fi-FI" sz="1200" b="1" i="0" u="none" strike="noStrike" kern="1200" cap="none" spc="0" normalizeH="0" baseline="0" noProof="0">
              <a:ln>
                <a:noFill/>
              </a:ln>
              <a:solidFill>
                <a:srgbClr val="000000"/>
              </a:solidFill>
              <a:effectLst/>
              <a:uLnTx/>
              <a:uFillTx/>
              <a:ea typeface="Calibri" panose="020F0502020204030204" pitchFamily="34" charset="0"/>
            </a:endParaRPr>
          </a:p>
          <a:p>
            <a:pPr algn="l" rtl="0" fontAlgn="base">
              <a:defRPr/>
            </a:pPr>
            <a:endParaRPr lang="en-GB" sz="1200" b="1">
              <a:solidFill>
                <a:schemeClr val="tx1"/>
              </a:solidFill>
              <a:ea typeface="Calibri" panose="020F0502020204030204" pitchFamily="34" charset="0"/>
            </a:endParaRPr>
          </a:p>
        </p:txBody>
      </p:sp>
      <p:pic>
        <p:nvPicPr>
          <p:cNvPr id="5122" name="Picture 2">
            <a:extLst>
              <a:ext uri="{FF2B5EF4-FFF2-40B4-BE49-F238E27FC236}">
                <a16:creationId xmlns:a16="http://schemas.microsoft.com/office/drawing/2014/main" id="{9598E54D-6B6E-399E-A8C0-1D930A7C72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019" y="8560616"/>
            <a:ext cx="402493" cy="40249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F4898B4-A610-2D31-7E94-E46D7DF3CD95}"/>
              </a:ext>
            </a:extLst>
          </p:cNvPr>
          <p:cNvSpPr txBox="1"/>
          <p:nvPr/>
        </p:nvSpPr>
        <p:spPr>
          <a:xfrm>
            <a:off x="903720" y="8482699"/>
            <a:ext cx="6655955" cy="984885"/>
          </a:xfrm>
          <a:prstGeom prst="rect">
            <a:avLst/>
          </a:prstGeom>
          <a:noFill/>
        </p:spPr>
        <p:txBody>
          <a:bodyPr wrap="square">
            <a:spAutoFit/>
          </a:bodyPr>
          <a:lstStyle/>
          <a:p>
            <a:pPr algn="l" rtl="0" fontAlgn="base"/>
            <a:r>
              <a:rPr lang="en-US" sz="14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Musiikkiehdotuksia:</a:t>
            </a:r>
            <a:r>
              <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Jotkut kappaleet lisäävät eettistä herkkyyttä ;</a:t>
            </a:r>
          </a:p>
          <a:p>
            <a:pPr algn="l" rtl="0" fontAlgn="base"/>
            <a:endParaRPr lang="en-US" sz="8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Queen – Is this the World We Created...? (Official Lyric Video) - YouTube</a:t>
            </a:r>
            <a:endParaRPr lang="en-US" sz="1200" b="1">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 the Ghetto Elvis Presley With Lisa Marie Presley- YouTube</a:t>
            </a:r>
            <a:endParaRPr lang="en-US" sz="1200" b="1" i="0">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1">
            <a:extLst>
              <a:ext uri="{FF2B5EF4-FFF2-40B4-BE49-F238E27FC236}">
                <a16:creationId xmlns:a16="http://schemas.microsoft.com/office/drawing/2014/main" id="{901D5496-36D2-C052-05BA-F60063CDA6F8}"/>
              </a:ext>
            </a:extLst>
          </p:cNvPr>
          <p:cNvSpPr>
            <a:spLocks noGrp="1"/>
          </p:cNvSpPr>
          <p:nvPr>
            <p:ph type="body" sz="quarter" idx="30"/>
          </p:nvPr>
        </p:nvSpPr>
        <p:spPr>
          <a:xfrm>
            <a:off x="1420284" y="599893"/>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Vastuullinen</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ja</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lang="en-IE" sz="3500" err="1"/>
              <a:t>yksilön</a:t>
            </a:r>
            <a:r>
              <a:rPr lang="en-IE" sz="3500"/>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endPar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500"/>
          </a:p>
        </p:txBody>
      </p:sp>
    </p:spTree>
    <p:extLst>
      <p:ext uri="{BB962C8B-B14F-4D97-AF65-F5344CB8AC3E}">
        <p14:creationId xmlns:p14="http://schemas.microsoft.com/office/powerpoint/2010/main" val="245099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F2CCE17-0E8C-611B-BBE1-173BB4FE82EC}"/>
              </a:ext>
            </a:extLst>
          </p:cNvPr>
          <p:cNvSpPr txBox="1">
            <a:spLocks/>
          </p:cNvSpPr>
          <p:nvPr/>
        </p:nvSpPr>
        <p:spPr>
          <a:xfrm>
            <a:off x="1610168" y="347583"/>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500"/>
              <a:t>B.4. </a:t>
            </a:r>
            <a:r>
              <a:rPr lang="en-IE" sz="3500" err="1"/>
              <a:t>Vastuullinen</a:t>
            </a:r>
            <a:r>
              <a:rPr lang="en-IE" sz="3500"/>
              <a:t> </a:t>
            </a:r>
            <a:r>
              <a:rPr lang="en-IE" sz="3500" err="1"/>
              <a:t>kulutus</a:t>
            </a:r>
            <a:endParaRPr lang="en-IE" sz="3500"/>
          </a:p>
          <a:p>
            <a:pPr rtl="0"/>
            <a:endParaRPr lang="en-IE" sz="3500"/>
          </a:p>
        </p:txBody>
      </p:sp>
      <p:grpSp>
        <p:nvGrpSpPr>
          <p:cNvPr id="5" name="Graphic 2">
            <a:extLst>
              <a:ext uri="{FF2B5EF4-FFF2-40B4-BE49-F238E27FC236}">
                <a16:creationId xmlns:a16="http://schemas.microsoft.com/office/drawing/2014/main" id="{D678F606-7B12-B362-9EBD-10584E547430}"/>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1C4B6579-FF4A-4974-CB04-D54DF8F852B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CCFF0210-0CF3-2277-9B54-D0E84619E3BB}"/>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FB7A5E94-43C3-D8C1-079C-6D84E0BA303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A94920D6-FAAB-6783-F176-18481E48BA7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D536B2B6-6090-12B5-95FB-E76A57B9996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DA48C748-33D4-C4BD-C5DD-0E1601B1CA6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3F73C1F6-2777-0B49-3D3C-74D8B59014E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80EBD163-5461-25E8-B0BF-00128AF2AF1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C48BD62C-653D-72BB-338A-739A9603D6F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03D6E53E-B8C3-B235-8D53-E1650C07E64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682DAFDE-759A-682E-F305-3EC65CB16E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856A1A0C-8527-F49F-7A68-8047339F2E2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62C1D1F4-8A3D-0488-C4DD-DDD58EAD550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625F7460-C6F9-C51A-EA8D-532C6696D1AE}"/>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82F40FA-2D23-BB8B-2E09-33A707CB47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C6B69AF1-A187-7DB5-C9E3-E54F157B84F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F487AF7C-B930-C858-7CD0-16ACE2D28B8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B0E38CDB-5F29-013B-D8C0-49170576CC2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4E0A47C7-8E45-98BA-CFDB-0EE33FB8F40A}"/>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00D08CD8-2123-4C24-C179-6D0C9BA6B33F}"/>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6AF2180B-F113-F8B6-E9F1-B748FFD3B0FC}"/>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05D08726-57DE-AD8F-CF21-BE7A1BA3FF1E}"/>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F9C5B276-F6FC-3B80-48DD-4C78FAEDE92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D523D91A-4F88-D930-165C-9B0D76D49568}"/>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77506C55-3BD7-EC27-C250-FB1D1CF6EAE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D38572CB-D4EE-4897-9C6E-FCC526FB641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 Placeholder 4">
            <a:extLst>
              <a:ext uri="{FF2B5EF4-FFF2-40B4-BE49-F238E27FC236}">
                <a16:creationId xmlns:a16="http://schemas.microsoft.com/office/drawing/2014/main" id="{83F07D72-FEC5-0EA1-1A74-87A4C43633F9}"/>
              </a:ext>
            </a:extLst>
          </p:cNvPr>
          <p:cNvSpPr txBox="1">
            <a:spLocks/>
          </p:cNvSpPr>
          <p:nvPr/>
        </p:nvSpPr>
        <p:spPr>
          <a:xfrm>
            <a:off x="944078" y="2295483"/>
            <a:ext cx="6143488" cy="6135756"/>
          </a:xfrm>
          <a:prstGeom prst="rect">
            <a:avLst/>
          </a:prstGeom>
        </p:spPr>
        <p:txBody>
          <a:bodyPr lIns="91440" tIns="45720" rIns="91440" bIns="45720"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fi-FI" sz="1400" b="1">
                <a:latin typeface="Calibri"/>
                <a:cs typeface="Calibri"/>
              </a:rPr>
              <a:t>Markkinoinnin ja median vaikutus ruoan kulutuksessa</a:t>
            </a:r>
          </a:p>
          <a:p>
            <a:pPr algn="l" rtl="0"/>
            <a:endParaRPr lang="fi-FI" sz="600" b="1"/>
          </a:p>
          <a:p>
            <a:pPr rtl="0"/>
            <a:r>
              <a:rPr lang="fi-FI" sz="1200">
                <a:latin typeface="Calibri"/>
                <a:cs typeface="Calibri"/>
              </a:rPr>
              <a:t>Markkinoinnilla on laaja vaikutus elämäämme. American Marketing Association [AMA] (2017) määrittelee markkinoinnin aktiviteeteiksi, instituutioiksi ja prosesseiksi arvopalvelujen luomiseksi, viestimiseksi, toimittamiseksi ja vaihtamiseksi. Asiakasarvon luominen on pitkällä aikavälillä markkinoinnin päätarkoitus vakiintuneiden asiakassuhteiden kautta.</a:t>
            </a:r>
            <a:endParaRPr lang="fi-FI" sz="1200"/>
          </a:p>
          <a:p>
            <a:pPr rtl="0"/>
            <a:endParaRPr lang="fi-FI" sz="600"/>
          </a:p>
          <a:p>
            <a:pPr rtl="0"/>
            <a:r>
              <a:rPr lang="fi-FI" sz="1200">
                <a:latin typeface="Calibri"/>
                <a:cs typeface="Calibri"/>
              </a:rPr>
              <a:t>Asiakassuhteita solmitaan monien eri käytäntöjen kautta. Nämä käytännöt tapahtuvat markkinointiprosessien seurauksena, joka sisältää tuotteen, hinnan, promootion, paikan, ihmiset, fyysiset todisteet ja prosessit. Promootio sisältää mainonnan, myynninedistämisen, digitaalisen markkinoinnin ja kaiken muun tyyppisiä kampanjoita, joilla luodaan positiivinen vaikutus asiakkaisiin saadakseen heidät toimimaan tuotteen tai palvelun puolesta ostopäätökseen asti.</a:t>
            </a:r>
            <a:endParaRPr lang="fi-FI" sz="1200"/>
          </a:p>
          <a:p>
            <a:pPr rtl="0"/>
            <a:endParaRPr lang="fi-FI" sz="600"/>
          </a:p>
          <a:p>
            <a:pPr rtl="0"/>
            <a:r>
              <a:rPr lang="fi-FI" sz="1200">
                <a:latin typeface="Calibri"/>
                <a:cs typeface="Calibri"/>
              </a:rPr>
              <a:t>Ruokamarkkinointi on erityinen alue, jolla markkinointi keskittyy ruoan edistämiseen. Tämä voi johtaa ruoan kulutuksen lisääntymiseen tai ruokavalintojen muutoksiin.</a:t>
            </a:r>
          </a:p>
          <a:p>
            <a:pPr rtl="0"/>
            <a:endParaRPr lang="fi-FI" sz="800"/>
          </a:p>
          <a:p>
            <a:pPr rtl="0"/>
            <a:r>
              <a:rPr lang="fi-FI" sz="1200">
                <a:latin typeface="Calibri"/>
                <a:cs typeface="Calibri"/>
              </a:rPr>
              <a:t>"</a:t>
            </a:r>
            <a:r>
              <a:rPr lang="fi-FI" sz="1200" i="1">
                <a:latin typeface="Calibri"/>
                <a:cs typeface="Calibri"/>
              </a:rPr>
              <a:t>Ruoan kulutukseen vaikuttavat vaihtelevasti monet tekijät, kuten ruoan saatavuus, ruoan saatavuus ja ruoan valinta, joihin puolestaan ​​voivat vaikuttaa maantiede, väestörakenne, käytettävissä olevat tulot, kaupungistuminen, globalisaatio, markkinointi, uskonto, kulttuuri ja kuluttaja-asenteet.</a:t>
            </a:r>
            <a:r>
              <a:rPr lang="fi-FI" sz="1200">
                <a:latin typeface="Calibri"/>
                <a:cs typeface="Calibri"/>
              </a:rPr>
              <a:t>" (Kearney, 2010). Ruoan kulutus on erilaista eri yhteiskunnissa, mutta elintarvikemarkkinoinnin vaikutus ruoan kulutukseen on väistämätöntä. Esimerkiksi TFC:iden (Transnational Food Corporations) rooli ja supermarketien kasvu kehitysmaissa ovat elintarvikkeiden kulutustottumusten keskipisteessä.</a:t>
            </a:r>
            <a:endParaRPr lang="fi-FI" sz="1200"/>
          </a:p>
        </p:txBody>
      </p:sp>
      <p:sp>
        <p:nvSpPr>
          <p:cNvPr id="33" name="TextBox 32">
            <a:extLst>
              <a:ext uri="{FF2B5EF4-FFF2-40B4-BE49-F238E27FC236}">
                <a16:creationId xmlns:a16="http://schemas.microsoft.com/office/drawing/2014/main" id="{6384F92A-526C-4C7A-F56B-42603291DEE3}"/>
              </a:ext>
            </a:extLst>
          </p:cNvPr>
          <p:cNvSpPr txBox="1"/>
          <p:nvPr/>
        </p:nvSpPr>
        <p:spPr>
          <a:xfrm>
            <a:off x="1944958" y="995284"/>
            <a:ext cx="5362728" cy="830997"/>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Markkinoinnin</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median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vaikutus</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elintarvikkeiden</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kulutuksessa</a:t>
            </a:r>
            <a:endPar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0A49293E-A1A8-4C8D-62FB-92E0CCFF3BCD}"/>
              </a:ext>
            </a:extLst>
          </p:cNvPr>
          <p:cNvPicPr/>
          <p:nvPr/>
        </p:nvPicPr>
        <p:blipFill>
          <a:blip r:embed="rId2" cstate="screen">
            <a:extLst>
              <a:ext uri="{28A0092B-C50C-407E-A947-70E740481C1C}">
                <a14:useLocalDpi xmlns:a14="http://schemas.microsoft.com/office/drawing/2010/main"/>
              </a:ext>
            </a:extLst>
          </a:blip>
          <a:stretch>
            <a:fillRect/>
          </a:stretch>
        </p:blipFill>
        <p:spPr>
          <a:xfrm>
            <a:off x="772938" y="6356554"/>
            <a:ext cx="6827991" cy="4252631"/>
          </a:xfrm>
          <a:prstGeom prst="rect">
            <a:avLst/>
          </a:prstGeom>
        </p:spPr>
      </p:pic>
      <p:sp>
        <p:nvSpPr>
          <p:cNvPr id="35" name="Text Box 17">
            <a:extLst>
              <a:ext uri="{FF2B5EF4-FFF2-40B4-BE49-F238E27FC236}">
                <a16:creationId xmlns:a16="http://schemas.microsoft.com/office/drawing/2014/main" id="{033B7D2F-67C2-4133-1E25-A14078302A7A}"/>
              </a:ext>
            </a:extLst>
          </p:cNvPr>
          <p:cNvSpPr txBox="1"/>
          <p:nvPr/>
        </p:nvSpPr>
        <p:spPr>
          <a:xfrm>
            <a:off x="2439920" y="9080647"/>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a:solidFill>
                  <a:srgbClr val="FFFFFF"/>
                </a:solidFill>
                <a:effectLst/>
                <a:latin typeface="Source Sans 3"/>
                <a:ea typeface="Meiryo" panose="020B0604030504040204" pitchFamily="34" charset="-128"/>
                <a:cs typeface="Times New Roman" panose="02020603050405020304" pitchFamily="18" charset="0"/>
              </a:rPr>
              <a:t>Miltä brändi saa minut tuntemaan</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446C0B37-354F-5ADE-C37E-7E908A2EF362}"/>
              </a:ext>
            </a:extLst>
          </p:cNvPr>
          <p:cNvSpPr txBox="1"/>
          <p:nvPr/>
        </p:nvSpPr>
        <p:spPr>
          <a:xfrm>
            <a:off x="4410617" y="9268874"/>
            <a:ext cx="1489710" cy="523220"/>
          </a:xfrm>
          <a:prstGeom prst="rect">
            <a:avLst/>
          </a:prstGeom>
          <a:noFill/>
        </p:spPr>
        <p:txBody>
          <a:bodyPr wrap="square">
            <a:spAutoFit/>
          </a:bodyPr>
          <a:lstStyle/>
          <a:p>
            <a:pPr algn="r" rtl="0"/>
            <a:r>
              <a:rPr lang="en-US" sz="1400" err="1">
                <a:solidFill>
                  <a:srgbClr val="FFFFFF"/>
                </a:solidFill>
                <a:effectLst/>
                <a:latin typeface="Source Sans 3"/>
                <a:ea typeface="Meiryo" panose="020B0604030504040204" pitchFamily="34" charset="-128"/>
                <a:cs typeface="Times New Roman" panose="02020603050405020304" pitchFamily="18" charset="0"/>
              </a:rPr>
              <a:t>Miten</a:t>
            </a:r>
            <a:r>
              <a:rPr lang="en-US" sz="1400">
                <a:solidFill>
                  <a:srgbClr val="FFFFFF"/>
                </a:solidFill>
                <a:effectLst/>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kuvailisin</a:t>
            </a:r>
            <a:r>
              <a:rPr lang="en-US" sz="1400">
                <a:solidFill>
                  <a:srgbClr val="FFFFFF"/>
                </a:solidFill>
                <a:effectLst/>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tuotetta</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0">
            <a:extLst>
              <a:ext uri="{FF2B5EF4-FFF2-40B4-BE49-F238E27FC236}">
                <a16:creationId xmlns:a16="http://schemas.microsoft.com/office/drawing/2014/main" id="{E8EB66D3-41FC-0CF5-6E1F-0344F79AE7B3}"/>
              </a:ext>
            </a:extLst>
          </p:cNvPr>
          <p:cNvSpPr txBox="1"/>
          <p:nvPr/>
        </p:nvSpPr>
        <p:spPr>
          <a:xfrm>
            <a:off x="3691893" y="7936468"/>
            <a:ext cx="972458"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0"/>
            <a:r>
              <a:rPr lang="en-US" sz="1700" b="1">
                <a:solidFill>
                  <a:srgbClr val="FFFFFF"/>
                </a:solidFill>
                <a:effectLst/>
                <a:latin typeface="Source Sans 3"/>
                <a:ea typeface="Meiryo" panose="020B0604030504040204" pitchFamily="34" charset="-128"/>
                <a:cs typeface="Times New Roman" panose="02020603050405020304" pitchFamily="18" charset="0"/>
              </a:rPr>
              <a:t>Essence</a:t>
            </a:r>
            <a:endParaRPr lang="en-IE" sz="17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836206C-1D02-E88B-959F-C29BB42FB9C7}"/>
              </a:ext>
            </a:extLst>
          </p:cNvPr>
          <p:cNvSpPr txBox="1"/>
          <p:nvPr/>
        </p:nvSpPr>
        <p:spPr>
          <a:xfrm>
            <a:off x="2439919" y="6855992"/>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err="1">
                <a:solidFill>
                  <a:srgbClr val="FFFFFF"/>
                </a:solidFill>
                <a:effectLst/>
                <a:latin typeface="Source Sans 3"/>
                <a:ea typeface="Meiryo" panose="020B0604030504040204" pitchFamily="34" charset="-128"/>
                <a:cs typeface="Times New Roman" panose="02020603050405020304" pitchFamily="18" charset="0"/>
              </a:rPr>
              <a:t>Miltä</a:t>
            </a:r>
            <a:r>
              <a:rPr lang="en-US" sz="1400">
                <a:solidFill>
                  <a:srgbClr val="FFFFFF"/>
                </a:solidFill>
                <a:effectLst/>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brändi</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sz="1400" err="1">
                <a:solidFill>
                  <a:srgbClr val="FFFFFF"/>
                </a:solidFill>
                <a:latin typeface="Source Sans 3"/>
                <a:ea typeface="Meiryo" panose="020B0604030504040204" pitchFamily="34" charset="-128"/>
                <a:cs typeface="Times New Roman" panose="02020603050405020304" pitchFamily="18" charset="0"/>
              </a:rPr>
              <a:t>s</a:t>
            </a:r>
            <a:r>
              <a:rPr lang="en-US" sz="1400" err="1">
                <a:solidFill>
                  <a:srgbClr val="FFFFFF"/>
                </a:solidFill>
                <a:effectLst/>
                <a:latin typeface="Source Sans 3"/>
                <a:ea typeface="Meiryo" panose="020B0604030504040204" pitchFamily="34" charset="-128"/>
                <a:cs typeface="Times New Roman" panose="02020603050405020304" pitchFamily="18" charset="0"/>
              </a:rPr>
              <a:t>aa</a:t>
            </a:r>
            <a:r>
              <a:rPr lang="en-US" sz="1400">
                <a:solidFill>
                  <a:srgbClr val="FFFFFF"/>
                </a:solidFill>
                <a:effectLst/>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minut</a:t>
            </a:r>
            <a:r>
              <a:rPr lang="en-US" sz="1400">
                <a:solidFill>
                  <a:srgbClr val="FFFFFF"/>
                </a:solidFill>
                <a:effectLst/>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näyttämään</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1F1E3FCF-F145-877C-9CC2-7356D02ADC7E}"/>
              </a:ext>
            </a:extLst>
          </p:cNvPr>
          <p:cNvSpPr txBox="1"/>
          <p:nvPr/>
        </p:nvSpPr>
        <p:spPr>
          <a:xfrm>
            <a:off x="4410617" y="6789059"/>
            <a:ext cx="148971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rtl="0"/>
            <a:r>
              <a:rPr lang="en-US" sz="1400" err="1">
                <a:solidFill>
                  <a:srgbClr val="FFFFFF"/>
                </a:solidFill>
                <a:effectLst/>
                <a:latin typeface="Source Sans 3"/>
                <a:ea typeface="Meiryo" panose="020B0604030504040204" pitchFamily="34" charset="-128"/>
                <a:cs typeface="Times New Roman" panose="02020603050405020304" pitchFamily="18" charset="0"/>
              </a:rPr>
              <a:t>Mitä</a:t>
            </a:r>
            <a:r>
              <a:rPr lang="en-US" sz="1400">
                <a:solidFill>
                  <a:srgbClr val="FFFFFF"/>
                </a:solidFill>
                <a:effectLst/>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tuote</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lgn="r" rtl="0"/>
            <a:r>
              <a:rPr lang="en-US" sz="1400" err="1">
                <a:solidFill>
                  <a:srgbClr val="FFFFFF"/>
                </a:solidFill>
                <a:latin typeface="Source Sans 3"/>
                <a:ea typeface="Meiryo" panose="020B0604030504040204" pitchFamily="34" charset="-128"/>
                <a:cs typeface="Times New Roman" panose="02020603050405020304" pitchFamily="18" charset="0"/>
              </a:rPr>
              <a:t>tekee</a:t>
            </a:r>
            <a:r>
              <a:rPr lang="en-US" sz="1400">
                <a:solidFill>
                  <a:srgbClr val="FFFFFF"/>
                </a:solidFill>
                <a:latin typeface="Source Sans 3"/>
                <a:ea typeface="Meiryo" panose="020B0604030504040204" pitchFamily="34" charset="-128"/>
                <a:cs typeface="Times New Roman" panose="02020603050405020304" pitchFamily="18" charset="0"/>
              </a:rPr>
              <a:t> </a:t>
            </a:r>
            <a:r>
              <a:rPr lang="en-US" sz="1400" err="1">
                <a:solidFill>
                  <a:srgbClr val="FFFFFF"/>
                </a:solidFill>
                <a:effectLst/>
                <a:latin typeface="Source Sans 3"/>
                <a:ea typeface="Meiryo" panose="020B0604030504040204" pitchFamily="34" charset="-128"/>
                <a:cs typeface="Times New Roman" panose="02020603050405020304" pitchFamily="18" charset="0"/>
              </a:rPr>
              <a:t>minulle</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3">
            <a:extLst>
              <a:ext uri="{FF2B5EF4-FFF2-40B4-BE49-F238E27FC236}">
                <a16:creationId xmlns:a16="http://schemas.microsoft.com/office/drawing/2014/main" id="{AC916CD0-91D1-AD69-150F-8E7098095A23}"/>
              </a:ext>
            </a:extLst>
          </p:cNvPr>
          <p:cNvSpPr txBox="1"/>
          <p:nvPr/>
        </p:nvSpPr>
        <p:spPr>
          <a:xfrm>
            <a:off x="3006190" y="8418302"/>
            <a:ext cx="1127231"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Brändi</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persoonallisuus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2">
            <a:extLst>
              <a:ext uri="{FF2B5EF4-FFF2-40B4-BE49-F238E27FC236}">
                <a16:creationId xmlns:a16="http://schemas.microsoft.com/office/drawing/2014/main" id="{E54CA832-8242-7643-E6BC-3EB51889BBDC}"/>
              </a:ext>
            </a:extLst>
          </p:cNvPr>
          <p:cNvSpPr txBox="1"/>
          <p:nvPr/>
        </p:nvSpPr>
        <p:spPr>
          <a:xfrm>
            <a:off x="4415021" y="7502114"/>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symboleja</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1">
            <a:extLst>
              <a:ext uri="{FF2B5EF4-FFF2-40B4-BE49-F238E27FC236}">
                <a16:creationId xmlns:a16="http://schemas.microsoft.com/office/drawing/2014/main" id="{16E8AC71-05DF-BB37-BCA5-8E8030A71253}"/>
              </a:ext>
            </a:extLst>
          </p:cNvPr>
          <p:cNvSpPr txBox="1"/>
          <p:nvPr/>
        </p:nvSpPr>
        <p:spPr>
          <a:xfrm>
            <a:off x="4499154" y="8461845"/>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tosiasiat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9">
            <a:extLst>
              <a:ext uri="{FF2B5EF4-FFF2-40B4-BE49-F238E27FC236}">
                <a16:creationId xmlns:a16="http://schemas.microsoft.com/office/drawing/2014/main" id="{046EE337-10E3-5105-E3E7-3887AA1BC03A}"/>
              </a:ext>
            </a:extLst>
          </p:cNvPr>
          <p:cNvSpPr txBox="1"/>
          <p:nvPr/>
        </p:nvSpPr>
        <p:spPr>
          <a:xfrm>
            <a:off x="2859689" y="9997868"/>
            <a:ext cx="1273732"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Emotionaalinen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0">
            <a:extLst>
              <a:ext uri="{FF2B5EF4-FFF2-40B4-BE49-F238E27FC236}">
                <a16:creationId xmlns:a16="http://schemas.microsoft.com/office/drawing/2014/main" id="{3ACD9619-DF9B-DCD7-9BD8-6DF021C711A6}"/>
              </a:ext>
            </a:extLst>
          </p:cNvPr>
          <p:cNvSpPr txBox="1"/>
          <p:nvPr/>
        </p:nvSpPr>
        <p:spPr>
          <a:xfrm>
            <a:off x="4285945" y="9992744"/>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Rationaalinen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80B5F72F-5075-B468-E3CE-0D384FD6AD09}"/>
              </a:ext>
            </a:extLst>
          </p:cNvPr>
          <p:cNvSpPr txBox="1"/>
          <p:nvPr/>
        </p:nvSpPr>
        <p:spPr>
          <a:xfrm>
            <a:off x="696738" y="6529771"/>
            <a:ext cx="6935962" cy="276999"/>
          </a:xfrm>
          <a:prstGeom prst="rect">
            <a:avLst/>
          </a:prstGeom>
          <a:noFill/>
        </p:spPr>
        <p:txBody>
          <a:bodyPr wrap="square" lIns="91440" tIns="45720" rIns="91440" bIns="45720" rtlCol="0" anchor="t">
            <a:spAutoFit/>
          </a:bodyPr>
          <a:lstStyle/>
          <a:p>
            <a:pPr algn="l" rtl="0"/>
            <a:r>
              <a:rPr lang="en-US" sz="1200" b="1">
                <a:effectLst/>
                <a:latin typeface="Calibri"/>
                <a:ea typeface="Calibri" panose="020F0502020204030204" pitchFamily="34" charset="0"/>
                <a:cs typeface="Calibri"/>
              </a:rPr>
              <a:t>Kuva 8 – </a:t>
            </a:r>
            <a:r>
              <a:rPr lang="en-US" sz="1200">
                <a:effectLst/>
                <a:latin typeface="Calibri"/>
                <a:ea typeface="Calibri" panose="020F0502020204030204" pitchFamily="34" charset="0"/>
                <a:cs typeface="Calibri"/>
              </a:rPr>
              <a:t>Brändiasemoinnin nelikenttä - Emotionaalinen vs rationaalinen ajattelu (</a:t>
            </a:r>
            <a:r>
              <a:rPr lang="en-US" sz="120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www.foodinnovation.how</a:t>
            </a:r>
            <a:r>
              <a:rPr lang="en-US" sz="1200">
                <a:effectLst/>
                <a:latin typeface="Calibri"/>
                <a:ea typeface="Calibri" panose="020F0502020204030204" pitchFamily="34" charset="0"/>
                <a:cs typeface="Calibri"/>
              </a:rPr>
              <a:t>)</a:t>
            </a:r>
            <a:endParaRPr lang="en-IE" sz="1200">
              <a:latin typeface="Calibri"/>
              <a:ea typeface="Calibri" panose="020F0502020204030204" pitchFamily="34" charset="0"/>
              <a:cs typeface="Calibri"/>
            </a:endParaRPr>
          </a:p>
        </p:txBody>
      </p:sp>
      <p:pic>
        <p:nvPicPr>
          <p:cNvPr id="3" name="Picture 2">
            <a:extLst>
              <a:ext uri="{FF2B5EF4-FFF2-40B4-BE49-F238E27FC236}">
                <a16:creationId xmlns:a16="http://schemas.microsoft.com/office/drawing/2014/main" id="{7A17DF97-8114-CCCD-7452-FEC129A4053D}"/>
              </a:ext>
            </a:extLst>
          </p:cNvPr>
          <p:cNvPicPr>
            <a:picLocks noChangeAspect="1"/>
          </p:cNvPicPr>
          <p:nvPr/>
        </p:nvPicPr>
        <p:blipFill>
          <a:blip r:embed="rId4"/>
          <a:stretch>
            <a:fillRect/>
          </a:stretch>
        </p:blipFill>
        <p:spPr>
          <a:xfrm>
            <a:off x="62143" y="6432369"/>
            <a:ext cx="493080" cy="474817"/>
          </a:xfrm>
          <a:prstGeom prst="rect">
            <a:avLst/>
          </a:prstGeom>
        </p:spPr>
      </p:pic>
    </p:spTree>
    <p:extLst>
      <p:ext uri="{BB962C8B-B14F-4D97-AF65-F5344CB8AC3E}">
        <p14:creationId xmlns:p14="http://schemas.microsoft.com/office/powerpoint/2010/main" val="3436740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AB7CB27-B55D-D198-AA74-397CF1519B29}"/>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0536253E-3CD2-AD5A-5879-D2C7CECCB6E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ED269332-3CF1-D7DC-421E-52E2F976F9CA}"/>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C92021CF-B55C-7FB8-C892-0B3CA3074DD6}"/>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8BF27AEB-F034-7B74-5BEA-46EDE1C56EF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BD320406-A67E-2901-3BFB-46F13BBFC77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F9165896-C57B-8462-73BD-C084BA37191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9C5A62B3-55CB-97AF-AFE5-16EF0EABD970}"/>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84BB6D36-9929-AB66-C19E-DFC1D10468C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EBD5B1B7-43E0-FE05-EE6B-3F2D899107C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AB1846D9-AB61-8824-AB81-8350754CF78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432AF016-5BE5-9314-C692-32C29306FD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39D51D43-E020-E1F1-7EAA-6D773E67C7F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33ADD45B-056B-51E7-6A10-58DA62E9E31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2BFEE3ED-5C9E-1C6F-7404-A099FFBABD3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C074DB56-7B7F-B5DB-35A6-215B1154CE5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404F7CBA-E55E-F298-D273-AA010718FAC3}"/>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832051C5-F6BD-F751-E545-E8F4C5F56A1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2AF8E00F-7B31-1D19-39EF-DEE6EC6765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DBCC3E31-7720-EA7A-802E-40336321079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5D37CC54-4E91-04BD-DE4D-FBB0C0BF0136}"/>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E1805732-AFE3-B832-A533-2492139AC02B}"/>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56A56BF6-691A-DA9D-8DE4-8E3810A89750}"/>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58AE1906-77B0-45E5-4F30-12E08897478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76F75A1C-92A8-8C72-E600-A198D36C2B0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CA0CC494-1858-1F14-FA23-A3A565F2B0E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BFFEE1CD-4A61-8617-705F-60F077848C7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Box 31">
            <a:extLst>
              <a:ext uri="{FF2B5EF4-FFF2-40B4-BE49-F238E27FC236}">
                <a16:creationId xmlns:a16="http://schemas.microsoft.com/office/drawing/2014/main" id="{F867BDDA-F61C-8306-CEB2-66F5CE6B3279}"/>
              </a:ext>
            </a:extLst>
          </p:cNvPr>
          <p:cNvSpPr txBox="1"/>
          <p:nvPr/>
        </p:nvSpPr>
        <p:spPr>
          <a:xfrm>
            <a:off x="1747497" y="1296401"/>
            <a:ext cx="5362728"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Markkinoinnin ja median vaikutus</a:t>
            </a:r>
          </a:p>
        </p:txBody>
      </p:sp>
      <p:sp>
        <p:nvSpPr>
          <p:cNvPr id="33" name="Text Placeholder 2">
            <a:extLst>
              <a:ext uri="{FF2B5EF4-FFF2-40B4-BE49-F238E27FC236}">
                <a16:creationId xmlns:a16="http://schemas.microsoft.com/office/drawing/2014/main" id="{DAD33767-8CF0-6F29-2794-D4C68160DFFD}"/>
              </a:ext>
            </a:extLst>
          </p:cNvPr>
          <p:cNvSpPr>
            <a:spLocks noGrp="1"/>
          </p:cNvSpPr>
          <p:nvPr>
            <p:ph type="body" sz="quarter" idx="32"/>
          </p:nvPr>
        </p:nvSpPr>
        <p:spPr>
          <a:xfrm>
            <a:off x="928439" y="2465316"/>
            <a:ext cx="6143488" cy="6820641"/>
          </a:xfrm>
        </p:spPr>
        <p:txBody>
          <a:bodyPr lIns="91440" tIns="45720" rIns="91440" bIns="45720" numCol="1" spcCol="288000" anchor="t">
            <a:noAutofit/>
          </a:bodyPr>
          <a:lstStyle/>
          <a:p>
            <a:pPr rtl="0" fontAlgn="base">
              <a:defRPr/>
            </a:pPr>
            <a:r>
              <a:rPr kumimoji="0" lang="fi-FI" sz="1200" i="0" u="none" strike="noStrike" kern="1200" cap="none" spc="0" normalizeH="0" baseline="0" noProof="0">
                <a:ln>
                  <a:noFill/>
                </a:ln>
                <a:solidFill>
                  <a:srgbClr val="000000"/>
                </a:solidFill>
                <a:effectLst/>
                <a:uLnTx/>
                <a:uFillTx/>
                <a:latin typeface="Calibri"/>
                <a:ea typeface="Calibri"/>
                <a:cs typeface="Calibri"/>
              </a:rPr>
              <a:t>Nykyään on monia ruokatrendejä ja tekijöitä, kuten on ollut aiemminkin. </a:t>
            </a:r>
            <a:r>
              <a:rPr lang="fi-FI" sz="1200">
                <a:latin typeface="Calibri"/>
                <a:ea typeface="Calibri"/>
                <a:cs typeface="Calibri"/>
              </a:rPr>
              <a:t>Esimerkiksi</a:t>
            </a:r>
            <a:r>
              <a:rPr kumimoji="0" lang="fi-FI" sz="1200" i="0" u="none" strike="noStrike" kern="1200" cap="none" spc="0" normalizeH="0" baseline="0" noProof="0">
                <a:ln>
                  <a:noFill/>
                </a:ln>
                <a:solidFill>
                  <a:srgbClr val="000000"/>
                </a:solidFill>
                <a:effectLst/>
                <a:uLnTx/>
                <a:uFillTx/>
                <a:latin typeface="Calibri"/>
                <a:ea typeface="Calibri"/>
                <a:cs typeface="Calibri"/>
              </a:rPr>
              <a:t>, vuonna 1945, amerikkalaiset </a:t>
            </a:r>
            <a:r>
              <a:rPr lang="fi-FI" sz="1200">
                <a:latin typeface="Calibri"/>
                <a:ea typeface="Calibri"/>
                <a:cs typeface="Calibri"/>
              </a:rPr>
              <a:t>joivat </a:t>
            </a:r>
            <a:r>
              <a:rPr kumimoji="0" lang="fi-FI" sz="1200" i="0" u="none" strike="noStrike" kern="1200" cap="none" spc="0" normalizeH="0" baseline="0" noProof="0">
                <a:ln>
                  <a:noFill/>
                </a:ln>
                <a:solidFill>
                  <a:srgbClr val="000000"/>
                </a:solidFill>
                <a:effectLst/>
                <a:uLnTx/>
                <a:uFillTx/>
                <a:latin typeface="Calibri"/>
                <a:ea typeface="Calibri"/>
                <a:cs typeface="Calibri"/>
              </a:rPr>
              <a:t>enemmän </a:t>
            </a:r>
            <a:r>
              <a:rPr lang="fi-FI" sz="1200">
                <a:latin typeface="Calibri"/>
                <a:ea typeface="Calibri"/>
                <a:cs typeface="Calibri"/>
              </a:rPr>
              <a:t>maitoa </a:t>
            </a:r>
            <a:r>
              <a:rPr kumimoji="0" lang="fi-FI" sz="1200" i="0" u="none" strike="noStrike" kern="1200" cap="none" spc="0" normalizeH="0" baseline="0" noProof="0">
                <a:ln>
                  <a:noFill/>
                </a:ln>
                <a:solidFill>
                  <a:srgbClr val="000000"/>
                </a:solidFill>
                <a:effectLst/>
                <a:uLnTx/>
                <a:uFillTx/>
                <a:latin typeface="Calibri"/>
                <a:ea typeface="Calibri"/>
                <a:cs typeface="Calibri"/>
              </a:rPr>
              <a:t>kuin hiilihapotettuja virvoitusjuomia, kun taas </a:t>
            </a:r>
            <a:r>
              <a:rPr lang="fi-FI" sz="1200">
                <a:latin typeface="Calibri"/>
                <a:ea typeface="Calibri"/>
                <a:cs typeface="Calibri"/>
              </a:rPr>
              <a:t>50 </a:t>
            </a:r>
            <a:r>
              <a:rPr kumimoji="0" lang="fi-FI" sz="1200" i="0" u="none" strike="noStrike" kern="1200" cap="none" spc="0" normalizeH="0" baseline="0" noProof="0">
                <a:ln>
                  <a:noFill/>
                </a:ln>
                <a:solidFill>
                  <a:srgbClr val="000000"/>
                </a:solidFill>
                <a:effectLst/>
                <a:uLnTx/>
                <a:uFillTx/>
                <a:latin typeface="Calibri"/>
                <a:ea typeface="Calibri"/>
                <a:cs typeface="Calibri"/>
              </a:rPr>
              <a:t>vuotta myöhemmin hiilihapotetuista juomista pidetään enemmän kuin maidosta </a:t>
            </a:r>
            <a:r>
              <a:rPr lang="fi-FI" sz="1200">
                <a:latin typeface="Calibri"/>
                <a:ea typeface="Calibri"/>
                <a:cs typeface="Calibri"/>
              </a:rPr>
              <a:t>mainonnan vuoksi (Kearney, 2010).</a:t>
            </a:r>
          </a:p>
          <a:p>
            <a:pPr rtl="0">
              <a:defRPr/>
            </a:pPr>
            <a:endParaRPr lang="fi-FI" sz="1200">
              <a:latin typeface="Calibri"/>
              <a:ea typeface="Calibri"/>
              <a:cs typeface="Calibri"/>
            </a:endParaRPr>
          </a:p>
          <a:p>
            <a:pPr rtl="0">
              <a:defRPr/>
            </a:pPr>
            <a:r>
              <a:rPr lang="fi-FI" sz="1200">
                <a:latin typeface="Calibri"/>
                <a:ea typeface="Calibri"/>
                <a:cs typeface="Calibri"/>
              </a:rPr>
              <a:t>Aloitteet ruoankulutuskäyttäytymisten muuttamiseksi kestävämpään tulevaisuuteen saattavat vaatia parannuksia (Hedin et.al., 2019). Toisaalta kausiriippuvaisten elintarvikkeiden monipuolisuus, valmistuskapasiteetti kasvoi </a:t>
            </a:r>
            <a:r>
              <a:rPr kumimoji="0" lang="fi-FI" sz="1200" i="0" u="none" strike="noStrike" kern="1200" cap="none" spc="0" normalizeH="0" baseline="0" noProof="0">
                <a:ln>
                  <a:noFill/>
                </a:ln>
                <a:solidFill>
                  <a:srgbClr val="000000"/>
                </a:solidFill>
                <a:effectLst/>
                <a:uLnTx/>
                <a:uFillTx/>
                <a:latin typeface="Calibri"/>
                <a:ea typeface="Calibri"/>
                <a:cs typeface="Calibri"/>
              </a:rPr>
              <a:t>viimeisen </a:t>
            </a:r>
            <a:r>
              <a:rPr lang="fi-FI" sz="1200">
                <a:latin typeface="Calibri"/>
                <a:ea typeface="Calibri"/>
                <a:cs typeface="Calibri"/>
              </a:rPr>
              <a:t>viidenkymmenen </a:t>
            </a:r>
            <a:r>
              <a:rPr kumimoji="0" lang="fi-FI" sz="1200" i="0" u="none" strike="noStrike" kern="1200" cap="none" spc="0" normalizeH="0" baseline="0" noProof="0">
                <a:ln>
                  <a:noFill/>
                </a:ln>
                <a:solidFill>
                  <a:srgbClr val="000000"/>
                </a:solidFill>
                <a:effectLst/>
                <a:uLnTx/>
                <a:uFillTx/>
                <a:latin typeface="Calibri"/>
                <a:ea typeface="Calibri"/>
                <a:cs typeface="Calibri"/>
              </a:rPr>
              <a:t>vuoden aikana</a:t>
            </a:r>
            <a:r>
              <a:rPr lang="fi-FI" sz="1200">
                <a:latin typeface="Calibri"/>
                <a:ea typeface="Calibri"/>
                <a:cs typeface="Calibri"/>
              </a:rPr>
              <a:t>, mikä johtaa ruoan hinnan laskemiseen (Kearney, 2010).</a:t>
            </a:r>
            <a:r>
              <a:rPr kumimoji="0" lang="fi-FI" sz="1200" i="0" u="none" strike="noStrike" kern="1200" cap="none" spc="0" normalizeH="0" baseline="0" noProof="0">
                <a:ln>
                  <a:noFill/>
                </a:ln>
                <a:solidFill>
                  <a:srgbClr val="000000"/>
                </a:solidFill>
                <a:effectLst/>
                <a:uLnTx/>
                <a:uFillTx/>
                <a:latin typeface="Calibri"/>
                <a:ea typeface="Calibri"/>
                <a:cs typeface="Calibri"/>
              </a:rPr>
              <a:t> </a:t>
            </a:r>
            <a:r>
              <a:rPr lang="fi-FI" sz="1200">
                <a:latin typeface="Calibri"/>
                <a:ea typeface="Calibri"/>
                <a:cs typeface="Calibri"/>
              </a:rPr>
              <a:t>Parantuneen ruoan saatavuuden seurauksena lisääntynyt kilpailu markkinoilla lisää </a:t>
            </a:r>
            <a:r>
              <a:rPr kumimoji="0" lang="fi-FI" sz="1200" i="0" u="none" strike="noStrike" kern="1200" cap="none" spc="0" normalizeH="0" baseline="0" noProof="0">
                <a:ln>
                  <a:noFill/>
                </a:ln>
                <a:effectLst/>
                <a:uLnTx/>
                <a:uFillTx/>
                <a:latin typeface="Calibri"/>
                <a:ea typeface="Calibri"/>
                <a:cs typeface="Calibri"/>
              </a:rPr>
              <a:t>kiinnostusta ruokamarkkinointiin.</a:t>
            </a:r>
            <a:r>
              <a:rPr lang="fi-FI" sz="1200">
                <a:latin typeface="Calibri"/>
                <a:ea typeface="Calibri"/>
                <a:cs typeface="Calibri"/>
              </a:rPr>
              <a:t> </a:t>
            </a: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800" i="0" u="none" strike="noStrike" kern="1200" cap="none" spc="0" normalizeH="0" baseline="0" noProof="0">
              <a:ln>
                <a:noFill/>
              </a:ln>
              <a:solidFill>
                <a:srgbClr val="000000"/>
              </a:solidFill>
              <a:effectLst/>
              <a:uLnTx/>
              <a:uFillTx/>
              <a:ea typeface="Calibri" panose="020F0502020204030204" pitchFamily="34" charset="0"/>
            </a:endParaRPr>
          </a:p>
          <a:p>
            <a:pPr rtl="0" fontAlgn="base">
              <a:defRPr/>
            </a:pPr>
            <a:r>
              <a:rPr kumimoji="0" lang="fi-FI" sz="1200" i="0" u="none" strike="noStrike" kern="1200" cap="none" spc="0" normalizeH="0" baseline="0" noProof="0">
                <a:ln>
                  <a:noFill/>
                </a:ln>
                <a:solidFill>
                  <a:srgbClr val="000000"/>
                </a:solidFill>
                <a:effectLst/>
                <a:uLnTx/>
                <a:uFillTx/>
                <a:latin typeface="Calibri"/>
                <a:ea typeface="Calibri"/>
                <a:cs typeface="Calibri"/>
              </a:rPr>
              <a:t>Ruokamarkkinointi voi vaikuttaa yksilöllisiin ruokavalintoihin ja päätöksentekoon mainosten, pakkausten, myynninedistämisen ja jakeluvaihtoehtojen kautta. Markkinoinnin vaikutus aikuisten ruokavalintoihin on kuitenkin yksilöllisen vastuun ja henkilökohtaisen valinnan kysymys. Aikuisten oletetaan olevan päteviä kuluttajia. Kohdellessa lapsia nuorina kuluttajina on vanhempien vaikutus lasten ravinnonsaantiin keskeisessä roolissa. Lapset ja nuoret kuluttajat altistuvat runsaasti myynninedistämistoimenpiteille ja mainonnalle, erityisesti pitkälle jalostetuille tuotteille Tämä voi olla yksi liikalihavuuden laukaisevista syistä. Meidän onkin pohdittava, onko tällainen mainonta eettistä. </a:t>
            </a:r>
          </a:p>
          <a:p>
            <a:pPr rtl="0">
              <a:defRPr/>
            </a:pPr>
            <a:endParaRPr lang="fi-FI" sz="1200">
              <a:latin typeface="Calibri"/>
              <a:ea typeface="Calibri"/>
              <a:cs typeface="Calibri"/>
            </a:endParaRPr>
          </a:p>
          <a:p>
            <a:pPr rtl="0">
              <a:defRPr/>
            </a:pPr>
            <a:r>
              <a:rPr lang="fi-FI" sz="1200">
                <a:latin typeface="Calibri"/>
                <a:ea typeface="Calibri"/>
                <a:cs typeface="Calibri"/>
              </a:rPr>
              <a:t>Esimerkiksi</a:t>
            </a:r>
            <a:r>
              <a:rPr kumimoji="0" lang="fi-FI" sz="1200" i="0" u="none" strike="noStrike" kern="1200" cap="none" spc="0" normalizeH="0" baseline="0" noProof="0">
                <a:ln>
                  <a:noFill/>
                </a:ln>
                <a:solidFill>
                  <a:srgbClr val="000000"/>
                </a:solidFill>
                <a:effectLst/>
                <a:uLnTx/>
                <a:uFillTx/>
                <a:latin typeface="Calibri"/>
                <a:ea typeface="Calibri"/>
                <a:cs typeface="Calibri"/>
              </a:rPr>
              <a:t>, </a:t>
            </a:r>
            <a:r>
              <a:rPr lang="fi-FI" sz="1200">
                <a:latin typeface="Calibri"/>
                <a:ea typeface="Calibri"/>
                <a:cs typeface="Calibri"/>
              </a:rPr>
              <a:t>lasten altistuminen epäterveellisen ruoan markkinoinnille on ongelma, joka vaatii lainsäädännöllisiä rajoituksia (Smith et.al., 2019; Taillieet.al., 2019). Vaikka vanhemmat </a:t>
            </a:r>
            <a:r>
              <a:rPr kumimoji="0" lang="fi-FI" sz="1200" i="0" u="none" strike="noStrike" kern="1200" cap="none" spc="0" normalizeH="0" baseline="0" noProof="0">
                <a:ln>
                  <a:noFill/>
                </a:ln>
                <a:solidFill>
                  <a:srgbClr val="000000"/>
                </a:solidFill>
                <a:effectLst/>
                <a:uLnTx/>
                <a:uFillTx/>
                <a:latin typeface="Calibri"/>
                <a:ea typeface="Calibri"/>
                <a:cs typeface="Calibri"/>
              </a:rPr>
              <a:t>ovat </a:t>
            </a:r>
            <a:r>
              <a:rPr lang="fi-FI" sz="1200">
                <a:latin typeface="Calibri"/>
                <a:ea typeface="Calibri"/>
                <a:cs typeface="Calibri"/>
              </a:rPr>
              <a:t>hyväksytty olevan </a:t>
            </a:r>
            <a:r>
              <a:rPr kumimoji="0" lang="fi-FI" sz="1200" i="0" u="none" strike="noStrike" kern="1200" cap="none" spc="0" normalizeH="0" baseline="0" noProof="0">
                <a:ln>
                  <a:noFill/>
                </a:ln>
                <a:solidFill>
                  <a:srgbClr val="000000"/>
                </a:solidFill>
                <a:effectLst/>
                <a:uLnTx/>
                <a:uFillTx/>
                <a:latin typeface="Calibri"/>
                <a:ea typeface="Calibri"/>
                <a:cs typeface="Calibri"/>
              </a:rPr>
              <a:t>ensisijainen toimija </a:t>
            </a:r>
            <a:r>
              <a:rPr lang="fi-FI" sz="1200">
                <a:latin typeface="Calibri"/>
                <a:ea typeface="Calibri"/>
                <a:cs typeface="Calibri"/>
              </a:rPr>
              <a:t>ostamaan ruokaa ja roolimalli lasten syömiskäyttäytymiseen (</a:t>
            </a:r>
            <a:r>
              <a:rPr kumimoji="0" lang="fi-FI" sz="1200" i="0" u="none" strike="noStrike" kern="1200" cap="none" spc="0" normalizeH="0" baseline="0" noProof="0">
                <a:ln>
                  <a:noFill/>
                </a:ln>
                <a:solidFill>
                  <a:srgbClr val="000000"/>
                </a:solidFill>
                <a:effectLst/>
                <a:uLnTx/>
                <a:uFillTx/>
                <a:latin typeface="Calibri"/>
                <a:ea typeface="Calibri"/>
                <a:cs typeface="Calibri"/>
              </a:rPr>
              <a:t>Golan</a:t>
            </a:r>
            <a:r>
              <a:rPr lang="fi-FI" sz="1200">
                <a:latin typeface="Calibri"/>
                <a:ea typeface="Calibri"/>
                <a:cs typeface="Calibri"/>
              </a:rPr>
              <a:t>&amp;</a:t>
            </a:r>
            <a:r>
              <a:rPr kumimoji="0" lang="fi-FI" sz="1200" i="0" u="none" strike="noStrike" kern="1200" cap="none" spc="0" normalizeH="0" baseline="0" noProof="0">
                <a:ln>
                  <a:noFill/>
                </a:ln>
                <a:solidFill>
                  <a:srgbClr val="000000"/>
                </a:solidFill>
                <a:effectLst/>
                <a:uLnTx/>
                <a:uFillTx/>
                <a:latin typeface="Calibri"/>
                <a:ea typeface="Calibri"/>
                <a:cs typeface="Calibri"/>
              </a:rPr>
              <a:t>Varis, 2004</a:t>
            </a:r>
            <a:r>
              <a:rPr lang="fi-FI" sz="1200">
                <a:latin typeface="Calibri"/>
                <a:ea typeface="Calibri"/>
                <a:cs typeface="Calibri"/>
              </a:rPr>
              <a:t>), pyrkivät jotkut hallitukset ja voittoa tavoittelemattomat järjestöt lisäämään tietoisuutta myös markkinatasolla. WHO (2010) </a:t>
            </a:r>
            <a:r>
              <a:rPr lang="fi-FI" sz="1200">
                <a:latin typeface="Calibri"/>
                <a:cs typeface="Calibri"/>
              </a:rPr>
              <a:t>julkaistu "</a:t>
            </a:r>
            <a:r>
              <a:rPr lang="fi-FI" sz="1200" i="1">
                <a:latin typeface="Calibri"/>
                <a:cs typeface="Calibri"/>
              </a:rPr>
              <a:t>Suositussarja elintarvikkeiden ja alkoholittomien juomien markkinoinnista lapsille</a:t>
            </a:r>
            <a:r>
              <a:rPr lang="fi-FI" sz="1200">
                <a:latin typeface="Calibri"/>
                <a:cs typeface="Calibri"/>
              </a:rPr>
              <a:t>" välttääkseen harhaanjohtavia markkinointitoimia aikaisemmassa vaiheessa.</a:t>
            </a:r>
          </a:p>
          <a:p>
            <a:pPr algn="l" rtl="0">
              <a:defRPr/>
            </a:pPr>
            <a:endParaRPr lang="en-GB" sz="1200">
              <a:solidFill>
                <a:schemeClr val="tx1"/>
              </a:solidFill>
              <a:ea typeface="Calibri" panose="020F0502020204030204" pitchFamily="34" charset="0"/>
            </a:endParaRPr>
          </a:p>
        </p:txBody>
      </p:sp>
      <p:pic>
        <p:nvPicPr>
          <p:cNvPr id="35" name="Picture 6" descr="Icon  Description automatically generated">
            <a:extLst>
              <a:ext uri="{FF2B5EF4-FFF2-40B4-BE49-F238E27FC236}">
                <a16:creationId xmlns:a16="http://schemas.microsoft.com/office/drawing/2014/main" id="{B26A8260-1B6D-4D1B-F1FE-661F052A4A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99" y="8109881"/>
            <a:ext cx="900753" cy="1777386"/>
          </a:xfrm>
          <a:prstGeom prst="rect">
            <a:avLst/>
          </a:prstGeom>
        </p:spPr>
      </p:pic>
      <p:sp>
        <p:nvSpPr>
          <p:cNvPr id="37" name="TextBox 36">
            <a:extLst>
              <a:ext uri="{FF2B5EF4-FFF2-40B4-BE49-F238E27FC236}">
                <a16:creationId xmlns:a16="http://schemas.microsoft.com/office/drawing/2014/main" id="{CC498B55-14E8-1F1D-B5DC-761C26F9C3E9}"/>
              </a:ext>
            </a:extLst>
          </p:cNvPr>
          <p:cNvSpPr txBox="1"/>
          <p:nvPr/>
        </p:nvSpPr>
        <p:spPr>
          <a:xfrm>
            <a:off x="1193479" y="8169392"/>
            <a:ext cx="6143488" cy="1415772"/>
          </a:xfrm>
          <a:prstGeom prst="rect">
            <a:avLst/>
          </a:prstGeom>
          <a:noFill/>
        </p:spPr>
        <p:txBody>
          <a:bodyPr wrap="square" lIns="91440" tIns="45720" rIns="91440" bIns="45720" anchor="t">
            <a:spAutoFit/>
          </a:bodyPr>
          <a:lstStyle/>
          <a:p>
            <a:pPr algn="l" rtl="0" fontAlgn="base"/>
            <a:r>
              <a:rPr lang="en-US" sz="1400" b="1">
                <a:solidFill>
                  <a:srgbClr val="000000"/>
                </a:solidFill>
                <a:latin typeface="Calibri"/>
                <a:ea typeface="Calibri" panose="020F0502020204030204" pitchFamily="34" charset="0"/>
                <a:cs typeface="Calibri"/>
              </a:rPr>
              <a:t>Oppimateriaalie</a:t>
            </a:r>
            <a:r>
              <a:rPr lang="en-US" sz="1400" b="1" i="0">
                <a:solidFill>
                  <a:srgbClr val="000000"/>
                </a:solidFill>
                <a:effectLst/>
                <a:latin typeface="Calibri"/>
                <a:ea typeface="Calibri" panose="020F0502020204030204" pitchFamily="34" charset="0"/>
                <a:cs typeface="Calibri"/>
              </a:rPr>
              <a:t>hdotuksia</a:t>
            </a:r>
            <a:r>
              <a:rPr lang="en-US" sz="1400" b="0" i="0">
                <a:solidFill>
                  <a:srgbClr val="000000"/>
                </a:solidFill>
                <a:effectLst/>
                <a:latin typeface="Calibri"/>
                <a:ea typeface="Calibri" panose="020F0502020204030204" pitchFamily="34" charset="0"/>
                <a:cs typeface="Calibri"/>
              </a:rPr>
              <a:t>:</a:t>
            </a:r>
          </a:p>
          <a:p>
            <a:pPr marL="171450" indent="-171450" algn="l"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Supermarketit voivat lisätä erityisesti lasten roskaruoan kulutusta ruokamarkkinoinnin avulla.</a:t>
            </a:r>
          </a:p>
          <a:p>
            <a:pPr algn="l" rtl="0" fontAlgn="base"/>
            <a:r>
              <a:rPr lang="en-US" sz="1200" b="1">
                <a:latin typeface="Calibri"/>
                <a:ea typeface="Calibri" panose="020F0502020204030204" pitchFamily="34" charset="0"/>
                <a:cs typeface="Calibri"/>
              </a:rPr>
              <a:t>    </a:t>
            </a:r>
            <a:r>
              <a:rPr lang="en-US" sz="1200" b="1" i="0" strike="noStrike">
                <a:effectLst/>
                <a:latin typeface="Calibri"/>
                <a:ea typeface="Calibri" panose="020F0502020204030204" pitchFamily="34" charset="0"/>
                <a:cs typeface="Calibri"/>
              </a:rPr>
              <a:t> </a:t>
            </a:r>
            <a:r>
              <a:rPr lang="en-US" sz="1200" b="1" i="0" u="sng" strike="noStrike">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https://goodsense.co.nz/junk-food-marketers-culpable-for-childhood-obesity/</a:t>
            </a:r>
            <a:r>
              <a:rPr lang="en-US" sz="1200" b="1" i="0">
                <a:effectLst/>
                <a:latin typeface="Calibri"/>
                <a:ea typeface="Calibri" panose="020F0502020204030204" pitchFamily="34" charset="0"/>
                <a:cs typeface="Calibri"/>
              </a:rPr>
              <a:t> </a:t>
            </a:r>
          </a:p>
          <a:p>
            <a:pPr algn="l" rtl="0" fontAlgn="base"/>
            <a:endParaRPr lang="en-US" sz="12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i="0">
                <a:effectLst/>
                <a:latin typeface="Calibri"/>
                <a:ea typeface="Calibri" panose="020F0502020204030204" pitchFamily="34" charset="0"/>
                <a:cs typeface="Calibri"/>
              </a:rPr>
              <a:t>On varsin tärkeää tarjota lapsille terveellinen ruokavalio ja vähentää ruokamarkkinoinnin vaikutuksia lapsiin. </a:t>
            </a:r>
            <a:r>
              <a:rPr lang="en-US" sz="1200" b="1" i="0">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Webinaari</a:t>
            </a:r>
            <a:r>
              <a:rPr lang="en-US" sz="1200" b="1" i="0">
                <a:effectLst/>
                <a:latin typeface="Calibri"/>
                <a:ea typeface="Calibri" panose="020F0502020204030204" pitchFamily="34" charset="0"/>
                <a:cs typeface="Calibri"/>
              </a:rPr>
              <a:t>: </a:t>
            </a:r>
            <a:r>
              <a:rPr lang="en-US" sz="1200" b="1">
                <a:solidFill>
                  <a:srgbClr val="0F0F0F"/>
                </a:solidFill>
                <a:latin typeface="Calibri"/>
                <a:cs typeface="Calibri"/>
              </a:rPr>
              <a:t>Towards a childhood free from unhealthy food marketing, </a:t>
            </a:r>
            <a:r>
              <a:rPr lang="en-US" sz="1200">
                <a:solidFill>
                  <a:srgbClr val="0F0F0F"/>
                </a:solidFill>
                <a:latin typeface="Calibri"/>
                <a:cs typeface="Calibri"/>
              </a:rPr>
              <a:t>European Public  Health Alliance</a:t>
            </a:r>
            <a:endParaRPr lang="en-US" sz="1200" b="1" i="0">
              <a:solidFill>
                <a:srgbClr val="0F0F0F"/>
              </a:solidFill>
              <a:effectLst/>
              <a:latin typeface="Calibri"/>
              <a:cs typeface="Calibri"/>
            </a:endParaRPr>
          </a:p>
        </p:txBody>
      </p:sp>
      <p:pic>
        <p:nvPicPr>
          <p:cNvPr id="2" name="Picture 1">
            <a:extLst>
              <a:ext uri="{FF2B5EF4-FFF2-40B4-BE49-F238E27FC236}">
                <a16:creationId xmlns:a16="http://schemas.microsoft.com/office/drawing/2014/main" id="{E327E75A-43E8-E0FD-4371-3568B1F487DB}"/>
              </a:ext>
            </a:extLst>
          </p:cNvPr>
          <p:cNvPicPr>
            <a:picLocks noChangeAspect="1"/>
          </p:cNvPicPr>
          <p:nvPr/>
        </p:nvPicPr>
        <p:blipFill>
          <a:blip r:embed="rId5"/>
          <a:stretch>
            <a:fillRect/>
          </a:stretch>
        </p:blipFill>
        <p:spPr>
          <a:xfrm>
            <a:off x="122025" y="7630148"/>
            <a:ext cx="493080" cy="474817"/>
          </a:xfrm>
          <a:prstGeom prst="rect">
            <a:avLst/>
          </a:prstGeom>
        </p:spPr>
      </p:pic>
      <p:sp>
        <p:nvSpPr>
          <p:cNvPr id="36" name="Text Placeholder 1">
            <a:extLst>
              <a:ext uri="{FF2B5EF4-FFF2-40B4-BE49-F238E27FC236}">
                <a16:creationId xmlns:a16="http://schemas.microsoft.com/office/drawing/2014/main" id="{6C893B81-F5F7-101C-C84B-930600D4EC8D}"/>
              </a:ext>
            </a:extLst>
          </p:cNvPr>
          <p:cNvSpPr txBox="1">
            <a:spLocks/>
          </p:cNvSpPr>
          <p:nvPr/>
        </p:nvSpPr>
        <p:spPr>
          <a:xfrm>
            <a:off x="1448223" y="661717"/>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500"/>
              <a:t>B.4. </a:t>
            </a:r>
            <a:r>
              <a:rPr lang="en-IE" sz="3500" err="1"/>
              <a:t>Vastuullinen</a:t>
            </a:r>
            <a:r>
              <a:rPr lang="en-IE" sz="3500"/>
              <a:t> </a:t>
            </a:r>
            <a:r>
              <a:rPr lang="en-IE" sz="3500" err="1"/>
              <a:t>kulutus</a:t>
            </a:r>
            <a:endParaRPr lang="en-IE" sz="3500"/>
          </a:p>
          <a:p>
            <a:pPr rtl="0"/>
            <a:endParaRPr lang="en-IE" sz="3500"/>
          </a:p>
        </p:txBody>
      </p:sp>
    </p:spTree>
    <p:extLst>
      <p:ext uri="{BB962C8B-B14F-4D97-AF65-F5344CB8AC3E}">
        <p14:creationId xmlns:p14="http://schemas.microsoft.com/office/powerpoint/2010/main" val="3595068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707558" y="675967"/>
            <a:ext cx="5409474"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Vastuullinen</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endPar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50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788087" y="1324277"/>
            <a:ext cx="5362728"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Markkinoinnin</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median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vaikutus</a:t>
            </a:r>
            <a:endPar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1034675" y="2369391"/>
            <a:ext cx="6143488" cy="6850272"/>
          </a:xfrm>
        </p:spPr>
        <p:txBody>
          <a:bodyPr lIns="91440" tIns="45720" rIns="91440" bIns="45720" numCol="1" spcCol="288000" anchor="t">
            <a:noAutofit/>
          </a:bodyPr>
          <a:lstStyle/>
          <a:p>
            <a:pPr rtl="0"/>
            <a:r>
              <a:rPr lang="fi-FI" sz="1200">
                <a:latin typeface="Calibri"/>
                <a:cs typeface="Calibri"/>
              </a:rPr>
              <a:t>Elintarvikkeiden markkinointiin kuuluu kaikenlaista promootiota, joka voi vaikuttaa kuluttajiin. Ruokalistan laatiminen on hyväksytty tärkeäksi työkaluksi saada asiakkaat päättämään tietystä ruoasta. Ruokalistan katsotaan olevan tapa mainostaa ravintolaa ja vaikuttaa asiakkaiden valintoihin. Parkin ja Attwood (2022) ehdottavat ruokalistasuunnittelun käyttämistä ruokailutottumusten muuttamiseksi edistämällä kasviperäistä ruokavaliota, mikä johtaisi pienentyneeseen hiilijalanjälkeen.</a:t>
            </a:r>
            <a:endParaRPr lang="fi-FI" sz="1200"/>
          </a:p>
          <a:p>
            <a:pPr rtl="0"/>
            <a:endParaRPr lang="fi-FI" sz="500"/>
          </a:p>
          <a:p>
            <a:pPr rtl="0"/>
            <a:r>
              <a:rPr lang="fi-FI" sz="1200">
                <a:latin typeface="Calibri"/>
                <a:cs typeface="Calibri"/>
              </a:rPr>
              <a:t>Nykymaailmassa terveellisestä elämästä, kestävyydestä ja ympäristönsuojelusta on tullut suosittuja ja tärkeitä. Ihmiset haluavat syödä niin paljon kuin tarvitsevat ja noudattaa terveellistä ruokavaliota. Kestävyyden lisääminen tähän toiveeseen lisää asiakkaan tietoisuutta. Eettinen kulutusliike on yksi voittoa tavoittelemattomien järjestöjen, kuten esimerkiksi </a:t>
            </a:r>
            <a:r>
              <a:rPr lang="fi-FI" sz="1200">
                <a:solidFill>
                  <a:srgbClr val="F79037"/>
                </a:solidFill>
                <a:latin typeface="Calibri"/>
                <a:cs typeface="Calibri"/>
                <a:hlinkClick r:id="rId2">
                  <a:extLst>
                    <a:ext uri="{A12FA001-AC4F-418D-AE19-62706E023703}">
                      <ahyp:hlinkClr xmlns:ahyp="http://schemas.microsoft.com/office/drawing/2018/hyperlinkcolor" val="tx"/>
                    </a:ext>
                  </a:extLst>
                </a:hlinkClick>
              </a:rPr>
              <a:t>Eettinen kuluttaja</a:t>
            </a:r>
            <a:r>
              <a:rPr lang="fi-FI" sz="1200">
                <a:solidFill>
                  <a:srgbClr val="F79037"/>
                </a:solidFill>
                <a:latin typeface="Calibri"/>
                <a:cs typeface="Calibri"/>
              </a:rPr>
              <a:t> </a:t>
            </a:r>
            <a:r>
              <a:rPr lang="fi-FI" sz="1200">
                <a:latin typeface="Calibri"/>
                <a:cs typeface="Calibri"/>
              </a:rPr>
              <a:t>organisaatio. Kuluttajilla, jotka ovat tietoisia kestävistä elintarvikkeista, ja kansalaisjärjestöillä on suuri rooli siirtymisessä kohti kestävämpää ruokaa. Kuten Simeone ja Scarpato (2020) totesivat, kuluttajan sosiaalinen ympäristö vaikuttaa heidän päätöksentekoonsa ja nämä sosiaaliset verkostot ovat myös tapa muuttaa kuluttajan ostokäyttäytymistä.</a:t>
            </a:r>
          </a:p>
          <a:p>
            <a:pPr rtl="0"/>
            <a:endParaRPr lang="fi-FI" sz="800">
              <a:latin typeface="Calibri"/>
              <a:cs typeface="Calibri"/>
            </a:endParaRPr>
          </a:p>
          <a:p>
            <a:pPr rtl="0"/>
            <a:r>
              <a:rPr lang="fi-FI" sz="1200">
                <a:latin typeface="Calibri"/>
                <a:cs typeface="Calibri"/>
              </a:rPr>
              <a:t>Tämän seurauksena jotkut elintarvikeyritykset tarjoavat kuluttajille kestävyysraportteja, kasvipohjaisia ​​vaihtoehtoja ja hiilijalanjälkilaskelmia. Vastuullisemmin toimien näiden yritysten päätavoitteena on luonnollisesti voitto, vaikka "</a:t>
            </a:r>
            <a:r>
              <a:rPr lang="fi-FI" sz="1200" i="1">
                <a:latin typeface="Calibri"/>
                <a:cs typeface="Calibri"/>
              </a:rPr>
              <a:t>moraalisia kysymyksiä nousee kuitenkin esille tavassa, jolla rahaa tehdään</a:t>
            </a:r>
            <a:r>
              <a:rPr lang="fi-FI" sz="1200">
                <a:latin typeface="Calibri"/>
                <a:cs typeface="Calibri"/>
              </a:rPr>
              <a:t>" (Early, 2020).</a:t>
            </a:r>
            <a:endParaRPr lang="fi-FI" sz="1200"/>
          </a:p>
          <a:p>
            <a:pPr rtl="0"/>
            <a:endParaRPr lang="fi-FI" sz="800"/>
          </a:p>
          <a:p>
            <a:pPr rtl="0"/>
            <a:r>
              <a:rPr lang="fi-FI" sz="1200">
                <a:latin typeface="Calibri"/>
                <a:cs typeface="Calibri"/>
              </a:rPr>
              <a:t>Hawkes (2009) selittää, kuinka myynninedistäminen vaikuttaa kuluttajaan:</a:t>
            </a:r>
            <a:endParaRPr lang="fi-FI" sz="1200"/>
          </a:p>
          <a:p>
            <a:pPr rtl="0"/>
            <a:endParaRPr lang="fi-FI" sz="500"/>
          </a:p>
          <a:p>
            <a:pPr marL="228600" indent="-228600" rtl="0">
              <a:buFont typeface="+mj-lt"/>
              <a:buAutoNum type="arabicPeriod"/>
            </a:pPr>
            <a:r>
              <a:rPr lang="fi-FI" sz="1200">
                <a:latin typeface="Calibri"/>
                <a:cs typeface="Calibri"/>
              </a:rPr>
              <a:t>Myynninedistäminen lisää myyntiä lyhyellä aikavälillä.</a:t>
            </a:r>
            <a:endParaRPr lang="fi-FI" sz="1200"/>
          </a:p>
          <a:p>
            <a:pPr marL="228600" indent="-228600" rtl="0">
              <a:buFont typeface="+mj-lt"/>
              <a:buAutoNum type="arabicPeriod"/>
            </a:pPr>
            <a:r>
              <a:rPr lang="fi-FI" sz="1200">
                <a:latin typeface="Calibri"/>
                <a:cs typeface="Calibri"/>
              </a:rPr>
              <a:t>Myynninedistämisestä johtuva myynnin kasvu ei välttämättä johda kulutuskäyttäytymisen muutoksiin.</a:t>
            </a:r>
            <a:endParaRPr lang="fi-FI" sz="1200"/>
          </a:p>
          <a:p>
            <a:pPr marL="228600" indent="-228600" rtl="0">
              <a:buFont typeface="+mj-lt"/>
              <a:buAutoNum type="arabicPeriod"/>
            </a:pPr>
            <a:r>
              <a:rPr lang="fi-FI" sz="1200">
                <a:latin typeface="Calibri"/>
                <a:cs typeface="Calibri"/>
              </a:rPr>
              <a:t>Myynninedistämistoimet voivat rohkaista kuluttajia muuttamaan kulutustottumuksiaan.</a:t>
            </a:r>
            <a:endParaRPr lang="fi-FI" sz="1200"/>
          </a:p>
          <a:p>
            <a:pPr marL="228600" indent="-228600" rtl="0">
              <a:buFont typeface="+mj-lt"/>
              <a:buAutoNum type="arabicPeriod"/>
            </a:pPr>
            <a:r>
              <a:rPr lang="fi-FI" sz="1200">
                <a:latin typeface="Calibri"/>
                <a:cs typeface="Calibri"/>
              </a:rPr>
              <a:t>Kampanjoiden kulutuksen vaikutus vaihtelee elintarvikkeittain.</a:t>
            </a:r>
            <a:endParaRPr lang="fi-FI" sz="1200"/>
          </a:p>
          <a:p>
            <a:pPr marL="228600" indent="-228600" rtl="0">
              <a:buFont typeface="+mj-lt"/>
              <a:buAutoNum type="arabicPeriod"/>
            </a:pPr>
            <a:r>
              <a:rPr lang="fi-FI" sz="1200">
                <a:latin typeface="Calibri"/>
                <a:cs typeface="Calibri"/>
              </a:rPr>
              <a:t>Vaikutus riippuu myynninedistämisen tyypistä ja kuluttajan ominaisuuksista.</a:t>
            </a:r>
            <a:endParaRPr lang="fi-FI" sz="1200"/>
          </a:p>
          <a:p>
            <a:pPr rtl="0"/>
            <a:endParaRPr lang="fi-FI" sz="500"/>
          </a:p>
          <a:p>
            <a:pPr rtl="0"/>
            <a:r>
              <a:rPr lang="fi-FI" sz="1200">
                <a:latin typeface="Calibri"/>
                <a:cs typeface="Calibri"/>
              </a:rPr>
              <a:t>Ruokamarkkinointi voi kehittyä vihreäksi markkinointikonseptiksi. </a:t>
            </a:r>
            <a:r>
              <a:rPr lang="fi-FI" sz="1200" b="1">
                <a:latin typeface="Calibri"/>
                <a:cs typeface="Calibri"/>
              </a:rPr>
              <a:t>Vihreä markkinointi </a:t>
            </a:r>
            <a:r>
              <a:rPr lang="fi-FI" sz="1200">
                <a:latin typeface="Calibri"/>
                <a:cs typeface="Calibri"/>
              </a:rPr>
              <a:t>käsittelee kestävyyttä ja sidosryhmien pitkän aikavälin hyvinvointia. Käsite on määritelty "</a:t>
            </a:r>
            <a:r>
              <a:rPr lang="fi-FI" sz="1200" i="1">
                <a:latin typeface="Calibri"/>
                <a:cs typeface="Calibri"/>
              </a:rPr>
              <a:t>Kokonaisvaltainen johtamisprosessi, joka vastaa asiakkaiden ja yhteiskunnan tarpeiden tunnistamisesta, ennakoinnista ja tyydyttämisestä kannattavalla ja kestävällä tavalla</a:t>
            </a:r>
            <a:r>
              <a:rPr lang="fi-FI" sz="1200">
                <a:latin typeface="Calibri"/>
                <a:cs typeface="Calibri"/>
              </a:rPr>
              <a:t>" (Peattie ja Charter, 1992).</a:t>
            </a:r>
            <a:endParaRPr lang="fi-FI" sz="1200" b="1"/>
          </a:p>
          <a:p>
            <a:pPr rtl="0"/>
            <a:endParaRPr lang="fi-FI" sz="800" b="1">
              <a:latin typeface="Calibri"/>
              <a:cs typeface="Calibri"/>
            </a:endParaRPr>
          </a:p>
          <a:p>
            <a:pPr rtl="0"/>
            <a:r>
              <a:rPr lang="fi-FI" sz="1200" b="1">
                <a:latin typeface="Calibri"/>
                <a:cs typeface="Calibri"/>
              </a:rPr>
              <a:t>Tarvitsemme vihreää markkinointia ja eettistä ruokamarkkinointia, jotta meillä on terveellistä, kestävää ruokaa tuleville sukupolvillemme. Siksi kaikilla ruokamarkkinoinnin asiantuntijoilla on velvollisuus ajatella tulevia sukupolviamm</a:t>
            </a:r>
            <a:r>
              <a:rPr lang="en-GB" sz="1200" b="1">
                <a:latin typeface="Calibri"/>
                <a:cs typeface="Calibri"/>
              </a:rPr>
              <a:t>e </a:t>
            </a:r>
            <a:r>
              <a:rPr lang="en-GB" sz="1200" b="1" err="1">
                <a:latin typeface="Calibri"/>
                <a:cs typeface="Calibri"/>
              </a:rPr>
              <a:t>ja</a:t>
            </a:r>
            <a:r>
              <a:rPr lang="en-GB" sz="1200" b="1">
                <a:latin typeface="Calibri"/>
                <a:cs typeface="Calibri"/>
              </a:rPr>
              <a:t> </a:t>
            </a:r>
            <a:r>
              <a:rPr lang="en-GB" sz="1200" b="1" err="1">
                <a:latin typeface="Calibri"/>
                <a:cs typeface="Calibri"/>
              </a:rPr>
              <a:t>planeettamme</a:t>
            </a:r>
            <a:r>
              <a:rPr lang="en-GB" sz="1200" b="1">
                <a:latin typeface="Calibri"/>
                <a:cs typeface="Calibri"/>
              </a:rPr>
              <a:t>.</a:t>
            </a:r>
            <a:endParaRPr lang="en-GB" sz="1200" b="1"/>
          </a:p>
        </p:txBody>
      </p:sp>
      <p:pic>
        <p:nvPicPr>
          <p:cNvPr id="34" name="Graphic 33" descr="Film strip outline">
            <a:extLst>
              <a:ext uri="{FF2B5EF4-FFF2-40B4-BE49-F238E27FC236}">
                <a16:creationId xmlns:a16="http://schemas.microsoft.com/office/drawing/2014/main" id="{9B270E54-49CA-99AC-211C-71B8D7FBA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5" name="TextBox 34">
            <a:extLst>
              <a:ext uri="{FF2B5EF4-FFF2-40B4-BE49-F238E27FC236}">
                <a16:creationId xmlns:a16="http://schemas.microsoft.com/office/drawing/2014/main" id="{8F08E7E1-4F82-F027-A19B-FD9EB36B83E4}"/>
              </a:ext>
            </a:extLst>
          </p:cNvPr>
          <p:cNvSpPr txBox="1"/>
          <p:nvPr/>
        </p:nvSpPr>
        <p:spPr>
          <a:xfrm>
            <a:off x="917376" y="9323554"/>
            <a:ext cx="6029334" cy="646331"/>
          </a:xfrm>
          <a:prstGeom prst="rect">
            <a:avLst/>
          </a:prstGeom>
          <a:noFill/>
        </p:spPr>
        <p:txBody>
          <a:bodyPr wrap="square">
            <a:spAutoFit/>
          </a:bodyPr>
          <a:lstStyle/>
          <a:p>
            <a:pPr algn="l" rtl="0"/>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Suositeltu video: </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Lapset ovat markkinoijien keskipisteessä ja markkinoijat väittävät haluavansa auttaa vanhempia tekemään terveellisiä valintoja, katso tämä </a:t>
            </a:r>
            <a:r>
              <a:rPr lang="en-US" sz="1200" b="0" i="0">
                <a:effectLst/>
                <a:latin typeface="Calibri" panose="020F0502020204030204" pitchFamily="34" charset="0"/>
                <a:ea typeface="Calibri" panose="020F0502020204030204" pitchFamily="34" charset="0"/>
                <a:cs typeface="Calibri" panose="020F0502020204030204" pitchFamily="34" charset="0"/>
              </a:rPr>
              <a:t>video </a:t>
            </a:r>
            <a:r>
              <a:rPr lang="en-US" sz="1200" b="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Introduction to Food Marketing to Youth - YouTube</a:t>
            </a:r>
            <a:endParaRPr lang="en-IE" sz="1200" b="1">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E054005-2E82-C52A-F188-ADBCEB4B6AAC}"/>
              </a:ext>
            </a:extLst>
          </p:cNvPr>
          <p:cNvPicPr>
            <a:picLocks noChangeAspect="1"/>
          </p:cNvPicPr>
          <p:nvPr/>
        </p:nvPicPr>
        <p:blipFill>
          <a:blip r:embed="rId6"/>
          <a:stretch>
            <a:fillRect/>
          </a:stretch>
        </p:blipFill>
        <p:spPr>
          <a:xfrm>
            <a:off x="81931" y="8658450"/>
            <a:ext cx="493080" cy="474817"/>
          </a:xfrm>
          <a:prstGeom prst="rect">
            <a:avLst/>
          </a:prstGeom>
        </p:spPr>
      </p:pic>
    </p:spTree>
    <p:extLst>
      <p:ext uri="{BB962C8B-B14F-4D97-AF65-F5344CB8AC3E}">
        <p14:creationId xmlns:p14="http://schemas.microsoft.com/office/powerpoint/2010/main" val="174706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24440" y="677678"/>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Vastuullinen</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endPar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50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830865" y="1282974"/>
            <a:ext cx="5362728" cy="461665"/>
          </a:xfrm>
          <a:prstGeom prst="rect">
            <a:avLst/>
          </a:prstGeom>
          <a:noFill/>
        </p:spPr>
        <p:txBody>
          <a:bodyPr wrap="square">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B.4.2.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Eläinten</a:t>
            </a: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oikeudet</a:t>
            </a:r>
            <a:endPar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864330" y="2067709"/>
            <a:ext cx="6315246" cy="6559998"/>
          </a:xfrm>
        </p:spPr>
        <p:txBody>
          <a:bodyPr lIns="91440" tIns="45720" rIns="91440" bIns="45720" numCol="1" spcCol="288000" anchor="t">
            <a:noAutofit/>
          </a:bodyPr>
          <a:lstStyle/>
          <a:p>
            <a:pPr algn="l" rtl="0" fontAlgn="base"/>
            <a:endParaRPr lang="fi-FI" sz="1200" b="0" i="0">
              <a:solidFill>
                <a:srgbClr val="000000"/>
              </a:solidFill>
              <a:effectLst/>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Eläinten oikeuksia koskevat huolet ovat vanhempia kuin voisi kuvitella. Toisaalta nämä huolenaiheet koskevat eläimiin kohdistuvaa julmuutta, kidutusta ja kokeiluja; ja toisaalta keskustelua laajennetaan eläinperäisten tuotteiden käyttöön ruokavaliossa siirtymällä kasviperäiseen lähestymistapaan. </a:t>
            </a:r>
          </a:p>
          <a:p>
            <a:pPr rtl="0" fontAlgn="base"/>
            <a:endParaRPr lang="fi-FI" sz="800">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Hindulaisuus, vanhin meille tunnettu uskonto, noudattaa Ahimsa-oppia, joka korostaa väkivallattomuutta ihmisiä ja eläimiä kohtaan. Näin ollen jotkut hindut, jotkut buddhalaiset, kaikki jainismiin, hindulaisuuteen perustuvaan uskontoon uskovat, ovat kasvissyöjiä. Keskustelua on viety nykypäivänä myös filosofisesta näkökulmasta. Pythagoras ehdotti elämää kunnioittavaa ruokavaliota muinaisessa Kreikassa noin vuonna 500 eaa. 1800-luvulla, Traïni (2016) viittaa yksityiskohtaisesti brittiaktivisteihin, joilla oli uraauurtava vaikutus eläinoikeusliikkeeseen. Jeremy Bentham esitti vuonna 1823</a:t>
            </a:r>
            <a:r>
              <a:rPr lang="fi-FI" sz="1200" b="0" i="1">
                <a:solidFill>
                  <a:srgbClr val="000000"/>
                </a:solidFill>
                <a:effectLst/>
                <a:latin typeface="Calibri"/>
                <a:ea typeface="Calibri" panose="020F0502020204030204" pitchFamily="34" charset="0"/>
                <a:cs typeface="Calibri"/>
              </a:rPr>
              <a:t>"...kysymys ei ole, voivatko he järkeillä, eikä, osaavatko he puhua, mutta, voivatko he kärsiä?</a:t>
            </a:r>
            <a:r>
              <a:rPr lang="fi-FI" sz="1200" b="0" i="0">
                <a:solidFill>
                  <a:srgbClr val="000000"/>
                </a:solidFill>
                <a:effectLst/>
                <a:latin typeface="Calibri"/>
                <a:ea typeface="Calibri" panose="020F0502020204030204" pitchFamily="34" charset="0"/>
                <a:cs typeface="Calibri"/>
              </a:rPr>
              <a:t>” kun kyselemme, pitäisikö eläintä kiusata. Nämä eläinten julmuutta vastaan taistelevat aktivistiliikkeet ​​inspiroivat voittoa tavoittelemattomien järjestöjen perustamista muihinkin maihin, joista jotkut ovat olemassa vieläkin ja puolustavat eläinten oikeuksia (Traïni, 2016</a:t>
            </a:r>
            <a:r>
              <a:rPr lang="fi-FI" sz="1200">
                <a:latin typeface="Calibri"/>
                <a:ea typeface="Calibri" panose="020F0502020204030204" pitchFamily="34" charset="0"/>
                <a:cs typeface="Calibri"/>
              </a:rPr>
              <a:t>).</a:t>
            </a:r>
            <a:r>
              <a:rPr lang="fi-FI" sz="1200" b="0" i="0">
                <a:solidFill>
                  <a:srgbClr val="000000"/>
                </a:solidFill>
                <a:effectLst/>
                <a:latin typeface="Calibri"/>
                <a:ea typeface="Calibri" panose="020F0502020204030204" pitchFamily="34" charset="0"/>
                <a:cs typeface="Calibri"/>
              </a:rPr>
              <a:t> </a:t>
            </a:r>
            <a:endParaRPr lang="fi-FI" sz="800" b="0" i="0">
              <a:solidFill>
                <a:srgbClr val="000000"/>
              </a:solidFill>
              <a:effectLst/>
              <a:latin typeface="Calibri"/>
              <a:ea typeface="Calibri" panose="020F0502020204030204" pitchFamily="34" charset="0"/>
              <a:cs typeface="Calibri"/>
            </a:endParaRPr>
          </a:p>
          <a:p>
            <a:pPr rtl="0" fontAlgn="base"/>
            <a:br>
              <a:rPr lang="fi-FI" sz="1200" b="0" i="0">
                <a:solidFill>
                  <a:srgbClr val="000000"/>
                </a:solidFill>
                <a:effectLst/>
                <a:latin typeface="Calibri"/>
                <a:ea typeface="Calibri" panose="020F0502020204030204" pitchFamily="34" charset="0"/>
                <a:cs typeface="Calibri"/>
              </a:rPr>
            </a:br>
            <a:r>
              <a:rPr lang="fi-FI" sz="1200" b="0" i="0">
                <a:solidFill>
                  <a:srgbClr val="000000"/>
                </a:solidFill>
                <a:effectLst/>
                <a:latin typeface="Calibri"/>
                <a:ea typeface="Calibri" panose="020F0502020204030204" pitchFamily="34" charset="0"/>
                <a:cs typeface="Calibri"/>
              </a:rPr>
              <a:t>Toinen asiaan liittyvä käsite "lajienvastaisuus" arvostelee syrjivää lähestymistapaamme eläimiin niiden lajin perusteella. Esimerkki lajiperusteisesta syrjinnästä olisi tietyn kesytetyn kalan ruokkiminen ilman halua syödä kyseistä kalaa, koska omistaja näkee kyseisen lajin olevan huolehdittava. Toisaalta toisen tyyppisen kalan syöminen, jota pidetään hyödykkeenä, herkullisena ateriana, jonka todennäköisimmin ruokkii ja tappoi voittoa tavoitteleva osapuoli. Kuten PETA (nd) esittää "... </a:t>
            </a:r>
            <a:r>
              <a:rPr lang="fi-FI" sz="1200" b="0" i="1">
                <a:solidFill>
                  <a:srgbClr val="000000"/>
                </a:solidFill>
                <a:effectLst/>
                <a:latin typeface="Calibri"/>
                <a:ea typeface="Calibri" panose="020F0502020204030204" pitchFamily="34" charset="0"/>
                <a:cs typeface="Calibri"/>
              </a:rPr>
              <a:t>pennut ja kissanpennut ovat ystäviä</a:t>
            </a:r>
            <a:r>
              <a:rPr lang="fi-FI" sz="1200" i="1">
                <a:latin typeface="Calibri"/>
                <a:ea typeface="Calibri" panose="020F0502020204030204" pitchFamily="34" charset="0"/>
                <a:cs typeface="Calibri"/>
              </a:rPr>
              <a:t>’, </a:t>
            </a:r>
            <a:r>
              <a:rPr lang="fi-FI" sz="1200" b="0" i="1">
                <a:solidFill>
                  <a:srgbClr val="000000"/>
                </a:solidFill>
                <a:effectLst/>
                <a:latin typeface="Calibri"/>
                <a:ea typeface="Calibri" panose="020F0502020204030204" pitchFamily="34" charset="0"/>
                <a:cs typeface="Calibri"/>
              </a:rPr>
              <a:t>lehmät ja kanat ovat "ruokaa" ja rotat ja hiiret ovat "tuholaisia</a:t>
            </a:r>
            <a:r>
              <a:rPr lang="fi-FI" sz="1200" b="0" i="0">
                <a:solidFill>
                  <a:srgbClr val="000000"/>
                </a:solidFill>
                <a:effectLst/>
                <a:latin typeface="Calibri"/>
                <a:ea typeface="Calibri" panose="020F0502020204030204" pitchFamily="34" charset="0"/>
                <a:cs typeface="Calibri"/>
              </a:rPr>
              <a:t>” ajatus perustuu harhaanjohtavaan uskomuksemme lajismista.                </a:t>
            </a:r>
            <a:br>
              <a:rPr lang="fi-FI" sz="1200" b="0" i="0">
                <a:solidFill>
                  <a:srgbClr val="000000"/>
                </a:solidFill>
                <a:effectLst/>
                <a:latin typeface="Calibri"/>
                <a:ea typeface="Calibri" panose="020F0502020204030204" pitchFamily="34" charset="0"/>
                <a:cs typeface="Calibri"/>
              </a:rPr>
            </a:br>
            <a:endParaRPr lang="fi-FI" sz="1200" b="0" i="0">
              <a:solidFill>
                <a:srgbClr val="000000"/>
              </a:solidFill>
              <a:effectLst/>
              <a:latin typeface="Calibri"/>
              <a:ea typeface="Calibri" panose="020F0502020204030204" pitchFamily="34" charset="0"/>
              <a:cs typeface="Calibri"/>
            </a:endParaRPr>
          </a:p>
          <a:p>
            <a:pPr rtl="0" fontAlgn="base"/>
            <a:r>
              <a:rPr lang="fi-FI" sz="1200" b="0" i="1">
                <a:solidFill>
                  <a:srgbClr val="000000"/>
                </a:solidFill>
                <a:effectLst/>
                <a:latin typeface="Calibri"/>
                <a:ea typeface="Calibri" panose="020F0502020204030204" pitchFamily="34" charset="0"/>
                <a:cs typeface="Calibri"/>
              </a:rPr>
              <a:t>”Four stages of cruelty” </a:t>
            </a:r>
            <a:r>
              <a:rPr lang="fi-FI" sz="1200" b="0" i="0">
                <a:solidFill>
                  <a:srgbClr val="000000"/>
                </a:solidFill>
                <a:effectLst/>
                <a:latin typeface="Calibri"/>
                <a:ea typeface="Calibri" panose="020F0502020204030204" pitchFamily="34" charset="0"/>
                <a:cs typeface="Calibri"/>
              </a:rPr>
              <a:t>on kuuluisa William Hogarthin maalaussarja, joka julkaistiin vuonna 1751 ja joka ilmaisee julmuuden vaiheita. "</a:t>
            </a:r>
            <a:r>
              <a:rPr lang="fi-FI" sz="1200" b="0" i="1">
                <a:solidFill>
                  <a:srgbClr val="000000"/>
                </a:solidFill>
                <a:effectLst/>
                <a:latin typeface="Calibri"/>
                <a:ea typeface="Calibri" panose="020F0502020204030204" pitchFamily="34" charset="0"/>
                <a:cs typeface="Calibri"/>
              </a:rPr>
              <a:t>Päähenkilö Tom Nero on St. Gilesin seurakunnan holhokki. Jäätyään oman onnensa nojaan ja ilman asianmukaista moraalista opetusta maalauksen </a:t>
            </a:r>
            <a:r>
              <a:rPr lang="fi-FI" sz="1200" i="1">
                <a:latin typeface="Calibri"/>
                <a:ea typeface="Calibri" panose="020F0502020204030204" pitchFamily="34" charset="0"/>
                <a:cs typeface="Calibri"/>
              </a:rPr>
              <a:t>eri osat </a:t>
            </a:r>
            <a:r>
              <a:rPr lang="fi-FI" sz="1200" b="0" i="1">
                <a:solidFill>
                  <a:srgbClr val="000000"/>
                </a:solidFill>
                <a:effectLst/>
                <a:latin typeface="Calibri"/>
                <a:ea typeface="Calibri" panose="020F0502020204030204" pitchFamily="34" charset="0"/>
                <a:cs typeface="Calibri"/>
              </a:rPr>
              <a:t>esittävät yksityiskohtaisesti julmuuden kehittymistä nuoresta miehestä alkaen nuoruuden eläinten kidutuksesta nuoreksi kovasydämiseksi mieheksi, murhasta aikuisena ja lopulta hänen teloitukseen Tyburnissa</a:t>
            </a:r>
            <a:r>
              <a:rPr lang="fi-FI" sz="1200" i="1">
                <a:latin typeface="Calibri"/>
                <a:ea typeface="Calibri" panose="020F0502020204030204" pitchFamily="34" charset="0"/>
                <a:cs typeface="Calibri"/>
              </a:rPr>
              <a:t> </a:t>
            </a:r>
            <a:r>
              <a:rPr lang="fi-FI" sz="1200" b="0" i="0">
                <a:solidFill>
                  <a:srgbClr val="000000"/>
                </a:solidFill>
                <a:effectLst/>
                <a:latin typeface="Calibri"/>
                <a:ea typeface="Calibri" panose="020F0502020204030204" pitchFamily="34" charset="0"/>
                <a:cs typeface="Calibri"/>
              </a:rPr>
              <a:t>(Sanders of Oxford: Antique Prints &amp; Maps, nd)</a:t>
            </a:r>
          </a:p>
          <a:p>
            <a:pPr algn="l" rtl="0" fontAlgn="base"/>
            <a:endParaRPr lang="en-GB" sz="1200" b="0" i="0">
              <a:solidFill>
                <a:srgbClr val="000000"/>
              </a:solidFill>
              <a:effectLst/>
              <a:ea typeface="Calibri" panose="020F0502020204030204" pitchFamily="34" charset="0"/>
            </a:endParaRPr>
          </a:p>
        </p:txBody>
      </p:sp>
      <p:pic>
        <p:nvPicPr>
          <p:cNvPr id="5" name="Picture 4">
            <a:extLst>
              <a:ext uri="{FF2B5EF4-FFF2-40B4-BE49-F238E27FC236}">
                <a16:creationId xmlns:a16="http://schemas.microsoft.com/office/drawing/2014/main" id="{9AD043C8-15C8-7644-9A70-0D9ED6DB8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585" y="8014841"/>
            <a:ext cx="2964331" cy="2059255"/>
          </a:xfrm>
          <a:prstGeom prst="rect">
            <a:avLst/>
          </a:prstGeom>
        </p:spPr>
      </p:pic>
      <p:pic>
        <p:nvPicPr>
          <p:cNvPr id="37" name="Picture 36">
            <a:extLst>
              <a:ext uri="{FF2B5EF4-FFF2-40B4-BE49-F238E27FC236}">
                <a16:creationId xmlns:a16="http://schemas.microsoft.com/office/drawing/2014/main" id="{51F14961-CB38-3036-46E9-61F8AE0B2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00" y="8014840"/>
            <a:ext cx="3067344" cy="2059256"/>
          </a:xfrm>
          <a:prstGeom prst="rect">
            <a:avLst/>
          </a:prstGeom>
        </p:spPr>
      </p:pic>
    </p:spTree>
    <p:extLst>
      <p:ext uri="{BB962C8B-B14F-4D97-AF65-F5344CB8AC3E}">
        <p14:creationId xmlns:p14="http://schemas.microsoft.com/office/powerpoint/2010/main" val="1286256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598155" y="7359963"/>
            <a:ext cx="6363361" cy="2587460"/>
          </a:xfrm>
        </p:spPr>
        <p:txBody>
          <a:bodyPr lIns="91440" tIns="45720" rIns="91440" bIns="45720" numCol="1" spcCol="288000" anchor="t">
            <a:noAutofit/>
          </a:bodyPr>
          <a:lstStyle/>
          <a:p>
            <a:pPr algn="l" rtl="0"/>
            <a:endParaRPr lang="en-US" sz="1200" b="1">
              <a:ea typeface="Calibri" panose="020F0502020204030204" pitchFamily="34" charset="0"/>
            </a:endParaRPr>
          </a:p>
          <a:p>
            <a:pPr algn="l" rtl="0"/>
            <a:endParaRPr lang="en-US" sz="1200" b="1">
              <a:ea typeface="Calibri" panose="020F0502020204030204" pitchFamily="34" charset="0"/>
            </a:endParaRPr>
          </a:p>
          <a:p>
            <a:pPr algn="l" rtl="0"/>
            <a:endParaRPr lang="en-US" sz="1200" b="1">
              <a:ea typeface="Calibri" panose="020F0502020204030204" pitchFamily="34" charset="0"/>
            </a:endParaRPr>
          </a:p>
          <a:p>
            <a:pPr algn="l" rtl="0"/>
            <a:r>
              <a:rPr lang="en-US" sz="1200" b="1">
                <a:latin typeface="Calibri"/>
                <a:ea typeface="Calibri"/>
                <a:cs typeface="Calibri"/>
              </a:rPr>
              <a:t>Käytännön tehtävä 1:</a:t>
            </a:r>
          </a:p>
          <a:p>
            <a:pPr algn="l" rtl="0"/>
            <a:r>
              <a:rPr lang="en-US" sz="1200">
                <a:solidFill>
                  <a:schemeClr val="tx1"/>
                </a:solidFill>
                <a:latin typeface="Calibri"/>
                <a:ea typeface="Calibri"/>
                <a:cs typeface="Calibri"/>
              </a:rPr>
              <a:t>Aloita luokkakeskustelu, jossa oppilaat keskustelevat kasvipohjaisten lähestymistapojen, maskuliinisuuden ja feminismin välisestä yhteydestä.</a:t>
            </a:r>
            <a:br>
              <a:rPr lang="en-US" sz="1200">
                <a:solidFill>
                  <a:schemeClr val="tx1"/>
                </a:solidFill>
                <a:latin typeface="Calibri"/>
                <a:ea typeface="Calibri"/>
                <a:cs typeface="Calibri"/>
              </a:rPr>
            </a:br>
            <a:endParaRPr lang="en-US" sz="1200">
              <a:solidFill>
                <a:schemeClr val="tx1"/>
              </a:solidFill>
              <a:latin typeface="Calibri"/>
              <a:ea typeface="Calibri"/>
              <a:cs typeface="Calibri"/>
            </a:endParaRPr>
          </a:p>
          <a:p>
            <a:pPr algn="l" rtl="0"/>
            <a:r>
              <a:rPr lang="en-US" sz="1200">
                <a:solidFill>
                  <a:schemeClr val="tx1"/>
                </a:solidFill>
                <a:latin typeface="Calibri"/>
                <a:ea typeface="Calibri"/>
                <a:cs typeface="Calibri"/>
              </a:rPr>
              <a:t>Jotkut ihmiset saattavat pitää tätä aihetta äärimmäisenä; edistämme kuitenkin kriittistä ajattelua ja haluamme vahvistaa opiskelijoiden keskustelu- ja kommunikaatiotaitoja. Valitse vaihtoehtoinen mutta ajatuksia herättävä aihe, jos haluat.</a:t>
            </a: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pPr algn="l" rtl="0"/>
            <a:fld id="{CB2079F2-58AF-ED44-82D7-E04B2F6FD686}" type="slidenum">
              <a:rPr lang="en-US" smtClean="0"/>
              <a:pPr algn="l" rtl="0"/>
              <a:t>56</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2" name="Speech Bubble: Rectangle with Corners Rounded 1">
            <a:extLst>
              <a:ext uri="{FF2B5EF4-FFF2-40B4-BE49-F238E27FC236}">
                <a16:creationId xmlns:a16="http://schemas.microsoft.com/office/drawing/2014/main" id="{AFFE7AB1-35A3-FD55-14C1-5DA94C905BE3}"/>
              </a:ext>
            </a:extLst>
          </p:cNvPr>
          <p:cNvSpPr/>
          <p:nvPr/>
        </p:nvSpPr>
        <p:spPr>
          <a:xfrm>
            <a:off x="1648826" y="5547111"/>
            <a:ext cx="5075442"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Pohdi feminismin ja kasvissyönnin yhteyttä. Carol Adams (2015) "The Sexual Politics of Meat" väittää, että naaraseläinten hyväksikäyttö heijastaa naaraspuolista hyväksikäyttöä. Tutkimuksessaan hän antaa esimerkkejä historiasta, kuinka lihansyönti liittyy vahvaan, urhoolliseen maskuliinisuuteen.</a:t>
            </a: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descr="Cows eating from trough">
            <a:extLst>
              <a:ext uri="{FF2B5EF4-FFF2-40B4-BE49-F238E27FC236}">
                <a16:creationId xmlns:a16="http://schemas.microsoft.com/office/drawing/2014/main" id="{F27486DF-4322-08D3-66A6-54D3A903F92C}"/>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8" descr="Icon  Description automatically generated">
            <a:extLst>
              <a:ext uri="{FF2B5EF4-FFF2-40B4-BE49-F238E27FC236}">
                <a16:creationId xmlns:a16="http://schemas.microsoft.com/office/drawing/2014/main" id="{E5A86FEE-965A-36AB-B6A4-F51B601FF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636" y="3809409"/>
            <a:ext cx="2741632" cy="2096219"/>
          </a:xfrm>
          <a:prstGeom prst="rect">
            <a:avLst/>
          </a:prstGeom>
        </p:spPr>
      </p:pic>
    </p:spTree>
    <p:extLst>
      <p:ext uri="{BB962C8B-B14F-4D97-AF65-F5344CB8AC3E}">
        <p14:creationId xmlns:p14="http://schemas.microsoft.com/office/powerpoint/2010/main" val="1155134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721429" y="57635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Vastuullinen</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kulutus</a:t>
            </a:r>
            <a:endPar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50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621049" y="1222154"/>
            <a:ext cx="6937753" cy="461665"/>
          </a:xfrm>
          <a:prstGeom prst="rect">
            <a:avLst/>
          </a:prstGeom>
          <a:noFill/>
        </p:spPr>
        <p:txBody>
          <a:bodyPr wrap="square">
            <a:spAutoFit/>
          </a:bodyPr>
          <a:lstStyle/>
          <a:p>
            <a:pPr algn="r" rtl="0"/>
            <a:r>
              <a:rPr lang="en-US" sz="23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B.4.3. </a:t>
            </a:r>
            <a:r>
              <a:rPr lang="en-US" sz="23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Elämää</a:t>
            </a:r>
            <a:r>
              <a:rPr lang="en-US" sz="230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3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kunnioittava</a:t>
            </a:r>
            <a:r>
              <a:rPr lang="en-US" sz="230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a:t>
            </a:r>
            <a:r>
              <a:rPr lang="en-US" sz="23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kasviperäinen</a:t>
            </a:r>
            <a:r>
              <a:rPr lang="en-US" sz="230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3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elämä</a:t>
            </a:r>
            <a:endParaRPr lang="en-US" sz="23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p:txBody>
          <a:bodyPr lIns="91440" tIns="45720" rIns="91440" bIns="45720" numCol="1" spcCol="288000" anchor="t">
            <a:noAutofit/>
          </a:bodyPr>
          <a:lstStyle/>
          <a:p>
            <a:pPr rtl="0" fontAlgn="base"/>
            <a:r>
              <a:rPr lang="fi-FI" sz="1200" b="1" i="0">
                <a:solidFill>
                  <a:srgbClr val="000000"/>
                </a:solidFill>
                <a:effectLst/>
                <a:latin typeface="Calibri"/>
                <a:ea typeface="Calibri"/>
                <a:cs typeface="Calibri"/>
              </a:rPr>
              <a:t>Kasvipohjaiset lähestymistavat </a:t>
            </a:r>
            <a:r>
              <a:rPr lang="fi-FI" sz="1200" b="0" i="0">
                <a:solidFill>
                  <a:srgbClr val="000000"/>
                </a:solidFill>
                <a:effectLst/>
                <a:latin typeface="Calibri"/>
                <a:ea typeface="Calibri"/>
                <a:cs typeface="Calibri"/>
              </a:rPr>
              <a:t>- veganismi, kasvissyönti ja niiden muunnelmat – ovat saamassa suosiota lisääntyvän tietoisuuden vuoksi eläinten oikeuksista ja ympäristökysymyksistä. Kasvipohjaisen lähestymistavan juuret liittyvät eläinten julmuutta koskeviin keskusteluihin, jotka voidaan jäljittää hindulaisuuden ja antiikin Kreikan filosofeihin, kuten tämän oppaan "Eläinten oikeudet" -osiossa käsitellään. Alkaen eläinten oikeuksien eettisestä huolenaiheesta, yksittäiset liikkeet organisoituivat ajan myötä, ja voittoa tavoittelemattomia järjestöjä perustettiin suojelemaan eläinten oikeuksia</a:t>
            </a:r>
            <a:r>
              <a:rPr lang="fi-FI" sz="1200">
                <a:latin typeface="Calibri"/>
                <a:ea typeface="Calibri"/>
                <a:cs typeface="Calibri"/>
              </a:rPr>
              <a:t> 1800-luvulla </a:t>
            </a:r>
            <a:r>
              <a:rPr lang="fi-FI" sz="1200" b="0" i="0">
                <a:solidFill>
                  <a:srgbClr val="000000"/>
                </a:solidFill>
                <a:effectLst/>
                <a:latin typeface="Calibri"/>
                <a:ea typeface="Calibri"/>
                <a:cs typeface="Calibri"/>
              </a:rPr>
              <a:t>(Traïni, 2016), kuten Band of Hope, Bands of Mercy ja Swiss League Against Animal Testing.</a:t>
            </a:r>
            <a:r>
              <a:rPr lang="fi-FI" sz="1200">
                <a:latin typeface="Calibri"/>
                <a:ea typeface="Calibri"/>
                <a:cs typeface="Calibri"/>
              </a:rPr>
              <a:t> </a:t>
            </a:r>
            <a:endParaRPr lang="fi-FI" sz="1200" b="0" i="0">
              <a:solidFill>
                <a:srgbClr val="000000"/>
              </a:solidFill>
              <a:effectLst/>
              <a:ea typeface="Calibri"/>
            </a:endParaRPr>
          </a:p>
          <a:p>
            <a:pPr rtl="0" fontAlgn="base"/>
            <a:endParaRPr lang="fi-FI" sz="1200" b="0" i="0">
              <a:solidFill>
                <a:srgbClr val="000000"/>
              </a:solidFill>
              <a:effectLst/>
              <a:ea typeface="Calibri" panose="020F0502020204030204" pitchFamily="34" charset="0"/>
            </a:endParaRPr>
          </a:p>
          <a:p>
            <a:pPr rtl="0" fontAlgn="base"/>
            <a:r>
              <a:rPr lang="fi-FI" sz="1200" i="0">
                <a:solidFill>
                  <a:srgbClr val="000000"/>
                </a:solidFill>
                <a:effectLst/>
                <a:latin typeface="Calibri"/>
                <a:ea typeface="Calibri"/>
                <a:cs typeface="Calibri"/>
              </a:rPr>
              <a:t>Käynnissä on </a:t>
            </a:r>
            <a:r>
              <a:rPr lang="fi-FI" sz="1200" b="1" i="0">
                <a:solidFill>
                  <a:srgbClr val="000000"/>
                </a:solidFill>
                <a:effectLst/>
                <a:latin typeface="Calibri"/>
                <a:ea typeface="Calibri"/>
                <a:cs typeface="Calibri"/>
              </a:rPr>
              <a:t>eläinten eettiseen kohteluun </a:t>
            </a:r>
            <a:r>
              <a:rPr lang="fi-FI" sz="1200" i="0">
                <a:solidFill>
                  <a:srgbClr val="000000"/>
                </a:solidFill>
                <a:effectLst/>
                <a:latin typeface="Calibri"/>
                <a:ea typeface="Calibri"/>
                <a:cs typeface="Calibri"/>
              </a:rPr>
              <a:t>pyrkivä liikehdintä, jota</a:t>
            </a:r>
            <a:r>
              <a:rPr lang="fi-FI" sz="1200" b="1" i="0">
                <a:solidFill>
                  <a:srgbClr val="000000"/>
                </a:solidFill>
                <a:effectLst/>
                <a:latin typeface="Calibri"/>
                <a:ea typeface="Calibri"/>
                <a:cs typeface="Calibri"/>
              </a:rPr>
              <a:t> </a:t>
            </a:r>
            <a:r>
              <a:rPr lang="fi-FI" sz="1200" b="0" i="0">
                <a:solidFill>
                  <a:srgbClr val="000000"/>
                </a:solidFill>
                <a:effectLst/>
                <a:latin typeface="Calibri"/>
                <a:ea typeface="Calibri"/>
                <a:cs typeface="Calibri"/>
              </a:rPr>
              <a:t>ilmastonmuutos ja kasvihuonekaasupäästöt voimistavat. Eläintuotteiden vähentäminen vähentää kasvihuonekaasupäästöjä. Scarboroughin et al. (2014) "</a:t>
            </a:r>
            <a:r>
              <a:rPr lang="fi-FI" sz="1200" b="0" i="1">
                <a:solidFill>
                  <a:srgbClr val="000000"/>
                </a:solidFill>
                <a:effectLst/>
                <a:latin typeface="Calibri"/>
                <a:ea typeface="Calibri"/>
                <a:cs typeface="Calibri"/>
              </a:rPr>
              <a:t>Siirtyminen runsaan lihan ruokavaliosta vähälihaiseen ruokavalioon pienentäisi yksilön hiilijalanjälkeä 920 kg CO</a:t>
            </a:r>
            <a:r>
              <a:rPr lang="fi-FI" sz="1200" b="0" i="1" baseline="-25000">
                <a:solidFill>
                  <a:srgbClr val="000000"/>
                </a:solidFill>
                <a:effectLst/>
                <a:latin typeface="Calibri"/>
                <a:ea typeface="Calibri"/>
                <a:cs typeface="Calibri"/>
              </a:rPr>
              <a:t>2 </a:t>
            </a:r>
            <a:r>
              <a:rPr lang="fi-FI" sz="1200" b="0" i="1">
                <a:solidFill>
                  <a:srgbClr val="000000"/>
                </a:solidFill>
                <a:effectLst/>
                <a:latin typeface="Calibri"/>
                <a:ea typeface="Calibri"/>
                <a:cs typeface="Calibri"/>
              </a:rPr>
              <a:t>joka vuosi, siirtyminen runsaan lihan ruokavaliosta kasvisruokavalioon pienentäisi hiilijalanjälkeä 1 230 kg CO</a:t>
            </a:r>
            <a:r>
              <a:rPr lang="fi-FI" sz="1200" b="0" i="1" baseline="-25000">
                <a:solidFill>
                  <a:srgbClr val="000000"/>
                </a:solidFill>
                <a:effectLst/>
                <a:latin typeface="Calibri"/>
                <a:ea typeface="Calibri"/>
                <a:cs typeface="Calibri"/>
              </a:rPr>
              <a:t>2</a:t>
            </a:r>
            <a:r>
              <a:rPr lang="fi-FI" sz="1200" b="0" i="1">
                <a:solidFill>
                  <a:srgbClr val="000000"/>
                </a:solidFill>
                <a:effectLst/>
                <a:latin typeface="Calibri"/>
                <a:ea typeface="Calibri"/>
                <a:cs typeface="Calibri"/>
              </a:rPr>
              <a:t>/vuosi, ja siirtyminen runsaasta liharuoasta vegaaniseen ruokavalioon pienentäisi hiilijalanjälkeä 1560 kg CO.</a:t>
            </a:r>
            <a:r>
              <a:rPr lang="fi-FI" sz="1200" b="0" i="1" baseline="-25000">
                <a:solidFill>
                  <a:srgbClr val="000000"/>
                </a:solidFill>
                <a:effectLst/>
                <a:latin typeface="Calibri"/>
                <a:ea typeface="Calibri"/>
                <a:cs typeface="Calibri"/>
              </a:rPr>
              <a:t>2</a:t>
            </a:r>
            <a:r>
              <a:rPr lang="fi-FI" sz="1200" b="0" i="1">
                <a:solidFill>
                  <a:srgbClr val="000000"/>
                </a:solidFill>
                <a:effectLst/>
                <a:latin typeface="Calibri"/>
                <a:ea typeface="Calibri"/>
                <a:cs typeface="Calibri"/>
              </a:rPr>
              <a:t>/vuosi</a:t>
            </a:r>
            <a:r>
              <a:rPr lang="fi-FI" sz="1200" b="0" i="0">
                <a:solidFill>
                  <a:srgbClr val="000000"/>
                </a:solidFill>
                <a:effectLst/>
                <a:latin typeface="Calibri"/>
                <a:ea typeface="Calibri"/>
                <a:cs typeface="Calibri"/>
              </a:rPr>
              <a:t>”.</a:t>
            </a:r>
            <a:r>
              <a:rPr lang="fi-FI" sz="1200">
                <a:latin typeface="Calibri"/>
                <a:ea typeface="Calibri"/>
                <a:cs typeface="Calibri"/>
              </a:rPr>
              <a:t> </a:t>
            </a:r>
            <a:endParaRPr lang="fi-FI" sz="1200" b="0" i="0">
              <a:solidFill>
                <a:srgbClr val="000000"/>
              </a:solidFill>
              <a:effectLst/>
              <a:ea typeface="Calibri"/>
            </a:endParaRPr>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a:cs typeface="Calibri"/>
              </a:rPr>
              <a:t>Kasvava tietoisuus eläinten oikeuksista ja kestävyyskysymyksistä johtaa siihen, että yhä useammat ihmiset siirtyvät ympäristöystävälliseen ruokavalioon. Eläintuotteiden valmistajat kohtaavat tämän markkinoiden kysynnän muutoksen seuraukset. Tesco arvioi vegaanisen lihan kasvavan 300 % vuoteen 2025 mennessä (BBC News, 2020). Pikaruokaravintolat (Burger Kingin kasvipohjainen Whooper, McDonald’sin McPlant hampurilainen,</a:t>
            </a:r>
            <a:r>
              <a:rPr lang="fi-FI" sz="1200">
                <a:latin typeface="Calibri"/>
                <a:ea typeface="Calibri"/>
                <a:cs typeface="Calibri"/>
              </a:rPr>
              <a:t> </a:t>
            </a:r>
            <a:r>
              <a:rPr lang="fi-FI" sz="1200" b="0" i="0">
                <a:solidFill>
                  <a:srgbClr val="000000"/>
                </a:solidFill>
                <a:effectLst/>
                <a:latin typeface="Calibri"/>
                <a:ea typeface="Calibri"/>
                <a:cs typeface="Calibri"/>
              </a:rPr>
              <a:t>KFC:n Beyond Chicken Fries ja niin edelleen) päivittivät ruokalistaansa kasviperäisillä tuotteilla, jotka maistuvat aivan lihalta. Ethan Brown perusti kasviperäisen lihan korvikevalmistajan Beyond Meatin vuonna 2009 tavoitteenaan luoda "</a:t>
            </a:r>
            <a:r>
              <a:rPr lang="fi-FI" sz="1200" b="0" i="1">
                <a:solidFill>
                  <a:srgbClr val="000000"/>
                </a:solidFill>
                <a:effectLst/>
                <a:latin typeface="Calibri"/>
                <a:ea typeface="Calibri"/>
                <a:cs typeface="Calibri"/>
              </a:rPr>
              <a:t>herkullista, ravitsevaa, kestävää proteiinia</a:t>
            </a:r>
            <a:r>
              <a:rPr lang="fi-FI" sz="1200" b="0" i="0">
                <a:solidFill>
                  <a:srgbClr val="000000"/>
                </a:solidFill>
                <a:effectLst/>
                <a:latin typeface="Calibri"/>
                <a:ea typeface="Calibri"/>
                <a:cs typeface="Calibri"/>
              </a:rPr>
              <a:t>” eläimiä uhraamatta (Beyond Meat, nd). Yritys tarjoaa kasvipohjaisia ​​lihapullia, kanaa, makkaraa, pihviä yms.</a:t>
            </a:r>
          </a:p>
          <a:p>
            <a:pPr rtl="0" fontAlgn="base"/>
            <a:endParaRPr lang="fi-FI" sz="1200">
              <a:ea typeface="Calibri" panose="020F0502020204030204" pitchFamily="34" charset="0"/>
            </a:endParaRPr>
          </a:p>
          <a:p>
            <a:pPr rtl="0" fontAlgn="base"/>
            <a:r>
              <a:rPr lang="fi-FI" sz="1200" b="0" i="0">
                <a:solidFill>
                  <a:srgbClr val="000000"/>
                </a:solidFill>
                <a:effectLst/>
                <a:latin typeface="Calibri"/>
                <a:ea typeface="Calibri"/>
                <a:cs typeface="Calibri"/>
              </a:rPr>
              <a:t>Kasvipohjaisia ​​ruokavalioita suositaan paitsi ympäristön kestävyyden, mutta myös eläinten oikeuksien ja terveyden vuoksi. Lisääntynyt hedelmien ja vihannesten kulutus johtaa runsaaseen kuidun saantiin, mikä vähentää paksusuolensyövän (Mettlin</a:t>
            </a:r>
            <a:r>
              <a:rPr lang="fi-FI" sz="1200">
                <a:latin typeface="Calibri"/>
                <a:ea typeface="Calibri"/>
                <a:cs typeface="Calibri"/>
              </a:rPr>
              <a:t>et ai.,</a:t>
            </a:r>
            <a:r>
              <a:rPr lang="fi-FI" sz="1200" b="0" i="0">
                <a:solidFill>
                  <a:srgbClr val="000000"/>
                </a:solidFill>
                <a:effectLst/>
                <a:latin typeface="Calibri"/>
                <a:ea typeface="Calibri"/>
                <a:cs typeface="Calibri"/>
              </a:rPr>
              <a:t>1981; Jenkins et ai., 2001), keuhkosyövän (Voorripset ai, 2000); paksusuolen syövän (Terry et al. 2001), rintasyövän riskiä (Gandini et al. 2000). Jotkut tutkimukset viittaavat tiettyihin vihanneksiin niiden syöpää suojaavan vaikutuksen vuoksi, kuten kaalit (van Poppel et al., 1999), valkosipuli (Fleischauer ja Arab, 2001; Galeone et al., 2006). </a:t>
            </a:r>
            <a:r>
              <a:rPr lang="fi-FI" sz="1200">
                <a:latin typeface="Calibri"/>
                <a:ea typeface="Calibri"/>
                <a:cs typeface="Calibri"/>
              </a:rPr>
              <a:t>Phillips (2005) esittele myös muita kasvisaterioiden ravitsemusfaktoja.</a:t>
            </a:r>
            <a:endParaRPr lang="fi-FI" sz="1200" b="0" i="0">
              <a:solidFill>
                <a:srgbClr val="000000"/>
              </a:solidFill>
              <a:effectLst/>
              <a:ea typeface="Calibri"/>
            </a:endParaRPr>
          </a:p>
        </p:txBody>
      </p:sp>
    </p:spTree>
    <p:extLst>
      <p:ext uri="{BB962C8B-B14F-4D97-AF65-F5344CB8AC3E}">
        <p14:creationId xmlns:p14="http://schemas.microsoft.com/office/powerpoint/2010/main" val="1922536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p:txBody>
          <a:bodyPr lIns="91440" tIns="45720" rIns="91440" bIns="45720" numCol="1" spcCol="288000" anchor="t">
            <a:noAutofit/>
          </a:bodyPr>
          <a:lstStyle/>
          <a:p>
            <a:r>
              <a:rPr lang="fi-FI" sz="1200">
                <a:latin typeface="Calibri"/>
                <a:cs typeface="Calibri"/>
              </a:rPr>
              <a:t>Jalostetun lihan suuri kulutus, joka ”</a:t>
            </a:r>
            <a:r>
              <a:rPr lang="fi-FI" sz="1200" i="1">
                <a:latin typeface="Calibri"/>
                <a:cs typeface="Calibri"/>
              </a:rPr>
              <a:t>tarkoittaa</a:t>
            </a:r>
            <a:r>
              <a:rPr lang="fi-FI" sz="1200">
                <a:latin typeface="Calibri"/>
                <a:cs typeface="Calibri"/>
              </a:rPr>
              <a:t> </a:t>
            </a:r>
            <a:r>
              <a:rPr lang="fi-FI" sz="1200" i="1">
                <a:latin typeface="Calibri"/>
                <a:cs typeface="Calibri"/>
              </a:rPr>
              <a:t>lihaa, joka on muunnettu suolaamalla, kypsyttämällä, käymisellä, savustamalla tai muilla menetelmillä, jotka parantavat makua tai säilyvyyttä</a:t>
            </a:r>
            <a:r>
              <a:rPr lang="fi-FI" sz="1200">
                <a:latin typeface="Calibri"/>
                <a:cs typeface="Calibri"/>
              </a:rPr>
              <a:t>” (Bouvard ym., 2015), liittyy myös lisääntyneeseen haimasyövän (Larsson ja Wolk, 2012), paksusuolen-, paksusuolen- ja peräsuolensyövän riskiin (Chan et al., 2011; Santarelli et al., 2008; World). Cancer Research Fund International, nd), keuhkosyövän (Cross et al., 2007; Lam et al., 2009) ja myös joidenkin muiden syöpien riskeihin. Myös lihan kypsennystapa vaikuttaa syöpää aiheuttaviin yhdisteisiin, sillä pannussa, grillauksessa tai grillaamisessa korkeissa lämpötiloissa syntyy suuri määrä syöpää aiheuttavia aineita (Bouvard ym., 2015). Niinpä syövästä ja prosessoidun lihan kulutuksesta tietoisuutta lisäävät organisaatiot – kuten American Institute of Cancer Research (Smith, 2019) ja Cancer Council of Australia (n.d.) – ehdottavat punaisen lihan kulutuksen vähentämistä ja prosessoitujen lihatuotteiden välttämistä niin paljon kuin mahdollista.</a:t>
            </a:r>
          </a:p>
          <a:p>
            <a:endParaRPr lang="fi-FI" sz="1200"/>
          </a:p>
          <a:p>
            <a:pPr rtl="0"/>
            <a:r>
              <a:rPr lang="fi-FI" sz="1200">
                <a:latin typeface="Calibri"/>
                <a:cs typeface="Calibri"/>
              </a:rPr>
              <a:t>Toisaalta kasvissyöjiltä ja vegaaneista saattaa olla puutetta ravintoaineista, mikä edellyttää kuluttajien valistusta ravintoarvoista. Kasvipohjainen ruokavalio voi aiheuttaa B12-vitamiinin puutetta (Pawlak et al., 2013; Phillips 2005). Tämä edellyttää ruoan ravintoarvoon huomioivaa kuluttajaprofiilia, joka lukee, tutkii ja on kiinnostunut ruokalukutaidosta. </a:t>
            </a:r>
            <a:endParaRPr lang="fi-FI" sz="1200"/>
          </a:p>
        </p:txBody>
      </p:sp>
      <p:sp>
        <p:nvSpPr>
          <p:cNvPr id="3" name="Slide Number Placeholder 2">
            <a:extLst>
              <a:ext uri="{FF2B5EF4-FFF2-40B4-BE49-F238E27FC236}">
                <a16:creationId xmlns:a16="http://schemas.microsoft.com/office/drawing/2014/main" id="{4C443772-AEF7-CE92-C13B-EE8DE6C5FCEB}"/>
              </a:ext>
            </a:extLst>
          </p:cNvPr>
          <p:cNvSpPr>
            <a:spLocks noGrp="1"/>
          </p:cNvSpPr>
          <p:nvPr>
            <p:ph type="sldNum" sz="quarter" idx="4"/>
          </p:nvPr>
        </p:nvSpPr>
        <p:spPr>
          <a:xfrm>
            <a:off x="6659223" y="10153242"/>
            <a:ext cx="1047264" cy="465822"/>
          </a:xfrm>
        </p:spPr>
        <p:txBody>
          <a:bodyPr/>
          <a:lstStyle/>
          <a:p>
            <a:pPr algn="l" rtl="0"/>
            <a:fld id="{CB2079F2-58AF-ED44-82D7-E04B2F6FD686}" type="slidenum">
              <a:rPr lang="en-US" smtClean="0"/>
              <a:pPr algn="l" rtl="0"/>
              <a:t>58</a:t>
            </a:fld>
            <a:endParaRPr lang="en-US"/>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292409" y="392022"/>
            <a:ext cx="5655136"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Vastuullinen kulutus</a:t>
            </a:r>
          </a:p>
          <a:p>
            <a:pPr algn="l" rtl="0"/>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153389" y="1178887"/>
            <a:ext cx="5747967" cy="423193"/>
          </a:xfrm>
          <a:prstGeom prst="rect">
            <a:avLst/>
          </a:prstGeom>
          <a:noFill/>
        </p:spPr>
        <p:txBody>
          <a:bodyPr wrap="square">
            <a:spAutoFit/>
          </a:bodyPr>
          <a:lstStyle/>
          <a:p>
            <a:pPr algn="l" rtl="0"/>
            <a:r>
              <a:rPr lang="en-US" sz="2150" i="0">
                <a:solidFill>
                  <a:srgbClr val="000000"/>
                </a:solidFill>
                <a:effectLst/>
                <a:latin typeface="Calibri" panose="020F0502020204030204" pitchFamily="34" charset="0"/>
                <a:ea typeface="Calibri" panose="020F0502020204030204" pitchFamily="34" charset="0"/>
                <a:cs typeface="Calibri" panose="020F0502020204030204" pitchFamily="34" charset="0"/>
              </a:rPr>
              <a:t>B.4.3. </a:t>
            </a:r>
            <a:r>
              <a:rPr lang="en-US" sz="215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Elämää</a:t>
            </a:r>
            <a:r>
              <a:rPr lang="en-US" sz="215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15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kunnioittava</a:t>
            </a:r>
            <a:r>
              <a:rPr lang="en-US" sz="215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a:t>
            </a:r>
            <a:r>
              <a:rPr lang="en-US" sz="215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kasviperäinen</a:t>
            </a:r>
            <a:r>
              <a:rPr lang="en-US" sz="215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15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elämä</a:t>
            </a:r>
            <a:endParaRPr lang="en-US" sz="215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9" name="Picture 38" descr="Beet veggie burger">
            <a:extLst>
              <a:ext uri="{FF2B5EF4-FFF2-40B4-BE49-F238E27FC236}">
                <a16:creationId xmlns:a16="http://schemas.microsoft.com/office/drawing/2014/main" id="{FFA156C1-E690-9818-6848-C199088B4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715" y="6875081"/>
            <a:ext cx="3546083" cy="2519892"/>
          </a:xfrm>
          <a:prstGeom prst="rect">
            <a:avLst/>
          </a:prstGeom>
        </p:spPr>
      </p:pic>
      <p:pic>
        <p:nvPicPr>
          <p:cNvPr id="41" name="Picture 40" descr="Multi-layer burger with fries on wood board">
            <a:extLst>
              <a:ext uri="{FF2B5EF4-FFF2-40B4-BE49-F238E27FC236}">
                <a16:creationId xmlns:a16="http://schemas.microsoft.com/office/drawing/2014/main" id="{8E310518-52EC-6C3E-CAB4-FB430BEBD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77" y="6875081"/>
            <a:ext cx="3662960" cy="2519892"/>
          </a:xfrm>
          <a:prstGeom prst="rect">
            <a:avLst/>
          </a:prstGeom>
        </p:spPr>
      </p:pic>
      <p:sp>
        <p:nvSpPr>
          <p:cNvPr id="42" name="TextBox 41">
            <a:extLst>
              <a:ext uri="{FF2B5EF4-FFF2-40B4-BE49-F238E27FC236}">
                <a16:creationId xmlns:a16="http://schemas.microsoft.com/office/drawing/2014/main" id="{DB1A8A5A-1893-C79C-69EE-50D0546B60BE}"/>
              </a:ext>
            </a:extLst>
          </p:cNvPr>
          <p:cNvSpPr txBox="1"/>
          <p:nvPr/>
        </p:nvSpPr>
        <p:spPr>
          <a:xfrm>
            <a:off x="918023" y="6427103"/>
            <a:ext cx="5830501" cy="369332"/>
          </a:xfrm>
          <a:prstGeom prst="rect">
            <a:avLst/>
          </a:prstGeom>
          <a:noFill/>
        </p:spPr>
        <p:txBody>
          <a:bodyPr wrap="square" rtlCol="0">
            <a:spAutoFit/>
          </a:bodyPr>
          <a:lstStyle/>
          <a:p>
            <a:pPr algn="ctr" rtl="0"/>
            <a:r>
              <a:rPr lang="en-IE" b="1" err="1">
                <a:latin typeface="Calibri" panose="020F0502020204030204" pitchFamily="34" charset="0"/>
                <a:ea typeface="Calibri" panose="020F0502020204030204" pitchFamily="34" charset="0"/>
                <a:cs typeface="Calibri" panose="020F0502020204030204" pitchFamily="34" charset="0"/>
              </a:rPr>
              <a:t>Eläinpohjainen</a:t>
            </a:r>
            <a:r>
              <a:rPr lang="en-IE" b="1">
                <a:latin typeface="Calibri" panose="020F0502020204030204" pitchFamily="34" charset="0"/>
                <a:ea typeface="Calibri" panose="020F0502020204030204" pitchFamily="34" charset="0"/>
                <a:cs typeface="Calibri" panose="020F0502020204030204" pitchFamily="34" charset="0"/>
              </a:rPr>
              <a:t>	 versus	 </a:t>
            </a:r>
            <a:r>
              <a:rPr lang="en-IE" b="1" err="1">
                <a:latin typeface="Calibri" panose="020F0502020204030204" pitchFamily="34" charset="0"/>
                <a:ea typeface="Calibri" panose="020F0502020204030204" pitchFamily="34" charset="0"/>
                <a:cs typeface="Calibri" panose="020F0502020204030204" pitchFamily="34" charset="0"/>
              </a:rPr>
              <a:t>kasvipohjainen</a:t>
            </a:r>
            <a:endParaRPr lang="en-IE"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377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Tehtäväehdotus:</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pPr algn="l" rtl="0"/>
            <a:r>
              <a:rPr lang="en-US" sz="1200" b="1" err="1">
                <a:ea typeface="Calibri" panose="020F0502020204030204" pitchFamily="34" charset="0"/>
              </a:rPr>
              <a:t>Käytännön</a:t>
            </a:r>
            <a:r>
              <a:rPr lang="en-US" sz="1200" b="1">
                <a:ea typeface="Calibri" panose="020F0502020204030204" pitchFamily="34" charset="0"/>
              </a:rPr>
              <a:t> </a:t>
            </a:r>
            <a:r>
              <a:rPr lang="en-US" sz="1200" b="1" err="1">
                <a:ea typeface="Calibri" panose="020F0502020204030204" pitchFamily="34" charset="0"/>
              </a:rPr>
              <a:t>tehtävä</a:t>
            </a:r>
            <a:r>
              <a:rPr lang="en-US" sz="1200" b="1">
                <a:ea typeface="Calibri" panose="020F0502020204030204" pitchFamily="34" charset="0"/>
              </a:rPr>
              <a:t> 1:</a:t>
            </a:r>
          </a:p>
          <a:p>
            <a:pPr algn="l" rtl="0"/>
            <a:r>
              <a:rPr lang="en-US" sz="1200" err="1">
                <a:solidFill>
                  <a:schemeClr val="tx1"/>
                </a:solidFill>
                <a:ea typeface="Calibri" panose="020F0502020204030204" pitchFamily="34" charset="0"/>
              </a:rPr>
              <a:t>Lihamaisen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maun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luominen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lihankorvikkeelle</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tuo</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mukanaan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myös</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eettisiä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huolenaiheita</a:t>
            </a:r>
            <a:r>
              <a:rPr lang="en-US" sz="1200">
                <a:solidFill>
                  <a:schemeClr val="tx1"/>
                </a:solidFill>
                <a:ea typeface="Calibri" panose="020F0502020204030204" pitchFamily="34" charset="0"/>
              </a:rPr>
              <a:t>. Alvaro (2019) </a:t>
            </a:r>
            <a:r>
              <a:rPr lang="en-US" sz="1200" err="1">
                <a:solidFill>
                  <a:schemeClr val="tx1"/>
                </a:solidFill>
                <a:ea typeface="Calibri" panose="020F0502020204030204" pitchFamily="34" charset="0"/>
              </a:rPr>
              <a:t>pohtii</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tätä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asiaa</a:t>
            </a:r>
            <a:r>
              <a:rPr lang="en-US" sz="1200">
                <a:solidFill>
                  <a:schemeClr val="tx1"/>
                </a:solidFill>
                <a:ea typeface="Calibri" panose="020F0502020204030204" pitchFamily="34" charset="0"/>
              </a:rPr>
              <a:t> ja </a:t>
            </a:r>
            <a:r>
              <a:rPr lang="en-US" sz="1200" err="1">
                <a:solidFill>
                  <a:schemeClr val="tx1"/>
                </a:solidFill>
                <a:ea typeface="Calibri" panose="020F0502020204030204" pitchFamily="34" charset="0"/>
              </a:rPr>
              <a:t>kyseenalaistaa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laboratoriossa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kasvatetun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lihan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moraalin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Kirjoittaja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käsittelee</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hyve-etiikkaa</a:t>
            </a:r>
            <a:r>
              <a:rPr lang="en-US" sz="1200">
                <a:solidFill>
                  <a:schemeClr val="tx1"/>
                </a:solidFill>
                <a:ea typeface="Calibri" panose="020F0502020204030204" pitchFamily="34" charset="0"/>
              </a:rPr>
              <a:t> ja </a:t>
            </a:r>
            <a:r>
              <a:rPr lang="en-US" sz="1200" err="1">
                <a:solidFill>
                  <a:schemeClr val="tx1"/>
                </a:solidFill>
                <a:ea typeface="Calibri" panose="020F0502020204030204" pitchFamily="34" charset="0"/>
              </a:rPr>
              <a:t>yksilön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motivaatiota</a:t>
            </a:r>
            <a:r>
              <a:rPr lang="en-US" sz="1200">
                <a:solidFill>
                  <a:schemeClr val="tx1"/>
                </a:solidFill>
                <a:ea typeface="Calibri" panose="020F0502020204030204" pitchFamily="34" charset="0"/>
              </a:rPr>
              <a:t> ja </a:t>
            </a:r>
            <a:r>
              <a:rPr lang="en-US" sz="1200" err="1">
                <a:solidFill>
                  <a:schemeClr val="tx1"/>
                </a:solidFill>
                <a:ea typeface="Calibri" panose="020F0502020204030204" pitchFamily="34" charset="0"/>
              </a:rPr>
              <a:t>ominaisuuksia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Keskustele</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asiasta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luokassa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ryhmätehtävänä</a:t>
            </a:r>
            <a:r>
              <a:rPr lang="en-US" sz="1200">
                <a:solidFill>
                  <a:schemeClr val="tx1"/>
                </a:solidFill>
                <a:ea typeface="Calibri" panose="020F0502020204030204" pitchFamily="34" charset="0"/>
              </a:rPr>
              <a:t>.</a:t>
            </a:r>
          </a:p>
          <a:p>
            <a:pPr algn="l" rtl="0"/>
            <a:endParaRPr lang="en-US" sz="1200">
              <a:solidFill>
                <a:schemeClr val="tx1"/>
              </a:solidFill>
              <a:ea typeface="Calibri" panose="020F0502020204030204" pitchFamily="34" charset="0"/>
            </a:endParaRPr>
          </a:p>
          <a:p>
            <a:pPr algn="l" rtl="0"/>
            <a:r>
              <a:rPr lang="en-US" sz="1200" b="1" err="1">
                <a:solidFill>
                  <a:schemeClr val="tx1"/>
                </a:solidFill>
                <a:ea typeface="Calibri" panose="020F0502020204030204" pitchFamily="34" charset="0"/>
              </a:rPr>
              <a:t>Käytännön</a:t>
            </a:r>
            <a:r>
              <a:rPr lang="en-US" sz="1200" b="1">
                <a:solidFill>
                  <a:schemeClr val="tx1"/>
                </a:solidFill>
                <a:ea typeface="Calibri" panose="020F0502020204030204" pitchFamily="34" charset="0"/>
              </a:rPr>
              <a:t> </a:t>
            </a:r>
            <a:r>
              <a:rPr lang="en-US" sz="1200" b="1" err="1">
                <a:solidFill>
                  <a:schemeClr val="tx1"/>
                </a:solidFill>
                <a:ea typeface="Calibri" panose="020F0502020204030204" pitchFamily="34" charset="0"/>
              </a:rPr>
              <a:t>tehtävä</a:t>
            </a:r>
            <a:r>
              <a:rPr lang="en-US" sz="1200" b="1">
                <a:solidFill>
                  <a:schemeClr val="tx1"/>
                </a:solidFill>
                <a:ea typeface="Calibri" panose="020F0502020204030204" pitchFamily="34" charset="0"/>
              </a:rPr>
              <a:t> 2:</a:t>
            </a:r>
            <a:r>
              <a:rPr lang="en-US" sz="1200">
                <a:solidFill>
                  <a:schemeClr val="tx1"/>
                </a:solidFill>
                <a:ea typeface="Calibri" panose="020F0502020204030204" pitchFamily="34" charset="0"/>
              </a:rPr>
              <a:t> </a:t>
            </a:r>
          </a:p>
          <a:p>
            <a:pPr algn="l" rtl="0"/>
            <a:r>
              <a:rPr lang="en-US" sz="1200" err="1">
                <a:solidFill>
                  <a:schemeClr val="tx1"/>
                </a:solidFill>
                <a:ea typeface="Calibri" panose="020F0502020204030204" pitchFamily="34" charset="0"/>
              </a:rPr>
              <a:t>Tietoisuuden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lisäämiseksi</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opiskelijoita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voidaan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pyytää</a:t>
            </a:r>
            <a:r>
              <a:rPr lang="en-US" sz="1200">
                <a:solidFill>
                  <a:schemeClr val="tx1"/>
                </a:solidFill>
                <a:ea typeface="Calibri" panose="020F0502020204030204" pitchFamily="34" charset="0"/>
              </a:rPr>
              <a:t>:</a:t>
            </a:r>
          </a:p>
          <a:p>
            <a:pPr marL="171450" indent="-171450" algn="l" rtl="0">
              <a:buFont typeface="Arial" panose="020B0604020202020204" pitchFamily="34" charset="0"/>
              <a:buChar char="•"/>
            </a:pPr>
            <a:r>
              <a:rPr lang="en-US" sz="1200" err="1">
                <a:solidFill>
                  <a:schemeClr val="tx1"/>
                </a:solidFill>
                <a:ea typeface="Calibri" panose="020F0502020204030204" pitchFamily="34" charset="0"/>
              </a:rPr>
              <a:t>hakemaan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vegaanisia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reseptejä</a:t>
            </a:r>
            <a:r>
              <a:rPr lang="en-US" sz="1200">
                <a:solidFill>
                  <a:schemeClr val="tx1"/>
                </a:solidFill>
                <a:ea typeface="Calibri" panose="020F0502020204030204" pitchFamily="34" charset="0"/>
              </a:rPr>
              <a:t> ja </a:t>
            </a:r>
            <a:r>
              <a:rPr lang="en-US" sz="1200" err="1">
                <a:solidFill>
                  <a:schemeClr val="tx1"/>
                </a:solidFill>
                <a:ea typeface="Calibri" panose="020F0502020204030204" pitchFamily="34" charset="0"/>
              </a:rPr>
              <a:t>laskemaan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yhden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annoksen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hinnan</a:t>
            </a:r>
            <a:r>
              <a:rPr lang="en-US" sz="1200">
                <a:solidFill>
                  <a:schemeClr val="tx1"/>
                </a:solidFill>
                <a:ea typeface="Calibri" panose="020F0502020204030204" pitchFamily="34" charset="0"/>
              </a:rPr>
              <a:t> tai </a:t>
            </a:r>
            <a:r>
              <a:rPr lang="en-US" sz="1200" err="1">
                <a:solidFill>
                  <a:schemeClr val="tx1"/>
                </a:solidFill>
                <a:ea typeface="Calibri" panose="020F0502020204030204" pitchFamily="34" charset="0"/>
              </a:rPr>
              <a:t>hiilijalanjäljen</a:t>
            </a:r>
            <a:r>
              <a:rPr lang="en-US" sz="1200">
                <a:solidFill>
                  <a:schemeClr val="tx1"/>
                </a:solidFill>
                <a:ea typeface="Calibri" panose="020F0502020204030204" pitchFamily="34" charset="0"/>
              </a:rPr>
              <a:t>.</a:t>
            </a:r>
          </a:p>
          <a:p>
            <a:pPr marL="171450" indent="-171450" algn="l" rtl="0">
              <a:buFont typeface="Arial" panose="020B0604020202020204" pitchFamily="34" charset="0"/>
              <a:buChar char="•"/>
            </a:pPr>
            <a:r>
              <a:rPr lang="en-US" sz="1200" err="1">
                <a:solidFill>
                  <a:schemeClr val="tx1"/>
                </a:solidFill>
                <a:ea typeface="Calibri" panose="020F0502020204030204" pitchFamily="34" charset="0"/>
              </a:rPr>
              <a:t>etsimään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vegaanisten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lihankorvikkeiden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ainesosia</a:t>
            </a:r>
            <a:r>
              <a:rPr lang="en-US" sz="1200">
                <a:solidFill>
                  <a:schemeClr val="tx1"/>
                </a:solidFill>
                <a:ea typeface="Calibri" panose="020F0502020204030204" pitchFamily="34" charset="0"/>
              </a:rPr>
              <a:t>.</a:t>
            </a:r>
          </a:p>
          <a:p>
            <a:pPr algn="l" rtl="0"/>
            <a:endParaRPr lang="en-US" sz="1200">
              <a:solidFill>
                <a:schemeClr val="tx1"/>
              </a:solidFill>
              <a:ea typeface="Calibri" panose="020F0502020204030204" pitchFamily="34" charset="0"/>
            </a:endParaRPr>
          </a:p>
          <a:p>
            <a:pPr algn="l" rtl="0"/>
            <a:r>
              <a:rPr lang="en-US" sz="1200" b="1" err="1">
                <a:solidFill>
                  <a:schemeClr val="tx1"/>
                </a:solidFill>
                <a:ea typeface="Calibri" panose="020F0502020204030204" pitchFamily="34" charset="0"/>
              </a:rPr>
              <a:t>Käytännön</a:t>
            </a:r>
            <a:r>
              <a:rPr lang="en-US" sz="1200" b="1">
                <a:solidFill>
                  <a:schemeClr val="tx1"/>
                </a:solidFill>
                <a:ea typeface="Calibri" panose="020F0502020204030204" pitchFamily="34" charset="0"/>
              </a:rPr>
              <a:t> </a:t>
            </a:r>
            <a:r>
              <a:rPr lang="en-US" sz="1200" b="1" err="1">
                <a:solidFill>
                  <a:schemeClr val="tx1"/>
                </a:solidFill>
                <a:ea typeface="Calibri" panose="020F0502020204030204" pitchFamily="34" charset="0"/>
              </a:rPr>
              <a:t>tehtävä</a:t>
            </a:r>
            <a:r>
              <a:rPr lang="en-US" sz="1200" b="1">
                <a:solidFill>
                  <a:schemeClr val="tx1"/>
                </a:solidFill>
                <a:ea typeface="Calibri" panose="020F0502020204030204" pitchFamily="34" charset="0"/>
              </a:rPr>
              <a:t> 3:</a:t>
            </a:r>
          </a:p>
          <a:p>
            <a:pPr algn="l" rtl="0"/>
            <a:r>
              <a:rPr lang="en-US" sz="1200" err="1">
                <a:solidFill>
                  <a:schemeClr val="tx1"/>
                </a:solidFill>
                <a:ea typeface="Calibri" panose="020F0502020204030204" pitchFamily="34" charset="0"/>
              </a:rPr>
              <a:t>Opiskelijat</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voivat</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työskennellä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ryhmissä</a:t>
            </a:r>
            <a:r>
              <a:rPr lang="en-US" sz="1200">
                <a:solidFill>
                  <a:schemeClr val="tx1"/>
                </a:solidFill>
                <a:ea typeface="Calibri" panose="020F0502020204030204" pitchFamily="34" charset="0"/>
              </a:rPr>
              <a:t> ja </a:t>
            </a:r>
            <a:r>
              <a:rPr lang="en-US" sz="1200" err="1">
                <a:solidFill>
                  <a:schemeClr val="tx1"/>
                </a:solidFill>
                <a:ea typeface="Calibri" panose="020F0502020204030204" pitchFamily="34" charset="0"/>
              </a:rPr>
              <a:t>luoda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oman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eettisen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säännöstön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tietylle</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elintarvikealalle</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jokainen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ryhmä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voi</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käsitellä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eri</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sektoria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Esittelemällä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tunnilla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ryhmät</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voivat</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osoittaa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samanlaisia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koodeja</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yhdistää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samanlaisia</a:t>
            </a:r>
            <a:r>
              <a:rPr lang="en-US" sz="1200">
                <a:solidFill>
                  <a:schemeClr val="tx1"/>
                </a:solidFill>
                <a:ea typeface="Calibri" panose="020F0502020204030204" pitchFamily="34" charset="0"/>
              </a:rPr>
              <a:t> ​​ja </a:t>
            </a:r>
            <a:r>
              <a:rPr lang="en-US" sz="1200" err="1">
                <a:solidFill>
                  <a:schemeClr val="tx1"/>
                </a:solidFill>
                <a:ea typeface="Calibri" panose="020F0502020204030204" pitchFamily="34" charset="0"/>
              </a:rPr>
              <a:t>tehdä</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lopullisen</a:t>
            </a:r>
            <a:r>
              <a:rPr lang="en-US" sz="1200">
                <a:solidFill>
                  <a:schemeClr val="tx1"/>
                </a:solidFill>
                <a:ea typeface="Calibri" panose="020F0502020204030204" pitchFamily="34" charset="0"/>
              </a:rPr>
              <a:t> </a:t>
            </a:r>
            <a:r>
              <a:rPr lang="en-US" sz="1200" err="1">
                <a:solidFill>
                  <a:schemeClr val="tx1"/>
                </a:solidFill>
                <a:ea typeface="Calibri" panose="020F0502020204030204" pitchFamily="34" charset="0"/>
              </a:rPr>
              <a:t>koodiluettelon</a:t>
            </a:r>
            <a:r>
              <a:rPr lang="en-US" sz="1200">
                <a:solidFill>
                  <a:schemeClr val="tx1"/>
                </a:solidFill>
                <a:ea typeface="Calibri" panose="020F0502020204030204" pitchFamily="34" charset="0"/>
              </a:rPr>
              <a:t>.</a:t>
            </a:r>
          </a:p>
          <a:p>
            <a:pPr algn="l" rtl="0"/>
            <a:endParaRPr lang="en-US" sz="1200">
              <a:solidFill>
                <a:schemeClr val="tx1"/>
              </a:solidFill>
              <a:ea typeface="Calibri" panose="020F0502020204030204" pitchFamily="34" charset="0"/>
            </a:endParaRPr>
          </a:p>
          <a:p>
            <a:pPr algn="l" rtl="0"/>
            <a:r>
              <a:rPr lang="en-IE" sz="1200" b="1" err="1">
                <a:solidFill>
                  <a:schemeClr val="tx1"/>
                </a:solidFill>
                <a:ea typeface="Calibri" panose="020F0502020204030204" pitchFamily="34" charset="0"/>
              </a:rPr>
              <a:t>Lukusuositukset</a:t>
            </a:r>
            <a:r>
              <a:rPr lang="en-IE" sz="1200" b="1">
                <a:solidFill>
                  <a:schemeClr val="tx1"/>
                </a:solidFill>
                <a:ea typeface="Calibri" panose="020F0502020204030204" pitchFamily="34" charset="0"/>
              </a:rPr>
              <a:t>:</a:t>
            </a:r>
          </a:p>
          <a:p>
            <a:pPr marL="171450" indent="-171450" algn="l" rtl="0" fontAlgn="base">
              <a:buFont typeface="Arial" panose="020B0604020202020204" pitchFamily="34" charset="0"/>
              <a:buChar char="•"/>
            </a:pPr>
            <a:r>
              <a:rPr lang="en-US" sz="1200" b="0" i="0">
                <a:solidFill>
                  <a:srgbClr val="000000"/>
                </a:solidFill>
                <a:effectLst/>
                <a:ea typeface="Calibri" panose="020F0502020204030204" pitchFamily="34" charset="0"/>
              </a:rPr>
              <a:t>Earle, M., Hodson, G., Dhont, K., &amp; </a:t>
            </a:r>
            <a:r>
              <a:rPr lang="en-US" sz="1200" b="0" i="0" err="1">
                <a:solidFill>
                  <a:srgbClr val="000000"/>
                </a:solidFill>
                <a:effectLst/>
                <a:ea typeface="Calibri" panose="020F0502020204030204" pitchFamily="34" charset="0"/>
              </a:rPr>
              <a:t>MacInnis</a:t>
            </a:r>
            <a:r>
              <a:rPr lang="en-US" sz="1200" b="0" i="0">
                <a:solidFill>
                  <a:srgbClr val="000000"/>
                </a:solidFill>
                <a:effectLst/>
                <a:ea typeface="Calibri" panose="020F0502020204030204" pitchFamily="34" charset="0"/>
              </a:rPr>
              <a:t>, C. (2019). Eating with our eyes (closed): Effects of visually associating animals with meat on anti-vegan/vegetarian attitudes and meat consumption willingness. Group Processes &amp; Intergroup Relations, 22(6), 818–835. </a:t>
            </a:r>
            <a:r>
              <a:rPr lang="en-US" sz="1200" b="0" i="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https://doi.org/10.1177/1368430219861848 </a:t>
            </a:r>
            <a:r>
              <a:rPr lang="en-US" sz="1200" b="0" i="0">
                <a:solidFill>
                  <a:srgbClr val="0563C1"/>
                </a:solidFill>
                <a:effectLst/>
                <a:ea typeface="Calibri" panose="020F0502020204030204" pitchFamily="34" charset="0"/>
                <a:hlinkClick r:id="rId2">
                  <a:extLst>
                    <a:ext uri="{A12FA001-AC4F-418D-AE19-62706E023703}">
                      <ahyp:hlinkClr xmlns:ahyp="http://schemas.microsoft.com/office/drawing/2018/hyperlinkcolor" val="tx"/>
                    </a:ext>
                  </a:extLst>
                </a:hlinkClick>
              </a:rPr>
              <a:t>​</a:t>
            </a:r>
            <a:endParaRPr lang="en-US" sz="1200" b="0" i="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r>
              <a:rPr lang="en-US" sz="1200" b="0" i="0">
                <a:solidFill>
                  <a:srgbClr val="000000"/>
                </a:solidFill>
                <a:effectLst/>
                <a:ea typeface="Calibri" panose="020F0502020204030204" pitchFamily="34" charset="0"/>
              </a:rPr>
              <a:t>Nobis, N. (2002) Vegetarianism and Virtue: Does Consequentialism Demand Too Little? Social Theory and Practice, 28 (1), 135-156. </a:t>
            </a:r>
            <a:endParaRPr lang="en-US" sz="1200" b="0" i="0">
              <a:solidFill>
                <a:srgbClr val="F79037"/>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659994" y="10122263"/>
            <a:ext cx="1047264" cy="465822"/>
          </a:xfrm>
        </p:spPr>
        <p:txBody>
          <a:bodyPr/>
          <a:lstStyle/>
          <a:p>
            <a:pPr algn="l" rtl="0"/>
            <a:fld id="{CB2079F2-58AF-ED44-82D7-E04B2F6FD686}" type="slidenum">
              <a:rPr lang="en-US" smtClean="0"/>
              <a:pPr algn="l" rtl="0"/>
              <a:t>59</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grpSp>
        <p:nvGrpSpPr>
          <p:cNvPr id="12" name="Group 11">
            <a:extLst>
              <a:ext uri="{FF2B5EF4-FFF2-40B4-BE49-F238E27FC236}">
                <a16:creationId xmlns:a16="http://schemas.microsoft.com/office/drawing/2014/main" id="{620BB851-14A8-4B6D-547A-DB894EE101EC}"/>
              </a:ext>
            </a:extLst>
          </p:cNvPr>
          <p:cNvGrpSpPr/>
          <p:nvPr/>
        </p:nvGrpSpPr>
        <p:grpSpPr>
          <a:xfrm>
            <a:off x="4119870" y="2789732"/>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Verkkosivusto Täällä</a:t>
              </a:r>
              <a:endParaRPr lang="en-US" sz="1800" b="0">
                <a:solidFill>
                  <a:srgbClr val="000000"/>
                </a:solidFill>
                <a:latin typeface="Calibri" panose="020F0502020204030204" pitchFamily="34" charset="0"/>
              </a:endParaRPr>
            </a:p>
          </p:txBody>
        </p:sp>
      </p:grpSp>
      <p:pic>
        <p:nvPicPr>
          <p:cNvPr id="11" name="Picture 10">
            <a:hlinkClick r:id="rId5"/>
            <a:extLst>
              <a:ext uri="{FF2B5EF4-FFF2-40B4-BE49-F238E27FC236}">
                <a16:creationId xmlns:a16="http://schemas.microsoft.com/office/drawing/2014/main" id="{3B4A5186-02FA-A6D6-A3D1-9852A3C44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3695" y="2925145"/>
            <a:ext cx="2546658" cy="1474381"/>
          </a:xfrm>
          <a:prstGeom prst="rect">
            <a:avLst/>
          </a:prstGeom>
        </p:spPr>
      </p:pic>
      <p:pic>
        <p:nvPicPr>
          <p:cNvPr id="21" name="Picture Placeholder 20" descr="Business team brainstorming">
            <a:extLst>
              <a:ext uri="{FF2B5EF4-FFF2-40B4-BE49-F238E27FC236}">
                <a16:creationId xmlns:a16="http://schemas.microsoft.com/office/drawing/2014/main" id="{CBBF44B2-BF02-9B41-1A3E-733A09ADE9EB}"/>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1" y="-11581"/>
            <a:ext cx="7559675" cy="2723566"/>
          </a:xfrm>
        </p:spPr>
      </p:pic>
      <p:sp>
        <p:nvSpPr>
          <p:cNvPr id="19" name="Speech Bubble: Rectangle with Corners Rounded 18">
            <a:extLst>
              <a:ext uri="{FF2B5EF4-FFF2-40B4-BE49-F238E27FC236}">
                <a16:creationId xmlns:a16="http://schemas.microsoft.com/office/drawing/2014/main" id="{E57C436D-38D4-9988-6D4E-9157BB471F6F}"/>
              </a:ext>
            </a:extLst>
          </p:cNvPr>
          <p:cNvSpPr/>
          <p:nvPr/>
        </p:nvSpPr>
        <p:spPr>
          <a:xfrm>
            <a:off x="4476466" y="6021605"/>
            <a:ext cx="2940333" cy="479294"/>
          </a:xfrm>
          <a:prstGeom prst="wedgeRoundRectCallout">
            <a:avLst>
              <a:gd name="adj1" fmla="val -40252"/>
              <a:gd name="adj2" fmla="val 942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solidFill>
                  <a:schemeClr val="bg1"/>
                </a:solidFill>
                <a:latin typeface="Calibri" panose="020F0502020204030204" pitchFamily="34" charset="0"/>
                <a:ea typeface="Calibri" panose="020F0502020204030204" pitchFamily="34" charset="0"/>
                <a:cs typeface="Calibri" panose="020F0502020204030204" pitchFamily="34" charset="0"/>
              </a:rPr>
              <a:t>VINKKI: käytä </a:t>
            </a:r>
            <a:r>
              <a:rPr lang="en-US" sz="1200" b="1">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Evocco-sovellus</a:t>
            </a:r>
            <a:r>
              <a:rPr lang="en-US" sz="1200" b="1">
                <a:solidFill>
                  <a:srgbClr val="B2DEDD"/>
                </a:solidFill>
                <a:latin typeface="Calibri" panose="020F0502020204030204" pitchFamily="34" charset="0"/>
                <a:ea typeface="Calibri" panose="020F0502020204030204" pitchFamily="34" charset="0"/>
                <a:cs typeface="Calibri" panose="020F0502020204030204" pitchFamily="34" charset="0"/>
              </a:rPr>
              <a:t>ta </a:t>
            </a:r>
            <a:r>
              <a:rPr lang="en-US" sz="1200">
                <a:solidFill>
                  <a:schemeClr val="bg1"/>
                </a:solidFill>
                <a:latin typeface="Calibri" panose="020F0502020204030204" pitchFamily="34" charset="0"/>
                <a:ea typeface="Calibri" panose="020F0502020204030204" pitchFamily="34" charset="0"/>
                <a:cs typeface="Calibri" panose="020F0502020204030204" pitchFamily="34" charset="0"/>
              </a:rPr>
              <a:t>laskemaan elintarvikkeiden hiilijalanjälkeä</a:t>
            </a:r>
            <a:endParaRPr lang="en-IE"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0974A20-F476-E0CF-B755-5642C4D026F9}"/>
              </a:ext>
            </a:extLst>
          </p:cNvPr>
          <p:cNvPicPr>
            <a:picLocks noChangeAspect="1"/>
          </p:cNvPicPr>
          <p:nvPr/>
        </p:nvPicPr>
        <p:blipFill>
          <a:blip r:embed="rId9"/>
          <a:stretch>
            <a:fillRect/>
          </a:stretch>
        </p:blipFill>
        <p:spPr>
          <a:xfrm>
            <a:off x="3918751" y="6029854"/>
            <a:ext cx="493080" cy="474817"/>
          </a:xfrm>
          <a:prstGeom prst="rect">
            <a:avLst/>
          </a:prstGeom>
        </p:spPr>
      </p:pic>
    </p:spTree>
    <p:extLst>
      <p:ext uri="{BB962C8B-B14F-4D97-AF65-F5344CB8AC3E}">
        <p14:creationId xmlns:p14="http://schemas.microsoft.com/office/powerpoint/2010/main" val="16937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B5D4F-8EC0-BA18-52BB-6AB13C28AF04}"/>
              </a:ext>
            </a:extLst>
          </p:cNvPr>
          <p:cNvSpPr>
            <a:spLocks noGrp="1"/>
          </p:cNvSpPr>
          <p:nvPr>
            <p:ph type="body" sz="quarter" idx="32"/>
          </p:nvPr>
        </p:nvSpPr>
        <p:spPr>
          <a:xfrm>
            <a:off x="494393" y="1728028"/>
            <a:ext cx="6753507" cy="3729370"/>
          </a:xfrm>
        </p:spPr>
        <p:txBody>
          <a:bodyPr lIns="91440" tIns="45720" rIns="91440" bIns="45720" numCol="1" spcCol="288000" anchor="t">
            <a:noAutofit/>
          </a:bodyPr>
          <a:lstStyle/>
          <a:p>
            <a:pPr rtl="0" fontAlgn="base"/>
            <a:r>
              <a:rPr lang="fi-FI" sz="1200" b="0" i="0">
                <a:solidFill>
                  <a:srgbClr val="000000"/>
                </a:solidFill>
                <a:effectLst/>
                <a:latin typeface="Calibri"/>
                <a:ea typeface="Calibri" panose="020F0502020204030204" pitchFamily="34" charset="0"/>
                <a:cs typeface="Calibri"/>
              </a:rPr>
              <a:t>EFE-hankkeessa tuotetaan useita oppaita. Yksi niistä on tämä ”</a:t>
            </a:r>
            <a:r>
              <a:rPr lang="fi-FI" sz="1200" b="0" i="1">
                <a:solidFill>
                  <a:srgbClr val="000000"/>
                </a:solidFill>
                <a:effectLst/>
                <a:latin typeface="Calibri"/>
                <a:ea typeface="Calibri" panose="020F0502020204030204" pitchFamily="34" charset="0"/>
                <a:cs typeface="Calibri"/>
              </a:rPr>
              <a:t>Kouluttajan opas eettisten elintarvikkeiden innovaatioiden kehittäjille ja mahdollistajille</a:t>
            </a:r>
            <a:r>
              <a:rPr lang="fi-FI" sz="1200" b="0" i="0">
                <a:solidFill>
                  <a:srgbClr val="000000"/>
                </a:solidFill>
                <a:effectLst/>
                <a:latin typeface="Calibri"/>
                <a:ea typeface="Calibri" panose="020F0502020204030204" pitchFamily="34" charset="0"/>
                <a:cs typeface="Calibri"/>
              </a:rPr>
              <a:t>”, ja se vastaa elintarvikeinnovaatio- ja teknologiakouluttajien tarpeisiin, jotka ovat toistaiseksi vain vähän perehtyneet aiheeseen kokonaisvaltaisesti. Tämän tuotoksen avulla pyritään lisäämään ymmärrystä eettisten / puhtaiden ruokien tarjoamista liiketoimintamahdollisuuksista samalla varmistaen monitieteellisen lähestymistavan, joka hyödyttää sekä opiskelijoita että pk-yrityksiä.</a:t>
            </a:r>
          </a:p>
          <a:p>
            <a:pPr rtl="0" fontAlgn="base"/>
            <a:endParaRPr lang="fi-FI" sz="1200" b="0" i="0">
              <a:solidFill>
                <a:srgbClr val="000000"/>
              </a:solidFill>
              <a:effectLst/>
              <a:latin typeface="Calibri"/>
              <a:ea typeface="Calibri" panose="020F0502020204030204" pitchFamily="34" charset="0"/>
              <a:cs typeface="Calibri"/>
            </a:endParaRPr>
          </a:p>
          <a:p>
            <a:pPr rtl="0" fontAlgn="base"/>
            <a:r>
              <a:rPr lang="fi-FI" sz="1200" b="0" i="0">
                <a:solidFill>
                  <a:srgbClr val="000000"/>
                </a:solidFill>
                <a:effectLst/>
                <a:latin typeface="Calibri"/>
                <a:ea typeface="Calibri" panose="020F0502020204030204" pitchFamily="34" charset="0"/>
                <a:cs typeface="Calibri"/>
              </a:rPr>
              <a:t>Kouluttajan eettisen </a:t>
            </a:r>
            <a:r>
              <a:rPr lang="fi-FI" sz="1200">
                <a:latin typeface="Calibri"/>
                <a:ea typeface="Calibri" panose="020F0502020204030204" pitchFamily="34" charset="0"/>
                <a:cs typeface="Calibri"/>
              </a:rPr>
              <a:t>elintarvike</a:t>
            </a:r>
            <a:r>
              <a:rPr lang="fi-FI" sz="1200" b="0" i="0">
                <a:solidFill>
                  <a:srgbClr val="000000"/>
                </a:solidFill>
                <a:effectLst/>
                <a:latin typeface="Calibri"/>
                <a:ea typeface="Calibri" panose="020F0502020204030204" pitchFamily="34" charset="0"/>
                <a:cs typeface="Calibri"/>
              </a:rPr>
              <a:t>yrittäjyyden opas on suunniteltu esittelemään terminologiaa, teorioita, arviointimenetelmiä, </a:t>
            </a:r>
            <a:r>
              <a:rPr lang="fi-FI" sz="1200">
                <a:latin typeface="Calibri"/>
                <a:ea typeface="Calibri" panose="020F0502020204030204" pitchFamily="34" charset="0"/>
                <a:cs typeface="Calibri"/>
              </a:rPr>
              <a:t>yritysesimerkkejä</a:t>
            </a:r>
            <a:r>
              <a:rPr lang="fi-FI" sz="1200" b="0" i="0">
                <a:solidFill>
                  <a:srgbClr val="000000"/>
                </a:solidFill>
                <a:effectLst/>
                <a:latin typeface="Calibri"/>
                <a:ea typeface="Calibri" panose="020F0502020204030204" pitchFamily="34" charset="0"/>
                <a:cs typeface="Calibri"/>
              </a:rPr>
              <a:t>, videoita, podcasteja ja muita resursseja, joita opettajat voivat hyödyntää opetuksessaan. Tämän oppaan aiheiden järjestys on esimerkki sisällöstä, jota kouluttajat voivat hyödyntää opetuksessaan.</a:t>
            </a:r>
          </a:p>
          <a:p>
            <a:pPr rtl="0" fontAlgn="base"/>
            <a:endParaRPr lang="fi-FI" sz="1200" b="0" i="0">
              <a:solidFill>
                <a:srgbClr val="000000"/>
              </a:solidFill>
              <a:effectLst/>
              <a:ea typeface="Calibri" panose="020F0502020204030204" pitchFamily="34" charset="0"/>
            </a:endParaRPr>
          </a:p>
          <a:p>
            <a:pPr fontAlgn="base"/>
            <a:r>
              <a:rPr lang="fi-FI" sz="1200" b="0" i="0">
                <a:solidFill>
                  <a:srgbClr val="000000"/>
                </a:solidFill>
                <a:effectLst/>
                <a:latin typeface="Calibri"/>
                <a:ea typeface="Calibri" panose="020F0502020204030204" pitchFamily="34" charset="0"/>
                <a:cs typeface="Calibri"/>
              </a:rPr>
              <a:t>Oppaassa on </a:t>
            </a:r>
            <a:r>
              <a:rPr lang="fi-FI" sz="1200">
                <a:latin typeface="Calibri"/>
                <a:ea typeface="Calibri" panose="020F0502020204030204" pitchFamily="34" charset="0"/>
                <a:cs typeface="Calibri"/>
              </a:rPr>
              <a:t>kaksi </a:t>
            </a:r>
            <a:r>
              <a:rPr lang="fi-FI" sz="1200" b="0" i="0">
                <a:solidFill>
                  <a:srgbClr val="000000"/>
                </a:solidFill>
                <a:effectLst/>
                <a:latin typeface="Calibri"/>
                <a:ea typeface="Calibri" panose="020F0502020204030204" pitchFamily="34" charset="0"/>
                <a:cs typeface="Calibri"/>
              </a:rPr>
              <a:t>pääosiota:</a:t>
            </a:r>
            <a:r>
              <a:rPr lang="fi-FI" sz="1200">
                <a:latin typeface="Calibri"/>
                <a:ea typeface="Calibri" panose="020F0502020204030204" pitchFamily="34" charset="0"/>
                <a:cs typeface="Calibri"/>
              </a:rPr>
              <a:t> </a:t>
            </a:r>
          </a:p>
          <a:p>
            <a:pPr marL="359410" indent="-171450" fontAlgn="base">
              <a:buFont typeface="Arial" panose="020B0604020202020204" pitchFamily="34" charset="0"/>
              <a:buChar char="•"/>
            </a:pPr>
            <a:r>
              <a:rPr lang="fi-FI" sz="1200" b="1">
                <a:latin typeface="Calibri"/>
                <a:cs typeface="Calibri"/>
              </a:rPr>
              <a:t>Etiikka ja eettinen viitekehys ja</a:t>
            </a:r>
          </a:p>
          <a:p>
            <a:pPr marL="359410" indent="-171450" rtl="0" fontAlgn="base">
              <a:buFont typeface="Arial" panose="020B0604020202020204" pitchFamily="34" charset="0"/>
              <a:buChar char="•"/>
            </a:pPr>
            <a:r>
              <a:rPr lang="fi-FI" sz="1200" b="1" i="0">
                <a:solidFill>
                  <a:srgbClr val="000000"/>
                </a:solidFill>
                <a:effectLst/>
                <a:latin typeface="Calibri"/>
                <a:ea typeface="Calibri" panose="020F0502020204030204" pitchFamily="34" charset="0"/>
                <a:cs typeface="Calibri"/>
              </a:rPr>
              <a:t>Elintarvikejärjestelmän eettiset kysymykset.</a:t>
            </a:r>
            <a:endParaRPr lang="fi-FI" sz="1200" b="1" i="0">
              <a:solidFill>
                <a:srgbClr val="000000"/>
              </a:solidFill>
              <a:effectLst/>
              <a:ea typeface="Calibri" panose="020F0502020204030204" pitchFamily="34" charset="0"/>
            </a:endParaRPr>
          </a:p>
          <a:p>
            <a:pPr rtl="0" fontAlgn="base"/>
            <a:endParaRPr lang="fi-FI" sz="1200" b="0" i="0">
              <a:solidFill>
                <a:srgbClr val="000000"/>
              </a:solidFill>
              <a:effectLst/>
              <a:ea typeface="Calibri" panose="020F0502020204030204" pitchFamily="34" charset="0"/>
            </a:endParaRPr>
          </a:p>
          <a:p>
            <a:pPr rtl="0" fontAlgn="base"/>
            <a:r>
              <a:rPr lang="fi-FI" sz="1200" b="0" i="0">
                <a:solidFill>
                  <a:srgbClr val="000000"/>
                </a:solidFill>
                <a:effectLst/>
                <a:latin typeface="Calibri"/>
                <a:ea typeface="Calibri" panose="020F0502020204030204" pitchFamily="34" charset="0"/>
                <a:cs typeface="Calibri"/>
              </a:rPr>
              <a:t>Kuten Costa on osoittanut </a:t>
            </a:r>
            <a:r>
              <a:rPr lang="fi-FI" sz="1200">
                <a:latin typeface="Calibri"/>
                <a:ea typeface="Calibri" panose="020F0502020204030204" pitchFamily="34" charset="0"/>
                <a:cs typeface="Calibri"/>
              </a:rPr>
              <a:t>(2018:13</a:t>
            </a:r>
            <a:r>
              <a:rPr lang="fi-FI" sz="1200" b="0" i="0">
                <a:solidFill>
                  <a:srgbClr val="000000"/>
                </a:solidFill>
                <a:effectLst/>
                <a:latin typeface="Calibri"/>
                <a:ea typeface="Calibri" panose="020F0502020204030204" pitchFamily="34" charset="0"/>
                <a:cs typeface="Calibri"/>
              </a:rPr>
              <a:t>), ruokaetiikan oppimistuloksia voivat olla opiskelijoiden tietoisuuden kasvaminen ruokaan liittyvissä eettisissä kysymyksissä ja kyky osallistua ruokaetiikkaan liittyviin keskusteluihin. Tätä tukee oppaassa jaetut eri maiden hyvät käytännöt ja </a:t>
            </a:r>
            <a:r>
              <a:rPr lang="fi-FI" sz="1200">
                <a:latin typeface="Calibri"/>
                <a:ea typeface="Calibri" panose="020F0502020204030204" pitchFamily="34" charset="0"/>
                <a:cs typeface="Calibri"/>
              </a:rPr>
              <a:t>yritysesimerki</a:t>
            </a:r>
            <a:r>
              <a:rPr lang="fi-FI" sz="1200" b="0" i="0">
                <a:solidFill>
                  <a:srgbClr val="000000"/>
                </a:solidFill>
                <a:effectLst/>
                <a:latin typeface="Calibri"/>
                <a:ea typeface="Calibri" panose="020F0502020204030204" pitchFamily="34" charset="0"/>
                <a:cs typeface="Calibri"/>
              </a:rPr>
              <a:t>t.</a:t>
            </a:r>
            <a:endParaRPr lang="fi-FI" sz="1200" b="0" i="0">
              <a:solidFill>
                <a:srgbClr val="000000"/>
              </a:solidFill>
              <a:latin typeface="Calibri"/>
              <a:ea typeface="Calibri" panose="020F0502020204030204" pitchFamily="34" charset="0"/>
              <a:cs typeface="Calibri"/>
            </a:endParaRPr>
          </a:p>
          <a:p>
            <a:pPr algn="l" rtl="0"/>
            <a:endParaRPr lang="en-IE" sz="1200"/>
          </a:p>
        </p:txBody>
      </p:sp>
      <p:sp>
        <p:nvSpPr>
          <p:cNvPr id="3" name="Slide Number Placeholder 2">
            <a:extLst>
              <a:ext uri="{FF2B5EF4-FFF2-40B4-BE49-F238E27FC236}">
                <a16:creationId xmlns:a16="http://schemas.microsoft.com/office/drawing/2014/main" id="{43FA5EC3-6C27-3CB8-B1F0-991A14C69B59}"/>
              </a:ext>
            </a:extLst>
          </p:cNvPr>
          <p:cNvSpPr>
            <a:spLocks noGrp="1"/>
          </p:cNvSpPr>
          <p:nvPr>
            <p:ph type="sldNum" sz="quarter" idx="4"/>
          </p:nvPr>
        </p:nvSpPr>
        <p:spPr>
          <a:xfrm>
            <a:off x="6724268" y="10093423"/>
            <a:ext cx="1047264" cy="465822"/>
          </a:xfrm>
        </p:spPr>
        <p:txBody>
          <a:bodyPr/>
          <a:lstStyle/>
          <a:p>
            <a:pPr algn="l" rtl="0"/>
            <a:fld id="{CB2079F2-58AF-ED44-82D7-E04B2F6FD686}" type="slidenum">
              <a:rPr lang="en-US" smtClean="0"/>
              <a:pPr algn="l" rtl="0"/>
              <a:t>6</a:t>
            </a:fld>
            <a:endParaRPr lang="en-US"/>
          </a:p>
        </p:txBody>
      </p:sp>
      <p:sp>
        <p:nvSpPr>
          <p:cNvPr id="6" name="Text Placeholder 5">
            <a:extLst>
              <a:ext uri="{FF2B5EF4-FFF2-40B4-BE49-F238E27FC236}">
                <a16:creationId xmlns:a16="http://schemas.microsoft.com/office/drawing/2014/main" id="{3DB7AF1E-C0AC-DCD7-CC87-944A7E5BD763}"/>
              </a:ext>
            </a:extLst>
          </p:cNvPr>
          <p:cNvSpPr>
            <a:spLocks noGrp="1"/>
          </p:cNvSpPr>
          <p:nvPr>
            <p:ph type="body" sz="quarter" idx="30"/>
          </p:nvPr>
        </p:nvSpPr>
        <p:spPr>
          <a:xfrm>
            <a:off x="494393" y="793689"/>
            <a:ext cx="6570888" cy="785535"/>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Esipuhe - </a:t>
            </a:r>
            <a:r>
              <a:rPr lang="en-IE" sz="2400"/>
              <a:t>j</a:t>
            </a:r>
            <a:r>
              <a:rPr kumimoji="0" lang="en-IE"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atkuu</a:t>
            </a:r>
          </a:p>
          <a:p>
            <a:pPr algn="l" rtl="0"/>
            <a:endParaRPr lang="en-IE"/>
          </a:p>
        </p:txBody>
      </p:sp>
      <p:pic>
        <p:nvPicPr>
          <p:cNvPr id="10" name="Picture 8" descr="Icon  Description automatically generated">
            <a:extLst>
              <a:ext uri="{FF2B5EF4-FFF2-40B4-BE49-F238E27FC236}">
                <a16:creationId xmlns:a16="http://schemas.microsoft.com/office/drawing/2014/main" id="{A1221353-0CAC-A9A2-0F1D-F53164B12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40" y="7133813"/>
            <a:ext cx="2741632" cy="2096219"/>
          </a:xfrm>
          <a:prstGeom prst="rect">
            <a:avLst/>
          </a:prstGeom>
        </p:spPr>
      </p:pic>
      <p:pic>
        <p:nvPicPr>
          <p:cNvPr id="8" name="Picture 7">
            <a:extLst>
              <a:ext uri="{FF2B5EF4-FFF2-40B4-BE49-F238E27FC236}">
                <a16:creationId xmlns:a16="http://schemas.microsoft.com/office/drawing/2014/main" id="{B86156AE-18BC-CC2D-EB99-F934CBF6B0F6}"/>
              </a:ext>
            </a:extLst>
          </p:cNvPr>
          <p:cNvPicPr>
            <a:picLocks noChangeAspect="1"/>
          </p:cNvPicPr>
          <p:nvPr/>
        </p:nvPicPr>
        <p:blipFill>
          <a:blip r:embed="rId3"/>
          <a:stretch>
            <a:fillRect/>
          </a:stretch>
        </p:blipFill>
        <p:spPr>
          <a:xfrm>
            <a:off x="4332941" y="6546108"/>
            <a:ext cx="2371494" cy="3352016"/>
          </a:xfrm>
          <a:prstGeom prst="rect">
            <a:avLst/>
          </a:prstGeom>
          <a:ln>
            <a:solidFill>
              <a:schemeClr val="tx1"/>
            </a:solidFill>
          </a:ln>
        </p:spPr>
      </p:pic>
    </p:spTree>
    <p:extLst>
      <p:ext uri="{BB962C8B-B14F-4D97-AF65-F5344CB8AC3E}">
        <p14:creationId xmlns:p14="http://schemas.microsoft.com/office/powerpoint/2010/main" val="240645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a:xfrm>
            <a:off x="559612" y="1998331"/>
            <a:ext cx="6526988" cy="3729370"/>
          </a:xfrm>
        </p:spPr>
        <p:txBody>
          <a:bodyPr numCol="1"/>
          <a:lstStyle/>
          <a:p>
            <a:pPr rtl="0"/>
            <a:r>
              <a:rPr lang="fi-FI" sz="1200"/>
              <a:t>Ruokaköyhyyden ja hyväntekeväisyyden välinen suhde tuli tärkeäksi, koska maailman nälkä on kasvava ja laiminlyöty ongelma. Vaikka ruokahyväntekeväisyys onkin institutionalisoitunutta ja yleistä, sen hyödyt pitkällä aikavälillä kyseenalaistetaan. Yksi kritiikistä korostaa hallitusten laiminlyötyä roolia elintarvikeoikeuden alalla (</a:t>
            </a:r>
            <a:r>
              <a:rPr lang="fi-FI" sz="1200" err="1"/>
              <a:t>Riches</a:t>
            </a:r>
            <a:r>
              <a:rPr lang="fi-FI" sz="1200"/>
              <a:t> ja Silvasti, 2014). Eräässä toisessa tutkimuksessa väitetään, että hyväntekeväisyysjärjestöt voivat pahentaa sosiaalista epäoikeudenmukaisuutta, koska ruoan toimittajien ja vastaanottajien välinen kommunikaatio puuttuu, avun saatavuus on huono ja jaossa on vähäravinteisia elintarvikkeita (</a:t>
            </a:r>
            <a:r>
              <a:rPr lang="fi-FI" sz="1200" err="1"/>
              <a:t>Poppendieck</a:t>
            </a:r>
            <a:r>
              <a:rPr lang="fi-FI" sz="1200"/>
              <a:t>, 1998). Koska ihmisillä on oikeus ruokaan, politiikkojen tulisi käsitellä ruokahyväntekeväisyyden haittoja, analysoida ruokaturvan taustalla olevia syitä ja tehdä pitkällä aikavälillä kestäviä ohjelmia. Tarvitaan sosiaalisesti ja ekologisesti innovatiivinen lähestymistapa yhteistyökykyisempään ratkaisuun (</a:t>
            </a:r>
            <a:r>
              <a:rPr lang="fi-FI" sz="1200" err="1"/>
              <a:t>Vlaholias</a:t>
            </a:r>
            <a:r>
              <a:rPr lang="fi-FI" sz="1200"/>
              <a:t>-West et ai., 2018).</a:t>
            </a:r>
          </a:p>
          <a:p>
            <a:pPr rtl="0"/>
            <a:endParaRPr lang="fi-FI" sz="1200"/>
          </a:p>
          <a:p>
            <a:pPr rtl="0"/>
            <a:r>
              <a:rPr lang="fi-FI" sz="1200"/>
              <a:t>Asunnottomat ovat osa ihmisistä, jotka kokevat ruokaturvattomuutta. Asunnottomien integroituminen yhteiskuntaan on monimutkainen prosessi, joka sisältää myös asumisen, työllisyyden ja sosiaalisen osallisuuden. Viralliset ja epäviralliset suhteet tunnustetaan prosessin tärkeimmiksi osatekijöiksi, mikä antaa autonomiaa, turvallisuutta, normaalia ja sosiaalista pääomaa heidän elämänsä ylläpitämiseen.</a:t>
            </a:r>
          </a:p>
          <a:p>
            <a:pPr rtl="0"/>
            <a:r>
              <a:rPr lang="fi-FI" sz="1200"/>
              <a:t>(Tosi, 2007). Yksittäisten tarinoiden ja vaatimusten monimuotoisuus edellyttää kattavaa integraatiomallia ja seurantakäyntejä. Näin ollen kodittomien ruokkimista voidaan pitää lyhyen aikavälin suunnitelmana, joka vain lykkää ongelmaa. </a:t>
            </a:r>
          </a:p>
        </p:txBody>
      </p:sp>
      <p:sp>
        <p:nvSpPr>
          <p:cNvPr id="3" name="Slide Number Placeholder 2">
            <a:extLst>
              <a:ext uri="{FF2B5EF4-FFF2-40B4-BE49-F238E27FC236}">
                <a16:creationId xmlns:a16="http://schemas.microsoft.com/office/drawing/2014/main" id="{4C443772-AEF7-CE92-C13B-EE8DE6C5FCEB}"/>
              </a:ext>
            </a:extLst>
          </p:cNvPr>
          <p:cNvSpPr>
            <a:spLocks noGrp="1"/>
          </p:cNvSpPr>
          <p:nvPr>
            <p:ph type="sldNum" sz="quarter" idx="4"/>
          </p:nvPr>
        </p:nvSpPr>
        <p:spPr>
          <a:xfrm>
            <a:off x="6725371" y="10152029"/>
            <a:ext cx="1047264" cy="465822"/>
          </a:xfrm>
        </p:spPr>
        <p:txBody>
          <a:bodyPr/>
          <a:lstStyle/>
          <a:p>
            <a:pPr algn="l" rtl="0"/>
            <a:fld id="{CB2079F2-58AF-ED44-82D7-E04B2F6FD686}" type="slidenum">
              <a:rPr lang="en-US" smtClean="0"/>
              <a:pPr algn="l" rtl="0"/>
              <a:t>60</a:t>
            </a:fld>
            <a:endParaRPr lang="en-US"/>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151461" y="196439"/>
            <a:ext cx="7799785"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500"/>
              <a:t>B</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Vastuullinen</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ja</a:t>
            </a:r>
            <a:r>
              <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5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kansalaisyhteiskunta</a:t>
            </a:r>
            <a:endParaRPr kumimoji="0" lang="en-IE" sz="3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algn="l" rtl="0"/>
            <a:endParaRPr lang="en-IE" sz="3500"/>
          </a:p>
        </p:txBody>
      </p:sp>
      <p:sp>
        <p:nvSpPr>
          <p:cNvPr id="8" name="TextBox 7">
            <a:extLst>
              <a:ext uri="{FF2B5EF4-FFF2-40B4-BE49-F238E27FC236}">
                <a16:creationId xmlns:a16="http://schemas.microsoft.com/office/drawing/2014/main" id="{5D940DEA-2288-56F3-5E35-DCDD48175DF1}"/>
              </a:ext>
            </a:extLst>
          </p:cNvPr>
          <p:cNvSpPr txBox="1"/>
          <p:nvPr/>
        </p:nvSpPr>
        <p:spPr>
          <a:xfrm>
            <a:off x="214152" y="1143185"/>
            <a:ext cx="7194062" cy="400110"/>
          </a:xfrm>
          <a:prstGeom prst="rect">
            <a:avLst/>
          </a:prstGeom>
          <a:noFill/>
        </p:spPr>
        <p:txBody>
          <a:bodyPr wrap="square">
            <a:spAutoFit/>
          </a:bodyPr>
          <a:lstStyle/>
          <a:p>
            <a:pPr algn="l" rtl="0"/>
            <a:r>
              <a:rPr lang="en-US" sz="20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B.4.4. </a:t>
            </a:r>
            <a:r>
              <a:rPr lang="en-US" sz="20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Ruokahyväntekeväisyys</a:t>
            </a:r>
            <a:r>
              <a:rPr lang="en-US" sz="2000" i="0">
                <a:solidFill>
                  <a:srgbClr val="000000"/>
                </a:solidFill>
                <a:effectLst/>
                <a:latin typeface="Calibri" panose="020F0502020204030204" pitchFamily="34" charset="0"/>
                <a:ea typeface="Calibri" panose="020F0502020204030204" pitchFamily="34" charset="0"/>
                <a:cs typeface="Calibri" panose="020F0502020204030204" pitchFamily="34" charset="0"/>
              </a:rPr>
              <a:t> ja </a:t>
            </a:r>
            <a:r>
              <a:rPr lang="en-US" sz="2000"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kansalaisyhteiskunta</a:t>
            </a:r>
            <a:endParaRPr lang="en-US" sz="200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5744221" y="6715790"/>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5" name="Picture 8" descr="Icon  Description automatically generated">
            <a:extLst>
              <a:ext uri="{FF2B5EF4-FFF2-40B4-BE49-F238E27FC236}">
                <a16:creationId xmlns:a16="http://schemas.microsoft.com/office/drawing/2014/main" id="{F5EC7400-A482-2E1D-424E-90E9B5BAE9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546" y="6429857"/>
            <a:ext cx="2741632" cy="2096219"/>
          </a:xfrm>
          <a:prstGeom prst="rect">
            <a:avLst/>
          </a:prstGeom>
        </p:spPr>
      </p:pic>
      <p:sp>
        <p:nvSpPr>
          <p:cNvPr id="36" name="Rectangle: Rounded Corners 35">
            <a:extLst>
              <a:ext uri="{FF2B5EF4-FFF2-40B4-BE49-F238E27FC236}">
                <a16:creationId xmlns:a16="http://schemas.microsoft.com/office/drawing/2014/main" id="{70B29538-B3B8-BA8A-A8BD-84EC992CDB02}"/>
              </a:ext>
            </a:extLst>
          </p:cNvPr>
          <p:cNvSpPr/>
          <p:nvPr/>
        </p:nvSpPr>
        <p:spPr>
          <a:xfrm>
            <a:off x="844550" y="8526076"/>
            <a:ext cx="6169477" cy="162716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37" name="TextBox 36">
            <a:extLst>
              <a:ext uri="{FF2B5EF4-FFF2-40B4-BE49-F238E27FC236}">
                <a16:creationId xmlns:a16="http://schemas.microsoft.com/office/drawing/2014/main" id="{3B60EDB1-86AF-176A-5283-15855F993292}"/>
              </a:ext>
            </a:extLst>
          </p:cNvPr>
          <p:cNvSpPr txBox="1"/>
          <p:nvPr/>
        </p:nvSpPr>
        <p:spPr>
          <a:xfrm>
            <a:off x="1459292" y="8657620"/>
            <a:ext cx="4826000" cy="1215717"/>
          </a:xfrm>
          <a:prstGeom prst="rect">
            <a:avLst/>
          </a:prstGeom>
          <a:noFill/>
        </p:spPr>
        <p:txBody>
          <a:bodyPr wrap="square" lIns="91440" tIns="45720" rIns="91440" bIns="45720" anchor="t">
            <a:spAutoFit/>
          </a:bodyPr>
          <a:lstStyle/>
          <a:p>
            <a:pPr algn="l" rtl="0" fontAlgn="base"/>
            <a:r>
              <a:rPr lang="en-US" sz="1300" b="1" i="0">
                <a:solidFill>
                  <a:srgbClr val="000000"/>
                </a:solidFill>
                <a:effectLst/>
                <a:latin typeface="Calibri"/>
                <a:ea typeface="Calibri" panose="020F0502020204030204" pitchFamily="34" charset="0"/>
                <a:cs typeface="Calibri"/>
              </a:rPr>
              <a:t>Ehdotus keskusteluaiheeksi luokassa:</a:t>
            </a:r>
            <a:r>
              <a:rPr lang="en-US" sz="1300" b="0" i="0">
                <a:solidFill>
                  <a:srgbClr val="000000"/>
                </a:solidFill>
                <a:effectLst/>
                <a:latin typeface="Calibri"/>
                <a:ea typeface="Calibri" panose="020F0502020204030204" pitchFamily="34" charset="0"/>
                <a:cs typeface="Calibri"/>
              </a:rPr>
              <a:t> </a:t>
            </a:r>
          </a:p>
          <a:p>
            <a:pPr algn="l" rtl="0" fontAlgn="base"/>
            <a:r>
              <a:rPr lang="en-US" sz="1200" b="0" i="0">
                <a:solidFill>
                  <a:srgbClr val="000000"/>
                </a:solidFill>
                <a:effectLst/>
                <a:latin typeface="Calibri"/>
                <a:ea typeface="Calibri" panose="020F0502020204030204" pitchFamily="34" charset="0"/>
                <a:cs typeface="Calibri"/>
              </a:rPr>
              <a:t>Kysymys on</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b="0" i="1">
                <a:solidFill>
                  <a:srgbClr val="000000"/>
                </a:solidFill>
                <a:effectLst/>
                <a:latin typeface="Calibri"/>
                <a:ea typeface="Calibri" panose="020F0502020204030204" pitchFamily="34" charset="0"/>
                <a:cs typeface="Calibri"/>
              </a:rPr>
              <a:t>auttaako ruokahyväntekeväisyys todella köyhyyttä vastaan?</a:t>
            </a:r>
            <a:r>
              <a:rPr lang="en-US" sz="1200" i="1">
                <a:solidFill>
                  <a:srgbClr val="000000"/>
                </a:solidFill>
                <a:latin typeface="Calibri"/>
                <a:ea typeface="Calibri" panose="020F0502020204030204" pitchFamily="34" charset="0"/>
                <a:cs typeface="Calibri"/>
              </a:rPr>
              <a:t> </a:t>
            </a:r>
            <a:endParaRPr lang="en-US" sz="1200" b="0" i="1">
              <a:solidFill>
                <a:srgbClr val="000000"/>
              </a:solidFill>
              <a:effectLst/>
              <a:latin typeface="Calibri"/>
              <a:ea typeface="Calibri" panose="020F0502020204030204" pitchFamily="34" charset="0"/>
              <a:cs typeface="Calibri" panose="020F0502020204030204" pitchFamily="34" charset="0"/>
            </a:endParaRPr>
          </a:p>
          <a:p>
            <a:pPr algn="l" rtl="0" fontAlgn="base"/>
            <a:endParaRPr lang="en-US" sz="1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200" b="0" i="0">
                <a:solidFill>
                  <a:srgbClr val="000000"/>
                </a:solidFill>
                <a:effectLst/>
                <a:latin typeface="Calibri"/>
                <a:ea typeface="Calibri" panose="020F0502020204030204" pitchFamily="34" charset="0"/>
                <a:cs typeface="Calibri"/>
              </a:rPr>
              <a:t>Yksi ryhmistä puolustaa ajatusta, että ruokahyväntekeväisyys auttaa köyhyyteen, kun taas vastakkainen ryhmä puolustaa ajatusta, että ruokahyväntekeväisyys ei ole ratkaisu köyhyyteen.</a:t>
            </a:r>
          </a:p>
        </p:txBody>
      </p:sp>
    </p:spTree>
    <p:extLst>
      <p:ext uri="{BB962C8B-B14F-4D97-AF65-F5344CB8AC3E}">
        <p14:creationId xmlns:p14="http://schemas.microsoft.com/office/powerpoint/2010/main" val="102460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4252730" cy="1400960"/>
          </a:xfrm>
        </p:spPr>
        <p:txBody>
          <a:bodyPr lIns="91440" tIns="45720" rIns="91440" bIns="45720" anchor="ctr">
            <a:normAutofit/>
          </a:bodyPr>
          <a:lstStyle/>
          <a:p>
            <a:pPr algn="l" rtl="0"/>
            <a:r>
              <a:rPr lang="en-US" sz="3600" b="1" i="0">
                <a:latin typeface="Calibri"/>
                <a:cs typeface="Calibri"/>
              </a:rPr>
              <a:t>Johtopäätökset ja loppuhuomautukset</a:t>
            </a:r>
            <a:endParaRPr lang="en-US" sz="3600" b="1" i="0"/>
          </a:p>
          <a:p>
            <a:pPr algn="l" rtl="0"/>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1"/>
            <a:ext cx="6317225" cy="3292452"/>
          </a:xfrm>
        </p:spPr>
        <p:txBody>
          <a:bodyPr lIns="91440" tIns="45720" rIns="91440" bIns="45720" numCol="1" spcCol="288000" anchor="t">
            <a:noAutofit/>
          </a:bodyPr>
          <a:lstStyle/>
          <a:p>
            <a:pPr rtl="0"/>
            <a:r>
              <a:rPr lang="fi-FI" sz="1200">
                <a:latin typeface="Calibri"/>
                <a:cs typeface="Calibri"/>
              </a:rPr>
              <a:t>Tämän oppaan tarkoituksena on tarjota hyödyllistä materiaalia korkeakoulutuksen ja ammatillisen koulutuksen opettajille ja eettiseen ruoantuotantoon osallistuville sidosryhmille.</a:t>
            </a:r>
            <a:endParaRPr lang="fi-FI"/>
          </a:p>
          <a:p>
            <a:pPr rtl="0"/>
            <a:endParaRPr lang="fi-FI" sz="1200">
              <a:latin typeface="Calibri"/>
              <a:cs typeface="Calibri"/>
            </a:endParaRPr>
          </a:p>
          <a:p>
            <a:pPr rtl="0"/>
            <a:r>
              <a:rPr lang="fi-FI" sz="1200">
                <a:latin typeface="Calibri"/>
                <a:cs typeface="Calibri"/>
              </a:rPr>
              <a:t>Vaikka eettisyydellä on erilaisia ​​määritelmiä, elintarviketuottajien tai muiden elintarvikeketjun toimijoiden päätavoitteena on tuottaa turvallista ruokaa. Tässä tuotannossa on kuitenkin otettava huomioon kaikki tekijät, jotka ovat osa elintarvike agro-ekosysteemejä, minimoimalla sen vaikutukset planeettaan kaikilla sen aloilla.</a:t>
            </a:r>
          </a:p>
          <a:p>
            <a:pPr rtl="0"/>
            <a:endParaRPr lang="fi-FI" sz="1200">
              <a:latin typeface="Calibri"/>
              <a:cs typeface="Calibri"/>
            </a:endParaRPr>
          </a:p>
          <a:p>
            <a:pPr rtl="0"/>
            <a:r>
              <a:rPr lang="fi-FI" sz="1200">
                <a:latin typeface="Calibri"/>
                <a:cs typeface="Calibri"/>
              </a:rPr>
              <a:t>Raaka-aineiden ja kotieläintuotannon, tuotteiden muuntamisen, jakelun ja markkinoinnin tulee siis aina olla mahdollisimman kestävää. Lisäksi elintarvikkeiden kulutuksen tulee olla vastuullista ja sen tulee varmistaa eläinten oikeudet ja ihmisten terveys.</a:t>
            </a:r>
          </a:p>
          <a:p>
            <a:pPr rtl="0"/>
            <a:endParaRPr lang="fi-FI" sz="1200">
              <a:latin typeface="Calibri"/>
              <a:cs typeface="Calibri"/>
            </a:endParaRPr>
          </a:p>
          <a:p>
            <a:pPr rtl="0"/>
            <a:r>
              <a:rPr lang="fi-FI" sz="1200">
                <a:latin typeface="Calibri"/>
                <a:cs typeface="Calibri"/>
              </a:rPr>
              <a:t>Matka on vielä pitkä, kun huomioidaan koko ravintoketju. Kestävän kehityksen ja kiertotalouden periaatteiden tulee aina olla läsnä kaikissa tulevaisuudessa tehtävissä päätöksissä.</a:t>
            </a:r>
            <a:endParaRPr lang="fi-FI"/>
          </a:p>
          <a:p>
            <a:pPr algn="ctr" rtl="0"/>
            <a:endParaRPr lang="fi-FI">
              <a:latin typeface="Calibri"/>
              <a:cs typeface="Calibri"/>
            </a:endParaRPr>
          </a:p>
          <a:p>
            <a:pPr algn="ctr" rtl="0"/>
            <a:endParaRPr lang="fi-FI" b="1">
              <a:latin typeface="Calibri"/>
              <a:cs typeface="Calibri"/>
            </a:endParaRPr>
          </a:p>
          <a:p>
            <a:pPr algn="ctr" rtl="0"/>
            <a:r>
              <a:rPr lang="fi-FI" b="1">
                <a:latin typeface="Calibri"/>
                <a:cs typeface="Calibri"/>
              </a:rPr>
              <a:t>Toivomme, että tästä oppaasta on hyötyä sinulle ja että se auttaa luomaan paremman planeetan!</a:t>
            </a:r>
          </a:p>
          <a:p>
            <a:pPr algn="l" rtl="0"/>
            <a:endParaRPr lang="en-US"/>
          </a:p>
          <a:p>
            <a:pPr algn="l" rtl="0">
              <a:spcBef>
                <a:spcPts val="600"/>
              </a:spcBef>
            </a:pPr>
            <a:endParaRPr lang="en-US">
              <a:ea typeface="Calibri" panose="020F0502020204030204" pitchFamily="34" charset="0"/>
            </a:endParaRPr>
          </a:p>
        </p:txBody>
      </p:sp>
      <p:sp>
        <p:nvSpPr>
          <p:cNvPr id="6" name="Slide Number Placeholder 5">
            <a:extLst>
              <a:ext uri="{FF2B5EF4-FFF2-40B4-BE49-F238E27FC236}">
                <a16:creationId xmlns:a16="http://schemas.microsoft.com/office/drawing/2014/main" id="{AF15D131-8B8F-3DB7-FD5C-E8E0824D6549}"/>
              </a:ext>
            </a:extLst>
          </p:cNvPr>
          <p:cNvSpPr>
            <a:spLocks noGrp="1"/>
          </p:cNvSpPr>
          <p:nvPr>
            <p:ph type="sldNum" sz="quarter" idx="4"/>
          </p:nvPr>
        </p:nvSpPr>
        <p:spPr>
          <a:xfrm>
            <a:off x="6724285" y="10108921"/>
            <a:ext cx="1047264" cy="465822"/>
          </a:xfrm>
        </p:spPr>
        <p:txBody>
          <a:bodyPr/>
          <a:lstStyle/>
          <a:p>
            <a:pPr algn="l" rtl="0"/>
            <a:fld id="{CB2079F2-58AF-ED44-82D7-E04B2F6FD686}" type="slidenum">
              <a:rPr lang="en-US" smtClean="0"/>
              <a:pPr algn="l" rtl="0"/>
              <a:t>61</a:t>
            </a:fld>
            <a:endParaRPr lang="en-US"/>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2050" name="Picture 2" descr="Abundant produce in reusable bags">
            <a:extLst>
              <a:ext uri="{FF2B5EF4-FFF2-40B4-BE49-F238E27FC236}">
                <a16:creationId xmlns:a16="http://schemas.microsoft.com/office/drawing/2014/main" id="{6EA1EC5E-0064-5A8A-B109-C117428D4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8425"/>
            <a:ext cx="4457700" cy="335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645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6016087" cy="1400960"/>
          </a:xfrm>
        </p:spPr>
        <p:txBody>
          <a:bodyPr>
            <a:normAutofit/>
          </a:bodyPr>
          <a:lstStyle/>
          <a:p>
            <a:pPr algn="l" rtl="0"/>
            <a:r>
              <a:rPr lang="en-US" sz="3600" b="1" i="0"/>
              <a:t>Viitteet</a:t>
            </a:r>
          </a:p>
          <a:p>
            <a:pPr algn="l" rtl="0"/>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0"/>
            <a:ext cx="6317225" cy="7242068"/>
          </a:xfrm>
        </p:spPr>
        <p:txBody>
          <a:bodyPr lIns="91440" tIns="45720" rIns="91440" bIns="45720" numCol="1" spcCol="288000" anchor="t">
            <a:noAutofit/>
          </a:bodyPr>
          <a:lstStyle/>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Adams, C. J. (2015). </a:t>
            </a:r>
            <a:r>
              <a:rPr lang="en-US" sz="1100" b="0" i="1" u="none" strike="noStrike">
                <a:solidFill>
                  <a:srgbClr val="000000"/>
                </a:solidFill>
                <a:effectLst/>
                <a:latin typeface="Calibri" panose="020F0502020204030204" pitchFamily="34" charset="0"/>
              </a:rPr>
              <a:t>The Sexual Politics of Meat: A Feminist-Vegetarian Critical Theory.</a:t>
            </a:r>
            <a:r>
              <a:rPr lang="en-US" sz="1100" b="0" i="0" u="none" strike="noStrike">
                <a:solidFill>
                  <a:srgbClr val="000000"/>
                </a:solidFill>
                <a:effectLst/>
                <a:latin typeface="Calibri" panose="020F0502020204030204" pitchFamily="34" charset="0"/>
              </a:rPr>
              <a:t> Bloomsbury Publishing USA.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Alvaro, C. (2019). Lab-grown meat and veganism: a virtue-oriented perspective. </a:t>
            </a:r>
            <a:r>
              <a:rPr lang="en-US" sz="1100" b="0" i="1" u="none" strike="noStrike">
                <a:solidFill>
                  <a:srgbClr val="000000"/>
                </a:solidFill>
                <a:effectLst/>
                <a:latin typeface="Calibri" panose="020F0502020204030204" pitchFamily="34" charset="0"/>
              </a:rPr>
              <a:t>Journal of Agricultural and Environmental Ethics</a:t>
            </a:r>
            <a:r>
              <a:rPr lang="en-US" sz="1100" b="0" i="0" u="none" strike="noStrike">
                <a:solidFill>
                  <a:srgbClr val="000000"/>
                </a:solidFill>
                <a:effectLst/>
                <a:latin typeface="Calibri" panose="020F0502020204030204" pitchFamily="34" charset="0"/>
              </a:rPr>
              <a:t>, 32(1), 127-141.</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American Marketing Association [AMA] (2017), Definitions of Marketing. Retrieved from</a:t>
            </a:r>
            <a:r>
              <a:rPr lang="en-US" sz="1100" b="0" i="0" u="none" strike="noStrike">
                <a:solidFill>
                  <a:schemeClr val="accent2"/>
                </a:solidFill>
                <a:effectLst/>
                <a:latin typeface="Calibri" panose="020F0502020204030204" pitchFamily="34" charset="0"/>
              </a:rPr>
              <a:t> </a:t>
            </a:r>
            <a:r>
              <a:rPr lang="en-US" sz="1100" b="0" i="0" u="sng" strike="noStrike">
                <a:solidFill>
                  <a:schemeClr val="accent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https://www.ama.org/the-definition-of-marketing-what-is-marketing/</a:t>
            </a:r>
            <a:r>
              <a:rPr lang="en-US" sz="1100" b="0" i="0" u="none" strike="noStrike">
                <a:solidFill>
                  <a:srgbClr val="000000"/>
                </a:solidFill>
                <a:effectLst/>
                <a:latin typeface="Calibri" panose="020F0502020204030204" pitchFamily="34" charset="0"/>
              </a:rPr>
              <a:t> (Access Date: 06.02.2023).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Arons, M. P. (2015) A Chef’s Guide to Patent Protections Available for Cooking Techniques and Recipes in the Era of Postmodern Cuisine and Molecular Gastronomy, </a:t>
            </a:r>
            <a:r>
              <a:rPr lang="en-US" sz="1100" b="0" i="1" u="none" strike="noStrike">
                <a:solidFill>
                  <a:srgbClr val="000000"/>
                </a:solidFill>
                <a:effectLst/>
                <a:latin typeface="Calibri" panose="020F0502020204030204" pitchFamily="34" charset="0"/>
              </a:rPr>
              <a:t>Journal of Business &amp; Technology</a:t>
            </a:r>
            <a:r>
              <a:rPr lang="en-US" sz="1100" b="0" i="0" u="none" strike="noStrike">
                <a:solidFill>
                  <a:srgbClr val="000000"/>
                </a:solidFill>
                <a:effectLst/>
                <a:latin typeface="Calibri" panose="020F0502020204030204" pitchFamily="34" charset="0"/>
              </a:rPr>
              <a:t>, 10, 137-141.</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Asgher M., Qamar S.A., Bilal M. &amp; Iqbal H.M.N. (2020). Bio-based active food packaging materials: sustainable alternative to conventional petrochemical-based packaging materials. Food Research International, 137, 109625 (p. 12).</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Bauman, Z. (2008). </a:t>
            </a:r>
            <a:r>
              <a:rPr lang="en-US" sz="1100" b="0" i="1" u="none" strike="noStrike">
                <a:solidFill>
                  <a:srgbClr val="000000"/>
                </a:solidFill>
                <a:effectLst/>
                <a:latin typeface="Calibri" panose="020F0502020204030204" pitchFamily="34" charset="0"/>
              </a:rPr>
              <a:t>Does ethics have change in a World of consumers?</a:t>
            </a:r>
            <a:r>
              <a:rPr lang="en-US" sz="1100" b="0" i="0" u="none" strike="noStrike">
                <a:solidFill>
                  <a:srgbClr val="000000"/>
                </a:solidFill>
                <a:effectLst/>
                <a:latin typeface="Calibri" panose="020F0502020204030204" pitchFamily="34" charset="0"/>
              </a:rPr>
              <a:t> Cambridge: Harward University.</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BBC News (2020) Tesco targets 300% rise in vegan meat sales. Retrieved from </a:t>
            </a:r>
            <a:r>
              <a:rPr lang="en-US" sz="1100" b="0" i="0" u="sng">
                <a:solidFill>
                  <a:schemeClr val="accent2"/>
                </a:solidFill>
                <a:effectLst/>
                <a:latin typeface="Calibri" panose="020F0502020204030204" pitchFamily="34" charset="0"/>
              </a:rPr>
              <a:t>https://www.bbc.com/news/business-54338754</a:t>
            </a:r>
            <a:r>
              <a:rPr lang="en-US" sz="1100" b="0" i="0">
                <a:solidFill>
                  <a:schemeClr val="accent2"/>
                </a:solidFill>
                <a:effectLst/>
                <a:latin typeface="Calibri" panose="020F0502020204030204" pitchFamily="34" charset="0"/>
              </a:rPr>
              <a:t>​</a:t>
            </a:r>
            <a:endParaRPr lang="en-US" b="0" i="0">
              <a:solidFill>
                <a:schemeClr val="accent2"/>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Bentham, J. (1823) [1780] An Introduction to the Principles of Morals and Legislation. Retrieved from</a:t>
            </a:r>
            <a:r>
              <a:rPr lang="en-US" sz="1100" b="0" i="0" u="none" strike="noStrike">
                <a:solidFill>
                  <a:schemeClr val="accent2"/>
                </a:solidFill>
                <a:effectLst/>
                <a:latin typeface="Calibri" panose="020F0502020204030204" pitchFamily="34" charset="0"/>
              </a:rPr>
              <a:t> </a:t>
            </a:r>
            <a:r>
              <a:rPr lang="en-US" sz="1100" b="0" i="0" u="sng" strike="noStrike">
                <a:solidFill>
                  <a:schemeClr val="accent2"/>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https://www.earlymoderntexts.com/assets/pdfs/bentham1780.pdf</a:t>
            </a:r>
            <a:r>
              <a:rPr lang="en-US" sz="1100" b="0" i="0" u="none" strike="noStrike">
                <a:solidFill>
                  <a:schemeClr val="accent2"/>
                </a:solidFill>
                <a:effectLst/>
                <a:latin typeface="Calibri" panose="020F0502020204030204" pitchFamily="34" charset="0"/>
              </a:rPr>
              <a:t>  </a:t>
            </a:r>
            <a:r>
              <a:rPr lang="en-US" sz="1100" b="0" i="0">
                <a:solidFill>
                  <a:schemeClr val="accent2"/>
                </a:solidFill>
                <a:effectLst/>
                <a:latin typeface="Calibri" panose="020F0502020204030204" pitchFamily="34" charset="0"/>
              </a:rPr>
              <a:t>​</a:t>
            </a:r>
            <a:endParaRPr lang="en-US" b="0" i="0">
              <a:solidFill>
                <a:schemeClr val="accent2"/>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Bentham, J. (1948) </a:t>
            </a:r>
            <a:r>
              <a:rPr lang="en-US" sz="1100" b="0" i="1" u="none" strike="noStrike">
                <a:solidFill>
                  <a:srgbClr val="000000"/>
                </a:solidFill>
                <a:effectLst/>
                <a:latin typeface="Calibri" panose="020F0502020204030204" pitchFamily="34" charset="0"/>
              </a:rPr>
              <a:t>A Fragment on Government and Principles of Morals and Legislation</a:t>
            </a:r>
            <a:r>
              <a:rPr lang="en-US" sz="1100" b="0" i="0" u="none" strike="noStrike">
                <a:solidFill>
                  <a:srgbClr val="000000"/>
                </a:solidFill>
                <a:effectLst/>
                <a:latin typeface="Calibri" panose="020F0502020204030204" pitchFamily="34" charset="0"/>
              </a:rPr>
              <a:t>. Blackwell: Oxford.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Bentham, J. (2013) </a:t>
            </a:r>
            <a:r>
              <a:rPr lang="en-US" sz="1100" b="0" i="1" u="none" strike="noStrike">
                <a:solidFill>
                  <a:srgbClr val="000000"/>
                </a:solidFill>
                <a:effectLst/>
                <a:latin typeface="Calibri" panose="020F0502020204030204" pitchFamily="34" charset="0"/>
              </a:rPr>
              <a:t>Ethical Principles and Ethical Matrix</a:t>
            </a:r>
            <a:r>
              <a:rPr lang="en-US" sz="1100" b="0" i="0" u="none" strike="noStrike">
                <a:solidFill>
                  <a:srgbClr val="000000"/>
                </a:solidFill>
                <a:effectLst/>
                <a:latin typeface="Calibri" panose="020F0502020204030204" pitchFamily="34" charset="0"/>
              </a:rPr>
              <a:t>. In Practical Ethics for Food Professionals. Clark, J. P., Ritson, C. (Eds). 39-56. John Wiley &amp; Sons.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Beyond Meat (n.d.) Mission. Retrieved from </a:t>
            </a:r>
            <a:r>
              <a:rPr lang="en-US" sz="1100" b="0" i="0" u="sng" strike="noStrike">
                <a:solidFill>
                  <a:schemeClr val="accent2"/>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https://www.beyondmeat.com/en-US/mission/</a:t>
            </a:r>
            <a:r>
              <a:rPr lang="en-US" sz="1100" b="0" i="0" u="none" strike="noStrike">
                <a:solidFill>
                  <a:schemeClr val="accent2"/>
                </a:solidFill>
                <a:effectLst/>
                <a:latin typeface="Calibri" panose="020F0502020204030204" pitchFamily="34" charset="0"/>
              </a:rPr>
              <a:t> </a:t>
            </a:r>
            <a:r>
              <a:rPr lang="en-US" sz="1100" b="0" i="0">
                <a:solidFill>
                  <a:schemeClr val="accent2"/>
                </a:solidFill>
                <a:effectLst/>
                <a:latin typeface="Calibri" panose="020F0502020204030204" pitchFamily="34" charset="0"/>
              </a:rPr>
              <a:t>​</a:t>
            </a:r>
            <a:endParaRPr lang="en-US" b="0" i="0">
              <a:solidFill>
                <a:schemeClr val="accent2"/>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Bhargava N., Sharanagat V.S., Mor R.S. &amp; Kumar K. (2020). Active and intelligent biodegradable packaging films using food and food waste-derived bioactive compounds: A review. </a:t>
            </a:r>
            <a:r>
              <a:rPr lang="en-US" sz="1100" b="0" i="1" u="none" strike="noStrike">
                <a:solidFill>
                  <a:srgbClr val="000000"/>
                </a:solidFill>
                <a:effectLst/>
                <a:latin typeface="Calibri" panose="020F0502020204030204" pitchFamily="34" charset="0"/>
              </a:rPr>
              <a:t>Trends in Food Science &amp; Technology</a:t>
            </a:r>
            <a:r>
              <a:rPr lang="en-US" sz="1100" b="0" i="0" u="none" strike="noStrike">
                <a:solidFill>
                  <a:srgbClr val="000000"/>
                </a:solidFill>
                <a:effectLst/>
                <a:latin typeface="Calibri" panose="020F0502020204030204" pitchFamily="34" charset="0"/>
              </a:rPr>
              <a:t>, 105, 385-401.</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Bouvard, V., Loomis, D., Guyton, K. Z., Grosse, Y., Ghissassi, F. E., Benbrahim-Tallaa, L., ... &amp; Corpet, D. (2015). Carcinogenicity of consumption of red and processed meat. The Lancet Oncology, 16 (16), 1599-1600.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Brown, S. (2022) How to Get a Patent on a Food Product. </a:t>
            </a:r>
            <a:r>
              <a:rPr lang="en-US" sz="1100" b="0" i="0" u="sng" strike="noStrike">
                <a:solidFill>
                  <a:schemeClr val="accent2"/>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https://patentexperts.org/patent/how-to-get-a-patent/food-patent/</a:t>
            </a:r>
            <a:r>
              <a:rPr lang="en-US" sz="1100" b="0" i="0" u="none" strike="noStrike">
                <a:solidFill>
                  <a:schemeClr val="accent2"/>
                </a:solidFill>
                <a:effectLst/>
                <a:latin typeface="Calibri" panose="020F0502020204030204" pitchFamily="34" charset="0"/>
              </a:rPr>
              <a:t> </a:t>
            </a:r>
            <a:r>
              <a:rPr lang="en-US" sz="1100" b="0" i="0">
                <a:solidFill>
                  <a:schemeClr val="accent2"/>
                </a:solidFill>
                <a:effectLst/>
                <a:latin typeface="Calibri" panose="020F0502020204030204" pitchFamily="34" charset="0"/>
              </a:rPr>
              <a:t>​</a:t>
            </a:r>
            <a:endParaRPr lang="en-US" b="0" i="0">
              <a:solidFill>
                <a:schemeClr val="accent2"/>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Burkhardt, J. (2001). The GMO debates: taking ethics seriously. In Proceedings of the 2001 National Public Policy Education Conference. Access at: www. farmfoundation. org/nppecindex. htm.</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Burkhardt J., Comstock G., Hartel P.G., Thompson P.B., Chrispeels M.J., Muscoplat C.C., Streiffer R. (2005). Agricultural Ethics. CAST – Council for Agricultural Science and Technology, 29, p. 12 (ISSN 1070-0021).</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spcBef>
                <a:spcPts val="600"/>
              </a:spcBef>
              <a:buChar char="•"/>
            </a:pPr>
            <a:endParaRPr lang="en-US" b="0" i="0">
              <a:solidFill>
                <a:srgbClr val="000000"/>
              </a:solidFill>
              <a:effectLst/>
              <a:latin typeface="Calibri"/>
              <a:ea typeface="Calibri" panose="020F0502020204030204" pitchFamily="34" charset="0"/>
              <a:cs typeface="Calibri"/>
            </a:endParaRPr>
          </a:p>
        </p:txBody>
      </p:sp>
      <p:sp>
        <p:nvSpPr>
          <p:cNvPr id="6" name="Slide Number Placeholder 5">
            <a:extLst>
              <a:ext uri="{FF2B5EF4-FFF2-40B4-BE49-F238E27FC236}">
                <a16:creationId xmlns:a16="http://schemas.microsoft.com/office/drawing/2014/main" id="{AF15D131-8B8F-3DB7-FD5C-E8E0824D6549}"/>
              </a:ext>
            </a:extLst>
          </p:cNvPr>
          <p:cNvSpPr>
            <a:spLocks noGrp="1"/>
          </p:cNvSpPr>
          <p:nvPr>
            <p:ph type="sldNum" sz="quarter" idx="4"/>
          </p:nvPr>
        </p:nvSpPr>
        <p:spPr>
          <a:xfrm>
            <a:off x="6697362" y="10044547"/>
            <a:ext cx="1047264" cy="465822"/>
          </a:xfrm>
        </p:spPr>
        <p:txBody>
          <a:bodyPr/>
          <a:lstStyle/>
          <a:p>
            <a:pPr algn="l" rtl="0"/>
            <a:fld id="{CB2079F2-58AF-ED44-82D7-E04B2F6FD686}" type="slidenum">
              <a:rPr lang="en-US" smtClean="0"/>
              <a:pPr algn="l" rtl="0"/>
              <a:t>62</a:t>
            </a:fld>
            <a:endParaRPr lang="en-US"/>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72148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464045"/>
          </a:xfrm>
        </p:spPr>
        <p:txBody>
          <a:bodyPr lIns="91440" tIns="45720" rIns="91440" bIns="45720" numCol="1" spcCol="288000" anchor="t">
            <a:noAutofit/>
          </a:bodyPr>
          <a:lstStyle/>
          <a:p>
            <a:pPr marL="174625" indent="-174625" algn="l" rtl="0" fontAlgn="base">
              <a:buFont typeface="Arial" panose="020B0604020202020204" pitchFamily="34" charset="0"/>
              <a:buChar char="•"/>
            </a:pPr>
            <a:r>
              <a:rPr lang="en-US" b="0" i="0">
                <a:solidFill>
                  <a:srgbClr val="000000"/>
                </a:solidFill>
                <a:effectLst/>
                <a:latin typeface="+mn-lt"/>
              </a:rPr>
              <a:t>​</a:t>
            </a:r>
            <a:r>
              <a:rPr lang="en-US" b="0" i="0" u="none" strike="noStrike" err="1">
                <a:solidFill>
                  <a:srgbClr val="000000"/>
                </a:solidFill>
                <a:effectLst/>
                <a:latin typeface="+mn-lt"/>
              </a:rPr>
              <a:t>Buzby,J</a:t>
            </a:r>
            <a:r>
              <a:rPr lang="en-US" b="0" i="0" u="none" strike="noStrike">
                <a:solidFill>
                  <a:srgbClr val="000000"/>
                </a:solidFill>
                <a:effectLst/>
                <a:latin typeface="+mn-lt"/>
              </a:rPr>
              <a:t>. C., Hyman, J. (2012) Total and per capita value of food loss in the United States. </a:t>
            </a:r>
            <a:r>
              <a:rPr lang="en-US" b="0" i="1" u="none" strike="noStrike">
                <a:solidFill>
                  <a:srgbClr val="000000"/>
                </a:solidFill>
                <a:effectLst/>
                <a:latin typeface="+mn-lt"/>
              </a:rPr>
              <a:t>Food Policy</a:t>
            </a:r>
            <a:r>
              <a:rPr lang="en-US" b="0" i="0" u="none" strike="noStrike">
                <a:solidFill>
                  <a:srgbClr val="000000"/>
                </a:solidFill>
                <a:effectLst/>
                <a:latin typeface="+mn-lt"/>
              </a:rPr>
              <a:t>, 37 (5), 561-570. </a:t>
            </a:r>
            <a:r>
              <a:rPr lang="en-US" b="0" i="0">
                <a:solidFill>
                  <a:srgbClr val="000000"/>
                </a:solidFill>
                <a:effectLst/>
                <a:latin typeface="+mn-lt"/>
              </a:rPr>
              <a:t>​</a:t>
            </a:r>
          </a:p>
          <a:p>
            <a:pPr marL="174625" indent="-174625" algn="l" rtl="0" fontAlgn="base">
              <a:buFont typeface="Arial" panose="020B0604020202020204" pitchFamily="34" charset="0"/>
              <a:buChar char="•"/>
            </a:pPr>
            <a:r>
              <a:rPr lang="en-US" b="0" i="0" u="none" strike="noStrike">
                <a:solidFill>
                  <a:srgbClr val="000000"/>
                </a:solidFill>
                <a:effectLst/>
                <a:latin typeface="+mn-lt"/>
              </a:rPr>
              <a:t>Cairns, G. (2019). A critical review of evidence on the sociocultural impacts of food marketing and policy implications. Appetite 136, 193–207. </a:t>
            </a:r>
            <a:r>
              <a:rPr lang="en-US" b="0" i="0" u="none" strike="noStrike" err="1">
                <a:solidFill>
                  <a:srgbClr val="000000"/>
                </a:solidFill>
                <a:effectLst/>
                <a:latin typeface="+mn-lt"/>
              </a:rPr>
              <a:t>doi</a:t>
            </a:r>
            <a:r>
              <a:rPr lang="en-US" b="0" i="0" u="none" strike="noStrike">
                <a:solidFill>
                  <a:srgbClr val="000000"/>
                </a:solidFill>
                <a:effectLst/>
                <a:latin typeface="+mn-lt"/>
              </a:rPr>
              <a:t>: 10.1016/j.appet.2019.02.002  </a:t>
            </a:r>
            <a:r>
              <a:rPr lang="en-US" b="0" i="0">
                <a:solidFill>
                  <a:srgbClr val="000000"/>
                </a:solidFill>
                <a:effectLst/>
                <a:latin typeface="+mn-lt"/>
              </a:rPr>
              <a:t>​</a:t>
            </a:r>
          </a:p>
          <a:p>
            <a:pPr marL="174625" indent="-174625" algn="l" rtl="0" fontAlgn="base">
              <a:buFont typeface="Arial" panose="020B0604020202020204" pitchFamily="34" charset="0"/>
              <a:buChar char="•"/>
            </a:pPr>
            <a:r>
              <a:rPr lang="en-US" b="0" i="0" u="none" strike="noStrike">
                <a:solidFill>
                  <a:srgbClr val="000000"/>
                </a:solidFill>
                <a:effectLst/>
                <a:latin typeface="+mn-lt"/>
              </a:rPr>
              <a:t>Cancer Council (n.d.). Meat and Cancer Risk: Improving your health and reducing the risk. Retrieved from </a:t>
            </a:r>
            <a:r>
              <a:rPr lang="en-US" b="0" i="0" u="sng" strike="noStrike">
                <a:solidFill>
                  <a:schemeClr val="accent2"/>
                </a:solidFill>
                <a:effectLst/>
                <a:latin typeface="+mn-lt"/>
                <a:hlinkClick r:id="rId2">
                  <a:extLst>
                    <a:ext uri="{A12FA001-AC4F-418D-AE19-62706E023703}">
                      <ahyp:hlinkClr xmlns:ahyp="http://schemas.microsoft.com/office/drawing/2018/hyperlinkcolor" val="tx"/>
                    </a:ext>
                  </a:extLst>
                </a:hlinkClick>
              </a:rPr>
              <a:t>https://www.cancer.org.au/cancer-information/causes-and-prevention/diet-and-exercise/meat-and-cancer-risk</a:t>
            </a:r>
            <a:r>
              <a:rPr lang="en-US" b="0" i="0" u="none" strike="noStrike">
                <a:solidFill>
                  <a:schemeClr val="accent2"/>
                </a:solidFill>
                <a:effectLst/>
                <a:latin typeface="+mn-lt"/>
              </a:rPr>
              <a:t>  </a:t>
            </a:r>
            <a:r>
              <a:rPr lang="en-US" b="0" i="0">
                <a:solidFill>
                  <a:schemeClr val="accent2"/>
                </a:solidFill>
                <a:effectLst/>
                <a:latin typeface="+mn-lt"/>
              </a:rPr>
              <a:t>​</a:t>
            </a:r>
          </a:p>
          <a:p>
            <a:pPr marL="174625" indent="-174625" algn="l" rtl="0" fontAlgn="base">
              <a:buFont typeface="Arial" panose="020B0604020202020204" pitchFamily="34" charset="0"/>
              <a:buChar char="•"/>
            </a:pPr>
            <a:r>
              <a:rPr lang="en-US" b="0" i="0" u="none" strike="noStrike">
                <a:solidFill>
                  <a:srgbClr val="000000"/>
                </a:solidFill>
                <a:effectLst/>
                <a:latin typeface="+mn-lt"/>
              </a:rPr>
              <a:t>Chan, D. S., Lau, R., Aune, D., Vieira, R., Greenwood, D. C., </a:t>
            </a:r>
            <a:r>
              <a:rPr lang="en-US" b="0" i="0" u="none" strike="noStrike" err="1">
                <a:solidFill>
                  <a:srgbClr val="000000"/>
                </a:solidFill>
                <a:effectLst/>
                <a:latin typeface="+mn-lt"/>
              </a:rPr>
              <a:t>Kampman</a:t>
            </a:r>
            <a:r>
              <a:rPr lang="en-US" b="0" i="0" u="none" strike="noStrike">
                <a:solidFill>
                  <a:srgbClr val="000000"/>
                </a:solidFill>
                <a:effectLst/>
                <a:latin typeface="+mn-lt"/>
              </a:rPr>
              <a:t>, E., &amp; </a:t>
            </a:r>
            <a:r>
              <a:rPr lang="en-US" b="0" i="0" u="none" strike="noStrike" err="1">
                <a:solidFill>
                  <a:srgbClr val="000000"/>
                </a:solidFill>
                <a:effectLst/>
                <a:latin typeface="+mn-lt"/>
              </a:rPr>
              <a:t>Norat</a:t>
            </a:r>
            <a:r>
              <a:rPr lang="en-US" b="0" i="0" u="none" strike="noStrike">
                <a:solidFill>
                  <a:srgbClr val="000000"/>
                </a:solidFill>
                <a:effectLst/>
                <a:latin typeface="+mn-lt"/>
              </a:rPr>
              <a:t>, T. (2011). Red and processed meat and colorectal cancer incidence: meta-analysis of prospective studies. </a:t>
            </a:r>
            <a:r>
              <a:rPr lang="en-US" b="0" i="0" u="none" strike="noStrike" err="1">
                <a:solidFill>
                  <a:srgbClr val="000000"/>
                </a:solidFill>
                <a:effectLst/>
                <a:latin typeface="+mn-lt"/>
              </a:rPr>
              <a:t>PloS</a:t>
            </a:r>
            <a:r>
              <a:rPr lang="en-US" b="0" i="0" u="none" strike="noStrike">
                <a:solidFill>
                  <a:srgbClr val="000000"/>
                </a:solidFill>
                <a:effectLst/>
                <a:latin typeface="+mn-lt"/>
              </a:rPr>
              <a:t> one, 6(6), e20456. </a:t>
            </a:r>
          </a:p>
          <a:p>
            <a:pPr marL="174625" indent="-174625" algn="l" rtl="0" fontAlgn="base">
              <a:buFont typeface="Arial" panose="020B0604020202020204" pitchFamily="34" charset="0"/>
              <a:buChar char="•"/>
            </a:pPr>
            <a:r>
              <a:rPr lang="en-US" b="0" i="0" u="none" strike="noStrike">
                <a:solidFill>
                  <a:srgbClr val="000000"/>
                </a:solidFill>
                <a:effectLst/>
                <a:latin typeface="+mn-lt"/>
              </a:rPr>
              <a:t>Coca Cola (2020).Is the Coca‑Cola formula kept secret because the company has something to hide? </a:t>
            </a:r>
            <a:r>
              <a:rPr lang="en-US" b="0" i="0" u="sng" strike="noStrike">
                <a:solidFill>
                  <a:schemeClr val="accent2"/>
                </a:solidFill>
                <a:effectLst/>
                <a:latin typeface="+mn-lt"/>
                <a:hlinkClick r:id="rId3">
                  <a:extLst>
                    <a:ext uri="{A12FA001-AC4F-418D-AE19-62706E023703}">
                      <ahyp:hlinkClr xmlns:ahyp="http://schemas.microsoft.com/office/drawing/2018/hyperlinkcolor" val="tx"/>
                    </a:ext>
                  </a:extLst>
                </a:hlinkClick>
              </a:rPr>
              <a:t>https://www.coca-cola.co.uk/our-business/faqs/is-the-coca-cola-formula-kept-secret-because-the-company-has-something-to-hide</a:t>
            </a:r>
            <a:r>
              <a:rPr lang="en-US" b="0" i="0" u="none" strike="noStrike">
                <a:solidFill>
                  <a:schemeClr val="accent2"/>
                </a:solidFill>
                <a:effectLst/>
                <a:latin typeface="+mn-lt"/>
              </a:rPr>
              <a:t>  </a:t>
            </a:r>
            <a:r>
              <a:rPr lang="en-US" b="0" i="0" u="none" strike="noStrike">
                <a:solidFill>
                  <a:srgbClr val="000000"/>
                </a:solidFill>
                <a:effectLst/>
                <a:latin typeface="+mn-lt"/>
              </a:rPr>
              <a:t>(Access Date: 10.02.2023).</a:t>
            </a:r>
            <a:r>
              <a:rPr lang="en-US" b="0" i="0">
                <a:solidFill>
                  <a:srgbClr val="000000"/>
                </a:solidFill>
                <a:effectLst/>
                <a:latin typeface="+mn-lt"/>
              </a:rPr>
              <a:t>​</a:t>
            </a:r>
          </a:p>
          <a:p>
            <a:pPr marL="174625" indent="-174625" algn="l" rtl="0" fontAlgn="base">
              <a:buFont typeface="Arial" panose="020B0604020202020204" pitchFamily="34" charset="0"/>
              <a:buChar char="•"/>
            </a:pPr>
            <a:r>
              <a:rPr lang="en-US" b="0" i="0" u="none" strike="noStrike">
                <a:solidFill>
                  <a:srgbClr val="000000"/>
                </a:solidFill>
                <a:effectLst/>
                <a:latin typeface="+mn-lt"/>
              </a:rPr>
              <a:t>Codex Alimentarius (2011). General Principles of Food Hygiene - CXC 1-1969. Adopted in 1969. Amended in 1999. Revised in 1997, 2003, 2020. Editorial corrections in 2011.</a:t>
            </a:r>
            <a:r>
              <a:rPr lang="en-US" b="0" i="0">
                <a:solidFill>
                  <a:srgbClr val="000000"/>
                </a:solidFill>
                <a:effectLst/>
                <a:latin typeface="+mn-lt"/>
              </a:rPr>
              <a:t>​</a:t>
            </a:r>
          </a:p>
          <a:p>
            <a:pPr marL="174625" indent="-174625" algn="l" rtl="0" fontAlgn="base">
              <a:buFont typeface="Arial" panose="020B0604020202020204" pitchFamily="34" charset="0"/>
              <a:buChar char="•"/>
            </a:pPr>
            <a:r>
              <a:rPr lang="en-US" b="0" i="0" u="none" strike="noStrike">
                <a:solidFill>
                  <a:srgbClr val="000000"/>
                </a:solidFill>
                <a:effectLst/>
                <a:latin typeface="+mn-lt"/>
              </a:rPr>
              <a:t>Cornell Law School, (2020). Original Work of Authorship Retrieved </a:t>
            </a:r>
            <a:r>
              <a:rPr lang="en-US" b="0" i="0" u="none" strike="noStrike">
                <a:solidFill>
                  <a:srgbClr val="000000"/>
                </a:solidFill>
                <a:effectLst/>
                <a:latin typeface="Calibri" panose="020F0502020204030204" pitchFamily="34" charset="0"/>
              </a:rPr>
              <a:t>from </a:t>
            </a:r>
            <a:r>
              <a:rPr lang="en-US" b="0" i="0" u="sng" strike="noStrike">
                <a:solidFill>
                  <a:schemeClr val="accent2"/>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https://www.law.cornell.edu/wex/original_work_of_authorship</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Cornell Law School (n.d.). Trade Dress. </a:t>
            </a:r>
            <a:r>
              <a:rPr lang="en-US" b="0" i="0" u="sng" strike="noStrike">
                <a:solidFill>
                  <a:schemeClr val="accent2"/>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https://www.law.cornell.edu/wex/trade_dress#:~:text=Definition,identifying%20function%20as%20a%20trademark</a:t>
            </a:r>
            <a:r>
              <a:rPr lang="en-US" b="0" i="0" u="none" strike="noStrike">
                <a:solidFill>
                  <a:schemeClr val="accent2"/>
                </a:solidFill>
                <a:effectLst/>
                <a:latin typeface="Calibri" panose="020F0502020204030204" pitchFamily="34" charset="0"/>
              </a:rPr>
              <a:t> </a:t>
            </a:r>
            <a:r>
              <a:rPr lang="en-US" b="0" i="0" u="none" strike="noStrike">
                <a:solidFill>
                  <a:srgbClr val="000000"/>
                </a:solidFill>
                <a:effectLst/>
                <a:latin typeface="Calibri" panose="020F0502020204030204" pitchFamily="34" charset="0"/>
              </a:rPr>
              <a:t>(Access Date: 14.02.2023).</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Costa, R. (2018) </a:t>
            </a:r>
            <a:r>
              <a:rPr lang="en-US" b="0" u="none" strike="noStrike">
                <a:solidFill>
                  <a:srgbClr val="000000"/>
                </a:solidFill>
                <a:effectLst/>
                <a:latin typeface="Calibri" panose="020F0502020204030204" pitchFamily="34" charset="0"/>
              </a:rPr>
              <a:t>Teaching Food Ethics</a:t>
            </a:r>
            <a:r>
              <a:rPr lang="en-US" b="0" i="0" u="none" strike="noStrike">
                <a:solidFill>
                  <a:srgbClr val="000000"/>
                </a:solidFill>
                <a:effectLst/>
                <a:latin typeface="Calibri" panose="020F0502020204030204" pitchFamily="34" charset="0"/>
              </a:rPr>
              <a:t>. In Food Ethics Education. Costa, R., </a:t>
            </a:r>
            <a:r>
              <a:rPr lang="en-US" b="0" i="0" u="none" strike="noStrike" err="1">
                <a:solidFill>
                  <a:srgbClr val="000000"/>
                </a:solidFill>
                <a:effectLst/>
                <a:latin typeface="Calibri" panose="020F0502020204030204" pitchFamily="34" charset="0"/>
              </a:rPr>
              <a:t>Pittia</a:t>
            </a:r>
            <a:r>
              <a:rPr lang="en-US" b="0" i="0" u="none" strike="noStrike">
                <a:solidFill>
                  <a:srgbClr val="000000"/>
                </a:solidFill>
                <a:effectLst/>
                <a:latin typeface="Calibri" panose="020F0502020204030204" pitchFamily="34" charset="0"/>
              </a:rPr>
              <a:t>, P. (Editors). Springer.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Council Regulation (EC) No 1/2005 of 22 December 2004 on the protection of animals during transport and related operations and amending Directives 64/432/EEC and 93/119/EC and Regulation (EC) No 1255/97 (consolidated version of 14 December 2019).</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Court of Justice of the European Union (2018). Press Release No 171/18. </a:t>
            </a:r>
            <a:r>
              <a:rPr lang="en-US" b="0" i="0" u="sng" strike="noStrike">
                <a:solidFill>
                  <a:schemeClr val="accent2"/>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https://curia.europa.eu/jcms/upload/docs/application/pdf/2018-11/cp180171en.pdf</a:t>
            </a:r>
            <a:r>
              <a:rPr lang="en-US" b="0" i="0" u="none" strike="noStrike">
                <a:solidFill>
                  <a:schemeClr val="accent2"/>
                </a:solidFill>
                <a:effectLst/>
                <a:latin typeface="Calibri" panose="020F0502020204030204" pitchFamily="34" charset="0"/>
              </a:rPr>
              <a:t> </a:t>
            </a:r>
            <a:r>
              <a:rPr lang="en-US" b="0" i="0">
                <a:solidFill>
                  <a:schemeClr val="accent2"/>
                </a:solidFill>
                <a:effectLst/>
                <a:latin typeface="Calibri" panose="020F0502020204030204" pitchFamily="34" charset="0"/>
              </a:rPr>
              <a:t>​</a:t>
            </a:r>
            <a:endParaRPr lang="en-US" b="0" i="0">
              <a:solidFill>
                <a:schemeClr val="accent2"/>
              </a:solidFill>
              <a:effectLst/>
              <a:latin typeface="Arial" panose="020B0604020202020204" pitchFamily="34" charset="0"/>
            </a:endParaRPr>
          </a:p>
          <a:p>
            <a:pPr marL="174625" indent="-174625"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Cross, A. J., </a:t>
            </a:r>
            <a:r>
              <a:rPr lang="en-US" b="0" i="0" u="none" strike="noStrike" err="1">
                <a:solidFill>
                  <a:srgbClr val="000000"/>
                </a:solidFill>
                <a:effectLst/>
                <a:latin typeface="Calibri" panose="020F0502020204030204" pitchFamily="34" charset="0"/>
              </a:rPr>
              <a:t>Leitzmann</a:t>
            </a:r>
            <a:r>
              <a:rPr lang="en-US" b="0" i="0" u="none" strike="noStrike">
                <a:solidFill>
                  <a:srgbClr val="000000"/>
                </a:solidFill>
                <a:effectLst/>
                <a:latin typeface="Calibri" panose="020F0502020204030204" pitchFamily="34" charset="0"/>
              </a:rPr>
              <a:t>, M. F., Gail, M. H., Hollenbeck, A. R., </a:t>
            </a:r>
            <a:r>
              <a:rPr lang="en-US" b="0" i="0" u="none" strike="noStrike" err="1">
                <a:solidFill>
                  <a:srgbClr val="000000"/>
                </a:solidFill>
                <a:effectLst/>
                <a:latin typeface="Calibri" panose="020F0502020204030204" pitchFamily="34" charset="0"/>
              </a:rPr>
              <a:t>Schatzkin</a:t>
            </a:r>
            <a:r>
              <a:rPr lang="en-US" b="0" i="0" u="none" strike="noStrike">
                <a:solidFill>
                  <a:srgbClr val="000000"/>
                </a:solidFill>
                <a:effectLst/>
                <a:latin typeface="Calibri" panose="020F0502020204030204" pitchFamily="34" charset="0"/>
              </a:rPr>
              <a:t>, A., &amp; Sinha, R. (2007). A prospective study of red and processed meat intake in relation to cancer risk. </a:t>
            </a:r>
            <a:r>
              <a:rPr lang="en-US" b="0" i="0" u="none" strike="noStrike" err="1">
                <a:solidFill>
                  <a:srgbClr val="000000"/>
                </a:solidFill>
                <a:effectLst/>
                <a:latin typeface="Calibri" panose="020F0502020204030204" pitchFamily="34" charset="0"/>
              </a:rPr>
              <a:t>PLoS</a:t>
            </a:r>
            <a:r>
              <a:rPr lang="en-US" b="0" i="0" u="none" strike="noStrike">
                <a:solidFill>
                  <a:srgbClr val="000000"/>
                </a:solidFill>
                <a:effectLst/>
                <a:latin typeface="Calibri" panose="020F0502020204030204" pitchFamily="34" charset="0"/>
              </a:rPr>
              <a:t> Med, 4(12), e325.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Das L</a:t>
            </a:r>
            <a:r>
              <a:rPr lang="en-US" b="0" i="0" u="none" strike="noStrike">
                <a:solidFill>
                  <a:srgbClr val="000000"/>
                </a:solidFill>
                <a:effectLst/>
                <a:latin typeface="+mn-lt"/>
              </a:rPr>
              <a:t>., </a:t>
            </a:r>
            <a:r>
              <a:rPr lang="en-US" b="0" i="0" u="none" strike="noStrike" err="1">
                <a:solidFill>
                  <a:srgbClr val="000000"/>
                </a:solidFill>
                <a:effectLst/>
                <a:latin typeface="+mn-lt"/>
              </a:rPr>
              <a:t>Bhaumik</a:t>
            </a:r>
            <a:r>
              <a:rPr lang="en-US" b="0" i="0" u="none" strike="noStrike">
                <a:solidFill>
                  <a:srgbClr val="000000"/>
                </a:solidFill>
                <a:effectLst/>
                <a:latin typeface="+mn-lt"/>
              </a:rPr>
              <a:t> E., Raychaudhuri U., Chakraborty R. (2012). Role of nutraceuticals in human health. Journal of Food Science and Technology, 49(2), 173-183.</a:t>
            </a:r>
            <a:r>
              <a:rPr lang="en-US" b="0" i="0">
                <a:solidFill>
                  <a:srgbClr val="000000"/>
                </a:solidFill>
                <a:effectLst/>
                <a:latin typeface="+mn-lt"/>
              </a:rPr>
              <a:t>​</a:t>
            </a:r>
          </a:p>
          <a:p>
            <a:pPr marL="174625" indent="-174625" algn="l" rtl="0" fontAlgn="base">
              <a:buFont typeface="Arial" panose="020B0604020202020204" pitchFamily="34" charset="0"/>
              <a:buChar char="•"/>
            </a:pPr>
            <a:r>
              <a:rPr lang="en-US" b="0" i="0" u="none" strike="noStrike">
                <a:solidFill>
                  <a:srgbClr val="000000"/>
                </a:solidFill>
                <a:effectLst/>
                <a:latin typeface="+mn-lt"/>
              </a:rPr>
              <a:t>Early, R. (2020). Food ethics: moral marketing. </a:t>
            </a:r>
            <a:r>
              <a:rPr lang="en-US" b="0" i="0" u="none" strike="noStrike">
                <a:solidFill>
                  <a:schemeClr val="accent2"/>
                </a:solidFill>
                <a:effectLst/>
                <a:latin typeface="+mn-lt"/>
              </a:rPr>
              <a:t>Retrieved from </a:t>
            </a:r>
            <a:r>
              <a:rPr lang="en-US" b="0" i="0" u="sng" strike="noStrike">
                <a:solidFill>
                  <a:schemeClr val="accent2"/>
                </a:solidFill>
                <a:effectLst/>
                <a:latin typeface="+mn-lt"/>
                <a:hlinkClick r:id="rId7">
                  <a:extLst>
                    <a:ext uri="{A12FA001-AC4F-418D-AE19-62706E023703}">
                      <ahyp:hlinkClr xmlns:ahyp="http://schemas.microsoft.com/office/drawing/2018/hyperlinkcolor" val="tx"/>
                    </a:ext>
                  </a:extLst>
                </a:hlinkClick>
              </a:rPr>
              <a:t>https://ifst.onlinelibrary.wiley.com/doi/full/10.1002/fsat.3401_11.x</a:t>
            </a:r>
            <a:r>
              <a:rPr lang="en-US" b="0" i="0" u="none" strike="noStrike">
                <a:solidFill>
                  <a:schemeClr val="accent2"/>
                </a:solidFill>
                <a:effectLst/>
                <a:latin typeface="+mn-lt"/>
              </a:rPr>
              <a:t> (Access Date: 10.03.202</a:t>
            </a:r>
            <a:r>
              <a:rPr lang="en-US" b="0" i="0" u="none" strike="noStrike">
                <a:solidFill>
                  <a:srgbClr val="000000"/>
                </a:solidFill>
                <a:effectLst/>
                <a:latin typeface="+mn-lt"/>
              </a:rPr>
              <a:t>3).</a:t>
            </a:r>
            <a:r>
              <a:rPr lang="en-US" b="0" i="0">
                <a:solidFill>
                  <a:srgbClr val="000000"/>
                </a:solidFill>
                <a:effectLst/>
                <a:latin typeface="+mn-lt"/>
              </a:rPr>
              <a:t>​</a:t>
            </a:r>
          </a:p>
          <a:p>
            <a:pPr marL="174625" indent="-174625" algn="l" fontAlgn="base">
              <a:buFont typeface="Arial" panose="020B0604020202020204" pitchFamily="34" charset="0"/>
              <a:buChar char="•"/>
            </a:pPr>
            <a:r>
              <a:rPr lang="fi-FI">
                <a:effectLst/>
                <a:latin typeface="+mn-lt"/>
                <a:ea typeface="Calibri" panose="020F0502020204030204" pitchFamily="34" charset="0"/>
                <a:cs typeface="Calibri" panose="020F0502020204030204" pitchFamily="34" charset="0"/>
              </a:rPr>
              <a:t>Elintarviketeollisuusliitto / ETL. </a:t>
            </a:r>
            <a:r>
              <a:rPr lang="fi-FI" u="sng">
                <a:solidFill>
                  <a:srgbClr val="0563C1"/>
                </a:solidFill>
                <a:effectLst/>
                <a:latin typeface="+mn-lt"/>
                <a:ea typeface="Calibri" panose="020F0502020204030204" pitchFamily="34" charset="0"/>
                <a:cs typeface="Calibri" panose="020F0502020204030204" pitchFamily="34" charset="0"/>
                <a:hlinkClick r:id="rId8"/>
              </a:rPr>
              <a:t>Vastuullisuus</a:t>
            </a:r>
            <a:r>
              <a:rPr lang="fi-FI">
                <a:effectLst/>
                <a:latin typeface="+mn-lt"/>
                <a:ea typeface="Calibri" panose="020F0502020204030204" pitchFamily="34" charset="0"/>
                <a:cs typeface="Calibri" panose="020F0502020204030204" pitchFamily="34" charset="0"/>
              </a:rPr>
              <a:t> – TALOUDELLINEN VASTUU - </a:t>
            </a:r>
            <a:r>
              <a:rPr lang="fi-FI" u="sng">
                <a:solidFill>
                  <a:srgbClr val="0563C1"/>
                </a:solidFill>
                <a:effectLst/>
                <a:latin typeface="+mn-lt"/>
                <a:ea typeface="Calibri" panose="020F0502020204030204" pitchFamily="34" charset="0"/>
                <a:cs typeface="Calibri" panose="020F0502020204030204" pitchFamily="34" charset="0"/>
                <a:hlinkClick r:id="rId8"/>
              </a:rPr>
              <a:t>Vastuullisuussivuston toimialan ja elintarviketeollisuusyritysten esimerkkejä erilaisista vastuullisuusteoista</a:t>
            </a:r>
            <a:r>
              <a:rPr lang="fi-FI">
                <a:solidFill>
                  <a:srgbClr val="000000"/>
                </a:solidFill>
                <a:effectLst/>
                <a:latin typeface="+mn-lt"/>
                <a:ea typeface="Calibri" panose="020F0502020204030204" pitchFamily="34" charset="0"/>
                <a:cs typeface="Calibri" panose="020F0502020204030204" pitchFamily="34" charset="0"/>
              </a:rPr>
              <a:t> – </a:t>
            </a:r>
            <a:r>
              <a:rPr lang="fi-FI" u="sng">
                <a:solidFill>
                  <a:srgbClr val="0563C1"/>
                </a:solidFill>
                <a:effectLst/>
                <a:latin typeface="+mn-lt"/>
                <a:ea typeface="Calibri" panose="020F0502020204030204" pitchFamily="34" charset="0"/>
                <a:cs typeface="Calibri" panose="020F0502020204030204" pitchFamily="34" charset="0"/>
                <a:hlinkClick r:id="rId9"/>
              </a:rPr>
              <a:t>Työllisyys</a:t>
            </a:r>
            <a:r>
              <a:rPr lang="fi-FI">
                <a:solidFill>
                  <a:srgbClr val="000000"/>
                </a:solidFill>
                <a:effectLst/>
                <a:latin typeface="+mn-lt"/>
                <a:ea typeface="Calibri" panose="020F0502020204030204" pitchFamily="34" charset="0"/>
                <a:cs typeface="Calibri" panose="020F0502020204030204" pitchFamily="34" charset="0"/>
              </a:rPr>
              <a:t> – </a:t>
            </a:r>
            <a:r>
              <a:rPr lang="fi-FI" u="sng">
                <a:solidFill>
                  <a:srgbClr val="0563C1"/>
                </a:solidFill>
                <a:effectLst/>
                <a:latin typeface="+mn-lt"/>
                <a:ea typeface="Calibri" panose="020F0502020204030204" pitchFamily="34" charset="0"/>
                <a:cs typeface="Calibri" panose="020F0502020204030204" pitchFamily="34" charset="0"/>
                <a:hlinkClick r:id="rId10"/>
              </a:rPr>
              <a:t>Verotus</a:t>
            </a:r>
            <a:r>
              <a:rPr lang="fi-FI">
                <a:solidFill>
                  <a:srgbClr val="000000"/>
                </a:solidFill>
                <a:effectLst/>
                <a:latin typeface="+mn-lt"/>
                <a:ea typeface="Calibri" panose="020F0502020204030204" pitchFamily="34" charset="0"/>
                <a:cs typeface="Calibri" panose="020F0502020204030204" pitchFamily="34" charset="0"/>
              </a:rPr>
              <a:t> – </a:t>
            </a:r>
            <a:r>
              <a:rPr lang="fi-FI" u="sng">
                <a:solidFill>
                  <a:srgbClr val="0563C1"/>
                </a:solidFill>
                <a:effectLst/>
                <a:latin typeface="+mn-lt"/>
                <a:ea typeface="Calibri" panose="020F0502020204030204" pitchFamily="34" charset="0"/>
                <a:cs typeface="Calibri" panose="020F0502020204030204" pitchFamily="34" charset="0"/>
                <a:hlinkClick r:id="rId11"/>
              </a:rPr>
              <a:t>Tuotekehitys &amp; kuluttajatutkimus</a:t>
            </a:r>
            <a:endParaRPr lang="fi-FI" u="sng">
              <a:latin typeface="+mn-lt"/>
              <a:ea typeface="Calibri" panose="020F0502020204030204" pitchFamily="34" charset="0"/>
              <a:cs typeface="Times New Roman" panose="02020603050405020304" pitchFamily="18" charset="0"/>
            </a:endParaRPr>
          </a:p>
          <a:p>
            <a:pPr marL="174625" indent="-174625" algn="l" fontAlgn="base">
              <a:buFont typeface="Arial" panose="020B0604020202020204" pitchFamily="34" charset="0"/>
              <a:buChar char="•"/>
            </a:pPr>
            <a:r>
              <a:rPr lang="fi-FI">
                <a:effectLst/>
                <a:latin typeface="+mn-lt"/>
                <a:ea typeface="Calibri" panose="020F0502020204030204" pitchFamily="34" charset="0"/>
                <a:cs typeface="Calibri" panose="020F0502020204030204" pitchFamily="34" charset="0"/>
              </a:rPr>
              <a:t>ETL. Elintarviketeollisuusyritysten esimerkkejä hävikistä: </a:t>
            </a:r>
            <a:r>
              <a:rPr lang="fi-FI" u="sng">
                <a:solidFill>
                  <a:srgbClr val="0563C1"/>
                </a:solidFill>
                <a:effectLst/>
                <a:latin typeface="+mn-lt"/>
                <a:ea typeface="Calibri" panose="020F0502020204030204" pitchFamily="34" charset="0"/>
                <a:cs typeface="Calibri" panose="020F0502020204030204" pitchFamily="34" charset="0"/>
                <a:hlinkClick r:id="rId12"/>
              </a:rPr>
              <a:t>Atria – Apetit – Valio – Arla – Snellman.</a:t>
            </a:r>
            <a:endParaRPr lang="en-US" b="0" i="0">
              <a:solidFill>
                <a:srgbClr val="000000"/>
              </a:solidFill>
              <a:effectLst/>
              <a:latin typeface="+mn-lt"/>
            </a:endParaRPr>
          </a:p>
          <a:p>
            <a:pPr marL="174625" indent="-174625" algn="l" rtl="0" fontAlgn="base">
              <a:buFont typeface="Arial" panose="020B0604020202020204" pitchFamily="34" charset="0"/>
              <a:buChar char="•"/>
            </a:pPr>
            <a:r>
              <a:rPr lang="en-US" b="0" i="0" u="none" strike="noStrike">
                <a:solidFill>
                  <a:srgbClr val="000000"/>
                </a:solidFill>
                <a:effectLst/>
                <a:latin typeface="+mn-lt"/>
              </a:rPr>
              <a:t>European Academies Science Advisory Council (2013) Planting the Future: Opportunities and Challenges for Using Crop Genetic Improvement Technologies for Sustainable Agriculture. Available online:</a:t>
            </a:r>
            <a:r>
              <a:rPr lang="en-US" b="0" i="0" u="none" strike="noStrike">
                <a:solidFill>
                  <a:srgbClr val="F79037"/>
                </a:solidFill>
                <a:effectLst/>
                <a:latin typeface="+mn-lt"/>
              </a:rPr>
              <a:t> </a:t>
            </a:r>
            <a:r>
              <a:rPr lang="en-US" b="0" i="0" u="sng" strike="noStrike">
                <a:solidFill>
                  <a:schemeClr val="accent2"/>
                </a:solidFill>
                <a:effectLst/>
                <a:latin typeface="+mn-lt"/>
                <a:hlinkClick r:id="rId13">
                  <a:extLst>
                    <a:ext uri="{A12FA001-AC4F-418D-AE19-62706E023703}">
                      <ahyp:hlinkClr xmlns:ahyp="http://schemas.microsoft.com/office/drawing/2018/hyperlinkcolor" val="tx"/>
                    </a:ext>
                  </a:extLst>
                </a:hlinkClick>
              </a:rPr>
              <a:t>https://easac.eu/publications/details/planting-the-future-opportunities-and-challenges-for-using-crop-genetic-improvement-technologies-for-sustainable-agriculture</a:t>
            </a:r>
            <a:r>
              <a:rPr lang="en-US" b="0" i="0" u="none" strike="noStrike">
                <a:solidFill>
                  <a:schemeClr val="accent2"/>
                </a:solidFill>
                <a:effectLst/>
                <a:latin typeface="+mn-lt"/>
              </a:rPr>
              <a:t> </a:t>
            </a:r>
            <a:endParaRPr lang="en-US" b="0" i="0">
              <a:solidFill>
                <a:schemeClr val="accent2"/>
              </a:solidFill>
              <a:effectLst/>
              <a:latin typeface="+mn-lt"/>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a:xfrm>
            <a:off x="6807360" y="10115424"/>
            <a:ext cx="1047264" cy="465822"/>
          </a:xfrm>
        </p:spPr>
        <p:txBody>
          <a:bodyPr/>
          <a:lstStyle/>
          <a:p>
            <a:pPr algn="l" rtl="0"/>
            <a:fld id="{CB2079F2-58AF-ED44-82D7-E04B2F6FD686}" type="slidenum">
              <a:rPr lang="en-US" smtClean="0"/>
              <a:pPr algn="l" rtl="0"/>
              <a:t>63</a:t>
            </a:fld>
            <a:endParaRPr lang="en-US"/>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80404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543614"/>
          </a:xfrm>
        </p:spPr>
        <p:txBody>
          <a:bodyPr lIns="91440" tIns="45720" rIns="91440" bIns="45720" numCol="1" spcCol="288000" anchor="t">
            <a:noAutofit/>
          </a:bodyPr>
          <a:lstStyle/>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European Union [EU] (2020). Farm to Fork Strategy  - For a fair, healthy and environmentally-friendly food system. Retrieved from </a:t>
            </a:r>
            <a:r>
              <a:rPr lang="en-US" sz="1100" b="0" i="0" u="sng" strike="noStrike">
                <a:solidFill>
                  <a:srgbClr val="F79037"/>
                </a:solidFill>
                <a:effectLst/>
                <a:latin typeface="Calibri" panose="020F0502020204030204" pitchFamily="34" charset="0"/>
                <a:hlinkClick r:id="rId2"/>
              </a:rPr>
              <a:t>https://web.archive.org/web/20210504164007/https://ec.europa.eu/food/sites/food/files/safety/docs/f2f_action-plan_2020_strategy-info_en.pdf</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European Environment Agency (2022) Greenhouse gas emissions from transport in Europe. Retrieved from </a:t>
            </a:r>
            <a:r>
              <a:rPr lang="en-US" sz="1100" b="0" i="0" u="sng" strike="noStrike">
                <a:solidFill>
                  <a:srgbClr val="F79037"/>
                </a:solidFill>
                <a:effectLst/>
                <a:latin typeface="Calibri" panose="020F0502020204030204" pitchFamily="34" charset="0"/>
                <a:hlinkClick r:id="rId3"/>
              </a:rPr>
              <a:t>https://www.eea.europa.eu/ims/greenhouse-gas-emissions-from-transport</a:t>
            </a:r>
            <a:r>
              <a:rPr lang="en-US" sz="1100" b="0" i="0" u="none" strike="noStrike">
                <a:solidFill>
                  <a:srgbClr val="F79037"/>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European Commission (n.d.-a). Internal Market, Industry, Entrepreneurship and SMEs: Food and drink industry. Retrieved from</a:t>
            </a:r>
            <a:r>
              <a:rPr lang="en-US" sz="1100" b="0" i="0" u="none" strike="noStrike">
                <a:solidFill>
                  <a:srgbClr val="F79037"/>
                </a:solidFill>
                <a:effectLst/>
                <a:latin typeface="Calibri" panose="020F0502020204030204" pitchFamily="34" charset="0"/>
              </a:rPr>
              <a:t> </a:t>
            </a:r>
            <a:r>
              <a:rPr lang="en-US" sz="1100" b="0" i="0" u="sng" strike="noStrike">
                <a:solidFill>
                  <a:srgbClr val="F79037"/>
                </a:solidFill>
                <a:effectLst/>
                <a:latin typeface="Calibri" panose="020F0502020204030204" pitchFamily="34" charset="0"/>
                <a:hlinkClick r:id="rId4"/>
              </a:rPr>
              <a:t>https://single-market-economy.ec.europa.eu/sectors/food-and-drink-industry_en</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European Commission (n.d.-b). Forum for a better functioning food supply chain. Retrieved from </a:t>
            </a:r>
            <a:r>
              <a:rPr lang="en-US" sz="1100" b="0" i="0" u="sng" strike="noStrike">
                <a:solidFill>
                  <a:srgbClr val="F79037"/>
                </a:solidFill>
                <a:effectLst/>
                <a:latin typeface="Calibri" panose="020F0502020204030204" pitchFamily="34" charset="0"/>
                <a:hlinkClick r:id="rId5"/>
              </a:rPr>
              <a:t>https://single-market-economy.ec.europa.eu/sectors/food-and-drink-industry/competitiveness-european-food-industry/forum-better-functioning-food-supply-chain_en</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European Commision High Level Forum (2019). High Level Forum for a Better Functioning Food Supply Chain.</a:t>
            </a:r>
            <a:r>
              <a:rPr lang="en-GB" sz="1100" b="0" i="0" u="none" strike="noStrike">
                <a:solidFill>
                  <a:srgbClr val="F79037"/>
                </a:solidFill>
                <a:effectLst/>
                <a:latin typeface="Calibri" panose="020F0502020204030204" pitchFamily="34" charset="0"/>
              </a:rPr>
              <a:t> </a:t>
            </a:r>
            <a:r>
              <a:rPr lang="en-GB" sz="1100" b="0" i="0" u="sng" strike="noStrike">
                <a:solidFill>
                  <a:srgbClr val="F79037"/>
                </a:solidFill>
                <a:effectLst/>
                <a:latin typeface="Calibri" panose="020F0502020204030204" pitchFamily="34" charset="0"/>
                <a:hlinkClick r:id="rId6"/>
              </a:rPr>
              <a:t>https://ec.europa.eu/docsroom/documents/36045/attachments/1/translations/en/renditions/native</a:t>
            </a:r>
            <a:r>
              <a:rPr lang="en-GB" sz="1100" b="0" i="0" u="none" strike="noStrike">
                <a:solidFill>
                  <a:srgbClr val="000000"/>
                </a:solidFill>
                <a:effectLst/>
                <a:latin typeface="Calibri" panose="020F0502020204030204" pitchFamily="34" charset="0"/>
              </a:rPr>
              <a:t> (Access date: 06.02.2023)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The European Food Information Council [EUFIC] (2021) Short food supply chains: reconnecting producers and consumers Retrieved from </a:t>
            </a:r>
            <a:r>
              <a:rPr lang="en-US" sz="1100" b="0" i="0" u="sng" strike="noStrike">
                <a:solidFill>
                  <a:srgbClr val="F79037"/>
                </a:solidFill>
                <a:effectLst/>
                <a:latin typeface="Calibri" panose="020F0502020204030204" pitchFamily="34" charset="0"/>
                <a:hlinkClick r:id="rId7"/>
              </a:rPr>
              <a:t>Food Facts for Healthy Choices</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Firouz M.S., Mohi-Alden K. &amp; Omid M. (2021). A critical review on intelligent and active packaging in the food industry: Research and development. Food Research International, 141, 110113 (p. 24).</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Fleischauer, A. T., &amp; Arab, L. (2001). Garlic and cancer: a critical review of the epidemiologic literature. Journal of nutrition, 131(3), 1032S-1040S. </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International Fund for Agricultural Development [IFAD], United Nations World Food Programme [WFP] (2013). The State of Food Insecurity in the World 2013. The Multiple Dimensions of Food Security. FAO, Rome.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(2003). Trade reforms and food security. Commodity Policy and Projections Service - Commodities and Trade Division. </a:t>
            </a:r>
            <a:r>
              <a:rPr lang="en-GB" sz="1100" b="0" i="0" u="sng" strike="noStrike">
                <a:solidFill>
                  <a:srgbClr val="F79037"/>
                </a:solidFill>
                <a:effectLst/>
                <a:latin typeface="Calibri" panose="020F0502020204030204" pitchFamily="34" charset="0"/>
                <a:hlinkClick r:id="rId8"/>
              </a:rPr>
              <a:t>https://www.fao.org/3/y4671e/y4671e00.htm#Contents </a:t>
            </a:r>
            <a:r>
              <a:rPr lang="en-GB" sz="1100" b="0" i="0" u="none" strike="noStrike">
                <a:solidFill>
                  <a:srgbClr val="F79037"/>
                </a:solidFill>
                <a:effectLst/>
                <a:latin typeface="Calibri" panose="020F0502020204030204" pitchFamily="34" charset="0"/>
              </a:rPr>
              <a:t> </a:t>
            </a:r>
            <a:r>
              <a:rPr lang="en-GB" sz="1100" b="0" i="0">
                <a:solidFill>
                  <a:srgbClr val="F79037"/>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(2006). Food Security. Policy Brief. June, Issue 2.</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(2009). High Level Expert Forum. </a:t>
            </a:r>
            <a:r>
              <a:rPr lang="en-GB" sz="1100" b="0" i="0" u="sng" strike="noStrike">
                <a:solidFill>
                  <a:srgbClr val="F79037"/>
                </a:solidFill>
                <a:effectLst/>
                <a:latin typeface="Calibri" panose="020F0502020204030204" pitchFamily="34" charset="0"/>
                <a:hlinkClick r:id="rId9"/>
              </a:rPr>
              <a:t>https://www.fao.org/fileadmin/templates/wsfs/docs/Issues_papers/HLEF2050_Global_Agriculture.pdf</a:t>
            </a:r>
            <a:r>
              <a:rPr lang="en-GB" sz="1100" b="0" i="0" u="none" strike="noStrike">
                <a:solidFill>
                  <a:srgbClr val="000000"/>
                </a:solidFill>
                <a:effectLst/>
                <a:latin typeface="Calibri" panose="020F0502020204030204" pitchFamily="34" charset="0"/>
              </a:rPr>
              <a:t> (Access Date: 06.02.2023).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(2011) Global Food Losses and Food Waste: Extent, Causes and Prevention. </a:t>
            </a:r>
            <a:r>
              <a:rPr lang="en-GB" sz="1100" b="0" i="0" u="sng" strike="noStrike">
                <a:solidFill>
                  <a:srgbClr val="F79037"/>
                </a:solidFill>
                <a:effectLst/>
                <a:latin typeface="Calibri" panose="020F0502020204030204" pitchFamily="34" charset="0"/>
                <a:hlinkClick r:id="rId10"/>
              </a:rPr>
              <a:t>https://www.fao.org/3/i2697e/i2697e.pdf</a:t>
            </a:r>
            <a:r>
              <a:rPr lang="en-GB" sz="1100" b="0" i="0" u="none" strike="noStrike">
                <a:solidFill>
                  <a:srgbClr val="000000"/>
                </a:solidFill>
                <a:effectLst/>
                <a:latin typeface="Calibri" panose="020F0502020204030204" pitchFamily="34" charset="0"/>
              </a:rPr>
              <a:t> (Access Date: 17.02.2023).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(n.d.-a) </a:t>
            </a:r>
            <a:r>
              <a:rPr lang="en-GB" sz="1100" b="0" i="0" u="sng" strike="noStrike">
                <a:solidFill>
                  <a:srgbClr val="F79037"/>
                </a:solidFill>
                <a:effectLst/>
                <a:latin typeface="Calibri" panose="020F0502020204030204" pitchFamily="34" charset="0"/>
                <a:hlinkClick r:id="rId11"/>
              </a:rPr>
              <a:t>https://www.fao.org/sustainable-development-goals/goals/goal-12/en/</a:t>
            </a:r>
            <a:r>
              <a:rPr lang="en-GB" sz="1100" b="0" i="0" u="none" strike="noStrike">
                <a:solidFill>
                  <a:srgbClr val="000000"/>
                </a:solidFill>
                <a:effectLst/>
                <a:latin typeface="Calibri" panose="020F0502020204030204" pitchFamily="34" charset="0"/>
              </a:rPr>
              <a:t> (Access Date: 10.08.2022).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Agriculture Organisation of the United Nations [FAO] (n.d.-b) Ensure sustainable consumption and production patterns. </a:t>
            </a:r>
            <a:r>
              <a:rPr lang="en-GB" sz="1100" b="0" i="0" u="sng" strike="noStrike">
                <a:solidFill>
                  <a:srgbClr val="F79037"/>
                </a:solidFill>
                <a:effectLst/>
                <a:latin typeface="Calibri" panose="020F0502020204030204" pitchFamily="34" charset="0"/>
                <a:hlinkClick r:id="rId11"/>
              </a:rPr>
              <a:t>https://www.fao.org/sustainable-development-goals/goals/goal-12/en/</a:t>
            </a:r>
            <a:r>
              <a:rPr lang="en-GB" sz="1100" b="0" i="0" u="none" strike="noStrike">
                <a:solidFill>
                  <a:srgbClr val="000000"/>
                </a:solidFill>
                <a:effectLst/>
                <a:latin typeface="Calibri" panose="020F0502020204030204" pitchFamily="34" charset="0"/>
              </a:rPr>
              <a:t> (Access date: 16.02.2013)</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Food and Drug Administration (2021). Food Loss and Waste. </a:t>
            </a:r>
            <a:r>
              <a:rPr lang="en-GB" sz="1100" b="0" i="0" u="sng" strike="noStrike">
                <a:solidFill>
                  <a:srgbClr val="F79037"/>
                </a:solidFill>
                <a:effectLst/>
                <a:latin typeface="Calibri" panose="020F0502020204030204" pitchFamily="34" charset="0"/>
                <a:hlinkClick r:id="rId12"/>
              </a:rPr>
              <a:t>https://www.fda.gov/food/consumers/food-loss-and-waste</a:t>
            </a:r>
            <a:endParaRPr lang="en-US" b="0" i="0">
              <a:solidFill>
                <a:srgbClr val="000000"/>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a:xfrm>
            <a:off x="6696582" y="9962082"/>
            <a:ext cx="1047264" cy="465822"/>
          </a:xfrm>
        </p:spPr>
        <p:txBody>
          <a:bodyPr/>
          <a:lstStyle/>
          <a:p>
            <a:pPr algn="l" rtl="0"/>
            <a:fld id="{CB2079F2-58AF-ED44-82D7-E04B2F6FD686}" type="slidenum">
              <a:rPr lang="en-US" smtClean="0"/>
              <a:pPr algn="l" rtl="0"/>
              <a:t>64</a:t>
            </a:fld>
            <a:endParaRPr lang="en-US"/>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160075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533994"/>
            <a:ext cx="6335972" cy="8666537"/>
          </a:xfrm>
        </p:spPr>
        <p:txBody>
          <a:bodyPr lIns="91440" tIns="45720" rIns="91440" bIns="45720" numCol="1" spcCol="288000" anchor="t">
            <a:noAutofit/>
          </a:bodyPr>
          <a:lstStyle/>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Ford, R. C., &amp; Richardson, W. D. (1994). Ethical decision making: A review of the empirical literature. </a:t>
            </a:r>
            <a:r>
              <a:rPr lang="en-GB" sz="1100" b="0" i="1" u="none" strike="noStrike">
                <a:solidFill>
                  <a:srgbClr val="000000"/>
                </a:solidFill>
                <a:effectLst/>
                <a:latin typeface="Calibri" panose="020F0502020204030204" pitchFamily="34" charset="0"/>
              </a:rPr>
              <a:t>Journal of business ethics</a:t>
            </a:r>
            <a:r>
              <a:rPr lang="en-GB" sz="1100" b="0" i="0" u="none" strike="noStrike">
                <a:solidFill>
                  <a:srgbClr val="000000"/>
                </a:solidFill>
                <a:effectLst/>
                <a:latin typeface="Calibri" panose="020F0502020204030204" pitchFamily="34" charset="0"/>
              </a:rPr>
              <a:t>, 13(3), 205-221.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err="1">
                <a:solidFill>
                  <a:srgbClr val="000000"/>
                </a:solidFill>
                <a:effectLst/>
                <a:latin typeface="Calibri" panose="020F0502020204030204" pitchFamily="34" charset="0"/>
              </a:rPr>
              <a:t>Galeone</a:t>
            </a:r>
            <a:r>
              <a:rPr lang="en-GB" sz="1100" b="0" i="0" u="none" strike="noStrike">
                <a:solidFill>
                  <a:srgbClr val="000000"/>
                </a:solidFill>
                <a:effectLst/>
                <a:latin typeface="Calibri" panose="020F0502020204030204" pitchFamily="34" charset="0"/>
              </a:rPr>
              <a:t>, C., </a:t>
            </a:r>
            <a:r>
              <a:rPr lang="en-GB" sz="1100" b="0" i="0" u="none" strike="noStrike" err="1">
                <a:solidFill>
                  <a:srgbClr val="000000"/>
                </a:solidFill>
                <a:effectLst/>
                <a:latin typeface="Calibri" panose="020F0502020204030204" pitchFamily="34" charset="0"/>
              </a:rPr>
              <a:t>Pelucchi</a:t>
            </a:r>
            <a:r>
              <a:rPr lang="en-GB" sz="1100" b="0" i="0" u="none" strike="noStrike">
                <a:solidFill>
                  <a:srgbClr val="000000"/>
                </a:solidFill>
                <a:effectLst/>
                <a:latin typeface="Calibri" panose="020F0502020204030204" pitchFamily="34" charset="0"/>
              </a:rPr>
              <a:t>, C., Levi, F., Negri, E., </a:t>
            </a:r>
            <a:r>
              <a:rPr lang="en-GB" sz="1100" b="0" i="0" u="none" strike="noStrike" err="1">
                <a:solidFill>
                  <a:srgbClr val="000000"/>
                </a:solidFill>
                <a:effectLst/>
                <a:latin typeface="Calibri" panose="020F0502020204030204" pitchFamily="34" charset="0"/>
              </a:rPr>
              <a:t>Franceschi</a:t>
            </a:r>
            <a:r>
              <a:rPr lang="en-GB" sz="1100" b="0" i="0" u="none" strike="noStrike">
                <a:solidFill>
                  <a:srgbClr val="000000"/>
                </a:solidFill>
                <a:effectLst/>
                <a:latin typeface="Calibri" panose="020F0502020204030204" pitchFamily="34" charset="0"/>
              </a:rPr>
              <a:t>, S., </a:t>
            </a:r>
            <a:r>
              <a:rPr lang="en-GB" sz="1100" b="0" i="0" u="none" strike="noStrike" err="1">
                <a:solidFill>
                  <a:srgbClr val="000000"/>
                </a:solidFill>
                <a:effectLst/>
                <a:latin typeface="Calibri" panose="020F0502020204030204" pitchFamily="34" charset="0"/>
              </a:rPr>
              <a:t>Talamini</a:t>
            </a:r>
            <a:r>
              <a:rPr lang="en-GB" sz="1100" b="0" i="0" u="none" strike="noStrike">
                <a:solidFill>
                  <a:srgbClr val="000000"/>
                </a:solidFill>
                <a:effectLst/>
                <a:latin typeface="Calibri" panose="020F0502020204030204" pitchFamily="34" charset="0"/>
              </a:rPr>
              <a:t>, R., ... &amp; La </a:t>
            </a:r>
            <a:r>
              <a:rPr lang="en-GB" sz="1100" b="0" i="0" u="none" strike="noStrike" err="1">
                <a:solidFill>
                  <a:srgbClr val="000000"/>
                </a:solidFill>
                <a:effectLst/>
                <a:latin typeface="Calibri" panose="020F0502020204030204" pitchFamily="34" charset="0"/>
              </a:rPr>
              <a:t>Vecchia</a:t>
            </a:r>
            <a:r>
              <a:rPr lang="en-GB" sz="1100" b="0" i="0" u="none" strike="noStrike">
                <a:solidFill>
                  <a:srgbClr val="000000"/>
                </a:solidFill>
                <a:effectLst/>
                <a:latin typeface="Calibri" panose="020F0502020204030204" pitchFamily="34" charset="0"/>
              </a:rPr>
              <a:t>, C. (2006). Onion and garlic use and human cancer. </a:t>
            </a:r>
            <a:r>
              <a:rPr lang="en-GB" sz="1100" b="0" i="1" u="none" strike="noStrike">
                <a:solidFill>
                  <a:srgbClr val="000000"/>
                </a:solidFill>
                <a:effectLst/>
                <a:latin typeface="Calibri" panose="020F0502020204030204" pitchFamily="34" charset="0"/>
              </a:rPr>
              <a:t>The American journal of clinical nutrition</a:t>
            </a:r>
            <a:r>
              <a:rPr lang="en-GB" sz="1100" b="0" i="0" u="none" strike="noStrike">
                <a:solidFill>
                  <a:srgbClr val="000000"/>
                </a:solidFill>
                <a:effectLst/>
                <a:latin typeface="Calibri" panose="020F0502020204030204" pitchFamily="34" charset="0"/>
              </a:rPr>
              <a:t>, 84(5), 1027-1032.</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Gandini, S., </a:t>
            </a:r>
            <a:r>
              <a:rPr lang="en-GB" sz="1100" b="0" i="0" u="none" strike="noStrike" err="1">
                <a:solidFill>
                  <a:srgbClr val="000000"/>
                </a:solidFill>
                <a:effectLst/>
                <a:latin typeface="Calibri" panose="020F0502020204030204" pitchFamily="34" charset="0"/>
              </a:rPr>
              <a:t>Merzenich</a:t>
            </a:r>
            <a:r>
              <a:rPr lang="en-GB" sz="1100" b="0" i="0" u="none" strike="noStrike">
                <a:solidFill>
                  <a:srgbClr val="000000"/>
                </a:solidFill>
                <a:effectLst/>
                <a:latin typeface="Calibri" panose="020F0502020204030204" pitchFamily="34" charset="0"/>
              </a:rPr>
              <a:t>, H., Robertson, C., &amp; Boyle, P. (2000). Meta-analysis of studies on breast cancer risk and diet: the role of fruit and vegetable consumption and the intake of associated micronutrients. </a:t>
            </a:r>
            <a:r>
              <a:rPr lang="en-GB" sz="1100" b="0" i="1" u="none" strike="noStrike">
                <a:solidFill>
                  <a:srgbClr val="000000"/>
                </a:solidFill>
                <a:effectLst/>
                <a:latin typeface="Calibri" panose="020F0502020204030204" pitchFamily="34" charset="0"/>
              </a:rPr>
              <a:t>European journal of cancer</a:t>
            </a:r>
            <a:r>
              <a:rPr lang="en-GB" sz="1100" b="0" i="0" u="none" strike="noStrike">
                <a:solidFill>
                  <a:srgbClr val="000000"/>
                </a:solidFill>
                <a:effectLst/>
                <a:latin typeface="Calibri" panose="020F0502020204030204" pitchFamily="34" charset="0"/>
              </a:rPr>
              <a:t>, 36(5), 636-646.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err="1">
                <a:solidFill>
                  <a:srgbClr val="000000"/>
                </a:solidFill>
                <a:effectLst/>
                <a:latin typeface="Calibri" panose="020F0502020204030204" pitchFamily="34" charset="0"/>
              </a:rPr>
              <a:t>Glaab</a:t>
            </a:r>
            <a:r>
              <a:rPr lang="en-GB" sz="1100" b="0" i="0" u="none" strike="noStrike">
                <a:solidFill>
                  <a:srgbClr val="000000"/>
                </a:solidFill>
                <a:effectLst/>
                <a:latin typeface="Calibri" panose="020F0502020204030204" pitchFamily="34" charset="0"/>
              </a:rPr>
              <a:t>, K., &amp; </a:t>
            </a:r>
            <a:r>
              <a:rPr lang="en-GB" sz="1100" b="0" i="0" u="none" strike="noStrike" err="1">
                <a:solidFill>
                  <a:srgbClr val="000000"/>
                </a:solidFill>
                <a:effectLst/>
                <a:latin typeface="Calibri" panose="020F0502020204030204" pitchFamily="34" charset="0"/>
              </a:rPr>
              <a:t>Partzsch</a:t>
            </a:r>
            <a:r>
              <a:rPr lang="en-GB" sz="1100" b="0" i="0" u="none" strike="noStrike">
                <a:solidFill>
                  <a:srgbClr val="000000"/>
                </a:solidFill>
                <a:effectLst/>
                <a:latin typeface="Calibri" panose="020F0502020204030204" pitchFamily="34" charset="0"/>
              </a:rPr>
              <a:t>, L. (2018). Utopia, food sovereignty, and ethical fashion: the narrative power of anti-GMO campaigns. New Political Science, 40(4), 691-707.</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Golan, M., &amp; Crow, S. (2004). Parents are key players in the prevention and treatment of weight-related problems. </a:t>
            </a:r>
            <a:r>
              <a:rPr lang="en-GB" sz="1100" b="0" i="1" u="none" strike="noStrike">
                <a:solidFill>
                  <a:srgbClr val="000000"/>
                </a:solidFill>
                <a:effectLst/>
                <a:latin typeface="Calibri" panose="020F0502020204030204" pitchFamily="34" charset="0"/>
              </a:rPr>
              <a:t>Nutrition reviews</a:t>
            </a:r>
            <a:r>
              <a:rPr lang="en-GB" sz="1100" b="0" i="0" u="none" strike="noStrike">
                <a:solidFill>
                  <a:srgbClr val="000000"/>
                </a:solidFill>
                <a:effectLst/>
                <a:latin typeface="Calibri" panose="020F0502020204030204" pitchFamily="34" charset="0"/>
              </a:rPr>
              <a:t>, 62(1), 39-50.</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Halt, Jr, G. B., </a:t>
            </a:r>
            <a:r>
              <a:rPr lang="en-GB" sz="1100" b="0" i="0" u="none" strike="noStrike" err="1">
                <a:solidFill>
                  <a:srgbClr val="000000"/>
                </a:solidFill>
                <a:effectLst/>
                <a:latin typeface="Calibri" panose="020F0502020204030204" pitchFamily="34" charset="0"/>
              </a:rPr>
              <a:t>Donch</a:t>
            </a:r>
            <a:r>
              <a:rPr lang="en-GB" sz="1100" b="0" i="0" u="none" strike="noStrike">
                <a:solidFill>
                  <a:srgbClr val="000000"/>
                </a:solidFill>
                <a:effectLst/>
                <a:latin typeface="Calibri" panose="020F0502020204030204" pitchFamily="34" charset="0"/>
              </a:rPr>
              <a:t>, Jr, J. C., Stiles, A. R., </a:t>
            </a:r>
            <a:r>
              <a:rPr lang="en-GB" sz="1100" b="0" i="0" u="none" strike="noStrike" err="1">
                <a:solidFill>
                  <a:srgbClr val="000000"/>
                </a:solidFill>
                <a:effectLst/>
                <a:latin typeface="Calibri" panose="020F0502020204030204" pitchFamily="34" charset="0"/>
              </a:rPr>
              <a:t>Fesnak</a:t>
            </a:r>
            <a:r>
              <a:rPr lang="en-GB" sz="1100" b="0" i="0" u="none" strike="noStrike">
                <a:solidFill>
                  <a:srgbClr val="000000"/>
                </a:solidFill>
                <a:effectLst/>
                <a:latin typeface="Calibri" panose="020F0502020204030204" pitchFamily="34" charset="0"/>
              </a:rPr>
              <a:t>, R., Halt, G. B., </a:t>
            </a:r>
            <a:r>
              <a:rPr lang="en-GB" sz="1100" b="0" i="0" u="none" strike="noStrike" err="1">
                <a:solidFill>
                  <a:srgbClr val="000000"/>
                </a:solidFill>
                <a:effectLst/>
                <a:latin typeface="Calibri" panose="020F0502020204030204" pitchFamily="34" charset="0"/>
              </a:rPr>
              <a:t>Donch</a:t>
            </a:r>
            <a:r>
              <a:rPr lang="en-GB" sz="1100" b="0" i="0" u="none" strike="noStrike">
                <a:solidFill>
                  <a:srgbClr val="000000"/>
                </a:solidFill>
                <a:effectLst/>
                <a:latin typeface="Calibri" panose="020F0502020204030204" pitchFamily="34" charset="0"/>
              </a:rPr>
              <a:t>, J. C., ... &amp; </a:t>
            </a:r>
            <a:r>
              <a:rPr lang="en-GB" sz="1100" b="0" i="0" u="none" strike="noStrike" err="1">
                <a:solidFill>
                  <a:srgbClr val="000000"/>
                </a:solidFill>
                <a:effectLst/>
                <a:latin typeface="Calibri" panose="020F0502020204030204" pitchFamily="34" charset="0"/>
              </a:rPr>
              <a:t>Fesnak</a:t>
            </a:r>
            <a:r>
              <a:rPr lang="en-GB" sz="1100" b="0" i="0" u="none" strike="noStrike">
                <a:solidFill>
                  <a:srgbClr val="000000"/>
                </a:solidFill>
                <a:effectLst/>
                <a:latin typeface="Calibri" panose="020F0502020204030204" pitchFamily="34" charset="0"/>
              </a:rPr>
              <a:t>, R. (2017). Trademarks and Trade Dress. </a:t>
            </a:r>
            <a:r>
              <a:rPr lang="en-GB" sz="1100" b="0" i="1" u="none" strike="noStrike">
                <a:solidFill>
                  <a:srgbClr val="000000"/>
                </a:solidFill>
                <a:effectLst/>
                <a:latin typeface="Calibri" panose="020F0502020204030204" pitchFamily="34" charset="0"/>
              </a:rPr>
              <a:t>Intellectual Property and Financing Strategies for Technology Startups</a:t>
            </a:r>
            <a:r>
              <a:rPr lang="en-GB" sz="1100" b="0" i="0" u="none" strike="noStrike">
                <a:solidFill>
                  <a:srgbClr val="000000"/>
                </a:solidFill>
                <a:effectLst/>
                <a:latin typeface="Calibri" panose="020F0502020204030204" pitchFamily="34" charset="0"/>
              </a:rPr>
              <a:t>, 89-108.</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Hawkes, C. (2009). Sales promotions and food consumption. </a:t>
            </a:r>
            <a:r>
              <a:rPr lang="en-GB" sz="1100" b="0" i="1" u="none" strike="noStrike">
                <a:solidFill>
                  <a:srgbClr val="000000"/>
                </a:solidFill>
                <a:effectLst/>
                <a:latin typeface="Calibri" panose="020F0502020204030204" pitchFamily="34" charset="0"/>
              </a:rPr>
              <a:t>Nutrition reviews</a:t>
            </a:r>
            <a:r>
              <a:rPr lang="en-GB" sz="1100" b="0" i="0" u="none" strike="noStrike">
                <a:solidFill>
                  <a:srgbClr val="000000"/>
                </a:solidFill>
                <a:effectLst/>
                <a:latin typeface="Calibri" panose="020F0502020204030204" pitchFamily="34" charset="0"/>
              </a:rPr>
              <a:t>, 67(6), 333-342.</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Halal Certification Authority [HCA] (2022). Certification. Retrieved from  </a:t>
            </a:r>
            <a:r>
              <a:rPr lang="en-GB" sz="1100" b="0" i="0" u="sng" strike="noStrike">
                <a:solidFill>
                  <a:srgbClr val="F79037"/>
                </a:solidFill>
                <a:effectLst/>
                <a:latin typeface="Calibri" panose="020F0502020204030204" pitchFamily="34" charset="0"/>
                <a:hlinkClick r:id="rId2"/>
              </a:rPr>
              <a:t>https://halalauthority.org/certification/</a:t>
            </a:r>
            <a:r>
              <a:rPr lang="en-GB" sz="1100" b="0" i="0" u="none" strike="noStrike">
                <a:solidFill>
                  <a:srgbClr val="000000"/>
                </a:solidFill>
                <a:effectLst/>
                <a:latin typeface="Calibri" panose="020F0502020204030204" pitchFamily="34" charset="0"/>
              </a:rPr>
              <a:t> (Access Date: 20/01/2023).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Hedin, B., </a:t>
            </a:r>
            <a:r>
              <a:rPr lang="en-GB" sz="1100" b="0" i="0" u="none" strike="noStrike" err="1">
                <a:solidFill>
                  <a:srgbClr val="000000"/>
                </a:solidFill>
                <a:effectLst/>
                <a:latin typeface="Calibri" panose="020F0502020204030204" pitchFamily="34" charset="0"/>
              </a:rPr>
              <a:t>Katzeff</a:t>
            </a:r>
            <a:r>
              <a:rPr lang="en-GB" sz="1100" b="0" i="0" u="none" strike="noStrike">
                <a:solidFill>
                  <a:srgbClr val="000000"/>
                </a:solidFill>
                <a:effectLst/>
                <a:latin typeface="Calibri" panose="020F0502020204030204" pitchFamily="34" charset="0"/>
              </a:rPr>
              <a:t>, C., Eriksson, E., &amp; </a:t>
            </a:r>
            <a:r>
              <a:rPr lang="en-GB" sz="1100" b="0" i="0" u="none" strike="noStrike" err="1">
                <a:solidFill>
                  <a:srgbClr val="000000"/>
                </a:solidFill>
                <a:effectLst/>
                <a:latin typeface="Calibri" panose="020F0502020204030204" pitchFamily="34" charset="0"/>
              </a:rPr>
              <a:t>Pargman</a:t>
            </a:r>
            <a:r>
              <a:rPr lang="en-GB" sz="1100" b="0" i="0" u="none" strike="noStrike">
                <a:solidFill>
                  <a:srgbClr val="000000"/>
                </a:solidFill>
                <a:effectLst/>
                <a:latin typeface="Calibri" panose="020F0502020204030204" pitchFamily="34" charset="0"/>
              </a:rPr>
              <a:t>, D. (2019). A Systematic Review of Digital Behaviour Change Interventions for More Sustainable Food Consumption. </a:t>
            </a:r>
            <a:r>
              <a:rPr lang="en-GB" sz="1100" b="0" i="1" u="none" strike="noStrike">
                <a:solidFill>
                  <a:srgbClr val="000000"/>
                </a:solidFill>
                <a:effectLst/>
                <a:latin typeface="Calibri" panose="020F0502020204030204" pitchFamily="34" charset="0"/>
              </a:rPr>
              <a:t>Sustainability</a:t>
            </a:r>
            <a:r>
              <a:rPr lang="en-GB" sz="1100" b="0" i="0" u="none" strike="noStrike">
                <a:solidFill>
                  <a:srgbClr val="000000"/>
                </a:solidFill>
                <a:effectLst/>
                <a:latin typeface="Calibri" panose="020F0502020204030204" pitchFamily="34" charset="0"/>
              </a:rPr>
              <a:t>, </a:t>
            </a:r>
            <a:r>
              <a:rPr lang="en-GB" sz="1100" b="0" i="1" u="none" strike="noStrike">
                <a:solidFill>
                  <a:srgbClr val="000000"/>
                </a:solidFill>
                <a:effectLst/>
                <a:latin typeface="Calibri" panose="020F0502020204030204" pitchFamily="34" charset="0"/>
              </a:rPr>
              <a:t>11</a:t>
            </a:r>
            <a:r>
              <a:rPr lang="en-GB" sz="1100" b="0" i="0" u="none" strike="noStrike">
                <a:solidFill>
                  <a:srgbClr val="000000"/>
                </a:solidFill>
                <a:effectLst/>
                <a:latin typeface="Calibri" panose="020F0502020204030204" pitchFamily="34" charset="0"/>
              </a:rPr>
              <a:t>(9), 2638. MDPI AG. </a:t>
            </a:r>
            <a:r>
              <a:rPr lang="en-GB" sz="1100" b="0" i="0" u="sng" strike="noStrike">
                <a:solidFill>
                  <a:srgbClr val="F79037"/>
                </a:solidFill>
                <a:effectLst/>
                <a:latin typeface="Calibri" panose="020F0502020204030204" pitchFamily="34" charset="0"/>
                <a:hlinkClick r:id="rId3"/>
              </a:rPr>
              <a:t>http://dx.doi.org/10.3390/su11092638</a:t>
            </a:r>
            <a:r>
              <a:rPr lang="en-GB" sz="1100" b="0" i="0">
                <a:solidFill>
                  <a:srgbClr val="F79037"/>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err="1">
                <a:solidFill>
                  <a:srgbClr val="000000"/>
                </a:solidFill>
                <a:effectLst/>
                <a:latin typeface="Calibri" panose="020F0502020204030204" pitchFamily="34" charset="0"/>
              </a:rPr>
              <a:t>Herforth</a:t>
            </a:r>
            <a:r>
              <a:rPr lang="en-GB" sz="1100" b="0" i="0" u="none" strike="noStrike">
                <a:solidFill>
                  <a:srgbClr val="000000"/>
                </a:solidFill>
                <a:effectLst/>
                <a:latin typeface="Calibri" panose="020F0502020204030204" pitchFamily="34" charset="0"/>
              </a:rPr>
              <a:t>, A., Bai, Y., Venkat, A., Mahrt, K., </a:t>
            </a:r>
            <a:r>
              <a:rPr lang="en-GB" sz="1100" b="0" i="0" u="none" strike="noStrike" err="1">
                <a:solidFill>
                  <a:srgbClr val="000000"/>
                </a:solidFill>
                <a:effectLst/>
                <a:latin typeface="Calibri" panose="020F0502020204030204" pitchFamily="34" charset="0"/>
              </a:rPr>
              <a:t>Ebel</a:t>
            </a:r>
            <a:r>
              <a:rPr lang="en-GB" sz="1100" b="0" i="0" u="none" strike="noStrike">
                <a:solidFill>
                  <a:srgbClr val="000000"/>
                </a:solidFill>
                <a:effectLst/>
                <a:latin typeface="Calibri" panose="020F0502020204030204" pitchFamily="34" charset="0"/>
              </a:rPr>
              <a:t>, A. &amp; Masters, W.A. (2020). Cost and affordability of healthy diets across and within countries. Background paper for The State of Food Security and Nutrition in the World 2020. FAO Agricultural Development Economics Technical Study No. 9. Rome, FAO.</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International Labour Organization [ILO] (2021). Child Labour: Global Estimates 2020, trends and the road forward. </a:t>
            </a:r>
            <a:r>
              <a:rPr lang="en-GB" sz="1100" b="0" i="0" u="sng" strike="noStrike">
                <a:solidFill>
                  <a:srgbClr val="F79037"/>
                </a:solidFill>
                <a:effectLst/>
                <a:latin typeface="Calibri" panose="020F0502020204030204" pitchFamily="34" charset="0"/>
                <a:hlinkClick r:id="rId4"/>
              </a:rPr>
              <a:t>https://www.ilo.org/ipec/Informationresources/WCMS_797515/lang--en/index.htm</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International Trademark Association, (n.d.). Trade Dress. </a:t>
            </a:r>
            <a:r>
              <a:rPr lang="en-GB" sz="1100" b="0" i="0" u="sng" strike="noStrike">
                <a:solidFill>
                  <a:srgbClr val="F79037"/>
                </a:solidFill>
                <a:effectLst/>
                <a:latin typeface="Calibri" panose="020F0502020204030204" pitchFamily="34" charset="0"/>
                <a:hlinkClick r:id="rId5"/>
              </a:rPr>
              <a:t>https://www.inta.org/topics/trade-dress/</a:t>
            </a:r>
            <a:r>
              <a:rPr lang="en-GB" sz="1100" b="0" i="0" u="none" strike="noStrike">
                <a:solidFill>
                  <a:srgbClr val="F79037"/>
                </a:solidFill>
                <a:effectLst/>
                <a:latin typeface="Calibri" panose="020F0502020204030204" pitchFamily="34" charset="0"/>
              </a:rPr>
              <a:t> </a:t>
            </a:r>
            <a:r>
              <a:rPr lang="en-GB" sz="1100" b="0" i="0" u="none" strike="noStrike">
                <a:solidFill>
                  <a:srgbClr val="000000"/>
                </a:solidFill>
                <a:effectLst/>
                <a:latin typeface="Calibri" panose="020F0502020204030204" pitchFamily="34" charset="0"/>
              </a:rPr>
              <a:t>(Access Date: 15.20.2023)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Ivanova, D., Stadler, K., Steen-Olsen, K., Wood, R., Vita, G., </a:t>
            </a:r>
            <a:r>
              <a:rPr lang="en-GB" sz="1100" b="0" i="0" u="none" strike="noStrike" err="1">
                <a:solidFill>
                  <a:srgbClr val="000000"/>
                </a:solidFill>
                <a:effectLst/>
                <a:latin typeface="Calibri" panose="020F0502020204030204" pitchFamily="34" charset="0"/>
              </a:rPr>
              <a:t>Tukker</a:t>
            </a:r>
            <a:r>
              <a:rPr lang="en-GB" sz="1100" b="0" i="0" u="none" strike="noStrike">
                <a:solidFill>
                  <a:srgbClr val="000000"/>
                </a:solidFill>
                <a:effectLst/>
                <a:latin typeface="Calibri" panose="020F0502020204030204" pitchFamily="34" charset="0"/>
              </a:rPr>
              <a:t>, A., et al. (2016). Environmental impact assessment of household consumption. </a:t>
            </a:r>
            <a:r>
              <a:rPr lang="en-GB" sz="1100" b="0" i="1" u="none" strike="noStrike">
                <a:solidFill>
                  <a:srgbClr val="000000"/>
                </a:solidFill>
                <a:effectLst/>
                <a:latin typeface="Calibri" panose="020F0502020204030204" pitchFamily="34" charset="0"/>
              </a:rPr>
              <a:t>Journal of Ind. Ecol.</a:t>
            </a:r>
            <a:r>
              <a:rPr lang="en-GB" sz="1100" b="0" i="0" u="none" strike="noStrike">
                <a:solidFill>
                  <a:srgbClr val="000000"/>
                </a:solidFill>
                <a:effectLst/>
                <a:latin typeface="Calibri" panose="020F0502020204030204" pitchFamily="34" charset="0"/>
              </a:rPr>
              <a:t> 20, 526–536. </a:t>
            </a:r>
            <a:r>
              <a:rPr lang="en-GB" sz="1100" b="0" i="0" u="none" strike="noStrike" err="1">
                <a:solidFill>
                  <a:srgbClr val="000000"/>
                </a:solidFill>
                <a:effectLst/>
                <a:latin typeface="Calibri" panose="020F0502020204030204" pitchFamily="34" charset="0"/>
              </a:rPr>
              <a:t>doi</a:t>
            </a:r>
            <a:r>
              <a:rPr lang="en-GB" sz="1100" b="0" i="0" u="none" strike="noStrike">
                <a:solidFill>
                  <a:srgbClr val="000000"/>
                </a:solidFill>
                <a:effectLst/>
                <a:latin typeface="Calibri" panose="020F0502020204030204" pitchFamily="34" charset="0"/>
              </a:rPr>
              <a:t>: 10.1111/jiec.12371</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Jenkins, D. J., Kendall, C. W., Popovich, D. G., </a:t>
            </a:r>
            <a:r>
              <a:rPr lang="en-US" sz="1100" b="0" i="0" u="none" strike="noStrike" err="1">
                <a:solidFill>
                  <a:srgbClr val="000000"/>
                </a:solidFill>
                <a:effectLst/>
                <a:latin typeface="Calibri" panose="020F0502020204030204" pitchFamily="34" charset="0"/>
              </a:rPr>
              <a:t>Vidgen</a:t>
            </a:r>
            <a:r>
              <a:rPr lang="en-US" sz="1100" b="0" i="0" u="none" strike="noStrike">
                <a:solidFill>
                  <a:srgbClr val="000000"/>
                </a:solidFill>
                <a:effectLst/>
                <a:latin typeface="Calibri" panose="020F0502020204030204" pitchFamily="34" charset="0"/>
              </a:rPr>
              <a:t>, E., </a:t>
            </a:r>
            <a:r>
              <a:rPr lang="en-US" sz="1100" b="0" i="0" u="none" strike="noStrike" err="1">
                <a:solidFill>
                  <a:srgbClr val="000000"/>
                </a:solidFill>
                <a:effectLst/>
                <a:latin typeface="Calibri" panose="020F0502020204030204" pitchFamily="34" charset="0"/>
              </a:rPr>
              <a:t>Mehling</a:t>
            </a:r>
            <a:r>
              <a:rPr lang="en-US" sz="1100" b="0" i="0" u="none" strike="noStrike">
                <a:solidFill>
                  <a:srgbClr val="000000"/>
                </a:solidFill>
                <a:effectLst/>
                <a:latin typeface="Calibri" panose="020F0502020204030204" pitchFamily="34" charset="0"/>
              </a:rPr>
              <a:t>, C. C., </a:t>
            </a:r>
            <a:r>
              <a:rPr lang="en-US" sz="1100" b="0" i="0" u="none" strike="noStrike" err="1">
                <a:solidFill>
                  <a:srgbClr val="000000"/>
                </a:solidFill>
                <a:effectLst/>
                <a:latin typeface="Calibri" panose="020F0502020204030204" pitchFamily="34" charset="0"/>
              </a:rPr>
              <a:t>Vuksan</a:t>
            </a:r>
            <a:r>
              <a:rPr lang="en-US" sz="1100" b="0" i="0" u="none" strike="noStrike">
                <a:solidFill>
                  <a:srgbClr val="000000"/>
                </a:solidFill>
                <a:effectLst/>
                <a:latin typeface="Calibri" panose="020F0502020204030204" pitchFamily="34" charset="0"/>
              </a:rPr>
              <a:t>, V., ... &amp; Corey, P. (2001). Effect of a very-high-fiber vegetable, fruit, and nut diet on serum lipids and colonic function. </a:t>
            </a:r>
            <a:r>
              <a:rPr lang="en-US" sz="1100" b="0" i="1" u="none" strike="noStrike">
                <a:solidFill>
                  <a:srgbClr val="000000"/>
                </a:solidFill>
                <a:effectLst/>
                <a:latin typeface="Calibri" panose="020F0502020204030204" pitchFamily="34" charset="0"/>
              </a:rPr>
              <a:t>Metabolism-Clinical and Experimental</a:t>
            </a:r>
            <a:r>
              <a:rPr lang="en-US" sz="1100" b="0" i="0" u="none" strike="noStrike">
                <a:solidFill>
                  <a:srgbClr val="000000"/>
                </a:solidFill>
                <a:effectLst/>
                <a:latin typeface="Calibri" panose="020F0502020204030204" pitchFamily="34" charset="0"/>
              </a:rPr>
              <a:t>, 50(4), 494-503.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err="1">
                <a:solidFill>
                  <a:srgbClr val="000000"/>
                </a:solidFill>
                <a:effectLst/>
                <a:latin typeface="Calibri" panose="020F0502020204030204" pitchFamily="34" charset="0"/>
              </a:rPr>
              <a:t>Kattwinkel</a:t>
            </a:r>
            <a:r>
              <a:rPr lang="en-GB" sz="1100" b="0" i="0" u="none" strike="noStrike">
                <a:solidFill>
                  <a:srgbClr val="000000"/>
                </a:solidFill>
                <a:effectLst/>
                <a:latin typeface="Calibri" panose="020F0502020204030204" pitchFamily="34" charset="0"/>
              </a:rPr>
              <a:t>, L. J. (2017). Trademark and Trade Dress. </a:t>
            </a:r>
            <a:r>
              <a:rPr lang="en-GB" sz="1100" b="0" i="0" u="sng" strike="noStrike">
                <a:solidFill>
                  <a:srgbClr val="F79037"/>
                </a:solidFill>
                <a:effectLst/>
                <a:latin typeface="Calibri" panose="020F0502020204030204" pitchFamily="34" charset="0"/>
                <a:hlinkClick r:id="rId6"/>
              </a:rPr>
              <a:t>https://www.aiga.org/sites/default/files/2021-02/Trademark_Trade_Dress_2019.pdf</a:t>
            </a:r>
            <a:r>
              <a:rPr lang="en-GB" sz="1100" b="0" i="0" u="none" strike="noStrike">
                <a:solidFill>
                  <a:srgbClr val="000000"/>
                </a:solidFill>
                <a:effectLst/>
                <a:latin typeface="Calibri" panose="020F0502020204030204" pitchFamily="34" charset="0"/>
              </a:rPr>
              <a:t> (Access date: 08.02.2023)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Kearney, J. (2010</a:t>
            </a:r>
            <a:r>
              <a:rPr lang="en-US" b="0" i="0" u="none" strike="noStrike">
                <a:solidFill>
                  <a:srgbClr val="000000"/>
                </a:solidFill>
                <a:effectLst/>
                <a:latin typeface="+mn-lt"/>
              </a:rPr>
              <a:t>). Food consumption trends and drivers. Philosophical transactions of the royal society B: </a:t>
            </a:r>
            <a:r>
              <a:rPr lang="en-US" b="0" i="1" u="none" strike="noStrike">
                <a:solidFill>
                  <a:srgbClr val="000000"/>
                </a:solidFill>
                <a:effectLst/>
                <a:latin typeface="+mn-lt"/>
              </a:rPr>
              <a:t>biological sciences</a:t>
            </a:r>
            <a:r>
              <a:rPr lang="en-US" b="0" i="0" u="none" strike="noStrike">
                <a:solidFill>
                  <a:srgbClr val="000000"/>
                </a:solidFill>
                <a:effectLst/>
                <a:latin typeface="+mn-lt"/>
              </a:rPr>
              <a:t>, 365(1554), 2793-2807.  </a:t>
            </a:r>
            <a:r>
              <a:rPr lang="en-US" b="0" i="0">
                <a:solidFill>
                  <a:srgbClr val="000000"/>
                </a:solidFill>
                <a:effectLst/>
                <a:latin typeface="+mn-lt"/>
              </a:rPr>
              <a:t>​</a:t>
            </a:r>
          </a:p>
          <a:p>
            <a:pPr marL="93663" indent="-93663" algn="l" rtl="0" fontAlgn="base">
              <a:buFont typeface="Arial" panose="020B0604020202020204" pitchFamily="34" charset="0"/>
              <a:buChar char="•"/>
            </a:pPr>
            <a:r>
              <a:rPr lang="en-US" b="0" i="0" u="none" strike="noStrike">
                <a:solidFill>
                  <a:srgbClr val="000000"/>
                </a:solidFill>
                <a:effectLst/>
                <a:latin typeface="+mn-lt"/>
              </a:rPr>
              <a:t>Lam, T. K., Cross, A. J., </a:t>
            </a:r>
            <a:r>
              <a:rPr lang="en-US" b="0" i="0" u="none" strike="noStrike" err="1">
                <a:solidFill>
                  <a:srgbClr val="000000"/>
                </a:solidFill>
                <a:effectLst/>
                <a:latin typeface="+mn-lt"/>
              </a:rPr>
              <a:t>Consonni</a:t>
            </a:r>
            <a:r>
              <a:rPr lang="en-US" b="0" i="0" u="none" strike="noStrike">
                <a:solidFill>
                  <a:srgbClr val="000000"/>
                </a:solidFill>
                <a:effectLst/>
                <a:latin typeface="+mn-lt"/>
              </a:rPr>
              <a:t>, D., Randi, G., </a:t>
            </a:r>
            <a:r>
              <a:rPr lang="en-US" b="0" i="0" u="none" strike="noStrike" err="1">
                <a:solidFill>
                  <a:srgbClr val="000000"/>
                </a:solidFill>
                <a:effectLst/>
                <a:latin typeface="+mn-lt"/>
              </a:rPr>
              <a:t>Bagnardi</a:t>
            </a:r>
            <a:r>
              <a:rPr lang="en-US" b="0" i="0" u="none" strike="noStrike">
                <a:solidFill>
                  <a:srgbClr val="000000"/>
                </a:solidFill>
                <a:effectLst/>
                <a:latin typeface="+mn-lt"/>
              </a:rPr>
              <a:t>, V., </a:t>
            </a:r>
            <a:r>
              <a:rPr lang="en-US" b="0" i="0" u="none" strike="noStrike" err="1">
                <a:solidFill>
                  <a:srgbClr val="000000"/>
                </a:solidFill>
                <a:effectLst/>
                <a:latin typeface="+mn-lt"/>
              </a:rPr>
              <a:t>Bertazzi</a:t>
            </a:r>
            <a:r>
              <a:rPr lang="en-US" b="0" i="0" u="none" strike="noStrike">
                <a:solidFill>
                  <a:srgbClr val="000000"/>
                </a:solidFill>
                <a:effectLst/>
                <a:latin typeface="+mn-lt"/>
              </a:rPr>
              <a:t>, P. A., ... &amp; </a:t>
            </a:r>
            <a:r>
              <a:rPr lang="en-US" b="0" i="0" u="none" strike="noStrike" err="1">
                <a:solidFill>
                  <a:srgbClr val="000000"/>
                </a:solidFill>
                <a:effectLst/>
                <a:latin typeface="+mn-lt"/>
              </a:rPr>
              <a:t>Landi</a:t>
            </a:r>
            <a:r>
              <a:rPr lang="en-US" b="0" i="0" u="none" strike="noStrike">
                <a:solidFill>
                  <a:srgbClr val="000000"/>
                </a:solidFill>
                <a:effectLst/>
                <a:latin typeface="+mn-lt"/>
              </a:rPr>
              <a:t>, M. T. (2009). Intakes of red meat, processed meat, and meat mutagens increase lung cancer risk. </a:t>
            </a:r>
            <a:r>
              <a:rPr lang="en-US" b="0" i="1" u="none" strike="noStrike">
                <a:solidFill>
                  <a:srgbClr val="000000"/>
                </a:solidFill>
                <a:effectLst/>
                <a:latin typeface="+mn-lt"/>
              </a:rPr>
              <a:t>Cancer research</a:t>
            </a:r>
            <a:r>
              <a:rPr lang="en-US" b="0" i="0" u="none" strike="noStrike">
                <a:solidFill>
                  <a:srgbClr val="000000"/>
                </a:solidFill>
                <a:effectLst/>
                <a:latin typeface="+mn-lt"/>
              </a:rPr>
              <a:t>, 69(3), 932-939. </a:t>
            </a:r>
            <a:r>
              <a:rPr lang="en-US" b="0" i="0">
                <a:solidFill>
                  <a:srgbClr val="000000"/>
                </a:solidFill>
                <a:effectLst/>
                <a:latin typeface="+mn-lt"/>
              </a:rPr>
              <a:t>​</a:t>
            </a:r>
          </a:p>
          <a:p>
            <a:pPr marL="93663" indent="-93663" algn="l" rtl="0" fontAlgn="base">
              <a:buFont typeface="Arial" panose="020B0604020202020204" pitchFamily="34" charset="0"/>
              <a:buChar char="•"/>
            </a:pPr>
            <a:r>
              <a:rPr lang="en-US" b="0" i="0" u="none" strike="noStrike">
                <a:solidFill>
                  <a:srgbClr val="000000"/>
                </a:solidFill>
                <a:effectLst/>
                <a:latin typeface="+mn-lt"/>
              </a:rPr>
              <a:t>Larsson, S. C., &amp; </a:t>
            </a:r>
            <a:r>
              <a:rPr lang="en-US" b="0" i="0" u="none" strike="noStrike" err="1">
                <a:solidFill>
                  <a:srgbClr val="000000"/>
                </a:solidFill>
                <a:effectLst/>
                <a:latin typeface="+mn-lt"/>
              </a:rPr>
              <a:t>Wolk</a:t>
            </a:r>
            <a:r>
              <a:rPr lang="en-US" b="0" i="0" u="none" strike="noStrike">
                <a:solidFill>
                  <a:srgbClr val="000000"/>
                </a:solidFill>
                <a:effectLst/>
                <a:latin typeface="+mn-lt"/>
              </a:rPr>
              <a:t>, A. (2012). Red and processed meat consumption and risk of pancreatic </a:t>
            </a:r>
            <a:r>
              <a:rPr lang="en-US" b="0" i="0" u="none" strike="noStrike">
                <a:solidFill>
                  <a:schemeClr val="tx1"/>
                </a:solidFill>
                <a:effectLst/>
                <a:latin typeface="+mn-lt"/>
              </a:rPr>
              <a:t>cancer: meta-analysis of prospective studies. </a:t>
            </a:r>
            <a:r>
              <a:rPr lang="en-US" b="0" i="1" u="none" strike="noStrike">
                <a:solidFill>
                  <a:schemeClr val="tx1"/>
                </a:solidFill>
                <a:effectLst/>
                <a:latin typeface="+mn-lt"/>
              </a:rPr>
              <a:t>British journal of cancer</a:t>
            </a:r>
            <a:r>
              <a:rPr lang="en-US" b="0" i="0" u="none" strike="noStrike">
                <a:solidFill>
                  <a:schemeClr val="tx1"/>
                </a:solidFill>
                <a:effectLst/>
                <a:latin typeface="+mn-lt"/>
              </a:rPr>
              <a:t>, 106(3), 603-607. </a:t>
            </a:r>
            <a:r>
              <a:rPr lang="en-US" b="0" i="0">
                <a:solidFill>
                  <a:schemeClr val="tx1"/>
                </a:solidFill>
                <a:effectLst/>
                <a:latin typeface="+mn-lt"/>
              </a:rPr>
              <a:t>​</a:t>
            </a:r>
          </a:p>
          <a:p>
            <a:pPr marL="93663" indent="-93663" algn="l" fontAlgn="base">
              <a:buFont typeface="Arial" panose="020B0604020202020204" pitchFamily="34" charset="0"/>
              <a:buChar char="•"/>
            </a:pPr>
            <a:r>
              <a:rPr lang="fi-FI">
                <a:solidFill>
                  <a:schemeClr val="tx1"/>
                </a:solidFill>
                <a:effectLst/>
                <a:latin typeface="+mn-lt"/>
                <a:ea typeface="Calibri" panose="020F0502020204030204" pitchFamily="34" charset="0"/>
                <a:cs typeface="Calibri" panose="020F0502020204030204" pitchFamily="34" charset="0"/>
              </a:rPr>
              <a:t>Logistiikan maailma. Vastuullinen hankinta ja logistiikka -sivusto: </a:t>
            </a:r>
            <a:r>
              <a:rPr lang="fi-FI" u="sng">
                <a:solidFill>
                  <a:srgbClr val="1F497D"/>
                </a:solidFill>
                <a:effectLst/>
                <a:latin typeface="+mn-lt"/>
                <a:ea typeface="Calibri" panose="020F0502020204030204" pitchFamily="34" charset="0"/>
                <a:cs typeface="Calibri" panose="020F0502020204030204" pitchFamily="34" charset="0"/>
                <a:hlinkClick r:id="rId7"/>
              </a:rPr>
              <a:t>https://www.logistiikanmaailma.fi</a:t>
            </a:r>
            <a:endParaRPr lang="fi-FI" u="sng">
              <a:solidFill>
                <a:srgbClr val="1F497D"/>
              </a:solidFill>
              <a:latin typeface="+mn-lt"/>
              <a:ea typeface="Calibri" panose="020F0502020204030204" pitchFamily="34" charset="0"/>
            </a:endParaRPr>
          </a:p>
          <a:p>
            <a:pPr marL="93663" indent="-93663" algn="l" fontAlgn="base">
              <a:buFont typeface="Arial" panose="020B0604020202020204" pitchFamily="34" charset="0"/>
              <a:buChar char="•"/>
            </a:pPr>
            <a:r>
              <a:rPr lang="fi-FI" u="sng">
                <a:solidFill>
                  <a:schemeClr val="tx1"/>
                </a:solidFill>
                <a:effectLst/>
                <a:latin typeface="+mn-l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t>
            </a:r>
            <a:r>
              <a:rPr lang="fi-FI" u="sng">
                <a:solidFill>
                  <a:srgbClr val="ED7D31"/>
                </a:solidFill>
                <a:effectLst/>
                <a:latin typeface="+mn-l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LUKE. Ruoantuotannon kestävyys: taloudelliset ja sosiaaliset vaikutukset.</a:t>
            </a:r>
            <a:endParaRPr lang="en-US" b="0" i="0" u="none" strike="noStrike">
              <a:solidFill>
                <a:srgbClr val="000000"/>
              </a:solidFill>
              <a:effectLst/>
              <a:latin typeface="+mn-lt"/>
            </a:endParaRPr>
          </a:p>
          <a:p>
            <a:pPr marL="93663" indent="-93663" algn="l" fontAlgn="base">
              <a:buFont typeface="Arial" panose="020B0604020202020204" pitchFamily="34" charset="0"/>
              <a:buChar char="•"/>
            </a:pPr>
            <a:r>
              <a:rPr lang="en-US" b="0" i="0" u="none" strike="noStrike">
                <a:solidFill>
                  <a:srgbClr val="000000"/>
                </a:solidFill>
                <a:effectLst/>
                <a:latin typeface="+mn-lt"/>
              </a:rPr>
              <a:t>McCombs School of Business (2018) Utilitarianism: Ethics Defined, </a:t>
            </a:r>
            <a:r>
              <a:rPr lang="en-US" b="0" i="0" u="sng" strike="noStrike">
                <a:solidFill>
                  <a:srgbClr val="F79037"/>
                </a:solidFill>
                <a:effectLst/>
                <a:latin typeface="+mn-lt"/>
                <a:hlinkClick r:id="rId9"/>
              </a:rPr>
              <a:t>https://youtu.be/-FrZl22_79Q</a:t>
            </a:r>
            <a:r>
              <a:rPr lang="en-US" b="0" i="0" u="none" strike="noStrike">
                <a:solidFill>
                  <a:srgbClr val="F79037"/>
                </a:solidFill>
                <a:effectLst/>
                <a:latin typeface="+mn-lt"/>
              </a:rPr>
              <a:t>  </a:t>
            </a:r>
            <a:endParaRPr lang="en-US" b="0" i="0">
              <a:solidFill>
                <a:srgbClr val="000000"/>
              </a:solidFill>
              <a:effectLst/>
              <a:latin typeface="+mn-lt"/>
            </a:endParaRPr>
          </a:p>
          <a:p>
            <a:pPr algn="l" rtl="0">
              <a:spcBef>
                <a:spcPts val="600"/>
              </a:spcBef>
            </a:pPr>
            <a:endParaRPr lang="en-US" b="0" i="0">
              <a:solidFill>
                <a:srgbClr val="000000"/>
              </a:solidFill>
              <a:effectLst/>
              <a:latin typeface="Calibri"/>
              <a:ea typeface="Calibri" panose="020F0502020204030204" pitchFamily="34" charset="0"/>
              <a:cs typeface="Calibri"/>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a:xfrm>
            <a:off x="6564655" y="10143940"/>
            <a:ext cx="1047264" cy="465822"/>
          </a:xfrm>
        </p:spPr>
        <p:txBody>
          <a:bodyPr/>
          <a:lstStyle/>
          <a:p>
            <a:pPr algn="l" rtl="0"/>
            <a:fld id="{CB2079F2-58AF-ED44-82D7-E04B2F6FD686}" type="slidenum">
              <a:rPr lang="en-US" smtClean="0"/>
              <a:pPr algn="l" rtl="0"/>
              <a:t>65</a:t>
            </a:fld>
            <a:endParaRPr lang="en-US"/>
          </a:p>
        </p:txBody>
      </p:sp>
      <p:grpSp>
        <p:nvGrpSpPr>
          <p:cNvPr id="4" name="Graphic 2">
            <a:extLst>
              <a:ext uri="{FF2B5EF4-FFF2-40B4-BE49-F238E27FC236}">
                <a16:creationId xmlns:a16="http://schemas.microsoft.com/office/drawing/2014/main" id="{79E0ADCD-C0CB-813B-80A0-0FDB29F6D1B3}"/>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13B13537-6E7F-A6E0-F10F-05E17003C64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0105AFFD-9FAD-A405-673A-5A80651CAE53}"/>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D057195-4C54-D4E9-E2C1-D06DB57D90A9}"/>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61581FDA-532C-496A-2584-FDE4CB2325E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B8C9EB1D-87FC-5204-84F2-04E7B4F80E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6D9335A9-D443-6A60-E7B0-D34B9C07BB7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E4405AE8-3076-08D6-3DB3-D7CF61F4761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9591BBB0-CC72-7114-EC07-E750BCF8B9A4}"/>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0E339965-6065-5FF8-CC08-A9FBE84CA54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01424B31-7E4F-71AF-2F12-49317454660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8C3EBFB0-C7CC-351C-BB05-94EBCFC668E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737F66F1-2BEA-3CF4-79B6-721624FBA9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ABB35789-8CA0-70DE-01F4-920A04358E7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BDC2DAE7-85FC-63C4-73C0-38188026B39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77F3BE72-9CD0-0803-944F-E595C5C659F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62759BA9-2D9A-6321-C82F-36AA0A65F6F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4CFCB749-018D-0BD2-289F-F0231DD9D03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31C78341-EBE9-F7FA-B301-51E5D5C47C6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71B58C3B-8B22-7B85-838A-46E06DB5B63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20BFE18D-BBD5-ED89-10F8-AB5905E46639}"/>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FA2C099E-9A33-328C-AC84-512A96DDC4A2}"/>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2178BDD-7EBC-89CE-63FB-8062B962312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ABC08FDC-7ADC-0412-D72C-7C3D04A579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D31212A5-0F7B-B657-E443-599C89B4511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ED808E61-5A2A-4BB6-8E09-1AE3A2499B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FB901C8C-5592-B2BF-3F9F-D43CA9F02BC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176756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642398" cy="8400626"/>
          </a:xfrm>
        </p:spPr>
        <p:txBody>
          <a:bodyPr lIns="91440" tIns="45720" rIns="91440" bIns="45720" numCol="1" spcCol="288000" anchor="t">
            <a:noAutofit/>
          </a:bodyPr>
          <a:lstStyle/>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McCombs School of Business (2018) Deontology: Ethics Defined, </a:t>
            </a:r>
            <a:r>
              <a:rPr lang="en-US" sz="1100" b="0" i="0" u="sng" strike="noStrike">
                <a:solidFill>
                  <a:srgbClr val="F79037"/>
                </a:solidFill>
                <a:effectLst/>
                <a:latin typeface="Calibri" panose="020F0502020204030204" pitchFamily="34" charset="0"/>
                <a:hlinkClick r:id="rId2"/>
              </a:rPr>
              <a:t>https://youtu.be/wWZi-8Wji7M</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McCombs School of Business (2018) Hedonism: Ethics Defined, </a:t>
            </a:r>
            <a:r>
              <a:rPr lang="en-US" sz="1100" b="0" i="0" u="sng" strike="noStrike">
                <a:solidFill>
                  <a:srgbClr val="F79037"/>
                </a:solidFill>
                <a:effectLst/>
                <a:latin typeface="Calibri" panose="020F0502020204030204" pitchFamily="34" charset="0"/>
                <a:hlinkClick r:id="rId3"/>
              </a:rPr>
              <a:t>https://youtu.be/EY6Cgp5nd_c</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McCombs School of Business (2018) Virtue Ethics: Ethics Defined, </a:t>
            </a:r>
            <a:r>
              <a:rPr lang="en-US" sz="1100" b="0" i="0" u="sng" strike="noStrike">
                <a:solidFill>
                  <a:srgbClr val="F79037"/>
                </a:solidFill>
                <a:effectLst/>
                <a:latin typeface="Calibri" panose="020F0502020204030204" pitchFamily="34" charset="0"/>
                <a:hlinkClick r:id="rId4"/>
              </a:rPr>
              <a:t>https://youtu.be/NMblKpkKYao</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Mepham, B. (2000). A framework for the ethical analysis of novel foods: The ethical matrix. </a:t>
            </a:r>
            <a:r>
              <a:rPr lang="en-US" sz="1100" b="0" i="1" u="none" strike="noStrike">
                <a:solidFill>
                  <a:srgbClr val="000000"/>
                </a:solidFill>
                <a:effectLst/>
                <a:latin typeface="Calibri" panose="020F0502020204030204" pitchFamily="34" charset="0"/>
              </a:rPr>
              <a:t>Journal of agricultural and environmental ethics</a:t>
            </a:r>
            <a:r>
              <a:rPr lang="en-US" sz="1100" b="0" i="0" u="none" strike="noStrike">
                <a:solidFill>
                  <a:srgbClr val="000000"/>
                </a:solidFill>
                <a:effectLst/>
                <a:latin typeface="Calibri" panose="020F0502020204030204" pitchFamily="34" charset="0"/>
              </a:rPr>
              <a:t>, 12(2), 165-176.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err="1">
                <a:solidFill>
                  <a:srgbClr val="000000"/>
                </a:solidFill>
                <a:effectLst/>
                <a:latin typeface="Calibri" panose="020F0502020204030204" pitchFamily="34" charset="0"/>
              </a:rPr>
              <a:t>Mettlin</a:t>
            </a:r>
            <a:r>
              <a:rPr lang="en-US" sz="1100" b="0" i="0" u="none" strike="noStrike">
                <a:solidFill>
                  <a:srgbClr val="000000"/>
                </a:solidFill>
                <a:effectLst/>
                <a:latin typeface="Calibri" panose="020F0502020204030204" pitchFamily="34" charset="0"/>
              </a:rPr>
              <a:t>, C., Graham, S., </a:t>
            </a:r>
            <a:r>
              <a:rPr lang="en-US" sz="1100" b="0" i="0" u="none" strike="noStrike" err="1">
                <a:solidFill>
                  <a:srgbClr val="000000"/>
                </a:solidFill>
                <a:effectLst/>
                <a:latin typeface="Calibri" panose="020F0502020204030204" pitchFamily="34" charset="0"/>
              </a:rPr>
              <a:t>Priore</a:t>
            </a:r>
            <a:r>
              <a:rPr lang="en-US" sz="1100" b="0" i="0" u="none" strike="noStrike">
                <a:solidFill>
                  <a:srgbClr val="000000"/>
                </a:solidFill>
                <a:effectLst/>
                <a:latin typeface="Calibri" panose="020F0502020204030204" pitchFamily="34" charset="0"/>
              </a:rPr>
              <a:t>, R., Marshall, J., &amp; Swanson, M. (1981). Diet and cancer of the esophagus. </a:t>
            </a:r>
            <a:r>
              <a:rPr lang="en-US" sz="1100" b="0" i="1" u="none" strike="noStrike">
                <a:solidFill>
                  <a:srgbClr val="000000"/>
                </a:solidFill>
                <a:effectLst/>
                <a:latin typeface="Calibri" panose="020F0502020204030204" pitchFamily="34" charset="0"/>
              </a:rPr>
              <a:t>Nutrition and Cancer</a:t>
            </a:r>
            <a:r>
              <a:rPr lang="en-US" sz="1100" b="0" i="0" u="none" strike="noStrike">
                <a:solidFill>
                  <a:srgbClr val="000000"/>
                </a:solidFill>
                <a:effectLst/>
                <a:latin typeface="Calibri" panose="020F0502020204030204" pitchFamily="34" charset="0"/>
              </a:rPr>
              <a:t>. 2(3). 143-147.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Mohr, L.A., Webb, D.J. and Harris, K.E. (2001), Do consumers expect companies to be socially responsible? The impact of corporate social responsibility on buying </a:t>
            </a:r>
            <a:r>
              <a:rPr lang="en-US" sz="1100" b="0" i="0" u="none" strike="noStrike" err="1">
                <a:solidFill>
                  <a:srgbClr val="000000"/>
                </a:solidFill>
                <a:effectLst/>
                <a:latin typeface="Calibri" panose="020F0502020204030204" pitchFamily="34" charset="0"/>
              </a:rPr>
              <a:t>behaviour</a:t>
            </a:r>
            <a:r>
              <a:rPr lang="en-US" sz="1100" b="0" i="0" u="none" strike="noStrike">
                <a:solidFill>
                  <a:srgbClr val="000000"/>
                </a:solidFill>
                <a:effectLst/>
                <a:latin typeface="Calibri" panose="020F0502020204030204" pitchFamily="34" charset="0"/>
              </a:rPr>
              <a:t>, </a:t>
            </a:r>
            <a:r>
              <a:rPr lang="en-US" sz="1100" b="0" i="1" u="none" strike="noStrike">
                <a:solidFill>
                  <a:srgbClr val="000000"/>
                </a:solidFill>
                <a:effectLst/>
                <a:latin typeface="Calibri" panose="020F0502020204030204" pitchFamily="34" charset="0"/>
              </a:rPr>
              <a:t>Journal of Consumer Affairs</a:t>
            </a:r>
            <a:r>
              <a:rPr lang="en-US" sz="1100" b="0" i="0" u="none" strike="noStrike">
                <a:solidFill>
                  <a:srgbClr val="000000"/>
                </a:solidFill>
                <a:effectLst/>
                <a:latin typeface="Calibri" panose="020F0502020204030204" pitchFamily="34" charset="0"/>
              </a:rPr>
              <a:t>, 35(1), 45-72.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National Geographic (n.d.). Sustainable fishing. </a:t>
            </a:r>
            <a:r>
              <a:rPr lang="en-US" sz="1100" b="0" i="0" u="sng" strike="noStrike">
                <a:solidFill>
                  <a:srgbClr val="F79037"/>
                </a:solidFill>
                <a:effectLst/>
                <a:latin typeface="Calibri" panose="020F0502020204030204" pitchFamily="34" charset="0"/>
                <a:hlinkClick r:id="rId5"/>
              </a:rPr>
              <a:t>https://education.nationalgeographic.org/resource/sustainable-fishing</a:t>
            </a:r>
            <a:r>
              <a:rPr lang="en-US" sz="1100" b="0" i="0" u="none" strike="noStrike">
                <a:solidFill>
                  <a:srgbClr val="F79037"/>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(Access Date: 28.01.2023).</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O’Fallon, M. J., &amp; Butterfield, K. D. (2013). A review of the empirical ethical decision-making literature: 1996–2003. </a:t>
            </a:r>
            <a:r>
              <a:rPr lang="en-US" sz="1100" b="0" i="1" u="none" strike="noStrike">
                <a:solidFill>
                  <a:srgbClr val="000000"/>
                </a:solidFill>
                <a:effectLst/>
                <a:latin typeface="Calibri" panose="020F0502020204030204" pitchFamily="34" charset="0"/>
              </a:rPr>
              <a:t>Citation classics from the journal of business ethics</a:t>
            </a:r>
            <a:r>
              <a:rPr lang="en-US" sz="1100" b="0" i="0" u="none" strike="noStrike">
                <a:solidFill>
                  <a:srgbClr val="000000"/>
                </a:solidFill>
                <a:effectLst/>
                <a:latin typeface="Calibri" panose="020F0502020204030204" pitchFamily="34" charset="0"/>
              </a:rPr>
              <a:t>, 213-263.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Ogden, C. L., Carroll, M. D., Curtin, L. R., McDowell, M. A., Tabak, C. J., &amp; </a:t>
            </a:r>
            <a:r>
              <a:rPr lang="en-US" sz="1100" b="0" i="0" u="none" strike="noStrike" err="1">
                <a:solidFill>
                  <a:srgbClr val="000000"/>
                </a:solidFill>
                <a:effectLst/>
                <a:latin typeface="Calibri" panose="020F0502020204030204" pitchFamily="34" charset="0"/>
              </a:rPr>
              <a:t>Flegal</a:t>
            </a:r>
            <a:r>
              <a:rPr lang="en-US" sz="1100" b="0" i="0" u="none" strike="noStrike">
                <a:solidFill>
                  <a:srgbClr val="000000"/>
                </a:solidFill>
                <a:effectLst/>
                <a:latin typeface="Calibri" panose="020F0502020204030204" pitchFamily="34" charset="0"/>
              </a:rPr>
              <a:t>, K. M. (2006). Prevalence of overweight and obesity in the United States, 1999-2004. Jama, 295(13), 1549-1555.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Oslo Roundtable on Sustainable Production and Consumption (1994). The Imperative of Sustainable Production and Consumption. Available online at</a:t>
            </a:r>
            <a:r>
              <a:rPr lang="en-US" sz="1100" b="0" i="0" u="none" strike="noStrike">
                <a:solidFill>
                  <a:srgbClr val="F79037"/>
                </a:solidFill>
                <a:effectLst/>
                <a:latin typeface="Calibri" panose="020F0502020204030204" pitchFamily="34" charset="0"/>
              </a:rPr>
              <a:t>: </a:t>
            </a:r>
            <a:r>
              <a:rPr lang="en-US" sz="1100" b="0" i="0" u="sng" strike="noStrike">
                <a:solidFill>
                  <a:srgbClr val="F79037"/>
                </a:solidFill>
                <a:effectLst/>
                <a:latin typeface="Calibri" panose="020F0502020204030204" pitchFamily="34" charset="0"/>
                <a:hlinkClick r:id="rId6"/>
              </a:rPr>
              <a:t>https://enb.iisd.org/consume/oslo004.htm</a:t>
            </a:r>
            <a:r>
              <a:rPr lang="en-US" sz="1100" b="0" i="0" u="sng" strike="noStrike">
                <a:solidFill>
                  <a:srgbClr val="FFC000"/>
                </a:solidFill>
                <a:effectLst/>
                <a:latin typeface="Calibri" panose="020F0502020204030204" pitchFamily="34" charset="0"/>
                <a:hlinkClick r:id="rId6"/>
              </a:rPr>
              <a:t>l</a:t>
            </a:r>
            <a:r>
              <a:rPr lang="en-US" sz="1100" b="0" i="0" u="none" strike="noStrike">
                <a:solidFill>
                  <a:srgbClr val="FFC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(Access Date 24.12.2022).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err="1">
                <a:solidFill>
                  <a:srgbClr val="000000"/>
                </a:solidFill>
                <a:effectLst/>
                <a:latin typeface="Calibri" panose="020F0502020204030204" pitchFamily="34" charset="0"/>
              </a:rPr>
              <a:t>Paciarotti</a:t>
            </a:r>
            <a:r>
              <a:rPr lang="en-US" sz="1100" b="0" i="0" u="none" strike="noStrike">
                <a:solidFill>
                  <a:srgbClr val="000000"/>
                </a:solidFill>
                <a:effectLst/>
                <a:latin typeface="Calibri" panose="020F0502020204030204" pitchFamily="34" charset="0"/>
              </a:rPr>
              <a:t> C. &amp; Torregiani F. (2021). The logistics of the short food supply chain: A literature review. </a:t>
            </a:r>
            <a:r>
              <a:rPr lang="en-US" sz="1100" b="0" i="1" u="none" strike="noStrike">
                <a:solidFill>
                  <a:srgbClr val="000000"/>
                </a:solidFill>
                <a:effectLst/>
                <a:latin typeface="Calibri" panose="020F0502020204030204" pitchFamily="34" charset="0"/>
              </a:rPr>
              <a:t>Sustainable Production and Consumption</a:t>
            </a:r>
            <a:r>
              <a:rPr lang="en-US" sz="1100" b="0" i="0" u="none" strike="noStrike">
                <a:solidFill>
                  <a:srgbClr val="000000"/>
                </a:solidFill>
                <a:effectLst/>
                <a:latin typeface="Calibri" panose="020F0502020204030204" pitchFamily="34" charset="0"/>
              </a:rPr>
              <a:t>, 26, 428-442.</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Parkin, B. L., &amp; Attwood, S. (2022). Menu design approaches to promote sustainable vegetarian food choices when dining out. </a:t>
            </a:r>
            <a:r>
              <a:rPr lang="en-GB" sz="1100" b="0" i="1" u="none" strike="noStrike">
                <a:solidFill>
                  <a:srgbClr val="000000"/>
                </a:solidFill>
                <a:effectLst/>
                <a:latin typeface="Calibri" panose="020F0502020204030204" pitchFamily="34" charset="0"/>
              </a:rPr>
              <a:t>Journal of Environmental Psychology</a:t>
            </a:r>
            <a:r>
              <a:rPr lang="en-GB" sz="1100" b="0" i="0" u="none" strike="noStrike">
                <a:solidFill>
                  <a:srgbClr val="000000"/>
                </a:solidFill>
                <a:effectLst/>
                <a:latin typeface="Calibri" panose="020F0502020204030204" pitchFamily="34" charset="0"/>
              </a:rPr>
              <a:t>, </a:t>
            </a:r>
            <a:r>
              <a:rPr lang="en-GB" sz="1100" b="0" i="1" u="none" strike="noStrike">
                <a:solidFill>
                  <a:srgbClr val="000000"/>
                </a:solidFill>
                <a:effectLst/>
                <a:latin typeface="Calibri" panose="020F0502020204030204" pitchFamily="34" charset="0"/>
              </a:rPr>
              <a:t>79</a:t>
            </a:r>
            <a:r>
              <a:rPr lang="en-GB" sz="1100" b="0" i="0" u="none" strike="noStrike">
                <a:solidFill>
                  <a:srgbClr val="000000"/>
                </a:solidFill>
                <a:effectLst/>
                <a:latin typeface="Calibri" panose="020F0502020204030204" pitchFamily="34" charset="0"/>
              </a:rPr>
              <a:t>, 101721.</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Pawlak, R., Parrott, S. J., Raj, S., Cullum-Dugan, D., &amp; </a:t>
            </a:r>
            <a:r>
              <a:rPr lang="en-GB" sz="1100" b="0" i="0" u="none" strike="noStrike" err="1">
                <a:solidFill>
                  <a:srgbClr val="000000"/>
                </a:solidFill>
                <a:effectLst/>
                <a:latin typeface="Calibri" panose="020F0502020204030204" pitchFamily="34" charset="0"/>
              </a:rPr>
              <a:t>Lucus</a:t>
            </a:r>
            <a:r>
              <a:rPr lang="en-GB" sz="1100" b="0" i="0" u="none" strike="noStrike">
                <a:solidFill>
                  <a:srgbClr val="000000"/>
                </a:solidFill>
                <a:effectLst/>
                <a:latin typeface="Calibri" panose="020F0502020204030204" pitchFamily="34" charset="0"/>
              </a:rPr>
              <a:t>, D. (2013). How prevalent is vitamin B(12) deficiency among vegetarians?. </a:t>
            </a:r>
            <a:r>
              <a:rPr lang="en-GB" sz="1100" b="0" i="1" u="none" strike="noStrike">
                <a:solidFill>
                  <a:srgbClr val="000000"/>
                </a:solidFill>
                <a:effectLst/>
                <a:latin typeface="Calibri" panose="020F0502020204030204" pitchFamily="34" charset="0"/>
              </a:rPr>
              <a:t>Nutrition reviews</a:t>
            </a:r>
            <a:r>
              <a:rPr lang="en-GB" sz="1100" b="0" i="0" u="none" strike="noStrike">
                <a:solidFill>
                  <a:srgbClr val="000000"/>
                </a:solidFill>
                <a:effectLst/>
                <a:latin typeface="Calibri" panose="020F0502020204030204" pitchFamily="34" charset="0"/>
              </a:rPr>
              <a:t>, 71(2), 110–117. </a:t>
            </a:r>
            <a:r>
              <a:rPr lang="en-GB" sz="1100" b="0" i="0" u="sng" strike="noStrike">
                <a:solidFill>
                  <a:srgbClr val="F79037"/>
                </a:solidFill>
                <a:effectLst/>
                <a:latin typeface="Calibri" panose="020F0502020204030204" pitchFamily="34" charset="0"/>
                <a:hlinkClick r:id="rId7"/>
              </a:rPr>
              <a:t>https://doi.org/10.1111/nure.12001</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Peattie, K., &amp; Charter, M. (1992). Green marketing. </a:t>
            </a:r>
            <a:r>
              <a:rPr lang="en-GB" sz="1100" b="0" i="1" u="none" strike="noStrike">
                <a:solidFill>
                  <a:srgbClr val="000000"/>
                </a:solidFill>
                <a:effectLst/>
                <a:latin typeface="Calibri" panose="020F0502020204030204" pitchFamily="34" charset="0"/>
              </a:rPr>
              <a:t>The marketing book</a:t>
            </a:r>
            <a:r>
              <a:rPr lang="en-GB" sz="1100" b="0" i="0" u="none" strike="noStrike">
                <a:solidFill>
                  <a:srgbClr val="000000"/>
                </a:solidFill>
                <a:effectLst/>
                <a:latin typeface="Calibri" panose="020F0502020204030204" pitchFamily="34" charset="0"/>
              </a:rPr>
              <a:t>, </a:t>
            </a:r>
            <a:r>
              <a:rPr lang="en-GB" sz="1100" b="0" i="1" u="none" strike="noStrike">
                <a:solidFill>
                  <a:srgbClr val="000000"/>
                </a:solidFill>
                <a:effectLst/>
                <a:latin typeface="Calibri" panose="020F0502020204030204" pitchFamily="34" charset="0"/>
              </a:rPr>
              <a:t>726-756</a:t>
            </a:r>
            <a:r>
              <a:rPr lang="en-GB"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Pesticide Atlas (n.d.). </a:t>
            </a:r>
            <a:r>
              <a:rPr lang="en-GB" sz="1100" b="0" i="0" u="sng" strike="noStrike">
                <a:solidFill>
                  <a:srgbClr val="F79037"/>
                </a:solidFill>
                <a:effectLst/>
                <a:latin typeface="Calibri" panose="020F0502020204030204" pitchFamily="34" charset="0"/>
                <a:hlinkClick r:id="rId8"/>
              </a:rPr>
              <a:t>Pesticide Atlas 2022: Facts and figures about toxic chemicals in agriculture | Heinrich </a:t>
            </a:r>
            <a:r>
              <a:rPr lang="en-GB" sz="1100" b="0" i="0" u="sng" strike="noStrike" err="1">
                <a:solidFill>
                  <a:srgbClr val="F79037"/>
                </a:solidFill>
                <a:effectLst/>
                <a:latin typeface="Calibri" panose="020F0502020204030204" pitchFamily="34" charset="0"/>
                <a:hlinkClick r:id="rId8"/>
              </a:rPr>
              <a:t>Böll</a:t>
            </a:r>
            <a:r>
              <a:rPr lang="en-GB" sz="1100" b="0" i="0" u="sng" strike="noStrike">
                <a:solidFill>
                  <a:srgbClr val="F79037"/>
                </a:solidFill>
                <a:effectLst/>
                <a:latin typeface="Calibri" panose="020F0502020204030204" pitchFamily="34" charset="0"/>
                <a:hlinkClick r:id="rId8"/>
              </a:rPr>
              <a:t> Stiftung | Brussels office - European Union (boell.org</a:t>
            </a:r>
            <a:r>
              <a:rPr lang="en-GB" sz="1100" b="0" i="0" u="sng" strike="noStrike">
                <a:solidFill>
                  <a:srgbClr val="6B9F25"/>
                </a:solidFill>
                <a:effectLst/>
                <a:latin typeface="Calibri" panose="020F0502020204030204" pitchFamily="34" charset="0"/>
                <a:hlinkClick r:id="rId8"/>
              </a:rPr>
              <a:t>)</a:t>
            </a:r>
            <a:r>
              <a:rPr lang="en-GB" sz="1100" b="0" i="0" u="none" strike="noStrike">
                <a:solidFill>
                  <a:srgbClr val="000000"/>
                </a:solidFill>
                <a:effectLst/>
                <a:latin typeface="Calibri" panose="020F0502020204030204" pitchFamily="34" charset="0"/>
              </a:rPr>
              <a:t> (Access Date: 05.01.2023)</a:t>
            </a:r>
            <a:r>
              <a:rPr lang="en-GB" sz="11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PETA (n.d.) What Is Speciesism? Retrieved from </a:t>
            </a:r>
            <a:r>
              <a:rPr lang="en-GB" sz="1100" b="0" i="0" u="sng" strike="noStrike">
                <a:solidFill>
                  <a:srgbClr val="F79037"/>
                </a:solidFill>
                <a:effectLst/>
                <a:latin typeface="Calibri" panose="020F0502020204030204" pitchFamily="34" charset="0"/>
                <a:hlinkClick r:id="rId9"/>
              </a:rPr>
              <a:t>https://www.peta.org/features/what-is-speciesism/</a:t>
            </a:r>
            <a:r>
              <a:rPr lang="en-GB" sz="1100" b="0" i="0" u="none" strike="noStrike">
                <a:solidFill>
                  <a:srgbClr val="F79037"/>
                </a:solidFill>
                <a:effectLst/>
                <a:latin typeface="Calibri" panose="020F0502020204030204" pitchFamily="34" charset="0"/>
              </a:rPr>
              <a:t> </a:t>
            </a:r>
            <a:r>
              <a:rPr lang="en-GB" sz="1100" b="0" i="0" u="none" strike="noStrike">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GB" sz="1100" b="0" i="0" u="none" strike="noStrike">
                <a:solidFill>
                  <a:srgbClr val="000000"/>
                </a:solidFill>
                <a:effectLst/>
                <a:latin typeface="Calibri" panose="020F0502020204030204" pitchFamily="34" charset="0"/>
              </a:rPr>
              <a:t>Phillips, F. (2005) Vegetarian Nutrition. Nutrition Bulletin. 30(2). 132-167.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Pinto J.F. (2010). </a:t>
            </a:r>
            <a:r>
              <a:rPr lang="en-US" sz="1100" b="0" i="0" u="none" strike="noStrike" err="1">
                <a:solidFill>
                  <a:srgbClr val="000000"/>
                </a:solidFill>
                <a:effectLst/>
                <a:latin typeface="Calibri" panose="020F0502020204030204" pitchFamily="34" charset="0"/>
              </a:rPr>
              <a:t>Nutracêuticos</a:t>
            </a:r>
            <a:r>
              <a:rPr lang="en-US" sz="1100" b="0" i="0" u="none" strike="noStrike">
                <a:solidFill>
                  <a:srgbClr val="000000"/>
                </a:solidFill>
                <a:effectLst/>
                <a:latin typeface="Calibri" panose="020F0502020204030204" pitchFamily="34" charset="0"/>
              </a:rPr>
              <a:t> e Alimentos </a:t>
            </a:r>
            <a:r>
              <a:rPr lang="en-US" sz="1100" b="0" i="0" u="none" strike="noStrike" err="1">
                <a:solidFill>
                  <a:srgbClr val="000000"/>
                </a:solidFill>
                <a:effectLst/>
                <a:latin typeface="Calibri" panose="020F0502020204030204" pitchFamily="34" charset="0"/>
              </a:rPr>
              <a:t>Funcionais</a:t>
            </a:r>
            <a:r>
              <a:rPr lang="en-US" sz="1100" b="0" i="0" u="none" strike="noStrike">
                <a:solidFill>
                  <a:srgbClr val="000000"/>
                </a:solidFill>
                <a:effectLst/>
                <a:latin typeface="Calibri" panose="020F0502020204030204" pitchFamily="34" charset="0"/>
              </a:rPr>
              <a:t>. </a:t>
            </a:r>
            <a:r>
              <a:rPr lang="en-US" sz="1100" b="0" i="1" u="none" strike="noStrike" err="1">
                <a:solidFill>
                  <a:srgbClr val="000000"/>
                </a:solidFill>
                <a:effectLst/>
                <a:latin typeface="Calibri" panose="020F0502020204030204" pitchFamily="34" charset="0"/>
              </a:rPr>
              <a:t>Lidel</a:t>
            </a:r>
            <a:r>
              <a:rPr lang="en-US" sz="1100" b="0" i="0" u="none" strike="noStrike">
                <a:solidFill>
                  <a:srgbClr val="000000"/>
                </a:solidFill>
                <a:effectLst/>
                <a:latin typeface="Calibri" panose="020F0502020204030204" pitchFamily="34" charset="0"/>
              </a:rPr>
              <a:t>. 3-10.</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err="1">
                <a:solidFill>
                  <a:srgbClr val="000000"/>
                </a:solidFill>
                <a:effectLst/>
                <a:latin typeface="Calibri" panose="020F0502020204030204" pitchFamily="34" charset="0"/>
              </a:rPr>
              <a:t>Poppendieck</a:t>
            </a:r>
            <a:r>
              <a:rPr lang="en-US" sz="1100" b="0" i="0" u="none" strike="noStrike">
                <a:solidFill>
                  <a:srgbClr val="000000"/>
                </a:solidFill>
                <a:effectLst/>
                <a:latin typeface="Calibri" panose="020F0502020204030204" pitchFamily="34" charset="0"/>
              </a:rPr>
              <a:t>, J. (1998). </a:t>
            </a:r>
            <a:r>
              <a:rPr lang="en-US" sz="1100" b="0" i="1" u="none" strike="noStrike">
                <a:solidFill>
                  <a:srgbClr val="000000"/>
                </a:solidFill>
                <a:effectLst/>
                <a:latin typeface="Calibri" panose="020F0502020204030204" pitchFamily="34" charset="0"/>
              </a:rPr>
              <a:t>Sweet charity: Emergency food and the end of entitlement</a:t>
            </a:r>
            <a:r>
              <a:rPr lang="en-US" sz="1100" b="0" i="0" u="none" strike="noStrike">
                <a:solidFill>
                  <a:srgbClr val="000000"/>
                </a:solidFill>
                <a:effectLst/>
                <a:latin typeface="Calibri" panose="020F0502020204030204" pitchFamily="34" charset="0"/>
              </a:rPr>
              <a:t>. New York: Viking.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Rawls, J. (1972) </a:t>
            </a:r>
            <a:r>
              <a:rPr lang="en-US" sz="1100" b="0" i="1" u="none" strike="noStrike">
                <a:solidFill>
                  <a:srgbClr val="000000"/>
                </a:solidFill>
                <a:effectLst/>
                <a:latin typeface="Calibri" panose="020F0502020204030204" pitchFamily="34" charset="0"/>
              </a:rPr>
              <a:t>A Theory of Justice</a:t>
            </a:r>
            <a:r>
              <a:rPr lang="en-US" sz="1100" b="0" i="0" u="none" strike="noStrike">
                <a:solidFill>
                  <a:srgbClr val="000000"/>
                </a:solidFill>
                <a:effectLst/>
                <a:latin typeface="Calibri" panose="020F0502020204030204" pitchFamily="34" charset="0"/>
              </a:rPr>
              <a:t>. Oxford University Press: Oxford.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174625" indent="-174625"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Regulation (EU) No 1169/2011 of the European Parliament and of the Council of 25 October 2011 on the provision of food information to consumers, amending Regulations (EC) No 1924/2006 and (EC) No </a:t>
            </a:r>
            <a:r>
              <a:rPr lang="en-US" b="0" i="0" u="none" strike="noStrike">
                <a:solidFill>
                  <a:srgbClr val="000000"/>
                </a:solidFill>
                <a:effectLst/>
                <a:latin typeface="Calibri" panose="020F0502020204030204" pitchFamily="34" charset="0"/>
              </a:rPr>
              <a:t>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a:t>
            </a:r>
          </a:p>
          <a:p>
            <a:pPr marL="174625" indent="-174625" algn="l" rtl="0" fontAlgn="base">
              <a:buFont typeface="Arial" panose="020B0604020202020204" pitchFamily="34" charset="0"/>
              <a:buChar char="•"/>
            </a:pPr>
            <a:r>
              <a:rPr lang="fi-FI">
                <a:solidFill>
                  <a:schemeClr val="tx1"/>
                </a:solidFill>
                <a:effectLst/>
                <a:latin typeface="Calibri" panose="020F0502020204030204" pitchFamily="34" charset="0"/>
                <a:ea typeface="Calibri" panose="020F0502020204030204" pitchFamily="34" charset="0"/>
                <a:cs typeface="Calibri" panose="020F0502020204030204" pitchFamily="34" charset="0"/>
              </a:rPr>
              <a:t>Reilu kauppa</a:t>
            </a:r>
            <a:r>
              <a:rPr lang="fi-FI">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fi-FI"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10"/>
              </a:rPr>
              <a:t>https://reilukauppa.fi/</a:t>
            </a:r>
            <a:r>
              <a:rPr lang="fi-FI">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fi-FI">
              <a:ea typeface="Calibri" panose="020F0502020204030204" pitchFamily="34" charset="0"/>
              <a:cs typeface="Times New Roman" panose="02020603050405020304" pitchFamily="18" charset="0"/>
            </a:endParaRPr>
          </a:p>
          <a:p>
            <a:pPr marL="174625" indent="-174625" algn="l" rtl="0" fontAlgn="base">
              <a:buFont typeface="Arial" panose="020B0604020202020204" pitchFamily="34" charset="0"/>
              <a:buChar char="•"/>
            </a:pPr>
            <a:r>
              <a:rPr lang="fi-FI">
                <a:solidFill>
                  <a:schemeClr val="tx1"/>
                </a:solidFill>
                <a:effectLst/>
                <a:latin typeface="Calibri" panose="020F0502020204030204" pitchFamily="34" charset="0"/>
                <a:ea typeface="Calibri" panose="020F0502020204030204" pitchFamily="34" charset="0"/>
                <a:cs typeface="Calibri" panose="020F0502020204030204" pitchFamily="34" charset="0"/>
              </a:rPr>
              <a:t>Ruokavirasto. Pakkausmerkinnät. </a:t>
            </a:r>
            <a:r>
              <a:rPr lang="fi-FI"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11"/>
              </a:rPr>
              <a:t>https://www.ruokavirasto.fi/elintarvikkeet/ohjeita-kuluttajille/pakkausmerkinnat/</a:t>
            </a:r>
            <a:r>
              <a:rPr lang="fi-FI">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fi-FI"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12"/>
              </a:rPr>
              <a:t>https://www.ruokavirasto.fi/elintarvikkeet/elintarvikeala/ohjeet/#pakkausmerkinnat</a:t>
            </a:r>
            <a:endParaRPr lang="fi-FI" u="sng">
              <a:solidFill>
                <a:srgbClr val="1F497D"/>
              </a:solidFill>
              <a:ea typeface="Calibri" panose="020F0502020204030204" pitchFamily="34" charset="0"/>
            </a:endParaRPr>
          </a:p>
          <a:p>
            <a:pPr marL="174625" indent="-174625" algn="l" rtl="0" fontAlgn="base">
              <a:buFont typeface="Arial" panose="020B0604020202020204" pitchFamily="34" charset="0"/>
              <a:buChar char="•"/>
            </a:pPr>
            <a:r>
              <a:rPr lang="fi-FI">
                <a:solidFill>
                  <a:schemeClr val="tx1"/>
                </a:solidFill>
                <a:effectLst/>
                <a:latin typeface="Calibri" panose="020F0502020204030204" pitchFamily="34" charset="0"/>
                <a:ea typeface="Calibri" panose="020F0502020204030204" pitchFamily="34" charset="0"/>
                <a:cs typeface="Calibri" panose="020F0502020204030204" pitchFamily="34" charset="0"/>
              </a:rPr>
              <a:t>Ruokavirasto. Vastuullisuus. </a:t>
            </a:r>
            <a:r>
              <a:rPr lang="fi-FI" u="sng">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13"/>
              </a:rPr>
              <a:t>https://www.ruokavirasto.fi/tietoa-meista/mika-on-ruokavirasto/vastuullisuus/</a:t>
            </a:r>
            <a:endParaRPr lang="en-US"/>
          </a:p>
          <a:p>
            <a:pPr marL="174625" indent="-174625" algn="l" fontAlgn="base">
              <a:buFont typeface="Arial" panose="020B0604020202020204" pitchFamily="34" charset="0"/>
              <a:buChar char="•"/>
            </a:pPr>
            <a:r>
              <a:rPr lang="en-US"/>
              <a:t>Rivera Medina, C., Briones </a:t>
            </a:r>
            <a:r>
              <a:rPr lang="en-US" err="1"/>
              <a:t>Urbano</a:t>
            </a:r>
            <a:r>
              <a:rPr lang="en-US"/>
              <a:t>, M., de Jesús Espinosa, A., &amp; Toledo López, Á. (2020). </a:t>
            </a:r>
            <a:r>
              <a:rPr lang="en-US" err="1"/>
              <a:t>Ruokailutottumukset</a:t>
            </a:r>
            <a:r>
              <a:rPr lang="en-US"/>
              <a:t>, </a:t>
            </a:r>
            <a:r>
              <a:rPr lang="en-US" err="1"/>
              <a:t>jotka</a:t>
            </a:r>
            <a:r>
              <a:rPr lang="en-US"/>
              <a:t> </a:t>
            </a:r>
            <a:r>
              <a:rPr lang="en-US" err="1"/>
              <a:t>liittyvät</a:t>
            </a:r>
            <a:r>
              <a:rPr lang="en-US"/>
              <a:t> </a:t>
            </a:r>
            <a:r>
              <a:rPr lang="en-US" err="1"/>
              <a:t>ravitsemukseen</a:t>
            </a:r>
            <a:r>
              <a:rPr lang="en-US"/>
              <a:t> </a:t>
            </a:r>
            <a:r>
              <a:rPr lang="en-US" err="1"/>
              <a:t>liittyvään</a:t>
            </a:r>
            <a:r>
              <a:rPr lang="en-US"/>
              <a:t> </a:t>
            </a:r>
            <a:r>
              <a:rPr lang="en-US" err="1"/>
              <a:t>tietoon</a:t>
            </a:r>
            <a:r>
              <a:rPr lang="en-US"/>
              <a:t> </a:t>
            </a:r>
            <a:r>
              <a:rPr lang="en-US" err="1"/>
              <a:t>yliopisto-opiskelijoiden</a:t>
            </a:r>
            <a:r>
              <a:rPr lang="en-US"/>
              <a:t> </a:t>
            </a:r>
            <a:r>
              <a:rPr lang="en-US" err="1"/>
              <a:t>keskuudessa</a:t>
            </a:r>
            <a:r>
              <a:rPr lang="en-US"/>
              <a:t>, </a:t>
            </a:r>
            <a:r>
              <a:rPr lang="en-US" err="1"/>
              <a:t>jotka</a:t>
            </a:r>
            <a:r>
              <a:rPr lang="en-US"/>
              <a:t> </a:t>
            </a:r>
            <a:r>
              <a:rPr lang="en-US" err="1"/>
              <a:t>ovat</a:t>
            </a:r>
            <a:r>
              <a:rPr lang="en-US"/>
              <a:t> </a:t>
            </a:r>
            <a:r>
              <a:rPr lang="en-US" err="1"/>
              <a:t>ilmoittautuneet</a:t>
            </a:r>
            <a:r>
              <a:rPr lang="en-US"/>
              <a:t> </a:t>
            </a:r>
            <a:r>
              <a:rPr lang="en-US" err="1"/>
              <a:t>ravitsemukseen</a:t>
            </a:r>
            <a:r>
              <a:rPr lang="en-US"/>
              <a:t> ja </a:t>
            </a:r>
            <a:r>
              <a:rPr lang="en-US" err="1"/>
              <a:t>kulinaariseen</a:t>
            </a:r>
            <a:r>
              <a:rPr lang="en-US"/>
              <a:t> </a:t>
            </a:r>
            <a:r>
              <a:rPr lang="en-US" err="1"/>
              <a:t>taiteeseen</a:t>
            </a:r>
            <a:r>
              <a:rPr lang="en-US"/>
              <a:t> </a:t>
            </a:r>
            <a:r>
              <a:rPr lang="en-US" err="1"/>
              <a:t>liittyviin</a:t>
            </a:r>
            <a:r>
              <a:rPr lang="en-US"/>
              <a:t> </a:t>
            </a:r>
            <a:r>
              <a:rPr lang="en-US" err="1"/>
              <a:t>akateemisiin</a:t>
            </a:r>
            <a:r>
              <a:rPr lang="en-US"/>
              <a:t> </a:t>
            </a:r>
            <a:r>
              <a:rPr lang="en-US" err="1"/>
              <a:t>ohjelmiin</a:t>
            </a:r>
            <a:r>
              <a:rPr lang="en-US"/>
              <a:t> Puerto </a:t>
            </a:r>
            <a:r>
              <a:rPr lang="en-US" err="1"/>
              <a:t>Ricossa</a:t>
            </a:r>
            <a:r>
              <a:rPr lang="en-US"/>
              <a:t>. Ravinteet,12(5), 1408.</a:t>
            </a:r>
          </a:p>
          <a:p>
            <a:pPr marL="174625" indent="-174625" algn="l" fontAlgn="base">
              <a:buFont typeface="Arial" panose="020B0604020202020204" pitchFamily="34" charset="0"/>
              <a:buChar char="•"/>
            </a:pPr>
            <a:r>
              <a:rPr lang="en-US" err="1"/>
              <a:t>Röös</a:t>
            </a:r>
            <a:r>
              <a:rPr lang="en-US"/>
              <a:t>, E., Garnett, T., </a:t>
            </a:r>
            <a:r>
              <a:rPr lang="en-US" err="1"/>
              <a:t>Watz</a:t>
            </a:r>
            <a:r>
              <a:rPr lang="en-US"/>
              <a:t>, V., &amp;</a:t>
            </a:r>
            <a:r>
              <a:rPr lang="en-US" err="1"/>
              <a:t>Sjörs</a:t>
            </a:r>
            <a:r>
              <a:rPr lang="en-US"/>
              <a:t>, C. (2018). </a:t>
            </a:r>
            <a:r>
              <a:rPr lang="en-US" err="1"/>
              <a:t>Maitotuotteiden</a:t>
            </a:r>
            <a:r>
              <a:rPr lang="en-US"/>
              <a:t> ja </a:t>
            </a:r>
            <a:r>
              <a:rPr lang="en-US" err="1"/>
              <a:t>kasvipohjaisten</a:t>
            </a:r>
            <a:r>
              <a:rPr lang="en-US"/>
              <a:t> </a:t>
            </a:r>
            <a:r>
              <a:rPr lang="en-US" err="1"/>
              <a:t>maitotuotteiden</a:t>
            </a:r>
            <a:r>
              <a:rPr lang="en-US"/>
              <a:t> </a:t>
            </a:r>
            <a:r>
              <a:rPr lang="en-US" err="1"/>
              <a:t>rooli</a:t>
            </a:r>
            <a:r>
              <a:rPr lang="en-US"/>
              <a:t> </a:t>
            </a:r>
            <a:r>
              <a:rPr lang="en-US" err="1"/>
              <a:t>kestävässä</a:t>
            </a:r>
            <a:r>
              <a:rPr lang="en-US"/>
              <a:t> </a:t>
            </a:r>
            <a:r>
              <a:rPr lang="en-US" err="1"/>
              <a:t>ruokavaliossa</a:t>
            </a:r>
            <a:r>
              <a:rPr lang="en-US"/>
              <a:t>. SLU Future Food Reports; 3. ISBN: 978-91-576-9604-5 [</a:t>
            </a:r>
            <a:r>
              <a:rPr lang="en-US" err="1"/>
              <a:t>Raportti</a:t>
            </a:r>
            <a:r>
              <a:rPr lang="en-US"/>
              <a:t>].</a:t>
            </a:r>
          </a:p>
          <a:p>
            <a:pPr algn="l" rtl="0" fontAlgn="base">
              <a:spcBef>
                <a:spcPts val="600"/>
              </a:spcBef>
            </a:pPr>
            <a:endParaRPr lang="en-US" sz="1200" b="0" i="0">
              <a:solidFill>
                <a:srgbClr val="000000"/>
              </a:solidFill>
              <a:effectLst/>
              <a:ea typeface="Calibri" panose="020F0502020204030204" pitchFamily="34" charset="0"/>
            </a:endParaRPr>
          </a:p>
          <a:p>
            <a:pPr marL="171450" indent="-171450" algn="l" rtl="0" fontAlgn="base">
              <a:spcBef>
                <a:spcPts val="600"/>
              </a:spcBef>
              <a:buChar char="•"/>
            </a:pPr>
            <a:endParaRPr lang="en-US" sz="1200" b="0" i="0">
              <a:solidFill>
                <a:srgbClr val="000000"/>
              </a:solidFill>
              <a:effectLst/>
              <a:ea typeface="Calibri" panose="020F0502020204030204" pitchFamily="34" charset="0"/>
            </a:endParaRPr>
          </a:p>
          <a:p>
            <a:pPr marL="171450" indent="-171450" algn="l" rtl="0">
              <a:spcBef>
                <a:spcPts val="600"/>
              </a:spcBef>
              <a:buFont typeface="Arial" panose="020B0604020202020204" pitchFamily="34" charset="0"/>
              <a:buChar char="•"/>
            </a:pPr>
            <a:endParaRPr lang="en-IE" sz="1200">
              <a:ea typeface="Calibri" panose="020F0502020204030204" pitchFamily="34" charset="0"/>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p:txBody>
          <a:bodyPr/>
          <a:lstStyle/>
          <a:p>
            <a:pPr algn="l" rtl="0"/>
            <a:fld id="{CB2079F2-58AF-ED44-82D7-E04B2F6FD686}" type="slidenum">
              <a:rPr lang="en-US" smtClean="0"/>
              <a:pPr algn="l" rtl="0"/>
              <a:t>66</a:t>
            </a:fld>
            <a:endParaRPr lang="en-US"/>
          </a:p>
        </p:txBody>
      </p:sp>
      <p:grpSp>
        <p:nvGrpSpPr>
          <p:cNvPr id="4" name="Graphic 2">
            <a:extLst>
              <a:ext uri="{FF2B5EF4-FFF2-40B4-BE49-F238E27FC236}">
                <a16:creationId xmlns:a16="http://schemas.microsoft.com/office/drawing/2014/main" id="{3A9CC609-CA15-73AF-CAC7-945F864A7B45}"/>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EC3A898F-9566-7BCA-5731-465BA38ED63A}"/>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4FB16999-F7DA-5E83-1F3F-FCAB4FF9C67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3A534D7B-F608-225C-1F37-9B1B2D4E47A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3552D742-E64F-D0EA-BDA8-A04A0182D1E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3099AEB4-8CBB-849C-95F8-09F42D9A14B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53CB3098-B239-1EE7-B542-473C50D090F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6B5B4581-BD8F-24D5-BDAA-A615AD6A097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1370F951-AD94-657A-C723-32068BFF2CF8}"/>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65304D5B-A3A0-ABEB-ED17-6D3C1706CC8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6493557C-21BE-5D98-07F6-592B3C8C2FF5}"/>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D3BAB106-6C4E-5FD9-9AAC-33C52C059B7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4A2BDD39-AA4A-F864-E6B6-395D0C0C79D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AB1239FB-8128-6662-832A-7584CB647FC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2ECB3E5B-7AB0-F814-327B-E01567B26930}"/>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554E2C1F-E004-EB48-35BF-B3EBEF7C311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1C5D8C28-2DF5-5D71-B7F7-97F7F081BAE8}"/>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250FFFBB-51AA-B8E2-042F-81C73702C21B}"/>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FD44B416-C041-423B-DDAD-31930FBCE9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3A80DAC2-87EA-BEE5-2C1C-850F4E2CE85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6AAABF38-08BD-4FED-6EB3-B774FE12A797}"/>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92471B29-0E38-928B-03BA-3B4EA1F6E2CD}"/>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D53CD52E-0ECD-461B-908E-8004B331147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5DE3F51A-BB5A-01F3-BAE6-CF839843C2B3}"/>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4459868C-73B0-859E-9E9F-4F0B3B4E539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F660139C-B378-DEBC-E509-41158B7B6C5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19116879-D42D-1EF4-7407-023A2DB31F3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1257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623550" y="1601563"/>
            <a:ext cx="6936125" cy="8673645"/>
          </a:xfrm>
        </p:spPr>
        <p:txBody>
          <a:bodyPr lIns="91440" tIns="45720" rIns="91440" bIns="45720" numCol="1" spcCol="288000" anchor="t">
            <a:noAutofit/>
          </a:bodyPr>
          <a:lstStyle/>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Salonen, A.O. (2013). Responsible Consumption. In: Idowu, S.O., Capaldi, N., Zu, L., Gupta, A.D. (eds) Encyclopedia of Corporate Social Responsibility. Springer, Berlin, Heidelberg. </a:t>
            </a:r>
            <a:r>
              <a:rPr lang="en-US" sz="1200" b="0" i="0" u="sng" strike="noStrike">
                <a:solidFill>
                  <a:srgbClr val="F79037"/>
                </a:solidFill>
                <a:effectLst/>
                <a:latin typeface="Calibri" panose="020F0502020204030204" pitchFamily="34" charset="0"/>
                <a:hlinkClick r:id="rId2"/>
              </a:rPr>
              <a:t>https://doi.org/10.1007/978-3-642-28036-8_119</a:t>
            </a:r>
            <a:r>
              <a:rPr lang="en-US" sz="1200" b="0" i="0" u="none" strike="noStrike">
                <a:solidFill>
                  <a:srgbClr val="FFC000"/>
                </a:solidFill>
                <a:effectLst/>
                <a:latin typeface="Calibri" panose="020F0502020204030204" pitchFamily="34" charset="0"/>
              </a:rPr>
              <a:t> </a:t>
            </a:r>
            <a:r>
              <a:rPr lang="en-US" sz="1200" b="0" i="0">
                <a:solidFill>
                  <a:srgbClr val="FFC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err="1">
                <a:solidFill>
                  <a:srgbClr val="000000"/>
                </a:solidFill>
                <a:effectLst/>
                <a:latin typeface="Calibri" panose="020F0502020204030204" pitchFamily="34" charset="0"/>
              </a:rPr>
              <a:t>Santarelli</a:t>
            </a:r>
            <a:r>
              <a:rPr lang="en-US" sz="1200" b="0" i="0" u="none" strike="noStrike">
                <a:solidFill>
                  <a:srgbClr val="000000"/>
                </a:solidFill>
                <a:effectLst/>
                <a:latin typeface="Calibri" panose="020F0502020204030204" pitchFamily="34" charset="0"/>
              </a:rPr>
              <a:t>, R. L., Pierre, F., &amp; </a:t>
            </a:r>
            <a:r>
              <a:rPr lang="en-US" sz="1200" b="0" i="0" u="none" strike="noStrike" err="1">
                <a:solidFill>
                  <a:srgbClr val="000000"/>
                </a:solidFill>
                <a:effectLst/>
                <a:latin typeface="Calibri" panose="020F0502020204030204" pitchFamily="34" charset="0"/>
              </a:rPr>
              <a:t>Corpet</a:t>
            </a:r>
            <a:r>
              <a:rPr lang="en-US" sz="1200" b="0" i="0" u="none" strike="noStrike">
                <a:solidFill>
                  <a:srgbClr val="000000"/>
                </a:solidFill>
                <a:effectLst/>
                <a:latin typeface="Calibri" panose="020F0502020204030204" pitchFamily="34" charset="0"/>
              </a:rPr>
              <a:t>, D. E. (2008). Processed meat and colorectal cancer: a review of epidemiologic and experimental evidence. </a:t>
            </a:r>
            <a:r>
              <a:rPr lang="en-US" sz="1200" b="0" i="1" u="none" strike="noStrike">
                <a:solidFill>
                  <a:srgbClr val="000000"/>
                </a:solidFill>
                <a:effectLst/>
                <a:latin typeface="Calibri" panose="020F0502020204030204" pitchFamily="34" charset="0"/>
              </a:rPr>
              <a:t>Nutrition and cancer</a:t>
            </a:r>
            <a:r>
              <a:rPr lang="en-US" sz="1200" b="0" i="0" u="none" strike="noStrike">
                <a:solidFill>
                  <a:srgbClr val="000000"/>
                </a:solidFill>
                <a:effectLst/>
                <a:latin typeface="Calibri" panose="020F0502020204030204" pitchFamily="34" charset="0"/>
              </a:rPr>
              <a:t>, 60(2), 131-144.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Saunders, K. M., &amp; </a:t>
            </a:r>
            <a:r>
              <a:rPr lang="en-US" sz="1200" b="0" i="0" u="none" strike="noStrike" err="1">
                <a:solidFill>
                  <a:srgbClr val="000000"/>
                </a:solidFill>
                <a:effectLst/>
                <a:latin typeface="Calibri" panose="020F0502020204030204" pitchFamily="34" charset="0"/>
              </a:rPr>
              <a:t>Flugge</a:t>
            </a:r>
            <a:r>
              <a:rPr lang="en-US" sz="1200" b="0" i="0" u="none" strike="noStrike">
                <a:solidFill>
                  <a:srgbClr val="000000"/>
                </a:solidFill>
                <a:effectLst/>
                <a:latin typeface="Calibri" panose="020F0502020204030204" pitchFamily="34" charset="0"/>
              </a:rPr>
              <a:t>, V. (2021). Food for Thought: Intellectual Property Protection for Recipes and Food Designs. Duke L. &amp; Tech. Rev., 19, 159.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Scarborough, P., Appleby, P. N., </a:t>
            </a:r>
            <a:r>
              <a:rPr lang="en-US" sz="1200" b="0" i="0" u="none" strike="noStrike" err="1">
                <a:solidFill>
                  <a:srgbClr val="000000"/>
                </a:solidFill>
                <a:effectLst/>
                <a:latin typeface="Calibri" panose="020F0502020204030204" pitchFamily="34" charset="0"/>
              </a:rPr>
              <a:t>Mizdrak</a:t>
            </a:r>
            <a:r>
              <a:rPr lang="en-US" sz="1200" b="0" i="0" u="none" strike="noStrike">
                <a:solidFill>
                  <a:srgbClr val="000000"/>
                </a:solidFill>
                <a:effectLst/>
                <a:latin typeface="Calibri" panose="020F0502020204030204" pitchFamily="34" charset="0"/>
              </a:rPr>
              <a:t>, A., Briggs, A. D., Travis, R. C., Bradbury, K. E., &amp; Key, T. J. (2014). Dietary greenhouse gas emissions of meat-eaters, fish-eaters, vegetarians and vegans in the UK. </a:t>
            </a:r>
            <a:r>
              <a:rPr lang="en-US" sz="1200" b="0" i="1" u="none" strike="noStrike">
                <a:solidFill>
                  <a:srgbClr val="000000"/>
                </a:solidFill>
                <a:effectLst/>
                <a:latin typeface="Calibri" panose="020F0502020204030204" pitchFamily="34" charset="0"/>
              </a:rPr>
              <a:t>Climatic change</a:t>
            </a:r>
            <a:r>
              <a:rPr lang="en-US" sz="1200" b="0" i="0" u="none" strike="noStrike">
                <a:solidFill>
                  <a:srgbClr val="000000"/>
                </a:solidFill>
                <a:effectLst/>
                <a:latin typeface="Calibri" panose="020F0502020204030204" pitchFamily="34" charset="0"/>
              </a:rPr>
              <a:t>, 125(2), 179-192.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Simeone, M., &amp; </a:t>
            </a:r>
            <a:r>
              <a:rPr lang="en-US" sz="1200" b="0" i="0" u="none" strike="noStrike" err="1">
                <a:solidFill>
                  <a:srgbClr val="000000"/>
                </a:solidFill>
                <a:effectLst/>
                <a:latin typeface="Calibri" panose="020F0502020204030204" pitchFamily="34" charset="0"/>
              </a:rPr>
              <a:t>Scarpato</a:t>
            </a:r>
            <a:r>
              <a:rPr lang="en-US" sz="1200" b="0" i="0" u="none" strike="noStrike">
                <a:solidFill>
                  <a:srgbClr val="000000"/>
                </a:solidFill>
                <a:effectLst/>
                <a:latin typeface="Calibri" panose="020F0502020204030204" pitchFamily="34" charset="0"/>
              </a:rPr>
              <a:t>, D. (2020). Sustainable consumption: How does social media affect food choices? </a:t>
            </a:r>
            <a:r>
              <a:rPr lang="en-US" sz="1200" b="0" i="1" u="none" strike="noStrike">
                <a:solidFill>
                  <a:srgbClr val="000000"/>
                </a:solidFill>
                <a:effectLst/>
                <a:latin typeface="Calibri" panose="020F0502020204030204" pitchFamily="34" charset="0"/>
              </a:rPr>
              <a:t>Journal of Cleaner Production</a:t>
            </a:r>
            <a:r>
              <a:rPr lang="en-US" sz="1200" b="0" i="0" u="none" strike="noStrike">
                <a:solidFill>
                  <a:srgbClr val="000000"/>
                </a:solidFill>
                <a:effectLst/>
                <a:latin typeface="Calibri" panose="020F0502020204030204" pitchFamily="34" charset="0"/>
              </a:rPr>
              <a:t>, 277, 124036.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Slow Food (2013), Slow Food’s Contribution to the Debate on the Sustainability of the Food System. Retrieved from: </a:t>
            </a:r>
            <a:r>
              <a:rPr lang="en-US" sz="1200" b="0" i="0" u="sng" strike="noStrike">
                <a:solidFill>
                  <a:srgbClr val="F79037"/>
                </a:solidFill>
                <a:effectLst/>
                <a:latin typeface="Calibri" panose="020F0502020204030204" pitchFamily="34" charset="0"/>
                <a:hlinkClick r:id="rId3"/>
              </a:rPr>
              <a:t>https://docslib.org/doc/12142127/slow-foods-contribution-to-the-debate-on-the-sustainability-of-the</a:t>
            </a:r>
            <a:r>
              <a:rPr lang="en-US" sz="1200" b="0" i="0" u="none" strike="noStrike">
                <a:solidFill>
                  <a:srgbClr val="F79037"/>
                </a:solidFill>
                <a:effectLst/>
                <a:latin typeface="Calibri" panose="020F0502020204030204" pitchFamily="34" charset="0"/>
              </a:rPr>
              <a:t> </a:t>
            </a:r>
            <a:r>
              <a:rPr lang="en-US" sz="1200" b="0" i="0">
                <a:solidFill>
                  <a:srgbClr val="F79037"/>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Smith, B. (2019) American Institute of Cancer Research: Processed Meat and Cancer. Retrieved from </a:t>
            </a:r>
            <a:r>
              <a:rPr lang="en-US" sz="1200" b="0" i="0" u="sng" strike="noStrike">
                <a:solidFill>
                  <a:srgbClr val="F79037"/>
                </a:solidFill>
                <a:effectLst/>
                <a:latin typeface="Calibri" panose="020F0502020204030204" pitchFamily="34" charset="0"/>
                <a:hlinkClick r:id="rId4"/>
              </a:rPr>
              <a:t>https://www.aicr.org/resources/blog/processed-meat-and-cancer/</a:t>
            </a:r>
            <a:r>
              <a:rPr lang="en-US" sz="1200" b="0" i="0" u="none" strike="noStrike">
                <a:solidFill>
                  <a:srgbClr val="F79037"/>
                </a:solidFill>
                <a:effectLst/>
                <a:latin typeface="Calibri" panose="020F0502020204030204" pitchFamily="34" charset="0"/>
              </a:rPr>
              <a:t> </a:t>
            </a:r>
            <a:r>
              <a:rPr lang="en-US" sz="1200" b="0" i="0">
                <a:solidFill>
                  <a:srgbClr val="F79037"/>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Smith, R., Kelly, B., </a:t>
            </a:r>
            <a:r>
              <a:rPr lang="en-US" sz="1200" b="0" i="0" u="none" strike="noStrike" err="1">
                <a:solidFill>
                  <a:srgbClr val="000000"/>
                </a:solidFill>
                <a:effectLst/>
                <a:latin typeface="Calibri" panose="020F0502020204030204" pitchFamily="34" charset="0"/>
              </a:rPr>
              <a:t>Yeatman</a:t>
            </a:r>
            <a:r>
              <a:rPr lang="en-US" sz="1200" b="0" i="0" u="none" strike="noStrike">
                <a:solidFill>
                  <a:srgbClr val="000000"/>
                </a:solidFill>
                <a:effectLst/>
                <a:latin typeface="Calibri" panose="020F0502020204030204" pitchFamily="34" charset="0"/>
              </a:rPr>
              <a:t>, H., &amp; </a:t>
            </a:r>
            <a:r>
              <a:rPr lang="en-US" sz="1200" b="0" i="0" u="none" strike="noStrike" err="1">
                <a:solidFill>
                  <a:srgbClr val="000000"/>
                </a:solidFill>
                <a:effectLst/>
                <a:latin typeface="Calibri" panose="020F0502020204030204" pitchFamily="34" charset="0"/>
              </a:rPr>
              <a:t>Boyland</a:t>
            </a:r>
            <a:r>
              <a:rPr lang="en-US" sz="1200" b="0" i="0" u="none" strike="noStrike">
                <a:solidFill>
                  <a:srgbClr val="000000"/>
                </a:solidFill>
                <a:effectLst/>
                <a:latin typeface="Calibri" panose="020F0502020204030204" pitchFamily="34" charset="0"/>
              </a:rPr>
              <a:t>, E. (2019). Food marketing influences children’s attitudes, preferences and consumption: a systematic critical review. </a:t>
            </a:r>
            <a:r>
              <a:rPr lang="en-US" sz="1200" b="0" i="1" u="none" strike="noStrike">
                <a:solidFill>
                  <a:srgbClr val="000000"/>
                </a:solidFill>
                <a:effectLst/>
                <a:latin typeface="Calibri" panose="020F0502020204030204" pitchFamily="34" charset="0"/>
              </a:rPr>
              <a:t>Nutrients</a:t>
            </a:r>
            <a:r>
              <a:rPr lang="en-US" sz="1200" b="0" i="0" u="none" strike="noStrike">
                <a:solidFill>
                  <a:srgbClr val="000000"/>
                </a:solidFill>
                <a:effectLst/>
                <a:latin typeface="Calibri" panose="020F0502020204030204" pitchFamily="34" charset="0"/>
              </a:rPr>
              <a:t>, </a:t>
            </a:r>
            <a:r>
              <a:rPr lang="en-US" sz="1200" b="0" i="1" u="none" strike="noStrike">
                <a:solidFill>
                  <a:srgbClr val="000000"/>
                </a:solidFill>
                <a:effectLst/>
                <a:latin typeface="Calibri" panose="020F0502020204030204" pitchFamily="34" charset="0"/>
              </a:rPr>
              <a:t>11</a:t>
            </a:r>
            <a:r>
              <a:rPr lang="en-US" sz="1200" b="0" i="0" u="none" strike="noStrike">
                <a:solidFill>
                  <a:srgbClr val="000000"/>
                </a:solidFill>
                <a:effectLst/>
                <a:latin typeface="Calibri" panose="020F0502020204030204" pitchFamily="34" charset="0"/>
              </a:rPr>
              <a:t>(4), 875.</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err="1">
                <a:solidFill>
                  <a:srgbClr val="000000"/>
                </a:solidFill>
                <a:effectLst/>
                <a:latin typeface="Calibri" panose="020F0502020204030204" pitchFamily="34" charset="0"/>
              </a:rPr>
              <a:t>Steavenson</a:t>
            </a:r>
            <a:r>
              <a:rPr lang="en-US" sz="1200" b="0" i="0" u="none" strike="noStrike">
                <a:solidFill>
                  <a:srgbClr val="000000"/>
                </a:solidFill>
                <a:effectLst/>
                <a:latin typeface="Calibri" panose="020F0502020204030204" pitchFamily="34" charset="0"/>
              </a:rPr>
              <a:t>, W. (2021). How things are changing for women in the kitchen. </a:t>
            </a:r>
            <a:r>
              <a:rPr lang="en-US" sz="1200" b="0" i="0" u="none" strike="noStrike">
                <a:solidFill>
                  <a:srgbClr val="000000"/>
                </a:solidFill>
                <a:effectLst/>
                <a:latin typeface="+mn-lt"/>
              </a:rPr>
              <a:t>Retrieved from </a:t>
            </a:r>
            <a:r>
              <a:rPr lang="en-US" sz="1200" b="0" i="0" u="sng" strike="noStrike">
                <a:solidFill>
                  <a:srgbClr val="F79037"/>
                </a:solidFill>
                <a:effectLst/>
                <a:latin typeface="+mn-lt"/>
                <a:hlinkClick r:id="rId5"/>
              </a:rPr>
              <a:t>https://www.ft.com/content/d8677261-e136-4969-bd5f-a19a539cbdbc</a:t>
            </a:r>
            <a:endParaRPr lang="en-US" sz="1200" b="0" i="0" u="sng" strike="noStrike">
              <a:solidFill>
                <a:srgbClr val="F79037"/>
              </a:solidFill>
              <a:latin typeface="+mn-lt"/>
            </a:endParaRPr>
          </a:p>
          <a:p>
            <a:pPr marL="93663" indent="-93663" algn="l" rtl="0" fontAlgn="base">
              <a:buFont typeface="Arial" panose="020B0604020202020204" pitchFamily="34" charset="0"/>
              <a:buChar char="•"/>
            </a:pPr>
            <a:r>
              <a:rPr lang="fi-FI" sz="1200">
                <a:solidFill>
                  <a:schemeClr val="tx1"/>
                </a:solidFill>
                <a:effectLst/>
                <a:latin typeface="+mn-lt"/>
                <a:ea typeface="Calibri" panose="020F0502020204030204" pitchFamily="34" charset="0"/>
                <a:cs typeface="Calibri" panose="020F0502020204030204" pitchFamily="34" charset="0"/>
              </a:rPr>
              <a:t>Sydänmerkki. </a:t>
            </a:r>
            <a:r>
              <a:rPr lang="fi-FI" sz="1200">
                <a:solidFill>
                  <a:schemeClr val="tx1"/>
                </a:solidFill>
                <a:effectLst/>
                <a:latin typeface="+mn-lt"/>
                <a:ea typeface="Calibri" panose="020F0502020204030204" pitchFamily="34" charset="0"/>
                <a:cs typeface="Times New Roman" panose="02020603050405020304" pitchFamily="18" charset="0"/>
              </a:rPr>
              <a:t>Esimerkkinä ravitsemusvastuusta suomalainen Sydänmerkkijärjestelmä. </a:t>
            </a:r>
            <a:r>
              <a:rPr lang="fi-FI" sz="1200" u="sng">
                <a:solidFill>
                  <a:srgbClr val="1F497D"/>
                </a:solidFill>
                <a:effectLst/>
                <a:latin typeface="+mn-lt"/>
                <a:ea typeface="Calibri" panose="020F0502020204030204" pitchFamily="34" charset="0"/>
                <a:cs typeface="Times New Roman" panose="02020603050405020304" pitchFamily="18" charset="0"/>
                <a:hlinkClick r:id="rId6"/>
              </a:rPr>
              <a:t>https://www.sydanmerkki.fi/</a:t>
            </a:r>
            <a:endParaRPr lang="fi-FI" sz="1200">
              <a:latin typeface="+mn-lt"/>
              <a:ea typeface="Calibri" panose="020F0502020204030204" pitchFamily="34" charset="0"/>
              <a:cs typeface="Times New Roman" panose="02020603050405020304" pitchFamily="18" charset="0"/>
            </a:endParaRPr>
          </a:p>
          <a:p>
            <a:pPr marL="93663" indent="-93663" algn="l" rtl="0" fontAlgn="base">
              <a:buFont typeface="Arial" panose="020B0604020202020204" pitchFamily="34" charset="0"/>
              <a:buChar char="•"/>
            </a:pPr>
            <a:r>
              <a:rPr lang="fi-FI" sz="1200">
                <a:solidFill>
                  <a:schemeClr val="tx1"/>
                </a:solidFill>
                <a:effectLst/>
                <a:latin typeface="+mn-lt"/>
                <a:ea typeface="Calibri" panose="020F0502020204030204" pitchFamily="34" charset="0"/>
                <a:cs typeface="Times New Roman" panose="02020603050405020304" pitchFamily="18" charset="0"/>
              </a:rPr>
              <a:t>Sydänliitto. Sydänmerkki löytyy vaikka mistä. </a:t>
            </a:r>
            <a:r>
              <a:rPr lang="fi-FI" sz="1200">
                <a:solidFill>
                  <a:srgbClr val="1F497D"/>
                </a:solidFill>
                <a:effectLst/>
                <a:latin typeface="+mn-lt"/>
                <a:ea typeface="Calibri" panose="020F0502020204030204" pitchFamily="34" charset="0"/>
                <a:cs typeface="Times New Roman" panose="02020603050405020304" pitchFamily="18" charset="0"/>
                <a:hlinkClick r:id="rId7"/>
              </a:rPr>
              <a:t>https://sydan.fi/artikkeli/sydanmerkki-loytyy-vaikka-mista/</a:t>
            </a:r>
            <a:endParaRPr lang="en-US" sz="1200" b="0" i="0">
              <a:solidFill>
                <a:srgbClr val="000000"/>
              </a:solidFill>
              <a:effectLst/>
              <a:latin typeface="+mn-lt"/>
            </a:endParaRPr>
          </a:p>
          <a:p>
            <a:pPr marL="93663" indent="-93663" algn="l" rtl="0" fontAlgn="base">
              <a:buFont typeface="Arial" panose="020B0604020202020204" pitchFamily="34" charset="0"/>
              <a:buChar char="•"/>
            </a:pPr>
            <a:r>
              <a:rPr lang="en-US" sz="1200" b="0" i="0" u="none" strike="noStrike" err="1">
                <a:solidFill>
                  <a:srgbClr val="000000"/>
                </a:solidFill>
                <a:effectLst/>
                <a:latin typeface="+mn-lt"/>
              </a:rPr>
              <a:t>Taillie</a:t>
            </a:r>
            <a:r>
              <a:rPr lang="en-US" sz="1200" b="0" i="0" u="none" strike="noStrike">
                <a:solidFill>
                  <a:srgbClr val="000000"/>
                </a:solidFill>
                <a:effectLst/>
                <a:latin typeface="+mn-lt"/>
              </a:rPr>
              <a:t>, L. S., </a:t>
            </a:r>
            <a:r>
              <a:rPr lang="en-US" sz="1200" b="0" i="0" u="none" strike="noStrike" err="1">
                <a:solidFill>
                  <a:srgbClr val="000000"/>
                </a:solidFill>
                <a:effectLst/>
                <a:latin typeface="+mn-lt"/>
              </a:rPr>
              <a:t>Busey</a:t>
            </a:r>
            <a:r>
              <a:rPr lang="en-US" sz="1200" b="0" i="0" u="none" strike="noStrike">
                <a:solidFill>
                  <a:srgbClr val="000000"/>
                </a:solidFill>
                <a:effectLst/>
                <a:latin typeface="+mn-lt"/>
              </a:rPr>
              <a:t>, E., </a:t>
            </a:r>
            <a:r>
              <a:rPr lang="en-US" sz="1200" b="0" i="0" u="none" strike="noStrike" err="1">
                <a:solidFill>
                  <a:srgbClr val="000000"/>
                </a:solidFill>
                <a:effectLst/>
                <a:latin typeface="+mn-lt"/>
              </a:rPr>
              <a:t>Stoltze</a:t>
            </a:r>
            <a:r>
              <a:rPr lang="en-US" sz="1200" b="0" i="0" u="none" strike="noStrike">
                <a:solidFill>
                  <a:srgbClr val="000000"/>
                </a:solidFill>
                <a:effectLst/>
                <a:latin typeface="+mn-lt"/>
              </a:rPr>
              <a:t>, F. M., &amp; </a:t>
            </a:r>
            <a:r>
              <a:rPr lang="en-US" sz="1200" b="0" i="0" u="none" strike="noStrike" err="1">
                <a:solidFill>
                  <a:srgbClr val="000000"/>
                </a:solidFill>
                <a:effectLst/>
                <a:latin typeface="+mn-lt"/>
              </a:rPr>
              <a:t>Dillman</a:t>
            </a:r>
            <a:r>
              <a:rPr lang="en-US" sz="1200" b="0" i="0" u="none" strike="noStrike">
                <a:solidFill>
                  <a:srgbClr val="000000"/>
                </a:solidFill>
                <a:effectLst/>
                <a:latin typeface="+mn-lt"/>
              </a:rPr>
              <a:t> </a:t>
            </a:r>
            <a:r>
              <a:rPr lang="en-US" sz="1200" b="0" i="0" u="none" strike="noStrike" err="1">
                <a:solidFill>
                  <a:srgbClr val="000000"/>
                </a:solidFill>
                <a:effectLst/>
                <a:latin typeface="+mn-lt"/>
              </a:rPr>
              <a:t>Carpentier</a:t>
            </a:r>
            <a:r>
              <a:rPr lang="en-US" sz="1200" b="0" i="0" u="none" strike="noStrike">
                <a:solidFill>
                  <a:srgbClr val="000000"/>
                </a:solidFill>
                <a:effectLst/>
                <a:latin typeface="+mn-lt"/>
              </a:rPr>
              <a:t>, F. R. (2019). Governmental policies to reduce unhealthy food marketing to children. </a:t>
            </a:r>
            <a:r>
              <a:rPr lang="en-US" sz="1200" b="0" i="1" u="none" strike="noStrike">
                <a:solidFill>
                  <a:srgbClr val="000000"/>
                </a:solidFill>
                <a:effectLst/>
                <a:latin typeface="+mn-lt"/>
              </a:rPr>
              <a:t>Nutrition reviews</a:t>
            </a:r>
            <a:r>
              <a:rPr lang="en-US" sz="1200" b="0" i="0" u="none" strike="noStrike">
                <a:solidFill>
                  <a:srgbClr val="000000"/>
                </a:solidFill>
                <a:effectLst/>
                <a:latin typeface="+mn-lt"/>
              </a:rPr>
              <a:t>, </a:t>
            </a:r>
            <a:r>
              <a:rPr lang="en-US" sz="1200" b="0" i="1" u="none" strike="noStrike">
                <a:solidFill>
                  <a:srgbClr val="000000"/>
                </a:solidFill>
                <a:effectLst/>
                <a:latin typeface="+mn-lt"/>
              </a:rPr>
              <a:t>77</a:t>
            </a:r>
            <a:r>
              <a:rPr lang="en-US" sz="1200" b="0" i="0" u="none" strike="noStrike">
                <a:solidFill>
                  <a:srgbClr val="000000"/>
                </a:solidFill>
                <a:effectLst/>
                <a:latin typeface="+mn-lt"/>
              </a:rPr>
              <a:t>(11), 787-816.</a:t>
            </a:r>
            <a:r>
              <a:rPr lang="en-US" sz="1200" b="0" i="0">
                <a:solidFill>
                  <a:srgbClr val="000000"/>
                </a:solidFill>
                <a:effectLst/>
                <a:latin typeface="+mn-lt"/>
              </a:rPr>
              <a:t>​</a:t>
            </a:r>
          </a:p>
          <a:p>
            <a:pPr marL="93663" indent="-93663" algn="l" rtl="0" fontAlgn="base">
              <a:buFont typeface="Arial" panose="020B0604020202020204" pitchFamily="34" charset="0"/>
              <a:buChar char="•"/>
            </a:pPr>
            <a:r>
              <a:rPr lang="en-US" sz="1200" b="0" i="0" u="none" strike="noStrike">
                <a:solidFill>
                  <a:srgbClr val="000000"/>
                </a:solidFill>
                <a:effectLst/>
                <a:latin typeface="+mn-lt"/>
              </a:rPr>
              <a:t>Terry, P., Giovannucci, E., Michels, K. B., </a:t>
            </a:r>
            <a:r>
              <a:rPr lang="en-US" sz="1200" b="0" i="0" u="none" strike="noStrike" err="1">
                <a:solidFill>
                  <a:srgbClr val="000000"/>
                </a:solidFill>
                <a:effectLst/>
                <a:latin typeface="+mn-lt"/>
              </a:rPr>
              <a:t>Bergkvist</a:t>
            </a:r>
            <a:r>
              <a:rPr lang="en-US" sz="1200" b="0" i="0" u="none" strike="noStrike">
                <a:solidFill>
                  <a:srgbClr val="000000"/>
                </a:solidFill>
                <a:effectLst/>
                <a:latin typeface="+mn-lt"/>
              </a:rPr>
              <a:t>, L., Hansen, H., Holmberg, L., &amp; </a:t>
            </a:r>
            <a:r>
              <a:rPr lang="en-US" sz="1200" b="0" i="0" u="none" strike="noStrike" err="1">
                <a:solidFill>
                  <a:srgbClr val="000000"/>
                </a:solidFill>
                <a:effectLst/>
                <a:latin typeface="+mn-lt"/>
              </a:rPr>
              <a:t>Wolk</a:t>
            </a:r>
            <a:r>
              <a:rPr lang="en-US" sz="1200" b="0" i="0" u="none" strike="noStrike">
                <a:solidFill>
                  <a:srgbClr val="000000"/>
                </a:solidFill>
                <a:effectLst/>
                <a:latin typeface="+mn-lt"/>
              </a:rPr>
              <a:t>, A. (2001). Fruit, vegetables, dietary fiber, and risk of colorectal cancer. </a:t>
            </a:r>
            <a:r>
              <a:rPr lang="en-US" sz="1200" b="0" i="1" u="none" strike="noStrike">
                <a:solidFill>
                  <a:srgbClr val="000000"/>
                </a:solidFill>
                <a:effectLst/>
                <a:latin typeface="+mn-lt"/>
              </a:rPr>
              <a:t>Journal of the National Cancer Institute</a:t>
            </a:r>
            <a:r>
              <a:rPr lang="en-US" sz="1200" b="0" i="0" u="none" strike="noStrike">
                <a:solidFill>
                  <a:srgbClr val="000000"/>
                </a:solidFill>
                <a:effectLst/>
                <a:latin typeface="+mn-lt"/>
              </a:rPr>
              <a:t>, 93(7), 525-533. </a:t>
            </a:r>
            <a:r>
              <a:rPr lang="en-US" sz="1200" b="0" i="0">
                <a:solidFill>
                  <a:srgbClr val="000000"/>
                </a:solidFill>
                <a:effectLst/>
                <a:latin typeface="+mn-lt"/>
              </a:rPr>
              <a:t>​</a:t>
            </a:r>
          </a:p>
          <a:p>
            <a:pPr marL="93663" indent="-93663" algn="l" rtl="0" fontAlgn="base">
              <a:buFont typeface="Arial" panose="020B0604020202020204" pitchFamily="34" charset="0"/>
              <a:buChar char="•"/>
            </a:pPr>
            <a:r>
              <a:rPr lang="en-US" sz="1200" b="0" i="0" u="none" strike="noStrike">
                <a:solidFill>
                  <a:srgbClr val="000000"/>
                </a:solidFill>
                <a:effectLst/>
                <a:latin typeface="+mn-lt"/>
              </a:rPr>
              <a:t>The Economic </a:t>
            </a:r>
            <a:r>
              <a:rPr lang="en-US" sz="1200" b="0" i="0" u="none" strike="noStrike">
                <a:solidFill>
                  <a:srgbClr val="000000"/>
                </a:solidFill>
                <a:effectLst/>
                <a:latin typeface="Calibri" panose="020F0502020204030204" pitchFamily="34" charset="0"/>
              </a:rPr>
              <a:t>Times (2023), What is 'Fair Trade Price' Retrieved from </a:t>
            </a:r>
            <a:r>
              <a:rPr lang="en-US" sz="1200" b="0" i="0" u="sng" strike="noStrike">
                <a:solidFill>
                  <a:srgbClr val="F79037"/>
                </a:solidFill>
                <a:effectLst/>
                <a:latin typeface="Calibri" panose="020F0502020204030204" pitchFamily="34" charset="0"/>
                <a:hlinkClick r:id="rId8"/>
              </a:rPr>
              <a:t>https://economictimes.indiatimes.com/definition/fair-trade-price</a:t>
            </a:r>
            <a:r>
              <a:rPr lang="en-US" sz="1200" b="0" i="0" u="none" strike="noStrike">
                <a:solidFill>
                  <a:srgbClr val="F79037"/>
                </a:solidFill>
                <a:effectLst/>
                <a:latin typeface="Calibri" panose="020F0502020204030204" pitchFamily="34" charset="0"/>
              </a:rPr>
              <a:t> </a:t>
            </a:r>
            <a:r>
              <a:rPr lang="en-US" sz="1200" b="0" i="0" u="none" strike="noStrike">
                <a:solidFill>
                  <a:srgbClr val="000000"/>
                </a:solidFill>
                <a:effectLst/>
                <a:latin typeface="Calibri" panose="020F0502020204030204" pitchFamily="34" charset="0"/>
              </a:rPr>
              <a:t>(Access Date: 06.02.2023)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Thompson, P. B. (2018) Farming, The Virtues, and Agrarian Philosophy. In The Oxford Handbook of Food Ethics. Barnhill, A., Doggett, T. &amp; </a:t>
            </a:r>
            <a:r>
              <a:rPr lang="en-US" sz="1200" b="0" i="0" u="none" strike="noStrike" err="1">
                <a:solidFill>
                  <a:srgbClr val="000000"/>
                </a:solidFill>
                <a:effectLst/>
                <a:latin typeface="Calibri" panose="020F0502020204030204" pitchFamily="34" charset="0"/>
              </a:rPr>
              <a:t>Budolfson</a:t>
            </a:r>
            <a:r>
              <a:rPr lang="en-US" sz="1200" b="0" i="0" u="none" strike="noStrike">
                <a:solidFill>
                  <a:srgbClr val="000000"/>
                </a:solidFill>
                <a:effectLst/>
                <a:latin typeface="Calibri" panose="020F0502020204030204" pitchFamily="34" charset="0"/>
              </a:rPr>
              <a:t>, M. (Eds.). Oxford University Press.</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Tosi, A. (2007). Re-housing and social reintegration of homeless people: A case study from Milan. Innovation. </a:t>
            </a:r>
            <a:r>
              <a:rPr lang="en-US" sz="1200" b="0" i="1" u="none" strike="noStrike">
                <a:solidFill>
                  <a:srgbClr val="000000"/>
                </a:solidFill>
                <a:effectLst/>
                <a:latin typeface="Calibri" panose="020F0502020204030204" pitchFamily="34" charset="0"/>
              </a:rPr>
              <a:t>The European Journal of Social Science Research</a:t>
            </a:r>
            <a:r>
              <a:rPr lang="en-US" sz="1200" b="0" i="0" u="none" strike="noStrike">
                <a:solidFill>
                  <a:srgbClr val="000000"/>
                </a:solidFill>
                <a:effectLst/>
                <a:latin typeface="Calibri" panose="020F0502020204030204" pitchFamily="34" charset="0"/>
              </a:rPr>
              <a:t>, 18(2), 183-203.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err="1">
                <a:solidFill>
                  <a:srgbClr val="000000"/>
                </a:solidFill>
                <a:effectLst/>
                <a:latin typeface="Calibri" panose="020F0502020204030204" pitchFamily="34" charset="0"/>
              </a:rPr>
              <a:t>Traïni</a:t>
            </a:r>
            <a:r>
              <a:rPr lang="en-US" sz="1200" b="0" i="0" u="none" strike="noStrike">
                <a:solidFill>
                  <a:srgbClr val="000000"/>
                </a:solidFill>
                <a:effectLst/>
                <a:latin typeface="Calibri" panose="020F0502020204030204" pitchFamily="34" charset="0"/>
              </a:rPr>
              <a:t>, C. (2016). T</a:t>
            </a:r>
            <a:r>
              <a:rPr lang="en-US" sz="1200" b="0" i="1" u="none" strike="noStrike">
                <a:solidFill>
                  <a:srgbClr val="000000"/>
                </a:solidFill>
                <a:effectLst/>
                <a:latin typeface="Calibri" panose="020F0502020204030204" pitchFamily="34" charset="0"/>
              </a:rPr>
              <a:t>he Animal Rights Struggle: An Essay in Historical Sociology</a:t>
            </a:r>
            <a:r>
              <a:rPr lang="en-US" sz="1200" b="0" i="0" u="none" strike="noStrike">
                <a:solidFill>
                  <a:srgbClr val="000000"/>
                </a:solidFill>
                <a:effectLst/>
                <a:latin typeface="Calibri" panose="020F0502020204030204" pitchFamily="34" charset="0"/>
              </a:rPr>
              <a:t>. HAL Id: halshs-02864005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United States Copyright Office, (n.d.) What is Copyright? </a:t>
            </a:r>
            <a:r>
              <a:rPr lang="en-US" sz="1200" b="0" i="0" u="sng" strike="noStrike">
                <a:solidFill>
                  <a:srgbClr val="F79037"/>
                </a:solidFill>
                <a:effectLst/>
                <a:latin typeface="Calibri" panose="020F0502020204030204" pitchFamily="34" charset="0"/>
                <a:hlinkClick r:id="rId9"/>
              </a:rPr>
              <a:t>https://www.copyright.gov/what-is-copyright/</a:t>
            </a:r>
            <a:r>
              <a:rPr lang="en-US" sz="1200" b="0" i="0" u="none" strike="noStrike">
                <a:solidFill>
                  <a:srgbClr val="F79037"/>
                </a:solidFill>
                <a:effectLst/>
                <a:latin typeface="Calibri" panose="020F0502020204030204" pitchFamily="34" charset="0"/>
              </a:rPr>
              <a:t> </a:t>
            </a:r>
            <a:r>
              <a:rPr lang="en-US" sz="1200" b="0" i="0">
                <a:solidFill>
                  <a:srgbClr val="F79037"/>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United States Environmental Protection Agency [EPA] (2020) Sources of Greenhouse Gas Emissions, Retrieved from </a:t>
            </a:r>
            <a:r>
              <a:rPr lang="en-US" sz="1200" b="0" i="0" u="sng" strike="noStrike">
                <a:solidFill>
                  <a:srgbClr val="F79037"/>
                </a:solidFill>
                <a:effectLst/>
                <a:latin typeface="Calibri" panose="020F0502020204030204" pitchFamily="34" charset="0"/>
                <a:hlinkClick r:id="rId10"/>
              </a:rPr>
              <a:t>https://www.epa.gov/greenvehicles/fast-facts-transportation-greenhouse-gas-emissions</a:t>
            </a:r>
            <a:r>
              <a:rPr lang="en-US" sz="1200" b="0" i="0">
                <a:solidFill>
                  <a:srgbClr val="F79037"/>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United States Patent and Trademark Office [USPTO] (2016). Electronic Information Products Division, Patent Technology Monitoring Team. </a:t>
            </a:r>
            <a:r>
              <a:rPr lang="en-US" sz="1200" b="0" i="0" u="sng" strike="noStrike">
                <a:solidFill>
                  <a:srgbClr val="F79037"/>
                </a:solidFill>
                <a:effectLst/>
                <a:latin typeface="Calibri" panose="020F0502020204030204" pitchFamily="34" charset="0"/>
                <a:hlinkClick r:id="rId11"/>
              </a:rPr>
              <a:t>https://www.uspto.gov/web/offices/ac/ido/oeip/taf/data/patdesc.htm</a:t>
            </a:r>
            <a:r>
              <a:rPr lang="en-US" sz="1200" b="0" i="0" u="none" strike="noStrike">
                <a:solidFill>
                  <a:srgbClr val="000000"/>
                </a:solidFill>
                <a:effectLst/>
                <a:latin typeface="Calibri" panose="020F0502020204030204" pitchFamily="34" charset="0"/>
              </a:rPr>
              <a:t> </a:t>
            </a:r>
            <a:r>
              <a:rPr lang="en-US" sz="1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United Nations [UN</a:t>
            </a:r>
            <a:r>
              <a:rPr lang="en-US" sz="1200" b="1" i="0" u="none" strike="noStrike">
                <a:solidFill>
                  <a:srgbClr val="000000"/>
                </a:solidFill>
                <a:effectLst/>
                <a:latin typeface="Calibri" panose="020F0502020204030204" pitchFamily="34" charset="0"/>
              </a:rPr>
              <a:t>] </a:t>
            </a:r>
            <a:r>
              <a:rPr lang="en-US" sz="1200" b="0" i="0" u="none" strike="noStrike">
                <a:solidFill>
                  <a:srgbClr val="000000"/>
                </a:solidFill>
                <a:effectLst/>
                <a:latin typeface="Calibri" panose="020F0502020204030204" pitchFamily="34" charset="0"/>
              </a:rPr>
              <a:t>(n.d.) Goal 12: Ensure sustainable consumption and production patterns. </a:t>
            </a:r>
            <a:r>
              <a:rPr lang="en-US" sz="1200" b="0" i="0" u="sng" strike="noStrike">
                <a:solidFill>
                  <a:srgbClr val="F79037"/>
                </a:solidFill>
                <a:effectLst/>
                <a:latin typeface="Calibri" panose="020F0502020204030204" pitchFamily="34" charset="0"/>
                <a:hlinkClick r:id="rId12"/>
              </a:rPr>
              <a:t>https://www.un.org/sustainabledevelopment/sustainable-consumption-production/</a:t>
            </a:r>
            <a:r>
              <a:rPr lang="en-US" sz="1200" b="0" i="0" u="none" strike="noStrike">
                <a:solidFill>
                  <a:srgbClr val="000000"/>
                </a:solidFill>
                <a:effectLst/>
                <a:latin typeface="Calibri" panose="020F0502020204030204" pitchFamily="34" charset="0"/>
              </a:rPr>
              <a:t> (Access Date: 10.08.2022).</a:t>
            </a:r>
            <a:endParaRPr lang="en-US" sz="2000" b="0" i="0">
              <a:solidFill>
                <a:srgbClr val="000000"/>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a:xfrm>
            <a:off x="6712081" y="10042297"/>
            <a:ext cx="1047264" cy="465822"/>
          </a:xfrm>
        </p:spPr>
        <p:txBody>
          <a:bodyPr/>
          <a:lstStyle/>
          <a:p>
            <a:pPr algn="l" rtl="0"/>
            <a:fld id="{CB2079F2-58AF-ED44-82D7-E04B2F6FD686}" type="slidenum">
              <a:rPr lang="en-US" smtClean="0"/>
              <a:pPr algn="l" rtl="0"/>
              <a:t>67</a:t>
            </a:fld>
            <a:endParaRPr lang="en-US"/>
          </a:p>
        </p:txBody>
      </p:sp>
      <p:grpSp>
        <p:nvGrpSpPr>
          <p:cNvPr id="4" name="Graphic 2">
            <a:extLst>
              <a:ext uri="{FF2B5EF4-FFF2-40B4-BE49-F238E27FC236}">
                <a16:creationId xmlns:a16="http://schemas.microsoft.com/office/drawing/2014/main" id="{68939201-0DB0-608A-5334-0FC1667B4407}"/>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2049AA31-3351-2F60-02EB-CF8784C515B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2F03836A-206A-3DD1-FD27-CFD841DDD3C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6B8283E2-3A30-64A1-C553-C9021F5A153B}"/>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0196F74B-208C-5B42-8726-2785D504592B}"/>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EAD1F7F2-1FC8-E513-8C72-A632468B46F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C17570F-9080-CA03-4032-27DFC6EB82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A0090B3B-993D-6EAE-70F9-A7AE3A5D151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AFA78B6-CA8F-296A-AD4D-01C7487B01AC}"/>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9EFF9A65-C683-5D2C-0234-FB65FCBCDE2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DF677360-E397-1AA3-3FEE-C4ACBCE8557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407698D6-0551-E415-6E73-7F955EDDD5A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2F3CC7AC-D756-37BC-B888-416A2E8AFDC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EF67014F-91E7-3F75-BDFC-60085DB53C5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F9AA9AA4-B141-F744-D06F-60CB9E6EDDE9}"/>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85742D4A-DBA9-915C-F610-A6344F5ED6B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7172D926-6D7C-9916-863B-9002F58E9EFF}"/>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14EDF037-B6E4-1940-5E0C-9F044CBA1A9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D95E93F5-1594-E99C-F779-431C4E0699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E9671A77-10F7-9CDF-FB5E-FC90416E82C0}"/>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F27D8B3B-8812-36E3-0970-5BD3F266C88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709A9FD-AEBA-A524-5424-060CD70D011E}"/>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0CB296E-B394-473C-B7B0-F7AEC6C1A9B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0F408DDF-813B-C194-0DE4-F27104DD80C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CEAB8B6C-67A5-C21F-6640-33107F336F4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6F916FDA-1045-7BE4-C585-B9C2E411853F}"/>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AA3BF402-C145-00BC-1DF9-C264BB17F85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27677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C5B4C-297A-19BC-DA4E-22784BBA83FD}"/>
              </a:ext>
            </a:extLst>
          </p:cNvPr>
          <p:cNvSpPr>
            <a:spLocks noGrp="1"/>
          </p:cNvSpPr>
          <p:nvPr>
            <p:ph type="body" sz="quarter" idx="32"/>
          </p:nvPr>
        </p:nvSpPr>
        <p:spPr>
          <a:xfrm>
            <a:off x="635431" y="1651379"/>
            <a:ext cx="6260372" cy="7653445"/>
          </a:xfrm>
        </p:spPr>
        <p:txBody>
          <a:bodyPr lIns="91440" tIns="45720" rIns="91440" bIns="45720" numCol="1" spcCol="288000" anchor="t">
            <a:noAutofit/>
          </a:bodyPr>
          <a:lstStyle/>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Riches, G. and </a:t>
            </a:r>
            <a:r>
              <a:rPr lang="en-US" sz="1100" b="0" i="0" u="none" strike="noStrike" err="1">
                <a:solidFill>
                  <a:srgbClr val="000000"/>
                </a:solidFill>
                <a:effectLst/>
                <a:latin typeface="Calibri" panose="020F0502020204030204" pitchFamily="34" charset="0"/>
              </a:rPr>
              <a:t>Silvasti</a:t>
            </a:r>
            <a:r>
              <a:rPr lang="en-US" sz="1100" b="0" i="0" u="none" strike="noStrike">
                <a:solidFill>
                  <a:srgbClr val="000000"/>
                </a:solidFill>
                <a:effectLst/>
                <a:latin typeface="Calibri" panose="020F0502020204030204" pitchFamily="34" charset="0"/>
              </a:rPr>
              <a:t>, T. (2014)  </a:t>
            </a:r>
            <a:r>
              <a:rPr lang="en-US" sz="1100" b="0" i="1" u="none" strike="noStrike">
                <a:solidFill>
                  <a:srgbClr val="000000"/>
                </a:solidFill>
                <a:effectLst/>
                <a:latin typeface="Calibri" panose="020F0502020204030204" pitchFamily="34" charset="0"/>
              </a:rPr>
              <a:t>Hunger in Rich World: Food Aid and Right to Food Perspectives</a:t>
            </a:r>
            <a:r>
              <a:rPr lang="en-US" sz="1100" b="0" i="0" u="none" strike="noStrike">
                <a:solidFill>
                  <a:srgbClr val="000000"/>
                </a:solidFill>
                <a:effectLst/>
                <a:latin typeface="Calibri" panose="020F0502020204030204" pitchFamily="34" charset="0"/>
              </a:rPr>
              <a:t>. Springer.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Rivera Medina, C., Briones </a:t>
            </a:r>
            <a:r>
              <a:rPr lang="en-US" sz="1100" b="0" i="0" u="none" strike="noStrike" err="1">
                <a:solidFill>
                  <a:srgbClr val="000000"/>
                </a:solidFill>
                <a:effectLst/>
                <a:latin typeface="Calibri" panose="020F0502020204030204" pitchFamily="34" charset="0"/>
              </a:rPr>
              <a:t>Urbano</a:t>
            </a:r>
            <a:r>
              <a:rPr lang="en-US" sz="1100" b="0" i="0" u="none" strike="noStrike">
                <a:solidFill>
                  <a:srgbClr val="000000"/>
                </a:solidFill>
                <a:effectLst/>
                <a:latin typeface="Calibri" panose="020F0502020204030204" pitchFamily="34" charset="0"/>
              </a:rPr>
              <a:t>, M., de Jesús Espinosa, A., &amp; Toledo López, Á. (2020). Eating habits associated with nutrition-related knowledge among university students enrolled in academic programs related to nutrition and culinary arts in Puerto Rico. </a:t>
            </a:r>
            <a:r>
              <a:rPr lang="en-US" sz="1100" b="0" i="1" u="none" strike="noStrike">
                <a:solidFill>
                  <a:srgbClr val="000000"/>
                </a:solidFill>
                <a:effectLst/>
                <a:latin typeface="Calibri" panose="020F0502020204030204" pitchFamily="34" charset="0"/>
              </a:rPr>
              <a:t>Nutrients</a:t>
            </a:r>
            <a:r>
              <a:rPr lang="en-US" sz="1100" b="0" i="0" u="none" strike="noStrike">
                <a:solidFill>
                  <a:srgbClr val="000000"/>
                </a:solidFill>
                <a:effectLst/>
                <a:latin typeface="Calibri" panose="020F0502020204030204" pitchFamily="34" charset="0"/>
              </a:rPr>
              <a:t>, </a:t>
            </a:r>
            <a:r>
              <a:rPr lang="en-US" sz="1100" b="0" i="1" u="none" strike="noStrike">
                <a:solidFill>
                  <a:srgbClr val="000000"/>
                </a:solidFill>
                <a:effectLst/>
                <a:latin typeface="Calibri" panose="020F0502020204030204" pitchFamily="34" charset="0"/>
              </a:rPr>
              <a:t>12</a:t>
            </a:r>
            <a:r>
              <a:rPr lang="en-US" sz="1100" b="0" i="0" u="none" strike="noStrike">
                <a:solidFill>
                  <a:srgbClr val="000000"/>
                </a:solidFill>
                <a:effectLst/>
                <a:latin typeface="Calibri" panose="020F0502020204030204" pitchFamily="34" charset="0"/>
              </a:rPr>
              <a:t>(5), 1408.</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err="1">
                <a:solidFill>
                  <a:srgbClr val="000000"/>
                </a:solidFill>
                <a:effectLst/>
                <a:latin typeface="Calibri" panose="020F0502020204030204" pitchFamily="34" charset="0"/>
              </a:rPr>
              <a:t>Röös</a:t>
            </a:r>
            <a:r>
              <a:rPr lang="en-US" sz="1100" b="0" i="0" u="none" strike="noStrike">
                <a:solidFill>
                  <a:srgbClr val="000000"/>
                </a:solidFill>
                <a:effectLst/>
                <a:latin typeface="Calibri" panose="020F0502020204030204" pitchFamily="34" charset="0"/>
              </a:rPr>
              <a:t>, E., Garnett, T., </a:t>
            </a:r>
            <a:r>
              <a:rPr lang="en-US" sz="1100" b="0" i="0" u="none" strike="noStrike" err="1">
                <a:solidFill>
                  <a:srgbClr val="000000"/>
                </a:solidFill>
                <a:effectLst/>
                <a:latin typeface="Calibri" panose="020F0502020204030204" pitchFamily="34" charset="0"/>
              </a:rPr>
              <a:t>Watz</a:t>
            </a:r>
            <a:r>
              <a:rPr lang="en-US" sz="1100" b="0" i="0" u="none" strike="noStrike">
                <a:solidFill>
                  <a:srgbClr val="000000"/>
                </a:solidFill>
                <a:effectLst/>
                <a:latin typeface="Calibri" panose="020F0502020204030204" pitchFamily="34" charset="0"/>
              </a:rPr>
              <a:t>, V., &amp; </a:t>
            </a:r>
            <a:r>
              <a:rPr lang="en-US" sz="1100" b="0" i="0" u="none" strike="noStrike" err="1">
                <a:solidFill>
                  <a:srgbClr val="000000"/>
                </a:solidFill>
                <a:effectLst/>
                <a:latin typeface="Calibri" panose="020F0502020204030204" pitchFamily="34" charset="0"/>
              </a:rPr>
              <a:t>Sjörs</a:t>
            </a:r>
            <a:r>
              <a:rPr lang="en-US" sz="1100" b="0" i="0" u="none" strike="noStrike">
                <a:solidFill>
                  <a:srgbClr val="000000"/>
                </a:solidFill>
                <a:effectLst/>
                <a:latin typeface="Calibri" panose="020F0502020204030204" pitchFamily="34" charset="0"/>
              </a:rPr>
              <a:t>, C. (2018). The role of dairy and plant based dairy alternatives in sustainable diets. SLU Future Food Reports; 3. ISBN: 978-91-576-9604-5 [Report].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van </a:t>
            </a:r>
            <a:r>
              <a:rPr lang="en-US" sz="1100" b="0" i="0" u="none" strike="noStrike" err="1">
                <a:solidFill>
                  <a:srgbClr val="000000"/>
                </a:solidFill>
                <a:effectLst/>
                <a:latin typeface="Calibri" panose="020F0502020204030204" pitchFamily="34" charset="0"/>
              </a:rPr>
              <a:t>Poppel</a:t>
            </a:r>
            <a:r>
              <a:rPr lang="en-US" sz="1100" b="0" i="0" u="none" strike="noStrike">
                <a:solidFill>
                  <a:srgbClr val="000000"/>
                </a:solidFill>
                <a:effectLst/>
                <a:latin typeface="Calibri" panose="020F0502020204030204" pitchFamily="34" charset="0"/>
              </a:rPr>
              <a:t>, G., Verhoeven, D. T., </a:t>
            </a:r>
            <a:r>
              <a:rPr lang="en-US" sz="1100" b="0" i="0" u="none" strike="noStrike" err="1">
                <a:solidFill>
                  <a:srgbClr val="000000"/>
                </a:solidFill>
                <a:effectLst/>
                <a:latin typeface="Calibri" panose="020F0502020204030204" pitchFamily="34" charset="0"/>
              </a:rPr>
              <a:t>Verhagen</a:t>
            </a:r>
            <a:r>
              <a:rPr lang="en-US" sz="1100" b="0" i="0" u="none" strike="noStrike">
                <a:solidFill>
                  <a:srgbClr val="000000"/>
                </a:solidFill>
                <a:effectLst/>
                <a:latin typeface="Calibri" panose="020F0502020204030204" pitchFamily="34" charset="0"/>
              </a:rPr>
              <a:t>, H., &amp; </a:t>
            </a:r>
            <a:r>
              <a:rPr lang="en-US" sz="1100" b="0" i="0" u="none" strike="noStrike" err="1">
                <a:solidFill>
                  <a:srgbClr val="000000"/>
                </a:solidFill>
                <a:effectLst/>
                <a:latin typeface="Calibri" panose="020F0502020204030204" pitchFamily="34" charset="0"/>
              </a:rPr>
              <a:t>Goldbohm</a:t>
            </a:r>
            <a:r>
              <a:rPr lang="en-US" sz="1100" b="0" i="0" u="none" strike="noStrike">
                <a:solidFill>
                  <a:srgbClr val="000000"/>
                </a:solidFill>
                <a:effectLst/>
                <a:latin typeface="Calibri" panose="020F0502020204030204" pitchFamily="34" charset="0"/>
              </a:rPr>
              <a:t>, R. A. (1999). Brassica vegetables and cancer prevention. In Advances in nutrition and cancer, 2, 159-168. Springer, Boston, MA.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GB" sz="1100" b="0" i="0" u="none" strike="noStrike" err="1">
                <a:solidFill>
                  <a:srgbClr val="000000"/>
                </a:solidFill>
                <a:effectLst/>
                <a:latin typeface="Calibri" panose="020F0502020204030204" pitchFamily="34" charset="0"/>
              </a:rPr>
              <a:t>Vermeir</a:t>
            </a:r>
            <a:r>
              <a:rPr lang="en-GB" sz="1100" b="0" i="0" u="none" strike="noStrike">
                <a:solidFill>
                  <a:srgbClr val="000000"/>
                </a:solidFill>
                <a:effectLst/>
                <a:latin typeface="Calibri" panose="020F0502020204030204" pitchFamily="34" charset="0"/>
              </a:rPr>
              <a:t>, I., </a:t>
            </a:r>
            <a:r>
              <a:rPr lang="en-GB" sz="1100" b="0" i="0" u="none" strike="noStrike" err="1">
                <a:solidFill>
                  <a:srgbClr val="000000"/>
                </a:solidFill>
                <a:effectLst/>
                <a:latin typeface="Calibri" panose="020F0502020204030204" pitchFamily="34" charset="0"/>
              </a:rPr>
              <a:t>Weijters</a:t>
            </a:r>
            <a:r>
              <a:rPr lang="en-GB" sz="1100" b="0" i="0" u="none" strike="noStrike">
                <a:solidFill>
                  <a:srgbClr val="000000"/>
                </a:solidFill>
                <a:effectLst/>
                <a:latin typeface="Calibri" panose="020F0502020204030204" pitchFamily="34" charset="0"/>
              </a:rPr>
              <a:t>, B., </a:t>
            </a:r>
            <a:r>
              <a:rPr lang="en-GB" sz="1100" b="0" i="0" u="none" strike="noStrike" err="1">
                <a:solidFill>
                  <a:srgbClr val="000000"/>
                </a:solidFill>
                <a:effectLst/>
                <a:latin typeface="Calibri" panose="020F0502020204030204" pitchFamily="34" charset="0"/>
              </a:rPr>
              <a:t>Houwer</a:t>
            </a:r>
            <a:r>
              <a:rPr lang="en-GB" sz="1100" b="0" i="0" u="none" strike="noStrike">
                <a:solidFill>
                  <a:srgbClr val="000000"/>
                </a:solidFill>
                <a:effectLst/>
                <a:latin typeface="Calibri" panose="020F0502020204030204" pitchFamily="34" charset="0"/>
              </a:rPr>
              <a:t>, J.D., </a:t>
            </a:r>
            <a:r>
              <a:rPr lang="en-GB" sz="1100" b="0" i="0" u="none" strike="noStrike" err="1">
                <a:solidFill>
                  <a:srgbClr val="000000"/>
                </a:solidFill>
                <a:effectLst/>
                <a:latin typeface="Calibri" panose="020F0502020204030204" pitchFamily="34" charset="0"/>
              </a:rPr>
              <a:t>Geuens</a:t>
            </a:r>
            <a:r>
              <a:rPr lang="en-GB" sz="1100" b="0" i="0" u="none" strike="noStrike">
                <a:solidFill>
                  <a:srgbClr val="000000"/>
                </a:solidFill>
                <a:effectLst/>
                <a:latin typeface="Calibri" panose="020F0502020204030204" pitchFamily="34" charset="0"/>
              </a:rPr>
              <a:t>, M., </a:t>
            </a:r>
            <a:r>
              <a:rPr lang="en-GB" sz="1100" b="0" i="0" u="none" strike="noStrike" err="1">
                <a:solidFill>
                  <a:srgbClr val="000000"/>
                </a:solidFill>
                <a:effectLst/>
                <a:latin typeface="Calibri" panose="020F0502020204030204" pitchFamily="34" charset="0"/>
              </a:rPr>
              <a:t>Slabbinck</a:t>
            </a:r>
            <a:r>
              <a:rPr lang="en-GB" sz="1100" b="0" i="0" u="none" strike="noStrike">
                <a:solidFill>
                  <a:srgbClr val="000000"/>
                </a:solidFill>
                <a:effectLst/>
                <a:latin typeface="Calibri" panose="020F0502020204030204" pitchFamily="34" charset="0"/>
              </a:rPr>
              <a:t>, H., </a:t>
            </a:r>
            <a:r>
              <a:rPr lang="en-GB" sz="1100" b="0" i="0" u="none" strike="noStrike" err="1">
                <a:solidFill>
                  <a:srgbClr val="000000"/>
                </a:solidFill>
                <a:effectLst/>
                <a:latin typeface="Calibri" panose="020F0502020204030204" pitchFamily="34" charset="0"/>
              </a:rPr>
              <a:t>Spruyt</a:t>
            </a:r>
            <a:r>
              <a:rPr lang="en-GB" sz="1100" b="0" i="0" u="none" strike="noStrike">
                <a:solidFill>
                  <a:srgbClr val="000000"/>
                </a:solidFill>
                <a:effectLst/>
                <a:latin typeface="Calibri" panose="020F0502020204030204" pitchFamily="34" charset="0"/>
              </a:rPr>
              <a:t>, A., </a:t>
            </a:r>
            <a:r>
              <a:rPr lang="en-GB" sz="1100" b="0" i="0" u="none" strike="noStrike" err="1">
                <a:solidFill>
                  <a:srgbClr val="000000"/>
                </a:solidFill>
                <a:effectLst/>
                <a:latin typeface="Calibri" panose="020F0502020204030204" pitchFamily="34" charset="0"/>
              </a:rPr>
              <a:t>Kerckhove</a:t>
            </a:r>
            <a:r>
              <a:rPr lang="en-GB" sz="1100" b="0" i="0" u="none" strike="noStrike">
                <a:solidFill>
                  <a:srgbClr val="000000"/>
                </a:solidFill>
                <a:effectLst/>
                <a:latin typeface="Calibri" panose="020F0502020204030204" pitchFamily="34" charset="0"/>
              </a:rPr>
              <a:t>, A.V., </a:t>
            </a:r>
            <a:r>
              <a:rPr lang="en-GB" sz="1100" b="0" i="0" u="none" strike="noStrike" err="1">
                <a:solidFill>
                  <a:srgbClr val="000000"/>
                </a:solidFill>
                <a:effectLst/>
                <a:latin typeface="Calibri" panose="020F0502020204030204" pitchFamily="34" charset="0"/>
              </a:rPr>
              <a:t>Lippevelde</a:t>
            </a:r>
            <a:r>
              <a:rPr lang="en-GB" sz="1100" b="0" i="0" u="none" strike="noStrike">
                <a:solidFill>
                  <a:srgbClr val="000000"/>
                </a:solidFill>
                <a:effectLst/>
                <a:latin typeface="Calibri" panose="020F0502020204030204" pitchFamily="34" charset="0"/>
              </a:rPr>
              <a:t>, W.V., </a:t>
            </a:r>
            <a:r>
              <a:rPr lang="en-GB" sz="1100" b="0" i="0" u="none" strike="noStrike" err="1">
                <a:solidFill>
                  <a:srgbClr val="000000"/>
                </a:solidFill>
                <a:effectLst/>
                <a:latin typeface="Calibri" panose="020F0502020204030204" pitchFamily="34" charset="0"/>
              </a:rPr>
              <a:t>Steur</a:t>
            </a:r>
            <a:r>
              <a:rPr lang="en-GB" sz="1100" b="0" i="0" u="none" strike="noStrike">
                <a:solidFill>
                  <a:srgbClr val="000000"/>
                </a:solidFill>
                <a:effectLst/>
                <a:latin typeface="Calibri" panose="020F0502020204030204" pitchFamily="34" charset="0"/>
              </a:rPr>
              <a:t>, H. D., Verbeke, W. (2020) Environmentally Sustainable Food Consumption: A Review and Research Agenda From a Goal-Directed Perspective. </a:t>
            </a:r>
            <a:r>
              <a:rPr lang="en-GB" sz="1100" b="0" i="1" u="none" strike="noStrike">
                <a:solidFill>
                  <a:srgbClr val="000000"/>
                </a:solidFill>
                <a:effectLst/>
                <a:latin typeface="Calibri" panose="020F0502020204030204" pitchFamily="34" charset="0"/>
              </a:rPr>
              <a:t>Frontiers in Psychology</a:t>
            </a:r>
            <a:r>
              <a:rPr lang="en-GB" sz="1100" b="0" i="0" u="none" strike="noStrike">
                <a:solidFill>
                  <a:srgbClr val="000000"/>
                </a:solidFill>
                <a:effectLst/>
                <a:latin typeface="Calibri" panose="020F0502020204030204" pitchFamily="34" charset="0"/>
              </a:rPr>
              <a:t>, 11, 1603. </a:t>
            </a:r>
            <a:r>
              <a:rPr lang="en-GB" sz="1100" b="0" i="0" u="sng" strike="noStrike">
                <a:solidFill>
                  <a:srgbClr val="F79037"/>
                </a:solidFill>
                <a:effectLst/>
                <a:latin typeface="Calibri" panose="020F0502020204030204" pitchFamily="34" charset="0"/>
                <a:hlinkClick r:id="rId2"/>
              </a:rPr>
              <a:t>https://doi.org/10.3389/fpsyg.2020.01603</a:t>
            </a:r>
            <a:r>
              <a:rPr lang="en-GB"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err="1">
                <a:solidFill>
                  <a:srgbClr val="000000"/>
                </a:solidFill>
                <a:effectLst/>
                <a:latin typeface="Calibri" panose="020F0502020204030204" pitchFamily="34" charset="0"/>
              </a:rPr>
              <a:t>Vlaholias</a:t>
            </a:r>
            <a:r>
              <a:rPr lang="en-US" sz="1100" b="0" i="0" u="none" strike="noStrike">
                <a:solidFill>
                  <a:srgbClr val="000000"/>
                </a:solidFill>
                <a:effectLst/>
                <a:latin typeface="Calibri" panose="020F0502020204030204" pitchFamily="34" charset="0"/>
              </a:rPr>
              <a:t>-West, E., Thompson, K., </a:t>
            </a:r>
            <a:r>
              <a:rPr lang="en-US" sz="1100" b="0" i="0" u="none" strike="noStrike" err="1">
                <a:solidFill>
                  <a:srgbClr val="000000"/>
                </a:solidFill>
                <a:effectLst/>
                <a:latin typeface="Calibri" panose="020F0502020204030204" pitchFamily="34" charset="0"/>
              </a:rPr>
              <a:t>Chiveralls</a:t>
            </a:r>
            <a:r>
              <a:rPr lang="en-US" sz="1100" b="0" i="0" u="none" strike="noStrike">
                <a:solidFill>
                  <a:srgbClr val="000000"/>
                </a:solidFill>
                <a:effectLst/>
                <a:latin typeface="Calibri" panose="020F0502020204030204" pitchFamily="34" charset="0"/>
              </a:rPr>
              <a:t>, K., &amp; Dawson, D. (2018). </a:t>
            </a:r>
            <a:r>
              <a:rPr lang="en-US" sz="1100" b="0" i="1" u="none" strike="noStrike">
                <a:solidFill>
                  <a:srgbClr val="000000"/>
                </a:solidFill>
                <a:effectLst/>
                <a:latin typeface="Calibri" panose="020F0502020204030204" pitchFamily="34" charset="0"/>
              </a:rPr>
              <a:t>The ethics of food charity</a:t>
            </a:r>
            <a:r>
              <a:rPr lang="en-US" sz="1100" b="0" i="0" u="none" strike="noStrike">
                <a:solidFill>
                  <a:srgbClr val="000000"/>
                </a:solidFill>
                <a:effectLst/>
                <a:latin typeface="Calibri" panose="020F0502020204030204" pitchFamily="34" charset="0"/>
              </a:rPr>
              <a:t>. E</a:t>
            </a:r>
            <a:r>
              <a:rPr lang="en-US" sz="1100" b="0" i="1" u="none" strike="noStrike">
                <a:solidFill>
                  <a:srgbClr val="000000"/>
                </a:solidFill>
                <a:effectLst/>
                <a:latin typeface="Calibri" panose="020F0502020204030204" pitchFamily="34" charset="0"/>
              </a:rPr>
              <a:t>ncyclopedia of food and agricultural ethics</a:t>
            </a:r>
            <a:r>
              <a:rPr lang="en-US" sz="1100" b="0" i="0" u="none" strike="noStrike">
                <a:solidFill>
                  <a:srgbClr val="000000"/>
                </a:solidFill>
                <a:effectLst/>
                <a:latin typeface="Calibri" panose="020F0502020204030204" pitchFamily="34" charset="0"/>
              </a:rPr>
              <a:t>. Dordrecht: Springer.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err="1">
                <a:solidFill>
                  <a:srgbClr val="000000"/>
                </a:solidFill>
                <a:effectLst/>
                <a:latin typeface="Calibri" panose="020F0502020204030204" pitchFamily="34" charset="0"/>
              </a:rPr>
              <a:t>Voorrips</a:t>
            </a:r>
            <a:r>
              <a:rPr lang="en-US" sz="1100" b="0" i="0" u="none" strike="noStrike">
                <a:solidFill>
                  <a:srgbClr val="000000"/>
                </a:solidFill>
                <a:effectLst/>
                <a:latin typeface="Calibri" panose="020F0502020204030204" pitchFamily="34" charset="0"/>
              </a:rPr>
              <a:t>, L. E., </a:t>
            </a:r>
            <a:r>
              <a:rPr lang="en-US" sz="1100" b="0" i="0" u="none" strike="noStrike" err="1">
                <a:solidFill>
                  <a:srgbClr val="000000"/>
                </a:solidFill>
                <a:effectLst/>
                <a:latin typeface="Calibri" panose="020F0502020204030204" pitchFamily="34" charset="0"/>
              </a:rPr>
              <a:t>Goldbohm</a:t>
            </a:r>
            <a:r>
              <a:rPr lang="en-US" sz="1100" b="0" i="0" u="none" strike="noStrike">
                <a:solidFill>
                  <a:srgbClr val="000000"/>
                </a:solidFill>
                <a:effectLst/>
                <a:latin typeface="Calibri" panose="020F0502020204030204" pitchFamily="34" charset="0"/>
              </a:rPr>
              <a:t>, R. A., van </a:t>
            </a:r>
            <a:r>
              <a:rPr lang="en-US" sz="1100" b="0" i="0" u="none" strike="noStrike" err="1">
                <a:solidFill>
                  <a:srgbClr val="000000"/>
                </a:solidFill>
                <a:effectLst/>
                <a:latin typeface="Calibri" panose="020F0502020204030204" pitchFamily="34" charset="0"/>
              </a:rPr>
              <a:t>Poppel</a:t>
            </a:r>
            <a:r>
              <a:rPr lang="en-US" sz="1100" b="0" i="0" u="none" strike="noStrike">
                <a:solidFill>
                  <a:srgbClr val="000000"/>
                </a:solidFill>
                <a:effectLst/>
                <a:latin typeface="Calibri" panose="020F0502020204030204" pitchFamily="34" charset="0"/>
              </a:rPr>
              <a:t>, G.A. F. C., </a:t>
            </a:r>
            <a:r>
              <a:rPr lang="en-US" sz="1100" b="0" i="0" u="none" strike="noStrike" err="1">
                <a:solidFill>
                  <a:srgbClr val="000000"/>
                </a:solidFill>
                <a:effectLst/>
                <a:latin typeface="Calibri" panose="020F0502020204030204" pitchFamily="34" charset="0"/>
              </a:rPr>
              <a:t>Sturmans</a:t>
            </a:r>
            <a:r>
              <a:rPr lang="en-US" sz="1100" b="0" i="0" u="none" strike="noStrike">
                <a:solidFill>
                  <a:srgbClr val="000000"/>
                </a:solidFill>
                <a:effectLst/>
                <a:latin typeface="Calibri" panose="020F0502020204030204" pitchFamily="34" charset="0"/>
              </a:rPr>
              <a:t>, F., </a:t>
            </a:r>
            <a:r>
              <a:rPr lang="en-US" sz="1100" b="0" i="0" u="none" strike="noStrike" err="1">
                <a:solidFill>
                  <a:srgbClr val="000000"/>
                </a:solidFill>
                <a:effectLst/>
                <a:latin typeface="Calibri" panose="020F0502020204030204" pitchFamily="34" charset="0"/>
              </a:rPr>
              <a:t>Hermus</a:t>
            </a:r>
            <a:r>
              <a:rPr lang="en-US" sz="1100" b="0" i="0" u="none" strike="noStrike">
                <a:solidFill>
                  <a:srgbClr val="000000"/>
                </a:solidFill>
                <a:effectLst/>
                <a:latin typeface="Calibri" panose="020F0502020204030204" pitchFamily="34" charset="0"/>
              </a:rPr>
              <a:t>, R. J. J., &amp; Van Den Brandt, P. A. (2000). Vegetable and fruit consumption and risks of colon and rectal cancer in a prospective cohort study The Netherlands Cohort Study on Diet and Cancer. </a:t>
            </a:r>
            <a:r>
              <a:rPr lang="en-US" sz="1100" b="0" i="1" u="none" strike="noStrike">
                <a:solidFill>
                  <a:srgbClr val="000000"/>
                </a:solidFill>
                <a:effectLst/>
                <a:latin typeface="Calibri" panose="020F0502020204030204" pitchFamily="34" charset="0"/>
              </a:rPr>
              <a:t>American Journal of Epidemiology</a:t>
            </a:r>
            <a:r>
              <a:rPr lang="en-US" sz="1100" b="0" i="0" u="none" strike="noStrike">
                <a:solidFill>
                  <a:srgbClr val="000000"/>
                </a:solidFill>
                <a:effectLst/>
                <a:latin typeface="Calibri" panose="020F0502020204030204" pitchFamily="34" charset="0"/>
              </a:rPr>
              <a:t>, 152(11), 1081-1092. </a:t>
            </a:r>
            <a:r>
              <a:rPr lang="en-US" sz="11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Wireless Philosophy (2018) Philosophy - Ethics: Consequentialism, Retrieved from</a:t>
            </a:r>
            <a:r>
              <a:rPr lang="en-US" sz="1100" b="0" i="0" u="none" strike="noStrike">
                <a:solidFill>
                  <a:srgbClr val="002060"/>
                </a:solidFill>
                <a:effectLst/>
                <a:latin typeface="Calibri" panose="020F0502020204030204" pitchFamily="34" charset="0"/>
              </a:rPr>
              <a:t> </a:t>
            </a:r>
            <a:r>
              <a:rPr lang="en-US" sz="1100" b="0" i="0" u="sng" strike="noStrike">
                <a:solidFill>
                  <a:srgbClr val="F79037"/>
                </a:solidFill>
                <a:effectLst/>
                <a:latin typeface="Calibri" panose="020F0502020204030204" pitchFamily="34" charset="0"/>
                <a:hlinkClick r:id="rId3"/>
              </a:rPr>
              <a:t>https://youtu.be/hACdhD_kes8</a:t>
            </a:r>
            <a:r>
              <a:rPr lang="en-US" sz="1100" b="0" i="0" u="none" strike="noStrike">
                <a:solidFill>
                  <a:srgbClr val="FFC000"/>
                </a:solidFill>
                <a:effectLst/>
                <a:latin typeface="Calibri" panose="020F0502020204030204" pitchFamily="34" charset="0"/>
              </a:rPr>
              <a:t> </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Wireless Philosophy (2018) Philosophy - Ethics: Killing Animals for Food, </a:t>
            </a:r>
            <a:r>
              <a:rPr lang="en-US" sz="1100" b="0" i="0" u="sng" strike="noStrike">
                <a:solidFill>
                  <a:srgbClr val="F79037"/>
                </a:solidFill>
                <a:effectLst/>
                <a:latin typeface="Calibri" panose="020F0502020204030204" pitchFamily="34" charset="0"/>
                <a:hlinkClick r:id="rId4"/>
              </a:rPr>
              <a:t>https://youtu.be/3HAMk_ZYO7g</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World Cancer Research Fund International (n.d.) Wholegrains, vegetables, fruit and cancer risk. Retrieved from </a:t>
            </a:r>
            <a:r>
              <a:rPr lang="en-US" sz="1100" b="0" i="0" u="sng" strike="noStrike">
                <a:solidFill>
                  <a:srgbClr val="F79037"/>
                </a:solidFill>
                <a:effectLst/>
                <a:latin typeface="Calibri" panose="020F0502020204030204" pitchFamily="34" charset="0"/>
                <a:hlinkClick r:id="rId5"/>
              </a:rPr>
              <a:t>https://www.wcrf.org/diet-activity-and-cancer/risk-factors/wholegrains-vegetables-fruit-and-cancer-risk/</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World Health Organization (2010). Set of recommendations on the marketing of foods and non-alcoholic beverages to children. Retrieved from </a:t>
            </a:r>
            <a:r>
              <a:rPr lang="en-US" sz="1100" b="0" i="0" u="sng" strike="noStrike">
                <a:solidFill>
                  <a:srgbClr val="F79037"/>
                </a:solidFill>
                <a:effectLst/>
                <a:latin typeface="Calibri" panose="020F0502020204030204" pitchFamily="34" charset="0"/>
                <a:hlinkClick r:id="rId6"/>
              </a:rPr>
              <a:t>https://www.who.int/publications/i/item/9789241500210</a:t>
            </a:r>
            <a:r>
              <a:rPr lang="en-US" sz="1100" b="0" i="0" u="none" strike="noStrike">
                <a:solidFill>
                  <a:srgbClr val="FFC000"/>
                </a:solidFill>
                <a:effectLst/>
                <a:latin typeface="Calibri" panose="020F0502020204030204" pitchFamily="34" charset="0"/>
              </a:rPr>
              <a:t> </a:t>
            </a:r>
            <a:r>
              <a:rPr lang="en-US" sz="1100" b="0" i="0">
                <a:solidFill>
                  <a:srgbClr val="FFC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sz="1100" b="0" i="0" u="none" strike="noStrike">
                <a:solidFill>
                  <a:srgbClr val="000000"/>
                </a:solidFill>
                <a:effectLst/>
                <a:latin typeface="Calibri" panose="020F0502020204030204" pitchFamily="34" charset="0"/>
              </a:rPr>
              <a:t>World Intellectual Property Organization (n.d.). What is Intellectual Property? </a:t>
            </a:r>
            <a:r>
              <a:rPr lang="en-US" sz="1100" b="0" i="0" u="sng" strike="noStrike">
                <a:solidFill>
                  <a:srgbClr val="F79037"/>
                </a:solidFill>
                <a:effectLst/>
                <a:latin typeface="Calibri" panose="020F0502020204030204" pitchFamily="34" charset="0"/>
                <a:hlinkClick r:id="rId7"/>
              </a:rPr>
              <a:t>https://www.wipo.int/about-ip/en/</a:t>
            </a:r>
            <a:r>
              <a:rPr lang="en-US" sz="1100" b="0" i="0" u="none" strike="noStrike">
                <a:solidFill>
                  <a:srgbClr val="F79037"/>
                </a:solidFill>
                <a:effectLst/>
                <a:latin typeface="Calibri" panose="020F0502020204030204" pitchFamily="34" charset="0"/>
              </a:rPr>
              <a:t> </a:t>
            </a:r>
            <a:r>
              <a:rPr lang="en-US" sz="1100" b="0" i="0">
                <a:solidFill>
                  <a:srgbClr val="F79037"/>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93663" indent="-93663" algn="l" rtl="0" fontAlgn="base">
              <a:buFont typeface="Arial" panose="020B0604020202020204" pitchFamily="34" charset="0"/>
              <a:buChar char="•"/>
            </a:pPr>
            <a:r>
              <a:rPr lang="en-US" b="0" i="0" u="none" strike="noStrike" err="1">
                <a:solidFill>
                  <a:srgbClr val="000000"/>
                </a:solidFill>
                <a:effectLst/>
                <a:latin typeface="+mn-lt"/>
              </a:rPr>
              <a:t>Worldbank</a:t>
            </a:r>
            <a:r>
              <a:rPr lang="en-US" b="0" i="0" u="none" strike="noStrike">
                <a:solidFill>
                  <a:srgbClr val="000000"/>
                </a:solidFill>
                <a:effectLst/>
                <a:latin typeface="+mn-lt"/>
              </a:rPr>
              <a:t> (n.d.-a) Are healthy diets affordable? Using new data to guide agricultural and food policy. Retrieved from </a:t>
            </a:r>
            <a:r>
              <a:rPr lang="en-US" b="0" i="0" u="sng" strike="noStrike">
                <a:solidFill>
                  <a:srgbClr val="F79037"/>
                </a:solidFill>
                <a:effectLst/>
                <a:latin typeface="+mn-lt"/>
                <a:hlinkClick r:id="rId8"/>
              </a:rPr>
              <a:t>https://live.worldbank.org/events/healthy-diets-affordable</a:t>
            </a:r>
            <a:r>
              <a:rPr lang="en-US" b="0" i="0" u="none" strike="noStrike">
                <a:solidFill>
                  <a:srgbClr val="F79037"/>
                </a:solidFill>
                <a:effectLst/>
                <a:latin typeface="+mn-lt"/>
              </a:rPr>
              <a:t> </a:t>
            </a:r>
            <a:r>
              <a:rPr lang="en-US" b="0" i="0" u="none" strike="noStrike">
                <a:solidFill>
                  <a:srgbClr val="000000"/>
                </a:solidFill>
                <a:effectLst/>
                <a:latin typeface="+mn-lt"/>
              </a:rPr>
              <a:t>(Access Date: 9.08.2022) </a:t>
            </a:r>
            <a:r>
              <a:rPr lang="en-US" b="0" i="0">
                <a:solidFill>
                  <a:srgbClr val="000000"/>
                </a:solidFill>
                <a:effectLst/>
                <a:latin typeface="+mn-lt"/>
              </a:rPr>
              <a:t>​</a:t>
            </a:r>
          </a:p>
          <a:p>
            <a:pPr marL="93663" indent="-93663" algn="l" rtl="0" fontAlgn="base">
              <a:buFont typeface="Arial" panose="020B0604020202020204" pitchFamily="34" charset="0"/>
              <a:buChar char="•"/>
            </a:pPr>
            <a:r>
              <a:rPr lang="en-US" b="0" i="0" u="none" strike="noStrike" err="1">
                <a:solidFill>
                  <a:srgbClr val="000000"/>
                </a:solidFill>
                <a:effectLst/>
                <a:latin typeface="+mn-lt"/>
              </a:rPr>
              <a:t>Worldbank</a:t>
            </a:r>
            <a:r>
              <a:rPr lang="en-US" b="0" i="0" u="none" strike="noStrike">
                <a:solidFill>
                  <a:srgbClr val="000000"/>
                </a:solidFill>
                <a:effectLst/>
                <a:latin typeface="+mn-lt"/>
              </a:rPr>
              <a:t> (</a:t>
            </a:r>
            <a:r>
              <a:rPr lang="en-US" b="0" i="0" u="none" strike="noStrike" err="1">
                <a:solidFill>
                  <a:srgbClr val="000000"/>
                </a:solidFill>
                <a:effectLst/>
                <a:latin typeface="+mn-lt"/>
              </a:rPr>
              <a:t>n.d.b</a:t>
            </a:r>
            <a:r>
              <a:rPr lang="en-US" b="0" i="0" u="none" strike="noStrike">
                <a:solidFill>
                  <a:srgbClr val="000000"/>
                </a:solidFill>
                <a:effectLst/>
                <a:latin typeface="+mn-lt"/>
              </a:rPr>
              <a:t>). Food Security Update. Retrieved from</a:t>
            </a:r>
            <a:r>
              <a:rPr lang="en-US" b="0" i="0" u="none" strike="noStrike">
                <a:solidFill>
                  <a:srgbClr val="F79037"/>
                </a:solidFill>
                <a:effectLst/>
                <a:latin typeface="+mn-lt"/>
              </a:rPr>
              <a:t> </a:t>
            </a:r>
            <a:r>
              <a:rPr lang="en-US" b="0" i="0" u="sng" strike="noStrike">
                <a:solidFill>
                  <a:srgbClr val="F79037"/>
                </a:solidFill>
                <a:effectLst/>
                <a:latin typeface="+mn-lt"/>
                <a:hlinkClick r:id="rId9"/>
              </a:rPr>
              <a:t>https://www.worldbank.org/en/topic/agriculture/brief/food-security-update</a:t>
            </a:r>
            <a:r>
              <a:rPr lang="en-US" b="0" i="0" u="none" strike="noStrike">
                <a:solidFill>
                  <a:srgbClr val="F79037"/>
                </a:solidFill>
                <a:effectLst/>
                <a:latin typeface="+mn-lt"/>
              </a:rPr>
              <a:t> </a:t>
            </a:r>
            <a:r>
              <a:rPr lang="en-US" b="0" i="0" u="none" strike="noStrike">
                <a:solidFill>
                  <a:srgbClr val="000000"/>
                </a:solidFill>
                <a:effectLst/>
                <a:latin typeface="+mn-lt"/>
              </a:rPr>
              <a:t>(Access Date: 9.08.2022)</a:t>
            </a:r>
            <a:r>
              <a:rPr lang="en-US" b="0" i="0">
                <a:solidFill>
                  <a:srgbClr val="000000"/>
                </a:solidFill>
                <a:effectLst/>
                <a:latin typeface="+mn-lt"/>
              </a:rPr>
              <a:t>​</a:t>
            </a:r>
          </a:p>
          <a:p>
            <a:pPr marL="93663" indent="-93663" algn="l" rtl="0" fontAlgn="base">
              <a:buFont typeface="Arial" panose="020B0604020202020204" pitchFamily="34" charset="0"/>
              <a:buChar char="•"/>
            </a:pPr>
            <a:r>
              <a:rPr lang="en-US">
                <a:solidFill>
                  <a:schemeClr val="tx1"/>
                </a:solidFill>
                <a:effectLst/>
                <a:latin typeface="+mn-lt"/>
                <a:ea typeface="Calibri" panose="020F0502020204030204" pitchFamily="34" charset="0"/>
                <a:cs typeface="Calibri" panose="020F0502020204030204" pitchFamily="34" charset="0"/>
              </a:rPr>
              <a:t>WCEF 2023. Designing Food for Nature to Thrive. </a:t>
            </a:r>
            <a:r>
              <a:rPr lang="fi-FI" u="sng">
                <a:solidFill>
                  <a:srgbClr val="1F497D"/>
                </a:solidFill>
                <a:effectLst/>
                <a:latin typeface="+mn-lt"/>
                <a:ea typeface="Calibri" panose="020F0502020204030204" pitchFamily="34" charset="0"/>
                <a:cs typeface="Calibri" panose="020F0502020204030204" pitchFamily="34" charset="0"/>
                <a:hlinkClick r:id="rId10"/>
              </a:rPr>
              <a:t>https://wcef2023.com/sessions/designing-food-for-nature-to-thrive/</a:t>
            </a:r>
            <a:endParaRPr lang="en-US" u="sng">
              <a:solidFill>
                <a:srgbClr val="1F497D"/>
              </a:solidFill>
              <a:latin typeface="+mn-lt"/>
              <a:ea typeface="Calibri" panose="020F0502020204030204" pitchFamily="34" charset="0"/>
            </a:endParaRPr>
          </a:p>
          <a:p>
            <a:pPr marL="93663" indent="-93663" algn="l" rtl="0" fontAlgn="base">
              <a:buFont typeface="Arial" panose="020B0604020202020204" pitchFamily="34" charset="0"/>
              <a:buChar char="•"/>
            </a:pPr>
            <a:r>
              <a:rPr lang="en-US">
                <a:solidFill>
                  <a:schemeClr val="tx1"/>
                </a:solidFill>
                <a:effectLst/>
                <a:latin typeface="+mn-lt"/>
                <a:ea typeface="Calibri" panose="020F0502020204030204" pitchFamily="34" charset="0"/>
                <a:cs typeface="Calibri" panose="020F0502020204030204" pitchFamily="34" charset="0"/>
              </a:rPr>
              <a:t>WWF World Wide </a:t>
            </a:r>
            <a:r>
              <a:rPr lang="en-US">
                <a:solidFill>
                  <a:srgbClr val="040C28"/>
                </a:solidFill>
                <a:effectLst/>
                <a:latin typeface="+mn-lt"/>
                <a:ea typeface="Calibri" panose="020F0502020204030204" pitchFamily="34" charset="0"/>
                <a:cs typeface="Calibri" panose="020F0502020204030204" pitchFamily="34" charset="0"/>
              </a:rPr>
              <a:t>Fund for </a:t>
            </a:r>
            <a:r>
              <a:rPr lang="en-US">
                <a:solidFill>
                  <a:schemeClr val="tx1"/>
                </a:solidFill>
                <a:effectLst/>
                <a:latin typeface="+mn-lt"/>
                <a:ea typeface="Calibri" panose="020F0502020204030204" pitchFamily="34" charset="0"/>
                <a:cs typeface="Calibri" panose="020F0502020204030204" pitchFamily="34" charset="0"/>
              </a:rPr>
              <a:t>Nature Suomi</a:t>
            </a:r>
            <a:r>
              <a:rPr lang="en-US">
                <a:solidFill>
                  <a:srgbClr val="1F497D"/>
                </a:solidFill>
                <a:effectLst/>
                <a:latin typeface="+mn-lt"/>
                <a:ea typeface="Calibri" panose="020F0502020204030204" pitchFamily="34" charset="0"/>
                <a:cs typeface="Calibri" panose="020F0502020204030204" pitchFamily="34" charset="0"/>
              </a:rPr>
              <a:t>. </a:t>
            </a:r>
            <a:r>
              <a:rPr lang="en-US" u="sng">
                <a:solidFill>
                  <a:srgbClr val="1F497D"/>
                </a:solidFill>
                <a:effectLst/>
                <a:latin typeface="+mn-lt"/>
                <a:ea typeface="Calibri" panose="020F0502020204030204" pitchFamily="34" charset="0"/>
                <a:cs typeface="Calibri" panose="020F0502020204030204" pitchFamily="34" charset="0"/>
                <a:hlinkClick r:id="rId11"/>
              </a:rPr>
              <a:t>https://wwf.fi/</a:t>
            </a:r>
            <a:r>
              <a:rPr lang="en-US">
                <a:solidFill>
                  <a:srgbClr val="1F497D"/>
                </a:solidFill>
                <a:effectLst/>
                <a:latin typeface="+mn-lt"/>
                <a:ea typeface="Calibri" panose="020F0502020204030204" pitchFamily="34" charset="0"/>
                <a:cs typeface="Calibri" panose="020F0502020204030204" pitchFamily="34" charset="0"/>
              </a:rPr>
              <a:t> </a:t>
            </a:r>
          </a:p>
          <a:p>
            <a:pPr marL="93663" indent="-93663" algn="l" rtl="0" fontAlgn="base">
              <a:buFont typeface="Arial" panose="020B0604020202020204" pitchFamily="34" charset="0"/>
              <a:buChar char="•"/>
            </a:pPr>
            <a:r>
              <a:rPr lang="en-US">
                <a:effectLst/>
                <a:latin typeface="+mn-lt"/>
                <a:ea typeface="Calibri" panose="020F0502020204030204" pitchFamily="34" charset="0"/>
                <a:cs typeface="Calibri" panose="020F0502020204030204" pitchFamily="34" charset="0"/>
              </a:rPr>
              <a:t>WWF </a:t>
            </a:r>
            <a:r>
              <a:rPr lang="en-US">
                <a:solidFill>
                  <a:srgbClr val="040C28"/>
                </a:solidFill>
                <a:effectLst/>
                <a:latin typeface="+mn-lt"/>
                <a:ea typeface="Calibri" panose="020F0502020204030204" pitchFamily="34" charset="0"/>
                <a:cs typeface="Calibri" panose="020F0502020204030204" pitchFamily="34" charset="0"/>
              </a:rPr>
              <a:t>World Wide Fund for Nature </a:t>
            </a:r>
            <a:r>
              <a:rPr lang="en-US">
                <a:effectLst/>
                <a:latin typeface="+mn-lt"/>
                <a:ea typeface="Calibri" panose="020F0502020204030204" pitchFamily="34" charset="0"/>
                <a:cs typeface="Calibri" panose="020F0502020204030204" pitchFamily="34" charset="0"/>
              </a:rPr>
              <a:t>Suomi. </a:t>
            </a:r>
            <a:r>
              <a:rPr lang="fi-FI">
                <a:effectLst/>
                <a:latin typeface="+mn-lt"/>
                <a:ea typeface="Calibri" panose="020F0502020204030204" pitchFamily="34" charset="0"/>
                <a:cs typeface="Calibri" panose="020F0502020204030204" pitchFamily="34" charset="0"/>
              </a:rPr>
              <a:t>Ruokakurssi. </a:t>
            </a:r>
            <a:r>
              <a:rPr lang="fi-FI" u="sng">
                <a:solidFill>
                  <a:srgbClr val="0563C1"/>
                </a:solidFill>
                <a:effectLst/>
                <a:latin typeface="+mn-lt"/>
                <a:ea typeface="Calibri" panose="020F0502020204030204" pitchFamily="34" charset="0"/>
                <a:cs typeface="Calibri" panose="020F0502020204030204" pitchFamily="34" charset="0"/>
                <a:hlinkClick r:id="rId12"/>
              </a:rPr>
              <a:t>https://wwf.fi/ruoka/ruokakurssi/</a:t>
            </a:r>
            <a:endParaRPr lang="fi-FI" u="sng">
              <a:solidFill>
                <a:srgbClr val="0563C1"/>
              </a:solidFill>
              <a:latin typeface="+mn-lt"/>
              <a:ea typeface="Calibri" panose="020F0502020204030204" pitchFamily="34" charset="0"/>
              <a:cs typeface="Calibri" panose="020F0502020204030204" pitchFamily="34" charset="0"/>
            </a:endParaRPr>
          </a:p>
          <a:p>
            <a:pPr marL="93663" indent="-93663" algn="l" rtl="0" fontAlgn="base">
              <a:buFont typeface="Arial" panose="020B0604020202020204" pitchFamily="34" charset="0"/>
              <a:buChar char="•"/>
            </a:pPr>
            <a:r>
              <a:rPr lang="en-US" b="0" i="0" u="none" strike="noStrike">
                <a:solidFill>
                  <a:srgbClr val="000000"/>
                </a:solidFill>
                <a:effectLst/>
                <a:latin typeface="+mn-lt"/>
              </a:rPr>
              <a:t>Yue, B., Sheng, G., She, S., Xu, J. (2020) Impact of Consumer Environmental Responsibility on Green Consumption Behavior in China: The Role of Environmental Concern and Price Sensitivity. </a:t>
            </a:r>
            <a:r>
              <a:rPr lang="en-US" b="0" i="1" u="none" strike="noStrike">
                <a:solidFill>
                  <a:srgbClr val="000000"/>
                </a:solidFill>
                <a:effectLst/>
                <a:latin typeface="+mn-lt"/>
              </a:rPr>
              <a:t>Sustainability</a:t>
            </a:r>
            <a:r>
              <a:rPr lang="en-US" b="0" i="0" u="none" strike="noStrike">
                <a:solidFill>
                  <a:srgbClr val="000000"/>
                </a:solidFill>
                <a:effectLst/>
                <a:latin typeface="+mn-lt"/>
              </a:rPr>
              <a:t>, </a:t>
            </a:r>
            <a:r>
              <a:rPr lang="en-US" b="0" i="1" u="none" strike="noStrike">
                <a:solidFill>
                  <a:srgbClr val="000000"/>
                </a:solidFill>
                <a:effectLst/>
                <a:latin typeface="+mn-lt"/>
              </a:rPr>
              <a:t>12</a:t>
            </a:r>
            <a:r>
              <a:rPr lang="en-US" b="0" i="0" u="none" strike="noStrike">
                <a:solidFill>
                  <a:srgbClr val="000000"/>
                </a:solidFill>
                <a:effectLst/>
                <a:latin typeface="+mn-lt"/>
              </a:rPr>
              <a:t>, 2074.</a:t>
            </a:r>
            <a:r>
              <a:rPr lang="en-US" b="0" i="0" u="none" strike="noStrike">
                <a:solidFill>
                  <a:srgbClr val="F79037"/>
                </a:solidFill>
                <a:effectLst/>
                <a:latin typeface="+mn-lt"/>
              </a:rPr>
              <a:t> </a:t>
            </a:r>
            <a:r>
              <a:rPr lang="en-US" b="0" i="0" u="sng" strike="noStrike">
                <a:solidFill>
                  <a:srgbClr val="F79037"/>
                </a:solidFill>
                <a:effectLst/>
                <a:latin typeface="+mn-lt"/>
                <a:hlinkClick r:id="rId13"/>
              </a:rPr>
              <a:t>https://doi.org/10.3390/su12052074</a:t>
            </a:r>
            <a:r>
              <a:rPr lang="en-US" b="0" i="0" u="none" strike="noStrike">
                <a:solidFill>
                  <a:srgbClr val="F79037"/>
                </a:solidFill>
                <a:effectLst/>
                <a:latin typeface="+mn-lt"/>
              </a:rPr>
              <a:t> </a:t>
            </a:r>
            <a:r>
              <a:rPr lang="en-US" b="0" i="0">
                <a:solidFill>
                  <a:srgbClr val="F79037"/>
                </a:solidFill>
                <a:effectLst/>
                <a:latin typeface="+mn-lt"/>
              </a:rPr>
              <a:t>​</a:t>
            </a:r>
            <a:endParaRPr lang="en-US" b="0" i="0">
              <a:solidFill>
                <a:srgbClr val="000000"/>
              </a:solidFill>
              <a:effectLst/>
              <a:latin typeface="+mn-lt"/>
            </a:endParaRPr>
          </a:p>
          <a:p>
            <a:pPr marL="93663" indent="-93663" algn="l" rtl="0" fontAlgn="base">
              <a:buFont typeface="Arial" panose="020B0604020202020204" pitchFamily="34" charset="0"/>
              <a:buChar char="•"/>
            </a:pPr>
            <a:r>
              <a:rPr lang="en-US" b="0" i="0" u="none" strike="noStrike">
                <a:solidFill>
                  <a:srgbClr val="000000"/>
                </a:solidFill>
                <a:effectLst/>
                <a:latin typeface="+mn-lt"/>
              </a:rPr>
              <a:t>Zepeda L. &amp; </a:t>
            </a:r>
            <a:r>
              <a:rPr lang="en-US" b="0" i="0" u="none" strike="noStrike" err="1">
                <a:solidFill>
                  <a:srgbClr val="000000"/>
                </a:solidFill>
                <a:effectLst/>
                <a:latin typeface="+mn-lt"/>
              </a:rPr>
              <a:t>Leviten</a:t>
            </a:r>
            <a:r>
              <a:rPr lang="en-US" b="0" i="0" u="none" strike="noStrike">
                <a:solidFill>
                  <a:srgbClr val="000000"/>
                </a:solidFill>
                <a:effectLst/>
                <a:latin typeface="+mn-lt"/>
              </a:rPr>
              <a:t>-Reid C. (2004). </a:t>
            </a:r>
            <a:r>
              <a:rPr lang="en-GB" b="0" i="0" u="none" strike="noStrike">
                <a:solidFill>
                  <a:srgbClr val="000000"/>
                </a:solidFill>
                <a:effectLst/>
                <a:latin typeface="+mn-lt"/>
              </a:rPr>
              <a:t>Consumers’ Views on Local Food. Journal of Food Distribution Research, 35(3), p.6.</a:t>
            </a:r>
            <a:endParaRPr lang="en-US" b="0" i="0">
              <a:solidFill>
                <a:srgbClr val="000000"/>
              </a:solidFill>
              <a:effectLst/>
              <a:latin typeface="+mn-lt"/>
            </a:endParaRPr>
          </a:p>
          <a:p>
            <a:pPr algn="l" rtl="0"/>
            <a:endParaRPr lang="en-US"/>
          </a:p>
        </p:txBody>
      </p:sp>
      <p:sp>
        <p:nvSpPr>
          <p:cNvPr id="3" name="Slide Number Placeholder 2">
            <a:extLst>
              <a:ext uri="{FF2B5EF4-FFF2-40B4-BE49-F238E27FC236}">
                <a16:creationId xmlns:a16="http://schemas.microsoft.com/office/drawing/2014/main" id="{E16BCF3D-6FAA-4819-9984-62512A2F80DE}"/>
              </a:ext>
            </a:extLst>
          </p:cNvPr>
          <p:cNvSpPr>
            <a:spLocks noGrp="1"/>
          </p:cNvSpPr>
          <p:nvPr>
            <p:ph type="sldNum" sz="quarter" idx="4"/>
          </p:nvPr>
        </p:nvSpPr>
        <p:spPr/>
        <p:txBody>
          <a:bodyPr/>
          <a:lstStyle/>
          <a:p>
            <a:pPr algn="l" rtl="0"/>
            <a:fld id="{CB2079F2-58AF-ED44-82D7-E04B2F6FD686}" type="slidenum">
              <a:rPr lang="en-US" smtClean="0"/>
              <a:pPr algn="l" rtl="0"/>
              <a:t>68</a:t>
            </a:fld>
            <a:endParaRPr lang="en-US"/>
          </a:p>
        </p:txBody>
      </p:sp>
      <p:grpSp>
        <p:nvGrpSpPr>
          <p:cNvPr id="31" name="Graphic 2">
            <a:extLst>
              <a:ext uri="{FF2B5EF4-FFF2-40B4-BE49-F238E27FC236}">
                <a16:creationId xmlns:a16="http://schemas.microsoft.com/office/drawing/2014/main" id="{86D4F953-B572-4D8C-3DDF-E1AE85544D52}"/>
              </a:ext>
            </a:extLst>
          </p:cNvPr>
          <p:cNvGrpSpPr/>
          <p:nvPr/>
        </p:nvGrpSpPr>
        <p:grpSpPr>
          <a:xfrm>
            <a:off x="752315" y="-5"/>
            <a:ext cx="1082141" cy="1124761"/>
            <a:chOff x="690225" y="4499263"/>
            <a:chExt cx="1499146" cy="1521296"/>
          </a:xfrm>
        </p:grpSpPr>
        <p:sp>
          <p:nvSpPr>
            <p:cNvPr id="5" name="Freeform 109">
              <a:extLst>
                <a:ext uri="{FF2B5EF4-FFF2-40B4-BE49-F238E27FC236}">
                  <a16:creationId xmlns:a16="http://schemas.microsoft.com/office/drawing/2014/main" id="{D591CC9B-B370-FFBB-02E5-3E01FAC5D32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206FCAAE-16EB-F61E-5A13-9D31484BF31A}"/>
                </a:ext>
              </a:extLst>
            </p:cNvPr>
            <p:cNvGrpSpPr/>
            <p:nvPr/>
          </p:nvGrpSpPr>
          <p:grpSpPr>
            <a:xfrm>
              <a:off x="879521" y="4954417"/>
              <a:ext cx="306297" cy="518817"/>
              <a:chOff x="879521" y="4954417"/>
              <a:chExt cx="306297" cy="518817"/>
            </a:xfrm>
            <a:solidFill>
              <a:srgbClr val="F1A0C2"/>
            </a:solidFill>
          </p:grpSpPr>
          <p:sp>
            <p:nvSpPr>
              <p:cNvPr id="26" name="Freeform 166">
                <a:extLst>
                  <a:ext uri="{FF2B5EF4-FFF2-40B4-BE49-F238E27FC236}">
                    <a16:creationId xmlns:a16="http://schemas.microsoft.com/office/drawing/2014/main" id="{BADE3538-CE56-EB7C-C2FE-3EC6D3D82AC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7">
                <a:extLst>
                  <a:ext uri="{FF2B5EF4-FFF2-40B4-BE49-F238E27FC236}">
                    <a16:creationId xmlns:a16="http://schemas.microsoft.com/office/drawing/2014/main" id="{887D4B82-AA1E-3E76-5FB9-56013B75BE9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8">
                <a:extLst>
                  <a:ext uri="{FF2B5EF4-FFF2-40B4-BE49-F238E27FC236}">
                    <a16:creationId xmlns:a16="http://schemas.microsoft.com/office/drawing/2014/main" id="{93D725FB-B561-5D5D-8007-2D583F48613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70">
                <a:extLst>
                  <a:ext uri="{FF2B5EF4-FFF2-40B4-BE49-F238E27FC236}">
                    <a16:creationId xmlns:a16="http://schemas.microsoft.com/office/drawing/2014/main" id="{89E5F2A5-AA20-DFE0-780E-80DF58B3967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1">
                <a:extLst>
                  <a:ext uri="{FF2B5EF4-FFF2-40B4-BE49-F238E27FC236}">
                    <a16:creationId xmlns:a16="http://schemas.microsoft.com/office/drawing/2014/main" id="{D97C9052-057A-450C-06C8-67A5DB1B22C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A5B2DFB-DB16-D774-D905-FF0EC2C765CC}"/>
                </a:ext>
              </a:extLst>
            </p:cNvPr>
            <p:cNvGrpSpPr/>
            <p:nvPr/>
          </p:nvGrpSpPr>
          <p:grpSpPr>
            <a:xfrm>
              <a:off x="1305674" y="4681705"/>
              <a:ext cx="305346" cy="518817"/>
              <a:chOff x="1305674" y="4681705"/>
              <a:chExt cx="305346" cy="518817"/>
            </a:xfrm>
            <a:solidFill>
              <a:srgbClr val="F1A0C2"/>
            </a:solidFill>
          </p:grpSpPr>
          <p:sp>
            <p:nvSpPr>
              <p:cNvPr id="21" name="Freeform 125">
                <a:extLst>
                  <a:ext uri="{FF2B5EF4-FFF2-40B4-BE49-F238E27FC236}">
                    <a16:creationId xmlns:a16="http://schemas.microsoft.com/office/drawing/2014/main" id="{ECDCB4B4-F76C-FF4B-B397-D5896BDCFB1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6">
                <a:extLst>
                  <a:ext uri="{FF2B5EF4-FFF2-40B4-BE49-F238E27FC236}">
                    <a16:creationId xmlns:a16="http://schemas.microsoft.com/office/drawing/2014/main" id="{61C1C6B0-54A9-9E17-674E-F4A8007C47A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31">
                <a:extLst>
                  <a:ext uri="{FF2B5EF4-FFF2-40B4-BE49-F238E27FC236}">
                    <a16:creationId xmlns:a16="http://schemas.microsoft.com/office/drawing/2014/main" id="{1F5C04A2-EDC8-8DD9-1CA5-18785D0F6F1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9">
                <a:extLst>
                  <a:ext uri="{FF2B5EF4-FFF2-40B4-BE49-F238E27FC236}">
                    <a16:creationId xmlns:a16="http://schemas.microsoft.com/office/drawing/2014/main" id="{C58F2FD3-EF44-E924-4680-6E053596D87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65">
                <a:extLst>
                  <a:ext uri="{FF2B5EF4-FFF2-40B4-BE49-F238E27FC236}">
                    <a16:creationId xmlns:a16="http://schemas.microsoft.com/office/drawing/2014/main" id="{9AC1CFFD-BCEF-59B7-A6FF-6E30952C67B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5C44C62D-900F-26E1-DBEE-6DD05B263744}"/>
                </a:ext>
              </a:extLst>
            </p:cNvPr>
            <p:cNvGrpSpPr/>
            <p:nvPr/>
          </p:nvGrpSpPr>
          <p:grpSpPr>
            <a:xfrm>
              <a:off x="1725169" y="4951566"/>
              <a:ext cx="306297" cy="518818"/>
              <a:chOff x="1725169" y="4951566"/>
              <a:chExt cx="306297" cy="518818"/>
            </a:xfrm>
            <a:solidFill>
              <a:srgbClr val="F1A0C2"/>
            </a:solidFill>
          </p:grpSpPr>
          <p:sp>
            <p:nvSpPr>
              <p:cNvPr id="16" name="Freeform 120">
                <a:extLst>
                  <a:ext uri="{FF2B5EF4-FFF2-40B4-BE49-F238E27FC236}">
                    <a16:creationId xmlns:a16="http://schemas.microsoft.com/office/drawing/2014/main" id="{313CF243-C1FA-3C40-CE8E-D452C1FF5F1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121">
                <a:extLst>
                  <a:ext uri="{FF2B5EF4-FFF2-40B4-BE49-F238E27FC236}">
                    <a16:creationId xmlns:a16="http://schemas.microsoft.com/office/drawing/2014/main" id="{E21E3E68-EDD8-00DC-F06E-BC9BFDFD284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2">
                <a:extLst>
                  <a:ext uri="{FF2B5EF4-FFF2-40B4-BE49-F238E27FC236}">
                    <a16:creationId xmlns:a16="http://schemas.microsoft.com/office/drawing/2014/main" id="{953D8BAD-13F5-2D46-04F6-D16003F1090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3">
                <a:extLst>
                  <a:ext uri="{FF2B5EF4-FFF2-40B4-BE49-F238E27FC236}">
                    <a16:creationId xmlns:a16="http://schemas.microsoft.com/office/drawing/2014/main" id="{6FF8D418-AAE4-1CEA-03BA-E038756190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4">
                <a:extLst>
                  <a:ext uri="{FF2B5EF4-FFF2-40B4-BE49-F238E27FC236}">
                    <a16:creationId xmlns:a16="http://schemas.microsoft.com/office/drawing/2014/main" id="{F1DC28FF-6AD2-1965-22A6-F733EEAF84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79212F04-21C4-7951-B16C-15AE1F2D506F}"/>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4F8B4F17-8907-EB6E-3736-90E808A59CC0}"/>
                  </a:ext>
                </a:extLst>
              </p:cNvPr>
              <p:cNvGrpSpPr/>
              <p:nvPr userDrawn="1"/>
            </p:nvGrpSpPr>
            <p:grpSpPr>
              <a:xfrm>
                <a:off x="690225" y="4499263"/>
                <a:ext cx="1499146" cy="1498491"/>
                <a:chOff x="690225" y="4499263"/>
                <a:chExt cx="1499146" cy="1498491"/>
              </a:xfrm>
              <a:solidFill>
                <a:srgbClr val="000000"/>
              </a:solidFill>
            </p:grpSpPr>
            <p:sp>
              <p:nvSpPr>
                <p:cNvPr id="14" name="Freeform 118">
                  <a:extLst>
                    <a:ext uri="{FF2B5EF4-FFF2-40B4-BE49-F238E27FC236}">
                      <a16:creationId xmlns:a16="http://schemas.microsoft.com/office/drawing/2014/main" id="{D944F4B0-A573-6AE8-DA8C-C56F59786B9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9">
                  <a:extLst>
                    <a:ext uri="{FF2B5EF4-FFF2-40B4-BE49-F238E27FC236}">
                      <a16:creationId xmlns:a16="http://schemas.microsoft.com/office/drawing/2014/main" id="{10C2A035-D4F5-467D-4C02-67D8C6E4BA00}"/>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15">
                <a:extLst>
                  <a:ext uri="{FF2B5EF4-FFF2-40B4-BE49-F238E27FC236}">
                    <a16:creationId xmlns:a16="http://schemas.microsoft.com/office/drawing/2014/main" id="{D04E7F83-0DF9-6365-6AF9-5FD8D586BB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116">
                <a:extLst>
                  <a:ext uri="{FF2B5EF4-FFF2-40B4-BE49-F238E27FC236}">
                    <a16:creationId xmlns:a16="http://schemas.microsoft.com/office/drawing/2014/main" id="{12E304B4-BFB2-08FD-9057-4A8114E22A3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7">
                <a:extLst>
                  <a:ext uri="{FF2B5EF4-FFF2-40B4-BE49-F238E27FC236}">
                    <a16:creationId xmlns:a16="http://schemas.microsoft.com/office/drawing/2014/main" id="{BA9D7E33-A4ED-E70F-0503-28CF65B388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893025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1AE85D-47B3-8A42-8F63-97771B6BE4C9}"/>
              </a:ext>
            </a:extLst>
          </p:cNvPr>
          <p:cNvSpPr>
            <a:spLocks noGrp="1"/>
          </p:cNvSpPr>
          <p:nvPr>
            <p:ph type="body" sz="quarter" idx="13"/>
          </p:nvPr>
        </p:nvSpPr>
        <p:spPr>
          <a:xfrm>
            <a:off x="645961" y="2506733"/>
            <a:ext cx="3418702" cy="2586284"/>
          </a:xfrm>
        </p:spPr>
        <p:txBody>
          <a:bodyPr/>
          <a:lstStyle/>
          <a:p>
            <a:pPr algn="l" rtl="0"/>
            <a:r>
              <a:rPr lang="en-US"/>
              <a:t>Tulevaisuuden suurinta taidetta on mukavan elämän luominen pienestä maapalasta.</a:t>
            </a:r>
          </a:p>
        </p:txBody>
      </p:sp>
      <p:sp>
        <p:nvSpPr>
          <p:cNvPr id="9" name="Text Placeholder 6">
            <a:extLst>
              <a:ext uri="{FF2B5EF4-FFF2-40B4-BE49-F238E27FC236}">
                <a16:creationId xmlns:a16="http://schemas.microsoft.com/office/drawing/2014/main" id="{C37AD6AD-DC46-3E47-98EB-7272FD57457E}"/>
              </a:ext>
            </a:extLst>
          </p:cNvPr>
          <p:cNvSpPr txBox="1">
            <a:spLocks/>
          </p:cNvSpPr>
          <p:nvPr/>
        </p:nvSpPr>
        <p:spPr>
          <a:xfrm>
            <a:off x="774624" y="4840129"/>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200" b="1" i="0"/>
              <a:t>Abraham Lincoln</a:t>
            </a:r>
            <a:endParaRPr lang="en-US" sz="1200" b="1"/>
          </a:p>
        </p:txBody>
      </p:sp>
      <p:grpSp>
        <p:nvGrpSpPr>
          <p:cNvPr id="10" name="Group 9">
            <a:extLst>
              <a:ext uri="{FF2B5EF4-FFF2-40B4-BE49-F238E27FC236}">
                <a16:creationId xmlns:a16="http://schemas.microsoft.com/office/drawing/2014/main" id="{EB844627-BAF6-2949-BBBD-A678DAD9F6C8}"/>
              </a:ext>
            </a:extLst>
          </p:cNvPr>
          <p:cNvGrpSpPr/>
          <p:nvPr/>
        </p:nvGrpSpPr>
        <p:grpSpPr>
          <a:xfrm>
            <a:off x="1611399" y="2131290"/>
            <a:ext cx="1487826" cy="1083162"/>
            <a:chOff x="3400450" y="986392"/>
            <a:chExt cx="1487826" cy="1083162"/>
          </a:xfrm>
        </p:grpSpPr>
        <p:sp>
          <p:nvSpPr>
            <p:cNvPr id="11" name="Freeform 10">
              <a:extLst>
                <a:ext uri="{FF2B5EF4-FFF2-40B4-BE49-F238E27FC236}">
                  <a16:creationId xmlns:a16="http://schemas.microsoft.com/office/drawing/2014/main" id="{8B03380A-69B4-FE44-B349-8CC82F496D4F}"/>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D8F8BE08-7E83-7B49-906E-BBB10818C6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5" name="Picture Placeholder 14">
            <a:extLst>
              <a:ext uri="{FF2B5EF4-FFF2-40B4-BE49-F238E27FC236}">
                <a16:creationId xmlns:a16="http://schemas.microsoft.com/office/drawing/2014/main" id="{FAC2A0BD-C734-794F-9F76-86C6BF548A9B}"/>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8" name="Slide Number Placeholder 9">
            <a:extLst>
              <a:ext uri="{FF2B5EF4-FFF2-40B4-BE49-F238E27FC236}">
                <a16:creationId xmlns:a16="http://schemas.microsoft.com/office/drawing/2014/main" id="{5E4958BC-2BD8-6DEC-CA85-433B1B50333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mtClean="0"/>
              <a:pPr algn="l" rtl="0"/>
              <a:t>69</a:t>
            </a:fld>
            <a:endParaRPr lang="en-US"/>
          </a:p>
        </p:txBody>
      </p:sp>
    </p:spTree>
    <p:extLst>
      <p:ext uri="{BB962C8B-B14F-4D97-AF65-F5344CB8AC3E}">
        <p14:creationId xmlns:p14="http://schemas.microsoft.com/office/powerpoint/2010/main" val="238026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7EE465-9258-1EE6-CFA7-10CA70A2B26D}"/>
              </a:ext>
            </a:extLst>
          </p:cNvPr>
          <p:cNvSpPr>
            <a:spLocks noGrp="1"/>
          </p:cNvSpPr>
          <p:nvPr>
            <p:ph type="sldNum" sz="quarter" idx="4"/>
          </p:nvPr>
        </p:nvSpPr>
        <p:spPr/>
        <p:txBody>
          <a:bodyPr/>
          <a:lstStyle/>
          <a:p>
            <a:pPr algn="l" rtl="0"/>
            <a:fld id="{CB2079F2-58AF-ED44-82D7-E04B2F6FD686}" type="slidenum">
              <a:rPr lang="en-US" smtClean="0"/>
              <a:pPr algn="l" rtl="0"/>
              <a:t>7</a:t>
            </a:fld>
            <a:endParaRPr lang="en-US"/>
          </a:p>
        </p:txBody>
      </p:sp>
      <p:sp>
        <p:nvSpPr>
          <p:cNvPr id="4" name="Rectangle 3">
            <a:extLst>
              <a:ext uri="{FF2B5EF4-FFF2-40B4-BE49-F238E27FC236}">
                <a16:creationId xmlns:a16="http://schemas.microsoft.com/office/drawing/2014/main" id="{075815BF-A426-966C-4EE7-0E850741123E}"/>
              </a:ext>
            </a:extLst>
          </p:cNvPr>
          <p:cNvSpPr/>
          <p:nvPr/>
        </p:nvSpPr>
        <p:spPr>
          <a:xfrm>
            <a:off x="312554" y="7998134"/>
            <a:ext cx="2392081" cy="307777"/>
          </a:xfrm>
          <a:prstGeom prst="rect">
            <a:avLst/>
          </a:prstGeom>
        </p:spPr>
        <p:txBody>
          <a:bodyPr wrap="square">
            <a:spAutoFit/>
          </a:bodyPr>
          <a:lstStyle/>
          <a:p>
            <a:pPr algn="l" rtl="0"/>
            <a:r>
              <a:rPr lang="en-US" sz="1400">
                <a:solidFill>
                  <a:schemeClr val="bg1"/>
                </a:solidFill>
                <a:latin typeface="Poppins" pitchFamily="2" charset="77"/>
                <a:cs typeface="Poppins" pitchFamily="2" charset="77"/>
              </a:rPr>
              <a:t>www.</a:t>
            </a:r>
            <a:r>
              <a:rPr lang="en-US" sz="1400" b="1">
                <a:solidFill>
                  <a:schemeClr val="bg1"/>
                </a:solidFill>
                <a:latin typeface="Poppins" pitchFamily="2" charset="77"/>
                <a:cs typeface="Poppins" pitchFamily="2" charset="77"/>
              </a:rPr>
              <a:t>arvostaa uudelleen</a:t>
            </a:r>
            <a:r>
              <a:rPr lang="en-US" sz="1400">
                <a:solidFill>
                  <a:schemeClr val="bg1"/>
                </a:solidFill>
                <a:latin typeface="Poppins" pitchFamily="2" charset="77"/>
                <a:cs typeface="Poppins" pitchFamily="2" charset="77"/>
              </a:rPr>
              <a:t>.eu</a:t>
            </a:r>
          </a:p>
        </p:txBody>
      </p:sp>
      <p:sp>
        <p:nvSpPr>
          <p:cNvPr id="5" name="Rectangle 4">
            <a:extLst>
              <a:ext uri="{FF2B5EF4-FFF2-40B4-BE49-F238E27FC236}">
                <a16:creationId xmlns:a16="http://schemas.microsoft.com/office/drawing/2014/main" id="{5E291A29-7060-B298-9A11-357EAF12C930}"/>
              </a:ext>
            </a:extLst>
          </p:cNvPr>
          <p:cNvSpPr/>
          <p:nvPr/>
        </p:nvSpPr>
        <p:spPr>
          <a:xfrm>
            <a:off x="0" y="4907143"/>
            <a:ext cx="7559674" cy="4691947"/>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83"/>
          </a:p>
        </p:txBody>
      </p:sp>
      <p:sp>
        <p:nvSpPr>
          <p:cNvPr id="6" name="Text Placeholder 32">
            <a:extLst>
              <a:ext uri="{FF2B5EF4-FFF2-40B4-BE49-F238E27FC236}">
                <a16:creationId xmlns:a16="http://schemas.microsoft.com/office/drawing/2014/main" id="{04584998-0127-3AE4-D5A8-7BCB61F3618E}"/>
              </a:ext>
            </a:extLst>
          </p:cNvPr>
          <p:cNvSpPr txBox="1">
            <a:spLocks/>
          </p:cNvSpPr>
          <p:nvPr/>
        </p:nvSpPr>
        <p:spPr>
          <a:xfrm>
            <a:off x="395997" y="1632722"/>
            <a:ext cx="6705373" cy="1519497"/>
          </a:xfrm>
          <a:prstGeom prst="rect">
            <a:avLst/>
          </a:prstGeom>
        </p:spPr>
        <p:txBody>
          <a:bodyPr lIns="91440" tIns="45720" rIns="91440" bIns="45720"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fi-FI" i="0" err="1">
                <a:latin typeface="Poppins"/>
                <a:cs typeface="Poppins"/>
              </a:rPr>
              <a:t>Ethical</a:t>
            </a:r>
            <a:r>
              <a:rPr lang="fi-FI" i="0">
                <a:latin typeface="Poppins"/>
                <a:cs typeface="Poppins"/>
              </a:rPr>
              <a:t> Food </a:t>
            </a:r>
            <a:r>
              <a:rPr lang="fi-FI" i="0" err="1">
                <a:latin typeface="Poppins"/>
                <a:cs typeface="Poppins"/>
              </a:rPr>
              <a:t>Entrepreneurships</a:t>
            </a:r>
            <a:r>
              <a:rPr lang="fi-FI" i="0">
                <a:latin typeface="Poppins"/>
                <a:cs typeface="Poppins"/>
              </a:rPr>
              <a:t> </a:t>
            </a:r>
            <a:r>
              <a:rPr lang="fi-FI" b="0" i="0">
                <a:latin typeface="Calibri"/>
                <a:ea typeface="Calibri"/>
                <a:cs typeface="Calibri"/>
              </a:rPr>
              <a:t>–hanke on koonnut yhteen yhteistyökumppaneita Suomesta, Turkista, Portugalista, Irlannista ja Tanskasta, joiden erikoisaloina on elintarvike- ja ravitsemustieteet, teknologia ja innovaatiot, tiedonsiirto- ja ruokahautomot, yrittäjyyskoulutus ja digitaalinen oppiminen. Erilaisuudesta huolimatta kumppanit ovat tunnistaneet tarpeen tuottaa ja ottaa käyttöön uusia koulutusmateriaaleja ja -strategioita, jotka keskittyvät kestävän ja </a:t>
            </a:r>
            <a:r>
              <a:rPr lang="fi-FI" b="0" i="0">
                <a:latin typeface="Calibri"/>
                <a:cs typeface="Calibri"/>
              </a:rPr>
              <a:t>eettisen </a:t>
            </a:r>
            <a:r>
              <a:rPr lang="fi-FI" b="0" i="0">
                <a:latin typeface="Calibri"/>
                <a:ea typeface="Calibri"/>
                <a:cs typeface="Calibri"/>
              </a:rPr>
              <a:t>elintarvikealan koulutuksen kehittämiseen </a:t>
            </a:r>
            <a:r>
              <a:rPr lang="fi-FI" b="0" i="0">
                <a:latin typeface="Calibri"/>
                <a:cs typeface="Calibri"/>
              </a:rPr>
              <a:t>korkeakoulu- ja ammatillisien koulutuksen parissa.</a:t>
            </a:r>
            <a:endParaRPr lang="fi-FI" b="0" i="0">
              <a:latin typeface="Calibri" panose="020F0502020204030204" pitchFamily="34" charset="0"/>
              <a:ea typeface="Calibri" panose="020F0502020204030204" pitchFamily="34" charset="0"/>
              <a:cs typeface="Poppins"/>
            </a:endParaRPr>
          </a:p>
          <a:p>
            <a:pPr rtl="0"/>
            <a:endParaRPr lang="fi-FI" b="0" i="0">
              <a:latin typeface="Calibri" panose="020F0502020204030204" pitchFamily="34" charset="0"/>
              <a:ea typeface="Calibri" panose="020F0502020204030204" pitchFamily="34" charset="0"/>
              <a:cs typeface="Calibri" panose="020F0502020204030204" pitchFamily="34" charset="0"/>
            </a:endParaRPr>
          </a:p>
          <a:p>
            <a:r>
              <a:rPr lang="fi-FI" b="0" i="0">
                <a:latin typeface="Calibri"/>
                <a:ea typeface="Calibri"/>
                <a:cs typeface="Calibri"/>
              </a:rPr>
              <a:t>Tekemällä yhteistyötä kuutena kumppanina viidestä eri maasta hyödynnämme merkittäviä etuja, joiden avulla voimme tuottaa koulutusmateriaaleja viidellä eri kielellä. Nämä tuotokset antavat pitkäkestoisen hyödyn alan toimijoille EU:ssa siirtämällä ajankohtaista tietoa seuraavan sukupolven eettisiä elintarvikeyrittäjiä.</a:t>
            </a:r>
          </a:p>
          <a:p>
            <a:pPr rtl="0"/>
            <a:endParaRPr lang="fi-FI" b="0" i="0">
              <a:latin typeface="Calibri" panose="020F0502020204030204" pitchFamily="34" charset="0"/>
              <a:ea typeface="Calibri" panose="020F0502020204030204" pitchFamily="34" charset="0"/>
              <a:cs typeface="Calibri" panose="020F0502020204030204" pitchFamily="34" charset="0"/>
            </a:endParaRPr>
          </a:p>
          <a:p>
            <a:r>
              <a:rPr lang="fi-FI" b="0" i="0">
                <a:latin typeface="Calibri"/>
                <a:ea typeface="Calibri"/>
                <a:cs typeface="Calibri"/>
              </a:rPr>
              <a:t>Alla oleva kuvake yhdistää lukijan kaikkien hankekumppanien verkkosivustoille. Tämän tuotoksen on laatinut Bilim yliopisto Turkista ja </a:t>
            </a:r>
            <a:r>
              <a:rPr lang="fi-FI" b="0" i="0" err="1">
                <a:latin typeface="Calibri"/>
                <a:ea typeface="Calibri"/>
                <a:cs typeface="Calibri"/>
              </a:rPr>
              <a:t>Politécnico</a:t>
            </a:r>
            <a:r>
              <a:rPr lang="fi-FI" b="0" i="0">
                <a:latin typeface="Calibri"/>
                <a:ea typeface="Calibri"/>
                <a:cs typeface="Calibri"/>
              </a:rPr>
              <a:t> de </a:t>
            </a:r>
            <a:r>
              <a:rPr lang="fi-FI" b="0" i="0" err="1">
                <a:latin typeface="Calibri"/>
                <a:ea typeface="Calibri"/>
                <a:cs typeface="Calibri"/>
              </a:rPr>
              <a:t>Bragança</a:t>
            </a:r>
            <a:r>
              <a:rPr lang="fi-FI" b="0" i="0">
                <a:latin typeface="Calibri"/>
                <a:ea typeface="Calibri"/>
                <a:cs typeface="Calibri"/>
              </a:rPr>
              <a:t> Portugalista. Kaikki kumppanit kuitenkin tukivat ja osallistuivat tämän tuotoksen toteuttamiseen keräten myös mielenkiintoisia yritystapauksia omilta alueiltaan Suomesta, Turkista, Portugalista, Irlannista ja Tanskasta.</a:t>
            </a:r>
          </a:p>
          <a:p>
            <a:pPr algn="l" rtl="0"/>
            <a:endParaRPr lang="en-US" i="0"/>
          </a:p>
        </p:txBody>
      </p:sp>
      <p:sp>
        <p:nvSpPr>
          <p:cNvPr id="7" name="Text Placeholder 32">
            <a:extLst>
              <a:ext uri="{FF2B5EF4-FFF2-40B4-BE49-F238E27FC236}">
                <a16:creationId xmlns:a16="http://schemas.microsoft.com/office/drawing/2014/main" id="{3B03C889-D7AB-BA4A-997E-7990CA361B3E}"/>
              </a:ext>
            </a:extLst>
          </p:cNvPr>
          <p:cNvSpPr txBox="1">
            <a:spLocks/>
          </p:cNvSpPr>
          <p:nvPr/>
        </p:nvSpPr>
        <p:spPr>
          <a:xfrm>
            <a:off x="406011" y="400859"/>
            <a:ext cx="4067665" cy="8796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400" b="1" i="0" kern="1200">
                <a:solidFill>
                  <a:schemeClr val="tx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3600">
                <a:latin typeface="Calibri" panose="020F0502020204030204" pitchFamily="34" charset="0"/>
                <a:ea typeface="Calibri" panose="020F0502020204030204" pitchFamily="34" charset="0"/>
                <a:cs typeface="Calibri" panose="020F0502020204030204" pitchFamily="34" charset="0"/>
              </a:rPr>
              <a:t>Yhteistyökumppanit</a:t>
            </a:r>
            <a:endParaRPr lang="en-US" sz="360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32">
            <a:extLst>
              <a:ext uri="{FF2B5EF4-FFF2-40B4-BE49-F238E27FC236}">
                <a16:creationId xmlns:a16="http://schemas.microsoft.com/office/drawing/2014/main" id="{9DD973D2-C971-AE9F-7307-9B7D021D3CDC}"/>
              </a:ext>
            </a:extLst>
          </p:cNvPr>
          <p:cNvSpPr txBox="1">
            <a:spLocks/>
          </p:cNvSpPr>
          <p:nvPr/>
        </p:nvSpPr>
        <p:spPr>
          <a:xfrm>
            <a:off x="406012" y="5192147"/>
            <a:ext cx="2864232" cy="45125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1" i="0" kern="1200">
                <a:solidFill>
                  <a:schemeClr val="bg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2000">
                <a:latin typeface="Calibri" panose="020F0502020204030204" pitchFamily="34" charset="0"/>
                <a:ea typeface="Calibri" panose="020F0502020204030204" pitchFamily="34" charset="0"/>
                <a:cs typeface="Calibri" panose="020F0502020204030204" pitchFamily="34" charset="0"/>
              </a:rPr>
              <a:t>TUTUSTU TIIMIIN</a:t>
            </a:r>
            <a:endParaRPr lang="en-US" sz="200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B9F2579-439F-0CF2-3856-07257970EF85}"/>
              </a:ext>
            </a:extLst>
          </p:cNvPr>
          <p:cNvSpPr/>
          <p:nvPr/>
        </p:nvSpPr>
        <p:spPr>
          <a:xfrm>
            <a:off x="363979"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F88BD478-178B-09F6-4F52-07BA5070CDE3}"/>
              </a:ext>
            </a:extLst>
          </p:cNvPr>
          <p:cNvSpPr/>
          <p:nvPr/>
        </p:nvSpPr>
        <p:spPr>
          <a:xfrm>
            <a:off x="5059031"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 Placeholder 32">
            <a:extLst>
              <a:ext uri="{FF2B5EF4-FFF2-40B4-BE49-F238E27FC236}">
                <a16:creationId xmlns:a16="http://schemas.microsoft.com/office/drawing/2014/main" id="{F35F8380-DF8F-EA66-1ADF-FFB419F415B1}"/>
              </a:ext>
            </a:extLst>
          </p:cNvPr>
          <p:cNvSpPr txBox="1">
            <a:spLocks/>
          </p:cNvSpPr>
          <p:nvPr/>
        </p:nvSpPr>
        <p:spPr>
          <a:xfrm>
            <a:off x="5121778"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PORTUGALI</a:t>
            </a:r>
            <a:endParaRPr lang="en-US" sz="1200"/>
          </a:p>
        </p:txBody>
      </p:sp>
      <p:sp>
        <p:nvSpPr>
          <p:cNvPr id="14" name="Rectangle 13">
            <a:extLst>
              <a:ext uri="{FF2B5EF4-FFF2-40B4-BE49-F238E27FC236}">
                <a16:creationId xmlns:a16="http://schemas.microsoft.com/office/drawing/2014/main" id="{8A82BC9F-2745-82E8-BB75-F84DD017A83C}"/>
              </a:ext>
            </a:extLst>
          </p:cNvPr>
          <p:cNvSpPr/>
          <p:nvPr/>
        </p:nvSpPr>
        <p:spPr>
          <a:xfrm>
            <a:off x="2691663"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 Placeholder 32">
            <a:extLst>
              <a:ext uri="{FF2B5EF4-FFF2-40B4-BE49-F238E27FC236}">
                <a16:creationId xmlns:a16="http://schemas.microsoft.com/office/drawing/2014/main" id="{9CF3C2AD-66CD-8402-1738-037E488298AF}"/>
              </a:ext>
            </a:extLst>
          </p:cNvPr>
          <p:cNvSpPr txBox="1">
            <a:spLocks/>
          </p:cNvSpPr>
          <p:nvPr/>
        </p:nvSpPr>
        <p:spPr>
          <a:xfrm>
            <a:off x="2698971"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TURKKI</a:t>
            </a:r>
            <a:endParaRPr lang="en-US" sz="1200"/>
          </a:p>
        </p:txBody>
      </p:sp>
      <p:sp>
        <p:nvSpPr>
          <p:cNvPr id="16" name="Rectangle 15">
            <a:extLst>
              <a:ext uri="{FF2B5EF4-FFF2-40B4-BE49-F238E27FC236}">
                <a16:creationId xmlns:a16="http://schemas.microsoft.com/office/drawing/2014/main" id="{20C09698-B983-6E16-5F1C-D2D4D76EE99D}"/>
              </a:ext>
            </a:extLst>
          </p:cNvPr>
          <p:cNvSpPr/>
          <p:nvPr/>
        </p:nvSpPr>
        <p:spPr>
          <a:xfrm>
            <a:off x="363979"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 Placeholder 32">
            <a:extLst>
              <a:ext uri="{FF2B5EF4-FFF2-40B4-BE49-F238E27FC236}">
                <a16:creationId xmlns:a16="http://schemas.microsoft.com/office/drawing/2014/main" id="{ABDB7790-A1DA-6B4D-0FF8-3E3E3101555A}"/>
              </a:ext>
            </a:extLst>
          </p:cNvPr>
          <p:cNvSpPr txBox="1">
            <a:spLocks/>
          </p:cNvSpPr>
          <p:nvPr/>
        </p:nvSpPr>
        <p:spPr>
          <a:xfrm>
            <a:off x="371287"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IRLANTI</a:t>
            </a:r>
            <a:endParaRPr lang="en-US" sz="1200"/>
          </a:p>
        </p:txBody>
      </p:sp>
      <p:sp>
        <p:nvSpPr>
          <p:cNvPr id="18" name="Rectangle 17">
            <a:extLst>
              <a:ext uri="{FF2B5EF4-FFF2-40B4-BE49-F238E27FC236}">
                <a16:creationId xmlns:a16="http://schemas.microsoft.com/office/drawing/2014/main" id="{A8C939F3-1ABF-25B7-5B7A-3BFA6D446CF1}"/>
              </a:ext>
            </a:extLst>
          </p:cNvPr>
          <p:cNvSpPr/>
          <p:nvPr/>
        </p:nvSpPr>
        <p:spPr>
          <a:xfrm>
            <a:off x="5059031"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Text Placeholder 32">
            <a:extLst>
              <a:ext uri="{FF2B5EF4-FFF2-40B4-BE49-F238E27FC236}">
                <a16:creationId xmlns:a16="http://schemas.microsoft.com/office/drawing/2014/main" id="{34B0D070-27B3-62C8-7B90-D3D83BF73E7F}"/>
              </a:ext>
            </a:extLst>
          </p:cNvPr>
          <p:cNvSpPr txBox="1">
            <a:spLocks/>
          </p:cNvSpPr>
          <p:nvPr/>
        </p:nvSpPr>
        <p:spPr>
          <a:xfrm>
            <a:off x="5066339"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TANSKA</a:t>
            </a:r>
            <a:endParaRPr lang="en-US" sz="1200"/>
          </a:p>
        </p:txBody>
      </p:sp>
      <p:sp>
        <p:nvSpPr>
          <p:cNvPr id="20" name="Rectangle 19">
            <a:extLst>
              <a:ext uri="{FF2B5EF4-FFF2-40B4-BE49-F238E27FC236}">
                <a16:creationId xmlns:a16="http://schemas.microsoft.com/office/drawing/2014/main" id="{206E8ED3-9CDB-F6FD-3272-FBBBBB85E96C}"/>
              </a:ext>
            </a:extLst>
          </p:cNvPr>
          <p:cNvSpPr/>
          <p:nvPr/>
        </p:nvSpPr>
        <p:spPr>
          <a:xfrm>
            <a:off x="2691663"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Text Placeholder 32">
            <a:extLst>
              <a:ext uri="{FF2B5EF4-FFF2-40B4-BE49-F238E27FC236}">
                <a16:creationId xmlns:a16="http://schemas.microsoft.com/office/drawing/2014/main" id="{DA9DE0F3-E653-1BE6-AAFB-0F4753D69DDE}"/>
              </a:ext>
            </a:extLst>
          </p:cNvPr>
          <p:cNvSpPr txBox="1">
            <a:spLocks/>
          </p:cNvSpPr>
          <p:nvPr/>
        </p:nvSpPr>
        <p:spPr>
          <a:xfrm>
            <a:off x="2698971"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IRLANTI</a:t>
            </a:r>
            <a:endParaRPr lang="en-US" sz="1200"/>
          </a:p>
        </p:txBody>
      </p:sp>
      <p:sp>
        <p:nvSpPr>
          <p:cNvPr id="22" name="Graphic 4">
            <a:extLst>
              <a:ext uri="{FF2B5EF4-FFF2-40B4-BE49-F238E27FC236}">
                <a16:creationId xmlns:a16="http://schemas.microsoft.com/office/drawing/2014/main" id="{8BE54B68-5D3A-2A28-21A8-D8AE84FD0B8E}"/>
              </a:ext>
            </a:extLst>
          </p:cNvPr>
          <p:cNvSpPr/>
          <p:nvPr/>
        </p:nvSpPr>
        <p:spPr>
          <a:xfrm rot="16200000">
            <a:off x="2258871" y="3019558"/>
            <a:ext cx="45719" cy="38208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pPr algn="l" rtl="0"/>
            <a:endParaRPr lang="en-US"/>
          </a:p>
        </p:txBody>
      </p:sp>
      <p:pic>
        <p:nvPicPr>
          <p:cNvPr id="25" name="Picture 24">
            <a:hlinkClick r:id="rId2"/>
            <a:extLst>
              <a:ext uri="{FF2B5EF4-FFF2-40B4-BE49-F238E27FC236}">
                <a16:creationId xmlns:a16="http://schemas.microsoft.com/office/drawing/2014/main" id="{08FB213F-68D4-A77A-BAF4-81E716769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36" y="6055547"/>
            <a:ext cx="1812631" cy="736094"/>
          </a:xfrm>
          <a:prstGeom prst="rect">
            <a:avLst/>
          </a:prstGeom>
        </p:spPr>
      </p:pic>
      <p:pic>
        <p:nvPicPr>
          <p:cNvPr id="26" name="Picture 25">
            <a:hlinkClick r:id="rId4"/>
            <a:extLst>
              <a:ext uri="{FF2B5EF4-FFF2-40B4-BE49-F238E27FC236}">
                <a16:creationId xmlns:a16="http://schemas.microsoft.com/office/drawing/2014/main" id="{B3FCBF81-1FC3-A982-9A9F-F6A42EF21E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494" y="6204179"/>
            <a:ext cx="1962341" cy="414272"/>
          </a:xfrm>
          <a:prstGeom prst="rect">
            <a:avLst/>
          </a:prstGeom>
        </p:spPr>
      </p:pic>
      <p:pic>
        <p:nvPicPr>
          <p:cNvPr id="27" name="Picture 26">
            <a:hlinkClick r:id="rId6"/>
            <a:extLst>
              <a:ext uri="{FF2B5EF4-FFF2-40B4-BE49-F238E27FC236}">
                <a16:creationId xmlns:a16="http://schemas.microsoft.com/office/drawing/2014/main" id="{4D72576E-4566-6B8F-D46C-85ABAD69C5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3981" y="6162923"/>
            <a:ext cx="1843545" cy="494911"/>
          </a:xfrm>
          <a:prstGeom prst="rect">
            <a:avLst/>
          </a:prstGeom>
        </p:spPr>
      </p:pic>
      <p:pic>
        <p:nvPicPr>
          <p:cNvPr id="28" name="Picture 27">
            <a:hlinkClick r:id="rId8"/>
            <a:extLst>
              <a:ext uri="{FF2B5EF4-FFF2-40B4-BE49-F238E27FC236}">
                <a16:creationId xmlns:a16="http://schemas.microsoft.com/office/drawing/2014/main" id="{8202AF5C-D1F3-697F-F9DE-A6473F1B8186}"/>
              </a:ext>
            </a:extLst>
          </p:cNvPr>
          <p:cNvPicPr>
            <a:picLocks noChangeAspect="1"/>
          </p:cNvPicPr>
          <p:nvPr/>
        </p:nvPicPr>
        <p:blipFill>
          <a:blip r:embed="rId9"/>
          <a:stretch>
            <a:fillRect/>
          </a:stretch>
        </p:blipFill>
        <p:spPr>
          <a:xfrm>
            <a:off x="362242" y="7723615"/>
            <a:ext cx="2095500" cy="762000"/>
          </a:xfrm>
          <a:prstGeom prst="rect">
            <a:avLst/>
          </a:prstGeom>
        </p:spPr>
      </p:pic>
      <p:pic>
        <p:nvPicPr>
          <p:cNvPr id="29" name="Picture 28">
            <a:hlinkClick r:id="rId10"/>
            <a:extLst>
              <a:ext uri="{FF2B5EF4-FFF2-40B4-BE49-F238E27FC236}">
                <a16:creationId xmlns:a16="http://schemas.microsoft.com/office/drawing/2014/main" id="{28E0AA98-619F-EC14-72A8-EF2BEE27EE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19984" y="7678325"/>
            <a:ext cx="1768237" cy="857595"/>
          </a:xfrm>
          <a:prstGeom prst="rect">
            <a:avLst/>
          </a:prstGeom>
        </p:spPr>
      </p:pic>
      <p:pic>
        <p:nvPicPr>
          <p:cNvPr id="30" name="Picture 29">
            <a:hlinkClick r:id="rId12"/>
            <a:extLst>
              <a:ext uri="{FF2B5EF4-FFF2-40B4-BE49-F238E27FC236}">
                <a16:creationId xmlns:a16="http://schemas.microsoft.com/office/drawing/2014/main" id="{5E20D31A-1BE6-7FC9-C147-BC3EBCF974C3}"/>
              </a:ext>
            </a:extLst>
          </p:cNvPr>
          <p:cNvPicPr>
            <a:picLocks noChangeAspect="1"/>
          </p:cNvPicPr>
          <p:nvPr/>
        </p:nvPicPr>
        <p:blipFill>
          <a:blip r:embed="rId13"/>
          <a:stretch>
            <a:fillRect/>
          </a:stretch>
        </p:blipFill>
        <p:spPr>
          <a:xfrm>
            <a:off x="5468014" y="7723615"/>
            <a:ext cx="1465244" cy="681338"/>
          </a:xfrm>
          <a:prstGeom prst="rect">
            <a:avLst/>
          </a:prstGeom>
        </p:spPr>
      </p:pic>
      <p:sp>
        <p:nvSpPr>
          <p:cNvPr id="31" name="Oval 30">
            <a:extLst>
              <a:ext uri="{FF2B5EF4-FFF2-40B4-BE49-F238E27FC236}">
                <a16:creationId xmlns:a16="http://schemas.microsoft.com/office/drawing/2014/main" id="{11237F2C-D09A-0DCA-9D13-2E6AA92806DC}"/>
              </a:ext>
            </a:extLst>
          </p:cNvPr>
          <p:cNvSpPr/>
          <p:nvPr/>
        </p:nvSpPr>
        <p:spPr>
          <a:xfrm>
            <a:off x="1879652" y="6812731"/>
            <a:ext cx="553791" cy="553791"/>
          </a:xfrm>
          <a:prstGeom prst="ellipse">
            <a:avLst/>
          </a:prstGeom>
          <a:blipFill>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2" name="Picture 31">
            <a:extLst>
              <a:ext uri="{FF2B5EF4-FFF2-40B4-BE49-F238E27FC236}">
                <a16:creationId xmlns:a16="http://schemas.microsoft.com/office/drawing/2014/main" id="{8B468AAA-4653-3D08-2C80-70FAFFD36700}"/>
              </a:ext>
            </a:extLst>
          </p:cNvPr>
          <p:cNvPicPr>
            <a:picLocks noChangeAspect="1"/>
          </p:cNvPicPr>
          <p:nvPr/>
        </p:nvPicPr>
        <p:blipFill>
          <a:blip r:embed="rId15"/>
          <a:stretch>
            <a:fillRect/>
          </a:stretch>
        </p:blipFill>
        <p:spPr>
          <a:xfrm>
            <a:off x="6451202" y="6762794"/>
            <a:ext cx="554784" cy="560881"/>
          </a:xfrm>
          <a:prstGeom prst="rect">
            <a:avLst/>
          </a:prstGeom>
        </p:spPr>
      </p:pic>
      <p:sp>
        <p:nvSpPr>
          <p:cNvPr id="481" name="Text Placeholder 32">
            <a:extLst>
              <a:ext uri="{FF2B5EF4-FFF2-40B4-BE49-F238E27FC236}">
                <a16:creationId xmlns:a16="http://schemas.microsoft.com/office/drawing/2014/main" id="{67BB34D1-9980-AD57-323B-520D0083A93D}"/>
              </a:ext>
            </a:extLst>
          </p:cNvPr>
          <p:cNvSpPr txBox="1">
            <a:spLocks/>
          </p:cNvSpPr>
          <p:nvPr/>
        </p:nvSpPr>
        <p:spPr>
          <a:xfrm>
            <a:off x="444392" y="7036984"/>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SUOMI</a:t>
            </a:r>
            <a:endParaRPr lang="en-US" sz="1200"/>
          </a:p>
        </p:txBody>
      </p:sp>
      <p:grpSp>
        <p:nvGrpSpPr>
          <p:cNvPr id="482" name="Graphic 2">
            <a:extLst>
              <a:ext uri="{FF2B5EF4-FFF2-40B4-BE49-F238E27FC236}">
                <a16:creationId xmlns:a16="http://schemas.microsoft.com/office/drawing/2014/main" id="{C501A4B5-ACE8-3370-7A5C-1035D83E378E}"/>
              </a:ext>
            </a:extLst>
          </p:cNvPr>
          <p:cNvGrpSpPr>
            <a:grpSpLocks noChangeAspect="1"/>
          </p:cNvGrpSpPr>
          <p:nvPr/>
        </p:nvGrpSpPr>
        <p:grpSpPr>
          <a:xfrm>
            <a:off x="4158003" y="6757984"/>
            <a:ext cx="558048" cy="558000"/>
            <a:chOff x="4094891" y="4680533"/>
            <a:chExt cx="381887" cy="381854"/>
          </a:xfrm>
        </p:grpSpPr>
        <p:sp>
          <p:nvSpPr>
            <p:cNvPr id="483" name="Freeform 4">
              <a:extLst>
                <a:ext uri="{FF2B5EF4-FFF2-40B4-BE49-F238E27FC236}">
                  <a16:creationId xmlns:a16="http://schemas.microsoft.com/office/drawing/2014/main" id="{77354C4B-F029-2E64-E1AF-3DBDF3A01278}"/>
                </a:ext>
              </a:extLst>
            </p:cNvPr>
            <p:cNvSpPr/>
            <p:nvPr/>
          </p:nvSpPr>
          <p:spPr>
            <a:xfrm>
              <a:off x="4094891" y="4680533"/>
              <a:ext cx="381887" cy="381854"/>
            </a:xfrm>
            <a:custGeom>
              <a:avLst/>
              <a:gdLst>
                <a:gd name="connsiteX0" fmla="*/ 5758 w 381887"/>
                <a:gd name="connsiteY0" fmla="*/ 144768 h 381854"/>
                <a:gd name="connsiteX1" fmla="*/ 237086 w 381887"/>
                <a:gd name="connsiteY1" fmla="*/ 5813 h 381854"/>
                <a:gd name="connsiteX2" fmla="*/ 376073 w 381887"/>
                <a:gd name="connsiteY2" fmla="*/ 237087 h 381854"/>
                <a:gd name="connsiteX3" fmla="*/ 144745 w 381887"/>
                <a:gd name="connsiteY3" fmla="*/ 376042 h 381854"/>
                <a:gd name="connsiteX4" fmla="*/ 5758 w 381887"/>
                <a:gd name="connsiteY4" fmla="*/ 144768 h 38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87" h="381854">
                  <a:moveTo>
                    <a:pt x="5758" y="144768"/>
                  </a:moveTo>
                  <a:cubicBezTo>
                    <a:pt x="31461" y="41979"/>
                    <a:pt x="134274" y="-19884"/>
                    <a:pt x="237086" y="5813"/>
                  </a:cubicBezTo>
                  <a:cubicBezTo>
                    <a:pt x="339898" y="31510"/>
                    <a:pt x="401776" y="134299"/>
                    <a:pt x="376073" y="237087"/>
                  </a:cubicBezTo>
                  <a:cubicBezTo>
                    <a:pt x="350370" y="339876"/>
                    <a:pt x="247558" y="401739"/>
                    <a:pt x="144745" y="376042"/>
                  </a:cubicBezTo>
                  <a:cubicBezTo>
                    <a:pt x="42885" y="350345"/>
                    <a:pt x="-19945" y="247556"/>
                    <a:pt x="5758" y="144768"/>
                  </a:cubicBezTo>
                </a:path>
              </a:pathLst>
            </a:custGeom>
            <a:solidFill>
              <a:srgbClr val="ED3726"/>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sp>
          <p:nvSpPr>
            <p:cNvPr id="484" name="Freeform 5">
              <a:extLst>
                <a:ext uri="{FF2B5EF4-FFF2-40B4-BE49-F238E27FC236}">
                  <a16:creationId xmlns:a16="http://schemas.microsoft.com/office/drawing/2014/main" id="{81F589F2-FF9B-9572-589C-329E0C6F2D6B}"/>
                </a:ext>
              </a:extLst>
            </p:cNvPr>
            <p:cNvSpPr/>
            <p:nvPr/>
          </p:nvSpPr>
          <p:spPr>
            <a:xfrm>
              <a:off x="4141584" y="4769147"/>
              <a:ext cx="181825" cy="199866"/>
            </a:xfrm>
            <a:custGeom>
              <a:avLst/>
              <a:gdLst>
                <a:gd name="connsiteX0" fmla="*/ 124708 w 181825"/>
                <a:gd name="connsiteY0" fmla="*/ 178928 h 199866"/>
                <a:gd name="connsiteX1" fmla="*/ 44743 w 181825"/>
                <a:gd name="connsiteY1" fmla="*/ 98982 h 199866"/>
                <a:gd name="connsiteX2" fmla="*/ 124708 w 181825"/>
                <a:gd name="connsiteY2" fmla="*/ 19035 h 199866"/>
                <a:gd name="connsiteX3" fmla="*/ 181826 w 181825"/>
                <a:gd name="connsiteY3" fmla="*/ 42829 h 199866"/>
                <a:gd name="connsiteX4" fmla="*/ 99956 w 181825"/>
                <a:gd name="connsiteY4" fmla="*/ 0 h 199866"/>
                <a:gd name="connsiteX5" fmla="*/ 0 w 181825"/>
                <a:gd name="connsiteY5" fmla="*/ 99933 h 199866"/>
                <a:gd name="connsiteX6" fmla="*/ 99956 w 181825"/>
                <a:gd name="connsiteY6" fmla="*/ 199867 h 199866"/>
                <a:gd name="connsiteX7" fmla="*/ 181826 w 181825"/>
                <a:gd name="connsiteY7" fmla="*/ 157038 h 199866"/>
                <a:gd name="connsiteX8" fmla="*/ 124708 w 181825"/>
                <a:gd name="connsiteY8" fmla="*/ 178928 h 19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25" h="199866">
                  <a:moveTo>
                    <a:pt x="124708" y="178928"/>
                  </a:moveTo>
                  <a:cubicBezTo>
                    <a:pt x="79965" y="178928"/>
                    <a:pt x="44743" y="142762"/>
                    <a:pt x="44743" y="98982"/>
                  </a:cubicBezTo>
                  <a:cubicBezTo>
                    <a:pt x="44743" y="54250"/>
                    <a:pt x="80917" y="19035"/>
                    <a:pt x="124708" y="19035"/>
                  </a:cubicBezTo>
                  <a:cubicBezTo>
                    <a:pt x="146603" y="19035"/>
                    <a:pt x="166594" y="27601"/>
                    <a:pt x="181826" y="42829"/>
                  </a:cubicBezTo>
                  <a:cubicBezTo>
                    <a:pt x="163738" y="17132"/>
                    <a:pt x="134227" y="0"/>
                    <a:pt x="99956" y="0"/>
                  </a:cubicBezTo>
                  <a:cubicBezTo>
                    <a:pt x="44743" y="0"/>
                    <a:pt x="0" y="44732"/>
                    <a:pt x="0" y="99933"/>
                  </a:cubicBezTo>
                  <a:cubicBezTo>
                    <a:pt x="0" y="155135"/>
                    <a:pt x="44743" y="199867"/>
                    <a:pt x="99956" y="199867"/>
                  </a:cubicBezTo>
                  <a:cubicBezTo>
                    <a:pt x="133275" y="199867"/>
                    <a:pt x="163738" y="182735"/>
                    <a:pt x="181826" y="157038"/>
                  </a:cubicBezTo>
                  <a:cubicBezTo>
                    <a:pt x="166594" y="169411"/>
                    <a:pt x="146603" y="178928"/>
                    <a:pt x="124708" y="178928"/>
                  </a:cubicBezTo>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sp>
          <p:nvSpPr>
            <p:cNvPr id="485" name="Freeform 6">
              <a:extLst>
                <a:ext uri="{FF2B5EF4-FFF2-40B4-BE49-F238E27FC236}">
                  <a16:creationId xmlns:a16="http://schemas.microsoft.com/office/drawing/2014/main" id="{9909DFC7-D0C7-6186-5626-0B5357BD353C}"/>
                </a:ext>
              </a:extLst>
            </p:cNvPr>
            <p:cNvSpPr/>
            <p:nvPr/>
          </p:nvSpPr>
          <p:spPr>
            <a:xfrm>
              <a:off x="4331025" y="4824349"/>
              <a:ext cx="81869" cy="85657"/>
            </a:xfrm>
            <a:custGeom>
              <a:avLst/>
              <a:gdLst>
                <a:gd name="connsiteX0" fmla="*/ 31415 w 81869"/>
                <a:gd name="connsiteY0" fmla="*/ 0 h 85657"/>
                <a:gd name="connsiteX1" fmla="*/ 50454 w 81869"/>
                <a:gd name="connsiteY1" fmla="*/ 27601 h 85657"/>
                <a:gd name="connsiteX2" fmla="*/ 81869 w 81869"/>
                <a:gd name="connsiteY2" fmla="*/ 18083 h 85657"/>
                <a:gd name="connsiteX3" fmla="*/ 61878 w 81869"/>
                <a:gd name="connsiteY3" fmla="*/ 43780 h 85657"/>
                <a:gd name="connsiteX4" fmla="*/ 79965 w 81869"/>
                <a:gd name="connsiteY4" fmla="*/ 70429 h 85657"/>
                <a:gd name="connsiteX5" fmla="*/ 49502 w 81869"/>
                <a:gd name="connsiteY5" fmla="*/ 59960 h 85657"/>
                <a:gd name="connsiteX6" fmla="*/ 29511 w 81869"/>
                <a:gd name="connsiteY6" fmla="*/ 85657 h 85657"/>
                <a:gd name="connsiteX7" fmla="*/ 30463 w 81869"/>
                <a:gd name="connsiteY7" fmla="*/ 53298 h 85657"/>
                <a:gd name="connsiteX8" fmla="*/ 0 w 81869"/>
                <a:gd name="connsiteY8" fmla="*/ 42829 h 85657"/>
                <a:gd name="connsiteX9" fmla="*/ 31415 w 81869"/>
                <a:gd name="connsiteY9" fmla="*/ 33311 h 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69" h="85657">
                  <a:moveTo>
                    <a:pt x="31415" y="0"/>
                  </a:moveTo>
                  <a:lnTo>
                    <a:pt x="50454" y="27601"/>
                  </a:lnTo>
                  <a:lnTo>
                    <a:pt x="81869" y="18083"/>
                  </a:lnTo>
                  <a:lnTo>
                    <a:pt x="61878" y="43780"/>
                  </a:lnTo>
                  <a:lnTo>
                    <a:pt x="79965" y="70429"/>
                  </a:lnTo>
                  <a:lnTo>
                    <a:pt x="49502" y="59960"/>
                  </a:lnTo>
                  <a:lnTo>
                    <a:pt x="29511" y="85657"/>
                  </a:lnTo>
                  <a:lnTo>
                    <a:pt x="30463" y="53298"/>
                  </a:lnTo>
                  <a:lnTo>
                    <a:pt x="0" y="42829"/>
                  </a:lnTo>
                  <a:lnTo>
                    <a:pt x="31415" y="33311"/>
                  </a:lnTo>
                  <a:close/>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grpSp>
      <p:pic>
        <p:nvPicPr>
          <p:cNvPr id="486" name="Picture 485">
            <a:extLst>
              <a:ext uri="{FF2B5EF4-FFF2-40B4-BE49-F238E27FC236}">
                <a16:creationId xmlns:a16="http://schemas.microsoft.com/office/drawing/2014/main" id="{3CF6D0F8-E42A-E28F-11BE-EBDE6777E16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965302" y="8588841"/>
            <a:ext cx="557530" cy="557530"/>
          </a:xfrm>
          <a:prstGeom prst="rect">
            <a:avLst/>
          </a:prstGeom>
        </p:spPr>
      </p:pic>
      <p:pic>
        <p:nvPicPr>
          <p:cNvPr id="487" name="Picture 486">
            <a:extLst>
              <a:ext uri="{FF2B5EF4-FFF2-40B4-BE49-F238E27FC236}">
                <a16:creationId xmlns:a16="http://schemas.microsoft.com/office/drawing/2014/main" id="{962F985E-A052-7610-6FFB-DEF06BD8D9E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210410" y="8546867"/>
            <a:ext cx="557530" cy="557530"/>
          </a:xfrm>
          <a:prstGeom prst="rect">
            <a:avLst/>
          </a:prstGeom>
        </p:spPr>
      </p:pic>
      <p:pic>
        <p:nvPicPr>
          <p:cNvPr id="489" name="Picture 488">
            <a:extLst>
              <a:ext uri="{FF2B5EF4-FFF2-40B4-BE49-F238E27FC236}">
                <a16:creationId xmlns:a16="http://schemas.microsoft.com/office/drawing/2014/main" id="{BF750FDB-38EC-A83C-44B3-02D6F72F913C}"/>
              </a:ext>
            </a:extLst>
          </p:cNvPr>
          <p:cNvPicPr>
            <a:picLocks noChangeAspect="1"/>
          </p:cNvPicPr>
          <p:nvPr/>
        </p:nvPicPr>
        <p:blipFill>
          <a:blip r:embed="rId17"/>
          <a:stretch>
            <a:fillRect/>
          </a:stretch>
        </p:blipFill>
        <p:spPr>
          <a:xfrm>
            <a:off x="6437064" y="8510066"/>
            <a:ext cx="824709" cy="618532"/>
          </a:xfrm>
          <a:prstGeom prst="rect">
            <a:avLst/>
          </a:prstGeom>
        </p:spPr>
      </p:pic>
      <p:pic>
        <p:nvPicPr>
          <p:cNvPr id="491" name="Picture 490">
            <a:extLst>
              <a:ext uri="{FF2B5EF4-FFF2-40B4-BE49-F238E27FC236}">
                <a16:creationId xmlns:a16="http://schemas.microsoft.com/office/drawing/2014/main" id="{DC8B9EF8-8455-BDBA-92FF-42B217366464}"/>
              </a:ext>
            </a:extLst>
          </p:cNvPr>
          <p:cNvPicPr>
            <a:picLocks noChangeAspect="1"/>
          </p:cNvPicPr>
          <p:nvPr/>
        </p:nvPicPr>
        <p:blipFill>
          <a:blip r:embed="rId18"/>
          <a:stretch>
            <a:fillRect/>
          </a:stretch>
        </p:blipFill>
        <p:spPr>
          <a:xfrm>
            <a:off x="2692626" y="5142584"/>
            <a:ext cx="578035" cy="556626"/>
          </a:xfrm>
          <a:prstGeom prst="rect">
            <a:avLst/>
          </a:prstGeom>
        </p:spPr>
      </p:pic>
    </p:spTree>
    <p:extLst>
      <p:ext uri="{BB962C8B-B14F-4D97-AF65-F5344CB8AC3E}">
        <p14:creationId xmlns:p14="http://schemas.microsoft.com/office/powerpoint/2010/main" val="1872573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pPr algn="l" rtl="0"/>
            <a:r>
              <a:rPr lang="en-US" b="1">
                <a:hlinkClick r:id="rId2">
                  <a:extLst>
                    <a:ext uri="{A12FA001-AC4F-418D-AE19-62706E023703}">
                      <ahyp:hlinkClr xmlns:ahyp="http://schemas.microsoft.com/office/drawing/2018/hyperlinkcolor" val="tx"/>
                    </a:ext>
                  </a:extLst>
                </a:hlinkClick>
              </a:rPr>
              <a:t>www.ethical-food.eu</a:t>
            </a:r>
            <a:endParaRPr lang="en-US" b="1"/>
          </a:p>
          <a:p>
            <a:pPr algn="l" rtl="0"/>
            <a:endParaRPr lang="en-US" b="1"/>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842038" y="3741018"/>
            <a:ext cx="4109047" cy="690592"/>
          </a:xfrm>
        </p:spPr>
        <p:txBody>
          <a:bodyPr>
            <a:noAutofit/>
          </a:bodyPr>
          <a:lstStyle/>
          <a:p>
            <a:pPr algn="l" rtl="0"/>
            <a:r>
              <a:rPr lang="en-US" sz="3600"/>
              <a:t>Seuraa matkaamme</a:t>
            </a:r>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hlinkClick r:id="rId3"/>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hlinkClick r:id="rId4"/>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72CE4B5B-27B4-9842-9E03-D98F6EBFC562}"/>
              </a:ext>
            </a:extLst>
          </p:cNvPr>
          <p:cNvGrpSpPr/>
          <p:nvPr/>
        </p:nvGrpSpPr>
        <p:grpSpPr>
          <a:xfrm>
            <a:off x="245648" y="5190857"/>
            <a:ext cx="4705438" cy="2867812"/>
            <a:chOff x="1950804" y="3053151"/>
            <a:chExt cx="5608871" cy="3418425"/>
          </a:xfrm>
        </p:grpSpPr>
        <p:pic>
          <p:nvPicPr>
            <p:cNvPr id="31" name="Picture 30">
              <a:extLst>
                <a:ext uri="{FF2B5EF4-FFF2-40B4-BE49-F238E27FC236}">
                  <a16:creationId xmlns:a16="http://schemas.microsoft.com/office/drawing/2014/main" id="{F8695417-59B8-C24A-A8C9-04D73D1385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32" name="Rectangle 31">
              <a:extLst>
                <a:ext uri="{FF2B5EF4-FFF2-40B4-BE49-F238E27FC236}">
                  <a16:creationId xmlns:a16="http://schemas.microsoft.com/office/drawing/2014/main" id="{A17C61FB-BFA0-D342-B87B-FD7065FF2DB6}"/>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33" name="Text Placeholder 32">
              <a:extLst>
                <a:ext uri="{FF2B5EF4-FFF2-40B4-BE49-F238E27FC236}">
                  <a16:creationId xmlns:a16="http://schemas.microsoft.com/office/drawing/2014/main" id="{77EF4167-90F5-514F-A3C2-13A8EAF9D147}"/>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Verkkosivusto Täällä</a:t>
              </a:r>
              <a:endParaRPr lang="en-US" sz="1800" b="0">
                <a:solidFill>
                  <a:srgbClr val="000000"/>
                </a:solidFill>
                <a:latin typeface="Calibri" panose="020F0502020204030204" pitchFamily="34" charset="0"/>
              </a:endParaRPr>
            </a:p>
          </p:txBody>
        </p:sp>
      </p:grpSp>
      <p:pic>
        <p:nvPicPr>
          <p:cNvPr id="3" name="Picture 2">
            <a:extLst>
              <a:ext uri="{FF2B5EF4-FFF2-40B4-BE49-F238E27FC236}">
                <a16:creationId xmlns:a16="http://schemas.microsoft.com/office/drawing/2014/main" id="{8A292AB6-4CF7-1031-9379-89288F7A5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962" y="5405202"/>
            <a:ext cx="3340352" cy="2149221"/>
          </a:xfrm>
          <a:prstGeom prst="rect">
            <a:avLst/>
          </a:prstGeom>
        </p:spPr>
      </p:pic>
      <p:grpSp>
        <p:nvGrpSpPr>
          <p:cNvPr id="4" name="Group 3">
            <a:extLst>
              <a:ext uri="{FF2B5EF4-FFF2-40B4-BE49-F238E27FC236}">
                <a16:creationId xmlns:a16="http://schemas.microsoft.com/office/drawing/2014/main" id="{3EBBB6A7-3FA3-7B41-06E1-E27C82B07DE0}"/>
              </a:ext>
            </a:extLst>
          </p:cNvPr>
          <p:cNvGrpSpPr>
            <a:grpSpLocks noChangeAspect="1"/>
          </p:cNvGrpSpPr>
          <p:nvPr/>
        </p:nvGrpSpPr>
        <p:grpSpPr>
          <a:xfrm>
            <a:off x="6126652" y="9671684"/>
            <a:ext cx="192166" cy="225184"/>
            <a:chOff x="8589661" y="3431570"/>
            <a:chExt cx="510568" cy="569231"/>
          </a:xfrm>
          <a:solidFill>
            <a:srgbClr val="F1A0C2"/>
          </a:solidFill>
        </p:grpSpPr>
        <p:sp>
          <p:nvSpPr>
            <p:cNvPr id="5" name="Freeform: Shape 27">
              <a:extLst>
                <a:ext uri="{FF2B5EF4-FFF2-40B4-BE49-F238E27FC236}">
                  <a16:creationId xmlns:a16="http://schemas.microsoft.com/office/drawing/2014/main" id="{E5E86F2D-6183-6C52-F862-C2139F066A25}"/>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10" name="Freeform: Shape 30">
              <a:hlinkClick r:id="rId7"/>
              <a:extLst>
                <a:ext uri="{FF2B5EF4-FFF2-40B4-BE49-F238E27FC236}">
                  <a16:creationId xmlns:a16="http://schemas.microsoft.com/office/drawing/2014/main" id="{6F198F4C-AA49-F708-A70F-BDB8D749CAB6}"/>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11" name="Freeform: Shape 72">
              <a:extLst>
                <a:ext uri="{FF2B5EF4-FFF2-40B4-BE49-F238E27FC236}">
                  <a16:creationId xmlns:a16="http://schemas.microsoft.com/office/drawing/2014/main" id="{C70334DA-45E4-930B-B7D5-EC8AA606E322}"/>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Tree>
    <p:extLst>
      <p:ext uri="{BB962C8B-B14F-4D97-AF65-F5344CB8AC3E}">
        <p14:creationId xmlns:p14="http://schemas.microsoft.com/office/powerpoint/2010/main" val="345414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b="1">
                <a:solidFill>
                  <a:srgbClr val="F79037"/>
                </a:solidFill>
              </a:rPr>
              <a:t>A</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378631" y="3172904"/>
            <a:ext cx="3208150" cy="1970304"/>
          </a:xfrm>
        </p:spPr>
        <p:txBody>
          <a:bodyPr/>
          <a:lstStyle/>
          <a:p>
            <a:pPr algn="l" rtl="0"/>
            <a:r>
              <a:rPr lang="en-US" err="1"/>
              <a:t>Etiikka</a:t>
            </a:r>
            <a:r>
              <a:rPr lang="en-US"/>
              <a:t> ja </a:t>
            </a:r>
            <a:r>
              <a:rPr lang="en-US" err="1"/>
              <a:t>eettiset</a:t>
            </a:r>
            <a:r>
              <a:rPr lang="en-US"/>
              <a:t> </a:t>
            </a:r>
            <a:r>
              <a:rPr lang="en-US" err="1"/>
              <a:t>teoriat</a:t>
            </a:r>
            <a:endParaRPr lang="en-US"/>
          </a:p>
        </p:txBody>
      </p:sp>
    </p:spTree>
    <p:extLst>
      <p:ext uri="{BB962C8B-B14F-4D97-AF65-F5344CB8AC3E}">
        <p14:creationId xmlns:p14="http://schemas.microsoft.com/office/powerpoint/2010/main" val="31831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0C9D0-445B-B3A9-6CE9-9708AFBFED56}"/>
              </a:ext>
            </a:extLst>
          </p:cNvPr>
          <p:cNvSpPr>
            <a:spLocks noGrp="1"/>
          </p:cNvSpPr>
          <p:nvPr>
            <p:ph type="body" sz="quarter" idx="30"/>
          </p:nvPr>
        </p:nvSpPr>
        <p:spPr>
          <a:xfrm>
            <a:off x="1937982" y="652042"/>
            <a:ext cx="5109225" cy="946746"/>
          </a:xfrm>
        </p:spPr>
        <p:txBody>
          <a:bodyPr/>
          <a:lstStyle/>
          <a:p>
            <a:pPr rtl="0"/>
            <a:r>
              <a:rPr lang="en-IE" sz="3600" b="1" err="1"/>
              <a:t>Etiikka</a:t>
            </a:r>
            <a:r>
              <a:rPr lang="en-IE" sz="3600" b="1"/>
              <a:t> </a:t>
            </a:r>
            <a:r>
              <a:rPr lang="en-IE" sz="3600" b="1" err="1"/>
              <a:t>ja</a:t>
            </a:r>
            <a:r>
              <a:rPr lang="en-IE" sz="3600" b="1"/>
              <a:t> </a:t>
            </a:r>
            <a:r>
              <a:rPr lang="en-IE" sz="3600" b="1" err="1"/>
              <a:t>eettiset</a:t>
            </a:r>
            <a:r>
              <a:rPr lang="en-IE" sz="3600" b="1"/>
              <a:t> </a:t>
            </a:r>
            <a:r>
              <a:rPr lang="en-IE" sz="3600" b="1" err="1"/>
              <a:t>teoriat</a:t>
            </a:r>
            <a:endParaRPr lang="en-IE" sz="3600" b="1"/>
          </a:p>
        </p:txBody>
      </p:sp>
      <p:sp>
        <p:nvSpPr>
          <p:cNvPr id="3" name="Text Placeholder 2">
            <a:extLst>
              <a:ext uri="{FF2B5EF4-FFF2-40B4-BE49-F238E27FC236}">
                <a16:creationId xmlns:a16="http://schemas.microsoft.com/office/drawing/2014/main" id="{3CF77DC5-ED38-DABA-EF65-137F134B9AEB}"/>
              </a:ext>
            </a:extLst>
          </p:cNvPr>
          <p:cNvSpPr>
            <a:spLocks noGrp="1"/>
          </p:cNvSpPr>
          <p:nvPr>
            <p:ph type="body" sz="quarter" idx="32"/>
          </p:nvPr>
        </p:nvSpPr>
        <p:spPr/>
        <p:txBody>
          <a:bodyPr numCol="1"/>
          <a:lstStyle/>
          <a:p>
            <a:pPr algn="l" rtl="0"/>
            <a:endParaRPr lang="en-IE" sz="1200">
              <a:ea typeface="Calibri" panose="020F0502020204030204" pitchFamily="34" charset="0"/>
            </a:endParaRPr>
          </a:p>
          <a:p>
            <a:pPr algn="l" rtl="0"/>
            <a:endParaRPr lang="en-IE" sz="1200">
              <a:ea typeface="Calibri" panose="020F0502020204030204" pitchFamily="34" charset="0"/>
            </a:endParaRPr>
          </a:p>
        </p:txBody>
      </p:sp>
      <p:sp>
        <p:nvSpPr>
          <p:cNvPr id="4" name="TextBox 3">
            <a:extLst>
              <a:ext uri="{FF2B5EF4-FFF2-40B4-BE49-F238E27FC236}">
                <a16:creationId xmlns:a16="http://schemas.microsoft.com/office/drawing/2014/main" id="{32AE6E9F-B647-48BF-B617-F17F4D5DA515}"/>
              </a:ext>
            </a:extLst>
          </p:cNvPr>
          <p:cNvSpPr txBox="1"/>
          <p:nvPr/>
        </p:nvSpPr>
        <p:spPr>
          <a:xfrm>
            <a:off x="903720" y="204717"/>
            <a:ext cx="1034262" cy="1569660"/>
          </a:xfrm>
          <a:prstGeom prst="rect">
            <a:avLst/>
          </a:prstGeom>
          <a:noFill/>
        </p:spPr>
        <p:txBody>
          <a:bodyPr wrap="square" rtlCol="0">
            <a:spAutoFit/>
          </a:bodyPr>
          <a:lstStyle/>
          <a:p>
            <a:pPr algn="l" rtl="0"/>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A</a:t>
            </a:r>
          </a:p>
        </p:txBody>
      </p:sp>
      <p:sp>
        <p:nvSpPr>
          <p:cNvPr id="6" name="TextBox 5">
            <a:extLst>
              <a:ext uri="{FF2B5EF4-FFF2-40B4-BE49-F238E27FC236}">
                <a16:creationId xmlns:a16="http://schemas.microsoft.com/office/drawing/2014/main" id="{EFD3DB96-0313-7F02-DAEC-4CDBA047034F}"/>
              </a:ext>
            </a:extLst>
          </p:cNvPr>
          <p:cNvSpPr txBox="1"/>
          <p:nvPr/>
        </p:nvSpPr>
        <p:spPr>
          <a:xfrm>
            <a:off x="903720" y="2659772"/>
            <a:ext cx="5833959" cy="6186309"/>
          </a:xfrm>
          <a:prstGeom prst="rect">
            <a:avLst/>
          </a:prstGeom>
          <a:noFill/>
        </p:spPr>
        <p:txBody>
          <a:bodyPr wrap="square" lIns="91440" tIns="45720" rIns="91440" bIns="45720" anchor="t">
            <a:spAutoFit/>
          </a:bodyPr>
          <a:lstStyle/>
          <a:p>
            <a:pPr algn="just" rtl="0" fontAlgn="base"/>
            <a:r>
              <a:rPr lang="fi-FI" sz="1200" b="0" i="0">
                <a:solidFill>
                  <a:srgbClr val="000000"/>
                </a:solidFill>
                <a:effectLst/>
                <a:latin typeface="Calibri"/>
                <a:ea typeface="Calibri" panose="020F0502020204030204" pitchFamily="34" charset="0"/>
                <a:cs typeface="Calibri"/>
              </a:rPr>
              <a:t>Tämän luvun tavoitteena on antaa opiskelijoille kyky ymmärtää etiikan perusteita, moraalia sekä eettisten teorioiden eroja ja tunnettujen filosofien näkökulmia etiikan opinnoissa. Opiskelijoiden odotetaan myös ymmärtävän eettisten teorioiden taustalla olevat perusteet ja saaden siihen kyvyn analysoida eettisi</a:t>
            </a:r>
            <a:r>
              <a:rPr lang="fi-FI" sz="1200">
                <a:solidFill>
                  <a:srgbClr val="000000"/>
                </a:solidFill>
                <a:latin typeface="Calibri"/>
                <a:ea typeface="Calibri" panose="020F0502020204030204" pitchFamily="34" charset="0"/>
                <a:cs typeface="Calibri"/>
              </a:rPr>
              <a:t>ä</a:t>
            </a:r>
            <a:r>
              <a:rPr lang="fi-FI" sz="1200" b="0" i="0">
                <a:solidFill>
                  <a:srgbClr val="000000"/>
                </a:solidFill>
                <a:effectLst/>
                <a:latin typeface="Calibri"/>
                <a:ea typeface="Calibri" panose="020F0502020204030204" pitchFamily="34" charset="0"/>
                <a:cs typeface="Calibri"/>
              </a:rPr>
              <a:t> kysymyksiä eri näkökulmista.</a:t>
            </a:r>
          </a:p>
          <a:p>
            <a:pPr algn="just" rtl="0" fontAlgn="base"/>
            <a:endParaRPr lang="fi-FI"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fi-FI" sz="1200" b="0" i="0">
                <a:solidFill>
                  <a:srgbClr val="000000"/>
                </a:solidFill>
                <a:effectLst/>
                <a:latin typeface="Calibri"/>
                <a:ea typeface="Calibri" panose="020F0502020204030204" pitchFamily="34" charset="0"/>
                <a:cs typeface="Calibri"/>
              </a:rPr>
              <a:t>Eettiset teoriat määritellään yleisesti kolmeen luokkaan:</a:t>
            </a:r>
          </a:p>
          <a:p>
            <a:pPr algn="just" rtl="0" fontAlgn="base">
              <a:buFont typeface="+mj-lt"/>
              <a:buAutoNum type="arabicPeriod"/>
            </a:pPr>
            <a:r>
              <a:rPr lang="fi-FI" sz="1200" b="1" i="0">
                <a:solidFill>
                  <a:srgbClr val="000000"/>
                </a:solidFill>
                <a:effectLst/>
                <a:latin typeface="Calibri"/>
                <a:ea typeface="Calibri" panose="020F0502020204030204" pitchFamily="34" charset="0"/>
                <a:cs typeface="Calibri"/>
              </a:rPr>
              <a:t> Konsekventialistiset teoriat </a:t>
            </a:r>
            <a:r>
              <a:rPr lang="fi-FI" sz="1200" b="0" i="0">
                <a:solidFill>
                  <a:srgbClr val="000000"/>
                </a:solidFill>
                <a:effectLst/>
                <a:latin typeface="Calibri"/>
                <a:ea typeface="Calibri" panose="020F0502020204030204" pitchFamily="34" charset="0"/>
                <a:cs typeface="Calibri"/>
              </a:rPr>
              <a:t>(Teleologia): Utilitarismi, hedonismi, egoismi</a:t>
            </a:r>
          </a:p>
          <a:p>
            <a:pPr algn="just" rtl="0" fontAlgn="base">
              <a:buFont typeface="+mj-lt"/>
              <a:buAutoNum type="arabicPeriod" startAt="2"/>
            </a:pPr>
            <a:r>
              <a:rPr lang="fi-FI" sz="1200" b="1" i="0">
                <a:solidFill>
                  <a:srgbClr val="000000"/>
                </a:solidFill>
                <a:effectLst/>
                <a:latin typeface="Calibri"/>
                <a:ea typeface="Calibri" panose="020F0502020204030204" pitchFamily="34" charset="0"/>
                <a:cs typeface="Calibri"/>
              </a:rPr>
              <a:t> Ei-konsekventialistiset teoriat </a:t>
            </a:r>
            <a:r>
              <a:rPr lang="fi-FI" sz="1200" b="0" i="0">
                <a:solidFill>
                  <a:srgbClr val="000000"/>
                </a:solidFill>
                <a:effectLst/>
                <a:latin typeface="Calibri"/>
                <a:ea typeface="Calibri" panose="020F0502020204030204" pitchFamily="34" charset="0"/>
                <a:cs typeface="Calibri"/>
              </a:rPr>
              <a:t>(Deontologia): kantilainen (velvollisuuspohjainen etiikka), teologia, yhteiskuntasopimus</a:t>
            </a:r>
          </a:p>
          <a:p>
            <a:pPr algn="just" rtl="0" fontAlgn="base">
              <a:buFont typeface="+mj-lt"/>
              <a:buAutoNum type="arabicPeriod" startAt="3"/>
            </a:pPr>
            <a:r>
              <a:rPr lang="fi-FI" sz="1200" b="1" i="0">
                <a:solidFill>
                  <a:srgbClr val="000000"/>
                </a:solidFill>
                <a:effectLst/>
                <a:latin typeface="Calibri"/>
                <a:ea typeface="Calibri" panose="020F0502020204030204" pitchFamily="34" charset="0"/>
                <a:cs typeface="Calibri"/>
              </a:rPr>
              <a:t> Normatiiviset teoriat</a:t>
            </a:r>
            <a:r>
              <a:rPr lang="fi-FI" sz="1200" b="0" i="0">
                <a:solidFill>
                  <a:srgbClr val="000000"/>
                </a:solidFill>
                <a:effectLst/>
                <a:latin typeface="Calibri"/>
                <a:ea typeface="Calibri" panose="020F0502020204030204" pitchFamily="34" charset="0"/>
                <a:cs typeface="Calibri"/>
              </a:rPr>
              <a:t>: Hyve-etiikka</a:t>
            </a:r>
          </a:p>
          <a:p>
            <a:pPr algn="just" rtl="0" fontAlgn="base"/>
            <a:endParaRPr lang="fi-FI"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fi-FI" sz="1200" b="1" i="0">
                <a:solidFill>
                  <a:srgbClr val="000000"/>
                </a:solidFill>
                <a:effectLst/>
                <a:latin typeface="Calibri"/>
                <a:ea typeface="Calibri" panose="020F0502020204030204" pitchFamily="34" charset="0"/>
                <a:cs typeface="Calibri"/>
              </a:rPr>
              <a:t>Konsekventialistiset teoriat </a:t>
            </a:r>
            <a:r>
              <a:rPr lang="fi-FI" sz="1200" b="0" i="0">
                <a:solidFill>
                  <a:srgbClr val="000000"/>
                </a:solidFill>
                <a:effectLst/>
                <a:latin typeface="Calibri"/>
                <a:ea typeface="Calibri" panose="020F0502020204030204" pitchFamily="34" charset="0"/>
                <a:cs typeface="Calibri"/>
              </a:rPr>
              <a:t>keskittyvät toiminnan tulokseen. Jeremy Benthamiin (1948) liittyvä utilitarismi tarkoittaa, että toimien tulee tuottaa "suurin hyöty suurimmalle joukolle". Utilitarismin mukaiset toimet voivat aiheuttaa vähemmän haittaa ja maksimaalista hyötyä suuremmalle joukolle ihmisiä, koska tulos on tässä lähestymistavassa tärkeä.</a:t>
            </a:r>
          </a:p>
          <a:p>
            <a:pPr algn="just" rtl="0" fontAlgn="base"/>
            <a:endParaRPr lang="fi-FI"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fi-FI" sz="1200">
                <a:solidFill>
                  <a:srgbClr val="000000"/>
                </a:solidFill>
                <a:latin typeface="Calibri"/>
                <a:ea typeface="Calibri" panose="020F0502020204030204" pitchFamily="34" charset="0"/>
                <a:cs typeface="Calibri"/>
              </a:rPr>
              <a:t>Immanuel </a:t>
            </a:r>
            <a:r>
              <a:rPr lang="fi-FI" sz="1200" b="0" i="0">
                <a:solidFill>
                  <a:srgbClr val="000000"/>
                </a:solidFill>
                <a:effectLst/>
                <a:latin typeface="Calibri"/>
                <a:ea typeface="Calibri" panose="020F0502020204030204" pitchFamily="34" charset="0"/>
                <a:cs typeface="Calibri"/>
              </a:rPr>
              <a:t>Kant on yksi tunnetuimmista filosofeista, jotka keskittyivät </a:t>
            </a:r>
            <a:r>
              <a:rPr lang="fi-FI" sz="1200" b="1" i="0">
                <a:solidFill>
                  <a:srgbClr val="000000"/>
                </a:solidFill>
                <a:effectLst/>
                <a:latin typeface="Calibri"/>
                <a:ea typeface="Calibri" panose="020F0502020204030204" pitchFamily="34" charset="0"/>
                <a:cs typeface="Calibri"/>
              </a:rPr>
              <a:t>ei-konsekventialistisen teoriaan, joka tunnetaan myös </a:t>
            </a:r>
            <a:r>
              <a:rPr lang="fi-FI" sz="1200" b="0" i="0">
                <a:solidFill>
                  <a:srgbClr val="000000"/>
                </a:solidFill>
                <a:effectLst/>
                <a:latin typeface="Calibri"/>
                <a:ea typeface="Calibri" panose="020F0502020204030204" pitchFamily="34" charset="0"/>
                <a:cs typeface="Calibri"/>
              </a:rPr>
              <a:t>deontologisena teoriana. Kantin teoria korostaa </a:t>
            </a:r>
            <a:r>
              <a:rPr lang="fi-FI" sz="1200">
                <a:solidFill>
                  <a:srgbClr val="000000"/>
                </a:solidFill>
                <a:latin typeface="Calibri"/>
                <a:ea typeface="Calibri" panose="020F0502020204030204" pitchFamily="34" charset="0"/>
                <a:cs typeface="Calibri"/>
              </a:rPr>
              <a:t>oikein tekemistä, </a:t>
            </a:r>
            <a:r>
              <a:rPr lang="fi-FI" sz="1200" b="0" i="0">
                <a:solidFill>
                  <a:srgbClr val="000000"/>
                </a:solidFill>
                <a:effectLst/>
                <a:latin typeface="Calibri"/>
                <a:ea typeface="Calibri" panose="020F0502020204030204" pitchFamily="34" charset="0"/>
                <a:cs typeface="Calibri"/>
              </a:rPr>
              <a:t>kuten totuuden kertomista ja näiden oikeiden toimien pitämistä velvollisuuksina. Tämän teorian mukaan tulee toimia oikein kunnioittaen toisten itsehallintoa ja niin kauan kuin toimitaan velvollisuuden mukaisesti, heidän katsotaan toimivan eettisesti.</a:t>
            </a:r>
          </a:p>
          <a:p>
            <a:pPr algn="just" rtl="0" fontAlgn="base"/>
            <a:endParaRPr lang="fi-FI"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fi-FI" sz="1200" b="0" i="0">
                <a:solidFill>
                  <a:srgbClr val="000000"/>
                </a:solidFill>
                <a:effectLst/>
                <a:latin typeface="Calibri"/>
                <a:ea typeface="Calibri" panose="020F0502020204030204" pitchFamily="34" charset="0"/>
                <a:cs typeface="Calibri"/>
              </a:rPr>
              <a:t>Platonin ja Aristoteleen vaikutteita saanut hyveteoria, korostaa hyveellisyyttä, oman persoonallisuuden parantamista ja pyrkimystä moraaliseen luonteeseen. </a:t>
            </a:r>
            <a:r>
              <a:rPr lang="fi-FI" sz="1200">
                <a:solidFill>
                  <a:srgbClr val="000000"/>
                </a:solidFill>
                <a:latin typeface="Calibri"/>
                <a:ea typeface="Calibri" panose="020F0502020204030204" pitchFamily="34" charset="0"/>
                <a:cs typeface="Calibri"/>
              </a:rPr>
              <a:t>Hyveitä</a:t>
            </a:r>
            <a:r>
              <a:rPr lang="fi-FI" sz="1200" b="0" i="0">
                <a:solidFill>
                  <a:srgbClr val="000000"/>
                </a:solidFill>
                <a:effectLst/>
                <a:latin typeface="Calibri"/>
                <a:ea typeface="Calibri" panose="020F0502020204030204" pitchFamily="34" charset="0"/>
                <a:cs typeface="Calibri"/>
              </a:rPr>
              <a:t> ovat rohkeus, anteliaisuus, rehellisyys, oikeudenmukaisuus tai yksinkertaisesti olemalla hyvä ihminen.</a:t>
            </a:r>
          </a:p>
          <a:p>
            <a:pPr algn="just" rtl="0"/>
            <a:endParaRPr lang="fi-FI" sz="1200">
              <a:solidFill>
                <a:srgbClr val="000000"/>
              </a:solidFill>
              <a:latin typeface="Calibri"/>
              <a:ea typeface="Calibri" panose="020F0502020204030204" pitchFamily="34" charset="0"/>
              <a:cs typeface="Calibri"/>
            </a:endParaRPr>
          </a:p>
          <a:p>
            <a:pPr algn="just" rtl="0" fontAlgn="base"/>
            <a:r>
              <a:rPr lang="fi-FI" sz="1200" b="0" i="0">
                <a:solidFill>
                  <a:srgbClr val="000000"/>
                </a:solidFill>
                <a:effectLst/>
                <a:latin typeface="Calibri"/>
                <a:ea typeface="Calibri" panose="020F0502020204030204" pitchFamily="34" charset="0"/>
                <a:cs typeface="Calibri"/>
              </a:rPr>
              <a:t>Yksi lähestymistavoista hyveteorian yhdistämiseksi ruokaetiikkaan on inspiroitunut </a:t>
            </a:r>
            <a:r>
              <a:rPr lang="fi-FI" sz="1200" b="0" i="0">
                <a:effectLst/>
                <a:latin typeface="Calibri"/>
                <a:ea typeface="Calibri" panose="020F0502020204030204" pitchFamily="34" charset="0"/>
                <a:cs typeface="Calibri"/>
              </a:rPr>
              <a:t>Thompson</a:t>
            </a:r>
            <a:r>
              <a:rPr lang="fi-FI" sz="1200">
                <a:solidFill>
                  <a:srgbClr val="000000"/>
                </a:solidFill>
                <a:latin typeface="Calibri"/>
                <a:ea typeface="Calibri" panose="020F0502020204030204" pitchFamily="34" charset="0"/>
                <a:cs typeface="Calibri"/>
              </a:rPr>
              <a:t>in</a:t>
            </a:r>
            <a:r>
              <a:rPr lang="fi-FI" sz="1200" b="0" i="0">
                <a:solidFill>
                  <a:srgbClr val="000000"/>
                </a:solidFill>
                <a:effectLst/>
                <a:latin typeface="Calibri"/>
                <a:ea typeface="Calibri" panose="020F0502020204030204" pitchFamily="34" charset="0"/>
                <a:cs typeface="Calibri"/>
              </a:rPr>
              <a:t> (2018) maanviljelijöiden asemasta, jossa agrarismi vaatii siirtymistä systemaattisiin ja monimutkaisiin maatalousmenetelmiin. Kuten kirjoittaja on osoittanut, maanviljelijän maatalouden arvoilla on kriittinen rooli prosessissa.</a:t>
            </a:r>
          </a:p>
        </p:txBody>
      </p:sp>
    </p:spTree>
    <p:extLst>
      <p:ext uri="{BB962C8B-B14F-4D97-AF65-F5344CB8AC3E}">
        <p14:creationId xmlns:p14="http://schemas.microsoft.com/office/powerpoint/2010/main" val="20343115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Mukautettu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D7D31"/>
      </a:hlink>
      <a:folHlink>
        <a:srgbClr val="ED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AE28B-E89A-4B5D-B163-FEAF8B0E5220}">
  <ds:schemaRefs>
    <ds:schemaRef ds:uri="23386e7d-4780-4b10-81ce-e184291d08ea"/>
    <ds:schemaRef ds:uri="b368c81d-2a3c-4b2e-8f20-ebff1d13c98d"/>
    <ds:schemaRef ds:uri="d8d94d33-0f46-420b-ad84-827e2691e3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1F3CC6-5A95-4B37-9C13-4921F157A6A2}">
  <ds:schemaRefs>
    <ds:schemaRef ds:uri="b368c81d-2a3c-4b2e-8f20-ebff1d13c98d"/>
    <ds:schemaRef ds:uri="d8d94d33-0f46-420b-ad84-827e2691e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41331F-B735-42DC-821E-DA7BA5736D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70</Slides>
  <Notes>1</Notes>
  <HiddenSlides>0</HiddenSlide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Office-teema</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Anna-Maria Saarela</dc:creator>
  <cp:revision>1</cp:revision>
  <dcterms:modified xsi:type="dcterms:W3CDTF">2023-12-06T22:28:22Z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y fmtid="{D5CDD505-2E9C-101B-9397-08002B2CF9AE}" pid="4" name="Order">
    <vt:r8>6600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