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4"/>
    <p:sldMasterId id="2147483932" r:id="rId5"/>
  </p:sldMasterIdLst>
  <p:notesMasterIdLst>
    <p:notesMasterId r:id="rId77"/>
  </p:notesMasterIdLst>
  <p:handoutMasterIdLst>
    <p:handoutMasterId r:id="rId78"/>
  </p:handoutMasterIdLst>
  <p:sldIdLst>
    <p:sldId id="501" r:id="rId6"/>
    <p:sldId id="319" r:id="rId7"/>
    <p:sldId id="503" r:id="rId8"/>
    <p:sldId id="436" r:id="rId9"/>
    <p:sldId id="320" r:id="rId10"/>
    <p:sldId id="442" r:id="rId11"/>
    <p:sldId id="443" r:id="rId12"/>
    <p:sldId id="446" r:id="rId13"/>
    <p:sldId id="445" r:id="rId14"/>
    <p:sldId id="447" r:id="rId15"/>
    <p:sldId id="448" r:id="rId16"/>
    <p:sldId id="449" r:id="rId17"/>
    <p:sldId id="450" r:id="rId18"/>
    <p:sldId id="451" r:id="rId19"/>
    <p:sldId id="452" r:id="rId20"/>
    <p:sldId id="453" r:id="rId21"/>
    <p:sldId id="454" r:id="rId22"/>
    <p:sldId id="456" r:id="rId23"/>
    <p:sldId id="455" r:id="rId24"/>
    <p:sldId id="457" r:id="rId25"/>
    <p:sldId id="460" r:id="rId26"/>
    <p:sldId id="467" r:id="rId27"/>
    <p:sldId id="461" r:id="rId28"/>
    <p:sldId id="459" r:id="rId29"/>
    <p:sldId id="462" r:id="rId30"/>
    <p:sldId id="463" r:id="rId31"/>
    <p:sldId id="464" r:id="rId32"/>
    <p:sldId id="465" r:id="rId33"/>
    <p:sldId id="466" r:id="rId34"/>
    <p:sldId id="468" r:id="rId35"/>
    <p:sldId id="479" r:id="rId36"/>
    <p:sldId id="471" r:id="rId37"/>
    <p:sldId id="472" r:id="rId38"/>
    <p:sldId id="473" r:id="rId39"/>
    <p:sldId id="474" r:id="rId40"/>
    <p:sldId id="475" r:id="rId41"/>
    <p:sldId id="476" r:id="rId42"/>
    <p:sldId id="477" r:id="rId43"/>
    <p:sldId id="478"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504" r:id="rId62"/>
    <p:sldId id="505" r:id="rId63"/>
    <p:sldId id="506" r:id="rId64"/>
    <p:sldId id="497" r:id="rId65"/>
    <p:sldId id="507" r:id="rId66"/>
    <p:sldId id="509" r:id="rId67"/>
    <p:sldId id="510" r:id="rId68"/>
    <p:sldId id="511" r:id="rId69"/>
    <p:sldId id="498" r:id="rId70"/>
    <p:sldId id="513" r:id="rId71"/>
    <p:sldId id="514" r:id="rId72"/>
    <p:sldId id="515" r:id="rId73"/>
    <p:sldId id="499" r:id="rId74"/>
    <p:sldId id="516" r:id="rId75"/>
    <p:sldId id="517" r:id="rId76"/>
  </p:sldIdLst>
  <p:sldSz cx="7559675" cy="10691813"/>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094A336D-91E2-6AF8-6E7F-64F12580031F}" name="Solja Ryhänen" initials="SR" userId="S::Solja.Ryhanen@savonia.fi::b6ef0220-d1be-4476-bf4c-707bba5627ed" providerId="AD"/>
  <p188:author id="{66CF0582-44E6-F1D6-D33D-EE4F5EC46E28}" name="Gözdegül BAŞER" initials="GB" userId="S::gozdegul.baser_antalya.edu.tr#ext#@amksavonia.onmicrosoft.com::e48854db-60b4-482c-b648-81173c741504" providerId="AD"/>
  <p188:author id="{F03CDB86-06AE-56A3-1B57-BA7357BCFE44}" name="Paula Whyte ( Momentum Consulting )" initials="P)" userId="S::paula_momentumconsulting.ie#ext#@amksavonia.onmicrosoft.com::765db67a-a27b-46bd-a1ca-c3fc1b9795e0" providerId="AD"/>
  <p188:author id="{F0460CB2-DCB2-818A-2E5E-1B9965E7DE81}" name="evla.mutlu" initials="ev"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 id="{3B5F8FCC-2261-2AC3-18DA-BF8BC2249269}" name="Anna-Maria Saarela" initials="AS" userId="S::anna-maria.saarela@savonia.fi::c6fd2d3e-6063-45b1-b49c-2f057233427b" providerId="AD"/>
  <p188:author id="{97E9F1D6-0033-0A10-0EF8-1BF5A4F9DB35}" name="Devon Butterfield" initials="DB" userId="S::devon.butterfield@biainnovatorcampus.ie::cefa0f4e-07fb-4f64-9aeb-9de37471680c" providerId="AD"/>
  <p188:author id="{D5008FE7-0674-8F86-7519-AAA8019FAB73}" name="Solja Ryhänen" initials="SR" userId="S::solja.ryhanen@savonia.fi::b6ef0220-d1be-4476-bf4c-707bba5627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F1A0C2"/>
    <a:srgbClr val="000000"/>
    <a:srgbClr val="B2DEDD"/>
    <a:srgbClr val="94B3B2"/>
    <a:srgbClr val="A0C1C0"/>
    <a:srgbClr val="12B4CB"/>
    <a:srgbClr val="8A4199"/>
    <a:srgbClr val="595959"/>
    <a:srgbClr val="754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832A8-D986-FB35-74F2-9ABA3098F6FD}" v="76" dt="2024-01-09T10:19:58.845"/>
    <p1510:client id="{6F20FA50-BED5-436F-8897-0F8BC43CF9A3}" v="12" dt="2023-10-25T07:12:45.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9" autoAdjust="0"/>
    <p:restoredTop sz="94660"/>
  </p:normalViewPr>
  <p:slideViewPr>
    <p:cSldViewPr snapToGrid="0">
      <p:cViewPr varScale="1">
        <p:scale>
          <a:sx n="41" d="100"/>
          <a:sy n="41" d="100"/>
        </p:scale>
        <p:origin x="2388" y="24"/>
      </p:cViewPr>
      <p:guideLst/>
    </p:cSldViewPr>
  </p:slideViewPr>
  <p:notesTextViewPr>
    <p:cViewPr>
      <p:scale>
        <a:sx n="1" d="1"/>
        <a:sy n="1" d="1"/>
      </p:scale>
      <p:origin x="0" y="0"/>
    </p:cViewPr>
  </p:notesTextViewPr>
  <p:sorterViewPr>
    <p:cViewPr>
      <p:scale>
        <a:sx n="100" d="100"/>
        <a:sy n="100" d="100"/>
      </p:scale>
      <p:origin x="0" y="-715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amksavonia.onmicrosoft.com::765db67a-a27b-46bd-a1ca-c3fc1b9795e0" providerId="AD" clId="Web-{4B0832A8-D986-FB35-74F2-9ABA3098F6FD}"/>
    <pc:docChg chg="modSld sldOrd">
      <pc:chgData name="Paula Whyte ( Momentum Consulting )" userId="S::paula_momentumconsulting.ie#ext#@amksavonia.onmicrosoft.com::765db67a-a27b-46bd-a1ca-c3fc1b9795e0" providerId="AD" clId="Web-{4B0832A8-D986-FB35-74F2-9ABA3098F6FD}" dt="2024-01-09T10:19:58.845" v="69" actId="1076"/>
      <pc:docMkLst>
        <pc:docMk/>
      </pc:docMkLst>
      <pc:sldChg chg="ord">
        <pc:chgData name="Paula Whyte ( Momentum Consulting )" userId="S::paula_momentumconsulting.ie#ext#@amksavonia.onmicrosoft.com::765db67a-a27b-46bd-a1ca-c3fc1b9795e0" providerId="AD" clId="Web-{4B0832A8-D986-FB35-74F2-9ABA3098F6FD}" dt="2024-01-09T10:04:50.964" v="0"/>
        <pc:sldMkLst>
          <pc:docMk/>
          <pc:sldMk cId="3056874773" sldId="445"/>
        </pc:sldMkLst>
      </pc:sldChg>
      <pc:sldChg chg="modSp">
        <pc:chgData name="Paula Whyte ( Momentum Consulting )" userId="S::paula_momentumconsulting.ie#ext#@amksavonia.onmicrosoft.com::765db67a-a27b-46bd-a1ca-c3fc1b9795e0" providerId="AD" clId="Web-{4B0832A8-D986-FB35-74F2-9ABA3098F6FD}" dt="2024-01-09T10:05:24.293" v="8" actId="20577"/>
        <pc:sldMkLst>
          <pc:docMk/>
          <pc:sldMk cId="3072036737" sldId="447"/>
        </pc:sldMkLst>
        <pc:spChg chg="mod">
          <ac:chgData name="Paula Whyte ( Momentum Consulting )" userId="S::paula_momentumconsulting.ie#ext#@amksavonia.onmicrosoft.com::765db67a-a27b-46bd-a1ca-c3fc1b9795e0" providerId="AD" clId="Web-{4B0832A8-D986-FB35-74F2-9ABA3098F6FD}" dt="2024-01-09T10:05:24.293" v="8" actId="20577"/>
          <ac:spMkLst>
            <pc:docMk/>
            <pc:sldMk cId="3072036737" sldId="447"/>
            <ac:spMk id="4" creationId="{576EF86D-1FEE-A8A0-30B9-B4FDAA205FAD}"/>
          </ac:spMkLst>
        </pc:spChg>
        <pc:spChg chg="mod">
          <ac:chgData name="Paula Whyte ( Momentum Consulting )" userId="S::paula_momentumconsulting.ie#ext#@amksavonia.onmicrosoft.com::765db67a-a27b-46bd-a1ca-c3fc1b9795e0" providerId="AD" clId="Web-{4B0832A8-D986-FB35-74F2-9ABA3098F6FD}" dt="2024-01-09T10:05:05.230" v="2" actId="14100"/>
          <ac:spMkLst>
            <pc:docMk/>
            <pc:sldMk cId="3072036737" sldId="447"/>
            <ac:spMk id="9" creationId="{5B22DBF8-71B3-6F2B-8FE4-7DFF069DD67F}"/>
          </ac:spMkLst>
        </pc:spChg>
        <pc:spChg chg="mod">
          <ac:chgData name="Paula Whyte ( Momentum Consulting )" userId="S::paula_momentumconsulting.ie#ext#@amksavonia.onmicrosoft.com::765db67a-a27b-46bd-a1ca-c3fc1b9795e0" providerId="AD" clId="Web-{4B0832A8-D986-FB35-74F2-9ABA3098F6FD}" dt="2024-01-09T10:05:12.652" v="5" actId="20577"/>
          <ac:spMkLst>
            <pc:docMk/>
            <pc:sldMk cId="3072036737" sldId="447"/>
            <ac:spMk id="10" creationId="{1714D014-8F4E-6700-3931-0BD36EA0D6A2}"/>
          </ac:spMkLst>
        </pc:spChg>
      </pc:sldChg>
      <pc:sldChg chg="modSp">
        <pc:chgData name="Paula Whyte ( Momentum Consulting )" userId="S::paula_momentumconsulting.ie#ext#@amksavonia.onmicrosoft.com::765db67a-a27b-46bd-a1ca-c3fc1b9795e0" providerId="AD" clId="Web-{4B0832A8-D986-FB35-74F2-9ABA3098F6FD}" dt="2024-01-09T10:06:29.373" v="15" actId="1076"/>
        <pc:sldMkLst>
          <pc:docMk/>
          <pc:sldMk cId="2495347551" sldId="448"/>
        </pc:sldMkLst>
        <pc:spChg chg="mod">
          <ac:chgData name="Paula Whyte ( Momentum Consulting )" userId="S::paula_momentumconsulting.ie#ext#@amksavonia.onmicrosoft.com::765db67a-a27b-46bd-a1ca-c3fc1b9795e0" providerId="AD" clId="Web-{4B0832A8-D986-FB35-74F2-9ABA3098F6FD}" dt="2024-01-09T10:06:29.373" v="15" actId="1076"/>
          <ac:spMkLst>
            <pc:docMk/>
            <pc:sldMk cId="2495347551" sldId="448"/>
            <ac:spMk id="14" creationId="{11FFEE68-17D6-F697-2688-42EDBC949D6C}"/>
          </ac:spMkLst>
        </pc:spChg>
        <pc:spChg chg="mod">
          <ac:chgData name="Paula Whyte ( Momentum Consulting )" userId="S::paula_momentumconsulting.ie#ext#@amksavonia.onmicrosoft.com::765db67a-a27b-46bd-a1ca-c3fc1b9795e0" providerId="AD" clId="Web-{4B0832A8-D986-FB35-74F2-9ABA3098F6FD}" dt="2024-01-09T10:06:12.560" v="13" actId="1076"/>
          <ac:spMkLst>
            <pc:docMk/>
            <pc:sldMk cId="2495347551" sldId="448"/>
            <ac:spMk id="20" creationId="{8AF77239-7A08-663B-E13E-505D15917129}"/>
          </ac:spMkLst>
        </pc:spChg>
        <pc:spChg chg="mod">
          <ac:chgData name="Paula Whyte ( Momentum Consulting )" userId="S::paula_momentumconsulting.ie#ext#@amksavonia.onmicrosoft.com::765db67a-a27b-46bd-a1ca-c3fc1b9795e0" providerId="AD" clId="Web-{4B0832A8-D986-FB35-74F2-9ABA3098F6FD}" dt="2024-01-09T10:05:39.309" v="9" actId="14100"/>
          <ac:spMkLst>
            <pc:docMk/>
            <pc:sldMk cId="2495347551" sldId="448"/>
            <ac:spMk id="25" creationId="{82D35DDA-9D21-A79D-DD42-5F92C9F162D1}"/>
          </ac:spMkLst>
        </pc:spChg>
        <pc:spChg chg="mod">
          <ac:chgData name="Paula Whyte ( Momentum Consulting )" userId="S::paula_momentumconsulting.ie#ext#@amksavonia.onmicrosoft.com::765db67a-a27b-46bd-a1ca-c3fc1b9795e0" providerId="AD" clId="Web-{4B0832A8-D986-FB35-74F2-9ABA3098F6FD}" dt="2024-01-09T10:05:54.435" v="11" actId="1076"/>
          <ac:spMkLst>
            <pc:docMk/>
            <pc:sldMk cId="2495347551" sldId="448"/>
            <ac:spMk id="43" creationId="{EA07C553-45DB-F557-1724-21E05FD9A6F0}"/>
          </ac:spMkLst>
        </pc:spChg>
        <pc:spChg chg="mod">
          <ac:chgData name="Paula Whyte ( Momentum Consulting )" userId="S::paula_momentumconsulting.ie#ext#@amksavonia.onmicrosoft.com::765db67a-a27b-46bd-a1ca-c3fc1b9795e0" providerId="AD" clId="Web-{4B0832A8-D986-FB35-74F2-9ABA3098F6FD}" dt="2024-01-09T10:06:00.404" v="12" actId="1076"/>
          <ac:spMkLst>
            <pc:docMk/>
            <pc:sldMk cId="2495347551" sldId="448"/>
            <ac:spMk id="46" creationId="{7E8C43DD-84C5-7C26-C7E0-33BDBC282230}"/>
          </ac:spMkLst>
        </pc:spChg>
        <pc:spChg chg="mod">
          <ac:chgData name="Paula Whyte ( Momentum Consulting )" userId="S::paula_momentumconsulting.ie#ext#@amksavonia.onmicrosoft.com::765db67a-a27b-46bd-a1ca-c3fc1b9795e0" providerId="AD" clId="Web-{4B0832A8-D986-FB35-74F2-9ABA3098F6FD}" dt="2024-01-09T10:06:18.591" v="14" actId="1076"/>
          <ac:spMkLst>
            <pc:docMk/>
            <pc:sldMk cId="2495347551" sldId="448"/>
            <ac:spMk id="50" creationId="{5623A0E4-4758-D798-0CE3-49BF930D7EC9}"/>
          </ac:spMkLst>
        </pc:spChg>
      </pc:sldChg>
      <pc:sldChg chg="modSp">
        <pc:chgData name="Paula Whyte ( Momentum Consulting )" userId="S::paula_momentumconsulting.ie#ext#@amksavonia.onmicrosoft.com::765db67a-a27b-46bd-a1ca-c3fc1b9795e0" providerId="AD" clId="Web-{4B0832A8-D986-FB35-74F2-9ABA3098F6FD}" dt="2024-01-09T10:06:58.249" v="16" actId="20577"/>
        <pc:sldMkLst>
          <pc:docMk/>
          <pc:sldMk cId="3685238177" sldId="453"/>
        </pc:sldMkLst>
        <pc:spChg chg="mod">
          <ac:chgData name="Paula Whyte ( Momentum Consulting )" userId="S::paula_momentumconsulting.ie#ext#@amksavonia.onmicrosoft.com::765db67a-a27b-46bd-a1ca-c3fc1b9795e0" providerId="AD" clId="Web-{4B0832A8-D986-FB35-74F2-9ABA3098F6FD}" dt="2024-01-09T10:06:58.249" v="16" actId="20577"/>
          <ac:spMkLst>
            <pc:docMk/>
            <pc:sldMk cId="3685238177" sldId="453"/>
            <ac:spMk id="39" creationId="{EA69CA08-A79D-6BCD-6584-4B825176D6C2}"/>
          </ac:spMkLst>
        </pc:spChg>
      </pc:sldChg>
      <pc:sldChg chg="ord">
        <pc:chgData name="Paula Whyte ( Momentum Consulting )" userId="S::paula_momentumconsulting.ie#ext#@amksavonia.onmicrosoft.com::765db67a-a27b-46bd-a1ca-c3fc1b9795e0" providerId="AD" clId="Web-{4B0832A8-D986-FB35-74F2-9ABA3098F6FD}" dt="2024-01-09T10:07:39.625" v="18"/>
        <pc:sldMkLst>
          <pc:docMk/>
          <pc:sldMk cId="3782283052" sldId="459"/>
        </pc:sldMkLst>
      </pc:sldChg>
      <pc:sldChg chg="modSp">
        <pc:chgData name="Paula Whyte ( Momentum Consulting )" userId="S::paula_momentumconsulting.ie#ext#@amksavonia.onmicrosoft.com::765db67a-a27b-46bd-a1ca-c3fc1b9795e0" providerId="AD" clId="Web-{4B0832A8-D986-FB35-74F2-9ABA3098F6FD}" dt="2024-01-09T10:08:17.954" v="22" actId="14100"/>
        <pc:sldMkLst>
          <pc:docMk/>
          <pc:sldMk cId="960022361" sldId="465"/>
        </pc:sldMkLst>
        <pc:spChg chg="mod">
          <ac:chgData name="Paula Whyte ( Momentum Consulting )" userId="S::paula_momentumconsulting.ie#ext#@amksavonia.onmicrosoft.com::765db67a-a27b-46bd-a1ca-c3fc1b9795e0" providerId="AD" clId="Web-{4B0832A8-D986-FB35-74F2-9ABA3098F6FD}" dt="2024-01-09T10:08:17.954" v="22" actId="14100"/>
          <ac:spMkLst>
            <pc:docMk/>
            <pc:sldMk cId="960022361" sldId="465"/>
            <ac:spMk id="2" creationId="{41F8E2BF-840B-C999-0CB6-07D7777C73E9}"/>
          </ac:spMkLst>
        </pc:spChg>
        <pc:spChg chg="mod">
          <ac:chgData name="Paula Whyte ( Momentum Consulting )" userId="S::paula_momentumconsulting.ie#ext#@amksavonia.onmicrosoft.com::765db67a-a27b-46bd-a1ca-c3fc1b9795e0" providerId="AD" clId="Web-{4B0832A8-D986-FB35-74F2-9ABA3098F6FD}" dt="2024-01-09T10:08:15.360" v="21" actId="14100"/>
          <ac:spMkLst>
            <pc:docMk/>
            <pc:sldMk cId="960022361" sldId="465"/>
            <ac:spMk id="56" creationId="{DA082752-168E-C658-BAEC-164CF40C1737}"/>
          </ac:spMkLst>
        </pc:spChg>
      </pc:sldChg>
      <pc:sldChg chg="modSp">
        <pc:chgData name="Paula Whyte ( Momentum Consulting )" userId="S::paula_momentumconsulting.ie#ext#@amksavonia.onmicrosoft.com::765db67a-a27b-46bd-a1ca-c3fc1b9795e0" providerId="AD" clId="Web-{4B0832A8-D986-FB35-74F2-9ABA3098F6FD}" dt="2024-01-09T10:09:58.894" v="27" actId="1076"/>
        <pc:sldMkLst>
          <pc:docMk/>
          <pc:sldMk cId="953251136" sldId="466"/>
        </pc:sldMkLst>
        <pc:spChg chg="mod">
          <ac:chgData name="Paula Whyte ( Momentum Consulting )" userId="S::paula_momentumconsulting.ie#ext#@amksavonia.onmicrosoft.com::765db67a-a27b-46bd-a1ca-c3fc1b9795e0" providerId="AD" clId="Web-{4B0832A8-D986-FB35-74F2-9ABA3098F6FD}" dt="2024-01-09T10:09:58.894" v="27" actId="1076"/>
          <ac:spMkLst>
            <pc:docMk/>
            <pc:sldMk cId="953251136" sldId="466"/>
            <ac:spMk id="3" creationId="{4CDA1C6F-77E3-F53B-974C-E772F1157148}"/>
          </ac:spMkLst>
        </pc:spChg>
        <pc:spChg chg="mod">
          <ac:chgData name="Paula Whyte ( Momentum Consulting )" userId="S::paula_momentumconsulting.ie#ext#@amksavonia.onmicrosoft.com::765db67a-a27b-46bd-a1ca-c3fc1b9795e0" providerId="AD" clId="Web-{4B0832A8-D986-FB35-74F2-9ABA3098F6FD}" dt="2024-01-09T10:09:45.049" v="25" actId="14100"/>
          <ac:spMkLst>
            <pc:docMk/>
            <pc:sldMk cId="953251136" sldId="466"/>
            <ac:spMk id="4" creationId="{A74025D1-98C4-898E-DD6C-56B536F97EDA}"/>
          </ac:spMkLst>
        </pc:spChg>
        <pc:spChg chg="mod">
          <ac:chgData name="Paula Whyte ( Momentum Consulting )" userId="S::paula_momentumconsulting.ie#ext#@amksavonia.onmicrosoft.com::765db67a-a27b-46bd-a1ca-c3fc1b9795e0" providerId="AD" clId="Web-{4B0832A8-D986-FB35-74F2-9ABA3098F6FD}" dt="2024-01-09T10:09:37.596" v="24" actId="14100"/>
          <ac:spMkLst>
            <pc:docMk/>
            <pc:sldMk cId="953251136" sldId="466"/>
            <ac:spMk id="45" creationId="{5856AFB4-7C30-E9F9-029F-429BFAC7CF0D}"/>
          </ac:spMkLst>
        </pc:spChg>
        <pc:cxnChg chg="mod">
          <ac:chgData name="Paula Whyte ( Momentum Consulting )" userId="S::paula_momentumconsulting.ie#ext#@amksavonia.onmicrosoft.com::765db67a-a27b-46bd-a1ca-c3fc1b9795e0" providerId="AD" clId="Web-{4B0832A8-D986-FB35-74F2-9ABA3098F6FD}" dt="2024-01-09T10:09:52.956" v="26" actId="1076"/>
          <ac:cxnSpMkLst>
            <pc:docMk/>
            <pc:sldMk cId="953251136" sldId="466"/>
            <ac:cxnSpMk id="5" creationId="{0266CE44-2E37-2AED-8848-576CAB77CCC4}"/>
          </ac:cxnSpMkLst>
        </pc:cxnChg>
      </pc:sldChg>
      <pc:sldChg chg="modSp">
        <pc:chgData name="Paula Whyte ( Momentum Consulting )" userId="S::paula_momentumconsulting.ie#ext#@amksavonia.onmicrosoft.com::765db67a-a27b-46bd-a1ca-c3fc1b9795e0" providerId="AD" clId="Web-{4B0832A8-D986-FB35-74F2-9ABA3098F6FD}" dt="2024-01-09T10:07:31.249" v="17" actId="1076"/>
        <pc:sldMkLst>
          <pc:docMk/>
          <pc:sldMk cId="2918802059" sldId="467"/>
        </pc:sldMkLst>
        <pc:spChg chg="mod">
          <ac:chgData name="Paula Whyte ( Momentum Consulting )" userId="S::paula_momentumconsulting.ie#ext#@amksavonia.onmicrosoft.com::765db67a-a27b-46bd-a1ca-c3fc1b9795e0" providerId="AD" clId="Web-{4B0832A8-D986-FB35-74F2-9ABA3098F6FD}" dt="2024-01-09T10:07:31.249" v="17" actId="1076"/>
          <ac:spMkLst>
            <pc:docMk/>
            <pc:sldMk cId="2918802059" sldId="467"/>
            <ac:spMk id="14" creationId="{760FA68C-E62A-B757-97DF-6DAC9BF9492A}"/>
          </ac:spMkLst>
        </pc:spChg>
      </pc:sldChg>
      <pc:sldChg chg="modSp">
        <pc:chgData name="Paula Whyte ( Momentum Consulting )" userId="S::paula_momentumconsulting.ie#ext#@amksavonia.onmicrosoft.com::765db67a-a27b-46bd-a1ca-c3fc1b9795e0" providerId="AD" clId="Web-{4B0832A8-D986-FB35-74F2-9ABA3098F6FD}" dt="2024-01-09T10:11:18.083" v="33" actId="1076"/>
        <pc:sldMkLst>
          <pc:docMk/>
          <pc:sldMk cId="1887074846" sldId="473"/>
        </pc:sldMkLst>
        <pc:spChg chg="mod">
          <ac:chgData name="Paula Whyte ( Momentum Consulting )" userId="S::paula_momentumconsulting.ie#ext#@amksavonia.onmicrosoft.com::765db67a-a27b-46bd-a1ca-c3fc1b9795e0" providerId="AD" clId="Web-{4B0832A8-D986-FB35-74F2-9ABA3098F6FD}" dt="2024-01-09T10:11:18.083" v="33" actId="1076"/>
          <ac:spMkLst>
            <pc:docMk/>
            <pc:sldMk cId="1887074846" sldId="473"/>
            <ac:spMk id="50" creationId="{0F7357C6-646F-59A5-9917-EB1DA43F708A}"/>
          </ac:spMkLst>
        </pc:spChg>
        <pc:spChg chg="mod">
          <ac:chgData name="Paula Whyte ( Momentum Consulting )" userId="S::paula_momentumconsulting.ie#ext#@amksavonia.onmicrosoft.com::765db67a-a27b-46bd-a1ca-c3fc1b9795e0" providerId="AD" clId="Web-{4B0832A8-D986-FB35-74F2-9ABA3098F6FD}" dt="2024-01-09T10:10:58.442" v="30" actId="1076"/>
          <ac:spMkLst>
            <pc:docMk/>
            <pc:sldMk cId="1887074846" sldId="473"/>
            <ac:spMk id="72" creationId="{F39B5760-7CC3-C954-0FDF-ABD4C2EF566A}"/>
          </ac:spMkLst>
        </pc:spChg>
        <pc:spChg chg="mod">
          <ac:chgData name="Paula Whyte ( Momentum Consulting )" userId="S::paula_momentumconsulting.ie#ext#@amksavonia.onmicrosoft.com::765db67a-a27b-46bd-a1ca-c3fc1b9795e0" providerId="AD" clId="Web-{4B0832A8-D986-FB35-74F2-9ABA3098F6FD}" dt="2024-01-09T10:11:03.708" v="31" actId="1076"/>
          <ac:spMkLst>
            <pc:docMk/>
            <pc:sldMk cId="1887074846" sldId="473"/>
            <ac:spMk id="73" creationId="{D584B600-ABE8-7403-C9F9-C05213F7D781}"/>
          </ac:spMkLst>
        </pc:spChg>
        <pc:spChg chg="mod">
          <ac:chgData name="Paula Whyte ( Momentum Consulting )" userId="S::paula_momentumconsulting.ie#ext#@amksavonia.onmicrosoft.com::765db67a-a27b-46bd-a1ca-c3fc1b9795e0" providerId="AD" clId="Web-{4B0832A8-D986-FB35-74F2-9ABA3098F6FD}" dt="2024-01-09T10:11:13.723" v="32" actId="1076"/>
          <ac:spMkLst>
            <pc:docMk/>
            <pc:sldMk cId="1887074846" sldId="473"/>
            <ac:spMk id="105" creationId="{26E59AD7-3724-6A9A-929A-24A7E175AB00}"/>
          </ac:spMkLst>
        </pc:spChg>
      </pc:sldChg>
      <pc:sldChg chg="modSp">
        <pc:chgData name="Paula Whyte ( Momentum Consulting )" userId="S::paula_momentumconsulting.ie#ext#@amksavonia.onmicrosoft.com::765db67a-a27b-46bd-a1ca-c3fc1b9795e0" providerId="AD" clId="Web-{4B0832A8-D986-FB35-74F2-9ABA3098F6FD}" dt="2024-01-09T10:11:40.568" v="35" actId="1076"/>
        <pc:sldMkLst>
          <pc:docMk/>
          <pc:sldMk cId="2742073208" sldId="474"/>
        </pc:sldMkLst>
        <pc:grpChg chg="mod">
          <ac:chgData name="Paula Whyte ( Momentum Consulting )" userId="S::paula_momentumconsulting.ie#ext#@amksavonia.onmicrosoft.com::765db67a-a27b-46bd-a1ca-c3fc1b9795e0" providerId="AD" clId="Web-{4B0832A8-D986-FB35-74F2-9ABA3098F6FD}" dt="2024-01-09T10:11:34.146" v="34" actId="1076"/>
          <ac:grpSpMkLst>
            <pc:docMk/>
            <pc:sldMk cId="2742073208" sldId="474"/>
            <ac:grpSpMk id="41" creationId="{78B0F082-0E3F-DCCD-36D7-BDF8FBA989D7}"/>
          </ac:grpSpMkLst>
        </pc:grpChg>
        <pc:grpChg chg="mod">
          <ac:chgData name="Paula Whyte ( Momentum Consulting )" userId="S::paula_momentumconsulting.ie#ext#@amksavonia.onmicrosoft.com::765db67a-a27b-46bd-a1ca-c3fc1b9795e0" providerId="AD" clId="Web-{4B0832A8-D986-FB35-74F2-9ABA3098F6FD}" dt="2024-01-09T10:11:40.568" v="35" actId="1076"/>
          <ac:grpSpMkLst>
            <pc:docMk/>
            <pc:sldMk cId="2742073208" sldId="474"/>
            <ac:grpSpMk id="44" creationId="{AAED673A-80E2-CE52-0133-6BD21B83A971}"/>
          </ac:grpSpMkLst>
        </pc:grpChg>
      </pc:sldChg>
      <pc:sldChg chg="modSp">
        <pc:chgData name="Paula Whyte ( Momentum Consulting )" userId="S::paula_momentumconsulting.ie#ext#@amksavonia.onmicrosoft.com::765db67a-a27b-46bd-a1ca-c3fc1b9795e0" providerId="AD" clId="Web-{4B0832A8-D986-FB35-74F2-9ABA3098F6FD}" dt="2024-01-09T10:12:28.850" v="39" actId="1076"/>
        <pc:sldMkLst>
          <pc:docMk/>
          <pc:sldMk cId="3160176435" sldId="475"/>
        </pc:sldMkLst>
        <pc:spChg chg="mod">
          <ac:chgData name="Paula Whyte ( Momentum Consulting )" userId="S::paula_momentumconsulting.ie#ext#@amksavonia.onmicrosoft.com::765db67a-a27b-46bd-a1ca-c3fc1b9795e0" providerId="AD" clId="Web-{4B0832A8-D986-FB35-74F2-9ABA3098F6FD}" dt="2024-01-09T10:12:17.147" v="38" actId="1076"/>
          <ac:spMkLst>
            <pc:docMk/>
            <pc:sldMk cId="3160176435" sldId="475"/>
            <ac:spMk id="59" creationId="{0DEB8AB3-C03E-AE4A-BD83-401B72E3D4DE}"/>
          </ac:spMkLst>
        </pc:spChg>
        <pc:spChg chg="mod">
          <ac:chgData name="Paula Whyte ( Momentum Consulting )" userId="S::paula_momentumconsulting.ie#ext#@amksavonia.onmicrosoft.com::765db67a-a27b-46bd-a1ca-c3fc1b9795e0" providerId="AD" clId="Web-{4B0832A8-D986-FB35-74F2-9ABA3098F6FD}" dt="2024-01-09T10:12:28.850" v="39" actId="1076"/>
          <ac:spMkLst>
            <pc:docMk/>
            <pc:sldMk cId="3160176435" sldId="475"/>
            <ac:spMk id="61" creationId="{53DBBCEA-3505-2CA7-3B69-361BFE0CFD23}"/>
          </ac:spMkLst>
        </pc:spChg>
        <pc:grpChg chg="mod">
          <ac:chgData name="Paula Whyte ( Momentum Consulting )" userId="S::paula_momentumconsulting.ie#ext#@amksavonia.onmicrosoft.com::765db67a-a27b-46bd-a1ca-c3fc1b9795e0" providerId="AD" clId="Web-{4B0832A8-D986-FB35-74F2-9ABA3098F6FD}" dt="2024-01-09T10:12:07.584" v="37" actId="1076"/>
          <ac:grpSpMkLst>
            <pc:docMk/>
            <pc:sldMk cId="3160176435" sldId="475"/>
            <ac:grpSpMk id="44" creationId="{AAED673A-80E2-CE52-0133-6BD21B83A971}"/>
          </ac:grpSpMkLst>
        </pc:grpChg>
        <pc:grpChg chg="mod">
          <ac:chgData name="Paula Whyte ( Momentum Consulting )" userId="S::paula_momentumconsulting.ie#ext#@amksavonia.onmicrosoft.com::765db67a-a27b-46bd-a1ca-c3fc1b9795e0" providerId="AD" clId="Web-{4B0832A8-D986-FB35-74F2-9ABA3098F6FD}" dt="2024-01-09T10:12:00.256" v="36" actId="1076"/>
          <ac:grpSpMkLst>
            <pc:docMk/>
            <pc:sldMk cId="3160176435" sldId="475"/>
            <ac:grpSpMk id="83" creationId="{681689DE-A348-5AA5-0AD0-894758455303}"/>
          </ac:grpSpMkLst>
        </pc:grpChg>
      </pc:sldChg>
      <pc:sldChg chg="modSp">
        <pc:chgData name="Paula Whyte ( Momentum Consulting )" userId="S::paula_momentumconsulting.ie#ext#@amksavonia.onmicrosoft.com::765db67a-a27b-46bd-a1ca-c3fc1b9795e0" providerId="AD" clId="Web-{4B0832A8-D986-FB35-74F2-9ABA3098F6FD}" dt="2024-01-09T10:14:02.196" v="43" actId="1076"/>
        <pc:sldMkLst>
          <pc:docMk/>
          <pc:sldMk cId="3291796875" sldId="483"/>
        </pc:sldMkLst>
        <pc:spChg chg="mod">
          <ac:chgData name="Paula Whyte ( Momentum Consulting )" userId="S::paula_momentumconsulting.ie#ext#@amksavonia.onmicrosoft.com::765db67a-a27b-46bd-a1ca-c3fc1b9795e0" providerId="AD" clId="Web-{4B0832A8-D986-FB35-74F2-9ABA3098F6FD}" dt="2024-01-09T10:14:02.196" v="43" actId="1076"/>
          <ac:spMkLst>
            <pc:docMk/>
            <pc:sldMk cId="3291796875" sldId="483"/>
            <ac:spMk id="3" creationId="{18B366FF-3F1A-CE81-C5C8-3D34B4B90B0B}"/>
          </ac:spMkLst>
        </pc:spChg>
        <pc:spChg chg="mod">
          <ac:chgData name="Paula Whyte ( Momentum Consulting )" userId="S::paula_momentumconsulting.ie#ext#@amksavonia.onmicrosoft.com::765db67a-a27b-46bd-a1ca-c3fc1b9795e0" providerId="AD" clId="Web-{4B0832A8-D986-FB35-74F2-9ABA3098F6FD}" dt="2024-01-09T10:13:40.180" v="40" actId="1076"/>
          <ac:spMkLst>
            <pc:docMk/>
            <pc:sldMk cId="3291796875" sldId="483"/>
            <ac:spMk id="72" creationId="{53185B02-1D27-4DBF-3DC4-74013501E9AF}"/>
          </ac:spMkLst>
        </pc:spChg>
        <pc:spChg chg="mod">
          <ac:chgData name="Paula Whyte ( Momentum Consulting )" userId="S::paula_momentumconsulting.ie#ext#@amksavonia.onmicrosoft.com::765db67a-a27b-46bd-a1ca-c3fc1b9795e0" providerId="AD" clId="Web-{4B0832A8-D986-FB35-74F2-9ABA3098F6FD}" dt="2024-01-09T10:13:44.336" v="41" actId="1076"/>
          <ac:spMkLst>
            <pc:docMk/>
            <pc:sldMk cId="3291796875" sldId="483"/>
            <ac:spMk id="73" creationId="{A02D0389-3049-A869-956E-B4F5B8622D91}"/>
          </ac:spMkLst>
        </pc:spChg>
        <pc:grpChg chg="mod">
          <ac:chgData name="Paula Whyte ( Momentum Consulting )" userId="S::paula_momentumconsulting.ie#ext#@amksavonia.onmicrosoft.com::765db67a-a27b-46bd-a1ca-c3fc1b9795e0" providerId="AD" clId="Web-{4B0832A8-D986-FB35-74F2-9ABA3098F6FD}" dt="2024-01-09T10:13:53.243" v="42" actId="1076"/>
          <ac:grpSpMkLst>
            <pc:docMk/>
            <pc:sldMk cId="3291796875" sldId="483"/>
            <ac:grpSpMk id="63" creationId="{6D2CE3CB-A2AB-07A1-E4C8-F301BE69FDE1}"/>
          </ac:grpSpMkLst>
        </pc:grpChg>
      </pc:sldChg>
      <pc:sldChg chg="modSp">
        <pc:chgData name="Paula Whyte ( Momentum Consulting )" userId="S::paula_momentumconsulting.ie#ext#@amksavonia.onmicrosoft.com::765db67a-a27b-46bd-a1ca-c3fc1b9795e0" providerId="AD" clId="Web-{4B0832A8-D986-FB35-74F2-9ABA3098F6FD}" dt="2024-01-09T10:15:41.980" v="46"/>
        <pc:sldMkLst>
          <pc:docMk/>
          <pc:sldMk cId="2351292385" sldId="495"/>
        </pc:sldMkLst>
        <pc:spChg chg="mod">
          <ac:chgData name="Paula Whyte ( Momentum Consulting )" userId="S::paula_momentumconsulting.ie#ext#@amksavonia.onmicrosoft.com::765db67a-a27b-46bd-a1ca-c3fc1b9795e0" providerId="AD" clId="Web-{4B0832A8-D986-FB35-74F2-9ABA3098F6FD}" dt="2024-01-09T10:15:32.808" v="44" actId="1076"/>
          <ac:spMkLst>
            <pc:docMk/>
            <pc:sldMk cId="2351292385" sldId="495"/>
            <ac:spMk id="8" creationId="{0E76BE0E-5551-1C94-CC82-197D42B73CD6}"/>
          </ac:spMkLst>
        </pc:spChg>
        <pc:spChg chg="mod">
          <ac:chgData name="Paula Whyte ( Momentum Consulting )" userId="S::paula_momentumconsulting.ie#ext#@amksavonia.onmicrosoft.com::765db67a-a27b-46bd-a1ca-c3fc1b9795e0" providerId="AD" clId="Web-{4B0832A8-D986-FB35-74F2-9ABA3098F6FD}" dt="2024-01-09T10:15:38.152" v="45"/>
          <ac:spMkLst>
            <pc:docMk/>
            <pc:sldMk cId="2351292385" sldId="495"/>
            <ac:spMk id="23" creationId="{CCE0D1EE-3D1C-E09B-F751-F64DFC1D234F}"/>
          </ac:spMkLst>
        </pc:spChg>
        <pc:spChg chg="mod">
          <ac:chgData name="Paula Whyte ( Momentum Consulting )" userId="S::paula_momentumconsulting.ie#ext#@amksavonia.onmicrosoft.com::765db67a-a27b-46bd-a1ca-c3fc1b9795e0" providerId="AD" clId="Web-{4B0832A8-D986-FB35-74F2-9ABA3098F6FD}" dt="2024-01-09T10:15:41.980" v="46"/>
          <ac:spMkLst>
            <pc:docMk/>
            <pc:sldMk cId="2351292385" sldId="495"/>
            <ac:spMk id="92" creationId="{D6A76A69-CAAB-FAEB-2E01-D7F79AA6FF1A}"/>
          </ac:spMkLst>
        </pc:spChg>
      </pc:sldChg>
      <pc:sldChg chg="modSp">
        <pc:chgData name="Paula Whyte ( Momentum Consulting )" userId="S::paula_momentumconsulting.ie#ext#@amksavonia.onmicrosoft.com::765db67a-a27b-46bd-a1ca-c3fc1b9795e0" providerId="AD" clId="Web-{4B0832A8-D986-FB35-74F2-9ABA3098F6FD}" dt="2024-01-09T10:16:27.106" v="50" actId="14100"/>
        <pc:sldMkLst>
          <pc:docMk/>
          <pc:sldMk cId="1366912504" sldId="505"/>
        </pc:sldMkLst>
        <pc:spChg chg="mod">
          <ac:chgData name="Paula Whyte ( Momentum Consulting )" userId="S::paula_momentumconsulting.ie#ext#@amksavonia.onmicrosoft.com::765db67a-a27b-46bd-a1ca-c3fc1b9795e0" providerId="AD" clId="Web-{4B0832A8-D986-FB35-74F2-9ABA3098F6FD}" dt="2024-01-09T10:16:11.824" v="48" actId="1076"/>
          <ac:spMkLst>
            <pc:docMk/>
            <pc:sldMk cId="1366912504" sldId="505"/>
            <ac:spMk id="20" creationId="{8AF77239-7A08-663B-E13E-505D15917129}"/>
          </ac:spMkLst>
        </pc:spChg>
        <pc:spChg chg="mod">
          <ac:chgData name="Paula Whyte ( Momentum Consulting )" userId="S::paula_momentumconsulting.ie#ext#@amksavonia.onmicrosoft.com::765db67a-a27b-46bd-a1ca-c3fc1b9795e0" providerId="AD" clId="Web-{4B0832A8-D986-FB35-74F2-9ABA3098F6FD}" dt="2024-01-09T10:16:06.762" v="47" actId="1076"/>
          <ac:spMkLst>
            <pc:docMk/>
            <pc:sldMk cId="1366912504" sldId="505"/>
            <ac:spMk id="25" creationId="{82D35DDA-9D21-A79D-DD42-5F92C9F162D1}"/>
          </ac:spMkLst>
        </pc:spChg>
        <pc:spChg chg="mod">
          <ac:chgData name="Paula Whyte ( Momentum Consulting )" userId="S::paula_momentumconsulting.ie#ext#@amksavonia.onmicrosoft.com::765db67a-a27b-46bd-a1ca-c3fc1b9795e0" providerId="AD" clId="Web-{4B0832A8-D986-FB35-74F2-9ABA3098F6FD}" dt="2024-01-09T10:16:27.106" v="50" actId="14100"/>
          <ac:spMkLst>
            <pc:docMk/>
            <pc:sldMk cId="1366912504" sldId="505"/>
            <ac:spMk id="41" creationId="{07D10B14-C27F-4357-B90F-B85BFF92BA63}"/>
          </ac:spMkLst>
        </pc:spChg>
      </pc:sldChg>
      <pc:sldChg chg="modSp">
        <pc:chgData name="Paula Whyte ( Momentum Consulting )" userId="S::paula_momentumconsulting.ie#ext#@amksavonia.onmicrosoft.com::765db67a-a27b-46bd-a1ca-c3fc1b9795e0" providerId="AD" clId="Web-{4B0832A8-D986-FB35-74F2-9ABA3098F6FD}" dt="2024-01-09T10:16:42.669" v="51" actId="14100"/>
        <pc:sldMkLst>
          <pc:docMk/>
          <pc:sldMk cId="242573316" sldId="506"/>
        </pc:sldMkLst>
        <pc:spChg chg="mod">
          <ac:chgData name="Paula Whyte ( Momentum Consulting )" userId="S::paula_momentumconsulting.ie#ext#@amksavonia.onmicrosoft.com::765db67a-a27b-46bd-a1ca-c3fc1b9795e0" providerId="AD" clId="Web-{4B0832A8-D986-FB35-74F2-9ABA3098F6FD}" dt="2024-01-09T10:16:42.669" v="51" actId="14100"/>
          <ac:spMkLst>
            <pc:docMk/>
            <pc:sldMk cId="242573316" sldId="506"/>
            <ac:spMk id="25" creationId="{82D35DDA-9D21-A79D-DD42-5F92C9F162D1}"/>
          </ac:spMkLst>
        </pc:spChg>
      </pc:sldChg>
      <pc:sldChg chg="modSp">
        <pc:chgData name="Paula Whyte ( Momentum Consulting )" userId="S::paula_momentumconsulting.ie#ext#@amksavonia.onmicrosoft.com::765db67a-a27b-46bd-a1ca-c3fc1b9795e0" providerId="AD" clId="Web-{4B0832A8-D986-FB35-74F2-9ABA3098F6FD}" dt="2024-01-09T10:16:57.372" v="52" actId="1076"/>
        <pc:sldMkLst>
          <pc:docMk/>
          <pc:sldMk cId="781013013" sldId="507"/>
        </pc:sldMkLst>
        <pc:spChg chg="mod">
          <ac:chgData name="Paula Whyte ( Momentum Consulting )" userId="S::paula_momentumconsulting.ie#ext#@amksavonia.onmicrosoft.com::765db67a-a27b-46bd-a1ca-c3fc1b9795e0" providerId="AD" clId="Web-{4B0832A8-D986-FB35-74F2-9ABA3098F6FD}" dt="2024-01-09T10:16:57.372" v="52" actId="1076"/>
          <ac:spMkLst>
            <pc:docMk/>
            <pc:sldMk cId="781013013" sldId="507"/>
            <ac:spMk id="6" creationId="{C8013714-4CCB-B60B-04B8-01FD6ADFD51A}"/>
          </ac:spMkLst>
        </pc:spChg>
      </pc:sldChg>
      <pc:sldChg chg="modSp">
        <pc:chgData name="Paula Whyte ( Momentum Consulting )" userId="S::paula_momentumconsulting.ie#ext#@amksavonia.onmicrosoft.com::765db67a-a27b-46bd-a1ca-c3fc1b9795e0" providerId="AD" clId="Web-{4B0832A8-D986-FB35-74F2-9ABA3098F6FD}" dt="2024-01-09T10:18:59.875" v="64" actId="1076"/>
        <pc:sldMkLst>
          <pc:docMk/>
          <pc:sldMk cId="3202555969" sldId="509"/>
        </pc:sldMkLst>
        <pc:spChg chg="mod">
          <ac:chgData name="Paula Whyte ( Momentum Consulting )" userId="S::paula_momentumconsulting.ie#ext#@amksavonia.onmicrosoft.com::765db67a-a27b-46bd-a1ca-c3fc1b9795e0" providerId="AD" clId="Web-{4B0832A8-D986-FB35-74F2-9ABA3098F6FD}" dt="2024-01-09T10:18:39" v="62" actId="20577"/>
          <ac:spMkLst>
            <pc:docMk/>
            <pc:sldMk cId="3202555969" sldId="509"/>
            <ac:spMk id="116" creationId="{C36DDD62-F25A-8D7B-6FE4-7941D45AACB6}"/>
          </ac:spMkLst>
        </pc:spChg>
        <pc:grpChg chg="mod">
          <ac:chgData name="Paula Whyte ( Momentum Consulting )" userId="S::paula_momentumconsulting.ie#ext#@amksavonia.onmicrosoft.com::765db67a-a27b-46bd-a1ca-c3fc1b9795e0" providerId="AD" clId="Web-{4B0832A8-D986-FB35-74F2-9ABA3098F6FD}" dt="2024-01-09T10:18:25.218" v="59" actId="1076"/>
          <ac:grpSpMkLst>
            <pc:docMk/>
            <pc:sldMk cId="3202555969" sldId="509"/>
            <ac:grpSpMk id="4" creationId="{5A2A8F79-701E-EE6D-DAC1-38473326A3B8}"/>
          </ac:grpSpMkLst>
        </pc:grpChg>
        <pc:grpChg chg="mod">
          <ac:chgData name="Paula Whyte ( Momentum Consulting )" userId="S::paula_momentumconsulting.ie#ext#@amksavonia.onmicrosoft.com::765db67a-a27b-46bd-a1ca-c3fc1b9795e0" providerId="AD" clId="Web-{4B0832A8-D986-FB35-74F2-9ABA3098F6FD}" dt="2024-01-09T10:17:56.780" v="58" actId="1076"/>
          <ac:grpSpMkLst>
            <pc:docMk/>
            <pc:sldMk cId="3202555969" sldId="509"/>
            <ac:grpSpMk id="5" creationId="{2664419C-6156-3CF6-7277-3F87F9BABB89}"/>
          </ac:grpSpMkLst>
        </pc:grpChg>
        <pc:grpChg chg="mod">
          <ac:chgData name="Paula Whyte ( Momentum Consulting )" userId="S::paula_momentumconsulting.ie#ext#@amksavonia.onmicrosoft.com::765db67a-a27b-46bd-a1ca-c3fc1b9795e0" providerId="AD" clId="Web-{4B0832A8-D986-FB35-74F2-9ABA3098F6FD}" dt="2024-01-09T10:18:32.781" v="60" actId="1076"/>
          <ac:grpSpMkLst>
            <pc:docMk/>
            <pc:sldMk cId="3202555969" sldId="509"/>
            <ac:grpSpMk id="34" creationId="{848EDCBE-3B92-A1EB-AECA-8F9253CE63A5}"/>
          </ac:grpSpMkLst>
        </pc:grpChg>
        <pc:grpChg chg="mod">
          <ac:chgData name="Paula Whyte ( Momentum Consulting )" userId="S::paula_momentumconsulting.ie#ext#@amksavonia.onmicrosoft.com::765db67a-a27b-46bd-a1ca-c3fc1b9795e0" providerId="AD" clId="Web-{4B0832A8-D986-FB35-74F2-9ABA3098F6FD}" dt="2024-01-09T10:18:49.375" v="63" actId="1076"/>
          <ac:grpSpMkLst>
            <pc:docMk/>
            <pc:sldMk cId="3202555969" sldId="509"/>
            <ac:grpSpMk id="39" creationId="{0CFBD696-CF7A-B35A-5176-B65BB1D2428B}"/>
          </ac:grpSpMkLst>
        </pc:grpChg>
        <pc:grpChg chg="mod">
          <ac:chgData name="Paula Whyte ( Momentum Consulting )" userId="S::paula_momentumconsulting.ie#ext#@amksavonia.onmicrosoft.com::765db67a-a27b-46bd-a1ca-c3fc1b9795e0" providerId="AD" clId="Web-{4B0832A8-D986-FB35-74F2-9ABA3098F6FD}" dt="2024-01-09T10:18:59.875" v="64" actId="1076"/>
          <ac:grpSpMkLst>
            <pc:docMk/>
            <pc:sldMk cId="3202555969" sldId="509"/>
            <ac:grpSpMk id="44" creationId="{7CD87D3D-5474-0EC2-2D22-4844E33156EA}"/>
          </ac:grpSpMkLst>
        </pc:grpChg>
      </pc:sldChg>
      <pc:sldChg chg="modSp">
        <pc:chgData name="Paula Whyte ( Momentum Consulting )" userId="S::paula_momentumconsulting.ie#ext#@amksavonia.onmicrosoft.com::765db67a-a27b-46bd-a1ca-c3fc1b9795e0" providerId="AD" clId="Web-{4B0832A8-D986-FB35-74F2-9ABA3098F6FD}" dt="2024-01-09T10:19:46.439" v="67" actId="1076"/>
        <pc:sldMkLst>
          <pc:docMk/>
          <pc:sldMk cId="2882225304" sldId="514"/>
        </pc:sldMkLst>
        <pc:spChg chg="mod">
          <ac:chgData name="Paula Whyte ( Momentum Consulting )" userId="S::paula_momentumconsulting.ie#ext#@amksavonia.onmicrosoft.com::765db67a-a27b-46bd-a1ca-c3fc1b9795e0" providerId="AD" clId="Web-{4B0832A8-D986-FB35-74F2-9ABA3098F6FD}" dt="2024-01-09T10:19:37.267" v="65" actId="1076"/>
          <ac:spMkLst>
            <pc:docMk/>
            <pc:sldMk cId="2882225304" sldId="514"/>
            <ac:spMk id="28" creationId="{0E898E55-8E43-9FE4-7691-D5BAF829AECF}"/>
          </ac:spMkLst>
        </pc:spChg>
        <pc:spChg chg="mod">
          <ac:chgData name="Paula Whyte ( Momentum Consulting )" userId="S::paula_momentumconsulting.ie#ext#@amksavonia.onmicrosoft.com::765db67a-a27b-46bd-a1ca-c3fc1b9795e0" providerId="AD" clId="Web-{4B0832A8-D986-FB35-74F2-9ABA3098F6FD}" dt="2024-01-09T10:19:41.345" v="66" actId="1076"/>
          <ac:spMkLst>
            <pc:docMk/>
            <pc:sldMk cId="2882225304" sldId="514"/>
            <ac:spMk id="48" creationId="{4C6DD654-C6FD-C11C-3E4E-1F583738EB02}"/>
          </ac:spMkLst>
        </pc:spChg>
        <pc:spChg chg="mod">
          <ac:chgData name="Paula Whyte ( Momentum Consulting )" userId="S::paula_momentumconsulting.ie#ext#@amksavonia.onmicrosoft.com::765db67a-a27b-46bd-a1ca-c3fc1b9795e0" providerId="AD" clId="Web-{4B0832A8-D986-FB35-74F2-9ABA3098F6FD}" dt="2024-01-09T10:19:46.439" v="67" actId="1076"/>
          <ac:spMkLst>
            <pc:docMk/>
            <pc:sldMk cId="2882225304" sldId="514"/>
            <ac:spMk id="100" creationId="{A036E836-22BE-C930-04C7-344230A7A665}"/>
          </ac:spMkLst>
        </pc:spChg>
      </pc:sldChg>
      <pc:sldChg chg="modSp">
        <pc:chgData name="Paula Whyte ( Momentum Consulting )" userId="S::paula_momentumconsulting.ie#ext#@amksavonia.onmicrosoft.com::765db67a-a27b-46bd-a1ca-c3fc1b9795e0" providerId="AD" clId="Web-{4B0832A8-D986-FB35-74F2-9ABA3098F6FD}" dt="2024-01-09T10:19:58.845" v="69" actId="1076"/>
        <pc:sldMkLst>
          <pc:docMk/>
          <pc:sldMk cId="2689864768" sldId="515"/>
        </pc:sldMkLst>
        <pc:spChg chg="mod">
          <ac:chgData name="Paula Whyte ( Momentum Consulting )" userId="S::paula_momentumconsulting.ie#ext#@amksavonia.onmicrosoft.com::765db67a-a27b-46bd-a1ca-c3fc1b9795e0" providerId="AD" clId="Web-{4B0832A8-D986-FB35-74F2-9ABA3098F6FD}" dt="2024-01-09T10:19:55.298" v="68" actId="1076"/>
          <ac:spMkLst>
            <pc:docMk/>
            <pc:sldMk cId="2689864768" sldId="515"/>
            <ac:spMk id="28" creationId="{0E898E55-8E43-9FE4-7691-D5BAF829AECF}"/>
          </ac:spMkLst>
        </pc:spChg>
        <pc:spChg chg="mod">
          <ac:chgData name="Paula Whyte ( Momentum Consulting )" userId="S::paula_momentumconsulting.ie#ext#@amksavonia.onmicrosoft.com::765db67a-a27b-46bd-a1ca-c3fc1b9795e0" providerId="AD" clId="Web-{4B0832A8-D986-FB35-74F2-9ABA3098F6FD}" dt="2024-01-09T10:19:58.845" v="69" actId="1076"/>
          <ac:spMkLst>
            <pc:docMk/>
            <pc:sldMk cId="2689864768" sldId="515"/>
            <ac:spMk id="100" creationId="{A036E836-22BE-C930-04C7-344230A7A66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15550E7B-E2E1-1744-BAC5-2450DC2C9399}" type="datetimeFigureOut">
              <a:rPr lang="en-US" smtClean="0"/>
              <a:t>2/1/2024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0CF38278-3754-D043-970B-705C24BA7B0D}" type="datetimeFigureOut">
              <a:rPr lang="en-US" smtClean="0"/>
              <a:t>2/1/2024</a:t>
            </a:fld>
            <a:endParaRPr lang="en-US"/>
          </a:p>
        </p:txBody>
      </p:sp>
      <p:sp>
        <p:nvSpPr>
          <p:cNvPr id="4" name="Slide Image Placeholder 3"/>
          <p:cNvSpPr>
            <a:spLocks noGrp="1" noRot="1" noChangeAspect="1"/>
          </p:cNvSpPr>
          <p:nvPr>
            <p:ph type="sldImg" idx="2"/>
          </p:nvPr>
        </p:nvSpPr>
        <p:spPr>
          <a:xfrm>
            <a:off x="2249488" y="1252538"/>
            <a:ext cx="2390775" cy="3382962"/>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F133B2F-6662-2B4E-A57B-B009C830B425}" type="slidenum">
              <a:rPr lang="en-US" smtClean="0"/>
              <a:t>17</a:t>
            </a:fld>
            <a:endParaRPr lang="en-US"/>
          </a:p>
        </p:txBody>
      </p:sp>
    </p:spTree>
    <p:extLst>
      <p:ext uri="{BB962C8B-B14F-4D97-AF65-F5344CB8AC3E}">
        <p14:creationId xmlns:p14="http://schemas.microsoft.com/office/powerpoint/2010/main" val="1161671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5476" y="4169295"/>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grpSp>
        <p:nvGrpSpPr>
          <p:cNvPr id="139" name="Graphic 2">
            <a:extLst>
              <a:ext uri="{FF2B5EF4-FFF2-40B4-BE49-F238E27FC236}">
                <a16:creationId xmlns:a16="http://schemas.microsoft.com/office/drawing/2014/main" id="{38BF84F8-98F5-F543-B9C4-57AE73669517}"/>
              </a:ext>
            </a:extLst>
          </p:cNvPr>
          <p:cNvGrpSpPr/>
          <p:nvPr userDrawn="1"/>
        </p:nvGrpSpPr>
        <p:grpSpPr>
          <a:xfrm>
            <a:off x="978879" y="2999700"/>
            <a:ext cx="2461200" cy="2497565"/>
            <a:chOff x="690225" y="4499263"/>
            <a:chExt cx="1499146" cy="1521296"/>
          </a:xfrm>
        </p:grpSpPr>
        <p:sp>
          <p:nvSpPr>
            <p:cNvPr id="170" name="Freeform 169">
              <a:extLst>
                <a:ext uri="{FF2B5EF4-FFF2-40B4-BE49-F238E27FC236}">
                  <a16:creationId xmlns:a16="http://schemas.microsoft.com/office/drawing/2014/main" id="{7D1B1CF7-6F5B-2246-98AF-732E92BBCD9D}"/>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1" name="Graphic 2">
              <a:extLst>
                <a:ext uri="{FF2B5EF4-FFF2-40B4-BE49-F238E27FC236}">
                  <a16:creationId xmlns:a16="http://schemas.microsoft.com/office/drawing/2014/main" id="{869BC2B5-1D41-D047-864B-EA6A9D61302D}"/>
                </a:ext>
              </a:extLst>
            </p:cNvPr>
            <p:cNvGrpSpPr/>
            <p:nvPr/>
          </p:nvGrpSpPr>
          <p:grpSpPr>
            <a:xfrm>
              <a:off x="879521" y="4954417"/>
              <a:ext cx="306297" cy="518817"/>
              <a:chOff x="879521" y="4954417"/>
              <a:chExt cx="306297" cy="518817"/>
            </a:xfrm>
            <a:solidFill>
              <a:srgbClr val="F1A0C2"/>
            </a:solidFill>
          </p:grpSpPr>
          <p:sp>
            <p:nvSpPr>
              <p:cNvPr id="161" name="Freeform 160">
                <a:extLst>
                  <a:ext uri="{FF2B5EF4-FFF2-40B4-BE49-F238E27FC236}">
                    <a16:creationId xmlns:a16="http://schemas.microsoft.com/office/drawing/2014/main" id="{A8F6B837-B97D-8342-B317-E7B937B376C4}"/>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58793717-4D89-F947-9767-F67CF4552AD0}"/>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44AE183-9C8E-2A40-8309-0CD2D453671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492B4B-A6FE-7147-973F-A4A136C7C0B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8660173-ACD1-3047-819B-6C4322E466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D4F6548F-EA47-CD49-A9E7-B37EFBF3F2BC}"/>
                </a:ext>
              </a:extLst>
            </p:cNvPr>
            <p:cNvGrpSpPr/>
            <p:nvPr/>
          </p:nvGrpSpPr>
          <p:grpSpPr>
            <a:xfrm>
              <a:off x="1305674" y="4681705"/>
              <a:ext cx="305346" cy="518817"/>
              <a:chOff x="1305674" y="4681705"/>
              <a:chExt cx="305346" cy="518817"/>
            </a:xfrm>
            <a:solidFill>
              <a:srgbClr val="F1A0C2"/>
            </a:solidFill>
          </p:grpSpPr>
          <p:sp>
            <p:nvSpPr>
              <p:cNvPr id="156" name="Freeform 155">
                <a:extLst>
                  <a:ext uri="{FF2B5EF4-FFF2-40B4-BE49-F238E27FC236}">
                    <a16:creationId xmlns:a16="http://schemas.microsoft.com/office/drawing/2014/main" id="{F8D5051C-8875-4A4D-A357-CE4FFED021F5}"/>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EBE2F60-BD0F-C049-91C0-8CD88A1DC0D2}"/>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FCB070C-5476-1949-AB1A-6A081E741D6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F242C08-FE85-AC42-B423-E5707B744F2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772FFAB-CDBA-5B40-BB62-428C7D83AA10}"/>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47D8723B-9916-8845-BEC9-B50D1A30A93B}"/>
                </a:ext>
              </a:extLst>
            </p:cNvPr>
            <p:cNvGrpSpPr/>
            <p:nvPr/>
          </p:nvGrpSpPr>
          <p:grpSpPr>
            <a:xfrm>
              <a:off x="1725169" y="4951566"/>
              <a:ext cx="306297" cy="518817"/>
              <a:chOff x="1725169" y="4951566"/>
              <a:chExt cx="306297" cy="518817"/>
            </a:xfrm>
            <a:solidFill>
              <a:srgbClr val="F1A0C2"/>
            </a:solidFill>
          </p:grpSpPr>
          <p:sp>
            <p:nvSpPr>
              <p:cNvPr id="151" name="Freeform 150">
                <a:extLst>
                  <a:ext uri="{FF2B5EF4-FFF2-40B4-BE49-F238E27FC236}">
                    <a16:creationId xmlns:a16="http://schemas.microsoft.com/office/drawing/2014/main" id="{D596588A-DDF6-454C-BFA0-7DA9AAEEA26D}"/>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C5DFF5-005B-6641-A01C-CCC80E5C87C0}"/>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B782D91-C93C-4F44-B301-CBBF9BAB39F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A69917C-1EAA-D044-A326-EF14506DE1D6}"/>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2CEB75C-CD73-7541-AA7B-45DADF3E1EF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44" name="Graphic 2">
              <a:extLst>
                <a:ext uri="{FF2B5EF4-FFF2-40B4-BE49-F238E27FC236}">
                  <a16:creationId xmlns:a16="http://schemas.microsoft.com/office/drawing/2014/main" id="{576DBF83-837B-FD47-92F6-D2AB481B7DE2}"/>
                </a:ext>
              </a:extLst>
            </p:cNvPr>
            <p:cNvGrpSpPr/>
            <p:nvPr/>
          </p:nvGrpSpPr>
          <p:grpSpPr>
            <a:xfrm>
              <a:off x="690225" y="4499263"/>
              <a:ext cx="1499146" cy="1498490"/>
              <a:chOff x="690225" y="4499263"/>
              <a:chExt cx="1499146" cy="1498490"/>
            </a:xfrm>
            <a:solidFill>
              <a:srgbClr val="000000"/>
            </a:solidFill>
          </p:grpSpPr>
          <p:grpSp>
            <p:nvGrpSpPr>
              <p:cNvPr id="145" name="Graphic 2">
                <a:extLst>
                  <a:ext uri="{FF2B5EF4-FFF2-40B4-BE49-F238E27FC236}">
                    <a16:creationId xmlns:a16="http://schemas.microsoft.com/office/drawing/2014/main" id="{4F7FF7D5-9F1C-0048-8EE5-373BE0A834C9}"/>
                  </a:ext>
                </a:extLst>
              </p:cNvPr>
              <p:cNvGrpSpPr/>
              <p:nvPr/>
            </p:nvGrpSpPr>
            <p:grpSpPr>
              <a:xfrm>
                <a:off x="690225" y="4499263"/>
                <a:ext cx="1499146" cy="1498490"/>
                <a:chOff x="690225" y="4499263"/>
                <a:chExt cx="1499146" cy="1498490"/>
              </a:xfrm>
              <a:solidFill>
                <a:srgbClr val="000000"/>
              </a:solidFill>
            </p:grpSpPr>
            <p:sp>
              <p:nvSpPr>
                <p:cNvPr id="149" name="Freeform 148">
                  <a:extLst>
                    <a:ext uri="{FF2B5EF4-FFF2-40B4-BE49-F238E27FC236}">
                      <a16:creationId xmlns:a16="http://schemas.microsoft.com/office/drawing/2014/main" id="{4358CEBE-29FD-C84E-A710-A58153EA547E}"/>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6F52D8-17DC-FB4E-8920-065F4BBFAA8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961FA0EF-D7A9-1541-BDD1-983405260AA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D448F13-BD0D-1244-97B6-677E52A8775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A3F9DC0-8837-5348-8792-A3872A7A84A8}"/>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102" name="Group 101">
            <a:extLst>
              <a:ext uri="{FF2B5EF4-FFF2-40B4-BE49-F238E27FC236}">
                <a16:creationId xmlns:a16="http://schemas.microsoft.com/office/drawing/2014/main" id="{6F1BC0D1-359E-4C44-A689-EFCD27D26D66}"/>
              </a:ext>
            </a:extLst>
          </p:cNvPr>
          <p:cNvGrpSpPr/>
          <p:nvPr userDrawn="1"/>
        </p:nvGrpSpPr>
        <p:grpSpPr>
          <a:xfrm>
            <a:off x="3330883" y="8757077"/>
            <a:ext cx="3806691" cy="1036917"/>
            <a:chOff x="606516" y="4401391"/>
            <a:chExt cx="6216321" cy="1693284"/>
          </a:xfrm>
        </p:grpSpPr>
        <p:grpSp>
          <p:nvGrpSpPr>
            <p:cNvPr id="103" name="Graphic 2">
              <a:extLst>
                <a:ext uri="{FF2B5EF4-FFF2-40B4-BE49-F238E27FC236}">
                  <a16:creationId xmlns:a16="http://schemas.microsoft.com/office/drawing/2014/main" id="{17E00510-C2D5-9444-BBD9-487F95060AA5}"/>
                </a:ext>
              </a:extLst>
            </p:cNvPr>
            <p:cNvGrpSpPr/>
            <p:nvPr/>
          </p:nvGrpSpPr>
          <p:grpSpPr>
            <a:xfrm>
              <a:off x="2615525" y="4709261"/>
              <a:ext cx="4207312" cy="1153561"/>
              <a:chOff x="2615525" y="4709261"/>
              <a:chExt cx="4207312" cy="1153561"/>
            </a:xfrm>
          </p:grpSpPr>
          <p:sp>
            <p:nvSpPr>
              <p:cNvPr id="169" name="Freeform 168">
                <a:extLst>
                  <a:ext uri="{FF2B5EF4-FFF2-40B4-BE49-F238E27FC236}">
                    <a16:creationId xmlns:a16="http://schemas.microsoft.com/office/drawing/2014/main" id="{37878E9B-9B62-E947-A7C3-73087C4503B2}"/>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0BAEEFC-3322-C444-ADD7-29646EDCA3D3}"/>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FFCD4EB-F138-6C44-A8E4-2EBD5319BAAD}"/>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73" name="Graphic 2">
                <a:extLst>
                  <a:ext uri="{FF2B5EF4-FFF2-40B4-BE49-F238E27FC236}">
                    <a16:creationId xmlns:a16="http://schemas.microsoft.com/office/drawing/2014/main" id="{70CDF567-E2E0-E14C-A5CD-8E5451E61B6B}"/>
                  </a:ext>
                </a:extLst>
              </p:cNvPr>
              <p:cNvGrpSpPr/>
              <p:nvPr/>
            </p:nvGrpSpPr>
            <p:grpSpPr>
              <a:xfrm>
                <a:off x="2615525" y="4709261"/>
                <a:ext cx="4196848" cy="677503"/>
                <a:chOff x="2615525" y="4709261"/>
                <a:chExt cx="4196848" cy="677503"/>
              </a:xfrm>
              <a:solidFill>
                <a:srgbClr val="000000"/>
              </a:solidFill>
            </p:grpSpPr>
            <p:sp>
              <p:nvSpPr>
                <p:cNvPr id="191" name="Freeform 190">
                  <a:extLst>
                    <a:ext uri="{FF2B5EF4-FFF2-40B4-BE49-F238E27FC236}">
                      <a16:creationId xmlns:a16="http://schemas.microsoft.com/office/drawing/2014/main" id="{1F888285-B4DD-0F4A-A152-C16B7D8DD5E3}"/>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F2DB94F-0938-BA47-9C1D-9571F3C0E1E8}"/>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1F059B88-ADD0-5344-B45B-9E4BE8EB238F}"/>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345E76BF-E264-B043-B2D1-940B474AFDCA}"/>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E0AA9A0-1323-4248-800B-C1B3860DA79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A0BD292-650D-F847-B40F-2EAD47DFF684}"/>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783BDF9-F027-8745-A428-AE6903270AB9}"/>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1F98EC6-EB8B-3F45-81A9-1CD03F47278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9EE0A1C0-E813-3945-861D-79791E82E61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22E40C-5560-614E-87DC-0422A2388AFB}"/>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C6CCBFC-9F1D-FF4C-9660-A9F35D7741C4}"/>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74" name="Graphic 2">
                <a:extLst>
                  <a:ext uri="{FF2B5EF4-FFF2-40B4-BE49-F238E27FC236}">
                    <a16:creationId xmlns:a16="http://schemas.microsoft.com/office/drawing/2014/main" id="{60808B0A-B438-BA43-A82F-F1B00FFDCFDF}"/>
                  </a:ext>
                </a:extLst>
              </p:cNvPr>
              <p:cNvGrpSpPr/>
              <p:nvPr/>
            </p:nvGrpSpPr>
            <p:grpSpPr>
              <a:xfrm>
                <a:off x="2629793" y="5482737"/>
                <a:ext cx="4193044" cy="380086"/>
                <a:chOff x="2629793" y="5482737"/>
                <a:chExt cx="4193044" cy="380086"/>
              </a:xfrm>
              <a:solidFill>
                <a:srgbClr val="000000"/>
              </a:solidFill>
            </p:grpSpPr>
            <p:sp>
              <p:nvSpPr>
                <p:cNvPr id="175" name="Freeform 174">
                  <a:extLst>
                    <a:ext uri="{FF2B5EF4-FFF2-40B4-BE49-F238E27FC236}">
                      <a16:creationId xmlns:a16="http://schemas.microsoft.com/office/drawing/2014/main" id="{E205D79F-82B8-8C45-9EAD-27B41F8BCCAC}"/>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68BF5C66-3700-734C-A93F-0C90982AA8F9}"/>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3FD3780-7CA4-4C46-827D-50B17B5FC12E}"/>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6B802AC5-9F3E-3749-8717-0967B6CDD5B6}"/>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4232C6C-50EA-8C47-9835-10DE9A15960C}"/>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33833BB-E458-B24D-98FF-90F3DC44D2AD}"/>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9FB153F-21FA-784F-BD42-5CC2E23C1F6F}"/>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6E5B42EB-C0C6-D345-8B0F-5A0BE0CE501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BCA11AA-5927-4840-97BF-280D995CC94F}"/>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E7EDBFEF-E9E7-534A-8DAD-D3015216CDF4}"/>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EB75519-DF17-C246-B3AF-B26852033EA1}"/>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7E4A4B-1E3A-2547-9B37-CA6B25D81F29}"/>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EA87206-014C-9B43-AE25-21B5624E9D0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151A0357-3DDB-5C4B-B763-C2AADD4F5A3F}"/>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BE341A8-4F7F-334D-BE16-C79523EBA87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0D2A672-CAA3-8B4D-9467-E515098050FE}"/>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104" name="Graphic 2">
              <a:extLst>
                <a:ext uri="{FF2B5EF4-FFF2-40B4-BE49-F238E27FC236}">
                  <a16:creationId xmlns:a16="http://schemas.microsoft.com/office/drawing/2014/main" id="{22CD96FB-152F-FE4B-8476-ABC815F1A316}"/>
                </a:ext>
              </a:extLst>
            </p:cNvPr>
            <p:cNvGrpSpPr/>
            <p:nvPr/>
          </p:nvGrpSpPr>
          <p:grpSpPr>
            <a:xfrm>
              <a:off x="606516" y="4401391"/>
              <a:ext cx="1666563" cy="1693284"/>
              <a:chOff x="606516" y="4401391"/>
              <a:chExt cx="1666563" cy="1693284"/>
            </a:xfrm>
          </p:grpSpPr>
          <p:grpSp>
            <p:nvGrpSpPr>
              <p:cNvPr id="105" name="Graphic 2">
                <a:extLst>
                  <a:ext uri="{FF2B5EF4-FFF2-40B4-BE49-F238E27FC236}">
                    <a16:creationId xmlns:a16="http://schemas.microsoft.com/office/drawing/2014/main" id="{BD6D3AD7-31B3-5247-94A1-C4400D8B2BDF}"/>
                  </a:ext>
                </a:extLst>
              </p:cNvPr>
              <p:cNvGrpSpPr/>
              <p:nvPr/>
            </p:nvGrpSpPr>
            <p:grpSpPr>
              <a:xfrm>
                <a:off x="606516" y="4401391"/>
                <a:ext cx="1666563" cy="1693284"/>
                <a:chOff x="606516" y="4401391"/>
                <a:chExt cx="1666563" cy="1693284"/>
              </a:xfrm>
            </p:grpSpPr>
            <p:sp>
              <p:nvSpPr>
                <p:cNvPr id="167" name="Freeform 166">
                  <a:extLst>
                    <a:ext uri="{FF2B5EF4-FFF2-40B4-BE49-F238E27FC236}">
                      <a16:creationId xmlns:a16="http://schemas.microsoft.com/office/drawing/2014/main" id="{FD88A65A-E3ED-6349-B01D-032D980E2D0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04A798-5CE2-2B42-8326-FA2A36679DE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9C342CBC-BC8F-E84E-935D-706700F1D2EE}"/>
                  </a:ext>
                </a:extLst>
              </p:cNvPr>
              <p:cNvGrpSpPr/>
              <p:nvPr/>
            </p:nvGrpSpPr>
            <p:grpSpPr>
              <a:xfrm>
                <a:off x="879521" y="4954417"/>
                <a:ext cx="306297" cy="518817"/>
                <a:chOff x="879521" y="4954417"/>
                <a:chExt cx="306297" cy="518817"/>
              </a:xfrm>
              <a:solidFill>
                <a:srgbClr val="F1A0C2"/>
              </a:solidFill>
            </p:grpSpPr>
            <p:sp>
              <p:nvSpPr>
                <p:cNvPr id="126" name="Freeform 125">
                  <a:extLst>
                    <a:ext uri="{FF2B5EF4-FFF2-40B4-BE49-F238E27FC236}">
                      <a16:creationId xmlns:a16="http://schemas.microsoft.com/office/drawing/2014/main" id="{DEFA2045-8168-DF4B-9E36-2C1340597A4E}"/>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0048FDE-F1E0-E246-A377-2251961348D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4CDF5438-1FAE-C341-B6BF-DDF768A0E574}"/>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0D8A6DB-A7EF-F94E-98FB-112BD42332C0}"/>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6C0FCF-1CAA-9D40-8218-99E0C201EE21}"/>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8D33566-344C-A042-A7E6-C8D819261046}"/>
                  </a:ext>
                </a:extLst>
              </p:cNvPr>
              <p:cNvGrpSpPr/>
              <p:nvPr/>
            </p:nvGrpSpPr>
            <p:grpSpPr>
              <a:xfrm>
                <a:off x="1305674" y="4681705"/>
                <a:ext cx="305346" cy="518817"/>
                <a:chOff x="1305674" y="4681705"/>
                <a:chExt cx="305346" cy="518817"/>
              </a:xfrm>
              <a:solidFill>
                <a:srgbClr val="F1A0C2"/>
              </a:solidFill>
            </p:grpSpPr>
            <p:sp>
              <p:nvSpPr>
                <p:cNvPr id="121" name="Freeform 120">
                  <a:extLst>
                    <a:ext uri="{FF2B5EF4-FFF2-40B4-BE49-F238E27FC236}">
                      <a16:creationId xmlns:a16="http://schemas.microsoft.com/office/drawing/2014/main" id="{46295201-29E0-CD4B-B35D-6615D7A2ACFB}"/>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645C018-D768-8942-BC8E-427B09F94C64}"/>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15D0B5F-7698-4F4A-AD3E-ABA5712BE44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7F1F000-B817-4641-B89A-BC1795E2ED11}"/>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4AA291-C20B-E34E-B742-68EA53678803}"/>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8" name="Graphic 2">
                <a:extLst>
                  <a:ext uri="{FF2B5EF4-FFF2-40B4-BE49-F238E27FC236}">
                    <a16:creationId xmlns:a16="http://schemas.microsoft.com/office/drawing/2014/main" id="{7A6DDE3F-D5B7-F34B-8C97-4ADED24D7B65}"/>
                  </a:ext>
                </a:extLst>
              </p:cNvPr>
              <p:cNvGrpSpPr/>
              <p:nvPr/>
            </p:nvGrpSpPr>
            <p:grpSpPr>
              <a:xfrm>
                <a:off x="1725169" y="4951566"/>
                <a:ext cx="306297" cy="518817"/>
                <a:chOff x="1725169" y="4951566"/>
                <a:chExt cx="306297" cy="518817"/>
              </a:xfrm>
              <a:solidFill>
                <a:srgbClr val="F1A0C2"/>
              </a:solidFill>
            </p:grpSpPr>
            <p:sp>
              <p:nvSpPr>
                <p:cNvPr id="116" name="Freeform 115">
                  <a:extLst>
                    <a:ext uri="{FF2B5EF4-FFF2-40B4-BE49-F238E27FC236}">
                      <a16:creationId xmlns:a16="http://schemas.microsoft.com/office/drawing/2014/main" id="{9520A61B-61D6-2C41-A80F-7290522ABA2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193ACD9A-A16F-CB4F-802E-D6CD2567E10B}"/>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C036510-D8D7-3A4B-A4DA-42F6BC43EF8A}"/>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C53F1A8-18F3-DA44-9FCC-B942943BFFB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6732108-6EFF-944D-BEFC-DA2C6EE28F9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FCE3AFC7-4169-8A40-A405-65366300BDD1}"/>
                  </a:ext>
                </a:extLst>
              </p:cNvPr>
              <p:cNvGrpSpPr/>
              <p:nvPr/>
            </p:nvGrpSpPr>
            <p:grpSpPr>
              <a:xfrm>
                <a:off x="690225" y="4499263"/>
                <a:ext cx="1499146" cy="1498490"/>
                <a:chOff x="690225" y="4499263"/>
                <a:chExt cx="1499146" cy="1498490"/>
              </a:xfrm>
              <a:solidFill>
                <a:srgbClr val="000000"/>
              </a:solidFill>
            </p:grpSpPr>
            <p:grpSp>
              <p:nvGrpSpPr>
                <p:cNvPr id="110" name="Graphic 2">
                  <a:extLst>
                    <a:ext uri="{FF2B5EF4-FFF2-40B4-BE49-F238E27FC236}">
                      <a16:creationId xmlns:a16="http://schemas.microsoft.com/office/drawing/2014/main" id="{7DC435F3-B855-3847-A01C-5BED4CE4217B}"/>
                    </a:ext>
                  </a:extLst>
                </p:cNvPr>
                <p:cNvGrpSpPr/>
                <p:nvPr/>
              </p:nvGrpSpPr>
              <p:grpSpPr>
                <a:xfrm>
                  <a:off x="690225" y="4499263"/>
                  <a:ext cx="1499146" cy="1498490"/>
                  <a:chOff x="690225" y="4499263"/>
                  <a:chExt cx="1499146" cy="1498490"/>
                </a:xfrm>
                <a:solidFill>
                  <a:srgbClr val="000000"/>
                </a:solidFill>
              </p:grpSpPr>
              <p:sp>
                <p:nvSpPr>
                  <p:cNvPr id="114" name="Freeform 113">
                    <a:extLst>
                      <a:ext uri="{FF2B5EF4-FFF2-40B4-BE49-F238E27FC236}">
                        <a16:creationId xmlns:a16="http://schemas.microsoft.com/office/drawing/2014/main" id="{1310E54F-5DB5-E342-9E16-2C7CFDC6C59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FD5417-BB1B-7045-978C-CE9F6CCD919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1" name="Freeform 110">
                  <a:extLst>
                    <a:ext uri="{FF2B5EF4-FFF2-40B4-BE49-F238E27FC236}">
                      <a16:creationId xmlns:a16="http://schemas.microsoft.com/office/drawing/2014/main" id="{355B504A-120A-5F4F-8373-DD9E78BA0EA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57B798F-7A2A-DD40-A65E-2173F0690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2990567-CA19-FD45-82CF-69C7ECB2C5DD}"/>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5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0" name="Slide Number Placeholder 5">
            <a:extLst>
              <a:ext uri="{FF2B5EF4-FFF2-40B4-BE49-F238E27FC236}">
                <a16:creationId xmlns:a16="http://schemas.microsoft.com/office/drawing/2014/main" id="{C8C57F0D-E616-E745-97BA-83348B7B3BE0}"/>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7364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49813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52161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9488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1213658"/>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0" name="Slide Number Placeholder 5">
            <a:extLst>
              <a:ext uri="{FF2B5EF4-FFF2-40B4-BE49-F238E27FC236}">
                <a16:creationId xmlns:a16="http://schemas.microsoft.com/office/drawing/2014/main" id="{75459999-0DCD-1542-8E46-CB0611A745A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778705"/>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958448"/>
            <a:ext cx="6570888" cy="785535"/>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265295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3" name="Slide Number Placeholder 5">
            <a:extLst>
              <a:ext uri="{FF2B5EF4-FFF2-40B4-BE49-F238E27FC236}">
                <a16:creationId xmlns:a16="http://schemas.microsoft.com/office/drawing/2014/main" id="{D89B14CA-F36E-6F4D-8EB3-DB933CDF37C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47709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86" name="Slide Number Placeholder 5">
            <a:extLst>
              <a:ext uri="{FF2B5EF4-FFF2-40B4-BE49-F238E27FC236}">
                <a16:creationId xmlns:a16="http://schemas.microsoft.com/office/drawing/2014/main" id="{9BD5854E-577E-C344-ABEC-2EB0599093A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Tree>
    <p:extLst>
      <p:ext uri="{BB962C8B-B14F-4D97-AF65-F5344CB8AC3E}">
        <p14:creationId xmlns:p14="http://schemas.microsoft.com/office/powerpoint/2010/main" val="299743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656660" y="9969416"/>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spTree>
    <p:extLst>
      <p:ext uri="{BB962C8B-B14F-4D97-AF65-F5344CB8AC3E}">
        <p14:creationId xmlns:p14="http://schemas.microsoft.com/office/powerpoint/2010/main" val="62730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spTree>
    <p:extLst>
      <p:ext uri="{BB962C8B-B14F-4D97-AF65-F5344CB8AC3E}">
        <p14:creationId xmlns:p14="http://schemas.microsoft.com/office/powerpoint/2010/main" val="313522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tx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grpSp>
        <p:nvGrpSpPr>
          <p:cNvPr id="109" name="Graphic 2">
            <a:extLst>
              <a:ext uri="{FF2B5EF4-FFF2-40B4-BE49-F238E27FC236}">
                <a16:creationId xmlns:a16="http://schemas.microsoft.com/office/drawing/2014/main" id="{58F16A90-779E-954B-A80C-7704C6FF653A}"/>
              </a:ext>
            </a:extLst>
          </p:cNvPr>
          <p:cNvGrpSpPr/>
          <p:nvPr userDrawn="1"/>
        </p:nvGrpSpPr>
        <p:grpSpPr>
          <a:xfrm>
            <a:off x="562946" y="6239866"/>
            <a:ext cx="2461200" cy="2497565"/>
            <a:chOff x="690225" y="4499263"/>
            <a:chExt cx="1499146" cy="1521296"/>
          </a:xfrm>
        </p:grpSpPr>
        <p:sp>
          <p:nvSpPr>
            <p:cNvPr id="110" name="Freeform 109">
              <a:extLst>
                <a:ext uri="{FF2B5EF4-FFF2-40B4-BE49-F238E27FC236}">
                  <a16:creationId xmlns:a16="http://schemas.microsoft.com/office/drawing/2014/main" id="{4E79A8C5-72A4-1C42-9E5F-B49807AEBAEC}"/>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11" name="Graphic 2">
              <a:extLst>
                <a:ext uri="{FF2B5EF4-FFF2-40B4-BE49-F238E27FC236}">
                  <a16:creationId xmlns:a16="http://schemas.microsoft.com/office/drawing/2014/main" id="{B34C7E54-A83D-8549-A410-70AD081C2184}"/>
                </a:ext>
              </a:extLst>
            </p:cNvPr>
            <p:cNvGrpSpPr/>
            <p:nvPr/>
          </p:nvGrpSpPr>
          <p:grpSpPr>
            <a:xfrm>
              <a:off x="879521" y="4954417"/>
              <a:ext cx="306297" cy="518817"/>
              <a:chOff x="879521" y="4954417"/>
              <a:chExt cx="306297" cy="518817"/>
            </a:xfrm>
            <a:solidFill>
              <a:srgbClr val="F1A0C2"/>
            </a:solidFill>
          </p:grpSpPr>
          <p:sp>
            <p:nvSpPr>
              <p:cNvPr id="167" name="Freeform 166">
                <a:extLst>
                  <a:ext uri="{FF2B5EF4-FFF2-40B4-BE49-F238E27FC236}">
                    <a16:creationId xmlns:a16="http://schemas.microsoft.com/office/drawing/2014/main" id="{C35DD85E-AAB9-114C-9BE2-D654235643C7}"/>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6C2732EA-831A-D54D-BDD0-744429FDA6C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C87E840-1748-604A-AC69-A3693299E4D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B114F3F-24A6-1E45-896B-CA542B9338D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9A2282B-DA96-D34E-9377-A60AC97F16B4}"/>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B05325EA-820B-8543-B5D0-EB66E950B892}"/>
                </a:ext>
              </a:extLst>
            </p:cNvPr>
            <p:cNvGrpSpPr/>
            <p:nvPr/>
          </p:nvGrpSpPr>
          <p:grpSpPr>
            <a:xfrm>
              <a:off x="1305674" y="4681705"/>
              <a:ext cx="305346" cy="518817"/>
              <a:chOff x="1305674" y="4681705"/>
              <a:chExt cx="305346" cy="518817"/>
            </a:xfrm>
            <a:solidFill>
              <a:srgbClr val="F1A0C2"/>
            </a:solidFill>
          </p:grpSpPr>
          <p:sp>
            <p:nvSpPr>
              <p:cNvPr id="126" name="Freeform 125">
                <a:extLst>
                  <a:ext uri="{FF2B5EF4-FFF2-40B4-BE49-F238E27FC236}">
                    <a16:creationId xmlns:a16="http://schemas.microsoft.com/office/drawing/2014/main" id="{47A6E879-BC10-5643-80D0-2335E8D91658}"/>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480D1E3-A973-4F47-9964-DCC901756860}"/>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EDDFD83-D17E-D149-AB11-03AD5CEBDD37}"/>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61C73E2-0F7E-A448-B8CD-046E79E3682B}"/>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9ABD019-4D47-A640-8773-6BCD7C5F11CA}"/>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C43820B6-D196-C040-AD9D-799211EFBE77}"/>
                </a:ext>
              </a:extLst>
            </p:cNvPr>
            <p:cNvGrpSpPr/>
            <p:nvPr/>
          </p:nvGrpSpPr>
          <p:grpSpPr>
            <a:xfrm>
              <a:off x="1725169" y="4951566"/>
              <a:ext cx="306297" cy="518817"/>
              <a:chOff x="1725169" y="4951566"/>
              <a:chExt cx="306297" cy="518817"/>
            </a:xfrm>
            <a:solidFill>
              <a:srgbClr val="F1A0C2"/>
            </a:solidFill>
          </p:grpSpPr>
          <p:sp>
            <p:nvSpPr>
              <p:cNvPr id="121" name="Freeform 120">
                <a:extLst>
                  <a:ext uri="{FF2B5EF4-FFF2-40B4-BE49-F238E27FC236}">
                    <a16:creationId xmlns:a16="http://schemas.microsoft.com/office/drawing/2014/main" id="{EBE7A037-CEFA-7E4D-972D-EB2C002DC32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C3AF199-AE20-D949-92F9-4A04081AC1A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85F7F8F7-2030-2D44-9434-6D4E571F042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B8ADE0-D542-A740-9263-0BD5BA9FF677}"/>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6F1219E-0644-B44D-92EF-833F09CA847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CB9F2EA5-63F9-724C-86FD-35B1A98CD7EE}"/>
                </a:ext>
              </a:extLst>
            </p:cNvPr>
            <p:cNvGrpSpPr/>
            <p:nvPr/>
          </p:nvGrpSpPr>
          <p:grpSpPr>
            <a:xfrm>
              <a:off x="690225" y="4499263"/>
              <a:ext cx="1499146" cy="1498491"/>
              <a:chOff x="690225" y="4499263"/>
              <a:chExt cx="1499146" cy="1498491"/>
            </a:xfrm>
            <a:solidFill>
              <a:srgbClr val="000000"/>
            </a:solidFill>
          </p:grpSpPr>
          <p:grpSp>
            <p:nvGrpSpPr>
              <p:cNvPr id="115" name="Graphic 2">
                <a:extLst>
                  <a:ext uri="{FF2B5EF4-FFF2-40B4-BE49-F238E27FC236}">
                    <a16:creationId xmlns:a16="http://schemas.microsoft.com/office/drawing/2014/main" id="{30F07794-C35E-8245-922E-23E56BC4C958}"/>
                  </a:ext>
                </a:extLst>
              </p:cNvPr>
              <p:cNvGrpSpPr/>
              <p:nvPr userDrawn="1"/>
            </p:nvGrpSpPr>
            <p:grpSpPr>
              <a:xfrm>
                <a:off x="690225" y="4499263"/>
                <a:ext cx="1499146" cy="1498491"/>
                <a:chOff x="690225" y="4499263"/>
                <a:chExt cx="1499146" cy="1498491"/>
              </a:xfrm>
              <a:solidFill>
                <a:srgbClr val="000000"/>
              </a:solidFill>
            </p:grpSpPr>
            <p:sp>
              <p:nvSpPr>
                <p:cNvPr id="119" name="Freeform 118">
                  <a:extLst>
                    <a:ext uri="{FF2B5EF4-FFF2-40B4-BE49-F238E27FC236}">
                      <a16:creationId xmlns:a16="http://schemas.microsoft.com/office/drawing/2014/main" id="{FD2DCF43-1417-4E42-AF39-7DA8F63D8084}"/>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8E02099-0715-7D45-9AFD-7789E5C9255F}"/>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6" name="Freeform 115">
                <a:extLst>
                  <a:ext uri="{FF2B5EF4-FFF2-40B4-BE49-F238E27FC236}">
                    <a16:creationId xmlns:a16="http://schemas.microsoft.com/office/drawing/2014/main" id="{AFC6A105-C9C5-874D-B6EF-2274F36887A5}"/>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DB1A22D-A93A-0E41-BB59-06004CAF161E}"/>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5BA00E8-4D8B-F346-9EA7-91A495A04340}"/>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3" name="Slide Number Placeholder 5">
            <a:extLst>
              <a:ext uri="{FF2B5EF4-FFF2-40B4-BE49-F238E27FC236}">
                <a16:creationId xmlns:a16="http://schemas.microsoft.com/office/drawing/2014/main" id="{7EC5C5FA-C38D-D51C-12F7-BEC03E5BA2D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4" name="Text Box 5">
            <a:extLst>
              <a:ext uri="{FF2B5EF4-FFF2-40B4-BE49-F238E27FC236}">
                <a16:creationId xmlns:a16="http://schemas.microsoft.com/office/drawing/2014/main" id="{640615AF-9E26-773B-5F43-AFCE67C1D505}"/>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5AD027E-A5DC-975C-7CFD-A52B3D56B03D}"/>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1" y="529354"/>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 name="Freeform 1">
            <a:extLst>
              <a:ext uri="{FF2B5EF4-FFF2-40B4-BE49-F238E27FC236}">
                <a16:creationId xmlns:a16="http://schemas.microsoft.com/office/drawing/2014/main" id="{7C0FC3EC-87D2-C70D-8B5A-BC200EBC1117}"/>
              </a:ext>
            </a:extLst>
          </p:cNvPr>
          <p:cNvSpPr/>
          <p:nvPr userDrawn="1"/>
        </p:nvSpPr>
        <p:spPr>
          <a:xfrm>
            <a:off x="326601" y="3020333"/>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1486570" y="2538155"/>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255785" y="2538155"/>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1486570" y="301339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255785" y="301339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1486570" y="3529521"/>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255785" y="3529521"/>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1486570" y="401548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255785" y="401548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326601" y="903585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17775"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1492743" y="448974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261958" y="448974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1492743" y="500586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261958" y="500586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6" name="Text Placeholder 32">
            <a:extLst>
              <a:ext uri="{FF2B5EF4-FFF2-40B4-BE49-F238E27FC236}">
                <a16:creationId xmlns:a16="http://schemas.microsoft.com/office/drawing/2014/main" id="{69053509-B230-8F21-FF79-7388B7C02636}"/>
              </a:ext>
            </a:extLst>
          </p:cNvPr>
          <p:cNvSpPr>
            <a:spLocks noGrp="1"/>
          </p:cNvSpPr>
          <p:nvPr>
            <p:ph type="body" sz="quarter" idx="57" hasCustomPrompt="1"/>
          </p:nvPr>
        </p:nvSpPr>
        <p:spPr>
          <a:xfrm>
            <a:off x="1493222" y="5477843"/>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7" name="Text Placeholder 32">
            <a:extLst>
              <a:ext uri="{FF2B5EF4-FFF2-40B4-BE49-F238E27FC236}">
                <a16:creationId xmlns:a16="http://schemas.microsoft.com/office/drawing/2014/main" id="{A8CB24ED-3A45-4142-62E9-39D72E2C20F1}"/>
              </a:ext>
            </a:extLst>
          </p:cNvPr>
          <p:cNvSpPr>
            <a:spLocks noGrp="1"/>
          </p:cNvSpPr>
          <p:nvPr>
            <p:ph type="body" sz="quarter" idx="58" hasCustomPrompt="1"/>
          </p:nvPr>
        </p:nvSpPr>
        <p:spPr>
          <a:xfrm>
            <a:off x="2262437" y="5477843"/>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8" name="Text Placeholder 32">
            <a:extLst>
              <a:ext uri="{FF2B5EF4-FFF2-40B4-BE49-F238E27FC236}">
                <a16:creationId xmlns:a16="http://schemas.microsoft.com/office/drawing/2014/main" id="{06D63A6B-90B3-A864-F88F-BF7BE32D060B}"/>
              </a:ext>
            </a:extLst>
          </p:cNvPr>
          <p:cNvSpPr>
            <a:spLocks noGrp="1"/>
          </p:cNvSpPr>
          <p:nvPr>
            <p:ph type="body" sz="quarter" idx="59" hasCustomPrompt="1"/>
          </p:nvPr>
        </p:nvSpPr>
        <p:spPr>
          <a:xfrm>
            <a:off x="1493222" y="599396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E0025E5B-C4FB-7550-39DF-3E38EE5B1996}"/>
              </a:ext>
            </a:extLst>
          </p:cNvPr>
          <p:cNvSpPr>
            <a:spLocks noGrp="1"/>
          </p:cNvSpPr>
          <p:nvPr>
            <p:ph type="body" sz="quarter" idx="60" hasCustomPrompt="1"/>
          </p:nvPr>
        </p:nvSpPr>
        <p:spPr>
          <a:xfrm>
            <a:off x="2262437" y="599396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0" name="Text Placeholder 32">
            <a:extLst>
              <a:ext uri="{FF2B5EF4-FFF2-40B4-BE49-F238E27FC236}">
                <a16:creationId xmlns:a16="http://schemas.microsoft.com/office/drawing/2014/main" id="{89F934AA-757B-323D-887F-612919C3A842}"/>
              </a:ext>
            </a:extLst>
          </p:cNvPr>
          <p:cNvSpPr>
            <a:spLocks noGrp="1"/>
          </p:cNvSpPr>
          <p:nvPr>
            <p:ph type="body" sz="quarter" idx="61" hasCustomPrompt="1"/>
          </p:nvPr>
        </p:nvSpPr>
        <p:spPr>
          <a:xfrm>
            <a:off x="1493222" y="647993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09</a:t>
            </a:r>
            <a:endParaRPr lang="en-US"/>
          </a:p>
        </p:txBody>
      </p:sp>
      <p:sp>
        <p:nvSpPr>
          <p:cNvPr id="11" name="Text Placeholder 32">
            <a:extLst>
              <a:ext uri="{FF2B5EF4-FFF2-40B4-BE49-F238E27FC236}">
                <a16:creationId xmlns:a16="http://schemas.microsoft.com/office/drawing/2014/main" id="{2BA99F7E-2E41-8584-8A8B-7D91AE0D2980}"/>
              </a:ext>
            </a:extLst>
          </p:cNvPr>
          <p:cNvSpPr>
            <a:spLocks noGrp="1"/>
          </p:cNvSpPr>
          <p:nvPr>
            <p:ph type="body" sz="quarter" idx="62" hasCustomPrompt="1"/>
          </p:nvPr>
        </p:nvSpPr>
        <p:spPr>
          <a:xfrm>
            <a:off x="2262437" y="647993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5" name="Text Placeholder 32">
            <a:extLst>
              <a:ext uri="{FF2B5EF4-FFF2-40B4-BE49-F238E27FC236}">
                <a16:creationId xmlns:a16="http://schemas.microsoft.com/office/drawing/2014/main" id="{811AE7DB-72B2-3C04-C574-EEED280912AB}"/>
              </a:ext>
            </a:extLst>
          </p:cNvPr>
          <p:cNvSpPr>
            <a:spLocks noGrp="1"/>
          </p:cNvSpPr>
          <p:nvPr>
            <p:ph type="body" sz="quarter" idx="63" hasCustomPrompt="1"/>
          </p:nvPr>
        </p:nvSpPr>
        <p:spPr>
          <a:xfrm>
            <a:off x="1499395" y="6954188"/>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10</a:t>
            </a:r>
            <a:endParaRPr lang="en-US"/>
          </a:p>
        </p:txBody>
      </p:sp>
      <p:sp>
        <p:nvSpPr>
          <p:cNvPr id="16" name="Text Placeholder 32">
            <a:extLst>
              <a:ext uri="{FF2B5EF4-FFF2-40B4-BE49-F238E27FC236}">
                <a16:creationId xmlns:a16="http://schemas.microsoft.com/office/drawing/2014/main" id="{77B30893-BD2F-3B25-613D-B016430F63F4}"/>
              </a:ext>
            </a:extLst>
          </p:cNvPr>
          <p:cNvSpPr>
            <a:spLocks noGrp="1"/>
          </p:cNvSpPr>
          <p:nvPr>
            <p:ph type="body" sz="quarter" idx="64" hasCustomPrompt="1"/>
          </p:nvPr>
        </p:nvSpPr>
        <p:spPr>
          <a:xfrm>
            <a:off x="2268610" y="6954188"/>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7" name="Text Placeholder 32">
            <a:extLst>
              <a:ext uri="{FF2B5EF4-FFF2-40B4-BE49-F238E27FC236}">
                <a16:creationId xmlns:a16="http://schemas.microsoft.com/office/drawing/2014/main" id="{0614D6FF-953F-709F-9E01-BB4D0C4750BD}"/>
              </a:ext>
            </a:extLst>
          </p:cNvPr>
          <p:cNvSpPr>
            <a:spLocks noGrp="1"/>
          </p:cNvSpPr>
          <p:nvPr>
            <p:ph type="body" sz="quarter" idx="65" hasCustomPrompt="1"/>
          </p:nvPr>
        </p:nvSpPr>
        <p:spPr>
          <a:xfrm>
            <a:off x="1499395" y="747031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11</a:t>
            </a:r>
            <a:endParaRPr lang="en-US"/>
          </a:p>
        </p:txBody>
      </p:sp>
      <p:sp>
        <p:nvSpPr>
          <p:cNvPr id="18" name="Text Placeholder 32">
            <a:extLst>
              <a:ext uri="{FF2B5EF4-FFF2-40B4-BE49-F238E27FC236}">
                <a16:creationId xmlns:a16="http://schemas.microsoft.com/office/drawing/2014/main" id="{AE582638-3A71-3EFB-51B9-5F5C49C9D034}"/>
              </a:ext>
            </a:extLst>
          </p:cNvPr>
          <p:cNvSpPr>
            <a:spLocks noGrp="1"/>
          </p:cNvSpPr>
          <p:nvPr>
            <p:ph type="body" sz="quarter" idx="66" hasCustomPrompt="1"/>
          </p:nvPr>
        </p:nvSpPr>
        <p:spPr>
          <a:xfrm>
            <a:off x="2268610" y="747031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21" name="Slide Number Placeholder 5">
            <a:extLst>
              <a:ext uri="{FF2B5EF4-FFF2-40B4-BE49-F238E27FC236}">
                <a16:creationId xmlns:a16="http://schemas.microsoft.com/office/drawing/2014/main" id="{891D65A2-F0A7-6546-AC37-162038FB25D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4" name="Text Placeholder 32">
            <a:extLst>
              <a:ext uri="{FF2B5EF4-FFF2-40B4-BE49-F238E27FC236}">
                <a16:creationId xmlns:a16="http://schemas.microsoft.com/office/drawing/2014/main" id="{B22BB1A8-8108-D6DA-FFBF-C6443731922D}"/>
              </a:ext>
            </a:extLst>
          </p:cNvPr>
          <p:cNvSpPr>
            <a:spLocks noGrp="1"/>
          </p:cNvSpPr>
          <p:nvPr>
            <p:ph type="body" sz="quarter" idx="69" hasCustomPrompt="1"/>
          </p:nvPr>
        </p:nvSpPr>
        <p:spPr>
          <a:xfrm>
            <a:off x="1503492" y="798457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12</a:t>
            </a:r>
            <a:endParaRPr lang="en-US"/>
          </a:p>
        </p:txBody>
      </p:sp>
      <p:sp>
        <p:nvSpPr>
          <p:cNvPr id="25" name="Text Placeholder 32">
            <a:extLst>
              <a:ext uri="{FF2B5EF4-FFF2-40B4-BE49-F238E27FC236}">
                <a16:creationId xmlns:a16="http://schemas.microsoft.com/office/drawing/2014/main" id="{7ABDBA86-87BC-58CD-958F-8EBE82863DC7}"/>
              </a:ext>
            </a:extLst>
          </p:cNvPr>
          <p:cNvSpPr>
            <a:spLocks noGrp="1"/>
          </p:cNvSpPr>
          <p:nvPr>
            <p:ph type="body" sz="quarter" idx="70" hasCustomPrompt="1"/>
          </p:nvPr>
        </p:nvSpPr>
        <p:spPr>
          <a:xfrm>
            <a:off x="2272707" y="798457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grpSp>
        <p:nvGrpSpPr>
          <p:cNvPr id="27" name="Group 26">
            <a:extLst>
              <a:ext uri="{FF2B5EF4-FFF2-40B4-BE49-F238E27FC236}">
                <a16:creationId xmlns:a16="http://schemas.microsoft.com/office/drawing/2014/main" id="{A475010C-67D1-28BE-89C5-20B8329DA89E}"/>
              </a:ext>
            </a:extLst>
          </p:cNvPr>
          <p:cNvGrpSpPr/>
          <p:nvPr userDrawn="1"/>
        </p:nvGrpSpPr>
        <p:grpSpPr>
          <a:xfrm>
            <a:off x="1486570" y="2943705"/>
            <a:ext cx="5631938" cy="4960742"/>
            <a:chOff x="1601136" y="3395402"/>
            <a:chExt cx="5080533" cy="4960742"/>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1601136" y="3395402"/>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1601136" y="39010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1635017" y="439790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1607309" y="487174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1607309" y="537743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B8F56E-DF3C-A410-CB57-E382AFE0BDEB}"/>
                </a:ext>
              </a:extLst>
            </p:cNvPr>
            <p:cNvCxnSpPr>
              <a:cxnSpLocks/>
            </p:cNvCxnSpPr>
            <p:nvPr userDrawn="1"/>
          </p:nvCxnSpPr>
          <p:spPr>
            <a:xfrm flipH="1">
              <a:off x="1607788" y="585984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04165-5E23-A653-141B-79D813B2C9EC}"/>
                </a:ext>
              </a:extLst>
            </p:cNvPr>
            <p:cNvCxnSpPr>
              <a:cxnSpLocks/>
            </p:cNvCxnSpPr>
            <p:nvPr userDrawn="1"/>
          </p:nvCxnSpPr>
          <p:spPr>
            <a:xfrm flipH="1">
              <a:off x="1607788" y="6365539"/>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01DBE0-9EE2-70BB-7C78-4FBD352F7BA5}"/>
                </a:ext>
              </a:extLst>
            </p:cNvPr>
            <p:cNvCxnSpPr>
              <a:cxnSpLocks/>
            </p:cNvCxnSpPr>
            <p:nvPr userDrawn="1"/>
          </p:nvCxnSpPr>
          <p:spPr>
            <a:xfrm flipH="1">
              <a:off x="1641669" y="686235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0092A-B911-1587-D6D1-5433032F34FB}"/>
                </a:ext>
              </a:extLst>
            </p:cNvPr>
            <p:cNvCxnSpPr>
              <a:cxnSpLocks/>
            </p:cNvCxnSpPr>
            <p:nvPr userDrawn="1"/>
          </p:nvCxnSpPr>
          <p:spPr>
            <a:xfrm flipH="1">
              <a:off x="1613961" y="73361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FC372E-5911-C19A-DC45-7C6AE8371949}"/>
                </a:ext>
              </a:extLst>
            </p:cNvPr>
            <p:cNvCxnSpPr>
              <a:cxnSpLocks/>
            </p:cNvCxnSpPr>
            <p:nvPr userDrawn="1"/>
          </p:nvCxnSpPr>
          <p:spPr>
            <a:xfrm flipH="1">
              <a:off x="1613961" y="784188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891BC9-12C4-D78F-DCC7-1FD3B4CC55EF}"/>
                </a:ext>
              </a:extLst>
            </p:cNvPr>
            <p:cNvCxnSpPr>
              <a:cxnSpLocks/>
            </p:cNvCxnSpPr>
            <p:nvPr userDrawn="1"/>
          </p:nvCxnSpPr>
          <p:spPr>
            <a:xfrm flipH="1">
              <a:off x="1618058" y="835614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379679A-0F99-A328-0D29-24DB75A33890}"/>
              </a:ext>
            </a:extLst>
          </p:cNvPr>
          <p:cNvSpPr/>
          <p:nvPr userDrawn="1"/>
        </p:nvSpPr>
        <p:spPr>
          <a:xfrm>
            <a:off x="2496762" y="9079037"/>
            <a:ext cx="3798570" cy="830997"/>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800" i="1"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700" b="0" i="0" dirty="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9FD2FFC5-D8F4-F401-F71A-99D30F832D21}"/>
              </a:ext>
            </a:extLst>
          </p:cNvPr>
          <p:cNvCxnSpPr>
            <a:cxnSpLocks/>
          </p:cNvCxnSpPr>
          <p:nvPr userDrawn="1"/>
        </p:nvCxnSpPr>
        <p:spPr>
          <a:xfrm flipH="1">
            <a:off x="1500787" y="8420741"/>
            <a:ext cx="5587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5EA5EA1-270A-0118-5466-9EC782D92C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917" y="9111499"/>
            <a:ext cx="1573111" cy="330031"/>
          </a:xfrm>
          <a:prstGeom prst="rect">
            <a:avLst/>
          </a:prstGeom>
        </p:spPr>
      </p:pic>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 name="Text Placeholder 32">
            <a:extLst>
              <a:ext uri="{FF2B5EF4-FFF2-40B4-BE49-F238E27FC236}">
                <a16:creationId xmlns:a16="http://schemas.microsoft.com/office/drawing/2014/main" id="{43ECCC4F-CABC-E9CC-6498-5E60A014119A}"/>
              </a:ext>
            </a:extLst>
          </p:cNvPr>
          <p:cNvSpPr>
            <a:spLocks noGrp="1"/>
          </p:cNvSpPr>
          <p:nvPr>
            <p:ph type="body" sz="quarter" idx="30" hasCustomPrompt="1"/>
          </p:nvPr>
        </p:nvSpPr>
        <p:spPr>
          <a:xfrm>
            <a:off x="752315" y="579471"/>
            <a:ext cx="4837229" cy="946746"/>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392122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95534"/>
            <a:ext cx="7332439" cy="1428010"/>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011425"/>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2262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024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7" name="Slide Number Placeholder 5">
            <a:extLst>
              <a:ext uri="{FF2B5EF4-FFF2-40B4-BE49-F238E27FC236}">
                <a16:creationId xmlns:a16="http://schemas.microsoft.com/office/drawing/2014/main" id="{883966C9-E131-AA40-B612-AC4A6C3D25D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08030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74" name="Slide Number Placeholder 5">
            <a:extLst>
              <a:ext uri="{FF2B5EF4-FFF2-40B4-BE49-F238E27FC236}">
                <a16:creationId xmlns:a16="http://schemas.microsoft.com/office/drawing/2014/main" id="{EBD33226-0FBB-994F-B04E-DABD0AAC39B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7337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31" r:id="rId1"/>
    <p:sldLayoutId id="2147483950" r:id="rId2"/>
    <p:sldLayoutId id="2147483945" r:id="rId3"/>
    <p:sldLayoutId id="2147483946" r:id="rId4"/>
    <p:sldLayoutId id="2147483949" r:id="rId5"/>
    <p:sldLayoutId id="2147483951" r:id="rId6"/>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C872740-AF4D-0242-B897-B6428B3B26B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5" name="Text Box 5">
            <a:extLst>
              <a:ext uri="{FF2B5EF4-FFF2-40B4-BE49-F238E27FC236}">
                <a16:creationId xmlns:a16="http://schemas.microsoft.com/office/drawing/2014/main" id="{3133791B-FD9C-F6C4-268A-F210E0F3F478}"/>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DA34BFF-7D22-D520-6070-A74D8C98C903}"/>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Comp%20profile%20tem.pdf" TargetMode="External"/><Relationship Id="rId2" Type="http://schemas.openxmlformats.org/officeDocument/2006/relationships/hyperlink" Target="file:///C:\Users\DevonButterfield\OneDrive%20-%20BIA%20INNOVATOR%20CAMPUS%20CLG\Desktop\swot-canvas.pdf.pdf" TargetMode="External"/><Relationship Id="rId1" Type="http://schemas.openxmlformats.org/officeDocument/2006/relationships/slideLayout" Target="../slideLayouts/slideLayout5.xml"/><Relationship Id="rId4" Type="http://schemas.openxmlformats.org/officeDocument/2006/relationships/hyperlink" Target="file:///C:\Users\DevonButterfield\OneDrive%20-%20BIA%20INNOVATOR%20CAMPUS%20CLG\Desktop\customer%20profile%20templat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69.xml"/><Relationship Id="rId3" Type="http://schemas.openxmlformats.org/officeDocument/2006/relationships/slide" Target="slide9.xml"/><Relationship Id="rId7" Type="http://schemas.openxmlformats.org/officeDocument/2006/relationships/slide" Target="slide29.xml"/><Relationship Id="rId12" Type="http://schemas.openxmlformats.org/officeDocument/2006/relationships/slide" Target="slide65.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0.xml"/><Relationship Id="rId5" Type="http://schemas.openxmlformats.org/officeDocument/2006/relationships/slide" Target="slide14.xml"/><Relationship Id="rId10" Type="http://schemas.openxmlformats.org/officeDocument/2006/relationships/slide" Target="slide56.xml"/><Relationship Id="rId4" Type="http://schemas.openxmlformats.org/officeDocument/2006/relationships/slide" Target="slide11.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4.xml"/><Relationship Id="rId1" Type="http://schemas.openxmlformats.org/officeDocument/2006/relationships/slideLayout" Target="../slideLayouts/slideLayout5.xml"/><Relationship Id="rId5" Type="http://schemas.openxmlformats.org/officeDocument/2006/relationships/slide" Target="slide25.xml"/><Relationship Id="rId4"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hyperlink" Target="https://www.euipo.europa.eu/en" TargetMode="External"/><Relationship Id="rId2" Type="http://schemas.openxmlformats.org/officeDocument/2006/relationships/hyperlink" Target="https://www.hse.ie/eng/services/list/1/environ/eho.html#:~:text=Environmental%20Health%20Officers%20(EHOs)%20protect,an%20EHO's%20approach%20is%20different."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ruokavirasto.fi/elintarvikkeet/elintarvikeala/elintarvikeyrityksen-perustaminen-ja-omavalvonta/ilmoita-elintarviketoiminnasta/" TargetMode="External"/><Relationship Id="rId7" Type="http://schemas.openxmlformats.org/officeDocument/2006/relationships/hyperlink" Target="https://euipo.europa.eu/ohimportal/en/apply-for-a-trade-mark" TargetMode="External"/><Relationship Id="rId2" Type="http://schemas.openxmlformats.org/officeDocument/2006/relationships/hyperlink" Target="https://www.revenue.ie/en/employing-people/becoming-an-employer-and-ongoing-obligations/information-on-payroll-submission/employment-identifier.aspx" TargetMode="External"/><Relationship Id="rId1" Type="http://schemas.openxmlformats.org/officeDocument/2006/relationships/slideLayout" Target="../slideLayouts/slideLayout5.xml"/><Relationship Id="rId6" Type="http://schemas.openxmlformats.org/officeDocument/2006/relationships/hyperlink" Target="https://european-union.europa.eu/principles-countries-history/country-profiles_en" TargetMode="External"/><Relationship Id="rId5" Type="http://schemas.openxmlformats.org/officeDocument/2006/relationships/hyperlink" Target="https://valvira.fi/alkoholi/alkoholielinkeinorekisteri" TargetMode="External"/><Relationship Id="rId4" Type="http://schemas.openxmlformats.org/officeDocument/2006/relationships/hyperlink" Target="http://ilppa.f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www.wipo.int/classifications/nice/en/"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slide" Target="slide35.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5.xml"/><Relationship Id="rId1" Type="http://schemas.openxmlformats.org/officeDocument/2006/relationships/video" Target="https://www.youtube.com/embed/UzxUfXDZg6E?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qvista.com/types-of-company-funding/different-type-of-investors/" TargetMode="External"/><Relationship Id="rId2" Type="http://schemas.openxmlformats.org/officeDocument/2006/relationships/hyperlink" Target="https://www.fool.com/the-ascent/small-business/accounting/articles/financial-projections/"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 Target="slide44.xml"/><Relationship Id="rId7" Type="http://schemas.openxmlformats.org/officeDocument/2006/relationships/slide" Target="slide46.xml"/><Relationship Id="rId2" Type="http://schemas.openxmlformats.org/officeDocument/2006/relationships/slide" Target="slide40.xml"/><Relationship Id="rId1" Type="http://schemas.openxmlformats.org/officeDocument/2006/relationships/slideLayout" Target="../slideLayouts/slideLayout5.xml"/><Relationship Id="rId6" Type="http://schemas.openxmlformats.org/officeDocument/2006/relationships/slide" Target="slide42.xml"/><Relationship Id="rId5" Type="http://schemas.openxmlformats.org/officeDocument/2006/relationships/slide" Target="slide43.xml"/><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8" Type="http://schemas.openxmlformats.org/officeDocument/2006/relationships/hyperlink" Target="http://www.momentumconsulting.ie/" TargetMode="External"/><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hyperlink" Target="http://www.euei.dk/" TargetMode="External"/><Relationship Id="rId17" Type="http://schemas.openxmlformats.org/officeDocument/2006/relationships/image" Target="../media/image24.png"/><Relationship Id="rId2" Type="http://schemas.openxmlformats.org/officeDocument/2006/relationships/hyperlink" Target="https://www.savonia.fi/" TargetMode="External"/><Relationship Id="rId16"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hyperlink" Target="https://portal3.ipb.pt/index.php/pt/ipb" TargetMode="External"/><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hyperlink" Target="https://biainnovatorcampus.ie/" TargetMode="External"/><Relationship Id="rId4" Type="http://schemas.openxmlformats.org/officeDocument/2006/relationships/hyperlink" Target="https://www.antalya.edu.tr/en" TargetMode="External"/><Relationship Id="rId9" Type="http://schemas.openxmlformats.org/officeDocument/2006/relationships/image" Target="../media/image18.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hyperlink" Target="https://ethical-food.eu/the-good-practice-compendium-fi/"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nibusinessinfo.co.uk/print/node/9396"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https://ethical-food.eu/the-good-practice-compendium-fi/"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hyperlink" Target="http://www.ecomark.com.tr/fi"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slide" Target="slide52.xml"/><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slide" Target="slide53.xml"/><Relationship Id="rId5" Type="http://schemas.openxmlformats.org/officeDocument/2006/relationships/slide" Target="slide50.xml"/><Relationship Id="rId4" Type="http://schemas.openxmlformats.org/officeDocument/2006/relationships/slide" Target="slide54.xml"/></Relationships>
</file>

<file path=ppt/slides/_rels/slide4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Interview%20temp.pdf" TargetMode="External"/><Relationship Id="rId2" Type="http://schemas.openxmlformats.org/officeDocument/2006/relationships/hyperlink" Target="https://www.cipd.org/globalassets/media/knowledge/knowledge-hub/evidence-reviews/2023-pdfs/fair-selection-evidence-practice-summary_tcm18-114569.pdf"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Marketing%20Strat.pdf" TargetMode="External"/><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A09C850A-29C4-AEC6-40CC-17731EA6546A}"/>
              </a:ext>
            </a:extLst>
          </p:cNvPr>
          <p:cNvSpPr/>
          <p:nvPr/>
        </p:nvSpPr>
        <p:spPr>
          <a:xfrm>
            <a:off x="0" y="6319520"/>
            <a:ext cx="7559675" cy="437229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5" name="Freeform 114">
            <a:extLst>
              <a:ext uri="{FF2B5EF4-FFF2-40B4-BE49-F238E27FC236}">
                <a16:creationId xmlns:a16="http://schemas.microsoft.com/office/drawing/2014/main" id="{C8C7EFFB-F2ED-3DAA-741B-44FC0D21ED96}"/>
              </a:ext>
            </a:extLst>
          </p:cNvPr>
          <p:cNvSpPr/>
          <p:nvPr/>
        </p:nvSpPr>
        <p:spPr>
          <a:xfrm>
            <a:off x="-3173193" y="97643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B2DEDD"/>
          </a:solidFill>
          <a:ln w="24491"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9DD9F962-8308-46FF-B3FF-4F4617C0D39B}"/>
              </a:ext>
            </a:extLst>
          </p:cNvPr>
          <p:cNvSpPr/>
          <p:nvPr/>
        </p:nvSpPr>
        <p:spPr>
          <a:xfrm>
            <a:off x="422886" y="1469169"/>
            <a:ext cx="6874094" cy="6115913"/>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a:blip r:embed="rId2" cstate="email">
              <a:extLst>
                <a:ext uri="{28A0092B-C50C-407E-A947-70E740481C1C}">
                  <a14:useLocalDpi xmlns:a14="http://schemas.microsoft.com/office/drawing/2010/main"/>
                </a:ext>
              </a:extLst>
            </a:blip>
            <a:srcRect/>
            <a:stretch>
              <a:fillRect l="-16" r="-16"/>
            </a:stretch>
          </a:blipFill>
          <a:ln w="24491" cap="flat">
            <a:noFill/>
            <a:prstDash val="solid"/>
            <a:miter/>
          </a:ln>
        </p:spPr>
        <p:txBody>
          <a:bodyPr rtlCol="0" anchor="ctr"/>
          <a:lstStyle/>
          <a:p>
            <a:pPr algn="l" rtl="0"/>
            <a:endParaRPr lang="en-US" dirty="0"/>
          </a:p>
        </p:txBody>
      </p:sp>
      <p:sp>
        <p:nvSpPr>
          <p:cNvPr id="5" name="Text Placeholder 4">
            <a:extLst>
              <a:ext uri="{FF2B5EF4-FFF2-40B4-BE49-F238E27FC236}">
                <a16:creationId xmlns:a16="http://schemas.microsoft.com/office/drawing/2014/main" id="{A7D0CC8C-B4FC-0B4D-8EB3-CF68E32D9606}"/>
              </a:ext>
            </a:extLst>
          </p:cNvPr>
          <p:cNvSpPr>
            <a:spLocks noGrp="1"/>
          </p:cNvSpPr>
          <p:nvPr>
            <p:ph type="body" sz="quarter" idx="17"/>
          </p:nvPr>
        </p:nvSpPr>
        <p:spPr>
          <a:xfrm>
            <a:off x="689588" y="9964508"/>
            <a:ext cx="1230818" cy="419205"/>
          </a:xfrm>
        </p:spPr>
        <p:txBody>
          <a:bodyPr/>
          <a:lstStyle/>
          <a:p>
            <a:pPr algn="l" rtl="0"/>
            <a:r>
              <a:rPr lang="en-US" b="1"/>
              <a:t>Kesäkuu 2023</a:t>
            </a:r>
          </a:p>
          <a:p>
            <a:pPr algn="l" rtl="0"/>
            <a:r>
              <a:rPr lang="en-US"/>
              <a:t>PR2 käsikirja</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8"/>
          </p:nvPr>
        </p:nvSpPr>
        <p:spPr>
          <a:xfrm>
            <a:off x="2221591" y="9905064"/>
            <a:ext cx="1948380" cy="419205"/>
          </a:xfrm>
        </p:spPr>
        <p:txBody>
          <a:bodyPr/>
          <a:lstStyle/>
          <a:p>
            <a:pPr algn="l" rtl="0"/>
            <a:r>
              <a:rPr lang="en-US" b="1" dirty="0"/>
              <a:t>Tekijä:</a:t>
            </a:r>
          </a:p>
          <a:p>
            <a:pPr algn="l" rtl="0"/>
            <a:r>
              <a:rPr lang="en-US" dirty="0"/>
              <a:t>Devon Butterfield</a:t>
            </a:r>
          </a:p>
          <a:p>
            <a:pPr algn="l" rtl="0"/>
            <a:r>
              <a:rPr lang="en-US" dirty="0"/>
              <a:t>BIA Innovator Campus</a:t>
            </a:r>
          </a:p>
        </p:txBody>
      </p:sp>
      <p:grpSp>
        <p:nvGrpSpPr>
          <p:cNvPr id="35" name="Graphic 95">
            <a:extLst>
              <a:ext uri="{FF2B5EF4-FFF2-40B4-BE49-F238E27FC236}">
                <a16:creationId xmlns:a16="http://schemas.microsoft.com/office/drawing/2014/main" id="{B9DD9CDA-0837-5B32-AD20-167E02476B7E}"/>
              </a:ext>
            </a:extLst>
          </p:cNvPr>
          <p:cNvGrpSpPr/>
          <p:nvPr/>
        </p:nvGrpSpPr>
        <p:grpSpPr>
          <a:xfrm>
            <a:off x="635001" y="9744806"/>
            <a:ext cx="1509109" cy="423922"/>
            <a:chOff x="584588" y="9078286"/>
            <a:chExt cx="1509109" cy="423922"/>
          </a:xfrm>
          <a:solidFill>
            <a:srgbClr val="000000"/>
          </a:solidFill>
        </p:grpSpPr>
        <p:sp>
          <p:nvSpPr>
            <p:cNvPr id="36" name="Freeform 35">
              <a:extLst>
                <a:ext uri="{FF2B5EF4-FFF2-40B4-BE49-F238E27FC236}">
                  <a16:creationId xmlns:a16="http://schemas.microsoft.com/office/drawing/2014/main" id="{28400B3B-ECD3-BE3E-C91F-46CCC6C7E993}"/>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A991A582-EBA7-2DB9-CBD7-295C5AFD4DC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pPr algn="l" rtl="0"/>
              <a:endParaRPr lang="en-US"/>
            </a:p>
          </p:txBody>
        </p:sp>
      </p:grpSp>
      <p:grpSp>
        <p:nvGrpSpPr>
          <p:cNvPr id="41" name="Group 40">
            <a:extLst>
              <a:ext uri="{FF2B5EF4-FFF2-40B4-BE49-F238E27FC236}">
                <a16:creationId xmlns:a16="http://schemas.microsoft.com/office/drawing/2014/main" id="{A632CC41-17F2-A516-47C2-D0E9315F4DEB}"/>
              </a:ext>
            </a:extLst>
          </p:cNvPr>
          <p:cNvGrpSpPr/>
          <p:nvPr/>
        </p:nvGrpSpPr>
        <p:grpSpPr>
          <a:xfrm>
            <a:off x="373750" y="384739"/>
            <a:ext cx="3806691" cy="1036917"/>
            <a:chOff x="606516" y="4401391"/>
            <a:chExt cx="6216321" cy="1693284"/>
          </a:xfrm>
        </p:grpSpPr>
        <p:grpSp>
          <p:nvGrpSpPr>
            <p:cNvPr id="42" name="Graphic 2">
              <a:extLst>
                <a:ext uri="{FF2B5EF4-FFF2-40B4-BE49-F238E27FC236}">
                  <a16:creationId xmlns:a16="http://schemas.microsoft.com/office/drawing/2014/main" id="{8F755581-AF47-0884-6F4F-C35F96CC3529}"/>
                </a:ext>
              </a:extLst>
            </p:cNvPr>
            <p:cNvGrpSpPr/>
            <p:nvPr/>
          </p:nvGrpSpPr>
          <p:grpSpPr>
            <a:xfrm>
              <a:off x="2615525" y="4709261"/>
              <a:ext cx="4207312" cy="1153561"/>
              <a:chOff x="2615525" y="4709261"/>
              <a:chExt cx="4207312" cy="1153561"/>
            </a:xfrm>
          </p:grpSpPr>
          <p:sp>
            <p:nvSpPr>
              <p:cNvPr id="72" name="Freeform 71">
                <a:extLst>
                  <a:ext uri="{FF2B5EF4-FFF2-40B4-BE49-F238E27FC236}">
                    <a16:creationId xmlns:a16="http://schemas.microsoft.com/office/drawing/2014/main" id="{431EC77C-3325-38DD-1D5B-42C2D4EB658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79A7273E-229F-CB05-E839-F4013DBC4D4B}"/>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EF2BAB0F-DFAD-2977-A1BE-2F3D0784ED50}"/>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pPr algn="l" rtl="0"/>
                <a:endParaRPr lang="en-US"/>
              </a:p>
            </p:txBody>
          </p:sp>
          <p:grpSp>
            <p:nvGrpSpPr>
              <p:cNvPr id="75" name="Graphic 2">
                <a:extLst>
                  <a:ext uri="{FF2B5EF4-FFF2-40B4-BE49-F238E27FC236}">
                    <a16:creationId xmlns:a16="http://schemas.microsoft.com/office/drawing/2014/main" id="{AACBBDAB-8DD4-C6CD-7B53-48392EB3BDBA}"/>
                  </a:ext>
                </a:extLst>
              </p:cNvPr>
              <p:cNvGrpSpPr/>
              <p:nvPr/>
            </p:nvGrpSpPr>
            <p:grpSpPr>
              <a:xfrm>
                <a:off x="2615525" y="4709261"/>
                <a:ext cx="4196848" cy="677503"/>
                <a:chOff x="2615525" y="4709261"/>
                <a:chExt cx="4196848" cy="677503"/>
              </a:xfrm>
              <a:solidFill>
                <a:srgbClr val="000000"/>
              </a:solidFill>
            </p:grpSpPr>
            <p:sp>
              <p:nvSpPr>
                <p:cNvPr id="93" name="Freeform 92">
                  <a:extLst>
                    <a:ext uri="{FF2B5EF4-FFF2-40B4-BE49-F238E27FC236}">
                      <a16:creationId xmlns:a16="http://schemas.microsoft.com/office/drawing/2014/main" id="{3CEC49B6-BE5B-BFF1-9C70-FD7AFE0E7ABD}"/>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pPr algn="l" rtl="0"/>
                  <a:endParaRPr lang="en-US"/>
                </a:p>
              </p:txBody>
            </p:sp>
            <p:sp>
              <p:nvSpPr>
                <p:cNvPr id="94" name="Freeform 93">
                  <a:extLst>
                    <a:ext uri="{FF2B5EF4-FFF2-40B4-BE49-F238E27FC236}">
                      <a16:creationId xmlns:a16="http://schemas.microsoft.com/office/drawing/2014/main" id="{E808758B-9AFB-4A25-883D-83B90FB66049}"/>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pPr algn="l" rtl="0"/>
                  <a:endParaRPr lang="en-US"/>
                </a:p>
              </p:txBody>
            </p:sp>
            <p:sp>
              <p:nvSpPr>
                <p:cNvPr id="95" name="Freeform 94">
                  <a:extLst>
                    <a:ext uri="{FF2B5EF4-FFF2-40B4-BE49-F238E27FC236}">
                      <a16:creationId xmlns:a16="http://schemas.microsoft.com/office/drawing/2014/main" id="{2AEA6494-4F59-A0C5-9CAE-A2C525600C0D}"/>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pPr algn="l" rtl="0"/>
                  <a:endParaRPr lang="en-US"/>
                </a:p>
              </p:txBody>
            </p:sp>
            <p:sp>
              <p:nvSpPr>
                <p:cNvPr id="96" name="Freeform 95">
                  <a:extLst>
                    <a:ext uri="{FF2B5EF4-FFF2-40B4-BE49-F238E27FC236}">
                      <a16:creationId xmlns:a16="http://schemas.microsoft.com/office/drawing/2014/main" id="{5D273A9F-167F-3D3B-9A0C-2EF23D685187}"/>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pPr algn="l" rtl="0"/>
                  <a:endParaRPr lang="en-US"/>
                </a:p>
              </p:txBody>
            </p:sp>
            <p:sp>
              <p:nvSpPr>
                <p:cNvPr id="97" name="Freeform 96">
                  <a:extLst>
                    <a:ext uri="{FF2B5EF4-FFF2-40B4-BE49-F238E27FC236}">
                      <a16:creationId xmlns:a16="http://schemas.microsoft.com/office/drawing/2014/main" id="{C64A029F-90A7-9854-18C5-BBA1E1E981C8}"/>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pPr algn="l" rtl="0"/>
                  <a:endParaRPr lang="en-US"/>
                </a:p>
              </p:txBody>
            </p:sp>
            <p:sp>
              <p:nvSpPr>
                <p:cNvPr id="98" name="Freeform 97">
                  <a:extLst>
                    <a:ext uri="{FF2B5EF4-FFF2-40B4-BE49-F238E27FC236}">
                      <a16:creationId xmlns:a16="http://schemas.microsoft.com/office/drawing/2014/main" id="{9941D828-6BF8-1CF5-B212-33337BDF1153}"/>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pPr algn="l" rtl="0"/>
                  <a:endParaRPr lang="en-US"/>
                </a:p>
              </p:txBody>
            </p:sp>
            <p:sp>
              <p:nvSpPr>
                <p:cNvPr id="99" name="Freeform 98">
                  <a:extLst>
                    <a:ext uri="{FF2B5EF4-FFF2-40B4-BE49-F238E27FC236}">
                      <a16:creationId xmlns:a16="http://schemas.microsoft.com/office/drawing/2014/main" id="{F7C0F1D4-BBB1-7379-1F15-7168B2F5339F}"/>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pPr algn="l" rtl="0"/>
                  <a:endParaRPr lang="en-US"/>
                </a:p>
              </p:txBody>
            </p:sp>
            <p:sp>
              <p:nvSpPr>
                <p:cNvPr id="100" name="Freeform 99">
                  <a:extLst>
                    <a:ext uri="{FF2B5EF4-FFF2-40B4-BE49-F238E27FC236}">
                      <a16:creationId xmlns:a16="http://schemas.microsoft.com/office/drawing/2014/main" id="{4BCB71D0-0822-A440-5F89-C6AE04D60C70}"/>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pPr algn="l" rtl="0"/>
                  <a:endParaRPr lang="en-US"/>
                </a:p>
              </p:txBody>
            </p:sp>
            <p:sp>
              <p:nvSpPr>
                <p:cNvPr id="101" name="Freeform 100">
                  <a:extLst>
                    <a:ext uri="{FF2B5EF4-FFF2-40B4-BE49-F238E27FC236}">
                      <a16:creationId xmlns:a16="http://schemas.microsoft.com/office/drawing/2014/main" id="{FF99FB82-C263-19E0-DE37-CD4E4ADF9653}"/>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pPr algn="l" rtl="0"/>
                  <a:endParaRPr lang="en-US"/>
                </a:p>
              </p:txBody>
            </p:sp>
            <p:sp>
              <p:nvSpPr>
                <p:cNvPr id="102" name="Freeform 101">
                  <a:extLst>
                    <a:ext uri="{FF2B5EF4-FFF2-40B4-BE49-F238E27FC236}">
                      <a16:creationId xmlns:a16="http://schemas.microsoft.com/office/drawing/2014/main" id="{AA984E50-7CC7-0D57-B2E3-68AD24402F59}"/>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pPr algn="l" rtl="0"/>
                  <a:endParaRPr lang="en-US"/>
                </a:p>
              </p:txBody>
            </p:sp>
            <p:sp>
              <p:nvSpPr>
                <p:cNvPr id="103" name="Freeform 102">
                  <a:extLst>
                    <a:ext uri="{FF2B5EF4-FFF2-40B4-BE49-F238E27FC236}">
                      <a16:creationId xmlns:a16="http://schemas.microsoft.com/office/drawing/2014/main" id="{502E401F-2824-5D7B-3DB6-6D1F2DDC75F7}"/>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pPr algn="l" rtl="0"/>
                  <a:endParaRPr lang="en-US"/>
                </a:p>
              </p:txBody>
            </p:sp>
          </p:grpSp>
          <p:grpSp>
            <p:nvGrpSpPr>
              <p:cNvPr id="76" name="Graphic 2">
                <a:extLst>
                  <a:ext uri="{FF2B5EF4-FFF2-40B4-BE49-F238E27FC236}">
                    <a16:creationId xmlns:a16="http://schemas.microsoft.com/office/drawing/2014/main" id="{C201F5FF-9B3B-7DCC-DEEF-BB7F69107245}"/>
                  </a:ext>
                </a:extLst>
              </p:cNvPr>
              <p:cNvGrpSpPr/>
              <p:nvPr/>
            </p:nvGrpSpPr>
            <p:grpSpPr>
              <a:xfrm>
                <a:off x="2629793" y="5482737"/>
                <a:ext cx="4193044" cy="380086"/>
                <a:chOff x="2629793" y="5482737"/>
                <a:chExt cx="4193044" cy="380086"/>
              </a:xfrm>
              <a:solidFill>
                <a:srgbClr val="000000"/>
              </a:solidFill>
            </p:grpSpPr>
            <p:sp>
              <p:nvSpPr>
                <p:cNvPr id="77" name="Freeform 76">
                  <a:extLst>
                    <a:ext uri="{FF2B5EF4-FFF2-40B4-BE49-F238E27FC236}">
                      <a16:creationId xmlns:a16="http://schemas.microsoft.com/office/drawing/2014/main" id="{AF782D92-B31C-27B8-4229-5AA0EE5CAA8A}"/>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E0E2EB6F-3D8F-AC04-B52C-9E0B98523BF7}"/>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01811B01-4C7F-A69F-829E-B9C54D67ECA4}"/>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1CF71711-370C-839E-87B4-BEF53D37FBD4}"/>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2E43999A-DD83-B68D-18CD-4E4090602EF3}"/>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B09A01F6-FB5E-736F-4945-EF1B24765625}"/>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EDCB661F-2E72-8D9B-674E-09B0E48C502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4" name="Freeform 83">
                  <a:extLst>
                    <a:ext uri="{FF2B5EF4-FFF2-40B4-BE49-F238E27FC236}">
                      <a16:creationId xmlns:a16="http://schemas.microsoft.com/office/drawing/2014/main" id="{163B1F9B-5754-D029-C4CA-57AA0601365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pPr algn="l" rtl="0"/>
                  <a:endParaRPr lang="en-US"/>
                </a:p>
              </p:txBody>
            </p:sp>
            <p:sp>
              <p:nvSpPr>
                <p:cNvPr id="85" name="Freeform 84">
                  <a:extLst>
                    <a:ext uri="{FF2B5EF4-FFF2-40B4-BE49-F238E27FC236}">
                      <a16:creationId xmlns:a16="http://schemas.microsoft.com/office/drawing/2014/main" id="{FC086063-77B8-9E5D-1750-589E9D249328}"/>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pPr algn="l" rtl="0"/>
                  <a:endParaRPr lang="en-US"/>
                </a:p>
              </p:txBody>
            </p:sp>
            <p:sp>
              <p:nvSpPr>
                <p:cNvPr id="86" name="Freeform 85">
                  <a:extLst>
                    <a:ext uri="{FF2B5EF4-FFF2-40B4-BE49-F238E27FC236}">
                      <a16:creationId xmlns:a16="http://schemas.microsoft.com/office/drawing/2014/main" id="{F8FE1C70-A8A6-9330-36E6-0BBBBB1927C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pPr algn="l" rtl="0"/>
                  <a:endParaRPr lang="en-US"/>
                </a:p>
              </p:txBody>
            </p:sp>
            <p:sp>
              <p:nvSpPr>
                <p:cNvPr id="87" name="Freeform 86">
                  <a:extLst>
                    <a:ext uri="{FF2B5EF4-FFF2-40B4-BE49-F238E27FC236}">
                      <a16:creationId xmlns:a16="http://schemas.microsoft.com/office/drawing/2014/main" id="{E0611D4A-F431-71BC-0E00-A3712E69AAF5}"/>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pPr algn="l" rtl="0"/>
                  <a:endParaRPr lang="en-US"/>
                </a:p>
              </p:txBody>
            </p:sp>
            <p:sp>
              <p:nvSpPr>
                <p:cNvPr id="88" name="Freeform 87">
                  <a:extLst>
                    <a:ext uri="{FF2B5EF4-FFF2-40B4-BE49-F238E27FC236}">
                      <a16:creationId xmlns:a16="http://schemas.microsoft.com/office/drawing/2014/main" id="{097DC32E-EDDE-48CE-BE8E-68BA474A009F}"/>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9" name="Freeform 88">
                  <a:extLst>
                    <a:ext uri="{FF2B5EF4-FFF2-40B4-BE49-F238E27FC236}">
                      <a16:creationId xmlns:a16="http://schemas.microsoft.com/office/drawing/2014/main" id="{BDDDC724-572A-2FB8-BED7-A944493F43B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pPr algn="l" rtl="0"/>
                  <a:endParaRPr lang="en-US"/>
                </a:p>
              </p:txBody>
            </p:sp>
            <p:sp>
              <p:nvSpPr>
                <p:cNvPr id="90" name="Freeform 89">
                  <a:extLst>
                    <a:ext uri="{FF2B5EF4-FFF2-40B4-BE49-F238E27FC236}">
                      <a16:creationId xmlns:a16="http://schemas.microsoft.com/office/drawing/2014/main" id="{74902858-208A-569D-0C23-3632FDE6FEE3}"/>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pPr algn="l" rtl="0"/>
                  <a:endParaRPr lang="en-US"/>
                </a:p>
              </p:txBody>
            </p:sp>
            <p:sp>
              <p:nvSpPr>
                <p:cNvPr id="91" name="Freeform 90">
                  <a:extLst>
                    <a:ext uri="{FF2B5EF4-FFF2-40B4-BE49-F238E27FC236}">
                      <a16:creationId xmlns:a16="http://schemas.microsoft.com/office/drawing/2014/main" id="{ABC03002-1196-158B-FE1B-FF7A913D4069}"/>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pPr algn="l" rtl="0"/>
                  <a:endParaRPr lang="en-US"/>
                </a:p>
              </p:txBody>
            </p:sp>
            <p:sp>
              <p:nvSpPr>
                <p:cNvPr id="92" name="Freeform 91">
                  <a:extLst>
                    <a:ext uri="{FF2B5EF4-FFF2-40B4-BE49-F238E27FC236}">
                      <a16:creationId xmlns:a16="http://schemas.microsoft.com/office/drawing/2014/main" id="{4FDA01D3-6284-9BD1-2EF0-57065E8F5FBA}"/>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pPr algn="l" rtl="0"/>
                  <a:endParaRPr lang="en-US"/>
                </a:p>
              </p:txBody>
            </p:sp>
          </p:grpSp>
        </p:grpSp>
        <p:grpSp>
          <p:nvGrpSpPr>
            <p:cNvPr id="43" name="Graphic 2">
              <a:extLst>
                <a:ext uri="{FF2B5EF4-FFF2-40B4-BE49-F238E27FC236}">
                  <a16:creationId xmlns:a16="http://schemas.microsoft.com/office/drawing/2014/main" id="{103F241B-22C2-4631-8B45-2F3C90563115}"/>
                </a:ext>
              </a:extLst>
            </p:cNvPr>
            <p:cNvGrpSpPr/>
            <p:nvPr/>
          </p:nvGrpSpPr>
          <p:grpSpPr>
            <a:xfrm>
              <a:off x="606516" y="4401391"/>
              <a:ext cx="1666563" cy="1693284"/>
              <a:chOff x="606516" y="4401391"/>
              <a:chExt cx="1666563" cy="1693284"/>
            </a:xfrm>
          </p:grpSpPr>
          <p:grpSp>
            <p:nvGrpSpPr>
              <p:cNvPr id="44" name="Graphic 2">
                <a:extLst>
                  <a:ext uri="{FF2B5EF4-FFF2-40B4-BE49-F238E27FC236}">
                    <a16:creationId xmlns:a16="http://schemas.microsoft.com/office/drawing/2014/main" id="{83E57DDB-A905-343D-FC36-3C4879A1DACC}"/>
                  </a:ext>
                </a:extLst>
              </p:cNvPr>
              <p:cNvGrpSpPr/>
              <p:nvPr/>
            </p:nvGrpSpPr>
            <p:grpSpPr>
              <a:xfrm>
                <a:off x="606516" y="4401391"/>
                <a:ext cx="1666563" cy="1693284"/>
                <a:chOff x="606516" y="4401391"/>
                <a:chExt cx="1666563" cy="1693284"/>
              </a:xfrm>
            </p:grpSpPr>
            <p:sp>
              <p:nvSpPr>
                <p:cNvPr id="70" name="Freeform 69">
                  <a:extLst>
                    <a:ext uri="{FF2B5EF4-FFF2-40B4-BE49-F238E27FC236}">
                      <a16:creationId xmlns:a16="http://schemas.microsoft.com/office/drawing/2014/main" id="{EB4D48B2-7B35-53AE-65AA-4E9B7AA61C7A}"/>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F2288799-4945-290F-CF8E-C1791EE8F5D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pPr algn="l" rtl="0"/>
                  <a:endParaRPr lang="en-US"/>
                </a:p>
              </p:txBody>
            </p:sp>
          </p:grpSp>
          <p:grpSp>
            <p:nvGrpSpPr>
              <p:cNvPr id="45" name="Graphic 2">
                <a:extLst>
                  <a:ext uri="{FF2B5EF4-FFF2-40B4-BE49-F238E27FC236}">
                    <a16:creationId xmlns:a16="http://schemas.microsoft.com/office/drawing/2014/main" id="{A4554F43-1E31-71C1-FECC-CDAA444AFB4C}"/>
                  </a:ext>
                </a:extLst>
              </p:cNvPr>
              <p:cNvGrpSpPr/>
              <p:nvPr/>
            </p:nvGrpSpPr>
            <p:grpSpPr>
              <a:xfrm>
                <a:off x="879521" y="4954417"/>
                <a:ext cx="306297" cy="518817"/>
                <a:chOff x="879521" y="4954417"/>
                <a:chExt cx="306297" cy="518817"/>
              </a:xfrm>
              <a:solidFill>
                <a:srgbClr val="F1A0C2"/>
              </a:solidFill>
            </p:grpSpPr>
            <p:sp>
              <p:nvSpPr>
                <p:cNvPr id="65" name="Freeform 64">
                  <a:extLst>
                    <a:ext uri="{FF2B5EF4-FFF2-40B4-BE49-F238E27FC236}">
                      <a16:creationId xmlns:a16="http://schemas.microsoft.com/office/drawing/2014/main" id="{51D9B261-4ED6-82CB-F9A9-D4E13F0A3639}"/>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EE2BCCCC-98F9-E5A3-811A-F7D274BD0FD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E76024BD-4C68-8C4A-B091-7131F25EF32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CB9DEC17-8600-F84D-DB7E-07A070DBA21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28B1380D-F3D1-C4D3-3927-91B3AC923E68}"/>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46" name="Graphic 2">
                <a:extLst>
                  <a:ext uri="{FF2B5EF4-FFF2-40B4-BE49-F238E27FC236}">
                    <a16:creationId xmlns:a16="http://schemas.microsoft.com/office/drawing/2014/main" id="{46E0FA97-75BD-09C6-63D5-CB9BE2AE5C2F}"/>
                  </a:ext>
                </a:extLst>
              </p:cNvPr>
              <p:cNvGrpSpPr/>
              <p:nvPr/>
            </p:nvGrpSpPr>
            <p:grpSpPr>
              <a:xfrm>
                <a:off x="1305674" y="4681705"/>
                <a:ext cx="305346" cy="518817"/>
                <a:chOff x="1305674" y="4681705"/>
                <a:chExt cx="305346" cy="518817"/>
              </a:xfrm>
              <a:solidFill>
                <a:srgbClr val="F1A0C2"/>
              </a:solidFill>
            </p:grpSpPr>
            <p:sp>
              <p:nvSpPr>
                <p:cNvPr id="60" name="Freeform 59">
                  <a:extLst>
                    <a:ext uri="{FF2B5EF4-FFF2-40B4-BE49-F238E27FC236}">
                      <a16:creationId xmlns:a16="http://schemas.microsoft.com/office/drawing/2014/main" id="{854AFCB2-B0C8-A25E-CE8B-AE90134171D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5B54E5F4-9B1B-6696-9051-3DD00E276063}"/>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1D5AE724-BBFD-38EE-419D-ECCFFE8C8A1C}"/>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pPr algn="l" rtl="0"/>
                  <a:endParaRPr lang="en-US"/>
                </a:p>
              </p:txBody>
            </p:sp>
            <p:sp>
              <p:nvSpPr>
                <p:cNvPr id="63" name="Freeform 62">
                  <a:extLst>
                    <a:ext uri="{FF2B5EF4-FFF2-40B4-BE49-F238E27FC236}">
                      <a16:creationId xmlns:a16="http://schemas.microsoft.com/office/drawing/2014/main" id="{5D3601FF-BE87-C976-52A2-E3C412306206}"/>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64" name="Freeform 63">
                  <a:extLst>
                    <a:ext uri="{FF2B5EF4-FFF2-40B4-BE49-F238E27FC236}">
                      <a16:creationId xmlns:a16="http://schemas.microsoft.com/office/drawing/2014/main" id="{B8D11068-1F2E-6A4C-7E6B-D95B51F9CC64}"/>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47" name="Graphic 2">
                <a:extLst>
                  <a:ext uri="{FF2B5EF4-FFF2-40B4-BE49-F238E27FC236}">
                    <a16:creationId xmlns:a16="http://schemas.microsoft.com/office/drawing/2014/main" id="{2C1CFDF8-35E1-1213-1597-B3F12EBE4694}"/>
                  </a:ext>
                </a:extLst>
              </p:cNvPr>
              <p:cNvGrpSpPr/>
              <p:nvPr/>
            </p:nvGrpSpPr>
            <p:grpSpPr>
              <a:xfrm>
                <a:off x="1725169" y="4951566"/>
                <a:ext cx="306297" cy="518817"/>
                <a:chOff x="1725169" y="4951566"/>
                <a:chExt cx="306297" cy="518817"/>
              </a:xfrm>
              <a:solidFill>
                <a:srgbClr val="F1A0C2"/>
              </a:solidFill>
            </p:grpSpPr>
            <p:sp>
              <p:nvSpPr>
                <p:cNvPr id="55" name="Freeform 54">
                  <a:extLst>
                    <a:ext uri="{FF2B5EF4-FFF2-40B4-BE49-F238E27FC236}">
                      <a16:creationId xmlns:a16="http://schemas.microsoft.com/office/drawing/2014/main" id="{A4F6C735-325C-172A-4F3E-8BC82B0360BF}"/>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6C8D2DBC-2FFB-3895-38D9-EFA7F34F5699}"/>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EDC1888C-394D-B092-8FAA-FA24C719A00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1639FDCC-3D88-5918-D5E0-D6A8C7669684}"/>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F7534EE0-486B-4E5C-0550-CDD1CDBBC7FF}"/>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48" name="Graphic 2">
                <a:extLst>
                  <a:ext uri="{FF2B5EF4-FFF2-40B4-BE49-F238E27FC236}">
                    <a16:creationId xmlns:a16="http://schemas.microsoft.com/office/drawing/2014/main" id="{70F2AA6E-58FE-3A96-59D7-E8568EA635DE}"/>
                  </a:ext>
                </a:extLst>
              </p:cNvPr>
              <p:cNvGrpSpPr/>
              <p:nvPr/>
            </p:nvGrpSpPr>
            <p:grpSpPr>
              <a:xfrm>
                <a:off x="690225" y="4499263"/>
                <a:ext cx="1499146" cy="1498490"/>
                <a:chOff x="690225" y="4499263"/>
                <a:chExt cx="1499146" cy="1498490"/>
              </a:xfrm>
              <a:solidFill>
                <a:srgbClr val="000000"/>
              </a:solidFill>
            </p:grpSpPr>
            <p:grpSp>
              <p:nvGrpSpPr>
                <p:cNvPr id="49" name="Graphic 2">
                  <a:extLst>
                    <a:ext uri="{FF2B5EF4-FFF2-40B4-BE49-F238E27FC236}">
                      <a16:creationId xmlns:a16="http://schemas.microsoft.com/office/drawing/2014/main" id="{F57CA5A2-0DAE-329C-1CA6-3F9E5116BD57}"/>
                    </a:ext>
                  </a:extLst>
                </p:cNvPr>
                <p:cNvGrpSpPr/>
                <p:nvPr/>
              </p:nvGrpSpPr>
              <p:grpSpPr>
                <a:xfrm>
                  <a:off x="690225" y="4499263"/>
                  <a:ext cx="1499146" cy="1498490"/>
                  <a:chOff x="690225" y="4499263"/>
                  <a:chExt cx="1499146" cy="1498490"/>
                </a:xfrm>
                <a:solidFill>
                  <a:srgbClr val="000000"/>
                </a:solidFill>
              </p:grpSpPr>
              <p:sp>
                <p:nvSpPr>
                  <p:cNvPr id="53" name="Freeform 52">
                    <a:extLst>
                      <a:ext uri="{FF2B5EF4-FFF2-40B4-BE49-F238E27FC236}">
                        <a16:creationId xmlns:a16="http://schemas.microsoft.com/office/drawing/2014/main" id="{1CD77128-9FCB-6E33-E448-9F6B633188EF}"/>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D3B0AC0F-50A2-32BB-600A-4B497E9C9B63}"/>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pPr algn="l" rtl="0"/>
                    <a:endParaRPr lang="en-US"/>
                  </a:p>
                </p:txBody>
              </p:sp>
            </p:grpSp>
            <p:sp>
              <p:nvSpPr>
                <p:cNvPr id="50" name="Freeform 49">
                  <a:extLst>
                    <a:ext uri="{FF2B5EF4-FFF2-40B4-BE49-F238E27FC236}">
                      <a16:creationId xmlns:a16="http://schemas.microsoft.com/office/drawing/2014/main" id="{589DE230-C0EE-7DF4-D1B0-0E1F84DBECB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2F66C516-9F9F-293E-FACE-51B2DCE42582}"/>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0D57F222-2262-13B1-C1F4-32A8561CC4B6}"/>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pPr algn="l" rtl="0"/>
                  <a:endParaRPr lang="en-US"/>
                </a:p>
              </p:txBody>
            </p:sp>
          </p:grpSp>
        </p:grpSp>
      </p:grpSp>
      <p:sp>
        <p:nvSpPr>
          <p:cNvPr id="116" name="Rectangle 115">
            <a:extLst>
              <a:ext uri="{FF2B5EF4-FFF2-40B4-BE49-F238E27FC236}">
                <a16:creationId xmlns:a16="http://schemas.microsoft.com/office/drawing/2014/main" id="{C92638B1-ACFB-90A1-9EA6-8223E27AFE2C}"/>
              </a:ext>
            </a:extLst>
          </p:cNvPr>
          <p:cNvSpPr/>
          <p:nvPr/>
        </p:nvSpPr>
        <p:spPr>
          <a:xfrm>
            <a:off x="5924396" y="9853898"/>
            <a:ext cx="1645195" cy="52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45" name="Group 144">
            <a:extLst>
              <a:ext uri="{FF2B5EF4-FFF2-40B4-BE49-F238E27FC236}">
                <a16:creationId xmlns:a16="http://schemas.microsoft.com/office/drawing/2014/main" id="{F3762ACF-D2E1-5E01-2DE8-B9DE43D433C3}"/>
              </a:ext>
            </a:extLst>
          </p:cNvPr>
          <p:cNvGrpSpPr/>
          <p:nvPr/>
        </p:nvGrpSpPr>
        <p:grpSpPr>
          <a:xfrm>
            <a:off x="5133935" y="219412"/>
            <a:ext cx="3304252" cy="3302807"/>
            <a:chOff x="978879" y="2999701"/>
            <a:chExt cx="2461200" cy="2460124"/>
          </a:xfrm>
          <a:solidFill>
            <a:srgbClr val="F1A0C2">
              <a:alpha val="28000"/>
            </a:srgbClr>
          </a:solidFill>
        </p:grpSpPr>
        <p:grpSp>
          <p:nvGrpSpPr>
            <p:cNvPr id="124" name="Graphic 2">
              <a:extLst>
                <a:ext uri="{FF2B5EF4-FFF2-40B4-BE49-F238E27FC236}">
                  <a16:creationId xmlns:a16="http://schemas.microsoft.com/office/drawing/2014/main" id="{B9D80DCC-16B1-B769-4EFA-E85573369D83}"/>
                </a:ext>
              </a:extLst>
            </p:cNvPr>
            <p:cNvGrpSpPr/>
            <p:nvPr/>
          </p:nvGrpSpPr>
          <p:grpSpPr>
            <a:xfrm>
              <a:off x="978879" y="2999701"/>
              <a:ext cx="2461200" cy="2460124"/>
              <a:chOff x="690225" y="4499263"/>
              <a:chExt cx="1499146" cy="1498490"/>
            </a:xfrm>
            <a:grpFill/>
          </p:grpSpPr>
          <p:sp>
            <p:nvSpPr>
              <p:cNvPr id="128" name="Freeform 127">
                <a:extLst>
                  <a:ext uri="{FF2B5EF4-FFF2-40B4-BE49-F238E27FC236}">
                    <a16:creationId xmlns:a16="http://schemas.microsoft.com/office/drawing/2014/main" id="{79309FD9-B8EC-4063-A2C8-3EAFD0EC81C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129" name="Freeform 128">
                <a:extLst>
                  <a:ext uri="{FF2B5EF4-FFF2-40B4-BE49-F238E27FC236}">
                    <a16:creationId xmlns:a16="http://schemas.microsoft.com/office/drawing/2014/main" id="{86C92EFA-1EE4-BB3B-2163-3E13697CB69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25" name="Freeform 124">
              <a:extLst>
                <a:ext uri="{FF2B5EF4-FFF2-40B4-BE49-F238E27FC236}">
                  <a16:creationId xmlns:a16="http://schemas.microsoft.com/office/drawing/2014/main" id="{8026BD71-D046-8733-3E7A-2CDDB31213C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grpFill/>
            <a:ln w="9512" cap="flat">
              <a:noFill/>
              <a:prstDash val="solid"/>
              <a:miter/>
            </a:ln>
          </p:spPr>
          <p:txBody>
            <a:bodyPr rtlCol="0" anchor="ctr"/>
            <a:lstStyle/>
            <a:p>
              <a:pPr algn="l" rtl="0"/>
              <a:endParaRPr lang="en-US"/>
            </a:p>
          </p:txBody>
        </p:sp>
        <p:sp>
          <p:nvSpPr>
            <p:cNvPr id="126" name="Freeform 125">
              <a:extLst>
                <a:ext uri="{FF2B5EF4-FFF2-40B4-BE49-F238E27FC236}">
                  <a16:creationId xmlns:a16="http://schemas.microsoft.com/office/drawing/2014/main" id="{1505F606-C6CE-E706-D899-D02D13B92B4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grpFill/>
            <a:ln w="9512" cap="flat">
              <a:noFill/>
              <a:prstDash val="solid"/>
              <a:miter/>
            </a:ln>
          </p:spPr>
          <p:txBody>
            <a:bodyPr rtlCol="0" anchor="ctr"/>
            <a:lstStyle/>
            <a:p>
              <a:pPr algn="l" rtl="0"/>
              <a:endParaRPr lang="en-US"/>
            </a:p>
          </p:txBody>
        </p:sp>
        <p:sp>
          <p:nvSpPr>
            <p:cNvPr id="127" name="Freeform 126">
              <a:extLst>
                <a:ext uri="{FF2B5EF4-FFF2-40B4-BE49-F238E27FC236}">
                  <a16:creationId xmlns:a16="http://schemas.microsoft.com/office/drawing/2014/main" id="{5CC8751F-6234-0D6B-FE4C-B7B72FF1D521}"/>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grpFill/>
            <a:ln w="9512" cap="flat">
              <a:noFill/>
              <a:prstDash val="solid"/>
              <a:miter/>
            </a:ln>
          </p:spPr>
          <p:txBody>
            <a:bodyPr rtlCol="0" anchor="ctr"/>
            <a:lstStyle/>
            <a:p>
              <a:pPr algn="l" rtl="0"/>
              <a:endParaRPr lang="en-US"/>
            </a:p>
          </p:txBody>
        </p:sp>
      </p:grpSp>
      <p:sp>
        <p:nvSpPr>
          <p:cNvPr id="104" name="TextBox 103">
            <a:extLst>
              <a:ext uri="{FF2B5EF4-FFF2-40B4-BE49-F238E27FC236}">
                <a16:creationId xmlns:a16="http://schemas.microsoft.com/office/drawing/2014/main" id="{08868454-C01F-8446-71FC-AD84D36042B7}"/>
              </a:ext>
            </a:extLst>
          </p:cNvPr>
          <p:cNvSpPr txBox="1"/>
          <p:nvPr/>
        </p:nvSpPr>
        <p:spPr>
          <a:xfrm>
            <a:off x="405741" y="8107459"/>
            <a:ext cx="6956072" cy="1200329"/>
          </a:xfrm>
          <a:prstGeom prst="rect">
            <a:avLst/>
          </a:prstGeom>
          <a:noFill/>
          <a:effectLst/>
        </p:spPr>
        <p:txBody>
          <a:bodyPr wrap="square" lIns="91440" tIns="45720" rIns="91440" bIns="45720" anchor="t">
            <a:spAutoFit/>
          </a:bodyPr>
          <a:lstStyle/>
          <a:p>
            <a:pPr algn="l" rtl="0"/>
            <a:r>
              <a:rPr lang="fi-FI" sz="3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Innovatiivisen eettisen elintarvikeyrittäjyyden käsikirja</a:t>
            </a:r>
            <a:endParaRPr lang="en-US" sz="3600" b="1" dirty="0">
              <a:solidFill>
                <a:schemeClr val="bg1"/>
              </a:solidFill>
              <a:highlight>
                <a:srgbClr val="FFFF00"/>
              </a:highlight>
            </a:endParaRPr>
          </a:p>
        </p:txBody>
      </p:sp>
      <p:pic>
        <p:nvPicPr>
          <p:cNvPr id="3" name="Picture 2">
            <a:extLst>
              <a:ext uri="{FF2B5EF4-FFF2-40B4-BE49-F238E27FC236}">
                <a16:creationId xmlns:a16="http://schemas.microsoft.com/office/drawing/2014/main" id="{19A0E0F0-F4E6-3467-BE7B-A49799A56D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0437" y="9964508"/>
            <a:ext cx="1573111" cy="330031"/>
          </a:xfrm>
          <a:prstGeom prst="rect">
            <a:avLst/>
          </a:prstGeom>
        </p:spPr>
      </p:pic>
    </p:spTree>
    <p:extLst>
      <p:ext uri="{BB962C8B-B14F-4D97-AF65-F5344CB8AC3E}">
        <p14:creationId xmlns:p14="http://schemas.microsoft.com/office/powerpoint/2010/main" val="138147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30729" y="585274"/>
            <a:ext cx="4452994" cy="946746"/>
          </a:xfrm>
        </p:spPr>
        <p:txBody>
          <a:bodyPr vert="horz" lIns="91440" tIns="45720" rIns="91440" bIns="45720" rtlCol="0" anchor="t">
            <a:noAutofit/>
          </a:bodyPr>
          <a:lstStyle/>
          <a:p>
            <a:pPr rtl="0"/>
            <a:r>
              <a:rPr kumimoji="0" lang="en-US" altLang="en-US" sz="2800" b="0" i="0" u="none" strike="noStrike" cap="none" normalizeH="0" baseline="0" err="1">
                <a:ln>
                  <a:noFill/>
                </a:ln>
                <a:solidFill>
                  <a:schemeClr val="tx1"/>
                </a:solidFill>
                <a:effectLst/>
                <a:latin typeface="Calibri"/>
                <a:ea typeface="Calibri" panose="020F0502020204030204" pitchFamily="34" charset="0"/>
                <a:cs typeface="Calibri"/>
              </a:rPr>
              <a:t>Eettisen</a:t>
            </a:r>
            <a:r>
              <a:rPr kumimoji="0" lang="en-US" altLang="en-US" sz="2800" b="0" i="0" u="none" strike="noStrike" cap="none" normalizeH="0" baseline="0" dirty="0">
                <a:ln>
                  <a:noFill/>
                </a:ln>
                <a:solidFill>
                  <a:schemeClr val="tx1"/>
                </a:solidFill>
                <a:effectLst/>
                <a:latin typeface="Calibri"/>
                <a:ea typeface="Calibri" panose="020F0502020204030204" pitchFamily="34" charset="0"/>
                <a:cs typeface="Calibri"/>
              </a:rPr>
              <a:t> </a:t>
            </a:r>
            <a:r>
              <a:rPr kumimoji="0" lang="en-US" altLang="en-US" sz="2800" b="0" i="0" u="none" strike="noStrike" cap="none" normalizeH="0" baseline="0" err="1">
                <a:ln>
                  <a:noFill/>
                </a:ln>
                <a:solidFill>
                  <a:schemeClr val="tx1"/>
                </a:solidFill>
                <a:effectLst/>
                <a:latin typeface="Calibri"/>
                <a:ea typeface="Calibri" panose="020F0502020204030204" pitchFamily="34" charset="0"/>
                <a:cs typeface="Calibri"/>
              </a:rPr>
              <a:t>elintarvikeliiketoiminnan</a:t>
            </a:r>
            <a:r>
              <a:rPr kumimoji="0" lang="en-US" altLang="en-US" sz="2800" b="0" i="0" u="none" strike="noStrike" cap="none" normalizeH="0" baseline="0" dirty="0">
                <a:ln>
                  <a:noFill/>
                </a:ln>
                <a:solidFill>
                  <a:schemeClr val="tx1"/>
                </a:solidFill>
                <a:effectLst/>
                <a:latin typeface="Calibri"/>
                <a:ea typeface="Calibri" panose="020F0502020204030204" pitchFamily="34" charset="0"/>
                <a:cs typeface="Calibri"/>
              </a:rPr>
              <a:t> </a:t>
            </a:r>
            <a:r>
              <a:rPr kumimoji="0" lang="en-US" altLang="en-US" sz="2800" b="0" i="0" u="none" strike="noStrike" cap="none" normalizeH="0" baseline="0" err="1">
                <a:ln>
                  <a:noFill/>
                </a:ln>
                <a:solidFill>
                  <a:schemeClr val="tx1"/>
                </a:solidFill>
                <a:effectLst/>
                <a:latin typeface="Calibri"/>
                <a:ea typeface="Calibri" panose="020F0502020204030204" pitchFamily="34" charset="0"/>
                <a:cs typeface="Calibri"/>
              </a:rPr>
              <a:t>käsite</a:t>
            </a:r>
            <a:endParaRPr lang="en-US" altLang="en-US" sz="2800" b="0" i="0" u="none" strike="noStrike" cap="none" normalizeH="0" baseline="0">
              <a:ln>
                <a:noFill/>
              </a:ln>
              <a:solidFill>
                <a:schemeClr val="tx1"/>
              </a:solidFill>
              <a:effectLst/>
              <a:latin typeface="Calibri"/>
              <a:ea typeface="Calibri" panose="020F0502020204030204" pitchFamily="34" charset="0"/>
              <a:cs typeface="Calibri"/>
            </a:endParaRP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1A0C2"/>
                </a:solidFill>
              </a:rPr>
              <a:t>02</a:t>
            </a:r>
            <a:endParaRPr lang="en-US" sz="8800">
              <a:solidFill>
                <a:srgbClr val="F1A0C2"/>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10</a:t>
            </a:fld>
            <a:endParaRPr lang="en-US" sz="900">
              <a:solidFill>
                <a:schemeClr val="tx1"/>
              </a:solidFill>
            </a:endParaRPr>
          </a:p>
        </p:txBody>
      </p:sp>
      <p:sp>
        <p:nvSpPr>
          <p:cNvPr id="6" name="Freeform 5">
            <a:extLst>
              <a:ext uri="{FF2B5EF4-FFF2-40B4-BE49-F238E27FC236}">
                <a16:creationId xmlns:a16="http://schemas.microsoft.com/office/drawing/2014/main" id="{F2C4133B-2EEC-B294-39F1-FAF17BA64E71}"/>
              </a:ext>
            </a:extLst>
          </p:cNvPr>
          <p:cNvSpPr/>
          <p:nvPr/>
        </p:nvSpPr>
        <p:spPr>
          <a:xfrm>
            <a:off x="0" y="2030772"/>
            <a:ext cx="7586133" cy="6447760"/>
          </a:xfrm>
          <a:custGeom>
            <a:avLst/>
            <a:gdLst>
              <a:gd name="connsiteX0" fmla="*/ 26458 w 7586133"/>
              <a:gd name="connsiteY0" fmla="*/ 0 h 6447760"/>
              <a:gd name="connsiteX1" fmla="*/ 2917991 w 7586133"/>
              <a:gd name="connsiteY1" fmla="*/ 0 h 6447760"/>
              <a:gd name="connsiteX2" fmla="*/ 4251348 w 7586133"/>
              <a:gd name="connsiteY2" fmla="*/ 0 h 6447760"/>
              <a:gd name="connsiteX3" fmla="*/ 7142881 w 7586133"/>
              <a:gd name="connsiteY3" fmla="*/ 0 h 6447760"/>
              <a:gd name="connsiteX4" fmla="*/ 7586133 w 7586133"/>
              <a:gd name="connsiteY4" fmla="*/ 474809 h 6447760"/>
              <a:gd name="connsiteX5" fmla="*/ 7586133 w 7586133"/>
              <a:gd name="connsiteY5" fmla="*/ 4344083 h 6447760"/>
              <a:gd name="connsiteX6" fmla="*/ 7559675 w 7586133"/>
              <a:gd name="connsiteY6" fmla="*/ 4344083 h 6447760"/>
              <a:gd name="connsiteX7" fmla="*/ 7559675 w 7586133"/>
              <a:gd name="connsiteY7" fmla="*/ 6447760 h 6447760"/>
              <a:gd name="connsiteX8" fmla="*/ 4668142 w 7586133"/>
              <a:gd name="connsiteY8" fmla="*/ 6447760 h 6447760"/>
              <a:gd name="connsiteX9" fmla="*/ 3542412 w 7586133"/>
              <a:gd name="connsiteY9" fmla="*/ 6447760 h 6447760"/>
              <a:gd name="connsiteX10" fmla="*/ 650879 w 7586133"/>
              <a:gd name="connsiteY10" fmla="*/ 6447760 h 6447760"/>
              <a:gd name="connsiteX11" fmla="*/ 0 w 7586133"/>
              <a:gd name="connsiteY11" fmla="*/ 5750541 h 6447760"/>
              <a:gd name="connsiteX12" fmla="*/ 0 w 7586133"/>
              <a:gd name="connsiteY12" fmla="*/ 2103677 h 6447760"/>
              <a:gd name="connsiteX13" fmla="*/ 26458 w 7586133"/>
              <a:gd name="connsiteY13" fmla="*/ 2103677 h 64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6133" h="6447760">
                <a:moveTo>
                  <a:pt x="26458" y="0"/>
                </a:moveTo>
                <a:lnTo>
                  <a:pt x="2917991" y="0"/>
                </a:lnTo>
                <a:lnTo>
                  <a:pt x="4251348" y="0"/>
                </a:lnTo>
                <a:lnTo>
                  <a:pt x="7142881" y="0"/>
                </a:lnTo>
                <a:cubicBezTo>
                  <a:pt x="7387837" y="0"/>
                  <a:pt x="7586133" y="212415"/>
                  <a:pt x="7586133" y="474809"/>
                </a:cubicBezTo>
                <a:lnTo>
                  <a:pt x="7586133" y="4344083"/>
                </a:lnTo>
                <a:lnTo>
                  <a:pt x="7559675" y="4344083"/>
                </a:lnTo>
                <a:lnTo>
                  <a:pt x="7559675" y="6447760"/>
                </a:lnTo>
                <a:lnTo>
                  <a:pt x="4668142" y="6447760"/>
                </a:lnTo>
                <a:lnTo>
                  <a:pt x="3542412" y="6447760"/>
                </a:lnTo>
                <a:lnTo>
                  <a:pt x="650879" y="6447760"/>
                </a:lnTo>
                <a:cubicBezTo>
                  <a:pt x="291614" y="6447760"/>
                  <a:pt x="0" y="6135386"/>
                  <a:pt x="0" y="5750541"/>
                </a:cubicBezTo>
                <a:lnTo>
                  <a:pt x="0" y="2103677"/>
                </a:lnTo>
                <a:lnTo>
                  <a:pt x="26458" y="2103677"/>
                </a:ln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9" name="Freeform 8">
            <a:extLst>
              <a:ext uri="{FF2B5EF4-FFF2-40B4-BE49-F238E27FC236}">
                <a16:creationId xmlns:a16="http://schemas.microsoft.com/office/drawing/2014/main" id="{5B22DBF8-71B3-6F2B-8FE4-7DFF069DD67F}"/>
              </a:ext>
            </a:extLst>
          </p:cNvPr>
          <p:cNvSpPr/>
          <p:nvPr/>
        </p:nvSpPr>
        <p:spPr>
          <a:xfrm>
            <a:off x="554194" y="7132217"/>
            <a:ext cx="5165993" cy="3093540"/>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1A0C2"/>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0" name="TextBox 9">
            <a:extLst>
              <a:ext uri="{FF2B5EF4-FFF2-40B4-BE49-F238E27FC236}">
                <a16:creationId xmlns:a16="http://schemas.microsoft.com/office/drawing/2014/main" id="{1714D014-8F4E-6700-3931-0BD36EA0D6A2}"/>
              </a:ext>
            </a:extLst>
          </p:cNvPr>
          <p:cNvSpPr txBox="1"/>
          <p:nvPr/>
        </p:nvSpPr>
        <p:spPr>
          <a:xfrm>
            <a:off x="768371" y="7252277"/>
            <a:ext cx="4753070" cy="2862322"/>
          </a:xfrm>
          <a:prstGeom prst="rect">
            <a:avLst/>
          </a:prstGeom>
          <a:noFill/>
        </p:spPr>
        <p:txBody>
          <a:bodyPr wrap="square" lIns="91440" tIns="45720" rIns="91440" bIns="45720" anchor="t">
            <a:spAutoFit/>
          </a:bodyPr>
          <a:lstStyle/>
          <a:p>
            <a:pPr algn="ctr" rtl="0"/>
            <a:r>
              <a:rPr lang="fi-FI" sz="2000" b="1" dirty="0">
                <a:solidFill>
                  <a:schemeClr val="bg1"/>
                </a:solidFill>
                <a:latin typeface="Calibri"/>
                <a:ea typeface="Calibri" panose="020F0502020204030204" pitchFamily="34" charset="0"/>
                <a:cs typeface="Calibri"/>
              </a:rPr>
              <a:t>E</a:t>
            </a:r>
            <a:r>
              <a:rPr lang="fi-FI" sz="2000" b="1" dirty="0">
                <a:solidFill>
                  <a:schemeClr val="bg1"/>
                </a:solidFill>
                <a:effectLst/>
                <a:latin typeface="Calibri"/>
                <a:ea typeface="Calibri" panose="020F0502020204030204" pitchFamily="34" charset="0"/>
                <a:cs typeface="Calibri"/>
              </a:rPr>
              <a:t>ettinen </a:t>
            </a:r>
            <a:r>
              <a:rPr lang="fi-FI" sz="2000" b="1" dirty="0">
                <a:solidFill>
                  <a:schemeClr val="bg1"/>
                </a:solidFill>
                <a:latin typeface="Calibri"/>
                <a:ea typeface="Calibri" panose="020F0502020204030204" pitchFamily="34" charset="0"/>
                <a:cs typeface="Calibri"/>
              </a:rPr>
              <a:t>elintarvike</a:t>
            </a:r>
            <a:r>
              <a:rPr lang="fi-FI" sz="2000" b="1" dirty="0">
                <a:solidFill>
                  <a:schemeClr val="bg1"/>
                </a:solidFill>
                <a:effectLst/>
                <a:latin typeface="Calibri"/>
                <a:ea typeface="Calibri" panose="020F0502020204030204" pitchFamily="34" charset="0"/>
                <a:cs typeface="Calibri"/>
              </a:rPr>
              <a:t>kauppa </a:t>
            </a:r>
            <a:r>
              <a:rPr lang="fi-FI" sz="2000" dirty="0">
                <a:solidFill>
                  <a:schemeClr val="bg1"/>
                </a:solidFill>
                <a:effectLst/>
                <a:latin typeface="Calibri"/>
                <a:ea typeface="Calibri" panose="020F0502020204030204" pitchFamily="34" charset="0"/>
                <a:cs typeface="Calibri"/>
              </a:rPr>
              <a:t>painottaa voimakkaasti moraali- ja arvopohjaisia ​​periaatteita kaikilla </a:t>
            </a:r>
            <a:r>
              <a:rPr lang="fi-FI" sz="2000" b="1" dirty="0">
                <a:solidFill>
                  <a:schemeClr val="bg1"/>
                </a:solidFill>
                <a:effectLst/>
                <a:latin typeface="Calibri"/>
                <a:ea typeface="Calibri" panose="020F0502020204030204" pitchFamily="34" charset="0"/>
                <a:cs typeface="Calibri"/>
              </a:rPr>
              <a:t>ruoan tuotannon, jakelun ja kulutuksen </a:t>
            </a:r>
            <a:r>
              <a:rPr lang="fi-FI" sz="2000" dirty="0">
                <a:solidFill>
                  <a:schemeClr val="bg1"/>
                </a:solidFill>
                <a:effectLst/>
                <a:latin typeface="Calibri"/>
                <a:ea typeface="Calibri" panose="020F0502020204030204" pitchFamily="34" charset="0"/>
                <a:cs typeface="Calibri"/>
              </a:rPr>
              <a:t>osa-alueilla. Se ottaa huomioon ruokavalintojen </a:t>
            </a:r>
            <a:r>
              <a:rPr lang="fi-FI" sz="2000" b="1" dirty="0">
                <a:solidFill>
                  <a:schemeClr val="bg1"/>
                </a:solidFill>
                <a:effectLst/>
                <a:latin typeface="Calibri"/>
                <a:ea typeface="Calibri" panose="020F0502020204030204" pitchFamily="34" charset="0"/>
                <a:cs typeface="Calibri"/>
              </a:rPr>
              <a:t>sosiaalisen</a:t>
            </a:r>
            <a:r>
              <a:rPr lang="fi-FI" sz="2000" dirty="0">
                <a:solidFill>
                  <a:schemeClr val="bg1"/>
                </a:solidFill>
                <a:effectLst/>
                <a:latin typeface="Calibri"/>
                <a:ea typeface="Calibri" panose="020F0502020204030204" pitchFamily="34" charset="0"/>
                <a:cs typeface="Calibri"/>
              </a:rPr>
              <a:t>, </a:t>
            </a:r>
            <a:r>
              <a:rPr lang="fi-FI" sz="2000" b="1" dirty="0">
                <a:solidFill>
                  <a:schemeClr val="bg1"/>
                </a:solidFill>
                <a:effectLst/>
                <a:latin typeface="Calibri"/>
                <a:ea typeface="Calibri" panose="020F0502020204030204" pitchFamily="34" charset="0"/>
                <a:cs typeface="Calibri"/>
              </a:rPr>
              <a:t>ympäristölliset</a:t>
            </a:r>
            <a:r>
              <a:rPr lang="fi-FI" sz="2000" dirty="0">
                <a:solidFill>
                  <a:schemeClr val="bg1"/>
                </a:solidFill>
                <a:effectLst/>
                <a:latin typeface="Calibri"/>
                <a:ea typeface="Calibri" panose="020F0502020204030204" pitchFamily="34" charset="0"/>
                <a:cs typeface="Calibri"/>
              </a:rPr>
              <a:t>, ja </a:t>
            </a:r>
            <a:r>
              <a:rPr lang="fi-FI" sz="2000" b="1" err="1">
                <a:solidFill>
                  <a:schemeClr val="bg1"/>
                </a:solidFill>
                <a:effectLst/>
                <a:latin typeface="Calibri"/>
                <a:ea typeface="Calibri" panose="020F0502020204030204" pitchFamily="34" charset="0"/>
                <a:cs typeface="Calibri"/>
              </a:rPr>
              <a:t>eettisit</a:t>
            </a:r>
            <a:r>
              <a:rPr lang="fi-FI" sz="2000" b="1" dirty="0">
                <a:solidFill>
                  <a:schemeClr val="bg1"/>
                </a:solidFill>
                <a:effectLst/>
                <a:latin typeface="Calibri"/>
                <a:ea typeface="Calibri" panose="020F0502020204030204" pitchFamily="34" charset="0"/>
                <a:cs typeface="Calibri"/>
              </a:rPr>
              <a:t> vaikutukset </a:t>
            </a:r>
            <a:r>
              <a:rPr lang="fi-FI" sz="2000" dirty="0">
                <a:solidFill>
                  <a:schemeClr val="bg1"/>
                </a:solidFill>
                <a:effectLst/>
                <a:latin typeface="Calibri"/>
                <a:ea typeface="Calibri" panose="020F0502020204030204" pitchFamily="34" charset="0"/>
                <a:cs typeface="Calibri"/>
              </a:rPr>
              <a:t>ja pyrkii edistämään </a:t>
            </a:r>
            <a:r>
              <a:rPr lang="fi-FI" sz="2000" b="1" dirty="0">
                <a:solidFill>
                  <a:schemeClr val="bg1"/>
                </a:solidFill>
                <a:effectLst/>
                <a:latin typeface="Calibri"/>
                <a:ea typeface="Calibri" panose="020F0502020204030204" pitchFamily="34" charset="0"/>
                <a:cs typeface="Calibri"/>
              </a:rPr>
              <a:t>kohtuullisuutta</a:t>
            </a:r>
            <a:r>
              <a:rPr lang="fi-FI" sz="2000" dirty="0">
                <a:solidFill>
                  <a:schemeClr val="bg1"/>
                </a:solidFill>
                <a:effectLst/>
                <a:latin typeface="Calibri"/>
                <a:ea typeface="Calibri" panose="020F0502020204030204" pitchFamily="34" charset="0"/>
                <a:cs typeface="Calibri"/>
              </a:rPr>
              <a:t>, </a:t>
            </a:r>
            <a:r>
              <a:rPr lang="fi-FI" sz="2000" b="1" dirty="0">
                <a:solidFill>
                  <a:schemeClr val="bg1"/>
                </a:solidFill>
                <a:effectLst/>
                <a:latin typeface="Calibri"/>
                <a:ea typeface="Calibri" panose="020F0502020204030204" pitchFamily="34" charset="0"/>
                <a:cs typeface="Calibri"/>
              </a:rPr>
              <a:t>oikeudenmukaisuutta</a:t>
            </a:r>
            <a:r>
              <a:rPr lang="fi-FI" sz="2000" dirty="0">
                <a:solidFill>
                  <a:schemeClr val="bg1"/>
                </a:solidFill>
                <a:effectLst/>
                <a:latin typeface="Calibri"/>
                <a:ea typeface="Calibri" panose="020F0502020204030204" pitchFamily="34" charset="0"/>
                <a:cs typeface="Calibri"/>
              </a:rPr>
              <a:t>, ja </a:t>
            </a:r>
            <a:r>
              <a:rPr lang="fi-FI" sz="2000" b="1" dirty="0">
                <a:solidFill>
                  <a:schemeClr val="bg1"/>
                </a:solidFill>
                <a:effectLst/>
                <a:latin typeface="Calibri"/>
                <a:ea typeface="Calibri" panose="020F0502020204030204" pitchFamily="34" charset="0"/>
                <a:cs typeface="Calibri"/>
              </a:rPr>
              <a:t>vastuullisia käytäntöjä</a:t>
            </a:r>
            <a:r>
              <a:rPr lang="fi-FI" sz="2000" dirty="0">
                <a:solidFill>
                  <a:schemeClr val="bg1"/>
                </a:solidFill>
                <a:effectLst/>
                <a:latin typeface="Calibri"/>
                <a:ea typeface="Calibri" panose="020F0502020204030204" pitchFamily="34" charset="0"/>
                <a:cs typeface="Calibri"/>
              </a:rPr>
              <a:t>.</a:t>
            </a:r>
            <a:endParaRPr lang="fi-FI" sz="2000" dirty="0">
              <a:solidFill>
                <a:schemeClr val="bg1"/>
              </a:solidFill>
              <a:latin typeface="Calibri"/>
              <a:cs typeface="Calibri"/>
            </a:endParaRPr>
          </a:p>
        </p:txBody>
      </p:sp>
    </p:spTree>
    <p:extLst>
      <p:ext uri="{BB962C8B-B14F-4D97-AF65-F5344CB8AC3E}">
        <p14:creationId xmlns:p14="http://schemas.microsoft.com/office/powerpoint/2010/main" val="307203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9A0770A-DC5D-4ABD-79CE-2C9474A571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28" y="10830"/>
            <a:ext cx="7568505" cy="10680983"/>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24358" y="645610"/>
            <a:ext cx="6095078" cy="1506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55933" y="83733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latin typeface="Calibri"/>
                <a:cs typeface="Calibri"/>
              </a:rPr>
              <a:t>Viittaa ainesosiin ja tuotteisiin, jotka on johdettu maasta ilman merkittävää ihmisen väliintuloa tai </a:t>
            </a:r>
            <a:r>
              <a:rPr lang="fi-FI" sz="1150" dirty="0">
                <a:latin typeface="Calibri"/>
                <a:ea typeface="Calibri" panose="020F0502020204030204" pitchFamily="34" charset="0"/>
                <a:cs typeface="Calibri"/>
              </a:rPr>
              <a:t>käsittelyä. Näitä resursseja saadaan suoraan luonnosta, kuten hedelmiä, vihanneksia, jyviä ja lihaa, joita on vähän muutettu alkuperäisestä tilastaan. Luonnollisten raaka-aineiden suosiminen eettisessä elintarvikeliiketoiminnassa edellyttää sellaisten ainesosien hankintaa, jotka eivät sisällä liiallisia kemikaaleja, geneettisiä muunnoksia ja haitallisia tuotantokäytäntöjä, ja jotka edistävät terveellisempää ja kestävämpää elintarvike-ekosysteemiä.</a:t>
            </a:r>
            <a:endParaRPr lang="fi-FI" dirty="0"/>
          </a:p>
          <a:p>
            <a:pPr rtl="0">
              <a:lnSpc>
                <a:spcPts val="1320"/>
              </a:lnSpc>
            </a:pPr>
            <a:endParaRPr lang="en-IE" sz="1150" dirty="0">
              <a:ea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11</a:t>
            </a:fld>
            <a:endParaRPr lang="en-US" sz="900">
              <a:solidFill>
                <a:schemeClr val="tx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0" y="25856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 name="TextBox 8">
            <a:extLst>
              <a:ext uri="{FF2B5EF4-FFF2-40B4-BE49-F238E27FC236}">
                <a16:creationId xmlns:a16="http://schemas.microsoft.com/office/drawing/2014/main" id="{3997B438-24AF-DB6B-C691-526C3A877ABA}"/>
              </a:ext>
            </a:extLst>
          </p:cNvPr>
          <p:cNvSpPr txBox="1"/>
          <p:nvPr/>
        </p:nvSpPr>
        <p:spPr>
          <a:xfrm>
            <a:off x="451141" y="438025"/>
            <a:ext cx="5817704" cy="268663"/>
          </a:xfrm>
          <a:prstGeom prst="rect">
            <a:avLst/>
          </a:prstGeom>
          <a:noFill/>
        </p:spPr>
        <p:txBody>
          <a:bodyPr wrap="square" lIns="91440" tIns="45720" rIns="91440" bIns="45720" anchor="t">
            <a:spAutoFit/>
          </a:bodyPr>
          <a:lstStyle/>
          <a:p>
            <a:pPr algn="l" rtl="0">
              <a:lnSpc>
                <a:spcPts val="1220"/>
              </a:lnSpc>
            </a:pPr>
            <a:r>
              <a:rPr lang="en-IE" b="1" dirty="0" err="1">
                <a:solidFill>
                  <a:schemeClr val="bg1"/>
                </a:solidFill>
              </a:rPr>
              <a:t>Luonnolliset</a:t>
            </a:r>
            <a:r>
              <a:rPr lang="en-IE" b="1" dirty="0">
                <a:solidFill>
                  <a:schemeClr val="bg1"/>
                </a:solidFill>
              </a:rPr>
              <a:t> </a:t>
            </a:r>
            <a:r>
              <a:rPr lang="en-IE" b="1" dirty="0" err="1">
                <a:solidFill>
                  <a:schemeClr val="bg1"/>
                </a:solidFill>
              </a:rPr>
              <a:t>raaka-aineet</a:t>
            </a:r>
            <a:endParaRPr lang="en-US" dirty="0">
              <a:solidFill>
                <a:schemeClr val="bg1"/>
              </a:solidFill>
            </a:endParaRPr>
          </a:p>
        </p:txBody>
      </p:sp>
      <p:sp>
        <p:nvSpPr>
          <p:cNvPr id="10" name="Rectangle 9">
            <a:extLst>
              <a:ext uri="{FF2B5EF4-FFF2-40B4-BE49-F238E27FC236}">
                <a16:creationId xmlns:a16="http://schemas.microsoft.com/office/drawing/2014/main" id="{FD726A8C-5096-2E2F-865B-0101FE4DE222}"/>
              </a:ext>
            </a:extLst>
          </p:cNvPr>
          <p:cNvSpPr/>
          <p:nvPr/>
        </p:nvSpPr>
        <p:spPr>
          <a:xfrm>
            <a:off x="673914" y="2582132"/>
            <a:ext cx="6079197" cy="1395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ext Placeholder 4">
            <a:extLst>
              <a:ext uri="{FF2B5EF4-FFF2-40B4-BE49-F238E27FC236}">
                <a16:creationId xmlns:a16="http://schemas.microsoft.com/office/drawing/2014/main" id="{94329D01-15DE-7FC1-095E-54EE174FAF23}"/>
              </a:ext>
            </a:extLst>
          </p:cNvPr>
          <p:cNvSpPr txBox="1">
            <a:spLocks/>
          </p:cNvSpPr>
          <p:nvPr/>
        </p:nvSpPr>
        <p:spPr>
          <a:xfrm>
            <a:off x="882529" y="2770906"/>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r>
              <a:rPr lang="fi-FI" sz="1150" dirty="0">
                <a:latin typeface="Calibri"/>
                <a:ea typeface="Calibri" panose="020F0502020204030204" pitchFamily="34" charset="0"/>
                <a:cs typeface="Calibri"/>
              </a:rPr>
              <a:t>Elintarviketuotannolla tarkoitetaan erilaisten elintarvikkeiden viljelyä, sadonkorjuuta, käsittelyä ja valmistamista kulutukseen. Se sisältää kasvien/karjan viljelyn sekä valmistus- ja pakkaustekniikoiden käytön raaka-aineiden muuntamiseksi valmiiksi elintarvikkeiksi. Elintarviketuotannon eettiset näkökohdat kattavat työntekijöiden oikeudet, hygienian, merkinnät, pakkaamisen, raaka-aineiden jäljitettävyyden, tuotannon ja ympäristövaikutusten minimoimisen koko tuotantoketjussa.</a:t>
            </a:r>
            <a:endParaRPr lang="fi-FI" dirty="0"/>
          </a:p>
          <a:p>
            <a:pPr rtl="0">
              <a:lnSpc>
                <a:spcPts val="1320"/>
              </a:lnSpc>
            </a:pPr>
            <a:endParaRPr lang="en-IE" sz="1150" dirty="0">
              <a:ea typeface="Calibri" panose="020F0502020204030204" pitchFamily="34" charset="0"/>
            </a:endParaRPr>
          </a:p>
          <a:p>
            <a:pPr rtl="0">
              <a:lnSpc>
                <a:spcPts val="1320"/>
              </a:lnSpc>
            </a:pPr>
            <a:endParaRPr lang="en-IE" sz="1150" dirty="0">
              <a:ea typeface="Calibri" panose="020F0502020204030204" pitchFamily="34" charset="0"/>
            </a:endParaRPr>
          </a:p>
        </p:txBody>
      </p:sp>
      <p:sp>
        <p:nvSpPr>
          <p:cNvPr id="14" name="Rectangle 13">
            <a:extLst>
              <a:ext uri="{FF2B5EF4-FFF2-40B4-BE49-F238E27FC236}">
                <a16:creationId xmlns:a16="http://schemas.microsoft.com/office/drawing/2014/main" id="{11FFEE68-17D6-F697-2688-42EDBC949D6C}"/>
              </a:ext>
            </a:extLst>
          </p:cNvPr>
          <p:cNvSpPr/>
          <p:nvPr/>
        </p:nvSpPr>
        <p:spPr>
          <a:xfrm>
            <a:off x="668660" y="4762805"/>
            <a:ext cx="6079197" cy="1396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4">
            <a:extLst>
              <a:ext uri="{FF2B5EF4-FFF2-40B4-BE49-F238E27FC236}">
                <a16:creationId xmlns:a16="http://schemas.microsoft.com/office/drawing/2014/main" id="{C8A4FF66-851C-4DB4-ECF4-8916CBB5E8E1}"/>
              </a:ext>
            </a:extLst>
          </p:cNvPr>
          <p:cNvSpPr txBox="1">
            <a:spLocks/>
          </p:cNvSpPr>
          <p:nvPr/>
        </p:nvSpPr>
        <p:spPr>
          <a:xfrm>
            <a:off x="904322" y="4793579"/>
            <a:ext cx="5645274" cy="13389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solidFill>
                  <a:schemeClr val="tx1"/>
                </a:solidFill>
                <a:latin typeface="Calibri"/>
                <a:cs typeface="Calibri"/>
              </a:rPr>
              <a:t>Logistiikalla eettisessä elintarvikeliiketoiminnassa tarkoitetaan elintarvikkeiden ja niihin liittyvien resurssien liikkumisen, varastoinnin ja jakelun systemaattista hallintaa. Siihen kuuluu varmistaa, että tuotteet hankitaan, kuljetetaan ja varastoidaan kestävällä ja vastuullisella tavalla ottaen huomioon ympäristövaikutukset, kuten hiilidioksidipäästöt, karjankuljetukset ja tehokkaat toimitusketjun toiminnot. Elintarvikealan eettinen logistiikka pyrkii minimoimaan jätettä, edistämään läpinäkyvyyttä sekä vaalimaan sosiaalisia ja ympäristöarvoja koko prosessin ajan.</a:t>
            </a:r>
            <a:endParaRPr lang="fi-FI" sz="1150" dirty="0">
              <a:solidFill>
                <a:schemeClr val="tx1"/>
              </a:solidFill>
            </a:endParaRPr>
          </a:p>
        </p:txBody>
      </p:sp>
      <p:sp>
        <p:nvSpPr>
          <p:cNvPr id="16" name="Freeform 15">
            <a:extLst>
              <a:ext uri="{FF2B5EF4-FFF2-40B4-BE49-F238E27FC236}">
                <a16:creationId xmlns:a16="http://schemas.microsoft.com/office/drawing/2014/main" id="{E0AD4574-0889-2397-11C7-9A786AE5E784}"/>
              </a:ext>
            </a:extLst>
          </p:cNvPr>
          <p:cNvSpPr/>
          <p:nvPr/>
        </p:nvSpPr>
        <p:spPr>
          <a:xfrm>
            <a:off x="-52878" y="417163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TextBox 16">
            <a:extLst>
              <a:ext uri="{FF2B5EF4-FFF2-40B4-BE49-F238E27FC236}">
                <a16:creationId xmlns:a16="http://schemas.microsoft.com/office/drawing/2014/main" id="{918A4EB9-B616-A4FC-162C-46FEF5079FD1}"/>
              </a:ext>
            </a:extLst>
          </p:cNvPr>
          <p:cNvSpPr txBox="1"/>
          <p:nvPr/>
        </p:nvSpPr>
        <p:spPr>
          <a:xfrm>
            <a:off x="673914" y="4354770"/>
            <a:ext cx="5817704"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Logistiikka</a:t>
            </a: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650038" y="6559220"/>
            <a:ext cx="6079197" cy="14910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890875" y="6646336"/>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Markkinointiin kuuluu läpinäkyvä ja tarkka merkintä, jonka avulla kuluttajat saavat rehellistä tietoa tuotteen alkuperästä, ainesosista ja valmistusmenetelmistä. Vihreäpesun välttäminen on ratkaisevan tärkeää, sillä varmistetaan, että ympäristö- ja kestävyysväitteet ovat aitoja ja perusteltuja, mikä säilyttää ympäristötietoisten kuluttajien luottamuksen. Asetusten oikeudenmukainen hinnoittelu ja pyrkimys kohtuuhintaan edistää eettisesti tuotetun ruoan tasapuolista saatavuutta ja sopusoinnussa yrityksen sosiaalisen vastuun ja osallisuuden periaatteiden kanssa.</a:t>
            </a:r>
          </a:p>
        </p:txBody>
      </p:sp>
      <p:sp>
        <p:nvSpPr>
          <p:cNvPr id="50" name="Freeform 49">
            <a:extLst>
              <a:ext uri="{FF2B5EF4-FFF2-40B4-BE49-F238E27FC236}">
                <a16:creationId xmlns:a16="http://schemas.microsoft.com/office/drawing/2014/main" id="{5623A0E4-4758-D798-0CE3-49BF930D7EC9}"/>
              </a:ext>
            </a:extLst>
          </p:cNvPr>
          <p:cNvSpPr/>
          <p:nvPr/>
        </p:nvSpPr>
        <p:spPr>
          <a:xfrm flipH="1">
            <a:off x="4829029" y="6132022"/>
            <a:ext cx="2737857"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5055968" y="6328632"/>
            <a:ext cx="3352865"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Markkinointi</a:t>
            </a:r>
            <a:endParaRPr lang="en-US"/>
          </a:p>
        </p:txBody>
      </p:sp>
      <p:sp>
        <p:nvSpPr>
          <p:cNvPr id="34" name="Freeform 33">
            <a:extLst>
              <a:ext uri="{FF2B5EF4-FFF2-40B4-BE49-F238E27FC236}">
                <a16:creationId xmlns:a16="http://schemas.microsoft.com/office/drawing/2014/main" id="{5012F650-B24D-000B-1901-550FC9658B7F}"/>
              </a:ext>
            </a:extLst>
          </p:cNvPr>
          <p:cNvSpPr/>
          <p:nvPr/>
        </p:nvSpPr>
        <p:spPr>
          <a:xfrm flipH="1">
            <a:off x="4924448" y="2191315"/>
            <a:ext cx="2679660" cy="576000"/>
          </a:xfrm>
          <a:custGeom>
            <a:avLst/>
            <a:gdLst>
              <a:gd name="connsiteX0" fmla="*/ 2332958 w 2647214"/>
              <a:gd name="connsiteY0" fmla="*/ 0 h 575832"/>
              <a:gd name="connsiteX1" fmla="*/ 0 w 2647214"/>
              <a:gd name="connsiteY1" fmla="*/ 0 h 575832"/>
              <a:gd name="connsiteX2" fmla="*/ 0 w 2647214"/>
              <a:gd name="connsiteY2" fmla="*/ 575832 h 575832"/>
              <a:gd name="connsiteX3" fmla="*/ 1855381 w 2647214"/>
              <a:gd name="connsiteY3" fmla="*/ 575832 h 575832"/>
              <a:gd name="connsiteX4" fmla="*/ 1855381 w 2647214"/>
              <a:gd name="connsiteY4" fmla="*/ 575831 h 575832"/>
              <a:gd name="connsiteX5" fmla="*/ 2647214 w 2647214"/>
              <a:gd name="connsiteY5" fmla="*/ 575831 h 575832"/>
              <a:gd name="connsiteX6" fmla="*/ 2647214 w 2647214"/>
              <a:gd name="connsiteY6" fmla="*/ 311579 h 575832"/>
              <a:gd name="connsiteX7" fmla="*/ 2332958 w 2647214"/>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214" h="575832">
                <a:moveTo>
                  <a:pt x="2332958" y="0"/>
                </a:moveTo>
                <a:lnTo>
                  <a:pt x="0" y="0"/>
                </a:lnTo>
                <a:lnTo>
                  <a:pt x="0" y="575832"/>
                </a:lnTo>
                <a:lnTo>
                  <a:pt x="1855381" y="575832"/>
                </a:lnTo>
                <a:lnTo>
                  <a:pt x="1855381" y="575831"/>
                </a:lnTo>
                <a:lnTo>
                  <a:pt x="2647214" y="575831"/>
                </a:lnTo>
                <a:lnTo>
                  <a:pt x="2647214" y="311579"/>
                </a:lnTo>
                <a:cubicBezTo>
                  <a:pt x="2647214" y="140014"/>
                  <a:pt x="2505998" y="0"/>
                  <a:pt x="2332958"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5" name="TextBox 34">
            <a:extLst>
              <a:ext uri="{FF2B5EF4-FFF2-40B4-BE49-F238E27FC236}">
                <a16:creationId xmlns:a16="http://schemas.microsoft.com/office/drawing/2014/main" id="{540F223D-1FD7-CBA7-A192-19507F89DD0F}"/>
              </a:ext>
            </a:extLst>
          </p:cNvPr>
          <p:cNvSpPr txBox="1"/>
          <p:nvPr/>
        </p:nvSpPr>
        <p:spPr>
          <a:xfrm>
            <a:off x="5332521" y="2365864"/>
            <a:ext cx="1762622" cy="268663"/>
          </a:xfrm>
          <a:prstGeom prst="rect">
            <a:avLst/>
          </a:prstGeom>
          <a:noFill/>
        </p:spPr>
        <p:txBody>
          <a:bodyPr wrap="square" lIns="91440" tIns="45720" rIns="91440" bIns="45720" anchor="t">
            <a:spAutoFit/>
          </a:bodyPr>
          <a:lstStyle/>
          <a:p>
            <a:pPr algn="l" rtl="0">
              <a:lnSpc>
                <a:spcPts val="1220"/>
              </a:lnSpc>
            </a:pPr>
            <a:r>
              <a:rPr lang="en-IE" b="1" dirty="0" err="1">
                <a:solidFill>
                  <a:schemeClr val="bg1"/>
                </a:solidFill>
              </a:rPr>
              <a:t>Ruoan</a:t>
            </a:r>
            <a:r>
              <a:rPr lang="en-IE" b="1" dirty="0">
                <a:solidFill>
                  <a:schemeClr val="bg1"/>
                </a:solidFill>
              </a:rPr>
              <a:t> </a:t>
            </a:r>
            <a:r>
              <a:rPr lang="en-IE" b="1" dirty="0" err="1">
                <a:solidFill>
                  <a:schemeClr val="bg1"/>
                </a:solidFill>
              </a:rPr>
              <a:t>tuotanto</a:t>
            </a:r>
            <a:endParaRPr lang="en-US" dirty="0">
              <a:solidFill>
                <a:schemeClr val="bg1"/>
              </a:solidFill>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18108" y="8368796"/>
            <a:ext cx="6079197" cy="154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68086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Edistää eettistä kulutusta, jossa asiakkaita rohkaistaan ​​tekemään tietoisia valintoja, jotka asettavat etusijalle kestävyyden, eläinten hyvinvoinnin ja sosiaalisen vaikutuksen. Tämä edellyttää läpinäkyvää viestintää hankinnasta, tuotantomenetelmistä sekä tuotteiden yleisestä ympäristö- ja sosiaalisesta jalanjäljestä. Median hyödyntäminen yhteiskunnan hyödyksi edellyttää markkinointi- ja viestintäkanavien käyttöä kuluttajien kouluttamiseen, tiedottamiseen ja innostamiseen kohti tietoisempia ja tietoisempia kulutustottumuksia.</a:t>
            </a:r>
          </a:p>
        </p:txBody>
      </p:sp>
      <p:sp>
        <p:nvSpPr>
          <p:cNvPr id="43" name="Freeform 42">
            <a:extLst>
              <a:ext uri="{FF2B5EF4-FFF2-40B4-BE49-F238E27FC236}">
                <a16:creationId xmlns:a16="http://schemas.microsoft.com/office/drawing/2014/main" id="{EA07C553-45DB-F557-1724-21E05FD9A6F0}"/>
              </a:ext>
            </a:extLst>
          </p:cNvPr>
          <p:cNvSpPr/>
          <p:nvPr/>
        </p:nvSpPr>
        <p:spPr>
          <a:xfrm>
            <a:off x="-6256" y="8077031"/>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718693" y="8298506"/>
            <a:ext cx="5817704"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Vastuullinen kulutus</a:t>
            </a:r>
            <a:endParaRPr lang="en-US">
              <a:solidFill>
                <a:schemeClr val="bg1"/>
              </a:solidFill>
            </a:endParaRPr>
          </a:p>
        </p:txBody>
      </p:sp>
    </p:spTree>
    <p:extLst>
      <p:ext uri="{BB962C8B-B14F-4D97-AF65-F5344CB8AC3E}">
        <p14:creationId xmlns:p14="http://schemas.microsoft.com/office/powerpoint/2010/main" val="24953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03</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156668" y="3124029"/>
            <a:ext cx="3595823"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Markkinatutkimus</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eettiselle</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elintarvikeliike-toiminnalle</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12</a:t>
            </a:fld>
            <a:endParaRPr lang="en-US" sz="900">
              <a:solidFill>
                <a:schemeClr val="tx1"/>
              </a:solidFill>
            </a:endParaRPr>
          </a:p>
        </p:txBody>
      </p:sp>
    </p:spTree>
    <p:extLst>
      <p:ext uri="{BB962C8B-B14F-4D97-AF65-F5344CB8AC3E}">
        <p14:creationId xmlns:p14="http://schemas.microsoft.com/office/powerpoint/2010/main" val="243462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87798" y="7141445"/>
            <a:ext cx="2462675" cy="2515591"/>
          </a:xfrm>
        </p:spPr>
        <p:txBody>
          <a:bodyPr numCol="1"/>
          <a:lstStyle/>
          <a:p>
            <a:pPr rtl="0">
              <a:lnSpc>
                <a:spcPts val="1320"/>
              </a:lnSpc>
            </a:pPr>
            <a:r>
              <a:rPr lang="fi-FI" sz="1150" dirty="0"/>
              <a:t>Tässä kohtaa erityisesti eettisen elintarvikesektorin kannalta räätälöidyn markkinatutkimuksen tekeminen on erittäin tärkeää. Saat näkemyksiä kuluttajien mieltymyksistä, kilpailutilanteesta ja markkinoiden kasvutrendeistä, voit tehdä tietoon perustuvia päätöksiä, kehittää tehokkaita strategioita ja luoda tuotteita ja kokemuksia, jotka resonoivat kohdeyleisösi kanssa.</a:t>
            </a:r>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t="720"/>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13</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3006038" y="4478922"/>
            <a:ext cx="4229152" cy="2188071"/>
            <a:chOff x="325263" y="481772"/>
            <a:chExt cx="4229152" cy="2188071"/>
          </a:xfrm>
        </p:grpSpPr>
        <p:sp>
          <p:nvSpPr>
            <p:cNvPr id="2" name="Freeform 1">
              <a:extLst>
                <a:ext uri="{FF2B5EF4-FFF2-40B4-BE49-F238E27FC236}">
                  <a16:creationId xmlns:a16="http://schemas.microsoft.com/office/drawing/2014/main" id="{F57E95C6-3FD7-DE5E-8EAB-6F8FDEDC57D0}"/>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90702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139313" y="4757349"/>
            <a:ext cx="4095877" cy="1631216"/>
          </a:xfrm>
          <a:prstGeom prst="rect">
            <a:avLst/>
          </a:prstGeom>
          <a:noFill/>
        </p:spPr>
        <p:txBody>
          <a:bodyPr wrap="square">
            <a:spAutoFit/>
          </a:bodyPr>
          <a:lstStyle/>
          <a:p>
            <a:pPr algn="l" rtl="0"/>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Eettisten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elintarvikeyrityste</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nopeasti</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kehittyvässä</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maailmassa</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kohdemarkkinoiden</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ymmärtäminen</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ja</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alan</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trendien</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edellä</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pysyminen</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on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menestyksen</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kannalta</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ratkaisevaa</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3074861" y="717670"/>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dirty="0" err="1">
                <a:solidFill>
                  <a:schemeClr val="tx1"/>
                </a:solidFill>
                <a:ea typeface="Calibri" panose="020F0502020204030204" pitchFamily="34" charset="0"/>
              </a:rPr>
              <a:t>Markkinatutkimus</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eettiselle</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elintarvikeliiketoiminnalle</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03</a:t>
            </a:r>
            <a:endParaRPr lang="en-US" sz="8800">
              <a:solidFill>
                <a:srgbClr val="F79037"/>
              </a:solidFill>
            </a:endParaRPr>
          </a:p>
        </p:txBody>
      </p:sp>
    </p:spTree>
    <p:extLst>
      <p:ext uri="{BB962C8B-B14F-4D97-AF65-F5344CB8AC3E}">
        <p14:creationId xmlns:p14="http://schemas.microsoft.com/office/powerpoint/2010/main" val="121644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694049" y="0"/>
            <a:ext cx="958594"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4" name="Group 83">
            <a:extLst>
              <a:ext uri="{FF2B5EF4-FFF2-40B4-BE49-F238E27FC236}">
                <a16:creationId xmlns:a16="http://schemas.microsoft.com/office/drawing/2014/main" id="{5C559A25-5588-B37F-C66D-71E2D5180EC0}"/>
              </a:ext>
            </a:extLst>
          </p:cNvPr>
          <p:cNvGrpSpPr/>
          <p:nvPr/>
        </p:nvGrpSpPr>
        <p:grpSpPr>
          <a:xfrm flipH="1">
            <a:off x="453680" y="538929"/>
            <a:ext cx="751562" cy="751372"/>
            <a:chOff x="-283363" y="1317279"/>
            <a:chExt cx="1155372" cy="1155082"/>
          </a:xfrm>
        </p:grpSpPr>
        <p:grpSp>
          <p:nvGrpSpPr>
            <p:cNvPr id="59" name="Graphic 2">
              <a:extLst>
                <a:ext uri="{FF2B5EF4-FFF2-40B4-BE49-F238E27FC236}">
                  <a16:creationId xmlns:a16="http://schemas.microsoft.com/office/drawing/2014/main" id="{BF56DDBA-FA20-C64F-30B9-B6342AF43287}"/>
                </a:ext>
              </a:extLst>
            </p:cNvPr>
            <p:cNvGrpSpPr/>
            <p:nvPr/>
          </p:nvGrpSpPr>
          <p:grpSpPr>
            <a:xfrm>
              <a:off x="292003" y="1364030"/>
              <a:ext cx="548930" cy="549149"/>
              <a:chOff x="6938626" y="2303166"/>
              <a:chExt cx="560186" cy="560410"/>
            </a:xfrm>
            <a:solidFill>
              <a:srgbClr val="F1A0C2"/>
            </a:solidFill>
          </p:grpSpPr>
          <p:sp>
            <p:nvSpPr>
              <p:cNvPr id="60" name="Freeform 59">
                <a:extLst>
                  <a:ext uri="{FF2B5EF4-FFF2-40B4-BE49-F238E27FC236}">
                    <a16:creationId xmlns:a16="http://schemas.microsoft.com/office/drawing/2014/main" id="{BA7263EA-0EC3-2913-5261-BB257B5D9E87}"/>
                  </a:ext>
                </a:extLst>
              </p:cNvPr>
              <p:cNvSpPr/>
              <p:nvPr/>
            </p:nvSpPr>
            <p:spPr>
              <a:xfrm>
                <a:off x="6938626" y="2382588"/>
                <a:ext cx="481362" cy="480989"/>
              </a:xfrm>
              <a:custGeom>
                <a:avLst/>
                <a:gdLst>
                  <a:gd name="connsiteX0" fmla="*/ 457346 w 481362"/>
                  <a:gd name="connsiteY0" fmla="*/ 0 h 480989"/>
                  <a:gd name="connsiteX1" fmla="*/ 481363 w 481362"/>
                  <a:gd name="connsiteY1" fmla="*/ 23395 h 480989"/>
                  <a:gd name="connsiteX2" fmla="*/ 473357 w 481362"/>
                  <a:gd name="connsiteY2" fmla="*/ 32015 h 480989"/>
                  <a:gd name="connsiteX3" fmla="*/ 35209 w 481362"/>
                  <a:gd name="connsiteY3" fmla="*/ 470062 h 480989"/>
                  <a:gd name="connsiteX4" fmla="*/ 26587 w 481362"/>
                  <a:gd name="connsiteY4" fmla="*/ 477758 h 480989"/>
                  <a:gd name="connsiteX5" fmla="*/ 4726 w 481362"/>
                  <a:gd name="connsiteY5" fmla="*/ 475295 h 480989"/>
                  <a:gd name="connsiteX6" fmla="*/ 3187 w 481362"/>
                  <a:gd name="connsiteY6" fmla="*/ 454055 h 480989"/>
                  <a:gd name="connsiteX7" fmla="*/ 9345 w 481362"/>
                  <a:gd name="connsiteY7" fmla="*/ 447282 h 480989"/>
                  <a:gd name="connsiteX8" fmla="*/ 449957 w 481362"/>
                  <a:gd name="connsiteY8" fmla="*/ 6772 h 480989"/>
                  <a:gd name="connsiteX9" fmla="*/ 457346 w 481362"/>
                  <a:gd name="connsiteY9" fmla="*/ 0 h 4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362" h="480989">
                    <a:moveTo>
                      <a:pt x="457346" y="0"/>
                    </a:moveTo>
                    <a:cubicBezTo>
                      <a:pt x="465352" y="8004"/>
                      <a:pt x="473050" y="15392"/>
                      <a:pt x="481363" y="23395"/>
                    </a:cubicBezTo>
                    <a:cubicBezTo>
                      <a:pt x="478592" y="26474"/>
                      <a:pt x="475821" y="29244"/>
                      <a:pt x="473357" y="32015"/>
                    </a:cubicBezTo>
                    <a:cubicBezTo>
                      <a:pt x="327410" y="177928"/>
                      <a:pt x="181156" y="324149"/>
                      <a:pt x="35209" y="470062"/>
                    </a:cubicBezTo>
                    <a:cubicBezTo>
                      <a:pt x="32438" y="472832"/>
                      <a:pt x="29974" y="475911"/>
                      <a:pt x="26587" y="477758"/>
                    </a:cubicBezTo>
                    <a:cubicBezTo>
                      <a:pt x="18890" y="482683"/>
                      <a:pt x="11192" y="482067"/>
                      <a:pt x="4726" y="475295"/>
                    </a:cubicBezTo>
                    <a:cubicBezTo>
                      <a:pt x="-1124" y="468831"/>
                      <a:pt x="-1432" y="461443"/>
                      <a:pt x="3187" y="454055"/>
                    </a:cubicBezTo>
                    <a:cubicBezTo>
                      <a:pt x="4726" y="451592"/>
                      <a:pt x="7189" y="449437"/>
                      <a:pt x="9345" y="447282"/>
                    </a:cubicBezTo>
                    <a:cubicBezTo>
                      <a:pt x="156215" y="300446"/>
                      <a:pt x="303086" y="153609"/>
                      <a:pt x="449957" y="6772"/>
                    </a:cubicBezTo>
                    <a:cubicBezTo>
                      <a:pt x="452112" y="4310"/>
                      <a:pt x="454883" y="2155"/>
                      <a:pt x="457346" y="0"/>
                    </a:cubicBezTo>
                    <a:close/>
                  </a:path>
                </a:pathLst>
              </a:custGeom>
              <a:grpFill/>
              <a:ln w="3074"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816231BB-C434-2943-46FC-D1064F9F80A7}"/>
                  </a:ext>
                </a:extLst>
              </p:cNvPr>
              <p:cNvSpPr/>
              <p:nvPr/>
            </p:nvSpPr>
            <p:spPr>
              <a:xfrm>
                <a:off x="7294364" y="2471801"/>
                <a:ext cx="204448" cy="120677"/>
              </a:xfrm>
              <a:custGeom>
                <a:avLst/>
                <a:gdLst>
                  <a:gd name="connsiteX0" fmla="*/ 0 w 204448"/>
                  <a:gd name="connsiteY0" fmla="*/ 105645 h 120677"/>
                  <a:gd name="connsiteX1" fmla="*/ 103764 w 204448"/>
                  <a:gd name="connsiteY1" fmla="*/ 2521 h 120677"/>
                  <a:gd name="connsiteX2" fmla="*/ 113001 w 204448"/>
                  <a:gd name="connsiteY2" fmla="*/ 58 h 120677"/>
                  <a:gd name="connsiteX3" fmla="*/ 204449 w 204448"/>
                  <a:gd name="connsiteY3" fmla="*/ 13911 h 120677"/>
                  <a:gd name="connsiteX4" fmla="*/ 196135 w 204448"/>
                  <a:gd name="connsiteY4" fmla="*/ 23146 h 120677"/>
                  <a:gd name="connsiteX5" fmla="*/ 106535 w 204448"/>
                  <a:gd name="connsiteY5" fmla="*/ 113033 h 120677"/>
                  <a:gd name="connsiteX6" fmla="*/ 85598 w 204448"/>
                  <a:gd name="connsiteY6" fmla="*/ 120113 h 120677"/>
                  <a:gd name="connsiteX7" fmla="*/ 4926 w 204448"/>
                  <a:gd name="connsiteY7" fmla="*/ 107800 h 120677"/>
                  <a:gd name="connsiteX8" fmla="*/ 0 w 204448"/>
                  <a:gd name="connsiteY8" fmla="*/ 105645 h 12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48" h="120677">
                    <a:moveTo>
                      <a:pt x="0" y="105645"/>
                    </a:moveTo>
                    <a:cubicBezTo>
                      <a:pt x="35101" y="70552"/>
                      <a:pt x="69279" y="36383"/>
                      <a:pt x="103764" y="2521"/>
                    </a:cubicBezTo>
                    <a:cubicBezTo>
                      <a:pt x="105919" y="674"/>
                      <a:pt x="110230" y="-250"/>
                      <a:pt x="113001" y="58"/>
                    </a:cubicBezTo>
                    <a:cubicBezTo>
                      <a:pt x="142868" y="4368"/>
                      <a:pt x="172735" y="8985"/>
                      <a:pt x="204449" y="13911"/>
                    </a:cubicBezTo>
                    <a:cubicBezTo>
                      <a:pt x="201062" y="17605"/>
                      <a:pt x="198599" y="20375"/>
                      <a:pt x="196135" y="23146"/>
                    </a:cubicBezTo>
                    <a:cubicBezTo>
                      <a:pt x="166269" y="53006"/>
                      <a:pt x="136094" y="82866"/>
                      <a:pt x="106535" y="113033"/>
                    </a:cubicBezTo>
                    <a:cubicBezTo>
                      <a:pt x="100377" y="119190"/>
                      <a:pt x="94835" y="121960"/>
                      <a:pt x="85598" y="120113"/>
                    </a:cubicBezTo>
                    <a:cubicBezTo>
                      <a:pt x="58810" y="115188"/>
                      <a:pt x="31714" y="111802"/>
                      <a:pt x="4926" y="107800"/>
                    </a:cubicBezTo>
                    <a:cubicBezTo>
                      <a:pt x="3695" y="107492"/>
                      <a:pt x="2463" y="106569"/>
                      <a:pt x="0" y="105645"/>
                    </a:cubicBezTo>
                    <a:close/>
                  </a:path>
                </a:pathLst>
              </a:custGeom>
              <a:grpFill/>
              <a:ln w="3074"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432DA418-6930-1588-1C38-E91CA8A06CD5}"/>
                  </a:ext>
                </a:extLst>
              </p:cNvPr>
              <p:cNvSpPr/>
              <p:nvPr/>
            </p:nvSpPr>
            <p:spPr>
              <a:xfrm>
                <a:off x="7210892" y="2303166"/>
                <a:ext cx="119535" cy="203477"/>
              </a:xfrm>
              <a:custGeom>
                <a:avLst/>
                <a:gdLst>
                  <a:gd name="connsiteX0" fmla="*/ 105640 w 119535"/>
                  <a:gd name="connsiteY0" fmla="*/ 0 h 203477"/>
                  <a:gd name="connsiteX1" fmla="*/ 119496 w 119535"/>
                  <a:gd name="connsiteY1" fmla="*/ 92042 h 203477"/>
                  <a:gd name="connsiteX2" fmla="*/ 116109 w 119535"/>
                  <a:gd name="connsiteY2" fmla="*/ 101893 h 203477"/>
                  <a:gd name="connsiteX3" fmla="*/ 16040 w 119535"/>
                  <a:gd name="connsiteY3" fmla="*/ 202247 h 203477"/>
                  <a:gd name="connsiteX4" fmla="*/ 12653 w 119535"/>
                  <a:gd name="connsiteY4" fmla="*/ 203478 h 203477"/>
                  <a:gd name="connsiteX5" fmla="*/ 2184 w 119535"/>
                  <a:gd name="connsiteY5" fmla="*/ 138217 h 203477"/>
                  <a:gd name="connsiteX6" fmla="*/ 20659 w 119535"/>
                  <a:gd name="connsiteY6" fmla="*/ 83731 h 203477"/>
                  <a:gd name="connsiteX7" fmla="*/ 96095 w 119535"/>
                  <a:gd name="connsiteY7" fmla="*/ 9235 h 203477"/>
                  <a:gd name="connsiteX8" fmla="*/ 105640 w 119535"/>
                  <a:gd name="connsiteY8" fmla="*/ 0 h 20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5" h="203477">
                    <a:moveTo>
                      <a:pt x="105640" y="0"/>
                    </a:moveTo>
                    <a:cubicBezTo>
                      <a:pt x="110567" y="32015"/>
                      <a:pt x="115185" y="61875"/>
                      <a:pt x="119496" y="92042"/>
                    </a:cubicBezTo>
                    <a:cubicBezTo>
                      <a:pt x="119804" y="95121"/>
                      <a:pt x="118264" y="99738"/>
                      <a:pt x="116109" y="101893"/>
                    </a:cubicBezTo>
                    <a:cubicBezTo>
                      <a:pt x="82855" y="135447"/>
                      <a:pt x="49294" y="168693"/>
                      <a:pt x="16040" y="202247"/>
                    </a:cubicBezTo>
                    <a:cubicBezTo>
                      <a:pt x="15424" y="202862"/>
                      <a:pt x="14808" y="202862"/>
                      <a:pt x="12653" y="203478"/>
                    </a:cubicBezTo>
                    <a:cubicBezTo>
                      <a:pt x="9266" y="181622"/>
                      <a:pt x="7727" y="159150"/>
                      <a:pt x="2184" y="138217"/>
                    </a:cubicBezTo>
                    <a:cubicBezTo>
                      <a:pt x="-3974" y="114822"/>
                      <a:pt x="3108" y="99430"/>
                      <a:pt x="20659" y="83731"/>
                    </a:cubicBezTo>
                    <a:cubicBezTo>
                      <a:pt x="47139" y="60335"/>
                      <a:pt x="70847" y="34170"/>
                      <a:pt x="96095" y="9235"/>
                    </a:cubicBezTo>
                    <a:cubicBezTo>
                      <a:pt x="98559" y="6464"/>
                      <a:pt x="101330" y="4002"/>
                      <a:pt x="105640" y="0"/>
                    </a:cubicBezTo>
                    <a:close/>
                  </a:path>
                </a:pathLst>
              </a:custGeom>
              <a:grpFill/>
              <a:ln w="3074" cap="flat">
                <a:noFill/>
                <a:prstDash val="solid"/>
                <a:miter/>
              </a:ln>
            </p:spPr>
            <p:txBody>
              <a:bodyPr rtlCol="0" anchor="ctr"/>
              <a:lstStyle/>
              <a:p>
                <a:pPr algn="l" rtl="0"/>
                <a:endParaRPr lang="en-US"/>
              </a:p>
            </p:txBody>
          </p:sp>
        </p:grpSp>
        <p:sp>
          <p:nvSpPr>
            <p:cNvPr id="63" name="Freeform 62">
              <a:extLst>
                <a:ext uri="{FF2B5EF4-FFF2-40B4-BE49-F238E27FC236}">
                  <a16:creationId xmlns:a16="http://schemas.microsoft.com/office/drawing/2014/main" id="{861CB1D7-CAFF-13A7-3299-0563C1724655}"/>
                </a:ext>
              </a:extLst>
            </p:cNvPr>
            <p:cNvSpPr/>
            <p:nvPr/>
          </p:nvSpPr>
          <p:spPr>
            <a:xfrm>
              <a:off x="-283363" y="1317279"/>
              <a:ext cx="1155372" cy="1155082"/>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000000"/>
            </a:solidFill>
            <a:ln w="3074" cap="flat">
              <a:noFill/>
              <a:prstDash val="solid"/>
              <a:miter/>
            </a:ln>
          </p:spPr>
          <p:txBody>
            <a:bodyPr rtlCol="0" anchor="ctr"/>
            <a:lstStyle/>
            <a:p>
              <a:pPr algn="l" rtl="0"/>
              <a:endParaRPr lang="en-US"/>
            </a:p>
          </p:txBody>
        </p:sp>
      </p:grpSp>
      <p:grpSp>
        <p:nvGrpSpPr>
          <p:cNvPr id="64" name="Group 63">
            <a:extLst>
              <a:ext uri="{FF2B5EF4-FFF2-40B4-BE49-F238E27FC236}">
                <a16:creationId xmlns:a16="http://schemas.microsoft.com/office/drawing/2014/main" id="{DE3DB43A-AFD8-4669-F92F-0C2AC9F310CD}"/>
              </a:ext>
            </a:extLst>
          </p:cNvPr>
          <p:cNvGrpSpPr/>
          <p:nvPr/>
        </p:nvGrpSpPr>
        <p:grpSpPr>
          <a:xfrm>
            <a:off x="526819" y="3754357"/>
            <a:ext cx="648048" cy="748347"/>
            <a:chOff x="8823055" y="3850915"/>
            <a:chExt cx="751563" cy="867883"/>
          </a:xfrm>
        </p:grpSpPr>
        <p:sp>
          <p:nvSpPr>
            <p:cNvPr id="65" name="Freeform 64">
              <a:extLst>
                <a:ext uri="{FF2B5EF4-FFF2-40B4-BE49-F238E27FC236}">
                  <a16:creationId xmlns:a16="http://schemas.microsoft.com/office/drawing/2014/main" id="{45A6EE6F-73A8-8806-2EDE-54960FA55A0D}"/>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66" name="Graphic 2">
              <a:extLst>
                <a:ext uri="{FF2B5EF4-FFF2-40B4-BE49-F238E27FC236}">
                  <a16:creationId xmlns:a16="http://schemas.microsoft.com/office/drawing/2014/main" id="{537FABEC-986D-456F-609C-CBF0C7D26BC7}"/>
                </a:ext>
              </a:extLst>
            </p:cNvPr>
            <p:cNvGrpSpPr/>
            <p:nvPr/>
          </p:nvGrpSpPr>
          <p:grpSpPr>
            <a:xfrm>
              <a:off x="8823055" y="3850915"/>
              <a:ext cx="751563" cy="867883"/>
              <a:chOff x="8823055" y="3850915"/>
              <a:chExt cx="751563" cy="867883"/>
            </a:xfrm>
            <a:solidFill>
              <a:srgbClr val="010101"/>
            </a:solidFill>
          </p:grpSpPr>
          <p:sp>
            <p:nvSpPr>
              <p:cNvPr id="67" name="Freeform 66">
                <a:extLst>
                  <a:ext uri="{FF2B5EF4-FFF2-40B4-BE49-F238E27FC236}">
                    <a16:creationId xmlns:a16="http://schemas.microsoft.com/office/drawing/2014/main" id="{23C4FF0E-9DEA-995C-098A-DC50C0AD9DFB}"/>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F806A1AC-27ED-9373-543F-B1A940D35979}"/>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FF4E0FF0-A504-9272-062B-E9E4E2B7EE7A}"/>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4ABA8E8-5D51-5591-FA4B-578E46B9795C}"/>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68758EB2-9926-F7B9-1FB4-BE4A8D4581E8}"/>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274AEC86-7656-87F2-1C3A-8AF257CE4F18}"/>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838290C2-DFE9-2E19-0BCE-1C77048F0512}"/>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82B83E6-B01B-4564-8D52-BF31D4646084}"/>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A6EE0B8F-9F1F-BBF8-417B-64A6ABCBDBDE}"/>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85" name="Group 84">
            <a:extLst>
              <a:ext uri="{FF2B5EF4-FFF2-40B4-BE49-F238E27FC236}">
                <a16:creationId xmlns:a16="http://schemas.microsoft.com/office/drawing/2014/main" id="{FED552A4-3EA4-18BE-0F1F-4B2AA1ADCDB6}"/>
              </a:ext>
            </a:extLst>
          </p:cNvPr>
          <p:cNvGrpSpPr/>
          <p:nvPr/>
        </p:nvGrpSpPr>
        <p:grpSpPr>
          <a:xfrm>
            <a:off x="566318" y="6640401"/>
            <a:ext cx="834140" cy="849362"/>
            <a:chOff x="7860" y="6939380"/>
            <a:chExt cx="1220032" cy="1242297"/>
          </a:xfrm>
        </p:grpSpPr>
        <p:grpSp>
          <p:nvGrpSpPr>
            <p:cNvPr id="76" name="Graphic 303">
              <a:extLst>
                <a:ext uri="{FF2B5EF4-FFF2-40B4-BE49-F238E27FC236}">
                  <a16:creationId xmlns:a16="http://schemas.microsoft.com/office/drawing/2014/main" id="{FDFD8DFE-3C31-3709-680A-F6487493A7E9}"/>
                </a:ext>
              </a:extLst>
            </p:cNvPr>
            <p:cNvGrpSpPr/>
            <p:nvPr/>
          </p:nvGrpSpPr>
          <p:grpSpPr>
            <a:xfrm>
              <a:off x="206174" y="6977964"/>
              <a:ext cx="982858" cy="1164978"/>
              <a:chOff x="8477971" y="2116696"/>
              <a:chExt cx="982858" cy="1164978"/>
            </a:xfrm>
            <a:solidFill>
              <a:srgbClr val="F1A0C2"/>
            </a:solidFill>
          </p:grpSpPr>
          <p:sp>
            <p:nvSpPr>
              <p:cNvPr id="77" name="Freeform 76">
                <a:extLst>
                  <a:ext uri="{FF2B5EF4-FFF2-40B4-BE49-F238E27FC236}">
                    <a16:creationId xmlns:a16="http://schemas.microsoft.com/office/drawing/2014/main" id="{65BD27B1-ED02-49D9-79A5-F0EAD069985B}"/>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grpFill/>
              <a:ln w="3330"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15F1A070-B1F5-5537-793A-23077F7B1BBA}"/>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grpFill/>
              <a:ln w="3330" cap="flat">
                <a:noFill/>
                <a:prstDash val="solid"/>
                <a:miter/>
              </a:ln>
            </p:spPr>
            <p:txBody>
              <a:bodyPr rtlCol="0" anchor="ctr"/>
              <a:lstStyle/>
              <a:p>
                <a:pPr algn="l" rtl="0"/>
                <a:endParaRPr lang="en-US"/>
              </a:p>
            </p:txBody>
          </p:sp>
        </p:grpSp>
        <p:grpSp>
          <p:nvGrpSpPr>
            <p:cNvPr id="79" name="Graphic 303">
              <a:extLst>
                <a:ext uri="{FF2B5EF4-FFF2-40B4-BE49-F238E27FC236}">
                  <a16:creationId xmlns:a16="http://schemas.microsoft.com/office/drawing/2014/main" id="{5FE24A3F-3E41-30D6-438C-02406DEECD4C}"/>
                </a:ext>
              </a:extLst>
            </p:cNvPr>
            <p:cNvGrpSpPr/>
            <p:nvPr/>
          </p:nvGrpSpPr>
          <p:grpSpPr>
            <a:xfrm>
              <a:off x="7860" y="6939380"/>
              <a:ext cx="1220032" cy="1242297"/>
              <a:chOff x="8279657" y="2078112"/>
              <a:chExt cx="1220032" cy="1242297"/>
            </a:xfrm>
            <a:solidFill>
              <a:srgbClr val="000000"/>
            </a:solidFill>
          </p:grpSpPr>
          <p:sp>
            <p:nvSpPr>
              <p:cNvPr id="80" name="Freeform 79">
                <a:extLst>
                  <a:ext uri="{FF2B5EF4-FFF2-40B4-BE49-F238E27FC236}">
                    <a16:creationId xmlns:a16="http://schemas.microsoft.com/office/drawing/2014/main" id="{D4C6AF89-A0B7-0AA2-6259-E6AB7438B90A}"/>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EAAA2666-17D5-F253-06E3-90F02DADFB7D}"/>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EA73AE17-0A7B-766D-6993-D0A29763CFC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A15110EF-41E0-04F0-A48F-FEFAE0E668D2}"/>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grpSp>
        <p:nvGrpSpPr>
          <p:cNvPr id="86" name="Group 85">
            <a:extLst>
              <a:ext uri="{FF2B5EF4-FFF2-40B4-BE49-F238E27FC236}">
                <a16:creationId xmlns:a16="http://schemas.microsoft.com/office/drawing/2014/main" id="{96D9ECE8-94CE-68C7-801D-99BC040DB63B}"/>
              </a:ext>
            </a:extLst>
          </p:cNvPr>
          <p:cNvGrpSpPr/>
          <p:nvPr/>
        </p:nvGrpSpPr>
        <p:grpSpPr>
          <a:xfrm>
            <a:off x="1652643" y="4246387"/>
            <a:ext cx="588235" cy="123096"/>
            <a:chOff x="3931516" y="7479258"/>
            <a:chExt cx="497571" cy="104123"/>
          </a:xfrm>
          <a:solidFill>
            <a:schemeClr val="tx1"/>
          </a:solidFill>
        </p:grpSpPr>
        <p:cxnSp>
          <p:nvCxnSpPr>
            <p:cNvPr id="87" name="Straight Connector 86">
              <a:extLst>
                <a:ext uri="{FF2B5EF4-FFF2-40B4-BE49-F238E27FC236}">
                  <a16:creationId xmlns:a16="http://schemas.microsoft.com/office/drawing/2014/main" id="{0AF14A05-6F8A-869C-15BA-AEE7550C7AB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B619660-90BB-50A8-4CF1-2CCCAB8F1909}"/>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9" name="TextBox 88">
            <a:extLst>
              <a:ext uri="{FF2B5EF4-FFF2-40B4-BE49-F238E27FC236}">
                <a16:creationId xmlns:a16="http://schemas.microsoft.com/office/drawing/2014/main" id="{55C5A7CA-46E0-E469-CA8E-DA7BFCACC13B}"/>
              </a:ext>
            </a:extLst>
          </p:cNvPr>
          <p:cNvSpPr txBox="1"/>
          <p:nvPr/>
        </p:nvSpPr>
        <p:spPr>
          <a:xfrm>
            <a:off x="2264200" y="4102594"/>
            <a:ext cx="5466529" cy="400110"/>
          </a:xfrm>
          <a:prstGeom prst="rect">
            <a:avLst/>
          </a:prstGeom>
          <a:noFill/>
        </p:spPr>
        <p:txBody>
          <a:bodyPr wrap="square">
            <a:spAutoFit/>
          </a:bodyPr>
          <a:lstStyle/>
          <a:p>
            <a:pPr algn="l" rtl="0">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Kilpailumaiseman ymmärtäminen:</a:t>
            </a:r>
          </a:p>
        </p:txBody>
      </p:sp>
      <p:sp>
        <p:nvSpPr>
          <p:cNvPr id="90" name="Text Placeholder 2">
            <a:extLst>
              <a:ext uri="{FF2B5EF4-FFF2-40B4-BE49-F238E27FC236}">
                <a16:creationId xmlns:a16="http://schemas.microsoft.com/office/drawing/2014/main" id="{B1A75EA1-A4E1-EB90-7F43-8E94D053D569}"/>
              </a:ext>
            </a:extLst>
          </p:cNvPr>
          <p:cNvSpPr txBox="1">
            <a:spLocks/>
          </p:cNvSpPr>
          <p:nvPr/>
        </p:nvSpPr>
        <p:spPr>
          <a:xfrm>
            <a:off x="2343827" y="4668673"/>
            <a:ext cx="492647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rtl="0">
              <a:buClr>
                <a:srgbClr val="F1A0C2"/>
              </a:buClr>
              <a:buFont typeface="+mj-lt"/>
              <a:buAutoNum type="arabicPeriod"/>
              <a:tabLst>
                <a:tab pos="177800" algn="l"/>
              </a:tabLst>
            </a:pPr>
            <a:r>
              <a:rPr lang="fi-FI" b="1" dirty="0">
                <a:solidFill>
                  <a:srgbClr val="F79037"/>
                </a:solidFill>
                <a:hlinkClick r:id="rId2" action="ppaction://hlinkfile">
                  <a:extLst>
                    <a:ext uri="{A12FA001-AC4F-418D-AE19-62706E023703}">
                      <ahyp:hlinkClr xmlns:ahyp="http://schemas.microsoft.com/office/drawing/2018/hyperlinkcolor" val="tx"/>
                    </a:ext>
                  </a:extLst>
                </a:hlinkClick>
              </a:rPr>
              <a:t>SWOT-analyysi</a:t>
            </a:r>
            <a:r>
              <a:rPr lang="fi-FI" b="1" dirty="0">
                <a:solidFill>
                  <a:srgbClr val="0563C1"/>
                </a:solidFill>
                <a:hlinkClick r:id="rId2" action="ppaction://hlinkfile">
                  <a:extLst>
                    <a:ext uri="{A12FA001-AC4F-418D-AE19-62706E023703}">
                      <ahyp:hlinkClr xmlns:ahyp="http://schemas.microsoft.com/office/drawing/2018/hyperlinkcolor" val="tx"/>
                    </a:ext>
                  </a:extLst>
                </a:hlinkClick>
              </a:rPr>
              <a:t>:</a:t>
            </a:r>
            <a:r>
              <a:rPr lang="fi-FI" b="1" dirty="0">
                <a:solidFill>
                  <a:srgbClr val="0563C1"/>
                </a:solidFill>
              </a:rPr>
              <a:t> </a:t>
            </a:r>
            <a:r>
              <a:rPr lang="fi-FI" dirty="0">
                <a:solidFill>
                  <a:schemeClr val="tx1"/>
                </a:solidFill>
              </a:rPr>
              <a:t>Suorita SWOT-analyysi arvioidaksesi kilpailijoiden vahvuuksia, heikkouksia, mahdollisuuksia ja uhkia. Tunnista, mikä erottaa eettisen elintarvikeyrityksesi perinteisistä kilpailijoista ja muista eettisistä elintarvikealan yrityksistä. Käytä tätä analyysiä markkinointiasemasi, tuotteiden erottelun ja kilpailustrategiastasi tiedottamiseen.</a:t>
            </a:r>
          </a:p>
          <a:p>
            <a:pPr marL="228600" lvl="0" indent="-228600" algn="l" rtl="0">
              <a:buClr>
                <a:srgbClr val="F1A0C2"/>
              </a:buClr>
              <a:buFont typeface="+mj-lt"/>
              <a:buAutoNum type="arabicPeriod"/>
              <a:tabLst>
                <a:tab pos="177800" algn="l"/>
              </a:tabLst>
            </a:pPr>
            <a:r>
              <a:rPr lang="fi-FI" b="1" dirty="0">
                <a:solidFill>
                  <a:srgbClr val="F79037"/>
                </a:solidFill>
                <a:latin typeface="Calibri"/>
                <a:cs typeface="Calibri"/>
                <a:hlinkClick r:id="rId3" action="ppaction://hlinkfile">
                  <a:extLst>
                    <a:ext uri="{A12FA001-AC4F-418D-AE19-62706E023703}">
                      <ahyp:hlinkClr xmlns:ahyp="http://schemas.microsoft.com/office/drawing/2018/hyperlinkcolor" val="tx"/>
                    </a:ext>
                  </a:extLst>
                </a:hlinkClick>
              </a:rPr>
              <a:t>Kilpailijatutkimus</a:t>
            </a:r>
            <a:r>
              <a:rPr lang="fi-FI" b="1" dirty="0">
                <a:solidFill>
                  <a:srgbClr val="F79037"/>
                </a:solidFill>
                <a:latin typeface="Calibri"/>
                <a:cs typeface="Calibri"/>
              </a:rPr>
              <a:t>: </a:t>
            </a:r>
            <a:r>
              <a:rPr lang="fi-FI" dirty="0">
                <a:solidFill>
                  <a:schemeClr val="tx1"/>
                </a:solidFill>
                <a:latin typeface="Calibri"/>
                <a:cs typeface="Calibri"/>
              </a:rPr>
              <a:t>Kerää tietoa kilpailijoiden tuotteista, hinnoittelusta, jakelukanavista, markkinointistrategioista ja asiakasarvosteluista. Analysoi heidän verkkonäkyvyyttä, sosiaalisen median sitoutumista ja asiakkaiden palautetta saadaksesi käsityksen heidän vahvuuksistaan ​​ja heikkouksistaan ​​(Passikoff2003).</a:t>
            </a:r>
          </a:p>
          <a:p>
            <a:pPr marL="228600" lvl="0" indent="-228600" algn="l" rtl="0">
              <a:buClr>
                <a:srgbClr val="F1A0C2"/>
              </a:buClr>
              <a:buFont typeface="+mj-lt"/>
              <a:buAutoNum type="arabicPeriod"/>
              <a:tabLst>
                <a:tab pos="177800" algn="l"/>
              </a:tabLst>
            </a:pPr>
            <a:endParaRPr lang="en-US" dirty="0">
              <a:solidFill>
                <a:schemeClr val="tx1"/>
              </a:solidFill>
            </a:endParaRPr>
          </a:p>
        </p:txBody>
      </p:sp>
      <p:grpSp>
        <p:nvGrpSpPr>
          <p:cNvPr id="96" name="Group 95">
            <a:extLst>
              <a:ext uri="{FF2B5EF4-FFF2-40B4-BE49-F238E27FC236}">
                <a16:creationId xmlns:a16="http://schemas.microsoft.com/office/drawing/2014/main" id="{C152950D-EDEC-7EE9-5828-6B2399C68566}"/>
              </a:ext>
            </a:extLst>
          </p:cNvPr>
          <p:cNvGrpSpPr/>
          <p:nvPr/>
        </p:nvGrpSpPr>
        <p:grpSpPr>
          <a:xfrm>
            <a:off x="1659621" y="7067476"/>
            <a:ext cx="588235" cy="123096"/>
            <a:chOff x="3931516" y="7479258"/>
            <a:chExt cx="497571" cy="104123"/>
          </a:xfrm>
          <a:solidFill>
            <a:schemeClr val="tx1"/>
          </a:solidFill>
        </p:grpSpPr>
        <p:cxnSp>
          <p:nvCxnSpPr>
            <p:cNvPr id="97" name="Straight Connector 96">
              <a:extLst>
                <a:ext uri="{FF2B5EF4-FFF2-40B4-BE49-F238E27FC236}">
                  <a16:creationId xmlns:a16="http://schemas.microsoft.com/office/drawing/2014/main" id="{A6259FC6-F6BB-1780-D558-B6314ACBD18D}"/>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41833D5-7B25-5FE7-59E3-BFD5BDAD138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9" name="TextBox 98">
            <a:extLst>
              <a:ext uri="{FF2B5EF4-FFF2-40B4-BE49-F238E27FC236}">
                <a16:creationId xmlns:a16="http://schemas.microsoft.com/office/drawing/2014/main" id="{42C28D32-70B6-EC5E-80D8-599526A77981}"/>
              </a:ext>
            </a:extLst>
          </p:cNvPr>
          <p:cNvSpPr txBox="1"/>
          <p:nvPr/>
        </p:nvSpPr>
        <p:spPr>
          <a:xfrm>
            <a:off x="2271178" y="6923683"/>
            <a:ext cx="5466529" cy="707886"/>
          </a:xfrm>
          <a:prstGeom prst="rect">
            <a:avLst/>
          </a:prstGeom>
          <a:noFill/>
        </p:spPr>
        <p:txBody>
          <a:bodyPr wrap="square">
            <a:spAutoFit/>
          </a:bodyPr>
          <a:lstStyle/>
          <a:p>
            <a:pPr algn="l" rtl="0">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Markkinoiden kasvutrendien ennustaminen:</a:t>
            </a:r>
          </a:p>
          <a:p>
            <a:pPr algn="l" rtl="0">
              <a:lnSpc>
                <a:spcPts val="2440"/>
              </a:lnSpc>
              <a:tabLst>
                <a:tab pos="177800" algn="l"/>
              </a:tabLst>
            </a:pPr>
            <a:endParaRPr lang="en-US" sz="2000" b="1" dirty="0">
              <a:solidFill>
                <a:srgbClr val="F1A0C2"/>
              </a:solidFill>
              <a:latin typeface="Calibri" panose="020F0502020204030204" pitchFamily="34" charset="0"/>
              <a:cs typeface="Calibri" panose="020F0502020204030204" pitchFamily="34" charset="0"/>
            </a:endParaRPr>
          </a:p>
        </p:txBody>
      </p:sp>
      <p:sp>
        <p:nvSpPr>
          <p:cNvPr id="100" name="Text Placeholder 2">
            <a:extLst>
              <a:ext uri="{FF2B5EF4-FFF2-40B4-BE49-F238E27FC236}">
                <a16:creationId xmlns:a16="http://schemas.microsoft.com/office/drawing/2014/main" id="{E9BDE7E2-3E0A-261D-A4A6-76193FDBD9A9}"/>
              </a:ext>
            </a:extLst>
          </p:cNvPr>
          <p:cNvSpPr txBox="1">
            <a:spLocks/>
          </p:cNvSpPr>
          <p:nvPr/>
        </p:nvSpPr>
        <p:spPr>
          <a:xfrm>
            <a:off x="2350805" y="7489762"/>
            <a:ext cx="4926479" cy="263395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rtl="0">
              <a:buClr>
                <a:srgbClr val="F1A0C2"/>
              </a:buClr>
              <a:buFont typeface="+mj-lt"/>
              <a:buAutoNum type="arabicPeriod"/>
              <a:tabLst>
                <a:tab pos="177800" algn="l"/>
              </a:tabLst>
            </a:pPr>
            <a:r>
              <a:rPr lang="fi-FI" b="1" dirty="0">
                <a:solidFill>
                  <a:schemeClr val="tx1"/>
                </a:solidFill>
              </a:rPr>
              <a:t>Toimialan trendien seuranta</a:t>
            </a:r>
            <a:r>
              <a:rPr lang="fi-FI" dirty="0">
                <a:solidFill>
                  <a:schemeClr val="tx1"/>
                </a:solidFill>
              </a:rPr>
              <a:t>: Pysy ajan tasalla alan trendeistä seuraamalla alan julkaisuja, osallistumalla konferensseihin ja messuihin sekä seuraamalla keskeisiä vaikuttajia ja ajatusjohtajia. Tunnista eettisen ruoan, kestävyyden, terveyden ja hyvinvoinnin sekä kuluttajakäyttäytymisten nousevat trendit, jotka voivat vaikuttaa yritykseesi.</a:t>
            </a:r>
          </a:p>
          <a:p>
            <a:pPr marL="228600" lvl="0" indent="-228600" algn="l" rtl="0">
              <a:buClr>
                <a:srgbClr val="F1A0C2"/>
              </a:buClr>
              <a:buFont typeface="+mj-lt"/>
              <a:buAutoNum type="arabicPeriod"/>
              <a:tabLst>
                <a:tab pos="177800" algn="l"/>
              </a:tabLst>
            </a:pPr>
            <a:r>
              <a:rPr lang="fi-FI" b="1" dirty="0">
                <a:solidFill>
                  <a:schemeClr val="tx1"/>
                </a:solidFill>
              </a:rPr>
              <a:t>Markkinatietojen analysointi: </a:t>
            </a:r>
            <a:r>
              <a:rPr lang="fi-FI" dirty="0">
                <a:solidFill>
                  <a:schemeClr val="tx1"/>
                </a:solidFill>
              </a:rPr>
              <a:t>Analysoi markkinatietoja, kuten myyntilukuja, markkinaosuuksia ja kasvuvauhtia, saadaksesi syvemmän käsityksen eettisen elintarvikesektorin nykytilasta ja tulevaisuuden mahdollisuuksista. Käytä tilastotekniikoita ja tietojen visualisointityökaluja kuvioiden tunnistamiseen ja datapohjaisten ennusteiden tekemiseen.</a:t>
            </a:r>
          </a:p>
          <a:p>
            <a:pPr marL="228600" lvl="0" indent="-228600" algn="l" rtl="0">
              <a:buClr>
                <a:srgbClr val="F1A0C2"/>
              </a:buClr>
              <a:buFont typeface="+mj-lt"/>
              <a:buAutoNum type="arabicPeriod"/>
              <a:tabLst>
                <a:tab pos="177800" algn="l"/>
              </a:tabLst>
            </a:pPr>
            <a:r>
              <a:rPr lang="fi-FI" b="1" dirty="0">
                <a:solidFill>
                  <a:schemeClr val="tx1"/>
                </a:solidFill>
              </a:rPr>
              <a:t>Nousevia mahdollisuuksia</a:t>
            </a:r>
            <a:r>
              <a:rPr lang="fi-FI" dirty="0">
                <a:solidFill>
                  <a:schemeClr val="tx1"/>
                </a:solidFill>
              </a:rPr>
              <a:t>: Tunnista eettisen elintarvikesektorin nousevat mahdollisuudet, kuten kasvipohjaisten ruokavalioiden kasvava suosio, kestävien pakkausratkaisujen kysyntä tai verkkoruoan toimituspalveluiden kasvu. Arvioi näitä mahdollisuuksia markkinoiden kysynnän, toteutettavuuden ja liiketoimintatavoitteidesi mukautumisen kannalta.</a:t>
            </a:r>
          </a:p>
          <a:p>
            <a:pPr marL="228600" lvl="0" indent="-228600" algn="l" rtl="0">
              <a:buClr>
                <a:srgbClr val="F1A0C2"/>
              </a:buClr>
              <a:buFont typeface="+mj-lt"/>
              <a:buAutoNum type="arabicPeriod"/>
              <a:tabLst>
                <a:tab pos="177800" algn="l"/>
              </a:tabLst>
            </a:pPr>
            <a:endParaRPr lang="en-US" dirty="0">
              <a:solidFill>
                <a:schemeClr val="tx1"/>
              </a:solidFill>
            </a:endParaRPr>
          </a:p>
        </p:txBody>
      </p:sp>
      <p:grpSp>
        <p:nvGrpSpPr>
          <p:cNvPr id="101" name="Group 100">
            <a:extLst>
              <a:ext uri="{FF2B5EF4-FFF2-40B4-BE49-F238E27FC236}">
                <a16:creationId xmlns:a16="http://schemas.microsoft.com/office/drawing/2014/main" id="{91E5A0AB-1A34-A549-AECB-B5C08639F05B}"/>
              </a:ext>
            </a:extLst>
          </p:cNvPr>
          <p:cNvGrpSpPr/>
          <p:nvPr/>
        </p:nvGrpSpPr>
        <p:grpSpPr>
          <a:xfrm>
            <a:off x="1659621" y="815107"/>
            <a:ext cx="588235" cy="123096"/>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2271178" y="671314"/>
            <a:ext cx="5466529" cy="400110"/>
          </a:xfrm>
          <a:prstGeom prst="rect">
            <a:avLst/>
          </a:prstGeom>
          <a:noFill/>
        </p:spPr>
        <p:txBody>
          <a:bodyPr wrap="square">
            <a:spAutoFit/>
          </a:bodyPr>
          <a:lstStyle/>
          <a:p>
            <a:pPr algn="l" rtl="0">
              <a:lnSpc>
                <a:spcPts val="2440"/>
              </a:lnSpc>
              <a:tabLst>
                <a:tab pos="177800" algn="l"/>
              </a:tabLst>
            </a:pPr>
            <a:r>
              <a:rPr lang="en-US" sz="2000" b="1">
                <a:solidFill>
                  <a:srgbClr val="F1A0C2"/>
                </a:solidFill>
                <a:latin typeface="Calibri" panose="020F0502020204030204" pitchFamily="34" charset="0"/>
                <a:cs typeface="Calibri" panose="020F0502020204030204" pitchFamily="34" charset="0"/>
              </a:rPr>
              <a:t>Kohdeasiakassegmenttien tunnistaminen:</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43557" y="1237393"/>
            <a:ext cx="4919231" cy="237836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mj-lt"/>
              <a:buAutoNum type="arabicPeriod"/>
              <a:tabLst>
                <a:tab pos="177800" algn="l"/>
              </a:tabLst>
            </a:pPr>
            <a:r>
              <a:rPr lang="fi-FI" b="1" dirty="0">
                <a:solidFill>
                  <a:srgbClr val="F79037"/>
                </a:solidFill>
                <a:latin typeface="Calibri"/>
                <a:ea typeface="Calibri"/>
                <a:cs typeface="Calibri"/>
                <a:hlinkClick r:id="rId4" action="ppaction://hlinkfile">
                  <a:extLst>
                    <a:ext uri="{A12FA001-AC4F-418D-AE19-62706E023703}">
                      <ahyp:hlinkClr xmlns:ahyp="http://schemas.microsoft.com/office/drawing/2018/hyperlinkcolor" val="tx"/>
                    </a:ext>
                  </a:extLst>
                </a:hlinkClick>
              </a:rPr>
              <a:t>Asiakaspersoonien luominen:</a:t>
            </a:r>
            <a:r>
              <a:rPr lang="fi-FI" b="1" dirty="0">
                <a:solidFill>
                  <a:srgbClr val="F79037"/>
                </a:solidFill>
                <a:latin typeface="Calibri"/>
                <a:ea typeface="Calibri"/>
                <a:cs typeface="Calibri"/>
              </a:rPr>
              <a:t> </a:t>
            </a:r>
            <a:r>
              <a:rPr lang="fi-FI" dirty="0">
                <a:solidFill>
                  <a:schemeClr val="tx1"/>
                </a:solidFill>
                <a:latin typeface="Calibri"/>
                <a:ea typeface="Calibri"/>
                <a:cs typeface="Calibri"/>
              </a:rPr>
              <a:t>Kehitä yksityiskohtaisia ​​asiakaspersoonia, jotka edustavat kohdeyleisöäsi. Harkitse väestötietoja, psykografiaa, arvoja, käyttäytymismalleja, ja mieltymyksiä. Tämä auttaa sinua ymmärtämään heidän motiivejaan, tarpeitaan ja ostotottumuksiaan, jolloin voit räätälöidä tuotteesi ja markkinointitoimenpiteitäsi vastaavasti </a:t>
            </a:r>
            <a:r>
              <a:rPr lang="fi-FI" dirty="0">
                <a:solidFill>
                  <a:schemeClr val="tx1"/>
                </a:solidFill>
                <a:latin typeface="Calibri"/>
                <a:cs typeface="Calibri"/>
              </a:rPr>
              <a:t>(Passikoff2003).</a:t>
            </a:r>
            <a:endParaRPr lang="fi-FI" dirty="0">
              <a:solidFill>
                <a:schemeClr val="tx1"/>
              </a:solidFill>
              <a:latin typeface="Calibri"/>
              <a:ea typeface="Calibri"/>
              <a:cs typeface="Calibri"/>
            </a:endParaRPr>
          </a:p>
          <a:p>
            <a:pPr marL="228600" indent="-228600" algn="l" rtl="0">
              <a:buClr>
                <a:srgbClr val="F1A0C2"/>
              </a:buClr>
              <a:buFont typeface="+mj-lt"/>
              <a:buAutoNum type="arabicPeriod"/>
              <a:tabLst>
                <a:tab pos="177800" algn="l"/>
              </a:tabLst>
            </a:pPr>
            <a:r>
              <a:rPr lang="fi-FI" b="1" dirty="0">
                <a:solidFill>
                  <a:schemeClr val="tx1"/>
                </a:solidFill>
                <a:latin typeface="Calibri"/>
                <a:ea typeface="Calibri"/>
                <a:cs typeface="Calibri"/>
              </a:rPr>
              <a:t>Kyselyjen, haastattelujen, havainnointitutkimusten suorittaminen: </a:t>
            </a:r>
            <a:r>
              <a:rPr lang="fi-FI" dirty="0">
                <a:solidFill>
                  <a:schemeClr val="tx1"/>
                </a:solidFill>
                <a:latin typeface="Calibri"/>
                <a:ea typeface="Calibri"/>
                <a:cs typeface="Calibri"/>
              </a:rPr>
              <a:t>Käytä kyselyitä, haastatteluja ja havainnointitutkimuksia kerätäksesi tietoja suoraan potentiaalisilta asiakkailta. Esitä kysymyksiä, jotka paljastavat heidän asenteensa eettisiin elintarvikkeisiin, ostotottumuksiinsa ja mieltymyksiinsä. Tämä ensisijainen tutkimus tarjoaa arvokkaita oivalluksia liiketoimintastrategioiden tarkentamiseen.</a:t>
            </a:r>
          </a:p>
          <a:p>
            <a:pPr marL="228600" indent="-228600" algn="l" rtl="0">
              <a:buClr>
                <a:srgbClr val="F1A0C2"/>
              </a:buClr>
              <a:buFont typeface="+mj-lt"/>
              <a:buAutoNum type="arabicPeriod"/>
              <a:tabLst>
                <a:tab pos="177800" algn="l"/>
              </a:tabLst>
            </a:pPr>
            <a:r>
              <a:rPr lang="fi-FI" b="1" dirty="0">
                <a:solidFill>
                  <a:schemeClr val="tx1"/>
                </a:solidFill>
                <a:latin typeface="Calibri"/>
                <a:ea typeface="Calibri"/>
                <a:cs typeface="Calibri"/>
              </a:rPr>
              <a:t>Toissijainen tutkimus: </a:t>
            </a:r>
            <a:r>
              <a:rPr lang="fi-FI" dirty="0">
                <a:solidFill>
                  <a:schemeClr val="tx1"/>
                </a:solidFill>
                <a:latin typeface="Calibri"/>
                <a:ea typeface="Calibri"/>
                <a:cs typeface="Calibri"/>
              </a:rPr>
              <a:t>Hyödynnä olemassa olevat markkinatutkimusraportit, alan julkaisut ja verkkoresurssit kerätäksesi tietoa kuluttajatrendeistä, markkinoiden koosta ja kasvuennusteista. Nämä tiedot täydentävät ensisijaista tutkimustasi ja tarjoavat laajemman käsityksen eettisistä elintarvikemarkkinoista.</a:t>
            </a:r>
          </a:p>
        </p:txBody>
      </p:sp>
      <p:grpSp>
        <p:nvGrpSpPr>
          <p:cNvPr id="5" name="Graphic 4">
            <a:extLst>
              <a:ext uri="{FF2B5EF4-FFF2-40B4-BE49-F238E27FC236}">
                <a16:creationId xmlns:a16="http://schemas.microsoft.com/office/drawing/2014/main" id="{A324F276-9AC9-56FE-D5C3-EC0DDED8F0F5}"/>
              </a:ext>
            </a:extLst>
          </p:cNvPr>
          <p:cNvGrpSpPr/>
          <p:nvPr/>
        </p:nvGrpSpPr>
        <p:grpSpPr>
          <a:xfrm rot="2819964">
            <a:off x="1899902" y="5043177"/>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78E66C70-985D-813C-F3A6-264DAE872E55}"/>
                </a:ext>
              </a:extLst>
            </p:cNvPr>
            <p:cNvGrpSpPr/>
            <p:nvPr/>
          </p:nvGrpSpPr>
          <p:grpSpPr>
            <a:xfrm>
              <a:off x="9159507" y="2719113"/>
              <a:ext cx="446280" cy="440141"/>
              <a:chOff x="9159507" y="2719113"/>
              <a:chExt cx="446280" cy="440141"/>
            </a:xfrm>
            <a:grpFill/>
          </p:grpSpPr>
          <p:sp>
            <p:nvSpPr>
              <p:cNvPr id="15" name="Freeform 71">
                <a:extLst>
                  <a:ext uri="{FF2B5EF4-FFF2-40B4-BE49-F238E27FC236}">
                    <a16:creationId xmlns:a16="http://schemas.microsoft.com/office/drawing/2014/main" id="{A0111ABB-DEC7-658B-72F7-FD57A789C48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6" name="Freeform 72">
                <a:extLst>
                  <a:ext uri="{FF2B5EF4-FFF2-40B4-BE49-F238E27FC236}">
                    <a16:creationId xmlns:a16="http://schemas.microsoft.com/office/drawing/2014/main" id="{FE900DF6-2AA3-E02C-355F-2CC06F0353F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7" name="Graphic 4">
              <a:extLst>
                <a:ext uri="{FF2B5EF4-FFF2-40B4-BE49-F238E27FC236}">
                  <a16:creationId xmlns:a16="http://schemas.microsoft.com/office/drawing/2014/main" id="{FE5777F6-E5B5-9DD2-3A01-0C1151FE8948}"/>
                </a:ext>
              </a:extLst>
            </p:cNvPr>
            <p:cNvGrpSpPr/>
            <p:nvPr/>
          </p:nvGrpSpPr>
          <p:grpSpPr>
            <a:xfrm>
              <a:off x="9129274" y="2893887"/>
              <a:ext cx="717139" cy="1211724"/>
              <a:chOff x="9129274" y="2893887"/>
              <a:chExt cx="717139" cy="1211724"/>
            </a:xfrm>
            <a:grpFill/>
          </p:grpSpPr>
          <p:sp>
            <p:nvSpPr>
              <p:cNvPr id="8" name="Freeform 64">
                <a:extLst>
                  <a:ext uri="{FF2B5EF4-FFF2-40B4-BE49-F238E27FC236}">
                    <a16:creationId xmlns:a16="http://schemas.microsoft.com/office/drawing/2014/main" id="{1A5A2265-28CD-6512-F84C-35041BABB65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9" name="Freeform 65">
                <a:extLst>
                  <a:ext uri="{FF2B5EF4-FFF2-40B4-BE49-F238E27FC236}">
                    <a16:creationId xmlns:a16="http://schemas.microsoft.com/office/drawing/2014/main" id="{289AC219-7557-650C-1F09-BA0182E9E57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0" name="Freeform 66">
                <a:extLst>
                  <a:ext uri="{FF2B5EF4-FFF2-40B4-BE49-F238E27FC236}">
                    <a16:creationId xmlns:a16="http://schemas.microsoft.com/office/drawing/2014/main" id="{88F01EC4-BF51-AF0A-F6F6-CB64BD8408E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1" name="Freeform 67">
                <a:extLst>
                  <a:ext uri="{FF2B5EF4-FFF2-40B4-BE49-F238E27FC236}">
                    <a16:creationId xmlns:a16="http://schemas.microsoft.com/office/drawing/2014/main" id="{97C58A2A-35BD-6030-65D8-CF5D10E4251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2" name="Freeform 68">
                <a:extLst>
                  <a:ext uri="{FF2B5EF4-FFF2-40B4-BE49-F238E27FC236}">
                    <a16:creationId xmlns:a16="http://schemas.microsoft.com/office/drawing/2014/main" id="{D2084152-9E35-98B1-BBE4-6A0346C157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3" name="Freeform 69">
                <a:extLst>
                  <a:ext uri="{FF2B5EF4-FFF2-40B4-BE49-F238E27FC236}">
                    <a16:creationId xmlns:a16="http://schemas.microsoft.com/office/drawing/2014/main" id="{A6D2D71D-50C6-157E-5A94-688A0E8671A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4" name="Freeform 70">
                <a:extLst>
                  <a:ext uri="{FF2B5EF4-FFF2-40B4-BE49-F238E27FC236}">
                    <a16:creationId xmlns:a16="http://schemas.microsoft.com/office/drawing/2014/main" id="{CEC9CCC8-C105-37CB-78AC-C429245B7C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17" name="Graphic 4">
            <a:extLst>
              <a:ext uri="{FF2B5EF4-FFF2-40B4-BE49-F238E27FC236}">
                <a16:creationId xmlns:a16="http://schemas.microsoft.com/office/drawing/2014/main" id="{2C3E5D30-68C0-FF91-E125-548BFA789AE4}"/>
              </a:ext>
            </a:extLst>
          </p:cNvPr>
          <p:cNvGrpSpPr/>
          <p:nvPr/>
        </p:nvGrpSpPr>
        <p:grpSpPr>
          <a:xfrm rot="2819964">
            <a:off x="1922925" y="1344730"/>
            <a:ext cx="403667" cy="780438"/>
            <a:chOff x="9129274" y="2719113"/>
            <a:chExt cx="717139" cy="1386497"/>
          </a:xfrm>
          <a:solidFill>
            <a:srgbClr val="000000"/>
          </a:solidFill>
        </p:grpSpPr>
        <p:grpSp>
          <p:nvGrpSpPr>
            <p:cNvPr id="19" name="Graphic 4">
              <a:extLst>
                <a:ext uri="{FF2B5EF4-FFF2-40B4-BE49-F238E27FC236}">
                  <a16:creationId xmlns:a16="http://schemas.microsoft.com/office/drawing/2014/main" id="{2A4FE3C6-2948-E45B-32CC-5A033ACF4B91}"/>
                </a:ext>
              </a:extLst>
            </p:cNvPr>
            <p:cNvGrpSpPr/>
            <p:nvPr/>
          </p:nvGrpSpPr>
          <p:grpSpPr>
            <a:xfrm>
              <a:off x="9159507" y="2719113"/>
              <a:ext cx="446280" cy="440141"/>
              <a:chOff x="9159507" y="2719113"/>
              <a:chExt cx="446280" cy="440141"/>
            </a:xfrm>
            <a:grpFill/>
          </p:grpSpPr>
          <p:sp>
            <p:nvSpPr>
              <p:cNvPr id="28" name="Freeform 71">
                <a:extLst>
                  <a:ext uri="{FF2B5EF4-FFF2-40B4-BE49-F238E27FC236}">
                    <a16:creationId xmlns:a16="http://schemas.microsoft.com/office/drawing/2014/main" id="{FC824391-AEAA-00EC-505D-2CE81E86BDD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9" name="Freeform 72">
                <a:extLst>
                  <a:ext uri="{FF2B5EF4-FFF2-40B4-BE49-F238E27FC236}">
                    <a16:creationId xmlns:a16="http://schemas.microsoft.com/office/drawing/2014/main" id="{BA0934F3-F9EB-729F-2C72-56A240E243C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20" name="Graphic 4">
              <a:extLst>
                <a:ext uri="{FF2B5EF4-FFF2-40B4-BE49-F238E27FC236}">
                  <a16:creationId xmlns:a16="http://schemas.microsoft.com/office/drawing/2014/main" id="{83E83BCD-2B97-EF99-969A-6A44C6B6F68A}"/>
                </a:ext>
              </a:extLst>
            </p:cNvPr>
            <p:cNvGrpSpPr/>
            <p:nvPr/>
          </p:nvGrpSpPr>
          <p:grpSpPr>
            <a:xfrm>
              <a:off x="9129274" y="2893887"/>
              <a:ext cx="717139" cy="1211724"/>
              <a:chOff x="9129274" y="2893887"/>
              <a:chExt cx="717139" cy="1211724"/>
            </a:xfrm>
            <a:grpFill/>
          </p:grpSpPr>
          <p:sp>
            <p:nvSpPr>
              <p:cNvPr id="21" name="Freeform 64">
                <a:extLst>
                  <a:ext uri="{FF2B5EF4-FFF2-40B4-BE49-F238E27FC236}">
                    <a16:creationId xmlns:a16="http://schemas.microsoft.com/office/drawing/2014/main" id="{24ECA1DA-5524-0E35-4FAF-2729A76F7E1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22" name="Freeform 65">
                <a:extLst>
                  <a:ext uri="{FF2B5EF4-FFF2-40B4-BE49-F238E27FC236}">
                    <a16:creationId xmlns:a16="http://schemas.microsoft.com/office/drawing/2014/main" id="{CA24A0E6-BC7E-26D0-46D4-AD7D31838E6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23" name="Freeform 66">
                <a:extLst>
                  <a:ext uri="{FF2B5EF4-FFF2-40B4-BE49-F238E27FC236}">
                    <a16:creationId xmlns:a16="http://schemas.microsoft.com/office/drawing/2014/main" id="{AA30FABE-7A54-D05B-B47F-8E4C58968CE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24" name="Freeform 67">
                <a:extLst>
                  <a:ext uri="{FF2B5EF4-FFF2-40B4-BE49-F238E27FC236}">
                    <a16:creationId xmlns:a16="http://schemas.microsoft.com/office/drawing/2014/main" id="{14C2AD3C-031C-ECB2-B305-721904005A0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25" name="Freeform 68">
                <a:extLst>
                  <a:ext uri="{FF2B5EF4-FFF2-40B4-BE49-F238E27FC236}">
                    <a16:creationId xmlns:a16="http://schemas.microsoft.com/office/drawing/2014/main" id="{375F04B5-9466-7EB4-B818-7C4058A6EBC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26" name="Freeform 69">
                <a:extLst>
                  <a:ext uri="{FF2B5EF4-FFF2-40B4-BE49-F238E27FC236}">
                    <a16:creationId xmlns:a16="http://schemas.microsoft.com/office/drawing/2014/main" id="{7701ADE4-91DD-7C1A-F832-B7E0F7FC95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7" name="Freeform 70">
                <a:extLst>
                  <a:ext uri="{FF2B5EF4-FFF2-40B4-BE49-F238E27FC236}">
                    <a16:creationId xmlns:a16="http://schemas.microsoft.com/office/drawing/2014/main" id="{FDF2A710-DB27-5A7C-F515-7B82A20762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69236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dirty="0"/>
              <a:t>04</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2222773" y="3180332"/>
            <a:ext cx="5012417"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Eettiset</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liiketoimintamallit</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liiketoimintasuunnitelmat</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15</a:t>
            </a:fld>
            <a:endParaRPr lang="en-US" sz="900">
              <a:solidFill>
                <a:schemeClr val="tx1"/>
              </a:solidFill>
            </a:endParaRPr>
          </a:p>
        </p:txBody>
      </p:sp>
    </p:spTree>
    <p:extLst>
      <p:ext uri="{BB962C8B-B14F-4D97-AF65-F5344CB8AC3E}">
        <p14:creationId xmlns:p14="http://schemas.microsoft.com/office/powerpoint/2010/main" val="301349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16</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260496"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rtl="0"/>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Eettiset</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liiketoimintamallit</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liiketoimintasuunnitelmat</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1A0C2"/>
                </a:solidFill>
              </a:rPr>
              <a:t>04</a:t>
            </a:r>
            <a:endParaRPr lang="en-US" sz="8800">
              <a:solidFill>
                <a:srgbClr val="F1A0C2"/>
              </a:solidFill>
            </a:endParaRPr>
          </a:p>
        </p:txBody>
      </p:sp>
      <p:sp>
        <p:nvSpPr>
          <p:cNvPr id="3" name="Freeform 2">
            <a:extLst>
              <a:ext uri="{FF2B5EF4-FFF2-40B4-BE49-F238E27FC236}">
                <a16:creationId xmlns:a16="http://schemas.microsoft.com/office/drawing/2014/main" id="{1CF94DEB-0738-5CB4-87CB-C8A79B31AB7F}"/>
              </a:ext>
            </a:extLst>
          </p:cNvPr>
          <p:cNvSpPr/>
          <p:nvPr/>
        </p:nvSpPr>
        <p:spPr>
          <a:xfrm>
            <a:off x="1" y="2352232"/>
            <a:ext cx="4975078" cy="411190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rtlCol="0" anchor="ctr"/>
          <a:lstStyle/>
          <a:p>
            <a:pPr algn="l" rtl="0"/>
            <a:endParaRPr lang="en-US" b="0" i="0">
              <a:latin typeface="Calibri" panose="020F0502020204030204" pitchFamily="34" charset="0"/>
            </a:endParaRPr>
          </a:p>
        </p:txBody>
      </p:sp>
      <p:grpSp>
        <p:nvGrpSpPr>
          <p:cNvPr id="22" name="Group 21">
            <a:extLst>
              <a:ext uri="{FF2B5EF4-FFF2-40B4-BE49-F238E27FC236}">
                <a16:creationId xmlns:a16="http://schemas.microsoft.com/office/drawing/2014/main" id="{83E5D30A-9DCC-C882-5106-28C782F39131}"/>
              </a:ext>
            </a:extLst>
          </p:cNvPr>
          <p:cNvGrpSpPr/>
          <p:nvPr/>
        </p:nvGrpSpPr>
        <p:grpSpPr>
          <a:xfrm>
            <a:off x="3318149" y="3819183"/>
            <a:ext cx="3643930" cy="2192605"/>
            <a:chOff x="2836423" y="3820434"/>
            <a:chExt cx="3643930" cy="2192605"/>
          </a:xfrm>
        </p:grpSpPr>
        <p:grpSp>
          <p:nvGrpSpPr>
            <p:cNvPr id="4" name="Group 3">
              <a:extLst>
                <a:ext uri="{FF2B5EF4-FFF2-40B4-BE49-F238E27FC236}">
                  <a16:creationId xmlns:a16="http://schemas.microsoft.com/office/drawing/2014/main" id="{209C8E54-CDDA-2A94-1094-5B63A055E0BC}"/>
                </a:ext>
              </a:extLst>
            </p:cNvPr>
            <p:cNvGrpSpPr/>
            <p:nvPr/>
          </p:nvGrpSpPr>
          <p:grpSpPr>
            <a:xfrm>
              <a:off x="2836423" y="3820434"/>
              <a:ext cx="3643930" cy="2192605"/>
              <a:chOff x="325263" y="477238"/>
              <a:chExt cx="3643930" cy="2192605"/>
            </a:xfrm>
            <a:solidFill>
              <a:srgbClr val="F1A0C2"/>
            </a:solidFill>
          </p:grpSpPr>
          <p:sp>
            <p:nvSpPr>
              <p:cNvPr id="7" name="Freeform 6">
                <a:extLst>
                  <a:ext uri="{FF2B5EF4-FFF2-40B4-BE49-F238E27FC236}">
                    <a16:creationId xmlns:a16="http://schemas.microsoft.com/office/drawing/2014/main" id="{8280A92E-2627-4C04-75FB-AC293D7BEB35}"/>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8" name="Freeform 7">
                <a:extLst>
                  <a:ext uri="{FF2B5EF4-FFF2-40B4-BE49-F238E27FC236}">
                    <a16:creationId xmlns:a16="http://schemas.microsoft.com/office/drawing/2014/main" id="{CDBF076B-03CD-1BBE-1D39-15AB93316F2A}"/>
                  </a:ext>
                </a:extLst>
              </p:cNvPr>
              <p:cNvSpPr/>
              <p:nvPr/>
            </p:nvSpPr>
            <p:spPr>
              <a:xfrm>
                <a:off x="1321801" y="477238"/>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10" name="TextBox 9">
              <a:extLst>
                <a:ext uri="{FF2B5EF4-FFF2-40B4-BE49-F238E27FC236}">
                  <a16:creationId xmlns:a16="http://schemas.microsoft.com/office/drawing/2014/main" id="{173F6004-8D70-C982-D649-106162BBC061}"/>
                </a:ext>
              </a:extLst>
            </p:cNvPr>
            <p:cNvSpPr txBox="1"/>
            <p:nvPr/>
          </p:nvSpPr>
          <p:spPr>
            <a:xfrm>
              <a:off x="3066344" y="3952932"/>
              <a:ext cx="3372740" cy="1631216"/>
            </a:xfrm>
            <a:prstGeom prst="rect">
              <a:avLst/>
            </a:prstGeom>
            <a:noFill/>
          </p:spPr>
          <p:txBody>
            <a:bodyPr wrap="square">
              <a:spAutoFit/>
            </a:bodyPr>
            <a:lstStyle/>
            <a:p>
              <a:pPr algn="l" rtl="0"/>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Tässä</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luvussa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käymme</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läpi</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sopivan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liiketoimintamallin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valitsemisen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houkuttelevan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liiketoimintasuunnitelman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luomisen</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bg1"/>
                </a:solidFill>
                <a:latin typeface="Calibri" panose="020F0502020204030204" pitchFamily="34" charset="0"/>
                <a:cs typeface="Calibri" panose="020F0502020204030204" pitchFamily="34" charset="0"/>
              </a:endParaRPr>
            </a:p>
          </p:txBody>
        </p:sp>
      </p:grpSp>
      <p:sp>
        <p:nvSpPr>
          <p:cNvPr id="21" name="Text Placeholder 15">
            <a:extLst>
              <a:ext uri="{FF2B5EF4-FFF2-40B4-BE49-F238E27FC236}">
                <a16:creationId xmlns:a16="http://schemas.microsoft.com/office/drawing/2014/main" id="{B3504B68-11A2-05D5-6419-F7203D3D4196}"/>
              </a:ext>
            </a:extLst>
          </p:cNvPr>
          <p:cNvSpPr txBox="1">
            <a:spLocks/>
          </p:cNvSpPr>
          <p:nvPr/>
        </p:nvSpPr>
        <p:spPr>
          <a:xfrm>
            <a:off x="477513" y="6779430"/>
            <a:ext cx="6602078" cy="71523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b="1" dirty="0"/>
              <a:t>Eettiset liiketoimintamallit: </a:t>
            </a:r>
            <a:r>
              <a:rPr lang="fi-FI" sz="1150" dirty="0"/>
              <a:t>Kaikki liiketoimintamallit eivät sovi eettiseen elintarvikeyritykseen. Oikean mallin valintaan liittyy useita tekijöitä, kuten kohdemarkkinasi, tuotevalikoimasi, skaalautuvuus ja eettiset tavoitteet (</a:t>
            </a:r>
            <a:r>
              <a:rPr lang="fi-FI" sz="1150" dirty="0" err="1"/>
              <a:t>Webster</a:t>
            </a:r>
            <a:r>
              <a:rPr lang="fi-FI" sz="1150" dirty="0"/>
              <a:t> 2023).</a:t>
            </a:r>
          </a:p>
        </p:txBody>
      </p:sp>
      <p:sp>
        <p:nvSpPr>
          <p:cNvPr id="39" name="Text Placeholder 15">
            <a:extLst>
              <a:ext uri="{FF2B5EF4-FFF2-40B4-BE49-F238E27FC236}">
                <a16:creationId xmlns:a16="http://schemas.microsoft.com/office/drawing/2014/main" id="{EA69CA08-A79D-6BCD-6584-4B825176D6C2}"/>
              </a:ext>
            </a:extLst>
          </p:cNvPr>
          <p:cNvSpPr txBox="1">
            <a:spLocks/>
          </p:cNvSpPr>
          <p:nvPr/>
        </p:nvSpPr>
        <p:spPr>
          <a:xfrm>
            <a:off x="241689" y="8076753"/>
            <a:ext cx="2528117" cy="179146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520"/>
              </a:lnSpc>
            </a:pPr>
            <a:r>
              <a:rPr lang="fi-FI" sz="1600" dirty="0"/>
              <a:t>Tutkitaanpa joitain näistä </a:t>
            </a:r>
            <a:r>
              <a:rPr lang="fi-FI" sz="1600" b="1" dirty="0"/>
              <a:t>liiketoimintamalleista </a:t>
            </a:r>
            <a:r>
              <a:rPr lang="fi-FI" sz="1600" dirty="0"/>
              <a:t>syvällisemmin ja tuodaan esille niiden </a:t>
            </a:r>
            <a:r>
              <a:rPr lang="fi-FI" sz="1600" b="1" dirty="0"/>
              <a:t>ainutlaatuiset ominaisuudet, vahvuudet, heikkoudet, </a:t>
            </a:r>
            <a:r>
              <a:rPr lang="fi-FI" sz="1600" dirty="0"/>
              <a:t>ja yhdenmukaisuus elintarviketeollisuuden eettisten käytäntöjen kanssa.</a:t>
            </a:r>
            <a:endParaRPr lang="en-US"/>
          </a:p>
        </p:txBody>
      </p:sp>
      <p:grpSp>
        <p:nvGrpSpPr>
          <p:cNvPr id="40" name="Graphic 4">
            <a:extLst>
              <a:ext uri="{FF2B5EF4-FFF2-40B4-BE49-F238E27FC236}">
                <a16:creationId xmlns:a16="http://schemas.microsoft.com/office/drawing/2014/main" id="{B191FF76-1E68-66EC-8477-B70D206E00C7}"/>
              </a:ext>
            </a:extLst>
          </p:cNvPr>
          <p:cNvGrpSpPr/>
          <p:nvPr/>
        </p:nvGrpSpPr>
        <p:grpSpPr>
          <a:xfrm rot="18456242">
            <a:off x="6522608" y="9215484"/>
            <a:ext cx="340780" cy="658854"/>
            <a:chOff x="9129274" y="2719113"/>
            <a:chExt cx="717139" cy="1386497"/>
          </a:xfrm>
          <a:solidFill>
            <a:srgbClr val="000000"/>
          </a:solidFill>
        </p:grpSpPr>
        <p:grpSp>
          <p:nvGrpSpPr>
            <p:cNvPr id="41" name="Graphic 4">
              <a:extLst>
                <a:ext uri="{FF2B5EF4-FFF2-40B4-BE49-F238E27FC236}">
                  <a16:creationId xmlns:a16="http://schemas.microsoft.com/office/drawing/2014/main" id="{3DE19E28-30F3-1C35-747E-964FAA907F3B}"/>
                </a:ext>
              </a:extLst>
            </p:cNvPr>
            <p:cNvGrpSpPr/>
            <p:nvPr/>
          </p:nvGrpSpPr>
          <p:grpSpPr>
            <a:xfrm>
              <a:off x="9159507" y="2719113"/>
              <a:ext cx="446280" cy="440141"/>
              <a:chOff x="9159507" y="2719113"/>
              <a:chExt cx="446280" cy="440141"/>
            </a:xfrm>
            <a:grpFill/>
          </p:grpSpPr>
          <p:sp>
            <p:nvSpPr>
              <p:cNvPr id="51" name="Freeform 50">
                <a:extLst>
                  <a:ext uri="{FF2B5EF4-FFF2-40B4-BE49-F238E27FC236}">
                    <a16:creationId xmlns:a16="http://schemas.microsoft.com/office/drawing/2014/main" id="{FA0C1684-7829-0FDE-1C73-CFBA5DEA5F7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A04A7260-57AE-0BD4-C42F-66C1DDB95CE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42" name="Graphic 4">
              <a:extLst>
                <a:ext uri="{FF2B5EF4-FFF2-40B4-BE49-F238E27FC236}">
                  <a16:creationId xmlns:a16="http://schemas.microsoft.com/office/drawing/2014/main" id="{9A7E342C-CB40-EDAA-ACE0-BF8F5317E482}"/>
                </a:ext>
              </a:extLst>
            </p:cNvPr>
            <p:cNvGrpSpPr/>
            <p:nvPr/>
          </p:nvGrpSpPr>
          <p:grpSpPr>
            <a:xfrm>
              <a:off x="9129274" y="2893887"/>
              <a:ext cx="717139" cy="1211724"/>
              <a:chOff x="9129274" y="2893887"/>
              <a:chExt cx="717139" cy="1211724"/>
            </a:xfrm>
            <a:grpFill/>
          </p:grpSpPr>
          <p:sp>
            <p:nvSpPr>
              <p:cNvPr id="43" name="Freeform 42">
                <a:extLst>
                  <a:ext uri="{FF2B5EF4-FFF2-40B4-BE49-F238E27FC236}">
                    <a16:creationId xmlns:a16="http://schemas.microsoft.com/office/drawing/2014/main" id="{6E5CDD9C-9834-681C-D910-B4115C04B7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C5C2D75D-B041-CE0B-8ACD-5C76E52AD17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5" name="Freeform 44">
                <a:extLst>
                  <a:ext uri="{FF2B5EF4-FFF2-40B4-BE49-F238E27FC236}">
                    <a16:creationId xmlns:a16="http://schemas.microsoft.com/office/drawing/2014/main" id="{4B281584-6E98-4767-FE0B-F8F37FCA52D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93EC3076-760D-1FEF-9CC1-FE43A3AF7B5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7" name="Freeform 46">
                <a:extLst>
                  <a:ext uri="{FF2B5EF4-FFF2-40B4-BE49-F238E27FC236}">
                    <a16:creationId xmlns:a16="http://schemas.microsoft.com/office/drawing/2014/main" id="{9E4491B2-BA3A-B5ED-5B87-7FA7F43246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8" name="Freeform 47">
                <a:extLst>
                  <a:ext uri="{FF2B5EF4-FFF2-40B4-BE49-F238E27FC236}">
                    <a16:creationId xmlns:a16="http://schemas.microsoft.com/office/drawing/2014/main" id="{EB06D011-CAAF-8A30-D75E-5754A1FED39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6770AC2D-AA24-7006-2D0E-4D43E2B0D7F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79" name="Group 78">
            <a:extLst>
              <a:ext uri="{FF2B5EF4-FFF2-40B4-BE49-F238E27FC236}">
                <a16:creationId xmlns:a16="http://schemas.microsoft.com/office/drawing/2014/main" id="{A39F04F6-8533-BDDF-628B-9B436B7525C0}"/>
              </a:ext>
            </a:extLst>
          </p:cNvPr>
          <p:cNvGrpSpPr/>
          <p:nvPr/>
        </p:nvGrpSpPr>
        <p:grpSpPr>
          <a:xfrm>
            <a:off x="2964530" y="7440315"/>
            <a:ext cx="6283122" cy="3134073"/>
            <a:chOff x="2964530" y="7440315"/>
            <a:chExt cx="6283122" cy="3134073"/>
          </a:xfrm>
        </p:grpSpPr>
        <p:sp>
          <p:nvSpPr>
            <p:cNvPr id="64" name="Freeform 63">
              <a:extLst>
                <a:ext uri="{FF2B5EF4-FFF2-40B4-BE49-F238E27FC236}">
                  <a16:creationId xmlns:a16="http://schemas.microsoft.com/office/drawing/2014/main" id="{69093930-67E2-D8FA-16A7-D611F37CCF2C}"/>
                </a:ext>
              </a:extLst>
            </p:cNvPr>
            <p:cNvSpPr/>
            <p:nvPr/>
          </p:nvSpPr>
          <p:spPr>
            <a:xfrm rot="16200000">
              <a:off x="1779127" y="8625718"/>
              <a:ext cx="2946637" cy="575832"/>
            </a:xfrm>
            <a:custGeom>
              <a:avLst/>
              <a:gdLst>
                <a:gd name="connsiteX0" fmla="*/ 2636356 w 2636356"/>
                <a:gd name="connsiteY0" fmla="*/ 311579 h 575832"/>
                <a:gd name="connsiteX1" fmla="*/ 2636356 w 2636356"/>
                <a:gd name="connsiteY1" fmla="*/ 575831 h 575832"/>
                <a:gd name="connsiteX2" fmla="*/ 1844524 w 2636356"/>
                <a:gd name="connsiteY2" fmla="*/ 575831 h 575832"/>
                <a:gd name="connsiteX3" fmla="*/ 1844524 w 2636356"/>
                <a:gd name="connsiteY3" fmla="*/ 575832 h 575832"/>
                <a:gd name="connsiteX4" fmla="*/ 0 w 2636356"/>
                <a:gd name="connsiteY4" fmla="*/ 575832 h 575832"/>
                <a:gd name="connsiteX5" fmla="*/ 0 w 2636356"/>
                <a:gd name="connsiteY5" fmla="*/ 0 h 575832"/>
                <a:gd name="connsiteX6" fmla="*/ 2322100 w 263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356" h="575832">
                  <a:moveTo>
                    <a:pt x="2636356" y="311579"/>
                  </a:moveTo>
                  <a:lnTo>
                    <a:pt x="2636356" y="575831"/>
                  </a:lnTo>
                  <a:lnTo>
                    <a:pt x="1844524" y="575831"/>
                  </a:lnTo>
                  <a:lnTo>
                    <a:pt x="1844524" y="575832"/>
                  </a:lnTo>
                  <a:lnTo>
                    <a:pt x="0" y="575832"/>
                  </a:lnTo>
                  <a:lnTo>
                    <a:pt x="0" y="0"/>
                  </a:lnTo>
                  <a:lnTo>
                    <a:pt x="2322100" y="0"/>
                  </a:lnTo>
                  <a:cubicBezTo>
                    <a:pt x="2495140" y="0"/>
                    <a:pt x="2636356" y="140014"/>
                    <a:pt x="2636356" y="311579"/>
                  </a:cubicBez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23" name="Group 22">
              <a:extLst>
                <a:ext uri="{FF2B5EF4-FFF2-40B4-BE49-F238E27FC236}">
                  <a16:creationId xmlns:a16="http://schemas.microsoft.com/office/drawing/2014/main" id="{D8661A9C-F694-6EDD-7F15-A24E83E44D9B}"/>
                </a:ext>
              </a:extLst>
            </p:cNvPr>
            <p:cNvGrpSpPr/>
            <p:nvPr/>
          </p:nvGrpSpPr>
          <p:grpSpPr>
            <a:xfrm>
              <a:off x="3181141" y="7973880"/>
              <a:ext cx="588235" cy="123096"/>
              <a:chOff x="3931516" y="7479258"/>
              <a:chExt cx="497571" cy="104123"/>
            </a:xfrm>
            <a:solidFill>
              <a:schemeClr val="tx1"/>
            </a:solidFill>
          </p:grpSpPr>
          <p:cxnSp>
            <p:nvCxnSpPr>
              <p:cNvPr id="24" name="Straight Connector 23">
                <a:extLst>
                  <a:ext uri="{FF2B5EF4-FFF2-40B4-BE49-F238E27FC236}">
                    <a16:creationId xmlns:a16="http://schemas.microsoft.com/office/drawing/2014/main" id="{742783B5-617C-01CF-8324-CECDE101125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D52935-DB1B-267E-173F-63245C060EF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6" name="TextBox 25">
              <a:extLst>
                <a:ext uri="{FF2B5EF4-FFF2-40B4-BE49-F238E27FC236}">
                  <a16:creationId xmlns:a16="http://schemas.microsoft.com/office/drawing/2014/main" id="{7EC28404-2A09-4192-9790-10D3E4C2CA15}"/>
                </a:ext>
              </a:extLst>
            </p:cNvPr>
            <p:cNvSpPr txBox="1"/>
            <p:nvPr/>
          </p:nvSpPr>
          <p:spPr>
            <a:xfrm>
              <a:off x="3781123" y="7830087"/>
              <a:ext cx="5466529"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Suoraan kuluttajalle (D2C)</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13CA9107-653E-8557-9DDC-EF273D264677}"/>
                </a:ext>
              </a:extLst>
            </p:cNvPr>
            <p:cNvGrpSpPr/>
            <p:nvPr/>
          </p:nvGrpSpPr>
          <p:grpSpPr>
            <a:xfrm>
              <a:off x="3181141" y="8496406"/>
              <a:ext cx="588235" cy="123096"/>
              <a:chOff x="3931516" y="7479258"/>
              <a:chExt cx="497571" cy="104123"/>
            </a:xfrm>
            <a:solidFill>
              <a:schemeClr val="tx1"/>
            </a:solidFill>
          </p:grpSpPr>
          <p:cxnSp>
            <p:nvCxnSpPr>
              <p:cNvPr id="28" name="Straight Connector 27">
                <a:extLst>
                  <a:ext uri="{FF2B5EF4-FFF2-40B4-BE49-F238E27FC236}">
                    <a16:creationId xmlns:a16="http://schemas.microsoft.com/office/drawing/2014/main" id="{A5E408AA-6880-5680-29A4-D39E0D5AA51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C7414CC-85E7-28C4-D073-99EBBDADEEA2}"/>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0" name="TextBox 29">
              <a:extLst>
                <a:ext uri="{FF2B5EF4-FFF2-40B4-BE49-F238E27FC236}">
                  <a16:creationId xmlns:a16="http://schemas.microsoft.com/office/drawing/2014/main" id="{FD601831-6C8B-5150-6943-FC261D526B57}"/>
                </a:ext>
              </a:extLst>
            </p:cNvPr>
            <p:cNvSpPr txBox="1"/>
            <p:nvPr/>
          </p:nvSpPr>
          <p:spPr>
            <a:xfrm>
              <a:off x="3781124" y="8346055"/>
              <a:ext cx="2636380"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Tilauspalvelut</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46BDFD7D-FE87-B604-7284-766AE95C7E16}"/>
                </a:ext>
              </a:extLst>
            </p:cNvPr>
            <p:cNvGrpSpPr/>
            <p:nvPr/>
          </p:nvGrpSpPr>
          <p:grpSpPr>
            <a:xfrm>
              <a:off x="3181141" y="9009307"/>
              <a:ext cx="588235" cy="123096"/>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A8A781DD-ED5B-7E3E-1F39-3C661990295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873360-6328-2A70-04F8-1F0FC4A291FF}"/>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4" name="TextBox 33">
              <a:extLst>
                <a:ext uri="{FF2B5EF4-FFF2-40B4-BE49-F238E27FC236}">
                  <a16:creationId xmlns:a16="http://schemas.microsoft.com/office/drawing/2014/main" id="{6FE8A25C-8000-8156-E02C-89B830358F6B}"/>
                </a:ext>
              </a:extLst>
            </p:cNvPr>
            <p:cNvSpPr txBox="1"/>
            <p:nvPr/>
          </p:nvSpPr>
          <p:spPr>
            <a:xfrm>
              <a:off x="3781123" y="8872071"/>
              <a:ext cx="3536863" cy="384080"/>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Yhteistyömallit</a:t>
              </a:r>
              <a:endParaRPr lang="en-US" b="1">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E1D07C0D-C2C0-88F7-FF69-FD92B608E6CA}"/>
                </a:ext>
              </a:extLst>
            </p:cNvPr>
            <p:cNvGrpSpPr/>
            <p:nvPr/>
          </p:nvGrpSpPr>
          <p:grpSpPr>
            <a:xfrm>
              <a:off x="3181141" y="9512580"/>
              <a:ext cx="588235" cy="123096"/>
              <a:chOff x="3931516" y="7479258"/>
              <a:chExt cx="497571" cy="104123"/>
            </a:xfrm>
            <a:solidFill>
              <a:schemeClr val="tx1"/>
            </a:solidFill>
          </p:grpSpPr>
          <p:cxnSp>
            <p:nvCxnSpPr>
              <p:cNvPr id="36" name="Straight Connector 35">
                <a:extLst>
                  <a:ext uri="{FF2B5EF4-FFF2-40B4-BE49-F238E27FC236}">
                    <a16:creationId xmlns:a16="http://schemas.microsoft.com/office/drawing/2014/main" id="{7B9E4E74-2718-5D8C-376F-8BDAB75A58F6}"/>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0C2F3C-FF5F-26A0-D56C-04F9B87B677A}"/>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8" name="TextBox 37">
              <a:extLst>
                <a:ext uri="{FF2B5EF4-FFF2-40B4-BE49-F238E27FC236}">
                  <a16:creationId xmlns:a16="http://schemas.microsoft.com/office/drawing/2014/main" id="{ACEFD223-B549-AAF7-C06A-C231F560F715}"/>
                </a:ext>
              </a:extLst>
            </p:cNvPr>
            <p:cNvSpPr txBox="1"/>
            <p:nvPr/>
          </p:nvSpPr>
          <p:spPr>
            <a:xfrm>
              <a:off x="3781124" y="9368787"/>
              <a:ext cx="2234988"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Sosiaaliset yritykset</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31DE026C-2CC3-527B-13C3-3114884F0185}"/>
                </a:ext>
              </a:extLst>
            </p:cNvPr>
            <p:cNvSpPr txBox="1"/>
            <p:nvPr/>
          </p:nvSpPr>
          <p:spPr>
            <a:xfrm>
              <a:off x="3041838" y="7667873"/>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5" name="TextBox 54">
              <a:extLst>
                <a:ext uri="{FF2B5EF4-FFF2-40B4-BE49-F238E27FC236}">
                  <a16:creationId xmlns:a16="http://schemas.microsoft.com/office/drawing/2014/main" id="{11F70393-824E-3EEB-FF73-A0D4BD7270E1}"/>
                </a:ext>
              </a:extLst>
            </p:cNvPr>
            <p:cNvSpPr txBox="1"/>
            <p:nvPr/>
          </p:nvSpPr>
          <p:spPr>
            <a:xfrm>
              <a:off x="3041838" y="8179201"/>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6" name="TextBox 55">
              <a:extLst>
                <a:ext uri="{FF2B5EF4-FFF2-40B4-BE49-F238E27FC236}">
                  <a16:creationId xmlns:a16="http://schemas.microsoft.com/office/drawing/2014/main" id="{BBF110FD-8E54-EDD7-2592-DEF0D63112CB}"/>
                </a:ext>
              </a:extLst>
            </p:cNvPr>
            <p:cNvSpPr txBox="1"/>
            <p:nvPr/>
          </p:nvSpPr>
          <p:spPr>
            <a:xfrm>
              <a:off x="3041838" y="869438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03</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8" name="TextBox 57">
              <a:extLst>
                <a:ext uri="{FF2B5EF4-FFF2-40B4-BE49-F238E27FC236}">
                  <a16:creationId xmlns:a16="http://schemas.microsoft.com/office/drawing/2014/main" id="{9C81E8D6-443C-9718-11C1-5CEEF1D309D2}"/>
                </a:ext>
              </a:extLst>
            </p:cNvPr>
            <p:cNvSpPr txBox="1"/>
            <p:nvPr/>
          </p:nvSpPr>
          <p:spPr>
            <a:xfrm>
              <a:off x="3041838" y="9181637"/>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grpSp>
          <p:nvGrpSpPr>
            <p:cNvPr id="74" name="Group 73">
              <a:extLst>
                <a:ext uri="{FF2B5EF4-FFF2-40B4-BE49-F238E27FC236}">
                  <a16:creationId xmlns:a16="http://schemas.microsoft.com/office/drawing/2014/main" id="{BC3A1A58-E914-DAD8-39CB-4C33B6B4506A}"/>
                </a:ext>
              </a:extLst>
            </p:cNvPr>
            <p:cNvGrpSpPr/>
            <p:nvPr/>
          </p:nvGrpSpPr>
          <p:grpSpPr>
            <a:xfrm>
              <a:off x="3181140" y="10010295"/>
              <a:ext cx="588235" cy="123096"/>
              <a:chOff x="3931516" y="7479258"/>
              <a:chExt cx="497571" cy="104123"/>
            </a:xfrm>
            <a:solidFill>
              <a:schemeClr val="tx1"/>
            </a:solidFill>
          </p:grpSpPr>
          <p:cxnSp>
            <p:nvCxnSpPr>
              <p:cNvPr id="75" name="Straight Connector 74">
                <a:extLst>
                  <a:ext uri="{FF2B5EF4-FFF2-40B4-BE49-F238E27FC236}">
                    <a16:creationId xmlns:a16="http://schemas.microsoft.com/office/drawing/2014/main" id="{C51CCC02-42AE-455F-5A78-FCE68558520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D7281D11-FC43-B38A-A799-17B07B73491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77" name="TextBox 76">
              <a:extLst>
                <a:ext uri="{FF2B5EF4-FFF2-40B4-BE49-F238E27FC236}">
                  <a16:creationId xmlns:a16="http://schemas.microsoft.com/office/drawing/2014/main" id="{FFD384DC-B586-0794-07A9-51CA8EF4CD8F}"/>
                </a:ext>
              </a:extLst>
            </p:cNvPr>
            <p:cNvSpPr txBox="1"/>
            <p:nvPr/>
          </p:nvSpPr>
          <p:spPr>
            <a:xfrm>
              <a:off x="3781123" y="9866502"/>
              <a:ext cx="2234988"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Reilu kauppa</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F3458825-8222-7ACD-672B-01EDBD92F215}"/>
                </a:ext>
              </a:extLst>
            </p:cNvPr>
            <p:cNvSpPr txBox="1"/>
            <p:nvPr/>
          </p:nvSpPr>
          <p:spPr>
            <a:xfrm>
              <a:off x="3041837" y="9679352"/>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05</a:t>
              </a:r>
              <a:endParaRPr lang="en-US" sz="2800"/>
            </a:p>
          </p:txBody>
        </p:sp>
      </p:grpSp>
    </p:spTree>
    <p:extLst>
      <p:ext uri="{BB962C8B-B14F-4D97-AF65-F5344CB8AC3E}">
        <p14:creationId xmlns:p14="http://schemas.microsoft.com/office/powerpoint/2010/main" val="368523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67">
            <a:extLst>
              <a:ext uri="{FF2B5EF4-FFF2-40B4-BE49-F238E27FC236}">
                <a16:creationId xmlns:a16="http://schemas.microsoft.com/office/drawing/2014/main" id="{312D70B4-3367-7085-39AB-E80AA3EF16E6}"/>
              </a:ext>
            </a:extLst>
          </p:cNvPr>
          <p:cNvSpPr/>
          <p:nvPr/>
        </p:nvSpPr>
        <p:spPr>
          <a:xfrm>
            <a:off x="-12111" y="838"/>
            <a:ext cx="614602"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17</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dirty="0">
                <a:ea typeface="Calibri" panose="020F0502020204030204" pitchFamily="34" charset="0"/>
              </a:rPr>
              <a:t>D2C-mallissa yritykset myyvät tuotteita suoraan loppukuluttajille, mikä eliminoi välittäjien, kuten vähittäismyyjien tai tukkukauppiaiden tarpeen. Tämän mallin avulla yritykset voivat hallita koko asiakaskokemustaan ​​tuotekehityksestä myyntiin ja asiakaspalveluun.</a:t>
            </a:r>
          </a:p>
          <a:p>
            <a:pPr algn="l" rtl="0">
              <a:lnSpc>
                <a:spcPts val="1320"/>
              </a:lnSpc>
            </a:pPr>
            <a:endParaRPr lang="en-IE" sz="1150" dirty="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2" y="595569"/>
            <a:ext cx="2667001" cy="384080"/>
          </a:xfrm>
          <a:prstGeom prst="rect">
            <a:avLst/>
          </a:prstGeom>
          <a:solidFill>
            <a:srgbClr val="F1A0C2"/>
          </a:solidFill>
        </p:spPr>
        <p:txBody>
          <a:bodyPr wrap="square" anchor="ctr">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Suoraan kuluttajalle (D2C)</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Parempi brändäyksen, asiakassuhteiden ja voittomarginaalien hallintaan. Tämä malli mahdollistaa myös jäljitettävyyden ja läpinäkyvyyden, jotka ovat olennaisia ​​eettisille yrityksille.</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just" rtl="0"/>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just" rtl="0"/>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just" rtl="0"/>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just" rtl="0"/>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just" rtl="0"/>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just" rtl="0"/>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691856"/>
          </a:xfrm>
          <a:prstGeom prst="rect">
            <a:avLst/>
          </a:prstGeom>
          <a:noFill/>
        </p:spPr>
        <p:txBody>
          <a:bodyPr wrap="square">
            <a:spAutoFit/>
          </a:bodyPr>
          <a:lstStyle/>
          <a:p>
            <a:pPr algn="just"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Plussat</a:t>
            </a:r>
            <a:endParaRPr lang="en-US" b="1" dirty="0">
              <a:solidFill>
                <a:srgbClr val="000000"/>
              </a:solidFill>
              <a:latin typeface="Calibri" panose="020F0502020204030204" pitchFamily="34" charset="0"/>
              <a:cs typeface="Calibri" panose="020F0502020204030204" pitchFamily="34" charset="0"/>
            </a:endParaRPr>
          </a:p>
          <a:p>
            <a:pPr algn="just" rtl="0">
              <a:lnSpc>
                <a:spcPts val="2440"/>
              </a:lnSpc>
              <a:tabLst>
                <a:tab pos="177800" algn="l"/>
              </a:tabLst>
            </a:pPr>
            <a:endParaRPr lang="en-US" b="1" dirty="0">
              <a:solidFill>
                <a:srgbClr val="000000"/>
              </a:solidFill>
              <a:latin typeface="Calibri" panose="020F0502020204030204" pitchFamily="34" charset="0"/>
              <a:cs typeface="Calibri" panose="020F0502020204030204" pitchFamily="34" charset="0"/>
            </a:endParaRP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Vaatii huomattavia resursseja käsitelläkseen kaikkia toimitusketjun osa-alueita, ja voi olla haastavaa saavuttaa laaja asiakaskunta ilman jälleenmyyjien tarjoamia jakelukanavia.</a:t>
            </a:r>
          </a:p>
          <a:p>
            <a:pPr rtl="0">
              <a:lnSpc>
                <a:spcPts val="1320"/>
              </a:lnSpc>
            </a:pPr>
            <a:endParaRPr lang="en-IE" sz="1150" dirty="0">
              <a:ea typeface="Calibri" panose="020F0502020204030204" pitchFamily="34" charset="0"/>
            </a:endParaRP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691856"/>
          </a:xfrm>
          <a:prstGeom prst="rect">
            <a:avLst/>
          </a:prstGeom>
          <a:noFill/>
        </p:spPr>
        <p:txBody>
          <a:bodyPr wrap="square">
            <a:spAutoFit/>
          </a:bodyPr>
          <a:lstStyle/>
          <a:p>
            <a:pPr algn="just"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Haittoja</a:t>
            </a:r>
            <a:endParaRPr lang="en-US" b="1" dirty="0">
              <a:solidFill>
                <a:srgbClr val="000000"/>
              </a:solidFill>
              <a:latin typeface="Calibri" panose="020F0502020204030204" pitchFamily="34" charset="0"/>
              <a:cs typeface="Calibri" panose="020F0502020204030204" pitchFamily="34" charset="0"/>
            </a:endParaRPr>
          </a:p>
          <a:p>
            <a:pPr algn="just" rtl="0">
              <a:lnSpc>
                <a:spcPts val="2440"/>
              </a:lnSpc>
              <a:tabLst>
                <a:tab pos="177800" algn="l"/>
              </a:tabLst>
            </a:pPr>
            <a:endParaRPr lang="en-US" b="1" dirty="0">
              <a:solidFill>
                <a:srgbClr val="000000"/>
              </a:solidFill>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just" rtl="0"/>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just" rtl="0"/>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just" rtl="0"/>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just" rtl="0"/>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just" rtl="0"/>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just" rtl="0"/>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1999273"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dirty="0">
                <a:ea typeface="Calibri" panose="020F0502020204030204" pitchFamily="34" charset="0"/>
              </a:rPr>
              <a:t>Tilausmallit tarjoavat toistuvan, luotettavan tulovirran tarjoamalla asiakkaille säännöllisiä tuotteiden toimituksia. Tämä malli on yhä suositumpi elintarviketeollisuudessa, mukaan lukien ateriapakkaukset, erikoisruoat ja jopa tuoretuotteiden toimitukset.</a:t>
            </a:r>
          </a:p>
          <a:p>
            <a:pPr algn="l" rtl="0">
              <a:lnSpc>
                <a:spcPts val="1320"/>
              </a:lnSpc>
            </a:pPr>
            <a:endParaRPr lang="en-IE" sz="1150" dirty="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2279224" cy="384080"/>
          </a:xfrm>
          <a:prstGeom prst="rect">
            <a:avLst/>
          </a:prstGeom>
          <a:solidFill>
            <a:srgbClr val="F1A0C2"/>
          </a:solidFill>
        </p:spPr>
        <p:txBody>
          <a:bodyPr wrap="square" anchor="ctr">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Tilauspalvelut</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Tarjoaa tasaisen tulovirran ja asiakasuskollisuuden. Se voi myös vähentää jätettä mahdollistamalla paremman kysynnän ennustamisen.</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just" rtl="0"/>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just" rtl="0"/>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just" rtl="0"/>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just" rtl="0"/>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just" rtl="0"/>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just" rtl="0"/>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gn="just"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Plussat</a:t>
            </a:r>
          </a:p>
        </p:txBody>
      </p:sp>
      <p:cxnSp>
        <p:nvCxnSpPr>
          <p:cNvPr id="205" name="Straight Connector 204">
            <a:extLst>
              <a:ext uri="{FF2B5EF4-FFF2-40B4-BE49-F238E27FC236}">
                <a16:creationId xmlns:a16="http://schemas.microsoft.com/office/drawing/2014/main" id="{DC134039-064F-6376-F803-D349CA3D5F61}"/>
              </a:ext>
            </a:extLst>
          </p:cNvPr>
          <p:cNvCxnSpPr>
            <a:cxnSpLocks/>
          </p:cNvCxnSpPr>
          <p:nvPr/>
        </p:nvCxnSpPr>
        <p:spPr>
          <a:xfrm>
            <a:off x="3312160" y="4219373"/>
            <a:ext cx="392168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Säilyttäminen voi olla haaste, jos tuote tai palvelu ei jatkuvasti täytä tai ylitä odotuksia. Tämä malli voi myös rajoittaa impulssi- ​​tai kertaluonteisia ostoja.</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gn="just"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Haittoja</a:t>
            </a:r>
            <a:endParaRPr lang="en-US" b="1" dirty="0">
              <a:solidFill>
                <a:srgbClr val="000000"/>
              </a:solidFill>
              <a:latin typeface="Calibri" panose="020F0502020204030204" pitchFamily="34" charset="0"/>
              <a:cs typeface="Calibri" panose="020F0502020204030204" pitchFamily="34" charset="0"/>
            </a:endParaRP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just" rtl="0"/>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just" rtl="0"/>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just" rtl="0"/>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just" rtl="0"/>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just" rtl="0"/>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just" rtl="0"/>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184CA67-A66F-2373-845F-0B02B5B8EAEA}"/>
              </a:ext>
            </a:extLst>
          </p:cNvPr>
          <p:cNvCxnSpPr>
            <a:cxnSpLocks/>
          </p:cNvCxnSpPr>
          <p:nvPr/>
        </p:nvCxnSpPr>
        <p:spPr>
          <a:xfrm flipV="1">
            <a:off x="148159" y="4226162"/>
            <a:ext cx="0" cy="31750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Text Placeholder 4">
            <a:extLst>
              <a:ext uri="{FF2B5EF4-FFF2-40B4-BE49-F238E27FC236}">
                <a16:creationId xmlns:a16="http://schemas.microsoft.com/office/drawing/2014/main" id="{60C60A18-4A05-667B-A891-47EC92F08C7F}"/>
              </a:ext>
            </a:extLst>
          </p:cNvPr>
          <p:cNvSpPr txBox="1">
            <a:spLocks/>
          </p:cNvSpPr>
          <p:nvPr/>
        </p:nvSpPr>
        <p:spPr>
          <a:xfrm>
            <a:off x="942709" y="779076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dirty="0">
                <a:ea typeface="Calibri" panose="020F0502020204030204" pitchFamily="34" charset="0"/>
              </a:rPr>
              <a:t>Osuuskauppoja omistaa ja ylläpitää joukko henkilöitä molemminpuolisen hyödyn vuoksi. Elintarviketeollisuudessa tämä voi olla yhteismyyntiä harjoittava maanviljelijäryhmä tai kuluttajaosuuskunta.</a:t>
            </a:r>
          </a:p>
          <a:p>
            <a:pPr algn="l" rtl="0">
              <a:lnSpc>
                <a:spcPts val="1320"/>
              </a:lnSpc>
            </a:pPr>
            <a:endParaRPr lang="en-IE" sz="1150" dirty="0">
              <a:ea typeface="Calibri" panose="020F0502020204030204" pitchFamily="34" charset="0"/>
            </a:endParaRPr>
          </a:p>
        </p:txBody>
      </p:sp>
      <p:grpSp>
        <p:nvGrpSpPr>
          <p:cNvPr id="230" name="Group 229">
            <a:extLst>
              <a:ext uri="{FF2B5EF4-FFF2-40B4-BE49-F238E27FC236}">
                <a16:creationId xmlns:a16="http://schemas.microsoft.com/office/drawing/2014/main" id="{87FF1D8D-FFA8-D02E-E376-33D53D7FE141}"/>
              </a:ext>
            </a:extLst>
          </p:cNvPr>
          <p:cNvGrpSpPr/>
          <p:nvPr/>
        </p:nvGrpSpPr>
        <p:grpSpPr>
          <a:xfrm>
            <a:off x="148155" y="7339692"/>
            <a:ext cx="708098" cy="123096"/>
            <a:chOff x="3830127" y="7479258"/>
            <a:chExt cx="598960" cy="104123"/>
          </a:xfrm>
          <a:solidFill>
            <a:schemeClr val="tx1"/>
          </a:solidFill>
        </p:grpSpPr>
        <p:cxnSp>
          <p:nvCxnSpPr>
            <p:cNvPr id="231" name="Straight Connector 230">
              <a:extLst>
                <a:ext uri="{FF2B5EF4-FFF2-40B4-BE49-F238E27FC236}">
                  <a16:creationId xmlns:a16="http://schemas.microsoft.com/office/drawing/2014/main" id="{D875E1D8-2284-0257-7ED2-D1E2D9E10FEB}"/>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337A83BE-0C51-46C9-3FF2-437C63799017}"/>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33" name="TextBox 232">
            <a:extLst>
              <a:ext uri="{FF2B5EF4-FFF2-40B4-BE49-F238E27FC236}">
                <a16:creationId xmlns:a16="http://schemas.microsoft.com/office/drawing/2014/main" id="{DAC3DD07-5DFB-961C-46D1-59CA6ECB9774}"/>
              </a:ext>
            </a:extLst>
          </p:cNvPr>
          <p:cNvSpPr txBox="1"/>
          <p:nvPr/>
        </p:nvSpPr>
        <p:spPr>
          <a:xfrm>
            <a:off x="936103" y="7195899"/>
            <a:ext cx="2279224" cy="384080"/>
          </a:xfrm>
          <a:prstGeom prst="rect">
            <a:avLst/>
          </a:prstGeom>
          <a:solidFill>
            <a:srgbClr val="F1A0C2"/>
          </a:solidFill>
        </p:spPr>
        <p:txBody>
          <a:bodyPr wrap="square" anchor="ctr">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Yhteistyömallit</a:t>
            </a:r>
          </a:p>
        </p:txBody>
      </p:sp>
      <p:sp>
        <p:nvSpPr>
          <p:cNvPr id="234" name="TextBox 233">
            <a:extLst>
              <a:ext uri="{FF2B5EF4-FFF2-40B4-BE49-F238E27FC236}">
                <a16:creationId xmlns:a16="http://schemas.microsoft.com/office/drawing/2014/main" id="{9B4D1351-D0F5-26AE-429C-82F4F598A0B9}"/>
              </a:ext>
            </a:extLst>
          </p:cNvPr>
          <p:cNvSpPr txBox="1"/>
          <p:nvPr/>
        </p:nvSpPr>
        <p:spPr>
          <a:xfrm>
            <a:off x="165319" y="702847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03</a:t>
            </a:r>
            <a:endParaRPr lang="en-US" sz="2800"/>
          </a:p>
        </p:txBody>
      </p:sp>
      <p:sp>
        <p:nvSpPr>
          <p:cNvPr id="235" name="Text Placeholder 4">
            <a:extLst>
              <a:ext uri="{FF2B5EF4-FFF2-40B4-BE49-F238E27FC236}">
                <a16:creationId xmlns:a16="http://schemas.microsoft.com/office/drawing/2014/main" id="{7EE729F3-BB2B-F038-5B86-E17740D0035A}"/>
              </a:ext>
            </a:extLst>
          </p:cNvPr>
          <p:cNvSpPr txBox="1">
            <a:spLocks/>
          </p:cNvSpPr>
          <p:nvPr/>
        </p:nvSpPr>
        <p:spPr>
          <a:xfrm>
            <a:off x="4037194" y="8182121"/>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Edistää tasa-arvoa, yhteistä päätöksentekoa ja yhteisön kehitystä. Voitot sijoitetaan yleensä uudelleen yritykseen tai jaetaan jäsenten kesken.</a:t>
            </a:r>
          </a:p>
        </p:txBody>
      </p:sp>
      <p:grpSp>
        <p:nvGrpSpPr>
          <p:cNvPr id="236" name="Group 235">
            <a:extLst>
              <a:ext uri="{FF2B5EF4-FFF2-40B4-BE49-F238E27FC236}">
                <a16:creationId xmlns:a16="http://schemas.microsoft.com/office/drawing/2014/main" id="{2D52F918-9C88-394A-05F3-6201C2F18356}"/>
              </a:ext>
            </a:extLst>
          </p:cNvPr>
          <p:cNvGrpSpPr/>
          <p:nvPr/>
        </p:nvGrpSpPr>
        <p:grpSpPr>
          <a:xfrm>
            <a:off x="3655667" y="7768067"/>
            <a:ext cx="415513" cy="415595"/>
            <a:chOff x="2872398" y="4601387"/>
            <a:chExt cx="1633745" cy="1634066"/>
          </a:xfrm>
        </p:grpSpPr>
        <p:grpSp>
          <p:nvGrpSpPr>
            <p:cNvPr id="237" name="Graphic 3">
              <a:extLst>
                <a:ext uri="{FF2B5EF4-FFF2-40B4-BE49-F238E27FC236}">
                  <a16:creationId xmlns:a16="http://schemas.microsoft.com/office/drawing/2014/main" id="{D56111E0-B3B7-CDDF-9017-5DA001BEB98B}"/>
                </a:ext>
              </a:extLst>
            </p:cNvPr>
            <p:cNvGrpSpPr/>
            <p:nvPr/>
          </p:nvGrpSpPr>
          <p:grpSpPr>
            <a:xfrm>
              <a:off x="3263598" y="4990755"/>
              <a:ext cx="851341" cy="854106"/>
              <a:chOff x="4669868" y="3456115"/>
              <a:chExt cx="851341" cy="854106"/>
            </a:xfrm>
          </p:grpSpPr>
          <p:sp>
            <p:nvSpPr>
              <p:cNvPr id="243" name="Freeform 242">
                <a:extLst>
                  <a:ext uri="{FF2B5EF4-FFF2-40B4-BE49-F238E27FC236}">
                    <a16:creationId xmlns:a16="http://schemas.microsoft.com/office/drawing/2014/main" id="{A5DD17BF-C72C-E602-1860-022AF693A4E5}"/>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just" rtl="0"/>
                <a:endParaRPr lang="en-US"/>
              </a:p>
            </p:txBody>
          </p:sp>
          <p:sp>
            <p:nvSpPr>
              <p:cNvPr id="244" name="Freeform 243">
                <a:extLst>
                  <a:ext uri="{FF2B5EF4-FFF2-40B4-BE49-F238E27FC236}">
                    <a16:creationId xmlns:a16="http://schemas.microsoft.com/office/drawing/2014/main" id="{F56774D4-CE08-29E7-401E-655D62AF498C}"/>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just" rtl="0"/>
                <a:endParaRPr lang="en-US"/>
              </a:p>
            </p:txBody>
          </p:sp>
        </p:grpSp>
        <p:grpSp>
          <p:nvGrpSpPr>
            <p:cNvPr id="238" name="Graphic 3">
              <a:extLst>
                <a:ext uri="{FF2B5EF4-FFF2-40B4-BE49-F238E27FC236}">
                  <a16:creationId xmlns:a16="http://schemas.microsoft.com/office/drawing/2014/main" id="{AA4CF2BC-D130-81A1-716A-62126A3A6CD2}"/>
                </a:ext>
              </a:extLst>
            </p:cNvPr>
            <p:cNvGrpSpPr/>
            <p:nvPr/>
          </p:nvGrpSpPr>
          <p:grpSpPr>
            <a:xfrm>
              <a:off x="2872398" y="4601387"/>
              <a:ext cx="1633745" cy="1634066"/>
              <a:chOff x="4278668" y="3066747"/>
              <a:chExt cx="1633745" cy="1634066"/>
            </a:xfrm>
            <a:solidFill>
              <a:srgbClr val="000000"/>
            </a:solidFill>
          </p:grpSpPr>
          <p:sp>
            <p:nvSpPr>
              <p:cNvPr id="239" name="Freeform 238">
                <a:extLst>
                  <a:ext uri="{FF2B5EF4-FFF2-40B4-BE49-F238E27FC236}">
                    <a16:creationId xmlns:a16="http://schemas.microsoft.com/office/drawing/2014/main" id="{3090AC29-335D-78AA-DABE-35493F67A657}"/>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just" rtl="0"/>
                <a:endParaRPr lang="en-US"/>
              </a:p>
            </p:txBody>
          </p:sp>
          <p:sp>
            <p:nvSpPr>
              <p:cNvPr id="240" name="Freeform 239">
                <a:extLst>
                  <a:ext uri="{FF2B5EF4-FFF2-40B4-BE49-F238E27FC236}">
                    <a16:creationId xmlns:a16="http://schemas.microsoft.com/office/drawing/2014/main" id="{46B65A18-5427-E60C-A83B-2EB8080225FD}"/>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just" rtl="0"/>
                <a:endParaRPr lang="en-US"/>
              </a:p>
            </p:txBody>
          </p:sp>
          <p:sp>
            <p:nvSpPr>
              <p:cNvPr id="241" name="Freeform 240">
                <a:extLst>
                  <a:ext uri="{FF2B5EF4-FFF2-40B4-BE49-F238E27FC236}">
                    <a16:creationId xmlns:a16="http://schemas.microsoft.com/office/drawing/2014/main" id="{B7C10884-56D5-C148-B2E4-4F8FC7F23DA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just" rtl="0"/>
                <a:endParaRPr lang="en-US"/>
              </a:p>
            </p:txBody>
          </p:sp>
          <p:sp>
            <p:nvSpPr>
              <p:cNvPr id="242" name="Freeform 241">
                <a:extLst>
                  <a:ext uri="{FF2B5EF4-FFF2-40B4-BE49-F238E27FC236}">
                    <a16:creationId xmlns:a16="http://schemas.microsoft.com/office/drawing/2014/main" id="{339175D9-2F2C-D6EC-3DFE-FB20C992D0C7}"/>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just" rtl="0"/>
                <a:endParaRPr lang="en-US"/>
              </a:p>
            </p:txBody>
          </p:sp>
        </p:grpSp>
      </p:grpSp>
      <p:sp>
        <p:nvSpPr>
          <p:cNvPr id="245" name="TextBox 244">
            <a:extLst>
              <a:ext uri="{FF2B5EF4-FFF2-40B4-BE49-F238E27FC236}">
                <a16:creationId xmlns:a16="http://schemas.microsoft.com/office/drawing/2014/main" id="{F13CC5BA-EB23-AC8D-8ACA-7C97A98F58ED}"/>
              </a:ext>
            </a:extLst>
          </p:cNvPr>
          <p:cNvSpPr txBox="1"/>
          <p:nvPr/>
        </p:nvSpPr>
        <p:spPr>
          <a:xfrm>
            <a:off x="4050394" y="7795482"/>
            <a:ext cx="1110045" cy="384080"/>
          </a:xfrm>
          <a:prstGeom prst="rect">
            <a:avLst/>
          </a:prstGeom>
          <a:noFill/>
        </p:spPr>
        <p:txBody>
          <a:bodyPr wrap="square">
            <a:spAutoFit/>
          </a:bodyPr>
          <a:lstStyle/>
          <a:p>
            <a:pPr algn="just"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Plussat</a:t>
            </a:r>
          </a:p>
        </p:txBody>
      </p:sp>
      <p:cxnSp>
        <p:nvCxnSpPr>
          <p:cNvPr id="246" name="Straight Connector 245">
            <a:extLst>
              <a:ext uri="{FF2B5EF4-FFF2-40B4-BE49-F238E27FC236}">
                <a16:creationId xmlns:a16="http://schemas.microsoft.com/office/drawing/2014/main" id="{06CA2454-B35A-CD12-92C8-DBF3DA95F1D5}"/>
              </a:ext>
            </a:extLst>
          </p:cNvPr>
          <p:cNvCxnSpPr>
            <a:cxnSpLocks/>
          </p:cNvCxnSpPr>
          <p:nvPr/>
        </p:nvCxnSpPr>
        <p:spPr>
          <a:xfrm>
            <a:off x="3312160" y="7391662"/>
            <a:ext cx="4247515"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A788014-51F6-D3FA-6F7D-2CC5ED766485}"/>
              </a:ext>
            </a:extLst>
          </p:cNvPr>
          <p:cNvCxnSpPr>
            <a:cxnSpLocks/>
          </p:cNvCxnSpPr>
          <p:nvPr/>
        </p:nvCxnSpPr>
        <p:spPr>
          <a:xfrm flipV="1">
            <a:off x="3882907" y="7401239"/>
            <a:ext cx="0" cy="30305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54507B0-B096-E394-1B06-3E54F2129624}"/>
              </a:ext>
            </a:extLst>
          </p:cNvPr>
          <p:cNvCxnSpPr>
            <a:cxnSpLocks/>
          </p:cNvCxnSpPr>
          <p:nvPr/>
        </p:nvCxnSpPr>
        <p:spPr>
          <a:xfrm flipV="1">
            <a:off x="3875572" y="823475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465771F0-83C8-EAC4-BBBE-6486F424311A}"/>
              </a:ext>
            </a:extLst>
          </p:cNvPr>
          <p:cNvSpPr txBox="1"/>
          <p:nvPr/>
        </p:nvSpPr>
        <p:spPr>
          <a:xfrm>
            <a:off x="4071180" y="9034185"/>
            <a:ext cx="1110045" cy="384080"/>
          </a:xfrm>
          <a:prstGeom prst="rect">
            <a:avLst/>
          </a:prstGeom>
          <a:noFill/>
        </p:spPr>
        <p:txBody>
          <a:bodyPr wrap="square">
            <a:spAutoFit/>
          </a:bodyPr>
          <a:lstStyle/>
          <a:p>
            <a:pPr algn="just"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Haittoja</a:t>
            </a:r>
            <a:endParaRPr lang="en-US" b="1" dirty="0">
              <a:solidFill>
                <a:srgbClr val="000000"/>
              </a:solidFill>
              <a:latin typeface="Calibri" panose="020F0502020204030204" pitchFamily="34" charset="0"/>
              <a:cs typeface="Calibri" panose="020F0502020204030204" pitchFamily="34" charset="0"/>
            </a:endParaRPr>
          </a:p>
        </p:txBody>
      </p:sp>
      <p:grpSp>
        <p:nvGrpSpPr>
          <p:cNvPr id="250" name="Group 249">
            <a:extLst>
              <a:ext uri="{FF2B5EF4-FFF2-40B4-BE49-F238E27FC236}">
                <a16:creationId xmlns:a16="http://schemas.microsoft.com/office/drawing/2014/main" id="{B6B2A6BE-2D12-1CE9-4AB4-B7B4958859E8}"/>
              </a:ext>
            </a:extLst>
          </p:cNvPr>
          <p:cNvGrpSpPr/>
          <p:nvPr/>
        </p:nvGrpSpPr>
        <p:grpSpPr>
          <a:xfrm>
            <a:off x="3679682" y="9000298"/>
            <a:ext cx="415513" cy="415595"/>
            <a:chOff x="5766825" y="4735040"/>
            <a:chExt cx="1633745" cy="1634066"/>
          </a:xfrm>
        </p:grpSpPr>
        <p:sp>
          <p:nvSpPr>
            <p:cNvPr id="251" name="Freeform 250">
              <a:extLst>
                <a:ext uri="{FF2B5EF4-FFF2-40B4-BE49-F238E27FC236}">
                  <a16:creationId xmlns:a16="http://schemas.microsoft.com/office/drawing/2014/main" id="{02B5FB4A-F2FF-BE6A-9E82-D185334CA0A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just" rtl="0"/>
              <a:endParaRPr lang="en-US"/>
            </a:p>
          </p:txBody>
        </p:sp>
        <p:grpSp>
          <p:nvGrpSpPr>
            <p:cNvPr id="252" name="Graphic 3">
              <a:extLst>
                <a:ext uri="{FF2B5EF4-FFF2-40B4-BE49-F238E27FC236}">
                  <a16:creationId xmlns:a16="http://schemas.microsoft.com/office/drawing/2014/main" id="{4D3FCAC1-DA73-8621-F3B8-5BB4EBB28EBE}"/>
                </a:ext>
              </a:extLst>
            </p:cNvPr>
            <p:cNvGrpSpPr/>
            <p:nvPr/>
          </p:nvGrpSpPr>
          <p:grpSpPr>
            <a:xfrm>
              <a:off x="5766825" y="4735040"/>
              <a:ext cx="1633745" cy="1634066"/>
              <a:chOff x="7173095" y="3200400"/>
              <a:chExt cx="1633745" cy="1634066"/>
            </a:xfrm>
            <a:solidFill>
              <a:srgbClr val="000000"/>
            </a:solidFill>
          </p:grpSpPr>
          <p:sp>
            <p:nvSpPr>
              <p:cNvPr id="254" name="Freeform 253">
                <a:extLst>
                  <a:ext uri="{FF2B5EF4-FFF2-40B4-BE49-F238E27FC236}">
                    <a16:creationId xmlns:a16="http://schemas.microsoft.com/office/drawing/2014/main" id="{83C75D6F-3E5C-3DB1-74B7-0872D0DAC565}"/>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just" rtl="0"/>
                <a:endParaRPr lang="en-US"/>
              </a:p>
            </p:txBody>
          </p:sp>
          <p:sp>
            <p:nvSpPr>
              <p:cNvPr id="255" name="Freeform 254">
                <a:extLst>
                  <a:ext uri="{FF2B5EF4-FFF2-40B4-BE49-F238E27FC236}">
                    <a16:creationId xmlns:a16="http://schemas.microsoft.com/office/drawing/2014/main" id="{CD0E20E9-EC54-1E75-8C48-DE0C298B49E3}"/>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just" rtl="0"/>
                <a:endParaRPr lang="en-US"/>
              </a:p>
            </p:txBody>
          </p:sp>
          <p:sp>
            <p:nvSpPr>
              <p:cNvPr id="256" name="Freeform 255">
                <a:extLst>
                  <a:ext uri="{FF2B5EF4-FFF2-40B4-BE49-F238E27FC236}">
                    <a16:creationId xmlns:a16="http://schemas.microsoft.com/office/drawing/2014/main" id="{B7E3D07D-3130-5F09-339D-66BE8C8E3E94}"/>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just" rtl="0"/>
                <a:endParaRPr lang="en-US"/>
              </a:p>
            </p:txBody>
          </p:sp>
          <p:sp>
            <p:nvSpPr>
              <p:cNvPr id="257" name="Freeform 256">
                <a:extLst>
                  <a:ext uri="{FF2B5EF4-FFF2-40B4-BE49-F238E27FC236}">
                    <a16:creationId xmlns:a16="http://schemas.microsoft.com/office/drawing/2014/main" id="{63819F2C-9D1F-B29E-9E96-00FD7B09B7CC}"/>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just" rtl="0"/>
                <a:endParaRPr lang="en-US"/>
              </a:p>
            </p:txBody>
          </p:sp>
        </p:grpSp>
        <p:sp>
          <p:nvSpPr>
            <p:cNvPr id="253" name="Freeform 252">
              <a:extLst>
                <a:ext uri="{FF2B5EF4-FFF2-40B4-BE49-F238E27FC236}">
                  <a16:creationId xmlns:a16="http://schemas.microsoft.com/office/drawing/2014/main" id="{3ECB512D-F8B5-3568-2B1E-4BE52A7D260E}"/>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just" rtl="0"/>
              <a:endParaRPr lang="en-US"/>
            </a:p>
          </p:txBody>
        </p:sp>
      </p:grpSp>
      <p:sp>
        <p:nvSpPr>
          <p:cNvPr id="260" name="Text Placeholder 4">
            <a:extLst>
              <a:ext uri="{FF2B5EF4-FFF2-40B4-BE49-F238E27FC236}">
                <a16:creationId xmlns:a16="http://schemas.microsoft.com/office/drawing/2014/main" id="{9AD28E1B-86B8-8E4F-0A8C-535C50F61AB5}"/>
              </a:ext>
            </a:extLst>
          </p:cNvPr>
          <p:cNvSpPr txBox="1">
            <a:spLocks/>
          </p:cNvSpPr>
          <p:nvPr/>
        </p:nvSpPr>
        <p:spPr>
          <a:xfrm>
            <a:off x="4090058" y="9415892"/>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Päätöksenteko voi olla hitaampaa demokraattisen prosessin vuoksi. Alkuasennus voi olla haastavaa, koska tarvitaan sitoutunut perustajajäsenryhmä.</a:t>
            </a:r>
          </a:p>
        </p:txBody>
      </p:sp>
    </p:spTree>
    <p:extLst>
      <p:ext uri="{BB962C8B-B14F-4D97-AF65-F5344CB8AC3E}">
        <p14:creationId xmlns:p14="http://schemas.microsoft.com/office/powerpoint/2010/main" val="163463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67">
            <a:extLst>
              <a:ext uri="{FF2B5EF4-FFF2-40B4-BE49-F238E27FC236}">
                <a16:creationId xmlns:a16="http://schemas.microsoft.com/office/drawing/2014/main" id="{312D70B4-3367-7085-39AB-E80AA3EF16E6}"/>
              </a:ext>
            </a:extLst>
          </p:cNvPr>
          <p:cNvSpPr/>
          <p:nvPr/>
        </p:nvSpPr>
        <p:spPr>
          <a:xfrm>
            <a:off x="-12111" y="839"/>
            <a:ext cx="614602" cy="695045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lgn="l" rtl="0"/>
              <a:t>18</a:t>
            </a:fld>
            <a:endParaRPr lang="en-US" sz="900">
              <a:solidFill>
                <a:schemeClr val="bg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dirty="0" err="1">
                <a:ea typeface="Calibri" panose="020F0502020204030204" pitchFamily="34" charset="0"/>
              </a:rPr>
              <a:t>Sosiaalinen</a:t>
            </a:r>
            <a:r>
              <a:rPr lang="en-IE" sz="1150" dirty="0">
                <a:ea typeface="Calibri" panose="020F0502020204030204" pitchFamily="34" charset="0"/>
              </a:rPr>
              <a:t> </a:t>
            </a:r>
            <a:r>
              <a:rPr lang="en-IE" sz="1150" dirty="0" err="1">
                <a:ea typeface="Calibri" panose="020F0502020204030204" pitchFamily="34" charset="0"/>
              </a:rPr>
              <a:t>yritys</a:t>
            </a:r>
            <a:r>
              <a:rPr lang="en-IE" sz="1150" dirty="0">
                <a:ea typeface="Calibri" panose="020F0502020204030204" pitchFamily="34" charset="0"/>
              </a:rPr>
              <a:t> on </a:t>
            </a:r>
            <a:r>
              <a:rPr lang="en-IE" sz="1150" dirty="0" err="1">
                <a:ea typeface="Calibri" panose="020F0502020204030204" pitchFamily="34" charset="0"/>
              </a:rPr>
              <a:t>yritys</a:t>
            </a:r>
            <a:r>
              <a:rPr lang="en-IE" sz="1150" dirty="0">
                <a:ea typeface="Calibri" panose="020F0502020204030204" pitchFamily="34" charset="0"/>
              </a:rPr>
              <a:t>, </a:t>
            </a:r>
            <a:r>
              <a:rPr lang="en-IE" sz="1150" dirty="0" err="1">
                <a:ea typeface="Calibri" panose="020F0502020204030204" pitchFamily="34" charset="0"/>
              </a:rPr>
              <a:t>jonka</a:t>
            </a:r>
            <a:r>
              <a:rPr lang="en-IE" sz="1150" dirty="0">
                <a:ea typeface="Calibri" panose="020F0502020204030204" pitchFamily="34" charset="0"/>
              </a:rPr>
              <a:t> </a:t>
            </a:r>
            <a:r>
              <a:rPr lang="en-IE" sz="1150" dirty="0" err="1">
                <a:ea typeface="Calibri" panose="020F0502020204030204" pitchFamily="34" charset="0"/>
              </a:rPr>
              <a:t>tavoitteena</a:t>
            </a:r>
            <a:r>
              <a:rPr lang="en-IE" sz="1150" dirty="0">
                <a:ea typeface="Calibri" panose="020F0502020204030204" pitchFamily="34" charset="0"/>
              </a:rPr>
              <a:t> on </a:t>
            </a:r>
            <a:r>
              <a:rPr lang="en-IE" sz="1150" dirty="0" err="1">
                <a:ea typeface="Calibri" panose="020F0502020204030204" pitchFamily="34" charset="0"/>
              </a:rPr>
              <a:t>maksimoida</a:t>
            </a:r>
            <a:r>
              <a:rPr lang="en-IE" sz="1150" dirty="0">
                <a:ea typeface="Calibri" panose="020F0502020204030204" pitchFamily="34" charset="0"/>
              </a:rPr>
              <a:t> </a:t>
            </a:r>
            <a:r>
              <a:rPr lang="en-IE" sz="1150" dirty="0" err="1">
                <a:ea typeface="Calibri" panose="020F0502020204030204" pitchFamily="34" charset="0"/>
              </a:rPr>
              <a:t>yhteiskunnallinen</a:t>
            </a:r>
            <a:r>
              <a:rPr lang="en-IE" sz="1150" dirty="0">
                <a:ea typeface="Calibri" panose="020F0502020204030204" pitchFamily="34" charset="0"/>
              </a:rPr>
              <a:t> </a:t>
            </a:r>
            <a:r>
              <a:rPr lang="en-IE" sz="1150" dirty="0" err="1">
                <a:ea typeface="Calibri" panose="020F0502020204030204" pitchFamily="34" charset="0"/>
              </a:rPr>
              <a:t>vaikutus</a:t>
            </a:r>
            <a:r>
              <a:rPr lang="en-IE" sz="1150" dirty="0">
                <a:ea typeface="Calibri" panose="020F0502020204030204" pitchFamily="34" charset="0"/>
              </a:rPr>
              <a:t> </a:t>
            </a:r>
            <a:r>
              <a:rPr lang="en-IE" sz="1150" dirty="0" err="1">
                <a:ea typeface="Calibri" panose="020F0502020204030204" pitchFamily="34" charset="0"/>
              </a:rPr>
              <a:t>voiton</a:t>
            </a:r>
            <a:r>
              <a:rPr lang="en-IE" sz="1150" dirty="0">
                <a:ea typeface="Calibri" panose="020F0502020204030204" pitchFamily="34" charset="0"/>
              </a:rPr>
              <a:t> </a:t>
            </a:r>
            <a:r>
              <a:rPr lang="en-IE" sz="1150" dirty="0" err="1">
                <a:ea typeface="Calibri" panose="020F0502020204030204" pitchFamily="34" charset="0"/>
              </a:rPr>
              <a:t>ohella</a:t>
            </a:r>
            <a:r>
              <a:rPr lang="en-IE" sz="1150" dirty="0">
                <a:ea typeface="Calibri" panose="020F0502020204030204" pitchFamily="34" charset="0"/>
              </a:rPr>
              <a:t>. </a:t>
            </a:r>
            <a:r>
              <a:rPr lang="en-IE" sz="1150" dirty="0" err="1">
                <a:ea typeface="Calibri" panose="020F0502020204030204" pitchFamily="34" charset="0"/>
              </a:rPr>
              <a:t>Elintarviketeollisuudessa</a:t>
            </a:r>
            <a:r>
              <a:rPr lang="en-IE" sz="1150" dirty="0">
                <a:ea typeface="Calibri" panose="020F0502020204030204" pitchFamily="34" charset="0"/>
              </a:rPr>
              <a:t> </a:t>
            </a:r>
            <a:r>
              <a:rPr lang="en-IE" sz="1150" dirty="0" err="1">
                <a:ea typeface="Calibri" panose="020F0502020204030204" pitchFamily="34" charset="0"/>
              </a:rPr>
              <a:t>tämä</a:t>
            </a:r>
            <a:r>
              <a:rPr lang="en-IE" sz="1150" dirty="0">
                <a:ea typeface="Calibri" panose="020F0502020204030204" pitchFamily="34" charset="0"/>
              </a:rPr>
              <a:t> </a:t>
            </a:r>
            <a:r>
              <a:rPr lang="en-IE" sz="1150" dirty="0" err="1">
                <a:ea typeface="Calibri" panose="020F0502020204030204" pitchFamily="34" charset="0"/>
              </a:rPr>
              <a:t>voi</a:t>
            </a:r>
            <a:r>
              <a:rPr lang="en-IE" sz="1150" dirty="0">
                <a:ea typeface="Calibri" panose="020F0502020204030204" pitchFamily="34" charset="0"/>
              </a:rPr>
              <a:t> </a:t>
            </a:r>
            <a:r>
              <a:rPr lang="en-IE" sz="1150" dirty="0" err="1">
                <a:ea typeface="Calibri" panose="020F0502020204030204" pitchFamily="34" charset="0"/>
              </a:rPr>
              <a:t>tarkoittaa</a:t>
            </a:r>
            <a:r>
              <a:rPr lang="en-IE" sz="1150" dirty="0">
                <a:ea typeface="Calibri" panose="020F0502020204030204" pitchFamily="34" charset="0"/>
              </a:rPr>
              <a:t> </a:t>
            </a:r>
            <a:r>
              <a:rPr lang="en-IE" sz="1150" dirty="0" err="1">
                <a:ea typeface="Calibri" panose="020F0502020204030204" pitchFamily="34" charset="0"/>
              </a:rPr>
              <a:t>heikommassa</a:t>
            </a:r>
            <a:r>
              <a:rPr lang="en-IE" sz="1150" dirty="0">
                <a:ea typeface="Calibri" panose="020F0502020204030204" pitchFamily="34" charset="0"/>
              </a:rPr>
              <a:t> </a:t>
            </a:r>
            <a:r>
              <a:rPr lang="en-IE" sz="1150" dirty="0" err="1">
                <a:ea typeface="Calibri" panose="020F0502020204030204" pitchFamily="34" charset="0"/>
              </a:rPr>
              <a:t>asemassa</a:t>
            </a:r>
            <a:r>
              <a:rPr lang="en-IE" sz="1150" dirty="0">
                <a:ea typeface="Calibri" panose="020F0502020204030204" pitchFamily="34" charset="0"/>
              </a:rPr>
              <a:t> </a:t>
            </a:r>
            <a:r>
              <a:rPr lang="en-IE" sz="1150" dirty="0" err="1">
                <a:ea typeface="Calibri" panose="020F0502020204030204" pitchFamily="34" charset="0"/>
              </a:rPr>
              <a:t>olevien</a:t>
            </a:r>
            <a:r>
              <a:rPr lang="en-IE" sz="1150" dirty="0">
                <a:ea typeface="Calibri" panose="020F0502020204030204" pitchFamily="34" charset="0"/>
              </a:rPr>
              <a:t> </a:t>
            </a:r>
            <a:r>
              <a:rPr lang="en-IE" sz="1150" dirty="0" err="1">
                <a:ea typeface="Calibri" panose="020F0502020204030204" pitchFamily="34" charset="0"/>
              </a:rPr>
              <a:t>ryhmien</a:t>
            </a:r>
            <a:r>
              <a:rPr lang="en-IE" sz="1150" dirty="0">
                <a:ea typeface="Calibri" panose="020F0502020204030204" pitchFamily="34" charset="0"/>
              </a:rPr>
              <a:t> </a:t>
            </a:r>
            <a:r>
              <a:rPr lang="en-IE" sz="1150" dirty="0" err="1">
                <a:ea typeface="Calibri" panose="020F0502020204030204" pitchFamily="34" charset="0"/>
              </a:rPr>
              <a:t>palkkaamista</a:t>
            </a:r>
            <a:r>
              <a:rPr lang="en-IE" sz="1150" dirty="0">
                <a:ea typeface="Calibri" panose="020F0502020204030204" pitchFamily="34" charset="0"/>
              </a:rPr>
              <a:t>, </a:t>
            </a:r>
            <a:r>
              <a:rPr lang="en-IE" sz="1150" dirty="0" err="1">
                <a:ea typeface="Calibri" panose="020F0502020204030204" pitchFamily="34" charset="0"/>
              </a:rPr>
              <a:t>osan</a:t>
            </a:r>
            <a:r>
              <a:rPr lang="en-IE" sz="1150" dirty="0">
                <a:ea typeface="Calibri" panose="020F0502020204030204" pitchFamily="34" charset="0"/>
              </a:rPr>
              <a:t> </a:t>
            </a:r>
            <a:r>
              <a:rPr lang="en-IE" sz="1150" dirty="0" err="1">
                <a:ea typeface="Calibri" panose="020F0502020204030204" pitchFamily="34" charset="0"/>
              </a:rPr>
              <a:t>voitosta</a:t>
            </a:r>
            <a:r>
              <a:rPr lang="en-IE" sz="1150" dirty="0">
                <a:ea typeface="Calibri" panose="020F0502020204030204" pitchFamily="34" charset="0"/>
              </a:rPr>
              <a:t> </a:t>
            </a:r>
            <a:r>
              <a:rPr lang="en-IE" sz="1150" dirty="0" err="1">
                <a:ea typeface="Calibri" panose="020F0502020204030204" pitchFamily="34" charset="0"/>
              </a:rPr>
              <a:t>lahjoittamista</a:t>
            </a:r>
            <a:r>
              <a:rPr lang="en-IE" sz="1150" dirty="0">
                <a:ea typeface="Calibri" panose="020F0502020204030204" pitchFamily="34" charset="0"/>
              </a:rPr>
              <a:t> </a:t>
            </a:r>
            <a:r>
              <a:rPr lang="en-IE" sz="1150" dirty="0" err="1">
                <a:ea typeface="Calibri" panose="020F0502020204030204" pitchFamily="34" charset="0"/>
              </a:rPr>
              <a:t>ruokaan</a:t>
            </a:r>
            <a:r>
              <a:rPr lang="en-IE" sz="1150" dirty="0">
                <a:ea typeface="Calibri" panose="020F0502020204030204" pitchFamily="34" charset="0"/>
              </a:rPr>
              <a:t> </a:t>
            </a:r>
            <a:r>
              <a:rPr lang="en-IE" sz="1150" dirty="0" err="1">
                <a:ea typeface="Calibri" panose="020F0502020204030204" pitchFamily="34" charset="0"/>
              </a:rPr>
              <a:t>liittyviin</a:t>
            </a:r>
            <a:r>
              <a:rPr lang="en-IE" sz="1150" dirty="0">
                <a:ea typeface="Calibri" panose="020F0502020204030204" pitchFamily="34" charset="0"/>
              </a:rPr>
              <a:t> </a:t>
            </a:r>
            <a:r>
              <a:rPr lang="en-IE" sz="1150" dirty="0" err="1">
                <a:ea typeface="Calibri" panose="020F0502020204030204" pitchFamily="34" charset="0"/>
              </a:rPr>
              <a:t>tarkoituksiin</a:t>
            </a:r>
            <a:r>
              <a:rPr lang="en-IE" sz="1150" dirty="0">
                <a:ea typeface="Calibri" panose="020F0502020204030204" pitchFamily="34" charset="0"/>
              </a:rPr>
              <a:t> tai </a:t>
            </a:r>
            <a:r>
              <a:rPr lang="en-IE" sz="1150" dirty="0" err="1">
                <a:ea typeface="Calibri" panose="020F0502020204030204" pitchFamily="34" charset="0"/>
              </a:rPr>
              <a:t>hankintoja</a:t>
            </a:r>
            <a:r>
              <a:rPr lang="en-IE" sz="1150" dirty="0">
                <a:ea typeface="Calibri" panose="020F0502020204030204" pitchFamily="34" charset="0"/>
              </a:rPr>
              <a:t> </a:t>
            </a:r>
            <a:r>
              <a:rPr lang="en-IE" sz="1150" dirty="0" err="1">
                <a:ea typeface="Calibri" panose="020F0502020204030204" pitchFamily="34" charset="0"/>
              </a:rPr>
              <a:t>pienviljelijöiltä</a:t>
            </a:r>
            <a:r>
              <a:rPr lang="en-IE" sz="1150" dirty="0">
                <a:ea typeface="Calibri" panose="020F0502020204030204" pitchFamily="34" charset="0"/>
              </a:rPr>
              <a:t> </a:t>
            </a:r>
            <a:r>
              <a:rPr lang="en-IE" sz="1150" dirty="0" err="1">
                <a:ea typeface="Calibri" panose="020F0502020204030204" pitchFamily="34" charset="0"/>
              </a:rPr>
              <a:t>kohtuullisin</a:t>
            </a:r>
            <a:r>
              <a:rPr lang="en-IE" sz="1150" dirty="0">
                <a:ea typeface="Calibri" panose="020F0502020204030204" pitchFamily="34" charset="0"/>
              </a:rPr>
              <a:t> </a:t>
            </a:r>
            <a:r>
              <a:rPr lang="en-IE" sz="1150" dirty="0" err="1">
                <a:ea typeface="Calibri" panose="020F0502020204030204" pitchFamily="34" charset="0"/>
              </a:rPr>
              <a:t>hinnoin</a:t>
            </a:r>
            <a:r>
              <a:rPr lang="en-IE" sz="1150" dirty="0">
                <a:ea typeface="Calibri" panose="020F0502020204030204" pitchFamily="34" charset="0"/>
              </a:rPr>
              <a:t>.</a:t>
            </a:r>
          </a:p>
          <a:p>
            <a:pPr algn="l" rtl="0">
              <a:lnSpc>
                <a:spcPts val="1320"/>
              </a:lnSpc>
            </a:pPr>
            <a:endParaRPr lang="en-IE" sz="1150" dirty="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2" y="595569"/>
            <a:ext cx="2192171" cy="384080"/>
          </a:xfrm>
          <a:prstGeom prst="rect">
            <a:avLst/>
          </a:prstGeom>
          <a:solidFill>
            <a:srgbClr val="F1A0C2"/>
          </a:solidFill>
        </p:spPr>
        <p:txBody>
          <a:bodyPr wrap="square" anchor="ctr">
            <a:spAutoFit/>
          </a:bodyPr>
          <a:lstStyle/>
          <a:p>
            <a:pPr algn="l"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Sosiaaliset</a:t>
            </a:r>
            <a:r>
              <a:rPr lang="en-US" b="1" dirty="0">
                <a:solidFill>
                  <a:srgbClr val="000000"/>
                </a:solidFill>
                <a:latin typeface="Calibri" panose="020F0502020204030204" pitchFamily="34" charset="0"/>
                <a:cs typeface="Calibri" panose="020F0502020204030204" pitchFamily="34" charset="0"/>
              </a:rPr>
              <a:t> </a:t>
            </a:r>
            <a:r>
              <a:rPr lang="en-US" b="1" dirty="0" err="1">
                <a:solidFill>
                  <a:srgbClr val="000000"/>
                </a:solidFill>
                <a:latin typeface="Calibri" panose="020F0502020204030204" pitchFamily="34" charset="0"/>
                <a:cs typeface="Calibri" panose="020F0502020204030204" pitchFamily="34" charset="0"/>
              </a:rPr>
              <a:t>yritykset</a:t>
            </a:r>
            <a:endParaRPr lang="en-US" b="1" dirty="0">
              <a:solidFill>
                <a:srgbClr val="000000"/>
              </a:solidFill>
              <a:latin typeface="Calibri" panose="020F0502020204030204" pitchFamily="34" charset="0"/>
              <a:cs typeface="Calibri" panose="020F0502020204030204" pitchFamily="34" charset="0"/>
            </a:endParaRP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Edistää sosiaalista hyvää, mikä voi houkutella asiakastukea ja jopa ylivoimaisia hintoja. Voi myös saada tiettyjä apurahoja tai sosiaalisia sijoitusrahastoja.</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384080"/>
          </a:xfrm>
          <a:prstGeom prst="rect">
            <a:avLst/>
          </a:prstGeom>
          <a:noFill/>
        </p:spPr>
        <p:txBody>
          <a:bodyPr wrap="square">
            <a:spAutoFit/>
          </a:bodyPr>
          <a:lstStyle/>
          <a:p>
            <a:pPr algn="just"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Plussat</a:t>
            </a: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en-IE" sz="1150">
                <a:ea typeface="Calibri" panose="020F0502020204030204" pitchFamily="34" charset="0"/>
              </a:rPr>
              <a:t>Voiton ja sosiaalisen vaikutuksen kaksoistehtävän tasapainottaminen voi olla haastavaa. Se voi myös vaatia huomattavia resursseja sosiaalisten vaikutusten mittaamiseen ja raportoimiseen.</a:t>
            </a: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384080"/>
          </a:xfrm>
          <a:prstGeom prst="rect">
            <a:avLst/>
          </a:prstGeom>
          <a:noFill/>
        </p:spPr>
        <p:txBody>
          <a:bodyPr wrap="square">
            <a:spAutoFit/>
          </a:bodyPr>
          <a:lstStyle/>
          <a:p>
            <a:pPr algn="just"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Haittoja</a:t>
            </a:r>
            <a:endParaRPr lang="en-US" b="1" dirty="0">
              <a:solidFill>
                <a:srgbClr val="000000"/>
              </a:solidFill>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dirty="0">
                <a:ea typeface="Calibri" panose="020F0502020204030204" pitchFamily="34" charset="0"/>
              </a:rPr>
              <a:t>Reilun kaupan yritykset sitoutuvat maksamaan oikeudenmukaisia ​​hintoja kehitysmaiden tuottajille, edistämään kestäviä viljelykäytäntöjä ja parantamaan sosiaalisia oloja</a:t>
            </a:r>
          </a:p>
          <a:p>
            <a:pPr algn="l" rtl="0">
              <a:lnSpc>
                <a:spcPts val="1320"/>
              </a:lnSpc>
            </a:pPr>
            <a:r>
              <a:rPr lang="en-IE" sz="1150" i="1" dirty="0">
                <a:ea typeface="Calibri" panose="020F0502020204030204" pitchFamily="34" charset="0"/>
              </a:rPr>
              <a:t>DeCarlo &amp; DeCarlo (2011).</a:t>
            </a:r>
          </a:p>
          <a:p>
            <a:pPr algn="l" rtl="0">
              <a:lnSpc>
                <a:spcPts val="1320"/>
              </a:lnSpc>
            </a:pPr>
            <a:endParaRPr lang="en-IE" sz="1150" dirty="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1466134" cy="384080"/>
          </a:xfrm>
          <a:prstGeom prst="rect">
            <a:avLst/>
          </a:prstGeom>
          <a:solidFill>
            <a:srgbClr val="F1A0C2"/>
          </a:solidFill>
        </p:spPr>
        <p:txBody>
          <a:bodyPr wrap="square" lIns="91440" tIns="45720" rIns="91440" bIns="45720" anchor="ctr">
            <a:spAutoFit/>
          </a:bodyPr>
          <a:lstStyle/>
          <a:p>
            <a:pPr algn="l" rtl="0">
              <a:lnSpc>
                <a:spcPts val="2440"/>
              </a:lnSpc>
              <a:tabLst>
                <a:tab pos="177800" algn="l"/>
              </a:tabLst>
            </a:pPr>
            <a:r>
              <a:rPr lang="en-US" b="1" dirty="0">
                <a:solidFill>
                  <a:srgbClr val="000000"/>
                </a:solidFill>
                <a:latin typeface="Calibri"/>
                <a:ea typeface="Calibri"/>
                <a:cs typeface="Calibri"/>
              </a:rPr>
              <a:t>Reilu kauppa</a:t>
            </a:r>
            <a:endParaRPr lang="en-US" b="1" dirty="0">
              <a:solidFill>
                <a:srgbClr val="000000"/>
              </a:solidFill>
              <a:latin typeface="Calibri" panose="020F0502020204030204" pitchFamily="34" charset="0"/>
              <a:ea typeface="Calibri"/>
              <a:cs typeface="Calibri" panose="020F0502020204030204" pitchFamily="34" charset="0"/>
            </a:endParaRP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05</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en-IE" sz="1150">
                <a:ea typeface="Calibri" panose="020F0502020204030204" pitchFamily="34" charset="0"/>
              </a:rPr>
              <a:t>Varmistaa tuottajien oikeudenmukaisen kohtelun ja edistää kestävyyttä houkuttelemalla eettisesti ajattelevia kuluttajia.</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gn="just"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Plussat</a:t>
            </a:r>
          </a:p>
        </p:txBody>
      </p:sp>
      <p:cxnSp>
        <p:nvCxnSpPr>
          <p:cNvPr id="205" name="Straight Connector 204">
            <a:extLst>
              <a:ext uri="{FF2B5EF4-FFF2-40B4-BE49-F238E27FC236}">
                <a16:creationId xmlns:a16="http://schemas.microsoft.com/office/drawing/2014/main" id="{DC134039-064F-6376-F803-D349CA3D5F61}"/>
              </a:ext>
            </a:extLst>
          </p:cNvPr>
          <p:cNvCxnSpPr>
            <a:cxnSpLocks/>
            <a:stCxn id="192" idx="3"/>
          </p:cNvCxnSpPr>
          <p:nvPr/>
        </p:nvCxnSpPr>
        <p:spPr>
          <a:xfrm>
            <a:off x="2402237" y="4215650"/>
            <a:ext cx="4831607" cy="3723"/>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Sertifioinnin saaminen voi olla pitkä ja kallis prosessi. Kuluttajat voivat myös hämmentyä erilaisista reilun kaupan merkinnöistä ja sertifikaateista.</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gn="just" rtl="0">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Haittoja</a:t>
            </a:r>
            <a:endParaRPr lang="en-US" b="1" dirty="0">
              <a:solidFill>
                <a:srgbClr val="000000"/>
              </a:solidFill>
              <a:latin typeface="Calibri" panose="020F0502020204030204" pitchFamily="34" charset="0"/>
              <a:cs typeface="Calibri" panose="020F0502020204030204" pitchFamily="34" charset="0"/>
            </a:endParaRP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B8F6870B-A4AB-CE7D-16CA-0D638BFAA749}"/>
              </a:ext>
            </a:extLst>
          </p:cNvPr>
          <p:cNvSpPr/>
          <p:nvPr/>
        </p:nvSpPr>
        <p:spPr>
          <a:xfrm rot="5400000">
            <a:off x="669437" y="6826732"/>
            <a:ext cx="2871584" cy="237336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11" name="Text Placeholder 4">
            <a:extLst>
              <a:ext uri="{FF2B5EF4-FFF2-40B4-BE49-F238E27FC236}">
                <a16:creationId xmlns:a16="http://schemas.microsoft.com/office/drawing/2014/main" id="{5CC1104A-E0FC-5F92-3E37-A1B416C9DDFC}"/>
              </a:ext>
            </a:extLst>
          </p:cNvPr>
          <p:cNvSpPr txBox="1">
            <a:spLocks/>
          </p:cNvSpPr>
          <p:nvPr/>
        </p:nvSpPr>
        <p:spPr>
          <a:xfrm>
            <a:off x="1129884" y="6733426"/>
            <a:ext cx="1998390" cy="19165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rtl="0">
              <a:lnSpc>
                <a:spcPts val="1420"/>
              </a:lnSpc>
            </a:pPr>
            <a:r>
              <a:rPr lang="fi-FI" sz="1300" b="1" dirty="0">
                <a:solidFill>
                  <a:schemeClr val="bg1"/>
                </a:solidFill>
                <a:ea typeface="Calibri" panose="020F0502020204030204" pitchFamily="34" charset="0"/>
              </a:rPr>
              <a:t>Oikean  liiketoimintamallin </a:t>
            </a:r>
            <a:r>
              <a:rPr lang="fi-FI" sz="1300" dirty="0">
                <a:solidFill>
                  <a:schemeClr val="bg1"/>
                </a:solidFill>
                <a:ea typeface="Calibri" panose="020F0502020204030204" pitchFamily="34" charset="0"/>
              </a:rPr>
              <a:t>valitseminen</a:t>
            </a:r>
            <a:r>
              <a:rPr lang="fi-FI" sz="1300" b="1" dirty="0">
                <a:solidFill>
                  <a:schemeClr val="bg1"/>
                </a:solidFill>
                <a:ea typeface="Calibri" panose="020F0502020204030204" pitchFamily="34" charset="0"/>
              </a:rPr>
              <a:t> eettiselle elintarvikeyrityksellesi </a:t>
            </a:r>
            <a:r>
              <a:rPr lang="fi-FI" sz="1300" dirty="0">
                <a:solidFill>
                  <a:schemeClr val="bg1"/>
                </a:solidFill>
                <a:ea typeface="Calibri" panose="020F0502020204030204" pitchFamily="34" charset="0"/>
              </a:rPr>
              <a:t>riippuu erityisistä </a:t>
            </a:r>
            <a:r>
              <a:rPr lang="fi-FI" sz="1300" b="1" dirty="0">
                <a:solidFill>
                  <a:schemeClr val="bg1"/>
                </a:solidFill>
                <a:ea typeface="Calibri" panose="020F0502020204030204" pitchFamily="34" charset="0"/>
              </a:rPr>
              <a:t>tavoitteistasi, resursseistasi</a:t>
            </a:r>
            <a:r>
              <a:rPr lang="fi-FI" sz="1300" dirty="0">
                <a:solidFill>
                  <a:schemeClr val="bg1"/>
                </a:solidFill>
                <a:ea typeface="Calibri" panose="020F0502020204030204" pitchFamily="34" charset="0"/>
              </a:rPr>
              <a:t>, ja </a:t>
            </a:r>
            <a:r>
              <a:rPr lang="fi-FI" sz="1300" b="1" dirty="0">
                <a:solidFill>
                  <a:schemeClr val="bg1"/>
                </a:solidFill>
                <a:ea typeface="Calibri" panose="020F0502020204030204" pitchFamily="34" charset="0"/>
              </a:rPr>
              <a:t>kohdeasiakkaidesi </a:t>
            </a:r>
            <a:r>
              <a:rPr lang="fi-FI" sz="1300" dirty="0">
                <a:solidFill>
                  <a:schemeClr val="bg1"/>
                </a:solidFill>
                <a:ea typeface="Calibri" panose="020F0502020204030204" pitchFamily="34" charset="0"/>
              </a:rPr>
              <a:t>tarpeista</a:t>
            </a:r>
            <a:r>
              <a:rPr lang="fi-FI" sz="1300" b="1" dirty="0">
                <a:solidFill>
                  <a:schemeClr val="bg1"/>
                </a:solidFill>
                <a:ea typeface="Calibri" panose="020F0502020204030204" pitchFamily="34" charset="0"/>
              </a:rPr>
              <a:t>.</a:t>
            </a:r>
            <a:r>
              <a:rPr lang="fi-FI" sz="1300" dirty="0">
                <a:solidFill>
                  <a:schemeClr val="bg1"/>
                </a:solidFill>
                <a:ea typeface="Calibri" panose="020F0502020204030204" pitchFamily="34" charset="0"/>
              </a:rPr>
              <a:t> Riippumatta valitsemastasi mallista, sitoutuminen eettisiin käytäntöihin on avain menestykseen tällä alalla.</a:t>
            </a:r>
          </a:p>
        </p:txBody>
      </p:sp>
      <p:cxnSp>
        <p:nvCxnSpPr>
          <p:cNvPr id="13" name="Straight Connector 12">
            <a:extLst>
              <a:ext uri="{FF2B5EF4-FFF2-40B4-BE49-F238E27FC236}">
                <a16:creationId xmlns:a16="http://schemas.microsoft.com/office/drawing/2014/main" id="{75760541-DB2D-9700-D6AF-E112E078D826}"/>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86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19</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470004" y="1341988"/>
            <a:ext cx="4325783" cy="9582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900"/>
              </a:lnSpc>
            </a:pPr>
            <a:r>
              <a:rPr lang="fi-FI" sz="2000" b="1" i="1" dirty="0">
                <a:solidFill>
                  <a:schemeClr val="tx1"/>
                </a:solidFill>
                <a:ea typeface="Calibri" panose="020F0502020204030204" pitchFamily="34" charset="0"/>
              </a:rPr>
              <a:t>Liiketoimintasuunnitelma on tärkeä työkalu, </a:t>
            </a:r>
            <a:r>
              <a:rPr lang="fi-FI" sz="2000" i="1" dirty="0">
                <a:solidFill>
                  <a:schemeClr val="tx1"/>
                </a:solidFill>
                <a:ea typeface="Calibri" panose="020F0502020204030204" pitchFamily="34" charset="0"/>
              </a:rPr>
              <a:t>jonka avulla voit hahmotella yrityksesi tulevaisuuden kehityskulkua ja varmistaa rahoituksen.</a:t>
            </a:r>
          </a:p>
          <a:p>
            <a:pPr algn="l" rtl="0">
              <a:lnSpc>
                <a:spcPts val="1320"/>
              </a:lnSpc>
            </a:pPr>
            <a:endParaRPr lang="en-IE" sz="1200" dirty="0">
              <a:solidFill>
                <a:schemeClr val="tx1"/>
              </a:solidFill>
              <a:ea typeface="Calibri" panose="020F0502020204030204" pitchFamily="34" charset="0"/>
            </a:endParaRPr>
          </a:p>
        </p:txBody>
      </p:sp>
      <p:sp>
        <p:nvSpPr>
          <p:cNvPr id="5" name="Text Placeholder 2">
            <a:extLst>
              <a:ext uri="{FF2B5EF4-FFF2-40B4-BE49-F238E27FC236}">
                <a16:creationId xmlns:a16="http://schemas.microsoft.com/office/drawing/2014/main" id="{F25BCE35-7F33-0CFB-768C-B9BEE781136F}"/>
              </a:ext>
            </a:extLst>
          </p:cNvPr>
          <p:cNvSpPr txBox="1">
            <a:spLocks/>
          </p:cNvSpPr>
          <p:nvPr/>
        </p:nvSpPr>
        <p:spPr>
          <a:xfrm>
            <a:off x="2302719" y="2410849"/>
            <a:ext cx="4926479" cy="32248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rtl="0">
              <a:buClr>
                <a:srgbClr val="F1A0C2"/>
              </a:buClr>
              <a:buFont typeface="+mj-lt"/>
              <a:buAutoNum type="arabicPeriod"/>
              <a:tabLst>
                <a:tab pos="177800" algn="l"/>
              </a:tabLst>
            </a:pPr>
            <a:r>
              <a:rPr lang="fi-FI" b="1" dirty="0">
                <a:solidFill>
                  <a:schemeClr val="tx1"/>
                </a:solidFill>
              </a:rPr>
              <a:t>Tiivistelmä: </a:t>
            </a:r>
            <a:r>
              <a:rPr lang="fi-FI" dirty="0">
                <a:solidFill>
                  <a:schemeClr val="tx1"/>
                </a:solidFill>
              </a:rPr>
              <a:t>Tämä on lyhyt katsaus yritykseesi, mukaan lukien toiminta-ajatuksesi, tuotteesi tai palvelusi sekä perustiedot yrityksesi johtoryhmästä, työntekijöistä ja sijainnista (Tiffany &amp; </a:t>
            </a:r>
            <a:r>
              <a:rPr lang="fi-FI" dirty="0" err="1">
                <a:solidFill>
                  <a:schemeClr val="tx1"/>
                </a:solidFill>
              </a:rPr>
              <a:t>Peterson</a:t>
            </a:r>
            <a:r>
              <a:rPr lang="fi-FI" dirty="0">
                <a:solidFill>
                  <a:schemeClr val="tx1"/>
                </a:solidFill>
              </a:rPr>
              <a:t> 2022).</a:t>
            </a:r>
          </a:p>
          <a:p>
            <a:pPr marL="228600" lvl="0" indent="-228600" algn="l" rtl="0">
              <a:buClr>
                <a:srgbClr val="F1A0C2"/>
              </a:buClr>
              <a:buFont typeface="+mj-lt"/>
              <a:buAutoNum type="arabicPeriod"/>
              <a:tabLst>
                <a:tab pos="177800" algn="l"/>
              </a:tabLst>
            </a:pPr>
            <a:r>
              <a:rPr lang="fi-FI" b="1" dirty="0">
                <a:solidFill>
                  <a:schemeClr val="tx1"/>
                </a:solidFill>
              </a:rPr>
              <a:t>Yrityksen kuvaus: </a:t>
            </a:r>
            <a:r>
              <a:rPr lang="fi-FI" dirty="0">
                <a:solidFill>
                  <a:schemeClr val="tx1"/>
                </a:solidFill>
              </a:rPr>
              <a:t>Tämä osio sisältää yksityiskohtaista tietoa yrityksestäsi, sen tarjoamista tuotteista ja ongelmista, joita yrityksesi ratkaisee.</a:t>
            </a:r>
          </a:p>
          <a:p>
            <a:pPr marL="228600" lvl="0" indent="-228600" algn="l" rtl="0">
              <a:buClr>
                <a:srgbClr val="F1A0C2"/>
              </a:buClr>
              <a:buFont typeface="+mj-lt"/>
              <a:buAutoNum type="arabicPeriod"/>
              <a:tabLst>
                <a:tab pos="177800" algn="l"/>
              </a:tabLst>
            </a:pPr>
            <a:r>
              <a:rPr lang="fi-FI" b="1" dirty="0">
                <a:solidFill>
                  <a:schemeClr val="tx1"/>
                </a:solidFill>
              </a:rPr>
              <a:t>Markkina-analyysi: </a:t>
            </a:r>
            <a:r>
              <a:rPr lang="fi-FI" dirty="0">
                <a:solidFill>
                  <a:schemeClr val="tx1"/>
                </a:solidFill>
              </a:rPr>
              <a:t>Täällä kerrot kohdeasiakkaasi, tiedot kilpailijoistasi ja strategisista mahdollisuuksista markkinoilla.</a:t>
            </a:r>
          </a:p>
          <a:p>
            <a:pPr marL="228600" lvl="0" indent="-228600" algn="l" rtl="0">
              <a:buClr>
                <a:srgbClr val="F1A0C2"/>
              </a:buClr>
              <a:buFont typeface="+mj-lt"/>
              <a:buAutoNum type="arabicPeriod"/>
              <a:tabLst>
                <a:tab pos="177800" algn="l"/>
              </a:tabLst>
            </a:pPr>
            <a:r>
              <a:rPr lang="fi-FI" b="1" dirty="0">
                <a:solidFill>
                  <a:schemeClr val="tx1"/>
                </a:solidFill>
              </a:rPr>
              <a:t>Organisaatio ja johtaminen: </a:t>
            </a:r>
            <a:r>
              <a:rPr lang="fi-FI" dirty="0">
                <a:solidFill>
                  <a:schemeClr val="tx1"/>
                </a:solidFill>
              </a:rPr>
              <a:t>Tämä esittelee yrityksesi organisaatiorakenteen, omistustiedot ja johtoryhmäsi profiilit.</a:t>
            </a:r>
          </a:p>
          <a:p>
            <a:pPr marL="228600" lvl="0" indent="-228600" algn="l" rtl="0">
              <a:buClr>
                <a:srgbClr val="F1A0C2"/>
              </a:buClr>
              <a:buFont typeface="+mj-lt"/>
              <a:buAutoNum type="arabicPeriod"/>
              <a:tabLst>
                <a:tab pos="177800" algn="l"/>
              </a:tabLst>
            </a:pPr>
            <a:r>
              <a:rPr lang="fi-FI" b="1" dirty="0">
                <a:solidFill>
                  <a:schemeClr val="tx1"/>
                </a:solidFill>
              </a:rPr>
              <a:t>Palvelu tai tuotelinja: </a:t>
            </a:r>
            <a:r>
              <a:rPr lang="fi-FI" dirty="0">
                <a:solidFill>
                  <a:schemeClr val="tx1"/>
                </a:solidFill>
              </a:rPr>
              <a:t>Tässä kuvailet tuotettasi tai palveluasi, sen etuja potentiaalisille asiakkaille ja tuotteen elinkaaren yksityiskohtia.</a:t>
            </a:r>
          </a:p>
          <a:p>
            <a:pPr marL="228600" lvl="0" indent="-228600" algn="l" rtl="0">
              <a:buClr>
                <a:srgbClr val="F1A0C2"/>
              </a:buClr>
              <a:buFont typeface="+mj-lt"/>
              <a:buAutoNum type="arabicPeriod"/>
              <a:tabLst>
                <a:tab pos="177800" algn="l"/>
              </a:tabLst>
            </a:pPr>
            <a:r>
              <a:rPr lang="fi-FI" b="1" dirty="0">
                <a:solidFill>
                  <a:schemeClr val="tx1"/>
                </a:solidFill>
              </a:rPr>
              <a:t>Markkinointi- ja myyntistrategia: </a:t>
            </a:r>
            <a:r>
              <a:rPr lang="fi-FI" dirty="0">
                <a:solidFill>
                  <a:schemeClr val="tx1"/>
                </a:solidFill>
              </a:rPr>
              <a:t>Tässä kerrotaan, kuinka aiot houkutella ja pitää asiakkaita.</a:t>
            </a:r>
          </a:p>
          <a:p>
            <a:pPr marL="228600" lvl="0" indent="-228600" algn="l" rtl="0">
              <a:buClr>
                <a:srgbClr val="F1A0C2"/>
              </a:buClr>
              <a:buFont typeface="+mj-lt"/>
              <a:buAutoNum type="arabicPeriod"/>
              <a:tabLst>
                <a:tab pos="177800" algn="l"/>
              </a:tabLst>
            </a:pPr>
            <a:r>
              <a:rPr lang="fi-FI" b="1" dirty="0">
                <a:solidFill>
                  <a:schemeClr val="tx1"/>
                </a:solidFill>
              </a:rPr>
              <a:t>Rahoituspyyntö: </a:t>
            </a:r>
            <a:r>
              <a:rPr lang="fi-FI" dirty="0">
                <a:solidFill>
                  <a:schemeClr val="tx1"/>
                </a:solidFill>
              </a:rPr>
              <a:t>Jos haet rahoitusta, tässä osiossa määrität nykyiset rahoitustarpeesi ja tulevat rahoitustarpeesi seuraavan viiden vuoden aikana.</a:t>
            </a:r>
          </a:p>
          <a:p>
            <a:pPr marL="228600" lvl="0" indent="-228600" algn="l" rtl="0">
              <a:buClr>
                <a:srgbClr val="F1A0C2"/>
              </a:buClr>
              <a:buFont typeface="+mj-lt"/>
              <a:buAutoNum type="arabicPeriod"/>
              <a:tabLst>
                <a:tab pos="177800" algn="l"/>
              </a:tabLst>
            </a:pPr>
            <a:r>
              <a:rPr lang="fi-FI" b="1" dirty="0">
                <a:solidFill>
                  <a:schemeClr val="tx1"/>
                </a:solidFill>
              </a:rPr>
              <a:t>Taloudelliset ennusteet: </a:t>
            </a:r>
            <a:r>
              <a:rPr lang="fi-FI" dirty="0">
                <a:solidFill>
                  <a:schemeClr val="tx1"/>
                </a:solidFill>
              </a:rPr>
              <a:t>Tämän osion tarkoituksena on saada lukija vakuuttuneeksi siitä, että yrityksesi on vakaa ja menestyvä taloudellisesti, mutta silti eettisesti vastuullinen.</a:t>
            </a:r>
          </a:p>
          <a:p>
            <a:pPr marL="228600" lvl="0" indent="-228600" algn="l" rtl="0">
              <a:buClr>
                <a:srgbClr val="F1A0C2"/>
              </a:buClr>
              <a:buFont typeface="+mj-lt"/>
              <a:buAutoNum type="arabicPeriod"/>
              <a:tabLst>
                <a:tab pos="177800" algn="l"/>
              </a:tabLst>
            </a:pPr>
            <a:endParaRPr lang="en-US" dirty="0">
              <a:solidFill>
                <a:schemeClr val="tx1"/>
              </a:solidFill>
            </a:endParaRPr>
          </a:p>
        </p:txBody>
      </p:sp>
      <p:sp>
        <p:nvSpPr>
          <p:cNvPr id="6" name="Text Placeholder 4">
            <a:extLst>
              <a:ext uri="{FF2B5EF4-FFF2-40B4-BE49-F238E27FC236}">
                <a16:creationId xmlns:a16="http://schemas.microsoft.com/office/drawing/2014/main" id="{5D6D2885-F56D-6B36-59ED-7B8CF5D78CD9}"/>
              </a:ext>
            </a:extLst>
          </p:cNvPr>
          <p:cNvSpPr txBox="1">
            <a:spLocks/>
          </p:cNvSpPr>
          <p:nvPr/>
        </p:nvSpPr>
        <p:spPr>
          <a:xfrm>
            <a:off x="470004" y="2396745"/>
            <a:ext cx="1686895" cy="178584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520"/>
              </a:lnSpc>
            </a:pPr>
            <a:r>
              <a:rPr lang="en-IE" sz="1600" b="1" dirty="0" err="1">
                <a:solidFill>
                  <a:schemeClr val="tx1"/>
                </a:solidFill>
                <a:ea typeface="Calibri" panose="020F0502020204030204" pitchFamily="34" charset="0"/>
              </a:rPr>
              <a:t>Eettisen</a:t>
            </a:r>
            <a:r>
              <a:rPr lang="en-IE" sz="1600" b="1" dirty="0">
                <a:solidFill>
                  <a:schemeClr val="tx1"/>
                </a:solidFill>
                <a:ea typeface="Calibri" panose="020F0502020204030204" pitchFamily="34" charset="0"/>
              </a:rPr>
              <a:t> </a:t>
            </a:r>
            <a:r>
              <a:rPr lang="en-IE" sz="1600" b="1" dirty="0" err="1">
                <a:solidFill>
                  <a:schemeClr val="tx1"/>
                </a:solidFill>
                <a:ea typeface="Calibri" panose="020F0502020204030204" pitchFamily="34" charset="0"/>
              </a:rPr>
              <a:t>liiketoiminta-suunnitelman</a:t>
            </a:r>
            <a:r>
              <a:rPr lang="en-IE" sz="1600" b="1" dirty="0">
                <a:solidFill>
                  <a:schemeClr val="tx1"/>
                </a:solidFill>
                <a:ea typeface="Calibri" panose="020F0502020204030204" pitchFamily="34" charset="0"/>
              </a:rPr>
              <a:t> </a:t>
            </a:r>
            <a:r>
              <a:rPr lang="en-IE" sz="1600" b="1" dirty="0" err="1">
                <a:solidFill>
                  <a:schemeClr val="tx1"/>
                </a:solidFill>
                <a:ea typeface="Calibri" panose="020F0502020204030204" pitchFamily="34" charset="0"/>
              </a:rPr>
              <a:t>keskeiset</a:t>
            </a:r>
            <a:r>
              <a:rPr lang="en-IE" sz="1600" b="1" dirty="0">
                <a:solidFill>
                  <a:schemeClr val="tx1"/>
                </a:solidFill>
                <a:ea typeface="Calibri" panose="020F0502020204030204" pitchFamily="34" charset="0"/>
              </a:rPr>
              <a:t> </a:t>
            </a:r>
            <a:r>
              <a:rPr lang="en-IE" sz="1600" b="1" dirty="0" err="1">
                <a:solidFill>
                  <a:schemeClr val="tx1"/>
                </a:solidFill>
                <a:ea typeface="Calibri" panose="020F0502020204030204" pitchFamily="34" charset="0"/>
              </a:rPr>
              <a:t>osat</a:t>
            </a:r>
            <a:r>
              <a:rPr lang="en-IE" sz="1600" b="1" dirty="0">
                <a:solidFill>
                  <a:schemeClr val="tx1"/>
                </a:solidFill>
                <a:ea typeface="Calibri" panose="020F0502020204030204" pitchFamily="34" charset="0"/>
              </a:rPr>
              <a:t>:</a:t>
            </a:r>
          </a:p>
          <a:p>
            <a:pPr algn="l" rtl="0">
              <a:lnSpc>
                <a:spcPts val="1320"/>
              </a:lnSpc>
            </a:pPr>
            <a:endParaRPr lang="en-IE" sz="1600" b="1" dirty="0">
              <a:solidFill>
                <a:schemeClr val="tx1"/>
              </a:solidFill>
              <a:ea typeface="Calibri" panose="020F0502020204030204" pitchFamily="34" charset="0"/>
            </a:endParaRPr>
          </a:p>
        </p:txBody>
      </p:sp>
      <p:sp>
        <p:nvSpPr>
          <p:cNvPr id="7" name="Freeform 6">
            <a:extLst>
              <a:ext uri="{FF2B5EF4-FFF2-40B4-BE49-F238E27FC236}">
                <a16:creationId xmlns:a16="http://schemas.microsoft.com/office/drawing/2014/main" id="{E7E491F7-1DF5-61FA-AE6F-6DBBC33CA8F2}"/>
              </a:ext>
            </a:extLst>
          </p:cNvPr>
          <p:cNvSpPr/>
          <p:nvPr/>
        </p:nvSpPr>
        <p:spPr>
          <a:xfrm>
            <a:off x="0" y="5815041"/>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12F33365-2A5A-3082-8D59-9D87821DA651}"/>
              </a:ext>
            </a:extLst>
          </p:cNvPr>
          <p:cNvSpPr/>
          <p:nvPr/>
        </p:nvSpPr>
        <p:spPr>
          <a:xfrm>
            <a:off x="0" y="532689"/>
            <a:ext cx="4325782" cy="575832"/>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TextBox 9">
            <a:extLst>
              <a:ext uri="{FF2B5EF4-FFF2-40B4-BE49-F238E27FC236}">
                <a16:creationId xmlns:a16="http://schemas.microsoft.com/office/drawing/2014/main" id="{3DC9D9AC-674F-6A37-5D1A-C8E60B6F4611}"/>
              </a:ext>
            </a:extLst>
          </p:cNvPr>
          <p:cNvSpPr txBox="1"/>
          <p:nvPr/>
        </p:nvSpPr>
        <p:spPr>
          <a:xfrm>
            <a:off x="470005" y="465441"/>
            <a:ext cx="3715496" cy="691856"/>
          </a:xfrm>
          <a:prstGeom prst="rect">
            <a:avLst/>
          </a:prstGeom>
          <a:noFill/>
        </p:spPr>
        <p:txBody>
          <a:bodyPr wrap="square" anchor="ctr">
            <a:spAutoFit/>
          </a:bodyPr>
          <a:lstStyle/>
          <a:p>
            <a:pPr algn="l" rtl="0">
              <a:lnSpc>
                <a:spcPts val="2440"/>
              </a:lnSpc>
              <a:tabLst>
                <a:tab pos="177800" algn="l"/>
              </a:tabLst>
            </a:pPr>
            <a:r>
              <a:rPr lang="en-US" b="1" dirty="0" err="1">
                <a:solidFill>
                  <a:schemeClr val="bg1"/>
                </a:solidFill>
                <a:latin typeface="Calibri" panose="020F0502020204030204" pitchFamily="34" charset="0"/>
                <a:cs typeface="Calibri" panose="020F0502020204030204" pitchFamily="34" charset="0"/>
              </a:rPr>
              <a:t>Eettisen</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liiketoimintasuunnitelman</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laatiminen</a:t>
            </a:r>
            <a:endParaRPr lang="en-US" b="1" dirty="0">
              <a:solidFill>
                <a:schemeClr val="bg1"/>
              </a:solidFill>
              <a:latin typeface="Calibri" panose="020F0502020204030204" pitchFamily="34" charset="0"/>
              <a:cs typeface="Calibri" panose="020F0502020204030204" pitchFamily="34" charset="0"/>
            </a:endParaRPr>
          </a:p>
        </p:txBody>
      </p:sp>
      <p:sp>
        <p:nvSpPr>
          <p:cNvPr id="12" name="Text Placeholder 4">
            <a:extLst>
              <a:ext uri="{FF2B5EF4-FFF2-40B4-BE49-F238E27FC236}">
                <a16:creationId xmlns:a16="http://schemas.microsoft.com/office/drawing/2014/main" id="{31E8BC6D-07BF-6D63-C078-96B432D99D65}"/>
              </a:ext>
            </a:extLst>
          </p:cNvPr>
          <p:cNvSpPr txBox="1">
            <a:spLocks/>
          </p:cNvSpPr>
          <p:nvPr/>
        </p:nvSpPr>
        <p:spPr>
          <a:xfrm>
            <a:off x="630477" y="6312936"/>
            <a:ext cx="1967757"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200" dirty="0">
                <a:solidFill>
                  <a:schemeClr val="bg1"/>
                </a:solidFill>
                <a:ea typeface="Calibri" panose="020F0502020204030204" pitchFamily="34" charset="0"/>
              </a:rPr>
              <a:t>Jokaisen näistä osista ei pitäisi vain </a:t>
            </a:r>
            <a:r>
              <a:rPr lang="fi-FI" sz="1200" b="1" dirty="0">
                <a:solidFill>
                  <a:srgbClr val="F79037"/>
                </a:solidFill>
                <a:ea typeface="Calibri" panose="020F0502020204030204" pitchFamily="34" charset="0"/>
              </a:rPr>
              <a:t>heijastaa yrityksesi käytännön asioita </a:t>
            </a:r>
            <a:r>
              <a:rPr lang="fi-FI" sz="1200" dirty="0">
                <a:solidFill>
                  <a:schemeClr val="bg1"/>
                </a:solidFill>
                <a:ea typeface="Calibri" panose="020F0502020204030204" pitchFamily="34" charset="0"/>
              </a:rPr>
              <a:t>vaan myös </a:t>
            </a:r>
            <a:r>
              <a:rPr lang="fi-FI" sz="1200" b="1" dirty="0">
                <a:solidFill>
                  <a:srgbClr val="F79037"/>
                </a:solidFill>
                <a:ea typeface="Calibri" panose="020F0502020204030204" pitchFamily="34" charset="0"/>
              </a:rPr>
              <a:t>eettistä visiota</a:t>
            </a:r>
            <a:r>
              <a:rPr lang="fi-FI" sz="1200" dirty="0">
                <a:solidFill>
                  <a:schemeClr val="bg1"/>
                </a:solidFill>
                <a:ea typeface="Calibri" panose="020F0502020204030204" pitchFamily="34" charset="0"/>
              </a:rPr>
              <a:t>. Liiketoimintasuunnitelmassa tulee korostaa, kuinka kestävä kehitys ja eettiset käytännöt integroidaan kaikkiin liiketoimintasi osa-alueisiin, ei lisäosana, vaan toiminnan ydinosana.</a:t>
            </a:r>
          </a:p>
          <a:p>
            <a:pPr algn="l" rtl="0">
              <a:lnSpc>
                <a:spcPts val="1320"/>
              </a:lnSpc>
            </a:pPr>
            <a:endParaRPr lang="en-IE" sz="1150" dirty="0">
              <a:solidFill>
                <a:schemeClr val="bg1"/>
              </a:solidFill>
              <a:ea typeface="Calibri" panose="020F0502020204030204" pitchFamily="34" charset="0"/>
            </a:endParaRPr>
          </a:p>
        </p:txBody>
      </p:sp>
      <p:grpSp>
        <p:nvGrpSpPr>
          <p:cNvPr id="13" name="Graphic 3">
            <a:extLst>
              <a:ext uri="{FF2B5EF4-FFF2-40B4-BE49-F238E27FC236}">
                <a16:creationId xmlns:a16="http://schemas.microsoft.com/office/drawing/2014/main" id="{05469A4E-111C-0998-6A23-CCE1575AB795}"/>
              </a:ext>
            </a:extLst>
          </p:cNvPr>
          <p:cNvGrpSpPr/>
          <p:nvPr/>
        </p:nvGrpSpPr>
        <p:grpSpPr>
          <a:xfrm>
            <a:off x="5486400" y="440657"/>
            <a:ext cx="1265097" cy="1398476"/>
            <a:chOff x="2811409" y="3683011"/>
            <a:chExt cx="858485" cy="948995"/>
          </a:xfrm>
        </p:grpSpPr>
        <p:sp>
          <p:nvSpPr>
            <p:cNvPr id="14" name="Freeform 13">
              <a:extLst>
                <a:ext uri="{FF2B5EF4-FFF2-40B4-BE49-F238E27FC236}">
                  <a16:creationId xmlns:a16="http://schemas.microsoft.com/office/drawing/2014/main" id="{D50891F9-A430-F76F-173A-D77D07F65C4B}"/>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pPr algn="l" rtl="0"/>
              <a:endParaRPr lang="en-US"/>
            </a:p>
          </p:txBody>
        </p:sp>
        <p:grpSp>
          <p:nvGrpSpPr>
            <p:cNvPr id="15" name="Graphic 3">
              <a:extLst>
                <a:ext uri="{FF2B5EF4-FFF2-40B4-BE49-F238E27FC236}">
                  <a16:creationId xmlns:a16="http://schemas.microsoft.com/office/drawing/2014/main" id="{14D99E34-3ADA-FBF8-CFEC-511DC8E40187}"/>
                </a:ext>
              </a:extLst>
            </p:cNvPr>
            <p:cNvGrpSpPr/>
            <p:nvPr/>
          </p:nvGrpSpPr>
          <p:grpSpPr>
            <a:xfrm>
              <a:off x="2811409" y="3683011"/>
              <a:ext cx="858485" cy="948995"/>
              <a:chOff x="2811409" y="3683011"/>
              <a:chExt cx="858485" cy="948995"/>
            </a:xfrm>
            <a:solidFill>
              <a:srgbClr val="000000"/>
            </a:solidFill>
          </p:grpSpPr>
          <p:sp>
            <p:nvSpPr>
              <p:cNvPr id="16" name="Freeform 15">
                <a:extLst>
                  <a:ext uri="{FF2B5EF4-FFF2-40B4-BE49-F238E27FC236}">
                    <a16:creationId xmlns:a16="http://schemas.microsoft.com/office/drawing/2014/main" id="{2AE198F6-9B6B-097D-CC6B-62EB7676C066}"/>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24DB2EB7-E655-5E86-B7E2-F39FCC4E9455}"/>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2678FE55-8398-A37C-9137-37288791D7EE}"/>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09872BA3-2134-A160-8367-C6DD614D06BE}"/>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06FB7595-F900-A76D-ABAD-5B75AB17BF91}"/>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B38F91F8-1ECA-DE1D-81BC-E91D525FB22C}"/>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B6DD29F6-1335-15B9-23D1-5A573DCF5B90}"/>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A06337EF-2C28-2725-7C62-189064319BCB}"/>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7CE4E7D5-CE27-50FF-64C1-53B7BAC0FB81}"/>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1F72B5-7110-5A17-27FB-547346F4CC9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5C8FAA48-358F-3BE4-FF86-93902FB81BE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1419B068-A591-96DB-3F0A-EB6CF5C0AF45}"/>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C60B2B3B-AA0B-6DC2-8588-C660CA057105}"/>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7D3A3F2B-3451-35BF-6EC4-04017EE5CD6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54019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a:xfrm>
            <a:off x="2255784" y="2553127"/>
            <a:ext cx="5165742" cy="333427"/>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4486275"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Kuinka käyttää tätä interaktiivista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opasta</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3</a:t>
            </a:r>
            <a:endParaRPr kumimoji="0" lang="en-US" altLang="en-US" sz="1400" b="0" i="0" u="none" strike="noStrike" cap="none" normalizeH="0" baseline="0" dirty="0">
              <a:ln>
                <a:noFill/>
              </a:ln>
              <a:effectLst/>
            </a:endParaRP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pPr algn="l" rtl="0"/>
            <a:r>
              <a:rPr lang="en-US"/>
              <a:t>01</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255783" y="3033336"/>
            <a:ext cx="5303891" cy="307035"/>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Johdatus eettiseen </a:t>
            </a:r>
            <a:r>
              <a:rPr kumimoji="0" lang="en-GB" altLang="en-US" sz="14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elintarvikeliiketoimintaan</a:t>
            </a:r>
            <a:r>
              <a:rPr lang="en-US" altLang="en-US" sz="1400" dirty="0">
                <a:ea typeface="Calibri" panose="020F0502020204030204" pitchFamily="34" charset="0"/>
                <a:cs typeface="Times New Roman" panose="02020603050405020304" pitchFamily="18" charset="0"/>
              </a:rPr>
              <a:t>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4</a:t>
            </a:r>
            <a:endParaRPr kumimoji="0" lang="en-US" altLang="en-US" sz="1400" b="0" i="0" u="none" strike="noStrike" cap="none" normalizeH="0" baseline="0" dirty="0">
              <a:ln>
                <a:noFill/>
              </a:ln>
              <a:effectLst/>
            </a:endParaRP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pPr algn="l" rtl="0"/>
            <a:r>
              <a:rPr lang="en-US"/>
              <a:t>02</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a:xfrm>
            <a:off x="2255784" y="3532623"/>
            <a:ext cx="5165742" cy="345297"/>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Eettisen</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elintarvikeliiketoiminnan</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käsite</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8</a:t>
            </a:r>
            <a:endParaRPr kumimoji="0" lang="en-US" altLang="en-US" sz="1400" b="0" i="0" u="none" strike="noStrike" cap="none" normalizeH="0" baseline="0" dirty="0">
              <a:ln>
                <a:noFill/>
              </a:ln>
              <a:effectLst/>
            </a:endParaRP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pPr algn="l" rtl="0"/>
            <a:r>
              <a:rPr lang="en-US"/>
              <a:t>03</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a:xfrm>
            <a:off x="2255783" y="3998721"/>
            <a:ext cx="5165741" cy="365165"/>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Markkinatutkimus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eettiselle</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elintarvikeliiketoiminnalle</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11</a:t>
            </a:r>
            <a:endParaRPr kumimoji="0" lang="en-US" altLang="en-US" sz="1400" b="0" i="0" u="none" strike="noStrike" cap="none" normalizeH="0" baseline="0" dirty="0">
              <a:ln>
                <a:noFill/>
              </a:ln>
              <a:effectLst/>
            </a:endParaRP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pPr algn="l" rtl="0"/>
            <a:r>
              <a:rPr lang="en-US"/>
              <a:t>sisällys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pPr algn="l" rtl="0"/>
            <a:r>
              <a:rPr lang="en-US"/>
              <a:t>04</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a:xfrm>
            <a:off x="2261957" y="4438412"/>
            <a:ext cx="5691196" cy="39973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Eettiset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liiketoimintamallit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liiketoimintasuunnitelmat</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14</a:t>
            </a:r>
            <a:endParaRPr kumimoji="0" lang="en-US" altLang="en-US" sz="1400" b="0" i="0" u="none" strike="noStrike" cap="none" normalizeH="0" baseline="0" dirty="0">
              <a:ln>
                <a:noFill/>
              </a:ln>
              <a:effectLst/>
            </a:endParaRP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pPr algn="l" rtl="0"/>
            <a:r>
              <a:rPr lang="en-US"/>
              <a:t>05</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a:xfrm>
            <a:off x="2261956" y="4937299"/>
            <a:ext cx="5510444" cy="416968"/>
          </a:xfrm>
        </p:spPr>
        <p:txBody>
          <a:bodyPr/>
          <a:lstStyle/>
          <a:p>
            <a:pPr algn="l" rtl="0">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Yrityksen</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rekisteröinti ja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immateriaalioikeuksien</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suojaus</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19</a:t>
            </a:r>
            <a:endParaRPr lang="en-US" sz="1400" dirty="0"/>
          </a:p>
        </p:txBody>
      </p:sp>
      <p:sp>
        <p:nvSpPr>
          <p:cNvPr id="2" name="Text Placeholder 1">
            <a:extLst>
              <a:ext uri="{FF2B5EF4-FFF2-40B4-BE49-F238E27FC236}">
                <a16:creationId xmlns:a16="http://schemas.microsoft.com/office/drawing/2014/main" id="{9F8BFC1F-DCF6-EFA6-6C24-881E0E6DABDF}"/>
              </a:ext>
            </a:extLst>
          </p:cNvPr>
          <p:cNvSpPr>
            <a:spLocks noGrp="1"/>
          </p:cNvSpPr>
          <p:nvPr>
            <p:ph type="body" sz="quarter" idx="57"/>
          </p:nvPr>
        </p:nvSpPr>
        <p:spPr/>
        <p:txBody>
          <a:bodyPr/>
          <a:lstStyle/>
          <a:p>
            <a:pPr algn="l" rtl="0"/>
            <a:r>
              <a:rPr lang="en-US"/>
              <a:t>06</a:t>
            </a:r>
          </a:p>
        </p:txBody>
      </p:sp>
      <p:sp>
        <p:nvSpPr>
          <p:cNvPr id="3" name="Text Placeholder 2">
            <a:extLst>
              <a:ext uri="{FF2B5EF4-FFF2-40B4-BE49-F238E27FC236}">
                <a16:creationId xmlns:a16="http://schemas.microsoft.com/office/drawing/2014/main" id="{68389103-9702-E150-AC90-335AE56FD2C2}"/>
              </a:ext>
            </a:extLst>
          </p:cNvPr>
          <p:cNvSpPr>
            <a:spLocks noGrp="1"/>
          </p:cNvSpPr>
          <p:nvPr>
            <p:ph type="body" sz="quarter" idx="58"/>
          </p:nvPr>
        </p:nvSpPr>
        <p:spPr>
          <a:xfrm>
            <a:off x="2287801" y="5412633"/>
            <a:ext cx="6686078" cy="430437"/>
          </a:xfrm>
        </p:spPr>
        <p:txBody>
          <a:bodyPr/>
          <a:lstStyle/>
          <a:p>
            <a:pPr algn="l" rtl="0">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Taloudellinen</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suunnittelu</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varainhankinta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eettiselle</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elintarvikeliiketoiminnalle</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29</a:t>
            </a:r>
            <a:endParaRPr lang="en-US" sz="1400" dirty="0"/>
          </a:p>
        </p:txBody>
      </p:sp>
      <p:sp>
        <p:nvSpPr>
          <p:cNvPr id="4" name="Text Placeholder 3">
            <a:extLst>
              <a:ext uri="{FF2B5EF4-FFF2-40B4-BE49-F238E27FC236}">
                <a16:creationId xmlns:a16="http://schemas.microsoft.com/office/drawing/2014/main" id="{0A56513D-788A-8FC6-2AB2-B03091C97059}"/>
              </a:ext>
            </a:extLst>
          </p:cNvPr>
          <p:cNvSpPr>
            <a:spLocks noGrp="1"/>
          </p:cNvSpPr>
          <p:nvPr>
            <p:ph type="body" sz="quarter" idx="59"/>
          </p:nvPr>
        </p:nvSpPr>
        <p:spPr/>
        <p:txBody>
          <a:bodyPr/>
          <a:lstStyle/>
          <a:p>
            <a:pPr algn="l" rtl="0"/>
            <a:r>
              <a:rPr lang="en-US"/>
              <a:t>07</a:t>
            </a:r>
          </a:p>
        </p:txBody>
      </p:sp>
      <p:sp>
        <p:nvSpPr>
          <p:cNvPr id="19" name="Text Placeholder 18">
            <a:extLst>
              <a:ext uri="{FF2B5EF4-FFF2-40B4-BE49-F238E27FC236}">
                <a16:creationId xmlns:a16="http://schemas.microsoft.com/office/drawing/2014/main" id="{1E3E27B6-320A-A9E7-2D47-113C8B9872DB}"/>
              </a:ext>
            </a:extLst>
          </p:cNvPr>
          <p:cNvSpPr>
            <a:spLocks noGrp="1"/>
          </p:cNvSpPr>
          <p:nvPr>
            <p:ph type="body" sz="quarter" idx="60"/>
          </p:nvPr>
        </p:nvSpPr>
        <p:spPr>
          <a:xfrm>
            <a:off x="2287801" y="6093539"/>
            <a:ext cx="5133723" cy="248827"/>
          </a:xfrm>
        </p:spPr>
        <p:txBody>
          <a:bodyPr/>
          <a:lstStyle/>
          <a:p>
            <a:pPr algn="l" rtl="0">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Toimitusketjun</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hallinta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kestävä</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kehitys</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37</a:t>
            </a:r>
            <a:endParaRPr kumimoji="0" lang="en-US" altLang="en-US" sz="1400" b="0" i="0" u="none" strike="noStrike" cap="none" normalizeH="0" baseline="0" dirty="0">
              <a:ln>
                <a:noFill/>
              </a:ln>
              <a:effectLst/>
            </a:endParaRPr>
          </a:p>
        </p:txBody>
      </p:sp>
      <p:sp>
        <p:nvSpPr>
          <p:cNvPr id="20" name="Text Placeholder 19">
            <a:extLst>
              <a:ext uri="{FF2B5EF4-FFF2-40B4-BE49-F238E27FC236}">
                <a16:creationId xmlns:a16="http://schemas.microsoft.com/office/drawing/2014/main" id="{E69AF5C5-4C90-F334-4E57-26B4457EE18B}"/>
              </a:ext>
            </a:extLst>
          </p:cNvPr>
          <p:cNvSpPr>
            <a:spLocks noGrp="1"/>
          </p:cNvSpPr>
          <p:nvPr>
            <p:ph type="body" sz="quarter" idx="61"/>
          </p:nvPr>
        </p:nvSpPr>
        <p:spPr/>
        <p:txBody>
          <a:bodyPr/>
          <a:lstStyle/>
          <a:p>
            <a:pPr algn="l" rtl="0"/>
            <a:r>
              <a:rPr lang="en-US"/>
              <a:t>08</a:t>
            </a:r>
          </a:p>
        </p:txBody>
      </p:sp>
      <p:sp>
        <p:nvSpPr>
          <p:cNvPr id="21" name="Text Placeholder 20">
            <a:extLst>
              <a:ext uri="{FF2B5EF4-FFF2-40B4-BE49-F238E27FC236}">
                <a16:creationId xmlns:a16="http://schemas.microsoft.com/office/drawing/2014/main" id="{9F2BCA47-5BB8-F6A2-7D57-CBF2201F322F}"/>
              </a:ext>
            </a:extLst>
          </p:cNvPr>
          <p:cNvSpPr>
            <a:spLocks noGrp="1"/>
          </p:cNvSpPr>
          <p:nvPr>
            <p:ph type="body" sz="quarter" idx="62"/>
          </p:nvPr>
        </p:nvSpPr>
        <p:spPr>
          <a:xfrm>
            <a:off x="2262436" y="6479932"/>
            <a:ext cx="4995118" cy="348400"/>
          </a:xfrm>
        </p:spPr>
        <p:txBody>
          <a:bodyPr/>
          <a:lstStyle/>
          <a:p>
            <a:pPr algn="l" rtl="0">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Henkilöstösuunnittelu</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46</a:t>
            </a:r>
            <a:endParaRPr kumimoji="0" lang="en-US" altLang="en-US" sz="1400" b="0" i="0" u="none" strike="noStrike" cap="none" normalizeH="0" baseline="0" dirty="0">
              <a:ln>
                <a:noFill/>
              </a:ln>
              <a:effectLst/>
            </a:endParaRPr>
          </a:p>
        </p:txBody>
      </p:sp>
      <p:sp>
        <p:nvSpPr>
          <p:cNvPr id="22" name="Text Placeholder 21">
            <a:extLst>
              <a:ext uri="{FF2B5EF4-FFF2-40B4-BE49-F238E27FC236}">
                <a16:creationId xmlns:a16="http://schemas.microsoft.com/office/drawing/2014/main" id="{E160ABB8-2CBB-3485-18BD-B501D16C2019}"/>
              </a:ext>
            </a:extLst>
          </p:cNvPr>
          <p:cNvSpPr>
            <a:spLocks noGrp="1"/>
          </p:cNvSpPr>
          <p:nvPr>
            <p:ph type="body" sz="quarter" idx="63"/>
          </p:nvPr>
        </p:nvSpPr>
        <p:spPr/>
        <p:txBody>
          <a:bodyPr/>
          <a:lstStyle/>
          <a:p>
            <a:pPr algn="l" rtl="0"/>
            <a:r>
              <a:rPr lang="en-US"/>
              <a:t>09</a:t>
            </a:r>
          </a:p>
        </p:txBody>
      </p:sp>
      <p:sp>
        <p:nvSpPr>
          <p:cNvPr id="23" name="Text Placeholder 22">
            <a:extLst>
              <a:ext uri="{FF2B5EF4-FFF2-40B4-BE49-F238E27FC236}">
                <a16:creationId xmlns:a16="http://schemas.microsoft.com/office/drawing/2014/main" id="{FEB24360-D0BB-0EF5-C927-6A5307B29822}"/>
              </a:ext>
            </a:extLst>
          </p:cNvPr>
          <p:cNvSpPr>
            <a:spLocks noGrp="1"/>
          </p:cNvSpPr>
          <p:nvPr>
            <p:ph type="body" sz="quarter" idx="64"/>
          </p:nvPr>
        </p:nvSpPr>
        <p:spPr>
          <a:xfrm>
            <a:off x="2268609" y="6954188"/>
            <a:ext cx="4988945" cy="348400"/>
          </a:xfrm>
        </p:spPr>
        <p:txBody>
          <a:bodyPr/>
          <a:lstStyle/>
          <a:p>
            <a:pPr algn="l" rtl="0">
              <a:tabLst>
                <a:tab pos="4392613" algn="l"/>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Eettisen</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elintarvikeyrityksen</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markkinointi</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brändäys</a:t>
            </a:r>
            <a:r>
              <a:rPr kumimoji="0" lang="en-US" altLang="en-US" sz="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altLang="en-US" sz="1400" dirty="0">
                <a:solidFill>
                  <a:srgbClr val="000000"/>
                </a:solidFill>
                <a:ea typeface="Calibri" panose="020F0502020204030204" pitchFamily="34"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55</a:t>
            </a:r>
            <a:endParaRPr kumimoji="0" lang="en-US" altLang="en-US" sz="1400" b="0" i="0" u="none" strike="noStrike" cap="none" normalizeH="0" baseline="0" dirty="0">
              <a:ln>
                <a:noFill/>
              </a:ln>
              <a:solidFill>
                <a:srgbClr val="000000"/>
              </a:solidFill>
              <a:effectLst/>
            </a:endParaRPr>
          </a:p>
        </p:txBody>
      </p:sp>
      <p:sp>
        <p:nvSpPr>
          <p:cNvPr id="24" name="Text Placeholder 23">
            <a:extLst>
              <a:ext uri="{FF2B5EF4-FFF2-40B4-BE49-F238E27FC236}">
                <a16:creationId xmlns:a16="http://schemas.microsoft.com/office/drawing/2014/main" id="{CCC5FEDA-E2CD-154A-126D-010EC819BD5B}"/>
              </a:ext>
            </a:extLst>
          </p:cNvPr>
          <p:cNvSpPr>
            <a:spLocks noGrp="1"/>
          </p:cNvSpPr>
          <p:nvPr>
            <p:ph type="body" sz="quarter" idx="65"/>
          </p:nvPr>
        </p:nvSpPr>
        <p:spPr/>
        <p:txBody>
          <a:bodyPr/>
          <a:lstStyle/>
          <a:p>
            <a:pPr algn="l" rtl="0"/>
            <a:r>
              <a:rPr lang="en-US"/>
              <a:t>10</a:t>
            </a:r>
          </a:p>
        </p:txBody>
      </p:sp>
      <p:sp>
        <p:nvSpPr>
          <p:cNvPr id="25" name="Text Placeholder 24">
            <a:extLst>
              <a:ext uri="{FF2B5EF4-FFF2-40B4-BE49-F238E27FC236}">
                <a16:creationId xmlns:a16="http://schemas.microsoft.com/office/drawing/2014/main" id="{E0801986-A8FF-154D-3D57-7B3E8B38954F}"/>
              </a:ext>
            </a:extLst>
          </p:cNvPr>
          <p:cNvSpPr>
            <a:spLocks noGrp="1"/>
          </p:cNvSpPr>
          <p:nvPr>
            <p:ph type="body" sz="quarter" idx="66"/>
          </p:nvPr>
        </p:nvSpPr>
        <p:spPr>
          <a:xfrm>
            <a:off x="2268609" y="7494840"/>
            <a:ext cx="5684544" cy="323872"/>
          </a:xfrm>
        </p:spPr>
        <p:txBody>
          <a:bodyPr/>
          <a:lstStyle/>
          <a:p>
            <a:pPr algn="l" rtl="0">
              <a:tabLst>
                <a:tab pos="4394200" algn="l"/>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Oikeudelliset</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sääntelyyn</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liittyvät</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näkökohdat</a:t>
            </a:r>
            <a:r>
              <a:rPr kumimoji="0" lang="en-US" altLang="en-US" sz="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59</a:t>
            </a:r>
            <a:endParaRPr kumimoji="0" lang="en-US" altLang="en-US" sz="1400" b="0" i="0" u="none" strike="noStrike" cap="none" normalizeH="0" baseline="0" dirty="0">
              <a:ln>
                <a:noFill/>
              </a:ln>
              <a:solidFill>
                <a:srgbClr val="000000"/>
              </a:solidFill>
              <a:effectLst/>
            </a:endParaRPr>
          </a:p>
        </p:txBody>
      </p:sp>
      <p:sp>
        <p:nvSpPr>
          <p:cNvPr id="27" name="Text Placeholder 26">
            <a:extLst>
              <a:ext uri="{FF2B5EF4-FFF2-40B4-BE49-F238E27FC236}">
                <a16:creationId xmlns:a16="http://schemas.microsoft.com/office/drawing/2014/main" id="{D758D53B-17F2-DE0D-1287-141F5CB9B826}"/>
              </a:ext>
            </a:extLst>
          </p:cNvPr>
          <p:cNvSpPr>
            <a:spLocks noGrp="1"/>
          </p:cNvSpPr>
          <p:nvPr>
            <p:ph type="body" sz="quarter" idx="70"/>
          </p:nvPr>
        </p:nvSpPr>
        <p:spPr>
          <a:xfrm>
            <a:off x="2272706" y="8019094"/>
            <a:ext cx="5148818" cy="313877"/>
          </a:xfrm>
        </p:spPr>
        <p:txBody>
          <a:bodyPr/>
          <a:lstStyle/>
          <a:p>
            <a:pPr algn="l" rtl="0">
              <a:tabLst>
                <a:tab pos="4394200" algn="l"/>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Päätelmät</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tulevaisuuden</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trendit</a:t>
            </a:r>
            <a:r>
              <a:rPr kumimoji="0" lang="en-US" altLang="en-US" sz="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64</a:t>
            </a:r>
            <a:endParaRPr kumimoji="0" lang="en-US" altLang="en-US" sz="1400" b="0" i="0" u="none" strike="noStrike" cap="none" normalizeH="0" baseline="0" dirty="0">
              <a:ln>
                <a:noFill/>
              </a:ln>
              <a:solidFill>
                <a:srgbClr val="000000"/>
              </a:solidFill>
              <a:effectLst/>
            </a:endParaRPr>
          </a:p>
        </p:txBody>
      </p:sp>
      <p:sp>
        <p:nvSpPr>
          <p:cNvPr id="18" name="Slide Number Placeholder 9">
            <a:extLst>
              <a:ext uri="{FF2B5EF4-FFF2-40B4-BE49-F238E27FC236}">
                <a16:creationId xmlns:a16="http://schemas.microsoft.com/office/drawing/2014/main" id="{886A8195-3B90-9494-72F2-5C6B2206C451}"/>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lgn="l" rtl="0"/>
              <a:t>2</a:t>
            </a:fld>
            <a:endParaRPr lang="en-US"/>
          </a:p>
        </p:txBody>
      </p:sp>
      <p:sp>
        <p:nvSpPr>
          <p:cNvPr id="31" name="Text Placeholder 23">
            <a:extLst>
              <a:ext uri="{FF2B5EF4-FFF2-40B4-BE49-F238E27FC236}">
                <a16:creationId xmlns:a16="http://schemas.microsoft.com/office/drawing/2014/main" id="{094471C3-7264-B08C-4E32-DC1E955C464B}"/>
              </a:ext>
            </a:extLst>
          </p:cNvPr>
          <p:cNvSpPr txBox="1">
            <a:spLocks/>
          </p:cNvSpPr>
          <p:nvPr/>
        </p:nvSpPr>
        <p:spPr>
          <a:xfrm>
            <a:off x="1493222" y="80100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t>11</a:t>
            </a:r>
          </a:p>
        </p:txBody>
      </p:sp>
      <p:sp>
        <p:nvSpPr>
          <p:cNvPr id="32" name="Text Placeholder 26">
            <a:extLst>
              <a:ext uri="{FF2B5EF4-FFF2-40B4-BE49-F238E27FC236}">
                <a16:creationId xmlns:a16="http://schemas.microsoft.com/office/drawing/2014/main" id="{FC9F82B8-9E2B-E21D-18B9-1BE4AB1EB625}"/>
              </a:ext>
            </a:extLst>
          </p:cNvPr>
          <p:cNvSpPr txBox="1">
            <a:spLocks/>
          </p:cNvSpPr>
          <p:nvPr/>
        </p:nvSpPr>
        <p:spPr>
          <a:xfrm>
            <a:off x="2262436" y="8559746"/>
            <a:ext cx="5159088" cy="313878"/>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lang="en-US" altLang="en-US" sz="1400" dirty="0" err="1">
                <a:solidFill>
                  <a:srgbClr val="000000"/>
                </a:solidFill>
                <a:ea typeface="Calibri" panose="020F0502020204030204" pitchFamily="34" charset="0"/>
                <a:cs typeface="Times New Roman" panose="02020603050405020304" pitchFamily="18" charset="0"/>
              </a:rPr>
              <a:t>Lähteet</a:t>
            </a:r>
            <a:r>
              <a:rPr kumimoji="0" lang="en-US" altLang="en-US" sz="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68</a:t>
            </a:r>
            <a:endParaRPr kumimoji="0" lang="en-US" altLang="en-US" sz="1400" b="0" i="0" u="none" strike="noStrike" cap="none" normalizeH="0" baseline="0" dirty="0">
              <a:ln>
                <a:noFill/>
              </a:ln>
              <a:solidFill>
                <a:srgbClr val="000000"/>
              </a:solidFill>
              <a:effectLst/>
              <a:latin typeface="Arial" panose="020B0604020202020204" pitchFamily="34" charset="0"/>
            </a:endParaRPr>
          </a:p>
        </p:txBody>
      </p:sp>
      <p:grpSp>
        <p:nvGrpSpPr>
          <p:cNvPr id="48" name="Graphic 4">
            <a:extLst>
              <a:ext uri="{FF2B5EF4-FFF2-40B4-BE49-F238E27FC236}">
                <a16:creationId xmlns:a16="http://schemas.microsoft.com/office/drawing/2014/main" id="{66A13E97-2C38-491E-A458-C517E8F969C9}"/>
              </a:ext>
            </a:extLst>
          </p:cNvPr>
          <p:cNvGrpSpPr/>
          <p:nvPr/>
        </p:nvGrpSpPr>
        <p:grpSpPr>
          <a:xfrm rot="19582332">
            <a:off x="6734532" y="8976897"/>
            <a:ext cx="403667" cy="780438"/>
            <a:chOff x="9129274" y="2719113"/>
            <a:chExt cx="717139" cy="1386497"/>
          </a:xfrm>
          <a:solidFill>
            <a:srgbClr val="000000"/>
          </a:solidFill>
        </p:grpSpPr>
        <p:grpSp>
          <p:nvGrpSpPr>
            <p:cNvPr id="49" name="Graphic 4">
              <a:extLst>
                <a:ext uri="{FF2B5EF4-FFF2-40B4-BE49-F238E27FC236}">
                  <a16:creationId xmlns:a16="http://schemas.microsoft.com/office/drawing/2014/main" id="{158403B6-9D99-DC13-2603-4F8CF212B9F4}"/>
                </a:ext>
              </a:extLst>
            </p:cNvPr>
            <p:cNvGrpSpPr/>
            <p:nvPr/>
          </p:nvGrpSpPr>
          <p:grpSpPr>
            <a:xfrm>
              <a:off x="9159507" y="2719113"/>
              <a:ext cx="446280" cy="440141"/>
              <a:chOff x="9159507" y="2719113"/>
              <a:chExt cx="446280" cy="440141"/>
            </a:xfrm>
            <a:grpFill/>
          </p:grpSpPr>
          <p:sp>
            <p:nvSpPr>
              <p:cNvPr id="58" name="Freeform 57">
                <a:extLst>
                  <a:ext uri="{FF2B5EF4-FFF2-40B4-BE49-F238E27FC236}">
                    <a16:creationId xmlns:a16="http://schemas.microsoft.com/office/drawing/2014/main" id="{E58F176F-36F4-EC8A-3036-0FCCC14A614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0CEFE001-ABF1-03BC-2DC0-A312D380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0" name="Graphic 4">
              <a:extLst>
                <a:ext uri="{FF2B5EF4-FFF2-40B4-BE49-F238E27FC236}">
                  <a16:creationId xmlns:a16="http://schemas.microsoft.com/office/drawing/2014/main" id="{4AA898CE-ABE3-C18F-76E8-E90D2F3FFF3C}"/>
                </a:ext>
              </a:extLst>
            </p:cNvPr>
            <p:cNvGrpSpPr/>
            <p:nvPr/>
          </p:nvGrpSpPr>
          <p:grpSpPr>
            <a:xfrm>
              <a:off x="9129274" y="2893887"/>
              <a:ext cx="717139" cy="1211724"/>
              <a:chOff x="9129274" y="2893887"/>
              <a:chExt cx="717139" cy="1211724"/>
            </a:xfrm>
            <a:grpFill/>
          </p:grpSpPr>
          <p:sp>
            <p:nvSpPr>
              <p:cNvPr id="51" name="Freeform 50">
                <a:extLst>
                  <a:ext uri="{FF2B5EF4-FFF2-40B4-BE49-F238E27FC236}">
                    <a16:creationId xmlns:a16="http://schemas.microsoft.com/office/drawing/2014/main" id="{E464ADF3-F083-4725-4902-C268814E2AA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44DDB95B-CC03-DC2D-6C7D-06FE3584F0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97B29028-1B5F-8808-8788-B8189360601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5228E510-9658-F08C-7A37-370FB557C46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31D9809F-F405-C3B7-6988-F0C01B39889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E2488AE4-6145-5920-89D6-2230DAB829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F0FC68FD-5485-105B-0F73-1338F5C5DC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05</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vert="horz" lIns="91440" tIns="45720" rIns="91440" bIns="45720" rtlCol="0" anchor="t">
            <a:noAutofit/>
          </a:bodyPr>
          <a:lstStyle/>
          <a:p>
            <a:pPr algn="l" rtl="0"/>
            <a:r>
              <a:rPr kumimoji="0" lang="en-US" altLang="en-US" sz="3600" b="0" i="0" u="none" strike="noStrike" cap="none" normalizeH="0" baseline="0" dirty="0" err="1">
                <a:ln>
                  <a:noFill/>
                </a:ln>
                <a:effectLst/>
                <a:latin typeface="Calibri"/>
                <a:ea typeface="Calibri"/>
                <a:cs typeface="Calibri"/>
              </a:rPr>
              <a:t>Yrityksen</a:t>
            </a:r>
            <a:r>
              <a:rPr kumimoji="0" lang="en-US" altLang="en-US" sz="3600" b="0" i="0" u="none" strike="noStrike" cap="none" normalizeH="0" baseline="0" dirty="0">
                <a:ln>
                  <a:noFill/>
                </a:ln>
                <a:effectLst/>
                <a:latin typeface="Calibri"/>
                <a:ea typeface="Calibri"/>
                <a:cs typeface="Calibri"/>
              </a:rPr>
              <a:t> </a:t>
            </a:r>
            <a:r>
              <a:rPr kumimoji="0" lang="en-US" altLang="en-US" sz="3600" b="0" i="0" u="none" strike="noStrike" cap="none" normalizeH="0" baseline="0" dirty="0" err="1">
                <a:ln>
                  <a:noFill/>
                </a:ln>
                <a:effectLst/>
                <a:latin typeface="Calibri"/>
                <a:ea typeface="Calibri"/>
                <a:cs typeface="Calibri"/>
              </a:rPr>
              <a:t>rekisteröinti</a:t>
            </a:r>
            <a:r>
              <a:rPr kumimoji="0" lang="en-US" altLang="en-US" sz="3600" b="0" i="0" u="none" strike="noStrike" cap="none" normalizeH="0" baseline="0" dirty="0">
                <a:ln>
                  <a:noFill/>
                </a:ln>
                <a:effectLst/>
                <a:latin typeface="Calibri"/>
                <a:ea typeface="Calibri"/>
                <a:cs typeface="Calibri"/>
              </a:rPr>
              <a:t> &amp; </a:t>
            </a:r>
            <a:r>
              <a:rPr lang="en-US" altLang="en-US" dirty="0" err="1">
                <a:latin typeface="Calibri"/>
                <a:ea typeface="Calibri"/>
                <a:cs typeface="Calibri"/>
              </a:rPr>
              <a:t>i</a:t>
            </a:r>
            <a:r>
              <a:rPr kumimoji="0" lang="en-US" altLang="en-US" sz="3600" b="0" i="0" u="none" strike="noStrike" cap="none" normalizeH="0" baseline="0" dirty="0" err="1">
                <a:ln>
                  <a:noFill/>
                </a:ln>
                <a:effectLst/>
                <a:latin typeface="Calibri"/>
                <a:ea typeface="Calibri"/>
                <a:cs typeface="Calibri"/>
              </a:rPr>
              <a:t>mmateriaali-oikeuksien</a:t>
            </a:r>
            <a:r>
              <a:rPr kumimoji="0" lang="en-US" altLang="en-US" sz="3600" b="0" i="0" u="none" strike="noStrike" cap="none" normalizeH="0" baseline="0" dirty="0">
                <a:ln>
                  <a:noFill/>
                </a:ln>
                <a:effectLst/>
                <a:latin typeface="Calibri"/>
                <a:ea typeface="Calibri"/>
                <a:cs typeface="Calibri"/>
              </a:rPr>
              <a:t> </a:t>
            </a:r>
            <a:r>
              <a:rPr kumimoji="0" lang="en-US" altLang="en-US" sz="3600" b="0" i="0" u="none" strike="noStrike" cap="none" normalizeH="0" baseline="0" dirty="0" err="1">
                <a:ln>
                  <a:noFill/>
                </a:ln>
                <a:effectLst/>
                <a:latin typeface="Calibri"/>
                <a:ea typeface="Calibri"/>
                <a:cs typeface="Calibri"/>
              </a:rPr>
              <a:t>suojaus</a:t>
            </a:r>
            <a:endParaRPr lang="en-US" dirty="0">
              <a:latin typeface="Calibri"/>
              <a:ea typeface="Calibri"/>
              <a:cs typeface="Calibri"/>
            </a:endParaRPr>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20</a:t>
            </a:fld>
            <a:endParaRPr lang="en-US" sz="900">
              <a:solidFill>
                <a:schemeClr val="tx1"/>
              </a:solidFill>
            </a:endParaRPr>
          </a:p>
        </p:txBody>
      </p:sp>
    </p:spTree>
    <p:extLst>
      <p:ext uri="{BB962C8B-B14F-4D97-AF65-F5344CB8AC3E}">
        <p14:creationId xmlns:p14="http://schemas.microsoft.com/office/powerpoint/2010/main" val="39493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84708" y="791823"/>
            <a:ext cx="3972727" cy="1343725"/>
          </a:xfrm>
        </p:spPr>
        <p:txBody>
          <a:bodyPr/>
          <a:lstStyle/>
          <a:p>
            <a:pPr algn="l" rtl="0"/>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Yrityksen</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rekisteröinti</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immateriaalioikeuksien</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suojaus</a:t>
            </a:r>
            <a:endPar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endParaRPr lang="en-US" sz="2800" dirty="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05</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21</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493345" y="7108974"/>
            <a:ext cx="3678827" cy="2328361"/>
            <a:chOff x="-2566" y="5164123"/>
            <a:chExt cx="3678827" cy="232836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52280" y="5313837"/>
              <a:ext cx="2328357" cy="2028929"/>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385649" y="5313838"/>
              <a:ext cx="2328360" cy="2028931"/>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3415471" cy="1439240"/>
            </a:xfrm>
            <a:prstGeom prst="rect">
              <a:avLst/>
            </a:prstGeom>
            <a:noFill/>
          </p:spPr>
          <p:txBody>
            <a:bodyPr wrap="square">
              <a:spAutoFit/>
            </a:bodyPr>
            <a:lstStyle/>
            <a:p>
              <a:pPr algn="l" rtl="0">
                <a:lnSpc>
                  <a:spcPts val="2100"/>
                </a:lnSpc>
              </a:pP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Tässä luvussa </a:t>
              </a:r>
              <a:r>
                <a:rPr lang="fi-FI" sz="2000" dirty="0">
                  <a:solidFill>
                    <a:schemeClr val="bg1"/>
                  </a:solidFill>
                  <a:latin typeface="Calibri" panose="020F0502020204030204" pitchFamily="34" charset="0"/>
                  <a:ea typeface="Calibri" panose="020F0502020204030204" pitchFamily="34" charset="0"/>
                  <a:cs typeface="Calibri" panose="020F0502020204030204" pitchFamily="34" charset="0"/>
                </a:rPr>
                <a:t>perehdymme</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yrityksen rekisteröinnin </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ja</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immateriaalioikeuksien suojauksen monimutkaisen prosessiin</a:t>
              </a:r>
              <a:endPar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8498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13">
            <a:extLst>
              <a:ext uri="{FF2B5EF4-FFF2-40B4-BE49-F238E27FC236}">
                <a16:creationId xmlns:a16="http://schemas.microsoft.com/office/drawing/2014/main" id="{4AE85773-90ED-DB5B-0369-941BCAC3E338}"/>
              </a:ext>
            </a:extLst>
          </p:cNvPr>
          <p:cNvSpPr/>
          <p:nvPr/>
        </p:nvSpPr>
        <p:spPr>
          <a:xfrm>
            <a:off x="275561" y="351361"/>
            <a:ext cx="6736501" cy="9434337"/>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09" name="Freeform 408">
            <a:extLst>
              <a:ext uri="{FF2B5EF4-FFF2-40B4-BE49-F238E27FC236}">
                <a16:creationId xmlns:a16="http://schemas.microsoft.com/office/drawing/2014/main" id="{131B299D-2FFF-0BCB-52E6-7C1C59BCC72C}"/>
              </a:ext>
            </a:extLst>
          </p:cNvPr>
          <p:cNvSpPr/>
          <p:nvPr/>
        </p:nvSpPr>
        <p:spPr>
          <a:xfrm rot="16200000" flipH="1">
            <a:off x="292008" y="-324755"/>
            <a:ext cx="2509895" cy="3127067"/>
          </a:xfrm>
          <a:custGeom>
            <a:avLst/>
            <a:gdLst>
              <a:gd name="connsiteX0" fmla="*/ 0 w 2509895"/>
              <a:gd name="connsiteY0" fmla="*/ 0 h 3127067"/>
              <a:gd name="connsiteX1" fmla="*/ 0 w 2509895"/>
              <a:gd name="connsiteY1" fmla="*/ 3127067 h 3127067"/>
              <a:gd name="connsiteX2" fmla="*/ 967534 w 2509895"/>
              <a:gd name="connsiteY2" fmla="*/ 3127067 h 3127067"/>
              <a:gd name="connsiteX3" fmla="*/ 1258556 w 2509895"/>
              <a:gd name="connsiteY3" fmla="*/ 3127067 h 3127067"/>
              <a:gd name="connsiteX4" fmla="*/ 2226090 w 2509895"/>
              <a:gd name="connsiteY4" fmla="*/ 3127067 h 3127067"/>
              <a:gd name="connsiteX5" fmla="*/ 2509895 w 2509895"/>
              <a:gd name="connsiteY5" fmla="*/ 2741927 h 3127067"/>
              <a:gd name="connsiteX6" fmla="*/ 2509895 w 2509895"/>
              <a:gd name="connsiteY6" fmla="*/ 0 h 3127067"/>
              <a:gd name="connsiteX7" fmla="*/ 0 w 2509895"/>
              <a:gd name="connsiteY7" fmla="*/ 0 h 31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895" h="3127067">
                <a:moveTo>
                  <a:pt x="0" y="0"/>
                </a:moveTo>
                <a:lnTo>
                  <a:pt x="0" y="3127067"/>
                </a:lnTo>
                <a:lnTo>
                  <a:pt x="967534" y="3127067"/>
                </a:lnTo>
                <a:lnTo>
                  <a:pt x="1258556" y="3127067"/>
                </a:lnTo>
                <a:lnTo>
                  <a:pt x="2226090" y="3127067"/>
                </a:lnTo>
                <a:cubicBezTo>
                  <a:pt x="2382930" y="3127067"/>
                  <a:pt x="2509895" y="2954769"/>
                  <a:pt x="2509895" y="2741927"/>
                </a:cubicBezTo>
                <a:lnTo>
                  <a:pt x="2509895" y="0"/>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22</a:t>
            </a:fld>
            <a:endParaRPr lang="en-US" sz="900">
              <a:solidFill>
                <a:schemeClr val="tx1"/>
              </a:solidFill>
            </a:endParaRPr>
          </a:p>
        </p:txBody>
      </p:sp>
      <p:grpSp>
        <p:nvGrpSpPr>
          <p:cNvPr id="145" name="Group 144">
            <a:extLst>
              <a:ext uri="{FF2B5EF4-FFF2-40B4-BE49-F238E27FC236}">
                <a16:creationId xmlns:a16="http://schemas.microsoft.com/office/drawing/2014/main" id="{111C4C90-4BE7-5974-9DCD-6B5637AD5E02}"/>
              </a:ext>
            </a:extLst>
          </p:cNvPr>
          <p:cNvGrpSpPr/>
          <p:nvPr/>
        </p:nvGrpSpPr>
        <p:grpSpPr>
          <a:xfrm>
            <a:off x="4572906" y="610716"/>
            <a:ext cx="1744812" cy="957281"/>
            <a:chOff x="2358594" y="6077055"/>
            <a:chExt cx="1744812" cy="957281"/>
          </a:xfrm>
        </p:grpSpPr>
        <p:sp>
          <p:nvSpPr>
            <p:cNvPr id="146" name="Text Placeholder 3">
              <a:extLst>
                <a:ext uri="{FF2B5EF4-FFF2-40B4-BE49-F238E27FC236}">
                  <a16:creationId xmlns:a16="http://schemas.microsoft.com/office/drawing/2014/main" id="{6F863615-090F-B97A-0845-62537A0E4269}"/>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147" name="TextBox 146">
              <a:extLst>
                <a:ext uri="{FF2B5EF4-FFF2-40B4-BE49-F238E27FC236}">
                  <a16:creationId xmlns:a16="http://schemas.microsoft.com/office/drawing/2014/main" id="{C3DD2EAF-21E6-E37D-0910-66C7D34C8CFD}"/>
                </a:ext>
              </a:extLst>
            </p:cNvPr>
            <p:cNvSpPr txBox="1"/>
            <p:nvPr/>
          </p:nvSpPr>
          <p:spPr>
            <a:xfrm>
              <a:off x="2433245" y="6429042"/>
              <a:ext cx="1670161" cy="605294"/>
            </a:xfrm>
            <a:prstGeom prst="rect">
              <a:avLst/>
            </a:prstGeom>
            <a:noFill/>
            <a:ln>
              <a:noFill/>
            </a:ln>
          </p:spPr>
          <p:txBody>
            <a:bodyPr wrap="square">
              <a:spAutoFit/>
            </a:bodyPr>
            <a:lstStyle/>
            <a:p>
              <a:pPr algn="l" rtl="0">
                <a:lnSpc>
                  <a:spcPts val="1960"/>
                </a:lnSpc>
              </a:pP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Yrityksesi</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rekisteröinti</a:t>
              </a:r>
              <a:endParaRPr lang="en-I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0" name="Oval 149">
              <a:extLst>
                <a:ext uri="{FF2B5EF4-FFF2-40B4-BE49-F238E27FC236}">
                  <a16:creationId xmlns:a16="http://schemas.microsoft.com/office/drawing/2014/main" id="{447D729D-532E-2D14-155E-A5EA6FB9DA7F}"/>
                </a:ext>
              </a:extLst>
            </p:cNvPr>
            <p:cNvSpPr/>
            <p:nvPr/>
          </p:nvSpPr>
          <p:spPr>
            <a:xfrm>
              <a:off x="2358594"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4" name="TextBox 13">
            <a:extLst>
              <a:ext uri="{FF2B5EF4-FFF2-40B4-BE49-F238E27FC236}">
                <a16:creationId xmlns:a16="http://schemas.microsoft.com/office/drawing/2014/main" id="{760FA68C-E62A-B757-97DF-6DAC9BF9492A}"/>
              </a:ext>
            </a:extLst>
          </p:cNvPr>
          <p:cNvSpPr txBox="1"/>
          <p:nvPr/>
        </p:nvSpPr>
        <p:spPr>
          <a:xfrm>
            <a:off x="438370" y="763122"/>
            <a:ext cx="2662029" cy="1554272"/>
          </a:xfrm>
          <a:prstGeom prst="rect">
            <a:avLst/>
          </a:prstGeom>
          <a:noFill/>
        </p:spPr>
        <p:txBody>
          <a:bodyPr wrap="square">
            <a:spAutoFit/>
          </a:bodyPr>
          <a:lstStyle/>
          <a:p>
            <a:pPr algn="l" rtl="0">
              <a:lnSpc>
                <a:spcPts val="1900"/>
              </a:lnSpc>
            </a:pPr>
            <a:r>
              <a:rPr lang="fi-FI"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Nämä vaiheet tarjoavat </a:t>
            </a:r>
            <a:r>
              <a:rPr lang="fi-FI"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laillisen perustan eettiselle elintarvikeliiketoiminnallesi </a:t>
            </a:r>
            <a:r>
              <a:rPr lang="fi-FI"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 varmistavat, että </a:t>
            </a:r>
            <a:r>
              <a:rPr lang="fi-FI"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ainutlaatuiset </a:t>
            </a:r>
            <a:r>
              <a:rPr lang="fi-FI" sz="17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oikutesi</a:t>
            </a:r>
            <a:r>
              <a:rPr lang="fi-FI"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ovat turvassa</a:t>
            </a:r>
            <a:r>
              <a:rPr lang="fi-FI"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grpSp>
        <p:nvGrpSpPr>
          <p:cNvPr id="15" name="Graphic 4">
            <a:extLst>
              <a:ext uri="{FF2B5EF4-FFF2-40B4-BE49-F238E27FC236}">
                <a16:creationId xmlns:a16="http://schemas.microsoft.com/office/drawing/2014/main" id="{15D8FFF1-26F1-40F8-176B-EFBBB1888AA8}"/>
              </a:ext>
            </a:extLst>
          </p:cNvPr>
          <p:cNvGrpSpPr/>
          <p:nvPr/>
        </p:nvGrpSpPr>
        <p:grpSpPr>
          <a:xfrm rot="18456242">
            <a:off x="5592692" y="7521865"/>
            <a:ext cx="340780" cy="658854"/>
            <a:chOff x="9129274" y="2719113"/>
            <a:chExt cx="717139" cy="1386497"/>
          </a:xfrm>
          <a:solidFill>
            <a:srgbClr val="000000"/>
          </a:solidFill>
        </p:grpSpPr>
        <p:grpSp>
          <p:nvGrpSpPr>
            <p:cNvPr id="16" name="Graphic 4">
              <a:extLst>
                <a:ext uri="{FF2B5EF4-FFF2-40B4-BE49-F238E27FC236}">
                  <a16:creationId xmlns:a16="http://schemas.microsoft.com/office/drawing/2014/main" id="{217ECE37-4B3A-F9BD-D275-68DD5B1A4A02}"/>
                </a:ext>
              </a:extLst>
            </p:cNvPr>
            <p:cNvGrpSpPr/>
            <p:nvPr/>
          </p:nvGrpSpPr>
          <p:grpSpPr>
            <a:xfrm>
              <a:off x="9159507" y="2719113"/>
              <a:ext cx="446280" cy="440141"/>
              <a:chOff x="9159507" y="2719113"/>
              <a:chExt cx="446280" cy="440141"/>
            </a:xfrm>
            <a:grpFill/>
          </p:grpSpPr>
          <p:sp>
            <p:nvSpPr>
              <p:cNvPr id="25" name="Freeform 24">
                <a:extLst>
                  <a:ext uri="{FF2B5EF4-FFF2-40B4-BE49-F238E27FC236}">
                    <a16:creationId xmlns:a16="http://schemas.microsoft.com/office/drawing/2014/main" id="{E65907B9-A6DF-016F-3B21-22C88E0883F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6543E89D-DF47-C840-F15C-72B114511BE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7" name="Graphic 4">
              <a:extLst>
                <a:ext uri="{FF2B5EF4-FFF2-40B4-BE49-F238E27FC236}">
                  <a16:creationId xmlns:a16="http://schemas.microsoft.com/office/drawing/2014/main" id="{8447036E-8FD5-C169-DCA6-DB08D7657422}"/>
                </a:ext>
              </a:extLst>
            </p:cNvPr>
            <p:cNvGrpSpPr/>
            <p:nvPr/>
          </p:nvGrpSpPr>
          <p:grpSpPr>
            <a:xfrm>
              <a:off x="9129274" y="2893887"/>
              <a:ext cx="717139" cy="1211724"/>
              <a:chOff x="9129274" y="2893887"/>
              <a:chExt cx="717139" cy="1211724"/>
            </a:xfrm>
            <a:grpFill/>
          </p:grpSpPr>
          <p:sp>
            <p:nvSpPr>
              <p:cNvPr id="18" name="Freeform 17">
                <a:extLst>
                  <a:ext uri="{FF2B5EF4-FFF2-40B4-BE49-F238E27FC236}">
                    <a16:creationId xmlns:a16="http://schemas.microsoft.com/office/drawing/2014/main" id="{C2E937FC-F016-1403-C7B1-B2624AE9EF0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BB524950-9F7D-74DC-C86A-B92753BE07F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28319892-3465-D3FF-7102-0A00635D56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708F3833-4ED4-57CB-9506-A5C4686EE9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16404856-4672-9C52-4F5F-8287D8FFE4FB}"/>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635FDFCD-2257-28AD-56E6-05B7CE90D24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E3412F10-5418-E6BC-9F78-D6E8704875B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5" name="Graphic 3">
            <a:extLst>
              <a:ext uri="{FF2B5EF4-FFF2-40B4-BE49-F238E27FC236}">
                <a16:creationId xmlns:a16="http://schemas.microsoft.com/office/drawing/2014/main" id="{94C3542B-3F88-15EE-83CE-4C597D8668D8}"/>
              </a:ext>
            </a:extLst>
          </p:cNvPr>
          <p:cNvGrpSpPr/>
          <p:nvPr/>
        </p:nvGrpSpPr>
        <p:grpSpPr>
          <a:xfrm>
            <a:off x="3382653" y="820389"/>
            <a:ext cx="687600" cy="712800"/>
            <a:chOff x="986212" y="4755836"/>
            <a:chExt cx="715862" cy="735059"/>
          </a:xfrm>
        </p:grpSpPr>
        <p:sp>
          <p:nvSpPr>
            <p:cNvPr id="9" name="Freeform 8">
              <a:extLst>
                <a:ext uri="{FF2B5EF4-FFF2-40B4-BE49-F238E27FC236}">
                  <a16:creationId xmlns:a16="http://schemas.microsoft.com/office/drawing/2014/main" id="{2043B686-C43D-110D-B7C8-AE4A7E43E6D2}"/>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12BEE3F4-6A48-A0EC-6FF6-1A9458A88E49}"/>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pPr algn="l" rtl="0"/>
              <a:endParaRPr lang="en-US"/>
            </a:p>
          </p:txBody>
        </p:sp>
      </p:grpSp>
      <p:grpSp>
        <p:nvGrpSpPr>
          <p:cNvPr id="267" name="Group 266">
            <a:extLst>
              <a:ext uri="{FF2B5EF4-FFF2-40B4-BE49-F238E27FC236}">
                <a16:creationId xmlns:a16="http://schemas.microsoft.com/office/drawing/2014/main" id="{ED072310-443C-DC81-0290-03CACF373364}"/>
              </a:ext>
            </a:extLst>
          </p:cNvPr>
          <p:cNvGrpSpPr>
            <a:grpSpLocks noChangeAspect="1"/>
          </p:cNvGrpSpPr>
          <p:nvPr/>
        </p:nvGrpSpPr>
        <p:grpSpPr>
          <a:xfrm>
            <a:off x="765904" y="7479540"/>
            <a:ext cx="1050297" cy="1039417"/>
            <a:chOff x="-3279694" y="8226785"/>
            <a:chExt cx="1233175" cy="1220399"/>
          </a:xfrm>
        </p:grpSpPr>
        <p:sp>
          <p:nvSpPr>
            <p:cNvPr id="30" name="Freeform 29">
              <a:extLst>
                <a:ext uri="{FF2B5EF4-FFF2-40B4-BE49-F238E27FC236}">
                  <a16:creationId xmlns:a16="http://schemas.microsoft.com/office/drawing/2014/main" id="{B3B2D32B-226A-DF1D-EAE1-CBA3DC26C1E7}"/>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34B38FBC-0450-8E9F-A903-3976AE22687C}"/>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pPr algn="l" rtl="0"/>
              <a:endParaRPr lang="en-US"/>
            </a:p>
          </p:txBody>
        </p:sp>
        <p:sp>
          <p:nvSpPr>
            <p:cNvPr id="32" name="Freeform 31">
              <a:extLst>
                <a:ext uri="{FF2B5EF4-FFF2-40B4-BE49-F238E27FC236}">
                  <a16:creationId xmlns:a16="http://schemas.microsoft.com/office/drawing/2014/main" id="{2B890C51-CC0F-D8C9-BBFA-AD6E18D04BAE}"/>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92E773D0-8A45-0167-22A2-57E70D5BAE39}"/>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4977BAE9-A5CA-44E2-8F5D-93E1470456C8}"/>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FC361F1E-35FD-E173-90C7-60CD06D64C1B}"/>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36" name="Freeform 35">
              <a:extLst>
                <a:ext uri="{FF2B5EF4-FFF2-40B4-BE49-F238E27FC236}">
                  <a16:creationId xmlns:a16="http://schemas.microsoft.com/office/drawing/2014/main" id="{8ABA1227-9B5F-80B1-D31E-5650AB17DBDB}"/>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9AF232A5-B894-3A20-F13F-2870337A419B}"/>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pPr algn="l" rtl="0"/>
              <a:endParaRPr lang="en-US"/>
            </a:p>
          </p:txBody>
        </p:sp>
        <p:grpSp>
          <p:nvGrpSpPr>
            <p:cNvPr id="38" name="Graphic 26">
              <a:extLst>
                <a:ext uri="{FF2B5EF4-FFF2-40B4-BE49-F238E27FC236}">
                  <a16:creationId xmlns:a16="http://schemas.microsoft.com/office/drawing/2014/main" id="{1AA3AE87-F0AD-2C7C-9068-04AF0987453C}"/>
                </a:ext>
              </a:extLst>
            </p:cNvPr>
            <p:cNvGrpSpPr/>
            <p:nvPr/>
          </p:nvGrpSpPr>
          <p:grpSpPr>
            <a:xfrm>
              <a:off x="-3248119" y="8392077"/>
              <a:ext cx="1173533" cy="815057"/>
              <a:chOff x="-3248119" y="8392077"/>
              <a:chExt cx="1173533" cy="815057"/>
            </a:xfrm>
            <a:solidFill>
              <a:srgbClr val="F79038"/>
            </a:solidFill>
          </p:grpSpPr>
          <p:grpSp>
            <p:nvGrpSpPr>
              <p:cNvPr id="39" name="Graphic 26">
                <a:extLst>
                  <a:ext uri="{FF2B5EF4-FFF2-40B4-BE49-F238E27FC236}">
                    <a16:creationId xmlns:a16="http://schemas.microsoft.com/office/drawing/2014/main" id="{CF3BECFF-A784-9E87-FD25-7A75A7CDDFBA}"/>
                  </a:ext>
                </a:extLst>
              </p:cNvPr>
              <p:cNvGrpSpPr/>
              <p:nvPr/>
            </p:nvGrpSpPr>
            <p:grpSpPr>
              <a:xfrm>
                <a:off x="-3248119" y="8872167"/>
                <a:ext cx="1173533" cy="334967"/>
                <a:chOff x="-3248119" y="8872167"/>
                <a:chExt cx="1173533" cy="334967"/>
              </a:xfrm>
              <a:solidFill>
                <a:srgbClr val="F79038"/>
              </a:solidFill>
            </p:grpSpPr>
            <p:sp>
              <p:nvSpPr>
                <p:cNvPr id="40" name="Freeform 39">
                  <a:extLst>
                    <a:ext uri="{FF2B5EF4-FFF2-40B4-BE49-F238E27FC236}">
                      <a16:creationId xmlns:a16="http://schemas.microsoft.com/office/drawing/2014/main" id="{79658C28-40CC-6B9F-10D8-9E64A4D2A91A}"/>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FB982781-F004-8708-6215-84F4CFE24547}"/>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552C6ED2-3F42-E398-1517-0057D0D78788}"/>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pPr algn="l" rtl="0"/>
                  <a:endParaRPr lang="en-US"/>
                </a:p>
              </p:txBody>
            </p:sp>
          </p:grpSp>
          <p:sp>
            <p:nvSpPr>
              <p:cNvPr id="43" name="Freeform 42">
                <a:extLst>
                  <a:ext uri="{FF2B5EF4-FFF2-40B4-BE49-F238E27FC236}">
                    <a16:creationId xmlns:a16="http://schemas.microsoft.com/office/drawing/2014/main" id="{32BBF033-7A01-4F4A-A088-76F39EAA44C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DA059AC-6227-8CE6-A57B-7D909556CCE8}"/>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pPr algn="l" rtl="0"/>
                <a:endParaRPr lang="en-US"/>
              </a:p>
            </p:txBody>
          </p:sp>
          <p:sp>
            <p:nvSpPr>
              <p:cNvPr id="45" name="Freeform 44">
                <a:extLst>
                  <a:ext uri="{FF2B5EF4-FFF2-40B4-BE49-F238E27FC236}">
                    <a16:creationId xmlns:a16="http://schemas.microsoft.com/office/drawing/2014/main" id="{E956F6AA-E551-6BB5-AD43-86C60EF8292B}"/>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7C7D8AF2-704E-09B1-E159-5DCE6130509A}"/>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pPr algn="l" rtl="0"/>
                <a:endParaRPr lang="en-US"/>
              </a:p>
            </p:txBody>
          </p:sp>
        </p:grpSp>
      </p:grpSp>
      <p:grpSp>
        <p:nvGrpSpPr>
          <p:cNvPr id="51" name="Graphic 26">
            <a:extLst>
              <a:ext uri="{FF2B5EF4-FFF2-40B4-BE49-F238E27FC236}">
                <a16:creationId xmlns:a16="http://schemas.microsoft.com/office/drawing/2014/main" id="{A99843F8-B0B3-2246-081B-B38FBA59F089}"/>
              </a:ext>
            </a:extLst>
          </p:cNvPr>
          <p:cNvGrpSpPr/>
          <p:nvPr/>
        </p:nvGrpSpPr>
        <p:grpSpPr>
          <a:xfrm>
            <a:off x="4880130" y="8833811"/>
            <a:ext cx="867869" cy="866332"/>
            <a:chOff x="-4949656" y="8214509"/>
            <a:chExt cx="1140205" cy="1138186"/>
          </a:xfrm>
        </p:grpSpPr>
        <p:sp>
          <p:nvSpPr>
            <p:cNvPr id="52" name="Freeform 51">
              <a:extLst>
                <a:ext uri="{FF2B5EF4-FFF2-40B4-BE49-F238E27FC236}">
                  <a16:creationId xmlns:a16="http://schemas.microsoft.com/office/drawing/2014/main" id="{BF43A3D8-5D03-03BC-0444-62A3AFA1FE80}"/>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FAA4A08-99DC-C47B-4D60-086F71F755B0}"/>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885D30B9-E18A-9E96-974A-6E4157D3B737}"/>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52EB1D52-EA67-53A8-6214-D1D6F56A7D1C}"/>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66D2DDC6-6621-96D2-875B-65B0DEE46CB4}"/>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904BAEE9-0A2F-CC17-216A-D8707272A80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E603D15A-EB9C-9478-615B-F97C528E3B9D}"/>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pPr algn="l" rtl="0"/>
              <a:endParaRPr lang="en-US"/>
            </a:p>
          </p:txBody>
        </p:sp>
        <p:sp>
          <p:nvSpPr>
            <p:cNvPr id="60" name="Freeform 59">
              <a:extLst>
                <a:ext uri="{FF2B5EF4-FFF2-40B4-BE49-F238E27FC236}">
                  <a16:creationId xmlns:a16="http://schemas.microsoft.com/office/drawing/2014/main" id="{F3874EDB-8819-E89C-0648-00DDB7EA4FCC}"/>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4DD0969B-FB34-E3CC-70A2-97DA37CF06CB}"/>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46310EFA-0B80-C13D-15C3-1E560D58758D}"/>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63" name="Freeform 62">
              <a:extLst>
                <a:ext uri="{FF2B5EF4-FFF2-40B4-BE49-F238E27FC236}">
                  <a16:creationId xmlns:a16="http://schemas.microsoft.com/office/drawing/2014/main" id="{13BCB1DD-3B4F-F2B1-2F08-CA33690E9D46}"/>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sp>
          <p:nvSpPr>
            <p:cNvPr id="128" name="Freeform 127">
              <a:extLst>
                <a:ext uri="{FF2B5EF4-FFF2-40B4-BE49-F238E27FC236}">
                  <a16:creationId xmlns:a16="http://schemas.microsoft.com/office/drawing/2014/main" id="{2D76C70E-C50E-C0B7-F5AE-AED3E611E9B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pPr algn="l" rtl="0"/>
              <a:endParaRPr lang="en-US"/>
            </a:p>
          </p:txBody>
        </p:sp>
        <p:sp>
          <p:nvSpPr>
            <p:cNvPr id="129" name="Freeform 128">
              <a:extLst>
                <a:ext uri="{FF2B5EF4-FFF2-40B4-BE49-F238E27FC236}">
                  <a16:creationId xmlns:a16="http://schemas.microsoft.com/office/drawing/2014/main" id="{603DEC49-DF25-42BF-B9F9-CB3D566D37DA}"/>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pPr algn="l" rtl="0"/>
              <a:endParaRPr lang="en-US"/>
            </a:p>
          </p:txBody>
        </p:sp>
        <p:sp>
          <p:nvSpPr>
            <p:cNvPr id="130" name="Freeform 129">
              <a:extLst>
                <a:ext uri="{FF2B5EF4-FFF2-40B4-BE49-F238E27FC236}">
                  <a16:creationId xmlns:a16="http://schemas.microsoft.com/office/drawing/2014/main" id="{CD96A15C-4969-FCF6-A8EF-6FAC873E9F52}"/>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pPr algn="l" rtl="0"/>
              <a:endParaRPr lang="en-US"/>
            </a:p>
          </p:txBody>
        </p:sp>
        <p:sp>
          <p:nvSpPr>
            <p:cNvPr id="131" name="Freeform 130">
              <a:extLst>
                <a:ext uri="{FF2B5EF4-FFF2-40B4-BE49-F238E27FC236}">
                  <a16:creationId xmlns:a16="http://schemas.microsoft.com/office/drawing/2014/main" id="{189E73B9-E420-3478-4FD8-1FB829EAE42F}"/>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pPr algn="l" rtl="0"/>
              <a:endParaRPr lang="en-US"/>
            </a:p>
          </p:txBody>
        </p:sp>
        <p:sp>
          <p:nvSpPr>
            <p:cNvPr id="132" name="Freeform 131">
              <a:extLst>
                <a:ext uri="{FF2B5EF4-FFF2-40B4-BE49-F238E27FC236}">
                  <a16:creationId xmlns:a16="http://schemas.microsoft.com/office/drawing/2014/main" id="{11221609-50BF-AF16-CA54-E0641018E071}"/>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pPr algn="l" rtl="0"/>
              <a:endParaRPr lang="en-US"/>
            </a:p>
          </p:txBody>
        </p:sp>
      </p:grpSp>
      <p:grpSp>
        <p:nvGrpSpPr>
          <p:cNvPr id="246" name="Group 245">
            <a:extLst>
              <a:ext uri="{FF2B5EF4-FFF2-40B4-BE49-F238E27FC236}">
                <a16:creationId xmlns:a16="http://schemas.microsoft.com/office/drawing/2014/main" id="{D7E87704-D1F4-8A8A-AA44-4A6A78A91555}"/>
              </a:ext>
            </a:extLst>
          </p:cNvPr>
          <p:cNvGrpSpPr>
            <a:grpSpLocks noChangeAspect="1"/>
          </p:cNvGrpSpPr>
          <p:nvPr/>
        </p:nvGrpSpPr>
        <p:grpSpPr>
          <a:xfrm>
            <a:off x="5420226" y="2776598"/>
            <a:ext cx="687600" cy="880850"/>
            <a:chOff x="-5193484" y="6277997"/>
            <a:chExt cx="949001" cy="1215718"/>
          </a:xfrm>
        </p:grpSpPr>
        <p:sp>
          <p:nvSpPr>
            <p:cNvPr id="29" name="Freeform 28">
              <a:extLst>
                <a:ext uri="{FF2B5EF4-FFF2-40B4-BE49-F238E27FC236}">
                  <a16:creationId xmlns:a16="http://schemas.microsoft.com/office/drawing/2014/main" id="{E3A98926-CE4B-4308-3F34-2DD4DACB0EF1}"/>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pPr algn="l" rtl="0"/>
              <a:endParaRPr lang="en-US"/>
            </a:p>
          </p:txBody>
        </p:sp>
        <p:sp>
          <p:nvSpPr>
            <p:cNvPr id="133" name="Freeform 132">
              <a:extLst>
                <a:ext uri="{FF2B5EF4-FFF2-40B4-BE49-F238E27FC236}">
                  <a16:creationId xmlns:a16="http://schemas.microsoft.com/office/drawing/2014/main" id="{6F58090F-2C77-B48F-9FD5-141C4AA46999}"/>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pPr algn="l" rtl="0"/>
              <a:endParaRPr lang="en-US"/>
            </a:p>
          </p:txBody>
        </p:sp>
        <p:sp>
          <p:nvSpPr>
            <p:cNvPr id="134" name="Freeform 133">
              <a:extLst>
                <a:ext uri="{FF2B5EF4-FFF2-40B4-BE49-F238E27FC236}">
                  <a16:creationId xmlns:a16="http://schemas.microsoft.com/office/drawing/2014/main" id="{558E0D93-20D4-A44F-5336-604815AE904E}"/>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pPr algn="l" rtl="0"/>
              <a:endParaRPr lang="en-US"/>
            </a:p>
          </p:txBody>
        </p:sp>
        <p:sp>
          <p:nvSpPr>
            <p:cNvPr id="135" name="Freeform 134">
              <a:extLst>
                <a:ext uri="{FF2B5EF4-FFF2-40B4-BE49-F238E27FC236}">
                  <a16:creationId xmlns:a16="http://schemas.microsoft.com/office/drawing/2014/main" id="{3A9AD7D8-3261-4823-E95F-A26EB4AF5F44}"/>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pPr algn="l" rtl="0"/>
              <a:endParaRPr lang="en-US"/>
            </a:p>
          </p:txBody>
        </p:sp>
        <p:grpSp>
          <p:nvGrpSpPr>
            <p:cNvPr id="139" name="Graphic 26">
              <a:extLst>
                <a:ext uri="{FF2B5EF4-FFF2-40B4-BE49-F238E27FC236}">
                  <a16:creationId xmlns:a16="http://schemas.microsoft.com/office/drawing/2014/main" id="{EFAB0B5D-8C0D-9553-6B6E-6FEE279FDD71}"/>
                </a:ext>
              </a:extLst>
            </p:cNvPr>
            <p:cNvGrpSpPr/>
            <p:nvPr/>
          </p:nvGrpSpPr>
          <p:grpSpPr>
            <a:xfrm>
              <a:off x="-4837389" y="6734489"/>
              <a:ext cx="531657" cy="759226"/>
              <a:chOff x="-4837389" y="6734489"/>
              <a:chExt cx="531657" cy="759226"/>
            </a:xfrm>
          </p:grpSpPr>
          <p:sp>
            <p:nvSpPr>
              <p:cNvPr id="140" name="Freeform 139">
                <a:extLst>
                  <a:ext uri="{FF2B5EF4-FFF2-40B4-BE49-F238E27FC236}">
                    <a16:creationId xmlns:a16="http://schemas.microsoft.com/office/drawing/2014/main" id="{E8D1E05B-F9F0-B2C8-2DC2-F314E49CDD3B}"/>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pPr algn="l" rtl="0"/>
                <a:endParaRPr lang="en-US"/>
              </a:p>
            </p:txBody>
          </p:sp>
          <p:grpSp>
            <p:nvGrpSpPr>
              <p:cNvPr id="141" name="Graphic 26">
                <a:extLst>
                  <a:ext uri="{FF2B5EF4-FFF2-40B4-BE49-F238E27FC236}">
                    <a16:creationId xmlns:a16="http://schemas.microsoft.com/office/drawing/2014/main" id="{5921D54E-8CD8-44BD-0537-DD6D562B03AD}"/>
                  </a:ext>
                </a:extLst>
              </p:cNvPr>
              <p:cNvGrpSpPr/>
              <p:nvPr/>
            </p:nvGrpSpPr>
            <p:grpSpPr>
              <a:xfrm>
                <a:off x="-4837389" y="6734489"/>
                <a:ext cx="531657" cy="759226"/>
                <a:chOff x="-4837389" y="6734489"/>
                <a:chExt cx="531657" cy="759226"/>
              </a:xfrm>
              <a:solidFill>
                <a:srgbClr val="000000"/>
              </a:solidFill>
            </p:grpSpPr>
            <p:sp>
              <p:nvSpPr>
                <p:cNvPr id="142" name="Freeform 141">
                  <a:extLst>
                    <a:ext uri="{FF2B5EF4-FFF2-40B4-BE49-F238E27FC236}">
                      <a16:creationId xmlns:a16="http://schemas.microsoft.com/office/drawing/2014/main" id="{C4B14DD3-729A-1FE8-3CB6-335E2979CA2C}"/>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7230E75D-0643-E3D7-8012-43B703F80A08}"/>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202" name="Freeform 201">
              <a:extLst>
                <a:ext uri="{FF2B5EF4-FFF2-40B4-BE49-F238E27FC236}">
                  <a16:creationId xmlns:a16="http://schemas.microsoft.com/office/drawing/2014/main" id="{4860E449-09AA-C7EA-657E-2D3BB50B41B4}"/>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8922A073-0E51-CA44-6AD1-89CE3A5D49D6}"/>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204" name="Freeform 203">
              <a:extLst>
                <a:ext uri="{FF2B5EF4-FFF2-40B4-BE49-F238E27FC236}">
                  <a16:creationId xmlns:a16="http://schemas.microsoft.com/office/drawing/2014/main" id="{907EA211-2628-8550-26AD-383B7C7ECC61}"/>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205" name="Freeform 204">
              <a:extLst>
                <a:ext uri="{FF2B5EF4-FFF2-40B4-BE49-F238E27FC236}">
                  <a16:creationId xmlns:a16="http://schemas.microsoft.com/office/drawing/2014/main" id="{D01A1656-61DB-06F5-4D49-2D10216D8FED}"/>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grpSp>
      <p:grpSp>
        <p:nvGrpSpPr>
          <p:cNvPr id="264" name="Group 263">
            <a:extLst>
              <a:ext uri="{FF2B5EF4-FFF2-40B4-BE49-F238E27FC236}">
                <a16:creationId xmlns:a16="http://schemas.microsoft.com/office/drawing/2014/main" id="{AC52E1E9-4C58-5F43-36E5-7A1841190F77}"/>
              </a:ext>
            </a:extLst>
          </p:cNvPr>
          <p:cNvGrpSpPr>
            <a:grpSpLocks noChangeAspect="1"/>
          </p:cNvGrpSpPr>
          <p:nvPr/>
        </p:nvGrpSpPr>
        <p:grpSpPr>
          <a:xfrm>
            <a:off x="5876967" y="5633240"/>
            <a:ext cx="1075944" cy="861774"/>
            <a:chOff x="-904560" y="6171384"/>
            <a:chExt cx="1353174" cy="1083821"/>
          </a:xfrm>
        </p:grpSpPr>
        <p:sp>
          <p:nvSpPr>
            <p:cNvPr id="206" name="Freeform 205">
              <a:extLst>
                <a:ext uri="{FF2B5EF4-FFF2-40B4-BE49-F238E27FC236}">
                  <a16:creationId xmlns:a16="http://schemas.microsoft.com/office/drawing/2014/main" id="{0576F816-F3CF-DAF2-9288-BC3F4FABDDD3}"/>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pPr algn="l" rtl="0"/>
              <a:endParaRPr lang="en-US"/>
            </a:p>
          </p:txBody>
        </p:sp>
        <p:sp>
          <p:nvSpPr>
            <p:cNvPr id="207" name="Freeform 206">
              <a:extLst>
                <a:ext uri="{FF2B5EF4-FFF2-40B4-BE49-F238E27FC236}">
                  <a16:creationId xmlns:a16="http://schemas.microsoft.com/office/drawing/2014/main" id="{BF7DCA77-FBAE-D56C-0A58-B41FB1108488}"/>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208" name="Graphic 26">
              <a:extLst>
                <a:ext uri="{FF2B5EF4-FFF2-40B4-BE49-F238E27FC236}">
                  <a16:creationId xmlns:a16="http://schemas.microsoft.com/office/drawing/2014/main" id="{D45EC40B-8650-3277-FAD4-B3A785AE6414}"/>
                </a:ext>
              </a:extLst>
            </p:cNvPr>
            <p:cNvGrpSpPr/>
            <p:nvPr/>
          </p:nvGrpSpPr>
          <p:grpSpPr>
            <a:xfrm>
              <a:off x="-329195" y="6304670"/>
              <a:ext cx="777809" cy="777675"/>
              <a:chOff x="-329195" y="6304670"/>
              <a:chExt cx="777809" cy="777675"/>
            </a:xfrm>
          </p:grpSpPr>
          <p:sp>
            <p:nvSpPr>
              <p:cNvPr id="209" name="Freeform 208">
                <a:extLst>
                  <a:ext uri="{FF2B5EF4-FFF2-40B4-BE49-F238E27FC236}">
                    <a16:creationId xmlns:a16="http://schemas.microsoft.com/office/drawing/2014/main" id="{3DF48A49-0A47-24C4-4F8A-FAA8B62D6C12}"/>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pPr algn="l" rtl="0"/>
                <a:endParaRPr lang="en-US"/>
              </a:p>
            </p:txBody>
          </p:sp>
          <p:sp>
            <p:nvSpPr>
              <p:cNvPr id="210" name="Freeform 209">
                <a:extLst>
                  <a:ext uri="{FF2B5EF4-FFF2-40B4-BE49-F238E27FC236}">
                    <a16:creationId xmlns:a16="http://schemas.microsoft.com/office/drawing/2014/main" id="{563D45A0-41E2-4A50-6A8A-5B075C5DE3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pPr algn="l" rtl="0"/>
                <a:endParaRPr lang="en-US"/>
              </a:p>
            </p:txBody>
          </p:sp>
          <p:sp>
            <p:nvSpPr>
              <p:cNvPr id="211" name="Freeform 210">
                <a:extLst>
                  <a:ext uri="{FF2B5EF4-FFF2-40B4-BE49-F238E27FC236}">
                    <a16:creationId xmlns:a16="http://schemas.microsoft.com/office/drawing/2014/main" id="{48F451DD-4B70-A903-4C0F-172776B0226F}"/>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pPr algn="l" rtl="0"/>
                <a:endParaRPr lang="en-US"/>
              </a:p>
            </p:txBody>
          </p:sp>
          <p:sp>
            <p:nvSpPr>
              <p:cNvPr id="212" name="Freeform 211">
                <a:extLst>
                  <a:ext uri="{FF2B5EF4-FFF2-40B4-BE49-F238E27FC236}">
                    <a16:creationId xmlns:a16="http://schemas.microsoft.com/office/drawing/2014/main" id="{E8A50AED-20C0-C16E-E82A-1DC1C7F1D5C1}"/>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pPr algn="l" rtl="0"/>
                <a:endParaRPr lang="en-US"/>
              </a:p>
            </p:txBody>
          </p:sp>
          <p:sp>
            <p:nvSpPr>
              <p:cNvPr id="213" name="Freeform 212">
                <a:extLst>
                  <a:ext uri="{FF2B5EF4-FFF2-40B4-BE49-F238E27FC236}">
                    <a16:creationId xmlns:a16="http://schemas.microsoft.com/office/drawing/2014/main" id="{AADBA839-9FEE-0F25-AF3D-B7DB8298C992}"/>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pPr algn="l" rtl="0"/>
                <a:endParaRPr lang="en-US"/>
              </a:p>
            </p:txBody>
          </p:sp>
          <p:sp>
            <p:nvSpPr>
              <p:cNvPr id="214" name="Freeform 213">
                <a:extLst>
                  <a:ext uri="{FF2B5EF4-FFF2-40B4-BE49-F238E27FC236}">
                    <a16:creationId xmlns:a16="http://schemas.microsoft.com/office/drawing/2014/main" id="{DF2E73EB-594B-A5F4-5973-7514F93BAB92}"/>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pPr algn="l" rtl="0"/>
                <a:endParaRPr lang="en-US"/>
              </a:p>
            </p:txBody>
          </p:sp>
          <p:sp>
            <p:nvSpPr>
              <p:cNvPr id="215" name="Freeform 214">
                <a:extLst>
                  <a:ext uri="{FF2B5EF4-FFF2-40B4-BE49-F238E27FC236}">
                    <a16:creationId xmlns:a16="http://schemas.microsoft.com/office/drawing/2014/main" id="{0D8E879D-E270-944D-046E-D1CC7A845481}"/>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pPr algn="l" rtl="0"/>
                <a:endParaRPr lang="en-US"/>
              </a:p>
            </p:txBody>
          </p:sp>
          <p:sp>
            <p:nvSpPr>
              <p:cNvPr id="216" name="Freeform 215">
                <a:extLst>
                  <a:ext uri="{FF2B5EF4-FFF2-40B4-BE49-F238E27FC236}">
                    <a16:creationId xmlns:a16="http://schemas.microsoft.com/office/drawing/2014/main" id="{49D0BC9D-DC44-1FBD-ACCB-E6798CDA806C}"/>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pPr algn="l" rtl="0"/>
                <a:endParaRPr lang="en-US"/>
              </a:p>
            </p:txBody>
          </p:sp>
          <p:sp>
            <p:nvSpPr>
              <p:cNvPr id="217" name="Freeform 216">
                <a:extLst>
                  <a:ext uri="{FF2B5EF4-FFF2-40B4-BE49-F238E27FC236}">
                    <a16:creationId xmlns:a16="http://schemas.microsoft.com/office/drawing/2014/main" id="{BC0CF209-0C55-0923-CDBE-A9E4C5715C0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pPr algn="l" rtl="0"/>
                <a:endParaRPr lang="en-US"/>
              </a:p>
            </p:txBody>
          </p:sp>
          <p:sp>
            <p:nvSpPr>
              <p:cNvPr id="218" name="Freeform 217">
                <a:extLst>
                  <a:ext uri="{FF2B5EF4-FFF2-40B4-BE49-F238E27FC236}">
                    <a16:creationId xmlns:a16="http://schemas.microsoft.com/office/drawing/2014/main" id="{B4A986F7-18F0-D9A7-E346-EAAA1938E41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pPr algn="l" rtl="0"/>
                <a:endParaRPr lang="en-US"/>
              </a:p>
            </p:txBody>
          </p:sp>
        </p:grpSp>
        <p:sp>
          <p:nvSpPr>
            <p:cNvPr id="219" name="Freeform 218">
              <a:extLst>
                <a:ext uri="{FF2B5EF4-FFF2-40B4-BE49-F238E27FC236}">
                  <a16:creationId xmlns:a16="http://schemas.microsoft.com/office/drawing/2014/main" id="{A82947E1-3E5E-9B9B-5617-3838B847BA2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pPr algn="l" rtl="0"/>
              <a:endParaRPr lang="en-US"/>
            </a:p>
          </p:txBody>
        </p:sp>
        <p:sp>
          <p:nvSpPr>
            <p:cNvPr id="220" name="Freeform 219">
              <a:extLst>
                <a:ext uri="{FF2B5EF4-FFF2-40B4-BE49-F238E27FC236}">
                  <a16:creationId xmlns:a16="http://schemas.microsoft.com/office/drawing/2014/main" id="{EE0CB076-94C2-66DB-C805-2453B4063A93}"/>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221" name="Graphic 26">
              <a:extLst>
                <a:ext uri="{FF2B5EF4-FFF2-40B4-BE49-F238E27FC236}">
                  <a16:creationId xmlns:a16="http://schemas.microsoft.com/office/drawing/2014/main" id="{F224EAB6-C95F-6D05-879C-FEE0FC9C1577}"/>
                </a:ext>
              </a:extLst>
            </p:cNvPr>
            <p:cNvGrpSpPr/>
            <p:nvPr/>
          </p:nvGrpSpPr>
          <p:grpSpPr>
            <a:xfrm>
              <a:off x="-757210" y="6325715"/>
              <a:ext cx="275403" cy="42090"/>
              <a:chOff x="-757210" y="6325715"/>
              <a:chExt cx="275403" cy="42090"/>
            </a:xfrm>
            <a:solidFill>
              <a:srgbClr val="000000"/>
            </a:solidFill>
          </p:grpSpPr>
          <p:sp>
            <p:nvSpPr>
              <p:cNvPr id="222" name="Freeform 221">
                <a:extLst>
                  <a:ext uri="{FF2B5EF4-FFF2-40B4-BE49-F238E27FC236}">
                    <a16:creationId xmlns:a16="http://schemas.microsoft.com/office/drawing/2014/main" id="{304CC761-14D9-4982-0968-D47CF5EC9F1A}"/>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223" name="Freeform 222">
                <a:extLst>
                  <a:ext uri="{FF2B5EF4-FFF2-40B4-BE49-F238E27FC236}">
                    <a16:creationId xmlns:a16="http://schemas.microsoft.com/office/drawing/2014/main" id="{C552AB7A-0884-DDAB-49A7-E2EDED12A260}"/>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sp>
          <p:nvSpPr>
            <p:cNvPr id="224" name="Freeform 223">
              <a:extLst>
                <a:ext uri="{FF2B5EF4-FFF2-40B4-BE49-F238E27FC236}">
                  <a16:creationId xmlns:a16="http://schemas.microsoft.com/office/drawing/2014/main" id="{3A0A6B64-BD16-92FC-4E4A-27F3AFBA909F}"/>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pPr algn="l" rtl="0"/>
              <a:endParaRPr lang="en-US"/>
            </a:p>
          </p:txBody>
        </p:sp>
        <p:grpSp>
          <p:nvGrpSpPr>
            <p:cNvPr id="225" name="Graphic 26">
              <a:extLst>
                <a:ext uri="{FF2B5EF4-FFF2-40B4-BE49-F238E27FC236}">
                  <a16:creationId xmlns:a16="http://schemas.microsoft.com/office/drawing/2014/main" id="{D78E1D3C-67CB-7B00-FC16-F3142B89A068}"/>
                </a:ext>
              </a:extLst>
            </p:cNvPr>
            <p:cNvGrpSpPr/>
            <p:nvPr/>
          </p:nvGrpSpPr>
          <p:grpSpPr>
            <a:xfrm>
              <a:off x="-755456" y="6797475"/>
              <a:ext cx="573610" cy="320937"/>
              <a:chOff x="-755456" y="6797475"/>
              <a:chExt cx="573610" cy="320937"/>
            </a:xfrm>
            <a:solidFill>
              <a:srgbClr val="000000"/>
            </a:solidFill>
          </p:grpSpPr>
          <p:sp>
            <p:nvSpPr>
              <p:cNvPr id="226" name="Freeform 225">
                <a:extLst>
                  <a:ext uri="{FF2B5EF4-FFF2-40B4-BE49-F238E27FC236}">
                    <a16:creationId xmlns:a16="http://schemas.microsoft.com/office/drawing/2014/main" id="{4C0C4A0E-030D-2E61-E90A-940A9C05CBA3}"/>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27" name="Freeform 226">
                <a:extLst>
                  <a:ext uri="{FF2B5EF4-FFF2-40B4-BE49-F238E27FC236}">
                    <a16:creationId xmlns:a16="http://schemas.microsoft.com/office/drawing/2014/main" id="{0940ED71-8EF5-56DE-87B8-41A6BC09AF05}"/>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28" name="Freeform 227">
                <a:extLst>
                  <a:ext uri="{FF2B5EF4-FFF2-40B4-BE49-F238E27FC236}">
                    <a16:creationId xmlns:a16="http://schemas.microsoft.com/office/drawing/2014/main" id="{606A0E10-F2D2-4C46-7825-876B278DADD3}"/>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grpSp>
      </p:grpSp>
      <p:grpSp>
        <p:nvGrpSpPr>
          <p:cNvPr id="266" name="Group 265">
            <a:extLst>
              <a:ext uri="{FF2B5EF4-FFF2-40B4-BE49-F238E27FC236}">
                <a16:creationId xmlns:a16="http://schemas.microsoft.com/office/drawing/2014/main" id="{20671337-0FAF-14F6-E3BE-846083695998}"/>
              </a:ext>
            </a:extLst>
          </p:cNvPr>
          <p:cNvGrpSpPr/>
          <p:nvPr/>
        </p:nvGrpSpPr>
        <p:grpSpPr>
          <a:xfrm>
            <a:off x="717755" y="3537495"/>
            <a:ext cx="815688" cy="861502"/>
            <a:chOff x="-3634034" y="6124033"/>
            <a:chExt cx="1026183" cy="1083820"/>
          </a:xfrm>
        </p:grpSpPr>
        <p:sp>
          <p:nvSpPr>
            <p:cNvPr id="47" name="Freeform 46">
              <a:extLst>
                <a:ext uri="{FF2B5EF4-FFF2-40B4-BE49-F238E27FC236}">
                  <a16:creationId xmlns:a16="http://schemas.microsoft.com/office/drawing/2014/main" id="{A8A1D258-2A04-D298-C3C8-6C5F7F5751FA}"/>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pPr algn="l" rtl="0"/>
              <a:endParaRPr lang="en-US"/>
            </a:p>
          </p:txBody>
        </p:sp>
        <p:sp>
          <p:nvSpPr>
            <p:cNvPr id="48" name="Freeform 47">
              <a:extLst>
                <a:ext uri="{FF2B5EF4-FFF2-40B4-BE49-F238E27FC236}">
                  <a16:creationId xmlns:a16="http://schemas.microsoft.com/office/drawing/2014/main" id="{64DD7C12-7B99-B895-E52C-781ABCEA1DAB}"/>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3F2C17C4-070B-3D69-7FC7-C4727E4C0228}"/>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C0DBE609-FEEC-AD01-EB40-2D808393FBC9}"/>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194" name="Freeform 193">
              <a:extLst>
                <a:ext uri="{FF2B5EF4-FFF2-40B4-BE49-F238E27FC236}">
                  <a16:creationId xmlns:a16="http://schemas.microsoft.com/office/drawing/2014/main" id="{0B8BC065-2E47-182A-574A-A5772C994FB7}"/>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195" name="Freeform 194">
              <a:extLst>
                <a:ext uri="{FF2B5EF4-FFF2-40B4-BE49-F238E27FC236}">
                  <a16:creationId xmlns:a16="http://schemas.microsoft.com/office/drawing/2014/main" id="{43D6EDCD-8EDB-F796-96C5-578882822BFD}"/>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196" name="Graphic 26">
              <a:extLst>
                <a:ext uri="{FF2B5EF4-FFF2-40B4-BE49-F238E27FC236}">
                  <a16:creationId xmlns:a16="http://schemas.microsoft.com/office/drawing/2014/main" id="{71E9EEFB-134D-FD9B-49B0-3457A893A9DF}"/>
                </a:ext>
              </a:extLst>
            </p:cNvPr>
            <p:cNvGrpSpPr/>
            <p:nvPr/>
          </p:nvGrpSpPr>
          <p:grpSpPr>
            <a:xfrm>
              <a:off x="-3277940" y="6525643"/>
              <a:ext cx="419299" cy="543664"/>
              <a:chOff x="-3277940" y="6525643"/>
              <a:chExt cx="419299" cy="543664"/>
            </a:xfrm>
          </p:grpSpPr>
          <p:grpSp>
            <p:nvGrpSpPr>
              <p:cNvPr id="197" name="Graphic 26">
                <a:extLst>
                  <a:ext uri="{FF2B5EF4-FFF2-40B4-BE49-F238E27FC236}">
                    <a16:creationId xmlns:a16="http://schemas.microsoft.com/office/drawing/2014/main" id="{BA79A65A-50B1-8ABA-64A6-1A025971944E}"/>
                  </a:ext>
                </a:extLst>
              </p:cNvPr>
              <p:cNvGrpSpPr/>
              <p:nvPr/>
            </p:nvGrpSpPr>
            <p:grpSpPr>
              <a:xfrm>
                <a:off x="-3218299" y="6578573"/>
                <a:ext cx="342061" cy="471442"/>
                <a:chOff x="-3218299" y="6578573"/>
                <a:chExt cx="342061" cy="471442"/>
              </a:xfrm>
              <a:solidFill>
                <a:srgbClr val="F79038"/>
              </a:solidFill>
            </p:grpSpPr>
            <p:sp>
              <p:nvSpPr>
                <p:cNvPr id="198" name="Freeform 197">
                  <a:extLst>
                    <a:ext uri="{FF2B5EF4-FFF2-40B4-BE49-F238E27FC236}">
                      <a16:creationId xmlns:a16="http://schemas.microsoft.com/office/drawing/2014/main" id="{D6BE4A88-D5EC-40B0-9F21-5E72002484F6}"/>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3BDC7A7C-E68C-A49C-7110-34294C01E7CB}"/>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9C042726-DAD2-F87A-E6DB-7539A7E8462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pPr algn="l" rtl="0"/>
                  <a:endParaRPr lang="en-US"/>
                </a:p>
              </p:txBody>
            </p:sp>
          </p:grpSp>
          <p:sp>
            <p:nvSpPr>
              <p:cNvPr id="201" name="Freeform 200">
                <a:extLst>
                  <a:ext uri="{FF2B5EF4-FFF2-40B4-BE49-F238E27FC236}">
                    <a16:creationId xmlns:a16="http://schemas.microsoft.com/office/drawing/2014/main" id="{77E484E2-819A-C083-D9B7-A02B5EB9FF46}"/>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pPr algn="l" rtl="0"/>
                <a:endParaRPr lang="en-US"/>
              </a:p>
            </p:txBody>
          </p:sp>
        </p:grpSp>
        <p:grpSp>
          <p:nvGrpSpPr>
            <p:cNvPr id="229" name="Graphic 26">
              <a:extLst>
                <a:ext uri="{FF2B5EF4-FFF2-40B4-BE49-F238E27FC236}">
                  <a16:creationId xmlns:a16="http://schemas.microsoft.com/office/drawing/2014/main" id="{B98B2A81-8A9F-22EE-1400-955004506856}"/>
                </a:ext>
              </a:extLst>
            </p:cNvPr>
            <p:cNvGrpSpPr/>
            <p:nvPr/>
          </p:nvGrpSpPr>
          <p:grpSpPr>
            <a:xfrm>
              <a:off x="-3497210" y="6278363"/>
              <a:ext cx="573610" cy="320937"/>
              <a:chOff x="-3497210" y="6278363"/>
              <a:chExt cx="573610" cy="320937"/>
            </a:xfrm>
            <a:solidFill>
              <a:srgbClr val="000000"/>
            </a:solidFill>
          </p:grpSpPr>
          <p:sp>
            <p:nvSpPr>
              <p:cNvPr id="230" name="Freeform 229">
                <a:extLst>
                  <a:ext uri="{FF2B5EF4-FFF2-40B4-BE49-F238E27FC236}">
                    <a16:creationId xmlns:a16="http://schemas.microsoft.com/office/drawing/2014/main" id="{E8391E52-BBBE-B9A5-DF11-2702E5C0AE36}"/>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31" name="Freeform 230">
                <a:extLst>
                  <a:ext uri="{FF2B5EF4-FFF2-40B4-BE49-F238E27FC236}">
                    <a16:creationId xmlns:a16="http://schemas.microsoft.com/office/drawing/2014/main" id="{849322A1-AADE-5696-3B53-CFE23773EBE8}"/>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32" name="Freeform 231">
                <a:extLst>
                  <a:ext uri="{FF2B5EF4-FFF2-40B4-BE49-F238E27FC236}">
                    <a16:creationId xmlns:a16="http://schemas.microsoft.com/office/drawing/2014/main" id="{4E2E5661-D5A9-5071-9B70-4EDD011F9524}"/>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pPr algn="l" rtl="0"/>
                <a:endParaRPr lang="en-US"/>
              </a:p>
            </p:txBody>
          </p:sp>
          <p:sp>
            <p:nvSpPr>
              <p:cNvPr id="233" name="Freeform 232">
                <a:extLst>
                  <a:ext uri="{FF2B5EF4-FFF2-40B4-BE49-F238E27FC236}">
                    <a16:creationId xmlns:a16="http://schemas.microsoft.com/office/drawing/2014/main" id="{86F7E7F5-C514-C861-70AA-74B806D02EA1}"/>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pPr algn="l" rtl="0"/>
                <a:endParaRPr lang="en-US"/>
              </a:p>
            </p:txBody>
          </p:sp>
        </p:grpSp>
      </p:grpSp>
      <p:cxnSp>
        <p:nvCxnSpPr>
          <p:cNvPr id="234" name="Straight Connector 233">
            <a:extLst>
              <a:ext uri="{FF2B5EF4-FFF2-40B4-BE49-F238E27FC236}">
                <a16:creationId xmlns:a16="http://schemas.microsoft.com/office/drawing/2014/main" id="{87A8D5CB-8546-860E-046A-813C0313351D}"/>
              </a:ext>
            </a:extLst>
          </p:cNvPr>
          <p:cNvCxnSpPr>
            <a:cxnSpLocks/>
          </p:cNvCxnSpPr>
          <p:nvPr/>
        </p:nvCxnSpPr>
        <p:spPr>
          <a:xfrm>
            <a:off x="6135154" y="1125351"/>
            <a:ext cx="74076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38CC0A09-BD2A-46C2-45FD-F58A81EC224B}"/>
              </a:ext>
            </a:extLst>
          </p:cNvPr>
          <p:cNvCxnSpPr>
            <a:cxnSpLocks/>
          </p:cNvCxnSpPr>
          <p:nvPr/>
        </p:nvCxnSpPr>
        <p:spPr>
          <a:xfrm flipV="1">
            <a:off x="6875923" y="1119039"/>
            <a:ext cx="0" cy="199709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98DBE145-058B-1D7B-AAAF-0D7224FEA6DD}"/>
              </a:ext>
            </a:extLst>
          </p:cNvPr>
          <p:cNvGrpSpPr/>
          <p:nvPr/>
        </p:nvGrpSpPr>
        <p:grpSpPr>
          <a:xfrm>
            <a:off x="3466022" y="8044386"/>
            <a:ext cx="1280907" cy="1208318"/>
            <a:chOff x="3244091" y="5751321"/>
            <a:chExt cx="949121" cy="1196157"/>
          </a:xfrm>
          <a:solidFill>
            <a:schemeClr val="bg1"/>
          </a:solidFill>
        </p:grpSpPr>
        <p:sp>
          <p:nvSpPr>
            <p:cNvPr id="259" name="Text Placeholder 3">
              <a:extLst>
                <a:ext uri="{FF2B5EF4-FFF2-40B4-BE49-F238E27FC236}">
                  <a16:creationId xmlns:a16="http://schemas.microsoft.com/office/drawing/2014/main" id="{9B32451D-3FCA-6324-BFF5-EAE7D6DD7356}"/>
                </a:ext>
              </a:extLst>
            </p:cNvPr>
            <p:cNvSpPr txBox="1">
              <a:spLocks/>
            </p:cNvSpPr>
            <p:nvPr/>
          </p:nvSpPr>
          <p:spPr>
            <a:xfrm>
              <a:off x="3259980" y="5751321"/>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06</a:t>
              </a:r>
              <a:endParaRPr lang="en-US">
                <a:solidFill>
                  <a:srgbClr val="F79037"/>
                </a:solidFill>
              </a:endParaRPr>
            </a:p>
          </p:txBody>
        </p:sp>
        <p:sp>
          <p:nvSpPr>
            <p:cNvPr id="260" name="TextBox 259">
              <a:extLst>
                <a:ext uri="{FF2B5EF4-FFF2-40B4-BE49-F238E27FC236}">
                  <a16:creationId xmlns:a16="http://schemas.microsoft.com/office/drawing/2014/main" id="{C0EBBD27-8144-A641-66A4-896B49B91C71}"/>
                </a:ext>
              </a:extLst>
            </p:cNvPr>
            <p:cNvSpPr txBox="1"/>
            <p:nvPr/>
          </p:nvSpPr>
          <p:spPr>
            <a:xfrm>
              <a:off x="3244091" y="6085704"/>
              <a:ext cx="949121" cy="861774"/>
            </a:xfrm>
            <a:prstGeom prst="rect">
              <a:avLst/>
            </a:prstGeom>
            <a:grpFill/>
          </p:spPr>
          <p:txBody>
            <a:bodyPr wrap="square">
              <a:spAutoFit/>
            </a:bodyPr>
            <a:lstStyle/>
            <a:p>
              <a:pPr algn="l" rtl="0">
                <a:lnSpc>
                  <a:spcPts val="1960"/>
                </a:lnSpc>
              </a:pP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Liike-salaisuudet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1" name="Group 260">
            <a:extLst>
              <a:ext uri="{FF2B5EF4-FFF2-40B4-BE49-F238E27FC236}">
                <a16:creationId xmlns:a16="http://schemas.microsoft.com/office/drawing/2014/main" id="{8E57377F-C7D6-E009-5592-3C9321D45449}"/>
              </a:ext>
            </a:extLst>
          </p:cNvPr>
          <p:cNvGrpSpPr/>
          <p:nvPr/>
        </p:nvGrpSpPr>
        <p:grpSpPr>
          <a:xfrm>
            <a:off x="723524" y="8469687"/>
            <a:ext cx="2302307" cy="1035243"/>
            <a:chOff x="2750912" y="6040166"/>
            <a:chExt cx="1763312" cy="1035243"/>
          </a:xfrm>
          <a:solidFill>
            <a:schemeClr val="bg1"/>
          </a:solidFill>
        </p:grpSpPr>
        <p:sp>
          <p:nvSpPr>
            <p:cNvPr id="262" name="Text Placeholder 3">
              <a:extLst>
                <a:ext uri="{FF2B5EF4-FFF2-40B4-BE49-F238E27FC236}">
                  <a16:creationId xmlns:a16="http://schemas.microsoft.com/office/drawing/2014/main" id="{614F1BE7-FBCE-F83A-BF47-B80C33415C19}"/>
                </a:ext>
              </a:extLst>
            </p:cNvPr>
            <p:cNvSpPr txBox="1">
              <a:spLocks/>
            </p:cNvSpPr>
            <p:nvPr/>
          </p:nvSpPr>
          <p:spPr>
            <a:xfrm>
              <a:off x="2762763" y="6040166"/>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07</a:t>
              </a:r>
              <a:endParaRPr lang="en-US">
                <a:solidFill>
                  <a:srgbClr val="F79037"/>
                </a:solidFill>
              </a:endParaRPr>
            </a:p>
          </p:txBody>
        </p:sp>
        <p:sp>
          <p:nvSpPr>
            <p:cNvPr id="263" name="TextBox 262">
              <a:extLst>
                <a:ext uri="{FF2B5EF4-FFF2-40B4-BE49-F238E27FC236}">
                  <a16:creationId xmlns:a16="http://schemas.microsoft.com/office/drawing/2014/main" id="{A9ED376F-5FD7-AC50-B827-5B2E6E31099F}"/>
                </a:ext>
              </a:extLst>
            </p:cNvPr>
            <p:cNvSpPr txBox="1"/>
            <p:nvPr/>
          </p:nvSpPr>
          <p:spPr>
            <a:xfrm>
              <a:off x="2750912" y="6470115"/>
              <a:ext cx="1763312" cy="605294"/>
            </a:xfrm>
            <a:prstGeom prst="rect">
              <a:avLst/>
            </a:prstGeom>
            <a:grpFill/>
          </p:spPr>
          <p:txBody>
            <a:bodyPr wrap="square">
              <a:spAutoFit/>
            </a:bodyPr>
            <a:lstStyle/>
            <a:p>
              <a:pPr algn="l" rtl="0">
                <a:lnSpc>
                  <a:spcPts val="1960"/>
                </a:lnSpc>
              </a:pPr>
              <a:r>
                <a:rPr lang="en-IE" b="1" kern="0" dirty="0" err="1">
                  <a:latin typeface="Calibri" panose="020F0502020204030204" pitchFamily="34" charset="0"/>
                  <a:ea typeface="Calibri" panose="020F0502020204030204" pitchFamily="34" charset="0"/>
                  <a:cs typeface="Calibri" panose="020F0502020204030204" pitchFamily="34" charset="0"/>
                </a:rPr>
                <a:t>Patentit</a:t>
              </a:r>
              <a:r>
                <a:rPr lang="en-IE" b="1" kern="0" dirty="0">
                  <a:latin typeface="Calibri" panose="020F0502020204030204" pitchFamily="34" charset="0"/>
                  <a:ea typeface="Calibri" panose="020F0502020204030204" pitchFamily="34" charset="0"/>
                  <a:cs typeface="Calibri" panose="020F0502020204030204" pitchFamily="34" charset="0"/>
                </a:rPr>
                <a:t> </a:t>
              </a:r>
              <a:r>
                <a:rPr lang="en-IE" b="1" kern="0" dirty="0" err="1">
                  <a:latin typeface="Calibri" panose="020F0502020204030204" pitchFamily="34" charset="0"/>
                  <a:ea typeface="Calibri" panose="020F0502020204030204" pitchFamily="34" charset="0"/>
                  <a:cs typeface="Calibri" panose="020F0502020204030204" pitchFamily="34" charset="0"/>
                </a:rPr>
                <a:t>elintarvike-teollisuudessa</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70" name="Straight Connector 269">
            <a:extLst>
              <a:ext uri="{FF2B5EF4-FFF2-40B4-BE49-F238E27FC236}">
                <a16:creationId xmlns:a16="http://schemas.microsoft.com/office/drawing/2014/main" id="{8A57F799-4D71-8A2C-1A3F-E1CC05B0D638}"/>
              </a:ext>
            </a:extLst>
          </p:cNvPr>
          <p:cNvCxnSpPr>
            <a:cxnSpLocks/>
          </p:cNvCxnSpPr>
          <p:nvPr/>
        </p:nvCxnSpPr>
        <p:spPr>
          <a:xfrm>
            <a:off x="4684803" y="5695879"/>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CF8BE05-F93C-4EEE-CA9F-64EDA3B834C7}"/>
              </a:ext>
            </a:extLst>
          </p:cNvPr>
          <p:cNvCxnSpPr>
            <a:cxnSpLocks/>
          </p:cNvCxnSpPr>
          <p:nvPr/>
        </p:nvCxnSpPr>
        <p:spPr>
          <a:xfrm>
            <a:off x="1004703" y="3106603"/>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386C2E9-FC96-6BBE-D2B8-F31D52F376D9}"/>
              </a:ext>
            </a:extLst>
          </p:cNvPr>
          <p:cNvCxnSpPr>
            <a:cxnSpLocks/>
          </p:cNvCxnSpPr>
          <p:nvPr/>
        </p:nvCxnSpPr>
        <p:spPr>
          <a:xfrm flipV="1">
            <a:off x="6471968" y="7510456"/>
            <a:ext cx="0" cy="161556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4C2EA53-8355-226A-5A7D-DB5EDC4FC4F0}"/>
              </a:ext>
            </a:extLst>
          </p:cNvPr>
          <p:cNvCxnSpPr>
            <a:cxnSpLocks/>
          </p:cNvCxnSpPr>
          <p:nvPr/>
        </p:nvCxnSpPr>
        <p:spPr>
          <a:xfrm>
            <a:off x="3306065" y="9080146"/>
            <a:ext cx="49569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B05EBBE0-2148-7184-4068-A41626605B7F}"/>
              </a:ext>
            </a:extLst>
          </p:cNvPr>
          <p:cNvGrpSpPr/>
          <p:nvPr/>
        </p:nvGrpSpPr>
        <p:grpSpPr>
          <a:xfrm>
            <a:off x="5200153" y="6595538"/>
            <a:ext cx="1624845" cy="953292"/>
            <a:chOff x="2240468" y="5773142"/>
            <a:chExt cx="1624845" cy="953292"/>
          </a:xfrm>
          <a:solidFill>
            <a:schemeClr val="bg1"/>
          </a:solidFill>
        </p:grpSpPr>
        <p:sp>
          <p:nvSpPr>
            <p:cNvPr id="279" name="Text Placeholder 3">
              <a:extLst>
                <a:ext uri="{FF2B5EF4-FFF2-40B4-BE49-F238E27FC236}">
                  <a16:creationId xmlns:a16="http://schemas.microsoft.com/office/drawing/2014/main" id="{83408341-5CF2-65FA-769F-A652951466B1}"/>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280" name="TextBox 279">
              <a:extLst>
                <a:ext uri="{FF2B5EF4-FFF2-40B4-BE49-F238E27FC236}">
                  <a16:creationId xmlns:a16="http://schemas.microsoft.com/office/drawing/2014/main" id="{07F65434-7DF3-6181-57CD-A56C40E827F8}"/>
                </a:ext>
              </a:extLst>
            </p:cNvPr>
            <p:cNvSpPr txBox="1"/>
            <p:nvPr/>
          </p:nvSpPr>
          <p:spPr>
            <a:xfrm>
              <a:off x="2240468" y="6121140"/>
              <a:ext cx="1525099" cy="605294"/>
            </a:xfrm>
            <a:prstGeom prst="rect">
              <a:avLst/>
            </a:prstGeom>
            <a:grpFill/>
          </p:spPr>
          <p:txBody>
            <a:bodyPr wrap="square">
              <a:spAutoFit/>
            </a:bodyPr>
            <a:lstStyle/>
            <a:p>
              <a:pPr algn="r" rtl="0">
                <a:lnSpc>
                  <a:spcPts val="1960"/>
                </a:lnSpc>
              </a:pP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Tavaramerkin</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rekisteröinti</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91" name="Group 290">
            <a:extLst>
              <a:ext uri="{FF2B5EF4-FFF2-40B4-BE49-F238E27FC236}">
                <a16:creationId xmlns:a16="http://schemas.microsoft.com/office/drawing/2014/main" id="{613BAC97-C04F-7585-BF0F-4C14492C6682}"/>
              </a:ext>
            </a:extLst>
          </p:cNvPr>
          <p:cNvGrpSpPr/>
          <p:nvPr/>
        </p:nvGrpSpPr>
        <p:grpSpPr>
          <a:xfrm rot="10800000">
            <a:off x="6300744" y="3064072"/>
            <a:ext cx="575179" cy="104123"/>
            <a:chOff x="5111755" y="3969979"/>
            <a:chExt cx="575179" cy="104123"/>
          </a:xfrm>
        </p:grpSpPr>
        <p:sp>
          <p:nvSpPr>
            <p:cNvPr id="247" name="Oval 246">
              <a:extLst>
                <a:ext uri="{FF2B5EF4-FFF2-40B4-BE49-F238E27FC236}">
                  <a16:creationId xmlns:a16="http://schemas.microsoft.com/office/drawing/2014/main" id="{6B8179CA-C14D-73EC-5111-41FDCC163C41}"/>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282" name="Straight Connector 281">
              <a:extLst>
                <a:ext uri="{FF2B5EF4-FFF2-40B4-BE49-F238E27FC236}">
                  <a16:creationId xmlns:a16="http://schemas.microsoft.com/office/drawing/2014/main" id="{FACD45DF-387E-EFF3-3809-B8F8B53DD7D0}"/>
                </a:ext>
              </a:extLst>
            </p:cNvPr>
            <p:cNvCxnSpPr>
              <a:cxnSpLocks/>
            </p:cNvCxnSpPr>
            <p:nvPr/>
          </p:nvCxnSpPr>
          <p:spPr>
            <a:xfrm rot="10800000" flipH="1">
              <a:off x="5111755" y="4022040"/>
              <a:ext cx="480137"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F7EB47-CA7A-D4FF-5F73-4332E731AE70}"/>
              </a:ext>
            </a:extLst>
          </p:cNvPr>
          <p:cNvGrpSpPr/>
          <p:nvPr/>
        </p:nvGrpSpPr>
        <p:grpSpPr>
          <a:xfrm>
            <a:off x="3643811" y="2606487"/>
            <a:ext cx="1670161" cy="1238665"/>
            <a:chOff x="2845989" y="6125963"/>
            <a:chExt cx="1670161" cy="1238665"/>
          </a:xfrm>
          <a:solidFill>
            <a:schemeClr val="bg1"/>
          </a:solidFill>
        </p:grpSpPr>
        <p:sp>
          <p:nvSpPr>
            <p:cNvPr id="284" name="Text Placeholder 3">
              <a:extLst>
                <a:ext uri="{FF2B5EF4-FFF2-40B4-BE49-F238E27FC236}">
                  <a16:creationId xmlns:a16="http://schemas.microsoft.com/office/drawing/2014/main" id="{E0016FB0-2115-DB0E-FF8D-E4BCD6F0E7D2}"/>
                </a:ext>
              </a:extLst>
            </p:cNvPr>
            <p:cNvSpPr txBox="1">
              <a:spLocks/>
            </p:cNvSpPr>
            <p:nvPr/>
          </p:nvSpPr>
          <p:spPr>
            <a:xfrm>
              <a:off x="2845989" y="61259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79037"/>
                  </a:solidFill>
                </a:rPr>
                <a:t>02</a:t>
              </a:r>
              <a:endParaRPr lang="en-US" dirty="0">
                <a:solidFill>
                  <a:srgbClr val="F79037"/>
                </a:solidFill>
              </a:endParaRPr>
            </a:p>
          </p:txBody>
        </p:sp>
        <p:sp>
          <p:nvSpPr>
            <p:cNvPr id="285" name="TextBox 284">
              <a:extLst>
                <a:ext uri="{FF2B5EF4-FFF2-40B4-BE49-F238E27FC236}">
                  <a16:creationId xmlns:a16="http://schemas.microsoft.com/office/drawing/2014/main" id="{32C78296-EA1C-9482-0CA2-A45633BF0C51}"/>
                </a:ext>
              </a:extLst>
            </p:cNvPr>
            <p:cNvSpPr txBox="1"/>
            <p:nvPr/>
          </p:nvSpPr>
          <p:spPr>
            <a:xfrm>
              <a:off x="2845989" y="6502854"/>
              <a:ext cx="1670161" cy="861774"/>
            </a:xfrm>
            <a:prstGeom prst="rect">
              <a:avLst/>
            </a:prstGeom>
            <a:grpFill/>
          </p:spPr>
          <p:txBody>
            <a:bodyPr wrap="square">
              <a:spAutoFit/>
            </a:bodyPr>
            <a:lstStyle/>
            <a:p>
              <a:pPr algn="l" rtl="0">
                <a:lnSpc>
                  <a:spcPts val="1960"/>
                </a:lnSpc>
              </a:pPr>
              <a:r>
                <a:rPr lang="en-IE" b="1" kern="0" dirty="0" err="1">
                  <a:latin typeface="Calibri" panose="020F0502020204030204" pitchFamily="34" charset="0"/>
                  <a:ea typeface="Calibri" panose="020F0502020204030204" pitchFamily="34" charset="0"/>
                  <a:cs typeface="Calibri" panose="020F0502020204030204" pitchFamily="34" charset="0"/>
                </a:rPr>
                <a:t>Immateriaali-oikeuksien</a:t>
              </a:r>
              <a:r>
                <a:rPr lang="en-IE" b="1" kern="0" dirty="0">
                  <a:latin typeface="Calibri" panose="020F0502020204030204" pitchFamily="34" charset="0"/>
                  <a:ea typeface="Calibri" panose="020F0502020204030204" pitchFamily="34" charset="0"/>
                  <a:cs typeface="Calibri" panose="020F0502020204030204" pitchFamily="34" charset="0"/>
                </a:rPr>
                <a:t> </a:t>
              </a:r>
              <a:r>
                <a:rPr lang="en-IE" b="1" kern="0" dirty="0" err="1">
                  <a:latin typeface="Calibri" panose="020F0502020204030204" pitchFamily="34" charset="0"/>
                  <a:ea typeface="Calibri" panose="020F0502020204030204" pitchFamily="34" charset="0"/>
                  <a:cs typeface="Calibri" panose="020F0502020204030204" pitchFamily="34" charset="0"/>
                </a:rPr>
                <a:t>suojaus</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92" name="Straight Connector 291">
            <a:extLst>
              <a:ext uri="{FF2B5EF4-FFF2-40B4-BE49-F238E27FC236}">
                <a16:creationId xmlns:a16="http://schemas.microsoft.com/office/drawing/2014/main" id="{3C5EF7DF-7046-6479-CA1D-AD878C09FE7E}"/>
              </a:ext>
            </a:extLst>
          </p:cNvPr>
          <p:cNvCxnSpPr>
            <a:cxnSpLocks/>
          </p:cNvCxnSpPr>
          <p:nvPr/>
        </p:nvCxnSpPr>
        <p:spPr>
          <a:xfrm>
            <a:off x="4179458" y="113303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DD3C9E06-E2D5-AC7E-F06E-31A13911F303}"/>
              </a:ext>
            </a:extLst>
          </p:cNvPr>
          <p:cNvGrpSpPr/>
          <p:nvPr/>
        </p:nvGrpSpPr>
        <p:grpSpPr>
          <a:xfrm>
            <a:off x="3358942" y="5134227"/>
            <a:ext cx="1216377" cy="997894"/>
            <a:chOff x="3151558" y="5735569"/>
            <a:chExt cx="1216377" cy="997894"/>
          </a:xfrm>
          <a:solidFill>
            <a:schemeClr val="bg1"/>
          </a:solidFill>
        </p:grpSpPr>
        <p:sp>
          <p:nvSpPr>
            <p:cNvPr id="297" name="Text Placeholder 3">
              <a:extLst>
                <a:ext uri="{FF2B5EF4-FFF2-40B4-BE49-F238E27FC236}">
                  <a16:creationId xmlns:a16="http://schemas.microsoft.com/office/drawing/2014/main" id="{4332693C-F4B4-8A74-63BA-A7D7F684CDEA}"/>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298" name="TextBox 297">
              <a:extLst>
                <a:ext uri="{FF2B5EF4-FFF2-40B4-BE49-F238E27FC236}">
                  <a16:creationId xmlns:a16="http://schemas.microsoft.com/office/drawing/2014/main" id="{24C6CA7B-3223-96AB-1FC1-BACE51BEEE1B}"/>
                </a:ext>
              </a:extLst>
            </p:cNvPr>
            <p:cNvSpPr txBox="1"/>
            <p:nvPr/>
          </p:nvSpPr>
          <p:spPr>
            <a:xfrm>
              <a:off x="3163426" y="6087132"/>
              <a:ext cx="1204509" cy="646331"/>
            </a:xfrm>
            <a:prstGeom prst="rect">
              <a:avLst/>
            </a:prstGeom>
            <a:grpFill/>
          </p:spPr>
          <p:txBody>
            <a:bodyPr wrap="square">
              <a:spAutoFit/>
            </a:bodyPr>
            <a:lstStyle/>
            <a:p>
              <a:pPr algn="l" rtl="0"/>
              <a:r>
                <a:rPr lang="en-IE" b="1" kern="0" dirty="0" err="1">
                  <a:latin typeface="Calibri" panose="020F0502020204030204" pitchFamily="34" charset="0"/>
                  <a:ea typeface="Calibri" panose="020F0502020204030204" pitchFamily="34" charset="0"/>
                  <a:cs typeface="Calibri" panose="020F0502020204030204" pitchFamily="34" charset="0"/>
                </a:rPr>
                <a:t>Tekijän-oikeus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00" name="Straight Connector 299">
            <a:extLst>
              <a:ext uri="{FF2B5EF4-FFF2-40B4-BE49-F238E27FC236}">
                <a16:creationId xmlns:a16="http://schemas.microsoft.com/office/drawing/2014/main" id="{C9CA5DDE-803F-65DC-DE45-3D2EBECBA2CB}"/>
              </a:ext>
            </a:extLst>
          </p:cNvPr>
          <p:cNvCxnSpPr>
            <a:cxnSpLocks/>
          </p:cNvCxnSpPr>
          <p:nvPr/>
        </p:nvCxnSpPr>
        <p:spPr>
          <a:xfrm flipV="1">
            <a:off x="993820" y="4904954"/>
            <a:ext cx="0" cy="790102"/>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C594997-0C5C-F597-EB48-2DB2F7F636C4}"/>
              </a:ext>
            </a:extLst>
          </p:cNvPr>
          <p:cNvGrpSpPr/>
          <p:nvPr/>
        </p:nvGrpSpPr>
        <p:grpSpPr>
          <a:xfrm rot="5400000">
            <a:off x="831655" y="3224709"/>
            <a:ext cx="345091" cy="104123"/>
            <a:chOff x="5341843" y="3969979"/>
            <a:chExt cx="345091" cy="104123"/>
          </a:xfrm>
        </p:grpSpPr>
        <p:sp>
          <p:nvSpPr>
            <p:cNvPr id="303" name="Oval 302">
              <a:extLst>
                <a:ext uri="{FF2B5EF4-FFF2-40B4-BE49-F238E27FC236}">
                  <a16:creationId xmlns:a16="http://schemas.microsoft.com/office/drawing/2014/main" id="{6072FF76-AC46-5474-3292-3DD15E5FD58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04" name="Straight Connector 303">
              <a:extLst>
                <a:ext uri="{FF2B5EF4-FFF2-40B4-BE49-F238E27FC236}">
                  <a16:creationId xmlns:a16="http://schemas.microsoft.com/office/drawing/2014/main" id="{9FFC3FEC-3A51-8C41-D1D9-A0455F946DEA}"/>
                </a:ext>
              </a:extLst>
            </p:cNvPr>
            <p:cNvCxnSpPr>
              <a:cxnSpLocks/>
            </p:cNvCxnSpPr>
            <p:nvPr/>
          </p:nvCxnSpPr>
          <p:spPr>
            <a:xfrm rot="16200000">
              <a:off x="5466868" y="3897015"/>
              <a:ext cx="0" cy="25005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FCCDE922-C6F1-1D4F-1D7C-A14314EEE674}"/>
              </a:ext>
            </a:extLst>
          </p:cNvPr>
          <p:cNvGrpSpPr/>
          <p:nvPr/>
        </p:nvGrpSpPr>
        <p:grpSpPr>
          <a:xfrm>
            <a:off x="525465" y="4412103"/>
            <a:ext cx="1706703" cy="983963"/>
            <a:chOff x="3139370" y="5794563"/>
            <a:chExt cx="1706703" cy="983963"/>
          </a:xfrm>
          <a:solidFill>
            <a:schemeClr val="bg1"/>
          </a:solidFill>
        </p:grpSpPr>
        <p:sp>
          <p:nvSpPr>
            <p:cNvPr id="306" name="Text Placeholder 3">
              <a:extLst>
                <a:ext uri="{FF2B5EF4-FFF2-40B4-BE49-F238E27FC236}">
                  <a16:creationId xmlns:a16="http://schemas.microsoft.com/office/drawing/2014/main" id="{70070ED8-3B5C-C93B-C4B5-92CFFC5D6BF1}"/>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307" name="TextBox 306">
              <a:extLst>
                <a:ext uri="{FF2B5EF4-FFF2-40B4-BE49-F238E27FC236}">
                  <a16:creationId xmlns:a16="http://schemas.microsoft.com/office/drawing/2014/main" id="{0ACB6E29-5D5C-F874-FEC3-B7A542253578}"/>
                </a:ext>
              </a:extLst>
            </p:cNvPr>
            <p:cNvSpPr txBox="1"/>
            <p:nvPr/>
          </p:nvSpPr>
          <p:spPr>
            <a:xfrm>
              <a:off x="3175912" y="6173232"/>
              <a:ext cx="1670161" cy="605294"/>
            </a:xfrm>
            <a:prstGeom prst="rect">
              <a:avLst/>
            </a:prstGeom>
            <a:grpFill/>
          </p:spPr>
          <p:txBody>
            <a:bodyPr wrap="square">
              <a:spAutoFit/>
            </a:bodyPr>
            <a:lstStyle/>
            <a:p>
              <a:pPr algn="l" rtl="0">
                <a:lnSpc>
                  <a:spcPts val="1960"/>
                </a:lnSpc>
              </a:pP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Luvat</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ja</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lisenssit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1" name="Group 310">
            <a:extLst>
              <a:ext uri="{FF2B5EF4-FFF2-40B4-BE49-F238E27FC236}">
                <a16:creationId xmlns:a16="http://schemas.microsoft.com/office/drawing/2014/main" id="{8CADF76D-0D73-B152-AD27-E2C35EE4DE44}"/>
              </a:ext>
            </a:extLst>
          </p:cNvPr>
          <p:cNvGrpSpPr/>
          <p:nvPr/>
        </p:nvGrpSpPr>
        <p:grpSpPr>
          <a:xfrm>
            <a:off x="978495" y="5648970"/>
            <a:ext cx="1242661" cy="104123"/>
            <a:chOff x="4444273" y="3969979"/>
            <a:chExt cx="1242661" cy="104123"/>
          </a:xfrm>
        </p:grpSpPr>
        <p:sp>
          <p:nvSpPr>
            <p:cNvPr id="312" name="Oval 311">
              <a:extLst>
                <a:ext uri="{FF2B5EF4-FFF2-40B4-BE49-F238E27FC236}">
                  <a16:creationId xmlns:a16="http://schemas.microsoft.com/office/drawing/2014/main" id="{3094595F-25AA-0C00-5328-29583423B1E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13" name="Straight Connector 312">
              <a:extLst>
                <a:ext uri="{FF2B5EF4-FFF2-40B4-BE49-F238E27FC236}">
                  <a16:creationId xmlns:a16="http://schemas.microsoft.com/office/drawing/2014/main" id="{7E85ACB5-771D-EA4F-C988-BFC7C8562B51}"/>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ECAC932A-80B1-7377-2C86-AB020194EF4F}"/>
              </a:ext>
            </a:extLst>
          </p:cNvPr>
          <p:cNvGrpSpPr/>
          <p:nvPr/>
        </p:nvGrpSpPr>
        <p:grpSpPr>
          <a:xfrm>
            <a:off x="2488362" y="5356664"/>
            <a:ext cx="817703" cy="861502"/>
            <a:chOff x="-2301651" y="6153847"/>
            <a:chExt cx="1028718" cy="1083820"/>
          </a:xfrm>
        </p:grpSpPr>
        <p:sp>
          <p:nvSpPr>
            <p:cNvPr id="316" name="Freeform 315">
              <a:extLst>
                <a:ext uri="{FF2B5EF4-FFF2-40B4-BE49-F238E27FC236}">
                  <a16:creationId xmlns:a16="http://schemas.microsoft.com/office/drawing/2014/main" id="{D07A987D-5329-3D6F-DECB-2D0024D0FC48}"/>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pPr algn="l" rtl="0"/>
              <a:endParaRPr lang="en-US"/>
            </a:p>
          </p:txBody>
        </p:sp>
        <p:grpSp>
          <p:nvGrpSpPr>
            <p:cNvPr id="317" name="Graphic 26">
              <a:extLst>
                <a:ext uri="{FF2B5EF4-FFF2-40B4-BE49-F238E27FC236}">
                  <a16:creationId xmlns:a16="http://schemas.microsoft.com/office/drawing/2014/main" id="{16706BC4-7CB3-DA16-55F6-8B662F2CED25}"/>
                </a:ext>
              </a:extLst>
            </p:cNvPr>
            <p:cNvGrpSpPr/>
            <p:nvPr/>
          </p:nvGrpSpPr>
          <p:grpSpPr>
            <a:xfrm>
              <a:off x="-2301651" y="6153847"/>
              <a:ext cx="1028718" cy="1083820"/>
              <a:chOff x="-2301651" y="6153847"/>
              <a:chExt cx="1028718" cy="1083820"/>
            </a:xfrm>
            <a:solidFill>
              <a:srgbClr val="000000"/>
            </a:solidFill>
          </p:grpSpPr>
          <p:sp>
            <p:nvSpPr>
              <p:cNvPr id="318" name="Freeform 317">
                <a:extLst>
                  <a:ext uri="{FF2B5EF4-FFF2-40B4-BE49-F238E27FC236}">
                    <a16:creationId xmlns:a16="http://schemas.microsoft.com/office/drawing/2014/main" id="{6461BF67-B740-6F61-E7EE-9A26D25C460A}"/>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pPr algn="l" rtl="0"/>
                <a:endParaRPr lang="en-US"/>
              </a:p>
            </p:txBody>
          </p:sp>
          <p:sp>
            <p:nvSpPr>
              <p:cNvPr id="319" name="Freeform 318">
                <a:extLst>
                  <a:ext uri="{FF2B5EF4-FFF2-40B4-BE49-F238E27FC236}">
                    <a16:creationId xmlns:a16="http://schemas.microsoft.com/office/drawing/2014/main" id="{AEE7B09A-C125-1F5F-43E0-A7A80F60F350}"/>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pPr algn="l" rtl="0"/>
                <a:endParaRPr lang="en-US"/>
              </a:p>
            </p:txBody>
          </p:sp>
          <p:sp>
            <p:nvSpPr>
              <p:cNvPr id="320" name="Freeform 319">
                <a:extLst>
                  <a:ext uri="{FF2B5EF4-FFF2-40B4-BE49-F238E27FC236}">
                    <a16:creationId xmlns:a16="http://schemas.microsoft.com/office/drawing/2014/main" id="{F1914BEE-787B-141C-EAAB-9D2931839DBF}"/>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321" name="Freeform 320">
                <a:extLst>
                  <a:ext uri="{FF2B5EF4-FFF2-40B4-BE49-F238E27FC236}">
                    <a16:creationId xmlns:a16="http://schemas.microsoft.com/office/drawing/2014/main" id="{45C2D934-5219-2BF1-F28B-58EA976C757D}"/>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pPr algn="l" rtl="0"/>
                <a:endParaRPr lang="en-US"/>
              </a:p>
            </p:txBody>
          </p:sp>
          <p:sp>
            <p:nvSpPr>
              <p:cNvPr id="322" name="Freeform 321">
                <a:extLst>
                  <a:ext uri="{FF2B5EF4-FFF2-40B4-BE49-F238E27FC236}">
                    <a16:creationId xmlns:a16="http://schemas.microsoft.com/office/drawing/2014/main" id="{6832480C-5ECD-AF49-6245-E451B944FE79}"/>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323" name="Freeform 322">
                <a:extLst>
                  <a:ext uri="{FF2B5EF4-FFF2-40B4-BE49-F238E27FC236}">
                    <a16:creationId xmlns:a16="http://schemas.microsoft.com/office/drawing/2014/main" id="{F85037F7-7460-149E-2A45-D2EED1EAF32F}"/>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pPr algn="l" rtl="0"/>
                <a:endParaRPr lang="en-US"/>
              </a:p>
            </p:txBody>
          </p:sp>
        </p:grpSp>
      </p:grpSp>
      <p:grpSp>
        <p:nvGrpSpPr>
          <p:cNvPr id="328" name="Group 327">
            <a:extLst>
              <a:ext uri="{FF2B5EF4-FFF2-40B4-BE49-F238E27FC236}">
                <a16:creationId xmlns:a16="http://schemas.microsoft.com/office/drawing/2014/main" id="{323873BD-54F5-2485-FE8F-6213B15310EE}"/>
              </a:ext>
            </a:extLst>
          </p:cNvPr>
          <p:cNvGrpSpPr/>
          <p:nvPr/>
        </p:nvGrpSpPr>
        <p:grpSpPr>
          <a:xfrm rot="5400000">
            <a:off x="6064539" y="4995331"/>
            <a:ext cx="814855" cy="104123"/>
            <a:chOff x="4872079" y="3969979"/>
            <a:chExt cx="814855" cy="104123"/>
          </a:xfrm>
        </p:grpSpPr>
        <p:sp>
          <p:nvSpPr>
            <p:cNvPr id="329" name="Oval 328">
              <a:extLst>
                <a:ext uri="{FF2B5EF4-FFF2-40B4-BE49-F238E27FC236}">
                  <a16:creationId xmlns:a16="http://schemas.microsoft.com/office/drawing/2014/main" id="{4CD01538-DC3C-F875-2477-DB44CF4DC41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30" name="Straight Connector 329">
              <a:extLst>
                <a:ext uri="{FF2B5EF4-FFF2-40B4-BE49-F238E27FC236}">
                  <a16:creationId xmlns:a16="http://schemas.microsoft.com/office/drawing/2014/main" id="{AF76C4E0-5933-29C8-035B-B88239FA01EC}"/>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718B2A05-7266-756D-0916-17A74A277FCC}"/>
              </a:ext>
            </a:extLst>
          </p:cNvPr>
          <p:cNvGrpSpPr/>
          <p:nvPr/>
        </p:nvGrpSpPr>
        <p:grpSpPr>
          <a:xfrm rot="10800000">
            <a:off x="5918614" y="9073457"/>
            <a:ext cx="553354" cy="104123"/>
            <a:chOff x="5133580" y="3969979"/>
            <a:chExt cx="553354" cy="104123"/>
          </a:xfrm>
        </p:grpSpPr>
        <p:sp>
          <p:nvSpPr>
            <p:cNvPr id="344" name="Oval 343">
              <a:extLst>
                <a:ext uri="{FF2B5EF4-FFF2-40B4-BE49-F238E27FC236}">
                  <a16:creationId xmlns:a16="http://schemas.microsoft.com/office/drawing/2014/main" id="{900D36F8-6E5B-5312-8EB6-C7DB55434A4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45" name="Straight Connector 344">
              <a:extLst>
                <a:ext uri="{FF2B5EF4-FFF2-40B4-BE49-F238E27FC236}">
                  <a16:creationId xmlns:a16="http://schemas.microsoft.com/office/drawing/2014/main" id="{D37B02BD-FD7E-448B-52D2-6040867A6931}"/>
                </a:ext>
              </a:extLst>
            </p:cNvPr>
            <p:cNvCxnSpPr>
              <a:cxnSpLocks/>
            </p:cNvCxnSpPr>
            <p:nvPr/>
          </p:nvCxnSpPr>
          <p:spPr>
            <a:xfrm rot="10800000" flipH="1">
              <a:off x="5133580" y="4022040"/>
              <a:ext cx="4583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54" name="Straight Connector 353">
            <a:extLst>
              <a:ext uri="{FF2B5EF4-FFF2-40B4-BE49-F238E27FC236}">
                <a16:creationId xmlns:a16="http://schemas.microsoft.com/office/drawing/2014/main" id="{19631C4D-86B6-0F0F-230B-BD51B1CB1C5C}"/>
              </a:ext>
            </a:extLst>
          </p:cNvPr>
          <p:cNvCxnSpPr>
            <a:cxnSpLocks/>
          </p:cNvCxnSpPr>
          <p:nvPr/>
        </p:nvCxnSpPr>
        <p:spPr>
          <a:xfrm>
            <a:off x="0" y="1125351"/>
            <a:ext cx="438370" cy="7687"/>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57" name="Group 356">
            <a:extLst>
              <a:ext uri="{FF2B5EF4-FFF2-40B4-BE49-F238E27FC236}">
                <a16:creationId xmlns:a16="http://schemas.microsoft.com/office/drawing/2014/main" id="{65C2497D-DCE8-73BC-5A6B-D4D9B547321E}"/>
              </a:ext>
            </a:extLst>
          </p:cNvPr>
          <p:cNvGrpSpPr/>
          <p:nvPr/>
        </p:nvGrpSpPr>
        <p:grpSpPr>
          <a:xfrm rot="5400000">
            <a:off x="853415" y="7140497"/>
            <a:ext cx="453949" cy="104123"/>
            <a:chOff x="5232985" y="3969979"/>
            <a:chExt cx="453949" cy="104123"/>
          </a:xfrm>
        </p:grpSpPr>
        <p:sp>
          <p:nvSpPr>
            <p:cNvPr id="358" name="Oval 357">
              <a:extLst>
                <a:ext uri="{FF2B5EF4-FFF2-40B4-BE49-F238E27FC236}">
                  <a16:creationId xmlns:a16="http://schemas.microsoft.com/office/drawing/2014/main" id="{DD8607D2-0669-E808-708E-4285DEB5988F}"/>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59" name="Straight Connector 358">
              <a:extLst>
                <a:ext uri="{FF2B5EF4-FFF2-40B4-BE49-F238E27FC236}">
                  <a16:creationId xmlns:a16="http://schemas.microsoft.com/office/drawing/2014/main" id="{A8CFE700-48E2-88B6-48FF-47FCB81ED661}"/>
                </a:ext>
              </a:extLst>
            </p:cNvPr>
            <p:cNvCxnSpPr>
              <a:cxnSpLocks/>
            </p:cNvCxnSpPr>
            <p:nvPr/>
          </p:nvCxnSpPr>
          <p:spPr>
            <a:xfrm rot="16200000">
              <a:off x="5412439" y="3842586"/>
              <a:ext cx="0" cy="358908"/>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77" name="Straight Connector 376">
            <a:extLst>
              <a:ext uri="{FF2B5EF4-FFF2-40B4-BE49-F238E27FC236}">
                <a16:creationId xmlns:a16="http://schemas.microsoft.com/office/drawing/2014/main" id="{0E4D213A-787B-DCD7-55A0-46C7E2E6C861}"/>
              </a:ext>
            </a:extLst>
          </p:cNvPr>
          <p:cNvCxnSpPr>
            <a:cxnSpLocks/>
          </p:cNvCxnSpPr>
          <p:nvPr/>
        </p:nvCxnSpPr>
        <p:spPr>
          <a:xfrm>
            <a:off x="1080283" y="6973731"/>
            <a:ext cx="2225782"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0E9811E0-D42C-9D71-51E9-7A542C22486A}"/>
              </a:ext>
            </a:extLst>
          </p:cNvPr>
          <p:cNvCxnSpPr>
            <a:cxnSpLocks/>
          </p:cNvCxnSpPr>
          <p:nvPr/>
        </p:nvCxnSpPr>
        <p:spPr>
          <a:xfrm flipV="1">
            <a:off x="3306065" y="6973731"/>
            <a:ext cx="0" cy="210641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5DB885B-E063-738F-16FB-2F4C748367D8}"/>
              </a:ext>
            </a:extLst>
          </p:cNvPr>
          <p:cNvCxnSpPr>
            <a:cxnSpLocks/>
          </p:cNvCxnSpPr>
          <p:nvPr/>
        </p:nvCxnSpPr>
        <p:spPr>
          <a:xfrm flipV="1">
            <a:off x="5195706" y="4639965"/>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C20DE89-14C8-4E99-818A-FD0747B731A9}"/>
              </a:ext>
            </a:extLst>
          </p:cNvPr>
          <p:cNvCxnSpPr>
            <a:cxnSpLocks/>
          </p:cNvCxnSpPr>
          <p:nvPr/>
        </p:nvCxnSpPr>
        <p:spPr>
          <a:xfrm>
            <a:off x="5185792" y="4639965"/>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02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6931172"/>
            <a:ext cx="7559674" cy="266667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421" y="940463"/>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233411"/>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077960"/>
            <a:ext cx="5466529" cy="400110"/>
          </a:xfrm>
          <a:prstGeom prst="rect">
            <a:avLst/>
          </a:prstGeom>
          <a:noFill/>
        </p:spPr>
        <p:txBody>
          <a:bodyPr wrap="square">
            <a:spAutoFit/>
          </a:bodyPr>
          <a:lstStyle/>
          <a:p>
            <a:pPr algn="l" rtl="0">
              <a:lnSpc>
                <a:spcPts val="2440"/>
              </a:lnSpc>
              <a:tabLst>
                <a:tab pos="177800" algn="l"/>
              </a:tabLst>
            </a:pPr>
            <a:r>
              <a:rPr lang="en-US" sz="2000" b="1" dirty="0" err="1">
                <a:solidFill>
                  <a:srgbClr val="000000"/>
                </a:solidFill>
                <a:latin typeface="Calibri" panose="020F0502020204030204" pitchFamily="34" charset="0"/>
                <a:cs typeface="Calibri" panose="020F0502020204030204" pitchFamily="34" charset="0"/>
              </a:rPr>
              <a:t>Immateriaalioikeuksien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suojaus</a:t>
            </a:r>
            <a:endParaRPr lang="en-US" sz="2000" b="1" dirty="0">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661125"/>
            <a:ext cx="4616541" cy="492829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rPr>
              <a:t>Lakisääteisten vaatimusten ymmärtäminen: </a:t>
            </a:r>
            <a:r>
              <a:rPr lang="fi-FI" dirty="0">
                <a:solidFill>
                  <a:schemeClr val="tx1"/>
                </a:solidFill>
              </a:rPr>
              <a:t>Ennen kuin aloitat, tutustu paikallisiin ja Euroopan unionin (EU) elintarvikeyrityksiä koskeviin määräyksiin. Tämä koskee elintarviketurvallisuutta, pakkaamista ja merkintöjä, jätehuoltoa ja eläinten hyvinvointia koskevia määräyksiä. Jos yritykseesi liittyy elintarvikkeiden tuontia tai vientiä, sinun on myös ymmärrettävä tullimääräykset.</a:t>
            </a:r>
          </a:p>
          <a:p>
            <a:pPr marL="228600" indent="-228600" algn="l" rtl="0">
              <a:buClr>
                <a:srgbClr val="F79037"/>
              </a:buClr>
              <a:buFont typeface="+mj-lt"/>
              <a:buAutoNum type="arabicPeriod"/>
              <a:tabLst>
                <a:tab pos="177800" algn="l"/>
              </a:tabLst>
            </a:pPr>
            <a:r>
              <a:rPr lang="fi-FI" b="1" dirty="0">
                <a:solidFill>
                  <a:srgbClr val="F79037"/>
                </a:solidFill>
              </a:rPr>
              <a:t>Tarvittavien asiakirjojen valmistelu: </a:t>
            </a:r>
            <a:r>
              <a:rPr lang="fi-FI" dirty="0">
                <a:solidFill>
                  <a:schemeClr val="tx1"/>
                </a:solidFill>
              </a:rPr>
              <a:t>Yleensä tarvitset liiketoimintasuunnitelman, henkilöllisyystodistuksen, osoitetodistuksen sekä tiedot liiketiloistasi ja toiminnastasi. Tämä voi sisältää pohjapiirroksia, laitteiden yksityiskohtia ja elintarviketurvallisuuden hallintamenettelyjäsi, jotka perustuvat vaara-analyysin ja kriittisten ohjauspisteiden (HACCP) periaatteisiin. Jos aiot tarjota alkoholia, tarvitset myös anniskeluluvan.</a:t>
            </a:r>
          </a:p>
          <a:p>
            <a:pPr marL="228600" indent="-228600" algn="l" rtl="0">
              <a:buClr>
                <a:srgbClr val="F79037"/>
              </a:buClr>
              <a:buFont typeface="+mj-lt"/>
              <a:buAutoNum type="arabicPeriod"/>
              <a:tabLst>
                <a:tab pos="177800" algn="l"/>
              </a:tabLst>
            </a:pPr>
            <a:r>
              <a:rPr lang="fi-FI" b="1" dirty="0">
                <a:solidFill>
                  <a:srgbClr val="F79037"/>
                </a:solidFill>
              </a:rPr>
              <a:t>Hakemuksen lähettäminen: </a:t>
            </a:r>
            <a:r>
              <a:rPr lang="fi-FI" dirty="0">
                <a:solidFill>
                  <a:schemeClr val="tx1"/>
                </a:solidFill>
              </a:rPr>
              <a:t>Ota selvää, minne hakemuksesi lähetetään. Tämä voi olla paikallinen tai kansallinen viranomainen, kuten ympäristöterveyspalvelu tai vastaava virasto. Jotkut maat tai alueet sallivat verkkohakemukset.</a:t>
            </a:r>
          </a:p>
          <a:p>
            <a:pPr marL="228600" indent="-228600" algn="l" rtl="0">
              <a:buClr>
                <a:srgbClr val="F79037"/>
              </a:buClr>
              <a:buFont typeface="+mj-lt"/>
              <a:buAutoNum type="arabicPeriod"/>
              <a:tabLst>
                <a:tab pos="177800" algn="l"/>
              </a:tabLst>
            </a:pPr>
            <a:r>
              <a:rPr lang="fi-FI" b="1" dirty="0">
                <a:solidFill>
                  <a:srgbClr val="F79037"/>
                </a:solidFill>
              </a:rPr>
              <a:t>Maksujen maksaminen: </a:t>
            </a:r>
            <a:r>
              <a:rPr lang="fi-FI" dirty="0">
                <a:solidFill>
                  <a:schemeClr val="tx1"/>
                </a:solidFill>
              </a:rPr>
              <a:t>Yrityksesi rekisteröimisestä peritään todennäköisesti maksu. Summa voi vaihdella, joten tarkista asianomaiselta toimistolta. Varaudu maksamaan tämä maksu hakemuksen jättämisen yhteydessä.</a:t>
            </a:r>
          </a:p>
          <a:p>
            <a:pPr marL="228600" indent="-228600" algn="l" rtl="0">
              <a:buClr>
                <a:srgbClr val="F79037"/>
              </a:buClr>
              <a:buFont typeface="+mj-lt"/>
              <a:buAutoNum type="arabicPeriod"/>
              <a:tabLst>
                <a:tab pos="177800" algn="l"/>
              </a:tabLst>
            </a:pPr>
            <a:r>
              <a:rPr lang="fi-FI" b="1" dirty="0">
                <a:solidFill>
                  <a:srgbClr val="F79037"/>
                </a:solidFill>
                <a:latin typeface="Calibri"/>
                <a:ea typeface="Calibri"/>
                <a:cs typeface="Calibri"/>
              </a:rPr>
              <a:t>Tarkastus: </a:t>
            </a:r>
            <a:r>
              <a:rPr lang="fi-FI" dirty="0">
                <a:solidFill>
                  <a:schemeClr val="tx1"/>
                </a:solidFill>
                <a:latin typeface="Calibri"/>
                <a:ea typeface="Calibri"/>
                <a:cs typeface="Calibri"/>
              </a:rPr>
              <a:t>Kun hakemuksesi on lähetetty ja maksut maksettu, </a:t>
            </a:r>
            <a:r>
              <a:rPr lang="fi-FI" dirty="0">
                <a:solidFill>
                  <a:schemeClr val="tx1"/>
                </a:solidFill>
                <a:latin typeface="Calibri"/>
                <a:ea typeface="Calibri"/>
                <a:cs typeface="Calibri"/>
                <a:hlinkClick r:id="rId2"/>
              </a:rPr>
              <a:t>ympäristöterveysvastaava</a:t>
            </a:r>
            <a:r>
              <a:rPr lang="fi-FI" dirty="0">
                <a:solidFill>
                  <a:schemeClr val="tx1"/>
                </a:solidFill>
                <a:latin typeface="Calibri"/>
                <a:ea typeface="Calibri"/>
                <a:cs typeface="Calibri"/>
              </a:rPr>
              <a:t> voi tarkastaa tilat varmistaakseen, että se täyttää elintarviketurvallisuusstandardit. He myös tarkistavat elintarviketurvallisuuden hallintamenettelysi.</a:t>
            </a:r>
          </a:p>
          <a:p>
            <a:pPr marL="228600" indent="-228600" algn="l" rtl="0">
              <a:buClr>
                <a:srgbClr val="F79037"/>
              </a:buClr>
              <a:buFont typeface="+mj-lt"/>
              <a:buAutoNum type="arabicPeriod"/>
              <a:tabLst>
                <a:tab pos="177800" algn="l"/>
              </a:tabLst>
            </a:pPr>
            <a:r>
              <a:rPr lang="fi-FI" b="1" dirty="0">
                <a:solidFill>
                  <a:srgbClr val="F79037"/>
                </a:solidFill>
              </a:rPr>
              <a:t>Odota hyväksyntää: </a:t>
            </a:r>
            <a:r>
              <a:rPr lang="fi-FI" dirty="0">
                <a:solidFill>
                  <a:schemeClr val="tx1"/>
                </a:solidFill>
              </a:rPr>
              <a:t>Jos hakemuksesi ja tilat täyttävät kaikki vaatimukset, saat rekisteröinnin tai lisenssin. Aikajana voi vaihdella, mutta yleensä kannattaa varautua useista viikoista useisiin kuukausiin.</a:t>
            </a:r>
          </a:p>
          <a:p>
            <a:pPr lvl="0" algn="l" rtl="0">
              <a:buClr>
                <a:srgbClr val="F79037"/>
              </a:buClr>
              <a:tabLst>
                <a:tab pos="177800" algn="l"/>
              </a:tabLst>
            </a:pPr>
            <a:endParaRPr lang="en-US" dirty="0">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661125"/>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dirty="0">
                <a:solidFill>
                  <a:schemeClr val="tx1"/>
                </a:solidFill>
              </a:rPr>
              <a:t>Reseptisi, brändäyselementit (kuten logot ja kauppanimet) ja omat prosessisi ovat tärkeitä eettisen elintarvikeliiketoimintasi resursseja. Näiden suojaaminen varmistaa, että muut eivät voi käyttää niitä ilman lupaasi.</a:t>
            </a:r>
          </a:p>
          <a:p>
            <a:pPr algn="l" rtl="0">
              <a:buClr>
                <a:srgbClr val="F1A0C2"/>
              </a:buClr>
              <a:tabLst>
                <a:tab pos="177800" algn="l"/>
              </a:tabLst>
            </a:pPr>
            <a:endParaRPr lang="en-US" b="1" dirty="0">
              <a:solidFill>
                <a:schemeClr val="tx1"/>
              </a:solidFill>
            </a:endParaRPr>
          </a:p>
          <a:p>
            <a:pPr algn="l" rtl="0">
              <a:buClr>
                <a:srgbClr val="F1A0C2"/>
              </a:buClr>
              <a:tabLst>
                <a:tab pos="177800" algn="l"/>
              </a:tabLst>
            </a:pPr>
            <a:r>
              <a:rPr lang="en-US" b="1" dirty="0">
                <a:solidFill>
                  <a:schemeClr val="tx1"/>
                </a:solidFill>
              </a:rPr>
              <a:t>Elintarvikealan yrityksen rekisteröintiprosessi Euroopassa vaihtelee jonkin verran maasta riippuen, mutta voin antaa yleiskatsauksen, jota tulisi soveltaa laajasti. Tässä on tyypillinen prosessi:</a:t>
            </a:r>
          </a:p>
          <a:p>
            <a:pPr algn="l" rtl="0">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773153"/>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46578" y="7106336"/>
            <a:ext cx="6726881" cy="2387020"/>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bg1"/>
                </a:solidFill>
                <a:highlight>
                  <a:srgbClr val="F79037"/>
                </a:highlight>
              </a:rPr>
              <a:t>Muista</a:t>
            </a:r>
            <a:r>
              <a:rPr lang="fi-FI" dirty="0">
                <a:solidFill>
                  <a:schemeClr val="bg1"/>
                </a:solidFill>
              </a:rPr>
              <a:t> </a:t>
            </a:r>
            <a:r>
              <a:rPr lang="fi-FI" dirty="0">
                <a:solidFill>
                  <a:schemeClr val="tx1"/>
                </a:solidFill>
              </a:rPr>
              <a:t>uusia rekisteröintisi tai lisenssisi tarpeen mukaan ja ilmoittamaan asianomaiselle virastolle kaikista merkittävistä muutoksista liiketoimintaasi. Tämän laiminlyönnistä voi seurata rangaistuksia.</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latin typeface="Calibri"/>
                <a:ea typeface="Calibri"/>
                <a:cs typeface="Calibri"/>
              </a:rPr>
              <a:t>Huomaa, että yksityiskohdat voivat vaihdella Euroopan maan mukaan, joten on tärkeää tarkistaa paikalliset määräykset ja kysyä neuvoja paikallisilta yritystukipalveluilta tai lakimieheltä.</a:t>
            </a:r>
          </a:p>
          <a:p>
            <a:pPr rtl="0">
              <a:lnSpc>
                <a:spcPts val="1220"/>
              </a:lnSpc>
              <a:buClr>
                <a:srgbClr val="F1A0C2"/>
              </a:buClr>
              <a:tabLst>
                <a:tab pos="177800" algn="l"/>
              </a:tabLst>
            </a:pPr>
            <a:r>
              <a:rPr lang="fi-FI" dirty="0">
                <a:solidFill>
                  <a:schemeClr val="tx1"/>
                </a:solidFill>
              </a:rPr>
              <a:t>Koska Euroopan unionilla on tiukat ja kattavat elintarviketurvallisuutta ja -standardeja koskevat määräykset, niiden noudattamatta jättäminen voi johtaa vakaviin seurauksiin (Hall 2023).</a:t>
            </a:r>
          </a:p>
          <a:p>
            <a:pPr rtl="0">
              <a:lnSpc>
                <a:spcPts val="1220"/>
              </a:lnSpc>
              <a:buClr>
                <a:srgbClr val="F1A0C2"/>
              </a:buClr>
              <a:tabLst>
                <a:tab pos="177800" algn="l"/>
              </a:tabLst>
            </a:pPr>
            <a:endParaRPr lang="fi-FI" dirty="0">
              <a:solidFill>
                <a:schemeClr val="tx1"/>
              </a:solidFill>
              <a:latin typeface="Calibri"/>
              <a:ea typeface="Calibri"/>
              <a:cs typeface="Calibri"/>
            </a:endParaRPr>
          </a:p>
          <a:p>
            <a:pPr rtl="0">
              <a:lnSpc>
                <a:spcPts val="1220"/>
              </a:lnSpc>
              <a:buClr>
                <a:srgbClr val="F1A0C2"/>
              </a:buClr>
              <a:tabLst>
                <a:tab pos="177800" algn="l"/>
              </a:tabLst>
            </a:pPr>
            <a:r>
              <a:rPr lang="fi-FI" dirty="0">
                <a:solidFill>
                  <a:schemeClr val="tx1"/>
                </a:solidFill>
                <a:latin typeface="Calibri"/>
                <a:ea typeface="Calibri"/>
                <a:cs typeface="Calibri"/>
              </a:rPr>
              <a:t>Ennen kuin aloitat prosessin, suosittelemme ottamaan yhteyttä paikallisiin resursseihin tai ottamaan yhteyttä paikalliseen viranomaiseen saadaksesi tarkkoja tietoja tarvittavista vaiheista, asiakirjoista ja maksuista. Muista, että tämä prosessi voi viedä jonkin aikaa, joten muista ottaa se huomioon liiketoimintasuunnittelussasi (IPOI 2022).</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latin typeface="Calibri"/>
                <a:ea typeface="Calibri"/>
                <a:cs typeface="Calibri"/>
              </a:rPr>
              <a:t>Elintarvikeyrityksen avaaminen edellyttää usein erilaisten lisenssien ja lupien hankkimista paikallisten, alueellisten ja kansallisten säännösten noudattamiseksi. On tärkeää tehdä tämä hyvissä ajoin ennen suunniteltua avaamista, koska prosessi voi kestää useita viikkoja tai jopa kuukausia (</a:t>
            </a:r>
            <a:r>
              <a:rPr lang="fi-FI" dirty="0" err="1">
                <a:solidFill>
                  <a:schemeClr val="tx1"/>
                </a:solidFill>
                <a:latin typeface="Calibri"/>
                <a:ea typeface="Calibri"/>
                <a:cs typeface="Calibri"/>
              </a:rPr>
              <a:t>Kusturovic</a:t>
            </a:r>
            <a:r>
              <a:rPr lang="fi-FI" dirty="0">
                <a:solidFill>
                  <a:schemeClr val="tx1"/>
                </a:solidFill>
                <a:latin typeface="Calibri"/>
                <a:ea typeface="Calibri"/>
                <a:cs typeface="Calibri"/>
              </a:rPr>
              <a:t> 2020).</a:t>
            </a:r>
            <a:endParaRPr lang="fi-FI" dirty="0">
              <a:solidFill>
                <a:schemeClr val="tx1"/>
              </a:solidFill>
              <a:ea typeface="Calibri"/>
            </a:endParaRPr>
          </a:p>
          <a:p>
            <a:pPr rtl="0">
              <a:lnSpc>
                <a:spcPts val="1220"/>
              </a:lnSpc>
              <a:buClr>
                <a:srgbClr val="F1A0C2"/>
              </a:buClr>
              <a:tabLst>
                <a:tab pos="177800" algn="l"/>
              </a:tabLst>
            </a:pPr>
            <a:endParaRPr lang="en-US" dirty="0">
              <a:solidFill>
                <a:schemeClr val="tx1"/>
              </a:solidFill>
            </a:endParaRPr>
          </a:p>
        </p:txBody>
      </p:sp>
      <p:sp>
        <p:nvSpPr>
          <p:cNvPr id="3" name="Slide Number Placeholder 5">
            <a:extLst>
              <a:ext uri="{FF2B5EF4-FFF2-40B4-BE49-F238E27FC236}">
                <a16:creationId xmlns:a16="http://schemas.microsoft.com/office/drawing/2014/main" id="{F71213BB-2672-C5C6-B708-7929982493B1}"/>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23</a:t>
            </a:fld>
            <a:endParaRPr lang="en-US" sz="900">
              <a:solidFill>
                <a:schemeClr val="tx1"/>
              </a:solidFill>
            </a:endParaRPr>
          </a:p>
        </p:txBody>
      </p:sp>
      <p:grpSp>
        <p:nvGrpSpPr>
          <p:cNvPr id="4" name="Group 3">
            <a:extLst>
              <a:ext uri="{FF2B5EF4-FFF2-40B4-BE49-F238E27FC236}">
                <a16:creationId xmlns:a16="http://schemas.microsoft.com/office/drawing/2014/main" id="{CB26AFC8-399B-5E13-D189-2DA7EC11DB0C}"/>
              </a:ext>
            </a:extLst>
          </p:cNvPr>
          <p:cNvGrpSpPr>
            <a:grpSpLocks noChangeAspect="1"/>
          </p:cNvGrpSpPr>
          <p:nvPr/>
        </p:nvGrpSpPr>
        <p:grpSpPr>
          <a:xfrm>
            <a:off x="6365263" y="404747"/>
            <a:ext cx="687600" cy="880850"/>
            <a:chOff x="-5193484" y="6277997"/>
            <a:chExt cx="949001" cy="1215718"/>
          </a:xfrm>
        </p:grpSpPr>
        <p:sp>
          <p:nvSpPr>
            <p:cNvPr id="5" name="Freeform 4">
              <a:extLst>
                <a:ext uri="{FF2B5EF4-FFF2-40B4-BE49-F238E27FC236}">
                  <a16:creationId xmlns:a16="http://schemas.microsoft.com/office/drawing/2014/main" id="{D8FC38F3-3395-872C-AFF9-C24786DF32A5}"/>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BF390DA1-EDCC-CB72-4651-F723A21C28E4}"/>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CF3811A8-E761-7E59-5AF3-0E8FCEDE705B}"/>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6EA220FE-63EE-C7EF-BBC6-48D8CBC6EC80}"/>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pPr algn="l" rtl="0"/>
              <a:endParaRPr lang="en-US"/>
            </a:p>
          </p:txBody>
        </p:sp>
        <p:grpSp>
          <p:nvGrpSpPr>
            <p:cNvPr id="54" name="Graphic 26">
              <a:extLst>
                <a:ext uri="{FF2B5EF4-FFF2-40B4-BE49-F238E27FC236}">
                  <a16:creationId xmlns:a16="http://schemas.microsoft.com/office/drawing/2014/main" id="{E4F017DF-EED8-EFB0-4788-96603C18B803}"/>
                </a:ext>
              </a:extLst>
            </p:cNvPr>
            <p:cNvGrpSpPr/>
            <p:nvPr/>
          </p:nvGrpSpPr>
          <p:grpSpPr>
            <a:xfrm>
              <a:off x="-4837389" y="6734489"/>
              <a:ext cx="531657" cy="759226"/>
              <a:chOff x="-4837389" y="6734489"/>
              <a:chExt cx="531657" cy="759226"/>
            </a:xfrm>
          </p:grpSpPr>
          <p:sp>
            <p:nvSpPr>
              <p:cNvPr id="61" name="Freeform 60">
                <a:extLst>
                  <a:ext uri="{FF2B5EF4-FFF2-40B4-BE49-F238E27FC236}">
                    <a16:creationId xmlns:a16="http://schemas.microsoft.com/office/drawing/2014/main" id="{868D2B25-D2E4-DE87-A4EA-570C17F89564}"/>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pPr algn="l" rtl="0"/>
                <a:endParaRPr lang="en-US"/>
              </a:p>
            </p:txBody>
          </p:sp>
          <p:grpSp>
            <p:nvGrpSpPr>
              <p:cNvPr id="62" name="Graphic 26">
                <a:extLst>
                  <a:ext uri="{FF2B5EF4-FFF2-40B4-BE49-F238E27FC236}">
                    <a16:creationId xmlns:a16="http://schemas.microsoft.com/office/drawing/2014/main" id="{F26CC89C-4AA6-CACA-FAF1-AE508CA23BD9}"/>
                  </a:ext>
                </a:extLst>
              </p:cNvPr>
              <p:cNvGrpSpPr/>
              <p:nvPr/>
            </p:nvGrpSpPr>
            <p:grpSpPr>
              <a:xfrm>
                <a:off x="-4837389" y="6734489"/>
                <a:ext cx="531657" cy="759226"/>
                <a:chOff x="-4837389" y="6734489"/>
                <a:chExt cx="531657" cy="759226"/>
              </a:xfrm>
              <a:solidFill>
                <a:srgbClr val="000000"/>
              </a:solidFill>
            </p:grpSpPr>
            <p:sp>
              <p:nvSpPr>
                <p:cNvPr id="63" name="Freeform 62">
                  <a:extLst>
                    <a:ext uri="{FF2B5EF4-FFF2-40B4-BE49-F238E27FC236}">
                      <a16:creationId xmlns:a16="http://schemas.microsoft.com/office/drawing/2014/main" id="{B77DF22C-C1F0-E3E5-193B-ADCC8777A008}"/>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pPr algn="l" rtl="0"/>
                  <a:endParaRPr lang="en-US"/>
                </a:p>
              </p:txBody>
            </p:sp>
            <p:sp>
              <p:nvSpPr>
                <p:cNvPr id="64" name="Freeform 63">
                  <a:extLst>
                    <a:ext uri="{FF2B5EF4-FFF2-40B4-BE49-F238E27FC236}">
                      <a16:creationId xmlns:a16="http://schemas.microsoft.com/office/drawing/2014/main" id="{51354AC9-330A-0C23-D7A6-5E521795B374}"/>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55" name="Freeform 54">
              <a:extLst>
                <a:ext uri="{FF2B5EF4-FFF2-40B4-BE49-F238E27FC236}">
                  <a16:creationId xmlns:a16="http://schemas.microsoft.com/office/drawing/2014/main" id="{F989D6AC-F47E-9B8E-74FF-DE48CCEA9CF7}"/>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F9FA7097-24DD-388B-1B54-4191B09B0359}"/>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4D492D25-BBF3-AE34-3913-2DF8235ECE95}"/>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60" name="Freeform 59">
              <a:extLst>
                <a:ext uri="{FF2B5EF4-FFF2-40B4-BE49-F238E27FC236}">
                  <a16:creationId xmlns:a16="http://schemas.microsoft.com/office/drawing/2014/main" id="{5F4742AE-051C-DE54-C2D7-B251757BE395}"/>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grpSp>
      <p:sp>
        <p:nvSpPr>
          <p:cNvPr id="9" name="TextBox 8">
            <a:extLst>
              <a:ext uri="{FF2B5EF4-FFF2-40B4-BE49-F238E27FC236}">
                <a16:creationId xmlns:a16="http://schemas.microsoft.com/office/drawing/2014/main" id="{BCE3F1EF-8A1C-3C45-20BD-B86F27579E79}"/>
              </a:ext>
            </a:extLst>
          </p:cNvPr>
          <p:cNvSpPr txBox="1"/>
          <p:nvPr/>
        </p:nvSpPr>
        <p:spPr>
          <a:xfrm>
            <a:off x="506812" y="4986373"/>
            <a:ext cx="1718051" cy="1461939"/>
          </a:xfrm>
          <a:prstGeom prst="rect">
            <a:avLst/>
          </a:prstGeom>
          <a:noFill/>
        </p:spPr>
        <p:txBody>
          <a:bodyPr wrap="square">
            <a:spAutoFit/>
          </a:bodyPr>
          <a:lstStyle/>
          <a:p>
            <a:pPr algn="l" rtl="0"/>
            <a:r>
              <a:rPr lang="en-GB" sz="1100" b="0" i="0" dirty="0">
                <a:effectLst/>
              </a:rPr>
              <a:t>EUIPO on Euroopan unionin henkisen omaisuuden virasto, joka vastaa EU-tavaramerkin ja rekisteröidyn yhteisömallin hallinnoinnista</a:t>
            </a:r>
          </a:p>
          <a:p>
            <a:pPr algn="l" rtl="0"/>
            <a:endParaRPr lang="en-IE" sz="1100" dirty="0">
              <a:solidFill>
                <a:srgbClr val="0563C1"/>
              </a:solidFill>
              <a:hlinkClick r:id="rId3">
                <a:extLst>
                  <a:ext uri="{A12FA001-AC4F-418D-AE19-62706E023703}">
                    <ahyp:hlinkClr xmlns:ahyp="http://schemas.microsoft.com/office/drawing/2018/hyperlinkcolor" val="tx"/>
                  </a:ext>
                </a:extLst>
              </a:hlinkClick>
            </a:endParaRPr>
          </a:p>
          <a:p>
            <a:pPr algn="l" rtl="0"/>
            <a:r>
              <a:rPr lang="en-IE" sz="1200" b="1" dirty="0">
                <a:solidFill>
                  <a:schemeClr val="accent1"/>
                </a:solidFill>
                <a:hlinkClick r:id="rId3">
                  <a:extLst>
                    <a:ext uri="{A12FA001-AC4F-418D-AE19-62706E023703}">
                      <ahyp:hlinkClr xmlns:ahyp="http://schemas.microsoft.com/office/drawing/2018/hyperlinkcolor" val="tx"/>
                    </a:ext>
                  </a:extLst>
                </a:hlinkClick>
              </a:rPr>
              <a:t>www.euipo.europa.eu</a:t>
            </a:r>
            <a:endParaRPr lang="en-IE" sz="1200" b="1" dirty="0">
              <a:solidFill>
                <a:schemeClr val="accent1"/>
              </a:solidFill>
            </a:endParaRPr>
          </a:p>
        </p:txBody>
      </p:sp>
      <p:grpSp>
        <p:nvGrpSpPr>
          <p:cNvPr id="10" name="Graphic 4">
            <a:extLst>
              <a:ext uri="{FF2B5EF4-FFF2-40B4-BE49-F238E27FC236}">
                <a16:creationId xmlns:a16="http://schemas.microsoft.com/office/drawing/2014/main" id="{29557BA2-659D-C31E-A71A-36C665EEFB87}"/>
              </a:ext>
            </a:extLst>
          </p:cNvPr>
          <p:cNvGrpSpPr/>
          <p:nvPr/>
        </p:nvGrpSpPr>
        <p:grpSpPr>
          <a:xfrm rot="4075347">
            <a:off x="56552" y="6149914"/>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B313D4DF-439D-DE34-724B-6459F3F7D80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B3C2FDCF-2801-F30B-EF57-0C931232D80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2" name="Freeform 45">
                <a:extLst>
                  <a:ext uri="{FF2B5EF4-FFF2-40B4-BE49-F238E27FC236}">
                    <a16:creationId xmlns:a16="http://schemas.microsoft.com/office/drawing/2014/main" id="{015B194D-298E-E8BE-C4AE-BF59EE32E9D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F9BA3E26-41CA-8037-4470-540EC708A879}"/>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25C39E1C-6EA9-85D3-283F-3F013579BB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4C176A94-9324-7DC3-07CA-D8AB2244FD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BB2613C3-08B6-58A3-966D-DAF83C99E3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52B45F67-FC19-F58D-1453-D0DFC26B475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C86447CD-8EA9-13FA-2BDE-D64E317CE66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9" name="Freeform 42">
                <a:extLst>
                  <a:ext uri="{FF2B5EF4-FFF2-40B4-BE49-F238E27FC236}">
                    <a16:creationId xmlns:a16="http://schemas.microsoft.com/office/drawing/2014/main" id="{4E5A3FAD-F1A2-2D70-A7D7-D6836D0F29F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0" name="Freeform 43">
                <a:extLst>
                  <a:ext uri="{FF2B5EF4-FFF2-40B4-BE49-F238E27FC236}">
                    <a16:creationId xmlns:a16="http://schemas.microsoft.com/office/drawing/2014/main" id="{85B8B4BB-E8CB-31B1-0074-1D0339D0921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3883490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15225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9737" y="18155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7074" y="1660095"/>
            <a:ext cx="5466529" cy="400110"/>
          </a:xfrm>
          <a:prstGeom prst="rect">
            <a:avLst/>
          </a:prstGeom>
          <a:noFill/>
        </p:spPr>
        <p:txBody>
          <a:bodyPr wrap="square">
            <a:spAutoFit/>
          </a:bodyPr>
          <a:lstStyle/>
          <a:p>
            <a:pPr algn="l" rtl="0">
              <a:lnSpc>
                <a:spcPts val="2440"/>
              </a:lnSpc>
              <a:tabLst>
                <a:tab pos="177800" algn="l"/>
              </a:tabLst>
            </a:pPr>
            <a:r>
              <a:rPr lang="en-US" sz="2000" b="1">
                <a:solidFill>
                  <a:srgbClr val="000000"/>
                </a:solidFill>
                <a:latin typeface="Calibri" panose="020F0502020204030204" pitchFamily="34" charset="0"/>
                <a:cs typeface="Calibri" panose="020F0502020204030204" pitchFamily="34" charset="0"/>
              </a:rPr>
              <a:t>Yrityksesi rekisteröinti</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995" y="2222940"/>
            <a:ext cx="4616541"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rtl="0">
              <a:buClr>
                <a:srgbClr val="F79037"/>
              </a:buClr>
              <a:buFont typeface="+mj-lt"/>
              <a:buAutoNum type="arabicPeriod"/>
              <a:tabLst>
                <a:tab pos="177800" algn="l"/>
              </a:tabLst>
            </a:pPr>
            <a:r>
              <a:rPr lang="fi-FI" b="1" dirty="0">
                <a:solidFill>
                  <a:srgbClr val="F79037"/>
                </a:solidFill>
              </a:rPr>
              <a:t>Yrityksen nimen valinta: </a:t>
            </a:r>
            <a:r>
              <a:rPr lang="fi-FI" dirty="0">
                <a:solidFill>
                  <a:schemeClr val="tx1"/>
                </a:solidFill>
              </a:rPr>
              <a:t>Sinun on valittava yrityksellesi nimi, joka on linjassa brändisi ja visiosi kanssa sekä paikallisten nimeämissäännösten (Europa 2021) kanssa.</a:t>
            </a:r>
            <a:endParaRPr lang="fi-FI" dirty="0"/>
          </a:p>
          <a:p>
            <a:pPr marL="228600" lvl="0" indent="-228600" algn="l" rtl="0">
              <a:buClr>
                <a:srgbClr val="F79037"/>
              </a:buClr>
              <a:buFont typeface="+mj-lt"/>
              <a:buAutoNum type="arabicPeriod"/>
              <a:tabLst>
                <a:tab pos="177800" algn="l"/>
              </a:tabLst>
            </a:pPr>
            <a:r>
              <a:rPr lang="fi-FI" b="1" dirty="0">
                <a:solidFill>
                  <a:srgbClr val="F79037"/>
                </a:solidFill>
              </a:rPr>
              <a:t>Oikeudellisen rakenteen valinta: </a:t>
            </a:r>
            <a:r>
              <a:rPr lang="fi-FI" dirty="0">
                <a:solidFill>
                  <a:schemeClr val="tx1"/>
                </a:solidFill>
              </a:rPr>
              <a:t>Suunnitelmistasi ja yrityksesi koosta riippuen erilaiset oikeudelliset rakenteet voivat olla sopivia, kuten yksityinen elinkeinonharjoittaja, yhtiö, osakeyhtiö (Oy) tai yhtiö.</a:t>
            </a:r>
          </a:p>
          <a:p>
            <a:pPr marL="228600" lvl="0" indent="-228600" algn="l" rtl="0">
              <a:buClr>
                <a:srgbClr val="F79037"/>
              </a:buClr>
              <a:buFont typeface="+mj-lt"/>
              <a:buAutoNum type="arabicPeriod"/>
              <a:tabLst>
                <a:tab pos="177800" algn="l"/>
              </a:tabLst>
            </a:pPr>
            <a:r>
              <a:rPr lang="fi-FI" b="1" dirty="0">
                <a:solidFill>
                  <a:srgbClr val="F79037"/>
                </a:solidFill>
              </a:rPr>
              <a:t>Rekisteröintiprosessi: </a:t>
            </a:r>
            <a:r>
              <a:rPr lang="fi-FI" dirty="0">
                <a:solidFill>
                  <a:schemeClr val="tx1"/>
                </a:solidFill>
              </a:rPr>
              <a:t>Opit lähettämään yrityksesi rekisteröintilomakkeet, mukaan lukien tiedot tarvittavista asiakirjoista, niihin liittyvistä maksuista ja odotetusta aikataulusta.</a:t>
            </a:r>
          </a:p>
          <a:p>
            <a:pPr marL="228600" lvl="0" indent="-228600" algn="l" rtl="0">
              <a:buClr>
                <a:srgbClr val="F79037"/>
              </a:buClr>
              <a:buFont typeface="+mj-lt"/>
              <a:buAutoNum type="arabicPeriod"/>
              <a:tabLst>
                <a:tab pos="177800" algn="l"/>
              </a:tabLst>
            </a:pPr>
            <a:r>
              <a:rPr lang="fi-FI" b="1" dirty="0">
                <a:solidFill>
                  <a:srgbClr val="F79037"/>
                </a:solidFill>
              </a:rPr>
              <a:t>Lisenssien ja lupien hankkiminen: </a:t>
            </a:r>
            <a:r>
              <a:rPr lang="fi-FI" dirty="0">
                <a:solidFill>
                  <a:schemeClr val="tx1"/>
                </a:solidFill>
              </a:rPr>
              <a:t>Elintarviketeollisuutta säännellään voimakkaasti. Ohjaamme sinut yrityksesi lailliseen toimintaan tarvittavien lisenssien ja lupien tunnistamisessa ja hankkimisessa. Näitä voivat olla terveysluvat, elintarvikkeiden käsittelyluvat ja mahdollisesti alkoholiluvat</a:t>
            </a:r>
            <a:r>
              <a:rPr lang="en-US" dirty="0">
                <a:solidFill>
                  <a:schemeClr val="tx1"/>
                </a:solidFill>
              </a:rPr>
              <a:t>.</a:t>
            </a:r>
            <a:endParaRPr lang="en-US" dirty="0">
              <a:solidFill>
                <a:schemeClr val="tx1"/>
              </a:solidFill>
              <a:ea typeface="Calibri" panose="020F0502020204030204" pitchFamily="34" charset="0"/>
            </a:endParaRPr>
          </a:p>
          <a:p>
            <a:pPr marL="228600" lvl="0" indent="-228600" algn="l" rtl="0">
              <a:buClr>
                <a:srgbClr val="F79037"/>
              </a:buClr>
              <a:buFont typeface="+mj-lt"/>
              <a:buAutoNum type="arabicPeriod"/>
              <a:tabLst>
                <a:tab pos="177800" algn="l"/>
              </a:tabLst>
            </a:pPr>
            <a:endParaRPr lang="en-US" dirty="0">
              <a:solidFill>
                <a:schemeClr val="tx1"/>
              </a:solidFill>
            </a:endParaRPr>
          </a:p>
        </p:txBody>
      </p:sp>
      <p:grpSp>
        <p:nvGrpSpPr>
          <p:cNvPr id="42" name="Graphic 3">
            <a:extLst>
              <a:ext uri="{FF2B5EF4-FFF2-40B4-BE49-F238E27FC236}">
                <a16:creationId xmlns:a16="http://schemas.microsoft.com/office/drawing/2014/main" id="{051AFC9A-30FD-882B-EAB0-F3F7C64FABB4}"/>
              </a:ext>
            </a:extLst>
          </p:cNvPr>
          <p:cNvGrpSpPr/>
          <p:nvPr/>
        </p:nvGrpSpPr>
        <p:grpSpPr>
          <a:xfrm>
            <a:off x="6163291" y="911825"/>
            <a:ext cx="948245" cy="973674"/>
            <a:chOff x="986212" y="4755836"/>
            <a:chExt cx="715862" cy="735059"/>
          </a:xfrm>
        </p:grpSpPr>
        <p:sp>
          <p:nvSpPr>
            <p:cNvPr id="43" name="Freeform 42">
              <a:extLst>
                <a:ext uri="{FF2B5EF4-FFF2-40B4-BE49-F238E27FC236}">
                  <a16:creationId xmlns:a16="http://schemas.microsoft.com/office/drawing/2014/main" id="{F90923C4-DFB6-7C2C-AFB5-6860DFBEA7AB}"/>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CCE7DF36-8BC8-0EFD-E455-26BB3072205E}"/>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pPr algn="l" rtl="0"/>
              <a:endParaRPr lang="en-US"/>
            </a:p>
          </p:txBody>
        </p:sp>
      </p:gr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4051" y="2222940"/>
            <a:ext cx="1869778" cy="21741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dirty="0" err="1">
                <a:solidFill>
                  <a:schemeClr val="tx1"/>
                </a:solidFill>
              </a:rPr>
              <a:t>Yritysrekisteröinti</a:t>
            </a:r>
            <a:r>
              <a:rPr lang="en-US" b="1" dirty="0">
                <a:solidFill>
                  <a:schemeClr val="tx1"/>
                </a:solidFill>
              </a:rPr>
              <a:t> </a:t>
            </a:r>
            <a:r>
              <a:rPr lang="en-US" b="1" dirty="0" err="1">
                <a:solidFill>
                  <a:schemeClr val="tx1"/>
                </a:solidFill>
              </a:rPr>
              <a:t>tekee</a:t>
            </a:r>
            <a:r>
              <a:rPr lang="en-US" b="1" dirty="0">
                <a:solidFill>
                  <a:schemeClr val="tx1"/>
                </a:solidFill>
              </a:rPr>
              <a:t> </a:t>
            </a:r>
            <a:r>
              <a:rPr lang="en-US" b="1" dirty="0" err="1">
                <a:solidFill>
                  <a:schemeClr val="tx1"/>
                </a:solidFill>
              </a:rPr>
              <a:t>yrityksestäsi</a:t>
            </a:r>
            <a:r>
              <a:rPr lang="en-US" b="1" dirty="0">
                <a:solidFill>
                  <a:schemeClr val="tx1"/>
                </a:solidFill>
              </a:rPr>
              <a:t> </a:t>
            </a:r>
            <a:r>
              <a:rPr lang="en-US" b="1" dirty="0" err="1">
                <a:solidFill>
                  <a:schemeClr val="tx1"/>
                </a:solidFill>
              </a:rPr>
              <a:t>erillisen</a:t>
            </a:r>
            <a:r>
              <a:rPr lang="en-US" b="1" dirty="0">
                <a:solidFill>
                  <a:schemeClr val="tx1"/>
                </a:solidFill>
              </a:rPr>
              <a:t> </a:t>
            </a:r>
            <a:r>
              <a:rPr lang="en-US" b="1" dirty="0" err="1">
                <a:solidFill>
                  <a:schemeClr val="tx1"/>
                </a:solidFill>
              </a:rPr>
              <a:t>oikeushenkilön</a:t>
            </a:r>
            <a:r>
              <a:rPr lang="en-US" b="1" dirty="0">
                <a:solidFill>
                  <a:schemeClr val="tx1"/>
                </a:solidFill>
              </a:rPr>
              <a:t> ja on </a:t>
            </a:r>
            <a:r>
              <a:rPr lang="en-US" b="1" dirty="0" err="1">
                <a:solidFill>
                  <a:schemeClr val="tx1"/>
                </a:solidFill>
              </a:rPr>
              <a:t>edellytys</a:t>
            </a:r>
            <a:r>
              <a:rPr lang="en-US" b="1" dirty="0">
                <a:solidFill>
                  <a:schemeClr val="tx1"/>
                </a:solidFill>
              </a:rPr>
              <a:t> </a:t>
            </a:r>
            <a:r>
              <a:rPr lang="en-US" b="1" dirty="0" err="1">
                <a:solidFill>
                  <a:schemeClr val="tx1"/>
                </a:solidFill>
              </a:rPr>
              <a:t>viralliselle</a:t>
            </a:r>
            <a:r>
              <a:rPr lang="en-US" b="1" dirty="0">
                <a:solidFill>
                  <a:schemeClr val="tx1"/>
                </a:solidFill>
              </a:rPr>
              <a:t> </a:t>
            </a:r>
            <a:r>
              <a:rPr lang="en-US" b="1" dirty="0" err="1">
                <a:solidFill>
                  <a:schemeClr val="tx1"/>
                </a:solidFill>
              </a:rPr>
              <a:t>toiminnalle</a:t>
            </a:r>
            <a:r>
              <a:rPr lang="en-US" b="1" dirty="0">
                <a:solidFill>
                  <a:schemeClr val="tx1"/>
                </a:solidFill>
              </a:rPr>
              <a:t>. </a:t>
            </a:r>
            <a:r>
              <a:rPr lang="en-US" b="1" dirty="0" err="1">
                <a:solidFill>
                  <a:schemeClr val="tx1"/>
                </a:solidFill>
              </a:rPr>
              <a:t>Prosessi</a:t>
            </a:r>
            <a:r>
              <a:rPr lang="en-US" b="1" dirty="0">
                <a:solidFill>
                  <a:schemeClr val="tx1"/>
                </a:solidFill>
              </a:rPr>
              <a:t> </a:t>
            </a:r>
            <a:r>
              <a:rPr lang="en-US" b="1" dirty="0" err="1">
                <a:solidFill>
                  <a:schemeClr val="tx1"/>
                </a:solidFill>
              </a:rPr>
              <a:t>voi</a:t>
            </a:r>
            <a:r>
              <a:rPr lang="en-US" b="1" dirty="0">
                <a:solidFill>
                  <a:schemeClr val="tx1"/>
                </a:solidFill>
              </a:rPr>
              <a:t> </a:t>
            </a:r>
            <a:r>
              <a:rPr lang="en-US" b="1" dirty="0" err="1">
                <a:solidFill>
                  <a:schemeClr val="tx1"/>
                </a:solidFill>
              </a:rPr>
              <a:t>kuitenkin</a:t>
            </a:r>
            <a:r>
              <a:rPr lang="en-US" b="1" dirty="0">
                <a:solidFill>
                  <a:schemeClr val="tx1"/>
                </a:solidFill>
              </a:rPr>
              <a:t> olla </a:t>
            </a:r>
            <a:r>
              <a:rPr lang="en-US" b="1" dirty="0" err="1">
                <a:solidFill>
                  <a:schemeClr val="tx1"/>
                </a:solidFill>
              </a:rPr>
              <a:t>monimutkainen</a:t>
            </a:r>
            <a:r>
              <a:rPr lang="en-US" b="1" dirty="0">
                <a:solidFill>
                  <a:schemeClr val="tx1"/>
                </a:solidFill>
              </a:rPr>
              <a:t>, </a:t>
            </a:r>
            <a:r>
              <a:rPr lang="en-US" b="1" dirty="0" err="1">
                <a:solidFill>
                  <a:schemeClr val="tx1"/>
                </a:solidFill>
              </a:rPr>
              <a:t>koska</a:t>
            </a:r>
            <a:r>
              <a:rPr lang="en-US" b="1" dirty="0">
                <a:solidFill>
                  <a:schemeClr val="tx1"/>
                </a:solidFill>
              </a:rPr>
              <a:t> se </a:t>
            </a:r>
            <a:r>
              <a:rPr lang="en-US" b="1" dirty="0" err="1">
                <a:solidFill>
                  <a:schemeClr val="tx1"/>
                </a:solidFill>
              </a:rPr>
              <a:t>vaihtelee</a:t>
            </a:r>
            <a:r>
              <a:rPr lang="en-US" b="1" dirty="0">
                <a:solidFill>
                  <a:schemeClr val="tx1"/>
                </a:solidFill>
              </a:rPr>
              <a:t> </a:t>
            </a:r>
            <a:r>
              <a:rPr lang="en-US" b="1" dirty="0" err="1">
                <a:solidFill>
                  <a:schemeClr val="tx1"/>
                </a:solidFill>
              </a:rPr>
              <a:t>maittain</a:t>
            </a:r>
            <a:r>
              <a:rPr lang="en-US" b="1" dirty="0">
                <a:solidFill>
                  <a:schemeClr val="tx1"/>
                </a:solidFill>
              </a:rPr>
              <a:t> </a:t>
            </a:r>
            <a:r>
              <a:rPr lang="en-US" b="1" dirty="0" err="1">
                <a:solidFill>
                  <a:schemeClr val="tx1"/>
                </a:solidFill>
              </a:rPr>
              <a:t>Euroopan</a:t>
            </a:r>
            <a:r>
              <a:rPr lang="en-US" b="1" dirty="0">
                <a:solidFill>
                  <a:schemeClr val="tx1"/>
                </a:solidFill>
              </a:rPr>
              <a:t> </a:t>
            </a:r>
            <a:r>
              <a:rPr lang="en-US" b="1" dirty="0" err="1">
                <a:solidFill>
                  <a:schemeClr val="tx1"/>
                </a:solidFill>
              </a:rPr>
              <a:t>sisällä</a:t>
            </a:r>
            <a:r>
              <a:rPr lang="en-US" b="1" dirty="0">
                <a:solidFill>
                  <a:schemeClr val="tx1"/>
                </a:solidFill>
              </a:rPr>
              <a:t> ja </a:t>
            </a:r>
            <a:r>
              <a:rPr lang="en-US" b="1" dirty="0" err="1">
                <a:solidFill>
                  <a:schemeClr val="tx1"/>
                </a:solidFill>
              </a:rPr>
              <a:t>joskus</a:t>
            </a:r>
            <a:r>
              <a:rPr lang="en-US" b="1" dirty="0">
                <a:solidFill>
                  <a:schemeClr val="tx1"/>
                </a:solidFill>
              </a:rPr>
              <a:t> </a:t>
            </a:r>
            <a:r>
              <a:rPr lang="en-US" b="1" dirty="0" err="1">
                <a:solidFill>
                  <a:schemeClr val="tx1"/>
                </a:solidFill>
              </a:rPr>
              <a:t>jopa</a:t>
            </a:r>
            <a:r>
              <a:rPr lang="en-US" b="1" dirty="0">
                <a:solidFill>
                  <a:schemeClr val="tx1"/>
                </a:solidFill>
              </a:rPr>
              <a:t> saman </a:t>
            </a:r>
            <a:r>
              <a:rPr lang="en-US" b="1" dirty="0" err="1">
                <a:solidFill>
                  <a:schemeClr val="tx1"/>
                </a:solidFill>
              </a:rPr>
              <a:t>maan</a:t>
            </a:r>
            <a:r>
              <a:rPr lang="en-US" b="1" dirty="0">
                <a:solidFill>
                  <a:schemeClr val="tx1"/>
                </a:solidFill>
              </a:rPr>
              <a:t> </a:t>
            </a:r>
            <a:r>
              <a:rPr lang="en-US" b="1" dirty="0" err="1">
                <a:solidFill>
                  <a:schemeClr val="tx1"/>
                </a:solidFill>
              </a:rPr>
              <a:t>alueilla</a:t>
            </a:r>
            <a:r>
              <a:rPr lang="en-US" b="1" dirty="0">
                <a:solidFill>
                  <a:schemeClr val="tx1"/>
                </a:solidFill>
              </a:rPr>
              <a:t>.</a:t>
            </a:r>
          </a:p>
          <a:p>
            <a:pPr algn="l" rtl="0">
              <a:buClr>
                <a:srgbClr val="F1A0C2"/>
              </a:buClr>
              <a:tabLst>
                <a:tab pos="177800" algn="l"/>
              </a:tabLst>
            </a:pPr>
            <a:endParaRPr lang="en-US" b="1" dirty="0">
              <a:solidFill>
                <a:schemeClr val="tx1"/>
              </a:solidFill>
            </a:endParaRPr>
          </a:p>
          <a:p>
            <a:pPr algn="l" rtl="0">
              <a:buClr>
                <a:srgbClr val="F1A0C2"/>
              </a:buClr>
              <a:tabLst>
                <a:tab pos="177800" algn="l"/>
              </a:tabLst>
            </a:pPr>
            <a:r>
              <a:rPr lang="en-US" b="1" dirty="0" err="1">
                <a:solidFill>
                  <a:schemeClr val="tx1"/>
                </a:solidFill>
              </a:rPr>
              <a:t>Yleisiä</a:t>
            </a:r>
            <a:r>
              <a:rPr lang="en-US" b="1" dirty="0">
                <a:solidFill>
                  <a:schemeClr val="tx1"/>
                </a:solidFill>
              </a:rPr>
              <a:t> </a:t>
            </a:r>
            <a:r>
              <a:rPr lang="en-US" b="1" dirty="0" err="1">
                <a:solidFill>
                  <a:schemeClr val="tx1"/>
                </a:solidFill>
              </a:rPr>
              <a:t>vaiheita</a:t>
            </a:r>
            <a:r>
              <a:rPr lang="en-US" b="1" dirty="0">
                <a:solidFill>
                  <a:schemeClr val="tx1"/>
                </a:solidFill>
              </a:rPr>
              <a:t> </a:t>
            </a:r>
            <a:r>
              <a:rPr lang="en-US" b="1" dirty="0" err="1">
                <a:solidFill>
                  <a:schemeClr val="tx1"/>
                </a:solidFill>
              </a:rPr>
              <a:t>ovat</a:t>
            </a:r>
            <a:r>
              <a:rPr lang="en-US" b="1" dirty="0">
                <a:solidFill>
                  <a:schemeClr val="tx1"/>
                </a:solidFill>
              </a:rPr>
              <a:t> mm.:</a:t>
            </a:r>
          </a:p>
          <a:p>
            <a:pPr algn="l" rtl="0">
              <a:buClr>
                <a:srgbClr val="F1A0C2"/>
              </a:buClr>
              <a:tabLst>
                <a:tab pos="177800" algn="l"/>
              </a:tabLst>
            </a:pPr>
            <a:r>
              <a:rPr lang="en-US" b="1" dirty="0">
                <a:solidFill>
                  <a:schemeClr val="tx1"/>
                </a:solidFill>
              </a:rPr>
              <a:t> </a:t>
            </a: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7074" y="135528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58" name="Slide Number Placeholder 5">
            <a:extLst>
              <a:ext uri="{FF2B5EF4-FFF2-40B4-BE49-F238E27FC236}">
                <a16:creationId xmlns:a16="http://schemas.microsoft.com/office/drawing/2014/main" id="{FB02226C-262B-2FF4-EDBB-30F2CC9A860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24</a:t>
            </a:fld>
            <a:endParaRPr lang="en-US" sz="900">
              <a:solidFill>
                <a:schemeClr val="tx1"/>
              </a:solidFill>
            </a:endParaRPr>
          </a:p>
        </p:txBody>
      </p:sp>
      <p:sp>
        <p:nvSpPr>
          <p:cNvPr id="91" name="Freeform 90">
            <a:extLst>
              <a:ext uri="{FF2B5EF4-FFF2-40B4-BE49-F238E27FC236}">
                <a16:creationId xmlns:a16="http://schemas.microsoft.com/office/drawing/2014/main" id="{1B06E190-89CF-09A1-2AD7-57360B2E1A07}"/>
              </a:ext>
            </a:extLst>
          </p:cNvPr>
          <p:cNvSpPr/>
          <p:nvPr/>
        </p:nvSpPr>
        <p:spPr>
          <a:xfrm>
            <a:off x="0" y="5294278"/>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Tree>
    <p:extLst>
      <p:ext uri="{BB962C8B-B14F-4D97-AF65-F5344CB8AC3E}">
        <p14:creationId xmlns:p14="http://schemas.microsoft.com/office/powerpoint/2010/main" val="3782283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3707" y="8031902"/>
            <a:ext cx="7559674" cy="182798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0" y="1008871"/>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422" y="130181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7233" y="1146368"/>
            <a:ext cx="5466529" cy="707886"/>
          </a:xfrm>
          <a:prstGeom prst="rect">
            <a:avLst/>
          </a:prstGeom>
          <a:noFill/>
        </p:spPr>
        <p:txBody>
          <a:bodyPr wrap="square">
            <a:spAutoFit/>
          </a:bodyPr>
          <a:lstStyle/>
          <a:p>
            <a:pPr algn="l" rtl="0">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Luvat ja lisenssit</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ts val="2440"/>
              </a:lnSpc>
              <a:tabLst>
                <a:tab pos="177800" algn="l"/>
              </a:tabLst>
            </a:pPr>
            <a:endParaRPr lang="en-US" sz="2000" b="1">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5154" y="1729533"/>
            <a:ext cx="4773874" cy="634053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latin typeface="Calibri"/>
                <a:ea typeface="Calibri"/>
                <a:cs typeface="Calibri"/>
              </a:rPr>
              <a:t>Liiketoimintalupa: </a:t>
            </a:r>
            <a:r>
              <a:rPr lang="fi-FI" dirty="0">
                <a:solidFill>
                  <a:schemeClr val="tx1"/>
                </a:solidFill>
                <a:latin typeface="Calibri"/>
                <a:ea typeface="Calibri"/>
                <a:cs typeface="Calibri"/>
              </a:rPr>
              <a:t>Tämä on tavallinen toimilupa yrityksen harjoittamiseen sijainnissasi. Toimiluvan hankintaprosessi vaihtelee lainkäyttöalueen mukaan, joten tarkista paikkakuntasi tai maakuntasi toimilupatoimistosta. Tämä prosessi sisältää yleensä hakemuksen täyttämisen, maksun maksamisen ja mahdollisesti taustatarkastuksen.</a:t>
            </a:r>
          </a:p>
          <a:p>
            <a:pPr marL="228600" indent="-228600" algn="l" rtl="0">
              <a:buClr>
                <a:srgbClr val="F79037"/>
              </a:buClr>
              <a:buFont typeface="+mj-lt"/>
              <a:buAutoNum type="arabicPeriod"/>
              <a:tabLst>
                <a:tab pos="177800" algn="l"/>
              </a:tabLst>
            </a:pPr>
            <a:r>
              <a:rPr lang="fi-FI" b="1" dirty="0">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Työnantajan tunnusnumero (EIN):</a:t>
            </a:r>
            <a:r>
              <a:rPr lang="fi-FI" b="1" dirty="0">
                <a:solidFill>
                  <a:srgbClr val="F79037"/>
                </a:solidFill>
                <a:latin typeface="Calibri"/>
                <a:ea typeface="Calibri"/>
                <a:cs typeface="Calibri"/>
              </a:rPr>
              <a:t> </a:t>
            </a:r>
            <a:r>
              <a:rPr lang="fi-FI" dirty="0">
                <a:solidFill>
                  <a:schemeClr val="tx1"/>
                </a:solidFill>
                <a:latin typeface="Calibri"/>
                <a:ea typeface="Calibri"/>
                <a:cs typeface="Calibri"/>
              </a:rPr>
              <a:t>Monissa maissa sinun on hankittava EIN-tunnus (tai vastaava) verotusta varten. Se sisältää joko 8 tai 9 merkkiä, jotka voivat sisältää kirjaimia ja numeroita ie.0000000A.</a:t>
            </a:r>
          </a:p>
          <a:p>
            <a:pPr marL="228600" indent="-228600" algn="l" rtl="0">
              <a:buClr>
                <a:srgbClr val="F79037"/>
              </a:buClr>
              <a:buFont typeface="+mj-lt"/>
              <a:buAutoNum type="arabicPeriod"/>
              <a:tabLst>
                <a:tab pos="177800" algn="l"/>
              </a:tabLst>
            </a:pPr>
            <a:r>
              <a:rPr lang="fi-FI" b="1" dirty="0">
                <a:solidFill>
                  <a:schemeClr val="tx1"/>
                </a:solidFill>
                <a:latin typeface="Calibri"/>
                <a:ea typeface="Calibri"/>
                <a:cs typeface="Calibri"/>
                <a:hlinkClick r:id="rId3"/>
              </a:rPr>
              <a:t>Elintarviketoimintalupa: </a:t>
            </a:r>
            <a:r>
              <a:rPr lang="fi-FI" dirty="0">
                <a:solidFill>
                  <a:schemeClr val="tx1"/>
                </a:solidFill>
                <a:latin typeface="Calibri"/>
                <a:cs typeface="Calibri"/>
              </a:rPr>
              <a:t>Ennen toiminnan aloittamista tai toiminnan olennaista muuttumista sinun on pääsääntöisesti rekisteröitävä elintarvikealan toimintasi joko sijaintikunnan elintarvikevalvontayksikköön tai haettava toiminnallesi elintarvikevalvonnan hyväksyntä. Jokaisesta </a:t>
            </a:r>
            <a:r>
              <a:rPr lang="fi-FI" dirty="0">
                <a:solidFill>
                  <a:schemeClr val="tx1"/>
                </a:solidFill>
                <a:latin typeface="Calibri"/>
                <a:ea typeface="Calibri"/>
                <a:cs typeface="Calibri"/>
              </a:rPr>
              <a:t>ilmoitetusta yrityksestä on tehtävä erillinen ilmoitus.</a:t>
            </a:r>
          </a:p>
          <a:p>
            <a:pPr marL="365125" indent="-121920" algn="l" rtl="0">
              <a:buClr>
                <a:srgbClr val="F79037"/>
              </a:buClr>
              <a:buFont typeface="Arial" panose="020B0604020202020204" pitchFamily="34" charset="0"/>
              <a:buChar char="•"/>
              <a:tabLst>
                <a:tab pos="177800" algn="l"/>
              </a:tabLst>
            </a:pPr>
            <a:r>
              <a:rPr lang="fi-FI" dirty="0">
                <a:solidFill>
                  <a:schemeClr val="tx1"/>
                </a:solidFill>
                <a:latin typeface="Calibri"/>
                <a:ea typeface="Calibri"/>
                <a:cs typeface="Calibri"/>
              </a:rPr>
              <a:t>Tämä voidaan tehdä </a:t>
            </a:r>
            <a:r>
              <a:rPr lang="fi-FI" dirty="0">
                <a:solidFill>
                  <a:schemeClr val="tx1"/>
                </a:solidFill>
                <a:latin typeface="Calibri"/>
                <a:ea typeface="Calibri"/>
                <a:cs typeface="Calibri"/>
                <a:hlinkClick r:id="rId4"/>
              </a:rPr>
              <a:t>ilppa </a:t>
            </a:r>
            <a:r>
              <a:rPr lang="fi-FI" dirty="0">
                <a:solidFill>
                  <a:srgbClr val="F79037"/>
                </a:solidFill>
                <a:latin typeface="Calibri"/>
                <a:ea typeface="Calibri"/>
                <a:cs typeface="Calibri"/>
                <a:hlinkClick r:id="rId4"/>
              </a:rPr>
              <a:t>online-portaalin </a:t>
            </a:r>
            <a:r>
              <a:rPr lang="fi-FI" dirty="0">
                <a:solidFill>
                  <a:schemeClr val="tx1"/>
                </a:solidFill>
                <a:latin typeface="Calibri"/>
                <a:ea typeface="Calibri"/>
                <a:cs typeface="Calibri"/>
              </a:rPr>
              <a:t>kautta</a:t>
            </a:r>
            <a:r>
              <a:rPr lang="fi-FI" dirty="0">
                <a:solidFill>
                  <a:srgbClr val="F79037"/>
                </a:solidFill>
                <a:latin typeface="Calibri"/>
                <a:ea typeface="Calibri"/>
                <a:cs typeface="Calibri"/>
              </a:rPr>
              <a:t> </a:t>
            </a:r>
            <a:r>
              <a:rPr lang="fi-FI" dirty="0">
                <a:solidFill>
                  <a:schemeClr val="tx1"/>
                </a:solidFill>
                <a:latin typeface="Calibri"/>
                <a:ea typeface="Calibri"/>
                <a:cs typeface="Calibri"/>
              </a:rPr>
              <a:t>tai ottamalla yhteyttä paikalliseen elintarvikevalvontayksikköön, jonka alueella elintarvikealan yritys sijaitsee.</a:t>
            </a:r>
            <a:endParaRPr lang="fi-FI" dirty="0">
              <a:solidFill>
                <a:schemeClr val="tx1"/>
              </a:solidFill>
              <a:ea typeface="Calibri"/>
            </a:endParaRPr>
          </a:p>
          <a:p>
            <a:pPr marL="228600" indent="-228600" algn="l">
              <a:buClr>
                <a:srgbClr val="F79037"/>
              </a:buClr>
              <a:buFont typeface="+mj-lt"/>
              <a:buAutoNum type="arabicPeriod" startAt="4"/>
              <a:tabLst>
                <a:tab pos="177800" algn="l"/>
              </a:tabLst>
            </a:pPr>
            <a:r>
              <a:rPr lang="fi-FI" b="1" dirty="0">
                <a:solidFill>
                  <a:srgbClr val="F79037"/>
                </a:solidFill>
                <a:latin typeface="Calibri"/>
                <a:ea typeface="Calibri"/>
                <a:cs typeface="Calibri"/>
              </a:rPr>
              <a:t>Alkoholilupa: </a:t>
            </a:r>
            <a:r>
              <a:rPr lang="fi-FI" dirty="0">
                <a:solidFill>
                  <a:schemeClr val="tx1"/>
                </a:solidFill>
                <a:latin typeface="Calibri"/>
                <a:ea typeface="Calibri"/>
                <a:cs typeface="Calibri"/>
              </a:rPr>
              <a:t>Jos aiot tarjota alkoholia, tarvitset siihen erillisen luvan. Yksityiskohdat vaihtelevat suuresti sijainnin mukaan, mutta voit odottaa perusteellisen tarkistusprosessin, joka voi sisältää julkisen kuulemisen, taustan tarkistuksen ja huomattavia maksuja. Muista, että alkoholin tarjoilu sisältää lisävastuita, kuten sen varmistamisen, että henkilökunta on koulutettu olemaan palvelematta alaikäisiä tai näkyvästi päihtyneitä asiakkaita. Tässä on </a:t>
            </a:r>
            <a:r>
              <a:rPr lang="fi-FI" dirty="0">
                <a:solidFill>
                  <a:schemeClr val="tx1"/>
                </a:solidFill>
                <a:latin typeface="Calibri"/>
                <a:cs typeface="Calibri"/>
              </a:rPr>
              <a:t>Alkoholielinkeinorekisteri </a:t>
            </a:r>
            <a:r>
              <a:rPr lang="fi-FI" dirty="0" err="1">
                <a:solidFill>
                  <a:schemeClr val="tx1"/>
                </a:solidFill>
                <a:latin typeface="Calibri"/>
                <a:cs typeface="Calibri"/>
              </a:rPr>
              <a:t>Allun</a:t>
            </a:r>
            <a:r>
              <a:rPr lang="fi-FI" dirty="0">
                <a:solidFill>
                  <a:schemeClr val="tx1"/>
                </a:solidFill>
                <a:latin typeface="Calibri"/>
                <a:cs typeface="Calibri"/>
              </a:rPr>
              <a:t> </a:t>
            </a:r>
            <a:r>
              <a:rPr lang="fi-FI" dirty="0">
                <a:solidFill>
                  <a:srgbClr val="F79037"/>
                </a:solidFill>
                <a:latin typeface="Calibri"/>
                <a:ea typeface="Calibri"/>
                <a:cs typeface="Calibri"/>
                <a:hlinkClick r:id="rId5">
                  <a:extLst>
                    <a:ext uri="{A12FA001-AC4F-418D-AE19-62706E023703}">
                      <ahyp:hlinkClr xmlns:ahyp="http://schemas.microsoft.com/office/drawing/2018/hyperlinkcolor" val="tx"/>
                    </a:ext>
                  </a:extLst>
                </a:hlinkClick>
              </a:rPr>
              <a:t>linkki</a:t>
            </a:r>
            <a:r>
              <a:rPr lang="fi-FI" dirty="0">
                <a:solidFill>
                  <a:srgbClr val="F79037"/>
                </a:solidFill>
                <a:latin typeface="Calibri"/>
                <a:ea typeface="Calibri"/>
                <a:cs typeface="Calibri"/>
              </a:rPr>
              <a:t>, </a:t>
            </a:r>
            <a:r>
              <a:rPr lang="fi-FI" dirty="0">
                <a:solidFill>
                  <a:schemeClr val="tx1"/>
                </a:solidFill>
                <a:latin typeface="Calibri"/>
                <a:ea typeface="Calibri"/>
                <a:cs typeface="Calibri"/>
              </a:rPr>
              <a:t>miten lisenssiä haetaan.</a:t>
            </a:r>
          </a:p>
          <a:p>
            <a:pPr marL="228600" indent="-228600" algn="l" rtl="0">
              <a:buClr>
                <a:srgbClr val="F79037"/>
              </a:buClr>
              <a:buFont typeface="+mj-lt"/>
              <a:buAutoNum type="arabicPeriod" startAt="4"/>
              <a:tabLst>
                <a:tab pos="177800" algn="l"/>
              </a:tabLst>
            </a:pPr>
            <a:r>
              <a:rPr lang="fi-FI" b="1" dirty="0">
                <a:solidFill>
                  <a:srgbClr val="F79037"/>
                </a:solidFill>
                <a:latin typeface="Calibri"/>
                <a:ea typeface="Calibri"/>
                <a:cs typeface="Calibri"/>
              </a:rPr>
              <a:t>Mainostuslupa: </a:t>
            </a:r>
            <a:r>
              <a:rPr lang="fi-FI" dirty="0">
                <a:solidFill>
                  <a:schemeClr val="tx1"/>
                </a:solidFill>
                <a:latin typeface="Calibri"/>
                <a:ea typeface="Calibri"/>
                <a:cs typeface="Calibri"/>
              </a:rPr>
              <a:t>Jos suunnittelet mainoskyltin pystyttämistä yrityksellesi, saatat tarvita siihen erillisen luvan. Tarkista paikalliselta kaavoitustoimistolta.</a:t>
            </a:r>
          </a:p>
          <a:p>
            <a:pPr marL="228600" indent="-228600" algn="l" rtl="0">
              <a:buClr>
                <a:srgbClr val="F79037"/>
              </a:buClr>
              <a:buFont typeface="+mj-lt"/>
              <a:buAutoNum type="arabicPeriod" startAt="4"/>
              <a:tabLst>
                <a:tab pos="177800" algn="l"/>
              </a:tabLst>
            </a:pPr>
            <a:r>
              <a:rPr lang="fi-FI" b="1" dirty="0">
                <a:solidFill>
                  <a:srgbClr val="F79037"/>
                </a:solidFill>
                <a:latin typeface="Calibri"/>
                <a:ea typeface="Calibri"/>
                <a:cs typeface="Calibri"/>
              </a:rPr>
              <a:t>Rakennusturvallisuusluvat: </a:t>
            </a:r>
            <a:r>
              <a:rPr lang="fi-FI" dirty="0">
                <a:solidFill>
                  <a:schemeClr val="tx1"/>
                </a:solidFill>
                <a:latin typeface="Calibri"/>
                <a:ea typeface="Calibri"/>
                <a:cs typeface="Calibri"/>
              </a:rPr>
              <a:t>Sijainnistasi ja suunnittelemasi remontin luonteesta riippuen saatat tarvita lupia, jotka liittyvät paloturvallisuuteen, rakennusten terveysmääräyksiin ja kaavoitukseen.</a:t>
            </a:r>
          </a:p>
          <a:p>
            <a:pPr marL="228600" indent="-228600" algn="l" rtl="0">
              <a:buClr>
                <a:srgbClr val="F79037"/>
              </a:buClr>
              <a:buFont typeface="+mj-lt"/>
              <a:buAutoNum type="arabicPeriod" startAt="4"/>
              <a:tabLst>
                <a:tab pos="177800" algn="l"/>
              </a:tabLst>
            </a:pPr>
            <a:r>
              <a:rPr lang="fi-FI" b="1" dirty="0">
                <a:solidFill>
                  <a:srgbClr val="F79037"/>
                </a:solidFill>
                <a:latin typeface="Calibri"/>
                <a:ea typeface="Calibri"/>
                <a:cs typeface="Calibri"/>
              </a:rPr>
              <a:t>Musiikkilisenssi: </a:t>
            </a:r>
            <a:r>
              <a:rPr lang="fi-FI" dirty="0">
                <a:solidFill>
                  <a:schemeClr val="tx1"/>
                </a:solidFill>
                <a:latin typeface="Calibri"/>
                <a:ea typeface="Calibri"/>
                <a:cs typeface="Calibri"/>
              </a:rPr>
              <a:t>Jos aiot soittaa musiikkia laitoksessasi, saatat tarvita luvan musiikkioikeuksien organisaatio Teostolta.</a:t>
            </a:r>
          </a:p>
          <a:p>
            <a:pPr marL="228600" indent="-228600" algn="l" rtl="0">
              <a:buClr>
                <a:srgbClr val="F79037"/>
              </a:buClr>
              <a:buFont typeface="+mj-lt"/>
              <a:buAutoNum type="arabicPeriod" startAt="4"/>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4210" y="1729533"/>
            <a:ext cx="1869778" cy="8694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dirty="0">
                <a:solidFill>
                  <a:schemeClr val="tx1"/>
                </a:solidFill>
              </a:rPr>
              <a:t>Opas tarvittavien lupien ja lisenssien tunnistamiseen ja hankkimiseen:</a:t>
            </a:r>
          </a:p>
          <a:p>
            <a:pPr algn="l" rtl="0">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7233" y="84156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7233" y="8179659"/>
            <a:ext cx="6771795" cy="154700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Tämä ei ole kattava luettelo, ja saatat tarvita lisälupia ja lisenssejä sijainnistasi ja yrityksesi erityispiirteistä riippuen. Muista tehdä perusteellinen tutkimus ja älä epäröi pyytää lakiapua, jos olet epävarma jostakin.</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rPr>
              <a:t>Näiden lisenssien ja lupien hankintaprosessiin kuuluu yleensä hakemuksen täyttäminen, maksun maksaminen ja tarkastus- tai tarkistusprosessi. Muista seurata, milloin jokainen lisenssi tai lupa on uusittava. Ilman tarvittavia lisenssejä tai lupia toimiminen tai niiden vanheneminen voi johtaa sakkoihin ja mahdollisesti sulkemiseen.</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bg1"/>
                </a:solidFill>
                <a:highlight>
                  <a:srgbClr val="F79037"/>
                </a:highlight>
              </a:rPr>
              <a:t>Muista aina, </a:t>
            </a:r>
            <a:r>
              <a:rPr lang="fi-FI" dirty="0">
                <a:solidFill>
                  <a:schemeClr val="tx1"/>
                </a:solidFill>
              </a:rPr>
              <a:t>että paikallinen kauppakamari tai pienyrityskehityskeskus voi olla arvokas apu tässä prosessissa</a:t>
            </a:r>
            <a:r>
              <a:rPr lang="en-US" dirty="0">
                <a:solidFill>
                  <a:schemeClr val="tx1"/>
                </a:solidFill>
              </a:rPr>
              <a:t>.</a:t>
            </a:r>
          </a:p>
        </p:txBody>
      </p:sp>
      <p:sp>
        <p:nvSpPr>
          <p:cNvPr id="3" name="Slide Number Placeholder 5">
            <a:extLst>
              <a:ext uri="{FF2B5EF4-FFF2-40B4-BE49-F238E27FC236}">
                <a16:creationId xmlns:a16="http://schemas.microsoft.com/office/drawing/2014/main" id="{CC450769-B1F9-277E-51CB-C207E5B8560F}"/>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25</a:t>
            </a:fld>
            <a:endParaRPr lang="en-US" sz="900">
              <a:solidFill>
                <a:schemeClr val="tx1"/>
              </a:solidFill>
            </a:endParaRPr>
          </a:p>
        </p:txBody>
      </p:sp>
      <p:grpSp>
        <p:nvGrpSpPr>
          <p:cNvPr id="4" name="Group 3">
            <a:extLst>
              <a:ext uri="{FF2B5EF4-FFF2-40B4-BE49-F238E27FC236}">
                <a16:creationId xmlns:a16="http://schemas.microsoft.com/office/drawing/2014/main" id="{E685FBCE-AF06-4C42-3B84-F6AC3B1C8D7D}"/>
              </a:ext>
            </a:extLst>
          </p:cNvPr>
          <p:cNvGrpSpPr>
            <a:grpSpLocks noChangeAspect="1"/>
          </p:cNvGrpSpPr>
          <p:nvPr/>
        </p:nvGrpSpPr>
        <p:grpSpPr>
          <a:xfrm>
            <a:off x="6097728" y="461468"/>
            <a:ext cx="900000" cy="950550"/>
            <a:chOff x="-3634034" y="6124033"/>
            <a:chExt cx="1026183" cy="1083820"/>
          </a:xfrm>
        </p:grpSpPr>
        <p:sp>
          <p:nvSpPr>
            <p:cNvPr id="5" name="Freeform 4">
              <a:extLst>
                <a:ext uri="{FF2B5EF4-FFF2-40B4-BE49-F238E27FC236}">
                  <a16:creationId xmlns:a16="http://schemas.microsoft.com/office/drawing/2014/main" id="{311C0FDB-C1DB-EE00-359B-CE85B58F3D9E}"/>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06134AB7-DE7F-160A-5794-5683EB8D784D}"/>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DAAF98D9-10F9-7099-C1F3-8A4ADB86BF31}"/>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F609ACC3-C7B2-4069-45C8-454192733B18}"/>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D1B04557-FA26-1825-D47F-60F6684CCC0E}"/>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989FA5E0-4CFE-9EA0-64B2-B37B8C637C61}"/>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47" name="Graphic 26">
              <a:extLst>
                <a:ext uri="{FF2B5EF4-FFF2-40B4-BE49-F238E27FC236}">
                  <a16:creationId xmlns:a16="http://schemas.microsoft.com/office/drawing/2014/main" id="{B921579E-CF67-BD31-1A5E-37A945FE15E1}"/>
                </a:ext>
              </a:extLst>
            </p:cNvPr>
            <p:cNvGrpSpPr/>
            <p:nvPr/>
          </p:nvGrpSpPr>
          <p:grpSpPr>
            <a:xfrm>
              <a:off x="-3277940" y="6525643"/>
              <a:ext cx="419299" cy="543664"/>
              <a:chOff x="-3277940" y="6525643"/>
              <a:chExt cx="419299" cy="543664"/>
            </a:xfrm>
          </p:grpSpPr>
          <p:grpSp>
            <p:nvGrpSpPr>
              <p:cNvPr id="53" name="Graphic 26">
                <a:extLst>
                  <a:ext uri="{FF2B5EF4-FFF2-40B4-BE49-F238E27FC236}">
                    <a16:creationId xmlns:a16="http://schemas.microsoft.com/office/drawing/2014/main" id="{3AFD7E38-79B8-FD65-96E3-B613FE923057}"/>
                  </a:ext>
                </a:extLst>
              </p:cNvPr>
              <p:cNvGrpSpPr/>
              <p:nvPr/>
            </p:nvGrpSpPr>
            <p:grpSpPr>
              <a:xfrm>
                <a:off x="-3218299" y="6578573"/>
                <a:ext cx="342061" cy="471442"/>
                <a:chOff x="-3218299" y="6578573"/>
                <a:chExt cx="342061" cy="471442"/>
              </a:xfrm>
              <a:solidFill>
                <a:srgbClr val="F79038"/>
              </a:solidFill>
            </p:grpSpPr>
            <p:sp>
              <p:nvSpPr>
                <p:cNvPr id="55" name="Freeform 54">
                  <a:extLst>
                    <a:ext uri="{FF2B5EF4-FFF2-40B4-BE49-F238E27FC236}">
                      <a16:creationId xmlns:a16="http://schemas.microsoft.com/office/drawing/2014/main" id="{8E986057-D83F-D02C-4E60-785A9E3058BC}"/>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43709E4F-73DC-3307-60CC-99DD8FFCED3C}"/>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7E6B4A62-B0C7-5501-81F4-B3415665D4F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pPr algn="l" rtl="0"/>
                  <a:endParaRPr lang="en-US"/>
                </a:p>
              </p:txBody>
            </p:sp>
          </p:grpSp>
          <p:sp>
            <p:nvSpPr>
              <p:cNvPr id="54" name="Freeform 53">
                <a:extLst>
                  <a:ext uri="{FF2B5EF4-FFF2-40B4-BE49-F238E27FC236}">
                    <a16:creationId xmlns:a16="http://schemas.microsoft.com/office/drawing/2014/main" id="{81113986-E9B1-08CF-EFF3-D664F5FEAD01}"/>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pPr algn="l" rtl="0"/>
                <a:endParaRPr lang="en-US"/>
              </a:p>
            </p:txBody>
          </p:sp>
        </p:grpSp>
        <p:grpSp>
          <p:nvGrpSpPr>
            <p:cNvPr id="48" name="Graphic 26">
              <a:extLst>
                <a:ext uri="{FF2B5EF4-FFF2-40B4-BE49-F238E27FC236}">
                  <a16:creationId xmlns:a16="http://schemas.microsoft.com/office/drawing/2014/main" id="{6253AC54-48E8-FAF3-F510-D71D96A9DA8E}"/>
                </a:ext>
              </a:extLst>
            </p:cNvPr>
            <p:cNvGrpSpPr/>
            <p:nvPr/>
          </p:nvGrpSpPr>
          <p:grpSpPr>
            <a:xfrm>
              <a:off x="-3497210" y="6278363"/>
              <a:ext cx="573610" cy="320937"/>
              <a:chOff x="-3497210" y="6278363"/>
              <a:chExt cx="573610" cy="320937"/>
            </a:xfrm>
            <a:solidFill>
              <a:srgbClr val="000000"/>
            </a:solidFill>
          </p:grpSpPr>
          <p:sp>
            <p:nvSpPr>
              <p:cNvPr id="49" name="Freeform 48">
                <a:extLst>
                  <a:ext uri="{FF2B5EF4-FFF2-40B4-BE49-F238E27FC236}">
                    <a16:creationId xmlns:a16="http://schemas.microsoft.com/office/drawing/2014/main" id="{239CB2E3-5BD8-6C48-EC43-784CF9651869}"/>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2A2D3ED4-FD02-9A97-1778-CF7B71A6577B}"/>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66ECBD39-DE42-22F5-DDC5-89AE4ADFF190}"/>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B15D483E-6B31-31FD-071B-AE1847D415DD}"/>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9" name="TextBox 8">
            <a:extLst>
              <a:ext uri="{FF2B5EF4-FFF2-40B4-BE49-F238E27FC236}">
                <a16:creationId xmlns:a16="http://schemas.microsoft.com/office/drawing/2014/main" id="{07E60615-90D2-DE93-9742-12FD7537B878}"/>
              </a:ext>
            </a:extLst>
          </p:cNvPr>
          <p:cNvSpPr txBox="1"/>
          <p:nvPr/>
        </p:nvSpPr>
        <p:spPr>
          <a:xfrm>
            <a:off x="443158" y="3479788"/>
            <a:ext cx="2061996" cy="2031325"/>
          </a:xfrm>
          <a:prstGeom prst="rect">
            <a:avLst/>
          </a:prstGeom>
          <a:noFill/>
        </p:spPr>
        <p:txBody>
          <a:bodyPr wrap="square">
            <a:spAutoFit/>
          </a:bodyPr>
          <a:lstStyle/>
          <a:p>
            <a:pPr algn="l" rtl="0"/>
            <a:r>
              <a:rPr lang="fi-FI" sz="1050" b="0" i="0" dirty="0">
                <a:solidFill>
                  <a:srgbClr val="333333"/>
                </a:solidFill>
                <a:effectLst/>
              </a:rPr>
              <a:t>Euroopan unionin tavaramerkki (EUTM) antaa sinulle yksinoikeudet kaikissa nykyisissä ja tulevissa asioissa </a:t>
            </a:r>
            <a:r>
              <a:rPr lang="fi-FI" sz="1050" dirty="0">
                <a:solidFill>
                  <a:srgbClr val="0077AC"/>
                </a:solidFill>
                <a:hlinkClick r:id="rId6"/>
              </a:rPr>
              <a:t>Euroopan unionin jäsenvaltioissa</a:t>
            </a:r>
            <a:r>
              <a:rPr lang="fi-FI" sz="1050" b="0" i="0" u="none" strike="noStrike" dirty="0">
                <a:solidFill>
                  <a:srgbClr val="0077AC"/>
                </a:solidFill>
                <a:effectLst/>
              </a:rPr>
              <a:t> </a:t>
            </a:r>
            <a:r>
              <a:rPr lang="fi-FI" sz="1050" b="0" i="0" dirty="0">
                <a:solidFill>
                  <a:srgbClr val="333333"/>
                </a:solidFill>
                <a:effectLst/>
              </a:rPr>
              <a:t>yhdellä </a:t>
            </a:r>
            <a:r>
              <a:rPr lang="fi-FI" sz="1050" dirty="0">
                <a:solidFill>
                  <a:srgbClr val="333333"/>
                </a:solidFill>
              </a:rPr>
              <a:t>verkko</a:t>
            </a:r>
            <a:r>
              <a:rPr lang="fi-FI" sz="1050" b="0" i="0" dirty="0">
                <a:solidFill>
                  <a:srgbClr val="333333"/>
                </a:solidFill>
                <a:effectLst/>
              </a:rPr>
              <a:t>rekisteröinnillä. Se on voimassa 10 vuotta ja se voidaan uusia toistaiseksi, seuraaviksi 10 vuoden jaksoiksi.</a:t>
            </a:r>
            <a:endParaRPr lang="fi-FI" sz="1050" dirty="0">
              <a:hlinkClick r:id="rId7"/>
            </a:endParaRPr>
          </a:p>
          <a:p>
            <a:pPr algn="l" rtl="0"/>
            <a:endParaRPr lang="en-IE" sz="1050" dirty="0">
              <a:hlinkClick r:id="rId7"/>
            </a:endParaRPr>
          </a:p>
          <a:p>
            <a:pPr algn="l" rtl="0"/>
            <a:r>
              <a:rPr lang="en-IE" sz="1050" dirty="0">
                <a:hlinkClick r:id="rId7"/>
              </a:rPr>
              <a:t>www.euipo.europa.eu/apply-for-a-trade-mark</a:t>
            </a:r>
            <a:endParaRPr lang="en-IE" sz="1050" dirty="0"/>
          </a:p>
        </p:txBody>
      </p:sp>
      <p:grpSp>
        <p:nvGrpSpPr>
          <p:cNvPr id="10" name="Graphic 4">
            <a:extLst>
              <a:ext uri="{FF2B5EF4-FFF2-40B4-BE49-F238E27FC236}">
                <a16:creationId xmlns:a16="http://schemas.microsoft.com/office/drawing/2014/main" id="{B8635D4E-9138-F16C-4FA4-8490BF0968CC}"/>
              </a:ext>
            </a:extLst>
          </p:cNvPr>
          <p:cNvGrpSpPr/>
          <p:nvPr/>
        </p:nvGrpSpPr>
        <p:grpSpPr>
          <a:xfrm rot="4075347">
            <a:off x="130131" y="5457377"/>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D0373C00-9EA9-8B4E-290A-18655552151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5F538651-5087-CF5F-8088-F49D5FDB41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2" name="Freeform 45">
                <a:extLst>
                  <a:ext uri="{FF2B5EF4-FFF2-40B4-BE49-F238E27FC236}">
                    <a16:creationId xmlns:a16="http://schemas.microsoft.com/office/drawing/2014/main" id="{D6FE1D70-CE5E-341E-2F1E-EB8B2BABADE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06798F8C-2A80-CC47-75F9-3718BE7B3443}"/>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617FD0AC-2940-A34F-4E0D-82FBF718CCB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18F3DAA5-CEAD-E473-91BD-1323F25C6DA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E9950970-6585-E139-0748-4C9C66D1677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ACB1E403-E3E7-818E-9BF7-F59D9A981AE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9C909E0C-37D9-54FD-424C-03949B8B5D2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9" name="Freeform 42">
                <a:extLst>
                  <a:ext uri="{FF2B5EF4-FFF2-40B4-BE49-F238E27FC236}">
                    <a16:creationId xmlns:a16="http://schemas.microsoft.com/office/drawing/2014/main" id="{C71D29EA-A51D-AA33-6DFC-2A4A19F5C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0" name="Freeform 43">
                <a:extLst>
                  <a:ext uri="{FF2B5EF4-FFF2-40B4-BE49-F238E27FC236}">
                    <a16:creationId xmlns:a16="http://schemas.microsoft.com/office/drawing/2014/main" id="{79101D90-EE21-0023-221A-84741A176C5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25338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543138"/>
            <a:ext cx="7559674" cy="110882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039854"/>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332802"/>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177351"/>
            <a:ext cx="5466529" cy="707886"/>
          </a:xfrm>
          <a:prstGeom prst="rect">
            <a:avLst/>
          </a:prstGeom>
          <a:noFill/>
        </p:spPr>
        <p:txBody>
          <a:bodyPr wrap="square">
            <a:spAutoFit/>
          </a:bodyPr>
          <a:lstStyle/>
          <a:p>
            <a:pPr algn="l" rtl="0">
              <a:lnSpc>
                <a:spcPts val="2440"/>
              </a:lnSpc>
              <a:tabLst>
                <a:tab pos="177800" algn="l"/>
              </a:tabLst>
            </a:pPr>
            <a:r>
              <a:rPr lang="en-IE" sz="2000" b="1" kern="100" dirty="0" err="1">
                <a:solidFill>
                  <a:srgbClr val="323338"/>
                </a:solidFill>
                <a:effectLst/>
                <a:latin typeface="Calibri" panose="020F0502020204030204" pitchFamily="34" charset="0"/>
                <a:ea typeface="Calibri" panose="020F0502020204030204" pitchFamily="34" charset="0"/>
                <a:cs typeface="Calibri" panose="020F0502020204030204" pitchFamily="34" charset="0"/>
              </a:rPr>
              <a:t>Tekijänoikeus</a:t>
            </a: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ts val="2440"/>
              </a:lnSpc>
              <a:tabLst>
                <a:tab pos="177800" algn="l"/>
              </a:tabLst>
            </a:pPr>
            <a:endParaRPr lang="en-US" sz="2000" b="1" dirty="0">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1760516"/>
            <a:ext cx="4616541"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rPr>
              <a:t>Markkinointisisältö: </a:t>
            </a:r>
            <a:r>
              <a:rPr lang="fi-FI" dirty="0">
                <a:solidFill>
                  <a:schemeClr val="tx1"/>
                </a:solidFill>
              </a:rPr>
              <a:t>Kaikki markkinointitarkoituksiin tuottamasi alkuperäinen kirjoitettu sisältö, kuten mainoskopio, blogitekstit, artikkelit tai sosiaalisen median viestit, voidaan suojata tekijänoikeudella. Tämä estää muita käyttämästä sisältöäsi ilman lupaasi.</a:t>
            </a:r>
          </a:p>
          <a:p>
            <a:pPr marL="228600" indent="-228600" algn="l" rtl="0">
              <a:buClr>
                <a:srgbClr val="F79037"/>
              </a:buClr>
              <a:buFont typeface="+mj-lt"/>
              <a:buAutoNum type="arabicPeriod"/>
              <a:tabLst>
                <a:tab pos="177800" algn="l"/>
              </a:tabLst>
            </a:pPr>
            <a:r>
              <a:rPr lang="fi-FI" b="1" dirty="0">
                <a:solidFill>
                  <a:srgbClr val="F79037"/>
                </a:solidFill>
              </a:rPr>
              <a:t>Verkkosivusto: </a:t>
            </a:r>
            <a:r>
              <a:rPr lang="fi-FI" dirty="0">
                <a:solidFill>
                  <a:schemeClr val="tx1"/>
                </a:solidFill>
              </a:rPr>
              <a:t>Verkkosivustosi sisältö, mukaan lukien teksti, valokuvat ja alkuperäinen grafiikka, voidaan myös suojata tekijänoikeuksilla. Tämä koskee myös verkkosivustosi ulkoasua ja rakennetta, kunhan se on riittävän omaperäinen.</a:t>
            </a:r>
          </a:p>
          <a:p>
            <a:pPr marL="228600" indent="-228600" algn="l" rtl="0">
              <a:buClr>
                <a:srgbClr val="F79037"/>
              </a:buClr>
              <a:buFont typeface="+mj-lt"/>
              <a:buAutoNum type="arabicPeriod"/>
              <a:tabLst>
                <a:tab pos="177800" algn="l"/>
              </a:tabLst>
            </a:pPr>
            <a:r>
              <a:rPr lang="fi-FI" b="1" dirty="0">
                <a:solidFill>
                  <a:srgbClr val="F79037"/>
                </a:solidFill>
              </a:rPr>
              <a:t>Pakkaus: </a:t>
            </a:r>
            <a:r>
              <a:rPr lang="fi-FI" dirty="0">
                <a:solidFill>
                  <a:schemeClr val="tx1"/>
                </a:solidFill>
              </a:rPr>
              <a:t>Kaikki tuotteen pakkauksessa oleva alkuperäinen teksti tai grafiikka voidaan suojata tekijänoikeuksilla.</a:t>
            </a:r>
          </a:p>
          <a:p>
            <a:pPr marL="228600" indent="-228600" algn="l" rtl="0">
              <a:buClr>
                <a:srgbClr val="F79037"/>
              </a:buClr>
              <a:buFont typeface="+mj-lt"/>
              <a:buAutoNum type="arabicPeriod"/>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760516"/>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Tekijänoikeus on eräänlainen immateriaalioikeuksien suoja, joka voi olla erittäin tärkeä elintarvikeyrityksille. Euroopassa tekijänoikeuslait suojaavat alkuperäisiä teoksia, mukaan lukien kirjalliset, näytelmä-, musiikilliset, taiteelliset ja tietyt muut henkiset teokset.</a:t>
            </a:r>
          </a:p>
          <a:p>
            <a:pPr algn="l" rtl="0">
              <a:buClr>
                <a:srgbClr val="F1A0C2"/>
              </a:buClr>
              <a:tabLst>
                <a:tab pos="177800" algn="l"/>
              </a:tabLst>
            </a:pPr>
            <a:r>
              <a:rPr lang="fi-FI" b="1" dirty="0">
                <a:solidFill>
                  <a:schemeClr val="tx1"/>
                </a:solidFill>
              </a:rPr>
              <a:t>Tekijänoikeus voi suojata elintarvikealan yritystä:</a:t>
            </a:r>
          </a:p>
          <a:p>
            <a:pPr algn="l" rtl="0">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872544"/>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6724" y="8730228"/>
            <a:ext cx="6425434" cy="9217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bg1"/>
                </a:solidFill>
                <a:highlight>
                  <a:srgbClr val="F79037"/>
                </a:highlight>
              </a:rPr>
              <a:t>Muista</a:t>
            </a:r>
            <a:r>
              <a:rPr lang="fi-FI" dirty="0">
                <a:solidFill>
                  <a:schemeClr val="tx1"/>
                </a:solidFill>
              </a:rPr>
              <a:t>, että tekijänoikeus ei suojaa ideoita, vain niiden ilmaisua. Et esimerkiksi voi suojata tekijänoikeuksia reseptille, mutta voit suojata tietyn reseptin kirjallisen kuvauksen tai kuvan.</a:t>
            </a:r>
          </a:p>
          <a:p>
            <a:pPr rtl="0">
              <a:lnSpc>
                <a:spcPts val="1220"/>
              </a:lnSpc>
              <a:buClr>
                <a:srgbClr val="F1A0C2"/>
              </a:buClr>
              <a:tabLst>
                <a:tab pos="177800" algn="l"/>
              </a:tabLst>
            </a:pPr>
            <a:r>
              <a:rPr lang="fi-FI" dirty="0">
                <a:solidFill>
                  <a:schemeClr val="tx1"/>
                </a:solidFill>
              </a:rPr>
              <a:t>Yksityiskohtaisempia neuvoja varten, varsinkin jos olet tekemisissä monimutkaisen tilanteen tai suurien rahasummien kanssa, ota yhteyttä asianajajaan tai immateriaalioikeuslakiin erikoistuneeseen ammattilaiseen.</a:t>
            </a:r>
          </a:p>
          <a:p>
            <a:pPr rtl="0">
              <a:lnSpc>
                <a:spcPts val="1220"/>
              </a:lnSpc>
              <a:buClr>
                <a:srgbClr val="F1A0C2"/>
              </a:buClr>
              <a:tabLst>
                <a:tab pos="177800" algn="l"/>
              </a:tabLst>
            </a:pPr>
            <a:endParaRPr lang="en-US" dirty="0">
              <a:solidFill>
                <a:schemeClr val="tx1"/>
              </a:solidFill>
            </a:endParaRP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2494645" y="4728260"/>
            <a:ext cx="4616541" cy="34308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rPr>
              <a:t>Automaattinen suojaus: </a:t>
            </a:r>
            <a:r>
              <a:rPr lang="fi-FI" dirty="0">
                <a:solidFill>
                  <a:schemeClr val="tx1"/>
                </a:solidFill>
              </a:rPr>
              <a:t>Euroopan unionissa tekijänoikeussuoja on automaattinen eikä vaadi rekisteröintiä. Heti kun alkuperäinen teos luodaan ja kiinnitetään konkreettiselle välineelle (kuten kirjoitetaan ylös tai tallennetaan tietokoneelle), se on tekijänoikeussuojattu. Tekijänoikeutesi voi kuitenkin olla tarpeen rekisteröidä, jos haluat nostaa kanteen loukkauksesta.</a:t>
            </a:r>
          </a:p>
          <a:p>
            <a:pPr marL="228600" indent="-228600" algn="l" rtl="0">
              <a:buClr>
                <a:srgbClr val="F79037"/>
              </a:buClr>
              <a:buFont typeface="+mj-lt"/>
              <a:buAutoNum type="arabicPeriod"/>
              <a:tabLst>
                <a:tab pos="177800" algn="l"/>
              </a:tabLst>
            </a:pPr>
            <a:r>
              <a:rPr lang="fi-FI" b="1" dirty="0">
                <a:solidFill>
                  <a:srgbClr val="F79037"/>
                </a:solidFill>
              </a:rPr>
              <a:t>Työsi merkitseminen: </a:t>
            </a:r>
            <a:r>
              <a:rPr lang="fi-FI" dirty="0">
                <a:solidFill>
                  <a:schemeClr val="tx1"/>
                </a:solidFill>
              </a:rPr>
              <a:t>On hyvä käytäntö sisällyttää teoksiisi tekijänoikeusilmoitus. Tämä sisältää yleensä sanan "copyright" tai tekijänoikeussymbolin (©), ensimmäisen julkaisuvuoden ja tekijänoikeuden omistajan nimen. Esimerkki: © 2023 Yrityksesi nimi. Tämä ei ole lakisääteistä useimmissa Euroopan maissa, mutta se voi estää loukkaukset ja helpottaa oikeudenkäyntiä, jos joku loukkaa työtäsi.</a:t>
            </a:r>
          </a:p>
          <a:p>
            <a:pPr marL="228600" indent="-228600" algn="l" rtl="0">
              <a:buClr>
                <a:srgbClr val="F79037"/>
              </a:buClr>
              <a:buFont typeface="+mj-lt"/>
              <a:buAutoNum type="arabicPeriod"/>
              <a:tabLst>
                <a:tab pos="177800" algn="l"/>
              </a:tabLst>
            </a:pPr>
            <a:r>
              <a:rPr lang="fi-FI" b="1" dirty="0">
                <a:solidFill>
                  <a:srgbClr val="F79037"/>
                </a:solidFill>
              </a:rPr>
              <a:t>Tekijänoikeuden kesto: </a:t>
            </a:r>
            <a:r>
              <a:rPr lang="fi-FI" dirty="0">
                <a:solidFill>
                  <a:schemeClr val="tx1"/>
                </a:solidFill>
              </a:rPr>
              <a:t>Euroopan unionissa tekijänoikeus on yleensä voimassa 70 vuotta tekijän kuoleman jälkeen. Jos tekijä on yritys, tekijänoikeus on voimassa 70 vuotta julkaisupäivästä (Kusturovic2020)</a:t>
            </a:r>
          </a:p>
          <a:p>
            <a:pPr marL="228600" indent="-228600" algn="l" rtl="0">
              <a:buClr>
                <a:srgbClr val="F79037"/>
              </a:buClr>
              <a:buFont typeface="+mj-lt"/>
              <a:buAutoNum type="arabicPeriod"/>
              <a:tabLst>
                <a:tab pos="177800" algn="l"/>
              </a:tabLst>
            </a:pPr>
            <a:r>
              <a:rPr lang="fi-FI" b="1" dirty="0">
                <a:solidFill>
                  <a:srgbClr val="F79037"/>
                </a:solidFill>
              </a:rPr>
              <a:t>Oikeutesi toteuttaminen: </a:t>
            </a:r>
            <a:r>
              <a:rPr lang="fi-FI" dirty="0">
                <a:solidFill>
                  <a:schemeClr val="tx1"/>
                </a:solidFill>
              </a:rPr>
              <a:t>Jos joku käyttää tekijänoikeudella suojattua teostasi ilman lupaasi, voit ryhtyä oikeustoimiin häntä vastaan. Tämä voi tarkoittaa lopetuskirjeen lähettämistä, kanteen nostamista tai rikkomisesta ilmoittamista verkkosivustolle tai verkkoalustalle.</a:t>
            </a:r>
          </a:p>
          <a:p>
            <a:pPr marL="228600" indent="-228600" algn="l" rtl="0">
              <a:buClr>
                <a:srgbClr val="F79037"/>
              </a:buClr>
              <a:buFont typeface="+mj-lt"/>
              <a:buAutoNum type="arabicPeriod"/>
              <a:tabLst>
                <a:tab pos="177800" algn="l"/>
              </a:tabLst>
            </a:pPr>
            <a:endParaRPr lang="en-US" dirty="0">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73701" y="472826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Tässä on mitä sinun tulee tietää näiden materiaalien tekijänoikeuksista:</a:t>
            </a:r>
          </a:p>
          <a:p>
            <a:pPr algn="l" rtl="0">
              <a:buClr>
                <a:srgbClr val="F1A0C2"/>
              </a:buClr>
              <a:tabLst>
                <a:tab pos="177800" algn="l"/>
              </a:tabLst>
            </a:pPr>
            <a:endParaRPr lang="en-US">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13708" y="445928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26</a:t>
            </a:fld>
            <a:endParaRPr lang="en-US" sz="900">
              <a:solidFill>
                <a:schemeClr val="tx1"/>
              </a:solidFill>
            </a:endParaRPr>
          </a:p>
        </p:txBody>
      </p:sp>
      <p:grpSp>
        <p:nvGrpSpPr>
          <p:cNvPr id="43" name="Group 42">
            <a:extLst>
              <a:ext uri="{FF2B5EF4-FFF2-40B4-BE49-F238E27FC236}">
                <a16:creationId xmlns:a16="http://schemas.microsoft.com/office/drawing/2014/main" id="{04AC0548-C9DE-412B-EF77-AB9723228F5A}"/>
              </a:ext>
            </a:extLst>
          </p:cNvPr>
          <p:cNvGrpSpPr>
            <a:grpSpLocks noChangeAspect="1"/>
          </p:cNvGrpSpPr>
          <p:nvPr/>
        </p:nvGrpSpPr>
        <p:grpSpPr>
          <a:xfrm>
            <a:off x="6009976" y="504724"/>
            <a:ext cx="900000" cy="948207"/>
            <a:chOff x="-2301651" y="6153847"/>
            <a:chExt cx="1028718" cy="1083820"/>
          </a:xfrm>
        </p:grpSpPr>
        <p:sp>
          <p:nvSpPr>
            <p:cNvPr id="44" name="Freeform 43">
              <a:extLst>
                <a:ext uri="{FF2B5EF4-FFF2-40B4-BE49-F238E27FC236}">
                  <a16:creationId xmlns:a16="http://schemas.microsoft.com/office/drawing/2014/main" id="{4348002D-A045-160F-B9E5-48E7AB5A8279}"/>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pPr algn="l" rtl="0"/>
              <a:endParaRPr lang="en-US"/>
            </a:p>
          </p:txBody>
        </p:sp>
        <p:grpSp>
          <p:nvGrpSpPr>
            <p:cNvPr id="47" name="Graphic 26">
              <a:extLst>
                <a:ext uri="{FF2B5EF4-FFF2-40B4-BE49-F238E27FC236}">
                  <a16:creationId xmlns:a16="http://schemas.microsoft.com/office/drawing/2014/main" id="{904574E9-0290-A53A-DE1C-96B42EC41BB2}"/>
                </a:ext>
              </a:extLst>
            </p:cNvPr>
            <p:cNvGrpSpPr/>
            <p:nvPr/>
          </p:nvGrpSpPr>
          <p:grpSpPr>
            <a:xfrm>
              <a:off x="-2301651" y="6153847"/>
              <a:ext cx="1028718" cy="1083820"/>
              <a:chOff x="-2301651" y="6153847"/>
              <a:chExt cx="1028718" cy="1083820"/>
            </a:xfrm>
            <a:solidFill>
              <a:srgbClr val="000000"/>
            </a:solidFill>
          </p:grpSpPr>
          <p:sp>
            <p:nvSpPr>
              <p:cNvPr id="48" name="Freeform 47">
                <a:extLst>
                  <a:ext uri="{FF2B5EF4-FFF2-40B4-BE49-F238E27FC236}">
                    <a16:creationId xmlns:a16="http://schemas.microsoft.com/office/drawing/2014/main" id="{66CE997C-0955-1C79-08CB-31434131D082}"/>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F81A8290-2D8F-EDB8-5FD0-EF431677DEF6}"/>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78D1724B-D291-1ED0-6D07-C17A63BAB055}"/>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7C29C3A3-8696-902B-B554-D2F9F4F7BAE1}"/>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A158B9FD-A0C1-301A-D06B-94BE426A7192}"/>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56B04702-72E5-BBFA-DECB-4113B4ACB80A}"/>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356966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334010"/>
            <a:ext cx="7559674" cy="156767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9" y="111936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41231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256864"/>
            <a:ext cx="5466529" cy="400110"/>
          </a:xfrm>
          <a:prstGeom prst="rect">
            <a:avLst/>
          </a:prstGeom>
          <a:noFill/>
        </p:spPr>
        <p:txBody>
          <a:bodyPr wrap="square">
            <a:spAutoFit/>
          </a:bodyPr>
          <a:lstStyle/>
          <a:p>
            <a:pPr algn="l" rtl="0">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Tavaramerkin rekisteröinti</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840029"/>
            <a:ext cx="4616541" cy="64171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rPr>
              <a:t>Ymmärrä mikä voi olla tavaramerkki: </a:t>
            </a:r>
            <a:r>
              <a:rPr lang="fi-FI" dirty="0">
                <a:solidFill>
                  <a:schemeClr val="tx1"/>
                </a:solidFill>
              </a:rPr>
              <a:t>Tavaramerkit voivat sisältää sanoja, logoja, muotoja, värejä, ääniä tai mitä tahansa näiden yhdistelmiä. Tärkein tekijä on, että niiden on oltava erottuvia ja pystyttävä erottamaan tuotteesi tai palvelusi muiden yritysten tuotteista.</a:t>
            </a:r>
          </a:p>
          <a:p>
            <a:pPr marL="228600" indent="-228600" algn="l" rtl="0">
              <a:buClr>
                <a:srgbClr val="F79037"/>
              </a:buClr>
              <a:buFont typeface="+mj-lt"/>
              <a:buAutoNum type="arabicPeriod"/>
              <a:tabLst>
                <a:tab pos="177800" algn="l"/>
              </a:tabLst>
            </a:pPr>
            <a:r>
              <a:rPr lang="fi-FI" b="1" dirty="0">
                <a:solidFill>
                  <a:srgbClr val="F79037"/>
                </a:solidFill>
              </a:rPr>
              <a:t>Tutki olemassa olevia tavaramerkkejä: </a:t>
            </a:r>
            <a:r>
              <a:rPr lang="fi-FI" dirty="0">
                <a:solidFill>
                  <a:schemeClr val="tx1"/>
                </a:solidFill>
              </a:rPr>
              <a:t>Ennen tavaramerkin hakemista sinun tulee tehdä perusteellinen haku varmistaaksesi, että haluamasi tavaramerkki ei ole jo käytössä tai rekisteröity toisessa yrityksessä. Tämä voidaan tehdä </a:t>
            </a:r>
            <a:r>
              <a:rPr lang="fi-FI" dirty="0" err="1">
                <a:solidFill>
                  <a:schemeClr val="tx1"/>
                </a:solidFill>
              </a:rPr>
              <a:t>EUIPO:n</a:t>
            </a:r>
            <a:r>
              <a:rPr lang="fi-FI" dirty="0">
                <a:solidFill>
                  <a:schemeClr val="tx1"/>
                </a:solidFill>
              </a:rPr>
              <a:t> </a:t>
            </a:r>
            <a:r>
              <a:rPr lang="fi-FI" dirty="0" err="1">
                <a:solidFill>
                  <a:schemeClr val="tx1"/>
                </a:solidFill>
              </a:rPr>
              <a:t>eSearchplus</a:t>
            </a:r>
            <a:r>
              <a:rPr lang="fi-FI" dirty="0">
                <a:solidFill>
                  <a:schemeClr val="tx1"/>
                </a:solidFill>
              </a:rPr>
              <a:t> tietokannan kautta.</a:t>
            </a:r>
          </a:p>
          <a:p>
            <a:pPr marL="228600" indent="-228600" algn="l" rtl="0">
              <a:buClr>
                <a:srgbClr val="F79037"/>
              </a:buClr>
              <a:buFont typeface="+mj-lt"/>
              <a:buAutoNum type="arabicPeriod"/>
              <a:tabLst>
                <a:tab pos="177800" algn="l"/>
              </a:tabLst>
            </a:pPr>
            <a:r>
              <a:rPr lang="fi-FI" b="1" dirty="0">
                <a:solidFill>
                  <a:srgbClr val="F79037"/>
                </a:solidFill>
              </a:rPr>
              <a:t>Valmistele hakemuksesi: </a:t>
            </a:r>
            <a:r>
              <a:rPr lang="fi-FI" dirty="0">
                <a:solidFill>
                  <a:schemeClr val="tx1"/>
                </a:solidFill>
              </a:rPr>
              <a:t>EU-tavaramerkin rekisteröimiseksi sinun on valmisteltava seuraavat asiat:</a:t>
            </a:r>
          </a:p>
          <a:p>
            <a:pPr marL="355600" indent="-166688" algn="l" rtl="0">
              <a:buClr>
                <a:srgbClr val="F79037"/>
              </a:buClr>
              <a:buFont typeface="Arial" panose="020B0604020202020204" pitchFamily="34" charset="0"/>
              <a:buChar char="•"/>
              <a:tabLst>
                <a:tab pos="177800" algn="l"/>
              </a:tabLst>
            </a:pPr>
            <a:r>
              <a:rPr lang="fi-FI" dirty="0">
                <a:solidFill>
                  <a:schemeClr val="tx1"/>
                </a:solidFill>
              </a:rPr>
              <a:t>Selkeä esitys tavaramerkistäsi. Tämä voi olla kuva, jos tavaramerkkisi on logo tai sanojen ja grafiikan yhdistelmä.</a:t>
            </a:r>
          </a:p>
          <a:p>
            <a:pPr marL="355600" indent="-166688" algn="l" rtl="0">
              <a:buClr>
                <a:srgbClr val="F79037"/>
              </a:buClr>
              <a:buFont typeface="Arial" panose="020B0604020202020204" pitchFamily="34" charset="0"/>
              <a:buChar char="•"/>
              <a:tabLst>
                <a:tab pos="177800" algn="l"/>
              </a:tabLst>
            </a:pPr>
            <a:r>
              <a:rPr lang="fi-FI" dirty="0">
                <a:solidFill>
                  <a:schemeClr val="tx1"/>
                </a:solidFill>
              </a:rPr>
              <a:t>Luettelo tuotteista tai palveluista, joita tavaramerkkisi edustaa, luokiteltuna </a:t>
            </a:r>
            <a:r>
              <a:rPr lang="fi-FI" dirty="0" err="1">
                <a:solidFill>
                  <a:schemeClr val="tx1"/>
                </a:solidFill>
                <a:hlinkClick r:id="rId2"/>
              </a:rPr>
              <a:t>Nice</a:t>
            </a:r>
            <a:r>
              <a:rPr lang="fi-FI" dirty="0">
                <a:solidFill>
                  <a:schemeClr val="tx1"/>
                </a:solidFill>
                <a:hlinkClick r:id="rId2"/>
              </a:rPr>
              <a:t> </a:t>
            </a:r>
            <a:r>
              <a:rPr lang="fi-FI" dirty="0" err="1">
                <a:solidFill>
                  <a:schemeClr val="tx1"/>
                </a:solidFill>
                <a:hlinkClick r:id="rId2"/>
              </a:rPr>
              <a:t>Classification</a:t>
            </a:r>
            <a:r>
              <a:rPr lang="fi-FI" dirty="0">
                <a:solidFill>
                  <a:schemeClr val="tx1"/>
                </a:solidFill>
                <a:hlinkClick r:id="rId2"/>
              </a:rPr>
              <a:t> NCL -luokituksen mukaan</a:t>
            </a:r>
            <a:r>
              <a:rPr lang="fi-FI" dirty="0">
                <a:solidFill>
                  <a:schemeClr val="tx1"/>
                </a:solidFill>
              </a:rPr>
              <a:t>, joka on kansainvälinen tavara- ja palveluluokitus tavaramerkkien rekisteröintiä varten.</a:t>
            </a:r>
          </a:p>
          <a:p>
            <a:pPr marL="228600" indent="-228600" algn="l" rtl="0">
              <a:buClr>
                <a:srgbClr val="F79037"/>
              </a:buClr>
              <a:buFont typeface="+mj-lt"/>
              <a:buAutoNum type="arabicPeriod" startAt="4"/>
              <a:tabLst>
                <a:tab pos="177800" algn="l"/>
              </a:tabLst>
            </a:pPr>
            <a:r>
              <a:rPr lang="fi-FI" b="1" dirty="0">
                <a:solidFill>
                  <a:srgbClr val="F79037"/>
                </a:solidFill>
              </a:rPr>
              <a:t>Jätä hakemuksesi: </a:t>
            </a:r>
            <a:r>
              <a:rPr lang="fi-FI" dirty="0">
                <a:solidFill>
                  <a:schemeClr val="tx1"/>
                </a:solidFill>
              </a:rPr>
              <a:t>EU-tavaramerkkihakemuksen voi jättää verkossa </a:t>
            </a:r>
            <a:r>
              <a:rPr lang="fi-FI" dirty="0" err="1">
                <a:solidFill>
                  <a:schemeClr val="tx1"/>
                </a:solidFill>
              </a:rPr>
              <a:t>EUIPO:n</a:t>
            </a:r>
            <a:r>
              <a:rPr lang="fi-FI" dirty="0">
                <a:solidFill>
                  <a:schemeClr val="tx1"/>
                </a:solidFill>
              </a:rPr>
              <a:t> verkkosivuston kautta. Voit jättää hakemuksen itse tai palkata tavaramerkkiasiamiehen tekemään sen puolestasi.</a:t>
            </a:r>
          </a:p>
          <a:p>
            <a:pPr marL="228600" indent="-228600" algn="l" rtl="0">
              <a:buClr>
                <a:srgbClr val="F79037"/>
              </a:buClr>
              <a:buFont typeface="+mj-lt"/>
              <a:buAutoNum type="arabicPeriod" startAt="4"/>
              <a:tabLst>
                <a:tab pos="177800" algn="l"/>
              </a:tabLst>
            </a:pPr>
            <a:r>
              <a:rPr lang="fi-FI" b="1" dirty="0">
                <a:solidFill>
                  <a:srgbClr val="F79037"/>
                </a:solidFill>
              </a:rPr>
              <a:t>Maksa maksu: </a:t>
            </a:r>
            <a:r>
              <a:rPr lang="fi-FI" dirty="0">
                <a:solidFill>
                  <a:schemeClr val="tx1"/>
                </a:solidFill>
              </a:rPr>
              <a:t>Hakemuksen jättämisen jälkeen sinun on maksettava hakemusmaksu. Perusmaksu kattaa yhden tavara- tai palveluluokan. Jokaisesta lisäkurssista, jonka haluat sisällyttää hakemukseesi, on lisämaksu.</a:t>
            </a:r>
          </a:p>
          <a:p>
            <a:pPr marL="228600" indent="-228600" algn="l" rtl="0">
              <a:buClr>
                <a:srgbClr val="F79037"/>
              </a:buClr>
              <a:buFont typeface="+mj-lt"/>
              <a:buAutoNum type="arabicPeriod" startAt="4"/>
              <a:tabLst>
                <a:tab pos="177800" algn="l"/>
              </a:tabLst>
            </a:pPr>
            <a:r>
              <a:rPr lang="fi-FI" b="1" dirty="0" err="1">
                <a:solidFill>
                  <a:srgbClr val="F79037"/>
                </a:solidFill>
              </a:rPr>
              <a:t>EUIPO:n</a:t>
            </a:r>
            <a:r>
              <a:rPr lang="fi-FI" b="1" dirty="0">
                <a:solidFill>
                  <a:srgbClr val="F79037"/>
                </a:solidFill>
              </a:rPr>
              <a:t> tarkastus: </a:t>
            </a:r>
            <a:r>
              <a:rPr lang="fi-FI" dirty="0">
                <a:solidFill>
                  <a:schemeClr val="tx1"/>
                </a:solidFill>
              </a:rPr>
              <a:t>Kun hakemuksesi on lähetetty ja maksu on maksettu, EUIPO tutkii hakemuksesi. Tämä sisältää sen tarkistamisen, että se täyttää muodolliset vaatimukset ja että merkki on erottamiskykyinen eikä kuvaava tai harhaanjohtava. EUIPO tarkistaa myös, ettei se ole ristiriidassa olemassa olevien tavaramerkkien kanssa.</a:t>
            </a:r>
          </a:p>
          <a:p>
            <a:pPr marL="228600" indent="-228600" algn="l" rtl="0">
              <a:buClr>
                <a:srgbClr val="F79037"/>
              </a:buClr>
              <a:buFont typeface="+mj-lt"/>
              <a:buAutoNum type="arabicPeriod" startAt="4"/>
              <a:tabLst>
                <a:tab pos="177800" algn="l"/>
              </a:tabLst>
            </a:pPr>
            <a:r>
              <a:rPr lang="fi-FI" b="1" dirty="0">
                <a:solidFill>
                  <a:srgbClr val="F79037"/>
                </a:solidFill>
              </a:rPr>
              <a:t>Tutkintavaihe: </a:t>
            </a:r>
            <a:r>
              <a:rPr lang="fi-FI" dirty="0">
                <a:solidFill>
                  <a:schemeClr val="tx1"/>
                </a:solidFill>
              </a:rPr>
              <a:t>Jos hakemuksesi läpäisee kokeen, se julkaistaan ​​EU </a:t>
            </a:r>
            <a:r>
              <a:rPr lang="fi-FI" i="1" dirty="0">
                <a:solidFill>
                  <a:schemeClr val="tx1"/>
                </a:solidFill>
              </a:rPr>
              <a:t>Trade Marks </a:t>
            </a:r>
            <a:r>
              <a:rPr lang="fi-FI" i="1" dirty="0" err="1">
                <a:solidFill>
                  <a:schemeClr val="tx1"/>
                </a:solidFill>
              </a:rPr>
              <a:t>Bulletin:ssa</a:t>
            </a:r>
            <a:r>
              <a:rPr lang="fi-FI" dirty="0">
                <a:solidFill>
                  <a:schemeClr val="tx1"/>
                </a:solidFill>
              </a:rPr>
              <a:t>. Muilla tavaramerkin omistajilla on sitten kolme kuukautta aikaa tehdä väite, jos he uskovat, että tavaramerkkisi loukkaa heidän oikeuksiaan.</a:t>
            </a:r>
          </a:p>
          <a:p>
            <a:pPr marL="228600" indent="-228600" algn="l" rtl="0">
              <a:buClr>
                <a:srgbClr val="F79037"/>
              </a:buClr>
              <a:buFont typeface="+mj-lt"/>
              <a:buAutoNum type="arabicPeriod" startAt="4"/>
              <a:tabLst>
                <a:tab pos="177800" algn="l"/>
              </a:tabLst>
            </a:pPr>
            <a:r>
              <a:rPr lang="fi-FI" b="1" dirty="0">
                <a:solidFill>
                  <a:srgbClr val="F79037"/>
                </a:solidFill>
              </a:rPr>
              <a:t>Rekisteröinti: </a:t>
            </a:r>
            <a:r>
              <a:rPr lang="fi-FI" dirty="0">
                <a:solidFill>
                  <a:schemeClr val="tx1"/>
                </a:solidFill>
              </a:rPr>
              <a:t>Jos vastalauseita ei ole jätetty tai jos vastalauseita on ratkaistu sinun eduksesi, tavaramerkkisi rekisteröidään. Saat rekisteröintitodistuksen, ja tavaramerkkisi julkaistaan ​​rekisteröitynä EU:n tavaramerkkitiedotteessa.</a:t>
            </a:r>
          </a:p>
          <a:p>
            <a:pPr marL="228600" indent="-228600" algn="l" rtl="0">
              <a:buClr>
                <a:srgbClr val="F79037"/>
              </a:buClr>
              <a:buFont typeface="+mj-lt"/>
              <a:buAutoNum type="arabicPeriod" startAt="4"/>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840029"/>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Tavaramerkin rekisteröinti elintarvikeyrityksellesi Euroopassa voi suojata tuotenimeäsi, logoasi, iskulausettasi tai muita tunnistemerkkejä. Tämä voi estää muita käyttämästä samanlaisia ​​merkkejä, jotka voivat hämmentää asiakkaita. Tässä on vaiheittainen opas tavaramerkin rekisteröimiseen Euroopan unionissa (EU) Euroopan unionin henkisen omaisuuden viraston (EUIPO) kautta:</a:t>
            </a:r>
          </a:p>
          <a:p>
            <a:pPr algn="l" rtl="0">
              <a:buClr>
                <a:srgbClr val="F1A0C2"/>
              </a:buClr>
              <a:tabLst>
                <a:tab pos="177800" algn="l"/>
              </a:tabLst>
            </a:pPr>
            <a:r>
              <a:rPr lang="en-US" b="1" dirty="0">
                <a:solidFill>
                  <a:schemeClr val="tx1"/>
                </a:solidFill>
              </a:rPr>
              <a:t> </a:t>
            </a: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95205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8764" y="8583192"/>
            <a:ext cx="6425434" cy="98750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b="1" dirty="0">
                <a:solidFill>
                  <a:schemeClr val="bg1"/>
                </a:solidFill>
                <a:highlight>
                  <a:srgbClr val="F79037"/>
                </a:highlight>
              </a:rPr>
              <a:t>Huomaa,</a:t>
            </a:r>
            <a:r>
              <a:rPr lang="fi-FI" b="1" dirty="0">
                <a:solidFill>
                  <a:schemeClr val="bg1"/>
                </a:solidFill>
              </a:rPr>
              <a:t> </a:t>
            </a:r>
            <a:r>
              <a:rPr lang="fi-FI" dirty="0">
                <a:solidFill>
                  <a:schemeClr val="tx1"/>
                </a:solidFill>
              </a:rPr>
              <a:t>että EU-tavaramerkki antaa suojan kaikissa EU:n jäsenvaltioissa. Jos haluat suojan vain tietyssä maassa, sinun tulee hakea kansallista tavaramerkkiä kyseisessä maassa.</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rPr>
              <a:t>Tämä on yleinen opas, ja tarkka prosessi voi vaihdella yrityksesi ja tavaramerkkisi erityispiirteiden mukaan. Jos olet epävarma jostakin tämän prosessin osasta, saattaa olla syytä kääntyä tavaramerkkilakimiehen puoleen. Muista, että rekisteröity tavaramerkki on arvokas omaisuus, joka voi suojata brändiäsi ja yritystäsi.</a:t>
            </a:r>
          </a:p>
          <a:p>
            <a:pPr rtl="0">
              <a:lnSpc>
                <a:spcPts val="1220"/>
              </a:lnSpc>
              <a:buClr>
                <a:srgbClr val="F1A0C2"/>
              </a:buClr>
              <a:tabLst>
                <a:tab pos="177800" algn="l"/>
              </a:tabLst>
            </a:pPr>
            <a:endParaRPr lang="en-US" dirty="0">
              <a:solidFill>
                <a:schemeClr val="tx1"/>
              </a:solidFill>
            </a:endParaRPr>
          </a:p>
        </p:txBody>
      </p:sp>
      <p:sp>
        <p:nvSpPr>
          <p:cNvPr id="6" name="Slide Number Placeholder 5">
            <a:extLst>
              <a:ext uri="{FF2B5EF4-FFF2-40B4-BE49-F238E27FC236}">
                <a16:creationId xmlns:a16="http://schemas.microsoft.com/office/drawing/2014/main" id="{0A961883-BD56-AE7F-8D3E-D6AF8A01BABD}"/>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27</a:t>
            </a:fld>
            <a:endParaRPr lang="en-US" sz="900">
              <a:solidFill>
                <a:schemeClr val="tx1"/>
              </a:solidFill>
            </a:endParaRPr>
          </a:p>
        </p:txBody>
      </p:sp>
      <p:grpSp>
        <p:nvGrpSpPr>
          <p:cNvPr id="32" name="Group 31">
            <a:extLst>
              <a:ext uri="{FF2B5EF4-FFF2-40B4-BE49-F238E27FC236}">
                <a16:creationId xmlns:a16="http://schemas.microsoft.com/office/drawing/2014/main" id="{665D635B-C409-7744-F4CC-4026615F8ADA}"/>
              </a:ext>
            </a:extLst>
          </p:cNvPr>
          <p:cNvGrpSpPr>
            <a:grpSpLocks noChangeAspect="1"/>
          </p:cNvGrpSpPr>
          <p:nvPr/>
        </p:nvGrpSpPr>
        <p:grpSpPr>
          <a:xfrm>
            <a:off x="6019806" y="543790"/>
            <a:ext cx="1108948" cy="888208"/>
            <a:chOff x="-904560" y="6171384"/>
            <a:chExt cx="1353174" cy="1083821"/>
          </a:xfrm>
        </p:grpSpPr>
        <p:sp>
          <p:nvSpPr>
            <p:cNvPr id="33" name="Freeform 32">
              <a:extLst>
                <a:ext uri="{FF2B5EF4-FFF2-40B4-BE49-F238E27FC236}">
                  <a16:creationId xmlns:a16="http://schemas.microsoft.com/office/drawing/2014/main" id="{75A85669-A7B1-CAC9-8675-72C9421BCCC5}"/>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CA3A5C0D-40D3-F84A-C7F9-253E1D5D1659}"/>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35" name="Graphic 26">
              <a:extLst>
                <a:ext uri="{FF2B5EF4-FFF2-40B4-BE49-F238E27FC236}">
                  <a16:creationId xmlns:a16="http://schemas.microsoft.com/office/drawing/2014/main" id="{F6FF01FA-AA92-9062-BFAA-BC6CD0A042D0}"/>
                </a:ext>
              </a:extLst>
            </p:cNvPr>
            <p:cNvGrpSpPr/>
            <p:nvPr/>
          </p:nvGrpSpPr>
          <p:grpSpPr>
            <a:xfrm>
              <a:off x="-329195" y="6304670"/>
              <a:ext cx="777809" cy="777675"/>
              <a:chOff x="-329195" y="6304670"/>
              <a:chExt cx="777809" cy="777675"/>
            </a:xfrm>
          </p:grpSpPr>
          <p:sp>
            <p:nvSpPr>
              <p:cNvPr id="48" name="Freeform 47">
                <a:extLst>
                  <a:ext uri="{FF2B5EF4-FFF2-40B4-BE49-F238E27FC236}">
                    <a16:creationId xmlns:a16="http://schemas.microsoft.com/office/drawing/2014/main" id="{835D8BB2-9CE4-5856-8245-9AD52CF07D25}"/>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C34E9DAB-82DB-A35B-FDFB-623F173784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47EC4845-28D3-228A-C936-8863AD2344C3}"/>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B6724942-6139-3030-29AB-62558C8AFB28}"/>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A43F12CE-7117-EA62-F9F2-2BC3137F5ED8}"/>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C5E882DD-8F11-BB0E-6CD1-B1137DD6E9B5}"/>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D66260D2-5E83-EAC0-F60D-7FC7AAF2AF49}"/>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F7690663-4707-B134-ADF7-76AF2CE75364}"/>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D02891BB-F7E1-16D8-AB2B-6633BC79E15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65757CBF-143C-699C-D876-ACCFF2222C3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pPr algn="l" rtl="0"/>
                <a:endParaRPr lang="en-US"/>
              </a:p>
            </p:txBody>
          </p:sp>
        </p:grpSp>
        <p:sp>
          <p:nvSpPr>
            <p:cNvPr id="36" name="Freeform 35">
              <a:extLst>
                <a:ext uri="{FF2B5EF4-FFF2-40B4-BE49-F238E27FC236}">
                  <a16:creationId xmlns:a16="http://schemas.microsoft.com/office/drawing/2014/main" id="{6652D29C-A98A-5A53-DC26-E1B718DF1B7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057F4408-8346-7E06-17EE-C40F4BFF286D}"/>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38" name="Graphic 26">
              <a:extLst>
                <a:ext uri="{FF2B5EF4-FFF2-40B4-BE49-F238E27FC236}">
                  <a16:creationId xmlns:a16="http://schemas.microsoft.com/office/drawing/2014/main" id="{2C1330D1-CFFD-5566-DA41-FBD7A24690CA}"/>
                </a:ext>
              </a:extLst>
            </p:cNvPr>
            <p:cNvGrpSpPr/>
            <p:nvPr/>
          </p:nvGrpSpPr>
          <p:grpSpPr>
            <a:xfrm>
              <a:off x="-757210" y="6325715"/>
              <a:ext cx="275403" cy="42090"/>
              <a:chOff x="-757210" y="6325715"/>
              <a:chExt cx="275403" cy="42090"/>
            </a:xfrm>
            <a:solidFill>
              <a:srgbClr val="000000"/>
            </a:solidFill>
          </p:grpSpPr>
          <p:sp>
            <p:nvSpPr>
              <p:cNvPr id="44" name="Freeform 43">
                <a:extLst>
                  <a:ext uri="{FF2B5EF4-FFF2-40B4-BE49-F238E27FC236}">
                    <a16:creationId xmlns:a16="http://schemas.microsoft.com/office/drawing/2014/main" id="{C4CC9ABC-25B0-91B0-FBE0-2F83A0C0CCC4}"/>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47" name="Freeform 46">
                <a:extLst>
                  <a:ext uri="{FF2B5EF4-FFF2-40B4-BE49-F238E27FC236}">
                    <a16:creationId xmlns:a16="http://schemas.microsoft.com/office/drawing/2014/main" id="{3E374320-02F9-4850-BB46-F5791F116A1A}"/>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sp>
          <p:nvSpPr>
            <p:cNvPr id="39" name="Freeform 38">
              <a:extLst>
                <a:ext uri="{FF2B5EF4-FFF2-40B4-BE49-F238E27FC236}">
                  <a16:creationId xmlns:a16="http://schemas.microsoft.com/office/drawing/2014/main" id="{AC46B446-391D-B091-736A-CC9391BCE1ED}"/>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pPr algn="l" rtl="0"/>
              <a:endParaRPr lang="en-US"/>
            </a:p>
          </p:txBody>
        </p:sp>
        <p:grpSp>
          <p:nvGrpSpPr>
            <p:cNvPr id="40" name="Graphic 26">
              <a:extLst>
                <a:ext uri="{FF2B5EF4-FFF2-40B4-BE49-F238E27FC236}">
                  <a16:creationId xmlns:a16="http://schemas.microsoft.com/office/drawing/2014/main" id="{E890183E-3051-F67C-7B04-98DE89E80DF1}"/>
                </a:ext>
              </a:extLst>
            </p:cNvPr>
            <p:cNvGrpSpPr/>
            <p:nvPr/>
          </p:nvGrpSpPr>
          <p:grpSpPr>
            <a:xfrm>
              <a:off x="-755456" y="6797475"/>
              <a:ext cx="573610" cy="320937"/>
              <a:chOff x="-755456" y="6797475"/>
              <a:chExt cx="573610" cy="320937"/>
            </a:xfrm>
            <a:solidFill>
              <a:srgbClr val="000000"/>
            </a:solidFill>
          </p:grpSpPr>
          <p:sp>
            <p:nvSpPr>
              <p:cNvPr id="41" name="Freeform 40">
                <a:extLst>
                  <a:ext uri="{FF2B5EF4-FFF2-40B4-BE49-F238E27FC236}">
                    <a16:creationId xmlns:a16="http://schemas.microsoft.com/office/drawing/2014/main" id="{CCC2CDEA-42ED-D62E-AC49-09A12C526507}"/>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E7EF5409-C4F1-CCE8-02A7-0E109EE0365B}"/>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90E500BB-0614-39AF-79C4-89643D26A1DB}"/>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59490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0087" y="7675456"/>
            <a:ext cx="7559674" cy="108822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4572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7502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594795"/>
            <a:ext cx="5466529" cy="400110"/>
          </a:xfrm>
          <a:prstGeom prst="rect">
            <a:avLst/>
          </a:prstGeom>
          <a:noFill/>
        </p:spPr>
        <p:txBody>
          <a:bodyPr wrap="square">
            <a:spAutoFit/>
          </a:bodyPr>
          <a:lstStyle/>
          <a:p>
            <a:pPr algn="l" rtl="0"/>
            <a:r>
              <a:rPr lang="en-IE" sz="2000" b="1" kern="0">
                <a:solidFill>
                  <a:srgbClr val="323338"/>
                </a:solidFill>
                <a:effectLst/>
                <a:latin typeface="Calibri" panose="020F0502020204030204" pitchFamily="34" charset="0"/>
                <a:ea typeface="Calibri" panose="020F0502020204030204" pitchFamily="34" charset="0"/>
                <a:cs typeface="Calibri" panose="020F0502020204030204" pitchFamily="34" charset="0"/>
              </a:rPr>
              <a:t>Liikesalaisuudet</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2177960"/>
            <a:ext cx="4616541" cy="64171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rPr>
              <a:t>Tunnista liikesalaisuutesi: </a:t>
            </a:r>
            <a:r>
              <a:rPr lang="fi-FI" dirty="0">
                <a:solidFill>
                  <a:schemeClr val="tx1"/>
                </a:solidFill>
              </a:rPr>
              <a:t>Tunnista ja dokumentoi selkeästi tiedot, joita pidät liikesalaisuuksina. Tämä voi olla ainutlaatuisia reseptejäsi, omia ruoanlaitto- tai valmistusprosessejasi tai jopa asiakasluetteloasi tai markkinointistrategioitasi. Tietojen tulee olla arvokkaita yrityksellesi, niitä ei yleisesti tunneta, eivätkä muut alan toimijat ole helposti löydettävissä.</a:t>
            </a:r>
          </a:p>
          <a:p>
            <a:pPr marL="228600" indent="-228600" algn="l" rtl="0">
              <a:buClr>
                <a:srgbClr val="F79037"/>
              </a:buClr>
              <a:buFont typeface="+mj-lt"/>
              <a:buAutoNum type="arabicPeriod"/>
              <a:tabLst>
                <a:tab pos="177800" algn="l"/>
              </a:tabLst>
            </a:pPr>
            <a:r>
              <a:rPr lang="fi-FI" b="1" dirty="0">
                <a:solidFill>
                  <a:srgbClr val="F79037"/>
                </a:solidFill>
              </a:rPr>
              <a:t>Ota käyttöön turvatoimenpiteet: </a:t>
            </a:r>
            <a:r>
              <a:rPr lang="fi-FI" dirty="0">
                <a:solidFill>
                  <a:schemeClr val="tx1"/>
                </a:solidFill>
              </a:rPr>
              <a:t>Jotta tiedot voitaisiin luokitella liikesalaisuudeksi, niihin on kohdistettava kohtuulliset toimenpiteet sen pitämiseksi salassa. Tämä voi sisältää:</a:t>
            </a:r>
          </a:p>
          <a:p>
            <a:pPr marL="355600" indent="-127000" algn="l" rtl="0">
              <a:buClr>
                <a:srgbClr val="F79037"/>
              </a:buClr>
              <a:buFont typeface="Arial" panose="020B0604020202020204" pitchFamily="34" charset="0"/>
              <a:buChar char="•"/>
              <a:tabLst>
                <a:tab pos="177800" algn="l"/>
              </a:tabLst>
            </a:pPr>
            <a:r>
              <a:rPr lang="fi-FI" b="1" dirty="0">
                <a:solidFill>
                  <a:srgbClr val="F79037"/>
                </a:solidFill>
              </a:rPr>
              <a:t>Fyysiset turvatoimenpiteet: </a:t>
            </a:r>
            <a:r>
              <a:rPr lang="fi-FI" dirty="0">
                <a:solidFill>
                  <a:schemeClr val="tx1"/>
                </a:solidFill>
              </a:rPr>
              <a:t>Suojaa paikat, joissa tietoja säilytetään, esimerkiksi lukoilla tai kulunvalvonnalla.</a:t>
            </a:r>
          </a:p>
          <a:p>
            <a:pPr marL="355600" indent="-127000" algn="l" rtl="0">
              <a:buClr>
                <a:srgbClr val="F79037"/>
              </a:buClr>
              <a:buFont typeface="Arial" panose="020B0604020202020204" pitchFamily="34" charset="0"/>
              <a:buChar char="•"/>
              <a:tabLst>
                <a:tab pos="177800" algn="l"/>
              </a:tabLst>
            </a:pPr>
            <a:r>
              <a:rPr lang="fi-FI" b="1" dirty="0">
                <a:solidFill>
                  <a:srgbClr val="F79037"/>
                </a:solidFill>
              </a:rPr>
              <a:t>Digitaaliset turvatoimenpiteet: </a:t>
            </a:r>
            <a:r>
              <a:rPr lang="fi-FI" dirty="0">
                <a:solidFill>
                  <a:schemeClr val="tx1"/>
                </a:solidFill>
              </a:rPr>
              <a:t>Käytä vahvoja salasanoja, salausta, palomuuria ja muita IT-suojaustoimenpiteitä digitaalisten tietojen suojaamiseen. Varmuuskopioi ja päivitä järjestelmäsi säännöllisesti.</a:t>
            </a:r>
          </a:p>
          <a:p>
            <a:pPr marL="355600" indent="-127000" algn="l" rtl="0">
              <a:buClr>
                <a:srgbClr val="F79037"/>
              </a:buClr>
              <a:buFont typeface="Arial" panose="020B0604020202020204" pitchFamily="34" charset="0"/>
              <a:buChar char="•"/>
              <a:tabLst>
                <a:tab pos="177800" algn="l"/>
              </a:tabLst>
            </a:pPr>
            <a:r>
              <a:rPr lang="fi-FI" b="1" dirty="0">
                <a:solidFill>
                  <a:srgbClr val="F79037"/>
                </a:solidFill>
              </a:rPr>
              <a:t>Rajoita pääsyä: </a:t>
            </a:r>
            <a:r>
              <a:rPr lang="fi-FI" dirty="0">
                <a:solidFill>
                  <a:schemeClr val="tx1"/>
                </a:solidFill>
              </a:rPr>
              <a:t>Tarjoa pääsy tietoihin vain "tarpeen mukaan" -periaatteella.</a:t>
            </a:r>
          </a:p>
          <a:p>
            <a:pPr marL="228600" indent="-228600" algn="l" rtl="0">
              <a:buClr>
                <a:srgbClr val="F79037"/>
              </a:buClr>
              <a:buFont typeface="+mj-lt"/>
              <a:buAutoNum type="arabicPeriod" startAt="3"/>
              <a:tabLst>
                <a:tab pos="177800" algn="l"/>
              </a:tabLst>
            </a:pPr>
            <a:r>
              <a:rPr lang="fi-FI" b="1" dirty="0">
                <a:solidFill>
                  <a:srgbClr val="F79037"/>
                </a:solidFill>
              </a:rPr>
              <a:t>Luottamuksellisuussopimukset: </a:t>
            </a:r>
            <a:r>
              <a:rPr lang="fi-FI" dirty="0">
                <a:solidFill>
                  <a:schemeClr val="tx1"/>
                </a:solidFill>
              </a:rPr>
              <a:t>Työntekijöiden, urakoitsijoiden, tavarantoimittajien ja kaikkien muiden, joilla on pääsy liikesalaisuuksiin, tulee allekirjoittaa salassapitosopimus. Näissä sopimuksissa tulee määritellä selkeästi luottamuksellisiksi katsottavat tiedot, tiedon vastaanottavan osapuolen velvollisuudet ja mahdolliset sopimusrikkomuksesta määrättävät seuraamukset.</a:t>
            </a:r>
          </a:p>
          <a:p>
            <a:pPr marL="228600" indent="-228600" algn="l" rtl="0">
              <a:buClr>
                <a:srgbClr val="F79037"/>
              </a:buClr>
              <a:buFont typeface="+mj-lt"/>
              <a:buAutoNum type="arabicPeriod" startAt="3"/>
              <a:tabLst>
                <a:tab pos="177800" algn="l"/>
              </a:tabLst>
            </a:pPr>
            <a:r>
              <a:rPr lang="fi-FI" b="1" dirty="0">
                <a:solidFill>
                  <a:srgbClr val="F79037"/>
                </a:solidFill>
              </a:rPr>
              <a:t>Koulutus: </a:t>
            </a:r>
            <a:r>
              <a:rPr lang="fi-FI" dirty="0">
                <a:solidFill>
                  <a:schemeClr val="tx1"/>
                </a:solidFill>
              </a:rPr>
              <a:t>Kouluta henkilöstöäsi säännöllisesti liikesalaisuuksien tärkeydestä ja niiden suojaamisesta. Varmista, että he ymmärtävät liikesalaisuuksien paljastamisen mahdolliset seuraukset.</a:t>
            </a:r>
          </a:p>
          <a:p>
            <a:pPr marL="228600" indent="-228600" algn="l" rtl="0">
              <a:buClr>
                <a:srgbClr val="F79037"/>
              </a:buClr>
              <a:buFont typeface="+mj-lt"/>
              <a:buAutoNum type="arabicPeriod" startAt="3"/>
              <a:tabLst>
                <a:tab pos="177800" algn="l"/>
              </a:tabLst>
            </a:pPr>
            <a:r>
              <a:rPr lang="fi-FI" b="1" dirty="0">
                <a:solidFill>
                  <a:srgbClr val="F79037"/>
                </a:solidFill>
              </a:rPr>
              <a:t>Valvo ja toteuta: </a:t>
            </a:r>
            <a:r>
              <a:rPr lang="fi-FI" dirty="0">
                <a:solidFill>
                  <a:schemeClr val="tx1"/>
                </a:solidFill>
              </a:rPr>
              <a:t>Tarkista säännöllisesti turvatoimesi ja päivitä niitä tarvittaessa. Jos uskot, että liikesalaisuus on varastettu, ota yhteyttä asianajajaan selvittääksesi vaihtoehtosi. Liikesalaisuuksia koskevan direktiivin mukaan saatat pystyä ryhtymään oikeustoimiin liikesalaisuuden käytön tai paljastamisen lopettamiseksi ja vaatimaan korvausta.</a:t>
            </a:r>
          </a:p>
          <a:p>
            <a:pPr marL="228600" indent="-228600" algn="l" rtl="0">
              <a:buClr>
                <a:srgbClr val="F79037"/>
              </a:buClr>
              <a:buFont typeface="+mj-lt"/>
              <a:buAutoNum type="arabicPeriod" startAt="3"/>
              <a:tabLst>
                <a:tab pos="177800" algn="l"/>
              </a:tabLst>
            </a:pPr>
            <a:endParaRPr lang="en-US" dirty="0">
              <a:solidFill>
                <a:schemeClr val="tx1"/>
              </a:solidFill>
            </a:endParaRPr>
          </a:p>
          <a:p>
            <a:pPr marL="228600" indent="-228600" algn="l" rtl="0">
              <a:buClr>
                <a:srgbClr val="F79037"/>
              </a:buClr>
              <a:buFont typeface="+mj-lt"/>
              <a:buAutoNum type="arabicPeriod" startAt="3"/>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2177960"/>
            <a:ext cx="1870529" cy="39683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Liikesalaisuudet ovat arvokas henkisen omaisuuden muoto, joka sisältää tietoa, kuten kaavoja, käytäntöjä, prosesseja, malleja, välineitä tai malleja, joilla on taloudellista arvoa, koska ne eivät ole yleisesti tunnettuja tai helposti todettavissa olevia. Tämä voi sisältää ainutlaatuisia reseptejä tai patentoituja prosesseja elintarvikeyrityksessä. Euroopassa liikesalaisuuksien suojaa säätelee liikesalaisuuksia koskeva direktiivi (EU 2016/943).</a:t>
            </a:r>
          </a:p>
          <a:p>
            <a:pPr algn="l" rtl="0">
              <a:buClr>
                <a:srgbClr val="F1A0C2"/>
              </a:buClr>
              <a:tabLst>
                <a:tab pos="177800" algn="l"/>
              </a:tabLst>
            </a:pPr>
            <a:endParaRPr lang="fi-FI" b="1" dirty="0">
              <a:solidFill>
                <a:schemeClr val="tx1"/>
              </a:solidFill>
            </a:endParaRPr>
          </a:p>
          <a:p>
            <a:pPr algn="l" rtl="0">
              <a:buClr>
                <a:srgbClr val="F1A0C2"/>
              </a:buClr>
              <a:tabLst>
                <a:tab pos="177800" algn="l"/>
              </a:tabLst>
            </a:pPr>
            <a:r>
              <a:rPr lang="fi-FI" b="1" dirty="0">
                <a:solidFill>
                  <a:schemeClr val="tx1"/>
                </a:solidFill>
              </a:rPr>
              <a:t>Näin voit suojata liikesalaisuuksiasi Euroopassa:</a:t>
            </a:r>
          </a:p>
          <a:p>
            <a:pPr algn="l" rtl="0">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128998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88676" y="7846415"/>
            <a:ext cx="6425434" cy="64144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b="1" dirty="0">
                <a:solidFill>
                  <a:schemeClr val="bg1"/>
                </a:solidFill>
                <a:highlight>
                  <a:srgbClr val="F79037"/>
                </a:highlight>
              </a:rPr>
              <a:t>Muista</a:t>
            </a:r>
            <a:r>
              <a:rPr lang="fi-FI" dirty="0">
                <a:solidFill>
                  <a:schemeClr val="tx1"/>
                </a:solidFill>
              </a:rPr>
              <a:t>, että vaikka liikesalaisuutta voidaan suojata loputtomiin niin kauan kuin se pysyy salassa, mutta kun tiedot tulevat julkisiksi, suoja menetetään.</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rPr>
              <a:t>Siksi on erittäin tärkeää säilyttää tietojen salassapito. Jos olet epävarma jostakin tämän prosessin osasta, kannattaa kääntyä asianajajan tai immateriaalioikeuden asiantuntijan puoleen.</a:t>
            </a:r>
          </a:p>
          <a:p>
            <a:pPr rtl="0">
              <a:lnSpc>
                <a:spcPts val="1220"/>
              </a:lnSpc>
              <a:buClr>
                <a:srgbClr val="F1A0C2"/>
              </a:buClr>
              <a:tabLst>
                <a:tab pos="177800" algn="l"/>
              </a:tabLst>
            </a:pPr>
            <a:endParaRPr lang="en-US" dirty="0">
              <a:solidFill>
                <a:schemeClr val="tx1"/>
              </a:solidFill>
            </a:endParaRPr>
          </a:p>
        </p:txBody>
      </p:sp>
      <p:sp>
        <p:nvSpPr>
          <p:cNvPr id="3" name="Slide Number Placeholder 5">
            <a:extLst>
              <a:ext uri="{FF2B5EF4-FFF2-40B4-BE49-F238E27FC236}">
                <a16:creationId xmlns:a16="http://schemas.microsoft.com/office/drawing/2014/main" id="{34EED830-2C0E-6631-37E1-6024524ED0B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28</a:t>
            </a:fld>
            <a:endParaRPr lang="en-US" sz="900">
              <a:solidFill>
                <a:schemeClr val="tx1"/>
              </a:solidFill>
            </a:endParaRPr>
          </a:p>
        </p:txBody>
      </p:sp>
      <p:grpSp>
        <p:nvGrpSpPr>
          <p:cNvPr id="4" name="Graphic 26">
            <a:extLst>
              <a:ext uri="{FF2B5EF4-FFF2-40B4-BE49-F238E27FC236}">
                <a16:creationId xmlns:a16="http://schemas.microsoft.com/office/drawing/2014/main" id="{454A2445-ED7E-026C-5E57-819FAA91D04C}"/>
              </a:ext>
            </a:extLst>
          </p:cNvPr>
          <p:cNvGrpSpPr/>
          <p:nvPr/>
        </p:nvGrpSpPr>
        <p:grpSpPr>
          <a:xfrm>
            <a:off x="5872904" y="952004"/>
            <a:ext cx="867869" cy="866332"/>
            <a:chOff x="-4949656" y="8214509"/>
            <a:chExt cx="1140205" cy="1138186"/>
          </a:xfrm>
        </p:grpSpPr>
        <p:sp>
          <p:nvSpPr>
            <p:cNvPr id="5" name="Freeform 4">
              <a:extLst>
                <a:ext uri="{FF2B5EF4-FFF2-40B4-BE49-F238E27FC236}">
                  <a16:creationId xmlns:a16="http://schemas.microsoft.com/office/drawing/2014/main" id="{686DC966-CDF1-1A5D-AE11-2988A3C84066}"/>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61B39AED-4DE9-C2A6-DED6-3C7CB3FFA6C9}"/>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A370F32C-820D-DBD1-8991-EA2F92304774}"/>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pPr algn="l" rtl="0"/>
              <a:endParaRPr lang="en-US"/>
            </a:p>
          </p:txBody>
        </p:sp>
        <p:sp>
          <p:nvSpPr>
            <p:cNvPr id="8" name="Freeform 7">
              <a:extLst>
                <a:ext uri="{FF2B5EF4-FFF2-40B4-BE49-F238E27FC236}">
                  <a16:creationId xmlns:a16="http://schemas.microsoft.com/office/drawing/2014/main" id="{DD7CD37D-9C19-0145-2CB9-C14207B4ECEB}"/>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571017BD-FE50-D0FB-4A04-868177A8C025}"/>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25E47184-FA18-9FBC-593F-E4B0C178535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501562B2-E429-EF69-6546-F116725BDB85}"/>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991DCDE8-C143-68C6-A0EF-0A73D4A91B91}"/>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A53694E7-4985-37EB-F3D2-75540C113D58}"/>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14" name="Freeform 13">
              <a:extLst>
                <a:ext uri="{FF2B5EF4-FFF2-40B4-BE49-F238E27FC236}">
                  <a16:creationId xmlns:a16="http://schemas.microsoft.com/office/drawing/2014/main" id="{1E2FB853-0684-5F46-3241-E185F03090E2}"/>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41C0A6A6-F658-8CA2-E7AE-4E8D12BD3D22}"/>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C347F966-4484-3A9F-56B0-CF69B8801C0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19DEF715-EE71-88F0-0F2F-F73016540135}"/>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09234CB8-3D70-3893-33F6-0E1B5608C668}"/>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71150F1A-81B8-A831-EE33-E7D11BC06632}"/>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EB1E9943-FAD0-3D59-AD93-CF14F4715513}"/>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96002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802533"/>
            <a:ext cx="7559674" cy="10381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707886"/>
          </a:xfrm>
          <a:prstGeom prst="rect">
            <a:avLst/>
          </a:prstGeom>
          <a:noFill/>
        </p:spPr>
        <p:txBody>
          <a:bodyPr wrap="square">
            <a:spAutoFit/>
          </a:bodyPr>
          <a:lstStyle/>
          <a:p>
            <a:pPr algn="l" rtl="0">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Patentit elintarviketeollisuudessa</a:t>
            </a:r>
          </a:p>
          <a:p>
            <a:pPr algn="l" rtl="0">
              <a:lnSpc>
                <a:spcPts val="2440"/>
              </a:lnSpc>
              <a:tabLst>
                <a:tab pos="177800" algn="l"/>
              </a:tabLst>
            </a:pP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3041374" y="1753199"/>
            <a:ext cx="4079899"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mj-lt"/>
              <a:buAutoNum type="arabicPeriod"/>
              <a:tabLst>
                <a:tab pos="177800" algn="l"/>
              </a:tabLst>
            </a:pPr>
            <a:r>
              <a:rPr lang="fi-FI" b="1" dirty="0">
                <a:solidFill>
                  <a:srgbClr val="F79037"/>
                </a:solidFill>
              </a:rPr>
              <a:t>Uudet elintarvikkeiden käsittelymenetelmät: </a:t>
            </a:r>
            <a:r>
              <a:rPr lang="fi-FI" dirty="0">
                <a:solidFill>
                  <a:schemeClr val="tx1"/>
                </a:solidFill>
              </a:rPr>
              <a:t>Jos yrityksesi on kehittänyt uuden menetelmän elintarvikkeiden käsittelyyn, joka ei ole ilmeinen muille alan toimijoille, se saattaa olla patentoitavissa. Tämä voi sisältää uudenlaisen ruoan säilöntämenetelmän, ainutlaatuisen tavan erottaa tietyt aineosat ruoasta tai innovatiivisen ruoanlaittotekniikan.</a:t>
            </a:r>
          </a:p>
          <a:p>
            <a:pPr marL="228600" indent="-228600" algn="l" rtl="0">
              <a:buClr>
                <a:srgbClr val="F79037"/>
              </a:buClr>
              <a:buFont typeface="+mj-lt"/>
              <a:buAutoNum type="arabicPeriod"/>
              <a:tabLst>
                <a:tab pos="177800" algn="l"/>
              </a:tabLst>
            </a:pPr>
            <a:r>
              <a:rPr lang="fi-FI" b="1" dirty="0">
                <a:solidFill>
                  <a:srgbClr val="F79037"/>
                </a:solidFill>
              </a:rPr>
              <a:t>Ainutlaatuiset elintarvikekoostumukset: </a:t>
            </a:r>
            <a:r>
              <a:rPr lang="fi-FI" dirty="0">
                <a:solidFill>
                  <a:schemeClr val="tx1"/>
                </a:solidFill>
              </a:rPr>
              <a:t>Jos elintarvikeyrityksesi on luonut ainutlaatuisen ainesosien koostumuksen, jonka tuloksena on tuote, jolla on uusia ominaisuuksia, tämä saattaa olla patentoitavissa. Tällä voi olla merkitystä esimerkiksi kehitettäessä elintarvikkeiden korvikkeita tai erityisruokavalioon räätälöityjä tuotteita.</a:t>
            </a:r>
          </a:p>
          <a:p>
            <a:pPr marL="228600" indent="-228600" algn="l" rtl="0">
              <a:buClr>
                <a:srgbClr val="F79037"/>
              </a:buClr>
              <a:buFont typeface="+mj-lt"/>
              <a:buAutoNum type="arabicPeriod"/>
              <a:tabLst>
                <a:tab pos="177800" algn="l"/>
              </a:tabLst>
            </a:pPr>
            <a:r>
              <a:rPr lang="fi-FI" b="1" dirty="0">
                <a:solidFill>
                  <a:srgbClr val="F79037"/>
                </a:solidFill>
              </a:rPr>
              <a:t>Innovatiiviset elintarvikepakkausratkaisut: </a:t>
            </a:r>
            <a:r>
              <a:rPr lang="fi-FI" dirty="0">
                <a:solidFill>
                  <a:schemeClr val="tx1"/>
                </a:solidFill>
              </a:rPr>
              <a:t>Jos yrityksesi on kehittänyt uudenlaisen elintarvikepakkausratkaisun, se voi myös olla patentoitavissa. Näitä voivat olla elintarvikkeiden säilyvyyttä pidentävät astiat, ainutlaatuiset kerta-annospakkaukset tai kestävät pakkausratkaisut.</a:t>
            </a:r>
          </a:p>
          <a:p>
            <a:pPr marL="228600" indent="-228600" algn="l" rtl="0">
              <a:buClr>
                <a:srgbClr val="F79037"/>
              </a:buClr>
              <a:buFont typeface="+mj-lt"/>
              <a:buAutoNum type="arabicPeriod"/>
              <a:tabLst>
                <a:tab pos="177800" algn="l"/>
              </a:tabLst>
            </a:pPr>
            <a:endParaRPr lang="fi-FI" dirty="0">
              <a:solidFill>
                <a:schemeClr val="tx1"/>
              </a:solidFill>
            </a:endParaRPr>
          </a:p>
          <a:p>
            <a:pPr marL="228600" indent="-228600" algn="l" rtl="0">
              <a:buClr>
                <a:srgbClr val="F79037"/>
              </a:buClr>
              <a:buFont typeface="+mj-lt"/>
              <a:buAutoNum type="arabicPeriod"/>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99669" y="1753199"/>
            <a:ext cx="2386466" cy="328615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Patentit ovat todellakin vähemmän yleisiä elintarviketeollisuudessa verrattuna muihin immateriaalioikeuksien suojaan, kuten tavaramerkkeihin tai tekijänoikeuksiin. Ne voivat kuitenkin olla erittäin relevantteja, varsinkin tapauksissa, joissa yritys on kehittänyt innovatiivisen elintarvikkeiden jalostusmenetelmän, ainutlaatuisen elintarvikkeiden koostumuksen tai jopa uudenlaisen elintarvikepakkausratkaisun. Patentti antaa omistajalle yksinoikeuden estää muita valmistamasta, käyttämästä, myymästä tai tuomasta patentoitua keksintöä.</a:t>
            </a:r>
          </a:p>
          <a:p>
            <a:pPr algn="l" rtl="0">
              <a:buClr>
                <a:srgbClr val="F1A0C2"/>
              </a:buClr>
              <a:tabLst>
                <a:tab pos="177800" algn="l"/>
              </a:tabLst>
            </a:pPr>
            <a:endParaRPr lang="fi-FI" sz="600" b="1" dirty="0">
              <a:solidFill>
                <a:schemeClr val="tx1"/>
              </a:solidFill>
            </a:endParaRPr>
          </a:p>
          <a:p>
            <a:pPr algn="l" rtl="0">
              <a:buClr>
                <a:srgbClr val="F1A0C2"/>
              </a:buClr>
              <a:tabLst>
                <a:tab pos="177800" algn="l"/>
              </a:tabLst>
            </a:pPr>
            <a:r>
              <a:rPr lang="fi-FI" b="1" dirty="0">
                <a:solidFill>
                  <a:schemeClr val="tx1"/>
                </a:solidFill>
              </a:rPr>
              <a:t>Tässä on muutamia esimerkkejä siitä, milloin patentin hakeminen saattaa olla merkityksellistä elintarviketeollisuudessa:</a:t>
            </a:r>
          </a:p>
          <a:p>
            <a:pPr algn="l" rtl="0">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07</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8763" y="8921760"/>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err="1">
                <a:solidFill>
                  <a:schemeClr val="tx1"/>
                </a:solidFill>
              </a:rPr>
              <a:t>Vaikka</a:t>
            </a:r>
            <a:r>
              <a:rPr lang="en-US" dirty="0">
                <a:solidFill>
                  <a:schemeClr val="tx1"/>
                </a:solidFill>
              </a:rPr>
              <a:t> </a:t>
            </a:r>
            <a:r>
              <a:rPr lang="en-US" dirty="0" err="1">
                <a:solidFill>
                  <a:schemeClr val="tx1"/>
                </a:solidFill>
              </a:rPr>
              <a:t>patentin</a:t>
            </a:r>
            <a:r>
              <a:rPr lang="en-US" dirty="0">
                <a:solidFill>
                  <a:schemeClr val="tx1"/>
                </a:solidFill>
              </a:rPr>
              <a:t> </a:t>
            </a:r>
            <a:r>
              <a:rPr lang="en-US" dirty="0" err="1">
                <a:solidFill>
                  <a:schemeClr val="tx1"/>
                </a:solidFill>
              </a:rPr>
              <a:t>saamisen</a:t>
            </a:r>
            <a:r>
              <a:rPr lang="en-US" dirty="0">
                <a:solidFill>
                  <a:schemeClr val="tx1"/>
                </a:solidFill>
              </a:rPr>
              <a:t> </a:t>
            </a:r>
            <a:r>
              <a:rPr lang="en-US" dirty="0" err="1">
                <a:solidFill>
                  <a:schemeClr val="tx1"/>
                </a:solidFill>
              </a:rPr>
              <a:t>mahdolliset</a:t>
            </a:r>
            <a:r>
              <a:rPr lang="en-US" dirty="0">
                <a:solidFill>
                  <a:schemeClr val="tx1"/>
                </a:solidFill>
              </a:rPr>
              <a:t> </a:t>
            </a:r>
            <a:r>
              <a:rPr lang="en-US" dirty="0" err="1">
                <a:solidFill>
                  <a:schemeClr val="tx1"/>
                </a:solidFill>
              </a:rPr>
              <a:t>hyödyt</a:t>
            </a:r>
            <a:r>
              <a:rPr lang="en-US" dirty="0">
                <a:solidFill>
                  <a:schemeClr val="tx1"/>
                </a:solidFill>
              </a:rPr>
              <a:t> </a:t>
            </a:r>
            <a:r>
              <a:rPr lang="en-US" dirty="0" err="1">
                <a:solidFill>
                  <a:schemeClr val="tx1"/>
                </a:solidFill>
              </a:rPr>
              <a:t>voivat</a:t>
            </a:r>
            <a:r>
              <a:rPr lang="en-US" dirty="0">
                <a:solidFill>
                  <a:schemeClr val="tx1"/>
                </a:solidFill>
              </a:rPr>
              <a:t> olla </a:t>
            </a:r>
            <a:r>
              <a:rPr lang="en-US" dirty="0" err="1">
                <a:solidFill>
                  <a:schemeClr val="tx1"/>
                </a:solidFill>
              </a:rPr>
              <a:t>merkittäviä</a:t>
            </a:r>
            <a:r>
              <a:rPr lang="en-US" dirty="0">
                <a:solidFill>
                  <a:schemeClr val="tx1"/>
                </a:solidFill>
              </a:rPr>
              <a:t>, on </a:t>
            </a:r>
            <a:r>
              <a:rPr lang="en-US" dirty="0" err="1">
                <a:solidFill>
                  <a:schemeClr val="tx1"/>
                </a:solidFill>
              </a:rPr>
              <a:t>myös</a:t>
            </a:r>
            <a:r>
              <a:rPr lang="en-US" dirty="0">
                <a:solidFill>
                  <a:schemeClr val="tx1"/>
                </a:solidFill>
              </a:rPr>
              <a:t> </a:t>
            </a:r>
            <a:r>
              <a:rPr lang="en-US" dirty="0" err="1">
                <a:solidFill>
                  <a:schemeClr val="tx1"/>
                </a:solidFill>
              </a:rPr>
              <a:t>tärkeää</a:t>
            </a:r>
            <a:r>
              <a:rPr lang="en-US" dirty="0">
                <a:solidFill>
                  <a:schemeClr val="tx1"/>
                </a:solidFill>
              </a:rPr>
              <a:t> </a:t>
            </a:r>
            <a:r>
              <a:rPr lang="en-US" dirty="0" err="1">
                <a:solidFill>
                  <a:schemeClr val="tx1"/>
                </a:solidFill>
              </a:rPr>
              <a:t>ottaa</a:t>
            </a:r>
            <a:r>
              <a:rPr lang="en-US" dirty="0">
                <a:solidFill>
                  <a:schemeClr val="tx1"/>
                </a:solidFill>
              </a:rPr>
              <a:t> </a:t>
            </a:r>
            <a:r>
              <a:rPr lang="en-US" dirty="0" err="1">
                <a:solidFill>
                  <a:schemeClr val="tx1"/>
                </a:solidFill>
              </a:rPr>
              <a:t>huomioon</a:t>
            </a:r>
            <a:r>
              <a:rPr lang="en-US" dirty="0">
                <a:solidFill>
                  <a:schemeClr val="tx1"/>
                </a:solidFill>
              </a:rPr>
              <a:t> </a:t>
            </a:r>
            <a:r>
              <a:rPr lang="en-US" dirty="0" err="1">
                <a:solidFill>
                  <a:schemeClr val="tx1"/>
                </a:solidFill>
              </a:rPr>
              <a:t>siihen</a:t>
            </a:r>
            <a:r>
              <a:rPr lang="en-US" dirty="0">
                <a:solidFill>
                  <a:schemeClr val="tx1"/>
                </a:solidFill>
              </a:rPr>
              <a:t> </a:t>
            </a:r>
            <a:r>
              <a:rPr lang="en-US" dirty="0" err="1">
                <a:solidFill>
                  <a:schemeClr val="tx1"/>
                </a:solidFill>
              </a:rPr>
              <a:t>liittyvät</a:t>
            </a:r>
            <a:r>
              <a:rPr lang="en-US" dirty="0">
                <a:solidFill>
                  <a:schemeClr val="tx1"/>
                </a:solidFill>
              </a:rPr>
              <a:t> </a:t>
            </a:r>
            <a:r>
              <a:rPr lang="en-US" dirty="0" err="1">
                <a:solidFill>
                  <a:schemeClr val="tx1"/>
                </a:solidFill>
              </a:rPr>
              <a:t>kustannukset</a:t>
            </a:r>
            <a:r>
              <a:rPr lang="en-US" dirty="0">
                <a:solidFill>
                  <a:schemeClr val="tx1"/>
                </a:solidFill>
              </a:rPr>
              <a:t> ja </a:t>
            </a:r>
            <a:r>
              <a:rPr lang="en-US" dirty="0" err="1">
                <a:solidFill>
                  <a:schemeClr val="tx1"/>
                </a:solidFill>
              </a:rPr>
              <a:t>aika</a:t>
            </a:r>
            <a:r>
              <a:rPr lang="en-US" dirty="0">
                <a:solidFill>
                  <a:schemeClr val="tx1"/>
                </a:solidFill>
              </a:rPr>
              <a:t>. On </a:t>
            </a:r>
            <a:r>
              <a:rPr lang="en-US" dirty="0" err="1">
                <a:solidFill>
                  <a:schemeClr val="tx1"/>
                </a:solidFill>
              </a:rPr>
              <a:t>myös</a:t>
            </a:r>
            <a:r>
              <a:rPr lang="en-US" dirty="0">
                <a:solidFill>
                  <a:schemeClr val="tx1"/>
                </a:solidFill>
              </a:rPr>
              <a:t> </a:t>
            </a:r>
            <a:r>
              <a:rPr lang="en-US" dirty="0" err="1">
                <a:solidFill>
                  <a:schemeClr val="tx1"/>
                </a:solidFill>
              </a:rPr>
              <a:t>tärkeää</a:t>
            </a:r>
            <a:r>
              <a:rPr lang="en-US" dirty="0">
                <a:solidFill>
                  <a:schemeClr val="tx1"/>
                </a:solidFill>
              </a:rPr>
              <a:t> </a:t>
            </a:r>
            <a:r>
              <a:rPr lang="en-US" dirty="0" err="1">
                <a:solidFill>
                  <a:schemeClr val="tx1"/>
                </a:solidFill>
              </a:rPr>
              <a:t>muistaa</a:t>
            </a:r>
            <a:r>
              <a:rPr lang="en-US" dirty="0">
                <a:solidFill>
                  <a:schemeClr val="tx1"/>
                </a:solidFill>
              </a:rPr>
              <a:t>, </a:t>
            </a:r>
            <a:r>
              <a:rPr lang="en-US" dirty="0" err="1">
                <a:solidFill>
                  <a:schemeClr val="tx1"/>
                </a:solidFill>
              </a:rPr>
              <a:t>että</a:t>
            </a:r>
            <a:r>
              <a:rPr lang="en-US" dirty="0">
                <a:solidFill>
                  <a:schemeClr val="tx1"/>
                </a:solidFill>
              </a:rPr>
              <a:t> </a:t>
            </a:r>
            <a:r>
              <a:rPr lang="en-US" dirty="0" err="1">
                <a:solidFill>
                  <a:schemeClr val="tx1"/>
                </a:solidFill>
              </a:rPr>
              <a:t>patentti</a:t>
            </a:r>
            <a:r>
              <a:rPr lang="en-US" dirty="0">
                <a:solidFill>
                  <a:schemeClr val="tx1"/>
                </a:solidFill>
              </a:rPr>
              <a:t> </a:t>
            </a:r>
            <a:r>
              <a:rPr lang="en-US" dirty="0" err="1">
                <a:solidFill>
                  <a:schemeClr val="tx1"/>
                </a:solidFill>
              </a:rPr>
              <a:t>edellyttää</a:t>
            </a:r>
            <a:r>
              <a:rPr lang="en-US" dirty="0">
                <a:solidFill>
                  <a:schemeClr val="tx1"/>
                </a:solidFill>
              </a:rPr>
              <a:t> </a:t>
            </a:r>
            <a:r>
              <a:rPr lang="en-US" dirty="0" err="1">
                <a:solidFill>
                  <a:schemeClr val="tx1"/>
                </a:solidFill>
              </a:rPr>
              <a:t>keksinnön</a:t>
            </a:r>
            <a:r>
              <a:rPr lang="en-US" dirty="0">
                <a:solidFill>
                  <a:schemeClr val="tx1"/>
                </a:solidFill>
              </a:rPr>
              <a:t> </a:t>
            </a:r>
            <a:r>
              <a:rPr lang="en-US" dirty="0" err="1">
                <a:solidFill>
                  <a:schemeClr val="tx1"/>
                </a:solidFill>
              </a:rPr>
              <a:t>yksityiskohtien</a:t>
            </a:r>
            <a:r>
              <a:rPr lang="en-US" dirty="0">
                <a:solidFill>
                  <a:schemeClr val="tx1"/>
                </a:solidFill>
              </a:rPr>
              <a:t> </a:t>
            </a:r>
            <a:r>
              <a:rPr lang="en-US" dirty="0" err="1">
                <a:solidFill>
                  <a:schemeClr val="tx1"/>
                </a:solidFill>
              </a:rPr>
              <a:t>julkistamista</a:t>
            </a:r>
            <a:r>
              <a:rPr lang="en-US" dirty="0">
                <a:solidFill>
                  <a:schemeClr val="tx1"/>
                </a:solidFill>
              </a:rPr>
              <a:t>, </a:t>
            </a:r>
            <a:r>
              <a:rPr lang="en-US" dirty="0" err="1">
                <a:solidFill>
                  <a:schemeClr val="tx1"/>
                </a:solidFill>
              </a:rPr>
              <a:t>mikä</a:t>
            </a:r>
            <a:r>
              <a:rPr lang="en-US" dirty="0">
                <a:solidFill>
                  <a:schemeClr val="tx1"/>
                </a:solidFill>
              </a:rPr>
              <a:t> </a:t>
            </a:r>
            <a:r>
              <a:rPr lang="en-US" dirty="0" err="1">
                <a:solidFill>
                  <a:schemeClr val="tx1"/>
                </a:solidFill>
              </a:rPr>
              <a:t>ei</a:t>
            </a:r>
            <a:r>
              <a:rPr lang="en-US" dirty="0">
                <a:solidFill>
                  <a:schemeClr val="tx1"/>
                </a:solidFill>
              </a:rPr>
              <a:t> </a:t>
            </a:r>
            <a:r>
              <a:rPr lang="en-US" dirty="0" err="1">
                <a:solidFill>
                  <a:schemeClr val="tx1"/>
                </a:solidFill>
              </a:rPr>
              <a:t>välttämättä</a:t>
            </a:r>
            <a:r>
              <a:rPr lang="en-US" dirty="0">
                <a:solidFill>
                  <a:schemeClr val="tx1"/>
                </a:solidFill>
              </a:rPr>
              <a:t> ole </a:t>
            </a:r>
            <a:r>
              <a:rPr lang="en-US" dirty="0" err="1">
                <a:solidFill>
                  <a:schemeClr val="tx1"/>
                </a:solidFill>
              </a:rPr>
              <a:t>toivottavaa</a:t>
            </a:r>
            <a:r>
              <a:rPr lang="en-US" dirty="0">
                <a:solidFill>
                  <a:schemeClr val="tx1"/>
                </a:solidFill>
              </a:rPr>
              <a:t> </a:t>
            </a:r>
            <a:r>
              <a:rPr lang="en-US" dirty="0" err="1">
                <a:solidFill>
                  <a:schemeClr val="tx1"/>
                </a:solidFill>
              </a:rPr>
              <a:t>kaikissa</a:t>
            </a:r>
            <a:r>
              <a:rPr lang="en-US" dirty="0">
                <a:solidFill>
                  <a:schemeClr val="tx1"/>
                </a:solidFill>
              </a:rPr>
              <a:t> </a:t>
            </a:r>
            <a:r>
              <a:rPr lang="en-US" dirty="0" err="1">
                <a:solidFill>
                  <a:schemeClr val="tx1"/>
                </a:solidFill>
              </a:rPr>
              <a:t>tapauksissa</a:t>
            </a:r>
            <a:r>
              <a:rPr lang="en-US" dirty="0">
                <a:solidFill>
                  <a:schemeClr val="tx1"/>
                </a:solidFill>
              </a:rPr>
              <a:t>. </a:t>
            </a:r>
            <a:r>
              <a:rPr lang="en-US" dirty="0" err="1">
                <a:solidFill>
                  <a:schemeClr val="tx1"/>
                </a:solidFill>
              </a:rPr>
              <a:t>Usein</a:t>
            </a:r>
            <a:r>
              <a:rPr lang="en-US" dirty="0">
                <a:solidFill>
                  <a:schemeClr val="tx1"/>
                </a:solidFill>
              </a:rPr>
              <a:t> on </a:t>
            </a:r>
            <a:r>
              <a:rPr lang="en-US" dirty="0" err="1">
                <a:solidFill>
                  <a:schemeClr val="tx1"/>
                </a:solidFill>
              </a:rPr>
              <a:t>suositeltavaa</a:t>
            </a:r>
            <a:r>
              <a:rPr lang="en-US" dirty="0">
                <a:solidFill>
                  <a:schemeClr val="tx1"/>
                </a:solidFill>
              </a:rPr>
              <a:t> </a:t>
            </a:r>
            <a:r>
              <a:rPr lang="en-US" dirty="0" err="1">
                <a:solidFill>
                  <a:schemeClr val="tx1"/>
                </a:solidFill>
              </a:rPr>
              <a:t>neuvotella</a:t>
            </a:r>
            <a:r>
              <a:rPr lang="en-US" dirty="0">
                <a:solidFill>
                  <a:schemeClr val="tx1"/>
                </a:solidFill>
              </a:rPr>
              <a:t> </a:t>
            </a:r>
            <a:r>
              <a:rPr lang="en-US" dirty="0" err="1">
                <a:solidFill>
                  <a:schemeClr val="tx1"/>
                </a:solidFill>
              </a:rPr>
              <a:t>patenttiasiamiehen</a:t>
            </a:r>
            <a:r>
              <a:rPr lang="en-US" dirty="0">
                <a:solidFill>
                  <a:schemeClr val="tx1"/>
                </a:solidFill>
              </a:rPr>
              <a:t> </a:t>
            </a:r>
            <a:r>
              <a:rPr lang="en-US" dirty="0" err="1">
                <a:solidFill>
                  <a:schemeClr val="tx1"/>
                </a:solidFill>
              </a:rPr>
              <a:t>kanssa</a:t>
            </a:r>
            <a:r>
              <a:rPr lang="en-US" dirty="0">
                <a:solidFill>
                  <a:schemeClr val="tx1"/>
                </a:solidFill>
              </a:rPr>
              <a:t>, </a:t>
            </a:r>
            <a:r>
              <a:rPr lang="en-US" dirty="0" err="1">
                <a:solidFill>
                  <a:schemeClr val="tx1"/>
                </a:solidFill>
              </a:rPr>
              <a:t>kun</a:t>
            </a:r>
            <a:r>
              <a:rPr lang="en-US" dirty="0">
                <a:solidFill>
                  <a:schemeClr val="tx1"/>
                </a:solidFill>
              </a:rPr>
              <a:t> </a:t>
            </a:r>
            <a:r>
              <a:rPr lang="en-US" dirty="0" err="1">
                <a:solidFill>
                  <a:schemeClr val="tx1"/>
                </a:solidFill>
              </a:rPr>
              <a:t>harkitaan</a:t>
            </a:r>
            <a:r>
              <a:rPr lang="en-US" dirty="0">
                <a:solidFill>
                  <a:schemeClr val="tx1"/>
                </a:solidFill>
              </a:rPr>
              <a:t> </a:t>
            </a:r>
            <a:r>
              <a:rPr lang="en-US" dirty="0" err="1">
                <a:solidFill>
                  <a:schemeClr val="tx1"/>
                </a:solidFill>
              </a:rPr>
              <a:t>patenttisuojan</a:t>
            </a:r>
            <a:r>
              <a:rPr lang="en-US" dirty="0">
                <a:solidFill>
                  <a:schemeClr val="tx1"/>
                </a:solidFill>
              </a:rPr>
              <a:t> </a:t>
            </a:r>
            <a:r>
              <a:rPr lang="en-US" dirty="0" err="1">
                <a:solidFill>
                  <a:schemeClr val="tx1"/>
                </a:solidFill>
              </a:rPr>
              <a:t>hakemista</a:t>
            </a:r>
            <a:r>
              <a:rPr lang="en-US" dirty="0">
                <a:solidFill>
                  <a:schemeClr val="tx1"/>
                </a:solidFill>
              </a:rPr>
              <a:t> </a:t>
            </a:r>
            <a:r>
              <a:rPr lang="en-US" dirty="0" err="1">
                <a:solidFill>
                  <a:schemeClr val="tx1"/>
                </a:solidFill>
              </a:rPr>
              <a:t>keksinnölle</a:t>
            </a:r>
            <a:r>
              <a:rPr lang="en-US" dirty="0">
                <a:solidFill>
                  <a:schemeClr val="tx1"/>
                </a:solidFill>
              </a:rPr>
              <a:t>.</a:t>
            </a: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3049197" y="5842698"/>
            <a:ext cx="4079899" cy="34308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rtl="0">
              <a:buClr>
                <a:srgbClr val="F79037"/>
              </a:buClr>
              <a:buFont typeface="+mj-lt"/>
              <a:buAutoNum type="arabicPeriod"/>
              <a:tabLst>
                <a:tab pos="177800" algn="l"/>
              </a:tabLst>
            </a:pPr>
            <a:r>
              <a:rPr lang="fi-FI" b="1" dirty="0">
                <a:solidFill>
                  <a:srgbClr val="F79037"/>
                </a:solidFill>
              </a:rPr>
              <a:t>Patenttihaku: </a:t>
            </a:r>
            <a:r>
              <a:rPr lang="fi-FI" dirty="0">
                <a:solidFill>
                  <a:schemeClr val="tx1"/>
                </a:solidFill>
              </a:rPr>
              <a:t>Ennen patentin hakemista tulee tehdä perusteellinen haku varmistaaksesi, että keksintösi on uusi eikä yleisesti tiedossa oleva.</a:t>
            </a:r>
          </a:p>
          <a:p>
            <a:pPr marL="228600" lvl="0" indent="-228600" algn="l" rtl="0">
              <a:buClr>
                <a:srgbClr val="F79037"/>
              </a:buClr>
              <a:buFont typeface="+mj-lt"/>
              <a:buAutoNum type="arabicPeriod"/>
              <a:tabLst>
                <a:tab pos="177800" algn="l"/>
              </a:tabLst>
            </a:pPr>
            <a:r>
              <a:rPr lang="fi-FI" b="1" dirty="0">
                <a:solidFill>
                  <a:srgbClr val="F79037"/>
                </a:solidFill>
              </a:rPr>
              <a:t>Patenttihakemuksessa: </a:t>
            </a:r>
            <a:r>
              <a:rPr lang="fi-FI" dirty="0">
                <a:solidFill>
                  <a:schemeClr val="tx1"/>
                </a:solidFill>
              </a:rPr>
              <a:t>Jos keksintösi vaikuttaa uudelta ja epäselvältä, seuraava vaihe on patenttihakemuksen valmistelu. Tämä käsittää tavallisesti keksinnön yksityiskohtaisen kuvauksen laatimisen sekä vaatimukset, jotka määrittelevät haetun suojan laajuuden.</a:t>
            </a:r>
          </a:p>
          <a:p>
            <a:pPr marL="228600" lvl="0" indent="-228600" algn="l" rtl="0">
              <a:buClr>
                <a:srgbClr val="F79037"/>
              </a:buClr>
              <a:buFont typeface="+mj-lt"/>
              <a:buAutoNum type="arabicPeriod"/>
              <a:tabLst>
                <a:tab pos="177800" algn="l"/>
              </a:tabLst>
            </a:pPr>
            <a:r>
              <a:rPr lang="fi-FI" b="1" dirty="0">
                <a:solidFill>
                  <a:srgbClr val="F79037"/>
                </a:solidFill>
              </a:rPr>
              <a:t>Tutkimus: </a:t>
            </a:r>
            <a:r>
              <a:rPr lang="fi-FI" dirty="0">
                <a:solidFill>
                  <a:schemeClr val="tx1"/>
                </a:solidFill>
              </a:rPr>
              <a:t>Kun patenttihakemus on jätetty, patenttivirasto käsittelee sen. Tutkija tarkistaa, täyttääkö keksintö patentoitavuuden vaatimukset, ja voi vaatia muutoksia hakemukseen.</a:t>
            </a:r>
          </a:p>
          <a:p>
            <a:pPr marL="228600" lvl="0" indent="-228600" algn="l" rtl="0">
              <a:buClr>
                <a:srgbClr val="F79037"/>
              </a:buClr>
              <a:buFont typeface="+mj-lt"/>
              <a:buAutoNum type="arabicPeriod"/>
              <a:tabLst>
                <a:tab pos="177800" algn="l"/>
              </a:tabLst>
            </a:pPr>
            <a:r>
              <a:rPr lang="fi-FI" b="1" dirty="0">
                <a:solidFill>
                  <a:srgbClr val="F79037"/>
                </a:solidFill>
              </a:rPr>
              <a:t>Myöntää: </a:t>
            </a:r>
            <a:r>
              <a:rPr lang="fi-FI" dirty="0">
                <a:solidFill>
                  <a:schemeClr val="tx1"/>
                </a:solidFill>
              </a:rPr>
              <a:t>Jos patenttihakemus hyväksytään, patentti myönnetään, jolloin omistajalla on yksinoikeus estää muita käyttämästä patentoitua keksintöä tietyn ajan, tyypillisesti 20 vuoden ajan hakemuksen jättämispäivästä lukien.</a:t>
            </a:r>
          </a:p>
          <a:p>
            <a:pPr marL="228600" lvl="0" indent="-228600" algn="l" rtl="0">
              <a:buClr>
                <a:srgbClr val="F79037"/>
              </a:buClr>
              <a:buFont typeface="+mj-lt"/>
              <a:buAutoNum type="arabicPeriod"/>
              <a:tabLst>
                <a:tab pos="177800" algn="l"/>
              </a:tabLst>
            </a:pPr>
            <a:endParaRPr lang="en-US" dirty="0">
              <a:solidFill>
                <a:schemeClr val="tx1"/>
              </a:solidFill>
            </a:endParaRPr>
          </a:p>
          <a:p>
            <a:pPr marL="228600" indent="-228600" algn="l" rtl="0">
              <a:buClr>
                <a:srgbClr val="F79037"/>
              </a:buClr>
              <a:buFont typeface="+mj-lt"/>
              <a:buAutoNum type="arabicPeriod"/>
              <a:tabLst>
                <a:tab pos="177800" algn="l"/>
              </a:tabLst>
            </a:pPr>
            <a:endParaRPr lang="en-US" dirty="0">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30579" y="5934345"/>
            <a:ext cx="2465873"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On kuitenkin tärkeää huomata, että patentin saaminen voi olla monimutkainen ja kallis prosessi, joka edellyttää perusteellista patentoitavuustutkimusta ja hyvin kirjoitettua patenttihakemusta. Prosessi sisältää yleensä seuraavat vaiheet:</a:t>
            </a:r>
            <a:endParaRPr lang="fi-FI" dirty="0">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0" y="562570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29</a:t>
            </a:fld>
            <a:endParaRPr lang="en-US" sz="900">
              <a:solidFill>
                <a:schemeClr val="tx1"/>
              </a:solidFill>
            </a:endParaRPr>
          </a:p>
        </p:txBody>
      </p:sp>
      <p:grpSp>
        <p:nvGrpSpPr>
          <p:cNvPr id="6" name="Group 5">
            <a:extLst>
              <a:ext uri="{FF2B5EF4-FFF2-40B4-BE49-F238E27FC236}">
                <a16:creationId xmlns:a16="http://schemas.microsoft.com/office/drawing/2014/main" id="{157D88BC-4E83-A1D7-73B5-A602963C57AA}"/>
              </a:ext>
            </a:extLst>
          </p:cNvPr>
          <p:cNvGrpSpPr>
            <a:grpSpLocks noChangeAspect="1"/>
          </p:cNvGrpSpPr>
          <p:nvPr/>
        </p:nvGrpSpPr>
        <p:grpSpPr>
          <a:xfrm>
            <a:off x="5996363" y="432857"/>
            <a:ext cx="1050297" cy="1039417"/>
            <a:chOff x="-3279694" y="8226785"/>
            <a:chExt cx="1233175" cy="1220399"/>
          </a:xfrm>
        </p:grpSpPr>
        <p:sp>
          <p:nvSpPr>
            <p:cNvPr id="7" name="Freeform 6">
              <a:extLst>
                <a:ext uri="{FF2B5EF4-FFF2-40B4-BE49-F238E27FC236}">
                  <a16:creationId xmlns:a16="http://schemas.microsoft.com/office/drawing/2014/main" id="{9C407468-D9EE-48DC-ACFB-CF4F11796FE4}"/>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pPr algn="l" rtl="0"/>
              <a:endParaRPr lang="en-US"/>
            </a:p>
          </p:txBody>
        </p:sp>
        <p:sp>
          <p:nvSpPr>
            <p:cNvPr id="8" name="Freeform 7">
              <a:extLst>
                <a:ext uri="{FF2B5EF4-FFF2-40B4-BE49-F238E27FC236}">
                  <a16:creationId xmlns:a16="http://schemas.microsoft.com/office/drawing/2014/main" id="{A16D88DD-9DAC-F2DF-380D-A84F301BFB89}"/>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4DDD7DB9-F495-9617-ACE0-D398D6536F91}"/>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7F89BDF9-338A-94C9-9EA0-F2F0E15483C8}"/>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A3E4F371-3D2B-ADF8-AE7D-9AC5D0D76EA0}"/>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1F8A00C1-E5E5-7538-96B5-62744C8571AE}"/>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929443C7-CE61-9127-302C-CD55BA8BDADE}"/>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14" name="Freeform 13">
              <a:extLst>
                <a:ext uri="{FF2B5EF4-FFF2-40B4-BE49-F238E27FC236}">
                  <a16:creationId xmlns:a16="http://schemas.microsoft.com/office/drawing/2014/main" id="{8285F822-E401-6099-3C00-2917F2AE1FA6}"/>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pPr algn="l" rtl="0"/>
              <a:endParaRPr lang="en-US"/>
            </a:p>
          </p:txBody>
        </p:sp>
        <p:grpSp>
          <p:nvGrpSpPr>
            <p:cNvPr id="15" name="Graphic 26">
              <a:extLst>
                <a:ext uri="{FF2B5EF4-FFF2-40B4-BE49-F238E27FC236}">
                  <a16:creationId xmlns:a16="http://schemas.microsoft.com/office/drawing/2014/main" id="{7160D86F-046A-B136-BD4F-63468CD4494E}"/>
                </a:ext>
              </a:extLst>
            </p:cNvPr>
            <p:cNvGrpSpPr/>
            <p:nvPr/>
          </p:nvGrpSpPr>
          <p:grpSpPr>
            <a:xfrm>
              <a:off x="-3248119" y="8392077"/>
              <a:ext cx="1173533" cy="815057"/>
              <a:chOff x="-3248119" y="8392077"/>
              <a:chExt cx="1173533" cy="815057"/>
            </a:xfrm>
            <a:solidFill>
              <a:srgbClr val="F79038"/>
            </a:solidFill>
          </p:grpSpPr>
          <p:grpSp>
            <p:nvGrpSpPr>
              <p:cNvPr id="16" name="Graphic 26">
                <a:extLst>
                  <a:ext uri="{FF2B5EF4-FFF2-40B4-BE49-F238E27FC236}">
                    <a16:creationId xmlns:a16="http://schemas.microsoft.com/office/drawing/2014/main" id="{C5996856-7071-4186-4A43-B42F2369FF33}"/>
                  </a:ext>
                </a:extLst>
              </p:cNvPr>
              <p:cNvGrpSpPr/>
              <p:nvPr/>
            </p:nvGrpSpPr>
            <p:grpSpPr>
              <a:xfrm>
                <a:off x="-3248119" y="8872167"/>
                <a:ext cx="1173533" cy="334967"/>
                <a:chOff x="-3248119" y="8872167"/>
                <a:chExt cx="1173533" cy="334967"/>
              </a:xfrm>
              <a:solidFill>
                <a:srgbClr val="F79038"/>
              </a:solidFill>
            </p:grpSpPr>
            <p:sp>
              <p:nvSpPr>
                <p:cNvPr id="22" name="Freeform 21">
                  <a:extLst>
                    <a:ext uri="{FF2B5EF4-FFF2-40B4-BE49-F238E27FC236}">
                      <a16:creationId xmlns:a16="http://schemas.microsoft.com/office/drawing/2014/main" id="{7B62AC60-C987-20D0-E1B5-651EA0E0F97C}"/>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96C6FC26-CC93-CBAD-9A7D-886420521624}"/>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8C6D12FC-C742-4A63-AA13-09B3AD3888CD}"/>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pPr algn="l" rtl="0"/>
                  <a:endParaRPr lang="en-US"/>
                </a:p>
              </p:txBody>
            </p:sp>
          </p:grpSp>
          <p:sp>
            <p:nvSpPr>
              <p:cNvPr id="17" name="Freeform 16">
                <a:extLst>
                  <a:ext uri="{FF2B5EF4-FFF2-40B4-BE49-F238E27FC236}">
                    <a16:creationId xmlns:a16="http://schemas.microsoft.com/office/drawing/2014/main" id="{CEDA5818-FBDC-FBE5-7FE4-BF58E2CE1E5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D1A690F4-4802-5842-9A0C-8C6DC0F1DB94}"/>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4BA5C12F-EBAA-6061-99D7-972F74F13E4D}"/>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CB624001-A7D1-3F17-A860-69773A0C8297}"/>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95325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28C4699-7142-CDAF-3C82-1F7E75E80143}"/>
              </a:ext>
            </a:extLst>
          </p:cNvPr>
          <p:cNvSpPr/>
          <p:nvPr/>
        </p:nvSpPr>
        <p:spPr>
          <a:xfrm>
            <a:off x="0" y="1691640"/>
            <a:ext cx="7559675" cy="2225040"/>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Freeform 5">
            <a:extLst>
              <a:ext uri="{FF2B5EF4-FFF2-40B4-BE49-F238E27FC236}">
                <a16:creationId xmlns:a16="http://schemas.microsoft.com/office/drawing/2014/main" id="{75B03E88-263C-3D55-9529-4C019CE67186}"/>
              </a:ext>
            </a:extLst>
          </p:cNvPr>
          <p:cNvSpPr/>
          <p:nvPr/>
        </p:nvSpPr>
        <p:spPr>
          <a:xfrm>
            <a:off x="-57699" y="393830"/>
            <a:ext cx="4492320" cy="1708224"/>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 name="Text Placeholder 3">
            <a:extLst>
              <a:ext uri="{FF2B5EF4-FFF2-40B4-BE49-F238E27FC236}">
                <a16:creationId xmlns:a16="http://schemas.microsoft.com/office/drawing/2014/main" id="{D305C302-5D10-DC7E-4E62-14BE5D454E1E}"/>
              </a:ext>
            </a:extLst>
          </p:cNvPr>
          <p:cNvSpPr txBox="1">
            <a:spLocks/>
          </p:cNvSpPr>
          <p:nvPr/>
        </p:nvSpPr>
        <p:spPr>
          <a:xfrm>
            <a:off x="458240" y="794292"/>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Kuinka käyttää tätä interaktiivista opasta</a:t>
            </a:r>
          </a:p>
        </p:txBody>
      </p:sp>
      <p:sp>
        <p:nvSpPr>
          <p:cNvPr id="8" name="Freeform 7">
            <a:extLst>
              <a:ext uri="{FF2B5EF4-FFF2-40B4-BE49-F238E27FC236}">
                <a16:creationId xmlns:a16="http://schemas.microsoft.com/office/drawing/2014/main" id="{8443E357-C5B9-0BB4-32EF-5B44D449B0CA}"/>
              </a:ext>
            </a:extLst>
          </p:cNvPr>
          <p:cNvSpPr/>
          <p:nvPr/>
        </p:nvSpPr>
        <p:spPr>
          <a:xfrm>
            <a:off x="-35418" y="1907122"/>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9" name="Text Placeholder 15">
            <a:extLst>
              <a:ext uri="{FF2B5EF4-FFF2-40B4-BE49-F238E27FC236}">
                <a16:creationId xmlns:a16="http://schemas.microsoft.com/office/drawing/2014/main" id="{1E4D1B91-87A2-3F0B-0D47-A7583B75CD63}"/>
              </a:ext>
            </a:extLst>
          </p:cNvPr>
          <p:cNvSpPr>
            <a:spLocks noGrp="1"/>
          </p:cNvSpPr>
          <p:nvPr>
            <p:ph type="body" sz="quarter" idx="32"/>
          </p:nvPr>
        </p:nvSpPr>
        <p:spPr>
          <a:xfrm>
            <a:off x="560166" y="2333708"/>
            <a:ext cx="6439339" cy="1565428"/>
          </a:xfrm>
        </p:spPr>
        <p:txBody>
          <a:bodyPr numCol="1"/>
          <a:lstStyle/>
          <a:p>
            <a:pPr rtl="0"/>
            <a:r>
              <a:rPr lang="en-GB" sz="1400" dirty="0"/>
              <a:t>EFE </a:t>
            </a:r>
            <a:r>
              <a:rPr lang="en-GB" sz="1400" dirty="0" err="1"/>
              <a:t>Innovatiivisen</a:t>
            </a:r>
            <a:r>
              <a:rPr lang="en-GB" sz="1400" dirty="0"/>
              <a:t> </a:t>
            </a:r>
            <a:r>
              <a:rPr lang="en-GB" sz="1400" dirty="0" err="1"/>
              <a:t>Eettisen</a:t>
            </a:r>
            <a:r>
              <a:rPr lang="en-GB" sz="1400" dirty="0"/>
              <a:t> </a:t>
            </a:r>
            <a:r>
              <a:rPr lang="en-GB" sz="1400" dirty="0" err="1"/>
              <a:t>Elintarvikeyrittäjyyden</a:t>
            </a:r>
            <a:r>
              <a:rPr lang="en-GB" sz="1400" dirty="0"/>
              <a:t> </a:t>
            </a:r>
            <a:r>
              <a:rPr lang="en-GB" sz="1400" dirty="0" err="1"/>
              <a:t>käsikirja</a:t>
            </a:r>
            <a:r>
              <a:rPr lang="en-GB" sz="1400" dirty="0"/>
              <a:t> on kattava ja </a:t>
            </a:r>
            <a:r>
              <a:rPr lang="en-GB" sz="1400" dirty="0" err="1"/>
              <a:t>dynaaminen</a:t>
            </a:r>
            <a:r>
              <a:rPr lang="en-GB" sz="1400" dirty="0"/>
              <a:t> </a:t>
            </a:r>
            <a:r>
              <a:rPr lang="en-GB" sz="1400" dirty="0" err="1"/>
              <a:t>kokoelma</a:t>
            </a:r>
            <a:r>
              <a:rPr lang="en-GB" sz="1400" dirty="0"/>
              <a:t>, joka on suunniteltu vahvistamaan yrittäjiksi pyrkiviä yrittäjiä ja alan ammattilaisia ​​eettisten ja kestävien elintarvikeyritysten ja innovaatioiden alalla. </a:t>
            </a:r>
            <a:r>
              <a:rPr lang="en-GB" sz="1400" dirty="0" err="1"/>
              <a:t>Tämä</a:t>
            </a:r>
            <a:r>
              <a:rPr lang="en-GB" sz="1400" dirty="0"/>
              <a:t> </a:t>
            </a:r>
            <a:r>
              <a:rPr lang="en-GB" sz="1400" dirty="0" err="1"/>
              <a:t>käsikirja</a:t>
            </a:r>
            <a:r>
              <a:rPr lang="en-GB" sz="1400" dirty="0"/>
              <a:t> on </a:t>
            </a:r>
            <a:r>
              <a:rPr lang="en-GB" sz="1400" dirty="0" err="1"/>
              <a:t>interaktiivinen</a:t>
            </a:r>
            <a:r>
              <a:rPr lang="en-GB" sz="1400" dirty="0"/>
              <a:t> </a:t>
            </a:r>
            <a:r>
              <a:rPr lang="en-GB" sz="1400" dirty="0" err="1"/>
              <a:t>opas</a:t>
            </a:r>
            <a:r>
              <a:rPr lang="en-GB" sz="1400" dirty="0"/>
              <a:t>, joka tarjoaa runsaasti käytännön oivalluksia, tapaustutkimuksia ja erilaisia ​​hyödyllisiä työkaluja ja malleja. Seuraa alla olevaa ohjetta saadaksesi </a:t>
            </a:r>
            <a:r>
              <a:rPr lang="en-GB" sz="1400" dirty="0" err="1"/>
              <a:t>kaiken</a:t>
            </a:r>
            <a:r>
              <a:rPr lang="en-GB" sz="1400" dirty="0"/>
              <a:t> </a:t>
            </a:r>
            <a:r>
              <a:rPr lang="en-GB" sz="1400" dirty="0" err="1"/>
              <a:t>hyödyn</a:t>
            </a:r>
            <a:r>
              <a:rPr lang="en-GB" sz="1400" dirty="0"/>
              <a:t>.</a:t>
            </a:r>
            <a:endParaRPr lang="en-US" sz="1400" dirty="0"/>
          </a:p>
        </p:txBody>
      </p:sp>
      <p:sp>
        <p:nvSpPr>
          <p:cNvPr id="10" name="object 9">
            <a:extLst>
              <a:ext uri="{FF2B5EF4-FFF2-40B4-BE49-F238E27FC236}">
                <a16:creationId xmlns:a16="http://schemas.microsoft.com/office/drawing/2014/main" id="{B8CBBA44-DD97-9502-0841-CBB8DAE7F271}"/>
              </a:ext>
            </a:extLst>
          </p:cNvPr>
          <p:cNvSpPr txBox="1"/>
          <p:nvPr/>
        </p:nvSpPr>
        <p:spPr>
          <a:xfrm rot="720000">
            <a:off x="3724616" y="4856759"/>
            <a:ext cx="460866" cy="171137"/>
          </a:xfrm>
          <a:prstGeom prst="rect">
            <a:avLst/>
          </a:prstGeom>
        </p:spPr>
        <p:txBody>
          <a:bodyPr vert="horz" wrap="square" lIns="0" tIns="0" rIns="0" bIns="0" rtlCol="0">
            <a:spAutoFit/>
          </a:bodyPr>
          <a:lstStyle/>
          <a:p>
            <a:pPr algn="l" rtl="0">
              <a:lnSpc>
                <a:spcPts val="1317"/>
              </a:lnSpc>
            </a:pPr>
            <a:r>
              <a:rPr sz="1361" spc="-131">
                <a:solidFill>
                  <a:srgbClr val="FFFFFF"/>
                </a:solidFill>
                <a:latin typeface="Calibri" panose="020F0502020204030204" pitchFamily="34" charset="0"/>
                <a:cs typeface="Calibri" panose="020F0502020204030204" pitchFamily="34" charset="0"/>
              </a:rPr>
              <a:t>KLIKKAUS</a:t>
            </a:r>
            <a:endParaRPr sz="1361">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D394E034-F210-784E-08DB-A08BA0A17E82}"/>
              </a:ext>
            </a:extLst>
          </p:cNvPr>
          <p:cNvSpPr txBox="1"/>
          <p:nvPr/>
        </p:nvSpPr>
        <p:spPr>
          <a:xfrm rot="720000">
            <a:off x="3607445" y="5025864"/>
            <a:ext cx="623297" cy="171137"/>
          </a:xfrm>
          <a:prstGeom prst="rect">
            <a:avLst/>
          </a:prstGeom>
        </p:spPr>
        <p:txBody>
          <a:bodyPr vert="horz" wrap="square" lIns="0" tIns="0" rIns="0" bIns="0" rtlCol="0">
            <a:spAutoFit/>
          </a:bodyPr>
          <a:lstStyle/>
          <a:p>
            <a:pPr algn="l" rtl="0">
              <a:lnSpc>
                <a:spcPts val="1317"/>
              </a:lnSpc>
            </a:pPr>
            <a:r>
              <a:rPr sz="1361" spc="-136">
                <a:solidFill>
                  <a:srgbClr val="FFFFFF"/>
                </a:solidFill>
                <a:latin typeface="Calibri" panose="020F0502020204030204" pitchFamily="34" charset="0"/>
                <a:cs typeface="Calibri" panose="020F0502020204030204" pitchFamily="34" charset="0"/>
              </a:rPr>
              <a:t>T</a:t>
            </a:r>
            <a:r>
              <a:rPr sz="1361" spc="-156">
                <a:solidFill>
                  <a:srgbClr val="FFFFFF"/>
                </a:solidFill>
                <a:latin typeface="Calibri" panose="020F0502020204030204" pitchFamily="34" charset="0"/>
                <a:cs typeface="Calibri" panose="020F0502020204030204" pitchFamily="34" charset="0"/>
              </a:rPr>
              <a:t>O</a:t>
            </a:r>
            <a:r>
              <a:rPr sz="1361" spc="-107">
                <a:solidFill>
                  <a:srgbClr val="FFFFFF"/>
                </a:solidFill>
                <a:latin typeface="Calibri" panose="020F0502020204030204" pitchFamily="34" charset="0"/>
                <a:cs typeface="Calibri" panose="020F0502020204030204" pitchFamily="34" charset="0"/>
              </a:rPr>
              <a:t> </a:t>
            </a:r>
            <a:r>
              <a:rPr sz="1361" spc="-219">
                <a:solidFill>
                  <a:srgbClr val="FFFFFF"/>
                </a:solidFill>
                <a:latin typeface="Calibri" panose="020F0502020204030204" pitchFamily="34" charset="0"/>
                <a:cs typeface="Calibri" panose="020F0502020204030204" pitchFamily="34" charset="0"/>
              </a:rPr>
              <a:t>V</a:t>
            </a:r>
            <a:r>
              <a:rPr sz="1361" spc="-146">
                <a:solidFill>
                  <a:srgbClr val="FFFFFF"/>
                </a:solidFill>
                <a:latin typeface="Calibri" panose="020F0502020204030204" pitchFamily="34" charset="0"/>
                <a:cs typeface="Calibri" panose="020F0502020204030204" pitchFamily="34" charset="0"/>
              </a:rPr>
              <a:t>IEW</a:t>
            </a:r>
            <a:endParaRPr sz="1361">
              <a:latin typeface="Calibri" panose="020F0502020204030204" pitchFamily="34" charset="0"/>
              <a:cs typeface="Calibri" panose="020F0502020204030204" pitchFamily="34" charset="0"/>
            </a:endParaRPr>
          </a:p>
        </p:txBody>
      </p:sp>
      <p:sp>
        <p:nvSpPr>
          <p:cNvPr id="25" name="object 55">
            <a:extLst>
              <a:ext uri="{FF2B5EF4-FFF2-40B4-BE49-F238E27FC236}">
                <a16:creationId xmlns:a16="http://schemas.microsoft.com/office/drawing/2014/main" id="{9A3E15DF-67A2-3995-E7F3-A3B3AF32072E}"/>
              </a:ext>
            </a:extLst>
          </p:cNvPr>
          <p:cNvSpPr txBox="1"/>
          <p:nvPr/>
        </p:nvSpPr>
        <p:spPr>
          <a:xfrm>
            <a:off x="897421" y="7605039"/>
            <a:ext cx="279050" cy="52344"/>
          </a:xfrm>
          <a:prstGeom prst="rect">
            <a:avLst/>
          </a:prstGeom>
        </p:spPr>
        <p:txBody>
          <a:bodyPr vert="horz" wrap="square" lIns="0" tIns="14817" rIns="0" bIns="0" rtlCol="0">
            <a:spAutoFit/>
          </a:bodyPr>
          <a:lstStyle/>
          <a:p>
            <a:pPr marL="12347" algn="l" rtl="0">
              <a:spcBef>
                <a:spcPts val="117"/>
              </a:spcBef>
            </a:pPr>
            <a:r>
              <a:rPr sz="243" spc="5">
                <a:solidFill>
                  <a:srgbClr val="231F20"/>
                </a:solidFill>
                <a:latin typeface="Calibri" panose="020F0502020204030204" pitchFamily="34" charset="0"/>
                <a:cs typeface="Calibri" panose="020F0502020204030204" pitchFamily="34" charset="0"/>
              </a:rPr>
              <a:t> </a:t>
            </a:r>
            <a:r>
              <a:rPr sz="243">
                <a:solidFill>
                  <a:srgbClr val="231F20"/>
                </a:solidFill>
                <a:latin typeface="Calibri" panose="020F0502020204030204" pitchFamily="34" charset="0"/>
                <a:cs typeface="Calibri" panose="020F0502020204030204" pitchFamily="34" charset="0"/>
              </a:rPr>
              <a:t>Klikkaus</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to</a:t>
            </a:r>
            <a:r>
              <a:rPr sz="243" spc="-10">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mennä</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takaisin</a:t>
            </a:r>
            <a:endParaRPr sz="243">
              <a:latin typeface="Calibri" panose="020F0502020204030204" pitchFamily="34" charset="0"/>
              <a:cs typeface="Calibri" panose="020F0502020204030204" pitchFamily="34" charset="0"/>
            </a:endParaRPr>
          </a:p>
        </p:txBody>
      </p:sp>
      <p:sp>
        <p:nvSpPr>
          <p:cNvPr id="26" name="object 57">
            <a:extLst>
              <a:ext uri="{FF2B5EF4-FFF2-40B4-BE49-F238E27FC236}">
                <a16:creationId xmlns:a16="http://schemas.microsoft.com/office/drawing/2014/main" id="{59C01726-AC16-0A5A-E0BE-BCD3502A8083}"/>
              </a:ext>
            </a:extLst>
          </p:cNvPr>
          <p:cNvSpPr txBox="1"/>
          <p:nvPr/>
        </p:nvSpPr>
        <p:spPr>
          <a:xfrm>
            <a:off x="738483" y="6403366"/>
            <a:ext cx="2593114" cy="576725"/>
          </a:xfrm>
          <a:prstGeom prst="rect">
            <a:avLst/>
          </a:prstGeom>
        </p:spPr>
        <p:txBody>
          <a:bodyPr vert="horz" wrap="square" lIns="0" tIns="12347" rIns="0" bIns="0" rtlCol="0">
            <a:spAutoFit/>
          </a:bodyPr>
          <a:lstStyle/>
          <a:p>
            <a:pPr algn="ctr" rtl="0">
              <a:lnSpc>
                <a:spcPts val="1614"/>
              </a:lnSpc>
              <a:spcBef>
                <a:spcPts val="97"/>
              </a:spcBef>
            </a:pPr>
            <a:r>
              <a:rPr lang="fi-FI" sz="1361" b="1" dirty="0">
                <a:solidFill>
                  <a:srgbClr val="F79037"/>
                </a:solidFill>
                <a:latin typeface="Calibri" panose="020F0502020204030204" pitchFamily="34" charset="0"/>
                <a:cs typeface="Calibri" panose="020F0502020204030204" pitchFamily="34" charset="0"/>
              </a:rPr>
              <a:t>HUIPPU</a:t>
            </a:r>
            <a:r>
              <a:rPr sz="1361" b="1" dirty="0">
                <a:solidFill>
                  <a:srgbClr val="F79037"/>
                </a:solidFill>
                <a:latin typeface="Calibri" panose="020F0502020204030204" pitchFamily="34" charset="0"/>
                <a:cs typeface="Calibri" panose="020F0502020204030204" pitchFamily="34" charset="0"/>
              </a:rPr>
              <a:t> VINKKI</a:t>
            </a:r>
          </a:p>
          <a:p>
            <a:pPr marL="12347" marR="4939" algn="ctr" rtl="0">
              <a:lnSpc>
                <a:spcPts val="1400"/>
              </a:lnSpc>
              <a:spcBef>
                <a:spcPts val="24"/>
              </a:spcBef>
            </a:pPr>
            <a:r>
              <a:rPr sz="1200" dirty="0" err="1">
                <a:latin typeface="Calibri" panose="020F0502020204030204" pitchFamily="34" charset="0"/>
                <a:cs typeface="Calibri" panose="020F0502020204030204" pitchFamily="34" charset="0"/>
              </a:rPr>
              <a:t>Palatakse</a:t>
            </a:r>
            <a:r>
              <a:rPr lang="en-US" sz="1200" dirty="0" err="1">
                <a:latin typeface="Calibri" panose="020F0502020204030204" pitchFamily="34" charset="0"/>
                <a:cs typeface="Calibri" panose="020F0502020204030204" pitchFamily="34" charset="0"/>
              </a:rPr>
              <a:t>s</a:t>
            </a:r>
            <a:r>
              <a:rPr sz="1200" dirty="0" err="1">
                <a:latin typeface="Calibri" panose="020F0502020204030204" pitchFamily="34" charset="0"/>
                <a:cs typeface="Calibri" panose="020F0502020204030204" pitchFamily="34" charset="0"/>
              </a:rPr>
              <a:t>i</a:t>
            </a:r>
            <a:r>
              <a:rPr sz="1200" dirty="0">
                <a:latin typeface="Calibri" panose="020F0502020204030204" pitchFamily="34" charset="0"/>
                <a:cs typeface="Calibri" panose="020F0502020204030204" pitchFamily="34" charset="0"/>
              </a:rPr>
              <a:t> </a:t>
            </a:r>
            <a:r>
              <a:rPr sz="1200" dirty="0" err="1">
                <a:latin typeface="Calibri" panose="020F0502020204030204" pitchFamily="34" charset="0"/>
                <a:cs typeface="Calibri" panose="020F0502020204030204" pitchFamily="34" charset="0"/>
              </a:rPr>
              <a:t>kokoelmaan</a:t>
            </a:r>
            <a:r>
              <a:rPr lang="en-IE" sz="1200" dirty="0">
                <a:latin typeface="Calibri" panose="020F0502020204030204" pitchFamily="34" charset="0"/>
                <a:cs typeface="Calibri" panose="020F0502020204030204" pitchFamily="34" charset="0"/>
              </a:rPr>
              <a:t>-</a:t>
            </a:r>
            <a:r>
              <a:rPr sz="1200" dirty="0">
                <a:latin typeface="Calibri" panose="020F0502020204030204" pitchFamily="34" charset="0"/>
                <a:cs typeface="Calibri" panose="020F0502020204030204" pitchFamily="34" charset="0"/>
              </a:rPr>
              <a:t> </a:t>
            </a:r>
            <a:r>
              <a:rPr sz="1200" dirty="0" err="1">
                <a:latin typeface="Calibri" panose="020F0502020204030204" pitchFamily="34" charset="0"/>
                <a:cs typeface="Calibri" panose="020F0502020204030204" pitchFamily="34" charset="0"/>
              </a:rPr>
              <a:t>napsaut</a:t>
            </a:r>
            <a:r>
              <a:rPr lang="fi-FI" sz="1200" dirty="0">
                <a:latin typeface="Calibri" panose="020F0502020204030204" pitchFamily="34" charset="0"/>
                <a:cs typeface="Calibri" panose="020F0502020204030204" pitchFamily="34" charset="0"/>
              </a:rPr>
              <a:t>a</a:t>
            </a:r>
            <a:r>
              <a:rPr sz="1200" dirty="0">
                <a:latin typeface="Calibri" panose="020F0502020204030204" pitchFamily="34" charset="0"/>
                <a:cs typeface="Calibri" panose="020F0502020204030204" pitchFamily="34" charset="0"/>
              </a:rPr>
              <a:t> palaa takaisin -vaihtoehtoa</a:t>
            </a:r>
            <a:r>
              <a:rPr lang="en-IE" sz="120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selaimessasi</a:t>
            </a:r>
          </a:p>
        </p:txBody>
      </p:sp>
      <p:sp>
        <p:nvSpPr>
          <p:cNvPr id="27" name="object 58">
            <a:extLst>
              <a:ext uri="{FF2B5EF4-FFF2-40B4-BE49-F238E27FC236}">
                <a16:creationId xmlns:a16="http://schemas.microsoft.com/office/drawing/2014/main" id="{273DD480-E20F-16BB-9816-9E93A4F5A046}"/>
              </a:ext>
            </a:extLst>
          </p:cNvPr>
          <p:cNvSpPr txBox="1"/>
          <p:nvPr/>
        </p:nvSpPr>
        <p:spPr>
          <a:xfrm>
            <a:off x="3933325" y="6403366"/>
            <a:ext cx="2970159" cy="576725"/>
          </a:xfrm>
          <a:prstGeom prst="rect">
            <a:avLst/>
          </a:prstGeom>
        </p:spPr>
        <p:txBody>
          <a:bodyPr vert="horz" wrap="square" lIns="0" tIns="12347" rIns="0" bIns="0" rtlCol="0">
            <a:spAutoFit/>
          </a:bodyPr>
          <a:lstStyle/>
          <a:p>
            <a:pPr algn="ctr" rtl="0">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NOPEA JA HELPPO NAVIGOINTI</a:t>
            </a:r>
          </a:p>
          <a:p>
            <a:pPr marL="3704" algn="ctr" rtl="0">
              <a:lnSpc>
                <a:spcPts val="1381"/>
              </a:lnSpc>
            </a:pPr>
            <a:r>
              <a:rPr lang="en-US" sz="1200" dirty="0">
                <a:latin typeface="Calibri" panose="020F0502020204030204" pitchFamily="34" charset="0"/>
                <a:cs typeface="Calibri" panose="020F0502020204030204" pitchFamily="34" charset="0"/>
              </a:rPr>
              <a:t>Siirry valitsemaasi tapaustutkimukseen napsauttamalla interaktiivista sisällysluetteloa</a:t>
            </a:r>
            <a:endParaRPr sz="1200" dirty="0">
              <a:latin typeface="Calibri" panose="020F0502020204030204" pitchFamily="34" charset="0"/>
              <a:cs typeface="Calibri" panose="020F0502020204030204" pitchFamily="34" charset="0"/>
            </a:endParaRPr>
          </a:p>
        </p:txBody>
      </p:sp>
      <p:grpSp>
        <p:nvGrpSpPr>
          <p:cNvPr id="28" name="object 45">
            <a:extLst>
              <a:ext uri="{FF2B5EF4-FFF2-40B4-BE49-F238E27FC236}">
                <a16:creationId xmlns:a16="http://schemas.microsoft.com/office/drawing/2014/main" id="{AFBE92BC-AE32-9AD8-63B4-71BAD44A7379}"/>
              </a:ext>
            </a:extLst>
          </p:cNvPr>
          <p:cNvGrpSpPr/>
          <p:nvPr/>
        </p:nvGrpSpPr>
        <p:grpSpPr>
          <a:xfrm>
            <a:off x="3834452" y="7420646"/>
            <a:ext cx="3084571" cy="1729174"/>
            <a:chOff x="3930827" y="8109026"/>
            <a:chExt cx="3134018" cy="1778558"/>
          </a:xfrm>
        </p:grpSpPr>
        <p:pic>
          <p:nvPicPr>
            <p:cNvPr id="29" name="object 46">
              <a:extLst>
                <a:ext uri="{FF2B5EF4-FFF2-40B4-BE49-F238E27FC236}">
                  <a16:creationId xmlns:a16="http://schemas.microsoft.com/office/drawing/2014/main" id="{F7F87C8E-99E2-BE6D-A703-837C1CC20BD9}"/>
                </a:ext>
              </a:extLst>
            </p:cNvPr>
            <p:cNvPicPr/>
            <p:nvPr/>
          </p:nvPicPr>
          <p:blipFill>
            <a:blip r:embed="rId2" cstate="email">
              <a:extLst>
                <a:ext uri="{28A0092B-C50C-407E-A947-70E740481C1C}">
                  <a14:useLocalDpi xmlns:a14="http://schemas.microsoft.com/office/drawing/2010/main"/>
                </a:ext>
              </a:extLst>
            </a:blip>
            <a:stretch>
              <a:fillRect/>
            </a:stretch>
          </p:blipFill>
          <p:spPr>
            <a:xfrm>
              <a:off x="4240441" y="8109026"/>
              <a:ext cx="2540228" cy="1682889"/>
            </a:xfrm>
            <a:prstGeom prst="rect">
              <a:avLst/>
            </a:prstGeom>
          </p:spPr>
        </p:pic>
        <p:sp>
          <p:nvSpPr>
            <p:cNvPr id="30" name="object 47">
              <a:extLst>
                <a:ext uri="{FF2B5EF4-FFF2-40B4-BE49-F238E27FC236}">
                  <a16:creationId xmlns:a16="http://schemas.microsoft.com/office/drawing/2014/main" id="{1AB37963-4595-D74F-0D91-3CDC83D1304A}"/>
                </a:ext>
              </a:extLst>
            </p:cNvPr>
            <p:cNvSpPr/>
            <p:nvPr/>
          </p:nvSpPr>
          <p:spPr>
            <a:xfrm>
              <a:off x="4240593" y="8120101"/>
              <a:ext cx="2540635" cy="1676400"/>
            </a:xfrm>
            <a:custGeom>
              <a:avLst/>
              <a:gdLst/>
              <a:ahLst/>
              <a:cxnLst/>
              <a:rect l="l" t="t" r="r" b="b"/>
              <a:pathLst>
                <a:path w="2540634" h="1676400">
                  <a:moveTo>
                    <a:pt x="2528874" y="1627124"/>
                  </a:moveTo>
                  <a:lnTo>
                    <a:pt x="2528862" y="65646"/>
                  </a:lnTo>
                  <a:lnTo>
                    <a:pt x="2523655" y="40119"/>
                  </a:lnTo>
                  <a:lnTo>
                    <a:pt x="2509456" y="19253"/>
                  </a:lnTo>
                  <a:lnTo>
                    <a:pt x="2488412" y="5168"/>
                  </a:lnTo>
                  <a:lnTo>
                    <a:pt x="2462669" y="0"/>
                  </a:lnTo>
                  <a:lnTo>
                    <a:pt x="77241" y="0"/>
                  </a:lnTo>
                  <a:lnTo>
                    <a:pt x="51511" y="5168"/>
                  </a:lnTo>
                  <a:lnTo>
                    <a:pt x="30467" y="19253"/>
                  </a:lnTo>
                  <a:lnTo>
                    <a:pt x="16268" y="40119"/>
                  </a:lnTo>
                  <a:lnTo>
                    <a:pt x="11061" y="65646"/>
                  </a:lnTo>
                  <a:lnTo>
                    <a:pt x="11061" y="1627136"/>
                  </a:lnTo>
                  <a:lnTo>
                    <a:pt x="11074" y="1671802"/>
                  </a:lnTo>
                  <a:lnTo>
                    <a:pt x="2528874" y="1671802"/>
                  </a:lnTo>
                  <a:lnTo>
                    <a:pt x="2528874" y="1627124"/>
                  </a:lnTo>
                  <a:close/>
                </a:path>
                <a:path w="2540634" h="1676400">
                  <a:moveTo>
                    <a:pt x="2540063" y="1671815"/>
                  </a:moveTo>
                  <a:lnTo>
                    <a:pt x="0" y="1671815"/>
                  </a:lnTo>
                  <a:lnTo>
                    <a:pt x="0" y="1675892"/>
                  </a:lnTo>
                  <a:lnTo>
                    <a:pt x="2540063" y="1675892"/>
                  </a:lnTo>
                  <a:lnTo>
                    <a:pt x="2540063" y="1671815"/>
                  </a:lnTo>
                  <a:close/>
                </a:path>
              </a:pathLst>
            </a:custGeom>
            <a:solidFill>
              <a:srgbClr val="020303"/>
            </a:solidFill>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pic>
          <p:nvPicPr>
            <p:cNvPr id="31" name="object 48">
              <a:extLst>
                <a:ext uri="{FF2B5EF4-FFF2-40B4-BE49-F238E27FC236}">
                  <a16:creationId xmlns:a16="http://schemas.microsoft.com/office/drawing/2014/main" id="{4BAD2202-1EA1-EAC9-05EE-CF6DEA63DA86}"/>
                </a:ext>
              </a:extLst>
            </p:cNvPr>
            <p:cNvPicPr/>
            <p:nvPr/>
          </p:nvPicPr>
          <p:blipFill>
            <a:blip r:embed="rId3" cstate="email">
              <a:extLst>
                <a:ext uri="{28A0092B-C50C-407E-A947-70E740481C1C}">
                  <a14:useLocalDpi xmlns:a14="http://schemas.microsoft.com/office/drawing/2010/main"/>
                </a:ext>
              </a:extLst>
            </a:blip>
            <a:stretch>
              <a:fillRect/>
            </a:stretch>
          </p:blipFill>
          <p:spPr>
            <a:xfrm>
              <a:off x="3930827" y="9795980"/>
              <a:ext cx="3134017" cy="49796"/>
            </a:xfrm>
            <a:prstGeom prst="rect">
              <a:avLst/>
            </a:prstGeom>
          </p:spPr>
        </p:pic>
        <p:pic>
          <p:nvPicPr>
            <p:cNvPr id="32" name="object 49">
              <a:extLst>
                <a:ext uri="{FF2B5EF4-FFF2-40B4-BE49-F238E27FC236}">
                  <a16:creationId xmlns:a16="http://schemas.microsoft.com/office/drawing/2014/main" id="{C7EBDBC3-4111-D33D-8F6B-FB818CAD9836}"/>
                </a:ext>
              </a:extLst>
            </p:cNvPr>
            <p:cNvPicPr/>
            <p:nvPr/>
          </p:nvPicPr>
          <p:blipFill>
            <a:blip r:embed="rId4" cstate="email">
              <a:extLst>
                <a:ext uri="{28A0092B-C50C-407E-A947-70E740481C1C}">
                  <a14:useLocalDpi xmlns:a14="http://schemas.microsoft.com/office/drawing/2010/main"/>
                </a:ext>
              </a:extLst>
            </a:blip>
            <a:stretch>
              <a:fillRect/>
            </a:stretch>
          </p:blipFill>
          <p:spPr>
            <a:xfrm>
              <a:off x="5273052" y="9795993"/>
              <a:ext cx="449605" cy="39001"/>
            </a:xfrm>
            <a:prstGeom prst="rect">
              <a:avLst/>
            </a:prstGeom>
          </p:spPr>
        </p:pic>
        <p:pic>
          <p:nvPicPr>
            <p:cNvPr id="33" name="object 50">
              <a:extLst>
                <a:ext uri="{FF2B5EF4-FFF2-40B4-BE49-F238E27FC236}">
                  <a16:creationId xmlns:a16="http://schemas.microsoft.com/office/drawing/2014/main" id="{373B2B17-D114-12EC-B56D-02BBF735FADB}"/>
                </a:ext>
              </a:extLst>
            </p:cNvPr>
            <p:cNvPicPr/>
            <p:nvPr/>
          </p:nvPicPr>
          <p:blipFill>
            <a:blip r:embed="rId5" cstate="email">
              <a:extLst>
                <a:ext uri="{28A0092B-C50C-407E-A947-70E740481C1C}">
                  <a14:useLocalDpi xmlns:a14="http://schemas.microsoft.com/office/drawing/2010/main"/>
                </a:ext>
              </a:extLst>
            </a:blip>
            <a:stretch>
              <a:fillRect/>
            </a:stretch>
          </p:blipFill>
          <p:spPr>
            <a:xfrm>
              <a:off x="3930828" y="9845789"/>
              <a:ext cx="3134017" cy="41795"/>
            </a:xfrm>
            <a:prstGeom prst="rect">
              <a:avLst/>
            </a:prstGeom>
          </p:spPr>
        </p:pic>
      </p:grpSp>
      <p:grpSp>
        <p:nvGrpSpPr>
          <p:cNvPr id="34" name="Group 33">
            <a:extLst>
              <a:ext uri="{FF2B5EF4-FFF2-40B4-BE49-F238E27FC236}">
                <a16:creationId xmlns:a16="http://schemas.microsoft.com/office/drawing/2014/main" id="{6DBDFE67-E5B9-EE01-D609-28175F2D1DCD}"/>
              </a:ext>
            </a:extLst>
          </p:cNvPr>
          <p:cNvGrpSpPr/>
          <p:nvPr/>
        </p:nvGrpSpPr>
        <p:grpSpPr>
          <a:xfrm>
            <a:off x="460399" y="7401820"/>
            <a:ext cx="3047021" cy="1729161"/>
            <a:chOff x="460413" y="8102727"/>
            <a:chExt cx="3134042" cy="1778545"/>
          </a:xfrm>
        </p:grpSpPr>
        <p:grpSp>
          <p:nvGrpSpPr>
            <p:cNvPr id="35" name="object 35">
              <a:extLst>
                <a:ext uri="{FF2B5EF4-FFF2-40B4-BE49-F238E27FC236}">
                  <a16:creationId xmlns:a16="http://schemas.microsoft.com/office/drawing/2014/main" id="{93351A8E-52BE-0CDB-805D-AE06CB90C82D}"/>
                </a:ext>
              </a:extLst>
            </p:cNvPr>
            <p:cNvGrpSpPr/>
            <p:nvPr/>
          </p:nvGrpSpPr>
          <p:grpSpPr>
            <a:xfrm>
              <a:off x="460413" y="8102727"/>
              <a:ext cx="3134042" cy="1778545"/>
              <a:chOff x="460413" y="8102727"/>
              <a:chExt cx="3134042" cy="1778545"/>
            </a:xfrm>
          </p:grpSpPr>
          <p:pic>
            <p:nvPicPr>
              <p:cNvPr id="37" name="object 36">
                <a:extLst>
                  <a:ext uri="{FF2B5EF4-FFF2-40B4-BE49-F238E27FC236}">
                    <a16:creationId xmlns:a16="http://schemas.microsoft.com/office/drawing/2014/main" id="{5E833479-29EE-A537-3DE3-C02167D888B6}"/>
                  </a:ext>
                </a:extLst>
              </p:cNvPr>
              <p:cNvPicPr/>
              <p:nvPr/>
            </p:nvPicPr>
            <p:blipFill>
              <a:blip r:embed="rId6" cstate="email">
                <a:extLst>
                  <a:ext uri="{28A0092B-C50C-407E-A947-70E740481C1C}">
                    <a14:useLocalDpi xmlns:a14="http://schemas.microsoft.com/office/drawing/2010/main"/>
                  </a:ext>
                </a:extLst>
              </a:blip>
              <a:stretch>
                <a:fillRect/>
              </a:stretch>
            </p:blipFill>
            <p:spPr>
              <a:xfrm>
                <a:off x="770013" y="8102727"/>
                <a:ext cx="2540228" cy="1682864"/>
              </a:xfrm>
              <a:prstGeom prst="rect">
                <a:avLst/>
              </a:prstGeom>
            </p:spPr>
          </p:pic>
          <p:sp>
            <p:nvSpPr>
              <p:cNvPr id="38" name="object 37">
                <a:extLst>
                  <a:ext uri="{FF2B5EF4-FFF2-40B4-BE49-F238E27FC236}">
                    <a16:creationId xmlns:a16="http://schemas.microsoft.com/office/drawing/2014/main" id="{8382AC95-EC99-2BFB-232B-DC4126C7132B}"/>
                  </a:ext>
                </a:extLst>
              </p:cNvPr>
              <p:cNvSpPr/>
              <p:nvPr/>
            </p:nvSpPr>
            <p:spPr>
              <a:xfrm>
                <a:off x="770166" y="8113801"/>
                <a:ext cx="2540635" cy="1676400"/>
              </a:xfrm>
              <a:custGeom>
                <a:avLst/>
                <a:gdLst/>
                <a:ahLst/>
                <a:cxnLst/>
                <a:rect l="l" t="t" r="r" b="b"/>
                <a:pathLst>
                  <a:path w="2540635" h="1676400">
                    <a:moveTo>
                      <a:pt x="2528874" y="1627111"/>
                    </a:moveTo>
                    <a:lnTo>
                      <a:pt x="2528862" y="65633"/>
                    </a:lnTo>
                    <a:lnTo>
                      <a:pt x="2523655" y="40106"/>
                    </a:lnTo>
                    <a:lnTo>
                      <a:pt x="2509456" y="19240"/>
                    </a:lnTo>
                    <a:lnTo>
                      <a:pt x="2488425" y="5168"/>
                    </a:lnTo>
                    <a:lnTo>
                      <a:pt x="2462682" y="0"/>
                    </a:lnTo>
                    <a:lnTo>
                      <a:pt x="77254" y="0"/>
                    </a:lnTo>
                    <a:lnTo>
                      <a:pt x="51511" y="5168"/>
                    </a:lnTo>
                    <a:lnTo>
                      <a:pt x="30480" y="19240"/>
                    </a:lnTo>
                    <a:lnTo>
                      <a:pt x="16281" y="40106"/>
                    </a:lnTo>
                    <a:lnTo>
                      <a:pt x="11061" y="65633"/>
                    </a:lnTo>
                    <a:lnTo>
                      <a:pt x="11061" y="1627136"/>
                    </a:lnTo>
                    <a:lnTo>
                      <a:pt x="11074" y="1671789"/>
                    </a:lnTo>
                    <a:lnTo>
                      <a:pt x="2528874" y="1671789"/>
                    </a:lnTo>
                    <a:lnTo>
                      <a:pt x="2528874" y="1627111"/>
                    </a:lnTo>
                    <a:close/>
                  </a:path>
                  <a:path w="2540635" h="1676400">
                    <a:moveTo>
                      <a:pt x="2540076" y="1671802"/>
                    </a:moveTo>
                    <a:lnTo>
                      <a:pt x="0" y="1671802"/>
                    </a:lnTo>
                    <a:lnTo>
                      <a:pt x="0" y="1675879"/>
                    </a:lnTo>
                    <a:lnTo>
                      <a:pt x="2540076" y="1675879"/>
                    </a:lnTo>
                    <a:lnTo>
                      <a:pt x="2540076" y="1671802"/>
                    </a:lnTo>
                    <a:close/>
                  </a:path>
                </a:pathLst>
              </a:custGeom>
              <a:solidFill>
                <a:srgbClr val="020303"/>
              </a:solidFill>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pic>
            <p:nvPicPr>
              <p:cNvPr id="39" name="object 38">
                <a:extLst>
                  <a:ext uri="{FF2B5EF4-FFF2-40B4-BE49-F238E27FC236}">
                    <a16:creationId xmlns:a16="http://schemas.microsoft.com/office/drawing/2014/main" id="{595EEE50-9F34-245C-E8BB-E1DB52A34AEE}"/>
                  </a:ext>
                </a:extLst>
              </p:cNvPr>
              <p:cNvPicPr/>
              <p:nvPr/>
            </p:nvPicPr>
            <p:blipFill>
              <a:blip r:embed="rId7" cstate="email">
                <a:extLst>
                  <a:ext uri="{28A0092B-C50C-407E-A947-70E740481C1C}">
                    <a14:useLocalDpi xmlns:a14="http://schemas.microsoft.com/office/drawing/2010/main"/>
                  </a:ext>
                </a:extLst>
              </a:blip>
              <a:stretch>
                <a:fillRect/>
              </a:stretch>
            </p:blipFill>
            <p:spPr>
              <a:xfrm>
                <a:off x="460413" y="9789680"/>
                <a:ext cx="3134042" cy="49809"/>
              </a:xfrm>
              <a:prstGeom prst="rect">
                <a:avLst/>
              </a:prstGeom>
            </p:spPr>
          </p:pic>
          <p:pic>
            <p:nvPicPr>
              <p:cNvPr id="40" name="object 39">
                <a:extLst>
                  <a:ext uri="{FF2B5EF4-FFF2-40B4-BE49-F238E27FC236}">
                    <a16:creationId xmlns:a16="http://schemas.microsoft.com/office/drawing/2014/main" id="{8BA50148-6B69-1BB4-0992-DBF5DF1F0F85}"/>
                  </a:ext>
                </a:extLst>
              </p:cNvPr>
              <p:cNvPicPr/>
              <p:nvPr/>
            </p:nvPicPr>
            <p:blipFill>
              <a:blip r:embed="rId8" cstate="email">
                <a:extLst>
                  <a:ext uri="{28A0092B-C50C-407E-A947-70E740481C1C}">
                    <a14:useLocalDpi xmlns:a14="http://schemas.microsoft.com/office/drawing/2010/main"/>
                  </a:ext>
                </a:extLst>
              </a:blip>
              <a:stretch>
                <a:fillRect/>
              </a:stretch>
            </p:blipFill>
            <p:spPr>
              <a:xfrm>
                <a:off x="1802638" y="9789693"/>
                <a:ext cx="449580" cy="38989"/>
              </a:xfrm>
              <a:prstGeom prst="rect">
                <a:avLst/>
              </a:prstGeom>
            </p:spPr>
          </p:pic>
          <p:pic>
            <p:nvPicPr>
              <p:cNvPr id="41" name="object 40">
                <a:extLst>
                  <a:ext uri="{FF2B5EF4-FFF2-40B4-BE49-F238E27FC236}">
                    <a16:creationId xmlns:a16="http://schemas.microsoft.com/office/drawing/2014/main" id="{C68D7317-0C64-9575-DEA2-CE3A4AEFB8B1}"/>
                  </a:ext>
                </a:extLst>
              </p:cNvPr>
              <p:cNvPicPr/>
              <p:nvPr/>
            </p:nvPicPr>
            <p:blipFill>
              <a:blip r:embed="rId9" cstate="email">
                <a:extLst>
                  <a:ext uri="{28A0092B-C50C-407E-A947-70E740481C1C}">
                    <a14:useLocalDpi xmlns:a14="http://schemas.microsoft.com/office/drawing/2010/main"/>
                  </a:ext>
                </a:extLst>
              </a:blip>
              <a:stretch>
                <a:fillRect/>
              </a:stretch>
            </p:blipFill>
            <p:spPr>
              <a:xfrm>
                <a:off x="460413" y="9839477"/>
                <a:ext cx="3134042" cy="41795"/>
              </a:xfrm>
              <a:prstGeom prst="rect">
                <a:avLst/>
              </a:prstGeom>
            </p:spPr>
          </p:pic>
          <p:sp>
            <p:nvSpPr>
              <p:cNvPr id="42" name="object 44">
                <a:extLst>
                  <a:ext uri="{FF2B5EF4-FFF2-40B4-BE49-F238E27FC236}">
                    <a16:creationId xmlns:a16="http://schemas.microsoft.com/office/drawing/2014/main" id="{20C1CDC9-7A33-2466-051E-B18A23E8BE4E}"/>
                  </a:ext>
                </a:extLst>
              </p:cNvPr>
              <p:cNvSpPr/>
              <p:nvPr/>
            </p:nvSpPr>
            <p:spPr>
              <a:xfrm>
                <a:off x="921727" y="8230692"/>
                <a:ext cx="263525" cy="57150"/>
              </a:xfrm>
              <a:custGeom>
                <a:avLst/>
                <a:gdLst/>
                <a:ahLst/>
                <a:cxnLst/>
                <a:rect l="l" t="t" r="r" b="b"/>
                <a:pathLst>
                  <a:path w="263525" h="57150">
                    <a:moveTo>
                      <a:pt x="262928" y="0"/>
                    </a:moveTo>
                    <a:lnTo>
                      <a:pt x="261124" y="0"/>
                    </a:lnTo>
                    <a:lnTo>
                      <a:pt x="261124" y="2540"/>
                    </a:lnTo>
                    <a:lnTo>
                      <a:pt x="261124" y="54610"/>
                    </a:lnTo>
                    <a:lnTo>
                      <a:pt x="1790" y="54610"/>
                    </a:lnTo>
                    <a:lnTo>
                      <a:pt x="1790" y="2540"/>
                    </a:lnTo>
                    <a:lnTo>
                      <a:pt x="261124" y="2540"/>
                    </a:lnTo>
                    <a:lnTo>
                      <a:pt x="261124" y="0"/>
                    </a:lnTo>
                    <a:lnTo>
                      <a:pt x="0" y="0"/>
                    </a:lnTo>
                    <a:lnTo>
                      <a:pt x="0" y="2540"/>
                    </a:lnTo>
                    <a:lnTo>
                      <a:pt x="0" y="54610"/>
                    </a:lnTo>
                    <a:lnTo>
                      <a:pt x="0" y="55880"/>
                    </a:lnTo>
                    <a:lnTo>
                      <a:pt x="0" y="57150"/>
                    </a:lnTo>
                    <a:lnTo>
                      <a:pt x="262928" y="57150"/>
                    </a:lnTo>
                    <a:lnTo>
                      <a:pt x="262928" y="55880"/>
                    </a:lnTo>
                    <a:lnTo>
                      <a:pt x="262928" y="54978"/>
                    </a:lnTo>
                    <a:lnTo>
                      <a:pt x="262026" y="54978"/>
                    </a:lnTo>
                    <a:lnTo>
                      <a:pt x="262026" y="54610"/>
                    </a:lnTo>
                    <a:lnTo>
                      <a:pt x="262928" y="54610"/>
                    </a:lnTo>
                    <a:lnTo>
                      <a:pt x="262928" y="2540"/>
                    </a:lnTo>
                    <a:lnTo>
                      <a:pt x="262928" y="0"/>
                    </a:lnTo>
                    <a:close/>
                  </a:path>
                </a:pathLst>
              </a:custGeom>
              <a:solidFill>
                <a:srgbClr val="363636"/>
              </a:solidFill>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grpSp>
        <p:pic>
          <p:nvPicPr>
            <p:cNvPr id="36" name="Picture 35">
              <a:extLst>
                <a:ext uri="{FF2B5EF4-FFF2-40B4-BE49-F238E27FC236}">
                  <a16:creationId xmlns:a16="http://schemas.microsoft.com/office/drawing/2014/main" id="{530C4F6D-A4B5-7F27-EBBF-EC305ACDF25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1558" y="8216218"/>
              <a:ext cx="2340000" cy="59400"/>
            </a:xfrm>
            <a:prstGeom prst="rect">
              <a:avLst/>
            </a:prstGeom>
          </p:spPr>
        </p:pic>
      </p:grpSp>
      <p:grpSp>
        <p:nvGrpSpPr>
          <p:cNvPr id="45" name="Group 44">
            <a:extLst>
              <a:ext uri="{FF2B5EF4-FFF2-40B4-BE49-F238E27FC236}">
                <a16:creationId xmlns:a16="http://schemas.microsoft.com/office/drawing/2014/main" id="{2D15F51B-F42C-3058-5799-D2E597B68313}"/>
              </a:ext>
            </a:extLst>
          </p:cNvPr>
          <p:cNvGrpSpPr/>
          <p:nvPr/>
        </p:nvGrpSpPr>
        <p:grpSpPr>
          <a:xfrm>
            <a:off x="370008" y="4453373"/>
            <a:ext cx="6856136" cy="1361175"/>
            <a:chOff x="333197" y="1639975"/>
            <a:chExt cx="7051943" cy="1400050"/>
          </a:xfrm>
          <a:solidFill>
            <a:srgbClr val="F79037"/>
          </a:solidFill>
        </p:grpSpPr>
        <p:sp>
          <p:nvSpPr>
            <p:cNvPr id="47" name="Text Placeholder 12">
              <a:extLst>
                <a:ext uri="{FF2B5EF4-FFF2-40B4-BE49-F238E27FC236}">
                  <a16:creationId xmlns:a16="http://schemas.microsoft.com/office/drawing/2014/main" id="{4DDC0884-B97F-EC35-CB4E-BA0C7A1DFB10}"/>
                </a:ext>
              </a:extLst>
            </p:cNvPr>
            <p:cNvSpPr txBox="1">
              <a:spLocks/>
            </p:cNvSpPr>
            <p:nvPr/>
          </p:nvSpPr>
          <p:spPr>
            <a:xfrm>
              <a:off x="426170" y="2051623"/>
              <a:ext cx="4380664" cy="859881"/>
            </a:xfrm>
            <a:prstGeom prst="rect">
              <a:avLst/>
            </a:prstGeom>
            <a:noFill/>
            <a:ln>
              <a:noFill/>
            </a:ln>
          </p:spPr>
          <p:txBody>
            <a:bodyPr vert="horz" lIns="88901" tIns="44451" rIns="88901" bIns="44451"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l" rtl="0">
                <a:buNone/>
              </a:pPr>
              <a:r>
                <a:rPr lang="en-IE" sz="1750" b="1" dirty="0" err="1">
                  <a:solidFill>
                    <a:srgbClr val="000000"/>
                  </a:solidFill>
                  <a:latin typeface="Calibri" panose="020F0502020204030204" pitchFamily="34" charset="0"/>
                  <a:cs typeface="Calibri" panose="020F0502020204030204" pitchFamily="34" charset="0"/>
                </a:rPr>
                <a:t>Interaktiivinen</a:t>
              </a:r>
              <a:r>
                <a:rPr lang="en-IE" sz="1750" b="1" dirty="0">
                  <a:solidFill>
                    <a:srgbClr val="000000"/>
                  </a:solidFill>
                  <a:latin typeface="Calibri" panose="020F0502020204030204" pitchFamily="34" charset="0"/>
                  <a:cs typeface="Calibri" panose="020F0502020204030204" pitchFamily="34" charset="0"/>
                </a:rPr>
                <a:t> </a:t>
              </a:r>
              <a:r>
                <a:rPr lang="en-IE" sz="1750" dirty="0" err="1">
                  <a:solidFill>
                    <a:srgbClr val="000000"/>
                  </a:solidFill>
                  <a:latin typeface="Calibri" panose="020F0502020204030204" pitchFamily="34" charset="0"/>
                  <a:cs typeface="Calibri" panose="020F0502020204030204" pitchFamily="34" charset="0"/>
                </a:rPr>
                <a:t>sisältö</a:t>
              </a:r>
              <a:r>
                <a:rPr lang="en-IE" sz="1750" dirty="0">
                  <a:solidFill>
                    <a:srgbClr val="000000"/>
                  </a:solidFill>
                  <a:latin typeface="Calibri" panose="020F0502020204030204" pitchFamily="34" charset="0"/>
                  <a:cs typeface="Calibri" panose="020F0502020204030204" pitchFamily="34" charset="0"/>
                </a:rPr>
                <a:t> tunnistetaan tässä </a:t>
              </a:r>
              <a:r>
                <a:rPr lang="en-IE" sz="1750" dirty="0" err="1">
                  <a:solidFill>
                    <a:srgbClr val="000000"/>
                  </a:solidFill>
                  <a:latin typeface="Calibri" panose="020F0502020204030204" pitchFamily="34" charset="0"/>
                  <a:cs typeface="Calibri" panose="020F0502020204030204" pitchFamily="34" charset="0"/>
                </a:rPr>
                <a:t>oppaassa</a:t>
              </a:r>
              <a:r>
                <a:rPr lang="en-IE" sz="1750" dirty="0">
                  <a:solidFill>
                    <a:srgbClr val="000000"/>
                  </a:solidFill>
                  <a:latin typeface="Calibri" panose="020F0502020204030204" pitchFamily="34" charset="0"/>
                  <a:cs typeface="Calibri" panose="020F0502020204030204" pitchFamily="34" charset="0"/>
                </a:rPr>
                <a:t> </a:t>
              </a:r>
              <a:r>
                <a:rPr lang="en-IE" sz="1750" b="1" dirty="0" err="1">
                  <a:solidFill>
                    <a:srgbClr val="000000"/>
                  </a:solidFill>
                  <a:latin typeface="Calibri" panose="020F0502020204030204" pitchFamily="34" charset="0"/>
                  <a:cs typeface="Calibri" panose="020F0502020204030204" pitchFamily="34" charset="0"/>
                </a:rPr>
                <a:t>symboleiden</a:t>
              </a:r>
              <a:r>
                <a:rPr lang="en-IE" sz="1750" b="1" dirty="0">
                  <a:solidFill>
                    <a:srgbClr val="000000"/>
                  </a:solidFill>
                  <a:latin typeface="Calibri" panose="020F0502020204030204" pitchFamily="34" charset="0"/>
                  <a:cs typeface="Calibri" panose="020F0502020204030204" pitchFamily="34" charset="0"/>
                </a:rPr>
                <a:t> </a:t>
              </a:r>
              <a:r>
                <a:rPr lang="en-IE" sz="1750" dirty="0" err="1">
                  <a:solidFill>
                    <a:srgbClr val="000000"/>
                  </a:solidFill>
                  <a:latin typeface="Calibri" panose="020F0502020204030204" pitchFamily="34" charset="0"/>
                  <a:cs typeface="Calibri" panose="020F0502020204030204" pitchFamily="34" charset="0"/>
                </a:rPr>
                <a:t>avulla</a:t>
              </a:r>
              <a:endParaRPr lang="en-IE" sz="1750" dirty="0">
                <a:solidFill>
                  <a:srgbClr val="000000"/>
                </a:solidFill>
                <a:latin typeface="Calibri" panose="020F0502020204030204" pitchFamily="34" charset="0"/>
                <a:cs typeface="Calibri" panose="020F0502020204030204" pitchFamily="34" charset="0"/>
              </a:endParaRPr>
            </a:p>
            <a:p>
              <a:pPr marL="0" indent="0" algn="l" rtl="0">
                <a:buNone/>
              </a:pPr>
              <a:endParaRPr lang="en-IE" sz="1167" dirty="0">
                <a:solidFill>
                  <a:srgbClr val="297239"/>
                </a:solidFill>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BCFBE53D-DFB4-7B64-A459-8A3CB5FBC768}"/>
                </a:ext>
              </a:extLst>
            </p:cNvPr>
            <p:cNvCxnSpPr>
              <a:cxnSpLocks/>
            </p:cNvCxnSpPr>
            <p:nvPr/>
          </p:nvCxnSpPr>
          <p:spPr>
            <a:xfrm>
              <a:off x="333197" y="3040025"/>
              <a:ext cx="7051943" cy="0"/>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7F958A-0E9B-0A99-5872-465F051F379D}"/>
                </a:ext>
              </a:extLst>
            </p:cNvPr>
            <p:cNvCxnSpPr>
              <a:cxnSpLocks/>
            </p:cNvCxnSpPr>
            <p:nvPr/>
          </p:nvCxnSpPr>
          <p:spPr>
            <a:xfrm flipV="1">
              <a:off x="5806365" y="1639975"/>
              <a:ext cx="0" cy="1396708"/>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F78A3-CFB8-EC79-74A3-9FE5419895E4}"/>
                </a:ext>
              </a:extLst>
            </p:cNvPr>
            <p:cNvCxnSpPr>
              <a:cxnSpLocks/>
            </p:cNvCxnSpPr>
            <p:nvPr/>
          </p:nvCxnSpPr>
          <p:spPr>
            <a:xfrm flipV="1">
              <a:off x="4513893" y="1657778"/>
              <a:ext cx="0" cy="1378905"/>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6D9F5D3C-41AD-5BFF-1DA0-021EC43723D8}"/>
              </a:ext>
            </a:extLst>
          </p:cNvPr>
          <p:cNvCxnSpPr>
            <a:cxnSpLocks/>
          </p:cNvCxnSpPr>
          <p:nvPr/>
        </p:nvCxnSpPr>
        <p:spPr>
          <a:xfrm flipV="1">
            <a:off x="370008" y="4475325"/>
            <a:ext cx="6819657" cy="13720"/>
          </a:xfrm>
          <a:prstGeom prst="line">
            <a:avLst/>
          </a:prstGeom>
          <a:solidFill>
            <a:srgbClr val="F79037"/>
          </a:solid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DD53CB23-2565-B50E-95A9-2BBA26F279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4889" y="7608905"/>
            <a:ext cx="2329760" cy="1385119"/>
          </a:xfrm>
          <a:prstGeom prst="rect">
            <a:avLst/>
          </a:prstGeom>
        </p:spPr>
      </p:pic>
      <p:sp>
        <p:nvSpPr>
          <p:cNvPr id="59" name="object 56">
            <a:extLst>
              <a:ext uri="{FF2B5EF4-FFF2-40B4-BE49-F238E27FC236}">
                <a16:creationId xmlns:a16="http://schemas.microsoft.com/office/drawing/2014/main" id="{2F60605C-7DC1-FA6F-D4FF-FF57582940C4}"/>
              </a:ext>
            </a:extLst>
          </p:cNvPr>
          <p:cNvSpPr/>
          <p:nvPr/>
        </p:nvSpPr>
        <p:spPr>
          <a:xfrm>
            <a:off x="394797" y="7207079"/>
            <a:ext cx="1370558" cy="848264"/>
          </a:xfrm>
          <a:custGeom>
            <a:avLst/>
            <a:gdLst/>
            <a:ahLst/>
            <a:cxnLst/>
            <a:rect l="l" t="t" r="r" b="b"/>
            <a:pathLst>
              <a:path w="1409700" h="872490">
                <a:moveTo>
                  <a:pt x="329086" y="182648"/>
                </a:moveTo>
                <a:lnTo>
                  <a:pt x="281086" y="207063"/>
                </a:lnTo>
                <a:lnTo>
                  <a:pt x="239209" y="231729"/>
                </a:lnTo>
                <a:lnTo>
                  <a:pt x="199055" y="258750"/>
                </a:lnTo>
                <a:lnTo>
                  <a:pt x="161035" y="288072"/>
                </a:lnTo>
                <a:lnTo>
                  <a:pt x="125562" y="319637"/>
                </a:lnTo>
                <a:lnTo>
                  <a:pt x="93048" y="353390"/>
                </a:lnTo>
                <a:lnTo>
                  <a:pt x="63907" y="389275"/>
                </a:lnTo>
                <a:lnTo>
                  <a:pt x="38423" y="428823"/>
                </a:lnTo>
                <a:lnTo>
                  <a:pt x="19178" y="469868"/>
                </a:lnTo>
                <a:lnTo>
                  <a:pt x="6320" y="511812"/>
                </a:lnTo>
                <a:lnTo>
                  <a:pt x="0" y="554056"/>
                </a:lnTo>
                <a:lnTo>
                  <a:pt x="367" y="595999"/>
                </a:lnTo>
                <a:lnTo>
                  <a:pt x="7572" y="637044"/>
                </a:lnTo>
                <a:lnTo>
                  <a:pt x="21766" y="676590"/>
                </a:lnTo>
                <a:lnTo>
                  <a:pt x="43097" y="714038"/>
                </a:lnTo>
                <a:lnTo>
                  <a:pt x="71716" y="748789"/>
                </a:lnTo>
                <a:lnTo>
                  <a:pt x="107773" y="780245"/>
                </a:lnTo>
                <a:lnTo>
                  <a:pt x="147934" y="806108"/>
                </a:lnTo>
                <a:lnTo>
                  <a:pt x="191124" y="826875"/>
                </a:lnTo>
                <a:lnTo>
                  <a:pt x="236811" y="843054"/>
                </a:lnTo>
                <a:lnTo>
                  <a:pt x="284278" y="855111"/>
                </a:lnTo>
                <a:lnTo>
                  <a:pt x="333083" y="863577"/>
                </a:lnTo>
                <a:lnTo>
                  <a:pt x="382604" y="868941"/>
                </a:lnTo>
                <a:lnTo>
                  <a:pt x="432260" y="871702"/>
                </a:lnTo>
                <a:lnTo>
                  <a:pt x="481475" y="872357"/>
                </a:lnTo>
                <a:lnTo>
                  <a:pt x="529668" y="871406"/>
                </a:lnTo>
                <a:lnTo>
                  <a:pt x="576263" y="869348"/>
                </a:lnTo>
                <a:lnTo>
                  <a:pt x="624274" y="866177"/>
                </a:lnTo>
                <a:lnTo>
                  <a:pt x="672330" y="861790"/>
                </a:lnTo>
                <a:lnTo>
                  <a:pt x="720342" y="856121"/>
                </a:lnTo>
                <a:lnTo>
                  <a:pt x="768222" y="849107"/>
                </a:lnTo>
                <a:lnTo>
                  <a:pt x="770196" y="848758"/>
                </a:lnTo>
                <a:lnTo>
                  <a:pt x="477613" y="848758"/>
                </a:lnTo>
                <a:lnTo>
                  <a:pt x="429311" y="846962"/>
                </a:lnTo>
                <a:lnTo>
                  <a:pt x="381183" y="843043"/>
                </a:lnTo>
                <a:lnTo>
                  <a:pt x="333616" y="836875"/>
                </a:lnTo>
                <a:lnTo>
                  <a:pt x="286449" y="828263"/>
                </a:lnTo>
                <a:lnTo>
                  <a:pt x="240344" y="816582"/>
                </a:lnTo>
                <a:lnTo>
                  <a:pt x="195484" y="800697"/>
                </a:lnTo>
                <a:lnTo>
                  <a:pt x="152853" y="780014"/>
                </a:lnTo>
                <a:lnTo>
                  <a:pt x="113437" y="753942"/>
                </a:lnTo>
                <a:lnTo>
                  <a:pt x="78220" y="721888"/>
                </a:lnTo>
                <a:lnTo>
                  <a:pt x="50268" y="684331"/>
                </a:lnTo>
                <a:lnTo>
                  <a:pt x="31837" y="643063"/>
                </a:lnTo>
                <a:lnTo>
                  <a:pt x="22519" y="599325"/>
                </a:lnTo>
                <a:lnTo>
                  <a:pt x="21938" y="556683"/>
                </a:lnTo>
                <a:lnTo>
                  <a:pt x="21958" y="554056"/>
                </a:lnTo>
                <a:lnTo>
                  <a:pt x="29589" y="509404"/>
                </a:lnTo>
                <a:lnTo>
                  <a:pt x="45162" y="465704"/>
                </a:lnTo>
                <a:lnTo>
                  <a:pt x="66806" y="425263"/>
                </a:lnTo>
                <a:lnTo>
                  <a:pt x="93452" y="387246"/>
                </a:lnTo>
                <a:lnTo>
                  <a:pt x="124488" y="351678"/>
                </a:lnTo>
                <a:lnTo>
                  <a:pt x="159303" y="318587"/>
                </a:lnTo>
                <a:lnTo>
                  <a:pt x="197283" y="287999"/>
                </a:lnTo>
                <a:lnTo>
                  <a:pt x="237817" y="259941"/>
                </a:lnTo>
                <a:lnTo>
                  <a:pt x="280293" y="234440"/>
                </a:lnTo>
                <a:lnTo>
                  <a:pt x="281450" y="233835"/>
                </a:lnTo>
                <a:lnTo>
                  <a:pt x="311250" y="200100"/>
                </a:lnTo>
                <a:lnTo>
                  <a:pt x="329086" y="182648"/>
                </a:lnTo>
                <a:close/>
              </a:path>
              <a:path w="1409700" h="872490">
                <a:moveTo>
                  <a:pt x="996819" y="25431"/>
                </a:moveTo>
                <a:lnTo>
                  <a:pt x="803385" y="25431"/>
                </a:lnTo>
                <a:lnTo>
                  <a:pt x="851056" y="27419"/>
                </a:lnTo>
                <a:lnTo>
                  <a:pt x="898769" y="32457"/>
                </a:lnTo>
                <a:lnTo>
                  <a:pt x="946346" y="40521"/>
                </a:lnTo>
                <a:lnTo>
                  <a:pt x="993607" y="51587"/>
                </a:lnTo>
                <a:lnTo>
                  <a:pt x="1040372" y="65628"/>
                </a:lnTo>
                <a:lnTo>
                  <a:pt x="1086460" y="82621"/>
                </a:lnTo>
                <a:lnTo>
                  <a:pt x="1133773" y="103720"/>
                </a:lnTo>
                <a:lnTo>
                  <a:pt x="1180083" y="128694"/>
                </a:lnTo>
                <a:lnTo>
                  <a:pt x="1224400" y="157585"/>
                </a:lnTo>
                <a:lnTo>
                  <a:pt x="1265731" y="190436"/>
                </a:lnTo>
                <a:lnTo>
                  <a:pt x="1303085" y="227288"/>
                </a:lnTo>
                <a:lnTo>
                  <a:pt x="1335471" y="268183"/>
                </a:lnTo>
                <a:lnTo>
                  <a:pt x="1361898" y="313164"/>
                </a:lnTo>
                <a:lnTo>
                  <a:pt x="1379218" y="360797"/>
                </a:lnTo>
                <a:lnTo>
                  <a:pt x="1385048" y="407870"/>
                </a:lnTo>
                <a:lnTo>
                  <a:pt x="1380530" y="453797"/>
                </a:lnTo>
                <a:lnTo>
                  <a:pt x="1366809" y="497992"/>
                </a:lnTo>
                <a:lnTo>
                  <a:pt x="1345028" y="539868"/>
                </a:lnTo>
                <a:lnTo>
                  <a:pt x="1316331" y="578839"/>
                </a:lnTo>
                <a:lnTo>
                  <a:pt x="1281862" y="614319"/>
                </a:lnTo>
                <a:lnTo>
                  <a:pt x="1242533" y="646918"/>
                </a:lnTo>
                <a:lnTo>
                  <a:pt x="1200490" y="676195"/>
                </a:lnTo>
                <a:lnTo>
                  <a:pt x="1156128" y="702359"/>
                </a:lnTo>
                <a:lnTo>
                  <a:pt x="1109839" y="725617"/>
                </a:lnTo>
                <a:lnTo>
                  <a:pt x="1062017" y="746175"/>
                </a:lnTo>
                <a:lnTo>
                  <a:pt x="1013057" y="764241"/>
                </a:lnTo>
                <a:lnTo>
                  <a:pt x="963351" y="780022"/>
                </a:lnTo>
                <a:lnTo>
                  <a:pt x="913295" y="793726"/>
                </a:lnTo>
                <a:lnTo>
                  <a:pt x="863280" y="805559"/>
                </a:lnTo>
                <a:lnTo>
                  <a:pt x="813702" y="815728"/>
                </a:lnTo>
                <a:lnTo>
                  <a:pt x="766696" y="824208"/>
                </a:lnTo>
                <a:lnTo>
                  <a:pt x="719166" y="831702"/>
                </a:lnTo>
                <a:lnTo>
                  <a:pt x="671226" y="838049"/>
                </a:lnTo>
                <a:lnTo>
                  <a:pt x="622987" y="843089"/>
                </a:lnTo>
                <a:lnTo>
                  <a:pt x="574564" y="846661"/>
                </a:lnTo>
                <a:lnTo>
                  <a:pt x="526068" y="848605"/>
                </a:lnTo>
                <a:lnTo>
                  <a:pt x="477613" y="848758"/>
                </a:lnTo>
                <a:lnTo>
                  <a:pt x="770196" y="848758"/>
                </a:lnTo>
                <a:lnTo>
                  <a:pt x="815883" y="840684"/>
                </a:lnTo>
                <a:lnTo>
                  <a:pt x="863237" y="830787"/>
                </a:lnTo>
                <a:lnTo>
                  <a:pt x="910196" y="819351"/>
                </a:lnTo>
                <a:lnTo>
                  <a:pt x="956673" y="806314"/>
                </a:lnTo>
                <a:lnTo>
                  <a:pt x="1002579" y="791611"/>
                </a:lnTo>
                <a:lnTo>
                  <a:pt x="1047827" y="775177"/>
                </a:lnTo>
                <a:lnTo>
                  <a:pt x="1091793" y="757397"/>
                </a:lnTo>
                <a:lnTo>
                  <a:pt x="1136292" y="737388"/>
                </a:lnTo>
                <a:lnTo>
                  <a:pt x="1180440" y="714902"/>
                </a:lnTo>
                <a:lnTo>
                  <a:pt x="1223351" y="689692"/>
                </a:lnTo>
                <a:lnTo>
                  <a:pt x="1264139" y="661512"/>
                </a:lnTo>
                <a:lnTo>
                  <a:pt x="1301920" y="630115"/>
                </a:lnTo>
                <a:lnTo>
                  <a:pt x="1335808" y="595254"/>
                </a:lnTo>
                <a:lnTo>
                  <a:pt x="1364918" y="556683"/>
                </a:lnTo>
                <a:lnTo>
                  <a:pt x="1388364" y="514154"/>
                </a:lnTo>
                <a:lnTo>
                  <a:pt x="1404017" y="467335"/>
                </a:lnTo>
                <a:lnTo>
                  <a:pt x="1409371" y="420032"/>
                </a:lnTo>
                <a:lnTo>
                  <a:pt x="1405365" y="373062"/>
                </a:lnTo>
                <a:lnTo>
                  <a:pt x="1392935" y="327242"/>
                </a:lnTo>
                <a:lnTo>
                  <a:pt x="1373020" y="283390"/>
                </a:lnTo>
                <a:lnTo>
                  <a:pt x="1346556" y="242323"/>
                </a:lnTo>
                <a:lnTo>
                  <a:pt x="1316246" y="205648"/>
                </a:lnTo>
                <a:lnTo>
                  <a:pt x="1282633" y="172064"/>
                </a:lnTo>
                <a:lnTo>
                  <a:pt x="1246042" y="141549"/>
                </a:lnTo>
                <a:lnTo>
                  <a:pt x="1206801" y="114078"/>
                </a:lnTo>
                <a:lnTo>
                  <a:pt x="1165235" y="89628"/>
                </a:lnTo>
                <a:lnTo>
                  <a:pt x="1121670" y="68176"/>
                </a:lnTo>
                <a:lnTo>
                  <a:pt x="1076434" y="49699"/>
                </a:lnTo>
                <a:lnTo>
                  <a:pt x="1029853" y="34174"/>
                </a:lnTo>
                <a:lnTo>
                  <a:pt x="996819" y="25431"/>
                </a:lnTo>
                <a:close/>
              </a:path>
              <a:path w="1409700" h="872490">
                <a:moveTo>
                  <a:pt x="343012" y="202893"/>
                </a:moveTo>
                <a:lnTo>
                  <a:pt x="281450" y="233835"/>
                </a:lnTo>
                <a:lnTo>
                  <a:pt x="248704" y="276258"/>
                </a:lnTo>
                <a:lnTo>
                  <a:pt x="246906" y="285304"/>
                </a:lnTo>
                <a:lnTo>
                  <a:pt x="252408" y="291842"/>
                </a:lnTo>
                <a:lnTo>
                  <a:pt x="261265" y="293630"/>
                </a:lnTo>
                <a:lnTo>
                  <a:pt x="269532" y="288424"/>
                </a:lnTo>
                <a:lnTo>
                  <a:pt x="300257" y="248507"/>
                </a:lnTo>
                <a:lnTo>
                  <a:pt x="333366" y="211962"/>
                </a:lnTo>
                <a:lnTo>
                  <a:pt x="343012" y="202893"/>
                </a:lnTo>
                <a:close/>
              </a:path>
              <a:path w="1409700" h="872490">
                <a:moveTo>
                  <a:pt x="402266" y="151886"/>
                </a:moveTo>
                <a:lnTo>
                  <a:pt x="368354" y="165022"/>
                </a:lnTo>
                <a:lnTo>
                  <a:pt x="329086" y="182648"/>
                </a:lnTo>
                <a:lnTo>
                  <a:pt x="311250" y="200100"/>
                </a:lnTo>
                <a:lnTo>
                  <a:pt x="281450" y="233835"/>
                </a:lnTo>
                <a:lnTo>
                  <a:pt x="324098" y="211521"/>
                </a:lnTo>
                <a:lnTo>
                  <a:pt x="343012" y="202893"/>
                </a:lnTo>
                <a:lnTo>
                  <a:pt x="368678" y="178764"/>
                </a:lnTo>
                <a:lnTo>
                  <a:pt x="402266" y="151886"/>
                </a:lnTo>
                <a:close/>
              </a:path>
              <a:path w="1409700" h="872490">
                <a:moveTo>
                  <a:pt x="501854" y="121026"/>
                </a:moveTo>
                <a:lnTo>
                  <a:pt x="457557" y="133075"/>
                </a:lnTo>
                <a:lnTo>
                  <a:pt x="412920" y="147759"/>
                </a:lnTo>
                <a:lnTo>
                  <a:pt x="368678" y="178764"/>
                </a:lnTo>
                <a:lnTo>
                  <a:pt x="343012" y="202893"/>
                </a:lnTo>
                <a:lnTo>
                  <a:pt x="368620" y="191212"/>
                </a:lnTo>
                <a:lnTo>
                  <a:pt x="413247" y="173540"/>
                </a:lnTo>
                <a:lnTo>
                  <a:pt x="457367" y="158530"/>
                </a:lnTo>
                <a:lnTo>
                  <a:pt x="500368" y="146210"/>
                </a:lnTo>
                <a:lnTo>
                  <a:pt x="505638" y="144952"/>
                </a:lnTo>
                <a:lnTo>
                  <a:pt x="508280" y="144292"/>
                </a:lnTo>
                <a:lnTo>
                  <a:pt x="515766" y="138589"/>
                </a:lnTo>
                <a:lnTo>
                  <a:pt x="516392" y="129897"/>
                </a:lnTo>
                <a:lnTo>
                  <a:pt x="511355" y="122586"/>
                </a:lnTo>
                <a:lnTo>
                  <a:pt x="501854" y="121026"/>
                </a:lnTo>
                <a:close/>
              </a:path>
              <a:path w="1409700" h="872490">
                <a:moveTo>
                  <a:pt x="788191" y="0"/>
                </a:moveTo>
                <a:lnTo>
                  <a:pt x="740393" y="1692"/>
                </a:lnTo>
                <a:lnTo>
                  <a:pt x="693534" y="6173"/>
                </a:lnTo>
                <a:lnTo>
                  <a:pt x="647942" y="13419"/>
                </a:lnTo>
                <a:lnTo>
                  <a:pt x="599623" y="24771"/>
                </a:lnTo>
                <a:lnTo>
                  <a:pt x="552831" y="39864"/>
                </a:lnTo>
                <a:lnTo>
                  <a:pt x="507692" y="58538"/>
                </a:lnTo>
                <a:lnTo>
                  <a:pt x="464333" y="80636"/>
                </a:lnTo>
                <a:lnTo>
                  <a:pt x="422882" y="106000"/>
                </a:lnTo>
                <a:lnTo>
                  <a:pt x="383466" y="134470"/>
                </a:lnTo>
                <a:lnTo>
                  <a:pt x="346213" y="165890"/>
                </a:lnTo>
                <a:lnTo>
                  <a:pt x="329086" y="182648"/>
                </a:lnTo>
                <a:lnTo>
                  <a:pt x="368354" y="165022"/>
                </a:lnTo>
                <a:lnTo>
                  <a:pt x="402266" y="151886"/>
                </a:lnTo>
                <a:lnTo>
                  <a:pt x="445192" y="122309"/>
                </a:lnTo>
                <a:lnTo>
                  <a:pt x="486034" y="99004"/>
                </a:lnTo>
                <a:lnTo>
                  <a:pt x="528359" y="78947"/>
                </a:lnTo>
                <a:lnTo>
                  <a:pt x="571988" y="62113"/>
                </a:lnTo>
                <a:lnTo>
                  <a:pt x="616741" y="48478"/>
                </a:lnTo>
                <a:lnTo>
                  <a:pt x="662436" y="38017"/>
                </a:lnTo>
                <a:lnTo>
                  <a:pt x="708896" y="30705"/>
                </a:lnTo>
                <a:lnTo>
                  <a:pt x="755939" y="26518"/>
                </a:lnTo>
                <a:lnTo>
                  <a:pt x="803385" y="25431"/>
                </a:lnTo>
                <a:lnTo>
                  <a:pt x="996819" y="25431"/>
                </a:lnTo>
                <a:lnTo>
                  <a:pt x="982253" y="21576"/>
                </a:lnTo>
                <a:lnTo>
                  <a:pt x="933960" y="11883"/>
                </a:lnTo>
                <a:lnTo>
                  <a:pt x="885301" y="5072"/>
                </a:lnTo>
                <a:lnTo>
                  <a:pt x="836603" y="1118"/>
                </a:lnTo>
                <a:lnTo>
                  <a:pt x="788191" y="0"/>
                </a:lnTo>
                <a:close/>
              </a:path>
            </a:pathLst>
          </a:custGeom>
          <a:solidFill>
            <a:srgbClr val="F79037"/>
          </a:solidFill>
          <a:ln>
            <a:solidFill>
              <a:srgbClr val="F79037"/>
            </a:solidFill>
          </a:ln>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grpSp>
        <p:nvGrpSpPr>
          <p:cNvPr id="62" name="Graphic 4">
            <a:extLst>
              <a:ext uri="{FF2B5EF4-FFF2-40B4-BE49-F238E27FC236}">
                <a16:creationId xmlns:a16="http://schemas.microsoft.com/office/drawing/2014/main" id="{23DECBF4-4060-F5D0-6852-5009F3CA2B48}"/>
              </a:ext>
            </a:extLst>
          </p:cNvPr>
          <p:cNvGrpSpPr/>
          <p:nvPr/>
        </p:nvGrpSpPr>
        <p:grpSpPr>
          <a:xfrm rot="19582332">
            <a:off x="4925032" y="4773099"/>
            <a:ext cx="403667" cy="780438"/>
            <a:chOff x="9129274" y="2719113"/>
            <a:chExt cx="717139" cy="1386497"/>
          </a:xfrm>
          <a:solidFill>
            <a:srgbClr val="000000"/>
          </a:solidFill>
        </p:grpSpPr>
        <p:grpSp>
          <p:nvGrpSpPr>
            <p:cNvPr id="63" name="Graphic 4">
              <a:extLst>
                <a:ext uri="{FF2B5EF4-FFF2-40B4-BE49-F238E27FC236}">
                  <a16:creationId xmlns:a16="http://schemas.microsoft.com/office/drawing/2014/main" id="{4D491C89-E967-6C00-ECAA-E12FD61BDA64}"/>
                </a:ext>
              </a:extLst>
            </p:cNvPr>
            <p:cNvGrpSpPr/>
            <p:nvPr/>
          </p:nvGrpSpPr>
          <p:grpSpPr>
            <a:xfrm>
              <a:off x="9159507" y="2719113"/>
              <a:ext cx="446280" cy="440141"/>
              <a:chOff x="9159507" y="2719113"/>
              <a:chExt cx="446280" cy="440141"/>
            </a:xfrm>
            <a:grpFill/>
          </p:grpSpPr>
          <p:sp>
            <p:nvSpPr>
              <p:cNvPr id="72" name="Freeform 71">
                <a:extLst>
                  <a:ext uri="{FF2B5EF4-FFF2-40B4-BE49-F238E27FC236}">
                    <a16:creationId xmlns:a16="http://schemas.microsoft.com/office/drawing/2014/main" id="{F8393DA9-9044-DC45-007E-DA26AFDB6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A160F6C7-F6F2-D316-1EA5-256C0FC73F3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64" name="Graphic 4">
              <a:extLst>
                <a:ext uri="{FF2B5EF4-FFF2-40B4-BE49-F238E27FC236}">
                  <a16:creationId xmlns:a16="http://schemas.microsoft.com/office/drawing/2014/main" id="{CBB65F2E-6531-6522-E2AB-FA6A797F1A7F}"/>
                </a:ext>
              </a:extLst>
            </p:cNvPr>
            <p:cNvGrpSpPr/>
            <p:nvPr/>
          </p:nvGrpSpPr>
          <p:grpSpPr>
            <a:xfrm>
              <a:off x="9129274" y="2893887"/>
              <a:ext cx="717139" cy="1211724"/>
              <a:chOff x="9129274" y="2893887"/>
              <a:chExt cx="717139" cy="1211724"/>
            </a:xfrm>
            <a:grpFill/>
          </p:grpSpPr>
          <p:sp>
            <p:nvSpPr>
              <p:cNvPr id="65" name="Freeform 64">
                <a:extLst>
                  <a:ext uri="{FF2B5EF4-FFF2-40B4-BE49-F238E27FC236}">
                    <a16:creationId xmlns:a16="http://schemas.microsoft.com/office/drawing/2014/main" id="{B0B21210-C663-9CC1-049D-683DFDD5351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80BE7183-F105-40B0-50B0-39933A7743F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52A904BC-598C-3F3A-2288-6B6FAFA44C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B3214B04-ABAE-8ED9-6C5F-2CF5EA67D32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FFABDA0F-8DA7-DCA6-52F3-2E145C22C2D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DC231AFF-9FEF-53BA-1193-16647C315C0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F5041324-186A-C2BA-6C3A-63C0B594041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76" name="Group 75">
            <a:extLst>
              <a:ext uri="{FF2B5EF4-FFF2-40B4-BE49-F238E27FC236}">
                <a16:creationId xmlns:a16="http://schemas.microsoft.com/office/drawing/2014/main" id="{D3A5D338-ABDB-E85A-9BF3-6E139D089007}"/>
              </a:ext>
            </a:extLst>
          </p:cNvPr>
          <p:cNvGrpSpPr/>
          <p:nvPr/>
        </p:nvGrpSpPr>
        <p:grpSpPr>
          <a:xfrm rot="647259">
            <a:off x="5846014" y="4535223"/>
            <a:ext cx="1622236" cy="1436580"/>
            <a:chOff x="4021042" y="6108916"/>
            <a:chExt cx="1229320" cy="1208314"/>
          </a:xfrm>
        </p:grpSpPr>
        <p:sp>
          <p:nvSpPr>
            <p:cNvPr id="74" name="Oval 73">
              <a:extLst>
                <a:ext uri="{FF2B5EF4-FFF2-40B4-BE49-F238E27FC236}">
                  <a16:creationId xmlns:a16="http://schemas.microsoft.com/office/drawing/2014/main" id="{E8964F74-D81F-4E2D-781F-C2C432E0DE83}"/>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5" name="Text Placeholder 5">
              <a:extLst>
                <a:ext uri="{FF2B5EF4-FFF2-40B4-BE49-F238E27FC236}">
                  <a16:creationId xmlns:a16="http://schemas.microsoft.com/office/drawing/2014/main" id="{303D44CF-D98B-B547-B667-F802C03953E2}"/>
                </a:ext>
              </a:extLst>
            </p:cNvPr>
            <p:cNvSpPr txBox="1">
              <a:spLocks/>
            </p:cNvSpPr>
            <p:nvPr/>
          </p:nvSpPr>
          <p:spPr>
            <a:xfrm>
              <a:off x="4042048" y="6309715"/>
              <a:ext cx="1208314" cy="718095"/>
            </a:xfrm>
            <a:prstGeom prst="rect">
              <a:avLst/>
            </a:prstGeom>
          </p:spPr>
          <p:txBody>
            <a:bodyPr>
              <a:noAutofit/>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2000" b="1" dirty="0">
                  <a:solidFill>
                    <a:srgbClr val="000000"/>
                  </a:solidFill>
                </a:rPr>
                <a:t>Napsauta nähdäksesi</a:t>
              </a:r>
            </a:p>
          </p:txBody>
        </p:sp>
      </p:grpSp>
      <p:pic>
        <p:nvPicPr>
          <p:cNvPr id="80" name="Picture 79">
            <a:extLst>
              <a:ext uri="{FF2B5EF4-FFF2-40B4-BE49-F238E27FC236}">
                <a16:creationId xmlns:a16="http://schemas.microsoft.com/office/drawing/2014/main" id="{8E6D798E-1411-DC75-0DD6-220EBB3A718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241724" y="7526232"/>
            <a:ext cx="2292842" cy="1482298"/>
          </a:xfrm>
          <a:prstGeom prst="rect">
            <a:avLst/>
          </a:prstGeom>
        </p:spPr>
      </p:pic>
      <p:sp>
        <p:nvSpPr>
          <p:cNvPr id="81" name="object 54">
            <a:extLst>
              <a:ext uri="{FF2B5EF4-FFF2-40B4-BE49-F238E27FC236}">
                <a16:creationId xmlns:a16="http://schemas.microsoft.com/office/drawing/2014/main" id="{4E5F7106-C347-7307-620F-D2157730EB11}"/>
              </a:ext>
            </a:extLst>
          </p:cNvPr>
          <p:cNvSpPr/>
          <p:nvPr/>
        </p:nvSpPr>
        <p:spPr>
          <a:xfrm rot="11349584">
            <a:off x="5067837" y="8097486"/>
            <a:ext cx="1401960" cy="701769"/>
          </a:xfrm>
          <a:custGeom>
            <a:avLst/>
            <a:gdLst/>
            <a:ahLst/>
            <a:cxnLst/>
            <a:rect l="l" t="t" r="r" b="b"/>
            <a:pathLst>
              <a:path w="1409700" h="872490">
                <a:moveTo>
                  <a:pt x="329066" y="182658"/>
                </a:moveTo>
                <a:lnTo>
                  <a:pt x="281079" y="207067"/>
                </a:lnTo>
                <a:lnTo>
                  <a:pt x="239203" y="231732"/>
                </a:lnTo>
                <a:lnTo>
                  <a:pt x="199050" y="258752"/>
                </a:lnTo>
                <a:lnTo>
                  <a:pt x="161031" y="288072"/>
                </a:lnTo>
                <a:lnTo>
                  <a:pt x="125560" y="319636"/>
                </a:lnTo>
                <a:lnTo>
                  <a:pt x="93049" y="353389"/>
                </a:lnTo>
                <a:lnTo>
                  <a:pt x="63911" y="389274"/>
                </a:lnTo>
                <a:lnTo>
                  <a:pt x="38428" y="428822"/>
                </a:lnTo>
                <a:lnTo>
                  <a:pt x="19181" y="469867"/>
                </a:lnTo>
                <a:lnTo>
                  <a:pt x="6321" y="511811"/>
                </a:lnTo>
                <a:lnTo>
                  <a:pt x="0" y="554055"/>
                </a:lnTo>
                <a:lnTo>
                  <a:pt x="365" y="595998"/>
                </a:lnTo>
                <a:lnTo>
                  <a:pt x="7569" y="637042"/>
                </a:lnTo>
                <a:lnTo>
                  <a:pt x="21760" y="676588"/>
                </a:lnTo>
                <a:lnTo>
                  <a:pt x="43090" y="714037"/>
                </a:lnTo>
                <a:lnTo>
                  <a:pt x="71708" y="748788"/>
                </a:lnTo>
                <a:lnTo>
                  <a:pt x="107764" y="780243"/>
                </a:lnTo>
                <a:lnTo>
                  <a:pt x="147929" y="806107"/>
                </a:lnTo>
                <a:lnTo>
                  <a:pt x="191121" y="826874"/>
                </a:lnTo>
                <a:lnTo>
                  <a:pt x="236840" y="843061"/>
                </a:lnTo>
                <a:lnTo>
                  <a:pt x="284275" y="855109"/>
                </a:lnTo>
                <a:lnTo>
                  <a:pt x="333080" y="863576"/>
                </a:lnTo>
                <a:lnTo>
                  <a:pt x="382599" y="868940"/>
                </a:lnTo>
                <a:lnTo>
                  <a:pt x="432255" y="871701"/>
                </a:lnTo>
                <a:lnTo>
                  <a:pt x="481468" y="872356"/>
                </a:lnTo>
                <a:lnTo>
                  <a:pt x="529661" y="871405"/>
                </a:lnTo>
                <a:lnTo>
                  <a:pt x="576255" y="869347"/>
                </a:lnTo>
                <a:lnTo>
                  <a:pt x="624266" y="866179"/>
                </a:lnTo>
                <a:lnTo>
                  <a:pt x="672322" y="861794"/>
                </a:lnTo>
                <a:lnTo>
                  <a:pt x="720334" y="856126"/>
                </a:lnTo>
                <a:lnTo>
                  <a:pt x="768214" y="849112"/>
                </a:lnTo>
                <a:lnTo>
                  <a:pt x="770182" y="848764"/>
                </a:lnTo>
                <a:lnTo>
                  <a:pt x="477605" y="848764"/>
                </a:lnTo>
                <a:lnTo>
                  <a:pt x="429302" y="846968"/>
                </a:lnTo>
                <a:lnTo>
                  <a:pt x="381266" y="843061"/>
                </a:lnTo>
                <a:lnTo>
                  <a:pt x="333608" y="836884"/>
                </a:lnTo>
                <a:lnTo>
                  <a:pt x="286441" y="828275"/>
                </a:lnTo>
                <a:lnTo>
                  <a:pt x="240336" y="816588"/>
                </a:lnTo>
                <a:lnTo>
                  <a:pt x="195477" y="800699"/>
                </a:lnTo>
                <a:lnTo>
                  <a:pt x="152848" y="780016"/>
                </a:lnTo>
                <a:lnTo>
                  <a:pt x="113435" y="753947"/>
                </a:lnTo>
                <a:lnTo>
                  <a:pt x="78224" y="721900"/>
                </a:lnTo>
                <a:lnTo>
                  <a:pt x="50267" y="684338"/>
                </a:lnTo>
                <a:lnTo>
                  <a:pt x="31833" y="643066"/>
                </a:lnTo>
                <a:lnTo>
                  <a:pt x="22514" y="599326"/>
                </a:lnTo>
                <a:lnTo>
                  <a:pt x="21934" y="556691"/>
                </a:lnTo>
                <a:lnTo>
                  <a:pt x="21954" y="554055"/>
                </a:lnTo>
                <a:lnTo>
                  <a:pt x="29589" y="509403"/>
                </a:lnTo>
                <a:lnTo>
                  <a:pt x="45166" y="465702"/>
                </a:lnTo>
                <a:lnTo>
                  <a:pt x="66807" y="425262"/>
                </a:lnTo>
                <a:lnTo>
                  <a:pt x="93451" y="387245"/>
                </a:lnTo>
                <a:lnTo>
                  <a:pt x="124486" y="351677"/>
                </a:lnTo>
                <a:lnTo>
                  <a:pt x="159299" y="318587"/>
                </a:lnTo>
                <a:lnTo>
                  <a:pt x="197278" y="287999"/>
                </a:lnTo>
                <a:lnTo>
                  <a:pt x="237811" y="259942"/>
                </a:lnTo>
                <a:lnTo>
                  <a:pt x="280286" y="234441"/>
                </a:lnTo>
                <a:lnTo>
                  <a:pt x="281436" y="233839"/>
                </a:lnTo>
                <a:lnTo>
                  <a:pt x="311242" y="200098"/>
                </a:lnTo>
                <a:lnTo>
                  <a:pt x="329066" y="182658"/>
                </a:lnTo>
                <a:close/>
              </a:path>
              <a:path w="1409700" h="872490">
                <a:moveTo>
                  <a:pt x="996802" y="25433"/>
                </a:moveTo>
                <a:lnTo>
                  <a:pt x="803381" y="25433"/>
                </a:lnTo>
                <a:lnTo>
                  <a:pt x="851052" y="27420"/>
                </a:lnTo>
                <a:lnTo>
                  <a:pt x="898767" y="32458"/>
                </a:lnTo>
                <a:lnTo>
                  <a:pt x="946346" y="40521"/>
                </a:lnTo>
                <a:lnTo>
                  <a:pt x="993608" y="51586"/>
                </a:lnTo>
                <a:lnTo>
                  <a:pt x="1040374" y="65627"/>
                </a:lnTo>
                <a:lnTo>
                  <a:pt x="1086464" y="82620"/>
                </a:lnTo>
                <a:lnTo>
                  <a:pt x="1133777" y="103723"/>
                </a:lnTo>
                <a:lnTo>
                  <a:pt x="1180087" y="128698"/>
                </a:lnTo>
                <a:lnTo>
                  <a:pt x="1224403" y="157589"/>
                </a:lnTo>
                <a:lnTo>
                  <a:pt x="1265733" y="190439"/>
                </a:lnTo>
                <a:lnTo>
                  <a:pt x="1303085" y="227289"/>
                </a:lnTo>
                <a:lnTo>
                  <a:pt x="1335468" y="268183"/>
                </a:lnTo>
                <a:lnTo>
                  <a:pt x="1361889" y="313163"/>
                </a:lnTo>
                <a:lnTo>
                  <a:pt x="1379215" y="360796"/>
                </a:lnTo>
                <a:lnTo>
                  <a:pt x="1385048" y="407869"/>
                </a:lnTo>
                <a:lnTo>
                  <a:pt x="1380532" y="453796"/>
                </a:lnTo>
                <a:lnTo>
                  <a:pt x="1366812" y="497991"/>
                </a:lnTo>
                <a:lnTo>
                  <a:pt x="1345032" y="539867"/>
                </a:lnTo>
                <a:lnTo>
                  <a:pt x="1316335" y="578838"/>
                </a:lnTo>
                <a:lnTo>
                  <a:pt x="1281867" y="614318"/>
                </a:lnTo>
                <a:lnTo>
                  <a:pt x="1242534" y="646917"/>
                </a:lnTo>
                <a:lnTo>
                  <a:pt x="1200490" y="676195"/>
                </a:lnTo>
                <a:lnTo>
                  <a:pt x="1156126" y="702361"/>
                </a:lnTo>
                <a:lnTo>
                  <a:pt x="1109837" y="725619"/>
                </a:lnTo>
                <a:lnTo>
                  <a:pt x="1062015" y="746179"/>
                </a:lnTo>
                <a:lnTo>
                  <a:pt x="1013055" y="764246"/>
                </a:lnTo>
                <a:lnTo>
                  <a:pt x="963349" y="780027"/>
                </a:lnTo>
                <a:lnTo>
                  <a:pt x="913291" y="793730"/>
                </a:lnTo>
                <a:lnTo>
                  <a:pt x="863275" y="805561"/>
                </a:lnTo>
                <a:lnTo>
                  <a:pt x="813694" y="815727"/>
                </a:lnTo>
                <a:lnTo>
                  <a:pt x="766687" y="824210"/>
                </a:lnTo>
                <a:lnTo>
                  <a:pt x="719158" y="831705"/>
                </a:lnTo>
                <a:lnTo>
                  <a:pt x="671217" y="838054"/>
                </a:lnTo>
                <a:lnTo>
                  <a:pt x="622979" y="843094"/>
                </a:lnTo>
                <a:lnTo>
                  <a:pt x="574556" y="846666"/>
                </a:lnTo>
                <a:lnTo>
                  <a:pt x="526060" y="848610"/>
                </a:lnTo>
                <a:lnTo>
                  <a:pt x="477605" y="848764"/>
                </a:lnTo>
                <a:lnTo>
                  <a:pt x="770182" y="848764"/>
                </a:lnTo>
                <a:lnTo>
                  <a:pt x="815875" y="840687"/>
                </a:lnTo>
                <a:lnTo>
                  <a:pt x="863229" y="830789"/>
                </a:lnTo>
                <a:lnTo>
                  <a:pt x="910188" y="819353"/>
                </a:lnTo>
                <a:lnTo>
                  <a:pt x="956664" y="806314"/>
                </a:lnTo>
                <a:lnTo>
                  <a:pt x="1002570" y="791610"/>
                </a:lnTo>
                <a:lnTo>
                  <a:pt x="1047818" y="775176"/>
                </a:lnTo>
                <a:lnTo>
                  <a:pt x="1091784" y="757396"/>
                </a:lnTo>
                <a:lnTo>
                  <a:pt x="1136284" y="737387"/>
                </a:lnTo>
                <a:lnTo>
                  <a:pt x="1180432" y="714901"/>
                </a:lnTo>
                <a:lnTo>
                  <a:pt x="1223342" y="689692"/>
                </a:lnTo>
                <a:lnTo>
                  <a:pt x="1264131" y="661513"/>
                </a:lnTo>
                <a:lnTo>
                  <a:pt x="1301911" y="630118"/>
                </a:lnTo>
                <a:lnTo>
                  <a:pt x="1335799" y="595259"/>
                </a:lnTo>
                <a:lnTo>
                  <a:pt x="1364909" y="556691"/>
                </a:lnTo>
                <a:lnTo>
                  <a:pt x="1388356" y="514166"/>
                </a:lnTo>
                <a:lnTo>
                  <a:pt x="1404008" y="467342"/>
                </a:lnTo>
                <a:lnTo>
                  <a:pt x="1409363" y="420038"/>
                </a:lnTo>
                <a:lnTo>
                  <a:pt x="1405357" y="373069"/>
                </a:lnTo>
                <a:lnTo>
                  <a:pt x="1392927" y="327251"/>
                </a:lnTo>
                <a:lnTo>
                  <a:pt x="1373012" y="283401"/>
                </a:lnTo>
                <a:lnTo>
                  <a:pt x="1346548" y="242335"/>
                </a:lnTo>
                <a:lnTo>
                  <a:pt x="1316238" y="205660"/>
                </a:lnTo>
                <a:lnTo>
                  <a:pt x="1282625" y="172075"/>
                </a:lnTo>
                <a:lnTo>
                  <a:pt x="1246034" y="141559"/>
                </a:lnTo>
                <a:lnTo>
                  <a:pt x="1206793" y="114087"/>
                </a:lnTo>
                <a:lnTo>
                  <a:pt x="1165226" y="89636"/>
                </a:lnTo>
                <a:lnTo>
                  <a:pt x="1121662" y="68184"/>
                </a:lnTo>
                <a:lnTo>
                  <a:pt x="1076426" y="49705"/>
                </a:lnTo>
                <a:lnTo>
                  <a:pt x="1029845" y="34179"/>
                </a:lnTo>
                <a:lnTo>
                  <a:pt x="996802" y="25433"/>
                </a:lnTo>
                <a:close/>
              </a:path>
              <a:path w="1409700" h="872490">
                <a:moveTo>
                  <a:pt x="343019" y="202890"/>
                </a:moveTo>
                <a:lnTo>
                  <a:pt x="281436" y="233839"/>
                </a:lnTo>
                <a:lnTo>
                  <a:pt x="248696" y="276257"/>
                </a:lnTo>
                <a:lnTo>
                  <a:pt x="246898" y="285310"/>
                </a:lnTo>
                <a:lnTo>
                  <a:pt x="252400" y="291852"/>
                </a:lnTo>
                <a:lnTo>
                  <a:pt x="261257" y="293641"/>
                </a:lnTo>
                <a:lnTo>
                  <a:pt x="269524" y="288436"/>
                </a:lnTo>
                <a:lnTo>
                  <a:pt x="300249" y="248519"/>
                </a:lnTo>
                <a:lnTo>
                  <a:pt x="333358" y="211973"/>
                </a:lnTo>
                <a:lnTo>
                  <a:pt x="343019" y="202890"/>
                </a:lnTo>
                <a:close/>
              </a:path>
              <a:path w="1409700" h="872490">
                <a:moveTo>
                  <a:pt x="402274" y="151883"/>
                </a:moveTo>
                <a:lnTo>
                  <a:pt x="368346" y="165027"/>
                </a:lnTo>
                <a:lnTo>
                  <a:pt x="329066" y="182658"/>
                </a:lnTo>
                <a:lnTo>
                  <a:pt x="311242" y="200098"/>
                </a:lnTo>
                <a:lnTo>
                  <a:pt x="281436" y="233839"/>
                </a:lnTo>
                <a:lnTo>
                  <a:pt x="324090" y="211524"/>
                </a:lnTo>
                <a:lnTo>
                  <a:pt x="343019" y="202890"/>
                </a:lnTo>
                <a:lnTo>
                  <a:pt x="368669" y="178774"/>
                </a:lnTo>
                <a:lnTo>
                  <a:pt x="402274" y="151883"/>
                </a:lnTo>
                <a:close/>
              </a:path>
              <a:path w="1409700" h="872490">
                <a:moveTo>
                  <a:pt x="501845" y="121024"/>
                </a:moveTo>
                <a:lnTo>
                  <a:pt x="457549" y="133077"/>
                </a:lnTo>
                <a:lnTo>
                  <a:pt x="412912" y="147763"/>
                </a:lnTo>
                <a:lnTo>
                  <a:pt x="368669" y="178774"/>
                </a:lnTo>
                <a:lnTo>
                  <a:pt x="343019" y="202890"/>
                </a:lnTo>
                <a:lnTo>
                  <a:pt x="368612" y="191216"/>
                </a:lnTo>
                <a:lnTo>
                  <a:pt x="413239" y="173546"/>
                </a:lnTo>
                <a:lnTo>
                  <a:pt x="457359" y="158538"/>
                </a:lnTo>
                <a:lnTo>
                  <a:pt x="500359" y="146221"/>
                </a:lnTo>
                <a:lnTo>
                  <a:pt x="502988" y="145574"/>
                </a:lnTo>
                <a:lnTo>
                  <a:pt x="505643" y="144951"/>
                </a:lnTo>
                <a:lnTo>
                  <a:pt x="508271" y="144291"/>
                </a:lnTo>
                <a:lnTo>
                  <a:pt x="515765" y="138587"/>
                </a:lnTo>
                <a:lnTo>
                  <a:pt x="516393" y="129895"/>
                </a:lnTo>
                <a:lnTo>
                  <a:pt x="511354" y="122585"/>
                </a:lnTo>
                <a:lnTo>
                  <a:pt x="501845" y="121024"/>
                </a:lnTo>
                <a:close/>
              </a:path>
              <a:path w="1409700" h="872490">
                <a:moveTo>
                  <a:pt x="788183" y="0"/>
                </a:moveTo>
                <a:lnTo>
                  <a:pt x="740385" y="1692"/>
                </a:lnTo>
                <a:lnTo>
                  <a:pt x="693526" y="6172"/>
                </a:lnTo>
                <a:lnTo>
                  <a:pt x="647933" y="13417"/>
                </a:lnTo>
                <a:lnTo>
                  <a:pt x="599615" y="24770"/>
                </a:lnTo>
                <a:lnTo>
                  <a:pt x="552823" y="39863"/>
                </a:lnTo>
                <a:lnTo>
                  <a:pt x="507683" y="58537"/>
                </a:lnTo>
                <a:lnTo>
                  <a:pt x="464325" y="80635"/>
                </a:lnTo>
                <a:lnTo>
                  <a:pt x="422874" y="105999"/>
                </a:lnTo>
                <a:lnTo>
                  <a:pt x="383458" y="134469"/>
                </a:lnTo>
                <a:lnTo>
                  <a:pt x="346205" y="165889"/>
                </a:lnTo>
                <a:lnTo>
                  <a:pt x="329066" y="182658"/>
                </a:lnTo>
                <a:lnTo>
                  <a:pt x="368346" y="165027"/>
                </a:lnTo>
                <a:lnTo>
                  <a:pt x="402274" y="151883"/>
                </a:lnTo>
                <a:lnTo>
                  <a:pt x="445184" y="122319"/>
                </a:lnTo>
                <a:lnTo>
                  <a:pt x="486026" y="99013"/>
                </a:lnTo>
                <a:lnTo>
                  <a:pt x="528351" y="78954"/>
                </a:lnTo>
                <a:lnTo>
                  <a:pt x="571981" y="62120"/>
                </a:lnTo>
                <a:lnTo>
                  <a:pt x="616734" y="48484"/>
                </a:lnTo>
                <a:lnTo>
                  <a:pt x="662430" y="38022"/>
                </a:lnTo>
                <a:lnTo>
                  <a:pt x="708890" y="30709"/>
                </a:lnTo>
                <a:lnTo>
                  <a:pt x="755934" y="26521"/>
                </a:lnTo>
                <a:lnTo>
                  <a:pt x="803381" y="25433"/>
                </a:lnTo>
                <a:lnTo>
                  <a:pt x="996802" y="25433"/>
                </a:lnTo>
                <a:lnTo>
                  <a:pt x="982244" y="21580"/>
                </a:lnTo>
                <a:lnTo>
                  <a:pt x="933952" y="11886"/>
                </a:lnTo>
                <a:lnTo>
                  <a:pt x="885293" y="5073"/>
                </a:lnTo>
                <a:lnTo>
                  <a:pt x="836595" y="1119"/>
                </a:lnTo>
                <a:lnTo>
                  <a:pt x="788183" y="0"/>
                </a:lnTo>
                <a:close/>
              </a:path>
            </a:pathLst>
          </a:custGeom>
          <a:solidFill>
            <a:srgbClr val="F79037"/>
          </a:solidFill>
          <a:ln>
            <a:solidFill>
              <a:srgbClr val="F79037"/>
            </a:solidFill>
          </a:ln>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grpSp>
        <p:nvGrpSpPr>
          <p:cNvPr id="82" name="Graphic 4">
            <a:extLst>
              <a:ext uri="{FF2B5EF4-FFF2-40B4-BE49-F238E27FC236}">
                <a16:creationId xmlns:a16="http://schemas.microsoft.com/office/drawing/2014/main" id="{25B88E89-7721-0668-DACC-ABB929B8B290}"/>
              </a:ext>
            </a:extLst>
          </p:cNvPr>
          <p:cNvGrpSpPr/>
          <p:nvPr/>
        </p:nvGrpSpPr>
        <p:grpSpPr>
          <a:xfrm rot="19582332">
            <a:off x="5749160" y="8460723"/>
            <a:ext cx="128310" cy="248071"/>
            <a:chOff x="9129274" y="2719113"/>
            <a:chExt cx="717139" cy="1386497"/>
          </a:xfrm>
          <a:solidFill>
            <a:srgbClr val="000000"/>
          </a:solidFill>
        </p:grpSpPr>
        <p:grpSp>
          <p:nvGrpSpPr>
            <p:cNvPr id="83" name="Graphic 4">
              <a:extLst>
                <a:ext uri="{FF2B5EF4-FFF2-40B4-BE49-F238E27FC236}">
                  <a16:creationId xmlns:a16="http://schemas.microsoft.com/office/drawing/2014/main" id="{05BD1382-C36C-8BA4-1F21-A78DA63D3431}"/>
                </a:ext>
              </a:extLst>
            </p:cNvPr>
            <p:cNvGrpSpPr/>
            <p:nvPr/>
          </p:nvGrpSpPr>
          <p:grpSpPr>
            <a:xfrm>
              <a:off x="9159507" y="2719113"/>
              <a:ext cx="446280" cy="440141"/>
              <a:chOff x="9159507" y="2719113"/>
              <a:chExt cx="446280" cy="440141"/>
            </a:xfrm>
            <a:grpFill/>
          </p:grpSpPr>
          <p:sp>
            <p:nvSpPr>
              <p:cNvPr id="92" name="Freeform 91">
                <a:extLst>
                  <a:ext uri="{FF2B5EF4-FFF2-40B4-BE49-F238E27FC236}">
                    <a16:creationId xmlns:a16="http://schemas.microsoft.com/office/drawing/2014/main" id="{22790FAE-8D4C-9700-E7CA-9F608C8F7AB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64A7198F-3D1E-7B2B-F9D0-EA2D441700A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84" name="Graphic 4">
              <a:extLst>
                <a:ext uri="{FF2B5EF4-FFF2-40B4-BE49-F238E27FC236}">
                  <a16:creationId xmlns:a16="http://schemas.microsoft.com/office/drawing/2014/main" id="{F0853E16-04FC-EB61-ED42-F987DE7D7012}"/>
                </a:ext>
              </a:extLst>
            </p:cNvPr>
            <p:cNvGrpSpPr/>
            <p:nvPr/>
          </p:nvGrpSpPr>
          <p:grpSpPr>
            <a:xfrm>
              <a:off x="9129274" y="2893887"/>
              <a:ext cx="717139" cy="1211724"/>
              <a:chOff x="9129274" y="2893887"/>
              <a:chExt cx="717139" cy="1211724"/>
            </a:xfrm>
            <a:grpFill/>
          </p:grpSpPr>
          <p:sp>
            <p:nvSpPr>
              <p:cNvPr id="85" name="Freeform 84">
                <a:extLst>
                  <a:ext uri="{FF2B5EF4-FFF2-40B4-BE49-F238E27FC236}">
                    <a16:creationId xmlns:a16="http://schemas.microsoft.com/office/drawing/2014/main" id="{57741759-A59A-F75C-6B59-231D8C1DA5F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86" name="Freeform 85">
                <a:extLst>
                  <a:ext uri="{FF2B5EF4-FFF2-40B4-BE49-F238E27FC236}">
                    <a16:creationId xmlns:a16="http://schemas.microsoft.com/office/drawing/2014/main" id="{A1353AC9-66CE-4F79-0A0D-40C2A7A1C7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87" name="Freeform 86">
                <a:extLst>
                  <a:ext uri="{FF2B5EF4-FFF2-40B4-BE49-F238E27FC236}">
                    <a16:creationId xmlns:a16="http://schemas.microsoft.com/office/drawing/2014/main" id="{8EF8C41F-BECF-BA49-FCB0-E56BB86536E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88" name="Freeform 87">
                <a:extLst>
                  <a:ext uri="{FF2B5EF4-FFF2-40B4-BE49-F238E27FC236}">
                    <a16:creationId xmlns:a16="http://schemas.microsoft.com/office/drawing/2014/main" id="{74F0E597-9375-50BA-CE79-72592DC8753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89" name="Freeform 88">
                <a:extLst>
                  <a:ext uri="{FF2B5EF4-FFF2-40B4-BE49-F238E27FC236}">
                    <a16:creationId xmlns:a16="http://schemas.microsoft.com/office/drawing/2014/main" id="{E5CC2D99-A808-F490-16DE-2972B87051B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90" name="Freeform 89">
                <a:extLst>
                  <a:ext uri="{FF2B5EF4-FFF2-40B4-BE49-F238E27FC236}">
                    <a16:creationId xmlns:a16="http://schemas.microsoft.com/office/drawing/2014/main" id="{2950CFF3-96E6-A472-FC6B-8336C63CDF7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91" name="Freeform 90">
                <a:extLst>
                  <a:ext uri="{FF2B5EF4-FFF2-40B4-BE49-F238E27FC236}">
                    <a16:creationId xmlns:a16="http://schemas.microsoft.com/office/drawing/2014/main" id="{6DE4950F-E5B7-1EA6-3582-11A01A50B02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95" name="Slide Number Placeholder 5">
            <a:extLst>
              <a:ext uri="{FF2B5EF4-FFF2-40B4-BE49-F238E27FC236}">
                <a16:creationId xmlns:a16="http://schemas.microsoft.com/office/drawing/2014/main" id="{532891D9-E65E-678A-90C6-AC8B6689CFF9}"/>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a:t>
            </a:fld>
            <a:endParaRPr lang="en-US" sz="900">
              <a:solidFill>
                <a:schemeClr val="tx1"/>
              </a:solidFill>
            </a:endParaRPr>
          </a:p>
        </p:txBody>
      </p:sp>
    </p:spTree>
    <p:extLst>
      <p:ext uri="{BB962C8B-B14F-4D97-AF65-F5344CB8AC3E}">
        <p14:creationId xmlns:p14="http://schemas.microsoft.com/office/powerpoint/2010/main" val="334876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06</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Taloudellinen</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suunnittelu</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varainhankinta</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eettiselle</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elintarvikeliike-toiminnalle</a:t>
            </a:r>
            <a:endPar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30</a:t>
            </a:fld>
            <a:endParaRPr lang="en-US" sz="900">
              <a:solidFill>
                <a:schemeClr val="tx1"/>
              </a:solidFill>
            </a:endParaRPr>
          </a:p>
        </p:txBody>
      </p:sp>
    </p:spTree>
    <p:extLst>
      <p:ext uri="{BB962C8B-B14F-4D97-AF65-F5344CB8AC3E}">
        <p14:creationId xmlns:p14="http://schemas.microsoft.com/office/powerpoint/2010/main" val="3252702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17354-F055-6871-708D-F50835CCAE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 y="-1"/>
            <a:ext cx="7558636" cy="10691813"/>
          </a:xfrm>
          <a:prstGeom prst="rect">
            <a:avLst/>
          </a:prstGeom>
        </p:spPr>
      </p:pic>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lgn="l" rtl="0"/>
              <a:t>31</a:t>
            </a:fld>
            <a:endParaRPr lang="en-US" sz="900">
              <a:solidFill>
                <a:schemeClr val="bg1"/>
              </a:solidFill>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31189" y="371276"/>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18439" y="701845"/>
            <a:ext cx="3126972" cy="132526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Taloussuunnittelu ja varainhankinta</a:t>
            </a:r>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620589" y="45436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chemeClr val="bg1"/>
                </a:solidFill>
              </a:rPr>
              <a:t>06</a:t>
            </a:r>
            <a:endParaRPr lang="en-US" sz="8800" dirty="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2706" y="2027105"/>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4605853" y="2250480"/>
            <a:ext cx="1869100" cy="1211963"/>
            <a:chOff x="2366907" y="6077149"/>
            <a:chExt cx="1869100" cy="1211963"/>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587589" y="6077149"/>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01</a:t>
              </a:r>
              <a:endParaRPr lang="en-US" dirty="0">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Budjetointi ja ennakointi</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5672477" y="9019417"/>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676123" y="6629868"/>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804792" y="7527723"/>
            <a:ext cx="2012317" cy="1209772"/>
            <a:chOff x="1852996" y="5773142"/>
            <a:chExt cx="2012317"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1852996" y="6121140"/>
              <a:ext cx="1912571" cy="861774"/>
            </a:xfrm>
            <a:prstGeom prst="rect">
              <a:avLst/>
            </a:prstGeom>
            <a:grpFill/>
          </p:spPr>
          <p:txBody>
            <a:bodyPr wrap="square">
              <a:spAutoFit/>
            </a:bodyPr>
            <a:lstStyle/>
            <a:p>
              <a:pPr algn="r" rtl="0">
                <a:lnSpc>
                  <a:spcPts val="1960"/>
                </a:lnSpc>
              </a:pP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Vaihtoehtoiset</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varainhankinta-menetelmät</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244142" y="3713691"/>
            <a:ext cx="1670161" cy="1249537"/>
            <a:chOff x="2907865" y="6037049"/>
            <a:chExt cx="1670161" cy="1249537"/>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943524" y="603704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02</a:t>
              </a:r>
              <a:endParaRPr lang="en-US" dirty="0">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Investoinnin turvaaminen</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20409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471612" y="6099695"/>
            <a:ext cx="1407087" cy="965135"/>
            <a:chOff x="3272908" y="5767048"/>
            <a:chExt cx="1407087" cy="965135"/>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275481" y="5767048"/>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04</a:t>
              </a:r>
              <a:endParaRPr lang="en-US" dirty="0">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8" y="6085852"/>
              <a:ext cx="1407087" cy="646331"/>
            </a:xfrm>
            <a:prstGeom prst="rect">
              <a:avLst/>
            </a:prstGeom>
            <a:grpFill/>
          </p:spPr>
          <p:txBody>
            <a:bodyPr wrap="square">
              <a:spAutoFit/>
            </a:bodyPr>
            <a:lstStyle/>
            <a:p>
              <a:pPr algn="l" rtl="0"/>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Lainan</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turvaaminen</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65358" y="5471103"/>
            <a:ext cx="1460705" cy="954222"/>
            <a:chOff x="3278517" y="5793621"/>
            <a:chExt cx="1460705" cy="954222"/>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278517" y="5793621"/>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03</a:t>
              </a:r>
              <a:endParaRPr lang="en-US" dirty="0">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5" y="6142549"/>
              <a:ext cx="1454807" cy="605294"/>
            </a:xfrm>
            <a:prstGeom prst="rect">
              <a:avLst/>
            </a:prstGeom>
            <a:grpFill/>
          </p:spPr>
          <p:txBody>
            <a:bodyPr wrap="square">
              <a:spAutoFit/>
            </a:bodyPr>
            <a:lstStyle/>
            <a:p>
              <a:pPr algn="l" rtl="0">
                <a:lnSpc>
                  <a:spcPts val="1960"/>
                </a:lnSpc>
              </a:pP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Avustusten</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turvaaminen</a:t>
              </a:r>
              <a:endParaRPr lang="en-IE" sz="1800" b="1" kern="1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10858" y="2199834"/>
            <a:ext cx="2696795" cy="1489289"/>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56522" y="2555656"/>
            <a:ext cx="2051861" cy="823302"/>
          </a:xfrm>
          <a:prstGeom prst="rect">
            <a:avLst/>
          </a:prstGeom>
          <a:noFill/>
        </p:spPr>
        <p:txBody>
          <a:bodyPr wrap="square">
            <a:spAutoFit/>
          </a:bodyPr>
          <a:lstStyle/>
          <a:p>
            <a:pPr algn="l" rtl="0">
              <a:lnSpc>
                <a:spcPts val="1900"/>
              </a:lnSpc>
            </a:pPr>
            <a:r>
              <a:rPr kumimoji="0" lang="en-US" altLang="en-US"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Taloussuunnittelun</a:t>
            </a: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ja</a:t>
            </a:r>
            <a:r>
              <a:rPr lang="en-US" altLang="en-US" sz="1600" b="1" dirty="0">
                <a:latin typeface="Calibri" panose="020F0502020204030204" pitchFamily="34" charset="0"/>
                <a:ea typeface="Calibri" panose="020F0502020204030204" pitchFamily="34" charset="0"/>
                <a:cs typeface="Calibri" panose="020F0502020204030204" pitchFamily="34" charset="0"/>
              </a:rPr>
              <a:t> </a:t>
            </a:r>
            <a:r>
              <a:rPr lang="en-US" altLang="en-US" sz="1600" b="1" dirty="0" err="1">
                <a:latin typeface="Calibri" panose="020F0502020204030204" pitchFamily="34" charset="0"/>
                <a:ea typeface="Calibri" panose="020F0502020204030204" pitchFamily="34" charset="0"/>
                <a:cs typeface="Calibri" panose="020F0502020204030204" pitchFamily="34" charset="0"/>
              </a:rPr>
              <a:t>v</a:t>
            </a:r>
            <a:r>
              <a:rPr kumimoji="0" lang="en-US" altLang="en-US"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arainhankinnan</a:t>
            </a: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60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vaiheet</a:t>
            </a:r>
            <a:endPar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D3CCF05-1AE3-92AF-F619-059D13441DA7}"/>
              </a:ext>
            </a:extLst>
          </p:cNvPr>
          <p:cNvGrpSpPr/>
          <p:nvPr/>
        </p:nvGrpSpPr>
        <p:grpSpPr>
          <a:xfrm>
            <a:off x="3332881" y="2343235"/>
            <a:ext cx="743590" cy="746726"/>
            <a:chOff x="4152442" y="5302687"/>
            <a:chExt cx="1090895" cy="1095495"/>
          </a:xfrm>
        </p:grpSpPr>
        <p:sp>
          <p:nvSpPr>
            <p:cNvPr id="23" name="Freeform 22">
              <a:extLst>
                <a:ext uri="{FF2B5EF4-FFF2-40B4-BE49-F238E27FC236}">
                  <a16:creationId xmlns:a16="http://schemas.microsoft.com/office/drawing/2014/main" id="{7BE71FA6-3AC8-BD71-9079-E340C204D109}"/>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E7751C63-2850-7E3A-69A3-F4C303F847D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pPr algn="l" rtl="0"/>
              <a:endParaRPr lang="en-US"/>
            </a:p>
          </p:txBody>
        </p:sp>
        <p:grpSp>
          <p:nvGrpSpPr>
            <p:cNvPr id="25" name="Group 24">
              <a:extLst>
                <a:ext uri="{FF2B5EF4-FFF2-40B4-BE49-F238E27FC236}">
                  <a16:creationId xmlns:a16="http://schemas.microsoft.com/office/drawing/2014/main" id="{41A06C6A-396B-B661-4D00-EA58EAAAC55A}"/>
                </a:ext>
              </a:extLst>
            </p:cNvPr>
            <p:cNvGrpSpPr/>
            <p:nvPr/>
          </p:nvGrpSpPr>
          <p:grpSpPr>
            <a:xfrm>
              <a:off x="4152442" y="5302687"/>
              <a:ext cx="1090895" cy="1095495"/>
              <a:chOff x="4152442" y="5302687"/>
              <a:chExt cx="1090895" cy="1095495"/>
            </a:xfrm>
          </p:grpSpPr>
          <p:sp>
            <p:nvSpPr>
              <p:cNvPr id="26" name="Freeform 25">
                <a:extLst>
                  <a:ext uri="{FF2B5EF4-FFF2-40B4-BE49-F238E27FC236}">
                    <a16:creationId xmlns:a16="http://schemas.microsoft.com/office/drawing/2014/main" id="{C059E87B-2065-46B1-BB13-51B18380269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DFE69DFE-9E90-F53B-DFB6-BA6F52877B48}"/>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A6668B70-A3BF-A458-2528-9A6FD33A6677}"/>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CCFA6AC7-D12C-E1FD-F00A-8E0A8174D56C}"/>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AC7E5E88-5844-23E0-9DC8-C1DE3D5FD45F}"/>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C7FBB76B-6754-3B1F-0A01-B846F8A09C6C}"/>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241CD335-958D-CC3A-D758-4D815FB76974}"/>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pPr algn="l" rtl="0"/>
                <a:endParaRPr lang="en-US"/>
              </a:p>
            </p:txBody>
          </p:sp>
          <p:sp>
            <p:nvSpPr>
              <p:cNvPr id="147" name="Freeform 146">
                <a:extLst>
                  <a:ext uri="{FF2B5EF4-FFF2-40B4-BE49-F238E27FC236}">
                    <a16:creationId xmlns:a16="http://schemas.microsoft.com/office/drawing/2014/main" id="{E439CD26-67FA-6866-434D-F4A8B8B6E5C4}"/>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pPr algn="l" rtl="0"/>
                <a:endParaRPr lang="en-US"/>
              </a:p>
            </p:txBody>
          </p:sp>
          <p:sp>
            <p:nvSpPr>
              <p:cNvPr id="150" name="Freeform 149">
                <a:extLst>
                  <a:ext uri="{FF2B5EF4-FFF2-40B4-BE49-F238E27FC236}">
                    <a16:creationId xmlns:a16="http://schemas.microsoft.com/office/drawing/2014/main" id="{28F30AE3-17FA-5D28-5B35-AF2353088BF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pPr algn="l" rtl="0"/>
                <a:endParaRPr lang="en-US"/>
              </a:p>
            </p:txBody>
          </p:sp>
          <p:sp>
            <p:nvSpPr>
              <p:cNvPr id="152" name="Freeform 151">
                <a:extLst>
                  <a:ext uri="{FF2B5EF4-FFF2-40B4-BE49-F238E27FC236}">
                    <a16:creationId xmlns:a16="http://schemas.microsoft.com/office/drawing/2014/main" id="{F8B17668-C0C1-371A-9A28-B9BEFBADAA02}"/>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pPr algn="l" rtl="0"/>
                <a:endParaRPr lang="en-US"/>
              </a:p>
            </p:txBody>
          </p:sp>
          <p:sp>
            <p:nvSpPr>
              <p:cNvPr id="153" name="Freeform 152">
                <a:extLst>
                  <a:ext uri="{FF2B5EF4-FFF2-40B4-BE49-F238E27FC236}">
                    <a16:creationId xmlns:a16="http://schemas.microsoft.com/office/drawing/2014/main" id="{8AFA1DD7-84E7-E272-FFE7-B0402B57122B}"/>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pPr algn="l" rtl="0"/>
                <a:endParaRPr lang="en-US"/>
              </a:p>
            </p:txBody>
          </p:sp>
          <p:sp>
            <p:nvSpPr>
              <p:cNvPr id="154" name="Freeform 153">
                <a:extLst>
                  <a:ext uri="{FF2B5EF4-FFF2-40B4-BE49-F238E27FC236}">
                    <a16:creationId xmlns:a16="http://schemas.microsoft.com/office/drawing/2014/main" id="{CE61567E-C217-67A4-8B99-C9EEA5390E72}"/>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pPr algn="l" rtl="0"/>
                <a:endParaRPr lang="en-US"/>
              </a:p>
            </p:txBody>
          </p:sp>
          <p:sp>
            <p:nvSpPr>
              <p:cNvPr id="155" name="Freeform 154">
                <a:extLst>
                  <a:ext uri="{FF2B5EF4-FFF2-40B4-BE49-F238E27FC236}">
                    <a16:creationId xmlns:a16="http://schemas.microsoft.com/office/drawing/2014/main" id="{5EC7333B-1EE4-41A7-3D5D-58F87EB33881}"/>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pPr algn="l" rtl="0"/>
                <a:endParaRPr lang="en-US"/>
              </a:p>
            </p:txBody>
          </p:sp>
          <p:sp>
            <p:nvSpPr>
              <p:cNvPr id="157" name="Freeform 156">
                <a:extLst>
                  <a:ext uri="{FF2B5EF4-FFF2-40B4-BE49-F238E27FC236}">
                    <a16:creationId xmlns:a16="http://schemas.microsoft.com/office/drawing/2014/main" id="{25E650FE-4BAC-B0D2-6AA5-95D471FE195B}"/>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pPr algn="l" rtl="0"/>
                <a:endParaRPr lang="en-US"/>
              </a:p>
            </p:txBody>
          </p:sp>
          <p:sp>
            <p:nvSpPr>
              <p:cNvPr id="158" name="Freeform 157">
                <a:extLst>
                  <a:ext uri="{FF2B5EF4-FFF2-40B4-BE49-F238E27FC236}">
                    <a16:creationId xmlns:a16="http://schemas.microsoft.com/office/drawing/2014/main" id="{A7636677-B82D-3E59-84B3-8537CCF060E1}"/>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pPr algn="l" rtl="0"/>
                <a:endParaRPr lang="en-US"/>
              </a:p>
            </p:txBody>
          </p:sp>
          <p:sp>
            <p:nvSpPr>
              <p:cNvPr id="160" name="Freeform 159">
                <a:extLst>
                  <a:ext uri="{FF2B5EF4-FFF2-40B4-BE49-F238E27FC236}">
                    <a16:creationId xmlns:a16="http://schemas.microsoft.com/office/drawing/2014/main" id="{44D6D6D5-22B3-7900-48B4-20C8FA77E021}"/>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pPr algn="l" rtl="0"/>
                <a:endParaRPr lang="en-US"/>
              </a:p>
            </p:txBody>
          </p:sp>
        </p:grpSp>
      </p:grpSp>
      <p:grpSp>
        <p:nvGrpSpPr>
          <p:cNvPr id="161" name="Group 160">
            <a:extLst>
              <a:ext uri="{FF2B5EF4-FFF2-40B4-BE49-F238E27FC236}">
                <a16:creationId xmlns:a16="http://schemas.microsoft.com/office/drawing/2014/main" id="{2431B9F5-B9C0-5B94-9998-04F865A08B18}"/>
              </a:ext>
            </a:extLst>
          </p:cNvPr>
          <p:cNvGrpSpPr/>
          <p:nvPr/>
        </p:nvGrpSpPr>
        <p:grpSpPr>
          <a:xfrm>
            <a:off x="4636621" y="3826319"/>
            <a:ext cx="866117" cy="746727"/>
            <a:chOff x="4417506" y="446113"/>
            <a:chExt cx="1094363" cy="943510"/>
          </a:xfrm>
        </p:grpSpPr>
        <p:sp>
          <p:nvSpPr>
            <p:cNvPr id="164" name="Freeform 163">
              <a:extLst>
                <a:ext uri="{FF2B5EF4-FFF2-40B4-BE49-F238E27FC236}">
                  <a16:creationId xmlns:a16="http://schemas.microsoft.com/office/drawing/2014/main" id="{2CC3D77C-5656-9D0C-8646-5AAC6BBB42A9}"/>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pPr algn="l" rtl="0"/>
              <a:endParaRPr lang="en-US"/>
            </a:p>
          </p:txBody>
        </p:sp>
        <p:grpSp>
          <p:nvGrpSpPr>
            <p:cNvPr id="165" name="Graphic 3">
              <a:extLst>
                <a:ext uri="{FF2B5EF4-FFF2-40B4-BE49-F238E27FC236}">
                  <a16:creationId xmlns:a16="http://schemas.microsoft.com/office/drawing/2014/main" id="{21E7D740-2468-8D5B-5CD8-7129BB620A7F}"/>
                </a:ext>
              </a:extLst>
            </p:cNvPr>
            <p:cNvGrpSpPr/>
            <p:nvPr/>
          </p:nvGrpSpPr>
          <p:grpSpPr>
            <a:xfrm>
              <a:off x="4417506" y="446113"/>
              <a:ext cx="1023051" cy="943510"/>
              <a:chOff x="4417506" y="446113"/>
              <a:chExt cx="1023051" cy="943510"/>
            </a:xfrm>
            <a:solidFill>
              <a:srgbClr val="000000"/>
            </a:solidFill>
          </p:grpSpPr>
          <p:sp>
            <p:nvSpPr>
              <p:cNvPr id="167" name="Freeform 166">
                <a:extLst>
                  <a:ext uri="{FF2B5EF4-FFF2-40B4-BE49-F238E27FC236}">
                    <a16:creationId xmlns:a16="http://schemas.microsoft.com/office/drawing/2014/main" id="{411E48A7-730A-ACAB-560D-0AE8B9719079}"/>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pPr algn="l" rtl="0"/>
                <a:endParaRPr lang="en-US"/>
              </a:p>
            </p:txBody>
          </p:sp>
          <p:sp>
            <p:nvSpPr>
              <p:cNvPr id="171" name="Freeform 170">
                <a:extLst>
                  <a:ext uri="{FF2B5EF4-FFF2-40B4-BE49-F238E27FC236}">
                    <a16:creationId xmlns:a16="http://schemas.microsoft.com/office/drawing/2014/main" id="{AB68AC19-CF97-5E07-F107-44A41E5BB33E}"/>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pPr algn="l" rtl="0"/>
                <a:endParaRPr lang="en-US"/>
              </a:p>
            </p:txBody>
          </p:sp>
        </p:grpSp>
        <p:sp>
          <p:nvSpPr>
            <p:cNvPr id="166" name="Freeform 165">
              <a:extLst>
                <a:ext uri="{FF2B5EF4-FFF2-40B4-BE49-F238E27FC236}">
                  <a16:creationId xmlns:a16="http://schemas.microsoft.com/office/drawing/2014/main" id="{A650E532-A4F5-EE11-8132-F46EB818673F}"/>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pPr algn="l" rtl="0"/>
              <a:endParaRPr lang="en-US"/>
            </a:p>
          </p:txBody>
        </p:sp>
      </p:grpSp>
      <p:grpSp>
        <p:nvGrpSpPr>
          <p:cNvPr id="172" name="Graphic 3">
            <a:extLst>
              <a:ext uri="{FF2B5EF4-FFF2-40B4-BE49-F238E27FC236}">
                <a16:creationId xmlns:a16="http://schemas.microsoft.com/office/drawing/2014/main" id="{7F3A3219-2871-30F0-A777-1DC015A227F1}"/>
              </a:ext>
            </a:extLst>
          </p:cNvPr>
          <p:cNvGrpSpPr/>
          <p:nvPr/>
        </p:nvGrpSpPr>
        <p:grpSpPr>
          <a:xfrm>
            <a:off x="5900107" y="6618994"/>
            <a:ext cx="863667" cy="861775"/>
            <a:chOff x="10410452" y="410457"/>
            <a:chExt cx="1091621" cy="1089230"/>
          </a:xfrm>
        </p:grpSpPr>
        <p:sp>
          <p:nvSpPr>
            <p:cNvPr id="173" name="Freeform 172">
              <a:extLst>
                <a:ext uri="{FF2B5EF4-FFF2-40B4-BE49-F238E27FC236}">
                  <a16:creationId xmlns:a16="http://schemas.microsoft.com/office/drawing/2014/main" id="{0008A6C2-B340-6181-6A04-69070382479D}"/>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pPr algn="l" rtl="0"/>
              <a:endParaRPr lang="en-US"/>
            </a:p>
          </p:txBody>
        </p:sp>
        <p:sp>
          <p:nvSpPr>
            <p:cNvPr id="174" name="Freeform 173">
              <a:extLst>
                <a:ext uri="{FF2B5EF4-FFF2-40B4-BE49-F238E27FC236}">
                  <a16:creationId xmlns:a16="http://schemas.microsoft.com/office/drawing/2014/main" id="{73BAAAE1-8204-9B5E-3C3B-22313B5A89A1}"/>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pPr algn="l" rtl="0"/>
              <a:endParaRPr lang="en-US"/>
            </a:p>
          </p:txBody>
        </p:sp>
      </p:grpSp>
      <p:grpSp>
        <p:nvGrpSpPr>
          <p:cNvPr id="176" name="Graphic 2">
            <a:extLst>
              <a:ext uri="{FF2B5EF4-FFF2-40B4-BE49-F238E27FC236}">
                <a16:creationId xmlns:a16="http://schemas.microsoft.com/office/drawing/2014/main" id="{364B4A9F-9D53-88B7-3915-9DF2872C48B5}"/>
              </a:ext>
            </a:extLst>
          </p:cNvPr>
          <p:cNvGrpSpPr/>
          <p:nvPr/>
        </p:nvGrpSpPr>
        <p:grpSpPr>
          <a:xfrm>
            <a:off x="752849" y="4644351"/>
            <a:ext cx="769704" cy="997730"/>
            <a:chOff x="2405494" y="593121"/>
            <a:chExt cx="1004090" cy="1301553"/>
          </a:xfrm>
          <a:solidFill>
            <a:srgbClr val="000000"/>
          </a:solidFill>
        </p:grpSpPr>
        <p:sp>
          <p:nvSpPr>
            <p:cNvPr id="177" name="Freeform 176">
              <a:extLst>
                <a:ext uri="{FF2B5EF4-FFF2-40B4-BE49-F238E27FC236}">
                  <a16:creationId xmlns:a16="http://schemas.microsoft.com/office/drawing/2014/main" id="{74F432E5-DE50-6878-FD2E-2D7062318FC4}"/>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pPr algn="l" rtl="0"/>
              <a:endParaRPr lang="en-US"/>
            </a:p>
          </p:txBody>
        </p:sp>
        <p:sp>
          <p:nvSpPr>
            <p:cNvPr id="182" name="Freeform 181">
              <a:extLst>
                <a:ext uri="{FF2B5EF4-FFF2-40B4-BE49-F238E27FC236}">
                  <a16:creationId xmlns:a16="http://schemas.microsoft.com/office/drawing/2014/main" id="{7EA7F4E8-7EDE-4560-307C-485F4D976EE9}"/>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pPr algn="l" rtl="0"/>
              <a:endParaRPr lang="en-US"/>
            </a:p>
          </p:txBody>
        </p:sp>
        <p:sp>
          <p:nvSpPr>
            <p:cNvPr id="183" name="Freeform 182">
              <a:extLst>
                <a:ext uri="{FF2B5EF4-FFF2-40B4-BE49-F238E27FC236}">
                  <a16:creationId xmlns:a16="http://schemas.microsoft.com/office/drawing/2014/main" id="{318D66DD-5A75-073B-CEE5-1DD2EECD524A}"/>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pPr algn="l" rtl="0"/>
              <a:endParaRPr lang="en-US"/>
            </a:p>
          </p:txBody>
        </p:sp>
        <p:sp>
          <p:nvSpPr>
            <p:cNvPr id="184" name="Freeform 183">
              <a:extLst>
                <a:ext uri="{FF2B5EF4-FFF2-40B4-BE49-F238E27FC236}">
                  <a16:creationId xmlns:a16="http://schemas.microsoft.com/office/drawing/2014/main" id="{1A10D56D-0E43-9226-E081-F09C80EDF148}"/>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pPr algn="l" rtl="0"/>
              <a:endParaRPr lang="en-US"/>
            </a:p>
          </p:txBody>
        </p:sp>
        <p:sp>
          <p:nvSpPr>
            <p:cNvPr id="185" name="Freeform 184">
              <a:extLst>
                <a:ext uri="{FF2B5EF4-FFF2-40B4-BE49-F238E27FC236}">
                  <a16:creationId xmlns:a16="http://schemas.microsoft.com/office/drawing/2014/main" id="{0559A976-E785-B789-6E0D-CEF147354ED7}"/>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pPr algn="l" rtl="0"/>
              <a:endParaRPr lang="en-US"/>
            </a:p>
          </p:txBody>
        </p:sp>
        <p:sp>
          <p:nvSpPr>
            <p:cNvPr id="186" name="Freeform 185">
              <a:extLst>
                <a:ext uri="{FF2B5EF4-FFF2-40B4-BE49-F238E27FC236}">
                  <a16:creationId xmlns:a16="http://schemas.microsoft.com/office/drawing/2014/main" id="{57B432C8-4E9E-DFF0-E1E0-3A87CE8EEDD5}"/>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pPr algn="l" rtl="0"/>
              <a:endParaRPr lang="en-US"/>
            </a:p>
          </p:txBody>
        </p:sp>
        <p:sp>
          <p:nvSpPr>
            <p:cNvPr id="187" name="Freeform 186">
              <a:extLst>
                <a:ext uri="{FF2B5EF4-FFF2-40B4-BE49-F238E27FC236}">
                  <a16:creationId xmlns:a16="http://schemas.microsoft.com/office/drawing/2014/main" id="{05BC9B7A-4E38-82AB-3522-5C3A1F6AEBAB}"/>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pPr algn="l" rtl="0"/>
              <a:endParaRPr lang="en-US"/>
            </a:p>
          </p:txBody>
        </p:sp>
        <p:sp>
          <p:nvSpPr>
            <p:cNvPr id="188" name="Freeform 187">
              <a:extLst>
                <a:ext uri="{FF2B5EF4-FFF2-40B4-BE49-F238E27FC236}">
                  <a16:creationId xmlns:a16="http://schemas.microsoft.com/office/drawing/2014/main" id="{62763373-4818-FECC-E627-C51B34060BB9}"/>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pPr algn="l" rtl="0"/>
              <a:endParaRPr lang="en-US"/>
            </a:p>
          </p:txBody>
        </p:sp>
        <p:sp>
          <p:nvSpPr>
            <p:cNvPr id="189" name="Freeform 188">
              <a:extLst>
                <a:ext uri="{FF2B5EF4-FFF2-40B4-BE49-F238E27FC236}">
                  <a16:creationId xmlns:a16="http://schemas.microsoft.com/office/drawing/2014/main" id="{23533C9D-DDE3-93ED-BB93-2CD841D94575}"/>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pPr algn="l" rtl="0"/>
              <a:endParaRPr lang="en-US"/>
            </a:p>
          </p:txBody>
        </p:sp>
        <p:sp>
          <p:nvSpPr>
            <p:cNvPr id="190" name="Freeform 189">
              <a:extLst>
                <a:ext uri="{FF2B5EF4-FFF2-40B4-BE49-F238E27FC236}">
                  <a16:creationId xmlns:a16="http://schemas.microsoft.com/office/drawing/2014/main" id="{FD2A5F04-DBB0-DFF5-9103-4A7FC74AFED1}"/>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pPr algn="l" rtl="0"/>
              <a:endParaRPr lang="en-US"/>
            </a:p>
          </p:txBody>
        </p:sp>
        <p:sp>
          <p:nvSpPr>
            <p:cNvPr id="191" name="Freeform 190">
              <a:extLst>
                <a:ext uri="{FF2B5EF4-FFF2-40B4-BE49-F238E27FC236}">
                  <a16:creationId xmlns:a16="http://schemas.microsoft.com/office/drawing/2014/main" id="{14600926-C483-CF51-2AE6-B5F3BBA54076}"/>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pPr algn="l" rtl="0"/>
              <a:endParaRPr lang="en-US"/>
            </a:p>
          </p:txBody>
        </p:sp>
        <p:sp>
          <p:nvSpPr>
            <p:cNvPr id="384" name="Freeform 383">
              <a:extLst>
                <a:ext uri="{FF2B5EF4-FFF2-40B4-BE49-F238E27FC236}">
                  <a16:creationId xmlns:a16="http://schemas.microsoft.com/office/drawing/2014/main" id="{487B5759-AE5B-F76F-B831-2D2867338BC8}"/>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pPr algn="l" rtl="0"/>
              <a:endParaRPr lang="en-US"/>
            </a:p>
          </p:txBody>
        </p:sp>
        <p:sp>
          <p:nvSpPr>
            <p:cNvPr id="385" name="Freeform 384">
              <a:extLst>
                <a:ext uri="{FF2B5EF4-FFF2-40B4-BE49-F238E27FC236}">
                  <a16:creationId xmlns:a16="http://schemas.microsoft.com/office/drawing/2014/main" id="{814B8B8A-F9CC-E0D0-7EBF-344E571E8BD5}"/>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pPr algn="l" rtl="0"/>
              <a:endParaRPr lang="en-US"/>
            </a:p>
          </p:txBody>
        </p:sp>
        <p:sp>
          <p:nvSpPr>
            <p:cNvPr id="386" name="Freeform 385">
              <a:extLst>
                <a:ext uri="{FF2B5EF4-FFF2-40B4-BE49-F238E27FC236}">
                  <a16:creationId xmlns:a16="http://schemas.microsoft.com/office/drawing/2014/main" id="{51691B44-A563-D097-DD9E-DD8B687ACCA5}"/>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387" name="Group 386">
            <a:extLst>
              <a:ext uri="{FF2B5EF4-FFF2-40B4-BE49-F238E27FC236}">
                <a16:creationId xmlns:a16="http://schemas.microsoft.com/office/drawing/2014/main" id="{A31DB5E2-6076-3638-322A-9CCEF2D0AE8B}"/>
              </a:ext>
            </a:extLst>
          </p:cNvPr>
          <p:cNvGrpSpPr/>
          <p:nvPr/>
        </p:nvGrpSpPr>
        <p:grpSpPr>
          <a:xfrm>
            <a:off x="2474796" y="6139689"/>
            <a:ext cx="970243" cy="970462"/>
            <a:chOff x="783211" y="630580"/>
            <a:chExt cx="1265697" cy="1265982"/>
          </a:xfrm>
          <a:solidFill>
            <a:srgbClr val="000000"/>
          </a:solidFill>
        </p:grpSpPr>
        <p:sp>
          <p:nvSpPr>
            <p:cNvPr id="388" name="Freeform 387">
              <a:extLst>
                <a:ext uri="{FF2B5EF4-FFF2-40B4-BE49-F238E27FC236}">
                  <a16:creationId xmlns:a16="http://schemas.microsoft.com/office/drawing/2014/main" id="{882A7B94-30FE-B6C4-AADA-90BF6547AE3D}"/>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pPr algn="l" rtl="0"/>
              <a:endParaRPr lang="en-US"/>
            </a:p>
          </p:txBody>
        </p:sp>
        <p:sp>
          <p:nvSpPr>
            <p:cNvPr id="389" name="Freeform 388">
              <a:extLst>
                <a:ext uri="{FF2B5EF4-FFF2-40B4-BE49-F238E27FC236}">
                  <a16:creationId xmlns:a16="http://schemas.microsoft.com/office/drawing/2014/main" id="{829034CD-713E-9010-5CC7-3EA948BF6BDB}"/>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pPr algn="l" rtl="0"/>
              <a:endParaRPr lang="en-US"/>
            </a:p>
          </p:txBody>
        </p:sp>
        <p:sp>
          <p:nvSpPr>
            <p:cNvPr id="390" name="Freeform 389">
              <a:extLst>
                <a:ext uri="{FF2B5EF4-FFF2-40B4-BE49-F238E27FC236}">
                  <a16:creationId xmlns:a16="http://schemas.microsoft.com/office/drawing/2014/main" id="{0959248B-3933-0CFD-0BC7-7FB0F30D2902}"/>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pPr algn="l" rtl="0"/>
              <a:endParaRPr lang="en-US"/>
            </a:p>
          </p:txBody>
        </p:sp>
        <p:sp>
          <p:nvSpPr>
            <p:cNvPr id="391" name="Freeform 390">
              <a:extLst>
                <a:ext uri="{FF2B5EF4-FFF2-40B4-BE49-F238E27FC236}">
                  <a16:creationId xmlns:a16="http://schemas.microsoft.com/office/drawing/2014/main" id="{980FC069-A0FE-8E06-9A72-5E199CEFEE1E}"/>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pPr algn="l" rtl="0"/>
              <a:endParaRPr lang="en-US"/>
            </a:p>
          </p:txBody>
        </p:sp>
        <p:sp>
          <p:nvSpPr>
            <p:cNvPr id="392" name="Freeform 391">
              <a:extLst>
                <a:ext uri="{FF2B5EF4-FFF2-40B4-BE49-F238E27FC236}">
                  <a16:creationId xmlns:a16="http://schemas.microsoft.com/office/drawing/2014/main" id="{33824379-7E56-4CD9-DE14-E681804FAF17}"/>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pPr algn="l" rtl="0"/>
              <a:endParaRPr lang="en-US"/>
            </a:p>
          </p:txBody>
        </p:sp>
        <p:sp>
          <p:nvSpPr>
            <p:cNvPr id="393" name="Freeform 392">
              <a:extLst>
                <a:ext uri="{FF2B5EF4-FFF2-40B4-BE49-F238E27FC236}">
                  <a16:creationId xmlns:a16="http://schemas.microsoft.com/office/drawing/2014/main" id="{0E5C4537-6FA2-2036-3BB3-8576E1FE5765}"/>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pPr algn="l" rtl="0"/>
              <a:endParaRPr lang="en-US"/>
            </a:p>
          </p:txBody>
        </p:sp>
        <p:sp>
          <p:nvSpPr>
            <p:cNvPr id="394" name="Freeform 393">
              <a:extLst>
                <a:ext uri="{FF2B5EF4-FFF2-40B4-BE49-F238E27FC236}">
                  <a16:creationId xmlns:a16="http://schemas.microsoft.com/office/drawing/2014/main" id="{339E5292-1251-6445-EDC4-E562952CD4BA}"/>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pPr algn="l" rtl="0"/>
              <a:endParaRPr lang="en-US"/>
            </a:p>
          </p:txBody>
        </p:sp>
        <p:sp>
          <p:nvSpPr>
            <p:cNvPr id="395" name="Freeform 394">
              <a:extLst>
                <a:ext uri="{FF2B5EF4-FFF2-40B4-BE49-F238E27FC236}">
                  <a16:creationId xmlns:a16="http://schemas.microsoft.com/office/drawing/2014/main" id="{BE2CB46E-1A09-0B81-136E-DAB6EE28EDA0}"/>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pPr algn="l" rtl="0"/>
              <a:endParaRPr lang="en-US"/>
            </a:p>
          </p:txBody>
        </p:sp>
        <p:sp>
          <p:nvSpPr>
            <p:cNvPr id="396" name="Freeform 395">
              <a:extLst>
                <a:ext uri="{FF2B5EF4-FFF2-40B4-BE49-F238E27FC236}">
                  <a16:creationId xmlns:a16="http://schemas.microsoft.com/office/drawing/2014/main" id="{2E477131-F446-3C8F-B7F3-5F77899CD5FD}"/>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pPr algn="l" rtl="0"/>
              <a:endParaRPr lang="en-US"/>
            </a:p>
          </p:txBody>
        </p:sp>
        <p:sp>
          <p:nvSpPr>
            <p:cNvPr id="397" name="Freeform 396">
              <a:extLst>
                <a:ext uri="{FF2B5EF4-FFF2-40B4-BE49-F238E27FC236}">
                  <a16:creationId xmlns:a16="http://schemas.microsoft.com/office/drawing/2014/main" id="{0DB2C2CF-8809-B4BD-EA43-C2A2C6A532F2}"/>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pPr algn="l" rtl="0"/>
              <a:endParaRPr lang="en-US"/>
            </a:p>
          </p:txBody>
        </p:sp>
        <p:sp>
          <p:nvSpPr>
            <p:cNvPr id="398" name="Freeform 397">
              <a:extLst>
                <a:ext uri="{FF2B5EF4-FFF2-40B4-BE49-F238E27FC236}">
                  <a16:creationId xmlns:a16="http://schemas.microsoft.com/office/drawing/2014/main" id="{CF2CD6AF-255E-CBF5-DBB2-57D72F189C7E}"/>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pPr algn="l" rtl="0"/>
              <a:endParaRPr lang="en-US"/>
            </a:p>
          </p:txBody>
        </p:sp>
        <p:sp>
          <p:nvSpPr>
            <p:cNvPr id="399" name="Freeform 398">
              <a:extLst>
                <a:ext uri="{FF2B5EF4-FFF2-40B4-BE49-F238E27FC236}">
                  <a16:creationId xmlns:a16="http://schemas.microsoft.com/office/drawing/2014/main" id="{AF9CDEF9-87BA-B5FB-8FEE-3E74E5A538D6}"/>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pPr algn="l" rtl="0"/>
              <a:endParaRPr lang="en-US"/>
            </a:p>
          </p:txBody>
        </p:sp>
        <p:sp>
          <p:nvSpPr>
            <p:cNvPr id="400" name="Freeform 399">
              <a:extLst>
                <a:ext uri="{FF2B5EF4-FFF2-40B4-BE49-F238E27FC236}">
                  <a16:creationId xmlns:a16="http://schemas.microsoft.com/office/drawing/2014/main" id="{E2C1AB45-C0C5-F182-3AF4-68747D40726D}"/>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pPr algn="l" rtl="0"/>
              <a:endParaRPr lang="en-US"/>
            </a:p>
          </p:txBody>
        </p:sp>
        <p:sp>
          <p:nvSpPr>
            <p:cNvPr id="401" name="Freeform 400">
              <a:extLst>
                <a:ext uri="{FF2B5EF4-FFF2-40B4-BE49-F238E27FC236}">
                  <a16:creationId xmlns:a16="http://schemas.microsoft.com/office/drawing/2014/main" id="{CEDC1809-4F28-59DF-FF8B-6C5D7934B5E7}"/>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pPr algn="l" rtl="0"/>
              <a:endParaRPr lang="en-US"/>
            </a:p>
          </p:txBody>
        </p:sp>
        <p:sp>
          <p:nvSpPr>
            <p:cNvPr id="402" name="Freeform 401">
              <a:extLst>
                <a:ext uri="{FF2B5EF4-FFF2-40B4-BE49-F238E27FC236}">
                  <a16:creationId xmlns:a16="http://schemas.microsoft.com/office/drawing/2014/main" id="{93A9AD9A-EEB9-2AFE-555E-31BC9831AD76}"/>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pPr algn="l" rtl="0"/>
              <a:endParaRPr lang="en-US"/>
            </a:p>
          </p:txBody>
        </p:sp>
        <p:sp>
          <p:nvSpPr>
            <p:cNvPr id="403" name="Freeform 402">
              <a:extLst>
                <a:ext uri="{FF2B5EF4-FFF2-40B4-BE49-F238E27FC236}">
                  <a16:creationId xmlns:a16="http://schemas.microsoft.com/office/drawing/2014/main" id="{836B2491-7597-90E9-5500-9E6BB17D8334}"/>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407" name="Group 406">
            <a:extLst>
              <a:ext uri="{FF2B5EF4-FFF2-40B4-BE49-F238E27FC236}">
                <a16:creationId xmlns:a16="http://schemas.microsoft.com/office/drawing/2014/main" id="{22B25122-F283-E985-08C2-80B56E9F08F2}"/>
              </a:ext>
            </a:extLst>
          </p:cNvPr>
          <p:cNvGrpSpPr/>
          <p:nvPr/>
        </p:nvGrpSpPr>
        <p:grpSpPr>
          <a:xfrm>
            <a:off x="732128" y="7169132"/>
            <a:ext cx="3796792" cy="3341714"/>
            <a:chOff x="732128" y="7169131"/>
            <a:chExt cx="3796792" cy="3007525"/>
          </a:xfrm>
        </p:grpSpPr>
        <p:sp>
          <p:nvSpPr>
            <p:cNvPr id="404" name="Freeform 403">
              <a:extLst>
                <a:ext uri="{FF2B5EF4-FFF2-40B4-BE49-F238E27FC236}">
                  <a16:creationId xmlns:a16="http://schemas.microsoft.com/office/drawing/2014/main" id="{8D57A30A-A6FD-4FEB-BCCC-56D80857A63F}"/>
                </a:ext>
              </a:extLst>
            </p:cNvPr>
            <p:cNvSpPr/>
            <p:nvPr/>
          </p:nvSpPr>
          <p:spPr>
            <a:xfrm>
              <a:off x="1282818" y="7179136"/>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405" name="Freeform 404">
              <a:extLst>
                <a:ext uri="{FF2B5EF4-FFF2-40B4-BE49-F238E27FC236}">
                  <a16:creationId xmlns:a16="http://schemas.microsoft.com/office/drawing/2014/main" id="{299FD059-2E60-1FCA-A592-C963E037EEC7}"/>
                </a:ext>
              </a:extLst>
            </p:cNvPr>
            <p:cNvSpPr/>
            <p:nvPr/>
          </p:nvSpPr>
          <p:spPr>
            <a:xfrm>
              <a:off x="732128" y="7169131"/>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406" name="TextBox 405">
              <a:extLst>
                <a:ext uri="{FF2B5EF4-FFF2-40B4-BE49-F238E27FC236}">
                  <a16:creationId xmlns:a16="http://schemas.microsoft.com/office/drawing/2014/main" id="{94B8EF33-1002-CC8F-1BDF-99840715B917}"/>
                </a:ext>
              </a:extLst>
            </p:cNvPr>
            <p:cNvSpPr txBox="1"/>
            <p:nvPr/>
          </p:nvSpPr>
          <p:spPr>
            <a:xfrm>
              <a:off x="1036805" y="7390893"/>
              <a:ext cx="3334028" cy="2785763"/>
            </a:xfrm>
            <a:prstGeom prst="rect">
              <a:avLst/>
            </a:prstGeom>
            <a:noFill/>
          </p:spPr>
          <p:txBody>
            <a:bodyPr wrap="square">
              <a:spAutoFit/>
            </a:bodyPr>
            <a:lstStyle/>
            <a:p>
              <a:pPr algn="l" rtl="0">
                <a:lnSpc>
                  <a:spcPts val="2100"/>
                </a:lnSpc>
              </a:pP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Taloudellisen</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elinkelpoisuuden</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varmistaminen</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yksi</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tärkeimmistä</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vaiheista</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eettisen</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elintarvikeyrityksesi</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perustamisessa</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Tämä</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luku</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on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omistettu</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kattamaan</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taloudelliset</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näkökohdat</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ja</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resurssit</a:t>
              </a:r>
              <a:r>
                <a:rPr lang="en-IE"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jotka</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ovat</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ainutlaatuisia</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eettiselle</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elintarvikealalle</a:t>
              </a:r>
              <a:r>
                <a:rPr lang="en-I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algn="l" rtl="0">
                <a:lnSpc>
                  <a:spcPts val="2100"/>
                </a:lnSpc>
              </a:pPr>
              <a:endPar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9500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1015663"/>
          </a:xfrm>
          <a:prstGeom prst="rect">
            <a:avLst/>
          </a:prstGeom>
          <a:noFill/>
        </p:spPr>
        <p:txBody>
          <a:bodyPr wrap="square">
            <a:spAutoFit/>
          </a:bodyPr>
          <a:lstStyle/>
          <a:p>
            <a:pPr algn="l" rtl="0">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Budjetointi ja ennakointi</a:t>
            </a:r>
          </a:p>
          <a:p>
            <a:pPr algn="l" rtl="0">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29248" y="3415305"/>
            <a:ext cx="4969069" cy="27061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Ainesosien hankinta: </a:t>
            </a:r>
            <a:r>
              <a:rPr lang="fi-FI" dirty="0">
                <a:solidFill>
                  <a:schemeClr val="tx1"/>
                </a:solidFill>
              </a:rPr>
              <a:t>Raaka-aineiden tai ainesosien kustannukset ovat yksi tärkeimmistä elintarviketeollisuuden kustannuksista. On tärkeää tutkia ja listata kaikki mahdolliset toimittajat, niiden hinnat ja toimitusmaksut.</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Tuotantokulut: </a:t>
            </a:r>
            <a:r>
              <a:rPr lang="fi-FI" dirty="0">
                <a:solidFill>
                  <a:schemeClr val="tx1"/>
                </a:solidFill>
              </a:rPr>
              <a:t>Näitä ovat tuotteesi valmistukseen liittyvät kulut, kuten työvoima, apuohjelmat, tuotantotilan vuokra sekä laitteiden huolto ja poistot.</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Pakkaus: </a:t>
            </a:r>
            <a:r>
              <a:rPr lang="fi-FI" dirty="0">
                <a:solidFill>
                  <a:schemeClr val="tx1"/>
                </a:solidFill>
              </a:rPr>
              <a:t>Sinun on budjetoitava pakkausmateriaaleja, joita voivat olla laatikot, etiketit, pussit jne. Muista, että jos käytät kestävää lähestymistapaa, biohajoavat tai uudelleen käytettävät pakkaukset voivat olla kalliimpia.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Markkinointi: </a:t>
            </a:r>
            <a:r>
              <a:rPr lang="fi-FI" dirty="0">
                <a:solidFill>
                  <a:schemeClr val="tx1"/>
                </a:solidFill>
              </a:rPr>
              <a:t>Tämä sisältää mainonnan, suhdetoiminnan, mainosmateriaalin, verkkosivustojen kehittämisen ja sosiaalisen median hallinnan kulut.</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Yleiskulut: </a:t>
            </a:r>
            <a:r>
              <a:rPr lang="fi-FI" dirty="0">
                <a:solidFill>
                  <a:schemeClr val="tx1"/>
                </a:solidFill>
              </a:rPr>
              <a:t>Nämä ovat kustannuksia, jotka eivät suoraan vaikuta tuotteen luomiseen, mutta ovat välttämättömiä yrityksen toiminnan kannalta. Niihin kuuluvat muun muassa vuokra, apuohjelmat, vakuutukset ja hallintohenkilöstön palkat.</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200"/>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Budjetointi ja ennustaminen ovat tärkeitä asioita missä tahansa liiketoiminnassa, erityisesti elintarviketeollisuudessa, jossa katteet voivat usein olla ohuita ja kustannukset voivat olla arvaamattomia. Tässä on yksityiskohtainen katsaus alkuperäisen budjettisi ja talousennusteen laatimiseen:</a:t>
            </a: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32</a:t>
            </a:fld>
            <a:endParaRPr lang="en-US" sz="900">
              <a:solidFill>
                <a:schemeClr val="tx1"/>
              </a:solidFill>
            </a:endParaRPr>
          </a:p>
        </p:txBody>
      </p:sp>
      <p:grpSp>
        <p:nvGrpSpPr>
          <p:cNvPr id="25" name="Group 24">
            <a:extLst>
              <a:ext uri="{FF2B5EF4-FFF2-40B4-BE49-F238E27FC236}">
                <a16:creationId xmlns:a16="http://schemas.microsoft.com/office/drawing/2014/main" id="{9E5AAC0C-3920-6D42-84C8-0AB83EC74325}"/>
              </a:ext>
            </a:extLst>
          </p:cNvPr>
          <p:cNvGrpSpPr/>
          <p:nvPr/>
        </p:nvGrpSpPr>
        <p:grpSpPr>
          <a:xfrm>
            <a:off x="5852530" y="376994"/>
            <a:ext cx="1018279" cy="1022573"/>
            <a:chOff x="4152442" y="5302687"/>
            <a:chExt cx="1090895" cy="1095495"/>
          </a:xfrm>
        </p:grpSpPr>
        <p:sp>
          <p:nvSpPr>
            <p:cNvPr id="26" name="Freeform 25">
              <a:extLst>
                <a:ext uri="{FF2B5EF4-FFF2-40B4-BE49-F238E27FC236}">
                  <a16:creationId xmlns:a16="http://schemas.microsoft.com/office/drawing/2014/main" id="{B8B69E3B-4736-C096-9298-212231F173E2}"/>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036BAA59-63DB-DC8D-8FF7-9C7193E2DCDC}"/>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pPr algn="l" rtl="0"/>
              <a:endParaRPr lang="en-US"/>
            </a:p>
          </p:txBody>
        </p:sp>
        <p:grpSp>
          <p:nvGrpSpPr>
            <p:cNvPr id="28" name="Group 27">
              <a:extLst>
                <a:ext uri="{FF2B5EF4-FFF2-40B4-BE49-F238E27FC236}">
                  <a16:creationId xmlns:a16="http://schemas.microsoft.com/office/drawing/2014/main" id="{0E1EE4C0-C31D-9CFF-A3F7-DC3DB2C2FE94}"/>
                </a:ext>
              </a:extLst>
            </p:cNvPr>
            <p:cNvGrpSpPr/>
            <p:nvPr/>
          </p:nvGrpSpPr>
          <p:grpSpPr>
            <a:xfrm>
              <a:off x="4152442" y="5302687"/>
              <a:ext cx="1090895" cy="1095495"/>
              <a:chOff x="4152442" y="5302687"/>
              <a:chExt cx="1090895" cy="1095495"/>
            </a:xfrm>
          </p:grpSpPr>
          <p:sp>
            <p:nvSpPr>
              <p:cNvPr id="29" name="Freeform 28">
                <a:extLst>
                  <a:ext uri="{FF2B5EF4-FFF2-40B4-BE49-F238E27FC236}">
                    <a16:creationId xmlns:a16="http://schemas.microsoft.com/office/drawing/2014/main" id="{CBC32919-4101-8711-5A99-C36CF3FD9E65}"/>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EBD08B9A-2AEA-E037-50D0-B77E494406B9}"/>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45FBBA58-D1B2-718F-7445-5F89A07DF212}"/>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pPr algn="l" rtl="0"/>
                <a:endParaRPr lang="en-US"/>
              </a:p>
            </p:txBody>
          </p:sp>
          <p:sp>
            <p:nvSpPr>
              <p:cNvPr id="32" name="Freeform 31">
                <a:extLst>
                  <a:ext uri="{FF2B5EF4-FFF2-40B4-BE49-F238E27FC236}">
                    <a16:creationId xmlns:a16="http://schemas.microsoft.com/office/drawing/2014/main" id="{EB125D0B-1B78-6561-4510-CD48AD5ED89D}"/>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D1440DBB-B194-1696-2E19-89FF06F95796}"/>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B5EC1E83-D94E-14F3-2CA1-D8553864FD67}"/>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89B5E24E-6E38-42CF-EDB1-363F414AA3B2}"/>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pPr algn="l" rtl="0"/>
                <a:endParaRPr lang="en-US"/>
              </a:p>
            </p:txBody>
          </p:sp>
          <p:sp>
            <p:nvSpPr>
              <p:cNvPr id="36" name="Freeform 35">
                <a:extLst>
                  <a:ext uri="{FF2B5EF4-FFF2-40B4-BE49-F238E27FC236}">
                    <a16:creationId xmlns:a16="http://schemas.microsoft.com/office/drawing/2014/main" id="{06BD711A-290D-4525-836D-C81D7EB49AA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79FC24B4-EFFE-D554-C536-7304CFB5D12A}"/>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pPr algn="l" rtl="0"/>
                <a:endParaRPr lang="en-US"/>
              </a:p>
            </p:txBody>
          </p:sp>
          <p:sp>
            <p:nvSpPr>
              <p:cNvPr id="38" name="Freeform 37">
                <a:extLst>
                  <a:ext uri="{FF2B5EF4-FFF2-40B4-BE49-F238E27FC236}">
                    <a16:creationId xmlns:a16="http://schemas.microsoft.com/office/drawing/2014/main" id="{04F86766-D845-B131-16D7-968ABE3766E1}"/>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258E1171-C0A7-1FAF-7D1B-B8FC562C4F8A}"/>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7C27D23B-98E6-8036-2F14-F997A7F2DEF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503EB5B-1D9F-615D-BA8C-5496F6F9090E}"/>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9DC19207-4929-1EC8-1D20-E4C6F60AFD12}"/>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A05E5797-7C6F-DBC4-0E21-7DE08EF01933}"/>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pPr algn="l" rtl="0"/>
                <a:endParaRPr lang="en-US"/>
              </a:p>
            </p:txBody>
          </p:sp>
          <p:sp>
            <p:nvSpPr>
              <p:cNvPr id="47" name="Freeform 46">
                <a:extLst>
                  <a:ext uri="{FF2B5EF4-FFF2-40B4-BE49-F238E27FC236}">
                    <a16:creationId xmlns:a16="http://schemas.microsoft.com/office/drawing/2014/main" id="{BAC10887-A83E-CF1C-02D9-2099447BB23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pPr algn="l" rtl="0"/>
                <a:endParaRPr lang="en-US"/>
              </a:p>
            </p:txBody>
          </p:sp>
        </p:grpSp>
      </p:grpSp>
      <p:sp>
        <p:nvSpPr>
          <p:cNvPr id="50" name="TextBox 49">
            <a:extLst>
              <a:ext uri="{FF2B5EF4-FFF2-40B4-BE49-F238E27FC236}">
                <a16:creationId xmlns:a16="http://schemas.microsoft.com/office/drawing/2014/main" id="{0F7357C6-646F-59A5-9917-EB1DA43F708A}"/>
              </a:ext>
            </a:extLst>
          </p:cNvPr>
          <p:cNvSpPr txBox="1"/>
          <p:nvPr/>
        </p:nvSpPr>
        <p:spPr>
          <a:xfrm>
            <a:off x="531862" y="3304643"/>
            <a:ext cx="1734260" cy="2400657"/>
          </a:xfrm>
          <a:prstGeom prst="rect">
            <a:avLst/>
          </a:prstGeom>
          <a:noFill/>
        </p:spPr>
        <p:txBody>
          <a:bodyPr wrap="square">
            <a:spAutoFit/>
          </a:bodyPr>
          <a:lstStyle/>
          <a:p>
            <a:pPr algn="l" rtl="0">
              <a:lnSpc>
                <a:spcPts val="1220"/>
              </a:lnSpc>
            </a:pPr>
            <a:r>
              <a:rPr lang="fi-FI" sz="1100" dirty="0">
                <a:effectLst/>
                <a:latin typeface="Calibri" panose="020F0502020204030204" pitchFamily="34" charset="0"/>
                <a:cs typeface="Calibri" panose="020F0502020204030204" pitchFamily="34" charset="0"/>
              </a:rPr>
              <a:t>Ensimmäinen askel menestyvän elintarvikeyrityksen käynnistämisessä on määrittää, </a:t>
            </a:r>
            <a:r>
              <a:rPr lang="fi-FI" sz="1100" b="1" dirty="0">
                <a:effectLst/>
                <a:latin typeface="Calibri" panose="020F0502020204030204" pitchFamily="34" charset="0"/>
                <a:cs typeface="Calibri" panose="020F0502020204030204" pitchFamily="34" charset="0"/>
              </a:rPr>
              <a:t>kuinka paljon se tulee maksamaan</a:t>
            </a:r>
            <a:endParaRPr lang="fi-FI" sz="1100" b="1" dirty="0">
              <a:latin typeface="Calibri" panose="020F0502020204030204" pitchFamily="34" charset="0"/>
              <a:cs typeface="Calibri" panose="020F0502020204030204" pitchFamily="34" charset="0"/>
            </a:endParaRPr>
          </a:p>
          <a:p>
            <a:pPr algn="l" rtl="0">
              <a:lnSpc>
                <a:spcPts val="1220"/>
              </a:lnSpc>
            </a:pPr>
            <a:r>
              <a:rPr lang="fi-FI" sz="1100" b="1" dirty="0">
                <a:latin typeface="Calibri" panose="020F0502020204030204" pitchFamily="34" charset="0"/>
                <a:cs typeface="Calibri" panose="020F0502020204030204" pitchFamily="34" charset="0"/>
              </a:rPr>
              <a:t>e</a:t>
            </a:r>
            <a:r>
              <a:rPr lang="fi-FI" sz="1100" b="1" dirty="0">
                <a:effectLst/>
                <a:latin typeface="Calibri" panose="020F0502020204030204" pitchFamily="34" charset="0"/>
                <a:cs typeface="Calibri" panose="020F0502020204030204" pitchFamily="34" charset="0"/>
              </a:rPr>
              <a:t>nnen kuin se saadaan kannattamaan</a:t>
            </a:r>
            <a:r>
              <a:rPr lang="fi-FI" sz="1100" dirty="0">
                <a:effectLst/>
                <a:latin typeface="Calibri" panose="020F0502020204030204" pitchFamily="34" charset="0"/>
                <a:cs typeface="Calibri" panose="020F0502020204030204" pitchFamily="34" charset="0"/>
              </a:rPr>
              <a:t>. Tämä edellyttää kaikkien mahdollisten kustannusten tunnistamista, jotka sinun on katettava.</a:t>
            </a:r>
          </a:p>
          <a:p>
            <a:pPr algn="l" rtl="0">
              <a:lnSpc>
                <a:spcPts val="1220"/>
              </a:lnSpc>
            </a:pPr>
            <a:endParaRPr lang="fi-FI" sz="1100" dirty="0">
              <a:latin typeface="Calibri" panose="020F0502020204030204" pitchFamily="34" charset="0"/>
              <a:cs typeface="Calibri" panose="020F0502020204030204" pitchFamily="34" charset="0"/>
            </a:endParaRPr>
          </a:p>
          <a:p>
            <a:pPr algn="l" rtl="0">
              <a:lnSpc>
                <a:spcPts val="1220"/>
              </a:lnSpc>
            </a:pPr>
            <a:r>
              <a:rPr lang="fi-FI" sz="1100" dirty="0">
                <a:effectLst/>
                <a:latin typeface="Calibri" panose="020F0502020204030204" pitchFamily="34" charset="0"/>
                <a:cs typeface="Calibri" panose="020F0502020204030204" pitchFamily="34" charset="0"/>
              </a:rPr>
              <a:t>Tässä on muutamia huomioitavia kohtia:</a:t>
            </a:r>
            <a:endParaRPr lang="fi-FI" sz="11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50299" y="3098878"/>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AB05CB63-C125-2DC3-A8D4-97E2DA15BC70}"/>
              </a:ext>
            </a:extLst>
          </p:cNvPr>
          <p:cNvSpPr/>
          <p:nvPr/>
        </p:nvSpPr>
        <p:spPr>
          <a:xfrm>
            <a:off x="0" y="2712840"/>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2728920"/>
            <a:ext cx="2719732" cy="954107"/>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Alkuperäinen budjetti</a:t>
            </a:r>
            <a:endParaRPr lang="en-IE" sz="1600" b="1">
              <a:solidFill>
                <a:schemeClr val="bg1"/>
              </a:solidFill>
              <a:latin typeface="Calibri" panose="020F0502020204030204" pitchFamily="34" charset="0"/>
              <a:cs typeface="Calibri" panose="020F0502020204030204" pitchFamily="34" charset="0"/>
            </a:endParaRPr>
          </a:p>
          <a:p>
            <a:pPr algn="l" rtl="0">
              <a:lnSpc>
                <a:spcPts val="2440"/>
              </a:lnSpc>
              <a:tabLst>
                <a:tab pos="177800" algn="l"/>
              </a:tabLst>
            </a:pPr>
            <a:endParaRPr lang="en-IE" sz="2000" b="1"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Placeholder 2">
            <a:extLst>
              <a:ext uri="{FF2B5EF4-FFF2-40B4-BE49-F238E27FC236}">
                <a16:creationId xmlns:a16="http://schemas.microsoft.com/office/drawing/2014/main" id="{EFB29651-6C88-111B-433C-37DEA95AFA70}"/>
              </a:ext>
            </a:extLst>
          </p:cNvPr>
          <p:cNvSpPr txBox="1">
            <a:spLocks/>
          </p:cNvSpPr>
          <p:nvPr/>
        </p:nvSpPr>
        <p:spPr>
          <a:xfrm>
            <a:off x="2215822" y="6790026"/>
            <a:ext cx="4969069" cy="27061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Myyntiennuste: </a:t>
            </a:r>
            <a:r>
              <a:rPr lang="fi-FI" dirty="0">
                <a:solidFill>
                  <a:schemeClr val="tx1"/>
                </a:solidFill>
              </a:rPr>
              <a:t>Arvioi yksiköiden määrä, jonka aiot myydä kuukausittain, ja kerro se yksikköhinnalla saadaksesi odotetun kokonaismyyntitulon. Voi olla hyödyllistä tehdä konservatiivinen arvio ja optimistinen arvio, jotta voit valmistautua erilaisiin skenaarioihin.</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Kustannusennuste: </a:t>
            </a:r>
            <a:r>
              <a:rPr lang="fi-FI" dirty="0">
                <a:solidFill>
                  <a:schemeClr val="tx1"/>
                </a:solidFill>
              </a:rPr>
              <a:t>Arvioi kuukausittaiset kulusi käyttämällä yllä mainittuja luokkia. Muista ottaa huomioon kaikki kausivaihtelut tai kertaluonteiset kustannukset.</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Voitto/tappioennuste: </a:t>
            </a:r>
            <a:r>
              <a:rPr lang="fi-FI" dirty="0">
                <a:solidFill>
                  <a:schemeClr val="tx1"/>
                </a:solidFill>
              </a:rPr>
              <a:t>Vähennä odotetut kokonaiskulut odotetusta myyntitulostasi. Tämä antaa sinulle ennusteen nettovoitostasi tai -tappiostasi</a:t>
            </a:r>
            <a:r>
              <a:rPr lang="en-US" dirty="0">
                <a:solidFill>
                  <a:schemeClr val="tx1"/>
                </a:solidFill>
              </a:rPr>
              <a:t>.</a:t>
            </a: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57" name="TextBox 56">
            <a:extLst>
              <a:ext uri="{FF2B5EF4-FFF2-40B4-BE49-F238E27FC236}">
                <a16:creationId xmlns:a16="http://schemas.microsoft.com/office/drawing/2014/main" id="{09957F0B-7195-0442-005F-D772158CF5EC}"/>
              </a:ext>
            </a:extLst>
          </p:cNvPr>
          <p:cNvSpPr txBox="1"/>
          <p:nvPr/>
        </p:nvSpPr>
        <p:spPr>
          <a:xfrm>
            <a:off x="481563" y="6790026"/>
            <a:ext cx="1734260" cy="1631216"/>
          </a:xfrm>
          <a:prstGeom prst="rect">
            <a:avLst/>
          </a:prstGeom>
          <a:noFill/>
        </p:spPr>
        <p:txBody>
          <a:bodyPr wrap="square">
            <a:spAutoFit/>
          </a:bodyPr>
          <a:lstStyle/>
          <a:p>
            <a:pPr algn="l" rtl="0">
              <a:lnSpc>
                <a:spcPts val="1220"/>
              </a:lnSpc>
            </a:pPr>
            <a:r>
              <a:rPr lang="fi-FI" sz="1100" dirty="0">
                <a:effectLst/>
                <a:latin typeface="Calibri" panose="020F0502020204030204" pitchFamily="34" charset="0"/>
                <a:cs typeface="Calibri" panose="020F0502020204030204" pitchFamily="34" charset="0"/>
              </a:rPr>
              <a:t>Kun olet tunnistanut ja arvioinut kustannukset, sinun tulee </a:t>
            </a:r>
            <a:r>
              <a:rPr lang="fi-FI" sz="1100" b="1" dirty="0">
                <a:effectLst/>
                <a:latin typeface="Calibri" panose="020F0502020204030204" pitchFamily="34" charset="0"/>
                <a:cs typeface="Calibri" panose="020F0502020204030204" pitchFamily="34" charset="0"/>
              </a:rPr>
              <a:t>luoda taloudellinen ennuste</a:t>
            </a:r>
            <a:r>
              <a:rPr lang="fi-FI" sz="1100" dirty="0">
                <a:effectLst/>
                <a:latin typeface="Calibri" panose="020F0502020204030204" pitchFamily="34" charset="0"/>
                <a:cs typeface="Calibri" panose="020F0502020204030204" pitchFamily="34" charset="0"/>
              </a:rPr>
              <a:t>. Tämä sisältää kaikkien niiden todellisten kulujen tunnistamisesta, jotka pitää pystyä kattamaan.</a:t>
            </a:r>
          </a:p>
          <a:p>
            <a:pPr algn="l" rtl="0">
              <a:lnSpc>
                <a:spcPts val="1220"/>
              </a:lnSpc>
            </a:pPr>
            <a:r>
              <a:rPr lang="fi-FI" sz="1100" dirty="0">
                <a:effectLst/>
                <a:latin typeface="Calibri" panose="020F0502020204030204" pitchFamily="34" charset="0"/>
                <a:cs typeface="Calibri" panose="020F0502020204030204" pitchFamily="34" charset="0"/>
              </a:rPr>
              <a:t>Näin:</a:t>
            </a:r>
          </a:p>
          <a:p>
            <a:pPr algn="l" rtl="0">
              <a:lnSpc>
                <a:spcPts val="1220"/>
              </a:lnSpc>
            </a:pPr>
            <a:endParaRPr lang="en-IE" sz="1100" dirty="0">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0" y="65842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Freeform 58">
            <a:extLst>
              <a:ext uri="{FF2B5EF4-FFF2-40B4-BE49-F238E27FC236}">
                <a16:creationId xmlns:a16="http://schemas.microsoft.com/office/drawing/2014/main" id="{1AB4C9DC-8B5E-B63A-601D-E2ADFF4DF46B}"/>
              </a:ext>
            </a:extLst>
          </p:cNvPr>
          <p:cNvSpPr/>
          <p:nvPr/>
        </p:nvSpPr>
        <p:spPr>
          <a:xfrm>
            <a:off x="0" y="6151184"/>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0" name="TextBox 59">
            <a:extLst>
              <a:ext uri="{FF2B5EF4-FFF2-40B4-BE49-F238E27FC236}">
                <a16:creationId xmlns:a16="http://schemas.microsoft.com/office/drawing/2014/main" id="{41A16B61-B684-64BD-4C74-ECC88B372404}"/>
              </a:ext>
            </a:extLst>
          </p:cNvPr>
          <p:cNvSpPr txBox="1"/>
          <p:nvPr/>
        </p:nvSpPr>
        <p:spPr>
          <a:xfrm>
            <a:off x="483017" y="6214303"/>
            <a:ext cx="2719732"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Talousennuste</a:t>
            </a:r>
          </a:p>
        </p:txBody>
      </p:sp>
      <p:sp>
        <p:nvSpPr>
          <p:cNvPr id="5" name="TextBox 4">
            <a:extLst>
              <a:ext uri="{FF2B5EF4-FFF2-40B4-BE49-F238E27FC236}">
                <a16:creationId xmlns:a16="http://schemas.microsoft.com/office/drawing/2014/main" id="{D3357723-9D57-FA07-2F02-3819983F6999}"/>
              </a:ext>
            </a:extLst>
          </p:cNvPr>
          <p:cNvSpPr txBox="1"/>
          <p:nvPr/>
        </p:nvSpPr>
        <p:spPr>
          <a:xfrm>
            <a:off x="604410" y="8705120"/>
            <a:ext cx="1780142" cy="1169551"/>
          </a:xfrm>
          <a:prstGeom prst="rect">
            <a:avLst/>
          </a:prstGeom>
          <a:noFill/>
        </p:spPr>
        <p:txBody>
          <a:bodyPr wrap="square">
            <a:spAutoFit/>
          </a:bodyPr>
          <a:lstStyle/>
          <a:p>
            <a:pPr algn="l" rtl="0"/>
            <a:r>
              <a:rPr lang="en-GB" sz="1400" b="1" i="0" dirty="0">
                <a:solidFill>
                  <a:srgbClr val="0F0F0F"/>
                </a:solidFill>
                <a:effectLst/>
              </a:rPr>
              <a:t>Taloushallinto: Kuinka luoda taloudellinen ennuste yrityksellesi</a:t>
            </a:r>
          </a:p>
        </p:txBody>
      </p:sp>
      <p:pic>
        <p:nvPicPr>
          <p:cNvPr id="6" name="Online Media 5" title="Financial Management: How to create a financial forecast for your business #EBL2022">
            <a:hlinkClick r:id="" action="ppaction://media"/>
            <a:extLst>
              <a:ext uri="{FF2B5EF4-FFF2-40B4-BE49-F238E27FC236}">
                <a16:creationId xmlns:a16="http://schemas.microsoft.com/office/drawing/2014/main" id="{0EB1C6B2-9D39-C09E-6B92-E3BCBF71F7A6}"/>
              </a:ext>
            </a:extLst>
          </p:cNvPr>
          <p:cNvPicPr>
            <a:picLocks noRot="1" noChangeAspect="1"/>
          </p:cNvPicPr>
          <p:nvPr>
            <a:videoFile r:link="rId1"/>
          </p:nvPr>
        </p:nvPicPr>
        <p:blipFill>
          <a:blip r:embed="rId3"/>
          <a:stretch>
            <a:fillRect/>
          </a:stretch>
        </p:blipFill>
        <p:spPr>
          <a:xfrm>
            <a:off x="2553282" y="8572345"/>
            <a:ext cx="2540000" cy="1435100"/>
          </a:xfrm>
          <a:prstGeom prst="rect">
            <a:avLst/>
          </a:prstGeom>
        </p:spPr>
      </p:pic>
      <p:grpSp>
        <p:nvGrpSpPr>
          <p:cNvPr id="7" name="Graphic 4">
            <a:extLst>
              <a:ext uri="{FF2B5EF4-FFF2-40B4-BE49-F238E27FC236}">
                <a16:creationId xmlns:a16="http://schemas.microsoft.com/office/drawing/2014/main" id="{3C69BDF1-CDCA-CD04-32F3-0228BEB41959}"/>
              </a:ext>
            </a:extLst>
          </p:cNvPr>
          <p:cNvGrpSpPr/>
          <p:nvPr/>
        </p:nvGrpSpPr>
        <p:grpSpPr>
          <a:xfrm rot="4075347">
            <a:off x="1929212" y="9577739"/>
            <a:ext cx="340780" cy="658854"/>
            <a:chOff x="9129274" y="2719113"/>
            <a:chExt cx="717139" cy="1386497"/>
          </a:xfrm>
          <a:solidFill>
            <a:srgbClr val="000000"/>
          </a:solidFill>
        </p:grpSpPr>
        <p:grpSp>
          <p:nvGrpSpPr>
            <p:cNvPr id="8" name="Graphic 4">
              <a:extLst>
                <a:ext uri="{FF2B5EF4-FFF2-40B4-BE49-F238E27FC236}">
                  <a16:creationId xmlns:a16="http://schemas.microsoft.com/office/drawing/2014/main" id="{22A9E6DF-4A3E-3AF8-E1E5-971E8411AE7F}"/>
                </a:ext>
              </a:extLst>
            </p:cNvPr>
            <p:cNvGrpSpPr/>
            <p:nvPr/>
          </p:nvGrpSpPr>
          <p:grpSpPr>
            <a:xfrm>
              <a:off x="9159507" y="2719113"/>
              <a:ext cx="446280" cy="440141"/>
              <a:chOff x="9159507" y="2719113"/>
              <a:chExt cx="446280" cy="440141"/>
            </a:xfrm>
            <a:grpFill/>
          </p:grpSpPr>
          <p:sp>
            <p:nvSpPr>
              <p:cNvPr id="17" name="Freeform 44">
                <a:extLst>
                  <a:ext uri="{FF2B5EF4-FFF2-40B4-BE49-F238E27FC236}">
                    <a16:creationId xmlns:a16="http://schemas.microsoft.com/office/drawing/2014/main" id="{2E94D45A-A7DE-354D-5C41-FACEDCA933F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9" name="Freeform 45">
                <a:extLst>
                  <a:ext uri="{FF2B5EF4-FFF2-40B4-BE49-F238E27FC236}">
                    <a16:creationId xmlns:a16="http://schemas.microsoft.com/office/drawing/2014/main" id="{2F884754-BA3C-4CE4-E394-42D3E05E49D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9" name="Graphic 4">
              <a:extLst>
                <a:ext uri="{FF2B5EF4-FFF2-40B4-BE49-F238E27FC236}">
                  <a16:creationId xmlns:a16="http://schemas.microsoft.com/office/drawing/2014/main" id="{94952458-2D89-C896-DAF9-F211E8D9EB25}"/>
                </a:ext>
              </a:extLst>
            </p:cNvPr>
            <p:cNvGrpSpPr/>
            <p:nvPr/>
          </p:nvGrpSpPr>
          <p:grpSpPr>
            <a:xfrm>
              <a:off x="9129274" y="2893887"/>
              <a:ext cx="717139" cy="1211724"/>
              <a:chOff x="9129274" y="2893887"/>
              <a:chExt cx="717139" cy="1211724"/>
            </a:xfrm>
            <a:grpFill/>
          </p:grpSpPr>
          <p:sp>
            <p:nvSpPr>
              <p:cNvPr id="10" name="Freeform 37">
                <a:extLst>
                  <a:ext uri="{FF2B5EF4-FFF2-40B4-BE49-F238E27FC236}">
                    <a16:creationId xmlns:a16="http://schemas.microsoft.com/office/drawing/2014/main" id="{835C9B08-9786-BBB3-53F2-26A6B5A52A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1" name="Freeform 38">
                <a:extLst>
                  <a:ext uri="{FF2B5EF4-FFF2-40B4-BE49-F238E27FC236}">
                    <a16:creationId xmlns:a16="http://schemas.microsoft.com/office/drawing/2014/main" id="{CDDACEC0-8556-B935-7D1E-58B1B78843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2" name="Freeform 39">
                <a:extLst>
                  <a:ext uri="{FF2B5EF4-FFF2-40B4-BE49-F238E27FC236}">
                    <a16:creationId xmlns:a16="http://schemas.microsoft.com/office/drawing/2014/main" id="{3C09F1D3-3827-E078-1960-8467E4D25A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3" name="Freeform 40">
                <a:extLst>
                  <a:ext uri="{FF2B5EF4-FFF2-40B4-BE49-F238E27FC236}">
                    <a16:creationId xmlns:a16="http://schemas.microsoft.com/office/drawing/2014/main" id="{EBDE7A1F-A9C8-2A11-C9CF-87A0F1FA84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4" name="Freeform 41">
                <a:extLst>
                  <a:ext uri="{FF2B5EF4-FFF2-40B4-BE49-F238E27FC236}">
                    <a16:creationId xmlns:a16="http://schemas.microsoft.com/office/drawing/2014/main" id="{1922CA13-FCE9-D4C4-3A52-DA4963D80BF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5" name="Freeform 42">
                <a:extLst>
                  <a:ext uri="{FF2B5EF4-FFF2-40B4-BE49-F238E27FC236}">
                    <a16:creationId xmlns:a16="http://schemas.microsoft.com/office/drawing/2014/main" id="{1D210394-96F5-47CE-52DC-209B4FCBF6E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6" name="Freeform 43">
                <a:extLst>
                  <a:ext uri="{FF2B5EF4-FFF2-40B4-BE49-F238E27FC236}">
                    <a16:creationId xmlns:a16="http://schemas.microsoft.com/office/drawing/2014/main" id="{D8F4595A-3320-E6B9-380E-4891612B060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5143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D9EEE2-E164-0515-4EDE-9BE81ED00C2A}"/>
              </a:ext>
            </a:extLst>
          </p:cNvPr>
          <p:cNvSpPr/>
          <p:nvPr/>
        </p:nvSpPr>
        <p:spPr>
          <a:xfrm>
            <a:off x="6537" y="1552852"/>
            <a:ext cx="7559675" cy="3796554"/>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a:extLst>
              <a:ext uri="{FF2B5EF4-FFF2-40B4-BE49-F238E27FC236}">
                <a16:creationId xmlns:a16="http://schemas.microsoft.com/office/drawing/2014/main" id="{41F8E2BF-840B-C999-0CB6-07D7777C73E9}"/>
              </a:ext>
            </a:extLst>
          </p:cNvPr>
          <p:cNvSpPr/>
          <p:nvPr/>
        </p:nvSpPr>
        <p:spPr>
          <a:xfrm>
            <a:off x="0" y="8000214"/>
            <a:ext cx="7559674" cy="152156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6121" y="5720533"/>
            <a:ext cx="4969069" cy="194301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Reilun kaupan ainesosat: </a:t>
            </a:r>
            <a:r>
              <a:rPr lang="fi-FI" dirty="0">
                <a:solidFill>
                  <a:schemeClr val="tx1"/>
                </a:solidFill>
              </a:rPr>
              <a:t>Jos aiot käyttää reilun kaupan ainesosia, ne voivat olla kalliimpia kuin perinteiset ainesosat. Ne voivat kuitenkin olla myös myyntivaltti yrityksellesi.</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Kestävä pakkaus: </a:t>
            </a:r>
            <a:r>
              <a:rPr lang="fi-FI" dirty="0">
                <a:solidFill>
                  <a:schemeClr val="tx1"/>
                </a:solidFill>
              </a:rPr>
              <a:t>Kestävä tai biohajoava pakkaus on usein kalliimpi kuin perinteinen pakkaus, mutta se voi auttaa sinua houkuttelemaan ympäristötietoisia kuluttajia.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Elämiseen tarvittavat palkat: </a:t>
            </a:r>
            <a:r>
              <a:rPr lang="fi-FI" dirty="0">
                <a:solidFill>
                  <a:schemeClr val="tx1"/>
                </a:solidFill>
              </a:rPr>
              <a:t>Jos olet sitoutunut maksamaan työntekijöillesi toimeentulon, tämä voi lisätä työvoimakustannuksia. Se voi kuitenkin myös heikentää vaihtuvuutta ja parantaa henkilöstösi moraalia</a:t>
            </a:r>
            <a:r>
              <a:rPr lang="en-US" dirty="0">
                <a:solidFill>
                  <a:schemeClr val="tx1"/>
                </a:solidFill>
              </a:rPr>
              <a:t>.</a:t>
            </a: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5" y="8198660"/>
            <a:ext cx="6688565"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Näiden eettisten näkökohtien sisällyttäminen budjettiisi ja talousennusteeseesi voi auttaa sinua pyörittämään liiketoimintaasi arvojesi mukaisesti ja myös sijoittaa brändisi ainutlaatuisella tavalla, joka resonoi kohdeyleisöösi. Muista korostaa näitä elementtejä markkinoinnissasi ja asiakasviestinnässäsi.</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bg1"/>
                </a:solidFill>
                <a:highlight>
                  <a:srgbClr val="F1A0C2"/>
                </a:highlight>
              </a:rPr>
              <a:t>Muista, </a:t>
            </a:r>
            <a:r>
              <a:rPr lang="fi-FI" dirty="0">
                <a:solidFill>
                  <a:schemeClr val="tx1"/>
                </a:solidFill>
              </a:rPr>
              <a:t>että alkuperäinen budjettisi ja talousennustesi ovat juuri sellaisia ​​- ennusteita. Ne tulevat melkein</a:t>
            </a:r>
          </a:p>
          <a:p>
            <a:pPr rtl="0">
              <a:lnSpc>
                <a:spcPts val="1220"/>
              </a:lnSpc>
              <a:buClr>
                <a:srgbClr val="F1A0C2"/>
              </a:buClr>
              <a:tabLst>
                <a:tab pos="177800" algn="l"/>
              </a:tabLst>
            </a:pPr>
            <a:r>
              <a:rPr lang="fi-FI" dirty="0">
                <a:solidFill>
                  <a:schemeClr val="tx1"/>
                </a:solidFill>
              </a:rPr>
              <a:t>varmasti muuttumaan yrityksesi kasvaessa ja kehittyessä. Tärkeää on seurata talouttasi, muokata budjettiasi tarpeen mukaan ja tehdä tietoon perustuvia päätöksiä pitääksesi yrityksesi raiteilla.</a:t>
            </a:r>
          </a:p>
          <a:p>
            <a:pPr rtl="0">
              <a:lnSpc>
                <a:spcPts val="1220"/>
              </a:lnSpc>
              <a:buClr>
                <a:srgbClr val="F1A0C2"/>
              </a:buClr>
              <a:tabLst>
                <a:tab pos="177800" algn="l"/>
              </a:tabLst>
            </a:pPr>
            <a:endParaRPr lang="en-US" dirty="0">
              <a:solidFill>
                <a:schemeClr val="tx1"/>
              </a:solidFill>
            </a:endParaRP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33</a:t>
            </a:fld>
            <a:endParaRPr lang="en-US" sz="90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31862" y="5720533"/>
            <a:ext cx="1734260" cy="707886"/>
          </a:xfrm>
          <a:prstGeom prst="rect">
            <a:avLst/>
          </a:prstGeom>
          <a:noFill/>
        </p:spPr>
        <p:txBody>
          <a:bodyPr wrap="square">
            <a:spAutoFit/>
          </a:bodyPr>
          <a:lstStyle/>
          <a:p>
            <a:pPr algn="l" rtl="0">
              <a:lnSpc>
                <a:spcPts val="1220"/>
              </a:lnSpc>
            </a:pPr>
            <a:r>
              <a:rPr lang="fi-FI" sz="1100" dirty="0">
                <a:effectLst/>
                <a:latin typeface="Calibri" panose="020F0502020204030204" pitchFamily="34" charset="0"/>
                <a:cs typeface="Calibri" panose="020F0502020204030204" pitchFamily="34" charset="0"/>
              </a:rPr>
              <a:t>Eettisenä elintarvikealan toimijana sinun on ehkä otettava huomioon joitakin </a:t>
            </a:r>
            <a:r>
              <a:rPr lang="fi-FI" sz="1100" b="1" dirty="0">
                <a:effectLst/>
                <a:latin typeface="Calibri" panose="020F0502020204030204" pitchFamily="34" charset="0"/>
                <a:cs typeface="Calibri" panose="020F0502020204030204" pitchFamily="34" charset="0"/>
              </a:rPr>
              <a:t>lisäkustannuksia:</a:t>
            </a:r>
            <a:endParaRPr lang="en-IE" sz="1100"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B05CB63-C125-2DC3-A8D4-97E2DA15BC70}"/>
              </a:ext>
            </a:extLst>
          </p:cNvPr>
          <p:cNvSpPr/>
          <p:nvPr/>
        </p:nvSpPr>
        <p:spPr>
          <a:xfrm>
            <a:off x="-430884" y="4939489"/>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4979448"/>
            <a:ext cx="2719732" cy="584775"/>
          </a:xfrm>
          <a:prstGeom prst="rect">
            <a:avLst/>
          </a:prstGeom>
          <a:noFill/>
        </p:spPr>
        <p:txBody>
          <a:bodyPr wrap="square">
            <a:spAutoFit/>
          </a:bodyPr>
          <a:lstStyle/>
          <a:p>
            <a:pPr algn="l" rtl="0"/>
            <a:r>
              <a:rPr lang="en-IE" sz="1600" b="1">
                <a:solidFill>
                  <a:srgbClr val="000000"/>
                </a:solidFill>
                <a:effectLst/>
                <a:latin typeface="Calibri" panose="020F0502020204030204" pitchFamily="34" charset="0"/>
                <a:cs typeface="Calibri" panose="020F0502020204030204" pitchFamily="34" charset="0"/>
              </a:rPr>
              <a:t>Eettiset näkökohdat</a:t>
            </a:r>
            <a:br>
              <a:rPr lang="en-IE" sz="1600" b="1">
                <a:solidFill>
                  <a:srgbClr val="000000"/>
                </a:solidFill>
                <a:effectLst/>
                <a:latin typeface="Calibri" panose="020F0502020204030204" pitchFamily="34" charset="0"/>
                <a:cs typeface="Calibri" panose="020F0502020204030204" pitchFamily="34" charset="0"/>
              </a:rPr>
            </a:br>
            <a:endParaRPr lang="en-IE" sz="1600" b="1">
              <a:solidFill>
                <a:srgbClr val="000000"/>
              </a:solidFill>
              <a:effectLst/>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CB589152-E01C-64A5-477C-A96AB584169E}"/>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60" name="Group 59">
            <a:extLst>
              <a:ext uri="{FF2B5EF4-FFF2-40B4-BE49-F238E27FC236}">
                <a16:creationId xmlns:a16="http://schemas.microsoft.com/office/drawing/2014/main" id="{34621779-FC93-B0C8-6397-7082CDB4F2C2}"/>
              </a:ext>
            </a:extLst>
          </p:cNvPr>
          <p:cNvGrpSpPr/>
          <p:nvPr/>
        </p:nvGrpSpPr>
        <p:grpSpPr>
          <a:xfrm flipV="1">
            <a:off x="0" y="1325485"/>
            <a:ext cx="498763" cy="104373"/>
            <a:chOff x="3931516" y="7479258"/>
            <a:chExt cx="497571" cy="104123"/>
          </a:xfrm>
          <a:solidFill>
            <a:schemeClr val="tx1"/>
          </a:solidFill>
        </p:grpSpPr>
        <p:cxnSp>
          <p:nvCxnSpPr>
            <p:cNvPr id="61" name="Straight Connector 60">
              <a:extLst>
                <a:ext uri="{FF2B5EF4-FFF2-40B4-BE49-F238E27FC236}">
                  <a16:creationId xmlns:a16="http://schemas.microsoft.com/office/drawing/2014/main" id="{1A09E821-6381-0A90-F627-9ABA42443F1A}"/>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1DF8BDC-949C-8EDF-75E0-3FC36AE3A1C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63" name="TextBox 62">
            <a:extLst>
              <a:ext uri="{FF2B5EF4-FFF2-40B4-BE49-F238E27FC236}">
                <a16:creationId xmlns:a16="http://schemas.microsoft.com/office/drawing/2014/main" id="{BAC131CD-CCB2-4FDF-9000-15199DC9D9C6}"/>
              </a:ext>
            </a:extLst>
          </p:cNvPr>
          <p:cNvSpPr txBox="1"/>
          <p:nvPr/>
        </p:nvSpPr>
        <p:spPr>
          <a:xfrm>
            <a:off x="506811" y="1170034"/>
            <a:ext cx="5466529" cy="1015663"/>
          </a:xfrm>
          <a:prstGeom prst="rect">
            <a:avLst/>
          </a:prstGeom>
          <a:noFill/>
        </p:spPr>
        <p:txBody>
          <a:bodyPr wrap="square">
            <a:spAutoFit/>
          </a:bodyPr>
          <a:lstStyle/>
          <a:p>
            <a:pPr algn="l" rtl="0">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Budjetointi ja ennakointi</a:t>
            </a:r>
          </a:p>
          <a:p>
            <a:pPr algn="l" rtl="0">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116D1834-4418-BA12-9092-0787F98CCEF9}"/>
              </a:ext>
            </a:extLst>
          </p:cNvPr>
          <p:cNvSpPr txBox="1"/>
          <p:nvPr/>
        </p:nvSpPr>
        <p:spPr>
          <a:xfrm>
            <a:off x="506811" y="86522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grpSp>
        <p:nvGrpSpPr>
          <p:cNvPr id="65" name="Group 64">
            <a:extLst>
              <a:ext uri="{FF2B5EF4-FFF2-40B4-BE49-F238E27FC236}">
                <a16:creationId xmlns:a16="http://schemas.microsoft.com/office/drawing/2014/main" id="{35123126-988C-6069-EF16-675B109DA1F9}"/>
              </a:ext>
            </a:extLst>
          </p:cNvPr>
          <p:cNvGrpSpPr/>
          <p:nvPr/>
        </p:nvGrpSpPr>
        <p:grpSpPr>
          <a:xfrm>
            <a:off x="5852530" y="376994"/>
            <a:ext cx="1018279" cy="1022573"/>
            <a:chOff x="4152442" y="5302687"/>
            <a:chExt cx="1090895" cy="1095495"/>
          </a:xfrm>
        </p:grpSpPr>
        <p:sp>
          <p:nvSpPr>
            <p:cNvPr id="66" name="Freeform 65">
              <a:extLst>
                <a:ext uri="{FF2B5EF4-FFF2-40B4-BE49-F238E27FC236}">
                  <a16:creationId xmlns:a16="http://schemas.microsoft.com/office/drawing/2014/main" id="{8E0B1A0C-3342-6D03-9971-459CE8993268}"/>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FBC6327A-0CE3-5C54-1267-3894A7BAACE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pPr algn="l" rtl="0"/>
              <a:endParaRPr lang="en-US"/>
            </a:p>
          </p:txBody>
        </p:sp>
        <p:grpSp>
          <p:nvGrpSpPr>
            <p:cNvPr id="68" name="Group 67">
              <a:extLst>
                <a:ext uri="{FF2B5EF4-FFF2-40B4-BE49-F238E27FC236}">
                  <a16:creationId xmlns:a16="http://schemas.microsoft.com/office/drawing/2014/main" id="{BDCC104C-1893-A9C1-A59D-93C5BAD19ECE}"/>
                </a:ext>
              </a:extLst>
            </p:cNvPr>
            <p:cNvGrpSpPr/>
            <p:nvPr/>
          </p:nvGrpSpPr>
          <p:grpSpPr>
            <a:xfrm>
              <a:off x="4152442" y="5302687"/>
              <a:ext cx="1090895" cy="1095495"/>
              <a:chOff x="4152442" y="5302687"/>
              <a:chExt cx="1090895" cy="1095495"/>
            </a:xfrm>
          </p:grpSpPr>
          <p:sp>
            <p:nvSpPr>
              <p:cNvPr id="69" name="Freeform 68">
                <a:extLst>
                  <a:ext uri="{FF2B5EF4-FFF2-40B4-BE49-F238E27FC236}">
                    <a16:creationId xmlns:a16="http://schemas.microsoft.com/office/drawing/2014/main" id="{3D4DFDAC-A742-0AC8-DF9A-70B13CFF55D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8EB0AEC4-4382-5229-971D-4B9A08354024}"/>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DC0D219D-BF46-A537-8280-D5FBD4A67BAD}"/>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pPr algn="l" rtl="0"/>
                <a:endParaRPr lang="en-US"/>
              </a:p>
            </p:txBody>
          </p:sp>
          <p:sp>
            <p:nvSpPr>
              <p:cNvPr id="72" name="Freeform 71">
                <a:extLst>
                  <a:ext uri="{FF2B5EF4-FFF2-40B4-BE49-F238E27FC236}">
                    <a16:creationId xmlns:a16="http://schemas.microsoft.com/office/drawing/2014/main" id="{DC158637-A752-5987-57D0-F9D27ACD5FE6}"/>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3D33FB19-8F16-54EB-310B-921C4DF399CE}"/>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D031D258-BC01-F433-1EBA-9A8E0FFDE75E}"/>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083D6075-C2AF-8167-01D0-9A9B89F52037}"/>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7C0B9580-232A-BB7D-1DD3-358147F6013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9DA307BE-D107-368C-49B6-0CA0122C44C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D0F81670-CBE4-CDCB-06BA-C672DAC87DF8}"/>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A8840250-1380-A7C8-48D9-377E19D48E0F}"/>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A7A01934-9241-BB1B-3B92-1CC5CA16B81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6C294BDD-D13B-3280-36C7-84BAAD356D75}"/>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4A2AE7CF-5D1E-CA46-E490-44F4B19D7483}"/>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C0C240B6-BE7D-CF3C-F48A-7A02F802D542}"/>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pPr algn="l" rtl="0"/>
                <a:endParaRPr lang="en-US"/>
              </a:p>
            </p:txBody>
          </p:sp>
          <p:sp>
            <p:nvSpPr>
              <p:cNvPr id="84" name="Freeform 83">
                <a:extLst>
                  <a:ext uri="{FF2B5EF4-FFF2-40B4-BE49-F238E27FC236}">
                    <a16:creationId xmlns:a16="http://schemas.microsoft.com/office/drawing/2014/main" id="{3319BED0-A4FF-E323-2E4A-2DA01D5FDAB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4454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56590"/>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Investoinnin turvaaminen</a:t>
            </a: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Investoinnin turvaamisessa valmistautuminen ja mukaansa tempaava tarina ovat tärkeitä. Tässä on erittely siitä, kuinka voit houkutella sijoittajia eettiseen elintarvikeliiketoimintaasi:</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34</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42077" y="2225516"/>
            <a:ext cx="7601752" cy="2452778"/>
            <a:chOff x="4831" y="2505789"/>
            <a:chExt cx="7601752" cy="2452778"/>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4831" y="2505789"/>
              <a:ext cx="3821913"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24062" y="3026193"/>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Ainutlaatuiset myyntipisteet: </a:t>
              </a:r>
              <a:r>
                <a:rPr lang="fi-FI" dirty="0">
                  <a:solidFill>
                    <a:schemeClr val="tx1"/>
                  </a:solidFill>
                </a:rPr>
                <a:t>Kerro selkeästi, mikä tekee yrityksestäsi ainutlaatuisen. Eettisen elintarvikeyrityksen tapauksessa tämä voi olla sitoutumisesi kestävään kehitykseen, reilun kaupan ainesosien käyttö tai innovatiivinen tuotteesi.</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Liiketoimintapotentiaali: </a:t>
              </a:r>
              <a:r>
                <a:rPr lang="fi-FI" dirty="0">
                  <a:solidFill>
                    <a:schemeClr val="tx1"/>
                  </a:solidFill>
                </a:rPr>
                <a:t>Sijoittajat haluavat nähdä, että yritykselläsi on potentiaalia merkittävään kasvuun. Osoita tämä näyttämällä markkinatutkimusta, asiakaspalautteita tai varhaisia ​​myynnin onnistumisia.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Taloudelliset ennusteet: </a:t>
              </a:r>
              <a:r>
                <a:rPr lang="fi-FI" dirty="0">
                  <a:solidFill>
                    <a:schemeClr val="tx1"/>
                  </a:solidFill>
                </a:rPr>
                <a:t>Sijoittajat haluavat nähdä, että sinulla on vankka käsitys taloudestasi. Näytä heille myyntiennustesi, ennustetut tuottosi ja selkeä suunnitelma siitä, kuinka käytät heidän investointejaan yrityksesi kasvattamiseen. </a:t>
              </a:r>
              <a:r>
                <a:rPr lang="fi-FI" dirty="0">
                  <a:solidFill>
                    <a:schemeClr val="tx1"/>
                  </a:solidFill>
                  <a:hlinkClick r:id="rId2"/>
                </a:rPr>
                <a:t>Lisätietoja täältä</a:t>
              </a:r>
              <a:endParaRPr lang="fi-FI" dirty="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42179" y="3026193"/>
              <a:ext cx="1734260" cy="1015663"/>
            </a:xfrm>
            <a:prstGeom prst="rect">
              <a:avLst/>
            </a:prstGeom>
            <a:noFill/>
          </p:spPr>
          <p:txBody>
            <a:bodyPr wrap="square">
              <a:spAutoFit/>
            </a:bodyPr>
            <a:lstStyle/>
            <a:p>
              <a:pPr algn="l" rtl="0">
                <a:lnSpc>
                  <a:spcPts val="1220"/>
                </a:lnSpc>
              </a:pPr>
              <a:r>
                <a:rPr lang="fi-FI" sz="1100" dirty="0">
                  <a:effectLst/>
                  <a:latin typeface="Calibri" panose="020F0502020204030204" pitchFamily="34" charset="0"/>
                  <a:cs typeface="Calibri" panose="020F0502020204030204" pitchFamily="34" charset="0"/>
                </a:rPr>
                <a:t>Pitchisi on mahdollisuutesi </a:t>
              </a:r>
              <a:r>
                <a:rPr lang="fi-FI" sz="1100" b="1" dirty="0">
                  <a:effectLst/>
                  <a:latin typeface="Calibri" panose="020F0502020204030204" pitchFamily="34" charset="0"/>
                  <a:cs typeface="Calibri" panose="020F0502020204030204" pitchFamily="34" charset="0"/>
                </a:rPr>
                <a:t>näyttä sijoittajille </a:t>
              </a:r>
              <a:r>
                <a:rPr lang="fi-FI" sz="1100" dirty="0">
                  <a:effectLst/>
                  <a:latin typeface="Calibri" panose="020F0502020204030204" pitchFamily="34" charset="0"/>
                  <a:cs typeface="Calibri" panose="020F0502020204030204" pitchFamily="34" charset="0"/>
                </a:rPr>
                <a:t>miksi heidän pitäisi </a:t>
              </a:r>
              <a:r>
                <a:rPr lang="fi-FI" sz="1100" b="1" dirty="0">
                  <a:effectLst/>
                  <a:latin typeface="Calibri" panose="020F0502020204030204" pitchFamily="34" charset="0"/>
                  <a:cs typeface="Calibri" panose="020F0502020204030204" pitchFamily="34" charset="0"/>
                </a:rPr>
                <a:t>uskoa yritykseesi</a:t>
              </a:r>
              <a:r>
                <a:rPr lang="fi-FI" sz="1100" dirty="0">
                  <a:effectLst/>
                  <a:latin typeface="Calibri" panose="020F0502020204030204" pitchFamily="34" charset="0"/>
                  <a:cs typeface="Calibri" panose="020F0502020204030204" pitchFamily="34" charset="0"/>
                </a:rPr>
                <a:t>. Tässä on, mihin kannattaa keskittyä:</a:t>
              </a: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402780" y="2534870"/>
              <a:ext cx="3633350"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Kiinnostavan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puheenvuoron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valmistelu</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76" name="Group 75">
            <a:extLst>
              <a:ext uri="{FF2B5EF4-FFF2-40B4-BE49-F238E27FC236}">
                <a16:creationId xmlns:a16="http://schemas.microsoft.com/office/drawing/2014/main" id="{C14ADB8D-7B98-94C6-CE33-4871370BFD0E}"/>
              </a:ext>
            </a:extLst>
          </p:cNvPr>
          <p:cNvGrpSpPr/>
          <p:nvPr/>
        </p:nvGrpSpPr>
        <p:grpSpPr>
          <a:xfrm>
            <a:off x="-8627" y="4839603"/>
            <a:ext cx="7558215" cy="1484967"/>
            <a:chOff x="1460" y="5288125"/>
            <a:chExt cx="7558215" cy="1484967"/>
          </a:xfrm>
        </p:grpSpPr>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13708" y="570555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DE9F6B1A-58D0-253C-7352-A072FCF752B0}"/>
                </a:ext>
              </a:extLst>
            </p:cNvPr>
            <p:cNvSpPr/>
            <p:nvPr/>
          </p:nvSpPr>
          <p:spPr>
            <a:xfrm>
              <a:off x="1460" y="5289400"/>
              <a:ext cx="4627122" cy="426338"/>
            </a:xfrm>
            <a:custGeom>
              <a:avLst/>
              <a:gdLst>
                <a:gd name="connsiteX0" fmla="*/ 0 w 3923212"/>
                <a:gd name="connsiteY0" fmla="*/ 0 h 426338"/>
                <a:gd name="connsiteX1" fmla="*/ 720334 w 3923212"/>
                <a:gd name="connsiteY1" fmla="*/ 0 h 426338"/>
                <a:gd name="connsiteX2" fmla="*/ 720464 w 3923212"/>
                <a:gd name="connsiteY2" fmla="*/ 0 h 426338"/>
                <a:gd name="connsiteX3" fmla="*/ 1440798 w 3923212"/>
                <a:gd name="connsiteY3" fmla="*/ 0 h 426338"/>
                <a:gd name="connsiteX4" fmla="*/ 2249743 w 3923212"/>
                <a:gd name="connsiteY4" fmla="*/ 0 h 426338"/>
                <a:gd name="connsiteX5" fmla="*/ 2970077 w 3923212"/>
                <a:gd name="connsiteY5" fmla="*/ 0 h 426338"/>
                <a:gd name="connsiteX6" fmla="*/ 2970207 w 3923212"/>
                <a:gd name="connsiteY6" fmla="*/ 0 h 426338"/>
                <a:gd name="connsiteX7" fmla="*/ 3690541 w 3923212"/>
                <a:gd name="connsiteY7" fmla="*/ 0 h 426338"/>
                <a:gd name="connsiteX8" fmla="*/ 3923212 w 3923212"/>
                <a:gd name="connsiteY8" fmla="*/ 230689 h 426338"/>
                <a:gd name="connsiteX9" fmla="*/ 3923212 w 3923212"/>
                <a:gd name="connsiteY9" fmla="*/ 426337 h 426338"/>
                <a:gd name="connsiteX10" fmla="*/ 3336950 w 3923212"/>
                <a:gd name="connsiteY10" fmla="*/ 426337 h 426338"/>
                <a:gd name="connsiteX11" fmla="*/ 3336950 w 3923212"/>
                <a:gd name="connsiteY11" fmla="*/ 426338 h 426338"/>
                <a:gd name="connsiteX12" fmla="*/ 2616616 w 3923212"/>
                <a:gd name="connsiteY12" fmla="*/ 426338 h 426338"/>
                <a:gd name="connsiteX13" fmla="*/ 2616486 w 3923212"/>
                <a:gd name="connsiteY13" fmla="*/ 426338 h 426338"/>
                <a:gd name="connsiteX14" fmla="*/ 1896152 w 3923212"/>
                <a:gd name="connsiteY14" fmla="*/ 426338 h 426338"/>
                <a:gd name="connsiteX15" fmla="*/ 1440798 w 3923212"/>
                <a:gd name="connsiteY15" fmla="*/ 426338 h 426338"/>
                <a:gd name="connsiteX16" fmla="*/ 720464 w 3923212"/>
                <a:gd name="connsiteY16" fmla="*/ 426338 h 426338"/>
                <a:gd name="connsiteX17" fmla="*/ 720334 w 3923212"/>
                <a:gd name="connsiteY17" fmla="*/ 426338 h 426338"/>
                <a:gd name="connsiteX18" fmla="*/ 0 w 3923212"/>
                <a:gd name="connsiteY18"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3212" h="426338">
                  <a:moveTo>
                    <a:pt x="0" y="0"/>
                  </a:moveTo>
                  <a:lnTo>
                    <a:pt x="720334" y="0"/>
                  </a:lnTo>
                  <a:lnTo>
                    <a:pt x="720464" y="0"/>
                  </a:lnTo>
                  <a:lnTo>
                    <a:pt x="1440798" y="0"/>
                  </a:lnTo>
                  <a:lnTo>
                    <a:pt x="2249743" y="0"/>
                  </a:lnTo>
                  <a:lnTo>
                    <a:pt x="2970077" y="0"/>
                  </a:lnTo>
                  <a:lnTo>
                    <a:pt x="2970207" y="0"/>
                  </a:lnTo>
                  <a:lnTo>
                    <a:pt x="3690541" y="0"/>
                  </a:lnTo>
                  <a:cubicBezTo>
                    <a:pt x="3818658" y="0"/>
                    <a:pt x="3923212" y="103665"/>
                    <a:pt x="3923212" y="230689"/>
                  </a:cubicBezTo>
                  <a:lnTo>
                    <a:pt x="3923212" y="426337"/>
                  </a:lnTo>
                  <a:lnTo>
                    <a:pt x="3336950" y="426337"/>
                  </a:lnTo>
                  <a:lnTo>
                    <a:pt x="3336950" y="426338"/>
                  </a:lnTo>
                  <a:lnTo>
                    <a:pt x="2616616" y="426338"/>
                  </a:lnTo>
                  <a:lnTo>
                    <a:pt x="2616486" y="426338"/>
                  </a:lnTo>
                  <a:lnTo>
                    <a:pt x="1896152" y="426338"/>
                  </a:lnTo>
                  <a:lnTo>
                    <a:pt x="1440798" y="426338"/>
                  </a:lnTo>
                  <a:lnTo>
                    <a:pt x="720464" y="426338"/>
                  </a:lnTo>
                  <a:lnTo>
                    <a:pt x="720334"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TextBox 56">
              <a:extLst>
                <a:ext uri="{FF2B5EF4-FFF2-40B4-BE49-F238E27FC236}">
                  <a16:creationId xmlns:a16="http://schemas.microsoft.com/office/drawing/2014/main" id="{09957F0B-7195-0442-005F-D772158CF5EC}"/>
                </a:ext>
              </a:extLst>
            </p:cNvPr>
            <p:cNvSpPr txBox="1"/>
            <p:nvPr/>
          </p:nvSpPr>
          <p:spPr>
            <a:xfrm>
              <a:off x="495270" y="5911318"/>
              <a:ext cx="6580939" cy="861774"/>
            </a:xfrm>
            <a:prstGeom prst="rect">
              <a:avLst/>
            </a:prstGeom>
            <a:noFill/>
          </p:spPr>
          <p:txBody>
            <a:bodyPr wrap="square">
              <a:spAutoFit/>
            </a:bodyPr>
            <a:lstStyle/>
            <a:p>
              <a:pPr algn="just" rtl="0">
                <a:lnSpc>
                  <a:spcPts val="1220"/>
                </a:lnSpc>
              </a:pPr>
              <a:r>
                <a:rPr lang="fi-FI" sz="1100" dirty="0">
                  <a:effectLst/>
                  <a:latin typeface="Calibri" panose="020F0502020204030204" pitchFamily="34" charset="0"/>
                  <a:cs typeface="Calibri" panose="020F0502020204030204" pitchFamily="34" charset="0"/>
                </a:rPr>
                <a:t>Vaikka sinun on osoitettava, että yrityksesi on taloudellisesti elinkelpoinen, on yhtä lailla </a:t>
              </a:r>
              <a:r>
                <a:rPr lang="fi-FI" sz="1100" b="1" dirty="0">
                  <a:effectLst/>
                  <a:latin typeface="Calibri" panose="020F0502020204030204" pitchFamily="34" charset="0"/>
                  <a:cs typeface="Calibri" panose="020F0502020204030204" pitchFamily="34" charset="0"/>
                </a:rPr>
                <a:t>tärkeää osoittaa sitoutumisesi eettisiin arvoihisi</a:t>
              </a:r>
              <a:r>
                <a:rPr lang="fi-FI" sz="1100" dirty="0">
                  <a:effectLst/>
                  <a:latin typeface="Calibri" panose="020F0502020204030204" pitchFamily="34" charset="0"/>
                  <a:cs typeface="Calibri" panose="020F0502020204030204" pitchFamily="34" charset="0"/>
                </a:rPr>
                <a:t>. Näytä sijoittajille, kuinka eettiset käytäntösi vaikuttavat yrityksesi menestykseen. Tämä voi sisältää kuluttajatrendejä kohti eettisiä tuotteita, vahvaa asiakasuskollisuuttasi tai positiivisia suhteitasi tavarantoimittajiin.</a:t>
              </a:r>
            </a:p>
            <a:p>
              <a:pPr algn="just" rtl="0">
                <a:lnSpc>
                  <a:spcPts val="1220"/>
                </a:lnSpc>
              </a:pPr>
              <a:endParaRPr lang="en-IE" sz="1100" dirty="0">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41A16B61-B684-64BD-4C74-ECC88B372404}"/>
                </a:ext>
              </a:extLst>
            </p:cNvPr>
            <p:cNvSpPr txBox="1"/>
            <p:nvPr/>
          </p:nvSpPr>
          <p:spPr>
            <a:xfrm>
              <a:off x="427115" y="5288125"/>
              <a:ext cx="4035516"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Vahvan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eettisen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painopisteen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säilyttäminen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71" name="Group 70">
            <a:extLst>
              <a:ext uri="{FF2B5EF4-FFF2-40B4-BE49-F238E27FC236}">
                <a16:creationId xmlns:a16="http://schemas.microsoft.com/office/drawing/2014/main" id="{B5951EC0-7402-4435-F637-EEB549C12930}"/>
              </a:ext>
            </a:extLst>
          </p:cNvPr>
          <p:cNvGrpSpPr/>
          <p:nvPr/>
        </p:nvGrpSpPr>
        <p:grpSpPr>
          <a:xfrm>
            <a:off x="5932160" y="320442"/>
            <a:ext cx="1130791" cy="974917"/>
            <a:chOff x="5798257" y="258365"/>
            <a:chExt cx="1130791" cy="974917"/>
          </a:xfrm>
        </p:grpSpPr>
        <p:sp>
          <p:nvSpPr>
            <p:cNvPr id="70" name="Oval 69">
              <a:extLst>
                <a:ext uri="{FF2B5EF4-FFF2-40B4-BE49-F238E27FC236}">
                  <a16:creationId xmlns:a16="http://schemas.microsoft.com/office/drawing/2014/main" id="{36F9471F-B365-6A5D-B26B-0347BB094ABA}"/>
                </a:ext>
              </a:extLst>
            </p:cNvPr>
            <p:cNvSpPr/>
            <p:nvPr/>
          </p:nvSpPr>
          <p:spPr>
            <a:xfrm>
              <a:off x="6035195" y="840646"/>
              <a:ext cx="271482" cy="271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1" name="Group 10">
              <a:extLst>
                <a:ext uri="{FF2B5EF4-FFF2-40B4-BE49-F238E27FC236}">
                  <a16:creationId xmlns:a16="http://schemas.microsoft.com/office/drawing/2014/main" id="{173ECD45-362F-6EC2-23DC-A61D826B3CFD}"/>
                </a:ext>
              </a:extLst>
            </p:cNvPr>
            <p:cNvGrpSpPr/>
            <p:nvPr/>
          </p:nvGrpSpPr>
          <p:grpSpPr>
            <a:xfrm>
              <a:off x="5798257" y="258365"/>
              <a:ext cx="1130791" cy="974917"/>
              <a:chOff x="4417506" y="446113"/>
              <a:chExt cx="1094363" cy="943510"/>
            </a:xfrm>
          </p:grpSpPr>
          <p:sp>
            <p:nvSpPr>
              <p:cNvPr id="12" name="Freeform 11">
                <a:extLst>
                  <a:ext uri="{FF2B5EF4-FFF2-40B4-BE49-F238E27FC236}">
                    <a16:creationId xmlns:a16="http://schemas.microsoft.com/office/drawing/2014/main" id="{734D9E55-2FDD-B4CE-A535-6CD10158D28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643CD443-25FA-D960-51A6-201E67D5BB51}"/>
                  </a:ext>
                </a:extLst>
              </p:cNvPr>
              <p:cNvGrpSpPr/>
              <p:nvPr/>
            </p:nvGrpSpPr>
            <p:grpSpPr>
              <a:xfrm>
                <a:off x="4417506" y="446113"/>
                <a:ext cx="1023051" cy="943510"/>
                <a:chOff x="4417506" y="446113"/>
                <a:chExt cx="1023051" cy="943510"/>
              </a:xfrm>
              <a:solidFill>
                <a:srgbClr val="000000"/>
              </a:solidFill>
            </p:grpSpPr>
            <p:sp>
              <p:nvSpPr>
                <p:cNvPr id="15" name="Freeform 14">
                  <a:extLst>
                    <a:ext uri="{FF2B5EF4-FFF2-40B4-BE49-F238E27FC236}">
                      <a16:creationId xmlns:a16="http://schemas.microsoft.com/office/drawing/2014/main" id="{2F0110D2-27A5-8063-31AB-D3754A3AE3E6}"/>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FFF4DD28-E08F-8004-95A9-811050E4001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pPr algn="l" rtl="0"/>
                  <a:endParaRPr lang="en-US"/>
                </a:p>
              </p:txBody>
            </p:sp>
          </p:grpSp>
          <p:sp>
            <p:nvSpPr>
              <p:cNvPr id="14" name="Freeform 13">
                <a:extLst>
                  <a:ext uri="{FF2B5EF4-FFF2-40B4-BE49-F238E27FC236}">
                    <a16:creationId xmlns:a16="http://schemas.microsoft.com/office/drawing/2014/main" id="{63E2DED1-C627-F66C-0A19-5DCFE896E127}"/>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pPr algn="l" rtl="0"/>
                <a:endParaRPr lang="en-US"/>
              </a:p>
            </p:txBody>
          </p:sp>
        </p:grpSp>
      </p:grpSp>
      <p:grpSp>
        <p:nvGrpSpPr>
          <p:cNvPr id="78" name="Group 77">
            <a:extLst>
              <a:ext uri="{FF2B5EF4-FFF2-40B4-BE49-F238E27FC236}">
                <a16:creationId xmlns:a16="http://schemas.microsoft.com/office/drawing/2014/main" id="{10B25544-43A2-AAF2-6234-6DA948EFC198}"/>
              </a:ext>
            </a:extLst>
          </p:cNvPr>
          <p:cNvGrpSpPr/>
          <p:nvPr/>
        </p:nvGrpSpPr>
        <p:grpSpPr>
          <a:xfrm>
            <a:off x="-10087" y="6390342"/>
            <a:ext cx="7567567" cy="2131212"/>
            <a:chOff x="-21600" y="6841759"/>
            <a:chExt cx="7567567" cy="2131212"/>
          </a:xfrm>
        </p:grpSpPr>
        <p:cxnSp>
          <p:nvCxnSpPr>
            <p:cNvPr id="64" name="Straight Connector 63">
              <a:extLst>
                <a:ext uri="{FF2B5EF4-FFF2-40B4-BE49-F238E27FC236}">
                  <a16:creationId xmlns:a16="http://schemas.microsoft.com/office/drawing/2014/main" id="{2990DC8F-4C1B-EB1E-0593-641C9A26A2EF}"/>
                </a:ext>
              </a:extLst>
            </p:cNvPr>
            <p:cNvCxnSpPr>
              <a:cxnSpLocks/>
            </p:cNvCxnSpPr>
            <p:nvPr/>
          </p:nvCxnSpPr>
          <p:spPr>
            <a:xfrm>
              <a:off x="0" y="72516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7" name="Freeform 76">
              <a:extLst>
                <a:ext uri="{FF2B5EF4-FFF2-40B4-BE49-F238E27FC236}">
                  <a16:creationId xmlns:a16="http://schemas.microsoft.com/office/drawing/2014/main" id="{BF8F71D6-0A31-3719-9CC6-F0EE9C094217}"/>
                </a:ext>
              </a:extLst>
            </p:cNvPr>
            <p:cNvSpPr/>
            <p:nvPr/>
          </p:nvSpPr>
          <p:spPr>
            <a:xfrm>
              <a:off x="-21600" y="6841759"/>
              <a:ext cx="4434337" cy="426338"/>
            </a:xfrm>
            <a:custGeom>
              <a:avLst/>
              <a:gdLst>
                <a:gd name="connsiteX0" fmla="*/ 0 w 4434337"/>
                <a:gd name="connsiteY0" fmla="*/ 0 h 426338"/>
                <a:gd name="connsiteX1" fmla="*/ 212706 w 4434337"/>
                <a:gd name="connsiteY1" fmla="*/ 0 h 426338"/>
                <a:gd name="connsiteX2" fmla="*/ 720334 w 4434337"/>
                <a:gd name="connsiteY2" fmla="*/ 0 h 426338"/>
                <a:gd name="connsiteX3" fmla="*/ 933040 w 4434337"/>
                <a:gd name="connsiteY3" fmla="*/ 0 h 426338"/>
                <a:gd name="connsiteX4" fmla="*/ 1018883 w 4434337"/>
                <a:gd name="connsiteY4" fmla="*/ 0 h 426338"/>
                <a:gd name="connsiteX5" fmla="*/ 1231589 w 4434337"/>
                <a:gd name="connsiteY5" fmla="*/ 0 h 426338"/>
                <a:gd name="connsiteX6" fmla="*/ 1739217 w 4434337"/>
                <a:gd name="connsiteY6" fmla="*/ 0 h 426338"/>
                <a:gd name="connsiteX7" fmla="*/ 1951923 w 4434337"/>
                <a:gd name="connsiteY7" fmla="*/ 0 h 426338"/>
                <a:gd name="connsiteX8" fmla="*/ 2249743 w 4434337"/>
                <a:gd name="connsiteY8" fmla="*/ 0 h 426338"/>
                <a:gd name="connsiteX9" fmla="*/ 2462449 w 4434337"/>
                <a:gd name="connsiteY9" fmla="*/ 0 h 426338"/>
                <a:gd name="connsiteX10" fmla="*/ 2970077 w 4434337"/>
                <a:gd name="connsiteY10" fmla="*/ 0 h 426338"/>
                <a:gd name="connsiteX11" fmla="*/ 3182783 w 4434337"/>
                <a:gd name="connsiteY11" fmla="*/ 0 h 426338"/>
                <a:gd name="connsiteX12" fmla="*/ 3268626 w 4434337"/>
                <a:gd name="connsiteY12" fmla="*/ 0 h 426338"/>
                <a:gd name="connsiteX13" fmla="*/ 3481332 w 4434337"/>
                <a:gd name="connsiteY13" fmla="*/ 0 h 426338"/>
                <a:gd name="connsiteX14" fmla="*/ 3988960 w 4434337"/>
                <a:gd name="connsiteY14" fmla="*/ 0 h 426338"/>
                <a:gd name="connsiteX15" fmla="*/ 4201666 w 4434337"/>
                <a:gd name="connsiteY15" fmla="*/ 0 h 426338"/>
                <a:gd name="connsiteX16" fmla="*/ 4434337 w 4434337"/>
                <a:gd name="connsiteY16" fmla="*/ 230689 h 426338"/>
                <a:gd name="connsiteX17" fmla="*/ 4434337 w 4434337"/>
                <a:gd name="connsiteY17" fmla="*/ 426337 h 426338"/>
                <a:gd name="connsiteX18" fmla="*/ 4221631 w 4434337"/>
                <a:gd name="connsiteY18" fmla="*/ 426337 h 426338"/>
                <a:gd name="connsiteX19" fmla="*/ 3848075 w 4434337"/>
                <a:gd name="connsiteY19" fmla="*/ 426337 h 426338"/>
                <a:gd name="connsiteX20" fmla="*/ 3848075 w 4434337"/>
                <a:gd name="connsiteY20" fmla="*/ 426338 h 426338"/>
                <a:gd name="connsiteX21" fmla="*/ 3635369 w 4434337"/>
                <a:gd name="connsiteY21" fmla="*/ 426338 h 426338"/>
                <a:gd name="connsiteX22" fmla="*/ 3127741 w 4434337"/>
                <a:gd name="connsiteY22" fmla="*/ 426338 h 426338"/>
                <a:gd name="connsiteX23" fmla="*/ 2915035 w 4434337"/>
                <a:gd name="connsiteY23" fmla="*/ 426338 h 426338"/>
                <a:gd name="connsiteX24" fmla="*/ 2829192 w 4434337"/>
                <a:gd name="connsiteY24" fmla="*/ 426338 h 426338"/>
                <a:gd name="connsiteX25" fmla="*/ 2616486 w 4434337"/>
                <a:gd name="connsiteY25" fmla="*/ 426338 h 426338"/>
                <a:gd name="connsiteX26" fmla="*/ 2108858 w 4434337"/>
                <a:gd name="connsiteY26" fmla="*/ 426338 h 426338"/>
                <a:gd name="connsiteX27" fmla="*/ 1951923 w 4434337"/>
                <a:gd name="connsiteY27" fmla="*/ 426338 h 426338"/>
                <a:gd name="connsiteX28" fmla="*/ 1896152 w 4434337"/>
                <a:gd name="connsiteY28" fmla="*/ 426338 h 426338"/>
                <a:gd name="connsiteX29" fmla="*/ 1739217 w 4434337"/>
                <a:gd name="connsiteY29" fmla="*/ 426338 h 426338"/>
                <a:gd name="connsiteX30" fmla="*/ 1231589 w 4434337"/>
                <a:gd name="connsiteY30" fmla="*/ 426338 h 426338"/>
                <a:gd name="connsiteX31" fmla="*/ 1018883 w 4434337"/>
                <a:gd name="connsiteY31" fmla="*/ 426338 h 426338"/>
                <a:gd name="connsiteX32" fmla="*/ 933040 w 4434337"/>
                <a:gd name="connsiteY32" fmla="*/ 426338 h 426338"/>
                <a:gd name="connsiteX33" fmla="*/ 720334 w 4434337"/>
                <a:gd name="connsiteY33" fmla="*/ 426338 h 426338"/>
                <a:gd name="connsiteX34" fmla="*/ 212706 w 4434337"/>
                <a:gd name="connsiteY34" fmla="*/ 426338 h 426338"/>
                <a:gd name="connsiteX35" fmla="*/ 0 w 4434337"/>
                <a:gd name="connsiteY35"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34337" h="426338">
                  <a:moveTo>
                    <a:pt x="0" y="0"/>
                  </a:moveTo>
                  <a:lnTo>
                    <a:pt x="212706" y="0"/>
                  </a:lnTo>
                  <a:lnTo>
                    <a:pt x="720334" y="0"/>
                  </a:lnTo>
                  <a:lnTo>
                    <a:pt x="933040" y="0"/>
                  </a:lnTo>
                  <a:lnTo>
                    <a:pt x="1018883" y="0"/>
                  </a:lnTo>
                  <a:lnTo>
                    <a:pt x="1231589" y="0"/>
                  </a:lnTo>
                  <a:lnTo>
                    <a:pt x="1739217" y="0"/>
                  </a:lnTo>
                  <a:lnTo>
                    <a:pt x="1951923" y="0"/>
                  </a:lnTo>
                  <a:lnTo>
                    <a:pt x="2249743" y="0"/>
                  </a:lnTo>
                  <a:lnTo>
                    <a:pt x="2462449" y="0"/>
                  </a:lnTo>
                  <a:lnTo>
                    <a:pt x="2970077" y="0"/>
                  </a:lnTo>
                  <a:lnTo>
                    <a:pt x="3182783" y="0"/>
                  </a:lnTo>
                  <a:lnTo>
                    <a:pt x="3268626" y="0"/>
                  </a:lnTo>
                  <a:lnTo>
                    <a:pt x="3481332" y="0"/>
                  </a:lnTo>
                  <a:lnTo>
                    <a:pt x="3988960" y="0"/>
                  </a:lnTo>
                  <a:lnTo>
                    <a:pt x="4201666" y="0"/>
                  </a:lnTo>
                  <a:cubicBezTo>
                    <a:pt x="4329783" y="0"/>
                    <a:pt x="4434337" y="103665"/>
                    <a:pt x="4434337" y="230689"/>
                  </a:cubicBezTo>
                  <a:lnTo>
                    <a:pt x="4434337" y="426337"/>
                  </a:lnTo>
                  <a:lnTo>
                    <a:pt x="4221631" y="426337"/>
                  </a:lnTo>
                  <a:lnTo>
                    <a:pt x="3848075" y="426337"/>
                  </a:lnTo>
                  <a:lnTo>
                    <a:pt x="3848075" y="426338"/>
                  </a:lnTo>
                  <a:lnTo>
                    <a:pt x="3635369" y="426338"/>
                  </a:lnTo>
                  <a:lnTo>
                    <a:pt x="3127741" y="426338"/>
                  </a:lnTo>
                  <a:lnTo>
                    <a:pt x="2915035" y="426338"/>
                  </a:lnTo>
                  <a:lnTo>
                    <a:pt x="2829192" y="426338"/>
                  </a:lnTo>
                  <a:lnTo>
                    <a:pt x="2616486" y="426338"/>
                  </a:lnTo>
                  <a:lnTo>
                    <a:pt x="2108858" y="426338"/>
                  </a:lnTo>
                  <a:lnTo>
                    <a:pt x="1951923" y="426338"/>
                  </a:lnTo>
                  <a:lnTo>
                    <a:pt x="1896152" y="426338"/>
                  </a:lnTo>
                  <a:lnTo>
                    <a:pt x="1739217" y="426338"/>
                  </a:lnTo>
                  <a:lnTo>
                    <a:pt x="1231589" y="426338"/>
                  </a:lnTo>
                  <a:lnTo>
                    <a:pt x="1018883"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6" name="Text Placeholder 2">
              <a:extLst>
                <a:ext uri="{FF2B5EF4-FFF2-40B4-BE49-F238E27FC236}">
                  <a16:creationId xmlns:a16="http://schemas.microsoft.com/office/drawing/2014/main" id="{31AFD161-5437-A087-292C-E617B2C6ED74}"/>
                </a:ext>
              </a:extLst>
            </p:cNvPr>
            <p:cNvSpPr txBox="1">
              <a:spLocks/>
            </p:cNvSpPr>
            <p:nvPr/>
          </p:nvSpPr>
          <p:spPr>
            <a:xfrm>
              <a:off x="2195569" y="7354147"/>
              <a:ext cx="4855870" cy="16188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Enkelisijoittajat: </a:t>
              </a:r>
              <a:r>
                <a:rPr lang="fi-FI" dirty="0">
                  <a:solidFill>
                    <a:schemeClr val="tx1"/>
                  </a:solidFill>
                </a:rPr>
                <a:t>Nämä ovat varakkaita henkilöitä, jotka sijoittavat henkilökohtaiset rahansa startup-yrityksiin. He tuovat usein mukanaan toimialan asiantuntemuksensa ja verkostonsa ja saattavat olla valmiimpia ottamaan riskin innovatiivisen konseptin suhteen.</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Pääomasijoittajat (VC): </a:t>
              </a:r>
              <a:r>
                <a:rPr lang="fi-FI" dirty="0">
                  <a:solidFill>
                    <a:schemeClr val="tx1"/>
                  </a:solidFill>
                </a:rPr>
                <a:t>Riskipääomayritykset ovat yrityksiä, jotka sijoittavat muiden ihmisten rahoja. He etsivät yleensä kypsempiä yrityksiä, jotka jo tuottavat tuloja, ja he odottavat yleensä korkeampaa tuottoa sijoitukselleen.</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Vaikuttaja-sijoittajat: </a:t>
              </a:r>
              <a:r>
                <a:rPr lang="fi-FI" dirty="0">
                  <a:solidFill>
                    <a:schemeClr val="tx1"/>
                  </a:solidFill>
                </a:rPr>
                <a:t>Nämä ovat sijoittajia, jotka pyrkivät tuottamaan sekä taloudellista tuottoa että myönteisiä sosiaalisia tai ympäristövaikutuksia. He saattavat olla erityisen kiinnostuneita eettisestä elintarvikeliiketoiminnastasi. </a:t>
              </a:r>
              <a:r>
                <a:rPr lang="fi-FI" dirty="0">
                  <a:solidFill>
                    <a:schemeClr val="tx1"/>
                  </a:solidFill>
                  <a:hlinkClick r:id="rId3"/>
                </a:rPr>
                <a:t>Lisätietoja täältä</a:t>
              </a:r>
              <a:endParaRPr lang="fi-FI" dirty="0">
                <a:solidFill>
                  <a:schemeClr val="tx1"/>
                </a:solidFill>
              </a:endParaRP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67" name="TextBox 66">
              <a:extLst>
                <a:ext uri="{FF2B5EF4-FFF2-40B4-BE49-F238E27FC236}">
                  <a16:creationId xmlns:a16="http://schemas.microsoft.com/office/drawing/2014/main" id="{37690C53-32C6-B27C-D53B-4148554E849E}"/>
                </a:ext>
              </a:extLst>
            </p:cNvPr>
            <p:cNvSpPr txBox="1"/>
            <p:nvPr/>
          </p:nvSpPr>
          <p:spPr>
            <a:xfrm>
              <a:off x="481563" y="7457441"/>
              <a:ext cx="1734260" cy="1323439"/>
            </a:xfrm>
            <a:prstGeom prst="rect">
              <a:avLst/>
            </a:prstGeom>
            <a:noFill/>
          </p:spPr>
          <p:txBody>
            <a:bodyPr wrap="square">
              <a:spAutoFit/>
            </a:bodyPr>
            <a:lstStyle/>
            <a:p>
              <a:pPr algn="l" rtl="0">
                <a:lnSpc>
                  <a:spcPts val="1220"/>
                </a:lnSpc>
              </a:pPr>
              <a:r>
                <a:rPr lang="fi-FI" sz="1100" dirty="0">
                  <a:effectLst/>
                  <a:latin typeface="Calibri" panose="020F0502020204030204" pitchFamily="34" charset="0"/>
                  <a:cs typeface="Calibri" panose="020F0502020204030204" pitchFamily="34" charset="0"/>
                </a:rPr>
                <a:t>Eri sijoittajilla on erilaiset prioriteetit, joten on tärkeää </a:t>
              </a:r>
              <a:r>
                <a:rPr lang="fi-FI" sz="1100" b="1" dirty="0">
                  <a:effectLst/>
                  <a:latin typeface="Calibri" panose="020F0502020204030204" pitchFamily="34" charset="0"/>
                  <a:cs typeface="Calibri" panose="020F0502020204030204" pitchFamily="34" charset="0"/>
                </a:rPr>
                <a:t>ymmärtää, kenelle puhut</a:t>
              </a:r>
              <a:r>
                <a:rPr lang="fi-FI" sz="1100" dirty="0">
                  <a:effectLst/>
                  <a:latin typeface="Calibri" panose="020F0502020204030204" pitchFamily="34" charset="0"/>
                  <a:cs typeface="Calibri" panose="020F0502020204030204" pitchFamily="34" charset="0"/>
                </a:rPr>
                <a:t>. Tässä</a:t>
              </a:r>
            </a:p>
            <a:p>
              <a:pPr algn="l" rtl="0">
                <a:lnSpc>
                  <a:spcPts val="1220"/>
                </a:lnSpc>
              </a:pPr>
              <a:r>
                <a:rPr lang="fi-FI" sz="1100" dirty="0">
                  <a:effectLst/>
                  <a:latin typeface="Calibri" panose="020F0502020204030204" pitchFamily="34" charset="0"/>
                  <a:cs typeface="Calibri" panose="020F0502020204030204" pitchFamily="34" charset="0"/>
                </a:rPr>
                <a:t>on muutamia sijoittajatyyppejä, joita saatat kohdata:</a:t>
              </a: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8967EB79-C1C7-633A-68B7-C4B9015EA8D7}"/>
                </a:ext>
              </a:extLst>
            </p:cNvPr>
            <p:cNvSpPr txBox="1"/>
            <p:nvPr/>
          </p:nvSpPr>
          <p:spPr>
            <a:xfrm>
              <a:off x="483016" y="6881718"/>
              <a:ext cx="3993437"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Erityyppisten sijoittajien ymmärtäminen</a:t>
              </a:r>
            </a:p>
          </p:txBody>
        </p:sp>
      </p:grpSp>
      <p:sp>
        <p:nvSpPr>
          <p:cNvPr id="72" name="Rectangle 71">
            <a:extLst>
              <a:ext uri="{FF2B5EF4-FFF2-40B4-BE49-F238E27FC236}">
                <a16:creationId xmlns:a16="http://schemas.microsoft.com/office/drawing/2014/main" id="{F39B5760-7CC3-C954-0FDF-ABD4C2EF566A}"/>
              </a:ext>
            </a:extLst>
          </p:cNvPr>
          <p:cNvSpPr/>
          <p:nvPr/>
        </p:nvSpPr>
        <p:spPr>
          <a:xfrm>
            <a:off x="-47523" y="8950135"/>
            <a:ext cx="7559674" cy="127609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31928" y="9067419"/>
            <a:ext cx="6535778"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Kun lähestyt jokaista sijoittajatyyppiä, räätälöi myyntipuhe heidän etujensa ja prioriteettien mukaan. Enkelisijoittajille, korosta innovaatiosi ja kasvupotentiaalisi. Pääomasijoittajien kohdalla keskity tuloihisi ja laajentumissuunnitelmiisi. Vaikuttaja-sijoittajille korosta sosiaalisia ja ympäristövaikutuksiasi.</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rPr>
              <a:t>Ole joka tapauksessa valmis vastaamaan vaikeisiin kysymyksiin ja ole avoin palautteelle. Muista, että sijoittajat eivät tarjoa vain pääomaa; heistä tulee myös yrityksesi kumppaneita. Haluat löytää sijoittajia, jotka uskovat visioosi ja joiden kanssa voit työskennellä tehokkaasti.</a:t>
            </a:r>
          </a:p>
          <a:p>
            <a:pPr rtl="0">
              <a:lnSpc>
                <a:spcPts val="1220"/>
              </a:lnSpc>
              <a:buClr>
                <a:srgbClr val="F1A0C2"/>
              </a:buClr>
              <a:tabLst>
                <a:tab pos="177800" algn="l"/>
              </a:tabLst>
            </a:pPr>
            <a:endParaRPr lang="en-US" dirty="0">
              <a:solidFill>
                <a:schemeClr val="tx1"/>
              </a:solidFill>
            </a:endParaRPr>
          </a:p>
        </p:txBody>
      </p:sp>
    </p:spTree>
    <p:extLst>
      <p:ext uri="{BB962C8B-B14F-4D97-AF65-F5344CB8AC3E}">
        <p14:creationId xmlns:p14="http://schemas.microsoft.com/office/powerpoint/2010/main" val="188707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Avustusten turvaaminen</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Apurahojen hankkiminen voi tarjota merkittävää taloudellista tukea eettiselle elintarvikeliiketoiminnalle, ja toisin kuin investoinneilla, apurahoja ei yleensä tarvitse maksaa takaisin. Tässä on opas apurahahakuprosessin lähestymiseen:</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35</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343592"/>
            <a:ext cx="7601751" cy="2430595"/>
            <a:chOff x="-10087" y="2510955"/>
            <a:chExt cx="7601751" cy="2430595"/>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85702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82557" y="2939412"/>
              <a:ext cx="5255614"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latin typeface="Calibri"/>
                  <a:cs typeface="Calibri"/>
                </a:rPr>
                <a:t>Valtion virastot: </a:t>
              </a:r>
              <a:r>
                <a:rPr lang="fi-FI" dirty="0">
                  <a:solidFill>
                    <a:schemeClr val="tx1"/>
                  </a:solidFill>
                  <a:latin typeface="Calibri"/>
                  <a:cs typeface="Calibri"/>
                </a:rPr>
                <a:t>Monet maat, alueet ja paikalliskunnat tarjoavat avustuksia pienyrityksille, erityisesti niille, jotka edistävät paikallista taloudellista kehitystä tai vastaavat sosiaalisiin tai ympäristöhaasteisiin.</a:t>
              </a:r>
              <a:endParaRPr lang="fi-FI" dirty="0">
                <a:solidFill>
                  <a:schemeClr val="tx1"/>
                </a:solidFill>
              </a:endParaRPr>
            </a:p>
            <a:p>
              <a:pPr marL="228600" indent="-228600" algn="l" rtl="0">
                <a:buClr>
                  <a:srgbClr val="F1A0C2"/>
                </a:buClr>
                <a:buFont typeface="Arial" panose="020B0604020202020204" pitchFamily="34" charset="0"/>
                <a:buChar char="•"/>
                <a:tabLst>
                  <a:tab pos="177800" algn="l"/>
                </a:tabLst>
              </a:pPr>
              <a:r>
                <a:rPr lang="fi-FI" b="1" dirty="0">
                  <a:solidFill>
                    <a:schemeClr val="tx1"/>
                  </a:solidFill>
                  <a:latin typeface="Calibri"/>
                  <a:cs typeface="Calibri"/>
                </a:rPr>
                <a:t>Voittoa tavoittelemattomat järjestöt: </a:t>
              </a:r>
              <a:r>
                <a:rPr lang="fi-FI" dirty="0">
                  <a:solidFill>
                    <a:schemeClr val="tx1"/>
                  </a:solidFill>
                  <a:latin typeface="Calibri"/>
                  <a:cs typeface="Calibri"/>
                </a:rPr>
                <a:t>Lukuisat voittoa tavoittelemattomat yritykset tarjoavat avustuksia elintarvikekestävyyteen, elintarviketurvaan ja sosiaaliseen oikeudenmukaisuuteen liittyviin aloitteisiin.</a:t>
              </a:r>
              <a:endParaRPr lang="fi-FI" dirty="0">
                <a:solidFill>
                  <a:schemeClr val="tx1"/>
                </a:solidFill>
              </a:endParaRPr>
            </a:p>
            <a:p>
              <a:pPr marL="228600" indent="-228600" algn="l" rtl="0">
                <a:buClr>
                  <a:srgbClr val="F1A0C2"/>
                </a:buClr>
                <a:buFont typeface="Arial" panose="020B0604020202020204" pitchFamily="34" charset="0"/>
                <a:buChar char="•"/>
                <a:tabLst>
                  <a:tab pos="177800" algn="l"/>
                </a:tabLst>
              </a:pPr>
              <a:r>
                <a:rPr lang="fi-FI" b="1" dirty="0">
                  <a:solidFill>
                    <a:schemeClr val="tx1"/>
                  </a:solidFill>
                  <a:latin typeface="Calibri"/>
                  <a:cs typeface="Calibri"/>
                </a:rPr>
                <a:t>Yritysavustukset: </a:t>
              </a:r>
              <a:r>
                <a:rPr lang="fi-FI" dirty="0">
                  <a:solidFill>
                    <a:schemeClr val="tx1"/>
                  </a:solidFill>
                  <a:latin typeface="Calibri"/>
                  <a:cs typeface="Calibri"/>
                </a:rPr>
                <a:t>Jotkut yritykset myöntävät apurahoja osana yhteiskuntavastuuohjelmiaan. Ne voivat keskittyä tiettyihin alueisiin, kuten kestävään maatalouteen, jätteiden vähentämiseen tai terveellisen ruoan </a:t>
              </a:r>
              <a:r>
                <a:rPr lang="en-US" dirty="0" err="1">
                  <a:solidFill>
                    <a:schemeClr val="tx1"/>
                  </a:solidFill>
                  <a:latin typeface="Calibri"/>
                  <a:cs typeface="Calibri"/>
                </a:rPr>
                <a:t>saatavuuteen</a:t>
              </a:r>
              <a:r>
                <a:rPr lang="en-US" dirty="0">
                  <a:solidFill>
                    <a:schemeClr val="tx1"/>
                  </a:solidFill>
                  <a:latin typeface="Calibri"/>
                  <a:cs typeface="Calibri"/>
                </a:rPr>
                <a:t>.</a:t>
              </a:r>
              <a:endParaRPr lang="en-US" dirty="0">
                <a:solidFill>
                  <a:schemeClr val="tx1"/>
                </a:solidFill>
              </a:endParaRP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28713" y="3002558"/>
              <a:ext cx="1882170" cy="1938992"/>
            </a:xfrm>
            <a:prstGeom prst="rect">
              <a:avLst/>
            </a:prstGeom>
            <a:noFill/>
          </p:spPr>
          <p:txBody>
            <a:bodyPr wrap="square" lIns="91440" tIns="45720" rIns="91440" bIns="45720" anchor="t">
              <a:spAutoFit/>
            </a:bodyPr>
            <a:lstStyle/>
            <a:p>
              <a:pPr algn="l" rtl="0">
                <a:lnSpc>
                  <a:spcPts val="1220"/>
                </a:lnSpc>
              </a:pPr>
              <a:r>
                <a:rPr lang="fi-FI" sz="1100" dirty="0">
                  <a:effectLst/>
                  <a:latin typeface="Calibri"/>
                  <a:cs typeface="Calibri"/>
                </a:rPr>
                <a:t>Eri </a:t>
              </a:r>
              <a:r>
                <a:rPr lang="fi-FI" sz="1100" dirty="0">
                  <a:latin typeface="Calibri"/>
                  <a:cs typeface="Calibri"/>
                </a:rPr>
                <a:t>järjestöt </a:t>
              </a:r>
              <a:r>
                <a:rPr lang="fi-FI" sz="1100" dirty="0">
                  <a:effectLst/>
                  <a:latin typeface="Calibri"/>
                  <a:cs typeface="Calibri"/>
                </a:rPr>
                <a:t>tarjoavat apurahoja </a:t>
              </a:r>
              <a:r>
                <a:rPr lang="fi-FI" sz="1100" b="1" dirty="0">
                  <a:effectLst/>
                  <a:latin typeface="Calibri"/>
                  <a:cs typeface="Calibri"/>
                </a:rPr>
                <a:t>edistääkseen kestävyyttä, paikallista maataloutta, sosiaalista yrittäjyyttä </a:t>
              </a:r>
              <a:r>
                <a:rPr lang="fi-FI" sz="1100" dirty="0">
                  <a:effectLst/>
                  <a:latin typeface="Calibri"/>
                  <a:cs typeface="Calibri"/>
                </a:rPr>
                <a:t>ja muita eettiseen elintarvikekauppaan liittyviä näkökohtia.</a:t>
              </a:r>
              <a:r>
                <a:rPr lang="fi-FI" sz="1100" dirty="0">
                  <a:latin typeface="Calibri"/>
                  <a:cs typeface="Calibri"/>
                </a:rPr>
                <a:t> </a:t>
              </a:r>
              <a:r>
                <a:rPr lang="fi-FI" sz="1100" dirty="0">
                  <a:effectLst/>
                  <a:latin typeface="Calibri"/>
                  <a:cs typeface="Calibri"/>
                </a:rPr>
                <a:t>Tässä on muutamia paikkoja, joista voit etsiä: apurahamahdollisuuksia:</a:t>
              </a:r>
              <a:r>
                <a:rPr lang="fi-FI" sz="1100" dirty="0">
                  <a:latin typeface="Calibri"/>
                  <a:cs typeface="Calibri"/>
                </a:rPr>
                <a:t> </a:t>
              </a:r>
              <a:endParaRPr lang="fi-FI" sz="1100" dirty="0">
                <a:effectLst/>
                <a:latin typeface="Calibri" panose="020F0502020204030204" pitchFamily="34" charset="0"/>
                <a:cs typeface="Calibri" panose="020F0502020204030204" pitchFamily="34" charset="0"/>
              </a:endParaRP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495525" y="2526116"/>
              <a:ext cx="3689573" cy="338554"/>
            </a:xfrm>
            <a:prstGeom prst="rect">
              <a:avLst/>
            </a:prstGeom>
            <a:noFill/>
          </p:spPr>
          <p:txBody>
            <a:bodyPr wrap="square">
              <a:spAutoFit/>
            </a:bodyPr>
            <a:lstStyle/>
            <a:p>
              <a:pPr algn="l" rtl="0"/>
              <a:r>
                <a:rPr lang="en-IE" sz="1600" b="1" dirty="0" err="1">
                  <a:solidFill>
                    <a:schemeClr val="bg1"/>
                  </a:solidFill>
                  <a:latin typeface="Calibri" panose="020F0502020204030204" pitchFamily="34" charset="0"/>
                  <a:cs typeface="Calibri" panose="020F0502020204030204" pitchFamily="34" charset="0"/>
                </a:rPr>
                <a:t>A</a:t>
              </a:r>
              <a:r>
                <a:rPr lang="en-IE" sz="1600" b="1" dirty="0" err="1">
                  <a:solidFill>
                    <a:schemeClr val="bg1"/>
                  </a:solidFill>
                  <a:effectLst/>
                  <a:latin typeface="Calibri" panose="020F0502020204030204" pitchFamily="34" charset="0"/>
                  <a:cs typeface="Calibri" panose="020F0502020204030204" pitchFamily="34" charset="0"/>
                </a:rPr>
                <a:t>purahamahdollisuuksien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tunnistaminen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5" name="Graphic 2">
            <a:extLst>
              <a:ext uri="{FF2B5EF4-FFF2-40B4-BE49-F238E27FC236}">
                <a16:creationId xmlns:a16="http://schemas.microsoft.com/office/drawing/2014/main" id="{993E7943-AEC7-7E8F-5447-1E5658FB4205}"/>
              </a:ext>
            </a:extLst>
          </p:cNvPr>
          <p:cNvGrpSpPr/>
          <p:nvPr/>
        </p:nvGrpSpPr>
        <p:grpSpPr>
          <a:xfrm>
            <a:off x="6068294" y="304451"/>
            <a:ext cx="940850" cy="1219578"/>
            <a:chOff x="2405494" y="593121"/>
            <a:chExt cx="1004090" cy="1301553"/>
          </a:xfrm>
          <a:solidFill>
            <a:srgbClr val="000000"/>
          </a:solidFill>
        </p:grpSpPr>
        <p:sp>
          <p:nvSpPr>
            <p:cNvPr id="6" name="Freeform 5">
              <a:extLst>
                <a:ext uri="{FF2B5EF4-FFF2-40B4-BE49-F238E27FC236}">
                  <a16:creationId xmlns:a16="http://schemas.microsoft.com/office/drawing/2014/main" id="{B192ECD7-F33F-FF8F-6DC2-BDEA04B13E02}"/>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5DD81624-20B3-92C4-F532-C41F8DBF6240}"/>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pPr algn="l" rtl="0"/>
              <a:endParaRPr lang="en-US"/>
            </a:p>
          </p:txBody>
        </p:sp>
        <p:sp>
          <p:nvSpPr>
            <p:cNvPr id="8" name="Freeform 7">
              <a:extLst>
                <a:ext uri="{FF2B5EF4-FFF2-40B4-BE49-F238E27FC236}">
                  <a16:creationId xmlns:a16="http://schemas.microsoft.com/office/drawing/2014/main" id="{2AB9625E-0877-3E93-6D9F-2F0CCF18BF52}"/>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1D5CF034-23CD-6CB5-173F-6E266B8C0DB7}"/>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354B664E-9E1A-A0AC-73FF-71AA6BA6E09D}"/>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242924DA-89B4-F96F-337E-24F89C839184}"/>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F9007AF4-5CA7-1BD5-A877-28FD6237E608}"/>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52F6344B-A1F4-2858-A75B-E216F759B53F}"/>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F72BA859-2B3A-A0CE-3EB2-1C461198B30F}"/>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F59C69D3-0F49-204C-4249-58338D581C66}"/>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0FD25586-1BF3-56B6-CAD5-846A5A9FD3E3}"/>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23AAA4B-6D09-1FAE-FBFE-A5C45AB2BEBA}"/>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573D1E88-2DAB-4683-8775-37548CC2D6EA}"/>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A7DC7C8A-8BC9-D877-64A9-04F6FFB748AE}"/>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41" name="Group 40">
            <a:extLst>
              <a:ext uri="{FF2B5EF4-FFF2-40B4-BE49-F238E27FC236}">
                <a16:creationId xmlns:a16="http://schemas.microsoft.com/office/drawing/2014/main" id="{78B0F082-0E3F-DCCD-36D7-BDF8FBA989D7}"/>
              </a:ext>
            </a:extLst>
          </p:cNvPr>
          <p:cNvGrpSpPr/>
          <p:nvPr/>
        </p:nvGrpSpPr>
        <p:grpSpPr>
          <a:xfrm>
            <a:off x="-15727" y="4686740"/>
            <a:ext cx="7601751" cy="2217513"/>
            <a:chOff x="-20478" y="5701611"/>
            <a:chExt cx="7601751" cy="2217513"/>
          </a:xfrm>
        </p:grpSpPr>
        <p:cxnSp>
          <p:nvCxnSpPr>
            <p:cNvPr id="35" name="Straight Connector 34">
              <a:extLst>
                <a:ext uri="{FF2B5EF4-FFF2-40B4-BE49-F238E27FC236}">
                  <a16:creationId xmlns:a16="http://schemas.microsoft.com/office/drawing/2014/main" id="{8B3B6152-0354-FA0F-F27A-5245E1F56602}"/>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4D9D36DA-5A8F-CDC9-F567-B09B15D47F9D}"/>
                </a:ext>
              </a:extLst>
            </p:cNvPr>
            <p:cNvSpPr/>
            <p:nvPr/>
          </p:nvSpPr>
          <p:spPr>
            <a:xfrm>
              <a:off x="1147976"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7" name="Freeform 36">
              <a:extLst>
                <a:ext uri="{FF2B5EF4-FFF2-40B4-BE49-F238E27FC236}">
                  <a16:creationId xmlns:a16="http://schemas.microsoft.com/office/drawing/2014/main" id="{A7D74601-D7A4-B611-ED3B-5160C18E0282}"/>
                </a:ext>
              </a:extLst>
            </p:cNvPr>
            <p:cNvSpPr/>
            <p:nvPr/>
          </p:nvSpPr>
          <p:spPr>
            <a:xfrm>
              <a:off x="-20478"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Text Placeholder 2">
              <a:extLst>
                <a:ext uri="{FF2B5EF4-FFF2-40B4-BE49-F238E27FC236}">
                  <a16:creationId xmlns:a16="http://schemas.microsoft.com/office/drawing/2014/main" id="{44B0D55E-A3C9-EFCB-600C-69DD1339AABD}"/>
                </a:ext>
              </a:extLst>
            </p:cNvPr>
            <p:cNvSpPr txBox="1">
              <a:spLocks/>
            </p:cNvSpPr>
            <p:nvPr/>
          </p:nvSpPr>
          <p:spPr>
            <a:xfrm>
              <a:off x="2251128" y="6225427"/>
              <a:ext cx="4969069" cy="16936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Kelpoisuusehdot: </a:t>
              </a:r>
              <a:r>
                <a:rPr lang="fi-FI" dirty="0">
                  <a:solidFill>
                    <a:schemeClr val="tx1"/>
                  </a:solidFill>
                </a:rPr>
                <a:t>Ne voivat vaihdella yrityksesi koosta ja tyypistä apuraharahoituksen tarkoitukseen ja maantieteelliseen alueeseen, jolla yrityksesi toimii.</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Hakuprosessi: </a:t>
              </a:r>
              <a:r>
                <a:rPr lang="fi-FI" dirty="0">
                  <a:solidFill>
                    <a:schemeClr val="tx1"/>
                  </a:solidFill>
                </a:rPr>
                <a:t>Tämä sisältää yleensä hakemuslomakkeen täyttämisen ja tukiasiakirjojen toimittamisen. Se voi sisältää myös haastatteluja tai esitelmiä.</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Varojen käyttö: </a:t>
              </a:r>
              <a:r>
                <a:rPr lang="fi-FI" dirty="0">
                  <a:solidFill>
                    <a:schemeClr val="tx1"/>
                  </a:solidFill>
                </a:rPr>
                <a:t>Useimmat apurahat edellyttävät, että käytät varat tiettyyn apurahatavoitteisiin liittyvään tarkoitukseen. Sinun on osoitettava hakemuksessasi, miten aiot käyttää apuraharahoja.</a:t>
              </a:r>
            </a:p>
          </p:txBody>
        </p:sp>
        <p:sp>
          <p:nvSpPr>
            <p:cNvPr id="39" name="TextBox 38">
              <a:extLst>
                <a:ext uri="{FF2B5EF4-FFF2-40B4-BE49-F238E27FC236}">
                  <a16:creationId xmlns:a16="http://schemas.microsoft.com/office/drawing/2014/main" id="{53191671-8518-DF28-C187-87F8BBEB6D84}"/>
                </a:ext>
              </a:extLst>
            </p:cNvPr>
            <p:cNvSpPr txBox="1"/>
            <p:nvPr/>
          </p:nvSpPr>
          <p:spPr>
            <a:xfrm>
              <a:off x="516869" y="6225427"/>
              <a:ext cx="1734260" cy="707886"/>
            </a:xfrm>
            <a:prstGeom prst="rect">
              <a:avLst/>
            </a:prstGeom>
            <a:noFill/>
          </p:spPr>
          <p:txBody>
            <a:bodyPr wrap="square">
              <a:spAutoFit/>
            </a:bodyPr>
            <a:lstStyle/>
            <a:p>
              <a:pPr algn="l" rtl="0">
                <a:lnSpc>
                  <a:spcPts val="1220"/>
                </a:lnSpc>
              </a:pPr>
              <a:r>
                <a:rPr lang="fi-FI" sz="1100" dirty="0">
                  <a:latin typeface="Calibri" panose="020F0502020204030204" pitchFamily="34" charset="0"/>
                  <a:cs typeface="Calibri" panose="020F0502020204030204" pitchFamily="34" charset="0"/>
                </a:rPr>
                <a:t>Jokaisella apurahalla on </a:t>
              </a:r>
              <a:r>
                <a:rPr lang="fi-FI" sz="1100" b="1" dirty="0">
                  <a:latin typeface="Calibri" panose="020F0502020204030204" pitchFamily="34" charset="0"/>
                  <a:cs typeface="Calibri" panose="020F0502020204030204" pitchFamily="34" charset="0"/>
                </a:rPr>
                <a:t>omat vaatimuksensa</a:t>
              </a:r>
              <a:r>
                <a:rPr lang="fi-FI" sz="1100" dirty="0">
                  <a:latin typeface="Calibri" panose="020F0502020204030204" pitchFamily="34" charset="0"/>
                  <a:cs typeface="Calibri" panose="020F0502020204030204" pitchFamily="34" charset="0"/>
                </a:rPr>
                <a:t>, jotka voivat sisältää:</a:t>
              </a: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80C66CB-A8F5-5315-F9F1-1970701C5669}"/>
                </a:ext>
              </a:extLst>
            </p:cNvPr>
            <p:cNvSpPr txBox="1"/>
            <p:nvPr/>
          </p:nvSpPr>
          <p:spPr>
            <a:xfrm>
              <a:off x="518322" y="5745503"/>
              <a:ext cx="4635569"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Sovellusvaatimusten ymmärtäminen</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21039" y="6768402"/>
            <a:ext cx="7601751" cy="2437930"/>
            <a:chOff x="-10087" y="2510955"/>
            <a:chExt cx="7601751" cy="2437930"/>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61154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496906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40482" y="3016511"/>
              <a:ext cx="5092613"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Noudata ohjeita: </a:t>
              </a:r>
              <a:r>
                <a:rPr lang="fi-FI" dirty="0">
                  <a:solidFill>
                    <a:schemeClr val="tx1"/>
                  </a:solidFill>
                </a:rPr>
                <a:t>Lue hakuohjeet huolellisesti ja varmista, että ehdotuksesi on kaikkien vaatimusten mukainen.</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Kerro tarinasi: </a:t>
              </a:r>
              <a:r>
                <a:rPr lang="fi-FI" dirty="0">
                  <a:solidFill>
                    <a:schemeClr val="tx1"/>
                  </a:solidFill>
                </a:rPr>
                <a:t>Selitä eettisen elintarvikeyrityksesi tehtävä, ongelma, jota käsittelet, ja kuinka yrityksesi vaikuttaa. Tee selväksi, miksi yrityksesi vastaa apurahan tavoitteita.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Näytä vaikutus: </a:t>
              </a:r>
              <a:r>
                <a:rPr lang="fi-FI" dirty="0">
                  <a:solidFill>
                    <a:schemeClr val="tx1"/>
                  </a:solidFill>
                </a:rPr>
                <a:t>Esitä konkreettisia todisteita yrityksesi sosiaalisista tai ympäristövaikutuksista. Tämä voi tapahtua tietojen, tapaustutkimusten, lausuntojen tai muiden todisteiden avulla.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Budjettiehdotus: </a:t>
              </a:r>
              <a:r>
                <a:rPr lang="fi-FI" dirty="0">
                  <a:solidFill>
                    <a:schemeClr val="tx1"/>
                  </a:solidFill>
                </a:rPr>
                <a:t>Kerro, miten aiot käyttää apurahavaroja ja miten se auttaa yritystäsi kasvamaan tai saavuttamaan tavoitteensa. Ole realistinen ja läpinäkyvä.</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Oikoluettu: </a:t>
              </a:r>
              <a:r>
                <a:rPr lang="fi-FI" dirty="0">
                  <a:solidFill>
                    <a:schemeClr val="tx1"/>
                  </a:solidFill>
                </a:rPr>
                <a:t>Varmista, että ehdotuksesi on hyvin kirjoitettu, selkeä ja ettei siinä ole kirjoitus- tai virheitä.</a:t>
              </a: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1169551"/>
            </a:xfrm>
            <a:prstGeom prst="rect">
              <a:avLst/>
            </a:prstGeom>
            <a:noFill/>
          </p:spPr>
          <p:txBody>
            <a:bodyPr wrap="square">
              <a:spAutoFit/>
            </a:bodyPr>
            <a:lstStyle/>
            <a:p>
              <a:pPr algn="l" rtl="0">
                <a:lnSpc>
                  <a:spcPts val="1220"/>
                </a:lnSpc>
              </a:pPr>
              <a:r>
                <a:rPr lang="en-IE" sz="1100" dirty="0" err="1">
                  <a:effectLst/>
                  <a:latin typeface="Calibri" panose="020F0502020204030204" pitchFamily="34" charset="0"/>
                  <a:cs typeface="Calibri" panose="020F0502020204030204" pitchFamily="34" charset="0"/>
                </a:rPr>
                <a:t>Apurahaehdotuksesi</a:t>
              </a:r>
              <a:r>
                <a:rPr lang="en-IE" sz="1100" dirty="0">
                  <a:effectLst/>
                  <a:latin typeface="Calibri" panose="020F0502020204030204" pitchFamily="34" charset="0"/>
                  <a:cs typeface="Calibri" panose="020F0502020204030204" pitchFamily="34" charset="0"/>
                </a:rPr>
                <a:t> on </a:t>
              </a:r>
              <a:r>
                <a:rPr lang="en-IE" sz="1100" dirty="0" err="1">
                  <a:effectLst/>
                  <a:latin typeface="Calibri" panose="020F0502020204030204" pitchFamily="34" charset="0"/>
                  <a:cs typeface="Calibri" panose="020F0502020204030204" pitchFamily="34" charset="0"/>
                </a:rPr>
                <a:t>tilaisuutesi</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näyttää</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apurahaa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myöntävälle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taholle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miksi</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yrityksesi</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ansaitsee</a:t>
              </a:r>
              <a:r>
                <a:rPr lang="en-IE" sz="1100" dirty="0">
                  <a:effectLst/>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sen</a:t>
              </a:r>
              <a:r>
                <a:rPr lang="en-IE" sz="1100" dirty="0" err="1">
                  <a:effectLst/>
                  <a:latin typeface="Calibri" panose="020F0502020204030204" pitchFamily="34" charset="0"/>
                  <a:cs typeface="Calibri" panose="020F0502020204030204" pitchFamily="34" charset="0"/>
                </a:rPr>
                <a:t>.</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Tässä</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muutamia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vinkkejä</a:t>
              </a:r>
              <a:r>
                <a:rPr lang="en-IE" sz="1100" dirty="0">
                  <a:effectLst/>
                  <a:latin typeface="Calibri" panose="020F0502020204030204" pitchFamily="34" charset="0"/>
                  <a:cs typeface="Calibri" panose="020F0502020204030204" pitchFamily="34" charset="0"/>
                </a:rPr>
                <a:t>:</a:t>
              </a: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495490" y="2548575"/>
              <a:ext cx="4591329"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Kiinnostavan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apurahaehdotuksen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laatiminen</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459760"/>
            <a:ext cx="7559674" cy="76823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56799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Apurahojen hakeminen voi olla aikaa vievä prosessi, mutta mahdolliset palkkiot tekevät siitä kannattavan hankkeen monille eettisille elintarvikealan yrityksille. Muista vain, että kyseessä on usein kilpailullinen prosessi, joten on tärkeää, että annat parhaasi hakemuksessa.</a:t>
            </a:r>
          </a:p>
        </p:txBody>
      </p:sp>
    </p:spTree>
    <p:extLst>
      <p:ext uri="{BB962C8B-B14F-4D97-AF65-F5344CB8AC3E}">
        <p14:creationId xmlns:p14="http://schemas.microsoft.com/office/powerpoint/2010/main" val="2742073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400110"/>
          </a:xfrm>
          <a:prstGeom prst="rect">
            <a:avLst/>
          </a:prstGeom>
          <a:noFill/>
        </p:spPr>
        <p:txBody>
          <a:bodyPr wrap="square">
            <a:spAutoFit/>
          </a:bodyPr>
          <a:lstStyle/>
          <a:p>
            <a:pPr algn="l" rtl="0"/>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Lainan turvaaminen</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Lainan turvaaminen voi tarjota välittömän käteistulvan, joka auttaa sinua kasvattamaan eettistä elintarvikeliiketoimintaasi. Lainoihin liittyy kuitenkin takaisinmaksuvelvollisuus, usein korkoineen. Tässä on opas lainan turvaamiseen:</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36</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220669" y="2252467"/>
            <a:ext cx="7545967" cy="2363046"/>
            <a:chOff x="45697" y="2510955"/>
            <a:chExt cx="7545967" cy="2363046"/>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63060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242023" y="2510955"/>
              <a:ext cx="423152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65369" y="2941627"/>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Perinteiset pankkilainat: </a:t>
              </a:r>
              <a:r>
                <a:rPr lang="fi-FI" dirty="0">
                  <a:solidFill>
                    <a:schemeClr val="tx1"/>
                  </a:solidFill>
                </a:rPr>
                <a:t>Nämä ovat tyypillisesti ensimmäinen lainatyyppi, jota yritykset ajattelevat. Niillä on usein alhaisemmat korot, mutta niitä voi olla vaikeampi saada varsinkin aloittaville yrityksille tai pienille yrityksille, joilla ei ole vankkaa taloudellista kokemusta.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Mikrolainat: </a:t>
              </a:r>
              <a:r>
                <a:rPr lang="fi-FI" dirty="0">
                  <a:solidFill>
                    <a:schemeClr val="tx1"/>
                  </a:solidFill>
                </a:rPr>
                <a:t>Mikrolainat ovat pieniä lainoja, joita usein tarjotaan startup-yrityksille tai erittäin pienille yrityksille, jotka eivät välttämättä ole oikeutettuja suurempiin lainoihin. Ne tarjoavat yleensä voittoa tavoittelemattomat järjestöt tai erikoistuneet lainanantajat perinteisten pankkien sijaan.</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Vihreät lainat: </a:t>
              </a:r>
              <a:r>
                <a:rPr lang="fi-FI" dirty="0">
                  <a:solidFill>
                    <a:schemeClr val="tx1"/>
                  </a:solidFill>
                </a:rPr>
                <a:t>Nämä ovat lainoja, jotka on erityisesti suunniteltu tukemaan yrityksiä, jotka edistävät ympäristön kestävyyttä. Niissä voi olla alhaisemmat korot tai muut edulliset ehdot vihreän liiketoiminnan edistämiseksi.</a:t>
              </a:r>
            </a:p>
            <a:p>
              <a:pPr marL="228600" indent="-228600" algn="l" rtl="0">
                <a:buClr>
                  <a:srgbClr val="F1A0C2"/>
                </a:buClr>
                <a:buFont typeface="Arial" panose="020B0604020202020204" pitchFamily="34" charset="0"/>
                <a:buChar char="•"/>
                <a:tabLst>
                  <a:tab pos="177800" algn="l"/>
                </a:tabLst>
              </a:pPr>
              <a:endParaRPr lang="fi-FI" dirty="0">
                <a:solidFill>
                  <a:schemeClr val="tx1"/>
                </a:solidFill>
              </a:endParaRP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740067" y="3092704"/>
              <a:ext cx="1761157" cy="1015663"/>
            </a:xfrm>
            <a:prstGeom prst="rect">
              <a:avLst/>
            </a:prstGeom>
            <a:noFill/>
          </p:spPr>
          <p:txBody>
            <a:bodyPr wrap="square" lIns="91440" tIns="45720" rIns="91440" bIns="45720" anchor="t">
              <a:spAutoFit/>
            </a:bodyPr>
            <a:lstStyle/>
            <a:p>
              <a:pPr algn="l" rtl="0">
                <a:lnSpc>
                  <a:spcPts val="1220"/>
                </a:lnSpc>
              </a:pPr>
              <a:r>
                <a:rPr lang="en-IE" sz="1100" dirty="0" err="1"/>
                <a:t>Pienyrityksille</a:t>
              </a:r>
              <a:r>
                <a:rPr lang="en-IE" sz="1100" dirty="0"/>
                <a:t> on </a:t>
              </a:r>
              <a:r>
                <a:rPr lang="en-IE" sz="1100" dirty="0" err="1"/>
                <a:t>tarjolla</a:t>
              </a:r>
              <a:r>
                <a:rPr lang="en-IE" sz="1100" dirty="0"/>
                <a:t> </a:t>
              </a:r>
              <a:r>
                <a:rPr lang="en-IE" sz="1100" dirty="0" err="1"/>
                <a:t>useita</a:t>
              </a:r>
              <a:r>
                <a:rPr lang="en-IE" sz="1100" dirty="0"/>
                <a:t> </a:t>
              </a:r>
              <a:r>
                <a:rPr lang="en-IE" sz="1100" dirty="0" err="1"/>
                <a:t>erilaisia</a:t>
              </a:r>
              <a:r>
                <a:rPr lang="en-IE" sz="1100" dirty="0"/>
                <a:t> ​​</a:t>
              </a:r>
              <a:r>
                <a:rPr lang="en-IE" sz="1100" dirty="0" err="1"/>
                <a:t>lainoja</a:t>
              </a:r>
              <a:r>
                <a:rPr lang="en-IE" sz="1100" dirty="0"/>
                <a:t>. </a:t>
              </a:r>
              <a:r>
                <a:rPr lang="en-IE" sz="1100" dirty="0" err="1"/>
                <a:t>Tässä</a:t>
              </a:r>
              <a:r>
                <a:rPr lang="en-IE" sz="1100" dirty="0"/>
                <a:t> on </a:t>
              </a:r>
              <a:r>
                <a:rPr lang="en-IE" sz="1100" dirty="0" err="1"/>
                <a:t>muutamia</a:t>
              </a:r>
              <a:r>
                <a:rPr lang="en-IE" sz="1100" dirty="0"/>
                <a:t>, </a:t>
              </a:r>
              <a:r>
                <a:rPr lang="en-IE" sz="1100" dirty="0" err="1"/>
                <a:t>jotka</a:t>
              </a:r>
              <a:r>
                <a:rPr lang="en-IE" sz="1100" dirty="0"/>
                <a:t> </a:t>
              </a:r>
              <a:r>
                <a:rPr lang="en-IE" sz="1100" dirty="0" err="1"/>
                <a:t>saattavat</a:t>
              </a:r>
              <a:r>
                <a:rPr lang="en-IE" sz="1100" dirty="0"/>
                <a:t> olla </a:t>
              </a:r>
              <a:r>
                <a:rPr lang="en-IE" sz="1100" dirty="0" err="1"/>
                <a:t>merkityksellisiä</a:t>
              </a:r>
              <a:r>
                <a:rPr lang="en-IE" sz="1100" dirty="0"/>
                <a:t>:</a:t>
              </a:r>
              <a:endParaRPr lang="en-US" sz="1100" dirty="0"/>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745034" y="2544574"/>
              <a:ext cx="3519815" cy="307777"/>
            </a:xfrm>
            <a:prstGeom prst="rect">
              <a:avLst/>
            </a:prstGeom>
            <a:noFill/>
          </p:spPr>
          <p:txBody>
            <a:bodyPr wrap="square">
              <a:spAutoFit/>
            </a:bodyPr>
            <a:lstStyle/>
            <a:p>
              <a:pPr algn="l" rtl="0"/>
              <a:r>
                <a:rPr lang="en-IE" sz="1400" b="1" dirty="0" err="1">
                  <a:solidFill>
                    <a:schemeClr val="bg1"/>
                  </a:solidFill>
                  <a:effectLst/>
                  <a:latin typeface="Calibri" panose="020F0502020204030204" pitchFamily="34" charset="0"/>
                  <a:cs typeface="Calibri" panose="020F0502020204030204" pitchFamily="34" charset="0"/>
                </a:rPr>
                <a:t>Erilaisten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lainavaihtoehtojen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ymmärtäminen</a:t>
              </a:r>
              <a:endParaRPr lang="en-IE" sz="1400" b="1" dirty="0">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37063" y="7449308"/>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59413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Valmistautuminen: </a:t>
              </a:r>
              <a:r>
                <a:rPr lang="fi-FI" dirty="0">
                  <a:solidFill>
                    <a:schemeClr val="tx1"/>
                  </a:solidFill>
                </a:rPr>
                <a:t>Kerää kaikki tarvittavat asiakirjat, kuten tilinpäätökset, liiketoimintasuunnitelmat, veroilmoitukset ja muut lainanantajan tarvitsemat tiedot.</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Sovellus: </a:t>
              </a:r>
              <a:r>
                <a:rPr lang="fi-FI" dirty="0">
                  <a:solidFill>
                    <a:schemeClr val="tx1"/>
                  </a:solidFill>
                </a:rPr>
                <a:t>Täytä lainanantajan toimittama hakemuslomake. Toimita pyydetyt tiedot perusteellisesti ja tarkasti.</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Hyväksyminen: </a:t>
              </a:r>
              <a:r>
                <a:rPr lang="fi-FI" dirty="0">
                  <a:solidFill>
                    <a:schemeClr val="tx1"/>
                  </a:solidFill>
                </a:rPr>
                <a:t>Jos hakemuksesi hyväksytään, lainanantaja antaa lainatarjouksen, joka sisältää summan, koron ja takaisinmaksuehdot. Tarkista tämä huolellisesti ennen hyväksymistä.</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Takaisinmaksu: </a:t>
              </a:r>
              <a:r>
                <a:rPr lang="fi-FI" dirty="0">
                  <a:solidFill>
                    <a:schemeClr val="tx1"/>
                  </a:solidFill>
                </a:rPr>
                <a:t>Kun olet hyväksynyt lainan, sinun on aloitettava säännölliset takaisinmaksut sovittujen ehtojen mukaisesti.</a:t>
              </a: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553998"/>
            </a:xfrm>
            <a:prstGeom prst="rect">
              <a:avLst/>
            </a:prstGeom>
            <a:noFill/>
          </p:spPr>
          <p:txBody>
            <a:bodyPr wrap="square">
              <a:spAutoFit/>
            </a:bodyPr>
            <a:lstStyle/>
            <a:p>
              <a:pPr algn="l" rtl="0">
                <a:lnSpc>
                  <a:spcPts val="1220"/>
                </a:lnSpc>
              </a:pPr>
              <a:r>
                <a:rPr lang="en-IE" sz="1100" b="1" dirty="0" err="1">
                  <a:effectLst/>
                  <a:latin typeface="Calibri" panose="020F0502020204030204" pitchFamily="34" charset="0"/>
                  <a:cs typeface="Calibri" panose="020F0502020204030204" pitchFamily="34" charset="0"/>
                </a:rPr>
                <a:t>Lainan</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hakeminen</a:t>
              </a:r>
              <a:r>
                <a:rPr lang="en-IE" sz="1100" b="1"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sisältää</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yleensä</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seuraavat</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vaiheet</a:t>
              </a:r>
              <a:r>
                <a:rPr lang="en-IE" sz="1100" dirty="0">
                  <a:effectLst/>
                  <a:latin typeface="Calibri" panose="020F0502020204030204" pitchFamily="34" charset="0"/>
                  <a:cs typeface="Calibri" panose="020F0502020204030204" pitchFamily="34" charset="0"/>
                </a:rPr>
                <a:t>:</a:t>
              </a: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Hakuprosessin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ymmärtäminen</a:t>
              </a:r>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872633"/>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869706"/>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bg1"/>
                </a:solidFill>
                <a:highlight>
                  <a:srgbClr val="F1A0C2"/>
                </a:highlight>
              </a:rPr>
              <a:t>Muista</a:t>
            </a:r>
            <a:r>
              <a:rPr lang="fi-FI" dirty="0">
                <a:solidFill>
                  <a:schemeClr val="tx1"/>
                </a:solidFill>
              </a:rPr>
              <a:t>, että lainan ottaminen on merkittävä sitoumus. On tärkeää arvioida perusteellisesti kaikki vaihtoehdot ja varmistaa, että ymmärrät lainaehdot ennen kuin jatkat. Voi olla hyödyllistä neuvotella rahoitusneuvojan tai lainanhoitajan kanssa, joka auttaa sinua prosessin läpi.</a:t>
            </a:r>
          </a:p>
        </p:txBody>
      </p:sp>
      <p:grpSp>
        <p:nvGrpSpPr>
          <p:cNvPr id="63" name="Group 62">
            <a:extLst>
              <a:ext uri="{FF2B5EF4-FFF2-40B4-BE49-F238E27FC236}">
                <a16:creationId xmlns:a16="http://schemas.microsoft.com/office/drawing/2014/main" id="{5A305874-54B8-4255-E282-F39259F1269B}"/>
              </a:ext>
            </a:extLst>
          </p:cNvPr>
          <p:cNvGrpSpPr/>
          <p:nvPr/>
        </p:nvGrpSpPr>
        <p:grpSpPr>
          <a:xfrm>
            <a:off x="6100177" y="314014"/>
            <a:ext cx="1081129" cy="1081373"/>
            <a:chOff x="783211" y="630580"/>
            <a:chExt cx="1265697" cy="1265982"/>
          </a:xfrm>
          <a:solidFill>
            <a:srgbClr val="000000"/>
          </a:solidFill>
        </p:grpSpPr>
        <p:sp>
          <p:nvSpPr>
            <p:cNvPr id="64" name="Freeform 63">
              <a:extLst>
                <a:ext uri="{FF2B5EF4-FFF2-40B4-BE49-F238E27FC236}">
                  <a16:creationId xmlns:a16="http://schemas.microsoft.com/office/drawing/2014/main" id="{D0502EDF-349C-A1D7-8A3B-9C532DE6421F}"/>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pPr algn="l" rtl="0"/>
              <a:endParaRPr lang="en-US"/>
            </a:p>
          </p:txBody>
        </p:sp>
        <p:sp>
          <p:nvSpPr>
            <p:cNvPr id="65" name="Freeform 64">
              <a:extLst>
                <a:ext uri="{FF2B5EF4-FFF2-40B4-BE49-F238E27FC236}">
                  <a16:creationId xmlns:a16="http://schemas.microsoft.com/office/drawing/2014/main" id="{9BAB21AA-DDB5-EE91-2D99-9D3D6D2735E9}"/>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DDCD0A00-1260-CA17-366C-69C938B43C37}"/>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2E22EB6F-42D0-1A28-B2D2-715D757AE0A4}"/>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1F28918D-6900-8E9F-A635-FAA8E355967C}"/>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4CFED17C-899B-C6BA-5675-162D9E62426C}"/>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149AC5DD-2CD8-6261-2E49-B1A498F0482D}"/>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B1C312AC-8784-E127-8542-33F045463701}"/>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pPr algn="l" rtl="0"/>
              <a:endParaRPr lang="en-US"/>
            </a:p>
          </p:txBody>
        </p:sp>
        <p:sp>
          <p:nvSpPr>
            <p:cNvPr id="72" name="Freeform 71">
              <a:extLst>
                <a:ext uri="{FF2B5EF4-FFF2-40B4-BE49-F238E27FC236}">
                  <a16:creationId xmlns:a16="http://schemas.microsoft.com/office/drawing/2014/main" id="{C3388040-0A18-FC12-C21D-C593131561BB}"/>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F97DDC77-A2CC-EA8D-1F7E-EA5E1E292799}"/>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F6B96B2C-A234-9E20-8D3B-30AA509DA5A8}"/>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6F6B4E23-DEF7-984B-6363-882F68791514}"/>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9DCA7F49-DE3E-C106-9EAB-8BECBD7B4F34}"/>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1E8748B2-70AE-65DC-D043-3F7BF5C91B4D}"/>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B6E3345A-168B-6D77-9BD8-C6D526F03AEC}"/>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A46EBFD7-A467-7569-B4F3-7275D487897B}"/>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83" name="Group 82">
            <a:extLst>
              <a:ext uri="{FF2B5EF4-FFF2-40B4-BE49-F238E27FC236}">
                <a16:creationId xmlns:a16="http://schemas.microsoft.com/office/drawing/2014/main" id="{681689DE-A348-5AA5-0AD0-894758455303}"/>
              </a:ext>
            </a:extLst>
          </p:cNvPr>
          <p:cNvGrpSpPr/>
          <p:nvPr/>
        </p:nvGrpSpPr>
        <p:grpSpPr>
          <a:xfrm>
            <a:off x="-630959" y="4719581"/>
            <a:ext cx="8185232" cy="2217513"/>
            <a:chOff x="-603959" y="5701611"/>
            <a:chExt cx="8185232" cy="2217513"/>
          </a:xfrm>
        </p:grpSpPr>
        <p:cxnSp>
          <p:nvCxnSpPr>
            <p:cNvPr id="84" name="Straight Connector 83">
              <a:extLst>
                <a:ext uri="{FF2B5EF4-FFF2-40B4-BE49-F238E27FC236}">
                  <a16:creationId xmlns:a16="http://schemas.microsoft.com/office/drawing/2014/main" id="{1B832B74-28A8-A805-C55C-E4E513A46935}"/>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Freeform 84">
              <a:extLst>
                <a:ext uri="{FF2B5EF4-FFF2-40B4-BE49-F238E27FC236}">
                  <a16:creationId xmlns:a16="http://schemas.microsoft.com/office/drawing/2014/main" id="{407E6F0C-9B0A-A014-F893-07F5C550A6C4}"/>
                </a:ext>
              </a:extLst>
            </p:cNvPr>
            <p:cNvSpPr/>
            <p:nvPr/>
          </p:nvSpPr>
          <p:spPr>
            <a:xfrm>
              <a:off x="-603959" y="5701611"/>
              <a:ext cx="399161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6" name="Text Placeholder 2">
              <a:extLst>
                <a:ext uri="{FF2B5EF4-FFF2-40B4-BE49-F238E27FC236}">
                  <a16:creationId xmlns:a16="http://schemas.microsoft.com/office/drawing/2014/main" id="{A8E20588-F87A-4153-7481-207CD382D41F}"/>
                </a:ext>
              </a:extLst>
            </p:cNvPr>
            <p:cNvSpPr txBox="1">
              <a:spLocks/>
            </p:cNvSpPr>
            <p:nvPr/>
          </p:nvSpPr>
          <p:spPr>
            <a:xfrm>
              <a:off x="2251128" y="6225427"/>
              <a:ext cx="4969069" cy="16936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1A0C2"/>
                </a:buClr>
                <a:buFont typeface="Arial" panose="020B0604020202020204" pitchFamily="34" charset="0"/>
                <a:buChar char="•"/>
                <a:tabLst>
                  <a:tab pos="177800" algn="l"/>
                </a:tabLst>
              </a:pPr>
              <a:r>
                <a:rPr lang="fi-FI" b="1" dirty="0">
                  <a:solidFill>
                    <a:schemeClr val="tx1"/>
                  </a:solidFill>
                </a:rPr>
                <a:t>Korot: </a:t>
              </a:r>
              <a:r>
                <a:rPr lang="fi-FI" dirty="0">
                  <a:solidFill>
                    <a:schemeClr val="tx1"/>
                  </a:solidFill>
                </a:rPr>
                <a:t>Tämä on rahan lainaamisen hinta. Alhaisemmat korot tarkoittavat alhaisempia kokonaiskustannuksia, mutta niihin liittyy usein tiukempia kelpoisuusvaatimuksia.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Takaisinmaksuehdot: </a:t>
              </a:r>
              <a:r>
                <a:rPr lang="fi-FI" dirty="0">
                  <a:solidFill>
                    <a:schemeClr val="tx1"/>
                  </a:solidFill>
                </a:rPr>
                <a:t>Tämä sisältää lainan pituuden sekä maksujen tiheyden ja määrän. Pidemmät maksuajat voivat johtaa pienempiin kuukausimaksuihin, mutta korkeampiin kokonaiskustannuksiin johtuen pidemmästä koronmaksuajasta.</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Pätevyysvaatimukset: </a:t>
              </a:r>
              <a:r>
                <a:rPr lang="fi-FI" dirty="0">
                  <a:solidFill>
                    <a:schemeClr val="tx1"/>
                  </a:solidFill>
                </a:rPr>
                <a:t>Nämä ovat kriteerit, jotka sinun tulee täyttää saadaksesi lainan. Ne voivat sisältää luottopisteet, liiketoiminnan tuotot, toimintavuodet ja lainavarojen käytön.</a:t>
              </a:r>
            </a:p>
            <a:p>
              <a:pPr marL="228600" indent="-228600" algn="l" rtl="0">
                <a:buClr>
                  <a:srgbClr val="F1A0C2"/>
                </a:buClr>
                <a:buFont typeface="Arial" panose="020B0604020202020204" pitchFamily="34" charset="0"/>
                <a:buChar char="•"/>
                <a:tabLst>
                  <a:tab pos="177800" algn="l"/>
                </a:tabLst>
              </a:pPr>
              <a:r>
                <a:rPr lang="fi-FI" b="1" dirty="0">
                  <a:solidFill>
                    <a:schemeClr val="tx1"/>
                  </a:solidFill>
                </a:rPr>
                <a:t>Vakuus: </a:t>
              </a:r>
              <a:r>
                <a:rPr lang="fi-FI" dirty="0">
                  <a:solidFill>
                    <a:schemeClr val="tx1"/>
                  </a:solidFill>
                </a:rPr>
                <a:t>Jotkut lainat vaativat vakuuden, joka on omaisuus, jonka annat lainan vakuudeksi. Jos et maksa lainaa takaisin, lainanantaja voi ottaa vakuuden.</a:t>
              </a:r>
            </a:p>
            <a:p>
              <a:pPr marL="228600" indent="-22860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87" name="TextBox 86">
              <a:extLst>
                <a:ext uri="{FF2B5EF4-FFF2-40B4-BE49-F238E27FC236}">
                  <a16:creationId xmlns:a16="http://schemas.microsoft.com/office/drawing/2014/main" id="{048539B4-F731-790A-1ADF-49C8F73BCB40}"/>
                </a:ext>
              </a:extLst>
            </p:cNvPr>
            <p:cNvSpPr txBox="1"/>
            <p:nvPr/>
          </p:nvSpPr>
          <p:spPr>
            <a:xfrm>
              <a:off x="516869" y="6225427"/>
              <a:ext cx="1549561" cy="1015663"/>
            </a:xfrm>
            <a:prstGeom prst="rect">
              <a:avLst/>
            </a:prstGeom>
            <a:noFill/>
          </p:spPr>
          <p:txBody>
            <a:bodyPr wrap="square">
              <a:spAutoFit/>
            </a:bodyPr>
            <a:lstStyle/>
            <a:p>
              <a:pPr algn="l" rtl="0">
                <a:lnSpc>
                  <a:spcPts val="1220"/>
                </a:lnSpc>
              </a:pPr>
              <a:r>
                <a:rPr lang="en-IE" sz="1100" dirty="0" err="1">
                  <a:latin typeface="Calibri" panose="020F0502020204030204" pitchFamily="34" charset="0"/>
                  <a:cs typeface="Calibri" panose="020F0502020204030204" pitchFamily="34" charset="0"/>
                </a:rPr>
                <a:t>Kun</a:t>
              </a:r>
              <a:r>
                <a:rPr lang="en-IE" sz="1100" dirty="0">
                  <a:latin typeface="Calibri" panose="020F0502020204030204" pitchFamily="34" charset="0"/>
                  <a:cs typeface="Calibri" panose="020F0502020204030204" pitchFamily="34" charset="0"/>
                </a:rPr>
                <a:t> </a:t>
              </a:r>
              <a:r>
                <a:rPr lang="en-IE" sz="1100" b="1" dirty="0" err="1">
                  <a:latin typeface="Calibri" panose="020F0502020204030204" pitchFamily="34" charset="0"/>
                  <a:cs typeface="Calibri" panose="020F0502020204030204" pitchFamily="34" charset="0"/>
                </a:rPr>
                <a:t>arvioidaan</a:t>
              </a:r>
              <a:r>
                <a:rPr lang="en-IE" sz="1100" b="1" dirty="0">
                  <a:latin typeface="Calibri" panose="020F0502020204030204" pitchFamily="34" charset="0"/>
                  <a:cs typeface="Calibri" panose="020F0502020204030204" pitchFamily="34" charset="0"/>
                </a:rPr>
                <a:t> </a:t>
              </a:r>
              <a:r>
                <a:rPr lang="en-IE" sz="1100" b="1" dirty="0" err="1">
                  <a:latin typeface="Calibri" panose="020F0502020204030204" pitchFamily="34" charset="0"/>
                  <a:cs typeface="Calibri" panose="020F0502020204030204" pitchFamily="34" charset="0"/>
                </a:rPr>
                <a:t>erilaisia</a:t>
              </a:r>
              <a:r>
                <a:rPr lang="en-IE" sz="1100" b="1" dirty="0">
                  <a:latin typeface="Calibri" panose="020F0502020204030204" pitchFamily="34" charset="0"/>
                  <a:cs typeface="Calibri" panose="020F0502020204030204" pitchFamily="34" charset="0"/>
                </a:rPr>
                <a:t> ​​</a:t>
              </a:r>
              <a:r>
                <a:rPr lang="en-IE" sz="1100" b="1" dirty="0" err="1">
                  <a:latin typeface="Calibri" panose="020F0502020204030204" pitchFamily="34" charset="0"/>
                  <a:cs typeface="Calibri" panose="020F0502020204030204" pitchFamily="34" charset="0"/>
                </a:rPr>
                <a:t>lainavaihto-ehtoja</a:t>
              </a:r>
              <a:r>
                <a:rPr lang="en-IE" sz="1100" dirty="0">
                  <a:latin typeface="Calibri" panose="020F0502020204030204" pitchFamily="34" charset="0"/>
                  <a:cs typeface="Calibri" panose="020F0502020204030204" pitchFamily="34" charset="0"/>
                </a:rPr>
                <a:t>, on </a:t>
              </a:r>
              <a:r>
                <a:rPr lang="en-IE" sz="1100" dirty="0" err="1">
                  <a:latin typeface="Calibri" panose="020F0502020204030204" pitchFamily="34" charset="0"/>
                  <a:cs typeface="Calibri" panose="020F0502020204030204" pitchFamily="34" charset="0"/>
                </a:rPr>
                <a:t>muutamia</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tärkeitä</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tekijöitä</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jotka</a:t>
              </a:r>
              <a:r>
                <a:rPr lang="en-IE" sz="1100" dirty="0">
                  <a:latin typeface="Calibri" panose="020F0502020204030204" pitchFamily="34" charset="0"/>
                  <a:cs typeface="Calibri" panose="020F0502020204030204" pitchFamily="34" charset="0"/>
                </a:rPr>
                <a:t> on </a:t>
              </a:r>
              <a:r>
                <a:rPr lang="en-IE" sz="1100" dirty="0" err="1">
                  <a:latin typeface="Calibri" panose="020F0502020204030204" pitchFamily="34" charset="0"/>
                  <a:cs typeface="Calibri" panose="020F0502020204030204" pitchFamily="34" charset="0"/>
                </a:rPr>
                <a:t>otettava</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huomioon</a:t>
              </a:r>
              <a:r>
                <a:rPr lang="en-IE" sz="1100" dirty="0">
                  <a:latin typeface="Calibri" panose="020F0502020204030204" pitchFamily="34" charset="0"/>
                  <a:cs typeface="Calibri" panose="020F0502020204030204" pitchFamily="34" charset="0"/>
                </a:rPr>
                <a:t>:</a:t>
              </a:r>
            </a:p>
            <a:p>
              <a:pPr algn="l" rtl="0">
                <a:lnSpc>
                  <a:spcPts val="1220"/>
                </a:lnSpc>
              </a:pPr>
              <a:endParaRPr lang="en-IE" sz="1100" dirty="0">
                <a:latin typeface="Calibri" panose="020F0502020204030204" pitchFamily="34" charset="0"/>
                <a:cs typeface="Calibri" panose="020F0502020204030204" pitchFamily="34" charset="0"/>
              </a:endParaRPr>
            </a:p>
          </p:txBody>
        </p:sp>
        <p:sp>
          <p:nvSpPr>
            <p:cNvPr id="88" name="TextBox 87">
              <a:extLst>
                <a:ext uri="{FF2B5EF4-FFF2-40B4-BE49-F238E27FC236}">
                  <a16:creationId xmlns:a16="http://schemas.microsoft.com/office/drawing/2014/main" id="{F51607D0-9620-BAF5-F0C6-4F0D3A99C938}"/>
                </a:ext>
              </a:extLst>
            </p:cNvPr>
            <p:cNvSpPr txBox="1"/>
            <p:nvPr/>
          </p:nvSpPr>
          <p:spPr>
            <a:xfrm>
              <a:off x="505375" y="5742023"/>
              <a:ext cx="2945385"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Lainavaihtoehtojen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arviointi</a:t>
              </a:r>
              <a:endParaRPr lang="en-IE" sz="1600" b="1" dirty="0">
                <a:solidFill>
                  <a:schemeClr val="bg1"/>
                </a:solidFill>
                <a:effectLst/>
                <a:latin typeface="Calibri" panose="020F0502020204030204" pitchFamily="34" charset="0"/>
                <a:cs typeface="Calibri" panose="020F0502020204030204" pitchFamily="34" charset="0"/>
              </a:endParaRPr>
            </a:p>
          </p:txBody>
        </p:sp>
      </p:grpSp>
      <p:pic>
        <p:nvPicPr>
          <p:cNvPr id="45057" name="Picture 1" descr="page20image19328176">
            <a:extLst>
              <a:ext uri="{FF2B5EF4-FFF2-40B4-BE49-F238E27FC236}">
                <a16:creationId xmlns:a16="http://schemas.microsoft.com/office/drawing/2014/main" id="{DCDC29E1-4BDF-BC52-8DDA-1D442FD677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24500" cy="17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7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A7641-705E-4F7F-BDBA-D3EF599333CF}"/>
              </a:ext>
            </a:extLst>
          </p:cNvPr>
          <p:cNvSpPr/>
          <p:nvPr/>
        </p:nvSpPr>
        <p:spPr>
          <a:xfrm>
            <a:off x="12135" y="7302919"/>
            <a:ext cx="7559675" cy="2298716"/>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707886"/>
          </a:xfrm>
          <a:prstGeom prst="rect">
            <a:avLst/>
          </a:prstGeom>
          <a:noFill/>
        </p:spPr>
        <p:txBody>
          <a:bodyPr wrap="square">
            <a:spAutoFit/>
          </a:bodyPr>
          <a:lstStyle/>
          <a:p>
            <a:pPr algn="l" rtl="0"/>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Vaihtoehtoiset varainhankintamenetelmät</a:t>
            </a:r>
          </a:p>
          <a:p>
            <a:pPr algn="l" rtl="0"/>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Perinteisten varainhankintamenetelmien, kuten sijoitusten, lainojen tai avustusten turvaamisen, lisäksi on olemassa useita vaihtoehtoisia varainhankintatapoja, jotka voivat sopia erityisen hyvin eettisille elintarvikeyrityksille. Tässä on yleiskatsaus:</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37</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1271237" y="2323318"/>
            <a:ext cx="8830912" cy="1533417"/>
            <a:chOff x="-1239248" y="2525726"/>
            <a:chExt cx="8830912" cy="1533417"/>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239248" y="252572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6413300" cy="1015663"/>
            </a:xfrm>
            <a:prstGeom prst="rect">
              <a:avLst/>
            </a:prstGeom>
            <a:noFill/>
          </p:spPr>
          <p:txBody>
            <a:bodyPr wrap="square">
              <a:spAutoFit/>
            </a:bodyPr>
            <a:lstStyle/>
            <a:p>
              <a:pPr algn="just" rtl="0">
                <a:lnSpc>
                  <a:spcPts val="1220"/>
                </a:lnSpc>
              </a:pPr>
              <a:r>
                <a:rPr lang="fi-FI" sz="1100" b="1" dirty="0">
                  <a:effectLst/>
                  <a:latin typeface="Calibri" panose="020F0502020204030204" pitchFamily="34" charset="0"/>
                  <a:cs typeface="Calibri" panose="020F0502020204030204" pitchFamily="34" charset="0"/>
                </a:rPr>
                <a:t>Joukkorahoitus on tapa hankkia pääomaa ystävien, perheen, asiakkaiden ja yksittäisten sijoittajien yhteisillä ponnisteluilla. </a:t>
              </a:r>
              <a:r>
                <a:rPr lang="fi-FI" sz="1100" dirty="0">
                  <a:effectLst/>
                  <a:latin typeface="Calibri" panose="020F0502020204030204" pitchFamily="34" charset="0"/>
                  <a:cs typeface="Calibri" panose="020F0502020204030204" pitchFamily="34" charset="0"/>
                </a:rPr>
                <a:t>Tämä lähestymistapa hyödyntää suuren henkilöjoukon yhteisiä ponnisteluja ja hyödyntää heidän verkostojaan suuremman kattavuuden ja näkyvyyden saavuttamiseksi. Alustat, kuten Kickstarter ja </a:t>
              </a:r>
              <a:r>
                <a:rPr lang="fi-FI" sz="1100" dirty="0" err="1">
                  <a:effectLst/>
                  <a:latin typeface="Calibri" panose="020F0502020204030204" pitchFamily="34" charset="0"/>
                  <a:cs typeface="Calibri" panose="020F0502020204030204" pitchFamily="34" charset="0"/>
                </a:rPr>
                <a:t>Indiegogo</a:t>
              </a:r>
              <a:r>
                <a:rPr lang="fi-FI" sz="1100" dirty="0">
                  <a:effectLst/>
                  <a:latin typeface="Calibri" panose="020F0502020204030204" pitchFamily="34" charset="0"/>
                  <a:cs typeface="Calibri" panose="020F0502020204030204" pitchFamily="34" charset="0"/>
                </a:rPr>
                <a:t>, ovat suosittuja tuotekeskeisissä yrityksissä, kun taas </a:t>
              </a:r>
              <a:r>
                <a:rPr lang="fi-FI" sz="1100" dirty="0" err="1">
                  <a:effectLst/>
                  <a:latin typeface="Calibri" panose="020F0502020204030204" pitchFamily="34" charset="0"/>
                  <a:cs typeface="Calibri" panose="020F0502020204030204" pitchFamily="34" charset="0"/>
                </a:rPr>
                <a:t>GoFundMe:tä</a:t>
              </a:r>
              <a:r>
                <a:rPr lang="fi-FI" sz="1100" dirty="0">
                  <a:effectLst/>
                  <a:latin typeface="Calibri" panose="020F0502020204030204" pitchFamily="34" charset="0"/>
                  <a:cs typeface="Calibri" panose="020F0502020204030204" pitchFamily="34" charset="0"/>
                </a:rPr>
                <a:t> käytetään usein yhteisöpohjaisissa ja syykeskeisissä kampanjoissa.</a:t>
              </a:r>
            </a:p>
            <a:p>
              <a:pPr algn="just" rtl="0">
                <a:lnSpc>
                  <a:spcPts val="1220"/>
                </a:lnSpc>
              </a:pPr>
              <a:endParaRPr lang="en-IE" sz="11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2446772"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Joukkorahoitus</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0" y="9082625"/>
            <a:ext cx="7559674" cy="886543"/>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err="1">
                <a:solidFill>
                  <a:schemeClr val="bg1"/>
                </a:solidFill>
                <a:highlight>
                  <a:srgbClr val="F1A0C2"/>
                </a:highlight>
              </a:rPr>
              <a:t>Muista,</a:t>
            </a:r>
            <a:r>
              <a:rPr lang="fi-FI" dirty="0" err="1">
                <a:solidFill>
                  <a:schemeClr val="tx1"/>
                </a:solidFill>
              </a:rPr>
              <a:t>että</a:t>
            </a:r>
            <a:r>
              <a:rPr lang="fi-FI" dirty="0">
                <a:solidFill>
                  <a:schemeClr val="tx1"/>
                </a:solidFill>
              </a:rPr>
              <a:t> jokaisella varainhankintamenetelmällä on omat huomionsa ja mahdolliset haasteensa. Ennen päätöksen tekemistä on tärkeää miettiä, mikä menetelmä sopii parhaiten liiketoimintamalliisi, arvoihisi ja pitkän aikavälin tavoitteisiisi. Voi myös olla hyödyllistä yhdistää useita menetelmiä rahoituslähteiden monipuolistamiseksi ja riskien vähentämiseksi.</a:t>
            </a:r>
          </a:p>
        </p:txBody>
      </p:sp>
      <p:grpSp>
        <p:nvGrpSpPr>
          <p:cNvPr id="8" name="Graphic 3">
            <a:extLst>
              <a:ext uri="{FF2B5EF4-FFF2-40B4-BE49-F238E27FC236}">
                <a16:creationId xmlns:a16="http://schemas.microsoft.com/office/drawing/2014/main" id="{75D42A58-7EDF-088D-3259-6325A4E0F5CE}"/>
              </a:ext>
            </a:extLst>
          </p:cNvPr>
          <p:cNvGrpSpPr/>
          <p:nvPr/>
        </p:nvGrpSpPr>
        <p:grpSpPr>
          <a:xfrm>
            <a:off x="5929577" y="273235"/>
            <a:ext cx="1054598" cy="1052288"/>
            <a:chOff x="10410452" y="410457"/>
            <a:chExt cx="1091621" cy="1089230"/>
          </a:xfrm>
        </p:grpSpPr>
        <p:sp>
          <p:nvSpPr>
            <p:cNvPr id="9" name="Freeform 8">
              <a:extLst>
                <a:ext uri="{FF2B5EF4-FFF2-40B4-BE49-F238E27FC236}">
                  <a16:creationId xmlns:a16="http://schemas.microsoft.com/office/drawing/2014/main" id="{503E9D1E-3328-2A5A-B40E-16F7E968900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E0FE62F6-E19E-7CD9-DD64-3AAB2D301A05}"/>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pPr algn="l" rtl="0"/>
              <a:endParaRPr lang="en-US"/>
            </a:p>
          </p:txBody>
        </p:sp>
      </p:grpSp>
      <p:grpSp>
        <p:nvGrpSpPr>
          <p:cNvPr id="11" name="Group 10">
            <a:extLst>
              <a:ext uri="{FF2B5EF4-FFF2-40B4-BE49-F238E27FC236}">
                <a16:creationId xmlns:a16="http://schemas.microsoft.com/office/drawing/2014/main" id="{8B02084B-A030-C6DB-8DEF-F299F934FFB8}"/>
              </a:ext>
            </a:extLst>
          </p:cNvPr>
          <p:cNvGrpSpPr/>
          <p:nvPr/>
        </p:nvGrpSpPr>
        <p:grpSpPr>
          <a:xfrm>
            <a:off x="-361622" y="3913866"/>
            <a:ext cx="7923970" cy="1548188"/>
            <a:chOff x="-332306" y="2510955"/>
            <a:chExt cx="7923970" cy="1548188"/>
          </a:xfrm>
        </p:grpSpPr>
        <p:cxnSp>
          <p:nvCxnSpPr>
            <p:cNvPr id="12" name="Straight Connector 11">
              <a:extLst>
                <a:ext uri="{FF2B5EF4-FFF2-40B4-BE49-F238E27FC236}">
                  <a16:creationId xmlns:a16="http://schemas.microsoft.com/office/drawing/2014/main" id="{FAADB2BC-17AC-9EA0-565E-4BABC9F9B342}"/>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9178BC00-550D-1709-238E-0FD6794312F4}"/>
                </a:ext>
              </a:extLst>
            </p:cNvPr>
            <p:cNvSpPr/>
            <p:nvPr/>
          </p:nvSpPr>
          <p:spPr>
            <a:xfrm>
              <a:off x="-332306"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TextBox 14">
              <a:extLst>
                <a:ext uri="{FF2B5EF4-FFF2-40B4-BE49-F238E27FC236}">
                  <a16:creationId xmlns:a16="http://schemas.microsoft.com/office/drawing/2014/main" id="{0EFC7DD2-D91D-7A8F-AA9B-1AF5BC442071}"/>
                </a:ext>
              </a:extLst>
            </p:cNvPr>
            <p:cNvSpPr txBox="1"/>
            <p:nvPr/>
          </p:nvSpPr>
          <p:spPr>
            <a:xfrm>
              <a:off x="527259" y="3043480"/>
              <a:ext cx="6413300" cy="1015663"/>
            </a:xfrm>
            <a:prstGeom prst="rect">
              <a:avLst/>
            </a:prstGeom>
            <a:noFill/>
          </p:spPr>
          <p:txBody>
            <a:bodyPr wrap="square">
              <a:spAutoFit/>
            </a:bodyPr>
            <a:lstStyle/>
            <a:p>
              <a:pPr algn="just" rtl="0">
                <a:lnSpc>
                  <a:spcPts val="1220"/>
                </a:lnSpc>
              </a:pPr>
              <a:r>
                <a:rPr lang="fi-FI" sz="1100" dirty="0">
                  <a:effectLst/>
                  <a:latin typeface="Calibri" panose="020F0502020204030204" pitchFamily="34" charset="0"/>
                  <a:cs typeface="Calibri" panose="020F0502020204030204" pitchFamily="34" charset="0"/>
                </a:rPr>
                <a:t>Joillakin alueilla </a:t>
              </a:r>
              <a:r>
                <a:rPr lang="fi-FI" sz="1100" b="1" dirty="0">
                  <a:effectLst/>
                  <a:latin typeface="Calibri" panose="020F0502020204030204" pitchFamily="34" charset="0"/>
                  <a:cs typeface="Calibri" panose="020F0502020204030204" pitchFamily="34" charset="0"/>
                </a:rPr>
                <a:t>yhteisön osaketarjoukset ovat tapa kerätä varoja tarjoamalla omistusosuuksia paikallisen yhteisön jäsenille</a:t>
              </a:r>
              <a:r>
                <a:rPr lang="fi-FI" sz="1100" dirty="0">
                  <a:effectLst/>
                  <a:latin typeface="Calibri" panose="020F0502020204030204" pitchFamily="34" charset="0"/>
                  <a:cs typeface="Calibri" panose="020F0502020204030204" pitchFamily="34" charset="0"/>
                </a:rPr>
                <a:t>. Tämä lähestymistapa on linjassa monien eettisten elintarvikeyritysten periaatteiden kanssa, koska se edistää paikallista osallistumista ja tukee paikallista taloutta. Osakkeet myydään yleensä suhteellisen alhaisin kustannuksin laajan osallistumisen edistämiseksi. Sijoittajista tulee yrityksen osaomistajia, ja he voivat saada etuja, kuten alennuksia tai äänioikeuksia.</a:t>
              </a:r>
            </a:p>
            <a:p>
              <a:pPr algn="just" rtl="0">
                <a:lnSpc>
                  <a:spcPts val="1220"/>
                </a:lnSpc>
              </a:pPr>
              <a:endParaRPr lang="en-IE" sz="11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156C7FA-5A9F-7C20-C926-9AEDB754E863}"/>
                </a:ext>
              </a:extLst>
            </p:cNvPr>
            <p:cNvSpPr txBox="1"/>
            <p:nvPr/>
          </p:nvSpPr>
          <p:spPr>
            <a:xfrm>
              <a:off x="528714" y="2554847"/>
              <a:ext cx="3415454"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Yhteisön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osaketarjoukset</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300F6FE4-5F87-F996-0682-0A257FCA85FE}"/>
              </a:ext>
            </a:extLst>
          </p:cNvPr>
          <p:cNvGrpSpPr/>
          <p:nvPr/>
        </p:nvGrpSpPr>
        <p:grpSpPr>
          <a:xfrm>
            <a:off x="-1234026" y="5546806"/>
            <a:ext cx="8793701" cy="1703577"/>
            <a:chOff x="-1202037" y="2509454"/>
            <a:chExt cx="8793701" cy="1703577"/>
          </a:xfrm>
        </p:grpSpPr>
        <p:cxnSp>
          <p:nvCxnSpPr>
            <p:cNvPr id="19" name="Straight Connector 18">
              <a:extLst>
                <a:ext uri="{FF2B5EF4-FFF2-40B4-BE49-F238E27FC236}">
                  <a16:creationId xmlns:a16="http://schemas.microsoft.com/office/drawing/2014/main" id="{F633F621-2114-73C2-F0CF-2190532D2EE8}"/>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78D20350-A8CE-2446-7ECD-53AD0A3F690A}"/>
                </a:ext>
              </a:extLst>
            </p:cNvPr>
            <p:cNvSpPr/>
            <p:nvPr/>
          </p:nvSpPr>
          <p:spPr>
            <a:xfrm>
              <a:off x="-1202037" y="250945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TextBox 21">
              <a:extLst>
                <a:ext uri="{FF2B5EF4-FFF2-40B4-BE49-F238E27FC236}">
                  <a16:creationId xmlns:a16="http://schemas.microsoft.com/office/drawing/2014/main" id="{2961B162-BDE5-17BC-3D64-AC2DA6C830CE}"/>
                </a:ext>
              </a:extLst>
            </p:cNvPr>
            <p:cNvSpPr txBox="1"/>
            <p:nvPr/>
          </p:nvSpPr>
          <p:spPr>
            <a:xfrm>
              <a:off x="527259" y="3043480"/>
              <a:ext cx="6413300" cy="1169551"/>
            </a:xfrm>
            <a:prstGeom prst="rect">
              <a:avLst/>
            </a:prstGeom>
            <a:noFill/>
          </p:spPr>
          <p:txBody>
            <a:bodyPr wrap="square">
              <a:spAutoFit/>
            </a:bodyPr>
            <a:lstStyle/>
            <a:p>
              <a:pPr algn="just" rtl="0">
                <a:lnSpc>
                  <a:spcPts val="1220"/>
                </a:lnSpc>
              </a:pPr>
              <a:r>
                <a:rPr lang="fi-FI" sz="1100" b="1" dirty="0">
                  <a:effectLst/>
                  <a:latin typeface="Calibri" panose="020F0502020204030204" pitchFamily="34" charset="0"/>
                  <a:cs typeface="Calibri" panose="020F0502020204030204" pitchFamily="34" charset="0"/>
                </a:rPr>
                <a:t>Strategisten kumppanuuksien muodostaminen muiden eettisten yritysten tai organisaatioiden kanssa voi tarjota erilaisia ​​resursseja ja tukea, myös rahoitusta. </a:t>
              </a:r>
              <a:r>
                <a:rPr lang="fi-FI" sz="1100" dirty="0">
                  <a:effectLst/>
                  <a:latin typeface="Calibri" panose="020F0502020204030204" pitchFamily="34" charset="0"/>
                  <a:cs typeface="Calibri" panose="020F0502020204030204" pitchFamily="34" charset="0"/>
                </a:rPr>
                <a:t>Esimerkiksi suurempi, vakiintunut yritys voi sijoittaa pienempään eettiseen elintarvikeyritykseen osana yhteiskuntavastuustrategiaansa. Tai kestävään kehitykseen tai elintarviketurvaan keskittyvä organisaatio voi tarjota rahoitusta tai muita resursseja tukeakseen yritystä, joka vastaa sen missiota. Tällaiset kumppanuudet voivat hyödyttää molempia osapuolia ja auttaa vahvistamaan eettisen elintarvikealan kokonaisvaikutusta.</a:t>
              </a:r>
            </a:p>
            <a:p>
              <a:pPr algn="just" rtl="0">
                <a:lnSpc>
                  <a:spcPts val="1220"/>
                </a:lnSpc>
              </a:pPr>
              <a:endParaRPr lang="en-IE" sz="11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14F6861-8C6E-9E2B-669A-7990CD96846A}"/>
                </a:ext>
              </a:extLst>
            </p:cNvPr>
            <p:cNvSpPr txBox="1"/>
            <p:nvPr/>
          </p:nvSpPr>
          <p:spPr>
            <a:xfrm>
              <a:off x="528713" y="2554847"/>
              <a:ext cx="1565205"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Kumppanuudet</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12713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07</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Toimitusketjun hallinta ja kestävä kehitys</a:t>
            </a:r>
          </a:p>
          <a:p>
            <a:pPr algn="l" rtl="0"/>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38</a:t>
            </a:fld>
            <a:endParaRPr lang="en-US" sz="900">
              <a:solidFill>
                <a:schemeClr val="tx1"/>
              </a:solidFill>
            </a:endParaRPr>
          </a:p>
        </p:txBody>
      </p:sp>
    </p:spTree>
    <p:extLst>
      <p:ext uri="{BB962C8B-B14F-4D97-AF65-F5344CB8AC3E}">
        <p14:creationId xmlns:p14="http://schemas.microsoft.com/office/powerpoint/2010/main" val="2943458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39</a:t>
            </a:fld>
            <a:endParaRPr lang="en-US" sz="900">
              <a:solidFill>
                <a:schemeClr val="tx1"/>
              </a:solidFill>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2769354" y="40491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2817559" y="664929"/>
            <a:ext cx="4254454"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Toimitusketjun hallinta ja kestävä kehitys</a:t>
            </a:r>
          </a:p>
          <a:p>
            <a:pPr algn="l" rtl="0"/>
            <a:endParaRPr lang="en-US" altLang="en-US" sz="2800">
              <a:solidFill>
                <a:schemeClr val="tx1"/>
              </a:solidFill>
              <a:ea typeface="Calibri" panose="020F0502020204030204" pitchFamily="34" charset="0"/>
            </a:endParaRPr>
          </a:p>
          <a:p>
            <a:pPr algn="l" rtl="0"/>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921035" y="37694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rgbClr val="F79037"/>
                </a:solidFill>
              </a:rPr>
              <a:t>07</a:t>
            </a:r>
            <a:endParaRPr lang="en-US" sz="8800" dirty="0">
              <a:solidFill>
                <a:srgbClr val="F79037"/>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388136" y="2043714"/>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79983" y="2220531"/>
            <a:ext cx="1869100" cy="1241912"/>
            <a:chOff x="2366907" y="6047200"/>
            <a:chExt cx="1869100" cy="1241912"/>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565846" y="6047200"/>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79037"/>
                  </a:solidFill>
                </a:rPr>
                <a:t>01</a:t>
              </a:r>
              <a:endParaRPr lang="en-US" dirty="0">
                <a:solidFill>
                  <a:srgbClr val="F79037"/>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gn="l" rtl="0">
                <a:lnSpc>
                  <a:spcPts val="1960"/>
                </a:lnSpc>
              </a:pPr>
              <a:r>
                <a:rPr lang="en-IE" b="1" kern="0" dirty="0" err="1">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P</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aikalliset</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ja</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kausiluonteiset</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hankinnat</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19088255">
            <a:off x="5933372" y="8866466"/>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95062" y="6629868"/>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953292"/>
            <a:chOff x="2284008" y="5773142"/>
            <a:chExt cx="1581305" cy="95329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605294"/>
            </a:xfrm>
            <a:prstGeom prst="rect">
              <a:avLst/>
            </a:prstGeom>
            <a:grpFill/>
          </p:spPr>
          <p:txBody>
            <a:bodyPr wrap="square">
              <a:spAutoFit/>
            </a:bodyPr>
            <a:lstStyle/>
            <a:p>
              <a:pPr algn="r" rtl="0">
                <a:lnSpc>
                  <a:spcPts val="1960"/>
                </a:lnSpc>
              </a:pPr>
              <a:r>
                <a:rPr lang="en-IE" b="1" kern="100" dirty="0" err="1">
                  <a:latin typeface="Calibri" panose="020F0502020204030204" pitchFamily="34" charset="0"/>
                  <a:ea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Kestävyyden</a:t>
              </a:r>
              <a:r>
                <a:rPr lang="en-IE" b="1" kern="100" dirty="0">
                  <a:latin typeface="Calibri" panose="020F0502020204030204" pitchFamily="34" charset="0"/>
                  <a:ea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a:t>
              </a:r>
              <a:r>
                <a:rPr lang="en-IE" b="1" kern="100" dirty="0" err="1">
                  <a:latin typeface="Calibri" panose="020F0502020204030204" pitchFamily="34" charset="0"/>
                  <a:ea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ylläpito</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238151" y="3746144"/>
            <a:ext cx="1676152" cy="1217084"/>
            <a:chOff x="2901874" y="6069502"/>
            <a:chExt cx="1676152" cy="1217084"/>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901874" y="606950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79037"/>
                  </a:solidFill>
                </a:rPr>
                <a:t>02</a:t>
              </a:r>
              <a:endParaRPr lang="en-US" dirty="0">
                <a:solidFill>
                  <a:srgbClr val="F79037"/>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Suhteet eettisiin toimittajiin</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7822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276162" y="6074851"/>
            <a:ext cx="1594626" cy="1001468"/>
            <a:chOff x="3272909" y="5689678"/>
            <a:chExt cx="1594626" cy="1001468"/>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274804" y="5689678"/>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79037"/>
                  </a:solidFill>
                </a:rPr>
                <a:t>04</a:t>
              </a:r>
              <a:endParaRPr lang="en-US" dirty="0">
                <a:solidFill>
                  <a:srgbClr val="F79037"/>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594626" cy="605294"/>
            </a:xfrm>
            <a:prstGeom prst="rect">
              <a:avLst/>
            </a:prstGeom>
            <a:grpFill/>
          </p:spPr>
          <p:txBody>
            <a:bodyPr wrap="square">
              <a:spAutoFit/>
            </a:bodyPr>
            <a:lstStyle/>
            <a:p>
              <a:pPr lvl="0" algn="l" rtl="0">
                <a:lnSpc>
                  <a:spcPts val="1960"/>
                </a:lnSpc>
              </a:pPr>
              <a:r>
                <a:rPr lang="en-IE" sz="1800" b="1" dirty="0" err="1">
                  <a:effectLst/>
                  <a:latin typeface="Calibri" panose="020F0502020204030204" pitchFamily="34" charset="0"/>
                  <a:ea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Jätteen</a:t>
              </a:r>
              <a:r>
                <a:rPr lang="en-IE" sz="1800" b="1" dirty="0">
                  <a:effectLst/>
                  <a:latin typeface="Calibri" panose="020F0502020204030204" pitchFamily="34" charset="0"/>
                  <a:ea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 </a:t>
              </a:r>
              <a:r>
                <a:rPr lang="en-IE" sz="1800" b="1" dirty="0" err="1">
                  <a:effectLst/>
                  <a:latin typeface="Calibri" panose="020F0502020204030204" pitchFamily="34" charset="0"/>
                  <a:ea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vähentäminen</a:t>
              </a:r>
              <a:endParaRPr lang="en-IE" sz="1800" dirty="0">
                <a:effectLst/>
                <a:latin typeface="Calibri" panose="020F0502020204030204" pitchFamily="34" charset="0"/>
                <a:ea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71257" y="5489611"/>
            <a:ext cx="1812956" cy="935714"/>
            <a:chOff x="3284416" y="5812129"/>
            <a:chExt cx="1812956" cy="935714"/>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319365" y="581212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79037"/>
                  </a:solidFill>
                </a:rPr>
                <a:t>03</a:t>
              </a:r>
              <a:endParaRPr lang="en-US" dirty="0">
                <a:solidFill>
                  <a:srgbClr val="F79037"/>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812956"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Kuljetus ja logistiikka</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E731EA68-285D-C63E-970A-C6E9A2F209A6}"/>
              </a:ext>
            </a:extLst>
          </p:cNvPr>
          <p:cNvGrpSpPr/>
          <p:nvPr/>
        </p:nvGrpSpPr>
        <p:grpSpPr>
          <a:xfrm>
            <a:off x="1037990" y="7586768"/>
            <a:ext cx="2465135" cy="1209772"/>
            <a:chOff x="1400178" y="5773142"/>
            <a:chExt cx="2465135" cy="1209772"/>
          </a:xfrm>
          <a:solidFill>
            <a:schemeClr val="bg1"/>
          </a:solidFill>
        </p:grpSpPr>
        <p:sp>
          <p:nvSpPr>
            <p:cNvPr id="149" name="Text Placeholder 3">
              <a:extLst>
                <a:ext uri="{FF2B5EF4-FFF2-40B4-BE49-F238E27FC236}">
                  <a16:creationId xmlns:a16="http://schemas.microsoft.com/office/drawing/2014/main" id="{2960DD44-8F75-7FB9-255B-94270D85A3FA}"/>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06</a:t>
              </a:r>
              <a:endParaRPr lang="en-US">
                <a:solidFill>
                  <a:srgbClr val="F79037"/>
                </a:solidFill>
              </a:endParaRPr>
            </a:p>
          </p:txBody>
        </p:sp>
        <p:sp>
          <p:nvSpPr>
            <p:cNvPr id="151" name="TextBox 150">
              <a:extLst>
                <a:ext uri="{FF2B5EF4-FFF2-40B4-BE49-F238E27FC236}">
                  <a16:creationId xmlns:a16="http://schemas.microsoft.com/office/drawing/2014/main" id="{5D082C10-831E-7FFC-122C-CEC815F53684}"/>
                </a:ext>
              </a:extLst>
            </p:cNvPr>
            <p:cNvSpPr txBox="1"/>
            <p:nvPr/>
          </p:nvSpPr>
          <p:spPr>
            <a:xfrm>
              <a:off x="1400178" y="6121140"/>
              <a:ext cx="2365389" cy="861774"/>
            </a:xfrm>
            <a:prstGeom prst="rect">
              <a:avLst/>
            </a:prstGeom>
            <a:grpFill/>
          </p:spPr>
          <p:txBody>
            <a:bodyPr wrap="square">
              <a:spAutoFit/>
            </a:bodyPr>
            <a:lstStyle/>
            <a:p>
              <a:pPr algn="r" rtl="0">
                <a:lnSpc>
                  <a:spcPts val="1960"/>
                </a:lnSpc>
              </a:pP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Yrityksesi</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perustaminen</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ja</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kasvattaminen</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9" name="Freeform 158">
            <a:extLst>
              <a:ext uri="{FF2B5EF4-FFF2-40B4-BE49-F238E27FC236}">
                <a16:creationId xmlns:a16="http://schemas.microsoft.com/office/drawing/2014/main" id="{EA5D1CFA-2A97-7689-5102-4AC689EFEA78}"/>
              </a:ext>
            </a:extLst>
          </p:cNvPr>
          <p:cNvSpPr/>
          <p:nvPr/>
        </p:nvSpPr>
        <p:spPr>
          <a:xfrm flipH="1">
            <a:off x="-10857" y="2199834"/>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388135" y="2452467"/>
            <a:ext cx="2667960" cy="1182375"/>
          </a:xfrm>
          <a:prstGeom prst="rect">
            <a:avLst/>
          </a:prstGeom>
          <a:noFill/>
        </p:spPr>
        <p:txBody>
          <a:bodyPr wrap="square">
            <a:spAutoFit/>
          </a:bodyPr>
          <a:lstStyle/>
          <a:p>
            <a:pPr>
              <a:lnSpc>
                <a:spcPts val="1700"/>
              </a:lnSpc>
            </a:pPr>
            <a:r>
              <a:rPr lang="fi-FI"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Tämä luku opastaa sinua kattavasti </a:t>
            </a:r>
            <a:r>
              <a:rPr lang="fi-FI"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toimitusketjun luomiseen </a:t>
            </a:r>
            <a:r>
              <a:rPr lang="fi-FI"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fi-FI"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hallintaan, joka vastaa eettisiä </a:t>
            </a:r>
            <a:r>
              <a:rPr lang="fi-FI"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 </a:t>
            </a:r>
            <a:r>
              <a:rPr lang="fi-FI"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ympäristöllisiä sitoumuksiasi</a:t>
            </a: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388137" cy="7687"/>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BAFCC875-B43E-6D16-0312-7F5D5B67E0B6}"/>
              </a:ext>
            </a:extLst>
          </p:cNvPr>
          <p:cNvGrpSpPr/>
          <p:nvPr/>
        </p:nvGrpSpPr>
        <p:grpSpPr>
          <a:xfrm rot="10800000">
            <a:off x="4487686" y="8011219"/>
            <a:ext cx="853234" cy="104123"/>
            <a:chOff x="4833700" y="3969979"/>
            <a:chExt cx="853234" cy="104123"/>
          </a:xfrm>
        </p:grpSpPr>
        <p:sp>
          <p:nvSpPr>
            <p:cNvPr id="169" name="Oval 168">
              <a:extLst>
                <a:ext uri="{FF2B5EF4-FFF2-40B4-BE49-F238E27FC236}">
                  <a16:creationId xmlns:a16="http://schemas.microsoft.com/office/drawing/2014/main" id="{D5939DEF-9557-B853-5B2A-AA47DFD7F2D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70" name="Straight Connector 169">
              <a:extLst>
                <a:ext uri="{FF2B5EF4-FFF2-40B4-BE49-F238E27FC236}">
                  <a16:creationId xmlns:a16="http://schemas.microsoft.com/office/drawing/2014/main" id="{C6D2BBCA-3726-3E9E-AADA-E656C5C62D35}"/>
                </a:ext>
              </a:extLst>
            </p:cNvPr>
            <p:cNvCxnSpPr>
              <a:cxnSpLocks/>
            </p:cNvCxnSpPr>
            <p:nvPr/>
          </p:nvCxnSpPr>
          <p:spPr>
            <a:xfrm rot="10800000" flipH="1">
              <a:off x="4833700" y="4022040"/>
              <a:ext cx="75819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2DC87455-CA95-9068-6664-6D42413DD512}"/>
              </a:ext>
            </a:extLst>
          </p:cNvPr>
          <p:cNvGrpSpPr/>
          <p:nvPr/>
        </p:nvGrpSpPr>
        <p:grpSpPr>
          <a:xfrm>
            <a:off x="774066" y="8857464"/>
            <a:ext cx="2860308" cy="1634452"/>
            <a:chOff x="506799" y="8551929"/>
            <a:chExt cx="2724737" cy="1407450"/>
          </a:xfrm>
        </p:grpSpPr>
        <p:sp>
          <p:nvSpPr>
            <p:cNvPr id="156" name="Freeform 155">
              <a:extLst>
                <a:ext uri="{FF2B5EF4-FFF2-40B4-BE49-F238E27FC236}">
                  <a16:creationId xmlns:a16="http://schemas.microsoft.com/office/drawing/2014/main" id="{CAAD39A3-3C3E-32F9-B46D-53067B01F40C}"/>
                </a:ext>
              </a:extLst>
            </p:cNvPr>
            <p:cNvSpPr/>
            <p:nvPr/>
          </p:nvSpPr>
          <p:spPr>
            <a:xfrm>
              <a:off x="506799" y="855192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E06454CB-23A5-4029-9387-5261AD58FCA2}"/>
                </a:ext>
              </a:extLst>
            </p:cNvPr>
            <p:cNvSpPr/>
            <p:nvPr/>
          </p:nvSpPr>
          <p:spPr>
            <a:xfrm>
              <a:off x="1543747" y="855425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179" name="TextBox 178">
              <a:extLst>
                <a:ext uri="{FF2B5EF4-FFF2-40B4-BE49-F238E27FC236}">
                  <a16:creationId xmlns:a16="http://schemas.microsoft.com/office/drawing/2014/main" id="{3C7037AA-556E-82D9-B456-880D42389AFC}"/>
                </a:ext>
              </a:extLst>
            </p:cNvPr>
            <p:cNvSpPr txBox="1"/>
            <p:nvPr/>
          </p:nvSpPr>
          <p:spPr>
            <a:xfrm>
              <a:off x="758296" y="8648764"/>
              <a:ext cx="2304060" cy="1310615"/>
            </a:xfrm>
            <a:prstGeom prst="rect">
              <a:avLst/>
            </a:prstGeom>
            <a:noFill/>
          </p:spPr>
          <p:txBody>
            <a:bodyPr wrap="square">
              <a:spAutoFit/>
            </a:bodyPr>
            <a:lstStyle/>
            <a:p>
              <a:pPr algn="l" rtl="0">
                <a:lnSpc>
                  <a:spcPts val="1900"/>
                </a:lnSpc>
              </a:pPr>
              <a:r>
                <a:rPr lang="en-IE" sz="1700" b="1" dirty="0" err="1">
                  <a:solidFill>
                    <a:schemeClr val="bg1"/>
                  </a:solidFill>
                  <a:latin typeface="Calibri" panose="020F0502020204030204" pitchFamily="34" charset="0"/>
                  <a:ea typeface="Calibri" panose="020F0502020204030204" pitchFamily="34" charset="0"/>
                  <a:cs typeface="Calibri" panose="020F0502020204030204" pitchFamily="34" charset="0"/>
                </a:rPr>
                <a:t>K</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estävän</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ja</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eettisen</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toimitusketju</a:t>
              </a:r>
              <a:r>
                <a:rPr lang="en-IE" sz="1700" b="1" dirty="0" err="1">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en-IE" sz="17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1700" b="1" dirty="0" err="1">
                  <a:solidFill>
                    <a:schemeClr val="bg1"/>
                  </a:solidFill>
                  <a:latin typeface="Calibri" panose="020F0502020204030204" pitchFamily="34" charset="0"/>
                  <a:ea typeface="Calibri" panose="020F0502020204030204" pitchFamily="34" charset="0"/>
                  <a:cs typeface="Calibri" panose="020F0502020204030204" pitchFamily="34" charset="0"/>
                </a:rPr>
                <a:t>rakentaminen</a:t>
              </a:r>
              <a:r>
                <a:rPr lang="en-IE" sz="17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elintärkeää</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eettiselle</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elintarvikeyritykselle</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95" name="Group 194">
            <a:extLst>
              <a:ext uri="{FF2B5EF4-FFF2-40B4-BE49-F238E27FC236}">
                <a16:creationId xmlns:a16="http://schemas.microsoft.com/office/drawing/2014/main" id="{4A1C232B-CD9E-DAEA-B8B1-C5EAE8CC88FA}"/>
              </a:ext>
            </a:extLst>
          </p:cNvPr>
          <p:cNvGrpSpPr/>
          <p:nvPr/>
        </p:nvGrpSpPr>
        <p:grpSpPr>
          <a:xfrm>
            <a:off x="701377" y="4757192"/>
            <a:ext cx="948833" cy="608383"/>
            <a:chOff x="2708465" y="2516110"/>
            <a:chExt cx="1287319" cy="825417"/>
          </a:xfrm>
          <a:solidFill>
            <a:srgbClr val="000000"/>
          </a:solidFill>
        </p:grpSpPr>
        <p:grpSp>
          <p:nvGrpSpPr>
            <p:cNvPr id="196" name="Group 195">
              <a:extLst>
                <a:ext uri="{FF2B5EF4-FFF2-40B4-BE49-F238E27FC236}">
                  <a16:creationId xmlns:a16="http://schemas.microsoft.com/office/drawing/2014/main" id="{CBB83481-696E-6D9D-16D0-17E195E7F666}"/>
                </a:ext>
              </a:extLst>
            </p:cNvPr>
            <p:cNvGrpSpPr/>
            <p:nvPr/>
          </p:nvGrpSpPr>
          <p:grpSpPr>
            <a:xfrm>
              <a:off x="2853306" y="2645797"/>
              <a:ext cx="395598" cy="175397"/>
              <a:chOff x="2388581" y="2630405"/>
              <a:chExt cx="395598" cy="175397"/>
            </a:xfrm>
            <a:grpFill/>
          </p:grpSpPr>
          <p:sp>
            <p:nvSpPr>
              <p:cNvPr id="204" name="Freeform 203">
                <a:extLst>
                  <a:ext uri="{FF2B5EF4-FFF2-40B4-BE49-F238E27FC236}">
                    <a16:creationId xmlns:a16="http://schemas.microsoft.com/office/drawing/2014/main" id="{3789FFD3-EB51-661E-14B5-932E387F91D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pPr algn="l" rtl="0"/>
                <a:endParaRPr lang="en-US"/>
              </a:p>
            </p:txBody>
          </p:sp>
          <p:sp>
            <p:nvSpPr>
              <p:cNvPr id="205" name="Freeform 204">
                <a:extLst>
                  <a:ext uri="{FF2B5EF4-FFF2-40B4-BE49-F238E27FC236}">
                    <a16:creationId xmlns:a16="http://schemas.microsoft.com/office/drawing/2014/main" id="{76993C9A-0421-DD85-F1F5-3FAE9FB65805}"/>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pPr algn="l" rtl="0"/>
                <a:endParaRPr lang="en-US"/>
              </a:p>
            </p:txBody>
          </p:sp>
        </p:grpSp>
        <p:grpSp>
          <p:nvGrpSpPr>
            <p:cNvPr id="197" name="Group 196">
              <a:extLst>
                <a:ext uri="{FF2B5EF4-FFF2-40B4-BE49-F238E27FC236}">
                  <a16:creationId xmlns:a16="http://schemas.microsoft.com/office/drawing/2014/main" id="{4AB9CC07-316A-0859-020C-4C1E510A98DD}"/>
                </a:ext>
              </a:extLst>
            </p:cNvPr>
            <p:cNvGrpSpPr/>
            <p:nvPr/>
          </p:nvGrpSpPr>
          <p:grpSpPr>
            <a:xfrm>
              <a:off x="2708465" y="2516110"/>
              <a:ext cx="1287319" cy="825417"/>
              <a:chOff x="2243740" y="2500718"/>
              <a:chExt cx="1287319" cy="825417"/>
            </a:xfrm>
            <a:grpFill/>
          </p:grpSpPr>
          <p:sp>
            <p:nvSpPr>
              <p:cNvPr id="198" name="Freeform 197">
                <a:extLst>
                  <a:ext uri="{FF2B5EF4-FFF2-40B4-BE49-F238E27FC236}">
                    <a16:creationId xmlns:a16="http://schemas.microsoft.com/office/drawing/2014/main" id="{F4D475D6-1488-4FF2-EDAA-9D24F47A2FED}"/>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F1226321-2A1F-7682-6260-9920022D1C90}"/>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13CB9903-F813-20ED-8134-7F2A7CCA18A7}"/>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pPr algn="l" rtl="0"/>
                <a:endParaRPr lang="en-US"/>
              </a:p>
            </p:txBody>
          </p:sp>
          <p:sp>
            <p:nvSpPr>
              <p:cNvPr id="201" name="Freeform 200">
                <a:extLst>
                  <a:ext uri="{FF2B5EF4-FFF2-40B4-BE49-F238E27FC236}">
                    <a16:creationId xmlns:a16="http://schemas.microsoft.com/office/drawing/2014/main" id="{9FCB9D7C-A3C0-31D2-8F03-4CED32F012A4}"/>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pPr algn="l" rtl="0"/>
                <a:endParaRPr lang="en-US"/>
              </a:p>
            </p:txBody>
          </p:sp>
          <p:sp>
            <p:nvSpPr>
              <p:cNvPr id="202" name="Freeform 201">
                <a:extLst>
                  <a:ext uri="{FF2B5EF4-FFF2-40B4-BE49-F238E27FC236}">
                    <a16:creationId xmlns:a16="http://schemas.microsoft.com/office/drawing/2014/main" id="{2D3A9863-EF3C-1B36-AA8A-A3A973E16A80}"/>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DC24D9AB-EF74-A44E-D100-D85DD4A70AD0}"/>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pPr algn="l" rtl="0"/>
                <a:endParaRPr lang="en-US"/>
              </a:p>
            </p:txBody>
          </p:sp>
        </p:grpSp>
      </p:grpSp>
      <p:grpSp>
        <p:nvGrpSpPr>
          <p:cNvPr id="230" name="Graphic 3">
            <a:extLst>
              <a:ext uri="{FF2B5EF4-FFF2-40B4-BE49-F238E27FC236}">
                <a16:creationId xmlns:a16="http://schemas.microsoft.com/office/drawing/2014/main" id="{197528B7-3205-51A7-ECA8-86C1C72B0C1B}"/>
              </a:ext>
            </a:extLst>
          </p:cNvPr>
          <p:cNvGrpSpPr/>
          <p:nvPr/>
        </p:nvGrpSpPr>
        <p:grpSpPr>
          <a:xfrm>
            <a:off x="5982696" y="6689076"/>
            <a:ext cx="734667" cy="701541"/>
            <a:chOff x="10407709" y="5371716"/>
            <a:chExt cx="1086136" cy="1037162"/>
          </a:xfrm>
          <a:solidFill>
            <a:srgbClr val="000000"/>
          </a:solidFill>
        </p:grpSpPr>
        <p:sp>
          <p:nvSpPr>
            <p:cNvPr id="231" name="Freeform 230">
              <a:extLst>
                <a:ext uri="{FF2B5EF4-FFF2-40B4-BE49-F238E27FC236}">
                  <a16:creationId xmlns:a16="http://schemas.microsoft.com/office/drawing/2014/main" id="{A1EB3F33-511C-C6D2-FCE5-6D5659FBB220}"/>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pPr algn="l" rtl="0"/>
              <a:endParaRPr lang="en-US"/>
            </a:p>
          </p:txBody>
        </p:sp>
        <p:sp>
          <p:nvSpPr>
            <p:cNvPr id="232" name="Freeform 231">
              <a:extLst>
                <a:ext uri="{FF2B5EF4-FFF2-40B4-BE49-F238E27FC236}">
                  <a16:creationId xmlns:a16="http://schemas.microsoft.com/office/drawing/2014/main" id="{E6B1B2D2-2D1E-0B53-8C5A-857EDE7020E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pPr algn="l" rtl="0"/>
              <a:endParaRPr lang="en-US"/>
            </a:p>
          </p:txBody>
        </p:sp>
        <p:grpSp>
          <p:nvGrpSpPr>
            <p:cNvPr id="233" name="Graphic 3">
              <a:extLst>
                <a:ext uri="{FF2B5EF4-FFF2-40B4-BE49-F238E27FC236}">
                  <a16:creationId xmlns:a16="http://schemas.microsoft.com/office/drawing/2014/main" id="{254FCB4E-971E-C045-70A6-D5E68336A157}"/>
                </a:ext>
              </a:extLst>
            </p:cNvPr>
            <p:cNvGrpSpPr/>
            <p:nvPr/>
          </p:nvGrpSpPr>
          <p:grpSpPr>
            <a:xfrm>
              <a:off x="10407709" y="5371716"/>
              <a:ext cx="1086136" cy="1037162"/>
              <a:chOff x="10407709" y="5371716"/>
              <a:chExt cx="1086136" cy="1037162"/>
            </a:xfrm>
            <a:grpFill/>
          </p:grpSpPr>
          <p:grpSp>
            <p:nvGrpSpPr>
              <p:cNvPr id="236" name="Graphic 3">
                <a:extLst>
                  <a:ext uri="{FF2B5EF4-FFF2-40B4-BE49-F238E27FC236}">
                    <a16:creationId xmlns:a16="http://schemas.microsoft.com/office/drawing/2014/main" id="{80C2458A-DF02-C7C5-F311-0119BE48521F}"/>
                  </a:ext>
                </a:extLst>
              </p:cNvPr>
              <p:cNvGrpSpPr/>
              <p:nvPr/>
            </p:nvGrpSpPr>
            <p:grpSpPr>
              <a:xfrm>
                <a:off x="10407709" y="5371716"/>
                <a:ext cx="1086136" cy="1037162"/>
                <a:chOff x="10407709" y="5371716"/>
                <a:chExt cx="1086136" cy="1037162"/>
              </a:xfrm>
              <a:grpFill/>
            </p:grpSpPr>
            <p:sp>
              <p:nvSpPr>
                <p:cNvPr id="238" name="Freeform 237">
                  <a:extLst>
                    <a:ext uri="{FF2B5EF4-FFF2-40B4-BE49-F238E27FC236}">
                      <a16:creationId xmlns:a16="http://schemas.microsoft.com/office/drawing/2014/main" id="{06834BFA-6CB7-886D-5817-3C7F8C693CDF}"/>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pPr algn="l" rtl="0"/>
                  <a:endParaRPr lang="en-US"/>
                </a:p>
              </p:txBody>
            </p:sp>
            <p:sp>
              <p:nvSpPr>
                <p:cNvPr id="239" name="Freeform 238">
                  <a:extLst>
                    <a:ext uri="{FF2B5EF4-FFF2-40B4-BE49-F238E27FC236}">
                      <a16:creationId xmlns:a16="http://schemas.microsoft.com/office/drawing/2014/main" id="{60C9EB10-5E44-8DB4-0F7A-D1964DC269F1}"/>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pPr algn="l" rtl="0"/>
                  <a:endParaRPr lang="en-US"/>
                </a:p>
              </p:txBody>
            </p:sp>
            <p:sp>
              <p:nvSpPr>
                <p:cNvPr id="240" name="Freeform 239">
                  <a:extLst>
                    <a:ext uri="{FF2B5EF4-FFF2-40B4-BE49-F238E27FC236}">
                      <a16:creationId xmlns:a16="http://schemas.microsoft.com/office/drawing/2014/main" id="{2BC27034-00BC-D402-A078-FAEE0254B466}"/>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pPr algn="l" rtl="0"/>
                  <a:endParaRPr lang="en-US"/>
                </a:p>
              </p:txBody>
            </p:sp>
          </p:grpSp>
          <p:sp>
            <p:nvSpPr>
              <p:cNvPr id="237" name="Freeform 236">
                <a:extLst>
                  <a:ext uri="{FF2B5EF4-FFF2-40B4-BE49-F238E27FC236}">
                    <a16:creationId xmlns:a16="http://schemas.microsoft.com/office/drawing/2014/main" id="{2C383C46-CC17-5215-4881-1027AA4DF47E}"/>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pPr algn="l" rtl="0"/>
                <a:endParaRPr lang="en-US"/>
              </a:p>
            </p:txBody>
          </p:sp>
        </p:grpSp>
      </p:grpSp>
      <p:grpSp>
        <p:nvGrpSpPr>
          <p:cNvPr id="241" name="Graphic 3">
            <a:extLst>
              <a:ext uri="{FF2B5EF4-FFF2-40B4-BE49-F238E27FC236}">
                <a16:creationId xmlns:a16="http://schemas.microsoft.com/office/drawing/2014/main" id="{296E25C9-BBCD-170D-F8F8-ABC6025F5376}"/>
              </a:ext>
            </a:extLst>
          </p:cNvPr>
          <p:cNvGrpSpPr/>
          <p:nvPr/>
        </p:nvGrpSpPr>
        <p:grpSpPr>
          <a:xfrm>
            <a:off x="4750887" y="3905119"/>
            <a:ext cx="769686" cy="781287"/>
            <a:chOff x="4420248" y="5325487"/>
            <a:chExt cx="1091621" cy="1108075"/>
          </a:xfrm>
          <a:solidFill>
            <a:srgbClr val="000000"/>
          </a:solidFill>
        </p:grpSpPr>
        <p:grpSp>
          <p:nvGrpSpPr>
            <p:cNvPr id="242" name="Graphic 3">
              <a:extLst>
                <a:ext uri="{FF2B5EF4-FFF2-40B4-BE49-F238E27FC236}">
                  <a16:creationId xmlns:a16="http://schemas.microsoft.com/office/drawing/2014/main" id="{1B8A264D-7117-42BC-A3A9-DCA109DCCDE6}"/>
                </a:ext>
              </a:extLst>
            </p:cNvPr>
            <p:cNvGrpSpPr/>
            <p:nvPr/>
          </p:nvGrpSpPr>
          <p:grpSpPr>
            <a:xfrm>
              <a:off x="4420248" y="5325487"/>
              <a:ext cx="965453" cy="1091619"/>
              <a:chOff x="4420248" y="5325487"/>
              <a:chExt cx="965453" cy="1091619"/>
            </a:xfrm>
            <a:grpFill/>
          </p:grpSpPr>
          <p:sp>
            <p:nvSpPr>
              <p:cNvPr id="275" name="Freeform 274">
                <a:extLst>
                  <a:ext uri="{FF2B5EF4-FFF2-40B4-BE49-F238E27FC236}">
                    <a16:creationId xmlns:a16="http://schemas.microsoft.com/office/drawing/2014/main" id="{E943DF01-EF59-00C5-D4BA-0DDF97C9A63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pPr algn="l" rtl="0"/>
                <a:endParaRPr lang="en-US"/>
              </a:p>
            </p:txBody>
          </p:sp>
          <p:sp>
            <p:nvSpPr>
              <p:cNvPr id="277" name="Freeform 276">
                <a:extLst>
                  <a:ext uri="{FF2B5EF4-FFF2-40B4-BE49-F238E27FC236}">
                    <a16:creationId xmlns:a16="http://schemas.microsoft.com/office/drawing/2014/main" id="{727CD5B0-7A95-802E-B9AC-38F731237B84}"/>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pPr algn="l" rtl="0"/>
                <a:endParaRPr lang="en-US"/>
              </a:p>
            </p:txBody>
          </p:sp>
          <p:sp>
            <p:nvSpPr>
              <p:cNvPr id="286" name="Freeform 285">
                <a:extLst>
                  <a:ext uri="{FF2B5EF4-FFF2-40B4-BE49-F238E27FC236}">
                    <a16:creationId xmlns:a16="http://schemas.microsoft.com/office/drawing/2014/main" id="{CBC140CB-992D-B03C-9810-A4D32D54ABE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pPr algn="l" rtl="0"/>
                <a:endParaRPr lang="en-US"/>
              </a:p>
            </p:txBody>
          </p:sp>
          <p:sp>
            <p:nvSpPr>
              <p:cNvPr id="287" name="Freeform 286">
                <a:extLst>
                  <a:ext uri="{FF2B5EF4-FFF2-40B4-BE49-F238E27FC236}">
                    <a16:creationId xmlns:a16="http://schemas.microsoft.com/office/drawing/2014/main" id="{6E9BC159-2CAF-5B09-4B7C-CEF36C219238}"/>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pPr algn="l" rtl="0"/>
                <a:endParaRPr lang="en-US"/>
              </a:p>
            </p:txBody>
          </p:sp>
          <p:sp>
            <p:nvSpPr>
              <p:cNvPr id="288" name="Freeform 287">
                <a:extLst>
                  <a:ext uri="{FF2B5EF4-FFF2-40B4-BE49-F238E27FC236}">
                    <a16:creationId xmlns:a16="http://schemas.microsoft.com/office/drawing/2014/main" id="{DD2F3977-D819-458C-D002-CD3B423CE7F3}"/>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pPr algn="l" rtl="0"/>
                <a:endParaRPr lang="en-US"/>
              </a:p>
            </p:txBody>
          </p:sp>
          <p:sp>
            <p:nvSpPr>
              <p:cNvPr id="289" name="Freeform 288">
                <a:extLst>
                  <a:ext uri="{FF2B5EF4-FFF2-40B4-BE49-F238E27FC236}">
                    <a16:creationId xmlns:a16="http://schemas.microsoft.com/office/drawing/2014/main" id="{2D673CB1-0190-CCF1-C8AB-D8299F70C4AD}"/>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pPr algn="l" rtl="0"/>
                <a:endParaRPr lang="en-US"/>
              </a:p>
            </p:txBody>
          </p:sp>
          <p:sp>
            <p:nvSpPr>
              <p:cNvPr id="290" name="Freeform 289">
                <a:extLst>
                  <a:ext uri="{FF2B5EF4-FFF2-40B4-BE49-F238E27FC236}">
                    <a16:creationId xmlns:a16="http://schemas.microsoft.com/office/drawing/2014/main" id="{BDF65815-AEB4-4EDF-343B-9722C1C68BF8}"/>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pPr algn="l" rtl="0"/>
                <a:endParaRPr lang="en-US"/>
              </a:p>
            </p:txBody>
          </p:sp>
          <p:sp>
            <p:nvSpPr>
              <p:cNvPr id="293" name="Freeform 292">
                <a:extLst>
                  <a:ext uri="{FF2B5EF4-FFF2-40B4-BE49-F238E27FC236}">
                    <a16:creationId xmlns:a16="http://schemas.microsoft.com/office/drawing/2014/main" id="{BFAAABAA-B047-DBDE-4EBB-D3A521561E40}"/>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pPr algn="l" rtl="0"/>
                <a:endParaRPr lang="en-US"/>
              </a:p>
            </p:txBody>
          </p:sp>
        </p:grpSp>
        <p:sp>
          <p:nvSpPr>
            <p:cNvPr id="243" name="Freeform 242">
              <a:extLst>
                <a:ext uri="{FF2B5EF4-FFF2-40B4-BE49-F238E27FC236}">
                  <a16:creationId xmlns:a16="http://schemas.microsoft.com/office/drawing/2014/main" id="{605AD33E-99C6-B677-D456-DE852AFFF9FA}"/>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pPr algn="l" rtl="0"/>
              <a:endParaRPr lang="en-US"/>
            </a:p>
          </p:txBody>
        </p:sp>
        <p:sp>
          <p:nvSpPr>
            <p:cNvPr id="246" name="Freeform 245">
              <a:extLst>
                <a:ext uri="{FF2B5EF4-FFF2-40B4-BE49-F238E27FC236}">
                  <a16:creationId xmlns:a16="http://schemas.microsoft.com/office/drawing/2014/main" id="{2EC8F7F4-61FD-17B1-E1AC-E4886F604B49}"/>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pPr algn="l" rtl="0"/>
              <a:endParaRPr lang="en-US"/>
            </a:p>
          </p:txBody>
        </p:sp>
        <p:sp>
          <p:nvSpPr>
            <p:cNvPr id="258" name="Freeform 257">
              <a:extLst>
                <a:ext uri="{FF2B5EF4-FFF2-40B4-BE49-F238E27FC236}">
                  <a16:creationId xmlns:a16="http://schemas.microsoft.com/office/drawing/2014/main" id="{7A03E9A6-C7B9-9A71-EA94-445545739EAE}"/>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pPr algn="l" rtl="0"/>
              <a:endParaRPr lang="en-US"/>
            </a:p>
          </p:txBody>
        </p:sp>
        <p:sp>
          <p:nvSpPr>
            <p:cNvPr id="259" name="Freeform 258">
              <a:extLst>
                <a:ext uri="{FF2B5EF4-FFF2-40B4-BE49-F238E27FC236}">
                  <a16:creationId xmlns:a16="http://schemas.microsoft.com/office/drawing/2014/main" id="{EB54F1EB-B1F0-301E-ACBB-5AE16B017427}"/>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pPr algn="l" rtl="0"/>
              <a:endParaRPr lang="en-US"/>
            </a:p>
          </p:txBody>
        </p:sp>
        <p:sp>
          <p:nvSpPr>
            <p:cNvPr id="260" name="Freeform 259">
              <a:extLst>
                <a:ext uri="{FF2B5EF4-FFF2-40B4-BE49-F238E27FC236}">
                  <a16:creationId xmlns:a16="http://schemas.microsoft.com/office/drawing/2014/main" id="{A98469FD-2889-F872-BD88-880DBDA45E04}"/>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pPr algn="l" rtl="0"/>
              <a:endParaRPr lang="en-US"/>
            </a:p>
          </p:txBody>
        </p:sp>
        <p:sp>
          <p:nvSpPr>
            <p:cNvPr id="261" name="Freeform 260">
              <a:extLst>
                <a:ext uri="{FF2B5EF4-FFF2-40B4-BE49-F238E27FC236}">
                  <a16:creationId xmlns:a16="http://schemas.microsoft.com/office/drawing/2014/main" id="{1FE4C681-1890-06AB-C617-086CB8E5E14A}"/>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pPr algn="l" rtl="0"/>
              <a:endParaRPr lang="en-US"/>
            </a:p>
          </p:txBody>
        </p:sp>
        <p:sp>
          <p:nvSpPr>
            <p:cNvPr id="262" name="Freeform 261">
              <a:extLst>
                <a:ext uri="{FF2B5EF4-FFF2-40B4-BE49-F238E27FC236}">
                  <a16:creationId xmlns:a16="http://schemas.microsoft.com/office/drawing/2014/main" id="{F3E7C8AE-78AC-FB8E-28D8-0864876DF338}"/>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pPr algn="l" rtl="0"/>
              <a:endParaRPr lang="en-US"/>
            </a:p>
          </p:txBody>
        </p:sp>
        <p:sp>
          <p:nvSpPr>
            <p:cNvPr id="263" name="Freeform 262">
              <a:extLst>
                <a:ext uri="{FF2B5EF4-FFF2-40B4-BE49-F238E27FC236}">
                  <a16:creationId xmlns:a16="http://schemas.microsoft.com/office/drawing/2014/main" id="{FE0789E7-8839-A742-EBDD-56B34045D0A9}"/>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pPr algn="l" rtl="0"/>
              <a:endParaRPr lang="en-US"/>
            </a:p>
          </p:txBody>
        </p:sp>
        <p:sp>
          <p:nvSpPr>
            <p:cNvPr id="264" name="Freeform 263">
              <a:extLst>
                <a:ext uri="{FF2B5EF4-FFF2-40B4-BE49-F238E27FC236}">
                  <a16:creationId xmlns:a16="http://schemas.microsoft.com/office/drawing/2014/main" id="{58C3529A-8579-DAC3-8D13-5598DE6EE32B}"/>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pPr algn="l" rtl="0"/>
              <a:endParaRPr lang="en-US"/>
            </a:p>
          </p:txBody>
        </p:sp>
        <p:sp>
          <p:nvSpPr>
            <p:cNvPr id="266" name="Freeform 265">
              <a:extLst>
                <a:ext uri="{FF2B5EF4-FFF2-40B4-BE49-F238E27FC236}">
                  <a16:creationId xmlns:a16="http://schemas.microsoft.com/office/drawing/2014/main" id="{409345FC-5E96-6B79-6806-EB0F25F83991}"/>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pPr algn="l" rtl="0"/>
              <a:endParaRPr lang="en-US"/>
            </a:p>
          </p:txBody>
        </p:sp>
        <p:sp>
          <p:nvSpPr>
            <p:cNvPr id="267" name="Freeform 266">
              <a:extLst>
                <a:ext uri="{FF2B5EF4-FFF2-40B4-BE49-F238E27FC236}">
                  <a16:creationId xmlns:a16="http://schemas.microsoft.com/office/drawing/2014/main" id="{72C2B351-AF66-483F-9ACE-5987F0682C67}"/>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pPr algn="l" rtl="0"/>
              <a:endParaRPr lang="en-US"/>
            </a:p>
          </p:txBody>
        </p:sp>
      </p:grpSp>
      <p:grpSp>
        <p:nvGrpSpPr>
          <p:cNvPr id="315" name="Graphic 3">
            <a:extLst>
              <a:ext uri="{FF2B5EF4-FFF2-40B4-BE49-F238E27FC236}">
                <a16:creationId xmlns:a16="http://schemas.microsoft.com/office/drawing/2014/main" id="{B8472315-19AD-6742-83E7-B57E25437C18}"/>
              </a:ext>
            </a:extLst>
          </p:cNvPr>
          <p:cNvGrpSpPr/>
          <p:nvPr/>
        </p:nvGrpSpPr>
        <p:grpSpPr>
          <a:xfrm>
            <a:off x="3761863" y="2333689"/>
            <a:ext cx="855743" cy="823323"/>
            <a:chOff x="2451513" y="5314516"/>
            <a:chExt cx="1088992" cy="1047735"/>
          </a:xfrm>
          <a:solidFill>
            <a:srgbClr val="000000"/>
          </a:solidFill>
        </p:grpSpPr>
        <p:grpSp>
          <p:nvGrpSpPr>
            <p:cNvPr id="316" name="Graphic 3">
              <a:extLst>
                <a:ext uri="{FF2B5EF4-FFF2-40B4-BE49-F238E27FC236}">
                  <a16:creationId xmlns:a16="http://schemas.microsoft.com/office/drawing/2014/main" id="{142256AD-B9BD-E72F-DB9B-BEB648303DB6}"/>
                </a:ext>
              </a:extLst>
            </p:cNvPr>
            <p:cNvGrpSpPr/>
            <p:nvPr/>
          </p:nvGrpSpPr>
          <p:grpSpPr>
            <a:xfrm>
              <a:off x="2451513" y="5314516"/>
              <a:ext cx="1088992" cy="1047735"/>
              <a:chOff x="2451513" y="5314516"/>
              <a:chExt cx="1088992" cy="1047735"/>
            </a:xfrm>
            <a:grpFill/>
          </p:grpSpPr>
          <p:sp>
            <p:nvSpPr>
              <p:cNvPr id="318" name="Freeform 317">
                <a:extLst>
                  <a:ext uri="{FF2B5EF4-FFF2-40B4-BE49-F238E27FC236}">
                    <a16:creationId xmlns:a16="http://schemas.microsoft.com/office/drawing/2014/main" id="{840EFBCC-9465-00E2-8F95-32448D4E5D3A}"/>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pPr algn="l" rtl="0"/>
                <a:endParaRPr lang="en-US"/>
              </a:p>
            </p:txBody>
          </p:sp>
          <p:sp>
            <p:nvSpPr>
              <p:cNvPr id="319" name="Freeform 318">
                <a:extLst>
                  <a:ext uri="{FF2B5EF4-FFF2-40B4-BE49-F238E27FC236}">
                    <a16:creationId xmlns:a16="http://schemas.microsoft.com/office/drawing/2014/main" id="{E3F26F2F-3B63-7FE5-9B45-27F4184A4F6B}"/>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pPr algn="l" rtl="0"/>
                <a:endParaRPr lang="en-US"/>
              </a:p>
            </p:txBody>
          </p:sp>
          <p:sp>
            <p:nvSpPr>
              <p:cNvPr id="320" name="Freeform 319">
                <a:extLst>
                  <a:ext uri="{FF2B5EF4-FFF2-40B4-BE49-F238E27FC236}">
                    <a16:creationId xmlns:a16="http://schemas.microsoft.com/office/drawing/2014/main" id="{E327B290-BED5-115A-BEA3-CE81F9D55E4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pPr algn="l" rtl="0"/>
                <a:endParaRPr lang="en-US"/>
              </a:p>
            </p:txBody>
          </p:sp>
        </p:grpSp>
        <p:sp>
          <p:nvSpPr>
            <p:cNvPr id="317" name="Freeform 316">
              <a:extLst>
                <a:ext uri="{FF2B5EF4-FFF2-40B4-BE49-F238E27FC236}">
                  <a16:creationId xmlns:a16="http://schemas.microsoft.com/office/drawing/2014/main" id="{98C37826-62F6-407D-9E49-58603298E010}"/>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pPr algn="l" rtl="0"/>
              <a:endParaRPr lang="en-US"/>
            </a:p>
          </p:txBody>
        </p:sp>
      </p:grpSp>
      <p:grpSp>
        <p:nvGrpSpPr>
          <p:cNvPr id="331" name="Graphic 3">
            <a:extLst>
              <a:ext uri="{FF2B5EF4-FFF2-40B4-BE49-F238E27FC236}">
                <a16:creationId xmlns:a16="http://schemas.microsoft.com/office/drawing/2014/main" id="{358900F1-EC30-3F0B-CC60-0896ACF9314C}"/>
              </a:ext>
            </a:extLst>
          </p:cNvPr>
          <p:cNvGrpSpPr/>
          <p:nvPr/>
        </p:nvGrpSpPr>
        <p:grpSpPr>
          <a:xfrm>
            <a:off x="3509998" y="7593129"/>
            <a:ext cx="786583" cy="800545"/>
            <a:chOff x="8424689" y="1951807"/>
            <a:chExt cx="1086136" cy="1105415"/>
          </a:xfrm>
          <a:solidFill>
            <a:srgbClr val="000000"/>
          </a:solidFill>
        </p:grpSpPr>
        <p:grpSp>
          <p:nvGrpSpPr>
            <p:cNvPr id="332" name="Graphic 3">
              <a:extLst>
                <a:ext uri="{FF2B5EF4-FFF2-40B4-BE49-F238E27FC236}">
                  <a16:creationId xmlns:a16="http://schemas.microsoft.com/office/drawing/2014/main" id="{016A9267-A172-55F9-C60C-A77CA099FE0C}"/>
                </a:ext>
              </a:extLst>
            </p:cNvPr>
            <p:cNvGrpSpPr/>
            <p:nvPr/>
          </p:nvGrpSpPr>
          <p:grpSpPr>
            <a:xfrm>
              <a:off x="8424689" y="1951807"/>
              <a:ext cx="1086136" cy="1105415"/>
              <a:chOff x="8424689" y="1951807"/>
              <a:chExt cx="1086136" cy="1105415"/>
            </a:xfrm>
            <a:grpFill/>
          </p:grpSpPr>
          <p:sp>
            <p:nvSpPr>
              <p:cNvPr id="339" name="Freeform 338">
                <a:extLst>
                  <a:ext uri="{FF2B5EF4-FFF2-40B4-BE49-F238E27FC236}">
                    <a16:creationId xmlns:a16="http://schemas.microsoft.com/office/drawing/2014/main" id="{6A60243D-CFA6-1693-E51C-DCFAD6D9B244}"/>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pPr algn="l" rtl="0"/>
                <a:endParaRPr lang="en-US"/>
              </a:p>
            </p:txBody>
          </p:sp>
          <p:sp>
            <p:nvSpPr>
              <p:cNvPr id="340" name="Freeform 339">
                <a:extLst>
                  <a:ext uri="{FF2B5EF4-FFF2-40B4-BE49-F238E27FC236}">
                    <a16:creationId xmlns:a16="http://schemas.microsoft.com/office/drawing/2014/main" id="{61A776F8-2C23-AF26-1B0D-C88F212870DB}"/>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pPr algn="l" rtl="0"/>
                <a:endParaRPr lang="en-US"/>
              </a:p>
            </p:txBody>
          </p:sp>
          <p:sp>
            <p:nvSpPr>
              <p:cNvPr id="341" name="Freeform 340">
                <a:extLst>
                  <a:ext uri="{FF2B5EF4-FFF2-40B4-BE49-F238E27FC236}">
                    <a16:creationId xmlns:a16="http://schemas.microsoft.com/office/drawing/2014/main" id="{53B1EC4D-05AE-E861-22B6-3DA33B8F46B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pPr algn="l" rtl="0"/>
                <a:endParaRPr lang="en-US"/>
              </a:p>
            </p:txBody>
          </p:sp>
          <p:sp>
            <p:nvSpPr>
              <p:cNvPr id="342" name="Freeform 341">
                <a:extLst>
                  <a:ext uri="{FF2B5EF4-FFF2-40B4-BE49-F238E27FC236}">
                    <a16:creationId xmlns:a16="http://schemas.microsoft.com/office/drawing/2014/main" id="{2FBD5CA9-2E4F-1641-7C08-1EF6058BE316}"/>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pPr algn="l" rtl="0"/>
                <a:endParaRPr lang="en-US"/>
              </a:p>
            </p:txBody>
          </p:sp>
          <p:sp>
            <p:nvSpPr>
              <p:cNvPr id="343" name="Freeform 342">
                <a:extLst>
                  <a:ext uri="{FF2B5EF4-FFF2-40B4-BE49-F238E27FC236}">
                    <a16:creationId xmlns:a16="http://schemas.microsoft.com/office/drawing/2014/main" id="{FF2BF4EE-6D02-F400-9AD9-7AFDE3F99C16}"/>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344" name="Freeform 343">
                <a:extLst>
                  <a:ext uri="{FF2B5EF4-FFF2-40B4-BE49-F238E27FC236}">
                    <a16:creationId xmlns:a16="http://schemas.microsoft.com/office/drawing/2014/main" id="{6E9112CF-A570-A0FD-0A0C-F8F111E62FB2}"/>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pPr algn="l" rtl="0"/>
                <a:endParaRPr lang="en-US"/>
              </a:p>
            </p:txBody>
          </p:sp>
          <p:sp>
            <p:nvSpPr>
              <p:cNvPr id="345" name="Freeform 344">
                <a:extLst>
                  <a:ext uri="{FF2B5EF4-FFF2-40B4-BE49-F238E27FC236}">
                    <a16:creationId xmlns:a16="http://schemas.microsoft.com/office/drawing/2014/main" id="{70D0F90F-9DBA-E952-2700-9CD7E901AC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pPr algn="l" rtl="0"/>
                <a:endParaRPr lang="en-US"/>
              </a:p>
            </p:txBody>
          </p:sp>
          <p:sp>
            <p:nvSpPr>
              <p:cNvPr id="346" name="Freeform 345">
                <a:extLst>
                  <a:ext uri="{FF2B5EF4-FFF2-40B4-BE49-F238E27FC236}">
                    <a16:creationId xmlns:a16="http://schemas.microsoft.com/office/drawing/2014/main" id="{072FE4F9-F74A-7F8C-8203-02D6D43EBE37}"/>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347" name="Freeform 346">
                <a:extLst>
                  <a:ext uri="{FF2B5EF4-FFF2-40B4-BE49-F238E27FC236}">
                    <a16:creationId xmlns:a16="http://schemas.microsoft.com/office/drawing/2014/main" id="{2B47E560-B7FC-D846-5990-961DBE29D6D0}"/>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48" name="Freeform 347">
                <a:extLst>
                  <a:ext uri="{FF2B5EF4-FFF2-40B4-BE49-F238E27FC236}">
                    <a16:creationId xmlns:a16="http://schemas.microsoft.com/office/drawing/2014/main" id="{5C130BB1-31AB-6679-B7FB-7BECF49A75B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pPr algn="l" rtl="0"/>
                <a:endParaRPr lang="en-US"/>
              </a:p>
            </p:txBody>
          </p:sp>
          <p:sp>
            <p:nvSpPr>
              <p:cNvPr id="357" name="Freeform 356">
                <a:extLst>
                  <a:ext uri="{FF2B5EF4-FFF2-40B4-BE49-F238E27FC236}">
                    <a16:creationId xmlns:a16="http://schemas.microsoft.com/office/drawing/2014/main" id="{C89E150F-34A1-5A23-45BC-D8468EE03264}"/>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358" name="Freeform 357">
                <a:extLst>
                  <a:ext uri="{FF2B5EF4-FFF2-40B4-BE49-F238E27FC236}">
                    <a16:creationId xmlns:a16="http://schemas.microsoft.com/office/drawing/2014/main" id="{C922A2E8-08BC-E256-0CA5-DCD27F48E333}"/>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pPr algn="l" rtl="0"/>
                <a:endParaRPr lang="en-US"/>
              </a:p>
            </p:txBody>
          </p:sp>
          <p:sp>
            <p:nvSpPr>
              <p:cNvPr id="359" name="Freeform 358">
                <a:extLst>
                  <a:ext uri="{FF2B5EF4-FFF2-40B4-BE49-F238E27FC236}">
                    <a16:creationId xmlns:a16="http://schemas.microsoft.com/office/drawing/2014/main" id="{BD96E69A-80EE-E3F5-39E1-EA6E58E3721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pPr algn="l" rtl="0"/>
                <a:endParaRPr lang="en-US"/>
              </a:p>
            </p:txBody>
          </p:sp>
          <p:sp>
            <p:nvSpPr>
              <p:cNvPr id="377" name="Freeform 376">
                <a:extLst>
                  <a:ext uri="{FF2B5EF4-FFF2-40B4-BE49-F238E27FC236}">
                    <a16:creationId xmlns:a16="http://schemas.microsoft.com/office/drawing/2014/main" id="{379E8E7D-79A2-0918-DBCC-52AA6995D19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pPr algn="l" rtl="0"/>
                <a:endParaRPr lang="en-US"/>
              </a:p>
            </p:txBody>
          </p:sp>
          <p:sp>
            <p:nvSpPr>
              <p:cNvPr id="379" name="Freeform 378">
                <a:extLst>
                  <a:ext uri="{FF2B5EF4-FFF2-40B4-BE49-F238E27FC236}">
                    <a16:creationId xmlns:a16="http://schemas.microsoft.com/office/drawing/2014/main" id="{9E63CD70-F8FF-28CF-FC3E-606459BE7DAB}"/>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pPr algn="l" rtl="0"/>
                <a:endParaRPr lang="en-US"/>
              </a:p>
            </p:txBody>
          </p:sp>
          <p:sp>
            <p:nvSpPr>
              <p:cNvPr id="389" name="Freeform 388">
                <a:extLst>
                  <a:ext uri="{FF2B5EF4-FFF2-40B4-BE49-F238E27FC236}">
                    <a16:creationId xmlns:a16="http://schemas.microsoft.com/office/drawing/2014/main" id="{5623FAC8-399D-4404-3D67-E7A89562D57A}"/>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390" name="Freeform 389">
                <a:extLst>
                  <a:ext uri="{FF2B5EF4-FFF2-40B4-BE49-F238E27FC236}">
                    <a16:creationId xmlns:a16="http://schemas.microsoft.com/office/drawing/2014/main" id="{8E00CB35-E2FF-3A96-EE14-BAFB35E594F0}"/>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pPr algn="l" rtl="0"/>
                <a:endParaRPr lang="en-US"/>
              </a:p>
            </p:txBody>
          </p:sp>
          <p:sp>
            <p:nvSpPr>
              <p:cNvPr id="391" name="Freeform 390">
                <a:extLst>
                  <a:ext uri="{FF2B5EF4-FFF2-40B4-BE49-F238E27FC236}">
                    <a16:creationId xmlns:a16="http://schemas.microsoft.com/office/drawing/2014/main" id="{8D6384DE-824D-33A4-F5A7-529CEC29FFE8}"/>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pPr algn="l" rtl="0"/>
                <a:endParaRPr lang="en-US"/>
              </a:p>
            </p:txBody>
          </p:sp>
          <p:sp>
            <p:nvSpPr>
              <p:cNvPr id="392" name="Freeform 391">
                <a:extLst>
                  <a:ext uri="{FF2B5EF4-FFF2-40B4-BE49-F238E27FC236}">
                    <a16:creationId xmlns:a16="http://schemas.microsoft.com/office/drawing/2014/main" id="{1E2E7A34-30D3-9930-75D0-F480C4483F4A}"/>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pPr algn="l" rtl="0"/>
                <a:endParaRPr lang="en-US"/>
              </a:p>
            </p:txBody>
          </p:sp>
          <p:sp>
            <p:nvSpPr>
              <p:cNvPr id="394" name="Freeform 393">
                <a:extLst>
                  <a:ext uri="{FF2B5EF4-FFF2-40B4-BE49-F238E27FC236}">
                    <a16:creationId xmlns:a16="http://schemas.microsoft.com/office/drawing/2014/main" id="{3B61DE6C-6A0E-2BD6-93D5-9EC7DDAF6B76}"/>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96" name="Freeform 395">
                <a:extLst>
                  <a:ext uri="{FF2B5EF4-FFF2-40B4-BE49-F238E27FC236}">
                    <a16:creationId xmlns:a16="http://schemas.microsoft.com/office/drawing/2014/main" id="{1C0035B9-E738-F41A-221F-55638F8180AC}"/>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97" name="Freeform 396">
                <a:extLst>
                  <a:ext uri="{FF2B5EF4-FFF2-40B4-BE49-F238E27FC236}">
                    <a16:creationId xmlns:a16="http://schemas.microsoft.com/office/drawing/2014/main" id="{760DB640-D311-CAF7-BFFA-D4D79FD81C3D}"/>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98" name="Freeform 397">
                <a:extLst>
                  <a:ext uri="{FF2B5EF4-FFF2-40B4-BE49-F238E27FC236}">
                    <a16:creationId xmlns:a16="http://schemas.microsoft.com/office/drawing/2014/main" id="{B0A0BAFB-0837-8ACF-BFB2-9BA2E1C40C12}"/>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pPr algn="l" rtl="0"/>
                <a:endParaRPr lang="en-US"/>
              </a:p>
            </p:txBody>
          </p:sp>
          <p:sp>
            <p:nvSpPr>
              <p:cNvPr id="399" name="Freeform 398">
                <a:extLst>
                  <a:ext uri="{FF2B5EF4-FFF2-40B4-BE49-F238E27FC236}">
                    <a16:creationId xmlns:a16="http://schemas.microsoft.com/office/drawing/2014/main" id="{FB030B88-6A1F-52B5-1110-2BAB200592D9}"/>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pPr algn="l" rtl="0"/>
                <a:endParaRPr lang="en-US"/>
              </a:p>
            </p:txBody>
          </p:sp>
          <p:sp>
            <p:nvSpPr>
              <p:cNvPr id="400" name="Freeform 399">
                <a:extLst>
                  <a:ext uri="{FF2B5EF4-FFF2-40B4-BE49-F238E27FC236}">
                    <a16:creationId xmlns:a16="http://schemas.microsoft.com/office/drawing/2014/main" id="{BACD7BFB-91AB-9E7E-79BC-AD4281EF8F64}"/>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1" name="Freeform 400">
                <a:extLst>
                  <a:ext uri="{FF2B5EF4-FFF2-40B4-BE49-F238E27FC236}">
                    <a16:creationId xmlns:a16="http://schemas.microsoft.com/office/drawing/2014/main" id="{D3CD8A7A-0A3C-7594-958E-8C8FB75EEF48}"/>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2" name="Freeform 401">
                <a:extLst>
                  <a:ext uri="{FF2B5EF4-FFF2-40B4-BE49-F238E27FC236}">
                    <a16:creationId xmlns:a16="http://schemas.microsoft.com/office/drawing/2014/main" id="{65CDA886-CB7C-8BD5-5648-047A8359A8F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pPr algn="l" rtl="0"/>
                <a:endParaRPr lang="en-US"/>
              </a:p>
            </p:txBody>
          </p:sp>
          <p:sp>
            <p:nvSpPr>
              <p:cNvPr id="403" name="Freeform 402">
                <a:extLst>
                  <a:ext uri="{FF2B5EF4-FFF2-40B4-BE49-F238E27FC236}">
                    <a16:creationId xmlns:a16="http://schemas.microsoft.com/office/drawing/2014/main" id="{77083E5B-BFE0-E594-71CB-AE45D2355116}"/>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404" name="Freeform 403">
                <a:extLst>
                  <a:ext uri="{FF2B5EF4-FFF2-40B4-BE49-F238E27FC236}">
                    <a16:creationId xmlns:a16="http://schemas.microsoft.com/office/drawing/2014/main" id="{18874B86-4D2C-53DA-A3FB-BC17AB41A423}"/>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5" name="Freeform 404">
                <a:extLst>
                  <a:ext uri="{FF2B5EF4-FFF2-40B4-BE49-F238E27FC236}">
                    <a16:creationId xmlns:a16="http://schemas.microsoft.com/office/drawing/2014/main" id="{18C19C50-B58D-3630-1D9B-93D53F6713EE}"/>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6" name="Freeform 405">
                <a:extLst>
                  <a:ext uri="{FF2B5EF4-FFF2-40B4-BE49-F238E27FC236}">
                    <a16:creationId xmlns:a16="http://schemas.microsoft.com/office/drawing/2014/main" id="{D479F309-D260-9D69-09F7-8E837302D5F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pPr algn="l" rtl="0"/>
                <a:endParaRPr lang="en-US"/>
              </a:p>
            </p:txBody>
          </p:sp>
        </p:grpSp>
        <p:grpSp>
          <p:nvGrpSpPr>
            <p:cNvPr id="333" name="Graphic 3">
              <a:extLst>
                <a:ext uri="{FF2B5EF4-FFF2-40B4-BE49-F238E27FC236}">
                  <a16:creationId xmlns:a16="http://schemas.microsoft.com/office/drawing/2014/main" id="{73B0E0B5-F768-AEA0-7271-1E360CE53BFE}"/>
                </a:ext>
              </a:extLst>
            </p:cNvPr>
            <p:cNvGrpSpPr/>
            <p:nvPr/>
          </p:nvGrpSpPr>
          <p:grpSpPr>
            <a:xfrm>
              <a:off x="8623774" y="2128475"/>
              <a:ext cx="506941" cy="300655"/>
              <a:chOff x="8623774" y="2128475"/>
              <a:chExt cx="506941" cy="300655"/>
            </a:xfrm>
            <a:grpFill/>
          </p:grpSpPr>
          <p:grpSp>
            <p:nvGrpSpPr>
              <p:cNvPr id="334" name="Graphic 3">
                <a:extLst>
                  <a:ext uri="{FF2B5EF4-FFF2-40B4-BE49-F238E27FC236}">
                    <a16:creationId xmlns:a16="http://schemas.microsoft.com/office/drawing/2014/main" id="{63E62D05-F44D-4A59-8506-3D52D87026B8}"/>
                  </a:ext>
                </a:extLst>
              </p:cNvPr>
              <p:cNvGrpSpPr/>
              <p:nvPr/>
            </p:nvGrpSpPr>
            <p:grpSpPr>
              <a:xfrm>
                <a:off x="8623774" y="2128475"/>
                <a:ext cx="506941" cy="221114"/>
                <a:chOff x="8623774" y="2128475"/>
                <a:chExt cx="506941" cy="221114"/>
              </a:xfrm>
              <a:grpFill/>
            </p:grpSpPr>
            <p:sp>
              <p:nvSpPr>
                <p:cNvPr id="337" name="Freeform 336">
                  <a:extLst>
                    <a:ext uri="{FF2B5EF4-FFF2-40B4-BE49-F238E27FC236}">
                      <a16:creationId xmlns:a16="http://schemas.microsoft.com/office/drawing/2014/main" id="{E87A82DD-38A8-53ED-0E70-20737C0D1E1C}"/>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pPr algn="l" rtl="0"/>
                  <a:endParaRPr lang="en-US"/>
                </a:p>
              </p:txBody>
            </p:sp>
            <p:sp>
              <p:nvSpPr>
                <p:cNvPr id="338" name="Freeform 337">
                  <a:extLst>
                    <a:ext uri="{FF2B5EF4-FFF2-40B4-BE49-F238E27FC236}">
                      <a16:creationId xmlns:a16="http://schemas.microsoft.com/office/drawing/2014/main" id="{D56C32B5-318C-8633-3A6F-851CD0E6FD71}"/>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pPr algn="l" rtl="0"/>
                  <a:endParaRPr lang="en-US"/>
                </a:p>
              </p:txBody>
            </p:sp>
          </p:grpSp>
          <p:sp>
            <p:nvSpPr>
              <p:cNvPr id="335" name="Freeform 334">
                <a:extLst>
                  <a:ext uri="{FF2B5EF4-FFF2-40B4-BE49-F238E27FC236}">
                    <a16:creationId xmlns:a16="http://schemas.microsoft.com/office/drawing/2014/main" id="{0982BACB-AF3B-DD2D-BAD6-06877A815FD1}"/>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pPr algn="l" rtl="0"/>
                <a:endParaRPr lang="en-US"/>
              </a:p>
            </p:txBody>
          </p:sp>
          <p:sp>
            <p:nvSpPr>
              <p:cNvPr id="336" name="Freeform 335">
                <a:extLst>
                  <a:ext uri="{FF2B5EF4-FFF2-40B4-BE49-F238E27FC236}">
                    <a16:creationId xmlns:a16="http://schemas.microsoft.com/office/drawing/2014/main" id="{ACF406AF-178C-C6F7-8507-736FDF7582E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pPr algn="l" rtl="0"/>
                <a:endParaRPr lang="en-US"/>
              </a:p>
            </p:txBody>
          </p:sp>
        </p:grpSp>
      </p:grpSp>
      <p:grpSp>
        <p:nvGrpSpPr>
          <p:cNvPr id="407" name="Group 406">
            <a:extLst>
              <a:ext uri="{FF2B5EF4-FFF2-40B4-BE49-F238E27FC236}">
                <a16:creationId xmlns:a16="http://schemas.microsoft.com/office/drawing/2014/main" id="{D6663741-46A6-96CE-0BEA-9E50C436BD4F}"/>
              </a:ext>
            </a:extLst>
          </p:cNvPr>
          <p:cNvGrpSpPr/>
          <p:nvPr/>
        </p:nvGrpSpPr>
        <p:grpSpPr>
          <a:xfrm>
            <a:off x="2461171" y="6165773"/>
            <a:ext cx="780332" cy="887615"/>
            <a:chOff x="4399598" y="3487288"/>
            <a:chExt cx="1901119" cy="2162492"/>
          </a:xfrm>
          <a:solidFill>
            <a:srgbClr val="000000"/>
          </a:solidFill>
        </p:grpSpPr>
        <p:sp>
          <p:nvSpPr>
            <p:cNvPr id="408" name="Freeform 407">
              <a:extLst>
                <a:ext uri="{FF2B5EF4-FFF2-40B4-BE49-F238E27FC236}">
                  <a16:creationId xmlns:a16="http://schemas.microsoft.com/office/drawing/2014/main" id="{58AE8F87-589F-7B3A-EE3E-669ED089E0A5}"/>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pPr algn="l" rtl="0"/>
              <a:endParaRPr lang="en-US"/>
            </a:p>
          </p:txBody>
        </p:sp>
        <p:grpSp>
          <p:nvGrpSpPr>
            <p:cNvPr id="409" name="Graphic 37">
              <a:extLst>
                <a:ext uri="{FF2B5EF4-FFF2-40B4-BE49-F238E27FC236}">
                  <a16:creationId xmlns:a16="http://schemas.microsoft.com/office/drawing/2014/main" id="{F6FA3C84-5259-CC7B-F4B4-5B8960FD7CD4}"/>
                </a:ext>
              </a:extLst>
            </p:cNvPr>
            <p:cNvGrpSpPr/>
            <p:nvPr/>
          </p:nvGrpSpPr>
          <p:grpSpPr>
            <a:xfrm>
              <a:off x="4399598" y="3487288"/>
              <a:ext cx="1901119" cy="2162492"/>
              <a:chOff x="4399598" y="3487288"/>
              <a:chExt cx="1901119" cy="2162492"/>
            </a:xfrm>
            <a:grpFill/>
          </p:grpSpPr>
          <p:sp>
            <p:nvSpPr>
              <p:cNvPr id="410" name="Freeform 409">
                <a:extLst>
                  <a:ext uri="{FF2B5EF4-FFF2-40B4-BE49-F238E27FC236}">
                    <a16:creationId xmlns:a16="http://schemas.microsoft.com/office/drawing/2014/main" id="{2625D635-4CF3-30F9-AA35-FFF847F050B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pPr algn="l" rtl="0"/>
                <a:endParaRPr lang="en-US"/>
              </a:p>
            </p:txBody>
          </p:sp>
          <p:sp>
            <p:nvSpPr>
              <p:cNvPr id="411" name="Freeform 410">
                <a:extLst>
                  <a:ext uri="{FF2B5EF4-FFF2-40B4-BE49-F238E27FC236}">
                    <a16:creationId xmlns:a16="http://schemas.microsoft.com/office/drawing/2014/main" id="{EE37EEA7-2AD4-1F98-64A1-7995065AD461}"/>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pPr algn="l" rtl="0"/>
                <a:endParaRPr lang="en-US"/>
              </a:p>
            </p:txBody>
          </p:sp>
          <p:sp>
            <p:nvSpPr>
              <p:cNvPr id="412" name="Freeform 411">
                <a:extLst>
                  <a:ext uri="{FF2B5EF4-FFF2-40B4-BE49-F238E27FC236}">
                    <a16:creationId xmlns:a16="http://schemas.microsoft.com/office/drawing/2014/main" id="{9935BE0A-1398-20DA-9629-B0B2B16A7C76}"/>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pPr algn="l" rtl="0"/>
                <a:endParaRPr lang="en-US"/>
              </a:p>
            </p:txBody>
          </p:sp>
          <p:sp>
            <p:nvSpPr>
              <p:cNvPr id="413" name="Freeform 412">
                <a:extLst>
                  <a:ext uri="{FF2B5EF4-FFF2-40B4-BE49-F238E27FC236}">
                    <a16:creationId xmlns:a16="http://schemas.microsoft.com/office/drawing/2014/main" id="{96713B31-884F-80CD-A828-54FDAFB38E87}"/>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pPr algn="l" rtl="0"/>
                <a:endParaRPr lang="en-US"/>
              </a:p>
            </p:txBody>
          </p:sp>
          <p:sp>
            <p:nvSpPr>
              <p:cNvPr id="417" name="Freeform 416">
                <a:extLst>
                  <a:ext uri="{FF2B5EF4-FFF2-40B4-BE49-F238E27FC236}">
                    <a16:creationId xmlns:a16="http://schemas.microsoft.com/office/drawing/2014/main" id="{D6F462AD-1B89-2C58-765E-FE2203B7BEC6}"/>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pPr algn="l" rtl="0"/>
                <a:endParaRPr lang="en-US"/>
              </a:p>
            </p:txBody>
          </p:sp>
          <p:sp>
            <p:nvSpPr>
              <p:cNvPr id="418" name="Freeform 417">
                <a:extLst>
                  <a:ext uri="{FF2B5EF4-FFF2-40B4-BE49-F238E27FC236}">
                    <a16:creationId xmlns:a16="http://schemas.microsoft.com/office/drawing/2014/main" id="{EB9A0594-F796-11DD-780D-90EE757A1A21}"/>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pPr algn="l" rtl="0"/>
                <a:endParaRPr lang="en-US"/>
              </a:p>
            </p:txBody>
          </p:sp>
          <p:sp>
            <p:nvSpPr>
              <p:cNvPr id="419" name="Freeform 418">
                <a:extLst>
                  <a:ext uri="{FF2B5EF4-FFF2-40B4-BE49-F238E27FC236}">
                    <a16:creationId xmlns:a16="http://schemas.microsoft.com/office/drawing/2014/main" id="{6540A0BB-DCFC-1DF0-0DE3-E13915A0B11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pPr algn="l" rtl="0"/>
                <a:endParaRPr lang="en-US"/>
              </a:p>
            </p:txBody>
          </p:sp>
          <p:sp>
            <p:nvSpPr>
              <p:cNvPr id="420" name="Freeform 419">
                <a:extLst>
                  <a:ext uri="{FF2B5EF4-FFF2-40B4-BE49-F238E27FC236}">
                    <a16:creationId xmlns:a16="http://schemas.microsoft.com/office/drawing/2014/main" id="{F06C77C8-2EE4-306D-76EB-2072D947B478}"/>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22512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EE465-9258-1EE6-CFA7-10CA70A2B26D}"/>
              </a:ext>
            </a:extLst>
          </p:cNvPr>
          <p:cNvSpPr>
            <a:spLocks noGrp="1"/>
          </p:cNvSpPr>
          <p:nvPr>
            <p:ph type="sldNum" sz="quarter" idx="4"/>
          </p:nvPr>
        </p:nvSpPr>
        <p:spPr>
          <a:xfrm>
            <a:off x="6207961" y="10077919"/>
            <a:ext cx="1047264" cy="465822"/>
          </a:xfrm>
        </p:spPr>
        <p:txBody>
          <a:bodyPr/>
          <a:lstStyle/>
          <a:p>
            <a:fld id="{CB2079F2-58AF-ED44-82D7-E04B2F6FD686}" type="slidenum">
              <a:rPr lang="en-US" sz="800" smtClean="0"/>
              <a:pPr algn="l" rtl="0"/>
              <a:t>4</a:t>
            </a:fld>
            <a:endParaRPr lang="en-US" sz="800"/>
          </a:p>
        </p:txBody>
      </p:sp>
      <p:sp>
        <p:nvSpPr>
          <p:cNvPr id="4" name="Rectangle 3">
            <a:extLst>
              <a:ext uri="{FF2B5EF4-FFF2-40B4-BE49-F238E27FC236}">
                <a16:creationId xmlns:a16="http://schemas.microsoft.com/office/drawing/2014/main" id="{075815BF-A426-966C-4EE7-0E850741123E}"/>
              </a:ext>
            </a:extLst>
          </p:cNvPr>
          <p:cNvSpPr/>
          <p:nvPr/>
        </p:nvSpPr>
        <p:spPr>
          <a:xfrm>
            <a:off x="312554" y="7998134"/>
            <a:ext cx="2392081" cy="307777"/>
          </a:xfrm>
          <a:prstGeom prst="rect">
            <a:avLst/>
          </a:prstGeom>
        </p:spPr>
        <p:txBody>
          <a:bodyPr wrap="square">
            <a:spAutoFit/>
          </a:bodyPr>
          <a:lstStyle/>
          <a:p>
            <a:pPr algn="l" rtl="0"/>
            <a:r>
              <a:rPr lang="en-US" sz="1400">
                <a:solidFill>
                  <a:schemeClr val="bg1"/>
                </a:solidFill>
                <a:latin typeface="Poppins" pitchFamily="2" charset="77"/>
                <a:cs typeface="Poppins" pitchFamily="2" charset="77"/>
              </a:rPr>
              <a:t>www.</a:t>
            </a:r>
            <a:r>
              <a:rPr lang="en-US" sz="1400" b="1">
                <a:solidFill>
                  <a:schemeClr val="bg1"/>
                </a:solidFill>
                <a:latin typeface="Poppins" pitchFamily="2" charset="77"/>
                <a:cs typeface="Poppins" pitchFamily="2" charset="77"/>
              </a:rPr>
              <a:t>arvostaa uudelleen</a:t>
            </a:r>
            <a:r>
              <a:rPr lang="en-US" sz="1400">
                <a:solidFill>
                  <a:schemeClr val="bg1"/>
                </a:solidFill>
                <a:latin typeface="Poppins" pitchFamily="2" charset="77"/>
                <a:cs typeface="Poppins" pitchFamily="2" charset="77"/>
              </a:rPr>
              <a:t>.eu</a:t>
            </a:r>
          </a:p>
        </p:txBody>
      </p:sp>
      <p:sp>
        <p:nvSpPr>
          <p:cNvPr id="5" name="Rectangle 4">
            <a:extLst>
              <a:ext uri="{FF2B5EF4-FFF2-40B4-BE49-F238E27FC236}">
                <a16:creationId xmlns:a16="http://schemas.microsoft.com/office/drawing/2014/main" id="{5E291A29-7060-B298-9A11-357EAF12C930}"/>
              </a:ext>
            </a:extLst>
          </p:cNvPr>
          <p:cNvSpPr/>
          <p:nvPr/>
        </p:nvSpPr>
        <p:spPr>
          <a:xfrm>
            <a:off x="0" y="4907143"/>
            <a:ext cx="7559674" cy="4691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83"/>
          </a:p>
        </p:txBody>
      </p:sp>
      <p:sp>
        <p:nvSpPr>
          <p:cNvPr id="6" name="Text Placeholder 32">
            <a:extLst>
              <a:ext uri="{FF2B5EF4-FFF2-40B4-BE49-F238E27FC236}">
                <a16:creationId xmlns:a16="http://schemas.microsoft.com/office/drawing/2014/main" id="{04584998-0127-3AE4-D5A8-7BCB61F3618E}"/>
              </a:ext>
            </a:extLst>
          </p:cNvPr>
          <p:cNvSpPr txBox="1">
            <a:spLocks/>
          </p:cNvSpPr>
          <p:nvPr/>
        </p:nvSpPr>
        <p:spPr>
          <a:xfrm>
            <a:off x="336114" y="1451730"/>
            <a:ext cx="6705373" cy="1519497"/>
          </a:xfrm>
          <a:prstGeom prst="rect">
            <a:avLst/>
          </a:prstGeom>
        </p:spPr>
        <p:txBody>
          <a:bodyPr lIns="91440" tIns="45720" rIns="91440" bIns="45720"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kern="1200">
                <a:solidFill>
                  <a:srgbClr val="000000"/>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endParaRPr lang="en-GB" b="0" i="0" dirty="0">
              <a:latin typeface="Calibri" panose="020F0502020204030204" pitchFamily="34" charset="0"/>
              <a:ea typeface="Calibri" panose="020F0502020204030204" pitchFamily="34" charset="0"/>
              <a:cs typeface="Calibri" panose="020F0502020204030204" pitchFamily="34" charset="0"/>
            </a:endParaRPr>
          </a:p>
          <a:p>
            <a:pPr rtl="0"/>
            <a:r>
              <a:rPr lang="en-GB" b="0" i="0" dirty="0">
                <a:latin typeface="Calibri" panose="020F0502020204030204" pitchFamily="34" charset="0"/>
                <a:ea typeface="Calibri" panose="020F0502020204030204" pitchFamily="34" charset="0"/>
                <a:cs typeface="Calibri" panose="020F0502020204030204" pitchFamily="34" charset="0"/>
              </a:rPr>
              <a:t>Ethical Food Entrepreneurship -</a:t>
            </a:r>
            <a:r>
              <a:rPr lang="en-GB" b="0" i="0" dirty="0" err="1">
                <a:latin typeface="Calibri" panose="020F0502020204030204" pitchFamily="34" charset="0"/>
                <a:ea typeface="Calibri" panose="020F0502020204030204" pitchFamily="34" charset="0"/>
                <a:cs typeface="Calibri" panose="020F0502020204030204" pitchFamily="34" charset="0"/>
              </a:rPr>
              <a:t>kokonaisuus</a:t>
            </a:r>
            <a:r>
              <a:rPr lang="en-GB" b="0" i="0" dirty="0">
                <a:latin typeface="Calibri" panose="020F0502020204030204" pitchFamily="34" charset="0"/>
                <a:ea typeface="Calibri" panose="020F0502020204030204" pitchFamily="34" charset="0"/>
                <a:cs typeface="Calibri" panose="020F0502020204030204" pitchFamily="34" charset="0"/>
              </a:rPr>
              <a:t> yhdistää kumppaneita Suomesta, Turkista, Portugalista, Irlannista ja Tanskasta, ja se kattaa monipuolisen asiantuntemuksen muun muassa elintarviketieteen, teknologian, innovaation, tiedonsiirron, yrittäjyyskoulutuksen ja digitaalisen oppimisen aloilta. Yhdessä näillä kumppaneilla on yhteinen päämäärä: kehittää innovatiivisia koulutusvälineitä ja strategioita, joissa elintarviketeollisuuden kestävyys ja eettiset käytännöt asetetaan etusijalle sekä korkeakouluille että ammatillisen </a:t>
            </a:r>
            <a:r>
              <a:rPr lang="en-GB" b="0" i="0" dirty="0" err="1">
                <a:latin typeface="Calibri" panose="020F0502020204030204" pitchFamily="34" charset="0"/>
                <a:ea typeface="Calibri" panose="020F0502020204030204" pitchFamily="34" charset="0"/>
                <a:cs typeface="Calibri" panose="020F0502020204030204" pitchFamily="34" charset="0"/>
              </a:rPr>
              <a:t>koulutuksen</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toimijoille</a:t>
            </a:r>
            <a:r>
              <a:rPr lang="en-GB" b="0" i="0" dirty="0">
                <a:latin typeface="Calibri" panose="020F0502020204030204" pitchFamily="34" charset="0"/>
                <a:ea typeface="Calibri" panose="020F0502020204030204" pitchFamily="34" charset="0"/>
                <a:cs typeface="Calibri" panose="020F0502020204030204" pitchFamily="34" charset="0"/>
              </a:rPr>
              <a:t>.</a:t>
            </a:r>
          </a:p>
          <a:p>
            <a:pPr rtl="0"/>
            <a:endParaRPr lang="en-GB" b="0" i="0" dirty="0">
              <a:latin typeface="Calibri" panose="020F0502020204030204" pitchFamily="34" charset="0"/>
              <a:ea typeface="Calibri" panose="020F0502020204030204" pitchFamily="34" charset="0"/>
              <a:cs typeface="Calibri" panose="020F0502020204030204" pitchFamily="34" charset="0"/>
            </a:endParaRPr>
          </a:p>
          <a:p>
            <a:pPr rtl="0"/>
            <a:r>
              <a:rPr lang="en-GB" b="0" i="0" dirty="0">
                <a:latin typeface="Calibri" panose="020F0502020204030204" pitchFamily="34" charset="0"/>
                <a:ea typeface="Calibri" panose="020F0502020204030204" pitchFamily="34" charset="0"/>
                <a:cs typeface="Calibri" panose="020F0502020204030204" pitchFamily="34" charset="0"/>
              </a:rPr>
              <a:t>Kuuden kumppanin yhteistyöllä viidessä maassa hyödynnämme merkittäviä etuja luodaksemme kokoelman kansainvälisesti </a:t>
            </a:r>
            <a:r>
              <a:rPr lang="en-GB" b="0" i="0" dirty="0" err="1">
                <a:latin typeface="Calibri" panose="020F0502020204030204" pitchFamily="34" charset="0"/>
                <a:ea typeface="Calibri" panose="020F0502020204030204" pitchFamily="34" charset="0"/>
                <a:cs typeface="Calibri" panose="020F0502020204030204" pitchFamily="34" charset="0"/>
              </a:rPr>
              <a:t>merkittäviä</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koulutusmateriaaleja</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Nämä</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materialit</a:t>
            </a:r>
            <a:r>
              <a:rPr lang="en-GB" b="0" i="0" dirty="0">
                <a:latin typeface="Calibri" panose="020F0502020204030204" pitchFamily="34" charset="0"/>
                <a:ea typeface="Calibri" panose="020F0502020204030204" pitchFamily="34" charset="0"/>
                <a:cs typeface="Calibri" panose="020F0502020204030204" pitchFamily="34" charset="0"/>
              </a:rPr>
              <a:t> on suunniteltu saavuttamaan </a:t>
            </a:r>
            <a:r>
              <a:rPr lang="en-GB" b="0" i="0" dirty="0" err="1">
                <a:latin typeface="Calibri" panose="020F0502020204030204" pitchFamily="34" charset="0"/>
                <a:ea typeface="Calibri" panose="020F0502020204030204" pitchFamily="34" charset="0"/>
                <a:cs typeface="Calibri" panose="020F0502020204030204" pitchFamily="34" charset="0"/>
              </a:rPr>
              <a:t>nopeasti</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oman</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kohderyhmänsä</a:t>
            </a:r>
            <a:r>
              <a:rPr lang="en-GB" b="0" i="0" dirty="0">
                <a:latin typeface="Calibri" panose="020F0502020204030204" pitchFamily="34" charset="0"/>
                <a:ea typeface="Calibri" panose="020F0502020204030204" pitchFamily="34" charset="0"/>
                <a:cs typeface="Calibri" panose="020F0502020204030204" pitchFamily="34" charset="0"/>
              </a:rPr>
              <a:t> ja vaikuttamaan pysyvästi </a:t>
            </a:r>
            <a:r>
              <a:rPr lang="en-GB" b="0" i="0" dirty="0" err="1">
                <a:latin typeface="Calibri" panose="020F0502020204030204" pitchFamily="34" charset="0"/>
                <a:ea typeface="Calibri" panose="020F0502020204030204" pitchFamily="34" charset="0"/>
                <a:cs typeface="Calibri" panose="020F0502020204030204" pitchFamily="34" charset="0"/>
              </a:rPr>
              <a:t>Euroopan</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Unionin</a:t>
            </a:r>
            <a:r>
              <a:rPr lang="en-GB" b="0" i="0" dirty="0">
                <a:latin typeface="Calibri" panose="020F0502020204030204" pitchFamily="34" charset="0"/>
                <a:ea typeface="Calibri" panose="020F0502020204030204" pitchFamily="34" charset="0"/>
                <a:cs typeface="Calibri" panose="020F0502020204030204" pitchFamily="34" charset="0"/>
              </a:rPr>
              <a:t> elintarvikealaan kouluttamalla tulevaa eettisten elintarvikeyrittäjien joukkoa.</a:t>
            </a:r>
          </a:p>
          <a:p>
            <a:pPr rtl="0"/>
            <a:endParaRPr lang="en-GB" b="0" i="0" dirty="0">
              <a:latin typeface="Calibri" panose="020F0502020204030204" pitchFamily="34" charset="0"/>
              <a:ea typeface="Calibri" panose="020F0502020204030204" pitchFamily="34" charset="0"/>
              <a:cs typeface="Calibri" panose="020F0502020204030204" pitchFamily="34" charset="0"/>
            </a:endParaRPr>
          </a:p>
          <a:p>
            <a:pPr rtl="0"/>
            <a:r>
              <a:rPr lang="fi-FI" b="0" i="0" dirty="0">
                <a:latin typeface="Calibri" panose="020F0502020204030204" pitchFamily="34" charset="0"/>
                <a:ea typeface="Calibri" panose="020F0502020204030204" pitchFamily="34" charset="0"/>
                <a:cs typeface="Calibri" panose="020F0502020204030204" pitchFamily="34" charset="0"/>
              </a:rPr>
              <a:t>Lisätietoja saat tutustumalla alla olevaan grafiikkaan, joka sisältää linkkejä kaikkien kumppaneidemme verkkosivustoille. Vaikka tämän oppaan luominen on ollut irlantilaisen </a:t>
            </a:r>
            <a:r>
              <a:rPr lang="fi-FI" b="0" i="0" dirty="0" err="1">
                <a:latin typeface="Calibri" panose="020F0502020204030204" pitchFamily="34" charset="0"/>
                <a:ea typeface="Calibri" panose="020F0502020204030204" pitchFamily="34" charset="0"/>
                <a:cs typeface="Calibri" panose="020F0502020204030204" pitchFamily="34" charset="0"/>
              </a:rPr>
              <a:t>BIA:n</a:t>
            </a:r>
            <a:r>
              <a:rPr lang="fi-FI" b="0" i="0" dirty="0">
                <a:latin typeface="Calibri" panose="020F0502020204030204" pitchFamily="34" charset="0"/>
                <a:ea typeface="Calibri" panose="020F0502020204030204" pitchFamily="34" charset="0"/>
                <a:cs typeface="Calibri" panose="020F0502020204030204" pitchFamily="34" charset="0"/>
              </a:rPr>
              <a:t> vastuulla, on jokainen kumppani osallistunut julkaisun tuottamiseen ja sovittamiseen omalle kielelleen: Suomi, Turkki, Portugali, Irlanti ja Tanska.</a:t>
            </a:r>
            <a:endParaRPr lang="fi-FI" b="0" i="0" dirty="0"/>
          </a:p>
        </p:txBody>
      </p:sp>
      <p:sp>
        <p:nvSpPr>
          <p:cNvPr id="7" name="Text Placeholder 32">
            <a:extLst>
              <a:ext uri="{FF2B5EF4-FFF2-40B4-BE49-F238E27FC236}">
                <a16:creationId xmlns:a16="http://schemas.microsoft.com/office/drawing/2014/main" id="{3B03C889-D7AB-BA4A-997E-7990CA361B3E}"/>
              </a:ext>
            </a:extLst>
          </p:cNvPr>
          <p:cNvSpPr txBox="1">
            <a:spLocks/>
          </p:cNvSpPr>
          <p:nvPr/>
        </p:nvSpPr>
        <p:spPr>
          <a:xfrm>
            <a:off x="406011" y="400859"/>
            <a:ext cx="4086475" cy="8796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chemeClr val="tx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3600" dirty="0" err="1">
                <a:latin typeface="Calibri" panose="020F0502020204030204" pitchFamily="34" charset="0"/>
                <a:ea typeface="Calibri" panose="020F0502020204030204" pitchFamily="34" charset="0"/>
                <a:cs typeface="Calibri" panose="020F0502020204030204" pitchFamily="34" charset="0"/>
              </a:rPr>
              <a:t>Yhteistyökumppanit</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32">
            <a:extLst>
              <a:ext uri="{FF2B5EF4-FFF2-40B4-BE49-F238E27FC236}">
                <a16:creationId xmlns:a16="http://schemas.microsoft.com/office/drawing/2014/main" id="{9DD973D2-C971-AE9F-7307-9B7D021D3CDC}"/>
              </a:ext>
            </a:extLst>
          </p:cNvPr>
          <p:cNvSpPr txBox="1">
            <a:spLocks/>
          </p:cNvSpPr>
          <p:nvPr/>
        </p:nvSpPr>
        <p:spPr>
          <a:xfrm>
            <a:off x="363834" y="5167076"/>
            <a:ext cx="2864232" cy="45125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600" b="1" i="0" kern="1200">
                <a:solidFill>
                  <a:schemeClr val="bg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TUTUSTU TIIMIIMME</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B9F2579-439F-0CF2-3856-07257970EF85}"/>
              </a:ext>
            </a:extLst>
          </p:cNvPr>
          <p:cNvSpPr/>
          <p:nvPr/>
        </p:nvSpPr>
        <p:spPr>
          <a:xfrm>
            <a:off x="363979"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F88BD478-178B-09F6-4F52-07BA5070CDE3}"/>
              </a:ext>
            </a:extLst>
          </p:cNvPr>
          <p:cNvSpPr/>
          <p:nvPr/>
        </p:nvSpPr>
        <p:spPr>
          <a:xfrm>
            <a:off x="5059031"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Text Placeholder 32">
            <a:extLst>
              <a:ext uri="{FF2B5EF4-FFF2-40B4-BE49-F238E27FC236}">
                <a16:creationId xmlns:a16="http://schemas.microsoft.com/office/drawing/2014/main" id="{F35F8380-DF8F-EA66-1ADF-FFB419F415B1}"/>
              </a:ext>
            </a:extLst>
          </p:cNvPr>
          <p:cNvSpPr txBox="1">
            <a:spLocks/>
          </p:cNvSpPr>
          <p:nvPr/>
        </p:nvSpPr>
        <p:spPr>
          <a:xfrm>
            <a:off x="5121778"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PORTUGALI</a:t>
            </a:r>
            <a:endParaRPr lang="en-US" sz="1200"/>
          </a:p>
        </p:txBody>
      </p:sp>
      <p:sp>
        <p:nvSpPr>
          <p:cNvPr id="14" name="Rectangle 13">
            <a:extLst>
              <a:ext uri="{FF2B5EF4-FFF2-40B4-BE49-F238E27FC236}">
                <a16:creationId xmlns:a16="http://schemas.microsoft.com/office/drawing/2014/main" id="{8A82BC9F-2745-82E8-BB75-F84DD017A83C}"/>
              </a:ext>
            </a:extLst>
          </p:cNvPr>
          <p:cNvSpPr/>
          <p:nvPr/>
        </p:nvSpPr>
        <p:spPr>
          <a:xfrm>
            <a:off x="2691663"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32">
            <a:extLst>
              <a:ext uri="{FF2B5EF4-FFF2-40B4-BE49-F238E27FC236}">
                <a16:creationId xmlns:a16="http://schemas.microsoft.com/office/drawing/2014/main" id="{9CF3C2AD-66CD-8402-1738-037E488298AF}"/>
              </a:ext>
            </a:extLst>
          </p:cNvPr>
          <p:cNvSpPr txBox="1">
            <a:spLocks/>
          </p:cNvSpPr>
          <p:nvPr/>
        </p:nvSpPr>
        <p:spPr>
          <a:xfrm>
            <a:off x="2698971"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TURKKI</a:t>
            </a:r>
            <a:endParaRPr lang="en-US" sz="1200"/>
          </a:p>
        </p:txBody>
      </p:sp>
      <p:sp>
        <p:nvSpPr>
          <p:cNvPr id="16" name="Rectangle 15">
            <a:extLst>
              <a:ext uri="{FF2B5EF4-FFF2-40B4-BE49-F238E27FC236}">
                <a16:creationId xmlns:a16="http://schemas.microsoft.com/office/drawing/2014/main" id="{20C09698-B983-6E16-5F1C-D2D4D76EE99D}"/>
              </a:ext>
            </a:extLst>
          </p:cNvPr>
          <p:cNvSpPr/>
          <p:nvPr/>
        </p:nvSpPr>
        <p:spPr>
          <a:xfrm>
            <a:off x="363979"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ext Placeholder 32">
            <a:extLst>
              <a:ext uri="{FF2B5EF4-FFF2-40B4-BE49-F238E27FC236}">
                <a16:creationId xmlns:a16="http://schemas.microsoft.com/office/drawing/2014/main" id="{ABDB7790-A1DA-6B4D-0FF8-3E3E3101555A}"/>
              </a:ext>
            </a:extLst>
          </p:cNvPr>
          <p:cNvSpPr txBox="1">
            <a:spLocks/>
          </p:cNvSpPr>
          <p:nvPr/>
        </p:nvSpPr>
        <p:spPr>
          <a:xfrm>
            <a:off x="371287"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IRLANTI</a:t>
            </a:r>
            <a:endParaRPr lang="en-US" sz="1200"/>
          </a:p>
        </p:txBody>
      </p:sp>
      <p:sp>
        <p:nvSpPr>
          <p:cNvPr id="18" name="Rectangle 17">
            <a:extLst>
              <a:ext uri="{FF2B5EF4-FFF2-40B4-BE49-F238E27FC236}">
                <a16:creationId xmlns:a16="http://schemas.microsoft.com/office/drawing/2014/main" id="{A8C939F3-1ABF-25B7-5B7A-3BFA6D446CF1}"/>
              </a:ext>
            </a:extLst>
          </p:cNvPr>
          <p:cNvSpPr/>
          <p:nvPr/>
        </p:nvSpPr>
        <p:spPr>
          <a:xfrm>
            <a:off x="5059031"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32">
            <a:extLst>
              <a:ext uri="{FF2B5EF4-FFF2-40B4-BE49-F238E27FC236}">
                <a16:creationId xmlns:a16="http://schemas.microsoft.com/office/drawing/2014/main" id="{34B0D070-27B3-62C8-7B90-D3D83BF73E7F}"/>
              </a:ext>
            </a:extLst>
          </p:cNvPr>
          <p:cNvSpPr txBox="1">
            <a:spLocks/>
          </p:cNvSpPr>
          <p:nvPr/>
        </p:nvSpPr>
        <p:spPr>
          <a:xfrm>
            <a:off x="5066339"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TANSKA</a:t>
            </a:r>
            <a:endParaRPr lang="en-US" sz="1200"/>
          </a:p>
        </p:txBody>
      </p:sp>
      <p:sp>
        <p:nvSpPr>
          <p:cNvPr id="20" name="Rectangle 19">
            <a:extLst>
              <a:ext uri="{FF2B5EF4-FFF2-40B4-BE49-F238E27FC236}">
                <a16:creationId xmlns:a16="http://schemas.microsoft.com/office/drawing/2014/main" id="{206E8ED3-9CDB-F6FD-3272-FBBBBB85E96C}"/>
              </a:ext>
            </a:extLst>
          </p:cNvPr>
          <p:cNvSpPr/>
          <p:nvPr/>
        </p:nvSpPr>
        <p:spPr>
          <a:xfrm>
            <a:off x="2691663"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32">
            <a:extLst>
              <a:ext uri="{FF2B5EF4-FFF2-40B4-BE49-F238E27FC236}">
                <a16:creationId xmlns:a16="http://schemas.microsoft.com/office/drawing/2014/main" id="{DA9DE0F3-E653-1BE6-AAFB-0F4753D69DDE}"/>
              </a:ext>
            </a:extLst>
          </p:cNvPr>
          <p:cNvSpPr txBox="1">
            <a:spLocks/>
          </p:cNvSpPr>
          <p:nvPr/>
        </p:nvSpPr>
        <p:spPr>
          <a:xfrm>
            <a:off x="2698971"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IRLANTI</a:t>
            </a:r>
            <a:endParaRPr lang="en-US" sz="1200"/>
          </a:p>
        </p:txBody>
      </p:sp>
      <p:sp>
        <p:nvSpPr>
          <p:cNvPr id="22" name="Graphic 4">
            <a:extLst>
              <a:ext uri="{FF2B5EF4-FFF2-40B4-BE49-F238E27FC236}">
                <a16:creationId xmlns:a16="http://schemas.microsoft.com/office/drawing/2014/main" id="{8BE54B68-5D3A-2A28-21A8-D8AE84FD0B8E}"/>
              </a:ext>
            </a:extLst>
          </p:cNvPr>
          <p:cNvSpPr/>
          <p:nvPr/>
        </p:nvSpPr>
        <p:spPr>
          <a:xfrm rot="16200000">
            <a:off x="2258871" y="3019558"/>
            <a:ext cx="45719" cy="38208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chemeClr val="tx1"/>
          </a:solidFill>
          <a:ln w="2370" cap="flat">
            <a:noFill/>
            <a:prstDash val="solid"/>
            <a:miter/>
          </a:ln>
        </p:spPr>
        <p:txBody>
          <a:bodyPr rtlCol="0" anchor="ctr"/>
          <a:lstStyle/>
          <a:p>
            <a:pPr algn="l" rtl="0"/>
            <a:endParaRPr lang="en-US"/>
          </a:p>
        </p:txBody>
      </p:sp>
      <p:pic>
        <p:nvPicPr>
          <p:cNvPr id="25" name="Picture 24">
            <a:hlinkClick r:id="rId2"/>
            <a:extLst>
              <a:ext uri="{FF2B5EF4-FFF2-40B4-BE49-F238E27FC236}">
                <a16:creationId xmlns:a16="http://schemas.microsoft.com/office/drawing/2014/main" id="{08FB213F-68D4-A77A-BAF4-81E7167694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836" y="6055547"/>
            <a:ext cx="1812631" cy="736094"/>
          </a:xfrm>
          <a:prstGeom prst="rect">
            <a:avLst/>
          </a:prstGeom>
        </p:spPr>
      </p:pic>
      <p:pic>
        <p:nvPicPr>
          <p:cNvPr id="26" name="Picture 25">
            <a:hlinkClick r:id="rId4"/>
            <a:extLst>
              <a:ext uri="{FF2B5EF4-FFF2-40B4-BE49-F238E27FC236}">
                <a16:creationId xmlns:a16="http://schemas.microsoft.com/office/drawing/2014/main" id="{B3FCBF81-1FC3-A982-9A9F-F6A42EF21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9494" y="6204179"/>
            <a:ext cx="1962341" cy="414272"/>
          </a:xfrm>
          <a:prstGeom prst="rect">
            <a:avLst/>
          </a:prstGeom>
        </p:spPr>
      </p:pic>
      <p:pic>
        <p:nvPicPr>
          <p:cNvPr id="27" name="Picture 26">
            <a:hlinkClick r:id="rId6"/>
            <a:extLst>
              <a:ext uri="{FF2B5EF4-FFF2-40B4-BE49-F238E27FC236}">
                <a16:creationId xmlns:a16="http://schemas.microsoft.com/office/drawing/2014/main" id="{4D72576E-4566-6B8F-D46C-85ABAD69C5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3981" y="6162923"/>
            <a:ext cx="1843545" cy="494911"/>
          </a:xfrm>
          <a:prstGeom prst="rect">
            <a:avLst/>
          </a:prstGeom>
        </p:spPr>
      </p:pic>
      <p:pic>
        <p:nvPicPr>
          <p:cNvPr id="28" name="Picture 27">
            <a:hlinkClick r:id="rId8"/>
            <a:extLst>
              <a:ext uri="{FF2B5EF4-FFF2-40B4-BE49-F238E27FC236}">
                <a16:creationId xmlns:a16="http://schemas.microsoft.com/office/drawing/2014/main" id="{8202AF5C-D1F3-697F-F9DE-A6473F1B8186}"/>
              </a:ext>
            </a:extLst>
          </p:cNvPr>
          <p:cNvPicPr>
            <a:picLocks noChangeAspect="1"/>
          </p:cNvPicPr>
          <p:nvPr/>
        </p:nvPicPr>
        <p:blipFill>
          <a:blip r:embed="rId9"/>
          <a:stretch>
            <a:fillRect/>
          </a:stretch>
        </p:blipFill>
        <p:spPr>
          <a:xfrm>
            <a:off x="362242" y="7723615"/>
            <a:ext cx="2095500" cy="762000"/>
          </a:xfrm>
          <a:prstGeom prst="rect">
            <a:avLst/>
          </a:prstGeom>
        </p:spPr>
      </p:pic>
      <p:pic>
        <p:nvPicPr>
          <p:cNvPr id="29" name="Picture 28">
            <a:hlinkClick r:id="rId10"/>
            <a:extLst>
              <a:ext uri="{FF2B5EF4-FFF2-40B4-BE49-F238E27FC236}">
                <a16:creationId xmlns:a16="http://schemas.microsoft.com/office/drawing/2014/main" id="{28E0AA98-619F-EC14-72A8-EF2BEE27EE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19984" y="7678325"/>
            <a:ext cx="1768237" cy="857595"/>
          </a:xfrm>
          <a:prstGeom prst="rect">
            <a:avLst/>
          </a:prstGeom>
        </p:spPr>
      </p:pic>
      <p:pic>
        <p:nvPicPr>
          <p:cNvPr id="30" name="Picture 29">
            <a:hlinkClick r:id="rId12"/>
            <a:extLst>
              <a:ext uri="{FF2B5EF4-FFF2-40B4-BE49-F238E27FC236}">
                <a16:creationId xmlns:a16="http://schemas.microsoft.com/office/drawing/2014/main" id="{5E20D31A-1BE6-7FC9-C147-BC3EBCF974C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68014" y="7723615"/>
            <a:ext cx="1465244" cy="681338"/>
          </a:xfrm>
          <a:prstGeom prst="rect">
            <a:avLst/>
          </a:prstGeom>
        </p:spPr>
      </p:pic>
      <p:sp>
        <p:nvSpPr>
          <p:cNvPr id="31" name="Oval 30">
            <a:extLst>
              <a:ext uri="{FF2B5EF4-FFF2-40B4-BE49-F238E27FC236}">
                <a16:creationId xmlns:a16="http://schemas.microsoft.com/office/drawing/2014/main" id="{11237F2C-D09A-0DCA-9D13-2E6AA92806DC}"/>
              </a:ext>
            </a:extLst>
          </p:cNvPr>
          <p:cNvSpPr/>
          <p:nvPr/>
        </p:nvSpPr>
        <p:spPr>
          <a:xfrm>
            <a:off x="518799" y="6882741"/>
            <a:ext cx="553791" cy="553791"/>
          </a:xfrm>
          <a:prstGeom prst="ellipse">
            <a:avLst/>
          </a:prstGeom>
          <a:blipFill>
            <a:blip r:embed="rId1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32" name="Picture 31">
            <a:extLst>
              <a:ext uri="{FF2B5EF4-FFF2-40B4-BE49-F238E27FC236}">
                <a16:creationId xmlns:a16="http://schemas.microsoft.com/office/drawing/2014/main" id="{8B468AAA-4653-3D08-2C80-70FAFFD3670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86184" y="6838528"/>
            <a:ext cx="554784" cy="560881"/>
          </a:xfrm>
          <a:prstGeom prst="rect">
            <a:avLst/>
          </a:prstGeom>
        </p:spPr>
      </p:pic>
      <p:grpSp>
        <p:nvGrpSpPr>
          <p:cNvPr id="482" name="Graphic 2">
            <a:extLst>
              <a:ext uri="{FF2B5EF4-FFF2-40B4-BE49-F238E27FC236}">
                <a16:creationId xmlns:a16="http://schemas.microsoft.com/office/drawing/2014/main" id="{C501A4B5-ACE8-3370-7A5C-1035D83E378E}"/>
              </a:ext>
            </a:extLst>
          </p:cNvPr>
          <p:cNvGrpSpPr>
            <a:grpSpLocks noChangeAspect="1"/>
          </p:cNvGrpSpPr>
          <p:nvPr/>
        </p:nvGrpSpPr>
        <p:grpSpPr>
          <a:xfrm>
            <a:off x="2786786" y="6856535"/>
            <a:ext cx="558048" cy="558000"/>
            <a:chOff x="4094891" y="4680533"/>
            <a:chExt cx="381887" cy="381854"/>
          </a:xfrm>
        </p:grpSpPr>
        <p:sp>
          <p:nvSpPr>
            <p:cNvPr id="483" name="Freeform 4">
              <a:extLst>
                <a:ext uri="{FF2B5EF4-FFF2-40B4-BE49-F238E27FC236}">
                  <a16:creationId xmlns:a16="http://schemas.microsoft.com/office/drawing/2014/main" id="{77354C4B-F029-2E64-E1AF-3DBDF3A01278}"/>
                </a:ext>
              </a:extLst>
            </p:cNvPr>
            <p:cNvSpPr/>
            <p:nvPr/>
          </p:nvSpPr>
          <p:spPr>
            <a:xfrm>
              <a:off x="4094891" y="4680533"/>
              <a:ext cx="381887" cy="381854"/>
            </a:xfrm>
            <a:custGeom>
              <a:avLst/>
              <a:gdLst>
                <a:gd name="connsiteX0" fmla="*/ 5758 w 381887"/>
                <a:gd name="connsiteY0" fmla="*/ 144768 h 381854"/>
                <a:gd name="connsiteX1" fmla="*/ 237086 w 381887"/>
                <a:gd name="connsiteY1" fmla="*/ 5813 h 381854"/>
                <a:gd name="connsiteX2" fmla="*/ 376073 w 381887"/>
                <a:gd name="connsiteY2" fmla="*/ 237087 h 381854"/>
                <a:gd name="connsiteX3" fmla="*/ 144745 w 381887"/>
                <a:gd name="connsiteY3" fmla="*/ 376042 h 381854"/>
                <a:gd name="connsiteX4" fmla="*/ 5758 w 381887"/>
                <a:gd name="connsiteY4" fmla="*/ 144768 h 38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87" h="381854">
                  <a:moveTo>
                    <a:pt x="5758" y="144768"/>
                  </a:moveTo>
                  <a:cubicBezTo>
                    <a:pt x="31461" y="41979"/>
                    <a:pt x="134274" y="-19884"/>
                    <a:pt x="237086" y="5813"/>
                  </a:cubicBezTo>
                  <a:cubicBezTo>
                    <a:pt x="339898" y="31510"/>
                    <a:pt x="401776" y="134299"/>
                    <a:pt x="376073" y="237087"/>
                  </a:cubicBezTo>
                  <a:cubicBezTo>
                    <a:pt x="350370" y="339876"/>
                    <a:pt x="247558" y="401739"/>
                    <a:pt x="144745" y="376042"/>
                  </a:cubicBezTo>
                  <a:cubicBezTo>
                    <a:pt x="42885" y="350345"/>
                    <a:pt x="-19945" y="247556"/>
                    <a:pt x="5758" y="144768"/>
                  </a:cubicBezTo>
                </a:path>
              </a:pathLst>
            </a:custGeom>
            <a:solidFill>
              <a:srgbClr val="ED3726"/>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endParaRPr lang="en-US"/>
            </a:p>
          </p:txBody>
        </p:sp>
        <p:sp>
          <p:nvSpPr>
            <p:cNvPr id="484" name="Freeform 5">
              <a:extLst>
                <a:ext uri="{FF2B5EF4-FFF2-40B4-BE49-F238E27FC236}">
                  <a16:creationId xmlns:a16="http://schemas.microsoft.com/office/drawing/2014/main" id="{81F589F2-FF9B-9572-589C-329E0C6F2D6B}"/>
                </a:ext>
              </a:extLst>
            </p:cNvPr>
            <p:cNvSpPr/>
            <p:nvPr/>
          </p:nvSpPr>
          <p:spPr>
            <a:xfrm>
              <a:off x="4141584" y="4769147"/>
              <a:ext cx="181825" cy="199866"/>
            </a:xfrm>
            <a:custGeom>
              <a:avLst/>
              <a:gdLst>
                <a:gd name="connsiteX0" fmla="*/ 124708 w 181825"/>
                <a:gd name="connsiteY0" fmla="*/ 178928 h 199866"/>
                <a:gd name="connsiteX1" fmla="*/ 44743 w 181825"/>
                <a:gd name="connsiteY1" fmla="*/ 98982 h 199866"/>
                <a:gd name="connsiteX2" fmla="*/ 124708 w 181825"/>
                <a:gd name="connsiteY2" fmla="*/ 19035 h 199866"/>
                <a:gd name="connsiteX3" fmla="*/ 181826 w 181825"/>
                <a:gd name="connsiteY3" fmla="*/ 42829 h 199866"/>
                <a:gd name="connsiteX4" fmla="*/ 99956 w 181825"/>
                <a:gd name="connsiteY4" fmla="*/ 0 h 199866"/>
                <a:gd name="connsiteX5" fmla="*/ 0 w 181825"/>
                <a:gd name="connsiteY5" fmla="*/ 99933 h 199866"/>
                <a:gd name="connsiteX6" fmla="*/ 99956 w 181825"/>
                <a:gd name="connsiteY6" fmla="*/ 199867 h 199866"/>
                <a:gd name="connsiteX7" fmla="*/ 181826 w 181825"/>
                <a:gd name="connsiteY7" fmla="*/ 157038 h 199866"/>
                <a:gd name="connsiteX8" fmla="*/ 124708 w 181825"/>
                <a:gd name="connsiteY8" fmla="*/ 178928 h 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25" h="199866">
                  <a:moveTo>
                    <a:pt x="124708" y="178928"/>
                  </a:moveTo>
                  <a:cubicBezTo>
                    <a:pt x="79965" y="178928"/>
                    <a:pt x="44743" y="142762"/>
                    <a:pt x="44743" y="98982"/>
                  </a:cubicBezTo>
                  <a:cubicBezTo>
                    <a:pt x="44743" y="54250"/>
                    <a:pt x="80917" y="19035"/>
                    <a:pt x="124708" y="19035"/>
                  </a:cubicBezTo>
                  <a:cubicBezTo>
                    <a:pt x="146603" y="19035"/>
                    <a:pt x="166594" y="27601"/>
                    <a:pt x="181826" y="42829"/>
                  </a:cubicBezTo>
                  <a:cubicBezTo>
                    <a:pt x="163738" y="17132"/>
                    <a:pt x="134227" y="0"/>
                    <a:pt x="99956" y="0"/>
                  </a:cubicBezTo>
                  <a:cubicBezTo>
                    <a:pt x="44743" y="0"/>
                    <a:pt x="0" y="44732"/>
                    <a:pt x="0" y="99933"/>
                  </a:cubicBezTo>
                  <a:cubicBezTo>
                    <a:pt x="0" y="155135"/>
                    <a:pt x="44743" y="199867"/>
                    <a:pt x="99956" y="199867"/>
                  </a:cubicBezTo>
                  <a:cubicBezTo>
                    <a:pt x="133275" y="199867"/>
                    <a:pt x="163738" y="182735"/>
                    <a:pt x="181826" y="157038"/>
                  </a:cubicBezTo>
                  <a:cubicBezTo>
                    <a:pt x="166594" y="169411"/>
                    <a:pt x="146603" y="178928"/>
                    <a:pt x="124708" y="178928"/>
                  </a:cubicBezTo>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endParaRPr lang="en-US"/>
            </a:p>
          </p:txBody>
        </p:sp>
        <p:sp>
          <p:nvSpPr>
            <p:cNvPr id="485" name="Freeform 6">
              <a:extLst>
                <a:ext uri="{FF2B5EF4-FFF2-40B4-BE49-F238E27FC236}">
                  <a16:creationId xmlns:a16="http://schemas.microsoft.com/office/drawing/2014/main" id="{9909DFC7-D0C7-6186-5626-0B5357BD353C}"/>
                </a:ext>
              </a:extLst>
            </p:cNvPr>
            <p:cNvSpPr/>
            <p:nvPr/>
          </p:nvSpPr>
          <p:spPr>
            <a:xfrm>
              <a:off x="4331025" y="4824349"/>
              <a:ext cx="81869" cy="85657"/>
            </a:xfrm>
            <a:custGeom>
              <a:avLst/>
              <a:gdLst>
                <a:gd name="connsiteX0" fmla="*/ 31415 w 81869"/>
                <a:gd name="connsiteY0" fmla="*/ 0 h 85657"/>
                <a:gd name="connsiteX1" fmla="*/ 50454 w 81869"/>
                <a:gd name="connsiteY1" fmla="*/ 27601 h 85657"/>
                <a:gd name="connsiteX2" fmla="*/ 81869 w 81869"/>
                <a:gd name="connsiteY2" fmla="*/ 18083 h 85657"/>
                <a:gd name="connsiteX3" fmla="*/ 61878 w 81869"/>
                <a:gd name="connsiteY3" fmla="*/ 43780 h 85657"/>
                <a:gd name="connsiteX4" fmla="*/ 79965 w 81869"/>
                <a:gd name="connsiteY4" fmla="*/ 70429 h 85657"/>
                <a:gd name="connsiteX5" fmla="*/ 49502 w 81869"/>
                <a:gd name="connsiteY5" fmla="*/ 59960 h 85657"/>
                <a:gd name="connsiteX6" fmla="*/ 29511 w 81869"/>
                <a:gd name="connsiteY6" fmla="*/ 85657 h 85657"/>
                <a:gd name="connsiteX7" fmla="*/ 30463 w 81869"/>
                <a:gd name="connsiteY7" fmla="*/ 53298 h 85657"/>
                <a:gd name="connsiteX8" fmla="*/ 0 w 81869"/>
                <a:gd name="connsiteY8" fmla="*/ 42829 h 85657"/>
                <a:gd name="connsiteX9" fmla="*/ 31415 w 81869"/>
                <a:gd name="connsiteY9" fmla="*/ 33311 h 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69" h="85657">
                  <a:moveTo>
                    <a:pt x="31415" y="0"/>
                  </a:moveTo>
                  <a:lnTo>
                    <a:pt x="50454" y="27601"/>
                  </a:lnTo>
                  <a:lnTo>
                    <a:pt x="81869" y="18083"/>
                  </a:lnTo>
                  <a:lnTo>
                    <a:pt x="61878" y="43780"/>
                  </a:lnTo>
                  <a:lnTo>
                    <a:pt x="79965" y="70429"/>
                  </a:lnTo>
                  <a:lnTo>
                    <a:pt x="49502" y="59960"/>
                  </a:lnTo>
                  <a:lnTo>
                    <a:pt x="29511" y="85657"/>
                  </a:lnTo>
                  <a:lnTo>
                    <a:pt x="30463" y="53298"/>
                  </a:lnTo>
                  <a:lnTo>
                    <a:pt x="0" y="42829"/>
                  </a:lnTo>
                  <a:lnTo>
                    <a:pt x="31415" y="33311"/>
                  </a:lnTo>
                  <a:close/>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endParaRPr lang="en-US"/>
            </a:p>
          </p:txBody>
        </p:sp>
      </p:grpSp>
      <p:pic>
        <p:nvPicPr>
          <p:cNvPr id="486" name="Picture 485">
            <a:extLst>
              <a:ext uri="{FF2B5EF4-FFF2-40B4-BE49-F238E27FC236}">
                <a16:creationId xmlns:a16="http://schemas.microsoft.com/office/drawing/2014/main" id="{3CF6D0F8-E42A-E28F-11BE-EBDE6777E16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1836" y="8571068"/>
            <a:ext cx="557530" cy="557530"/>
          </a:xfrm>
          <a:prstGeom prst="rect">
            <a:avLst/>
          </a:prstGeom>
        </p:spPr>
      </p:pic>
      <p:pic>
        <p:nvPicPr>
          <p:cNvPr id="487" name="Picture 486">
            <a:extLst>
              <a:ext uri="{FF2B5EF4-FFF2-40B4-BE49-F238E27FC236}">
                <a16:creationId xmlns:a16="http://schemas.microsoft.com/office/drawing/2014/main" id="{962F985E-A052-7610-6FFB-DEF06BD8D9E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821439" y="8571068"/>
            <a:ext cx="557530" cy="557530"/>
          </a:xfrm>
          <a:prstGeom prst="rect">
            <a:avLst/>
          </a:prstGeom>
        </p:spPr>
      </p:pic>
      <p:pic>
        <p:nvPicPr>
          <p:cNvPr id="489" name="Picture 488">
            <a:extLst>
              <a:ext uri="{FF2B5EF4-FFF2-40B4-BE49-F238E27FC236}">
                <a16:creationId xmlns:a16="http://schemas.microsoft.com/office/drawing/2014/main" id="{BF750FDB-38EC-A83C-44B3-02D6F72F913C}"/>
              </a:ext>
            </a:extLst>
          </p:cNvPr>
          <p:cNvPicPr>
            <a:picLocks noChangeAspect="1"/>
          </p:cNvPicPr>
          <p:nvPr/>
        </p:nvPicPr>
        <p:blipFill>
          <a:blip r:embed="rId17"/>
          <a:stretch>
            <a:fillRect/>
          </a:stretch>
        </p:blipFill>
        <p:spPr>
          <a:xfrm>
            <a:off x="5026655" y="8571068"/>
            <a:ext cx="824709" cy="618532"/>
          </a:xfrm>
          <a:prstGeom prst="rect">
            <a:avLst/>
          </a:prstGeom>
        </p:spPr>
      </p:pic>
      <p:grpSp>
        <p:nvGrpSpPr>
          <p:cNvPr id="2" name="Graphic 4">
            <a:extLst>
              <a:ext uri="{FF2B5EF4-FFF2-40B4-BE49-F238E27FC236}">
                <a16:creationId xmlns:a16="http://schemas.microsoft.com/office/drawing/2014/main" id="{9187FB32-A9EA-D733-D849-664945E854D3}"/>
              </a:ext>
            </a:extLst>
          </p:cNvPr>
          <p:cNvGrpSpPr/>
          <p:nvPr/>
        </p:nvGrpSpPr>
        <p:grpSpPr>
          <a:xfrm rot="19582332">
            <a:off x="2896018" y="5139951"/>
            <a:ext cx="403667" cy="780438"/>
            <a:chOff x="9129274" y="2719113"/>
            <a:chExt cx="717139" cy="1386497"/>
          </a:xfrm>
          <a:solidFill>
            <a:srgbClr val="000000"/>
          </a:solidFill>
        </p:grpSpPr>
        <p:grpSp>
          <p:nvGrpSpPr>
            <p:cNvPr id="8" name="Graphic 4">
              <a:extLst>
                <a:ext uri="{FF2B5EF4-FFF2-40B4-BE49-F238E27FC236}">
                  <a16:creationId xmlns:a16="http://schemas.microsoft.com/office/drawing/2014/main" id="{CD505ACF-1C89-A7A5-DE00-CD471C1CF7DE}"/>
                </a:ext>
              </a:extLst>
            </p:cNvPr>
            <p:cNvGrpSpPr/>
            <p:nvPr/>
          </p:nvGrpSpPr>
          <p:grpSpPr>
            <a:xfrm>
              <a:off x="9159507" y="2719113"/>
              <a:ext cx="446280" cy="440141"/>
              <a:chOff x="9159507" y="2719113"/>
              <a:chExt cx="446280" cy="440141"/>
            </a:xfrm>
            <a:grpFill/>
          </p:grpSpPr>
          <p:sp>
            <p:nvSpPr>
              <p:cNvPr id="38" name="Freeform 71">
                <a:extLst>
                  <a:ext uri="{FF2B5EF4-FFF2-40B4-BE49-F238E27FC236}">
                    <a16:creationId xmlns:a16="http://schemas.microsoft.com/office/drawing/2014/main" id="{EE8FB49C-C702-06E2-6A8F-9E6F12E5253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39" name="Freeform 72">
                <a:extLst>
                  <a:ext uri="{FF2B5EF4-FFF2-40B4-BE49-F238E27FC236}">
                    <a16:creationId xmlns:a16="http://schemas.microsoft.com/office/drawing/2014/main" id="{78910342-4399-6168-D50C-0539803B62E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1" name="Graphic 4">
              <a:extLst>
                <a:ext uri="{FF2B5EF4-FFF2-40B4-BE49-F238E27FC236}">
                  <a16:creationId xmlns:a16="http://schemas.microsoft.com/office/drawing/2014/main" id="{CE02FEFF-1989-5097-E876-AA649511E1C4}"/>
                </a:ext>
              </a:extLst>
            </p:cNvPr>
            <p:cNvGrpSpPr/>
            <p:nvPr/>
          </p:nvGrpSpPr>
          <p:grpSpPr>
            <a:xfrm>
              <a:off x="9129274" y="2893887"/>
              <a:ext cx="717139" cy="1211724"/>
              <a:chOff x="9129274" y="2893887"/>
              <a:chExt cx="717139" cy="1211724"/>
            </a:xfrm>
            <a:grpFill/>
          </p:grpSpPr>
          <p:sp>
            <p:nvSpPr>
              <p:cNvPr id="23" name="Freeform 64">
                <a:extLst>
                  <a:ext uri="{FF2B5EF4-FFF2-40B4-BE49-F238E27FC236}">
                    <a16:creationId xmlns:a16="http://schemas.microsoft.com/office/drawing/2014/main" id="{2CA60072-2DD7-FD3C-3661-B52C9B403C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24" name="Freeform 65">
                <a:extLst>
                  <a:ext uri="{FF2B5EF4-FFF2-40B4-BE49-F238E27FC236}">
                    <a16:creationId xmlns:a16="http://schemas.microsoft.com/office/drawing/2014/main" id="{56CC7E8B-306E-C152-2630-B094D1AB09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33" name="Freeform 66">
                <a:extLst>
                  <a:ext uri="{FF2B5EF4-FFF2-40B4-BE49-F238E27FC236}">
                    <a16:creationId xmlns:a16="http://schemas.microsoft.com/office/drawing/2014/main" id="{93CCE52E-0712-D2A5-BCEA-ADAEC50860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34" name="Freeform 67">
                <a:extLst>
                  <a:ext uri="{FF2B5EF4-FFF2-40B4-BE49-F238E27FC236}">
                    <a16:creationId xmlns:a16="http://schemas.microsoft.com/office/drawing/2014/main" id="{5FDFAC2E-0162-B500-24FC-9F0F51AC435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35" name="Freeform 68">
                <a:extLst>
                  <a:ext uri="{FF2B5EF4-FFF2-40B4-BE49-F238E27FC236}">
                    <a16:creationId xmlns:a16="http://schemas.microsoft.com/office/drawing/2014/main" id="{08D27CE8-0D95-5AC6-1BEF-AF39F3A68D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36" name="Freeform 69">
                <a:extLst>
                  <a:ext uri="{FF2B5EF4-FFF2-40B4-BE49-F238E27FC236}">
                    <a16:creationId xmlns:a16="http://schemas.microsoft.com/office/drawing/2014/main" id="{A7F1CE5D-8A2C-2BBD-0401-3E1CB632629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37" name="Freeform 70">
                <a:extLst>
                  <a:ext uri="{FF2B5EF4-FFF2-40B4-BE49-F238E27FC236}">
                    <a16:creationId xmlns:a16="http://schemas.microsoft.com/office/drawing/2014/main" id="{2F8463D4-DF54-A6B7-97AC-3E93DFC3A18A}"/>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87257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Paikalliset</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kausiluonteiset</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hankinnat</a:t>
            </a:r>
            <a:endPar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Paikallisen ja kausiluonteisen hankinnan korostaminen ei ole vain eettinen valinta, vaan se voi myös lisätä ainutlaatuista arvoa elintarvikeliiketoiminnallesi. Näin voit lähestyä asiaa:</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40</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202944" y="2221769"/>
            <a:ext cx="7762619" cy="1948283"/>
            <a:chOff x="-156036" y="2476857"/>
            <a:chExt cx="7762619" cy="1948283"/>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9485" y="3255100"/>
              <a:ext cx="6715411"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Viljelijöiden markkinat ja paikalliset tuottajat: </a:t>
              </a:r>
              <a:r>
                <a:rPr lang="fi-FI" dirty="0">
                  <a:solidFill>
                    <a:schemeClr val="tx1"/>
                  </a:solidFill>
                </a:rPr>
                <a:t>Nämä ovat mahtavia paikkoja etsiä tuoreita, kauden raaka-aineita. Luomalla suhteita maanviljelijöihin ja muihin paikallisiin tuottajiin voidaan varmistaa laadukkaiden raaka-aineiden tasainen saanti.</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Ruokaosuuskunnat ja paikalliset jakelijat: </a:t>
              </a:r>
              <a:r>
                <a:rPr lang="fi-FI" dirty="0">
                  <a:solidFill>
                    <a:schemeClr val="tx1"/>
                  </a:solidFill>
                </a:rPr>
                <a:t>Nämä yhteisöt hankkivat usein paikallisilta maanviljelijöiltä ja voivat tarjota laajemman tuotevalikoiman, mikä helpottaa sinua saamaan kaiken tarvitsemasi yhdestä paikasta.</a:t>
              </a:r>
            </a:p>
          </p:txBody>
        </p:sp>
        <p:sp>
          <p:nvSpPr>
            <p:cNvPr id="54" name="TextBox 53">
              <a:extLst>
                <a:ext uri="{FF2B5EF4-FFF2-40B4-BE49-F238E27FC236}">
                  <a16:creationId xmlns:a16="http://schemas.microsoft.com/office/drawing/2014/main" id="{A9E5A8E2-1E24-8768-B9EE-801EE6332BD2}"/>
                </a:ext>
              </a:extLst>
            </p:cNvPr>
            <p:cNvSpPr txBox="1"/>
            <p:nvPr/>
          </p:nvSpPr>
          <p:spPr>
            <a:xfrm>
              <a:off x="574382" y="2476857"/>
              <a:ext cx="2719732" cy="769441"/>
            </a:xfrm>
            <a:prstGeom prst="rect">
              <a:avLst/>
            </a:prstGeom>
            <a:noFill/>
          </p:spPr>
          <p:txBody>
            <a:bodyPr wrap="square">
              <a:spAutoFit/>
            </a:bodyPr>
            <a:lstStyle/>
            <a:p>
              <a:pPr algn="l" rtl="0"/>
              <a:r>
                <a:rPr lang="en-IE" sz="1400" b="1" dirty="0" err="1">
                  <a:solidFill>
                    <a:schemeClr val="bg1"/>
                  </a:solidFill>
                  <a:effectLst/>
                  <a:latin typeface="Calibri" panose="020F0502020204030204" pitchFamily="34" charset="0"/>
                  <a:cs typeface="Calibri" panose="020F0502020204030204" pitchFamily="34" charset="0"/>
                </a:rPr>
                <a:t>Paikallisten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toimittajien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tunnistaminen</a:t>
              </a:r>
              <a:endParaRPr lang="en-IE" sz="14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3"/>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lnSpc>
                <a:spcPts val="1220"/>
              </a:lnSpc>
              <a:buClr>
                <a:srgbClr val="F1A0C2"/>
              </a:buClr>
              <a:tabLst>
                <a:tab pos="177800" algn="l"/>
              </a:tabLst>
            </a:pPr>
            <a:r>
              <a:rPr lang="fi-FI" dirty="0">
                <a:solidFill>
                  <a:schemeClr val="bg1"/>
                </a:solidFill>
                <a:highlight>
                  <a:srgbClr val="F79037"/>
                </a:highlight>
              </a:rPr>
              <a:t>Muista,</a:t>
            </a:r>
            <a:r>
              <a:rPr lang="fi-FI" dirty="0">
                <a:solidFill>
                  <a:schemeClr val="bg1"/>
                </a:solidFill>
              </a:rPr>
              <a:t> </a:t>
            </a:r>
            <a:r>
              <a:rPr lang="fi-FI" dirty="0">
                <a:solidFill>
                  <a:schemeClr val="tx1"/>
                </a:solidFill>
              </a:rPr>
              <a:t>että paikallisten ja kausiluonteisten hankintojen tekeminen voi olla haastavaa, mutta se on myös mahdollisuus luoda ainutlaatuinen ruokakokemus, joka perustuu paikalliseen yhteisöösi ja luonnon rytmeihin.</a:t>
            </a:r>
          </a:p>
        </p:txBody>
      </p:sp>
      <p:grpSp>
        <p:nvGrpSpPr>
          <p:cNvPr id="6" name="Graphic 3">
            <a:extLst>
              <a:ext uri="{FF2B5EF4-FFF2-40B4-BE49-F238E27FC236}">
                <a16:creationId xmlns:a16="http://schemas.microsoft.com/office/drawing/2014/main" id="{ED519319-E371-8E47-4AF2-D8C19ADB2D8E}"/>
              </a:ext>
            </a:extLst>
          </p:cNvPr>
          <p:cNvGrpSpPr/>
          <p:nvPr/>
        </p:nvGrpSpPr>
        <p:grpSpPr>
          <a:xfrm>
            <a:off x="5778430" y="315616"/>
            <a:ext cx="1140531" cy="1097322"/>
            <a:chOff x="2451513" y="5314516"/>
            <a:chExt cx="1088992" cy="1047735"/>
          </a:xfrm>
          <a:solidFill>
            <a:srgbClr val="000000"/>
          </a:solidFill>
        </p:grpSpPr>
        <p:grpSp>
          <p:nvGrpSpPr>
            <p:cNvPr id="7" name="Graphic 3">
              <a:extLst>
                <a:ext uri="{FF2B5EF4-FFF2-40B4-BE49-F238E27FC236}">
                  <a16:creationId xmlns:a16="http://schemas.microsoft.com/office/drawing/2014/main" id="{7F3B59E8-7BB8-B6E7-7B10-BC0F352184B1}"/>
                </a:ext>
              </a:extLst>
            </p:cNvPr>
            <p:cNvGrpSpPr/>
            <p:nvPr/>
          </p:nvGrpSpPr>
          <p:grpSpPr>
            <a:xfrm>
              <a:off x="2451513" y="5314516"/>
              <a:ext cx="1088992" cy="1047735"/>
              <a:chOff x="2451513" y="5314516"/>
              <a:chExt cx="1088992" cy="1047735"/>
            </a:xfrm>
            <a:grpFill/>
          </p:grpSpPr>
          <p:sp>
            <p:nvSpPr>
              <p:cNvPr id="9" name="Freeform 8">
                <a:extLst>
                  <a:ext uri="{FF2B5EF4-FFF2-40B4-BE49-F238E27FC236}">
                    <a16:creationId xmlns:a16="http://schemas.microsoft.com/office/drawing/2014/main" id="{5D92800F-C2E8-3B77-A1DC-E88EB8BFEB69}"/>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2CF8215C-29CE-6836-C3C1-067C49C3F71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78B35E99-AC15-2EF3-397F-A50277413A0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pPr algn="l" rtl="0"/>
                <a:endParaRPr lang="en-US"/>
              </a:p>
            </p:txBody>
          </p:sp>
        </p:grpSp>
        <p:sp>
          <p:nvSpPr>
            <p:cNvPr id="8" name="Freeform 7">
              <a:extLst>
                <a:ext uri="{FF2B5EF4-FFF2-40B4-BE49-F238E27FC236}">
                  <a16:creationId xmlns:a16="http://schemas.microsoft.com/office/drawing/2014/main" id="{49AB8653-C85B-C06B-ABFE-051E7C3BFB85}"/>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pPr algn="l" rtl="0"/>
              <a:endParaRPr lang="en-US"/>
            </a:p>
          </p:txBody>
        </p:sp>
      </p:grpSp>
      <p:grpSp>
        <p:nvGrpSpPr>
          <p:cNvPr id="26" name="Group 25">
            <a:extLst>
              <a:ext uri="{FF2B5EF4-FFF2-40B4-BE49-F238E27FC236}">
                <a16:creationId xmlns:a16="http://schemas.microsoft.com/office/drawing/2014/main" id="{D42B2248-F0F7-1FB4-2208-6AA8F11E21BF}"/>
              </a:ext>
            </a:extLst>
          </p:cNvPr>
          <p:cNvGrpSpPr/>
          <p:nvPr/>
        </p:nvGrpSpPr>
        <p:grpSpPr>
          <a:xfrm>
            <a:off x="-184979" y="3998280"/>
            <a:ext cx="7762619" cy="1842151"/>
            <a:chOff x="-184979" y="3998280"/>
            <a:chExt cx="7762619" cy="1842151"/>
          </a:xfrm>
        </p:grpSpPr>
        <p:grpSp>
          <p:nvGrpSpPr>
            <p:cNvPr id="19" name="Group 18">
              <a:extLst>
                <a:ext uri="{FF2B5EF4-FFF2-40B4-BE49-F238E27FC236}">
                  <a16:creationId xmlns:a16="http://schemas.microsoft.com/office/drawing/2014/main" id="{769A4803-E47F-C86E-BFE9-4026CEB007D8}"/>
                </a:ext>
              </a:extLst>
            </p:cNvPr>
            <p:cNvGrpSpPr/>
            <p:nvPr/>
          </p:nvGrpSpPr>
          <p:grpSpPr>
            <a:xfrm>
              <a:off x="-184979" y="4054709"/>
              <a:ext cx="7762619" cy="1785722"/>
              <a:chOff x="-156036" y="2505789"/>
              <a:chExt cx="7762619" cy="1785722"/>
            </a:xfrm>
          </p:grpSpPr>
          <p:cxnSp>
            <p:nvCxnSpPr>
              <p:cNvPr id="20" name="Straight Connector 19">
                <a:extLst>
                  <a:ext uri="{FF2B5EF4-FFF2-40B4-BE49-F238E27FC236}">
                    <a16:creationId xmlns:a16="http://schemas.microsoft.com/office/drawing/2014/main" id="{08424208-27AB-BE57-0EC3-5D20839A1B8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D5485BE8-1735-79C1-BD5C-0D020394B606}"/>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Text Placeholder 2">
                <a:extLst>
                  <a:ext uri="{FF2B5EF4-FFF2-40B4-BE49-F238E27FC236}">
                    <a16:creationId xmlns:a16="http://schemas.microsoft.com/office/drawing/2014/main" id="{85C4C2BA-BAE3-F7DE-3CC5-3C4EF46A5A6A}"/>
                  </a:ext>
                </a:extLst>
              </p:cNvPr>
              <p:cNvSpPr txBox="1">
                <a:spLocks/>
              </p:cNvSpPr>
              <p:nvPr/>
            </p:nvSpPr>
            <p:spPr>
              <a:xfrm>
                <a:off x="690376" y="3121471"/>
                <a:ext cx="6555132"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Sesongin ruokalistat: </a:t>
                </a:r>
                <a:r>
                  <a:rPr lang="fi-FI" dirty="0">
                    <a:solidFill>
                      <a:schemeClr val="tx1"/>
                    </a:solidFill>
                  </a:rPr>
                  <a:t>Harkitse vuodenaikojen mukaan vaihtuvan ruokalistan luomista, jolloin voit korostaa tuoreimpia, maukkaimpia ainesosia mihin tahansa vuodenaikaan.</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Säilöntätekniikat: </a:t>
                </a:r>
                <a:r>
                  <a:rPr lang="fi-FI" dirty="0">
                    <a:solidFill>
                      <a:schemeClr val="tx1"/>
                    </a:solidFill>
                  </a:rPr>
                  <a:t>Peittaus, purkittaminen, pakastaminen ja muut säilöntämenetelmät voivat auttaa pidentämään sesongin ainesosien säilyvyyttä, jolloin voit käyttää niitä ympäri vuoden.</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Innovaatio: </a:t>
                </a:r>
                <a:r>
                  <a:rPr lang="fi-FI" dirty="0">
                    <a:solidFill>
                      <a:schemeClr val="tx1"/>
                    </a:solidFill>
                  </a:rPr>
                  <a:t>Jos tiettyä ainesosaa ei ole saatavilla, pidä se tilaisuutena kokeilla jotain uutta, ei takaiskuna</a:t>
                </a:r>
                <a:r>
                  <a:rPr lang="en-US" dirty="0">
                    <a:solidFill>
                      <a:schemeClr val="tx1"/>
                    </a:solidFill>
                  </a:rPr>
                  <a:t>.</a:t>
                </a:r>
              </a:p>
            </p:txBody>
          </p:sp>
        </p:grpSp>
        <p:sp>
          <p:nvSpPr>
            <p:cNvPr id="24" name="Freeform 23">
              <a:extLst>
                <a:ext uri="{FF2B5EF4-FFF2-40B4-BE49-F238E27FC236}">
                  <a16:creationId xmlns:a16="http://schemas.microsoft.com/office/drawing/2014/main" id="{D224CF71-71B7-8011-4631-AFF5A584FCE6}"/>
                </a:ext>
              </a:extLst>
            </p:cNvPr>
            <p:cNvSpPr/>
            <p:nvPr/>
          </p:nvSpPr>
          <p:spPr>
            <a:xfrm>
              <a:off x="515813"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CB7E531D-B0D6-E549-5BA1-7724523ECE12}"/>
                </a:ext>
              </a:extLst>
            </p:cNvPr>
            <p:cNvSpPr txBox="1"/>
            <p:nvPr/>
          </p:nvSpPr>
          <p:spPr>
            <a:xfrm>
              <a:off x="527474" y="3998280"/>
              <a:ext cx="3415453" cy="769441"/>
            </a:xfrm>
            <a:prstGeom prst="rect">
              <a:avLst/>
            </a:prstGeom>
            <a:noFill/>
          </p:spPr>
          <p:txBody>
            <a:bodyPr wrap="square">
              <a:spAutoFit/>
            </a:bodyPr>
            <a:lstStyle/>
            <a:p>
              <a:pPr algn="l" rtl="0"/>
              <a:r>
                <a:rPr lang="en-IE" sz="1400" b="1" dirty="0" err="1">
                  <a:solidFill>
                    <a:schemeClr val="bg1"/>
                  </a:solidFill>
                  <a:effectLst/>
                  <a:latin typeface="Calibri" panose="020F0502020204030204" pitchFamily="34" charset="0"/>
                  <a:cs typeface="Calibri" panose="020F0502020204030204" pitchFamily="34" charset="0"/>
                </a:rPr>
                <a:t>Työskentely</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kausiluonteisten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rajoitusten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puitteissa</a:t>
              </a:r>
              <a:endParaRPr lang="en-IE" sz="14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C3BFE332-8C04-8358-16D1-C29EFE6F753A}"/>
              </a:ext>
            </a:extLst>
          </p:cNvPr>
          <p:cNvGrpSpPr/>
          <p:nvPr/>
        </p:nvGrpSpPr>
        <p:grpSpPr>
          <a:xfrm>
            <a:off x="-202944" y="6124978"/>
            <a:ext cx="7762619" cy="2341318"/>
            <a:chOff x="-184979" y="4054709"/>
            <a:chExt cx="7762619"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84979" y="4054709"/>
              <a:ext cx="7762619" cy="2341318"/>
              <a:chOff x="-156036" y="2505789"/>
              <a:chExt cx="7762619"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Tarinankerronta: </a:t>
                </a:r>
                <a:r>
                  <a:rPr lang="fi-FI" dirty="0">
                    <a:solidFill>
                      <a:schemeClr val="tx1"/>
                    </a:solidFill>
                  </a:rPr>
                  <a:t>Jaa tarinoita viljelijöistä ja tuottajista, joiden kanssa työskentelet. Tämä voi auttaa asiakkaita tuntemaan enemmän yhteyttä ruokaansa ja paikalliseen yhteisöönsä.</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Koulutus: </a:t>
                </a:r>
                <a:r>
                  <a:rPr lang="fi-FI" dirty="0">
                    <a:solidFill>
                      <a:schemeClr val="tx1"/>
                    </a:solidFill>
                  </a:rPr>
                  <a:t>Käytä alustaasi kouluttaaksesi asiakkaita paikallisen hankinnan eduista, kuten hiilijalanjäljen pienentämisestä, paikallisten talouksien tukemisesta ja tuoreemmasta, maukkaammasta ruoasta.</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Markkinointi: </a:t>
                </a:r>
                <a:r>
                  <a:rPr lang="fi-FI" dirty="0">
                    <a:solidFill>
                      <a:schemeClr val="tx1"/>
                    </a:solidFill>
                  </a:rPr>
                  <a:t>Korosta paikallista hankintaasi markkinointimateriaaleissasi. Tämä voi auttaa houkuttelemaan asiakkaita, jotka jakavat arvosi ja ovat valmiita maksamaan enemmän paikallisesti hankituista tuotteista</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29" name="Freeform 28">
              <a:extLst>
                <a:ext uri="{FF2B5EF4-FFF2-40B4-BE49-F238E27FC236}">
                  <a16:creationId xmlns:a16="http://schemas.microsoft.com/office/drawing/2014/main" id="{BEDB71C7-95E2-B119-D27A-9F1BA028101B}"/>
                </a:ext>
              </a:extLst>
            </p:cNvPr>
            <p:cNvSpPr/>
            <p:nvPr/>
          </p:nvSpPr>
          <p:spPr>
            <a:xfrm>
              <a:off x="2192212"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5281706" cy="553998"/>
            </a:xfrm>
            <a:prstGeom prst="rect">
              <a:avLst/>
            </a:prstGeom>
            <a:noFill/>
          </p:spPr>
          <p:txBody>
            <a:bodyPr wrap="square">
              <a:spAutoFit/>
            </a:bodyPr>
            <a:lstStyle/>
            <a:p>
              <a:pPr algn="l" rtl="0"/>
              <a:r>
                <a:rPr lang="en-IE" sz="1400" b="1" dirty="0" err="1">
                  <a:solidFill>
                    <a:schemeClr val="bg1"/>
                  </a:solidFill>
                  <a:effectLst/>
                  <a:latin typeface="Calibri" panose="020F0502020204030204" pitchFamily="34" charset="0"/>
                  <a:cs typeface="Calibri" panose="020F0502020204030204" pitchFamily="34" charset="0"/>
                </a:rPr>
                <a:t>Paikallisen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hankinnan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arvon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tiedottaminen</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asiakkaille</a:t>
              </a:r>
              <a:endParaRPr lang="en-IE" sz="14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652577" y="6740659"/>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b="1" dirty="0">
                <a:solidFill>
                  <a:schemeClr val="tx1"/>
                </a:solidFill>
              </a:rPr>
              <a:t>Asiakkaat arvostavat läpinäkyvyyttä </a:t>
            </a:r>
            <a:r>
              <a:rPr lang="fi-FI" dirty="0">
                <a:solidFill>
                  <a:schemeClr val="tx1"/>
                </a:solidFill>
              </a:rPr>
              <a:t>ja rakastavat tietää, mistä heidän ruokansa tulee. Näin voit kommunikoida tehokkaasti paikallisista hankinnoistasi:</a:t>
            </a:r>
          </a:p>
        </p:txBody>
      </p:sp>
      <p:sp>
        <p:nvSpPr>
          <p:cNvPr id="2" name="Oval 1">
            <a:extLst>
              <a:ext uri="{FF2B5EF4-FFF2-40B4-BE49-F238E27FC236}">
                <a16:creationId xmlns:a16="http://schemas.microsoft.com/office/drawing/2014/main" id="{B12774E3-6274-2F17-D89A-188435FCE9F0}"/>
              </a:ext>
            </a:extLst>
          </p:cNvPr>
          <p:cNvSpPr/>
          <p:nvPr/>
        </p:nvSpPr>
        <p:spPr>
          <a:xfrm rot="647259">
            <a:off x="6252832" y="1823835"/>
            <a:ext cx="1263979" cy="1207315"/>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200" b="1" dirty="0">
                <a:solidFill>
                  <a:schemeClr val="tx1"/>
                </a:solidFill>
                <a:hlinkClick r:id="rId2">
                  <a:extLst>
                    <a:ext uri="{A12FA001-AC4F-418D-AE19-62706E023703}">
                      <ahyp:hlinkClr xmlns:ahyp="http://schemas.microsoft.com/office/drawing/2018/hyperlinkcolor" val="tx"/>
                    </a:ext>
                  </a:extLst>
                </a:hlinkClick>
              </a:rPr>
              <a:t>Napsauta nähdäksesi Best in Practice</a:t>
            </a:r>
            <a:endParaRPr lang="en-US" sz="1200" b="1" dirty="0">
              <a:solidFill>
                <a:schemeClr val="tx1"/>
              </a:solidFill>
            </a:endParaRPr>
          </a:p>
        </p:txBody>
      </p:sp>
    </p:spTree>
    <p:extLst>
      <p:ext uri="{BB962C8B-B14F-4D97-AF65-F5344CB8AC3E}">
        <p14:creationId xmlns:p14="http://schemas.microsoft.com/office/powerpoint/2010/main" val="1020332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08885"/>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Suhteet eettisiin toimittajiin</a:t>
            </a: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Vahvojen suhteiden luominen eettisten toimittajien kanssa on avainasemassa toimitusketjusi kestävyyden ja johdonmukaisuuden kannalta. Näin voit lähestyä tätä prosessia:</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41</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98299" y="2445536"/>
            <a:ext cx="7669486" cy="2003384"/>
            <a:chOff x="-62903" y="2505789"/>
            <a:chExt cx="7669486" cy="2003384"/>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3" y="2505789"/>
              <a:ext cx="412785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3877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Ympäristöpolitiikka: </a:t>
              </a:r>
              <a:r>
                <a:rPr lang="fi-FI" dirty="0">
                  <a:solidFill>
                    <a:schemeClr val="tx1"/>
                  </a:solidFill>
                </a:rPr>
                <a:t>Aseta etusijalle toimittajat, jotka osoittavat sitoutumista ympäristövaikutusten minimoimiseen. Tämä voi sisältää asioita, kuten kestävät viljelykäytännöt, jätteen vähentämispyrkimykset ja energiatehokkaat toiminnot (info, NB 2022)</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Työkäytännöt: </a:t>
              </a:r>
              <a:r>
                <a:rPr lang="fi-FI" dirty="0">
                  <a:solidFill>
                    <a:schemeClr val="tx1"/>
                  </a:solidFill>
                </a:rPr>
                <a:t>Eettisille toimittajilla tulisi myös olla oikeudenmukaisia työkäytäntöjä, joihin voi sisältyä toimeentulon antaminen, turvallisten ja terveellisten työolojen varmistaminen sekä työntekijöiden oikeuksien kunnioittaminen.</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Laatustandardit: </a:t>
              </a:r>
              <a:r>
                <a:rPr lang="fi-FI" dirty="0">
                  <a:solidFill>
                    <a:schemeClr val="tx1"/>
                  </a:solidFill>
                </a:rPr>
                <a:t>Johdonmukaiset, korkealaatuiset tuotteet ovat välttämättömiä. Arvioi mahdollisia toimittajia heidän tavaroidensa laadun, luotettavuuden ja kykynsä vastata erityistarpeisiisi perusteella.</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09097" y="2548657"/>
              <a:ext cx="3732264"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Mahdollisten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toimittajien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arviointi</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2F386533-D927-B7EE-06EF-3941D3FCE90C}"/>
              </a:ext>
            </a:extLst>
          </p:cNvPr>
          <p:cNvGrpSpPr/>
          <p:nvPr/>
        </p:nvGrpSpPr>
        <p:grpSpPr>
          <a:xfrm>
            <a:off x="-826433" y="4629526"/>
            <a:ext cx="8397620" cy="2815592"/>
            <a:chOff x="-837945" y="6124978"/>
            <a:chExt cx="8397620" cy="2565192"/>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837945" y="6124978"/>
              <a:ext cx="8397620" cy="2565192"/>
              <a:chOff x="-819980" y="4054709"/>
              <a:chExt cx="8397620" cy="2565192"/>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819980" y="4054709"/>
                <a:ext cx="8397620" cy="2565192"/>
                <a:chOff x="-791037" y="2505789"/>
                <a:chExt cx="8397620" cy="2565192"/>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791037" y="2505789"/>
                  <a:ext cx="436009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69"/>
                  <a:ext cx="4807545" cy="19495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Hinta: </a:t>
                  </a:r>
                  <a:r>
                    <a:rPr lang="fi-FI" dirty="0">
                      <a:solidFill>
                        <a:schemeClr val="tx1"/>
                      </a:solidFill>
                    </a:rPr>
                    <a:t>Vaikka on tärkeää neuvotella oikeudenmukainen hinta, muista, että toimittajien on myös katettava kustannukset ja tehtävä voittoa. Kohtuullisen hinnan maksaminen voi auttaa varmistamaan, että toimittajasi pystyvät ylläpitämään eettisiä käytäntöjään.</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Äänenvoimakkuus ja taajuus: </a:t>
                  </a:r>
                  <a:r>
                    <a:rPr lang="fi-FI" dirty="0">
                      <a:solidFill>
                        <a:schemeClr val="tx1"/>
                      </a:solidFill>
                    </a:rPr>
                    <a:t>Sovi, kuinka paljon ostat ja kuinka usein. Varmista, että nämä ehdot vastaavat yrityksesi tarpeita ja toimittajan kapasiteettia. </a:t>
                  </a:r>
                  <a:r>
                    <a:rPr lang="fi-FI" dirty="0">
                      <a:solidFill>
                        <a:schemeClr val="tx1"/>
                      </a:solidFill>
                      <a:hlinkClick r:id="rId2"/>
                    </a:rPr>
                    <a:t>Toimittajasopimusten neuvotteleminen</a:t>
                  </a:r>
                  <a:endParaRPr lang="fi-FI" dirty="0">
                    <a:solidFill>
                      <a:schemeClr val="tx1"/>
                    </a:solidFill>
                  </a:endParaRP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Toimitusehdot: </a:t>
                  </a:r>
                  <a:r>
                    <a:rPr lang="fi-FI" dirty="0">
                      <a:solidFill>
                        <a:schemeClr val="tx1"/>
                      </a:solidFill>
                    </a:rPr>
                    <a:t>Selvitä, milloin ja miten toimitukset suoritetaan. Harkitse tekijöitä, kuten varastointikapasiteettia ja tuotteiden säilyvyyttä.</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Maksuehdot: </a:t>
                  </a:r>
                  <a:r>
                    <a:rPr lang="fi-FI" dirty="0">
                      <a:solidFill>
                        <a:schemeClr val="tx1"/>
                      </a:solidFill>
                    </a:rPr>
                    <a:t>Päätä, milloin ja miten maksat tavaroista. Maksuviivästykset voivat kiristää suhteita ja saattaa jopa pienemmät toimittajat vaaraan.</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480154" y="4073285"/>
                <a:ext cx="3271601" cy="30844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Sopimusten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neuvotteleminen</a:t>
                </a:r>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603245"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dirty="0">
                  <a:solidFill>
                    <a:schemeClr val="tx1"/>
                  </a:solidFill>
                </a:rPr>
                <a:t>Kun olet tunnistanut potentiaaliset toimittajat, seuraava askel on </a:t>
              </a:r>
              <a:r>
                <a:rPr lang="fi-FI" b="1" dirty="0">
                  <a:solidFill>
                    <a:schemeClr val="tx1"/>
                  </a:solidFill>
                </a:rPr>
                <a:t>neuvotella suhteen ehdot</a:t>
              </a:r>
              <a:r>
                <a:rPr lang="fi-FI" dirty="0">
                  <a:solidFill>
                    <a:schemeClr val="tx1"/>
                  </a:solidFill>
                </a:rPr>
                <a:t>. Tässä on muutamia huomioitavia asioita:</a:t>
              </a:r>
            </a:p>
            <a:p>
              <a:pPr algn="l" rtl="0">
                <a:buClr>
                  <a:srgbClr val="F79037"/>
                </a:buClr>
                <a:tabLst>
                  <a:tab pos="177800" algn="l"/>
                </a:tabLst>
              </a:pPr>
              <a:endParaRPr lang="en-US" dirty="0">
                <a:solidFill>
                  <a:schemeClr val="tx1"/>
                </a:solidFill>
              </a:endParaRPr>
            </a:p>
          </p:txBody>
        </p:sp>
      </p:grpSp>
      <p:grpSp>
        <p:nvGrpSpPr>
          <p:cNvPr id="53" name="Graphic 3">
            <a:extLst>
              <a:ext uri="{FF2B5EF4-FFF2-40B4-BE49-F238E27FC236}">
                <a16:creationId xmlns:a16="http://schemas.microsoft.com/office/drawing/2014/main" id="{0ED0CC73-D422-AD83-A203-253C9D8FE2E8}"/>
              </a:ext>
            </a:extLst>
          </p:cNvPr>
          <p:cNvGrpSpPr/>
          <p:nvPr/>
        </p:nvGrpSpPr>
        <p:grpSpPr>
          <a:xfrm>
            <a:off x="5810430" y="192755"/>
            <a:ext cx="1124451" cy="1141399"/>
            <a:chOff x="4420248" y="5325487"/>
            <a:chExt cx="1091621" cy="1108075"/>
          </a:xfrm>
          <a:solidFill>
            <a:srgbClr val="000000"/>
          </a:solidFill>
        </p:grpSpPr>
        <p:grpSp>
          <p:nvGrpSpPr>
            <p:cNvPr id="55" name="Graphic 3">
              <a:extLst>
                <a:ext uri="{FF2B5EF4-FFF2-40B4-BE49-F238E27FC236}">
                  <a16:creationId xmlns:a16="http://schemas.microsoft.com/office/drawing/2014/main" id="{1BB586F0-8D22-E105-C59F-F82DE93D8C78}"/>
                </a:ext>
              </a:extLst>
            </p:cNvPr>
            <p:cNvGrpSpPr/>
            <p:nvPr/>
          </p:nvGrpSpPr>
          <p:grpSpPr>
            <a:xfrm>
              <a:off x="4420248" y="5325487"/>
              <a:ext cx="965453" cy="1091619"/>
              <a:chOff x="4420248" y="5325487"/>
              <a:chExt cx="965453" cy="1091619"/>
            </a:xfrm>
            <a:grpFill/>
          </p:grpSpPr>
          <p:sp>
            <p:nvSpPr>
              <p:cNvPr id="67" name="Freeform 66">
                <a:extLst>
                  <a:ext uri="{FF2B5EF4-FFF2-40B4-BE49-F238E27FC236}">
                    <a16:creationId xmlns:a16="http://schemas.microsoft.com/office/drawing/2014/main" id="{956491F4-1885-5B9A-B329-30CA8FF6A18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2C76A0DF-66A1-3F77-2CEC-3774715ACADE}"/>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FCFCA0C3-E6B4-81B9-68CB-59BB5A0EBF9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D734391A-4E83-7D6E-A69C-71E1ABD1283A}"/>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D68DB8F3-E66E-0AAF-D3D3-84FD7947576F}"/>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32B86644-D5EC-04C0-59FB-D4FF13FC2A53}"/>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03B750E8-9732-F308-2DAC-32362DE6095A}"/>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152E154C-61DF-2AD2-F87A-412EBB68E33E}"/>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pPr algn="l" rtl="0"/>
                <a:endParaRPr lang="en-US"/>
              </a:p>
            </p:txBody>
          </p:sp>
        </p:grpSp>
        <p:sp>
          <p:nvSpPr>
            <p:cNvPr id="56" name="Freeform 55">
              <a:extLst>
                <a:ext uri="{FF2B5EF4-FFF2-40B4-BE49-F238E27FC236}">
                  <a16:creationId xmlns:a16="http://schemas.microsoft.com/office/drawing/2014/main" id="{01DCBB88-E306-6E3A-AFCD-1A06EEAE1796}"/>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4A9C49E3-C808-28BF-CA5A-3D10708CBC93}"/>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F892E230-9FCF-54CA-78E9-77D3162EFFD0}"/>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CB3B80D6-B11D-83EB-DF64-4E0161AD7681}"/>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pPr algn="l" rtl="0"/>
              <a:endParaRPr lang="en-US"/>
            </a:p>
          </p:txBody>
        </p:sp>
        <p:sp>
          <p:nvSpPr>
            <p:cNvPr id="60" name="Freeform 59">
              <a:extLst>
                <a:ext uri="{FF2B5EF4-FFF2-40B4-BE49-F238E27FC236}">
                  <a16:creationId xmlns:a16="http://schemas.microsoft.com/office/drawing/2014/main" id="{4C4C6187-168F-C27D-CE0A-C52BE59AF58F}"/>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9B806ACB-AE9C-1793-5F41-D05ED011BCA0}"/>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A588DD2A-E5A6-D965-B03C-E61BC741C0FB}"/>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pPr algn="l" rtl="0"/>
              <a:endParaRPr lang="en-US"/>
            </a:p>
          </p:txBody>
        </p:sp>
        <p:sp>
          <p:nvSpPr>
            <p:cNvPr id="63" name="Freeform 62">
              <a:extLst>
                <a:ext uri="{FF2B5EF4-FFF2-40B4-BE49-F238E27FC236}">
                  <a16:creationId xmlns:a16="http://schemas.microsoft.com/office/drawing/2014/main" id="{9AAA02FD-104C-DEB5-9115-DA4A2593BE96}"/>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pPr algn="l" rtl="0"/>
              <a:endParaRPr lang="en-US"/>
            </a:p>
          </p:txBody>
        </p:sp>
        <p:sp>
          <p:nvSpPr>
            <p:cNvPr id="64" name="Freeform 63">
              <a:extLst>
                <a:ext uri="{FF2B5EF4-FFF2-40B4-BE49-F238E27FC236}">
                  <a16:creationId xmlns:a16="http://schemas.microsoft.com/office/drawing/2014/main" id="{BD555D75-82FD-AB56-DCEB-F1586413953A}"/>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pPr algn="l" rtl="0"/>
              <a:endParaRPr lang="en-US"/>
            </a:p>
          </p:txBody>
        </p:sp>
        <p:sp>
          <p:nvSpPr>
            <p:cNvPr id="65" name="Freeform 64">
              <a:extLst>
                <a:ext uri="{FF2B5EF4-FFF2-40B4-BE49-F238E27FC236}">
                  <a16:creationId xmlns:a16="http://schemas.microsoft.com/office/drawing/2014/main" id="{C6F3E727-393C-DB58-45C0-B85C609B49BE}"/>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7779CA96-56EA-4C3D-71E7-46F6A3953A03}"/>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pPr algn="l" rtl="0"/>
              <a:endParaRPr lang="en-US"/>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23570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Avoin viestintä: </a:t>
            </a:r>
            <a:r>
              <a:rPr lang="fi-FI" dirty="0">
                <a:solidFill>
                  <a:schemeClr val="tx1"/>
                </a:solidFill>
              </a:rPr>
              <a:t>Säännöllinen, avoin viestintä voi auttaa molempia osapuolia ymmärtämään toistensa tarpeet ja rajoitteet. Se auttaa myös ratkaisemaan kaikki ongelmat nopeasti ennen kuin ne eskaloituvat.</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Joustavuus: </a:t>
            </a:r>
            <a:r>
              <a:rPr lang="fi-FI" dirty="0">
                <a:solidFill>
                  <a:schemeClr val="tx1"/>
                </a:solidFill>
              </a:rPr>
              <a:t>Ole valmis mukauttamaan ehtojasi olosuhteiden muuttuessa. Tämä voi auttaa rakentamaan luottamusta ja osoittamaan, että pidät suhdetta kumppanuutena, et vain liiketoimina.</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Tuki: </a:t>
            </a:r>
            <a:r>
              <a:rPr lang="fi-FI" dirty="0">
                <a:solidFill>
                  <a:schemeClr val="tx1"/>
                </a:solidFill>
              </a:rPr>
              <a:t>Osoita kiinnostusta toimittajien menestykseen. Tämä voi tarkoittaa heidän tuotteidensa mainostamista, rakentavan palautteen antamista tai jopa yhteydenpitoa muiden mahdollisten ostajien kanssa.</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Hoitamalla </a:t>
            </a:r>
            <a:r>
              <a:rPr lang="fi-FI" dirty="0">
                <a:solidFill>
                  <a:schemeClr val="tx1"/>
                </a:solidFill>
              </a:rPr>
              <a:t>vahvoja suhteita eettisten tavarantoimittajien kanssa voit varmistaa korkealaatuisten, eettisesti tuotettujen tavaroiden jatkuvan tarjonnan ja edistää samalla kestävämpää ja oikeudenmukaisempaa ruokajärjestelmää.</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8" y="8020840"/>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b="1" dirty="0">
                <a:solidFill>
                  <a:schemeClr val="tx1"/>
                </a:solidFill>
              </a:rPr>
              <a:t>Vahva, pitkäaikainen suhde </a:t>
            </a:r>
            <a:r>
              <a:rPr lang="fi-FI" dirty="0">
                <a:solidFill>
                  <a:schemeClr val="tx1"/>
                </a:solidFill>
              </a:rPr>
              <a:t>toimittajan kanssa ei ole kyse vain liiketoimista; se on </a:t>
            </a:r>
            <a:r>
              <a:rPr lang="fi-FI" b="1" dirty="0">
                <a:solidFill>
                  <a:schemeClr val="tx1"/>
                </a:solidFill>
              </a:rPr>
              <a:t>kumppanuutta</a:t>
            </a:r>
            <a:r>
              <a:rPr lang="fi-FI" dirty="0">
                <a:solidFill>
                  <a:schemeClr val="tx1"/>
                </a:solidFill>
              </a:rPr>
              <a:t>.</a:t>
            </a:r>
          </a:p>
          <a:p>
            <a:pPr algn="l" rtl="0">
              <a:buClr>
                <a:srgbClr val="F79037"/>
              </a:buClr>
              <a:tabLst>
                <a:tab pos="177800" algn="l"/>
              </a:tabLst>
            </a:pPr>
            <a:r>
              <a:rPr lang="fi-FI" dirty="0">
                <a:solidFill>
                  <a:schemeClr val="tx1"/>
                </a:solidFill>
              </a:rPr>
              <a:t>Näin voit kehittää tällaisia ​​suhteita:</a:t>
            </a:r>
          </a:p>
          <a:p>
            <a:pPr algn="l" rtl="0">
              <a:buClr>
                <a:srgbClr val="F79037"/>
              </a:buClr>
              <a:tabLst>
                <a:tab pos="177800" algn="l"/>
              </a:tabLst>
            </a:pPr>
            <a:endParaRPr lang="en-US" dirty="0">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0" y="7363542"/>
            <a:ext cx="6047752" cy="467955"/>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9" name="Freeform 88">
            <a:extLst>
              <a:ext uri="{FF2B5EF4-FFF2-40B4-BE49-F238E27FC236}">
                <a16:creationId xmlns:a16="http://schemas.microsoft.com/office/drawing/2014/main" id="{373BE1C0-F142-6342-5852-0D47262B6028}"/>
              </a:ext>
            </a:extLst>
          </p:cNvPr>
          <p:cNvSpPr/>
          <p:nvPr/>
        </p:nvSpPr>
        <p:spPr>
          <a:xfrm>
            <a:off x="960037"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27670"/>
            <a:ext cx="5655350"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Molemminpuolisesti</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hyödyllisten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suhteiden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rakentaminen</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343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Kuljetus ja logistiikka</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Kuljetuksella ja logistiikalla voi todellakin olla merkittäviä ympäristövaikutuksia, joten se on tärkeä kehittämiskohde kaikille kestävään kehitykseen sitoutuneille yrityksille. Näin voit hallita logistiikkaasi kestävästi:</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42</a:t>
            </a:fld>
            <a:endParaRPr lang="en-US" sz="900">
              <a:solidFill>
                <a:schemeClr val="tx1"/>
              </a:solidFill>
            </a:endParaRPr>
          </a:p>
        </p:txBody>
      </p:sp>
      <p:grpSp>
        <p:nvGrpSpPr>
          <p:cNvPr id="78" name="Group 77">
            <a:extLst>
              <a:ext uri="{FF2B5EF4-FFF2-40B4-BE49-F238E27FC236}">
                <a16:creationId xmlns:a16="http://schemas.microsoft.com/office/drawing/2014/main" id="{2F386533-D927-B7EE-06EF-3941D3FCE90C}"/>
              </a:ext>
            </a:extLst>
          </p:cNvPr>
          <p:cNvGrpSpPr/>
          <p:nvPr/>
        </p:nvGrpSpPr>
        <p:grpSpPr>
          <a:xfrm>
            <a:off x="-182961" y="2666718"/>
            <a:ext cx="7754148" cy="2349785"/>
            <a:chOff x="-194473" y="6116511"/>
            <a:chExt cx="7754148" cy="2349785"/>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194473" y="6116511"/>
              <a:ext cx="7754148" cy="2349785"/>
              <a:chOff x="-176508" y="4046242"/>
              <a:chExt cx="7754148" cy="234978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76508" y="4046242"/>
                <a:ext cx="7754148" cy="2349785"/>
                <a:chOff x="-147565" y="2497322"/>
                <a:chExt cx="7754148" cy="234978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47565"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Tehokkaat ajoneuvot: </a:t>
                  </a:r>
                  <a:r>
                    <a:rPr lang="fi-FI" dirty="0">
                      <a:solidFill>
                        <a:schemeClr val="tx1"/>
                      </a:solidFill>
                    </a:rPr>
                    <a:t>Harkitse energiatehokkaiden tai vaihtoehtoisia polttoaineita käyttävien ajoneuvojen käyttöä. Sähköajoneuvot tai hybridit ovat hyvä valinta, jos niitä on saatavilla ja ne ovat käytännöllisiä tarpeisiisi.</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Julkinen liikenne ja pyöräily: </a:t>
                  </a:r>
                  <a:r>
                    <a:rPr lang="fi-FI" dirty="0">
                      <a:solidFill>
                        <a:schemeClr val="tx1"/>
                      </a:solidFill>
                    </a:rPr>
                    <a:t>Paikallisia toimituksia varten harkitse julkisen liikenteen tai polkupyörien käyttöä. Nämä menetelmät ovat edullisia, vähemmän ympäristöä kuormittavia, ja niillä voidaan usein navigoida kaupunkialueilla tehokkaammin kuin autot.</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Kimppakyydit ja yhteiset rahtipalvelut: </a:t>
                  </a:r>
                  <a:r>
                    <a:rPr lang="fi-FI" dirty="0">
                      <a:solidFill>
                        <a:schemeClr val="tx1"/>
                      </a:solidFill>
                    </a:rPr>
                    <a:t>Kuljetusten jakaminen muiden yritysten kanssa voi auttaa vähentämään hiilijalanjälkeäsi ja kustannuksia.</a:t>
                  </a:r>
                </a:p>
                <a:p>
                  <a:pPr algn="l" rtl="0">
                    <a:buClr>
                      <a:srgbClr val="F79037"/>
                    </a:buClr>
                    <a:tabLst>
                      <a:tab pos="177800" algn="l"/>
                    </a:tabLst>
                  </a:pPr>
                  <a:r>
                    <a:rPr lang="fi-FI" dirty="0">
                      <a:solidFill>
                        <a:schemeClr val="tx1"/>
                      </a:solidFill>
                    </a:rPr>
                    <a:t> </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Vähäpäästöinen kuljetus</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dirty="0">
                  <a:solidFill>
                    <a:schemeClr val="tx1"/>
                  </a:solidFill>
                </a:rPr>
                <a:t>Yksi </a:t>
              </a:r>
              <a:r>
                <a:rPr lang="fi-FI">
                  <a:solidFill>
                    <a:schemeClr val="tx1"/>
                  </a:solidFill>
                </a:rPr>
                <a:t>keskeisistä alueista </a:t>
              </a:r>
              <a:r>
                <a:rPr lang="fi-FI" dirty="0">
                  <a:solidFill>
                    <a:schemeClr val="tx1"/>
                  </a:solidFill>
                </a:rPr>
                <a:t>mihin keskittyä, on </a:t>
              </a:r>
              <a:r>
                <a:rPr lang="fi-FI" b="1" dirty="0">
                  <a:solidFill>
                    <a:schemeClr val="tx1"/>
                  </a:solidFill>
                </a:rPr>
                <a:t>tavaroidesi kuljettamiseen </a:t>
              </a:r>
              <a:r>
                <a:rPr lang="fi-FI" dirty="0">
                  <a:solidFill>
                    <a:schemeClr val="tx1"/>
                  </a:solidFill>
                </a:rPr>
                <a:t>liittyvien </a:t>
              </a:r>
              <a:r>
                <a:rPr lang="fi-FI" b="1" dirty="0">
                  <a:solidFill>
                    <a:schemeClr val="tx1"/>
                  </a:solidFill>
                </a:rPr>
                <a:t>hiilidioksipäästöjen vähentäminen</a:t>
              </a:r>
              <a:r>
                <a:rPr lang="fi-FI" dirty="0">
                  <a:solidFill>
                    <a:schemeClr val="tx1"/>
                  </a:solidFill>
                </a:rPr>
                <a:t>. Jotkut strategiat sisältävät:</a:t>
              </a:r>
            </a:p>
            <a:p>
              <a:pPr algn="l" rtl="0">
                <a:buClr>
                  <a:srgbClr val="F79037"/>
                </a:buClr>
                <a:tabLst>
                  <a:tab pos="177800" algn="l"/>
                </a:tabLst>
              </a:pPr>
              <a:endParaRPr lang="en-US" dirty="0">
                <a:solidFill>
                  <a:schemeClr val="tx1"/>
                </a:solidFill>
              </a:endParaRPr>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Varastonhallinta: </a:t>
            </a:r>
            <a:r>
              <a:rPr lang="fi-FI" dirty="0">
                <a:solidFill>
                  <a:schemeClr val="tx1"/>
                </a:solidFill>
              </a:rPr>
              <a:t>Tehokas varastonhallinta voi auttaa sinua yhdistämään lähetykset ilman, että varastot loppuvat. Tämä voi tarkoittaa ennusteohjelmiston käyttöä kysynnän ennustamiseen tai automaattisten uudelleentilausten määrittämistä, kun varastotasot laskevat.</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Yhteistyö: </a:t>
            </a:r>
            <a:r>
              <a:rPr lang="fi-FI" dirty="0">
                <a:solidFill>
                  <a:schemeClr val="tx1"/>
                </a:solidFill>
              </a:rPr>
              <a:t>Tee yhteistyötä muiden yritysten, erityisesti lähistölläsi tai reitilläsi olevien yritysten kanssa, yhdistääksesi lähetykset ja jakaaksesi ympäristöhyödyt.</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Keskittymällä</a:t>
            </a:r>
            <a:r>
              <a:rPr lang="fi-FI" dirty="0">
                <a:solidFill>
                  <a:schemeClr val="tx1"/>
                </a:solidFill>
              </a:rPr>
              <a:t> kestävään logistiikkaan voit vähentää merkittävästi yrityksesi hiilijalanjälkeä, mikä vastaa sitoutumistasi eettisiin ja kestäviin käytäntöihin. Lisäksi monet näistä strategioista voivat myös auttaa säästämään rahaa pitkällä aikavälillä, mikä tekee niistä hyödyllisiä sekä planeetalle että voitoillesi.</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8020840"/>
            <a:ext cx="1655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dirty="0">
                <a:solidFill>
                  <a:schemeClr val="tx1"/>
                </a:solidFill>
              </a:rPr>
              <a:t>Toimitusten yhdistäminen tarkoittaa </a:t>
            </a:r>
            <a:r>
              <a:rPr lang="fi-FI" b="1" dirty="0">
                <a:solidFill>
                  <a:schemeClr val="tx1"/>
                </a:solidFill>
              </a:rPr>
              <a:t>vähemmän lähettämistä, suurempia toimituksia</a:t>
            </a:r>
            <a:r>
              <a:rPr lang="fi-FI" dirty="0">
                <a:solidFill>
                  <a:schemeClr val="tx1"/>
                </a:solidFill>
              </a:rPr>
              <a:t>, monien pienempien sijaan. Tämä voi merkittävästi </a:t>
            </a:r>
            <a:r>
              <a:rPr lang="fi-FI" b="1" dirty="0">
                <a:solidFill>
                  <a:schemeClr val="tx1"/>
                </a:solidFill>
              </a:rPr>
              <a:t>vähentää kuljetuksen kokonaisvaikutusta</a:t>
            </a:r>
            <a:r>
              <a:rPr lang="fi-FI" dirty="0">
                <a:solidFill>
                  <a:schemeClr val="tx1"/>
                </a:solidFill>
              </a:rPr>
              <a:t>. Tässä pari asiaa</a:t>
            </a:r>
          </a:p>
          <a:p>
            <a:pPr algn="l" rtl="0">
              <a:buClr>
                <a:srgbClr val="F79037"/>
              </a:buClr>
              <a:tabLst>
                <a:tab pos="177800" algn="l"/>
              </a:tabLst>
            </a:pPr>
            <a:r>
              <a:rPr lang="fi-FI" dirty="0">
                <a:solidFill>
                  <a:schemeClr val="tx1"/>
                </a:solidFill>
              </a:rPr>
              <a:t>harkitse:</a:t>
            </a:r>
          </a:p>
          <a:p>
            <a:pPr algn="l" rtl="0">
              <a:buClr>
                <a:srgbClr val="F79037"/>
              </a:buClr>
              <a:tabLst>
                <a:tab pos="177800" algn="l"/>
              </a:tabLst>
            </a:pPr>
            <a:endParaRPr lang="en-US" dirty="0">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448738" y="739669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Toimitusten yhdistäminen</a:t>
            </a:r>
          </a:p>
        </p:txBody>
      </p:sp>
      <p:grpSp>
        <p:nvGrpSpPr>
          <p:cNvPr id="5" name="Group 4">
            <a:extLst>
              <a:ext uri="{FF2B5EF4-FFF2-40B4-BE49-F238E27FC236}">
                <a16:creationId xmlns:a16="http://schemas.microsoft.com/office/drawing/2014/main" id="{3950C8E6-D3CB-E5BA-DAAE-DC4F7B39A6BA}"/>
              </a:ext>
            </a:extLst>
          </p:cNvPr>
          <p:cNvGrpSpPr/>
          <p:nvPr/>
        </p:nvGrpSpPr>
        <p:grpSpPr>
          <a:xfrm>
            <a:off x="5977811" y="548382"/>
            <a:ext cx="1184718" cy="759630"/>
            <a:chOff x="2708465" y="2516110"/>
            <a:chExt cx="1287319" cy="825417"/>
          </a:xfrm>
          <a:solidFill>
            <a:srgbClr val="000000"/>
          </a:solidFill>
        </p:grpSpPr>
        <p:grpSp>
          <p:nvGrpSpPr>
            <p:cNvPr id="6" name="Group 5">
              <a:extLst>
                <a:ext uri="{FF2B5EF4-FFF2-40B4-BE49-F238E27FC236}">
                  <a16:creationId xmlns:a16="http://schemas.microsoft.com/office/drawing/2014/main" id="{27A1EFAB-DF5A-459F-04E4-3EF630935A77}"/>
                </a:ext>
              </a:extLst>
            </p:cNvPr>
            <p:cNvGrpSpPr/>
            <p:nvPr/>
          </p:nvGrpSpPr>
          <p:grpSpPr>
            <a:xfrm>
              <a:off x="2853306" y="2645797"/>
              <a:ext cx="395598" cy="175397"/>
              <a:chOff x="2388581" y="2630405"/>
              <a:chExt cx="395598" cy="175397"/>
            </a:xfrm>
            <a:grpFill/>
          </p:grpSpPr>
          <p:sp>
            <p:nvSpPr>
              <p:cNvPr id="14" name="Freeform 13">
                <a:extLst>
                  <a:ext uri="{FF2B5EF4-FFF2-40B4-BE49-F238E27FC236}">
                    <a16:creationId xmlns:a16="http://schemas.microsoft.com/office/drawing/2014/main" id="{21BB6892-B3AC-3E41-1DFB-4C101779C1E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F4E5AC44-743B-C91B-C297-A2B4E6537929}"/>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pPr algn="l" rtl="0"/>
                <a:endParaRPr lang="en-US"/>
              </a:p>
            </p:txBody>
          </p:sp>
        </p:grpSp>
        <p:grpSp>
          <p:nvGrpSpPr>
            <p:cNvPr id="7" name="Group 6">
              <a:extLst>
                <a:ext uri="{FF2B5EF4-FFF2-40B4-BE49-F238E27FC236}">
                  <a16:creationId xmlns:a16="http://schemas.microsoft.com/office/drawing/2014/main" id="{21DE3456-A68B-581D-4049-B2E0114A7EED}"/>
                </a:ext>
              </a:extLst>
            </p:cNvPr>
            <p:cNvGrpSpPr/>
            <p:nvPr/>
          </p:nvGrpSpPr>
          <p:grpSpPr>
            <a:xfrm>
              <a:off x="2708465" y="2516110"/>
              <a:ext cx="1287319" cy="825417"/>
              <a:chOff x="2243740" y="2500718"/>
              <a:chExt cx="1287319" cy="825417"/>
            </a:xfrm>
            <a:grpFill/>
          </p:grpSpPr>
          <p:sp>
            <p:nvSpPr>
              <p:cNvPr id="8" name="Freeform 7">
                <a:extLst>
                  <a:ext uri="{FF2B5EF4-FFF2-40B4-BE49-F238E27FC236}">
                    <a16:creationId xmlns:a16="http://schemas.microsoft.com/office/drawing/2014/main" id="{79D20138-B581-87DA-CDDE-00916A91F78C}"/>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5813B9FF-4762-0651-85C8-0DAD50AC8628}"/>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C56F88FF-3E48-DF10-E1C1-8702BE249EBD}"/>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4689C48F-4EBA-68CE-1A72-F70CA70DAA2B}"/>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5C72AE64-6982-4DE2-EDC7-B455E044CF93}"/>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A47B8497-14A6-D600-B017-6CA5F77BF858}"/>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pPr algn="l" rtl="0"/>
                <a:endParaRPr lang="en-US"/>
              </a:p>
            </p:txBody>
          </p:sp>
        </p:grpSp>
      </p:grpSp>
      <p:grpSp>
        <p:nvGrpSpPr>
          <p:cNvPr id="16" name="Group 15">
            <a:extLst>
              <a:ext uri="{FF2B5EF4-FFF2-40B4-BE49-F238E27FC236}">
                <a16:creationId xmlns:a16="http://schemas.microsoft.com/office/drawing/2014/main" id="{175FF429-DE57-8338-C2C8-D326EC54F70C}"/>
              </a:ext>
            </a:extLst>
          </p:cNvPr>
          <p:cNvGrpSpPr/>
          <p:nvPr/>
        </p:nvGrpSpPr>
        <p:grpSpPr>
          <a:xfrm>
            <a:off x="-293028" y="5104116"/>
            <a:ext cx="7864215" cy="2349785"/>
            <a:chOff x="-304540" y="6116511"/>
            <a:chExt cx="7864215" cy="2349785"/>
          </a:xfrm>
        </p:grpSpPr>
        <p:grpSp>
          <p:nvGrpSpPr>
            <p:cNvPr id="17" name="Group 16">
              <a:extLst>
                <a:ext uri="{FF2B5EF4-FFF2-40B4-BE49-F238E27FC236}">
                  <a16:creationId xmlns:a16="http://schemas.microsoft.com/office/drawing/2014/main" id="{A60A8D5E-A729-149A-1157-A67F74A22EC4}"/>
                </a:ext>
              </a:extLst>
            </p:cNvPr>
            <p:cNvGrpSpPr/>
            <p:nvPr/>
          </p:nvGrpSpPr>
          <p:grpSpPr>
            <a:xfrm>
              <a:off x="-304540" y="6116511"/>
              <a:ext cx="7864215" cy="2349785"/>
              <a:chOff x="-286575" y="4046242"/>
              <a:chExt cx="7864215" cy="2349785"/>
            </a:xfrm>
          </p:grpSpPr>
          <p:grpSp>
            <p:nvGrpSpPr>
              <p:cNvPr id="20" name="Group 19">
                <a:extLst>
                  <a:ext uri="{FF2B5EF4-FFF2-40B4-BE49-F238E27FC236}">
                    <a16:creationId xmlns:a16="http://schemas.microsoft.com/office/drawing/2014/main" id="{D736B686-6193-2787-4D75-A04493143978}"/>
                  </a:ext>
                </a:extLst>
              </p:cNvPr>
              <p:cNvGrpSpPr/>
              <p:nvPr/>
            </p:nvGrpSpPr>
            <p:grpSpPr>
              <a:xfrm>
                <a:off x="-286575" y="4046242"/>
                <a:ext cx="7864215" cy="2349785"/>
                <a:chOff x="-257632" y="2497322"/>
                <a:chExt cx="7864215" cy="2349785"/>
              </a:xfrm>
            </p:grpSpPr>
            <p:cxnSp>
              <p:nvCxnSpPr>
                <p:cNvPr id="22" name="Straight Connector 21">
                  <a:extLst>
                    <a:ext uri="{FF2B5EF4-FFF2-40B4-BE49-F238E27FC236}">
                      <a16:creationId xmlns:a16="http://schemas.microsoft.com/office/drawing/2014/main" id="{B0BF5400-3C13-CC30-9E12-7050F24D2E79}"/>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DF009892-BB51-AD30-4F6E-D67FBF765675}"/>
                    </a:ext>
                  </a:extLst>
                </p:cNvPr>
                <p:cNvSpPr/>
                <p:nvPr/>
              </p:nvSpPr>
              <p:spPr>
                <a:xfrm>
                  <a:off x="-257632"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33D3CA69-BCB9-B580-608D-7802956065F8}"/>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Reittisuunnitteluohjelmisto</a:t>
                  </a:r>
                  <a:r>
                    <a:rPr lang="fi-FI" dirty="0">
                      <a:solidFill>
                        <a:schemeClr val="tx1"/>
                      </a:solidFill>
                    </a:rPr>
                    <a:t>: Saatavilla on useita ohjelmistotyökaluja, joiden avulla voit suunnitella tehokkaimmat toimitusreitit.</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Toimitukset ruuhka-ajan ulkopuolella: </a:t>
                  </a:r>
                  <a:r>
                    <a:rPr lang="fi-FI" dirty="0">
                      <a:solidFill>
                        <a:schemeClr val="tx1"/>
                      </a:solidFill>
                    </a:rPr>
                    <a:t>Toimittaminen ruuhka-ajan ulkopuolella voi auttaa vähentämään liikenteessä turhakäyntiä, mikä vähentää polttoaineen kulutusta ja päästöjä.</a:t>
                  </a:r>
                </a:p>
                <a:p>
                  <a:pPr algn="l" rtl="0">
                    <a:buClr>
                      <a:srgbClr val="F79037"/>
                    </a:buClr>
                    <a:tabLst>
                      <a:tab pos="177800" algn="l"/>
                    </a:tabLst>
                  </a:pPr>
                  <a:endParaRPr lang="en-US" dirty="0">
                    <a:solidFill>
                      <a:schemeClr val="tx1"/>
                    </a:solidFill>
                  </a:endParaRPr>
                </a:p>
                <a:p>
                  <a:pPr algn="l" rtl="0">
                    <a:buClr>
                      <a:srgbClr val="F79037"/>
                    </a:buClr>
                    <a:tabLst>
                      <a:tab pos="177800" algn="l"/>
                    </a:tabLst>
                  </a:pPr>
                  <a:r>
                    <a:rPr lang="en-US" dirty="0">
                      <a:solidFill>
                        <a:schemeClr val="tx1"/>
                      </a:solidFill>
                    </a:rPr>
                    <a:t> </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E5E2FD0D-18DD-CB98-98AC-1D7073EC0198}"/>
                  </a:ext>
                </a:extLst>
              </p:cNvPr>
              <p:cNvSpPr txBox="1"/>
              <p:nvPr/>
            </p:nvSpPr>
            <p:spPr>
              <a:xfrm>
                <a:off x="514689" y="4094668"/>
                <a:ext cx="3098564"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Toimitusreittien optimointi</a:t>
                </a:r>
              </a:p>
            </p:txBody>
          </p:sp>
        </p:grpSp>
        <p:sp>
          <p:nvSpPr>
            <p:cNvPr id="19" name="Text Placeholder 2">
              <a:extLst>
                <a:ext uri="{FF2B5EF4-FFF2-40B4-BE49-F238E27FC236}">
                  <a16:creationId xmlns:a16="http://schemas.microsoft.com/office/drawing/2014/main" id="{66FACF0C-13FC-BE7B-1EAE-172350CE9328}"/>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b="1" dirty="0">
                  <a:solidFill>
                    <a:schemeClr val="tx1"/>
                  </a:solidFill>
                </a:rPr>
                <a:t>Suunnittelemalla reitit tehokkaasti</a:t>
              </a:r>
              <a:r>
                <a:rPr lang="fi-FI" dirty="0">
                  <a:solidFill>
                    <a:schemeClr val="tx1"/>
                  </a:solidFill>
                </a:rPr>
                <a:t>, pystyt </a:t>
              </a:r>
              <a:r>
                <a:rPr lang="fi-FI" b="1" dirty="0">
                  <a:solidFill>
                    <a:schemeClr val="tx1"/>
                  </a:solidFill>
                </a:rPr>
                <a:t>vähentämään toimituksiin kuluvaa aikaa </a:t>
              </a:r>
              <a:r>
                <a:rPr lang="fi-FI" dirty="0">
                  <a:solidFill>
                    <a:schemeClr val="tx1"/>
                  </a:solidFill>
                </a:rPr>
                <a:t>ja</a:t>
              </a:r>
              <a:r>
                <a:rPr lang="fi-FI" b="1" dirty="0">
                  <a:solidFill>
                    <a:schemeClr val="tx1"/>
                  </a:solidFill>
                </a:rPr>
                <a:t> polttoainetta. </a:t>
              </a:r>
              <a:r>
                <a:rPr lang="fi-FI" dirty="0">
                  <a:solidFill>
                    <a:schemeClr val="tx1"/>
                  </a:solidFill>
                </a:rPr>
                <a:t>Harkitse seuraavaa:</a:t>
              </a:r>
            </a:p>
            <a:p>
              <a:pPr algn="l" rtl="0">
                <a:buClr>
                  <a:srgbClr val="F79037"/>
                </a:buClr>
                <a:tabLst>
                  <a:tab pos="177800" algn="l"/>
                </a:tabLst>
              </a:pPr>
              <a:endParaRPr lang="en-US" dirty="0">
                <a:solidFill>
                  <a:schemeClr val="tx1"/>
                </a:solidFill>
              </a:endParaRPr>
            </a:p>
          </p:txBody>
        </p:sp>
      </p:grpSp>
    </p:spTree>
    <p:extLst>
      <p:ext uri="{BB962C8B-B14F-4D97-AF65-F5344CB8AC3E}">
        <p14:creationId xmlns:p14="http://schemas.microsoft.com/office/powerpoint/2010/main" val="4061620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lvl="0" algn="l" rtl="0">
              <a:lnSpc>
                <a:spcPts val="1960"/>
              </a:lnSpc>
            </a:pPr>
            <a:r>
              <a:rPr lang="en-IE" sz="2000" b="1">
                <a:effectLst/>
                <a:latin typeface="Calibri" panose="020F0502020204030204" pitchFamily="34" charset="0"/>
                <a:ea typeface="Times New Roman" panose="02020603050405020304" pitchFamily="18" charset="0"/>
              </a:rPr>
              <a:t>Jätteen vähentäminen</a:t>
            </a:r>
            <a:endParaRPr lang="en-IE" sz="2000">
              <a:effectLst/>
              <a:latin typeface="Calibri" panose="020F0502020204030204" pitchFamily="34" charset="0"/>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Jätteen vähentäminen toimitusketjussa on ratkaisevan tärkeää kestävän kehityksen kannalta ja on eettisten liiketoimintakäytäntöjen varmistus. Näin voit toteuttaa jätteen vähentämisstrategioita:</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43</a:t>
            </a:fld>
            <a:endParaRPr lang="en-US" sz="900">
              <a:solidFill>
                <a:schemeClr val="tx1"/>
              </a:solidFill>
            </a:endParaRPr>
          </a:p>
        </p:txBody>
      </p:sp>
      <p:grpSp>
        <p:nvGrpSpPr>
          <p:cNvPr id="27" name="Group 26">
            <a:extLst>
              <a:ext uri="{FF2B5EF4-FFF2-40B4-BE49-F238E27FC236}">
                <a16:creationId xmlns:a16="http://schemas.microsoft.com/office/drawing/2014/main" id="{C3BFE332-8C04-8358-16D1-C29EFE6F753A}"/>
              </a:ext>
            </a:extLst>
          </p:cNvPr>
          <p:cNvGrpSpPr/>
          <p:nvPr/>
        </p:nvGrpSpPr>
        <p:grpSpPr>
          <a:xfrm>
            <a:off x="-944" y="2221226"/>
            <a:ext cx="7641406" cy="1397955"/>
            <a:chOff x="-63766" y="4046242"/>
            <a:chExt cx="7641406" cy="139795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63766" y="4046242"/>
              <a:ext cx="7641406" cy="1397955"/>
              <a:chOff x="-34823" y="2497322"/>
              <a:chExt cx="7641406" cy="139795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34823" y="2497322"/>
                <a:ext cx="22359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648684" y="3030031"/>
                <a:ext cx="6596824" cy="8652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dirty="0">
                    <a:solidFill>
                      <a:schemeClr val="tx1"/>
                    </a:solidFill>
                  </a:rPr>
                  <a:t>Massaostaminen voi auttaa vähentämään ainesosiin ja tarvikkeisiinliittyvän pakkausjätteen määrää. Tätä strategiaa harkittaessa on kuitenkin säilytettävä tasapaino pienentyneiden pakkausten edun ja ylivarastojen riskin välillä, mikä saattaa johtaa pilaantumistilaan ja lisääntyneeseen ruokahävikkiin.</a:t>
                </a: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147227" y="4105056"/>
              <a:ext cx="3098564"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Massaostaminen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6D2CE3CB-A2AB-07A1-E4C8-F301BE69FDE1}"/>
              </a:ext>
            </a:extLst>
          </p:cNvPr>
          <p:cNvGrpSpPr/>
          <p:nvPr/>
        </p:nvGrpSpPr>
        <p:grpSpPr>
          <a:xfrm>
            <a:off x="14932" y="7199638"/>
            <a:ext cx="7560618" cy="2264780"/>
            <a:chOff x="10569" y="7390257"/>
            <a:chExt cx="7560618" cy="2264780"/>
          </a:xfrm>
        </p:grpSpPr>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792940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Kompostointi: </a:t>
              </a:r>
              <a:r>
                <a:rPr lang="fi-FI" dirty="0">
                  <a:solidFill>
                    <a:schemeClr val="tx1"/>
                  </a:solidFill>
                </a:rPr>
                <a:t>Elintarvikealan yrityksille kompostointi voi olla erittäin tehokas tapa hallita orgaanista jätettä.</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Kierrätys: </a:t>
              </a:r>
              <a:r>
                <a:rPr lang="fi-FI" dirty="0">
                  <a:solidFill>
                    <a:schemeClr val="tx1"/>
                  </a:solidFill>
                </a:rPr>
                <a:t>Varmista, että kaikki väistämätön jäte kierrätetään aina kun mahdollista.</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Jätteen vähentämistavoitteet: </a:t>
              </a:r>
              <a:r>
                <a:rPr lang="fi-FI" dirty="0">
                  <a:solidFill>
                    <a:schemeClr val="tx1"/>
                  </a:solidFill>
                </a:rPr>
                <a:t>Aseta tavoitteita jätteen vähentämiselle ja seuraa edistymistäsi ajan myötä. Tämä voi auttaa pitämään jätteen vähentämispyrkimyksesi raiteilla ja voi olla myös hyvä myyntivaltti asiakkaille.</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6" y="7858627"/>
              <a:ext cx="1677876" cy="8303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dirty="0">
                  <a:solidFill>
                    <a:schemeClr val="tx1"/>
                  </a:solidFill>
                </a:rPr>
                <a:t>Kehitä kattava </a:t>
              </a:r>
              <a:r>
                <a:rPr lang="fi-FI" b="1" dirty="0">
                  <a:solidFill>
                    <a:schemeClr val="tx1"/>
                  </a:solidFill>
                </a:rPr>
                <a:t>jätehuoltosuunnitelma</a:t>
              </a:r>
              <a:r>
                <a:rPr lang="fi-FI" dirty="0">
                  <a:solidFill>
                    <a:schemeClr val="tx1"/>
                  </a:solidFill>
                </a:rPr>
                <a:t>. Tähän pitäisi kuulua:</a:t>
              </a:r>
            </a:p>
            <a:p>
              <a:pPr algn="l" rtl="0">
                <a:buClr>
                  <a:srgbClr val="F79037"/>
                </a:buClr>
                <a:tabLst>
                  <a:tab pos="177800" algn="l"/>
                </a:tabLst>
              </a:pPr>
              <a:endParaRPr lang="en-US" dirty="0">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10569" y="7390257"/>
              <a:ext cx="369727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7" y="7445118"/>
              <a:ext cx="2520704" cy="523220"/>
            </a:xfrm>
            <a:prstGeom prst="rect">
              <a:avLst/>
            </a:prstGeom>
            <a:noFill/>
          </p:spPr>
          <p:txBody>
            <a:bodyPr wrap="square">
              <a:spAutoFit/>
            </a:bodyPr>
            <a:lstStyle/>
            <a:p>
              <a:pPr algn="l" rtl="0"/>
              <a:r>
                <a:rPr lang="en-IE" sz="1400" b="1" dirty="0" err="1">
                  <a:solidFill>
                    <a:schemeClr val="bg1"/>
                  </a:solidFill>
                  <a:effectLst/>
                  <a:latin typeface="Calibri" panose="020F0502020204030204" pitchFamily="34" charset="0"/>
                  <a:cs typeface="Calibri" panose="020F0502020204030204" pitchFamily="34" charset="0"/>
                </a:rPr>
                <a:t>Jätehuoltokäytännöt</a:t>
              </a:r>
              <a:br>
                <a:rPr lang="en-IE" sz="1400" b="1" dirty="0">
                  <a:solidFill>
                    <a:schemeClr val="bg1"/>
                  </a:solidFill>
                  <a:effectLst/>
                  <a:latin typeface="Calibri" panose="020F0502020204030204" pitchFamily="34" charset="0"/>
                  <a:cs typeface="Calibri" panose="020F0502020204030204" pitchFamily="34" charset="0"/>
                </a:rPr>
              </a:br>
              <a:endParaRPr lang="en-IE" sz="1400" b="1" dirty="0">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09A4CA10-42F3-86C2-3002-996060AD9667}"/>
              </a:ext>
            </a:extLst>
          </p:cNvPr>
          <p:cNvGrpSpPr/>
          <p:nvPr/>
        </p:nvGrpSpPr>
        <p:grpSpPr>
          <a:xfrm>
            <a:off x="6259527" y="396020"/>
            <a:ext cx="780332" cy="887615"/>
            <a:chOff x="4399598" y="3487288"/>
            <a:chExt cx="1901119" cy="2162492"/>
          </a:xfrm>
          <a:solidFill>
            <a:srgbClr val="000000"/>
          </a:solidFill>
        </p:grpSpPr>
        <p:sp>
          <p:nvSpPr>
            <p:cNvPr id="47" name="Freeform 46">
              <a:extLst>
                <a:ext uri="{FF2B5EF4-FFF2-40B4-BE49-F238E27FC236}">
                  <a16:creationId xmlns:a16="http://schemas.microsoft.com/office/drawing/2014/main" id="{94B773E4-9454-AC86-00D2-676123887847}"/>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pPr algn="l" rtl="0"/>
              <a:endParaRPr lang="en-US"/>
            </a:p>
          </p:txBody>
        </p:sp>
        <p:grpSp>
          <p:nvGrpSpPr>
            <p:cNvPr id="48" name="Graphic 37">
              <a:extLst>
                <a:ext uri="{FF2B5EF4-FFF2-40B4-BE49-F238E27FC236}">
                  <a16:creationId xmlns:a16="http://schemas.microsoft.com/office/drawing/2014/main" id="{A1812192-81FB-4043-5111-BA68B28D37CC}"/>
                </a:ext>
              </a:extLst>
            </p:cNvPr>
            <p:cNvGrpSpPr/>
            <p:nvPr/>
          </p:nvGrpSpPr>
          <p:grpSpPr>
            <a:xfrm>
              <a:off x="4399598" y="3487288"/>
              <a:ext cx="1901119" cy="2162492"/>
              <a:chOff x="4399598" y="3487288"/>
              <a:chExt cx="1901119" cy="2162492"/>
            </a:xfrm>
            <a:grpFill/>
          </p:grpSpPr>
          <p:sp>
            <p:nvSpPr>
              <p:cNvPr id="49" name="Freeform 48">
                <a:extLst>
                  <a:ext uri="{FF2B5EF4-FFF2-40B4-BE49-F238E27FC236}">
                    <a16:creationId xmlns:a16="http://schemas.microsoft.com/office/drawing/2014/main" id="{5606C83B-55D8-9C66-8F40-4EE799E50D0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20CA3E74-8E3B-6066-B581-F5370892B73A}"/>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BC986180-5C13-9C6A-A813-AEDA9889C5F4}"/>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EB82748C-764E-5EFB-0563-4E2FD8FDD559}"/>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AFC8000-0856-F4DF-DD34-83E6E4A068AD}"/>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633F5AF8-8435-4D0F-EC13-C04C5B99B0DE}"/>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4C1E7BA5-3E5F-1778-8A5D-4C8F178AC4C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ECE47776-7F69-CC9F-C5F3-DFEDFA3DB373}"/>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pPr algn="l" rtl="0"/>
                <a:endParaRPr lang="en-US"/>
              </a:p>
            </p:txBody>
          </p:sp>
        </p:grpSp>
      </p:grpSp>
      <p:grpSp>
        <p:nvGrpSpPr>
          <p:cNvPr id="57" name="Group 56">
            <a:extLst>
              <a:ext uri="{FF2B5EF4-FFF2-40B4-BE49-F238E27FC236}">
                <a16:creationId xmlns:a16="http://schemas.microsoft.com/office/drawing/2014/main" id="{E1733E58-990D-FD67-9CC1-09B3C07BC0F1}"/>
              </a:ext>
            </a:extLst>
          </p:cNvPr>
          <p:cNvGrpSpPr/>
          <p:nvPr/>
        </p:nvGrpSpPr>
        <p:grpSpPr>
          <a:xfrm>
            <a:off x="-10087" y="3448566"/>
            <a:ext cx="7600136" cy="1709226"/>
            <a:chOff x="-22496" y="4054379"/>
            <a:chExt cx="7600136" cy="1709226"/>
          </a:xfrm>
        </p:grpSpPr>
        <p:grpSp>
          <p:nvGrpSpPr>
            <p:cNvPr id="58" name="Group 57">
              <a:extLst>
                <a:ext uri="{FF2B5EF4-FFF2-40B4-BE49-F238E27FC236}">
                  <a16:creationId xmlns:a16="http://schemas.microsoft.com/office/drawing/2014/main" id="{D6D04A0E-2735-2B19-A310-D393D80EDBCB}"/>
                </a:ext>
              </a:extLst>
            </p:cNvPr>
            <p:cNvGrpSpPr/>
            <p:nvPr/>
          </p:nvGrpSpPr>
          <p:grpSpPr>
            <a:xfrm>
              <a:off x="-22496" y="4054379"/>
              <a:ext cx="7600136" cy="1709226"/>
              <a:chOff x="6447" y="2505459"/>
              <a:chExt cx="7600136" cy="1709226"/>
            </a:xfrm>
          </p:grpSpPr>
          <p:cxnSp>
            <p:nvCxnSpPr>
              <p:cNvPr id="60" name="Straight Connector 59">
                <a:extLst>
                  <a:ext uri="{FF2B5EF4-FFF2-40B4-BE49-F238E27FC236}">
                    <a16:creationId xmlns:a16="http://schemas.microsoft.com/office/drawing/2014/main" id="{213C57C5-4391-CCEF-1A1B-7AA7D6E111C3}"/>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001028B8-8BF9-0CCF-75E6-44E39CD69B86}"/>
                  </a:ext>
                </a:extLst>
              </p:cNvPr>
              <p:cNvSpPr/>
              <p:nvPr/>
            </p:nvSpPr>
            <p:spPr>
              <a:xfrm>
                <a:off x="6447" y="2505459"/>
                <a:ext cx="434961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62" name="Text Placeholder 2">
                <a:extLst>
                  <a:ext uri="{FF2B5EF4-FFF2-40B4-BE49-F238E27FC236}">
                    <a16:creationId xmlns:a16="http://schemas.microsoft.com/office/drawing/2014/main" id="{0E0B5A97-54F2-822F-3ADC-8A02EDA54004}"/>
                  </a:ext>
                </a:extLst>
              </p:cNvPr>
              <p:cNvSpPr txBox="1">
                <a:spLocks/>
              </p:cNvSpPr>
              <p:nvPr/>
            </p:nvSpPr>
            <p:spPr>
              <a:xfrm>
                <a:off x="654900" y="2978403"/>
                <a:ext cx="6596824" cy="123628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Valitse uudelleen käytettävä pakkaus </a:t>
                </a:r>
                <a:r>
                  <a:rPr lang="fi-FI" dirty="0">
                    <a:solidFill>
                      <a:schemeClr val="tx1"/>
                    </a:solidFill>
                  </a:rPr>
                  <a:t>milloin vain mahdollista. Tämä ei koske vain lopputuotteesi pakkausta, vaan myös ainesosien ja tarvikkeiden kuljetukseen käytettyjä säiliöitä.</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Palautuspakkaus: </a:t>
                </a:r>
                <a:r>
                  <a:rPr lang="fi-FI" dirty="0">
                    <a:solidFill>
                      <a:schemeClr val="tx1"/>
                    </a:solidFill>
                  </a:rPr>
                  <a:t>Harkitse sellaisen järjestelmän käyttöönottoa, jossa toimittajat ottavat pakkaukset takaisin uudelleenkäyttöä varten. Tämä edellyttää koordinointia toimittajien kanssa, mutta voi merkittävästi vähentää jätettä.</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Kuluttajien kannustimet: </a:t>
                </a:r>
                <a:r>
                  <a:rPr lang="fi-FI" dirty="0">
                    <a:solidFill>
                      <a:schemeClr val="tx1"/>
                    </a:solidFill>
                  </a:rPr>
                  <a:t>Kuluttajapakkausten osalta harkitse alennuksen tai muun kannustimen tarjoamista asiakkaille, jotka palauttavat pakkauksensa uudelleenkäyttöön.</a:t>
                </a:r>
              </a:p>
            </p:txBody>
          </p:sp>
        </p:grpSp>
        <p:sp>
          <p:nvSpPr>
            <p:cNvPr id="59" name="TextBox 58">
              <a:extLst>
                <a:ext uri="{FF2B5EF4-FFF2-40B4-BE49-F238E27FC236}">
                  <a16:creationId xmlns:a16="http://schemas.microsoft.com/office/drawing/2014/main" id="{A8B60B44-FB97-6CD2-C267-42E29DE267BF}"/>
                </a:ext>
              </a:extLst>
            </p:cNvPr>
            <p:cNvSpPr txBox="1"/>
            <p:nvPr/>
          </p:nvSpPr>
          <p:spPr>
            <a:xfrm>
              <a:off x="206541" y="4073573"/>
              <a:ext cx="4120575" cy="584775"/>
            </a:xfrm>
            <a:prstGeom prst="rect">
              <a:avLst/>
            </a:prstGeom>
            <a:noFill/>
          </p:spPr>
          <p:txBody>
            <a:bodyPr wrap="square">
              <a:spAutoFit/>
            </a:bodyPr>
            <a:lstStyle/>
            <a:p>
              <a:pPr algn="l" rtl="0"/>
              <a:r>
                <a:rPr lang="en-IE" sz="1600" b="1" dirty="0">
                  <a:solidFill>
                    <a:schemeClr val="bg1"/>
                  </a:solidFill>
                  <a:effectLst/>
                  <a:latin typeface="Calibri" panose="020F0502020204030204" pitchFamily="34" charset="0"/>
                  <a:cs typeface="Calibri" panose="020F0502020204030204" pitchFamily="34" charset="0"/>
                </a:rPr>
                <a:t>Uudelleenkäytettävien pakkausten käyttö</a:t>
              </a: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64" name="Group 63">
            <a:extLst>
              <a:ext uri="{FF2B5EF4-FFF2-40B4-BE49-F238E27FC236}">
                <a16:creationId xmlns:a16="http://schemas.microsoft.com/office/drawing/2014/main" id="{B5D5E180-3FC8-5360-B3A5-7B78D35AB642}"/>
              </a:ext>
            </a:extLst>
          </p:cNvPr>
          <p:cNvGrpSpPr/>
          <p:nvPr/>
        </p:nvGrpSpPr>
        <p:grpSpPr>
          <a:xfrm>
            <a:off x="-10087" y="5220488"/>
            <a:ext cx="7569762" cy="2167682"/>
            <a:chOff x="7878" y="4045644"/>
            <a:chExt cx="7569762" cy="2167682"/>
          </a:xfrm>
        </p:grpSpPr>
        <p:grpSp>
          <p:nvGrpSpPr>
            <p:cNvPr id="65" name="Group 64">
              <a:extLst>
                <a:ext uri="{FF2B5EF4-FFF2-40B4-BE49-F238E27FC236}">
                  <a16:creationId xmlns:a16="http://schemas.microsoft.com/office/drawing/2014/main" id="{F774A665-F21C-A401-0D10-6185677EDB36}"/>
                </a:ext>
              </a:extLst>
            </p:cNvPr>
            <p:cNvGrpSpPr/>
            <p:nvPr/>
          </p:nvGrpSpPr>
          <p:grpSpPr>
            <a:xfrm>
              <a:off x="7878" y="4045644"/>
              <a:ext cx="7569762" cy="2167682"/>
              <a:chOff x="36821" y="2496724"/>
              <a:chExt cx="7569762" cy="2167682"/>
            </a:xfrm>
          </p:grpSpPr>
          <p:cxnSp>
            <p:nvCxnSpPr>
              <p:cNvPr id="67" name="Straight Connector 66">
                <a:extLst>
                  <a:ext uri="{FF2B5EF4-FFF2-40B4-BE49-F238E27FC236}">
                    <a16:creationId xmlns:a16="http://schemas.microsoft.com/office/drawing/2014/main" id="{A1C912EF-264B-DD06-A900-3918EAB5B80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194BDBCB-13BB-29CC-DDA5-16563E028D59}"/>
                  </a:ext>
                </a:extLst>
              </p:cNvPr>
              <p:cNvSpPr/>
              <p:nvPr/>
            </p:nvSpPr>
            <p:spPr>
              <a:xfrm>
                <a:off x="36821" y="2496724"/>
                <a:ext cx="343924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9" name="Text Placeholder 2">
                <a:extLst>
                  <a:ext uri="{FF2B5EF4-FFF2-40B4-BE49-F238E27FC236}">
                    <a16:creationId xmlns:a16="http://schemas.microsoft.com/office/drawing/2014/main" id="{CB79C02A-4D1C-7F22-4A0B-5389DD6231DE}"/>
                  </a:ext>
                </a:extLst>
              </p:cNvPr>
              <p:cNvSpPr txBox="1">
                <a:spLocks/>
              </p:cNvSpPr>
              <p:nvPr/>
            </p:nvSpPr>
            <p:spPr>
              <a:xfrm>
                <a:off x="659943" y="2938769"/>
                <a:ext cx="6749043"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fi-FI" b="1" dirty="0">
                    <a:solidFill>
                      <a:schemeClr val="tx1"/>
                    </a:solidFill>
                  </a:rPr>
                  <a:t>Just-in-</a:t>
                </a:r>
                <a:r>
                  <a:rPr lang="fi-FI" b="1" dirty="0" err="1">
                    <a:solidFill>
                      <a:schemeClr val="tx1"/>
                    </a:solidFill>
                  </a:rPr>
                  <a:t>time</a:t>
                </a:r>
                <a:r>
                  <a:rPr lang="fi-FI" b="1" dirty="0">
                    <a:solidFill>
                      <a:schemeClr val="tx1"/>
                    </a:solidFill>
                  </a:rPr>
                  <a:t> (JIT) inventointijärjestelmä </a:t>
                </a:r>
                <a:r>
                  <a:rPr lang="fi-FI" dirty="0">
                    <a:solidFill>
                      <a:schemeClr val="tx1"/>
                    </a:solidFill>
                  </a:rPr>
                  <a:t>edellyttää tarvikkeiden tilaamista mahdollisimman lähellä sitä hetkeä, jolloin niitä todella tarvitaan. Tämä vähentää varastoinnin tarvetta ja vähentää pilaantumisen tai muun tyyppisen jätteen riskiä (Day ym. 2004).</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Varastonhallintaohjelmisto: </a:t>
                </a:r>
                <a:r>
                  <a:rPr lang="fi-FI" dirty="0">
                    <a:solidFill>
                      <a:schemeClr val="tx1"/>
                    </a:solidFill>
                  </a:rPr>
                  <a:t>Käytä ohjelmistoa varastotason seuraamiseen ja kysynnän ennustamiseen. Tämä voi auttaa sinua tekemään tarkempia tilauspäätöksiä ja vähentää ylimäärän tai loppumisen mahdollisuutta.</a:t>
                </a:r>
              </a:p>
              <a:p>
                <a:pPr marL="228600" indent="-228600" algn="l" rtl="0">
                  <a:buClr>
                    <a:srgbClr val="F79037"/>
                  </a:buClr>
                  <a:buFont typeface="Arial" panose="020B0604020202020204" pitchFamily="34" charset="0"/>
                  <a:buChar char="•"/>
                  <a:tabLst>
                    <a:tab pos="177800" algn="l"/>
                  </a:tabLst>
                </a:pPr>
                <a:r>
                  <a:rPr lang="fi-FI" b="1" dirty="0">
                    <a:solidFill>
                      <a:schemeClr val="tx1"/>
                    </a:solidFill>
                  </a:rPr>
                  <a:t>Luotettavat toimittajat: </a:t>
                </a:r>
                <a:r>
                  <a:rPr lang="fi-FI" dirty="0">
                    <a:solidFill>
                      <a:schemeClr val="tx1"/>
                    </a:solidFill>
                  </a:rPr>
                  <a:t>JIT-järjestelmä luottaa toimittajiin, jotka pystyvät toimittamaan nopeasti ja luotettavasti. Vahvojen suhteiden ylläpitäminen toimittajien kanssa voi auttaa saamaan tämän järjestelmän toimimaan tehokkaasti.</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a:p>
                <a:pPr algn="l" rtl="0">
                  <a:buClr>
                    <a:srgbClr val="F79037"/>
                  </a:buClr>
                  <a:tabLst>
                    <a:tab pos="177800" algn="l"/>
                  </a:tabLst>
                </a:pPr>
                <a:r>
                  <a:rPr lang="en-US" dirty="0">
                    <a:solidFill>
                      <a:schemeClr val="tx1"/>
                    </a:solidFill>
                  </a:rPr>
                  <a:t> </a:t>
                </a:r>
              </a:p>
              <a:p>
                <a:pPr marL="228600" indent="-228600" algn="l" rtl="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66" name="TextBox 65">
              <a:extLst>
                <a:ext uri="{FF2B5EF4-FFF2-40B4-BE49-F238E27FC236}">
                  <a16:creationId xmlns:a16="http://schemas.microsoft.com/office/drawing/2014/main" id="{C7078208-263D-DB5E-CEDD-3645587F281B}"/>
                </a:ext>
              </a:extLst>
            </p:cNvPr>
            <p:cNvSpPr txBox="1"/>
            <p:nvPr/>
          </p:nvSpPr>
          <p:spPr>
            <a:xfrm>
              <a:off x="226822" y="4076490"/>
              <a:ext cx="3439248" cy="584775"/>
            </a:xfrm>
            <a:prstGeom prst="rect">
              <a:avLst/>
            </a:prstGeom>
            <a:noFill/>
          </p:spPr>
          <p:txBody>
            <a:bodyPr wrap="square">
              <a:spAutoFit/>
            </a:bodyPr>
            <a:lstStyle/>
            <a:p>
              <a:pPr algn="l" rtl="0"/>
              <a:r>
                <a:rPr lang="en-IE" sz="1600" b="1" dirty="0">
                  <a:solidFill>
                    <a:schemeClr val="bg1"/>
                  </a:solidFill>
                  <a:effectLst/>
                  <a:latin typeface="Calibri" panose="020F0502020204030204" pitchFamily="34" charset="0"/>
                  <a:cs typeface="Calibri" panose="020F0502020204030204" pitchFamily="34" charset="0"/>
                </a:rPr>
                <a:t>Just-In-Time </a:t>
              </a:r>
              <a:r>
                <a:rPr lang="en-IE" sz="1600" b="1" dirty="0" err="1">
                  <a:solidFill>
                    <a:schemeClr val="bg1"/>
                  </a:solidFill>
                  <a:effectLst/>
                  <a:latin typeface="Calibri" panose="020F0502020204030204" pitchFamily="34" charset="0"/>
                  <a:cs typeface="Calibri" panose="020F0502020204030204" pitchFamily="34" charset="0"/>
                </a:rPr>
                <a:t>inventaariojärjestelmä</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53185B02-1D27-4DBF-3DC4-74013501E9AF}"/>
              </a:ext>
            </a:extLst>
          </p:cNvPr>
          <p:cNvSpPr/>
          <p:nvPr/>
        </p:nvSpPr>
        <p:spPr>
          <a:xfrm>
            <a:off x="-943" y="9250377"/>
            <a:ext cx="7559674" cy="78593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3" name="Text Placeholder 2">
            <a:extLst>
              <a:ext uri="{FF2B5EF4-FFF2-40B4-BE49-F238E27FC236}">
                <a16:creationId xmlns:a16="http://schemas.microsoft.com/office/drawing/2014/main" id="{A02D0389-3049-A869-956E-B4F5B8622D91}"/>
              </a:ext>
            </a:extLst>
          </p:cNvPr>
          <p:cNvSpPr txBox="1">
            <a:spLocks/>
          </p:cNvSpPr>
          <p:nvPr/>
        </p:nvSpPr>
        <p:spPr>
          <a:xfrm>
            <a:off x="473048" y="9296627"/>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b="1" dirty="0">
                <a:solidFill>
                  <a:schemeClr val="bg1"/>
                </a:solidFill>
                <a:highlight>
                  <a:srgbClr val="F79037"/>
                </a:highlight>
              </a:rPr>
              <a:t>Näitä strategioita toteuttamalla</a:t>
            </a:r>
            <a:r>
              <a:rPr lang="fi-FI" b="1" dirty="0">
                <a:solidFill>
                  <a:schemeClr val="bg1"/>
                </a:solidFill>
              </a:rPr>
              <a:t> </a:t>
            </a:r>
            <a:r>
              <a:rPr lang="fi-FI" dirty="0">
                <a:solidFill>
                  <a:schemeClr val="tx1"/>
                </a:solidFill>
              </a:rPr>
              <a:t>voit vähentää merkittävästi yrityksesi ympäristövaikutuksia ja samalla säästää rahaa. Muista, että jätteen vähentäminen edellyttää usein huolellista suunnittelua ja innovatiivisuutta, mutta hyödyt ovat vaivan arvoisia.</a:t>
            </a:r>
          </a:p>
          <a:p>
            <a:pPr rtl="0">
              <a:lnSpc>
                <a:spcPts val="1220"/>
              </a:lnSpc>
              <a:buClr>
                <a:srgbClr val="F1A0C2"/>
              </a:buClr>
              <a:tabLst>
                <a:tab pos="177800" algn="l"/>
              </a:tabLst>
            </a:pPr>
            <a:endParaRPr lang="en-US" dirty="0">
              <a:solidFill>
                <a:schemeClr val="tx1"/>
              </a:solidFill>
            </a:endParaRPr>
          </a:p>
        </p:txBody>
      </p:sp>
      <p:sp>
        <p:nvSpPr>
          <p:cNvPr id="2" name="Oval 1">
            <a:extLst>
              <a:ext uri="{FF2B5EF4-FFF2-40B4-BE49-F238E27FC236}">
                <a16:creationId xmlns:a16="http://schemas.microsoft.com/office/drawing/2014/main" id="{8A60ECEC-E8B0-6F7F-C101-DCE20948ED24}"/>
              </a:ext>
            </a:extLst>
          </p:cNvPr>
          <p:cNvSpPr/>
          <p:nvPr/>
        </p:nvSpPr>
        <p:spPr>
          <a:xfrm rot="647259">
            <a:off x="6483871" y="3105645"/>
            <a:ext cx="1058132" cy="89847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900" b="1" dirty="0">
                <a:solidFill>
                  <a:schemeClr val="tx1"/>
                </a:solidFill>
                <a:hlinkClick r:id="rId2">
                  <a:extLst>
                    <a:ext uri="{A12FA001-AC4F-418D-AE19-62706E023703}">
                      <ahyp:hlinkClr xmlns:ahyp="http://schemas.microsoft.com/office/drawing/2018/hyperlinkcolor" val="tx"/>
                    </a:ext>
                  </a:extLst>
                </a:hlinkClick>
              </a:rPr>
              <a:t>Napsauta nähdäksesi Best in Practice</a:t>
            </a:r>
            <a:endParaRPr lang="en-US" sz="900" b="1" dirty="0">
              <a:solidFill>
                <a:schemeClr val="tx1"/>
              </a:solidFill>
            </a:endParaRPr>
          </a:p>
        </p:txBody>
      </p:sp>
      <p:sp>
        <p:nvSpPr>
          <p:cNvPr id="3" name="Oval 2">
            <a:hlinkClick r:id="rId2"/>
            <a:extLst>
              <a:ext uri="{FF2B5EF4-FFF2-40B4-BE49-F238E27FC236}">
                <a16:creationId xmlns:a16="http://schemas.microsoft.com/office/drawing/2014/main" id="{18B366FF-3F1A-CE81-C5C8-3D34B4B90B0B}"/>
              </a:ext>
            </a:extLst>
          </p:cNvPr>
          <p:cNvSpPr/>
          <p:nvPr/>
        </p:nvSpPr>
        <p:spPr>
          <a:xfrm rot="20444761">
            <a:off x="274426" y="8255930"/>
            <a:ext cx="1136854" cy="1004330"/>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900" b="1" dirty="0">
                <a:solidFill>
                  <a:schemeClr val="tx1"/>
                </a:solidFill>
                <a:hlinkClick r:id="rId2">
                  <a:extLst>
                    <a:ext uri="{A12FA001-AC4F-418D-AE19-62706E023703}">
                      <ahyp:hlinkClr xmlns:ahyp="http://schemas.microsoft.com/office/drawing/2018/hyperlinkcolor" val="tx"/>
                    </a:ext>
                  </a:extLst>
                </a:hlinkClick>
              </a:rPr>
              <a:t>Napsauta nähdäksesi Best in Practice</a:t>
            </a:r>
            <a:endParaRPr lang="en-US" sz="900" b="1" dirty="0">
              <a:solidFill>
                <a:schemeClr val="tx1"/>
              </a:solidFill>
            </a:endParaRPr>
          </a:p>
        </p:txBody>
      </p:sp>
    </p:spTree>
    <p:extLst>
      <p:ext uri="{BB962C8B-B14F-4D97-AF65-F5344CB8AC3E}">
        <p14:creationId xmlns:p14="http://schemas.microsoft.com/office/powerpoint/2010/main" val="3291796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Kestävyyden ylläpitäminen</a:t>
            </a: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Jatkuva parantaminen on todellakin ratkaisevan tärkeää kestävän toimitusketjun ylläpitämiseksi. Näin voit seurata ja parantaa toimitusketjusi kestävyyttä:</a:t>
            </a:r>
          </a:p>
          <a:p>
            <a:pPr algn="l"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44</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pPr algn="l" rtl="0"/>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pPr algn="l" rtl="0"/>
                <a:endParaRPr lang="en-US"/>
              </a:p>
            </p:txBody>
          </p:sp>
        </p:grpSp>
      </p:grpSp>
      <p:grpSp>
        <p:nvGrpSpPr>
          <p:cNvPr id="37" name="Group 36">
            <a:extLst>
              <a:ext uri="{FF2B5EF4-FFF2-40B4-BE49-F238E27FC236}">
                <a16:creationId xmlns:a16="http://schemas.microsoft.com/office/drawing/2014/main" id="{5A12ACED-7B75-3AD3-821F-4F0645A20BDB}"/>
              </a:ext>
            </a:extLst>
          </p:cNvPr>
          <p:cNvGrpSpPr/>
          <p:nvPr/>
        </p:nvGrpSpPr>
        <p:grpSpPr>
          <a:xfrm>
            <a:off x="-116227" y="2632242"/>
            <a:ext cx="7669486" cy="1413850"/>
            <a:chOff x="-98299" y="2386924"/>
            <a:chExt cx="7669486" cy="1413850"/>
          </a:xfrm>
        </p:grpSpPr>
        <p:grpSp>
          <p:nvGrpSpPr>
            <p:cNvPr id="74" name="Group 73">
              <a:extLst>
                <a:ext uri="{FF2B5EF4-FFF2-40B4-BE49-F238E27FC236}">
                  <a16:creationId xmlns:a16="http://schemas.microsoft.com/office/drawing/2014/main" id="{E227BB82-E8EA-DCCF-969C-2AFE8256CDD6}"/>
                </a:ext>
              </a:extLst>
            </p:cNvPr>
            <p:cNvGrpSpPr/>
            <p:nvPr/>
          </p:nvGrpSpPr>
          <p:grpSpPr>
            <a:xfrm>
              <a:off x="-98299" y="2386924"/>
              <a:ext cx="7669486" cy="1413850"/>
              <a:chOff x="-62903" y="2447177"/>
              <a:chExt cx="7669486" cy="1413850"/>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3" y="2447177"/>
                <a:ext cx="6150910" cy="484950"/>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11468" y="3030031"/>
                <a:ext cx="6634040" cy="8309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79037"/>
                  </a:buClr>
                  <a:tabLst>
                    <a:tab pos="177800" algn="l"/>
                  </a:tabLst>
                </a:pPr>
                <a:r>
                  <a:rPr lang="fi-FI" dirty="0">
                    <a:solidFill>
                      <a:schemeClr val="tx1"/>
                    </a:solidFill>
                  </a:rPr>
                  <a:t>Aloita luomalla </a:t>
                </a:r>
                <a:r>
                  <a:rPr lang="fi-FI" dirty="0" err="1">
                    <a:solidFill>
                      <a:schemeClr val="tx1"/>
                    </a:solidFill>
                  </a:rPr>
                  <a:t>KPI:t</a:t>
                </a:r>
                <a:r>
                  <a:rPr lang="fi-FI" dirty="0">
                    <a:solidFill>
                      <a:schemeClr val="tx1"/>
                    </a:solidFill>
                  </a:rPr>
                  <a:t>, jotka kuvastavat toimitusketjusi kestävyystavoitteita. Nämä voivat sisältää mittareita, jotka liittyvät jätteen vähentämiseen, energian käyttöön, kasvihuonekaasupäästöihin, reilun kaupan käytäntöihin tai mihin tahansa muuhun yrityksellesi tärkeään kestävän kehitykseen. Varmista, että </a:t>
                </a:r>
                <a:r>
                  <a:rPr lang="fi-FI" dirty="0" err="1">
                    <a:solidFill>
                      <a:schemeClr val="tx1"/>
                    </a:solidFill>
                  </a:rPr>
                  <a:t>KPI:t</a:t>
                </a:r>
                <a:r>
                  <a:rPr lang="fi-FI" dirty="0">
                    <a:solidFill>
                      <a:schemeClr val="tx1"/>
                    </a:solidFill>
                  </a:rPr>
                  <a:t> ovat mitattavissa ja sidottuja liiketoimintaasi.</a:t>
                </a:r>
              </a:p>
            </p:txBody>
          </p:sp>
        </p:grpSp>
        <p:sp>
          <p:nvSpPr>
            <p:cNvPr id="24" name="Freeform 23">
              <a:extLst>
                <a:ext uri="{FF2B5EF4-FFF2-40B4-BE49-F238E27FC236}">
                  <a16:creationId xmlns:a16="http://schemas.microsoft.com/office/drawing/2014/main" id="{B02BAE7C-1480-CC77-F8F9-EFF459770C96}"/>
                </a:ext>
              </a:extLst>
            </p:cNvPr>
            <p:cNvSpPr/>
            <p:nvPr/>
          </p:nvSpPr>
          <p:spPr>
            <a:xfrm>
              <a:off x="1321594"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8AC6746B-8940-7614-E8D8-EFD30CDA8EA6}"/>
                </a:ext>
              </a:extLst>
            </p:cNvPr>
            <p:cNvSpPr txBox="1"/>
            <p:nvPr/>
          </p:nvSpPr>
          <p:spPr>
            <a:xfrm>
              <a:off x="491629" y="2464224"/>
              <a:ext cx="6055615" cy="830997"/>
            </a:xfrm>
            <a:prstGeom prst="rect">
              <a:avLst/>
            </a:prstGeom>
            <a:noFill/>
          </p:spPr>
          <p:txBody>
            <a:bodyPr wrap="square">
              <a:spAutoFit/>
            </a:bodyPr>
            <a:lstStyle/>
            <a:p>
              <a:pPr algn="l" rtl="0"/>
              <a:r>
                <a:rPr lang="en-IE" sz="1600" b="1" dirty="0">
                  <a:solidFill>
                    <a:schemeClr val="bg1"/>
                  </a:solidFill>
                  <a:effectLst/>
                  <a:latin typeface="Calibri" panose="020F0502020204030204" pitchFamily="34" charset="0"/>
                  <a:cs typeface="Calibri" panose="020F0502020204030204" pitchFamily="34" charset="0"/>
                </a:rPr>
                <a:t>Keskeisten suorituskykyindikaattoreiden (KPI) määrittäminen</a:t>
              </a:r>
            </a:p>
            <a:p>
              <a:pPr algn="l" rtl="0"/>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8E7028BA-D531-1B9A-2EAA-7ADA1B3E78F5}"/>
              </a:ext>
            </a:extLst>
          </p:cNvPr>
          <p:cNvGrpSpPr/>
          <p:nvPr/>
        </p:nvGrpSpPr>
        <p:grpSpPr>
          <a:xfrm>
            <a:off x="-117396" y="4628946"/>
            <a:ext cx="7669485" cy="1315320"/>
            <a:chOff x="-98298" y="2445536"/>
            <a:chExt cx="7669485" cy="1315320"/>
          </a:xfrm>
        </p:grpSpPr>
        <p:grpSp>
          <p:nvGrpSpPr>
            <p:cNvPr id="39" name="Group 38">
              <a:extLst>
                <a:ext uri="{FF2B5EF4-FFF2-40B4-BE49-F238E27FC236}">
                  <a16:creationId xmlns:a16="http://schemas.microsoft.com/office/drawing/2014/main" id="{3B82055B-19BD-DE0C-0D08-B3BFA937BBC6}"/>
                </a:ext>
              </a:extLst>
            </p:cNvPr>
            <p:cNvGrpSpPr/>
            <p:nvPr/>
          </p:nvGrpSpPr>
          <p:grpSpPr>
            <a:xfrm>
              <a:off x="-98298" y="2445536"/>
              <a:ext cx="7669485" cy="1315320"/>
              <a:chOff x="-62902" y="2505789"/>
              <a:chExt cx="7669485" cy="1315320"/>
            </a:xfrm>
          </p:grpSpPr>
          <p:cxnSp>
            <p:nvCxnSpPr>
              <p:cNvPr id="43" name="Straight Connector 42">
                <a:extLst>
                  <a:ext uri="{FF2B5EF4-FFF2-40B4-BE49-F238E27FC236}">
                    <a16:creationId xmlns:a16="http://schemas.microsoft.com/office/drawing/2014/main" id="{06167463-C79A-71AA-345B-B1ECADB315CD}"/>
                  </a:ext>
                </a:extLst>
              </p:cNvPr>
              <p:cNvCxnSpPr>
                <a:cxnSpLocks/>
              </p:cNvCxnSpPr>
              <p:nvPr/>
            </p:nvCxnSpPr>
            <p:spPr>
              <a:xfrm>
                <a:off x="60616" y="2731470"/>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AF14851E-D762-D674-94C5-03F6040D4C1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7" name="Text Placeholder 2">
                <a:extLst>
                  <a:ext uri="{FF2B5EF4-FFF2-40B4-BE49-F238E27FC236}">
                    <a16:creationId xmlns:a16="http://schemas.microsoft.com/office/drawing/2014/main" id="{3E194B62-6812-9C77-5F62-77CFCCABF381}"/>
                  </a:ext>
                </a:extLst>
              </p:cNvPr>
              <p:cNvSpPr txBox="1">
                <a:spLocks/>
              </p:cNvSpPr>
              <p:nvPr/>
            </p:nvSpPr>
            <p:spPr>
              <a:xfrm>
                <a:off x="567016" y="3030031"/>
                <a:ext cx="6678492" cy="79107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79037"/>
                  </a:buClr>
                  <a:tabLst>
                    <a:tab pos="177800" algn="l"/>
                  </a:tabLst>
                </a:pPr>
                <a:r>
                  <a:rPr lang="en-US" dirty="0">
                    <a:solidFill>
                      <a:schemeClr val="tx1"/>
                    </a:solidFill>
                  </a:rPr>
                  <a:t>Ota käyttöön järjestelmä näiden </a:t>
                </a:r>
                <a:r>
                  <a:rPr lang="en-US" dirty="0" err="1">
                    <a:solidFill>
                      <a:schemeClr val="tx1"/>
                    </a:solidFill>
                  </a:rPr>
                  <a:t>tehokkuusindikaattoreiden</a:t>
                </a:r>
                <a:r>
                  <a:rPr lang="en-US" dirty="0">
                    <a:solidFill>
                      <a:schemeClr val="tx1"/>
                    </a:solidFill>
                  </a:rPr>
                  <a:t> </a:t>
                </a:r>
                <a:r>
                  <a:rPr lang="en-US" dirty="0" err="1">
                    <a:solidFill>
                      <a:schemeClr val="tx1"/>
                    </a:solidFill>
                  </a:rPr>
                  <a:t>säännölliseen</a:t>
                </a:r>
                <a:r>
                  <a:rPr lang="en-US" dirty="0">
                    <a:solidFill>
                      <a:schemeClr val="tx1"/>
                    </a:solidFill>
                  </a:rPr>
                  <a:t> </a:t>
                </a:r>
                <a:r>
                  <a:rPr lang="en-US" dirty="0" err="1">
                    <a:solidFill>
                      <a:schemeClr val="tx1"/>
                    </a:solidFill>
                  </a:rPr>
                  <a:t>seuraamiseen</a:t>
                </a:r>
                <a:r>
                  <a:rPr lang="en-US" dirty="0">
                    <a:solidFill>
                      <a:schemeClr val="tx1"/>
                    </a:solidFill>
                  </a:rPr>
                  <a:t> ja suorituskyvyn raportoimiseksi. Tämä voi sisältää tiedonkeruumenetelmiä, kuten tutkimuksia, auditointeja tai automaattisia tiedonseurantajärjestelmiä. Säännöllinen raportointi voi auttaa pitämään kaikki yrityksesi työntekijät ajan tasalla kestävän kehityksen toiminnasta ja osoittamaan asiakkaille ja muille sidosryhmille sitoutumisesi kestävään kehitykseen.</a:t>
                </a:r>
              </a:p>
              <a:p>
                <a:pPr rtl="0">
                  <a:buClr>
                    <a:srgbClr val="F79037"/>
                  </a:buClr>
                  <a:tabLst>
                    <a:tab pos="177800" algn="l"/>
                  </a:tabLst>
                </a:pPr>
                <a:endParaRPr lang="en-US" dirty="0">
                  <a:solidFill>
                    <a:schemeClr val="tx1"/>
                  </a:solidFill>
                </a:endParaRPr>
              </a:p>
            </p:txBody>
          </p:sp>
        </p:grpSp>
        <p:sp>
          <p:nvSpPr>
            <p:cNvPr id="40" name="Freeform 39">
              <a:extLst>
                <a:ext uri="{FF2B5EF4-FFF2-40B4-BE49-F238E27FC236}">
                  <a16:creationId xmlns:a16="http://schemas.microsoft.com/office/drawing/2014/main" id="{DCE69211-6EE9-E282-1BBD-5A50FBFFC31E}"/>
                </a:ext>
              </a:extLst>
            </p:cNvPr>
            <p:cNvSpPr/>
            <p:nvPr/>
          </p:nvSpPr>
          <p:spPr>
            <a:xfrm>
              <a:off x="462058"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1" name="TextBox 40">
              <a:extLst>
                <a:ext uri="{FF2B5EF4-FFF2-40B4-BE49-F238E27FC236}">
                  <a16:creationId xmlns:a16="http://schemas.microsoft.com/office/drawing/2014/main" id="{3D9514E1-7A31-1AF6-0ECF-53A97483538F}"/>
                </a:ext>
              </a:extLst>
            </p:cNvPr>
            <p:cNvSpPr txBox="1"/>
            <p:nvPr/>
          </p:nvSpPr>
          <p:spPr>
            <a:xfrm>
              <a:off x="508236" y="2485495"/>
              <a:ext cx="3531057"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Säännöllinen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seuranta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raportointi</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91A050-0C8E-06C6-5FCE-E776F2ACD010}"/>
              </a:ext>
            </a:extLst>
          </p:cNvPr>
          <p:cNvGrpSpPr/>
          <p:nvPr/>
        </p:nvGrpSpPr>
        <p:grpSpPr>
          <a:xfrm>
            <a:off x="-117396" y="6510806"/>
            <a:ext cx="7669485" cy="1209699"/>
            <a:chOff x="-98298" y="2445536"/>
            <a:chExt cx="7669485" cy="1209699"/>
          </a:xfrm>
        </p:grpSpPr>
        <p:grpSp>
          <p:nvGrpSpPr>
            <p:cNvPr id="49" name="Group 48">
              <a:extLst>
                <a:ext uri="{FF2B5EF4-FFF2-40B4-BE49-F238E27FC236}">
                  <a16:creationId xmlns:a16="http://schemas.microsoft.com/office/drawing/2014/main" id="{F07C4C35-8981-C0AE-27FD-D434AB198176}"/>
                </a:ext>
              </a:extLst>
            </p:cNvPr>
            <p:cNvGrpSpPr/>
            <p:nvPr/>
          </p:nvGrpSpPr>
          <p:grpSpPr>
            <a:xfrm>
              <a:off x="-98298" y="2445536"/>
              <a:ext cx="7669485" cy="1209699"/>
              <a:chOff x="-62902" y="2505789"/>
              <a:chExt cx="7669485" cy="1209699"/>
            </a:xfrm>
          </p:grpSpPr>
          <p:cxnSp>
            <p:nvCxnSpPr>
              <p:cNvPr id="73" name="Straight Connector 72">
                <a:extLst>
                  <a:ext uri="{FF2B5EF4-FFF2-40B4-BE49-F238E27FC236}">
                    <a16:creationId xmlns:a16="http://schemas.microsoft.com/office/drawing/2014/main" id="{F4422AF7-4B02-749D-1C1E-0F31C642415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78">
                <a:extLst>
                  <a:ext uri="{FF2B5EF4-FFF2-40B4-BE49-F238E27FC236}">
                    <a16:creationId xmlns:a16="http://schemas.microsoft.com/office/drawing/2014/main" id="{8F869C9C-228D-1A24-8A33-041C9733D651}"/>
                  </a:ext>
                </a:extLst>
              </p:cNvPr>
              <p:cNvSpPr/>
              <p:nvPr/>
            </p:nvSpPr>
            <p:spPr>
              <a:xfrm>
                <a:off x="-62902" y="2505789"/>
                <a:ext cx="560379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0" name="Text Placeholder 2">
                <a:extLst>
                  <a:ext uri="{FF2B5EF4-FFF2-40B4-BE49-F238E27FC236}">
                    <a16:creationId xmlns:a16="http://schemas.microsoft.com/office/drawing/2014/main" id="{FDB1F9F6-F1A1-7A84-CA2C-FF2D3D10CBC2}"/>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79037"/>
                  </a:buClr>
                  <a:tabLst>
                    <a:tab pos="177800" algn="l"/>
                  </a:tabLst>
                </a:pPr>
                <a:r>
                  <a:rPr lang="en-US" dirty="0">
                    <a:solidFill>
                      <a:schemeClr val="tx1"/>
                    </a:solidFill>
                  </a:rPr>
                  <a:t>Suoritusseurantasi perusteella aseta parannustavoitteita ja kehitä strategioita näiden tavoitteiden saavuttamiseksi. Tämä voi sisältää esimerkiksi investoimista tehokkaampiin laitteisiin, uusien jätteen vähentämiskäytäntöjen käyttöönottoa tai tiiviimpää yhteistyötä tavarantoimittajien kanssa niiden kestävän kehityksen parantamiseksi.</a:t>
                </a:r>
              </a:p>
            </p:txBody>
          </p:sp>
        </p:grpSp>
        <p:sp>
          <p:nvSpPr>
            <p:cNvPr id="50" name="Freeform 49">
              <a:extLst>
                <a:ext uri="{FF2B5EF4-FFF2-40B4-BE49-F238E27FC236}">
                  <a16:creationId xmlns:a16="http://schemas.microsoft.com/office/drawing/2014/main" id="{D7A46558-9B48-E95A-E903-5741184C4D20}"/>
                </a:ext>
              </a:extLst>
            </p:cNvPr>
            <p:cNvSpPr/>
            <p:nvPr/>
          </p:nvSpPr>
          <p:spPr>
            <a:xfrm>
              <a:off x="1233118"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2" name="TextBox 71">
              <a:extLst>
                <a:ext uri="{FF2B5EF4-FFF2-40B4-BE49-F238E27FC236}">
                  <a16:creationId xmlns:a16="http://schemas.microsoft.com/office/drawing/2014/main" id="{984CCA5F-5923-6F66-3ED6-C04E916260E3}"/>
                </a:ext>
              </a:extLst>
            </p:cNvPr>
            <p:cNvSpPr txBox="1"/>
            <p:nvPr/>
          </p:nvSpPr>
          <p:spPr>
            <a:xfrm>
              <a:off x="477385" y="2480368"/>
              <a:ext cx="5106212" cy="351629"/>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Tavoitteiden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asettaminen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parannusten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toteuttaminen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82" name="Group 81">
            <a:extLst>
              <a:ext uri="{FF2B5EF4-FFF2-40B4-BE49-F238E27FC236}">
                <a16:creationId xmlns:a16="http://schemas.microsoft.com/office/drawing/2014/main" id="{B047A0F2-4715-49E8-54B4-C076839249BC}"/>
              </a:ext>
            </a:extLst>
          </p:cNvPr>
          <p:cNvGrpSpPr/>
          <p:nvPr/>
        </p:nvGrpSpPr>
        <p:grpSpPr>
          <a:xfrm>
            <a:off x="-10088" y="8065392"/>
            <a:ext cx="7569763" cy="1209699"/>
            <a:chOff x="1424" y="2445536"/>
            <a:chExt cx="7569763" cy="1209699"/>
          </a:xfrm>
        </p:grpSpPr>
        <p:grpSp>
          <p:nvGrpSpPr>
            <p:cNvPr id="83" name="Group 82">
              <a:extLst>
                <a:ext uri="{FF2B5EF4-FFF2-40B4-BE49-F238E27FC236}">
                  <a16:creationId xmlns:a16="http://schemas.microsoft.com/office/drawing/2014/main" id="{A38DE8FC-01D1-6082-0711-D840CF47BD48}"/>
                </a:ext>
              </a:extLst>
            </p:cNvPr>
            <p:cNvGrpSpPr/>
            <p:nvPr/>
          </p:nvGrpSpPr>
          <p:grpSpPr>
            <a:xfrm>
              <a:off x="1424" y="2445536"/>
              <a:ext cx="7569763" cy="1209699"/>
              <a:chOff x="36820" y="2505789"/>
              <a:chExt cx="7569763" cy="1209699"/>
            </a:xfrm>
          </p:grpSpPr>
          <p:cxnSp>
            <p:nvCxnSpPr>
              <p:cNvPr id="91" name="Straight Connector 90">
                <a:extLst>
                  <a:ext uri="{FF2B5EF4-FFF2-40B4-BE49-F238E27FC236}">
                    <a16:creationId xmlns:a16="http://schemas.microsoft.com/office/drawing/2014/main" id="{0CDB1ADC-5F91-6427-A0AE-D4102F3E680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Freeform 91">
                <a:extLst>
                  <a:ext uri="{FF2B5EF4-FFF2-40B4-BE49-F238E27FC236}">
                    <a16:creationId xmlns:a16="http://schemas.microsoft.com/office/drawing/2014/main" id="{38B837A1-7A9E-019A-E46D-84064F5B8586}"/>
                  </a:ext>
                </a:extLst>
              </p:cNvPr>
              <p:cNvSpPr/>
              <p:nvPr/>
            </p:nvSpPr>
            <p:spPr>
              <a:xfrm>
                <a:off x="36820" y="2505789"/>
                <a:ext cx="271222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3" name="Text Placeholder 2">
                <a:extLst>
                  <a:ext uri="{FF2B5EF4-FFF2-40B4-BE49-F238E27FC236}">
                    <a16:creationId xmlns:a16="http://schemas.microsoft.com/office/drawing/2014/main" id="{7F9B6310-2191-7420-4F98-686A790ED300}"/>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79037"/>
                  </a:buClr>
                  <a:tabLst>
                    <a:tab pos="177800" algn="l"/>
                  </a:tabLst>
                </a:pPr>
                <a:r>
                  <a:rPr lang="en-US" dirty="0">
                    <a:solidFill>
                      <a:schemeClr val="tx1"/>
                    </a:solidFill>
                  </a:rPr>
                  <a:t>Pidä työntekijäsi, toimittajasi ja asiakkaat ajan tasalla kestävän kehityksen tavoitteistasi ja edistymisestäsi. Näiden sidosryhmien mukaan ottaminen voi auttaa rakentamaan tukea kestävän kehityksen ponnisteluille ja voi usein johtaa uusiin parannusideoihin.</a:t>
                </a:r>
              </a:p>
              <a:p>
                <a:pPr rtl="0">
                  <a:buClr>
                    <a:srgbClr val="F79037"/>
                  </a:buClr>
                  <a:tabLst>
                    <a:tab pos="177800" algn="l"/>
                  </a:tabLst>
                </a:pPr>
                <a:endParaRPr lang="en-US" dirty="0">
                  <a:solidFill>
                    <a:schemeClr val="tx1"/>
                  </a:solidFill>
                </a:endParaRPr>
              </a:p>
            </p:txBody>
          </p:sp>
        </p:grpSp>
        <p:sp>
          <p:nvSpPr>
            <p:cNvPr id="87" name="TextBox 86">
              <a:extLst>
                <a:ext uri="{FF2B5EF4-FFF2-40B4-BE49-F238E27FC236}">
                  <a16:creationId xmlns:a16="http://schemas.microsoft.com/office/drawing/2014/main" id="{0370603B-6405-E1B8-B4DA-3182552279D4}"/>
                </a:ext>
              </a:extLst>
            </p:cNvPr>
            <p:cNvSpPr txBox="1"/>
            <p:nvPr/>
          </p:nvSpPr>
          <p:spPr>
            <a:xfrm>
              <a:off x="508236" y="2485495"/>
              <a:ext cx="432216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Sidosryhmien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sitoutus</a:t>
              </a:r>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2" name="Oval 1">
            <a:extLst>
              <a:ext uri="{FF2B5EF4-FFF2-40B4-BE49-F238E27FC236}">
                <a16:creationId xmlns:a16="http://schemas.microsoft.com/office/drawing/2014/main" id="{756FA8BD-3D15-2A39-A7FD-20C1CF11183B}"/>
              </a:ext>
            </a:extLst>
          </p:cNvPr>
          <p:cNvSpPr/>
          <p:nvPr/>
        </p:nvSpPr>
        <p:spPr>
          <a:xfrm rot="647259">
            <a:off x="5973201" y="9014692"/>
            <a:ext cx="1279713" cy="1293140"/>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200" b="1" dirty="0">
                <a:solidFill>
                  <a:schemeClr val="tx1"/>
                </a:solidFill>
              </a:rPr>
              <a:t>Napsauta nähdäksesi Best in Practice</a:t>
            </a:r>
          </a:p>
        </p:txBody>
      </p:sp>
    </p:spTree>
    <p:extLst>
      <p:ext uri="{BB962C8B-B14F-4D97-AF65-F5344CB8AC3E}">
        <p14:creationId xmlns:p14="http://schemas.microsoft.com/office/powerpoint/2010/main" val="154577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Kestävyyden ylläpitäminen</a:t>
            </a: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en-US" b="1" dirty="0" err="1">
                <a:solidFill>
                  <a:schemeClr val="tx1"/>
                </a:solidFill>
              </a:rPr>
              <a:t>Jatkuva</a:t>
            </a:r>
            <a:r>
              <a:rPr lang="en-US" b="1" dirty="0">
                <a:solidFill>
                  <a:schemeClr val="tx1"/>
                </a:solidFill>
              </a:rPr>
              <a:t> </a:t>
            </a:r>
            <a:r>
              <a:rPr lang="en-US" b="1" dirty="0" err="1">
                <a:solidFill>
                  <a:schemeClr val="tx1"/>
                </a:solidFill>
              </a:rPr>
              <a:t>parantaminen</a:t>
            </a:r>
            <a:r>
              <a:rPr lang="en-US" b="1" dirty="0">
                <a:solidFill>
                  <a:schemeClr val="tx1"/>
                </a:solidFill>
              </a:rPr>
              <a:t> on </a:t>
            </a:r>
            <a:r>
              <a:rPr lang="en-US" b="1" dirty="0" err="1">
                <a:solidFill>
                  <a:schemeClr val="tx1"/>
                </a:solidFill>
              </a:rPr>
              <a:t>todellakin</a:t>
            </a:r>
            <a:r>
              <a:rPr lang="en-US" b="1" dirty="0">
                <a:solidFill>
                  <a:schemeClr val="tx1"/>
                </a:solidFill>
              </a:rPr>
              <a:t> </a:t>
            </a:r>
            <a:r>
              <a:rPr lang="en-US" b="1" dirty="0" err="1">
                <a:solidFill>
                  <a:schemeClr val="tx1"/>
                </a:solidFill>
              </a:rPr>
              <a:t>ratkaisevan</a:t>
            </a:r>
            <a:r>
              <a:rPr lang="en-US" b="1" dirty="0">
                <a:solidFill>
                  <a:schemeClr val="tx1"/>
                </a:solidFill>
              </a:rPr>
              <a:t> </a:t>
            </a:r>
            <a:r>
              <a:rPr lang="en-US" b="1" dirty="0" err="1">
                <a:solidFill>
                  <a:schemeClr val="tx1"/>
                </a:solidFill>
              </a:rPr>
              <a:t>tärkeää</a:t>
            </a:r>
            <a:r>
              <a:rPr lang="en-US" b="1" dirty="0">
                <a:solidFill>
                  <a:schemeClr val="tx1"/>
                </a:solidFill>
              </a:rPr>
              <a:t> </a:t>
            </a:r>
            <a:r>
              <a:rPr lang="en-US" b="1" dirty="0" err="1">
                <a:solidFill>
                  <a:schemeClr val="tx1"/>
                </a:solidFill>
              </a:rPr>
              <a:t>kestävän</a:t>
            </a:r>
            <a:r>
              <a:rPr lang="en-US" b="1" dirty="0">
                <a:solidFill>
                  <a:schemeClr val="tx1"/>
                </a:solidFill>
              </a:rPr>
              <a:t> </a:t>
            </a:r>
            <a:r>
              <a:rPr lang="en-US" b="1" dirty="0" err="1">
                <a:solidFill>
                  <a:schemeClr val="tx1"/>
                </a:solidFill>
              </a:rPr>
              <a:t>toimitusketjun</a:t>
            </a:r>
            <a:r>
              <a:rPr lang="en-US" b="1" dirty="0">
                <a:solidFill>
                  <a:schemeClr val="tx1"/>
                </a:solidFill>
              </a:rPr>
              <a:t> </a:t>
            </a:r>
            <a:r>
              <a:rPr lang="en-US" b="1" dirty="0" err="1">
                <a:solidFill>
                  <a:schemeClr val="tx1"/>
                </a:solidFill>
              </a:rPr>
              <a:t>ylläpitämiseksi</a:t>
            </a:r>
            <a:r>
              <a:rPr lang="en-US" b="1" dirty="0">
                <a:solidFill>
                  <a:schemeClr val="tx1"/>
                </a:solidFill>
              </a:rPr>
              <a:t>. </a:t>
            </a:r>
            <a:r>
              <a:rPr lang="en-US" b="1" dirty="0" err="1">
                <a:solidFill>
                  <a:schemeClr val="tx1"/>
                </a:solidFill>
              </a:rPr>
              <a:t>Näin</a:t>
            </a:r>
            <a:r>
              <a:rPr lang="en-US" b="1" dirty="0">
                <a:solidFill>
                  <a:schemeClr val="tx1"/>
                </a:solidFill>
              </a:rPr>
              <a:t> </a:t>
            </a:r>
            <a:r>
              <a:rPr lang="en-US" b="1" dirty="0" err="1">
                <a:solidFill>
                  <a:schemeClr val="tx1"/>
                </a:solidFill>
              </a:rPr>
              <a:t>voit</a:t>
            </a:r>
            <a:r>
              <a:rPr lang="en-US" b="1" dirty="0">
                <a:solidFill>
                  <a:schemeClr val="tx1"/>
                </a:solidFill>
              </a:rPr>
              <a:t> </a:t>
            </a:r>
            <a:r>
              <a:rPr lang="en-US" b="1" dirty="0" err="1">
                <a:solidFill>
                  <a:schemeClr val="tx1"/>
                </a:solidFill>
              </a:rPr>
              <a:t>seurata</a:t>
            </a:r>
            <a:r>
              <a:rPr lang="en-US" b="1" dirty="0">
                <a:solidFill>
                  <a:schemeClr val="tx1"/>
                </a:solidFill>
              </a:rPr>
              <a:t> ja </a:t>
            </a:r>
            <a:r>
              <a:rPr lang="en-US" b="1" dirty="0" err="1">
                <a:solidFill>
                  <a:schemeClr val="tx1"/>
                </a:solidFill>
              </a:rPr>
              <a:t>parantaa</a:t>
            </a:r>
            <a:r>
              <a:rPr lang="en-US" b="1" dirty="0">
                <a:solidFill>
                  <a:schemeClr val="tx1"/>
                </a:solidFill>
              </a:rPr>
              <a:t> </a:t>
            </a:r>
            <a:r>
              <a:rPr lang="en-US" b="1" dirty="0" err="1">
                <a:solidFill>
                  <a:schemeClr val="tx1"/>
                </a:solidFill>
              </a:rPr>
              <a:t>toimitusketjusi</a:t>
            </a:r>
            <a:r>
              <a:rPr lang="en-US" b="1" dirty="0">
                <a:solidFill>
                  <a:schemeClr val="tx1"/>
                </a:solidFill>
              </a:rPr>
              <a:t> </a:t>
            </a:r>
            <a:r>
              <a:rPr lang="en-US" b="1" dirty="0" err="1">
                <a:solidFill>
                  <a:schemeClr val="tx1"/>
                </a:solidFill>
              </a:rPr>
              <a:t>kestävyyttä</a:t>
            </a:r>
            <a:r>
              <a:rPr lang="en-US" b="1" dirty="0">
                <a:solidFill>
                  <a:schemeClr val="tx1"/>
                </a:solidFill>
              </a:rPr>
              <a:t>:</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45</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pPr algn="l" rtl="0"/>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pPr algn="l" rtl="0"/>
                <a:endParaRPr lang="en-US"/>
              </a:p>
            </p:txBody>
          </p:sp>
        </p:grpSp>
      </p:grpSp>
      <p:grpSp>
        <p:nvGrpSpPr>
          <p:cNvPr id="94" name="Group 93">
            <a:extLst>
              <a:ext uri="{FF2B5EF4-FFF2-40B4-BE49-F238E27FC236}">
                <a16:creationId xmlns:a16="http://schemas.microsoft.com/office/drawing/2014/main" id="{8CCE5F58-0588-6098-032B-3D8CEC6A32E5}"/>
              </a:ext>
            </a:extLst>
          </p:cNvPr>
          <p:cNvGrpSpPr/>
          <p:nvPr/>
        </p:nvGrpSpPr>
        <p:grpSpPr>
          <a:xfrm>
            <a:off x="-54906" y="2595476"/>
            <a:ext cx="7669485" cy="1209699"/>
            <a:chOff x="-98298" y="2445536"/>
            <a:chExt cx="7669485" cy="1209699"/>
          </a:xfrm>
        </p:grpSpPr>
        <p:grpSp>
          <p:nvGrpSpPr>
            <p:cNvPr id="95" name="Group 94">
              <a:extLst>
                <a:ext uri="{FF2B5EF4-FFF2-40B4-BE49-F238E27FC236}">
                  <a16:creationId xmlns:a16="http://schemas.microsoft.com/office/drawing/2014/main" id="{8593C180-4CC0-1EDF-D4FD-3ECF4B998678}"/>
                </a:ext>
              </a:extLst>
            </p:cNvPr>
            <p:cNvGrpSpPr/>
            <p:nvPr/>
          </p:nvGrpSpPr>
          <p:grpSpPr>
            <a:xfrm>
              <a:off x="-98298" y="2445536"/>
              <a:ext cx="7669485" cy="1209699"/>
              <a:chOff x="-62902" y="2505789"/>
              <a:chExt cx="7669485" cy="1209699"/>
            </a:xfrm>
          </p:grpSpPr>
          <p:cxnSp>
            <p:nvCxnSpPr>
              <p:cNvPr id="98" name="Straight Connector 97">
                <a:extLst>
                  <a:ext uri="{FF2B5EF4-FFF2-40B4-BE49-F238E27FC236}">
                    <a16:creationId xmlns:a16="http://schemas.microsoft.com/office/drawing/2014/main" id="{20EA2306-25CA-516D-6152-80B841DC9A2D}"/>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19C54499-E2B9-2327-9DBE-248BD27C9B6E}"/>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0" name="Text Placeholder 2">
                <a:extLst>
                  <a:ext uri="{FF2B5EF4-FFF2-40B4-BE49-F238E27FC236}">
                    <a16:creationId xmlns:a16="http://schemas.microsoft.com/office/drawing/2014/main" id="{C9B7FFEA-88F6-5AEA-7630-E17C23C7163F}"/>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fi-FI" dirty="0">
                    <a:solidFill>
                      <a:schemeClr val="tx1"/>
                    </a:solidFill>
                  </a:rPr>
                  <a:t>Harkitse tunnustetun kestävän kehityksen standardin sertifikaatin hakemista. Tämä voi tarjota ulkoisen vahvistuksen kestävän kehityksen suorituskyvystäsi ja auttaa lisäämään asiakkaiden luottamusta.</a:t>
                </a:r>
              </a:p>
              <a:p>
                <a:pPr algn="l" rtl="0">
                  <a:buClr>
                    <a:srgbClr val="F79037"/>
                  </a:buClr>
                  <a:tabLst>
                    <a:tab pos="177800" algn="l"/>
                  </a:tabLst>
                </a:pPr>
                <a:endParaRPr lang="en-US" dirty="0">
                  <a:solidFill>
                    <a:schemeClr val="tx1"/>
                  </a:solidFill>
                </a:endParaRPr>
              </a:p>
            </p:txBody>
          </p:sp>
        </p:grpSp>
        <p:sp>
          <p:nvSpPr>
            <p:cNvPr id="97" name="TextBox 96">
              <a:extLst>
                <a:ext uri="{FF2B5EF4-FFF2-40B4-BE49-F238E27FC236}">
                  <a16:creationId xmlns:a16="http://schemas.microsoft.com/office/drawing/2014/main" id="{3CA96D55-0085-A57A-005D-5D77A150C512}"/>
                </a:ext>
              </a:extLst>
            </p:cNvPr>
            <p:cNvSpPr txBox="1"/>
            <p:nvPr/>
          </p:nvSpPr>
          <p:spPr>
            <a:xfrm>
              <a:off x="144982" y="2485365"/>
              <a:ext cx="4322163"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Etsitään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ulkopuolista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sertifikaattia</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12" name="Group 111">
            <a:extLst>
              <a:ext uri="{FF2B5EF4-FFF2-40B4-BE49-F238E27FC236}">
                <a16:creationId xmlns:a16="http://schemas.microsoft.com/office/drawing/2014/main" id="{AAED2E6A-110B-9232-DD2F-AA7AEB2FF25F}"/>
              </a:ext>
            </a:extLst>
          </p:cNvPr>
          <p:cNvGrpSpPr/>
          <p:nvPr/>
        </p:nvGrpSpPr>
        <p:grpSpPr>
          <a:xfrm>
            <a:off x="-54906" y="4105303"/>
            <a:ext cx="7669485" cy="1209699"/>
            <a:chOff x="-98298" y="2445536"/>
            <a:chExt cx="7669485" cy="1209699"/>
          </a:xfrm>
        </p:grpSpPr>
        <p:grpSp>
          <p:nvGrpSpPr>
            <p:cNvPr id="113" name="Group 112">
              <a:extLst>
                <a:ext uri="{FF2B5EF4-FFF2-40B4-BE49-F238E27FC236}">
                  <a16:creationId xmlns:a16="http://schemas.microsoft.com/office/drawing/2014/main" id="{7F57432D-C1DA-FAB2-85B1-BEDC5C2CD425}"/>
                </a:ext>
              </a:extLst>
            </p:cNvPr>
            <p:cNvGrpSpPr/>
            <p:nvPr/>
          </p:nvGrpSpPr>
          <p:grpSpPr>
            <a:xfrm>
              <a:off x="-98298" y="2445536"/>
              <a:ext cx="7669485" cy="1209699"/>
              <a:chOff x="-62902" y="2505789"/>
              <a:chExt cx="7669485" cy="1209699"/>
            </a:xfrm>
          </p:grpSpPr>
          <p:cxnSp>
            <p:nvCxnSpPr>
              <p:cNvPr id="116" name="Straight Connector 115">
                <a:extLst>
                  <a:ext uri="{FF2B5EF4-FFF2-40B4-BE49-F238E27FC236}">
                    <a16:creationId xmlns:a16="http://schemas.microsoft.com/office/drawing/2014/main" id="{3BC38830-8EEE-829E-83AD-627EE292E9E2}"/>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7" name="Freeform 116">
                <a:extLst>
                  <a:ext uri="{FF2B5EF4-FFF2-40B4-BE49-F238E27FC236}">
                    <a16:creationId xmlns:a16="http://schemas.microsoft.com/office/drawing/2014/main" id="{7A4D0573-31DF-3318-8C7E-F8466F70105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8" name="Text Placeholder 2">
                <a:extLst>
                  <a:ext uri="{FF2B5EF4-FFF2-40B4-BE49-F238E27FC236}">
                    <a16:creationId xmlns:a16="http://schemas.microsoft.com/office/drawing/2014/main" id="{E3727F25-FD42-6F14-812B-1FF531DFE887}"/>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79037"/>
                  </a:buClr>
                  <a:tabLst>
                    <a:tab pos="177800" algn="l"/>
                  </a:tabLst>
                </a:pPr>
                <a:r>
                  <a:rPr lang="en-US" dirty="0" err="1">
                    <a:solidFill>
                      <a:schemeClr val="tx1"/>
                    </a:solidFill>
                  </a:rPr>
                  <a:t>Kestävä</a:t>
                </a:r>
                <a:r>
                  <a:rPr lang="en-US" dirty="0">
                    <a:solidFill>
                      <a:schemeClr val="tx1"/>
                    </a:solidFill>
                  </a:rPr>
                  <a:t> </a:t>
                </a:r>
                <a:r>
                  <a:rPr lang="en-US" dirty="0" err="1">
                    <a:solidFill>
                      <a:schemeClr val="tx1"/>
                    </a:solidFill>
                  </a:rPr>
                  <a:t>kehitys</a:t>
                </a:r>
                <a:r>
                  <a:rPr lang="en-US" dirty="0">
                    <a:solidFill>
                      <a:schemeClr val="tx1"/>
                    </a:solidFill>
                  </a:rPr>
                  <a:t> on </a:t>
                </a:r>
                <a:r>
                  <a:rPr lang="en-US" dirty="0" err="1">
                    <a:solidFill>
                      <a:schemeClr val="tx1"/>
                    </a:solidFill>
                  </a:rPr>
                  <a:t>nopeasti</a:t>
                </a:r>
                <a:r>
                  <a:rPr lang="en-US" dirty="0">
                    <a:solidFill>
                      <a:schemeClr val="tx1"/>
                    </a:solidFill>
                  </a:rPr>
                  <a:t> </a:t>
                </a:r>
                <a:r>
                  <a:rPr lang="en-US" dirty="0" err="1">
                    <a:solidFill>
                      <a:schemeClr val="tx1"/>
                    </a:solidFill>
                  </a:rPr>
                  <a:t>kehittyvä</a:t>
                </a:r>
                <a:r>
                  <a:rPr lang="en-US" dirty="0">
                    <a:solidFill>
                      <a:schemeClr val="tx1"/>
                    </a:solidFill>
                  </a:rPr>
                  <a:t> ala, ja on </a:t>
                </a:r>
                <a:r>
                  <a:rPr lang="en-US" dirty="0" err="1">
                    <a:solidFill>
                      <a:schemeClr val="tx1"/>
                    </a:solidFill>
                  </a:rPr>
                  <a:t>tärkeää</a:t>
                </a:r>
                <a:r>
                  <a:rPr lang="en-US" dirty="0">
                    <a:solidFill>
                      <a:schemeClr val="tx1"/>
                    </a:solidFill>
                  </a:rPr>
                  <a:t> </a:t>
                </a:r>
                <a:r>
                  <a:rPr lang="en-US" dirty="0" err="1">
                    <a:solidFill>
                      <a:schemeClr val="tx1"/>
                    </a:solidFill>
                  </a:rPr>
                  <a:t>pysyä</a:t>
                </a:r>
                <a:r>
                  <a:rPr lang="en-US" dirty="0">
                    <a:solidFill>
                      <a:schemeClr val="tx1"/>
                    </a:solidFill>
                  </a:rPr>
                  <a:t> </a:t>
                </a:r>
                <a:r>
                  <a:rPr lang="en-US" dirty="0" err="1">
                    <a:solidFill>
                      <a:schemeClr val="tx1"/>
                    </a:solidFill>
                  </a:rPr>
                  <a:t>ajan</a:t>
                </a:r>
                <a:r>
                  <a:rPr lang="en-US" dirty="0">
                    <a:solidFill>
                      <a:schemeClr val="tx1"/>
                    </a:solidFill>
                  </a:rPr>
                  <a:t> </a:t>
                </a:r>
                <a:r>
                  <a:rPr lang="en-US" dirty="0" err="1">
                    <a:solidFill>
                      <a:schemeClr val="tx1"/>
                    </a:solidFill>
                  </a:rPr>
                  <a:t>tasalla</a:t>
                </a:r>
                <a:r>
                  <a:rPr lang="en-US" dirty="0">
                    <a:solidFill>
                      <a:schemeClr val="tx1"/>
                    </a:solidFill>
                  </a:rPr>
                  <a:t> </a:t>
                </a:r>
                <a:r>
                  <a:rPr lang="en-US" dirty="0" err="1">
                    <a:solidFill>
                      <a:schemeClr val="tx1"/>
                    </a:solidFill>
                  </a:rPr>
                  <a:t>uusista</a:t>
                </a:r>
                <a:r>
                  <a:rPr lang="en-US" dirty="0">
                    <a:solidFill>
                      <a:schemeClr val="tx1"/>
                    </a:solidFill>
                  </a:rPr>
                  <a:t> </a:t>
                </a:r>
                <a:r>
                  <a:rPr lang="en-US" dirty="0" err="1">
                    <a:solidFill>
                      <a:schemeClr val="tx1"/>
                    </a:solidFill>
                  </a:rPr>
                  <a:t>kehityksestä</a:t>
                </a:r>
                <a:r>
                  <a:rPr lang="en-US" dirty="0">
                    <a:solidFill>
                      <a:schemeClr val="tx1"/>
                    </a:solidFill>
                  </a:rPr>
                  <a:t> ja </a:t>
                </a:r>
                <a:r>
                  <a:rPr lang="en-US" dirty="0" err="1">
                    <a:solidFill>
                      <a:schemeClr val="tx1"/>
                    </a:solidFill>
                  </a:rPr>
                  <a:t>parhaista</a:t>
                </a:r>
                <a:r>
                  <a:rPr lang="en-US" dirty="0">
                    <a:solidFill>
                      <a:schemeClr val="tx1"/>
                    </a:solidFill>
                  </a:rPr>
                  <a:t> </a:t>
                </a:r>
                <a:r>
                  <a:rPr lang="en-US" dirty="0" err="1">
                    <a:solidFill>
                      <a:schemeClr val="tx1"/>
                    </a:solidFill>
                  </a:rPr>
                  <a:t>käytännöistä</a:t>
                </a:r>
                <a:r>
                  <a:rPr lang="en-US" dirty="0">
                    <a:solidFill>
                      <a:schemeClr val="tx1"/>
                    </a:solidFill>
                  </a:rPr>
                  <a:t>. </a:t>
                </a:r>
                <a:r>
                  <a:rPr lang="en-US" dirty="0" err="1">
                    <a:solidFill>
                      <a:schemeClr val="tx1"/>
                    </a:solidFill>
                  </a:rPr>
                  <a:t>Osallistu</a:t>
                </a:r>
                <a:r>
                  <a:rPr lang="en-US" dirty="0">
                    <a:solidFill>
                      <a:schemeClr val="tx1"/>
                    </a:solidFill>
                  </a:rPr>
                  <a:t> </a:t>
                </a:r>
                <a:r>
                  <a:rPr lang="en-US" dirty="0" err="1">
                    <a:solidFill>
                      <a:schemeClr val="tx1"/>
                    </a:solidFill>
                  </a:rPr>
                  <a:t>alan</a:t>
                </a:r>
                <a:r>
                  <a:rPr lang="en-US" dirty="0">
                    <a:solidFill>
                      <a:schemeClr val="tx1"/>
                    </a:solidFill>
                  </a:rPr>
                  <a:t> </a:t>
                </a:r>
                <a:r>
                  <a:rPr lang="en-US" dirty="0" err="1">
                    <a:solidFill>
                      <a:schemeClr val="tx1"/>
                    </a:solidFill>
                  </a:rPr>
                  <a:t>verkostoihin</a:t>
                </a:r>
                <a:r>
                  <a:rPr lang="en-US" dirty="0">
                    <a:solidFill>
                      <a:schemeClr val="tx1"/>
                    </a:solidFill>
                  </a:rPr>
                  <a:t>, </a:t>
                </a:r>
                <a:r>
                  <a:rPr lang="en-US" dirty="0" err="1">
                    <a:solidFill>
                      <a:schemeClr val="tx1"/>
                    </a:solidFill>
                  </a:rPr>
                  <a:t>osallistu</a:t>
                </a:r>
                <a:r>
                  <a:rPr lang="en-US" dirty="0">
                    <a:solidFill>
                      <a:schemeClr val="tx1"/>
                    </a:solidFill>
                  </a:rPr>
                  <a:t> </a:t>
                </a:r>
                <a:r>
                  <a:rPr lang="en-US" dirty="0" err="1">
                    <a:solidFill>
                      <a:schemeClr val="tx1"/>
                    </a:solidFill>
                  </a:rPr>
                  <a:t>konferensseihin</a:t>
                </a:r>
                <a:r>
                  <a:rPr lang="en-US" dirty="0">
                    <a:solidFill>
                      <a:schemeClr val="tx1"/>
                    </a:solidFill>
                  </a:rPr>
                  <a:t> tai </a:t>
                </a:r>
                <a:r>
                  <a:rPr lang="en-US" dirty="0" err="1">
                    <a:solidFill>
                      <a:schemeClr val="tx1"/>
                    </a:solidFill>
                  </a:rPr>
                  <a:t>webinaareihin</a:t>
                </a:r>
                <a:r>
                  <a:rPr lang="en-US" dirty="0">
                    <a:solidFill>
                      <a:schemeClr val="tx1"/>
                    </a:solidFill>
                  </a:rPr>
                  <a:t> ja </a:t>
                </a:r>
                <a:r>
                  <a:rPr lang="en-US" dirty="0" err="1">
                    <a:solidFill>
                      <a:schemeClr val="tx1"/>
                    </a:solidFill>
                  </a:rPr>
                  <a:t>etsi</a:t>
                </a:r>
                <a:r>
                  <a:rPr lang="en-US" dirty="0">
                    <a:solidFill>
                      <a:schemeClr val="tx1"/>
                    </a:solidFill>
                  </a:rPr>
                  <a:t> </a:t>
                </a:r>
                <a:r>
                  <a:rPr lang="en-US" dirty="0" err="1">
                    <a:solidFill>
                      <a:schemeClr val="tx1"/>
                    </a:solidFill>
                  </a:rPr>
                  <a:t>mahdollisuuksia</a:t>
                </a:r>
                <a:r>
                  <a:rPr lang="en-US" dirty="0">
                    <a:solidFill>
                      <a:schemeClr val="tx1"/>
                    </a:solidFill>
                  </a:rPr>
                  <a:t> </a:t>
                </a:r>
                <a:r>
                  <a:rPr lang="en-US" dirty="0" err="1">
                    <a:solidFill>
                      <a:schemeClr val="tx1"/>
                    </a:solidFill>
                  </a:rPr>
                  <a:t>ammatilliseen</a:t>
                </a:r>
                <a:r>
                  <a:rPr lang="en-US" dirty="0">
                    <a:solidFill>
                      <a:schemeClr val="tx1"/>
                    </a:solidFill>
                  </a:rPr>
                  <a:t> </a:t>
                </a:r>
                <a:r>
                  <a:rPr lang="en-US" dirty="0" err="1">
                    <a:solidFill>
                      <a:schemeClr val="tx1"/>
                    </a:solidFill>
                  </a:rPr>
                  <a:t>kehittymiseen</a:t>
                </a:r>
                <a:r>
                  <a:rPr lang="en-US" dirty="0">
                    <a:solidFill>
                      <a:schemeClr val="tx1"/>
                    </a:solidFill>
                  </a:rPr>
                  <a:t> </a:t>
                </a:r>
                <a:r>
                  <a:rPr lang="en-US" dirty="0" err="1">
                    <a:solidFill>
                      <a:schemeClr val="tx1"/>
                    </a:solidFill>
                  </a:rPr>
                  <a:t>tällä</a:t>
                </a:r>
                <a:r>
                  <a:rPr lang="en-US" dirty="0">
                    <a:solidFill>
                      <a:schemeClr val="tx1"/>
                    </a:solidFill>
                  </a:rPr>
                  <a:t> </a:t>
                </a:r>
                <a:r>
                  <a:rPr lang="en-US" dirty="0" err="1">
                    <a:solidFill>
                      <a:schemeClr val="tx1"/>
                    </a:solidFill>
                  </a:rPr>
                  <a:t>alalla</a:t>
                </a:r>
                <a:r>
                  <a:rPr lang="en-US" dirty="0">
                    <a:solidFill>
                      <a:schemeClr val="tx1"/>
                    </a:solidFill>
                  </a:rPr>
                  <a:t>.</a:t>
                </a:r>
              </a:p>
              <a:p>
                <a:pPr rtl="0">
                  <a:buClr>
                    <a:srgbClr val="F79037"/>
                  </a:buClr>
                  <a:tabLst>
                    <a:tab pos="177800" algn="l"/>
                  </a:tabLst>
                </a:pPr>
                <a:endParaRPr lang="en-US" dirty="0">
                  <a:solidFill>
                    <a:schemeClr val="tx1"/>
                  </a:solidFill>
                </a:endParaRPr>
              </a:p>
            </p:txBody>
          </p:sp>
        </p:grpSp>
        <p:sp>
          <p:nvSpPr>
            <p:cNvPr id="114" name="Freeform 113">
              <a:extLst>
                <a:ext uri="{FF2B5EF4-FFF2-40B4-BE49-F238E27FC236}">
                  <a16:creationId xmlns:a16="http://schemas.microsoft.com/office/drawing/2014/main" id="{78E8FD73-44A9-8A1D-288F-1A11E93E1122}"/>
                </a:ext>
              </a:extLst>
            </p:cNvPr>
            <p:cNvSpPr/>
            <p:nvPr/>
          </p:nvSpPr>
          <p:spPr>
            <a:xfrm>
              <a:off x="14498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5" name="TextBox 114">
              <a:extLst>
                <a:ext uri="{FF2B5EF4-FFF2-40B4-BE49-F238E27FC236}">
                  <a16:creationId xmlns:a16="http://schemas.microsoft.com/office/drawing/2014/main" id="{A1332C9F-8FCA-0881-529C-A83D32182959}"/>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Jatkuva oppiminen ja sopeutuminen</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41F6DE1B-1F04-3B34-88ED-4510B8DCBE4C}"/>
              </a:ext>
            </a:extLst>
          </p:cNvPr>
          <p:cNvSpPr/>
          <p:nvPr/>
        </p:nvSpPr>
        <p:spPr>
          <a:xfrm>
            <a:off x="-462" y="5632160"/>
            <a:ext cx="7559675" cy="416160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Rectangle 2">
            <a:extLst>
              <a:ext uri="{FF2B5EF4-FFF2-40B4-BE49-F238E27FC236}">
                <a16:creationId xmlns:a16="http://schemas.microsoft.com/office/drawing/2014/main" id="{FF6BB6EA-7122-F04A-736C-216C673EBF09}"/>
              </a:ext>
            </a:extLst>
          </p:cNvPr>
          <p:cNvSpPr/>
          <p:nvPr/>
        </p:nvSpPr>
        <p:spPr>
          <a:xfrm>
            <a:off x="0" y="8920485"/>
            <a:ext cx="7559674" cy="10486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 Placeholder 2">
            <a:extLst>
              <a:ext uri="{FF2B5EF4-FFF2-40B4-BE49-F238E27FC236}">
                <a16:creationId xmlns:a16="http://schemas.microsoft.com/office/drawing/2014/main" id="{FF6CF21C-819F-4D8F-5956-F03DDA0584B6}"/>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b="1" dirty="0">
                <a:solidFill>
                  <a:schemeClr val="bg1"/>
                </a:solidFill>
                <a:highlight>
                  <a:srgbClr val="F79037"/>
                </a:highlight>
              </a:rPr>
              <a:t>Muista</a:t>
            </a:r>
            <a:r>
              <a:rPr lang="fi-FI" dirty="0">
                <a:solidFill>
                  <a:schemeClr val="tx1"/>
                </a:solidFill>
              </a:rPr>
              <a:t>, että kestävän toimitusketjun hallinnan tavoitteena ei ole vain vähentää ympäristövaikutuksiasi, vaan myös luoda järjestelmä, joka on kestävä, eettinen ja pystyy tuottamaan pitkän aikavälin lisäarvoa yrityksellesi ja kaikille sen sidosryhmille.</a:t>
            </a:r>
          </a:p>
        </p:txBody>
      </p:sp>
      <p:grpSp>
        <p:nvGrpSpPr>
          <p:cNvPr id="31" name="Graphic 4">
            <a:extLst>
              <a:ext uri="{FF2B5EF4-FFF2-40B4-BE49-F238E27FC236}">
                <a16:creationId xmlns:a16="http://schemas.microsoft.com/office/drawing/2014/main" id="{CBD382B1-82EC-146A-9894-6661E90DDA61}"/>
              </a:ext>
            </a:extLst>
          </p:cNvPr>
          <p:cNvGrpSpPr/>
          <p:nvPr/>
        </p:nvGrpSpPr>
        <p:grpSpPr>
          <a:xfrm rot="4075347">
            <a:off x="4784896" y="3447800"/>
            <a:ext cx="296226" cy="648154"/>
            <a:chOff x="9129274" y="2719113"/>
            <a:chExt cx="717139" cy="1386497"/>
          </a:xfrm>
          <a:solidFill>
            <a:srgbClr val="000000"/>
          </a:solidFill>
        </p:grpSpPr>
        <p:grpSp>
          <p:nvGrpSpPr>
            <p:cNvPr id="32" name="Graphic 4">
              <a:extLst>
                <a:ext uri="{FF2B5EF4-FFF2-40B4-BE49-F238E27FC236}">
                  <a16:creationId xmlns:a16="http://schemas.microsoft.com/office/drawing/2014/main" id="{1E4C06D0-C871-BEAA-49A7-E50106954323}"/>
                </a:ext>
              </a:extLst>
            </p:cNvPr>
            <p:cNvGrpSpPr/>
            <p:nvPr/>
          </p:nvGrpSpPr>
          <p:grpSpPr>
            <a:xfrm>
              <a:off x="9159507" y="2719113"/>
              <a:ext cx="446280" cy="440141"/>
              <a:chOff x="9159507" y="2719113"/>
              <a:chExt cx="446280" cy="440141"/>
            </a:xfrm>
            <a:grpFill/>
          </p:grpSpPr>
          <p:sp>
            <p:nvSpPr>
              <p:cNvPr id="41" name="Freeform 44">
                <a:extLst>
                  <a:ext uri="{FF2B5EF4-FFF2-40B4-BE49-F238E27FC236}">
                    <a16:creationId xmlns:a16="http://schemas.microsoft.com/office/drawing/2014/main" id="{9939C6F1-F5E4-5D7A-292A-441A6C0C98C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3" name="Freeform 45">
                <a:extLst>
                  <a:ext uri="{FF2B5EF4-FFF2-40B4-BE49-F238E27FC236}">
                    <a16:creationId xmlns:a16="http://schemas.microsoft.com/office/drawing/2014/main" id="{4159EAE1-3EFF-A7A3-06F7-2E12B2BF817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3" name="Graphic 4">
              <a:extLst>
                <a:ext uri="{FF2B5EF4-FFF2-40B4-BE49-F238E27FC236}">
                  <a16:creationId xmlns:a16="http://schemas.microsoft.com/office/drawing/2014/main" id="{AC49521D-7B75-E232-A542-741C71828D63}"/>
                </a:ext>
              </a:extLst>
            </p:cNvPr>
            <p:cNvGrpSpPr/>
            <p:nvPr/>
          </p:nvGrpSpPr>
          <p:grpSpPr>
            <a:xfrm>
              <a:off x="9129274" y="2893887"/>
              <a:ext cx="717139" cy="1211724"/>
              <a:chOff x="9129274" y="2893887"/>
              <a:chExt cx="717139" cy="1211724"/>
            </a:xfrm>
            <a:grpFill/>
          </p:grpSpPr>
          <p:sp>
            <p:nvSpPr>
              <p:cNvPr id="34" name="Freeform 37">
                <a:extLst>
                  <a:ext uri="{FF2B5EF4-FFF2-40B4-BE49-F238E27FC236}">
                    <a16:creationId xmlns:a16="http://schemas.microsoft.com/office/drawing/2014/main" id="{8276823C-C9AB-DAA8-457B-E1A23433669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5" name="Freeform 38">
                <a:extLst>
                  <a:ext uri="{FF2B5EF4-FFF2-40B4-BE49-F238E27FC236}">
                    <a16:creationId xmlns:a16="http://schemas.microsoft.com/office/drawing/2014/main" id="{5362814D-178A-752B-872B-30B6BF571FE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36" name="Freeform 39">
                <a:extLst>
                  <a:ext uri="{FF2B5EF4-FFF2-40B4-BE49-F238E27FC236}">
                    <a16:creationId xmlns:a16="http://schemas.microsoft.com/office/drawing/2014/main" id="{47A1F3E5-1380-BF30-2BD7-67776077C18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37" name="Freeform 40">
                <a:extLst>
                  <a:ext uri="{FF2B5EF4-FFF2-40B4-BE49-F238E27FC236}">
                    <a16:creationId xmlns:a16="http://schemas.microsoft.com/office/drawing/2014/main" id="{EC67D3D2-1026-EFBA-6900-0537D2D8110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38" name="Freeform 41">
                <a:extLst>
                  <a:ext uri="{FF2B5EF4-FFF2-40B4-BE49-F238E27FC236}">
                    <a16:creationId xmlns:a16="http://schemas.microsoft.com/office/drawing/2014/main" id="{66DEAE79-2BD9-DB1A-70D5-EDE276A5540F}"/>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39" name="Freeform 42">
                <a:extLst>
                  <a:ext uri="{FF2B5EF4-FFF2-40B4-BE49-F238E27FC236}">
                    <a16:creationId xmlns:a16="http://schemas.microsoft.com/office/drawing/2014/main" id="{CFEC5153-3E3E-E540-C3BE-37DE98A36E3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0" name="Freeform 43">
                <a:extLst>
                  <a:ext uri="{FF2B5EF4-FFF2-40B4-BE49-F238E27FC236}">
                    <a16:creationId xmlns:a16="http://schemas.microsoft.com/office/drawing/2014/main" id="{B7B29C28-2B08-E40C-0A9A-82718D49963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dirty="0"/>
              </a:p>
            </p:txBody>
          </p:sp>
        </p:grpSp>
      </p:grpSp>
      <p:pic>
        <p:nvPicPr>
          <p:cNvPr id="1026" name="Picture 2" descr="ECO-sertifiointi">
            <a:extLst>
              <a:ext uri="{FF2B5EF4-FFF2-40B4-BE49-F238E27FC236}">
                <a16:creationId xmlns:a16="http://schemas.microsoft.com/office/drawing/2014/main" id="{9F406AD8-169E-C526-147F-F5819756F1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8211" y="3390493"/>
            <a:ext cx="570878" cy="685054"/>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9D2343C8-A869-CBCC-7FFB-070FE0F4A851}"/>
              </a:ext>
            </a:extLst>
          </p:cNvPr>
          <p:cNvSpPr txBox="1"/>
          <p:nvPr/>
        </p:nvSpPr>
        <p:spPr>
          <a:xfrm>
            <a:off x="5112814" y="3717984"/>
            <a:ext cx="1727521" cy="461665"/>
          </a:xfrm>
          <a:prstGeom prst="rect">
            <a:avLst/>
          </a:prstGeom>
          <a:noFill/>
        </p:spPr>
        <p:txBody>
          <a:bodyPr wrap="square">
            <a:spAutoFit/>
          </a:bodyPr>
          <a:lstStyle/>
          <a:p>
            <a:r>
              <a:rPr lang="fi-FI" sz="1200" dirty="0">
                <a:hlinkClick r:id="rId4"/>
              </a:rPr>
              <a:t>www.ecomark.com.tr/fi</a:t>
            </a:r>
            <a:endParaRPr lang="fi-FI" sz="1200" dirty="0"/>
          </a:p>
          <a:p>
            <a:endParaRPr lang="fi-FI" sz="1200" dirty="0"/>
          </a:p>
        </p:txBody>
      </p:sp>
    </p:spTree>
    <p:extLst>
      <p:ext uri="{BB962C8B-B14F-4D97-AF65-F5344CB8AC3E}">
        <p14:creationId xmlns:p14="http://schemas.microsoft.com/office/powerpoint/2010/main" val="2698179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Yrityksesi</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perustaminen</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ja</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kasvattaminen</a:t>
            </a:r>
            <a:endPar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Eettisenä elintarvikealan yrittäjänä yrityksesi perustamisen ja kasvattamisen matkalla navigoiminen ulottuu taloudellisia asioita pidemmälle. Sitoutumisellasi kestävään kehitykseen ja eettiseen hankintaan on merkittävä rooli liiketoimintamallisi ja strategioidesi muotoilussa.</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46</a:t>
            </a:fld>
            <a:endParaRPr lang="en-US" sz="900">
              <a:solidFill>
                <a:schemeClr val="tx1"/>
              </a:solidFill>
            </a:endParaRPr>
          </a:p>
        </p:txBody>
      </p:sp>
      <p:sp>
        <p:nvSpPr>
          <p:cNvPr id="2" name="Rectangle 1">
            <a:extLst>
              <a:ext uri="{FF2B5EF4-FFF2-40B4-BE49-F238E27FC236}">
                <a16:creationId xmlns:a16="http://schemas.microsoft.com/office/drawing/2014/main" id="{41F6DE1B-1F04-3B34-88ED-4510B8DCBE4C}"/>
              </a:ext>
            </a:extLst>
          </p:cNvPr>
          <p:cNvSpPr/>
          <p:nvPr/>
        </p:nvSpPr>
        <p:spPr>
          <a:xfrm>
            <a:off x="0" y="6271723"/>
            <a:ext cx="7559675" cy="3819587"/>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60" name="Graphic 3">
            <a:extLst>
              <a:ext uri="{FF2B5EF4-FFF2-40B4-BE49-F238E27FC236}">
                <a16:creationId xmlns:a16="http://schemas.microsoft.com/office/drawing/2014/main" id="{1EFCC618-9A41-FC6C-4BB8-360D3DCB7224}"/>
              </a:ext>
            </a:extLst>
          </p:cNvPr>
          <p:cNvGrpSpPr/>
          <p:nvPr/>
        </p:nvGrpSpPr>
        <p:grpSpPr>
          <a:xfrm>
            <a:off x="5971301" y="312617"/>
            <a:ext cx="1091650" cy="1111027"/>
            <a:chOff x="8424689" y="1951807"/>
            <a:chExt cx="1086136" cy="1105415"/>
          </a:xfrm>
          <a:solidFill>
            <a:srgbClr val="000000"/>
          </a:solidFill>
        </p:grpSpPr>
        <p:grpSp>
          <p:nvGrpSpPr>
            <p:cNvPr id="61" name="Graphic 3">
              <a:extLst>
                <a:ext uri="{FF2B5EF4-FFF2-40B4-BE49-F238E27FC236}">
                  <a16:creationId xmlns:a16="http://schemas.microsoft.com/office/drawing/2014/main" id="{00970280-F5F2-64C6-F31D-550A2F226E79}"/>
                </a:ext>
              </a:extLst>
            </p:cNvPr>
            <p:cNvGrpSpPr/>
            <p:nvPr/>
          </p:nvGrpSpPr>
          <p:grpSpPr>
            <a:xfrm>
              <a:off x="8424689" y="1951807"/>
              <a:ext cx="1086136" cy="1105415"/>
              <a:chOff x="8424689" y="1951807"/>
              <a:chExt cx="1086136" cy="1105415"/>
            </a:xfrm>
            <a:grpFill/>
          </p:grpSpPr>
          <p:sp>
            <p:nvSpPr>
              <p:cNvPr id="68" name="Freeform 67">
                <a:extLst>
                  <a:ext uri="{FF2B5EF4-FFF2-40B4-BE49-F238E27FC236}">
                    <a16:creationId xmlns:a16="http://schemas.microsoft.com/office/drawing/2014/main" id="{83A4F467-DB30-27F3-24A9-98E269AF3C0F}"/>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370B837A-7200-7C96-68C4-EF8BC92E8AB0}"/>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F261EEDE-EA1D-0115-B653-81E2209C84F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026C7903-616B-36DD-93C8-3000EE1DA2F5}"/>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pPr algn="l" rtl="0"/>
                <a:endParaRPr lang="en-US"/>
              </a:p>
            </p:txBody>
          </p:sp>
          <p:sp>
            <p:nvSpPr>
              <p:cNvPr id="72" name="Freeform 71">
                <a:extLst>
                  <a:ext uri="{FF2B5EF4-FFF2-40B4-BE49-F238E27FC236}">
                    <a16:creationId xmlns:a16="http://schemas.microsoft.com/office/drawing/2014/main" id="{81F98520-3683-3A26-1942-6260857CC127}"/>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A2B5C0D0-AE10-2240-353F-75BD7F8D22E9}"/>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BFA0C80D-8394-C85A-506C-0E900FF03058}"/>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979AAB47-A7EF-4633-82EF-CBE318B6D082}"/>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C696F1AD-577B-0B14-B269-C29CEB80A95B}"/>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EB1A726F-5E92-12F6-1EDF-18379F441B53}"/>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D48866EB-0E5B-5016-7FD6-F02F8D096A6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6D150E2E-0FE6-D31E-900B-16905CF5D1F7}"/>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87F2FB74-F6C5-C8EC-99E6-2B15684C26AD}"/>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F4100A80-A27C-5611-4EEC-94A3780E06F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8E401908-E36A-5544-C7DC-4A98F193EF4D}"/>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775DADB8-4006-6474-D77C-0098DD1C17A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84" name="Freeform 83">
                <a:extLst>
                  <a:ext uri="{FF2B5EF4-FFF2-40B4-BE49-F238E27FC236}">
                    <a16:creationId xmlns:a16="http://schemas.microsoft.com/office/drawing/2014/main" id="{96781ED2-9114-F55D-EA70-2FDCCAD38755}"/>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pPr algn="l" rtl="0"/>
                <a:endParaRPr lang="en-US"/>
              </a:p>
            </p:txBody>
          </p:sp>
          <p:sp>
            <p:nvSpPr>
              <p:cNvPr id="85" name="Freeform 84">
                <a:extLst>
                  <a:ext uri="{FF2B5EF4-FFF2-40B4-BE49-F238E27FC236}">
                    <a16:creationId xmlns:a16="http://schemas.microsoft.com/office/drawing/2014/main" id="{9AFBD135-1843-79C4-AE84-EC4CA3BB8A6B}"/>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pPr algn="l" rtl="0"/>
                <a:endParaRPr lang="en-US"/>
              </a:p>
            </p:txBody>
          </p:sp>
          <p:sp>
            <p:nvSpPr>
              <p:cNvPr id="86" name="Freeform 85">
                <a:extLst>
                  <a:ext uri="{FF2B5EF4-FFF2-40B4-BE49-F238E27FC236}">
                    <a16:creationId xmlns:a16="http://schemas.microsoft.com/office/drawing/2014/main" id="{688EC4EC-A417-363A-82BF-37101783910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pPr algn="l" rtl="0"/>
                <a:endParaRPr lang="en-US"/>
              </a:p>
            </p:txBody>
          </p:sp>
          <p:sp>
            <p:nvSpPr>
              <p:cNvPr id="87" name="Freeform 86">
                <a:extLst>
                  <a:ext uri="{FF2B5EF4-FFF2-40B4-BE49-F238E27FC236}">
                    <a16:creationId xmlns:a16="http://schemas.microsoft.com/office/drawing/2014/main" id="{51251CBB-36BC-A962-0B73-42227C4A260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88" name="Freeform 87">
                <a:extLst>
                  <a:ext uri="{FF2B5EF4-FFF2-40B4-BE49-F238E27FC236}">
                    <a16:creationId xmlns:a16="http://schemas.microsoft.com/office/drawing/2014/main" id="{F53F5053-6325-17CD-4549-621CD0B2E2F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89" name="Freeform 88">
                <a:extLst>
                  <a:ext uri="{FF2B5EF4-FFF2-40B4-BE49-F238E27FC236}">
                    <a16:creationId xmlns:a16="http://schemas.microsoft.com/office/drawing/2014/main" id="{D5F8D6F1-8090-4866-D799-0D8F00A94B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90" name="Freeform 89">
                <a:extLst>
                  <a:ext uri="{FF2B5EF4-FFF2-40B4-BE49-F238E27FC236}">
                    <a16:creationId xmlns:a16="http://schemas.microsoft.com/office/drawing/2014/main" id="{D14910E3-6D2C-B435-F473-BC6C518AE6BD}"/>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pPr algn="l" rtl="0"/>
                <a:endParaRPr lang="en-US"/>
              </a:p>
            </p:txBody>
          </p:sp>
          <p:sp>
            <p:nvSpPr>
              <p:cNvPr id="91" name="Freeform 90">
                <a:extLst>
                  <a:ext uri="{FF2B5EF4-FFF2-40B4-BE49-F238E27FC236}">
                    <a16:creationId xmlns:a16="http://schemas.microsoft.com/office/drawing/2014/main" id="{4626850F-402F-AA3E-2C91-4202D8028EF7}"/>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pPr algn="l" rtl="0"/>
                <a:endParaRPr lang="en-US"/>
              </a:p>
            </p:txBody>
          </p:sp>
          <p:sp>
            <p:nvSpPr>
              <p:cNvPr id="92" name="Freeform 91">
                <a:extLst>
                  <a:ext uri="{FF2B5EF4-FFF2-40B4-BE49-F238E27FC236}">
                    <a16:creationId xmlns:a16="http://schemas.microsoft.com/office/drawing/2014/main" id="{088CCD43-EC52-0A95-2DDA-EF6FF5C2350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89EA7117-2813-4F21-82E3-D7E48063C8C2}"/>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96" name="Freeform 95">
                <a:extLst>
                  <a:ext uri="{FF2B5EF4-FFF2-40B4-BE49-F238E27FC236}">
                    <a16:creationId xmlns:a16="http://schemas.microsoft.com/office/drawing/2014/main" id="{2F9B9817-7700-B579-32CC-5B43F579D30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pPr algn="l" rtl="0"/>
                <a:endParaRPr lang="en-US"/>
              </a:p>
            </p:txBody>
          </p:sp>
          <p:sp>
            <p:nvSpPr>
              <p:cNvPr id="105" name="Freeform 104">
                <a:extLst>
                  <a:ext uri="{FF2B5EF4-FFF2-40B4-BE49-F238E27FC236}">
                    <a16:creationId xmlns:a16="http://schemas.microsoft.com/office/drawing/2014/main" id="{585B5596-9234-EE50-4502-5807E4020A30}"/>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106" name="Freeform 105">
                <a:extLst>
                  <a:ext uri="{FF2B5EF4-FFF2-40B4-BE49-F238E27FC236}">
                    <a16:creationId xmlns:a16="http://schemas.microsoft.com/office/drawing/2014/main" id="{13B50ED3-771F-5F58-9C52-FAA9C4CB618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107" name="Freeform 106">
                <a:extLst>
                  <a:ext uri="{FF2B5EF4-FFF2-40B4-BE49-F238E27FC236}">
                    <a16:creationId xmlns:a16="http://schemas.microsoft.com/office/drawing/2014/main" id="{891438EC-CF0A-7B73-3C98-87C688E4047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108" name="Freeform 107">
                <a:extLst>
                  <a:ext uri="{FF2B5EF4-FFF2-40B4-BE49-F238E27FC236}">
                    <a16:creationId xmlns:a16="http://schemas.microsoft.com/office/drawing/2014/main" id="{432A2BFE-27DF-889A-8328-BC8B26DE8DFA}"/>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pPr algn="l" rtl="0"/>
                <a:endParaRPr lang="en-US"/>
              </a:p>
            </p:txBody>
          </p:sp>
        </p:grpSp>
        <p:grpSp>
          <p:nvGrpSpPr>
            <p:cNvPr id="62" name="Graphic 3">
              <a:extLst>
                <a:ext uri="{FF2B5EF4-FFF2-40B4-BE49-F238E27FC236}">
                  <a16:creationId xmlns:a16="http://schemas.microsoft.com/office/drawing/2014/main" id="{F13D83F6-7324-EF3F-BF5F-BC3E8C9F5322}"/>
                </a:ext>
              </a:extLst>
            </p:cNvPr>
            <p:cNvGrpSpPr/>
            <p:nvPr/>
          </p:nvGrpSpPr>
          <p:grpSpPr>
            <a:xfrm>
              <a:off x="8623774" y="2128475"/>
              <a:ext cx="506941" cy="300655"/>
              <a:chOff x="8623774" y="2128475"/>
              <a:chExt cx="506941" cy="300655"/>
            </a:xfrm>
            <a:grpFill/>
          </p:grpSpPr>
          <p:grpSp>
            <p:nvGrpSpPr>
              <p:cNvPr id="63" name="Graphic 3">
                <a:extLst>
                  <a:ext uri="{FF2B5EF4-FFF2-40B4-BE49-F238E27FC236}">
                    <a16:creationId xmlns:a16="http://schemas.microsoft.com/office/drawing/2014/main" id="{88EF7650-90E2-A46B-BF3A-C52CC19B3265}"/>
                  </a:ext>
                </a:extLst>
              </p:cNvPr>
              <p:cNvGrpSpPr/>
              <p:nvPr/>
            </p:nvGrpSpPr>
            <p:grpSpPr>
              <a:xfrm>
                <a:off x="8623774" y="2128475"/>
                <a:ext cx="506941" cy="221114"/>
                <a:chOff x="8623774" y="2128475"/>
                <a:chExt cx="506941" cy="221114"/>
              </a:xfrm>
              <a:grpFill/>
            </p:grpSpPr>
            <p:sp>
              <p:nvSpPr>
                <p:cNvPr id="66" name="Freeform 65">
                  <a:extLst>
                    <a:ext uri="{FF2B5EF4-FFF2-40B4-BE49-F238E27FC236}">
                      <a16:creationId xmlns:a16="http://schemas.microsoft.com/office/drawing/2014/main" id="{58812CD2-7FCC-FE3A-5CE1-A3E940F134A8}"/>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9CEFBFA6-0C92-77D7-E9E7-444D07DFEE7B}"/>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pPr algn="l" rtl="0"/>
                  <a:endParaRPr lang="en-US"/>
                </a:p>
              </p:txBody>
            </p:sp>
          </p:grpSp>
          <p:sp>
            <p:nvSpPr>
              <p:cNvPr id="64" name="Freeform 63">
                <a:extLst>
                  <a:ext uri="{FF2B5EF4-FFF2-40B4-BE49-F238E27FC236}">
                    <a16:creationId xmlns:a16="http://schemas.microsoft.com/office/drawing/2014/main" id="{A9680BE2-F849-C161-2241-8B397FB651AD}"/>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pPr algn="l" rtl="0"/>
                <a:endParaRPr lang="en-US"/>
              </a:p>
            </p:txBody>
          </p:sp>
          <p:sp>
            <p:nvSpPr>
              <p:cNvPr id="65" name="Freeform 64">
                <a:extLst>
                  <a:ext uri="{FF2B5EF4-FFF2-40B4-BE49-F238E27FC236}">
                    <a16:creationId xmlns:a16="http://schemas.microsoft.com/office/drawing/2014/main" id="{2B39E275-6A3A-B12F-9408-A7DAF4324F0E}"/>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pPr algn="l" rtl="0"/>
                <a:endParaRPr lang="en-US"/>
              </a:p>
            </p:txBody>
          </p:sp>
        </p:grpSp>
      </p:grpSp>
      <p:sp>
        <p:nvSpPr>
          <p:cNvPr id="109" name="Text Placeholder 2">
            <a:extLst>
              <a:ext uri="{FF2B5EF4-FFF2-40B4-BE49-F238E27FC236}">
                <a16:creationId xmlns:a16="http://schemas.microsoft.com/office/drawing/2014/main" id="{7AB12888-911E-D586-4012-1CF747FA6357}"/>
              </a:ext>
            </a:extLst>
          </p:cNvPr>
          <p:cNvSpPr txBox="1">
            <a:spLocks/>
          </p:cNvSpPr>
          <p:nvPr/>
        </p:nvSpPr>
        <p:spPr>
          <a:xfrm>
            <a:off x="473701" y="2180580"/>
            <a:ext cx="6445260" cy="12931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dirty="0">
                <a:solidFill>
                  <a:schemeClr val="tx1"/>
                </a:solidFill>
              </a:rPr>
              <a:t>Paikallinen ja kausiluonteinen hankinta on tämän lähestymistavan kulmakivi. Se ei vain minimoi hiilijalanjälkeäsi lyhentämällä ruoan matkaa maatilalta lautaselle, mutta se tukee myös paikallista</a:t>
            </a:r>
          </a:p>
          <a:p>
            <a:pPr rtl="0">
              <a:buClr>
                <a:srgbClr val="F1A0C2"/>
              </a:buClr>
              <a:tabLst>
                <a:tab pos="177800" algn="l"/>
              </a:tabLst>
            </a:pPr>
            <a:r>
              <a:rPr lang="fi-FI" dirty="0">
                <a:solidFill>
                  <a:schemeClr val="tx1"/>
                </a:solidFill>
              </a:rPr>
              <a:t>taloutta ja maanviljelijöitä. Se tuo tuoreet, sesongin tuotteet etualalle ja lisää arvoa tuotetarjontaasi. Paikallisten toimittajien ymmärtäminen, työskentely kausiluonteisen saatavuuden kanssa ja tämän eetoksen viestiminen asiakkaillesi ovat tämän strategian ydin.</a:t>
            </a:r>
          </a:p>
          <a:p>
            <a:pPr rtl="0">
              <a:buClr>
                <a:srgbClr val="F1A0C2"/>
              </a:buClr>
              <a:tabLst>
                <a:tab pos="177800" algn="l"/>
              </a:tabLst>
            </a:pPr>
            <a:endParaRPr lang="fi-FI" dirty="0">
              <a:solidFill>
                <a:schemeClr val="tx1"/>
              </a:solidFill>
            </a:endParaRPr>
          </a:p>
          <a:p>
            <a:pPr rtl="0">
              <a:buClr>
                <a:srgbClr val="F1A0C2"/>
              </a:buClr>
              <a:tabLst>
                <a:tab pos="177800" algn="l"/>
              </a:tabLst>
            </a:pPr>
            <a:r>
              <a:rPr lang="fi-FI" dirty="0">
                <a:solidFill>
                  <a:schemeClr val="tx1"/>
                </a:solidFill>
              </a:rPr>
              <a:t>Suhteiden rakentaminen eettisten toimittajien kanssa on yhtä tärkeää</a:t>
            </a:r>
            <a:r>
              <a:rPr lang="fi-FI" b="1" dirty="0">
                <a:solidFill>
                  <a:schemeClr val="tx1"/>
                </a:solidFill>
              </a:rPr>
              <a:t>. Yrityksesi on vain yhtä eettinen kuin sen toimitusketju. </a:t>
            </a:r>
            <a:r>
              <a:rPr lang="fi-FI" dirty="0">
                <a:solidFill>
                  <a:schemeClr val="tx1"/>
                </a:solidFill>
              </a:rPr>
              <a:t>Näin ollen ei voida neuvotella  toimittajien kanssa, jotka noudattavat vastuullista ympäristöpolitiikkaa, reiluja työkäytäntöjä ja laatustandardeja. Sopimusten neuvotteleminen ja näiden suhteiden ylläpitäminen takaavat kestävän ja johdonmukaisen toimitusketjun, joka toistaa yrityksesi eettisiä arvoja.</a:t>
            </a:r>
          </a:p>
          <a:p>
            <a:pPr rtl="0">
              <a:buClr>
                <a:srgbClr val="F1A0C2"/>
              </a:buClr>
              <a:tabLst>
                <a:tab pos="177800" algn="l"/>
              </a:tabLst>
            </a:pPr>
            <a:endParaRPr lang="fi-FI" dirty="0">
              <a:solidFill>
                <a:schemeClr val="tx1"/>
              </a:solidFill>
            </a:endParaRPr>
          </a:p>
          <a:p>
            <a:pPr rtl="0">
              <a:buClr>
                <a:srgbClr val="F1A0C2"/>
              </a:buClr>
              <a:tabLst>
                <a:tab pos="177800" algn="l"/>
              </a:tabLst>
            </a:pPr>
            <a:r>
              <a:rPr lang="fi-FI" dirty="0">
                <a:solidFill>
                  <a:schemeClr val="tx1"/>
                </a:solidFill>
              </a:rPr>
              <a:t>Logistiikan kestävä hallinta vahvistaa entisestään sitoutumistasi ympäristövaikutusten vähentämiseen. Vähäpäästöisten kuljetusmenetelmien valitseminen, toimitusreittien optimointi ja lähetysten yhdistäminen auttavat vähentämään hiilidioksidipäästöjä ja varmistamaan, että toimitusketjusi pysyy vihreänä.</a:t>
            </a:r>
          </a:p>
          <a:p>
            <a:pPr rtl="0">
              <a:buClr>
                <a:srgbClr val="F1A0C2"/>
              </a:buClr>
              <a:tabLst>
                <a:tab pos="177800" algn="l"/>
              </a:tabLst>
            </a:pPr>
            <a:endParaRPr lang="fi-FI" dirty="0">
              <a:solidFill>
                <a:schemeClr val="tx1"/>
              </a:solidFill>
            </a:endParaRPr>
          </a:p>
          <a:p>
            <a:pPr rtl="0">
              <a:buClr>
                <a:srgbClr val="F1A0C2"/>
              </a:buClr>
              <a:tabLst>
                <a:tab pos="177800" algn="l"/>
              </a:tabLst>
            </a:pPr>
            <a:r>
              <a:rPr lang="fi-FI" dirty="0">
                <a:solidFill>
                  <a:schemeClr val="tx1"/>
                </a:solidFill>
              </a:rPr>
              <a:t>Jätteen vähentäminen toimitusketjussa on toinen kestävän kehityksen tärkeä näkökohta. Strategioiden, kuten massaostamisen, uudelleenkäytettävien pakkausten käyttäminen ja "just-in-</a:t>
            </a:r>
            <a:r>
              <a:rPr lang="fi-FI" dirty="0" err="1">
                <a:solidFill>
                  <a:schemeClr val="tx1"/>
                </a:solidFill>
              </a:rPr>
              <a:t>time</a:t>
            </a:r>
            <a:r>
              <a:rPr lang="fi-FI" dirty="0">
                <a:solidFill>
                  <a:schemeClr val="tx1"/>
                </a:solidFill>
              </a:rPr>
              <a:t>" -varastojärjestelmän noudattaminen, toteuttaminen ei pelkästään minimoi jätettä, mutta se voi myös johtaa merkittäviin kustannussäästöihin.</a:t>
            </a:r>
          </a:p>
          <a:p>
            <a:pPr rtl="0">
              <a:buClr>
                <a:srgbClr val="F1A0C2"/>
              </a:buClr>
              <a:tabLst>
                <a:tab pos="177800" algn="l"/>
              </a:tabLst>
            </a:pPr>
            <a:endParaRPr lang="fi-FI" dirty="0">
              <a:solidFill>
                <a:schemeClr val="tx1"/>
              </a:solidFill>
            </a:endParaRPr>
          </a:p>
          <a:p>
            <a:pPr rtl="0">
              <a:buClr>
                <a:srgbClr val="F1A0C2"/>
              </a:buClr>
              <a:tabLst>
                <a:tab pos="177800" algn="l"/>
              </a:tabLst>
            </a:pPr>
            <a:r>
              <a:rPr lang="fi-FI" dirty="0">
                <a:solidFill>
                  <a:schemeClr val="tx1"/>
                </a:solidFill>
              </a:rPr>
              <a:t>Jatkuva seuranta ja parantaminen varmistavat, että toimitusketjusi pysyy joustavana ja kestävänä. </a:t>
            </a:r>
            <a:r>
              <a:rPr lang="fi-FI" dirty="0" err="1">
                <a:solidFill>
                  <a:schemeClr val="tx1"/>
                </a:solidFill>
              </a:rPr>
              <a:t>KPI:iden</a:t>
            </a:r>
            <a:r>
              <a:rPr lang="fi-FI" dirty="0">
                <a:solidFill>
                  <a:schemeClr val="tx1"/>
                </a:solidFill>
              </a:rPr>
              <a:t> määrittäminen, tavoitteiden asettaminen, edistymisen seuraaminen ja parannusten toteuttaminen auttavat sinua pysymään kestävyyspelisi kärjessä. Se tekee toimitusketjustasi vankan ja mukautuvan muuttuviin skenaarioihin ja odotuksiin.</a:t>
            </a:r>
          </a:p>
          <a:p>
            <a:pPr rtl="0">
              <a:buClr>
                <a:srgbClr val="F1A0C2"/>
              </a:buClr>
              <a:tabLst>
                <a:tab pos="177800" algn="l"/>
              </a:tabLst>
            </a:pPr>
            <a:endParaRPr lang="en-US" dirty="0">
              <a:solidFill>
                <a:schemeClr val="tx1"/>
              </a:solidFill>
            </a:endParaRPr>
          </a:p>
        </p:txBody>
      </p:sp>
    </p:spTree>
    <p:extLst>
      <p:ext uri="{BB962C8B-B14F-4D97-AF65-F5344CB8AC3E}">
        <p14:creationId xmlns:p14="http://schemas.microsoft.com/office/powerpoint/2010/main" val="2518279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08</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Henkilöstö-suunnittelu</a:t>
            </a:r>
            <a:endPar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47</a:t>
            </a:fld>
            <a:endParaRPr lang="en-US" sz="900">
              <a:solidFill>
                <a:schemeClr val="tx1"/>
              </a:solidFill>
            </a:endParaRPr>
          </a:p>
        </p:txBody>
      </p:sp>
    </p:spTree>
    <p:extLst>
      <p:ext uri="{BB962C8B-B14F-4D97-AF65-F5344CB8AC3E}">
        <p14:creationId xmlns:p14="http://schemas.microsoft.com/office/powerpoint/2010/main" val="351543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727DC-ABF4-4741-4ABE-BCD58B916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 y="-1"/>
            <a:ext cx="7558636" cy="10691813"/>
          </a:xfrm>
          <a:prstGeom prst="rect">
            <a:avLst/>
          </a:prstGeom>
        </p:spPr>
      </p:pic>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lgn="l" rtl="0"/>
              <a:t>48</a:t>
            </a:fld>
            <a:endParaRPr lang="en-US" sz="900">
              <a:solidFill>
                <a:schemeClr val="bg1"/>
              </a:solidFill>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49437" y="32998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03953" y="728165"/>
            <a:ext cx="3615078"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dirty="0" err="1">
                <a:solidFill>
                  <a:schemeClr val="tx1"/>
                </a:solidFill>
                <a:ea typeface="Calibri" panose="020F0502020204030204" pitchFamily="34" charset="0"/>
              </a:rPr>
              <a:t>Henkilöstösuunnittelu</a:t>
            </a:r>
            <a:endParaRPr lang="en-US" altLang="en-US" sz="2800" dirty="0">
              <a:solidFill>
                <a:schemeClr val="tx1"/>
              </a:solidFill>
              <a:ea typeface="Calibri" panose="020F0502020204030204" pitchFamily="34" charset="0"/>
            </a:endParaRPr>
          </a:p>
          <a:p>
            <a:pPr algn="l" rtl="0"/>
            <a:endParaRPr lang="en-US" altLang="en-US" sz="2800" dirty="0">
              <a:solidFill>
                <a:schemeClr val="tx1"/>
              </a:solidFill>
              <a:ea typeface="Calibri" panose="020F0502020204030204" pitchFamily="34" charset="0"/>
            </a:endParaRPr>
          </a:p>
          <a:p>
            <a:pPr algn="l" rtl="0"/>
            <a:endParaRPr lang="en-US" sz="2800" dirty="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62207" y="377602"/>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chemeClr val="bg1"/>
                </a:solidFill>
              </a:rPr>
              <a:t>08</a:t>
            </a:r>
            <a:endParaRPr lang="en-US" sz="8800" dirty="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51671" y="2901102"/>
            <a:ext cx="6736501" cy="6724218"/>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4912872" y="3072163"/>
            <a:ext cx="2188426" cy="1178596"/>
            <a:chOff x="2418330" y="6110516"/>
            <a:chExt cx="1817677" cy="1178596"/>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559237" y="6110516"/>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01</a:t>
              </a:r>
              <a:endParaRPr lang="en-US" dirty="0">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gn="l" rtl="0">
                <a:lnSpc>
                  <a:spcPts val="1960"/>
                </a:lnSpc>
              </a:pPr>
              <a:r>
                <a:rPr lang="en-IE" b="1" kern="0" dirty="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Rekrytointiprosessi ja strategiat</a:t>
              </a:r>
              <a:endParaRPr lang="en-IE" b="1" kern="0" dirty="0">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418330" y="665407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1604207" y="8596855"/>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dirty="0"/>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701169" y="3640282"/>
            <a:ext cx="15855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59728" y="3633970"/>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69745" y="7936236"/>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988508" y="5118492"/>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752613" y="8054764"/>
            <a:ext cx="1855592" cy="1498560"/>
            <a:chOff x="1792276" y="5416728"/>
            <a:chExt cx="1855592" cy="1498560"/>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046292" y="5416728"/>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05</a:t>
              </a:r>
              <a:endParaRPr lang="en-US" dirty="0">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1792276" y="5797033"/>
              <a:ext cx="1756180" cy="1118255"/>
            </a:xfrm>
            <a:prstGeom prst="rect">
              <a:avLst/>
            </a:prstGeom>
            <a:grpFill/>
          </p:spPr>
          <p:txBody>
            <a:bodyPr wrap="square">
              <a:spAutoFit/>
            </a:bodyPr>
            <a:lstStyle/>
            <a:p>
              <a:pPr algn="r" rtl="0">
                <a:lnSpc>
                  <a:spcPts val="1960"/>
                </a:lnSpc>
              </a:pP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Paranna</a:t>
              </a:r>
              <a:r>
                <a:rPr lang="en-IE" sz="1800" b="1" dirty="0">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työntekijöiden</a:t>
              </a:r>
              <a:r>
                <a:rPr lang="en-IE" sz="1800" b="1" dirty="0">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pysyvyyttä</a:t>
              </a:r>
              <a:r>
                <a:rPr lang="en-IE" sz="1800" b="1" dirty="0">
                  <a:effectLst/>
                  <a:latin typeface="Calibri" panose="020F0502020204030204" pitchFamily="34" charset="0"/>
                  <a:ea typeface="Times New Roman" panose="02020603050405020304" pitchFamily="18" charset="0"/>
                </a:rPr>
                <a:t> &amp; </a:t>
              </a:r>
              <a:r>
                <a:rPr lang="en-IE" b="1" dirty="0" err="1">
                  <a:latin typeface="Calibri" panose="020F0502020204030204" pitchFamily="34" charset="0"/>
                  <a:ea typeface="Times New Roman" panose="02020603050405020304" pitchFamily="18" charset="0"/>
                </a:rPr>
                <a:t>t</a:t>
              </a:r>
              <a:r>
                <a:rPr lang="en-IE" sz="1800" b="1" dirty="0" err="1">
                  <a:effectLst/>
                  <a:latin typeface="Calibri" panose="020F0502020204030204" pitchFamily="34" charset="0"/>
                  <a:ea typeface="Times New Roman" panose="02020603050405020304" pitchFamily="18" charset="0"/>
                </a:rPr>
                <a:t>yytyväisyyttä</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696840" y="5074944"/>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217498" y="4604720"/>
            <a:ext cx="1680611" cy="1490250"/>
            <a:chOff x="2897415" y="6052817"/>
            <a:chExt cx="1680611" cy="1490250"/>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97415" y="6052817"/>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02</a:t>
              </a:r>
              <a:endParaRPr lang="en-US" dirty="0">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1118255"/>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Reilut ja lailliset työkäytännöt</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572550" y="365688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280496" y="7390174"/>
            <a:ext cx="1479216" cy="1723634"/>
            <a:chOff x="3151558" y="5735569"/>
            <a:chExt cx="1554934" cy="1723634"/>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176761" y="6084468"/>
              <a:ext cx="1529731" cy="1374735"/>
            </a:xfrm>
            <a:prstGeom prst="rect">
              <a:avLst/>
            </a:prstGeom>
            <a:grpFill/>
          </p:spPr>
          <p:txBody>
            <a:bodyPr wrap="square">
              <a:spAutoFit/>
            </a:bodyPr>
            <a:lstStyle/>
            <a:p>
              <a:pPr algn="l" rtl="0">
                <a:lnSpc>
                  <a:spcPts val="1960"/>
                </a:lnSpc>
              </a:pPr>
              <a:r>
                <a:rPr lang="en-IE" sz="1800" b="1" dirty="0" err="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Eettiset</a:t>
              </a:r>
              <a:r>
                <a:rPr lang="en-IE" sz="1800" b="1" dirty="0">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 </a:t>
              </a:r>
              <a:r>
                <a:rPr lang="en-IE" sz="1800" b="1" dirty="0" err="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henkilöstö-johtamis-strategiat</a:t>
              </a:r>
              <a:endParaRPr lang="en-IE" sz="1800" b="1" dirty="0">
                <a:effectLst/>
                <a:latin typeface="Calibri" panose="020F0502020204030204" pitchFamily="34" charset="0"/>
                <a:ea typeface="Times New Roman" panose="02020603050405020304" pitchFamily="18" charset="0"/>
              </a:endParaRPr>
            </a:p>
            <a:p>
              <a:pPr algn="l" rtl="0">
                <a:lnSpc>
                  <a:spcPts val="1960"/>
                </a:lnSpc>
              </a:pPr>
              <a:endParaRPr lang="en-IE" sz="1800" dirty="0">
                <a:effectLst/>
                <a:latin typeface="Calibri" panose="020F0502020204030204" pitchFamily="34" charset="0"/>
                <a:ea typeface="Calibri" panose="020F0502020204030204" pitchFamily="34" charset="0"/>
              </a:endParaRPr>
            </a:p>
          </p:txBody>
        </p:sp>
      </p:grp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56766" y="5200471"/>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52122" y="6450668"/>
            <a:ext cx="2511211" cy="904319"/>
            <a:chOff x="3117984" y="5794563"/>
            <a:chExt cx="2511211" cy="904319"/>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117984" y="6093588"/>
              <a:ext cx="2511211" cy="605294"/>
            </a:xfrm>
            <a:prstGeom prst="rect">
              <a:avLst/>
            </a:prstGeom>
            <a:grpFill/>
          </p:spPr>
          <p:txBody>
            <a:bodyPr wrap="square">
              <a:spAutoFit/>
            </a:bodyPr>
            <a:lstStyle/>
            <a:p>
              <a:pPr algn="l" rtl="0">
                <a:lnSpc>
                  <a:spcPts val="1960"/>
                </a:lnSpc>
              </a:pP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Strategiat</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eettisen</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työkulttuurin</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rakentamiseksi</a:t>
              </a:r>
              <a:endParaRPr lang="en-IE" sz="1800" b="1" kern="1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82598" y="7889327"/>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40456" y="6802777"/>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71623" y="6447411"/>
            <a:ext cx="0" cy="14939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61709" y="6447411"/>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27051" y="3075095"/>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498316" y="3251908"/>
            <a:ext cx="2667960" cy="1618392"/>
          </a:xfrm>
          <a:prstGeom prst="rect">
            <a:avLst/>
          </a:prstGeom>
          <a:noFill/>
        </p:spPr>
        <p:txBody>
          <a:bodyPr wrap="square">
            <a:spAutoFit/>
          </a:bodyPr>
          <a:lstStyle/>
          <a:p>
            <a:pPr algn="l" rtl="0">
              <a:lnSpc>
                <a:spcPts val="1700"/>
              </a:lnSpc>
            </a:pP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Ihmiset ovat minkä tahansa yrityksen sydän</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ja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eettisessä</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elintarvikeliiketoiminnassa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tiimilläsi</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ratkaiseva rooli</a:t>
            </a:r>
          </a:p>
          <a:p>
            <a:pPr algn="l" rtl="0">
              <a:lnSpc>
                <a:spcPts val="1700"/>
              </a:lnSpc>
            </a:pPr>
            <a:r>
              <a:rPr lang="en-IE" sz="1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lmentää</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edistää</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eettistä näkemystäsi.</a:t>
            </a:r>
          </a:p>
          <a:p>
            <a:pPr algn="l" rtl="0">
              <a:lnSpc>
                <a:spcPts val="1700"/>
              </a:lnSpc>
            </a:pPr>
            <a:endPar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6195" y="3640282"/>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274307-66A7-F540-DCAA-F2AC79B3F5B0}"/>
              </a:ext>
            </a:extLst>
          </p:cNvPr>
          <p:cNvCxnSpPr>
            <a:cxnSpLocks/>
          </p:cNvCxnSpPr>
          <p:nvPr/>
        </p:nvCxnSpPr>
        <p:spPr>
          <a:xfrm>
            <a:off x="990954" y="7557066"/>
            <a:ext cx="0" cy="37917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aphic 3">
            <a:extLst>
              <a:ext uri="{FF2B5EF4-FFF2-40B4-BE49-F238E27FC236}">
                <a16:creationId xmlns:a16="http://schemas.microsoft.com/office/drawing/2014/main" id="{784ECC24-9FC6-CF90-C42D-252D77BF8292}"/>
              </a:ext>
            </a:extLst>
          </p:cNvPr>
          <p:cNvGrpSpPr/>
          <p:nvPr/>
        </p:nvGrpSpPr>
        <p:grpSpPr>
          <a:xfrm>
            <a:off x="3628200" y="3243767"/>
            <a:ext cx="908601" cy="663050"/>
            <a:chOff x="8408232" y="3880051"/>
            <a:chExt cx="1097482" cy="800886"/>
          </a:xfrm>
        </p:grpSpPr>
        <p:sp>
          <p:nvSpPr>
            <p:cNvPr id="14" name="Freeform 13">
              <a:extLst>
                <a:ext uri="{FF2B5EF4-FFF2-40B4-BE49-F238E27FC236}">
                  <a16:creationId xmlns:a16="http://schemas.microsoft.com/office/drawing/2014/main" id="{7203782B-0B89-D582-265B-CA3F48C23AFB}"/>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nvGrpSpPr>
            <p:cNvPr id="15" name="Graphic 3">
              <a:extLst>
                <a:ext uri="{FF2B5EF4-FFF2-40B4-BE49-F238E27FC236}">
                  <a16:creationId xmlns:a16="http://schemas.microsoft.com/office/drawing/2014/main" id="{976C2266-FD93-0FAA-DC9A-BA2B9B4AF8E9}"/>
                </a:ext>
              </a:extLst>
            </p:cNvPr>
            <p:cNvGrpSpPr/>
            <p:nvPr/>
          </p:nvGrpSpPr>
          <p:grpSpPr>
            <a:xfrm>
              <a:off x="8408232" y="3880051"/>
              <a:ext cx="1097482" cy="800886"/>
              <a:chOff x="8408232" y="3880051"/>
              <a:chExt cx="1097482" cy="800886"/>
            </a:xfrm>
          </p:grpSpPr>
          <p:sp>
            <p:nvSpPr>
              <p:cNvPr id="16" name="Freeform 15">
                <a:extLst>
                  <a:ext uri="{FF2B5EF4-FFF2-40B4-BE49-F238E27FC236}">
                    <a16:creationId xmlns:a16="http://schemas.microsoft.com/office/drawing/2014/main" id="{C9727A53-3B25-6D8B-953D-4CFA545DC413}"/>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01E66729-D075-8A35-0E3B-0D296F4E1F66}"/>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8FB61DDD-0F96-899D-D264-333FCD2C500F}"/>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20634F5C-7791-2696-CAC2-C3D2A93814CC}"/>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B594FC3F-7FD9-C22F-DF21-147B09704E6B}"/>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6827A81A-B136-22CC-B659-B933AE43FFF2}"/>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C8977C56-20DF-EBE5-D0A0-AFD290720354}"/>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657D0E8B-D1F2-1957-7266-7A16F7C036DC}"/>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24" name="Group 23">
            <a:extLst>
              <a:ext uri="{FF2B5EF4-FFF2-40B4-BE49-F238E27FC236}">
                <a16:creationId xmlns:a16="http://schemas.microsoft.com/office/drawing/2014/main" id="{93BB5B06-7DBC-D436-DE23-8BB235902807}"/>
              </a:ext>
            </a:extLst>
          </p:cNvPr>
          <p:cNvGrpSpPr/>
          <p:nvPr/>
        </p:nvGrpSpPr>
        <p:grpSpPr>
          <a:xfrm>
            <a:off x="4583162" y="4780439"/>
            <a:ext cx="755069" cy="763932"/>
            <a:chOff x="7190753" y="5365577"/>
            <a:chExt cx="745522" cy="754273"/>
          </a:xfrm>
        </p:grpSpPr>
        <p:grpSp>
          <p:nvGrpSpPr>
            <p:cNvPr id="25" name="Graphic 2">
              <a:extLst>
                <a:ext uri="{FF2B5EF4-FFF2-40B4-BE49-F238E27FC236}">
                  <a16:creationId xmlns:a16="http://schemas.microsoft.com/office/drawing/2014/main" id="{B4AEE6D2-6256-3DF1-CD84-51369F9AB32E}"/>
                </a:ext>
              </a:extLst>
            </p:cNvPr>
            <p:cNvGrpSpPr/>
            <p:nvPr/>
          </p:nvGrpSpPr>
          <p:grpSpPr>
            <a:xfrm>
              <a:off x="7353351" y="5647412"/>
              <a:ext cx="420044" cy="75879"/>
              <a:chOff x="7353351" y="5647412"/>
              <a:chExt cx="420044" cy="75879"/>
            </a:xfrm>
            <a:solidFill>
              <a:srgbClr val="00BADE"/>
            </a:solidFill>
          </p:grpSpPr>
          <p:sp>
            <p:nvSpPr>
              <p:cNvPr id="153" name="Freeform 152">
                <a:extLst>
                  <a:ext uri="{FF2B5EF4-FFF2-40B4-BE49-F238E27FC236}">
                    <a16:creationId xmlns:a16="http://schemas.microsoft.com/office/drawing/2014/main" id="{F4C4D45E-6B19-8926-C711-E427DEC0F37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4" name="Freeform 153">
                <a:extLst>
                  <a:ext uri="{FF2B5EF4-FFF2-40B4-BE49-F238E27FC236}">
                    <a16:creationId xmlns:a16="http://schemas.microsoft.com/office/drawing/2014/main" id="{ED9F1A2A-85F1-293A-C170-EB0540D0FF7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6" name="Graphic 2">
              <a:extLst>
                <a:ext uri="{FF2B5EF4-FFF2-40B4-BE49-F238E27FC236}">
                  <a16:creationId xmlns:a16="http://schemas.microsoft.com/office/drawing/2014/main" id="{AE9D5EE5-8672-AE1D-ACBC-1C90E560C3C8}"/>
                </a:ext>
              </a:extLst>
            </p:cNvPr>
            <p:cNvGrpSpPr/>
            <p:nvPr/>
          </p:nvGrpSpPr>
          <p:grpSpPr>
            <a:xfrm>
              <a:off x="7190753" y="5365577"/>
              <a:ext cx="745522" cy="754273"/>
              <a:chOff x="7190753" y="5365577"/>
              <a:chExt cx="745522" cy="754273"/>
            </a:xfrm>
            <a:solidFill>
              <a:srgbClr val="000000"/>
            </a:solidFill>
          </p:grpSpPr>
          <p:sp>
            <p:nvSpPr>
              <p:cNvPr id="27" name="Freeform 26">
                <a:extLst>
                  <a:ext uri="{FF2B5EF4-FFF2-40B4-BE49-F238E27FC236}">
                    <a16:creationId xmlns:a16="http://schemas.microsoft.com/office/drawing/2014/main" id="{57FC77F4-386B-033F-B9ED-C8F12C19BF5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B8D7BC4-EA77-A3C8-5553-39EC5578A323}"/>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DDA5A630-30B4-301E-D5AF-95B0801D7618}"/>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2" name="Freeform 141">
                <a:extLst>
                  <a:ext uri="{FF2B5EF4-FFF2-40B4-BE49-F238E27FC236}">
                    <a16:creationId xmlns:a16="http://schemas.microsoft.com/office/drawing/2014/main" id="{DAE79810-B174-A2D4-24C7-201F1A895B42}"/>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5" name="Freeform 144">
                <a:extLst>
                  <a:ext uri="{FF2B5EF4-FFF2-40B4-BE49-F238E27FC236}">
                    <a16:creationId xmlns:a16="http://schemas.microsoft.com/office/drawing/2014/main" id="{344BD61F-CA60-034A-BF02-EF645FF28547}"/>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6" name="Freeform 145">
                <a:extLst>
                  <a:ext uri="{FF2B5EF4-FFF2-40B4-BE49-F238E27FC236}">
                    <a16:creationId xmlns:a16="http://schemas.microsoft.com/office/drawing/2014/main" id="{8E6D6B5B-35E8-268F-8AFC-286D1DD4EDF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7" name="Freeform 146">
                <a:extLst>
                  <a:ext uri="{FF2B5EF4-FFF2-40B4-BE49-F238E27FC236}">
                    <a16:creationId xmlns:a16="http://schemas.microsoft.com/office/drawing/2014/main" id="{C52DFEDD-9CE8-16A1-21FA-4FD1200326C0}"/>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0" name="Freeform 149">
                <a:extLst>
                  <a:ext uri="{FF2B5EF4-FFF2-40B4-BE49-F238E27FC236}">
                    <a16:creationId xmlns:a16="http://schemas.microsoft.com/office/drawing/2014/main" id="{734401C4-0DFF-9D84-25A1-2D91BE784F29}"/>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2" name="Freeform 151">
                <a:extLst>
                  <a:ext uri="{FF2B5EF4-FFF2-40B4-BE49-F238E27FC236}">
                    <a16:creationId xmlns:a16="http://schemas.microsoft.com/office/drawing/2014/main" id="{320D531D-492A-BCFB-7C22-F77DD02F99E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155" name="Group 154">
            <a:extLst>
              <a:ext uri="{FF2B5EF4-FFF2-40B4-BE49-F238E27FC236}">
                <a16:creationId xmlns:a16="http://schemas.microsoft.com/office/drawing/2014/main" id="{E0CB244C-1F71-693E-2761-A8564F26ACEA}"/>
              </a:ext>
            </a:extLst>
          </p:cNvPr>
          <p:cNvGrpSpPr/>
          <p:nvPr/>
        </p:nvGrpSpPr>
        <p:grpSpPr>
          <a:xfrm>
            <a:off x="573227" y="5544371"/>
            <a:ext cx="848419" cy="848997"/>
            <a:chOff x="7211530" y="2382809"/>
            <a:chExt cx="823268" cy="823829"/>
          </a:xfrm>
        </p:grpSpPr>
        <p:sp>
          <p:nvSpPr>
            <p:cNvPr id="157" name="Freeform 156">
              <a:extLst>
                <a:ext uri="{FF2B5EF4-FFF2-40B4-BE49-F238E27FC236}">
                  <a16:creationId xmlns:a16="http://schemas.microsoft.com/office/drawing/2014/main" id="{D7EC4133-061E-F615-1156-0AAD4F57E36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58" name="Graphic 2">
              <a:extLst>
                <a:ext uri="{FF2B5EF4-FFF2-40B4-BE49-F238E27FC236}">
                  <a16:creationId xmlns:a16="http://schemas.microsoft.com/office/drawing/2014/main" id="{28BCA830-3449-CC9B-C50E-2619BF3520F8}"/>
                </a:ext>
              </a:extLst>
            </p:cNvPr>
            <p:cNvGrpSpPr/>
            <p:nvPr/>
          </p:nvGrpSpPr>
          <p:grpSpPr>
            <a:xfrm>
              <a:off x="7211530" y="2382809"/>
              <a:ext cx="823268" cy="823829"/>
              <a:chOff x="7211530" y="2382809"/>
              <a:chExt cx="823268" cy="823829"/>
            </a:xfrm>
            <a:solidFill>
              <a:srgbClr val="010101"/>
            </a:solidFill>
          </p:grpSpPr>
          <p:sp>
            <p:nvSpPr>
              <p:cNvPr id="160" name="Freeform 159">
                <a:extLst>
                  <a:ext uri="{FF2B5EF4-FFF2-40B4-BE49-F238E27FC236}">
                    <a16:creationId xmlns:a16="http://schemas.microsoft.com/office/drawing/2014/main" id="{AC372BC9-99EC-805A-CB73-A5EE79D77A90}"/>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61" name="Graphic 2">
                <a:extLst>
                  <a:ext uri="{FF2B5EF4-FFF2-40B4-BE49-F238E27FC236}">
                    <a16:creationId xmlns:a16="http://schemas.microsoft.com/office/drawing/2014/main" id="{A83A5D6B-E374-F500-C9EA-FA23D652E099}"/>
                  </a:ext>
                </a:extLst>
              </p:cNvPr>
              <p:cNvGrpSpPr/>
              <p:nvPr/>
            </p:nvGrpSpPr>
            <p:grpSpPr>
              <a:xfrm>
                <a:off x="7211530" y="2382809"/>
                <a:ext cx="823268" cy="823829"/>
                <a:chOff x="7211530" y="2382809"/>
                <a:chExt cx="823268" cy="823829"/>
              </a:xfrm>
              <a:solidFill>
                <a:srgbClr val="010101"/>
              </a:solidFill>
            </p:grpSpPr>
            <p:sp>
              <p:nvSpPr>
                <p:cNvPr id="164" name="Freeform 163">
                  <a:extLst>
                    <a:ext uri="{FF2B5EF4-FFF2-40B4-BE49-F238E27FC236}">
                      <a16:creationId xmlns:a16="http://schemas.microsoft.com/office/drawing/2014/main" id="{EE205A96-4005-C302-9F28-82A52CB789AE}"/>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5" name="Freeform 164">
                  <a:extLst>
                    <a:ext uri="{FF2B5EF4-FFF2-40B4-BE49-F238E27FC236}">
                      <a16:creationId xmlns:a16="http://schemas.microsoft.com/office/drawing/2014/main" id="{7EFB6409-5D04-0296-C17C-1FB43FD825F6}"/>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6" name="Freeform 165">
                  <a:extLst>
                    <a:ext uri="{FF2B5EF4-FFF2-40B4-BE49-F238E27FC236}">
                      <a16:creationId xmlns:a16="http://schemas.microsoft.com/office/drawing/2014/main" id="{31065683-3A34-903C-9A33-F5FFA6ADCE8B}"/>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7" name="Freeform 166">
                  <a:extLst>
                    <a:ext uri="{FF2B5EF4-FFF2-40B4-BE49-F238E27FC236}">
                      <a16:creationId xmlns:a16="http://schemas.microsoft.com/office/drawing/2014/main" id="{2034C0E4-F5D5-88C7-6F3D-9955AEA5CCBB}"/>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1" name="Freeform 170">
                  <a:extLst>
                    <a:ext uri="{FF2B5EF4-FFF2-40B4-BE49-F238E27FC236}">
                      <a16:creationId xmlns:a16="http://schemas.microsoft.com/office/drawing/2014/main" id="{E00641A7-5E8E-5C13-B597-4475CD6464BB}"/>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grpSp>
        <p:nvGrpSpPr>
          <p:cNvPr id="172" name="Group 171">
            <a:extLst>
              <a:ext uri="{FF2B5EF4-FFF2-40B4-BE49-F238E27FC236}">
                <a16:creationId xmlns:a16="http://schemas.microsoft.com/office/drawing/2014/main" id="{D65EA0E7-2DC9-5207-DF6A-F7371B828574}"/>
              </a:ext>
            </a:extLst>
          </p:cNvPr>
          <p:cNvGrpSpPr/>
          <p:nvPr/>
        </p:nvGrpSpPr>
        <p:grpSpPr>
          <a:xfrm>
            <a:off x="2334808" y="7492476"/>
            <a:ext cx="885431" cy="887520"/>
            <a:chOff x="5700273" y="5386353"/>
            <a:chExt cx="766016" cy="767823"/>
          </a:xfrm>
        </p:grpSpPr>
        <p:grpSp>
          <p:nvGrpSpPr>
            <p:cNvPr id="173" name="Graphic 2">
              <a:extLst>
                <a:ext uri="{FF2B5EF4-FFF2-40B4-BE49-F238E27FC236}">
                  <a16:creationId xmlns:a16="http://schemas.microsoft.com/office/drawing/2014/main" id="{7E718367-F45E-1A7B-0385-4A5181207CAD}"/>
                </a:ext>
              </a:extLst>
            </p:cNvPr>
            <p:cNvGrpSpPr/>
            <p:nvPr/>
          </p:nvGrpSpPr>
          <p:grpSpPr>
            <a:xfrm>
              <a:off x="5844804" y="5531788"/>
              <a:ext cx="476953" cy="420947"/>
              <a:chOff x="5844804" y="5531788"/>
              <a:chExt cx="476953" cy="420947"/>
            </a:xfrm>
            <a:solidFill>
              <a:srgbClr val="60A9DD"/>
            </a:solidFill>
          </p:grpSpPr>
          <p:sp>
            <p:nvSpPr>
              <p:cNvPr id="193" name="Freeform 192">
                <a:extLst>
                  <a:ext uri="{FF2B5EF4-FFF2-40B4-BE49-F238E27FC236}">
                    <a16:creationId xmlns:a16="http://schemas.microsoft.com/office/drawing/2014/main" id="{B4A21FF2-FB66-07F5-8635-B08DE49EA52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4" name="Freeform 193">
                <a:extLst>
                  <a:ext uri="{FF2B5EF4-FFF2-40B4-BE49-F238E27FC236}">
                    <a16:creationId xmlns:a16="http://schemas.microsoft.com/office/drawing/2014/main" id="{87B454C8-E26A-2C33-AD33-70DE7F7112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174" name="Graphic 2">
              <a:extLst>
                <a:ext uri="{FF2B5EF4-FFF2-40B4-BE49-F238E27FC236}">
                  <a16:creationId xmlns:a16="http://schemas.microsoft.com/office/drawing/2014/main" id="{69E58772-B12F-7132-AF73-AB5AB06DB6DF}"/>
                </a:ext>
              </a:extLst>
            </p:cNvPr>
            <p:cNvGrpSpPr/>
            <p:nvPr/>
          </p:nvGrpSpPr>
          <p:grpSpPr>
            <a:xfrm>
              <a:off x="5700273" y="5386353"/>
              <a:ext cx="766016" cy="767823"/>
              <a:chOff x="5700273" y="5386353"/>
              <a:chExt cx="766016" cy="767823"/>
            </a:xfrm>
            <a:solidFill>
              <a:srgbClr val="000000"/>
            </a:solidFill>
          </p:grpSpPr>
          <p:sp>
            <p:nvSpPr>
              <p:cNvPr id="175" name="Freeform 174">
                <a:extLst>
                  <a:ext uri="{FF2B5EF4-FFF2-40B4-BE49-F238E27FC236}">
                    <a16:creationId xmlns:a16="http://schemas.microsoft.com/office/drawing/2014/main" id="{9D8BA4D1-D9D4-5A0F-C0D7-25FB26152CC3}"/>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6" name="Freeform 175">
                <a:extLst>
                  <a:ext uri="{FF2B5EF4-FFF2-40B4-BE49-F238E27FC236}">
                    <a16:creationId xmlns:a16="http://schemas.microsoft.com/office/drawing/2014/main" id="{FA72DCF5-A62E-A754-BABC-5B96311CF15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7" name="Freeform 176">
                <a:extLst>
                  <a:ext uri="{FF2B5EF4-FFF2-40B4-BE49-F238E27FC236}">
                    <a16:creationId xmlns:a16="http://schemas.microsoft.com/office/drawing/2014/main" id="{1F7F4E4A-F4D8-2BB8-2F17-E1D0C7F8E63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2" name="Freeform 181">
                <a:extLst>
                  <a:ext uri="{FF2B5EF4-FFF2-40B4-BE49-F238E27FC236}">
                    <a16:creationId xmlns:a16="http://schemas.microsoft.com/office/drawing/2014/main" id="{BAE43F9B-3CA4-F734-AF1E-53D4CF3E1B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3" name="Freeform 182">
                <a:extLst>
                  <a:ext uri="{FF2B5EF4-FFF2-40B4-BE49-F238E27FC236}">
                    <a16:creationId xmlns:a16="http://schemas.microsoft.com/office/drawing/2014/main" id="{5F7907EE-6BD4-64C7-27FD-EDFCD49569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4" name="Freeform 183">
                <a:extLst>
                  <a:ext uri="{FF2B5EF4-FFF2-40B4-BE49-F238E27FC236}">
                    <a16:creationId xmlns:a16="http://schemas.microsoft.com/office/drawing/2014/main" id="{B97F72B4-1AF9-94BB-E3F6-9B58051841A1}"/>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5" name="Freeform 184">
                <a:extLst>
                  <a:ext uri="{FF2B5EF4-FFF2-40B4-BE49-F238E27FC236}">
                    <a16:creationId xmlns:a16="http://schemas.microsoft.com/office/drawing/2014/main" id="{C15392FD-8B2B-9976-1EE4-040143BB9E1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6" name="Freeform 185">
                <a:extLst>
                  <a:ext uri="{FF2B5EF4-FFF2-40B4-BE49-F238E27FC236}">
                    <a16:creationId xmlns:a16="http://schemas.microsoft.com/office/drawing/2014/main" id="{15B69A6F-05EF-456E-C8B3-649341757CD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7" name="Freeform 186">
                <a:extLst>
                  <a:ext uri="{FF2B5EF4-FFF2-40B4-BE49-F238E27FC236}">
                    <a16:creationId xmlns:a16="http://schemas.microsoft.com/office/drawing/2014/main" id="{6D2C967C-EC9B-BFFF-A8D3-F9CB0F9EEB0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8" name="Freeform 187">
                <a:extLst>
                  <a:ext uri="{FF2B5EF4-FFF2-40B4-BE49-F238E27FC236}">
                    <a16:creationId xmlns:a16="http://schemas.microsoft.com/office/drawing/2014/main" id="{BB298415-50FA-2A0A-AAF2-FBC6325BF87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9" name="Freeform 188">
                <a:extLst>
                  <a:ext uri="{FF2B5EF4-FFF2-40B4-BE49-F238E27FC236}">
                    <a16:creationId xmlns:a16="http://schemas.microsoft.com/office/drawing/2014/main" id="{37B99FB1-FDCB-FC0E-EA72-2164885AF91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0" name="Freeform 189">
                <a:extLst>
                  <a:ext uri="{FF2B5EF4-FFF2-40B4-BE49-F238E27FC236}">
                    <a16:creationId xmlns:a16="http://schemas.microsoft.com/office/drawing/2014/main" id="{643C7372-D1AC-CF8B-A7F2-B9DBC766657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1" name="Freeform 190">
                <a:extLst>
                  <a:ext uri="{FF2B5EF4-FFF2-40B4-BE49-F238E27FC236}">
                    <a16:creationId xmlns:a16="http://schemas.microsoft.com/office/drawing/2014/main" id="{AB003A77-B5A6-DB94-3E82-57DF09EA008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2" name="Freeform 191">
                <a:extLst>
                  <a:ext uri="{FF2B5EF4-FFF2-40B4-BE49-F238E27FC236}">
                    <a16:creationId xmlns:a16="http://schemas.microsoft.com/office/drawing/2014/main" id="{79E39C82-AAFA-A652-7B59-388930EBF2B5}"/>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206" name="Group 205">
            <a:extLst>
              <a:ext uri="{FF2B5EF4-FFF2-40B4-BE49-F238E27FC236}">
                <a16:creationId xmlns:a16="http://schemas.microsoft.com/office/drawing/2014/main" id="{7DF3B71B-F9FD-9822-7F31-31D0EE97C172}"/>
              </a:ext>
            </a:extLst>
          </p:cNvPr>
          <p:cNvGrpSpPr/>
          <p:nvPr/>
        </p:nvGrpSpPr>
        <p:grpSpPr>
          <a:xfrm>
            <a:off x="5968208" y="7313942"/>
            <a:ext cx="891964" cy="795108"/>
            <a:chOff x="4422991" y="1951890"/>
            <a:chExt cx="1086135" cy="968195"/>
          </a:xfrm>
        </p:grpSpPr>
        <p:sp>
          <p:nvSpPr>
            <p:cNvPr id="207" name="Freeform 206">
              <a:extLst>
                <a:ext uri="{FF2B5EF4-FFF2-40B4-BE49-F238E27FC236}">
                  <a16:creationId xmlns:a16="http://schemas.microsoft.com/office/drawing/2014/main" id="{0E423880-B8F4-0B4A-A18E-C377111A34B5}"/>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208" name="Graphic 3">
              <a:extLst>
                <a:ext uri="{FF2B5EF4-FFF2-40B4-BE49-F238E27FC236}">
                  <a16:creationId xmlns:a16="http://schemas.microsoft.com/office/drawing/2014/main" id="{13403F5E-6A94-0B4C-41E5-5BDE9CD5FA67}"/>
                </a:ext>
              </a:extLst>
            </p:cNvPr>
            <p:cNvGrpSpPr/>
            <p:nvPr/>
          </p:nvGrpSpPr>
          <p:grpSpPr>
            <a:xfrm>
              <a:off x="4738409" y="2001259"/>
              <a:ext cx="466270" cy="416899"/>
              <a:chOff x="4738409" y="2001259"/>
              <a:chExt cx="466270" cy="416899"/>
            </a:xfrm>
            <a:solidFill>
              <a:srgbClr val="00BADE"/>
            </a:solidFill>
          </p:grpSpPr>
          <p:sp>
            <p:nvSpPr>
              <p:cNvPr id="209" name="Freeform 208">
                <a:extLst>
                  <a:ext uri="{FF2B5EF4-FFF2-40B4-BE49-F238E27FC236}">
                    <a16:creationId xmlns:a16="http://schemas.microsoft.com/office/drawing/2014/main" id="{6C3E9F81-D303-8D4D-3CAA-66E796BC759D}"/>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210" name="Freeform 209">
                <a:extLst>
                  <a:ext uri="{FF2B5EF4-FFF2-40B4-BE49-F238E27FC236}">
                    <a16:creationId xmlns:a16="http://schemas.microsoft.com/office/drawing/2014/main" id="{A9F11B5E-E0C9-62BD-3182-B5B635436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211" name="Freeform 210">
                <a:extLst>
                  <a:ext uri="{FF2B5EF4-FFF2-40B4-BE49-F238E27FC236}">
                    <a16:creationId xmlns:a16="http://schemas.microsoft.com/office/drawing/2014/main" id="{C4DC5F05-96EF-58C2-5143-72CAA48B66A0}"/>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961779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Rekrytointiprosessi ja strategiat</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8676" y="1514771"/>
            <a:ext cx="5172187"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Oikeiden osaajien houkutteleminen ja valitseminen on ratkaisevan tärkeää eettisen elintarvikeyrityksen rakentamiselle, joka on linjassa arvojesi kanssa. Tässä on yksityiskohtaisempi tutkimus rekrytointiprosessista ja strategioista, joilla houkutellaan henkilöitä, jotka jakavat eettisen tehtäväsi:</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49</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538794" y="2293253"/>
            <a:ext cx="8112247" cy="2228534"/>
            <a:chOff x="-541060" y="2435911"/>
            <a:chExt cx="8112247" cy="222853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0" y="2435911"/>
              <a:ext cx="8112247" cy="2228534"/>
              <a:chOff x="-505664" y="2496164"/>
              <a:chExt cx="8112247" cy="222853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03406" y="3030032"/>
                <a:ext cx="6678492" cy="16946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Korosta eettisiä arvoja: </a:t>
                </a:r>
                <a:r>
                  <a:rPr lang="fi-FI" dirty="0">
                    <a:solidFill>
                      <a:schemeClr val="tx1"/>
                    </a:solidFill>
                  </a:rPr>
                  <a:t>Ilmaise yrityksesi eettiset arvot ja missio selkeästi työnkuvassa. Korosta näkökohdat, kuten kestävyys, reilu kauppa, luonnonmukaiset käytännöt, eläinten hyvinvointi tai yhteisön osallistuminen.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Kuvaile vaikuttavaa työtä: </a:t>
                </a:r>
                <a:r>
                  <a:rPr lang="fi-FI" dirty="0">
                    <a:solidFill>
                      <a:schemeClr val="tx1"/>
                    </a:solidFill>
                  </a:rPr>
                  <a:t>Esittele työntekijöiden mielekästä työtä ja positiivista vaikutusta liittymällä eettiseen elintarvikeyritykseesi. Korosta, kuinka heidän panoksensa voi vaikuttaa kestävän kehityksen, sosiaalisen vastuun ja eettisten käytäntöjen edistämiseen.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Vaaditut taidot ja pätevyydet: </a:t>
                </a:r>
                <a:r>
                  <a:rPr lang="fi-FI" dirty="0">
                    <a:solidFill>
                      <a:schemeClr val="tx1"/>
                    </a:solidFill>
                  </a:rPr>
                  <a:t>Sisällytä teknisten taitojen ja pätevyyden lisäksi halutut ominaisuudet, jotka kuvastavat yrityksesi eettisiä arvoja, kuten intohimo kestävyyteen, luonnonmukaisten viljelykäytäntöjen tuntemus tai kokemus reilun kaupan aloitteista. Ilmoita, että etsit samanhenkisiä tiimiläisiä, jotka ovat samaa mieltä eettisten arvojesi kanssa.</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Käsityön työkuvaukset</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1" name="Graphic 3">
            <a:extLst>
              <a:ext uri="{FF2B5EF4-FFF2-40B4-BE49-F238E27FC236}">
                <a16:creationId xmlns:a16="http://schemas.microsoft.com/office/drawing/2014/main" id="{4D53E85F-C271-CF97-7906-81CB685C096A}"/>
              </a:ext>
            </a:extLst>
          </p:cNvPr>
          <p:cNvGrpSpPr/>
          <p:nvPr/>
        </p:nvGrpSpPr>
        <p:grpSpPr>
          <a:xfrm>
            <a:off x="5809453" y="519764"/>
            <a:ext cx="1101805" cy="804040"/>
            <a:chOff x="8408232" y="3880051"/>
            <a:chExt cx="1097482" cy="800886"/>
          </a:xfrm>
        </p:grpSpPr>
        <p:sp>
          <p:nvSpPr>
            <p:cNvPr id="43" name="Freeform 42">
              <a:extLst>
                <a:ext uri="{FF2B5EF4-FFF2-40B4-BE49-F238E27FC236}">
                  <a16:creationId xmlns:a16="http://schemas.microsoft.com/office/drawing/2014/main" id="{D6D69F2D-E274-A5D1-C2FA-9E3A9050DB64}"/>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nvGrpSpPr>
            <p:cNvPr id="44" name="Graphic 3">
              <a:extLst>
                <a:ext uri="{FF2B5EF4-FFF2-40B4-BE49-F238E27FC236}">
                  <a16:creationId xmlns:a16="http://schemas.microsoft.com/office/drawing/2014/main" id="{F5468F26-FD7A-D55B-4A18-A2177395737E}"/>
                </a:ext>
              </a:extLst>
            </p:cNvPr>
            <p:cNvGrpSpPr/>
            <p:nvPr/>
          </p:nvGrpSpPr>
          <p:grpSpPr>
            <a:xfrm>
              <a:off x="8408232" y="3880051"/>
              <a:ext cx="1097482" cy="800886"/>
              <a:chOff x="8408232" y="3880051"/>
              <a:chExt cx="1097482" cy="800886"/>
            </a:xfrm>
          </p:grpSpPr>
          <p:sp>
            <p:nvSpPr>
              <p:cNvPr id="47" name="Freeform 46">
                <a:extLst>
                  <a:ext uri="{FF2B5EF4-FFF2-40B4-BE49-F238E27FC236}">
                    <a16:creationId xmlns:a16="http://schemas.microsoft.com/office/drawing/2014/main" id="{DA9E0D2A-AD85-F351-7F46-7AC688AEA421}"/>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pPr algn="l" rtl="0"/>
                <a:endParaRPr lang="en-US"/>
              </a:p>
            </p:txBody>
          </p:sp>
          <p:sp>
            <p:nvSpPr>
              <p:cNvPr id="48" name="Freeform 47">
                <a:extLst>
                  <a:ext uri="{FF2B5EF4-FFF2-40B4-BE49-F238E27FC236}">
                    <a16:creationId xmlns:a16="http://schemas.microsoft.com/office/drawing/2014/main" id="{24AFF0AB-8B48-2EBF-5B5A-0EACEED128F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0E44B2A5-0986-921B-E9E9-381F4BEC1A1B}"/>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ECD6087B-F37C-EE4D-56C2-D845FEC0864D}"/>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542C2DD7-69D0-84BF-7A36-B17C561C7627}"/>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B8C53683-7649-F4CD-E4DA-36C34B6B4D79}"/>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DFC33CA-4366-C607-888E-DD3FABC9F5D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1FC07319-62D2-1F6A-C2DA-5349B0B72B8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552860"/>
            <a:ext cx="7669485" cy="2102458"/>
            <a:chOff x="-98298" y="2428219"/>
            <a:chExt cx="7669485" cy="2102458"/>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2085141"/>
              <a:chOff x="-62902" y="2505789"/>
              <a:chExt cx="7669485" cy="208514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561304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56089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Käyttäytymiseen liittyvät kysymykset: </a:t>
                </a:r>
                <a:r>
                  <a:rPr lang="fi-FI" dirty="0">
                    <a:solidFill>
                      <a:schemeClr val="tx1"/>
                    </a:solidFill>
                  </a:rPr>
                  <a:t>Esitä hakijoille avoimia kysymyksiä, jotka herättävät vastauksia heidän henkilökohtaisista arvoistaan ​​ja eettisyydestään. Tiedustele esimerkiksi heidän kokemuksiaan kestävistä käytännöistä, kuinka he käsittelevät eettisiä ongelmia tai sitoutumistaan ​​sosiaaliseen vastuuseen.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Skenaariot ja tapaustutkimukset: </a:t>
                </a:r>
                <a:r>
                  <a:rPr lang="fi-FI" dirty="0">
                    <a:solidFill>
                      <a:schemeClr val="tx1"/>
                    </a:solidFill>
                  </a:rPr>
                  <a:t>Esitä hypoteettisia skenaarioita tai tosielämän eettisiä ongelmia, jotka liittyvät toimialaasi. Arvioi, kuinka ehdokkaat lähestyvät ja ratkaisevat nämä tilanteet, kiinnittäen huomiota heidän päätöksentekoprosessiinsa suhteessa yrityksesi eettisiin arvoihin.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Viitetarkastukset: </a:t>
                </a:r>
                <a:r>
                  <a:rPr lang="fi-FI" dirty="0">
                    <a:solidFill>
                      <a:schemeClr val="tx1"/>
                    </a:solidFill>
                  </a:rPr>
                  <a:t>Ota yhteyttä ehdokkaiden antamiin referensseihin ja tiedustele heidän eettisyyttään, arvojaan ja sitoutumistaan ​​kestävään kehitykseen ja sosiaaliseen vastuuseen.</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67862" y="2428219"/>
              <a:ext cx="509374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Arvojen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yhteensopivuuden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arviointi</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haastatteluissa</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96032" y="6722777"/>
            <a:ext cx="7669485" cy="2784664"/>
            <a:chOff x="-98298" y="2445536"/>
            <a:chExt cx="7669485" cy="2784664"/>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98298" y="2445536"/>
              <a:ext cx="7669485" cy="2784664"/>
              <a:chOff x="-62902" y="2505789"/>
              <a:chExt cx="7669485" cy="2784664"/>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62902" y="2505789"/>
                <a:ext cx="524558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43632" y="3010336"/>
                <a:ext cx="6678492" cy="228011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Puolueettomat työpaikkailmoitukset: </a:t>
                </a:r>
                <a:r>
                  <a:rPr lang="fi-FI" dirty="0">
                    <a:solidFill>
                      <a:schemeClr val="tx1"/>
                    </a:solidFill>
                  </a:rPr>
                  <a:t>Varmista, että työpaikkailmoituksissasi käytetään kattavaa kieltä ja vältät syrjiviä kriteerejä. Tämä edistää monimuotoisuutta ja houkuttelee ehdokkaita useista eri taustoista.</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Monipuolinen työnhakijoiden hankinta: </a:t>
                </a:r>
                <a:r>
                  <a:rPr lang="fi-FI" dirty="0">
                    <a:solidFill>
                      <a:schemeClr val="tx1"/>
                    </a:solidFill>
                  </a:rPr>
                  <a:t>Etsi aktiivisesti monipuolista hakijoiden joukkoa tutkimalla erilaisia ​​rekrytointikanavia, digitaalisia HR-sivustoja, työpaikkamessuja, osallistumalla erilaisiin ammatillisiin verkostoihin ja tekemällä yhteistyötä monimuotoisuutta ja osallisuutta edistävien järjestöjen kanssa.</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Reilu ja läpinäkyvä valintaprosessi: </a:t>
                </a:r>
                <a:r>
                  <a:rPr lang="fi-FI" dirty="0">
                    <a:solidFill>
                      <a:schemeClr val="tx1"/>
                    </a:solidFill>
                  </a:rPr>
                  <a:t>Luo jäsennelty ja puolueeton valintaprosessi, joka sisältää monipuoliset haastattelupaneelit, standardoidut arviointikriteerit ja objektiiviset </a:t>
                </a:r>
                <a:r>
                  <a:rPr lang="fi-FI" dirty="0" err="1">
                    <a:solidFill>
                      <a:schemeClr val="tx1"/>
                    </a:solidFill>
                  </a:rPr>
                  <a:t>pistetysmenetelmät</a:t>
                </a:r>
                <a:r>
                  <a:rPr lang="fi-FI" dirty="0">
                    <a:solidFill>
                      <a:schemeClr val="tx1"/>
                    </a:solidFill>
                  </a:rPr>
                  <a:t>. </a:t>
                </a:r>
                <a:r>
                  <a:rPr lang="fi-FI" dirty="0">
                    <a:solidFill>
                      <a:schemeClr val="tx1"/>
                    </a:solidFill>
                    <a:hlinkClick r:id="rId2"/>
                  </a:rPr>
                  <a:t>Lisätietoja reilusta valinnasta täältä</a:t>
                </a:r>
                <a:r>
                  <a:rPr lang="fi-FI" dirty="0">
                    <a:solidFill>
                      <a:schemeClr val="tx1"/>
                    </a:solidFill>
                  </a:rPr>
                  <a:t>.</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Tasa-arvoiset mahdollisuudet: </a:t>
                </a:r>
                <a:r>
                  <a:rPr lang="fi-FI" dirty="0">
                    <a:solidFill>
                      <a:schemeClr val="tx1"/>
                    </a:solidFill>
                  </a:rPr>
                  <a:t>Tarjoa kaikille työntekijöille yhtäläiset mahdollisuudet urakehitykseen taustasta, rodusta, sukupuolesta, uskonnosta jne. riippumatta. Ota käyttöön politiikkaa ja käytäntöjä, jotka edistävät osallisuutta ja varmistavat oikeudenmukaisen kohtelun kaikilla organisaation tasoilla.</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00" name="Freeform 99">
              <a:extLst>
                <a:ext uri="{FF2B5EF4-FFF2-40B4-BE49-F238E27FC236}">
                  <a16:creationId xmlns:a16="http://schemas.microsoft.com/office/drawing/2014/main" id="{D3EE9A2B-3612-8B73-45F9-085E09CE2083}"/>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0" name="TextBox 109">
              <a:extLst>
                <a:ext uri="{FF2B5EF4-FFF2-40B4-BE49-F238E27FC236}">
                  <a16:creationId xmlns:a16="http://schemas.microsoft.com/office/drawing/2014/main" id="{1E6C3EBF-E002-D468-C4CF-6FC623B553BB}"/>
                </a:ext>
              </a:extLst>
            </p:cNvPr>
            <p:cNvSpPr txBox="1"/>
            <p:nvPr/>
          </p:nvSpPr>
          <p:spPr>
            <a:xfrm>
              <a:off x="508236" y="2449947"/>
              <a:ext cx="4903900"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Monimuotoisuuden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osallisuuden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edistäminen</a:t>
              </a:r>
              <a:endParaRPr lang="en-IE" sz="1600" b="1" dirty="0">
                <a:solidFill>
                  <a:schemeClr val="bg1"/>
                </a:solidFill>
                <a:effectLst/>
                <a:latin typeface="Calibri" panose="020F0502020204030204" pitchFamily="34" charset="0"/>
                <a:cs typeface="Calibri" panose="020F0502020204030204" pitchFamily="34" charset="0"/>
              </a:endParaRPr>
            </a:p>
            <a:p>
              <a:pPr algn="l" rtl="0"/>
              <a:r>
                <a:rPr lang="en-IE" sz="1600" b="1" dirty="0">
                  <a:solidFill>
                    <a:schemeClr val="bg1"/>
                  </a:solidFill>
                  <a:effectLst/>
                  <a:latin typeface="Calibri" panose="020F0502020204030204" pitchFamily="34" charset="0"/>
                  <a:cs typeface="Calibri" panose="020F0502020204030204" pitchFamily="34" charset="0"/>
                </a:rPr>
                <a:t> </a:t>
              </a:r>
            </a:p>
          </p:txBody>
        </p:sp>
      </p:grpSp>
      <p:sp>
        <p:nvSpPr>
          <p:cNvPr id="114" name="Rectangle 113">
            <a:extLst>
              <a:ext uri="{FF2B5EF4-FFF2-40B4-BE49-F238E27FC236}">
                <a16:creationId xmlns:a16="http://schemas.microsoft.com/office/drawing/2014/main" id="{ABBCFBF2-BEF5-E205-7CD8-23814D609719}"/>
              </a:ext>
            </a:extLst>
          </p:cNvPr>
          <p:cNvSpPr/>
          <p:nvPr/>
        </p:nvSpPr>
        <p:spPr>
          <a:xfrm>
            <a:off x="1" y="9250667"/>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5" name="Text Placeholder 2">
            <a:extLst>
              <a:ext uri="{FF2B5EF4-FFF2-40B4-BE49-F238E27FC236}">
                <a16:creationId xmlns:a16="http://schemas.microsoft.com/office/drawing/2014/main" id="{F5B4B763-D2B4-E535-78AC-3061E400DE1B}"/>
              </a:ext>
            </a:extLst>
          </p:cNvPr>
          <p:cNvSpPr txBox="1">
            <a:spLocks/>
          </p:cNvSpPr>
          <p:nvPr/>
        </p:nvSpPr>
        <p:spPr>
          <a:xfrm>
            <a:off x="567120" y="9351159"/>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a:solidFill>
                  <a:schemeClr val="tx1"/>
                </a:solidFill>
              </a:rPr>
              <a:t>Noudattamalla näitä strategioita voit houkutella eettisiä kykyjä, jotka jakavat arvosi. Näin varmistat, että tiimisi on linjassa missiosi kanssa ja sitoutuu edistämään kestävyyttä, sosiaalista vastuuta ja eettisiä käytäntöjä elintarvikeliiketoiminnassasi. Tämä edistää positiivista työkulttuuria, vahvistaa brändisi mainetta ja edistää yrityksesi menestystä (Lucy et al. 2023)</a:t>
            </a:r>
          </a:p>
        </p:txBody>
      </p:sp>
      <p:sp>
        <p:nvSpPr>
          <p:cNvPr id="2" name="TextBox 1">
            <a:extLst>
              <a:ext uri="{FF2B5EF4-FFF2-40B4-BE49-F238E27FC236}">
                <a16:creationId xmlns:a16="http://schemas.microsoft.com/office/drawing/2014/main" id="{6FA4B2BB-0F0E-B822-976B-445587873607}"/>
              </a:ext>
            </a:extLst>
          </p:cNvPr>
          <p:cNvSpPr txBox="1"/>
          <p:nvPr/>
        </p:nvSpPr>
        <p:spPr>
          <a:xfrm>
            <a:off x="5607092" y="1543867"/>
            <a:ext cx="1800781" cy="970779"/>
          </a:xfrm>
          <a:prstGeom prst="rect">
            <a:avLst/>
          </a:prstGeom>
          <a:noFill/>
        </p:spPr>
        <p:txBody>
          <a:bodyPr wrap="square">
            <a:spAutoFit/>
          </a:bodyPr>
          <a:lstStyle/>
          <a:p>
            <a:pPr algn="r" rtl="0">
              <a:lnSpc>
                <a:spcPts val="1700"/>
              </a:lnSpc>
            </a:pPr>
            <a:r>
              <a:rPr lang="en-IE" sz="1800" b="1" i="0" u="none" strike="noStrike" baseline="0" dirty="0" err="1">
                <a:solidFill>
                  <a:srgbClr val="F79037"/>
                </a:solidFill>
                <a:latin typeface="Arimo-Bold"/>
                <a:hlinkClick r:id="rId3" action="ppaction://hlinkfile">
                  <a:extLst>
                    <a:ext uri="{A12FA001-AC4F-418D-AE19-62706E023703}">
                      <ahyp:hlinkClr xmlns:ahyp="http://schemas.microsoft.com/office/drawing/2018/hyperlinkcolor" val="tx"/>
                    </a:ext>
                  </a:extLst>
                </a:hlinkClick>
              </a:rPr>
              <a:t>Hakijan</a:t>
            </a:r>
            <a:r>
              <a:rPr lang="en-IE" sz="1800" b="1" i="0" u="none" strike="noStrike" baseline="0" dirty="0">
                <a:solidFill>
                  <a:srgbClr val="F79037"/>
                </a:solidFill>
                <a:latin typeface="Arimo-Bold"/>
                <a:hlinkClick r:id="rId3" action="ppaction://hlinkfile">
                  <a:extLst>
                    <a:ext uri="{A12FA001-AC4F-418D-AE19-62706E023703}">
                      <ahyp:hlinkClr xmlns:ahyp="http://schemas.microsoft.com/office/drawing/2018/hyperlinkcolor" val="tx"/>
                    </a:ext>
                  </a:extLst>
                </a:hlinkClick>
              </a:rPr>
              <a:t> </a:t>
            </a:r>
            <a:r>
              <a:rPr lang="en-IE" sz="1800" b="1" i="0" u="none" strike="noStrike" baseline="0" dirty="0" err="1">
                <a:solidFill>
                  <a:srgbClr val="F79037"/>
                </a:solidFill>
                <a:latin typeface="Arimo-Bold"/>
                <a:hlinkClick r:id="rId3" action="ppaction://hlinkfile">
                  <a:extLst>
                    <a:ext uri="{A12FA001-AC4F-418D-AE19-62706E023703}">
                      <ahyp:hlinkClr xmlns:ahyp="http://schemas.microsoft.com/office/drawing/2018/hyperlinkcolor" val="tx"/>
                    </a:ext>
                  </a:extLst>
                </a:hlinkClick>
              </a:rPr>
              <a:t>haastattelu-muistiinpano-lomake</a:t>
            </a:r>
            <a:endParaRPr lang="en-IE" sz="1600" b="1" dirty="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 name="Graphic 4">
            <a:extLst>
              <a:ext uri="{FF2B5EF4-FFF2-40B4-BE49-F238E27FC236}">
                <a16:creationId xmlns:a16="http://schemas.microsoft.com/office/drawing/2014/main" id="{ABDEAC05-5F3B-A421-19F3-3EE070F70911}"/>
              </a:ext>
            </a:extLst>
          </p:cNvPr>
          <p:cNvGrpSpPr/>
          <p:nvPr/>
        </p:nvGrpSpPr>
        <p:grpSpPr>
          <a:xfrm rot="4075347">
            <a:off x="5530698" y="2029783"/>
            <a:ext cx="340780" cy="658854"/>
            <a:chOff x="9129274" y="2719113"/>
            <a:chExt cx="717139" cy="1386497"/>
          </a:xfrm>
          <a:solidFill>
            <a:srgbClr val="000000"/>
          </a:solidFill>
        </p:grpSpPr>
        <p:grpSp>
          <p:nvGrpSpPr>
            <p:cNvPr id="4" name="Graphic 4">
              <a:extLst>
                <a:ext uri="{FF2B5EF4-FFF2-40B4-BE49-F238E27FC236}">
                  <a16:creationId xmlns:a16="http://schemas.microsoft.com/office/drawing/2014/main" id="{7D35E3A0-8E14-0483-1BD0-4601F5E41CD1}"/>
                </a:ext>
              </a:extLst>
            </p:cNvPr>
            <p:cNvGrpSpPr/>
            <p:nvPr/>
          </p:nvGrpSpPr>
          <p:grpSpPr>
            <a:xfrm>
              <a:off x="9159507" y="2719113"/>
              <a:ext cx="446280" cy="440141"/>
              <a:chOff x="9159507" y="2719113"/>
              <a:chExt cx="446280" cy="440141"/>
            </a:xfrm>
            <a:grpFill/>
          </p:grpSpPr>
          <p:sp>
            <p:nvSpPr>
              <p:cNvPr id="13" name="Freeform 44">
                <a:extLst>
                  <a:ext uri="{FF2B5EF4-FFF2-40B4-BE49-F238E27FC236}">
                    <a16:creationId xmlns:a16="http://schemas.microsoft.com/office/drawing/2014/main" id="{A07E03D3-97F1-5EEF-EADD-978BAFDA5D0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4" name="Freeform 45">
                <a:extLst>
                  <a:ext uri="{FF2B5EF4-FFF2-40B4-BE49-F238E27FC236}">
                    <a16:creationId xmlns:a16="http://schemas.microsoft.com/office/drawing/2014/main" id="{5CEBCAB0-C024-73B5-68B6-A6136982E6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 name="Graphic 4">
              <a:extLst>
                <a:ext uri="{FF2B5EF4-FFF2-40B4-BE49-F238E27FC236}">
                  <a16:creationId xmlns:a16="http://schemas.microsoft.com/office/drawing/2014/main" id="{161D58CA-DCC8-2F6C-5A96-2B0C2AB0FF79}"/>
                </a:ext>
              </a:extLst>
            </p:cNvPr>
            <p:cNvGrpSpPr/>
            <p:nvPr/>
          </p:nvGrpSpPr>
          <p:grpSpPr>
            <a:xfrm>
              <a:off x="9129274" y="2893887"/>
              <a:ext cx="717139" cy="1211724"/>
              <a:chOff x="9129274" y="2893887"/>
              <a:chExt cx="717139" cy="1211724"/>
            </a:xfrm>
            <a:grpFill/>
          </p:grpSpPr>
          <p:sp>
            <p:nvSpPr>
              <p:cNvPr id="6" name="Freeform 37">
                <a:extLst>
                  <a:ext uri="{FF2B5EF4-FFF2-40B4-BE49-F238E27FC236}">
                    <a16:creationId xmlns:a16="http://schemas.microsoft.com/office/drawing/2014/main" id="{05F9B198-2EFE-6BE6-7A4D-966DE52A8A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7" name="Freeform 38">
                <a:extLst>
                  <a:ext uri="{FF2B5EF4-FFF2-40B4-BE49-F238E27FC236}">
                    <a16:creationId xmlns:a16="http://schemas.microsoft.com/office/drawing/2014/main" id="{8D419CA6-C4E2-C120-7553-BD6A7BF551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8" name="Freeform 39">
                <a:extLst>
                  <a:ext uri="{FF2B5EF4-FFF2-40B4-BE49-F238E27FC236}">
                    <a16:creationId xmlns:a16="http://schemas.microsoft.com/office/drawing/2014/main" id="{94565337-BDAE-DD98-910A-188C0C97A36B}"/>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9" name="Freeform 40">
                <a:extLst>
                  <a:ext uri="{FF2B5EF4-FFF2-40B4-BE49-F238E27FC236}">
                    <a16:creationId xmlns:a16="http://schemas.microsoft.com/office/drawing/2014/main" id="{627712B9-5722-23AE-AD53-D894EDE0B31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0" name="Freeform 41">
                <a:extLst>
                  <a:ext uri="{FF2B5EF4-FFF2-40B4-BE49-F238E27FC236}">
                    <a16:creationId xmlns:a16="http://schemas.microsoft.com/office/drawing/2014/main" id="{5265C83F-6F71-1A70-84AA-6327A840A7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1" name="Freeform 42">
                <a:extLst>
                  <a:ext uri="{FF2B5EF4-FFF2-40B4-BE49-F238E27FC236}">
                    <a16:creationId xmlns:a16="http://schemas.microsoft.com/office/drawing/2014/main" id="{EFB4F5AB-51FE-8E6E-30A0-F49E561FBF5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dirty="0"/>
              </a:p>
            </p:txBody>
          </p:sp>
          <p:sp>
            <p:nvSpPr>
              <p:cNvPr id="12" name="Freeform 43">
                <a:extLst>
                  <a:ext uri="{FF2B5EF4-FFF2-40B4-BE49-F238E27FC236}">
                    <a16:creationId xmlns:a16="http://schemas.microsoft.com/office/drawing/2014/main" id="{81EBE81A-D001-F377-B8DA-2062FC6AC52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47379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201603" cy="2002900"/>
          </a:xfrm>
        </p:spPr>
        <p:txBody>
          <a:bodyPr/>
          <a:lstStyle/>
          <a:p>
            <a:pPr algn="l" rtl="0"/>
            <a:r>
              <a:rPr lang="en-US" dirty="0" err="1"/>
              <a:t>Johdatus</a:t>
            </a:r>
            <a:r>
              <a:rPr lang="en-US" dirty="0"/>
              <a:t> </a:t>
            </a:r>
            <a:r>
              <a:rPr kumimoji="0" lang="en-GB" altLang="en-US" sz="36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eettiseen</a:t>
            </a:r>
            <a:r>
              <a:rPr kumimoji="0" lang="en-GB" altLang="en-US" sz="36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36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elintarvikeliike-toimintaan</a:t>
            </a:r>
            <a:r>
              <a:rPr lang="en-US" altLang="en-US" sz="3600" dirty="0">
                <a:ea typeface="Calibri" panose="020F0502020204030204" pitchFamily="34" charset="0"/>
                <a:cs typeface="Times New Roman" panose="02020603050405020304" pitchFamily="18" charset="0"/>
              </a:rPr>
              <a:t> </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a:t>
            </a:fld>
            <a:endParaRPr lang="en-US" sz="900">
              <a:solidFill>
                <a:schemeClr val="tx1"/>
              </a:solidFill>
            </a:endParaRPr>
          </a:p>
        </p:txBody>
      </p:sp>
    </p:spTree>
    <p:extLst>
      <p:ext uri="{BB962C8B-B14F-4D97-AF65-F5344CB8AC3E}">
        <p14:creationId xmlns:p14="http://schemas.microsoft.com/office/powerpoint/2010/main" val="3183164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Reilut ja lailliset työkäytännöt</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Työntekijöiden oikeudenmukainen kohtelu ei ole vain lakisääteinen velvoite, vaan myös eettisen elintarvikealan toiminnan kulmakivi. Tässä osiossa tarkastellaan tärkeitä reilun työkäytännön osia, jotka ovat sopusoinnussa eettisen tehtäväsi kanssa:</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50</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0" y="2433667"/>
            <a:ext cx="7573453" cy="1707051"/>
            <a:chOff x="-2266" y="2422320"/>
            <a:chExt cx="7573453" cy="1707051"/>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2266" y="2422320"/>
              <a:ext cx="7573453" cy="1707051"/>
              <a:chOff x="33130" y="2482573"/>
              <a:chExt cx="7573453" cy="1707051"/>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33130" y="2482573"/>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2"/>
                <a:ext cx="6678492" cy="115959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Kohtuullinen korvaus: </a:t>
                </a:r>
                <a:r>
                  <a:rPr lang="fi-FI" dirty="0">
                    <a:solidFill>
                      <a:schemeClr val="tx1"/>
                    </a:solidFill>
                  </a:rPr>
                  <a:t>Varmista, että työntekijäsi saavat työstään oikeudenmukaisen korvauksen. Tämä sisältää palkan, joka ylittää lakisääteisen vähimmäistason ja täyttää tai ylittää alan standardit. Harkitse säännöllistä palkkatarkistusta varmistaaksesi, että palkat pysyvät kilpailukykyisinä ja oikeudenmukaisina.</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Elinkustannukset: </a:t>
                </a:r>
                <a:r>
                  <a:rPr lang="fi-FI" dirty="0">
                    <a:solidFill>
                      <a:schemeClr val="tx1"/>
                    </a:solidFill>
                  </a:rPr>
                  <a:t>Ota</a:t>
                </a:r>
                <a:r>
                  <a:rPr lang="fi-FI" b="1" dirty="0">
                    <a:solidFill>
                      <a:schemeClr val="tx1"/>
                    </a:solidFill>
                  </a:rPr>
                  <a:t> </a:t>
                </a:r>
                <a:r>
                  <a:rPr lang="fi-FI" dirty="0">
                    <a:solidFill>
                      <a:schemeClr val="tx1"/>
                    </a:solidFill>
                  </a:rPr>
                  <a:t>ottaa huomioon elinkustannukset alueilla, joilla yrityksesi toimii. Mukauta palkkoja vastaavasti, jotta työntekijät saavat sellaisen palkan, jonka avulla he voivat täyttää perustarpeensa ja ylläpitää kunnollista elintasoa.</a:t>
                </a:r>
              </a:p>
              <a:p>
                <a:pPr algn="l" rtl="0">
                  <a:buClr>
                    <a:srgbClr val="F1A0C2"/>
                  </a:buClr>
                  <a:tabLst>
                    <a:tab pos="177800" algn="l"/>
                  </a:tabLst>
                </a:pPr>
                <a:endParaRPr lang="en-US" dirty="0">
                  <a:solidFill>
                    <a:schemeClr val="tx1"/>
                  </a:solidFill>
                </a:endParaRP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Toimeentulopalkan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tarjoaminen</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55" name="Group 54">
            <a:extLst>
              <a:ext uri="{FF2B5EF4-FFF2-40B4-BE49-F238E27FC236}">
                <a16:creationId xmlns:a16="http://schemas.microsoft.com/office/drawing/2014/main" id="{DD9AA484-41CB-4D5C-D383-B4FDADDBC00C}"/>
              </a:ext>
            </a:extLst>
          </p:cNvPr>
          <p:cNvGrpSpPr/>
          <p:nvPr/>
        </p:nvGrpSpPr>
        <p:grpSpPr>
          <a:xfrm>
            <a:off x="0" y="4292282"/>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432216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Terveys- ja turvallisuusstandardit: </a:t>
                </a:r>
                <a:r>
                  <a:rPr lang="fi-FI" dirty="0">
                    <a:solidFill>
                      <a:schemeClr val="tx1"/>
                    </a:solidFill>
                  </a:rPr>
                  <a:t>Noudata terveys- ja turvallisuusmääräyksiä turvallisen työympäristön luomiseksi. Arvioi ja lievennä työpaikan vaaroja säännöllisesti, hanki tarvittavat turvavarusteet ja koulutus sekä laadi protokollia työpaikan tapaturmien tai onnettomuuksien raportoimiseksi ja käsittelemiseksi.</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Ergonomia ja hyvinvointi: </a:t>
                </a:r>
                <a:r>
                  <a:rPr lang="fi-FI" dirty="0">
                    <a:solidFill>
                      <a:schemeClr val="tx1"/>
                    </a:solidFill>
                  </a:rPr>
                  <a:t>Edistä työntekijöiden hyvinvointia ottamalla huomioon ergonomiset periaatteet työtiloissa, järjestämällä riittävät tauot ja edistämällä terveellistä työn ja yksityiselämän tasapainoa. Kannusta työntekijöitä priorisoimaan fyysistä ja henkistä terveyttään.</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1985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Turvallisten työolojen varmistaminen</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10087" y="6166115"/>
            <a:ext cx="7727235" cy="1747455"/>
            <a:chOff x="-156048" y="2445536"/>
            <a:chExt cx="7727235" cy="1747455"/>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156048" y="2445536"/>
              <a:ext cx="7727235" cy="1747455"/>
              <a:chOff x="-120652" y="2505789"/>
              <a:chExt cx="7727235" cy="1747455"/>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120652" y="2505789"/>
                <a:ext cx="484275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2"/>
                <a:ext cx="6678492" cy="12232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Työlainsäädäntö ja </a:t>
                </a:r>
                <a:r>
                  <a:rPr lang="fi-FI" b="1" dirty="0" err="1">
                    <a:solidFill>
                      <a:schemeClr val="tx1"/>
                    </a:solidFill>
                  </a:rPr>
                  <a:t>syrjimättömyyskäytönnöt</a:t>
                </a:r>
                <a:r>
                  <a:rPr lang="fi-FI" b="1" dirty="0">
                    <a:solidFill>
                      <a:schemeClr val="tx1"/>
                    </a:solidFill>
                  </a:rPr>
                  <a:t>: </a:t>
                </a:r>
                <a:r>
                  <a:rPr lang="fi-FI" dirty="0">
                    <a:solidFill>
                      <a:schemeClr val="tx1"/>
                    </a:solidFill>
                  </a:rPr>
                  <a:t>Tutustu työlakiin ja noudata niitä, mukaan lukien työaikoja, ylitöitä, lomia ja lomaoikeuksia koskevia määräyksiä. Toteuta ja pane täytäntöön syrjinnän vastaisia ​​politiikkoja, jotka edistävät monimuotoisuutta ja tasa-arvoa työpaikallasi (EU:n perusoikeuskirja 2023)</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Työntekijöiden edustus: </a:t>
                </a:r>
                <a:r>
                  <a:rPr lang="fi-FI" dirty="0">
                    <a:solidFill>
                      <a:schemeClr val="tx1"/>
                    </a:solidFill>
                  </a:rPr>
                  <a:t>Kunnioita työntekijöiden oikeutta järjestää ja muodostaa ammattiliittoja tai muita edustuselimiä tarvittaessa. Rohkaise avointa viestintää ja luo kanavia, joilla työntekijät voivat ilmaista huolensa tai esittää ehdotuksia.</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10" name="TextBox 109">
              <a:extLst>
                <a:ext uri="{FF2B5EF4-FFF2-40B4-BE49-F238E27FC236}">
                  <a16:creationId xmlns:a16="http://schemas.microsoft.com/office/drawing/2014/main" id="{1E6C3EBF-E002-D468-C4CF-6FC623B553BB}"/>
                </a:ext>
              </a:extLst>
            </p:cNvPr>
            <p:cNvSpPr txBox="1"/>
            <p:nvPr/>
          </p:nvSpPr>
          <p:spPr>
            <a:xfrm>
              <a:off x="460574" y="2478142"/>
              <a:ext cx="460553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Työntekijöiden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oikeuksien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kunnioittaminen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36" name="Group 35">
            <a:extLst>
              <a:ext uri="{FF2B5EF4-FFF2-40B4-BE49-F238E27FC236}">
                <a16:creationId xmlns:a16="http://schemas.microsoft.com/office/drawing/2014/main" id="{1209E6BB-299E-A7D0-95F2-CEFD44AA2B46}"/>
              </a:ext>
            </a:extLst>
          </p:cNvPr>
          <p:cNvGrpSpPr/>
          <p:nvPr/>
        </p:nvGrpSpPr>
        <p:grpSpPr>
          <a:xfrm>
            <a:off x="-109810" y="8123861"/>
            <a:ext cx="7669485" cy="1777155"/>
            <a:chOff x="-98298" y="2445536"/>
            <a:chExt cx="7669485" cy="1777155"/>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77155"/>
              <a:chOff x="-62902" y="2505789"/>
              <a:chExt cx="7669485" cy="1777155"/>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Koulutus ja taitojen kehittäminen: </a:t>
                </a:r>
                <a:r>
                  <a:rPr lang="fi-FI" dirty="0">
                    <a:solidFill>
                      <a:schemeClr val="tx1"/>
                    </a:solidFill>
                  </a:rPr>
                  <a:t>Tarjoa työntekijöille koulutusohjelmia ja mahdollisuuksia parantaa taitojaan ja tietojaan. Tämä voi sisältää työpajoja, seminaareja, </a:t>
                </a:r>
                <a:r>
                  <a:rPr lang="fi-FI" dirty="0" err="1">
                    <a:solidFill>
                      <a:schemeClr val="tx1"/>
                    </a:solidFill>
                  </a:rPr>
                  <a:t>ristiinkoulutusta</a:t>
                </a:r>
                <a:r>
                  <a:rPr lang="fi-FI" dirty="0">
                    <a:solidFill>
                      <a:schemeClr val="tx1"/>
                    </a:solidFill>
                  </a:rPr>
                  <a:t> tai taloudellista tukea jatkokoulutukseen.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Urakehitys: </a:t>
                </a:r>
                <a:r>
                  <a:rPr lang="fi-FI" dirty="0">
                    <a:solidFill>
                      <a:schemeClr val="tx1"/>
                    </a:solidFill>
                  </a:rPr>
                  <a:t>Luo selkeä urakehityskehys, joka tarjoaa työntekijöille kasvumahdollisuuksia yrityksesi sisällä. Kannusta sisäisiä ylennyksiä ja tarjoa mentorointi- tai valmennusohjelmia työntekijöiden ammatillisen kehityksen tukemiseksi.</a:t>
                </a: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164316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4917756"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Tarjoaa mahdollisuuksia kasvuun ja kehitykseen</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2242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Reilut ja lailliset työkäytännöt</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63310" y="1591616"/>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Työntekijöiden oikeudenmukainen kohtelu ei ole vain lakisääteinen velvoite, vaan myös eettisen elintarvikealan toiminnan kulmakivi. Tässä osiossa tarkastellaan tärkeitä reilun työkäytännön osia, jotka sopusoinnussa eettisen tehtäväsi kanssa:</a:t>
            </a: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51</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9810" y="2705978"/>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Henkilöstöedut: </a:t>
                </a:r>
                <a:r>
                  <a:rPr lang="fi-FI" dirty="0">
                    <a:solidFill>
                      <a:schemeClr val="tx1"/>
                    </a:solidFill>
                  </a:rPr>
                  <a:t>Harkitse lisäetujen tarjoamista, jotka ylittävät lakisääteiset vaatimukset. Näitä voivat olla sairausvakuutus, eläkejärjestelyt, palkallinen vanhempainvapaa tai joustavat työjärjestelyt.</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Työpaikkakulttuuri: </a:t>
                </a:r>
                <a:r>
                  <a:rPr lang="fi-FI" dirty="0">
                    <a:solidFill>
                      <a:schemeClr val="tx1"/>
                    </a:solidFill>
                  </a:rPr>
                  <a:t>Edistä positiivista ja osallistavaa työpaikkakulttuuria, joka arvostaa avointa viestintää, yhteistyötä ja kunnioitusta. Tunnista aja palkitse työntekijöiden panokset ja luo mahdollisuuksia työntekijöiden sitoutumiseen ja osallistumiseen päätöksentekoprosesseihin.</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51074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Minimivaatimusten ylittäminen</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pic>
        <p:nvPicPr>
          <p:cNvPr id="5" name="Picture 4">
            <a:extLst>
              <a:ext uri="{FF2B5EF4-FFF2-40B4-BE49-F238E27FC236}">
                <a16:creationId xmlns:a16="http://schemas.microsoft.com/office/drawing/2014/main" id="{3F06439A-C031-DFA8-AA96-31345BE854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81"/>
          <a:stretch/>
        </p:blipFill>
        <p:spPr>
          <a:xfrm>
            <a:off x="-10089" y="4208772"/>
            <a:ext cx="7559675" cy="4633385"/>
          </a:xfrm>
          <a:prstGeom prst="rect">
            <a:avLst/>
          </a:prstGeom>
        </p:spPr>
      </p:pic>
      <p:sp>
        <p:nvSpPr>
          <p:cNvPr id="6" name="Rectangle 5">
            <a:extLst>
              <a:ext uri="{FF2B5EF4-FFF2-40B4-BE49-F238E27FC236}">
                <a16:creationId xmlns:a16="http://schemas.microsoft.com/office/drawing/2014/main" id="{076D17D2-DAD1-CB7A-0461-EAB52006EC4F}"/>
              </a:ext>
            </a:extLst>
          </p:cNvPr>
          <p:cNvSpPr/>
          <p:nvPr/>
        </p:nvSpPr>
        <p:spPr>
          <a:xfrm>
            <a:off x="-10087" y="8797892"/>
            <a:ext cx="7559674" cy="11207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 Placeholder 2">
            <a:extLst>
              <a:ext uri="{FF2B5EF4-FFF2-40B4-BE49-F238E27FC236}">
                <a16:creationId xmlns:a16="http://schemas.microsoft.com/office/drawing/2014/main" id="{C8F54B30-4F3D-81A2-DDF2-04615728390C}"/>
              </a:ext>
            </a:extLst>
          </p:cNvPr>
          <p:cNvSpPr txBox="1">
            <a:spLocks/>
          </p:cNvSpPr>
          <p:nvPr/>
        </p:nvSpPr>
        <p:spPr>
          <a:xfrm>
            <a:off x="573974" y="9008350"/>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Toteuttamalla reiluja työkäytäntöjä luot ympäristön, jossa työntekijät tuntevat olevansa arvostettuja ja motivoituneita. Tämä lisää työntekijöiden tyytyväisyyttä, tuottavuutta ja työssä pysymistä. Sitoumuksesi oikeudenmukaisuuteen työkäytäntöihin ei ainoastaan ​​sovi yhteen eettisen tehtäväsi kanssa, vaan myös parantaa mainettasi työnantajana ja vahvistavat liiketoimintaasi pitkällä aikavälillä.</a:t>
            </a:r>
          </a:p>
        </p:txBody>
      </p:sp>
    </p:spTree>
    <p:extLst>
      <p:ext uri="{BB962C8B-B14F-4D97-AF65-F5344CB8AC3E}">
        <p14:creationId xmlns:p14="http://schemas.microsoft.com/office/powerpoint/2010/main" val="4219334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Strategiat eettisen työkulttuurin rakentamiseksi</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520410" y="1545695"/>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b="1" dirty="0">
                <a:solidFill>
                  <a:schemeClr val="tx1"/>
                </a:solidFill>
              </a:rPr>
              <a:t>Vahvan ja eettisen työkulttuurin rakentaminen on välttämätöntä elintarvikealan arvojen mukaisen kannustavan ympäristön edistämiseksi. Tässä on yksityiskohtaisempi kuvaus strategioista eettisen työkulttuurin rakentamiseksi</a:t>
            </a:r>
          </a:p>
          <a:p>
            <a:pPr algn="l"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52</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3525" y="2176536"/>
            <a:ext cx="7581393" cy="1700778"/>
            <a:chOff x="-10206" y="2460269"/>
            <a:chExt cx="7581393" cy="1700778"/>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10206" y="2460269"/>
              <a:ext cx="7581393" cy="1700778"/>
              <a:chOff x="25190" y="2520522"/>
              <a:chExt cx="7581393" cy="1700778"/>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25190" y="2520522"/>
                <a:ext cx="477243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Orientaatio organisaatiokulttuurillesi: </a:t>
                </a:r>
                <a:r>
                  <a:rPr lang="fi-FI" dirty="0">
                    <a:solidFill>
                      <a:schemeClr val="tx1"/>
                    </a:solidFill>
                  </a:rPr>
                  <a:t>Järjestä säännöllisiä eettisiä koulutustilaisuuksia kouluttaaksesi työntekijöitä elintarvikeliiketoimintaasi ohjaavista eettisistä periaatteista ja arvoista. Tämä auttaa luomaan yhteisen ymmärryksen ja sitoutumisen eettiseen käyttäytymiseen koko organisaatiossa</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Eettinen ohjeisto: </a:t>
                </a:r>
                <a:r>
                  <a:rPr lang="fi-FI" dirty="0">
                    <a:solidFill>
                      <a:schemeClr val="tx1"/>
                    </a:solidFill>
                  </a:rPr>
                  <a:t>Kehittä kattavat käytännesäännöt, jossa määritellään odotetut eettiset standardit käytöstavat. Kerro ohjeisto selkeästi kaikille työntekijöille ja varmista, että heillä on pääsy siihen. Järjestä ohjeistoa koskevaa koulutusta ja vahvista sen merkitystä jatkuvalla keskustelulla ja muistutuksella.</a:t>
                </a:r>
              </a:p>
              <a:p>
                <a:pPr algn="l" rtl="0">
                  <a:buClr>
                    <a:srgbClr val="F1A0C2"/>
                  </a:buClr>
                  <a:tabLst>
                    <a:tab pos="177800" algn="l"/>
                  </a:tabLst>
                </a:pPr>
                <a:r>
                  <a:rPr lang="en-US" dirty="0">
                    <a:solidFill>
                      <a:schemeClr val="tx1"/>
                    </a:solidFill>
                  </a:rPr>
                  <a:t> </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452667" y="2465867"/>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491995" y="2529087"/>
              <a:ext cx="3969398"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Eettisten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koulutusohjelmien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toteuttaminen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10087" y="5706195"/>
            <a:ext cx="7669485" cy="1714296"/>
            <a:chOff x="-98298" y="2445536"/>
            <a:chExt cx="7669485" cy="1714296"/>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4296"/>
              <a:chOff x="-62902" y="2505789"/>
              <a:chExt cx="7669485" cy="1714296"/>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526516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14305" y="2967173"/>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Eettiset suorituskykymittarit: </a:t>
                </a:r>
                <a:r>
                  <a:rPr lang="fi-FI" dirty="0">
                    <a:solidFill>
                      <a:schemeClr val="tx1"/>
                    </a:solidFill>
                  </a:rPr>
                  <a:t>Määritä keskeisiä suorituskykyindikaattoreita (KPI), jotka sisältävät eettisiä näkökohtia. Tunnista ja palkitse työntekijöitä, jotka jatkuvasti osoittavat eettistä käyttäytymistä, kuten kestävän kehityksen edistämistä, reilun kaupan käytäntöjen noudattamista tai sosiaalisen vastuun varmistamista.</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Työntekijöiden arvostusohjelmat: </a:t>
                </a:r>
                <a:r>
                  <a:rPr lang="fi-FI" dirty="0">
                    <a:solidFill>
                      <a:schemeClr val="tx1"/>
                    </a:solidFill>
                  </a:rPr>
                  <a:t>Ota käyttöön työntekijöiden tunnustamisohjelmia, jotka tunnustavat ja arvostavat eettistä käyttäytymistä. Tämä voi sisältää palkintoja, sertifikaatteja, julkisia tunnustuksia tai muita kannustimia, joilla kunnioitetaan työntekijöitä, jotka ovat esimerkkejä organisaation eettisistä arvoista.</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913703"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348279" y="2445536"/>
              <a:ext cx="5057052"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Eettisen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käytöksen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tunnustaminen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palkitseminen</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ED13CF4E-F94E-40A7-F05B-0F5DAA456FD4}"/>
              </a:ext>
            </a:extLst>
          </p:cNvPr>
          <p:cNvGrpSpPr/>
          <p:nvPr/>
        </p:nvGrpSpPr>
        <p:grpSpPr>
          <a:xfrm>
            <a:off x="5858360" y="361706"/>
            <a:ext cx="1025825" cy="1026524"/>
            <a:chOff x="7211530" y="2382809"/>
            <a:chExt cx="823268" cy="823829"/>
          </a:xfrm>
        </p:grpSpPr>
        <p:sp>
          <p:nvSpPr>
            <p:cNvPr id="16" name="Freeform 15">
              <a:extLst>
                <a:ext uri="{FF2B5EF4-FFF2-40B4-BE49-F238E27FC236}">
                  <a16:creationId xmlns:a16="http://schemas.microsoft.com/office/drawing/2014/main" id="{6A843511-B1E3-CFB8-9DDC-9EC62088E33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0B2E71E-5F6E-AFB3-8C85-C27413B2693E}"/>
                </a:ext>
              </a:extLst>
            </p:cNvPr>
            <p:cNvGrpSpPr/>
            <p:nvPr/>
          </p:nvGrpSpPr>
          <p:grpSpPr>
            <a:xfrm>
              <a:off x="7211530" y="2382809"/>
              <a:ext cx="823268" cy="823829"/>
              <a:chOff x="7211530" y="2382809"/>
              <a:chExt cx="823268" cy="823829"/>
            </a:xfrm>
            <a:solidFill>
              <a:srgbClr val="010101"/>
            </a:solidFill>
          </p:grpSpPr>
          <p:sp>
            <p:nvSpPr>
              <p:cNvPr id="19" name="Freeform 18">
                <a:extLst>
                  <a:ext uri="{FF2B5EF4-FFF2-40B4-BE49-F238E27FC236}">
                    <a16:creationId xmlns:a16="http://schemas.microsoft.com/office/drawing/2014/main" id="{B774724D-5673-90E6-F731-C6223F8BEA0C}"/>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98AC18CE-F821-0150-8109-71C4A7D626C0}"/>
                  </a:ext>
                </a:extLst>
              </p:cNvPr>
              <p:cNvGrpSpPr/>
              <p:nvPr/>
            </p:nvGrpSpPr>
            <p:grpSpPr>
              <a:xfrm>
                <a:off x="7211530" y="2382809"/>
                <a:ext cx="823268" cy="823829"/>
                <a:chOff x="7211530" y="2382809"/>
                <a:chExt cx="823268" cy="823829"/>
              </a:xfrm>
              <a:solidFill>
                <a:srgbClr val="010101"/>
              </a:solidFill>
            </p:grpSpPr>
            <p:sp>
              <p:nvSpPr>
                <p:cNvPr id="43" name="Freeform 42">
                  <a:extLst>
                    <a:ext uri="{FF2B5EF4-FFF2-40B4-BE49-F238E27FC236}">
                      <a16:creationId xmlns:a16="http://schemas.microsoft.com/office/drawing/2014/main" id="{3BC5AEAC-6336-2DAC-E477-A14E9BB43E69}"/>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C90EB751-279A-F5E2-C793-00994C0BF8D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99DD0E8-0F0A-515F-A6A9-CC56D360DBC7}"/>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AA1CB8D4-06B9-3E32-5B9B-3CC3F5E7B97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B00D3CB-32CF-A4F6-267A-83E9D45FDC53}"/>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grpSp>
        <p:nvGrpSpPr>
          <p:cNvPr id="50" name="Group 49">
            <a:extLst>
              <a:ext uri="{FF2B5EF4-FFF2-40B4-BE49-F238E27FC236}">
                <a16:creationId xmlns:a16="http://schemas.microsoft.com/office/drawing/2014/main" id="{1C165D38-1770-5077-1C88-607696A98E65}"/>
              </a:ext>
            </a:extLst>
          </p:cNvPr>
          <p:cNvGrpSpPr/>
          <p:nvPr/>
        </p:nvGrpSpPr>
        <p:grpSpPr>
          <a:xfrm>
            <a:off x="-10088" y="3864476"/>
            <a:ext cx="7669486" cy="1626960"/>
            <a:chOff x="-98299" y="2445536"/>
            <a:chExt cx="7669486" cy="1626960"/>
          </a:xfrm>
        </p:grpSpPr>
        <p:grpSp>
          <p:nvGrpSpPr>
            <p:cNvPr id="51" name="Group 50">
              <a:extLst>
                <a:ext uri="{FF2B5EF4-FFF2-40B4-BE49-F238E27FC236}">
                  <a16:creationId xmlns:a16="http://schemas.microsoft.com/office/drawing/2014/main" id="{018AC3FF-E185-CEA3-0957-D7764F3DE9E0}"/>
                </a:ext>
              </a:extLst>
            </p:cNvPr>
            <p:cNvGrpSpPr/>
            <p:nvPr/>
          </p:nvGrpSpPr>
          <p:grpSpPr>
            <a:xfrm>
              <a:off x="-98299" y="2445536"/>
              <a:ext cx="7669486" cy="1626960"/>
              <a:chOff x="-62903" y="2505789"/>
              <a:chExt cx="7669486" cy="1626960"/>
            </a:xfrm>
          </p:grpSpPr>
          <p:cxnSp>
            <p:nvCxnSpPr>
              <p:cNvPr id="54" name="Straight Connector 53">
                <a:extLst>
                  <a:ext uri="{FF2B5EF4-FFF2-40B4-BE49-F238E27FC236}">
                    <a16:creationId xmlns:a16="http://schemas.microsoft.com/office/drawing/2014/main" id="{589F87EC-0E9D-9FB9-C32A-4A9D780C14D6}"/>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BBD355C4-4B57-A3AA-7837-EAA166A0E63A}"/>
                  </a:ext>
                </a:extLst>
              </p:cNvPr>
              <p:cNvSpPr/>
              <p:nvPr/>
            </p:nvSpPr>
            <p:spPr>
              <a:xfrm>
                <a:off x="-62903" y="2505789"/>
                <a:ext cx="4768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7" name="Text Placeholder 2">
                <a:extLst>
                  <a:ext uri="{FF2B5EF4-FFF2-40B4-BE49-F238E27FC236}">
                    <a16:creationId xmlns:a16="http://schemas.microsoft.com/office/drawing/2014/main" id="{463AAFEC-3ACD-86C7-38B1-222A4A7D4700}"/>
                  </a:ext>
                </a:extLst>
              </p:cNvPr>
              <p:cNvSpPr txBox="1">
                <a:spLocks/>
              </p:cNvSpPr>
              <p:nvPr/>
            </p:nvSpPr>
            <p:spPr>
              <a:xfrm>
                <a:off x="494353" y="3010782"/>
                <a:ext cx="6678492" cy="11219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Läpinäkyvät viestintäkanavat</a:t>
                </a:r>
                <a:r>
                  <a:rPr lang="fi-FI" dirty="0">
                    <a:solidFill>
                      <a:schemeClr val="tx1"/>
                    </a:solidFill>
                  </a:rPr>
                  <a:t>: Luo läpinäkyvyyden kulttuuri perustamalla avoimia viestintäkanavia. Kannusta työntekijöitä jakamaan ideoita, huolenaiheita ja palautetta pelkäämättä saavansa rangaistuksen. Ota käyttöön säännöllisiä tiimikokouksia, ehdotuslaatikoita ja anonyymejä raportointimekanismeja avoimen vuoropuhelun helpottamiseksi.</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Aktiivinen kuuntelu: </a:t>
                </a:r>
                <a:r>
                  <a:rPr lang="fi-FI" dirty="0">
                    <a:solidFill>
                      <a:schemeClr val="tx1"/>
                    </a:solidFill>
                  </a:rPr>
                  <a:t>Harjoittele aktiivista kuuntelua varmistaaksesi, että työntekijät tuntevat olonsa kuulluiksi ja arvostetuiksi. Etsi ja huomioi aktiivisesti työntekijöiden panosta, ideoita ja näkökulmia tehdessään liiketoimintaan ja työympäristöön vaikuttavia päätöksiä.</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2" name="Freeform 51">
              <a:extLst>
                <a:ext uri="{FF2B5EF4-FFF2-40B4-BE49-F238E27FC236}">
                  <a16:creationId xmlns:a16="http://schemas.microsoft.com/office/drawing/2014/main" id="{D5B2D87A-FA0A-4814-4CA6-D847EEEC0B75}"/>
                </a:ext>
              </a:extLst>
            </p:cNvPr>
            <p:cNvSpPr/>
            <p:nvPr/>
          </p:nvSpPr>
          <p:spPr>
            <a:xfrm>
              <a:off x="3012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3" name="TextBox 52">
              <a:extLst>
                <a:ext uri="{FF2B5EF4-FFF2-40B4-BE49-F238E27FC236}">
                  <a16:creationId xmlns:a16="http://schemas.microsoft.com/office/drawing/2014/main" id="{F9E33442-EF20-6A13-810F-B9F2D2D94240}"/>
                </a:ext>
              </a:extLst>
            </p:cNvPr>
            <p:cNvSpPr txBox="1"/>
            <p:nvPr/>
          </p:nvSpPr>
          <p:spPr>
            <a:xfrm>
              <a:off x="361137" y="2471606"/>
              <a:ext cx="3960673"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Avoimen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kommunikoinnin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kannustaminen</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D09DB5E1-793D-679F-A29A-3B658A269F73}"/>
              </a:ext>
            </a:extLst>
          </p:cNvPr>
          <p:cNvGrpSpPr/>
          <p:nvPr/>
        </p:nvGrpSpPr>
        <p:grpSpPr>
          <a:xfrm>
            <a:off x="-13524" y="7320486"/>
            <a:ext cx="8368121" cy="1815649"/>
            <a:chOff x="-796934" y="2445536"/>
            <a:chExt cx="8368121" cy="1815649"/>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96934" y="2445536"/>
              <a:ext cx="8368121" cy="1815649"/>
              <a:chOff x="-761538" y="2505789"/>
              <a:chExt cx="8368121" cy="1815649"/>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61538"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162599" y="3068526"/>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Johdon yhdenmukaistaminen: </a:t>
                </a:r>
                <a:r>
                  <a:rPr lang="fi-FI" dirty="0">
                    <a:solidFill>
                      <a:schemeClr val="tx1"/>
                    </a:solidFill>
                  </a:rPr>
                  <a:t>Varmista, että johtajat ja esimiehet ilmentävät yrityksen eettisiä arvoja ja toimivat roolimalleina työntekijöille. Johtajien tulee johdonmukaisesti osoittaa eettistä käyttäytymistä, tehdä päätöksiä rehellisesti ja viestiä eettisten käytäntöjen tärkeydestä koko organisaatiossa.</a:t>
                </a:r>
              </a:p>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Eettiset päätöksentekokehykset: </a:t>
                </a:r>
                <a:r>
                  <a:rPr lang="fi-FI" dirty="0">
                    <a:solidFill>
                      <a:schemeClr val="tx1"/>
                    </a:solidFill>
                  </a:rPr>
                  <a:t>Kehitä selkeät eettiset päätöksentekokehykset ja -ohjeet, jotka auttavat työntekijöitä navigoimaan monimutkaisissa tilanteissa. Kannusta työntekijöitä hakemaan ohjausta ja tukea johtajilta, kun he kohtaavat eettisiä ongelmia, mikä edistää rehellisyyden kulttuuria ja eettistä päätöksentekoa.</a:t>
                </a:r>
              </a:p>
              <a:p>
                <a:pPr lvl="0"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78" name="TextBox 77">
              <a:extLst>
                <a:ext uri="{FF2B5EF4-FFF2-40B4-BE49-F238E27FC236}">
                  <a16:creationId xmlns:a16="http://schemas.microsoft.com/office/drawing/2014/main" id="{DCDE4E43-7A2D-619C-CFD4-D810C31982FB}"/>
                </a:ext>
              </a:extLst>
            </p:cNvPr>
            <p:cNvSpPr txBox="1"/>
            <p:nvPr/>
          </p:nvSpPr>
          <p:spPr>
            <a:xfrm>
              <a:off x="-330598" y="2488457"/>
              <a:ext cx="2482781"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Johda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esimerkeillä</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84" name="Rectangle 83">
            <a:extLst>
              <a:ext uri="{FF2B5EF4-FFF2-40B4-BE49-F238E27FC236}">
                <a16:creationId xmlns:a16="http://schemas.microsoft.com/office/drawing/2014/main" id="{DB6C567F-1CFD-00A5-9405-56D38A0C72D2}"/>
              </a:ext>
            </a:extLst>
          </p:cNvPr>
          <p:cNvSpPr/>
          <p:nvPr/>
        </p:nvSpPr>
        <p:spPr>
          <a:xfrm>
            <a:off x="1" y="9293096"/>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5" name="Text Placeholder 2">
            <a:extLst>
              <a:ext uri="{FF2B5EF4-FFF2-40B4-BE49-F238E27FC236}">
                <a16:creationId xmlns:a16="http://schemas.microsoft.com/office/drawing/2014/main" id="{E3BB7D8A-7703-545F-80D0-CA30B2864ED2}"/>
              </a:ext>
            </a:extLst>
          </p:cNvPr>
          <p:cNvSpPr txBox="1">
            <a:spLocks/>
          </p:cNvSpPr>
          <p:nvPr/>
        </p:nvSpPr>
        <p:spPr>
          <a:xfrm>
            <a:off x="567120" y="939358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Toteuttamalla näitä johtamisstrategioita luot ympäristön, joka edistää eettistä käyttäytymistä, avointa viestintää ja työntekijöiden voimaannuttamista. Tämä johtaa motivoituneeseen ja sitoutuneeseen tiimiin, joka jakaa yrityksen eettiset arvot, edistää positiivista työkulttuuria ja viime kädessä edistää eettisen elintarvikeliiketoimintasi menestystä ja kestävyyttä</a:t>
            </a:r>
            <a:r>
              <a:rPr lang="en-US" dirty="0">
                <a:solidFill>
                  <a:schemeClr val="tx1"/>
                </a:solidFill>
              </a:rPr>
              <a:t>.</a:t>
            </a:r>
          </a:p>
        </p:txBody>
      </p:sp>
    </p:spTree>
    <p:extLst>
      <p:ext uri="{BB962C8B-B14F-4D97-AF65-F5344CB8AC3E}">
        <p14:creationId xmlns:p14="http://schemas.microsoft.com/office/powerpoint/2010/main" val="139291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Eettiset henkilöstöjohtamisstrategiat</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Joukkueen tehokas johtaminen on välttämätöntä onnellisen, motivoituneen ja eettisen työvoiman ylläpitämiseksi elintarvikeliiketoiminnassasi. Tässä on tarkempi kuvaus eettisille elintarvikeyrityksille räätälöidyistä johtamisstrategioista:</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53</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437846"/>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Yhteistyötapa: </a:t>
                </a:r>
                <a:r>
                  <a:rPr lang="fi-FI" dirty="0">
                    <a:solidFill>
                      <a:schemeClr val="tx1"/>
                    </a:solidFill>
                  </a:rPr>
                  <a:t>Edistä osallistavan päätöksenteon kulttuuria, jossa työntekijät ovat mukana päätöksentekoprosessissa. Kannusta heitä ideoimaan, antamaan palautetta ja osallistumaan ongelmanratkaisukeskusteluihin. Tämä ei ainoastaan ​​lisää työntekijöiden sitoutumista vaan myös varmistaa, että eri näkökulmia otetaan huomioon, mikä johtaa eettisempään ja tietoisempaan päätöksentekoon.</a:t>
                </a:r>
              </a:p>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Valtuuttaminen ja omistajuus: </a:t>
                </a:r>
                <a:r>
                  <a:rPr lang="fi-FI" dirty="0">
                    <a:solidFill>
                      <a:schemeClr val="tx1"/>
                    </a:solidFill>
                  </a:rPr>
                  <a:t>Siirrä auktoriteettia ja vastuuta työntekijöille, jotta he voivat ottaa vastuun työstään ja edistää yrityksen menestystä. Tarjoa itsenäisyyttä määritellyissä rajoissa, jolloin he voivat tehdä eettisiä päätöksiä, jotka ovat yhdenmukaisia ​​yrityksen arvojen kanssa.</a:t>
                </a:r>
              </a:p>
              <a:p>
                <a:pPr algn="l" rtl="0">
                  <a:buClr>
                    <a:srgbClr val="F1A0C2"/>
                  </a:buClr>
                  <a:tabLst>
                    <a:tab pos="177800" algn="l"/>
                  </a:tabLst>
                </a:pPr>
                <a:r>
                  <a:rPr lang="en-US" dirty="0">
                    <a:solidFill>
                      <a:schemeClr val="tx1"/>
                    </a:solidFill>
                  </a:rPr>
                  <a:t> </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439809" y="2469528"/>
              <a:ext cx="3039666"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Osallistava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päätöksenteko</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1569" y="4490069"/>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Avoin ja rehellinen viestintä: </a:t>
                </a:r>
                <a:r>
                  <a:rPr lang="fi-FI" dirty="0">
                    <a:solidFill>
                      <a:schemeClr val="tx1"/>
                    </a:solidFill>
                  </a:rPr>
                  <a:t>Ylläpidä avoimia viestintälinjoja koko organisaatiossa. Edistä kulttuuria, jossa työntekijät voivat ilmaista ajatuksiaan, huolenaiheitaan ja ehdotuksiaan. Rohkaise kaksisuuntaista viestintää, aktiivista kuuntelua ja oikea-aikaista palautetta luottamuksen ja läpinäkyvyyden lisäämiseksi.</a:t>
                </a:r>
              </a:p>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Säännölliset päivitykset ja tapaamiset: </a:t>
                </a:r>
                <a:r>
                  <a:rPr lang="fi-FI" dirty="0">
                    <a:solidFill>
                      <a:schemeClr val="tx1"/>
                    </a:solidFill>
                  </a:rPr>
                  <a:t>Järjestä säännöllisiä tiimitapaamisia jakaaksesi päivityksiä, edistymistä ja tavoitteita. Käytä näitä tilaisuuksia vahvistaaksesi yrityksen eettisiä arvoja, keskustellaksesi eettisistä haasteista tai ongelmista ja kannustaaksesi avoimeen vuoropuheluun tiimin jäsenten kesken.</a:t>
                </a:r>
              </a:p>
              <a:p>
                <a:pPr lvl="0"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367575" y="2496000"/>
              <a:ext cx="3415454"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Läpinäkyvä</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viestintä</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ED41E184-AD60-9EFB-7A92-B516FDB9062E}"/>
              </a:ext>
            </a:extLst>
          </p:cNvPr>
          <p:cNvGrpSpPr/>
          <p:nvPr/>
        </p:nvGrpSpPr>
        <p:grpSpPr>
          <a:xfrm>
            <a:off x="5849012" y="297574"/>
            <a:ext cx="995436" cy="997785"/>
            <a:chOff x="5700273" y="5386353"/>
            <a:chExt cx="766016" cy="767823"/>
          </a:xfrm>
        </p:grpSpPr>
        <p:grpSp>
          <p:nvGrpSpPr>
            <p:cNvPr id="30" name="Graphic 2">
              <a:extLst>
                <a:ext uri="{FF2B5EF4-FFF2-40B4-BE49-F238E27FC236}">
                  <a16:creationId xmlns:a16="http://schemas.microsoft.com/office/drawing/2014/main" id="{47AD5D04-7761-8301-E034-B8BBA5FB85D6}"/>
                </a:ext>
              </a:extLst>
            </p:cNvPr>
            <p:cNvGrpSpPr/>
            <p:nvPr/>
          </p:nvGrpSpPr>
          <p:grpSpPr>
            <a:xfrm>
              <a:off x="5844804" y="5531788"/>
              <a:ext cx="476953" cy="420947"/>
              <a:chOff x="5844804" y="5531788"/>
              <a:chExt cx="476953" cy="420947"/>
            </a:xfrm>
            <a:solidFill>
              <a:srgbClr val="60A9DD"/>
            </a:solidFill>
          </p:grpSpPr>
          <p:sp>
            <p:nvSpPr>
              <p:cNvPr id="74" name="Freeform 73">
                <a:extLst>
                  <a:ext uri="{FF2B5EF4-FFF2-40B4-BE49-F238E27FC236}">
                    <a16:creationId xmlns:a16="http://schemas.microsoft.com/office/drawing/2014/main" id="{4472CA16-68BB-2C98-DC6A-31B951DD74A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CDCBA90C-D9B7-1994-19D2-E1394540D8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1" name="Graphic 2">
              <a:extLst>
                <a:ext uri="{FF2B5EF4-FFF2-40B4-BE49-F238E27FC236}">
                  <a16:creationId xmlns:a16="http://schemas.microsoft.com/office/drawing/2014/main" id="{94C53F5E-C835-6B94-56BB-BCB5EFCC49D5}"/>
                </a:ext>
              </a:extLst>
            </p:cNvPr>
            <p:cNvGrpSpPr/>
            <p:nvPr/>
          </p:nvGrpSpPr>
          <p:grpSpPr>
            <a:xfrm>
              <a:off x="5700273" y="5386353"/>
              <a:ext cx="766016" cy="767823"/>
              <a:chOff x="5700273" y="5386353"/>
              <a:chExt cx="766016" cy="767823"/>
            </a:xfrm>
            <a:solidFill>
              <a:srgbClr val="000000"/>
            </a:solidFill>
          </p:grpSpPr>
          <p:sp>
            <p:nvSpPr>
              <p:cNvPr id="32" name="Freeform 31">
                <a:extLst>
                  <a:ext uri="{FF2B5EF4-FFF2-40B4-BE49-F238E27FC236}">
                    <a16:creationId xmlns:a16="http://schemas.microsoft.com/office/drawing/2014/main" id="{1648489E-5265-EF4C-7BFB-A41B56BA1CA8}"/>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CF31580C-9616-4259-C22E-380C5B0401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EC0261A4-56B6-1307-78B0-C4A04F7A02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9DC8D7DB-C66D-DCEC-79E6-8495C3F0C89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ACE54992-6E59-CC21-0733-6221F977BF39}"/>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1CA55-A10E-3D03-D344-7BDF1FF4034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D29658D-6EE3-715D-FD0B-F641AF99D183}"/>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F1521955-7B88-270E-4280-0E10EF121141}"/>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FB8E500-CEAF-9B2C-C672-DF6FCC29706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A7D21879-6AC7-088A-48CC-C62BA874E63A}"/>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42821762-23A2-08E0-6DA4-73351F7624EF}"/>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BD32B71D-2D19-E1A1-9C19-4CB0C6782F10}"/>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54EC39E-BB35-A712-FD37-AFEDAC232E04}"/>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E32C1CC-1CF5-37E8-4655-4CF87AB67577}"/>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86" name="Group 85">
            <a:extLst>
              <a:ext uri="{FF2B5EF4-FFF2-40B4-BE49-F238E27FC236}">
                <a16:creationId xmlns:a16="http://schemas.microsoft.com/office/drawing/2014/main" id="{1AC4C615-2717-D117-2965-EB4DD21FAB81}"/>
              </a:ext>
            </a:extLst>
          </p:cNvPr>
          <p:cNvGrpSpPr/>
          <p:nvPr/>
        </p:nvGrpSpPr>
        <p:grpSpPr>
          <a:xfrm>
            <a:off x="-185467" y="6317229"/>
            <a:ext cx="7773383" cy="1863080"/>
            <a:chOff x="-191808" y="7492410"/>
            <a:chExt cx="7773383" cy="1863080"/>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191808" y="7492410"/>
              <a:ext cx="7773383" cy="1863080"/>
              <a:chOff x="-166800" y="2492198"/>
              <a:chExt cx="7773383" cy="1863080"/>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166800" y="2492198"/>
                <a:ext cx="480396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7"/>
                <a:ext cx="6678492" cy="13868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Eettisten konfliktien ratkaisu: </a:t>
                </a:r>
                <a:r>
                  <a:rPr lang="fi-FI" dirty="0">
                    <a:solidFill>
                      <a:schemeClr val="tx1"/>
                    </a:solidFill>
                  </a:rPr>
                  <a:t>Luo selkeä kehys konfliktien ratkaisemiselle, joka on linjassa eettisten arvojesi kanssa. Kannusta työntekijöitä käsittelemään konflikteja suoraan ja kunnioittavasti edistämällä avointa vuoropuhelua ja löytämään molempia osapuolia hyödyttäviä ratkaisuja. Välitys- tai fasilitointitekniikoita voidaan käyttää monimutkaisten konfliktien ratkaisemiseen eettisiä periaatteita kunnioittaen.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Eettisen päätöksenteon tuki: </a:t>
                </a:r>
                <a:r>
                  <a:rPr lang="fi-FI" dirty="0">
                    <a:solidFill>
                      <a:schemeClr val="tx1"/>
                    </a:solidFill>
                  </a:rPr>
                  <a:t>Tarjoa ohjeita ja tukea työntekijöille, kun he kohtaavat eettisiä ongelmia. Kannusta heitä neuvottelemaan esimiesten tai johtajien kanssa ja tarjoamaan resursseja tai koulutusta eettisten päätöksentekotaitojensa parantamiseksi. Varmista, että eettiset näkökohdat asetetaan etusijalle konfliktinratkaisuprosesseissa.</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lvl="0"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886427"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377963" y="7511196"/>
              <a:ext cx="4680099"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Konfliktinratkaisu</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eettinen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käyttäytyminen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87" name="Group 86">
            <a:extLst>
              <a:ext uri="{FF2B5EF4-FFF2-40B4-BE49-F238E27FC236}">
                <a16:creationId xmlns:a16="http://schemas.microsoft.com/office/drawing/2014/main" id="{FB36B391-D55B-18AE-B3EB-97EFA7362957}"/>
              </a:ext>
            </a:extLst>
          </p:cNvPr>
          <p:cNvGrpSpPr/>
          <p:nvPr/>
        </p:nvGrpSpPr>
        <p:grpSpPr>
          <a:xfrm>
            <a:off x="-109810" y="8515319"/>
            <a:ext cx="7669485" cy="1715511"/>
            <a:chOff x="-98298" y="2445536"/>
            <a:chExt cx="7669485"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8298" y="2445536"/>
              <a:ext cx="7669485" cy="1715511"/>
              <a:chOff x="-62902" y="2505789"/>
              <a:chExt cx="7669485"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62902" y="2505789"/>
                <a:ext cx="50503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Joustavat työjärjestelyt: </a:t>
                </a:r>
                <a:r>
                  <a:rPr lang="fi-FI" dirty="0">
                    <a:solidFill>
                      <a:schemeClr val="tx1"/>
                    </a:solidFill>
                  </a:rPr>
                  <a:t>Tasapainota työ- ja perhe-elämää tarjoamalla joustavia työjärjestelyjä, kuten joustavia työaikoja, etätyövaihtoehtoja tai osa-aikajärjestelyjä. Tämä tukee työntekijöiden hyvinvointia ja auttaa ylläpitämään positiivista työn ja yksityiselämän tasapainoa, mikä edistää heidän yleistä tyytyväisyyttään ja tuottavuuttaan.</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Itsehoidon edistäminen: </a:t>
                </a:r>
                <a:r>
                  <a:rPr lang="fi-FI" dirty="0">
                    <a:solidFill>
                      <a:schemeClr val="tx1"/>
                    </a:solidFill>
                  </a:rPr>
                  <a:t>Kannusta työntekijöitä priorisoimaan itsehoitoa ja henkistä hyvinvointia. Tarjoa resursseja ja aloitteita, kuten hyvinvointiohjelmia, stressinhallintakoulutusta tai työntekijöiden avustusohjelmia, jotka tukevat heidän kokonaisvaltaista hyvinvointiaan.</a:t>
                </a:r>
              </a:p>
              <a:p>
                <a:pPr lvl="0"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448002" y="2448567"/>
              <a:ext cx="4812915"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Työ</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perhe-elämän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tasapainon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edistäminen</a:t>
              </a:r>
              <a:r>
                <a:rPr lang="en-IE" sz="1600" b="1" dirty="0">
                  <a:solidFill>
                    <a:schemeClr val="bg1"/>
                  </a:solidFill>
                  <a:effectLst/>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86700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716698" cy="352404"/>
          </a:xfrm>
          <a:prstGeom prst="rect">
            <a:avLst/>
          </a:prstGeom>
          <a:noFill/>
        </p:spPr>
        <p:txBody>
          <a:bodyPr wrap="square">
            <a:spAutoFit/>
          </a:bodyPr>
          <a:lstStyle/>
          <a:p>
            <a:pPr algn="l" rtl="0">
              <a:lnSpc>
                <a:spcPts val="1960"/>
              </a:lnSpc>
            </a:pPr>
            <a:r>
              <a:rPr lang="en-IE" sz="2000" b="1" dirty="0" err="1">
                <a:effectLst/>
                <a:latin typeface="Calibri" panose="020F0502020204030204" pitchFamily="34" charset="0"/>
                <a:ea typeface="Times New Roman" panose="02020603050405020304" pitchFamily="18" charset="0"/>
              </a:rPr>
              <a:t>Paranna</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työntekijöiden</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pysyvyyttä</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ja</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tyytyväisyyttä</a:t>
            </a:r>
            <a:endParaRPr lang="en-IE" sz="2000" b="1" dirty="0">
              <a:effectLst/>
              <a:latin typeface="Calibri" panose="020F0502020204030204" pitchFamily="34" charset="0"/>
              <a:ea typeface="Times New Roman" panose="02020603050405020304" pitchFamily="18"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Arvokkaiden tiimisi jäsenten säilyttäminen pitkällä aikavälillä on ratkaisevan tärkeää eettisen elintarvikeliiketoimintasi menestyksen ja vakauden kannalta. Tässä on yksityiskohtaisempi kuvaus strategioista, joilla parannetaan työntekijöiden säilyttämistä ja tyytyväisyyttä:</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54</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85729" y="2309372"/>
            <a:ext cx="7669486" cy="1715511"/>
            <a:chOff x="-98299" y="2445536"/>
            <a:chExt cx="7669486"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9" y="2445536"/>
              <a:ext cx="7669486" cy="1715511"/>
              <a:chOff x="-62903" y="2505789"/>
              <a:chExt cx="7669486"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3" y="2505789"/>
                <a:ext cx="4354683"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Kilpailukykyiset palkat: </a:t>
                </a:r>
                <a:r>
                  <a:rPr lang="fi-FI" dirty="0">
                    <a:solidFill>
                      <a:schemeClr val="tx1"/>
                    </a:solidFill>
                  </a:rPr>
                  <a:t>Varmista, että työntekijäsi saavat kilpailukykyiset palkat, jotka ovat alan standardien mukaisia ​​ja heijastavat heidän taitojaan, kokemustaan ​​ja panostaan. Tarkista ja säädä palkkoja säännöllisesti, jotta ne pysyvät kilpailukykyisinä ja oikeudenmukaisina.</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Suoritukseen perustuvat kannustimet: </a:t>
                </a:r>
                <a:r>
                  <a:rPr lang="fi-FI" dirty="0">
                    <a:solidFill>
                      <a:schemeClr val="tx1"/>
                    </a:solidFill>
                  </a:rPr>
                  <a:t>Harkitse suoritukseen perustuvien kannustimien, kuten bonuksien tai voitonjakosuunnitelmien, käyttöönottoa, jotka palkitsevat työntekijöitä heidän poikkeuksellisesta suorituksestaan ​​ja panoksesta yrityksen eettisten tavoitteiden saavuttamiseen.</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384359" y="2445536"/>
              <a:ext cx="371724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Kohtuullisen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korvauksen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tarjoaminen</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5728" y="4092108"/>
            <a:ext cx="7669485" cy="1489108"/>
            <a:chOff x="-98298" y="2445536"/>
            <a:chExt cx="7669485" cy="1489108"/>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489108"/>
              <a:chOff x="-62902" y="2505789"/>
              <a:chExt cx="7669485" cy="1489108"/>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02650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Säännöllinen palaute ja tunnustus: </a:t>
                </a:r>
                <a:r>
                  <a:rPr lang="fi-FI" dirty="0">
                    <a:solidFill>
                      <a:schemeClr val="tx1"/>
                    </a:solidFill>
                  </a:rPr>
                  <a:t>Anna työntekijöille säännöllisesti palautetta ja tunnusta heidän saavutuksistaan ​​ja panoksestaan. Tunnusta heidän ponnistelunsa muodollisin ja epävirallisin keinoin, kuten suullisilla kehuilla, kirjallisilla kiitoksilla tai työntekijöiden tunnustusohjelmilla. Juhlista eettisiä saavutuksia ja virstanpylväitä organisaatiossa.</a:t>
                </a:r>
              </a:p>
              <a:p>
                <a:pPr lvl="0"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476106" y="2483468"/>
              <a:ext cx="3415454"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Tunnustus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arvostus</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86" name="Group 85">
            <a:extLst>
              <a:ext uri="{FF2B5EF4-FFF2-40B4-BE49-F238E27FC236}">
                <a16:creationId xmlns:a16="http://schemas.microsoft.com/office/drawing/2014/main" id="{1AC4C615-2717-D117-2965-EB4DD21FAB81}"/>
              </a:ext>
            </a:extLst>
          </p:cNvPr>
          <p:cNvGrpSpPr/>
          <p:nvPr/>
        </p:nvGrpSpPr>
        <p:grpSpPr>
          <a:xfrm>
            <a:off x="-743268" y="5622246"/>
            <a:ext cx="8327025" cy="1775941"/>
            <a:chOff x="-745450" y="7506001"/>
            <a:chExt cx="8327025" cy="177594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45450" y="7506001"/>
              <a:ext cx="8327025" cy="1775941"/>
              <a:chOff x="-720442" y="2505789"/>
              <a:chExt cx="8327025" cy="177594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2044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302881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Urakehityssuunnitelmat: </a:t>
                </a:r>
                <a:r>
                  <a:rPr lang="fi-FI" dirty="0">
                    <a:solidFill>
                      <a:schemeClr val="tx1"/>
                    </a:solidFill>
                  </a:rPr>
                  <a:t>Työskentele työntekijöiden kanssa yksilöllisten urakehityssuunnitelmien luomiseksi, jotka vastaavat heidän etujaan, vahvuuksiaan ja toiveitaan. Tarjoa mahdollisuuksia oppimiseen, koulutukseen ja taitojen kehittämiseen tukeakseen heidän kasvua organisaatiossa.</a:t>
                </a:r>
              </a:p>
              <a:p>
                <a:pPr marL="171450" lvl="0" indent="-171450" algn="l" rtl="0">
                  <a:buClr>
                    <a:srgbClr val="F1A0C2"/>
                  </a:buClr>
                  <a:buFont typeface="Arial" panose="020B0604020202020204" pitchFamily="34" charset="0"/>
                  <a:buChar char="•"/>
                  <a:tabLst>
                    <a:tab pos="177800" algn="l"/>
                  </a:tabLst>
                </a:pPr>
                <a:r>
                  <a:rPr lang="fi-FI" b="1" dirty="0">
                    <a:solidFill>
                      <a:schemeClr val="tx1"/>
                    </a:solidFill>
                  </a:rPr>
                  <a:t>Edistäminen sisältä: </a:t>
                </a:r>
                <a:r>
                  <a:rPr lang="fi-FI" dirty="0">
                    <a:solidFill>
                      <a:schemeClr val="tx1"/>
                    </a:solidFill>
                  </a:rPr>
                  <a:t>Aina kun mahdollista, edistä organisaation sisältä osoittaaksesi etenemis- ja ammatillisen kasvun mahdollisuudet. Tämä edistää lojaalisuuden tunnetta ja motivoi työntekijöitä pysymään ja kehittymään yrityksessä.</a:t>
                </a:r>
              </a:p>
              <a:p>
                <a:pPr algn="l" rtl="0">
                  <a:buClr>
                    <a:srgbClr val="F1A0C2"/>
                  </a:buClr>
                  <a:tabLst>
                    <a:tab pos="177800" algn="l"/>
                  </a:tabLst>
                </a:pPr>
                <a:r>
                  <a:rPr lang="fi-FI"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1215195"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494542" y="7546495"/>
              <a:ext cx="4680099"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Kasvun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kehityksen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mahdollisuudet</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6246356" y="343073"/>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pic>
        <p:nvPicPr>
          <p:cNvPr id="27" name="Picture 26">
            <a:extLst>
              <a:ext uri="{FF2B5EF4-FFF2-40B4-BE49-F238E27FC236}">
                <a16:creationId xmlns:a16="http://schemas.microsoft.com/office/drawing/2014/main" id="{D4FCCA03-E68C-3D30-77C8-4C37AE4A94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87" y="7374018"/>
            <a:ext cx="7559675" cy="2720032"/>
          </a:xfrm>
          <a:prstGeom prst="rect">
            <a:avLst/>
          </a:prstGeom>
        </p:spPr>
      </p:pic>
    </p:spTree>
    <p:extLst>
      <p:ext uri="{BB962C8B-B14F-4D97-AF65-F5344CB8AC3E}">
        <p14:creationId xmlns:p14="http://schemas.microsoft.com/office/powerpoint/2010/main" val="165120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655983"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Paranna työntekijöiden pysyvyyttä ja tyytyväisyyttä</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fi-FI" b="1" dirty="0">
                <a:solidFill>
                  <a:schemeClr val="tx1"/>
                </a:solidFill>
              </a:rPr>
              <a:t>Arvokkaiden tiimisi jäsenten säilyttäminen pitkällä aikavälillä on ratkaisevan tärkeää eettisen elintarvikeliiketoimintasi menestyksen ja vakauden kannalta. Tässä on yksityiskohtaisempi kuvaus strategioista, joilla parannetaan työntekijöiden säilyttämistä:</a:t>
            </a:r>
          </a:p>
          <a:p>
            <a:pPr algn="l"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55</a:t>
            </a:fld>
            <a:endParaRPr lang="en-US" sz="900">
              <a:solidFill>
                <a:schemeClr val="tx1"/>
              </a:solidFill>
            </a:endParaRPr>
          </a:p>
        </p:txBody>
      </p:sp>
      <p:grpSp>
        <p:nvGrpSpPr>
          <p:cNvPr id="87" name="Group 86">
            <a:extLst>
              <a:ext uri="{FF2B5EF4-FFF2-40B4-BE49-F238E27FC236}">
                <a16:creationId xmlns:a16="http://schemas.microsoft.com/office/drawing/2014/main" id="{FB36B391-D55B-18AE-B3EB-97EFA7362957}"/>
              </a:ext>
            </a:extLst>
          </p:cNvPr>
          <p:cNvGrpSpPr/>
          <p:nvPr/>
        </p:nvGrpSpPr>
        <p:grpSpPr>
          <a:xfrm>
            <a:off x="0" y="2381912"/>
            <a:ext cx="7580867" cy="1715511"/>
            <a:chOff x="-9680" y="2445536"/>
            <a:chExt cx="7580867"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680" y="2445536"/>
              <a:ext cx="7580867" cy="1715511"/>
              <a:chOff x="25716" y="2505789"/>
              <a:chExt cx="7580867"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25716" y="2505789"/>
                <a:ext cx="332683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rtl="0">
                  <a:buClr>
                    <a:srgbClr val="F1A0C2"/>
                  </a:buClr>
                  <a:buFont typeface="Arial" panose="020B0604020202020204" pitchFamily="34" charset="0"/>
                  <a:buChar char="•"/>
                  <a:tabLst>
                    <a:tab pos="177800" algn="l"/>
                  </a:tabLst>
                </a:pPr>
                <a:r>
                  <a:rPr lang="fi-FI" b="1" dirty="0">
                    <a:solidFill>
                      <a:schemeClr val="tx1"/>
                    </a:solidFill>
                  </a:rPr>
                  <a:t>Kerro selkeästi eettisestä tehtävästä: </a:t>
                </a:r>
                <a:r>
                  <a:rPr lang="fi-FI" dirty="0">
                    <a:solidFill>
                      <a:schemeClr val="tx1"/>
                    </a:solidFill>
                  </a:rPr>
                  <a:t>Vahvista ja viestitä jatkuvasti elintarvikeyrityksesi eettistä tehtävää ja arvoja kaikille työntekijöille. Yhdistä heidän päivittäiset työnsä ja tehtävänsä liiketoiminnan laajempaan tarkoitukseen ja positiiviseen vaikutukseen. Tämä luo merkityksen ja täyttymyksen tunteen heidän rooleissaan.</a:t>
                </a:r>
              </a:p>
              <a:p>
                <a:pPr marL="171450" lvl="0" indent="-171450" rtl="0">
                  <a:buClr>
                    <a:srgbClr val="F1A0C2"/>
                  </a:buClr>
                  <a:buFont typeface="Arial" panose="020B0604020202020204" pitchFamily="34" charset="0"/>
                  <a:buChar char="•"/>
                  <a:tabLst>
                    <a:tab pos="177800" algn="l"/>
                  </a:tabLst>
                </a:pPr>
                <a:r>
                  <a:rPr lang="fi-FI" b="1" dirty="0">
                    <a:solidFill>
                      <a:schemeClr val="tx1"/>
                    </a:solidFill>
                  </a:rPr>
                  <a:t>Työntekijöiden sitouttamisaloitteet: </a:t>
                </a:r>
                <a:r>
                  <a:rPr lang="fi-FI" dirty="0">
                    <a:solidFill>
                      <a:schemeClr val="tx1"/>
                    </a:solidFill>
                  </a:rPr>
                  <a:t>Ota työntekijät mukaan päätöksentekoprosesseihin, etsi heidän panoksensa tärkeisiin asioihin ja rohkaise heitä esittämään ideoita, jotka ovat sopusoinnussa yrityksen eettisen mission kanssa. Tämä osallistuminen edistää omistajuuden ja yhteenkuuluvuuden tunnetta ja vahvistaa heidän sitoutumistaan organisaatioon.</a:t>
                </a:r>
              </a:p>
              <a:p>
                <a:pPr marL="171450" lvl="0" indent="-171450" rtl="0">
                  <a:buClr>
                    <a:srgbClr val="F1A0C2"/>
                  </a:buClr>
                  <a:buFont typeface="Arial" panose="020B0604020202020204" pitchFamily="34" charset="0"/>
                  <a:buChar char="•"/>
                  <a:tabLst>
                    <a:tab pos="177800" algn="l"/>
                  </a:tabLst>
                </a:pPr>
                <a:endParaRPr lang="en-US" dirty="0">
                  <a:solidFill>
                    <a:schemeClr val="tx1"/>
                  </a:solidFill>
                </a:endParaRP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E</a:t>
              </a:r>
              <a:r>
                <a:rPr lang="en-IE" sz="1600" b="1" dirty="0" err="1">
                  <a:solidFill>
                    <a:schemeClr val="bg1"/>
                  </a:solidFill>
                  <a:latin typeface="Calibri" panose="020F0502020204030204" pitchFamily="34" charset="0"/>
                  <a:cs typeface="Calibri" panose="020F0502020204030204" pitchFamily="34" charset="0"/>
                </a:rPr>
                <a:t>distä</a:t>
              </a:r>
              <a:r>
                <a:rPr lang="en-IE" sz="1600" b="1" dirty="0">
                  <a:solidFill>
                    <a:schemeClr val="bg1"/>
                  </a:solidFill>
                  <a:latin typeface="Calibri" panose="020F0502020204030204" pitchFamily="34" charset="0"/>
                  <a:cs typeface="Calibri" panose="020F0502020204030204" pitchFamily="34" charset="0"/>
                </a:rPr>
                <a:t> </a:t>
              </a:r>
              <a:r>
                <a:rPr lang="en-IE" sz="1600" b="1" dirty="0" err="1">
                  <a:solidFill>
                    <a:schemeClr val="bg1"/>
                  </a:solidFill>
                  <a:latin typeface="Calibri" panose="020F0502020204030204" pitchFamily="34" charset="0"/>
                  <a:cs typeface="Calibri" panose="020F0502020204030204" pitchFamily="34" charset="0"/>
                </a:rPr>
                <a:t>tarkoituksentuntoa</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6191776" y="33967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grpSp>
        <p:nvGrpSpPr>
          <p:cNvPr id="2" name="Group 1">
            <a:extLst>
              <a:ext uri="{FF2B5EF4-FFF2-40B4-BE49-F238E27FC236}">
                <a16:creationId xmlns:a16="http://schemas.microsoft.com/office/drawing/2014/main" id="{5107C363-DD90-8AF7-093B-326BBBEBBE8C}"/>
              </a:ext>
            </a:extLst>
          </p:cNvPr>
          <p:cNvGrpSpPr/>
          <p:nvPr/>
        </p:nvGrpSpPr>
        <p:grpSpPr>
          <a:xfrm>
            <a:off x="0" y="4256542"/>
            <a:ext cx="7577956" cy="1715511"/>
            <a:chOff x="-10088" y="9103329"/>
            <a:chExt cx="7577956" cy="1715511"/>
          </a:xfrm>
        </p:grpSpPr>
        <p:grpSp>
          <p:nvGrpSpPr>
            <p:cNvPr id="19" name="Group 18">
              <a:extLst>
                <a:ext uri="{FF2B5EF4-FFF2-40B4-BE49-F238E27FC236}">
                  <a16:creationId xmlns:a16="http://schemas.microsoft.com/office/drawing/2014/main" id="{25666466-F091-5521-F499-8B36678E8D7F}"/>
                </a:ext>
              </a:extLst>
            </p:cNvPr>
            <p:cNvGrpSpPr/>
            <p:nvPr/>
          </p:nvGrpSpPr>
          <p:grpSpPr>
            <a:xfrm>
              <a:off x="21901" y="9103329"/>
              <a:ext cx="7545967" cy="1715511"/>
              <a:chOff x="60616" y="2505789"/>
              <a:chExt cx="7545967" cy="1715511"/>
            </a:xfrm>
          </p:grpSpPr>
          <p:cxnSp>
            <p:nvCxnSpPr>
              <p:cNvPr id="21" name="Straight Connector 20">
                <a:extLst>
                  <a:ext uri="{FF2B5EF4-FFF2-40B4-BE49-F238E27FC236}">
                    <a16:creationId xmlns:a16="http://schemas.microsoft.com/office/drawing/2014/main" id="{E7EE4E46-3B53-01D8-4F92-59C2B85060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E05F2E0D-4F43-E8EA-3737-A2A064D043C1}"/>
                  </a:ext>
                </a:extLst>
              </p:cNvPr>
              <p:cNvSpPr/>
              <p:nvPr/>
            </p:nvSpPr>
            <p:spPr>
              <a:xfrm>
                <a:off x="378883"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Text Placeholder 2">
                <a:extLst>
                  <a:ext uri="{FF2B5EF4-FFF2-40B4-BE49-F238E27FC236}">
                    <a16:creationId xmlns:a16="http://schemas.microsoft.com/office/drawing/2014/main" id="{CCE0D1EE-3D1C-E09B-F751-F64DFC1D234F}"/>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fi-FI" b="1" dirty="0">
                    <a:solidFill>
                      <a:schemeClr val="tx1"/>
                    </a:solidFill>
                  </a:rPr>
                  <a:t>Joustavat työjärjestelyt: </a:t>
                </a:r>
                <a:r>
                  <a:rPr lang="fi-FI" dirty="0">
                    <a:solidFill>
                      <a:schemeClr val="tx1"/>
                    </a:solidFill>
                  </a:rPr>
                  <a:t>Tarjoa joustavia työjärjestelyjä, jotka vastaavat työntekijöiden henkilökohtaisia ​​tarpeita ja vastuita. Tämä sisältää vaihtoehtoja, kuten joustavat työajat, etätyöt tai tiivistetty työviikko. Työ- ja perhe-elämän tasapainon tukeminen edistää työntekijöiden hyvinvointia ja tyytyväisyyttä.</a:t>
                </a:r>
              </a:p>
              <a:p>
                <a:pPr marL="171450" indent="-171450" rtl="0">
                  <a:buClr>
                    <a:srgbClr val="F1A0C2"/>
                  </a:buClr>
                  <a:buFont typeface="Arial" panose="020B0604020202020204" pitchFamily="34" charset="0"/>
                  <a:buChar char="•"/>
                  <a:tabLst>
                    <a:tab pos="177800" algn="l"/>
                  </a:tabLst>
                </a:pPr>
                <a:r>
                  <a:rPr lang="fi-FI" b="1" dirty="0">
                    <a:solidFill>
                      <a:schemeClr val="tx1"/>
                    </a:solidFill>
                  </a:rPr>
                  <a:t>Työntekijöiden hyvinvointiohjelmat: </a:t>
                </a:r>
                <a:r>
                  <a:rPr lang="fi-FI" dirty="0">
                    <a:solidFill>
                      <a:schemeClr val="tx1"/>
                    </a:solidFill>
                  </a:rPr>
                  <a:t>Toteuta hyvinvointiohjelmia, jotka edistävät fyysistä, henkistä ja emotionaalista hyvinvointia. Tarjoa resursseja, kuten kunto-aloitteita, </a:t>
                </a:r>
                <a:r>
                  <a:rPr lang="fi-FI" dirty="0" err="1">
                    <a:solidFill>
                      <a:schemeClr val="tx1"/>
                    </a:solidFill>
                  </a:rPr>
                  <a:t>mindfulness</a:t>
                </a:r>
                <a:r>
                  <a:rPr lang="fi-FI" dirty="0">
                    <a:solidFill>
                      <a:schemeClr val="tx1"/>
                    </a:solidFill>
                  </a:rPr>
                  <a:t>-istuntoja, pääsyä neuvontapalveluihin tai hyvinvointihaasteita. Nämä aloitteet osoittavat sitoutumista työntekijöiden hyvinvointiin ja edistävät myönteistä työympäristöä.</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marL="171450" lvl="0" indent="-171450" rtl="0">
                  <a:buClr>
                    <a:srgbClr val="F1A0C2"/>
                  </a:buClr>
                  <a:buFont typeface="Arial" panose="020B0604020202020204" pitchFamily="34" charset="0"/>
                  <a:buChar char="•"/>
                  <a:tabLst>
                    <a:tab pos="177800" algn="l"/>
                  </a:tabLst>
                </a:pPr>
                <a:endParaRPr lang="en-US" dirty="0">
                  <a:solidFill>
                    <a:schemeClr val="tx1"/>
                  </a:solidFill>
                </a:endParaRP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24" name="Freeform 23">
              <a:extLst>
                <a:ext uri="{FF2B5EF4-FFF2-40B4-BE49-F238E27FC236}">
                  <a16:creationId xmlns:a16="http://schemas.microsoft.com/office/drawing/2014/main" id="{C1C4D995-75CD-BAA7-7489-60B3DA57F37D}"/>
                </a:ext>
              </a:extLst>
            </p:cNvPr>
            <p:cNvSpPr/>
            <p:nvPr/>
          </p:nvSpPr>
          <p:spPr>
            <a:xfrm>
              <a:off x="-10088" y="9103329"/>
              <a:ext cx="497495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01D61419-3EB8-2595-4EAC-0FAF2EB66BA6}"/>
                </a:ext>
              </a:extLst>
            </p:cNvPr>
            <p:cNvSpPr txBox="1"/>
            <p:nvPr/>
          </p:nvSpPr>
          <p:spPr>
            <a:xfrm>
              <a:off x="486636" y="9103329"/>
              <a:ext cx="4767005"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Työ</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perhe-elämän</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tasapaino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hyvinvointi</a:t>
              </a:r>
              <a:endParaRPr lang="en-IE" sz="1600" b="1" dirty="0">
                <a:solidFill>
                  <a:schemeClr val="bg1"/>
                </a:solidFill>
                <a:effectLst/>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A1FCEF8-E6AC-5B6E-A713-E350838E72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79"/>
          <a:stretch/>
        </p:blipFill>
        <p:spPr>
          <a:xfrm>
            <a:off x="-82006" y="6167464"/>
            <a:ext cx="4828667" cy="3974305"/>
          </a:xfrm>
          <a:prstGeom prst="rect">
            <a:avLst/>
          </a:prstGeom>
        </p:spPr>
      </p:pic>
      <p:sp>
        <p:nvSpPr>
          <p:cNvPr id="7" name="Rectangle 6">
            <a:extLst>
              <a:ext uri="{FF2B5EF4-FFF2-40B4-BE49-F238E27FC236}">
                <a16:creationId xmlns:a16="http://schemas.microsoft.com/office/drawing/2014/main" id="{F8AF3460-1152-1F8A-2CB5-F1744AD6963A}"/>
              </a:ext>
            </a:extLst>
          </p:cNvPr>
          <p:cNvSpPr/>
          <p:nvPr/>
        </p:nvSpPr>
        <p:spPr>
          <a:xfrm>
            <a:off x="3452117" y="7674802"/>
            <a:ext cx="4107558" cy="204923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2">
            <a:extLst>
              <a:ext uri="{FF2B5EF4-FFF2-40B4-BE49-F238E27FC236}">
                <a16:creationId xmlns:a16="http://schemas.microsoft.com/office/drawing/2014/main" id="{0E76BE0E-5551-1C94-CC82-197D42B73CD6}"/>
              </a:ext>
            </a:extLst>
          </p:cNvPr>
          <p:cNvSpPr txBox="1">
            <a:spLocks/>
          </p:cNvSpPr>
          <p:nvPr/>
        </p:nvSpPr>
        <p:spPr>
          <a:xfrm>
            <a:off x="3776175" y="7861272"/>
            <a:ext cx="3406873" cy="194753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Toteuttamalla näitä strategioita luot ympäristön, jossa työntekijät tuntevat olevansa arvostettuja, sitoutuneita ja motivoituneita osallistumaan eettisen elintarvikeyrityksesi menestykseen. Tämä johtaa parempaan työntekijöiden tyytyväisyyteen, tuottavuuteen ja viime kädessä parempaan työntekijöiden säilyttämiseen. Huippulahjakkuuksien säilyttäminen edistää jatkuvuutta, tiedon säilyttämistä ja positiivista organisaatiokulttuuria, joka luo pohjan pitkän aikavälin kasvulle ja kestävyydelle.</a:t>
            </a:r>
          </a:p>
          <a:p>
            <a:pPr rtl="0">
              <a:lnSpc>
                <a:spcPts val="1220"/>
              </a:lnSpc>
              <a:buClr>
                <a:srgbClr val="F1A0C2"/>
              </a:buClr>
              <a:tabLst>
                <a:tab pos="177800" algn="l"/>
              </a:tabLst>
            </a:pPr>
            <a:endParaRPr lang="en-US" dirty="0">
              <a:solidFill>
                <a:schemeClr val="tx1"/>
              </a:solidFill>
            </a:endParaRPr>
          </a:p>
        </p:txBody>
      </p:sp>
    </p:spTree>
    <p:extLst>
      <p:ext uri="{BB962C8B-B14F-4D97-AF65-F5344CB8AC3E}">
        <p14:creationId xmlns:p14="http://schemas.microsoft.com/office/powerpoint/2010/main" val="2351292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09</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2934032" y="3124029"/>
            <a:ext cx="3818460"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Eettisen</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elintarvikeyrityksen</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markkinointi</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brändäys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56</a:t>
            </a:fld>
            <a:endParaRPr lang="en-US" sz="900">
              <a:solidFill>
                <a:schemeClr val="tx1"/>
              </a:solidFill>
            </a:endParaRPr>
          </a:p>
        </p:txBody>
      </p:sp>
    </p:spTree>
    <p:extLst>
      <p:ext uri="{BB962C8B-B14F-4D97-AF65-F5344CB8AC3E}">
        <p14:creationId xmlns:p14="http://schemas.microsoft.com/office/powerpoint/2010/main" val="424991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802981" y="59489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65144" y="908160"/>
            <a:ext cx="4092291" cy="1343725"/>
          </a:xfrm>
        </p:spPr>
        <p:txBody>
          <a:bodyPr/>
          <a:lstStyle/>
          <a:p>
            <a:pPr algn="r" rtl="0"/>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Eettisen</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elintarvikeyrityksesi</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markkinointi</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ja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brändäys</a:t>
            </a:r>
            <a:endPar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0"/>
            <a:endParaRPr lang="en-US" sz="2800" dirty="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09</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57</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620148" y="6670785"/>
            <a:ext cx="4365665" cy="2828401"/>
            <a:chOff x="-2566" y="5164123"/>
            <a:chExt cx="4365665" cy="282840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84432" y="5345989"/>
              <a:ext cx="2828396" cy="2464663"/>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716565" y="5345991"/>
              <a:ext cx="2828401" cy="2464666"/>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4097687" cy="1977849"/>
            </a:xfrm>
            <a:prstGeom prst="rect">
              <a:avLst/>
            </a:prstGeom>
            <a:noFill/>
          </p:spPr>
          <p:txBody>
            <a:bodyPr wrap="square">
              <a:spAutoFit/>
            </a:bodyPr>
            <a:lstStyle/>
            <a:p>
              <a:pPr algn="l" rtl="0">
                <a:lnSpc>
                  <a:spcPts val="2100"/>
                </a:lnSpc>
              </a:pP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Tässä luvussa perehdymme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eettisen</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elintarvikeyrityksesi</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markkinoinnin </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ja</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brändäyksen</a:t>
              </a:r>
              <a:r>
                <a:rPr lang="fi-FI"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erityispiirteisiin. Samalla kun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fi-FI" sz="2000" b="1" dirty="0">
                  <a:solidFill>
                    <a:schemeClr val="bg1"/>
                  </a:solidFill>
                  <a:latin typeface="Calibri" panose="020F0502020204030204" pitchFamily="34" charset="0"/>
                  <a:ea typeface="Calibri" panose="020F0502020204030204" pitchFamily="34" charset="0"/>
                  <a:cs typeface="Calibri" panose="020F0502020204030204" pitchFamily="34" charset="0"/>
                </a:rPr>
                <a:t>ettisten s</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itoumustesi </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korostaminen vetoaa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kohdemarkkinoihin </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 vaatii</a:t>
              </a:r>
            </a:p>
            <a:p>
              <a:pPr algn="l" rtl="0">
                <a:lnSpc>
                  <a:spcPts val="2100"/>
                </a:lnSpc>
              </a:pP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erottuvaa lähestymistapaa.</a:t>
              </a:r>
            </a:p>
          </p:txBody>
        </p:sp>
      </p:grpSp>
    </p:spTree>
    <p:extLst>
      <p:ext uri="{BB962C8B-B14F-4D97-AF65-F5344CB8AC3E}">
        <p14:creationId xmlns:p14="http://schemas.microsoft.com/office/powerpoint/2010/main" val="2208890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099F53E-4155-7FC6-8C1F-F72F90C5F1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94"/>
            <a:ext cx="7560000" cy="10692000"/>
          </a:xfrm>
          <a:prstGeom prst="rect">
            <a:avLst/>
          </a:prstGeom>
        </p:spPr>
      </p:pic>
      <p:sp>
        <p:nvSpPr>
          <p:cNvPr id="24" name="Rectangle 23">
            <a:extLst>
              <a:ext uri="{FF2B5EF4-FFF2-40B4-BE49-F238E27FC236}">
                <a16:creationId xmlns:a16="http://schemas.microsoft.com/office/drawing/2014/main" id="{7EB3385F-6D50-B3AC-7FF0-B443AA495D8A}"/>
              </a:ext>
            </a:extLst>
          </p:cNvPr>
          <p:cNvSpPr/>
          <p:nvPr/>
        </p:nvSpPr>
        <p:spPr>
          <a:xfrm>
            <a:off x="-34956" y="0"/>
            <a:ext cx="7594631" cy="99604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718107" y="1998313"/>
            <a:ext cx="6079197" cy="2678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26723" y="2214125"/>
            <a:ext cx="5645274" cy="261754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b="1" dirty="0">
                <a:solidFill>
                  <a:srgbClr val="F79037"/>
                </a:solidFill>
                <a:ea typeface="Calibri" panose="020F0502020204030204" pitchFamily="34" charset="0"/>
              </a:rPr>
              <a:t>Brändin arvojen määrittäminen: </a:t>
            </a:r>
            <a:r>
              <a:rPr lang="fi-FI" sz="1150" dirty="0">
                <a:ea typeface="Calibri" panose="020F0502020204030204" pitchFamily="34" charset="0"/>
              </a:rPr>
              <a:t>Ilmaise selkeästi arvot ja eettiset sitoumukset, jotka määrittelevät yrityksesi. Nämä arvot toimivat perustana brändi-identiteetille ja muokkaavat tapaa, jolla kommunikoit ja otat yhteyttä kohdeyleisösi (Kotler 2016).</a:t>
            </a:r>
          </a:p>
          <a:p>
            <a:pPr algn="l" rtl="0">
              <a:lnSpc>
                <a:spcPts val="1320"/>
              </a:lnSpc>
            </a:pPr>
            <a:endParaRPr lang="fi-FI" sz="1150" b="1"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Visuaalinen identiteetti: </a:t>
            </a:r>
            <a:r>
              <a:rPr lang="fi-FI" sz="1150" dirty="0">
                <a:ea typeface="Calibri" panose="020F0502020204030204" pitchFamily="34" charset="0"/>
              </a:rPr>
              <a:t>Kehitä visuaalisesti houkutteleva brändi-identiteetti, joka on linjassa eettisen tehtäväsi kanssa. Tämä sisältää erottuvan logon suunnittelun, sopivien väripalettien, typografian ja kuvamateriaalin valitsemisen, jotka välittävät brändisi persoonallisuutta ja arvoja.</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Kiinnostavan bränditarinan luominen: </a:t>
            </a:r>
            <a:r>
              <a:rPr lang="fi-FI" sz="1150" dirty="0">
                <a:ea typeface="Calibri" panose="020F0502020204030204" pitchFamily="34" charset="0"/>
              </a:rPr>
              <a:t>Kerro brändisi tarina tavalla, joka resonoi yleisösi kanssa ja välittää eettistä matkaasi. Korosta intohimoa, tarkoitusta ja arvoja, jotka johtavat liiketoimintaasi. Käytä tarinankerrontatekniikoita luodaksesi emotionaalisen yhteyden kuluttajiin. Lisää vinkkejä ja tekniikoita löydät verkkokurssimme moduulista 5.</a:t>
            </a:r>
          </a:p>
          <a:p>
            <a:pPr algn="l" rtl="0">
              <a:lnSpc>
                <a:spcPts val="1320"/>
              </a:lnSpc>
            </a:pPr>
            <a:endParaRPr lang="en-IE" sz="1150" dirty="0">
              <a:ea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lgn="l" rtl="0"/>
              <a:t>58</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22132"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24364" y="5336671"/>
            <a:ext cx="6079197" cy="2195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48854" y="5569337"/>
            <a:ext cx="5645274" cy="226417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b="1" dirty="0">
                <a:solidFill>
                  <a:srgbClr val="F79037"/>
                </a:solidFill>
                <a:ea typeface="Calibri" panose="020F0502020204030204" pitchFamily="34" charset="0"/>
              </a:rPr>
              <a:t>Ainutlaatuisen tarinasi tunnistaminen: </a:t>
            </a:r>
            <a:r>
              <a:rPr lang="fi-FI" sz="1150" dirty="0">
                <a:ea typeface="Calibri" panose="020F0502020204030204" pitchFamily="34" charset="0"/>
              </a:rPr>
              <a:t>Tunnista eettisen elintarvikeliiketoimintasi keskeiset näkökohdat, jotka erottavat sinut muista. Kerro tarinasi siitä, miten aloitit, sitoutumisestasi kestävään kehitykseen, reiluun kauppaan tai muihin eettisiin käytäntöihin ja myönteisiin vaikutuksiin, joita pyrit saavuttamaan.</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Kiinnostava sisällöntuotanto: </a:t>
            </a:r>
            <a:r>
              <a:rPr lang="fi-FI" sz="1150" dirty="0">
                <a:ea typeface="Calibri" panose="020F0502020204030204" pitchFamily="34" charset="0"/>
              </a:rPr>
              <a:t>Luo houkuttelevaa sisältöä, joka viestii eettisestä matkastasi, esittelee hankintakäytäntöjäsi, korostaa toimittajien ja kumppaneiden tarinoita ja välittää tuotteisiisi osoittamaasi huolenpitoa ja omistautumista. Hyödynnä erilaisia ​​välineitä, kuten kirjoitettua sisältöä, videoita, sosiaalisen median julkaisuja tai henkilökohtaisia ​​tapahtumia, jotta voit olla yhteydessä yleisöösi (Kotler 2016).</a:t>
            </a:r>
          </a:p>
          <a:p>
            <a:pPr algn="l" rtl="0">
              <a:lnSpc>
                <a:spcPts val="1320"/>
              </a:lnSpc>
            </a:pPr>
            <a:endParaRPr lang="en-IE" sz="1150" dirty="0">
              <a:ea typeface="Calibri" panose="020F0502020204030204" pitchFamily="34" charset="0"/>
            </a:endParaRPr>
          </a:p>
          <a:p>
            <a:pPr algn="l" rtl="0">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4115753" y="4908190"/>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4577417" y="5104881"/>
            <a:ext cx="3352865" cy="268663"/>
          </a:xfrm>
          <a:prstGeom prst="rect">
            <a:avLst/>
          </a:prstGeom>
          <a:noFill/>
        </p:spPr>
        <p:txBody>
          <a:bodyPr wrap="square">
            <a:spAutoFit/>
          </a:bodyPr>
          <a:lstStyle/>
          <a:p>
            <a:pPr algn="l" rtl="0">
              <a:lnSpc>
                <a:spcPts val="1220"/>
              </a:lnSpc>
            </a:pPr>
            <a:r>
              <a:rPr lang="en-IE" b="1">
                <a:solidFill>
                  <a:schemeClr val="bg1"/>
                </a:solidFill>
                <a:ea typeface="Calibri" panose="020F0502020204030204" pitchFamily="34" charset="0"/>
              </a:rPr>
              <a:t>Tarinankerronta brändillesi</a:t>
            </a:r>
          </a:p>
        </p:txBody>
      </p:sp>
      <p:sp>
        <p:nvSpPr>
          <p:cNvPr id="41" name="Rectangle 40">
            <a:extLst>
              <a:ext uri="{FF2B5EF4-FFF2-40B4-BE49-F238E27FC236}">
                <a16:creationId xmlns:a16="http://schemas.microsoft.com/office/drawing/2014/main" id="{07D10B14-C27F-4357-B90F-B85BFF92BA63}"/>
              </a:ext>
            </a:extLst>
          </p:cNvPr>
          <p:cNvSpPr/>
          <p:nvPr/>
        </p:nvSpPr>
        <p:spPr>
          <a:xfrm>
            <a:off x="718108" y="8064853"/>
            <a:ext cx="6063316" cy="1984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361040"/>
            <a:ext cx="5645274" cy="152973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b="1" dirty="0">
                <a:solidFill>
                  <a:srgbClr val="F79037"/>
                </a:solidFill>
                <a:ea typeface="Calibri" panose="020F0502020204030204" pitchFamily="34" charset="0"/>
              </a:rPr>
              <a:t>Hankinnan ja toimitusketjun läpinäkyvyys: </a:t>
            </a:r>
            <a:r>
              <a:rPr lang="fi-FI" sz="1150" dirty="0">
                <a:ea typeface="Calibri" panose="020F0502020204030204" pitchFamily="34" charset="0"/>
              </a:rPr>
              <a:t>Anna yksityiskohtaiset tiedot ainesosien alkuperästä, noudattamistasi käytännöistä ja standardeista sekä omistamistasi sertifikaateista tai merkinnöistä. Jaa tarinoita ja kuvia, jotka osoittavat sitoutumisesi eettiseen hankintaan ja tuotantoon.</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Toiminnan läpinäkyvyys: </a:t>
            </a:r>
            <a:r>
              <a:rPr lang="fi-FI" sz="1150" dirty="0">
                <a:ea typeface="Calibri" panose="020F0502020204030204" pitchFamily="34" charset="0"/>
              </a:rPr>
              <a:t>Jaa kulissien takaa näkemyksesi toiminnoistasi, kuten tuotantoprosesseista, pakkausvalinnoista, jätehuoltostrategioista ja yhteisöaloitteista. Kommunikoi avoimesti kohtaamistasi haasteista ja toimista, joita otat niiden voittamiseksi</a:t>
            </a:r>
            <a:r>
              <a:rPr lang="en-IE" sz="1150" dirty="0">
                <a:ea typeface="Calibri" panose="020F0502020204030204" pitchFamily="34" charset="0"/>
              </a:rPr>
              <a:t>.</a:t>
            </a:r>
          </a:p>
          <a:p>
            <a:pPr algn="l" rtl="0">
              <a:lnSpc>
                <a:spcPts val="1320"/>
              </a:lnSpc>
            </a:pPr>
            <a:endParaRPr lang="en-IE" sz="1150" dirty="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805900" y="7661931"/>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913276" y="7882731"/>
            <a:ext cx="5817704" cy="268663"/>
          </a:xfrm>
          <a:prstGeom prst="rect">
            <a:avLst/>
          </a:prstGeom>
          <a:noFill/>
        </p:spPr>
        <p:txBody>
          <a:bodyPr wrap="square">
            <a:spAutoFit/>
          </a:bodyPr>
          <a:lstStyle/>
          <a:p>
            <a:pPr algn="l" rtl="0">
              <a:lnSpc>
                <a:spcPts val="1220"/>
              </a:lnSpc>
            </a:pPr>
            <a:r>
              <a:rPr lang="en-IE" b="1">
                <a:solidFill>
                  <a:schemeClr val="bg1"/>
                </a:solidFill>
                <a:ea typeface="Calibri" panose="020F0502020204030204" pitchFamily="34" charset="0"/>
              </a:rPr>
              <a:t>Läpinäkyvyys</a:t>
            </a:r>
          </a:p>
        </p:txBody>
      </p:sp>
      <p:sp>
        <p:nvSpPr>
          <p:cNvPr id="4" name="Freeform 3">
            <a:extLst>
              <a:ext uri="{FF2B5EF4-FFF2-40B4-BE49-F238E27FC236}">
                <a16:creationId xmlns:a16="http://schemas.microsoft.com/office/drawing/2014/main" id="{35DBF5D8-A6B3-0342-EEA8-158CE90C1EEB}"/>
              </a:ext>
            </a:extLst>
          </p:cNvPr>
          <p:cNvSpPr/>
          <p:nvPr/>
        </p:nvSpPr>
        <p:spPr>
          <a:xfrm>
            <a:off x="1197069"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544902" y="1702785"/>
            <a:ext cx="5817704" cy="422552"/>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Tehokkaan</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brändi-identiteetin</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luominen</a:t>
            </a: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grpSp>
        <p:nvGrpSpPr>
          <p:cNvPr id="12" name="Group 11">
            <a:extLst>
              <a:ext uri="{FF2B5EF4-FFF2-40B4-BE49-F238E27FC236}">
                <a16:creationId xmlns:a16="http://schemas.microsoft.com/office/drawing/2014/main" id="{E24DCC04-664D-4214-D51B-CB5681BDF0E2}"/>
              </a:ext>
            </a:extLst>
          </p:cNvPr>
          <p:cNvGrpSpPr/>
          <p:nvPr/>
        </p:nvGrpSpPr>
        <p:grpSpPr>
          <a:xfrm flipV="1">
            <a:off x="-34957" y="385706"/>
            <a:ext cx="498763" cy="104373"/>
            <a:chOff x="3931516" y="7479258"/>
            <a:chExt cx="497571" cy="104123"/>
          </a:xfrm>
          <a:solidFill>
            <a:schemeClr val="tx1"/>
          </a:solidFill>
        </p:grpSpPr>
        <p:cxnSp>
          <p:nvCxnSpPr>
            <p:cNvPr id="13" name="Straight Connector 12">
              <a:extLst>
                <a:ext uri="{FF2B5EF4-FFF2-40B4-BE49-F238E27FC236}">
                  <a16:creationId xmlns:a16="http://schemas.microsoft.com/office/drawing/2014/main" id="{BD616257-D64A-5A7B-06FE-C265920A3582}"/>
                </a:ext>
              </a:extLst>
            </p:cNvPr>
            <p:cNvCxnSpPr>
              <a:cxnSpLocks/>
            </p:cNvCxnSpPr>
            <p:nvPr/>
          </p:nvCxnSpPr>
          <p:spPr>
            <a:xfrm>
              <a:off x="3931516" y="7531319"/>
              <a:ext cx="43050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B492FC0-9656-0282-F41C-4A280AFDFF45}"/>
                </a:ext>
              </a:extLst>
            </p:cNvPr>
            <p:cNvSpPr/>
            <p:nvPr/>
          </p:nvSpPr>
          <p:spPr>
            <a:xfrm>
              <a:off x="4324964" y="7479258"/>
              <a:ext cx="104123" cy="1041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2" name="TextBox 21">
            <a:extLst>
              <a:ext uri="{FF2B5EF4-FFF2-40B4-BE49-F238E27FC236}">
                <a16:creationId xmlns:a16="http://schemas.microsoft.com/office/drawing/2014/main" id="{4000E74F-78E7-648F-4CB8-AD1D01F54278}"/>
              </a:ext>
            </a:extLst>
          </p:cNvPr>
          <p:cNvSpPr txBox="1"/>
          <p:nvPr/>
        </p:nvSpPr>
        <p:spPr>
          <a:xfrm>
            <a:off x="471854" y="280130"/>
            <a:ext cx="6900053" cy="352404"/>
          </a:xfrm>
          <a:prstGeom prst="rect">
            <a:avLst/>
          </a:prstGeom>
          <a:noFill/>
        </p:spPr>
        <p:txBody>
          <a:bodyPr wrap="square">
            <a:spAutoFit/>
          </a:bodyPr>
          <a:lstStyle/>
          <a:p>
            <a:pPr algn="l" rtl="0">
              <a:lnSpc>
                <a:spcPts val="1960"/>
              </a:lnSpc>
            </a:pPr>
            <a:r>
              <a:rPr lang="en-IE" sz="2000" b="1" dirty="0" err="1">
                <a:solidFill>
                  <a:schemeClr val="bg1"/>
                </a:solidFill>
                <a:effectLst/>
                <a:latin typeface="Calibri" panose="020F0502020204030204" pitchFamily="34" charset="0"/>
                <a:ea typeface="Times New Roman" panose="02020603050405020304" pitchFamily="18" charset="0"/>
              </a:rPr>
              <a:t>Tässä</a:t>
            </a:r>
            <a:r>
              <a:rPr lang="en-IE" sz="2000" b="1" dirty="0">
                <a:solidFill>
                  <a:schemeClr val="bg1"/>
                </a:solidFill>
                <a:effectLst/>
                <a:latin typeface="Calibri" panose="020F0502020204030204" pitchFamily="34" charset="0"/>
                <a:ea typeface="Times New Roman" panose="02020603050405020304" pitchFamily="18" charset="0"/>
              </a:rPr>
              <a:t> on </a:t>
            </a:r>
            <a:r>
              <a:rPr lang="en-IE" sz="2000" b="1" dirty="0" err="1">
                <a:solidFill>
                  <a:schemeClr val="bg1"/>
                </a:solidFill>
                <a:effectLst/>
                <a:latin typeface="Calibri" panose="020F0502020204030204" pitchFamily="34" charset="0"/>
                <a:ea typeface="Times New Roman" panose="02020603050405020304" pitchFamily="18" charset="0"/>
              </a:rPr>
              <a:t>tarkempi</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selostus</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tämän</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luvun</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tärkeimmistä</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aiheista</a:t>
            </a:r>
            <a:r>
              <a:rPr lang="en-IE" sz="2000" b="1" dirty="0">
                <a:solidFill>
                  <a:schemeClr val="bg1"/>
                </a:solidFill>
                <a:effectLst/>
                <a:latin typeface="Calibri" panose="020F0502020204030204" pitchFamily="34" charset="0"/>
                <a:ea typeface="Times New Roman" panose="02020603050405020304" pitchFamily="18" charset="0"/>
              </a:rPr>
              <a:t>:</a:t>
            </a:r>
          </a:p>
        </p:txBody>
      </p:sp>
    </p:spTree>
    <p:extLst>
      <p:ext uri="{BB962C8B-B14F-4D97-AF65-F5344CB8AC3E}">
        <p14:creationId xmlns:p14="http://schemas.microsoft.com/office/powerpoint/2010/main" val="1366912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1A93C-CF68-75A8-E8DE-7AE593ACD7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2802"/>
            <a:ext cx="7560000" cy="10692000"/>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56119" y="1444552"/>
            <a:ext cx="6079197" cy="4522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48853" y="1756618"/>
            <a:ext cx="5645274" cy="403982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b="1" dirty="0">
                <a:solidFill>
                  <a:srgbClr val="F79037"/>
                </a:solidFill>
                <a:ea typeface="Calibri" panose="020F0502020204030204" pitchFamily="34" charset="0"/>
              </a:rPr>
              <a:t>Sisältömarkkinointi: </a:t>
            </a:r>
            <a:r>
              <a:rPr lang="fi-FI" sz="1150" dirty="0">
                <a:ea typeface="Calibri" panose="020F0502020204030204" pitchFamily="34" charset="0"/>
              </a:rPr>
              <a:t>Luo arvokasta ja informatiivista sisältöä, joka kouluttaa ja sitouttaa yleisöäsi eettisistä ruokakäytännöistä, kestävyydestä ja niihin liittyvistä aiheista. Käytä blogikirjoituksia, artikkeleita, videoita ja infografiikkaa vahvistaaksesi asiantuntemustasi ja rakentaaksesi luottamusta kohdemarkkinoitasi kohtaan. (</a:t>
            </a:r>
            <a:r>
              <a:rPr lang="fi-FI" sz="1150" dirty="0">
                <a:solidFill>
                  <a:schemeClr val="tx1"/>
                </a:solidFill>
                <a:ea typeface="Calibri" panose="020F0502020204030204" pitchFamily="34" charset="0"/>
              </a:rPr>
              <a:t>Day et ai. 2004)</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Sosiaalisen median markkinointi: </a:t>
            </a:r>
            <a:r>
              <a:rPr lang="fi-FI" sz="1150" dirty="0">
                <a:ea typeface="Calibri" panose="020F0502020204030204" pitchFamily="34" charset="0"/>
              </a:rPr>
              <a:t>Hyödynnä sosiaalisen median alustoja pitääksesi yhteyttä yleisöösi, jakaaksesi bränditarinasi ja osallistuaksesi keskusteluihin eettisistä ruokakäytännöistä. Käytä visuaalisesti houkuttelevaa sisältöä, käyttäjien luomaa sisältöä ja tarinankerrontaa rakentaaksesi aitoa ja uskollista seuraajaa.</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Vaikuttajakumppanuudet: </a:t>
            </a:r>
            <a:r>
              <a:rPr lang="fi-FI" sz="1150" dirty="0">
                <a:ea typeface="Calibri" panose="020F0502020204030204" pitchFamily="34" charset="0"/>
              </a:rPr>
              <a:t>Tee yhteistyötä vaikuttajien kanssa, jotka noudattavat eettisiä arvojasi ja joilla on relevantti yleisö. Yhteistyö vaikuttajien kanssa, jotka jakavat intohimosi kestävään kehitykseen ja eettisiin käytäntöihin, voi vahvistaa brändisi kattavuutta ja uskottavuutta.</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Tapahtumamarkkinointi ja yhteisötoiminta: </a:t>
            </a:r>
            <a:r>
              <a:rPr lang="fi-FI" sz="1150" dirty="0">
                <a:ea typeface="Calibri" panose="020F0502020204030204" pitchFamily="34" charset="0"/>
              </a:rPr>
              <a:t>Osallistu asiaankuuluviin alan tapahtumiin, messuihin ja yhteisöaloitteisiin lisätäksesi tietoisuutta tuotemerkistäsi ja ollaksesi yhteydessä kohdeyleisösi. Sponsoroi tai järjestä tapahtumia, jotka edistävät kestäviä ruokakäytäntöjä tai tukevat paikallisia yhteisöjä.</a:t>
            </a:r>
          </a:p>
          <a:p>
            <a:pPr algn="l" rtl="0">
              <a:lnSpc>
                <a:spcPts val="1320"/>
              </a:lnSpc>
            </a:pPr>
            <a:endParaRPr lang="fi-FI" sz="1150" dirty="0">
              <a:ea typeface="Calibri" panose="020F0502020204030204" pitchFamily="34" charset="0"/>
            </a:endParaRPr>
          </a:p>
          <a:p>
            <a:pPr algn="l" rtl="0">
              <a:lnSpc>
                <a:spcPts val="1320"/>
              </a:lnSpc>
            </a:pPr>
            <a:r>
              <a:rPr lang="fi-FI" sz="1150" b="1" dirty="0">
                <a:solidFill>
                  <a:srgbClr val="F79037"/>
                </a:solidFill>
                <a:ea typeface="Calibri" panose="020F0502020204030204" pitchFamily="34" charset="0"/>
              </a:rPr>
              <a:t>Sertifikaatit ja etiketit: </a:t>
            </a:r>
            <a:r>
              <a:rPr lang="fi-FI" sz="1150" dirty="0">
                <a:ea typeface="Calibri" panose="020F0502020204030204" pitchFamily="34" charset="0"/>
              </a:rPr>
              <a:t>Korosta asiaankuuluvia sertifikaatteja ja etikettejä, jotka vahvistavat eettiset käytäntösi. Kerro selkeästi yleisöllesi näiden sertifikaattien merkityksestä ja osoita sitoutumistasi avoimuuteen ja vastuullisiin liiketoimintakäytäntöihin.</a:t>
            </a:r>
          </a:p>
          <a:p>
            <a:pPr algn="l" rtl="0">
              <a:lnSpc>
                <a:spcPts val="1320"/>
              </a:lnSpc>
            </a:pPr>
            <a:endParaRPr lang="en-IE" sz="1150" dirty="0">
              <a:ea typeface="Calibri" panose="020F0502020204030204" pitchFamily="34" charset="0"/>
            </a:endParaRPr>
          </a:p>
          <a:p>
            <a:pPr algn="l" rtl="0">
              <a:lnSpc>
                <a:spcPts val="1320"/>
              </a:lnSpc>
            </a:pPr>
            <a:r>
              <a:rPr lang="en-IE" sz="1150" dirty="0">
                <a:ea typeface="Calibri" panose="020F0502020204030204" pitchFamily="34" charset="0"/>
              </a:rPr>
              <a:t> </a:t>
            </a:r>
          </a:p>
          <a:p>
            <a:pPr algn="l" rtl="0">
              <a:lnSpc>
                <a:spcPts val="1320"/>
              </a:lnSpc>
            </a:pPr>
            <a:endParaRPr lang="en-IE" sz="1150" dirty="0">
              <a:ea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lgn="l" rtl="0"/>
              <a:t>59</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1"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6680674"/>
            <a:ext cx="6065750" cy="136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35406" y="6983086"/>
            <a:ext cx="5645273" cy="915820"/>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150" b="1" dirty="0">
                <a:solidFill>
                  <a:srgbClr val="F79037"/>
                </a:solidFill>
                <a:ea typeface="Calibri" panose="020F0502020204030204" pitchFamily="34" charset="0"/>
              </a:rPr>
              <a:t>Aitojen ihmissuhteiden rakentaminen</a:t>
            </a:r>
            <a:r>
              <a:rPr lang="fi-FI" sz="1150" dirty="0">
                <a:ea typeface="Calibri" panose="020F0502020204030204" pitchFamily="34" charset="0"/>
              </a:rPr>
              <a:t>: Ole vuorovaikutuksessa asiakkaidesi kanssa eri kanavien ja kosketuspisteiden, kuten sosiaalisen median, sähköpostiuutiskirjeiden tai myymäläkokemusten kautta. Vastaa heidän tiedusteluihinsa, palautteisiinsa ja arvosteluihinsa nopeasti ja aidosti. Personoi viestintäsi, jotta asiakkaat tuntevat olonsa arvostetuiksi ja yhteytetyiksi brändiisi (Kotler 2016).</a:t>
            </a:r>
          </a:p>
          <a:p>
            <a:pPr algn="l" rtl="0">
              <a:lnSpc>
                <a:spcPts val="1320"/>
              </a:lnSpc>
            </a:pPr>
            <a:endParaRPr lang="en-IE" sz="1150" dirty="0">
              <a:ea typeface="Calibri" panose="020F0502020204030204" pitchFamily="34" charset="0"/>
            </a:endParaRPr>
          </a:p>
          <a:p>
            <a:pPr algn="l" rtl="0">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187185" y="6307341"/>
            <a:ext cx="2435195"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Freeform 3">
            <a:extLst>
              <a:ext uri="{FF2B5EF4-FFF2-40B4-BE49-F238E27FC236}">
                <a16:creationId xmlns:a16="http://schemas.microsoft.com/office/drawing/2014/main" id="{35DBF5D8-A6B3-0342-EEA8-158CE90C1EEB}"/>
              </a:ext>
            </a:extLst>
          </p:cNvPr>
          <p:cNvSpPr/>
          <p:nvPr/>
        </p:nvSpPr>
        <p:spPr>
          <a:xfrm>
            <a:off x="1219200"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35406" y="1278309"/>
            <a:ext cx="5817704" cy="576440"/>
          </a:xfrm>
          <a:prstGeom prst="rect">
            <a:avLst/>
          </a:prstGeom>
          <a:noFill/>
        </p:spPr>
        <p:txBody>
          <a:bodyPr wrap="square">
            <a:spAutoFit/>
          </a:bodyPr>
          <a:lstStyle/>
          <a:p>
            <a:pPr algn="l" rtl="0">
              <a:lnSpc>
                <a:spcPts val="1220"/>
              </a:lnSpc>
            </a:pPr>
            <a:r>
              <a:rPr lang="fi-FI" b="1" dirty="0">
                <a:solidFill>
                  <a:schemeClr val="bg1"/>
                </a:solidFill>
                <a:ea typeface="Calibri" panose="020F0502020204030204" pitchFamily="34" charset="0"/>
              </a:rPr>
              <a:t>Markkinointistrategiat</a:t>
            </a:r>
          </a:p>
          <a:p>
            <a:pPr algn="l" rtl="0">
              <a:lnSpc>
                <a:spcPts val="1220"/>
              </a:lnSpc>
            </a:pP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sp>
        <p:nvSpPr>
          <p:cNvPr id="2" name="Freeform 1">
            <a:extLst>
              <a:ext uri="{FF2B5EF4-FFF2-40B4-BE49-F238E27FC236}">
                <a16:creationId xmlns:a16="http://schemas.microsoft.com/office/drawing/2014/main" id="{5586E5C4-2D88-08A0-4C71-EDBC21FB67DA}"/>
              </a:ext>
            </a:extLst>
          </p:cNvPr>
          <p:cNvSpPr/>
          <p:nvPr/>
        </p:nvSpPr>
        <p:spPr>
          <a:xfrm flipH="1">
            <a:off x="2943640" y="6311807"/>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 name="TextBox 6">
            <a:extLst>
              <a:ext uri="{FF2B5EF4-FFF2-40B4-BE49-F238E27FC236}">
                <a16:creationId xmlns:a16="http://schemas.microsoft.com/office/drawing/2014/main" id="{B59E1D17-E30D-6104-3523-CD29DAFD03FE}"/>
              </a:ext>
            </a:extLst>
          </p:cNvPr>
          <p:cNvSpPr txBox="1"/>
          <p:nvPr/>
        </p:nvSpPr>
        <p:spPr>
          <a:xfrm>
            <a:off x="2989679" y="6471459"/>
            <a:ext cx="4245511" cy="422552"/>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Asiakkaiden</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sitoutuminen</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ja</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uskollisuus</a:t>
            </a: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sp>
        <p:nvSpPr>
          <p:cNvPr id="3" name="Rectangle 2">
            <a:extLst>
              <a:ext uri="{FF2B5EF4-FFF2-40B4-BE49-F238E27FC236}">
                <a16:creationId xmlns:a16="http://schemas.microsoft.com/office/drawing/2014/main" id="{9DCE6C67-DAA4-1160-F9D1-C1DD1610B26B}"/>
              </a:ext>
            </a:extLst>
          </p:cNvPr>
          <p:cNvSpPr/>
          <p:nvPr/>
        </p:nvSpPr>
        <p:spPr>
          <a:xfrm>
            <a:off x="753685" y="8183877"/>
            <a:ext cx="6065750" cy="809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4">
            <a:extLst>
              <a:ext uri="{FF2B5EF4-FFF2-40B4-BE49-F238E27FC236}">
                <a16:creationId xmlns:a16="http://schemas.microsoft.com/office/drawing/2014/main" id="{26BD7A1C-FB2D-4D04-4EEB-68A8BA37DF99}"/>
              </a:ext>
            </a:extLst>
          </p:cNvPr>
          <p:cNvSpPr txBox="1">
            <a:spLocks/>
          </p:cNvSpPr>
          <p:nvPr/>
        </p:nvSpPr>
        <p:spPr>
          <a:xfrm>
            <a:off x="866350" y="8281416"/>
            <a:ext cx="4246659" cy="42681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fi-FI" sz="1800" b="1"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MARKKINOINTISTRATEGIAN MALLI</a:t>
            </a:r>
            <a:r>
              <a:rPr lang="fi-FI" sz="1800"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a:t>
            </a:r>
            <a:endParaRPr lang="fi-FI" sz="1800" dirty="0">
              <a:solidFill>
                <a:srgbClr val="F79037"/>
              </a:solidFill>
              <a:ea typeface="Calibri" panose="020F0502020204030204" pitchFamily="34" charset="0"/>
            </a:endParaRPr>
          </a:p>
          <a:p>
            <a:pPr algn="l" rtl="0">
              <a:lnSpc>
                <a:spcPts val="1320"/>
              </a:lnSpc>
            </a:pPr>
            <a:r>
              <a:rPr lang="fi-FI" sz="1150" dirty="0">
                <a:ea typeface="Calibri" panose="020F0502020204030204" pitchFamily="34" charset="0"/>
              </a:rPr>
              <a:t>Katsomalla tavoitteita, segmenttejä, sijoittelua ja ohjelmia auttaa kehittämään markkinointistrategiaasi</a:t>
            </a:r>
          </a:p>
        </p:txBody>
      </p:sp>
      <p:grpSp>
        <p:nvGrpSpPr>
          <p:cNvPr id="9" name="Graphic 4">
            <a:extLst>
              <a:ext uri="{FF2B5EF4-FFF2-40B4-BE49-F238E27FC236}">
                <a16:creationId xmlns:a16="http://schemas.microsoft.com/office/drawing/2014/main" id="{F454C996-F146-888B-CD1B-E19E3A13A649}"/>
              </a:ext>
            </a:extLst>
          </p:cNvPr>
          <p:cNvGrpSpPr/>
          <p:nvPr/>
        </p:nvGrpSpPr>
        <p:grpSpPr>
          <a:xfrm rot="19088255">
            <a:off x="5363535" y="8259111"/>
            <a:ext cx="340780" cy="658854"/>
            <a:chOff x="9129274" y="2719113"/>
            <a:chExt cx="717139" cy="1386497"/>
          </a:xfrm>
          <a:solidFill>
            <a:srgbClr val="000000"/>
          </a:solidFill>
        </p:grpSpPr>
        <p:grpSp>
          <p:nvGrpSpPr>
            <p:cNvPr id="10" name="Graphic 4">
              <a:extLst>
                <a:ext uri="{FF2B5EF4-FFF2-40B4-BE49-F238E27FC236}">
                  <a16:creationId xmlns:a16="http://schemas.microsoft.com/office/drawing/2014/main" id="{09169F36-53FB-066F-31B4-C0AEBF677A5B}"/>
                </a:ext>
              </a:extLst>
            </p:cNvPr>
            <p:cNvGrpSpPr/>
            <p:nvPr/>
          </p:nvGrpSpPr>
          <p:grpSpPr>
            <a:xfrm>
              <a:off x="9159507" y="2719113"/>
              <a:ext cx="446280" cy="440141"/>
              <a:chOff x="9159507" y="2719113"/>
              <a:chExt cx="446280" cy="440141"/>
            </a:xfrm>
            <a:grpFill/>
          </p:grpSpPr>
          <p:sp>
            <p:nvSpPr>
              <p:cNvPr id="23" name="Freeform 44">
                <a:extLst>
                  <a:ext uri="{FF2B5EF4-FFF2-40B4-BE49-F238E27FC236}">
                    <a16:creationId xmlns:a16="http://schemas.microsoft.com/office/drawing/2014/main" id="{B027D5FE-39A5-F36C-CD04-C5D0623A3AB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4" name="Freeform 45">
                <a:extLst>
                  <a:ext uri="{FF2B5EF4-FFF2-40B4-BE49-F238E27FC236}">
                    <a16:creationId xmlns:a16="http://schemas.microsoft.com/office/drawing/2014/main" id="{B1DB453D-3A59-0D68-BA37-18DD9BD98E8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7EA515A4-237D-1DE0-9CF2-35E3A6BC689B}"/>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46BF1941-DBA8-F9CE-A154-78EBED12228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4773EA8E-AFF9-4BD6-BE24-C773B2856B9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B0350AA2-974C-5A1A-509E-0932FCC554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535459D6-F8BD-24B0-784F-B78498C60C2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FE3293F7-7770-145E-21A3-E077ED6D19E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8" name="Freeform 42">
                <a:extLst>
                  <a:ext uri="{FF2B5EF4-FFF2-40B4-BE49-F238E27FC236}">
                    <a16:creationId xmlns:a16="http://schemas.microsoft.com/office/drawing/2014/main" id="{AA5091D3-3424-C627-EDD3-F0B4ECB0FC1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2" name="Freeform 43">
                <a:extLst>
                  <a:ext uri="{FF2B5EF4-FFF2-40B4-BE49-F238E27FC236}">
                    <a16:creationId xmlns:a16="http://schemas.microsoft.com/office/drawing/2014/main" id="{073E2182-E707-3AE1-B6BC-5C48D93CF41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4257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99190" y="908515"/>
            <a:ext cx="4095877" cy="946746"/>
          </a:xfrm>
        </p:spPr>
        <p:txBody>
          <a:bodyPr/>
          <a:lstStyle/>
          <a:p>
            <a:pPr algn="l" rtl="0"/>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Johdanto</a:t>
            </a: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01</a:t>
            </a:r>
            <a:endParaRPr lang="en-US" sz="8800">
              <a:solidFill>
                <a:srgbClr val="F79037"/>
              </a:solidFill>
            </a:endParaRPr>
          </a:p>
        </p:txBody>
      </p:sp>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560167" y="8195720"/>
            <a:ext cx="6439339" cy="1825875"/>
          </a:xfrm>
        </p:spPr>
        <p:txBody>
          <a:bodyPr numCol="2"/>
          <a:lstStyle/>
          <a:p>
            <a:pPr rtl="0">
              <a:lnSpc>
                <a:spcPts val="1320"/>
              </a:lnSpc>
            </a:pPr>
            <a:r>
              <a:rPr lang="en-US" sz="1150" b="1" dirty="0"/>
              <a:t>Tämä käsikirja on laadittu ymmärtäen, että elintarviketeollisuudella on merkittävä rooli yhteiskuntamme, taloutemme ja ympäristömme </a:t>
            </a:r>
            <a:r>
              <a:rPr lang="en-US" sz="1150" b="1" dirty="0" err="1"/>
              <a:t>muokkaamisessa</a:t>
            </a:r>
            <a:r>
              <a:rPr lang="en-US" sz="1150" b="1" dirty="0"/>
              <a:t>. </a:t>
            </a:r>
            <a:r>
              <a:rPr lang="en-US" sz="1150" dirty="0"/>
              <a:t>Se </a:t>
            </a:r>
            <a:r>
              <a:rPr lang="en-US" sz="1150" dirty="0" err="1"/>
              <a:t>tunnistaa</a:t>
            </a:r>
            <a:r>
              <a:rPr lang="en-US" sz="1150" dirty="0"/>
              <a:t> </a:t>
            </a:r>
            <a:r>
              <a:rPr lang="en-US" sz="1150" dirty="0" err="1"/>
              <a:t>tietoisten</a:t>
            </a:r>
            <a:r>
              <a:rPr lang="en-US" sz="1150" dirty="0"/>
              <a:t> </a:t>
            </a:r>
            <a:r>
              <a:rPr lang="en-US" sz="1150" dirty="0" err="1"/>
              <a:t>kuluttajien</a:t>
            </a:r>
            <a:r>
              <a:rPr lang="en-US" sz="1150" dirty="0"/>
              <a:t> </a:t>
            </a:r>
            <a:r>
              <a:rPr lang="en-US" sz="1150" dirty="0" err="1"/>
              <a:t>kasvavan</a:t>
            </a:r>
            <a:r>
              <a:rPr lang="en-US" sz="1150" dirty="0"/>
              <a:t> </a:t>
            </a:r>
            <a:r>
              <a:rPr lang="en-US" sz="1150" dirty="0" err="1"/>
              <a:t>kysynnän</a:t>
            </a:r>
            <a:r>
              <a:rPr lang="en-US" sz="1150" dirty="0"/>
              <a:t>, jotka etsivät kestäviä, vastuullisia ja eettisesti tuotettuja ruokavaihtoehtoja.</a:t>
            </a:r>
          </a:p>
          <a:p>
            <a:pPr rtl="0">
              <a:lnSpc>
                <a:spcPts val="1320"/>
              </a:lnSpc>
            </a:pPr>
            <a:endParaRPr lang="en-US" sz="1150" dirty="0"/>
          </a:p>
          <a:p>
            <a:pPr rtl="0">
              <a:lnSpc>
                <a:spcPts val="1320"/>
              </a:lnSpc>
            </a:pPr>
            <a:endParaRPr lang="en-US" sz="1150" dirty="0"/>
          </a:p>
          <a:p>
            <a:pPr rtl="0">
              <a:lnSpc>
                <a:spcPts val="1320"/>
              </a:lnSpc>
            </a:pPr>
            <a:endParaRPr lang="en-US" sz="1150" dirty="0"/>
          </a:p>
          <a:p>
            <a:pPr rtl="0">
              <a:lnSpc>
                <a:spcPts val="1320"/>
              </a:lnSpc>
            </a:pPr>
            <a:r>
              <a:rPr lang="en-US" sz="1150" dirty="0" err="1"/>
              <a:t>Elintarvikealan</a:t>
            </a:r>
            <a:r>
              <a:rPr lang="en-US" sz="1150" dirty="0"/>
              <a:t> </a:t>
            </a:r>
            <a:r>
              <a:rPr lang="en-US" sz="1150" dirty="0" err="1"/>
              <a:t>yrittäjänä</a:t>
            </a:r>
            <a:r>
              <a:rPr lang="en-US" sz="1150" dirty="0"/>
              <a:t> sinulla on ainutlaatuinen mahdollisuus vaikuttaa maailmaan yrityksesi kautta. </a:t>
            </a:r>
            <a:r>
              <a:rPr lang="en-US" sz="1150" dirty="0" err="1"/>
              <a:t>Olitpa</a:t>
            </a:r>
            <a:r>
              <a:rPr lang="en-US" sz="1150" dirty="0"/>
              <a:t> </a:t>
            </a:r>
            <a:r>
              <a:rPr lang="en-US" sz="1150" dirty="0" err="1"/>
              <a:t>perustamassa</a:t>
            </a:r>
            <a:r>
              <a:rPr lang="en-US" sz="1150" dirty="0"/>
              <a:t> uutta yritystä tai monipuolistamassa eettistä elintarvikealaa, tämä käsikirja toimii oppaana, joka tarjoaa korvaamattomia oivalluksia, käytännön ohjeita ja todistettuja strategioita, jotka auttavat sinua navigoimaan eettisen elintarvikeyrityksen rakentamisen </a:t>
            </a:r>
            <a:r>
              <a:rPr lang="en-US" sz="1150" dirty="0" err="1"/>
              <a:t>monimutkaisissa</a:t>
            </a:r>
            <a:r>
              <a:rPr lang="en-US" sz="1150" dirty="0"/>
              <a:t> </a:t>
            </a:r>
            <a:r>
              <a:rPr lang="en-US" sz="1150" dirty="0" err="1"/>
              <a:t>kysymyksissä</a:t>
            </a:r>
            <a:r>
              <a:rPr lang="en-US" sz="1150" dirty="0"/>
              <a:t> Euroopan tasolla.</a:t>
            </a:r>
          </a:p>
        </p:txBody>
      </p:sp>
      <p:sp>
        <p:nvSpPr>
          <p:cNvPr id="50" name="Freeform 49">
            <a:extLst>
              <a:ext uri="{FF2B5EF4-FFF2-40B4-BE49-F238E27FC236}">
                <a16:creationId xmlns:a16="http://schemas.microsoft.com/office/drawing/2014/main" id="{915C6AF2-5250-DF7E-8CF2-78DFD17F72F1}"/>
              </a:ext>
            </a:extLst>
          </p:cNvPr>
          <p:cNvSpPr/>
          <p:nvPr/>
        </p:nvSpPr>
        <p:spPr>
          <a:xfrm>
            <a:off x="0" y="1960837"/>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dirty="0">
              <a:latin typeface="Calibri" panose="020F0502020204030204" pitchFamily="34" charset="0"/>
            </a:endParaRPr>
          </a:p>
        </p:txBody>
      </p:sp>
      <p:sp>
        <p:nvSpPr>
          <p:cNvPr id="52" name="Freeform 51">
            <a:extLst>
              <a:ext uri="{FF2B5EF4-FFF2-40B4-BE49-F238E27FC236}">
                <a16:creationId xmlns:a16="http://schemas.microsoft.com/office/drawing/2014/main" id="{3A9F6315-5F1C-7AEA-D5F1-244E9EBA5A51}"/>
              </a:ext>
            </a:extLst>
          </p:cNvPr>
          <p:cNvSpPr/>
          <p:nvPr/>
        </p:nvSpPr>
        <p:spPr>
          <a:xfrm>
            <a:off x="469159" y="5345906"/>
            <a:ext cx="4312251" cy="2477987"/>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53" name="TextBox 52">
            <a:extLst>
              <a:ext uri="{FF2B5EF4-FFF2-40B4-BE49-F238E27FC236}">
                <a16:creationId xmlns:a16="http://schemas.microsoft.com/office/drawing/2014/main" id="{274EC544-AD3B-A6BD-2EDE-DADDBD789797}"/>
              </a:ext>
            </a:extLst>
          </p:cNvPr>
          <p:cNvSpPr txBox="1"/>
          <p:nvPr/>
        </p:nvSpPr>
        <p:spPr>
          <a:xfrm>
            <a:off x="655727" y="5577124"/>
            <a:ext cx="4000939" cy="2246769"/>
          </a:xfrm>
          <a:prstGeom prst="rect">
            <a:avLst/>
          </a:prstGeom>
          <a:noFill/>
        </p:spPr>
        <p:txBody>
          <a:bodyPr wrap="square">
            <a:spAutoFit/>
          </a:bodyPr>
          <a:lstStyle/>
          <a:p>
            <a:pPr algn="l" rtl="0"/>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Tervetuloa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Innovatiivisen Eettisen Elintarvikeyrittäjyyden </a:t>
            </a:r>
            <a:r>
              <a:rPr lang="fi-FI" sz="2000" b="1" dirty="0">
                <a:solidFill>
                  <a:schemeClr val="bg1"/>
                </a:solidFill>
                <a:latin typeface="Calibri" panose="020F0502020204030204" pitchFamily="34" charset="0"/>
                <a:ea typeface="Calibri" panose="020F0502020204030204" pitchFamily="34" charset="0"/>
                <a:cs typeface="Calibri" panose="020F0502020204030204" pitchFamily="34" charset="0"/>
              </a:rPr>
              <a:t>K</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äsikirjaan</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kattavaan kokoelmaan, joka on suunniteltu erityisesti elintarvikealan yrittäjille ja jotka ovat intohimoisia eettisten elintarvikeyritysten kehittäjiä ja kasvattajia.</a:t>
            </a:r>
            <a:endParaRPr lang="fi-FI" sz="2000" dirty="0">
              <a:solidFill>
                <a:schemeClr val="bg1"/>
              </a:solidFill>
              <a:latin typeface="Calibri" panose="020F0502020204030204" pitchFamily="34" charset="0"/>
              <a:cs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a:t>
            </a:fld>
            <a:endParaRPr lang="en-US" sz="900">
              <a:solidFill>
                <a:schemeClr val="tx1"/>
              </a:solidFill>
            </a:endParaRPr>
          </a:p>
        </p:txBody>
      </p:sp>
    </p:spTree>
    <p:extLst>
      <p:ext uri="{BB962C8B-B14F-4D97-AF65-F5344CB8AC3E}">
        <p14:creationId xmlns:p14="http://schemas.microsoft.com/office/powerpoint/2010/main" val="756057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10</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Oikeudelliset ja sääntelyyn liittyvät näkökohdat</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60</a:t>
            </a:fld>
            <a:endParaRPr lang="en-US" sz="900">
              <a:solidFill>
                <a:schemeClr val="tx1"/>
              </a:solidFill>
            </a:endParaRPr>
          </a:p>
        </p:txBody>
      </p:sp>
    </p:spTree>
    <p:extLst>
      <p:ext uri="{BB962C8B-B14F-4D97-AF65-F5344CB8AC3E}">
        <p14:creationId xmlns:p14="http://schemas.microsoft.com/office/powerpoint/2010/main" val="1632818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2AB00-347E-6EB1-5B91-DA8E218F72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 y="1969399"/>
            <a:ext cx="4346825" cy="7559695"/>
          </a:xfrm>
          <a:prstGeom prst="rect">
            <a:avLst/>
          </a:prstGeom>
        </p:spPr>
      </p:pic>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73859" y="7013503"/>
            <a:ext cx="2434689" cy="2515591"/>
          </a:xfrm>
        </p:spPr>
        <p:txBody>
          <a:bodyPr numCol="1"/>
          <a:lstStyle/>
          <a:p>
            <a:pPr rtl="0">
              <a:lnSpc>
                <a:spcPts val="1320"/>
              </a:lnSpc>
            </a:pPr>
            <a:r>
              <a:rPr lang="fi-FI" sz="1150" dirty="0"/>
              <a:t>Kerromme myös, kuinka pysyt ajan tasalla muuttuvista käytännöistä ja säännöksistä varmistaaksesi, että yrityksesi pysyy vaatimusten mukaisena. Tämä luku tarjoaa syvällisen katsauksen eettisten elintarvikeyritysten toimintaa ohjaavaan lainsäädäntöön ja sääntelyyn. Näiden lakien ymmärtäminen auttaa sinua välttämään rangaistuksia, mutta myös auttaa rakentamaan luottamusta asiakkaidesi ja sidosryhmiesi kanssa.</a:t>
            </a:r>
          </a:p>
          <a:p>
            <a:pPr rtl="0">
              <a:lnSpc>
                <a:spcPts val="1320"/>
              </a:lnSpc>
            </a:pPr>
            <a:endParaRPr lang="en-US" sz="1150" dirty="0"/>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61</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2430292" y="3532128"/>
            <a:ext cx="4804898" cy="3286683"/>
            <a:chOff x="141575" y="481772"/>
            <a:chExt cx="4412840" cy="2339889"/>
          </a:xfrm>
        </p:grpSpPr>
        <p:sp>
          <p:nvSpPr>
            <p:cNvPr id="2" name="Freeform 1">
              <a:extLst>
                <a:ext uri="{FF2B5EF4-FFF2-40B4-BE49-F238E27FC236}">
                  <a16:creationId xmlns:a16="http://schemas.microsoft.com/office/drawing/2014/main" id="{F57E95C6-3FD7-DE5E-8EAB-6F8FDEDC57D0}"/>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2834150" y="4205973"/>
            <a:ext cx="4322152" cy="1938992"/>
          </a:xfrm>
          <a:prstGeom prst="rect">
            <a:avLst/>
          </a:prstGeom>
          <a:noFill/>
        </p:spPr>
        <p:txBody>
          <a:bodyPr wrap="square">
            <a:spAutoFit/>
          </a:bodyPr>
          <a:lstStyle/>
          <a:p>
            <a:pPr algn="l" rtl="0"/>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Tämä luku tarjoaa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kattavan yleiskatsauksen</a:t>
            </a:r>
            <a:r>
              <a:rPr lang="fi-FI"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eettisen elintarvikeyrityksen harjoittamisen laillisuuteen</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mukaan lukien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elintarviketurvallisuusmääräykset, työlait</a:t>
            </a:r>
            <a:r>
              <a:rPr lang="fi-FI"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ja </a:t>
            </a:r>
            <a:r>
              <a:rPr lang="fi-FI"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sertifiointivaatimukset.</a:t>
            </a:r>
            <a:endParaRPr lang="fi-FI" sz="2000" b="1" dirty="0">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rtl="0"/>
            <a:r>
              <a:rPr lang="en-US" altLang="en-US" sz="2800" dirty="0" err="1">
                <a:solidFill>
                  <a:schemeClr val="tx1"/>
                </a:solidFill>
                <a:ea typeface="Calibri" panose="020F0502020204030204" pitchFamily="34" charset="0"/>
              </a:rPr>
              <a:t>Oikeudelliset</a:t>
            </a:r>
            <a:r>
              <a:rPr lang="en-US" altLang="en-US" sz="2800" dirty="0">
                <a:solidFill>
                  <a:schemeClr val="tx1"/>
                </a:solidFill>
                <a:ea typeface="Calibri" panose="020F0502020204030204" pitchFamily="34" charset="0"/>
              </a:rPr>
              <a:t> ja </a:t>
            </a:r>
            <a:r>
              <a:rPr lang="en-US" altLang="en-US" sz="2800" dirty="0" err="1">
                <a:solidFill>
                  <a:schemeClr val="tx1"/>
                </a:solidFill>
                <a:ea typeface="Calibri" panose="020F0502020204030204" pitchFamily="34" charset="0"/>
              </a:rPr>
              <a:t>sääntelyyn</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liittyvät</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näkökohdat</a:t>
            </a:r>
            <a:endParaRPr lang="en-US" altLang="en-US" sz="2800" dirty="0">
              <a:solidFill>
                <a:schemeClr val="tx1"/>
              </a:solidFill>
              <a:ea typeface="Calibri" panose="020F0502020204030204" pitchFamily="34" charset="0"/>
            </a:endParaRPr>
          </a:p>
          <a:p>
            <a:pPr algn="r" rtl="0"/>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50850" y="700124"/>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rgbClr val="F1A0C2"/>
                </a:solidFill>
              </a:rPr>
              <a:t>10</a:t>
            </a:r>
            <a:endParaRPr lang="en-US" sz="8800" dirty="0">
              <a:solidFill>
                <a:srgbClr val="F1A0C2"/>
              </a:solidFill>
            </a:endParaRPr>
          </a:p>
        </p:txBody>
      </p:sp>
    </p:spTree>
    <p:extLst>
      <p:ext uri="{BB962C8B-B14F-4D97-AF65-F5344CB8AC3E}">
        <p14:creationId xmlns:p14="http://schemas.microsoft.com/office/powerpoint/2010/main" val="781013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98CA3-32F9-665A-8820-680AA342F1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072"/>
            <a:ext cx="7559675" cy="2548044"/>
          </a:xfrm>
          <a:prstGeom prst="rect">
            <a:avLst/>
          </a:prstGeom>
        </p:spPr>
      </p:pic>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62</a:t>
            </a:fld>
            <a:endParaRPr lang="en-US" sz="900">
              <a:solidFill>
                <a:schemeClr val="tx1"/>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1811618" y="2764264"/>
            <a:ext cx="5423571" cy="7595926"/>
          </a:xfrm>
          <a:prstGeom prst="rect">
            <a:avLst/>
          </a:prstGeom>
          <a:noFill/>
        </p:spPr>
        <p:txBody>
          <a:bodyPr wrap="square" lIns="91440" tIns="45720" rIns="91440" bIns="45720" anchor="t">
            <a:spAutoFit/>
          </a:bodyPr>
          <a:lstStyle/>
          <a:p>
            <a:pPr algn="l" rtl="0">
              <a:tabLst>
                <a:tab pos="177800" algn="l"/>
              </a:tabLst>
            </a:pPr>
            <a:r>
              <a:rPr lang="fi-FI" sz="1320" b="1" dirty="0">
                <a:highlight>
                  <a:srgbClr val="F1A0C2"/>
                </a:highlight>
                <a:latin typeface="Calibri" panose="020F0502020204030204" pitchFamily="34" charset="0"/>
                <a:cs typeface="Calibri" panose="020F0502020204030204" pitchFamily="34" charset="0"/>
              </a:rPr>
              <a:t>Elintarviketurvallisuusmääräykset:</a:t>
            </a:r>
            <a:r>
              <a:rPr lang="fi-FI" sz="1320" b="1" dirty="0">
                <a:latin typeface="Calibri" panose="020F0502020204030204" pitchFamily="34" charset="0"/>
                <a:cs typeface="Calibri" panose="020F0502020204030204" pitchFamily="34" charset="0"/>
              </a:rPr>
              <a:t> </a:t>
            </a:r>
            <a:r>
              <a:rPr lang="fi-FI" sz="1320" dirty="0">
                <a:latin typeface="Calibri" panose="020F0502020204030204" pitchFamily="34" charset="0"/>
                <a:cs typeface="Calibri" panose="020F0502020204030204" pitchFamily="34" charset="0"/>
              </a:rPr>
              <a:t>Elintarviketurvallisuusmääräysten noudattaminen on elintärkeää kaikille elintarvikealan yrityksille. Perehdymme erityisiin eurooppalaisiin elintarviketurvallisuusmääräyksiin, joita sinun on noudatettava, mukaan lukien hygieniastandardit, elintarvikkeiden käsittely- ja säilytysmenettelyt sekä allergeenien merkintävaatimukset.</a:t>
            </a:r>
          </a:p>
          <a:p>
            <a:pPr algn="l" rtl="0">
              <a:tabLst>
                <a:tab pos="177800" algn="l"/>
              </a:tabLst>
            </a:pPr>
            <a:endParaRPr lang="fi-FI" sz="1320" dirty="0">
              <a:latin typeface="Calibri" panose="020F0502020204030204" pitchFamily="34" charset="0"/>
              <a:cs typeface="Calibri" panose="020F0502020204030204" pitchFamily="34" charset="0"/>
            </a:endParaRPr>
          </a:p>
          <a:p>
            <a:pPr>
              <a:tabLst>
                <a:tab pos="177800" algn="l"/>
              </a:tabLst>
            </a:pPr>
            <a:endParaRPr lang="fi-FI" sz="1300" dirty="0">
              <a:latin typeface="Calibri"/>
              <a:cs typeface="Calibri"/>
            </a:endParaRPr>
          </a:p>
          <a:p>
            <a:pPr algn="l" rtl="0">
              <a:tabLst>
                <a:tab pos="177800" algn="l"/>
              </a:tabLst>
            </a:pPr>
            <a:r>
              <a:rPr lang="fi-FI" sz="1320" b="1" dirty="0">
                <a:highlight>
                  <a:srgbClr val="F1A0C2"/>
                </a:highlight>
                <a:latin typeface="Calibri" panose="020F0502020204030204" pitchFamily="34" charset="0"/>
                <a:cs typeface="Calibri" panose="020F0502020204030204" pitchFamily="34" charset="0"/>
              </a:rPr>
              <a:t>Työlainsäädäntö: </a:t>
            </a:r>
            <a:r>
              <a:rPr lang="fi-FI" sz="1320" dirty="0">
                <a:latin typeface="Calibri" panose="020F0502020204030204" pitchFamily="34" charset="0"/>
                <a:cs typeface="Calibri" panose="020F0502020204030204" pitchFamily="34" charset="0"/>
              </a:rPr>
              <a:t>Esittelemme tärkeimmät liiketoimintaasi koskevat työlainsäädännöt mukaan lukien vähimmäispalkkasäännökset, työaikadirektiivit, syrjinnän vastaiset lait sekä terveys- ja turvallisuusvaatimukset. Työntekijöiden oikeudenmukaisen kohtelun varmistaminen ei ole vain lakisääteinen velvoite, vaan se on myös eettisten liiketoiminta-arvojesi mukainen.</a:t>
            </a:r>
          </a:p>
          <a:p>
            <a:pPr algn="l" rtl="0">
              <a:tabLst>
                <a:tab pos="177800" algn="l"/>
              </a:tabLst>
            </a:pPr>
            <a:endParaRPr lang="fi-FI" sz="1320" dirty="0">
              <a:latin typeface="Calibri" panose="020F0502020204030204" pitchFamily="34" charset="0"/>
              <a:cs typeface="Calibri" panose="020F0502020204030204" pitchFamily="34" charset="0"/>
            </a:endParaRPr>
          </a:p>
          <a:p>
            <a:pPr>
              <a:tabLst>
                <a:tab pos="177800" algn="l"/>
              </a:tabLst>
            </a:pPr>
            <a:endParaRPr lang="fi-FI" sz="1300" dirty="0">
              <a:latin typeface="Calibri"/>
              <a:cs typeface="Calibri"/>
            </a:endParaRPr>
          </a:p>
          <a:p>
            <a:pPr algn="l" rtl="0">
              <a:tabLst>
                <a:tab pos="177800" algn="l"/>
              </a:tabLst>
            </a:pPr>
            <a:r>
              <a:rPr lang="fi-FI" sz="1320" b="1" dirty="0">
                <a:highlight>
                  <a:srgbClr val="F1A0C2"/>
                </a:highlight>
                <a:latin typeface="Calibri" panose="020F0502020204030204" pitchFamily="34" charset="0"/>
                <a:cs typeface="Calibri" panose="020F0502020204030204" pitchFamily="34" charset="0"/>
              </a:rPr>
              <a:t>Sertifiointivaatimukset:</a:t>
            </a:r>
            <a:r>
              <a:rPr lang="fi-FI" sz="1320" b="1" dirty="0">
                <a:latin typeface="Calibri" panose="020F0502020204030204" pitchFamily="34" charset="0"/>
                <a:cs typeface="Calibri" panose="020F0502020204030204" pitchFamily="34" charset="0"/>
              </a:rPr>
              <a:t> </a:t>
            </a:r>
            <a:r>
              <a:rPr lang="fi-FI" sz="1320" dirty="0">
                <a:latin typeface="Calibri" panose="020F0502020204030204" pitchFamily="34" charset="0"/>
                <a:cs typeface="Calibri" panose="020F0502020204030204" pitchFamily="34" charset="0"/>
              </a:rPr>
              <a:t>Sertifikaatit, kuten luomu, reilu kauppa tai hiilineutraali, voivat lisätä yrityksesi uskottavuutta. Tuomme esille perustietoa näiden sertifikaattien hankkimisprosessista, standardeista, jotka sinun on täytettävä, ja sertifioinnin ylläpitämisestä ajan mittaan.</a:t>
            </a:r>
          </a:p>
          <a:p>
            <a:pPr algn="l" rtl="0">
              <a:tabLst>
                <a:tab pos="177800" algn="l"/>
              </a:tabLst>
            </a:pPr>
            <a:endParaRPr lang="fi-FI" sz="1320" b="1" dirty="0">
              <a:latin typeface="Calibri" panose="020F0502020204030204" pitchFamily="34" charset="0"/>
              <a:cs typeface="Calibri" panose="020F0502020204030204" pitchFamily="34" charset="0"/>
            </a:endParaRPr>
          </a:p>
          <a:p>
            <a:pPr>
              <a:tabLst>
                <a:tab pos="177800" algn="l"/>
              </a:tabLst>
            </a:pPr>
            <a:endParaRPr lang="fi-FI" sz="1300" b="1" dirty="0">
              <a:latin typeface="Calibri"/>
              <a:cs typeface="Calibri"/>
            </a:endParaRPr>
          </a:p>
          <a:p>
            <a:pPr algn="l" rtl="0">
              <a:tabLst>
                <a:tab pos="177800" algn="l"/>
              </a:tabLst>
            </a:pPr>
            <a:r>
              <a:rPr lang="fi-FI" sz="1320" b="1" dirty="0">
                <a:highlight>
                  <a:srgbClr val="F1A0C2"/>
                </a:highlight>
                <a:latin typeface="Calibri" panose="020F0502020204030204" pitchFamily="34" charset="0"/>
                <a:cs typeface="Calibri" panose="020F0502020204030204" pitchFamily="34" charset="0"/>
              </a:rPr>
              <a:t>Tietosuojalainsäädäntö:</a:t>
            </a:r>
            <a:r>
              <a:rPr lang="fi-FI" sz="1320" b="1" dirty="0">
                <a:latin typeface="Calibri" panose="020F0502020204030204" pitchFamily="34" charset="0"/>
                <a:cs typeface="Calibri" panose="020F0502020204030204" pitchFamily="34" charset="0"/>
              </a:rPr>
              <a:t> </a:t>
            </a:r>
            <a:r>
              <a:rPr lang="fi-FI" sz="1320" dirty="0">
                <a:latin typeface="Calibri" panose="020F0502020204030204" pitchFamily="34" charset="0"/>
                <a:cs typeface="Calibri" panose="020F0502020204030204" pitchFamily="34" charset="0"/>
              </a:rPr>
              <a:t>Digitaalisella aikakaudella tietosuojalait ovat yhä tärkeämpiä. Selitämme, kuinka voit varmistaa, että asiakastietojen keruu- ja käsittelymenetelmät ovat yleisen tietosuoja-asetuksen (GDPR) mukaisia.</a:t>
            </a:r>
          </a:p>
          <a:p>
            <a:pPr algn="l">
              <a:tabLst>
                <a:tab pos="177800" algn="l"/>
              </a:tabLst>
            </a:pPr>
            <a:endParaRPr lang="fi-FI" sz="1300" dirty="0">
              <a:latin typeface="Calibri" panose="020F0502020204030204" pitchFamily="34" charset="0"/>
              <a:cs typeface="Calibri" panose="020F0502020204030204" pitchFamily="34" charset="0"/>
            </a:endParaRPr>
          </a:p>
          <a:p>
            <a:pPr>
              <a:tabLst>
                <a:tab pos="177800" algn="l"/>
              </a:tabLst>
            </a:pPr>
            <a:endParaRPr lang="fi-FI" sz="1320" dirty="0">
              <a:latin typeface="Calibri" panose="020F0502020204030204" pitchFamily="34" charset="0"/>
              <a:cs typeface="Calibri" panose="020F0502020204030204" pitchFamily="34" charset="0"/>
            </a:endParaRPr>
          </a:p>
          <a:p>
            <a:pPr algn="l" rtl="0">
              <a:tabLst>
                <a:tab pos="177800" algn="l"/>
              </a:tabLst>
            </a:pPr>
            <a:r>
              <a:rPr lang="fi-FI" sz="1320" b="1" dirty="0">
                <a:highlight>
                  <a:srgbClr val="F1A0C2"/>
                </a:highlight>
                <a:latin typeface="Calibri" panose="020F0502020204030204" pitchFamily="34" charset="0"/>
                <a:cs typeface="Calibri" panose="020F0502020204030204" pitchFamily="34" charset="0"/>
              </a:rPr>
              <a:t>Ympäristölainsäädäntö:</a:t>
            </a:r>
            <a:r>
              <a:rPr lang="fi-FI" sz="1320" b="1" dirty="0">
                <a:latin typeface="Calibri" panose="020F0502020204030204" pitchFamily="34" charset="0"/>
                <a:cs typeface="Calibri" panose="020F0502020204030204" pitchFamily="34" charset="0"/>
              </a:rPr>
              <a:t> </a:t>
            </a:r>
            <a:r>
              <a:rPr lang="fi-FI" sz="1320" dirty="0">
                <a:latin typeface="Calibri" panose="020F0502020204030204" pitchFamily="34" charset="0"/>
                <a:cs typeface="Calibri" panose="020F0502020204030204" pitchFamily="34" charset="0"/>
              </a:rPr>
              <a:t>Eettisenä elintarvikealan yrittäjää ympäristölakien ja -määräysten noudattaminen on ratkaisevan tärkeää. Esittelemme perustietoa jätehuoltomääräyksistä, pakkausmääräyksistä ja muista asiaankuuluvista ympäristölaeista.</a:t>
            </a:r>
          </a:p>
          <a:p>
            <a:pPr algn="l" rtl="0">
              <a:tabLst>
                <a:tab pos="177800" algn="l"/>
              </a:tabLst>
            </a:pPr>
            <a:endParaRPr lang="fi-FI" sz="1320" dirty="0">
              <a:latin typeface="Calibri" panose="020F0502020204030204" pitchFamily="34" charset="0"/>
              <a:cs typeface="Calibri" panose="020F0502020204030204" pitchFamily="34" charset="0"/>
            </a:endParaRPr>
          </a:p>
          <a:p>
            <a:pPr algn="l" rtl="0">
              <a:tabLst>
                <a:tab pos="177800" algn="l"/>
              </a:tabLst>
            </a:pPr>
            <a:r>
              <a:rPr lang="fi-FI" sz="1320" b="1" dirty="0">
                <a:highlight>
                  <a:srgbClr val="F1A0C2"/>
                </a:highlight>
                <a:latin typeface="Calibri" panose="020F0502020204030204" pitchFamily="34" charset="0"/>
                <a:cs typeface="Calibri" panose="020F0502020204030204" pitchFamily="34" charset="0"/>
              </a:rPr>
              <a:t>Ajan tasalla pysyminen:</a:t>
            </a:r>
            <a:r>
              <a:rPr lang="fi-FI" sz="1320" b="1" dirty="0">
                <a:latin typeface="Calibri" panose="020F0502020204030204" pitchFamily="34" charset="0"/>
                <a:cs typeface="Calibri" panose="020F0502020204030204" pitchFamily="34" charset="0"/>
              </a:rPr>
              <a:t> </a:t>
            </a:r>
            <a:r>
              <a:rPr lang="fi-FI" sz="1320" dirty="0">
                <a:latin typeface="Calibri" panose="020F0502020204030204" pitchFamily="34" charset="0"/>
                <a:cs typeface="Calibri" panose="020F0502020204030204" pitchFamily="34" charset="0"/>
              </a:rPr>
              <a:t>Lait ja määräykset kehittyvät ajan myötä, ja on tärkeää pysyä ajan tasalla kaikista muutoksista, jotka voivat vaikuttaa liiketoimintaasi. Jaamme resursseja ja strategioita ajan tasalla pysymiseen laki- ja säädöspäivityksistä.</a:t>
            </a:r>
          </a:p>
          <a:p>
            <a:pPr algn="l" rtl="0">
              <a:tabLst>
                <a:tab pos="177800" algn="l"/>
              </a:tabLst>
            </a:pPr>
            <a:endParaRPr lang="en-US" sz="132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5A2A8F79-701E-EE6D-DAC1-38473326A3B8}"/>
              </a:ext>
            </a:extLst>
          </p:cNvPr>
          <p:cNvGrpSpPr/>
          <p:nvPr/>
        </p:nvGrpSpPr>
        <p:grpSpPr>
          <a:xfrm>
            <a:off x="851526" y="5545148"/>
            <a:ext cx="985556" cy="425244"/>
            <a:chOff x="590886" y="5139352"/>
            <a:chExt cx="985556" cy="425244"/>
          </a:xfrm>
        </p:grpSpPr>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rtl="0">
                <a:tabLst>
                  <a:tab pos="528638" algn="l"/>
                </a:tabLst>
              </a:pPr>
              <a:r>
                <a:rPr lang="en-US" sz="2400" b="1">
                  <a:solidFill>
                    <a:srgbClr val="F1A0C2"/>
                  </a:solidFill>
                </a:rPr>
                <a:t>03</a:t>
              </a:r>
              <a:endParaRPr lang="en-US">
                <a:solidFill>
                  <a:srgbClr val="F1A0C2"/>
                </a:solidFill>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590886" y="5335749"/>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0"/>
                <a:endParaRPr lang="en-US"/>
              </a:p>
            </p:txBody>
          </p:sp>
        </p:grpSp>
      </p:grpSp>
      <p:grpSp>
        <p:nvGrpSpPr>
          <p:cNvPr id="5" name="Group 4">
            <a:extLst>
              <a:ext uri="{FF2B5EF4-FFF2-40B4-BE49-F238E27FC236}">
                <a16:creationId xmlns:a16="http://schemas.microsoft.com/office/drawing/2014/main" id="{2664419C-6156-3CF6-7277-3F87F9BABB89}"/>
              </a:ext>
            </a:extLst>
          </p:cNvPr>
          <p:cNvGrpSpPr/>
          <p:nvPr/>
        </p:nvGrpSpPr>
        <p:grpSpPr>
          <a:xfrm>
            <a:off x="865070" y="3956794"/>
            <a:ext cx="985556" cy="425244"/>
            <a:chOff x="590886" y="5139352"/>
            <a:chExt cx="985556" cy="425244"/>
          </a:xfrm>
        </p:grpSpPr>
        <p:sp>
          <p:nvSpPr>
            <p:cNvPr id="25" name="Text Placeholder 3">
              <a:extLst>
                <a:ext uri="{FF2B5EF4-FFF2-40B4-BE49-F238E27FC236}">
                  <a16:creationId xmlns:a16="http://schemas.microsoft.com/office/drawing/2014/main" id="{31E9C2F0-D3B7-2C91-AAE4-9FAFBB112DF4}"/>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rtl="0">
                <a:tabLst>
                  <a:tab pos="528638" algn="l"/>
                </a:tabLst>
              </a:pPr>
              <a:r>
                <a:rPr lang="en-US" sz="2400" b="1">
                  <a:solidFill>
                    <a:srgbClr val="F1A0C2"/>
                  </a:solidFill>
                </a:rPr>
                <a:t>02</a:t>
              </a:r>
              <a:endParaRPr lang="en-US">
                <a:solidFill>
                  <a:srgbClr val="F1A0C2"/>
                </a:solidFill>
              </a:endParaRPr>
            </a:p>
          </p:txBody>
        </p:sp>
        <p:grpSp>
          <p:nvGrpSpPr>
            <p:cNvPr id="26" name="Group 25">
              <a:extLst>
                <a:ext uri="{FF2B5EF4-FFF2-40B4-BE49-F238E27FC236}">
                  <a16:creationId xmlns:a16="http://schemas.microsoft.com/office/drawing/2014/main" id="{93E7970D-C86A-E52C-FB0F-7D71612A5214}"/>
                </a:ext>
              </a:extLst>
            </p:cNvPr>
            <p:cNvGrpSpPr/>
            <p:nvPr/>
          </p:nvGrpSpPr>
          <p:grpSpPr>
            <a:xfrm>
              <a:off x="590886" y="5335749"/>
              <a:ext cx="497571" cy="104123"/>
              <a:chOff x="3931516" y="7479258"/>
              <a:chExt cx="497571" cy="104123"/>
            </a:xfrm>
            <a:solidFill>
              <a:schemeClr val="tx1"/>
            </a:solidFill>
          </p:grpSpPr>
          <p:cxnSp>
            <p:nvCxnSpPr>
              <p:cNvPr id="27" name="Straight Connector 26">
                <a:extLst>
                  <a:ext uri="{FF2B5EF4-FFF2-40B4-BE49-F238E27FC236}">
                    <a16:creationId xmlns:a16="http://schemas.microsoft.com/office/drawing/2014/main" id="{92BF7E9A-E6AE-BB30-9062-AA1468AD0AB3}"/>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90344E1-D069-CF27-61AB-8CAF82B0DB57}"/>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0"/>
                <a:endParaRPr lang="en-US"/>
              </a:p>
            </p:txBody>
          </p:sp>
        </p:grpSp>
      </p:grpSp>
      <p:grpSp>
        <p:nvGrpSpPr>
          <p:cNvPr id="29" name="Group 28">
            <a:extLst>
              <a:ext uri="{FF2B5EF4-FFF2-40B4-BE49-F238E27FC236}">
                <a16:creationId xmlns:a16="http://schemas.microsoft.com/office/drawing/2014/main" id="{7355E8D7-03C5-C3BC-CFE8-C6E3DD6DBDEB}"/>
              </a:ext>
            </a:extLst>
          </p:cNvPr>
          <p:cNvGrpSpPr/>
          <p:nvPr/>
        </p:nvGrpSpPr>
        <p:grpSpPr>
          <a:xfrm>
            <a:off x="851526" y="2687353"/>
            <a:ext cx="985556" cy="425244"/>
            <a:chOff x="590886" y="5139352"/>
            <a:chExt cx="985556" cy="425244"/>
          </a:xfrm>
        </p:grpSpPr>
        <p:sp>
          <p:nvSpPr>
            <p:cNvPr id="30" name="Text Placeholder 3">
              <a:extLst>
                <a:ext uri="{FF2B5EF4-FFF2-40B4-BE49-F238E27FC236}">
                  <a16:creationId xmlns:a16="http://schemas.microsoft.com/office/drawing/2014/main" id="{7B29A334-5346-D112-2E36-42542E1BBC8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rtl="0">
                <a:tabLst>
                  <a:tab pos="528638" algn="l"/>
                </a:tabLst>
              </a:pPr>
              <a:r>
                <a:rPr lang="en-US" sz="2400" b="1">
                  <a:solidFill>
                    <a:srgbClr val="F1A0C2"/>
                  </a:solidFill>
                </a:rPr>
                <a:t>01</a:t>
              </a:r>
              <a:endParaRPr lang="en-US">
                <a:solidFill>
                  <a:srgbClr val="F1A0C2"/>
                </a:solidFill>
              </a:endParaRPr>
            </a:p>
          </p:txBody>
        </p:sp>
        <p:grpSp>
          <p:nvGrpSpPr>
            <p:cNvPr id="31" name="Group 30">
              <a:extLst>
                <a:ext uri="{FF2B5EF4-FFF2-40B4-BE49-F238E27FC236}">
                  <a16:creationId xmlns:a16="http://schemas.microsoft.com/office/drawing/2014/main" id="{DADC0BA8-A9E5-0157-F581-AA13758D05D4}"/>
                </a:ext>
              </a:extLst>
            </p:cNvPr>
            <p:cNvGrpSpPr/>
            <p:nvPr/>
          </p:nvGrpSpPr>
          <p:grpSpPr>
            <a:xfrm>
              <a:off x="590886" y="5335749"/>
              <a:ext cx="497571" cy="104123"/>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FB9E2BEA-3845-7B3C-F6A0-C7D746EB696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405EC7C-E237-23EE-E8FA-E2322E95C76A}"/>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0"/>
                <a:endParaRPr lang="en-US"/>
              </a:p>
            </p:txBody>
          </p:sp>
        </p:grpSp>
      </p:grpSp>
      <p:grpSp>
        <p:nvGrpSpPr>
          <p:cNvPr id="34" name="Group 33">
            <a:extLst>
              <a:ext uri="{FF2B5EF4-FFF2-40B4-BE49-F238E27FC236}">
                <a16:creationId xmlns:a16="http://schemas.microsoft.com/office/drawing/2014/main" id="{848EDCBE-3B92-A1EB-AECA-8F9253CE63A5}"/>
              </a:ext>
            </a:extLst>
          </p:cNvPr>
          <p:cNvGrpSpPr/>
          <p:nvPr/>
        </p:nvGrpSpPr>
        <p:grpSpPr>
          <a:xfrm>
            <a:off x="833321" y="6608006"/>
            <a:ext cx="985556" cy="425244"/>
            <a:chOff x="590886" y="5139352"/>
            <a:chExt cx="985556" cy="425244"/>
          </a:xfrm>
        </p:grpSpPr>
        <p:sp>
          <p:nvSpPr>
            <p:cNvPr id="35" name="Text Placeholder 3">
              <a:extLst>
                <a:ext uri="{FF2B5EF4-FFF2-40B4-BE49-F238E27FC236}">
                  <a16:creationId xmlns:a16="http://schemas.microsoft.com/office/drawing/2014/main" id="{9AC23261-B101-2A04-ADA8-B3799EE84867}"/>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rtl="0">
                <a:tabLst>
                  <a:tab pos="528638" algn="l"/>
                </a:tabLst>
              </a:pPr>
              <a:r>
                <a:rPr lang="en-US" sz="2400" b="1">
                  <a:solidFill>
                    <a:srgbClr val="F1A0C2"/>
                  </a:solidFill>
                </a:rPr>
                <a:t>04</a:t>
              </a:r>
              <a:endParaRPr lang="en-US">
                <a:solidFill>
                  <a:srgbClr val="F1A0C2"/>
                </a:solidFill>
              </a:endParaRPr>
            </a:p>
          </p:txBody>
        </p:sp>
        <p:grpSp>
          <p:nvGrpSpPr>
            <p:cNvPr id="36" name="Group 35">
              <a:extLst>
                <a:ext uri="{FF2B5EF4-FFF2-40B4-BE49-F238E27FC236}">
                  <a16:creationId xmlns:a16="http://schemas.microsoft.com/office/drawing/2014/main" id="{9057D79C-F2C5-9EBB-B3DF-5961F96AA93C}"/>
                </a:ext>
              </a:extLst>
            </p:cNvPr>
            <p:cNvGrpSpPr/>
            <p:nvPr/>
          </p:nvGrpSpPr>
          <p:grpSpPr>
            <a:xfrm>
              <a:off x="590886" y="5335749"/>
              <a:ext cx="497571" cy="104123"/>
              <a:chOff x="3931516" y="7479258"/>
              <a:chExt cx="497571" cy="104123"/>
            </a:xfrm>
            <a:solidFill>
              <a:schemeClr val="tx1"/>
            </a:solidFill>
          </p:grpSpPr>
          <p:cxnSp>
            <p:nvCxnSpPr>
              <p:cNvPr id="37" name="Straight Connector 36">
                <a:extLst>
                  <a:ext uri="{FF2B5EF4-FFF2-40B4-BE49-F238E27FC236}">
                    <a16:creationId xmlns:a16="http://schemas.microsoft.com/office/drawing/2014/main" id="{804504FC-A38C-C175-B921-D4A77CA864E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897ED8C-8C72-9C00-96FA-F573CB03F58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0"/>
                <a:endParaRPr lang="en-US"/>
              </a:p>
            </p:txBody>
          </p:sp>
        </p:grpSp>
      </p:grpSp>
      <p:grpSp>
        <p:nvGrpSpPr>
          <p:cNvPr id="39" name="Group 38">
            <a:extLst>
              <a:ext uri="{FF2B5EF4-FFF2-40B4-BE49-F238E27FC236}">
                <a16:creationId xmlns:a16="http://schemas.microsoft.com/office/drawing/2014/main" id="{0CFBD696-CF7A-B35A-5176-B65BB1D2428B}"/>
              </a:ext>
            </a:extLst>
          </p:cNvPr>
          <p:cNvGrpSpPr/>
          <p:nvPr/>
        </p:nvGrpSpPr>
        <p:grpSpPr>
          <a:xfrm>
            <a:off x="851526" y="7581202"/>
            <a:ext cx="985556" cy="425244"/>
            <a:chOff x="590886" y="5139352"/>
            <a:chExt cx="985556" cy="425244"/>
          </a:xfrm>
        </p:grpSpPr>
        <p:sp>
          <p:nvSpPr>
            <p:cNvPr id="40" name="Text Placeholder 3">
              <a:extLst>
                <a:ext uri="{FF2B5EF4-FFF2-40B4-BE49-F238E27FC236}">
                  <a16:creationId xmlns:a16="http://schemas.microsoft.com/office/drawing/2014/main" id="{153FB150-276D-4ABC-E45C-63B57A1B1F0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rtl="0">
                <a:tabLst>
                  <a:tab pos="528638" algn="l"/>
                </a:tabLst>
              </a:pPr>
              <a:r>
                <a:rPr lang="en-US" sz="2400" b="1">
                  <a:solidFill>
                    <a:srgbClr val="F1A0C2"/>
                  </a:solidFill>
                </a:rPr>
                <a:t>05</a:t>
              </a:r>
              <a:endParaRPr lang="en-US">
                <a:solidFill>
                  <a:srgbClr val="F1A0C2"/>
                </a:solidFill>
              </a:endParaRPr>
            </a:p>
          </p:txBody>
        </p:sp>
        <p:grpSp>
          <p:nvGrpSpPr>
            <p:cNvPr id="41" name="Group 40">
              <a:extLst>
                <a:ext uri="{FF2B5EF4-FFF2-40B4-BE49-F238E27FC236}">
                  <a16:creationId xmlns:a16="http://schemas.microsoft.com/office/drawing/2014/main" id="{A709A07E-110B-DE86-D49A-57197843086A}"/>
                </a:ext>
              </a:extLst>
            </p:cNvPr>
            <p:cNvGrpSpPr/>
            <p:nvPr/>
          </p:nvGrpSpPr>
          <p:grpSpPr>
            <a:xfrm>
              <a:off x="590886" y="5335749"/>
              <a:ext cx="497571" cy="104123"/>
              <a:chOff x="3931516" y="7479258"/>
              <a:chExt cx="497571" cy="104123"/>
            </a:xfrm>
            <a:solidFill>
              <a:schemeClr val="tx1"/>
            </a:solidFill>
          </p:grpSpPr>
          <p:cxnSp>
            <p:nvCxnSpPr>
              <p:cNvPr id="42" name="Straight Connector 41">
                <a:extLst>
                  <a:ext uri="{FF2B5EF4-FFF2-40B4-BE49-F238E27FC236}">
                    <a16:creationId xmlns:a16="http://schemas.microsoft.com/office/drawing/2014/main" id="{34A7ED9E-62D2-AA46-EFC0-96FDC1BE85D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BC5DD89-3B9E-F444-E593-05EF5A455B34}"/>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0"/>
                <a:endParaRPr lang="en-US"/>
              </a:p>
            </p:txBody>
          </p:sp>
        </p:grpSp>
      </p:grpSp>
      <p:grpSp>
        <p:nvGrpSpPr>
          <p:cNvPr id="44" name="Group 43">
            <a:extLst>
              <a:ext uri="{FF2B5EF4-FFF2-40B4-BE49-F238E27FC236}">
                <a16:creationId xmlns:a16="http://schemas.microsoft.com/office/drawing/2014/main" id="{7CD87D3D-5474-0EC2-2D22-4844E33156EA}"/>
              </a:ext>
            </a:extLst>
          </p:cNvPr>
          <p:cNvGrpSpPr/>
          <p:nvPr/>
        </p:nvGrpSpPr>
        <p:grpSpPr>
          <a:xfrm>
            <a:off x="835651" y="8553972"/>
            <a:ext cx="985556" cy="425244"/>
            <a:chOff x="590886" y="5139352"/>
            <a:chExt cx="985556" cy="425244"/>
          </a:xfrm>
        </p:grpSpPr>
        <p:sp>
          <p:nvSpPr>
            <p:cNvPr id="45" name="Text Placeholder 3">
              <a:extLst>
                <a:ext uri="{FF2B5EF4-FFF2-40B4-BE49-F238E27FC236}">
                  <a16:creationId xmlns:a16="http://schemas.microsoft.com/office/drawing/2014/main" id="{B51A88B9-315A-72D5-D2DF-4492C1616A3C}"/>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rtl="0">
                <a:tabLst>
                  <a:tab pos="528638" algn="l"/>
                </a:tabLst>
              </a:pPr>
              <a:r>
                <a:rPr lang="en-US" sz="2400" b="1" dirty="0">
                  <a:solidFill>
                    <a:srgbClr val="F1A0C2"/>
                  </a:solidFill>
                </a:rPr>
                <a:t>06</a:t>
              </a:r>
              <a:endParaRPr lang="en-US" dirty="0">
                <a:solidFill>
                  <a:srgbClr val="F1A0C2"/>
                </a:solidFill>
              </a:endParaRPr>
            </a:p>
          </p:txBody>
        </p:sp>
        <p:grpSp>
          <p:nvGrpSpPr>
            <p:cNvPr id="46" name="Group 45">
              <a:extLst>
                <a:ext uri="{FF2B5EF4-FFF2-40B4-BE49-F238E27FC236}">
                  <a16:creationId xmlns:a16="http://schemas.microsoft.com/office/drawing/2014/main" id="{868F13A0-A088-38DA-1F63-BC8330B6F8CD}"/>
                </a:ext>
              </a:extLst>
            </p:cNvPr>
            <p:cNvGrpSpPr/>
            <p:nvPr/>
          </p:nvGrpSpPr>
          <p:grpSpPr>
            <a:xfrm>
              <a:off x="590886" y="5335749"/>
              <a:ext cx="497571" cy="104123"/>
              <a:chOff x="3931516" y="7479258"/>
              <a:chExt cx="497571" cy="104123"/>
            </a:xfrm>
            <a:solidFill>
              <a:schemeClr val="tx1"/>
            </a:solidFill>
          </p:grpSpPr>
          <p:cxnSp>
            <p:nvCxnSpPr>
              <p:cNvPr id="47" name="Straight Connector 46">
                <a:extLst>
                  <a:ext uri="{FF2B5EF4-FFF2-40B4-BE49-F238E27FC236}">
                    <a16:creationId xmlns:a16="http://schemas.microsoft.com/office/drawing/2014/main" id="{831FFE34-9BD0-3F49-BEC7-AFDEB17B09D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B45CD48-8658-2E29-5877-EEA3FD3D4180}"/>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0"/>
                <a:endParaRPr lang="en-US"/>
              </a:p>
            </p:txBody>
          </p:sp>
        </p:grpSp>
      </p:grpSp>
      <p:sp>
        <p:nvSpPr>
          <p:cNvPr id="49" name="Rectangle 48">
            <a:extLst>
              <a:ext uri="{FF2B5EF4-FFF2-40B4-BE49-F238E27FC236}">
                <a16:creationId xmlns:a16="http://schemas.microsoft.com/office/drawing/2014/main" id="{80D6D27E-3866-4578-4AEF-105230A66BD9}"/>
              </a:ext>
            </a:extLst>
          </p:cNvPr>
          <p:cNvSpPr/>
          <p:nvPr/>
        </p:nvSpPr>
        <p:spPr>
          <a:xfrm>
            <a:off x="516394" y="2202873"/>
            <a:ext cx="565698" cy="7547919"/>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50" name="Group 49">
            <a:extLst>
              <a:ext uri="{FF2B5EF4-FFF2-40B4-BE49-F238E27FC236}">
                <a16:creationId xmlns:a16="http://schemas.microsoft.com/office/drawing/2014/main" id="{0D0F2446-E3BC-C1A4-23CB-999C4781C42B}"/>
              </a:ext>
            </a:extLst>
          </p:cNvPr>
          <p:cNvGrpSpPr/>
          <p:nvPr/>
        </p:nvGrpSpPr>
        <p:grpSpPr>
          <a:xfrm>
            <a:off x="631616" y="9300992"/>
            <a:ext cx="870324" cy="866284"/>
            <a:chOff x="3917171" y="3851610"/>
            <a:chExt cx="870324" cy="866284"/>
          </a:xfrm>
        </p:grpSpPr>
        <p:sp>
          <p:nvSpPr>
            <p:cNvPr id="51" name="Freeform 50">
              <a:extLst>
                <a:ext uri="{FF2B5EF4-FFF2-40B4-BE49-F238E27FC236}">
                  <a16:creationId xmlns:a16="http://schemas.microsoft.com/office/drawing/2014/main" id="{8DE87C5C-EC2A-D3C0-1EDA-1AE96AEF429F}"/>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39F84215-BDF1-B87B-8FF3-48413558C82F}"/>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B6596879-A2CB-50AD-39DE-796D53BA45E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70D73A5-6492-A8AD-915D-8711A6FAB4F4}"/>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B80484A-87DF-4BC9-1047-229315A3307D}"/>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B77F127B-6BB1-1D58-4219-E0026D16CF4A}"/>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060256C-E1BF-538A-9984-5941B5B75D29}"/>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7DD72C65-DE16-05C6-37D4-56C6F559909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D8B3F47-5D19-F712-87B5-20643D6B34E8}"/>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32104038-022D-7063-C64A-0083E1952CD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5EAAAA24-3F14-68AC-A900-84F466AAAF90}"/>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B0D6E313-4DC6-051E-6A4A-B8BAE5DFC2C8}"/>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83B52CCF-6D1F-2B1C-7C2B-44E5785B049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267AAC6D-0888-3947-F7B1-E1A4EEC7BB23}"/>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A43637A7-4513-F3A4-BCEC-FA7E8284552F}"/>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32405B3-F323-CB6D-80F3-DF5F6056BE4A}"/>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68A81A2D-35CC-2C70-E217-355D1F79A2D3}"/>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02555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2411349" y="6614389"/>
            <a:ext cx="5148326" cy="4522983"/>
            <a:chOff x="-181465" y="2435911"/>
            <a:chExt cx="5148326"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181465" y="2435911"/>
              <a:ext cx="5148326" cy="4522983"/>
              <a:chOff x="-146069" y="2496164"/>
              <a:chExt cx="5148326"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14606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Luomu-, reilun kaupan ja muut sertifikaatit: </a:t>
                </a:r>
                <a:r>
                  <a:rPr lang="fi-FI" dirty="0">
                    <a:solidFill>
                      <a:schemeClr val="tx1"/>
                    </a:solidFill>
                  </a:rPr>
                  <a:t>Tutustu eettiseen elintarvikeliiketoimintaasi liittyviin sertifikaatteihin, kuten luomu-, reilun kaupan tai hiilineutraaliin sertifikaattiin. Ymmärrä näiden sertifikaattien saamiseen ja ylläpitoon liittyvät vaatimukset, standardit ja prosessit. Ota käyttöön näiden standardien mukaisia ​​käytäntöjä parantaaksesi yrityksesi uskottavuutta (Europa 2020).</a:t>
                </a:r>
              </a:p>
              <a:p>
                <a:pPr algn="l" rtl="0">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Sertifiointivaatimukset</a:t>
              </a: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63</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2618034" y="737557"/>
            <a:ext cx="4941641" cy="2435474"/>
            <a:chOff x="25220" y="2435911"/>
            <a:chExt cx="4941641"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25220" y="2435911"/>
              <a:ext cx="4941641" cy="2435474"/>
              <a:chOff x="60616" y="2496164"/>
              <a:chExt cx="4941641"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284074" y="2496164"/>
                <a:ext cx="36367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4126410" cy="190160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Euroopan elintarviketurvallisuusmääräykset: </a:t>
                </a:r>
                <a:r>
                  <a:rPr lang="fi-FI" dirty="0">
                    <a:solidFill>
                      <a:schemeClr val="tx1"/>
                    </a:solidFill>
                  </a:rPr>
                  <a:t>Tutustu erityisiin elintarviketurvallisuusmääräyksiin Euroopassa, jotka koskevat eettistä elintarvikeliiketoimintaasi. Ymmärrät hygieniastandardeja, elintarvikkeiden käsittely- ja säilytysmenettelyjä, jäljitettävyyttä ja allergeenimerkintöjä koskevat vaatimukset. Varmista, että yrityksesi noudattaa näitä säännöksiä, jotta voimme taata tuotteidesi turvallisuuden ja laadun (Euroopan komissio 2019).</a:t>
                </a: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5" y="2467620"/>
              <a:ext cx="4322163"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Elintarviketurvallisuusmääräykset</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2602536" y="2769734"/>
            <a:ext cx="4941641" cy="4543868"/>
            <a:chOff x="25220" y="2415026"/>
            <a:chExt cx="4941641" cy="4543868"/>
          </a:xfrm>
        </p:grpSpPr>
        <p:grpSp>
          <p:nvGrpSpPr>
            <p:cNvPr id="8" name="Group 7">
              <a:extLst>
                <a:ext uri="{FF2B5EF4-FFF2-40B4-BE49-F238E27FC236}">
                  <a16:creationId xmlns:a16="http://schemas.microsoft.com/office/drawing/2014/main" id="{9A6BE66C-FF17-164F-55A8-2E96B98FB8F6}"/>
                </a:ext>
              </a:extLst>
            </p:cNvPr>
            <p:cNvGrpSpPr/>
            <p:nvPr/>
          </p:nvGrpSpPr>
          <p:grpSpPr>
            <a:xfrm>
              <a:off x="25220" y="2415026"/>
              <a:ext cx="4941641" cy="4543868"/>
              <a:chOff x="60616" y="2475279"/>
              <a:chExt cx="4941641" cy="4543868"/>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258185" y="247527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4020646"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Minimipalkka- ja työaikadirektiivit: </a:t>
                </a:r>
                <a:r>
                  <a:rPr lang="fi-FI" dirty="0">
                    <a:solidFill>
                      <a:schemeClr val="tx1"/>
                    </a:solidFill>
                  </a:rPr>
                  <a:t>Tutustu kohdemaassasi vähimmäispalkkasäännöksiin ja työaikadirektiiveihin. Ymmärrä lakisääteiset vaatimukset työntekijäsopimuksille, työajoille, ylitöille, tauoille ja vuosilomille. Näiden lakien noudattaminen osoittaa sitoutumisesi oikeudenmukaiseen kohteluun ja tukee eettisiä arvojasi.</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Syrjinnän vastaiset lait: </a:t>
                </a:r>
                <a:r>
                  <a:rPr lang="fi-FI" dirty="0">
                    <a:solidFill>
                      <a:schemeClr val="tx1"/>
                    </a:solidFill>
                  </a:rPr>
                  <a:t>Ymmärrä syrjinnän vastaiset lait ja varmista, että liiketoimintakäytäntösi noudattaa niitä. Estä kaikenlainen syrjintä työpaikalla mukaan lukien rotuun, sukupuoleen, ikään, vammaisuuteen tai seksuaaliseen suuntautumiseen perustuva syrjintä. Edistä monimuotoisuutta ja tasa-arvoa työvoimassasi (EU:n perusoikeuskirja 2023)</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Terveys- ja turvallisuusvaatimukset: </a:t>
                </a:r>
                <a:r>
                  <a:rPr lang="fi-FI" dirty="0">
                    <a:solidFill>
                      <a:schemeClr val="tx1"/>
                    </a:solidFill>
                  </a:rPr>
                  <a:t>Noudata terveys- ja turvallisuusmääräyksiä luodaksesi turvallisen työympäristön työntekijöillesi. Toteuta tarvittavat turvatoimenpiteet, järjestä asianmukainen koulutus ja pidä kirjaa turvallisuustoimenpiteistä. Arvioi ja päivitä säännöllisesti terveys- ja turvallisuusprotokollasi.</a:t>
                </a:r>
              </a:p>
              <a:p>
                <a:pPr algn="l" rtl="0">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Työlainsäädäntö</a:t>
              </a:r>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343315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fi-FI" sz="1200" dirty="0">
                <a:solidFill>
                  <a:schemeClr val="tx1"/>
                </a:solidFill>
              </a:rPr>
              <a:t>Tämä luku tarjoaa kattavan yleiskatsauksen eettisen elintarvikeyrityksen harjoittamisen lainmukaisuudesta mukaan lukien elintarviketurvallisuusmääräykset, työlainsäädännön, sertifiointivaatimukset, tietosuojalait, ympäristölainsäädännöt ja pysymisen ajan tasalla lakien ja säädösten muutoksista.</a:t>
            </a:r>
          </a:p>
          <a:p>
            <a:pPr algn="l" rtl="0">
              <a:buClr>
                <a:srgbClr val="F1A0C2"/>
              </a:buClr>
              <a:tabLst>
                <a:tab pos="177800" algn="l"/>
              </a:tabLst>
            </a:pPr>
            <a:endParaRPr lang="fi-FI" sz="1200" dirty="0">
              <a:solidFill>
                <a:schemeClr val="tx1"/>
              </a:solidFill>
            </a:endParaRPr>
          </a:p>
          <a:p>
            <a:pPr algn="l" rtl="0">
              <a:buClr>
                <a:srgbClr val="F1A0C2"/>
              </a:buClr>
              <a:tabLst>
                <a:tab pos="177800" algn="l"/>
              </a:tabLst>
            </a:pPr>
            <a:r>
              <a:rPr lang="fi-FI" sz="1200" dirty="0">
                <a:solidFill>
                  <a:schemeClr val="tx1"/>
                </a:solidFill>
              </a:rPr>
              <a:t>Tässä on tarkempi selostus tämän luvun </a:t>
            </a:r>
            <a:r>
              <a:rPr lang="fi-FI" sz="1200" b="1" dirty="0">
                <a:solidFill>
                  <a:schemeClr val="tx1"/>
                </a:solidFill>
              </a:rPr>
              <a:t>keskeisimmistä aiheista:</a:t>
            </a:r>
            <a:endParaRPr lang="fi-FI" sz="1200" dirty="0">
              <a:solidFill>
                <a:schemeClr val="tx1"/>
              </a:solidFill>
            </a:endParaRPr>
          </a:p>
          <a:p>
            <a:pPr algn="l" rtl="0">
              <a:buClr>
                <a:srgbClr val="F1A0C2"/>
              </a:buClr>
              <a:tabLst>
                <a:tab pos="177800" algn="l"/>
              </a:tabLst>
            </a:pPr>
            <a:endParaRPr lang="en-US" sz="1200" dirty="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Tree>
    <p:extLst>
      <p:ext uri="{BB962C8B-B14F-4D97-AF65-F5344CB8AC3E}">
        <p14:creationId xmlns:p14="http://schemas.microsoft.com/office/powerpoint/2010/main" val="2618611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1599695" y="4613978"/>
            <a:ext cx="5959980" cy="4522983"/>
            <a:chOff x="-993119" y="2435911"/>
            <a:chExt cx="5959980"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993119" y="2435911"/>
              <a:ext cx="5959980" cy="4522983"/>
              <a:chOff x="-957723" y="2496164"/>
              <a:chExt cx="5959980"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95772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Lakisääteisten muutosten seuranta: </a:t>
                </a:r>
                <a:r>
                  <a:rPr lang="fi-FI" dirty="0">
                    <a:solidFill>
                      <a:schemeClr val="tx1"/>
                    </a:solidFill>
                  </a:rPr>
                  <a:t>Pysy ajan tasalla kehittyvistä laeista ja määräyksistä, jotka vaikuttavat eettiseen elintarvikeliiketoimintaasi. Tarkkaile viranomaisten verkkosivustoja, alan julkaisuja ja sääntelyelimiä päivitysten varalta. Ota yhteyttä toimialajärjestöihin ja verkostoihin pysyäksesi ajan tasalla muutoksista ja parhaista käytännöistä.</a:t>
                </a:r>
              </a:p>
              <a:p>
                <a:pPr marL="171450" indent="-171450" algn="l" rtl="0">
                  <a:buClr>
                    <a:srgbClr val="F1A0C2"/>
                  </a:buClr>
                  <a:buFont typeface="Arial" panose="020B0604020202020204" pitchFamily="34" charset="0"/>
                  <a:buChar char="•"/>
                  <a:tabLst>
                    <a:tab pos="177800" algn="l"/>
                  </a:tabLst>
                </a:pPr>
                <a:r>
                  <a:rPr lang="fi-FI" b="1" dirty="0">
                    <a:solidFill>
                      <a:schemeClr val="tx1"/>
                    </a:solidFill>
                  </a:rPr>
                  <a:t>Oikeudellisen neuvon pyytäminen: </a:t>
                </a:r>
                <a:r>
                  <a:rPr lang="fi-FI" dirty="0">
                    <a:solidFill>
                      <a:schemeClr val="tx1"/>
                    </a:solidFill>
                  </a:rPr>
                  <a:t>Ota yhteyttä elintarvikelainsäädäntöön tai liikelakiin erikoistuneeseen lakimieheen varmistaaksesi sääntöjen noudattamisen ja pyydä tarvittaessa ohjeita erityisiin oikeudellisiin kysymyksiin. He voivat auttaa sinua navigoimaan monimutkaisissa määräyksissä ja tarjoamaan räätälöityjä neuvoja eettiselle elintarvikeyrityksellesi.</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Pysy ajan tasalla</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64</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1856548" y="737557"/>
            <a:ext cx="5703127" cy="1773392"/>
            <a:chOff x="-736266" y="2435911"/>
            <a:chExt cx="5703127" cy="1773392"/>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736266" y="2435911"/>
              <a:ext cx="5703127" cy="1773392"/>
              <a:chOff x="-700870" y="2496164"/>
              <a:chExt cx="5703127" cy="1773392"/>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700870"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5" y="3030031"/>
                <a:ext cx="4298779" cy="123952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Yleinen tietosuoja-asetus (GDPR): </a:t>
                </a:r>
                <a:r>
                  <a:rPr lang="fi-FI" dirty="0">
                    <a:solidFill>
                      <a:schemeClr val="tx1"/>
                    </a:solidFill>
                  </a:rPr>
                  <a:t>Varmista, että tiedonkeruu- ja käsittelykäytäntösi ovat GDPR-säädösten mukaisia. Ota käyttöön asianmukaiset tietosuojatoimenpiteet, hanki suostumus tietojen käyttöön ja suojaa asiakkaiden yksityisyys. Perustetaan menettelyt tietosuojaloukkauksiin reagoimiseksi ja varmistettava henkilötietojen asianmukainen käsittely (EU:n perusoikeuskirja 2020).</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Tietosuojalainsäädäntö</a:t>
              </a: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856544" y="2692786"/>
            <a:ext cx="5703131" cy="1908598"/>
            <a:chOff x="-736270" y="2435911"/>
            <a:chExt cx="5703131" cy="1908598"/>
          </a:xfrm>
        </p:grpSpPr>
        <p:grpSp>
          <p:nvGrpSpPr>
            <p:cNvPr id="8" name="Group 7">
              <a:extLst>
                <a:ext uri="{FF2B5EF4-FFF2-40B4-BE49-F238E27FC236}">
                  <a16:creationId xmlns:a16="http://schemas.microsoft.com/office/drawing/2014/main" id="{9A6BE66C-FF17-164F-55A8-2E96B98FB8F6}"/>
                </a:ext>
              </a:extLst>
            </p:cNvPr>
            <p:cNvGrpSpPr/>
            <p:nvPr/>
          </p:nvGrpSpPr>
          <p:grpSpPr>
            <a:xfrm>
              <a:off x="-736270" y="2435911"/>
              <a:ext cx="5703131" cy="1908598"/>
              <a:chOff x="-700874" y="2496164"/>
              <a:chExt cx="5703131" cy="1908598"/>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70087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4204944" cy="13747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chemeClr val="tx1"/>
                    </a:solidFill>
                  </a:rPr>
                  <a:t>Jätehuolto- ja pakkausmääräykset: </a:t>
                </a:r>
                <a:r>
                  <a:rPr lang="fi-FI" dirty="0">
                    <a:solidFill>
                      <a:schemeClr val="tx1"/>
                    </a:solidFill>
                  </a:rPr>
                  <a:t>Noudata jätehuoltomääräyksiä ottamalla käyttöön asianmukaiset kierrätys- ja jätteenkäsittelykäytännöt. Noudata pakkausmääräyksiä, kuten kestäviä ja kierrätettäviä materiaaleja. Minimoi ympäristövaikutuksia koko toimitusketjussasi.</a:t>
                </a:r>
              </a:p>
              <a:p>
                <a:pPr algn="l" rtl="0">
                  <a:buClr>
                    <a:srgbClr val="F1A0C2"/>
                  </a:buClr>
                  <a:tabLst>
                    <a:tab pos="177800" algn="l"/>
                  </a:tabLst>
                </a:pPr>
                <a:endParaRPr lang="en-US" dirty="0">
                  <a:solidFill>
                    <a:schemeClr val="tx1"/>
                  </a:solidFill>
                </a:endParaRPr>
              </a:p>
              <a:p>
                <a:pPr algn="l" rtl="0">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Ympäristölainsäädäntö</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sz="1200" dirty="0" err="1">
                <a:solidFill>
                  <a:schemeClr val="tx1"/>
                </a:solidFill>
              </a:rPr>
              <a:t>Tässä</a:t>
            </a:r>
            <a:r>
              <a:rPr lang="en-US" sz="1200" dirty="0">
                <a:solidFill>
                  <a:schemeClr val="tx1"/>
                </a:solidFill>
              </a:rPr>
              <a:t> on </a:t>
            </a:r>
            <a:r>
              <a:rPr lang="en-US" sz="1200" dirty="0" err="1">
                <a:solidFill>
                  <a:schemeClr val="tx1"/>
                </a:solidFill>
              </a:rPr>
              <a:t>tarkempi</a:t>
            </a:r>
            <a:r>
              <a:rPr lang="en-US" sz="1200" dirty="0">
                <a:solidFill>
                  <a:schemeClr val="tx1"/>
                </a:solidFill>
              </a:rPr>
              <a:t> </a:t>
            </a:r>
            <a:r>
              <a:rPr lang="en-US" sz="1200" dirty="0" err="1">
                <a:solidFill>
                  <a:schemeClr val="tx1"/>
                </a:solidFill>
              </a:rPr>
              <a:t>selostus</a:t>
            </a:r>
            <a:r>
              <a:rPr lang="en-US" sz="1200" dirty="0">
                <a:solidFill>
                  <a:schemeClr val="tx1"/>
                </a:solidFill>
              </a:rPr>
              <a:t> </a:t>
            </a:r>
            <a:r>
              <a:rPr lang="en-US" sz="1200" dirty="0" err="1">
                <a:solidFill>
                  <a:schemeClr val="tx1"/>
                </a:solidFill>
              </a:rPr>
              <a:t>tämän</a:t>
            </a:r>
            <a:r>
              <a:rPr lang="en-US" sz="1200" dirty="0">
                <a:solidFill>
                  <a:schemeClr val="tx1"/>
                </a:solidFill>
              </a:rPr>
              <a:t> </a:t>
            </a:r>
            <a:r>
              <a:rPr lang="en-US" sz="1200" dirty="0" err="1">
                <a:solidFill>
                  <a:schemeClr val="tx1"/>
                </a:solidFill>
              </a:rPr>
              <a:t>luvun</a:t>
            </a:r>
            <a:r>
              <a:rPr lang="en-US" sz="1200" dirty="0">
                <a:solidFill>
                  <a:schemeClr val="tx1"/>
                </a:solidFill>
              </a:rPr>
              <a:t> </a:t>
            </a:r>
            <a:r>
              <a:rPr lang="en-US" sz="1200" b="1" dirty="0" err="1">
                <a:solidFill>
                  <a:schemeClr val="tx1"/>
                </a:solidFill>
              </a:rPr>
              <a:t>keskeisimmistä</a:t>
            </a:r>
            <a:r>
              <a:rPr lang="en-US" sz="1200" b="1" dirty="0">
                <a:solidFill>
                  <a:schemeClr val="tx1"/>
                </a:solidFill>
              </a:rPr>
              <a:t> </a:t>
            </a:r>
            <a:r>
              <a:rPr lang="en-US" sz="1200" b="1" dirty="0" err="1">
                <a:solidFill>
                  <a:schemeClr val="tx1"/>
                </a:solidFill>
              </a:rPr>
              <a:t>aiheista</a:t>
            </a:r>
            <a:r>
              <a:rPr lang="en-US" sz="1200" b="1" dirty="0">
                <a:solidFill>
                  <a:schemeClr val="tx1"/>
                </a:solidFill>
              </a:rPr>
              <a:t>:</a:t>
            </a:r>
            <a:endParaRPr lang="en-US" sz="1200" dirty="0">
              <a:solidFill>
                <a:schemeClr val="tx1"/>
              </a:solidFill>
            </a:endParaRPr>
          </a:p>
          <a:p>
            <a:pPr algn="l" rtl="0">
              <a:buClr>
                <a:srgbClr val="F1A0C2"/>
              </a:buClr>
              <a:tabLst>
                <a:tab pos="177800" algn="l"/>
              </a:tabLst>
            </a:pPr>
            <a:endParaRPr lang="en-US" sz="1200" dirty="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grpSp>
        <p:nvGrpSpPr>
          <p:cNvPr id="2" name="Graphic 3">
            <a:extLst>
              <a:ext uri="{FF2B5EF4-FFF2-40B4-BE49-F238E27FC236}">
                <a16:creationId xmlns:a16="http://schemas.microsoft.com/office/drawing/2014/main" id="{614DB7AD-DAE9-8EA1-7721-DC29816D7BB3}"/>
              </a:ext>
            </a:extLst>
          </p:cNvPr>
          <p:cNvGrpSpPr/>
          <p:nvPr/>
        </p:nvGrpSpPr>
        <p:grpSpPr>
          <a:xfrm>
            <a:off x="5187639" y="7435153"/>
            <a:ext cx="1685449" cy="1701808"/>
            <a:chOff x="8626076" y="3737866"/>
            <a:chExt cx="1130020" cy="1140988"/>
          </a:xfrm>
        </p:grpSpPr>
        <p:grpSp>
          <p:nvGrpSpPr>
            <p:cNvPr id="3" name="Graphic 3">
              <a:extLst>
                <a:ext uri="{FF2B5EF4-FFF2-40B4-BE49-F238E27FC236}">
                  <a16:creationId xmlns:a16="http://schemas.microsoft.com/office/drawing/2014/main" id="{4C502AD0-4204-FEDC-27B7-4C80A5662F3C}"/>
                </a:ext>
              </a:extLst>
            </p:cNvPr>
            <p:cNvGrpSpPr/>
            <p:nvPr/>
          </p:nvGrpSpPr>
          <p:grpSpPr>
            <a:xfrm>
              <a:off x="8626076" y="4097168"/>
              <a:ext cx="907855" cy="521124"/>
              <a:chOff x="8626076" y="4097168"/>
              <a:chExt cx="907855" cy="521124"/>
            </a:xfrm>
            <a:solidFill>
              <a:srgbClr val="00BADE"/>
            </a:solidFill>
          </p:grpSpPr>
          <p:sp>
            <p:nvSpPr>
              <p:cNvPr id="27" name="Freeform 26">
                <a:extLst>
                  <a:ext uri="{FF2B5EF4-FFF2-40B4-BE49-F238E27FC236}">
                    <a16:creationId xmlns:a16="http://schemas.microsoft.com/office/drawing/2014/main" id="{76D990AE-7F36-6987-FF3B-8B34A38DA681}"/>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A0C2"/>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95F6FB2B-E5D0-CB62-A2D3-31491F1253F7}"/>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A0C2"/>
              </a:solidFill>
              <a:ln w="27426" cap="flat">
                <a:noFill/>
                <a:prstDash val="solid"/>
                <a:miter/>
              </a:ln>
            </p:spPr>
            <p:txBody>
              <a:bodyPr rtlCol="0" anchor="ctr"/>
              <a:lstStyle/>
              <a:p>
                <a:pPr algn="l" rtl="0"/>
                <a:endParaRPr lang="en-US"/>
              </a:p>
            </p:txBody>
          </p:sp>
        </p:grpSp>
        <p:sp>
          <p:nvSpPr>
            <p:cNvPr id="4" name="Freeform 3">
              <a:extLst>
                <a:ext uri="{FF2B5EF4-FFF2-40B4-BE49-F238E27FC236}">
                  <a16:creationId xmlns:a16="http://schemas.microsoft.com/office/drawing/2014/main" id="{FB84044C-9EAF-6438-6D56-A0240270DDB9}"/>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pPr algn="l" rtl="0"/>
              <a:endParaRPr lang="en-US"/>
            </a:p>
          </p:txBody>
        </p:sp>
        <p:sp>
          <p:nvSpPr>
            <p:cNvPr id="5" name="Freeform 4">
              <a:extLst>
                <a:ext uri="{FF2B5EF4-FFF2-40B4-BE49-F238E27FC236}">
                  <a16:creationId xmlns:a16="http://schemas.microsoft.com/office/drawing/2014/main" id="{7F4F765C-DF8D-512D-E514-6C571817F48C}"/>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93D3EF1C-A56B-BD9F-66D4-3A5DBBED2332}"/>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A8BD1118-5F1F-01AB-E8A2-B3C5953965F7}"/>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B19840BE-3AD1-318F-D29D-2E906DA0FAE4}"/>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FA0E7E2E-5BEF-BC63-98CC-CDFA09FAFA8E}"/>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089E9683-AD3C-C736-69F4-6B9AD7DD315C}"/>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1746181-9DC8-94CB-A553-FD4F2E322EDB}"/>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4237494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11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Päätelmät ja tulevaisuuden trendit</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65</a:t>
            </a:fld>
            <a:endParaRPr lang="en-US" sz="900">
              <a:solidFill>
                <a:schemeClr val="tx1"/>
              </a:solidFill>
            </a:endParaRPr>
          </a:p>
        </p:txBody>
      </p:sp>
    </p:spTree>
    <p:extLst>
      <p:ext uri="{BB962C8B-B14F-4D97-AF65-F5344CB8AC3E}">
        <p14:creationId xmlns:p14="http://schemas.microsoft.com/office/powerpoint/2010/main" val="257765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F3012-D3B6-A4E7-93EC-C2C24E1AB9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81" y="-20929"/>
            <a:ext cx="7559675" cy="8224195"/>
          </a:xfrm>
          <a:prstGeom prst="rect">
            <a:avLst/>
          </a:prstGeom>
        </p:spPr>
      </p:pic>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66</a:t>
            </a:fld>
            <a:endParaRPr lang="en-US" sz="900">
              <a:solidFill>
                <a:schemeClr val="tx1"/>
              </a:solidFill>
            </a:endParaRPr>
          </a:p>
        </p:txBody>
      </p:sp>
      <p:sp>
        <p:nvSpPr>
          <p:cNvPr id="7" name="Freeform 6">
            <a:extLst>
              <a:ext uri="{FF2B5EF4-FFF2-40B4-BE49-F238E27FC236}">
                <a16:creationId xmlns:a16="http://schemas.microsoft.com/office/drawing/2014/main" id="{0893838D-BD64-27A2-B033-25B30A5B4681}"/>
              </a:ext>
            </a:extLst>
          </p:cNvPr>
          <p:cNvSpPr/>
          <p:nvPr/>
        </p:nvSpPr>
        <p:spPr>
          <a:xfrm rot="10800000" flipH="1">
            <a:off x="2752906" y="356223"/>
            <a:ext cx="4804898" cy="1981563"/>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3779837" y="664929"/>
            <a:ext cx="3292175"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rtl="0"/>
            <a:r>
              <a:rPr lang="en-US" altLang="en-US" sz="2800" dirty="0" err="1">
                <a:solidFill>
                  <a:schemeClr val="tx1"/>
                </a:solidFill>
                <a:ea typeface="Calibri" panose="020F0502020204030204" pitchFamily="34" charset="0"/>
              </a:rPr>
              <a:t>Päätelmät</a:t>
            </a:r>
            <a:r>
              <a:rPr lang="en-US" altLang="en-US" sz="2800" dirty="0">
                <a:solidFill>
                  <a:schemeClr val="tx1"/>
                </a:solidFill>
                <a:ea typeface="Calibri" panose="020F0502020204030204" pitchFamily="34" charset="0"/>
              </a:rPr>
              <a:t> ja </a:t>
            </a:r>
            <a:r>
              <a:rPr lang="en-US" altLang="en-US" sz="2800" dirty="0" err="1">
                <a:solidFill>
                  <a:schemeClr val="tx1"/>
                </a:solidFill>
                <a:ea typeface="Calibri" panose="020F0502020204030204" pitchFamily="34" charset="0"/>
              </a:rPr>
              <a:t>tulevaisuuden</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trendit</a:t>
            </a:r>
            <a:endParaRPr lang="en-US" altLang="en-US" sz="2800" dirty="0">
              <a:solidFill>
                <a:schemeClr val="tx1"/>
              </a:solidFill>
              <a:ea typeface="Calibri" panose="020F0502020204030204" pitchFamily="34" charset="0"/>
            </a:endParaRPr>
          </a:p>
          <a:p>
            <a:pPr algn="r" rtl="0"/>
            <a:endParaRPr lang="en-US" sz="2800" dirty="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956333" y="268091"/>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chemeClr val="bg1"/>
                </a:solidFill>
              </a:rPr>
              <a:t>11</a:t>
            </a:r>
            <a:endParaRPr lang="en-US" sz="8800" dirty="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508468" y="4702402"/>
            <a:ext cx="6736501" cy="4841685"/>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5" name="Graphic 4">
            <a:extLst>
              <a:ext uri="{FF2B5EF4-FFF2-40B4-BE49-F238E27FC236}">
                <a16:creationId xmlns:a16="http://schemas.microsoft.com/office/drawing/2014/main" id="{4F3380FC-635C-E061-3087-C2454354C61B}"/>
              </a:ext>
            </a:extLst>
          </p:cNvPr>
          <p:cNvGrpSpPr/>
          <p:nvPr/>
        </p:nvGrpSpPr>
        <p:grpSpPr>
          <a:xfrm rot="4165620">
            <a:off x="2409256" y="7851768"/>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45" name="Freeform 244">
            <a:extLst>
              <a:ext uri="{FF2B5EF4-FFF2-40B4-BE49-F238E27FC236}">
                <a16:creationId xmlns:a16="http://schemas.microsoft.com/office/drawing/2014/main" id="{7C07BD85-FC54-BBAC-90D5-4BA59E7D2369}"/>
              </a:ext>
            </a:extLst>
          </p:cNvPr>
          <p:cNvSpPr/>
          <p:nvPr/>
        </p:nvSpPr>
        <p:spPr>
          <a:xfrm flipH="1">
            <a:off x="-3547" y="4422047"/>
            <a:ext cx="2883555" cy="3303345"/>
          </a:xfrm>
          <a:custGeom>
            <a:avLst/>
            <a:gdLst>
              <a:gd name="connsiteX0" fmla="*/ 2883555 w 2883555"/>
              <a:gd name="connsiteY0" fmla="*/ 0 h 3303345"/>
              <a:gd name="connsiteX1" fmla="*/ 781133 w 2883555"/>
              <a:gd name="connsiteY1" fmla="*/ 0 h 3303345"/>
              <a:gd name="connsiteX2" fmla="*/ 0 w 2883555"/>
              <a:gd name="connsiteY2" fmla="*/ 0 h 3303345"/>
              <a:gd name="connsiteX3" fmla="*/ 0 w 2883555"/>
              <a:gd name="connsiteY3" fmla="*/ 376174 h 3303345"/>
              <a:gd name="connsiteX4" fmla="*/ 0 w 2883555"/>
              <a:gd name="connsiteY4" fmla="*/ 928491 h 3303345"/>
              <a:gd name="connsiteX5" fmla="*/ 0 w 2883555"/>
              <a:gd name="connsiteY5" fmla="*/ 2764725 h 3303345"/>
              <a:gd name="connsiteX6" fmla="*/ 730939 w 2883555"/>
              <a:gd name="connsiteY6" fmla="*/ 3303345 h 3303345"/>
              <a:gd name="connsiteX7" fmla="*/ 1512070 w 2883555"/>
              <a:gd name="connsiteY7" fmla="*/ 3303345 h 3303345"/>
              <a:gd name="connsiteX8" fmla="*/ 2883555 w 2883555"/>
              <a:gd name="connsiteY8" fmla="*/ 3303345 h 3303345"/>
              <a:gd name="connsiteX9" fmla="*/ 2883555 w 2883555"/>
              <a:gd name="connsiteY9" fmla="*/ 0 h 330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555" h="3303345">
                <a:moveTo>
                  <a:pt x="2883555" y="0"/>
                </a:moveTo>
                <a:lnTo>
                  <a:pt x="781133" y="0"/>
                </a:lnTo>
                <a:lnTo>
                  <a:pt x="0" y="0"/>
                </a:lnTo>
                <a:lnTo>
                  <a:pt x="0" y="376174"/>
                </a:lnTo>
                <a:lnTo>
                  <a:pt x="0" y="928491"/>
                </a:lnTo>
                <a:lnTo>
                  <a:pt x="0" y="2764725"/>
                </a:lnTo>
                <a:cubicBezTo>
                  <a:pt x="0" y="3062383"/>
                  <a:pt x="326996" y="3303345"/>
                  <a:pt x="730939" y="3303345"/>
                </a:cubicBezTo>
                <a:lnTo>
                  <a:pt x="1512070" y="3303345"/>
                </a:lnTo>
                <a:lnTo>
                  <a:pt x="2883555" y="3303345"/>
                </a:lnTo>
                <a:lnTo>
                  <a:pt x="2883555"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cxnSp>
        <p:nvCxnSpPr>
          <p:cNvPr id="4" name="Straight Connector 3">
            <a:extLst>
              <a:ext uri="{FF2B5EF4-FFF2-40B4-BE49-F238E27FC236}">
                <a16:creationId xmlns:a16="http://schemas.microsoft.com/office/drawing/2014/main" id="{80B34E4A-A3F0-C58C-A165-D85E2FBB6FB5}"/>
              </a:ext>
            </a:extLst>
          </p:cNvPr>
          <p:cNvCxnSpPr>
            <a:cxnSpLocks/>
          </p:cNvCxnSpPr>
          <p:nvPr/>
        </p:nvCxnSpPr>
        <p:spPr>
          <a:xfrm>
            <a:off x="-32643" y="5128573"/>
            <a:ext cx="339984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22" name="Group 521">
            <a:extLst>
              <a:ext uri="{FF2B5EF4-FFF2-40B4-BE49-F238E27FC236}">
                <a16:creationId xmlns:a16="http://schemas.microsoft.com/office/drawing/2014/main" id="{E9B40731-21AA-F2DD-167F-1EC246B39341}"/>
              </a:ext>
            </a:extLst>
          </p:cNvPr>
          <p:cNvGrpSpPr/>
          <p:nvPr/>
        </p:nvGrpSpPr>
        <p:grpSpPr>
          <a:xfrm>
            <a:off x="3945749" y="5916584"/>
            <a:ext cx="541864" cy="541718"/>
            <a:chOff x="8242308" y="4543504"/>
            <a:chExt cx="1008541" cy="1008269"/>
          </a:xfrm>
        </p:grpSpPr>
        <p:sp>
          <p:nvSpPr>
            <p:cNvPr id="523" name="Freeform 522">
              <a:extLst>
                <a:ext uri="{FF2B5EF4-FFF2-40B4-BE49-F238E27FC236}">
                  <a16:creationId xmlns:a16="http://schemas.microsoft.com/office/drawing/2014/main" id="{AAE666CE-880C-B11B-605B-C44A4E9F9F21}"/>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pPr algn="l" rtl="0"/>
              <a:endParaRPr lang="en-US"/>
            </a:p>
          </p:txBody>
        </p:sp>
        <p:sp>
          <p:nvSpPr>
            <p:cNvPr id="524" name="Freeform 523">
              <a:extLst>
                <a:ext uri="{FF2B5EF4-FFF2-40B4-BE49-F238E27FC236}">
                  <a16:creationId xmlns:a16="http://schemas.microsoft.com/office/drawing/2014/main" id="{8CD5F780-602C-E806-4CB1-3A6A56A41D85}"/>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pPr algn="l" rtl="0"/>
              <a:endParaRPr lang="en-US"/>
            </a:p>
          </p:txBody>
        </p:sp>
        <p:sp>
          <p:nvSpPr>
            <p:cNvPr id="525" name="Freeform 524">
              <a:extLst>
                <a:ext uri="{FF2B5EF4-FFF2-40B4-BE49-F238E27FC236}">
                  <a16:creationId xmlns:a16="http://schemas.microsoft.com/office/drawing/2014/main" id="{66E27CD9-7212-E812-D08D-19EF55683F5F}"/>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6" name="Freeform 525">
              <a:extLst>
                <a:ext uri="{FF2B5EF4-FFF2-40B4-BE49-F238E27FC236}">
                  <a16:creationId xmlns:a16="http://schemas.microsoft.com/office/drawing/2014/main" id="{1C541B1F-E10A-EC7C-5901-B7D309D98D7F}"/>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7" name="Freeform 526">
              <a:extLst>
                <a:ext uri="{FF2B5EF4-FFF2-40B4-BE49-F238E27FC236}">
                  <a16:creationId xmlns:a16="http://schemas.microsoft.com/office/drawing/2014/main" id="{E43F4F6B-0490-1B5C-0A48-40C8E832290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8" name="Freeform 527">
              <a:extLst>
                <a:ext uri="{FF2B5EF4-FFF2-40B4-BE49-F238E27FC236}">
                  <a16:creationId xmlns:a16="http://schemas.microsoft.com/office/drawing/2014/main" id="{15642F80-87B9-0A73-6E74-DF50E7E2BE50}"/>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529" name="Freeform 528">
              <a:extLst>
                <a:ext uri="{FF2B5EF4-FFF2-40B4-BE49-F238E27FC236}">
                  <a16:creationId xmlns:a16="http://schemas.microsoft.com/office/drawing/2014/main" id="{FD581F89-FF3C-136B-0716-D711D834B2DF}"/>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530" name="Freeform 529">
              <a:extLst>
                <a:ext uri="{FF2B5EF4-FFF2-40B4-BE49-F238E27FC236}">
                  <a16:creationId xmlns:a16="http://schemas.microsoft.com/office/drawing/2014/main" id="{C8059B9D-B2E0-E964-B7B7-BBD3737FF186}"/>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pPr algn="l" rtl="0"/>
              <a:endParaRPr lang="en-US"/>
            </a:p>
          </p:txBody>
        </p:sp>
        <p:sp>
          <p:nvSpPr>
            <p:cNvPr id="531" name="Freeform 530">
              <a:extLst>
                <a:ext uri="{FF2B5EF4-FFF2-40B4-BE49-F238E27FC236}">
                  <a16:creationId xmlns:a16="http://schemas.microsoft.com/office/drawing/2014/main" id="{20B6BE81-73F3-38C4-3C8D-9C7D66049911}"/>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pPr algn="l" rtl="0"/>
              <a:endParaRPr lang="en-US"/>
            </a:p>
          </p:txBody>
        </p:sp>
        <p:sp>
          <p:nvSpPr>
            <p:cNvPr id="532" name="Freeform 531">
              <a:extLst>
                <a:ext uri="{FF2B5EF4-FFF2-40B4-BE49-F238E27FC236}">
                  <a16:creationId xmlns:a16="http://schemas.microsoft.com/office/drawing/2014/main" id="{A35CEF31-52CF-7D12-85AA-6984D33BAAC2}"/>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pPr algn="l" rtl="0"/>
              <a:endParaRPr lang="en-US"/>
            </a:p>
          </p:txBody>
        </p:sp>
        <p:grpSp>
          <p:nvGrpSpPr>
            <p:cNvPr id="533" name="Graphic 2">
              <a:extLst>
                <a:ext uri="{FF2B5EF4-FFF2-40B4-BE49-F238E27FC236}">
                  <a16:creationId xmlns:a16="http://schemas.microsoft.com/office/drawing/2014/main" id="{3841D108-FC58-EC1D-FAA3-9BFEA2336DD4}"/>
                </a:ext>
              </a:extLst>
            </p:cNvPr>
            <p:cNvGrpSpPr/>
            <p:nvPr/>
          </p:nvGrpSpPr>
          <p:grpSpPr>
            <a:xfrm>
              <a:off x="8696898" y="4576287"/>
              <a:ext cx="520036" cy="519372"/>
              <a:chOff x="4594347" y="2258759"/>
              <a:chExt cx="520036" cy="519372"/>
            </a:xfrm>
            <a:solidFill>
              <a:srgbClr val="00BADE"/>
            </a:solidFill>
          </p:grpSpPr>
          <p:sp>
            <p:nvSpPr>
              <p:cNvPr id="535" name="Freeform 534">
                <a:extLst>
                  <a:ext uri="{FF2B5EF4-FFF2-40B4-BE49-F238E27FC236}">
                    <a16:creationId xmlns:a16="http://schemas.microsoft.com/office/drawing/2014/main" id="{DE861A04-3AC9-7635-1617-ED2B419DDFA9}"/>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pPr algn="l" rtl="0"/>
                <a:endParaRPr lang="en-US"/>
              </a:p>
            </p:txBody>
          </p:sp>
          <p:sp>
            <p:nvSpPr>
              <p:cNvPr id="536" name="Freeform 535">
                <a:extLst>
                  <a:ext uri="{FF2B5EF4-FFF2-40B4-BE49-F238E27FC236}">
                    <a16:creationId xmlns:a16="http://schemas.microsoft.com/office/drawing/2014/main" id="{0D4F79FD-13C2-65B0-9AC1-447533051AF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pPr algn="l" rtl="0"/>
                <a:endParaRPr lang="en-US"/>
              </a:p>
            </p:txBody>
          </p:sp>
        </p:grpSp>
        <p:sp>
          <p:nvSpPr>
            <p:cNvPr id="534" name="Freeform 533">
              <a:extLst>
                <a:ext uri="{FF2B5EF4-FFF2-40B4-BE49-F238E27FC236}">
                  <a16:creationId xmlns:a16="http://schemas.microsoft.com/office/drawing/2014/main" id="{488BC554-186A-3CF2-1EF5-EF8377BDA9B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pPr algn="l" rtl="0"/>
              <a:endParaRPr lang="en-US"/>
            </a:p>
          </p:txBody>
        </p:sp>
      </p:grpSp>
      <p:grpSp>
        <p:nvGrpSpPr>
          <p:cNvPr id="537" name="Group 536">
            <a:extLst>
              <a:ext uri="{FF2B5EF4-FFF2-40B4-BE49-F238E27FC236}">
                <a16:creationId xmlns:a16="http://schemas.microsoft.com/office/drawing/2014/main" id="{B596FA65-2968-7EA8-E513-75E3CC7A6413}"/>
              </a:ext>
            </a:extLst>
          </p:cNvPr>
          <p:cNvGrpSpPr/>
          <p:nvPr/>
        </p:nvGrpSpPr>
        <p:grpSpPr>
          <a:xfrm>
            <a:off x="3985426" y="5078281"/>
            <a:ext cx="601576" cy="612554"/>
            <a:chOff x="11798823" y="4367300"/>
            <a:chExt cx="1220032" cy="1242297"/>
          </a:xfrm>
        </p:grpSpPr>
        <p:grpSp>
          <p:nvGrpSpPr>
            <p:cNvPr id="538" name="Graphic 303">
              <a:extLst>
                <a:ext uri="{FF2B5EF4-FFF2-40B4-BE49-F238E27FC236}">
                  <a16:creationId xmlns:a16="http://schemas.microsoft.com/office/drawing/2014/main" id="{576EA805-F18E-1574-9D08-F6695699E0FA}"/>
                </a:ext>
              </a:extLst>
            </p:cNvPr>
            <p:cNvGrpSpPr/>
            <p:nvPr/>
          </p:nvGrpSpPr>
          <p:grpSpPr>
            <a:xfrm>
              <a:off x="11997137" y="4405884"/>
              <a:ext cx="982858" cy="1164978"/>
              <a:chOff x="8477971" y="2116696"/>
              <a:chExt cx="982858" cy="1164978"/>
            </a:xfrm>
            <a:solidFill>
              <a:srgbClr val="FFFFFF"/>
            </a:solidFill>
          </p:grpSpPr>
          <p:sp>
            <p:nvSpPr>
              <p:cNvPr id="544" name="Freeform 543">
                <a:extLst>
                  <a:ext uri="{FF2B5EF4-FFF2-40B4-BE49-F238E27FC236}">
                    <a16:creationId xmlns:a16="http://schemas.microsoft.com/office/drawing/2014/main" id="{D954DDC8-E425-B3AF-4FF9-ADFD12A66C39}"/>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pPr algn="l" rtl="0"/>
                <a:endParaRPr lang="en-US"/>
              </a:p>
            </p:txBody>
          </p:sp>
          <p:sp>
            <p:nvSpPr>
              <p:cNvPr id="545" name="Freeform 544">
                <a:extLst>
                  <a:ext uri="{FF2B5EF4-FFF2-40B4-BE49-F238E27FC236}">
                    <a16:creationId xmlns:a16="http://schemas.microsoft.com/office/drawing/2014/main" id="{72AE8258-0310-74F6-3764-B0A8AAD045D4}"/>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pPr algn="l" rtl="0"/>
                <a:endParaRPr lang="en-US"/>
              </a:p>
            </p:txBody>
          </p:sp>
        </p:grpSp>
        <p:grpSp>
          <p:nvGrpSpPr>
            <p:cNvPr id="539" name="Graphic 303">
              <a:extLst>
                <a:ext uri="{FF2B5EF4-FFF2-40B4-BE49-F238E27FC236}">
                  <a16:creationId xmlns:a16="http://schemas.microsoft.com/office/drawing/2014/main" id="{B997EDFE-63CD-8EAD-0FE7-FC5A7CBB58E0}"/>
                </a:ext>
              </a:extLst>
            </p:cNvPr>
            <p:cNvGrpSpPr/>
            <p:nvPr/>
          </p:nvGrpSpPr>
          <p:grpSpPr>
            <a:xfrm>
              <a:off x="11798823" y="4367300"/>
              <a:ext cx="1220032" cy="1242297"/>
              <a:chOff x="8279657" y="2078112"/>
              <a:chExt cx="1220032" cy="1242297"/>
            </a:xfrm>
            <a:solidFill>
              <a:srgbClr val="000000"/>
            </a:solidFill>
          </p:grpSpPr>
          <p:sp>
            <p:nvSpPr>
              <p:cNvPr id="540" name="Freeform 539">
                <a:extLst>
                  <a:ext uri="{FF2B5EF4-FFF2-40B4-BE49-F238E27FC236}">
                    <a16:creationId xmlns:a16="http://schemas.microsoft.com/office/drawing/2014/main" id="{13970DC4-B766-D32C-531A-8DFF5FFE9B6F}"/>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541" name="Freeform 540">
                <a:extLst>
                  <a:ext uri="{FF2B5EF4-FFF2-40B4-BE49-F238E27FC236}">
                    <a16:creationId xmlns:a16="http://schemas.microsoft.com/office/drawing/2014/main" id="{B3F84B06-A14D-ED02-85E9-208D7B6ACC59}"/>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542" name="Freeform 541">
                <a:extLst>
                  <a:ext uri="{FF2B5EF4-FFF2-40B4-BE49-F238E27FC236}">
                    <a16:creationId xmlns:a16="http://schemas.microsoft.com/office/drawing/2014/main" id="{17603421-AC01-F404-BF0C-8E9E6169F6A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543" name="Freeform 542">
                <a:extLst>
                  <a:ext uri="{FF2B5EF4-FFF2-40B4-BE49-F238E27FC236}">
                    <a16:creationId xmlns:a16="http://schemas.microsoft.com/office/drawing/2014/main" id="{0D181C79-E1C8-5C5A-8B62-AF6624101F8C}"/>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grpSp>
        <p:nvGrpSpPr>
          <p:cNvPr id="546" name="Graphic 3">
            <a:extLst>
              <a:ext uri="{FF2B5EF4-FFF2-40B4-BE49-F238E27FC236}">
                <a16:creationId xmlns:a16="http://schemas.microsoft.com/office/drawing/2014/main" id="{7B5C564B-32F3-9D0B-8790-C366CC0D3528}"/>
              </a:ext>
            </a:extLst>
          </p:cNvPr>
          <p:cNvGrpSpPr/>
          <p:nvPr/>
        </p:nvGrpSpPr>
        <p:grpSpPr>
          <a:xfrm>
            <a:off x="3941490" y="6694415"/>
            <a:ext cx="573237" cy="537870"/>
            <a:chOff x="6615628" y="2116894"/>
            <a:chExt cx="1066935" cy="1001108"/>
          </a:xfrm>
        </p:grpSpPr>
        <p:sp>
          <p:nvSpPr>
            <p:cNvPr id="547" name="Freeform 546">
              <a:extLst>
                <a:ext uri="{FF2B5EF4-FFF2-40B4-BE49-F238E27FC236}">
                  <a16:creationId xmlns:a16="http://schemas.microsoft.com/office/drawing/2014/main" id="{07A88205-4F83-A1EA-F67B-E26BACBE37C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pPr algn="l" rtl="0"/>
              <a:endParaRPr lang="en-US"/>
            </a:p>
          </p:txBody>
        </p:sp>
        <p:grpSp>
          <p:nvGrpSpPr>
            <p:cNvPr id="548" name="Graphic 3">
              <a:extLst>
                <a:ext uri="{FF2B5EF4-FFF2-40B4-BE49-F238E27FC236}">
                  <a16:creationId xmlns:a16="http://schemas.microsoft.com/office/drawing/2014/main" id="{C1638A9B-603C-AD9A-6181-CF81ACDAC7E1}"/>
                </a:ext>
              </a:extLst>
            </p:cNvPr>
            <p:cNvGrpSpPr/>
            <p:nvPr/>
          </p:nvGrpSpPr>
          <p:grpSpPr>
            <a:xfrm>
              <a:off x="6615628" y="2116894"/>
              <a:ext cx="1066935" cy="1001108"/>
              <a:chOff x="6615628" y="2116894"/>
              <a:chExt cx="1066935" cy="1001108"/>
            </a:xfrm>
            <a:solidFill>
              <a:srgbClr val="000000"/>
            </a:solidFill>
          </p:grpSpPr>
          <p:sp>
            <p:nvSpPr>
              <p:cNvPr id="549" name="Freeform 548">
                <a:extLst>
                  <a:ext uri="{FF2B5EF4-FFF2-40B4-BE49-F238E27FC236}">
                    <a16:creationId xmlns:a16="http://schemas.microsoft.com/office/drawing/2014/main" id="{D65F2891-055D-C4B4-10B2-FAE5B662272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pPr algn="l" rtl="0"/>
                <a:endParaRPr lang="en-US"/>
              </a:p>
            </p:txBody>
          </p:sp>
          <p:sp>
            <p:nvSpPr>
              <p:cNvPr id="550" name="Freeform 549">
                <a:extLst>
                  <a:ext uri="{FF2B5EF4-FFF2-40B4-BE49-F238E27FC236}">
                    <a16:creationId xmlns:a16="http://schemas.microsoft.com/office/drawing/2014/main" id="{CECD13AC-B9CD-12EE-E443-F49B06205BD9}"/>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pPr algn="l" rtl="0"/>
                <a:endParaRPr lang="en-US"/>
              </a:p>
            </p:txBody>
          </p:sp>
          <p:sp>
            <p:nvSpPr>
              <p:cNvPr id="551" name="Freeform 550">
                <a:extLst>
                  <a:ext uri="{FF2B5EF4-FFF2-40B4-BE49-F238E27FC236}">
                    <a16:creationId xmlns:a16="http://schemas.microsoft.com/office/drawing/2014/main" id="{909ADEED-519E-F678-B6AA-06D01BBE24D1}"/>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pPr algn="l" rtl="0"/>
                <a:endParaRPr lang="en-US"/>
              </a:p>
            </p:txBody>
          </p:sp>
          <p:sp>
            <p:nvSpPr>
              <p:cNvPr id="552" name="Freeform 551">
                <a:extLst>
                  <a:ext uri="{FF2B5EF4-FFF2-40B4-BE49-F238E27FC236}">
                    <a16:creationId xmlns:a16="http://schemas.microsoft.com/office/drawing/2014/main" id="{3E3306A1-FFB4-B6EC-0D02-CE21B3DF7B7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pPr algn="l" rtl="0"/>
                <a:endParaRPr lang="en-US"/>
              </a:p>
            </p:txBody>
          </p:sp>
          <p:sp>
            <p:nvSpPr>
              <p:cNvPr id="553" name="Freeform 552">
                <a:extLst>
                  <a:ext uri="{FF2B5EF4-FFF2-40B4-BE49-F238E27FC236}">
                    <a16:creationId xmlns:a16="http://schemas.microsoft.com/office/drawing/2014/main" id="{A840EBA7-6557-8D51-12FD-5132B46D57A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pPr algn="l" rtl="0"/>
                <a:endParaRPr lang="en-US"/>
              </a:p>
            </p:txBody>
          </p:sp>
          <p:sp>
            <p:nvSpPr>
              <p:cNvPr id="554" name="Freeform 553">
                <a:extLst>
                  <a:ext uri="{FF2B5EF4-FFF2-40B4-BE49-F238E27FC236}">
                    <a16:creationId xmlns:a16="http://schemas.microsoft.com/office/drawing/2014/main" id="{9E6F5EAD-A32F-D571-3A30-9987F18E8C16}"/>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pPr algn="l" rtl="0"/>
                <a:endParaRPr lang="en-US"/>
              </a:p>
            </p:txBody>
          </p:sp>
          <p:sp>
            <p:nvSpPr>
              <p:cNvPr id="555" name="Freeform 554">
                <a:extLst>
                  <a:ext uri="{FF2B5EF4-FFF2-40B4-BE49-F238E27FC236}">
                    <a16:creationId xmlns:a16="http://schemas.microsoft.com/office/drawing/2014/main" id="{18DE74EC-128B-6231-D9E5-5FB8593FF3D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pPr algn="l" rtl="0"/>
                <a:endParaRPr lang="en-US"/>
              </a:p>
            </p:txBody>
          </p:sp>
          <p:sp>
            <p:nvSpPr>
              <p:cNvPr id="556" name="Freeform 555">
                <a:extLst>
                  <a:ext uri="{FF2B5EF4-FFF2-40B4-BE49-F238E27FC236}">
                    <a16:creationId xmlns:a16="http://schemas.microsoft.com/office/drawing/2014/main" id="{B5DBF5BC-BD04-10B1-BEB7-931C923BB35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pPr algn="l" rtl="0"/>
                <a:endParaRPr lang="en-US"/>
              </a:p>
            </p:txBody>
          </p:sp>
          <p:sp>
            <p:nvSpPr>
              <p:cNvPr id="557" name="Freeform 556">
                <a:extLst>
                  <a:ext uri="{FF2B5EF4-FFF2-40B4-BE49-F238E27FC236}">
                    <a16:creationId xmlns:a16="http://schemas.microsoft.com/office/drawing/2014/main" id="{67CAEB50-BC4D-717F-039C-F6A46123B8C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pPr algn="l" rtl="0"/>
                <a:endParaRPr lang="en-US"/>
              </a:p>
            </p:txBody>
          </p:sp>
          <p:sp>
            <p:nvSpPr>
              <p:cNvPr id="558" name="Freeform 557">
                <a:extLst>
                  <a:ext uri="{FF2B5EF4-FFF2-40B4-BE49-F238E27FC236}">
                    <a16:creationId xmlns:a16="http://schemas.microsoft.com/office/drawing/2014/main" id="{AE65C2A1-0EF4-BBAD-FABB-BD4A3E27627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pPr algn="l" rtl="0"/>
                <a:endParaRPr lang="en-US"/>
              </a:p>
            </p:txBody>
          </p:sp>
          <p:sp>
            <p:nvSpPr>
              <p:cNvPr id="559" name="Freeform 558">
                <a:extLst>
                  <a:ext uri="{FF2B5EF4-FFF2-40B4-BE49-F238E27FC236}">
                    <a16:creationId xmlns:a16="http://schemas.microsoft.com/office/drawing/2014/main" id="{37E40E5A-86C5-1AB8-2D19-C7770391FD84}"/>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pPr algn="l" rtl="0"/>
                <a:endParaRPr lang="en-US"/>
              </a:p>
            </p:txBody>
          </p:sp>
          <p:sp>
            <p:nvSpPr>
              <p:cNvPr id="560" name="Freeform 559">
                <a:extLst>
                  <a:ext uri="{FF2B5EF4-FFF2-40B4-BE49-F238E27FC236}">
                    <a16:creationId xmlns:a16="http://schemas.microsoft.com/office/drawing/2014/main" id="{D30129C7-8537-44B9-7BF6-3569F95403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61" name="Graphic 3">
            <a:extLst>
              <a:ext uri="{FF2B5EF4-FFF2-40B4-BE49-F238E27FC236}">
                <a16:creationId xmlns:a16="http://schemas.microsoft.com/office/drawing/2014/main" id="{C24A6DB8-7256-1526-C9CE-8554623A7A44}"/>
              </a:ext>
            </a:extLst>
          </p:cNvPr>
          <p:cNvGrpSpPr/>
          <p:nvPr/>
        </p:nvGrpSpPr>
        <p:grpSpPr>
          <a:xfrm>
            <a:off x="3892417" y="7516128"/>
            <a:ext cx="561104" cy="563733"/>
            <a:chOff x="10641325" y="2076985"/>
            <a:chExt cx="1044352" cy="1049245"/>
          </a:xfrm>
        </p:grpSpPr>
        <p:sp>
          <p:nvSpPr>
            <p:cNvPr id="562" name="Freeform 561">
              <a:extLst>
                <a:ext uri="{FF2B5EF4-FFF2-40B4-BE49-F238E27FC236}">
                  <a16:creationId xmlns:a16="http://schemas.microsoft.com/office/drawing/2014/main" id="{EEE1365E-6264-C4CE-7B44-849ABDB172C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pPr algn="l" rtl="0"/>
              <a:endParaRPr lang="en-US"/>
            </a:p>
          </p:txBody>
        </p:sp>
        <p:grpSp>
          <p:nvGrpSpPr>
            <p:cNvPr id="563" name="Graphic 3">
              <a:extLst>
                <a:ext uri="{FF2B5EF4-FFF2-40B4-BE49-F238E27FC236}">
                  <a16:creationId xmlns:a16="http://schemas.microsoft.com/office/drawing/2014/main" id="{2096EC12-1323-801A-2EEF-DD0AD3456C31}"/>
                </a:ext>
              </a:extLst>
            </p:cNvPr>
            <p:cNvGrpSpPr/>
            <p:nvPr/>
          </p:nvGrpSpPr>
          <p:grpSpPr>
            <a:xfrm>
              <a:off x="10641325" y="2076985"/>
              <a:ext cx="1044352" cy="1049245"/>
              <a:chOff x="10641325" y="2076985"/>
              <a:chExt cx="1044352" cy="1049245"/>
            </a:xfrm>
            <a:solidFill>
              <a:srgbClr val="000000"/>
            </a:solidFill>
          </p:grpSpPr>
          <p:sp>
            <p:nvSpPr>
              <p:cNvPr id="564" name="Freeform 563">
                <a:extLst>
                  <a:ext uri="{FF2B5EF4-FFF2-40B4-BE49-F238E27FC236}">
                    <a16:creationId xmlns:a16="http://schemas.microsoft.com/office/drawing/2014/main" id="{B7B57E81-BD9E-EB77-6974-821F05FD09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pPr algn="l" rtl="0"/>
                <a:endParaRPr lang="en-US"/>
              </a:p>
            </p:txBody>
          </p:sp>
          <p:sp>
            <p:nvSpPr>
              <p:cNvPr id="565" name="Freeform 564">
                <a:extLst>
                  <a:ext uri="{FF2B5EF4-FFF2-40B4-BE49-F238E27FC236}">
                    <a16:creationId xmlns:a16="http://schemas.microsoft.com/office/drawing/2014/main" id="{E1A62168-FC97-E883-788F-2A6459F16131}"/>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pPr algn="l" rtl="0"/>
                <a:endParaRPr lang="en-US"/>
              </a:p>
            </p:txBody>
          </p:sp>
          <p:sp>
            <p:nvSpPr>
              <p:cNvPr id="566" name="Freeform 565">
                <a:extLst>
                  <a:ext uri="{FF2B5EF4-FFF2-40B4-BE49-F238E27FC236}">
                    <a16:creationId xmlns:a16="http://schemas.microsoft.com/office/drawing/2014/main" id="{4306BFA5-BED9-FAD5-3B99-36598048A388}"/>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pPr algn="l" rtl="0"/>
                <a:endParaRPr lang="en-US"/>
              </a:p>
            </p:txBody>
          </p:sp>
          <p:sp>
            <p:nvSpPr>
              <p:cNvPr id="567" name="Freeform 566">
                <a:extLst>
                  <a:ext uri="{FF2B5EF4-FFF2-40B4-BE49-F238E27FC236}">
                    <a16:creationId xmlns:a16="http://schemas.microsoft.com/office/drawing/2014/main" id="{CB4ADFD4-AABC-43A9-1070-AE7ADE09AF64}"/>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pPr algn="l" rtl="0"/>
                <a:endParaRPr lang="en-US"/>
              </a:p>
            </p:txBody>
          </p:sp>
          <p:sp>
            <p:nvSpPr>
              <p:cNvPr id="568" name="Freeform 567">
                <a:extLst>
                  <a:ext uri="{FF2B5EF4-FFF2-40B4-BE49-F238E27FC236}">
                    <a16:creationId xmlns:a16="http://schemas.microsoft.com/office/drawing/2014/main" id="{88700CC2-9DFB-D9D5-AE9F-A5A645ABE59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pPr algn="l" rtl="0"/>
                <a:endParaRPr lang="en-US"/>
              </a:p>
            </p:txBody>
          </p:sp>
          <p:sp>
            <p:nvSpPr>
              <p:cNvPr id="569" name="Freeform 568">
                <a:extLst>
                  <a:ext uri="{FF2B5EF4-FFF2-40B4-BE49-F238E27FC236}">
                    <a16:creationId xmlns:a16="http://schemas.microsoft.com/office/drawing/2014/main" id="{7A3AA5BC-1EC9-2F55-F56D-086C0B96FB37}"/>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pPr algn="l" rtl="0"/>
                <a:endParaRPr lang="en-US"/>
              </a:p>
            </p:txBody>
          </p:sp>
          <p:sp>
            <p:nvSpPr>
              <p:cNvPr id="570" name="Freeform 569">
                <a:extLst>
                  <a:ext uri="{FF2B5EF4-FFF2-40B4-BE49-F238E27FC236}">
                    <a16:creationId xmlns:a16="http://schemas.microsoft.com/office/drawing/2014/main" id="{53894AD9-4BB0-C42C-BA0E-D2151B56E8D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pPr algn="l" rtl="0"/>
                <a:endParaRPr lang="en-US"/>
              </a:p>
            </p:txBody>
          </p:sp>
          <p:sp>
            <p:nvSpPr>
              <p:cNvPr id="571" name="Freeform 570">
                <a:extLst>
                  <a:ext uri="{FF2B5EF4-FFF2-40B4-BE49-F238E27FC236}">
                    <a16:creationId xmlns:a16="http://schemas.microsoft.com/office/drawing/2014/main" id="{97A5A6D1-5344-1747-4F93-F6707F2A7B3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pPr algn="l" rtl="0"/>
                <a:endParaRPr lang="en-US"/>
              </a:p>
            </p:txBody>
          </p:sp>
          <p:sp>
            <p:nvSpPr>
              <p:cNvPr id="572" name="Freeform 571">
                <a:extLst>
                  <a:ext uri="{FF2B5EF4-FFF2-40B4-BE49-F238E27FC236}">
                    <a16:creationId xmlns:a16="http://schemas.microsoft.com/office/drawing/2014/main" id="{29A47F55-3152-FE1A-7C15-5DA2C7919B59}"/>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pPr algn="l" rtl="0"/>
                <a:endParaRPr lang="en-US"/>
              </a:p>
            </p:txBody>
          </p:sp>
          <p:sp>
            <p:nvSpPr>
              <p:cNvPr id="573" name="Freeform 572">
                <a:extLst>
                  <a:ext uri="{FF2B5EF4-FFF2-40B4-BE49-F238E27FC236}">
                    <a16:creationId xmlns:a16="http://schemas.microsoft.com/office/drawing/2014/main" id="{FDA95A67-3E30-C26B-D495-C4D7E6418C5C}"/>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74" name="Group 573">
            <a:extLst>
              <a:ext uri="{FF2B5EF4-FFF2-40B4-BE49-F238E27FC236}">
                <a16:creationId xmlns:a16="http://schemas.microsoft.com/office/drawing/2014/main" id="{E938E00D-4DA2-B656-F513-69378FB45B9E}"/>
              </a:ext>
            </a:extLst>
          </p:cNvPr>
          <p:cNvGrpSpPr/>
          <p:nvPr/>
        </p:nvGrpSpPr>
        <p:grpSpPr>
          <a:xfrm>
            <a:off x="3367198" y="5197830"/>
            <a:ext cx="3731045" cy="435465"/>
            <a:chOff x="3047664" y="3465710"/>
            <a:chExt cx="3731045" cy="435465"/>
          </a:xfrm>
        </p:grpSpPr>
        <p:grpSp>
          <p:nvGrpSpPr>
            <p:cNvPr id="575" name="Group 574">
              <a:extLst>
                <a:ext uri="{FF2B5EF4-FFF2-40B4-BE49-F238E27FC236}">
                  <a16:creationId xmlns:a16="http://schemas.microsoft.com/office/drawing/2014/main" id="{C242E83E-803E-92D7-6711-6E93462BD26C}"/>
                </a:ext>
              </a:extLst>
            </p:cNvPr>
            <p:cNvGrpSpPr/>
            <p:nvPr/>
          </p:nvGrpSpPr>
          <p:grpSpPr>
            <a:xfrm>
              <a:off x="4287009" y="3465710"/>
              <a:ext cx="2491700" cy="435465"/>
              <a:chOff x="2257955" y="6077055"/>
              <a:chExt cx="2491700" cy="435465"/>
            </a:xfrm>
          </p:grpSpPr>
          <p:sp>
            <p:nvSpPr>
              <p:cNvPr id="579" name="Text Placeholder 3">
                <a:extLst>
                  <a:ext uri="{FF2B5EF4-FFF2-40B4-BE49-F238E27FC236}">
                    <a16:creationId xmlns:a16="http://schemas.microsoft.com/office/drawing/2014/main" id="{8C61559C-CB81-2D65-888F-EC8F21906196}"/>
                  </a:ext>
                </a:extLst>
              </p:cNvPr>
              <p:cNvSpPr txBox="1">
                <a:spLocks/>
              </p:cNvSpPr>
              <p:nvPr/>
            </p:nvSpPr>
            <p:spPr>
              <a:xfrm>
                <a:off x="2257955"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580" name="TextBox 579">
                <a:extLst>
                  <a:ext uri="{FF2B5EF4-FFF2-40B4-BE49-F238E27FC236}">
                    <a16:creationId xmlns:a16="http://schemas.microsoft.com/office/drawing/2014/main" id="{4184C4CB-9C71-1648-AB5E-774940B3FF69}"/>
                  </a:ext>
                </a:extLst>
              </p:cNvPr>
              <p:cNvSpPr txBox="1"/>
              <p:nvPr/>
            </p:nvSpPr>
            <p:spPr>
              <a:xfrm>
                <a:off x="2777193" y="6163707"/>
                <a:ext cx="1972462" cy="348813"/>
              </a:xfrm>
              <a:prstGeom prst="rect">
                <a:avLst/>
              </a:prstGeom>
              <a:noFill/>
              <a:ln>
                <a:noFill/>
              </a:ln>
            </p:spPr>
            <p:txBody>
              <a:bodyPr wrap="square">
                <a:spAutoFit/>
              </a:bodyPr>
              <a:lstStyle/>
              <a:p>
                <a:pPr algn="l" rtl="0">
                  <a:lnSpc>
                    <a:spcPts val="1960"/>
                  </a:lnSpc>
                </a:pPr>
                <a:r>
                  <a:rPr lang="en-IE" b="1" kern="0">
                    <a:solidFill>
                      <a:srgbClr val="000000"/>
                    </a:solid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Nousevat trendit</a:t>
                </a:r>
                <a:endParaRPr lang="en-IE" b="1"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76" name="Group 575">
              <a:extLst>
                <a:ext uri="{FF2B5EF4-FFF2-40B4-BE49-F238E27FC236}">
                  <a16:creationId xmlns:a16="http://schemas.microsoft.com/office/drawing/2014/main" id="{55AFF219-8242-319C-BE07-DDDDCA709AB8}"/>
                </a:ext>
              </a:extLst>
            </p:cNvPr>
            <p:cNvGrpSpPr/>
            <p:nvPr/>
          </p:nvGrpSpPr>
          <p:grpSpPr>
            <a:xfrm>
              <a:off x="3047664" y="3657992"/>
              <a:ext cx="363221" cy="104123"/>
              <a:chOff x="4833434" y="3593060"/>
              <a:chExt cx="363221" cy="104123"/>
            </a:xfrm>
          </p:grpSpPr>
          <p:cxnSp>
            <p:nvCxnSpPr>
              <p:cNvPr id="577" name="Straight Connector 576">
                <a:extLst>
                  <a:ext uri="{FF2B5EF4-FFF2-40B4-BE49-F238E27FC236}">
                    <a16:creationId xmlns:a16="http://schemas.microsoft.com/office/drawing/2014/main" id="{BA3D2F76-B8DE-028C-E35E-095B0CDE6F0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8" name="Oval 577">
                <a:extLst>
                  <a:ext uri="{FF2B5EF4-FFF2-40B4-BE49-F238E27FC236}">
                    <a16:creationId xmlns:a16="http://schemas.microsoft.com/office/drawing/2014/main" id="{0D3E73FD-D1E8-C736-22DF-B1AEE2680659}"/>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81" name="Group 580">
            <a:extLst>
              <a:ext uri="{FF2B5EF4-FFF2-40B4-BE49-F238E27FC236}">
                <a16:creationId xmlns:a16="http://schemas.microsoft.com/office/drawing/2014/main" id="{6212F234-A9A1-1A74-11B6-F117C4436DF6}"/>
              </a:ext>
            </a:extLst>
          </p:cNvPr>
          <p:cNvGrpSpPr/>
          <p:nvPr/>
        </p:nvGrpSpPr>
        <p:grpSpPr>
          <a:xfrm>
            <a:off x="3367198" y="5994536"/>
            <a:ext cx="3715677" cy="435465"/>
            <a:chOff x="3047664" y="3465710"/>
            <a:chExt cx="3715677" cy="435465"/>
          </a:xfrm>
        </p:grpSpPr>
        <p:grpSp>
          <p:nvGrpSpPr>
            <p:cNvPr id="582" name="Group 581">
              <a:extLst>
                <a:ext uri="{FF2B5EF4-FFF2-40B4-BE49-F238E27FC236}">
                  <a16:creationId xmlns:a16="http://schemas.microsoft.com/office/drawing/2014/main" id="{B9E5C500-51A2-AFE5-0E93-AEF462275774}"/>
                </a:ext>
              </a:extLst>
            </p:cNvPr>
            <p:cNvGrpSpPr/>
            <p:nvPr/>
          </p:nvGrpSpPr>
          <p:grpSpPr>
            <a:xfrm>
              <a:off x="4271641" y="3465710"/>
              <a:ext cx="2491700" cy="435465"/>
              <a:chOff x="2242587" y="6077055"/>
              <a:chExt cx="2491700" cy="435465"/>
            </a:xfrm>
          </p:grpSpPr>
          <p:sp>
            <p:nvSpPr>
              <p:cNvPr id="586" name="Text Placeholder 3">
                <a:extLst>
                  <a:ext uri="{FF2B5EF4-FFF2-40B4-BE49-F238E27FC236}">
                    <a16:creationId xmlns:a16="http://schemas.microsoft.com/office/drawing/2014/main" id="{714C389B-C507-F260-CA62-38B0FEB49C7D}"/>
                  </a:ext>
                </a:extLst>
              </p:cNvPr>
              <p:cNvSpPr txBox="1">
                <a:spLocks/>
              </p:cNvSpPr>
              <p:nvPr/>
            </p:nvSpPr>
            <p:spPr>
              <a:xfrm>
                <a:off x="2242587"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02</a:t>
                </a:r>
                <a:endParaRPr lang="en-US">
                  <a:solidFill>
                    <a:srgbClr val="F79037"/>
                  </a:solidFill>
                </a:endParaRPr>
              </a:p>
            </p:txBody>
          </p:sp>
          <p:sp>
            <p:nvSpPr>
              <p:cNvPr id="587" name="TextBox 586">
                <a:extLst>
                  <a:ext uri="{FF2B5EF4-FFF2-40B4-BE49-F238E27FC236}">
                    <a16:creationId xmlns:a16="http://schemas.microsoft.com/office/drawing/2014/main" id="{63CC3DCE-88AE-CDAB-C63D-A19646A60870}"/>
                  </a:ext>
                </a:extLst>
              </p:cNvPr>
              <p:cNvSpPr txBox="1"/>
              <p:nvPr/>
            </p:nvSpPr>
            <p:spPr>
              <a:xfrm>
                <a:off x="2761825" y="6163707"/>
                <a:ext cx="1972462" cy="348813"/>
              </a:xfrm>
              <a:prstGeom prst="rect">
                <a:avLst/>
              </a:prstGeom>
              <a:noFill/>
              <a:ln>
                <a:noFill/>
              </a:ln>
            </p:spPr>
            <p:txBody>
              <a:bodyPr wrap="square">
                <a:spAutoFit/>
              </a:bodyPr>
              <a:lstStyle/>
              <a:p>
                <a:pPr algn="l" rtl="0">
                  <a:lnSpc>
                    <a:spcPts val="1960"/>
                  </a:lnSpc>
                </a:pPr>
                <a:r>
                  <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Haasteet</a:t>
                </a:r>
                <a:endPar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83" name="Group 582">
              <a:extLst>
                <a:ext uri="{FF2B5EF4-FFF2-40B4-BE49-F238E27FC236}">
                  <a16:creationId xmlns:a16="http://schemas.microsoft.com/office/drawing/2014/main" id="{8ED956D9-ACAD-A449-9C68-AB0B933B979B}"/>
                </a:ext>
              </a:extLst>
            </p:cNvPr>
            <p:cNvGrpSpPr/>
            <p:nvPr/>
          </p:nvGrpSpPr>
          <p:grpSpPr>
            <a:xfrm>
              <a:off x="3047664" y="3657992"/>
              <a:ext cx="363221" cy="104123"/>
              <a:chOff x="4833434" y="3593060"/>
              <a:chExt cx="363221" cy="104123"/>
            </a:xfrm>
          </p:grpSpPr>
          <p:cxnSp>
            <p:nvCxnSpPr>
              <p:cNvPr id="584" name="Straight Connector 583">
                <a:extLst>
                  <a:ext uri="{FF2B5EF4-FFF2-40B4-BE49-F238E27FC236}">
                    <a16:creationId xmlns:a16="http://schemas.microsoft.com/office/drawing/2014/main" id="{CCE88E7C-8432-3C73-A1BE-349639594D8E}"/>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85" name="Oval 584">
                <a:extLst>
                  <a:ext uri="{FF2B5EF4-FFF2-40B4-BE49-F238E27FC236}">
                    <a16:creationId xmlns:a16="http://schemas.microsoft.com/office/drawing/2014/main" id="{529F184D-36E8-D9EA-BAAC-FFCDA779DFA0}"/>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88" name="Group 587">
            <a:extLst>
              <a:ext uri="{FF2B5EF4-FFF2-40B4-BE49-F238E27FC236}">
                <a16:creationId xmlns:a16="http://schemas.microsoft.com/office/drawing/2014/main" id="{000205D4-6832-3709-299D-2418ACBE9200}"/>
              </a:ext>
            </a:extLst>
          </p:cNvPr>
          <p:cNvGrpSpPr/>
          <p:nvPr/>
        </p:nvGrpSpPr>
        <p:grpSpPr>
          <a:xfrm>
            <a:off x="3367198" y="6791242"/>
            <a:ext cx="3738729" cy="435465"/>
            <a:chOff x="3047664" y="3465710"/>
            <a:chExt cx="3738729" cy="435465"/>
          </a:xfrm>
        </p:grpSpPr>
        <p:grpSp>
          <p:nvGrpSpPr>
            <p:cNvPr id="589" name="Group 588">
              <a:extLst>
                <a:ext uri="{FF2B5EF4-FFF2-40B4-BE49-F238E27FC236}">
                  <a16:creationId xmlns:a16="http://schemas.microsoft.com/office/drawing/2014/main" id="{4A0ACD7F-105F-CBC3-C10F-CA795F956CF4}"/>
                </a:ext>
              </a:extLst>
            </p:cNvPr>
            <p:cNvGrpSpPr/>
            <p:nvPr/>
          </p:nvGrpSpPr>
          <p:grpSpPr>
            <a:xfrm>
              <a:off x="4294693" y="3465710"/>
              <a:ext cx="2491700" cy="435465"/>
              <a:chOff x="2265639" y="6077055"/>
              <a:chExt cx="2491700" cy="435465"/>
            </a:xfrm>
          </p:grpSpPr>
          <p:sp>
            <p:nvSpPr>
              <p:cNvPr id="593" name="Text Placeholder 3">
                <a:extLst>
                  <a:ext uri="{FF2B5EF4-FFF2-40B4-BE49-F238E27FC236}">
                    <a16:creationId xmlns:a16="http://schemas.microsoft.com/office/drawing/2014/main" id="{ED714067-9F22-1A23-2B71-E1CD63D59FC8}"/>
                  </a:ext>
                </a:extLst>
              </p:cNvPr>
              <p:cNvSpPr txBox="1">
                <a:spLocks/>
              </p:cNvSpPr>
              <p:nvPr/>
            </p:nvSpPr>
            <p:spPr>
              <a:xfrm>
                <a:off x="2265639"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594" name="TextBox 593">
                <a:extLst>
                  <a:ext uri="{FF2B5EF4-FFF2-40B4-BE49-F238E27FC236}">
                    <a16:creationId xmlns:a16="http://schemas.microsoft.com/office/drawing/2014/main" id="{DCDE27E5-CBA6-7FCC-94C9-5B747679B324}"/>
                  </a:ext>
                </a:extLst>
              </p:cNvPr>
              <p:cNvSpPr txBox="1"/>
              <p:nvPr/>
            </p:nvSpPr>
            <p:spPr>
              <a:xfrm>
                <a:off x="2784877" y="6163707"/>
                <a:ext cx="1972462" cy="348813"/>
              </a:xfrm>
              <a:prstGeom prst="rect">
                <a:avLst/>
              </a:prstGeom>
              <a:noFill/>
              <a:ln>
                <a:noFill/>
              </a:ln>
            </p:spPr>
            <p:txBody>
              <a:bodyPr wrap="square">
                <a:spAutoFit/>
              </a:bodyPr>
              <a:lstStyle/>
              <a:p>
                <a:pPr algn="l" rtl="0">
                  <a:lnSpc>
                    <a:spcPts val="1960"/>
                  </a:lnSpc>
                </a:pPr>
                <a:r>
                  <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Mahdollisuudet</a:t>
                </a:r>
                <a:endPar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90" name="Group 589">
              <a:extLst>
                <a:ext uri="{FF2B5EF4-FFF2-40B4-BE49-F238E27FC236}">
                  <a16:creationId xmlns:a16="http://schemas.microsoft.com/office/drawing/2014/main" id="{58303141-3C93-045A-C794-7445D7BE8ACE}"/>
                </a:ext>
              </a:extLst>
            </p:cNvPr>
            <p:cNvGrpSpPr/>
            <p:nvPr/>
          </p:nvGrpSpPr>
          <p:grpSpPr>
            <a:xfrm>
              <a:off x="3047664" y="3657992"/>
              <a:ext cx="363221" cy="104123"/>
              <a:chOff x="4833434" y="3593060"/>
              <a:chExt cx="363221" cy="104123"/>
            </a:xfrm>
          </p:grpSpPr>
          <p:cxnSp>
            <p:nvCxnSpPr>
              <p:cNvPr id="591" name="Straight Connector 590">
                <a:extLst>
                  <a:ext uri="{FF2B5EF4-FFF2-40B4-BE49-F238E27FC236}">
                    <a16:creationId xmlns:a16="http://schemas.microsoft.com/office/drawing/2014/main" id="{49C28DFD-4EAB-9EAC-E5D2-8C299E5435AB}"/>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2" name="Oval 591">
                <a:extLst>
                  <a:ext uri="{FF2B5EF4-FFF2-40B4-BE49-F238E27FC236}">
                    <a16:creationId xmlns:a16="http://schemas.microsoft.com/office/drawing/2014/main" id="{A3840C21-2E2B-169E-31CB-7D4D138176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95" name="Group 594">
            <a:extLst>
              <a:ext uri="{FF2B5EF4-FFF2-40B4-BE49-F238E27FC236}">
                <a16:creationId xmlns:a16="http://schemas.microsoft.com/office/drawing/2014/main" id="{E385834C-BDC7-116F-FAA6-69C212311FE7}"/>
              </a:ext>
            </a:extLst>
          </p:cNvPr>
          <p:cNvGrpSpPr/>
          <p:nvPr/>
        </p:nvGrpSpPr>
        <p:grpSpPr>
          <a:xfrm>
            <a:off x="3367198" y="7587947"/>
            <a:ext cx="3707993" cy="435465"/>
            <a:chOff x="3047664" y="3465710"/>
            <a:chExt cx="3707993" cy="435465"/>
          </a:xfrm>
        </p:grpSpPr>
        <p:grpSp>
          <p:nvGrpSpPr>
            <p:cNvPr id="596" name="Group 595">
              <a:extLst>
                <a:ext uri="{FF2B5EF4-FFF2-40B4-BE49-F238E27FC236}">
                  <a16:creationId xmlns:a16="http://schemas.microsoft.com/office/drawing/2014/main" id="{9B3D23BA-70D4-AB1A-05DF-23F2798D9FC4}"/>
                </a:ext>
              </a:extLst>
            </p:cNvPr>
            <p:cNvGrpSpPr/>
            <p:nvPr/>
          </p:nvGrpSpPr>
          <p:grpSpPr>
            <a:xfrm>
              <a:off x="4263957" y="3465710"/>
              <a:ext cx="2491700" cy="435465"/>
              <a:chOff x="2234903" y="6077055"/>
              <a:chExt cx="2491700" cy="435465"/>
            </a:xfrm>
          </p:grpSpPr>
          <p:sp>
            <p:nvSpPr>
              <p:cNvPr id="600" name="Text Placeholder 3">
                <a:extLst>
                  <a:ext uri="{FF2B5EF4-FFF2-40B4-BE49-F238E27FC236}">
                    <a16:creationId xmlns:a16="http://schemas.microsoft.com/office/drawing/2014/main" id="{2517E657-CFED-68FC-7850-A511B91CC835}"/>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601" name="TextBox 600">
                <a:extLst>
                  <a:ext uri="{FF2B5EF4-FFF2-40B4-BE49-F238E27FC236}">
                    <a16:creationId xmlns:a16="http://schemas.microsoft.com/office/drawing/2014/main" id="{F0878738-05CD-36FD-F3DA-845542E18F45}"/>
                  </a:ext>
                </a:extLst>
              </p:cNvPr>
              <p:cNvSpPr txBox="1"/>
              <p:nvPr/>
            </p:nvSpPr>
            <p:spPr>
              <a:xfrm>
                <a:off x="2754141" y="6163707"/>
                <a:ext cx="1972462" cy="348813"/>
              </a:xfrm>
              <a:prstGeom prst="rect">
                <a:avLst/>
              </a:prstGeom>
              <a:noFill/>
              <a:ln>
                <a:noFill/>
              </a:ln>
            </p:spPr>
            <p:txBody>
              <a:bodyPr wrap="square">
                <a:spAutoFit/>
              </a:bodyPr>
              <a:lstStyle/>
              <a:p>
                <a:pPr algn="l" rtl="0">
                  <a:lnSpc>
                    <a:spcPts val="1960"/>
                  </a:lnSpc>
                </a:pPr>
                <a:r>
                  <a:rPr lang="en-IE" sz="1800" b="1">
                    <a:solidFill>
                      <a:srgbClr val="000000"/>
                    </a:solidFill>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Edessä pysyminen</a:t>
                </a:r>
                <a:endParaRPr lang="en-IE" sz="1800" b="1">
                  <a:solidFill>
                    <a:srgbClr val="000000"/>
                  </a:solidFill>
                  <a:effectLst/>
                  <a:latin typeface="Calibri" panose="020F0502020204030204" pitchFamily="34" charset="0"/>
                  <a:ea typeface="Times New Roman" panose="02020603050405020304" pitchFamily="18" charset="0"/>
                </a:endParaRPr>
              </a:p>
            </p:txBody>
          </p:sp>
        </p:grpSp>
        <p:grpSp>
          <p:nvGrpSpPr>
            <p:cNvPr id="597" name="Group 596">
              <a:extLst>
                <a:ext uri="{FF2B5EF4-FFF2-40B4-BE49-F238E27FC236}">
                  <a16:creationId xmlns:a16="http://schemas.microsoft.com/office/drawing/2014/main" id="{578157DA-8940-F491-DBB1-B115B41195A8}"/>
                </a:ext>
              </a:extLst>
            </p:cNvPr>
            <p:cNvGrpSpPr/>
            <p:nvPr/>
          </p:nvGrpSpPr>
          <p:grpSpPr>
            <a:xfrm>
              <a:off x="3047664" y="3657992"/>
              <a:ext cx="363221" cy="104123"/>
              <a:chOff x="4833434" y="3593060"/>
              <a:chExt cx="363221" cy="104123"/>
            </a:xfrm>
          </p:grpSpPr>
          <p:cxnSp>
            <p:nvCxnSpPr>
              <p:cNvPr id="598" name="Straight Connector 597">
                <a:extLst>
                  <a:ext uri="{FF2B5EF4-FFF2-40B4-BE49-F238E27FC236}">
                    <a16:creationId xmlns:a16="http://schemas.microsoft.com/office/drawing/2014/main" id="{9B0ED709-2432-84A6-99C5-C80945DD83A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9" name="Oval 598">
                <a:extLst>
                  <a:ext uri="{FF2B5EF4-FFF2-40B4-BE49-F238E27FC236}">
                    <a16:creationId xmlns:a16="http://schemas.microsoft.com/office/drawing/2014/main" id="{654485D5-3049-FD14-73C5-B24A18BFA552}"/>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cxnSp>
        <p:nvCxnSpPr>
          <p:cNvPr id="602" name="Straight Connector 601">
            <a:extLst>
              <a:ext uri="{FF2B5EF4-FFF2-40B4-BE49-F238E27FC236}">
                <a16:creationId xmlns:a16="http://schemas.microsoft.com/office/drawing/2014/main" id="{F51B9BC5-EA78-E752-AEDD-440176528F8C}"/>
              </a:ext>
            </a:extLst>
          </p:cNvPr>
          <p:cNvCxnSpPr>
            <a:cxnSpLocks/>
          </p:cNvCxnSpPr>
          <p:nvPr/>
        </p:nvCxnSpPr>
        <p:spPr>
          <a:xfrm>
            <a:off x="3367198" y="5120017"/>
            <a:ext cx="0" cy="352387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04" name="TextBox 603">
            <a:extLst>
              <a:ext uri="{FF2B5EF4-FFF2-40B4-BE49-F238E27FC236}">
                <a16:creationId xmlns:a16="http://schemas.microsoft.com/office/drawing/2014/main" id="{75506293-EEB3-025E-92B8-30AAC38B8810}"/>
              </a:ext>
            </a:extLst>
          </p:cNvPr>
          <p:cNvSpPr txBox="1"/>
          <p:nvPr/>
        </p:nvSpPr>
        <p:spPr>
          <a:xfrm>
            <a:off x="543906" y="4629017"/>
            <a:ext cx="2209000" cy="2708434"/>
          </a:xfrm>
          <a:prstGeom prst="rect">
            <a:avLst/>
          </a:prstGeom>
          <a:solidFill>
            <a:srgbClr val="F79037"/>
          </a:solidFill>
        </p:spPr>
        <p:txBody>
          <a:bodyPr wrap="square">
            <a:spAutoFit/>
          </a:bodyPr>
          <a:lstStyle/>
          <a:p>
            <a:pPr algn="l" rtl="0">
              <a:lnSpc>
                <a:spcPts val="1700"/>
              </a:lnSpc>
            </a:pPr>
            <a:r>
              <a:rPr lang="fi-FI"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Tässä käsikirjaa päättäessämme on </a:t>
            </a:r>
            <a:r>
              <a:rPr lang="fi-FI"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välttämätöntä katsoa eteenpäin </a:t>
            </a:r>
            <a:r>
              <a:rPr lang="fi-FI"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ja pohtia eettisen elintarvikealan tulevaisuuden maisemaa.</a:t>
            </a:r>
          </a:p>
          <a:p>
            <a:pPr algn="l" rtl="0">
              <a:lnSpc>
                <a:spcPts val="1700"/>
              </a:lnSpc>
            </a:pPr>
            <a:endParaRPr lang="fi-FI"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l" rtl="0">
              <a:lnSpc>
                <a:spcPts val="1700"/>
              </a:lnSpc>
            </a:pPr>
            <a:r>
              <a:rPr lang="fi-FI"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Tässä on tarkempi selostus tämän luvun </a:t>
            </a:r>
            <a:r>
              <a:rPr lang="fi-FI"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keskeisimmistä aiheista:</a:t>
            </a:r>
            <a:endParaRPr lang="fi-FI"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615" name="Group 614">
            <a:extLst>
              <a:ext uri="{FF2B5EF4-FFF2-40B4-BE49-F238E27FC236}">
                <a16:creationId xmlns:a16="http://schemas.microsoft.com/office/drawing/2014/main" id="{103609A5-4009-606A-1208-35E0A421BFB3}"/>
              </a:ext>
            </a:extLst>
          </p:cNvPr>
          <p:cNvGrpSpPr/>
          <p:nvPr/>
        </p:nvGrpSpPr>
        <p:grpSpPr>
          <a:xfrm>
            <a:off x="3367198" y="8384652"/>
            <a:ext cx="3537106" cy="1204907"/>
            <a:chOff x="3047664" y="3465710"/>
            <a:chExt cx="3537106" cy="1204907"/>
          </a:xfrm>
        </p:grpSpPr>
        <p:grpSp>
          <p:nvGrpSpPr>
            <p:cNvPr id="616" name="Group 615">
              <a:extLst>
                <a:ext uri="{FF2B5EF4-FFF2-40B4-BE49-F238E27FC236}">
                  <a16:creationId xmlns:a16="http://schemas.microsoft.com/office/drawing/2014/main" id="{9DEDB244-6464-9D31-9F8F-C4CFCD7AFE53}"/>
                </a:ext>
              </a:extLst>
            </p:cNvPr>
            <p:cNvGrpSpPr/>
            <p:nvPr/>
          </p:nvGrpSpPr>
          <p:grpSpPr>
            <a:xfrm>
              <a:off x="4263957" y="3465710"/>
              <a:ext cx="2320813" cy="1204907"/>
              <a:chOff x="2234903" y="6077055"/>
              <a:chExt cx="2320813" cy="1204907"/>
            </a:xfrm>
          </p:grpSpPr>
          <p:sp>
            <p:nvSpPr>
              <p:cNvPr id="620" name="Text Placeholder 3">
                <a:extLst>
                  <a:ext uri="{FF2B5EF4-FFF2-40B4-BE49-F238E27FC236}">
                    <a16:creationId xmlns:a16="http://schemas.microsoft.com/office/drawing/2014/main" id="{8C4F1BB1-74BF-CCE6-FF28-D44407995F12}"/>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621" name="TextBox 620">
                <a:extLst>
                  <a:ext uri="{FF2B5EF4-FFF2-40B4-BE49-F238E27FC236}">
                    <a16:creationId xmlns:a16="http://schemas.microsoft.com/office/drawing/2014/main" id="{C0F3618A-C772-81CD-FD6C-150B3246391C}"/>
                  </a:ext>
                </a:extLst>
              </p:cNvPr>
              <p:cNvSpPr txBox="1"/>
              <p:nvPr/>
            </p:nvSpPr>
            <p:spPr>
              <a:xfrm>
                <a:off x="2754141" y="6163707"/>
                <a:ext cx="1801575" cy="1118255"/>
              </a:xfrm>
              <a:prstGeom prst="rect">
                <a:avLst/>
              </a:prstGeom>
              <a:noFill/>
              <a:ln>
                <a:noFill/>
              </a:ln>
            </p:spPr>
            <p:txBody>
              <a:bodyPr wrap="square">
                <a:spAutoFit/>
              </a:bodyPr>
              <a:lstStyle/>
              <a:p>
                <a:pPr algn="l" rtl="0">
                  <a:lnSpc>
                    <a:spcPts val="1960"/>
                  </a:lnSpc>
                </a:pPr>
                <a:r>
                  <a:rPr lang="en-IE" b="1" dirty="0" err="1">
                    <a:solidFill>
                      <a:srgbClr val="000000"/>
                    </a:solidFill>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Eettisen</a:t>
                </a:r>
                <a:r>
                  <a:rPr lang="en-IE" b="1" dirty="0">
                    <a:solidFill>
                      <a:srgbClr val="000000"/>
                    </a:solidFill>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IE" b="1" dirty="0" err="1">
                    <a:solidFill>
                      <a:srgbClr val="000000"/>
                    </a:solidFill>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sitoumuksen</a:t>
                </a:r>
                <a:r>
                  <a:rPr lang="en-IE" b="1" dirty="0">
                    <a:solidFill>
                      <a:srgbClr val="000000"/>
                    </a:solidFill>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IE" b="1" dirty="0" err="1">
                    <a:solidFill>
                      <a:srgbClr val="000000"/>
                    </a:solidFill>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säilyttäminen</a:t>
                </a:r>
                <a:endParaRPr lang="en-IE" sz="1800" b="1" dirty="0">
                  <a:solidFill>
                    <a:srgbClr val="000000"/>
                  </a:solidFill>
                  <a:effectLst/>
                  <a:latin typeface="Calibri" panose="020F0502020204030204" pitchFamily="34" charset="0"/>
                  <a:ea typeface="Times New Roman" panose="02020603050405020304" pitchFamily="18" charset="0"/>
                </a:endParaRPr>
              </a:p>
              <a:p>
                <a:pPr algn="l" rtl="0">
                  <a:lnSpc>
                    <a:spcPts val="1960"/>
                  </a:lnSpc>
                </a:pPr>
                <a:endParaRPr lang="en-IE" sz="1800" b="1" dirty="0">
                  <a:solidFill>
                    <a:srgbClr val="000000"/>
                  </a:solidFill>
                  <a:effectLst/>
                  <a:latin typeface="Calibri" panose="020F0502020204030204" pitchFamily="34" charset="0"/>
                  <a:ea typeface="Times New Roman" panose="02020603050405020304" pitchFamily="18" charset="0"/>
                </a:endParaRPr>
              </a:p>
            </p:txBody>
          </p:sp>
        </p:grpSp>
        <p:grpSp>
          <p:nvGrpSpPr>
            <p:cNvPr id="617" name="Group 616">
              <a:extLst>
                <a:ext uri="{FF2B5EF4-FFF2-40B4-BE49-F238E27FC236}">
                  <a16:creationId xmlns:a16="http://schemas.microsoft.com/office/drawing/2014/main" id="{A53BCC9F-3E17-90C6-6429-5C20081BB009}"/>
                </a:ext>
              </a:extLst>
            </p:cNvPr>
            <p:cNvGrpSpPr/>
            <p:nvPr/>
          </p:nvGrpSpPr>
          <p:grpSpPr>
            <a:xfrm>
              <a:off x="3047664" y="3657992"/>
              <a:ext cx="363221" cy="104123"/>
              <a:chOff x="4833434" y="3593060"/>
              <a:chExt cx="363221" cy="104123"/>
            </a:xfrm>
          </p:grpSpPr>
          <p:cxnSp>
            <p:nvCxnSpPr>
              <p:cNvPr id="618" name="Straight Connector 617">
                <a:extLst>
                  <a:ext uri="{FF2B5EF4-FFF2-40B4-BE49-F238E27FC236}">
                    <a16:creationId xmlns:a16="http://schemas.microsoft.com/office/drawing/2014/main" id="{FD0DE54B-DFC0-3A0C-CD68-DA96BA6EB3C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DDE7E272-3E6D-77E7-92F1-6973F40CBE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622" name="Group 621">
            <a:extLst>
              <a:ext uri="{FF2B5EF4-FFF2-40B4-BE49-F238E27FC236}">
                <a16:creationId xmlns:a16="http://schemas.microsoft.com/office/drawing/2014/main" id="{7A5F8A43-3989-555A-C0B7-30683BCB1ADC}"/>
              </a:ext>
            </a:extLst>
          </p:cNvPr>
          <p:cNvGrpSpPr/>
          <p:nvPr/>
        </p:nvGrpSpPr>
        <p:grpSpPr>
          <a:xfrm>
            <a:off x="3895169" y="8297441"/>
            <a:ext cx="622830" cy="622993"/>
            <a:chOff x="10376768" y="3823816"/>
            <a:chExt cx="923646" cy="923888"/>
          </a:xfrm>
        </p:grpSpPr>
        <p:sp>
          <p:nvSpPr>
            <p:cNvPr id="623" name="Freeform 622">
              <a:extLst>
                <a:ext uri="{FF2B5EF4-FFF2-40B4-BE49-F238E27FC236}">
                  <a16:creationId xmlns:a16="http://schemas.microsoft.com/office/drawing/2014/main" id="{C21540FA-B698-4FAF-F472-651C8D0B0CC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624" name="Graphic 2">
              <a:extLst>
                <a:ext uri="{FF2B5EF4-FFF2-40B4-BE49-F238E27FC236}">
                  <a16:creationId xmlns:a16="http://schemas.microsoft.com/office/drawing/2014/main" id="{90E77C90-4ED7-4783-1DD0-E7E1E5679B6F}"/>
                </a:ext>
              </a:extLst>
            </p:cNvPr>
            <p:cNvGrpSpPr/>
            <p:nvPr/>
          </p:nvGrpSpPr>
          <p:grpSpPr>
            <a:xfrm>
              <a:off x="10376768" y="3823816"/>
              <a:ext cx="923646" cy="923888"/>
              <a:chOff x="10376768" y="3823816"/>
              <a:chExt cx="923646" cy="923888"/>
            </a:xfrm>
            <a:solidFill>
              <a:srgbClr val="010101"/>
            </a:solidFill>
          </p:grpSpPr>
          <p:sp>
            <p:nvSpPr>
              <p:cNvPr id="625" name="Freeform 624">
                <a:extLst>
                  <a:ext uri="{FF2B5EF4-FFF2-40B4-BE49-F238E27FC236}">
                    <a16:creationId xmlns:a16="http://schemas.microsoft.com/office/drawing/2014/main" id="{4F1294F5-B657-07EB-3926-380CD047B26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6" name="Freeform 625">
                <a:extLst>
                  <a:ext uri="{FF2B5EF4-FFF2-40B4-BE49-F238E27FC236}">
                    <a16:creationId xmlns:a16="http://schemas.microsoft.com/office/drawing/2014/main" id="{BEA6D8B6-0015-2319-94F1-F827536E3A3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7" name="Freeform 626">
                <a:extLst>
                  <a:ext uri="{FF2B5EF4-FFF2-40B4-BE49-F238E27FC236}">
                    <a16:creationId xmlns:a16="http://schemas.microsoft.com/office/drawing/2014/main" id="{0081FD02-A994-26B2-8B4A-EF0016764F2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389520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7707" y="68715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7795" y="98009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89016" y="874523"/>
            <a:ext cx="5466529" cy="60888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Nousevat trendit</a:t>
            </a: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89016" y="51984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67</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43170" y="764609"/>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rgbClr val="F79037"/>
                </a:solidFill>
              </a:rPr>
              <a:t>Avoimuus ja jäljitettävyys: </a:t>
            </a:r>
            <a:r>
              <a:rPr lang="fi-FI" dirty="0">
                <a:solidFill>
                  <a:schemeClr val="tx1"/>
                </a:solidFill>
              </a:rPr>
              <a:t>Kuluttajat vaativat yhä enemmän läpinäkyvyyttä elintarviketeollisuudelle. Ota käyttöön teknologiat, jotka mahdollistavat jäljitettävyyden ja tarjoavat selkeää tietoa tuotteittesi hankinnasta, tuotannosta ja vaikutuksista.</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Kasvipohjaiset ja laboratoriossa kasvatetut ruoat: </a:t>
            </a:r>
            <a:r>
              <a:rPr lang="fi-FI" dirty="0">
                <a:solidFill>
                  <a:schemeClr val="tx1"/>
                </a:solidFill>
              </a:rPr>
              <a:t>Kasvipohjaisten ja laboratoriossa kasvatettujen elintarvikkeiden kysyntä jatkaa kasvuaan. Tutki mahdollisuuksia innovoida ja tarjota vaihtoehtoisia proteiinilähteitä, jotka ovat sopusoinnussa eettisten ja kestävien arvojen kanssa.</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Kiertotalouden lähestymistavat: </a:t>
            </a:r>
            <a:r>
              <a:rPr lang="fi-FI" dirty="0">
                <a:solidFill>
                  <a:schemeClr val="tx1"/>
                </a:solidFill>
              </a:rPr>
              <a:t>Hyväksy kiertotalouden lähestymistavat vähentämällä jätettä, ottamalla käyttöön kierrätys- ja uudelleenkierrätyskäytäntöjä ja luomalla suljetun kierron järjestelmiä toimitusketjussasi.</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Digitaaliset innovaatiot: </a:t>
            </a:r>
            <a:r>
              <a:rPr lang="fi-FI" dirty="0">
                <a:solidFill>
                  <a:schemeClr val="tx1"/>
                </a:solidFill>
              </a:rPr>
              <a:t>Hyödynnä digitaalinen teknologia parantaaksesi liiketoimintaasi ja asiakaskokemustasi. Tämä sisältää verkkotilaukset, sähköisen kaupankäynnin alustat, mobiilisovellukset ja digitaalisen markkinoinnin strategiat.</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29" name="Group 28">
            <a:extLst>
              <a:ext uri="{FF2B5EF4-FFF2-40B4-BE49-F238E27FC236}">
                <a16:creationId xmlns:a16="http://schemas.microsoft.com/office/drawing/2014/main" id="{BE9156F7-A930-BEBF-8851-0311E3370202}"/>
              </a:ext>
            </a:extLst>
          </p:cNvPr>
          <p:cNvGrpSpPr/>
          <p:nvPr/>
        </p:nvGrpSpPr>
        <p:grpSpPr>
          <a:xfrm>
            <a:off x="569154" y="1500705"/>
            <a:ext cx="919145" cy="935918"/>
            <a:chOff x="11798823" y="4367300"/>
            <a:chExt cx="1220032" cy="1242297"/>
          </a:xfrm>
        </p:grpSpPr>
        <p:grpSp>
          <p:nvGrpSpPr>
            <p:cNvPr id="30" name="Graphic 303">
              <a:extLst>
                <a:ext uri="{FF2B5EF4-FFF2-40B4-BE49-F238E27FC236}">
                  <a16:creationId xmlns:a16="http://schemas.microsoft.com/office/drawing/2014/main" id="{903336B5-F686-3CB8-468C-4C3F648EE7CD}"/>
                </a:ext>
              </a:extLst>
            </p:cNvPr>
            <p:cNvGrpSpPr/>
            <p:nvPr/>
          </p:nvGrpSpPr>
          <p:grpSpPr>
            <a:xfrm>
              <a:off x="11997137" y="4405884"/>
              <a:ext cx="982858" cy="1164978"/>
              <a:chOff x="8477971" y="2116696"/>
              <a:chExt cx="982858" cy="1164978"/>
            </a:xfrm>
            <a:solidFill>
              <a:srgbClr val="FFFFFF"/>
            </a:solidFill>
          </p:grpSpPr>
          <p:sp>
            <p:nvSpPr>
              <p:cNvPr id="36" name="Freeform 35">
                <a:extLst>
                  <a:ext uri="{FF2B5EF4-FFF2-40B4-BE49-F238E27FC236}">
                    <a16:creationId xmlns:a16="http://schemas.microsoft.com/office/drawing/2014/main" id="{F529C3B7-8B09-66BA-3C85-B0985AD906A8}"/>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99FEFA86-8F97-1489-B1E8-378C1A32D7B7}"/>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pPr algn="l" rtl="0"/>
                <a:endParaRPr lang="en-US"/>
              </a:p>
            </p:txBody>
          </p:sp>
        </p:grpSp>
        <p:grpSp>
          <p:nvGrpSpPr>
            <p:cNvPr id="31" name="Graphic 303">
              <a:extLst>
                <a:ext uri="{FF2B5EF4-FFF2-40B4-BE49-F238E27FC236}">
                  <a16:creationId xmlns:a16="http://schemas.microsoft.com/office/drawing/2014/main" id="{739C67CB-C414-D23A-FD48-1432A2B0C6CE}"/>
                </a:ext>
              </a:extLst>
            </p:cNvPr>
            <p:cNvGrpSpPr/>
            <p:nvPr/>
          </p:nvGrpSpPr>
          <p:grpSpPr>
            <a:xfrm>
              <a:off x="11798823" y="4367300"/>
              <a:ext cx="1220032" cy="1242297"/>
              <a:chOff x="8279657" y="2078112"/>
              <a:chExt cx="1220032" cy="1242297"/>
            </a:xfrm>
            <a:solidFill>
              <a:srgbClr val="000000"/>
            </a:solidFill>
          </p:grpSpPr>
          <p:sp>
            <p:nvSpPr>
              <p:cNvPr id="32" name="Freeform 31">
                <a:extLst>
                  <a:ext uri="{FF2B5EF4-FFF2-40B4-BE49-F238E27FC236}">
                    <a16:creationId xmlns:a16="http://schemas.microsoft.com/office/drawing/2014/main" id="{288172B9-24E2-E5D1-0522-668EF52D67C5}"/>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AED07AC7-15EC-2063-6C61-B4ACD9B0493A}"/>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0A32AE11-16B8-015D-25BE-065A39873983}"/>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FE84FC2B-0386-8283-A1CF-BEAFF5CE0EE6}"/>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sp>
        <p:nvSpPr>
          <p:cNvPr id="39" name="Rectangle 38">
            <a:extLst>
              <a:ext uri="{FF2B5EF4-FFF2-40B4-BE49-F238E27FC236}">
                <a16:creationId xmlns:a16="http://schemas.microsoft.com/office/drawing/2014/main" id="{7CD1E8A9-36FF-80B2-AB1C-8D7C0B397898}"/>
              </a:ext>
            </a:extLst>
          </p:cNvPr>
          <p:cNvSpPr/>
          <p:nvPr/>
        </p:nvSpPr>
        <p:spPr>
          <a:xfrm>
            <a:off x="0" y="3802255"/>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0" name="Group 39">
            <a:extLst>
              <a:ext uri="{FF2B5EF4-FFF2-40B4-BE49-F238E27FC236}">
                <a16:creationId xmlns:a16="http://schemas.microsoft.com/office/drawing/2014/main" id="{D8C9D44B-60D4-380F-0FF6-83CD3FF16978}"/>
              </a:ext>
            </a:extLst>
          </p:cNvPr>
          <p:cNvGrpSpPr/>
          <p:nvPr/>
        </p:nvGrpSpPr>
        <p:grpSpPr>
          <a:xfrm flipV="1">
            <a:off x="-10088" y="4095204"/>
            <a:ext cx="498763" cy="104373"/>
            <a:chOff x="3931516" y="7479258"/>
            <a:chExt cx="497571" cy="104123"/>
          </a:xfrm>
          <a:solidFill>
            <a:schemeClr val="tx1"/>
          </a:solidFill>
        </p:grpSpPr>
        <p:cxnSp>
          <p:nvCxnSpPr>
            <p:cNvPr id="41" name="Straight Connector 40">
              <a:extLst>
                <a:ext uri="{FF2B5EF4-FFF2-40B4-BE49-F238E27FC236}">
                  <a16:creationId xmlns:a16="http://schemas.microsoft.com/office/drawing/2014/main" id="{7B11E75C-8799-4EE9-E4C3-13D8F1F1136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31B7FFC-C55F-B425-E33D-3FF711A2FEB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4" name="TextBox 43">
            <a:extLst>
              <a:ext uri="{FF2B5EF4-FFF2-40B4-BE49-F238E27FC236}">
                <a16:creationId xmlns:a16="http://schemas.microsoft.com/office/drawing/2014/main" id="{8FF9EFB9-0068-FF4E-EFB6-A95D4AEBDE00}"/>
              </a:ext>
            </a:extLst>
          </p:cNvPr>
          <p:cNvSpPr txBox="1"/>
          <p:nvPr/>
        </p:nvSpPr>
        <p:spPr>
          <a:xfrm>
            <a:off x="496723" y="3989628"/>
            <a:ext cx="5466529"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Haasteet</a:t>
            </a:r>
          </a:p>
        </p:txBody>
      </p:sp>
      <p:sp>
        <p:nvSpPr>
          <p:cNvPr id="47" name="TextBox 46">
            <a:extLst>
              <a:ext uri="{FF2B5EF4-FFF2-40B4-BE49-F238E27FC236}">
                <a16:creationId xmlns:a16="http://schemas.microsoft.com/office/drawing/2014/main" id="{10D8937E-E296-D537-281E-D920E561A2A5}"/>
              </a:ext>
            </a:extLst>
          </p:cNvPr>
          <p:cNvSpPr txBox="1"/>
          <p:nvPr/>
        </p:nvSpPr>
        <p:spPr>
          <a:xfrm>
            <a:off x="496723" y="3634946"/>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8" name="Text Placeholder 2">
            <a:extLst>
              <a:ext uri="{FF2B5EF4-FFF2-40B4-BE49-F238E27FC236}">
                <a16:creationId xmlns:a16="http://schemas.microsoft.com/office/drawing/2014/main" id="{4C6DD654-C6FD-C11C-3E4E-1F583738EB02}"/>
              </a:ext>
            </a:extLst>
          </p:cNvPr>
          <p:cNvSpPr txBox="1">
            <a:spLocks/>
          </p:cNvSpPr>
          <p:nvPr/>
        </p:nvSpPr>
        <p:spPr>
          <a:xfrm>
            <a:off x="2566752" y="3911474"/>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rgbClr val="F79037"/>
                </a:solidFill>
              </a:rPr>
              <a:t>Hintakilpailu: </a:t>
            </a:r>
            <a:r>
              <a:rPr lang="fi-FI" dirty="0">
                <a:solidFill>
                  <a:schemeClr val="tx1"/>
                </a:solidFill>
              </a:rPr>
              <a:t>Elintarviketeollisuuden hintakilpailu voi olla haaste eettisille elintarvikeyrityksille. Löydä tapoja viestiä eettisten käytäntöjesi arvo asiakkaille, jotta he ymmärtävät, miksi tuotteillasi voi olla korkeampi hintapiste.</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Sääntelymuutokset: </a:t>
            </a:r>
            <a:r>
              <a:rPr lang="fi-FI" dirty="0">
                <a:solidFill>
                  <a:schemeClr val="tx1"/>
                </a:solidFill>
              </a:rPr>
              <a:t>Pysy ajan tasalla muuttuvista säännöksistä, jotka voivat vaikuttaa liiketoimintaasi. Ole valmis mukauttamaan käytäntöjäsi varmistaaksesi vaatimustenmukaisuuden ja ylläpitääksesi eettisiä standardejasi.</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Hankinnan vaikeudet: </a:t>
            </a:r>
            <a:r>
              <a:rPr lang="fi-FI" dirty="0">
                <a:solidFill>
                  <a:schemeClr val="tx1"/>
                </a:solidFill>
              </a:rPr>
              <a:t>Eettisten ja kestävien ainesosien hankinta voi joskus olla haastavaa. Luo vahvat suhteet tavarantoimittajien kanssa ja tutki vaihtoehtoisia hankintavaihtoehtoja varmistaaksesi laadukkaiden ainesosien jatkuvan tarjonnan.</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Kuluttajaskeptisyys: </a:t>
            </a:r>
            <a:r>
              <a:rPr lang="fi-FI" dirty="0">
                <a:solidFill>
                  <a:schemeClr val="tx1"/>
                </a:solidFill>
              </a:rPr>
              <a:t>Jotkut kuluttajat voivat olla skeptisiä yritysten esittämistä eettisistä väitteistä. Varmista avoimuus, anna todisteita eettisistä käytännöistäsi ja osallistu avoimeen viestintään rakentaaksesi luottamusta asiakkaidesi kanssa.</a:t>
            </a:r>
          </a:p>
          <a:p>
            <a:pPr algn="l" rtl="0">
              <a:buClr>
                <a:srgbClr val="F1A0C2"/>
              </a:buClr>
              <a:tabLst>
                <a:tab pos="177800" algn="l"/>
              </a:tabLst>
            </a:pPr>
            <a:endParaRPr lang="en-US" dirty="0">
              <a:solidFill>
                <a:schemeClr val="tx1"/>
              </a:solidFill>
            </a:endParaRPr>
          </a:p>
        </p:txBody>
      </p:sp>
      <p:grpSp>
        <p:nvGrpSpPr>
          <p:cNvPr id="73" name="Group 72">
            <a:extLst>
              <a:ext uri="{FF2B5EF4-FFF2-40B4-BE49-F238E27FC236}">
                <a16:creationId xmlns:a16="http://schemas.microsoft.com/office/drawing/2014/main" id="{7F450E89-0CD9-F874-583E-73B42B6784D8}"/>
              </a:ext>
            </a:extLst>
          </p:cNvPr>
          <p:cNvGrpSpPr/>
          <p:nvPr/>
        </p:nvGrpSpPr>
        <p:grpSpPr>
          <a:xfrm>
            <a:off x="548815" y="4689407"/>
            <a:ext cx="809522" cy="809304"/>
            <a:chOff x="8242308" y="4543504"/>
            <a:chExt cx="1008541" cy="1008269"/>
          </a:xfrm>
        </p:grpSpPr>
        <p:sp>
          <p:nvSpPr>
            <p:cNvPr id="74" name="Freeform 73">
              <a:extLst>
                <a:ext uri="{FF2B5EF4-FFF2-40B4-BE49-F238E27FC236}">
                  <a16:creationId xmlns:a16="http://schemas.microsoft.com/office/drawing/2014/main" id="{A0FF638A-0859-1633-AA3A-A5097DF4DB5A}"/>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A697D276-7AD2-9723-B705-15DB9DCE0EFC}"/>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47B24795-3EE4-2DEC-C795-4EC0501E6325}"/>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8E44A0BB-4F57-B966-E113-D76D0417A2E7}"/>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F0A33A32-3A2E-E9F3-E10D-A0B49B6183E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D42884EE-25B4-FCD9-0068-2685FCC037AF}"/>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E0FF4356-70BC-513A-FF9F-79E235CA879A}"/>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5B79B007-3634-925F-371A-4E996881AEF5}"/>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F2B10DF1-9734-8EDB-65B4-01907D18CE44}"/>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27254F3C-A290-558A-7FE3-4027C93FD49A}"/>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pPr algn="l" rtl="0"/>
              <a:endParaRPr lang="en-US"/>
            </a:p>
          </p:txBody>
        </p:sp>
        <p:grpSp>
          <p:nvGrpSpPr>
            <p:cNvPr id="84" name="Graphic 2">
              <a:extLst>
                <a:ext uri="{FF2B5EF4-FFF2-40B4-BE49-F238E27FC236}">
                  <a16:creationId xmlns:a16="http://schemas.microsoft.com/office/drawing/2014/main" id="{90622AB3-2C55-53DA-4E86-3B16236FBD4B}"/>
                </a:ext>
              </a:extLst>
            </p:cNvPr>
            <p:cNvGrpSpPr/>
            <p:nvPr/>
          </p:nvGrpSpPr>
          <p:grpSpPr>
            <a:xfrm>
              <a:off x="8696898" y="4576287"/>
              <a:ext cx="520036" cy="519372"/>
              <a:chOff x="4594347" y="2258759"/>
              <a:chExt cx="520036" cy="519372"/>
            </a:xfrm>
            <a:solidFill>
              <a:srgbClr val="00BADE"/>
            </a:solidFill>
          </p:grpSpPr>
          <p:sp>
            <p:nvSpPr>
              <p:cNvPr id="86" name="Freeform 85">
                <a:extLst>
                  <a:ext uri="{FF2B5EF4-FFF2-40B4-BE49-F238E27FC236}">
                    <a16:creationId xmlns:a16="http://schemas.microsoft.com/office/drawing/2014/main" id="{5DF6B384-407B-0060-6346-04F99F8476F8}"/>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A4A19336-7336-17DD-BAF1-17CFAC51771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pPr algn="l" rtl="0"/>
                <a:endParaRPr lang="en-US"/>
              </a:p>
            </p:txBody>
          </p:sp>
        </p:grpSp>
        <p:sp>
          <p:nvSpPr>
            <p:cNvPr id="85" name="Freeform 84">
              <a:extLst>
                <a:ext uri="{FF2B5EF4-FFF2-40B4-BE49-F238E27FC236}">
                  <a16:creationId xmlns:a16="http://schemas.microsoft.com/office/drawing/2014/main" id="{921F497E-5ED0-3252-560B-CD90171145C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pPr algn="l" rtl="0"/>
              <a:endParaRPr lang="en-US"/>
            </a:p>
          </p:txBody>
        </p:sp>
      </p:grpSp>
      <p:sp>
        <p:nvSpPr>
          <p:cNvPr id="94" name="Rectangle 93">
            <a:extLst>
              <a:ext uri="{FF2B5EF4-FFF2-40B4-BE49-F238E27FC236}">
                <a16:creationId xmlns:a16="http://schemas.microsoft.com/office/drawing/2014/main" id="{8CB657B0-1F48-244F-C7DE-776BDCBC42F5}"/>
              </a:ext>
            </a:extLst>
          </p:cNvPr>
          <p:cNvSpPr/>
          <p:nvPr/>
        </p:nvSpPr>
        <p:spPr>
          <a:xfrm>
            <a:off x="-15755" y="704642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25843" y="7339369"/>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480968" y="7233793"/>
            <a:ext cx="5466529" cy="60888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Mahdollisuudet</a:t>
            </a: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480968" y="687911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66872" y="7123879"/>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rgbClr val="F79037"/>
                </a:solidFill>
              </a:rPr>
              <a:t>Tuoteinnovaatiot: </a:t>
            </a:r>
            <a:r>
              <a:rPr lang="fi-FI" dirty="0">
                <a:solidFill>
                  <a:schemeClr val="tx1"/>
                </a:solidFill>
              </a:rPr>
              <a:t>Tutustu tuoteinnovaatiomahdollisuuksiin kehittämällä uusia eettisiä ja kestäviä elintarviketuotteita tai parantamalla olemassa olevia. Harkitse ainutlaatuisten ainesosien sisällyttämistä ja uusien makujen tutkimista tai erityisten ruokavaliotarpeiden huomioimista.</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Kapeat markkinat: </a:t>
            </a:r>
            <a:r>
              <a:rPr lang="fi-FI" dirty="0">
                <a:solidFill>
                  <a:schemeClr val="tx1"/>
                </a:solidFill>
              </a:rPr>
              <a:t>Tunnista ja kohdista markkinarako, jotka vastaavat eettisiä arvojasi. Ota huomioon tietyt ruokavalion mieltymykset, kuten vegaaninen, gluteeniton tai luomu, tai keskity tiettyihin maantieteellisiin alueisiin tai kulttuuriin.</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Kumppanuudet ja yhteistyöt: </a:t>
            </a:r>
            <a:r>
              <a:rPr lang="fi-FI" dirty="0">
                <a:solidFill>
                  <a:schemeClr val="tx1"/>
                </a:solidFill>
              </a:rPr>
              <a:t>Etsi kumppanuuksia ja yhteistyötä samanhenkisten yritysten tai tavarantoimittajien kanssa. Yhteistyö voi vahvistaa vaikutustasi, laajentaa kattavuuttasi ja tarjota pääsyä uusille markkinoille.</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Kasvua uusilla maantieteellisillä markkinoilla: </a:t>
            </a:r>
            <a:r>
              <a:rPr lang="fi-FI" dirty="0">
                <a:solidFill>
                  <a:schemeClr val="tx1"/>
                </a:solidFill>
              </a:rPr>
              <a:t>Harkitse toimintasi laajentamista uusille maantieteellisille markkinoille, joilla on suuri kysyntä eettisille ja kestäville elintarvikkeille. Suorita markkinatutkimusta ymmärtääksesi paikalliset mieltymykset ja mukauta strategiasi niiden mukaisesti.</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35" name="Graphic 3">
            <a:extLst>
              <a:ext uri="{FF2B5EF4-FFF2-40B4-BE49-F238E27FC236}">
                <a16:creationId xmlns:a16="http://schemas.microsoft.com/office/drawing/2014/main" id="{2198A72C-26C9-C27D-4A27-08112920B8EB}"/>
              </a:ext>
            </a:extLst>
          </p:cNvPr>
          <p:cNvGrpSpPr/>
          <p:nvPr/>
        </p:nvGrpSpPr>
        <p:grpSpPr>
          <a:xfrm>
            <a:off x="532138" y="7928374"/>
            <a:ext cx="872091" cy="818286"/>
            <a:chOff x="6615628" y="2116894"/>
            <a:chExt cx="1066935" cy="1001108"/>
          </a:xfrm>
        </p:grpSpPr>
        <p:sp>
          <p:nvSpPr>
            <p:cNvPr id="136" name="Freeform 135">
              <a:extLst>
                <a:ext uri="{FF2B5EF4-FFF2-40B4-BE49-F238E27FC236}">
                  <a16:creationId xmlns:a16="http://schemas.microsoft.com/office/drawing/2014/main" id="{F19E9CB5-0C42-49E6-8589-B454AF8C55A7}"/>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pPr algn="l" rtl="0"/>
              <a:endParaRPr lang="en-US"/>
            </a:p>
          </p:txBody>
        </p:sp>
        <p:grpSp>
          <p:nvGrpSpPr>
            <p:cNvPr id="137" name="Graphic 3">
              <a:extLst>
                <a:ext uri="{FF2B5EF4-FFF2-40B4-BE49-F238E27FC236}">
                  <a16:creationId xmlns:a16="http://schemas.microsoft.com/office/drawing/2014/main" id="{B6A635D8-CD91-F9E3-9576-951C53A002E4}"/>
                </a:ext>
              </a:extLst>
            </p:cNvPr>
            <p:cNvGrpSpPr/>
            <p:nvPr/>
          </p:nvGrpSpPr>
          <p:grpSpPr>
            <a:xfrm>
              <a:off x="6615628" y="2116894"/>
              <a:ext cx="1066935" cy="1001108"/>
              <a:chOff x="6615628" y="2116894"/>
              <a:chExt cx="1066935" cy="1001108"/>
            </a:xfrm>
            <a:solidFill>
              <a:srgbClr val="000000"/>
            </a:solidFill>
          </p:grpSpPr>
          <p:sp>
            <p:nvSpPr>
              <p:cNvPr id="138" name="Freeform 137">
                <a:extLst>
                  <a:ext uri="{FF2B5EF4-FFF2-40B4-BE49-F238E27FC236}">
                    <a16:creationId xmlns:a16="http://schemas.microsoft.com/office/drawing/2014/main" id="{7AF984B1-E018-B23B-B880-DFB52DCC1BC8}"/>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pPr algn="l" rtl="0"/>
                <a:endParaRPr lang="en-US"/>
              </a:p>
            </p:txBody>
          </p:sp>
          <p:sp>
            <p:nvSpPr>
              <p:cNvPr id="139" name="Freeform 138">
                <a:extLst>
                  <a:ext uri="{FF2B5EF4-FFF2-40B4-BE49-F238E27FC236}">
                    <a16:creationId xmlns:a16="http://schemas.microsoft.com/office/drawing/2014/main" id="{F04FF58E-ABA5-E768-43A1-43996EE49B6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pPr algn="l" rtl="0"/>
                <a:endParaRPr lang="en-US"/>
              </a:p>
            </p:txBody>
          </p:sp>
          <p:sp>
            <p:nvSpPr>
              <p:cNvPr id="140" name="Freeform 139">
                <a:extLst>
                  <a:ext uri="{FF2B5EF4-FFF2-40B4-BE49-F238E27FC236}">
                    <a16:creationId xmlns:a16="http://schemas.microsoft.com/office/drawing/2014/main" id="{F7E21DF5-831C-F8A4-3A5A-43CE5160B7A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pPr algn="l" rtl="0"/>
                <a:endParaRPr lang="en-US"/>
              </a:p>
            </p:txBody>
          </p:sp>
          <p:sp>
            <p:nvSpPr>
              <p:cNvPr id="141" name="Freeform 140">
                <a:extLst>
                  <a:ext uri="{FF2B5EF4-FFF2-40B4-BE49-F238E27FC236}">
                    <a16:creationId xmlns:a16="http://schemas.microsoft.com/office/drawing/2014/main" id="{53826124-37EC-9733-914D-E38EF99873A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B7FB7DE3-FF64-C5F6-E5F0-4D732D1C705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AC7A6020-80B4-4FF9-C271-0442D996103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pPr algn="l" rtl="0"/>
                <a:endParaRPr lang="en-US"/>
              </a:p>
            </p:txBody>
          </p:sp>
          <p:sp>
            <p:nvSpPr>
              <p:cNvPr id="144" name="Freeform 143">
                <a:extLst>
                  <a:ext uri="{FF2B5EF4-FFF2-40B4-BE49-F238E27FC236}">
                    <a16:creationId xmlns:a16="http://schemas.microsoft.com/office/drawing/2014/main" id="{65271540-A986-E486-AA13-DEB9AB1565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A1CD0C4C-53E6-C6AB-2450-1E5C8047ACF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641E519E-81C8-DF11-83AF-E833043F7E4C}"/>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pPr algn="l" rtl="0"/>
                <a:endParaRPr lang="en-US"/>
              </a:p>
            </p:txBody>
          </p:sp>
          <p:sp>
            <p:nvSpPr>
              <p:cNvPr id="147" name="Freeform 146">
                <a:extLst>
                  <a:ext uri="{FF2B5EF4-FFF2-40B4-BE49-F238E27FC236}">
                    <a16:creationId xmlns:a16="http://schemas.microsoft.com/office/drawing/2014/main" id="{BFB6C4D3-2B19-169A-7A37-83F2CC5E6FA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pPr algn="l" rtl="0"/>
                <a:endParaRPr lang="en-US"/>
              </a:p>
            </p:txBody>
          </p:sp>
          <p:sp>
            <p:nvSpPr>
              <p:cNvPr id="148" name="Freeform 147">
                <a:extLst>
                  <a:ext uri="{FF2B5EF4-FFF2-40B4-BE49-F238E27FC236}">
                    <a16:creationId xmlns:a16="http://schemas.microsoft.com/office/drawing/2014/main" id="{2AB81B6E-DA0F-79A7-9297-C98A8F3F636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pPr algn="l" rtl="0"/>
                <a:endParaRPr lang="en-US"/>
              </a:p>
            </p:txBody>
          </p:sp>
          <p:sp>
            <p:nvSpPr>
              <p:cNvPr id="149" name="Freeform 148">
                <a:extLst>
                  <a:ext uri="{FF2B5EF4-FFF2-40B4-BE49-F238E27FC236}">
                    <a16:creationId xmlns:a16="http://schemas.microsoft.com/office/drawing/2014/main" id="{7781710C-E246-5E5D-0D50-B982572C3F5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88222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071F8-763F-EBA0-5C94-9D400E44FC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81" y="6319452"/>
            <a:ext cx="7559675" cy="4383392"/>
          </a:xfrm>
          <a:prstGeom prst="rect">
            <a:avLst/>
          </a:prstGeom>
        </p:spPr>
      </p:pic>
      <p:grpSp>
        <p:nvGrpSpPr>
          <p:cNvPr id="61" name="Group 60">
            <a:extLst>
              <a:ext uri="{FF2B5EF4-FFF2-40B4-BE49-F238E27FC236}">
                <a16:creationId xmlns:a16="http://schemas.microsoft.com/office/drawing/2014/main" id="{E0D192C7-D5D0-00B8-27D2-8D9181ACB2D4}"/>
              </a:ext>
            </a:extLst>
          </p:cNvPr>
          <p:cNvGrpSpPr/>
          <p:nvPr/>
        </p:nvGrpSpPr>
        <p:grpSpPr>
          <a:xfrm>
            <a:off x="339447" y="7344848"/>
            <a:ext cx="4467096" cy="2729661"/>
            <a:chOff x="141575" y="481772"/>
            <a:chExt cx="4412840" cy="2339889"/>
          </a:xfrm>
          <a:solidFill>
            <a:srgbClr val="B2DEDD"/>
          </a:solidFill>
        </p:grpSpPr>
        <p:sp>
          <p:nvSpPr>
            <p:cNvPr id="62" name="Freeform 61">
              <a:extLst>
                <a:ext uri="{FF2B5EF4-FFF2-40B4-BE49-F238E27FC236}">
                  <a16:creationId xmlns:a16="http://schemas.microsoft.com/office/drawing/2014/main" id="{848F8108-69C9-F750-9162-E6E47E548FF9}"/>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pPr algn="l" rtl="0"/>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7945C2AE-CEFA-BC40-028C-09DCE81DEAEC}"/>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18" name="Rectangle 17">
            <a:extLst>
              <a:ext uri="{FF2B5EF4-FFF2-40B4-BE49-F238E27FC236}">
                <a16:creationId xmlns:a16="http://schemas.microsoft.com/office/drawing/2014/main" id="{0CF40106-EC0B-377C-3CD7-441A51B1464B}"/>
              </a:ext>
            </a:extLst>
          </p:cNvPr>
          <p:cNvSpPr/>
          <p:nvPr/>
        </p:nvSpPr>
        <p:spPr>
          <a:xfrm>
            <a:off x="0" y="699789"/>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8" y="992738"/>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3" y="887162"/>
            <a:ext cx="5466529" cy="86536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Edessä pysyminen</a:t>
            </a:r>
          </a:p>
          <a:p>
            <a:pPr algn="l" rtl="0">
              <a:lnSpc>
                <a:spcPts val="1960"/>
              </a:lnSpc>
            </a:pPr>
            <a:endParaRPr lang="en-IE" sz="2000" b="1">
              <a:effectLst/>
              <a:latin typeface="Calibri" panose="020F0502020204030204" pitchFamily="34" charset="0"/>
              <a:ea typeface="Times New Roman" panose="02020603050405020304" pitchFamily="18" charset="0"/>
            </a:endParaRP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3" y="532480"/>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68</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98501" y="761369"/>
            <a:ext cx="4800904"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fi-FI" b="1" dirty="0">
                <a:solidFill>
                  <a:srgbClr val="F79037"/>
                </a:solidFill>
              </a:rPr>
              <a:t>Jatkuva oppiminen: </a:t>
            </a:r>
            <a:r>
              <a:rPr lang="fi-FI" dirty="0">
                <a:solidFill>
                  <a:schemeClr val="tx1"/>
                </a:solidFill>
              </a:rPr>
              <a:t>Pysy ajan tasalla eettisen </a:t>
            </a:r>
            <a:r>
              <a:rPr lang="fi-FI" dirty="0" err="1">
                <a:solidFill>
                  <a:schemeClr val="tx1"/>
                </a:solidFill>
              </a:rPr>
              <a:t>elintravikealan</a:t>
            </a:r>
            <a:r>
              <a:rPr lang="fi-FI" dirty="0">
                <a:solidFill>
                  <a:schemeClr val="tx1"/>
                </a:solidFill>
              </a:rPr>
              <a:t> uusimmista trendeistä, innovaatioista ja parhaista käytännöistä. Osallistu alan konferensseihin, webinaareihin ja ole yhteydessä toimialajärjestöihin pysyäksesi kehityksen kärjessä.</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Verkostoituminen ja yhteistyö: </a:t>
            </a:r>
            <a:r>
              <a:rPr lang="fi-FI" dirty="0">
                <a:solidFill>
                  <a:schemeClr val="tx1"/>
                </a:solidFill>
              </a:rPr>
              <a:t>Rakenna vahva verkosto alan ammattilaisista, tavarantoimittajista ja eettisistä elintarvikeyrittäjistä. Tee yhteistyötä, jaa näkemyksiä ja opi toisten kokemuksista edistääksesi yhdessä alan kasvua.</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Palautetta pyydetään: </a:t>
            </a:r>
            <a:r>
              <a:rPr lang="fi-FI" dirty="0">
                <a:solidFill>
                  <a:schemeClr val="tx1"/>
                </a:solidFill>
              </a:rPr>
              <a:t>Pyydä säännöllisesti palautetta asiakkailtasi, toimittajiltasi ja työntekijöiltäsi. Tämä palaute voi auttaa sinua tunnistamaan kehittämiskohteita, ymmärtämään kuluttajien muuttuvia mieltymyksiä ja tarkentamaan eettisiä käytäntöjäsi.</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Sopeutuminen kuluttajien mieltymyksiin ja säädöksiin: </a:t>
            </a:r>
            <a:r>
              <a:rPr lang="fi-FI" dirty="0">
                <a:solidFill>
                  <a:schemeClr val="tx1"/>
                </a:solidFill>
              </a:rPr>
              <a:t>Arvioi ja mukauta liiketoimintakäytäntöjäsi jatkuvasti muuttuvien kuluttajien mieltymysten ja sääntely-ympäristöjen mukaisesti. Pysy joustavana ja avoimena muutoksille vastataksesi kohdemarkkinasi odotuksiin.</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94" name="Rectangle 93">
            <a:extLst>
              <a:ext uri="{FF2B5EF4-FFF2-40B4-BE49-F238E27FC236}">
                <a16:creationId xmlns:a16="http://schemas.microsoft.com/office/drawing/2014/main" id="{8CB657B0-1F48-244F-C7DE-776BDCBC42F5}"/>
              </a:ext>
            </a:extLst>
          </p:cNvPr>
          <p:cNvSpPr/>
          <p:nvPr/>
        </p:nvSpPr>
        <p:spPr>
          <a:xfrm>
            <a:off x="10088" y="3996887"/>
            <a:ext cx="2506132" cy="174614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0" y="4289836"/>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506811" y="4184260"/>
            <a:ext cx="1715437" cy="1121846"/>
          </a:xfrm>
          <a:prstGeom prst="rect">
            <a:avLst/>
          </a:prstGeom>
          <a:noFill/>
        </p:spPr>
        <p:txBody>
          <a:bodyPr wrap="square">
            <a:spAutoFit/>
          </a:bodyPr>
          <a:lstStyle/>
          <a:p>
            <a:pPr algn="l" rtl="0">
              <a:lnSpc>
                <a:spcPts val="1960"/>
              </a:lnSpc>
            </a:pPr>
            <a:r>
              <a:rPr lang="en-IE" sz="2000" b="1" dirty="0" err="1">
                <a:latin typeface="Calibri" panose="020F0502020204030204" pitchFamily="34" charset="0"/>
                <a:ea typeface="Times New Roman" panose="02020603050405020304" pitchFamily="18" charset="0"/>
              </a:rPr>
              <a:t>E</a:t>
            </a:r>
            <a:r>
              <a:rPr lang="en-IE" sz="2000" b="1" dirty="0" err="1">
                <a:effectLst/>
                <a:latin typeface="Calibri" panose="020F0502020204030204" pitchFamily="34" charset="0"/>
                <a:ea typeface="Times New Roman" panose="02020603050405020304" pitchFamily="18" charset="0"/>
              </a:rPr>
              <a:t>ettisen</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sitoumuksen</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säilyttäminen</a:t>
            </a:r>
            <a:endParaRPr lang="en-IE" sz="2000" b="1" dirty="0">
              <a:effectLst/>
              <a:latin typeface="Calibri" panose="020F0502020204030204" pitchFamily="34" charset="0"/>
              <a:ea typeface="Times New Roman" panose="02020603050405020304" pitchFamily="18" charset="0"/>
            </a:endParaRPr>
          </a:p>
          <a:p>
            <a:pPr algn="l" rtl="0">
              <a:lnSpc>
                <a:spcPts val="1960"/>
              </a:lnSpc>
            </a:pPr>
            <a:endParaRPr lang="en-IE" sz="2000" b="1" dirty="0">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506811" y="3829578"/>
            <a:ext cx="1565206" cy="472117"/>
          </a:xfrm>
          <a:prstGeom prst="rect">
            <a:avLst/>
          </a:prstGeom>
          <a:noFill/>
        </p:spPr>
        <p:txBody>
          <a:bodyPr wrap="square">
            <a:spAutoFit/>
          </a:bodyPr>
          <a:lstStyle/>
          <a:p>
            <a:pPr algn="l" rtl="0">
              <a:lnSpc>
                <a:spcPts val="2440"/>
              </a:lnSpc>
              <a:tabLst>
                <a:tab pos="177800" algn="l"/>
              </a:tabLst>
            </a:pPr>
            <a:r>
              <a:rPr lang="en-US" sz="4400" b="1" dirty="0">
                <a:solidFill>
                  <a:srgbClr val="F79037"/>
                </a:solidFill>
                <a:latin typeface="Calibri" panose="020F0502020204030204" pitchFamily="34" charset="0"/>
                <a:cs typeface="Calibri" panose="020F0502020204030204" pitchFamily="34" charset="0"/>
              </a:rPr>
              <a:t>05</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76839" y="3994948"/>
            <a:ext cx="4800905"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fi-FI" b="1" dirty="0">
                <a:solidFill>
                  <a:srgbClr val="F79037"/>
                </a:solidFill>
              </a:rPr>
              <a:t>Perusarvot ja missio: </a:t>
            </a:r>
            <a:r>
              <a:rPr lang="fi-FI" dirty="0">
                <a:solidFill>
                  <a:schemeClr val="tx1"/>
                </a:solidFill>
              </a:rPr>
              <a:t>Pidä eettinen visiosi ja tehtäväsi yrityksesi ytimessä. Arvioi perusarvojasi säännöllisesti ja vahvista niitä varmistaaksesi, että kaikki toimintasi osa-alueet ovat eettisen sitoutumisesi mukaisia.</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Eettinen toimitusketjun hallinta: </a:t>
            </a:r>
            <a:r>
              <a:rPr lang="fi-FI" dirty="0">
                <a:solidFill>
                  <a:schemeClr val="tx1"/>
                </a:solidFill>
              </a:rPr>
              <a:t>Arvioi ja paranna toimitusketjuasi jatkuvasti varmistaaksesi eettisen hankinnan, reilun kaupan käytännöt ja kestävyyden. Rakenna pitkäaikaisia ​​suhteita toimittajiin, jotka jakavat arvosi.</a:t>
            </a:r>
          </a:p>
          <a:p>
            <a:pPr marL="171450" indent="-171450" algn="l" rtl="0">
              <a:buClr>
                <a:srgbClr val="F1A0C2"/>
              </a:buClr>
              <a:buFont typeface="Arial" panose="020B0604020202020204" pitchFamily="34" charset="0"/>
              <a:buChar char="•"/>
              <a:tabLst>
                <a:tab pos="177800" algn="l"/>
              </a:tabLst>
            </a:pPr>
            <a:r>
              <a:rPr lang="fi-FI" b="1" dirty="0">
                <a:solidFill>
                  <a:srgbClr val="F79037"/>
                </a:solidFill>
              </a:rPr>
              <a:t>Sidosryhmien sitouttaminen: </a:t>
            </a:r>
            <a:r>
              <a:rPr lang="fi-FI" dirty="0">
                <a:solidFill>
                  <a:schemeClr val="tx1"/>
                </a:solidFill>
              </a:rPr>
              <a:t>Ota yhteyttä sidosryhmiisi mukaan lukien asiakkaat, työntekijät, tavarantoimittajat ja paikalliset yhteisöt. Kommunikoi eettisistä aloitteistasi, ota heidät mukaan päätöksentekoprosesseihin ja kuuntele heidän palautettaan ja ehdotuksiaan.</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5" name="Group 14">
            <a:extLst>
              <a:ext uri="{FF2B5EF4-FFF2-40B4-BE49-F238E27FC236}">
                <a16:creationId xmlns:a16="http://schemas.microsoft.com/office/drawing/2014/main" id="{6C1F2FEB-DEA5-A092-057C-5C30E02E5FD8}"/>
              </a:ext>
            </a:extLst>
          </p:cNvPr>
          <p:cNvGrpSpPr/>
          <p:nvPr/>
        </p:nvGrpSpPr>
        <p:grpSpPr>
          <a:xfrm>
            <a:off x="577689" y="5115206"/>
            <a:ext cx="943707" cy="943954"/>
            <a:chOff x="10376768" y="3823816"/>
            <a:chExt cx="923646" cy="923888"/>
          </a:xfrm>
        </p:grpSpPr>
        <p:sp>
          <p:nvSpPr>
            <p:cNvPr id="16" name="Freeform 15">
              <a:extLst>
                <a:ext uri="{FF2B5EF4-FFF2-40B4-BE49-F238E27FC236}">
                  <a16:creationId xmlns:a16="http://schemas.microsoft.com/office/drawing/2014/main" id="{C815680F-C677-264E-2B20-8871FB2A910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464A498-2170-E075-454A-1C4584E3280A}"/>
                </a:ext>
              </a:extLst>
            </p:cNvPr>
            <p:cNvGrpSpPr/>
            <p:nvPr/>
          </p:nvGrpSpPr>
          <p:grpSpPr>
            <a:xfrm>
              <a:off x="10376768" y="3823816"/>
              <a:ext cx="923646" cy="923888"/>
              <a:chOff x="10376768" y="3823816"/>
              <a:chExt cx="923646" cy="923888"/>
            </a:xfrm>
            <a:solidFill>
              <a:srgbClr val="010101"/>
            </a:solidFill>
          </p:grpSpPr>
          <p:sp>
            <p:nvSpPr>
              <p:cNvPr id="19" name="Freeform 18">
                <a:extLst>
                  <a:ext uri="{FF2B5EF4-FFF2-40B4-BE49-F238E27FC236}">
                    <a16:creationId xmlns:a16="http://schemas.microsoft.com/office/drawing/2014/main" id="{0AEA9A42-C0AE-F9EA-7A72-2265297EA998}"/>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09BE6C2-7959-7132-56C8-8C48E43DD6F0}"/>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AB3AB70-AA29-0DA0-A3DD-9B4B6174E22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12549EB9-8B1F-ABAB-C38C-C729C6629741}"/>
              </a:ext>
            </a:extLst>
          </p:cNvPr>
          <p:cNvGrpSpPr/>
          <p:nvPr/>
        </p:nvGrpSpPr>
        <p:grpSpPr>
          <a:xfrm>
            <a:off x="586381" y="1676214"/>
            <a:ext cx="850180" cy="854163"/>
            <a:chOff x="10641325" y="2076985"/>
            <a:chExt cx="1044352" cy="1049245"/>
          </a:xfrm>
        </p:grpSpPr>
        <p:sp>
          <p:nvSpPr>
            <p:cNvPr id="23" name="Freeform 22">
              <a:extLst>
                <a:ext uri="{FF2B5EF4-FFF2-40B4-BE49-F238E27FC236}">
                  <a16:creationId xmlns:a16="http://schemas.microsoft.com/office/drawing/2014/main" id="{62D481CD-34F7-8AFD-18F4-CC884D2CD194}"/>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pPr algn="l" rtl="0"/>
              <a:endParaRPr lang="en-US"/>
            </a:p>
          </p:txBody>
        </p:sp>
        <p:grpSp>
          <p:nvGrpSpPr>
            <p:cNvPr id="24" name="Graphic 3">
              <a:extLst>
                <a:ext uri="{FF2B5EF4-FFF2-40B4-BE49-F238E27FC236}">
                  <a16:creationId xmlns:a16="http://schemas.microsoft.com/office/drawing/2014/main" id="{F86C6083-B600-0F8A-144F-38B602D785A0}"/>
                </a:ext>
              </a:extLst>
            </p:cNvPr>
            <p:cNvGrpSpPr/>
            <p:nvPr/>
          </p:nvGrpSpPr>
          <p:grpSpPr>
            <a:xfrm>
              <a:off x="10641325" y="2076985"/>
              <a:ext cx="1044352" cy="1049245"/>
              <a:chOff x="10641325" y="2076985"/>
              <a:chExt cx="1044352" cy="1049245"/>
            </a:xfrm>
            <a:solidFill>
              <a:srgbClr val="000000"/>
            </a:solidFill>
          </p:grpSpPr>
          <p:sp>
            <p:nvSpPr>
              <p:cNvPr id="25" name="Freeform 24">
                <a:extLst>
                  <a:ext uri="{FF2B5EF4-FFF2-40B4-BE49-F238E27FC236}">
                    <a16:creationId xmlns:a16="http://schemas.microsoft.com/office/drawing/2014/main" id="{846E3DFD-DF0F-C7D7-C0B8-E6D78F939470}"/>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F3B5547-CAB9-2CDE-BFAD-C81F9A4C2676}"/>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35A6B990-8DC3-2BBF-0BF9-E5AF58A989BD}"/>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pPr algn="l" rtl="0"/>
                <a:endParaRPr lang="en-US"/>
              </a:p>
            </p:txBody>
          </p:sp>
          <p:sp>
            <p:nvSpPr>
              <p:cNvPr id="38" name="Freeform 37">
                <a:extLst>
                  <a:ext uri="{FF2B5EF4-FFF2-40B4-BE49-F238E27FC236}">
                    <a16:creationId xmlns:a16="http://schemas.microsoft.com/office/drawing/2014/main" id="{13E5E778-E3DF-9840-F67E-2AA6BF4BB19D}"/>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pPr algn="l" rtl="0"/>
                <a:endParaRPr lang="en-US"/>
              </a:p>
            </p:txBody>
          </p:sp>
          <p:sp>
            <p:nvSpPr>
              <p:cNvPr id="45" name="Freeform 44">
                <a:extLst>
                  <a:ext uri="{FF2B5EF4-FFF2-40B4-BE49-F238E27FC236}">
                    <a16:creationId xmlns:a16="http://schemas.microsoft.com/office/drawing/2014/main" id="{150B6D9D-1374-ACF6-FFFF-BD66F9ED2BE1}"/>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08525BCF-2994-93E7-3287-3D7FFB19064B}"/>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E3457672-0D81-86F8-3D32-C16B4A4E958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6FF976D2-06EF-8B74-FDE1-DF8E9EA1A83D}"/>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DE876D74-B983-9F89-E6CA-06EC63BB749A}"/>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46A5C214-F3D8-696C-6688-6D0F2B45B919}"/>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pPr algn="l" rtl="0"/>
                <a:endParaRPr lang="en-US"/>
              </a:p>
            </p:txBody>
          </p:sp>
        </p:grpSp>
      </p:grpSp>
      <p:sp>
        <p:nvSpPr>
          <p:cNvPr id="55" name="Text Placeholder 2">
            <a:extLst>
              <a:ext uri="{FF2B5EF4-FFF2-40B4-BE49-F238E27FC236}">
                <a16:creationId xmlns:a16="http://schemas.microsoft.com/office/drawing/2014/main" id="{0DB22CE6-5945-9F06-7498-11C92F7C045C}"/>
              </a:ext>
            </a:extLst>
          </p:cNvPr>
          <p:cNvSpPr txBox="1">
            <a:spLocks/>
          </p:cNvSpPr>
          <p:nvPr/>
        </p:nvSpPr>
        <p:spPr>
          <a:xfrm>
            <a:off x="550302" y="7625110"/>
            <a:ext cx="4053073" cy="229152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fi-FI" dirty="0">
                <a:solidFill>
                  <a:schemeClr val="tx1"/>
                </a:solidFill>
              </a:rPr>
              <a:t>Eettisen elintarvikeyrityksen perustaminen ja pyörittäminen ei ole vailla haasteita, mutta mahdolliset edut – sekä taloudelliset että yhteiskunnalliset – ovat valtavat. Pysy sitoutuneena eettiseen tehtävääsi, hyväksy innovaatiot ja sopeudu jatkuvasti muuttuvaan maisemaan. Muista, että vaikutuksesi ulottuu kannattavuutta pidemmälle, kun edistät kestävämpää ja vastuullisempaa elintarviketeollisuutta.</a:t>
            </a:r>
          </a:p>
          <a:p>
            <a:pPr rtl="0">
              <a:lnSpc>
                <a:spcPts val="1220"/>
              </a:lnSpc>
              <a:buClr>
                <a:srgbClr val="F1A0C2"/>
              </a:buClr>
              <a:tabLst>
                <a:tab pos="177800" algn="l"/>
              </a:tabLst>
            </a:pPr>
            <a:endParaRPr lang="fi-FI" dirty="0">
              <a:solidFill>
                <a:schemeClr val="tx1"/>
              </a:solidFill>
            </a:endParaRPr>
          </a:p>
          <a:p>
            <a:pPr rtl="0">
              <a:lnSpc>
                <a:spcPts val="1220"/>
              </a:lnSpc>
              <a:buClr>
                <a:srgbClr val="F1A0C2"/>
              </a:buClr>
              <a:tabLst>
                <a:tab pos="177800" algn="l"/>
              </a:tabLst>
            </a:pPr>
            <a:r>
              <a:rPr lang="fi-FI" dirty="0">
                <a:solidFill>
                  <a:schemeClr val="tx1"/>
                </a:solidFill>
              </a:rPr>
              <a:t>Toivomme, että sinulla on selkeä näkemys eettisen elintarvikealan tulevaisuuden maisemasta ja siitä, kuinka voit jatkaa menestymistä ja positiivista vaikutusta yrityksesi kautta. Tämän avoimen kurssimme tukeman tiedon pitäisi antaa sinulle oivalluksia, joita tarvitaan navigoimaan tulevalla polulla ja jatkamaan matkaasi menestyvänä eettisenä elintarvikealan yrittäjänä.</a:t>
            </a:r>
          </a:p>
          <a:p>
            <a:pPr rtl="0">
              <a:lnSpc>
                <a:spcPts val="1220"/>
              </a:lnSpc>
              <a:buClr>
                <a:srgbClr val="F1A0C2"/>
              </a:buClr>
              <a:tabLst>
                <a:tab pos="177800" algn="l"/>
              </a:tabLst>
            </a:pPr>
            <a:endParaRPr lang="en-US" dirty="0">
              <a:solidFill>
                <a:schemeClr val="tx1"/>
              </a:solidFill>
            </a:endParaRPr>
          </a:p>
        </p:txBody>
      </p:sp>
      <p:sp>
        <p:nvSpPr>
          <p:cNvPr id="57" name="Freeform 56">
            <a:extLst>
              <a:ext uri="{FF2B5EF4-FFF2-40B4-BE49-F238E27FC236}">
                <a16:creationId xmlns:a16="http://schemas.microsoft.com/office/drawing/2014/main" id="{17677853-C81F-7489-2BA2-36F1EB5B85F7}"/>
              </a:ext>
            </a:extLst>
          </p:cNvPr>
          <p:cNvSpPr/>
          <p:nvPr/>
        </p:nvSpPr>
        <p:spPr>
          <a:xfrm>
            <a:off x="10088" y="6933204"/>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08059FF0-7296-5EC0-4179-7DFC83D2EAEA}"/>
              </a:ext>
            </a:extLst>
          </p:cNvPr>
          <p:cNvSpPr txBox="1"/>
          <p:nvPr/>
        </p:nvSpPr>
        <p:spPr>
          <a:xfrm>
            <a:off x="543011" y="7222430"/>
            <a:ext cx="5817704" cy="576440"/>
          </a:xfrm>
          <a:prstGeom prst="rect">
            <a:avLst/>
          </a:prstGeom>
          <a:noFill/>
        </p:spPr>
        <p:txBody>
          <a:bodyPr wrap="square">
            <a:spAutoFit/>
          </a:bodyPr>
          <a:lstStyle/>
          <a:p>
            <a:pPr algn="l" rtl="0">
              <a:lnSpc>
                <a:spcPts val="1220"/>
              </a:lnSpc>
            </a:pPr>
            <a:r>
              <a:rPr lang="en-IE" b="1">
                <a:solidFill>
                  <a:schemeClr val="bg1"/>
                </a:solidFill>
                <a:ea typeface="Calibri" panose="020F0502020204030204" pitchFamily="34" charset="0"/>
              </a:rPr>
              <a:t>Viimeiset neuvot</a:t>
            </a:r>
          </a:p>
          <a:p>
            <a:pPr algn="l" rtl="0">
              <a:lnSpc>
                <a:spcPts val="1220"/>
              </a:lnSpc>
            </a:pP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cxnSp>
        <p:nvCxnSpPr>
          <p:cNvPr id="65" name="Straight Connector 64">
            <a:extLst>
              <a:ext uri="{FF2B5EF4-FFF2-40B4-BE49-F238E27FC236}">
                <a16:creationId xmlns:a16="http://schemas.microsoft.com/office/drawing/2014/main" id="{E77D17A0-E874-C57B-D6D1-35A5F0AB74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Box 5">
            <a:extLst>
              <a:ext uri="{FF2B5EF4-FFF2-40B4-BE49-F238E27FC236}">
                <a16:creationId xmlns:a16="http://schemas.microsoft.com/office/drawing/2014/main" id="{BDA743E8-608B-E14C-6243-13607241CFF7}"/>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689864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lang="en-US" dirty="0" err="1">
                <a:ea typeface="Calibri" panose="020F0502020204030204" pitchFamily="34" charset="0"/>
                <a:cs typeface="Times New Roman" panose="02020603050405020304" pitchFamily="18" charset="0"/>
              </a:rPr>
              <a:t>Lähteet</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69</a:t>
            </a:fld>
            <a:endParaRPr lang="en-US" sz="900">
              <a:solidFill>
                <a:schemeClr val="tx1"/>
              </a:solidFill>
            </a:endParaRPr>
          </a:p>
        </p:txBody>
      </p:sp>
    </p:spTree>
    <p:extLst>
      <p:ext uri="{BB962C8B-B14F-4D97-AF65-F5344CB8AC3E}">
        <p14:creationId xmlns:p14="http://schemas.microsoft.com/office/powerpoint/2010/main" val="351365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ABE14FB1-AC98-8440-BD33-2676DEB6F3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87" y="2825475"/>
            <a:ext cx="7559675" cy="7866338"/>
          </a:xfrm>
          <a:prstGeom prst="rect">
            <a:avLst/>
          </a:prstGeom>
        </p:spPr>
      </p:pic>
      <p:sp>
        <p:nvSpPr>
          <p:cNvPr id="39" name="Rectangle 38">
            <a:extLst>
              <a:ext uri="{FF2B5EF4-FFF2-40B4-BE49-F238E27FC236}">
                <a16:creationId xmlns:a16="http://schemas.microsoft.com/office/drawing/2014/main" id="{3205E693-38DB-D50A-B2A1-FB35BA82CDBF}"/>
              </a:ext>
            </a:extLst>
          </p:cNvPr>
          <p:cNvSpPr/>
          <p:nvPr/>
        </p:nvSpPr>
        <p:spPr>
          <a:xfrm>
            <a:off x="1048582" y="4894152"/>
            <a:ext cx="6522162"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1738" y="2597972"/>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4" name="Freeform 43">
            <a:extLst>
              <a:ext uri="{FF2B5EF4-FFF2-40B4-BE49-F238E27FC236}">
                <a16:creationId xmlns:a16="http://schemas.microsoft.com/office/drawing/2014/main" id="{8372C715-52C9-3483-D9E5-C19DA5CAEEC2}"/>
              </a:ext>
            </a:extLst>
          </p:cNvPr>
          <p:cNvSpPr/>
          <p:nvPr/>
        </p:nvSpPr>
        <p:spPr>
          <a:xfrm>
            <a:off x="3369" y="2249643"/>
            <a:ext cx="5487655" cy="575832"/>
          </a:xfrm>
          <a:custGeom>
            <a:avLst/>
            <a:gdLst>
              <a:gd name="connsiteX0" fmla="*/ 791833 w 5487655"/>
              <a:gd name="connsiteY0" fmla="*/ 0 h 575832"/>
              <a:gd name="connsiteX1" fmla="*/ 5173399 w 5487655"/>
              <a:gd name="connsiteY1" fmla="*/ 0 h 575832"/>
              <a:gd name="connsiteX2" fmla="*/ 5487655 w 5487655"/>
              <a:gd name="connsiteY2" fmla="*/ 311579 h 575832"/>
              <a:gd name="connsiteX3" fmla="*/ 5487655 w 5487655"/>
              <a:gd name="connsiteY3" fmla="*/ 575831 h 575832"/>
              <a:gd name="connsiteX4" fmla="*/ 4695822 w 5487655"/>
              <a:gd name="connsiteY4" fmla="*/ 575831 h 575832"/>
              <a:gd name="connsiteX5" fmla="*/ 4695822 w 5487655"/>
              <a:gd name="connsiteY5" fmla="*/ 575832 h 575832"/>
              <a:gd name="connsiteX6" fmla="*/ 0 w 5487655"/>
              <a:gd name="connsiteY6" fmla="*/ 575832 h 575832"/>
              <a:gd name="connsiteX7" fmla="*/ 0 w 5487655"/>
              <a:gd name="connsiteY7" fmla="*/ 1 h 575832"/>
              <a:gd name="connsiteX8" fmla="*/ 791833 w 5487655"/>
              <a:gd name="connsiteY8" fmla="*/ 1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7655" h="575832">
                <a:moveTo>
                  <a:pt x="791833" y="0"/>
                </a:moveTo>
                <a:lnTo>
                  <a:pt x="5173399" y="0"/>
                </a:lnTo>
                <a:cubicBezTo>
                  <a:pt x="5346439" y="0"/>
                  <a:pt x="5487655" y="140014"/>
                  <a:pt x="5487655" y="311579"/>
                </a:cubicBezTo>
                <a:lnTo>
                  <a:pt x="5487655" y="575831"/>
                </a:lnTo>
                <a:lnTo>
                  <a:pt x="4695822" y="575831"/>
                </a:lnTo>
                <a:lnTo>
                  <a:pt x="4695822" y="575832"/>
                </a:lnTo>
                <a:lnTo>
                  <a:pt x="0" y="575832"/>
                </a:lnTo>
                <a:lnTo>
                  <a:pt x="0" y="1"/>
                </a:lnTo>
                <a:lnTo>
                  <a:pt x="791833" y="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b="0" i="0">
              <a:latin typeface="Calibri" panose="020F0502020204030204" pitchFamily="34" charset="0"/>
            </a:endParaRPr>
          </a:p>
        </p:txBody>
      </p:sp>
      <p:sp>
        <p:nvSpPr>
          <p:cNvPr id="24" name="TextBox 23">
            <a:extLst>
              <a:ext uri="{FF2B5EF4-FFF2-40B4-BE49-F238E27FC236}">
                <a16:creationId xmlns:a16="http://schemas.microsoft.com/office/drawing/2014/main" id="{A49F5A81-6F49-50FD-E79A-F4DED58DC409}"/>
              </a:ext>
            </a:extLst>
          </p:cNvPr>
          <p:cNvSpPr txBox="1"/>
          <p:nvPr/>
        </p:nvSpPr>
        <p:spPr>
          <a:xfrm>
            <a:off x="137410" y="2490052"/>
            <a:ext cx="5817704" cy="268663"/>
          </a:xfrm>
          <a:prstGeom prst="rect">
            <a:avLst/>
          </a:prstGeom>
          <a:noFill/>
        </p:spPr>
        <p:txBody>
          <a:bodyPr wrap="square">
            <a:spAutoFit/>
          </a:bodyPr>
          <a:lstStyle/>
          <a:p>
            <a:pPr algn="l" rtl="0">
              <a:lnSpc>
                <a:spcPts val="1220"/>
              </a:lnSpc>
            </a:pPr>
            <a:r>
              <a:rPr lang="en-IE" sz="1600" b="1" dirty="0" err="1">
                <a:solidFill>
                  <a:schemeClr val="bg1"/>
                </a:solidFill>
                <a:ea typeface="Calibri" panose="020F0502020204030204" pitchFamily="34" charset="0"/>
              </a:rPr>
              <a:t>Miksi</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tämä</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käsikirja</a:t>
            </a:r>
            <a:r>
              <a:rPr lang="en-IE" sz="1600" b="1" dirty="0">
                <a:solidFill>
                  <a:schemeClr val="bg1"/>
                </a:solidFill>
                <a:ea typeface="Calibri" panose="020F0502020204030204" pitchFamily="34" charset="0"/>
              </a:rPr>
              <a:t> on </a:t>
            </a:r>
            <a:r>
              <a:rPr lang="en-IE" sz="1600" b="1" dirty="0" err="1">
                <a:solidFill>
                  <a:schemeClr val="bg1"/>
                </a:solidFill>
                <a:ea typeface="Calibri" panose="020F0502020204030204" pitchFamily="34" charset="0"/>
              </a:rPr>
              <a:t>räätälöity</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elintarvikealan</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yrittäjille</a:t>
            </a:r>
            <a:r>
              <a:rPr lang="en-IE" sz="1600" b="1" dirty="0">
                <a:solidFill>
                  <a:schemeClr val="bg1"/>
                </a:solidFill>
                <a:ea typeface="Calibri" panose="020F0502020204030204" pitchFamily="34" charset="0"/>
              </a:rPr>
              <a:t>?</a:t>
            </a:r>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137411" y="2960618"/>
            <a:ext cx="5634276"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Menestyvän elintarvikeyrityksen rakentaminen ei ole helppoa. Se edellyttää syvällistä ymmärrystä elintarviketeollisuuden dynamiikasta, kuluttajien mieltymyksistä, kehittyvistä trendeistä, oikeudellisista kehyksistä sekä eettisen elintarvikesektorin erityisistä haasteista ja mahdollisuuksista. Tämä käsikirja on suunniteltu erityisesti elintarvikealan yrittäjille, jotka ovat sitoutuneet sisällyttämään etiikan, kestävyyden ja sosiaalisen vastuun kaikkiin liiketoimintansa näkökohtiin sekä voittamaan haasteita.</a:t>
            </a:r>
          </a:p>
        </p:txBody>
      </p:sp>
      <p:sp>
        <p:nvSpPr>
          <p:cNvPr id="36" name="Freeform 35">
            <a:extLst>
              <a:ext uri="{FF2B5EF4-FFF2-40B4-BE49-F238E27FC236}">
                <a16:creationId xmlns:a16="http://schemas.microsoft.com/office/drawing/2014/main" id="{936C3623-35DE-D34E-E41E-DAB2937BEE2C}"/>
              </a:ext>
            </a:extLst>
          </p:cNvPr>
          <p:cNvSpPr/>
          <p:nvPr/>
        </p:nvSpPr>
        <p:spPr>
          <a:xfrm flipH="1">
            <a:off x="1324777" y="4597935"/>
            <a:ext cx="6247598" cy="575831"/>
          </a:xfrm>
          <a:custGeom>
            <a:avLst/>
            <a:gdLst>
              <a:gd name="connsiteX0" fmla="*/ 0 w 6247598"/>
              <a:gd name="connsiteY0" fmla="*/ 0 h 575831"/>
              <a:gd name="connsiteX1" fmla="*/ 1551776 w 6247598"/>
              <a:gd name="connsiteY1" fmla="*/ 0 h 575831"/>
              <a:gd name="connsiteX2" fmla="*/ 4381566 w 6247598"/>
              <a:gd name="connsiteY2" fmla="*/ 0 h 575831"/>
              <a:gd name="connsiteX3" fmla="*/ 5933342 w 6247598"/>
              <a:gd name="connsiteY3" fmla="*/ 0 h 575831"/>
              <a:gd name="connsiteX4" fmla="*/ 6247598 w 6247598"/>
              <a:gd name="connsiteY4" fmla="*/ 311579 h 575831"/>
              <a:gd name="connsiteX5" fmla="*/ 6247598 w 6247598"/>
              <a:gd name="connsiteY5" fmla="*/ 575831 h 575831"/>
              <a:gd name="connsiteX6" fmla="*/ 4695822 w 6247598"/>
              <a:gd name="connsiteY6" fmla="*/ 575831 h 575831"/>
              <a:gd name="connsiteX7" fmla="*/ 1551776 w 6247598"/>
              <a:gd name="connsiteY7" fmla="*/ 575831 h 575831"/>
              <a:gd name="connsiteX8" fmla="*/ 0 w 6247598"/>
              <a:gd name="connsiteY8" fmla="*/ 575831 h 5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7598" h="575831">
                <a:moveTo>
                  <a:pt x="0" y="0"/>
                </a:moveTo>
                <a:lnTo>
                  <a:pt x="1551776" y="0"/>
                </a:lnTo>
                <a:lnTo>
                  <a:pt x="4381566" y="0"/>
                </a:lnTo>
                <a:lnTo>
                  <a:pt x="5933342" y="0"/>
                </a:lnTo>
                <a:cubicBezTo>
                  <a:pt x="6106382" y="0"/>
                  <a:pt x="6247598" y="140014"/>
                  <a:pt x="6247598" y="311579"/>
                </a:cubicBezTo>
                <a:lnTo>
                  <a:pt x="6247598" y="575831"/>
                </a:lnTo>
                <a:lnTo>
                  <a:pt x="4695822" y="575831"/>
                </a:lnTo>
                <a:lnTo>
                  <a:pt x="1551776" y="575831"/>
                </a:lnTo>
                <a:lnTo>
                  <a:pt x="0" y="57583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b="0" i="0">
              <a:latin typeface="Calibri" panose="020F0502020204030204" pitchFamily="34" charset="0"/>
            </a:endParaRPr>
          </a:p>
        </p:txBody>
      </p:sp>
      <p:sp>
        <p:nvSpPr>
          <p:cNvPr id="37" name="TextBox 36">
            <a:extLst>
              <a:ext uri="{FF2B5EF4-FFF2-40B4-BE49-F238E27FC236}">
                <a16:creationId xmlns:a16="http://schemas.microsoft.com/office/drawing/2014/main" id="{2EA8C16C-F021-7440-A170-53C60000DBFD}"/>
              </a:ext>
            </a:extLst>
          </p:cNvPr>
          <p:cNvSpPr txBox="1"/>
          <p:nvPr/>
        </p:nvSpPr>
        <p:spPr>
          <a:xfrm>
            <a:off x="1324777" y="4649064"/>
            <a:ext cx="6316426" cy="415755"/>
          </a:xfrm>
          <a:prstGeom prst="rect">
            <a:avLst/>
          </a:prstGeom>
          <a:noFill/>
        </p:spPr>
        <p:txBody>
          <a:bodyPr wrap="square">
            <a:spAutoFit/>
          </a:bodyPr>
          <a:lstStyle/>
          <a:p>
            <a:pPr algn="l" rtl="0">
              <a:lnSpc>
                <a:spcPts val="1220"/>
              </a:lnSpc>
            </a:pPr>
            <a:endParaRPr lang="en-IE" sz="1600" b="1" dirty="0">
              <a:ea typeface="Calibri" panose="020F0502020204030204" pitchFamily="34" charset="0"/>
            </a:endParaRPr>
          </a:p>
          <a:p>
            <a:pPr algn="l" rtl="0">
              <a:lnSpc>
                <a:spcPts val="1220"/>
              </a:lnSpc>
            </a:pPr>
            <a:r>
              <a:rPr lang="en-IE" sz="1600" b="1" dirty="0" err="1">
                <a:solidFill>
                  <a:schemeClr val="bg1"/>
                </a:solidFill>
                <a:ea typeface="Calibri" panose="020F0502020204030204" pitchFamily="34" charset="0"/>
              </a:rPr>
              <a:t>Mikä</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tekee</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eettisestä</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elintarvikeyrittäjyyden</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käsikirjasta</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ainutlaatuisen</a:t>
            </a:r>
            <a:r>
              <a:rPr lang="en-IE" sz="1600" b="1" dirty="0">
                <a:solidFill>
                  <a:schemeClr val="bg1"/>
                </a:solidFill>
                <a:ea typeface="Calibri" panose="020F0502020204030204" pitchFamily="34" charset="0"/>
              </a:rPr>
              <a:t>?</a:t>
            </a:r>
          </a:p>
        </p:txBody>
      </p:sp>
      <p:sp>
        <p:nvSpPr>
          <p:cNvPr id="38" name="Text Placeholder 4">
            <a:extLst>
              <a:ext uri="{FF2B5EF4-FFF2-40B4-BE49-F238E27FC236}">
                <a16:creationId xmlns:a16="http://schemas.microsoft.com/office/drawing/2014/main" id="{19DF85CE-2F57-A346-2DAE-097C4B01906E}"/>
              </a:ext>
            </a:extLst>
          </p:cNvPr>
          <p:cNvSpPr txBox="1">
            <a:spLocks/>
          </p:cNvSpPr>
          <p:nvPr/>
        </p:nvSpPr>
        <p:spPr>
          <a:xfrm>
            <a:off x="1423283" y="5221143"/>
            <a:ext cx="5811907"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ea typeface="Calibri" panose="020F0502020204030204" pitchFamily="34" charset="0"/>
              </a:rPr>
              <a:t>Tämä käsikirja erottuu ensimmäisestä kattavasta julkaisusta, joka on suunniteltu yksinomaan eettisen elintarvikealan yrittäjille. Tässä teoksessa pureudutaan yleisiä liiketoimintaoppaita pidemmälle käsitelen tiettyjä haasteita, strategioita ja parhaita käytäntöjä, jotka liittyvät eettisen elintarvikeyrityksen perustamiseen. Keskittymällä avainalueisiin, kuten markkinatutkimuksiin, eettisiin liiketoimintamalleihin, oikeudellisiin näkökohtiin, taloussuunnitteluun, henkilöstötukeen ja markkinointiin, tämä teos antaa sinulle kokonaisvaltaisen käsityksen eettisen elintarvikealan perustasta.</a:t>
            </a:r>
          </a:p>
        </p:txBody>
      </p:sp>
      <p:sp>
        <p:nvSpPr>
          <p:cNvPr id="45" name="Rectangle 44">
            <a:extLst>
              <a:ext uri="{FF2B5EF4-FFF2-40B4-BE49-F238E27FC236}">
                <a16:creationId xmlns:a16="http://schemas.microsoft.com/office/drawing/2014/main" id="{3324849B-B231-6D8F-EFF4-259A704B5B01}"/>
              </a:ext>
            </a:extLst>
          </p:cNvPr>
          <p:cNvSpPr/>
          <p:nvPr/>
        </p:nvSpPr>
        <p:spPr>
          <a:xfrm>
            <a:off x="-1738" y="7252778"/>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1" name="Freeform 50">
            <a:extLst>
              <a:ext uri="{FF2B5EF4-FFF2-40B4-BE49-F238E27FC236}">
                <a16:creationId xmlns:a16="http://schemas.microsoft.com/office/drawing/2014/main" id="{FB02BDAE-220A-A3BC-4532-08CAD84606B8}"/>
              </a:ext>
            </a:extLst>
          </p:cNvPr>
          <p:cNvSpPr/>
          <p:nvPr/>
        </p:nvSpPr>
        <p:spPr>
          <a:xfrm>
            <a:off x="-1501" y="6925357"/>
            <a:ext cx="3587930" cy="575832"/>
          </a:xfrm>
          <a:custGeom>
            <a:avLst/>
            <a:gdLst>
              <a:gd name="connsiteX0" fmla="*/ 0 w 3587930"/>
              <a:gd name="connsiteY0" fmla="*/ 0 h 575832"/>
              <a:gd name="connsiteX1" fmla="*/ 3273674 w 3587930"/>
              <a:gd name="connsiteY1" fmla="*/ 0 h 575832"/>
              <a:gd name="connsiteX2" fmla="*/ 3587930 w 3587930"/>
              <a:gd name="connsiteY2" fmla="*/ 311579 h 575832"/>
              <a:gd name="connsiteX3" fmla="*/ 3587930 w 3587930"/>
              <a:gd name="connsiteY3" fmla="*/ 575831 h 575832"/>
              <a:gd name="connsiteX4" fmla="*/ 2796097 w 3587930"/>
              <a:gd name="connsiteY4" fmla="*/ 575831 h 575832"/>
              <a:gd name="connsiteX5" fmla="*/ 2796097 w 3587930"/>
              <a:gd name="connsiteY5" fmla="*/ 575832 h 575832"/>
              <a:gd name="connsiteX6" fmla="*/ 0 w 3587930"/>
              <a:gd name="connsiteY6"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930" h="575832">
                <a:moveTo>
                  <a:pt x="0" y="0"/>
                </a:moveTo>
                <a:lnTo>
                  <a:pt x="3273674" y="0"/>
                </a:lnTo>
                <a:cubicBezTo>
                  <a:pt x="3446714" y="0"/>
                  <a:pt x="3587930" y="140014"/>
                  <a:pt x="3587930" y="311579"/>
                </a:cubicBezTo>
                <a:lnTo>
                  <a:pt x="3587930" y="575831"/>
                </a:lnTo>
                <a:lnTo>
                  <a:pt x="2796097" y="575831"/>
                </a:lnTo>
                <a:lnTo>
                  <a:pt x="2796097" y="575832"/>
                </a:lnTo>
                <a:lnTo>
                  <a:pt x="0" y="575832"/>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b="0" i="0">
              <a:latin typeface="Calibri" panose="020F0502020204030204" pitchFamily="34" charset="0"/>
            </a:endParaRPr>
          </a:p>
        </p:txBody>
      </p:sp>
      <p:sp>
        <p:nvSpPr>
          <p:cNvPr id="47" name="TextBox 46">
            <a:extLst>
              <a:ext uri="{FF2B5EF4-FFF2-40B4-BE49-F238E27FC236}">
                <a16:creationId xmlns:a16="http://schemas.microsoft.com/office/drawing/2014/main" id="{DE3EC792-BABC-9737-D649-2F1E8EC03904}"/>
              </a:ext>
            </a:extLst>
          </p:cNvPr>
          <p:cNvSpPr txBox="1"/>
          <p:nvPr/>
        </p:nvSpPr>
        <p:spPr>
          <a:xfrm>
            <a:off x="429507" y="7123982"/>
            <a:ext cx="5817704" cy="415819"/>
          </a:xfrm>
          <a:prstGeom prst="rect">
            <a:avLst/>
          </a:prstGeom>
          <a:noFill/>
        </p:spPr>
        <p:txBody>
          <a:bodyPr wrap="square">
            <a:spAutoFit/>
          </a:bodyPr>
          <a:lstStyle/>
          <a:p>
            <a:pPr algn="l" rtl="0">
              <a:lnSpc>
                <a:spcPts val="1220"/>
              </a:lnSpc>
            </a:pPr>
            <a:r>
              <a:rPr lang="en-IE" sz="1600" b="1">
                <a:solidFill>
                  <a:schemeClr val="bg1"/>
                </a:solidFill>
                <a:ea typeface="Calibri" panose="020F0502020204030204" pitchFamily="34" charset="0"/>
              </a:rPr>
              <a:t>Mitä odottaa tältä käsikirjalta?</a:t>
            </a:r>
          </a:p>
          <a:p>
            <a:pPr algn="l" rtl="0">
              <a:lnSpc>
                <a:spcPts val="1220"/>
              </a:lnSpc>
            </a:pPr>
            <a:endParaRPr lang="en-IE" sz="1600" b="1">
              <a:solidFill>
                <a:schemeClr val="bg1"/>
              </a:solidFill>
              <a:ea typeface="Calibri" panose="020F0502020204030204" pitchFamily="34" charset="0"/>
            </a:endParaRPr>
          </a:p>
        </p:txBody>
      </p:sp>
      <p:sp>
        <p:nvSpPr>
          <p:cNvPr id="48" name="Text Placeholder 4">
            <a:extLst>
              <a:ext uri="{FF2B5EF4-FFF2-40B4-BE49-F238E27FC236}">
                <a16:creationId xmlns:a16="http://schemas.microsoft.com/office/drawing/2014/main" id="{627F68B2-5769-6C7F-ACBD-A1814F191419}"/>
              </a:ext>
            </a:extLst>
          </p:cNvPr>
          <p:cNvSpPr txBox="1">
            <a:spLocks/>
          </p:cNvSpPr>
          <p:nvPr/>
        </p:nvSpPr>
        <p:spPr>
          <a:xfrm>
            <a:off x="456377" y="7610459"/>
            <a:ext cx="5498737"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rtl="0">
              <a:lnSpc>
                <a:spcPts val="1320"/>
              </a:lnSpc>
            </a:pPr>
            <a:r>
              <a:rPr lang="fi-FI" sz="1150" dirty="0">
                <a:latin typeface="Calibri"/>
                <a:ea typeface="Calibri"/>
                <a:cs typeface="Calibri"/>
              </a:rPr>
              <a:t>Tässä teoksessa viemme sinut vaiheittaiselle matkalle tarjoamalla syvällisiä näkemyksiä, käytännön vinkkejä ja todellisia esimerkkejä, jotka ohjaavat sinua kehittämään ja kasvattamaan eettistä elintarvikeliiketoimintaasi. Jokainen luku on huolellisesti laadittu käsittelemään yrittäjyysmatkasi olennaista osa-aluetta ja varmistaa, että sinulla on tiedot ja työkalut, joita tarvitaan tietoon perustuvien päätösten tekemiseen ja haasteiden voittamiseen.</a:t>
            </a:r>
          </a:p>
        </p:txBody>
      </p:sp>
      <p:grpSp>
        <p:nvGrpSpPr>
          <p:cNvPr id="52" name="Group 51">
            <a:extLst>
              <a:ext uri="{FF2B5EF4-FFF2-40B4-BE49-F238E27FC236}">
                <a16:creationId xmlns:a16="http://schemas.microsoft.com/office/drawing/2014/main" id="{48288B42-FA32-2524-B8F8-BD5085A819F8}"/>
              </a:ext>
            </a:extLst>
          </p:cNvPr>
          <p:cNvGrpSpPr/>
          <p:nvPr/>
        </p:nvGrpSpPr>
        <p:grpSpPr>
          <a:xfrm>
            <a:off x="5618305" y="511558"/>
            <a:ext cx="1517742" cy="1517741"/>
            <a:chOff x="408867" y="3647764"/>
            <a:chExt cx="1204012" cy="1204011"/>
          </a:xfrm>
        </p:grpSpPr>
        <p:sp>
          <p:nvSpPr>
            <p:cNvPr id="53" name="Graphic 178">
              <a:extLst>
                <a:ext uri="{FF2B5EF4-FFF2-40B4-BE49-F238E27FC236}">
                  <a16:creationId xmlns:a16="http://schemas.microsoft.com/office/drawing/2014/main" id="{834B4CF9-8363-31F3-3646-127B64611BE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A0C2"/>
            </a:solidFill>
            <a:ln w="9525" cap="flat">
              <a:noFill/>
              <a:prstDash val="solid"/>
              <a:miter/>
            </a:ln>
          </p:spPr>
          <p:txBody>
            <a:bodyPr rtlCol="0" anchor="ctr"/>
            <a:lstStyle/>
            <a:p>
              <a:pPr algn="l" rtl="0"/>
              <a:endParaRPr lang="en-US"/>
            </a:p>
          </p:txBody>
        </p:sp>
        <p:pic>
          <p:nvPicPr>
            <p:cNvPr id="54" name="Graphic 53">
              <a:extLst>
                <a:ext uri="{FF2B5EF4-FFF2-40B4-BE49-F238E27FC236}">
                  <a16:creationId xmlns:a16="http://schemas.microsoft.com/office/drawing/2014/main" id="{1A3040E2-C094-B2DF-74B0-3C7292B827D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8867" y="3647764"/>
              <a:ext cx="1204012" cy="1204011"/>
            </a:xfrm>
            <a:prstGeom prst="rect">
              <a:avLst/>
            </a:prstGeom>
          </p:spPr>
        </p:pic>
      </p:gr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7</a:t>
            </a:fld>
            <a:endParaRPr lang="en-US" sz="900">
              <a:solidFill>
                <a:schemeClr val="tx1"/>
              </a:solidFill>
            </a:endParaRPr>
          </a:p>
        </p:txBody>
      </p:sp>
    </p:spTree>
    <p:extLst>
      <p:ext uri="{BB962C8B-B14F-4D97-AF65-F5344CB8AC3E}">
        <p14:creationId xmlns:p14="http://schemas.microsoft.com/office/powerpoint/2010/main" val="1198758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70</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rtl="0"/>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Lähteet</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4" name="Text Placeholder 3">
            <a:extLst>
              <a:ext uri="{FF2B5EF4-FFF2-40B4-BE49-F238E27FC236}">
                <a16:creationId xmlns:a16="http://schemas.microsoft.com/office/drawing/2014/main" id="{3101BCC7-3BF7-2A12-BE3E-2253B3D338B9}"/>
              </a:ext>
            </a:extLst>
          </p:cNvPr>
          <p:cNvSpPr>
            <a:spLocks noGrp="1"/>
          </p:cNvSpPr>
          <p:nvPr>
            <p:ph type="body" sz="quarter" idx="32"/>
          </p:nvPr>
        </p:nvSpPr>
        <p:spPr>
          <a:xfrm>
            <a:off x="849311" y="2466080"/>
            <a:ext cx="6143488" cy="6775163"/>
          </a:xfrm>
        </p:spPr>
        <p:txBody>
          <a:bodyPr/>
          <a:lstStyle/>
          <a:p>
            <a:pPr marL="171450" indent="-171450" algn="l" rtl="0">
              <a:lnSpc>
                <a:spcPct val="150000"/>
              </a:lnSpc>
              <a:buFont typeface="Wingdings" panose="05000000000000000000" pitchFamily="2" charset="2"/>
              <a:buChar char="Ø"/>
            </a:pPr>
            <a:r>
              <a:rPr lang="en-GB" dirty="0">
                <a:effectLst/>
              </a:rPr>
              <a:t>Day, </a:t>
            </a:r>
            <a:r>
              <a:rPr lang="en-GB" dirty="0" err="1">
                <a:effectLst/>
              </a:rPr>
              <a:t>GS,Reibstein</a:t>
            </a:r>
            <a:r>
              <a:rPr lang="en-GB" dirty="0">
                <a:effectLst/>
              </a:rPr>
              <a:t>, DJ ja Gunther, R. (2004) </a:t>
            </a:r>
            <a:r>
              <a:rPr lang="en-GB" i="1" dirty="0">
                <a:effectLst/>
              </a:rPr>
              <a:t>Wharton on dynamic competitive strategy</a:t>
            </a:r>
            <a:r>
              <a:rPr lang="en-GB" dirty="0">
                <a:effectLst/>
              </a:rPr>
              <a:t>. New York: Wiley.</a:t>
            </a:r>
          </a:p>
          <a:p>
            <a:pPr marL="171450" indent="-171450" algn="l" rtl="0">
              <a:lnSpc>
                <a:spcPct val="150000"/>
              </a:lnSpc>
              <a:buFont typeface="Wingdings" panose="05000000000000000000" pitchFamily="2" charset="2"/>
              <a:buChar char="Ø"/>
            </a:pPr>
            <a:r>
              <a:rPr lang="en-GB" dirty="0">
                <a:effectLst/>
              </a:rPr>
              <a:t>DeCarlo, J. ja DeCarlo, J. (2011)</a:t>
            </a:r>
            <a:r>
              <a:rPr lang="en-GB" i="1" dirty="0">
                <a:effectLst/>
              </a:rPr>
              <a:t> Fair Trade and how it works</a:t>
            </a:r>
            <a:r>
              <a:rPr lang="en-GB" dirty="0">
                <a:effectLst/>
              </a:rPr>
              <a:t>. New York: Rosen Pub.</a:t>
            </a:r>
          </a:p>
          <a:p>
            <a:pPr marL="171450" indent="-171450" algn="l" rtl="0">
              <a:lnSpc>
                <a:spcPct val="150000"/>
              </a:lnSpc>
              <a:buFont typeface="Wingdings" panose="05000000000000000000" pitchFamily="2" charset="2"/>
              <a:buChar char="Ø"/>
            </a:pPr>
            <a:r>
              <a:rPr lang="en-GB" dirty="0" err="1">
                <a:effectLst/>
              </a:rPr>
              <a:t>Devteam</a:t>
            </a:r>
            <a:r>
              <a:rPr lang="en-GB" dirty="0">
                <a:effectLst/>
              </a:rPr>
              <a:t>, TC (2023) </a:t>
            </a:r>
            <a:r>
              <a:rPr lang="en-GB" i="1" dirty="0">
                <a:effectLst/>
              </a:rPr>
              <a:t>What is just-in-time inventory management?</a:t>
            </a:r>
            <a:r>
              <a:rPr lang="en-GB" dirty="0">
                <a:effectLst/>
              </a:rPr>
              <a:t>,</a:t>
            </a:r>
            <a:r>
              <a:rPr lang="en-GB" i="1" dirty="0" err="1">
                <a:effectLst/>
              </a:rPr>
              <a:t>TrueCommerce</a:t>
            </a:r>
            <a:r>
              <a:rPr lang="en-GB" dirty="0">
                <a:effectLst/>
              </a:rPr>
              <a:t>. Saatavilla osoitteessa: https://www.truecommerce.com/blog/what-is-just-in-time-inventory-management/ (Viitattu: 20. syyskuuta 2023).</a:t>
            </a:r>
          </a:p>
          <a:p>
            <a:pPr marL="171450" indent="-171450" algn="l" rtl="0">
              <a:lnSpc>
                <a:spcPct val="150000"/>
              </a:lnSpc>
              <a:buFont typeface="Wingdings" panose="05000000000000000000" pitchFamily="2" charset="2"/>
              <a:buChar char="Ø"/>
            </a:pPr>
            <a:r>
              <a:rPr lang="en-GB" dirty="0">
                <a:effectLst/>
              </a:rPr>
              <a:t>Euroopan komissio (2019) </a:t>
            </a:r>
            <a:r>
              <a:rPr lang="en-GB" i="1" dirty="0">
                <a:effectLst/>
              </a:rPr>
              <a:t>General Food Law, Food Safety</a:t>
            </a:r>
            <a:r>
              <a:rPr lang="en-GB" dirty="0">
                <a:effectLst/>
              </a:rPr>
              <a:t>. Saatavilla osoitteessa: https://food.ec.europa.eu/horizontal-topics/general-food-law_en (Viitattu: 2. syyskuuta 2023).</a:t>
            </a:r>
          </a:p>
          <a:p>
            <a:pPr marL="171450" indent="-171450" algn="l" rtl="0">
              <a:lnSpc>
                <a:spcPct val="150000"/>
              </a:lnSpc>
              <a:buFont typeface="Wingdings" panose="05000000000000000000" pitchFamily="2" charset="2"/>
              <a:buChar char="Ø"/>
            </a:pPr>
            <a:r>
              <a:rPr lang="en-GB" dirty="0">
                <a:effectLst/>
              </a:rPr>
              <a:t>EU:n perusoikeuskirja (2020)</a:t>
            </a:r>
            <a:r>
              <a:rPr lang="en-GB" i="1" dirty="0">
                <a:effectLst/>
              </a:rPr>
              <a:t>Data Protection, Privacy and new technologies, European Union Agency for Fundamental Rights.</a:t>
            </a:r>
            <a:r>
              <a:rPr lang="en-GB" dirty="0">
                <a:effectLst/>
              </a:rPr>
              <a:t>. Saatavilla osoitteessa: http://fra.europa.eu/en/themes/data-protection-privacy-and-new-technologies (Viitattu: 20. syyskuuta 2023).</a:t>
            </a:r>
          </a:p>
          <a:p>
            <a:pPr marL="171450" indent="-171450" algn="l" rtl="0">
              <a:lnSpc>
                <a:spcPct val="150000"/>
              </a:lnSpc>
              <a:buFont typeface="Wingdings" panose="05000000000000000000" pitchFamily="2" charset="2"/>
              <a:buChar char="Ø"/>
            </a:pPr>
            <a:r>
              <a:rPr lang="en-GB" dirty="0">
                <a:effectLst/>
              </a:rPr>
              <a:t>EU:n perusoikeuskirja (2023) Article </a:t>
            </a:r>
            <a:r>
              <a:rPr lang="en-GB" i="1" dirty="0">
                <a:effectLst/>
              </a:rPr>
              <a:t>21 – Non-discrimination, European Union Agency for Fundamental Rights.</a:t>
            </a:r>
            <a:r>
              <a:rPr lang="en-GB" dirty="0">
                <a:effectLst/>
              </a:rPr>
              <a:t>. Saatavilla osoitteessa: http://fra.europa.eu/en/eu-charter/article/21-non-discrimination (Viitattu: 1. syyskuuta 2023).</a:t>
            </a:r>
          </a:p>
          <a:p>
            <a:pPr marL="171450" indent="-171450" algn="l" rtl="0">
              <a:lnSpc>
                <a:spcPct val="150000"/>
              </a:lnSpc>
              <a:buFont typeface="Wingdings" panose="05000000000000000000" pitchFamily="2" charset="2"/>
              <a:buChar char="Ø"/>
            </a:pPr>
            <a:r>
              <a:rPr lang="en-GB" dirty="0">
                <a:effectLst/>
              </a:rPr>
              <a:t>Eurooppa (2020)</a:t>
            </a:r>
            <a:r>
              <a:rPr lang="en-GB" i="1" dirty="0">
                <a:effectLst/>
              </a:rPr>
              <a:t> Organics at a glance</a:t>
            </a:r>
            <a:r>
              <a:rPr lang="en-GB" dirty="0">
                <a:effectLst/>
              </a:rPr>
              <a:t>. Saatavilla osoitteessa: https://agriculture.ec.europa.eu/farming/organic-farming/organics-glance_en (Viitattu: 2. syyskuuta 2023).</a:t>
            </a:r>
          </a:p>
          <a:p>
            <a:pPr marL="171450" indent="-171450" algn="l" rtl="0">
              <a:lnSpc>
                <a:spcPct val="150000"/>
              </a:lnSpc>
              <a:buFont typeface="Wingdings" panose="05000000000000000000" pitchFamily="2" charset="2"/>
              <a:buChar char="Ø"/>
            </a:pPr>
            <a:r>
              <a:rPr lang="en-IE" dirty="0" err="1">
                <a:effectLst/>
              </a:rPr>
              <a:t>Euipo</a:t>
            </a:r>
            <a:r>
              <a:rPr lang="en-IE" dirty="0">
                <a:effectLst/>
              </a:rPr>
              <a:t> (2020) </a:t>
            </a:r>
            <a:r>
              <a:rPr lang="en-IE" i="1" dirty="0" err="1">
                <a:effectLst/>
              </a:rPr>
              <a:t>Euipo</a:t>
            </a:r>
            <a:r>
              <a:rPr lang="en-IE" dirty="0">
                <a:effectLst/>
              </a:rPr>
              <a:t>, </a:t>
            </a:r>
            <a:r>
              <a:rPr lang="en-IE" i="1" dirty="0">
                <a:effectLst/>
              </a:rPr>
              <a:t>EUIPO</a:t>
            </a:r>
            <a:r>
              <a:rPr lang="en-IE" dirty="0">
                <a:effectLst/>
              </a:rPr>
              <a:t>. Saatavilla osoitteessa: https://www.euipo.europa.eu/en (Säädetty:</a:t>
            </a:r>
            <a:r>
              <a:rPr lang="en-GB" dirty="0">
                <a:effectLst/>
              </a:rPr>
              <a:t>10. maaliskuuta 2023</a:t>
            </a:r>
            <a:r>
              <a:rPr lang="en-IE" dirty="0">
                <a:effectLst/>
              </a:rPr>
              <a:t>).</a:t>
            </a:r>
          </a:p>
          <a:p>
            <a:pPr marL="171450" indent="-171450" algn="l" rtl="0">
              <a:lnSpc>
                <a:spcPct val="150000"/>
              </a:lnSpc>
              <a:buFont typeface="Wingdings" panose="05000000000000000000" pitchFamily="2" charset="2"/>
              <a:buChar char="Ø"/>
            </a:pPr>
            <a:r>
              <a:rPr lang="en-GB" dirty="0">
                <a:effectLst/>
              </a:rPr>
              <a:t>Hall, A. (2023)</a:t>
            </a:r>
            <a:r>
              <a:rPr lang="en-GB" i="1" dirty="0">
                <a:effectLst/>
              </a:rPr>
              <a:t> How to protect intellectual property in 5 different ways</a:t>
            </a:r>
            <a:r>
              <a:rPr lang="en-GB" dirty="0">
                <a:effectLst/>
              </a:rPr>
              <a:t>. Saatavilla osoitteessa: https://www.copyrighted.com/blog/protect-intellectual-property (Viitattu: 6. helmikuuta 2023).</a:t>
            </a:r>
          </a:p>
          <a:p>
            <a:pPr marL="171450" indent="-171450" algn="l" rtl="0">
              <a:lnSpc>
                <a:spcPct val="150000"/>
              </a:lnSpc>
              <a:buFont typeface="Wingdings" panose="05000000000000000000" pitchFamily="2" charset="2"/>
              <a:buChar char="Ø"/>
            </a:pPr>
            <a:r>
              <a:rPr lang="en-GB" dirty="0">
                <a:effectLst/>
              </a:rPr>
              <a:t>info, NB (2022) Negotiating supplier contracts. Saatavilla osoitteessa: https://www.nibusinessinfo.co.uk/content/negotiating-supplier-contracts (Viitattu: 1. syyskuuta 2023).</a:t>
            </a:r>
          </a:p>
          <a:p>
            <a:pPr algn="l" rtl="0"/>
            <a:endParaRPr lang="en-GB" dirty="0">
              <a:effectLst/>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pPr algn="l" rtl="0"/>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3313366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lgn="l" rtl="0"/>
              <a:t>71</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rtl="0"/>
            <a:r>
              <a:rPr lang="en-US" sz="2800" dirty="0" err="1">
                <a:solidFill>
                  <a:schemeClr val="tx1"/>
                </a:solidFill>
                <a:ea typeface="Calibri" panose="020F0502020204030204" pitchFamily="34" charset="0"/>
                <a:cs typeface="Times New Roman" panose="02020603050405020304" pitchFamily="18" charset="0"/>
              </a:rPr>
              <a:t>Lähteet</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pPr algn="l" rtl="0"/>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grpSp>
      <p:sp>
        <p:nvSpPr>
          <p:cNvPr id="3" name="Text Placeholder 2">
            <a:extLst>
              <a:ext uri="{FF2B5EF4-FFF2-40B4-BE49-F238E27FC236}">
                <a16:creationId xmlns:a16="http://schemas.microsoft.com/office/drawing/2014/main" id="{80E98C43-1492-2974-018E-0E62A40FBFCD}"/>
              </a:ext>
            </a:extLst>
          </p:cNvPr>
          <p:cNvSpPr>
            <a:spLocks noGrp="1"/>
          </p:cNvSpPr>
          <p:nvPr>
            <p:ph type="body" sz="quarter" idx="32"/>
          </p:nvPr>
        </p:nvSpPr>
        <p:spPr>
          <a:xfrm>
            <a:off x="856018" y="2731367"/>
            <a:ext cx="6143488" cy="5217012"/>
          </a:xfrm>
        </p:spPr>
        <p:txBody>
          <a:bodyPr/>
          <a:lstStyle/>
          <a:p>
            <a:pPr marL="171450" indent="-171450" algn="l" rtl="0">
              <a:lnSpc>
                <a:spcPct val="150000"/>
              </a:lnSpc>
              <a:buFont typeface="Wingdings" panose="05000000000000000000" pitchFamily="2" charset="2"/>
              <a:buChar char="Ø"/>
            </a:pPr>
            <a:r>
              <a:rPr lang="en-GB" dirty="0">
                <a:effectLst/>
              </a:rPr>
              <a:t>Intellectual Property Office of Ireland (</a:t>
            </a:r>
            <a:r>
              <a:rPr lang="en-GB" dirty="0" err="1">
                <a:effectLst/>
              </a:rPr>
              <a:t>julkaisuaika</a:t>
            </a:r>
            <a:r>
              <a:rPr lang="en-GB" dirty="0">
                <a:effectLst/>
              </a:rPr>
              <a:t> </a:t>
            </a:r>
            <a:r>
              <a:rPr lang="en-GB" dirty="0" err="1">
                <a:effectLst/>
              </a:rPr>
              <a:t>tuntematon</a:t>
            </a:r>
            <a:r>
              <a:rPr lang="en-GB" dirty="0">
                <a:effectLst/>
              </a:rPr>
              <a:t>) </a:t>
            </a:r>
            <a:r>
              <a:rPr lang="en-GB" i="1" dirty="0">
                <a:effectLst/>
              </a:rPr>
              <a:t>Why protect your IP, IPOI</a:t>
            </a:r>
            <a:r>
              <a:rPr lang="en-GB" dirty="0">
                <a:effectLst/>
              </a:rPr>
              <a:t>. Saatavilla osoitteessa: https://www.ipoi.gov.ie/en/understanding-ip/getting-started-with-intellectual-property/why-protect-your-intellectual-property-/ (Viitattu: 10. maaliskuuta 2023).</a:t>
            </a:r>
          </a:p>
          <a:p>
            <a:pPr marL="171450" indent="-171450" algn="l" rtl="0">
              <a:lnSpc>
                <a:spcPct val="150000"/>
              </a:lnSpc>
              <a:buFont typeface="Wingdings" panose="05000000000000000000" pitchFamily="2" charset="2"/>
              <a:buChar char="Ø"/>
            </a:pPr>
            <a:r>
              <a:rPr lang="en-GB" dirty="0">
                <a:effectLst/>
              </a:rPr>
              <a:t>Kotler, P. (2016)</a:t>
            </a:r>
            <a:r>
              <a:rPr lang="en-GB" i="1" dirty="0">
                <a:effectLst/>
              </a:rPr>
              <a:t> Marketing management Vol 3</a:t>
            </a:r>
            <a:r>
              <a:rPr lang="en-GB" dirty="0">
                <a:effectLst/>
              </a:rPr>
              <a:t>. Harlow: Pearson.</a:t>
            </a:r>
          </a:p>
          <a:p>
            <a:pPr marL="171450" indent="-171450" algn="l" rtl="0">
              <a:lnSpc>
                <a:spcPct val="150000"/>
              </a:lnSpc>
              <a:buFont typeface="Wingdings" panose="05000000000000000000" pitchFamily="2" charset="2"/>
              <a:buChar char="Ø"/>
            </a:pPr>
            <a:r>
              <a:rPr lang="en-GB" dirty="0">
                <a:effectLst/>
              </a:rPr>
              <a:t>KUSTUROVIC, A. (</a:t>
            </a:r>
            <a:r>
              <a:rPr lang="en-GB" dirty="0" err="1"/>
              <a:t>julkaisuaika</a:t>
            </a:r>
            <a:r>
              <a:rPr lang="en-GB" dirty="0"/>
              <a:t> </a:t>
            </a:r>
            <a:r>
              <a:rPr lang="en-GB" dirty="0" err="1"/>
              <a:t>tuntematon</a:t>
            </a:r>
            <a:r>
              <a:rPr lang="en-GB" dirty="0">
                <a:effectLst/>
              </a:rPr>
              <a:t>) </a:t>
            </a:r>
            <a:r>
              <a:rPr lang="en-GB" i="1" dirty="0">
                <a:effectLst/>
              </a:rPr>
              <a:t>E-learning centre of the European Patent Academy, IP RIGHTS IN FOOD INDUSTRY.</a:t>
            </a:r>
            <a:r>
              <a:rPr lang="en-GB" dirty="0">
                <a:effectLst/>
              </a:rPr>
              <a:t> Saatavilla osoitteessa: https://ecourses.epo.org/pluginfile.php/79460/mod_label/intro/IP_rights_and_the_food_industry.pdf (Viitattu: 10. maaliskuuta 2023).</a:t>
            </a:r>
          </a:p>
          <a:p>
            <a:pPr marL="171450" indent="-171450" algn="l" rtl="0">
              <a:lnSpc>
                <a:spcPct val="150000"/>
              </a:lnSpc>
              <a:buFont typeface="Wingdings" panose="05000000000000000000" pitchFamily="2" charset="2"/>
              <a:buChar char="Ø"/>
            </a:pPr>
            <a:r>
              <a:rPr lang="en-GB" dirty="0">
                <a:effectLst/>
              </a:rPr>
              <a:t>Lucy, D., Mason, B., Sinclair, A., Bosley, A. ja Gifford, J. (2023). Fair selection: An evidence review. </a:t>
            </a:r>
            <a:r>
              <a:rPr lang="en-GB" dirty="0"/>
              <a:t>Practical summary and recommendations.</a:t>
            </a:r>
            <a:r>
              <a:rPr lang="en-GB" dirty="0">
                <a:effectLst/>
              </a:rPr>
              <a:t>. Lontoo: Chartered Institute of Personnel and Development.</a:t>
            </a:r>
          </a:p>
          <a:p>
            <a:pPr marL="171450" indent="-171450" algn="l" rtl="0">
              <a:lnSpc>
                <a:spcPct val="150000"/>
              </a:lnSpc>
              <a:buFont typeface="Wingdings" panose="05000000000000000000" pitchFamily="2" charset="2"/>
              <a:buChar char="Ø"/>
            </a:pPr>
            <a:r>
              <a:rPr lang="en-GB" dirty="0" err="1">
                <a:effectLst/>
              </a:rPr>
              <a:t>Passikoff</a:t>
            </a:r>
            <a:r>
              <a:rPr lang="en-GB" dirty="0">
                <a:effectLst/>
              </a:rPr>
              <a:t>, R. (2003) </a:t>
            </a:r>
            <a:r>
              <a:rPr lang="en-GB" i="1" dirty="0">
                <a:effectLst/>
              </a:rPr>
              <a:t>Predicting Market Success</a:t>
            </a:r>
            <a:r>
              <a:rPr lang="en-GB" dirty="0">
                <a:effectLst/>
              </a:rPr>
              <a:t>. Wiley.</a:t>
            </a:r>
          </a:p>
          <a:p>
            <a:pPr marL="171450" indent="-171450" algn="l" rtl="0">
              <a:lnSpc>
                <a:spcPct val="150000"/>
              </a:lnSpc>
              <a:buFont typeface="Wingdings" panose="05000000000000000000" pitchFamily="2" charset="2"/>
              <a:buChar char="Ø"/>
            </a:pPr>
            <a:r>
              <a:rPr lang="en-GB" dirty="0">
                <a:effectLst/>
              </a:rPr>
              <a:t>Tiffany, P. ja Peterson, S. (2022 )</a:t>
            </a:r>
            <a:r>
              <a:rPr lang="en-GB" i="1" dirty="0">
                <a:effectLst/>
              </a:rPr>
              <a:t> Business plans</a:t>
            </a:r>
            <a:r>
              <a:rPr lang="en-GB" dirty="0">
                <a:effectLst/>
              </a:rPr>
              <a:t>. Hoboken, NJ: John Wiley &amp; Sons, Inc.</a:t>
            </a:r>
          </a:p>
          <a:p>
            <a:pPr marL="171450" indent="-171450" algn="l" rtl="0">
              <a:lnSpc>
                <a:spcPct val="150000"/>
              </a:lnSpc>
              <a:buFont typeface="Wingdings" panose="05000000000000000000" pitchFamily="2" charset="2"/>
              <a:buChar char="Ø"/>
            </a:pPr>
            <a:r>
              <a:rPr lang="en-GB" dirty="0" err="1">
                <a:effectLst/>
              </a:rPr>
              <a:t>Tuntematon</a:t>
            </a:r>
            <a:r>
              <a:rPr lang="en-GB" dirty="0">
                <a:effectLst/>
              </a:rPr>
              <a:t> (</a:t>
            </a:r>
            <a:r>
              <a:rPr lang="en-GB" dirty="0" err="1"/>
              <a:t>julkaisuaika</a:t>
            </a:r>
            <a:r>
              <a:rPr lang="en-GB" dirty="0"/>
              <a:t> </a:t>
            </a:r>
            <a:r>
              <a:rPr lang="en-GB" dirty="0" err="1"/>
              <a:t>tuntematon</a:t>
            </a:r>
            <a:r>
              <a:rPr lang="en-GB" dirty="0"/>
              <a:t>) </a:t>
            </a:r>
            <a:r>
              <a:rPr lang="en-GB" i="1" dirty="0"/>
              <a:t>Starting a business in the EU: Registration &amp; Support, Your Europe</a:t>
            </a:r>
            <a:r>
              <a:rPr lang="en-GB" dirty="0">
                <a:effectLst/>
              </a:rPr>
              <a:t>. Saatavilla osoitteessa: https://europa.eu/youreurope/business/running-business/start-ups/starting-business/index_en.htm (Viitattu: 10. maaliskuuta 2023).</a:t>
            </a:r>
          </a:p>
          <a:p>
            <a:pPr marL="171450" indent="-171450" algn="l" rtl="0">
              <a:lnSpc>
                <a:spcPct val="150000"/>
              </a:lnSpc>
              <a:buFont typeface="Wingdings" panose="05000000000000000000" pitchFamily="2" charset="2"/>
              <a:buChar char="Ø"/>
            </a:pPr>
            <a:r>
              <a:rPr lang="en-GB" dirty="0">
                <a:effectLst/>
              </a:rPr>
              <a:t>Webster, J. (2023)</a:t>
            </a:r>
            <a:r>
              <a:rPr lang="en-GB" i="1" dirty="0">
                <a:effectLst/>
              </a:rPr>
              <a:t>Council post: How ethical business tactics can improve </a:t>
            </a:r>
            <a:r>
              <a:rPr lang="en-GB" i="1" dirty="0"/>
              <a:t>profitability, Forbes. </a:t>
            </a:r>
            <a:r>
              <a:rPr lang="en-GB" dirty="0" err="1">
                <a:effectLst/>
              </a:rPr>
              <a:t>Saatavilla</a:t>
            </a:r>
            <a:r>
              <a:rPr lang="en-GB" dirty="0">
                <a:effectLst/>
              </a:rPr>
              <a:t> osoitteessa: https://www.forbes.com/sites/forbesfinancecouncil/2023/02/14/how-ethical-business-tactics-can-improve-profitability/ </a:t>
            </a:r>
            <a:r>
              <a:rPr lang="en-GB">
                <a:effectLst/>
              </a:rPr>
              <a:t>(Viitattu: </a:t>
            </a:r>
            <a:r>
              <a:rPr lang="en-GB" dirty="0">
                <a:effectLst/>
              </a:rPr>
              <a:t>06. syyskuuta 2022).</a:t>
            </a:r>
          </a:p>
          <a:p>
            <a:pPr algn="l" rtl="0"/>
            <a:endParaRPr lang="en-IE" dirty="0"/>
          </a:p>
        </p:txBody>
      </p:sp>
    </p:spTree>
    <p:extLst>
      <p:ext uri="{BB962C8B-B14F-4D97-AF65-F5344CB8AC3E}">
        <p14:creationId xmlns:p14="http://schemas.microsoft.com/office/powerpoint/2010/main" val="255108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Eettisen</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altLang="en-US" dirty="0" err="1">
                <a:ea typeface="Calibri" panose="020F0502020204030204" pitchFamily="34" charset="0"/>
              </a:rPr>
              <a:t>elintarvikeliiketoiminnan</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käsite</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8</a:t>
            </a:fld>
            <a:endParaRPr lang="en-US" sz="900">
              <a:solidFill>
                <a:schemeClr val="tx1"/>
              </a:solidFill>
            </a:endParaRPr>
          </a:p>
        </p:txBody>
      </p:sp>
    </p:spTree>
    <p:extLst>
      <p:ext uri="{BB962C8B-B14F-4D97-AF65-F5344CB8AC3E}">
        <p14:creationId xmlns:p14="http://schemas.microsoft.com/office/powerpoint/2010/main" val="191758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9</a:t>
            </a:fld>
            <a:endParaRPr lang="en-US" sz="900">
              <a:solidFill>
                <a:schemeClr val="tx1"/>
              </a:solidFill>
            </a:endParaRPr>
          </a:p>
        </p:txBody>
      </p:sp>
      <p:pic>
        <p:nvPicPr>
          <p:cNvPr id="109" name="Picture 108">
            <a:extLst>
              <a:ext uri="{FF2B5EF4-FFF2-40B4-BE49-F238E27FC236}">
                <a16:creationId xmlns:a16="http://schemas.microsoft.com/office/drawing/2014/main" id="{3FB47199-76C8-8034-7816-517F4C3B0C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063"/>
            <a:ext cx="7559675" cy="3093556"/>
          </a:xfrm>
          <a:prstGeom prst="rect">
            <a:avLst/>
          </a:prstGeom>
        </p:spPr>
      </p:pic>
      <p:sp>
        <p:nvSpPr>
          <p:cNvPr id="110" name="Text Placeholder 3">
            <a:extLst>
              <a:ext uri="{FF2B5EF4-FFF2-40B4-BE49-F238E27FC236}">
                <a16:creationId xmlns:a16="http://schemas.microsoft.com/office/drawing/2014/main" id="{0707EB1F-DD3B-0A24-65EC-54243CCC6F89}"/>
              </a:ext>
            </a:extLst>
          </p:cNvPr>
          <p:cNvSpPr txBox="1">
            <a:spLocks/>
          </p:cNvSpPr>
          <p:nvPr/>
        </p:nvSpPr>
        <p:spPr>
          <a:xfrm>
            <a:off x="2338003" y="4936378"/>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tabLst>
                <a:tab pos="528638" algn="l"/>
              </a:tabLst>
            </a:pPr>
            <a:r>
              <a:rPr lang="en-US" sz="2400" b="1">
                <a:solidFill>
                  <a:srgbClr val="F79037"/>
                </a:solidFill>
              </a:rPr>
              <a:t>03</a:t>
            </a:r>
            <a:endParaRPr lang="en-US">
              <a:solidFill>
                <a:srgbClr val="F79037"/>
              </a:solidFill>
            </a:endParaRPr>
          </a:p>
        </p:txBody>
      </p:sp>
      <p:sp>
        <p:nvSpPr>
          <p:cNvPr id="111" name="TextBox 110">
            <a:extLst>
              <a:ext uri="{FF2B5EF4-FFF2-40B4-BE49-F238E27FC236}">
                <a16:creationId xmlns:a16="http://schemas.microsoft.com/office/drawing/2014/main" id="{78C3413B-FE12-017E-E6BA-08615A0ED3FB}"/>
              </a:ext>
            </a:extLst>
          </p:cNvPr>
          <p:cNvSpPr txBox="1"/>
          <p:nvPr/>
        </p:nvSpPr>
        <p:spPr>
          <a:xfrm>
            <a:off x="2839960" y="4983447"/>
            <a:ext cx="4284998" cy="738664"/>
          </a:xfrm>
          <a:prstGeom prst="rect">
            <a:avLst/>
          </a:prstGeom>
          <a:noFill/>
        </p:spPr>
        <p:txBody>
          <a:bodyPr wrap="square" lIns="91440" tIns="45720" rIns="91440" bIns="45720" anchor="t">
            <a:spAutoFit/>
          </a:bodyPr>
          <a:lstStyle/>
          <a:p>
            <a:pPr algn="just" rtl="0">
              <a:tabLst>
                <a:tab pos="177800" algn="l"/>
              </a:tabLst>
            </a:pPr>
            <a:r>
              <a:rPr lang="fi-FI" sz="1400" dirty="0">
                <a:latin typeface="Calibri" panose="020F0502020204030204" pitchFamily="34" charset="0"/>
                <a:cs typeface="Calibri" panose="020F0502020204030204" pitchFamily="34" charset="0"/>
              </a:rPr>
              <a:t>Toimivia strategioita ja vaiheittaiset ohjeet auttamaan sinua toteuttamaan eettisiä käytäntöjä kaikilla liiketoimintasi osa-alueilla.</a:t>
            </a:r>
          </a:p>
        </p:txBody>
      </p:sp>
      <p:grpSp>
        <p:nvGrpSpPr>
          <p:cNvPr id="112" name="Group 111">
            <a:extLst>
              <a:ext uri="{FF2B5EF4-FFF2-40B4-BE49-F238E27FC236}">
                <a16:creationId xmlns:a16="http://schemas.microsoft.com/office/drawing/2014/main" id="{A7BD26CA-63D1-FDEC-3D0B-E0DA9E8F2E76}"/>
              </a:ext>
            </a:extLst>
          </p:cNvPr>
          <p:cNvGrpSpPr/>
          <p:nvPr/>
        </p:nvGrpSpPr>
        <p:grpSpPr>
          <a:xfrm>
            <a:off x="1954023" y="5132775"/>
            <a:ext cx="497571" cy="104123"/>
            <a:chOff x="3931516" y="7479258"/>
            <a:chExt cx="497571" cy="104123"/>
          </a:xfrm>
          <a:solidFill>
            <a:schemeClr val="tx1"/>
          </a:solidFill>
        </p:grpSpPr>
        <p:cxnSp>
          <p:nvCxnSpPr>
            <p:cNvPr id="113" name="Straight Connector 112">
              <a:extLst>
                <a:ext uri="{FF2B5EF4-FFF2-40B4-BE49-F238E27FC236}">
                  <a16:creationId xmlns:a16="http://schemas.microsoft.com/office/drawing/2014/main" id="{910E79A9-893C-F0EC-2A5C-709EE0453F42}"/>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43840373-B88D-43C6-2B0E-65315D1595B2}"/>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15" name="Text Placeholder 3">
            <a:extLst>
              <a:ext uri="{FF2B5EF4-FFF2-40B4-BE49-F238E27FC236}">
                <a16:creationId xmlns:a16="http://schemas.microsoft.com/office/drawing/2014/main" id="{C185DBD2-4AE3-8D2C-AB19-8A63D2F29CCE}"/>
              </a:ext>
            </a:extLst>
          </p:cNvPr>
          <p:cNvSpPr txBox="1">
            <a:spLocks/>
          </p:cNvSpPr>
          <p:nvPr/>
        </p:nvSpPr>
        <p:spPr>
          <a:xfrm>
            <a:off x="2363745" y="3385014"/>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tabLst>
                <a:tab pos="528638" algn="l"/>
              </a:tabLst>
            </a:pPr>
            <a:r>
              <a:rPr lang="en-US" sz="2400" b="1" dirty="0">
                <a:solidFill>
                  <a:srgbClr val="F79037"/>
                </a:solidFill>
              </a:rPr>
              <a:t>01</a:t>
            </a:r>
            <a:endParaRPr lang="en-US" dirty="0">
              <a:solidFill>
                <a:srgbClr val="F79037"/>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2877043" y="3432083"/>
            <a:ext cx="4247915" cy="738664"/>
          </a:xfrm>
          <a:prstGeom prst="rect">
            <a:avLst/>
          </a:prstGeom>
          <a:noFill/>
        </p:spPr>
        <p:txBody>
          <a:bodyPr wrap="square" lIns="91440" tIns="45720" rIns="91440" bIns="45720" anchor="t">
            <a:spAutoFit/>
          </a:bodyPr>
          <a:lstStyle/>
          <a:p>
            <a:pPr algn="just" rtl="0">
              <a:tabLst>
                <a:tab pos="177800" algn="l"/>
              </a:tabLst>
            </a:pPr>
            <a:r>
              <a:rPr lang="en-US" sz="1400" dirty="0" err="1">
                <a:latin typeface="Calibri"/>
                <a:ea typeface="Calibri"/>
                <a:cs typeface="Calibri"/>
              </a:rPr>
              <a:t>Selkeät</a:t>
            </a:r>
            <a:r>
              <a:rPr lang="en-US" sz="1400" dirty="0">
                <a:latin typeface="Calibri"/>
                <a:ea typeface="Calibri"/>
                <a:cs typeface="Calibri"/>
              </a:rPr>
              <a:t> </a:t>
            </a:r>
            <a:r>
              <a:rPr lang="en-US" sz="1400" dirty="0" err="1">
                <a:latin typeface="Calibri"/>
                <a:ea typeface="Calibri"/>
                <a:cs typeface="Calibri"/>
              </a:rPr>
              <a:t>määritelmät</a:t>
            </a:r>
            <a:r>
              <a:rPr lang="en-US" sz="1400" dirty="0">
                <a:latin typeface="Calibri"/>
                <a:ea typeface="Calibri"/>
                <a:cs typeface="Calibri"/>
              </a:rPr>
              <a:t> ja </a:t>
            </a:r>
            <a:r>
              <a:rPr lang="en-US" sz="1400" dirty="0" err="1">
                <a:latin typeface="Calibri"/>
                <a:ea typeface="Calibri"/>
                <a:cs typeface="Calibri"/>
              </a:rPr>
              <a:t>selitykset</a:t>
            </a:r>
            <a:r>
              <a:rPr lang="en-US" sz="1400" dirty="0">
                <a:latin typeface="Calibri"/>
                <a:ea typeface="Calibri"/>
                <a:cs typeface="Calibri"/>
              </a:rPr>
              <a:t> </a:t>
            </a:r>
            <a:r>
              <a:rPr lang="en-US" sz="1400" dirty="0" err="1">
                <a:latin typeface="Calibri"/>
                <a:ea typeface="Calibri"/>
                <a:cs typeface="Calibri"/>
              </a:rPr>
              <a:t>eettiseen</a:t>
            </a:r>
            <a:r>
              <a:rPr lang="en-US" sz="1400" dirty="0">
                <a:latin typeface="Calibri"/>
                <a:ea typeface="Calibri"/>
                <a:cs typeface="Calibri"/>
              </a:rPr>
              <a:t> </a:t>
            </a:r>
            <a:r>
              <a:rPr lang="en-US" sz="1400" dirty="0" err="1">
                <a:latin typeface="Calibri"/>
                <a:ea typeface="Calibri"/>
                <a:cs typeface="Calibri"/>
              </a:rPr>
              <a:t>elintarvikeliiketoimintaan</a:t>
            </a:r>
            <a:r>
              <a:rPr lang="en-US" sz="1400" dirty="0">
                <a:latin typeface="Calibri"/>
                <a:ea typeface="Calibri"/>
                <a:cs typeface="Calibri"/>
              </a:rPr>
              <a:t> </a:t>
            </a:r>
            <a:r>
              <a:rPr lang="en-US" sz="1400" dirty="0" err="1">
                <a:latin typeface="Calibri"/>
                <a:ea typeface="Calibri"/>
                <a:cs typeface="Calibri"/>
              </a:rPr>
              <a:t>liittyvistä</a:t>
            </a:r>
            <a:r>
              <a:rPr lang="en-US" sz="1400" dirty="0">
                <a:latin typeface="Calibri"/>
                <a:ea typeface="Calibri"/>
                <a:cs typeface="Calibri"/>
              </a:rPr>
              <a:t> </a:t>
            </a:r>
            <a:r>
              <a:rPr lang="en-US" sz="1400" dirty="0" err="1">
                <a:latin typeface="Calibri"/>
                <a:ea typeface="Calibri"/>
                <a:cs typeface="Calibri"/>
              </a:rPr>
              <a:t>keskeisistä</a:t>
            </a:r>
            <a:r>
              <a:rPr lang="en-US" sz="1400" dirty="0">
                <a:latin typeface="Calibri"/>
                <a:ea typeface="Calibri"/>
                <a:cs typeface="Calibri"/>
              </a:rPr>
              <a:t> </a:t>
            </a:r>
            <a:r>
              <a:rPr lang="en-US" sz="1400" dirty="0" err="1">
                <a:latin typeface="Calibri"/>
                <a:ea typeface="Calibri"/>
                <a:cs typeface="Calibri"/>
              </a:rPr>
              <a:t>käsitteistä</a:t>
            </a:r>
            <a:r>
              <a:rPr lang="en-US" sz="1400" dirty="0">
                <a:latin typeface="Calibri"/>
                <a:ea typeface="Calibri"/>
                <a:cs typeface="Calibri"/>
              </a:rPr>
              <a:t> ja </a:t>
            </a:r>
            <a:r>
              <a:rPr lang="en-US" sz="1400" dirty="0" err="1">
                <a:latin typeface="Calibri"/>
                <a:ea typeface="Calibri"/>
                <a:cs typeface="Calibri"/>
              </a:rPr>
              <a:t>käytännöistä</a:t>
            </a:r>
            <a:r>
              <a:rPr lang="en-US" sz="1400" dirty="0">
                <a:latin typeface="Calibri"/>
                <a:ea typeface="Calibri"/>
                <a:cs typeface="Calibri"/>
              </a:rPr>
              <a:t>.</a:t>
            </a:r>
            <a:endParaRPr lang="pt-PT" dirty="0"/>
          </a:p>
        </p:txBody>
      </p:sp>
      <p:sp>
        <p:nvSpPr>
          <p:cNvPr id="117" name="Text Placeholder 3">
            <a:extLst>
              <a:ext uri="{FF2B5EF4-FFF2-40B4-BE49-F238E27FC236}">
                <a16:creationId xmlns:a16="http://schemas.microsoft.com/office/drawing/2014/main" id="{6A12B900-7586-832A-D974-3033D2A82E5B}"/>
              </a:ext>
            </a:extLst>
          </p:cNvPr>
          <p:cNvSpPr txBox="1">
            <a:spLocks/>
          </p:cNvSpPr>
          <p:nvPr/>
        </p:nvSpPr>
        <p:spPr>
          <a:xfrm>
            <a:off x="2334090" y="4114780"/>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tabLst>
                <a:tab pos="528638" algn="l"/>
              </a:tabLst>
            </a:pPr>
            <a:r>
              <a:rPr lang="en-US" sz="2400" b="1">
                <a:solidFill>
                  <a:srgbClr val="F79037"/>
                </a:solidFill>
              </a:rPr>
              <a:t>02</a:t>
            </a:r>
            <a:endParaRPr lang="en-US">
              <a:solidFill>
                <a:srgbClr val="F79037"/>
              </a:solidFill>
            </a:endParaRPr>
          </a:p>
        </p:txBody>
      </p:sp>
      <p:sp>
        <p:nvSpPr>
          <p:cNvPr id="118" name="TextBox 117">
            <a:extLst>
              <a:ext uri="{FF2B5EF4-FFF2-40B4-BE49-F238E27FC236}">
                <a16:creationId xmlns:a16="http://schemas.microsoft.com/office/drawing/2014/main" id="{7506AFBF-46AF-725C-E2EF-245C186E86A4}"/>
              </a:ext>
            </a:extLst>
          </p:cNvPr>
          <p:cNvSpPr txBox="1"/>
          <p:nvPr/>
        </p:nvSpPr>
        <p:spPr>
          <a:xfrm>
            <a:off x="2838311" y="4161849"/>
            <a:ext cx="4286647" cy="738664"/>
          </a:xfrm>
          <a:prstGeom prst="rect">
            <a:avLst/>
          </a:prstGeom>
          <a:noFill/>
        </p:spPr>
        <p:txBody>
          <a:bodyPr wrap="square" lIns="91440" tIns="45720" rIns="91440" bIns="45720" anchor="t">
            <a:spAutoFit/>
          </a:bodyPr>
          <a:lstStyle/>
          <a:p>
            <a:pPr algn="just" rtl="0">
              <a:tabLst>
                <a:tab pos="177800" algn="l"/>
              </a:tabLst>
            </a:pPr>
            <a:r>
              <a:rPr lang="en-US" sz="1400" dirty="0" err="1">
                <a:latin typeface="Calibri"/>
                <a:ea typeface="Calibri"/>
                <a:cs typeface="Calibri"/>
              </a:rPr>
              <a:t>Tapaustutkimuksia</a:t>
            </a:r>
            <a:r>
              <a:rPr lang="en-US" sz="1400" dirty="0">
                <a:latin typeface="Calibri"/>
                <a:ea typeface="Calibri"/>
                <a:cs typeface="Calibri"/>
              </a:rPr>
              <a:t> ja </a:t>
            </a:r>
            <a:r>
              <a:rPr lang="en-US" sz="1400" dirty="0" err="1">
                <a:latin typeface="Calibri"/>
                <a:ea typeface="Calibri"/>
                <a:cs typeface="Calibri"/>
              </a:rPr>
              <a:t>menestystarinoita</a:t>
            </a:r>
            <a:r>
              <a:rPr lang="en-US" sz="1400" dirty="0">
                <a:latin typeface="Calibri"/>
                <a:ea typeface="Calibri"/>
                <a:cs typeface="Calibri"/>
              </a:rPr>
              <a:t> </a:t>
            </a:r>
            <a:r>
              <a:rPr lang="en-US" sz="1400" dirty="0" err="1">
                <a:latin typeface="Calibri"/>
                <a:ea typeface="Calibri"/>
                <a:cs typeface="Calibri"/>
              </a:rPr>
              <a:t>vakiintuneilta</a:t>
            </a:r>
            <a:r>
              <a:rPr lang="en-US" sz="1400" dirty="0">
                <a:latin typeface="Calibri"/>
                <a:ea typeface="Calibri"/>
                <a:cs typeface="Calibri"/>
              </a:rPr>
              <a:t> </a:t>
            </a:r>
            <a:r>
              <a:rPr lang="en-US" sz="1400" dirty="0" err="1">
                <a:latin typeface="Calibri"/>
                <a:ea typeface="Calibri"/>
                <a:cs typeface="Calibri"/>
              </a:rPr>
              <a:t>eettisiltä</a:t>
            </a:r>
            <a:r>
              <a:rPr lang="en-US" sz="1400" dirty="0">
                <a:latin typeface="Calibri"/>
                <a:ea typeface="Calibri"/>
                <a:cs typeface="Calibri"/>
              </a:rPr>
              <a:t> </a:t>
            </a:r>
            <a:r>
              <a:rPr lang="en-US" sz="1400" dirty="0" err="1">
                <a:latin typeface="Calibri"/>
                <a:ea typeface="Calibri"/>
                <a:cs typeface="Calibri"/>
              </a:rPr>
              <a:t>elintarvikealan</a:t>
            </a:r>
            <a:r>
              <a:rPr lang="en-US" sz="1400" dirty="0">
                <a:latin typeface="Calibri"/>
                <a:ea typeface="Calibri"/>
                <a:cs typeface="Calibri"/>
              </a:rPr>
              <a:t> </a:t>
            </a:r>
            <a:r>
              <a:rPr lang="en-US" sz="1400" dirty="0" err="1">
                <a:latin typeface="Calibri"/>
                <a:ea typeface="Calibri"/>
                <a:cs typeface="Calibri"/>
              </a:rPr>
              <a:t>yrittäjiltä</a:t>
            </a:r>
            <a:r>
              <a:rPr lang="en-US" sz="1400" dirty="0">
                <a:latin typeface="Calibri"/>
                <a:ea typeface="Calibri"/>
                <a:cs typeface="Calibri"/>
              </a:rPr>
              <a:t>, ​​</a:t>
            </a:r>
            <a:r>
              <a:rPr lang="en-US" sz="1400" dirty="0" err="1">
                <a:latin typeface="Calibri"/>
                <a:ea typeface="Calibri"/>
                <a:cs typeface="Calibri"/>
              </a:rPr>
              <a:t>jotka</a:t>
            </a:r>
            <a:r>
              <a:rPr lang="en-US" sz="1400" dirty="0">
                <a:latin typeface="Calibri"/>
                <a:ea typeface="Calibri"/>
                <a:cs typeface="Calibri"/>
              </a:rPr>
              <a:t> </a:t>
            </a:r>
            <a:r>
              <a:rPr lang="en-US" sz="1400" dirty="0" err="1">
                <a:latin typeface="Calibri"/>
                <a:ea typeface="Calibri"/>
                <a:cs typeface="Calibri"/>
              </a:rPr>
              <a:t>tarjoavat</a:t>
            </a:r>
            <a:r>
              <a:rPr lang="en-US" sz="1400" dirty="0">
                <a:latin typeface="Calibri"/>
                <a:ea typeface="Calibri"/>
                <a:cs typeface="Calibri"/>
              </a:rPr>
              <a:t> </a:t>
            </a:r>
            <a:r>
              <a:rPr lang="en-US" sz="1400" dirty="0" err="1">
                <a:latin typeface="Calibri"/>
                <a:ea typeface="Calibri"/>
                <a:cs typeface="Calibri"/>
              </a:rPr>
              <a:t>inspiraatiota</a:t>
            </a:r>
            <a:r>
              <a:rPr lang="en-US" sz="1400" dirty="0">
                <a:latin typeface="Calibri"/>
                <a:ea typeface="Calibri"/>
                <a:cs typeface="Calibri"/>
              </a:rPr>
              <a:t> ja </a:t>
            </a:r>
            <a:r>
              <a:rPr lang="en-US" sz="1400" dirty="0" err="1">
                <a:latin typeface="Calibri"/>
                <a:ea typeface="Calibri"/>
                <a:cs typeface="Calibri"/>
              </a:rPr>
              <a:t>käytännön</a:t>
            </a:r>
            <a:r>
              <a:rPr lang="en-US" sz="1400" dirty="0">
                <a:latin typeface="Calibri"/>
                <a:ea typeface="Calibri"/>
                <a:cs typeface="Calibri"/>
              </a:rPr>
              <a:t> </a:t>
            </a:r>
            <a:r>
              <a:rPr lang="en-US" sz="1400" dirty="0" err="1">
                <a:latin typeface="Calibri"/>
                <a:ea typeface="Calibri"/>
                <a:cs typeface="Calibri"/>
              </a:rPr>
              <a:t>oivalluksia</a:t>
            </a:r>
            <a:r>
              <a:rPr lang="en-US" sz="1400" dirty="0">
                <a:latin typeface="Calibri"/>
                <a:ea typeface="Calibri"/>
                <a:cs typeface="Calibri"/>
              </a:rPr>
              <a:t>.</a:t>
            </a:r>
          </a:p>
        </p:txBody>
      </p:sp>
      <p:grpSp>
        <p:nvGrpSpPr>
          <p:cNvPr id="119" name="Group 118">
            <a:extLst>
              <a:ext uri="{FF2B5EF4-FFF2-40B4-BE49-F238E27FC236}">
                <a16:creationId xmlns:a16="http://schemas.microsoft.com/office/drawing/2014/main" id="{49929FBB-BA87-ED7F-6B5A-28ED87D01536}"/>
              </a:ext>
            </a:extLst>
          </p:cNvPr>
          <p:cNvGrpSpPr/>
          <p:nvPr/>
        </p:nvGrpSpPr>
        <p:grpSpPr>
          <a:xfrm>
            <a:off x="1962991" y="4298151"/>
            <a:ext cx="497571" cy="104123"/>
            <a:chOff x="3931516" y="7479258"/>
            <a:chExt cx="497571" cy="104123"/>
          </a:xfrm>
          <a:solidFill>
            <a:schemeClr val="tx1"/>
          </a:solidFill>
        </p:grpSpPr>
        <p:cxnSp>
          <p:nvCxnSpPr>
            <p:cNvPr id="120" name="Straight Connector 119">
              <a:extLst>
                <a:ext uri="{FF2B5EF4-FFF2-40B4-BE49-F238E27FC236}">
                  <a16:creationId xmlns:a16="http://schemas.microsoft.com/office/drawing/2014/main" id="{6C8EE4AD-C244-B165-AAF3-4B14EB294B0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AB0B19A2-BDD0-E304-9D79-6BA854C54D9B}"/>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122" name="Group 121">
            <a:extLst>
              <a:ext uri="{FF2B5EF4-FFF2-40B4-BE49-F238E27FC236}">
                <a16:creationId xmlns:a16="http://schemas.microsoft.com/office/drawing/2014/main" id="{40D41A4E-0B14-137C-F00D-073F52F0A247}"/>
              </a:ext>
            </a:extLst>
          </p:cNvPr>
          <p:cNvGrpSpPr/>
          <p:nvPr/>
        </p:nvGrpSpPr>
        <p:grpSpPr>
          <a:xfrm>
            <a:off x="1960599" y="3585293"/>
            <a:ext cx="497571" cy="104123"/>
            <a:chOff x="3931516" y="7479258"/>
            <a:chExt cx="497571" cy="104123"/>
          </a:xfrm>
          <a:solidFill>
            <a:schemeClr val="tx1"/>
          </a:solidFill>
        </p:grpSpPr>
        <p:cxnSp>
          <p:nvCxnSpPr>
            <p:cNvPr id="123" name="Straight Connector 122">
              <a:extLst>
                <a:ext uri="{FF2B5EF4-FFF2-40B4-BE49-F238E27FC236}">
                  <a16:creationId xmlns:a16="http://schemas.microsoft.com/office/drawing/2014/main" id="{1C2287B1-74E6-FF0E-C291-9519B8A755C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BAB3D50B-1C74-63AB-D8BC-8AABF909EA7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2338003" y="5722111"/>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tabLst>
                <a:tab pos="528638" algn="l"/>
              </a:tabLst>
            </a:pPr>
            <a:r>
              <a:rPr lang="en-US" sz="2400" b="1">
                <a:solidFill>
                  <a:srgbClr val="F79037"/>
                </a:solidFill>
              </a:rPr>
              <a:t>04</a:t>
            </a:r>
            <a:endParaRPr lang="en-US">
              <a:solidFill>
                <a:srgbClr val="F79037"/>
              </a:solidFill>
            </a:endParaRPr>
          </a:p>
        </p:txBody>
      </p:sp>
      <p:sp>
        <p:nvSpPr>
          <p:cNvPr id="126" name="TextBox 125">
            <a:extLst>
              <a:ext uri="{FF2B5EF4-FFF2-40B4-BE49-F238E27FC236}">
                <a16:creationId xmlns:a16="http://schemas.microsoft.com/office/drawing/2014/main" id="{724253DB-9E7D-E143-074A-E8851CEC4696}"/>
              </a:ext>
            </a:extLst>
          </p:cNvPr>
          <p:cNvSpPr txBox="1"/>
          <p:nvPr/>
        </p:nvSpPr>
        <p:spPr>
          <a:xfrm>
            <a:off x="2780810" y="5769180"/>
            <a:ext cx="4344148" cy="954107"/>
          </a:xfrm>
          <a:prstGeom prst="rect">
            <a:avLst/>
          </a:prstGeom>
          <a:noFill/>
        </p:spPr>
        <p:txBody>
          <a:bodyPr wrap="square" lIns="91440" tIns="45720" rIns="91440" bIns="45720" anchor="t">
            <a:spAutoFit/>
          </a:bodyPr>
          <a:lstStyle/>
          <a:p>
            <a:pPr algn="just" rtl="0">
              <a:tabLst>
                <a:tab pos="177800" algn="l"/>
              </a:tabLst>
            </a:pPr>
            <a:r>
              <a:rPr lang="en-IE" sz="1400" kern="100" dirty="0">
                <a:effectLst/>
                <a:latin typeface="Calibri"/>
                <a:ea typeface="Calibri"/>
                <a:cs typeface="Calibri"/>
              </a:rPr>
              <a:t>Erityisesti eurooppalaiseen kontekstiin räätälöityjä huomioita ja resursseja, joissa otetaan huomioon alueelliset määräykset, kuluttajien mieltymykset ja markkinadynamiikka</a:t>
            </a:r>
            <a:r>
              <a:rPr lang="en-IE" sz="1400" kern="100" dirty="0">
                <a:latin typeface="Calibri"/>
                <a:ea typeface="Calibri"/>
                <a:cs typeface="Calibri"/>
              </a:rPr>
              <a:t>.</a:t>
            </a:r>
            <a:endParaRPr lang="en-US" sz="1400" dirty="0">
              <a:latin typeface="Calibri" panose="020F0502020204030204" pitchFamily="34" charset="0"/>
              <a:cs typeface="Calibri" panose="020F0502020204030204" pitchFamily="34" charset="0"/>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1954023" y="5918508"/>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30" name="Rectangle 129">
            <a:extLst>
              <a:ext uri="{FF2B5EF4-FFF2-40B4-BE49-F238E27FC236}">
                <a16:creationId xmlns:a16="http://schemas.microsoft.com/office/drawing/2014/main" id="{9DBCA7D0-C1B6-1708-5984-4716E40EAEA8}"/>
              </a:ext>
            </a:extLst>
          </p:cNvPr>
          <p:cNvSpPr/>
          <p:nvPr/>
        </p:nvSpPr>
        <p:spPr>
          <a:xfrm>
            <a:off x="0" y="2604091"/>
            <a:ext cx="2095265" cy="4148423"/>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1" name="TextBox 130">
            <a:extLst>
              <a:ext uri="{FF2B5EF4-FFF2-40B4-BE49-F238E27FC236}">
                <a16:creationId xmlns:a16="http://schemas.microsoft.com/office/drawing/2014/main" id="{35BCD049-C382-BE6A-25B4-AECEC0A2BADA}"/>
              </a:ext>
            </a:extLst>
          </p:cNvPr>
          <p:cNvSpPr txBox="1"/>
          <p:nvPr/>
        </p:nvSpPr>
        <p:spPr>
          <a:xfrm>
            <a:off x="434716" y="3437075"/>
            <a:ext cx="1527029" cy="968278"/>
          </a:xfrm>
          <a:prstGeom prst="rect">
            <a:avLst/>
          </a:prstGeom>
          <a:noFill/>
        </p:spPr>
        <p:txBody>
          <a:bodyPr wrap="square">
            <a:spAutoFit/>
          </a:bodyPr>
          <a:lstStyle/>
          <a:p>
            <a:pPr algn="l" rtl="0">
              <a:lnSpc>
                <a:spcPct val="107000"/>
              </a:lnSpc>
              <a:spcAft>
                <a:spcPts val="800"/>
              </a:spcAft>
            </a:pPr>
            <a:r>
              <a:rPr lang="en-IE" sz="1800" kern="100" dirty="0" err="1">
                <a:effectLst/>
                <a:latin typeface="Calibri" panose="020F0502020204030204" pitchFamily="34" charset="0"/>
                <a:ea typeface="Calibri" panose="020F0502020204030204" pitchFamily="34" charset="0"/>
                <a:cs typeface="Calibri" panose="020F0502020204030204" pitchFamily="34" charset="0"/>
              </a:rPr>
              <a:t>Tästä</a:t>
            </a:r>
            <a:r>
              <a:rPr lang="en-IE" sz="1800" kern="100" dirty="0">
                <a:effectLst/>
                <a:latin typeface="Calibri" panose="020F0502020204030204" pitchFamily="34" charset="0"/>
                <a:ea typeface="Calibri" panose="020F0502020204030204" pitchFamily="34" charset="0"/>
                <a:cs typeface="Calibri" panose="020F0502020204030204" pitchFamily="34" charset="0"/>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rPr>
              <a:t>käsikirjasta</a:t>
            </a:r>
            <a:r>
              <a:rPr lang="en-IE" sz="1800" kern="100" dirty="0">
                <a:effectLst/>
                <a:latin typeface="Calibri" panose="020F0502020204030204" pitchFamily="34" charset="0"/>
                <a:ea typeface="Calibri" panose="020F0502020204030204" pitchFamily="34" charset="0"/>
                <a:cs typeface="Calibri" panose="020F0502020204030204" pitchFamily="34" charset="0"/>
              </a:rPr>
              <a:t> </a:t>
            </a:r>
            <a:r>
              <a:rPr lang="en-IE" sz="1800" kern="100" dirty="0" err="1">
                <a:effectLst/>
                <a:latin typeface="Calibri" panose="020F0502020204030204" pitchFamily="34" charset="0"/>
                <a:ea typeface="Calibri" panose="020F0502020204030204" pitchFamily="34" charset="0"/>
                <a:cs typeface="Calibri" panose="020F0502020204030204" pitchFamily="34" charset="0"/>
              </a:rPr>
              <a:t>löydät</a:t>
            </a:r>
            <a:r>
              <a:rPr lang="en-IE" sz="1800" kern="100" dirty="0">
                <a:effectLst/>
                <a:latin typeface="Calibri" panose="020F0502020204030204" pitchFamily="34" charset="0"/>
                <a:ea typeface="Calibri" panose="020F0502020204030204" pitchFamily="34" charset="0"/>
                <a:cs typeface="Calibri" panose="020F0502020204030204" pitchFamily="34"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2" name="Group 131">
            <a:extLst>
              <a:ext uri="{FF2B5EF4-FFF2-40B4-BE49-F238E27FC236}">
                <a16:creationId xmlns:a16="http://schemas.microsoft.com/office/drawing/2014/main" id="{C298B3AB-9F6A-2146-56A5-4C58F7352F98}"/>
              </a:ext>
            </a:extLst>
          </p:cNvPr>
          <p:cNvGrpSpPr/>
          <p:nvPr/>
        </p:nvGrpSpPr>
        <p:grpSpPr>
          <a:xfrm>
            <a:off x="527241" y="5934733"/>
            <a:ext cx="1378813" cy="1378643"/>
            <a:chOff x="1042830" y="5367345"/>
            <a:chExt cx="907476" cy="907364"/>
          </a:xfrm>
          <a:solidFill>
            <a:srgbClr val="000000"/>
          </a:solidFill>
        </p:grpSpPr>
        <p:grpSp>
          <p:nvGrpSpPr>
            <p:cNvPr id="133" name="Graphic 2">
              <a:extLst>
                <a:ext uri="{FF2B5EF4-FFF2-40B4-BE49-F238E27FC236}">
                  <a16:creationId xmlns:a16="http://schemas.microsoft.com/office/drawing/2014/main" id="{FA73AE53-B1E0-FBE4-3150-8584DBCF642F}"/>
                </a:ext>
              </a:extLst>
            </p:cNvPr>
            <p:cNvGrpSpPr/>
            <p:nvPr userDrawn="1"/>
          </p:nvGrpSpPr>
          <p:grpSpPr>
            <a:xfrm>
              <a:off x="1042830" y="5367345"/>
              <a:ext cx="907476" cy="907364"/>
              <a:chOff x="5318121" y="3727141"/>
              <a:chExt cx="907476" cy="907364"/>
            </a:xfrm>
            <a:grpFill/>
          </p:grpSpPr>
          <p:sp>
            <p:nvSpPr>
              <p:cNvPr id="138" name="Freeform 137">
                <a:extLst>
                  <a:ext uri="{FF2B5EF4-FFF2-40B4-BE49-F238E27FC236}">
                    <a16:creationId xmlns:a16="http://schemas.microsoft.com/office/drawing/2014/main" id="{F1F6EFA9-C963-3490-C84E-606229AF9D16}"/>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pPr algn="l" rtl="0"/>
                <a:endParaRPr lang="en-US"/>
              </a:p>
            </p:txBody>
          </p:sp>
          <p:sp>
            <p:nvSpPr>
              <p:cNvPr id="139" name="Freeform 138">
                <a:extLst>
                  <a:ext uri="{FF2B5EF4-FFF2-40B4-BE49-F238E27FC236}">
                    <a16:creationId xmlns:a16="http://schemas.microsoft.com/office/drawing/2014/main" id="{CB5822B5-E51F-B157-FFCA-617D296AC8C9}"/>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pPr algn="l" rtl="0"/>
                <a:endParaRPr lang="en-US"/>
              </a:p>
            </p:txBody>
          </p:sp>
          <p:sp>
            <p:nvSpPr>
              <p:cNvPr id="140" name="Freeform 139">
                <a:extLst>
                  <a:ext uri="{FF2B5EF4-FFF2-40B4-BE49-F238E27FC236}">
                    <a16:creationId xmlns:a16="http://schemas.microsoft.com/office/drawing/2014/main" id="{40AF2F1B-0B49-5C5B-B225-2B241A25AFD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pPr algn="l" rtl="0"/>
                <a:endParaRPr lang="en-US"/>
              </a:p>
            </p:txBody>
          </p:sp>
          <p:sp>
            <p:nvSpPr>
              <p:cNvPr id="141" name="Freeform 140">
                <a:extLst>
                  <a:ext uri="{FF2B5EF4-FFF2-40B4-BE49-F238E27FC236}">
                    <a16:creationId xmlns:a16="http://schemas.microsoft.com/office/drawing/2014/main" id="{261D4597-0860-B010-42FD-7D6D30AC8C39}"/>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B301F884-80A5-BBB4-55B7-F21B1016D65D}"/>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6D5F566E-24B0-1758-8684-0F8A2D304113}"/>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pPr algn="l" rtl="0"/>
                <a:endParaRPr lang="en-US"/>
              </a:p>
            </p:txBody>
          </p:sp>
          <p:sp>
            <p:nvSpPr>
              <p:cNvPr id="144" name="Freeform 143">
                <a:extLst>
                  <a:ext uri="{FF2B5EF4-FFF2-40B4-BE49-F238E27FC236}">
                    <a16:creationId xmlns:a16="http://schemas.microsoft.com/office/drawing/2014/main" id="{21095F44-3A87-F7B1-9930-5F4B30CEB3B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735ECA3C-59C2-83DD-1369-67C842959CDC}"/>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EB80C588-C731-59C1-E370-3E182590B06A}"/>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pPr algn="l" rtl="0"/>
                <a:endParaRPr lang="en-US"/>
              </a:p>
            </p:txBody>
          </p:sp>
        </p:grpSp>
        <p:grpSp>
          <p:nvGrpSpPr>
            <p:cNvPr id="134" name="Graphic 2">
              <a:extLst>
                <a:ext uri="{FF2B5EF4-FFF2-40B4-BE49-F238E27FC236}">
                  <a16:creationId xmlns:a16="http://schemas.microsoft.com/office/drawing/2014/main" id="{A1021034-2AD1-637D-2DD9-65698CEF83EF}"/>
                </a:ext>
              </a:extLst>
            </p:cNvPr>
            <p:cNvGrpSpPr/>
            <p:nvPr userDrawn="1"/>
          </p:nvGrpSpPr>
          <p:grpSpPr>
            <a:xfrm>
              <a:off x="1304333" y="5653111"/>
              <a:ext cx="566267" cy="526904"/>
              <a:chOff x="5574516" y="4023123"/>
              <a:chExt cx="566267" cy="526904"/>
            </a:xfrm>
            <a:grpFill/>
          </p:grpSpPr>
          <p:sp>
            <p:nvSpPr>
              <p:cNvPr id="135" name="Freeform 134">
                <a:extLst>
                  <a:ext uri="{FF2B5EF4-FFF2-40B4-BE49-F238E27FC236}">
                    <a16:creationId xmlns:a16="http://schemas.microsoft.com/office/drawing/2014/main" id="{6493F14B-B1F5-8E13-1D57-B53156165AC5}"/>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1A0C2"/>
              </a:solidFill>
              <a:ln w="3834" cap="flat">
                <a:noFill/>
                <a:prstDash val="solid"/>
                <a:miter/>
              </a:ln>
            </p:spPr>
            <p:txBody>
              <a:bodyPr rtlCol="0" anchor="ctr"/>
              <a:lstStyle/>
              <a:p>
                <a:pPr algn="l" rtl="0"/>
                <a:endParaRPr lang="en-US"/>
              </a:p>
            </p:txBody>
          </p:sp>
          <p:sp>
            <p:nvSpPr>
              <p:cNvPr id="136" name="Freeform 135">
                <a:extLst>
                  <a:ext uri="{FF2B5EF4-FFF2-40B4-BE49-F238E27FC236}">
                    <a16:creationId xmlns:a16="http://schemas.microsoft.com/office/drawing/2014/main" id="{DD4CD6B6-B860-AE60-4E68-C5B86EA7D67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F1A0C2"/>
              </a:solidFill>
              <a:ln w="3834" cap="flat">
                <a:noFill/>
                <a:prstDash val="solid"/>
                <a:miter/>
              </a:ln>
            </p:spPr>
            <p:txBody>
              <a:bodyPr rtlCol="0" anchor="ctr"/>
              <a:lstStyle/>
              <a:p>
                <a:pPr algn="l" rtl="0"/>
                <a:endParaRPr lang="en-US"/>
              </a:p>
            </p:txBody>
          </p:sp>
          <p:sp>
            <p:nvSpPr>
              <p:cNvPr id="137" name="Freeform 136">
                <a:extLst>
                  <a:ext uri="{FF2B5EF4-FFF2-40B4-BE49-F238E27FC236}">
                    <a16:creationId xmlns:a16="http://schemas.microsoft.com/office/drawing/2014/main" id="{D55A30CF-4C86-0ADA-084D-51797C16B22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grpFill/>
              <a:ln w="3834" cap="flat">
                <a:noFill/>
                <a:prstDash val="solid"/>
                <a:miter/>
              </a:ln>
            </p:spPr>
            <p:txBody>
              <a:bodyPr rtlCol="0" anchor="ctr"/>
              <a:lstStyle/>
              <a:p>
                <a:pPr algn="l" rtl="0"/>
                <a:endParaRPr lang="en-US"/>
              </a:p>
            </p:txBody>
          </p:sp>
        </p:grpSp>
      </p:grpSp>
      <p:sp>
        <p:nvSpPr>
          <p:cNvPr id="147" name="Text Placeholder 15">
            <a:extLst>
              <a:ext uri="{FF2B5EF4-FFF2-40B4-BE49-F238E27FC236}">
                <a16:creationId xmlns:a16="http://schemas.microsoft.com/office/drawing/2014/main" id="{0F5CCBF4-207C-0EAE-38B4-8344B3E0563D}"/>
              </a:ext>
            </a:extLst>
          </p:cNvPr>
          <p:cNvSpPr>
            <a:spLocks noGrp="1"/>
          </p:cNvSpPr>
          <p:nvPr>
            <p:ph type="body" sz="quarter" idx="32"/>
          </p:nvPr>
        </p:nvSpPr>
        <p:spPr>
          <a:xfrm>
            <a:off x="527241" y="7676735"/>
            <a:ext cx="6439339" cy="1872026"/>
          </a:xfrm>
        </p:spPr>
        <p:txBody>
          <a:bodyPr numCol="2"/>
          <a:lstStyle/>
          <a:p>
            <a:pPr rtl="0">
              <a:lnSpc>
                <a:spcPts val="1320"/>
              </a:lnSpc>
            </a:pPr>
            <a:r>
              <a:rPr lang="fi-FI" sz="1150" dirty="0"/>
              <a:t>Elintarvikeyrittäjänä sinulla on valta luoda positiivista muutosta rakentamalla eettistä elintarvikeliiketoimintaa, joka mukautuu kuluttajien arvoihin, edistää kestävää tulevaisuutta ja asettaa uudet standardit elintarviketeollisuudelle. Tämä opas on kattava teos, joka on suunniteltu antamaan sinulle tiedot, taidot ja strategiat, joita tarvitaan eettisen elintarvikealan yritystoiminnan aloittamiseen, monipuolistamiseen ja menestymiseen.</a:t>
            </a:r>
          </a:p>
          <a:p>
            <a:pPr rtl="0">
              <a:lnSpc>
                <a:spcPts val="1320"/>
              </a:lnSpc>
            </a:pPr>
            <a:r>
              <a:rPr lang="fi-FI" sz="1150" dirty="0"/>
              <a:t>Hyväksymällä kestävän kehityksen, reilun kaupan, luomutuotannon, inhimillisen eläinten kohtelun ja sosiaalisen vastuun periaatteet voit luoda yrityksen, joka ei vain kukoista taloudellisesti, vaan jolla on myös merkittävä vaikutus ihmisiin, eläimiin ja planeettaan. Nyt lähdetään tälle jännittävälle matkalle yhdessä ja avataan eettisen elintarvikeyrittäjyyden valtavat mahdollisuudet!</a:t>
            </a:r>
          </a:p>
        </p:txBody>
      </p:sp>
    </p:spTree>
    <p:extLst>
      <p:ext uri="{BB962C8B-B14F-4D97-AF65-F5344CB8AC3E}">
        <p14:creationId xmlns:p14="http://schemas.microsoft.com/office/powerpoint/2010/main" val="30568747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139FAD8EE85A704BA29170AC060F8439" ma:contentTypeVersion="17" ma:contentTypeDescription="Luo uusi asiakirja." ma:contentTypeScope="" ma:versionID="7dc331bedd259bc7876e23d98c390118">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db1359a5dea6277d117a97003722ec38"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6BE54D-E09B-4CE8-AE68-EA7759DFB6EC}">
  <ds:schemaRefs>
    <ds:schemaRef ds:uri="http://purl.org/dc/dcmitype/"/>
    <ds:schemaRef ds:uri="http://purl.org/dc/terms/"/>
    <ds:schemaRef ds:uri="90d17a88-9332-41c1-8809-43d9ec4f7f7f"/>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4dd05d75-627c-4bc0-8469-b51d727dba3d"/>
    <ds:schemaRef ds:uri="http://schemas.microsoft.com/office/2006/metadata/properties"/>
    <ds:schemaRef ds:uri="http://purl.org/dc/elements/1.1/"/>
    <ds:schemaRef ds:uri="b368c81d-2a3c-4b2e-8f20-ebff1d13c98d"/>
    <ds:schemaRef ds:uri="d8d94d33-0f46-420b-ad84-827e2691e374"/>
  </ds:schemaRefs>
</ds:datastoreItem>
</file>

<file path=customXml/itemProps2.xml><?xml version="1.0" encoding="utf-8"?>
<ds:datastoreItem xmlns:ds="http://schemas.openxmlformats.org/officeDocument/2006/customXml" ds:itemID="{69494EF4-C758-44E7-8FBA-97D5C711F7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4d33-0f46-420b-ad84-827e2691e374"/>
    <ds:schemaRef ds:uri="b368c81d-2a3c-4b2e-8f20-ebff1d13c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A60CAC-217E-4590-BAB1-C6543F2D7A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2970</TotalTime>
  <Words>13621</Words>
  <Application>Microsoft Office PowerPoint</Application>
  <PresentationFormat>Custom</PresentationFormat>
  <Paragraphs>955</Paragraphs>
  <Slides>71</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71</vt:i4>
      </vt:variant>
    </vt:vector>
  </HeadingPairs>
  <TitlesOfParts>
    <vt:vector size="81" baseType="lpstr">
      <vt:lpstr>Arial</vt:lpstr>
      <vt:lpstr>Arimo-Bold</vt:lpstr>
      <vt:lpstr>Calibri</vt:lpstr>
      <vt:lpstr>Montserrat</vt:lpstr>
      <vt:lpstr>Montserrat Light</vt:lpstr>
      <vt:lpstr>Poppins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114</cp:revision>
  <cp:lastPrinted>2023-06-12T15:20:48Z</cp:lastPrinted>
  <dcterms:created xsi:type="dcterms:W3CDTF">2020-10-14T13:32:04Z</dcterms:created>
  <dcterms:modified xsi:type="dcterms:W3CDTF">2024-02-01T09:27:57Z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